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handoutMasterIdLst>
    <p:handoutMasterId r:id="rId102"/>
  </p:handoutMasterIdLst>
  <p:sldIdLst>
    <p:sldId id="340" r:id="rId2"/>
    <p:sldId id="404" r:id="rId3"/>
    <p:sldId id="475" r:id="rId4"/>
    <p:sldId id="476" r:id="rId5"/>
    <p:sldId id="401" r:id="rId6"/>
    <p:sldId id="478" r:id="rId7"/>
    <p:sldId id="492" r:id="rId8"/>
    <p:sldId id="479" r:id="rId9"/>
    <p:sldId id="480" r:id="rId10"/>
    <p:sldId id="481" r:id="rId11"/>
    <p:sldId id="482" r:id="rId12"/>
    <p:sldId id="484" r:id="rId13"/>
    <p:sldId id="485" r:id="rId14"/>
    <p:sldId id="486" r:id="rId15"/>
    <p:sldId id="487" r:id="rId16"/>
    <p:sldId id="488" r:id="rId17"/>
    <p:sldId id="489" r:id="rId18"/>
    <p:sldId id="490" r:id="rId19"/>
    <p:sldId id="491"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99" r:id="rId40"/>
    <p:sldId id="600" r:id="rId41"/>
    <p:sldId id="537" r:id="rId42"/>
    <p:sldId id="538" r:id="rId43"/>
    <p:sldId id="539" r:id="rId44"/>
    <p:sldId id="540" r:id="rId45"/>
    <p:sldId id="541" r:id="rId46"/>
    <p:sldId id="542" r:id="rId47"/>
    <p:sldId id="545" r:id="rId48"/>
    <p:sldId id="601" r:id="rId49"/>
    <p:sldId id="602" r:id="rId50"/>
    <p:sldId id="603" r:id="rId51"/>
    <p:sldId id="604" r:id="rId52"/>
    <p:sldId id="605" r:id="rId53"/>
    <p:sldId id="606" r:id="rId54"/>
    <p:sldId id="607" r:id="rId55"/>
    <p:sldId id="608" r:id="rId56"/>
    <p:sldId id="609" r:id="rId57"/>
    <p:sldId id="610" r:id="rId58"/>
    <p:sldId id="611" r:id="rId59"/>
    <p:sldId id="546" r:id="rId60"/>
    <p:sldId id="612" r:id="rId61"/>
    <p:sldId id="613" r:id="rId62"/>
    <p:sldId id="614" r:id="rId63"/>
    <p:sldId id="615" r:id="rId64"/>
    <p:sldId id="616" r:id="rId65"/>
    <p:sldId id="617" r:id="rId66"/>
    <p:sldId id="618" r:id="rId67"/>
    <p:sldId id="619" r:id="rId68"/>
    <p:sldId id="620" r:id="rId69"/>
    <p:sldId id="621" r:id="rId70"/>
    <p:sldId id="622" r:id="rId71"/>
    <p:sldId id="623" r:id="rId72"/>
    <p:sldId id="548" r:id="rId73"/>
    <p:sldId id="574" r:id="rId74"/>
    <p:sldId id="575" r:id="rId75"/>
    <p:sldId id="576" r:id="rId76"/>
    <p:sldId id="577" r:id="rId77"/>
    <p:sldId id="578" r:id="rId78"/>
    <p:sldId id="579" r:id="rId79"/>
    <p:sldId id="580" r:id="rId80"/>
    <p:sldId id="581" r:id="rId81"/>
    <p:sldId id="582" r:id="rId82"/>
    <p:sldId id="583" r:id="rId83"/>
    <p:sldId id="584" r:id="rId84"/>
    <p:sldId id="585" r:id="rId85"/>
    <p:sldId id="586" r:id="rId86"/>
    <p:sldId id="587" r:id="rId87"/>
    <p:sldId id="588" r:id="rId88"/>
    <p:sldId id="589" r:id="rId89"/>
    <p:sldId id="590" r:id="rId90"/>
    <p:sldId id="591" r:id="rId91"/>
    <p:sldId id="592" r:id="rId92"/>
    <p:sldId id="593" r:id="rId93"/>
    <p:sldId id="594" r:id="rId94"/>
    <p:sldId id="595" r:id="rId95"/>
    <p:sldId id="596" r:id="rId96"/>
    <p:sldId id="597" r:id="rId97"/>
    <p:sldId id="598" r:id="rId98"/>
    <p:sldId id="319" r:id="rId99"/>
    <p:sldId id="474" r:id="rId100"/>
  </p:sldIdLst>
  <p:sldSz cx="9144000" cy="6858000" type="screen4x3"/>
  <p:notesSz cx="6858000" cy="954405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A50021"/>
    <a:srgbClr val="FF3300"/>
    <a:srgbClr val="FF6600"/>
    <a:srgbClr val="800000"/>
    <a:srgbClr val="C95803"/>
    <a:srgbClr val="C48108"/>
    <a:srgbClr val="A46628"/>
    <a:srgbClr val="FFCC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9" autoAdjust="0"/>
    <p:restoredTop sz="97869" autoAdjust="0"/>
  </p:normalViewPr>
  <p:slideViewPr>
    <p:cSldViewPr>
      <p:cViewPr>
        <p:scale>
          <a:sx n="66" d="100"/>
          <a:sy n="66" d="100"/>
        </p:scale>
        <p:origin x="-1512"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50"/>
    </p:cViewPr>
  </p:sorterViewPr>
  <p:notesViewPr>
    <p:cSldViewPr>
      <p:cViewPr varScale="1">
        <p:scale>
          <a:sx n="48" d="100"/>
          <a:sy n="48" d="100"/>
        </p:scale>
        <p:origin x="-2934" y="-102"/>
      </p:cViewPr>
      <p:guideLst>
        <p:guide orient="horz" pos="3006"/>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54275" name="Rectangle 3"/>
          <p:cNvSpPr>
            <a:spLocks noGrp="1" noChangeArrowheads="1"/>
          </p:cNvSpPr>
          <p:nvPr>
            <p:ph type="dt" sz="quarter" idx="1"/>
          </p:nvPr>
        </p:nvSpPr>
        <p:spPr bwMode="auto">
          <a:xfrm>
            <a:off x="3884613"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54276" name="Rectangle 4"/>
          <p:cNvSpPr>
            <a:spLocks noGrp="1" noChangeArrowheads="1"/>
          </p:cNvSpPr>
          <p:nvPr>
            <p:ph type="ftr" sz="quarter" idx="2"/>
          </p:nvPr>
        </p:nvSpPr>
        <p:spPr bwMode="auto">
          <a:xfrm>
            <a:off x="0" y="90646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54277" name="Rectangle 5"/>
          <p:cNvSpPr>
            <a:spLocks noGrp="1" noChangeArrowheads="1"/>
          </p:cNvSpPr>
          <p:nvPr>
            <p:ph type="sldNum" sz="quarter" idx="3"/>
          </p:nvPr>
        </p:nvSpPr>
        <p:spPr bwMode="auto">
          <a:xfrm>
            <a:off x="3884613" y="90646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6F81E5-278D-4F38-AB65-0CC615C5EF5C}" type="slidenum">
              <a:rPr lang="pt-BR"/>
              <a:pPr>
                <a:defRPr/>
              </a:pPr>
              <a:t>‹nº›</a:t>
            </a:fld>
            <a:endParaRPr lang="pt-BR"/>
          </a:p>
        </p:txBody>
      </p:sp>
    </p:spTree>
    <p:extLst>
      <p:ext uri="{BB962C8B-B14F-4D97-AF65-F5344CB8AC3E}">
        <p14:creationId xmlns:p14="http://schemas.microsoft.com/office/powerpoint/2010/main" xmlns="" val="81012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778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77838"/>
          </a:xfrm>
          <a:prstGeom prst="rect">
            <a:avLst/>
          </a:prstGeom>
        </p:spPr>
        <p:txBody>
          <a:bodyPr vert="horz" lIns="91440" tIns="45720" rIns="91440" bIns="45720" rtlCol="0"/>
          <a:lstStyle>
            <a:lvl1pPr algn="r">
              <a:defRPr sz="1200"/>
            </a:lvl1pPr>
          </a:lstStyle>
          <a:p>
            <a:fld id="{6BEF6655-E252-4EC2-B6D9-323665EA8411}" type="datetimeFigureOut">
              <a:rPr lang="pt-BR" smtClean="0"/>
              <a:pPr/>
              <a:t>14/11/2017</a:t>
            </a:fld>
            <a:endParaRPr lang="pt-BR"/>
          </a:p>
        </p:txBody>
      </p:sp>
      <p:sp>
        <p:nvSpPr>
          <p:cNvPr id="4" name="Espaço Reservado para Imagem de Slide 3"/>
          <p:cNvSpPr>
            <a:spLocks noGrp="1" noRot="1" noChangeAspect="1"/>
          </p:cNvSpPr>
          <p:nvPr>
            <p:ph type="sldImg" idx="2"/>
          </p:nvPr>
        </p:nvSpPr>
        <p:spPr>
          <a:xfrm>
            <a:off x="1044575" y="715963"/>
            <a:ext cx="4768850" cy="35782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533900"/>
            <a:ext cx="5486400" cy="4294188"/>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064625"/>
            <a:ext cx="2971800" cy="4778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064625"/>
            <a:ext cx="2971800" cy="477838"/>
          </a:xfrm>
          <a:prstGeom prst="rect">
            <a:avLst/>
          </a:prstGeom>
        </p:spPr>
        <p:txBody>
          <a:bodyPr vert="horz" lIns="91440" tIns="45720" rIns="91440" bIns="45720" rtlCol="0" anchor="b"/>
          <a:lstStyle>
            <a:lvl1pPr algn="r">
              <a:defRPr sz="1200"/>
            </a:lvl1pPr>
          </a:lstStyle>
          <a:p>
            <a:fld id="{4FB238E5-9543-4F40-852E-111486928FF3}" type="slidenum">
              <a:rPr lang="pt-BR" smtClean="0"/>
              <a:pPr/>
              <a:t>‹nº›</a:t>
            </a:fld>
            <a:endParaRPr lang="pt-BR"/>
          </a:p>
        </p:txBody>
      </p:sp>
    </p:spTree>
    <p:extLst>
      <p:ext uri="{BB962C8B-B14F-4D97-AF65-F5344CB8AC3E}">
        <p14:creationId xmlns:p14="http://schemas.microsoft.com/office/powerpoint/2010/main" xmlns="" val="413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Date Placeholder 29"/>
          <p:cNvSpPr>
            <a:spLocks noGrp="1"/>
          </p:cNvSpPr>
          <p:nvPr>
            <p:ph type="dt" sz="half" idx="10"/>
          </p:nvPr>
        </p:nvSpPr>
        <p:spPr/>
        <p:txBody>
          <a:bodyPr/>
          <a:lstStyle/>
          <a:p>
            <a:pPr>
              <a:defRPr/>
            </a:pPr>
            <a:endParaRPr lang="pt-BR"/>
          </a:p>
        </p:txBody>
      </p:sp>
      <p:sp>
        <p:nvSpPr>
          <p:cNvPr id="19" name="Footer Placeholder 18"/>
          <p:cNvSpPr>
            <a:spLocks noGrp="1"/>
          </p:cNvSpPr>
          <p:nvPr>
            <p:ph type="ftr" sz="quarter" idx="11"/>
          </p:nvPr>
        </p:nvSpPr>
        <p:spPr/>
        <p:txBody>
          <a:bodyPr/>
          <a:lstStyle/>
          <a:p>
            <a:pPr>
              <a:defRPr/>
            </a:pPr>
            <a:endParaRPr lang="pt-BR"/>
          </a:p>
        </p:txBody>
      </p:sp>
      <p:sp>
        <p:nvSpPr>
          <p:cNvPr id="27" name="Slide Number Placeholder 26"/>
          <p:cNvSpPr>
            <a:spLocks noGrp="1"/>
          </p:cNvSpPr>
          <p:nvPr>
            <p:ph type="sldNum" sz="quarter" idx="12"/>
          </p:nvPr>
        </p:nvSpPr>
        <p:spPr/>
        <p:txBody>
          <a:bodyPr/>
          <a:lstStyle/>
          <a:p>
            <a:pPr>
              <a:defRPr/>
            </a:pPr>
            <a:fld id="{9D6B08AA-608D-43B4-8907-4C387B1FD2AF}" type="slidenum">
              <a:rPr lang="pt-BR" smtClean="0"/>
              <a:pPr>
                <a:defRPr/>
              </a:pPr>
              <a:t>‹nº›</a:t>
            </a:fld>
            <a:endParaRPr lang="pt-B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22F500B3-4142-44D6-92C6-F26D6E18D82C}"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D47DB153-FCAF-4A99-A098-6D98FF487B71}"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5580A81C-E114-4945-9D1B-8F34611329E1}"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FD163CBC-77E9-48D5-9801-883BB0F07E0B}" type="slidenum">
              <a:rPr lang="pt-BR" smtClean="0"/>
              <a:pPr>
                <a:defRPr/>
              </a:pPr>
              <a:t>‹nº›</a:t>
            </a:fld>
            <a:endParaRPr lang="pt-B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BR" smtClean="0"/>
              <a:t>Clique para editar o título mestre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50BD14F8-750D-4266-A349-B59BB708DCFB}"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Date Placeholder 6"/>
          <p:cNvSpPr>
            <a:spLocks noGrp="1"/>
          </p:cNvSpPr>
          <p:nvPr>
            <p:ph type="dt" sz="half" idx="10"/>
          </p:nvPr>
        </p:nvSpPr>
        <p:spPr/>
        <p:txBody>
          <a:bodyPr/>
          <a:lstStyle/>
          <a:p>
            <a:pPr>
              <a:defRPr/>
            </a:pPr>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52AC0EE0-B53E-4914-AECF-A039BF927FF9}"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Date Placeholder 2"/>
          <p:cNvSpPr>
            <a:spLocks noGrp="1"/>
          </p:cNvSpPr>
          <p:nvPr>
            <p:ph type="dt" sz="half" idx="10"/>
          </p:nvPr>
        </p:nvSpPr>
        <p:spPr/>
        <p:txBody>
          <a:bodyPr/>
          <a:lstStyle/>
          <a:p>
            <a:pPr>
              <a:defRPr/>
            </a:pPr>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E5C1014A-A376-4D85-A043-AFDB165C3101}"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pPr>
              <a:defRPr/>
            </a:pPr>
            <a:fld id="{89A21038-9CA5-49E7-8778-4B5B23DE85F0}"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 texto mestre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325CEB55-90F0-41F3-80D8-39A4ECB45E6C}" type="slidenum">
              <a:rPr lang="pt-BR" smtClean="0"/>
              <a:pPr>
                <a:defRPr/>
              </a:pPr>
              <a:t>‹nº›</a:t>
            </a:fld>
            <a:endParaRPr lang="pt-B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título mestre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45A739F-F12D-4746-91A2-1ADFA2BB61A8}" type="slidenum">
              <a:rPr lang="pt-BR" smtClean="0"/>
              <a:pPr>
                <a:defRPr/>
              </a:pPr>
              <a:t>‹nº›</a:t>
            </a:fld>
            <a:endParaRPr lang="pt-B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título mestre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AB118C1-E628-4E12-9B28-AA940D3B44B0}" type="slidenum">
              <a:rPr lang="pt-BR" smtClean="0"/>
              <a:pPr>
                <a:defRPr/>
              </a:pPr>
              <a:t>‹nº›</a:t>
            </a:fld>
            <a:endParaRPr lang="pt-B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zoo.bio.ufpr.br/filopar/"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mailto:anaramos@ufmg.br"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51520" y="1628874"/>
            <a:ext cx="8733656" cy="3816350"/>
          </a:xfrm>
          <a:prstGeom prst="rect">
            <a:avLst/>
          </a:prstGeom>
          <a:ln>
            <a:noFill/>
          </a:ln>
        </p:spPr>
        <p:txBody>
          <a:bodyPr lIns="0" tIns="0" rIns="18288" bIns="0" anchor="t">
            <a:noAutofit/>
            <a:scene3d>
              <a:camera prst="orthographicFront"/>
              <a:lightRig rig="freezing" dir="t">
                <a:rot lat="0" lon="0" rev="5640000"/>
              </a:lightRig>
            </a:scene3d>
            <a:sp3d prstMaterial="flat">
              <a:bevelT w="38100" h="38100"/>
              <a:contourClr>
                <a:schemeClr val="tx2"/>
              </a:contourClr>
            </a:sp3d>
          </a:bodyPr>
          <a:lstStyle>
            <a:lvl1pPr algn="r" eaLnBrk="1" latinLnBrk="0" hangingPunct="1">
              <a:lnSpc>
                <a:spcPct val="90000"/>
              </a:lnSpc>
              <a:buNone/>
              <a:defRPr kumimoji="0" sz="4400" b="1">
                <a:ln>
                  <a:noFill/>
                </a:ln>
                <a:solidFill>
                  <a:srgbClr val="FFC000"/>
                </a:solidFill>
                <a:effectLst>
                  <a:outerShdw blurRad="38100" dist="38100" dir="2700000" algn="tl">
                    <a:srgbClr val="000000"/>
                  </a:outerShdw>
                </a:effectLst>
                <a:latin typeface="+mj-lt"/>
                <a:ea typeface="+mj-ea"/>
                <a:cs typeface="+mj-cs"/>
              </a:defRPr>
            </a:lvl1pPr>
          </a:lstStyle>
          <a:p>
            <a:pPr algn="ctr">
              <a:defRPr/>
            </a:pPr>
            <a:r>
              <a:rPr lang="pt-BR" dirty="0">
                <a:effectLst/>
                <a:latin typeface="Calibri" pitchFamily="34" charset="0"/>
                <a:cs typeface="Calibri" pitchFamily="34" charset="0"/>
              </a:rPr>
              <a:t>Tratamento de Resíduos Agroindustriais</a:t>
            </a:r>
            <a:endParaRPr lang="pt-BR" sz="3600" dirty="0" smtClean="0">
              <a:solidFill>
                <a:schemeClr val="tx1"/>
              </a:solidFill>
              <a:effectLst/>
              <a:latin typeface="Calibri" pitchFamily="34" charset="0"/>
              <a:cs typeface="Calibri" pitchFamily="34" charset="0"/>
            </a:endParaRPr>
          </a:p>
          <a:p>
            <a:pPr algn="ctr">
              <a:defRPr/>
            </a:pPr>
            <a:endParaRPr lang="pt-BR" sz="3600" b="0" dirty="0" smtClean="0">
              <a:solidFill>
                <a:schemeClr val="tx1"/>
              </a:solidFill>
              <a:effectLst/>
              <a:latin typeface="Calibri" pitchFamily="34" charset="0"/>
              <a:cs typeface="Calibri" pitchFamily="34" charset="0"/>
            </a:endParaRPr>
          </a:p>
          <a:p>
            <a:pPr algn="ctr">
              <a:defRPr/>
            </a:pPr>
            <a:endParaRPr lang="pt-BR" sz="3600" b="0" dirty="0">
              <a:solidFill>
                <a:schemeClr val="tx1"/>
              </a:solidFill>
              <a:effectLst/>
              <a:latin typeface="Calibri" pitchFamily="34" charset="0"/>
              <a:cs typeface="Calibri" pitchFamily="34" charset="0"/>
            </a:endParaRPr>
          </a:p>
          <a:p>
            <a:pPr marL="542925" algn="ctr">
              <a:defRPr/>
            </a:pPr>
            <a:r>
              <a:rPr lang="pt-BR" sz="3600" b="0" dirty="0" smtClean="0">
                <a:solidFill>
                  <a:schemeClr val="tx1"/>
                </a:solidFill>
                <a:effectLst/>
                <a:latin typeface="Calibri" pitchFamily="34" charset="0"/>
                <a:cs typeface="Calibri" pitchFamily="34" charset="0"/>
              </a:rPr>
              <a:t>Silvia Maria Guerra Molina</a:t>
            </a:r>
          </a:p>
          <a:p>
            <a:pPr marL="542925" algn="ctr">
              <a:defRPr/>
            </a:pPr>
            <a:r>
              <a:rPr lang="pt-BR" sz="3600" b="0" dirty="0" smtClean="0">
                <a:solidFill>
                  <a:schemeClr val="tx1"/>
                </a:solidFill>
                <a:effectLst/>
                <a:latin typeface="Calibri" pitchFamily="34" charset="0"/>
                <a:cs typeface="Calibri" pitchFamily="34" charset="0"/>
              </a:rPr>
              <a:t>Lígia </a:t>
            </a:r>
            <a:r>
              <a:rPr lang="pt-BR" sz="3600" b="0" dirty="0" err="1">
                <a:solidFill>
                  <a:schemeClr val="tx1"/>
                </a:solidFill>
                <a:effectLst/>
                <a:latin typeface="Calibri" pitchFamily="34" charset="0"/>
                <a:cs typeface="Calibri" pitchFamily="34" charset="0"/>
              </a:rPr>
              <a:t>Aíra</a:t>
            </a:r>
            <a:r>
              <a:rPr lang="pt-BR" sz="3600" b="0" dirty="0">
                <a:solidFill>
                  <a:schemeClr val="tx1"/>
                </a:solidFill>
                <a:effectLst/>
                <a:latin typeface="Calibri" pitchFamily="34" charset="0"/>
                <a:cs typeface="Calibri" pitchFamily="34" charset="0"/>
              </a:rPr>
              <a:t> de Medeiros </a:t>
            </a:r>
          </a:p>
          <a:p>
            <a:pPr marL="542925" algn="ctr">
              <a:defRPr/>
            </a:pPr>
            <a:endParaRPr lang="pt-BR" sz="3600" b="0" dirty="0">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xmlns="" val="338448778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2066940"/>
            <a:ext cx="8856984"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3000" dirty="0" smtClean="0">
                <a:latin typeface="Calibri" pitchFamily="34" charset="0"/>
                <a:cs typeface="Calibri" pitchFamily="34" charset="0"/>
                <a:sym typeface="Symbol" pitchFamily="18" charset="2"/>
              </a:rPr>
              <a:t>	Resíduos </a:t>
            </a:r>
            <a:r>
              <a:rPr lang="pt-BR" sz="3000" dirty="0">
                <a:latin typeface="Calibri" pitchFamily="34" charset="0"/>
                <a:cs typeface="Calibri" pitchFamily="34" charset="0"/>
                <a:sym typeface="Symbol" pitchFamily="18" charset="2"/>
              </a:rPr>
              <a:t>Sólidos </a:t>
            </a:r>
            <a:r>
              <a:rPr lang="pt-BR" sz="3000" dirty="0" smtClean="0">
                <a:latin typeface="Calibri" pitchFamily="34" charset="0"/>
                <a:cs typeface="Calibri" pitchFamily="34" charset="0"/>
                <a:sym typeface="Symbol" pitchFamily="18" charset="2"/>
              </a:rPr>
              <a:t>Agroindustriais:</a:t>
            </a:r>
          </a:p>
          <a:p>
            <a:pPr marL="1820863" lvl="4"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Aterros</a:t>
            </a:r>
          </a:p>
          <a:p>
            <a:pPr marL="1820863" lvl="4"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Disposição no solo</a:t>
            </a:r>
          </a:p>
        </p:txBody>
      </p:sp>
      <p:sp>
        <p:nvSpPr>
          <p:cNvPr id="6" name="Título 6"/>
          <p:cNvSpPr txBox="1">
            <a:spLocks/>
          </p:cNvSpPr>
          <p:nvPr/>
        </p:nvSpPr>
        <p:spPr>
          <a:xfrm>
            <a:off x="323528" y="963891"/>
            <a:ext cx="8640960" cy="1312981"/>
          </a:xfrm>
          <a:prstGeom prst="rect">
            <a:avLst/>
          </a:prstGeom>
          <a:ln>
            <a:noFill/>
          </a:ln>
        </p:spPr>
        <p:txBody>
          <a:bodyPr vert="horz" lIns="0" tIns="0" rIns="18288" bIns="0" anchor="ctr">
            <a:normAutofit fontScale="45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5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5400" dirty="0" smtClean="0">
                <a:solidFill>
                  <a:srgbClr val="FFC000"/>
                </a:solidFill>
                <a:effectLst/>
                <a:latin typeface="Calibri" pitchFamily="34" charset="0"/>
                <a:cs typeface="Calibri" pitchFamily="34" charset="0"/>
                <a:sym typeface="Symbol" pitchFamily="18" charset="2"/>
              </a:rPr>
            </a:br>
            <a:r>
              <a:rPr lang="pt-BR" sz="7200" dirty="0" smtClean="0">
                <a:solidFill>
                  <a:srgbClr val="FFC000"/>
                </a:solidFill>
                <a:effectLst/>
                <a:latin typeface="Calibri" pitchFamily="34" charset="0"/>
                <a:cs typeface="Calibri" pitchFamily="34" charset="0"/>
                <a:sym typeface="Symbol" pitchFamily="18" charset="2"/>
              </a:rPr>
              <a:t>-------------------------------------------------------------</a:t>
            </a:r>
            <a:endParaRPr lang="pt-BR" sz="5400" dirty="0">
              <a:solidFill>
                <a:srgbClr val="FFC000"/>
              </a:solidFill>
              <a:effectLst/>
            </a:endParaRPr>
          </a:p>
        </p:txBody>
      </p:sp>
      <p:sp>
        <p:nvSpPr>
          <p:cNvPr id="5" name="AutoShape 4"/>
          <p:cNvSpPr>
            <a:spLocks noChangeArrowheads="1"/>
          </p:cNvSpPr>
          <p:nvPr/>
        </p:nvSpPr>
        <p:spPr bwMode="auto">
          <a:xfrm>
            <a:off x="6926932" y="3429000"/>
            <a:ext cx="677416" cy="1503040"/>
          </a:xfrm>
          <a:prstGeom prst="curvedLeftArrow">
            <a:avLst>
              <a:gd name="adj1" fmla="val 42857"/>
              <a:gd name="adj2" fmla="val 85714"/>
              <a:gd name="adj3" fmla="val 33333"/>
            </a:avLst>
          </a:prstGeom>
          <a:solidFill>
            <a:srgbClr val="FFFF00"/>
          </a:solidFill>
          <a:ln w="9525">
            <a:solidFill>
              <a:srgbClr val="A50021"/>
            </a:solidFill>
            <a:miter lim="800000"/>
            <a:headEnd/>
            <a:tailEnd/>
          </a:ln>
          <a:effectLst/>
        </p:spPr>
        <p:txBody>
          <a:bodyPr wrap="none" anchor="ctr"/>
          <a:lstStyle/>
          <a:p>
            <a:endParaRPr lang="pt-BR"/>
          </a:p>
        </p:txBody>
      </p:sp>
      <p:sp>
        <p:nvSpPr>
          <p:cNvPr id="7" name="Rectangle 3"/>
          <p:cNvSpPr txBox="1">
            <a:spLocks noChangeArrowheads="1"/>
          </p:cNvSpPr>
          <p:nvPr/>
        </p:nvSpPr>
        <p:spPr>
          <a:xfrm>
            <a:off x="2469389" y="4490245"/>
            <a:ext cx="4118835" cy="1819075"/>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3200" dirty="0">
                <a:latin typeface="Calibri" pitchFamily="34" charset="0"/>
                <a:cs typeface="Calibri" pitchFamily="34" charset="0"/>
              </a:rPr>
              <a:t>Degradação do meio</a:t>
            </a:r>
          </a:p>
          <a:p>
            <a:pPr algn="ctr">
              <a:defRPr/>
            </a:pPr>
            <a:r>
              <a:rPr lang="pt-BR" sz="3200" dirty="0">
                <a:latin typeface="Calibri" pitchFamily="34" charset="0"/>
                <a:cs typeface="Calibri" pitchFamily="34" charset="0"/>
              </a:rPr>
              <a:t>X</a:t>
            </a:r>
          </a:p>
          <a:p>
            <a:pPr algn="ctr">
              <a:defRPr/>
            </a:pPr>
            <a:r>
              <a:rPr lang="pt-BR" sz="3200" dirty="0">
                <a:latin typeface="Calibri" pitchFamily="34" charset="0"/>
                <a:cs typeface="Calibri" pitchFamily="34" charset="0"/>
              </a:rPr>
              <a:t>Decomposição </a:t>
            </a:r>
            <a:r>
              <a:rPr lang="pt-BR" sz="3200" dirty="0" smtClean="0">
                <a:latin typeface="Calibri" pitchFamily="34" charset="0"/>
                <a:cs typeface="Calibri" pitchFamily="34" charset="0"/>
              </a:rPr>
              <a:t>natural</a:t>
            </a:r>
            <a:endParaRPr lang="pt-BR" sz="4000" dirty="0">
              <a:latin typeface="Calibri" pitchFamily="34" charset="0"/>
              <a:cs typeface="Calibri" pitchFamily="34" charset="0"/>
            </a:endParaRPr>
          </a:p>
        </p:txBody>
      </p:sp>
    </p:spTree>
    <p:extLst>
      <p:ext uri="{BB962C8B-B14F-4D97-AF65-F5344CB8AC3E}">
        <p14:creationId xmlns:p14="http://schemas.microsoft.com/office/powerpoint/2010/main" xmlns="" val="2916324953"/>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2924944"/>
            <a:ext cx="8856984"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lnSpc>
                <a:spcPct val="150000"/>
              </a:lnSpc>
              <a:spcAft>
                <a:spcPts val="600"/>
              </a:spcAft>
              <a:buClr>
                <a:srgbClr val="FFC000"/>
              </a:buClr>
            </a:pPr>
            <a:r>
              <a:rPr lang="pt-BR" sz="3000" dirty="0" smtClean="0">
                <a:latin typeface="Calibri" pitchFamily="34" charset="0"/>
                <a:cs typeface="Calibri" pitchFamily="34" charset="0"/>
                <a:sym typeface="Symbol" pitchFamily="18" charset="2"/>
              </a:rPr>
              <a:t>	Águas </a:t>
            </a:r>
            <a:r>
              <a:rPr lang="pt-BR" sz="3000" dirty="0" err="1" smtClean="0">
                <a:latin typeface="Calibri" pitchFamily="34" charset="0"/>
                <a:cs typeface="Calibri" pitchFamily="34" charset="0"/>
                <a:sym typeface="Symbol" pitchFamily="18" charset="2"/>
              </a:rPr>
              <a:t>Residuárias</a:t>
            </a:r>
            <a:r>
              <a:rPr lang="pt-BR" sz="3000" dirty="0" smtClean="0">
                <a:latin typeface="Calibri" pitchFamily="34" charset="0"/>
                <a:cs typeface="Calibri" pitchFamily="34" charset="0"/>
                <a:sym typeface="Symbol" pitchFamily="18" charset="2"/>
              </a:rPr>
              <a:t>:</a:t>
            </a:r>
          </a:p>
          <a:p>
            <a:pPr marL="1363663" lvl="3"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Tratamento </a:t>
            </a:r>
            <a:r>
              <a:rPr lang="pt-BR" sz="3000" dirty="0">
                <a:latin typeface="Calibri" pitchFamily="34" charset="0"/>
                <a:cs typeface="Calibri" pitchFamily="34" charset="0"/>
                <a:sym typeface="Symbol" pitchFamily="18" charset="2"/>
              </a:rPr>
              <a:t>primário (separação física)</a:t>
            </a:r>
          </a:p>
          <a:p>
            <a:pPr marL="1363663" lvl="3"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Tratamento secundário (processos biológicos)</a:t>
            </a:r>
          </a:p>
          <a:p>
            <a:pPr marL="1363663" lvl="3"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Tratamento terciário (remoção de nutrientes, metais pesados, patógenos)</a:t>
            </a:r>
          </a:p>
        </p:txBody>
      </p:sp>
      <p:sp>
        <p:nvSpPr>
          <p:cNvPr id="6" name="Título 6"/>
          <p:cNvSpPr txBox="1">
            <a:spLocks/>
          </p:cNvSpPr>
          <p:nvPr/>
        </p:nvSpPr>
        <p:spPr>
          <a:xfrm>
            <a:off x="323528" y="1179915"/>
            <a:ext cx="864096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36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365743973"/>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2132856"/>
            <a:ext cx="9180512"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lnSpc>
                <a:spcPct val="150000"/>
              </a:lnSpc>
              <a:spcAft>
                <a:spcPts val="600"/>
              </a:spcAft>
              <a:buClr>
                <a:srgbClr val="FFC000"/>
              </a:buClr>
            </a:pPr>
            <a:r>
              <a:rPr lang="pt-BR" sz="3000" b="1" dirty="0" smtClean="0">
                <a:latin typeface="Calibri" pitchFamily="34" charset="0"/>
                <a:cs typeface="Calibri" pitchFamily="34" charset="0"/>
                <a:sym typeface="Symbol" pitchFamily="18" charset="2"/>
              </a:rPr>
              <a:t>	</a:t>
            </a:r>
            <a:r>
              <a:rPr lang="pt-BR" sz="3000" b="1" u="sng" dirty="0" smtClean="0">
                <a:latin typeface="Calibri" pitchFamily="34" charset="0"/>
                <a:cs typeface="Calibri" pitchFamily="34" charset="0"/>
                <a:sym typeface="Symbol" pitchFamily="18" charset="2"/>
              </a:rPr>
              <a:t>Tanques </a:t>
            </a:r>
            <a:r>
              <a:rPr lang="pt-BR" sz="3000" b="1" u="sng" dirty="0">
                <a:latin typeface="Calibri" pitchFamily="34" charset="0"/>
                <a:cs typeface="Calibri" pitchFamily="34" charset="0"/>
                <a:sym typeface="Symbol" pitchFamily="18" charset="2"/>
              </a:rPr>
              <a:t>e </a:t>
            </a:r>
            <a:r>
              <a:rPr lang="pt-BR" sz="3000" b="1" u="sng" dirty="0" smtClean="0">
                <a:latin typeface="Calibri" pitchFamily="34" charset="0"/>
                <a:cs typeface="Calibri" pitchFamily="34" charset="0"/>
                <a:sym typeface="Symbol" pitchFamily="18" charset="2"/>
              </a:rPr>
              <a:t>Lagoas:</a:t>
            </a:r>
          </a:p>
          <a:p>
            <a:pPr marL="449263" lvl="1"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Forma </a:t>
            </a:r>
            <a:r>
              <a:rPr lang="pt-BR" sz="3000" dirty="0">
                <a:latin typeface="Calibri" pitchFamily="34" charset="0"/>
                <a:cs typeface="Calibri" pitchFamily="34" charset="0"/>
                <a:sym typeface="Symbol" pitchFamily="18" charset="2"/>
              </a:rPr>
              <a:t>mais simples de tratamento de resíduos em </a:t>
            </a:r>
            <a:r>
              <a:rPr lang="pt-BR" sz="3000" dirty="0" smtClean="0">
                <a:latin typeface="Calibri" pitchFamily="34" charset="0"/>
                <a:cs typeface="Calibri" pitchFamily="34" charset="0"/>
                <a:sym typeface="Symbol" pitchFamily="18" charset="2"/>
              </a:rPr>
              <a:t>uso</a:t>
            </a:r>
          </a:p>
          <a:p>
            <a:pPr marL="449263" lvl="1"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Ampla </a:t>
            </a:r>
            <a:r>
              <a:rPr lang="pt-BR" sz="3000" dirty="0">
                <a:latin typeface="Calibri" pitchFamily="34" charset="0"/>
                <a:cs typeface="Calibri" pitchFamily="34" charset="0"/>
                <a:sym typeface="Symbol" pitchFamily="18" charset="2"/>
              </a:rPr>
              <a:t>aplicação a resíduos municipais e </a:t>
            </a:r>
            <a:r>
              <a:rPr lang="pt-BR" sz="3000" dirty="0" smtClean="0">
                <a:latin typeface="Calibri" pitchFamily="34" charset="0"/>
                <a:cs typeface="Calibri" pitchFamily="34" charset="0"/>
                <a:sym typeface="Symbol" pitchFamily="18" charset="2"/>
              </a:rPr>
              <a:t>agrícolas</a:t>
            </a:r>
          </a:p>
          <a:p>
            <a:pPr marL="1363663" lvl="3" indent="-361950">
              <a:spcAft>
                <a:spcPts val="600"/>
              </a:spcAft>
              <a:buClr>
                <a:srgbClr val="FFC000"/>
              </a:buClr>
            </a:pPr>
            <a:r>
              <a:rPr lang="pt-BR" sz="3000" dirty="0" smtClean="0">
                <a:latin typeface="Calibri" pitchFamily="34" charset="0"/>
                <a:cs typeface="Calibri" pitchFamily="34" charset="0"/>
                <a:sym typeface="Symbol" pitchFamily="18" charset="2"/>
              </a:rPr>
              <a:t>	Tipos:</a:t>
            </a:r>
          </a:p>
          <a:p>
            <a:pPr marL="2278063" lvl="5"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Facultativas</a:t>
            </a:r>
          </a:p>
          <a:p>
            <a:pPr marL="2278063" lvl="5"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Aeróbias</a:t>
            </a:r>
          </a:p>
          <a:p>
            <a:pPr marL="2278063" lvl="5"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Anaeróbias</a:t>
            </a:r>
          </a:p>
          <a:p>
            <a:pPr marL="2278063" lvl="5"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A</a:t>
            </a:r>
            <a:r>
              <a:rPr lang="pt-BR" sz="3000" dirty="0" smtClean="0">
                <a:latin typeface="Calibri" pitchFamily="34" charset="0"/>
                <a:cs typeface="Calibri" pitchFamily="34" charset="0"/>
                <a:sym typeface="Symbol" pitchFamily="18" charset="2"/>
              </a:rPr>
              <a:t>eradas</a:t>
            </a:r>
            <a:endParaRPr lang="pt-BR" sz="3000" dirty="0">
              <a:latin typeface="Calibri" pitchFamily="34" charset="0"/>
              <a:cs typeface="Calibri" pitchFamily="34" charset="0"/>
              <a:sym typeface="Symbol" pitchFamily="18" charset="2"/>
            </a:endParaRPr>
          </a:p>
        </p:txBody>
      </p:sp>
      <p:sp>
        <p:nvSpPr>
          <p:cNvPr id="6" name="Título 6"/>
          <p:cNvSpPr txBox="1">
            <a:spLocks/>
          </p:cNvSpPr>
          <p:nvPr/>
        </p:nvSpPr>
        <p:spPr>
          <a:xfrm>
            <a:off x="323528" y="836712"/>
            <a:ext cx="864096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372060548"/>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216024" y="1916832"/>
            <a:ext cx="8820472"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3000" b="1" u="sng" dirty="0" smtClean="0">
                <a:latin typeface="Calibri" pitchFamily="34" charset="0"/>
                <a:cs typeface="Calibri" pitchFamily="34" charset="0"/>
                <a:sym typeface="Symbol" pitchFamily="18" charset="2"/>
              </a:rPr>
              <a:t>Tipos de Tanques e Lagoas:</a:t>
            </a:r>
          </a:p>
          <a:p>
            <a:pPr marL="449263" lvl="1" indent="-361950">
              <a:spcAft>
                <a:spcPts val="600"/>
              </a:spcAft>
              <a:buClr>
                <a:srgbClr val="FFC000"/>
              </a:buClr>
            </a:pPr>
            <a:r>
              <a:rPr lang="pt-BR" sz="3000" b="1" u="sng" dirty="0" smtClean="0">
                <a:latin typeface="Calibri" pitchFamily="34" charset="0"/>
                <a:cs typeface="Calibri" pitchFamily="34" charset="0"/>
                <a:sym typeface="Symbol" pitchFamily="18" charset="2"/>
              </a:rPr>
              <a:t>Facultativas</a:t>
            </a:r>
            <a:r>
              <a:rPr lang="pt-BR" sz="3000" dirty="0" smtClean="0">
                <a:latin typeface="Calibri" pitchFamily="34" charset="0"/>
                <a:cs typeface="Calibri" pitchFamily="34" charset="0"/>
                <a:sym typeface="Symbol" pitchFamily="18" charset="2"/>
              </a:rPr>
              <a:t>:	</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Mais </a:t>
            </a:r>
            <a:r>
              <a:rPr lang="pt-BR" sz="3000" dirty="0">
                <a:latin typeface="Calibri" pitchFamily="34" charset="0"/>
                <a:cs typeface="Calibri" pitchFamily="34" charset="0"/>
                <a:sym typeface="Symbol" pitchFamily="18" charset="2"/>
              </a:rPr>
              <a:t>comuns</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Sistema aeróbico próximo à superfície e anaeróbico próximo ao fundo</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Previsão de carga:</a:t>
            </a:r>
          </a:p>
          <a:p>
            <a:pPr marL="1363663" lvl="3"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Até 110,250Kg de DBO/acre(4.046,84m</a:t>
            </a:r>
            <a:r>
              <a:rPr lang="pt-BR" sz="3000" baseline="30000" dirty="0">
                <a:latin typeface="Calibri" pitchFamily="34" charset="0"/>
                <a:cs typeface="Calibri" pitchFamily="34" charset="0"/>
                <a:sym typeface="Symbol" pitchFamily="18" charset="2"/>
              </a:rPr>
              <a:t>2</a:t>
            </a:r>
            <a:r>
              <a:rPr lang="pt-BR" sz="3000" dirty="0">
                <a:latin typeface="Calibri" pitchFamily="34" charset="0"/>
                <a:cs typeface="Calibri" pitchFamily="34" charset="0"/>
                <a:sym typeface="Symbol" pitchFamily="18" charset="2"/>
              </a:rPr>
              <a:t>)/ dia</a:t>
            </a:r>
          </a:p>
          <a:p>
            <a:pPr marL="1363663" lvl="3"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Efluentes: 20 a 40mg DBO/L</a:t>
            </a:r>
          </a:p>
          <a:p>
            <a:pPr marL="1363663" lvl="3"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Material particulado: bactérias e algas</a:t>
            </a:r>
          </a:p>
        </p:txBody>
      </p:sp>
      <p:sp>
        <p:nvSpPr>
          <p:cNvPr id="6" name="Título 6"/>
          <p:cNvSpPr txBox="1">
            <a:spLocks/>
          </p:cNvSpPr>
          <p:nvPr/>
        </p:nvSpPr>
        <p:spPr>
          <a:xfrm>
            <a:off x="0" y="836712"/>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82331436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1772816"/>
            <a:ext cx="8964488"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3000" b="1" u="sng" dirty="0" smtClean="0">
                <a:latin typeface="Calibri" pitchFamily="34" charset="0"/>
                <a:cs typeface="Calibri" pitchFamily="34" charset="0"/>
                <a:sym typeface="Symbol" pitchFamily="18" charset="2"/>
              </a:rPr>
              <a:t>Tanques </a:t>
            </a:r>
            <a:r>
              <a:rPr lang="pt-BR" sz="3000" b="1" u="sng" dirty="0">
                <a:latin typeface="Calibri" pitchFamily="34" charset="0"/>
                <a:cs typeface="Calibri" pitchFamily="34" charset="0"/>
                <a:sym typeface="Symbol" pitchFamily="18" charset="2"/>
              </a:rPr>
              <a:t>de Oxidação</a:t>
            </a:r>
            <a:r>
              <a:rPr lang="pt-BR" sz="3000" dirty="0" smtClean="0">
                <a:latin typeface="Calibri" pitchFamily="34" charset="0"/>
                <a:cs typeface="Calibri" pitchFamily="34" charset="0"/>
                <a:sym typeface="Symbol" pitchFamily="18" charset="2"/>
              </a:rPr>
              <a:t>	</a:t>
            </a:r>
          </a:p>
          <a:p>
            <a:pPr marL="906463" lvl="2" indent="-361950">
              <a:spcAft>
                <a:spcPts val="600"/>
              </a:spcAft>
              <a:buClr>
                <a:srgbClr val="FFC000"/>
              </a:buClr>
            </a:pPr>
            <a:r>
              <a:rPr lang="pt-BR" sz="2600" dirty="0" smtClean="0">
                <a:latin typeface="Calibri" pitchFamily="34" charset="0"/>
                <a:cs typeface="Calibri" pitchFamily="34" charset="0"/>
                <a:sym typeface="Symbol" pitchFamily="18" charset="2"/>
              </a:rPr>
              <a:t>	Facultativos</a:t>
            </a:r>
            <a:endParaRPr lang="pt-BR" sz="2600" dirty="0">
              <a:latin typeface="Calibri" pitchFamily="34" charset="0"/>
              <a:cs typeface="Calibri" pitchFamily="34" charset="0"/>
              <a:sym typeface="Symbol" pitchFamily="18" charset="2"/>
            </a:endParaRPr>
          </a:p>
          <a:p>
            <a:pPr marL="1363663" lvl="3" indent="-361950">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Estrutura: relativamente rasas (60-90cm) com grande área de superfície em terrenos relativamente planos</a:t>
            </a:r>
          </a:p>
          <a:p>
            <a:pPr marL="1363663" lvl="3"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Uso</a:t>
            </a:r>
            <a:r>
              <a:rPr lang="pt-BR" sz="2600" dirty="0">
                <a:latin typeface="Calibri" pitchFamily="34" charset="0"/>
                <a:cs typeface="Calibri" pitchFamily="34" charset="0"/>
                <a:sym typeface="Symbol" pitchFamily="18" charset="2"/>
              </a:rPr>
              <a:t>: áreas rurais com adequada insolação, ação de ventos e área disponível</a:t>
            </a:r>
          </a:p>
          <a:p>
            <a:pPr marL="1363663" lvl="3"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As </a:t>
            </a:r>
            <a:r>
              <a:rPr lang="pt-BR" sz="2600" dirty="0">
                <a:latin typeface="Calibri" pitchFamily="34" charset="0"/>
                <a:cs typeface="Calibri" pitchFamily="34" charset="0"/>
                <a:sym typeface="Symbol" pitchFamily="18" charset="2"/>
              </a:rPr>
              <a:t>condições anaeróbicas têm poucos efeitos perceptíveis sobre a qualidade do efluentes se o planejamento da operação for adequado (temperatura, carga orgânica, luz, tamanho e forma do tanque e volume de água)</a:t>
            </a:r>
          </a:p>
        </p:txBody>
      </p:sp>
      <p:sp>
        <p:nvSpPr>
          <p:cNvPr id="6"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985226490"/>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1772816"/>
            <a:ext cx="8964488"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smtClean="0">
                <a:latin typeface="Calibri" pitchFamily="34" charset="0"/>
                <a:cs typeface="Calibri" pitchFamily="34" charset="0"/>
                <a:sym typeface="Symbol" pitchFamily="18" charset="2"/>
              </a:rPr>
              <a:t>Tanques de Oxidação (2)</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Os </a:t>
            </a:r>
            <a:r>
              <a:rPr lang="pt-BR" sz="2800" dirty="0">
                <a:latin typeface="Calibri" pitchFamily="34" charset="0"/>
                <a:cs typeface="Calibri" pitchFamily="34" charset="0"/>
                <a:sym typeface="Symbol" pitchFamily="18" charset="2"/>
              </a:rPr>
              <a:t>ventos não devem levar odores para áreas </a:t>
            </a:r>
            <a:r>
              <a:rPr lang="pt-BR" sz="2800" dirty="0" smtClean="0">
                <a:latin typeface="Calibri" pitchFamily="34" charset="0"/>
                <a:cs typeface="Calibri" pitchFamily="34" charset="0"/>
                <a:sym typeface="Symbol" pitchFamily="18" charset="2"/>
              </a:rPr>
              <a:t>residenciais</a:t>
            </a:r>
            <a:endParaRPr lang="pt-BR" sz="2800" dirty="0">
              <a:latin typeface="Calibri" pitchFamily="34" charset="0"/>
              <a:cs typeface="Calibri" pitchFamily="34" charset="0"/>
              <a:sym typeface="Symbol" pitchFamily="18" charset="2"/>
            </a:endParaRP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O solo deve ser impermeável ou adequado à </a:t>
            </a:r>
            <a:r>
              <a:rPr lang="pt-BR" sz="2800" dirty="0" smtClean="0">
                <a:latin typeface="Calibri" pitchFamily="34" charset="0"/>
                <a:cs typeface="Calibri" pitchFamily="34" charset="0"/>
                <a:sym typeface="Symbol" pitchFamily="18" charset="2"/>
              </a:rPr>
              <a:t>vedação</a:t>
            </a:r>
            <a:endParaRPr lang="pt-BR" sz="2800" dirty="0">
              <a:latin typeface="Calibri" pitchFamily="34" charset="0"/>
              <a:cs typeface="Calibri" pitchFamily="34" charset="0"/>
              <a:sym typeface="Symbol" pitchFamily="18" charset="2"/>
            </a:endParaRP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A infiltração deve ser minimizada através </a:t>
            </a:r>
            <a:r>
              <a:rPr lang="pt-BR" sz="2800" dirty="0" smtClean="0">
                <a:latin typeface="Calibri" pitchFamily="34" charset="0"/>
                <a:cs typeface="Calibri" pitchFamily="34" charset="0"/>
                <a:sym typeface="Symbol" pitchFamily="18" charset="2"/>
              </a:rPr>
              <a:t>de </a:t>
            </a:r>
            <a:r>
              <a:rPr lang="pt-BR" sz="2800" dirty="0" err="1" smtClean="0">
                <a:latin typeface="Calibri" pitchFamily="34" charset="0"/>
                <a:cs typeface="Calibri" pitchFamily="34" charset="0"/>
                <a:sym typeface="Symbol" pitchFamily="18" charset="2"/>
              </a:rPr>
              <a:t>com-pactação</a:t>
            </a:r>
            <a:r>
              <a:rPr lang="pt-BR" sz="2800" dirty="0">
                <a:latin typeface="Calibri" pitchFamily="34" charset="0"/>
                <a:cs typeface="Calibri" pitchFamily="34" charset="0"/>
                <a:sym typeface="Symbol" pitchFamily="18" charset="2"/>
              </a:rPr>
              <a:t>, para evitar contaminação de </a:t>
            </a:r>
            <a:r>
              <a:rPr lang="pt-BR" sz="2800" dirty="0" smtClean="0">
                <a:latin typeface="Calibri" pitchFamily="34" charset="0"/>
                <a:cs typeface="Calibri" pitchFamily="34" charset="0"/>
                <a:sym typeface="Symbol" pitchFamily="18" charset="2"/>
              </a:rPr>
              <a:t>mananciais</a:t>
            </a:r>
            <a:endParaRPr lang="pt-BR" sz="2800" dirty="0">
              <a:latin typeface="Calibri" pitchFamily="34" charset="0"/>
              <a:cs typeface="Calibri" pitchFamily="34" charset="0"/>
              <a:sym typeface="Symbol" pitchFamily="18" charset="2"/>
            </a:endParaRP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Deve-se cortar e remover a vegetação do fundo do tanque:</a:t>
            </a:r>
          </a:p>
          <a:p>
            <a:pPr marL="1363663" lvl="3" indent="-361950">
              <a:spcAft>
                <a:spcPts val="600"/>
              </a:spcAft>
              <a:buClr>
                <a:srgbClr val="FFC000"/>
              </a:buClr>
            </a:pPr>
            <a:r>
              <a:rPr lang="pt-BR" sz="2800" dirty="0">
                <a:latin typeface="Calibri" pitchFamily="34" charset="0"/>
                <a:cs typeface="Calibri" pitchFamily="34" charset="0"/>
                <a:sym typeface="Symbol" pitchFamily="18" charset="2"/>
              </a:rPr>
              <a:t>Evitando a elevação da DBO</a:t>
            </a:r>
          </a:p>
          <a:p>
            <a:pPr marL="1363663" lvl="3" indent="-361950">
              <a:spcAft>
                <a:spcPts val="600"/>
              </a:spcAft>
              <a:buClr>
                <a:srgbClr val="FFC000"/>
              </a:buClr>
            </a:pPr>
            <a:r>
              <a:rPr lang="pt-BR" sz="2800" dirty="0">
                <a:latin typeface="Calibri" pitchFamily="34" charset="0"/>
                <a:cs typeface="Calibri" pitchFamily="34" charset="0"/>
                <a:sym typeface="Symbol" pitchFamily="18" charset="2"/>
              </a:rPr>
              <a:t>Diminuindo a propagação de larvas de </a:t>
            </a:r>
            <a:r>
              <a:rPr lang="pt-BR" sz="2800" dirty="0" smtClean="0">
                <a:latin typeface="Calibri" pitchFamily="34" charset="0"/>
                <a:cs typeface="Calibri" pitchFamily="34" charset="0"/>
                <a:sym typeface="Symbol" pitchFamily="18" charset="2"/>
              </a:rPr>
              <a:t>insetos</a:t>
            </a:r>
            <a:endParaRPr lang="pt-BR" sz="2800" dirty="0">
              <a:latin typeface="Calibri" pitchFamily="34" charset="0"/>
              <a:cs typeface="Calibri" pitchFamily="34" charset="0"/>
              <a:sym typeface="Symbol" pitchFamily="18" charset="2"/>
            </a:endParaRPr>
          </a:p>
        </p:txBody>
      </p:sp>
      <p:sp>
        <p:nvSpPr>
          <p:cNvPr id="6"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1719862103"/>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1772816"/>
            <a:ext cx="8964488"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smtClean="0">
                <a:latin typeface="Calibri" pitchFamily="34" charset="0"/>
                <a:cs typeface="Calibri" pitchFamily="34" charset="0"/>
                <a:sym typeface="Symbol" pitchFamily="18" charset="2"/>
              </a:rPr>
              <a:t>Tanques de Oxidação (3)</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Deve-se cobrir o tanque com plástico, asfalto ou cimento:</a:t>
            </a:r>
          </a:p>
          <a:p>
            <a:pPr marL="1820863" lvl="4"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diminuir a vegetação</a:t>
            </a:r>
          </a:p>
          <a:p>
            <a:pPr marL="1820863" lvl="4"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reduzir mosquitos</a:t>
            </a:r>
          </a:p>
          <a:p>
            <a:pPr marL="1820863" lvl="4"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reduzir erosão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Formato</a:t>
            </a:r>
            <a:r>
              <a:rPr lang="pt-BR" sz="2800" dirty="0">
                <a:latin typeface="Calibri" pitchFamily="34" charset="0"/>
                <a:cs typeface="Calibri" pitchFamily="34" charset="0"/>
                <a:sym typeface="Symbol" pitchFamily="18" charset="2"/>
              </a:rPr>
              <a:t>: uniforme (retangular ou circular</a:t>
            </a:r>
            <a:r>
              <a:rPr lang="pt-BR" sz="2800" dirty="0" smtClean="0">
                <a:latin typeface="Calibri" pitchFamily="34" charset="0"/>
                <a:cs typeface="Calibri" pitchFamily="34" charset="0"/>
                <a:sym typeface="Symbol" pitchFamily="18" charset="2"/>
              </a:rPr>
              <a:t>)</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Bordas</a:t>
            </a:r>
            <a:r>
              <a:rPr lang="pt-BR" sz="2800" dirty="0">
                <a:latin typeface="Calibri" pitchFamily="34" charset="0"/>
                <a:cs typeface="Calibri" pitchFamily="34" charset="0"/>
                <a:sym typeface="Symbol" pitchFamily="18" charset="2"/>
              </a:rPr>
              <a:t>: bem acima do nível da </a:t>
            </a:r>
            <a:r>
              <a:rPr lang="pt-BR" sz="2800" dirty="0" smtClean="0">
                <a:latin typeface="Calibri" pitchFamily="34" charset="0"/>
                <a:cs typeface="Calibri" pitchFamily="34" charset="0"/>
                <a:sym typeface="Symbol" pitchFamily="18" charset="2"/>
              </a:rPr>
              <a:t>água</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Controle </a:t>
            </a:r>
            <a:r>
              <a:rPr lang="pt-BR" sz="2800" dirty="0">
                <a:latin typeface="Calibri" pitchFamily="34" charset="0"/>
                <a:cs typeface="Calibri" pitchFamily="34" charset="0"/>
                <a:sym typeface="Symbol" pitchFamily="18" charset="2"/>
              </a:rPr>
              <a:t>de odores através da adição de nitratos, aeração mecânica ou redução da carga de DBO</a:t>
            </a:r>
          </a:p>
        </p:txBody>
      </p:sp>
      <p:sp>
        <p:nvSpPr>
          <p:cNvPr id="6"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055886218"/>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1772816"/>
            <a:ext cx="8964488"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smtClean="0">
                <a:latin typeface="Calibri" pitchFamily="34" charset="0"/>
                <a:cs typeface="Calibri" pitchFamily="34" charset="0"/>
                <a:sym typeface="Symbol" pitchFamily="18" charset="2"/>
              </a:rPr>
              <a:t>Tanques de Oxidação (4)</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Raramente </a:t>
            </a:r>
            <a:r>
              <a:rPr lang="pt-BR" sz="2800" dirty="0">
                <a:latin typeface="Calibri" pitchFamily="34" charset="0"/>
                <a:cs typeface="Calibri" pitchFamily="34" charset="0"/>
                <a:sym typeface="Symbol" pitchFamily="18" charset="2"/>
              </a:rPr>
              <a:t>são o único processo de tratamento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Necessitam </a:t>
            </a:r>
            <a:r>
              <a:rPr lang="pt-BR" sz="2800" dirty="0">
                <a:latin typeface="Calibri" pitchFamily="34" charset="0"/>
                <a:cs typeface="Calibri" pitchFamily="34" charset="0"/>
                <a:sym typeface="Symbol" pitchFamily="18" charset="2"/>
              </a:rPr>
              <a:t>de um passo complementar ou final antes da disposição no solo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Quando </a:t>
            </a:r>
            <a:r>
              <a:rPr lang="pt-BR" sz="2800" dirty="0">
                <a:latin typeface="Calibri" pitchFamily="34" charset="0"/>
                <a:cs typeface="Calibri" pitchFamily="34" charset="0"/>
                <a:sym typeface="Symbol" pitchFamily="18" charset="2"/>
              </a:rPr>
              <a:t>há um grande fluxo ou grandes cargas, pode-se fazer tanques em séries ou em paralelo</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Efluentes: tratamentos posteriores ou disposição no solo</a:t>
            </a:r>
          </a:p>
        </p:txBody>
      </p:sp>
      <p:sp>
        <p:nvSpPr>
          <p:cNvPr id="6"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470821426"/>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3924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a:latin typeface="Calibri" pitchFamily="34" charset="0"/>
                <a:cs typeface="Calibri" pitchFamily="34" charset="0"/>
                <a:sym typeface="Symbol" pitchFamily="18" charset="2"/>
              </a:rPr>
              <a:t>Tanques de </a:t>
            </a:r>
            <a:r>
              <a:rPr lang="pt-BR" sz="2800" b="1" u="sng" dirty="0" smtClean="0">
                <a:latin typeface="Calibri" pitchFamily="34" charset="0"/>
                <a:cs typeface="Calibri" pitchFamily="34" charset="0"/>
                <a:sym typeface="Symbol" pitchFamily="18" charset="2"/>
              </a:rPr>
              <a:t>Oxidação (5)</a:t>
            </a:r>
            <a:endParaRPr lang="pt-BR" sz="2800" b="1" u="sng" dirty="0">
              <a:latin typeface="Calibri" pitchFamily="34" charset="0"/>
              <a:cs typeface="Calibri" pitchFamily="34" charset="0"/>
              <a:sym typeface="Symbol" pitchFamily="18" charset="2"/>
            </a:endParaRP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Deposição </a:t>
            </a:r>
            <a:r>
              <a:rPr lang="pt-BR" sz="2800" dirty="0">
                <a:latin typeface="Calibri" pitchFamily="34" charset="0"/>
                <a:cs typeface="Calibri" pitchFamily="34" charset="0"/>
                <a:sym typeface="Symbol" pitchFamily="18" charset="2"/>
              </a:rPr>
              <a:t>do lodo depende:</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do tamanho e densidade dos sólidos</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da velocidade do líquido no tanque</a:t>
            </a: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A </a:t>
            </a:r>
            <a:r>
              <a:rPr lang="pt-BR" sz="2800" dirty="0">
                <a:latin typeface="Calibri" pitchFamily="34" charset="0"/>
                <a:cs typeface="Calibri" pitchFamily="34" charset="0"/>
                <a:sym typeface="Symbol" pitchFamily="18" charset="2"/>
              </a:rPr>
              <a:t>maioria do lodo deposita-se próximo à entrada do tanque</a:t>
            </a: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Micro-organismos </a:t>
            </a:r>
            <a:r>
              <a:rPr lang="pt-BR" sz="2800" dirty="0">
                <a:latin typeface="Calibri" pitchFamily="34" charset="0"/>
                <a:cs typeface="Calibri" pitchFamily="34" charset="0"/>
                <a:sym typeface="Symbol" pitchFamily="18" charset="2"/>
              </a:rPr>
              <a:t>e sólidos ao assentar ajudam a vedar a base do tanque</a:t>
            </a:r>
            <a:endParaRPr lang="pt-BR" sz="3000" dirty="0">
              <a:latin typeface="Calibri" pitchFamily="34" charset="0"/>
              <a:cs typeface="Calibri" pitchFamily="34" charset="0"/>
              <a:sym typeface="Symbol" pitchFamily="18" charset="2"/>
            </a:endParaRPr>
          </a:p>
        </p:txBody>
      </p:sp>
      <p:sp>
        <p:nvSpPr>
          <p:cNvPr id="5" name="AutoShape 4"/>
          <p:cNvSpPr>
            <a:spLocks noChangeArrowheads="1"/>
          </p:cNvSpPr>
          <p:nvPr/>
        </p:nvSpPr>
        <p:spPr bwMode="auto">
          <a:xfrm>
            <a:off x="7740352" y="5057519"/>
            <a:ext cx="1224136" cy="1503040"/>
          </a:xfrm>
          <a:prstGeom prst="curvedLeftArrow">
            <a:avLst>
              <a:gd name="adj1" fmla="val 23328"/>
              <a:gd name="adj2" fmla="val 43114"/>
              <a:gd name="adj3" fmla="val 45190"/>
            </a:avLst>
          </a:prstGeom>
          <a:solidFill>
            <a:srgbClr val="FFFF00"/>
          </a:solidFill>
          <a:ln w="9525">
            <a:solidFill>
              <a:srgbClr val="A50021"/>
            </a:solidFill>
            <a:miter lim="800000"/>
            <a:headEnd/>
            <a:tailEnd/>
          </a:ln>
          <a:effectLst/>
        </p:spPr>
        <p:txBody>
          <a:bodyPr wrap="none" anchor="ctr"/>
          <a:lstStyle/>
          <a:p>
            <a:endParaRPr lang="pt-BR"/>
          </a:p>
        </p:txBody>
      </p:sp>
      <p:sp>
        <p:nvSpPr>
          <p:cNvPr id="7" name="Rectangle 3"/>
          <p:cNvSpPr txBox="1">
            <a:spLocks noChangeArrowheads="1"/>
          </p:cNvSpPr>
          <p:nvPr/>
        </p:nvSpPr>
        <p:spPr>
          <a:xfrm>
            <a:off x="1475656" y="5809039"/>
            <a:ext cx="6128691" cy="993015"/>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3200" dirty="0">
                <a:latin typeface="Calibri" pitchFamily="34" charset="0"/>
                <a:cs typeface="Calibri" pitchFamily="34" charset="0"/>
              </a:rPr>
              <a:t>Ajuda a restringir o movimento da água para o solo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601758156"/>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1200"/>
              </a:spcAft>
              <a:buClr>
                <a:srgbClr val="FFC000"/>
              </a:buClr>
            </a:pPr>
            <a:r>
              <a:rPr lang="pt-BR" sz="2800" b="1" u="sng" dirty="0">
                <a:latin typeface="Calibri" pitchFamily="34" charset="0"/>
                <a:cs typeface="Calibri" pitchFamily="34" charset="0"/>
                <a:sym typeface="Symbol" pitchFamily="18" charset="2"/>
              </a:rPr>
              <a:t>Tanques de </a:t>
            </a:r>
            <a:r>
              <a:rPr lang="pt-BR" sz="2800" b="1" u="sng" dirty="0" smtClean="0">
                <a:latin typeface="Calibri" pitchFamily="34" charset="0"/>
                <a:cs typeface="Calibri" pitchFamily="34" charset="0"/>
                <a:sym typeface="Symbol" pitchFamily="18" charset="2"/>
              </a:rPr>
              <a:t>Oxidação (6)</a:t>
            </a:r>
            <a:endParaRPr lang="pt-BR" sz="2800" b="1" u="sng" dirty="0">
              <a:latin typeface="Calibri" pitchFamily="34" charset="0"/>
              <a:cs typeface="Calibri" pitchFamily="34" charset="0"/>
              <a:sym typeface="Symbol" pitchFamily="18" charset="2"/>
            </a:endParaRPr>
          </a:p>
          <a:p>
            <a:pPr marL="449263" lvl="1" indent="-361950">
              <a:spcAft>
                <a:spcPts val="1200"/>
              </a:spcAft>
              <a:buClr>
                <a:srgbClr val="FFC000"/>
              </a:buClr>
            </a:pPr>
            <a:r>
              <a:rPr lang="pt-BR" sz="2800" dirty="0" smtClean="0">
                <a:latin typeface="Calibri" pitchFamily="34" charset="0"/>
                <a:cs typeface="Calibri" pitchFamily="34" charset="0"/>
                <a:sym typeface="Symbol" pitchFamily="18" charset="2"/>
              </a:rPr>
              <a:t>Remoção </a:t>
            </a:r>
            <a:r>
              <a:rPr lang="pt-BR" sz="2800" dirty="0">
                <a:latin typeface="Calibri" pitchFamily="34" charset="0"/>
                <a:cs typeface="Calibri" pitchFamily="34" charset="0"/>
                <a:sym typeface="Symbol" pitchFamily="18" charset="2"/>
              </a:rPr>
              <a:t>de </a:t>
            </a:r>
            <a:r>
              <a:rPr lang="pt-BR" sz="2800" dirty="0" smtClean="0">
                <a:latin typeface="Calibri" pitchFamily="34" charset="0"/>
                <a:cs typeface="Calibri" pitchFamily="34" charset="0"/>
                <a:sym typeface="Symbol" pitchFamily="18" charset="2"/>
              </a:rPr>
              <a:t>Bactérias:</a:t>
            </a:r>
          </a:p>
          <a:p>
            <a:pPr marL="906463" lvl="2" indent="-361950">
              <a:spcAft>
                <a:spcPts val="1200"/>
              </a:spcAft>
              <a:buClr>
                <a:srgbClr val="FFC000"/>
              </a:buClr>
              <a:buFont typeface="Arial" charset="0"/>
              <a:buChar char="•"/>
            </a:pPr>
            <a:r>
              <a:rPr lang="pt-BR" sz="2800" dirty="0" smtClean="0">
                <a:latin typeface="Calibri" pitchFamily="34" charset="0"/>
                <a:cs typeface="Calibri" pitchFamily="34" charset="0"/>
                <a:sym typeface="Symbol" pitchFamily="18" charset="2"/>
              </a:rPr>
              <a:t>Indicador </a:t>
            </a:r>
            <a:r>
              <a:rPr lang="pt-BR" sz="2800" dirty="0">
                <a:latin typeface="Calibri" pitchFamily="34" charset="0"/>
                <a:cs typeface="Calibri" pitchFamily="34" charset="0"/>
                <a:sym typeface="Symbol" pitchFamily="18" charset="2"/>
              </a:rPr>
              <a:t>dos </a:t>
            </a:r>
            <a:r>
              <a:rPr lang="pt-BR" sz="2800" dirty="0" smtClean="0">
                <a:latin typeface="Calibri" pitchFamily="34" charset="0"/>
                <a:cs typeface="Calibri" pitchFamily="34" charset="0"/>
                <a:sym typeface="Symbol" pitchFamily="18" charset="2"/>
              </a:rPr>
              <a:t>patógenos: contagem </a:t>
            </a:r>
            <a:r>
              <a:rPr lang="pt-BR" sz="2800" dirty="0">
                <a:latin typeface="Calibri" pitchFamily="34" charset="0"/>
                <a:cs typeface="Calibri" pitchFamily="34" charset="0"/>
                <a:sym typeface="Symbol" pitchFamily="18" charset="2"/>
              </a:rPr>
              <a:t>de coliformes fecais</a:t>
            </a:r>
          </a:p>
          <a:p>
            <a:pPr marL="1363663" lvl="3" indent="-361950">
              <a:spcAft>
                <a:spcPts val="1200"/>
              </a:spcAft>
              <a:buClr>
                <a:srgbClr val="FFC000"/>
              </a:buClr>
              <a:buFont typeface="Arial" charset="0"/>
              <a:buChar char="•"/>
            </a:pPr>
            <a:r>
              <a:rPr lang="pt-BR" sz="2800" dirty="0" smtClean="0">
                <a:latin typeface="Calibri" pitchFamily="34" charset="0"/>
                <a:cs typeface="Calibri" pitchFamily="34" charset="0"/>
                <a:sym typeface="Symbol" pitchFamily="18" charset="2"/>
              </a:rPr>
              <a:t>Depende </a:t>
            </a:r>
            <a:r>
              <a:rPr lang="pt-BR" sz="2800" dirty="0">
                <a:latin typeface="Calibri" pitchFamily="34" charset="0"/>
                <a:cs typeface="Calibri" pitchFamily="34" charset="0"/>
                <a:sym typeface="Symbol" pitchFamily="18" charset="2"/>
              </a:rPr>
              <a:t>de temperatura e tempo de retenção (varia de 50 a 90%)</a:t>
            </a:r>
          </a:p>
          <a:p>
            <a:pPr marL="1363663" lvl="3" indent="-361950">
              <a:spcAft>
                <a:spcPts val="1200"/>
              </a:spcAft>
              <a:buClr>
                <a:srgbClr val="FFC000"/>
              </a:buClr>
              <a:buFont typeface="Arial" charset="0"/>
              <a:buChar char="•"/>
            </a:pPr>
            <a:r>
              <a:rPr lang="pt-BR" sz="2800" dirty="0" smtClean="0">
                <a:latin typeface="Calibri" pitchFamily="34" charset="0"/>
                <a:cs typeface="Calibri" pitchFamily="34" charset="0"/>
                <a:sym typeface="Symbol" pitchFamily="18" charset="2"/>
              </a:rPr>
              <a:t>tempo </a:t>
            </a:r>
            <a:r>
              <a:rPr lang="pt-BR" sz="2800" dirty="0">
                <a:latin typeface="Calibri" pitchFamily="34" charset="0"/>
                <a:cs typeface="Calibri" pitchFamily="34" charset="0"/>
                <a:sym typeface="Symbol" pitchFamily="18" charset="2"/>
              </a:rPr>
              <a:t>total de retenção 29 dias a 26°C</a:t>
            </a:r>
          </a:p>
          <a:p>
            <a:pPr marL="1363663" lvl="3" indent="-361950">
              <a:spcAft>
                <a:spcPts val="1200"/>
              </a:spcAft>
              <a:buClr>
                <a:srgbClr val="FFC000"/>
              </a:buClr>
              <a:buFont typeface="Arial" charset="0"/>
              <a:buChar char="•"/>
            </a:pPr>
            <a:r>
              <a:rPr lang="pt-BR" sz="2800" dirty="0" smtClean="0">
                <a:latin typeface="Calibri" pitchFamily="34" charset="0"/>
                <a:cs typeface="Calibri" pitchFamily="34" charset="0"/>
                <a:sym typeface="Symbol" pitchFamily="18" charset="2"/>
              </a:rPr>
              <a:t>redução </a:t>
            </a:r>
            <a:r>
              <a:rPr lang="pt-BR" sz="2800" dirty="0">
                <a:latin typeface="Calibri" pitchFamily="34" charset="0"/>
                <a:cs typeface="Calibri" pitchFamily="34" charset="0"/>
                <a:sym typeface="Symbol" pitchFamily="18" charset="2"/>
              </a:rPr>
              <a:t>de 5x10</a:t>
            </a:r>
            <a:r>
              <a:rPr lang="pt-BR" sz="2800" baseline="30000" dirty="0">
                <a:latin typeface="Calibri" pitchFamily="34" charset="0"/>
                <a:cs typeface="Calibri" pitchFamily="34" charset="0"/>
                <a:sym typeface="Symbol" pitchFamily="18" charset="2"/>
              </a:rPr>
              <a:t>7</a:t>
            </a:r>
            <a:r>
              <a:rPr lang="pt-BR" sz="2800" dirty="0">
                <a:latin typeface="Calibri" pitchFamily="34" charset="0"/>
                <a:cs typeface="Calibri" pitchFamily="34" charset="0"/>
                <a:sym typeface="Symbol" pitchFamily="18" charset="2"/>
              </a:rPr>
              <a:t>/100mL para 20/100mL</a:t>
            </a:r>
          </a:p>
          <a:p>
            <a:pPr marL="1363663" lvl="3" indent="-361950">
              <a:spcAft>
                <a:spcPts val="1200"/>
              </a:spcAft>
              <a:buClr>
                <a:srgbClr val="FFC000"/>
              </a:buClr>
              <a:buFont typeface="Arial" charset="0"/>
              <a:buChar char="•"/>
            </a:pPr>
            <a:r>
              <a:rPr lang="pt-BR" sz="2800" dirty="0" smtClean="0">
                <a:latin typeface="Calibri" pitchFamily="34" charset="0"/>
                <a:cs typeface="Calibri" pitchFamily="34" charset="0"/>
                <a:sym typeface="Symbol" pitchFamily="18" charset="2"/>
              </a:rPr>
              <a:t>Redução </a:t>
            </a:r>
            <a:r>
              <a:rPr lang="pt-BR" sz="2800" dirty="0">
                <a:latin typeface="Calibri" pitchFamily="34" charset="0"/>
                <a:cs typeface="Calibri" pitchFamily="34" charset="0"/>
                <a:sym typeface="Symbol" pitchFamily="18" charset="2"/>
              </a:rPr>
              <a:t>média da DBO: 92%</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473831772"/>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533400" y="548680"/>
            <a:ext cx="7851648" cy="1828800"/>
          </a:xfrm>
        </p:spPr>
        <p:txBody>
          <a:bodyPr anchor="ctr">
            <a:normAutofit/>
          </a:bodyPr>
          <a:lstStyle/>
          <a:p>
            <a:pPr algn="ctr"/>
            <a:r>
              <a:rPr lang="pt-BR" sz="5400" dirty="0">
                <a:solidFill>
                  <a:srgbClr val="FFC000"/>
                </a:solidFill>
                <a:effectLst/>
                <a:latin typeface="Calibri" pitchFamily="34" charset="0"/>
                <a:cs typeface="Calibri" pitchFamily="34" charset="0"/>
                <a:sym typeface="Symbol" pitchFamily="18" charset="2"/>
              </a:rPr>
              <a:t>Agroindústrias</a:t>
            </a:r>
            <a:endParaRPr lang="pt-BR" sz="5400" dirty="0">
              <a:solidFill>
                <a:srgbClr val="FFC000"/>
              </a:solidFill>
              <a:effectLst/>
            </a:endParaRPr>
          </a:p>
        </p:txBody>
      </p:sp>
      <p:sp>
        <p:nvSpPr>
          <p:cNvPr id="2" name="Retângulo 1"/>
          <p:cNvSpPr/>
          <p:nvPr/>
        </p:nvSpPr>
        <p:spPr>
          <a:xfrm>
            <a:off x="533400" y="1951672"/>
            <a:ext cx="8359080" cy="4278094"/>
          </a:xfrm>
          <a:prstGeom prst="rect">
            <a:avLst/>
          </a:prstGeom>
        </p:spPr>
        <p:txBody>
          <a:bodyPr wrap="square">
            <a:spAutoFit/>
          </a:bodyPr>
          <a:lstStyle/>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Indústrias que usam como matéria-prima os produtos provenientes da agropecuária, silvicultura ou </a:t>
            </a:r>
            <a:r>
              <a:rPr lang="pt-BR" sz="2800" dirty="0" smtClean="0">
                <a:latin typeface="Calibri" pitchFamily="34" charset="0"/>
                <a:cs typeface="Calibri" pitchFamily="34" charset="0"/>
              </a:rPr>
              <a:t>pesca</a:t>
            </a:r>
            <a:endParaRPr lang="pt-BR" sz="2800" dirty="0">
              <a:latin typeface="Calibri" pitchFamily="34" charset="0"/>
              <a:cs typeface="Calibri" pitchFamily="34" charset="0"/>
            </a:endParaRPr>
          </a:p>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Complexo Agroindustrial: complexa cadeia que envolve a produção e a distribuição de insumos para o campo, a produção agropecuária e seu posterior processamento e distribuição até o consumo </a:t>
            </a:r>
            <a:r>
              <a:rPr lang="pt-BR" sz="2800" dirty="0" smtClean="0">
                <a:latin typeface="Calibri" pitchFamily="34" charset="0"/>
                <a:cs typeface="Calibri" pitchFamily="34" charset="0"/>
              </a:rPr>
              <a:t>final</a:t>
            </a:r>
            <a:endParaRPr lang="pt-BR" sz="2800" dirty="0">
              <a:latin typeface="Calibri" pitchFamily="34" charset="0"/>
              <a:cs typeface="Calibri" pitchFamily="34" charset="0"/>
            </a:endParaRPr>
          </a:p>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Agroindústrias são importantes fontes pontuais ou localizadas de poluição industrial</a:t>
            </a:r>
          </a:p>
        </p:txBody>
      </p:sp>
    </p:spTree>
    <p:extLst>
      <p:ext uri="{BB962C8B-B14F-4D97-AF65-F5344CB8AC3E}">
        <p14:creationId xmlns:p14="http://schemas.microsoft.com/office/powerpoint/2010/main" xmlns="" val="3527644853"/>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1200"/>
              </a:spcAft>
              <a:buClr>
                <a:srgbClr val="FFC000"/>
              </a:buClr>
            </a:pPr>
            <a:r>
              <a:rPr lang="pt-BR" sz="2600" b="1" u="sng" dirty="0">
                <a:latin typeface="Calibri" pitchFamily="34" charset="0"/>
                <a:cs typeface="Calibri" pitchFamily="34" charset="0"/>
                <a:sym typeface="Symbol" pitchFamily="18" charset="2"/>
              </a:rPr>
              <a:t>Tanques de </a:t>
            </a:r>
            <a:r>
              <a:rPr lang="pt-BR" sz="2600" b="1" u="sng" dirty="0" smtClean="0">
                <a:latin typeface="Calibri" pitchFamily="34" charset="0"/>
                <a:cs typeface="Calibri" pitchFamily="34" charset="0"/>
                <a:sym typeface="Symbol" pitchFamily="18" charset="2"/>
              </a:rPr>
              <a:t>Oxidação (7)</a:t>
            </a:r>
            <a:endParaRPr lang="pt-BR" sz="2600" b="1" u="sng" dirty="0">
              <a:latin typeface="Calibri" pitchFamily="34" charset="0"/>
              <a:cs typeface="Calibri" pitchFamily="34" charset="0"/>
              <a:sym typeface="Symbol" pitchFamily="18" charset="2"/>
            </a:endParaRPr>
          </a:p>
          <a:p>
            <a:pPr marL="449263" lvl="1" indent="-361950">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Uso de cloro</a:t>
            </a:r>
            <a:r>
              <a:rPr lang="pt-BR" sz="2600" dirty="0" smtClean="0">
                <a:latin typeface="Calibri" pitchFamily="34" charset="0"/>
                <a:cs typeface="Calibri" pitchFamily="34" charset="0"/>
                <a:sym typeface="Symbol" pitchFamily="18" charset="2"/>
              </a:rPr>
              <a:t>:</a:t>
            </a:r>
          </a:p>
          <a:p>
            <a:pPr marL="906463" lvl="2" indent="-361950">
              <a:spcAft>
                <a:spcPts val="600"/>
              </a:spcAft>
              <a:buClr>
                <a:srgbClr val="FFC000"/>
              </a:buClr>
            </a:pPr>
            <a:r>
              <a:rPr lang="pt-BR" sz="2600" dirty="0" smtClean="0">
                <a:latin typeface="Calibri" pitchFamily="34" charset="0"/>
                <a:cs typeface="Calibri" pitchFamily="34" charset="0"/>
                <a:sym typeface="Symbol" pitchFamily="18" charset="2"/>
              </a:rPr>
              <a:t>-	Redução </a:t>
            </a:r>
            <a:r>
              <a:rPr lang="pt-BR" sz="2600" dirty="0">
                <a:latin typeface="Calibri" pitchFamily="34" charset="0"/>
                <a:cs typeface="Calibri" pitchFamily="34" charset="0"/>
                <a:sym typeface="Symbol" pitchFamily="18" charset="2"/>
              </a:rPr>
              <a:t>da quantidade de bactérias nos tanques</a:t>
            </a:r>
          </a:p>
          <a:p>
            <a:pPr marL="906463" lvl="2" indent="-361950">
              <a:spcAft>
                <a:spcPts val="600"/>
              </a:spcAft>
              <a:buClr>
                <a:srgbClr val="FFC000"/>
              </a:buClr>
            </a:pPr>
            <a:r>
              <a:rPr lang="pt-BR" sz="2600" dirty="0" smtClean="0">
                <a:latin typeface="Calibri" pitchFamily="34" charset="0"/>
                <a:cs typeface="Calibri" pitchFamily="34" charset="0"/>
                <a:sym typeface="Symbol" pitchFamily="18" charset="2"/>
              </a:rPr>
              <a:t>-	Alcançar </a:t>
            </a:r>
            <a:r>
              <a:rPr lang="pt-BR" sz="2600" dirty="0">
                <a:latin typeface="Calibri" pitchFamily="34" charset="0"/>
                <a:cs typeface="Calibri" pitchFamily="34" charset="0"/>
                <a:sym typeface="Symbol" pitchFamily="18" charset="2"/>
              </a:rPr>
              <a:t>padrões para descargas</a:t>
            </a:r>
          </a:p>
          <a:p>
            <a:pPr marL="449263" lvl="1"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Cloração </a:t>
            </a:r>
            <a:r>
              <a:rPr lang="pt-BR" sz="2600" dirty="0">
                <a:latin typeface="Calibri" pitchFamily="34" charset="0"/>
                <a:cs typeface="Calibri" pitchFamily="34" charset="0"/>
                <a:sym typeface="Symbol" pitchFamily="18" charset="2"/>
              </a:rPr>
              <a:t>mais eficiente com remoção de </a:t>
            </a:r>
            <a:r>
              <a:rPr lang="pt-BR" sz="2600" dirty="0" smtClean="0">
                <a:latin typeface="Calibri" pitchFamily="34" charset="0"/>
                <a:cs typeface="Calibri" pitchFamily="34" charset="0"/>
                <a:sym typeface="Symbol" pitchFamily="18" charset="2"/>
              </a:rPr>
              <a:t>sólidos:</a:t>
            </a:r>
          </a:p>
          <a:p>
            <a:pPr marL="906463" lvl="2" indent="-361950">
              <a:spcAft>
                <a:spcPts val="600"/>
              </a:spcAft>
              <a:buClr>
                <a:srgbClr val="FFC000"/>
              </a:buClr>
            </a:pPr>
            <a:r>
              <a:rPr lang="pt-BR" sz="2600" dirty="0" smtClean="0">
                <a:latin typeface="Calibri" pitchFamily="34" charset="0"/>
                <a:cs typeface="Calibri" pitchFamily="34" charset="0"/>
                <a:sym typeface="Symbol" pitchFamily="18" charset="2"/>
              </a:rPr>
              <a:t>-	Sulfetos grande </a:t>
            </a:r>
            <a:r>
              <a:rPr lang="pt-BR" sz="2600" dirty="0">
                <a:latin typeface="Calibri" pitchFamily="34" charset="0"/>
                <a:cs typeface="Calibri" pitchFamily="34" charset="0"/>
                <a:sym typeface="Symbol" pitchFamily="18" charset="2"/>
              </a:rPr>
              <a:t>demanda de </a:t>
            </a:r>
            <a:r>
              <a:rPr lang="pt-BR" sz="2600" dirty="0" smtClean="0">
                <a:latin typeface="Calibri" pitchFamily="34" charset="0"/>
                <a:cs typeface="Calibri" pitchFamily="34" charset="0"/>
                <a:sym typeface="Symbol" pitchFamily="18" charset="2"/>
              </a:rPr>
              <a:t>O</a:t>
            </a:r>
            <a:r>
              <a:rPr lang="pt-BR" sz="2600" baseline="-25000" dirty="0" smtClean="0">
                <a:latin typeface="Calibri" pitchFamily="34" charset="0"/>
                <a:cs typeface="Calibri" pitchFamily="34" charset="0"/>
                <a:sym typeface="Symbol" pitchFamily="18" charset="2"/>
              </a:rPr>
              <a:t>2</a:t>
            </a:r>
          </a:p>
          <a:p>
            <a:pPr marL="906463" lvl="2" indent="-361950">
              <a:spcAft>
                <a:spcPts val="600"/>
              </a:spcAft>
              <a:buClr>
                <a:srgbClr val="FFC000"/>
              </a:buClr>
            </a:pPr>
            <a:r>
              <a:rPr lang="pt-BR" sz="2600" dirty="0" smtClean="0">
                <a:latin typeface="Calibri" pitchFamily="34" charset="0"/>
                <a:cs typeface="Calibri" pitchFamily="34" charset="0"/>
                <a:sym typeface="Symbol" pitchFamily="18" charset="2"/>
              </a:rPr>
              <a:t>-	Cloro </a:t>
            </a:r>
            <a:r>
              <a:rPr lang="pt-BR" sz="2600" dirty="0">
                <a:latin typeface="Calibri" pitchFamily="34" charset="0"/>
                <a:cs typeface="Calibri" pitchFamily="34" charset="0"/>
                <a:sym typeface="Symbol" pitchFamily="18" charset="2"/>
              </a:rPr>
              <a:t>residual adequado - aplicar:</a:t>
            </a:r>
          </a:p>
          <a:p>
            <a:pPr marL="1363663" lvl="3" indent="-361950">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Com sólidos: de 1,0 a 1,8mg Cl/L  até    6 a 7 mg/L</a:t>
            </a:r>
          </a:p>
          <a:p>
            <a:pPr marL="1363663" lvl="3" indent="-361950">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Ausência de sólidos: 1,0 mg/L</a:t>
            </a:r>
          </a:p>
          <a:p>
            <a:pPr marL="449263" lvl="1"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Desinfecção </a:t>
            </a:r>
            <a:r>
              <a:rPr lang="pt-BR" sz="2600" dirty="0">
                <a:latin typeface="Calibri" pitchFamily="34" charset="0"/>
                <a:cs typeface="Calibri" pitchFamily="34" charset="0"/>
                <a:sym typeface="Symbol" pitchFamily="18" charset="2"/>
              </a:rPr>
              <a:t>adequada: cloro residual de 0,5 a 1,0 mg/L após 50-60 minutos da aplicação.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793196082"/>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600"/>
              </a:spcAft>
              <a:buClr>
                <a:srgbClr val="FFC000"/>
              </a:buClr>
              <a:buFont typeface="Arial" charset="0"/>
              <a:buChar char="•"/>
            </a:pPr>
            <a:r>
              <a:rPr lang="pt-BR" sz="2600" b="1" u="sng" dirty="0">
                <a:latin typeface="Calibri" pitchFamily="34" charset="0"/>
                <a:cs typeface="Calibri" pitchFamily="34" charset="0"/>
                <a:sym typeface="Symbol" pitchFamily="18" charset="2"/>
              </a:rPr>
              <a:t>Tipos de Tanques e </a:t>
            </a:r>
            <a:r>
              <a:rPr lang="pt-BR" sz="2600" b="1" u="sng" dirty="0" smtClean="0">
                <a:latin typeface="Calibri" pitchFamily="34" charset="0"/>
                <a:cs typeface="Calibri" pitchFamily="34" charset="0"/>
                <a:sym typeface="Symbol" pitchFamily="18" charset="2"/>
              </a:rPr>
              <a:t>Lagoas</a:t>
            </a:r>
          </a:p>
          <a:p>
            <a:pPr marL="449263" lvl="1" indent="-361950">
              <a:spcBef>
                <a:spcPts val="0"/>
              </a:spcBef>
              <a:spcAft>
                <a:spcPts val="600"/>
              </a:spcAft>
              <a:buClr>
                <a:srgbClr val="FFC000"/>
              </a:buClr>
              <a:buFont typeface="Arial" charset="0"/>
              <a:buChar char="•"/>
            </a:pPr>
            <a:r>
              <a:rPr lang="pt-BR" sz="2600" b="1" u="sng" dirty="0" smtClean="0">
                <a:latin typeface="Calibri" pitchFamily="34" charset="0"/>
                <a:cs typeface="Calibri" pitchFamily="34" charset="0"/>
                <a:sym typeface="Symbol" pitchFamily="18" charset="2"/>
              </a:rPr>
              <a:t>Aeróbias:</a:t>
            </a:r>
            <a:endParaRPr lang="pt-BR" sz="2600" b="1" u="sng" dirty="0">
              <a:latin typeface="Calibri" pitchFamily="34" charset="0"/>
              <a:cs typeface="Calibri" pitchFamily="34" charset="0"/>
              <a:sym typeface="Symbol" pitchFamily="18" charset="2"/>
            </a:endParaRPr>
          </a:p>
          <a:p>
            <a:pPr marL="906463" lvl="2" indent="-361950">
              <a:spcBef>
                <a:spcPts val="0"/>
              </a:spcBef>
              <a:spcAft>
                <a:spcPts val="0"/>
              </a:spcAft>
              <a:buClr>
                <a:srgbClr val="FFC000"/>
              </a:buClr>
            </a:pPr>
            <a:r>
              <a:rPr lang="pt-BR" sz="2600" dirty="0" smtClean="0">
                <a:latin typeface="Calibri" pitchFamily="34" charset="0"/>
                <a:cs typeface="Calibri" pitchFamily="34" charset="0"/>
                <a:sym typeface="Symbol" pitchFamily="18" charset="2"/>
              </a:rPr>
              <a:t>-	A </a:t>
            </a:r>
            <a:r>
              <a:rPr lang="pt-BR" sz="2600" dirty="0">
                <a:latin typeface="Calibri" pitchFamily="34" charset="0"/>
                <a:cs typeface="Calibri" pitchFamily="34" charset="0"/>
                <a:sym typeface="Symbol" pitchFamily="18" charset="2"/>
              </a:rPr>
              <a:t>matéria orgânica é decomposta por oxidação aeróbia</a:t>
            </a:r>
          </a:p>
          <a:p>
            <a:pPr marL="906463" lvl="2" indent="-361950">
              <a:spcBef>
                <a:spcPts val="0"/>
              </a:spcBef>
              <a:spcAft>
                <a:spcPts val="0"/>
              </a:spcAft>
              <a:buClr>
                <a:srgbClr val="FFC000"/>
              </a:buClr>
            </a:pPr>
            <a:r>
              <a:rPr lang="pt-BR" sz="2600" dirty="0" smtClean="0">
                <a:latin typeface="Calibri" pitchFamily="34" charset="0"/>
                <a:cs typeface="Calibri" pitchFamily="34" charset="0"/>
                <a:sym typeface="Symbol" pitchFamily="18" charset="2"/>
              </a:rPr>
              <a:t>-	Oxigênio dissolvido:</a:t>
            </a:r>
          </a:p>
          <a:p>
            <a:pPr marL="2873375" lvl="8" indent="-361950">
              <a:buClr>
                <a:srgbClr val="FFC000"/>
              </a:buClr>
              <a:buFont typeface="Arial" charset="0"/>
              <a:buChar char="•"/>
            </a:pPr>
            <a:r>
              <a:rPr lang="pt-BR" sz="2600" dirty="0" smtClean="0">
                <a:latin typeface="Calibri" pitchFamily="34" charset="0"/>
                <a:cs typeface="Calibri" pitchFamily="34" charset="0"/>
                <a:sym typeface="Symbol" pitchFamily="18" charset="2"/>
              </a:rPr>
              <a:t>recirculação </a:t>
            </a:r>
            <a:r>
              <a:rPr lang="pt-BR" sz="2600" dirty="0">
                <a:latin typeface="Calibri" pitchFamily="34" charset="0"/>
                <a:cs typeface="Calibri" pitchFamily="34" charset="0"/>
                <a:sym typeface="Symbol" pitchFamily="18" charset="2"/>
              </a:rPr>
              <a:t>do </a:t>
            </a:r>
            <a:r>
              <a:rPr lang="pt-BR" sz="2600" dirty="0" smtClean="0">
                <a:latin typeface="Calibri" pitchFamily="34" charset="0"/>
                <a:cs typeface="Calibri" pitchFamily="34" charset="0"/>
                <a:sym typeface="Symbol" pitchFamily="18" charset="2"/>
              </a:rPr>
              <a:t>líquido</a:t>
            </a:r>
          </a:p>
          <a:p>
            <a:pPr marL="2873375" lvl="8" indent="-361950">
              <a:buClr>
                <a:srgbClr val="FFC000"/>
              </a:buClr>
              <a:buFont typeface="Arial" charset="0"/>
              <a:buChar char="•"/>
            </a:pPr>
            <a:r>
              <a:rPr lang="pt-BR" sz="2600" dirty="0" smtClean="0">
                <a:latin typeface="Calibri" pitchFamily="34" charset="0"/>
                <a:cs typeface="Calibri" pitchFamily="34" charset="0"/>
                <a:sym typeface="Symbol" pitchFamily="18" charset="2"/>
              </a:rPr>
              <a:t>ação </a:t>
            </a:r>
            <a:r>
              <a:rPr lang="pt-BR" sz="2600" dirty="0">
                <a:latin typeface="Calibri" pitchFamily="34" charset="0"/>
                <a:cs typeface="Calibri" pitchFamily="34" charset="0"/>
                <a:sym typeface="Symbol" pitchFamily="18" charset="2"/>
              </a:rPr>
              <a:t>do </a:t>
            </a:r>
            <a:r>
              <a:rPr lang="pt-BR" sz="2600" dirty="0" smtClean="0">
                <a:latin typeface="Calibri" pitchFamily="34" charset="0"/>
                <a:cs typeface="Calibri" pitchFamily="34" charset="0"/>
                <a:sym typeface="Symbol" pitchFamily="18" charset="2"/>
              </a:rPr>
              <a:t>vento </a:t>
            </a:r>
          </a:p>
          <a:p>
            <a:pPr marL="2873375" lvl="8" indent="-361950">
              <a:buClr>
                <a:srgbClr val="FFC000"/>
              </a:buClr>
              <a:buFont typeface="Arial" charset="0"/>
              <a:buChar char="•"/>
            </a:pPr>
            <a:r>
              <a:rPr lang="pt-BR" sz="2600" dirty="0" smtClean="0">
                <a:latin typeface="Calibri" pitchFamily="34" charset="0"/>
                <a:cs typeface="Calibri" pitchFamily="34" charset="0"/>
                <a:sym typeface="Symbol" pitchFamily="18" charset="2"/>
              </a:rPr>
              <a:t>agitação mecânica</a:t>
            </a:r>
          </a:p>
          <a:p>
            <a:pPr marL="2873375" lvl="8" indent="-361950">
              <a:buClr>
                <a:srgbClr val="FFC000"/>
              </a:buClr>
              <a:buFont typeface="Arial" charset="0"/>
              <a:buChar char="•"/>
            </a:pPr>
            <a:r>
              <a:rPr lang="pt-BR" sz="2600" dirty="0" smtClean="0">
                <a:latin typeface="Calibri" pitchFamily="34" charset="0"/>
                <a:cs typeface="Calibri" pitchFamily="34" charset="0"/>
                <a:sym typeface="Symbol" pitchFamily="18" charset="2"/>
              </a:rPr>
              <a:t>fotossíntese</a:t>
            </a:r>
          </a:p>
          <a:p>
            <a:pPr marL="906463" lvl="2" indent="-361950">
              <a:spcBef>
                <a:spcPts val="0"/>
              </a:spcBef>
              <a:spcAft>
                <a:spcPts val="0"/>
              </a:spcAft>
              <a:buClr>
                <a:srgbClr val="FFC000"/>
              </a:buClr>
            </a:pPr>
            <a:r>
              <a:rPr lang="pt-BR" sz="2600" dirty="0" smtClean="0">
                <a:latin typeface="Calibri" pitchFamily="34" charset="0"/>
                <a:cs typeface="Calibri" pitchFamily="34" charset="0"/>
                <a:sym typeface="Symbol" pitchFamily="18" charset="2"/>
              </a:rPr>
              <a:t>-	Previsão de carga: </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de </a:t>
            </a:r>
            <a:r>
              <a:rPr lang="pt-BR" sz="2600" dirty="0">
                <a:latin typeface="Calibri" pitchFamily="34" charset="0"/>
                <a:cs typeface="Calibri" pitchFamily="34" charset="0"/>
                <a:sym typeface="Symbol" pitchFamily="18" charset="2"/>
              </a:rPr>
              <a:t>220,5kg de DBO/acre/dia até 441kg DB0/acre/dia</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efluentes</a:t>
            </a:r>
            <a:r>
              <a:rPr lang="pt-BR" sz="2600" dirty="0">
                <a:latin typeface="Calibri" pitchFamily="34" charset="0"/>
                <a:cs typeface="Calibri" pitchFamily="34" charset="0"/>
                <a:sym typeface="Symbol" pitchFamily="18" charset="2"/>
              </a:rPr>
              <a:t>: de 10 a 20mg DBO/L </a:t>
            </a:r>
            <a:r>
              <a:rPr lang="pt-BR" sz="2600" dirty="0" smtClean="0">
                <a:latin typeface="Calibri" pitchFamily="34" charset="0"/>
                <a:cs typeface="Calibri" pitchFamily="34" charset="0"/>
                <a:sym typeface="Symbol" pitchFamily="18" charset="2"/>
              </a:rPr>
              <a:t> (se </a:t>
            </a:r>
            <a:r>
              <a:rPr lang="pt-BR" sz="2600" dirty="0">
                <a:latin typeface="Calibri" pitchFamily="34" charset="0"/>
                <a:cs typeface="Calibri" pitchFamily="34" charset="0"/>
                <a:sym typeface="Symbol" pitchFamily="18" charset="2"/>
              </a:rPr>
              <a:t>as células das algas forem removidas).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1178015721"/>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buFont typeface="Arial" charset="0"/>
              <a:buChar char="•"/>
            </a:pPr>
            <a:r>
              <a:rPr lang="pt-BR" sz="2600" b="1" u="sng" dirty="0">
                <a:latin typeface="Calibri" pitchFamily="34" charset="0"/>
                <a:cs typeface="Calibri" pitchFamily="34" charset="0"/>
                <a:sym typeface="Symbol" pitchFamily="18" charset="2"/>
              </a:rPr>
              <a:t>Tratamentos </a:t>
            </a:r>
            <a:r>
              <a:rPr lang="pt-BR" sz="2600" b="1" u="sng" dirty="0" smtClean="0">
                <a:latin typeface="Calibri" pitchFamily="34" charset="0"/>
                <a:cs typeface="Calibri" pitchFamily="34" charset="0"/>
                <a:sym typeface="Symbol" pitchFamily="18" charset="2"/>
              </a:rPr>
              <a:t>Aeróbios</a:t>
            </a:r>
          </a:p>
          <a:p>
            <a:pPr marL="449263" lvl="1" indent="-361950">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evitam problemas de </a:t>
            </a:r>
            <a:r>
              <a:rPr lang="pt-BR" sz="2600" dirty="0" smtClean="0">
                <a:latin typeface="Calibri" pitchFamily="34" charset="0"/>
                <a:cs typeface="Calibri" pitchFamily="34" charset="0"/>
                <a:sym typeface="Symbol" pitchFamily="18" charset="2"/>
              </a:rPr>
              <a:t>odores</a:t>
            </a:r>
          </a:p>
          <a:p>
            <a:pPr marL="449263" lvl="1"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atingem </a:t>
            </a:r>
            <a:r>
              <a:rPr lang="pt-BR" sz="2600" dirty="0">
                <a:latin typeface="Calibri" pitchFamily="34" charset="0"/>
                <a:cs typeface="Calibri" pitchFamily="34" charset="0"/>
                <a:sym typeface="Symbol" pitchFamily="18" charset="2"/>
              </a:rPr>
              <a:t>os limites impostos pela legislação para os efluentes</a:t>
            </a:r>
          </a:p>
          <a:p>
            <a:pPr marL="449263" lvl="1"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estabilizam </a:t>
            </a:r>
            <a:r>
              <a:rPr lang="pt-BR" sz="2600" dirty="0">
                <a:latin typeface="Calibri" pitchFamily="34" charset="0"/>
                <a:cs typeface="Calibri" pitchFamily="34" charset="0"/>
                <a:sym typeface="Symbol" pitchFamily="18" charset="2"/>
              </a:rPr>
              <a:t>os diferentes resíduos antes de outra aplicação</a:t>
            </a:r>
          </a:p>
          <a:p>
            <a:pPr marL="449263" lvl="1"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tratam </a:t>
            </a:r>
            <a:r>
              <a:rPr lang="pt-BR" sz="2600" dirty="0">
                <a:latin typeface="Calibri" pitchFamily="34" charset="0"/>
                <a:cs typeface="Calibri" pitchFamily="34" charset="0"/>
                <a:sym typeface="Symbol" pitchFamily="18" charset="2"/>
              </a:rPr>
              <a:t>e estabilizam resíduos:</a:t>
            </a:r>
          </a:p>
          <a:p>
            <a:pPr marL="1820863" lvl="4" indent="-361950">
              <a:spcAft>
                <a:spcPts val="600"/>
              </a:spcAft>
              <a:buClr>
                <a:srgbClr val="FFC000"/>
              </a:buClr>
            </a:pPr>
            <a:r>
              <a:rPr lang="pt-BR" sz="2600" dirty="0" smtClean="0">
                <a:latin typeface="Calibri" pitchFamily="34" charset="0"/>
                <a:cs typeface="Calibri" pitchFamily="34" charset="0"/>
                <a:sym typeface="Symbol" pitchFamily="18" charset="2"/>
              </a:rPr>
              <a:t>. de </a:t>
            </a:r>
            <a:r>
              <a:rPr lang="pt-BR" sz="2600" dirty="0">
                <a:latin typeface="Calibri" pitchFamily="34" charset="0"/>
                <a:cs typeface="Calibri" pitchFamily="34" charset="0"/>
                <a:sym typeface="Symbol" pitchFamily="18" charset="2"/>
              </a:rPr>
              <a:t>animais</a:t>
            </a:r>
          </a:p>
          <a:p>
            <a:pPr marL="1820863" lvl="4" indent="-361950">
              <a:spcAft>
                <a:spcPts val="600"/>
              </a:spcAft>
              <a:buClr>
                <a:srgbClr val="FFC000"/>
              </a:buClr>
            </a:pPr>
            <a:r>
              <a:rPr lang="pt-BR" sz="2600" dirty="0" smtClean="0">
                <a:latin typeface="Calibri" pitchFamily="34" charset="0"/>
                <a:cs typeface="Calibri" pitchFamily="34" charset="0"/>
                <a:sym typeface="Symbol" pitchFamily="18" charset="2"/>
              </a:rPr>
              <a:t>. do </a:t>
            </a:r>
            <a:r>
              <a:rPr lang="pt-BR" sz="2600" dirty="0">
                <a:latin typeface="Calibri" pitchFamily="34" charset="0"/>
                <a:cs typeface="Calibri" pitchFamily="34" charset="0"/>
                <a:sym typeface="Symbol" pitchFamily="18" charset="2"/>
              </a:rPr>
              <a:t>processamento de alimentos</a:t>
            </a:r>
          </a:p>
          <a:p>
            <a:pPr marL="1820863" lvl="4" indent="-361950">
              <a:spcAft>
                <a:spcPts val="600"/>
              </a:spcAft>
              <a:buClr>
                <a:srgbClr val="FFC000"/>
              </a:buClr>
            </a:pPr>
            <a:r>
              <a:rPr lang="pt-BR" sz="2600" dirty="0" smtClean="0">
                <a:latin typeface="Calibri" pitchFamily="34" charset="0"/>
                <a:cs typeface="Calibri" pitchFamily="34" charset="0"/>
                <a:sym typeface="Symbol" pitchFamily="18" charset="2"/>
              </a:rPr>
              <a:t>. da </a:t>
            </a:r>
            <a:r>
              <a:rPr lang="pt-BR" sz="2600" dirty="0">
                <a:latin typeface="Calibri" pitchFamily="34" charset="0"/>
                <a:cs typeface="Calibri" pitchFamily="34" charset="0"/>
                <a:sym typeface="Symbol" pitchFamily="18" charset="2"/>
              </a:rPr>
              <a:t>moagem de grãos</a:t>
            </a:r>
          </a:p>
          <a:p>
            <a:pPr marL="1820863" lvl="4" indent="-361950">
              <a:spcAft>
                <a:spcPts val="600"/>
              </a:spcAft>
              <a:buClr>
                <a:srgbClr val="FFC000"/>
              </a:buClr>
            </a:pPr>
            <a:r>
              <a:rPr lang="pt-BR" sz="2600" dirty="0" smtClean="0">
                <a:latin typeface="Calibri" pitchFamily="34" charset="0"/>
                <a:cs typeface="Calibri" pitchFamily="34" charset="0"/>
                <a:sym typeface="Symbol" pitchFamily="18" charset="2"/>
              </a:rPr>
              <a:t>. de </a:t>
            </a:r>
            <a:r>
              <a:rPr lang="pt-BR" sz="2600" dirty="0">
                <a:latin typeface="Calibri" pitchFamily="34" charset="0"/>
                <a:cs typeface="Calibri" pitchFamily="34" charset="0"/>
                <a:sym typeface="Symbol" pitchFamily="18" charset="2"/>
              </a:rPr>
              <a:t>curtumes</a:t>
            </a:r>
          </a:p>
          <a:p>
            <a:pPr marL="1820863" lvl="4" indent="-361950">
              <a:spcAft>
                <a:spcPts val="600"/>
              </a:spcAft>
              <a:buClr>
                <a:srgbClr val="FFC000"/>
              </a:buClr>
            </a:pPr>
            <a:r>
              <a:rPr lang="pt-BR" sz="2600" dirty="0" smtClean="0">
                <a:latin typeface="Calibri" pitchFamily="34" charset="0"/>
                <a:cs typeface="Calibri" pitchFamily="34" charset="0"/>
                <a:sym typeface="Symbol" pitchFamily="18" charset="2"/>
              </a:rPr>
              <a:t>. de </a:t>
            </a:r>
            <a:r>
              <a:rPr lang="pt-BR" sz="2600" dirty="0">
                <a:latin typeface="Calibri" pitchFamily="34" charset="0"/>
                <a:cs typeface="Calibri" pitchFamily="34" charset="0"/>
                <a:sym typeface="Symbol" pitchFamily="18" charset="2"/>
              </a:rPr>
              <a:t>outras indústrias agrícolas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52986572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349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smtClean="0">
                <a:latin typeface="Calibri" pitchFamily="34" charset="0"/>
                <a:cs typeface="Calibri" pitchFamily="34" charset="0"/>
                <a:sym typeface="Symbol" pitchFamily="18" charset="2"/>
              </a:rPr>
              <a:t>Tanques Aeróbios </a:t>
            </a:r>
          </a:p>
          <a:p>
            <a:pPr marL="449263" lvl="1"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Maior capacidade de tratamento do que as exigências legais</a:t>
            </a:r>
          </a:p>
          <a:p>
            <a:pPr marL="449263" lvl="1" indent="-361950">
              <a:spcAft>
                <a:spcPts val="600"/>
              </a:spcAft>
              <a:buClr>
                <a:srgbClr val="FFC000"/>
              </a:buClr>
              <a:buFont typeface="Arial" charset="0"/>
              <a:buChar char="•"/>
            </a:pPr>
            <a:endParaRPr lang="pt-BR" sz="2800" dirty="0">
              <a:latin typeface="Calibri" pitchFamily="34" charset="0"/>
              <a:cs typeface="Calibri" pitchFamily="34" charset="0"/>
              <a:sym typeface="Symbol" pitchFamily="18" charset="2"/>
            </a:endParaRPr>
          </a:p>
          <a:p>
            <a:pPr marL="449263" lvl="1"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Taxa de carga de DBO depende:</a:t>
            </a:r>
          </a:p>
          <a:p>
            <a:pPr marL="906463" lvl="2" indent="-361950">
              <a:spcAft>
                <a:spcPts val="600"/>
              </a:spcAft>
              <a:buClr>
                <a:srgbClr val="FFC000"/>
              </a:buClr>
            </a:pPr>
            <a:r>
              <a:rPr lang="pt-BR" sz="2800" dirty="0" smtClean="0">
                <a:latin typeface="Calibri" pitchFamily="34" charset="0"/>
                <a:cs typeface="Calibri" pitchFamily="34" charset="0"/>
                <a:sym typeface="Symbol" pitchFamily="18" charset="2"/>
              </a:rPr>
              <a:t>- 	Atividade </a:t>
            </a:r>
            <a:r>
              <a:rPr lang="pt-BR" sz="2800" dirty="0">
                <a:latin typeface="Calibri" pitchFamily="34" charset="0"/>
                <a:cs typeface="Calibri" pitchFamily="34" charset="0"/>
                <a:sym typeface="Symbol" pitchFamily="18" charset="2"/>
              </a:rPr>
              <a:t>celular das algas (fotossíntese)</a:t>
            </a:r>
          </a:p>
          <a:p>
            <a:pPr marL="906463" lvl="2" indent="-361950">
              <a:spcAft>
                <a:spcPts val="600"/>
              </a:spcAft>
              <a:buClr>
                <a:srgbClr val="FFC000"/>
              </a:buClr>
            </a:pPr>
            <a:r>
              <a:rPr lang="pt-BR" sz="2800" dirty="0" smtClean="0">
                <a:latin typeface="Calibri" pitchFamily="34" charset="0"/>
                <a:cs typeface="Calibri" pitchFamily="34" charset="0"/>
                <a:sym typeface="Symbol" pitchFamily="18" charset="2"/>
              </a:rPr>
              <a:t>-	Assentamento </a:t>
            </a:r>
            <a:r>
              <a:rPr lang="pt-BR" sz="2800" dirty="0">
                <a:latin typeface="Calibri" pitchFamily="34" charset="0"/>
                <a:cs typeface="Calibri" pitchFamily="34" charset="0"/>
                <a:sym typeface="Symbol" pitchFamily="18" charset="2"/>
              </a:rPr>
              <a:t>dos compostos orgânicos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279639657"/>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251520" y="1585530"/>
            <a:ext cx="8856984"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smtClean="0">
                <a:latin typeface="Calibri" pitchFamily="34" charset="0"/>
                <a:cs typeface="Calibri" pitchFamily="34" charset="0"/>
                <a:sym typeface="Symbol" pitchFamily="18" charset="2"/>
              </a:rPr>
              <a:t>Tanques Aeróbios (2)</a:t>
            </a:r>
          </a:p>
          <a:p>
            <a:pPr marL="449263" lvl="1" indent="-361950">
              <a:spcAft>
                <a:spcPts val="600"/>
              </a:spcAft>
              <a:buClr>
                <a:srgbClr val="FFC000"/>
              </a:buClr>
            </a:pPr>
            <a:r>
              <a:rPr lang="pt-BR" sz="2800" dirty="0" smtClean="0">
                <a:latin typeface="Calibri" pitchFamily="34" charset="0"/>
                <a:cs typeface="Calibri" pitchFamily="34" charset="0"/>
                <a:sym typeface="Symbol" pitchFamily="18" charset="2"/>
              </a:rPr>
              <a:t>-	Esse </a:t>
            </a:r>
            <a:r>
              <a:rPr lang="pt-BR" sz="2800" dirty="0">
                <a:latin typeface="Calibri" pitchFamily="34" charset="0"/>
                <a:cs typeface="Calibri" pitchFamily="34" charset="0"/>
                <a:sym typeface="Symbol" pitchFamily="18" charset="2"/>
              </a:rPr>
              <a:t>método permite:</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Redução do tempo de retenção</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Remoção de até 95% da </a:t>
            </a:r>
            <a:r>
              <a:rPr lang="pt-BR" sz="2800" dirty="0" smtClean="0">
                <a:latin typeface="Calibri" pitchFamily="34" charset="0"/>
                <a:cs typeface="Calibri" pitchFamily="34" charset="0"/>
                <a:sym typeface="Symbol" pitchFamily="18" charset="2"/>
              </a:rPr>
              <a:t>DBO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se </a:t>
            </a:r>
            <a:r>
              <a:rPr lang="pt-BR" sz="2800" dirty="0">
                <a:latin typeface="Calibri" pitchFamily="34" charset="0"/>
                <a:cs typeface="Calibri" pitchFamily="34" charset="0"/>
                <a:sym typeface="Symbol" pitchFamily="18" charset="2"/>
              </a:rPr>
              <a:t>remover as algas dos efluentes:</a:t>
            </a:r>
          </a:p>
          <a:p>
            <a:pPr marL="1363663" lvl="3" indent="-361950">
              <a:spcAft>
                <a:spcPts val="600"/>
              </a:spcAft>
              <a:buClr>
                <a:srgbClr val="FFC000"/>
              </a:buClr>
            </a:pPr>
            <a:r>
              <a:rPr lang="pt-BR" sz="2800" dirty="0" smtClean="0">
                <a:latin typeface="Calibri" pitchFamily="34" charset="0"/>
                <a:cs typeface="Calibri" pitchFamily="34" charset="0"/>
                <a:sym typeface="Symbol" pitchFamily="18" charset="2"/>
              </a:rPr>
              <a:t>	partindo </a:t>
            </a:r>
            <a:r>
              <a:rPr lang="pt-BR" sz="2800" dirty="0">
                <a:latin typeface="Calibri" pitchFamily="34" charset="0"/>
                <a:cs typeface="Calibri" pitchFamily="34" charset="0"/>
                <a:sym typeface="Symbol" pitchFamily="18" charset="2"/>
              </a:rPr>
              <a:t>de 496, 125Kg DBO/dia/acre no verão </a:t>
            </a:r>
            <a:r>
              <a:rPr lang="pt-BR" sz="2800" dirty="0" smtClean="0">
                <a:latin typeface="Calibri" pitchFamily="34" charset="0"/>
                <a:cs typeface="Calibri" pitchFamily="34" charset="0"/>
                <a:sym typeface="Symbol" pitchFamily="18" charset="2"/>
              </a:rPr>
              <a:t>e 242,55Kg </a:t>
            </a:r>
            <a:r>
              <a:rPr lang="pt-BR" sz="2800" dirty="0">
                <a:latin typeface="Calibri" pitchFamily="34" charset="0"/>
                <a:cs typeface="Calibri" pitchFamily="34" charset="0"/>
                <a:sym typeface="Symbol" pitchFamily="18" charset="2"/>
              </a:rPr>
              <a:t>DBO/acre/dia no inverno</a:t>
            </a:r>
          </a:p>
          <a:p>
            <a:pPr marL="449263" lvl="1" indent="-361950">
              <a:spcAft>
                <a:spcPts val="600"/>
              </a:spcAft>
              <a:buClr>
                <a:srgbClr val="FFC000"/>
              </a:buClr>
            </a:pPr>
            <a:r>
              <a:rPr lang="pt-BR" sz="2800" dirty="0" smtClean="0">
                <a:latin typeface="Calibri" pitchFamily="34" charset="0"/>
                <a:cs typeface="Calibri" pitchFamily="34" charset="0"/>
                <a:sym typeface="Symbol" pitchFamily="18" charset="2"/>
              </a:rPr>
              <a:t>-	Remoção </a:t>
            </a:r>
            <a:r>
              <a:rPr lang="pt-BR" sz="2800" dirty="0">
                <a:latin typeface="Calibri" pitchFamily="34" charset="0"/>
                <a:cs typeface="Calibri" pitchFamily="34" charset="0"/>
                <a:sym typeface="Symbol" pitchFamily="18" charset="2"/>
              </a:rPr>
              <a:t>de 7% da DBO sem remover as algas</a:t>
            </a:r>
          </a:p>
          <a:p>
            <a:pPr marL="449263" lvl="1" indent="-361950">
              <a:spcAft>
                <a:spcPts val="600"/>
              </a:spcAft>
              <a:buClr>
                <a:srgbClr val="FFC000"/>
              </a:buClr>
            </a:pPr>
            <a:r>
              <a:rPr lang="pt-BR" sz="2800" dirty="0" smtClean="0">
                <a:latin typeface="Calibri" pitchFamily="34" charset="0"/>
                <a:cs typeface="Calibri" pitchFamily="34" charset="0"/>
                <a:sym typeface="Symbol" pitchFamily="18" charset="2"/>
              </a:rPr>
              <a:t>-	Após a remoção </a:t>
            </a:r>
            <a:r>
              <a:rPr lang="pt-BR" sz="2800" dirty="0">
                <a:latin typeface="Calibri" pitchFamily="34" charset="0"/>
                <a:cs typeface="Calibri" pitchFamily="34" charset="0"/>
                <a:sym typeface="Symbol" pitchFamily="18" charset="2"/>
              </a:rPr>
              <a:t>de algas pode-se fazer concentrados de células para alimentação animal.</a:t>
            </a:r>
          </a:p>
        </p:txBody>
      </p:sp>
      <p:sp>
        <p:nvSpPr>
          <p:cNvPr id="3" name="Retângulo 2"/>
          <p:cNvSpPr/>
          <p:nvPr/>
        </p:nvSpPr>
        <p:spPr>
          <a:xfrm>
            <a:off x="179512" y="787351"/>
            <a:ext cx="8712968" cy="769441"/>
          </a:xfrm>
          <a:prstGeom prst="rect">
            <a:avLst/>
          </a:prstGeom>
        </p:spPr>
        <p:txBody>
          <a:bodyPr wrap="square">
            <a:spAutoFit/>
          </a:bodyPr>
          <a:lstStyle/>
          <a:p>
            <a:pPr algn="ctr"/>
            <a:r>
              <a:rPr lang="pt-BR" sz="2200" dirty="0" smtClean="0">
                <a:solidFill>
                  <a:srgbClr val="FFC000"/>
                </a:solidFill>
                <a:latin typeface="Calibri" pitchFamily="34" charset="0"/>
                <a:cs typeface="Calibri" pitchFamily="34" charset="0"/>
                <a:sym typeface="Symbol" pitchFamily="18" charset="2"/>
              </a:rPr>
              <a:t>Tecnologias para minimização dos impactos causados pelos resíduos</a:t>
            </a:r>
            <a:br>
              <a:rPr lang="pt-BR" sz="2200" dirty="0" smtClean="0">
                <a:solidFill>
                  <a:srgbClr val="FFC000"/>
                </a:solidFill>
                <a:latin typeface="Calibri" pitchFamily="34" charset="0"/>
                <a:cs typeface="Calibri" pitchFamily="34" charset="0"/>
                <a:sym typeface="Symbol" pitchFamily="18" charset="2"/>
              </a:rPr>
            </a:br>
            <a:r>
              <a:rPr lang="pt-BR" sz="2200" dirty="0" smtClean="0">
                <a:solidFill>
                  <a:srgbClr val="FFC000"/>
                </a:solidFill>
                <a:latin typeface="Calibri" pitchFamily="34" charset="0"/>
                <a:cs typeface="Calibri" pitchFamily="34" charset="0"/>
                <a:sym typeface="Symbol" pitchFamily="18" charset="2"/>
              </a:rPr>
              <a:t>-----------------------------------------------------------------------------------------------</a:t>
            </a:r>
            <a:endParaRPr lang="pt-BR" sz="2200" dirty="0">
              <a:solidFill>
                <a:srgbClr val="FFC000"/>
              </a:solidFill>
            </a:endParaRPr>
          </a:p>
        </p:txBody>
      </p:sp>
    </p:spTree>
    <p:extLst>
      <p:ext uri="{BB962C8B-B14F-4D97-AF65-F5344CB8AC3E}">
        <p14:creationId xmlns:p14="http://schemas.microsoft.com/office/powerpoint/2010/main" xmlns="" val="918739020"/>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a:latin typeface="Calibri" pitchFamily="34" charset="0"/>
                <a:cs typeface="Calibri" pitchFamily="34" charset="0"/>
                <a:sym typeface="Symbol" pitchFamily="18" charset="2"/>
              </a:rPr>
              <a:t>Lagoas </a:t>
            </a:r>
            <a:r>
              <a:rPr lang="pt-BR" sz="2800" b="1" u="sng" dirty="0" smtClean="0">
                <a:latin typeface="Calibri" pitchFamily="34" charset="0"/>
                <a:cs typeface="Calibri" pitchFamily="34" charset="0"/>
                <a:sym typeface="Symbol" pitchFamily="18" charset="2"/>
              </a:rPr>
              <a:t>Aeróbias</a:t>
            </a: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base </a:t>
            </a:r>
            <a:r>
              <a:rPr lang="pt-BR" sz="2800" dirty="0">
                <a:latin typeface="Calibri" pitchFamily="34" charset="0"/>
                <a:cs typeface="Calibri" pitchFamily="34" charset="0"/>
                <a:sym typeface="Symbol" pitchFamily="18" charset="2"/>
              </a:rPr>
              <a:t>de terra e proteção nas margens contra as ondas</a:t>
            </a: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transferências </a:t>
            </a:r>
            <a:r>
              <a:rPr lang="pt-BR" sz="2800" dirty="0">
                <a:latin typeface="Calibri" pitchFamily="34" charset="0"/>
                <a:cs typeface="Calibri" pitchFamily="34" charset="0"/>
                <a:sym typeface="Symbol" pitchFamily="18" charset="2"/>
              </a:rPr>
              <a:t>contínuas de O</a:t>
            </a:r>
            <a:r>
              <a:rPr lang="pt-BR" sz="2800" baseline="-25000" dirty="0">
                <a:latin typeface="Calibri" pitchFamily="34" charset="0"/>
                <a:cs typeface="Calibri" pitchFamily="34" charset="0"/>
                <a:sym typeface="Symbol" pitchFamily="18" charset="2"/>
              </a:rPr>
              <a:t>2</a:t>
            </a:r>
            <a:r>
              <a:rPr lang="pt-BR" sz="2800" dirty="0">
                <a:latin typeface="Calibri" pitchFamily="34" charset="0"/>
                <a:cs typeface="Calibri" pitchFamily="34" charset="0"/>
                <a:sym typeface="Symbol" pitchFamily="18" charset="2"/>
              </a:rPr>
              <a:t> permitem que se possa tratar mais águas residuais/volume/dia</a:t>
            </a:r>
          </a:p>
          <a:p>
            <a:pPr marL="449263" lvl="1"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indicações</a:t>
            </a:r>
            <a:r>
              <a:rPr lang="pt-BR" sz="2800" dirty="0">
                <a:latin typeface="Calibri" pitchFamily="34" charset="0"/>
                <a:cs typeface="Calibri" pitchFamily="34" charset="0"/>
                <a:sym typeface="Symbol" pitchFamily="18" charset="2"/>
              </a:rPr>
              <a:t>:</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melhorar a qualidade de efluentes provenientes de tanques de oxidação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permitir </a:t>
            </a:r>
            <a:r>
              <a:rPr lang="pt-BR" sz="2800" dirty="0">
                <a:latin typeface="Calibri" pitchFamily="34" charset="0"/>
                <a:cs typeface="Calibri" pitchFamily="34" charset="0"/>
                <a:sym typeface="Symbol" pitchFamily="18" charset="2"/>
              </a:rPr>
              <a:t>usos mais econômicos do solo</a:t>
            </a:r>
          </a:p>
          <a:p>
            <a:pPr marL="906463" lvl="2" indent="-361950">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tratar </a:t>
            </a:r>
            <a:r>
              <a:rPr lang="pt-BR" sz="2800" dirty="0">
                <a:latin typeface="Calibri" pitchFamily="34" charset="0"/>
                <a:cs typeface="Calibri" pitchFamily="34" charset="0"/>
                <a:sym typeface="Symbol" pitchFamily="18" charset="2"/>
              </a:rPr>
              <a:t>resíduos sem tratamentos anteriores </a:t>
            </a:r>
            <a:r>
              <a:rPr lang="pt-BR" sz="2800" dirty="0" smtClean="0">
                <a:latin typeface="Calibri" pitchFamily="34" charset="0"/>
                <a:cs typeface="Calibri" pitchFamily="34" charset="0"/>
                <a:sym typeface="Symbol" pitchFamily="18" charset="2"/>
              </a:rPr>
              <a:t>(</a:t>
            </a:r>
            <a:r>
              <a:rPr lang="pt-BR" sz="2800" dirty="0">
                <a:latin typeface="Calibri" pitchFamily="34" charset="0"/>
                <a:cs typeface="Calibri" pitchFamily="34" charset="0"/>
                <a:sym typeface="Symbol" pitchFamily="18" charset="2"/>
              </a:rPr>
              <a:t>frutas, esterco etc.)</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131820186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2800" b="1" u="sng" dirty="0">
                <a:latin typeface="Calibri" pitchFamily="34" charset="0"/>
                <a:cs typeface="Calibri" pitchFamily="34" charset="0"/>
                <a:sym typeface="Symbol" pitchFamily="18" charset="2"/>
              </a:rPr>
              <a:t>Lagoas </a:t>
            </a:r>
            <a:r>
              <a:rPr lang="pt-BR" sz="2800" b="1" u="sng" dirty="0" smtClean="0">
                <a:latin typeface="Calibri" pitchFamily="34" charset="0"/>
                <a:cs typeface="Calibri" pitchFamily="34" charset="0"/>
                <a:sym typeface="Symbol" pitchFamily="18" charset="2"/>
              </a:rPr>
              <a:t>Aeróbias (2)</a:t>
            </a:r>
          </a:p>
          <a:p>
            <a:pPr marL="449263" lvl="1" indent="-361950">
              <a:spcAft>
                <a:spcPts val="600"/>
              </a:spcAft>
              <a:buClr>
                <a:srgbClr val="FFC000"/>
              </a:buClr>
            </a:pPr>
            <a:r>
              <a:rPr lang="pt-BR" sz="2800" dirty="0" smtClean="0">
                <a:latin typeface="Calibri" pitchFamily="34" charset="0"/>
                <a:cs typeface="Calibri" pitchFamily="34" charset="0"/>
                <a:sym typeface="Symbol" pitchFamily="18" charset="2"/>
              </a:rPr>
              <a:t>-	Variáveis </a:t>
            </a:r>
            <a:r>
              <a:rPr lang="pt-BR" sz="2800" dirty="0">
                <a:latin typeface="Calibri" pitchFamily="34" charset="0"/>
                <a:cs typeface="Calibri" pitchFamily="34" charset="0"/>
                <a:sym typeface="Symbol" pitchFamily="18" charset="2"/>
              </a:rPr>
              <a:t>a serem consideradas:</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taxa de reação biológica</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efeito da temperatura sobre essa taxa</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demanda de O</a:t>
            </a:r>
            <a:r>
              <a:rPr lang="pt-BR" sz="2800" baseline="-25000" dirty="0">
                <a:latin typeface="Calibri" pitchFamily="34" charset="0"/>
                <a:cs typeface="Calibri" pitchFamily="34" charset="0"/>
                <a:sym typeface="Symbol" pitchFamily="18" charset="2"/>
              </a:rPr>
              <a:t>2</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síntese e oxidação de sólidos</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requerimentos para aeração</a:t>
            </a:r>
          </a:p>
          <a:p>
            <a:pPr marL="906463" lvl="2" indent="-361950">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balanço de nutrientes e pH</a:t>
            </a:r>
          </a:p>
          <a:p>
            <a:pPr marL="449263" lvl="1" indent="-361950">
              <a:spcAft>
                <a:spcPts val="600"/>
              </a:spcAft>
              <a:buClr>
                <a:srgbClr val="FFC000"/>
              </a:buClr>
            </a:pPr>
            <a:r>
              <a:rPr lang="pt-BR" sz="2800" dirty="0" smtClean="0">
                <a:latin typeface="Calibri" pitchFamily="34" charset="0"/>
                <a:cs typeface="Calibri" pitchFamily="34" charset="0"/>
                <a:sym typeface="Symbol" pitchFamily="18" charset="2"/>
              </a:rPr>
              <a:t>-	Controle </a:t>
            </a:r>
            <a:r>
              <a:rPr lang="pt-BR" sz="2800" dirty="0">
                <a:latin typeface="Calibri" pitchFamily="34" charset="0"/>
                <a:cs typeface="Calibri" pitchFamily="34" charset="0"/>
                <a:sym typeface="Symbol" pitchFamily="18" charset="2"/>
              </a:rPr>
              <a:t>de odores  </a:t>
            </a:r>
            <a:r>
              <a:rPr lang="pt-BR" sz="2800" dirty="0" smtClean="0">
                <a:latin typeface="Calibri" pitchFamily="34" charset="0"/>
                <a:cs typeface="Calibri" pitchFamily="34" charset="0"/>
                <a:sym typeface="Wingdings" pitchFamily="2" charset="2"/>
              </a:rPr>
              <a:t></a:t>
            </a:r>
            <a:r>
              <a:rPr lang="pt-BR" sz="2800" dirty="0" smtClean="0">
                <a:latin typeface="Calibri" pitchFamily="34" charset="0"/>
                <a:cs typeface="Calibri" pitchFamily="34" charset="0"/>
                <a:sym typeface="Symbol" pitchFamily="18" charset="2"/>
              </a:rPr>
              <a:t> </a:t>
            </a:r>
            <a:r>
              <a:rPr lang="pt-BR" sz="2800" dirty="0">
                <a:latin typeface="Calibri" pitchFamily="34" charset="0"/>
                <a:cs typeface="Calibri" pitchFamily="34" charset="0"/>
                <a:sym typeface="Symbol" pitchFamily="18" charset="2"/>
              </a:rPr>
              <a:t>principal objetivo </a:t>
            </a:r>
            <a:r>
              <a:rPr lang="pt-BR" sz="2800" dirty="0" smtClean="0">
                <a:latin typeface="Calibri" pitchFamily="34" charset="0"/>
                <a:cs typeface="Calibri" pitchFamily="34" charset="0"/>
                <a:sym typeface="Symbol" pitchFamily="18" charset="2"/>
              </a:rPr>
              <a:t>(</a:t>
            </a:r>
            <a:r>
              <a:rPr lang="pt-BR" sz="2800" dirty="0">
                <a:latin typeface="Calibri" pitchFamily="34" charset="0"/>
                <a:cs typeface="Calibri" pitchFamily="34" charset="0"/>
                <a:sym typeface="Symbol" pitchFamily="18" charset="2"/>
              </a:rPr>
              <a:t>purificação dos efluentes: objetivo secundário)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72977859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628800"/>
            <a:ext cx="8856984" cy="518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600"/>
              </a:spcAft>
              <a:buClr>
                <a:srgbClr val="FFC000"/>
              </a:buClr>
            </a:pPr>
            <a:r>
              <a:rPr lang="pt-BR" sz="2600" b="1" u="sng" dirty="0">
                <a:latin typeface="Calibri" pitchFamily="34" charset="0"/>
                <a:cs typeface="Calibri" pitchFamily="34" charset="0"/>
                <a:sym typeface="Symbol" pitchFamily="18" charset="2"/>
              </a:rPr>
              <a:t>Lagoas </a:t>
            </a:r>
            <a:r>
              <a:rPr lang="pt-BR" sz="2600" b="1" u="sng" dirty="0" smtClean="0">
                <a:latin typeface="Calibri" pitchFamily="34" charset="0"/>
                <a:cs typeface="Calibri" pitchFamily="34" charset="0"/>
                <a:sym typeface="Symbol" pitchFamily="18" charset="2"/>
              </a:rPr>
              <a:t>Aeróbias (3)</a:t>
            </a:r>
          </a:p>
          <a:p>
            <a:pPr marL="449263" lvl="1" indent="-361950">
              <a:spcBef>
                <a:spcPts val="0"/>
              </a:spcBef>
              <a:spcAft>
                <a:spcPts val="600"/>
              </a:spcAft>
              <a:buClr>
                <a:srgbClr val="FFC000"/>
              </a:buClr>
              <a:buFont typeface="Arial" charset="0"/>
              <a:buChar char="•"/>
            </a:pPr>
            <a:r>
              <a:rPr lang="pt-BR" sz="2600" dirty="0">
                <a:latin typeface="Calibri" pitchFamily="34" charset="0"/>
                <a:cs typeface="Calibri" pitchFamily="34" charset="0"/>
                <a:sym typeface="Symbol" pitchFamily="18" charset="2"/>
              </a:rPr>
              <a:t>Controle de odor e espuma </a:t>
            </a:r>
            <a:r>
              <a:rPr lang="pt-BR" sz="2600" dirty="0" smtClean="0">
                <a:latin typeface="Calibri" pitchFamily="34" charset="0"/>
                <a:cs typeface="Calibri" pitchFamily="34" charset="0"/>
                <a:sym typeface="Wingdings" pitchFamily="2" charset="2"/>
              </a:rPr>
              <a:t></a:t>
            </a:r>
            <a:r>
              <a:rPr lang="pt-BR" sz="2600" dirty="0" smtClean="0">
                <a:latin typeface="Calibri" pitchFamily="34" charset="0"/>
                <a:cs typeface="Calibri" pitchFamily="34" charset="0"/>
                <a:sym typeface="Symbol" pitchFamily="18" charset="2"/>
              </a:rPr>
              <a:t>  </a:t>
            </a:r>
            <a:r>
              <a:rPr lang="pt-BR" sz="2600" dirty="0">
                <a:latin typeface="Calibri" pitchFamily="34" charset="0"/>
                <a:cs typeface="Calibri" pitchFamily="34" charset="0"/>
                <a:sym typeface="Symbol" pitchFamily="18" charset="2"/>
              </a:rPr>
              <a:t>1hp/1000pés</a:t>
            </a:r>
            <a:r>
              <a:rPr lang="pt-BR" sz="2600" baseline="30000" dirty="0">
                <a:latin typeface="Calibri" pitchFamily="34" charset="0"/>
                <a:cs typeface="Calibri" pitchFamily="34" charset="0"/>
                <a:sym typeface="Symbol" pitchFamily="18" charset="2"/>
              </a:rPr>
              <a:t>2</a:t>
            </a:r>
            <a:r>
              <a:rPr lang="pt-BR" sz="2600" dirty="0">
                <a:latin typeface="Calibri" pitchFamily="34" charset="0"/>
                <a:cs typeface="Calibri" pitchFamily="34" charset="0"/>
                <a:sym typeface="Symbol" pitchFamily="18" charset="2"/>
              </a:rPr>
              <a:t> </a:t>
            </a:r>
            <a:r>
              <a:rPr lang="pt-BR" sz="2600" dirty="0" smtClean="0">
                <a:latin typeface="Calibri" pitchFamily="34" charset="0"/>
                <a:cs typeface="Calibri" pitchFamily="34" charset="0"/>
                <a:sym typeface="Symbol" pitchFamily="18" charset="2"/>
              </a:rPr>
              <a:t>de superfície</a:t>
            </a:r>
          </a:p>
          <a:p>
            <a:pPr marL="449263" lvl="1" indent="-361950">
              <a:spcBef>
                <a:spcPts val="0"/>
              </a:spcBef>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Controle </a:t>
            </a:r>
            <a:r>
              <a:rPr lang="pt-BR" sz="2600" dirty="0">
                <a:latin typeface="Calibri" pitchFamily="34" charset="0"/>
                <a:cs typeface="Calibri" pitchFamily="34" charset="0"/>
                <a:sym typeface="Symbol" pitchFamily="18" charset="2"/>
              </a:rPr>
              <a:t>de odor </a:t>
            </a:r>
            <a:r>
              <a:rPr lang="pt-BR" sz="2600" dirty="0" smtClean="0">
                <a:latin typeface="Calibri" pitchFamily="34" charset="0"/>
                <a:cs typeface="Calibri" pitchFamily="34" charset="0"/>
                <a:sym typeface="Wingdings" pitchFamily="2" charset="2"/>
              </a:rPr>
              <a:t> </a:t>
            </a:r>
            <a:r>
              <a:rPr lang="pt-BR" sz="2600" dirty="0" smtClean="0">
                <a:latin typeface="Calibri" pitchFamily="34" charset="0"/>
                <a:cs typeface="Calibri" pitchFamily="34" charset="0"/>
                <a:sym typeface="Symbol" pitchFamily="18" charset="2"/>
              </a:rPr>
              <a:t>redução </a:t>
            </a:r>
            <a:r>
              <a:rPr lang="pt-BR" sz="2600" dirty="0">
                <a:latin typeface="Calibri" pitchFamily="34" charset="0"/>
                <a:cs typeface="Calibri" pitchFamily="34" charset="0"/>
                <a:sym typeface="Symbol" pitchFamily="18" charset="2"/>
              </a:rPr>
              <a:t>aproximada de 50% da DBO</a:t>
            </a:r>
          </a:p>
          <a:p>
            <a:pPr marL="449263" lvl="1" indent="-361950">
              <a:spcBef>
                <a:spcPts val="0"/>
              </a:spcBef>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Para </a:t>
            </a:r>
            <a:r>
              <a:rPr lang="pt-BR" sz="2600" dirty="0">
                <a:latin typeface="Calibri" pitchFamily="34" charset="0"/>
                <a:cs typeface="Calibri" pitchFamily="34" charset="0"/>
                <a:sym typeface="Symbol" pitchFamily="18" charset="2"/>
              </a:rPr>
              <a:t>minimizar a suspensão de sólidos </a:t>
            </a:r>
            <a:r>
              <a:rPr lang="pt-BR" sz="2600" dirty="0" smtClean="0">
                <a:latin typeface="Calibri" pitchFamily="34" charset="0"/>
                <a:cs typeface="Calibri" pitchFamily="34" charset="0"/>
                <a:sym typeface="Symbol" pitchFamily="18" charset="2"/>
              </a:rPr>
              <a:t> usa-se </a:t>
            </a:r>
            <a:r>
              <a:rPr lang="pt-BR" sz="2600" dirty="0">
                <a:latin typeface="Calibri" pitchFamily="34" charset="0"/>
                <a:cs typeface="Calibri" pitchFamily="34" charset="0"/>
                <a:sym typeface="Symbol" pitchFamily="18" charset="2"/>
              </a:rPr>
              <a:t>bombeadores próximos à superfície</a:t>
            </a:r>
          </a:p>
          <a:p>
            <a:pPr marL="449263" lvl="1" indent="-361950">
              <a:spcBef>
                <a:spcPts val="0"/>
              </a:spcBef>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Maior profundidade:</a:t>
            </a:r>
          </a:p>
          <a:p>
            <a:pPr marL="3649663" lvl="8"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maior </a:t>
            </a:r>
            <a:r>
              <a:rPr lang="pt-BR" sz="2600" dirty="0">
                <a:latin typeface="Calibri" pitchFamily="34" charset="0"/>
                <a:cs typeface="Calibri" pitchFamily="34" charset="0"/>
                <a:sym typeface="Symbol" pitchFamily="18" charset="2"/>
              </a:rPr>
              <a:t>conservação do </a:t>
            </a:r>
            <a:r>
              <a:rPr lang="pt-BR" sz="2600" dirty="0" smtClean="0">
                <a:latin typeface="Calibri" pitchFamily="34" charset="0"/>
                <a:cs typeface="Calibri" pitchFamily="34" charset="0"/>
                <a:sym typeface="Symbol" pitchFamily="18" charset="2"/>
              </a:rPr>
              <a:t>calor</a:t>
            </a:r>
          </a:p>
          <a:p>
            <a:pPr marL="3649663" lvl="8" indent="-361950">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mais </a:t>
            </a:r>
            <a:r>
              <a:rPr lang="pt-BR" sz="2600" dirty="0">
                <a:latin typeface="Calibri" pitchFamily="34" charset="0"/>
                <a:cs typeface="Calibri" pitchFamily="34" charset="0"/>
                <a:sym typeface="Symbol" pitchFamily="18" charset="2"/>
              </a:rPr>
              <a:t>difícil a aeração</a:t>
            </a:r>
          </a:p>
          <a:p>
            <a:pPr marL="449263" lvl="1" indent="-361950">
              <a:spcBef>
                <a:spcPts val="0"/>
              </a:spcBef>
              <a:spcAft>
                <a:spcPts val="600"/>
              </a:spcAft>
              <a:buClr>
                <a:srgbClr val="FFC000"/>
              </a:buClr>
            </a:pPr>
            <a:r>
              <a:rPr lang="pt-BR" sz="2600" dirty="0" smtClean="0">
                <a:latin typeface="Calibri" pitchFamily="34" charset="0"/>
                <a:cs typeface="Calibri" pitchFamily="34" charset="0"/>
                <a:sym typeface="Symbol" pitchFamily="18" charset="2"/>
              </a:rPr>
              <a:t>Exemplo:</a:t>
            </a:r>
          </a:p>
          <a:p>
            <a:pPr marL="906463" lvl="2" indent="-361950">
              <a:spcBef>
                <a:spcPts val="0"/>
              </a:spcBef>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mais </a:t>
            </a:r>
            <a:r>
              <a:rPr lang="pt-BR" sz="2600" dirty="0">
                <a:latin typeface="Calibri" pitchFamily="34" charset="0"/>
                <a:cs typeface="Calibri" pitchFamily="34" charset="0"/>
                <a:sym typeface="Symbol" pitchFamily="18" charset="2"/>
              </a:rPr>
              <a:t>aeradas: 90 a 150 </a:t>
            </a:r>
            <a:r>
              <a:rPr lang="pt-BR" sz="2600" dirty="0" smtClean="0">
                <a:latin typeface="Calibri" pitchFamily="34" charset="0"/>
                <a:cs typeface="Calibri" pitchFamily="34" charset="0"/>
                <a:sym typeface="Symbol" pitchFamily="18" charset="2"/>
              </a:rPr>
              <a:t>cm</a:t>
            </a:r>
          </a:p>
          <a:p>
            <a:pPr marL="906463" lvl="2" indent="-361950">
              <a:spcBef>
                <a:spcPts val="0"/>
              </a:spcBef>
              <a:spcAft>
                <a:spcPts val="600"/>
              </a:spcAft>
              <a:buClr>
                <a:srgbClr val="FFC000"/>
              </a:buClr>
              <a:buFont typeface="Arial" charset="0"/>
              <a:buChar char="•"/>
            </a:pPr>
            <a:r>
              <a:rPr lang="pt-BR" sz="2600" dirty="0" smtClean="0">
                <a:latin typeface="Calibri" pitchFamily="34" charset="0"/>
                <a:cs typeface="Calibri" pitchFamily="34" charset="0"/>
                <a:sym typeface="Symbol" pitchFamily="18" charset="2"/>
              </a:rPr>
              <a:t>mais </a:t>
            </a:r>
            <a:r>
              <a:rPr lang="pt-BR" sz="2600" dirty="0">
                <a:latin typeface="Calibri" pitchFamily="34" charset="0"/>
                <a:cs typeface="Calibri" pitchFamily="34" charset="0"/>
                <a:sym typeface="Symbol" pitchFamily="18" charset="2"/>
              </a:rPr>
              <a:t>profundas: apenas controle do odor</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100907650"/>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844824"/>
            <a:ext cx="8856984"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lnSpc>
                <a:spcPct val="150000"/>
              </a:lnSpc>
              <a:spcBef>
                <a:spcPts val="0"/>
              </a:spcBef>
              <a:spcAft>
                <a:spcPts val="1200"/>
              </a:spcAft>
              <a:buClr>
                <a:srgbClr val="FFC000"/>
              </a:buClr>
            </a:pPr>
            <a:r>
              <a:rPr lang="pt-BR" sz="2600" b="1" u="sng" dirty="0">
                <a:latin typeface="Calibri" pitchFamily="34" charset="0"/>
                <a:cs typeface="Calibri" pitchFamily="34" charset="0"/>
                <a:sym typeface="Symbol" pitchFamily="18" charset="2"/>
              </a:rPr>
              <a:t>Processo de Lodo </a:t>
            </a:r>
            <a:r>
              <a:rPr lang="pt-BR" sz="2600" b="1" u="sng" dirty="0" smtClean="0">
                <a:latin typeface="Calibri" pitchFamily="34" charset="0"/>
                <a:cs typeface="Calibri" pitchFamily="34" charset="0"/>
                <a:sym typeface="Symbol" pitchFamily="18" charset="2"/>
              </a:rPr>
              <a:t>Ativado</a:t>
            </a:r>
          </a:p>
          <a:p>
            <a:pPr marL="449263" lvl="1" indent="-361950">
              <a:spcBef>
                <a:spcPts val="0"/>
              </a:spcBef>
              <a:spcAft>
                <a:spcPts val="1200"/>
              </a:spcAft>
              <a:buClr>
                <a:srgbClr val="FFC000"/>
              </a:buClr>
              <a:buFont typeface="Arial" charset="0"/>
              <a:buChar char="•"/>
            </a:pPr>
            <a:r>
              <a:rPr lang="pt-BR" sz="2600" dirty="0">
                <a:latin typeface="Calibri" pitchFamily="34" charset="0"/>
                <a:cs typeface="Calibri" pitchFamily="34" charset="0"/>
                <a:sym typeface="Symbol" pitchFamily="18" charset="2"/>
              </a:rPr>
              <a:t>Processo aeróbico e biológico</a:t>
            </a:r>
          </a:p>
          <a:p>
            <a:pPr marL="449263" lvl="1" indent="-361950">
              <a:spcBef>
                <a:spcPts val="0"/>
              </a:spcBef>
              <a:spcAft>
                <a:spcPts val="1200"/>
              </a:spcAft>
              <a:buClr>
                <a:srgbClr val="FFC000"/>
              </a:buClr>
              <a:buFont typeface="Arial" charset="0"/>
              <a:buChar char="•"/>
            </a:pPr>
            <a:r>
              <a:rPr lang="pt-BR" sz="2600" dirty="0" smtClean="0">
                <a:latin typeface="Calibri" pitchFamily="34" charset="0"/>
                <a:cs typeface="Calibri" pitchFamily="34" charset="0"/>
                <a:sym typeface="Symbol" pitchFamily="18" charset="2"/>
              </a:rPr>
              <a:t>Aplicável </a:t>
            </a:r>
            <a:r>
              <a:rPr lang="pt-BR" sz="2600" dirty="0">
                <a:latin typeface="Calibri" pitchFamily="34" charset="0"/>
                <a:cs typeface="Calibri" pitchFamily="34" charset="0"/>
                <a:sym typeface="Symbol" pitchFamily="18" charset="2"/>
              </a:rPr>
              <a:t>a muitos resíduos (versátil e flexível)</a:t>
            </a:r>
          </a:p>
          <a:p>
            <a:pPr marL="449263" lvl="1" indent="-361950">
              <a:spcBef>
                <a:spcPts val="0"/>
              </a:spcBef>
              <a:spcAft>
                <a:spcPts val="1200"/>
              </a:spcAft>
              <a:buClr>
                <a:srgbClr val="FFC000"/>
              </a:buClr>
              <a:buFont typeface="Arial" charset="0"/>
              <a:buChar char="•"/>
            </a:pPr>
            <a:r>
              <a:rPr lang="pt-BR" sz="2600" dirty="0" smtClean="0">
                <a:latin typeface="Calibri" pitchFamily="34" charset="0"/>
                <a:cs typeface="Calibri" pitchFamily="34" charset="0"/>
                <a:sym typeface="Symbol" pitchFamily="18" charset="2"/>
              </a:rPr>
              <a:t>Permite </a:t>
            </a:r>
            <a:r>
              <a:rPr lang="pt-BR" sz="2600" dirty="0">
                <a:latin typeface="Calibri" pitchFamily="34" charset="0"/>
                <a:cs typeface="Calibri" pitchFamily="34" charset="0"/>
                <a:sym typeface="Symbol" pitchFamily="18" charset="2"/>
              </a:rPr>
              <a:t>grandes remoções de DBO</a:t>
            </a:r>
          </a:p>
          <a:p>
            <a:pPr marL="449263" lvl="1" indent="-361950">
              <a:spcBef>
                <a:spcPts val="0"/>
              </a:spcBef>
              <a:spcAft>
                <a:spcPts val="1200"/>
              </a:spcAft>
              <a:buClr>
                <a:srgbClr val="FFC000"/>
              </a:buClr>
              <a:buFont typeface="Arial" charset="0"/>
              <a:buChar char="•"/>
            </a:pPr>
            <a:r>
              <a:rPr lang="pt-BR" sz="2600" dirty="0" smtClean="0">
                <a:latin typeface="Calibri" pitchFamily="34" charset="0"/>
                <a:cs typeface="Calibri" pitchFamily="34" charset="0"/>
                <a:sym typeface="Symbol" pitchFamily="18" charset="2"/>
              </a:rPr>
              <a:t>Os </a:t>
            </a:r>
            <a:r>
              <a:rPr lang="pt-BR" sz="2600" dirty="0">
                <a:latin typeface="Calibri" pitchFamily="34" charset="0"/>
                <a:cs typeface="Calibri" pitchFamily="34" charset="0"/>
                <a:sym typeface="Symbol" pitchFamily="18" charset="2"/>
              </a:rPr>
              <a:t>sólidos são reintroduzidos no ciclo:</a:t>
            </a:r>
          </a:p>
          <a:p>
            <a:pPr marL="1363663" lvl="3" indent="-361950">
              <a:spcBef>
                <a:spcPts val="0"/>
              </a:spcBef>
              <a:spcAft>
                <a:spcPts val="1200"/>
              </a:spcAft>
              <a:buClr>
                <a:srgbClr val="FFC000"/>
              </a:buClr>
              <a:buFont typeface="Arial" charset="0"/>
              <a:buChar char="•"/>
            </a:pPr>
            <a:r>
              <a:rPr lang="pt-BR" sz="2600" dirty="0">
                <a:latin typeface="Calibri" pitchFamily="34" charset="0"/>
                <a:cs typeface="Calibri" pitchFamily="34" charset="0"/>
                <a:sym typeface="Symbol" pitchFamily="18" charset="2"/>
              </a:rPr>
              <a:t>tratamento de resíduos sólidos</a:t>
            </a:r>
          </a:p>
          <a:p>
            <a:pPr marL="1363663" lvl="3" indent="-361950">
              <a:spcBef>
                <a:spcPts val="0"/>
              </a:spcBef>
              <a:spcAft>
                <a:spcPts val="1200"/>
              </a:spcAft>
              <a:buClr>
                <a:srgbClr val="FFC000"/>
              </a:buClr>
              <a:buFont typeface="Arial" charset="0"/>
              <a:buChar char="•"/>
            </a:pPr>
            <a:r>
              <a:rPr lang="pt-BR" sz="2600" dirty="0">
                <a:latin typeface="Calibri" pitchFamily="34" charset="0"/>
                <a:cs typeface="Calibri" pitchFamily="34" charset="0"/>
                <a:sym typeface="Symbol" pitchFamily="18" charset="2"/>
              </a:rPr>
              <a:t>disposição</a:t>
            </a:r>
          </a:p>
          <a:p>
            <a:pPr marL="449263" lvl="1" indent="-361950">
              <a:spcBef>
                <a:spcPts val="0"/>
              </a:spcBef>
              <a:spcAft>
                <a:spcPts val="1200"/>
              </a:spcAft>
              <a:buClr>
                <a:srgbClr val="FFC000"/>
              </a:buClr>
              <a:buFont typeface="Arial" charset="0"/>
              <a:buChar char="•"/>
            </a:pPr>
            <a:r>
              <a:rPr lang="pt-BR" sz="2600" dirty="0" smtClean="0">
                <a:latin typeface="Calibri" pitchFamily="34" charset="0"/>
                <a:cs typeface="Calibri" pitchFamily="34" charset="0"/>
                <a:sym typeface="Symbol" pitchFamily="18" charset="2"/>
              </a:rPr>
              <a:t>O </a:t>
            </a:r>
            <a:r>
              <a:rPr lang="pt-BR" sz="2600" dirty="0">
                <a:latin typeface="Calibri" pitchFamily="34" charset="0"/>
                <a:cs typeface="Calibri" pitchFamily="34" charset="0"/>
                <a:sym typeface="Symbol" pitchFamily="18" charset="2"/>
              </a:rPr>
              <a:t>resíduo bruto deve ser </a:t>
            </a:r>
            <a:r>
              <a:rPr lang="pt-BR" sz="2600" dirty="0" err="1">
                <a:latin typeface="Calibri" pitchFamily="34" charset="0"/>
                <a:cs typeface="Calibri" pitchFamily="34" charset="0"/>
                <a:sym typeface="Symbol" pitchFamily="18" charset="2"/>
              </a:rPr>
              <a:t>nutricionalmente</a:t>
            </a:r>
            <a:r>
              <a:rPr lang="pt-BR" sz="2600" dirty="0">
                <a:latin typeface="Calibri" pitchFamily="34" charset="0"/>
                <a:cs typeface="Calibri" pitchFamily="34" charset="0"/>
                <a:sym typeface="Symbol" pitchFamily="18" charset="2"/>
              </a:rPr>
              <a:t> balanceado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750824113"/>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721128"/>
            <a:ext cx="8856984"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lnSpc>
                <a:spcPct val="150000"/>
              </a:lnSpc>
              <a:spcBef>
                <a:spcPts val="0"/>
              </a:spcBef>
              <a:spcAft>
                <a:spcPts val="1200"/>
              </a:spcAft>
              <a:buClr>
                <a:srgbClr val="FFC000"/>
              </a:buClr>
            </a:pPr>
            <a:r>
              <a:rPr lang="pt-BR" sz="2800" b="1" u="sng" dirty="0">
                <a:latin typeface="Calibri" pitchFamily="34" charset="0"/>
                <a:cs typeface="Calibri" pitchFamily="34" charset="0"/>
                <a:sym typeface="Symbol" pitchFamily="18" charset="2"/>
              </a:rPr>
              <a:t>Processo de Lodo </a:t>
            </a:r>
            <a:r>
              <a:rPr lang="pt-BR" sz="2800" b="1" u="sng" dirty="0" smtClean="0">
                <a:latin typeface="Calibri" pitchFamily="34" charset="0"/>
                <a:cs typeface="Calibri" pitchFamily="34" charset="0"/>
                <a:sym typeface="Symbol" pitchFamily="18" charset="2"/>
              </a:rPr>
              <a:t>Ativado (2)</a:t>
            </a:r>
          </a:p>
          <a:p>
            <a:pPr marL="449263" lvl="1" indent="-361950">
              <a:spcBef>
                <a:spcPts val="0"/>
              </a:spcBef>
              <a:spcAft>
                <a:spcPts val="1200"/>
              </a:spcAft>
              <a:buClr>
                <a:srgbClr val="FFC000"/>
              </a:buClr>
              <a:buFont typeface="Arial" charset="0"/>
              <a:buChar char="•"/>
            </a:pPr>
            <a:r>
              <a:rPr lang="pt-BR" sz="2800" dirty="0">
                <a:latin typeface="Calibri" pitchFamily="34" charset="0"/>
                <a:cs typeface="Calibri" pitchFamily="34" charset="0"/>
                <a:sym typeface="Symbol" pitchFamily="18" charset="2"/>
              </a:rPr>
              <a:t>massa biológica complexa resultante do tratamento biológico de resíduos </a:t>
            </a:r>
            <a:r>
              <a:rPr lang="pt-BR" sz="2800" dirty="0" smtClean="0">
                <a:latin typeface="Calibri" pitchFamily="34" charset="0"/>
                <a:cs typeface="Calibri" pitchFamily="34" charset="0"/>
                <a:sym typeface="Symbol" pitchFamily="18" charset="2"/>
              </a:rPr>
              <a:t>orgânicos</a:t>
            </a:r>
            <a:endParaRPr lang="pt-BR" sz="2800" dirty="0">
              <a:latin typeface="Calibri" pitchFamily="34" charset="0"/>
              <a:cs typeface="Calibri" pitchFamily="34" charset="0"/>
              <a:sym typeface="Symbol" pitchFamily="18" charset="2"/>
            </a:endParaRPr>
          </a:p>
          <a:p>
            <a:pPr marL="449263" lvl="1" indent="-361950">
              <a:spcBef>
                <a:spcPts val="0"/>
              </a:spcBef>
              <a:spcAft>
                <a:spcPts val="1200"/>
              </a:spcAft>
              <a:buClr>
                <a:srgbClr val="FFC000"/>
              </a:buClr>
              <a:buFont typeface="Arial" charset="0"/>
              <a:buChar char="•"/>
            </a:pPr>
            <a:r>
              <a:rPr lang="pt-BR" sz="2800" dirty="0">
                <a:latin typeface="Calibri" pitchFamily="34" charset="0"/>
                <a:cs typeface="Calibri" pitchFamily="34" charset="0"/>
                <a:sym typeface="Symbol" pitchFamily="18" charset="2"/>
              </a:rPr>
              <a:t>fase estacionária do crescimento microbiano em sistemas de fluxo </a:t>
            </a:r>
            <a:r>
              <a:rPr lang="pt-BR" sz="2800" dirty="0" smtClean="0">
                <a:latin typeface="Calibri" pitchFamily="34" charset="0"/>
                <a:cs typeface="Calibri" pitchFamily="34" charset="0"/>
                <a:sym typeface="Symbol" pitchFamily="18" charset="2"/>
              </a:rPr>
              <a:t>contínuo</a:t>
            </a:r>
            <a:endParaRPr lang="pt-BR" sz="2800" dirty="0">
              <a:latin typeface="Calibri" pitchFamily="34" charset="0"/>
              <a:cs typeface="Calibri" pitchFamily="34" charset="0"/>
              <a:sym typeface="Symbol" pitchFamily="18" charset="2"/>
            </a:endParaRPr>
          </a:p>
          <a:p>
            <a:pPr marL="449263" lvl="1" indent="-361950">
              <a:spcBef>
                <a:spcPts val="0"/>
              </a:spcBef>
              <a:spcAft>
                <a:spcPts val="1200"/>
              </a:spcAft>
              <a:buClr>
                <a:srgbClr val="FFC000"/>
              </a:buClr>
              <a:buFont typeface="Arial" charset="0"/>
              <a:buChar char="•"/>
            </a:pPr>
            <a:r>
              <a:rPr lang="pt-BR" sz="2800" dirty="0">
                <a:latin typeface="Calibri" pitchFamily="34" charset="0"/>
                <a:cs typeface="Calibri" pitchFamily="34" charset="0"/>
                <a:sym typeface="Symbol" pitchFamily="18" charset="2"/>
              </a:rPr>
              <a:t>crescimento biológico agregado às massas </a:t>
            </a:r>
            <a:r>
              <a:rPr lang="pt-BR" sz="2800" dirty="0" err="1" smtClean="0">
                <a:latin typeface="Calibri" pitchFamily="34" charset="0"/>
                <a:cs typeface="Calibri" pitchFamily="34" charset="0"/>
                <a:sym typeface="Symbol" pitchFamily="18" charset="2"/>
              </a:rPr>
              <a:t>floculantes</a:t>
            </a:r>
            <a:endParaRPr lang="pt-BR" sz="2800" dirty="0">
              <a:latin typeface="Calibri" pitchFamily="34" charset="0"/>
              <a:cs typeface="Calibri" pitchFamily="34" charset="0"/>
              <a:sym typeface="Symbol" pitchFamily="18" charset="2"/>
            </a:endParaRPr>
          </a:p>
          <a:p>
            <a:pPr marL="449263" lvl="1" indent="-361950">
              <a:spcBef>
                <a:spcPts val="0"/>
              </a:spcBef>
              <a:spcAft>
                <a:spcPts val="1200"/>
              </a:spcAft>
              <a:buClr>
                <a:srgbClr val="FFC000"/>
              </a:buClr>
              <a:buFont typeface="Arial" charset="0"/>
              <a:buChar char="•"/>
            </a:pPr>
            <a:r>
              <a:rPr lang="pt-BR" sz="2800" dirty="0">
                <a:latin typeface="Calibri" pitchFamily="34" charset="0"/>
                <a:cs typeface="Calibri" pitchFamily="34" charset="0"/>
                <a:sym typeface="Symbol" pitchFamily="18" charset="2"/>
              </a:rPr>
              <a:t>permite a separação dos </a:t>
            </a:r>
            <a:r>
              <a:rPr lang="pt-BR" sz="2800" dirty="0" smtClean="0">
                <a:latin typeface="Calibri" pitchFamily="34" charset="0"/>
                <a:cs typeface="Calibri" pitchFamily="34" charset="0"/>
                <a:sym typeface="Symbol" pitchFamily="18" charset="2"/>
              </a:rPr>
              <a:t>micro-organismos </a:t>
            </a:r>
            <a:r>
              <a:rPr lang="pt-BR" sz="2800" dirty="0">
                <a:latin typeface="Calibri" pitchFamily="34" charset="0"/>
                <a:cs typeface="Calibri" pitchFamily="34" charset="0"/>
                <a:sym typeface="Symbol" pitchFamily="18" charset="2"/>
              </a:rPr>
              <a:t>do efluente</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4097970120"/>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533400" y="548680"/>
            <a:ext cx="7851648" cy="1828800"/>
          </a:xfrm>
        </p:spPr>
        <p:txBody>
          <a:bodyPr anchor="ctr">
            <a:normAutofit/>
          </a:bodyPr>
          <a:lstStyle/>
          <a:p>
            <a:pPr algn="ctr"/>
            <a:r>
              <a:rPr lang="pt-BR" sz="5400" dirty="0">
                <a:solidFill>
                  <a:srgbClr val="FFC000"/>
                </a:solidFill>
                <a:effectLst/>
                <a:latin typeface="Calibri" pitchFamily="34" charset="0"/>
                <a:cs typeface="Calibri" pitchFamily="34" charset="0"/>
                <a:sym typeface="Symbol" pitchFamily="18" charset="2"/>
              </a:rPr>
              <a:t>Legislação</a:t>
            </a:r>
            <a:endParaRPr lang="pt-BR" sz="5400" dirty="0">
              <a:solidFill>
                <a:srgbClr val="FFC000"/>
              </a:solidFill>
              <a:effectLst/>
            </a:endParaRPr>
          </a:p>
        </p:txBody>
      </p:sp>
      <p:sp>
        <p:nvSpPr>
          <p:cNvPr id="2" name="Retângulo 1"/>
          <p:cNvSpPr/>
          <p:nvPr/>
        </p:nvSpPr>
        <p:spPr>
          <a:xfrm>
            <a:off x="144016" y="1844824"/>
            <a:ext cx="9036496" cy="4431983"/>
          </a:xfrm>
          <a:prstGeom prst="rect">
            <a:avLst/>
          </a:prstGeom>
        </p:spPr>
        <p:txBody>
          <a:bodyPr wrap="square">
            <a:spAutoFit/>
          </a:bodyPr>
          <a:lstStyle/>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É importante definir a verdadeira unidade de estudo </a:t>
            </a:r>
            <a:r>
              <a:rPr lang="pt-BR" sz="2800" dirty="0" smtClean="0">
                <a:latin typeface="Calibri" pitchFamily="34" charset="0"/>
                <a:cs typeface="Calibri" pitchFamily="34" charset="0"/>
              </a:rPr>
              <a:t>ambiental</a:t>
            </a:r>
            <a:endParaRPr lang="pt-BR" sz="2800" dirty="0">
              <a:latin typeface="Calibri" pitchFamily="34" charset="0"/>
              <a:cs typeface="Calibri" pitchFamily="34" charset="0"/>
            </a:endParaRPr>
          </a:p>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Resolução CONAMA – n°001/86: obrigatoriedade da elaboração de estudo e relatório de </a:t>
            </a:r>
            <a:r>
              <a:rPr lang="pt-BR" sz="2800" dirty="0" smtClean="0">
                <a:latin typeface="Calibri" pitchFamily="34" charset="0"/>
                <a:cs typeface="Calibri" pitchFamily="34" charset="0"/>
              </a:rPr>
              <a:t>impacto ambiental </a:t>
            </a:r>
            <a:r>
              <a:rPr lang="pt-BR" sz="2800" dirty="0">
                <a:latin typeface="Calibri" pitchFamily="34" charset="0"/>
                <a:cs typeface="Calibri" pitchFamily="34" charset="0"/>
              </a:rPr>
              <a:t>(EIA/Rima) para licenciamento </a:t>
            </a:r>
            <a:r>
              <a:rPr lang="pt-BR" sz="2800" dirty="0" smtClean="0">
                <a:latin typeface="Calibri" pitchFamily="34" charset="0"/>
                <a:cs typeface="Calibri" pitchFamily="34" charset="0"/>
              </a:rPr>
              <a:t>de atividades </a:t>
            </a:r>
            <a:r>
              <a:rPr lang="pt-BR" sz="2800" dirty="0" err="1" smtClean="0">
                <a:latin typeface="Calibri" pitchFamily="34" charset="0"/>
                <a:cs typeface="Calibri" pitchFamily="34" charset="0"/>
              </a:rPr>
              <a:t>modifica-doras</a:t>
            </a:r>
            <a:r>
              <a:rPr lang="pt-BR" sz="2800" dirty="0" smtClean="0">
                <a:latin typeface="Calibri" pitchFamily="34" charset="0"/>
                <a:cs typeface="Calibri" pitchFamily="34" charset="0"/>
              </a:rPr>
              <a:t> </a:t>
            </a:r>
            <a:r>
              <a:rPr lang="pt-BR" sz="2800" dirty="0">
                <a:latin typeface="Calibri" pitchFamily="34" charset="0"/>
                <a:cs typeface="Calibri" pitchFamily="34" charset="0"/>
              </a:rPr>
              <a:t>do meio </a:t>
            </a:r>
            <a:r>
              <a:rPr lang="pt-BR" sz="2800" dirty="0" smtClean="0">
                <a:latin typeface="Calibri" pitchFamily="34" charset="0"/>
                <a:cs typeface="Calibri" pitchFamily="34" charset="0"/>
              </a:rPr>
              <a:t>ambiente</a:t>
            </a:r>
          </a:p>
          <a:p>
            <a:pPr>
              <a:spcAft>
                <a:spcPts val="1200"/>
              </a:spcAft>
              <a:buClr>
                <a:srgbClr val="FFC000"/>
              </a:buClr>
            </a:pPr>
            <a:endParaRPr lang="pt-BR" sz="2800" dirty="0">
              <a:latin typeface="Calibri" pitchFamily="34" charset="0"/>
              <a:cs typeface="Calibri" pitchFamily="34" charset="0"/>
            </a:endParaRPr>
          </a:p>
          <a:p>
            <a:pPr marL="457200" indent="-457200">
              <a:spcAft>
                <a:spcPts val="1200"/>
              </a:spcAft>
              <a:buClr>
                <a:srgbClr val="FFC000"/>
              </a:buClr>
              <a:buFont typeface="Arial" pitchFamily="34" charset="0"/>
              <a:buChar char="•"/>
            </a:pPr>
            <a:r>
              <a:rPr lang="pt-BR" sz="2800" dirty="0">
                <a:latin typeface="Calibri" pitchFamily="34" charset="0"/>
                <a:cs typeface="Calibri" pitchFamily="34" charset="0"/>
              </a:rPr>
              <a:t>Apesar de citar como alvo </a:t>
            </a:r>
            <a:r>
              <a:rPr lang="pt-BR" sz="2800" b="1" u="sng" dirty="0">
                <a:latin typeface="Calibri" pitchFamily="34" charset="0"/>
                <a:cs typeface="Calibri" pitchFamily="34" charset="0"/>
              </a:rPr>
              <a:t>complexos e unidades industriais e </a:t>
            </a:r>
            <a:r>
              <a:rPr lang="pt-BR" sz="2800" b="1" u="sng" dirty="0" smtClean="0">
                <a:latin typeface="Calibri" pitchFamily="34" charset="0"/>
                <a:cs typeface="Calibri" pitchFamily="34" charset="0"/>
              </a:rPr>
              <a:t>agroindustriais,</a:t>
            </a:r>
            <a:r>
              <a:rPr lang="pt-BR" sz="2800" b="1" dirty="0" smtClean="0">
                <a:latin typeface="Calibri" pitchFamily="34" charset="0"/>
                <a:cs typeface="Calibri" pitchFamily="34" charset="0"/>
              </a:rPr>
              <a:t> </a:t>
            </a:r>
            <a:r>
              <a:rPr lang="pt-BR" sz="2800" dirty="0">
                <a:latin typeface="Calibri" pitchFamily="34" charset="0"/>
                <a:cs typeface="Calibri" pitchFamily="34" charset="0"/>
              </a:rPr>
              <a:t>é pouco aplicada</a:t>
            </a:r>
          </a:p>
        </p:txBody>
      </p:sp>
      <p:sp>
        <p:nvSpPr>
          <p:cNvPr id="4" name="AutoShape 4"/>
          <p:cNvSpPr>
            <a:spLocks noChangeArrowheads="1"/>
          </p:cNvSpPr>
          <p:nvPr/>
        </p:nvSpPr>
        <p:spPr bwMode="auto">
          <a:xfrm>
            <a:off x="7927032" y="4509120"/>
            <a:ext cx="677416" cy="1503040"/>
          </a:xfrm>
          <a:prstGeom prst="curvedLeftArrow">
            <a:avLst>
              <a:gd name="adj1" fmla="val 42857"/>
              <a:gd name="adj2" fmla="val 85714"/>
              <a:gd name="adj3" fmla="val 33333"/>
            </a:avLst>
          </a:prstGeom>
          <a:solidFill>
            <a:srgbClr val="FFFF00"/>
          </a:solidFill>
          <a:ln w="9525">
            <a:solidFill>
              <a:srgbClr val="A50021"/>
            </a:solidFill>
            <a:miter lim="800000"/>
            <a:headEnd/>
            <a:tailEnd/>
          </a:ln>
          <a:effectLst/>
        </p:spPr>
        <p:txBody>
          <a:bodyPr wrap="none" anchor="ctr"/>
          <a:lstStyle/>
          <a:p>
            <a:endParaRPr lang="pt-BR"/>
          </a:p>
        </p:txBody>
      </p:sp>
    </p:spTree>
    <p:extLst>
      <p:ext uri="{BB962C8B-B14F-4D97-AF65-F5344CB8AC3E}">
        <p14:creationId xmlns:p14="http://schemas.microsoft.com/office/powerpoint/2010/main" xmlns="" val="179256564"/>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484784"/>
            <a:ext cx="8856984"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1200"/>
              </a:spcAft>
              <a:buClr>
                <a:srgbClr val="FFC000"/>
              </a:buClr>
            </a:pPr>
            <a:r>
              <a:rPr lang="pt-BR" sz="2400" b="1" u="sng" dirty="0">
                <a:latin typeface="Calibri" pitchFamily="34" charset="0"/>
                <a:cs typeface="Calibri" pitchFamily="34" charset="0"/>
                <a:sym typeface="Symbol" pitchFamily="18" charset="2"/>
              </a:rPr>
              <a:t>Processo de Lodo </a:t>
            </a:r>
            <a:r>
              <a:rPr lang="pt-BR" sz="2400" b="1" u="sng" dirty="0" smtClean="0">
                <a:latin typeface="Calibri" pitchFamily="34" charset="0"/>
                <a:cs typeface="Calibri" pitchFamily="34" charset="0"/>
                <a:sym typeface="Symbol" pitchFamily="18" charset="2"/>
              </a:rPr>
              <a:t>Ativado (3)</a:t>
            </a:r>
          </a:p>
          <a:p>
            <a:pPr marL="449263" lvl="1" indent="-361950">
              <a:spcBef>
                <a:spcPts val="0"/>
              </a:spcBef>
              <a:spcAft>
                <a:spcPts val="1200"/>
              </a:spcAft>
              <a:buClr>
                <a:srgbClr val="FFC000"/>
              </a:buClr>
              <a:buFont typeface="Arial" charset="0"/>
              <a:buChar char="•"/>
            </a:pPr>
            <a:r>
              <a:rPr lang="pt-BR" sz="2400" dirty="0">
                <a:latin typeface="Calibri" pitchFamily="34" charset="0"/>
                <a:cs typeface="Calibri" pitchFamily="34" charset="0"/>
                <a:sym typeface="Symbol" pitchFamily="18" charset="2"/>
              </a:rPr>
              <a:t>DBO do efluente = respiração dos organismos presentes nos sólidos </a:t>
            </a:r>
            <a:r>
              <a:rPr lang="pt-BR" sz="2400" dirty="0" smtClean="0">
                <a:latin typeface="Calibri" pitchFamily="34" charset="0"/>
                <a:cs typeface="Calibri" pitchFamily="34" charset="0"/>
                <a:sym typeface="Symbol" pitchFamily="18" charset="2"/>
              </a:rPr>
              <a:t>suspensos</a:t>
            </a:r>
            <a:endParaRPr lang="pt-BR" sz="2400" dirty="0">
              <a:latin typeface="Calibri" pitchFamily="34" charset="0"/>
              <a:cs typeface="Calibri" pitchFamily="34" charset="0"/>
              <a:sym typeface="Symbol" pitchFamily="18" charset="2"/>
            </a:endParaRPr>
          </a:p>
          <a:p>
            <a:pPr marL="449263" lvl="1" indent="-361950">
              <a:spcBef>
                <a:spcPts val="0"/>
              </a:spcBef>
              <a:spcAft>
                <a:spcPts val="1200"/>
              </a:spcAft>
              <a:buClr>
                <a:srgbClr val="FFC000"/>
              </a:buClr>
              <a:buFont typeface="Arial" charset="0"/>
              <a:buChar char="•"/>
            </a:pPr>
            <a:r>
              <a:rPr lang="pt-BR" sz="2400" dirty="0">
                <a:latin typeface="Calibri" pitchFamily="34" charset="0"/>
                <a:cs typeface="Calibri" pitchFamily="34" charset="0"/>
                <a:sym typeface="Symbol" pitchFamily="18" charset="2"/>
              </a:rPr>
              <a:t>se o tempo de retenção for maior que 4 dias, deve-se separar os sólidos e fazer clarificação </a:t>
            </a:r>
            <a:r>
              <a:rPr lang="pt-BR" sz="2400" dirty="0" smtClean="0">
                <a:latin typeface="Calibri" pitchFamily="34" charset="0"/>
                <a:cs typeface="Calibri" pitchFamily="34" charset="0"/>
                <a:sym typeface="Symbol" pitchFamily="18" charset="2"/>
              </a:rPr>
              <a:t>final</a:t>
            </a:r>
            <a:endParaRPr lang="pt-BR" sz="24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pic>
        <p:nvPicPr>
          <p:cNvPr id="5" name="Picture 4" descr="tratamentoaerobi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188021" y="3789040"/>
            <a:ext cx="7200403" cy="30045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75133906"/>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703705"/>
            <a:ext cx="91440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0"/>
              </a:spcAft>
              <a:buClr>
                <a:srgbClr val="FFC000"/>
              </a:buClr>
            </a:pPr>
            <a:r>
              <a:rPr lang="pt-BR" sz="2600" b="1" u="sng" dirty="0">
                <a:latin typeface="Calibri" pitchFamily="34" charset="0"/>
                <a:cs typeface="Calibri" pitchFamily="34" charset="0"/>
                <a:sym typeface="Symbol" pitchFamily="18" charset="2"/>
              </a:rPr>
              <a:t>Processo de Lodo </a:t>
            </a:r>
            <a:r>
              <a:rPr lang="pt-BR" sz="2600" b="1" u="sng" dirty="0" smtClean="0">
                <a:latin typeface="Calibri" pitchFamily="34" charset="0"/>
                <a:cs typeface="Calibri" pitchFamily="34" charset="0"/>
                <a:sym typeface="Symbol" pitchFamily="18" charset="2"/>
              </a:rPr>
              <a:t>Ativado (4)</a:t>
            </a:r>
          </a:p>
          <a:p>
            <a:pPr marL="449263" lvl="1" indent="-361950">
              <a:spcBef>
                <a:spcPts val="0"/>
              </a:spcBef>
              <a:spcAft>
                <a:spcPts val="0"/>
              </a:spcAft>
              <a:buClr>
                <a:srgbClr val="FFC000"/>
              </a:buClr>
              <a:buFont typeface="Arial" charset="0"/>
              <a:buChar char="•"/>
            </a:pPr>
            <a:r>
              <a:rPr lang="pt-BR" sz="2600" dirty="0">
                <a:latin typeface="Calibri" pitchFamily="34" charset="0"/>
                <a:cs typeface="Calibri" pitchFamily="34" charset="0"/>
                <a:sym typeface="Symbol" pitchFamily="18" charset="2"/>
              </a:rPr>
              <a:t>Maior concentração de </a:t>
            </a:r>
            <a:r>
              <a:rPr lang="pt-BR" sz="2600" dirty="0" smtClean="0">
                <a:latin typeface="Calibri" pitchFamily="34" charset="0"/>
                <a:cs typeface="Calibri" pitchFamily="34" charset="0"/>
                <a:sym typeface="Symbol" pitchFamily="18" charset="2"/>
              </a:rPr>
              <a:t>micro-organismos:</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purifica </a:t>
            </a:r>
            <a:r>
              <a:rPr lang="pt-BR" sz="2600" dirty="0">
                <a:latin typeface="Calibri" pitchFamily="34" charset="0"/>
                <a:cs typeface="Calibri" pitchFamily="34" charset="0"/>
                <a:sym typeface="Symbol" pitchFamily="18" charset="2"/>
              </a:rPr>
              <a:t>os resíduos em tempo </a:t>
            </a:r>
            <a:r>
              <a:rPr lang="pt-BR" sz="2600" dirty="0" smtClean="0">
                <a:latin typeface="Calibri" pitchFamily="34" charset="0"/>
                <a:cs typeface="Calibri" pitchFamily="34" charset="0"/>
                <a:sym typeface="Symbol" pitchFamily="18" charset="2"/>
              </a:rPr>
              <a:t>menor</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permite </a:t>
            </a:r>
            <a:r>
              <a:rPr lang="pt-BR" sz="2600" dirty="0">
                <a:latin typeface="Calibri" pitchFamily="34" charset="0"/>
                <a:cs typeface="Calibri" pitchFamily="34" charset="0"/>
                <a:sym typeface="Symbol" pitchFamily="18" charset="2"/>
              </a:rPr>
              <a:t>tanque de aeração </a:t>
            </a:r>
            <a:r>
              <a:rPr lang="pt-BR" sz="2600" dirty="0" smtClean="0">
                <a:latin typeface="Calibri" pitchFamily="34" charset="0"/>
                <a:cs typeface="Calibri" pitchFamily="34" charset="0"/>
                <a:sym typeface="Symbol" pitchFamily="18" charset="2"/>
              </a:rPr>
              <a:t>menor</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permite </a:t>
            </a:r>
            <a:r>
              <a:rPr lang="pt-BR" sz="2600" dirty="0">
                <a:latin typeface="Calibri" pitchFamily="34" charset="0"/>
                <a:cs typeface="Calibri" pitchFamily="34" charset="0"/>
                <a:sym typeface="Symbol" pitchFamily="18" charset="2"/>
              </a:rPr>
              <a:t>tempo diferente de retenção da água e dos </a:t>
            </a:r>
            <a:r>
              <a:rPr lang="pt-BR" sz="2600" dirty="0" smtClean="0">
                <a:latin typeface="Calibri" pitchFamily="34" charset="0"/>
                <a:cs typeface="Calibri" pitchFamily="34" charset="0"/>
                <a:sym typeface="Symbol" pitchFamily="18" charset="2"/>
              </a:rPr>
              <a:t>sólidos</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permite </a:t>
            </a:r>
            <a:r>
              <a:rPr lang="pt-BR" sz="2600" dirty="0">
                <a:latin typeface="Calibri" pitchFamily="34" charset="0"/>
                <a:cs typeface="Calibri" pitchFamily="34" charset="0"/>
                <a:sym typeface="Symbol" pitchFamily="18" charset="2"/>
              </a:rPr>
              <a:t>flexibilidade de tratamento para diferentes cargas de </a:t>
            </a:r>
            <a:r>
              <a:rPr lang="pt-BR" sz="2600" dirty="0" smtClean="0">
                <a:latin typeface="Calibri" pitchFamily="34" charset="0"/>
                <a:cs typeface="Calibri" pitchFamily="34" charset="0"/>
                <a:sym typeface="Symbol" pitchFamily="18" charset="2"/>
              </a:rPr>
              <a:t>resíduos</a:t>
            </a:r>
          </a:p>
          <a:p>
            <a:pPr marL="449263" lvl="1"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Sem o retorno do lodo:</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semelhante </a:t>
            </a:r>
            <a:r>
              <a:rPr lang="pt-BR" sz="2600" dirty="0">
                <a:latin typeface="Calibri" pitchFamily="34" charset="0"/>
                <a:cs typeface="Calibri" pitchFamily="34" charset="0"/>
                <a:sym typeface="Symbol" pitchFamily="18" charset="2"/>
              </a:rPr>
              <a:t>a lagoa </a:t>
            </a:r>
            <a:r>
              <a:rPr lang="pt-BR" sz="2600" dirty="0" smtClean="0">
                <a:latin typeface="Calibri" pitchFamily="34" charset="0"/>
                <a:cs typeface="Calibri" pitchFamily="34" charset="0"/>
                <a:sym typeface="Symbol" pitchFamily="18" charset="2"/>
              </a:rPr>
              <a:t>aerada</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dimensões maiores</a:t>
            </a:r>
          </a:p>
          <a:p>
            <a:pPr marL="1363663" lvl="3" indent="-361950">
              <a:spcBef>
                <a:spcPts val="0"/>
              </a:spcBef>
              <a:spcAft>
                <a:spcPts val="0"/>
              </a:spcAft>
              <a:buClr>
                <a:srgbClr val="FFC000"/>
              </a:buClr>
              <a:buFont typeface="Arial" charset="0"/>
              <a:buChar char="•"/>
            </a:pPr>
            <a:r>
              <a:rPr lang="pt-BR" sz="2600" dirty="0" smtClean="0">
                <a:latin typeface="Calibri" pitchFamily="34" charset="0"/>
                <a:cs typeface="Calibri" pitchFamily="34" charset="0"/>
                <a:sym typeface="Symbol" pitchFamily="18" charset="2"/>
              </a:rPr>
              <a:t>menor </a:t>
            </a:r>
            <a:r>
              <a:rPr lang="pt-BR" sz="2600" dirty="0">
                <a:latin typeface="Calibri" pitchFamily="34" charset="0"/>
                <a:cs typeface="Calibri" pitchFamily="34" charset="0"/>
                <a:sym typeface="Symbol" pitchFamily="18" charset="2"/>
              </a:rPr>
              <a:t>concentração de </a:t>
            </a:r>
            <a:r>
              <a:rPr lang="pt-BR" sz="2600" dirty="0" smtClean="0">
                <a:latin typeface="Calibri" pitchFamily="34" charset="0"/>
                <a:cs typeface="Calibri" pitchFamily="34" charset="0"/>
                <a:sym typeface="Symbol" pitchFamily="18" charset="2"/>
              </a:rPr>
              <a:t>micro-organismos</a:t>
            </a:r>
            <a:endParaRPr lang="pt-BR" sz="26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70315861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904052"/>
            <a:ext cx="9036496"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lnSpc>
                <a:spcPct val="150000"/>
              </a:lnSpc>
              <a:spcBef>
                <a:spcPts val="0"/>
              </a:spcBef>
              <a:spcAft>
                <a:spcPts val="0"/>
              </a:spcAft>
              <a:buClr>
                <a:srgbClr val="FFC000"/>
              </a:buClr>
            </a:pPr>
            <a:r>
              <a:rPr lang="pt-BR" sz="2800" b="1" u="sng" dirty="0">
                <a:latin typeface="Calibri" pitchFamily="34" charset="0"/>
                <a:cs typeface="Calibri" pitchFamily="34" charset="0"/>
                <a:sym typeface="Symbol" pitchFamily="18" charset="2"/>
              </a:rPr>
              <a:t>Processo de Lodo </a:t>
            </a:r>
            <a:r>
              <a:rPr lang="pt-BR" sz="2800" b="1" u="sng" dirty="0" smtClean="0">
                <a:latin typeface="Calibri" pitchFamily="34" charset="0"/>
                <a:cs typeface="Calibri" pitchFamily="34" charset="0"/>
                <a:sym typeface="Symbol" pitchFamily="18" charset="2"/>
              </a:rPr>
              <a:t>Ativado (5)</a:t>
            </a:r>
          </a:p>
          <a:p>
            <a:pPr marL="449263" lvl="1" indent="-361950">
              <a:spcBef>
                <a:spcPts val="0"/>
              </a:spcBef>
              <a:spcAft>
                <a:spcPts val="0"/>
              </a:spcAft>
              <a:buClr>
                <a:srgbClr val="FFC000"/>
              </a:buClr>
              <a:buFont typeface="Arial" charset="0"/>
              <a:buChar char="•"/>
            </a:pPr>
            <a:r>
              <a:rPr lang="pt-BR" sz="2800" dirty="0">
                <a:latin typeface="Calibri" pitchFamily="34" charset="0"/>
                <a:cs typeface="Calibri" pitchFamily="34" charset="0"/>
                <a:sym typeface="Symbol" pitchFamily="18" charset="2"/>
              </a:rPr>
              <a:t>Características do processo:</a:t>
            </a:r>
          </a:p>
          <a:p>
            <a:pPr marL="906463" lvl="2" indent="-361950">
              <a:spcBef>
                <a:spcPts val="0"/>
              </a:spcBef>
              <a:spcAft>
                <a:spcPts val="0"/>
              </a:spcAft>
              <a:buClr>
                <a:srgbClr val="FFC000"/>
              </a:buClr>
              <a:buFont typeface="Arial" charset="0"/>
              <a:buChar char="•"/>
            </a:pPr>
            <a:r>
              <a:rPr lang="pt-BR" sz="2800" dirty="0">
                <a:latin typeface="Calibri" pitchFamily="34" charset="0"/>
                <a:cs typeface="Calibri" pitchFamily="34" charset="0"/>
                <a:sym typeface="Symbol" pitchFamily="18" charset="2"/>
              </a:rPr>
              <a:t>concentração de O</a:t>
            </a:r>
            <a:r>
              <a:rPr lang="pt-BR" sz="2800" baseline="-25000" dirty="0">
                <a:latin typeface="Calibri" pitchFamily="34" charset="0"/>
                <a:cs typeface="Calibri" pitchFamily="34" charset="0"/>
                <a:sym typeface="Symbol" pitchFamily="18" charset="2"/>
              </a:rPr>
              <a:t>2</a:t>
            </a:r>
            <a:r>
              <a:rPr lang="pt-BR" sz="2800" dirty="0">
                <a:latin typeface="Calibri" pitchFamily="34" charset="0"/>
                <a:cs typeface="Calibri" pitchFamily="34" charset="0"/>
                <a:sym typeface="Symbol" pitchFamily="18" charset="2"/>
              </a:rPr>
              <a:t> na unidade de aeração: </a:t>
            </a:r>
            <a:r>
              <a:rPr lang="pt-BR" sz="2200" dirty="0" smtClean="0">
                <a:latin typeface="Calibri" pitchFamily="34" charset="0"/>
                <a:cs typeface="Calibri" pitchFamily="34" charset="0"/>
                <a:sym typeface="Symbol" pitchFamily="18" charset="2"/>
              </a:rPr>
              <a:t>0,5 </a:t>
            </a:r>
            <a:r>
              <a:rPr lang="pt-BR" sz="2200" dirty="0">
                <a:latin typeface="Calibri" pitchFamily="34" charset="0"/>
                <a:cs typeface="Calibri" pitchFamily="34" charset="0"/>
                <a:sym typeface="Symbol" pitchFamily="18" charset="2"/>
              </a:rPr>
              <a:t>– </a:t>
            </a:r>
            <a:r>
              <a:rPr lang="pt-BR" sz="2200" dirty="0" smtClean="0">
                <a:latin typeface="Calibri" pitchFamily="34" charset="0"/>
                <a:cs typeface="Calibri" pitchFamily="34" charset="0"/>
                <a:sym typeface="Symbol" pitchFamily="18" charset="2"/>
              </a:rPr>
              <a:t>1,0mg/L</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alta </a:t>
            </a:r>
            <a:r>
              <a:rPr lang="pt-BR" sz="2800" dirty="0">
                <a:latin typeface="Calibri" pitchFamily="34" charset="0"/>
                <a:cs typeface="Calibri" pitchFamily="34" charset="0"/>
                <a:sym typeface="Symbol" pitchFamily="18" charset="2"/>
              </a:rPr>
              <a:t>remoção da DBO: mais que </a:t>
            </a:r>
            <a:r>
              <a:rPr lang="pt-BR" sz="2800" dirty="0" smtClean="0">
                <a:latin typeface="Calibri" pitchFamily="34" charset="0"/>
                <a:cs typeface="Calibri" pitchFamily="34" charset="0"/>
                <a:sym typeface="Symbol" pitchFamily="18" charset="2"/>
              </a:rPr>
              <a:t>90%</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alta </a:t>
            </a:r>
            <a:r>
              <a:rPr lang="pt-BR" sz="2800" dirty="0">
                <a:latin typeface="Calibri" pitchFamily="34" charset="0"/>
                <a:cs typeface="Calibri" pitchFamily="34" charset="0"/>
                <a:sym typeface="Symbol" pitchFamily="18" charset="2"/>
              </a:rPr>
              <a:t>qualidade devido à remoção dos </a:t>
            </a:r>
            <a:r>
              <a:rPr lang="pt-BR" sz="2800" dirty="0" smtClean="0">
                <a:latin typeface="Calibri" pitchFamily="34" charset="0"/>
                <a:cs typeface="Calibri" pitchFamily="34" charset="0"/>
                <a:sym typeface="Symbol" pitchFamily="18" charset="2"/>
              </a:rPr>
              <a:t>sólidos</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custos elevados</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necessidade </a:t>
            </a:r>
            <a:r>
              <a:rPr lang="pt-BR" sz="2800" dirty="0">
                <a:latin typeface="Calibri" pitchFamily="34" charset="0"/>
                <a:cs typeface="Calibri" pitchFamily="34" charset="0"/>
                <a:sym typeface="Symbol" pitchFamily="18" charset="2"/>
              </a:rPr>
              <a:t>de controle constante e competente</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4194647986"/>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1772816"/>
            <a:ext cx="9036496"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0"/>
              </a:spcAft>
              <a:buClr>
                <a:srgbClr val="FFC000"/>
              </a:buClr>
            </a:pPr>
            <a:r>
              <a:rPr lang="pt-BR" sz="2800" b="1" u="sng" dirty="0">
                <a:latin typeface="Calibri" pitchFamily="34" charset="0"/>
                <a:cs typeface="Calibri" pitchFamily="34" charset="0"/>
                <a:sym typeface="Symbol" pitchFamily="18" charset="2"/>
              </a:rPr>
              <a:t>Processo de Lodo </a:t>
            </a:r>
            <a:r>
              <a:rPr lang="pt-BR" sz="2800" b="1" u="sng" dirty="0" smtClean="0">
                <a:latin typeface="Calibri" pitchFamily="34" charset="0"/>
                <a:cs typeface="Calibri" pitchFamily="34" charset="0"/>
                <a:sym typeface="Symbol" pitchFamily="18" charset="2"/>
              </a:rPr>
              <a:t>Ativado (6)</a:t>
            </a:r>
          </a:p>
          <a:p>
            <a:pPr marL="449263" lvl="1" indent="-361950">
              <a:spcBef>
                <a:spcPts val="0"/>
              </a:spcBef>
              <a:spcAft>
                <a:spcPts val="0"/>
              </a:spcAft>
              <a:buClr>
                <a:srgbClr val="FFC000"/>
              </a:buClr>
              <a:buFont typeface="Arial" charset="0"/>
              <a:buChar char="•"/>
            </a:pPr>
            <a:r>
              <a:rPr lang="pt-BR" sz="2800" dirty="0">
                <a:latin typeface="Calibri" pitchFamily="34" charset="0"/>
                <a:cs typeface="Calibri" pitchFamily="34" charset="0"/>
                <a:sym typeface="Symbol" pitchFamily="18" charset="2"/>
              </a:rPr>
              <a:t>Aplicação a Resíduos Agrícolas:</a:t>
            </a:r>
          </a:p>
          <a:p>
            <a:pPr marL="449263" lvl="1" indent="-361950">
              <a:spcBef>
                <a:spcPts val="0"/>
              </a:spcBef>
              <a:spcAft>
                <a:spcPts val="0"/>
              </a:spcAft>
              <a:buClr>
                <a:srgbClr val="FFC000"/>
              </a:buClr>
              <a:buFont typeface="Arial" charset="0"/>
              <a:buChar char="•"/>
            </a:pPr>
            <a:r>
              <a:rPr lang="pt-BR" sz="2800" dirty="0">
                <a:latin typeface="Calibri" pitchFamily="34" charset="0"/>
                <a:cs typeface="Calibri" pitchFamily="34" charset="0"/>
                <a:sym typeface="Symbol" pitchFamily="18" charset="2"/>
              </a:rPr>
              <a:t>Raramente econômico para resíduos de gado</a:t>
            </a:r>
            <a:r>
              <a:rPr lang="pt-BR" sz="2800" dirty="0" smtClean="0">
                <a:latin typeface="Calibri" pitchFamily="34" charset="0"/>
                <a:cs typeface="Calibri" pitchFamily="34" charset="0"/>
                <a:sym typeface="Symbol" pitchFamily="18" charset="2"/>
              </a:rPr>
              <a:t>:</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alta DBO: </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muita </a:t>
            </a:r>
            <a:r>
              <a:rPr lang="pt-BR" sz="2800" dirty="0">
                <a:latin typeface="Calibri" pitchFamily="34" charset="0"/>
                <a:cs typeface="Calibri" pitchFamily="34" charset="0"/>
                <a:sym typeface="Symbol" pitchFamily="18" charset="2"/>
              </a:rPr>
              <a:t>energia para aeração</a:t>
            </a:r>
            <a:r>
              <a:rPr lang="pt-BR" sz="2800" dirty="0" smtClean="0">
                <a:latin typeface="Calibri" pitchFamily="34" charset="0"/>
                <a:cs typeface="Calibri" pitchFamily="34" charset="0"/>
                <a:sym typeface="Symbol" pitchFamily="18" charset="2"/>
              </a:rPr>
              <a:t>;</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mão </a:t>
            </a:r>
            <a:r>
              <a:rPr lang="pt-BR" sz="2800" dirty="0">
                <a:latin typeface="Calibri" pitchFamily="34" charset="0"/>
                <a:cs typeface="Calibri" pitchFamily="34" charset="0"/>
                <a:sym typeface="Symbol" pitchFamily="18" charset="2"/>
              </a:rPr>
              <a:t>de obra bastante qualificada</a:t>
            </a:r>
          </a:p>
          <a:p>
            <a:pPr marL="449263" lvl="1" indent="-361950">
              <a:spcBef>
                <a:spcPts val="0"/>
              </a:spcBef>
              <a:spcAft>
                <a:spcPts val="0"/>
              </a:spcAft>
              <a:buClr>
                <a:srgbClr val="FFC000"/>
              </a:buClr>
              <a:buFont typeface="Arial" charset="0"/>
              <a:buChar char="•"/>
            </a:pPr>
            <a:endParaRPr lang="pt-BR" sz="2800" dirty="0">
              <a:latin typeface="Calibri" pitchFamily="34" charset="0"/>
              <a:cs typeface="Calibri" pitchFamily="34" charset="0"/>
              <a:sym typeface="Symbol" pitchFamily="18" charset="2"/>
            </a:endParaRPr>
          </a:p>
          <a:p>
            <a:pPr marL="449263" lvl="1" indent="-361950">
              <a:spcBef>
                <a:spcPts val="0"/>
              </a:spcBef>
              <a:spcAft>
                <a:spcPts val="0"/>
              </a:spcAft>
              <a:buClr>
                <a:srgbClr val="FFC000"/>
              </a:buClr>
              <a:buFont typeface="Arial" charset="0"/>
              <a:buChar char="•"/>
            </a:pPr>
            <a:r>
              <a:rPr lang="pt-BR" sz="2800" dirty="0">
                <a:latin typeface="Calibri" pitchFamily="34" charset="0"/>
                <a:cs typeface="Calibri" pitchFamily="34" charset="0"/>
                <a:sym typeface="Symbol" pitchFamily="18" charset="2"/>
              </a:rPr>
              <a:t>Raramente usados para indústria de alimentos</a:t>
            </a:r>
          </a:p>
          <a:p>
            <a:pPr marL="449263" lvl="1"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Resíduos </a:t>
            </a:r>
            <a:r>
              <a:rPr lang="pt-BR" sz="2800" dirty="0">
                <a:latin typeface="Calibri" pitchFamily="34" charset="0"/>
                <a:cs typeface="Calibri" pitchFamily="34" charset="0"/>
                <a:sym typeface="Symbol" pitchFamily="18" charset="2"/>
              </a:rPr>
              <a:t>municipais:</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reduz </a:t>
            </a:r>
            <a:r>
              <a:rPr lang="pt-BR" sz="2800" dirty="0">
                <a:latin typeface="Calibri" pitchFamily="34" charset="0"/>
                <a:cs typeface="Calibri" pitchFamily="34" charset="0"/>
                <a:sym typeface="Symbol" pitchFamily="18" charset="2"/>
              </a:rPr>
              <a:t>de 30-50% a DBO na 1°unidade de </a:t>
            </a:r>
            <a:r>
              <a:rPr lang="pt-BR" sz="2800" dirty="0" smtClean="0">
                <a:latin typeface="Calibri" pitchFamily="34" charset="0"/>
                <a:cs typeface="Calibri" pitchFamily="34" charset="0"/>
                <a:sym typeface="Symbol" pitchFamily="18" charset="2"/>
              </a:rPr>
              <a:t>sedimentação</a:t>
            </a:r>
          </a:p>
          <a:p>
            <a:pPr marL="906463" lvl="2"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reduz </a:t>
            </a:r>
            <a:r>
              <a:rPr lang="pt-BR" sz="2800" dirty="0">
                <a:latin typeface="Calibri" pitchFamily="34" charset="0"/>
                <a:cs typeface="Calibri" pitchFamily="34" charset="0"/>
                <a:sym typeface="Symbol" pitchFamily="18" charset="2"/>
              </a:rPr>
              <a:t>de 50 – 60% sólidos suspensos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260550427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0"/>
              </a:spcAft>
              <a:buClr>
                <a:srgbClr val="FFC000"/>
              </a:buClr>
            </a:pPr>
            <a:r>
              <a:rPr lang="pt-BR" sz="2800" b="1" u="sng" dirty="0" smtClean="0">
                <a:latin typeface="Calibri" pitchFamily="34" charset="0"/>
                <a:cs typeface="Calibri" pitchFamily="34" charset="0"/>
                <a:sym typeface="Symbol" pitchFamily="18" charset="2"/>
              </a:rPr>
              <a:t>Tratamentos anaeróbios:</a:t>
            </a:r>
          </a:p>
          <a:p>
            <a:pPr marL="1363663" lvl="3" indent="-361950">
              <a:spcBef>
                <a:spcPts val="0"/>
              </a:spcBef>
              <a:spcAft>
                <a:spcPts val="0"/>
              </a:spcAft>
              <a:buClr>
                <a:srgbClr val="FFC000"/>
              </a:buClr>
            </a:pPr>
            <a:r>
              <a:rPr lang="pt-BR" sz="2800" dirty="0" smtClean="0">
                <a:latin typeface="Calibri" pitchFamily="34" charset="0"/>
                <a:cs typeface="Calibri" pitchFamily="34" charset="0"/>
                <a:sym typeface="Symbol" pitchFamily="18" charset="2"/>
              </a:rPr>
              <a:t>digestão </a:t>
            </a:r>
            <a:r>
              <a:rPr lang="pt-BR" sz="2800" dirty="0">
                <a:latin typeface="Calibri" pitchFamily="34" charset="0"/>
                <a:cs typeface="Calibri" pitchFamily="34" charset="0"/>
                <a:sym typeface="Symbol" pitchFamily="18" charset="2"/>
              </a:rPr>
              <a:t>anaeróbia ou fermentação</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processo </a:t>
            </a:r>
            <a:r>
              <a:rPr lang="pt-BR" sz="2800" dirty="0">
                <a:latin typeface="Calibri" pitchFamily="34" charset="0"/>
                <a:cs typeface="Calibri" pitchFamily="34" charset="0"/>
                <a:sym typeface="Symbol" pitchFamily="18" charset="2"/>
              </a:rPr>
              <a:t>natural</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bactérias </a:t>
            </a:r>
            <a:r>
              <a:rPr lang="pt-BR" sz="2800" dirty="0">
                <a:latin typeface="Calibri" pitchFamily="34" charset="0"/>
                <a:cs typeface="Calibri" pitchFamily="34" charset="0"/>
                <a:sym typeface="Symbol" pitchFamily="18" charset="2"/>
              </a:rPr>
              <a:t>predominantes: fermentativas, </a:t>
            </a:r>
            <a:r>
              <a:rPr lang="pt-BR" sz="2800" dirty="0" err="1" smtClean="0">
                <a:latin typeface="Calibri" pitchFamily="34" charset="0"/>
                <a:cs typeface="Calibri" pitchFamily="34" charset="0"/>
                <a:sym typeface="Symbol" pitchFamily="18" charset="2"/>
              </a:rPr>
              <a:t>acetogênicas</a:t>
            </a:r>
            <a:r>
              <a:rPr lang="pt-BR" sz="2800" dirty="0" smtClean="0">
                <a:latin typeface="Calibri" pitchFamily="34" charset="0"/>
                <a:cs typeface="Calibri" pitchFamily="34" charset="0"/>
                <a:sym typeface="Symbol" pitchFamily="18" charset="2"/>
              </a:rPr>
              <a:t> </a:t>
            </a:r>
            <a:r>
              <a:rPr lang="pt-BR" sz="2800" dirty="0">
                <a:latin typeface="Calibri" pitchFamily="34" charset="0"/>
                <a:cs typeface="Calibri" pitchFamily="34" charset="0"/>
                <a:sym typeface="Symbol" pitchFamily="18" charset="2"/>
              </a:rPr>
              <a:t>e </a:t>
            </a:r>
            <a:r>
              <a:rPr lang="pt-BR" sz="2800" dirty="0" err="1">
                <a:latin typeface="Calibri" pitchFamily="34" charset="0"/>
                <a:cs typeface="Calibri" pitchFamily="34" charset="0"/>
                <a:sym typeface="Symbol" pitchFamily="18" charset="2"/>
              </a:rPr>
              <a:t>metanogênicas</a:t>
            </a:r>
            <a:endParaRPr lang="pt-BR" sz="2800" dirty="0">
              <a:latin typeface="Calibri" pitchFamily="34" charset="0"/>
              <a:cs typeface="Calibri" pitchFamily="34" charset="0"/>
              <a:sym typeface="Symbol" pitchFamily="18" charset="2"/>
            </a:endParaRP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estabilização </a:t>
            </a:r>
            <a:r>
              <a:rPr lang="pt-BR" sz="2800" dirty="0">
                <a:latin typeface="Calibri" pitchFamily="34" charset="0"/>
                <a:cs typeface="Calibri" pitchFamily="34" charset="0"/>
                <a:sym typeface="Symbol" pitchFamily="18" charset="2"/>
              </a:rPr>
              <a:t>da matéria orgânica</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não </a:t>
            </a:r>
            <a:r>
              <a:rPr lang="pt-BR" sz="2800" dirty="0">
                <a:latin typeface="Calibri" pitchFamily="34" charset="0"/>
                <a:cs typeface="Calibri" pitchFamily="34" charset="0"/>
                <a:sym typeface="Symbol" pitchFamily="18" charset="2"/>
              </a:rPr>
              <a:t>visa a purificação da água em si</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aplicável </a:t>
            </a:r>
            <a:r>
              <a:rPr lang="pt-BR" sz="2800" dirty="0">
                <a:latin typeface="Calibri" pitchFamily="34" charset="0"/>
                <a:cs typeface="Calibri" pitchFamily="34" charset="0"/>
                <a:sym typeface="Symbol" pitchFamily="18" charset="2"/>
              </a:rPr>
              <a:t>a quase todos os componentes orgânicos naturais e a muitos sintéticos</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produção </a:t>
            </a:r>
            <a:r>
              <a:rPr lang="pt-BR" sz="2800" dirty="0">
                <a:latin typeface="Calibri" pitchFamily="34" charset="0"/>
                <a:cs typeface="Calibri" pitchFamily="34" charset="0"/>
                <a:sym typeface="Symbol" pitchFamily="18" charset="2"/>
              </a:rPr>
              <a:t>de metano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003432688"/>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0"/>
              </a:spcAft>
              <a:buClr>
                <a:srgbClr val="FFC000"/>
              </a:buClr>
            </a:pPr>
            <a:r>
              <a:rPr lang="pt-BR" sz="2800" b="1" u="sng" dirty="0" smtClean="0">
                <a:latin typeface="Calibri" pitchFamily="34" charset="0"/>
                <a:cs typeface="Calibri" pitchFamily="34" charset="0"/>
                <a:sym typeface="Symbol" pitchFamily="18" charset="2"/>
              </a:rPr>
              <a:t>Tratamentos anaeróbios (2):</a:t>
            </a:r>
          </a:p>
          <a:p>
            <a:pPr marL="449263" lvl="1"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concentração </a:t>
            </a:r>
            <a:r>
              <a:rPr lang="pt-BR" sz="2800" dirty="0">
                <a:latin typeface="Calibri" pitchFamily="34" charset="0"/>
                <a:cs typeface="Calibri" pitchFamily="34" charset="0"/>
                <a:sym typeface="Symbol" pitchFamily="18" charset="2"/>
              </a:rPr>
              <a:t>de resíduos orgânicos atinge o consumo completo do oxigênio dissolvido pela fotossíntese restrita e (ou) pelo alto consumo das bactérias</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&gt; </a:t>
            </a:r>
            <a:r>
              <a:rPr lang="pt-BR" sz="2800" dirty="0">
                <a:latin typeface="Calibri" pitchFamily="34" charset="0"/>
                <a:cs typeface="Calibri" pitchFamily="34" charset="0"/>
                <a:sym typeface="Symbol" pitchFamily="18" charset="2"/>
              </a:rPr>
              <a:t>de 75% da DBO      </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metano </a:t>
            </a:r>
            <a:r>
              <a:rPr lang="pt-BR" sz="2800" dirty="0">
                <a:latin typeface="Calibri" pitchFamily="34" charset="0"/>
                <a:cs typeface="Calibri" pitchFamily="34" charset="0"/>
                <a:sym typeface="Symbol" pitchFamily="18" charset="2"/>
              </a:rPr>
              <a:t>e CO</a:t>
            </a:r>
            <a:r>
              <a:rPr lang="pt-BR" sz="2800" baseline="-25000" dirty="0">
                <a:latin typeface="Calibri" pitchFamily="34" charset="0"/>
                <a:cs typeface="Calibri" pitchFamily="34" charset="0"/>
                <a:sym typeface="Symbol" pitchFamily="18" charset="2"/>
              </a:rPr>
              <a:t>2</a:t>
            </a:r>
            <a:r>
              <a:rPr lang="pt-BR" sz="2800" dirty="0">
                <a:latin typeface="Calibri" pitchFamily="34" charset="0"/>
                <a:cs typeface="Calibri" pitchFamily="34" charset="0"/>
                <a:sym typeface="Symbol" pitchFamily="18" charset="2"/>
              </a:rPr>
              <a:t> liberados na atmosfera</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formação </a:t>
            </a:r>
            <a:r>
              <a:rPr lang="pt-BR" sz="2800" dirty="0">
                <a:latin typeface="Calibri" pitchFamily="34" charset="0"/>
                <a:cs typeface="Calibri" pitchFamily="34" charset="0"/>
                <a:sym typeface="Symbol" pitchFamily="18" charset="2"/>
              </a:rPr>
              <a:t>de metano       </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processo </a:t>
            </a:r>
            <a:r>
              <a:rPr lang="pt-BR" sz="2800" dirty="0">
                <a:latin typeface="Calibri" pitchFamily="34" charset="0"/>
                <a:cs typeface="Calibri" pitchFamily="34" charset="0"/>
                <a:sym typeface="Symbol" pitchFamily="18" charset="2"/>
              </a:rPr>
              <a:t>primário para remoção da DBO do C</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Previsão </a:t>
            </a:r>
            <a:r>
              <a:rPr lang="pt-BR" sz="2800" dirty="0">
                <a:latin typeface="Calibri" pitchFamily="34" charset="0"/>
                <a:cs typeface="Calibri" pitchFamily="34" charset="0"/>
                <a:sym typeface="Symbol" pitchFamily="18" charset="2"/>
              </a:rPr>
              <a:t>de carga: 882Kg de DBO/acre/dia</a:t>
            </a:r>
          </a:p>
          <a:p>
            <a:pPr marL="1363663" lvl="3" indent="-361950">
              <a:spcBef>
                <a:spcPts val="0"/>
              </a:spcBef>
              <a:spcAft>
                <a:spcPts val="0"/>
              </a:spcAft>
              <a:buClr>
                <a:srgbClr val="FFC000"/>
              </a:buClr>
              <a:buFont typeface="Arial" charset="0"/>
              <a:buChar char="•"/>
            </a:pPr>
            <a:r>
              <a:rPr lang="pt-BR" sz="2800" dirty="0" smtClean="0">
                <a:latin typeface="Calibri" pitchFamily="34" charset="0"/>
                <a:cs typeface="Calibri" pitchFamily="34" charset="0"/>
                <a:sym typeface="Symbol" pitchFamily="18" charset="2"/>
              </a:rPr>
              <a:t>efluentes</a:t>
            </a:r>
            <a:r>
              <a:rPr lang="pt-BR" sz="2800" dirty="0">
                <a:latin typeface="Calibri" pitchFamily="34" charset="0"/>
                <a:cs typeface="Calibri" pitchFamily="34" charset="0"/>
                <a:sym typeface="Symbol" pitchFamily="18" charset="2"/>
              </a:rPr>
              <a:t>: alta concentração de DBO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44003245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63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Bef>
                <a:spcPts val="0"/>
              </a:spcBef>
              <a:spcAft>
                <a:spcPts val="0"/>
              </a:spcAft>
              <a:buClr>
                <a:srgbClr val="FFC000"/>
              </a:buClr>
            </a:pPr>
            <a:r>
              <a:rPr lang="pt-BR" sz="2800" b="1" u="sng" dirty="0" smtClean="0">
                <a:latin typeface="Calibri" pitchFamily="34" charset="0"/>
                <a:cs typeface="Calibri" pitchFamily="34" charset="0"/>
                <a:sym typeface="Symbol" pitchFamily="18" charset="2"/>
              </a:rPr>
              <a:t>Tratamentos anaeróbios (3):</a:t>
            </a:r>
          </a:p>
          <a:p>
            <a:pPr marL="449263" lvl="1" indent="-361950">
              <a:spcBef>
                <a:spcPts val="0"/>
              </a:spcBef>
              <a:spcAft>
                <a:spcPts val="600"/>
              </a:spcAft>
              <a:buClr>
                <a:srgbClr val="FFC000"/>
              </a:buClr>
              <a:buFont typeface="Arial" charset="0"/>
              <a:buChar char="•"/>
            </a:pPr>
            <a:r>
              <a:rPr lang="pt-BR" sz="2800" dirty="0">
                <a:latin typeface="Calibri" pitchFamily="34" charset="0"/>
                <a:cs typeface="Calibri" pitchFamily="34" charset="0"/>
                <a:sym typeface="Symbol" pitchFamily="18" charset="2"/>
              </a:rPr>
              <a:t>produto final conserva taxa inicial de C:N, podendo ser utilizado para condicionamento do solo ou como fertilizantes</a:t>
            </a:r>
          </a:p>
          <a:p>
            <a:pPr marL="449263" lvl="1" indent="-361950">
              <a:spcBef>
                <a:spcPts val="0"/>
              </a:spcBef>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ervas </a:t>
            </a:r>
            <a:r>
              <a:rPr lang="pt-BR" sz="2800" dirty="0">
                <a:latin typeface="Calibri" pitchFamily="34" charset="0"/>
                <a:cs typeface="Calibri" pitchFamily="34" charset="0"/>
                <a:sym typeface="Symbol" pitchFamily="18" charset="2"/>
              </a:rPr>
              <a:t>daninhas e alguns patógenos podem ser inativados durante o processo</a:t>
            </a:r>
          </a:p>
          <a:p>
            <a:pPr marL="449263" lvl="1" indent="-361950">
              <a:spcBef>
                <a:spcPts val="0"/>
              </a:spcBef>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roedores </a:t>
            </a:r>
            <a:r>
              <a:rPr lang="pt-BR" sz="2800" dirty="0">
                <a:latin typeface="Calibri" pitchFamily="34" charset="0"/>
                <a:cs typeface="Calibri" pitchFamily="34" charset="0"/>
                <a:sym typeface="Symbol" pitchFamily="18" charset="2"/>
              </a:rPr>
              <a:t>e moscas não são atraídos</a:t>
            </a:r>
          </a:p>
          <a:p>
            <a:pPr marL="449263" lvl="1" indent="-361950">
              <a:spcBef>
                <a:spcPts val="0"/>
              </a:spcBef>
              <a:spcAft>
                <a:spcPts val="600"/>
              </a:spcAft>
              <a:buClr>
                <a:srgbClr val="FFC000"/>
              </a:buClr>
              <a:buFont typeface="Arial" charset="0"/>
              <a:buChar char="•"/>
            </a:pPr>
            <a:r>
              <a:rPr lang="pt-BR" sz="2800" dirty="0" smtClean="0">
                <a:latin typeface="Calibri" pitchFamily="34" charset="0"/>
                <a:cs typeface="Calibri" pitchFamily="34" charset="0"/>
                <a:sym typeface="Symbol" pitchFamily="18" charset="2"/>
              </a:rPr>
              <a:t>temperatura</a:t>
            </a:r>
            <a:r>
              <a:rPr lang="pt-BR" sz="2800" dirty="0">
                <a:latin typeface="Calibri" pitchFamily="34" charset="0"/>
                <a:cs typeface="Calibri" pitchFamily="34" charset="0"/>
                <a:sym typeface="Symbol" pitchFamily="18" charset="2"/>
              </a:rPr>
              <a:t>, pH e concentração de ácidos voláteis, componentes tóxicos, orgânicos e oxigênio devem ser controlados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2400" dirty="0" smtClean="0">
                <a:solidFill>
                  <a:srgbClr val="FFC000"/>
                </a:solidFill>
                <a:effectLst/>
                <a:latin typeface="Calibri" pitchFamily="34" charset="0"/>
                <a:cs typeface="Calibri" pitchFamily="34" charset="0"/>
                <a:sym typeface="Symbol" pitchFamily="18" charset="2"/>
              </a:rPr>
              <a:t>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3970873894"/>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19547" y="0"/>
            <a:ext cx="8104909" cy="6858000"/>
          </a:xfrm>
          <a:prstGeom prst="rect">
            <a:avLst/>
          </a:prstGeom>
          <a:noFill/>
          <a:ln w="9525">
            <a:noFill/>
            <a:miter lim="800000"/>
            <a:headEnd/>
            <a:tailEnd/>
          </a:ln>
        </p:spPr>
      </p:pic>
    </p:spTree>
    <p:extLst>
      <p:ext uri="{BB962C8B-B14F-4D97-AF65-F5344CB8AC3E}">
        <p14:creationId xmlns:p14="http://schemas.microsoft.com/office/powerpoint/2010/main" xmlns="" val="1873880457"/>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ratamentoanaerobio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1560" y="0"/>
            <a:ext cx="816478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2321104"/>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862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800" b="1" u="sng" dirty="0">
                <a:latin typeface="Calibri" pitchFamily="34" charset="0"/>
                <a:cs typeface="Calibri" pitchFamily="34" charset="0"/>
                <a:sym typeface="Symbol" pitchFamily="18" charset="2"/>
              </a:rPr>
              <a:t>Lagoas </a:t>
            </a:r>
            <a:r>
              <a:rPr lang="pt-BR" sz="2800" b="1" u="sng" dirty="0" smtClean="0">
                <a:latin typeface="Calibri" pitchFamily="34" charset="0"/>
                <a:cs typeface="Calibri" pitchFamily="34" charset="0"/>
                <a:sym typeface="Symbol" pitchFamily="18" charset="2"/>
              </a:rPr>
              <a:t>Anaeróbias</a:t>
            </a: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indicadas para resíduos </a:t>
            </a:r>
            <a:r>
              <a:rPr lang="pt-BR" sz="2800" dirty="0" smtClean="0">
                <a:latin typeface="Calibri" pitchFamily="34" charset="0"/>
                <a:cs typeface="Calibri" pitchFamily="34" charset="0"/>
                <a:sym typeface="Symbol" pitchFamily="18" charset="2"/>
              </a:rPr>
              <a:t>líquidos</a:t>
            </a:r>
            <a:endParaRPr lang="pt-BR" sz="28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podem servir como unidades primárias de sedimentação e reduzem a DBO em tratamentos </a:t>
            </a:r>
            <a:r>
              <a:rPr lang="pt-BR" sz="2800" dirty="0" smtClean="0">
                <a:latin typeface="Calibri" pitchFamily="34" charset="0"/>
                <a:cs typeface="Calibri" pitchFamily="34" charset="0"/>
                <a:sym typeface="Symbol" pitchFamily="18" charset="2"/>
              </a:rPr>
              <a:t>posteriores</a:t>
            </a:r>
            <a:endParaRPr lang="pt-BR" sz="28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os sólidos que não são biodegradáveis precisam ser removidos </a:t>
            </a:r>
            <a:r>
              <a:rPr lang="pt-BR" sz="2800" dirty="0" smtClean="0">
                <a:latin typeface="Calibri" pitchFamily="34" charset="0"/>
                <a:cs typeface="Calibri" pitchFamily="34" charset="0"/>
                <a:sym typeface="Symbol" pitchFamily="18" charset="2"/>
              </a:rPr>
              <a:t>periodicamente</a:t>
            </a:r>
            <a:endParaRPr lang="pt-BR" sz="28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na remoção deve-se deixar algum sólido na </a:t>
            </a:r>
            <a:r>
              <a:rPr lang="pt-BR" sz="2800" dirty="0" smtClean="0">
                <a:latin typeface="Calibri" pitchFamily="34" charset="0"/>
                <a:cs typeface="Calibri" pitchFamily="34" charset="0"/>
                <a:sym typeface="Symbol" pitchFamily="18" charset="2"/>
              </a:rPr>
              <a:t>lagoa</a:t>
            </a:r>
            <a:endParaRPr lang="pt-BR" sz="28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sólidos removidos já sofreram degradação, estabilização e </a:t>
            </a:r>
            <a:r>
              <a:rPr lang="pt-BR" sz="2800" dirty="0" smtClean="0">
                <a:latin typeface="Calibri" pitchFamily="34" charset="0"/>
                <a:cs typeface="Calibri" pitchFamily="34" charset="0"/>
                <a:sym typeface="Symbol" pitchFamily="18" charset="2"/>
              </a:rPr>
              <a:t>concentração</a:t>
            </a:r>
            <a:endParaRPr lang="pt-BR" sz="28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800" dirty="0">
                <a:latin typeface="Calibri" pitchFamily="34" charset="0"/>
                <a:cs typeface="Calibri" pitchFamily="34" charset="0"/>
                <a:sym typeface="Symbol" pitchFamily="18" charset="2"/>
              </a:rPr>
              <a:t>a produção de gás reduz a DBO e DQO na </a:t>
            </a:r>
            <a:r>
              <a:rPr lang="pt-BR" sz="2800" dirty="0" smtClean="0">
                <a:latin typeface="Calibri" pitchFamily="34" charset="0"/>
                <a:cs typeface="Calibri" pitchFamily="34" charset="0"/>
                <a:sym typeface="Symbol" pitchFamily="18" charset="2"/>
              </a:rPr>
              <a:t>lagoa</a:t>
            </a:r>
            <a:endParaRPr lang="pt-BR" sz="28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48256284"/>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533400" y="548680"/>
            <a:ext cx="7851648" cy="1828800"/>
          </a:xfrm>
        </p:spPr>
        <p:txBody>
          <a:bodyPr anchor="ctr">
            <a:normAutofit/>
          </a:bodyPr>
          <a:lstStyle/>
          <a:p>
            <a:pPr algn="ctr"/>
            <a:r>
              <a:rPr lang="pt-BR" sz="5400" dirty="0">
                <a:solidFill>
                  <a:srgbClr val="FFC000"/>
                </a:solidFill>
                <a:effectLst/>
                <a:latin typeface="Calibri" pitchFamily="34" charset="0"/>
                <a:cs typeface="Calibri" pitchFamily="34" charset="0"/>
                <a:sym typeface="Symbol" pitchFamily="18" charset="2"/>
              </a:rPr>
              <a:t>Legislação</a:t>
            </a:r>
            <a:endParaRPr lang="pt-BR" sz="5400" dirty="0">
              <a:solidFill>
                <a:srgbClr val="FFC000"/>
              </a:solidFill>
              <a:effectLst/>
            </a:endParaRPr>
          </a:p>
        </p:txBody>
      </p:sp>
      <p:sp>
        <p:nvSpPr>
          <p:cNvPr id="2" name="Retângulo 1"/>
          <p:cNvSpPr/>
          <p:nvPr/>
        </p:nvSpPr>
        <p:spPr>
          <a:xfrm>
            <a:off x="144016" y="1844824"/>
            <a:ext cx="9036496" cy="3877985"/>
          </a:xfrm>
          <a:prstGeom prst="rect">
            <a:avLst/>
          </a:prstGeom>
        </p:spPr>
        <p:txBody>
          <a:bodyPr wrap="square">
            <a:spAutoFit/>
          </a:bodyPr>
          <a:lstStyle/>
          <a:p>
            <a:pPr marL="457200" indent="-457200">
              <a:spcAft>
                <a:spcPts val="1200"/>
              </a:spcAft>
              <a:buClr>
                <a:srgbClr val="FFC000"/>
              </a:buClr>
            </a:pPr>
            <a:r>
              <a:rPr lang="pt-BR" sz="2800" dirty="0" smtClean="0">
                <a:latin typeface="Calibri" pitchFamily="34" charset="0"/>
                <a:cs typeface="Calibri" pitchFamily="34" charset="0"/>
              </a:rPr>
              <a:t>	Aplicam-se:</a:t>
            </a:r>
          </a:p>
          <a:p>
            <a:pPr marL="914400" lvl="1" indent="-457200">
              <a:spcAft>
                <a:spcPts val="1200"/>
              </a:spcAft>
              <a:buClr>
                <a:srgbClr val="FFC000"/>
              </a:buClr>
              <a:buFont typeface="Arial" pitchFamily="34" charset="0"/>
              <a:buChar char="•"/>
            </a:pPr>
            <a:r>
              <a:rPr lang="pt-BR" sz="2800" dirty="0" smtClean="0">
                <a:latin typeface="Calibri" pitchFamily="34" charset="0"/>
                <a:cs typeface="Calibri" pitchFamily="34" charset="0"/>
              </a:rPr>
              <a:t>Legislação </a:t>
            </a:r>
            <a:r>
              <a:rPr lang="pt-BR" sz="2800" dirty="0">
                <a:latin typeface="Calibri" pitchFamily="34" charset="0"/>
                <a:cs typeface="Calibri" pitchFamily="34" charset="0"/>
              </a:rPr>
              <a:t>de proteção aos recursos naturais (federal)</a:t>
            </a:r>
          </a:p>
          <a:p>
            <a:pPr marL="914400" lvl="1" indent="-457200">
              <a:spcAft>
                <a:spcPts val="1200"/>
              </a:spcAft>
              <a:buClr>
                <a:srgbClr val="FFC000"/>
              </a:buClr>
              <a:buFont typeface="Arial" pitchFamily="34" charset="0"/>
              <a:buChar char="•"/>
            </a:pPr>
            <a:endParaRPr lang="pt-BR" sz="2800" dirty="0" smtClean="0">
              <a:latin typeface="Calibri" pitchFamily="34" charset="0"/>
              <a:cs typeface="Calibri" pitchFamily="34" charset="0"/>
            </a:endParaRPr>
          </a:p>
          <a:p>
            <a:pPr marL="914400" lvl="1" indent="-457200">
              <a:spcAft>
                <a:spcPts val="1200"/>
              </a:spcAft>
              <a:buClr>
                <a:srgbClr val="FFC000"/>
              </a:buClr>
              <a:buFont typeface="Arial" pitchFamily="34" charset="0"/>
              <a:buChar char="•"/>
            </a:pPr>
            <a:r>
              <a:rPr lang="pt-BR" sz="2800" dirty="0" smtClean="0">
                <a:latin typeface="Calibri" pitchFamily="34" charset="0"/>
                <a:cs typeface="Calibri" pitchFamily="34" charset="0"/>
              </a:rPr>
              <a:t>Legislação </a:t>
            </a:r>
            <a:r>
              <a:rPr lang="pt-BR" sz="2800" dirty="0">
                <a:latin typeface="Calibri" pitchFamily="34" charset="0"/>
                <a:cs typeface="Calibri" pitchFamily="34" charset="0"/>
              </a:rPr>
              <a:t>básica de controle de poluição (SP)</a:t>
            </a:r>
          </a:p>
          <a:p>
            <a:pPr marL="914400" lvl="1" indent="-457200">
              <a:spcAft>
                <a:spcPts val="1200"/>
              </a:spcAft>
              <a:buClr>
                <a:srgbClr val="FFC000"/>
              </a:buClr>
              <a:buFont typeface="Arial" pitchFamily="34" charset="0"/>
              <a:buChar char="•"/>
            </a:pPr>
            <a:endParaRPr lang="pt-BR" sz="2800" dirty="0" smtClean="0">
              <a:latin typeface="Calibri" pitchFamily="34" charset="0"/>
              <a:cs typeface="Calibri" pitchFamily="34" charset="0"/>
            </a:endParaRPr>
          </a:p>
          <a:p>
            <a:pPr marL="914400" lvl="1" indent="-457200">
              <a:spcAft>
                <a:spcPts val="1200"/>
              </a:spcAft>
              <a:buClr>
                <a:srgbClr val="FFC000"/>
              </a:buClr>
              <a:buFont typeface="Arial" pitchFamily="34" charset="0"/>
              <a:buChar char="•"/>
            </a:pPr>
            <a:r>
              <a:rPr lang="pt-BR" sz="2800" dirty="0" smtClean="0">
                <a:latin typeface="Calibri" pitchFamily="34" charset="0"/>
                <a:cs typeface="Calibri" pitchFamily="34" charset="0"/>
              </a:rPr>
              <a:t>Restrições </a:t>
            </a:r>
            <a:r>
              <a:rPr lang="pt-BR" sz="2800" dirty="0">
                <a:latin typeface="Calibri" pitchFamily="34" charset="0"/>
                <a:cs typeface="Calibri" pitchFamily="34" charset="0"/>
              </a:rPr>
              <a:t>de localização (zoneamento territorial - regiões e municípios)</a:t>
            </a:r>
          </a:p>
        </p:txBody>
      </p:sp>
    </p:spTree>
    <p:extLst>
      <p:ext uri="{BB962C8B-B14F-4D97-AF65-F5344CB8AC3E}">
        <p14:creationId xmlns:p14="http://schemas.microsoft.com/office/powerpoint/2010/main" xmlns="" val="84465017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800" b="1" u="sng" dirty="0">
                <a:latin typeface="Calibri" pitchFamily="34" charset="0"/>
                <a:cs typeface="Calibri" pitchFamily="34" charset="0"/>
                <a:sym typeface="Symbol" pitchFamily="18" charset="2"/>
              </a:rPr>
              <a:t>Lagoas </a:t>
            </a:r>
            <a:r>
              <a:rPr lang="pt-BR" sz="2800" b="1" u="sng" dirty="0" smtClean="0">
                <a:latin typeface="Calibri" pitchFamily="34" charset="0"/>
                <a:cs typeface="Calibri" pitchFamily="34" charset="0"/>
                <a:sym typeface="Symbol" pitchFamily="18" charset="2"/>
              </a:rPr>
              <a:t>Anaeróbias (2)</a:t>
            </a:r>
          </a:p>
          <a:p>
            <a:pPr marL="544513" lvl="1"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Qualidade dos efluentes:</a:t>
            </a:r>
          </a:p>
          <a:p>
            <a:pPr marL="1458913" lvl="3"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resíduos orgânicos concentrados</a:t>
            </a:r>
          </a:p>
          <a:p>
            <a:pPr marL="1458913" lvl="3"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redução de DBO de 60 a 90%</a:t>
            </a:r>
          </a:p>
          <a:p>
            <a:pPr marL="1458913" lvl="3"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efluentes não são adequados para descarga em cursos de </a:t>
            </a:r>
            <a:r>
              <a:rPr lang="pt-BR" sz="2800" dirty="0" smtClean="0">
                <a:latin typeface="Calibri" pitchFamily="34" charset="0"/>
                <a:cs typeface="Calibri" pitchFamily="34" charset="0"/>
                <a:sym typeface="Symbol" pitchFamily="18" charset="2"/>
              </a:rPr>
              <a:t>água</a:t>
            </a:r>
          </a:p>
          <a:p>
            <a:pPr marL="1458913" lvl="3" indent="-457200">
              <a:spcBef>
                <a:spcPts val="0"/>
              </a:spcBef>
              <a:spcAft>
                <a:spcPts val="0"/>
              </a:spcAft>
              <a:buClr>
                <a:srgbClr val="FFC000"/>
              </a:buClr>
              <a:buFont typeface="Arial" pitchFamily="34" charset="0"/>
              <a:buChar char="•"/>
            </a:pPr>
            <a:r>
              <a:rPr lang="pt-BR" sz="2800" dirty="0" smtClean="0">
                <a:latin typeface="Calibri" pitchFamily="34" charset="0"/>
                <a:cs typeface="Calibri" pitchFamily="34" charset="0"/>
                <a:sym typeface="Symbol" pitchFamily="18" charset="2"/>
              </a:rPr>
              <a:t>efluentes </a:t>
            </a:r>
            <a:r>
              <a:rPr lang="pt-BR" sz="2800" dirty="0">
                <a:latin typeface="Calibri" pitchFamily="34" charset="0"/>
                <a:cs typeface="Calibri" pitchFamily="34" charset="0"/>
                <a:sym typeface="Symbol" pitchFamily="18" charset="2"/>
              </a:rPr>
              <a:t>podem ser dispostos no solo </a:t>
            </a:r>
            <a:r>
              <a:rPr lang="pt-BR" sz="2800" dirty="0" smtClean="0">
                <a:latin typeface="Calibri" pitchFamily="34" charset="0"/>
                <a:cs typeface="Calibri" pitchFamily="34" charset="0"/>
                <a:sym typeface="Symbol" pitchFamily="18" charset="2"/>
              </a:rPr>
              <a:t> (</a:t>
            </a:r>
            <a:r>
              <a:rPr lang="pt-BR" sz="2800" dirty="0">
                <a:latin typeface="Calibri" pitchFamily="34" charset="0"/>
                <a:cs typeface="Calibri" pitchFamily="34" charset="0"/>
                <a:sym typeface="Symbol" pitchFamily="18" charset="2"/>
              </a:rPr>
              <a:t>pode haver odores)</a:t>
            </a:r>
          </a:p>
          <a:p>
            <a:pPr marL="544513" lvl="1" indent="-457200">
              <a:spcBef>
                <a:spcPts val="0"/>
              </a:spcBef>
              <a:spcAft>
                <a:spcPts val="0"/>
              </a:spcAft>
              <a:buClr>
                <a:srgbClr val="FFC000"/>
              </a:buClr>
              <a:buFont typeface="Arial" pitchFamily="34" charset="0"/>
              <a:buChar char="•"/>
            </a:pPr>
            <a:r>
              <a:rPr lang="pt-BR" sz="2800" dirty="0" smtClean="0">
                <a:latin typeface="Calibri" pitchFamily="34" charset="0"/>
                <a:cs typeface="Calibri" pitchFamily="34" charset="0"/>
                <a:sym typeface="Symbol" pitchFamily="18" charset="2"/>
              </a:rPr>
              <a:t>A </a:t>
            </a:r>
            <a:r>
              <a:rPr lang="pt-BR" sz="2800" dirty="0">
                <a:latin typeface="Calibri" pitchFamily="34" charset="0"/>
                <a:cs typeface="Calibri" pitchFamily="34" charset="0"/>
                <a:sym typeface="Symbol" pitchFamily="18" charset="2"/>
              </a:rPr>
              <a:t>taxa de decomposição depende da temperatura e biodegradabilidade dos sólidos</a:t>
            </a:r>
          </a:p>
          <a:p>
            <a:pPr marL="544513" lvl="1" indent="-457200">
              <a:spcBef>
                <a:spcPts val="0"/>
              </a:spcBef>
              <a:spcAft>
                <a:spcPts val="0"/>
              </a:spcAft>
              <a:buClr>
                <a:srgbClr val="FFC000"/>
              </a:buClr>
              <a:buFont typeface="Arial" pitchFamily="34" charset="0"/>
              <a:buChar char="•"/>
            </a:pPr>
            <a:r>
              <a:rPr lang="pt-BR" sz="2800" dirty="0" smtClean="0">
                <a:latin typeface="Calibri" pitchFamily="34" charset="0"/>
                <a:cs typeface="Calibri" pitchFamily="34" charset="0"/>
                <a:sym typeface="Symbol" pitchFamily="18" charset="2"/>
              </a:rPr>
              <a:t>O </a:t>
            </a:r>
            <a:r>
              <a:rPr lang="pt-BR" sz="2800" dirty="0">
                <a:latin typeface="Calibri" pitchFamily="34" charset="0"/>
                <a:cs typeface="Calibri" pitchFamily="34" charset="0"/>
                <a:sym typeface="Symbol" pitchFamily="18" charset="2"/>
              </a:rPr>
              <a:t>tratamento anaeróbio geralmente é seguido por tratamento aeróbio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4193880624"/>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87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err="1" smtClean="0">
                <a:latin typeface="Calibri" pitchFamily="34" charset="0"/>
                <a:cs typeface="Calibri" pitchFamily="34" charset="0"/>
                <a:sym typeface="Symbol" pitchFamily="18" charset="2"/>
              </a:rPr>
              <a:t>Biorremediação</a:t>
            </a:r>
            <a:endParaRPr lang="pt-BR" sz="2600" b="1" u="sng" dirty="0" smtClean="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O termo </a:t>
            </a:r>
            <a:r>
              <a:rPr lang="pt-BR" sz="2600" dirty="0" err="1">
                <a:latin typeface="Calibri" pitchFamily="34" charset="0"/>
                <a:cs typeface="Calibri" pitchFamily="34" charset="0"/>
                <a:sym typeface="Symbol" pitchFamily="18" charset="2"/>
              </a:rPr>
              <a:t>biorremediação</a:t>
            </a:r>
            <a:r>
              <a:rPr lang="pt-BR" sz="2600" dirty="0">
                <a:latin typeface="Calibri" pitchFamily="34" charset="0"/>
                <a:cs typeface="Calibri" pitchFamily="34" charset="0"/>
                <a:sym typeface="Symbol" pitchFamily="18" charset="2"/>
              </a:rPr>
              <a:t> é aplicado a qualquer sistema ou processo no qual métodos biológicos são utilizados para transformar ou imobilizar contaminantes no solo ou na água</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Objetivos </a:t>
            </a:r>
            <a:r>
              <a:rPr lang="pt-BR" sz="2600" dirty="0">
                <a:latin typeface="Calibri" pitchFamily="34" charset="0"/>
                <a:cs typeface="Calibri" pitchFamily="34" charset="0"/>
                <a:sym typeface="Symbol" pitchFamily="18" charset="2"/>
              </a:rPr>
              <a:t>gerais</a:t>
            </a:r>
            <a:r>
              <a:rPr lang="pt-BR" sz="2600" dirty="0" smtClean="0">
                <a:latin typeface="Calibri" pitchFamily="34" charset="0"/>
                <a:cs typeface="Calibri" pitchFamily="34" charset="0"/>
                <a:sym typeface="Symbol" pitchFamily="18" charset="2"/>
              </a:rPr>
              <a:t>:</a:t>
            </a:r>
          </a:p>
          <a:p>
            <a:pPr marL="1001713" lvl="2" indent="-457200">
              <a:spcBef>
                <a:spcPts val="0"/>
              </a:spcBef>
              <a:spcAft>
                <a:spcPts val="600"/>
              </a:spcAft>
              <a:buClr>
                <a:srgbClr val="FFC000"/>
              </a:buClr>
              <a:buFont typeface="Arial" pitchFamily="34" charset="0"/>
              <a:buChar char="•"/>
            </a:pPr>
            <a:r>
              <a:rPr lang="pt-BR" sz="2600" dirty="0" err="1" smtClean="0">
                <a:latin typeface="Calibri" pitchFamily="34" charset="0"/>
                <a:cs typeface="Calibri" pitchFamily="34" charset="0"/>
                <a:sym typeface="Symbol" pitchFamily="18" charset="2"/>
              </a:rPr>
              <a:t>biodegradação</a:t>
            </a:r>
            <a:r>
              <a:rPr lang="pt-BR" sz="2600" dirty="0" smtClean="0">
                <a:latin typeface="Calibri" pitchFamily="34" charset="0"/>
                <a:cs typeface="Calibri" pitchFamily="34" charset="0"/>
                <a:sym typeface="Symbol" pitchFamily="18" charset="2"/>
              </a:rPr>
              <a:t> </a:t>
            </a:r>
            <a:r>
              <a:rPr lang="pt-BR" sz="2600" dirty="0">
                <a:latin typeface="Calibri" pitchFamily="34" charset="0"/>
                <a:cs typeface="Calibri" pitchFamily="34" charset="0"/>
                <a:sym typeface="Symbol" pitchFamily="18" charset="2"/>
              </a:rPr>
              <a:t>natural por organismos </a:t>
            </a:r>
            <a:r>
              <a:rPr lang="pt-BR" sz="2600" dirty="0" smtClean="0">
                <a:latin typeface="Calibri" pitchFamily="34" charset="0"/>
                <a:cs typeface="Calibri" pitchFamily="34" charset="0"/>
                <a:sym typeface="Symbol" pitchFamily="18" charset="2"/>
              </a:rPr>
              <a:t>nativos (</a:t>
            </a:r>
            <a:r>
              <a:rPr lang="pt-BR" sz="2600" dirty="0" err="1" smtClean="0">
                <a:latin typeface="Calibri" pitchFamily="34" charset="0"/>
                <a:cs typeface="Calibri" pitchFamily="34" charset="0"/>
                <a:sym typeface="Symbol" pitchFamily="18" charset="2"/>
              </a:rPr>
              <a:t>biorremediação</a:t>
            </a:r>
            <a:r>
              <a:rPr lang="pt-BR" sz="2600" dirty="0" smtClean="0">
                <a:latin typeface="Calibri" pitchFamily="34" charset="0"/>
                <a:cs typeface="Calibri" pitchFamily="34" charset="0"/>
                <a:sym typeface="Symbol" pitchFamily="18" charset="2"/>
              </a:rPr>
              <a:t> </a:t>
            </a:r>
            <a:r>
              <a:rPr lang="pt-BR" sz="2600" dirty="0">
                <a:latin typeface="Calibri" pitchFamily="34" charset="0"/>
                <a:cs typeface="Calibri" pitchFamily="34" charset="0"/>
                <a:sym typeface="Symbol" pitchFamily="18" charset="2"/>
              </a:rPr>
              <a:t>intrínseca</a:t>
            </a:r>
            <a:r>
              <a:rPr lang="pt-BR" sz="2600" dirty="0" smtClean="0">
                <a:latin typeface="Calibri" pitchFamily="34" charset="0"/>
                <a:cs typeface="Calibri" pitchFamily="34" charset="0"/>
                <a:sym typeface="Symbol" pitchFamily="18" charset="2"/>
              </a:rPr>
              <a:t>)</a:t>
            </a:r>
          </a:p>
          <a:p>
            <a:pPr marL="1001713" lvl="2"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modificações </a:t>
            </a:r>
            <a:r>
              <a:rPr lang="pt-BR" sz="2600" dirty="0">
                <a:latin typeface="Calibri" pitchFamily="34" charset="0"/>
                <a:cs typeface="Calibri" pitchFamily="34" charset="0"/>
                <a:sym typeface="Symbol" pitchFamily="18" charset="2"/>
              </a:rPr>
              <a:t>ambientais que estimulem </a:t>
            </a:r>
            <a:r>
              <a:rPr lang="pt-BR" sz="2600" dirty="0" smtClean="0">
                <a:latin typeface="Calibri" pitchFamily="34" charset="0"/>
                <a:cs typeface="Calibri" pitchFamily="34" charset="0"/>
                <a:sym typeface="Symbol" pitchFamily="18" charset="2"/>
              </a:rPr>
              <a:t>os micro-organismos </a:t>
            </a:r>
            <a:r>
              <a:rPr lang="pt-BR" sz="2600" dirty="0">
                <a:latin typeface="Calibri" pitchFamily="34" charset="0"/>
                <a:cs typeface="Calibri" pitchFamily="34" charset="0"/>
                <a:sym typeface="Symbol" pitchFamily="18" charset="2"/>
              </a:rPr>
              <a:t>nativos através da aplicação de nutrientes ou aeração (</a:t>
            </a:r>
            <a:r>
              <a:rPr lang="pt-BR" sz="2600" dirty="0" err="1" smtClean="0">
                <a:latin typeface="Calibri" pitchFamily="34" charset="0"/>
                <a:cs typeface="Calibri" pitchFamily="34" charset="0"/>
                <a:sym typeface="Symbol" pitchFamily="18" charset="2"/>
              </a:rPr>
              <a:t>bioestimulação</a:t>
            </a:r>
            <a:r>
              <a:rPr lang="pt-BR" sz="2600" dirty="0" smtClean="0">
                <a:latin typeface="Calibri" pitchFamily="34" charset="0"/>
                <a:cs typeface="Calibri" pitchFamily="34" charset="0"/>
                <a:sym typeface="Symbol" pitchFamily="18" charset="2"/>
              </a:rPr>
              <a:t>)</a:t>
            </a:r>
          </a:p>
          <a:p>
            <a:pPr marL="1001713" lvl="2"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adição </a:t>
            </a:r>
            <a:r>
              <a:rPr lang="pt-BR" sz="2600" dirty="0">
                <a:latin typeface="Calibri" pitchFamily="34" charset="0"/>
                <a:cs typeface="Calibri" pitchFamily="34" charset="0"/>
                <a:sym typeface="Symbol" pitchFamily="18" charset="2"/>
              </a:rPr>
              <a:t>de </a:t>
            </a:r>
            <a:r>
              <a:rPr lang="pt-BR" sz="2600" dirty="0" smtClean="0">
                <a:latin typeface="Calibri" pitchFamily="34" charset="0"/>
                <a:cs typeface="Calibri" pitchFamily="34" charset="0"/>
                <a:sym typeface="Symbol" pitchFamily="18" charset="2"/>
              </a:rPr>
              <a:t>micro-organismos </a:t>
            </a:r>
            <a:r>
              <a:rPr lang="pt-BR" sz="2600" dirty="0">
                <a:latin typeface="Calibri" pitchFamily="34" charset="0"/>
                <a:cs typeface="Calibri" pitchFamily="34" charset="0"/>
                <a:sym typeface="Symbol" pitchFamily="18" charset="2"/>
              </a:rPr>
              <a:t>(</a:t>
            </a:r>
            <a:r>
              <a:rPr lang="pt-BR" sz="2600" dirty="0" err="1">
                <a:latin typeface="Calibri" pitchFamily="34" charset="0"/>
                <a:cs typeface="Calibri" pitchFamily="34" charset="0"/>
                <a:sym typeface="Symbol" pitchFamily="18" charset="2"/>
              </a:rPr>
              <a:t>bioacréscimo</a:t>
            </a:r>
            <a:r>
              <a:rPr lang="pt-BR" sz="2600" dirty="0">
                <a:latin typeface="Calibri" pitchFamily="34" charset="0"/>
                <a:cs typeface="Calibri" pitchFamily="34" charset="0"/>
                <a:sym typeface="Symbol" pitchFamily="18" charset="2"/>
              </a:rPr>
              <a:t>) </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648663558"/>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err="1" smtClean="0">
                <a:latin typeface="Calibri" pitchFamily="34" charset="0"/>
                <a:cs typeface="Calibri" pitchFamily="34" charset="0"/>
                <a:sym typeface="Symbol" pitchFamily="18" charset="2"/>
              </a:rPr>
              <a:t>Biorremediação</a:t>
            </a:r>
            <a:r>
              <a:rPr lang="pt-BR" sz="2600" b="1" u="sng" dirty="0" smtClean="0">
                <a:latin typeface="Calibri" pitchFamily="34" charset="0"/>
                <a:cs typeface="Calibri" pitchFamily="34" charset="0"/>
                <a:sym typeface="Symbol" pitchFamily="18" charset="2"/>
              </a:rPr>
              <a:t> (2)</a:t>
            </a: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Principais vantagens:</a:t>
            </a:r>
          </a:p>
          <a:p>
            <a:pPr marL="1001713" lvl="2"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Relativo baixo </a:t>
            </a:r>
            <a:r>
              <a:rPr lang="pt-BR" sz="2600" dirty="0">
                <a:latin typeface="Calibri" pitchFamily="34" charset="0"/>
                <a:cs typeface="Calibri" pitchFamily="34" charset="0"/>
                <a:sym typeface="Symbol" pitchFamily="18" charset="2"/>
              </a:rPr>
              <a:t>custo</a:t>
            </a:r>
          </a:p>
          <a:p>
            <a:pPr marL="1001713" lvl="2"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versatilidade</a:t>
            </a:r>
          </a:p>
          <a:p>
            <a:pPr marL="1001713" lvl="2"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menor agressão ao meio ambiente</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Principais </a:t>
            </a:r>
            <a:r>
              <a:rPr lang="pt-BR" sz="2600" dirty="0">
                <a:latin typeface="Calibri" pitchFamily="34" charset="0"/>
                <a:cs typeface="Calibri" pitchFamily="34" charset="0"/>
                <a:sym typeface="Symbol" pitchFamily="18" charset="2"/>
              </a:rPr>
              <a:t>desvantagens:</a:t>
            </a:r>
          </a:p>
          <a:p>
            <a:pPr marL="1001713" lvl="2"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dificuldades em predizer a eficiência</a:t>
            </a:r>
          </a:p>
          <a:p>
            <a:pPr marL="1001713" lvl="2"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dificuldades de aplicação em grande escala</a:t>
            </a:r>
          </a:p>
          <a:p>
            <a:pPr marL="1001713" lvl="2"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condições ambientais devem ser adequadas</a:t>
            </a:r>
          </a:p>
          <a:p>
            <a:pPr marL="1001713" lvl="2"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tempo</a:t>
            </a:r>
            <a:endParaRPr lang="pt-BR" sz="26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p14="http://schemas.microsoft.com/office/powerpoint/2010/main" xmlns="" val="1377121101"/>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3528" y="817548"/>
            <a:ext cx="4131516" cy="523220"/>
          </a:xfrm>
          <a:prstGeom prst="rect">
            <a:avLst/>
          </a:prstGeom>
        </p:spPr>
        <p:txBody>
          <a:bodyPr wrap="none">
            <a:spAutoFit/>
          </a:bodyPr>
          <a:lstStyle/>
          <a:p>
            <a:r>
              <a:rPr lang="pt-BR" sz="2800" b="1" u="sng" dirty="0" err="1" smtClean="0">
                <a:latin typeface="Calibri" pitchFamily="34" charset="0"/>
                <a:cs typeface="Calibri" pitchFamily="34" charset="0"/>
              </a:rPr>
              <a:t>Biorremediação</a:t>
            </a:r>
            <a:r>
              <a:rPr lang="pt-BR" sz="2800" b="1" u="sng" dirty="0" smtClean="0">
                <a:latin typeface="Calibri" pitchFamily="34" charset="0"/>
                <a:cs typeface="Calibri" pitchFamily="34" charset="0"/>
              </a:rPr>
              <a:t> (3): </a:t>
            </a:r>
            <a:r>
              <a:rPr lang="pt-BR" sz="2800" b="1" i="1" u="sng" dirty="0" smtClean="0">
                <a:latin typeface="Calibri" pitchFamily="34" charset="0"/>
                <a:cs typeface="Calibri" pitchFamily="34" charset="0"/>
              </a:rPr>
              <a:t>in </a:t>
            </a:r>
            <a:r>
              <a:rPr lang="pt-BR" sz="2800" b="1" i="1" u="sng" dirty="0" err="1" smtClean="0">
                <a:latin typeface="Calibri" pitchFamily="34" charset="0"/>
                <a:cs typeface="Calibri" pitchFamily="34" charset="0"/>
              </a:rPr>
              <a:t>situ</a:t>
            </a:r>
            <a:endParaRPr lang="pt-BR" sz="2800" b="1" i="1" u="sng" dirty="0">
              <a:latin typeface="Calibri" pitchFamily="34" charset="0"/>
              <a:cs typeface="Calibri" pitchFamily="34" charset="0"/>
            </a:endParaRPr>
          </a:p>
        </p:txBody>
      </p:sp>
      <p:pic>
        <p:nvPicPr>
          <p:cNvPr id="5" name="Picture 3" descr="tecnicasbiorremediação"/>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t="3730"/>
          <a:stretch/>
        </p:blipFill>
        <p:spPr bwMode="auto">
          <a:xfrm>
            <a:off x="1138808" y="1484784"/>
            <a:ext cx="7033592" cy="51808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1862390"/>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3528" y="817548"/>
            <a:ext cx="4191597" cy="523220"/>
          </a:xfrm>
          <a:prstGeom prst="rect">
            <a:avLst/>
          </a:prstGeom>
        </p:spPr>
        <p:txBody>
          <a:bodyPr wrap="none">
            <a:spAutoFit/>
          </a:bodyPr>
          <a:lstStyle/>
          <a:p>
            <a:r>
              <a:rPr lang="pt-BR" sz="2800" b="1" u="sng" dirty="0" err="1" smtClean="0">
                <a:latin typeface="Calibri" pitchFamily="34" charset="0"/>
                <a:cs typeface="Calibri" pitchFamily="34" charset="0"/>
              </a:rPr>
              <a:t>Biorremediação</a:t>
            </a:r>
            <a:r>
              <a:rPr lang="pt-BR" sz="2800" b="1" u="sng" dirty="0" smtClean="0">
                <a:latin typeface="Calibri" pitchFamily="34" charset="0"/>
                <a:cs typeface="Calibri" pitchFamily="34" charset="0"/>
              </a:rPr>
              <a:t> (4): </a:t>
            </a:r>
            <a:r>
              <a:rPr lang="pt-BR" sz="2800" b="1" i="1" u="sng" dirty="0" smtClean="0">
                <a:latin typeface="Calibri" pitchFamily="34" charset="0"/>
                <a:cs typeface="Calibri" pitchFamily="34" charset="0"/>
              </a:rPr>
              <a:t>ex </a:t>
            </a:r>
            <a:r>
              <a:rPr lang="pt-BR" sz="2800" b="1" i="1" u="sng" dirty="0" err="1" smtClean="0">
                <a:latin typeface="Calibri" pitchFamily="34" charset="0"/>
                <a:cs typeface="Calibri" pitchFamily="34" charset="0"/>
              </a:rPr>
              <a:t>situ</a:t>
            </a:r>
            <a:endParaRPr lang="pt-BR" sz="2800" b="1" i="1" u="sng" dirty="0">
              <a:latin typeface="Calibri" pitchFamily="34" charset="0"/>
              <a:cs typeface="Calibri" pitchFamily="34" charset="0"/>
            </a:endParaRPr>
          </a:p>
        </p:txBody>
      </p:sp>
      <p:pic>
        <p:nvPicPr>
          <p:cNvPr id="4" name="Picture 3" descr="biorremediaçãoexsitu"/>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763688" y="1508125"/>
            <a:ext cx="6048672" cy="52117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622695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3528" y="817548"/>
            <a:ext cx="3139257" cy="523220"/>
          </a:xfrm>
          <a:prstGeom prst="rect">
            <a:avLst/>
          </a:prstGeom>
        </p:spPr>
        <p:txBody>
          <a:bodyPr wrap="none">
            <a:spAutoFit/>
          </a:bodyPr>
          <a:lstStyle/>
          <a:p>
            <a:r>
              <a:rPr lang="pt-BR" sz="2800" b="1" u="sng" dirty="0" err="1" smtClean="0">
                <a:latin typeface="Calibri" pitchFamily="34" charset="0"/>
                <a:cs typeface="Calibri" pitchFamily="34" charset="0"/>
              </a:rPr>
              <a:t>Biorremediação</a:t>
            </a:r>
            <a:r>
              <a:rPr lang="pt-BR" sz="2800" b="1" u="sng" dirty="0" smtClean="0">
                <a:latin typeface="Calibri" pitchFamily="34" charset="0"/>
                <a:cs typeface="Calibri" pitchFamily="34" charset="0"/>
              </a:rPr>
              <a:t> (5):</a:t>
            </a:r>
            <a:endParaRPr lang="pt-BR" sz="2800" b="1" u="sng" dirty="0">
              <a:latin typeface="Calibri" pitchFamily="34" charset="0"/>
              <a:cs typeface="Calibri" pitchFamily="34" charset="0"/>
            </a:endParaRPr>
          </a:p>
        </p:txBody>
      </p:sp>
      <p:pic>
        <p:nvPicPr>
          <p:cNvPr id="5" name="Picture 3" descr="biopillh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772816"/>
            <a:ext cx="8913602" cy="461615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1165484"/>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3528" y="817548"/>
            <a:ext cx="3139257" cy="523220"/>
          </a:xfrm>
          <a:prstGeom prst="rect">
            <a:avLst/>
          </a:prstGeom>
        </p:spPr>
        <p:txBody>
          <a:bodyPr wrap="none">
            <a:spAutoFit/>
          </a:bodyPr>
          <a:lstStyle/>
          <a:p>
            <a:r>
              <a:rPr lang="pt-BR" sz="2800" b="1" u="sng" dirty="0" err="1" smtClean="0">
                <a:latin typeface="Calibri" pitchFamily="34" charset="0"/>
                <a:cs typeface="Calibri" pitchFamily="34" charset="0"/>
              </a:rPr>
              <a:t>Biorremediação</a:t>
            </a:r>
            <a:r>
              <a:rPr lang="pt-BR" sz="2800" b="1" u="sng" dirty="0" smtClean="0">
                <a:latin typeface="Calibri" pitchFamily="34" charset="0"/>
                <a:cs typeface="Calibri" pitchFamily="34" charset="0"/>
              </a:rPr>
              <a:t> (6):</a:t>
            </a:r>
            <a:endParaRPr lang="pt-BR" sz="2800" b="1" u="sng" dirty="0">
              <a:latin typeface="Calibri" pitchFamily="34" charset="0"/>
              <a:cs typeface="Calibri" pitchFamily="34" charset="0"/>
            </a:endParaRPr>
          </a:p>
        </p:txBody>
      </p:sp>
      <p:pic>
        <p:nvPicPr>
          <p:cNvPr id="4" name="Picture 3" descr="biorrea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8314" y="863901"/>
            <a:ext cx="4162078" cy="587821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467544" y="1257722"/>
            <a:ext cx="8496944" cy="3539430"/>
          </a:xfrm>
          <a:prstGeom prst="rect">
            <a:avLst/>
          </a:prstGeom>
        </p:spPr>
        <p:txBody>
          <a:bodyPr wrap="square">
            <a:spAutoFit/>
          </a:bodyPr>
          <a:lstStyle/>
          <a:p>
            <a:r>
              <a:rPr lang="pt-BR" sz="2800" b="1" u="sng" dirty="0" err="1" smtClean="0">
                <a:latin typeface="Calibri" pitchFamily="34" charset="0"/>
                <a:cs typeface="Calibri" pitchFamily="34" charset="0"/>
              </a:rPr>
              <a:t>Biorremediação</a:t>
            </a:r>
            <a:r>
              <a:rPr lang="pt-BR" sz="2800" b="1" u="sng" dirty="0" smtClean="0">
                <a:latin typeface="Calibri" pitchFamily="34" charset="0"/>
                <a:cs typeface="Calibri" pitchFamily="34" charset="0"/>
              </a:rPr>
              <a:t> (7):</a:t>
            </a:r>
          </a:p>
          <a:p>
            <a:endParaRPr lang="pt-BR" sz="2800" b="1" u="sng" dirty="0" smtClean="0">
              <a:latin typeface="Calibri" pitchFamily="34" charset="0"/>
              <a:cs typeface="Calibri" pitchFamily="34" charset="0"/>
            </a:endParaRPr>
          </a:p>
          <a:p>
            <a:r>
              <a:rPr lang="pt-BR" sz="2800" b="1" dirty="0" smtClean="0">
                <a:latin typeface="Calibri" pitchFamily="34" charset="0"/>
                <a:cs typeface="Calibri" pitchFamily="34" charset="0"/>
              </a:rPr>
              <a:t>. Organismos sentinela ou </a:t>
            </a:r>
            <a:r>
              <a:rPr lang="pt-BR" sz="2800" b="1" dirty="0" err="1" smtClean="0">
                <a:latin typeface="Calibri" pitchFamily="34" charset="0"/>
                <a:cs typeface="Calibri" pitchFamily="34" charset="0"/>
              </a:rPr>
              <a:t>bioindindicadores</a:t>
            </a:r>
            <a:r>
              <a:rPr lang="pt-BR" sz="2800" b="1" dirty="0" smtClean="0">
                <a:latin typeface="Calibri" pitchFamily="34" charset="0"/>
                <a:cs typeface="Calibri" pitchFamily="34" charset="0"/>
              </a:rPr>
              <a:t> de presença de poluentes</a:t>
            </a:r>
          </a:p>
          <a:p>
            <a:endParaRPr lang="pt-BR" sz="2800" b="1" dirty="0" smtClean="0">
              <a:latin typeface="Calibri" pitchFamily="34" charset="0"/>
              <a:cs typeface="Calibri" pitchFamily="34" charset="0"/>
            </a:endParaRPr>
          </a:p>
          <a:p>
            <a:endParaRPr lang="pt-BR" sz="2800" b="1" dirty="0" smtClean="0">
              <a:latin typeface="Calibri" pitchFamily="34" charset="0"/>
              <a:cs typeface="Calibri" pitchFamily="34" charset="0"/>
            </a:endParaRPr>
          </a:p>
          <a:p>
            <a:r>
              <a:rPr lang="pt-BR" sz="2800" b="1" dirty="0" smtClean="0">
                <a:latin typeface="Calibri" pitchFamily="34" charset="0"/>
                <a:cs typeface="Calibri" pitchFamily="34" charset="0"/>
              </a:rPr>
              <a:t>. Organismos biorremediadores: </a:t>
            </a:r>
          </a:p>
          <a:p>
            <a:r>
              <a:rPr lang="pt-BR" sz="2800" b="1" dirty="0" smtClean="0">
                <a:latin typeface="Calibri" pitchFamily="34" charset="0"/>
                <a:cs typeface="Calibri" pitchFamily="34" charset="0"/>
              </a:rPr>
              <a:t>ex. plantas e micro-organismos</a:t>
            </a:r>
            <a:endParaRPr lang="pt-BR" sz="2800" b="1" dirty="0">
              <a:latin typeface="Calibri" pitchFamily="34" charset="0"/>
              <a:cs typeface="Calibri" pitchFamily="34" charset="0"/>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800" b="1" u="sng" dirty="0" smtClean="0">
                <a:latin typeface="Calibri" pitchFamily="34" charset="0"/>
                <a:cs typeface="Calibri" pitchFamily="34" charset="0"/>
                <a:sym typeface="Symbol" pitchFamily="18" charset="2"/>
              </a:rPr>
              <a:t>Compostagem</a:t>
            </a:r>
          </a:p>
          <a:p>
            <a:pPr marL="544513" lvl="1"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Excelente para lidar com grandes quantidades de </a:t>
            </a:r>
            <a:r>
              <a:rPr lang="pt-BR" sz="2800" dirty="0" smtClean="0">
                <a:latin typeface="Calibri" pitchFamily="34" charset="0"/>
                <a:cs typeface="Calibri" pitchFamily="34" charset="0"/>
                <a:sym typeface="Symbol" pitchFamily="18" charset="2"/>
              </a:rPr>
              <a:t>resíduos</a:t>
            </a:r>
            <a:endParaRPr lang="pt-BR" sz="28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800" dirty="0">
                <a:latin typeface="Calibri" pitchFamily="34" charset="0"/>
                <a:cs typeface="Calibri" pitchFamily="34" charset="0"/>
                <a:sym typeface="Symbol" pitchFamily="18" charset="2"/>
              </a:rPr>
              <a:t>Compostagem ativa:</a:t>
            </a:r>
          </a:p>
          <a:p>
            <a:pPr marL="1458913" lvl="3" indent="-457200">
              <a:spcBef>
                <a:spcPts val="0"/>
              </a:spcBef>
              <a:spcAft>
                <a:spcPts val="0"/>
              </a:spcAft>
              <a:buClr>
                <a:srgbClr val="FFC000"/>
              </a:buClr>
              <a:buFont typeface="Arial" pitchFamily="34" charset="0"/>
              <a:buChar char="•"/>
            </a:pPr>
            <a:r>
              <a:rPr lang="pt-BR" sz="2800" dirty="0" smtClean="0">
                <a:latin typeface="Calibri" pitchFamily="34" charset="0"/>
                <a:cs typeface="Calibri" pitchFamily="34" charset="0"/>
                <a:sym typeface="Symbol" pitchFamily="18" charset="2"/>
              </a:rPr>
              <a:t>adiciona </a:t>
            </a:r>
            <a:r>
              <a:rPr lang="pt-BR" sz="2800" dirty="0">
                <a:latin typeface="Calibri" pitchFamily="34" charset="0"/>
                <a:cs typeface="Calibri" pitchFamily="34" charset="0"/>
                <a:sym typeface="Symbol" pitchFamily="18" charset="2"/>
              </a:rPr>
              <a:t>grandes quantidades de matéria orgânica ao solo</a:t>
            </a:r>
          </a:p>
          <a:p>
            <a:pPr marL="1458913" lvl="3" indent="-457200">
              <a:spcBef>
                <a:spcPts val="0"/>
              </a:spcBef>
              <a:spcAft>
                <a:spcPts val="0"/>
              </a:spcAft>
              <a:buClr>
                <a:srgbClr val="FFC000"/>
              </a:buClr>
              <a:buFont typeface="Arial" pitchFamily="34" charset="0"/>
              <a:buChar char="•"/>
            </a:pPr>
            <a:r>
              <a:rPr lang="pt-BR" sz="2800" dirty="0" smtClean="0">
                <a:latin typeface="Calibri" pitchFamily="34" charset="0"/>
                <a:cs typeface="Calibri" pitchFamily="34" charset="0"/>
                <a:sym typeface="Symbol" pitchFamily="18" charset="2"/>
              </a:rPr>
              <a:t>reduz </a:t>
            </a:r>
            <a:r>
              <a:rPr lang="pt-BR" sz="2800" dirty="0">
                <a:latin typeface="Calibri" pitchFamily="34" charset="0"/>
                <a:cs typeface="Calibri" pitchFamily="34" charset="0"/>
                <a:sym typeface="Symbol" pitchFamily="18" charset="2"/>
              </a:rPr>
              <a:t>o volume do material bruto à metade com perda mínima de nutrientes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
        <p:nvSpPr>
          <p:cNvPr id="5" name="Rectangle 3"/>
          <p:cNvSpPr txBox="1">
            <a:spLocks noChangeArrowheads="1"/>
          </p:cNvSpPr>
          <p:nvPr/>
        </p:nvSpPr>
        <p:spPr>
          <a:xfrm>
            <a:off x="1259632" y="5414491"/>
            <a:ext cx="7200800" cy="1326877"/>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3600" dirty="0">
                <a:latin typeface="Calibri" pitchFamily="34" charset="0"/>
                <a:cs typeface="Calibri" pitchFamily="34" charset="0"/>
              </a:rPr>
              <a:t>Na natureza o solo é constituído por eficiente reciclagem de nutrientes</a:t>
            </a:r>
          </a:p>
        </p:txBody>
      </p:sp>
    </p:spTree>
    <p:extLst>
      <p:ext uri="{BB962C8B-B14F-4D97-AF65-F5344CB8AC3E}">
        <p14:creationId xmlns="" xmlns:p14="http://schemas.microsoft.com/office/powerpoint/2010/main" val="2868766197"/>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err="1" smtClean="0">
                <a:latin typeface="Calibri" pitchFamily="34" charset="0"/>
                <a:cs typeface="Calibri" pitchFamily="34" charset="0"/>
                <a:sym typeface="Symbol" pitchFamily="18" charset="2"/>
              </a:rPr>
              <a:t>Compostagem</a:t>
            </a:r>
            <a:r>
              <a:rPr lang="pt-BR" sz="2600" b="1" u="sng" dirty="0" smtClean="0">
                <a:latin typeface="Calibri" pitchFamily="34" charset="0"/>
                <a:cs typeface="Calibri" pitchFamily="34" charset="0"/>
                <a:sym typeface="Symbol" pitchFamily="18" charset="2"/>
              </a:rPr>
              <a:t> (2)</a:t>
            </a: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importante reunir materiais que supram as necessidades nutricionais dos </a:t>
            </a:r>
            <a:r>
              <a:rPr lang="pt-BR" sz="2600" dirty="0" smtClean="0">
                <a:latin typeface="Calibri" pitchFamily="34" charset="0"/>
                <a:cs typeface="Calibri" pitchFamily="34" charset="0"/>
                <a:sym typeface="Symbol" pitchFamily="18" charset="2"/>
              </a:rPr>
              <a:t>micro-organismos</a:t>
            </a:r>
            <a:endParaRPr lang="pt-BR" sz="26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deve-se prover carboidratos e proteínas - vitaminas, minerais e outros nutrientes são subprodutos do </a:t>
            </a:r>
            <a:r>
              <a:rPr lang="pt-BR" sz="2600" dirty="0" smtClean="0">
                <a:latin typeface="Calibri" pitchFamily="34" charset="0"/>
                <a:cs typeface="Calibri" pitchFamily="34" charset="0"/>
                <a:sym typeface="Symbol" pitchFamily="18" charset="2"/>
              </a:rPr>
              <a:t>processo</a:t>
            </a:r>
            <a:endParaRPr lang="pt-BR" sz="26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restos de animais e vegetais decompõem-se rapidamente (duas semanas) se bem </a:t>
            </a:r>
            <a:r>
              <a:rPr lang="pt-BR" sz="2600" dirty="0" smtClean="0">
                <a:latin typeface="Calibri" pitchFamily="34" charset="0"/>
                <a:cs typeface="Calibri" pitchFamily="34" charset="0"/>
                <a:sym typeface="Symbol" pitchFamily="18" charset="2"/>
              </a:rPr>
              <a:t>trabalhados</a:t>
            </a:r>
            <a:endParaRPr lang="pt-BR" sz="2600" dirty="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fibras de madeira e ossos possuem uma decomposição mais lenta</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
        <p:nvSpPr>
          <p:cNvPr id="5" name="Rectangle 3"/>
          <p:cNvSpPr txBox="1">
            <a:spLocks noChangeArrowheads="1"/>
          </p:cNvSpPr>
          <p:nvPr/>
        </p:nvSpPr>
        <p:spPr>
          <a:xfrm>
            <a:off x="1259632" y="5701903"/>
            <a:ext cx="7200800" cy="1039465"/>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2800" dirty="0">
                <a:latin typeface="Calibri" pitchFamily="34" charset="0"/>
                <a:cs typeface="Calibri" pitchFamily="34" charset="0"/>
              </a:rPr>
              <a:t>Solos cobertos com composto possuem o dobro de nutrientes do que  com cobertura morta</a:t>
            </a:r>
          </a:p>
        </p:txBody>
      </p:sp>
    </p:spTree>
    <p:extLst>
      <p:ext uri="{BB962C8B-B14F-4D97-AF65-F5344CB8AC3E}">
        <p14:creationId xmlns="" xmlns:p14="http://schemas.microsoft.com/office/powerpoint/2010/main" val="3103165924"/>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467544" y="1861661"/>
            <a:ext cx="7669931"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Clr>
                <a:srgbClr val="FFC000"/>
              </a:buClr>
            </a:pPr>
            <a:endParaRPr lang="pt-BR" sz="3000" dirty="0" smtClean="0">
              <a:latin typeface="Calibri" pitchFamily="34" charset="0"/>
              <a:cs typeface="Calibri" pitchFamily="34" charset="0"/>
              <a:sym typeface="Symbol" pitchFamily="18" charset="2"/>
            </a:endParaRPr>
          </a:p>
          <a:p>
            <a:pPr marL="800100" lvl="1" indent="-342900">
              <a:buClr>
                <a:srgbClr val="FFC000"/>
              </a:buClr>
              <a:buFont typeface="Arial" charset="0"/>
              <a:buChar char="•"/>
            </a:pPr>
            <a:r>
              <a:rPr lang="pt-BR" sz="3000" dirty="0">
                <a:latin typeface="Calibri" pitchFamily="34" charset="0"/>
                <a:cs typeface="Calibri" pitchFamily="34" charset="0"/>
                <a:sym typeface="Symbol" pitchFamily="18" charset="2"/>
              </a:rPr>
              <a:t>atividades rurais  e  atividades urbanas</a:t>
            </a:r>
          </a:p>
          <a:p>
            <a:pPr marL="800100" lvl="1" indent="-342900">
              <a:buClr>
                <a:srgbClr val="FFC000"/>
              </a:buClr>
              <a:buFont typeface="Arial" charset="0"/>
              <a:buChar char="•"/>
            </a:pPr>
            <a:endParaRPr lang="pt-BR" sz="3000" dirty="0">
              <a:latin typeface="Calibri" pitchFamily="34" charset="0"/>
              <a:cs typeface="Calibri" pitchFamily="34" charset="0"/>
              <a:sym typeface="Symbol" pitchFamily="18" charset="2"/>
            </a:endParaRPr>
          </a:p>
          <a:p>
            <a:pPr marL="800100" lvl="1" indent="-342900">
              <a:buClr>
                <a:srgbClr val="FFC000"/>
              </a:buClr>
              <a:buFont typeface="Arial" charset="0"/>
              <a:buChar char="•"/>
            </a:pPr>
            <a:r>
              <a:rPr lang="pt-BR" sz="3000" dirty="0">
                <a:latin typeface="Calibri" pitchFamily="34" charset="0"/>
                <a:cs typeface="Calibri" pitchFamily="34" charset="0"/>
                <a:sym typeface="Symbol" pitchFamily="18" charset="2"/>
              </a:rPr>
              <a:t>Pressão sobre o solo agrícola, urbano e sobre os recursos naturais</a:t>
            </a:r>
          </a:p>
          <a:p>
            <a:pPr marL="800100" lvl="1" indent="-342900">
              <a:buClr>
                <a:srgbClr val="FFC000"/>
              </a:buClr>
              <a:buFont typeface="Arial" charset="0"/>
              <a:buChar char="•"/>
            </a:pPr>
            <a:endParaRPr lang="pt-BR" sz="3000" dirty="0">
              <a:latin typeface="Calibri" pitchFamily="34" charset="0"/>
              <a:cs typeface="Calibri" pitchFamily="34" charset="0"/>
              <a:sym typeface="Symbol" pitchFamily="18" charset="2"/>
            </a:endParaRPr>
          </a:p>
          <a:p>
            <a:pPr marL="800100" lvl="1" indent="-342900">
              <a:buClr>
                <a:srgbClr val="FFC000"/>
              </a:buClr>
              <a:buFont typeface="Arial" charset="0"/>
              <a:buChar char="•"/>
            </a:pPr>
            <a:r>
              <a:rPr lang="pt-BR" sz="3000" dirty="0" smtClean="0">
                <a:latin typeface="Calibri" pitchFamily="34" charset="0"/>
                <a:cs typeface="Calibri" pitchFamily="34" charset="0"/>
                <a:sym typeface="Symbol" pitchFamily="18" charset="2"/>
              </a:rPr>
              <a:t>Impactos:</a:t>
            </a:r>
          </a:p>
          <a:p>
            <a:pPr marL="2628900" lvl="5" indent="-342900">
              <a:buClr>
                <a:srgbClr val="FFC000"/>
              </a:buClr>
              <a:buFont typeface="Arial" charset="0"/>
              <a:buChar char="•"/>
            </a:pPr>
            <a:r>
              <a:rPr lang="pt-BR" sz="3000" dirty="0" smtClean="0">
                <a:latin typeface="Calibri" pitchFamily="34" charset="0"/>
                <a:cs typeface="Calibri" pitchFamily="34" charset="0"/>
                <a:sym typeface="Symbol" pitchFamily="18" charset="2"/>
              </a:rPr>
              <a:t>poluição</a:t>
            </a:r>
            <a:r>
              <a:rPr lang="pt-BR" sz="3000" dirty="0">
                <a:latin typeface="Calibri" pitchFamily="34" charset="0"/>
                <a:cs typeface="Calibri" pitchFamily="34" charset="0"/>
                <a:sym typeface="Symbol" pitchFamily="18" charset="2"/>
              </a:rPr>
              <a:t>: ar e </a:t>
            </a:r>
            <a:r>
              <a:rPr lang="pt-BR" sz="3000" dirty="0" smtClean="0">
                <a:latin typeface="Calibri" pitchFamily="34" charset="0"/>
                <a:cs typeface="Calibri" pitchFamily="34" charset="0"/>
                <a:sym typeface="Symbol" pitchFamily="18" charset="2"/>
              </a:rPr>
              <a:t>água</a:t>
            </a:r>
          </a:p>
          <a:p>
            <a:pPr marL="2628900" lvl="5" indent="-342900">
              <a:buClr>
                <a:srgbClr val="FFC000"/>
              </a:buClr>
              <a:buFont typeface="Arial" charset="0"/>
              <a:buChar char="•"/>
            </a:pPr>
            <a:r>
              <a:rPr lang="pt-BR" sz="3000" dirty="0" smtClean="0">
                <a:latin typeface="Calibri" pitchFamily="34" charset="0"/>
                <a:cs typeface="Calibri" pitchFamily="34" charset="0"/>
                <a:sym typeface="Symbol" pitchFamily="18" charset="2"/>
              </a:rPr>
              <a:t>degradação </a:t>
            </a:r>
            <a:r>
              <a:rPr lang="pt-BR" sz="3000" dirty="0">
                <a:latin typeface="Calibri" pitchFamily="34" charset="0"/>
                <a:cs typeface="Calibri" pitchFamily="34" charset="0"/>
                <a:sym typeface="Symbol" pitchFamily="18" charset="2"/>
              </a:rPr>
              <a:t>do </a:t>
            </a:r>
            <a:r>
              <a:rPr lang="pt-BR" sz="3000" dirty="0" smtClean="0">
                <a:latin typeface="Calibri" pitchFamily="34" charset="0"/>
                <a:cs typeface="Calibri" pitchFamily="34" charset="0"/>
                <a:sym typeface="Symbol" pitchFamily="18" charset="2"/>
              </a:rPr>
              <a:t>solo</a:t>
            </a:r>
          </a:p>
          <a:p>
            <a:pPr marL="2628900" lvl="5" indent="-342900">
              <a:buClr>
                <a:srgbClr val="FFC000"/>
              </a:buClr>
              <a:buFont typeface="Arial" charset="0"/>
              <a:buChar char="•"/>
            </a:pPr>
            <a:r>
              <a:rPr lang="pt-BR" sz="3000" dirty="0" smtClean="0">
                <a:latin typeface="Calibri" pitchFamily="34" charset="0"/>
                <a:cs typeface="Calibri" pitchFamily="34" charset="0"/>
                <a:sym typeface="Symbol" pitchFamily="18" charset="2"/>
              </a:rPr>
              <a:t>problemas </a:t>
            </a:r>
            <a:r>
              <a:rPr lang="pt-BR" sz="3000" dirty="0">
                <a:latin typeface="Calibri" pitchFamily="34" charset="0"/>
                <a:cs typeface="Calibri" pitchFamily="34" charset="0"/>
                <a:sym typeface="Symbol" pitchFamily="18" charset="2"/>
              </a:rPr>
              <a:t>sociais</a:t>
            </a:r>
          </a:p>
          <a:p>
            <a:pPr lvl="1">
              <a:buClr>
                <a:srgbClr val="FFC000"/>
              </a:buClr>
            </a:pPr>
            <a:endParaRPr lang="pt-BR" sz="3200" dirty="0" smtClean="0">
              <a:latin typeface="Calibri" pitchFamily="34" charset="0"/>
              <a:cs typeface="Calibri" pitchFamily="34" charset="0"/>
              <a:sym typeface="Symbol" pitchFamily="18" charset="2"/>
            </a:endParaRPr>
          </a:p>
        </p:txBody>
      </p:sp>
      <p:sp>
        <p:nvSpPr>
          <p:cNvPr id="7" name="Título 6"/>
          <p:cNvSpPr>
            <a:spLocks noGrp="1"/>
          </p:cNvSpPr>
          <p:nvPr>
            <p:ph type="ctrTitle"/>
          </p:nvPr>
        </p:nvSpPr>
        <p:spPr>
          <a:xfrm>
            <a:off x="216024" y="548680"/>
            <a:ext cx="8748464" cy="1828800"/>
          </a:xfrm>
        </p:spPr>
        <p:txBody>
          <a:bodyPr anchor="ctr">
            <a:normAutofit/>
          </a:bodyPr>
          <a:lstStyle/>
          <a:p>
            <a:pPr algn="ctr"/>
            <a:r>
              <a:rPr lang="pt-BR" sz="5400" dirty="0" smtClean="0">
                <a:solidFill>
                  <a:srgbClr val="FFC000"/>
                </a:solidFill>
                <a:effectLst/>
                <a:latin typeface="Calibri" pitchFamily="34" charset="0"/>
                <a:cs typeface="Calibri" pitchFamily="34" charset="0"/>
                <a:sym typeface="Symbol" pitchFamily="18" charset="2"/>
              </a:rPr>
              <a:t>Questão Socioambiental</a:t>
            </a:r>
            <a:endParaRPr lang="pt-BR" sz="5400" dirty="0">
              <a:solidFill>
                <a:srgbClr val="FFC000"/>
              </a:solidFill>
              <a:effectLst/>
            </a:endParaRPr>
          </a:p>
        </p:txBody>
      </p:sp>
    </p:spTree>
    <p:extLst>
      <p:ext uri="{BB962C8B-B14F-4D97-AF65-F5344CB8AC3E}">
        <p14:creationId xmlns:p14="http://schemas.microsoft.com/office/powerpoint/2010/main" xmlns="" val="1831313707"/>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5109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err="1" smtClean="0">
                <a:latin typeface="Calibri" pitchFamily="34" charset="0"/>
                <a:cs typeface="Calibri" pitchFamily="34" charset="0"/>
                <a:sym typeface="Symbol" pitchFamily="18" charset="2"/>
              </a:rPr>
              <a:t>Compostagem</a:t>
            </a:r>
            <a:r>
              <a:rPr lang="pt-BR" sz="2600" b="1" u="sng" dirty="0" smtClean="0">
                <a:latin typeface="Calibri" pitchFamily="34" charset="0"/>
                <a:cs typeface="Calibri" pitchFamily="34" charset="0"/>
                <a:sym typeface="Symbol" pitchFamily="18" charset="2"/>
              </a:rPr>
              <a:t> (3)</a:t>
            </a:r>
          </a:p>
          <a:p>
            <a:pPr marL="544513" lvl="1" indent="-457200">
              <a:spcBef>
                <a:spcPts val="0"/>
              </a:spcBef>
              <a:spcAft>
                <a:spcPts val="600"/>
              </a:spcAft>
              <a:buClr>
                <a:srgbClr val="FFC000"/>
              </a:buClr>
              <a:buFont typeface="Arial" pitchFamily="34" charset="0"/>
              <a:buChar char="•"/>
            </a:pPr>
            <a:r>
              <a:rPr lang="pt-BR" sz="2600" b="1" u="sng" dirty="0">
                <a:latin typeface="Calibri" pitchFamily="34" charset="0"/>
                <a:cs typeface="Calibri" pitchFamily="34" charset="0"/>
                <a:sym typeface="Symbol" pitchFamily="18" charset="2"/>
              </a:rPr>
              <a:t>RELAÇÃO C:N</a:t>
            </a:r>
          </a:p>
          <a:p>
            <a:pPr marL="1458913" lvl="3"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compostagem rápida 25 a 30:1 </a:t>
            </a:r>
            <a:r>
              <a:rPr lang="pt-BR" sz="2600" dirty="0" smtClean="0">
                <a:latin typeface="Calibri" pitchFamily="34" charset="0"/>
                <a:cs typeface="Calibri" pitchFamily="34" charset="0"/>
                <a:sym typeface="Symbol" pitchFamily="18" charset="2"/>
              </a:rPr>
              <a:t>:</a:t>
            </a:r>
          </a:p>
          <a:p>
            <a:pPr marL="2830513" lvl="6" indent="-457200">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gramas com trevos 25 a 30:1</a:t>
            </a:r>
          </a:p>
          <a:p>
            <a:pPr marL="2830513" lvl="6" indent="-457200">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só </a:t>
            </a:r>
            <a:r>
              <a:rPr lang="pt-BR" sz="2600" dirty="0">
                <a:latin typeface="Calibri" pitchFamily="34" charset="0"/>
                <a:cs typeface="Calibri" pitchFamily="34" charset="0"/>
                <a:sym typeface="Symbol" pitchFamily="18" charset="2"/>
              </a:rPr>
              <a:t>grama </a:t>
            </a:r>
            <a:r>
              <a:rPr lang="pt-BR" sz="2600" dirty="0" smtClean="0">
                <a:latin typeface="Calibri" pitchFamily="34" charset="0"/>
                <a:cs typeface="Calibri" pitchFamily="34" charset="0"/>
                <a:sym typeface="Symbol" pitchFamily="18" charset="2"/>
              </a:rPr>
              <a:t>19:1</a:t>
            </a:r>
          </a:p>
          <a:p>
            <a:pPr marL="2830513" lvl="6" indent="-457200">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folhas 50:1</a:t>
            </a:r>
          </a:p>
          <a:p>
            <a:pPr marL="2830513" lvl="6" indent="-457200">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serragem </a:t>
            </a:r>
            <a:r>
              <a:rPr lang="pt-BR" sz="2600" dirty="0">
                <a:latin typeface="Calibri" pitchFamily="34" charset="0"/>
                <a:cs typeface="Calibri" pitchFamily="34" charset="0"/>
                <a:sym typeface="Symbol" pitchFamily="18" charset="2"/>
              </a:rPr>
              <a:t>500:1</a:t>
            </a:r>
          </a:p>
          <a:p>
            <a:pPr marL="1458913" lvl="3" indent="-457200">
              <a:spcBef>
                <a:spcPts val="0"/>
              </a:spcBef>
              <a:spcAft>
                <a:spcPts val="600"/>
              </a:spcAft>
              <a:buClr>
                <a:srgbClr val="FFC000"/>
              </a:buClr>
              <a:buFont typeface="Arial" pitchFamily="34" charset="0"/>
              <a:buChar char="•"/>
            </a:pPr>
            <a:endParaRPr lang="pt-BR" sz="2600" dirty="0" smtClean="0">
              <a:latin typeface="Calibri" pitchFamily="34" charset="0"/>
              <a:cs typeface="Calibri" pitchFamily="34" charset="0"/>
              <a:sym typeface="Symbol" pitchFamily="18" charset="2"/>
            </a:endParaRP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quando falta proteína para os </a:t>
            </a:r>
            <a:r>
              <a:rPr lang="pt-BR" sz="2600" dirty="0" smtClean="0">
                <a:latin typeface="Calibri" pitchFamily="34" charset="0"/>
                <a:cs typeface="Calibri" pitchFamily="34" charset="0"/>
                <a:sym typeface="Symbol" pitchFamily="18" charset="2"/>
              </a:rPr>
              <a:t>micro-organismos </a:t>
            </a:r>
            <a:r>
              <a:rPr lang="pt-BR" sz="2600" dirty="0">
                <a:latin typeface="Calibri" pitchFamily="34" charset="0"/>
                <a:cs typeface="Calibri" pitchFamily="34" charset="0"/>
                <a:sym typeface="Symbol" pitchFamily="18" charset="2"/>
              </a:rPr>
              <a:t>se reproduzirem com rapidez o material demora mais para se decompor (ex.: serragem)</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194600905"/>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err="1" smtClean="0">
                <a:latin typeface="Calibri" pitchFamily="34" charset="0"/>
                <a:cs typeface="Calibri" pitchFamily="34" charset="0"/>
                <a:sym typeface="Symbol" pitchFamily="18" charset="2"/>
              </a:rPr>
              <a:t>Compostagem</a:t>
            </a:r>
            <a:r>
              <a:rPr lang="pt-BR" sz="2600" b="1" u="sng" dirty="0" smtClean="0">
                <a:latin typeface="Calibri" pitchFamily="34" charset="0"/>
                <a:cs typeface="Calibri" pitchFamily="34" charset="0"/>
                <a:sym typeface="Symbol" pitchFamily="18" charset="2"/>
              </a:rPr>
              <a:t> (4):</a:t>
            </a:r>
            <a:endParaRPr lang="pt-BR" sz="2600" dirty="0" smtClean="0">
              <a:latin typeface="Calibri" pitchFamily="34" charset="0"/>
              <a:cs typeface="Calibri" pitchFamily="34" charset="0"/>
              <a:sym typeface="Symbol" pitchFamily="18" charset="2"/>
            </a:endParaRPr>
          </a:p>
          <a:p>
            <a:pPr marL="1001713" lvl="2"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Materiais utilizados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
        <p:nvSpPr>
          <p:cNvPr id="5" name="Rectangle 3"/>
          <p:cNvSpPr txBox="1">
            <a:spLocks noChangeArrowheads="1"/>
          </p:cNvSpPr>
          <p:nvPr/>
        </p:nvSpPr>
        <p:spPr>
          <a:xfrm>
            <a:off x="457200" y="2935485"/>
            <a:ext cx="4033838" cy="3805883"/>
          </a:xfrm>
          <a:prstGeom prst="rect">
            <a:avLst/>
          </a:prstGeom>
          <a:solidFill>
            <a:srgbClr val="C95803"/>
          </a:solidFill>
        </p:spPr>
        <p:txBody>
          <a:bodyPr vert="horz" lIns="10800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defRPr/>
            </a:pPr>
            <a:r>
              <a:rPr lang="pt-BR" b="1" u="sng" dirty="0">
                <a:latin typeface="Calibri" pitchFamily="34" charset="0"/>
                <a:cs typeface="Calibri" pitchFamily="34" charset="0"/>
              </a:rPr>
              <a:t>Fonte de </a:t>
            </a:r>
            <a:r>
              <a:rPr lang="pt-BR" b="1" u="sng" dirty="0" smtClean="0">
                <a:latin typeface="Calibri" pitchFamily="34" charset="0"/>
                <a:cs typeface="Calibri" pitchFamily="34" charset="0"/>
              </a:rPr>
              <a:t>proteínas:</a:t>
            </a:r>
          </a:p>
          <a:p>
            <a:pPr marL="457200" indent="-457200" algn="l">
              <a:buFont typeface="Arial" pitchFamily="34" charset="0"/>
              <a:buChar char="•"/>
              <a:defRPr/>
            </a:pPr>
            <a:r>
              <a:rPr lang="pt-BR" dirty="0" smtClean="0">
                <a:latin typeface="Calibri" pitchFamily="34" charset="0"/>
                <a:cs typeface="Calibri" pitchFamily="34" charset="0"/>
              </a:rPr>
              <a:t>matéria </a:t>
            </a:r>
            <a:r>
              <a:rPr lang="pt-BR" dirty="0">
                <a:latin typeface="Calibri" pitchFamily="34" charset="0"/>
                <a:cs typeface="Calibri" pitchFamily="34" charset="0"/>
              </a:rPr>
              <a:t>verde: restos de cozinha, grama cortada</a:t>
            </a:r>
          </a:p>
          <a:p>
            <a:pPr marL="457200" indent="-457200" algn="l">
              <a:lnSpc>
                <a:spcPct val="120000"/>
              </a:lnSpc>
              <a:buFont typeface="Arial" pitchFamily="34" charset="0"/>
              <a:buChar char="•"/>
              <a:defRPr/>
            </a:pPr>
            <a:r>
              <a:rPr lang="pt-BR" dirty="0" smtClean="0">
                <a:latin typeface="Calibri" pitchFamily="34" charset="0"/>
                <a:cs typeface="Calibri" pitchFamily="34" charset="0"/>
              </a:rPr>
              <a:t>sementes </a:t>
            </a:r>
            <a:r>
              <a:rPr lang="pt-BR" dirty="0">
                <a:latin typeface="Calibri" pitchFamily="34" charset="0"/>
                <a:cs typeface="Calibri" pitchFamily="34" charset="0"/>
              </a:rPr>
              <a:t>pulverizadas: café, torta de soja</a:t>
            </a:r>
          </a:p>
          <a:p>
            <a:pPr marL="457200" indent="-457200" algn="l">
              <a:lnSpc>
                <a:spcPct val="120000"/>
              </a:lnSpc>
              <a:buFont typeface="Arial" pitchFamily="34" charset="0"/>
              <a:buChar char="•"/>
              <a:defRPr/>
            </a:pPr>
            <a:r>
              <a:rPr lang="pt-BR" dirty="0" smtClean="0">
                <a:latin typeface="Calibri" pitchFamily="34" charset="0"/>
                <a:cs typeface="Calibri" pitchFamily="34" charset="0"/>
              </a:rPr>
              <a:t>subprodutos </a:t>
            </a:r>
            <a:r>
              <a:rPr lang="pt-BR" dirty="0">
                <a:latin typeface="Calibri" pitchFamily="34" charset="0"/>
                <a:cs typeface="Calibri" pitchFamily="34" charset="0"/>
              </a:rPr>
              <a:t>animais</a:t>
            </a:r>
            <a:r>
              <a:rPr lang="pt-BR" dirty="0" smtClean="0">
                <a:latin typeface="Calibri" pitchFamily="34" charset="0"/>
                <a:cs typeface="Calibri" pitchFamily="34" charset="0"/>
              </a:rPr>
              <a:t>:</a:t>
            </a:r>
          </a:p>
          <a:p>
            <a:pPr marL="457200" indent="-457200" algn="l">
              <a:lnSpc>
                <a:spcPct val="120000"/>
              </a:lnSpc>
              <a:buFont typeface="Arial" pitchFamily="34" charset="0"/>
              <a:buChar char="•"/>
              <a:defRPr/>
            </a:pPr>
            <a:r>
              <a:rPr lang="pt-BR" dirty="0" smtClean="0">
                <a:latin typeface="Calibri" pitchFamily="34" charset="0"/>
                <a:cs typeface="Calibri" pitchFamily="34" charset="0"/>
              </a:rPr>
              <a:t>esterco</a:t>
            </a:r>
            <a:r>
              <a:rPr lang="pt-BR" dirty="0">
                <a:latin typeface="Calibri" pitchFamily="34" charset="0"/>
                <a:cs typeface="Calibri" pitchFamily="34" charset="0"/>
              </a:rPr>
              <a:t>, </a:t>
            </a:r>
            <a:r>
              <a:rPr lang="pt-BR" dirty="0" smtClean="0">
                <a:latin typeface="Calibri" pitchFamily="34" charset="0"/>
                <a:cs typeface="Calibri" pitchFamily="34" charset="0"/>
              </a:rPr>
              <a:t>urina</a:t>
            </a:r>
          </a:p>
          <a:p>
            <a:pPr algn="l">
              <a:lnSpc>
                <a:spcPct val="120000"/>
              </a:lnSpc>
              <a:defRPr/>
            </a:pPr>
            <a:endParaRPr lang="pt-BR" dirty="0">
              <a:latin typeface="Calibri" pitchFamily="34" charset="0"/>
              <a:cs typeface="Calibri" pitchFamily="34" charset="0"/>
            </a:endParaRPr>
          </a:p>
        </p:txBody>
      </p:sp>
      <p:sp>
        <p:nvSpPr>
          <p:cNvPr id="6" name="Rectangle 4"/>
          <p:cNvSpPr txBox="1">
            <a:spLocks noChangeArrowheads="1"/>
          </p:cNvSpPr>
          <p:nvPr/>
        </p:nvSpPr>
        <p:spPr>
          <a:xfrm>
            <a:off x="4786635" y="2942225"/>
            <a:ext cx="4033837" cy="3799144"/>
          </a:xfrm>
          <a:prstGeom prst="rect">
            <a:avLst/>
          </a:prstGeom>
          <a:solidFill>
            <a:srgbClr val="C95803"/>
          </a:solidFill>
        </p:spPr>
        <p:txBody>
          <a:bodyPr lIns="108000"/>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90000"/>
              </a:lnSpc>
              <a:buNone/>
              <a:defRPr/>
            </a:pPr>
            <a:r>
              <a:rPr lang="pt-BR" b="1" u="sng" dirty="0">
                <a:latin typeface="Calibri" pitchFamily="34" charset="0"/>
                <a:cs typeface="Calibri" pitchFamily="34" charset="0"/>
              </a:rPr>
              <a:t>Fonte de energia:</a:t>
            </a:r>
          </a:p>
          <a:p>
            <a:pPr>
              <a:lnSpc>
                <a:spcPct val="115000"/>
              </a:lnSpc>
              <a:buFont typeface="Arial" pitchFamily="34" charset="0"/>
              <a:buChar char="•"/>
              <a:defRPr/>
            </a:pPr>
            <a:r>
              <a:rPr lang="pt-BR" dirty="0">
                <a:latin typeface="Calibri" pitchFamily="34" charset="0"/>
                <a:cs typeface="Calibri" pitchFamily="34" charset="0"/>
              </a:rPr>
              <a:t>parte seca, rijas e fibrosas das plantas</a:t>
            </a:r>
          </a:p>
          <a:p>
            <a:pPr>
              <a:lnSpc>
                <a:spcPct val="115000"/>
              </a:lnSpc>
              <a:buFont typeface="Arial" pitchFamily="34" charset="0"/>
              <a:buChar char="•"/>
              <a:defRPr/>
            </a:pPr>
            <a:r>
              <a:rPr lang="pt-BR" dirty="0">
                <a:latin typeface="Calibri" pitchFamily="34" charset="0"/>
                <a:cs typeface="Calibri" pitchFamily="34" charset="0"/>
              </a:rPr>
              <a:t> folhas secas</a:t>
            </a:r>
          </a:p>
          <a:p>
            <a:pPr>
              <a:lnSpc>
                <a:spcPct val="115000"/>
              </a:lnSpc>
              <a:buFont typeface="Arial" pitchFamily="34" charset="0"/>
              <a:buChar char="•"/>
              <a:defRPr/>
            </a:pPr>
            <a:r>
              <a:rPr lang="pt-BR" dirty="0">
                <a:latin typeface="Calibri" pitchFamily="34" charset="0"/>
                <a:cs typeface="Calibri" pitchFamily="34" charset="0"/>
              </a:rPr>
              <a:t> palhas</a:t>
            </a:r>
          </a:p>
          <a:p>
            <a:pPr>
              <a:lnSpc>
                <a:spcPct val="115000"/>
              </a:lnSpc>
              <a:buFont typeface="Arial" pitchFamily="34" charset="0"/>
              <a:buChar char="•"/>
              <a:defRPr/>
            </a:pPr>
            <a:r>
              <a:rPr lang="pt-BR" dirty="0">
                <a:latin typeface="Calibri" pitchFamily="34" charset="0"/>
                <a:cs typeface="Calibri" pitchFamily="34" charset="0"/>
              </a:rPr>
              <a:t> serragens</a:t>
            </a:r>
          </a:p>
          <a:p>
            <a:pPr>
              <a:lnSpc>
                <a:spcPct val="115000"/>
              </a:lnSpc>
              <a:buFont typeface="Arial" pitchFamily="34" charset="0"/>
              <a:buChar char="•"/>
              <a:defRPr/>
            </a:pPr>
            <a:r>
              <a:rPr lang="pt-BR" dirty="0">
                <a:latin typeface="Calibri" pitchFamily="34" charset="0"/>
                <a:cs typeface="Calibri" pitchFamily="34" charset="0"/>
              </a:rPr>
              <a:t> papel e similares</a:t>
            </a:r>
          </a:p>
        </p:txBody>
      </p:sp>
    </p:spTree>
    <p:extLst>
      <p:ext uri="{BB962C8B-B14F-4D97-AF65-F5344CB8AC3E}">
        <p14:creationId xmlns="" xmlns:p14="http://schemas.microsoft.com/office/powerpoint/2010/main" val="1406840262"/>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600"/>
              </a:spcAft>
              <a:buClr>
                <a:srgbClr val="FFC000"/>
              </a:buClr>
            </a:pPr>
            <a:r>
              <a:rPr lang="pt-BR" sz="2600" b="1" u="sng" dirty="0">
                <a:latin typeface="Calibri" pitchFamily="34" charset="0"/>
                <a:cs typeface="Calibri" pitchFamily="34" charset="0"/>
                <a:sym typeface="Symbol" pitchFamily="18" charset="2"/>
              </a:rPr>
              <a:t>Exemplo de Composto Doméstico</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600"/>
              </a:spcAft>
              <a:buClr>
                <a:srgbClr val="FFC000"/>
              </a:buClr>
              <a:buFont typeface="Arial" pitchFamily="34" charset="0"/>
              <a:buChar char="•"/>
            </a:pPr>
            <a:r>
              <a:rPr lang="pt-BR" sz="2600" dirty="0">
                <a:latin typeface="Calibri" pitchFamily="34" charset="0"/>
                <a:cs typeface="Calibri" pitchFamily="34" charset="0"/>
                <a:sym typeface="Symbol" pitchFamily="18" charset="2"/>
              </a:rPr>
              <a:t>Base: folhas e grama cortadas e misturadas (1:1) e restos de cozinha (pequena proporção)</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Teste</a:t>
            </a:r>
            <a:r>
              <a:rPr lang="pt-BR" sz="2600" dirty="0">
                <a:latin typeface="Calibri" pitchFamily="34" charset="0"/>
                <a:cs typeface="Calibri" pitchFamily="34" charset="0"/>
                <a:sym typeface="Symbol" pitchFamily="18" charset="2"/>
              </a:rPr>
              <a:t>: se a temperatura não subir em 24h, há pouco nitrogênio ou falta de água</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O </a:t>
            </a:r>
            <a:r>
              <a:rPr lang="pt-BR" sz="2600" dirty="0">
                <a:latin typeface="Calibri" pitchFamily="34" charset="0"/>
                <a:cs typeface="Calibri" pitchFamily="34" charset="0"/>
                <a:sym typeface="Symbol" pitchFamily="18" charset="2"/>
              </a:rPr>
              <a:t>controle das quantidades pode ser feito se o composto for feito em camadas</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Monte</a:t>
            </a:r>
            <a:r>
              <a:rPr lang="pt-BR" sz="2600" dirty="0">
                <a:latin typeface="Calibri" pitchFamily="34" charset="0"/>
                <a:cs typeface="Calibri" pitchFamily="34" charset="0"/>
                <a:sym typeface="Symbol" pitchFamily="18" charset="2"/>
              </a:rPr>
              <a:t>: 1,2m altura x 1, 2 largura x 3m comprimento</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Se </a:t>
            </a:r>
            <a:r>
              <a:rPr lang="pt-BR" sz="2600" dirty="0">
                <a:latin typeface="Calibri" pitchFamily="34" charset="0"/>
                <a:cs typeface="Calibri" pitchFamily="34" charset="0"/>
                <a:sym typeface="Symbol" pitchFamily="18" charset="2"/>
              </a:rPr>
              <a:t>grama fresca + folhas, não é necessário molhar o monte</a:t>
            </a:r>
          </a:p>
          <a:p>
            <a:pPr marL="544513" lvl="1" indent="-457200">
              <a:spcBef>
                <a:spcPts val="0"/>
              </a:spcBef>
              <a:spcAft>
                <a:spcPts val="6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As </a:t>
            </a:r>
            <a:r>
              <a:rPr lang="pt-BR" sz="2600" dirty="0">
                <a:latin typeface="Calibri" pitchFamily="34" charset="0"/>
                <a:cs typeface="Calibri" pitchFamily="34" charset="0"/>
                <a:sym typeface="Symbol" pitchFamily="18" charset="2"/>
              </a:rPr>
              <a:t>pilhas devem ser cobertas com plástico para proteger da chuva.</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424673130"/>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(2</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A decomposição libera vapor d’água que é retido pelo plástico e assim a umidade é mantida</a:t>
            </a: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Precisarão </a:t>
            </a:r>
            <a:r>
              <a:rPr lang="pt-BR" sz="2600" dirty="0">
                <a:latin typeface="Calibri" pitchFamily="34" charset="0"/>
                <a:cs typeface="Calibri" pitchFamily="34" charset="0"/>
                <a:sym typeface="Symbol" pitchFamily="18" charset="2"/>
              </a:rPr>
              <a:t>de mais </a:t>
            </a:r>
            <a:r>
              <a:rPr lang="pt-BR" sz="2600" dirty="0" smtClean="0">
                <a:latin typeface="Calibri" pitchFamily="34" charset="0"/>
                <a:cs typeface="Calibri" pitchFamily="34" charset="0"/>
                <a:sym typeface="Symbol" pitchFamily="18" charset="2"/>
              </a:rPr>
              <a:t>água: </a:t>
            </a:r>
          </a:p>
          <a:p>
            <a:pPr marL="3287713" lvl="7" indent="-457200">
              <a:buClr>
                <a:srgbClr val="FFC000"/>
              </a:buClr>
              <a:buFont typeface="Arial" pitchFamily="34" charset="0"/>
              <a:buChar char="•"/>
            </a:pPr>
            <a:r>
              <a:rPr lang="pt-BR" sz="2600" dirty="0" smtClean="0">
                <a:latin typeface="Calibri" pitchFamily="34" charset="0"/>
                <a:cs typeface="Calibri" pitchFamily="34" charset="0"/>
                <a:sym typeface="Symbol" pitchFamily="18" charset="2"/>
              </a:rPr>
              <a:t>áreas </a:t>
            </a:r>
            <a:r>
              <a:rPr lang="pt-BR" sz="2600" dirty="0">
                <a:latin typeface="Calibri" pitchFamily="34" charset="0"/>
                <a:cs typeface="Calibri" pitchFamily="34" charset="0"/>
                <a:sym typeface="Symbol" pitchFamily="18" charset="2"/>
              </a:rPr>
              <a:t>muitos secas</a:t>
            </a:r>
          </a:p>
          <a:p>
            <a:pPr marL="3287713" lvl="7" indent="-457200">
              <a:buClr>
                <a:srgbClr val="FFC000"/>
              </a:buClr>
              <a:buFont typeface="Arial" pitchFamily="34" charset="0"/>
              <a:buChar char="•"/>
            </a:pPr>
            <a:r>
              <a:rPr lang="pt-BR" sz="2600" dirty="0" smtClean="0">
                <a:latin typeface="Calibri" pitchFamily="34" charset="0"/>
                <a:cs typeface="Calibri" pitchFamily="34" charset="0"/>
                <a:sym typeface="Symbol" pitchFamily="18" charset="2"/>
              </a:rPr>
              <a:t>materiais </a:t>
            </a:r>
            <a:r>
              <a:rPr lang="pt-BR" sz="2600" dirty="0">
                <a:latin typeface="Calibri" pitchFamily="34" charset="0"/>
                <a:cs typeface="Calibri" pitchFamily="34" charset="0"/>
                <a:sym typeface="Symbol" pitchFamily="18" charset="2"/>
              </a:rPr>
              <a:t>secos</a:t>
            </a:r>
          </a:p>
          <a:p>
            <a:pPr marL="3287713" lvl="7" indent="-457200">
              <a:buClr>
                <a:srgbClr val="FFC000"/>
              </a:buClr>
              <a:buFont typeface="Arial" pitchFamily="34" charset="0"/>
              <a:buChar char="•"/>
            </a:pPr>
            <a:r>
              <a:rPr lang="pt-BR" sz="2600" dirty="0" smtClean="0">
                <a:latin typeface="Calibri" pitchFamily="34" charset="0"/>
                <a:cs typeface="Calibri" pitchFamily="34" charset="0"/>
                <a:sym typeface="Symbol" pitchFamily="18" charset="2"/>
              </a:rPr>
              <a:t>sementes</a:t>
            </a:r>
            <a:endParaRPr lang="pt-BR" sz="2600" dirty="0">
              <a:latin typeface="Calibri" pitchFamily="34" charset="0"/>
              <a:cs typeface="Calibri" pitchFamily="34" charset="0"/>
              <a:sym typeface="Symbol" pitchFamily="18" charset="2"/>
            </a:endParaRPr>
          </a:p>
          <a:p>
            <a:pPr marL="3287713" lvl="7" indent="-457200">
              <a:buClr>
                <a:srgbClr val="FFC000"/>
              </a:buClr>
              <a:buFont typeface="Arial" pitchFamily="34" charset="0"/>
              <a:buChar char="•"/>
            </a:pPr>
            <a:r>
              <a:rPr lang="pt-BR" sz="2600" dirty="0" smtClean="0">
                <a:latin typeface="Calibri" pitchFamily="34" charset="0"/>
                <a:cs typeface="Calibri" pitchFamily="34" charset="0"/>
                <a:sym typeface="Symbol" pitchFamily="18" charset="2"/>
              </a:rPr>
              <a:t>farinha </a:t>
            </a:r>
            <a:r>
              <a:rPr lang="pt-BR" sz="2600" dirty="0">
                <a:latin typeface="Calibri" pitchFamily="34" charset="0"/>
                <a:cs typeface="Calibri" pitchFamily="34" charset="0"/>
                <a:sym typeface="Symbol" pitchFamily="18" charset="2"/>
              </a:rPr>
              <a:t>de peixe</a:t>
            </a:r>
          </a:p>
          <a:p>
            <a:pPr marL="3287713" lvl="7" indent="-457200">
              <a:buClr>
                <a:srgbClr val="FFC000"/>
              </a:buClr>
              <a:buFont typeface="Arial" pitchFamily="34" charset="0"/>
              <a:buChar char="•"/>
            </a:pPr>
            <a:r>
              <a:rPr lang="pt-BR" sz="2600" dirty="0" smtClean="0">
                <a:latin typeface="Calibri" pitchFamily="34" charset="0"/>
                <a:cs typeface="Calibri" pitchFamily="34" charset="0"/>
                <a:sym typeface="Symbol" pitchFamily="18" charset="2"/>
              </a:rPr>
              <a:t>serragem</a:t>
            </a: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Não </a:t>
            </a:r>
            <a:r>
              <a:rPr lang="pt-BR" sz="2600" dirty="0">
                <a:latin typeface="Calibri" pitchFamily="34" charset="0"/>
                <a:cs typeface="Calibri" pitchFamily="34" charset="0"/>
                <a:sym typeface="Symbol" pitchFamily="18" charset="2"/>
              </a:rPr>
              <a:t>é necessário molhar regularmente:</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pode criar um sistema anaeróbio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pode lixiviar nutrientes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1469748450"/>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(3</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A </a:t>
            </a:r>
            <a:r>
              <a:rPr lang="pt-BR" sz="2600" dirty="0">
                <a:latin typeface="Calibri" pitchFamily="34" charset="0"/>
                <a:cs typeface="Calibri" pitchFamily="34" charset="0"/>
                <a:sym typeface="Symbol" pitchFamily="18" charset="2"/>
              </a:rPr>
              <a:t>pilha deve ser revolvida a cada 3 dias e em 2 semanas o composto estará pronto</a:t>
            </a: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Características</a:t>
            </a:r>
            <a:r>
              <a:rPr lang="pt-BR" sz="2600" dirty="0">
                <a:latin typeface="Calibri" pitchFamily="34" charset="0"/>
                <a:cs typeface="Calibri" pitchFamily="34" charset="0"/>
                <a:sym typeface="Symbol" pitchFamily="18" charset="2"/>
              </a:rPr>
              <a:t>:</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escuro e esfarelado</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reconhecíveis </a:t>
            </a:r>
            <a:r>
              <a:rPr lang="pt-BR" sz="2600" dirty="0">
                <a:latin typeface="Calibri" pitchFamily="34" charset="0"/>
                <a:cs typeface="Calibri" pitchFamily="34" charset="0"/>
                <a:sym typeface="Symbol" pitchFamily="18" charset="2"/>
              </a:rPr>
              <a:t>apenas fragmentos de folhas e casca de ovos</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metade </a:t>
            </a:r>
            <a:r>
              <a:rPr lang="pt-BR" sz="2600" dirty="0">
                <a:latin typeface="Calibri" pitchFamily="34" charset="0"/>
                <a:cs typeface="Calibri" pitchFamily="34" charset="0"/>
                <a:sym typeface="Symbol" pitchFamily="18" charset="2"/>
              </a:rPr>
              <a:t>do volume original</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liberação </a:t>
            </a:r>
            <a:r>
              <a:rPr lang="pt-BR" sz="2600" dirty="0">
                <a:latin typeface="Calibri" pitchFamily="34" charset="0"/>
                <a:cs typeface="Calibri" pitchFamily="34" charset="0"/>
                <a:sym typeface="Symbol" pitchFamily="18" charset="2"/>
              </a:rPr>
              <a:t>de calor, CO</a:t>
            </a:r>
            <a:r>
              <a:rPr lang="pt-BR" sz="2600" baseline="-25000" dirty="0">
                <a:latin typeface="Calibri" pitchFamily="34" charset="0"/>
                <a:cs typeface="Calibri" pitchFamily="34" charset="0"/>
                <a:sym typeface="Symbol" pitchFamily="18" charset="2"/>
              </a:rPr>
              <a:t>2</a:t>
            </a:r>
            <a:r>
              <a:rPr lang="pt-BR" sz="2600" dirty="0">
                <a:latin typeface="Calibri" pitchFamily="34" charset="0"/>
                <a:cs typeface="Calibri" pitchFamily="34" charset="0"/>
                <a:sym typeface="Symbol" pitchFamily="18" charset="2"/>
              </a:rPr>
              <a:t> e vapor de água no ar</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requer </a:t>
            </a:r>
            <a:r>
              <a:rPr lang="pt-BR" sz="2600" dirty="0">
                <a:latin typeface="Calibri" pitchFamily="34" charset="0"/>
                <a:cs typeface="Calibri" pitchFamily="34" charset="0"/>
                <a:sym typeface="Symbol" pitchFamily="18" charset="2"/>
              </a:rPr>
              <a:t>muito O</a:t>
            </a:r>
            <a:r>
              <a:rPr lang="pt-BR" sz="2600" baseline="-25000" dirty="0">
                <a:latin typeface="Calibri" pitchFamily="34" charset="0"/>
                <a:cs typeface="Calibri" pitchFamily="34" charset="0"/>
                <a:sym typeface="Symbol" pitchFamily="18" charset="2"/>
              </a:rPr>
              <a:t>2</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276459969"/>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(4</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Descrição </a:t>
            </a:r>
            <a:r>
              <a:rPr lang="pt-BR" sz="2600" dirty="0" smtClean="0">
                <a:latin typeface="Calibri" pitchFamily="34" charset="0"/>
                <a:cs typeface="Calibri" pitchFamily="34" charset="0"/>
                <a:sym typeface="Symbol" pitchFamily="18" charset="2"/>
              </a:rPr>
              <a:t>do Processo:</a:t>
            </a:r>
            <a:endParaRPr lang="pt-BR" sz="2600" dirty="0">
              <a:latin typeface="Calibri" pitchFamily="34" charset="0"/>
              <a:cs typeface="Calibri" pitchFamily="34" charset="0"/>
              <a:sym typeface="Symbol" pitchFamily="18" charset="2"/>
            </a:endParaRP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reunir </a:t>
            </a:r>
            <a:r>
              <a:rPr lang="pt-BR" sz="2600" dirty="0">
                <a:latin typeface="Calibri" pitchFamily="34" charset="0"/>
                <a:cs typeface="Calibri" pitchFamily="34" charset="0"/>
                <a:sym typeface="Symbol" pitchFamily="18" charset="2"/>
              </a:rPr>
              <a:t>o material (6h) e montar a pilha (3h)</a:t>
            </a:r>
          </a:p>
          <a:p>
            <a:pPr marL="1001713" lvl="2" indent="-457200">
              <a:spcBef>
                <a:spcPts val="0"/>
              </a:spcBef>
              <a:spcAft>
                <a:spcPts val="0"/>
              </a:spcAft>
              <a:buClr>
                <a:srgbClr val="FFC000"/>
              </a:buClr>
              <a:buFont typeface="Arial" pitchFamily="34" charset="0"/>
              <a:buChar char="•"/>
            </a:pPr>
            <a:r>
              <a:rPr lang="pt-BR" sz="2600" u="sng" dirty="0" smtClean="0">
                <a:latin typeface="Calibri" pitchFamily="34" charset="0"/>
                <a:cs typeface="Calibri" pitchFamily="34" charset="0"/>
                <a:sym typeface="Symbol" pitchFamily="18" charset="2"/>
              </a:rPr>
              <a:t>1°dia</a:t>
            </a:r>
            <a:r>
              <a:rPr lang="pt-BR" sz="2600" dirty="0">
                <a:latin typeface="Calibri" pitchFamily="34" charset="0"/>
                <a:cs typeface="Calibri" pitchFamily="34" charset="0"/>
                <a:sym typeface="Symbol" pitchFamily="18" charset="2"/>
              </a:rPr>
              <a:t>: esquenta a 43°C</a:t>
            </a:r>
          </a:p>
          <a:p>
            <a:pPr marL="1001713" lvl="2" indent="-457200">
              <a:spcBef>
                <a:spcPts val="0"/>
              </a:spcBef>
              <a:spcAft>
                <a:spcPts val="0"/>
              </a:spcAft>
              <a:buClr>
                <a:srgbClr val="FFC000"/>
              </a:buClr>
              <a:buFont typeface="Arial" pitchFamily="34" charset="0"/>
              <a:buChar char="•"/>
            </a:pPr>
            <a:r>
              <a:rPr lang="pt-BR" sz="2600" u="sng" dirty="0" smtClean="0">
                <a:latin typeface="Calibri" pitchFamily="34" charset="0"/>
                <a:cs typeface="Calibri" pitchFamily="34" charset="0"/>
                <a:sym typeface="Symbol" pitchFamily="18" charset="2"/>
              </a:rPr>
              <a:t>2°dia</a:t>
            </a:r>
            <a:r>
              <a:rPr lang="pt-BR" sz="2600" dirty="0">
                <a:latin typeface="Calibri" pitchFamily="34" charset="0"/>
                <a:cs typeface="Calibri" pitchFamily="34" charset="0"/>
                <a:sym typeface="Symbol" pitchFamily="18" charset="2"/>
              </a:rPr>
              <a:t>: cortar as camadas com enxadão e montar novamente o monte com garfo (1h45</a:t>
            </a:r>
            <a:r>
              <a:rPr lang="pt-BR" sz="2600" dirty="0" smtClean="0">
                <a:latin typeface="Calibri" pitchFamily="34" charset="0"/>
                <a:cs typeface="Calibri" pitchFamily="34" charset="0"/>
                <a:sym typeface="Symbol" pitchFamily="18" charset="2"/>
              </a:rPr>
              <a:t>’) poucas </a:t>
            </a:r>
            <a:r>
              <a:rPr lang="pt-BR" sz="2600" dirty="0">
                <a:latin typeface="Calibri" pitchFamily="34" charset="0"/>
                <a:cs typeface="Calibri" pitchFamily="34" charset="0"/>
                <a:sym typeface="Symbol" pitchFamily="18" charset="2"/>
              </a:rPr>
              <a:t>mudanças visíveis</a:t>
            </a:r>
          </a:p>
          <a:p>
            <a:pPr marL="1001713" lvl="2" indent="-457200">
              <a:spcBef>
                <a:spcPts val="0"/>
              </a:spcBef>
              <a:spcAft>
                <a:spcPts val="0"/>
              </a:spcAft>
              <a:buClr>
                <a:srgbClr val="FFC000"/>
              </a:buClr>
              <a:buFont typeface="Arial" pitchFamily="34" charset="0"/>
              <a:buChar char="•"/>
            </a:pPr>
            <a:r>
              <a:rPr lang="pt-BR" sz="2600" u="sng" dirty="0" smtClean="0">
                <a:latin typeface="Calibri" pitchFamily="34" charset="0"/>
                <a:cs typeface="Calibri" pitchFamily="34" charset="0"/>
                <a:sym typeface="Symbol" pitchFamily="18" charset="2"/>
              </a:rPr>
              <a:t>3°dia:</a:t>
            </a:r>
            <a:r>
              <a:rPr lang="pt-BR" sz="2600" dirty="0" smtClean="0">
                <a:latin typeface="Calibri" pitchFamily="34" charset="0"/>
                <a:cs typeface="Calibri" pitchFamily="34" charset="0"/>
                <a:sym typeface="Symbol" pitchFamily="18" charset="2"/>
              </a:rPr>
              <a:t> grande </a:t>
            </a:r>
            <a:r>
              <a:rPr lang="pt-BR" sz="2600" dirty="0">
                <a:latin typeface="Calibri" pitchFamily="34" charset="0"/>
                <a:cs typeface="Calibri" pitchFamily="34" charset="0"/>
                <a:sym typeface="Symbol" pitchFamily="18" charset="2"/>
              </a:rPr>
              <a:t>elevação da temperatura </a:t>
            </a:r>
            <a:r>
              <a:rPr lang="pt-BR" sz="2600" dirty="0" smtClean="0">
                <a:latin typeface="Calibri" pitchFamily="34" charset="0"/>
                <a:cs typeface="Calibri" pitchFamily="34" charset="0"/>
                <a:sym typeface="Symbol" pitchFamily="18" charset="2"/>
              </a:rPr>
              <a:t>(</a:t>
            </a:r>
            <a:r>
              <a:rPr lang="pt-BR" sz="2600" dirty="0">
                <a:latin typeface="Calibri" pitchFamily="34" charset="0"/>
                <a:cs typeface="Calibri" pitchFamily="34" charset="0"/>
                <a:sym typeface="Symbol" pitchFamily="18" charset="2"/>
              </a:rPr>
              <a:t>não se consegue manter a mão no composto por mais de 30”)</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1798262879"/>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(5</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u="sng" dirty="0" smtClean="0">
                <a:latin typeface="Calibri" pitchFamily="34" charset="0"/>
                <a:cs typeface="Calibri" pitchFamily="34" charset="0"/>
                <a:sym typeface="Symbol" pitchFamily="18" charset="2"/>
              </a:rPr>
              <a:t>3°dia</a:t>
            </a:r>
            <a:r>
              <a:rPr lang="pt-BR" sz="2600" dirty="0" smtClean="0">
                <a:latin typeface="Calibri" pitchFamily="34" charset="0"/>
                <a:cs typeface="Calibri" pitchFamily="34" charset="0"/>
                <a:sym typeface="Symbol" pitchFamily="18" charset="2"/>
              </a:rPr>
              <a:t> </a:t>
            </a:r>
            <a:r>
              <a:rPr lang="pt-BR" sz="2600" dirty="0">
                <a:latin typeface="Calibri" pitchFamily="34" charset="0"/>
                <a:cs typeface="Calibri" pitchFamily="34" charset="0"/>
                <a:sym typeface="Symbol" pitchFamily="18" charset="2"/>
              </a:rPr>
              <a:t>(cont.):</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Materiais </a:t>
            </a:r>
            <a:r>
              <a:rPr lang="pt-BR" sz="2600" dirty="0">
                <a:latin typeface="Calibri" pitchFamily="34" charset="0"/>
                <a:cs typeface="Calibri" pitchFamily="34" charset="0"/>
                <a:sym typeface="Symbol" pitchFamily="18" charset="2"/>
              </a:rPr>
              <a:t>já apresentam cor marrom-café uniforme, úmidos quase por igual, presença de pó acinzentado abaixo do material externo mais seco (10-15cm)</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Fungos </a:t>
            </a:r>
            <a:r>
              <a:rPr lang="pt-BR" sz="2600" dirty="0">
                <a:latin typeface="Calibri" pitchFamily="34" charset="0"/>
                <a:cs typeface="Calibri" pitchFamily="34" charset="0"/>
                <a:sym typeface="Symbol" pitchFamily="18" charset="2"/>
              </a:rPr>
              <a:t>nas camadas mais frias</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Centro </a:t>
            </a:r>
            <a:r>
              <a:rPr lang="pt-BR" sz="2600" dirty="0">
                <a:latin typeface="Calibri" pitchFamily="34" charset="0"/>
                <a:cs typeface="Calibri" pitchFamily="34" charset="0"/>
                <a:sym typeface="Symbol" pitchFamily="18" charset="2"/>
              </a:rPr>
              <a:t>muito </a:t>
            </a:r>
            <a:r>
              <a:rPr lang="pt-BR" sz="2600" dirty="0" smtClean="0">
                <a:latin typeface="Calibri" pitchFamily="34" charset="0"/>
                <a:cs typeface="Calibri" pitchFamily="34" charset="0"/>
                <a:sym typeface="Symbol" pitchFamily="18" charset="2"/>
              </a:rPr>
              <a:t>quente</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Revolvimento (colocar </a:t>
            </a:r>
            <a:r>
              <a:rPr lang="pt-BR" sz="2600" dirty="0">
                <a:latin typeface="Calibri" pitchFamily="34" charset="0"/>
                <a:cs typeface="Calibri" pitchFamily="34" charset="0"/>
                <a:sym typeface="Symbol" pitchFamily="18" charset="2"/>
              </a:rPr>
              <a:t>o que está no centro na superfície e </a:t>
            </a:r>
            <a:r>
              <a:rPr lang="pt-BR" sz="2600" dirty="0" smtClean="0">
                <a:latin typeface="Calibri" pitchFamily="34" charset="0"/>
                <a:cs typeface="Calibri" pitchFamily="34" charset="0"/>
                <a:sym typeface="Symbol" pitchFamily="18" charset="2"/>
              </a:rPr>
              <a:t>vice-versa)</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temperatura </a:t>
            </a:r>
            <a:r>
              <a:rPr lang="pt-BR" sz="2600" dirty="0">
                <a:latin typeface="Calibri" pitchFamily="34" charset="0"/>
                <a:cs typeface="Calibri" pitchFamily="34" charset="0"/>
                <a:sym typeface="Symbol" pitchFamily="18" charset="2"/>
              </a:rPr>
              <a:t>65 –70°C: morte de patógenos e de sementes</a:t>
            </a:r>
          </a:p>
          <a:p>
            <a:pPr marL="1001713" lvl="2"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1026084160"/>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(6</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A </a:t>
            </a:r>
            <a:r>
              <a:rPr lang="pt-BR" sz="2600" dirty="0">
                <a:latin typeface="Calibri" pitchFamily="34" charset="0"/>
                <a:cs typeface="Calibri" pitchFamily="34" charset="0"/>
                <a:sym typeface="Symbol" pitchFamily="18" charset="2"/>
              </a:rPr>
              <a:t>partir do </a:t>
            </a:r>
            <a:r>
              <a:rPr lang="pt-BR" sz="2600" u="sng" dirty="0" smtClean="0">
                <a:latin typeface="Calibri" pitchFamily="34" charset="0"/>
                <a:cs typeface="Calibri" pitchFamily="34" charset="0"/>
                <a:sym typeface="Symbol" pitchFamily="18" charset="2"/>
              </a:rPr>
              <a:t>4°dia</a:t>
            </a:r>
            <a:r>
              <a:rPr lang="pt-BR" sz="2600" dirty="0" smtClean="0">
                <a:latin typeface="Calibri" pitchFamily="34" charset="0"/>
                <a:cs typeface="Calibri" pitchFamily="34" charset="0"/>
                <a:sym typeface="Symbol" pitchFamily="18" charset="2"/>
              </a:rPr>
              <a:t>:</a:t>
            </a:r>
          </a:p>
          <a:p>
            <a:pPr marL="1458913" lvl="3"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Revolvimentos a cada 3 dias</a:t>
            </a:r>
            <a:endParaRPr lang="pt-BR" sz="2600" dirty="0">
              <a:latin typeface="Calibri" pitchFamily="34" charset="0"/>
              <a:cs typeface="Calibri" pitchFamily="34" charset="0"/>
              <a:sym typeface="Symbol" pitchFamily="18" charset="2"/>
            </a:endParaRP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estabilização da temperatura a 43°C e relação C:N=10:1 semelhante à do </a:t>
            </a:r>
            <a:r>
              <a:rPr lang="pt-BR" sz="2600" dirty="0" smtClean="0">
                <a:latin typeface="Calibri" pitchFamily="34" charset="0"/>
                <a:cs typeface="Calibri" pitchFamily="34" charset="0"/>
                <a:sym typeface="Symbol" pitchFamily="18" charset="2"/>
              </a:rPr>
              <a:t>húmus</a:t>
            </a:r>
          </a:p>
          <a:p>
            <a:pPr marL="544513" lvl="1" indent="-457200">
              <a:spcBef>
                <a:spcPts val="0"/>
              </a:spcBef>
              <a:spcAft>
                <a:spcPts val="0"/>
              </a:spcAft>
              <a:buClr>
                <a:srgbClr val="FFC000"/>
              </a:buClr>
              <a:buFont typeface="Arial" pitchFamily="34" charset="0"/>
              <a:buChar char="•"/>
            </a:pPr>
            <a:r>
              <a:rPr lang="pt-BR" sz="2600" u="sng" dirty="0" smtClean="0">
                <a:latin typeface="Calibri" pitchFamily="34" charset="0"/>
                <a:cs typeface="Calibri" pitchFamily="34" charset="0"/>
                <a:sym typeface="Symbol" pitchFamily="18" charset="2"/>
              </a:rPr>
              <a:t>Após </a:t>
            </a:r>
            <a:r>
              <a:rPr lang="pt-BR" sz="2600" u="sng" dirty="0">
                <a:latin typeface="Calibri" pitchFamily="34" charset="0"/>
                <a:cs typeface="Calibri" pitchFamily="34" charset="0"/>
                <a:sym typeface="Symbol" pitchFamily="18" charset="2"/>
              </a:rPr>
              <a:t>14 dias: composto pronto</a:t>
            </a:r>
          </a:p>
          <a:p>
            <a:pPr marL="544513" lvl="1" indent="-457200">
              <a:spcBef>
                <a:spcPts val="0"/>
              </a:spcBef>
              <a:spcAft>
                <a:spcPts val="0"/>
              </a:spcAft>
              <a:buClr>
                <a:srgbClr val="FFC000"/>
              </a:buClr>
              <a:buFont typeface="Arial" pitchFamily="34" charset="0"/>
              <a:buChar char="•"/>
            </a:pPr>
            <a:endParaRPr lang="pt-BR" sz="2600"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Composto</a:t>
            </a:r>
            <a:r>
              <a:rPr lang="pt-BR" sz="2600" dirty="0">
                <a:latin typeface="Calibri" pitchFamily="34" charset="0"/>
                <a:cs typeface="Calibri" pitchFamily="34" charset="0"/>
                <a:sym typeface="Symbol" pitchFamily="18" charset="2"/>
              </a:rPr>
              <a:t>:</a:t>
            </a: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cobertura ideal para canteiros com pequenos espaçamento entre as plantas</a:t>
            </a: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dispensa capinas futuras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65134658"/>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a:latin typeface="Calibri" pitchFamily="34" charset="0"/>
                <a:cs typeface="Calibri" pitchFamily="34" charset="0"/>
                <a:sym typeface="Symbol" pitchFamily="18" charset="2"/>
              </a:rPr>
              <a:t>Exemplo de Composto </a:t>
            </a:r>
            <a:r>
              <a:rPr lang="pt-BR" sz="2600" b="1" u="sng" dirty="0" smtClean="0">
                <a:latin typeface="Calibri" pitchFamily="34" charset="0"/>
                <a:cs typeface="Calibri" pitchFamily="34" charset="0"/>
                <a:sym typeface="Symbol" pitchFamily="18" charset="2"/>
              </a:rPr>
              <a:t>Doméstico (7</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2 pilhas desse composto mantêm:</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47m</a:t>
            </a:r>
            <a:r>
              <a:rPr lang="pt-BR" sz="2600" baseline="30000" dirty="0">
                <a:latin typeface="Calibri" pitchFamily="34" charset="0"/>
                <a:cs typeface="Calibri" pitchFamily="34" charset="0"/>
                <a:sym typeface="Symbol" pitchFamily="18" charset="2"/>
              </a:rPr>
              <a:t>2</a:t>
            </a:r>
            <a:r>
              <a:rPr lang="pt-BR" sz="2600" dirty="0">
                <a:latin typeface="Calibri" pitchFamily="34" charset="0"/>
                <a:cs typeface="Calibri" pitchFamily="34" charset="0"/>
                <a:sym typeface="Symbol" pitchFamily="18" charset="2"/>
              </a:rPr>
              <a:t> de canteiros de horta</a:t>
            </a:r>
          </a:p>
          <a:p>
            <a:pPr marL="1458913" lvl="3"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2 </a:t>
            </a:r>
            <a:r>
              <a:rPr lang="pt-BR" sz="2600" dirty="0">
                <a:latin typeface="Calibri" pitchFamily="34" charset="0"/>
                <a:cs typeface="Calibri" pitchFamily="34" charset="0"/>
                <a:sym typeface="Symbol" pitchFamily="18" charset="2"/>
              </a:rPr>
              <a:t>árvores frutíferas</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30 pés de framboesa</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1 canteiro de ervas medicinais  e</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50 Kg sobram para plantas de vaso</a:t>
            </a: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Importante:</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No campo esterco é fonte de N</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Na cidade restos de verdura são fontes de </a:t>
            </a:r>
            <a:r>
              <a:rPr lang="pt-BR" sz="2600" dirty="0" smtClean="0">
                <a:latin typeface="Calibri" pitchFamily="34" charset="0"/>
                <a:cs typeface="Calibri" pitchFamily="34" charset="0"/>
                <a:sym typeface="Symbol" pitchFamily="18" charset="2"/>
              </a:rPr>
              <a:t>N</a:t>
            </a:r>
            <a:endParaRPr lang="pt-BR" sz="2600" dirty="0">
              <a:latin typeface="Calibri" pitchFamily="34" charset="0"/>
              <a:cs typeface="Calibri" pitchFamily="34" charset="0"/>
              <a:sym typeface="Symbol" pitchFamily="18" charset="2"/>
            </a:endParaRP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4029577728"/>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3529" y="1257722"/>
            <a:ext cx="8496944" cy="4832092"/>
          </a:xfrm>
          <a:prstGeom prst="rect">
            <a:avLst/>
          </a:prstGeom>
        </p:spPr>
        <p:txBody>
          <a:bodyPr wrap="square">
            <a:spAutoFit/>
          </a:bodyPr>
          <a:lstStyle/>
          <a:p>
            <a:r>
              <a:rPr lang="pt-BR" sz="2800" b="1" u="sng" dirty="0" smtClean="0">
                <a:latin typeface="Calibri" pitchFamily="34" charset="0"/>
                <a:cs typeface="Calibri" pitchFamily="34" charset="0"/>
              </a:rPr>
              <a:t>Ideal:</a:t>
            </a:r>
          </a:p>
          <a:p>
            <a:endParaRPr lang="pt-BR" sz="2800" b="1" u="sng" dirty="0" smtClean="0">
              <a:latin typeface="Calibri" pitchFamily="34" charset="0"/>
              <a:cs typeface="Calibri" pitchFamily="34" charset="0"/>
            </a:endParaRPr>
          </a:p>
          <a:p>
            <a:r>
              <a:rPr lang="pt-BR" sz="2800" b="1" dirty="0" smtClean="0">
                <a:latin typeface="Calibri" pitchFamily="34" charset="0"/>
                <a:cs typeface="Calibri" pitchFamily="34" charset="0"/>
              </a:rPr>
              <a:t>. Não gerar resíduos, fechar os ciclos de matéria desde o aporte inicial de matérias primas até o final do tempo de uso do produto ou serviço e ao longo da cadeia produtiva</a:t>
            </a:r>
          </a:p>
          <a:p>
            <a:endParaRPr lang="pt-BR" sz="2800" b="1" dirty="0" smtClean="0">
              <a:latin typeface="Calibri" pitchFamily="34" charset="0"/>
              <a:cs typeface="Calibri" pitchFamily="34" charset="0"/>
            </a:endParaRPr>
          </a:p>
          <a:p>
            <a:endParaRPr lang="pt-BR" sz="2800" b="1" dirty="0" smtClean="0">
              <a:latin typeface="Calibri" pitchFamily="34" charset="0"/>
              <a:cs typeface="Calibri" pitchFamily="34" charset="0"/>
            </a:endParaRPr>
          </a:p>
          <a:p>
            <a:r>
              <a:rPr lang="pt-BR" sz="2800" b="1" dirty="0" smtClean="0">
                <a:latin typeface="Calibri" pitchFamily="34" charset="0"/>
                <a:cs typeface="Calibri" pitchFamily="34" charset="0"/>
              </a:rPr>
              <a:t>. Minimizar a geração de resíduos e rejeitos, reutilizar, reciclar, </a:t>
            </a:r>
            <a:r>
              <a:rPr lang="pt-BR" sz="2800" b="1" u="sng" dirty="0" smtClean="0">
                <a:latin typeface="Calibri" pitchFamily="34" charset="0"/>
                <a:cs typeface="Calibri" pitchFamily="34" charset="0"/>
              </a:rPr>
              <a:t>agregar valor ao resíduo gerado, como matéria prima de um novo produto ou processo</a:t>
            </a:r>
            <a:r>
              <a:rPr lang="pt-BR" sz="2800" b="1" dirty="0" smtClean="0">
                <a:latin typeface="Calibri" pitchFamily="34" charset="0"/>
                <a:cs typeface="Calibri" pitchFamily="34" charset="0"/>
              </a:rPr>
              <a:t>.</a:t>
            </a:r>
            <a:endParaRPr lang="pt-BR" sz="2800" b="1" dirty="0">
              <a:latin typeface="Calibri" pitchFamily="34" charset="0"/>
              <a:cs typeface="Calibri" pitchFamily="34" charset="0"/>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467544" y="1861661"/>
            <a:ext cx="766993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lvl="1" indent="-342900">
              <a:buClr>
                <a:srgbClr val="FFC000"/>
              </a:buClr>
              <a:buFont typeface="Arial" charset="0"/>
              <a:buChar char="•"/>
            </a:pPr>
            <a:r>
              <a:rPr lang="pt-BR" sz="3000" dirty="0" smtClean="0">
                <a:latin typeface="Calibri" pitchFamily="34" charset="0"/>
                <a:cs typeface="Calibri" pitchFamily="34" charset="0"/>
                <a:sym typeface="Symbol" pitchFamily="18" charset="2"/>
              </a:rPr>
              <a:t>Problemas </a:t>
            </a:r>
            <a:r>
              <a:rPr lang="pt-BR" sz="3000" dirty="0">
                <a:latin typeface="Calibri" pitchFamily="34" charset="0"/>
                <a:cs typeface="Calibri" pitchFamily="34" charset="0"/>
                <a:sym typeface="Symbol" pitchFamily="18" charset="2"/>
              </a:rPr>
              <a:t>Sociais</a:t>
            </a:r>
            <a:r>
              <a:rPr lang="pt-BR" sz="3000" dirty="0" smtClean="0">
                <a:latin typeface="Calibri" pitchFamily="34" charset="0"/>
                <a:cs typeface="Calibri" pitchFamily="34" charset="0"/>
                <a:sym typeface="Symbol" pitchFamily="18" charset="2"/>
              </a:rPr>
              <a:t>:</a:t>
            </a:r>
          </a:p>
          <a:p>
            <a:pPr marL="1257300" lvl="2" indent="-342900">
              <a:buClr>
                <a:srgbClr val="FFC000"/>
              </a:buClr>
              <a:buFont typeface="Arial" charset="0"/>
              <a:buChar char="•"/>
            </a:pPr>
            <a:r>
              <a:rPr lang="pt-BR" sz="3000" dirty="0" smtClean="0">
                <a:latin typeface="Calibri" pitchFamily="34" charset="0"/>
                <a:cs typeface="Calibri" pitchFamily="34" charset="0"/>
                <a:sym typeface="Symbol" pitchFamily="18" charset="2"/>
              </a:rPr>
              <a:t>Falta </a:t>
            </a:r>
            <a:r>
              <a:rPr lang="pt-BR" sz="3000" dirty="0">
                <a:latin typeface="Calibri" pitchFamily="34" charset="0"/>
                <a:cs typeface="Calibri" pitchFamily="34" charset="0"/>
                <a:sym typeface="Symbol" pitchFamily="18" charset="2"/>
              </a:rPr>
              <a:t>de </a:t>
            </a:r>
            <a:r>
              <a:rPr lang="pt-BR" sz="3000" dirty="0" err="1">
                <a:latin typeface="Calibri" pitchFamily="34" charset="0"/>
                <a:cs typeface="Calibri" pitchFamily="34" charset="0"/>
                <a:sym typeface="Symbol" pitchFamily="18" charset="2"/>
              </a:rPr>
              <a:t>infra-estrutura</a:t>
            </a:r>
            <a:r>
              <a:rPr lang="pt-BR" sz="3000" dirty="0">
                <a:latin typeface="Calibri" pitchFamily="34" charset="0"/>
                <a:cs typeface="Calibri" pitchFamily="34" charset="0"/>
                <a:sym typeface="Symbol" pitchFamily="18" charset="2"/>
              </a:rPr>
              <a:t> sanitária e </a:t>
            </a:r>
            <a:r>
              <a:rPr lang="pt-BR" sz="3000" dirty="0" smtClean="0">
                <a:latin typeface="Calibri" pitchFamily="34" charset="0"/>
                <a:cs typeface="Calibri" pitchFamily="34" charset="0"/>
                <a:sym typeface="Symbol" pitchFamily="18" charset="2"/>
              </a:rPr>
              <a:t>educacional</a:t>
            </a:r>
          </a:p>
          <a:p>
            <a:pPr marL="1257300" lvl="2" indent="-342900">
              <a:buClr>
                <a:srgbClr val="FFC000"/>
              </a:buClr>
              <a:buFont typeface="Arial" charset="0"/>
              <a:buChar char="•"/>
            </a:pPr>
            <a:r>
              <a:rPr lang="pt-BR" sz="3000" dirty="0" smtClean="0">
                <a:latin typeface="Calibri" pitchFamily="34" charset="0"/>
                <a:cs typeface="Calibri" pitchFamily="34" charset="0"/>
                <a:sym typeface="Symbol" pitchFamily="18" charset="2"/>
              </a:rPr>
              <a:t>Falta </a:t>
            </a:r>
            <a:r>
              <a:rPr lang="pt-BR" sz="3000" dirty="0">
                <a:latin typeface="Calibri" pitchFamily="34" charset="0"/>
                <a:cs typeface="Calibri" pitchFamily="34" charset="0"/>
                <a:sym typeface="Symbol" pitchFamily="18" charset="2"/>
              </a:rPr>
              <a:t>de </a:t>
            </a:r>
            <a:r>
              <a:rPr lang="pt-BR" sz="3000" dirty="0" smtClean="0">
                <a:latin typeface="Calibri" pitchFamily="34" charset="0"/>
                <a:cs typeface="Calibri" pitchFamily="34" charset="0"/>
                <a:sym typeface="Symbol" pitchFamily="18" charset="2"/>
              </a:rPr>
              <a:t>habitação	</a:t>
            </a:r>
          </a:p>
          <a:p>
            <a:pPr marL="1257300" lvl="2" indent="-342900">
              <a:buClr>
                <a:srgbClr val="FFC000"/>
              </a:buClr>
              <a:buFont typeface="Arial" charset="0"/>
              <a:buChar char="•"/>
            </a:pPr>
            <a:r>
              <a:rPr lang="pt-BR" sz="3000" dirty="0" smtClean="0">
                <a:latin typeface="Calibri" pitchFamily="34" charset="0"/>
                <a:cs typeface="Calibri" pitchFamily="34" charset="0"/>
                <a:sym typeface="Symbol" pitchFamily="18" charset="2"/>
              </a:rPr>
              <a:t>Alteração </a:t>
            </a:r>
            <a:r>
              <a:rPr lang="pt-BR" sz="3000" dirty="0">
                <a:latin typeface="Calibri" pitchFamily="34" charset="0"/>
                <a:cs typeface="Calibri" pitchFamily="34" charset="0"/>
                <a:sym typeface="Symbol" pitchFamily="18" charset="2"/>
              </a:rPr>
              <a:t>da estrutura </a:t>
            </a:r>
            <a:r>
              <a:rPr lang="pt-BR" sz="3000" dirty="0" smtClean="0">
                <a:latin typeface="Calibri" pitchFamily="34" charset="0"/>
                <a:cs typeface="Calibri" pitchFamily="34" charset="0"/>
                <a:sym typeface="Symbol" pitchFamily="18" charset="2"/>
              </a:rPr>
              <a:t>agrária</a:t>
            </a:r>
          </a:p>
          <a:p>
            <a:pPr marL="1257300" lvl="2" indent="-342900">
              <a:buClr>
                <a:srgbClr val="FFC000"/>
              </a:buClr>
              <a:buFont typeface="Arial" charset="0"/>
              <a:buChar char="•"/>
            </a:pPr>
            <a:r>
              <a:rPr lang="pt-BR" sz="3000" dirty="0" smtClean="0">
                <a:latin typeface="Calibri" pitchFamily="34" charset="0"/>
                <a:cs typeface="Calibri" pitchFamily="34" charset="0"/>
                <a:sym typeface="Symbol" pitchFamily="18" charset="2"/>
              </a:rPr>
              <a:t>Expulsão </a:t>
            </a:r>
            <a:r>
              <a:rPr lang="pt-BR" sz="3000" dirty="0">
                <a:latin typeface="Calibri" pitchFamily="34" charset="0"/>
                <a:cs typeface="Calibri" pitchFamily="34" charset="0"/>
                <a:sym typeface="Symbol" pitchFamily="18" charset="2"/>
              </a:rPr>
              <a:t>de pequenos </a:t>
            </a:r>
            <a:r>
              <a:rPr lang="pt-BR" sz="3000" dirty="0" smtClean="0">
                <a:latin typeface="Calibri" pitchFamily="34" charset="0"/>
                <a:cs typeface="Calibri" pitchFamily="34" charset="0"/>
                <a:sym typeface="Symbol" pitchFamily="18" charset="2"/>
              </a:rPr>
              <a:t>agricultores</a:t>
            </a:r>
            <a:endParaRPr lang="pt-BR" sz="3000" dirty="0">
              <a:latin typeface="Calibri" pitchFamily="34" charset="0"/>
              <a:cs typeface="Calibri" pitchFamily="34" charset="0"/>
              <a:sym typeface="Symbol" pitchFamily="18" charset="2"/>
            </a:endParaRPr>
          </a:p>
        </p:txBody>
      </p:sp>
      <p:sp>
        <p:nvSpPr>
          <p:cNvPr id="7" name="Título 6"/>
          <p:cNvSpPr>
            <a:spLocks noGrp="1"/>
          </p:cNvSpPr>
          <p:nvPr>
            <p:ph type="ctrTitle"/>
          </p:nvPr>
        </p:nvSpPr>
        <p:spPr>
          <a:xfrm>
            <a:off x="533400" y="747867"/>
            <a:ext cx="7851648" cy="1312981"/>
          </a:xfrm>
        </p:spPr>
        <p:txBody>
          <a:bodyPr anchor="ctr">
            <a:normAutofit fontScale="90000"/>
          </a:bodyPr>
          <a:lstStyle/>
          <a:p>
            <a:pPr algn="ctr"/>
            <a:r>
              <a:rPr lang="pt-BR" sz="5400" dirty="0" smtClean="0">
                <a:solidFill>
                  <a:srgbClr val="FFC000"/>
                </a:solidFill>
                <a:effectLst/>
                <a:latin typeface="Calibri" pitchFamily="34" charset="0"/>
                <a:cs typeface="Calibri" pitchFamily="34" charset="0"/>
                <a:sym typeface="Symbol" pitchFamily="18" charset="2"/>
              </a:rPr>
              <a:t>Questão Socioambiental</a:t>
            </a:r>
            <a:br>
              <a:rPr lang="pt-BR" sz="5400" dirty="0" smtClean="0">
                <a:solidFill>
                  <a:srgbClr val="FFC000"/>
                </a:solidFill>
                <a:effectLst/>
                <a:latin typeface="Calibri" pitchFamily="34" charset="0"/>
                <a:cs typeface="Calibri" pitchFamily="34" charset="0"/>
                <a:sym typeface="Symbol" pitchFamily="18" charset="2"/>
              </a:rPr>
            </a:br>
            <a:r>
              <a:rPr lang="pt-BR" sz="3600" dirty="0" smtClean="0">
                <a:solidFill>
                  <a:srgbClr val="FFC000"/>
                </a:solidFill>
                <a:effectLst/>
                <a:latin typeface="Calibri" pitchFamily="34" charset="0"/>
                <a:cs typeface="Calibri" pitchFamily="34" charset="0"/>
                <a:sym typeface="Symbol" pitchFamily="18" charset="2"/>
              </a:rPr>
              <a:t>----------------------------------------------------------</a:t>
            </a:r>
            <a:endParaRPr lang="pt-BR" sz="3600" dirty="0">
              <a:solidFill>
                <a:srgbClr val="FFC000"/>
              </a:solidFill>
              <a:effectLst/>
            </a:endParaRPr>
          </a:p>
        </p:txBody>
      </p:sp>
      <p:sp>
        <p:nvSpPr>
          <p:cNvPr id="5" name="Rectangle 3"/>
          <p:cNvSpPr txBox="1">
            <a:spLocks noChangeArrowheads="1"/>
          </p:cNvSpPr>
          <p:nvPr/>
        </p:nvSpPr>
        <p:spPr>
          <a:xfrm>
            <a:off x="669189" y="5157193"/>
            <a:ext cx="7859216" cy="1440159"/>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4400" dirty="0" smtClean="0">
                <a:latin typeface="Calibri" pitchFamily="34" charset="0"/>
                <a:cs typeface="Calibri" pitchFamily="34" charset="0"/>
              </a:rPr>
              <a:t>Declínio acentuado da qualidade de vida da população</a:t>
            </a:r>
            <a:endParaRPr lang="pt-BR" sz="4400" dirty="0">
              <a:latin typeface="Calibri" pitchFamily="34" charset="0"/>
              <a:cs typeface="Calibri" pitchFamily="34" charset="0"/>
            </a:endParaRPr>
          </a:p>
        </p:txBody>
      </p:sp>
    </p:spTree>
    <p:extLst>
      <p:ext uri="{BB962C8B-B14F-4D97-AF65-F5344CB8AC3E}">
        <p14:creationId xmlns:p14="http://schemas.microsoft.com/office/powerpoint/2010/main" xmlns="" val="198542629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smtClean="0">
                <a:latin typeface="Calibri" pitchFamily="34" charset="0"/>
                <a:cs typeface="Calibri" pitchFamily="34" charset="0"/>
                <a:sym typeface="Symbol" pitchFamily="18" charset="2"/>
              </a:rPr>
              <a:t>Biodigestor</a:t>
            </a:r>
          </a:p>
          <a:p>
            <a:pPr marL="544513" lvl="1" indent="-457200">
              <a:spcBef>
                <a:spcPts val="0"/>
              </a:spcBef>
              <a:spcAft>
                <a:spcPts val="0"/>
              </a:spcAft>
              <a:buClr>
                <a:srgbClr val="FFC000"/>
              </a:buClr>
            </a:pPr>
            <a:endParaRPr lang="pt-BR" sz="2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Definição: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câmara de formato variado mais campânula acumuladora de gás desprendido na digestão da biomassa</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ocorre </a:t>
            </a:r>
            <a:r>
              <a:rPr lang="pt-BR" sz="2600" dirty="0">
                <a:latin typeface="Calibri" pitchFamily="34" charset="0"/>
                <a:cs typeface="Calibri" pitchFamily="34" charset="0"/>
                <a:sym typeface="Symbol" pitchFamily="18" charset="2"/>
              </a:rPr>
              <a:t>fermentação da matéria orgânica em condições anaeróbias</a:t>
            </a: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Exemplo</a:t>
            </a:r>
            <a:r>
              <a:rPr lang="pt-BR" sz="2600" dirty="0">
                <a:latin typeface="Calibri" pitchFamily="34" charset="0"/>
                <a:cs typeface="Calibri" pitchFamily="34" charset="0"/>
                <a:sym typeface="Symbol" pitchFamily="18" charset="2"/>
              </a:rPr>
              <a:t>:</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fossa para tratamento de esgotos sanitários domiciliares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569382348"/>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smtClean="0">
                <a:latin typeface="Calibri" pitchFamily="34" charset="0"/>
                <a:cs typeface="Calibri" pitchFamily="34" charset="0"/>
                <a:sym typeface="Symbol" pitchFamily="18" charset="2"/>
              </a:rPr>
              <a:t>Biodigestor (2</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2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Objetivo: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obtenção de biogás</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obtenção de </a:t>
            </a:r>
            <a:r>
              <a:rPr lang="pt-BR" sz="2600" dirty="0" err="1">
                <a:latin typeface="Calibri" pitchFamily="34" charset="0"/>
                <a:cs typeface="Calibri" pitchFamily="34" charset="0"/>
                <a:sym typeface="Symbol" pitchFamily="18" charset="2"/>
              </a:rPr>
              <a:t>biofertilizantes</a:t>
            </a:r>
            <a:r>
              <a:rPr lang="pt-BR" sz="2600" dirty="0">
                <a:latin typeface="Calibri" pitchFamily="34" charset="0"/>
                <a:cs typeface="Calibri" pitchFamily="34" charset="0"/>
                <a:sym typeface="Symbol" pitchFamily="18" charset="2"/>
              </a:rPr>
              <a:t> (subproduto)</a:t>
            </a: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Biogás:</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origem, conhecimentos e utilização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antigos x derivados de petróleo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849602805"/>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smtClean="0">
                <a:latin typeface="Calibri" pitchFamily="34" charset="0"/>
                <a:cs typeface="Calibri" pitchFamily="34" charset="0"/>
                <a:sym typeface="Symbol" pitchFamily="18" charset="2"/>
              </a:rPr>
              <a:t>Biodigestor (3</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2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(1980</a:t>
            </a:r>
            <a:r>
              <a:rPr lang="pt-BR" sz="2600" dirty="0">
                <a:latin typeface="Calibri" pitchFamily="34" charset="0"/>
                <a:cs typeface="Calibri" pitchFamily="34" charset="0"/>
                <a:sym typeface="Symbol" pitchFamily="18" charset="2"/>
              </a:rPr>
              <a:t>: 150 mil biodigestores na Índia e 4,5 milhões na </a:t>
            </a:r>
            <a:r>
              <a:rPr lang="pt-BR" sz="2600" dirty="0" smtClean="0">
                <a:latin typeface="Calibri" pitchFamily="34" charset="0"/>
                <a:cs typeface="Calibri" pitchFamily="34" charset="0"/>
                <a:sym typeface="Symbol" pitchFamily="18" charset="2"/>
              </a:rPr>
              <a:t>China):</a:t>
            </a:r>
          </a:p>
          <a:p>
            <a:pPr marL="1458913" lvl="3"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minimizar </a:t>
            </a:r>
            <a:r>
              <a:rPr lang="pt-BR" sz="2600" dirty="0">
                <a:latin typeface="Calibri" pitchFamily="34" charset="0"/>
                <a:cs typeface="Calibri" pitchFamily="34" charset="0"/>
                <a:sym typeface="Symbol" pitchFamily="18" charset="2"/>
              </a:rPr>
              <a:t>a dependência </a:t>
            </a:r>
            <a:r>
              <a:rPr lang="pt-BR" sz="2600" dirty="0" smtClean="0">
                <a:latin typeface="Calibri" pitchFamily="34" charset="0"/>
                <a:cs typeface="Calibri" pitchFamily="34" charset="0"/>
                <a:sym typeface="Symbol" pitchFamily="18" charset="2"/>
              </a:rPr>
              <a:t>energética</a:t>
            </a:r>
          </a:p>
          <a:p>
            <a:pPr marL="1458913" lvl="3"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meio </a:t>
            </a:r>
            <a:r>
              <a:rPr lang="pt-BR" sz="2600" dirty="0">
                <a:latin typeface="Calibri" pitchFamily="34" charset="0"/>
                <a:cs typeface="Calibri" pitchFamily="34" charset="0"/>
                <a:sym typeface="Symbol" pitchFamily="18" charset="2"/>
              </a:rPr>
              <a:t>de combate à poluição </a:t>
            </a:r>
            <a:r>
              <a:rPr lang="pt-BR" sz="2600" dirty="0" smtClean="0">
                <a:latin typeface="Calibri" pitchFamily="34" charset="0"/>
                <a:cs typeface="Calibri" pitchFamily="34" charset="0"/>
                <a:sym typeface="Symbol" pitchFamily="18" charset="2"/>
              </a:rPr>
              <a:t> (</a:t>
            </a:r>
            <a:r>
              <a:rPr lang="pt-BR" sz="2600" dirty="0">
                <a:latin typeface="Calibri" pitchFamily="34" charset="0"/>
                <a:cs typeface="Calibri" pitchFamily="34" charset="0"/>
                <a:sym typeface="Symbol" pitchFamily="18" charset="2"/>
              </a:rPr>
              <a:t>também para grandes instalações industriais)</a:t>
            </a:r>
          </a:p>
          <a:p>
            <a:pPr marL="544513" lvl="1" indent="-457200">
              <a:spcBef>
                <a:spcPts val="0"/>
              </a:spcBef>
              <a:spcAft>
                <a:spcPts val="0"/>
              </a:spcAft>
              <a:buClr>
                <a:srgbClr val="FFC000"/>
              </a:buClr>
              <a:buFont typeface="Arial" pitchFamily="34" charset="0"/>
              <a:buChar char="•"/>
            </a:pPr>
            <a:endParaRPr lang="pt-BR" sz="2600" dirty="0">
              <a:latin typeface="Calibri" pitchFamily="34" charset="0"/>
              <a:cs typeface="Calibri" pitchFamily="34" charset="0"/>
              <a:sym typeface="Symbol" pitchFamily="18" charset="2"/>
            </a:endParaRPr>
          </a:p>
          <a:p>
            <a:pPr marL="544513" lvl="1"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Requerimentos</a:t>
            </a:r>
            <a:r>
              <a:rPr lang="pt-BR" sz="2600" dirty="0">
                <a:latin typeface="Calibri" pitchFamily="34" charset="0"/>
                <a:cs typeface="Calibri" pitchFamily="34" charset="0"/>
                <a:sym typeface="Symbol" pitchFamily="18" charset="2"/>
              </a:rPr>
              <a:t>:</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existência de matéria prima</a:t>
            </a:r>
          </a:p>
          <a:p>
            <a:pPr marL="1458913" lvl="3"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necessidade de biogás e fertilizante</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838613588"/>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0"/>
              </a:spcAft>
              <a:buClr>
                <a:srgbClr val="FFC000"/>
              </a:buClr>
            </a:pPr>
            <a:r>
              <a:rPr lang="pt-BR" sz="2600" b="1" u="sng" dirty="0" smtClean="0">
                <a:latin typeface="Calibri" pitchFamily="34" charset="0"/>
                <a:cs typeface="Calibri" pitchFamily="34" charset="0"/>
                <a:sym typeface="Symbol" pitchFamily="18" charset="2"/>
              </a:rPr>
              <a:t>Biodigestor (4</a:t>
            </a:r>
            <a:r>
              <a:rPr lang="pt-BR" sz="2600" b="1" u="sng" dirty="0" smtClean="0">
                <a:latin typeface="Calibri" pitchFamily="34" charset="0"/>
                <a:cs typeface="Calibri" pitchFamily="34" charset="0"/>
                <a:sym typeface="Symbol" pitchFamily="18" charset="2"/>
              </a:rPr>
              <a:t>)</a:t>
            </a:r>
          </a:p>
          <a:p>
            <a:pPr marL="544513" lvl="1" indent="-457200">
              <a:spcBef>
                <a:spcPts val="0"/>
              </a:spcBef>
              <a:spcAft>
                <a:spcPts val="0"/>
              </a:spcAft>
              <a:buClr>
                <a:srgbClr val="FFC000"/>
              </a:buClr>
            </a:pPr>
            <a:endParaRPr lang="pt-BR" sz="2600" b="1" u="sng"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r>
              <a:rPr lang="pt-BR" sz="2600" dirty="0" smtClean="0">
                <a:latin typeface="Calibri" pitchFamily="34" charset="0"/>
                <a:cs typeface="Calibri" pitchFamily="34" charset="0"/>
                <a:sym typeface="Symbol" pitchFamily="18" charset="2"/>
              </a:rPr>
              <a:t>- Instalação</a:t>
            </a:r>
            <a:r>
              <a:rPr lang="pt-BR" sz="2600" dirty="0">
                <a:latin typeface="Calibri" pitchFamily="34" charset="0"/>
                <a:cs typeface="Calibri" pitchFamily="34" charset="0"/>
                <a:sym typeface="Symbol" pitchFamily="18" charset="2"/>
              </a:rPr>
              <a:t>:</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espaço físico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fonte de suprimentos de excrementos animais e resíduos vegetais</a:t>
            </a:r>
          </a:p>
          <a:p>
            <a:pPr marL="544513" lvl="1" indent="-457200">
              <a:spcBef>
                <a:spcPts val="0"/>
              </a:spcBef>
              <a:spcAft>
                <a:spcPts val="0"/>
              </a:spcAft>
              <a:buClr>
                <a:srgbClr val="FFC000"/>
              </a:buClr>
            </a:pPr>
            <a:endParaRPr lang="pt-BR" sz="600"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endParaRPr lang="pt-BR" sz="600" dirty="0" smtClean="0">
              <a:latin typeface="Calibri" pitchFamily="34" charset="0"/>
              <a:cs typeface="Calibri" pitchFamily="34" charset="0"/>
              <a:sym typeface="Symbol" pitchFamily="18" charset="2"/>
            </a:endParaRPr>
          </a:p>
          <a:p>
            <a:pPr marL="544513" lvl="1" indent="-457200">
              <a:spcBef>
                <a:spcPts val="0"/>
              </a:spcBef>
              <a:spcAft>
                <a:spcPts val="0"/>
              </a:spcAft>
              <a:buClr>
                <a:srgbClr val="FFC000"/>
              </a:buClr>
            </a:pPr>
            <a:r>
              <a:rPr lang="pt-BR" sz="2600" dirty="0" smtClean="0">
                <a:latin typeface="Calibri" pitchFamily="34" charset="0"/>
                <a:cs typeface="Calibri" pitchFamily="34" charset="0"/>
                <a:sym typeface="Symbol" pitchFamily="18" charset="2"/>
              </a:rPr>
              <a:t>- Exemplo </a:t>
            </a:r>
            <a:r>
              <a:rPr lang="pt-BR" sz="2600" dirty="0">
                <a:latin typeface="Calibri" pitchFamily="34" charset="0"/>
                <a:cs typeface="Calibri" pitchFamily="34" charset="0"/>
                <a:sym typeface="Symbol" pitchFamily="18" charset="2"/>
              </a:rPr>
              <a:t>para projeto de biodigestor ser </a:t>
            </a:r>
            <a:r>
              <a:rPr lang="pt-BR" sz="2600" dirty="0" smtClean="0">
                <a:latin typeface="Calibri" pitchFamily="34" charset="0"/>
                <a:cs typeface="Calibri" pitchFamily="34" charset="0"/>
                <a:sym typeface="Symbol" pitchFamily="18" charset="2"/>
              </a:rPr>
              <a:t>viável:</a:t>
            </a:r>
          </a:p>
          <a:p>
            <a:pPr marL="1001713" lvl="2" indent="-457200">
              <a:spcBef>
                <a:spcPts val="0"/>
              </a:spcBef>
              <a:spcAft>
                <a:spcPts val="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Terreno </a:t>
            </a:r>
            <a:r>
              <a:rPr lang="pt-BR" sz="2600" dirty="0">
                <a:latin typeface="Calibri" pitchFamily="34" charset="0"/>
                <a:cs typeface="Calibri" pitchFamily="34" charset="0"/>
                <a:sym typeface="Symbol" pitchFamily="18" charset="2"/>
              </a:rPr>
              <a:t>de 1000m</a:t>
            </a:r>
            <a:r>
              <a:rPr lang="pt-BR" sz="2600" baseline="30000" dirty="0">
                <a:latin typeface="Calibri" pitchFamily="34" charset="0"/>
                <a:cs typeface="Calibri" pitchFamily="34" charset="0"/>
                <a:sym typeface="Symbol" pitchFamily="18" charset="2"/>
              </a:rPr>
              <a:t>2</a:t>
            </a:r>
            <a:r>
              <a:rPr lang="pt-BR" sz="2600" dirty="0">
                <a:latin typeface="Calibri" pitchFamily="34" charset="0"/>
                <a:cs typeface="Calibri" pitchFamily="34" charset="0"/>
                <a:sym typeface="Symbol" pitchFamily="18" charset="2"/>
              </a:rPr>
              <a:t> (mínimo)</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ajardinado, plantado, </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com animais de pequeno porte e </a:t>
            </a:r>
          </a:p>
          <a:p>
            <a:pPr marL="1001713" lvl="2" indent="-457200">
              <a:spcBef>
                <a:spcPts val="0"/>
              </a:spcBef>
              <a:spcAft>
                <a:spcPts val="0"/>
              </a:spcAft>
              <a:buClr>
                <a:srgbClr val="FFC000"/>
              </a:buClr>
              <a:buFont typeface="Arial" pitchFamily="34" charset="0"/>
              <a:buChar char="•"/>
            </a:pPr>
            <a:r>
              <a:rPr lang="pt-BR" sz="2600" dirty="0">
                <a:latin typeface="Calibri" pitchFamily="34" charset="0"/>
                <a:cs typeface="Calibri" pitchFamily="34" charset="0"/>
                <a:sym typeface="Symbol" pitchFamily="18" charset="2"/>
              </a:rPr>
              <a:t>uma casa com 5 ou 6 habitantes produzindo restos alimentares.</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419417849"/>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1200"/>
              </a:spcAft>
              <a:buClr>
                <a:srgbClr val="FFC000"/>
              </a:buClr>
            </a:pPr>
            <a:r>
              <a:rPr lang="pt-BR" sz="2600" b="1" u="sng" dirty="0" smtClean="0">
                <a:latin typeface="Calibri" pitchFamily="34" charset="0"/>
                <a:cs typeface="Calibri" pitchFamily="34" charset="0"/>
                <a:sym typeface="Symbol" pitchFamily="18" charset="2"/>
              </a:rPr>
              <a:t>Biodigestor (5)</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Funcionamento:</a:t>
            </a: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matéria prima (esterco, resíduos vegetais e água) são misturados no tanque de entrada nas devidas </a:t>
            </a:r>
            <a:r>
              <a:rPr lang="pt-BR" sz="2600" dirty="0" smtClean="0">
                <a:latin typeface="Calibri" pitchFamily="34" charset="0"/>
                <a:cs typeface="Calibri" pitchFamily="34" charset="0"/>
                <a:sym typeface="Symbol" pitchFamily="18" charset="2"/>
              </a:rPr>
              <a:t>proporções</a:t>
            </a:r>
            <a:endParaRPr lang="pt-BR" sz="2600" dirty="0">
              <a:latin typeface="Calibri" pitchFamily="34" charset="0"/>
              <a:cs typeface="Calibri" pitchFamily="34" charset="0"/>
              <a:sym typeface="Symbol" pitchFamily="18" charset="2"/>
            </a:endParaRP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pelo tubo de carga é feita a introdução do material no digestor até o nível </a:t>
            </a:r>
            <a:r>
              <a:rPr lang="pt-BR" sz="2600" dirty="0" smtClean="0">
                <a:latin typeface="Calibri" pitchFamily="34" charset="0"/>
                <a:cs typeface="Calibri" pitchFamily="34" charset="0"/>
                <a:sym typeface="Symbol" pitchFamily="18" charset="2"/>
              </a:rPr>
              <a:t>adequado</a:t>
            </a:r>
            <a:endParaRPr lang="pt-BR" sz="2600" dirty="0">
              <a:latin typeface="Calibri" pitchFamily="34" charset="0"/>
              <a:cs typeface="Calibri" pitchFamily="34" charset="0"/>
              <a:sym typeface="Symbol" pitchFamily="18" charset="2"/>
            </a:endParaRP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ocorrerá digestão anaeróbia com liberação de gases que se acumulam no </a:t>
            </a:r>
            <a:r>
              <a:rPr lang="pt-BR" sz="2600" dirty="0" smtClean="0">
                <a:latin typeface="Calibri" pitchFamily="34" charset="0"/>
                <a:cs typeface="Calibri" pitchFamily="34" charset="0"/>
                <a:sym typeface="Symbol" pitchFamily="18" charset="2"/>
              </a:rPr>
              <a:t>gasômetro</a:t>
            </a:r>
            <a:endParaRPr lang="pt-BR" sz="2600" dirty="0">
              <a:latin typeface="Calibri" pitchFamily="34" charset="0"/>
              <a:cs typeface="Calibri" pitchFamily="34" charset="0"/>
              <a:sym typeface="Symbol" pitchFamily="18" charset="2"/>
            </a:endParaRP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após 40-60 dias estabiliza-se a produção de </a:t>
            </a:r>
            <a:r>
              <a:rPr lang="pt-BR" sz="2600" dirty="0" smtClean="0">
                <a:latin typeface="Calibri" pitchFamily="34" charset="0"/>
                <a:cs typeface="Calibri" pitchFamily="34" charset="0"/>
                <a:sym typeface="Symbol" pitchFamily="18" charset="2"/>
              </a:rPr>
              <a:t>gás</a:t>
            </a:r>
            <a:endParaRPr lang="pt-BR" sz="2600" dirty="0">
              <a:latin typeface="Calibri" pitchFamily="34" charset="0"/>
              <a:cs typeface="Calibri" pitchFamily="34" charset="0"/>
              <a:sym typeface="Symbol" pitchFamily="18" charset="2"/>
            </a:endParaRP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o biodigestor é recarregado</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461930068"/>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1200"/>
              </a:spcAft>
              <a:buClr>
                <a:srgbClr val="FFC000"/>
              </a:buClr>
            </a:pPr>
            <a:r>
              <a:rPr lang="pt-BR" sz="2600" b="1" u="sng" dirty="0" smtClean="0">
                <a:latin typeface="Calibri" pitchFamily="34" charset="0"/>
                <a:cs typeface="Calibri" pitchFamily="34" charset="0"/>
                <a:sym typeface="Symbol" pitchFamily="18" charset="2"/>
              </a:rPr>
              <a:t>Biodigestor (6)</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A toda </a:t>
            </a:r>
            <a:r>
              <a:rPr lang="pt-BR" sz="2600" dirty="0">
                <a:latin typeface="Calibri" pitchFamily="34" charset="0"/>
                <a:cs typeface="Calibri" pitchFamily="34" charset="0"/>
                <a:sym typeface="Symbol" pitchFamily="18" charset="2"/>
              </a:rPr>
              <a:t>carga há uma descarga correspondente, com volume equivalente, liberado pelo tubo de descarga em direção ao tanque de descarga</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No </a:t>
            </a:r>
            <a:r>
              <a:rPr lang="pt-BR" sz="2600" dirty="0">
                <a:latin typeface="Calibri" pitchFamily="34" charset="0"/>
                <a:cs typeface="Calibri" pitchFamily="34" charset="0"/>
                <a:sym typeface="Symbol" pitchFamily="18" charset="2"/>
              </a:rPr>
              <a:t>tanque de descarga o resíduo líquido perde água por evaporação ou infiltração no solo até adquirir consistência pastosa, podendo então ser usado como fertilizante</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Em </a:t>
            </a:r>
            <a:r>
              <a:rPr lang="pt-BR" sz="2600" dirty="0">
                <a:latin typeface="Calibri" pitchFamily="34" charset="0"/>
                <a:cs typeface="Calibri" pitchFamily="34" charset="0"/>
                <a:sym typeface="Symbol" pitchFamily="18" charset="2"/>
              </a:rPr>
              <a:t>biodigestores de maior porte há um septo que direciona o </a:t>
            </a:r>
            <a:r>
              <a:rPr lang="pt-BR" sz="2600" dirty="0" smtClean="0">
                <a:latin typeface="Calibri" pitchFamily="34" charset="0"/>
                <a:cs typeface="Calibri" pitchFamily="34" charset="0"/>
                <a:sym typeface="Symbol" pitchFamily="18" charset="2"/>
              </a:rPr>
              <a:t>fluxo </a:t>
            </a:r>
            <a:r>
              <a:rPr lang="pt-BR" sz="2600" dirty="0">
                <a:latin typeface="Calibri" pitchFamily="34" charset="0"/>
                <a:cs typeface="Calibri" pitchFamily="34" charset="0"/>
                <a:sym typeface="Symbol" pitchFamily="18" charset="2"/>
              </a:rPr>
              <a:t>dentro do biodigestor e faz com que a massa permaneça o tempo necessário à digestão completa, impedindo a descarga de material cru.</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24890030"/>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1200"/>
              </a:spcAft>
              <a:buClr>
                <a:srgbClr val="FFC000"/>
              </a:buClr>
            </a:pPr>
            <a:r>
              <a:rPr lang="pt-BR" sz="2600" b="1" u="sng" dirty="0" smtClean="0">
                <a:latin typeface="Calibri" pitchFamily="34" charset="0"/>
                <a:cs typeface="Calibri" pitchFamily="34" charset="0"/>
                <a:sym typeface="Symbol" pitchFamily="18" charset="2"/>
              </a:rPr>
              <a:t>Modelos de Biodigestores</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Indiano:</a:t>
            </a:r>
            <a:endParaRPr lang="pt-BR" sz="2600" dirty="0">
              <a:latin typeface="Calibri" pitchFamily="34" charset="0"/>
              <a:cs typeface="Calibri" pitchFamily="34" charset="0"/>
              <a:sym typeface="Symbol" pitchFamily="18" charset="2"/>
            </a:endParaRPr>
          </a:p>
          <a:p>
            <a:pPr marL="544513" lvl="1"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sistema vertical contínuo com gasômetro flutuante (dinâmico), acoplado à câmara digestiva (localizada abaixo do nível do terreno)</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geralmente </a:t>
            </a:r>
            <a:r>
              <a:rPr lang="pt-BR" sz="2600" dirty="0">
                <a:latin typeface="Calibri" pitchFamily="34" charset="0"/>
                <a:cs typeface="Calibri" pitchFamily="34" charset="0"/>
                <a:sym typeface="Symbol" pitchFamily="18" charset="2"/>
              </a:rPr>
              <a:t>de forma cilíndrica (tijolo/ concreto)</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gasômetro</a:t>
            </a:r>
            <a:r>
              <a:rPr lang="pt-BR" sz="2600" dirty="0">
                <a:latin typeface="Calibri" pitchFamily="34" charset="0"/>
                <a:cs typeface="Calibri" pitchFamily="34" charset="0"/>
                <a:sym typeface="Symbol" pitchFamily="18" charset="2"/>
              </a:rPr>
              <a:t>: chapa de aço ou de fibra de vidro com o teto cônico ou reto</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o </a:t>
            </a:r>
            <a:r>
              <a:rPr lang="pt-BR" sz="2600" dirty="0">
                <a:latin typeface="Calibri" pitchFamily="34" charset="0"/>
                <a:cs typeface="Calibri" pitchFamily="34" charset="0"/>
                <a:sym typeface="Symbol" pitchFamily="18" charset="2"/>
              </a:rPr>
              <a:t>peso do gasômetro sela o sistema.</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1262390379"/>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iodigestorindiano"/>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95536" y="1500469"/>
            <a:ext cx="8424936" cy="50968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2" name="Retângulo 1"/>
          <p:cNvSpPr/>
          <p:nvPr/>
        </p:nvSpPr>
        <p:spPr>
          <a:xfrm>
            <a:off x="323528" y="817548"/>
            <a:ext cx="1415772" cy="523220"/>
          </a:xfrm>
          <a:prstGeom prst="rect">
            <a:avLst/>
          </a:prstGeom>
        </p:spPr>
        <p:txBody>
          <a:bodyPr wrap="none">
            <a:spAutoFit/>
          </a:bodyPr>
          <a:lstStyle/>
          <a:p>
            <a:r>
              <a:rPr lang="pt-BR" sz="2800" b="1" u="sng" dirty="0">
                <a:latin typeface="Calibri" pitchFamily="34" charset="0"/>
                <a:cs typeface="Calibri" pitchFamily="34" charset="0"/>
              </a:rPr>
              <a:t>Indiano:</a:t>
            </a:r>
          </a:p>
        </p:txBody>
      </p:sp>
    </p:spTree>
    <p:extLst>
      <p:ext uri="{BB962C8B-B14F-4D97-AF65-F5344CB8AC3E}">
        <p14:creationId xmlns="" xmlns:p14="http://schemas.microsoft.com/office/powerpoint/2010/main" val="923464704"/>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87490" y="1700808"/>
            <a:ext cx="9036496" cy="381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44513" lvl="1" indent="-457200">
              <a:spcBef>
                <a:spcPts val="0"/>
              </a:spcBef>
              <a:spcAft>
                <a:spcPts val="1200"/>
              </a:spcAft>
              <a:buClr>
                <a:srgbClr val="FFC000"/>
              </a:buClr>
            </a:pPr>
            <a:r>
              <a:rPr lang="pt-BR" sz="2600" b="1" u="sng" dirty="0" smtClean="0">
                <a:latin typeface="Calibri" pitchFamily="34" charset="0"/>
                <a:cs typeface="Calibri" pitchFamily="34" charset="0"/>
                <a:sym typeface="Symbol" pitchFamily="18" charset="2"/>
              </a:rPr>
              <a:t>Modelos de Biodigestores (2)</a:t>
            </a:r>
          </a:p>
          <a:p>
            <a:pPr marL="544513" lvl="1" indent="-457200">
              <a:spcBef>
                <a:spcPts val="0"/>
              </a:spcBef>
              <a:spcAft>
                <a:spcPts val="1200"/>
              </a:spcAft>
              <a:buClr>
                <a:srgbClr val="FFC000"/>
              </a:buClr>
              <a:buFont typeface="Arial" pitchFamily="34" charset="0"/>
              <a:buChar char="•"/>
            </a:pPr>
            <a:r>
              <a:rPr lang="pt-BR" sz="2600" dirty="0" smtClean="0">
                <a:latin typeface="Calibri" pitchFamily="34" charset="0"/>
                <a:cs typeface="Calibri" pitchFamily="34" charset="0"/>
                <a:sym typeface="Symbol" pitchFamily="18" charset="2"/>
              </a:rPr>
              <a:t>Chinês:</a:t>
            </a:r>
            <a:endParaRPr lang="pt-BR" sz="2600" dirty="0">
              <a:latin typeface="Calibri" pitchFamily="34" charset="0"/>
              <a:cs typeface="Calibri" pitchFamily="34" charset="0"/>
              <a:sym typeface="Symbol" pitchFamily="18" charset="2"/>
            </a:endParaRP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Sistema vertical de cúpula (gasômetro) fixa</a:t>
            </a: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Forma cilíndrica</a:t>
            </a: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Calota superior e inferior de tijolo/ concreto</a:t>
            </a: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Abaixo do nível do terreno</a:t>
            </a:r>
          </a:p>
          <a:p>
            <a:pPr marL="1001713" lvl="2" indent="-457200">
              <a:spcBef>
                <a:spcPts val="0"/>
              </a:spcBef>
              <a:spcAft>
                <a:spcPts val="1200"/>
              </a:spcAft>
              <a:buClr>
                <a:srgbClr val="FFC000"/>
              </a:buClr>
              <a:buFont typeface="Arial" pitchFamily="34" charset="0"/>
              <a:buChar char="•"/>
            </a:pPr>
            <a:r>
              <a:rPr lang="pt-BR" sz="2600" dirty="0">
                <a:latin typeface="Calibri" pitchFamily="34" charset="0"/>
                <a:cs typeface="Calibri" pitchFamily="34" charset="0"/>
                <a:sym typeface="Symbol" pitchFamily="18" charset="2"/>
              </a:rPr>
              <a:t>Gás se acumula na calota</a:t>
            </a:r>
          </a:p>
        </p:txBody>
      </p:sp>
      <p:sp>
        <p:nvSpPr>
          <p:cNvPr id="8" name="Título 6"/>
          <p:cNvSpPr txBox="1">
            <a:spLocks/>
          </p:cNvSpPr>
          <p:nvPr/>
        </p:nvSpPr>
        <p:spPr>
          <a:xfrm>
            <a:off x="0" y="692696"/>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952022659"/>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odigestorchines"/>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79421" y="1481100"/>
            <a:ext cx="8469043" cy="51882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6" name="Retângulo 5"/>
          <p:cNvSpPr/>
          <p:nvPr/>
        </p:nvSpPr>
        <p:spPr>
          <a:xfrm>
            <a:off x="323528" y="817548"/>
            <a:ext cx="1271502" cy="523220"/>
          </a:xfrm>
          <a:prstGeom prst="rect">
            <a:avLst/>
          </a:prstGeom>
        </p:spPr>
        <p:txBody>
          <a:bodyPr wrap="none">
            <a:spAutoFit/>
          </a:bodyPr>
          <a:lstStyle/>
          <a:p>
            <a:r>
              <a:rPr lang="pt-BR" sz="2800" b="1" u="sng" dirty="0" smtClean="0">
                <a:latin typeface="Calibri" pitchFamily="34" charset="0"/>
                <a:cs typeface="Calibri" pitchFamily="34" charset="0"/>
              </a:rPr>
              <a:t>Chinês:</a:t>
            </a:r>
            <a:endParaRPr lang="pt-BR" sz="2800" b="1" u="sng" dirty="0">
              <a:latin typeface="Calibri" pitchFamily="34" charset="0"/>
              <a:cs typeface="Calibri" pitchFamily="34" charset="0"/>
            </a:endParaRPr>
          </a:p>
        </p:txBody>
      </p:sp>
    </p:spTree>
    <p:extLst>
      <p:ext uri="{BB962C8B-B14F-4D97-AF65-F5344CB8AC3E}">
        <p14:creationId xmlns="" xmlns:p14="http://schemas.microsoft.com/office/powerpoint/2010/main" val="2011776116"/>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467544" y="1861661"/>
            <a:ext cx="766993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lvl="1" indent="-342900">
              <a:buClr>
                <a:srgbClr val="FFC000"/>
              </a:buClr>
              <a:buFont typeface="Arial" charset="0"/>
              <a:buChar char="•"/>
            </a:pPr>
            <a:r>
              <a:rPr lang="pt-BR" sz="3000" dirty="0">
                <a:latin typeface="Calibri" pitchFamily="34" charset="0"/>
                <a:cs typeface="Calibri" pitchFamily="34" charset="0"/>
                <a:sym typeface="Symbol" pitchFamily="18" charset="2"/>
              </a:rPr>
              <a:t>Poluição de Mananciais </a:t>
            </a:r>
            <a:r>
              <a:rPr lang="pt-BR" sz="3000" dirty="0" smtClean="0">
                <a:latin typeface="Calibri" pitchFamily="34" charset="0"/>
                <a:cs typeface="Calibri" pitchFamily="34" charset="0"/>
                <a:sym typeface="Symbol" pitchFamily="18" charset="2"/>
              </a:rPr>
              <a:t>(</a:t>
            </a:r>
            <a:r>
              <a:rPr lang="pt-BR" sz="3000" dirty="0">
                <a:latin typeface="Calibri" pitchFamily="34" charset="0"/>
                <a:cs typeface="Calibri" pitchFamily="34" charset="0"/>
                <a:sym typeface="Symbol" pitchFamily="18" charset="2"/>
              </a:rPr>
              <a:t>rios, lagos , águas subterrâneas) </a:t>
            </a:r>
          </a:p>
          <a:p>
            <a:pPr marL="800100" lvl="1" indent="-342900">
              <a:buClr>
                <a:srgbClr val="FFC000"/>
              </a:buClr>
              <a:buFont typeface="Arial" charset="0"/>
              <a:buChar char="•"/>
            </a:pPr>
            <a:r>
              <a:rPr lang="pt-BR" sz="3000" dirty="0">
                <a:latin typeface="Calibri" pitchFamily="34" charset="0"/>
                <a:cs typeface="Calibri" pitchFamily="34" charset="0"/>
                <a:sym typeface="Symbol" pitchFamily="18" charset="2"/>
              </a:rPr>
              <a:t>pelos efluentes líquidos e resíduos sólidos:</a:t>
            </a:r>
          </a:p>
          <a:p>
            <a:pPr marL="1714500" lvl="3" indent="-342900">
              <a:buClr>
                <a:srgbClr val="FFC000"/>
              </a:buClr>
              <a:buFont typeface="Arial" charset="0"/>
              <a:buChar char="•"/>
            </a:pPr>
            <a:r>
              <a:rPr lang="pt-BR" sz="3000" dirty="0">
                <a:latin typeface="Calibri" pitchFamily="34" charset="0"/>
                <a:cs typeface="Calibri" pitchFamily="34" charset="0"/>
                <a:sym typeface="Symbol" pitchFamily="18" charset="2"/>
              </a:rPr>
              <a:t>Atividades agrícolas</a:t>
            </a:r>
          </a:p>
          <a:p>
            <a:pPr marL="1714500" lvl="3" indent="-342900">
              <a:buClr>
                <a:srgbClr val="FFC000"/>
              </a:buClr>
              <a:buFont typeface="Arial" charset="0"/>
              <a:buChar char="•"/>
            </a:pPr>
            <a:r>
              <a:rPr lang="pt-BR" sz="3000" dirty="0">
                <a:latin typeface="Calibri" pitchFamily="34" charset="0"/>
                <a:cs typeface="Calibri" pitchFamily="34" charset="0"/>
                <a:sym typeface="Symbol" pitchFamily="18" charset="2"/>
              </a:rPr>
              <a:t>Produção animal</a:t>
            </a:r>
          </a:p>
          <a:p>
            <a:pPr marL="1714500" lvl="3" indent="-342900">
              <a:buClr>
                <a:srgbClr val="FFC000"/>
              </a:buClr>
              <a:buFont typeface="Arial" charset="0"/>
              <a:buChar char="•"/>
            </a:pPr>
            <a:r>
              <a:rPr lang="pt-BR" sz="3000" dirty="0">
                <a:latin typeface="Calibri" pitchFamily="34" charset="0"/>
                <a:cs typeface="Calibri" pitchFamily="34" charset="0"/>
                <a:sym typeface="Symbol" pitchFamily="18" charset="2"/>
              </a:rPr>
              <a:t>Atividades agroindustriais</a:t>
            </a:r>
          </a:p>
        </p:txBody>
      </p:sp>
      <p:sp>
        <p:nvSpPr>
          <p:cNvPr id="7" name="Título 6"/>
          <p:cNvSpPr>
            <a:spLocks noGrp="1"/>
          </p:cNvSpPr>
          <p:nvPr>
            <p:ph type="ctrTitle"/>
          </p:nvPr>
        </p:nvSpPr>
        <p:spPr>
          <a:xfrm>
            <a:off x="533400" y="747867"/>
            <a:ext cx="7851648" cy="1312981"/>
          </a:xfrm>
        </p:spPr>
        <p:txBody>
          <a:bodyPr anchor="ctr">
            <a:normAutofit fontScale="90000"/>
          </a:bodyPr>
          <a:lstStyle/>
          <a:p>
            <a:pPr algn="ctr"/>
            <a:r>
              <a:rPr lang="pt-BR" sz="5400" dirty="0" smtClean="0">
                <a:solidFill>
                  <a:srgbClr val="FFC000"/>
                </a:solidFill>
                <a:effectLst/>
                <a:latin typeface="Calibri" pitchFamily="34" charset="0"/>
                <a:cs typeface="Calibri" pitchFamily="34" charset="0"/>
                <a:sym typeface="Symbol" pitchFamily="18" charset="2"/>
              </a:rPr>
              <a:t>Questão Socioambiental</a:t>
            </a:r>
            <a:br>
              <a:rPr lang="pt-BR" sz="5400" dirty="0" smtClean="0">
                <a:solidFill>
                  <a:srgbClr val="FFC000"/>
                </a:solidFill>
                <a:effectLst/>
                <a:latin typeface="Calibri" pitchFamily="34" charset="0"/>
                <a:cs typeface="Calibri" pitchFamily="34" charset="0"/>
                <a:sym typeface="Symbol" pitchFamily="18" charset="2"/>
              </a:rPr>
            </a:br>
            <a:r>
              <a:rPr lang="pt-BR" sz="3600" dirty="0" smtClean="0">
                <a:solidFill>
                  <a:srgbClr val="FFC000"/>
                </a:solidFill>
                <a:effectLst/>
                <a:latin typeface="Calibri" pitchFamily="34" charset="0"/>
                <a:cs typeface="Calibri" pitchFamily="34" charset="0"/>
                <a:sym typeface="Symbol" pitchFamily="18" charset="2"/>
              </a:rPr>
              <a:t>----------------------------------------------------------</a:t>
            </a:r>
            <a:endParaRPr lang="pt-BR" sz="3600" dirty="0">
              <a:solidFill>
                <a:srgbClr val="FFC000"/>
              </a:solidFill>
              <a:effectLst/>
            </a:endParaRPr>
          </a:p>
        </p:txBody>
      </p:sp>
      <p:sp>
        <p:nvSpPr>
          <p:cNvPr id="5" name="Rectangle 3"/>
          <p:cNvSpPr txBox="1">
            <a:spLocks noChangeArrowheads="1"/>
          </p:cNvSpPr>
          <p:nvPr/>
        </p:nvSpPr>
        <p:spPr>
          <a:xfrm>
            <a:off x="669189" y="5157193"/>
            <a:ext cx="7859216" cy="1440159"/>
          </a:xfrm>
          <a:prstGeom prst="rect">
            <a:avLst/>
          </a:prstGeom>
          <a:solidFill>
            <a:srgbClr val="C95803"/>
          </a:solidFill>
        </p:spPr>
        <p:txBody>
          <a:bodyPr vert="horz" lIns="10800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defRPr/>
            </a:pPr>
            <a:r>
              <a:rPr lang="pt-BR" sz="4200" dirty="0" smtClean="0">
                <a:latin typeface="Calibri" pitchFamily="34" charset="0"/>
                <a:cs typeface="Calibri" pitchFamily="34" charset="0"/>
              </a:rPr>
              <a:t>Natureza diversificada dos resíduos dificulta o gerenciamento</a:t>
            </a:r>
            <a:endParaRPr lang="pt-BR" sz="4200" dirty="0">
              <a:latin typeface="Calibri" pitchFamily="34" charset="0"/>
              <a:cs typeface="Calibri" pitchFamily="34" charset="0"/>
            </a:endParaRPr>
          </a:p>
        </p:txBody>
      </p:sp>
    </p:spTree>
    <p:extLst>
      <p:ext uri="{BB962C8B-B14F-4D97-AF65-F5344CB8AC3E}">
        <p14:creationId xmlns:p14="http://schemas.microsoft.com/office/powerpoint/2010/main" xmlns="" val="2498623022"/>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395536" y="1844824"/>
            <a:ext cx="8568952" cy="864096"/>
          </a:xfrm>
        </p:spPr>
        <p:txBody>
          <a:bodyPr anchor="ctr">
            <a:noAutofit/>
          </a:bodyPr>
          <a:lstStyle/>
          <a:p>
            <a:pPr algn="l"/>
            <a:r>
              <a:rPr lang="pt-BR" sz="2800" dirty="0" smtClean="0">
                <a:solidFill>
                  <a:srgbClr val="FFC000"/>
                </a:solidFill>
                <a:effectLst/>
                <a:latin typeface="Calibri" pitchFamily="34" charset="0"/>
                <a:cs typeface="Calibri" pitchFamily="34" charset="0"/>
                <a:sym typeface="Symbol" pitchFamily="18" charset="2"/>
              </a:rPr>
              <a:t>Parâmetros </a:t>
            </a:r>
            <a:r>
              <a:rPr lang="pt-BR" sz="2800" dirty="0">
                <a:solidFill>
                  <a:srgbClr val="FFC000"/>
                </a:solidFill>
                <a:effectLst/>
                <a:latin typeface="Calibri" pitchFamily="34" charset="0"/>
                <a:cs typeface="Calibri" pitchFamily="34" charset="0"/>
                <a:sym typeface="Symbol" pitchFamily="18" charset="2"/>
              </a:rPr>
              <a:t>EMBRATER/EMATER</a:t>
            </a:r>
            <a:endParaRPr lang="pt-BR" sz="1400" dirty="0">
              <a:solidFill>
                <a:srgbClr val="FFC000"/>
              </a:solidFill>
              <a:effectLst/>
              <a:latin typeface="Calibri" pitchFamily="34" charset="0"/>
              <a:cs typeface="Calibri" pitchFamily="34" charset="0"/>
              <a:sym typeface="Symbol" pitchFamily="18" charset="2"/>
            </a:endParaRPr>
          </a:p>
        </p:txBody>
      </p:sp>
      <p:sp>
        <p:nvSpPr>
          <p:cNvPr id="3" name="AutoShape 4" descr="http://www.teclasap.com.br/blog/wp-content/uploads/2007/12/mouse.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aphicFrame>
        <p:nvGraphicFramePr>
          <p:cNvPr id="2" name="Tabela 1"/>
          <p:cNvGraphicFramePr>
            <a:graphicFrameLocks noGrp="1"/>
          </p:cNvGraphicFramePr>
          <p:nvPr>
            <p:extLst>
              <p:ext uri="{D42A27DB-BD31-4B8C-83A1-F6EECF244321}">
                <p14:modId xmlns="" xmlns:p14="http://schemas.microsoft.com/office/powerpoint/2010/main" val="2967235264"/>
              </p:ext>
            </p:extLst>
          </p:nvPr>
        </p:nvGraphicFramePr>
        <p:xfrm>
          <a:off x="431540" y="2564904"/>
          <a:ext cx="8280920" cy="3108960"/>
        </p:xfrm>
        <a:graphic>
          <a:graphicData uri="http://schemas.openxmlformats.org/drawingml/2006/table">
            <a:tbl>
              <a:tblPr firstRow="1" bandRow="1">
                <a:tableStyleId>{0E3FDE45-AF77-4B5C-9715-49D594BDF05E}</a:tableStyleId>
              </a:tblPr>
              <a:tblGrid>
                <a:gridCol w="4817990"/>
                <a:gridCol w="3462930"/>
              </a:tblGrid>
              <a:tr h="393541">
                <a:tc>
                  <a:txBody>
                    <a:bodyPr/>
                    <a:lstStyle/>
                    <a:p>
                      <a:pPr algn="ctr">
                        <a:spcBef>
                          <a:spcPts val="0"/>
                        </a:spcBef>
                        <a:spcAft>
                          <a:spcPts val="0"/>
                        </a:spcAft>
                      </a:pPr>
                      <a:r>
                        <a:rPr lang="pt-BR" sz="2800" b="1" u="sng" dirty="0" smtClean="0">
                          <a:solidFill>
                            <a:schemeClr val="tx1"/>
                          </a:solidFill>
                          <a:latin typeface="Calibri" pitchFamily="34" charset="0"/>
                          <a:cs typeface="Calibri" pitchFamily="34" charset="0"/>
                        </a:rPr>
                        <a:t>Resíduos (1 kg)</a:t>
                      </a:r>
                    </a:p>
                  </a:txBody>
                  <a:tcPr/>
                </a:tc>
                <a:tc>
                  <a:txBody>
                    <a:bodyPr/>
                    <a:lstStyle/>
                    <a:p>
                      <a:pPr algn="ctr">
                        <a:spcBef>
                          <a:spcPts val="0"/>
                        </a:spcBef>
                        <a:spcAft>
                          <a:spcPts val="0"/>
                        </a:spcAft>
                      </a:pPr>
                      <a:r>
                        <a:rPr lang="pt-BR" sz="2800" b="1" u="sng" dirty="0" smtClean="0">
                          <a:solidFill>
                            <a:schemeClr val="tx1"/>
                          </a:solidFill>
                          <a:latin typeface="Calibri" pitchFamily="34" charset="0"/>
                          <a:cs typeface="Calibri" pitchFamily="34" charset="0"/>
                        </a:rPr>
                        <a:t>Produção de Gás (m</a:t>
                      </a:r>
                      <a:r>
                        <a:rPr lang="pt-BR" sz="2800" b="1" u="sng" baseline="30000" dirty="0" smtClean="0">
                          <a:solidFill>
                            <a:schemeClr val="tx1"/>
                          </a:solidFill>
                          <a:latin typeface="Calibri" pitchFamily="34" charset="0"/>
                          <a:cs typeface="Calibri" pitchFamily="34" charset="0"/>
                        </a:rPr>
                        <a:t>3</a:t>
                      </a:r>
                      <a:r>
                        <a:rPr lang="pt-BR" sz="2800" b="1" u="sng" dirty="0" smtClean="0">
                          <a:solidFill>
                            <a:schemeClr val="tx1"/>
                          </a:solidFill>
                          <a:latin typeface="Calibri" pitchFamily="34" charset="0"/>
                          <a:cs typeface="Calibri" pitchFamily="34" charset="0"/>
                        </a:rPr>
                        <a:t>)</a:t>
                      </a:r>
                    </a:p>
                  </a:txBody>
                  <a:tcPr/>
                </a:tc>
              </a:tr>
              <a:tr h="393541">
                <a:tc>
                  <a:txBody>
                    <a:bodyPr/>
                    <a:lstStyle/>
                    <a:p>
                      <a:pPr algn="ctr">
                        <a:spcBef>
                          <a:spcPts val="0"/>
                        </a:spcBef>
                        <a:spcAft>
                          <a:spcPts val="0"/>
                        </a:spcAft>
                      </a:pPr>
                      <a:r>
                        <a:rPr lang="pt-BR" sz="2800" b="0" dirty="0" smtClean="0">
                          <a:solidFill>
                            <a:schemeClr val="tx1"/>
                          </a:solidFill>
                          <a:latin typeface="Calibri" pitchFamily="34" charset="0"/>
                          <a:cs typeface="Calibri" pitchFamily="34" charset="0"/>
                        </a:rPr>
                        <a:t>Esterco seco de galinha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0,40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Esterco de suíno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0,35</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2800" b="0" kern="1200" dirty="0" smtClean="0">
                          <a:solidFill>
                            <a:schemeClr val="tx1"/>
                          </a:solidFill>
                          <a:latin typeface="Calibri" pitchFamily="34" charset="0"/>
                          <a:ea typeface="+mn-ea"/>
                          <a:cs typeface="Calibri" pitchFamily="34" charset="0"/>
                        </a:rPr>
                        <a:t>Matéria seca (resíduo vegetal)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2800" b="0" kern="1200" dirty="0" smtClean="0">
                          <a:solidFill>
                            <a:schemeClr val="tx1"/>
                          </a:solidFill>
                          <a:latin typeface="Calibri" pitchFamily="34" charset="0"/>
                          <a:ea typeface="+mn-ea"/>
                          <a:cs typeface="Calibri" pitchFamily="34" charset="0"/>
                        </a:rPr>
                        <a:t>0,40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Resíduos frigoríficos (úmidos)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0,07</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Lixo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800" b="0" dirty="0" smtClean="0">
                          <a:solidFill>
                            <a:schemeClr val="tx1"/>
                          </a:solidFill>
                          <a:latin typeface="Calibri" pitchFamily="34" charset="0"/>
                          <a:cs typeface="Calibri" pitchFamily="34" charset="0"/>
                        </a:rPr>
                        <a:t>0,05</a:t>
                      </a:r>
                    </a:p>
                  </a:txBody>
                  <a:tcPr/>
                </a:tc>
              </a:tr>
            </a:tbl>
          </a:graphicData>
        </a:graphic>
      </p:graphicFrame>
      <p:sp>
        <p:nvSpPr>
          <p:cNvPr id="5" name="Título 6"/>
          <p:cNvSpPr txBox="1">
            <a:spLocks/>
          </p:cNvSpPr>
          <p:nvPr/>
        </p:nvSpPr>
        <p:spPr>
          <a:xfrm>
            <a:off x="0" y="819875"/>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2246948916"/>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395536" y="1484784"/>
            <a:ext cx="8568952" cy="864096"/>
          </a:xfrm>
        </p:spPr>
        <p:txBody>
          <a:bodyPr anchor="ctr">
            <a:noAutofit/>
          </a:bodyPr>
          <a:lstStyle/>
          <a:p>
            <a:pPr algn="l"/>
            <a:r>
              <a:rPr lang="pt-BR" sz="2800" dirty="0" smtClean="0">
                <a:solidFill>
                  <a:srgbClr val="FFC000"/>
                </a:solidFill>
                <a:effectLst/>
                <a:latin typeface="Calibri" pitchFamily="34" charset="0"/>
                <a:cs typeface="Calibri" pitchFamily="34" charset="0"/>
                <a:sym typeface="Symbol" pitchFamily="18" charset="2"/>
              </a:rPr>
              <a:t>Parâmetros </a:t>
            </a:r>
            <a:r>
              <a:rPr lang="pt-BR" sz="2800" dirty="0">
                <a:solidFill>
                  <a:srgbClr val="FFC000"/>
                </a:solidFill>
                <a:effectLst/>
                <a:latin typeface="Calibri" pitchFamily="34" charset="0"/>
                <a:cs typeface="Calibri" pitchFamily="34" charset="0"/>
                <a:sym typeface="Symbol" pitchFamily="18" charset="2"/>
              </a:rPr>
              <a:t>EMBRATER/EMATER</a:t>
            </a:r>
            <a:endParaRPr lang="pt-BR" sz="1400" dirty="0">
              <a:solidFill>
                <a:srgbClr val="FFC000"/>
              </a:solidFill>
              <a:effectLst/>
              <a:latin typeface="Calibri" pitchFamily="34" charset="0"/>
              <a:cs typeface="Calibri" pitchFamily="34" charset="0"/>
              <a:sym typeface="Symbol" pitchFamily="18" charset="2"/>
            </a:endParaRPr>
          </a:p>
        </p:txBody>
      </p:sp>
      <p:sp>
        <p:nvSpPr>
          <p:cNvPr id="3" name="AutoShape 4" descr="http://www.teclasap.com.br/blog/wp-content/uploads/2007/12/mouse.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aphicFrame>
        <p:nvGraphicFramePr>
          <p:cNvPr id="2" name="Tabela 1"/>
          <p:cNvGraphicFramePr>
            <a:graphicFrameLocks noGrp="1"/>
          </p:cNvGraphicFramePr>
          <p:nvPr>
            <p:extLst>
              <p:ext uri="{D42A27DB-BD31-4B8C-83A1-F6EECF244321}">
                <p14:modId xmlns="" xmlns:p14="http://schemas.microsoft.com/office/powerpoint/2010/main" val="2688948399"/>
              </p:ext>
            </p:extLst>
          </p:nvPr>
        </p:nvGraphicFramePr>
        <p:xfrm>
          <a:off x="2488728" y="2204864"/>
          <a:ext cx="4099496" cy="4572000"/>
        </p:xfrm>
        <a:graphic>
          <a:graphicData uri="http://schemas.openxmlformats.org/drawingml/2006/table">
            <a:tbl>
              <a:tblPr firstRow="1" bandRow="1">
                <a:tableStyleId>{0E3FDE45-AF77-4B5C-9715-49D594BDF05E}</a:tableStyleId>
              </a:tblPr>
              <a:tblGrid>
                <a:gridCol w="2168461"/>
                <a:gridCol w="1931035"/>
              </a:tblGrid>
              <a:tr h="393541">
                <a:tc>
                  <a:txBody>
                    <a:bodyPr/>
                    <a:lstStyle/>
                    <a:p>
                      <a:pPr algn="ctr">
                        <a:spcBef>
                          <a:spcPts val="0"/>
                        </a:spcBef>
                        <a:spcAft>
                          <a:spcPts val="0"/>
                        </a:spcAft>
                      </a:pPr>
                      <a:r>
                        <a:rPr lang="pt-BR" sz="2400" b="1" u="sng" dirty="0" smtClean="0">
                          <a:solidFill>
                            <a:schemeClr val="tx1"/>
                          </a:solidFill>
                          <a:latin typeface="Calibri" pitchFamily="34" charset="0"/>
                          <a:cs typeface="Calibri" pitchFamily="34" charset="0"/>
                        </a:rPr>
                        <a:t>Produtos (1 kg)</a:t>
                      </a:r>
                    </a:p>
                  </a:txBody>
                  <a:tcPr/>
                </a:tc>
                <a:tc>
                  <a:txBody>
                    <a:bodyPr/>
                    <a:lstStyle/>
                    <a:p>
                      <a:pPr algn="ctr">
                        <a:spcBef>
                          <a:spcPts val="0"/>
                        </a:spcBef>
                        <a:spcAft>
                          <a:spcPts val="0"/>
                        </a:spcAft>
                      </a:pPr>
                      <a:r>
                        <a:rPr lang="pt-BR" sz="2400" b="1" u="sng" dirty="0" smtClean="0">
                          <a:solidFill>
                            <a:schemeClr val="tx1"/>
                          </a:solidFill>
                          <a:latin typeface="Calibri" pitchFamily="34" charset="0"/>
                          <a:cs typeface="Calibri" pitchFamily="34" charset="0"/>
                        </a:rPr>
                        <a:t>Resíduos (kg)</a:t>
                      </a:r>
                    </a:p>
                  </a:txBody>
                  <a:tcPr/>
                </a:tc>
              </a:tr>
              <a:tr h="393541">
                <a:tc>
                  <a:txBody>
                    <a:bodyPr/>
                    <a:lstStyle/>
                    <a:p>
                      <a:pPr algn="ctr">
                        <a:spcBef>
                          <a:spcPts val="0"/>
                        </a:spcBef>
                        <a:spcAft>
                          <a:spcPts val="0"/>
                        </a:spcAft>
                      </a:pPr>
                      <a:r>
                        <a:rPr lang="pt-BR" sz="2400" b="0" dirty="0" smtClean="0">
                          <a:solidFill>
                            <a:schemeClr val="tx1"/>
                          </a:solidFill>
                          <a:latin typeface="Calibri" pitchFamily="34" charset="0"/>
                          <a:cs typeface="Calibri" pitchFamily="34" charset="0"/>
                        </a:rPr>
                        <a:t>Cana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0,30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Soja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2,55</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2400" b="0" kern="1200" dirty="0" smtClean="0">
                          <a:solidFill>
                            <a:schemeClr val="tx1"/>
                          </a:solidFill>
                          <a:latin typeface="Calibri" pitchFamily="34" charset="0"/>
                          <a:ea typeface="+mn-ea"/>
                          <a:cs typeface="Calibri" pitchFamily="34" charset="0"/>
                        </a:rPr>
                        <a:t>Milho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2400" b="0" kern="1200" dirty="0" smtClean="0">
                          <a:solidFill>
                            <a:schemeClr val="tx1"/>
                          </a:solidFill>
                          <a:latin typeface="Calibri" pitchFamily="34" charset="0"/>
                          <a:ea typeface="+mn-ea"/>
                          <a:cs typeface="Calibri" pitchFamily="34" charset="0"/>
                        </a:rPr>
                        <a:t>1,50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Arroz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1,50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Trigo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1,50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Feijão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2,00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Mandioca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0,15</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Sisal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8,50</a:t>
                      </a:r>
                    </a:p>
                  </a:txBody>
                  <a:tcPr/>
                </a:tc>
              </a:tr>
              <a:tr h="3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Café</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dirty="0" smtClean="0">
                          <a:solidFill>
                            <a:schemeClr val="tx1"/>
                          </a:solidFill>
                          <a:latin typeface="Calibri" pitchFamily="34" charset="0"/>
                          <a:cs typeface="Calibri" pitchFamily="34" charset="0"/>
                        </a:rPr>
                        <a:t>0,40</a:t>
                      </a:r>
                    </a:p>
                  </a:txBody>
                  <a:tcPr/>
                </a:tc>
              </a:tr>
            </a:tbl>
          </a:graphicData>
        </a:graphic>
      </p:graphicFrame>
      <p:sp>
        <p:nvSpPr>
          <p:cNvPr id="5" name="Título 6"/>
          <p:cNvSpPr txBox="1">
            <a:spLocks/>
          </p:cNvSpPr>
          <p:nvPr/>
        </p:nvSpPr>
        <p:spPr>
          <a:xfrm>
            <a:off x="0" y="819875"/>
            <a:ext cx="9144000" cy="1312981"/>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2400" dirty="0" smtClean="0">
                <a:solidFill>
                  <a:srgbClr val="FFC000"/>
                </a:solidFill>
                <a:effectLst/>
                <a:latin typeface="Calibri" pitchFamily="34" charset="0"/>
                <a:cs typeface="Calibri" pitchFamily="34" charset="0"/>
                <a:sym typeface="Symbol" pitchFamily="18" charset="2"/>
              </a:rPr>
              <a:t>Tecnologias para minimização dos impactos causados pelos resíduos</a:t>
            </a:r>
            <a:br>
              <a:rPr lang="pt-BR" sz="2400" dirty="0" smtClean="0">
                <a:solidFill>
                  <a:srgbClr val="FFC000"/>
                </a:solidFill>
                <a:effectLst/>
                <a:latin typeface="Calibri" pitchFamily="34" charset="0"/>
                <a:cs typeface="Calibri" pitchFamily="34" charset="0"/>
                <a:sym typeface="Symbol" pitchFamily="18" charset="2"/>
              </a:rPr>
            </a:br>
            <a:r>
              <a:rPr lang="pt-BR" sz="2400" dirty="0" smtClean="0">
                <a:solidFill>
                  <a:srgbClr val="FFC000"/>
                </a:solidFill>
                <a:effectLst/>
                <a:latin typeface="Calibri" pitchFamily="34" charset="0"/>
                <a:cs typeface="Calibri" pitchFamily="34" charset="0"/>
                <a:sym typeface="Symbol" pitchFamily="18" charset="2"/>
              </a:rPr>
              <a:t>-----------------------------------------------------------------------------------------------</a:t>
            </a:r>
            <a:endParaRPr lang="pt-BR" sz="2400" dirty="0">
              <a:solidFill>
                <a:srgbClr val="FFC000"/>
              </a:solidFill>
              <a:effectLst/>
            </a:endParaRPr>
          </a:p>
        </p:txBody>
      </p:sp>
    </p:spTree>
    <p:extLst>
      <p:ext uri="{BB962C8B-B14F-4D97-AF65-F5344CB8AC3E}">
        <p14:creationId xmlns="" xmlns:p14="http://schemas.microsoft.com/office/powerpoint/2010/main" val="3582879262"/>
      </p:ext>
    </p:extLst>
  </p:cSld>
  <p:clrMapOvr>
    <a:masterClrMapping/>
  </p:clrMapOvr>
  <mc:AlternateContent xmlns:mc="http://schemas.openxmlformats.org/markup-compatibility/2006">
    <mc:Choice xmlns=""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4106762" y="1064930"/>
            <a:ext cx="4857726" cy="707886"/>
          </a:xfrm>
          <a:prstGeom prst="rect">
            <a:avLst/>
          </a:prstGeom>
          <a:noFill/>
          <a:ln w="9525">
            <a:noFill/>
            <a:miter lim="800000"/>
            <a:headEnd/>
            <a:tailEnd/>
          </a:ln>
          <a:effectLst/>
        </p:spPr>
        <p:txBody>
          <a:bodyPr wrap="square">
            <a:spAutoFit/>
          </a:bodyPr>
          <a:lstStyle/>
          <a:p>
            <a:pPr algn="l" eaLnBrk="0" hangingPunct="0">
              <a:defRPr/>
            </a:pPr>
            <a:r>
              <a:rPr lang="pt-BR" sz="2000" b="1" i="1" dirty="0">
                <a:effectLst>
                  <a:outerShdw blurRad="38100" dist="38100" dir="2700000" algn="tl">
                    <a:srgbClr val="000000"/>
                  </a:outerShdw>
                </a:effectLst>
                <a:latin typeface="Tahoma" charset="0"/>
              </a:rPr>
              <a:t>TRATAMENTO DE EFLUENTES COM </a:t>
            </a:r>
            <a:endParaRPr lang="pt-BR" sz="2000" b="1" i="1" dirty="0" smtClean="0">
              <a:effectLst>
                <a:outerShdw blurRad="38100" dist="38100" dir="2700000" algn="tl">
                  <a:srgbClr val="000000"/>
                </a:outerShdw>
              </a:effectLst>
              <a:latin typeface="Tahoma" charset="0"/>
            </a:endParaRPr>
          </a:p>
          <a:p>
            <a:pPr algn="l" eaLnBrk="0" hangingPunct="0">
              <a:defRPr/>
            </a:pPr>
            <a:r>
              <a:rPr lang="pt-BR" sz="2000" b="1" i="1" dirty="0" smtClean="0">
                <a:effectLst>
                  <a:outerShdw blurRad="38100" dist="38100" dir="2700000" algn="tl">
                    <a:srgbClr val="000000"/>
                  </a:outerShdw>
                </a:effectLst>
                <a:latin typeface="Tahoma" charset="0"/>
              </a:rPr>
              <a:t>VALORIZAÇÃO </a:t>
            </a:r>
            <a:r>
              <a:rPr lang="pt-BR" sz="2000" b="1" i="1" dirty="0">
                <a:effectLst>
                  <a:outerShdw blurRad="38100" dist="38100" dir="2700000" algn="tl">
                    <a:srgbClr val="000000"/>
                  </a:outerShdw>
                </a:effectLst>
                <a:latin typeface="Tahoma" charset="0"/>
              </a:rPr>
              <a:t>DE RESÍDUOS</a:t>
            </a:r>
          </a:p>
        </p:txBody>
      </p:sp>
      <p:sp>
        <p:nvSpPr>
          <p:cNvPr id="4" name="AutoShape 2"/>
          <p:cNvSpPr>
            <a:spLocks noChangeArrowheads="1"/>
          </p:cNvSpPr>
          <p:nvPr/>
        </p:nvSpPr>
        <p:spPr bwMode="auto">
          <a:xfrm>
            <a:off x="3352800" y="2506488"/>
            <a:ext cx="762000" cy="457200"/>
          </a:xfrm>
          <a:prstGeom prst="rightArrow">
            <a:avLst>
              <a:gd name="adj1" fmla="val 50000"/>
              <a:gd name="adj2" fmla="val 41667"/>
            </a:avLst>
          </a:prstGeom>
          <a:solidFill>
            <a:srgbClr val="800000"/>
          </a:solidFill>
          <a:ln w="9525">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a:off x="4191000" y="2260426"/>
            <a:ext cx="1752600" cy="990600"/>
          </a:xfrm>
          <a:prstGeom prst="flowChartProcess">
            <a:avLst/>
          </a:prstGeom>
          <a:solidFill>
            <a:srgbClr val="800000"/>
          </a:solidFill>
          <a:ln w="9525">
            <a:solidFill>
              <a:schemeClr val="tx1"/>
            </a:solidFill>
            <a:miter lim="800000"/>
            <a:headEnd/>
            <a:tailEnd/>
          </a:ln>
          <a:effectLst/>
        </p:spPr>
        <p:txBody>
          <a:bodyPr wrap="none" anchor="ctr"/>
          <a:lstStyle/>
          <a:p>
            <a:pPr eaLnBrk="0" hangingPunct="0">
              <a:defRPr/>
            </a:pPr>
            <a:r>
              <a:rPr lang="pt-BR" b="1">
                <a:solidFill>
                  <a:srgbClr val="FFFF66"/>
                </a:solidFill>
                <a:effectLst>
                  <a:outerShdw blurRad="38100" dist="38100" dir="2700000" algn="tl">
                    <a:srgbClr val="000000"/>
                  </a:outerShdw>
                </a:effectLst>
                <a:latin typeface="Tahoma" charset="0"/>
              </a:rPr>
              <a:t>RESÍDUO</a:t>
            </a:r>
          </a:p>
          <a:p>
            <a:pPr eaLnBrk="0" hangingPunct="0">
              <a:defRPr/>
            </a:pPr>
            <a:r>
              <a:rPr lang="pt-BR" b="1">
                <a:solidFill>
                  <a:srgbClr val="FFFF66"/>
                </a:solidFill>
                <a:effectLst>
                  <a:outerShdw blurRad="38100" dist="38100" dir="2700000" algn="tl">
                    <a:srgbClr val="000000"/>
                  </a:outerShdw>
                </a:effectLst>
                <a:latin typeface="Tahoma" charset="0"/>
              </a:rPr>
              <a:t> SÓLIDO DO</a:t>
            </a:r>
          </a:p>
          <a:p>
            <a:pPr eaLnBrk="0" hangingPunct="0">
              <a:defRPr/>
            </a:pPr>
            <a:r>
              <a:rPr lang="pt-BR" b="1">
                <a:solidFill>
                  <a:srgbClr val="FFFF66"/>
                </a:solidFill>
                <a:effectLst>
                  <a:outerShdw blurRad="38100" dist="38100" dir="2700000" algn="tl">
                    <a:srgbClr val="000000"/>
                  </a:outerShdw>
                </a:effectLst>
                <a:latin typeface="Tahoma" charset="0"/>
              </a:rPr>
              <a:t>TRATAMENTO</a:t>
            </a:r>
            <a:endParaRPr lang="pt-BR">
              <a:solidFill>
                <a:srgbClr val="FFFF66"/>
              </a:solidFill>
              <a:effectLst>
                <a:outerShdw blurRad="38100" dist="38100" dir="2700000" algn="tl">
                  <a:srgbClr val="000000"/>
                </a:outerShdw>
              </a:effectLst>
              <a:latin typeface="Tahoma" charset="0"/>
            </a:endParaRPr>
          </a:p>
        </p:txBody>
      </p:sp>
      <p:sp>
        <p:nvSpPr>
          <p:cNvPr id="7" name="Rectangle 4"/>
          <p:cNvSpPr>
            <a:spLocks noChangeArrowheads="1"/>
          </p:cNvSpPr>
          <p:nvPr/>
        </p:nvSpPr>
        <p:spPr bwMode="auto">
          <a:xfrm>
            <a:off x="685800" y="1774651"/>
            <a:ext cx="2514600" cy="1981200"/>
          </a:xfrm>
          <a:prstGeom prst="rect">
            <a:avLst/>
          </a:prstGeom>
          <a:solidFill>
            <a:srgbClr val="800000"/>
          </a:solidFill>
          <a:ln w="9525">
            <a:solidFill>
              <a:schemeClr val="tx1"/>
            </a:solidFill>
            <a:miter lim="800000"/>
            <a:headEnd/>
            <a:tailEnd/>
          </a:ln>
          <a:effectLst/>
        </p:spPr>
        <p:txBody>
          <a:bodyPr wrap="none" anchor="ctr"/>
          <a:lstStyle/>
          <a:p>
            <a:pPr algn="l" eaLnBrk="0" hangingPunct="0">
              <a:defRPr/>
            </a:pPr>
            <a:r>
              <a:rPr lang="pt-BR" sz="1600" b="1" dirty="0">
                <a:solidFill>
                  <a:srgbClr val="FFFF66"/>
                </a:solidFill>
                <a:effectLst>
                  <a:outerShdw blurRad="38100" dist="38100" dir="2700000" algn="tl">
                    <a:srgbClr val="000000"/>
                  </a:outerShdw>
                </a:effectLst>
                <a:latin typeface="Tahoma" charset="0"/>
              </a:rPr>
              <a:t>• DBO </a:t>
            </a:r>
          </a:p>
          <a:p>
            <a:pPr algn="l" eaLnBrk="0" hangingPunct="0">
              <a:defRPr/>
            </a:pPr>
            <a:r>
              <a:rPr lang="pt-BR" sz="1600" b="1" dirty="0">
                <a:solidFill>
                  <a:srgbClr val="FFFF66"/>
                </a:solidFill>
                <a:effectLst>
                  <a:outerShdw blurRad="38100" dist="38100" dir="2700000" algn="tl">
                    <a:srgbClr val="000000"/>
                  </a:outerShdw>
                </a:effectLst>
                <a:latin typeface="Tahoma" charset="0"/>
              </a:rPr>
              <a:t>• DQO</a:t>
            </a:r>
          </a:p>
          <a:p>
            <a:pPr algn="l" eaLnBrk="0" hangingPunct="0">
              <a:defRPr/>
            </a:pPr>
            <a:r>
              <a:rPr lang="pt-BR" sz="1600" b="1" dirty="0">
                <a:solidFill>
                  <a:srgbClr val="FFFF66"/>
                </a:solidFill>
                <a:effectLst>
                  <a:outerShdw blurRad="38100" dist="38100" dir="2700000" algn="tl">
                    <a:srgbClr val="000000"/>
                  </a:outerShdw>
                </a:effectLst>
                <a:latin typeface="Tahoma" charset="0"/>
              </a:rPr>
              <a:t>• ÓLEOS, GRAXAS</a:t>
            </a:r>
          </a:p>
          <a:p>
            <a:pPr algn="l" eaLnBrk="0" hangingPunct="0">
              <a:defRPr/>
            </a:pPr>
            <a:r>
              <a:rPr lang="pt-BR" sz="1600" b="1" dirty="0">
                <a:solidFill>
                  <a:srgbClr val="FFFF66"/>
                </a:solidFill>
                <a:effectLst>
                  <a:outerShdw blurRad="38100" dist="38100" dir="2700000" algn="tl">
                    <a:srgbClr val="000000"/>
                  </a:outerShdw>
                </a:effectLst>
                <a:latin typeface="Tahoma" charset="0"/>
              </a:rPr>
              <a:t>• ÁCIDOS, BASE</a:t>
            </a:r>
          </a:p>
          <a:p>
            <a:pPr algn="l" eaLnBrk="0" hangingPunct="0">
              <a:defRPr/>
            </a:pPr>
            <a:r>
              <a:rPr lang="pt-BR" sz="1600" b="1" dirty="0">
                <a:solidFill>
                  <a:srgbClr val="FFFF66"/>
                </a:solidFill>
                <a:effectLst>
                  <a:outerShdw blurRad="38100" dist="38100" dir="2700000" algn="tl">
                    <a:srgbClr val="000000"/>
                  </a:outerShdw>
                </a:effectLst>
                <a:latin typeface="Tahoma" charset="0"/>
              </a:rPr>
              <a:t>• SAIS DISSOLVIDOS</a:t>
            </a:r>
          </a:p>
          <a:p>
            <a:pPr algn="l" eaLnBrk="0" hangingPunct="0">
              <a:defRPr/>
            </a:pPr>
            <a:r>
              <a:rPr lang="pt-BR" sz="1600" b="1" dirty="0">
                <a:solidFill>
                  <a:srgbClr val="FFFF66"/>
                </a:solidFill>
                <a:effectLst>
                  <a:outerShdw blurRad="38100" dist="38100" dir="2700000" algn="tl">
                    <a:srgbClr val="000000"/>
                  </a:outerShdw>
                </a:effectLst>
                <a:latin typeface="Tahoma" charset="0"/>
              </a:rPr>
              <a:t>• COR </a:t>
            </a:r>
          </a:p>
          <a:p>
            <a:pPr algn="l" eaLnBrk="0" hangingPunct="0">
              <a:defRPr/>
            </a:pPr>
            <a:r>
              <a:rPr lang="pt-BR" sz="1600" b="1" dirty="0">
                <a:solidFill>
                  <a:srgbClr val="FFFF66"/>
                </a:solidFill>
                <a:effectLst>
                  <a:outerShdw blurRad="38100" dist="38100" dir="2700000" algn="tl">
                    <a:srgbClr val="000000"/>
                  </a:outerShdw>
                </a:effectLst>
                <a:latin typeface="Tahoma" charset="0"/>
              </a:rPr>
              <a:t>• PROPRIEDADES</a:t>
            </a:r>
          </a:p>
          <a:p>
            <a:pPr algn="l" eaLnBrk="0" hangingPunct="0">
              <a:defRPr/>
            </a:pPr>
            <a:r>
              <a:rPr lang="pt-BR" sz="1600" b="1" dirty="0">
                <a:solidFill>
                  <a:srgbClr val="FFFF66"/>
                </a:solidFill>
                <a:effectLst>
                  <a:outerShdw blurRad="38100" dist="38100" dir="2700000" algn="tl">
                    <a:srgbClr val="000000"/>
                  </a:outerShdw>
                </a:effectLst>
                <a:latin typeface="Tahoma" charset="0"/>
              </a:rPr>
              <a:t>ORGANOLÉPTICAS</a:t>
            </a:r>
            <a:endParaRPr lang="pt-BR" sz="1600" dirty="0">
              <a:solidFill>
                <a:srgbClr val="FFFF66"/>
              </a:solidFill>
              <a:effectLst>
                <a:outerShdw blurRad="38100" dist="38100" dir="2700000" algn="tl">
                  <a:srgbClr val="000000"/>
                </a:outerShdw>
              </a:effectLst>
              <a:latin typeface="Tahoma" charset="0"/>
            </a:endParaRPr>
          </a:p>
        </p:txBody>
      </p:sp>
      <p:sp>
        <p:nvSpPr>
          <p:cNvPr id="8" name="AutoShape 5"/>
          <p:cNvSpPr>
            <a:spLocks noChangeArrowheads="1"/>
          </p:cNvSpPr>
          <p:nvPr/>
        </p:nvSpPr>
        <p:spPr bwMode="auto">
          <a:xfrm>
            <a:off x="6019800" y="2433463"/>
            <a:ext cx="762000" cy="457200"/>
          </a:xfrm>
          <a:prstGeom prst="rightArrow">
            <a:avLst>
              <a:gd name="adj1" fmla="val 50000"/>
              <a:gd name="adj2" fmla="val 41667"/>
            </a:avLst>
          </a:prstGeom>
          <a:solidFill>
            <a:srgbClr val="800000"/>
          </a:solidFill>
          <a:ln w="9525">
            <a:solidFill>
              <a:schemeClr val="tx1"/>
            </a:solidFill>
            <a:miter lim="800000"/>
            <a:headEnd/>
            <a:tailEnd/>
          </a:ln>
        </p:spPr>
        <p:txBody>
          <a:bodyPr wrap="none" anchor="ctr"/>
          <a:lstStyle/>
          <a:p>
            <a:endParaRPr lang="en-US"/>
          </a:p>
        </p:txBody>
      </p:sp>
      <p:sp>
        <p:nvSpPr>
          <p:cNvPr id="9" name="AutoShape 6"/>
          <p:cNvSpPr>
            <a:spLocks noChangeArrowheads="1"/>
          </p:cNvSpPr>
          <p:nvPr/>
        </p:nvSpPr>
        <p:spPr bwMode="auto">
          <a:xfrm>
            <a:off x="6858000" y="2354088"/>
            <a:ext cx="1890464" cy="609600"/>
          </a:xfrm>
          <a:prstGeom prst="flowChartProcess">
            <a:avLst/>
          </a:prstGeom>
          <a:solidFill>
            <a:srgbClr val="800000"/>
          </a:solidFill>
          <a:ln w="9525">
            <a:solidFill>
              <a:schemeClr val="tx1"/>
            </a:solidFill>
            <a:miter lim="800000"/>
            <a:headEnd/>
            <a:tailEnd/>
          </a:ln>
          <a:effectLst/>
        </p:spPr>
        <p:txBody>
          <a:bodyPr wrap="none" anchor="ctr"/>
          <a:lstStyle/>
          <a:p>
            <a:pPr eaLnBrk="0" hangingPunct="0">
              <a:defRPr/>
            </a:pPr>
            <a:r>
              <a:rPr lang="pt-BR" b="1">
                <a:solidFill>
                  <a:srgbClr val="FFFF66"/>
                </a:solidFill>
                <a:effectLst>
                  <a:outerShdw blurRad="38100" dist="38100" dir="2700000" algn="tl">
                    <a:srgbClr val="000000"/>
                  </a:outerShdw>
                </a:effectLst>
                <a:latin typeface="Tahoma" charset="0"/>
              </a:rPr>
              <a:t>RECUPERAÇÃO</a:t>
            </a:r>
            <a:endParaRPr lang="pt-BR">
              <a:solidFill>
                <a:srgbClr val="FFFF66"/>
              </a:solidFill>
              <a:effectLst>
                <a:outerShdw blurRad="38100" dist="38100" dir="2700000" algn="tl">
                  <a:srgbClr val="000000"/>
                </a:outerShdw>
              </a:effectLst>
              <a:latin typeface="Tahoma" charset="0"/>
            </a:endParaRPr>
          </a:p>
        </p:txBody>
      </p:sp>
      <p:sp>
        <p:nvSpPr>
          <p:cNvPr id="10" name="AutoShape 7"/>
          <p:cNvSpPr>
            <a:spLocks noChangeArrowheads="1"/>
          </p:cNvSpPr>
          <p:nvPr/>
        </p:nvSpPr>
        <p:spPr bwMode="auto">
          <a:xfrm>
            <a:off x="1828800" y="3862213"/>
            <a:ext cx="304800" cy="685800"/>
          </a:xfrm>
          <a:prstGeom prst="downArrow">
            <a:avLst>
              <a:gd name="adj1" fmla="val 50000"/>
              <a:gd name="adj2" fmla="val 56250"/>
            </a:avLst>
          </a:prstGeom>
          <a:solidFill>
            <a:srgbClr val="800000"/>
          </a:solidFill>
          <a:ln w="9525">
            <a:solidFill>
              <a:schemeClr val="tx1"/>
            </a:solidFill>
            <a:miter lim="800000"/>
            <a:headEnd/>
            <a:tailEnd/>
          </a:ln>
        </p:spPr>
        <p:txBody>
          <a:bodyPr wrap="none" anchor="ctr"/>
          <a:lstStyle/>
          <a:p>
            <a:endParaRPr lang="en-US"/>
          </a:p>
        </p:txBody>
      </p:sp>
      <p:sp>
        <p:nvSpPr>
          <p:cNvPr id="11" name="AutoShape 8"/>
          <p:cNvSpPr>
            <a:spLocks noChangeArrowheads="1"/>
          </p:cNvSpPr>
          <p:nvPr/>
        </p:nvSpPr>
        <p:spPr bwMode="auto">
          <a:xfrm>
            <a:off x="7620000" y="3106563"/>
            <a:ext cx="228600" cy="2438400"/>
          </a:xfrm>
          <a:prstGeom prst="downArrow">
            <a:avLst>
              <a:gd name="adj1" fmla="val 50000"/>
              <a:gd name="adj2" fmla="val 266667"/>
            </a:avLst>
          </a:prstGeom>
          <a:solidFill>
            <a:srgbClr val="800000"/>
          </a:solidFill>
          <a:ln w="9525">
            <a:solidFill>
              <a:schemeClr val="tx1"/>
            </a:solidFill>
            <a:miter lim="800000"/>
            <a:headEnd/>
            <a:tailEnd/>
          </a:ln>
        </p:spPr>
        <p:txBody>
          <a:bodyPr wrap="none" anchor="ctr"/>
          <a:lstStyle/>
          <a:p>
            <a:endParaRPr lang="en-US"/>
          </a:p>
        </p:txBody>
      </p:sp>
      <p:sp>
        <p:nvSpPr>
          <p:cNvPr id="12" name="AutoShape 9"/>
          <p:cNvSpPr>
            <a:spLocks noChangeArrowheads="1"/>
          </p:cNvSpPr>
          <p:nvPr/>
        </p:nvSpPr>
        <p:spPr bwMode="auto">
          <a:xfrm>
            <a:off x="4876800" y="3481213"/>
            <a:ext cx="304800" cy="1066800"/>
          </a:xfrm>
          <a:prstGeom prst="downArrow">
            <a:avLst>
              <a:gd name="adj1" fmla="val 50000"/>
              <a:gd name="adj2" fmla="val 87500"/>
            </a:avLst>
          </a:prstGeom>
          <a:solidFill>
            <a:srgbClr val="800000"/>
          </a:solidFill>
          <a:ln w="9525">
            <a:solidFill>
              <a:schemeClr val="tx1"/>
            </a:solidFill>
            <a:miter lim="800000"/>
            <a:headEnd/>
            <a:tailEnd/>
          </a:ln>
        </p:spPr>
        <p:txBody>
          <a:bodyPr wrap="none" anchor="ctr"/>
          <a:lstStyle/>
          <a:p>
            <a:endParaRPr lang="en-US"/>
          </a:p>
        </p:txBody>
      </p:sp>
      <p:sp>
        <p:nvSpPr>
          <p:cNvPr id="13" name="AutoShape 10"/>
          <p:cNvSpPr>
            <a:spLocks noChangeArrowheads="1"/>
          </p:cNvSpPr>
          <p:nvPr/>
        </p:nvSpPr>
        <p:spPr bwMode="auto">
          <a:xfrm>
            <a:off x="4140200" y="4644851"/>
            <a:ext cx="1820863" cy="550862"/>
          </a:xfrm>
          <a:prstGeom prst="flowChartProcess">
            <a:avLst/>
          </a:prstGeom>
          <a:solidFill>
            <a:srgbClr val="800000"/>
          </a:solidFill>
          <a:ln w="9525">
            <a:solidFill>
              <a:schemeClr val="tx1"/>
            </a:solidFill>
            <a:miter lim="800000"/>
            <a:headEnd/>
            <a:tailEnd/>
          </a:ln>
        </p:spPr>
        <p:txBody>
          <a:bodyPr wrap="none" anchor="ctr"/>
          <a:lstStyle/>
          <a:p>
            <a:pPr eaLnBrk="0" hangingPunct="0"/>
            <a:r>
              <a:rPr lang="pt-BR" sz="2000" b="1">
                <a:solidFill>
                  <a:srgbClr val="FFFF66"/>
                </a:solidFill>
                <a:latin typeface="Tahoma" charset="0"/>
              </a:rPr>
              <a:t>DISPOSIÇÃO</a:t>
            </a:r>
          </a:p>
        </p:txBody>
      </p:sp>
      <p:sp>
        <p:nvSpPr>
          <p:cNvPr id="14" name="AutoShape 11"/>
          <p:cNvSpPr>
            <a:spLocks noChangeArrowheads="1"/>
          </p:cNvSpPr>
          <p:nvPr/>
        </p:nvSpPr>
        <p:spPr bwMode="auto">
          <a:xfrm>
            <a:off x="1143000" y="4657551"/>
            <a:ext cx="1752600" cy="609600"/>
          </a:xfrm>
          <a:prstGeom prst="flowChartProcess">
            <a:avLst/>
          </a:prstGeom>
          <a:solidFill>
            <a:srgbClr val="800000"/>
          </a:solidFill>
          <a:ln w="9525">
            <a:solidFill>
              <a:schemeClr val="tx1"/>
            </a:solidFill>
            <a:miter lim="800000"/>
            <a:headEnd/>
            <a:tailEnd/>
          </a:ln>
        </p:spPr>
        <p:txBody>
          <a:bodyPr wrap="none" anchor="ctr"/>
          <a:lstStyle/>
          <a:p>
            <a:pPr eaLnBrk="0" hangingPunct="0"/>
            <a:r>
              <a:rPr lang="pt-BR" b="1">
                <a:solidFill>
                  <a:srgbClr val="FFFF66"/>
                </a:solidFill>
                <a:latin typeface="Tahoma" charset="0"/>
              </a:rPr>
              <a:t>EFLUENTE</a:t>
            </a:r>
          </a:p>
          <a:p>
            <a:pPr eaLnBrk="0" hangingPunct="0"/>
            <a:r>
              <a:rPr lang="pt-BR" b="1">
                <a:solidFill>
                  <a:srgbClr val="FFFF66"/>
                </a:solidFill>
                <a:latin typeface="Tahoma" charset="0"/>
              </a:rPr>
              <a:t>TRATADO</a:t>
            </a:r>
            <a:endParaRPr lang="pt-BR">
              <a:solidFill>
                <a:srgbClr val="FFFF66"/>
              </a:solidFill>
              <a:latin typeface="Tahoma" charset="0"/>
            </a:endParaRPr>
          </a:p>
        </p:txBody>
      </p:sp>
      <p:sp>
        <p:nvSpPr>
          <p:cNvPr id="15" name="AutoShape 12"/>
          <p:cNvSpPr>
            <a:spLocks noChangeArrowheads="1"/>
          </p:cNvSpPr>
          <p:nvPr/>
        </p:nvSpPr>
        <p:spPr bwMode="auto">
          <a:xfrm>
            <a:off x="7086600" y="5795788"/>
            <a:ext cx="1446213" cy="552450"/>
          </a:xfrm>
          <a:prstGeom prst="flowChartProcess">
            <a:avLst/>
          </a:prstGeom>
          <a:solidFill>
            <a:srgbClr val="800000"/>
          </a:solidFill>
          <a:ln w="9525">
            <a:solidFill>
              <a:schemeClr val="tx1"/>
            </a:solidFill>
            <a:miter lim="800000"/>
            <a:headEnd/>
            <a:tailEnd/>
          </a:ln>
          <a:effectLst/>
        </p:spPr>
        <p:txBody>
          <a:bodyPr wrap="none" anchor="ctr"/>
          <a:lstStyle/>
          <a:p>
            <a:pPr eaLnBrk="0" hangingPunct="0">
              <a:defRPr/>
            </a:pPr>
            <a:r>
              <a:rPr lang="pt-BR" sz="2000" b="1">
                <a:solidFill>
                  <a:srgbClr val="FFFF66"/>
                </a:solidFill>
                <a:effectLst>
                  <a:outerShdw blurRad="38100" dist="38100" dir="2700000" algn="tl">
                    <a:srgbClr val="000000"/>
                  </a:outerShdw>
                </a:effectLst>
                <a:latin typeface="Tahoma" charset="0"/>
              </a:rPr>
              <a:t>MERCADO</a:t>
            </a:r>
            <a:endParaRPr lang="pt-BR" sz="2000">
              <a:solidFill>
                <a:srgbClr val="FFFF66"/>
              </a:solidFill>
              <a:effectLst>
                <a:outerShdw blurRad="38100" dist="38100" dir="2700000" algn="tl">
                  <a:srgbClr val="000000"/>
                </a:outerShdw>
              </a:effectLst>
              <a:latin typeface="Tahoma" charset="0"/>
            </a:endParaRPr>
          </a:p>
        </p:txBody>
      </p:sp>
      <p:sp>
        <p:nvSpPr>
          <p:cNvPr id="16" name="AutoShape 13"/>
          <p:cNvSpPr>
            <a:spLocks noChangeArrowheads="1"/>
          </p:cNvSpPr>
          <p:nvPr/>
        </p:nvSpPr>
        <p:spPr bwMode="auto">
          <a:xfrm>
            <a:off x="1828800" y="5373513"/>
            <a:ext cx="304800" cy="685800"/>
          </a:xfrm>
          <a:prstGeom prst="downArrow">
            <a:avLst>
              <a:gd name="adj1" fmla="val 50000"/>
              <a:gd name="adj2" fmla="val 56250"/>
            </a:avLst>
          </a:prstGeom>
          <a:solidFill>
            <a:srgbClr val="800000"/>
          </a:solidFill>
          <a:ln w="9525">
            <a:solidFill>
              <a:schemeClr val="tx1"/>
            </a:solidFill>
            <a:miter lim="800000"/>
            <a:headEnd/>
            <a:tailEnd/>
          </a:ln>
        </p:spPr>
        <p:txBody>
          <a:bodyPr wrap="none" anchor="ctr"/>
          <a:lstStyle/>
          <a:p>
            <a:endParaRPr lang="en-US"/>
          </a:p>
        </p:txBody>
      </p:sp>
      <p:sp>
        <p:nvSpPr>
          <p:cNvPr id="17" name="AutoShape 14"/>
          <p:cNvSpPr>
            <a:spLocks noChangeArrowheads="1"/>
          </p:cNvSpPr>
          <p:nvPr/>
        </p:nvSpPr>
        <p:spPr bwMode="auto">
          <a:xfrm>
            <a:off x="4876800" y="5373513"/>
            <a:ext cx="304800" cy="685800"/>
          </a:xfrm>
          <a:prstGeom prst="downArrow">
            <a:avLst>
              <a:gd name="adj1" fmla="val 50000"/>
              <a:gd name="adj2" fmla="val 56250"/>
            </a:avLst>
          </a:prstGeom>
          <a:solidFill>
            <a:srgbClr val="800000"/>
          </a:solidFill>
          <a:ln w="9525">
            <a:solidFill>
              <a:schemeClr val="tx1"/>
            </a:solidFill>
            <a:miter lim="800000"/>
            <a:headEnd/>
            <a:tailEnd/>
          </a:ln>
        </p:spPr>
        <p:txBody>
          <a:bodyPr wrap="none" anchor="ctr"/>
          <a:lstStyle/>
          <a:p>
            <a:endParaRPr lang="en-US"/>
          </a:p>
        </p:txBody>
      </p:sp>
      <p:sp>
        <p:nvSpPr>
          <p:cNvPr id="18" name="AutoShape 15"/>
          <p:cNvSpPr>
            <a:spLocks noChangeArrowheads="1"/>
          </p:cNvSpPr>
          <p:nvPr/>
        </p:nvSpPr>
        <p:spPr bwMode="auto">
          <a:xfrm>
            <a:off x="1143000" y="6203776"/>
            <a:ext cx="4800600" cy="609600"/>
          </a:xfrm>
          <a:prstGeom prst="flowChartProcess">
            <a:avLst/>
          </a:prstGeom>
          <a:solidFill>
            <a:srgbClr val="800000"/>
          </a:solidFill>
          <a:ln w="9525">
            <a:solidFill>
              <a:schemeClr val="tx1"/>
            </a:solidFill>
            <a:miter lim="800000"/>
            <a:headEnd/>
            <a:tailEnd/>
          </a:ln>
          <a:effectLst/>
        </p:spPr>
        <p:txBody>
          <a:bodyPr wrap="none" anchor="ctr"/>
          <a:lstStyle/>
          <a:p>
            <a:pPr algn="ctr" eaLnBrk="0" hangingPunct="0">
              <a:defRPr/>
            </a:pPr>
            <a:r>
              <a:rPr lang="pt-BR" sz="2000" b="1" dirty="0">
                <a:solidFill>
                  <a:srgbClr val="FFFF66"/>
                </a:solidFill>
                <a:effectLst>
                  <a:outerShdw blurRad="38100" dist="38100" dir="2700000" algn="tl">
                    <a:srgbClr val="000000"/>
                  </a:outerShdw>
                </a:effectLst>
                <a:latin typeface="Tahoma" charset="0"/>
              </a:rPr>
              <a:t>AMBIENTE</a:t>
            </a:r>
            <a:endParaRPr lang="pt-BR" sz="2000" dirty="0">
              <a:solidFill>
                <a:srgbClr val="FFFF66"/>
              </a:solidFill>
              <a:effectLst>
                <a:outerShdw blurRad="38100" dist="38100" dir="2700000" algn="tl">
                  <a:srgbClr val="000000"/>
                </a:outerShdw>
              </a:effectLst>
              <a:latin typeface="Tahoma" charset="0"/>
            </a:endParaRPr>
          </a:p>
        </p:txBody>
      </p:sp>
      <p:sp>
        <p:nvSpPr>
          <p:cNvPr id="19" name="AutoShape 16"/>
          <p:cNvSpPr>
            <a:spLocks noChangeArrowheads="1"/>
          </p:cNvSpPr>
          <p:nvPr/>
        </p:nvSpPr>
        <p:spPr bwMode="auto">
          <a:xfrm>
            <a:off x="762000" y="1053926"/>
            <a:ext cx="2362200" cy="685800"/>
          </a:xfrm>
          <a:prstGeom prst="downArrowCallout">
            <a:avLst>
              <a:gd name="adj1" fmla="val 86111"/>
              <a:gd name="adj2" fmla="val 86111"/>
              <a:gd name="adj3" fmla="val 16667"/>
              <a:gd name="adj4" fmla="val 66667"/>
            </a:avLst>
          </a:prstGeom>
          <a:solidFill>
            <a:srgbClr val="800000"/>
          </a:solidFill>
          <a:ln w="9525">
            <a:solidFill>
              <a:schemeClr val="tx1"/>
            </a:solidFill>
            <a:miter lim="800000"/>
            <a:headEnd/>
            <a:tailEnd/>
          </a:ln>
          <a:effectLst/>
        </p:spPr>
        <p:txBody>
          <a:bodyPr wrap="none" anchor="ctr"/>
          <a:lstStyle/>
          <a:p>
            <a:pPr eaLnBrk="0" hangingPunct="0">
              <a:defRPr/>
            </a:pPr>
            <a:r>
              <a:rPr lang="pt-BR" sz="2000" b="1" dirty="0">
                <a:solidFill>
                  <a:srgbClr val="FFFF66"/>
                </a:solidFill>
                <a:effectLst>
                  <a:outerShdw blurRad="38100" dist="38100" dir="2700000" algn="tl">
                    <a:srgbClr val="000000"/>
                  </a:outerShdw>
                </a:effectLst>
                <a:latin typeface="Tahoma" charset="0"/>
              </a:rPr>
              <a:t>EFLUENTE</a:t>
            </a:r>
          </a:p>
        </p:txBody>
      </p:sp>
      <p:sp>
        <p:nvSpPr>
          <p:cNvPr id="20" name="Explosão 1 19"/>
          <p:cNvSpPr/>
          <p:nvPr/>
        </p:nvSpPr>
        <p:spPr>
          <a:xfrm>
            <a:off x="6372200" y="5229200"/>
            <a:ext cx="2735288" cy="16288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1412190"/>
            <a:ext cx="8208912" cy="3600986"/>
          </a:xfrm>
          <a:prstGeom prst="rect">
            <a:avLst/>
          </a:prstGeom>
        </p:spPr>
        <p:txBody>
          <a:bodyPr wrap="square">
            <a:spAutoFit/>
          </a:bodyPr>
          <a:lstStyle/>
          <a:p>
            <a:r>
              <a:rPr lang="pt-BR" sz="3200" i="1" dirty="0" smtClean="0">
                <a:solidFill>
                  <a:srgbClr val="FFC000"/>
                </a:solidFill>
                <a:effectLst>
                  <a:outerShdw blurRad="38100" dist="38100" dir="2700000" algn="tl">
                    <a:srgbClr val="000000"/>
                  </a:outerShdw>
                </a:effectLst>
                <a:latin typeface="Tahoma" charset="0"/>
              </a:rPr>
              <a:t>Questões:</a:t>
            </a:r>
            <a:r>
              <a:rPr lang="pt-BR" sz="3200" b="1" i="1" dirty="0" smtClean="0">
                <a:solidFill>
                  <a:srgbClr val="A50021"/>
                </a:solidFill>
                <a:latin typeface="Tahoma" charset="0"/>
              </a:rPr>
              <a:t/>
            </a:r>
            <a:br>
              <a:rPr lang="pt-BR" sz="3200" b="1" i="1" dirty="0" smtClean="0">
                <a:solidFill>
                  <a:srgbClr val="A50021"/>
                </a:solidFill>
                <a:latin typeface="Tahoma" charset="0"/>
              </a:rPr>
            </a:br>
            <a:r>
              <a:rPr lang="pt-BR" sz="2800" b="1" i="1" dirty="0" smtClean="0">
                <a:solidFill>
                  <a:srgbClr val="A50021"/>
                </a:solidFill>
                <a:latin typeface="Tahoma" charset="0"/>
              </a:rPr>
              <a:t/>
            </a:r>
            <a:br>
              <a:rPr lang="pt-BR" sz="2800" b="1" i="1" dirty="0" smtClean="0">
                <a:solidFill>
                  <a:srgbClr val="A50021"/>
                </a:solidFill>
                <a:latin typeface="Tahoma" charset="0"/>
              </a:rPr>
            </a:br>
            <a:r>
              <a:rPr lang="pt-BR" sz="2800" i="1" dirty="0" smtClean="0">
                <a:solidFill>
                  <a:schemeClr val="accent3"/>
                </a:solidFill>
                <a:latin typeface="Tahoma" charset="0"/>
              </a:rPr>
              <a:t>- Como esgotamos os recursos em nossa sociedade hoje e historicamente?</a:t>
            </a:r>
            <a:br>
              <a:rPr lang="pt-BR" sz="2800" i="1" dirty="0" smtClean="0">
                <a:solidFill>
                  <a:schemeClr val="accent3"/>
                </a:solidFill>
                <a:latin typeface="Tahoma" charset="0"/>
              </a:rPr>
            </a:br>
            <a:endParaRPr lang="pt-BR" sz="2800" i="1" dirty="0" smtClean="0">
              <a:solidFill>
                <a:schemeClr val="accent3"/>
              </a:solidFill>
              <a:latin typeface="Tahoma" charset="0"/>
            </a:endParaRPr>
          </a:p>
          <a:p>
            <a:r>
              <a:rPr lang="pt-BR" sz="2800" i="1" dirty="0" smtClean="0">
                <a:solidFill>
                  <a:schemeClr val="accent3"/>
                </a:solidFill>
                <a:latin typeface="Tahoma" charset="0"/>
              </a:rPr>
              <a:t/>
            </a:r>
            <a:br>
              <a:rPr lang="pt-BR" sz="2800" i="1" dirty="0" smtClean="0">
                <a:solidFill>
                  <a:schemeClr val="accent3"/>
                </a:solidFill>
                <a:latin typeface="Tahoma" charset="0"/>
              </a:rPr>
            </a:br>
            <a:r>
              <a:rPr lang="pt-BR" sz="2800" i="1" dirty="0" smtClean="0">
                <a:solidFill>
                  <a:schemeClr val="accent3"/>
                </a:solidFill>
                <a:latin typeface="Tahoma" charset="0"/>
              </a:rPr>
              <a:t>- Como estamos tentando responder a esses problemas?</a:t>
            </a:r>
            <a:endParaRPr lang="pt-BR" sz="2800" dirty="0">
              <a:solidFill>
                <a:schemeClr val="accent3"/>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836712"/>
            <a:ext cx="8424936" cy="5432256"/>
          </a:xfrm>
          <a:prstGeom prst="rect">
            <a:avLst/>
          </a:prstGeom>
        </p:spPr>
        <p:txBody>
          <a:bodyPr wrap="square">
            <a:spAutoFit/>
          </a:bodyPr>
          <a:lstStyle/>
          <a:p>
            <a:r>
              <a:rPr lang="pt-BR" sz="2600" b="1" dirty="0" smtClean="0">
                <a:solidFill>
                  <a:srgbClr val="FFC000"/>
                </a:solidFill>
                <a:latin typeface="Tahoma" charset="0"/>
              </a:rPr>
              <a:t>Contribuições </a:t>
            </a:r>
            <a:r>
              <a:rPr lang="pt-BR" sz="2600" b="1" dirty="0" smtClean="0">
                <a:solidFill>
                  <a:srgbClr val="FFC000"/>
                </a:solidFill>
                <a:latin typeface="Tahoma" charset="0"/>
              </a:rPr>
              <a:t>de diferentes áreas da </a:t>
            </a:r>
            <a:r>
              <a:rPr lang="pt-BR" sz="2600" b="1" dirty="0" smtClean="0">
                <a:solidFill>
                  <a:srgbClr val="FFC000"/>
                </a:solidFill>
                <a:latin typeface="Tahoma" charset="0"/>
              </a:rPr>
              <a:t>Ciência, </a:t>
            </a:r>
            <a:r>
              <a:rPr lang="pt-BR" sz="2600" b="1" dirty="0" smtClean="0">
                <a:solidFill>
                  <a:srgbClr val="FFC000"/>
                </a:solidFill>
                <a:latin typeface="Tahoma" charset="0"/>
              </a:rPr>
              <a:t> medidas </a:t>
            </a:r>
            <a:r>
              <a:rPr lang="pt-BR" sz="2600" b="1" dirty="0" smtClean="0">
                <a:solidFill>
                  <a:srgbClr val="FFC000"/>
                </a:solidFill>
                <a:latin typeface="Tahoma" charset="0"/>
              </a:rPr>
              <a:t>mitigadoras:</a:t>
            </a:r>
            <a:br>
              <a:rPr lang="pt-BR" sz="2600" b="1" dirty="0" smtClean="0">
                <a:solidFill>
                  <a:srgbClr val="FFC000"/>
                </a:solidFill>
                <a:latin typeface="Tahoma" charset="0"/>
              </a:rPr>
            </a:br>
            <a:r>
              <a:rPr lang="pt-BR" sz="3200" dirty="0" smtClean="0">
                <a:solidFill>
                  <a:schemeClr val="accent3"/>
                </a:solidFill>
                <a:latin typeface="Tahoma" charset="0"/>
              </a:rPr>
              <a:t/>
            </a:r>
            <a:br>
              <a:rPr lang="pt-BR" sz="3200" dirty="0" smtClean="0">
                <a:solidFill>
                  <a:schemeClr val="accent3"/>
                </a:solidFill>
                <a:latin typeface="Tahoma" charset="0"/>
              </a:rPr>
            </a:br>
            <a:r>
              <a:rPr lang="pt-BR" sz="3200" dirty="0" smtClean="0">
                <a:solidFill>
                  <a:schemeClr val="accent3"/>
                </a:solidFill>
                <a:latin typeface="Tahoma" charset="0"/>
              </a:rPr>
              <a:t>-</a:t>
            </a:r>
            <a:r>
              <a:rPr lang="pt-BR" sz="3200" dirty="0" err="1" smtClean="0">
                <a:solidFill>
                  <a:schemeClr val="accent3"/>
                </a:solidFill>
                <a:latin typeface="Tahoma" charset="0"/>
              </a:rPr>
              <a:t>Etnoconhecimento</a:t>
            </a:r>
            <a:r>
              <a:rPr lang="pt-BR" sz="3200" dirty="0" smtClean="0">
                <a:solidFill>
                  <a:schemeClr val="accent3"/>
                </a:solidFill>
                <a:latin typeface="Tahoma" charset="0"/>
              </a:rPr>
              <a:t>. </a:t>
            </a:r>
            <a:br>
              <a:rPr lang="pt-BR" sz="3200" dirty="0" smtClean="0">
                <a:solidFill>
                  <a:schemeClr val="accent3"/>
                </a:solidFill>
                <a:latin typeface="Tahoma" charset="0"/>
              </a:rPr>
            </a:br>
            <a:r>
              <a:rPr lang="pt-BR" sz="3200" dirty="0" smtClean="0">
                <a:solidFill>
                  <a:schemeClr val="accent3"/>
                </a:solidFill>
                <a:latin typeface="Tahoma" charset="0"/>
              </a:rPr>
              <a:t/>
            </a:r>
            <a:br>
              <a:rPr lang="pt-BR" sz="3200" dirty="0" smtClean="0">
                <a:solidFill>
                  <a:schemeClr val="accent3"/>
                </a:solidFill>
                <a:latin typeface="Tahoma" charset="0"/>
              </a:rPr>
            </a:br>
            <a:r>
              <a:rPr lang="pt-BR" sz="3200" dirty="0" smtClean="0">
                <a:solidFill>
                  <a:schemeClr val="accent3"/>
                </a:solidFill>
                <a:latin typeface="Tahoma" charset="0"/>
              </a:rPr>
              <a:t>-Biodiversidade/Diversidade Genética:</a:t>
            </a:r>
            <a:br>
              <a:rPr lang="pt-BR" sz="3200" dirty="0" smtClean="0">
                <a:solidFill>
                  <a:schemeClr val="accent3"/>
                </a:solidFill>
                <a:latin typeface="Tahoma" charset="0"/>
              </a:rPr>
            </a:br>
            <a:r>
              <a:rPr lang="pt-BR" sz="3200" dirty="0" smtClean="0">
                <a:solidFill>
                  <a:schemeClr val="accent3"/>
                </a:solidFill>
                <a:latin typeface="Tahoma" charset="0"/>
              </a:rPr>
              <a:t>.Filogeografia/Biogeografia. </a:t>
            </a:r>
            <a:br>
              <a:rPr lang="pt-BR" sz="3200" dirty="0" smtClean="0">
                <a:solidFill>
                  <a:schemeClr val="accent3"/>
                </a:solidFill>
                <a:latin typeface="Tahoma" charset="0"/>
              </a:rPr>
            </a:br>
            <a:r>
              <a:rPr lang="pt-BR" sz="3200" dirty="0" smtClean="0">
                <a:solidFill>
                  <a:schemeClr val="accent3"/>
                </a:solidFill>
                <a:latin typeface="Tahoma" charset="0"/>
              </a:rPr>
              <a:t>.Genética de Populações. </a:t>
            </a:r>
            <a:br>
              <a:rPr lang="pt-BR" sz="3200" dirty="0" smtClean="0">
                <a:solidFill>
                  <a:schemeClr val="accent3"/>
                </a:solidFill>
                <a:latin typeface="Tahoma" charset="0"/>
              </a:rPr>
            </a:br>
            <a:r>
              <a:rPr lang="pt-BR" sz="3200" dirty="0" smtClean="0">
                <a:solidFill>
                  <a:schemeClr val="accent3"/>
                </a:solidFill>
                <a:latin typeface="Tahoma" charset="0"/>
              </a:rPr>
              <a:t/>
            </a:r>
            <a:br>
              <a:rPr lang="pt-BR" sz="3200" dirty="0" smtClean="0">
                <a:solidFill>
                  <a:schemeClr val="accent3"/>
                </a:solidFill>
                <a:latin typeface="Tahoma" charset="0"/>
              </a:rPr>
            </a:br>
            <a:r>
              <a:rPr lang="pt-BR" sz="3200" dirty="0" smtClean="0">
                <a:solidFill>
                  <a:schemeClr val="accent3"/>
                </a:solidFill>
                <a:latin typeface="Tahoma" charset="0"/>
              </a:rPr>
              <a:t>-Remediações e Tratamentos dos resíduos e estragos gerados</a:t>
            </a:r>
            <a:endParaRPr lang="pt-BR" sz="2800" dirty="0">
              <a:solidFill>
                <a:schemeClr val="accent3"/>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836712"/>
            <a:ext cx="8424936" cy="5232202"/>
          </a:xfrm>
          <a:prstGeom prst="rect">
            <a:avLst/>
          </a:prstGeom>
        </p:spPr>
        <p:txBody>
          <a:bodyPr wrap="square">
            <a:spAutoFit/>
          </a:bodyPr>
          <a:lstStyle/>
          <a:p>
            <a:r>
              <a:rPr lang="pt-BR" sz="3200" i="1" dirty="0" err="1" smtClean="0">
                <a:solidFill>
                  <a:srgbClr val="FFC000"/>
                </a:solidFill>
                <a:effectLst>
                  <a:outerShdw blurRad="38100" dist="38100" dir="2700000" algn="tl">
                    <a:srgbClr val="000000"/>
                  </a:outerShdw>
                </a:effectLst>
                <a:latin typeface="Tahoma" charset="0"/>
              </a:rPr>
              <a:t>Etnoconhecimento</a:t>
            </a:r>
            <a:r>
              <a:rPr lang="pt-BR" sz="3200" i="1" dirty="0" smtClean="0">
                <a:solidFill>
                  <a:srgbClr val="FFC000"/>
                </a:solidFill>
                <a:effectLst>
                  <a:outerShdw blurRad="38100" dist="38100" dir="2700000" algn="tl">
                    <a:srgbClr val="000000"/>
                  </a:outerShdw>
                </a:effectLst>
                <a:latin typeface="Tahoma" charset="0"/>
              </a:rPr>
              <a:t>:</a:t>
            </a:r>
            <a:r>
              <a:rPr lang="pt-BR" sz="3200" dirty="0" smtClean="0">
                <a:solidFill>
                  <a:srgbClr val="FFC000"/>
                </a:solidFill>
                <a:latin typeface="Tahoma" charset="0"/>
              </a:rPr>
              <a:t/>
            </a:r>
            <a:br>
              <a:rPr lang="pt-BR" sz="3200" dirty="0" smtClean="0">
                <a:solidFill>
                  <a:srgbClr val="FFC000"/>
                </a:solidFill>
                <a:latin typeface="Tahoma" charset="0"/>
              </a:rPr>
            </a:br>
            <a:r>
              <a:rPr lang="pt-BR" sz="1600" dirty="0" smtClean="0">
                <a:solidFill>
                  <a:srgbClr val="A50021"/>
                </a:solidFill>
                <a:latin typeface="Tahoma" charset="0"/>
              </a:rPr>
              <a:t/>
            </a:r>
            <a:br>
              <a:rPr lang="pt-BR" sz="1600" dirty="0" smtClean="0">
                <a:solidFill>
                  <a:srgbClr val="A50021"/>
                </a:solidFill>
                <a:latin typeface="Tahoma" charset="0"/>
              </a:rPr>
            </a:br>
            <a:r>
              <a:rPr lang="pt-BR" sz="2200" dirty="0" smtClean="0">
                <a:solidFill>
                  <a:schemeClr val="accent2"/>
                </a:solidFill>
                <a:latin typeface="Tahoma" charset="0"/>
              </a:rPr>
              <a:t>O saber de um povo, etnia, populações tradicionais.</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O conhecimento próprio deles, desenvolvido em suas interações ecológicas com o ambiente onde vivem.</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Guarda informações importantes para a adaptação humana.</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Informações relevantes sobre manejo de recursos naturais em povos tradicionais</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Conhecimentos que pertencem à tradição oral.</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Contribuem para a diversidade fenotípica humana.</a:t>
            </a:r>
            <a:endParaRPr lang="pt-BR" sz="22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620688"/>
            <a:ext cx="8424936" cy="6247864"/>
          </a:xfrm>
          <a:prstGeom prst="rect">
            <a:avLst/>
          </a:prstGeom>
        </p:spPr>
        <p:txBody>
          <a:bodyPr wrap="square">
            <a:spAutoFit/>
          </a:bodyPr>
          <a:lstStyle/>
          <a:p>
            <a:pPr>
              <a:lnSpc>
                <a:spcPct val="200000"/>
              </a:lnSpc>
            </a:pPr>
            <a:r>
              <a:rPr lang="pt-BR" sz="3200" i="1" dirty="0" err="1" smtClean="0">
                <a:solidFill>
                  <a:srgbClr val="FFC000"/>
                </a:solidFill>
                <a:effectLst>
                  <a:outerShdw blurRad="38100" dist="38100" dir="2700000" algn="tl">
                    <a:srgbClr val="000000"/>
                  </a:outerShdw>
                </a:effectLst>
                <a:latin typeface="Tahoma" charset="0"/>
              </a:rPr>
              <a:t>Etnoconhecimento</a:t>
            </a:r>
            <a:r>
              <a:rPr lang="pt-BR" sz="3200" i="1" dirty="0" smtClean="0">
                <a:solidFill>
                  <a:srgbClr val="FFC000"/>
                </a:solidFill>
                <a:effectLst>
                  <a:outerShdw blurRad="38100" dist="38100" dir="2700000" algn="tl">
                    <a:srgbClr val="000000"/>
                  </a:outerShdw>
                </a:effectLst>
                <a:latin typeface="Tahoma" charset="0"/>
              </a:rPr>
              <a:t> (2):</a:t>
            </a:r>
            <a:r>
              <a:rPr lang="pt-BR" sz="3200" dirty="0" smtClean="0">
                <a:solidFill>
                  <a:srgbClr val="FFC000"/>
                </a:solidFill>
                <a:latin typeface="Tahoma" charset="0"/>
              </a:rPr>
              <a:t/>
            </a:r>
            <a:br>
              <a:rPr lang="pt-BR" sz="3200" dirty="0" smtClean="0">
                <a:solidFill>
                  <a:srgbClr val="FFC000"/>
                </a:solidFill>
                <a:latin typeface="Tahoma" charset="0"/>
              </a:rPr>
            </a:br>
            <a:r>
              <a:rPr lang="pt-BR" sz="2400" i="1" dirty="0" smtClean="0">
                <a:solidFill>
                  <a:schemeClr val="accent2"/>
                </a:solidFill>
                <a:latin typeface="Tahoma" charset="0"/>
              </a:rPr>
              <a:t>Para realizar pesquisa nessa área o pesquisador necessita de </a:t>
            </a:r>
            <a:r>
              <a:rPr lang="pt-BR" sz="2400" i="1" dirty="0" smtClean="0">
                <a:solidFill>
                  <a:schemeClr val="accent2"/>
                </a:solidFill>
                <a:effectLst>
                  <a:outerShdw blurRad="38100" dist="38100" dir="2700000" algn="tl">
                    <a:srgbClr val="000000"/>
                  </a:outerShdw>
                </a:effectLst>
                <a:latin typeface="Tahoma" charset="0"/>
              </a:rPr>
              <a:t>conhecimentos interdisciplinares</a:t>
            </a:r>
            <a:r>
              <a:rPr lang="pt-BR" sz="2400" i="1" dirty="0" smtClean="0">
                <a:solidFill>
                  <a:schemeClr val="accent2"/>
                </a:solidFill>
                <a:latin typeface="Tahoma" charset="0"/>
              </a:rPr>
              <a:t> e de aprender a </a:t>
            </a:r>
            <a:r>
              <a:rPr lang="pt-BR" sz="2400" i="1" dirty="0" smtClean="0">
                <a:solidFill>
                  <a:schemeClr val="accent2"/>
                </a:solidFill>
                <a:effectLst>
                  <a:outerShdw blurRad="38100" dist="38100" dir="2700000" algn="tl">
                    <a:srgbClr val="000000"/>
                  </a:outerShdw>
                </a:effectLst>
                <a:latin typeface="Tahoma" charset="0"/>
              </a:rPr>
              <a:t>metodologia geradora de dados </a:t>
            </a:r>
            <a:r>
              <a:rPr lang="pt-BR" sz="2400" i="1" dirty="0" smtClean="0">
                <a:solidFill>
                  <a:schemeClr val="accent2"/>
                </a:solidFill>
                <a:latin typeface="Tahoma" charset="0"/>
              </a:rPr>
              <a:t>apresentada em </a:t>
            </a:r>
            <a:r>
              <a:rPr lang="pt-BR" sz="2400" i="1" dirty="0" err="1" smtClean="0">
                <a:solidFill>
                  <a:schemeClr val="accent2"/>
                </a:solidFill>
                <a:latin typeface="Tahoma" charset="0"/>
              </a:rPr>
              <a:t>Posey</a:t>
            </a:r>
            <a:r>
              <a:rPr lang="pt-BR" sz="2400" i="1" dirty="0" smtClean="0">
                <a:solidFill>
                  <a:schemeClr val="accent2"/>
                </a:solidFill>
                <a:latin typeface="Tahoma" charset="0"/>
              </a:rPr>
              <a:t>, onde </a:t>
            </a:r>
            <a:r>
              <a:rPr lang="pt-BR" sz="2400" i="1" dirty="0" smtClean="0">
                <a:solidFill>
                  <a:schemeClr val="accent2"/>
                </a:solidFill>
                <a:effectLst>
                  <a:outerShdw blurRad="38100" dist="38100" dir="2700000" algn="tl">
                    <a:srgbClr val="000000"/>
                  </a:outerShdw>
                </a:effectLst>
                <a:latin typeface="Tahoma" charset="0"/>
              </a:rPr>
              <a:t>o sentido e a lógica do informante são o guia </a:t>
            </a:r>
            <a:r>
              <a:rPr lang="pt-BR" sz="2400" i="1" dirty="0" smtClean="0">
                <a:solidFill>
                  <a:schemeClr val="accent2"/>
                </a:solidFill>
                <a:latin typeface="Tahoma" charset="0"/>
              </a:rPr>
              <a:t>das conversações e perguntas e </a:t>
            </a:r>
            <a:r>
              <a:rPr lang="pt-BR" sz="2400" i="1" dirty="0" smtClean="0">
                <a:solidFill>
                  <a:schemeClr val="accent2"/>
                </a:solidFill>
                <a:effectLst>
                  <a:outerShdw blurRad="38100" dist="38100" dir="2700000" algn="tl">
                    <a:srgbClr val="000000"/>
                  </a:outerShdw>
                </a:effectLst>
                <a:latin typeface="Tahoma" charset="0"/>
              </a:rPr>
              <a:t>categorias de classificação do universo do pesquisador não devem ser impostas </a:t>
            </a:r>
            <a:r>
              <a:rPr lang="pt-BR" sz="2400" i="1" dirty="0" smtClean="0">
                <a:solidFill>
                  <a:schemeClr val="accent2"/>
                </a:solidFill>
                <a:latin typeface="Tahoma" charset="0"/>
              </a:rPr>
              <a:t>ao informante.</a:t>
            </a:r>
            <a:endParaRPr lang="pt-BR" sz="22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620688"/>
            <a:ext cx="8424936" cy="5085495"/>
          </a:xfrm>
          <a:prstGeom prst="rect">
            <a:avLst/>
          </a:prstGeom>
        </p:spPr>
        <p:txBody>
          <a:bodyPr wrap="square">
            <a:spAutoFit/>
          </a:bodyPr>
          <a:lstStyle/>
          <a:p>
            <a:pPr>
              <a:lnSpc>
                <a:spcPct val="200000"/>
              </a:lnSpc>
            </a:pPr>
            <a:r>
              <a:rPr lang="pt-BR" sz="2200" i="1" dirty="0" err="1" smtClean="0">
                <a:solidFill>
                  <a:srgbClr val="FFC000"/>
                </a:solidFill>
                <a:effectLst>
                  <a:outerShdw blurRad="38100" dist="38100" dir="2700000" algn="tl">
                    <a:srgbClr val="000000"/>
                  </a:outerShdw>
                </a:effectLst>
                <a:latin typeface="Tahoma" charset="0"/>
              </a:rPr>
              <a:t>Etnoconhecimento</a:t>
            </a:r>
            <a:r>
              <a:rPr lang="pt-BR" sz="2200" i="1" dirty="0" smtClean="0">
                <a:solidFill>
                  <a:srgbClr val="FFC000"/>
                </a:solidFill>
                <a:effectLst>
                  <a:outerShdw blurRad="38100" dist="38100" dir="2700000" algn="tl">
                    <a:srgbClr val="000000"/>
                  </a:outerShdw>
                </a:effectLst>
                <a:latin typeface="Tahoma" charset="0"/>
              </a:rPr>
              <a:t> (3): </a:t>
            </a:r>
          </a:p>
          <a:p>
            <a:pPr>
              <a:lnSpc>
                <a:spcPct val="200000"/>
              </a:lnSpc>
            </a:pPr>
            <a:r>
              <a:rPr lang="pt-BR" sz="2400" dirty="0" smtClean="0">
                <a:solidFill>
                  <a:schemeClr val="accent2"/>
                </a:solidFill>
                <a:latin typeface="Tahoma" charset="0"/>
              </a:rPr>
              <a:t>Exemplos de </a:t>
            </a:r>
            <a:r>
              <a:rPr lang="pt-BR" sz="2400" i="1" dirty="0" smtClean="0">
                <a:solidFill>
                  <a:schemeClr val="accent2"/>
                </a:solidFill>
                <a:effectLst>
                  <a:outerShdw blurRad="38100" dist="38100" dir="2700000" algn="tl">
                    <a:srgbClr val="000000"/>
                  </a:outerShdw>
                </a:effectLst>
                <a:latin typeface="Tahoma" charset="0"/>
              </a:rPr>
              <a:t>Linhas de Pesquisa</a:t>
            </a:r>
            <a:r>
              <a:rPr lang="pt-BR" sz="2400" dirty="0" smtClean="0">
                <a:solidFill>
                  <a:schemeClr val="accent2"/>
                </a:solidFill>
                <a:latin typeface="Tahoma" charset="0"/>
              </a:rPr>
              <a:t>:</a:t>
            </a:r>
            <a:br>
              <a:rPr lang="pt-BR" sz="2400" dirty="0" smtClean="0">
                <a:solidFill>
                  <a:schemeClr val="accent2"/>
                </a:solidFill>
                <a:latin typeface="Tahoma" charset="0"/>
              </a:rPr>
            </a:br>
            <a:r>
              <a:rPr lang="pt-BR" sz="2400" dirty="0" err="1" smtClean="0">
                <a:solidFill>
                  <a:schemeClr val="accent2"/>
                </a:solidFill>
                <a:latin typeface="Tahoma" charset="0"/>
              </a:rPr>
              <a:t>Etnobiologia</a:t>
            </a:r>
            <a:r>
              <a:rPr lang="pt-BR" sz="2400" dirty="0" smtClean="0">
                <a:solidFill>
                  <a:schemeClr val="accent2"/>
                </a:solidFill>
                <a:latin typeface="Tahoma" charset="0"/>
              </a:rPr>
              <a:t>   			</a:t>
            </a:r>
            <a:r>
              <a:rPr lang="pt-BR" sz="2400" dirty="0" err="1" smtClean="0">
                <a:solidFill>
                  <a:schemeClr val="accent2"/>
                </a:solidFill>
                <a:latin typeface="Tahoma" charset="0"/>
              </a:rPr>
              <a:t>Etnobotânica</a:t>
            </a:r>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err="1" smtClean="0">
                <a:solidFill>
                  <a:schemeClr val="accent2"/>
                </a:solidFill>
                <a:latin typeface="Tahoma" charset="0"/>
              </a:rPr>
              <a:t>Etnoecologia</a:t>
            </a:r>
            <a:r>
              <a:rPr lang="pt-BR" sz="2400" dirty="0" smtClean="0">
                <a:solidFill>
                  <a:schemeClr val="accent2"/>
                </a:solidFill>
                <a:latin typeface="Tahoma" charset="0"/>
              </a:rPr>
              <a:t>				</a:t>
            </a:r>
            <a:r>
              <a:rPr lang="pt-BR" sz="2400" dirty="0" err="1" smtClean="0">
                <a:solidFill>
                  <a:schemeClr val="accent2"/>
                </a:solidFill>
                <a:latin typeface="Tahoma" charset="0"/>
              </a:rPr>
              <a:t>Etnoictiologia</a:t>
            </a:r>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err="1" smtClean="0">
                <a:solidFill>
                  <a:schemeClr val="accent2"/>
                </a:solidFill>
                <a:latin typeface="Tahoma" charset="0"/>
              </a:rPr>
              <a:t>Etnofarmacologia</a:t>
            </a:r>
            <a:r>
              <a:rPr lang="pt-BR" sz="2400" dirty="0" smtClean="0">
                <a:solidFill>
                  <a:schemeClr val="accent2"/>
                </a:solidFill>
                <a:latin typeface="Tahoma" charset="0"/>
              </a:rPr>
              <a:t>			</a:t>
            </a:r>
            <a:r>
              <a:rPr lang="pt-BR" sz="2400" dirty="0" err="1" smtClean="0">
                <a:solidFill>
                  <a:schemeClr val="accent2"/>
                </a:solidFill>
                <a:latin typeface="Tahoma" charset="0"/>
              </a:rPr>
              <a:t>Etnoagricultura</a:t>
            </a:r>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err="1" smtClean="0">
                <a:solidFill>
                  <a:schemeClr val="accent2"/>
                </a:solidFill>
                <a:latin typeface="Tahoma" charset="0"/>
              </a:rPr>
              <a:t>Etnotaxonomia</a:t>
            </a:r>
            <a:r>
              <a:rPr lang="pt-BR" sz="2400" dirty="0" smtClean="0">
                <a:solidFill>
                  <a:schemeClr val="accent2"/>
                </a:solidFill>
                <a:latin typeface="Tahoma" charset="0"/>
              </a:rPr>
              <a:t>			</a:t>
            </a:r>
            <a:r>
              <a:rPr lang="pt-BR" sz="2400" dirty="0" err="1" smtClean="0">
                <a:solidFill>
                  <a:schemeClr val="accent2"/>
                </a:solidFill>
                <a:latin typeface="Tahoma" charset="0"/>
              </a:rPr>
              <a:t>Etnozoologia</a:t>
            </a:r>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err="1" smtClean="0">
                <a:solidFill>
                  <a:schemeClr val="accent2"/>
                </a:solidFill>
                <a:latin typeface="Tahoma" charset="0"/>
              </a:rPr>
              <a:t>etc</a:t>
            </a:r>
            <a:endParaRPr lang="pt-BR" sz="22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620688"/>
            <a:ext cx="8424936" cy="6172652"/>
          </a:xfrm>
          <a:prstGeom prst="rect">
            <a:avLst/>
          </a:prstGeom>
        </p:spPr>
        <p:txBody>
          <a:bodyPr wrap="square">
            <a:spAutoFit/>
          </a:bodyPr>
          <a:lstStyle/>
          <a:p>
            <a:pPr>
              <a:lnSpc>
                <a:spcPct val="200000"/>
              </a:lnSpc>
            </a:pPr>
            <a:r>
              <a:rPr lang="pt-BR" sz="2200" i="1" dirty="0" err="1" smtClean="0">
                <a:solidFill>
                  <a:srgbClr val="FFC000"/>
                </a:solidFill>
                <a:effectLst>
                  <a:outerShdw blurRad="38100" dist="38100" dir="2700000" algn="tl">
                    <a:srgbClr val="000000"/>
                  </a:outerShdw>
                </a:effectLst>
                <a:latin typeface="Tahoma" charset="0"/>
              </a:rPr>
              <a:t>Etnoconhecimento</a:t>
            </a:r>
            <a:r>
              <a:rPr lang="pt-BR" sz="2200" i="1" dirty="0" smtClean="0">
                <a:solidFill>
                  <a:srgbClr val="FFC000"/>
                </a:solidFill>
                <a:effectLst>
                  <a:outerShdw blurRad="38100" dist="38100" dir="2700000" algn="tl">
                    <a:srgbClr val="000000"/>
                  </a:outerShdw>
                </a:effectLst>
                <a:latin typeface="Tahoma" charset="0"/>
              </a:rPr>
              <a:t> (4): </a:t>
            </a:r>
          </a:p>
          <a:p>
            <a:pPr>
              <a:lnSpc>
                <a:spcPct val="114000"/>
              </a:lnSpc>
            </a:pPr>
            <a:r>
              <a:rPr lang="pt-BR" sz="2400" i="1" dirty="0" smtClean="0">
                <a:solidFill>
                  <a:schemeClr val="accent2"/>
                </a:solidFill>
                <a:effectLst>
                  <a:outerShdw blurRad="38100" dist="38100" dir="2700000" algn="tl">
                    <a:srgbClr val="000000"/>
                  </a:outerShdw>
                </a:effectLst>
                <a:latin typeface="Tahoma" charset="0"/>
              </a:rPr>
              <a:t>Ex.: importância e possibilidade de aplicações práticas desse tipo de conhecimento</a:t>
            </a:r>
            <a:br>
              <a:rPr lang="pt-BR" sz="2400" i="1" dirty="0" smtClean="0">
                <a:solidFill>
                  <a:schemeClr val="accent2"/>
                </a:solidFill>
                <a:effectLst>
                  <a:outerShdw blurRad="38100" dist="38100" dir="2700000" algn="tl">
                    <a:srgbClr val="000000"/>
                  </a:outerShdw>
                </a:effectLst>
                <a:latin typeface="Tahoma" charset="0"/>
              </a:rPr>
            </a:br>
            <a:r>
              <a:rPr lang="pt-BR" sz="1400" b="1" i="1" dirty="0" smtClean="0">
                <a:solidFill>
                  <a:srgbClr val="A50021"/>
                </a:solidFill>
                <a:latin typeface="Tahoma" charset="0"/>
              </a:rPr>
              <a:t/>
            </a:r>
            <a:br>
              <a:rPr lang="pt-BR" sz="1400" b="1" i="1" dirty="0" smtClean="0">
                <a:solidFill>
                  <a:srgbClr val="A50021"/>
                </a:solidFill>
                <a:latin typeface="Tahoma" charset="0"/>
              </a:rPr>
            </a:br>
            <a:r>
              <a:rPr lang="pt-BR" sz="2200" dirty="0" smtClean="0">
                <a:latin typeface="Tahoma" charset="0"/>
              </a:rPr>
              <a:t>A </a:t>
            </a:r>
            <a:r>
              <a:rPr lang="pt-BR" sz="2200" b="1" i="1" dirty="0" err="1" smtClean="0">
                <a:latin typeface="Tahoma" charset="0"/>
              </a:rPr>
              <a:t>Calatea</a:t>
            </a:r>
            <a:r>
              <a:rPr lang="pt-BR" sz="2200" b="1" i="1" dirty="0" smtClean="0">
                <a:latin typeface="Tahoma" charset="0"/>
              </a:rPr>
              <a:t> lútea</a:t>
            </a:r>
            <a:r>
              <a:rPr lang="pt-BR" sz="2200" dirty="0" smtClean="0">
                <a:latin typeface="Tahoma" charset="0"/>
              </a:rPr>
              <a:t> é uma planta silvestre passível de cultivo, que cresce em locais pantanosos e que tem na superfície de suas folhas uma cera similar à carnaúba com aplicações de alto valor.</a:t>
            </a:r>
            <a:br>
              <a:rPr lang="pt-BR" sz="2200" dirty="0" smtClean="0">
                <a:latin typeface="Tahoma" charset="0"/>
              </a:rPr>
            </a:br>
            <a:r>
              <a:rPr lang="pt-BR" sz="2200" dirty="0" smtClean="0">
                <a:latin typeface="Tahoma" charset="0"/>
              </a:rPr>
              <a:t>Pode ser cultivada para exploração econômica sem a necessidade de destruição do ecossistema local, pois não requer a drenagem de pântanos,. </a:t>
            </a:r>
            <a:br>
              <a:rPr lang="pt-BR" sz="2200" dirty="0" smtClean="0">
                <a:latin typeface="Tahoma" charset="0"/>
              </a:rPr>
            </a:br>
            <a:r>
              <a:rPr lang="pt-BR" sz="2200" dirty="0" smtClean="0">
                <a:latin typeface="Tahoma" charset="0"/>
              </a:rPr>
              <a:t>Assim seu cultivo pode representar uma alternativa de exploração econômica desse tipo de ambiente, sem degradá-lo.</a:t>
            </a:r>
            <a:br>
              <a:rPr lang="pt-BR" sz="2200" dirty="0" smtClean="0">
                <a:latin typeface="Tahoma" charset="0"/>
              </a:rPr>
            </a:br>
            <a:r>
              <a:rPr lang="pt-BR" sz="2200" dirty="0" smtClean="0">
                <a:latin typeface="Tahoma" charset="0"/>
              </a:rPr>
              <a:t>--------------------------------------------------------------------------------</a:t>
            </a:r>
            <a:br>
              <a:rPr lang="pt-BR" sz="2200" dirty="0" smtClean="0">
                <a:latin typeface="Tahoma" charset="0"/>
              </a:rPr>
            </a:br>
            <a:r>
              <a:rPr lang="pt-BR" sz="1600" dirty="0" smtClean="0">
                <a:latin typeface="Tahoma" charset="0"/>
              </a:rPr>
              <a:t>Fonte do exemplo: </a:t>
            </a:r>
            <a:br>
              <a:rPr lang="pt-BR" sz="1600" dirty="0" smtClean="0">
                <a:latin typeface="Tahoma" charset="0"/>
              </a:rPr>
            </a:br>
            <a:r>
              <a:rPr lang="pt-BR" sz="1600" dirty="0" err="1" smtClean="0">
                <a:latin typeface="Tahoma" charset="0"/>
              </a:rPr>
              <a:t>Posey</a:t>
            </a:r>
            <a:r>
              <a:rPr lang="pt-BR" sz="1600" dirty="0" smtClean="0">
                <a:latin typeface="Tahoma" charset="0"/>
              </a:rPr>
              <a:t>, D. </a:t>
            </a:r>
            <a:r>
              <a:rPr lang="pt-BR" sz="1600" dirty="0" err="1" smtClean="0">
                <a:latin typeface="Tahoma" charset="0"/>
              </a:rPr>
              <a:t>Etnobiologia</a:t>
            </a:r>
            <a:r>
              <a:rPr lang="pt-BR" sz="1600" dirty="0" smtClean="0">
                <a:latin typeface="Tahoma" charset="0"/>
              </a:rPr>
              <a:t>: teoria e prática. </a:t>
            </a:r>
            <a:r>
              <a:rPr lang="pt-BR" sz="1600" dirty="0" err="1" smtClean="0">
                <a:latin typeface="Tahoma" charset="0"/>
              </a:rPr>
              <a:t>Summa</a:t>
            </a:r>
            <a:r>
              <a:rPr lang="pt-BR" sz="1600" dirty="0" smtClean="0">
                <a:latin typeface="Tahoma" charset="0"/>
              </a:rPr>
              <a:t> Etnológica Brasileira, vol1. </a:t>
            </a:r>
            <a:r>
              <a:rPr lang="pt-BR" sz="1600" dirty="0" err="1" smtClean="0">
                <a:latin typeface="Tahoma" charset="0"/>
              </a:rPr>
              <a:t>Etnobiologia</a:t>
            </a:r>
            <a:r>
              <a:rPr lang="pt-BR" sz="1600" dirty="0" smtClean="0">
                <a:latin typeface="Tahoma" charset="0"/>
              </a:rPr>
              <a:t>. P. 15-28. Petrópolis, RJ/FINEP. 1986.</a:t>
            </a:r>
            <a:endParaRPr lang="pt-BR" sz="1600"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620688"/>
            <a:ext cx="8424936" cy="4832092"/>
          </a:xfrm>
          <a:prstGeom prst="rect">
            <a:avLst/>
          </a:prstGeom>
        </p:spPr>
        <p:txBody>
          <a:bodyPr wrap="square">
            <a:spAutoFit/>
          </a:bodyPr>
          <a:lstStyle/>
          <a:p>
            <a:pPr>
              <a:lnSpc>
                <a:spcPct val="200000"/>
              </a:lnSpc>
            </a:pPr>
            <a:r>
              <a:rPr lang="pt-BR" sz="2200" i="1" dirty="0" err="1" smtClean="0">
                <a:solidFill>
                  <a:srgbClr val="FFC000"/>
                </a:solidFill>
                <a:effectLst>
                  <a:outerShdw blurRad="38100" dist="38100" dir="2700000" algn="tl">
                    <a:srgbClr val="000000"/>
                  </a:outerShdw>
                </a:effectLst>
                <a:latin typeface="Tahoma" charset="0"/>
              </a:rPr>
              <a:t>Etnoconhecimento</a:t>
            </a:r>
            <a:r>
              <a:rPr lang="pt-BR" sz="2200" i="1" dirty="0" smtClean="0">
                <a:solidFill>
                  <a:srgbClr val="FFC000"/>
                </a:solidFill>
                <a:effectLst>
                  <a:outerShdw blurRad="38100" dist="38100" dir="2700000" algn="tl">
                    <a:srgbClr val="000000"/>
                  </a:outerShdw>
                </a:effectLst>
                <a:latin typeface="Tahoma" charset="0"/>
              </a:rPr>
              <a:t> (5): </a:t>
            </a:r>
          </a:p>
          <a:p>
            <a:endParaRPr lang="pt-BR" sz="2200" dirty="0" smtClean="0">
              <a:solidFill>
                <a:schemeClr val="accent2"/>
              </a:solidFill>
              <a:latin typeface="Tahoma" charset="0"/>
            </a:endParaRPr>
          </a:p>
          <a:p>
            <a:r>
              <a:rPr lang="pt-BR" sz="2200" dirty="0" smtClean="0">
                <a:solidFill>
                  <a:schemeClr val="accent2"/>
                </a:solidFill>
                <a:latin typeface="Tahoma" charset="0"/>
              </a:rPr>
              <a:t>LIMA, ANTÔNIO ALMERICO BIONDI</a:t>
            </a:r>
            <a:r>
              <a:rPr lang="pt-BR" sz="2200" b="1" dirty="0" smtClean="0">
                <a:solidFill>
                  <a:schemeClr val="accent2"/>
                </a:solidFill>
                <a:latin typeface="Tahoma" charset="0"/>
              </a:rPr>
              <a:t> </a:t>
            </a:r>
            <a:br>
              <a:rPr lang="pt-BR" sz="2200" b="1" dirty="0" smtClean="0">
                <a:solidFill>
                  <a:schemeClr val="accent2"/>
                </a:solidFill>
                <a:latin typeface="Tahoma" charset="0"/>
              </a:rPr>
            </a:br>
            <a:r>
              <a:rPr lang="pt-BR" sz="2200" dirty="0" smtClean="0">
                <a:effectLst>
                  <a:outerShdw blurRad="38100" dist="38100" dir="2700000" algn="tl">
                    <a:srgbClr val="000000"/>
                  </a:outerShdw>
                </a:effectLst>
                <a:latin typeface="Tahoma" charset="0"/>
              </a:rPr>
              <a:t>ETNOCONHECIMENTO E EDUCAÇÃO DE TRABALHADORES/AS </a:t>
            </a:r>
            <a:br>
              <a:rPr lang="pt-BR" sz="2200" dirty="0" smtClean="0">
                <a:effectLst>
                  <a:outerShdw blurRad="38100" dist="38100" dir="2700000" algn="tl">
                    <a:srgbClr val="000000"/>
                  </a:outerShdw>
                </a:effectLst>
                <a:latin typeface="Tahoma" charset="0"/>
              </a:rPr>
            </a:br>
            <a:r>
              <a:rPr lang="pt-BR" sz="2200" dirty="0" smtClean="0">
                <a:effectLst>
                  <a:outerShdw blurRad="38100" dist="38100" dir="2700000" algn="tl">
                    <a:srgbClr val="000000"/>
                  </a:outerShdw>
                </a:effectLst>
                <a:latin typeface="Tahoma" charset="0"/>
              </a:rPr>
              <a:t>NA AMAZÔNIA</a:t>
            </a:r>
            <a:br>
              <a:rPr lang="pt-BR" sz="2200" dirty="0" smtClean="0">
                <a:effectLst>
                  <a:outerShdw blurRad="38100" dist="38100" dir="2700000" algn="tl">
                    <a:srgbClr val="000000"/>
                  </a:outerShdw>
                </a:effectLst>
                <a:latin typeface="Tahoma" charset="0"/>
              </a:rPr>
            </a:br>
            <a:r>
              <a:rPr lang="pt-BR" sz="2200" dirty="0" smtClean="0">
                <a:solidFill>
                  <a:schemeClr val="accent2"/>
                </a:solidFill>
                <a:latin typeface="Tahoma" charset="0"/>
              </a:rPr>
              <a:t>Núcleo Trabalho e Educação da Faculdade de Educação da Universidade Federal da Bahia (NUTE/FACED/UFBA) </a:t>
            </a:r>
            <a:br>
              <a:rPr lang="pt-BR" sz="2200" dirty="0" smtClean="0">
                <a:solidFill>
                  <a:schemeClr val="accent2"/>
                </a:solidFill>
                <a:latin typeface="Tahoma" charset="0"/>
              </a:rPr>
            </a:br>
            <a:r>
              <a:rPr lang="pt-BR" sz="2200" dirty="0" smtClean="0">
                <a:solidFill>
                  <a:schemeClr val="accent2"/>
                </a:solidFill>
                <a:latin typeface="Tahoma" charset="0"/>
              </a:rPr>
              <a:t/>
            </a:r>
            <a:br>
              <a:rPr lang="pt-BR" sz="2200" dirty="0" smtClean="0">
                <a:solidFill>
                  <a:schemeClr val="accent2"/>
                </a:solidFill>
                <a:latin typeface="Tahoma" charset="0"/>
              </a:rPr>
            </a:br>
            <a:r>
              <a:rPr lang="pt-BR" sz="2200" dirty="0" smtClean="0">
                <a:solidFill>
                  <a:schemeClr val="accent2"/>
                </a:solidFill>
                <a:latin typeface="Tahoma" charset="0"/>
              </a:rPr>
              <a:t>SOUZA, MILENA RAMIRES DE</a:t>
            </a:r>
            <a:br>
              <a:rPr lang="pt-BR" sz="2200" dirty="0" smtClean="0">
                <a:solidFill>
                  <a:schemeClr val="accent2"/>
                </a:solidFill>
                <a:latin typeface="Tahoma" charset="0"/>
              </a:rPr>
            </a:br>
            <a:r>
              <a:rPr lang="pt-BR" sz="2200" cap="all" dirty="0" err="1" smtClean="0">
                <a:effectLst>
                  <a:outerShdw blurRad="38100" dist="38100" dir="2700000" algn="tl">
                    <a:srgbClr val="000000"/>
                  </a:outerShdw>
                </a:effectLst>
                <a:latin typeface="Tahoma" charset="0"/>
              </a:rPr>
              <a:t>Etnoconhecimento</a:t>
            </a:r>
            <a:r>
              <a:rPr lang="pt-BR" sz="2200" cap="all" dirty="0" smtClean="0">
                <a:effectLst>
                  <a:outerShdw blurRad="38100" dist="38100" dir="2700000" algn="tl">
                    <a:srgbClr val="000000"/>
                  </a:outerShdw>
                </a:effectLst>
                <a:latin typeface="Tahoma" charset="0"/>
              </a:rPr>
              <a:t> caiçara e uso de recursos pesqueiros por pescadores artesanais e esportivos no Vale do Ribeira </a:t>
            </a:r>
            <a:br>
              <a:rPr lang="pt-BR" sz="2200" cap="all" dirty="0" smtClean="0">
                <a:effectLst>
                  <a:outerShdw blurRad="38100" dist="38100" dir="2700000" algn="tl">
                    <a:srgbClr val="000000"/>
                  </a:outerShdw>
                </a:effectLst>
                <a:latin typeface="Tahoma" charset="0"/>
              </a:rPr>
            </a:br>
            <a:r>
              <a:rPr lang="pt-BR" sz="2200" dirty="0" smtClean="0">
                <a:solidFill>
                  <a:schemeClr val="accent2"/>
                </a:solidFill>
                <a:latin typeface="Tahoma" charset="0"/>
              </a:rPr>
              <a:t>ESALQ-CENA/USP – </a:t>
            </a:r>
            <a:r>
              <a:rPr lang="pt-BR" sz="2200" dirty="0" err="1" smtClean="0">
                <a:solidFill>
                  <a:schemeClr val="accent2"/>
                </a:solidFill>
                <a:latin typeface="Tahoma" charset="0"/>
              </a:rPr>
              <a:t>PPGI-Ecologia</a:t>
            </a:r>
            <a:r>
              <a:rPr lang="pt-BR" sz="2200" dirty="0" smtClean="0">
                <a:solidFill>
                  <a:schemeClr val="accent2"/>
                </a:solidFill>
                <a:latin typeface="Tahoma" charset="0"/>
              </a:rPr>
              <a:t> Aplicada</a:t>
            </a:r>
            <a:endParaRPr lang="pt-BR" sz="2200" i="1" dirty="0" smtClean="0">
              <a:solidFill>
                <a:schemeClr val="accent2"/>
              </a:solidFill>
              <a:effectLst>
                <a:outerShdw blurRad="38100" dist="38100" dir="2700000" algn="tl">
                  <a:srgbClr val="000000"/>
                </a:outerShdw>
              </a:effectLst>
              <a:latin typeface="Tahoma" charset="0"/>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2066940"/>
            <a:ext cx="8856984" cy="4170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3000" dirty="0" smtClean="0">
                <a:latin typeface="Calibri" pitchFamily="34" charset="0"/>
                <a:cs typeface="Calibri" pitchFamily="34" charset="0"/>
                <a:sym typeface="Symbol" pitchFamily="18" charset="2"/>
              </a:rPr>
              <a:t>	Recursos </a:t>
            </a:r>
            <a:r>
              <a:rPr lang="pt-BR" sz="3000" dirty="0">
                <a:latin typeface="Calibri" pitchFamily="34" charset="0"/>
                <a:cs typeface="Calibri" pitchFamily="34" charset="0"/>
                <a:sym typeface="Symbol" pitchFamily="18" charset="2"/>
              </a:rPr>
              <a:t>hídricos</a:t>
            </a:r>
            <a:r>
              <a:rPr lang="pt-BR" sz="3000" dirty="0" smtClean="0">
                <a:latin typeface="Calibri" pitchFamily="34" charset="0"/>
                <a:cs typeface="Calibri" pitchFamily="34" charset="0"/>
                <a:sym typeface="Symbol" pitchFamily="18" charset="2"/>
              </a:rPr>
              <a:t>:</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Definição </a:t>
            </a:r>
            <a:r>
              <a:rPr lang="pt-BR" sz="3000" dirty="0">
                <a:latin typeface="Calibri" pitchFamily="34" charset="0"/>
                <a:cs typeface="Calibri" pitchFamily="34" charset="0"/>
                <a:sym typeface="Symbol" pitchFamily="18" charset="2"/>
              </a:rPr>
              <a:t>de bacia hidrográfica como unidade de </a:t>
            </a:r>
            <a:r>
              <a:rPr lang="pt-BR" sz="3000" dirty="0" smtClean="0">
                <a:latin typeface="Calibri" pitchFamily="34" charset="0"/>
                <a:cs typeface="Calibri" pitchFamily="34" charset="0"/>
                <a:sym typeface="Symbol" pitchFamily="18" charset="2"/>
              </a:rPr>
              <a:t>gerenciamento </a:t>
            </a:r>
            <a:r>
              <a:rPr lang="pt-BR" sz="3000" dirty="0">
                <a:latin typeface="Calibri" pitchFamily="34" charset="0"/>
                <a:cs typeface="Calibri" pitchFamily="34" charset="0"/>
                <a:sym typeface="Symbol" pitchFamily="18" charset="2"/>
              </a:rPr>
              <a:t>do </a:t>
            </a:r>
            <a:r>
              <a:rPr lang="pt-BR" sz="3000" dirty="0" smtClean="0">
                <a:latin typeface="Calibri" pitchFamily="34" charset="0"/>
                <a:cs typeface="Calibri" pitchFamily="34" charset="0"/>
                <a:sym typeface="Symbol" pitchFamily="18" charset="2"/>
              </a:rPr>
              <a:t>ambiente</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Aprimoramento </a:t>
            </a:r>
            <a:r>
              <a:rPr lang="pt-BR" sz="3000" dirty="0">
                <a:latin typeface="Calibri" pitchFamily="34" charset="0"/>
                <a:cs typeface="Calibri" pitchFamily="34" charset="0"/>
                <a:sym typeface="Symbol" pitchFamily="18" charset="2"/>
              </a:rPr>
              <a:t>da legislação (poluidor-pagador</a:t>
            </a:r>
            <a:r>
              <a:rPr lang="pt-BR" sz="3000" dirty="0" smtClean="0">
                <a:latin typeface="Calibri" pitchFamily="34" charset="0"/>
                <a:cs typeface="Calibri" pitchFamily="34" charset="0"/>
                <a:sym typeface="Symbol" pitchFamily="18" charset="2"/>
              </a:rPr>
              <a:t>)</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Formação </a:t>
            </a:r>
            <a:r>
              <a:rPr lang="pt-BR" sz="3000" dirty="0">
                <a:latin typeface="Calibri" pitchFamily="34" charset="0"/>
                <a:cs typeface="Calibri" pitchFamily="34" charset="0"/>
                <a:sym typeface="Symbol" pitchFamily="18" charset="2"/>
              </a:rPr>
              <a:t>de comitês de bacia </a:t>
            </a:r>
            <a:r>
              <a:rPr lang="pt-BR" sz="3000" dirty="0" smtClean="0">
                <a:latin typeface="Calibri" pitchFamily="34" charset="0"/>
                <a:cs typeface="Calibri" pitchFamily="34" charset="0"/>
                <a:sym typeface="Symbol" pitchFamily="18" charset="2"/>
              </a:rPr>
              <a:t>hidrográfica</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Cobrança </a:t>
            </a:r>
            <a:r>
              <a:rPr lang="pt-BR" sz="3000" dirty="0">
                <a:latin typeface="Calibri" pitchFamily="34" charset="0"/>
                <a:cs typeface="Calibri" pitchFamily="34" charset="0"/>
                <a:sym typeface="Symbol" pitchFamily="18" charset="2"/>
              </a:rPr>
              <a:t>pelo uso da </a:t>
            </a:r>
            <a:r>
              <a:rPr lang="pt-BR" sz="3000" dirty="0" smtClean="0">
                <a:latin typeface="Calibri" pitchFamily="34" charset="0"/>
                <a:cs typeface="Calibri" pitchFamily="34" charset="0"/>
                <a:sym typeface="Symbol" pitchFamily="18" charset="2"/>
              </a:rPr>
              <a:t>água</a:t>
            </a:r>
          </a:p>
          <a:p>
            <a:pPr marL="906463" lvl="2" indent="-361950">
              <a:spcAft>
                <a:spcPts val="600"/>
              </a:spcAft>
              <a:buClr>
                <a:srgbClr val="FFC000"/>
              </a:buClr>
              <a:buFont typeface="Arial" charset="0"/>
              <a:buChar char="•"/>
            </a:pPr>
            <a:r>
              <a:rPr lang="pt-BR" sz="3000" dirty="0" smtClean="0">
                <a:latin typeface="Calibri" pitchFamily="34" charset="0"/>
                <a:cs typeface="Calibri" pitchFamily="34" charset="0"/>
                <a:sym typeface="Symbol" pitchFamily="18" charset="2"/>
              </a:rPr>
              <a:t>Planejamento </a:t>
            </a:r>
            <a:r>
              <a:rPr lang="pt-BR" sz="3000" dirty="0">
                <a:latin typeface="Calibri" pitchFamily="34" charset="0"/>
                <a:cs typeface="Calibri" pitchFamily="34" charset="0"/>
                <a:sym typeface="Symbol" pitchFamily="18" charset="2"/>
              </a:rPr>
              <a:t>integrado: desenvolvimento urbano, industrial e agrícola</a:t>
            </a:r>
          </a:p>
        </p:txBody>
      </p:sp>
      <p:sp>
        <p:nvSpPr>
          <p:cNvPr id="6" name="Título 6"/>
          <p:cNvSpPr txBox="1">
            <a:spLocks/>
          </p:cNvSpPr>
          <p:nvPr/>
        </p:nvSpPr>
        <p:spPr>
          <a:xfrm>
            <a:off x="533400" y="747867"/>
            <a:ext cx="7851648" cy="1312981"/>
          </a:xfrm>
          <a:prstGeom prst="rect">
            <a:avLst/>
          </a:prstGeom>
          <a:ln>
            <a:noFill/>
          </a:ln>
        </p:spPr>
        <p:txBody>
          <a:bodyPr vert="horz" lIns="0" tIns="0" rIns="18288" bIns="0" anchor="ctr">
            <a:normAutofit fontScale="9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5400" dirty="0" smtClean="0">
                <a:solidFill>
                  <a:srgbClr val="FFC000"/>
                </a:solidFill>
                <a:effectLst/>
                <a:latin typeface="Calibri" pitchFamily="34" charset="0"/>
                <a:cs typeface="Calibri" pitchFamily="34" charset="0"/>
                <a:sym typeface="Symbol" pitchFamily="18" charset="2"/>
              </a:rPr>
              <a:t>Questão Socioambiental </a:t>
            </a:r>
            <a:br>
              <a:rPr lang="pt-BR" sz="5400" dirty="0" smtClean="0">
                <a:solidFill>
                  <a:srgbClr val="FFC000"/>
                </a:solidFill>
                <a:effectLst/>
                <a:latin typeface="Calibri" pitchFamily="34" charset="0"/>
                <a:cs typeface="Calibri" pitchFamily="34" charset="0"/>
                <a:sym typeface="Symbol" pitchFamily="18" charset="2"/>
              </a:rPr>
            </a:br>
            <a:r>
              <a:rPr lang="pt-BR" sz="3600" dirty="0" smtClean="0">
                <a:solidFill>
                  <a:srgbClr val="FFC000"/>
                </a:solidFill>
                <a:effectLst/>
                <a:latin typeface="Calibri" pitchFamily="34" charset="0"/>
                <a:cs typeface="Calibri" pitchFamily="34" charset="0"/>
                <a:sym typeface="Symbol" pitchFamily="18" charset="2"/>
              </a:rPr>
              <a:t>----------------------------------------------------------</a:t>
            </a:r>
            <a:endParaRPr lang="pt-BR" sz="3600" dirty="0">
              <a:solidFill>
                <a:srgbClr val="FFC000"/>
              </a:solidFill>
              <a:effectLst/>
            </a:endParaRPr>
          </a:p>
        </p:txBody>
      </p:sp>
    </p:spTree>
    <p:extLst>
      <p:ext uri="{BB962C8B-B14F-4D97-AF65-F5344CB8AC3E}">
        <p14:creationId xmlns:p14="http://schemas.microsoft.com/office/powerpoint/2010/main" xmlns="" val="119093375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4509120"/>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pt-BR" altLang="ja-JP" sz="2200" b="1" i="1" u="none" strike="noStrike" kern="1200" cap="none" spc="0" normalizeH="0" baseline="0" noProof="0" dirty="0" smtClean="0">
                <a:ln>
                  <a:noFill/>
                </a:ln>
                <a:solidFill>
                  <a:srgbClr val="FFC000"/>
                </a:solidFill>
                <a:uLnTx/>
                <a:uFillTx/>
                <a:latin typeface="Tahoma" charset="0"/>
                <a:ea typeface="ＭＳ Ｐゴシック" charset="-128"/>
                <a:cs typeface="+mj-cs"/>
              </a:rPr>
              <a:t>Filogeografia</a:t>
            </a: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kumimoji="0" lang="pt-BR" altLang="ja-JP" sz="2200" b="1" i="0" u="none" strike="noStrike" kern="1200" cap="none" spc="0" normalizeH="0" baseline="0" noProof="0" dirty="0" smtClean="0">
                <a:ln>
                  <a:noFill/>
                </a:ln>
                <a:solidFill>
                  <a:schemeClr val="accent2"/>
                </a:solidFill>
                <a:uLnTx/>
                <a:uFillTx/>
                <a:latin typeface="Tahoma" charset="0"/>
                <a:ea typeface="ＭＳ Ｐゴシック" charset="-128"/>
                <a:cs typeface="+mj-cs"/>
              </a:rPr>
              <a:t>Estuda os componentes históricos e filogenéticos das distribuições espaciais das linhagens gênicas</a:t>
            </a:r>
            <a:br>
              <a:rPr kumimoji="0" lang="pt-BR" altLang="ja-JP" sz="2200" b="1" i="0" u="none" strike="noStrike" kern="1200" cap="none" spc="0" normalizeH="0" baseline="0" noProof="0" dirty="0" smtClean="0">
                <a:ln>
                  <a:noFill/>
                </a:ln>
                <a:solidFill>
                  <a:schemeClr val="accent2"/>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chemeClr val="accent2"/>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chemeClr val="accent2"/>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kumimoji="0" lang="pt-BR" altLang="ja-JP" sz="2200" b="1" i="0" u="none" strike="noStrike" kern="1200" cap="none" spc="0" normalizeH="0" baseline="0" noProof="0" dirty="0" smtClean="0">
                <a:ln>
                  <a:noFill/>
                </a:ln>
                <a:uLnTx/>
                <a:uFillTx/>
                <a:latin typeface="Tahoma" charset="0"/>
                <a:ea typeface="ＭＳ Ｐゴシック" charset="-128"/>
                <a:cs typeface="+mj-cs"/>
              </a:rPr>
              <a:t>Estuda os princípios e processos que governam a distribuição geográfica de linhagens genealógicas</a:t>
            </a:r>
            <a:r>
              <a:rPr kumimoji="0" lang="pt-BR" altLang="ja-JP" sz="2200" b="1" i="1" u="none" strike="noStrike" kern="1200" cap="none" spc="0" normalizeH="0" baseline="0" noProof="0" dirty="0" smtClean="0">
                <a:ln>
                  <a:noFill/>
                </a:ln>
                <a:uLnTx/>
                <a:uFillTx/>
                <a:latin typeface="Tahoma" charset="0"/>
                <a:ea typeface="ＭＳ Ｐゴシック" charset="-128"/>
                <a:cs typeface="+mj-cs"/>
              </a:rPr>
              <a:t>, </a:t>
            </a:r>
            <a:r>
              <a:rPr kumimoji="0" lang="pt-BR" altLang="ja-JP" sz="2200" b="1" i="0" u="none" strike="noStrike" kern="1200" cap="none" spc="0" normalizeH="0" baseline="0" noProof="0" dirty="0" smtClean="0">
                <a:ln>
                  <a:noFill/>
                </a:ln>
                <a:uLnTx/>
                <a:uFillTx/>
                <a:latin typeface="Tahoma" charset="0"/>
                <a:ea typeface="ＭＳ Ｐゴシック" charset="-128"/>
                <a:cs typeface="+mj-cs"/>
              </a:rPr>
              <a:t>especialmente aquelas entre espécies próximas ou dentro das espécies.</a:t>
            </a:r>
            <a:br>
              <a:rPr kumimoji="0" lang="pt-BR" altLang="ja-JP" sz="2200" b="1" i="0" u="none" strike="noStrike" kern="1200" cap="none" spc="0" normalizeH="0" baseline="0" noProof="0" dirty="0" smtClean="0">
                <a:ln>
                  <a:noFill/>
                </a:ln>
                <a:uLnTx/>
                <a:uFillTx/>
                <a:latin typeface="Tahoma" charset="0"/>
                <a:ea typeface="ＭＳ Ｐゴシック" charset="-128"/>
                <a:cs typeface="+mj-cs"/>
              </a:rPr>
            </a:br>
            <a:endParaRPr kumimoji="0" lang="pt-BR" sz="2200" b="1" i="0" u="none" strike="noStrike" kern="1200" cap="none" spc="0" normalizeH="0" baseline="0" noProof="0" dirty="0">
              <a:ln>
                <a:noFill/>
              </a:ln>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4509120"/>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altLang="ja-JP" sz="2400" b="1" dirty="0" smtClean="0">
                <a:solidFill>
                  <a:srgbClr val="FFC000"/>
                </a:solidFill>
                <a:latin typeface="Tahoma" charset="0"/>
                <a:ea typeface="ＭＳ Ｐゴシック" charset="-128"/>
              </a:rPr>
              <a:t>Filogeografia – metodologias</a:t>
            </a:r>
            <a:br>
              <a:rPr lang="pt-BR" altLang="ja-JP" sz="2400" b="1" dirty="0" smtClean="0">
                <a:solidFill>
                  <a:srgbClr val="FFC000"/>
                </a:solidFill>
                <a:latin typeface="Tahoma" charset="0"/>
                <a:ea typeface="ＭＳ Ｐゴシック" charset="-128"/>
              </a:rPr>
            </a:br>
            <a:r>
              <a:rPr lang="pt-BR" altLang="ja-JP" sz="2400" dirty="0" smtClean="0">
                <a:latin typeface="Tahoma" charset="0"/>
                <a:ea typeface="ＭＳ Ｐゴシック" charset="-128"/>
              </a:rPr>
              <a:t/>
            </a:r>
            <a:br>
              <a:rPr lang="pt-BR" altLang="ja-JP" sz="2400" dirty="0" smtClean="0">
                <a:latin typeface="Tahoma" charset="0"/>
                <a:ea typeface="ＭＳ Ｐゴシック" charset="-128"/>
              </a:rPr>
            </a:br>
            <a:r>
              <a:rPr lang="pt-BR" altLang="ja-JP" sz="2400" dirty="0" smtClean="0">
                <a:latin typeface="Tahoma" charset="0"/>
                <a:ea typeface="ＭＳ Ｐゴシック" charset="-128"/>
              </a:rPr>
              <a:t> </a:t>
            </a:r>
            <a:r>
              <a:rPr lang="pt-BR" altLang="ja-JP" sz="2400" dirty="0" smtClean="0">
                <a:solidFill>
                  <a:schemeClr val="accent2"/>
                </a:solidFill>
                <a:latin typeface="Tahoma" charset="0"/>
                <a:ea typeface="ＭＳ Ｐゴシック" charset="-128"/>
              </a:rPr>
              <a:t>Pela comparação de sequências de DNA de indivíduos através da distribuição geográfica de uma espécie, podemos reconstruir as genealogias dos genes, ou árvores genéticas, que refletem as relações evolutivas entre populações</a:t>
            </a:r>
            <a:br>
              <a:rPr lang="pt-BR" altLang="ja-JP" sz="2400" dirty="0" smtClean="0">
                <a:solidFill>
                  <a:schemeClr val="accent2"/>
                </a:solidFill>
                <a:latin typeface="Tahoma" charset="0"/>
                <a:ea typeface="ＭＳ Ｐゴシック" charset="-128"/>
              </a:rPr>
            </a:br>
            <a:r>
              <a:rPr lang="pt-BR" altLang="ja-JP" sz="2400" dirty="0" smtClean="0">
                <a:latin typeface="Tahoma" charset="0"/>
                <a:ea typeface="ＭＳ Ｐゴシック" charset="-128"/>
              </a:rPr>
              <a:t/>
            </a:r>
            <a:br>
              <a:rPr lang="pt-BR" altLang="ja-JP" sz="2400" dirty="0" smtClean="0">
                <a:latin typeface="Tahoma" charset="0"/>
                <a:ea typeface="ＭＳ Ｐゴシック" charset="-128"/>
              </a:rPr>
            </a:br>
            <a:r>
              <a:rPr lang="pt-BR" altLang="ja-JP" sz="2400" dirty="0" smtClean="0">
                <a:latin typeface="Tahoma" charset="0"/>
                <a:ea typeface="ＭＳ Ｐゴシック" charset="-128"/>
              </a:rPr>
              <a:t>Análise espacial das linhagens dos genes: comportamento, morfologia, moléculas</a:t>
            </a:r>
            <a:endParaRPr kumimoji="0" lang="pt-BR" sz="2200" b="1" i="0" u="none" strike="noStrike" kern="1200" cap="none" spc="0" normalizeH="0" baseline="0" noProof="0" dirty="0">
              <a:ln>
                <a:noFill/>
              </a:ln>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5310336"/>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altLang="ja-JP" sz="2400" b="1" dirty="0" smtClean="0">
                <a:solidFill>
                  <a:srgbClr val="FFC000"/>
                </a:solidFill>
                <a:latin typeface="Tahoma" charset="0"/>
                <a:ea typeface="ＭＳ Ｐゴシック" charset="-128"/>
              </a:rPr>
              <a:t>Filogeografia – metodologias</a:t>
            </a:r>
            <a:br>
              <a:rPr lang="pt-BR" altLang="ja-JP" sz="2400" b="1" dirty="0" smtClean="0">
                <a:solidFill>
                  <a:srgbClr val="FFC000"/>
                </a:solidFill>
                <a:latin typeface="Tahoma" charset="0"/>
                <a:ea typeface="ＭＳ Ｐゴシック" charset="-128"/>
              </a:rPr>
            </a:br>
            <a:r>
              <a:rPr lang="pt-BR" altLang="ja-JP" sz="2400" dirty="0" smtClean="0">
                <a:latin typeface="Tahoma" charset="0"/>
                <a:ea typeface="ＭＳ Ｐゴシック" charset="-128"/>
              </a:rPr>
              <a:t/>
            </a:r>
            <a:br>
              <a:rPr lang="pt-BR" altLang="ja-JP" sz="2400" dirty="0" smtClean="0">
                <a:latin typeface="Tahoma" charset="0"/>
                <a:ea typeface="ＭＳ Ｐゴシック" charset="-128"/>
              </a:rPr>
            </a:br>
            <a:r>
              <a:rPr lang="pt-BR" altLang="ja-JP" sz="2400" dirty="0" smtClean="0">
                <a:solidFill>
                  <a:schemeClr val="accent2"/>
                </a:solidFill>
                <a:latin typeface="Tahoma" charset="0"/>
                <a:ea typeface="ＭＳ Ｐゴシック" charset="-128"/>
              </a:rPr>
              <a:t> </a:t>
            </a:r>
            <a:r>
              <a:rPr lang="en-US" altLang="ja-JP" sz="2400" b="1" i="1" dirty="0" err="1" smtClean="0">
                <a:solidFill>
                  <a:schemeClr val="accent2"/>
                </a:solidFill>
                <a:latin typeface="Tahoma" charset="0"/>
                <a:ea typeface="ＭＳ Ｐゴシック" charset="-128"/>
              </a:rPr>
              <a:t>Técnicas</a:t>
            </a:r>
            <a:r>
              <a:rPr lang="en-US" altLang="ja-JP" sz="2400" b="1" dirty="0" smtClean="0">
                <a:solidFill>
                  <a:schemeClr val="accent2"/>
                </a:solidFill>
                <a:latin typeface="Tahoma" charset="0"/>
                <a:ea typeface="ＭＳ Ｐゴシック" charset="-128"/>
              </a:rPr>
              <a:t/>
            </a:r>
            <a:br>
              <a:rPr lang="en-US" altLang="ja-JP" sz="2400" b="1" dirty="0" smtClean="0">
                <a:solidFill>
                  <a:schemeClr val="accent2"/>
                </a:solidFill>
                <a:latin typeface="Tahoma" charset="0"/>
                <a:ea typeface="ＭＳ Ｐゴシック" charset="-128"/>
              </a:rPr>
            </a:br>
            <a:r>
              <a:rPr lang="en-US" altLang="ja-JP" sz="2000" b="1" dirty="0" smtClean="0">
                <a:solidFill>
                  <a:schemeClr val="accent2"/>
                </a:solidFill>
                <a:latin typeface="Tahoma" charset="0"/>
                <a:ea typeface="ＭＳ Ｐゴシック" charset="-128"/>
              </a:rPr>
              <a:t/>
            </a:r>
            <a:br>
              <a:rPr lang="en-US" altLang="ja-JP" sz="2000" b="1" dirty="0" smtClean="0">
                <a:solidFill>
                  <a:schemeClr val="accent2"/>
                </a:solidFill>
                <a:latin typeface="Tahoma" charset="0"/>
                <a:ea typeface="ＭＳ Ｐゴシック" charset="-128"/>
              </a:rPr>
            </a:br>
            <a:r>
              <a:rPr lang="en-US" altLang="ja-JP" sz="2000" b="1" dirty="0" smtClean="0">
                <a:solidFill>
                  <a:schemeClr val="accent2"/>
                </a:solidFill>
                <a:latin typeface="Tahoma" charset="0"/>
                <a:ea typeface="ＭＳ Ｐゴシック" charset="-128"/>
              </a:rPr>
              <a:t>-</a:t>
            </a:r>
            <a:r>
              <a:rPr lang="en-US" altLang="ja-JP" sz="2400" b="1" dirty="0" smtClean="0">
                <a:latin typeface="Tahoma" charset="0"/>
                <a:ea typeface="ＭＳ Ｐゴシック" charset="-128"/>
              </a:rPr>
              <a:t>RAPD (Random Amplification of Polymorphic DNA)</a:t>
            </a:r>
            <a:br>
              <a:rPr lang="en-US" altLang="ja-JP" sz="2400" b="1" dirty="0" smtClean="0">
                <a:latin typeface="Tahoma" charset="0"/>
                <a:ea typeface="ＭＳ Ｐゴシック" charset="-128"/>
              </a:rPr>
            </a:br>
            <a:r>
              <a:rPr lang="en-US" altLang="ja-JP" sz="1100" b="1" dirty="0" smtClean="0">
                <a:latin typeface="Tahoma" charset="0"/>
                <a:ea typeface="ＭＳ Ｐゴシック" charset="-128"/>
              </a:rPr>
              <a:t/>
            </a:r>
            <a:br>
              <a:rPr lang="en-US" altLang="ja-JP" sz="1100" b="1" dirty="0" smtClean="0">
                <a:latin typeface="Tahoma" charset="0"/>
                <a:ea typeface="ＭＳ Ｐゴシック" charset="-128"/>
              </a:rPr>
            </a:br>
            <a:r>
              <a:rPr lang="en-US" altLang="ja-JP" sz="1100" b="1" dirty="0" smtClean="0">
                <a:latin typeface="Tahoma" charset="0"/>
                <a:ea typeface="ＭＳ Ｐゴシック" charset="-128"/>
              </a:rPr>
              <a:t>-</a:t>
            </a:r>
            <a:r>
              <a:rPr lang="en-US" altLang="ja-JP" sz="2400" b="1" dirty="0" smtClean="0">
                <a:latin typeface="Tahoma" charset="0"/>
                <a:ea typeface="ＭＳ Ｐゴシック" charset="-128"/>
              </a:rPr>
              <a:t>RFLP (Restriction Fragment </a:t>
            </a:r>
            <a:r>
              <a:rPr lang="en-US" altLang="ja-JP" sz="2400" b="1" dirty="0" err="1" smtClean="0">
                <a:latin typeface="Tahoma" charset="0"/>
                <a:ea typeface="ＭＳ Ｐゴシック" charset="-128"/>
              </a:rPr>
              <a:t>Lenght</a:t>
            </a:r>
            <a:r>
              <a:rPr lang="en-US" altLang="ja-JP" sz="2400" b="1" dirty="0" smtClean="0">
                <a:latin typeface="Tahoma" charset="0"/>
                <a:ea typeface="ＭＳ Ｐゴシック" charset="-128"/>
              </a:rPr>
              <a:t> Polymorphism)</a:t>
            </a:r>
            <a:r>
              <a:rPr lang="pt-BR" altLang="ja-JP" sz="2400" b="1" dirty="0" smtClean="0">
                <a:latin typeface="Tahoma" charset="0"/>
                <a:ea typeface="ＭＳ Ｐゴシック" charset="-128"/>
              </a:rPr>
              <a:t/>
            </a:r>
            <a:br>
              <a:rPr lang="pt-BR" altLang="ja-JP" sz="2400" b="1" dirty="0" smtClean="0">
                <a:latin typeface="Tahoma" charset="0"/>
                <a:ea typeface="ＭＳ Ｐゴシック" charset="-128"/>
              </a:rPr>
            </a:br>
            <a:r>
              <a:rPr lang="pt-BR" altLang="ja-JP" sz="1100" b="1" dirty="0" smtClean="0">
                <a:latin typeface="Tahoma" charset="0"/>
                <a:ea typeface="ＭＳ Ｐゴシック" charset="-128"/>
              </a:rPr>
              <a:t/>
            </a:r>
            <a:br>
              <a:rPr lang="pt-BR" altLang="ja-JP" sz="1100" b="1" dirty="0" smtClean="0">
                <a:latin typeface="Tahoma" charset="0"/>
                <a:ea typeface="ＭＳ Ｐゴシック" charset="-128"/>
              </a:rPr>
            </a:br>
            <a:r>
              <a:rPr lang="pt-BR" altLang="ja-JP" sz="1100" b="1" dirty="0" smtClean="0">
                <a:latin typeface="Tahoma" charset="0"/>
                <a:ea typeface="ＭＳ Ｐゴシック" charset="-128"/>
              </a:rPr>
              <a:t>- </a:t>
            </a:r>
            <a:r>
              <a:rPr lang="pt-BR" altLang="ja-JP" sz="2400" b="1" dirty="0" smtClean="0">
                <a:latin typeface="Tahoma" charset="0"/>
                <a:ea typeface="ＭＳ Ｐゴシック" charset="-128"/>
              </a:rPr>
              <a:t>Sequenciamento</a:t>
            </a:r>
            <a:br>
              <a:rPr lang="pt-BR" altLang="ja-JP" sz="2400" b="1" dirty="0" smtClean="0">
                <a:latin typeface="Tahoma" charset="0"/>
                <a:ea typeface="ＭＳ Ｐゴシック" charset="-128"/>
              </a:rPr>
            </a:br>
            <a:r>
              <a:rPr lang="pt-BR" altLang="ja-JP" sz="1100" b="1" dirty="0" smtClean="0">
                <a:latin typeface="Tahoma" charset="0"/>
                <a:ea typeface="ＭＳ Ｐゴシック" charset="-128"/>
              </a:rPr>
              <a:t/>
            </a:r>
            <a:br>
              <a:rPr lang="pt-BR" altLang="ja-JP" sz="1100" b="1" dirty="0" smtClean="0">
                <a:latin typeface="Tahoma" charset="0"/>
                <a:ea typeface="ＭＳ Ｐゴシック" charset="-128"/>
              </a:rPr>
            </a:br>
            <a:r>
              <a:rPr lang="pt-BR" altLang="ja-JP" sz="1100" b="1" dirty="0" smtClean="0">
                <a:latin typeface="Tahoma" charset="0"/>
                <a:ea typeface="ＭＳ Ｐゴシック" charset="-128"/>
              </a:rPr>
              <a:t>- </a:t>
            </a:r>
            <a:r>
              <a:rPr lang="pt-BR" altLang="ja-JP" sz="2400" b="1" dirty="0" smtClean="0">
                <a:latin typeface="Tahoma" charset="0"/>
                <a:ea typeface="ＭＳ Ｐゴシック" charset="-128"/>
              </a:rPr>
              <a:t>Relógio molecular</a:t>
            </a:r>
            <a:br>
              <a:rPr lang="pt-BR" altLang="ja-JP" sz="2400" b="1" dirty="0" smtClean="0">
                <a:latin typeface="Tahoma" charset="0"/>
                <a:ea typeface="ＭＳ Ｐゴシック" charset="-128"/>
              </a:rPr>
            </a:br>
            <a:r>
              <a:rPr lang="pt-BR" altLang="ja-JP" sz="2400" b="1" dirty="0" smtClean="0">
                <a:latin typeface="Tahoma" charset="0"/>
                <a:ea typeface="ＭＳ Ｐゴシック" charset="-128"/>
              </a:rPr>
              <a:t>Taxa= número de diferenças genéticas / 2x o tempo de divergência de A e B</a:t>
            </a:r>
            <a:endParaRPr kumimoji="0" lang="pt-BR" sz="2200" b="1" i="0" u="none" strike="noStrike" kern="1200" cap="none" spc="0" normalizeH="0" baseline="0" noProof="0" dirty="0">
              <a:ln>
                <a:noFill/>
              </a:ln>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5310336"/>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altLang="ja-JP" sz="2400" dirty="0" smtClean="0">
                <a:solidFill>
                  <a:srgbClr val="FFC000"/>
                </a:solidFill>
                <a:effectLst>
                  <a:outerShdw blurRad="38100" dist="38100" dir="2700000" algn="tl">
                    <a:srgbClr val="000000"/>
                  </a:outerShdw>
                </a:effectLst>
                <a:latin typeface="Tahoma" charset="0"/>
                <a:ea typeface="ＭＳ Ｐゴシック" charset="-128"/>
              </a:rPr>
              <a:t>Para que serve a filogeografia ?</a:t>
            </a:r>
            <a:br>
              <a:rPr lang="pt-BR" altLang="ja-JP" sz="2400" dirty="0" smtClean="0">
                <a:solidFill>
                  <a:srgbClr val="FFC000"/>
                </a:solidFill>
                <a:effectLst>
                  <a:outerShdw blurRad="38100" dist="38100" dir="2700000" algn="tl">
                    <a:srgbClr val="000000"/>
                  </a:outerShdw>
                </a:effectLst>
                <a:latin typeface="Tahoma" charset="0"/>
                <a:ea typeface="ＭＳ Ｐゴシック" charset="-128"/>
              </a:rPr>
            </a:br>
            <a:r>
              <a:rPr lang="pt-BR" altLang="ja-JP" sz="2400" dirty="0" smtClean="0">
                <a:solidFill>
                  <a:srgbClr val="A50021"/>
                </a:solidFill>
                <a:latin typeface="Tahoma" charset="0"/>
                <a:ea typeface="ＭＳ Ｐゴシック" charset="-128"/>
              </a:rPr>
              <a:t/>
            </a:r>
            <a:br>
              <a:rPr lang="pt-BR" altLang="ja-JP" sz="2400" dirty="0" smtClean="0">
                <a:solidFill>
                  <a:srgbClr val="A50021"/>
                </a:solidFill>
                <a:latin typeface="Tahoma" charset="0"/>
                <a:ea typeface="ＭＳ Ｐゴシック" charset="-128"/>
              </a:rPr>
            </a:br>
            <a:r>
              <a:rPr lang="pt-BR" altLang="ja-JP" sz="2400" dirty="0" smtClean="0">
                <a:solidFill>
                  <a:schemeClr val="accent2"/>
                </a:solidFill>
                <a:latin typeface="Tahoma" charset="0"/>
                <a:ea typeface="ＭＳ Ｐゴシック" charset="-128"/>
              </a:rPr>
              <a:t>Impacto </a:t>
            </a:r>
            <a:r>
              <a:rPr lang="pt-BR" altLang="ja-JP" sz="2400" dirty="0" err="1" smtClean="0">
                <a:solidFill>
                  <a:schemeClr val="accent2"/>
                </a:solidFill>
                <a:latin typeface="Tahoma" charset="0"/>
                <a:ea typeface="ＭＳ Ｐゴシック" charset="-128"/>
              </a:rPr>
              <a:t>antropogênico</a:t>
            </a:r>
            <a:r>
              <a:rPr lang="pt-BR" altLang="ja-JP" sz="2400" dirty="0" smtClean="0">
                <a:solidFill>
                  <a:schemeClr val="accent2"/>
                </a:solidFill>
                <a:latin typeface="Tahoma" charset="0"/>
                <a:ea typeface="ＭＳ Ｐゴシック" charset="-128"/>
              </a:rPr>
              <a:t>: </a:t>
            </a:r>
            <a:br>
              <a:rPr lang="pt-BR" altLang="ja-JP" sz="2400" dirty="0" smtClean="0">
                <a:solidFill>
                  <a:schemeClr val="accent2"/>
                </a:solidFill>
                <a:latin typeface="Tahoma" charset="0"/>
                <a:ea typeface="ＭＳ Ｐゴシック" charset="-128"/>
              </a:rPr>
            </a:br>
            <a:r>
              <a:rPr lang="pt-BR" altLang="ja-JP" sz="2400" dirty="0" smtClean="0">
                <a:solidFill>
                  <a:schemeClr val="accent2"/>
                </a:solidFill>
                <a:latin typeface="Tahoma" charset="0"/>
                <a:ea typeface="ＭＳ Ｐゴシック" charset="-128"/>
              </a:rPr>
              <a:t>Elefante asiático (</a:t>
            </a:r>
            <a:r>
              <a:rPr lang="pt-BR" altLang="ja-JP" sz="2400" i="1" dirty="0" err="1" smtClean="0">
                <a:solidFill>
                  <a:schemeClr val="accent2"/>
                </a:solidFill>
                <a:latin typeface="Tahoma" charset="0"/>
                <a:ea typeface="ＭＳ Ｐゴシック" charset="-128"/>
              </a:rPr>
              <a:t>Elephas</a:t>
            </a:r>
            <a:r>
              <a:rPr lang="pt-BR" altLang="ja-JP" sz="2400" i="1" dirty="0" smtClean="0">
                <a:solidFill>
                  <a:schemeClr val="accent2"/>
                </a:solidFill>
                <a:latin typeface="Tahoma" charset="0"/>
                <a:ea typeface="ＭＳ Ｐゴシック" charset="-128"/>
              </a:rPr>
              <a:t> </a:t>
            </a:r>
            <a:r>
              <a:rPr lang="pt-BR" altLang="ja-JP" sz="2400" i="1" dirty="0" err="1" smtClean="0">
                <a:solidFill>
                  <a:schemeClr val="accent2"/>
                </a:solidFill>
                <a:latin typeface="Tahoma" charset="0"/>
                <a:ea typeface="ＭＳ Ｐゴシック" charset="-128"/>
              </a:rPr>
              <a:t>maximus</a:t>
            </a:r>
            <a:r>
              <a:rPr lang="pt-BR" altLang="ja-JP" sz="2400" dirty="0" smtClean="0">
                <a:solidFill>
                  <a:schemeClr val="accent2"/>
                </a:solidFill>
                <a:latin typeface="Tahoma" charset="0"/>
                <a:ea typeface="ＭＳ Ｐゴシック" charset="-128"/>
              </a:rPr>
              <a:t>)</a:t>
            </a:r>
            <a:br>
              <a:rPr lang="pt-BR" altLang="ja-JP" sz="2400" dirty="0" smtClean="0">
                <a:solidFill>
                  <a:schemeClr val="accent2"/>
                </a:solidFill>
                <a:latin typeface="Tahoma" charset="0"/>
                <a:ea typeface="ＭＳ Ｐゴシック" charset="-128"/>
              </a:rPr>
            </a:br>
            <a:r>
              <a:rPr lang="pt-BR" altLang="ja-JP" sz="2400" dirty="0" smtClean="0">
                <a:solidFill>
                  <a:schemeClr val="accent2"/>
                </a:solidFill>
                <a:latin typeface="Tahoma" charset="0"/>
                <a:ea typeface="ＭＳ Ｐゴシック" charset="-128"/>
              </a:rPr>
              <a:t/>
            </a:r>
            <a:br>
              <a:rPr lang="pt-BR" altLang="ja-JP" sz="2400" dirty="0" smtClean="0">
                <a:solidFill>
                  <a:schemeClr val="accent2"/>
                </a:solidFill>
                <a:latin typeface="Tahoma" charset="0"/>
                <a:ea typeface="ＭＳ Ｐゴシック" charset="-128"/>
              </a:rPr>
            </a:br>
            <a:r>
              <a:rPr lang="pt-BR" altLang="ja-JP" sz="2400" dirty="0" smtClean="0">
                <a:solidFill>
                  <a:schemeClr val="accent2"/>
                </a:solidFill>
                <a:latin typeface="Tahoma" charset="0"/>
                <a:ea typeface="ＭＳ Ｐゴシック" charset="-128"/>
              </a:rPr>
              <a:t>3000-4000 anos fragmentação e redução do tamanho da população</a:t>
            </a:r>
            <a:br>
              <a:rPr lang="pt-BR" altLang="ja-JP" sz="2400" dirty="0" smtClean="0">
                <a:solidFill>
                  <a:schemeClr val="accent2"/>
                </a:solidFill>
                <a:latin typeface="Tahoma" charset="0"/>
                <a:ea typeface="ＭＳ Ｐゴシック" charset="-128"/>
              </a:rPr>
            </a:br>
            <a:r>
              <a:rPr lang="pt-BR" altLang="ja-JP" sz="2400" dirty="0" smtClean="0">
                <a:solidFill>
                  <a:srgbClr val="A50021"/>
                </a:solidFill>
                <a:latin typeface="Tahoma" charset="0"/>
                <a:ea typeface="ＭＳ Ｐゴシック" charset="-128"/>
              </a:rPr>
              <a:t/>
            </a:r>
            <a:br>
              <a:rPr lang="pt-BR" altLang="ja-JP" sz="2400" dirty="0" smtClean="0">
                <a:solidFill>
                  <a:srgbClr val="A50021"/>
                </a:solidFill>
                <a:latin typeface="Tahoma" charset="0"/>
                <a:ea typeface="ＭＳ Ｐゴシック" charset="-128"/>
              </a:rPr>
            </a:br>
            <a:r>
              <a:rPr lang="pt-BR" altLang="ja-JP" sz="2400" dirty="0" smtClean="0">
                <a:latin typeface="Tahoma" charset="0"/>
                <a:ea typeface="ＭＳ Ｐゴシック" charset="-128"/>
              </a:rPr>
              <a:t>Atualmente 55 mil indivíduos</a:t>
            </a:r>
            <a:br>
              <a:rPr lang="pt-BR" altLang="ja-JP" sz="2400" dirty="0" smtClean="0">
                <a:latin typeface="Tahoma" charset="0"/>
                <a:ea typeface="ＭＳ Ｐゴシック" charset="-128"/>
              </a:rPr>
            </a:br>
            <a:endParaRPr kumimoji="0" lang="pt-BR" sz="2200" b="1" i="0" u="none" strike="noStrike" kern="1200" cap="none" spc="0" normalizeH="0" baseline="0" noProof="0" dirty="0">
              <a:ln>
                <a:noFill/>
              </a:ln>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5310336"/>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altLang="ja-JP" sz="2400" b="1" dirty="0" smtClean="0">
                <a:solidFill>
                  <a:srgbClr val="FFC000"/>
                </a:solidFill>
                <a:latin typeface="Tahoma" charset="0"/>
                <a:ea typeface="ＭＳ Ｐゴシック" charset="-128"/>
              </a:rPr>
              <a:t>Para que serve a filogeografia ?</a:t>
            </a:r>
            <a:br>
              <a:rPr lang="pt-BR" altLang="ja-JP" sz="2400" b="1" dirty="0" smtClean="0">
                <a:solidFill>
                  <a:srgbClr val="FFC000"/>
                </a:solidFill>
                <a:latin typeface="Tahoma" charset="0"/>
                <a:ea typeface="ＭＳ Ｐゴシック" charset="-128"/>
              </a:rPr>
            </a:br>
            <a:r>
              <a:rPr lang="pt-BR" altLang="ja-JP" sz="2200" b="1" dirty="0" smtClean="0">
                <a:solidFill>
                  <a:schemeClr val="accent2"/>
                </a:solidFill>
                <a:latin typeface="Tahoma" charset="0"/>
                <a:ea typeface="ＭＳ Ｐゴシック" charset="-128"/>
              </a:rPr>
              <a:t>Impacto </a:t>
            </a:r>
            <a:r>
              <a:rPr lang="pt-BR" altLang="ja-JP" sz="2200" b="1" dirty="0" err="1" smtClean="0">
                <a:solidFill>
                  <a:schemeClr val="accent2"/>
                </a:solidFill>
                <a:latin typeface="Tahoma" charset="0"/>
                <a:ea typeface="ＭＳ Ｐゴシック" charset="-128"/>
              </a:rPr>
              <a:t>antropogênico</a:t>
            </a:r>
            <a:r>
              <a:rPr lang="pt-BR" altLang="ja-JP" sz="2200" b="1" dirty="0" smtClean="0">
                <a:solidFill>
                  <a:schemeClr val="accent2"/>
                </a:solidFill>
                <a:latin typeface="Tahoma" charset="0"/>
                <a:ea typeface="ＭＳ Ｐゴシック" charset="-128"/>
              </a:rPr>
              <a:t> afetou a variação genética e a estrutura populacional?</a:t>
            </a:r>
            <a:br>
              <a:rPr lang="pt-BR" altLang="ja-JP" sz="2200" b="1" dirty="0" smtClean="0">
                <a:solidFill>
                  <a:schemeClr val="accent2"/>
                </a:solidFill>
                <a:latin typeface="Tahoma" charset="0"/>
                <a:ea typeface="ＭＳ Ｐゴシック" charset="-128"/>
              </a:rPr>
            </a:br>
            <a:r>
              <a:rPr lang="pt-BR" altLang="ja-JP" sz="2200" b="1" dirty="0" smtClean="0">
                <a:solidFill>
                  <a:schemeClr val="accent2"/>
                </a:solidFill>
                <a:latin typeface="Tahoma" charset="0"/>
                <a:ea typeface="ＭＳ Ｐゴシック" charset="-128"/>
              </a:rPr>
              <a:t/>
            </a:r>
            <a:br>
              <a:rPr lang="pt-BR" altLang="ja-JP" sz="2200" b="1" dirty="0" smtClean="0">
                <a:solidFill>
                  <a:schemeClr val="accent2"/>
                </a:solidFill>
                <a:latin typeface="Tahoma" charset="0"/>
                <a:ea typeface="ＭＳ Ｐゴシック" charset="-128"/>
              </a:rPr>
            </a:br>
            <a:r>
              <a:rPr lang="pt-BR" altLang="ja-JP" sz="2200" b="1" dirty="0" smtClean="0">
                <a:solidFill>
                  <a:schemeClr val="accent2"/>
                </a:solidFill>
                <a:latin typeface="Tahoma" charset="0"/>
                <a:ea typeface="ＭＳ Ｐゴシック" charset="-128"/>
              </a:rPr>
              <a:t>Filogeografia combinada com a paleontologia, geologia e história humana para criar cenários evolutivos</a:t>
            </a:r>
            <a:br>
              <a:rPr lang="pt-BR" altLang="ja-JP" sz="2200" b="1" dirty="0" smtClean="0">
                <a:solidFill>
                  <a:schemeClr val="accent2"/>
                </a:solidFill>
                <a:latin typeface="Tahoma" charset="0"/>
                <a:ea typeface="ＭＳ Ｐゴシック" charset="-128"/>
              </a:rPr>
            </a:br>
            <a:r>
              <a:rPr lang="pt-BR" altLang="ja-JP" sz="2200" b="1" dirty="0" smtClean="0">
                <a:solidFill>
                  <a:srgbClr val="A50021"/>
                </a:solidFill>
                <a:latin typeface="Tahoma" charset="0"/>
                <a:ea typeface="ＭＳ Ｐゴシック" charset="-128"/>
              </a:rPr>
              <a:t/>
            </a:r>
            <a:br>
              <a:rPr lang="pt-BR" altLang="ja-JP" sz="2200" b="1" dirty="0" smtClean="0">
                <a:solidFill>
                  <a:srgbClr val="A50021"/>
                </a:solidFill>
                <a:latin typeface="Tahoma" charset="0"/>
                <a:ea typeface="ＭＳ Ｐゴシック" charset="-128"/>
              </a:rPr>
            </a:br>
            <a:r>
              <a:rPr lang="pt-BR" altLang="ja-JP" sz="2200" b="1" dirty="0" smtClean="0">
                <a:solidFill>
                  <a:schemeClr val="accent2"/>
                </a:solidFill>
                <a:latin typeface="Tahoma" charset="0"/>
                <a:ea typeface="ＭＳ Ｐゴシック" charset="-128"/>
              </a:rPr>
              <a:t>Genealogia dos Genes e sua associação com a distribuição geográfica</a:t>
            </a:r>
            <a:br>
              <a:rPr lang="pt-BR" altLang="ja-JP" sz="2200" b="1" dirty="0" smtClean="0">
                <a:solidFill>
                  <a:schemeClr val="accent2"/>
                </a:solidFill>
                <a:latin typeface="Tahoma" charset="0"/>
                <a:ea typeface="ＭＳ Ｐゴシック" charset="-128"/>
              </a:rPr>
            </a:br>
            <a:r>
              <a:rPr lang="pt-BR" altLang="ja-JP" sz="2200" b="1" dirty="0" smtClean="0">
                <a:latin typeface="Tahoma" charset="0"/>
                <a:ea typeface="ＭＳ Ｐゴシック" charset="-128"/>
              </a:rPr>
              <a:t>---------------------------------------------------------------------</a:t>
            </a:r>
            <a:br>
              <a:rPr lang="pt-BR" altLang="ja-JP" sz="2200" b="1" dirty="0" smtClean="0">
                <a:latin typeface="Tahoma" charset="0"/>
                <a:ea typeface="ＭＳ Ｐゴシック" charset="-128"/>
              </a:rPr>
            </a:br>
            <a:r>
              <a:rPr lang="pt-BR" altLang="ja-JP" sz="1600" b="1" dirty="0" smtClean="0">
                <a:latin typeface="Tahoma" charset="0"/>
                <a:ea typeface="ＭＳ Ｐゴシック" charset="-128"/>
              </a:rPr>
              <a:t>Fonte:  </a:t>
            </a:r>
            <a:r>
              <a:rPr lang="pt-BR" altLang="ja-JP" sz="1600" b="1" dirty="0" smtClean="0">
                <a:latin typeface="Tahoma" charset="0"/>
                <a:ea typeface="ＭＳ Ｐゴシック" charset="-128"/>
                <a:hlinkClick r:id="rId2"/>
              </a:rPr>
              <a:t>FILOPAR</a:t>
            </a:r>
            <a:r>
              <a:rPr lang="pt-BR" altLang="ja-JP" sz="1600" b="1" dirty="0" smtClean="0">
                <a:latin typeface="Tahoma" charset="0"/>
                <a:ea typeface="ＭＳ Ｐゴシック" charset="-128"/>
              </a:rPr>
              <a:t> </a:t>
            </a:r>
            <a:r>
              <a:rPr lang="pt-BR" altLang="ja-JP" sz="1600" b="1" i="1" dirty="0" smtClean="0">
                <a:latin typeface="Tahoma" charset="0"/>
                <a:ea typeface="ＭＳ Ｐゴシック" charset="-128"/>
              </a:rPr>
              <a:t>- </a:t>
            </a:r>
            <a:r>
              <a:rPr lang="pt-BR" altLang="ja-JP" sz="1600" b="1" dirty="0" smtClean="0">
                <a:latin typeface="Tahoma" charset="0"/>
                <a:ea typeface="ＭＳ Ｐゴシック" charset="-128"/>
              </a:rPr>
              <a:t>Bases Históricas para Manejo Ambiental da Planície Costeira do Estado do Paraná: Barreiras, Filogeografia Populacional e Variabilidade Genética</a:t>
            </a:r>
            <a:endParaRPr kumimoji="0" lang="pt-BR" sz="1600" b="1" i="0" u="none" strike="noStrike" kern="1200" cap="none" spc="0" normalizeH="0" baseline="0" noProof="0" dirty="0">
              <a:ln>
                <a:noFill/>
              </a:ln>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5310336"/>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sz="2400" b="1" dirty="0" smtClean="0">
                <a:solidFill>
                  <a:srgbClr val="FFC000"/>
                </a:solidFill>
                <a:latin typeface="Tahoma" charset="0"/>
              </a:rPr>
              <a:t>Filogeografia e diversidade genética de </a:t>
            </a:r>
            <a:r>
              <a:rPr lang="pt-BR" sz="2400" b="1" i="1" dirty="0" err="1" smtClean="0">
                <a:solidFill>
                  <a:srgbClr val="FFC000"/>
                </a:solidFill>
                <a:latin typeface="Tahoma" charset="0"/>
              </a:rPr>
              <a:t>Conopophaga</a:t>
            </a:r>
            <a:r>
              <a:rPr lang="pt-BR" sz="2400" b="1" i="1" dirty="0" smtClean="0">
                <a:solidFill>
                  <a:srgbClr val="FFC000"/>
                </a:solidFill>
                <a:latin typeface="Tahoma" charset="0"/>
              </a:rPr>
              <a:t> </a:t>
            </a:r>
            <a:r>
              <a:rPr lang="pt-BR" sz="2400" b="1" i="1" dirty="0" err="1" smtClean="0">
                <a:solidFill>
                  <a:srgbClr val="FFC000"/>
                </a:solidFill>
                <a:latin typeface="Tahoma" charset="0"/>
              </a:rPr>
              <a:t>lineata</a:t>
            </a:r>
            <a:r>
              <a:rPr lang="pt-BR" sz="2400" b="1" i="1" dirty="0" smtClean="0">
                <a:solidFill>
                  <a:srgbClr val="FFC000"/>
                </a:solidFill>
                <a:latin typeface="Tahoma" charset="0"/>
              </a:rPr>
              <a:t> </a:t>
            </a:r>
            <a:r>
              <a:rPr lang="pt-BR" sz="2400" b="1" dirty="0" smtClean="0">
                <a:solidFill>
                  <a:srgbClr val="FFC000"/>
                </a:solidFill>
                <a:latin typeface="Tahoma" charset="0"/>
              </a:rPr>
              <a:t>(Passeriformes,</a:t>
            </a:r>
            <a:r>
              <a:rPr lang="pt-BR" sz="2400" b="1" dirty="0" err="1" smtClean="0">
                <a:solidFill>
                  <a:srgbClr val="FFC000"/>
                </a:solidFill>
                <a:latin typeface="Tahoma" charset="0"/>
              </a:rPr>
              <a:t>Conopophagidae</a:t>
            </a:r>
            <a:r>
              <a:rPr lang="pt-BR" sz="2400" b="1" dirty="0" smtClean="0">
                <a:solidFill>
                  <a:srgbClr val="FFC000"/>
                </a:solidFill>
                <a:latin typeface="Tahoma" charset="0"/>
              </a:rPr>
              <a:t>) em Minas Gerais utilizando </a:t>
            </a:r>
            <a:r>
              <a:rPr lang="pt-BR" sz="2400" b="1" dirty="0" err="1" smtClean="0">
                <a:solidFill>
                  <a:srgbClr val="FFC000"/>
                </a:solidFill>
                <a:latin typeface="Tahoma" charset="0"/>
              </a:rPr>
              <a:t>citocromo</a:t>
            </a:r>
            <a:r>
              <a:rPr lang="pt-BR" sz="2400" b="1" dirty="0" smtClean="0">
                <a:solidFill>
                  <a:srgbClr val="FFC000"/>
                </a:solidFill>
                <a:latin typeface="Tahoma" charset="0"/>
              </a:rPr>
              <a:t> b</a:t>
            </a:r>
            <a:r>
              <a:rPr lang="pt-BR" sz="2600" b="1" dirty="0" smtClean="0">
                <a:solidFill>
                  <a:srgbClr val="FFC000"/>
                </a:solidFill>
                <a:latin typeface="Tahoma" charset="0"/>
              </a:rPr>
              <a:t/>
            </a:r>
            <a:br>
              <a:rPr lang="pt-BR" sz="2600" b="1" dirty="0" smtClean="0">
                <a:solidFill>
                  <a:srgbClr val="FFC000"/>
                </a:solidFill>
                <a:latin typeface="Tahoma" charset="0"/>
              </a:rPr>
            </a:br>
            <a:r>
              <a:rPr lang="pt-BR" sz="1600" dirty="0" err="1" smtClean="0">
                <a:solidFill>
                  <a:srgbClr val="FFC000"/>
                </a:solidFill>
                <a:latin typeface="Tahoma" charset="0"/>
              </a:rPr>
              <a:t>Vilaça</a:t>
            </a:r>
            <a:r>
              <a:rPr lang="pt-BR" sz="1600" dirty="0" smtClean="0">
                <a:solidFill>
                  <a:srgbClr val="FFC000"/>
                </a:solidFill>
                <a:latin typeface="Tahoma" charset="0"/>
              </a:rPr>
              <a:t>, ST</a:t>
            </a:r>
            <a:r>
              <a:rPr lang="pt-BR" sz="1600" baseline="30000" dirty="0" smtClean="0">
                <a:solidFill>
                  <a:srgbClr val="FFC000"/>
                </a:solidFill>
                <a:latin typeface="Tahoma" charset="0"/>
              </a:rPr>
              <a:t>1</a:t>
            </a:r>
            <a:r>
              <a:rPr lang="pt-BR" sz="1600" dirty="0" smtClean="0">
                <a:solidFill>
                  <a:srgbClr val="FFC000"/>
                </a:solidFill>
                <a:latin typeface="Tahoma" charset="0"/>
              </a:rPr>
              <a:t>; </a:t>
            </a:r>
            <a:r>
              <a:rPr lang="pt-BR" sz="1600" dirty="0" err="1" smtClean="0">
                <a:solidFill>
                  <a:srgbClr val="FFC000"/>
                </a:solidFill>
                <a:latin typeface="Tahoma" charset="0"/>
              </a:rPr>
              <a:t>Sari</a:t>
            </a:r>
            <a:r>
              <a:rPr lang="pt-BR" sz="1600" dirty="0" smtClean="0">
                <a:solidFill>
                  <a:srgbClr val="FFC000"/>
                </a:solidFill>
                <a:latin typeface="Tahoma" charset="0"/>
              </a:rPr>
              <a:t>, EHR</a:t>
            </a:r>
            <a:r>
              <a:rPr lang="pt-BR" sz="1600" baseline="30000" dirty="0" smtClean="0">
                <a:solidFill>
                  <a:srgbClr val="FFC000"/>
                </a:solidFill>
                <a:latin typeface="Tahoma" charset="0"/>
              </a:rPr>
              <a:t>1</a:t>
            </a:r>
            <a:r>
              <a:rPr lang="pt-BR" sz="1600" dirty="0" smtClean="0">
                <a:solidFill>
                  <a:srgbClr val="FFC000"/>
                </a:solidFill>
                <a:latin typeface="Tahoma" charset="0"/>
              </a:rPr>
              <a:t>; Marini, MÂ</a:t>
            </a:r>
            <a:r>
              <a:rPr lang="pt-BR" sz="1600" baseline="30000" dirty="0" smtClean="0">
                <a:solidFill>
                  <a:srgbClr val="FFC000"/>
                </a:solidFill>
                <a:latin typeface="Tahoma" charset="0"/>
              </a:rPr>
              <a:t>2</a:t>
            </a:r>
            <a:r>
              <a:rPr lang="pt-BR" sz="1600" dirty="0" smtClean="0">
                <a:solidFill>
                  <a:srgbClr val="FFC000"/>
                </a:solidFill>
                <a:latin typeface="Tahoma" charset="0"/>
              </a:rPr>
              <a:t>; Santos, FR</a:t>
            </a:r>
            <a:r>
              <a:rPr lang="pt-BR" sz="1600" baseline="30000" dirty="0" smtClean="0">
                <a:solidFill>
                  <a:srgbClr val="FFC000"/>
                </a:solidFill>
                <a:latin typeface="Tahoma" charset="0"/>
              </a:rPr>
              <a:t>1</a:t>
            </a:r>
            <a:r>
              <a:rPr lang="pt-BR" sz="1600" dirty="0" smtClean="0">
                <a:solidFill>
                  <a:srgbClr val="FFC000"/>
                </a:solidFill>
                <a:latin typeface="Tahoma" charset="0"/>
              </a:rPr>
              <a:t>. </a:t>
            </a:r>
            <a:br>
              <a:rPr lang="pt-BR" sz="1600" dirty="0" smtClean="0">
                <a:solidFill>
                  <a:srgbClr val="FFC000"/>
                </a:solidFill>
                <a:latin typeface="Tahoma" charset="0"/>
              </a:rPr>
            </a:br>
            <a:r>
              <a:rPr lang="pt-BR" sz="1400" baseline="30000" dirty="0" smtClean="0">
                <a:solidFill>
                  <a:srgbClr val="FFC000"/>
                </a:solidFill>
                <a:latin typeface="Tahoma" charset="0"/>
              </a:rPr>
              <a:t>1</a:t>
            </a:r>
            <a:r>
              <a:rPr lang="pt-BR" sz="1400" dirty="0" smtClean="0">
                <a:solidFill>
                  <a:srgbClr val="FFC000"/>
                </a:solidFill>
                <a:latin typeface="Tahoma" charset="0"/>
              </a:rPr>
              <a:t>Laboratório de Biodiversidade e Evolução Molecular, Departamento de Biologia Geral, Universidade Federal de Minas Gerais. </a:t>
            </a:r>
            <a:r>
              <a:rPr lang="pt-BR" sz="1400" baseline="30000" dirty="0" smtClean="0">
                <a:solidFill>
                  <a:srgbClr val="FFC000"/>
                </a:solidFill>
                <a:latin typeface="Tahoma" charset="0"/>
              </a:rPr>
              <a:t>2</a:t>
            </a:r>
            <a:r>
              <a:rPr lang="pt-BR" sz="1400" dirty="0" smtClean="0">
                <a:solidFill>
                  <a:srgbClr val="FFC000"/>
                </a:solidFill>
                <a:latin typeface="Tahoma" charset="0"/>
              </a:rPr>
              <a:t>Laboratório de Ecologia e Conservação de Aves, Departamento de Ecologia, Universidade de Brasília.</a:t>
            </a:r>
            <a:r>
              <a:rPr lang="pt-BR" dirty="0" smtClean="0">
                <a:solidFill>
                  <a:srgbClr val="FFC000"/>
                </a:solidFill>
                <a:latin typeface="Tahoma" charset="0"/>
              </a:rPr>
              <a:t/>
            </a:r>
            <a:br>
              <a:rPr lang="pt-BR" dirty="0" smtClean="0">
                <a:solidFill>
                  <a:srgbClr val="FFC000"/>
                </a:solidFill>
                <a:latin typeface="Tahoma" charset="0"/>
              </a:rPr>
            </a:br>
            <a:r>
              <a:rPr lang="pt-BR" dirty="0" smtClean="0">
                <a:solidFill>
                  <a:srgbClr val="FFC000"/>
                </a:solidFill>
                <a:latin typeface="Tahoma" charset="0"/>
              </a:rPr>
              <a:t/>
            </a:r>
            <a:br>
              <a:rPr lang="pt-BR" dirty="0" smtClean="0">
                <a:solidFill>
                  <a:srgbClr val="FFC000"/>
                </a:solidFill>
                <a:latin typeface="Tahoma" charset="0"/>
              </a:rPr>
            </a:br>
            <a:r>
              <a:rPr lang="pt-BR" dirty="0" smtClean="0">
                <a:solidFill>
                  <a:srgbClr val="FFC000"/>
                </a:solidFill>
                <a:latin typeface="Tahoma" charset="0"/>
              </a:rPr>
              <a:t/>
            </a:r>
            <a:br>
              <a:rPr lang="pt-BR" dirty="0" smtClean="0">
                <a:solidFill>
                  <a:srgbClr val="FFC000"/>
                </a:solidFill>
                <a:latin typeface="Tahoma" charset="0"/>
              </a:rPr>
            </a:br>
            <a:r>
              <a:rPr lang="pt-BR" sz="2400" b="1" i="1" dirty="0" smtClean="0">
                <a:solidFill>
                  <a:schemeClr val="accent2"/>
                </a:solidFill>
                <a:latin typeface="Tahoma" charset="0"/>
              </a:rPr>
              <a:t>A filogeografia é um método que contextualiza temporal e espacialmente a diversidade genética populacional e é utilizada como um diagnóstico do status de conservação da espécie estudada. </a:t>
            </a:r>
            <a:endParaRPr kumimoji="0" lang="pt-BR" sz="1600" b="1" i="0" u="none" strike="noStrike" kern="1200" cap="none" spc="0" normalizeH="0" baseline="0" noProof="0" dirty="0">
              <a:ln>
                <a:noFill/>
              </a:ln>
              <a:solidFill>
                <a:schemeClr val="accent2"/>
              </a:solidFill>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6390456"/>
            <a:ext cx="8569325"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fontAlgn="auto">
              <a:lnSpc>
                <a:spcPct val="140000"/>
              </a:lnSpc>
              <a:spcAft>
                <a:spcPts val="0"/>
              </a:spcAft>
            </a:pPr>
            <a: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t/>
            </a:r>
            <a:br>
              <a:rPr kumimoji="0" lang="pt-BR" altLang="ja-JP" sz="2200" b="1" i="0" u="none" strike="noStrike" kern="1200" cap="none" spc="0" normalizeH="0" baseline="0" noProof="0" dirty="0" smtClean="0">
                <a:ln>
                  <a:noFill/>
                </a:ln>
                <a:solidFill>
                  <a:srgbClr val="FFC000"/>
                </a:solidFill>
                <a:uLnTx/>
                <a:uFillTx/>
                <a:latin typeface="Tahoma" charset="0"/>
                <a:ea typeface="ＭＳ Ｐゴシック" charset="-128"/>
                <a:cs typeface="+mj-cs"/>
              </a:rPr>
            </a:br>
            <a: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t/>
            </a:r>
            <a:br>
              <a:rPr kumimoji="0" lang="pt-BR" altLang="ja-JP" sz="2200"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Tahoma" charset="0"/>
                <a:ea typeface="ＭＳ Ｐゴシック" charset="-128"/>
                <a:cs typeface="+mj-cs"/>
              </a:rPr>
            </a:br>
            <a:r>
              <a:rPr lang="pt-BR" sz="2400" b="1" dirty="0" smtClean="0">
                <a:solidFill>
                  <a:srgbClr val="FFC000"/>
                </a:solidFill>
                <a:latin typeface="Tahoma" charset="0"/>
              </a:rPr>
              <a:t>Filogeografia e diversidade genética de </a:t>
            </a:r>
            <a:r>
              <a:rPr lang="pt-BR" sz="2400" b="1" i="1" dirty="0" err="1" smtClean="0">
                <a:solidFill>
                  <a:srgbClr val="FFC000"/>
                </a:solidFill>
                <a:latin typeface="Tahoma" charset="0"/>
              </a:rPr>
              <a:t>Conopophaga</a:t>
            </a:r>
            <a:r>
              <a:rPr lang="pt-BR" sz="2400" b="1" i="1" dirty="0" smtClean="0">
                <a:solidFill>
                  <a:srgbClr val="FFC000"/>
                </a:solidFill>
                <a:latin typeface="Tahoma" charset="0"/>
              </a:rPr>
              <a:t> </a:t>
            </a:r>
            <a:r>
              <a:rPr lang="pt-BR" sz="2400" b="1" i="1" dirty="0" err="1" smtClean="0">
                <a:solidFill>
                  <a:srgbClr val="FFC000"/>
                </a:solidFill>
                <a:latin typeface="Tahoma" charset="0"/>
              </a:rPr>
              <a:t>lineata</a:t>
            </a:r>
            <a:r>
              <a:rPr lang="pt-BR" sz="2400" b="1" i="1" dirty="0" smtClean="0">
                <a:solidFill>
                  <a:srgbClr val="FFC000"/>
                </a:solidFill>
                <a:latin typeface="Tahoma" charset="0"/>
              </a:rPr>
              <a:t> </a:t>
            </a:r>
            <a:r>
              <a:rPr lang="pt-BR" sz="2400" b="1" dirty="0" smtClean="0">
                <a:solidFill>
                  <a:srgbClr val="FFC000"/>
                </a:solidFill>
                <a:latin typeface="Tahoma" charset="0"/>
              </a:rPr>
              <a:t>(Passeriformes,</a:t>
            </a:r>
            <a:r>
              <a:rPr lang="pt-BR" sz="2400" b="1" dirty="0" err="1" smtClean="0">
                <a:solidFill>
                  <a:srgbClr val="FFC000"/>
                </a:solidFill>
                <a:latin typeface="Tahoma" charset="0"/>
              </a:rPr>
              <a:t>Conopophagidae</a:t>
            </a:r>
            <a:r>
              <a:rPr lang="pt-BR" sz="2400" b="1" dirty="0" smtClean="0">
                <a:solidFill>
                  <a:srgbClr val="FFC000"/>
                </a:solidFill>
                <a:latin typeface="Tahoma" charset="0"/>
              </a:rPr>
              <a:t>) em Minas Gerais utilizando </a:t>
            </a:r>
            <a:r>
              <a:rPr lang="pt-BR" sz="2400" b="1" dirty="0" err="1" smtClean="0">
                <a:solidFill>
                  <a:srgbClr val="FFC000"/>
                </a:solidFill>
                <a:latin typeface="Tahoma" charset="0"/>
              </a:rPr>
              <a:t>citocromo</a:t>
            </a:r>
            <a:r>
              <a:rPr lang="pt-BR" sz="2400" b="1" dirty="0" smtClean="0">
                <a:solidFill>
                  <a:srgbClr val="FFC000"/>
                </a:solidFill>
                <a:latin typeface="Tahoma" charset="0"/>
              </a:rPr>
              <a:t> b</a:t>
            </a:r>
            <a:r>
              <a:rPr lang="pt-BR" sz="2600" b="1" dirty="0" smtClean="0">
                <a:solidFill>
                  <a:srgbClr val="FFC000"/>
                </a:solidFill>
                <a:latin typeface="Tahoma" charset="0"/>
              </a:rPr>
              <a:t/>
            </a:r>
            <a:br>
              <a:rPr lang="pt-BR" sz="2600" b="1" dirty="0" smtClean="0">
                <a:solidFill>
                  <a:srgbClr val="FFC000"/>
                </a:solidFill>
                <a:latin typeface="Tahoma" charset="0"/>
              </a:rPr>
            </a:br>
            <a:r>
              <a:rPr lang="pt-BR" sz="1600" dirty="0" err="1" smtClean="0">
                <a:solidFill>
                  <a:srgbClr val="FFC000"/>
                </a:solidFill>
                <a:latin typeface="Tahoma" charset="0"/>
              </a:rPr>
              <a:t>Vilaça</a:t>
            </a:r>
            <a:r>
              <a:rPr lang="pt-BR" sz="1600" dirty="0" smtClean="0">
                <a:solidFill>
                  <a:srgbClr val="FFC000"/>
                </a:solidFill>
                <a:latin typeface="Tahoma" charset="0"/>
              </a:rPr>
              <a:t>, ST</a:t>
            </a:r>
            <a:r>
              <a:rPr lang="pt-BR" sz="1600" baseline="30000" dirty="0" smtClean="0">
                <a:solidFill>
                  <a:srgbClr val="FFC000"/>
                </a:solidFill>
                <a:latin typeface="Tahoma" charset="0"/>
              </a:rPr>
              <a:t>1</a:t>
            </a:r>
            <a:r>
              <a:rPr lang="pt-BR" sz="1600" dirty="0" smtClean="0">
                <a:solidFill>
                  <a:srgbClr val="FFC000"/>
                </a:solidFill>
                <a:latin typeface="Tahoma" charset="0"/>
              </a:rPr>
              <a:t>; </a:t>
            </a:r>
            <a:r>
              <a:rPr lang="pt-BR" sz="1600" dirty="0" err="1" smtClean="0">
                <a:solidFill>
                  <a:srgbClr val="FFC000"/>
                </a:solidFill>
                <a:latin typeface="Tahoma" charset="0"/>
              </a:rPr>
              <a:t>Sari</a:t>
            </a:r>
            <a:r>
              <a:rPr lang="pt-BR" sz="1600" dirty="0" smtClean="0">
                <a:solidFill>
                  <a:srgbClr val="FFC000"/>
                </a:solidFill>
                <a:latin typeface="Tahoma" charset="0"/>
              </a:rPr>
              <a:t>, EHR</a:t>
            </a:r>
            <a:r>
              <a:rPr lang="pt-BR" sz="1600" baseline="30000" dirty="0" smtClean="0">
                <a:solidFill>
                  <a:srgbClr val="FFC000"/>
                </a:solidFill>
                <a:latin typeface="Tahoma" charset="0"/>
              </a:rPr>
              <a:t>1</a:t>
            </a:r>
            <a:r>
              <a:rPr lang="pt-BR" sz="1600" dirty="0" smtClean="0">
                <a:solidFill>
                  <a:srgbClr val="FFC000"/>
                </a:solidFill>
                <a:latin typeface="Tahoma" charset="0"/>
              </a:rPr>
              <a:t>; Marini, MÂ</a:t>
            </a:r>
            <a:r>
              <a:rPr lang="pt-BR" sz="1600" baseline="30000" dirty="0" smtClean="0">
                <a:solidFill>
                  <a:srgbClr val="FFC000"/>
                </a:solidFill>
                <a:latin typeface="Tahoma" charset="0"/>
              </a:rPr>
              <a:t>2</a:t>
            </a:r>
            <a:r>
              <a:rPr lang="pt-BR" sz="1600" dirty="0" smtClean="0">
                <a:solidFill>
                  <a:srgbClr val="FFC000"/>
                </a:solidFill>
                <a:latin typeface="Tahoma" charset="0"/>
              </a:rPr>
              <a:t>; Santos, FR</a:t>
            </a:r>
            <a:r>
              <a:rPr lang="pt-BR" sz="1600" baseline="30000" dirty="0" smtClean="0">
                <a:solidFill>
                  <a:srgbClr val="FFC000"/>
                </a:solidFill>
                <a:latin typeface="Tahoma" charset="0"/>
              </a:rPr>
              <a:t>1</a:t>
            </a:r>
            <a:r>
              <a:rPr lang="pt-BR" sz="1600" dirty="0" smtClean="0">
                <a:solidFill>
                  <a:srgbClr val="FFC000"/>
                </a:solidFill>
                <a:latin typeface="Tahoma" charset="0"/>
              </a:rPr>
              <a:t>. </a:t>
            </a:r>
            <a:br>
              <a:rPr lang="pt-BR" sz="1600" dirty="0" smtClean="0">
                <a:solidFill>
                  <a:srgbClr val="FFC000"/>
                </a:solidFill>
                <a:latin typeface="Tahoma" charset="0"/>
              </a:rPr>
            </a:br>
            <a:r>
              <a:rPr lang="pt-BR" sz="1400" baseline="30000" dirty="0" smtClean="0">
                <a:solidFill>
                  <a:srgbClr val="FFC000"/>
                </a:solidFill>
                <a:latin typeface="Tahoma" charset="0"/>
              </a:rPr>
              <a:t>1</a:t>
            </a:r>
            <a:r>
              <a:rPr lang="pt-BR" sz="1400" dirty="0" smtClean="0">
                <a:solidFill>
                  <a:srgbClr val="FFC000"/>
                </a:solidFill>
                <a:latin typeface="Tahoma" charset="0"/>
              </a:rPr>
              <a:t>Laboratório de Biodiversidade e Evolução Molecular, Departamento de Biologia Geral, Universidade Federal de Minas Gerais. </a:t>
            </a:r>
            <a:r>
              <a:rPr lang="pt-BR" sz="1400" baseline="30000" dirty="0" smtClean="0">
                <a:solidFill>
                  <a:srgbClr val="FFC000"/>
                </a:solidFill>
                <a:latin typeface="Tahoma" charset="0"/>
              </a:rPr>
              <a:t>2</a:t>
            </a:r>
            <a:r>
              <a:rPr lang="pt-BR" sz="1400" dirty="0" smtClean="0">
                <a:solidFill>
                  <a:srgbClr val="FFC000"/>
                </a:solidFill>
                <a:latin typeface="Tahoma" charset="0"/>
              </a:rPr>
              <a:t>Laboratório de Ecologia e Conservação de Aves, Departamento de Ecologia, Universidade de Brasília.</a:t>
            </a:r>
          </a:p>
          <a:p>
            <a:pPr lvl="0" fontAlgn="auto">
              <a:lnSpc>
                <a:spcPct val="140000"/>
              </a:lnSpc>
              <a:spcAft>
                <a:spcPts val="0"/>
              </a:spcAft>
            </a:pPr>
            <a:endParaRPr lang="pt-BR" sz="1400" dirty="0" smtClean="0">
              <a:solidFill>
                <a:srgbClr val="FFC000"/>
              </a:solidFill>
              <a:latin typeface="Tahoma" charset="0"/>
            </a:endParaRPr>
          </a:p>
          <a:p>
            <a:pPr lvl="0" fontAlgn="auto">
              <a:lnSpc>
                <a:spcPct val="140000"/>
              </a:lnSpc>
              <a:spcAft>
                <a:spcPts val="0"/>
              </a:spcAft>
            </a:pPr>
            <a:r>
              <a:rPr lang="pt-BR" sz="2400" b="1" i="1" dirty="0" smtClean="0">
                <a:solidFill>
                  <a:schemeClr val="accent2"/>
                </a:solidFill>
                <a:latin typeface="Tahoma" charset="0"/>
              </a:rPr>
              <a:t>FILOGEOGRAFIA DE </a:t>
            </a:r>
            <a:r>
              <a:rPr lang="pt-BR" sz="2400" b="1" i="1" dirty="0" err="1" smtClean="0">
                <a:solidFill>
                  <a:schemeClr val="accent2"/>
                </a:solidFill>
                <a:latin typeface="Tahoma" charset="0"/>
              </a:rPr>
              <a:t>Hymenaea</a:t>
            </a:r>
            <a:r>
              <a:rPr lang="pt-BR" sz="2400" b="1" i="1" dirty="0" smtClean="0">
                <a:solidFill>
                  <a:schemeClr val="accent2"/>
                </a:solidFill>
                <a:latin typeface="Tahoma" charset="0"/>
              </a:rPr>
              <a:t> </a:t>
            </a:r>
            <a:r>
              <a:rPr lang="pt-BR" sz="2400" b="1" i="1" dirty="0" err="1" smtClean="0">
                <a:solidFill>
                  <a:schemeClr val="accent2"/>
                </a:solidFill>
                <a:latin typeface="Tahoma" charset="0"/>
              </a:rPr>
              <a:t>stigonocarpa</a:t>
            </a:r>
            <a:r>
              <a:rPr lang="pt-BR" sz="2400" b="1" i="1" dirty="0" smtClean="0">
                <a:solidFill>
                  <a:schemeClr val="accent2"/>
                </a:solidFill>
                <a:latin typeface="Tahoma" charset="0"/>
              </a:rPr>
              <a:t>, O JATOBÁ-DO-CERRADO </a:t>
            </a:r>
            <a:br>
              <a:rPr lang="pt-BR" sz="2400" b="1" i="1" dirty="0" smtClean="0">
                <a:solidFill>
                  <a:schemeClr val="accent2"/>
                </a:solidFill>
                <a:latin typeface="Tahoma" charset="0"/>
              </a:rPr>
            </a:br>
            <a:r>
              <a:rPr lang="pt-BR" sz="1600" dirty="0" smtClean="0">
                <a:solidFill>
                  <a:schemeClr val="accent2"/>
                </a:solidFill>
                <a:latin typeface="Tahoma" charset="0"/>
              </a:rPr>
              <a:t>Ramos, ACS*; Lemos Filho, JP§; Santos, FR*; </a:t>
            </a:r>
            <a:r>
              <a:rPr lang="pt-BR" sz="1600" dirty="0" err="1" smtClean="0">
                <a:solidFill>
                  <a:schemeClr val="accent2"/>
                </a:solidFill>
                <a:latin typeface="Tahoma" charset="0"/>
              </a:rPr>
              <a:t>Lovato</a:t>
            </a:r>
            <a:r>
              <a:rPr lang="pt-BR" sz="1600" dirty="0" smtClean="0">
                <a:solidFill>
                  <a:schemeClr val="accent2"/>
                </a:solidFill>
                <a:latin typeface="Tahoma" charset="0"/>
              </a:rPr>
              <a:t>, MB* </a:t>
            </a:r>
            <a:br>
              <a:rPr lang="pt-BR" sz="1600" dirty="0" smtClean="0">
                <a:solidFill>
                  <a:schemeClr val="accent2"/>
                </a:solidFill>
                <a:latin typeface="Tahoma" charset="0"/>
              </a:rPr>
            </a:br>
            <a:r>
              <a:rPr lang="pt-BR" sz="1400" dirty="0" smtClean="0">
                <a:solidFill>
                  <a:schemeClr val="accent2"/>
                </a:solidFill>
                <a:latin typeface="Tahoma" charset="0"/>
              </a:rPr>
              <a:t>*Departamento de Biologia Geral, §Departamento de Botânica, Instituto de Ciências Biológicas, Universidade Federal de Minas Gerais. </a:t>
            </a:r>
            <a:r>
              <a:rPr lang="pt-BR" sz="1400" dirty="0" smtClean="0">
                <a:solidFill>
                  <a:schemeClr val="accent2"/>
                </a:solidFill>
                <a:latin typeface="Tahoma" charset="0"/>
                <a:hlinkClick r:id="rId2"/>
              </a:rPr>
              <a:t>anaramos@ufmg.br</a:t>
            </a:r>
            <a:r>
              <a:rPr lang="pt-BR" sz="1400" dirty="0" smtClean="0">
                <a:solidFill>
                  <a:schemeClr val="accent2"/>
                </a:solidFill>
                <a:latin typeface="Tahoma" charset="0"/>
              </a:rPr>
              <a:t/>
            </a:r>
            <a:br>
              <a:rPr lang="pt-BR" sz="1400" dirty="0" smtClean="0">
                <a:solidFill>
                  <a:schemeClr val="accent2"/>
                </a:solidFill>
                <a:latin typeface="Tahoma" charset="0"/>
              </a:rPr>
            </a:br>
            <a:r>
              <a:rPr lang="pt-BR" sz="1600" b="1" dirty="0" smtClean="0">
                <a:solidFill>
                  <a:schemeClr val="accent2"/>
                </a:solidFill>
                <a:latin typeface="Tahoma" charset="0"/>
              </a:rPr>
              <a:t>Palavras-chave: </a:t>
            </a:r>
            <a:br>
              <a:rPr lang="pt-BR" sz="1600" b="1" dirty="0" smtClean="0">
                <a:solidFill>
                  <a:schemeClr val="accent2"/>
                </a:solidFill>
                <a:latin typeface="Tahoma" charset="0"/>
              </a:rPr>
            </a:br>
            <a:r>
              <a:rPr lang="pt-BR" sz="1600" b="1" dirty="0" err="1" smtClean="0">
                <a:solidFill>
                  <a:schemeClr val="accent2"/>
                </a:solidFill>
                <a:latin typeface="Tahoma" charset="0"/>
              </a:rPr>
              <a:t>Hymenaea</a:t>
            </a:r>
            <a:r>
              <a:rPr lang="pt-BR" sz="1600" b="1" dirty="0" smtClean="0">
                <a:solidFill>
                  <a:schemeClr val="accent2"/>
                </a:solidFill>
                <a:latin typeface="Tahoma" charset="0"/>
              </a:rPr>
              <a:t>, Filogeografia, </a:t>
            </a:r>
            <a:r>
              <a:rPr lang="pt-BR" sz="1600" b="1" dirty="0" err="1" smtClean="0">
                <a:solidFill>
                  <a:schemeClr val="accent2"/>
                </a:solidFill>
                <a:latin typeface="Tahoma" charset="0"/>
              </a:rPr>
              <a:t>cpDNA</a:t>
            </a:r>
            <a:r>
              <a:rPr lang="pt-BR" sz="1600" b="1" dirty="0" smtClean="0">
                <a:solidFill>
                  <a:schemeClr val="accent2"/>
                </a:solidFill>
                <a:latin typeface="Tahoma" charset="0"/>
              </a:rPr>
              <a:t>, Estrutura Genética </a:t>
            </a:r>
            <a:r>
              <a:rPr lang="pt-BR" sz="1600" b="1" dirty="0" smtClean="0">
                <a:solidFill>
                  <a:srgbClr val="FFC000"/>
                </a:solidFill>
                <a:latin typeface="Tahoma" charset="0"/>
              </a:rPr>
              <a:t/>
            </a:r>
            <a:br>
              <a:rPr lang="pt-BR" sz="1600" b="1" dirty="0" smtClean="0">
                <a:solidFill>
                  <a:srgbClr val="FFC000"/>
                </a:solidFill>
                <a:latin typeface="Tahoma" charset="0"/>
              </a:rPr>
            </a:br>
            <a:r>
              <a:rPr lang="pt-BR" dirty="0" smtClean="0">
                <a:solidFill>
                  <a:srgbClr val="FFC000"/>
                </a:solidFill>
                <a:latin typeface="Tahoma" charset="0"/>
              </a:rPr>
              <a:t/>
            </a:r>
            <a:br>
              <a:rPr lang="pt-BR" dirty="0" smtClean="0">
                <a:solidFill>
                  <a:srgbClr val="FFC000"/>
                </a:solidFill>
                <a:latin typeface="Tahoma" charset="0"/>
              </a:rPr>
            </a:br>
            <a:r>
              <a:rPr lang="pt-BR" dirty="0" smtClean="0">
                <a:solidFill>
                  <a:srgbClr val="FFC000"/>
                </a:solidFill>
                <a:latin typeface="Tahoma" charset="0"/>
              </a:rPr>
              <a:t/>
            </a:r>
            <a:br>
              <a:rPr lang="pt-BR" dirty="0" smtClean="0">
                <a:solidFill>
                  <a:srgbClr val="FFC000"/>
                </a:solidFill>
                <a:latin typeface="Tahoma" charset="0"/>
              </a:rPr>
            </a:br>
            <a:endParaRPr kumimoji="0" lang="pt-BR" sz="1600" b="1" i="0" u="none" strike="noStrike" kern="1200" cap="none" spc="0" normalizeH="0" baseline="0" noProof="0" dirty="0">
              <a:ln>
                <a:noFill/>
              </a:ln>
              <a:solidFill>
                <a:schemeClr val="accent2"/>
              </a:solidFill>
              <a:uLnTx/>
              <a:uFillTx/>
              <a:latin typeface="Tahoma" charset="0"/>
              <a:ea typeface="+mj-ea"/>
              <a:cs typeface="+mj-cs"/>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494084"/>
            <a:ext cx="8892480" cy="6463308"/>
          </a:xfrm>
          <a:prstGeom prst="rect">
            <a:avLst/>
          </a:prstGeom>
        </p:spPr>
        <p:txBody>
          <a:bodyPr wrap="square">
            <a:spAutoFit/>
          </a:bodyPr>
          <a:lstStyle/>
          <a:p>
            <a:r>
              <a:rPr lang="pt-BR" sz="2200" i="1" dirty="0" smtClean="0">
                <a:solidFill>
                  <a:srgbClr val="FFC000"/>
                </a:solidFill>
                <a:effectLst>
                  <a:outerShdw blurRad="38100" dist="38100" dir="2700000" algn="tl">
                    <a:srgbClr val="000000"/>
                  </a:outerShdw>
                </a:effectLst>
                <a:latin typeface="Tahoma" charset="0"/>
              </a:rPr>
              <a:t>	    Outros exemplos:</a:t>
            </a:r>
            <a:r>
              <a:rPr lang="pt-BR" sz="2200" b="1" i="1" dirty="0" smtClean="0">
                <a:solidFill>
                  <a:srgbClr val="FFC000"/>
                </a:solidFill>
                <a:latin typeface="Tahoma" charset="0"/>
              </a:rPr>
              <a:t> </a:t>
            </a:r>
          </a:p>
          <a:p>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GA170 – </a:t>
            </a:r>
            <a:r>
              <a:rPr lang="pt-BR" sz="2200" dirty="0" smtClean="0">
                <a:solidFill>
                  <a:srgbClr val="FFC000"/>
                </a:solidFill>
                <a:effectLst>
                  <a:outerShdw blurRad="38100" dist="38100" dir="2700000" algn="tl">
                    <a:srgbClr val="000000"/>
                  </a:outerShdw>
                </a:effectLst>
                <a:latin typeface="Tahoma" charset="0"/>
              </a:rPr>
              <a:t>Aferição do estado de conservação do maior mamífero endêmico do Brasil com uso de ferramentas genéticas.</a:t>
            </a:r>
            <a:r>
              <a:rPr lang="pt-BR" sz="2200" b="1" dirty="0" smtClean="0">
                <a:solidFill>
                  <a:srgbClr val="FFC000"/>
                </a:solidFill>
                <a:latin typeface="Tahoma" charset="0"/>
              </a:rPr>
              <a:t> </a:t>
            </a:r>
            <a:r>
              <a:rPr lang="pt-BR" dirty="0" smtClean="0">
                <a:solidFill>
                  <a:schemeClr val="accent2"/>
                </a:solidFill>
                <a:latin typeface="Tahoma" charset="0"/>
              </a:rPr>
              <a:t>Duarte, JMB; Garcia, JE; </a:t>
            </a:r>
            <a:r>
              <a:rPr lang="pt-BR" dirty="0" err="1" smtClean="0">
                <a:solidFill>
                  <a:schemeClr val="accent2"/>
                </a:solidFill>
                <a:latin typeface="Tahoma" charset="0"/>
              </a:rPr>
              <a:t>Vogliotti</a:t>
            </a:r>
            <a:r>
              <a:rPr lang="pt-BR" dirty="0" smtClean="0">
                <a:solidFill>
                  <a:schemeClr val="accent2"/>
                </a:solidFill>
                <a:latin typeface="Tahoma" charset="0"/>
              </a:rPr>
              <a:t>, A; Gonzalez, S.; </a:t>
            </a:r>
            <a:r>
              <a:rPr lang="pt-BR" dirty="0" err="1" smtClean="0">
                <a:solidFill>
                  <a:schemeClr val="accent2"/>
                </a:solidFill>
                <a:latin typeface="Tahoma" charset="0"/>
              </a:rPr>
              <a:t>Talarico</a:t>
            </a:r>
            <a:r>
              <a:rPr lang="pt-BR" dirty="0" smtClean="0">
                <a:solidFill>
                  <a:schemeClr val="accent2"/>
                </a:solidFill>
                <a:latin typeface="Tahoma" charset="0"/>
              </a:rPr>
              <a:t>, AC; Oliveira, EJF de; Rodrigues, FP; </a:t>
            </a:r>
            <a:r>
              <a:rPr lang="pt-BR" dirty="0" err="1" smtClean="0">
                <a:solidFill>
                  <a:schemeClr val="accent2"/>
                </a:solidFill>
                <a:latin typeface="Tahoma" charset="0"/>
              </a:rPr>
              <a:t>Cheffer</a:t>
            </a:r>
            <a:r>
              <a:rPr lang="pt-BR" dirty="0" smtClean="0">
                <a:solidFill>
                  <a:schemeClr val="accent2"/>
                </a:solidFill>
                <a:latin typeface="Tahoma" charset="0"/>
              </a:rPr>
              <a:t>, R.; </a:t>
            </a:r>
            <a:r>
              <a:rPr lang="pt-BR" dirty="0" err="1" smtClean="0">
                <a:solidFill>
                  <a:schemeClr val="accent2"/>
                </a:solidFill>
                <a:latin typeface="Tahoma" charset="0"/>
              </a:rPr>
              <a:t>Maldonado</a:t>
            </a:r>
            <a:r>
              <a:rPr lang="pt-BR" dirty="0" smtClean="0">
                <a:solidFill>
                  <a:schemeClr val="accent2"/>
                </a:solidFill>
                <a:latin typeface="Tahoma" charset="0"/>
              </a:rPr>
              <a:t>, J.</a:t>
            </a: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GA172 – </a:t>
            </a:r>
            <a:r>
              <a:rPr lang="pt-BR" sz="2200" dirty="0" smtClean="0">
                <a:solidFill>
                  <a:srgbClr val="FFC000"/>
                </a:solidFill>
                <a:effectLst>
                  <a:outerShdw blurRad="38100" dist="38100" dir="2700000" algn="tl">
                    <a:srgbClr val="000000"/>
                  </a:outerShdw>
                </a:effectLst>
                <a:latin typeface="Tahoma" charset="0"/>
              </a:rPr>
              <a:t>Caracterização genética da população de  cachorro-do-mato (</a:t>
            </a:r>
            <a:r>
              <a:rPr lang="pt-BR" sz="2200" dirty="0" err="1" smtClean="0">
                <a:solidFill>
                  <a:srgbClr val="FFC000"/>
                </a:solidFill>
                <a:effectLst>
                  <a:outerShdw blurRad="38100" dist="38100" dir="2700000" algn="tl">
                    <a:srgbClr val="000000"/>
                  </a:outerShdw>
                </a:effectLst>
                <a:latin typeface="Tahoma" charset="0"/>
              </a:rPr>
              <a:t>Cerdocyon</a:t>
            </a:r>
            <a:r>
              <a:rPr lang="pt-BR" sz="2200" dirty="0" smtClean="0">
                <a:solidFill>
                  <a:srgbClr val="FFC000"/>
                </a:solidFill>
                <a:effectLst>
                  <a:outerShdw blurRad="38100" dist="38100" dir="2700000" algn="tl">
                    <a:srgbClr val="000000"/>
                  </a:outerShdw>
                </a:effectLst>
                <a:latin typeface="Tahoma" charset="0"/>
              </a:rPr>
              <a:t> </a:t>
            </a:r>
            <a:r>
              <a:rPr lang="pt-BR" sz="2200" dirty="0" err="1" smtClean="0">
                <a:solidFill>
                  <a:srgbClr val="FFC000"/>
                </a:solidFill>
                <a:effectLst>
                  <a:outerShdw blurRad="38100" dist="38100" dir="2700000" algn="tl">
                    <a:srgbClr val="000000"/>
                  </a:outerShdw>
                </a:effectLst>
                <a:latin typeface="Tahoma" charset="0"/>
              </a:rPr>
              <a:t>thous</a:t>
            </a:r>
            <a:r>
              <a:rPr lang="pt-BR" sz="2200" dirty="0" smtClean="0">
                <a:solidFill>
                  <a:srgbClr val="FFC000"/>
                </a:solidFill>
                <a:effectLst>
                  <a:outerShdw blurRad="38100" dist="38100" dir="2700000" algn="tl">
                    <a:srgbClr val="000000"/>
                  </a:outerShdw>
                </a:effectLst>
                <a:latin typeface="Tahoma" charset="0"/>
              </a:rPr>
              <a:t>) do Parque Nacional das Emas.</a:t>
            </a:r>
            <a:r>
              <a:rPr lang="pt-BR" sz="2200" b="1" dirty="0" smtClean="0">
                <a:solidFill>
                  <a:srgbClr val="FFC000"/>
                </a:solidFill>
                <a:latin typeface="Tahoma" charset="0"/>
              </a:rPr>
              <a:t> </a:t>
            </a:r>
            <a:r>
              <a:rPr lang="pt-BR" dirty="0" smtClean="0">
                <a:solidFill>
                  <a:schemeClr val="accent2"/>
                </a:solidFill>
                <a:latin typeface="Tahoma" charset="0"/>
              </a:rPr>
              <a:t>Rodrigues, FM; </a:t>
            </a:r>
            <a:r>
              <a:rPr lang="pt-BR" dirty="0" err="1" smtClean="0">
                <a:solidFill>
                  <a:schemeClr val="accent2"/>
                </a:solidFill>
                <a:latin typeface="Tahoma" charset="0"/>
              </a:rPr>
              <a:t>Bossois</a:t>
            </a:r>
            <a:r>
              <a:rPr lang="pt-BR" dirty="0" smtClean="0">
                <a:solidFill>
                  <a:schemeClr val="accent2"/>
                </a:solidFill>
                <a:latin typeface="Tahoma" charset="0"/>
              </a:rPr>
              <a:t>, LM; Resende, LV; Pádua,GCC; Telles, MPC; </a:t>
            </a:r>
            <a:r>
              <a:rPr lang="pt-BR" dirty="0" err="1" smtClean="0">
                <a:solidFill>
                  <a:schemeClr val="accent2"/>
                </a:solidFill>
                <a:latin typeface="Tahoma" charset="0"/>
              </a:rPr>
              <a:t>Jácomo</a:t>
            </a:r>
            <a:r>
              <a:rPr lang="pt-BR" dirty="0" smtClean="0">
                <a:solidFill>
                  <a:schemeClr val="accent2"/>
                </a:solidFill>
                <a:latin typeface="Tahoma" charset="0"/>
              </a:rPr>
              <a:t>, ATA; Silveira, L.</a:t>
            </a: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GA173 – </a:t>
            </a:r>
            <a:r>
              <a:rPr lang="pt-BR" sz="2200" dirty="0" smtClean="0">
                <a:solidFill>
                  <a:srgbClr val="FFC000"/>
                </a:solidFill>
                <a:effectLst>
                  <a:outerShdw blurRad="38100" dist="38100" dir="2700000" algn="tl">
                    <a:srgbClr val="000000"/>
                  </a:outerShdw>
                </a:effectLst>
                <a:latin typeface="Tahoma" charset="0"/>
              </a:rPr>
              <a:t>Relacionamento genético e organização espacial em uma população de lobo guará (</a:t>
            </a:r>
            <a:r>
              <a:rPr lang="pt-BR" sz="2200" dirty="0" err="1" smtClean="0">
                <a:solidFill>
                  <a:srgbClr val="FFC000"/>
                </a:solidFill>
                <a:effectLst>
                  <a:outerShdw blurRad="38100" dist="38100" dir="2700000" algn="tl">
                    <a:srgbClr val="000000"/>
                  </a:outerShdw>
                </a:effectLst>
                <a:latin typeface="Tahoma" charset="0"/>
              </a:rPr>
              <a:t>Crhysocion</a:t>
            </a:r>
            <a:r>
              <a:rPr lang="pt-BR" sz="2200" dirty="0" smtClean="0">
                <a:solidFill>
                  <a:srgbClr val="FFC000"/>
                </a:solidFill>
                <a:effectLst>
                  <a:outerShdw blurRad="38100" dist="38100" dir="2700000" algn="tl">
                    <a:srgbClr val="000000"/>
                  </a:outerShdw>
                </a:effectLst>
                <a:latin typeface="Tahoma" charset="0"/>
              </a:rPr>
              <a:t> </a:t>
            </a:r>
            <a:r>
              <a:rPr lang="pt-BR" sz="2200" dirty="0" err="1" smtClean="0">
                <a:solidFill>
                  <a:srgbClr val="FFC000"/>
                </a:solidFill>
                <a:effectLst>
                  <a:outerShdw blurRad="38100" dist="38100" dir="2700000" algn="tl">
                    <a:srgbClr val="000000"/>
                  </a:outerShdw>
                </a:effectLst>
                <a:latin typeface="Tahoma" charset="0"/>
              </a:rPr>
              <a:t>brachyurus</a:t>
            </a:r>
            <a:r>
              <a:rPr lang="pt-BR" sz="2200" dirty="0" smtClean="0">
                <a:solidFill>
                  <a:srgbClr val="FFC000"/>
                </a:solidFill>
                <a:effectLst>
                  <a:outerShdw blurRad="38100" dist="38100" dir="2700000" algn="tl">
                    <a:srgbClr val="000000"/>
                  </a:outerShdw>
                </a:effectLst>
                <a:latin typeface="Tahoma" charset="0"/>
              </a:rPr>
              <a:t>, </a:t>
            </a:r>
            <a:r>
              <a:rPr lang="pt-BR" sz="2200" dirty="0" err="1" smtClean="0">
                <a:solidFill>
                  <a:srgbClr val="FFC000"/>
                </a:solidFill>
                <a:effectLst>
                  <a:outerShdw blurRad="38100" dist="38100" dir="2700000" algn="tl">
                    <a:srgbClr val="000000"/>
                  </a:outerShdw>
                </a:effectLst>
                <a:latin typeface="Tahoma" charset="0"/>
              </a:rPr>
              <a:t>Illiger</a:t>
            </a:r>
            <a:r>
              <a:rPr lang="pt-BR" sz="2200" dirty="0" smtClean="0">
                <a:solidFill>
                  <a:srgbClr val="FFC000"/>
                </a:solidFill>
                <a:effectLst>
                  <a:outerShdw blurRad="38100" dist="38100" dir="2700000" algn="tl">
                    <a:srgbClr val="000000"/>
                  </a:outerShdw>
                </a:effectLst>
                <a:latin typeface="Tahoma" charset="0"/>
              </a:rPr>
              <a:t>,1815) do Parque Nacional da Emas, Goiás.</a:t>
            </a:r>
            <a:r>
              <a:rPr lang="pt-BR" sz="2200" b="1" dirty="0" smtClean="0">
                <a:solidFill>
                  <a:srgbClr val="FFC000"/>
                </a:solidFill>
                <a:latin typeface="Tahoma" charset="0"/>
              </a:rPr>
              <a:t> </a:t>
            </a:r>
            <a:r>
              <a:rPr lang="pt-BR" dirty="0" smtClean="0">
                <a:solidFill>
                  <a:schemeClr val="accent2"/>
                </a:solidFill>
                <a:latin typeface="Tahoma" charset="0"/>
              </a:rPr>
              <a:t>Rodrigues, FM; Diniz-Filho, JAF; Telles, MPC;Resende, LV; Tôrres, NM; </a:t>
            </a:r>
            <a:r>
              <a:rPr lang="pt-BR" dirty="0" err="1" smtClean="0">
                <a:solidFill>
                  <a:schemeClr val="accent2"/>
                </a:solidFill>
                <a:latin typeface="Tahoma" charset="0"/>
              </a:rPr>
              <a:t>Jácomo</a:t>
            </a:r>
            <a:r>
              <a:rPr lang="pt-BR" dirty="0" smtClean="0">
                <a:solidFill>
                  <a:schemeClr val="accent2"/>
                </a:solidFill>
                <a:latin typeface="Tahoma" charset="0"/>
              </a:rPr>
              <a:t>, ATA; Silveira, L.; Soares, TN</a:t>
            </a: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
            </a:r>
            <a:br>
              <a:rPr lang="pt-BR" sz="2200" dirty="0" smtClean="0">
                <a:solidFill>
                  <a:srgbClr val="FFC000"/>
                </a:solidFill>
                <a:latin typeface="Tahoma" charset="0"/>
              </a:rPr>
            </a:br>
            <a:r>
              <a:rPr lang="pt-BR" sz="2200" dirty="0" smtClean="0">
                <a:solidFill>
                  <a:srgbClr val="FFC000"/>
                </a:solidFill>
                <a:latin typeface="Tahoma" charset="0"/>
              </a:rPr>
              <a:t>GA175 – </a:t>
            </a:r>
            <a:r>
              <a:rPr lang="pt-BR" sz="2200" dirty="0" smtClean="0">
                <a:solidFill>
                  <a:srgbClr val="FFC000"/>
                </a:solidFill>
                <a:effectLst>
                  <a:outerShdw blurRad="38100" dist="38100" dir="2700000" algn="tl">
                    <a:srgbClr val="000000"/>
                  </a:outerShdw>
                </a:effectLst>
                <a:latin typeface="Tahoma" charset="0"/>
              </a:rPr>
              <a:t>Identificação e otimização de marcadores moleculares para análises populacionais de canídeos neotropicais.</a:t>
            </a:r>
            <a:r>
              <a:rPr lang="pt-BR" dirty="0" smtClean="0">
                <a:solidFill>
                  <a:schemeClr val="accent2"/>
                </a:solidFill>
                <a:latin typeface="Tahoma" charset="0"/>
              </a:rPr>
              <a:t> Rodrigues, MLF; Lima-Rosa, CAV; </a:t>
            </a:r>
            <a:r>
              <a:rPr lang="pt-BR" dirty="0" err="1" smtClean="0">
                <a:solidFill>
                  <a:schemeClr val="accent2"/>
                </a:solidFill>
                <a:latin typeface="Tahoma" charset="0"/>
              </a:rPr>
              <a:t>Bonatto</a:t>
            </a:r>
            <a:r>
              <a:rPr lang="pt-BR" dirty="0" smtClean="0">
                <a:solidFill>
                  <a:schemeClr val="accent2"/>
                </a:solidFill>
                <a:latin typeface="Tahoma" charset="0"/>
              </a:rPr>
              <a:t>, SL; </a:t>
            </a:r>
            <a:r>
              <a:rPr lang="pt-BR" dirty="0" err="1" smtClean="0">
                <a:solidFill>
                  <a:schemeClr val="accent2"/>
                </a:solidFill>
                <a:latin typeface="Tahoma" charset="0"/>
              </a:rPr>
              <a:t>Elzirik</a:t>
            </a:r>
            <a:r>
              <a:rPr lang="pt-BR" dirty="0" smtClean="0">
                <a:solidFill>
                  <a:schemeClr val="accent2"/>
                </a:solidFill>
                <a:latin typeface="Tahoma" charset="0"/>
              </a:rPr>
              <a:t>, E; </a:t>
            </a:r>
            <a:endParaRPr lang="pt-BR"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1412776"/>
            <a:ext cx="8892480" cy="5016758"/>
          </a:xfrm>
          <a:prstGeom prst="rect">
            <a:avLst/>
          </a:prstGeom>
        </p:spPr>
        <p:txBody>
          <a:bodyPr wrap="square">
            <a:spAutoFit/>
          </a:bodyPr>
          <a:lstStyle/>
          <a:p>
            <a:r>
              <a:rPr lang="pt-BR" sz="2200" dirty="0" smtClean="0">
                <a:solidFill>
                  <a:srgbClr val="FFC000"/>
                </a:solidFill>
                <a:effectLst>
                  <a:outerShdw blurRad="38100" dist="38100" dir="2700000" algn="tl">
                    <a:srgbClr val="000000"/>
                  </a:outerShdw>
                </a:effectLst>
                <a:latin typeface="Tahoma" charset="0"/>
              </a:rPr>
              <a:t>Bi</a:t>
            </a:r>
            <a:r>
              <a:rPr lang="pt-BR" sz="2400" dirty="0" smtClean="0">
                <a:solidFill>
                  <a:srgbClr val="FFC000"/>
                </a:solidFill>
                <a:effectLst>
                  <a:outerShdw blurRad="38100" dist="38100" dir="2700000" algn="tl">
                    <a:srgbClr val="000000"/>
                  </a:outerShdw>
                </a:effectLst>
                <a:latin typeface="Tahoma" charset="0"/>
              </a:rPr>
              <a:t>ogeografia é o estudo da distribuição de plantas e animais. </a:t>
            </a:r>
            <a:br>
              <a:rPr lang="pt-BR" sz="2400" dirty="0" smtClean="0">
                <a:solidFill>
                  <a:srgbClr val="FFC000"/>
                </a:solidFill>
                <a:effectLst>
                  <a:outerShdw blurRad="38100" dist="38100" dir="2700000" algn="tl">
                    <a:srgbClr val="000000"/>
                  </a:outerShdw>
                </a:effectLst>
                <a:latin typeface="Tahoma" charset="0"/>
              </a:rPr>
            </a:br>
            <a:endParaRPr lang="pt-BR" sz="2400" dirty="0" smtClean="0">
              <a:solidFill>
                <a:srgbClr val="FFC000"/>
              </a:solidFill>
              <a:effectLst>
                <a:outerShdw blurRad="38100" dist="38100" dir="2700000" algn="tl">
                  <a:srgbClr val="000000"/>
                </a:outerShdw>
              </a:effectLst>
              <a:latin typeface="Tahoma" charset="0"/>
            </a:endParaRPr>
          </a:p>
          <a:p>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smtClean="0">
                <a:solidFill>
                  <a:schemeClr val="accent2"/>
                </a:solidFill>
                <a:latin typeface="Tahoma" charset="0"/>
              </a:rPr>
              <a:t>Os biogeógrafos têm interesse em </a:t>
            </a:r>
            <a:r>
              <a:rPr lang="pt-BR" sz="2400" dirty="0" smtClean="0">
                <a:solidFill>
                  <a:schemeClr val="accent2"/>
                </a:solidFill>
                <a:effectLst>
                  <a:outerShdw blurRad="38100" dist="38100" dir="2700000" algn="tl">
                    <a:srgbClr val="000000"/>
                  </a:outerShdw>
                </a:effectLst>
                <a:latin typeface="Tahoma" charset="0"/>
              </a:rPr>
              <a:t>explicar os processos que levaram à atual distribuição de plantas e animais sobre a Terra.</a:t>
            </a:r>
            <a:r>
              <a:rPr lang="pt-BR" sz="2400" dirty="0" smtClean="0">
                <a:solidFill>
                  <a:schemeClr val="accent2"/>
                </a:solidFill>
                <a:latin typeface="Tahoma" charset="0"/>
              </a:rPr>
              <a:t> </a:t>
            </a:r>
            <a:br>
              <a:rPr lang="pt-BR" sz="2400" dirty="0" smtClean="0">
                <a:solidFill>
                  <a:schemeClr val="accent2"/>
                </a:solidFill>
                <a:latin typeface="Tahoma" charset="0"/>
              </a:rPr>
            </a:br>
            <a:r>
              <a:rPr lang="pt-BR" sz="2400" dirty="0" smtClean="0">
                <a:solidFill>
                  <a:schemeClr val="accent2"/>
                </a:solidFill>
                <a:latin typeface="Tahoma" charset="0"/>
              </a:rPr>
              <a:t/>
            </a:r>
            <a:br>
              <a:rPr lang="pt-BR" sz="2400" dirty="0" smtClean="0">
                <a:solidFill>
                  <a:schemeClr val="accent2"/>
                </a:solidFill>
                <a:latin typeface="Tahoma" charset="0"/>
              </a:rPr>
            </a:br>
            <a:r>
              <a:rPr lang="pt-BR" sz="2400" dirty="0" smtClean="0">
                <a:solidFill>
                  <a:schemeClr val="accent2"/>
                </a:solidFill>
                <a:latin typeface="Tahoma" charset="0"/>
              </a:rPr>
              <a:t>Métodos: localização geográfica dos fósseis, as espécies de organismos capazes de se dispersarem para ilhas oceânicas e os aspectos geológicos de uma região.</a:t>
            </a:r>
            <a:br>
              <a:rPr lang="pt-BR" sz="2400" dirty="0" smtClean="0">
                <a:solidFill>
                  <a:schemeClr val="accent2"/>
                </a:solidFill>
                <a:latin typeface="Tahoma" charset="0"/>
              </a:rPr>
            </a:br>
            <a:endParaRPr lang="pt-BR" sz="2400" dirty="0" smtClean="0">
              <a:solidFill>
                <a:schemeClr val="accent2"/>
              </a:solidFill>
              <a:latin typeface="Tahoma" charset="0"/>
            </a:endParaRPr>
          </a:p>
          <a:p>
            <a:endParaRPr lang="pt-BR" sz="2400" dirty="0" smtClean="0">
              <a:latin typeface="Tahoma" charset="0"/>
            </a:endParaRPr>
          </a:p>
          <a:p>
            <a:r>
              <a:rPr lang="pt-BR" sz="2400" dirty="0" smtClean="0">
                <a:latin typeface="Tahoma" charset="0"/>
              </a:rPr>
              <a:t>--------------------------------------------------------------------</a:t>
            </a:r>
            <a:br>
              <a:rPr lang="pt-BR" sz="2400" dirty="0" smtClean="0">
                <a:latin typeface="Tahoma" charset="0"/>
              </a:rPr>
            </a:br>
            <a:r>
              <a:rPr lang="pt-BR" sz="1600" b="1" dirty="0" smtClean="0">
                <a:latin typeface="Tahoma" charset="0"/>
              </a:rPr>
              <a:t>Gibson, </a:t>
            </a:r>
            <a:r>
              <a:rPr lang="pt-BR" sz="1600" dirty="0" smtClean="0">
                <a:latin typeface="Tahoma" charset="0"/>
              </a:rPr>
              <a:t>J.</a:t>
            </a:r>
            <a:r>
              <a:rPr lang="pt-BR" sz="1600" b="1" dirty="0" smtClean="0">
                <a:latin typeface="Tahoma" charset="0"/>
              </a:rPr>
              <a:t> </a:t>
            </a:r>
            <a:r>
              <a:rPr lang="pt-BR" sz="1600" dirty="0" smtClean="0">
                <a:latin typeface="Tahoma" charset="0"/>
              </a:rPr>
              <a:t>Biogeografia histórica da América do Sul, Parte I:  Vertebrados Vivos.</a:t>
            </a:r>
            <a:r>
              <a:rPr lang="pt-BR" sz="1600" b="1" dirty="0" smtClean="0">
                <a:latin typeface="Tahoma" charset="0"/>
              </a:rPr>
              <a:t> </a:t>
            </a:r>
            <a:r>
              <a:rPr lang="pt-BR" sz="1600" i="1" dirty="0" err="1" smtClean="0">
                <a:latin typeface="Tahoma" charset="0"/>
              </a:rPr>
              <a:t>Geoscience</a:t>
            </a:r>
            <a:r>
              <a:rPr lang="pt-BR" sz="1600" i="1" dirty="0" smtClean="0">
                <a:latin typeface="Tahoma" charset="0"/>
              </a:rPr>
              <a:t> Research </a:t>
            </a:r>
            <a:r>
              <a:rPr lang="pt-BR" sz="1600" i="1" dirty="0" err="1" smtClean="0">
                <a:latin typeface="Tahoma" charset="0"/>
              </a:rPr>
              <a:t>Institute</a:t>
            </a:r>
            <a:r>
              <a:rPr lang="pt-BR" sz="1600" i="1" dirty="0" smtClean="0">
                <a:latin typeface="Tahoma" charset="0"/>
              </a:rPr>
              <a:t> - </a:t>
            </a:r>
            <a:r>
              <a:rPr lang="pt-BR" sz="1600" dirty="0" err="1" smtClean="0">
                <a:latin typeface="Tahoma" charset="0"/>
              </a:rPr>
              <a:t>Geoscience</a:t>
            </a:r>
            <a:r>
              <a:rPr lang="pt-BR" sz="1600" dirty="0" smtClean="0">
                <a:latin typeface="Tahoma" charset="0"/>
              </a:rPr>
              <a:t> </a:t>
            </a:r>
            <a:r>
              <a:rPr lang="pt-BR" sz="1600" dirty="0" err="1" smtClean="0">
                <a:latin typeface="Tahoma" charset="0"/>
              </a:rPr>
              <a:t>Reports</a:t>
            </a:r>
            <a:r>
              <a:rPr lang="pt-BR" sz="1600" dirty="0" smtClean="0">
                <a:latin typeface="Tahoma" charset="0"/>
              </a:rPr>
              <a:t>, Número 25, p.1-6. 1998.</a:t>
            </a:r>
            <a:endParaRPr lang="pt-BR"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1412776"/>
            <a:ext cx="8892480" cy="4278094"/>
          </a:xfrm>
          <a:prstGeom prst="rect">
            <a:avLst/>
          </a:prstGeom>
        </p:spPr>
        <p:txBody>
          <a:bodyPr wrap="square">
            <a:spAutoFit/>
          </a:bodyPr>
          <a:lstStyle/>
          <a:p>
            <a:r>
              <a:rPr lang="pt-BR" sz="2400" i="1" dirty="0" smtClean="0">
                <a:solidFill>
                  <a:srgbClr val="FFC000"/>
                </a:solidFill>
                <a:effectLst>
                  <a:outerShdw blurRad="38100" dist="38100" dir="2700000" algn="tl">
                    <a:srgbClr val="000000"/>
                  </a:outerShdw>
                </a:effectLst>
                <a:latin typeface="Tahoma" charset="0"/>
              </a:rPr>
              <a:t>Contribuições da Ecologia de Populações e Genética de Populações aos Estudos de Impacto Ambiental e Relatórios de Impacto Ambiental</a:t>
            </a:r>
            <a:br>
              <a:rPr lang="pt-BR" sz="2400" i="1" dirty="0" smtClean="0">
                <a:solidFill>
                  <a:srgbClr val="FFC000"/>
                </a:solidFill>
                <a:effectLst>
                  <a:outerShdw blurRad="38100" dist="38100" dir="2700000" algn="tl">
                    <a:srgbClr val="000000"/>
                  </a:outerShdw>
                </a:effectLst>
                <a:latin typeface="Tahoma" charset="0"/>
              </a:rPr>
            </a:br>
            <a:r>
              <a:rPr lang="pt-BR" sz="2400" dirty="0" smtClean="0">
                <a:solidFill>
                  <a:srgbClr val="A50021"/>
                </a:solidFill>
                <a:latin typeface="Tahoma" charset="0"/>
              </a:rPr>
              <a:t/>
            </a:r>
            <a:br>
              <a:rPr lang="pt-BR" sz="2400" dirty="0" smtClean="0">
                <a:solidFill>
                  <a:srgbClr val="A50021"/>
                </a:solidFill>
                <a:latin typeface="Tahoma" charset="0"/>
              </a:rPr>
            </a:br>
            <a:endParaRPr lang="pt-BR" sz="2400" dirty="0" smtClean="0">
              <a:solidFill>
                <a:srgbClr val="A50021"/>
              </a:solidFill>
              <a:latin typeface="Tahoma" charset="0"/>
            </a:endParaRPr>
          </a:p>
          <a:p>
            <a:r>
              <a:rPr lang="pt-BR" sz="2400" dirty="0" smtClean="0">
                <a:solidFill>
                  <a:schemeClr val="accent2"/>
                </a:solidFill>
                <a:latin typeface="Tahoma" charset="0"/>
              </a:rPr>
              <a:t>Ex: </a:t>
            </a:r>
            <a:r>
              <a:rPr lang="pt-BR" sz="2400" i="1" dirty="0" smtClean="0">
                <a:solidFill>
                  <a:schemeClr val="accent2"/>
                </a:solidFill>
                <a:latin typeface="Tahoma" charset="0"/>
              </a:rPr>
              <a:t>Método de Modelos Matemáticos</a:t>
            </a:r>
            <a:br>
              <a:rPr lang="pt-BR" sz="2400" i="1" dirty="0" smtClean="0">
                <a:solidFill>
                  <a:schemeClr val="accent2"/>
                </a:solidFill>
                <a:latin typeface="Tahoma" charset="0"/>
              </a:rPr>
            </a:br>
            <a:r>
              <a:rPr lang="pt-BR" sz="2400" i="1" dirty="0" smtClean="0">
                <a:solidFill>
                  <a:srgbClr val="A50021"/>
                </a:solidFill>
                <a:latin typeface="Tahoma" charset="0"/>
              </a:rPr>
              <a:t/>
            </a:r>
            <a:br>
              <a:rPr lang="pt-BR" sz="2400" i="1" dirty="0" smtClean="0">
                <a:solidFill>
                  <a:srgbClr val="A50021"/>
                </a:solidFill>
                <a:latin typeface="Tahoma" charset="0"/>
              </a:rPr>
            </a:br>
            <a:r>
              <a:rPr lang="pt-BR" sz="2400" i="1" dirty="0" smtClean="0">
                <a:latin typeface="Tahoma" charset="0"/>
              </a:rPr>
              <a:t>-------------------------------------------------------------------</a:t>
            </a:r>
            <a:br>
              <a:rPr lang="pt-BR" sz="2400" i="1" dirty="0" smtClean="0">
                <a:latin typeface="Tahoma" charset="0"/>
              </a:rPr>
            </a:br>
            <a:r>
              <a:rPr lang="pt-BR" sz="2000" i="1" dirty="0" smtClean="0">
                <a:latin typeface="Tahoma" charset="0"/>
              </a:rPr>
              <a:t>Fonte: </a:t>
            </a:r>
            <a:r>
              <a:rPr lang="pt-BR" sz="2000" dirty="0" smtClean="0">
                <a:latin typeface="Tahoma" charset="0"/>
              </a:rPr>
              <a:t/>
            </a:r>
            <a:br>
              <a:rPr lang="pt-BR" sz="2000" dirty="0" smtClean="0">
                <a:latin typeface="Tahoma" charset="0"/>
              </a:rPr>
            </a:br>
            <a:r>
              <a:rPr lang="pt-BR" sz="2000" dirty="0" smtClean="0">
                <a:latin typeface="Tahoma" charset="0"/>
              </a:rPr>
              <a:t>Silva, Elias </a:t>
            </a:r>
            <a:r>
              <a:rPr lang="pt-BR" sz="2000" b="1" dirty="0" smtClean="0">
                <a:latin typeface="Tahoma" charset="0"/>
              </a:rPr>
              <a:t>Técnicas de Avaliação de Impactos Ambientais</a:t>
            </a:r>
            <a:r>
              <a:rPr lang="pt-BR" sz="2000" dirty="0" smtClean="0">
                <a:latin typeface="Tahoma" charset="0"/>
              </a:rPr>
              <a:t> – Série Saneamento e Meio Ambiente – Manual nº 199 – Centro de Produções Técnicas. Viçosa,1999, 64p</a:t>
            </a:r>
            <a:r>
              <a:rPr lang="pt-BR" sz="2000" i="1" dirty="0" smtClean="0">
                <a:latin typeface="Tahoma" charset="0"/>
              </a:rPr>
              <a:t>.</a:t>
            </a:r>
            <a:endParaRPr lang="pt-BR" sz="2000"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107504" y="2066940"/>
            <a:ext cx="8856984"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9263" lvl="1" indent="-361950">
              <a:spcAft>
                <a:spcPts val="600"/>
              </a:spcAft>
              <a:buClr>
                <a:srgbClr val="FFC000"/>
              </a:buClr>
            </a:pPr>
            <a:r>
              <a:rPr lang="pt-BR" sz="3000" dirty="0" smtClean="0">
                <a:latin typeface="Calibri" pitchFamily="34" charset="0"/>
                <a:cs typeface="Calibri" pitchFamily="34" charset="0"/>
                <a:sym typeface="Symbol" pitchFamily="18" charset="2"/>
              </a:rPr>
              <a:t>	Reaproveitamento </a:t>
            </a:r>
            <a:r>
              <a:rPr lang="pt-BR" sz="3000" dirty="0">
                <a:latin typeface="Calibri" pitchFamily="34" charset="0"/>
                <a:cs typeface="Calibri" pitchFamily="34" charset="0"/>
                <a:sym typeface="Symbol" pitchFamily="18" charset="2"/>
              </a:rPr>
              <a:t>de Resíduos:</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Recuperação de subprodutos (no processo industrial)</a:t>
            </a:r>
          </a:p>
          <a:p>
            <a:pPr marL="906463" lvl="2" indent="-361950">
              <a:spcAft>
                <a:spcPts val="600"/>
              </a:spcAft>
              <a:buClr>
                <a:srgbClr val="FFC000"/>
              </a:buClr>
            </a:pPr>
            <a:r>
              <a:rPr lang="pt-BR" sz="3000" dirty="0" err="1" smtClean="0">
                <a:latin typeface="Calibri" pitchFamily="34" charset="0"/>
                <a:cs typeface="Calibri" pitchFamily="34" charset="0"/>
                <a:sym typeface="Symbol" pitchFamily="18" charset="2"/>
              </a:rPr>
              <a:t>Compostagem</a:t>
            </a:r>
            <a:r>
              <a:rPr lang="pt-BR" sz="3000" dirty="0" smtClean="0">
                <a:latin typeface="Calibri" pitchFamily="34" charset="0"/>
                <a:cs typeface="Calibri" pitchFamily="34" charset="0"/>
                <a:sym typeface="Symbol" pitchFamily="18" charset="2"/>
              </a:rPr>
              <a:t> e Biodigestão</a:t>
            </a:r>
            <a:endParaRPr lang="pt-BR" sz="3000" dirty="0">
              <a:latin typeface="Calibri" pitchFamily="34" charset="0"/>
              <a:cs typeface="Calibri" pitchFamily="34" charset="0"/>
              <a:sym typeface="Symbol" pitchFamily="18" charset="2"/>
            </a:endParaRP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Fertilizantes</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Condicionadores de solo</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Utilização de biogás</a:t>
            </a:r>
          </a:p>
          <a:p>
            <a:pPr marL="906463" lvl="2" indent="-361950">
              <a:spcAft>
                <a:spcPts val="600"/>
              </a:spcAft>
              <a:buClr>
                <a:srgbClr val="FFC000"/>
              </a:buClr>
              <a:buFont typeface="Arial" charset="0"/>
              <a:buChar char="•"/>
            </a:pPr>
            <a:r>
              <a:rPr lang="pt-BR" sz="3000" dirty="0">
                <a:latin typeface="Calibri" pitchFamily="34" charset="0"/>
                <a:cs typeface="Calibri" pitchFamily="34" charset="0"/>
                <a:sym typeface="Symbol" pitchFamily="18" charset="2"/>
              </a:rPr>
              <a:t>Aplicação de resíduos em solos agrícolas</a:t>
            </a:r>
          </a:p>
        </p:txBody>
      </p:sp>
      <p:sp>
        <p:nvSpPr>
          <p:cNvPr id="6" name="Título 6"/>
          <p:cNvSpPr txBox="1">
            <a:spLocks/>
          </p:cNvSpPr>
          <p:nvPr/>
        </p:nvSpPr>
        <p:spPr>
          <a:xfrm>
            <a:off x="533400" y="747867"/>
            <a:ext cx="7851648" cy="1312981"/>
          </a:xfrm>
          <a:prstGeom prst="rect">
            <a:avLst/>
          </a:prstGeom>
          <a:ln>
            <a:noFill/>
          </a:ln>
        </p:spPr>
        <p:txBody>
          <a:bodyPr vert="horz" lIns="0" tIns="0" rIns="18288" bIns="0" anchor="ctr">
            <a:normAutofit fontScale="75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pt-BR" sz="5400" dirty="0">
                <a:solidFill>
                  <a:srgbClr val="FFC000"/>
                </a:solidFill>
                <a:effectLst/>
                <a:latin typeface="Calibri" pitchFamily="34" charset="0"/>
                <a:cs typeface="Calibri" pitchFamily="34" charset="0"/>
                <a:sym typeface="Symbol" pitchFamily="18" charset="2"/>
              </a:rPr>
              <a:t>Tecnologias para minimização dos impactos causados pelos </a:t>
            </a:r>
            <a:r>
              <a:rPr lang="pt-BR" sz="5400" dirty="0" smtClean="0">
                <a:solidFill>
                  <a:srgbClr val="FFC000"/>
                </a:solidFill>
                <a:effectLst/>
                <a:latin typeface="Calibri" pitchFamily="34" charset="0"/>
                <a:cs typeface="Calibri" pitchFamily="34" charset="0"/>
                <a:sym typeface="Symbol" pitchFamily="18" charset="2"/>
              </a:rPr>
              <a:t>resíduos</a:t>
            </a:r>
            <a:endParaRPr lang="pt-BR" sz="3600" dirty="0">
              <a:solidFill>
                <a:srgbClr val="FFC000"/>
              </a:solidFill>
              <a:effectLst/>
            </a:endParaRPr>
          </a:p>
        </p:txBody>
      </p:sp>
    </p:spTree>
    <p:extLst>
      <p:ext uri="{BB962C8B-B14F-4D97-AF65-F5344CB8AC3E}">
        <p14:creationId xmlns:p14="http://schemas.microsoft.com/office/powerpoint/2010/main" xmlns="" val="131176187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1412776"/>
            <a:ext cx="8892480" cy="5078313"/>
          </a:xfrm>
          <a:prstGeom prst="rect">
            <a:avLst/>
          </a:prstGeom>
        </p:spPr>
        <p:txBody>
          <a:bodyPr wrap="square">
            <a:spAutoFit/>
          </a:bodyPr>
          <a:lstStyle/>
          <a:p>
            <a:r>
              <a:rPr lang="pt-BR" sz="2400" i="1" dirty="0" smtClean="0">
                <a:solidFill>
                  <a:srgbClr val="FFC000"/>
                </a:solidFill>
                <a:latin typeface="Tahoma" charset="0"/>
              </a:rPr>
              <a:t>Supondo que a seguinte relação Matemática tenha a capacidade de </a:t>
            </a:r>
            <a:r>
              <a:rPr lang="pt-BR" sz="2400" i="1" dirty="0" smtClean="0">
                <a:solidFill>
                  <a:srgbClr val="FFC000"/>
                </a:solidFill>
                <a:effectLst>
                  <a:outerShdw blurRad="38100" dist="38100" dir="2700000" algn="tl">
                    <a:srgbClr val="000000"/>
                  </a:outerShdw>
                </a:effectLst>
                <a:latin typeface="Tahoma" charset="0"/>
              </a:rPr>
              <a:t>estimar a população residual</a:t>
            </a:r>
            <a:r>
              <a:rPr lang="pt-BR" sz="2400" i="1" dirty="0" smtClean="0">
                <a:solidFill>
                  <a:srgbClr val="FFC000"/>
                </a:solidFill>
                <a:latin typeface="Tahoma" charset="0"/>
              </a:rPr>
              <a:t> (que sobreviverá) de uma dado animal, quando se desmata uma área para implantar um aeroporto com 10 hectares, num determinado município brasileiro:</a:t>
            </a:r>
            <a:br>
              <a:rPr lang="pt-BR" sz="2400" i="1" dirty="0" smtClean="0">
                <a:solidFill>
                  <a:srgbClr val="FFC000"/>
                </a:solidFill>
                <a:latin typeface="Tahoma" charset="0"/>
              </a:rPr>
            </a:br>
            <a:r>
              <a:rPr lang="pt-BR" sz="2400" i="1" dirty="0" smtClean="0">
                <a:solidFill>
                  <a:schemeClr val="accent2"/>
                </a:solidFill>
                <a:latin typeface="Tahoma" charset="0"/>
              </a:rPr>
              <a:t/>
            </a:r>
            <a:br>
              <a:rPr lang="pt-BR" sz="2400" i="1" dirty="0" smtClean="0">
                <a:solidFill>
                  <a:schemeClr val="accent2"/>
                </a:solidFill>
                <a:latin typeface="Tahoma" charset="0"/>
              </a:rPr>
            </a:br>
            <a:r>
              <a:rPr lang="pt-BR" sz="2400" i="1" dirty="0" smtClean="0">
                <a:solidFill>
                  <a:schemeClr val="accent2"/>
                </a:solidFill>
                <a:latin typeface="Tahoma" charset="0"/>
              </a:rPr>
              <a:t>P= 2x + 5y; sendo:</a:t>
            </a:r>
            <a:br>
              <a:rPr lang="pt-BR" sz="2400" i="1" dirty="0" smtClean="0">
                <a:solidFill>
                  <a:schemeClr val="accent2"/>
                </a:solidFill>
                <a:latin typeface="Tahoma" charset="0"/>
              </a:rPr>
            </a:br>
            <a:r>
              <a:rPr lang="pt-BR" sz="2400" i="1" dirty="0" smtClean="0">
                <a:solidFill>
                  <a:schemeClr val="accent2"/>
                </a:solidFill>
                <a:latin typeface="Tahoma" charset="0"/>
              </a:rPr>
              <a:t/>
            </a:r>
            <a:br>
              <a:rPr lang="pt-BR" sz="2400" i="1" dirty="0" smtClean="0">
                <a:solidFill>
                  <a:schemeClr val="accent2"/>
                </a:solidFill>
                <a:latin typeface="Tahoma" charset="0"/>
              </a:rPr>
            </a:br>
            <a:r>
              <a:rPr lang="pt-BR" sz="2400" i="1" dirty="0" smtClean="0">
                <a:latin typeface="Tahoma" charset="0"/>
              </a:rPr>
              <a:t>P = população residual (que sobreviverá) do animais;</a:t>
            </a:r>
            <a:br>
              <a:rPr lang="pt-BR" sz="2400" i="1" dirty="0" smtClean="0">
                <a:latin typeface="Tahoma" charset="0"/>
              </a:rPr>
            </a:br>
            <a:r>
              <a:rPr lang="pt-BR" sz="600" i="1" dirty="0" smtClean="0">
                <a:latin typeface="Tahoma" charset="0"/>
              </a:rPr>
              <a:t/>
            </a:r>
            <a:br>
              <a:rPr lang="pt-BR" sz="600" i="1" dirty="0" smtClean="0">
                <a:latin typeface="Tahoma" charset="0"/>
              </a:rPr>
            </a:br>
            <a:r>
              <a:rPr lang="pt-BR" sz="2400" i="1" dirty="0" smtClean="0">
                <a:latin typeface="Tahoma" charset="0"/>
              </a:rPr>
              <a:t>x = nº de hectares de </a:t>
            </a:r>
            <a:r>
              <a:rPr lang="pt-BR" sz="2400" i="1" dirty="0" smtClean="0">
                <a:effectLst>
                  <a:outerShdw blurRad="38100" dist="38100" dir="2700000" algn="tl">
                    <a:srgbClr val="000000"/>
                  </a:outerShdw>
                </a:effectLst>
                <a:latin typeface="Tahoma" charset="0"/>
              </a:rPr>
              <a:t>mata</a:t>
            </a:r>
            <a:r>
              <a:rPr lang="pt-BR" sz="2400" i="1" dirty="0" smtClean="0">
                <a:latin typeface="Tahoma" charset="0"/>
              </a:rPr>
              <a:t> que restará após o desmatamento necessário À implantação do aeroporto;</a:t>
            </a:r>
            <a:br>
              <a:rPr lang="pt-BR" sz="2400" i="1" dirty="0" smtClean="0">
                <a:latin typeface="Tahoma" charset="0"/>
              </a:rPr>
            </a:br>
            <a:r>
              <a:rPr lang="pt-BR" sz="600" i="1" dirty="0" smtClean="0">
                <a:latin typeface="Tahoma" charset="0"/>
              </a:rPr>
              <a:t/>
            </a:r>
            <a:br>
              <a:rPr lang="pt-BR" sz="600" i="1" dirty="0" smtClean="0">
                <a:latin typeface="Tahoma" charset="0"/>
              </a:rPr>
            </a:br>
            <a:r>
              <a:rPr lang="pt-BR" sz="2400" i="1" dirty="0" smtClean="0">
                <a:latin typeface="Tahoma" charset="0"/>
              </a:rPr>
              <a:t>y = nº de hectares de </a:t>
            </a:r>
            <a:r>
              <a:rPr lang="pt-BR" sz="2400" i="1" dirty="0" smtClean="0">
                <a:effectLst>
                  <a:outerShdw blurRad="38100" dist="38100" dir="2700000" algn="tl">
                    <a:srgbClr val="000000"/>
                  </a:outerShdw>
                </a:effectLst>
                <a:latin typeface="Tahoma" charset="0"/>
              </a:rPr>
              <a:t>cerrado</a:t>
            </a:r>
            <a:r>
              <a:rPr lang="pt-BR" sz="2400" i="1" dirty="0" smtClean="0">
                <a:latin typeface="Tahoma" charset="0"/>
              </a:rPr>
              <a:t> que restará após o desmatamento necessário à implantação do aeroporto</a:t>
            </a:r>
            <a:endParaRPr lang="pt-BR" sz="2000"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606148"/>
            <a:ext cx="8424936" cy="3046988"/>
          </a:xfrm>
          <a:prstGeom prst="rect">
            <a:avLst/>
          </a:prstGeom>
        </p:spPr>
        <p:txBody>
          <a:bodyPr wrap="square">
            <a:spAutoFit/>
          </a:bodyPr>
          <a:lstStyle/>
          <a:p>
            <a:r>
              <a:rPr lang="pt-BR" sz="2400" i="1" dirty="0" smtClean="0">
                <a:solidFill>
                  <a:srgbClr val="FFC000"/>
                </a:solidFill>
                <a:latin typeface="Tahoma" charset="0"/>
              </a:rPr>
              <a:t>Admita ainda que, o local onde se pretende implantar o aeroporto tenha a seguinte cobertura vegetal em termos de área:</a:t>
            </a:r>
            <a:br>
              <a:rPr lang="pt-BR" sz="2400" i="1" dirty="0" smtClean="0">
                <a:solidFill>
                  <a:srgbClr val="FFC000"/>
                </a:solidFill>
                <a:latin typeface="Tahoma" charset="0"/>
              </a:rPr>
            </a:br>
            <a:endParaRPr lang="pt-BR" sz="2400" i="1" dirty="0" smtClean="0">
              <a:solidFill>
                <a:srgbClr val="FFC000"/>
              </a:solidFill>
              <a:latin typeface="Tahoma" charset="0"/>
            </a:endParaRPr>
          </a:p>
          <a:p>
            <a:endParaRPr lang="pt-BR" sz="2400" i="1" dirty="0" smtClean="0">
              <a:solidFill>
                <a:srgbClr val="FFC000"/>
              </a:solidFill>
              <a:latin typeface="Tahoma" charset="0"/>
            </a:endParaRPr>
          </a:p>
          <a:p>
            <a:r>
              <a:rPr lang="pt-BR" sz="2400" i="1" dirty="0" smtClean="0">
                <a:solidFill>
                  <a:schemeClr val="accent2"/>
                </a:solidFill>
                <a:latin typeface="Tahoma" charset="0"/>
              </a:rPr>
              <a:t>Mata = 17 hectares</a:t>
            </a:r>
            <a:br>
              <a:rPr lang="pt-BR" sz="2400" i="1" dirty="0" smtClean="0">
                <a:solidFill>
                  <a:schemeClr val="accent2"/>
                </a:solidFill>
                <a:latin typeface="Tahoma" charset="0"/>
              </a:rPr>
            </a:br>
            <a:r>
              <a:rPr lang="pt-BR" sz="2400" i="1" dirty="0" smtClean="0">
                <a:solidFill>
                  <a:schemeClr val="accent2"/>
                </a:solidFill>
                <a:latin typeface="Tahoma" charset="0"/>
              </a:rPr>
              <a:t/>
            </a:r>
            <a:br>
              <a:rPr lang="pt-BR" sz="2400" i="1" dirty="0" smtClean="0">
                <a:solidFill>
                  <a:schemeClr val="accent2"/>
                </a:solidFill>
                <a:latin typeface="Tahoma" charset="0"/>
              </a:rPr>
            </a:br>
            <a:r>
              <a:rPr lang="pt-BR" sz="2400" i="1" dirty="0" smtClean="0">
                <a:solidFill>
                  <a:schemeClr val="accent2"/>
                </a:solidFill>
                <a:latin typeface="Tahoma" charset="0"/>
              </a:rPr>
              <a:t>Cerrado = 21 hectares</a:t>
            </a:r>
            <a:endParaRPr lang="pt-BR" sz="20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606148"/>
            <a:ext cx="8424936" cy="3046988"/>
          </a:xfrm>
          <a:prstGeom prst="rect">
            <a:avLst/>
          </a:prstGeom>
        </p:spPr>
        <p:txBody>
          <a:bodyPr wrap="square">
            <a:spAutoFit/>
          </a:bodyPr>
          <a:lstStyle/>
          <a:p>
            <a:r>
              <a:rPr lang="pt-BR" sz="2400" i="1" dirty="0" smtClean="0">
                <a:solidFill>
                  <a:srgbClr val="FFC000"/>
                </a:solidFill>
                <a:latin typeface="Tahoma" charset="0"/>
              </a:rPr>
              <a:t>Admita ainda que, o local onde se pretende implantar o aeroporto tenha a seguinte cobertura vegetal em termos de área:</a:t>
            </a:r>
            <a:br>
              <a:rPr lang="pt-BR" sz="2400" i="1" dirty="0" smtClean="0">
                <a:solidFill>
                  <a:srgbClr val="FFC000"/>
                </a:solidFill>
                <a:latin typeface="Tahoma" charset="0"/>
              </a:rPr>
            </a:br>
            <a:endParaRPr lang="pt-BR" sz="2400" i="1" dirty="0" smtClean="0">
              <a:solidFill>
                <a:srgbClr val="FFC000"/>
              </a:solidFill>
              <a:latin typeface="Tahoma" charset="0"/>
            </a:endParaRPr>
          </a:p>
          <a:p>
            <a:endParaRPr lang="pt-BR" sz="2400" i="1" dirty="0" smtClean="0">
              <a:solidFill>
                <a:srgbClr val="FFC000"/>
              </a:solidFill>
              <a:latin typeface="Tahoma" charset="0"/>
            </a:endParaRPr>
          </a:p>
          <a:p>
            <a:r>
              <a:rPr lang="pt-BR" sz="2400" i="1" dirty="0" smtClean="0">
                <a:solidFill>
                  <a:schemeClr val="accent2"/>
                </a:solidFill>
                <a:latin typeface="Tahoma" charset="0"/>
              </a:rPr>
              <a:t>Mata = 17 hectares</a:t>
            </a:r>
            <a:br>
              <a:rPr lang="pt-BR" sz="2400" i="1" dirty="0" smtClean="0">
                <a:solidFill>
                  <a:schemeClr val="accent2"/>
                </a:solidFill>
                <a:latin typeface="Tahoma" charset="0"/>
              </a:rPr>
            </a:br>
            <a:r>
              <a:rPr lang="pt-BR" sz="2400" i="1" dirty="0" smtClean="0">
                <a:solidFill>
                  <a:schemeClr val="accent2"/>
                </a:solidFill>
                <a:latin typeface="Tahoma" charset="0"/>
              </a:rPr>
              <a:t/>
            </a:r>
            <a:br>
              <a:rPr lang="pt-BR" sz="2400" i="1" dirty="0" smtClean="0">
                <a:solidFill>
                  <a:schemeClr val="accent2"/>
                </a:solidFill>
                <a:latin typeface="Tahoma" charset="0"/>
              </a:rPr>
            </a:br>
            <a:r>
              <a:rPr lang="pt-BR" sz="2400" i="1" dirty="0" smtClean="0">
                <a:solidFill>
                  <a:schemeClr val="accent2"/>
                </a:solidFill>
                <a:latin typeface="Tahoma" charset="0"/>
              </a:rPr>
              <a:t>Cerrado = 21 hectares</a:t>
            </a:r>
            <a:endParaRPr lang="pt-BR" sz="20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606148"/>
            <a:ext cx="8424936" cy="3785652"/>
          </a:xfrm>
          <a:prstGeom prst="rect">
            <a:avLst/>
          </a:prstGeom>
        </p:spPr>
        <p:txBody>
          <a:bodyPr wrap="square">
            <a:spAutoFit/>
          </a:bodyPr>
          <a:lstStyle/>
          <a:p>
            <a:r>
              <a:rPr lang="pt-BR" sz="2800" i="1" dirty="0" smtClean="0">
                <a:solidFill>
                  <a:srgbClr val="FFC000"/>
                </a:solidFill>
                <a:latin typeface="Tahoma" charset="0"/>
              </a:rPr>
              <a:t>Suponha agora que se decidiu pelas seguintes alternativas de desmatamento para implantação do referido aeroporto:</a:t>
            </a:r>
            <a:br>
              <a:rPr lang="pt-BR" sz="2800" i="1" dirty="0" smtClean="0">
                <a:solidFill>
                  <a:srgbClr val="FFC000"/>
                </a:solidFill>
                <a:latin typeface="Tahoma" charset="0"/>
              </a:rPr>
            </a:br>
            <a:r>
              <a:rPr lang="pt-BR" sz="1200" i="1" dirty="0" smtClean="0">
                <a:solidFill>
                  <a:schemeClr val="accent2"/>
                </a:solidFill>
                <a:latin typeface="Tahoma" charset="0"/>
              </a:rPr>
              <a:t/>
            </a:r>
            <a:br>
              <a:rPr lang="pt-BR" sz="1200" i="1" dirty="0" smtClean="0">
                <a:solidFill>
                  <a:schemeClr val="accent2"/>
                </a:solidFill>
                <a:latin typeface="Tahoma" charset="0"/>
              </a:rPr>
            </a:br>
            <a:endParaRPr lang="pt-BR" sz="1200" i="1" dirty="0" smtClean="0">
              <a:solidFill>
                <a:schemeClr val="accent2"/>
              </a:solidFill>
              <a:latin typeface="Tahoma" charset="0"/>
            </a:endParaRPr>
          </a:p>
          <a:p>
            <a:r>
              <a:rPr lang="pt-BR" sz="2400" i="1" dirty="0" smtClean="0">
                <a:solidFill>
                  <a:schemeClr val="accent2"/>
                </a:solidFill>
                <a:latin typeface="Tahoma" charset="0"/>
              </a:rPr>
              <a:t>Alternativa A = 7 hectares de mata e 3 hectares em cerrado;</a:t>
            </a:r>
            <a:br>
              <a:rPr lang="pt-BR" sz="2400" i="1" dirty="0" smtClean="0">
                <a:solidFill>
                  <a:schemeClr val="accent2"/>
                </a:solidFill>
                <a:latin typeface="Tahoma" charset="0"/>
              </a:rPr>
            </a:br>
            <a:r>
              <a:rPr lang="pt-BR" sz="1200" i="1" dirty="0" smtClean="0">
                <a:solidFill>
                  <a:schemeClr val="accent2"/>
                </a:solidFill>
                <a:latin typeface="Tahoma" charset="0"/>
              </a:rPr>
              <a:t/>
            </a:r>
            <a:br>
              <a:rPr lang="pt-BR" sz="1200" i="1" dirty="0" smtClean="0">
                <a:solidFill>
                  <a:schemeClr val="accent2"/>
                </a:solidFill>
                <a:latin typeface="Tahoma" charset="0"/>
              </a:rPr>
            </a:br>
            <a:r>
              <a:rPr lang="pt-BR" sz="2400" i="1" dirty="0" smtClean="0">
                <a:solidFill>
                  <a:schemeClr val="accent2"/>
                </a:solidFill>
                <a:latin typeface="Tahoma" charset="0"/>
              </a:rPr>
              <a:t>Alternativa B= 3 hectares de mata e 7 hectares em cerrado;</a:t>
            </a:r>
            <a:br>
              <a:rPr lang="pt-BR" sz="2400" i="1" dirty="0" smtClean="0">
                <a:solidFill>
                  <a:schemeClr val="accent2"/>
                </a:solidFill>
                <a:latin typeface="Tahoma" charset="0"/>
              </a:rPr>
            </a:br>
            <a:r>
              <a:rPr lang="pt-BR" sz="1200" i="1" dirty="0" smtClean="0">
                <a:solidFill>
                  <a:schemeClr val="accent2"/>
                </a:solidFill>
                <a:latin typeface="Tahoma" charset="0"/>
              </a:rPr>
              <a:t/>
            </a:r>
            <a:br>
              <a:rPr lang="pt-BR" sz="1200" i="1" dirty="0" smtClean="0">
                <a:solidFill>
                  <a:schemeClr val="accent2"/>
                </a:solidFill>
                <a:latin typeface="Tahoma" charset="0"/>
              </a:rPr>
            </a:br>
            <a:r>
              <a:rPr lang="pt-BR" sz="2400" i="1" dirty="0" smtClean="0">
                <a:solidFill>
                  <a:schemeClr val="accent2"/>
                </a:solidFill>
                <a:latin typeface="Tahoma" charset="0"/>
              </a:rPr>
              <a:t>Alternativa C= 10 hectares em mata;</a:t>
            </a:r>
            <a:r>
              <a:rPr lang="pt-BR" sz="2800" i="1" dirty="0" smtClean="0">
                <a:solidFill>
                  <a:schemeClr val="accent2"/>
                </a:solidFill>
                <a:latin typeface="Tahoma" charset="0"/>
              </a:rPr>
              <a:t/>
            </a:r>
            <a:br>
              <a:rPr lang="pt-BR" sz="2800" i="1" dirty="0" smtClean="0">
                <a:solidFill>
                  <a:schemeClr val="accent2"/>
                </a:solidFill>
                <a:latin typeface="Tahoma" charset="0"/>
              </a:rPr>
            </a:br>
            <a:r>
              <a:rPr lang="pt-BR" sz="1200" i="1" dirty="0" smtClean="0">
                <a:solidFill>
                  <a:schemeClr val="accent2"/>
                </a:solidFill>
                <a:latin typeface="Tahoma" charset="0"/>
              </a:rPr>
              <a:t/>
            </a:r>
            <a:br>
              <a:rPr lang="pt-BR" sz="1200" i="1" dirty="0" smtClean="0">
                <a:solidFill>
                  <a:schemeClr val="accent2"/>
                </a:solidFill>
                <a:latin typeface="Tahoma" charset="0"/>
              </a:rPr>
            </a:br>
            <a:r>
              <a:rPr lang="pt-BR" sz="2400" i="1" dirty="0" smtClean="0">
                <a:solidFill>
                  <a:schemeClr val="accent2"/>
                </a:solidFill>
                <a:latin typeface="Tahoma" charset="0"/>
              </a:rPr>
              <a:t>Alternativa D = 10 hectares em cerrado.</a:t>
            </a:r>
            <a:endParaRPr lang="pt-BR" sz="2000" dirty="0">
              <a:solidFill>
                <a:schemeClr val="accent2"/>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606148"/>
            <a:ext cx="8424936" cy="2585323"/>
          </a:xfrm>
          <a:prstGeom prst="rect">
            <a:avLst/>
          </a:prstGeom>
        </p:spPr>
        <p:txBody>
          <a:bodyPr wrap="square">
            <a:spAutoFit/>
          </a:bodyPr>
          <a:lstStyle/>
          <a:p>
            <a:r>
              <a:rPr lang="pt-BR" sz="2700" dirty="0" smtClean="0">
                <a:solidFill>
                  <a:srgbClr val="FFC000"/>
                </a:solidFill>
                <a:latin typeface="Tahoma" charset="0"/>
              </a:rPr>
              <a:t>Após os cálculos, qual a melhor alternativa para a implantação do aeroporto, em termos do valor de P?</a:t>
            </a:r>
            <a:br>
              <a:rPr lang="pt-BR" sz="2700" dirty="0" smtClean="0">
                <a:solidFill>
                  <a:srgbClr val="FFC000"/>
                </a:solidFill>
                <a:latin typeface="Tahoma" charset="0"/>
              </a:rPr>
            </a:br>
            <a:r>
              <a:rPr lang="pt-BR" sz="2700" dirty="0" smtClean="0">
                <a:solidFill>
                  <a:srgbClr val="FFC000"/>
                </a:solidFill>
                <a:latin typeface="Tahoma" charset="0"/>
              </a:rPr>
              <a:t/>
            </a:r>
            <a:br>
              <a:rPr lang="pt-BR" sz="2700" dirty="0" smtClean="0">
                <a:solidFill>
                  <a:srgbClr val="FFC000"/>
                </a:solidFill>
                <a:latin typeface="Tahoma" charset="0"/>
              </a:rPr>
            </a:br>
            <a:r>
              <a:rPr lang="pt-BR" sz="2700" dirty="0" smtClean="0">
                <a:solidFill>
                  <a:srgbClr val="FFC000"/>
                </a:solidFill>
                <a:latin typeface="Tahoma" charset="0"/>
              </a:rPr>
              <a:t/>
            </a:r>
            <a:br>
              <a:rPr lang="pt-BR" sz="2700" dirty="0" smtClean="0">
                <a:solidFill>
                  <a:srgbClr val="FFC000"/>
                </a:solidFill>
                <a:latin typeface="Tahoma" charset="0"/>
              </a:rPr>
            </a:br>
            <a:r>
              <a:rPr lang="pt-BR" sz="2700" dirty="0" smtClean="0">
                <a:solidFill>
                  <a:schemeClr val="accent3"/>
                </a:solidFill>
                <a:latin typeface="Tahoma" charset="0"/>
              </a:rPr>
              <a:t>Qual o valor do P apara a alternativa testemunha, ou seja, não implantar o aeroporto?</a:t>
            </a:r>
            <a:endParaRPr lang="pt-BR" sz="2700" dirty="0">
              <a:solidFill>
                <a:schemeClr val="accent3"/>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306210"/>
            <a:ext cx="8424936" cy="4355038"/>
          </a:xfrm>
          <a:prstGeom prst="rect">
            <a:avLst/>
          </a:prstGeom>
        </p:spPr>
        <p:txBody>
          <a:bodyPr wrap="square">
            <a:spAutoFit/>
          </a:bodyPr>
          <a:lstStyle/>
          <a:p>
            <a:r>
              <a:rPr lang="pt-BR" sz="2800" b="1" i="1" dirty="0" smtClean="0">
                <a:solidFill>
                  <a:srgbClr val="FFC000"/>
                </a:solidFill>
                <a:latin typeface="Tahoma" charset="0"/>
              </a:rPr>
              <a:t>Respostas:</a:t>
            </a:r>
            <a:br>
              <a:rPr lang="pt-BR" sz="2800" b="1" i="1" dirty="0" smtClean="0">
                <a:solidFill>
                  <a:srgbClr val="FFC000"/>
                </a:solidFill>
                <a:latin typeface="Tahoma" charset="0"/>
              </a:rPr>
            </a:br>
            <a:r>
              <a:rPr lang="pt-BR" sz="900" dirty="0" smtClean="0">
                <a:solidFill>
                  <a:schemeClr val="accent3"/>
                </a:solidFill>
                <a:latin typeface="Tahoma" charset="0"/>
              </a:rPr>
              <a:t/>
            </a:r>
            <a:br>
              <a:rPr lang="pt-BR" sz="900" dirty="0" smtClean="0">
                <a:solidFill>
                  <a:schemeClr val="accent3"/>
                </a:solidFill>
                <a:latin typeface="Tahoma" charset="0"/>
              </a:rPr>
            </a:br>
            <a:r>
              <a:rPr lang="pt-BR" sz="2800" dirty="0" smtClean="0">
                <a:solidFill>
                  <a:schemeClr val="accent3"/>
                </a:solidFill>
                <a:latin typeface="Tahoma" charset="0"/>
              </a:rPr>
              <a:t>Alternativa A: P = 2(10) + 5(18) = 110</a:t>
            </a:r>
            <a:br>
              <a:rPr lang="pt-BR" sz="2800" dirty="0" smtClean="0">
                <a:solidFill>
                  <a:schemeClr val="accent3"/>
                </a:solidFill>
                <a:latin typeface="Tahoma" charset="0"/>
              </a:rPr>
            </a:br>
            <a:r>
              <a:rPr lang="pt-BR" sz="900" dirty="0" smtClean="0">
                <a:solidFill>
                  <a:schemeClr val="accent3"/>
                </a:solidFill>
                <a:latin typeface="Tahoma" charset="0"/>
              </a:rPr>
              <a:t/>
            </a:r>
            <a:br>
              <a:rPr lang="pt-BR" sz="900" dirty="0" smtClean="0">
                <a:solidFill>
                  <a:schemeClr val="accent3"/>
                </a:solidFill>
                <a:latin typeface="Tahoma" charset="0"/>
              </a:rPr>
            </a:br>
            <a:endParaRPr lang="pt-BR" sz="900" dirty="0" smtClean="0">
              <a:solidFill>
                <a:schemeClr val="accent3"/>
              </a:solidFill>
              <a:latin typeface="Tahoma" charset="0"/>
            </a:endParaRPr>
          </a:p>
          <a:p>
            <a:r>
              <a:rPr lang="pt-BR" sz="2800" dirty="0" smtClean="0">
                <a:solidFill>
                  <a:schemeClr val="accent3"/>
                </a:solidFill>
                <a:latin typeface="Tahoma" charset="0"/>
              </a:rPr>
              <a:t>Alternativa B: P = 2(14) + 5 (14) = 98</a:t>
            </a:r>
            <a:br>
              <a:rPr lang="pt-BR" sz="2800" dirty="0" smtClean="0">
                <a:solidFill>
                  <a:schemeClr val="accent3"/>
                </a:solidFill>
                <a:latin typeface="Tahoma" charset="0"/>
              </a:rPr>
            </a:br>
            <a:r>
              <a:rPr lang="pt-BR" sz="900" dirty="0" smtClean="0">
                <a:solidFill>
                  <a:schemeClr val="accent3"/>
                </a:solidFill>
                <a:latin typeface="Tahoma" charset="0"/>
              </a:rPr>
              <a:t/>
            </a:r>
            <a:br>
              <a:rPr lang="pt-BR" sz="900" dirty="0" smtClean="0">
                <a:solidFill>
                  <a:schemeClr val="accent3"/>
                </a:solidFill>
                <a:latin typeface="Tahoma" charset="0"/>
              </a:rPr>
            </a:br>
            <a:endParaRPr lang="pt-BR" sz="900" dirty="0" smtClean="0">
              <a:solidFill>
                <a:schemeClr val="accent3"/>
              </a:solidFill>
              <a:latin typeface="Tahoma" charset="0"/>
            </a:endParaRPr>
          </a:p>
          <a:p>
            <a:r>
              <a:rPr lang="pt-BR" sz="2800" dirty="0" smtClean="0">
                <a:solidFill>
                  <a:schemeClr val="accent3"/>
                </a:solidFill>
                <a:latin typeface="Tahoma" charset="0"/>
              </a:rPr>
              <a:t>Alternativa C: P= 2(7) + 5(21) = 119</a:t>
            </a:r>
            <a:br>
              <a:rPr lang="pt-BR" sz="2800" dirty="0" smtClean="0">
                <a:solidFill>
                  <a:schemeClr val="accent3"/>
                </a:solidFill>
                <a:latin typeface="Tahoma" charset="0"/>
              </a:rPr>
            </a:br>
            <a:r>
              <a:rPr lang="pt-BR" sz="900" dirty="0" smtClean="0">
                <a:solidFill>
                  <a:schemeClr val="accent3"/>
                </a:solidFill>
                <a:latin typeface="Tahoma" charset="0"/>
              </a:rPr>
              <a:t/>
            </a:r>
            <a:br>
              <a:rPr lang="pt-BR" sz="900" dirty="0" smtClean="0">
                <a:solidFill>
                  <a:schemeClr val="accent3"/>
                </a:solidFill>
                <a:latin typeface="Tahoma" charset="0"/>
              </a:rPr>
            </a:br>
            <a:endParaRPr lang="pt-BR" sz="900" dirty="0" smtClean="0">
              <a:solidFill>
                <a:schemeClr val="accent3"/>
              </a:solidFill>
              <a:latin typeface="Tahoma" charset="0"/>
            </a:endParaRPr>
          </a:p>
          <a:p>
            <a:r>
              <a:rPr lang="pt-BR" sz="2800" dirty="0" smtClean="0">
                <a:solidFill>
                  <a:schemeClr val="accent3"/>
                </a:solidFill>
                <a:latin typeface="Tahoma" charset="0"/>
              </a:rPr>
              <a:t>Alternativa D: P= 2(17) + 5(11)=89</a:t>
            </a:r>
            <a:br>
              <a:rPr lang="pt-BR" sz="2800" dirty="0" smtClean="0">
                <a:solidFill>
                  <a:schemeClr val="accent3"/>
                </a:solidFill>
                <a:latin typeface="Tahoma" charset="0"/>
              </a:rPr>
            </a:br>
            <a:r>
              <a:rPr lang="pt-BR" sz="900" dirty="0" smtClean="0">
                <a:solidFill>
                  <a:schemeClr val="accent3"/>
                </a:solidFill>
                <a:latin typeface="Tahoma" charset="0"/>
              </a:rPr>
              <a:t/>
            </a:r>
            <a:br>
              <a:rPr lang="pt-BR" sz="900" dirty="0" smtClean="0">
                <a:solidFill>
                  <a:schemeClr val="accent3"/>
                </a:solidFill>
                <a:latin typeface="Tahoma" charset="0"/>
              </a:rPr>
            </a:br>
            <a:endParaRPr lang="pt-BR" sz="900" dirty="0" smtClean="0">
              <a:solidFill>
                <a:schemeClr val="accent3"/>
              </a:solidFill>
              <a:latin typeface="Tahoma" charset="0"/>
            </a:endParaRPr>
          </a:p>
          <a:p>
            <a:r>
              <a:rPr lang="pt-BR" sz="2800" dirty="0" smtClean="0">
                <a:latin typeface="Tahoma" charset="0"/>
              </a:rPr>
              <a:t>Alternativa Testemunha: P = 2(17) + 5 (21) = 139 (não implantar o aeroporto)</a:t>
            </a:r>
            <a:endParaRPr lang="pt-BR" sz="2700"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1306210"/>
            <a:ext cx="8424936" cy="4401205"/>
          </a:xfrm>
          <a:prstGeom prst="rect">
            <a:avLst/>
          </a:prstGeom>
        </p:spPr>
        <p:txBody>
          <a:bodyPr wrap="square">
            <a:spAutoFit/>
          </a:bodyPr>
          <a:lstStyle/>
          <a:p>
            <a:r>
              <a:rPr lang="pt-BR" sz="2800" dirty="0" smtClean="0">
                <a:solidFill>
                  <a:srgbClr val="FFC000"/>
                </a:solidFill>
                <a:latin typeface="Tahoma" charset="0"/>
              </a:rPr>
              <a:t>Portanto a melhor alternativa para implantação do aeroporto em termos do valor de P é a C, já que resultará em uma população sobrevivente estimada de 119 indivíduos, ou seja, a maior entre as alternativas propostas.</a:t>
            </a:r>
            <a:br>
              <a:rPr lang="pt-BR" sz="2800" dirty="0" smtClean="0">
                <a:solidFill>
                  <a:srgbClr val="FFC000"/>
                </a:solidFill>
                <a:latin typeface="Tahoma" charset="0"/>
              </a:rPr>
            </a:br>
            <a:r>
              <a:rPr lang="pt-BR" sz="2800" dirty="0" smtClean="0">
                <a:solidFill>
                  <a:srgbClr val="FFC000"/>
                </a:solidFill>
                <a:latin typeface="Tahoma" charset="0"/>
              </a:rPr>
              <a:t/>
            </a:r>
            <a:br>
              <a:rPr lang="pt-BR" sz="2800" dirty="0" smtClean="0">
                <a:solidFill>
                  <a:srgbClr val="FFC000"/>
                </a:solidFill>
                <a:latin typeface="Tahoma" charset="0"/>
              </a:rPr>
            </a:br>
            <a:r>
              <a:rPr lang="pt-BR" sz="2800" dirty="0" smtClean="0">
                <a:solidFill>
                  <a:schemeClr val="accent3"/>
                </a:solidFill>
                <a:latin typeface="Tahoma" charset="0"/>
              </a:rPr>
              <a:t>A alternativa testemunha, por sua vez, apresenta um valor de P igual a 139 indivíduos, o que significa dizer que é esta a atual população do animal na área.</a:t>
            </a:r>
            <a:endParaRPr lang="pt-BR" sz="2700" dirty="0">
              <a:solidFill>
                <a:schemeClr val="accent3"/>
              </a:solidFill>
            </a:endParaRPr>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67544" y="836712"/>
            <a:ext cx="8424936" cy="5878532"/>
          </a:xfrm>
          <a:prstGeom prst="rect">
            <a:avLst/>
          </a:prstGeom>
        </p:spPr>
        <p:txBody>
          <a:bodyPr wrap="square">
            <a:spAutoFit/>
          </a:bodyPr>
          <a:lstStyle/>
          <a:p>
            <a:r>
              <a:rPr lang="pt-BR" sz="2600" dirty="0" smtClean="0">
                <a:solidFill>
                  <a:srgbClr val="FFC000"/>
                </a:solidFill>
                <a:latin typeface="Tahoma" charset="0"/>
              </a:rPr>
              <a:t>Exemplos de questões relevantes relacionadas  à </a:t>
            </a:r>
            <a:r>
              <a:rPr lang="pt-BR" sz="2600" i="1" dirty="0" smtClean="0">
                <a:solidFill>
                  <a:srgbClr val="FFC000"/>
                </a:solidFill>
                <a:effectLst>
                  <a:outerShdw blurRad="38100" dist="38100" dir="2700000" algn="tl">
                    <a:srgbClr val="000000"/>
                  </a:outerShdw>
                </a:effectLst>
                <a:latin typeface="Tahoma" charset="0"/>
              </a:rPr>
              <a:t>Ecologia de Populações e Genética de Populações</a:t>
            </a:r>
            <a:r>
              <a:rPr lang="pt-BR" sz="2600" dirty="0" smtClean="0">
                <a:solidFill>
                  <a:srgbClr val="FFC000"/>
                </a:solidFill>
                <a:latin typeface="Tahoma" charset="0"/>
              </a:rPr>
              <a:t> que não estão sendo consideradas no uso de modelos como esse:</a:t>
            </a:r>
            <a:br>
              <a:rPr lang="pt-BR" sz="2600" dirty="0" smtClean="0">
                <a:solidFill>
                  <a:srgbClr val="FFC000"/>
                </a:solidFill>
                <a:latin typeface="Tahoma" charset="0"/>
              </a:rPr>
            </a:br>
            <a:r>
              <a:rPr lang="pt-BR" sz="1400" dirty="0" smtClean="0">
                <a:solidFill>
                  <a:schemeClr val="accent3"/>
                </a:solidFill>
                <a:latin typeface="Tahoma" charset="0"/>
              </a:rPr>
              <a:t/>
            </a:r>
            <a:br>
              <a:rPr lang="pt-BR" sz="1400" dirty="0" smtClean="0">
                <a:solidFill>
                  <a:schemeClr val="accent3"/>
                </a:solidFill>
                <a:latin typeface="Tahoma" charset="0"/>
              </a:rPr>
            </a:br>
            <a:r>
              <a:rPr lang="pt-BR" sz="2600" dirty="0" smtClean="0">
                <a:solidFill>
                  <a:schemeClr val="accent3"/>
                </a:solidFill>
                <a:latin typeface="Tahoma" charset="0"/>
              </a:rPr>
              <a:t>- Qual a diversidade genética dos animas da região e sua dispersão?</a:t>
            </a:r>
            <a:br>
              <a:rPr lang="pt-BR" sz="2600" dirty="0" smtClean="0">
                <a:solidFill>
                  <a:schemeClr val="accent3"/>
                </a:solidFill>
                <a:latin typeface="Tahoma" charset="0"/>
              </a:rPr>
            </a:br>
            <a:r>
              <a:rPr lang="pt-BR" sz="1200" dirty="0" smtClean="0">
                <a:solidFill>
                  <a:schemeClr val="accent3"/>
                </a:solidFill>
                <a:latin typeface="Tahoma" charset="0"/>
              </a:rPr>
              <a:t/>
            </a:r>
            <a:br>
              <a:rPr lang="pt-BR" sz="1200" dirty="0" smtClean="0">
                <a:solidFill>
                  <a:schemeClr val="accent3"/>
                </a:solidFill>
                <a:latin typeface="Tahoma" charset="0"/>
              </a:rPr>
            </a:br>
            <a:r>
              <a:rPr lang="pt-BR" sz="2600" dirty="0" smtClean="0">
                <a:solidFill>
                  <a:schemeClr val="accent3"/>
                </a:solidFill>
                <a:latin typeface="Tahoma" charset="0"/>
              </a:rPr>
              <a:t>- Qual o sistema reprodutivo dos organismos eliminados?</a:t>
            </a:r>
            <a:br>
              <a:rPr lang="pt-BR" sz="2600" dirty="0" smtClean="0">
                <a:solidFill>
                  <a:schemeClr val="accent3"/>
                </a:solidFill>
                <a:latin typeface="Tahoma" charset="0"/>
              </a:rPr>
            </a:br>
            <a:r>
              <a:rPr lang="pt-BR" sz="2600" dirty="0" smtClean="0">
                <a:solidFill>
                  <a:schemeClr val="accent3"/>
                </a:solidFill>
                <a:latin typeface="Tahoma" charset="0"/>
              </a:rPr>
              <a:t>(em vegetais: plantas autógamas e </a:t>
            </a:r>
            <a:r>
              <a:rPr lang="pt-BR" sz="2600" dirty="0" err="1" smtClean="0">
                <a:solidFill>
                  <a:schemeClr val="accent3"/>
                </a:solidFill>
                <a:latin typeface="Tahoma" charset="0"/>
              </a:rPr>
              <a:t>alógamas</a:t>
            </a:r>
            <a:r>
              <a:rPr lang="pt-BR" sz="2600" dirty="0" smtClean="0">
                <a:solidFill>
                  <a:schemeClr val="accent3"/>
                </a:solidFill>
                <a:latin typeface="Tahoma" charset="0"/>
              </a:rPr>
              <a:t>)</a:t>
            </a:r>
            <a:br>
              <a:rPr lang="pt-BR" sz="2600" dirty="0" smtClean="0">
                <a:solidFill>
                  <a:schemeClr val="accent3"/>
                </a:solidFill>
                <a:latin typeface="Tahoma" charset="0"/>
              </a:rPr>
            </a:br>
            <a:r>
              <a:rPr lang="pt-BR" sz="1200" dirty="0" smtClean="0">
                <a:solidFill>
                  <a:schemeClr val="accent3"/>
                </a:solidFill>
                <a:latin typeface="Tahoma" charset="0"/>
              </a:rPr>
              <a:t/>
            </a:r>
            <a:br>
              <a:rPr lang="pt-BR" sz="1200" dirty="0" smtClean="0">
                <a:solidFill>
                  <a:schemeClr val="accent3"/>
                </a:solidFill>
                <a:latin typeface="Tahoma" charset="0"/>
              </a:rPr>
            </a:br>
            <a:r>
              <a:rPr lang="pt-BR" sz="2600" dirty="0" smtClean="0">
                <a:solidFill>
                  <a:schemeClr val="accent3"/>
                </a:solidFill>
                <a:latin typeface="Tahoma" charset="0"/>
              </a:rPr>
              <a:t>- Quais as relações ecológicas desses animais com a vegetação local?</a:t>
            </a:r>
            <a:br>
              <a:rPr lang="pt-BR" sz="2600" dirty="0" smtClean="0">
                <a:solidFill>
                  <a:schemeClr val="accent3"/>
                </a:solidFill>
                <a:latin typeface="Tahoma" charset="0"/>
              </a:rPr>
            </a:br>
            <a:r>
              <a:rPr lang="pt-BR" sz="2600" dirty="0" smtClean="0">
                <a:solidFill>
                  <a:schemeClr val="accent3"/>
                </a:solidFill>
                <a:latin typeface="Tahoma" charset="0"/>
              </a:rPr>
              <a:t/>
            </a:r>
            <a:br>
              <a:rPr lang="pt-BR" sz="2600" dirty="0" smtClean="0">
                <a:solidFill>
                  <a:schemeClr val="accent3"/>
                </a:solidFill>
                <a:latin typeface="Tahoma" charset="0"/>
              </a:rPr>
            </a:br>
            <a:r>
              <a:rPr lang="pt-BR" sz="2600" b="1" dirty="0" smtClean="0">
                <a:latin typeface="Tahoma" charset="0"/>
              </a:rPr>
              <a:t>E com outras espécies locais?</a:t>
            </a:r>
            <a:endParaRPr lang="pt-BR" sz="2600" b="1" dirty="0"/>
          </a:p>
        </p:txBody>
      </p:sp>
    </p:spTree>
    <p:extLst>
      <p:ext uri="{BB962C8B-B14F-4D97-AF65-F5344CB8AC3E}">
        <p14:creationId xmlns:p14="http://schemas.microsoft.com/office/powerpoint/2010/main" xmlns="" val="2894594919"/>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subTitle" idx="1"/>
          </p:nvPr>
        </p:nvSpPr>
        <p:spPr>
          <a:xfrm>
            <a:off x="144016" y="1413271"/>
            <a:ext cx="8820472" cy="5472113"/>
          </a:xfrm>
        </p:spPr>
        <p:txBody>
          <a:bodyPr>
            <a:noAutofit/>
          </a:bodyPr>
          <a:lstStyle/>
          <a:p>
            <a:pPr algn="just" eaLnBrk="1" hangingPunct="1">
              <a:lnSpc>
                <a:spcPct val="110000"/>
              </a:lnSpc>
              <a:defRPr/>
            </a:pPr>
            <a:r>
              <a:rPr lang="en-US" sz="2800" dirty="0" smtClean="0">
                <a:solidFill>
                  <a:srgbClr val="FFCC66"/>
                </a:solidFill>
                <a:effectLst>
                  <a:outerShdw blurRad="38100" dist="38100" dir="2700000" algn="tl">
                    <a:srgbClr val="000000"/>
                  </a:outerShdw>
                </a:effectLst>
                <a:latin typeface="Calibri" pitchFamily="34" charset="0"/>
                <a:cs typeface="Calibri" pitchFamily="34" charset="0"/>
              </a:rPr>
              <a:t>BIBLIOGRAFIA CONSULTADA</a:t>
            </a:r>
            <a:endParaRPr lang="pt-BR" sz="2800" dirty="0" smtClean="0">
              <a:solidFill>
                <a:srgbClr val="FFCC66"/>
              </a:solidFill>
              <a:latin typeface="Calibri" pitchFamily="34" charset="0"/>
              <a:cs typeface="Calibri" pitchFamily="34" charset="0"/>
            </a:endParaRPr>
          </a:p>
          <a:p>
            <a:pPr algn="just">
              <a:spcBef>
                <a:spcPct val="40000"/>
              </a:spcBef>
              <a:spcAft>
                <a:spcPct val="5000"/>
              </a:spcAft>
              <a:defRPr/>
            </a:pPr>
            <a:r>
              <a:rPr lang="pt-BR" sz="2400" dirty="0">
                <a:latin typeface="Calibri" pitchFamily="34" charset="0"/>
                <a:cs typeface="Calibri" pitchFamily="34" charset="0"/>
              </a:rPr>
              <a:t>FASE – Projeto de Tecnologias Alternativas Métodos de Compostagem Rápida.  Rio de Janeiro, 1987. 32p.</a:t>
            </a:r>
          </a:p>
          <a:p>
            <a:pPr algn="just">
              <a:spcBef>
                <a:spcPct val="40000"/>
              </a:spcBef>
              <a:spcAft>
                <a:spcPct val="5000"/>
              </a:spcAft>
              <a:defRPr/>
            </a:pPr>
            <a:r>
              <a:rPr lang="pt-BR" sz="2400" dirty="0" err="1" smtClean="0">
                <a:latin typeface="Calibri" pitchFamily="34" charset="0"/>
                <a:cs typeface="Calibri" pitchFamily="34" charset="0"/>
              </a:rPr>
              <a:t>Loehr</a:t>
            </a:r>
            <a:r>
              <a:rPr lang="pt-BR" sz="2400" dirty="0">
                <a:latin typeface="Calibri" pitchFamily="34" charset="0"/>
                <a:cs typeface="Calibri" pitchFamily="34" charset="0"/>
              </a:rPr>
              <a:t>, R.C. </a:t>
            </a:r>
            <a:r>
              <a:rPr lang="pt-BR" sz="2400" dirty="0" err="1">
                <a:latin typeface="Calibri" pitchFamily="34" charset="0"/>
                <a:cs typeface="Calibri" pitchFamily="34" charset="0"/>
              </a:rPr>
              <a:t>Pollution</a:t>
            </a:r>
            <a:r>
              <a:rPr lang="pt-BR" sz="2400" dirty="0">
                <a:latin typeface="Calibri" pitchFamily="34" charset="0"/>
                <a:cs typeface="Calibri" pitchFamily="34" charset="0"/>
              </a:rPr>
              <a:t> </a:t>
            </a:r>
            <a:r>
              <a:rPr lang="pt-BR" sz="2400" dirty="0" err="1">
                <a:latin typeface="Calibri" pitchFamily="34" charset="0"/>
                <a:cs typeface="Calibri" pitchFamily="34" charset="0"/>
              </a:rPr>
              <a:t>Control</a:t>
            </a:r>
            <a:r>
              <a:rPr lang="pt-BR" sz="2400" dirty="0">
                <a:latin typeface="Calibri" pitchFamily="34" charset="0"/>
                <a:cs typeface="Calibri" pitchFamily="34" charset="0"/>
              </a:rPr>
              <a:t> for </a:t>
            </a:r>
            <a:r>
              <a:rPr lang="pt-BR" sz="2400" dirty="0" err="1">
                <a:latin typeface="Calibri" pitchFamily="34" charset="0"/>
                <a:cs typeface="Calibri" pitchFamily="34" charset="0"/>
              </a:rPr>
              <a:t>Agriculture</a:t>
            </a:r>
            <a:r>
              <a:rPr lang="pt-BR" sz="2400" dirty="0">
                <a:latin typeface="Calibri" pitchFamily="34" charset="0"/>
                <a:cs typeface="Calibri" pitchFamily="34" charset="0"/>
              </a:rPr>
              <a:t>. 2ªEd. New York, </a:t>
            </a:r>
            <a:r>
              <a:rPr lang="pt-BR" sz="2400" dirty="0" err="1">
                <a:latin typeface="Calibri" pitchFamily="34" charset="0"/>
                <a:cs typeface="Calibri" pitchFamily="34" charset="0"/>
              </a:rPr>
              <a:t>Academic</a:t>
            </a:r>
            <a:r>
              <a:rPr lang="pt-BR" sz="2400" dirty="0">
                <a:latin typeface="Calibri" pitchFamily="34" charset="0"/>
                <a:cs typeface="Calibri" pitchFamily="34" charset="0"/>
              </a:rPr>
              <a:t> Press </a:t>
            </a:r>
            <a:r>
              <a:rPr lang="pt-BR" sz="2400" dirty="0" err="1">
                <a:latin typeface="Calibri" pitchFamily="34" charset="0"/>
                <a:cs typeface="Calibri" pitchFamily="34" charset="0"/>
              </a:rPr>
              <a:t>Inc</a:t>
            </a:r>
            <a:r>
              <a:rPr lang="pt-BR" sz="2400" dirty="0">
                <a:latin typeface="Calibri" pitchFamily="34" charset="0"/>
                <a:cs typeface="Calibri" pitchFamily="34" charset="0"/>
              </a:rPr>
              <a:t>, 1984. 467p.</a:t>
            </a:r>
          </a:p>
          <a:p>
            <a:pPr algn="just">
              <a:spcBef>
                <a:spcPct val="40000"/>
              </a:spcBef>
              <a:spcAft>
                <a:spcPct val="5000"/>
              </a:spcAft>
              <a:defRPr/>
            </a:pPr>
            <a:r>
              <a:rPr lang="pt-BR" sz="2400" dirty="0" err="1" smtClean="0">
                <a:latin typeface="Calibri" pitchFamily="34" charset="0"/>
                <a:cs typeface="Calibri" pitchFamily="34" charset="0"/>
              </a:rPr>
              <a:t>Merrington</a:t>
            </a:r>
            <a:r>
              <a:rPr lang="pt-BR" sz="2400" dirty="0">
                <a:latin typeface="Calibri" pitchFamily="34" charset="0"/>
                <a:cs typeface="Calibri" pitchFamily="34" charset="0"/>
              </a:rPr>
              <a:t>, G.; </a:t>
            </a:r>
            <a:r>
              <a:rPr lang="pt-BR" sz="2400" dirty="0" err="1">
                <a:latin typeface="Calibri" pitchFamily="34" charset="0"/>
                <a:cs typeface="Calibri" pitchFamily="34" charset="0"/>
              </a:rPr>
              <a:t>Winder</a:t>
            </a:r>
            <a:r>
              <a:rPr lang="pt-BR" sz="2400" dirty="0">
                <a:latin typeface="Calibri" pitchFamily="34" charset="0"/>
                <a:cs typeface="Calibri" pitchFamily="34" charset="0"/>
              </a:rPr>
              <a:t>, L.; Parkinson, R.; </a:t>
            </a:r>
            <a:r>
              <a:rPr lang="pt-BR" sz="2400" dirty="0" err="1">
                <a:latin typeface="Calibri" pitchFamily="34" charset="0"/>
                <a:cs typeface="Calibri" pitchFamily="34" charset="0"/>
              </a:rPr>
              <a:t>Redman</a:t>
            </a:r>
            <a:r>
              <a:rPr lang="pt-BR" sz="2400" dirty="0">
                <a:latin typeface="Calibri" pitchFamily="34" charset="0"/>
                <a:cs typeface="Calibri" pitchFamily="34" charset="0"/>
              </a:rPr>
              <a:t>, M.  </a:t>
            </a:r>
            <a:r>
              <a:rPr lang="pt-BR" sz="2400" dirty="0" err="1">
                <a:latin typeface="Calibri" pitchFamily="34" charset="0"/>
                <a:cs typeface="Calibri" pitchFamily="34" charset="0"/>
              </a:rPr>
              <a:t>Agricultural</a:t>
            </a:r>
            <a:r>
              <a:rPr lang="pt-BR" sz="2400" dirty="0">
                <a:latin typeface="Calibri" pitchFamily="34" charset="0"/>
                <a:cs typeface="Calibri" pitchFamily="34" charset="0"/>
              </a:rPr>
              <a:t> </a:t>
            </a:r>
            <a:r>
              <a:rPr lang="pt-BR" sz="2400" dirty="0" err="1">
                <a:latin typeface="Calibri" pitchFamily="34" charset="0"/>
                <a:cs typeface="Calibri" pitchFamily="34" charset="0"/>
              </a:rPr>
              <a:t>Pollution</a:t>
            </a:r>
            <a:r>
              <a:rPr lang="pt-BR" sz="2400" dirty="0">
                <a:latin typeface="Calibri" pitchFamily="34" charset="0"/>
                <a:cs typeface="Calibri" pitchFamily="34" charset="0"/>
              </a:rPr>
              <a:t> – </a:t>
            </a:r>
            <a:r>
              <a:rPr lang="pt-BR" sz="2400" dirty="0" err="1">
                <a:latin typeface="Calibri" pitchFamily="34" charset="0"/>
                <a:cs typeface="Calibri" pitchFamily="34" charset="0"/>
              </a:rPr>
              <a:t>environmental</a:t>
            </a:r>
            <a:r>
              <a:rPr lang="pt-BR" sz="2400" dirty="0">
                <a:latin typeface="Calibri" pitchFamily="34" charset="0"/>
                <a:cs typeface="Calibri" pitchFamily="34" charset="0"/>
              </a:rPr>
              <a:t> </a:t>
            </a:r>
            <a:r>
              <a:rPr lang="pt-BR" sz="2400" dirty="0" err="1">
                <a:latin typeface="Calibri" pitchFamily="34" charset="0"/>
                <a:cs typeface="Calibri" pitchFamily="34" charset="0"/>
              </a:rPr>
              <a:t>problems</a:t>
            </a:r>
            <a:r>
              <a:rPr lang="pt-BR" sz="2400" dirty="0">
                <a:latin typeface="Calibri" pitchFamily="34" charset="0"/>
                <a:cs typeface="Calibri" pitchFamily="34" charset="0"/>
              </a:rPr>
              <a:t> </a:t>
            </a:r>
            <a:r>
              <a:rPr lang="pt-BR" sz="2400" dirty="0" err="1">
                <a:latin typeface="Calibri" pitchFamily="34" charset="0"/>
                <a:cs typeface="Calibri" pitchFamily="34" charset="0"/>
              </a:rPr>
              <a:t>and</a:t>
            </a:r>
            <a:r>
              <a:rPr lang="pt-BR" sz="2400" dirty="0">
                <a:latin typeface="Calibri" pitchFamily="34" charset="0"/>
                <a:cs typeface="Calibri" pitchFamily="34" charset="0"/>
              </a:rPr>
              <a:t> </a:t>
            </a:r>
            <a:r>
              <a:rPr lang="pt-BR" sz="2400" dirty="0" err="1">
                <a:latin typeface="Calibri" pitchFamily="34" charset="0"/>
                <a:cs typeface="Calibri" pitchFamily="34" charset="0"/>
              </a:rPr>
              <a:t>practical</a:t>
            </a:r>
            <a:r>
              <a:rPr lang="pt-BR" sz="2400" dirty="0">
                <a:latin typeface="Calibri" pitchFamily="34" charset="0"/>
                <a:cs typeface="Calibri" pitchFamily="34" charset="0"/>
              </a:rPr>
              <a:t> </a:t>
            </a:r>
            <a:r>
              <a:rPr lang="pt-BR" sz="2400" dirty="0" err="1">
                <a:latin typeface="Calibri" pitchFamily="34" charset="0"/>
                <a:cs typeface="Calibri" pitchFamily="34" charset="0"/>
              </a:rPr>
              <a:t>solutions</a:t>
            </a:r>
            <a:r>
              <a:rPr lang="pt-BR" sz="2400" dirty="0">
                <a:latin typeface="Calibri" pitchFamily="34" charset="0"/>
                <a:cs typeface="Calibri" pitchFamily="34" charset="0"/>
              </a:rPr>
              <a:t>. </a:t>
            </a:r>
            <a:r>
              <a:rPr lang="pt-BR" sz="2400" dirty="0" err="1">
                <a:latin typeface="Calibri" pitchFamily="34" charset="0"/>
                <a:cs typeface="Calibri" pitchFamily="34" charset="0"/>
              </a:rPr>
              <a:t>Spon</a:t>
            </a:r>
            <a:r>
              <a:rPr lang="pt-BR" sz="2400" dirty="0">
                <a:latin typeface="Calibri" pitchFamily="34" charset="0"/>
                <a:cs typeface="Calibri" pitchFamily="34" charset="0"/>
              </a:rPr>
              <a:t> Press – </a:t>
            </a:r>
            <a:r>
              <a:rPr lang="pt-BR" sz="2400" dirty="0" err="1" smtClean="0">
                <a:latin typeface="Calibri" pitchFamily="34" charset="0"/>
                <a:cs typeface="Calibri" pitchFamily="34" charset="0"/>
              </a:rPr>
              <a:t>Loon</a:t>
            </a:r>
            <a:r>
              <a:rPr lang="pt-BR" sz="2400" dirty="0" smtClean="0">
                <a:latin typeface="Calibri" pitchFamily="34" charset="0"/>
                <a:cs typeface="Calibri" pitchFamily="34" charset="0"/>
              </a:rPr>
              <a:t>/New </a:t>
            </a:r>
            <a:r>
              <a:rPr lang="pt-BR" sz="2400" dirty="0">
                <a:latin typeface="Calibri" pitchFamily="34" charset="0"/>
                <a:cs typeface="Calibri" pitchFamily="34" charset="0"/>
              </a:rPr>
              <a:t>York. 2002. 243 p.</a:t>
            </a:r>
          </a:p>
        </p:txBody>
      </p:sp>
    </p:spTree>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subTitle" idx="1"/>
          </p:nvPr>
        </p:nvSpPr>
        <p:spPr>
          <a:xfrm>
            <a:off x="144016" y="1125239"/>
            <a:ext cx="8964488" cy="4896049"/>
          </a:xfrm>
        </p:spPr>
        <p:txBody>
          <a:bodyPr>
            <a:noAutofit/>
          </a:bodyPr>
          <a:lstStyle/>
          <a:p>
            <a:pPr algn="just" eaLnBrk="1" hangingPunct="1">
              <a:lnSpc>
                <a:spcPct val="110000"/>
              </a:lnSpc>
              <a:defRPr/>
            </a:pPr>
            <a:r>
              <a:rPr lang="en-US" sz="1600" dirty="0" smtClean="0">
                <a:solidFill>
                  <a:srgbClr val="FFCC66"/>
                </a:solidFill>
                <a:effectLst>
                  <a:outerShdw blurRad="38100" dist="38100" dir="2700000" algn="tl">
                    <a:srgbClr val="000000"/>
                  </a:outerShdw>
                </a:effectLst>
                <a:latin typeface="Calibri" pitchFamily="34" charset="0"/>
                <a:cs typeface="Calibri" pitchFamily="34" charset="0"/>
              </a:rPr>
              <a:t>BIBLIOGRAFIA CONSULTADA</a:t>
            </a:r>
            <a:endParaRPr lang="pt-BR" sz="1600" dirty="0" smtClean="0">
              <a:solidFill>
                <a:srgbClr val="FFCC66"/>
              </a:solidFill>
              <a:latin typeface="Calibri" pitchFamily="34" charset="0"/>
              <a:cs typeface="Calibri" pitchFamily="34" charset="0"/>
            </a:endParaRPr>
          </a:p>
          <a:p>
            <a:pPr algn="just">
              <a:spcBef>
                <a:spcPct val="40000"/>
              </a:spcBef>
              <a:spcAft>
                <a:spcPct val="5000"/>
              </a:spcAft>
              <a:defRPr/>
            </a:pPr>
            <a:r>
              <a:rPr lang="pt-BR" sz="1600" dirty="0">
                <a:latin typeface="Calibri" pitchFamily="34" charset="0"/>
                <a:cs typeface="Calibri" pitchFamily="34" charset="0"/>
              </a:rPr>
              <a:t>LEHNINGER, A.L. Princípios de Bioquímica. São Paulo: Ed. </a:t>
            </a:r>
            <a:r>
              <a:rPr lang="pt-BR" sz="1600" dirty="0" err="1">
                <a:latin typeface="Calibri" pitchFamily="34" charset="0"/>
                <a:cs typeface="Calibri" pitchFamily="34" charset="0"/>
              </a:rPr>
              <a:t>Sarvier</a:t>
            </a:r>
            <a:r>
              <a:rPr lang="pt-BR" sz="1600" dirty="0">
                <a:latin typeface="Calibri" pitchFamily="34" charset="0"/>
                <a:cs typeface="Calibri" pitchFamily="34" charset="0"/>
              </a:rPr>
              <a:t>, 1990. p. 655</a:t>
            </a:r>
            <a:r>
              <a:rPr lang="pt-BR" sz="1600" dirty="0" smtClean="0">
                <a:latin typeface="Calibri" pitchFamily="34" charset="0"/>
                <a:cs typeface="Calibri" pitchFamily="34" charset="0"/>
              </a:rPr>
              <a:t>.</a:t>
            </a:r>
            <a:endParaRPr lang="pt-BR" sz="1600" dirty="0">
              <a:latin typeface="Calibri" pitchFamily="34" charset="0"/>
              <a:cs typeface="Calibri" pitchFamily="34" charset="0"/>
            </a:endParaRPr>
          </a:p>
          <a:p>
            <a:pPr algn="just">
              <a:spcBef>
                <a:spcPct val="40000"/>
              </a:spcBef>
              <a:spcAft>
                <a:spcPct val="5000"/>
              </a:spcAft>
              <a:defRPr/>
            </a:pPr>
            <a:r>
              <a:rPr lang="pt-BR" sz="1600" dirty="0">
                <a:latin typeface="Calibri" pitchFamily="34" charset="0"/>
                <a:cs typeface="Calibri" pitchFamily="34" charset="0"/>
              </a:rPr>
              <a:t>MESSIAS, A.S.; BRAYNER, F.M.M.; RODRIGUEZ, M.P.; TEIXEIRA, D. Toxidade, seus efeitos e avaliação dos impactos no </a:t>
            </a:r>
            <a:r>
              <a:rPr lang="pt-BR" sz="1600" dirty="0" err="1">
                <a:latin typeface="Calibri" pitchFamily="34" charset="0"/>
                <a:cs typeface="Calibri" pitchFamily="34" charset="0"/>
              </a:rPr>
              <a:t>ecossitsema</a:t>
            </a:r>
            <a:r>
              <a:rPr lang="pt-BR" sz="1600" dirty="0">
                <a:latin typeface="Calibri" pitchFamily="34" charset="0"/>
                <a:cs typeface="Calibri" pitchFamily="34" charset="0"/>
              </a:rPr>
              <a:t>. (1995.39p. Apostila</a:t>
            </a:r>
            <a:r>
              <a:rPr lang="pt-BR" sz="1600" dirty="0" smtClean="0">
                <a:latin typeface="Calibri" pitchFamily="34" charset="0"/>
                <a:cs typeface="Calibri" pitchFamily="34" charset="0"/>
              </a:rPr>
              <a:t>)</a:t>
            </a:r>
            <a:endParaRPr lang="pt-BR" sz="1600" dirty="0">
              <a:latin typeface="Calibri" pitchFamily="34" charset="0"/>
              <a:cs typeface="Calibri" pitchFamily="34" charset="0"/>
            </a:endParaRPr>
          </a:p>
          <a:p>
            <a:pPr algn="just">
              <a:spcBef>
                <a:spcPct val="40000"/>
              </a:spcBef>
              <a:spcAft>
                <a:spcPct val="5000"/>
              </a:spcAft>
              <a:defRPr/>
            </a:pPr>
            <a:r>
              <a:rPr lang="pt-BR" sz="1600" dirty="0">
                <a:latin typeface="Calibri" pitchFamily="34" charset="0"/>
                <a:cs typeface="Calibri" pitchFamily="34" charset="0"/>
              </a:rPr>
              <a:t>MARONI, M., FAIT, A. 1993 Health </a:t>
            </a:r>
            <a:r>
              <a:rPr lang="pt-BR" sz="1600" dirty="0" err="1">
                <a:latin typeface="Calibri" pitchFamily="34" charset="0"/>
                <a:cs typeface="Calibri" pitchFamily="34" charset="0"/>
              </a:rPr>
              <a:t>effects</a:t>
            </a:r>
            <a:r>
              <a:rPr lang="pt-BR" sz="1600" dirty="0">
                <a:latin typeface="Calibri" pitchFamily="34" charset="0"/>
                <a:cs typeface="Calibri" pitchFamily="34" charset="0"/>
              </a:rPr>
              <a:t> in </a:t>
            </a:r>
            <a:r>
              <a:rPr lang="pt-BR" sz="1600" dirty="0" err="1">
                <a:latin typeface="Calibri" pitchFamily="34" charset="0"/>
                <a:cs typeface="Calibri" pitchFamily="34" charset="0"/>
              </a:rPr>
              <a:t>man</a:t>
            </a:r>
            <a:r>
              <a:rPr lang="pt-BR" sz="1600" dirty="0">
                <a:latin typeface="Calibri" pitchFamily="34" charset="0"/>
                <a:cs typeface="Calibri" pitchFamily="34" charset="0"/>
              </a:rPr>
              <a:t> </a:t>
            </a:r>
            <a:r>
              <a:rPr lang="pt-BR" sz="1600" dirty="0" err="1">
                <a:latin typeface="Calibri" pitchFamily="34" charset="0"/>
                <a:cs typeface="Calibri" pitchFamily="34" charset="0"/>
              </a:rPr>
              <a:t>from</a:t>
            </a:r>
            <a:r>
              <a:rPr lang="pt-BR" sz="1600" dirty="0">
                <a:latin typeface="Calibri" pitchFamily="34" charset="0"/>
                <a:cs typeface="Calibri" pitchFamily="34" charset="0"/>
              </a:rPr>
              <a:t> </a:t>
            </a:r>
            <a:r>
              <a:rPr lang="pt-BR" sz="1600" dirty="0" err="1">
                <a:latin typeface="Calibri" pitchFamily="34" charset="0"/>
                <a:cs typeface="Calibri" pitchFamily="34" charset="0"/>
              </a:rPr>
              <a:t>long</a:t>
            </a:r>
            <a:r>
              <a:rPr lang="pt-BR" sz="1600" dirty="0">
                <a:latin typeface="Calibri" pitchFamily="34" charset="0"/>
                <a:cs typeface="Calibri" pitchFamily="34" charset="0"/>
              </a:rPr>
              <a:t> </a:t>
            </a:r>
            <a:r>
              <a:rPr lang="pt-BR" sz="1600" dirty="0" err="1">
                <a:latin typeface="Calibri" pitchFamily="34" charset="0"/>
                <a:cs typeface="Calibri" pitchFamily="34" charset="0"/>
              </a:rPr>
              <a:t>term</a:t>
            </a:r>
            <a:r>
              <a:rPr lang="pt-BR" sz="1600" dirty="0">
                <a:latin typeface="Calibri" pitchFamily="34" charset="0"/>
                <a:cs typeface="Calibri" pitchFamily="34" charset="0"/>
              </a:rPr>
              <a:t> </a:t>
            </a:r>
            <a:r>
              <a:rPr lang="pt-BR" sz="1600" dirty="0" err="1">
                <a:latin typeface="Calibri" pitchFamily="34" charset="0"/>
                <a:cs typeface="Calibri" pitchFamily="34" charset="0"/>
              </a:rPr>
              <a:t>exposure</a:t>
            </a:r>
            <a:r>
              <a:rPr lang="pt-BR" sz="1600" dirty="0">
                <a:latin typeface="Calibri" pitchFamily="34" charset="0"/>
                <a:cs typeface="Calibri" pitchFamily="34" charset="0"/>
              </a:rPr>
              <a:t> </a:t>
            </a:r>
            <a:r>
              <a:rPr lang="pt-BR" sz="1600" dirty="0" err="1">
                <a:latin typeface="Calibri" pitchFamily="34" charset="0"/>
                <a:cs typeface="Calibri" pitchFamily="34" charset="0"/>
              </a:rPr>
              <a:t>to</a:t>
            </a:r>
            <a:r>
              <a:rPr lang="pt-BR" sz="1600" dirty="0">
                <a:latin typeface="Calibri" pitchFamily="34" charset="0"/>
                <a:cs typeface="Calibri" pitchFamily="34" charset="0"/>
              </a:rPr>
              <a:t> </a:t>
            </a:r>
            <a:r>
              <a:rPr lang="pt-BR" sz="1600" dirty="0" err="1">
                <a:latin typeface="Calibri" pitchFamily="34" charset="0"/>
                <a:cs typeface="Calibri" pitchFamily="34" charset="0"/>
              </a:rPr>
              <a:t>pesticides</a:t>
            </a:r>
            <a:r>
              <a:rPr lang="pt-BR" sz="1600" dirty="0">
                <a:latin typeface="Calibri" pitchFamily="34" charset="0"/>
                <a:cs typeface="Calibri" pitchFamily="34" charset="0"/>
              </a:rPr>
              <a:t>. </a:t>
            </a:r>
            <a:r>
              <a:rPr lang="pt-BR" sz="1600" dirty="0" err="1">
                <a:latin typeface="Calibri" pitchFamily="34" charset="0"/>
                <a:cs typeface="Calibri" pitchFamily="34" charset="0"/>
              </a:rPr>
              <a:t>Toxicology</a:t>
            </a:r>
            <a:r>
              <a:rPr lang="pt-BR" sz="1600" dirty="0">
                <a:latin typeface="Calibri" pitchFamily="34" charset="0"/>
                <a:cs typeface="Calibri" pitchFamily="34" charset="0"/>
              </a:rPr>
              <a:t>, 78: 1-180</a:t>
            </a:r>
            <a:r>
              <a:rPr lang="pt-BR" sz="1600" dirty="0" smtClean="0">
                <a:latin typeface="Calibri" pitchFamily="34" charset="0"/>
                <a:cs typeface="Calibri" pitchFamily="34" charset="0"/>
              </a:rPr>
              <a:t>.</a:t>
            </a:r>
          </a:p>
          <a:p>
            <a:pPr algn="just">
              <a:spcBef>
                <a:spcPct val="40000"/>
              </a:spcBef>
              <a:spcAft>
                <a:spcPct val="5000"/>
              </a:spcAft>
              <a:defRPr/>
            </a:pPr>
            <a:r>
              <a:rPr lang="pt-BR" sz="1600" dirty="0" smtClean="0">
                <a:latin typeface="Calibri" pitchFamily="34" charset="0"/>
                <a:cs typeface="Calibri" pitchFamily="34" charset="0"/>
              </a:rPr>
              <a:t>PADMAVATHI</a:t>
            </a:r>
            <a:r>
              <a:rPr lang="pt-BR" sz="1600" dirty="0">
                <a:latin typeface="Calibri" pitchFamily="34" charset="0"/>
                <a:cs typeface="Calibri" pitchFamily="34" charset="0"/>
              </a:rPr>
              <a:t>, P.; PRABHAVANTHI, P.A.; REDDY, P.P. </a:t>
            </a:r>
            <a:r>
              <a:rPr lang="pt-BR" sz="1600" dirty="0" err="1">
                <a:latin typeface="Calibri" pitchFamily="34" charset="0"/>
                <a:cs typeface="Calibri" pitchFamily="34" charset="0"/>
              </a:rPr>
              <a:t>Frequencies</a:t>
            </a:r>
            <a:r>
              <a:rPr lang="pt-BR" sz="1600" dirty="0">
                <a:latin typeface="Calibri" pitchFamily="34" charset="0"/>
                <a:cs typeface="Calibri" pitchFamily="34" charset="0"/>
              </a:rPr>
              <a:t> </a:t>
            </a:r>
            <a:r>
              <a:rPr lang="pt-BR" sz="1600" dirty="0" err="1">
                <a:latin typeface="Calibri" pitchFamily="34" charset="0"/>
                <a:cs typeface="Calibri" pitchFamily="34" charset="0"/>
              </a:rPr>
              <a:t>of</a:t>
            </a:r>
            <a:r>
              <a:rPr lang="pt-BR" sz="1600" dirty="0">
                <a:latin typeface="Calibri" pitchFamily="34" charset="0"/>
                <a:cs typeface="Calibri" pitchFamily="34" charset="0"/>
              </a:rPr>
              <a:t>  </a:t>
            </a:r>
            <a:r>
              <a:rPr lang="pt-BR" sz="1600" dirty="0" err="1">
                <a:latin typeface="Calibri" pitchFamily="34" charset="0"/>
                <a:cs typeface="Calibri" pitchFamily="34" charset="0"/>
              </a:rPr>
              <a:t>SCEs</a:t>
            </a:r>
            <a:r>
              <a:rPr lang="pt-BR" sz="1600" dirty="0">
                <a:latin typeface="Calibri" pitchFamily="34" charset="0"/>
                <a:cs typeface="Calibri" pitchFamily="34" charset="0"/>
              </a:rPr>
              <a:t> in </a:t>
            </a:r>
            <a:r>
              <a:rPr lang="pt-BR" sz="1600" dirty="0" err="1">
                <a:latin typeface="Calibri" pitchFamily="34" charset="0"/>
                <a:cs typeface="Calibri" pitchFamily="34" charset="0"/>
              </a:rPr>
              <a:t>peripheral</a:t>
            </a:r>
            <a:r>
              <a:rPr lang="pt-BR" sz="1600" dirty="0">
                <a:latin typeface="Calibri" pitchFamily="34" charset="0"/>
                <a:cs typeface="Calibri" pitchFamily="34" charset="0"/>
              </a:rPr>
              <a:t> </a:t>
            </a:r>
            <a:r>
              <a:rPr lang="pt-BR" sz="1600" dirty="0" err="1">
                <a:latin typeface="Calibri" pitchFamily="34" charset="0"/>
                <a:cs typeface="Calibri" pitchFamily="34" charset="0"/>
              </a:rPr>
              <a:t>blood</a:t>
            </a:r>
            <a:r>
              <a:rPr lang="pt-BR" sz="1600" dirty="0">
                <a:latin typeface="Calibri" pitchFamily="34" charset="0"/>
                <a:cs typeface="Calibri" pitchFamily="34" charset="0"/>
              </a:rPr>
              <a:t> </a:t>
            </a:r>
            <a:r>
              <a:rPr lang="pt-BR" sz="1600" dirty="0" err="1">
                <a:latin typeface="Calibri" pitchFamily="34" charset="0"/>
                <a:cs typeface="Calibri" pitchFamily="34" charset="0"/>
              </a:rPr>
              <a:t>lymphocytes</a:t>
            </a:r>
            <a:r>
              <a:rPr lang="pt-BR" sz="1600" dirty="0">
                <a:latin typeface="Calibri" pitchFamily="34" charset="0"/>
                <a:cs typeface="Calibri" pitchFamily="34" charset="0"/>
              </a:rPr>
              <a:t> </a:t>
            </a:r>
            <a:r>
              <a:rPr lang="pt-BR" sz="1600" dirty="0" err="1">
                <a:latin typeface="Calibri" pitchFamily="34" charset="0"/>
                <a:cs typeface="Calibri" pitchFamily="34" charset="0"/>
              </a:rPr>
              <a:t>of</a:t>
            </a:r>
            <a:r>
              <a:rPr lang="pt-BR" sz="1600" dirty="0">
                <a:latin typeface="Calibri" pitchFamily="34" charset="0"/>
                <a:cs typeface="Calibri" pitchFamily="34" charset="0"/>
              </a:rPr>
              <a:t> </a:t>
            </a:r>
            <a:r>
              <a:rPr lang="pt-BR" sz="1600" dirty="0" err="1">
                <a:latin typeface="Calibri" pitchFamily="34" charset="0"/>
                <a:cs typeface="Calibri" pitchFamily="34" charset="0"/>
              </a:rPr>
              <a:t>pesticide</a:t>
            </a:r>
            <a:r>
              <a:rPr lang="pt-BR" sz="1600" dirty="0">
                <a:latin typeface="Calibri" pitchFamily="34" charset="0"/>
                <a:cs typeface="Calibri" pitchFamily="34" charset="0"/>
              </a:rPr>
              <a:t> </a:t>
            </a:r>
            <a:r>
              <a:rPr lang="pt-BR" sz="1600" dirty="0" err="1">
                <a:latin typeface="Calibri" pitchFamily="34" charset="0"/>
                <a:cs typeface="Calibri" pitchFamily="34" charset="0"/>
              </a:rPr>
              <a:t>workers</a:t>
            </a:r>
            <a:r>
              <a:rPr lang="pt-BR" sz="1600" dirty="0">
                <a:latin typeface="Calibri" pitchFamily="34" charset="0"/>
                <a:cs typeface="Calibri" pitchFamily="34" charset="0"/>
              </a:rPr>
              <a:t>, Bull. </a:t>
            </a:r>
            <a:r>
              <a:rPr lang="pt-BR" sz="1600" dirty="0" err="1">
                <a:latin typeface="Calibri" pitchFamily="34" charset="0"/>
                <a:cs typeface="Calibri" pitchFamily="34" charset="0"/>
              </a:rPr>
              <a:t>Environ</a:t>
            </a:r>
            <a:r>
              <a:rPr lang="pt-BR" sz="1600" dirty="0">
                <a:latin typeface="Calibri" pitchFamily="34" charset="0"/>
                <a:cs typeface="Calibri" pitchFamily="34" charset="0"/>
              </a:rPr>
              <a:t>. Contam. </a:t>
            </a:r>
            <a:r>
              <a:rPr lang="pt-BR" sz="1600" dirty="0" err="1">
                <a:latin typeface="Calibri" pitchFamily="34" charset="0"/>
                <a:cs typeface="Calibri" pitchFamily="34" charset="0"/>
              </a:rPr>
              <a:t>Toxicol</a:t>
            </a:r>
            <a:r>
              <a:rPr lang="pt-BR" sz="1600" dirty="0">
                <a:latin typeface="Calibri" pitchFamily="34" charset="0"/>
                <a:cs typeface="Calibri" pitchFamily="34" charset="0"/>
              </a:rPr>
              <a:t>. (2000) 155-160.</a:t>
            </a:r>
          </a:p>
          <a:p>
            <a:pPr algn="just">
              <a:spcBef>
                <a:spcPct val="40000"/>
              </a:spcBef>
              <a:spcAft>
                <a:spcPct val="5000"/>
              </a:spcAft>
              <a:defRPr/>
            </a:pPr>
            <a:r>
              <a:rPr lang="pt-BR" sz="1600" dirty="0">
                <a:latin typeface="Calibri" pitchFamily="34" charset="0"/>
                <a:cs typeface="Calibri" pitchFamily="34" charset="0"/>
              </a:rPr>
              <a:t>RODRIGUES, G.S.  Pesticidas e toxicidade genética, detecção e monitoramento com </a:t>
            </a:r>
            <a:r>
              <a:rPr lang="pt-BR" sz="1600" dirty="0" err="1">
                <a:latin typeface="Calibri" pitchFamily="34" charset="0"/>
                <a:cs typeface="Calibri" pitchFamily="34" charset="0"/>
              </a:rPr>
              <a:t>bioensaios</a:t>
            </a:r>
            <a:r>
              <a:rPr lang="pt-BR" sz="1600" dirty="0">
                <a:latin typeface="Calibri" pitchFamily="34" charset="0"/>
                <a:cs typeface="Calibri" pitchFamily="34" charset="0"/>
              </a:rPr>
              <a:t> vegetais: milho e soja. Jaguariúna: Embrapa Meio Ambiente, 1999. 30p. (Documentos 13). </a:t>
            </a:r>
          </a:p>
          <a:p>
            <a:pPr algn="just">
              <a:spcBef>
                <a:spcPct val="40000"/>
              </a:spcBef>
              <a:spcAft>
                <a:spcPct val="5000"/>
              </a:spcAft>
              <a:defRPr/>
            </a:pPr>
            <a:r>
              <a:rPr lang="pt-BR" sz="1600" dirty="0">
                <a:latin typeface="Calibri" pitchFamily="34" charset="0"/>
                <a:cs typeface="Calibri" pitchFamily="34" charset="0"/>
              </a:rPr>
              <a:t>SHARMA, C.B.S.R.; PANNEERSELVAN, N.  </a:t>
            </a:r>
            <a:r>
              <a:rPr lang="pt-BR" sz="1600" dirty="0" err="1">
                <a:latin typeface="Calibri" pitchFamily="34" charset="0"/>
                <a:cs typeface="Calibri" pitchFamily="34" charset="0"/>
              </a:rPr>
              <a:t>Genetic</a:t>
            </a:r>
            <a:r>
              <a:rPr lang="pt-BR" sz="1600" dirty="0">
                <a:latin typeface="Calibri" pitchFamily="34" charset="0"/>
                <a:cs typeface="Calibri" pitchFamily="34" charset="0"/>
              </a:rPr>
              <a:t> </a:t>
            </a:r>
            <a:r>
              <a:rPr lang="pt-BR" sz="1600" dirty="0" err="1">
                <a:latin typeface="Calibri" pitchFamily="34" charset="0"/>
                <a:cs typeface="Calibri" pitchFamily="34" charset="0"/>
              </a:rPr>
              <a:t>toxicology</a:t>
            </a:r>
            <a:r>
              <a:rPr lang="pt-BR" sz="1600" dirty="0">
                <a:latin typeface="Calibri" pitchFamily="34" charset="0"/>
                <a:cs typeface="Calibri" pitchFamily="34" charset="0"/>
              </a:rPr>
              <a:t> </a:t>
            </a:r>
            <a:r>
              <a:rPr lang="pt-BR" sz="1600" dirty="0" err="1">
                <a:latin typeface="Calibri" pitchFamily="34" charset="0"/>
                <a:cs typeface="Calibri" pitchFamily="34" charset="0"/>
              </a:rPr>
              <a:t>of</a:t>
            </a:r>
            <a:r>
              <a:rPr lang="pt-BR" sz="1600" dirty="0">
                <a:latin typeface="Calibri" pitchFamily="34" charset="0"/>
                <a:cs typeface="Calibri" pitchFamily="34" charset="0"/>
              </a:rPr>
              <a:t> </a:t>
            </a:r>
            <a:r>
              <a:rPr lang="pt-BR" sz="1600" dirty="0" err="1">
                <a:latin typeface="Calibri" pitchFamily="34" charset="0"/>
                <a:cs typeface="Calibri" pitchFamily="34" charset="0"/>
              </a:rPr>
              <a:t>pesticides</a:t>
            </a:r>
            <a:r>
              <a:rPr lang="pt-BR" sz="1600" dirty="0">
                <a:latin typeface="Calibri" pitchFamily="34" charset="0"/>
                <a:cs typeface="Calibri" pitchFamily="34" charset="0"/>
              </a:rPr>
              <a:t> in </a:t>
            </a:r>
            <a:r>
              <a:rPr lang="pt-BR" sz="1600" dirty="0" err="1">
                <a:latin typeface="Calibri" pitchFamily="34" charset="0"/>
                <a:cs typeface="Calibri" pitchFamily="34" charset="0"/>
              </a:rPr>
              <a:t>higher</a:t>
            </a:r>
            <a:r>
              <a:rPr lang="pt-BR" sz="1600" dirty="0">
                <a:latin typeface="Calibri" pitchFamily="34" charset="0"/>
                <a:cs typeface="Calibri" pitchFamily="34" charset="0"/>
              </a:rPr>
              <a:t> </a:t>
            </a:r>
            <a:r>
              <a:rPr lang="pt-BR" sz="1600" dirty="0" err="1">
                <a:latin typeface="Calibri" pitchFamily="34" charset="0"/>
                <a:cs typeface="Calibri" pitchFamily="34" charset="0"/>
              </a:rPr>
              <a:t>plant</a:t>
            </a:r>
            <a:r>
              <a:rPr lang="pt-BR" sz="1600" dirty="0">
                <a:latin typeface="Calibri" pitchFamily="34" charset="0"/>
                <a:cs typeface="Calibri" pitchFamily="34" charset="0"/>
              </a:rPr>
              <a:t> systems. </a:t>
            </a:r>
            <a:r>
              <a:rPr lang="pt-BR" sz="1600" dirty="0" err="1">
                <a:latin typeface="Calibri" pitchFamily="34" charset="0"/>
                <a:cs typeface="Calibri" pitchFamily="34" charset="0"/>
              </a:rPr>
              <a:t>Critical</a:t>
            </a:r>
            <a:r>
              <a:rPr lang="pt-BR" sz="1600" dirty="0">
                <a:latin typeface="Calibri" pitchFamily="34" charset="0"/>
                <a:cs typeface="Calibri" pitchFamily="34" charset="0"/>
              </a:rPr>
              <a:t> </a:t>
            </a:r>
            <a:r>
              <a:rPr lang="pt-BR" sz="1600" dirty="0" err="1">
                <a:latin typeface="Calibri" pitchFamily="34" charset="0"/>
                <a:cs typeface="Calibri" pitchFamily="34" charset="0"/>
              </a:rPr>
              <a:t>Reviews</a:t>
            </a:r>
            <a:r>
              <a:rPr lang="pt-BR" sz="1600" dirty="0">
                <a:latin typeface="Calibri" pitchFamily="34" charset="0"/>
                <a:cs typeface="Calibri" pitchFamily="34" charset="0"/>
              </a:rPr>
              <a:t> in </a:t>
            </a:r>
            <a:r>
              <a:rPr lang="pt-BR" sz="1600" dirty="0" err="1">
                <a:latin typeface="Calibri" pitchFamily="34" charset="0"/>
                <a:cs typeface="Calibri" pitchFamily="34" charset="0"/>
              </a:rPr>
              <a:t>Plant</a:t>
            </a:r>
            <a:r>
              <a:rPr lang="pt-BR" sz="1600" dirty="0">
                <a:latin typeface="Calibri" pitchFamily="34" charset="0"/>
                <a:cs typeface="Calibri" pitchFamily="34" charset="0"/>
              </a:rPr>
              <a:t> </a:t>
            </a:r>
            <a:r>
              <a:rPr lang="pt-BR" sz="1600" dirty="0" err="1">
                <a:latin typeface="Calibri" pitchFamily="34" charset="0"/>
                <a:cs typeface="Calibri" pitchFamily="34" charset="0"/>
              </a:rPr>
              <a:t>Sciences</a:t>
            </a:r>
            <a:r>
              <a:rPr lang="pt-BR" sz="1600" dirty="0">
                <a:latin typeface="Calibri" pitchFamily="34" charset="0"/>
                <a:cs typeface="Calibri" pitchFamily="34" charset="0"/>
              </a:rPr>
              <a:t>, v.9, n.5, p. 409-442, 1990.</a:t>
            </a:r>
          </a:p>
          <a:p>
            <a:pPr algn="just">
              <a:spcBef>
                <a:spcPct val="40000"/>
              </a:spcBef>
              <a:spcAft>
                <a:spcPct val="5000"/>
              </a:spcAft>
              <a:defRPr/>
            </a:pPr>
            <a:r>
              <a:rPr lang="pt-BR" sz="1600" dirty="0">
                <a:latin typeface="Calibri" pitchFamily="34" charset="0"/>
                <a:cs typeface="Calibri" pitchFamily="34" charset="0"/>
              </a:rPr>
              <a:t>US EPA </a:t>
            </a:r>
            <a:r>
              <a:rPr lang="pt-BR" sz="1600" dirty="0" err="1">
                <a:latin typeface="Calibri" pitchFamily="34" charset="0"/>
                <a:cs typeface="Calibri" pitchFamily="34" charset="0"/>
              </a:rPr>
              <a:t>Pesticide</a:t>
            </a:r>
            <a:r>
              <a:rPr lang="pt-BR" sz="1600" dirty="0">
                <a:latin typeface="Calibri" pitchFamily="34" charset="0"/>
                <a:cs typeface="Calibri" pitchFamily="34" charset="0"/>
              </a:rPr>
              <a:t> </a:t>
            </a:r>
            <a:r>
              <a:rPr lang="pt-BR" sz="1600" dirty="0" err="1">
                <a:latin typeface="Calibri" pitchFamily="34" charset="0"/>
                <a:cs typeface="Calibri" pitchFamily="34" charset="0"/>
              </a:rPr>
              <a:t>Industry</a:t>
            </a:r>
            <a:r>
              <a:rPr lang="pt-BR" sz="1600" dirty="0">
                <a:latin typeface="Calibri" pitchFamily="34" charset="0"/>
                <a:cs typeface="Calibri" pitchFamily="34" charset="0"/>
              </a:rPr>
              <a:t> Sales </a:t>
            </a:r>
            <a:r>
              <a:rPr lang="pt-BR" sz="1600" dirty="0" err="1">
                <a:latin typeface="Calibri" pitchFamily="34" charset="0"/>
                <a:cs typeface="Calibri" pitchFamily="34" charset="0"/>
              </a:rPr>
              <a:t>and</a:t>
            </a:r>
            <a:r>
              <a:rPr lang="pt-BR" sz="1600" dirty="0">
                <a:latin typeface="Calibri" pitchFamily="34" charset="0"/>
                <a:cs typeface="Calibri" pitchFamily="34" charset="0"/>
              </a:rPr>
              <a:t> </a:t>
            </a:r>
            <a:r>
              <a:rPr lang="pt-BR" sz="1600" dirty="0" err="1">
                <a:latin typeface="Calibri" pitchFamily="34" charset="0"/>
                <a:cs typeface="Calibri" pitchFamily="34" charset="0"/>
              </a:rPr>
              <a:t>Usage</a:t>
            </a:r>
            <a:r>
              <a:rPr lang="pt-BR" sz="1600" dirty="0">
                <a:latin typeface="Calibri" pitchFamily="34" charset="0"/>
                <a:cs typeface="Calibri" pitchFamily="34" charset="0"/>
              </a:rPr>
              <a:t>: 1996 </a:t>
            </a:r>
            <a:r>
              <a:rPr lang="pt-BR" sz="1600" dirty="0" err="1">
                <a:latin typeface="Calibri" pitchFamily="34" charset="0"/>
                <a:cs typeface="Calibri" pitchFamily="34" charset="0"/>
              </a:rPr>
              <a:t>and</a:t>
            </a:r>
            <a:r>
              <a:rPr lang="pt-BR" sz="1600" dirty="0">
                <a:latin typeface="Calibri" pitchFamily="34" charset="0"/>
                <a:cs typeface="Calibri" pitchFamily="34" charset="0"/>
              </a:rPr>
              <a:t> 1997 Market </a:t>
            </a:r>
            <a:r>
              <a:rPr lang="pt-BR" sz="1600" dirty="0" err="1">
                <a:latin typeface="Calibri" pitchFamily="34" charset="0"/>
                <a:cs typeface="Calibri" pitchFamily="34" charset="0"/>
              </a:rPr>
              <a:t>Estimates</a:t>
            </a:r>
            <a:r>
              <a:rPr lang="pt-BR" sz="1600" dirty="0">
                <a:latin typeface="Calibri" pitchFamily="34" charset="0"/>
                <a:cs typeface="Calibri" pitchFamily="34" charset="0"/>
              </a:rPr>
              <a:t>, http://</a:t>
            </a:r>
            <a:r>
              <a:rPr lang="pt-BR" sz="1600" dirty="0" smtClean="0">
                <a:latin typeface="Calibri" pitchFamily="34" charset="0"/>
                <a:cs typeface="Calibri" pitchFamily="34" charset="0"/>
              </a:rPr>
              <a:t>www.epa.gov/oppbeadl/pestsales/97pestsales</a:t>
            </a:r>
            <a:endParaRPr lang="pt-BR" sz="1600" dirty="0">
              <a:latin typeface="Calibri" pitchFamily="34" charset="0"/>
              <a:cs typeface="Calibri" pitchFamily="34" charset="0"/>
            </a:endParaRPr>
          </a:p>
        </p:txBody>
      </p:sp>
    </p:spTree>
    <p:extLst>
      <p:ext uri="{BB962C8B-B14F-4D97-AF65-F5344CB8AC3E}">
        <p14:creationId xmlns:p14="http://schemas.microsoft.com/office/powerpoint/2010/main" xmlns="" val="2660492885"/>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Personalizada 7">
      <a:dk1>
        <a:sysClr val="windowText" lastClr="000000"/>
      </a:dk1>
      <a:lt1>
        <a:sysClr val="window" lastClr="FFFFFF"/>
      </a:lt1>
      <a:dk2>
        <a:srgbClr val="900000"/>
      </a:dk2>
      <a:lt2>
        <a:srgbClr val="FEFAC9"/>
      </a:lt2>
      <a:accent1>
        <a:srgbClr val="A5B592"/>
      </a:accent1>
      <a:accent2>
        <a:srgbClr val="FFFF00"/>
      </a:accent2>
      <a:accent3>
        <a:srgbClr val="FFFF00"/>
      </a:accent3>
      <a:accent4>
        <a:srgbClr val="D092A7"/>
      </a:accent4>
      <a:accent5>
        <a:srgbClr val="9C85C0"/>
      </a:accent5>
      <a:accent6>
        <a:srgbClr val="809EC2"/>
      </a:accent6>
      <a:hlink>
        <a:srgbClr val="8E58B6"/>
      </a:hlink>
      <a:folHlink>
        <a:srgbClr val="7F6F6F"/>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2509</TotalTime>
  <Words>3638</Words>
  <Application>Microsoft Office PowerPoint</Application>
  <PresentationFormat>Apresentação na tela (4:3)</PresentationFormat>
  <Paragraphs>643</Paragraphs>
  <Slides>99</Slides>
  <Notes>0</Notes>
  <HiddenSlides>0</HiddenSlides>
  <MMClips>0</MMClips>
  <ScaleCrop>false</ScaleCrop>
  <HeadingPairs>
    <vt:vector size="4" baseType="variant">
      <vt:variant>
        <vt:lpstr>Tema</vt:lpstr>
      </vt:variant>
      <vt:variant>
        <vt:i4>1</vt:i4>
      </vt:variant>
      <vt:variant>
        <vt:lpstr>Títulos de slides</vt:lpstr>
      </vt:variant>
      <vt:variant>
        <vt:i4>99</vt:i4>
      </vt:variant>
    </vt:vector>
  </HeadingPairs>
  <TitlesOfParts>
    <vt:vector size="100" baseType="lpstr">
      <vt:lpstr>Fluxo</vt:lpstr>
      <vt:lpstr>Slide 1</vt:lpstr>
      <vt:lpstr>Agroindústrias</vt:lpstr>
      <vt:lpstr>Legislação</vt:lpstr>
      <vt:lpstr>Legislação</vt:lpstr>
      <vt:lpstr>Questão Socioambiental</vt:lpstr>
      <vt:lpstr>Questão Socioambiental ----------------------------------------------------------</vt:lpstr>
      <vt:lpstr>Questão Socioambiental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Parâmetros EMBRATER/EMATER</vt:lpstr>
      <vt:lpstr>Parâmetros EMBRATER/EMATER</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Escola Superior de Agricultura "Luiz de Queiroz” Departamento de Genética LGN-478 e 479-Ecogenética de Resíduos Agroindustriais</dc:title>
  <dc:creator>User</dc:creator>
  <cp:lastModifiedBy>Silvia MG Molina</cp:lastModifiedBy>
  <cp:revision>277</cp:revision>
  <dcterms:created xsi:type="dcterms:W3CDTF">2007-07-31T19:15:02Z</dcterms:created>
  <dcterms:modified xsi:type="dcterms:W3CDTF">2017-11-14T11:23:11Z</dcterms:modified>
</cp:coreProperties>
</file>