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CB27D-3988-46A5-98C9-E839D632C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918532-D4DD-4CA6-8882-D0FD4625B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FAD55B-E37C-4F34-A641-49C44C7B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05EF3A-F23A-4870-A9F6-959729C8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A4E352-C132-4B46-A23B-B8FC93A7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0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F4776-49E4-4188-95DA-C8AFCF86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B420E5-AED2-42E2-AB92-947FCF61A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A23EA0-3142-4022-823C-293D8565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6B023-B540-45A4-A526-62654DDDA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33650C-BF48-43D2-829A-F6EACCBA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42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56CBED-6211-4E3A-9998-2CBB0D1F2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E62A76-337B-40C2-9D87-79838FA8D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390F6-44F2-4173-A39D-8AB0C90C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5903A0-A9E8-4E4F-BB33-C79DA443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B80645-93FD-4FC8-B549-6CB701AF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63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EB92A-DA0F-4CA2-87D9-66F43349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509B22-E2D1-473F-B037-DD30E961F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3F0C02-7601-42DA-99CD-1AD262AB5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6C428-BC67-40B1-936B-B1A8305F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46796B-D170-4DF3-82C8-072F5B3B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48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AAC88-6875-436A-9FAA-35E061C6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D3664C-EEF0-4C87-9E77-CE221DDF1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44DC5B-851D-4C77-BA13-16F33C64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E4BA6F-0CDC-4627-B274-6C6A146B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444F17-6614-4748-8566-D6178538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14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E7916-20CE-458C-BD8F-A6311E78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B0172A-145D-444A-84FF-0410A9EE8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3352D5-F61D-4A26-BB64-1AEEF32D4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99CF24-75D5-42A4-966E-C9BA5D37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34A097-2391-447E-8CE3-9F21CB4E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CEA3FA-77C0-4BAE-8057-F7227CE8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6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1A51-6A24-4E81-AF24-7DC79D98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399511-AC0B-4EFB-B715-03AB0701C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B466BE-555D-4AEC-A665-F8994BC31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6A395A-68EE-4A9F-907B-1DEBB38C5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24EDAC-2441-4254-B0F6-F17F6E1F6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00E5E9C-7E23-465F-A241-6A69FE31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81A419B-3F15-44DD-A787-3FDD4632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D9AB60-08AF-4C7F-ACA6-B32F0B73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4CB4D-359A-409F-9A88-B88A818A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B159D0-ED17-4EC6-9758-5C25EA23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9CA4009-0A85-4259-BE5F-82C49D7E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7FA938-E456-4E84-813A-93568F60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3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98B871C-3A47-458C-9A33-431A6B41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9590E4-F85E-425E-A856-E472CBD4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0E3649-FB32-4794-A2B0-7FCA555D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30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73638-F8DE-4FA1-A669-FCE1FAAB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DEC9E0-D017-4796-A1EA-0BE2C66D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FA537A-C32C-47C8-8C15-6E9D8E511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9B4813-16F1-4056-9618-692E1D5A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4CAFCD-1243-4C27-8CC2-7E7A6742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FE8829-8855-46D9-BB4F-DD0F3C4C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2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6F4D6-02B5-49EE-91FC-18996B07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85CFCD8-A142-4ADC-AA12-73D13EEC3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3A554C-484F-4F43-BF13-21072E4A2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C8EBB8-582E-432D-BF00-2F4377A6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E30D11-30AB-4BA6-BF68-2F61C62C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816B42-CC02-4BB1-AE92-98F34971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11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9D7A4B-C263-49B8-8614-7D5180C40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05067F-F61A-4B30-ADA4-0BC39611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DC385E-5C62-4BE4-8BC6-6D3A22A21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7248-DC59-40F8-8997-869EA4C646C6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5C4062-5B80-4EFC-B6FB-6101779ED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C0119-E24B-4592-824D-0D3123096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BEBE-8196-4718-BDB6-17320CBC4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40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A455637-F82B-43D2-8A9B-9F4983D91920}"/>
              </a:ext>
            </a:extLst>
          </p:cNvPr>
          <p:cNvSpPr txBox="1"/>
          <p:nvPr/>
        </p:nvSpPr>
        <p:spPr>
          <a:xfrm>
            <a:off x="790663" y="460962"/>
            <a:ext cx="1087003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latin typeface="ZapfCalligraphic801BT-Roman"/>
              </a:rPr>
              <a:t>Qualquer ato humano que dá origem a algo novo é referido como um </a:t>
            </a:r>
            <a:r>
              <a:rPr lang="pt-BR" sz="1800" b="0" i="0" u="none" strike="noStrike" baseline="0" dirty="0">
                <a:highlight>
                  <a:srgbClr val="FFFF00"/>
                </a:highlight>
                <a:latin typeface="ZapfCalligraphic801BT-Roman"/>
              </a:rPr>
              <a:t>ato criativo</a:t>
            </a:r>
            <a:r>
              <a:rPr lang="pt-BR" sz="1800" b="0" i="0" u="none" strike="noStrike" baseline="0" dirty="0">
                <a:latin typeface="ZapfCalligraphic801BT-Roman"/>
              </a:rPr>
              <a:t>, independentemente do que é criado: pode ser um objeto do mundo exterior ou uma construção da mente ou do sentimento que vive e se encontra apenas no homem. </a:t>
            </a:r>
          </a:p>
          <a:p>
            <a:pPr algn="just"/>
            <a:r>
              <a:rPr lang="pt-BR" dirty="0">
                <a:latin typeface="ZapfCalligraphic801BT-Roman"/>
              </a:rPr>
              <a:t>(...)</a:t>
            </a:r>
          </a:p>
          <a:p>
            <a:pPr algn="just"/>
            <a:r>
              <a:rPr lang="pt-BR" sz="1800" b="0" i="0" u="none" strike="noStrike" baseline="0" dirty="0">
                <a:latin typeface="ZapfCalligraphic801BT-Roman"/>
              </a:rPr>
              <a:t>O cérebro não é apenas um órgão que se limita a conservar e reproduzir a nossa experiência passada, ele é igualmente um </a:t>
            </a:r>
            <a:r>
              <a:rPr lang="pt-BR" sz="1800" b="0" i="0" u="none" strike="noStrike" baseline="0" dirty="0">
                <a:highlight>
                  <a:srgbClr val="FFFF00"/>
                </a:highlight>
                <a:latin typeface="ZapfCalligraphic801BT-Roman"/>
              </a:rPr>
              <a:t>órgão combinatório</a:t>
            </a:r>
            <a:r>
              <a:rPr lang="pt-BR" sz="1800" b="0" i="0" u="none" strike="noStrike" baseline="0" dirty="0">
                <a:latin typeface="ZapfCalligraphic801BT-Roman"/>
              </a:rPr>
              <a:t>, que </a:t>
            </a:r>
            <a:r>
              <a:rPr lang="pt-BR" sz="1800" b="0" i="0" u="none" strike="noStrike" baseline="0" dirty="0">
                <a:highlight>
                  <a:srgbClr val="FFFF00"/>
                </a:highlight>
                <a:latin typeface="ZapfCalligraphic801BT-Roman"/>
              </a:rPr>
              <a:t>modifica criativamente</a:t>
            </a:r>
            <a:r>
              <a:rPr lang="pt-BR" sz="1800" b="0" i="0" u="none" strike="noStrike" baseline="0" dirty="0">
                <a:latin typeface="ZapfCalligraphic801BT-Roman"/>
              </a:rPr>
              <a:t> e </a:t>
            </a:r>
            <a:r>
              <a:rPr lang="pt-BR" sz="1800" b="0" i="0" u="none" strike="noStrike" baseline="0" dirty="0">
                <a:highlight>
                  <a:srgbClr val="FFFF00"/>
                </a:highlight>
                <a:latin typeface="ZapfCalligraphic801BT-Roman"/>
              </a:rPr>
              <a:t>cria</a:t>
            </a:r>
            <a:r>
              <a:rPr lang="pt-BR" sz="1800" b="0" i="0" u="none" strike="noStrike" baseline="0" dirty="0">
                <a:latin typeface="ZapfCalligraphic801BT-Roman"/>
              </a:rPr>
              <a:t>, a partir dos elementos da experiência passada, novas situações e novos comportamentos. Se a atividade do homem se reduzisse apenas à reprodução do passado, então seria uma criatura orientada somente para o passado e incapaz de se adaptar ao futuro. É precisamente a atividade criadora do homem que desperta a sua essência que está orientada para o futuro, tornando-o criativo e modificando o seu presente. À atividade criadora baseada nas capacidades combinatórias do nosso cérebro, a psicologia chama imaginação ou fantasia. Em geral, não é costume entender-se os conceitos  imaginação e fantasia da mesma forma que a ciência os interpreta. Na sua acepção comum, imaginação e fantasia designam tudo o que é irreal, o que não corresponde à realidade e, portanto, sem qualquer valor prático. De facto, </a:t>
            </a:r>
            <a:r>
              <a:rPr lang="pt-BR" sz="1800" b="0" i="0" u="none" strike="noStrike" baseline="0" dirty="0">
                <a:highlight>
                  <a:srgbClr val="FFFF00"/>
                </a:highlight>
                <a:latin typeface="ZapfCalligraphic801BT-Roman"/>
              </a:rPr>
              <a:t>a imaginação, como fundamento de toda a atividade criadora, manifesta-se de igual modo em todos os momentos da vida cultural, permitindo a criação artística, científica e tecnológica</a:t>
            </a:r>
            <a:r>
              <a:rPr lang="pt-BR" sz="1800" b="0" i="0" u="none" strike="noStrike" baseline="0" dirty="0">
                <a:latin typeface="ZapfCalligraphic801BT-Roman"/>
              </a:rPr>
              <a:t>. Neste sentido, definitivamente, tudo o que nos rodeia e foi concebido pela mão do homem, todo o mundo da cultura, ao contrário do mundo da natureza, tudo isto é o resultado da criatividade e imaginação humanas. (Vygotsky, 2012)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Fonte: VYGOTSKY, L. S. </a:t>
            </a:r>
            <a:r>
              <a:rPr lang="pt-BR" b="1" dirty="0"/>
              <a:t>Imaginação e criatividade na infância.</a:t>
            </a:r>
            <a:r>
              <a:rPr lang="pt-BR" dirty="0"/>
              <a:t> Lisboa: </a:t>
            </a:r>
            <a:r>
              <a:rPr lang="pt-BR" dirty="0" err="1"/>
              <a:t>Dinalivro</a:t>
            </a:r>
            <a:r>
              <a:rPr lang="pt-BR" dirty="0"/>
              <a:t>, 2012. Disponível em: https://www.researchgate.net/publication/306090704_Imaginacao_e_Criatividade_na_Infancia_Ensaio_de_Psicologia_In_Russian_Voobrajenie_i_Tvorchestvo_v_Detskom_Vozraste_Psikhologicheskii_Ocherk_Moscovo_Gosizdat_1930_Imaginacao_e_Criatividade_na_Infancia_/link/57af1e2508aeb2cf17c24a0a/download </a:t>
            </a:r>
          </a:p>
        </p:txBody>
      </p:sp>
    </p:spTree>
    <p:extLst>
      <p:ext uri="{BB962C8B-B14F-4D97-AF65-F5344CB8AC3E}">
        <p14:creationId xmlns:p14="http://schemas.microsoft.com/office/powerpoint/2010/main" val="108245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B4AB0EB-5DF2-49B6-90A3-E5D7FB261493}"/>
              </a:ext>
            </a:extLst>
          </p:cNvPr>
          <p:cNvSpPr txBox="1"/>
          <p:nvPr/>
        </p:nvSpPr>
        <p:spPr>
          <a:xfrm>
            <a:off x="774583" y="197346"/>
            <a:ext cx="102681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/>
                <a:latin typeface="Arial" panose="020B0604020202020204" pitchFamily="34" charset="0"/>
              </a:rPr>
              <a:t>O tema deste livro é a </a:t>
            </a:r>
            <a:r>
              <a:rPr lang="pt-BR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criatividade</a:t>
            </a:r>
            <a:r>
              <a:rPr lang="pt-BR" dirty="0">
                <a:effectLst/>
                <a:latin typeface="Arial" panose="020B0604020202020204" pitchFamily="34" charset="0"/>
              </a:rPr>
              <a:t>. O enfoque, o ser humano criativo. Consideramos a criatividade um potencial inerente ao homem, e a realização desse potencial uma de suas necessidades. As potencialidades e os processos criativos não se restringem, porém, à arte. Em nossa época, as artes são vistas como área privilegiada do fazer humano, onde ao indivíduo parece facultada uma liberdade de ação em amplitude emocional e intelectual inexistente nos outros campos de atividade humana. Não nos parece correta essa visão de criatividade. </a:t>
            </a:r>
            <a:r>
              <a:rPr lang="pt-BR" u="sng" dirty="0">
                <a:effectLst/>
                <a:latin typeface="Arial" panose="020B0604020202020204" pitchFamily="34" charset="0"/>
              </a:rPr>
              <a:t>O criar só pode ser visto num sentido global, como um agir integrado em um viver humano. De fato, criar e viver se interligam.</a:t>
            </a:r>
            <a:r>
              <a:rPr lang="pt-BR" dirty="0">
                <a:effectLst/>
                <a:latin typeface="Arial" panose="020B0604020202020204" pitchFamily="34" charset="0"/>
              </a:rPr>
              <a:t> </a:t>
            </a:r>
            <a:r>
              <a:rPr lang="pt-BR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 natureza criativa do homem se elabora no contexto cultural. </a:t>
            </a:r>
            <a:r>
              <a:rPr lang="pt-BR" dirty="0">
                <a:effectLst/>
                <a:latin typeface="Arial" panose="020B0604020202020204" pitchFamily="34" charset="0"/>
              </a:rPr>
              <a:t>Todo indivíduo se desenvolve em uma realidade social, em cujas necessidades e valorações culturais se moldam os próprios valores de vida. No indivíduo confrontam-se, por assim dizer, dois polos de uma mesma relação: a sua criatividade que representa as potencialidades de um ser único, e sua criação que será a realização dessas potencialidades já dentro do quadro de determinada cultura. Assim, uma das ideias básicas do presente livro é considerar os processos criativos na interligação dos dois níveis de existência humana: o nível individual e o nível cultural. Outra ideia é a de que criar corresponde a um formar, um dar forma a alguma coisa. Sejam quais forem os modos e os meios, ao se criar algo, sempre se o ordena e se o configura. Em qualquer tipo de realização são envolvidos princípios de forma, no sentido amplo em que aqui é compreendida a forma, isto é, como uma estruturação, não restrita à imagem visual. Partindo dessa concepção, achamos importante fundamentar a ideia dos processos criativos utilizando noções teóricas sobre a estrutura da forma. Veremos, também, que no próprio modo de se estabelecerem certas relações mediante as quais vai surgir para nós o sentido da forma, dos limites e do equilíbrio, o fator cultural valorativo atua sobre as configurações individuais e já preestabelece certos significados. (...) </a:t>
            </a:r>
          </a:p>
          <a:p>
            <a:r>
              <a:rPr lang="pt-BR">
                <a:latin typeface="Arial" panose="020B0604020202020204" pitchFamily="34" charset="0"/>
              </a:rPr>
              <a:t>					</a:t>
            </a:r>
            <a:r>
              <a:rPr lang="pt-BR">
                <a:effectLst/>
                <a:latin typeface="Arial" panose="020B0604020202020204" pitchFamily="34" charset="0"/>
              </a:rPr>
              <a:t>Fayga</a:t>
            </a:r>
            <a:r>
              <a:rPr lang="pt-BR" dirty="0">
                <a:effectLst/>
                <a:latin typeface="Arial" panose="020B0604020202020204" pitchFamily="34" charset="0"/>
              </a:rPr>
              <a:t> </a:t>
            </a:r>
            <a:r>
              <a:rPr lang="pt-BR" dirty="0" err="1">
                <a:effectLst/>
                <a:latin typeface="Arial" panose="020B0604020202020204" pitchFamily="34" charset="0"/>
              </a:rPr>
              <a:t>Ostrower</a:t>
            </a:r>
            <a:r>
              <a:rPr lang="pt-BR" dirty="0">
                <a:effectLst/>
                <a:latin typeface="Arial" panose="020B0604020202020204" pitchFamily="34" charset="0"/>
              </a:rPr>
              <a:t> Rio de Janeiro, setembro de 1976.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409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786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ZapfCalligraphic801BT-Roman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Celi Dominguez</dc:creator>
  <cp:lastModifiedBy>Celi Dominguez</cp:lastModifiedBy>
  <cp:revision>6</cp:revision>
  <dcterms:created xsi:type="dcterms:W3CDTF">2020-09-02T17:33:32Z</dcterms:created>
  <dcterms:modified xsi:type="dcterms:W3CDTF">2020-09-02T19:52:51Z</dcterms:modified>
</cp:coreProperties>
</file>