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8" r:id="rId1"/>
  </p:sldMasterIdLst>
  <p:notesMasterIdLst>
    <p:notesMasterId r:id="rId60"/>
  </p:notesMasterIdLst>
  <p:sldIdLst>
    <p:sldId id="371" r:id="rId2"/>
    <p:sldId id="256" r:id="rId3"/>
    <p:sldId id="480" r:id="rId4"/>
    <p:sldId id="348" r:id="rId5"/>
    <p:sldId id="521" r:id="rId6"/>
    <p:sldId id="349" r:id="rId7"/>
    <p:sldId id="519" r:id="rId8"/>
    <p:sldId id="520" r:id="rId9"/>
    <p:sldId id="523" r:id="rId10"/>
    <p:sldId id="387" r:id="rId11"/>
    <p:sldId id="462" r:id="rId12"/>
    <p:sldId id="388" r:id="rId13"/>
    <p:sldId id="428" r:id="rId14"/>
    <p:sldId id="478" r:id="rId15"/>
    <p:sldId id="481" r:id="rId16"/>
    <p:sldId id="482" r:id="rId17"/>
    <p:sldId id="497" r:id="rId18"/>
    <p:sldId id="494" r:id="rId19"/>
    <p:sldId id="495" r:id="rId20"/>
    <p:sldId id="487" r:id="rId21"/>
    <p:sldId id="492" r:id="rId22"/>
    <p:sldId id="496" r:id="rId23"/>
    <p:sldId id="493" r:id="rId24"/>
    <p:sldId id="517" r:id="rId25"/>
    <p:sldId id="490" r:id="rId26"/>
    <p:sldId id="433" r:id="rId27"/>
    <p:sldId id="443" r:id="rId28"/>
    <p:sldId id="444" r:id="rId29"/>
    <p:sldId id="466" r:id="rId30"/>
    <p:sldId id="522" r:id="rId31"/>
    <p:sldId id="464" r:id="rId32"/>
    <p:sldId id="465" r:id="rId33"/>
    <p:sldId id="467" r:id="rId34"/>
    <p:sldId id="500" r:id="rId35"/>
    <p:sldId id="504" r:id="rId36"/>
    <p:sldId id="499" r:id="rId37"/>
    <p:sldId id="514" r:id="rId38"/>
    <p:sldId id="505" r:id="rId39"/>
    <p:sldId id="469" r:id="rId40"/>
    <p:sldId id="498" r:id="rId41"/>
    <p:sldId id="470" r:id="rId42"/>
    <p:sldId id="471" r:id="rId43"/>
    <p:sldId id="506" r:id="rId44"/>
    <p:sldId id="507" r:id="rId45"/>
    <p:sldId id="508" r:id="rId46"/>
    <p:sldId id="518" r:id="rId47"/>
    <p:sldId id="510" r:id="rId48"/>
    <p:sldId id="509" r:id="rId49"/>
    <p:sldId id="472" r:id="rId50"/>
    <p:sldId id="516" r:id="rId51"/>
    <p:sldId id="512" r:id="rId52"/>
    <p:sldId id="420" r:id="rId53"/>
    <p:sldId id="513" r:id="rId54"/>
    <p:sldId id="524" r:id="rId55"/>
    <p:sldId id="525" r:id="rId56"/>
    <p:sldId id="528" r:id="rId57"/>
    <p:sldId id="526" r:id="rId58"/>
    <p:sldId id="527" r:id="rId59"/>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103" autoAdjust="0"/>
  </p:normalViewPr>
  <p:slideViewPr>
    <p:cSldViewPr>
      <p:cViewPr varScale="1">
        <p:scale>
          <a:sx n="64" d="100"/>
          <a:sy n="64" d="100"/>
        </p:scale>
        <p:origin x="1482" y="66"/>
      </p:cViewPr>
      <p:guideLst>
        <p:guide orient="horz" pos="2160"/>
        <p:guide pos="2880"/>
      </p:guideLst>
    </p:cSldViewPr>
  </p:slideViewPr>
  <p:notesTextViewPr>
    <p:cViewPr>
      <p:scale>
        <a:sx n="1" d="1"/>
        <a:sy n="1" d="1"/>
      </p:scale>
      <p:origin x="0" y="0"/>
    </p:cViewPr>
  </p:notesTextViewPr>
  <p:sorterViewPr>
    <p:cViewPr>
      <p:scale>
        <a:sx n="130" d="100"/>
        <a:sy n="130" d="100"/>
      </p:scale>
      <p:origin x="0" y="19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16320-234D-48EC-AC8C-8A133B030D48}"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pt-BR"/>
        </a:p>
      </dgm:t>
    </dgm:pt>
    <dgm:pt modelId="{CDC25FD9-7198-4DB2-9F8E-D7E6A26E4C53}">
      <dgm:prSet custT="1"/>
      <dgm:spPr/>
      <dgm:t>
        <a:bodyPr/>
        <a:lstStyle/>
        <a:p>
          <a:pPr algn="l" rtl="0"/>
          <a:r>
            <a:rPr lang="en-US" sz="2000" b="1"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5D5CE064-7FD1-4CA5-B159-F67AFBC180EE}" type="par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81C76874-FD97-443E-920A-4626B67C77EB}" type="sibTrans" cxnId="{C5BF8B37-8542-49F3-B8CE-FE8E10683A8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C4C12DB-19B6-4AF7-B859-047F4FA52424}">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C38AE3F-DFCC-499F-B87D-BFF5A23019F8}" type="par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5098570-6F71-4990-A760-C617C0181C84}" type="sibTrans" cxnId="{A3F89ABF-371F-4CB8-B21A-D646B9060D2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54B3511-7996-4147-933D-F09E252010BE}">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0110C2D1-2408-4351-883B-46E8BB788221}" type="par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C10CCD3-DDE6-448D-BE84-8D30B5DEBDF3}" type="sibTrans" cxnId="{F056D335-9538-4BC3-BBFC-0CCAE7AD7FB0}">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E1669B7-A3B4-4590-A82E-E868CFCB80A3}">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37D35386-3155-41FE-B704-5AE9A3B1AB02}" type="par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050F935-8BC0-4FAC-9F4E-96CFAE412144}" type="sibTrans" cxnId="{5CDBFDC4-983C-4C0B-85ED-FC500350B97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650C6FB0-EC81-4606-AE90-B7A23B4909D1}">
      <dgm:prSet custT="1"/>
      <dgm:spPr/>
      <dgm:t>
        <a:bodyPr/>
        <a:lstStyle/>
        <a:p>
          <a:pPr marL="0" indent="0"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65443C1-69D4-49EB-8506-C160E5CB4CA0}" type="par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C711401-1F8D-40A2-A6F0-F11002459C89}" type="sibTrans" cxnId="{1E4B59D6-91A1-474A-9C77-BA754A0886FA}">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5C298DD0-59C8-42F3-B300-3354850FB9D8}">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43F3C93-9501-4432-B29E-EEDE67751707}" type="par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264A1A8C-5080-4FC5-A95C-AEEB973AB201}" type="sibTrans" cxnId="{3331E968-E969-4C6F-B855-84B73B21499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285994D-7D28-4626-8FEA-E91681DB35BA}">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721B6E3-9E9D-4B77-A0CF-B993AE5C926A}" type="par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E55B7D4-A4E8-457B-B07C-6E2878736185}" type="sibTrans" cxnId="{3325098A-539F-431A-8116-748786802484}">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A01A7DFD-15E0-4558-8158-752FEF82384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9C8DC5C1-AB30-4ED0-BA55-E5EAD2AA921C}" type="par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4C697E5-9183-4F78-9A63-558E9844F20F}" type="sibTrans" cxnId="{FE9742B2-0042-423F-B4DA-7DD3253CF74C}">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CB95A409-6EB2-4226-84EE-983C652ECB0B}">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40830011-7366-437F-865F-F900CBCC5ACD}" type="par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32DA190-9F12-439C-B592-37F2CDA09247}" type="sibTrans" cxnId="{8756A595-950B-46FF-9573-7E0E8702BB0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0C9B84F5-6B4F-43C2-B755-E1258BB606E7}">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A9652797-9A90-4072-8426-B1F13612612B}" type="par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D489B5F9-13CF-4683-A596-A904A9DF9B1E}" type="sibTrans" cxnId="{5F8EB8B7-D9EF-4B4E-87A2-2FEE8C8ECEB3}">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14434593-A425-4BD3-8D62-D5D20545AEA5}">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104B68BD-6989-46E1-87F0-DD0B9DD1B237}" type="par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4D0C2A8-5F9E-4B2B-A268-32D3BC72CAD6}" type="sibTrans" cxnId="{26FA6B7F-76A8-4E2E-85AA-68364EC29CE8}">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9579F4D3-F6E9-49DA-B4A4-8E8F8EFD51F3}">
      <dgm:prSet custT="1"/>
      <dgm:spPr/>
      <dgm:t>
        <a:bodyPr/>
        <a:lstStyle/>
        <a:p>
          <a:pPr algn="l" rtl="0"/>
          <a:r>
            <a:rPr lang="en-US" sz="2000" b="1"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dirty="0" smtClean="0">
              <a:solidFill>
                <a:schemeClr val="bg1"/>
              </a:solidFill>
              <a:effectLst>
                <a:outerShdw blurRad="38100" dist="38100" dir="2700000" algn="tl">
                  <a:srgbClr val="000000">
                    <a:alpha val="43137"/>
                  </a:srgbClr>
                </a:outerShdw>
              </a:effectLst>
              <a:latin typeface="Arial Narrow" pitchFamily="34" charset="0"/>
            </a:rPr>
            <a:t>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dirty="0">
            <a:solidFill>
              <a:schemeClr val="bg1"/>
            </a:solidFill>
            <a:effectLst>
              <a:outerShdw blurRad="38100" dist="38100" dir="2700000" algn="tl">
                <a:srgbClr val="000000">
                  <a:alpha val="43137"/>
                </a:srgbClr>
              </a:outerShdw>
            </a:effectLst>
            <a:latin typeface="Arial Narrow" pitchFamily="34" charset="0"/>
          </a:endParaRPr>
        </a:p>
      </dgm:t>
    </dgm:pt>
    <dgm:pt modelId="{2B9DAA96-190E-4826-97AB-46962CC6AE1B}" type="par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32B73341-F0F2-4736-A75C-9ECC964BB6AD}" type="sibTrans" cxnId="{4CE59763-914F-40D9-ADD1-8DD8DFB65BB5}">
      <dgm:prSet/>
      <dgm:spPr/>
      <dgm:t>
        <a:bodyPr/>
        <a:lstStyle/>
        <a:p>
          <a:pPr algn="l"/>
          <a:endParaRPr lang="pt-BR" sz="4800" b="1">
            <a:solidFill>
              <a:schemeClr val="bg1"/>
            </a:solidFill>
            <a:effectLst>
              <a:outerShdw blurRad="38100" dist="38100" dir="2700000" algn="tl">
                <a:srgbClr val="000000">
                  <a:alpha val="43137"/>
                </a:srgbClr>
              </a:outerShdw>
            </a:effectLst>
            <a:latin typeface="Arial Narrow" pitchFamily="34" charset="0"/>
          </a:endParaRPr>
        </a:p>
      </dgm:t>
    </dgm:pt>
    <dgm:pt modelId="{B85B7EF5-5E1E-4DE2-9BDC-81D47D0EB0EC}" type="pres">
      <dgm:prSet presAssocID="{B8316320-234D-48EC-AC8C-8A133B030D48}" presName="Name0" presStyleCnt="0">
        <dgm:presLayoutVars>
          <dgm:dir/>
          <dgm:animLvl val="lvl"/>
          <dgm:resizeHandles val="exact"/>
        </dgm:presLayoutVars>
      </dgm:prSet>
      <dgm:spPr/>
      <dgm:t>
        <a:bodyPr/>
        <a:lstStyle/>
        <a:p>
          <a:endParaRPr lang="pt-BR"/>
        </a:p>
      </dgm:t>
    </dgm:pt>
    <dgm:pt modelId="{3962EDE2-3C3B-42FC-90EE-A28FB25DBB1A}" type="pres">
      <dgm:prSet presAssocID="{CDC25FD9-7198-4DB2-9F8E-D7E6A26E4C53}" presName="linNode" presStyleCnt="0"/>
      <dgm:spPr/>
    </dgm:pt>
    <dgm:pt modelId="{17E9138D-9663-4960-91D6-990CAE923DA8}" type="pres">
      <dgm:prSet presAssocID="{CDC25FD9-7198-4DB2-9F8E-D7E6A26E4C53}" presName="parentText" presStyleLbl="node1" presStyleIdx="0" presStyleCnt="12" custScaleX="277778">
        <dgm:presLayoutVars>
          <dgm:chMax val="1"/>
          <dgm:bulletEnabled val="1"/>
        </dgm:presLayoutVars>
      </dgm:prSet>
      <dgm:spPr/>
      <dgm:t>
        <a:bodyPr/>
        <a:lstStyle/>
        <a:p>
          <a:endParaRPr lang="pt-BR"/>
        </a:p>
      </dgm:t>
    </dgm:pt>
    <dgm:pt modelId="{D54FB5EE-A493-4142-BEE2-71CF93C220A9}" type="pres">
      <dgm:prSet presAssocID="{81C76874-FD97-443E-920A-4626B67C77EB}" presName="sp" presStyleCnt="0"/>
      <dgm:spPr/>
    </dgm:pt>
    <dgm:pt modelId="{87A260F4-CAF8-4705-AE7C-118CF5BAF914}" type="pres">
      <dgm:prSet presAssocID="{CC4C12DB-19B6-4AF7-B859-047F4FA52424}" presName="linNode" presStyleCnt="0"/>
      <dgm:spPr/>
    </dgm:pt>
    <dgm:pt modelId="{B63E742B-00AE-43AC-BED6-811B485BB668}" type="pres">
      <dgm:prSet presAssocID="{CC4C12DB-19B6-4AF7-B859-047F4FA52424}" presName="parentText" presStyleLbl="node1" presStyleIdx="1" presStyleCnt="12" custScaleX="277778" custLinFactNeighborX="2347" custLinFactNeighborY="-12193">
        <dgm:presLayoutVars>
          <dgm:chMax val="1"/>
          <dgm:bulletEnabled val="1"/>
        </dgm:presLayoutVars>
      </dgm:prSet>
      <dgm:spPr/>
      <dgm:t>
        <a:bodyPr/>
        <a:lstStyle/>
        <a:p>
          <a:endParaRPr lang="pt-BR"/>
        </a:p>
      </dgm:t>
    </dgm:pt>
    <dgm:pt modelId="{62338B1B-DFF5-4E2A-AB3C-9F2C3D84FF7C}" type="pres">
      <dgm:prSet presAssocID="{B5098570-6F71-4990-A760-C617C0181C84}" presName="sp" presStyleCnt="0"/>
      <dgm:spPr/>
    </dgm:pt>
    <dgm:pt modelId="{C61F200F-2798-4DD7-8DC3-2AFC07B15D53}" type="pres">
      <dgm:prSet presAssocID="{A54B3511-7996-4147-933D-F09E252010BE}" presName="linNode" presStyleCnt="0"/>
      <dgm:spPr/>
    </dgm:pt>
    <dgm:pt modelId="{233035AB-CBE6-456F-BAA5-A92BBCF23557}" type="pres">
      <dgm:prSet presAssocID="{A54B3511-7996-4147-933D-F09E252010BE}" presName="parentText" presStyleLbl="node1" presStyleIdx="2" presStyleCnt="12" custScaleX="277778">
        <dgm:presLayoutVars>
          <dgm:chMax val="1"/>
          <dgm:bulletEnabled val="1"/>
        </dgm:presLayoutVars>
      </dgm:prSet>
      <dgm:spPr/>
      <dgm:t>
        <a:bodyPr/>
        <a:lstStyle/>
        <a:p>
          <a:endParaRPr lang="pt-BR"/>
        </a:p>
      </dgm:t>
    </dgm:pt>
    <dgm:pt modelId="{75EA0C70-76A6-4CA5-93B8-9ACE5BF985B3}" type="pres">
      <dgm:prSet presAssocID="{2C10CCD3-DDE6-448D-BE84-8D30B5DEBDF3}" presName="sp" presStyleCnt="0"/>
      <dgm:spPr/>
    </dgm:pt>
    <dgm:pt modelId="{E53419A7-261A-4913-A3C8-6321D62A967C}" type="pres">
      <dgm:prSet presAssocID="{3E1669B7-A3B4-4590-A82E-E868CFCB80A3}" presName="linNode" presStyleCnt="0"/>
      <dgm:spPr/>
    </dgm:pt>
    <dgm:pt modelId="{76D6D408-C14E-4AD3-8A2E-5DD17710D0B1}" type="pres">
      <dgm:prSet presAssocID="{3E1669B7-A3B4-4590-A82E-E868CFCB80A3}" presName="parentText" presStyleLbl="node1" presStyleIdx="3" presStyleCnt="12" custScaleX="277778">
        <dgm:presLayoutVars>
          <dgm:chMax val="1"/>
          <dgm:bulletEnabled val="1"/>
        </dgm:presLayoutVars>
      </dgm:prSet>
      <dgm:spPr/>
      <dgm:t>
        <a:bodyPr/>
        <a:lstStyle/>
        <a:p>
          <a:endParaRPr lang="pt-BR"/>
        </a:p>
      </dgm:t>
    </dgm:pt>
    <dgm:pt modelId="{CADB6EB0-CC56-4CDE-A4AF-D81F37DB9B85}" type="pres">
      <dgm:prSet presAssocID="{5050F935-8BC0-4FAC-9F4E-96CFAE412144}" presName="sp" presStyleCnt="0"/>
      <dgm:spPr/>
    </dgm:pt>
    <dgm:pt modelId="{9DC54E12-54D1-48AA-871E-2BA570B31B98}" type="pres">
      <dgm:prSet presAssocID="{650C6FB0-EC81-4606-AE90-B7A23B4909D1}" presName="linNode" presStyleCnt="0"/>
      <dgm:spPr/>
    </dgm:pt>
    <dgm:pt modelId="{4C5C80C3-50EC-48E7-8A9C-54DDE2DE8F3C}" type="pres">
      <dgm:prSet presAssocID="{650C6FB0-EC81-4606-AE90-B7A23B4909D1}" presName="parentText" presStyleLbl="node1" presStyleIdx="4" presStyleCnt="12" custScaleX="277778">
        <dgm:presLayoutVars>
          <dgm:chMax val="1"/>
          <dgm:bulletEnabled val="1"/>
        </dgm:presLayoutVars>
      </dgm:prSet>
      <dgm:spPr/>
      <dgm:t>
        <a:bodyPr/>
        <a:lstStyle/>
        <a:p>
          <a:endParaRPr lang="pt-BR"/>
        </a:p>
      </dgm:t>
    </dgm:pt>
    <dgm:pt modelId="{29A55C54-B8E8-4529-94A1-5FF0DCDADFB0}" type="pres">
      <dgm:prSet presAssocID="{3C711401-1F8D-40A2-A6F0-F11002459C89}" presName="sp" presStyleCnt="0"/>
      <dgm:spPr/>
    </dgm:pt>
    <dgm:pt modelId="{C351D974-F0D3-49A9-BD09-CCEE936E58FF}" type="pres">
      <dgm:prSet presAssocID="{5C298DD0-59C8-42F3-B300-3354850FB9D8}" presName="linNode" presStyleCnt="0"/>
      <dgm:spPr/>
    </dgm:pt>
    <dgm:pt modelId="{E00CFAAF-CAAD-4571-B066-4843058840AC}" type="pres">
      <dgm:prSet presAssocID="{5C298DD0-59C8-42F3-B300-3354850FB9D8}" presName="parentText" presStyleLbl="node1" presStyleIdx="5" presStyleCnt="12" custScaleX="277778">
        <dgm:presLayoutVars>
          <dgm:chMax val="1"/>
          <dgm:bulletEnabled val="1"/>
        </dgm:presLayoutVars>
      </dgm:prSet>
      <dgm:spPr/>
      <dgm:t>
        <a:bodyPr/>
        <a:lstStyle/>
        <a:p>
          <a:endParaRPr lang="pt-BR"/>
        </a:p>
      </dgm:t>
    </dgm:pt>
    <dgm:pt modelId="{3DE188F6-975A-405A-B373-627EE7A3D471}" type="pres">
      <dgm:prSet presAssocID="{264A1A8C-5080-4FC5-A95C-AEEB973AB201}" presName="sp" presStyleCnt="0"/>
      <dgm:spPr/>
    </dgm:pt>
    <dgm:pt modelId="{BD0D6F34-1B60-44FA-9947-983D2DAB915A}" type="pres">
      <dgm:prSet presAssocID="{D285994D-7D28-4626-8FEA-E91681DB35BA}" presName="linNode" presStyleCnt="0"/>
      <dgm:spPr/>
    </dgm:pt>
    <dgm:pt modelId="{104188AA-D500-42C1-91A4-A737B892B135}" type="pres">
      <dgm:prSet presAssocID="{D285994D-7D28-4626-8FEA-E91681DB35BA}" presName="parentText" presStyleLbl="node1" presStyleIdx="6" presStyleCnt="12" custScaleX="277778">
        <dgm:presLayoutVars>
          <dgm:chMax val="1"/>
          <dgm:bulletEnabled val="1"/>
        </dgm:presLayoutVars>
      </dgm:prSet>
      <dgm:spPr/>
      <dgm:t>
        <a:bodyPr/>
        <a:lstStyle/>
        <a:p>
          <a:endParaRPr lang="pt-BR"/>
        </a:p>
      </dgm:t>
    </dgm:pt>
    <dgm:pt modelId="{92506796-AD3F-4A83-9384-60D161361345}" type="pres">
      <dgm:prSet presAssocID="{1E55B7D4-A4E8-457B-B07C-6E2878736185}" presName="sp" presStyleCnt="0"/>
      <dgm:spPr/>
    </dgm:pt>
    <dgm:pt modelId="{3BDCDEA1-F3A9-4B78-B33B-570A0A17AEB3}" type="pres">
      <dgm:prSet presAssocID="{A01A7DFD-15E0-4558-8158-752FEF823843}" presName="linNode" presStyleCnt="0"/>
      <dgm:spPr/>
    </dgm:pt>
    <dgm:pt modelId="{5CC46179-D5DF-4579-8986-1EE5C2A28795}" type="pres">
      <dgm:prSet presAssocID="{A01A7DFD-15E0-4558-8158-752FEF823843}" presName="parentText" presStyleLbl="node1" presStyleIdx="7" presStyleCnt="12" custScaleX="277778">
        <dgm:presLayoutVars>
          <dgm:chMax val="1"/>
          <dgm:bulletEnabled val="1"/>
        </dgm:presLayoutVars>
      </dgm:prSet>
      <dgm:spPr/>
      <dgm:t>
        <a:bodyPr/>
        <a:lstStyle/>
        <a:p>
          <a:endParaRPr lang="pt-BR"/>
        </a:p>
      </dgm:t>
    </dgm:pt>
    <dgm:pt modelId="{6C0F8FE3-4CED-4EE8-9431-E2AC82D09FFB}" type="pres">
      <dgm:prSet presAssocID="{04C697E5-9183-4F78-9A63-558E9844F20F}" presName="sp" presStyleCnt="0"/>
      <dgm:spPr/>
    </dgm:pt>
    <dgm:pt modelId="{950B2FB6-0C7C-4650-A006-41BD93A53765}" type="pres">
      <dgm:prSet presAssocID="{CB95A409-6EB2-4226-84EE-983C652ECB0B}" presName="linNode" presStyleCnt="0"/>
      <dgm:spPr/>
    </dgm:pt>
    <dgm:pt modelId="{5F5C5F85-3D9E-4C00-ADD5-4AF651D52109}" type="pres">
      <dgm:prSet presAssocID="{CB95A409-6EB2-4226-84EE-983C652ECB0B}" presName="parentText" presStyleLbl="node1" presStyleIdx="8" presStyleCnt="12" custScaleX="277778">
        <dgm:presLayoutVars>
          <dgm:chMax val="1"/>
          <dgm:bulletEnabled val="1"/>
        </dgm:presLayoutVars>
      </dgm:prSet>
      <dgm:spPr/>
      <dgm:t>
        <a:bodyPr/>
        <a:lstStyle/>
        <a:p>
          <a:endParaRPr lang="pt-BR"/>
        </a:p>
      </dgm:t>
    </dgm:pt>
    <dgm:pt modelId="{9BF3D449-8A8F-4284-B25E-156051354315}" type="pres">
      <dgm:prSet presAssocID="{332DA190-9F12-439C-B592-37F2CDA09247}" presName="sp" presStyleCnt="0"/>
      <dgm:spPr/>
    </dgm:pt>
    <dgm:pt modelId="{CAC5D6D5-22F1-4230-A403-D5630AFAA2D6}" type="pres">
      <dgm:prSet presAssocID="{0C9B84F5-6B4F-43C2-B755-E1258BB606E7}" presName="linNode" presStyleCnt="0"/>
      <dgm:spPr/>
    </dgm:pt>
    <dgm:pt modelId="{3FBA2731-8684-4DA6-9A19-CC3BC39196B1}" type="pres">
      <dgm:prSet presAssocID="{0C9B84F5-6B4F-43C2-B755-E1258BB606E7}" presName="parentText" presStyleLbl="node1" presStyleIdx="9" presStyleCnt="12" custScaleX="277778">
        <dgm:presLayoutVars>
          <dgm:chMax val="1"/>
          <dgm:bulletEnabled val="1"/>
        </dgm:presLayoutVars>
      </dgm:prSet>
      <dgm:spPr/>
      <dgm:t>
        <a:bodyPr/>
        <a:lstStyle/>
        <a:p>
          <a:endParaRPr lang="pt-BR"/>
        </a:p>
      </dgm:t>
    </dgm:pt>
    <dgm:pt modelId="{1D038D5A-6233-4049-8BDB-95D20AB54831}" type="pres">
      <dgm:prSet presAssocID="{D489B5F9-13CF-4683-A596-A904A9DF9B1E}" presName="sp" presStyleCnt="0"/>
      <dgm:spPr/>
    </dgm:pt>
    <dgm:pt modelId="{3ECCD4E3-769D-439F-9671-D7473BA0711D}" type="pres">
      <dgm:prSet presAssocID="{14434593-A425-4BD3-8D62-D5D20545AEA5}" presName="linNode" presStyleCnt="0"/>
      <dgm:spPr/>
    </dgm:pt>
    <dgm:pt modelId="{8CDB3486-3958-4964-B1C5-9A83B531FD18}" type="pres">
      <dgm:prSet presAssocID="{14434593-A425-4BD3-8D62-D5D20545AEA5}" presName="parentText" presStyleLbl="node1" presStyleIdx="10" presStyleCnt="12" custScaleX="277778">
        <dgm:presLayoutVars>
          <dgm:chMax val="1"/>
          <dgm:bulletEnabled val="1"/>
        </dgm:presLayoutVars>
      </dgm:prSet>
      <dgm:spPr/>
      <dgm:t>
        <a:bodyPr/>
        <a:lstStyle/>
        <a:p>
          <a:endParaRPr lang="pt-BR"/>
        </a:p>
      </dgm:t>
    </dgm:pt>
    <dgm:pt modelId="{730E7626-66B9-48F6-90A9-20049D82D5B5}" type="pres">
      <dgm:prSet presAssocID="{94D0C2A8-5F9E-4B2B-A268-32D3BC72CAD6}" presName="sp" presStyleCnt="0"/>
      <dgm:spPr/>
    </dgm:pt>
    <dgm:pt modelId="{1F12DE7A-78CB-4100-96E6-B34CFC2B342C}" type="pres">
      <dgm:prSet presAssocID="{9579F4D3-F6E9-49DA-B4A4-8E8F8EFD51F3}" presName="linNode" presStyleCnt="0"/>
      <dgm:spPr/>
    </dgm:pt>
    <dgm:pt modelId="{0D95AC6F-4FFD-4AC7-B3F1-81D51F58CCC0}" type="pres">
      <dgm:prSet presAssocID="{9579F4D3-F6E9-49DA-B4A4-8E8F8EFD51F3}" presName="parentText" presStyleLbl="node1" presStyleIdx="11" presStyleCnt="12" custScaleX="277778">
        <dgm:presLayoutVars>
          <dgm:chMax val="1"/>
          <dgm:bulletEnabled val="1"/>
        </dgm:presLayoutVars>
      </dgm:prSet>
      <dgm:spPr/>
      <dgm:t>
        <a:bodyPr/>
        <a:lstStyle/>
        <a:p>
          <a:endParaRPr lang="pt-BR"/>
        </a:p>
      </dgm:t>
    </dgm:pt>
  </dgm:ptLst>
  <dgm:cxnLst>
    <dgm:cxn modelId="{26FA6B7F-76A8-4E2E-85AA-68364EC29CE8}" srcId="{B8316320-234D-48EC-AC8C-8A133B030D48}" destId="{14434593-A425-4BD3-8D62-D5D20545AEA5}" srcOrd="10" destOrd="0" parTransId="{104B68BD-6989-46E1-87F0-DD0B9DD1B237}" sibTransId="{94D0C2A8-5F9E-4B2B-A268-32D3BC72CAD6}"/>
    <dgm:cxn modelId="{C5BF8B37-8542-49F3-B8CE-FE8E10683A8C}" srcId="{B8316320-234D-48EC-AC8C-8A133B030D48}" destId="{CDC25FD9-7198-4DB2-9F8E-D7E6A26E4C53}" srcOrd="0" destOrd="0" parTransId="{5D5CE064-7FD1-4CA5-B159-F67AFBC180EE}" sibTransId="{81C76874-FD97-443E-920A-4626B67C77EB}"/>
    <dgm:cxn modelId="{654AF1E1-9947-4D59-8D43-897E44A962B7}" type="presOf" srcId="{3E1669B7-A3B4-4590-A82E-E868CFCB80A3}" destId="{76D6D408-C14E-4AD3-8A2E-5DD17710D0B1}" srcOrd="0" destOrd="0" presId="urn:microsoft.com/office/officeart/2005/8/layout/vList5"/>
    <dgm:cxn modelId="{D9AE0E52-D384-47A3-A9CE-93C8ECF698C7}" type="presOf" srcId="{650C6FB0-EC81-4606-AE90-B7A23B4909D1}" destId="{4C5C80C3-50EC-48E7-8A9C-54DDE2DE8F3C}" srcOrd="0" destOrd="0" presId="urn:microsoft.com/office/officeart/2005/8/layout/vList5"/>
    <dgm:cxn modelId="{FE9742B2-0042-423F-B4DA-7DD3253CF74C}" srcId="{B8316320-234D-48EC-AC8C-8A133B030D48}" destId="{A01A7DFD-15E0-4558-8158-752FEF823843}" srcOrd="7" destOrd="0" parTransId="{9C8DC5C1-AB30-4ED0-BA55-E5EAD2AA921C}" sibTransId="{04C697E5-9183-4F78-9A63-558E9844F20F}"/>
    <dgm:cxn modelId="{3331E968-E969-4C6F-B855-84B73B214993}" srcId="{B8316320-234D-48EC-AC8C-8A133B030D48}" destId="{5C298DD0-59C8-42F3-B300-3354850FB9D8}" srcOrd="5" destOrd="0" parTransId="{443F3C93-9501-4432-B29E-EEDE67751707}" sibTransId="{264A1A8C-5080-4FC5-A95C-AEEB973AB201}"/>
    <dgm:cxn modelId="{E6DB94D1-54C3-439A-B76E-038287336BAA}" type="presOf" srcId="{CDC25FD9-7198-4DB2-9F8E-D7E6A26E4C53}" destId="{17E9138D-9663-4960-91D6-990CAE923DA8}" srcOrd="0" destOrd="0" presId="urn:microsoft.com/office/officeart/2005/8/layout/vList5"/>
    <dgm:cxn modelId="{03B9B0F5-7CCC-4B07-ADC2-7AF7FB1275DB}" type="presOf" srcId="{CB95A409-6EB2-4226-84EE-983C652ECB0B}" destId="{5F5C5F85-3D9E-4C00-ADD5-4AF651D52109}" srcOrd="0" destOrd="0" presId="urn:microsoft.com/office/officeart/2005/8/layout/vList5"/>
    <dgm:cxn modelId="{5410F560-C219-40AD-81D3-B9DB98B066F4}" type="presOf" srcId="{5C298DD0-59C8-42F3-B300-3354850FB9D8}" destId="{E00CFAAF-CAAD-4571-B066-4843058840AC}" srcOrd="0" destOrd="0" presId="urn:microsoft.com/office/officeart/2005/8/layout/vList5"/>
    <dgm:cxn modelId="{398CE186-6CED-4E34-975A-8EF87033F079}" type="presOf" srcId="{14434593-A425-4BD3-8D62-D5D20545AEA5}" destId="{8CDB3486-3958-4964-B1C5-9A83B531FD18}" srcOrd="0" destOrd="0" presId="urn:microsoft.com/office/officeart/2005/8/layout/vList5"/>
    <dgm:cxn modelId="{BFAA5064-12ED-4CF4-BF2F-BD7B9220A513}" type="presOf" srcId="{A01A7DFD-15E0-4558-8158-752FEF823843}" destId="{5CC46179-D5DF-4579-8986-1EE5C2A28795}" srcOrd="0" destOrd="0" presId="urn:microsoft.com/office/officeart/2005/8/layout/vList5"/>
    <dgm:cxn modelId="{1E4B59D6-91A1-474A-9C77-BA754A0886FA}" srcId="{B8316320-234D-48EC-AC8C-8A133B030D48}" destId="{650C6FB0-EC81-4606-AE90-B7A23B4909D1}" srcOrd="4" destOrd="0" parTransId="{465443C1-69D4-49EB-8506-C160E5CB4CA0}" sibTransId="{3C711401-1F8D-40A2-A6F0-F11002459C89}"/>
    <dgm:cxn modelId="{4CE59763-914F-40D9-ADD1-8DD8DFB65BB5}" srcId="{B8316320-234D-48EC-AC8C-8A133B030D48}" destId="{9579F4D3-F6E9-49DA-B4A4-8E8F8EFD51F3}" srcOrd="11" destOrd="0" parTransId="{2B9DAA96-190E-4826-97AB-46962CC6AE1B}" sibTransId="{32B73341-F0F2-4736-A75C-9ECC964BB6AD}"/>
    <dgm:cxn modelId="{7D65B7AE-2D44-46D3-8F9A-5CE62087EB17}" type="presOf" srcId="{0C9B84F5-6B4F-43C2-B755-E1258BB606E7}" destId="{3FBA2731-8684-4DA6-9A19-CC3BC39196B1}" srcOrd="0" destOrd="0" presId="urn:microsoft.com/office/officeart/2005/8/layout/vList5"/>
    <dgm:cxn modelId="{6FADC1B8-538E-462E-A8B9-A62197AC2580}" type="presOf" srcId="{A54B3511-7996-4147-933D-F09E252010BE}" destId="{233035AB-CBE6-456F-BAA5-A92BBCF23557}" srcOrd="0" destOrd="0" presId="urn:microsoft.com/office/officeart/2005/8/layout/vList5"/>
    <dgm:cxn modelId="{5F8EB8B7-D9EF-4B4E-87A2-2FEE8C8ECEB3}" srcId="{B8316320-234D-48EC-AC8C-8A133B030D48}" destId="{0C9B84F5-6B4F-43C2-B755-E1258BB606E7}" srcOrd="9" destOrd="0" parTransId="{A9652797-9A90-4072-8426-B1F13612612B}" sibTransId="{D489B5F9-13CF-4683-A596-A904A9DF9B1E}"/>
    <dgm:cxn modelId="{8756A595-950B-46FF-9573-7E0E8702BB08}" srcId="{B8316320-234D-48EC-AC8C-8A133B030D48}" destId="{CB95A409-6EB2-4226-84EE-983C652ECB0B}" srcOrd="8" destOrd="0" parTransId="{40830011-7366-437F-865F-F900CBCC5ACD}" sibTransId="{332DA190-9F12-439C-B592-37F2CDA09247}"/>
    <dgm:cxn modelId="{B53B86E4-2019-4CF5-B135-7A11A9D0B94C}" type="presOf" srcId="{CC4C12DB-19B6-4AF7-B859-047F4FA52424}" destId="{B63E742B-00AE-43AC-BED6-811B485BB668}" srcOrd="0" destOrd="0" presId="urn:microsoft.com/office/officeart/2005/8/layout/vList5"/>
    <dgm:cxn modelId="{996354AC-66CD-4330-B4DC-A565DA053C2A}" type="presOf" srcId="{D285994D-7D28-4626-8FEA-E91681DB35BA}" destId="{104188AA-D500-42C1-91A4-A737B892B135}" srcOrd="0" destOrd="0" presId="urn:microsoft.com/office/officeart/2005/8/layout/vList5"/>
    <dgm:cxn modelId="{5CDBFDC4-983C-4C0B-85ED-FC500350B973}" srcId="{B8316320-234D-48EC-AC8C-8A133B030D48}" destId="{3E1669B7-A3B4-4590-A82E-E868CFCB80A3}" srcOrd="3" destOrd="0" parTransId="{37D35386-3155-41FE-B704-5AE9A3B1AB02}" sibTransId="{5050F935-8BC0-4FAC-9F4E-96CFAE412144}"/>
    <dgm:cxn modelId="{ACD39EA5-06D2-4D4B-9B65-4D41E65D7A9E}" type="presOf" srcId="{B8316320-234D-48EC-AC8C-8A133B030D48}" destId="{B85B7EF5-5E1E-4DE2-9BDC-81D47D0EB0EC}" srcOrd="0" destOrd="0" presId="urn:microsoft.com/office/officeart/2005/8/layout/vList5"/>
    <dgm:cxn modelId="{A3F89ABF-371F-4CB8-B21A-D646B9060D23}" srcId="{B8316320-234D-48EC-AC8C-8A133B030D48}" destId="{CC4C12DB-19B6-4AF7-B859-047F4FA52424}" srcOrd="1" destOrd="0" parTransId="{1C38AE3F-DFCC-499F-B87D-BFF5A23019F8}" sibTransId="{B5098570-6F71-4990-A760-C617C0181C84}"/>
    <dgm:cxn modelId="{F056D335-9538-4BC3-BBFC-0CCAE7AD7FB0}" srcId="{B8316320-234D-48EC-AC8C-8A133B030D48}" destId="{A54B3511-7996-4147-933D-F09E252010BE}" srcOrd="2" destOrd="0" parTransId="{0110C2D1-2408-4351-883B-46E8BB788221}" sibTransId="{2C10CCD3-DDE6-448D-BE84-8D30B5DEBDF3}"/>
    <dgm:cxn modelId="{7998775B-9F4C-4C0B-AA7D-F52FD9FF1D66}" type="presOf" srcId="{9579F4D3-F6E9-49DA-B4A4-8E8F8EFD51F3}" destId="{0D95AC6F-4FFD-4AC7-B3F1-81D51F58CCC0}" srcOrd="0" destOrd="0" presId="urn:microsoft.com/office/officeart/2005/8/layout/vList5"/>
    <dgm:cxn modelId="{3325098A-539F-431A-8116-748786802484}" srcId="{B8316320-234D-48EC-AC8C-8A133B030D48}" destId="{D285994D-7D28-4626-8FEA-E91681DB35BA}" srcOrd="6" destOrd="0" parTransId="{2721B6E3-9E9D-4B77-A0CF-B993AE5C926A}" sibTransId="{1E55B7D4-A4E8-457B-B07C-6E2878736185}"/>
    <dgm:cxn modelId="{D106E04E-F7D0-4A09-A923-6CD2C0901B8B}" type="presParOf" srcId="{B85B7EF5-5E1E-4DE2-9BDC-81D47D0EB0EC}" destId="{3962EDE2-3C3B-42FC-90EE-A28FB25DBB1A}" srcOrd="0" destOrd="0" presId="urn:microsoft.com/office/officeart/2005/8/layout/vList5"/>
    <dgm:cxn modelId="{8B4576C0-38B4-41AF-BD95-97B8F8E2EF34}" type="presParOf" srcId="{3962EDE2-3C3B-42FC-90EE-A28FB25DBB1A}" destId="{17E9138D-9663-4960-91D6-990CAE923DA8}" srcOrd="0" destOrd="0" presId="urn:microsoft.com/office/officeart/2005/8/layout/vList5"/>
    <dgm:cxn modelId="{F442021C-0AE2-40AE-9EF6-9DE0DA7A2B52}" type="presParOf" srcId="{B85B7EF5-5E1E-4DE2-9BDC-81D47D0EB0EC}" destId="{D54FB5EE-A493-4142-BEE2-71CF93C220A9}" srcOrd="1" destOrd="0" presId="urn:microsoft.com/office/officeart/2005/8/layout/vList5"/>
    <dgm:cxn modelId="{5B5B79DD-231E-48D4-A5FE-DAA3F5238FF2}" type="presParOf" srcId="{B85B7EF5-5E1E-4DE2-9BDC-81D47D0EB0EC}" destId="{87A260F4-CAF8-4705-AE7C-118CF5BAF914}" srcOrd="2" destOrd="0" presId="urn:microsoft.com/office/officeart/2005/8/layout/vList5"/>
    <dgm:cxn modelId="{4A35FC3C-BDDA-480E-AC0D-B33AE8D9DBEB}" type="presParOf" srcId="{87A260F4-CAF8-4705-AE7C-118CF5BAF914}" destId="{B63E742B-00AE-43AC-BED6-811B485BB668}" srcOrd="0" destOrd="0" presId="urn:microsoft.com/office/officeart/2005/8/layout/vList5"/>
    <dgm:cxn modelId="{2FB5D91D-A74B-40BC-BCF8-9FF730FF9053}" type="presParOf" srcId="{B85B7EF5-5E1E-4DE2-9BDC-81D47D0EB0EC}" destId="{62338B1B-DFF5-4E2A-AB3C-9F2C3D84FF7C}" srcOrd="3" destOrd="0" presId="urn:microsoft.com/office/officeart/2005/8/layout/vList5"/>
    <dgm:cxn modelId="{463E72E1-2770-4CC6-80E7-9BFEC0C20A70}" type="presParOf" srcId="{B85B7EF5-5E1E-4DE2-9BDC-81D47D0EB0EC}" destId="{C61F200F-2798-4DD7-8DC3-2AFC07B15D53}" srcOrd="4" destOrd="0" presId="urn:microsoft.com/office/officeart/2005/8/layout/vList5"/>
    <dgm:cxn modelId="{C9C1C235-6BEC-4B1F-ABFA-238BF5B86B40}" type="presParOf" srcId="{C61F200F-2798-4DD7-8DC3-2AFC07B15D53}" destId="{233035AB-CBE6-456F-BAA5-A92BBCF23557}" srcOrd="0" destOrd="0" presId="urn:microsoft.com/office/officeart/2005/8/layout/vList5"/>
    <dgm:cxn modelId="{FC2A371B-26A5-48F9-8C47-1EFCD40524DA}" type="presParOf" srcId="{B85B7EF5-5E1E-4DE2-9BDC-81D47D0EB0EC}" destId="{75EA0C70-76A6-4CA5-93B8-9ACE5BF985B3}" srcOrd="5" destOrd="0" presId="urn:microsoft.com/office/officeart/2005/8/layout/vList5"/>
    <dgm:cxn modelId="{DA068D5B-2D1C-47AD-9B09-F9F810B4A365}" type="presParOf" srcId="{B85B7EF5-5E1E-4DE2-9BDC-81D47D0EB0EC}" destId="{E53419A7-261A-4913-A3C8-6321D62A967C}" srcOrd="6" destOrd="0" presId="urn:microsoft.com/office/officeart/2005/8/layout/vList5"/>
    <dgm:cxn modelId="{502BAF0D-4D30-4956-BD1E-678F6BDE058E}" type="presParOf" srcId="{E53419A7-261A-4913-A3C8-6321D62A967C}" destId="{76D6D408-C14E-4AD3-8A2E-5DD17710D0B1}" srcOrd="0" destOrd="0" presId="urn:microsoft.com/office/officeart/2005/8/layout/vList5"/>
    <dgm:cxn modelId="{3FE2213C-B09B-4982-9CF5-ACC8330CF6E9}" type="presParOf" srcId="{B85B7EF5-5E1E-4DE2-9BDC-81D47D0EB0EC}" destId="{CADB6EB0-CC56-4CDE-A4AF-D81F37DB9B85}" srcOrd="7" destOrd="0" presId="urn:microsoft.com/office/officeart/2005/8/layout/vList5"/>
    <dgm:cxn modelId="{36578EFC-E56D-4FCA-B8A6-08E7231B31C5}" type="presParOf" srcId="{B85B7EF5-5E1E-4DE2-9BDC-81D47D0EB0EC}" destId="{9DC54E12-54D1-48AA-871E-2BA570B31B98}" srcOrd="8" destOrd="0" presId="urn:microsoft.com/office/officeart/2005/8/layout/vList5"/>
    <dgm:cxn modelId="{E2057C15-193F-4822-972E-DBB684BBD9EF}" type="presParOf" srcId="{9DC54E12-54D1-48AA-871E-2BA570B31B98}" destId="{4C5C80C3-50EC-48E7-8A9C-54DDE2DE8F3C}" srcOrd="0" destOrd="0" presId="urn:microsoft.com/office/officeart/2005/8/layout/vList5"/>
    <dgm:cxn modelId="{7B4F5542-5302-4DEF-A158-119B4F72D328}" type="presParOf" srcId="{B85B7EF5-5E1E-4DE2-9BDC-81D47D0EB0EC}" destId="{29A55C54-B8E8-4529-94A1-5FF0DCDADFB0}" srcOrd="9" destOrd="0" presId="urn:microsoft.com/office/officeart/2005/8/layout/vList5"/>
    <dgm:cxn modelId="{C3FF73CF-B9DE-491D-AF2E-2E7066A74811}" type="presParOf" srcId="{B85B7EF5-5E1E-4DE2-9BDC-81D47D0EB0EC}" destId="{C351D974-F0D3-49A9-BD09-CCEE936E58FF}" srcOrd="10" destOrd="0" presId="urn:microsoft.com/office/officeart/2005/8/layout/vList5"/>
    <dgm:cxn modelId="{2D313D79-0F75-47F9-9E46-770759B4003F}" type="presParOf" srcId="{C351D974-F0D3-49A9-BD09-CCEE936E58FF}" destId="{E00CFAAF-CAAD-4571-B066-4843058840AC}" srcOrd="0" destOrd="0" presId="urn:microsoft.com/office/officeart/2005/8/layout/vList5"/>
    <dgm:cxn modelId="{4031E078-9185-47F8-9001-A95179CC23FF}" type="presParOf" srcId="{B85B7EF5-5E1E-4DE2-9BDC-81D47D0EB0EC}" destId="{3DE188F6-975A-405A-B373-627EE7A3D471}" srcOrd="11" destOrd="0" presId="urn:microsoft.com/office/officeart/2005/8/layout/vList5"/>
    <dgm:cxn modelId="{6B166B13-E2A8-417C-B51E-D9DA8FA7400D}" type="presParOf" srcId="{B85B7EF5-5E1E-4DE2-9BDC-81D47D0EB0EC}" destId="{BD0D6F34-1B60-44FA-9947-983D2DAB915A}" srcOrd="12" destOrd="0" presId="urn:microsoft.com/office/officeart/2005/8/layout/vList5"/>
    <dgm:cxn modelId="{90AE4A07-AF42-493D-A2D4-3F7DAD8FAC6F}" type="presParOf" srcId="{BD0D6F34-1B60-44FA-9947-983D2DAB915A}" destId="{104188AA-D500-42C1-91A4-A737B892B135}" srcOrd="0" destOrd="0" presId="urn:microsoft.com/office/officeart/2005/8/layout/vList5"/>
    <dgm:cxn modelId="{AAC3251B-364E-48D3-95F8-D567B43473E1}" type="presParOf" srcId="{B85B7EF5-5E1E-4DE2-9BDC-81D47D0EB0EC}" destId="{92506796-AD3F-4A83-9384-60D161361345}" srcOrd="13" destOrd="0" presId="urn:microsoft.com/office/officeart/2005/8/layout/vList5"/>
    <dgm:cxn modelId="{79E0CB06-5489-4E85-9ECE-2A1E622677E4}" type="presParOf" srcId="{B85B7EF5-5E1E-4DE2-9BDC-81D47D0EB0EC}" destId="{3BDCDEA1-F3A9-4B78-B33B-570A0A17AEB3}" srcOrd="14" destOrd="0" presId="urn:microsoft.com/office/officeart/2005/8/layout/vList5"/>
    <dgm:cxn modelId="{A94FD220-ADB1-4A81-AA85-588964C3D95E}" type="presParOf" srcId="{3BDCDEA1-F3A9-4B78-B33B-570A0A17AEB3}" destId="{5CC46179-D5DF-4579-8986-1EE5C2A28795}" srcOrd="0" destOrd="0" presId="urn:microsoft.com/office/officeart/2005/8/layout/vList5"/>
    <dgm:cxn modelId="{AB8F456B-360C-4AD1-B045-01C9963F2A96}" type="presParOf" srcId="{B85B7EF5-5E1E-4DE2-9BDC-81D47D0EB0EC}" destId="{6C0F8FE3-4CED-4EE8-9431-E2AC82D09FFB}" srcOrd="15" destOrd="0" presId="urn:microsoft.com/office/officeart/2005/8/layout/vList5"/>
    <dgm:cxn modelId="{7549453D-6D8E-42A0-A09D-DBE00D03952D}" type="presParOf" srcId="{B85B7EF5-5E1E-4DE2-9BDC-81D47D0EB0EC}" destId="{950B2FB6-0C7C-4650-A006-41BD93A53765}" srcOrd="16" destOrd="0" presId="urn:microsoft.com/office/officeart/2005/8/layout/vList5"/>
    <dgm:cxn modelId="{8F2B283E-B946-41C0-8CCB-7C31FA21488F}" type="presParOf" srcId="{950B2FB6-0C7C-4650-A006-41BD93A53765}" destId="{5F5C5F85-3D9E-4C00-ADD5-4AF651D52109}" srcOrd="0" destOrd="0" presId="urn:microsoft.com/office/officeart/2005/8/layout/vList5"/>
    <dgm:cxn modelId="{FC369087-9803-4379-BB37-9800F8D8D8E5}" type="presParOf" srcId="{B85B7EF5-5E1E-4DE2-9BDC-81D47D0EB0EC}" destId="{9BF3D449-8A8F-4284-B25E-156051354315}" srcOrd="17" destOrd="0" presId="urn:microsoft.com/office/officeart/2005/8/layout/vList5"/>
    <dgm:cxn modelId="{E160DD8F-4D36-4DF3-A3BD-9822D3C36878}" type="presParOf" srcId="{B85B7EF5-5E1E-4DE2-9BDC-81D47D0EB0EC}" destId="{CAC5D6D5-22F1-4230-A403-D5630AFAA2D6}" srcOrd="18" destOrd="0" presId="urn:microsoft.com/office/officeart/2005/8/layout/vList5"/>
    <dgm:cxn modelId="{075FB5A6-B700-4900-9475-C59737B97F01}" type="presParOf" srcId="{CAC5D6D5-22F1-4230-A403-D5630AFAA2D6}" destId="{3FBA2731-8684-4DA6-9A19-CC3BC39196B1}" srcOrd="0" destOrd="0" presId="urn:microsoft.com/office/officeart/2005/8/layout/vList5"/>
    <dgm:cxn modelId="{C3E1A303-3B24-44D1-99C1-D23C8DF3BB33}" type="presParOf" srcId="{B85B7EF5-5E1E-4DE2-9BDC-81D47D0EB0EC}" destId="{1D038D5A-6233-4049-8BDB-95D20AB54831}" srcOrd="19" destOrd="0" presId="urn:microsoft.com/office/officeart/2005/8/layout/vList5"/>
    <dgm:cxn modelId="{C6587CC6-2AF1-44D5-BBF6-FE27B33F9140}" type="presParOf" srcId="{B85B7EF5-5E1E-4DE2-9BDC-81D47D0EB0EC}" destId="{3ECCD4E3-769D-439F-9671-D7473BA0711D}" srcOrd="20" destOrd="0" presId="urn:microsoft.com/office/officeart/2005/8/layout/vList5"/>
    <dgm:cxn modelId="{65BAF522-2F5B-4835-A57C-6E9646824D94}" type="presParOf" srcId="{3ECCD4E3-769D-439F-9671-D7473BA0711D}" destId="{8CDB3486-3958-4964-B1C5-9A83B531FD18}" srcOrd="0" destOrd="0" presId="urn:microsoft.com/office/officeart/2005/8/layout/vList5"/>
    <dgm:cxn modelId="{8AFDB077-F417-42DD-81B7-2BB75F75B239}" type="presParOf" srcId="{B85B7EF5-5E1E-4DE2-9BDC-81D47D0EB0EC}" destId="{730E7626-66B9-48F6-90A9-20049D82D5B5}" srcOrd="21" destOrd="0" presId="urn:microsoft.com/office/officeart/2005/8/layout/vList5"/>
    <dgm:cxn modelId="{08663BAB-DF85-41E8-BED0-6CCF69421694}" type="presParOf" srcId="{B85B7EF5-5E1E-4DE2-9BDC-81D47D0EB0EC}" destId="{1F12DE7A-78CB-4100-96E6-B34CFC2B342C}" srcOrd="22" destOrd="0" presId="urn:microsoft.com/office/officeart/2005/8/layout/vList5"/>
    <dgm:cxn modelId="{2E486C61-E168-4923-B327-3260E816D90C}" type="presParOf" srcId="{1F12DE7A-78CB-4100-96E6-B34CFC2B342C}" destId="{0D95AC6F-4FFD-4AC7-B3F1-81D51F58CCC0}"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F40EEB-798E-4DA0-96CA-E8A906130E6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pt-BR"/>
        </a:p>
      </dgm:t>
    </dgm:pt>
    <dgm:pt modelId="{5144A9F1-01B3-4B0F-A2F0-D07735F6E309}">
      <dgm:prSet/>
      <dgm:spPr/>
      <dgm:t>
        <a:bodyPr/>
        <a:lstStyle/>
        <a:p>
          <a:pPr rtl="0"/>
          <a:r>
            <a:rPr lang="pt-BR" b="1" i="1" smtClean="0"/>
            <a:t>O que leva funcionários a dedicarem-se ao trabalho, vestirem a camisa da empresa e a lutarem por ela?</a:t>
          </a:r>
          <a:endParaRPr lang="pt-BR" b="1" i="1"/>
        </a:p>
      </dgm:t>
    </dgm:pt>
    <dgm:pt modelId="{7C2284F3-3074-4F58-8A1D-1ED5D0EBDFCB}" type="parTrans" cxnId="{1C702C2E-6A91-433C-9F4D-4B6D1EEF0990}">
      <dgm:prSet/>
      <dgm:spPr/>
      <dgm:t>
        <a:bodyPr/>
        <a:lstStyle/>
        <a:p>
          <a:endParaRPr lang="pt-BR" b="1" i="1"/>
        </a:p>
      </dgm:t>
    </dgm:pt>
    <dgm:pt modelId="{737C826A-F5E7-4712-99B0-12E4C61A9661}" type="sibTrans" cxnId="{1C702C2E-6A91-433C-9F4D-4B6D1EEF0990}">
      <dgm:prSet/>
      <dgm:spPr/>
      <dgm:t>
        <a:bodyPr/>
        <a:lstStyle/>
        <a:p>
          <a:endParaRPr lang="pt-BR" b="1" i="1"/>
        </a:p>
      </dgm:t>
    </dgm:pt>
    <dgm:pt modelId="{F1C8630A-11DD-488F-8CBE-09687A1D3499}">
      <dgm:prSet/>
      <dgm:spPr/>
      <dgm:t>
        <a:bodyPr/>
        <a:lstStyle/>
        <a:p>
          <a:pPr rtl="0"/>
          <a:r>
            <a:rPr lang="pt-BR" b="1" i="1" dirty="0" smtClean="0"/>
            <a:t>O que faz com que deem o máximo possível para ajudar a empresa a ser realmente competitiva?</a:t>
          </a:r>
          <a:endParaRPr lang="pt-BR" b="1" i="1" dirty="0"/>
        </a:p>
      </dgm:t>
    </dgm:pt>
    <dgm:pt modelId="{2120C257-2AD4-4D27-B1B6-C9E9705CFFF0}" type="parTrans" cxnId="{3C40DFC0-0D75-4132-8EA6-C97825497627}">
      <dgm:prSet/>
      <dgm:spPr/>
      <dgm:t>
        <a:bodyPr/>
        <a:lstStyle/>
        <a:p>
          <a:endParaRPr lang="pt-BR" b="1" i="1"/>
        </a:p>
      </dgm:t>
    </dgm:pt>
    <dgm:pt modelId="{14E6A138-EB5A-493B-BB98-C4055C042512}" type="sibTrans" cxnId="{3C40DFC0-0D75-4132-8EA6-C97825497627}">
      <dgm:prSet/>
      <dgm:spPr/>
      <dgm:t>
        <a:bodyPr/>
        <a:lstStyle/>
        <a:p>
          <a:endParaRPr lang="pt-BR" b="1" i="1"/>
        </a:p>
      </dgm:t>
    </dgm:pt>
    <dgm:pt modelId="{1B19556E-3BE2-4C3A-9EF8-6AE91DA084D5}" type="pres">
      <dgm:prSet presAssocID="{6CF40EEB-798E-4DA0-96CA-E8A906130E63}" presName="vert0" presStyleCnt="0">
        <dgm:presLayoutVars>
          <dgm:dir/>
          <dgm:animOne val="branch"/>
          <dgm:animLvl val="lvl"/>
        </dgm:presLayoutVars>
      </dgm:prSet>
      <dgm:spPr/>
      <dgm:t>
        <a:bodyPr/>
        <a:lstStyle/>
        <a:p>
          <a:endParaRPr lang="pt-BR"/>
        </a:p>
      </dgm:t>
    </dgm:pt>
    <dgm:pt modelId="{2D5CF7AF-FA3D-4A95-9AB9-6DA3E06BDDBC}" type="pres">
      <dgm:prSet presAssocID="{5144A9F1-01B3-4B0F-A2F0-D07735F6E309}" presName="thickLine" presStyleLbl="alignNode1" presStyleIdx="0" presStyleCnt="2"/>
      <dgm:spPr/>
    </dgm:pt>
    <dgm:pt modelId="{E546BFCF-9E74-458A-8B34-76BD39A971E5}" type="pres">
      <dgm:prSet presAssocID="{5144A9F1-01B3-4B0F-A2F0-D07735F6E309}" presName="horz1" presStyleCnt="0"/>
      <dgm:spPr/>
    </dgm:pt>
    <dgm:pt modelId="{88A9BAF5-E1FC-44FB-AC4F-2784E7DEE453}" type="pres">
      <dgm:prSet presAssocID="{5144A9F1-01B3-4B0F-A2F0-D07735F6E309}" presName="tx1" presStyleLbl="revTx" presStyleIdx="0" presStyleCnt="2"/>
      <dgm:spPr/>
      <dgm:t>
        <a:bodyPr/>
        <a:lstStyle/>
        <a:p>
          <a:endParaRPr lang="pt-BR"/>
        </a:p>
      </dgm:t>
    </dgm:pt>
    <dgm:pt modelId="{E53A8EB1-2C5D-4940-89A7-95CAE4124621}" type="pres">
      <dgm:prSet presAssocID="{5144A9F1-01B3-4B0F-A2F0-D07735F6E309}" presName="vert1" presStyleCnt="0"/>
      <dgm:spPr/>
    </dgm:pt>
    <dgm:pt modelId="{DABE084B-44F6-4B2A-B23B-3C5A2CA28509}" type="pres">
      <dgm:prSet presAssocID="{F1C8630A-11DD-488F-8CBE-09687A1D3499}" presName="thickLine" presStyleLbl="alignNode1" presStyleIdx="1" presStyleCnt="2"/>
      <dgm:spPr/>
    </dgm:pt>
    <dgm:pt modelId="{9322F089-CDC5-425F-8E1B-BAC7834540CE}" type="pres">
      <dgm:prSet presAssocID="{F1C8630A-11DD-488F-8CBE-09687A1D3499}" presName="horz1" presStyleCnt="0"/>
      <dgm:spPr/>
    </dgm:pt>
    <dgm:pt modelId="{7CCDA71E-4B22-4296-BBB6-045FEE434D70}" type="pres">
      <dgm:prSet presAssocID="{F1C8630A-11DD-488F-8CBE-09687A1D3499}" presName="tx1" presStyleLbl="revTx" presStyleIdx="1" presStyleCnt="2"/>
      <dgm:spPr/>
      <dgm:t>
        <a:bodyPr/>
        <a:lstStyle/>
        <a:p>
          <a:endParaRPr lang="pt-BR"/>
        </a:p>
      </dgm:t>
    </dgm:pt>
    <dgm:pt modelId="{00D426AB-7E9A-49BC-BA8C-1968698BCDF7}" type="pres">
      <dgm:prSet presAssocID="{F1C8630A-11DD-488F-8CBE-09687A1D3499}" presName="vert1" presStyleCnt="0"/>
      <dgm:spPr/>
    </dgm:pt>
  </dgm:ptLst>
  <dgm:cxnLst>
    <dgm:cxn modelId="{68839D50-9078-4DA6-9D6A-A2B0115D83E2}" type="presOf" srcId="{F1C8630A-11DD-488F-8CBE-09687A1D3499}" destId="{7CCDA71E-4B22-4296-BBB6-045FEE434D70}" srcOrd="0" destOrd="0" presId="urn:microsoft.com/office/officeart/2008/layout/LinedList"/>
    <dgm:cxn modelId="{D699C92D-3B76-4502-85F6-E7619AF0C99F}" type="presOf" srcId="{6CF40EEB-798E-4DA0-96CA-E8A906130E63}" destId="{1B19556E-3BE2-4C3A-9EF8-6AE91DA084D5}" srcOrd="0" destOrd="0" presId="urn:microsoft.com/office/officeart/2008/layout/LinedList"/>
    <dgm:cxn modelId="{3C40DFC0-0D75-4132-8EA6-C97825497627}" srcId="{6CF40EEB-798E-4DA0-96CA-E8A906130E63}" destId="{F1C8630A-11DD-488F-8CBE-09687A1D3499}" srcOrd="1" destOrd="0" parTransId="{2120C257-2AD4-4D27-B1B6-C9E9705CFFF0}" sibTransId="{14E6A138-EB5A-493B-BB98-C4055C042512}"/>
    <dgm:cxn modelId="{13DF0A7A-0CFE-412A-AF57-F6ADD5A4F98B}" type="presOf" srcId="{5144A9F1-01B3-4B0F-A2F0-D07735F6E309}" destId="{88A9BAF5-E1FC-44FB-AC4F-2784E7DEE453}" srcOrd="0" destOrd="0" presId="urn:microsoft.com/office/officeart/2008/layout/LinedList"/>
    <dgm:cxn modelId="{1C702C2E-6A91-433C-9F4D-4B6D1EEF0990}" srcId="{6CF40EEB-798E-4DA0-96CA-E8A906130E63}" destId="{5144A9F1-01B3-4B0F-A2F0-D07735F6E309}" srcOrd="0" destOrd="0" parTransId="{7C2284F3-3074-4F58-8A1D-1ED5D0EBDFCB}" sibTransId="{737C826A-F5E7-4712-99B0-12E4C61A9661}"/>
    <dgm:cxn modelId="{AAC6858A-4797-4BF8-A1B6-25B791BDDE3D}" type="presParOf" srcId="{1B19556E-3BE2-4C3A-9EF8-6AE91DA084D5}" destId="{2D5CF7AF-FA3D-4A95-9AB9-6DA3E06BDDBC}" srcOrd="0" destOrd="0" presId="urn:microsoft.com/office/officeart/2008/layout/LinedList"/>
    <dgm:cxn modelId="{B8DADA9D-1829-45FC-9366-AAC4966588B0}" type="presParOf" srcId="{1B19556E-3BE2-4C3A-9EF8-6AE91DA084D5}" destId="{E546BFCF-9E74-458A-8B34-76BD39A971E5}" srcOrd="1" destOrd="0" presId="urn:microsoft.com/office/officeart/2008/layout/LinedList"/>
    <dgm:cxn modelId="{B52A6794-3A18-4420-B834-6F0792EFB134}" type="presParOf" srcId="{E546BFCF-9E74-458A-8B34-76BD39A971E5}" destId="{88A9BAF5-E1FC-44FB-AC4F-2784E7DEE453}" srcOrd="0" destOrd="0" presId="urn:microsoft.com/office/officeart/2008/layout/LinedList"/>
    <dgm:cxn modelId="{0B9100D8-EAD6-40E0-8FFA-F465920FE5FC}" type="presParOf" srcId="{E546BFCF-9E74-458A-8B34-76BD39A971E5}" destId="{E53A8EB1-2C5D-4940-89A7-95CAE4124621}" srcOrd="1" destOrd="0" presId="urn:microsoft.com/office/officeart/2008/layout/LinedList"/>
    <dgm:cxn modelId="{EFE7DB65-0D79-49D8-8662-4D12FCAA0E07}" type="presParOf" srcId="{1B19556E-3BE2-4C3A-9EF8-6AE91DA084D5}" destId="{DABE084B-44F6-4B2A-B23B-3C5A2CA28509}" srcOrd="2" destOrd="0" presId="urn:microsoft.com/office/officeart/2008/layout/LinedList"/>
    <dgm:cxn modelId="{E7B55A88-89E5-4CFD-9F1F-68D533CB7235}" type="presParOf" srcId="{1B19556E-3BE2-4C3A-9EF8-6AE91DA084D5}" destId="{9322F089-CDC5-425F-8E1B-BAC7834540CE}" srcOrd="3" destOrd="0" presId="urn:microsoft.com/office/officeart/2008/layout/LinedList"/>
    <dgm:cxn modelId="{CAD3A9ED-D5FD-4A3E-BEED-C54DB26FEB5C}" type="presParOf" srcId="{9322F089-CDC5-425F-8E1B-BAC7834540CE}" destId="{7CCDA71E-4B22-4296-BBB6-045FEE434D70}" srcOrd="0" destOrd="0" presId="urn:microsoft.com/office/officeart/2008/layout/LinedList"/>
    <dgm:cxn modelId="{0DF9CF40-F379-4E05-9457-9CD1752F9D77}" type="presParOf" srcId="{9322F089-CDC5-425F-8E1B-BAC7834540CE}" destId="{00D426AB-7E9A-49BC-BA8C-1968698BCDF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D7FB1B-5DAE-47B1-907D-3B1822265459}" type="doc">
      <dgm:prSet loTypeId="urn:microsoft.com/office/officeart/2005/8/layout/hProcess3" loCatId="process" qsTypeId="urn:microsoft.com/office/officeart/2005/8/quickstyle/simple1" qsCatId="simple" csTypeId="urn:microsoft.com/office/officeart/2005/8/colors/accent1_2" csCatId="accent1" phldr="1"/>
      <dgm:spPr/>
      <dgm:t>
        <a:bodyPr/>
        <a:lstStyle/>
        <a:p>
          <a:endParaRPr lang="pt-BR"/>
        </a:p>
      </dgm:t>
    </dgm:pt>
    <dgm:pt modelId="{0FE3E120-D4D7-4A67-9C2D-B664CD61FB76}">
      <dgm:prSet custT="1"/>
      <dgm:spPr/>
      <dgm:t>
        <a:bodyPr/>
        <a:lstStyle/>
        <a:p>
          <a:pPr algn="l" rtl="0"/>
          <a:r>
            <a:rPr lang="pt-BR" sz="1800" dirty="0" smtClean="0"/>
            <a:t>Ênfase</a:t>
          </a:r>
        </a:p>
        <a:p>
          <a:pPr algn="l" rtl="0"/>
          <a:r>
            <a:rPr lang="pt-BR" sz="1800" dirty="0" err="1" smtClean="0"/>
            <a:t>Intraorganizacional</a:t>
          </a:r>
          <a:endParaRPr lang="pt-BR" sz="1800" dirty="0" smtClean="0"/>
        </a:p>
        <a:p>
          <a:pPr algn="l" rtl="0"/>
          <a:r>
            <a:rPr lang="pt-BR" sz="1800" dirty="0" smtClean="0"/>
            <a:t>(sistema fechado)</a:t>
          </a:r>
          <a:endParaRPr lang="pt-BR" sz="1800" dirty="0"/>
        </a:p>
      </dgm:t>
    </dgm:pt>
    <dgm:pt modelId="{59A9F49A-AAFE-41A1-A237-66AEBEC605F9}" type="parTrans" cxnId="{8567233B-E017-404A-B1D7-E9ED44550EB7}">
      <dgm:prSet/>
      <dgm:spPr/>
      <dgm:t>
        <a:bodyPr/>
        <a:lstStyle/>
        <a:p>
          <a:endParaRPr lang="pt-BR"/>
        </a:p>
      </dgm:t>
    </dgm:pt>
    <dgm:pt modelId="{26C6044A-69C4-481F-9018-A9A7985EFAD6}" type="sibTrans" cxnId="{8567233B-E017-404A-B1D7-E9ED44550EB7}">
      <dgm:prSet/>
      <dgm:spPr/>
      <dgm:t>
        <a:bodyPr/>
        <a:lstStyle/>
        <a:p>
          <a:endParaRPr lang="pt-BR"/>
        </a:p>
      </dgm:t>
    </dgm:pt>
    <dgm:pt modelId="{C2BE59E4-F19E-4DDC-9930-A60369706936}">
      <dgm:prSet/>
      <dgm:spPr/>
      <dgm:t>
        <a:bodyPr/>
        <a:lstStyle/>
        <a:p>
          <a:pPr rtl="0"/>
          <a:endParaRPr lang="pt-BR" dirty="0"/>
        </a:p>
      </dgm:t>
    </dgm:pt>
    <dgm:pt modelId="{7A0578BC-C87F-4380-A6A5-35CA0C70A2AB}" type="parTrans" cxnId="{DD8BF2F4-61B1-4A1D-BFD3-B4664E470541}">
      <dgm:prSet/>
      <dgm:spPr/>
      <dgm:t>
        <a:bodyPr/>
        <a:lstStyle/>
        <a:p>
          <a:endParaRPr lang="pt-BR"/>
        </a:p>
      </dgm:t>
    </dgm:pt>
    <dgm:pt modelId="{72E439DA-BCEB-4C08-955B-3DC9E830ADCF}" type="sibTrans" cxnId="{DD8BF2F4-61B1-4A1D-BFD3-B4664E470541}">
      <dgm:prSet/>
      <dgm:spPr/>
      <dgm:t>
        <a:bodyPr/>
        <a:lstStyle/>
        <a:p>
          <a:endParaRPr lang="pt-BR"/>
        </a:p>
      </dgm:t>
    </dgm:pt>
    <dgm:pt modelId="{B51FB504-6006-4B6C-B726-C28ABFFA2F56}">
      <dgm:prSet/>
      <dgm:spPr/>
      <dgm:t>
        <a:bodyPr/>
        <a:lstStyle/>
        <a:p>
          <a:endParaRPr lang="pt-BR"/>
        </a:p>
      </dgm:t>
    </dgm:pt>
    <dgm:pt modelId="{4BD302CB-2EFF-4923-8BC9-A613FAC19909}" type="parTrans" cxnId="{ED5B8F82-B488-40A8-9753-3FC2FE882CD3}">
      <dgm:prSet/>
      <dgm:spPr/>
      <dgm:t>
        <a:bodyPr/>
        <a:lstStyle/>
        <a:p>
          <a:endParaRPr lang="pt-BR"/>
        </a:p>
      </dgm:t>
    </dgm:pt>
    <dgm:pt modelId="{19019365-B7D7-47F8-9B02-1D9346578978}" type="sibTrans" cxnId="{ED5B8F82-B488-40A8-9753-3FC2FE882CD3}">
      <dgm:prSet/>
      <dgm:spPr/>
      <dgm:t>
        <a:bodyPr/>
        <a:lstStyle/>
        <a:p>
          <a:endParaRPr lang="pt-BR"/>
        </a:p>
      </dgm:t>
    </dgm:pt>
    <dgm:pt modelId="{1A11A456-4356-46B3-8D2B-1AD5338C41EF}">
      <dgm:prSet/>
      <dgm:spPr/>
      <dgm:t>
        <a:bodyPr/>
        <a:lstStyle/>
        <a:p>
          <a:endParaRPr lang="pt-BR"/>
        </a:p>
      </dgm:t>
    </dgm:pt>
    <dgm:pt modelId="{428DC7A8-862F-4597-8C42-E83801D6DC54}" type="parTrans" cxnId="{6FA918F3-531A-4F7C-AE11-C6BC2276B565}">
      <dgm:prSet/>
      <dgm:spPr/>
      <dgm:t>
        <a:bodyPr/>
        <a:lstStyle/>
        <a:p>
          <a:endParaRPr lang="pt-BR"/>
        </a:p>
      </dgm:t>
    </dgm:pt>
    <dgm:pt modelId="{83711EFA-F363-4E81-B24A-442F223B8D10}" type="sibTrans" cxnId="{6FA918F3-531A-4F7C-AE11-C6BC2276B565}">
      <dgm:prSet/>
      <dgm:spPr/>
      <dgm:t>
        <a:bodyPr/>
        <a:lstStyle/>
        <a:p>
          <a:endParaRPr lang="pt-BR"/>
        </a:p>
      </dgm:t>
    </dgm:pt>
    <dgm:pt modelId="{E6A7BD64-4C7C-4100-B8DC-E93275890ED4}" type="pres">
      <dgm:prSet presAssocID="{DFD7FB1B-5DAE-47B1-907D-3B1822265459}" presName="Name0" presStyleCnt="0">
        <dgm:presLayoutVars>
          <dgm:dir/>
          <dgm:animLvl val="lvl"/>
          <dgm:resizeHandles val="exact"/>
        </dgm:presLayoutVars>
      </dgm:prSet>
      <dgm:spPr/>
      <dgm:t>
        <a:bodyPr/>
        <a:lstStyle/>
        <a:p>
          <a:endParaRPr lang="pt-BR"/>
        </a:p>
      </dgm:t>
    </dgm:pt>
    <dgm:pt modelId="{5AB04EE0-C23E-4756-AA7D-D96A080C7BE1}" type="pres">
      <dgm:prSet presAssocID="{DFD7FB1B-5DAE-47B1-907D-3B1822265459}" presName="dummy" presStyleCnt="0"/>
      <dgm:spPr/>
    </dgm:pt>
    <dgm:pt modelId="{3B1D20ED-6D89-4FF5-8755-1DCBBF118B50}" type="pres">
      <dgm:prSet presAssocID="{DFD7FB1B-5DAE-47B1-907D-3B1822265459}" presName="linH" presStyleCnt="0"/>
      <dgm:spPr/>
    </dgm:pt>
    <dgm:pt modelId="{6A03DD41-6EDA-4141-B3B0-EC14328B387C}" type="pres">
      <dgm:prSet presAssocID="{DFD7FB1B-5DAE-47B1-907D-3B1822265459}" presName="padding1" presStyleCnt="0"/>
      <dgm:spPr/>
    </dgm:pt>
    <dgm:pt modelId="{0E8D42F3-E781-40DB-A1E0-EB6E08EF7C12}" type="pres">
      <dgm:prSet presAssocID="{0FE3E120-D4D7-4A67-9C2D-B664CD61FB76}" presName="linV" presStyleCnt="0"/>
      <dgm:spPr/>
    </dgm:pt>
    <dgm:pt modelId="{44C80DB4-5BD3-4F2A-BFB7-97988AA88FEC}" type="pres">
      <dgm:prSet presAssocID="{0FE3E120-D4D7-4A67-9C2D-B664CD61FB76}" presName="spVertical1" presStyleCnt="0"/>
      <dgm:spPr/>
    </dgm:pt>
    <dgm:pt modelId="{B395F35A-D11D-4ED4-A87D-9EA87976A846}" type="pres">
      <dgm:prSet presAssocID="{0FE3E120-D4D7-4A67-9C2D-B664CD61FB76}" presName="parTx" presStyleLbl="revTx" presStyleIdx="0" presStyleCnt="4" custScaleX="186485" custScaleY="200000" custLinFactNeighborX="-44506" custLinFactNeighborY="-1635">
        <dgm:presLayoutVars>
          <dgm:chMax val="0"/>
          <dgm:chPref val="0"/>
          <dgm:bulletEnabled val="1"/>
        </dgm:presLayoutVars>
      </dgm:prSet>
      <dgm:spPr/>
      <dgm:t>
        <a:bodyPr/>
        <a:lstStyle/>
        <a:p>
          <a:endParaRPr lang="pt-BR"/>
        </a:p>
      </dgm:t>
    </dgm:pt>
    <dgm:pt modelId="{E8D73B89-3ED4-4D78-A008-B7CAB47B750D}" type="pres">
      <dgm:prSet presAssocID="{0FE3E120-D4D7-4A67-9C2D-B664CD61FB76}" presName="spVertical2" presStyleCnt="0"/>
      <dgm:spPr/>
    </dgm:pt>
    <dgm:pt modelId="{023E449C-2F06-498F-8FBC-5FC1C7F52F26}" type="pres">
      <dgm:prSet presAssocID="{0FE3E120-D4D7-4A67-9C2D-B664CD61FB76}" presName="spVertical3" presStyleCnt="0"/>
      <dgm:spPr/>
    </dgm:pt>
    <dgm:pt modelId="{6F66CD68-E1A5-48C5-9CF6-41B023ABA606}" type="pres">
      <dgm:prSet presAssocID="{26C6044A-69C4-481F-9018-A9A7985EFAD6}" presName="space" presStyleCnt="0"/>
      <dgm:spPr/>
    </dgm:pt>
    <dgm:pt modelId="{0ACB935D-BCAB-441C-BE57-484E2CDC9A5F}" type="pres">
      <dgm:prSet presAssocID="{C2BE59E4-F19E-4DDC-9930-A60369706936}" presName="linV" presStyleCnt="0"/>
      <dgm:spPr/>
    </dgm:pt>
    <dgm:pt modelId="{17D3AD48-818F-4FAC-859F-2A380EBCD08C}" type="pres">
      <dgm:prSet presAssocID="{C2BE59E4-F19E-4DDC-9930-A60369706936}" presName="spVertical1" presStyleCnt="0"/>
      <dgm:spPr/>
    </dgm:pt>
    <dgm:pt modelId="{9541D245-E3E1-4311-A936-365B7E1C1C2E}" type="pres">
      <dgm:prSet presAssocID="{C2BE59E4-F19E-4DDC-9930-A60369706936}" presName="parTx" presStyleLbl="revTx" presStyleIdx="1" presStyleCnt="4">
        <dgm:presLayoutVars>
          <dgm:chMax val="0"/>
          <dgm:chPref val="0"/>
          <dgm:bulletEnabled val="1"/>
        </dgm:presLayoutVars>
      </dgm:prSet>
      <dgm:spPr/>
      <dgm:t>
        <a:bodyPr/>
        <a:lstStyle/>
        <a:p>
          <a:endParaRPr lang="pt-BR"/>
        </a:p>
      </dgm:t>
    </dgm:pt>
    <dgm:pt modelId="{DFBF6D51-6D03-4EBB-86C7-5B1B74E5FC58}" type="pres">
      <dgm:prSet presAssocID="{C2BE59E4-F19E-4DDC-9930-A60369706936}" presName="spVertical2" presStyleCnt="0"/>
      <dgm:spPr/>
    </dgm:pt>
    <dgm:pt modelId="{55CCE187-CEF5-4494-9F2F-4AF541E15749}" type="pres">
      <dgm:prSet presAssocID="{C2BE59E4-F19E-4DDC-9930-A60369706936}" presName="spVertical3" presStyleCnt="0"/>
      <dgm:spPr/>
    </dgm:pt>
    <dgm:pt modelId="{FAF7CF71-459D-4383-BCA3-5BBAEF25FEF8}" type="pres">
      <dgm:prSet presAssocID="{72E439DA-BCEB-4C08-955B-3DC9E830ADCF}" presName="space" presStyleCnt="0"/>
      <dgm:spPr/>
    </dgm:pt>
    <dgm:pt modelId="{73AEE5F2-E73E-4AA6-963A-6CC601A6A2A9}" type="pres">
      <dgm:prSet presAssocID="{B51FB504-6006-4B6C-B726-C28ABFFA2F56}" presName="linV" presStyleCnt="0"/>
      <dgm:spPr/>
    </dgm:pt>
    <dgm:pt modelId="{679F53C8-5DFA-4FD2-86A7-484333AE5416}" type="pres">
      <dgm:prSet presAssocID="{B51FB504-6006-4B6C-B726-C28ABFFA2F56}" presName="spVertical1" presStyleCnt="0"/>
      <dgm:spPr/>
    </dgm:pt>
    <dgm:pt modelId="{0635F8DC-C666-45C4-AC68-C06F26593EB3}" type="pres">
      <dgm:prSet presAssocID="{B51FB504-6006-4B6C-B726-C28ABFFA2F56}" presName="parTx" presStyleLbl="revTx" presStyleIdx="2" presStyleCnt="4">
        <dgm:presLayoutVars>
          <dgm:chMax val="0"/>
          <dgm:chPref val="0"/>
          <dgm:bulletEnabled val="1"/>
        </dgm:presLayoutVars>
      </dgm:prSet>
      <dgm:spPr/>
      <dgm:t>
        <a:bodyPr/>
        <a:lstStyle/>
        <a:p>
          <a:endParaRPr lang="pt-BR"/>
        </a:p>
      </dgm:t>
    </dgm:pt>
    <dgm:pt modelId="{E7E5FFB9-83CE-4ADF-979A-BCC312BFB280}" type="pres">
      <dgm:prSet presAssocID="{B51FB504-6006-4B6C-B726-C28ABFFA2F56}" presName="spVertical2" presStyleCnt="0"/>
      <dgm:spPr/>
    </dgm:pt>
    <dgm:pt modelId="{52B33EB1-530A-49C6-B42D-EB3AE40F8B59}" type="pres">
      <dgm:prSet presAssocID="{B51FB504-6006-4B6C-B726-C28ABFFA2F56}" presName="spVertical3" presStyleCnt="0"/>
      <dgm:spPr/>
    </dgm:pt>
    <dgm:pt modelId="{8ED5909E-58B1-4768-9A87-1BA4AE91D32D}" type="pres">
      <dgm:prSet presAssocID="{19019365-B7D7-47F8-9B02-1D9346578978}" presName="space" presStyleCnt="0"/>
      <dgm:spPr/>
    </dgm:pt>
    <dgm:pt modelId="{EE3ED050-B76A-4981-8654-0292BA4743AB}" type="pres">
      <dgm:prSet presAssocID="{1A11A456-4356-46B3-8D2B-1AD5338C41EF}" presName="linV" presStyleCnt="0"/>
      <dgm:spPr/>
    </dgm:pt>
    <dgm:pt modelId="{F9779028-9458-412A-A5A9-6D0C8DDA176A}" type="pres">
      <dgm:prSet presAssocID="{1A11A456-4356-46B3-8D2B-1AD5338C41EF}" presName="spVertical1" presStyleCnt="0"/>
      <dgm:spPr/>
    </dgm:pt>
    <dgm:pt modelId="{21FEDF6C-E934-4B9D-84D1-5345C4998626}" type="pres">
      <dgm:prSet presAssocID="{1A11A456-4356-46B3-8D2B-1AD5338C41EF}" presName="parTx" presStyleLbl="revTx" presStyleIdx="3" presStyleCnt="4">
        <dgm:presLayoutVars>
          <dgm:chMax val="0"/>
          <dgm:chPref val="0"/>
          <dgm:bulletEnabled val="1"/>
        </dgm:presLayoutVars>
      </dgm:prSet>
      <dgm:spPr/>
      <dgm:t>
        <a:bodyPr/>
        <a:lstStyle/>
        <a:p>
          <a:endParaRPr lang="pt-BR"/>
        </a:p>
      </dgm:t>
    </dgm:pt>
    <dgm:pt modelId="{4DF7D38C-50EE-4793-8FE0-7496F56F3C38}" type="pres">
      <dgm:prSet presAssocID="{1A11A456-4356-46B3-8D2B-1AD5338C41EF}" presName="spVertical2" presStyleCnt="0"/>
      <dgm:spPr/>
    </dgm:pt>
    <dgm:pt modelId="{F0C28B8B-7027-4F92-B66B-88B60D08013F}" type="pres">
      <dgm:prSet presAssocID="{1A11A456-4356-46B3-8D2B-1AD5338C41EF}" presName="spVertical3" presStyleCnt="0"/>
      <dgm:spPr/>
    </dgm:pt>
    <dgm:pt modelId="{9752C011-F2FB-4FDA-9B5A-543B27C59D2C}" type="pres">
      <dgm:prSet presAssocID="{DFD7FB1B-5DAE-47B1-907D-3B1822265459}" presName="padding2" presStyleCnt="0"/>
      <dgm:spPr/>
    </dgm:pt>
    <dgm:pt modelId="{41AA11AE-3533-4777-AC1B-DF22A6A241B0}" type="pres">
      <dgm:prSet presAssocID="{DFD7FB1B-5DAE-47B1-907D-3B1822265459}" presName="negArrow" presStyleCnt="0"/>
      <dgm:spPr/>
    </dgm:pt>
    <dgm:pt modelId="{9FD4ADCF-7A2A-4816-B54F-74E254C46BA4}" type="pres">
      <dgm:prSet presAssocID="{DFD7FB1B-5DAE-47B1-907D-3B1822265459}" presName="backgroundArrow" presStyleLbl="node1" presStyleIdx="0" presStyleCnt="1" custLinFactNeighborX="1183" custLinFactNeighborY="0"/>
      <dgm:spPr/>
    </dgm:pt>
  </dgm:ptLst>
  <dgm:cxnLst>
    <dgm:cxn modelId="{6FA918F3-531A-4F7C-AE11-C6BC2276B565}" srcId="{DFD7FB1B-5DAE-47B1-907D-3B1822265459}" destId="{1A11A456-4356-46B3-8D2B-1AD5338C41EF}" srcOrd="3" destOrd="0" parTransId="{428DC7A8-862F-4597-8C42-E83801D6DC54}" sibTransId="{83711EFA-F363-4E81-B24A-442F223B8D10}"/>
    <dgm:cxn modelId="{E40259A8-577C-4338-90CA-41B3E9E8825F}" type="presOf" srcId="{0FE3E120-D4D7-4A67-9C2D-B664CD61FB76}" destId="{B395F35A-D11D-4ED4-A87D-9EA87976A846}" srcOrd="0" destOrd="0" presId="urn:microsoft.com/office/officeart/2005/8/layout/hProcess3"/>
    <dgm:cxn modelId="{DD8BF2F4-61B1-4A1D-BFD3-B4664E470541}" srcId="{DFD7FB1B-5DAE-47B1-907D-3B1822265459}" destId="{C2BE59E4-F19E-4DDC-9930-A60369706936}" srcOrd="1" destOrd="0" parTransId="{7A0578BC-C87F-4380-A6A5-35CA0C70A2AB}" sibTransId="{72E439DA-BCEB-4C08-955B-3DC9E830ADCF}"/>
    <dgm:cxn modelId="{EF248E57-F817-4D68-9E59-68C069BBC661}" type="presOf" srcId="{B51FB504-6006-4B6C-B726-C28ABFFA2F56}" destId="{0635F8DC-C666-45C4-AC68-C06F26593EB3}" srcOrd="0" destOrd="0" presId="urn:microsoft.com/office/officeart/2005/8/layout/hProcess3"/>
    <dgm:cxn modelId="{8567233B-E017-404A-B1D7-E9ED44550EB7}" srcId="{DFD7FB1B-5DAE-47B1-907D-3B1822265459}" destId="{0FE3E120-D4D7-4A67-9C2D-B664CD61FB76}" srcOrd="0" destOrd="0" parTransId="{59A9F49A-AAFE-41A1-A237-66AEBEC605F9}" sibTransId="{26C6044A-69C4-481F-9018-A9A7985EFAD6}"/>
    <dgm:cxn modelId="{D7D24B10-1F00-4238-BD4E-C470ECB47676}" type="presOf" srcId="{DFD7FB1B-5DAE-47B1-907D-3B1822265459}" destId="{E6A7BD64-4C7C-4100-B8DC-E93275890ED4}" srcOrd="0" destOrd="0" presId="urn:microsoft.com/office/officeart/2005/8/layout/hProcess3"/>
    <dgm:cxn modelId="{5480031F-D447-44F3-85CE-A80D53AD8825}" type="presOf" srcId="{1A11A456-4356-46B3-8D2B-1AD5338C41EF}" destId="{21FEDF6C-E934-4B9D-84D1-5345C4998626}" srcOrd="0" destOrd="0" presId="urn:microsoft.com/office/officeart/2005/8/layout/hProcess3"/>
    <dgm:cxn modelId="{ED5B8F82-B488-40A8-9753-3FC2FE882CD3}" srcId="{DFD7FB1B-5DAE-47B1-907D-3B1822265459}" destId="{B51FB504-6006-4B6C-B726-C28ABFFA2F56}" srcOrd="2" destOrd="0" parTransId="{4BD302CB-2EFF-4923-8BC9-A613FAC19909}" sibTransId="{19019365-B7D7-47F8-9B02-1D9346578978}"/>
    <dgm:cxn modelId="{0E3A7555-A518-4A4C-8C13-72BC7A19D319}" type="presOf" srcId="{C2BE59E4-F19E-4DDC-9930-A60369706936}" destId="{9541D245-E3E1-4311-A936-365B7E1C1C2E}" srcOrd="0" destOrd="0" presId="urn:microsoft.com/office/officeart/2005/8/layout/hProcess3"/>
    <dgm:cxn modelId="{4FFFFF63-E87F-442E-95A1-AC5BD93954FA}" type="presParOf" srcId="{E6A7BD64-4C7C-4100-B8DC-E93275890ED4}" destId="{5AB04EE0-C23E-4756-AA7D-D96A080C7BE1}" srcOrd="0" destOrd="0" presId="urn:microsoft.com/office/officeart/2005/8/layout/hProcess3"/>
    <dgm:cxn modelId="{E8B7267F-FD8B-41A6-868D-EA1569AB0E7A}" type="presParOf" srcId="{E6A7BD64-4C7C-4100-B8DC-E93275890ED4}" destId="{3B1D20ED-6D89-4FF5-8755-1DCBBF118B50}" srcOrd="1" destOrd="0" presId="urn:microsoft.com/office/officeart/2005/8/layout/hProcess3"/>
    <dgm:cxn modelId="{850DB9C5-424D-4E9C-8118-0242453977FC}" type="presParOf" srcId="{3B1D20ED-6D89-4FF5-8755-1DCBBF118B50}" destId="{6A03DD41-6EDA-4141-B3B0-EC14328B387C}" srcOrd="0" destOrd="0" presId="urn:microsoft.com/office/officeart/2005/8/layout/hProcess3"/>
    <dgm:cxn modelId="{E54066AE-4634-47E6-8861-08DC8F9D3A51}" type="presParOf" srcId="{3B1D20ED-6D89-4FF5-8755-1DCBBF118B50}" destId="{0E8D42F3-E781-40DB-A1E0-EB6E08EF7C12}" srcOrd="1" destOrd="0" presId="urn:microsoft.com/office/officeart/2005/8/layout/hProcess3"/>
    <dgm:cxn modelId="{CD98D6AC-809B-4C72-A4F7-AF410D01E454}" type="presParOf" srcId="{0E8D42F3-E781-40DB-A1E0-EB6E08EF7C12}" destId="{44C80DB4-5BD3-4F2A-BFB7-97988AA88FEC}" srcOrd="0" destOrd="0" presId="urn:microsoft.com/office/officeart/2005/8/layout/hProcess3"/>
    <dgm:cxn modelId="{93970CBC-4846-492C-9F0D-11D503BFB53E}" type="presParOf" srcId="{0E8D42F3-E781-40DB-A1E0-EB6E08EF7C12}" destId="{B395F35A-D11D-4ED4-A87D-9EA87976A846}" srcOrd="1" destOrd="0" presId="urn:microsoft.com/office/officeart/2005/8/layout/hProcess3"/>
    <dgm:cxn modelId="{0C3ABBA3-B3AF-4D88-8AB9-7FE5DA608FA5}" type="presParOf" srcId="{0E8D42F3-E781-40DB-A1E0-EB6E08EF7C12}" destId="{E8D73B89-3ED4-4D78-A008-B7CAB47B750D}" srcOrd="2" destOrd="0" presId="urn:microsoft.com/office/officeart/2005/8/layout/hProcess3"/>
    <dgm:cxn modelId="{29F75DC8-6F01-4E38-9A06-FC2828E938BF}" type="presParOf" srcId="{0E8D42F3-E781-40DB-A1E0-EB6E08EF7C12}" destId="{023E449C-2F06-498F-8FBC-5FC1C7F52F26}" srcOrd="3" destOrd="0" presId="urn:microsoft.com/office/officeart/2005/8/layout/hProcess3"/>
    <dgm:cxn modelId="{F4C67ED4-89E6-40AB-A404-0DCEBE63F448}" type="presParOf" srcId="{3B1D20ED-6D89-4FF5-8755-1DCBBF118B50}" destId="{6F66CD68-E1A5-48C5-9CF6-41B023ABA606}" srcOrd="2" destOrd="0" presId="urn:microsoft.com/office/officeart/2005/8/layout/hProcess3"/>
    <dgm:cxn modelId="{2BE1E980-22C4-462C-AED9-AABCFF7DBA4B}" type="presParOf" srcId="{3B1D20ED-6D89-4FF5-8755-1DCBBF118B50}" destId="{0ACB935D-BCAB-441C-BE57-484E2CDC9A5F}" srcOrd="3" destOrd="0" presId="urn:microsoft.com/office/officeart/2005/8/layout/hProcess3"/>
    <dgm:cxn modelId="{0802BDB0-ED19-4FCE-A2F2-4D322A779457}" type="presParOf" srcId="{0ACB935D-BCAB-441C-BE57-484E2CDC9A5F}" destId="{17D3AD48-818F-4FAC-859F-2A380EBCD08C}" srcOrd="0" destOrd="0" presId="urn:microsoft.com/office/officeart/2005/8/layout/hProcess3"/>
    <dgm:cxn modelId="{9CF0D12C-046A-4F27-B51F-87BB6784709F}" type="presParOf" srcId="{0ACB935D-BCAB-441C-BE57-484E2CDC9A5F}" destId="{9541D245-E3E1-4311-A936-365B7E1C1C2E}" srcOrd="1" destOrd="0" presId="urn:microsoft.com/office/officeart/2005/8/layout/hProcess3"/>
    <dgm:cxn modelId="{15A97740-D8CD-43BC-9016-B9A2DFC4EF46}" type="presParOf" srcId="{0ACB935D-BCAB-441C-BE57-484E2CDC9A5F}" destId="{DFBF6D51-6D03-4EBB-86C7-5B1B74E5FC58}" srcOrd="2" destOrd="0" presId="urn:microsoft.com/office/officeart/2005/8/layout/hProcess3"/>
    <dgm:cxn modelId="{F778CF68-2C62-4AD8-9D39-FB976E59A523}" type="presParOf" srcId="{0ACB935D-BCAB-441C-BE57-484E2CDC9A5F}" destId="{55CCE187-CEF5-4494-9F2F-4AF541E15749}" srcOrd="3" destOrd="0" presId="urn:microsoft.com/office/officeart/2005/8/layout/hProcess3"/>
    <dgm:cxn modelId="{C087CC0A-4CBB-4890-866D-B5C26A37EE59}" type="presParOf" srcId="{3B1D20ED-6D89-4FF5-8755-1DCBBF118B50}" destId="{FAF7CF71-459D-4383-BCA3-5BBAEF25FEF8}" srcOrd="4" destOrd="0" presId="urn:microsoft.com/office/officeart/2005/8/layout/hProcess3"/>
    <dgm:cxn modelId="{AE4F4EFE-1BFD-48DA-83C0-352353422611}" type="presParOf" srcId="{3B1D20ED-6D89-4FF5-8755-1DCBBF118B50}" destId="{73AEE5F2-E73E-4AA6-963A-6CC601A6A2A9}" srcOrd="5" destOrd="0" presId="urn:microsoft.com/office/officeart/2005/8/layout/hProcess3"/>
    <dgm:cxn modelId="{DCE2DF3F-EDF7-4CF4-BB56-F6BAC309C4AD}" type="presParOf" srcId="{73AEE5F2-E73E-4AA6-963A-6CC601A6A2A9}" destId="{679F53C8-5DFA-4FD2-86A7-484333AE5416}" srcOrd="0" destOrd="0" presId="urn:microsoft.com/office/officeart/2005/8/layout/hProcess3"/>
    <dgm:cxn modelId="{6CAD75BA-43D0-4551-9A44-E5D139F173A5}" type="presParOf" srcId="{73AEE5F2-E73E-4AA6-963A-6CC601A6A2A9}" destId="{0635F8DC-C666-45C4-AC68-C06F26593EB3}" srcOrd="1" destOrd="0" presId="urn:microsoft.com/office/officeart/2005/8/layout/hProcess3"/>
    <dgm:cxn modelId="{60FF0AA5-8DF7-4762-A0B2-029EB8EF662C}" type="presParOf" srcId="{73AEE5F2-E73E-4AA6-963A-6CC601A6A2A9}" destId="{E7E5FFB9-83CE-4ADF-979A-BCC312BFB280}" srcOrd="2" destOrd="0" presId="urn:microsoft.com/office/officeart/2005/8/layout/hProcess3"/>
    <dgm:cxn modelId="{818A80FE-7385-4A67-9DCA-A9B1CD412CF0}" type="presParOf" srcId="{73AEE5F2-E73E-4AA6-963A-6CC601A6A2A9}" destId="{52B33EB1-530A-49C6-B42D-EB3AE40F8B59}" srcOrd="3" destOrd="0" presId="urn:microsoft.com/office/officeart/2005/8/layout/hProcess3"/>
    <dgm:cxn modelId="{96A8FE57-A75A-4B6E-832B-38DB6AA33828}" type="presParOf" srcId="{3B1D20ED-6D89-4FF5-8755-1DCBBF118B50}" destId="{8ED5909E-58B1-4768-9A87-1BA4AE91D32D}" srcOrd="6" destOrd="0" presId="urn:microsoft.com/office/officeart/2005/8/layout/hProcess3"/>
    <dgm:cxn modelId="{A742C7DF-14D6-4552-BC4A-20655B77D201}" type="presParOf" srcId="{3B1D20ED-6D89-4FF5-8755-1DCBBF118B50}" destId="{EE3ED050-B76A-4981-8654-0292BA4743AB}" srcOrd="7" destOrd="0" presId="urn:microsoft.com/office/officeart/2005/8/layout/hProcess3"/>
    <dgm:cxn modelId="{1349481A-A071-4102-AABB-AC8A5A8D580B}" type="presParOf" srcId="{EE3ED050-B76A-4981-8654-0292BA4743AB}" destId="{F9779028-9458-412A-A5A9-6D0C8DDA176A}" srcOrd="0" destOrd="0" presId="urn:microsoft.com/office/officeart/2005/8/layout/hProcess3"/>
    <dgm:cxn modelId="{E631DD41-0088-4C79-B2A4-21D62BDB4F50}" type="presParOf" srcId="{EE3ED050-B76A-4981-8654-0292BA4743AB}" destId="{21FEDF6C-E934-4B9D-84D1-5345C4998626}" srcOrd="1" destOrd="0" presId="urn:microsoft.com/office/officeart/2005/8/layout/hProcess3"/>
    <dgm:cxn modelId="{9E11686D-B6BD-4AC1-8A00-2595461B5865}" type="presParOf" srcId="{EE3ED050-B76A-4981-8654-0292BA4743AB}" destId="{4DF7D38C-50EE-4793-8FE0-7496F56F3C38}" srcOrd="2" destOrd="0" presId="urn:microsoft.com/office/officeart/2005/8/layout/hProcess3"/>
    <dgm:cxn modelId="{F8D4DD44-B7B2-4C22-9708-D464A59C2718}" type="presParOf" srcId="{EE3ED050-B76A-4981-8654-0292BA4743AB}" destId="{F0C28B8B-7027-4F92-B66B-88B60D08013F}" srcOrd="3" destOrd="0" presId="urn:microsoft.com/office/officeart/2005/8/layout/hProcess3"/>
    <dgm:cxn modelId="{4BDECFAC-DF1C-4BCB-A040-6346E38202BD}" type="presParOf" srcId="{3B1D20ED-6D89-4FF5-8755-1DCBBF118B50}" destId="{9752C011-F2FB-4FDA-9B5A-543B27C59D2C}" srcOrd="8" destOrd="0" presId="urn:microsoft.com/office/officeart/2005/8/layout/hProcess3"/>
    <dgm:cxn modelId="{EEC5F14E-9B7D-4EC0-A826-77A24A0CD9A5}" type="presParOf" srcId="{3B1D20ED-6D89-4FF5-8755-1DCBBF118B50}" destId="{41AA11AE-3533-4777-AC1B-DF22A6A241B0}" srcOrd="9" destOrd="0" presId="urn:microsoft.com/office/officeart/2005/8/layout/hProcess3"/>
    <dgm:cxn modelId="{78A1B6CB-556A-4798-9E4B-0A421F115323}" type="presParOf" srcId="{3B1D20ED-6D89-4FF5-8755-1DCBBF118B50}" destId="{9FD4ADCF-7A2A-4816-B54F-74E254C46BA4}" srcOrd="10"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F11A43-4006-425E-AA22-3779EB48FAE4}"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pt-BR"/>
        </a:p>
      </dgm:t>
    </dgm:pt>
    <dgm:pt modelId="{407BD3A9-1EF3-417C-83EA-68FB71E73C98}">
      <dgm:prSet/>
      <dgm:spPr/>
      <dgm:t>
        <a:bodyPr/>
        <a:lstStyle/>
        <a:p>
          <a:pPr rtl="0"/>
          <a:r>
            <a:rPr lang="pt-BR" dirty="0" smtClean="0"/>
            <a:t>Estrutura</a:t>
          </a:r>
          <a:endParaRPr lang="pt-BR" dirty="0"/>
        </a:p>
      </dgm:t>
    </dgm:pt>
    <dgm:pt modelId="{F4E39C2B-BB6F-4B30-8937-72FD9DC3313B}" type="parTrans" cxnId="{6C043EA5-6B76-46A6-BCBD-E52B5690286B}">
      <dgm:prSet/>
      <dgm:spPr/>
      <dgm:t>
        <a:bodyPr/>
        <a:lstStyle/>
        <a:p>
          <a:endParaRPr lang="pt-BR"/>
        </a:p>
      </dgm:t>
    </dgm:pt>
    <dgm:pt modelId="{AA7CA67B-86FD-477B-808F-0EBCB9379F9B}" type="sibTrans" cxnId="{6C043EA5-6B76-46A6-BCBD-E52B5690286B}">
      <dgm:prSet/>
      <dgm:spPr/>
      <dgm:t>
        <a:bodyPr/>
        <a:lstStyle/>
        <a:p>
          <a:endParaRPr lang="pt-BR"/>
        </a:p>
      </dgm:t>
    </dgm:pt>
    <dgm:pt modelId="{0495F34E-ED00-4F55-BC53-A77DC22783CD}">
      <dgm:prSet/>
      <dgm:spPr/>
      <dgm:t>
        <a:bodyPr/>
        <a:lstStyle/>
        <a:p>
          <a:r>
            <a:rPr lang="pt-BR" dirty="0" smtClean="0"/>
            <a:t>Pessoas</a:t>
          </a:r>
          <a:endParaRPr lang="pt-BR" dirty="0"/>
        </a:p>
      </dgm:t>
    </dgm:pt>
    <dgm:pt modelId="{A9A8C715-D204-419B-8924-57D87A2A8150}" type="parTrans" cxnId="{A2A65409-CE27-4F5C-84A1-C14244200DAD}">
      <dgm:prSet/>
      <dgm:spPr/>
      <dgm:t>
        <a:bodyPr/>
        <a:lstStyle/>
        <a:p>
          <a:endParaRPr lang="pt-BR"/>
        </a:p>
      </dgm:t>
    </dgm:pt>
    <dgm:pt modelId="{3ADE4CAF-5838-4364-9D84-2F047D91D907}" type="sibTrans" cxnId="{A2A65409-CE27-4F5C-84A1-C14244200DAD}">
      <dgm:prSet/>
      <dgm:spPr/>
      <dgm:t>
        <a:bodyPr/>
        <a:lstStyle/>
        <a:p>
          <a:endParaRPr lang="pt-BR"/>
        </a:p>
      </dgm:t>
    </dgm:pt>
    <dgm:pt modelId="{F6E3FFF2-5CD5-4764-BAB8-E175220EF188}">
      <dgm:prSet/>
      <dgm:spPr/>
      <dgm:t>
        <a:bodyPr/>
        <a:lstStyle/>
        <a:p>
          <a:r>
            <a:rPr lang="pt-BR" dirty="0" smtClean="0"/>
            <a:t>Estrutura</a:t>
          </a:r>
          <a:endParaRPr lang="pt-BR" dirty="0"/>
        </a:p>
      </dgm:t>
    </dgm:pt>
    <dgm:pt modelId="{806448AB-5969-4FA2-96BE-D1BE4FB2B793}" type="parTrans" cxnId="{750F4C54-F221-462B-BB18-08D10EC1E15B}">
      <dgm:prSet/>
      <dgm:spPr/>
      <dgm:t>
        <a:bodyPr/>
        <a:lstStyle/>
        <a:p>
          <a:endParaRPr lang="pt-BR"/>
        </a:p>
      </dgm:t>
    </dgm:pt>
    <dgm:pt modelId="{A18DE01E-6412-498B-980F-B734479F1A11}" type="sibTrans" cxnId="{750F4C54-F221-462B-BB18-08D10EC1E15B}">
      <dgm:prSet/>
      <dgm:spPr/>
      <dgm:t>
        <a:bodyPr/>
        <a:lstStyle/>
        <a:p>
          <a:endParaRPr lang="pt-BR"/>
        </a:p>
      </dgm:t>
    </dgm:pt>
    <dgm:pt modelId="{8CB36556-09CE-48E2-8F5E-1936B532A7F9}">
      <dgm:prSet/>
      <dgm:spPr/>
      <dgm:t>
        <a:bodyPr/>
        <a:lstStyle/>
        <a:p>
          <a:r>
            <a:rPr lang="pt-BR" dirty="0" smtClean="0"/>
            <a:t>Pessoas</a:t>
          </a:r>
          <a:endParaRPr lang="pt-BR" dirty="0"/>
        </a:p>
      </dgm:t>
    </dgm:pt>
    <dgm:pt modelId="{D3E986F7-70D4-45F1-B90E-1C50AB5D0B52}" type="parTrans" cxnId="{E06001FF-15DF-475D-9583-514443281E5C}">
      <dgm:prSet/>
      <dgm:spPr/>
      <dgm:t>
        <a:bodyPr/>
        <a:lstStyle/>
        <a:p>
          <a:endParaRPr lang="pt-BR"/>
        </a:p>
      </dgm:t>
    </dgm:pt>
    <dgm:pt modelId="{CCA2BCA2-79D4-4170-BA9E-EB7E38309F97}" type="sibTrans" cxnId="{E06001FF-15DF-475D-9583-514443281E5C}">
      <dgm:prSet/>
      <dgm:spPr/>
      <dgm:t>
        <a:bodyPr/>
        <a:lstStyle/>
        <a:p>
          <a:endParaRPr lang="pt-BR"/>
        </a:p>
      </dgm:t>
    </dgm:pt>
    <dgm:pt modelId="{369D990F-0BD9-455A-AAFE-C3905A56881C}">
      <dgm:prSet/>
      <dgm:spPr/>
      <dgm:t>
        <a:bodyPr/>
        <a:lstStyle/>
        <a:p>
          <a:r>
            <a:rPr lang="pt-BR" dirty="0" smtClean="0"/>
            <a:t>Ambiente</a:t>
          </a:r>
          <a:endParaRPr lang="pt-BR" dirty="0"/>
        </a:p>
      </dgm:t>
    </dgm:pt>
    <dgm:pt modelId="{B06ECA9A-6F6D-4C32-A39B-6A622A037E4A}" type="parTrans" cxnId="{8C545B0D-B046-40F2-BE77-2ED69256591D}">
      <dgm:prSet/>
      <dgm:spPr/>
      <dgm:t>
        <a:bodyPr/>
        <a:lstStyle/>
        <a:p>
          <a:endParaRPr lang="pt-BR"/>
        </a:p>
      </dgm:t>
    </dgm:pt>
    <dgm:pt modelId="{2F0CC1A5-355B-44D4-9799-C1F51C8DEF19}" type="sibTrans" cxnId="{8C545B0D-B046-40F2-BE77-2ED69256591D}">
      <dgm:prSet/>
      <dgm:spPr/>
      <dgm:t>
        <a:bodyPr/>
        <a:lstStyle/>
        <a:p>
          <a:endParaRPr lang="pt-BR"/>
        </a:p>
      </dgm:t>
    </dgm:pt>
    <dgm:pt modelId="{0AEE989B-4017-458A-98A0-9CABDA7905BC}">
      <dgm:prSet/>
      <dgm:spPr/>
      <dgm:t>
        <a:bodyPr/>
        <a:lstStyle/>
        <a:p>
          <a:r>
            <a:rPr lang="pt-BR" dirty="0" smtClean="0"/>
            <a:t>Competitividade</a:t>
          </a:r>
          <a:endParaRPr lang="pt-BR" dirty="0"/>
        </a:p>
      </dgm:t>
    </dgm:pt>
    <dgm:pt modelId="{729C750E-3078-4968-B05F-7C15E8218E64}" type="parTrans" cxnId="{DBE91182-1310-41CD-837D-BB83B82EDB18}">
      <dgm:prSet/>
      <dgm:spPr/>
      <dgm:t>
        <a:bodyPr/>
        <a:lstStyle/>
        <a:p>
          <a:endParaRPr lang="pt-BR"/>
        </a:p>
      </dgm:t>
    </dgm:pt>
    <dgm:pt modelId="{BBCA49F6-756A-41CD-A9F1-B036DB064102}" type="sibTrans" cxnId="{DBE91182-1310-41CD-837D-BB83B82EDB18}">
      <dgm:prSet/>
      <dgm:spPr/>
      <dgm:t>
        <a:bodyPr/>
        <a:lstStyle/>
        <a:p>
          <a:endParaRPr lang="pt-BR"/>
        </a:p>
      </dgm:t>
    </dgm:pt>
    <dgm:pt modelId="{88FB824A-B9ED-4BC3-B1B1-8A8247FAECA9}">
      <dgm:prSet/>
      <dgm:spPr/>
      <dgm:t>
        <a:bodyPr/>
        <a:lstStyle/>
        <a:p>
          <a:r>
            <a:rPr lang="pt-BR" dirty="0" smtClean="0"/>
            <a:t>Ambiente</a:t>
          </a:r>
          <a:endParaRPr lang="pt-BR" dirty="0"/>
        </a:p>
      </dgm:t>
    </dgm:pt>
    <dgm:pt modelId="{AAB3019E-99E4-44DE-82D7-50D972E54836}" type="parTrans" cxnId="{92785750-EC8F-4580-8374-8FFCBAE87BBD}">
      <dgm:prSet/>
      <dgm:spPr/>
      <dgm:t>
        <a:bodyPr/>
        <a:lstStyle/>
        <a:p>
          <a:endParaRPr lang="pt-BR"/>
        </a:p>
      </dgm:t>
    </dgm:pt>
    <dgm:pt modelId="{63ABB561-46FF-4B65-8A80-ACB6835B5EC1}" type="sibTrans" cxnId="{92785750-EC8F-4580-8374-8FFCBAE87BBD}">
      <dgm:prSet/>
      <dgm:spPr/>
      <dgm:t>
        <a:bodyPr/>
        <a:lstStyle/>
        <a:p>
          <a:endParaRPr lang="pt-BR"/>
        </a:p>
      </dgm:t>
    </dgm:pt>
    <dgm:pt modelId="{794804B5-EBF7-46EF-BA4C-92349E6A6C9C}" type="pres">
      <dgm:prSet presAssocID="{4BF11A43-4006-425E-AA22-3779EB48FAE4}" presName="Name0" presStyleCnt="0">
        <dgm:presLayoutVars>
          <dgm:dir/>
          <dgm:resizeHandles val="exact"/>
        </dgm:presLayoutVars>
      </dgm:prSet>
      <dgm:spPr/>
      <dgm:t>
        <a:bodyPr/>
        <a:lstStyle/>
        <a:p>
          <a:endParaRPr lang="pt-BR"/>
        </a:p>
      </dgm:t>
    </dgm:pt>
    <dgm:pt modelId="{B994A81E-27CD-4359-8E05-3489EC5440E4}" type="pres">
      <dgm:prSet presAssocID="{407BD3A9-1EF3-417C-83EA-68FB71E73C98}" presName="parTxOnly" presStyleLbl="node1" presStyleIdx="0" presStyleCnt="7">
        <dgm:presLayoutVars>
          <dgm:bulletEnabled val="1"/>
        </dgm:presLayoutVars>
      </dgm:prSet>
      <dgm:spPr/>
      <dgm:t>
        <a:bodyPr/>
        <a:lstStyle/>
        <a:p>
          <a:endParaRPr lang="pt-BR"/>
        </a:p>
      </dgm:t>
    </dgm:pt>
    <dgm:pt modelId="{3B5B5161-5D7F-4AD4-ADA7-53FC0B1CC65F}" type="pres">
      <dgm:prSet presAssocID="{AA7CA67B-86FD-477B-808F-0EBCB9379F9B}" presName="parSpace" presStyleCnt="0"/>
      <dgm:spPr/>
    </dgm:pt>
    <dgm:pt modelId="{4B5301B2-2A01-45A9-A5D5-5DB73BF519AC}" type="pres">
      <dgm:prSet presAssocID="{0495F34E-ED00-4F55-BC53-A77DC22783CD}" presName="parTxOnly" presStyleLbl="node1" presStyleIdx="1" presStyleCnt="7">
        <dgm:presLayoutVars>
          <dgm:bulletEnabled val="1"/>
        </dgm:presLayoutVars>
      </dgm:prSet>
      <dgm:spPr/>
      <dgm:t>
        <a:bodyPr/>
        <a:lstStyle/>
        <a:p>
          <a:endParaRPr lang="pt-BR"/>
        </a:p>
      </dgm:t>
    </dgm:pt>
    <dgm:pt modelId="{85445716-8351-4B5E-A03F-74F8CD73C5DA}" type="pres">
      <dgm:prSet presAssocID="{3ADE4CAF-5838-4364-9D84-2F047D91D907}" presName="parSpace" presStyleCnt="0"/>
      <dgm:spPr/>
    </dgm:pt>
    <dgm:pt modelId="{E33CC4D6-B69E-4E7D-8538-AF6D342839B9}" type="pres">
      <dgm:prSet presAssocID="{F6E3FFF2-5CD5-4764-BAB8-E175220EF188}" presName="parTxOnly" presStyleLbl="node1" presStyleIdx="2" presStyleCnt="7" custScaleX="127418">
        <dgm:presLayoutVars>
          <dgm:bulletEnabled val="1"/>
        </dgm:presLayoutVars>
      </dgm:prSet>
      <dgm:spPr/>
      <dgm:t>
        <a:bodyPr/>
        <a:lstStyle/>
        <a:p>
          <a:endParaRPr lang="pt-BR"/>
        </a:p>
      </dgm:t>
    </dgm:pt>
    <dgm:pt modelId="{3ED6B2F6-ECEF-4851-BE17-F20500AEEF3C}" type="pres">
      <dgm:prSet presAssocID="{A18DE01E-6412-498B-980F-B734479F1A11}" presName="parSpace" presStyleCnt="0"/>
      <dgm:spPr/>
    </dgm:pt>
    <dgm:pt modelId="{D65B9C28-B22A-40C7-B4E6-6E122A073ADC}" type="pres">
      <dgm:prSet presAssocID="{8CB36556-09CE-48E2-8F5E-1936B532A7F9}" presName="parTxOnly" presStyleLbl="node1" presStyleIdx="3" presStyleCnt="7" custScaleX="74087">
        <dgm:presLayoutVars>
          <dgm:bulletEnabled val="1"/>
        </dgm:presLayoutVars>
      </dgm:prSet>
      <dgm:spPr/>
      <dgm:t>
        <a:bodyPr/>
        <a:lstStyle/>
        <a:p>
          <a:endParaRPr lang="pt-BR"/>
        </a:p>
      </dgm:t>
    </dgm:pt>
    <dgm:pt modelId="{C3AF1B0C-C5FD-438A-8B7E-C3D9B8156311}" type="pres">
      <dgm:prSet presAssocID="{CCA2BCA2-79D4-4170-BA9E-EB7E38309F97}" presName="parSpace" presStyleCnt="0"/>
      <dgm:spPr/>
    </dgm:pt>
    <dgm:pt modelId="{D420EBC7-8098-49FA-BF9E-44F6DB48E1B6}" type="pres">
      <dgm:prSet presAssocID="{369D990F-0BD9-455A-AAFE-C3905A56881C}" presName="parTxOnly" presStyleLbl="node1" presStyleIdx="4" presStyleCnt="7">
        <dgm:presLayoutVars>
          <dgm:bulletEnabled val="1"/>
        </dgm:presLayoutVars>
      </dgm:prSet>
      <dgm:spPr/>
      <dgm:t>
        <a:bodyPr/>
        <a:lstStyle/>
        <a:p>
          <a:endParaRPr lang="pt-BR"/>
        </a:p>
      </dgm:t>
    </dgm:pt>
    <dgm:pt modelId="{A277DC74-758F-4473-8EC6-20F5967E3427}" type="pres">
      <dgm:prSet presAssocID="{2F0CC1A5-355B-44D4-9799-C1F51C8DEF19}" presName="parSpace" presStyleCnt="0"/>
      <dgm:spPr/>
    </dgm:pt>
    <dgm:pt modelId="{5A9B795B-14FC-40A2-9D6A-75787F625D81}" type="pres">
      <dgm:prSet presAssocID="{88FB824A-B9ED-4BC3-B1B1-8A8247FAECA9}" presName="parTxOnly" presStyleLbl="node1" presStyleIdx="5" presStyleCnt="7">
        <dgm:presLayoutVars>
          <dgm:bulletEnabled val="1"/>
        </dgm:presLayoutVars>
      </dgm:prSet>
      <dgm:spPr/>
      <dgm:t>
        <a:bodyPr/>
        <a:lstStyle/>
        <a:p>
          <a:endParaRPr lang="pt-BR"/>
        </a:p>
      </dgm:t>
    </dgm:pt>
    <dgm:pt modelId="{FA5C9A07-C06F-4279-867B-82C93153FDFC}" type="pres">
      <dgm:prSet presAssocID="{63ABB561-46FF-4B65-8A80-ACB6835B5EC1}" presName="parSpace" presStyleCnt="0"/>
      <dgm:spPr/>
    </dgm:pt>
    <dgm:pt modelId="{FADDFDA5-B7DE-4880-AEDB-535119941BD3}" type="pres">
      <dgm:prSet presAssocID="{0AEE989B-4017-458A-98A0-9CABDA7905BC}" presName="parTxOnly" presStyleLbl="node1" presStyleIdx="6" presStyleCnt="7" custLinFactNeighborX="6092" custLinFactNeighborY="77987">
        <dgm:presLayoutVars>
          <dgm:bulletEnabled val="1"/>
        </dgm:presLayoutVars>
      </dgm:prSet>
      <dgm:spPr/>
      <dgm:t>
        <a:bodyPr/>
        <a:lstStyle/>
        <a:p>
          <a:endParaRPr lang="pt-BR"/>
        </a:p>
      </dgm:t>
    </dgm:pt>
  </dgm:ptLst>
  <dgm:cxnLst>
    <dgm:cxn modelId="{5B1E957B-63A7-4419-AA34-8E7CFA1C65EA}" type="presOf" srcId="{369D990F-0BD9-455A-AAFE-C3905A56881C}" destId="{D420EBC7-8098-49FA-BF9E-44F6DB48E1B6}" srcOrd="0" destOrd="0" presId="urn:microsoft.com/office/officeart/2005/8/layout/hChevron3"/>
    <dgm:cxn modelId="{6C043EA5-6B76-46A6-BCBD-E52B5690286B}" srcId="{4BF11A43-4006-425E-AA22-3779EB48FAE4}" destId="{407BD3A9-1EF3-417C-83EA-68FB71E73C98}" srcOrd="0" destOrd="0" parTransId="{F4E39C2B-BB6F-4B30-8937-72FD9DC3313B}" sibTransId="{AA7CA67B-86FD-477B-808F-0EBCB9379F9B}"/>
    <dgm:cxn modelId="{750F4C54-F221-462B-BB18-08D10EC1E15B}" srcId="{4BF11A43-4006-425E-AA22-3779EB48FAE4}" destId="{F6E3FFF2-5CD5-4764-BAB8-E175220EF188}" srcOrd="2" destOrd="0" parTransId="{806448AB-5969-4FA2-96BE-D1BE4FB2B793}" sibTransId="{A18DE01E-6412-498B-980F-B734479F1A11}"/>
    <dgm:cxn modelId="{E06001FF-15DF-475D-9583-514443281E5C}" srcId="{4BF11A43-4006-425E-AA22-3779EB48FAE4}" destId="{8CB36556-09CE-48E2-8F5E-1936B532A7F9}" srcOrd="3" destOrd="0" parTransId="{D3E986F7-70D4-45F1-B90E-1C50AB5D0B52}" sibTransId="{CCA2BCA2-79D4-4170-BA9E-EB7E38309F97}"/>
    <dgm:cxn modelId="{80A34940-6CE8-4AAE-8424-14303431DEDE}" type="presOf" srcId="{4BF11A43-4006-425E-AA22-3779EB48FAE4}" destId="{794804B5-EBF7-46EF-BA4C-92349E6A6C9C}" srcOrd="0" destOrd="0" presId="urn:microsoft.com/office/officeart/2005/8/layout/hChevron3"/>
    <dgm:cxn modelId="{25F1C61E-DE71-4A31-968E-9A3695C57E75}" type="presOf" srcId="{8CB36556-09CE-48E2-8F5E-1936B532A7F9}" destId="{D65B9C28-B22A-40C7-B4E6-6E122A073ADC}" srcOrd="0" destOrd="0" presId="urn:microsoft.com/office/officeart/2005/8/layout/hChevron3"/>
    <dgm:cxn modelId="{A2A65409-CE27-4F5C-84A1-C14244200DAD}" srcId="{4BF11A43-4006-425E-AA22-3779EB48FAE4}" destId="{0495F34E-ED00-4F55-BC53-A77DC22783CD}" srcOrd="1" destOrd="0" parTransId="{A9A8C715-D204-419B-8924-57D87A2A8150}" sibTransId="{3ADE4CAF-5838-4364-9D84-2F047D91D907}"/>
    <dgm:cxn modelId="{DBE91182-1310-41CD-837D-BB83B82EDB18}" srcId="{4BF11A43-4006-425E-AA22-3779EB48FAE4}" destId="{0AEE989B-4017-458A-98A0-9CABDA7905BC}" srcOrd="6" destOrd="0" parTransId="{729C750E-3078-4968-B05F-7C15E8218E64}" sibTransId="{BBCA49F6-756A-41CD-A9F1-B036DB064102}"/>
    <dgm:cxn modelId="{4C3AD82D-0161-4A00-A0A0-412B5700ECAA}" type="presOf" srcId="{F6E3FFF2-5CD5-4764-BAB8-E175220EF188}" destId="{E33CC4D6-B69E-4E7D-8538-AF6D342839B9}" srcOrd="0" destOrd="0" presId="urn:microsoft.com/office/officeart/2005/8/layout/hChevron3"/>
    <dgm:cxn modelId="{8C545B0D-B046-40F2-BE77-2ED69256591D}" srcId="{4BF11A43-4006-425E-AA22-3779EB48FAE4}" destId="{369D990F-0BD9-455A-AAFE-C3905A56881C}" srcOrd="4" destOrd="0" parTransId="{B06ECA9A-6F6D-4C32-A39B-6A622A037E4A}" sibTransId="{2F0CC1A5-355B-44D4-9799-C1F51C8DEF19}"/>
    <dgm:cxn modelId="{AA839EF2-CDB6-41CC-AC05-A2F67AE70ACC}" type="presOf" srcId="{407BD3A9-1EF3-417C-83EA-68FB71E73C98}" destId="{B994A81E-27CD-4359-8E05-3489EC5440E4}" srcOrd="0" destOrd="0" presId="urn:microsoft.com/office/officeart/2005/8/layout/hChevron3"/>
    <dgm:cxn modelId="{5C5BD151-C63B-42D7-8D5E-D5C9DFFF53CD}" type="presOf" srcId="{88FB824A-B9ED-4BC3-B1B1-8A8247FAECA9}" destId="{5A9B795B-14FC-40A2-9D6A-75787F625D81}" srcOrd="0" destOrd="0" presId="urn:microsoft.com/office/officeart/2005/8/layout/hChevron3"/>
    <dgm:cxn modelId="{DB41FA06-8252-4295-9E9F-A4CDCE7D20BA}" type="presOf" srcId="{0AEE989B-4017-458A-98A0-9CABDA7905BC}" destId="{FADDFDA5-B7DE-4880-AEDB-535119941BD3}" srcOrd="0" destOrd="0" presId="urn:microsoft.com/office/officeart/2005/8/layout/hChevron3"/>
    <dgm:cxn modelId="{5E76796D-856E-4A69-99FB-3C37ED60E33D}" type="presOf" srcId="{0495F34E-ED00-4F55-BC53-A77DC22783CD}" destId="{4B5301B2-2A01-45A9-A5D5-5DB73BF519AC}" srcOrd="0" destOrd="0" presId="urn:microsoft.com/office/officeart/2005/8/layout/hChevron3"/>
    <dgm:cxn modelId="{92785750-EC8F-4580-8374-8FFCBAE87BBD}" srcId="{4BF11A43-4006-425E-AA22-3779EB48FAE4}" destId="{88FB824A-B9ED-4BC3-B1B1-8A8247FAECA9}" srcOrd="5" destOrd="0" parTransId="{AAB3019E-99E4-44DE-82D7-50D972E54836}" sibTransId="{63ABB561-46FF-4B65-8A80-ACB6835B5EC1}"/>
    <dgm:cxn modelId="{97588040-B6B1-4458-BFC8-D548ED682D73}" type="presParOf" srcId="{794804B5-EBF7-46EF-BA4C-92349E6A6C9C}" destId="{B994A81E-27CD-4359-8E05-3489EC5440E4}" srcOrd="0" destOrd="0" presId="urn:microsoft.com/office/officeart/2005/8/layout/hChevron3"/>
    <dgm:cxn modelId="{5C333981-3C42-46B2-9FF6-D80FFEB21E10}" type="presParOf" srcId="{794804B5-EBF7-46EF-BA4C-92349E6A6C9C}" destId="{3B5B5161-5D7F-4AD4-ADA7-53FC0B1CC65F}" srcOrd="1" destOrd="0" presId="urn:microsoft.com/office/officeart/2005/8/layout/hChevron3"/>
    <dgm:cxn modelId="{998E9B11-9247-4191-9E88-EDD5182516E5}" type="presParOf" srcId="{794804B5-EBF7-46EF-BA4C-92349E6A6C9C}" destId="{4B5301B2-2A01-45A9-A5D5-5DB73BF519AC}" srcOrd="2" destOrd="0" presId="urn:microsoft.com/office/officeart/2005/8/layout/hChevron3"/>
    <dgm:cxn modelId="{C85A84E1-BB78-4046-A641-0765E36AB4A2}" type="presParOf" srcId="{794804B5-EBF7-46EF-BA4C-92349E6A6C9C}" destId="{85445716-8351-4B5E-A03F-74F8CD73C5DA}" srcOrd="3" destOrd="0" presId="urn:microsoft.com/office/officeart/2005/8/layout/hChevron3"/>
    <dgm:cxn modelId="{70CFB07B-5522-4C38-A169-93D4888411B8}" type="presParOf" srcId="{794804B5-EBF7-46EF-BA4C-92349E6A6C9C}" destId="{E33CC4D6-B69E-4E7D-8538-AF6D342839B9}" srcOrd="4" destOrd="0" presId="urn:microsoft.com/office/officeart/2005/8/layout/hChevron3"/>
    <dgm:cxn modelId="{C4D265BD-8EA3-46CB-9024-61BD105B6ED8}" type="presParOf" srcId="{794804B5-EBF7-46EF-BA4C-92349E6A6C9C}" destId="{3ED6B2F6-ECEF-4851-BE17-F20500AEEF3C}" srcOrd="5" destOrd="0" presId="urn:microsoft.com/office/officeart/2005/8/layout/hChevron3"/>
    <dgm:cxn modelId="{BE8036ED-2215-4541-9C8B-29095823F4ED}" type="presParOf" srcId="{794804B5-EBF7-46EF-BA4C-92349E6A6C9C}" destId="{D65B9C28-B22A-40C7-B4E6-6E122A073ADC}" srcOrd="6" destOrd="0" presId="urn:microsoft.com/office/officeart/2005/8/layout/hChevron3"/>
    <dgm:cxn modelId="{7151A33E-13F7-4D86-9CA1-AEA6FFD64394}" type="presParOf" srcId="{794804B5-EBF7-46EF-BA4C-92349E6A6C9C}" destId="{C3AF1B0C-C5FD-438A-8B7E-C3D9B8156311}" srcOrd="7" destOrd="0" presId="urn:microsoft.com/office/officeart/2005/8/layout/hChevron3"/>
    <dgm:cxn modelId="{F4FBBBA7-6C33-4A62-BB73-3BC0EB6ABCAD}" type="presParOf" srcId="{794804B5-EBF7-46EF-BA4C-92349E6A6C9C}" destId="{D420EBC7-8098-49FA-BF9E-44F6DB48E1B6}" srcOrd="8" destOrd="0" presId="urn:microsoft.com/office/officeart/2005/8/layout/hChevron3"/>
    <dgm:cxn modelId="{82E50DA7-BDF8-4BC3-8369-3030D46F6EC6}" type="presParOf" srcId="{794804B5-EBF7-46EF-BA4C-92349E6A6C9C}" destId="{A277DC74-758F-4473-8EC6-20F5967E3427}" srcOrd="9" destOrd="0" presId="urn:microsoft.com/office/officeart/2005/8/layout/hChevron3"/>
    <dgm:cxn modelId="{B26FFC3D-2B25-4DCC-AB67-9FCD1AD834EA}" type="presParOf" srcId="{794804B5-EBF7-46EF-BA4C-92349E6A6C9C}" destId="{5A9B795B-14FC-40A2-9D6A-75787F625D81}" srcOrd="10" destOrd="0" presId="urn:microsoft.com/office/officeart/2005/8/layout/hChevron3"/>
    <dgm:cxn modelId="{37A55CEE-7C7C-499D-89C1-AEE0793C2133}" type="presParOf" srcId="{794804B5-EBF7-46EF-BA4C-92349E6A6C9C}" destId="{FA5C9A07-C06F-4279-867B-82C93153FDFC}" srcOrd="11" destOrd="0" presId="urn:microsoft.com/office/officeart/2005/8/layout/hChevron3"/>
    <dgm:cxn modelId="{D7A3FAEA-8346-4848-B277-A010AF88D9BA}" type="presParOf" srcId="{794804B5-EBF7-46EF-BA4C-92349E6A6C9C}" destId="{FADDFDA5-B7DE-4880-AEDB-535119941BD3}" srcOrd="12"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D53492-22D1-462D-B771-F479154FFAE8}" type="doc">
      <dgm:prSet loTypeId="urn:microsoft.com/office/officeart/2011/layout/TabList" loCatId="list" qsTypeId="urn:microsoft.com/office/officeart/2005/8/quickstyle/simple3" qsCatId="simple" csTypeId="urn:microsoft.com/office/officeart/2005/8/colors/colorful1#2" csCatId="colorful" phldr="1"/>
      <dgm:spPr/>
      <dgm:t>
        <a:bodyPr/>
        <a:lstStyle/>
        <a:p>
          <a:endParaRPr lang="pt-BR"/>
        </a:p>
      </dgm:t>
    </dgm:pt>
    <dgm:pt modelId="{B3411A4B-A3A7-4793-A5AE-E3FD8C803C9A}">
      <dgm:prSet phldrT="[Texto]" custT="1"/>
      <dgm:spPr/>
      <dgm:t>
        <a:bodyPr/>
        <a:lstStyle/>
        <a:p>
          <a:r>
            <a:rPr lang="pt-BR" sz="1600" b="1" u="none" dirty="0" smtClean="0">
              <a:solidFill>
                <a:schemeClr val="tx1"/>
              </a:solidFill>
              <a:effectLst>
                <a:outerShdw blurRad="38100" dist="38100" dir="2700000" algn="tl">
                  <a:srgbClr val="000000">
                    <a:alpha val="43137"/>
                  </a:srgbClr>
                </a:outerShdw>
              </a:effectLst>
              <a:latin typeface="+mn-lt"/>
            </a:rPr>
            <a:t>ESTRUTURALISTA</a:t>
          </a:r>
          <a:endParaRPr lang="pt-BR" sz="1600" u="none" dirty="0">
            <a:solidFill>
              <a:schemeClr val="tx1"/>
            </a:solidFill>
            <a:effectLst>
              <a:outerShdw blurRad="38100" dist="38100" dir="2700000" algn="tl">
                <a:srgbClr val="000000">
                  <a:alpha val="43137"/>
                </a:srgbClr>
              </a:outerShdw>
            </a:effectLst>
            <a:latin typeface="+mn-lt"/>
          </a:endParaRPr>
        </a:p>
      </dgm:t>
    </dgm:pt>
    <dgm:pt modelId="{1D2CE7FD-2582-4545-9F46-C47459436952}" type="parTrans" cxnId="{CEDD595B-55AA-41EA-A740-9CDFEDEE9096}">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CB47AF3A-F318-4DDE-BA9F-F350B044C74E}" type="sibTrans" cxnId="{CEDD595B-55AA-41EA-A740-9CDFEDEE9096}">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3E0C3853-A1E0-40BC-8FEF-EDD53AD42A95}">
      <dgm:prSet phldrT="[Texto]" custT="1"/>
      <dgm:spPr/>
      <dgm:t>
        <a:bodyPr/>
        <a:lstStyle/>
        <a:p>
          <a:endParaRPr lang="pt-BR" sz="1600" b="1" u="none" dirty="0" smtClean="0">
            <a:solidFill>
              <a:schemeClr val="tx1"/>
            </a:solidFill>
            <a:latin typeface="+mn-lt"/>
          </a:endParaRPr>
        </a:p>
      </dgm:t>
    </dgm:pt>
    <dgm:pt modelId="{C3AF16F9-5035-4862-AD16-3866BFDEC7E3}" type="parTrans" cxnId="{FBE570B4-A62C-41F2-A710-91AFC72E3A99}">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D4EC7246-E0FA-4664-B617-163E1FF803F4}" type="sibTrans" cxnId="{FBE570B4-A62C-41F2-A710-91AFC72E3A99}">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7FE714D0-DA1B-4DBC-92DB-5D8582B2456C}">
      <dgm:prSet phldrT="[Texto]" custT="1"/>
      <dgm:spPr/>
      <dgm:t>
        <a:bodyPr/>
        <a:lstStyle/>
        <a:p>
          <a:pPr marL="114300" indent="0"/>
          <a:r>
            <a:rPr lang="pt-PT" sz="2400" b="1" dirty="0" smtClean="0">
              <a:solidFill>
                <a:schemeClr val="tx1"/>
              </a:solidFill>
              <a:latin typeface="+mn-lt"/>
              <a:cs typeface="Times New Roman" pitchFamily="18" charset="0"/>
            </a:rPr>
            <a:t>Modelo Burocrático de Organização </a:t>
          </a:r>
          <a:r>
            <a:rPr lang="pt-BR" sz="2400" b="1" dirty="0" smtClean="0">
              <a:solidFill>
                <a:schemeClr val="tx1"/>
              </a:solidFill>
              <a:latin typeface="+mn-lt"/>
              <a:cs typeface="Times New Roman" pitchFamily="18" charset="0"/>
            </a:rPr>
            <a:t>(Em Busca da Organização Ideal) - 1909</a:t>
          </a:r>
          <a:endParaRPr lang="pt-BR" sz="2400" dirty="0">
            <a:solidFill>
              <a:schemeClr val="tx1"/>
            </a:solidFill>
            <a:effectLst>
              <a:outerShdw blurRad="38100" dist="38100" dir="2700000" algn="tl">
                <a:srgbClr val="000000">
                  <a:alpha val="43137"/>
                </a:srgbClr>
              </a:outerShdw>
            </a:effectLst>
            <a:latin typeface="+mn-lt"/>
          </a:endParaRPr>
        </a:p>
      </dgm:t>
    </dgm:pt>
    <dgm:pt modelId="{838D1BBF-F6C7-47E3-9C75-29129C7A463C}" type="parTrans" cxnId="{9EF31EFA-4BA7-4A3C-8B37-AA8A6DB12D2D}">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DC2A750C-5295-469B-9A0A-E88CCF86CCD2}" type="sibTrans" cxnId="{9EF31EFA-4BA7-4A3C-8B37-AA8A6DB12D2D}">
      <dgm:prSet/>
      <dgm:spPr/>
      <dgm:t>
        <a:bodyPr/>
        <a:lstStyle/>
        <a:p>
          <a:endParaRPr lang="pt-BR" sz="1600">
            <a:solidFill>
              <a:schemeClr val="tx1"/>
            </a:solidFill>
            <a:effectLst>
              <a:outerShdw blurRad="38100" dist="38100" dir="2700000" algn="tl">
                <a:srgbClr val="000000">
                  <a:alpha val="43137"/>
                </a:srgbClr>
              </a:outerShdw>
            </a:effectLst>
            <a:latin typeface="+mn-lt"/>
          </a:endParaRPr>
        </a:p>
      </dgm:t>
    </dgm:pt>
    <dgm:pt modelId="{AC75E556-21BE-4767-A4BB-ED57D8B31D3A}">
      <dgm:prSet phldrT="[Texto]" custT="1"/>
      <dgm:spPr/>
      <dgm:t>
        <a:bodyPr/>
        <a:lstStyle/>
        <a:p>
          <a:pPr marL="114300" indent="0"/>
          <a:r>
            <a:rPr lang="pt-PT" sz="2400" b="1" dirty="0" smtClean="0">
              <a:solidFill>
                <a:schemeClr val="tx1"/>
              </a:solidFill>
              <a:latin typeface="+mn-lt"/>
              <a:cs typeface="Times New Roman" pitchFamily="18" charset="0"/>
            </a:rPr>
            <a:t>Teoria Estruturalista da Administração </a:t>
          </a:r>
          <a:r>
            <a:rPr lang="pt-BR" sz="2400" b="1" dirty="0" smtClean="0">
              <a:solidFill>
                <a:schemeClr val="tx1"/>
              </a:solidFill>
              <a:latin typeface="+mn-lt"/>
              <a:cs typeface="Times New Roman" pitchFamily="18" charset="0"/>
            </a:rPr>
            <a:t>(Ampliando os Horizontes da Empresa) - 1947</a:t>
          </a:r>
          <a:endParaRPr lang="pt-BR" sz="2400" dirty="0">
            <a:solidFill>
              <a:schemeClr val="tx1"/>
            </a:solidFill>
            <a:effectLst>
              <a:outerShdw blurRad="38100" dist="38100" dir="2700000" algn="tl">
                <a:srgbClr val="000000">
                  <a:alpha val="43137"/>
                </a:srgbClr>
              </a:outerShdw>
            </a:effectLst>
            <a:latin typeface="+mn-lt"/>
          </a:endParaRPr>
        </a:p>
      </dgm:t>
    </dgm:pt>
    <dgm:pt modelId="{AE2E32CA-87EA-4A34-BFBF-0408F28AB4AF}" type="parTrans" cxnId="{469AFCDD-B176-4AC9-A606-214F7EDEDBD6}">
      <dgm:prSet/>
      <dgm:spPr/>
      <dgm:t>
        <a:bodyPr/>
        <a:lstStyle/>
        <a:p>
          <a:endParaRPr lang="pt-BR" sz="1600">
            <a:solidFill>
              <a:schemeClr val="tx1"/>
            </a:solidFill>
          </a:endParaRPr>
        </a:p>
      </dgm:t>
    </dgm:pt>
    <dgm:pt modelId="{623A892C-9D83-4C5E-97F1-AD35F7AC62BF}" type="sibTrans" cxnId="{469AFCDD-B176-4AC9-A606-214F7EDEDBD6}">
      <dgm:prSet/>
      <dgm:spPr/>
      <dgm:t>
        <a:bodyPr/>
        <a:lstStyle/>
        <a:p>
          <a:endParaRPr lang="pt-BR" sz="1600">
            <a:solidFill>
              <a:schemeClr val="tx1"/>
            </a:solidFill>
          </a:endParaRPr>
        </a:p>
      </dgm:t>
    </dgm:pt>
    <dgm:pt modelId="{D45C0635-F26D-4924-BFBC-880760DCE547}">
      <dgm:prSet phldrT="[Texto]" custT="1"/>
      <dgm:spPr/>
      <dgm:t>
        <a:bodyPr/>
        <a:lstStyle/>
        <a:p>
          <a:pPr marL="365125" indent="0"/>
          <a:r>
            <a:rPr lang="pt-BR" sz="2400" dirty="0" smtClean="0">
              <a:solidFill>
                <a:schemeClr val="tx1"/>
              </a:solidFill>
              <a:latin typeface="+mn-lt"/>
            </a:rPr>
            <a:t>Teoria da Burocracia – ainda considera o sistema fechado (preocupada apenas com os aspectos internos da organização), </a:t>
          </a:r>
          <a:r>
            <a:rPr lang="pt-BR" sz="2400" b="1" dirty="0" smtClean="0">
              <a:solidFill>
                <a:schemeClr val="tx1"/>
              </a:solidFill>
              <a:effectLst>
                <a:outerShdw blurRad="38100" dist="38100" dir="2700000" algn="tl">
                  <a:srgbClr val="000000">
                    <a:alpha val="43137"/>
                  </a:srgbClr>
                </a:outerShdw>
              </a:effectLst>
              <a:latin typeface="+mn-lt"/>
            </a:rPr>
            <a:t>forte ênfase na divisão racional do trabalho (regras e normas)</a:t>
          </a:r>
          <a:r>
            <a:rPr lang="pt-BR" sz="2400" dirty="0" smtClean="0">
              <a:solidFill>
                <a:schemeClr val="tx1"/>
              </a:solidFill>
              <a:latin typeface="+mn-lt"/>
            </a:rPr>
            <a:t>.</a:t>
          </a:r>
          <a:endParaRPr lang="pt-BR" sz="2400" dirty="0">
            <a:solidFill>
              <a:schemeClr val="tx1"/>
            </a:solidFill>
            <a:effectLst>
              <a:outerShdw blurRad="38100" dist="38100" dir="2700000" algn="tl">
                <a:srgbClr val="000000">
                  <a:alpha val="43137"/>
                </a:srgbClr>
              </a:outerShdw>
            </a:effectLst>
            <a:latin typeface="+mn-lt"/>
          </a:endParaRPr>
        </a:p>
      </dgm:t>
    </dgm:pt>
    <dgm:pt modelId="{A9325C9C-288F-4B2F-A526-73549A4B6E08}" type="parTrans" cxnId="{EEC43D30-B4D1-4E4B-BEE2-FDA77A7C12BE}">
      <dgm:prSet/>
      <dgm:spPr/>
      <dgm:t>
        <a:bodyPr/>
        <a:lstStyle/>
        <a:p>
          <a:endParaRPr lang="pt-BR" sz="1600">
            <a:solidFill>
              <a:schemeClr val="tx1"/>
            </a:solidFill>
          </a:endParaRPr>
        </a:p>
      </dgm:t>
    </dgm:pt>
    <dgm:pt modelId="{7C0FE1E1-5544-491C-8240-17E191C6BE65}" type="sibTrans" cxnId="{EEC43D30-B4D1-4E4B-BEE2-FDA77A7C12BE}">
      <dgm:prSet/>
      <dgm:spPr/>
      <dgm:t>
        <a:bodyPr/>
        <a:lstStyle/>
        <a:p>
          <a:endParaRPr lang="pt-BR" sz="1600">
            <a:solidFill>
              <a:schemeClr val="tx1"/>
            </a:solidFill>
          </a:endParaRPr>
        </a:p>
      </dgm:t>
    </dgm:pt>
    <dgm:pt modelId="{7B342B0E-E82E-4DF9-9081-3C5252A2B63E}">
      <dgm:prSet phldrT="[Texto]" custT="1"/>
      <dgm:spPr/>
      <dgm:t>
        <a:bodyPr/>
        <a:lstStyle/>
        <a:p>
          <a:pPr marL="357188" indent="0"/>
          <a:r>
            <a:rPr lang="pt-BR" sz="2400" dirty="0" smtClean="0">
              <a:solidFill>
                <a:schemeClr val="tx1"/>
              </a:solidFill>
              <a:latin typeface="+mn-lt"/>
            </a:rPr>
            <a:t>Teoria Estruturalista – </a:t>
          </a:r>
          <a:r>
            <a:rPr lang="pt-BR" sz="2400" b="1" dirty="0" smtClean="0">
              <a:solidFill>
                <a:schemeClr val="tx1"/>
              </a:solidFill>
              <a:latin typeface="+mn-lt"/>
            </a:rPr>
            <a:t>já começa a considerar a relação organização-ambiente e a concepção de uma organização de sistema aberto. Ela usa as visões da teórica clássica, humanística e burocrata.</a:t>
          </a:r>
          <a:endParaRPr lang="pt-BR" sz="2400" b="1" dirty="0">
            <a:solidFill>
              <a:schemeClr val="tx1"/>
            </a:solidFill>
            <a:effectLst>
              <a:outerShdw blurRad="38100" dist="38100" dir="2700000" algn="tl">
                <a:srgbClr val="000000">
                  <a:alpha val="43137"/>
                </a:srgbClr>
              </a:outerShdw>
            </a:effectLst>
            <a:latin typeface="+mn-lt"/>
          </a:endParaRPr>
        </a:p>
      </dgm:t>
    </dgm:pt>
    <dgm:pt modelId="{C0B70430-221B-4DEA-993A-80617BF21C30}" type="parTrans" cxnId="{45704E2C-4538-41E1-8BAF-9E0E0CB7BF16}">
      <dgm:prSet/>
      <dgm:spPr/>
      <dgm:t>
        <a:bodyPr/>
        <a:lstStyle/>
        <a:p>
          <a:endParaRPr lang="pt-BR" sz="1600">
            <a:solidFill>
              <a:schemeClr val="tx1"/>
            </a:solidFill>
          </a:endParaRPr>
        </a:p>
      </dgm:t>
    </dgm:pt>
    <dgm:pt modelId="{4E90B62D-6679-4FEF-BC29-D2C5D7B102D2}" type="sibTrans" cxnId="{45704E2C-4538-41E1-8BAF-9E0E0CB7BF16}">
      <dgm:prSet/>
      <dgm:spPr/>
      <dgm:t>
        <a:bodyPr/>
        <a:lstStyle/>
        <a:p>
          <a:endParaRPr lang="pt-BR" sz="1600">
            <a:solidFill>
              <a:schemeClr val="tx1"/>
            </a:solidFill>
          </a:endParaRPr>
        </a:p>
      </dgm:t>
    </dgm:pt>
    <dgm:pt modelId="{4A7138D0-4FE4-4FDF-AFCE-437BE45AE795}" type="pres">
      <dgm:prSet presAssocID="{01D53492-22D1-462D-B771-F479154FFAE8}" presName="Name0" presStyleCnt="0">
        <dgm:presLayoutVars>
          <dgm:chMax/>
          <dgm:chPref val="3"/>
          <dgm:dir/>
          <dgm:animOne val="branch"/>
          <dgm:animLvl val="lvl"/>
        </dgm:presLayoutVars>
      </dgm:prSet>
      <dgm:spPr/>
      <dgm:t>
        <a:bodyPr/>
        <a:lstStyle/>
        <a:p>
          <a:endParaRPr lang="pt-BR"/>
        </a:p>
      </dgm:t>
    </dgm:pt>
    <dgm:pt modelId="{1B09F2EB-1F38-481E-9940-2CD51D15B2EE}" type="pres">
      <dgm:prSet presAssocID="{B3411A4B-A3A7-4793-A5AE-E3FD8C803C9A}" presName="composite" presStyleCnt="0"/>
      <dgm:spPr/>
    </dgm:pt>
    <dgm:pt modelId="{356AF78A-0F9A-4548-912F-D2AB8C8D7CCD}" type="pres">
      <dgm:prSet presAssocID="{B3411A4B-A3A7-4793-A5AE-E3FD8C803C9A}" presName="FirstChild" presStyleLbl="revTx" presStyleIdx="0" presStyleCnt="2" custScaleX="85391" custLinFactNeighborX="-4870">
        <dgm:presLayoutVars>
          <dgm:chMax val="0"/>
          <dgm:chPref val="0"/>
          <dgm:bulletEnabled val="1"/>
        </dgm:presLayoutVars>
      </dgm:prSet>
      <dgm:spPr/>
      <dgm:t>
        <a:bodyPr/>
        <a:lstStyle/>
        <a:p>
          <a:endParaRPr lang="pt-BR"/>
        </a:p>
      </dgm:t>
    </dgm:pt>
    <dgm:pt modelId="{55DE095B-D382-469B-AEDF-35A3994F9CB8}" type="pres">
      <dgm:prSet presAssocID="{B3411A4B-A3A7-4793-A5AE-E3FD8C803C9A}" presName="Parent" presStyleLbl="alignNode1" presStyleIdx="0" presStyleCnt="1" custScaleX="107900">
        <dgm:presLayoutVars>
          <dgm:chMax val="3"/>
          <dgm:chPref val="3"/>
          <dgm:bulletEnabled val="1"/>
        </dgm:presLayoutVars>
      </dgm:prSet>
      <dgm:spPr/>
      <dgm:t>
        <a:bodyPr/>
        <a:lstStyle/>
        <a:p>
          <a:endParaRPr lang="pt-BR"/>
        </a:p>
      </dgm:t>
    </dgm:pt>
    <dgm:pt modelId="{5E48E630-D715-4620-85B3-5A46CBD35043}" type="pres">
      <dgm:prSet presAssocID="{B3411A4B-A3A7-4793-A5AE-E3FD8C803C9A}" presName="Accent" presStyleLbl="parChTrans1D1" presStyleIdx="0" presStyleCnt="1"/>
      <dgm:spPr/>
    </dgm:pt>
    <dgm:pt modelId="{F3A5C716-71E0-4E00-8BED-63093A3165B9}" type="pres">
      <dgm:prSet presAssocID="{B3411A4B-A3A7-4793-A5AE-E3FD8C803C9A}" presName="Child" presStyleLbl="revTx" presStyleIdx="1" presStyleCnt="2">
        <dgm:presLayoutVars>
          <dgm:chMax val="0"/>
          <dgm:chPref val="0"/>
          <dgm:bulletEnabled val="1"/>
        </dgm:presLayoutVars>
      </dgm:prSet>
      <dgm:spPr/>
      <dgm:t>
        <a:bodyPr/>
        <a:lstStyle/>
        <a:p>
          <a:endParaRPr lang="pt-BR"/>
        </a:p>
      </dgm:t>
    </dgm:pt>
  </dgm:ptLst>
  <dgm:cxnLst>
    <dgm:cxn modelId="{3F2CCAAE-A8FD-4212-B4C6-C39856AB1D51}" type="presOf" srcId="{7B342B0E-E82E-4DF9-9081-3C5252A2B63E}" destId="{F3A5C716-71E0-4E00-8BED-63093A3165B9}" srcOrd="0" destOrd="3" presId="urn:microsoft.com/office/officeart/2011/layout/TabList"/>
    <dgm:cxn modelId="{F691FC5A-234C-4414-B8E2-EDF21786FEE7}" type="presOf" srcId="{01D53492-22D1-462D-B771-F479154FFAE8}" destId="{4A7138D0-4FE4-4FDF-AFCE-437BE45AE795}" srcOrd="0" destOrd="0" presId="urn:microsoft.com/office/officeart/2011/layout/TabList"/>
    <dgm:cxn modelId="{CEDD595B-55AA-41EA-A740-9CDFEDEE9096}" srcId="{01D53492-22D1-462D-B771-F479154FFAE8}" destId="{B3411A4B-A3A7-4793-A5AE-E3FD8C803C9A}" srcOrd="0" destOrd="0" parTransId="{1D2CE7FD-2582-4545-9F46-C47459436952}" sibTransId="{CB47AF3A-F318-4DDE-BA9F-F350B044C74E}"/>
    <dgm:cxn modelId="{6C9D4450-1AAC-4CD6-B8C1-7BCC470F7167}" type="presOf" srcId="{7FE714D0-DA1B-4DBC-92DB-5D8582B2456C}" destId="{F3A5C716-71E0-4E00-8BED-63093A3165B9}" srcOrd="0" destOrd="0" presId="urn:microsoft.com/office/officeart/2011/layout/TabList"/>
    <dgm:cxn modelId="{EEC43D30-B4D1-4E4B-BEE2-FDA77A7C12BE}" srcId="{B3411A4B-A3A7-4793-A5AE-E3FD8C803C9A}" destId="{D45C0635-F26D-4924-BFBC-880760DCE547}" srcOrd="2" destOrd="0" parTransId="{A9325C9C-288F-4B2F-A526-73549A4B6E08}" sibTransId="{7C0FE1E1-5544-491C-8240-17E191C6BE65}"/>
    <dgm:cxn modelId="{9DB81817-74B0-4157-AE41-8F58728937F3}" type="presOf" srcId="{3E0C3853-A1E0-40BC-8FEF-EDD53AD42A95}" destId="{356AF78A-0F9A-4548-912F-D2AB8C8D7CCD}" srcOrd="0" destOrd="0" presId="urn:microsoft.com/office/officeart/2011/layout/TabList"/>
    <dgm:cxn modelId="{FBE570B4-A62C-41F2-A710-91AFC72E3A99}" srcId="{B3411A4B-A3A7-4793-A5AE-E3FD8C803C9A}" destId="{3E0C3853-A1E0-40BC-8FEF-EDD53AD42A95}" srcOrd="0" destOrd="0" parTransId="{C3AF16F9-5035-4862-AD16-3866BFDEC7E3}" sibTransId="{D4EC7246-E0FA-4664-B617-163E1FF803F4}"/>
    <dgm:cxn modelId="{9EF31EFA-4BA7-4A3C-8B37-AA8A6DB12D2D}" srcId="{B3411A4B-A3A7-4793-A5AE-E3FD8C803C9A}" destId="{7FE714D0-DA1B-4DBC-92DB-5D8582B2456C}" srcOrd="1" destOrd="0" parTransId="{838D1BBF-F6C7-47E3-9C75-29129C7A463C}" sibTransId="{DC2A750C-5295-469B-9A0A-E88CCF86CCD2}"/>
    <dgm:cxn modelId="{469AFCDD-B176-4AC9-A606-214F7EDEDBD6}" srcId="{B3411A4B-A3A7-4793-A5AE-E3FD8C803C9A}" destId="{AC75E556-21BE-4767-A4BB-ED57D8B31D3A}" srcOrd="3" destOrd="0" parTransId="{AE2E32CA-87EA-4A34-BFBF-0408F28AB4AF}" sibTransId="{623A892C-9D83-4C5E-97F1-AD35F7AC62BF}"/>
    <dgm:cxn modelId="{9FEC2DC1-1F3C-4D51-88CB-DCE411F9E98E}" type="presOf" srcId="{AC75E556-21BE-4767-A4BB-ED57D8B31D3A}" destId="{F3A5C716-71E0-4E00-8BED-63093A3165B9}" srcOrd="0" destOrd="2" presId="urn:microsoft.com/office/officeart/2011/layout/TabList"/>
    <dgm:cxn modelId="{BB932FE0-79B0-4727-8757-78843D8371DD}" type="presOf" srcId="{D45C0635-F26D-4924-BFBC-880760DCE547}" destId="{F3A5C716-71E0-4E00-8BED-63093A3165B9}" srcOrd="0" destOrd="1" presId="urn:microsoft.com/office/officeart/2011/layout/TabList"/>
    <dgm:cxn modelId="{A137C34F-03AC-490E-9462-AD193E037733}" type="presOf" srcId="{B3411A4B-A3A7-4793-A5AE-E3FD8C803C9A}" destId="{55DE095B-D382-469B-AEDF-35A3994F9CB8}" srcOrd="0" destOrd="0" presId="urn:microsoft.com/office/officeart/2011/layout/TabList"/>
    <dgm:cxn modelId="{45704E2C-4538-41E1-8BAF-9E0E0CB7BF16}" srcId="{B3411A4B-A3A7-4793-A5AE-E3FD8C803C9A}" destId="{7B342B0E-E82E-4DF9-9081-3C5252A2B63E}" srcOrd="4" destOrd="0" parTransId="{C0B70430-221B-4DEA-993A-80617BF21C30}" sibTransId="{4E90B62D-6679-4FEF-BC29-D2C5D7B102D2}"/>
    <dgm:cxn modelId="{F60F34E1-2528-4E10-BBF2-1BDA23F4DC76}" type="presParOf" srcId="{4A7138D0-4FE4-4FDF-AFCE-437BE45AE795}" destId="{1B09F2EB-1F38-481E-9940-2CD51D15B2EE}" srcOrd="0" destOrd="0" presId="urn:microsoft.com/office/officeart/2011/layout/TabList"/>
    <dgm:cxn modelId="{E4D9E689-E4A0-43A5-9204-F6708BEF5280}" type="presParOf" srcId="{1B09F2EB-1F38-481E-9940-2CD51D15B2EE}" destId="{356AF78A-0F9A-4548-912F-D2AB8C8D7CCD}" srcOrd="0" destOrd="0" presId="urn:microsoft.com/office/officeart/2011/layout/TabList"/>
    <dgm:cxn modelId="{F3DCA459-C1D2-4C0E-9588-B910209CB947}" type="presParOf" srcId="{1B09F2EB-1F38-481E-9940-2CD51D15B2EE}" destId="{55DE095B-D382-469B-AEDF-35A3994F9CB8}" srcOrd="1" destOrd="0" presId="urn:microsoft.com/office/officeart/2011/layout/TabList"/>
    <dgm:cxn modelId="{9B208728-422A-4261-AAEC-36AE062F79B4}" type="presParOf" srcId="{1B09F2EB-1F38-481E-9940-2CD51D15B2EE}" destId="{5E48E630-D715-4620-85B3-5A46CBD35043}" srcOrd="2" destOrd="0" presId="urn:microsoft.com/office/officeart/2011/layout/TabList"/>
    <dgm:cxn modelId="{22B1FC90-C6A0-4C3E-A523-7CBA88031A8F}" type="presParOf" srcId="{4A7138D0-4FE4-4FDF-AFCE-437BE45AE795}" destId="{F3A5C716-71E0-4E00-8BED-63093A3165B9}"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7C3805-923C-475C-BFEB-22C8406C5E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AE4139-E0B0-49D7-90B9-9BA33A408329}">
      <dgm:prSet/>
      <dgm:spPr/>
      <dgm:t>
        <a:bodyPr/>
        <a:lstStyle/>
        <a:p>
          <a:pPr rtl="0"/>
          <a:r>
            <a:rPr lang="pt-BR" b="1" u="sng" dirty="0" smtClean="0"/>
            <a:t>A sociedade de organizações:</a:t>
          </a:r>
          <a:endParaRPr lang="en-US" dirty="0"/>
        </a:p>
      </dgm:t>
    </dgm:pt>
    <dgm:pt modelId="{818F9730-658A-40F4-A69B-9FFE27F8DC98}" type="parTrans" cxnId="{63E6144E-9EB9-4B88-97FC-4A4D4EC655D4}">
      <dgm:prSet/>
      <dgm:spPr/>
      <dgm:t>
        <a:bodyPr/>
        <a:lstStyle/>
        <a:p>
          <a:endParaRPr lang="en-US"/>
        </a:p>
      </dgm:t>
    </dgm:pt>
    <dgm:pt modelId="{74A3CEA9-84A9-4D20-BAC1-13ECFA6B407F}" type="sibTrans" cxnId="{63E6144E-9EB9-4B88-97FC-4A4D4EC655D4}">
      <dgm:prSet/>
      <dgm:spPr/>
      <dgm:t>
        <a:bodyPr/>
        <a:lstStyle/>
        <a:p>
          <a:endParaRPr lang="en-US"/>
        </a:p>
      </dgm:t>
    </dgm:pt>
    <dgm:pt modelId="{D3D9DF82-50F2-4B72-A073-A0B818C7E1CE}">
      <dgm:prSet/>
      <dgm:spPr/>
      <dgm:t>
        <a:bodyPr/>
        <a:lstStyle/>
        <a:p>
          <a:pPr rtl="0"/>
          <a:r>
            <a:rPr lang="pt-BR" b="1" u="sng" dirty="0" smtClean="0"/>
            <a:t>Homem organizacional:</a:t>
          </a:r>
          <a:endParaRPr lang="en-US" dirty="0"/>
        </a:p>
      </dgm:t>
    </dgm:pt>
    <dgm:pt modelId="{9BECA082-5789-447A-96FC-7AA8E1F62B32}" type="parTrans" cxnId="{3D3EE4AD-AEAB-4FF1-B72D-D7D480DFBB47}">
      <dgm:prSet/>
      <dgm:spPr/>
      <dgm:t>
        <a:bodyPr/>
        <a:lstStyle/>
        <a:p>
          <a:endParaRPr lang="en-US"/>
        </a:p>
      </dgm:t>
    </dgm:pt>
    <dgm:pt modelId="{66F0685A-D121-4E04-B57D-228B53379450}" type="sibTrans" cxnId="{3D3EE4AD-AEAB-4FF1-B72D-D7D480DFBB47}">
      <dgm:prSet/>
      <dgm:spPr/>
      <dgm:t>
        <a:bodyPr/>
        <a:lstStyle/>
        <a:p>
          <a:endParaRPr lang="en-US"/>
        </a:p>
      </dgm:t>
    </dgm:pt>
    <dgm:pt modelId="{82874E76-0C4F-40A3-980B-21B9421D00B9}">
      <dgm:prSet/>
      <dgm:spPr/>
      <dgm:t>
        <a:bodyPr/>
        <a:lstStyle/>
        <a:p>
          <a:pPr rtl="0"/>
          <a:r>
            <a:rPr lang="pt-BR" b="1" smtClean="0"/>
            <a:t>Análise das organizações: abordagem múltipla</a:t>
          </a:r>
          <a:endParaRPr lang="en-US"/>
        </a:p>
      </dgm:t>
    </dgm:pt>
    <dgm:pt modelId="{C968C16F-F64D-4AD7-BF18-B68FFD8763B8}" type="parTrans" cxnId="{7EBDC82F-DA7B-4D6D-B26E-B3FA72844163}">
      <dgm:prSet/>
      <dgm:spPr/>
      <dgm:t>
        <a:bodyPr/>
        <a:lstStyle/>
        <a:p>
          <a:endParaRPr lang="en-US"/>
        </a:p>
      </dgm:t>
    </dgm:pt>
    <dgm:pt modelId="{C537E434-5611-492A-9787-9DEF2DA226E1}" type="sibTrans" cxnId="{7EBDC82F-DA7B-4D6D-B26E-B3FA72844163}">
      <dgm:prSet/>
      <dgm:spPr/>
      <dgm:t>
        <a:bodyPr/>
        <a:lstStyle/>
        <a:p>
          <a:endParaRPr lang="en-US"/>
        </a:p>
      </dgm:t>
    </dgm:pt>
    <dgm:pt modelId="{3DF8417C-82CA-48CB-A37B-C7931D029479}">
      <dgm:prSet/>
      <dgm:spPr/>
      <dgm:t>
        <a:bodyPr/>
        <a:lstStyle/>
        <a:p>
          <a:pPr rtl="0"/>
          <a:r>
            <a:rPr lang="pt-BR" b="1" smtClean="0"/>
            <a:t>Tipologia das organizações</a:t>
          </a:r>
          <a:endParaRPr lang="en-US"/>
        </a:p>
      </dgm:t>
    </dgm:pt>
    <dgm:pt modelId="{7405D0DA-CC4F-4B09-BC51-0A95EC440103}" type="parTrans" cxnId="{B964FC91-CED2-40F4-819A-64B684AD83DD}">
      <dgm:prSet/>
      <dgm:spPr/>
      <dgm:t>
        <a:bodyPr/>
        <a:lstStyle/>
        <a:p>
          <a:endParaRPr lang="en-US"/>
        </a:p>
      </dgm:t>
    </dgm:pt>
    <dgm:pt modelId="{9A903672-3238-41B7-96A6-81EFCCD8C507}" type="sibTrans" cxnId="{B964FC91-CED2-40F4-819A-64B684AD83DD}">
      <dgm:prSet/>
      <dgm:spPr/>
      <dgm:t>
        <a:bodyPr/>
        <a:lstStyle/>
        <a:p>
          <a:endParaRPr lang="en-US"/>
        </a:p>
      </dgm:t>
    </dgm:pt>
    <dgm:pt modelId="{8EE9ABD5-4692-42DC-9F5A-6ED4342EF73F}">
      <dgm:prSet/>
      <dgm:spPr/>
      <dgm:t>
        <a:bodyPr/>
        <a:lstStyle/>
        <a:p>
          <a:pPr rtl="0"/>
          <a:r>
            <a:rPr lang="pt-BR" b="1" smtClean="0"/>
            <a:t>Teoria da Crise: Conflitos</a:t>
          </a:r>
          <a:endParaRPr lang="en-US"/>
        </a:p>
      </dgm:t>
    </dgm:pt>
    <dgm:pt modelId="{1EB6B6BE-1001-481B-A271-EA5266E206DC}" type="parTrans" cxnId="{3C87A7E3-6F13-43C8-A22D-B458B706B768}">
      <dgm:prSet/>
      <dgm:spPr/>
      <dgm:t>
        <a:bodyPr/>
        <a:lstStyle/>
        <a:p>
          <a:endParaRPr lang="en-US"/>
        </a:p>
      </dgm:t>
    </dgm:pt>
    <dgm:pt modelId="{A78726CD-8D8F-4BF3-B2D7-6A60EA058F7B}" type="sibTrans" cxnId="{3C87A7E3-6F13-43C8-A22D-B458B706B768}">
      <dgm:prSet/>
      <dgm:spPr/>
      <dgm:t>
        <a:bodyPr/>
        <a:lstStyle/>
        <a:p>
          <a:endParaRPr lang="en-US"/>
        </a:p>
      </dgm:t>
    </dgm:pt>
    <dgm:pt modelId="{45BCFAB9-8BA8-42DC-8964-50A98C05DAB1}">
      <dgm:prSet/>
      <dgm:spPr/>
      <dgm:t>
        <a:bodyPr/>
        <a:lstStyle/>
        <a:p>
          <a:pPr rtl="0"/>
          <a:r>
            <a:rPr lang="pt-BR" dirty="0" smtClean="0"/>
            <a:t> a sociedade moderna e industrializada é uma sociedade de organizações das quais o homem passa a depender para nascer, viver e morrer.</a:t>
          </a:r>
          <a:endParaRPr lang="en-US" dirty="0"/>
        </a:p>
      </dgm:t>
    </dgm:pt>
    <dgm:pt modelId="{19EB962D-BA95-402A-BBB1-61A692DB4842}" type="parTrans" cxnId="{957D3CC2-574D-4C79-B882-A3FE85B14660}">
      <dgm:prSet/>
      <dgm:spPr/>
      <dgm:t>
        <a:bodyPr/>
        <a:lstStyle/>
        <a:p>
          <a:endParaRPr lang="en-US"/>
        </a:p>
      </dgm:t>
    </dgm:pt>
    <dgm:pt modelId="{534C5827-C1D5-47C2-A3A2-B0DE47540FC0}" type="sibTrans" cxnId="{957D3CC2-574D-4C79-B882-A3FE85B14660}">
      <dgm:prSet/>
      <dgm:spPr/>
      <dgm:t>
        <a:bodyPr/>
        <a:lstStyle/>
        <a:p>
          <a:endParaRPr lang="en-US"/>
        </a:p>
      </dgm:t>
    </dgm:pt>
    <dgm:pt modelId="{48363F22-A945-45E1-9F5E-0E6C6D2E0759}">
      <dgm:prSet/>
      <dgm:spPr/>
      <dgm:t>
        <a:bodyPr/>
        <a:lstStyle/>
        <a:p>
          <a:pPr rtl="0"/>
          <a:r>
            <a:rPr lang="pt-BR" dirty="0" smtClean="0"/>
            <a:t>flexibilidade, tolerância as frustações, capacidade de adiar recompensas e desejo permanente de realização.</a:t>
          </a:r>
          <a:r>
            <a:rPr lang="pt-BR" b="1" dirty="0" smtClean="0"/>
            <a:t> </a:t>
          </a:r>
          <a:endParaRPr lang="en-US" dirty="0"/>
        </a:p>
      </dgm:t>
    </dgm:pt>
    <dgm:pt modelId="{12181B04-2056-4184-80F9-BFC156E9CFED}" type="parTrans" cxnId="{D68F3AC3-49BF-4D60-B764-F102790A966F}">
      <dgm:prSet/>
      <dgm:spPr/>
      <dgm:t>
        <a:bodyPr/>
        <a:lstStyle/>
        <a:p>
          <a:endParaRPr lang="en-US"/>
        </a:p>
      </dgm:t>
    </dgm:pt>
    <dgm:pt modelId="{06C33060-47DB-4C9C-99E8-297FDE6C881D}" type="sibTrans" cxnId="{D68F3AC3-49BF-4D60-B764-F102790A966F}">
      <dgm:prSet/>
      <dgm:spPr/>
      <dgm:t>
        <a:bodyPr/>
        <a:lstStyle/>
        <a:p>
          <a:endParaRPr lang="en-US"/>
        </a:p>
      </dgm:t>
    </dgm:pt>
    <dgm:pt modelId="{51776CC1-2B82-480E-B9B2-34FEF44CCFA1}" type="pres">
      <dgm:prSet presAssocID="{657C3805-923C-475C-BFEB-22C8406C5E95}" presName="linear" presStyleCnt="0">
        <dgm:presLayoutVars>
          <dgm:animLvl val="lvl"/>
          <dgm:resizeHandles val="exact"/>
        </dgm:presLayoutVars>
      </dgm:prSet>
      <dgm:spPr/>
      <dgm:t>
        <a:bodyPr/>
        <a:lstStyle/>
        <a:p>
          <a:endParaRPr lang="pt-BR"/>
        </a:p>
      </dgm:t>
    </dgm:pt>
    <dgm:pt modelId="{4AA6E878-92F3-4323-9A88-3D2655DE94C5}" type="pres">
      <dgm:prSet presAssocID="{A3AE4139-E0B0-49D7-90B9-9BA33A408329}" presName="parentText" presStyleLbl="node1" presStyleIdx="0" presStyleCnt="5">
        <dgm:presLayoutVars>
          <dgm:chMax val="0"/>
          <dgm:bulletEnabled val="1"/>
        </dgm:presLayoutVars>
      </dgm:prSet>
      <dgm:spPr/>
      <dgm:t>
        <a:bodyPr/>
        <a:lstStyle/>
        <a:p>
          <a:endParaRPr lang="pt-BR"/>
        </a:p>
      </dgm:t>
    </dgm:pt>
    <dgm:pt modelId="{B2DE7D22-AAA1-4348-AA06-E02AA17F755D}" type="pres">
      <dgm:prSet presAssocID="{A3AE4139-E0B0-49D7-90B9-9BA33A408329}" presName="childText" presStyleLbl="revTx" presStyleIdx="0" presStyleCnt="2">
        <dgm:presLayoutVars>
          <dgm:bulletEnabled val="1"/>
        </dgm:presLayoutVars>
      </dgm:prSet>
      <dgm:spPr/>
      <dgm:t>
        <a:bodyPr/>
        <a:lstStyle/>
        <a:p>
          <a:endParaRPr lang="pt-BR"/>
        </a:p>
      </dgm:t>
    </dgm:pt>
    <dgm:pt modelId="{1304E1F1-8345-44C4-9E72-F78CC2091118}" type="pres">
      <dgm:prSet presAssocID="{D3D9DF82-50F2-4B72-A073-A0B818C7E1CE}" presName="parentText" presStyleLbl="node1" presStyleIdx="1" presStyleCnt="5">
        <dgm:presLayoutVars>
          <dgm:chMax val="0"/>
          <dgm:bulletEnabled val="1"/>
        </dgm:presLayoutVars>
      </dgm:prSet>
      <dgm:spPr/>
      <dgm:t>
        <a:bodyPr/>
        <a:lstStyle/>
        <a:p>
          <a:endParaRPr lang="pt-BR"/>
        </a:p>
      </dgm:t>
    </dgm:pt>
    <dgm:pt modelId="{2A7208AC-286D-4238-8E60-63410892BDCC}" type="pres">
      <dgm:prSet presAssocID="{D3D9DF82-50F2-4B72-A073-A0B818C7E1CE}" presName="childText" presStyleLbl="revTx" presStyleIdx="1" presStyleCnt="2">
        <dgm:presLayoutVars>
          <dgm:bulletEnabled val="1"/>
        </dgm:presLayoutVars>
      </dgm:prSet>
      <dgm:spPr/>
      <dgm:t>
        <a:bodyPr/>
        <a:lstStyle/>
        <a:p>
          <a:endParaRPr lang="pt-BR"/>
        </a:p>
      </dgm:t>
    </dgm:pt>
    <dgm:pt modelId="{0ECB6DBF-4950-4ED6-AF1D-16AAEED01220}" type="pres">
      <dgm:prSet presAssocID="{82874E76-0C4F-40A3-980B-21B9421D00B9}" presName="parentText" presStyleLbl="node1" presStyleIdx="2" presStyleCnt="5">
        <dgm:presLayoutVars>
          <dgm:chMax val="0"/>
          <dgm:bulletEnabled val="1"/>
        </dgm:presLayoutVars>
      </dgm:prSet>
      <dgm:spPr/>
      <dgm:t>
        <a:bodyPr/>
        <a:lstStyle/>
        <a:p>
          <a:endParaRPr lang="pt-BR"/>
        </a:p>
      </dgm:t>
    </dgm:pt>
    <dgm:pt modelId="{C38870BE-F141-427C-93BB-EF665F10B409}" type="pres">
      <dgm:prSet presAssocID="{C537E434-5611-492A-9787-9DEF2DA226E1}" presName="spacer" presStyleCnt="0"/>
      <dgm:spPr/>
    </dgm:pt>
    <dgm:pt modelId="{8ADE761B-05FA-4E0A-8AB8-B23332F31C85}" type="pres">
      <dgm:prSet presAssocID="{3DF8417C-82CA-48CB-A37B-C7931D029479}" presName="parentText" presStyleLbl="node1" presStyleIdx="3" presStyleCnt="5">
        <dgm:presLayoutVars>
          <dgm:chMax val="0"/>
          <dgm:bulletEnabled val="1"/>
        </dgm:presLayoutVars>
      </dgm:prSet>
      <dgm:spPr/>
      <dgm:t>
        <a:bodyPr/>
        <a:lstStyle/>
        <a:p>
          <a:endParaRPr lang="pt-BR"/>
        </a:p>
      </dgm:t>
    </dgm:pt>
    <dgm:pt modelId="{24C89C29-8210-4357-B148-FDE020ABA740}" type="pres">
      <dgm:prSet presAssocID="{9A903672-3238-41B7-96A6-81EFCCD8C507}" presName="spacer" presStyleCnt="0"/>
      <dgm:spPr/>
    </dgm:pt>
    <dgm:pt modelId="{C6579212-A263-4086-A505-5D4D5DBE8DD5}" type="pres">
      <dgm:prSet presAssocID="{8EE9ABD5-4692-42DC-9F5A-6ED4342EF73F}" presName="parentText" presStyleLbl="node1" presStyleIdx="4" presStyleCnt="5">
        <dgm:presLayoutVars>
          <dgm:chMax val="0"/>
          <dgm:bulletEnabled val="1"/>
        </dgm:presLayoutVars>
      </dgm:prSet>
      <dgm:spPr/>
      <dgm:t>
        <a:bodyPr/>
        <a:lstStyle/>
        <a:p>
          <a:endParaRPr lang="pt-BR"/>
        </a:p>
      </dgm:t>
    </dgm:pt>
  </dgm:ptLst>
  <dgm:cxnLst>
    <dgm:cxn modelId="{8F32E924-5C18-48C6-BDA2-C7F1E1927918}" type="presOf" srcId="{48363F22-A945-45E1-9F5E-0E6C6D2E0759}" destId="{2A7208AC-286D-4238-8E60-63410892BDCC}" srcOrd="0" destOrd="0" presId="urn:microsoft.com/office/officeart/2005/8/layout/vList2"/>
    <dgm:cxn modelId="{17184A18-3BD8-40E2-9056-708A5FA4FBC0}" type="presOf" srcId="{D3D9DF82-50F2-4B72-A073-A0B818C7E1CE}" destId="{1304E1F1-8345-44C4-9E72-F78CC2091118}" srcOrd="0" destOrd="0" presId="urn:microsoft.com/office/officeart/2005/8/layout/vList2"/>
    <dgm:cxn modelId="{6D58499E-0D08-4247-93CE-1CFD50F0A89E}" type="presOf" srcId="{657C3805-923C-475C-BFEB-22C8406C5E95}" destId="{51776CC1-2B82-480E-B9B2-34FEF44CCFA1}" srcOrd="0" destOrd="0" presId="urn:microsoft.com/office/officeart/2005/8/layout/vList2"/>
    <dgm:cxn modelId="{18AE21DD-1CA6-42E5-8078-57DABF6D91B7}" type="presOf" srcId="{8EE9ABD5-4692-42DC-9F5A-6ED4342EF73F}" destId="{C6579212-A263-4086-A505-5D4D5DBE8DD5}" srcOrd="0" destOrd="0" presId="urn:microsoft.com/office/officeart/2005/8/layout/vList2"/>
    <dgm:cxn modelId="{D68F3AC3-49BF-4D60-B764-F102790A966F}" srcId="{D3D9DF82-50F2-4B72-A073-A0B818C7E1CE}" destId="{48363F22-A945-45E1-9F5E-0E6C6D2E0759}" srcOrd="0" destOrd="0" parTransId="{12181B04-2056-4184-80F9-BFC156E9CFED}" sibTransId="{06C33060-47DB-4C9C-99E8-297FDE6C881D}"/>
    <dgm:cxn modelId="{B964FC91-CED2-40F4-819A-64B684AD83DD}" srcId="{657C3805-923C-475C-BFEB-22C8406C5E95}" destId="{3DF8417C-82CA-48CB-A37B-C7931D029479}" srcOrd="3" destOrd="0" parTransId="{7405D0DA-CC4F-4B09-BC51-0A95EC440103}" sibTransId="{9A903672-3238-41B7-96A6-81EFCCD8C507}"/>
    <dgm:cxn modelId="{957D3CC2-574D-4C79-B882-A3FE85B14660}" srcId="{A3AE4139-E0B0-49D7-90B9-9BA33A408329}" destId="{45BCFAB9-8BA8-42DC-8964-50A98C05DAB1}" srcOrd="0" destOrd="0" parTransId="{19EB962D-BA95-402A-BBB1-61A692DB4842}" sibTransId="{534C5827-C1D5-47C2-A3A2-B0DE47540FC0}"/>
    <dgm:cxn modelId="{F5DC5723-4185-4141-AAB5-E7055A411F62}" type="presOf" srcId="{A3AE4139-E0B0-49D7-90B9-9BA33A408329}" destId="{4AA6E878-92F3-4323-9A88-3D2655DE94C5}" srcOrd="0" destOrd="0" presId="urn:microsoft.com/office/officeart/2005/8/layout/vList2"/>
    <dgm:cxn modelId="{2B6A2CFC-EA13-4885-A1A3-D2289F89771B}" type="presOf" srcId="{3DF8417C-82CA-48CB-A37B-C7931D029479}" destId="{8ADE761B-05FA-4E0A-8AB8-B23332F31C85}" srcOrd="0" destOrd="0" presId="urn:microsoft.com/office/officeart/2005/8/layout/vList2"/>
    <dgm:cxn modelId="{3D3EE4AD-AEAB-4FF1-B72D-D7D480DFBB47}" srcId="{657C3805-923C-475C-BFEB-22C8406C5E95}" destId="{D3D9DF82-50F2-4B72-A073-A0B818C7E1CE}" srcOrd="1" destOrd="0" parTransId="{9BECA082-5789-447A-96FC-7AA8E1F62B32}" sibTransId="{66F0685A-D121-4E04-B57D-228B53379450}"/>
    <dgm:cxn modelId="{AADE7CF0-FCD1-42C4-947A-50DA03906905}" type="presOf" srcId="{82874E76-0C4F-40A3-980B-21B9421D00B9}" destId="{0ECB6DBF-4950-4ED6-AF1D-16AAEED01220}" srcOrd="0" destOrd="0" presId="urn:microsoft.com/office/officeart/2005/8/layout/vList2"/>
    <dgm:cxn modelId="{63E6144E-9EB9-4B88-97FC-4A4D4EC655D4}" srcId="{657C3805-923C-475C-BFEB-22C8406C5E95}" destId="{A3AE4139-E0B0-49D7-90B9-9BA33A408329}" srcOrd="0" destOrd="0" parTransId="{818F9730-658A-40F4-A69B-9FFE27F8DC98}" sibTransId="{74A3CEA9-84A9-4D20-BAC1-13ECFA6B407F}"/>
    <dgm:cxn modelId="{3C87A7E3-6F13-43C8-A22D-B458B706B768}" srcId="{657C3805-923C-475C-BFEB-22C8406C5E95}" destId="{8EE9ABD5-4692-42DC-9F5A-6ED4342EF73F}" srcOrd="4" destOrd="0" parTransId="{1EB6B6BE-1001-481B-A271-EA5266E206DC}" sibTransId="{A78726CD-8D8F-4BF3-B2D7-6A60EA058F7B}"/>
    <dgm:cxn modelId="{7EBDC82F-DA7B-4D6D-B26E-B3FA72844163}" srcId="{657C3805-923C-475C-BFEB-22C8406C5E95}" destId="{82874E76-0C4F-40A3-980B-21B9421D00B9}" srcOrd="2" destOrd="0" parTransId="{C968C16F-F64D-4AD7-BF18-B68FFD8763B8}" sibTransId="{C537E434-5611-492A-9787-9DEF2DA226E1}"/>
    <dgm:cxn modelId="{670776D6-7A30-4127-B1A0-29632E909277}" type="presOf" srcId="{45BCFAB9-8BA8-42DC-8964-50A98C05DAB1}" destId="{B2DE7D22-AAA1-4348-AA06-E02AA17F755D}" srcOrd="0" destOrd="0" presId="urn:microsoft.com/office/officeart/2005/8/layout/vList2"/>
    <dgm:cxn modelId="{67895320-CDA2-4BEE-8991-4601D0C7AED4}" type="presParOf" srcId="{51776CC1-2B82-480E-B9B2-34FEF44CCFA1}" destId="{4AA6E878-92F3-4323-9A88-3D2655DE94C5}" srcOrd="0" destOrd="0" presId="urn:microsoft.com/office/officeart/2005/8/layout/vList2"/>
    <dgm:cxn modelId="{352413D0-588F-43FA-8559-21355C243B9A}" type="presParOf" srcId="{51776CC1-2B82-480E-B9B2-34FEF44CCFA1}" destId="{B2DE7D22-AAA1-4348-AA06-E02AA17F755D}" srcOrd="1" destOrd="0" presId="urn:microsoft.com/office/officeart/2005/8/layout/vList2"/>
    <dgm:cxn modelId="{8BE13337-AF7A-4096-8FAB-EEB25C9665F5}" type="presParOf" srcId="{51776CC1-2B82-480E-B9B2-34FEF44CCFA1}" destId="{1304E1F1-8345-44C4-9E72-F78CC2091118}" srcOrd="2" destOrd="0" presId="urn:microsoft.com/office/officeart/2005/8/layout/vList2"/>
    <dgm:cxn modelId="{923EAA26-76EF-4593-8556-CEAB7D944EA9}" type="presParOf" srcId="{51776CC1-2B82-480E-B9B2-34FEF44CCFA1}" destId="{2A7208AC-286D-4238-8E60-63410892BDCC}" srcOrd="3" destOrd="0" presId="urn:microsoft.com/office/officeart/2005/8/layout/vList2"/>
    <dgm:cxn modelId="{203DDCA3-23DD-4E5E-BF4C-6CE47303CFB6}" type="presParOf" srcId="{51776CC1-2B82-480E-B9B2-34FEF44CCFA1}" destId="{0ECB6DBF-4950-4ED6-AF1D-16AAEED01220}" srcOrd="4" destOrd="0" presId="urn:microsoft.com/office/officeart/2005/8/layout/vList2"/>
    <dgm:cxn modelId="{AECA5C79-A70E-45A5-9489-50C227E6104A}" type="presParOf" srcId="{51776CC1-2B82-480E-B9B2-34FEF44CCFA1}" destId="{C38870BE-F141-427C-93BB-EF665F10B409}" srcOrd="5" destOrd="0" presId="urn:microsoft.com/office/officeart/2005/8/layout/vList2"/>
    <dgm:cxn modelId="{0EBE692E-7EA3-4956-AE08-BC0DCDA9BBF3}" type="presParOf" srcId="{51776CC1-2B82-480E-B9B2-34FEF44CCFA1}" destId="{8ADE761B-05FA-4E0A-8AB8-B23332F31C85}" srcOrd="6" destOrd="0" presId="urn:microsoft.com/office/officeart/2005/8/layout/vList2"/>
    <dgm:cxn modelId="{72E20488-FF66-4B1E-87AC-E7C445ADE013}" type="presParOf" srcId="{51776CC1-2B82-480E-B9B2-34FEF44CCFA1}" destId="{24C89C29-8210-4357-B148-FDE020ABA740}" srcOrd="7" destOrd="0" presId="urn:microsoft.com/office/officeart/2005/8/layout/vList2"/>
    <dgm:cxn modelId="{50860740-7034-44DF-A7D6-E283D92E0728}" type="presParOf" srcId="{51776CC1-2B82-480E-B9B2-34FEF44CCFA1}" destId="{C6579212-A263-4086-A505-5D4D5DBE8D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7C3805-923C-475C-BFEB-22C8406C5E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AE4139-E0B0-49D7-90B9-9BA33A408329}">
      <dgm:prSet/>
      <dgm:spPr/>
      <dgm:t>
        <a:bodyPr/>
        <a:lstStyle/>
        <a:p>
          <a:pPr rtl="0"/>
          <a:r>
            <a:rPr lang="pt-BR" b="1" u="sng" dirty="0" smtClean="0"/>
            <a:t>A sociedade de organizações:</a:t>
          </a:r>
          <a:endParaRPr lang="en-US" dirty="0"/>
        </a:p>
      </dgm:t>
    </dgm:pt>
    <dgm:pt modelId="{818F9730-658A-40F4-A69B-9FFE27F8DC98}" type="parTrans" cxnId="{63E6144E-9EB9-4B88-97FC-4A4D4EC655D4}">
      <dgm:prSet/>
      <dgm:spPr/>
      <dgm:t>
        <a:bodyPr/>
        <a:lstStyle/>
        <a:p>
          <a:endParaRPr lang="en-US"/>
        </a:p>
      </dgm:t>
    </dgm:pt>
    <dgm:pt modelId="{74A3CEA9-84A9-4D20-BAC1-13ECFA6B407F}" type="sibTrans" cxnId="{63E6144E-9EB9-4B88-97FC-4A4D4EC655D4}">
      <dgm:prSet/>
      <dgm:spPr/>
      <dgm:t>
        <a:bodyPr/>
        <a:lstStyle/>
        <a:p>
          <a:endParaRPr lang="en-US"/>
        </a:p>
      </dgm:t>
    </dgm:pt>
    <dgm:pt modelId="{D3D9DF82-50F2-4B72-A073-A0B818C7E1CE}">
      <dgm:prSet/>
      <dgm:spPr/>
      <dgm:t>
        <a:bodyPr/>
        <a:lstStyle/>
        <a:p>
          <a:pPr rtl="0"/>
          <a:r>
            <a:rPr lang="pt-BR" b="1" u="sng" dirty="0" smtClean="0"/>
            <a:t>Homem organizacional:</a:t>
          </a:r>
          <a:endParaRPr lang="en-US" dirty="0"/>
        </a:p>
      </dgm:t>
    </dgm:pt>
    <dgm:pt modelId="{9BECA082-5789-447A-96FC-7AA8E1F62B32}" type="parTrans" cxnId="{3D3EE4AD-AEAB-4FF1-B72D-D7D480DFBB47}">
      <dgm:prSet/>
      <dgm:spPr/>
      <dgm:t>
        <a:bodyPr/>
        <a:lstStyle/>
        <a:p>
          <a:endParaRPr lang="en-US"/>
        </a:p>
      </dgm:t>
    </dgm:pt>
    <dgm:pt modelId="{66F0685A-D121-4E04-B57D-228B53379450}" type="sibTrans" cxnId="{3D3EE4AD-AEAB-4FF1-B72D-D7D480DFBB47}">
      <dgm:prSet/>
      <dgm:spPr/>
      <dgm:t>
        <a:bodyPr/>
        <a:lstStyle/>
        <a:p>
          <a:endParaRPr lang="en-US"/>
        </a:p>
      </dgm:t>
    </dgm:pt>
    <dgm:pt modelId="{82874E76-0C4F-40A3-980B-21B9421D00B9}">
      <dgm:prSet/>
      <dgm:spPr/>
      <dgm:t>
        <a:bodyPr/>
        <a:lstStyle/>
        <a:p>
          <a:pPr rtl="0"/>
          <a:r>
            <a:rPr lang="pt-BR" b="1" dirty="0" smtClean="0"/>
            <a:t>Análise das organizações: abordagem múltipla</a:t>
          </a:r>
          <a:endParaRPr lang="en-US" dirty="0"/>
        </a:p>
      </dgm:t>
    </dgm:pt>
    <dgm:pt modelId="{C968C16F-F64D-4AD7-BF18-B68FFD8763B8}" type="parTrans" cxnId="{7EBDC82F-DA7B-4D6D-B26E-B3FA72844163}">
      <dgm:prSet/>
      <dgm:spPr/>
      <dgm:t>
        <a:bodyPr/>
        <a:lstStyle/>
        <a:p>
          <a:endParaRPr lang="en-US"/>
        </a:p>
      </dgm:t>
    </dgm:pt>
    <dgm:pt modelId="{C537E434-5611-492A-9787-9DEF2DA226E1}" type="sibTrans" cxnId="{7EBDC82F-DA7B-4D6D-B26E-B3FA72844163}">
      <dgm:prSet/>
      <dgm:spPr/>
      <dgm:t>
        <a:bodyPr/>
        <a:lstStyle/>
        <a:p>
          <a:endParaRPr lang="en-US"/>
        </a:p>
      </dgm:t>
    </dgm:pt>
    <dgm:pt modelId="{3DF8417C-82CA-48CB-A37B-C7931D029479}">
      <dgm:prSet/>
      <dgm:spPr/>
      <dgm:t>
        <a:bodyPr/>
        <a:lstStyle/>
        <a:p>
          <a:pPr rtl="0"/>
          <a:r>
            <a:rPr lang="pt-BR" b="1" smtClean="0"/>
            <a:t>Tipologia das organizações</a:t>
          </a:r>
          <a:endParaRPr lang="en-US"/>
        </a:p>
      </dgm:t>
    </dgm:pt>
    <dgm:pt modelId="{7405D0DA-CC4F-4B09-BC51-0A95EC440103}" type="parTrans" cxnId="{B964FC91-CED2-40F4-819A-64B684AD83DD}">
      <dgm:prSet/>
      <dgm:spPr/>
      <dgm:t>
        <a:bodyPr/>
        <a:lstStyle/>
        <a:p>
          <a:endParaRPr lang="en-US"/>
        </a:p>
      </dgm:t>
    </dgm:pt>
    <dgm:pt modelId="{9A903672-3238-41B7-96A6-81EFCCD8C507}" type="sibTrans" cxnId="{B964FC91-CED2-40F4-819A-64B684AD83DD}">
      <dgm:prSet/>
      <dgm:spPr/>
      <dgm:t>
        <a:bodyPr/>
        <a:lstStyle/>
        <a:p>
          <a:endParaRPr lang="en-US"/>
        </a:p>
      </dgm:t>
    </dgm:pt>
    <dgm:pt modelId="{8EE9ABD5-4692-42DC-9F5A-6ED4342EF73F}">
      <dgm:prSet/>
      <dgm:spPr/>
      <dgm:t>
        <a:bodyPr/>
        <a:lstStyle/>
        <a:p>
          <a:pPr rtl="0"/>
          <a:r>
            <a:rPr lang="pt-BR" b="1" smtClean="0"/>
            <a:t>Teoria da Crise: Conflitos</a:t>
          </a:r>
          <a:endParaRPr lang="en-US"/>
        </a:p>
      </dgm:t>
    </dgm:pt>
    <dgm:pt modelId="{1EB6B6BE-1001-481B-A271-EA5266E206DC}" type="parTrans" cxnId="{3C87A7E3-6F13-43C8-A22D-B458B706B768}">
      <dgm:prSet/>
      <dgm:spPr/>
      <dgm:t>
        <a:bodyPr/>
        <a:lstStyle/>
        <a:p>
          <a:endParaRPr lang="en-US"/>
        </a:p>
      </dgm:t>
    </dgm:pt>
    <dgm:pt modelId="{A78726CD-8D8F-4BF3-B2D7-6A60EA058F7B}" type="sibTrans" cxnId="{3C87A7E3-6F13-43C8-A22D-B458B706B768}">
      <dgm:prSet/>
      <dgm:spPr/>
      <dgm:t>
        <a:bodyPr/>
        <a:lstStyle/>
        <a:p>
          <a:endParaRPr lang="en-US"/>
        </a:p>
      </dgm:t>
    </dgm:pt>
    <dgm:pt modelId="{51776CC1-2B82-480E-B9B2-34FEF44CCFA1}" type="pres">
      <dgm:prSet presAssocID="{657C3805-923C-475C-BFEB-22C8406C5E95}" presName="linear" presStyleCnt="0">
        <dgm:presLayoutVars>
          <dgm:animLvl val="lvl"/>
          <dgm:resizeHandles val="exact"/>
        </dgm:presLayoutVars>
      </dgm:prSet>
      <dgm:spPr/>
      <dgm:t>
        <a:bodyPr/>
        <a:lstStyle/>
        <a:p>
          <a:endParaRPr lang="pt-BR"/>
        </a:p>
      </dgm:t>
    </dgm:pt>
    <dgm:pt modelId="{4AA6E878-92F3-4323-9A88-3D2655DE94C5}" type="pres">
      <dgm:prSet presAssocID="{A3AE4139-E0B0-49D7-90B9-9BA33A408329}" presName="parentText" presStyleLbl="node1" presStyleIdx="0" presStyleCnt="5">
        <dgm:presLayoutVars>
          <dgm:chMax val="0"/>
          <dgm:bulletEnabled val="1"/>
        </dgm:presLayoutVars>
      </dgm:prSet>
      <dgm:spPr/>
      <dgm:t>
        <a:bodyPr/>
        <a:lstStyle/>
        <a:p>
          <a:endParaRPr lang="pt-BR"/>
        </a:p>
      </dgm:t>
    </dgm:pt>
    <dgm:pt modelId="{FD71E6C8-2506-46D1-ACF2-2906CA02F3D8}" type="pres">
      <dgm:prSet presAssocID="{74A3CEA9-84A9-4D20-BAC1-13ECFA6B407F}" presName="spacer" presStyleCnt="0"/>
      <dgm:spPr/>
    </dgm:pt>
    <dgm:pt modelId="{1304E1F1-8345-44C4-9E72-F78CC2091118}" type="pres">
      <dgm:prSet presAssocID="{D3D9DF82-50F2-4B72-A073-A0B818C7E1CE}" presName="parentText" presStyleLbl="node1" presStyleIdx="1" presStyleCnt="5">
        <dgm:presLayoutVars>
          <dgm:chMax val="0"/>
          <dgm:bulletEnabled val="1"/>
        </dgm:presLayoutVars>
      </dgm:prSet>
      <dgm:spPr/>
      <dgm:t>
        <a:bodyPr/>
        <a:lstStyle/>
        <a:p>
          <a:endParaRPr lang="pt-BR"/>
        </a:p>
      </dgm:t>
    </dgm:pt>
    <dgm:pt modelId="{4421B0B2-4A46-41CE-AE27-654AA174288E}" type="pres">
      <dgm:prSet presAssocID="{66F0685A-D121-4E04-B57D-228B53379450}" presName="spacer" presStyleCnt="0"/>
      <dgm:spPr/>
    </dgm:pt>
    <dgm:pt modelId="{0ECB6DBF-4950-4ED6-AF1D-16AAEED01220}" type="pres">
      <dgm:prSet presAssocID="{82874E76-0C4F-40A3-980B-21B9421D00B9}" presName="parentText" presStyleLbl="node1" presStyleIdx="2" presStyleCnt="5">
        <dgm:presLayoutVars>
          <dgm:chMax val="0"/>
          <dgm:bulletEnabled val="1"/>
        </dgm:presLayoutVars>
      </dgm:prSet>
      <dgm:spPr/>
      <dgm:t>
        <a:bodyPr/>
        <a:lstStyle/>
        <a:p>
          <a:endParaRPr lang="pt-BR"/>
        </a:p>
      </dgm:t>
    </dgm:pt>
    <dgm:pt modelId="{C38870BE-F141-427C-93BB-EF665F10B409}" type="pres">
      <dgm:prSet presAssocID="{C537E434-5611-492A-9787-9DEF2DA226E1}" presName="spacer" presStyleCnt="0"/>
      <dgm:spPr/>
    </dgm:pt>
    <dgm:pt modelId="{8ADE761B-05FA-4E0A-8AB8-B23332F31C85}" type="pres">
      <dgm:prSet presAssocID="{3DF8417C-82CA-48CB-A37B-C7931D029479}" presName="parentText" presStyleLbl="node1" presStyleIdx="3" presStyleCnt="5">
        <dgm:presLayoutVars>
          <dgm:chMax val="0"/>
          <dgm:bulletEnabled val="1"/>
        </dgm:presLayoutVars>
      </dgm:prSet>
      <dgm:spPr/>
      <dgm:t>
        <a:bodyPr/>
        <a:lstStyle/>
        <a:p>
          <a:endParaRPr lang="pt-BR"/>
        </a:p>
      </dgm:t>
    </dgm:pt>
    <dgm:pt modelId="{24C89C29-8210-4357-B148-FDE020ABA740}" type="pres">
      <dgm:prSet presAssocID="{9A903672-3238-41B7-96A6-81EFCCD8C507}" presName="spacer" presStyleCnt="0"/>
      <dgm:spPr/>
    </dgm:pt>
    <dgm:pt modelId="{C6579212-A263-4086-A505-5D4D5DBE8DD5}" type="pres">
      <dgm:prSet presAssocID="{8EE9ABD5-4692-42DC-9F5A-6ED4342EF73F}" presName="parentText" presStyleLbl="node1" presStyleIdx="4" presStyleCnt="5">
        <dgm:presLayoutVars>
          <dgm:chMax val="0"/>
          <dgm:bulletEnabled val="1"/>
        </dgm:presLayoutVars>
      </dgm:prSet>
      <dgm:spPr/>
      <dgm:t>
        <a:bodyPr/>
        <a:lstStyle/>
        <a:p>
          <a:endParaRPr lang="pt-BR"/>
        </a:p>
      </dgm:t>
    </dgm:pt>
  </dgm:ptLst>
  <dgm:cxnLst>
    <dgm:cxn modelId="{231F70D0-71BA-4E38-94C3-35EC56AAA2AB}" type="presOf" srcId="{D3D9DF82-50F2-4B72-A073-A0B818C7E1CE}" destId="{1304E1F1-8345-44C4-9E72-F78CC2091118}" srcOrd="0" destOrd="0" presId="urn:microsoft.com/office/officeart/2005/8/layout/vList2"/>
    <dgm:cxn modelId="{648E59FA-1A27-48A0-AEBE-DE0B98B57723}" type="presOf" srcId="{657C3805-923C-475C-BFEB-22C8406C5E95}" destId="{51776CC1-2B82-480E-B9B2-34FEF44CCFA1}" srcOrd="0" destOrd="0" presId="urn:microsoft.com/office/officeart/2005/8/layout/vList2"/>
    <dgm:cxn modelId="{B964FC91-CED2-40F4-819A-64B684AD83DD}" srcId="{657C3805-923C-475C-BFEB-22C8406C5E95}" destId="{3DF8417C-82CA-48CB-A37B-C7931D029479}" srcOrd="3" destOrd="0" parTransId="{7405D0DA-CC4F-4B09-BC51-0A95EC440103}" sibTransId="{9A903672-3238-41B7-96A6-81EFCCD8C507}"/>
    <dgm:cxn modelId="{F1965F7B-DB42-465B-8CE8-1B2EDA199341}" type="presOf" srcId="{3DF8417C-82CA-48CB-A37B-C7931D029479}" destId="{8ADE761B-05FA-4E0A-8AB8-B23332F31C85}" srcOrd="0" destOrd="0" presId="urn:microsoft.com/office/officeart/2005/8/layout/vList2"/>
    <dgm:cxn modelId="{2CB0D4EA-5F49-473D-ADBC-0D30D13E8B2D}" type="presOf" srcId="{A3AE4139-E0B0-49D7-90B9-9BA33A408329}" destId="{4AA6E878-92F3-4323-9A88-3D2655DE94C5}" srcOrd="0" destOrd="0" presId="urn:microsoft.com/office/officeart/2005/8/layout/vList2"/>
    <dgm:cxn modelId="{3D3EE4AD-AEAB-4FF1-B72D-D7D480DFBB47}" srcId="{657C3805-923C-475C-BFEB-22C8406C5E95}" destId="{D3D9DF82-50F2-4B72-A073-A0B818C7E1CE}" srcOrd="1" destOrd="0" parTransId="{9BECA082-5789-447A-96FC-7AA8E1F62B32}" sibTransId="{66F0685A-D121-4E04-B57D-228B53379450}"/>
    <dgm:cxn modelId="{63E6144E-9EB9-4B88-97FC-4A4D4EC655D4}" srcId="{657C3805-923C-475C-BFEB-22C8406C5E95}" destId="{A3AE4139-E0B0-49D7-90B9-9BA33A408329}" srcOrd="0" destOrd="0" parTransId="{818F9730-658A-40F4-A69B-9FFE27F8DC98}" sibTransId="{74A3CEA9-84A9-4D20-BAC1-13ECFA6B407F}"/>
    <dgm:cxn modelId="{6D1416BB-B9DB-45AA-ABCC-C77E27C11D44}" type="presOf" srcId="{8EE9ABD5-4692-42DC-9F5A-6ED4342EF73F}" destId="{C6579212-A263-4086-A505-5D4D5DBE8DD5}" srcOrd="0" destOrd="0" presId="urn:microsoft.com/office/officeart/2005/8/layout/vList2"/>
    <dgm:cxn modelId="{3C87A7E3-6F13-43C8-A22D-B458B706B768}" srcId="{657C3805-923C-475C-BFEB-22C8406C5E95}" destId="{8EE9ABD5-4692-42DC-9F5A-6ED4342EF73F}" srcOrd="4" destOrd="0" parTransId="{1EB6B6BE-1001-481B-A271-EA5266E206DC}" sibTransId="{A78726CD-8D8F-4BF3-B2D7-6A60EA058F7B}"/>
    <dgm:cxn modelId="{7EBDC82F-DA7B-4D6D-B26E-B3FA72844163}" srcId="{657C3805-923C-475C-BFEB-22C8406C5E95}" destId="{82874E76-0C4F-40A3-980B-21B9421D00B9}" srcOrd="2" destOrd="0" parTransId="{C968C16F-F64D-4AD7-BF18-B68FFD8763B8}" sibTransId="{C537E434-5611-492A-9787-9DEF2DA226E1}"/>
    <dgm:cxn modelId="{4F382ABE-8CA8-4F01-8A4A-AD1638C81173}" type="presOf" srcId="{82874E76-0C4F-40A3-980B-21B9421D00B9}" destId="{0ECB6DBF-4950-4ED6-AF1D-16AAEED01220}" srcOrd="0" destOrd="0" presId="urn:microsoft.com/office/officeart/2005/8/layout/vList2"/>
    <dgm:cxn modelId="{9D209C08-38F7-400B-9582-E2142B4208F6}" type="presParOf" srcId="{51776CC1-2B82-480E-B9B2-34FEF44CCFA1}" destId="{4AA6E878-92F3-4323-9A88-3D2655DE94C5}" srcOrd="0" destOrd="0" presId="urn:microsoft.com/office/officeart/2005/8/layout/vList2"/>
    <dgm:cxn modelId="{9FB29EAD-61A7-4B9C-81BA-63F111CF00FF}" type="presParOf" srcId="{51776CC1-2B82-480E-B9B2-34FEF44CCFA1}" destId="{FD71E6C8-2506-46D1-ACF2-2906CA02F3D8}" srcOrd="1" destOrd="0" presId="urn:microsoft.com/office/officeart/2005/8/layout/vList2"/>
    <dgm:cxn modelId="{29BC6308-B838-4D74-9CAD-E25295D96A66}" type="presParOf" srcId="{51776CC1-2B82-480E-B9B2-34FEF44CCFA1}" destId="{1304E1F1-8345-44C4-9E72-F78CC2091118}" srcOrd="2" destOrd="0" presId="urn:microsoft.com/office/officeart/2005/8/layout/vList2"/>
    <dgm:cxn modelId="{F8A11EB7-C18C-4F12-9432-4978225D526C}" type="presParOf" srcId="{51776CC1-2B82-480E-B9B2-34FEF44CCFA1}" destId="{4421B0B2-4A46-41CE-AE27-654AA174288E}" srcOrd="3" destOrd="0" presId="urn:microsoft.com/office/officeart/2005/8/layout/vList2"/>
    <dgm:cxn modelId="{D178F3BE-FBEC-4BEF-A947-DDF636B0DB9A}" type="presParOf" srcId="{51776CC1-2B82-480E-B9B2-34FEF44CCFA1}" destId="{0ECB6DBF-4950-4ED6-AF1D-16AAEED01220}" srcOrd="4" destOrd="0" presId="urn:microsoft.com/office/officeart/2005/8/layout/vList2"/>
    <dgm:cxn modelId="{542CB008-F4C6-4EAE-B297-8375481A710D}" type="presParOf" srcId="{51776CC1-2B82-480E-B9B2-34FEF44CCFA1}" destId="{C38870BE-F141-427C-93BB-EF665F10B409}" srcOrd="5" destOrd="0" presId="urn:microsoft.com/office/officeart/2005/8/layout/vList2"/>
    <dgm:cxn modelId="{9CE42B7A-4FA4-4550-A3B8-A10568F74D2D}" type="presParOf" srcId="{51776CC1-2B82-480E-B9B2-34FEF44CCFA1}" destId="{8ADE761B-05FA-4E0A-8AB8-B23332F31C85}" srcOrd="6" destOrd="0" presId="urn:microsoft.com/office/officeart/2005/8/layout/vList2"/>
    <dgm:cxn modelId="{03C0CC20-FAB4-4D46-8EE0-D0559148B67A}" type="presParOf" srcId="{51776CC1-2B82-480E-B9B2-34FEF44CCFA1}" destId="{24C89C29-8210-4357-B148-FDE020ABA740}" srcOrd="7" destOrd="0" presId="urn:microsoft.com/office/officeart/2005/8/layout/vList2"/>
    <dgm:cxn modelId="{D7B6734A-CF7A-4FD9-B494-D22D06EE88DE}" type="presParOf" srcId="{51776CC1-2B82-480E-B9B2-34FEF44CCFA1}" destId="{C6579212-A263-4086-A505-5D4D5DBE8DD5}"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7C3805-923C-475C-BFEB-22C8406C5E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AE4139-E0B0-49D7-90B9-9BA33A408329}">
      <dgm:prSet/>
      <dgm:spPr/>
      <dgm:t>
        <a:bodyPr/>
        <a:lstStyle/>
        <a:p>
          <a:pPr rtl="0"/>
          <a:r>
            <a:rPr lang="pt-BR" b="1" u="sng" dirty="0" smtClean="0"/>
            <a:t>A sociedade de organizações:</a:t>
          </a:r>
          <a:endParaRPr lang="en-US" dirty="0"/>
        </a:p>
      </dgm:t>
    </dgm:pt>
    <dgm:pt modelId="{818F9730-658A-40F4-A69B-9FFE27F8DC98}" type="parTrans" cxnId="{63E6144E-9EB9-4B88-97FC-4A4D4EC655D4}">
      <dgm:prSet/>
      <dgm:spPr/>
      <dgm:t>
        <a:bodyPr/>
        <a:lstStyle/>
        <a:p>
          <a:endParaRPr lang="en-US"/>
        </a:p>
      </dgm:t>
    </dgm:pt>
    <dgm:pt modelId="{74A3CEA9-84A9-4D20-BAC1-13ECFA6B407F}" type="sibTrans" cxnId="{63E6144E-9EB9-4B88-97FC-4A4D4EC655D4}">
      <dgm:prSet/>
      <dgm:spPr/>
      <dgm:t>
        <a:bodyPr/>
        <a:lstStyle/>
        <a:p>
          <a:endParaRPr lang="en-US"/>
        </a:p>
      </dgm:t>
    </dgm:pt>
    <dgm:pt modelId="{D3D9DF82-50F2-4B72-A073-A0B818C7E1CE}">
      <dgm:prSet/>
      <dgm:spPr/>
      <dgm:t>
        <a:bodyPr/>
        <a:lstStyle/>
        <a:p>
          <a:pPr rtl="0"/>
          <a:r>
            <a:rPr lang="pt-BR" b="1" u="sng" dirty="0" smtClean="0"/>
            <a:t>Homem organizacional:</a:t>
          </a:r>
          <a:endParaRPr lang="en-US" dirty="0"/>
        </a:p>
      </dgm:t>
    </dgm:pt>
    <dgm:pt modelId="{9BECA082-5789-447A-96FC-7AA8E1F62B32}" type="parTrans" cxnId="{3D3EE4AD-AEAB-4FF1-B72D-D7D480DFBB47}">
      <dgm:prSet/>
      <dgm:spPr/>
      <dgm:t>
        <a:bodyPr/>
        <a:lstStyle/>
        <a:p>
          <a:endParaRPr lang="en-US"/>
        </a:p>
      </dgm:t>
    </dgm:pt>
    <dgm:pt modelId="{66F0685A-D121-4E04-B57D-228B53379450}" type="sibTrans" cxnId="{3D3EE4AD-AEAB-4FF1-B72D-D7D480DFBB47}">
      <dgm:prSet/>
      <dgm:spPr/>
      <dgm:t>
        <a:bodyPr/>
        <a:lstStyle/>
        <a:p>
          <a:endParaRPr lang="en-US"/>
        </a:p>
      </dgm:t>
    </dgm:pt>
    <dgm:pt modelId="{82874E76-0C4F-40A3-980B-21B9421D00B9}">
      <dgm:prSet/>
      <dgm:spPr/>
      <dgm:t>
        <a:bodyPr/>
        <a:lstStyle/>
        <a:p>
          <a:pPr rtl="0"/>
          <a:r>
            <a:rPr lang="pt-BR" b="1" dirty="0" smtClean="0"/>
            <a:t>Análise das organizações: abordagem múltipla</a:t>
          </a:r>
          <a:endParaRPr lang="en-US" dirty="0"/>
        </a:p>
      </dgm:t>
    </dgm:pt>
    <dgm:pt modelId="{C968C16F-F64D-4AD7-BF18-B68FFD8763B8}" type="parTrans" cxnId="{7EBDC82F-DA7B-4D6D-B26E-B3FA72844163}">
      <dgm:prSet/>
      <dgm:spPr/>
      <dgm:t>
        <a:bodyPr/>
        <a:lstStyle/>
        <a:p>
          <a:endParaRPr lang="en-US"/>
        </a:p>
      </dgm:t>
    </dgm:pt>
    <dgm:pt modelId="{C537E434-5611-492A-9787-9DEF2DA226E1}" type="sibTrans" cxnId="{7EBDC82F-DA7B-4D6D-B26E-B3FA72844163}">
      <dgm:prSet/>
      <dgm:spPr/>
      <dgm:t>
        <a:bodyPr/>
        <a:lstStyle/>
        <a:p>
          <a:endParaRPr lang="en-US"/>
        </a:p>
      </dgm:t>
    </dgm:pt>
    <dgm:pt modelId="{3DF8417C-82CA-48CB-A37B-C7931D029479}">
      <dgm:prSet/>
      <dgm:spPr/>
      <dgm:t>
        <a:bodyPr/>
        <a:lstStyle/>
        <a:p>
          <a:pPr rtl="0"/>
          <a:r>
            <a:rPr lang="pt-BR" b="1" smtClean="0"/>
            <a:t>Tipologia das organizações</a:t>
          </a:r>
          <a:endParaRPr lang="en-US"/>
        </a:p>
      </dgm:t>
    </dgm:pt>
    <dgm:pt modelId="{7405D0DA-CC4F-4B09-BC51-0A95EC440103}" type="parTrans" cxnId="{B964FC91-CED2-40F4-819A-64B684AD83DD}">
      <dgm:prSet/>
      <dgm:spPr/>
      <dgm:t>
        <a:bodyPr/>
        <a:lstStyle/>
        <a:p>
          <a:endParaRPr lang="en-US"/>
        </a:p>
      </dgm:t>
    </dgm:pt>
    <dgm:pt modelId="{9A903672-3238-41B7-96A6-81EFCCD8C507}" type="sibTrans" cxnId="{B964FC91-CED2-40F4-819A-64B684AD83DD}">
      <dgm:prSet/>
      <dgm:spPr/>
      <dgm:t>
        <a:bodyPr/>
        <a:lstStyle/>
        <a:p>
          <a:endParaRPr lang="en-US"/>
        </a:p>
      </dgm:t>
    </dgm:pt>
    <dgm:pt modelId="{8EE9ABD5-4692-42DC-9F5A-6ED4342EF73F}">
      <dgm:prSet/>
      <dgm:spPr/>
      <dgm:t>
        <a:bodyPr/>
        <a:lstStyle/>
        <a:p>
          <a:pPr rtl="0"/>
          <a:r>
            <a:rPr lang="pt-BR" b="1" smtClean="0"/>
            <a:t>Teoria da Crise: Conflitos</a:t>
          </a:r>
          <a:endParaRPr lang="en-US"/>
        </a:p>
      </dgm:t>
    </dgm:pt>
    <dgm:pt modelId="{1EB6B6BE-1001-481B-A271-EA5266E206DC}" type="parTrans" cxnId="{3C87A7E3-6F13-43C8-A22D-B458B706B768}">
      <dgm:prSet/>
      <dgm:spPr/>
      <dgm:t>
        <a:bodyPr/>
        <a:lstStyle/>
        <a:p>
          <a:endParaRPr lang="en-US"/>
        </a:p>
      </dgm:t>
    </dgm:pt>
    <dgm:pt modelId="{A78726CD-8D8F-4BF3-B2D7-6A60EA058F7B}" type="sibTrans" cxnId="{3C87A7E3-6F13-43C8-A22D-B458B706B768}">
      <dgm:prSet/>
      <dgm:spPr/>
      <dgm:t>
        <a:bodyPr/>
        <a:lstStyle/>
        <a:p>
          <a:endParaRPr lang="en-US"/>
        </a:p>
      </dgm:t>
    </dgm:pt>
    <dgm:pt modelId="{51776CC1-2B82-480E-B9B2-34FEF44CCFA1}" type="pres">
      <dgm:prSet presAssocID="{657C3805-923C-475C-BFEB-22C8406C5E95}" presName="linear" presStyleCnt="0">
        <dgm:presLayoutVars>
          <dgm:animLvl val="lvl"/>
          <dgm:resizeHandles val="exact"/>
        </dgm:presLayoutVars>
      </dgm:prSet>
      <dgm:spPr/>
      <dgm:t>
        <a:bodyPr/>
        <a:lstStyle/>
        <a:p>
          <a:endParaRPr lang="pt-BR"/>
        </a:p>
      </dgm:t>
    </dgm:pt>
    <dgm:pt modelId="{4AA6E878-92F3-4323-9A88-3D2655DE94C5}" type="pres">
      <dgm:prSet presAssocID="{A3AE4139-E0B0-49D7-90B9-9BA33A408329}" presName="parentText" presStyleLbl="node1" presStyleIdx="0" presStyleCnt="5">
        <dgm:presLayoutVars>
          <dgm:chMax val="0"/>
          <dgm:bulletEnabled val="1"/>
        </dgm:presLayoutVars>
      </dgm:prSet>
      <dgm:spPr/>
      <dgm:t>
        <a:bodyPr/>
        <a:lstStyle/>
        <a:p>
          <a:endParaRPr lang="pt-BR"/>
        </a:p>
      </dgm:t>
    </dgm:pt>
    <dgm:pt modelId="{FD71E6C8-2506-46D1-ACF2-2906CA02F3D8}" type="pres">
      <dgm:prSet presAssocID="{74A3CEA9-84A9-4D20-BAC1-13ECFA6B407F}" presName="spacer" presStyleCnt="0"/>
      <dgm:spPr/>
    </dgm:pt>
    <dgm:pt modelId="{1304E1F1-8345-44C4-9E72-F78CC2091118}" type="pres">
      <dgm:prSet presAssocID="{D3D9DF82-50F2-4B72-A073-A0B818C7E1CE}" presName="parentText" presStyleLbl="node1" presStyleIdx="1" presStyleCnt="5">
        <dgm:presLayoutVars>
          <dgm:chMax val="0"/>
          <dgm:bulletEnabled val="1"/>
        </dgm:presLayoutVars>
      </dgm:prSet>
      <dgm:spPr/>
      <dgm:t>
        <a:bodyPr/>
        <a:lstStyle/>
        <a:p>
          <a:endParaRPr lang="pt-BR"/>
        </a:p>
      </dgm:t>
    </dgm:pt>
    <dgm:pt modelId="{4421B0B2-4A46-41CE-AE27-654AA174288E}" type="pres">
      <dgm:prSet presAssocID="{66F0685A-D121-4E04-B57D-228B53379450}" presName="spacer" presStyleCnt="0"/>
      <dgm:spPr/>
    </dgm:pt>
    <dgm:pt modelId="{0ECB6DBF-4950-4ED6-AF1D-16AAEED01220}" type="pres">
      <dgm:prSet presAssocID="{82874E76-0C4F-40A3-980B-21B9421D00B9}" presName="parentText" presStyleLbl="node1" presStyleIdx="2" presStyleCnt="5">
        <dgm:presLayoutVars>
          <dgm:chMax val="0"/>
          <dgm:bulletEnabled val="1"/>
        </dgm:presLayoutVars>
      </dgm:prSet>
      <dgm:spPr/>
      <dgm:t>
        <a:bodyPr/>
        <a:lstStyle/>
        <a:p>
          <a:endParaRPr lang="pt-BR"/>
        </a:p>
      </dgm:t>
    </dgm:pt>
    <dgm:pt modelId="{C38870BE-F141-427C-93BB-EF665F10B409}" type="pres">
      <dgm:prSet presAssocID="{C537E434-5611-492A-9787-9DEF2DA226E1}" presName="spacer" presStyleCnt="0"/>
      <dgm:spPr/>
    </dgm:pt>
    <dgm:pt modelId="{8ADE761B-05FA-4E0A-8AB8-B23332F31C85}" type="pres">
      <dgm:prSet presAssocID="{3DF8417C-82CA-48CB-A37B-C7931D029479}" presName="parentText" presStyleLbl="node1" presStyleIdx="3" presStyleCnt="5">
        <dgm:presLayoutVars>
          <dgm:chMax val="0"/>
          <dgm:bulletEnabled val="1"/>
        </dgm:presLayoutVars>
      </dgm:prSet>
      <dgm:spPr/>
      <dgm:t>
        <a:bodyPr/>
        <a:lstStyle/>
        <a:p>
          <a:endParaRPr lang="pt-BR"/>
        </a:p>
      </dgm:t>
    </dgm:pt>
    <dgm:pt modelId="{24C89C29-8210-4357-B148-FDE020ABA740}" type="pres">
      <dgm:prSet presAssocID="{9A903672-3238-41B7-96A6-81EFCCD8C507}" presName="spacer" presStyleCnt="0"/>
      <dgm:spPr/>
    </dgm:pt>
    <dgm:pt modelId="{C6579212-A263-4086-A505-5D4D5DBE8DD5}" type="pres">
      <dgm:prSet presAssocID="{8EE9ABD5-4692-42DC-9F5A-6ED4342EF73F}" presName="parentText" presStyleLbl="node1" presStyleIdx="4" presStyleCnt="5">
        <dgm:presLayoutVars>
          <dgm:chMax val="0"/>
          <dgm:bulletEnabled val="1"/>
        </dgm:presLayoutVars>
      </dgm:prSet>
      <dgm:spPr/>
      <dgm:t>
        <a:bodyPr/>
        <a:lstStyle/>
        <a:p>
          <a:endParaRPr lang="pt-BR"/>
        </a:p>
      </dgm:t>
    </dgm:pt>
  </dgm:ptLst>
  <dgm:cxnLst>
    <dgm:cxn modelId="{A10CB76C-3369-4454-B451-1BD3A1FE6ED2}" type="presOf" srcId="{3DF8417C-82CA-48CB-A37B-C7931D029479}" destId="{8ADE761B-05FA-4E0A-8AB8-B23332F31C85}" srcOrd="0" destOrd="0" presId="urn:microsoft.com/office/officeart/2005/8/layout/vList2"/>
    <dgm:cxn modelId="{A47218B5-2C32-4E20-979A-C29705DD5F14}" type="presOf" srcId="{A3AE4139-E0B0-49D7-90B9-9BA33A408329}" destId="{4AA6E878-92F3-4323-9A88-3D2655DE94C5}" srcOrd="0" destOrd="0" presId="urn:microsoft.com/office/officeart/2005/8/layout/vList2"/>
    <dgm:cxn modelId="{ADAD724A-0BE4-413E-8E0C-569F879E2E9F}" type="presOf" srcId="{8EE9ABD5-4692-42DC-9F5A-6ED4342EF73F}" destId="{C6579212-A263-4086-A505-5D4D5DBE8DD5}" srcOrd="0" destOrd="0" presId="urn:microsoft.com/office/officeart/2005/8/layout/vList2"/>
    <dgm:cxn modelId="{B964FC91-CED2-40F4-819A-64B684AD83DD}" srcId="{657C3805-923C-475C-BFEB-22C8406C5E95}" destId="{3DF8417C-82CA-48CB-A37B-C7931D029479}" srcOrd="3" destOrd="0" parTransId="{7405D0DA-CC4F-4B09-BC51-0A95EC440103}" sibTransId="{9A903672-3238-41B7-96A6-81EFCCD8C507}"/>
    <dgm:cxn modelId="{3D3EE4AD-AEAB-4FF1-B72D-D7D480DFBB47}" srcId="{657C3805-923C-475C-BFEB-22C8406C5E95}" destId="{D3D9DF82-50F2-4B72-A073-A0B818C7E1CE}" srcOrd="1" destOrd="0" parTransId="{9BECA082-5789-447A-96FC-7AA8E1F62B32}" sibTransId="{66F0685A-D121-4E04-B57D-228B53379450}"/>
    <dgm:cxn modelId="{B5A2C7F6-5B0A-44DF-ACFF-29EA8D0F5982}" type="presOf" srcId="{82874E76-0C4F-40A3-980B-21B9421D00B9}" destId="{0ECB6DBF-4950-4ED6-AF1D-16AAEED01220}" srcOrd="0" destOrd="0" presId="urn:microsoft.com/office/officeart/2005/8/layout/vList2"/>
    <dgm:cxn modelId="{63E6144E-9EB9-4B88-97FC-4A4D4EC655D4}" srcId="{657C3805-923C-475C-BFEB-22C8406C5E95}" destId="{A3AE4139-E0B0-49D7-90B9-9BA33A408329}" srcOrd="0" destOrd="0" parTransId="{818F9730-658A-40F4-A69B-9FFE27F8DC98}" sibTransId="{74A3CEA9-84A9-4D20-BAC1-13ECFA6B407F}"/>
    <dgm:cxn modelId="{3C87A7E3-6F13-43C8-A22D-B458B706B768}" srcId="{657C3805-923C-475C-BFEB-22C8406C5E95}" destId="{8EE9ABD5-4692-42DC-9F5A-6ED4342EF73F}" srcOrd="4" destOrd="0" parTransId="{1EB6B6BE-1001-481B-A271-EA5266E206DC}" sibTransId="{A78726CD-8D8F-4BF3-B2D7-6A60EA058F7B}"/>
    <dgm:cxn modelId="{0A6A572A-8773-4FDE-9FC0-E59EE9BB45A0}" type="presOf" srcId="{D3D9DF82-50F2-4B72-A073-A0B818C7E1CE}" destId="{1304E1F1-8345-44C4-9E72-F78CC2091118}" srcOrd="0" destOrd="0" presId="urn:microsoft.com/office/officeart/2005/8/layout/vList2"/>
    <dgm:cxn modelId="{7EBDC82F-DA7B-4D6D-B26E-B3FA72844163}" srcId="{657C3805-923C-475C-BFEB-22C8406C5E95}" destId="{82874E76-0C4F-40A3-980B-21B9421D00B9}" srcOrd="2" destOrd="0" parTransId="{C968C16F-F64D-4AD7-BF18-B68FFD8763B8}" sibTransId="{C537E434-5611-492A-9787-9DEF2DA226E1}"/>
    <dgm:cxn modelId="{6202D9B0-717D-470A-A31B-47488BDD60E6}" type="presOf" srcId="{657C3805-923C-475C-BFEB-22C8406C5E95}" destId="{51776CC1-2B82-480E-B9B2-34FEF44CCFA1}" srcOrd="0" destOrd="0" presId="urn:microsoft.com/office/officeart/2005/8/layout/vList2"/>
    <dgm:cxn modelId="{B72EB938-28C5-43A3-860D-CABD42B90BC7}" type="presParOf" srcId="{51776CC1-2B82-480E-B9B2-34FEF44CCFA1}" destId="{4AA6E878-92F3-4323-9A88-3D2655DE94C5}" srcOrd="0" destOrd="0" presId="urn:microsoft.com/office/officeart/2005/8/layout/vList2"/>
    <dgm:cxn modelId="{380D3BC9-4AEF-4C9D-8CE7-1D3682C2C101}" type="presParOf" srcId="{51776CC1-2B82-480E-B9B2-34FEF44CCFA1}" destId="{FD71E6C8-2506-46D1-ACF2-2906CA02F3D8}" srcOrd="1" destOrd="0" presId="urn:microsoft.com/office/officeart/2005/8/layout/vList2"/>
    <dgm:cxn modelId="{766C62FB-8D05-48F7-9841-E4F0C7052EB9}" type="presParOf" srcId="{51776CC1-2B82-480E-B9B2-34FEF44CCFA1}" destId="{1304E1F1-8345-44C4-9E72-F78CC2091118}" srcOrd="2" destOrd="0" presId="urn:microsoft.com/office/officeart/2005/8/layout/vList2"/>
    <dgm:cxn modelId="{FC767443-007D-4A9A-8175-230F6CB68C26}" type="presParOf" srcId="{51776CC1-2B82-480E-B9B2-34FEF44CCFA1}" destId="{4421B0B2-4A46-41CE-AE27-654AA174288E}" srcOrd="3" destOrd="0" presId="urn:microsoft.com/office/officeart/2005/8/layout/vList2"/>
    <dgm:cxn modelId="{C5BF72E7-17E8-4AAC-AFFB-C39B0CC79C6C}" type="presParOf" srcId="{51776CC1-2B82-480E-B9B2-34FEF44CCFA1}" destId="{0ECB6DBF-4950-4ED6-AF1D-16AAEED01220}" srcOrd="4" destOrd="0" presId="urn:microsoft.com/office/officeart/2005/8/layout/vList2"/>
    <dgm:cxn modelId="{F6FABA53-32C6-4612-9C9E-CFD7280B17E2}" type="presParOf" srcId="{51776CC1-2B82-480E-B9B2-34FEF44CCFA1}" destId="{C38870BE-F141-427C-93BB-EF665F10B409}" srcOrd="5" destOrd="0" presId="urn:microsoft.com/office/officeart/2005/8/layout/vList2"/>
    <dgm:cxn modelId="{3C49DEE3-3316-4834-A13A-64F679D99D16}" type="presParOf" srcId="{51776CC1-2B82-480E-B9B2-34FEF44CCFA1}" destId="{8ADE761B-05FA-4E0A-8AB8-B23332F31C85}" srcOrd="6" destOrd="0" presId="urn:microsoft.com/office/officeart/2005/8/layout/vList2"/>
    <dgm:cxn modelId="{921C1431-DED7-4C78-98F1-5E681C2BBF9B}" type="presParOf" srcId="{51776CC1-2B82-480E-B9B2-34FEF44CCFA1}" destId="{24C89C29-8210-4357-B148-FDE020ABA740}" srcOrd="7" destOrd="0" presId="urn:microsoft.com/office/officeart/2005/8/layout/vList2"/>
    <dgm:cxn modelId="{F932BCA4-7809-4609-A8EB-EC88409985A1}" type="presParOf" srcId="{51776CC1-2B82-480E-B9B2-34FEF44CCFA1}" destId="{C6579212-A263-4086-A505-5D4D5DBE8DD5}"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1F9A10-BD41-4AAB-8828-7D5460B45E48}"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US"/>
        </a:p>
      </dgm:t>
    </dgm:pt>
    <dgm:pt modelId="{B0DA1175-B82C-4E6E-88EC-F1BE31E13DED}">
      <dgm:prSet/>
      <dgm:spPr/>
      <dgm:t>
        <a:bodyPr/>
        <a:lstStyle/>
        <a:p>
          <a:pPr rtl="0"/>
          <a:r>
            <a:rPr lang="pt-BR" b="1" dirty="0" smtClean="0"/>
            <a:t>Físico: PODER COERCITIVO:</a:t>
          </a:r>
          <a:r>
            <a:rPr lang="pt-BR" dirty="0" smtClean="0"/>
            <a:t> as pessoas vão obedecer por meio de ameaças físicas, da coação, da imposição, da força  e do medo das consequências. A motivação é negativa e o comportamento é </a:t>
          </a:r>
          <a:r>
            <a:rPr lang="pt-BR" dirty="0" err="1" smtClean="0"/>
            <a:t>alienativo</a:t>
          </a:r>
          <a:r>
            <a:rPr lang="pt-BR" dirty="0" smtClean="0"/>
            <a:t> (pouca motivação, o individuo é coagido ou forçado a permanecer na organização).</a:t>
          </a:r>
          <a:endParaRPr lang="en-US" dirty="0"/>
        </a:p>
      </dgm:t>
    </dgm:pt>
    <dgm:pt modelId="{AD106A04-E1F0-4A94-9431-22157C397817}" type="parTrans" cxnId="{C50050CB-71DC-4972-A818-364F069E0CC1}">
      <dgm:prSet/>
      <dgm:spPr/>
      <dgm:t>
        <a:bodyPr/>
        <a:lstStyle/>
        <a:p>
          <a:endParaRPr lang="en-US"/>
        </a:p>
      </dgm:t>
    </dgm:pt>
    <dgm:pt modelId="{9C4A3E17-8F22-4AA8-945A-B71CD3D84B7D}" type="sibTrans" cxnId="{C50050CB-71DC-4972-A818-364F069E0CC1}">
      <dgm:prSet/>
      <dgm:spPr/>
      <dgm:t>
        <a:bodyPr/>
        <a:lstStyle/>
        <a:p>
          <a:endParaRPr lang="en-US"/>
        </a:p>
      </dgm:t>
    </dgm:pt>
    <dgm:pt modelId="{829F9302-3D39-48B8-9726-27F5E5255F64}">
      <dgm:prSet/>
      <dgm:spPr/>
      <dgm:t>
        <a:bodyPr/>
        <a:lstStyle/>
        <a:p>
          <a:pPr rtl="0"/>
          <a:r>
            <a:rPr lang="pt-BR" b="1" smtClean="0"/>
            <a:t>Remunerativo:</a:t>
          </a:r>
          <a:r>
            <a:rPr lang="pt-BR" smtClean="0"/>
            <a:t> controle através de recompensas materiais. O individuo sente-se interessado na medida que os seus esforços tenham uma vantagem  ou compensação econômica.</a:t>
          </a:r>
          <a:endParaRPr lang="en-US"/>
        </a:p>
      </dgm:t>
    </dgm:pt>
    <dgm:pt modelId="{0C3E1C2B-3312-4951-91F0-9D09DC129C2A}" type="parTrans" cxnId="{5CEA57DB-3950-43F2-8AD8-8F6CF9B708B4}">
      <dgm:prSet/>
      <dgm:spPr/>
      <dgm:t>
        <a:bodyPr/>
        <a:lstStyle/>
        <a:p>
          <a:endParaRPr lang="en-US"/>
        </a:p>
      </dgm:t>
    </dgm:pt>
    <dgm:pt modelId="{CEB4B96C-4359-4DD1-B8CB-59DC5435B099}" type="sibTrans" cxnId="{5CEA57DB-3950-43F2-8AD8-8F6CF9B708B4}">
      <dgm:prSet/>
      <dgm:spPr/>
      <dgm:t>
        <a:bodyPr/>
        <a:lstStyle/>
        <a:p>
          <a:endParaRPr lang="en-US"/>
        </a:p>
      </dgm:t>
    </dgm:pt>
    <dgm:pt modelId="{C882701F-BC43-4D65-99C9-A3FD4C9D34F6}">
      <dgm:prSet/>
      <dgm:spPr/>
      <dgm:t>
        <a:bodyPr/>
        <a:lstStyle/>
        <a:p>
          <a:pPr rtl="0"/>
          <a:r>
            <a:rPr lang="pt-BR" b="1" smtClean="0"/>
            <a:t>Normativo (controle moral e ético):</a:t>
          </a:r>
          <a:r>
            <a:rPr lang="pt-BR" smtClean="0"/>
            <a:t> controle baseado em símbolos ou em valores sociais. O individuo atribui valor a missão da organização e ao trabalho dentro dela, cumprindo-o da melhor forma possível porque lhe atribui valor.</a:t>
          </a:r>
          <a:endParaRPr lang="en-US"/>
        </a:p>
      </dgm:t>
    </dgm:pt>
    <dgm:pt modelId="{9F4E6FCB-140E-4A78-8C80-94EA4AA63C72}" type="parTrans" cxnId="{ACEC68C9-BC74-43D1-B712-B12E1BE97FFD}">
      <dgm:prSet/>
      <dgm:spPr/>
      <dgm:t>
        <a:bodyPr/>
        <a:lstStyle/>
        <a:p>
          <a:endParaRPr lang="en-US"/>
        </a:p>
      </dgm:t>
    </dgm:pt>
    <dgm:pt modelId="{7750F9A7-F3AD-4060-A8C2-DE92376F9FBA}" type="sibTrans" cxnId="{ACEC68C9-BC74-43D1-B712-B12E1BE97FFD}">
      <dgm:prSet/>
      <dgm:spPr/>
      <dgm:t>
        <a:bodyPr/>
        <a:lstStyle/>
        <a:p>
          <a:endParaRPr lang="en-US"/>
        </a:p>
      </dgm:t>
    </dgm:pt>
    <dgm:pt modelId="{233943B1-A8DB-4390-8AA5-029A85984717}" type="pres">
      <dgm:prSet presAssocID="{211F9A10-BD41-4AAB-8828-7D5460B45E48}" presName="linear" presStyleCnt="0">
        <dgm:presLayoutVars>
          <dgm:animLvl val="lvl"/>
          <dgm:resizeHandles val="exact"/>
        </dgm:presLayoutVars>
      </dgm:prSet>
      <dgm:spPr/>
      <dgm:t>
        <a:bodyPr/>
        <a:lstStyle/>
        <a:p>
          <a:endParaRPr lang="en-US"/>
        </a:p>
      </dgm:t>
    </dgm:pt>
    <dgm:pt modelId="{FCE7DA9D-D4DF-4D66-96E7-31021021E54A}" type="pres">
      <dgm:prSet presAssocID="{B0DA1175-B82C-4E6E-88EC-F1BE31E13DED}" presName="parentText" presStyleLbl="node1" presStyleIdx="0" presStyleCnt="3">
        <dgm:presLayoutVars>
          <dgm:chMax val="0"/>
          <dgm:bulletEnabled val="1"/>
        </dgm:presLayoutVars>
      </dgm:prSet>
      <dgm:spPr/>
      <dgm:t>
        <a:bodyPr/>
        <a:lstStyle/>
        <a:p>
          <a:endParaRPr lang="en-US"/>
        </a:p>
      </dgm:t>
    </dgm:pt>
    <dgm:pt modelId="{F850F855-71A2-48AB-92E7-05B75457EBB1}" type="pres">
      <dgm:prSet presAssocID="{9C4A3E17-8F22-4AA8-945A-B71CD3D84B7D}" presName="spacer" presStyleCnt="0"/>
      <dgm:spPr/>
    </dgm:pt>
    <dgm:pt modelId="{DF7D0BF0-370E-4938-AF3A-F9ADDD307A08}" type="pres">
      <dgm:prSet presAssocID="{829F9302-3D39-48B8-9726-27F5E5255F64}" presName="parentText" presStyleLbl="node1" presStyleIdx="1" presStyleCnt="3">
        <dgm:presLayoutVars>
          <dgm:chMax val="0"/>
          <dgm:bulletEnabled val="1"/>
        </dgm:presLayoutVars>
      </dgm:prSet>
      <dgm:spPr/>
      <dgm:t>
        <a:bodyPr/>
        <a:lstStyle/>
        <a:p>
          <a:endParaRPr lang="en-US"/>
        </a:p>
      </dgm:t>
    </dgm:pt>
    <dgm:pt modelId="{846E7EC4-4FDE-4A8B-B903-4B9775353128}" type="pres">
      <dgm:prSet presAssocID="{CEB4B96C-4359-4DD1-B8CB-59DC5435B099}" presName="spacer" presStyleCnt="0"/>
      <dgm:spPr/>
    </dgm:pt>
    <dgm:pt modelId="{3DDFBBD0-8B05-4D53-8363-594491B41DD6}" type="pres">
      <dgm:prSet presAssocID="{C882701F-BC43-4D65-99C9-A3FD4C9D34F6}" presName="parentText" presStyleLbl="node1" presStyleIdx="2" presStyleCnt="3">
        <dgm:presLayoutVars>
          <dgm:chMax val="0"/>
          <dgm:bulletEnabled val="1"/>
        </dgm:presLayoutVars>
      </dgm:prSet>
      <dgm:spPr/>
      <dgm:t>
        <a:bodyPr/>
        <a:lstStyle/>
        <a:p>
          <a:endParaRPr lang="en-US"/>
        </a:p>
      </dgm:t>
    </dgm:pt>
  </dgm:ptLst>
  <dgm:cxnLst>
    <dgm:cxn modelId="{ACEC68C9-BC74-43D1-B712-B12E1BE97FFD}" srcId="{211F9A10-BD41-4AAB-8828-7D5460B45E48}" destId="{C882701F-BC43-4D65-99C9-A3FD4C9D34F6}" srcOrd="2" destOrd="0" parTransId="{9F4E6FCB-140E-4A78-8C80-94EA4AA63C72}" sibTransId="{7750F9A7-F3AD-4060-A8C2-DE92376F9FBA}"/>
    <dgm:cxn modelId="{C50050CB-71DC-4972-A818-364F069E0CC1}" srcId="{211F9A10-BD41-4AAB-8828-7D5460B45E48}" destId="{B0DA1175-B82C-4E6E-88EC-F1BE31E13DED}" srcOrd="0" destOrd="0" parTransId="{AD106A04-E1F0-4A94-9431-22157C397817}" sibTransId="{9C4A3E17-8F22-4AA8-945A-B71CD3D84B7D}"/>
    <dgm:cxn modelId="{B27227AD-A224-4892-94E7-116D4051BB94}" type="presOf" srcId="{C882701F-BC43-4D65-99C9-A3FD4C9D34F6}" destId="{3DDFBBD0-8B05-4D53-8363-594491B41DD6}" srcOrd="0" destOrd="0" presId="urn:microsoft.com/office/officeart/2005/8/layout/vList2"/>
    <dgm:cxn modelId="{FDF27AD6-7326-4579-A366-E80E0C00CF73}" type="presOf" srcId="{829F9302-3D39-48B8-9726-27F5E5255F64}" destId="{DF7D0BF0-370E-4938-AF3A-F9ADDD307A08}" srcOrd="0" destOrd="0" presId="urn:microsoft.com/office/officeart/2005/8/layout/vList2"/>
    <dgm:cxn modelId="{E8D89F4E-C971-4A7D-91DD-3DCE4B013CF5}" type="presOf" srcId="{B0DA1175-B82C-4E6E-88EC-F1BE31E13DED}" destId="{FCE7DA9D-D4DF-4D66-96E7-31021021E54A}" srcOrd="0" destOrd="0" presId="urn:microsoft.com/office/officeart/2005/8/layout/vList2"/>
    <dgm:cxn modelId="{5CEA57DB-3950-43F2-8AD8-8F6CF9B708B4}" srcId="{211F9A10-BD41-4AAB-8828-7D5460B45E48}" destId="{829F9302-3D39-48B8-9726-27F5E5255F64}" srcOrd="1" destOrd="0" parTransId="{0C3E1C2B-3312-4951-91F0-9D09DC129C2A}" sibTransId="{CEB4B96C-4359-4DD1-B8CB-59DC5435B099}"/>
    <dgm:cxn modelId="{F3D86132-879D-4788-A710-7972E7740EB0}" type="presOf" srcId="{211F9A10-BD41-4AAB-8828-7D5460B45E48}" destId="{233943B1-A8DB-4390-8AA5-029A85984717}" srcOrd="0" destOrd="0" presId="urn:microsoft.com/office/officeart/2005/8/layout/vList2"/>
    <dgm:cxn modelId="{9F825D89-307B-4C68-83B5-D6DA2116D864}" type="presParOf" srcId="{233943B1-A8DB-4390-8AA5-029A85984717}" destId="{FCE7DA9D-D4DF-4D66-96E7-31021021E54A}" srcOrd="0" destOrd="0" presId="urn:microsoft.com/office/officeart/2005/8/layout/vList2"/>
    <dgm:cxn modelId="{D3421EFA-3C94-4BBB-8E66-3A51C3388C4E}" type="presParOf" srcId="{233943B1-A8DB-4390-8AA5-029A85984717}" destId="{F850F855-71A2-48AB-92E7-05B75457EBB1}" srcOrd="1" destOrd="0" presId="urn:microsoft.com/office/officeart/2005/8/layout/vList2"/>
    <dgm:cxn modelId="{43B428C3-74AF-4D1C-BB4F-BB2E990E4242}" type="presParOf" srcId="{233943B1-A8DB-4390-8AA5-029A85984717}" destId="{DF7D0BF0-370E-4938-AF3A-F9ADDD307A08}" srcOrd="2" destOrd="0" presId="urn:microsoft.com/office/officeart/2005/8/layout/vList2"/>
    <dgm:cxn modelId="{95890468-E36A-4721-8E68-8FA8145CAC4B}" type="presParOf" srcId="{233943B1-A8DB-4390-8AA5-029A85984717}" destId="{846E7EC4-4FDE-4A8B-B903-4B9775353128}" srcOrd="3" destOrd="0" presId="urn:microsoft.com/office/officeart/2005/8/layout/vList2"/>
    <dgm:cxn modelId="{AA7B206D-82EC-416A-A03A-F97320EFE1B2}" type="presParOf" srcId="{233943B1-A8DB-4390-8AA5-029A85984717}" destId="{3DDFBBD0-8B05-4D53-8363-594491B41D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7C3805-923C-475C-BFEB-22C8406C5E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AE4139-E0B0-49D7-90B9-9BA33A408329}">
      <dgm:prSet/>
      <dgm:spPr/>
      <dgm:t>
        <a:bodyPr/>
        <a:lstStyle/>
        <a:p>
          <a:pPr rtl="0"/>
          <a:r>
            <a:rPr lang="pt-BR" b="1" u="sng" dirty="0" smtClean="0"/>
            <a:t>A sociedade de organizações:</a:t>
          </a:r>
          <a:endParaRPr lang="en-US" dirty="0"/>
        </a:p>
      </dgm:t>
    </dgm:pt>
    <dgm:pt modelId="{818F9730-658A-40F4-A69B-9FFE27F8DC98}" type="parTrans" cxnId="{63E6144E-9EB9-4B88-97FC-4A4D4EC655D4}">
      <dgm:prSet/>
      <dgm:spPr/>
      <dgm:t>
        <a:bodyPr/>
        <a:lstStyle/>
        <a:p>
          <a:endParaRPr lang="en-US"/>
        </a:p>
      </dgm:t>
    </dgm:pt>
    <dgm:pt modelId="{74A3CEA9-84A9-4D20-BAC1-13ECFA6B407F}" type="sibTrans" cxnId="{63E6144E-9EB9-4B88-97FC-4A4D4EC655D4}">
      <dgm:prSet/>
      <dgm:spPr/>
      <dgm:t>
        <a:bodyPr/>
        <a:lstStyle/>
        <a:p>
          <a:endParaRPr lang="en-US"/>
        </a:p>
      </dgm:t>
    </dgm:pt>
    <dgm:pt modelId="{D3D9DF82-50F2-4B72-A073-A0B818C7E1CE}">
      <dgm:prSet/>
      <dgm:spPr/>
      <dgm:t>
        <a:bodyPr/>
        <a:lstStyle/>
        <a:p>
          <a:pPr rtl="0"/>
          <a:r>
            <a:rPr lang="pt-BR" b="1" u="sng" dirty="0" smtClean="0"/>
            <a:t>Homem organizacional:</a:t>
          </a:r>
          <a:endParaRPr lang="en-US" dirty="0"/>
        </a:p>
      </dgm:t>
    </dgm:pt>
    <dgm:pt modelId="{9BECA082-5789-447A-96FC-7AA8E1F62B32}" type="parTrans" cxnId="{3D3EE4AD-AEAB-4FF1-B72D-D7D480DFBB47}">
      <dgm:prSet/>
      <dgm:spPr/>
      <dgm:t>
        <a:bodyPr/>
        <a:lstStyle/>
        <a:p>
          <a:endParaRPr lang="en-US"/>
        </a:p>
      </dgm:t>
    </dgm:pt>
    <dgm:pt modelId="{66F0685A-D121-4E04-B57D-228B53379450}" type="sibTrans" cxnId="{3D3EE4AD-AEAB-4FF1-B72D-D7D480DFBB47}">
      <dgm:prSet/>
      <dgm:spPr/>
      <dgm:t>
        <a:bodyPr/>
        <a:lstStyle/>
        <a:p>
          <a:endParaRPr lang="en-US"/>
        </a:p>
      </dgm:t>
    </dgm:pt>
    <dgm:pt modelId="{82874E76-0C4F-40A3-980B-21B9421D00B9}">
      <dgm:prSet/>
      <dgm:spPr/>
      <dgm:t>
        <a:bodyPr/>
        <a:lstStyle/>
        <a:p>
          <a:pPr rtl="0"/>
          <a:r>
            <a:rPr lang="pt-BR" b="1" dirty="0" smtClean="0"/>
            <a:t>Análise das organizações: abordagem múltipla</a:t>
          </a:r>
          <a:endParaRPr lang="en-US" dirty="0"/>
        </a:p>
      </dgm:t>
    </dgm:pt>
    <dgm:pt modelId="{C968C16F-F64D-4AD7-BF18-B68FFD8763B8}" type="parTrans" cxnId="{7EBDC82F-DA7B-4D6D-B26E-B3FA72844163}">
      <dgm:prSet/>
      <dgm:spPr/>
      <dgm:t>
        <a:bodyPr/>
        <a:lstStyle/>
        <a:p>
          <a:endParaRPr lang="en-US"/>
        </a:p>
      </dgm:t>
    </dgm:pt>
    <dgm:pt modelId="{C537E434-5611-492A-9787-9DEF2DA226E1}" type="sibTrans" cxnId="{7EBDC82F-DA7B-4D6D-B26E-B3FA72844163}">
      <dgm:prSet/>
      <dgm:spPr/>
      <dgm:t>
        <a:bodyPr/>
        <a:lstStyle/>
        <a:p>
          <a:endParaRPr lang="en-US"/>
        </a:p>
      </dgm:t>
    </dgm:pt>
    <dgm:pt modelId="{3DF8417C-82CA-48CB-A37B-C7931D029479}">
      <dgm:prSet/>
      <dgm:spPr/>
      <dgm:t>
        <a:bodyPr/>
        <a:lstStyle/>
        <a:p>
          <a:pPr rtl="0"/>
          <a:r>
            <a:rPr lang="pt-BR" b="1" smtClean="0"/>
            <a:t>Tipologia das organizações</a:t>
          </a:r>
          <a:endParaRPr lang="en-US"/>
        </a:p>
      </dgm:t>
    </dgm:pt>
    <dgm:pt modelId="{7405D0DA-CC4F-4B09-BC51-0A95EC440103}" type="parTrans" cxnId="{B964FC91-CED2-40F4-819A-64B684AD83DD}">
      <dgm:prSet/>
      <dgm:spPr/>
      <dgm:t>
        <a:bodyPr/>
        <a:lstStyle/>
        <a:p>
          <a:endParaRPr lang="en-US"/>
        </a:p>
      </dgm:t>
    </dgm:pt>
    <dgm:pt modelId="{9A903672-3238-41B7-96A6-81EFCCD8C507}" type="sibTrans" cxnId="{B964FC91-CED2-40F4-819A-64B684AD83DD}">
      <dgm:prSet/>
      <dgm:spPr/>
      <dgm:t>
        <a:bodyPr/>
        <a:lstStyle/>
        <a:p>
          <a:endParaRPr lang="en-US"/>
        </a:p>
      </dgm:t>
    </dgm:pt>
    <dgm:pt modelId="{8EE9ABD5-4692-42DC-9F5A-6ED4342EF73F}">
      <dgm:prSet/>
      <dgm:spPr/>
      <dgm:t>
        <a:bodyPr/>
        <a:lstStyle/>
        <a:p>
          <a:pPr rtl="0"/>
          <a:r>
            <a:rPr lang="pt-BR" b="1" smtClean="0"/>
            <a:t>Teoria da Crise: Conflitos</a:t>
          </a:r>
          <a:endParaRPr lang="en-US"/>
        </a:p>
      </dgm:t>
    </dgm:pt>
    <dgm:pt modelId="{1EB6B6BE-1001-481B-A271-EA5266E206DC}" type="parTrans" cxnId="{3C87A7E3-6F13-43C8-A22D-B458B706B768}">
      <dgm:prSet/>
      <dgm:spPr/>
      <dgm:t>
        <a:bodyPr/>
        <a:lstStyle/>
        <a:p>
          <a:endParaRPr lang="en-US"/>
        </a:p>
      </dgm:t>
    </dgm:pt>
    <dgm:pt modelId="{A78726CD-8D8F-4BF3-B2D7-6A60EA058F7B}" type="sibTrans" cxnId="{3C87A7E3-6F13-43C8-A22D-B458B706B768}">
      <dgm:prSet/>
      <dgm:spPr/>
      <dgm:t>
        <a:bodyPr/>
        <a:lstStyle/>
        <a:p>
          <a:endParaRPr lang="en-US"/>
        </a:p>
      </dgm:t>
    </dgm:pt>
    <dgm:pt modelId="{51776CC1-2B82-480E-B9B2-34FEF44CCFA1}" type="pres">
      <dgm:prSet presAssocID="{657C3805-923C-475C-BFEB-22C8406C5E95}" presName="linear" presStyleCnt="0">
        <dgm:presLayoutVars>
          <dgm:animLvl val="lvl"/>
          <dgm:resizeHandles val="exact"/>
        </dgm:presLayoutVars>
      </dgm:prSet>
      <dgm:spPr/>
      <dgm:t>
        <a:bodyPr/>
        <a:lstStyle/>
        <a:p>
          <a:endParaRPr lang="pt-BR"/>
        </a:p>
      </dgm:t>
    </dgm:pt>
    <dgm:pt modelId="{4AA6E878-92F3-4323-9A88-3D2655DE94C5}" type="pres">
      <dgm:prSet presAssocID="{A3AE4139-E0B0-49D7-90B9-9BA33A408329}" presName="parentText" presStyleLbl="node1" presStyleIdx="0" presStyleCnt="5">
        <dgm:presLayoutVars>
          <dgm:chMax val="0"/>
          <dgm:bulletEnabled val="1"/>
        </dgm:presLayoutVars>
      </dgm:prSet>
      <dgm:spPr/>
      <dgm:t>
        <a:bodyPr/>
        <a:lstStyle/>
        <a:p>
          <a:endParaRPr lang="pt-BR"/>
        </a:p>
      </dgm:t>
    </dgm:pt>
    <dgm:pt modelId="{FD71E6C8-2506-46D1-ACF2-2906CA02F3D8}" type="pres">
      <dgm:prSet presAssocID="{74A3CEA9-84A9-4D20-BAC1-13ECFA6B407F}" presName="spacer" presStyleCnt="0"/>
      <dgm:spPr/>
    </dgm:pt>
    <dgm:pt modelId="{1304E1F1-8345-44C4-9E72-F78CC2091118}" type="pres">
      <dgm:prSet presAssocID="{D3D9DF82-50F2-4B72-A073-A0B818C7E1CE}" presName="parentText" presStyleLbl="node1" presStyleIdx="1" presStyleCnt="5">
        <dgm:presLayoutVars>
          <dgm:chMax val="0"/>
          <dgm:bulletEnabled val="1"/>
        </dgm:presLayoutVars>
      </dgm:prSet>
      <dgm:spPr/>
      <dgm:t>
        <a:bodyPr/>
        <a:lstStyle/>
        <a:p>
          <a:endParaRPr lang="pt-BR"/>
        </a:p>
      </dgm:t>
    </dgm:pt>
    <dgm:pt modelId="{4421B0B2-4A46-41CE-AE27-654AA174288E}" type="pres">
      <dgm:prSet presAssocID="{66F0685A-D121-4E04-B57D-228B53379450}" presName="spacer" presStyleCnt="0"/>
      <dgm:spPr/>
    </dgm:pt>
    <dgm:pt modelId="{0ECB6DBF-4950-4ED6-AF1D-16AAEED01220}" type="pres">
      <dgm:prSet presAssocID="{82874E76-0C4F-40A3-980B-21B9421D00B9}" presName="parentText" presStyleLbl="node1" presStyleIdx="2" presStyleCnt="5">
        <dgm:presLayoutVars>
          <dgm:chMax val="0"/>
          <dgm:bulletEnabled val="1"/>
        </dgm:presLayoutVars>
      </dgm:prSet>
      <dgm:spPr/>
      <dgm:t>
        <a:bodyPr/>
        <a:lstStyle/>
        <a:p>
          <a:endParaRPr lang="pt-BR"/>
        </a:p>
      </dgm:t>
    </dgm:pt>
    <dgm:pt modelId="{C38870BE-F141-427C-93BB-EF665F10B409}" type="pres">
      <dgm:prSet presAssocID="{C537E434-5611-492A-9787-9DEF2DA226E1}" presName="spacer" presStyleCnt="0"/>
      <dgm:spPr/>
    </dgm:pt>
    <dgm:pt modelId="{8ADE761B-05FA-4E0A-8AB8-B23332F31C85}" type="pres">
      <dgm:prSet presAssocID="{3DF8417C-82CA-48CB-A37B-C7931D029479}" presName="parentText" presStyleLbl="node1" presStyleIdx="3" presStyleCnt="5">
        <dgm:presLayoutVars>
          <dgm:chMax val="0"/>
          <dgm:bulletEnabled val="1"/>
        </dgm:presLayoutVars>
      </dgm:prSet>
      <dgm:spPr/>
      <dgm:t>
        <a:bodyPr/>
        <a:lstStyle/>
        <a:p>
          <a:endParaRPr lang="pt-BR"/>
        </a:p>
      </dgm:t>
    </dgm:pt>
    <dgm:pt modelId="{24C89C29-8210-4357-B148-FDE020ABA740}" type="pres">
      <dgm:prSet presAssocID="{9A903672-3238-41B7-96A6-81EFCCD8C507}" presName="spacer" presStyleCnt="0"/>
      <dgm:spPr/>
    </dgm:pt>
    <dgm:pt modelId="{C6579212-A263-4086-A505-5D4D5DBE8DD5}" type="pres">
      <dgm:prSet presAssocID="{8EE9ABD5-4692-42DC-9F5A-6ED4342EF73F}" presName="parentText" presStyleLbl="node1" presStyleIdx="4" presStyleCnt="5">
        <dgm:presLayoutVars>
          <dgm:chMax val="0"/>
          <dgm:bulletEnabled val="1"/>
        </dgm:presLayoutVars>
      </dgm:prSet>
      <dgm:spPr/>
      <dgm:t>
        <a:bodyPr/>
        <a:lstStyle/>
        <a:p>
          <a:endParaRPr lang="pt-BR"/>
        </a:p>
      </dgm:t>
    </dgm:pt>
  </dgm:ptLst>
  <dgm:cxnLst>
    <dgm:cxn modelId="{70693193-4356-4278-A38F-E9033E0899F4}" type="presOf" srcId="{A3AE4139-E0B0-49D7-90B9-9BA33A408329}" destId="{4AA6E878-92F3-4323-9A88-3D2655DE94C5}" srcOrd="0" destOrd="0" presId="urn:microsoft.com/office/officeart/2005/8/layout/vList2"/>
    <dgm:cxn modelId="{B8F0F6C9-7476-4466-B145-E3063885C1EF}" type="presOf" srcId="{3DF8417C-82CA-48CB-A37B-C7931D029479}" destId="{8ADE761B-05FA-4E0A-8AB8-B23332F31C85}" srcOrd="0" destOrd="0" presId="urn:microsoft.com/office/officeart/2005/8/layout/vList2"/>
    <dgm:cxn modelId="{3EB2C08C-ABAC-47BE-908F-E371094F5F67}" type="presOf" srcId="{657C3805-923C-475C-BFEB-22C8406C5E95}" destId="{51776CC1-2B82-480E-B9B2-34FEF44CCFA1}" srcOrd="0" destOrd="0" presId="urn:microsoft.com/office/officeart/2005/8/layout/vList2"/>
    <dgm:cxn modelId="{B964FC91-CED2-40F4-819A-64B684AD83DD}" srcId="{657C3805-923C-475C-BFEB-22C8406C5E95}" destId="{3DF8417C-82CA-48CB-A37B-C7931D029479}" srcOrd="3" destOrd="0" parTransId="{7405D0DA-CC4F-4B09-BC51-0A95EC440103}" sibTransId="{9A903672-3238-41B7-96A6-81EFCCD8C507}"/>
    <dgm:cxn modelId="{AEC010A8-33D6-4E6C-9750-ADD08A3FFCC4}" type="presOf" srcId="{D3D9DF82-50F2-4B72-A073-A0B818C7E1CE}" destId="{1304E1F1-8345-44C4-9E72-F78CC2091118}" srcOrd="0" destOrd="0" presId="urn:microsoft.com/office/officeart/2005/8/layout/vList2"/>
    <dgm:cxn modelId="{C0090B06-8A6D-4B8F-95D6-00795A215D23}" type="presOf" srcId="{82874E76-0C4F-40A3-980B-21B9421D00B9}" destId="{0ECB6DBF-4950-4ED6-AF1D-16AAEED01220}" srcOrd="0" destOrd="0" presId="urn:microsoft.com/office/officeart/2005/8/layout/vList2"/>
    <dgm:cxn modelId="{3D3EE4AD-AEAB-4FF1-B72D-D7D480DFBB47}" srcId="{657C3805-923C-475C-BFEB-22C8406C5E95}" destId="{D3D9DF82-50F2-4B72-A073-A0B818C7E1CE}" srcOrd="1" destOrd="0" parTransId="{9BECA082-5789-447A-96FC-7AA8E1F62B32}" sibTransId="{66F0685A-D121-4E04-B57D-228B53379450}"/>
    <dgm:cxn modelId="{3B37D240-5EC7-4916-9138-C6AFE045D7BA}" type="presOf" srcId="{8EE9ABD5-4692-42DC-9F5A-6ED4342EF73F}" destId="{C6579212-A263-4086-A505-5D4D5DBE8DD5}" srcOrd="0" destOrd="0" presId="urn:microsoft.com/office/officeart/2005/8/layout/vList2"/>
    <dgm:cxn modelId="{63E6144E-9EB9-4B88-97FC-4A4D4EC655D4}" srcId="{657C3805-923C-475C-BFEB-22C8406C5E95}" destId="{A3AE4139-E0B0-49D7-90B9-9BA33A408329}" srcOrd="0" destOrd="0" parTransId="{818F9730-658A-40F4-A69B-9FFE27F8DC98}" sibTransId="{74A3CEA9-84A9-4D20-BAC1-13ECFA6B407F}"/>
    <dgm:cxn modelId="{3C87A7E3-6F13-43C8-A22D-B458B706B768}" srcId="{657C3805-923C-475C-BFEB-22C8406C5E95}" destId="{8EE9ABD5-4692-42DC-9F5A-6ED4342EF73F}" srcOrd="4" destOrd="0" parTransId="{1EB6B6BE-1001-481B-A271-EA5266E206DC}" sibTransId="{A78726CD-8D8F-4BF3-B2D7-6A60EA058F7B}"/>
    <dgm:cxn modelId="{7EBDC82F-DA7B-4D6D-B26E-B3FA72844163}" srcId="{657C3805-923C-475C-BFEB-22C8406C5E95}" destId="{82874E76-0C4F-40A3-980B-21B9421D00B9}" srcOrd="2" destOrd="0" parTransId="{C968C16F-F64D-4AD7-BF18-B68FFD8763B8}" sibTransId="{C537E434-5611-492A-9787-9DEF2DA226E1}"/>
    <dgm:cxn modelId="{A519EDAB-5B0B-4793-B081-70EF6E8C3D80}" type="presParOf" srcId="{51776CC1-2B82-480E-B9B2-34FEF44CCFA1}" destId="{4AA6E878-92F3-4323-9A88-3D2655DE94C5}" srcOrd="0" destOrd="0" presId="urn:microsoft.com/office/officeart/2005/8/layout/vList2"/>
    <dgm:cxn modelId="{A564095A-0032-4C44-BF75-40075A6299B8}" type="presParOf" srcId="{51776CC1-2B82-480E-B9B2-34FEF44CCFA1}" destId="{FD71E6C8-2506-46D1-ACF2-2906CA02F3D8}" srcOrd="1" destOrd="0" presId="urn:microsoft.com/office/officeart/2005/8/layout/vList2"/>
    <dgm:cxn modelId="{8C552DB0-D134-4C7C-9FC4-5D0F342D3106}" type="presParOf" srcId="{51776CC1-2B82-480E-B9B2-34FEF44CCFA1}" destId="{1304E1F1-8345-44C4-9E72-F78CC2091118}" srcOrd="2" destOrd="0" presId="urn:microsoft.com/office/officeart/2005/8/layout/vList2"/>
    <dgm:cxn modelId="{ADD68621-ECB9-4EE6-A8BD-F0CCBEC68589}" type="presParOf" srcId="{51776CC1-2B82-480E-B9B2-34FEF44CCFA1}" destId="{4421B0B2-4A46-41CE-AE27-654AA174288E}" srcOrd="3" destOrd="0" presId="urn:microsoft.com/office/officeart/2005/8/layout/vList2"/>
    <dgm:cxn modelId="{CB154D7A-DDFE-4339-B8A0-01617F583974}" type="presParOf" srcId="{51776CC1-2B82-480E-B9B2-34FEF44CCFA1}" destId="{0ECB6DBF-4950-4ED6-AF1D-16AAEED01220}" srcOrd="4" destOrd="0" presId="urn:microsoft.com/office/officeart/2005/8/layout/vList2"/>
    <dgm:cxn modelId="{004BCF7D-6619-4AE0-927E-5FDCE9BC2CDE}" type="presParOf" srcId="{51776CC1-2B82-480E-B9B2-34FEF44CCFA1}" destId="{C38870BE-F141-427C-93BB-EF665F10B409}" srcOrd="5" destOrd="0" presId="urn:microsoft.com/office/officeart/2005/8/layout/vList2"/>
    <dgm:cxn modelId="{9C6B06E9-9388-42F5-98E8-57AE232A0AD4}" type="presParOf" srcId="{51776CC1-2B82-480E-B9B2-34FEF44CCFA1}" destId="{8ADE761B-05FA-4E0A-8AB8-B23332F31C85}" srcOrd="6" destOrd="0" presId="urn:microsoft.com/office/officeart/2005/8/layout/vList2"/>
    <dgm:cxn modelId="{81E10593-B04E-481D-AFD5-EED3BAB6D487}" type="presParOf" srcId="{51776CC1-2B82-480E-B9B2-34FEF44CCFA1}" destId="{24C89C29-8210-4357-B148-FDE020ABA740}" srcOrd="7" destOrd="0" presId="urn:microsoft.com/office/officeart/2005/8/layout/vList2"/>
    <dgm:cxn modelId="{5A15CCF7-C980-49F2-A1AF-3D0D06424144}" type="presParOf" srcId="{51776CC1-2B82-480E-B9B2-34FEF44CCFA1}" destId="{C6579212-A263-4086-A505-5D4D5DBE8DD5}"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E9138D-9663-4960-91D6-990CAE923DA8}">
      <dsp:nvSpPr>
        <dsp:cNvPr id="0" name=""/>
        <dsp:cNvSpPr/>
      </dsp:nvSpPr>
      <dsp:spPr>
        <a:xfrm>
          <a:off x="3934" y="3015"/>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Anos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3438"/>
        <a:ext cx="8016180" cy="377524"/>
      </dsp:txXfrm>
    </dsp:sp>
    <dsp:sp modelId="{B63E742B-00AE-43AC-BED6-811B485BB668}">
      <dsp:nvSpPr>
        <dsp:cNvPr id="0" name=""/>
        <dsp:cNvSpPr/>
      </dsp:nvSpPr>
      <dsp:spPr>
        <a:xfrm>
          <a:off x="7869" y="391293"/>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1903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Administração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Científica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8292" y="411716"/>
        <a:ext cx="8016180" cy="377524"/>
      </dsp:txXfrm>
    </dsp:sp>
    <dsp:sp modelId="{233035AB-CBE6-456F-BAA5-A92BBCF23557}">
      <dsp:nvSpPr>
        <dsp:cNvPr id="0" name=""/>
        <dsp:cNvSpPr/>
      </dsp:nvSpPr>
      <dsp:spPr>
        <a:xfrm>
          <a:off x="3934" y="881594"/>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1909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Burocracia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902017"/>
        <a:ext cx="8016180" cy="377524"/>
      </dsp:txXfrm>
    </dsp:sp>
    <dsp:sp modelId="{76D6D408-C14E-4AD3-8A2E-5DD17710D0B1}">
      <dsp:nvSpPr>
        <dsp:cNvPr id="0" name=""/>
        <dsp:cNvSpPr/>
      </dsp:nvSpPr>
      <dsp:spPr>
        <a:xfrm>
          <a:off x="3934" y="1320883"/>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1916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341306"/>
        <a:ext cx="8016180" cy="377524"/>
      </dsp:txXfrm>
    </dsp:sp>
    <dsp:sp modelId="{4C5C80C3-50EC-48E7-8A9C-54DDE2DE8F3C}">
      <dsp:nvSpPr>
        <dsp:cNvPr id="0" name=""/>
        <dsp:cNvSpPr/>
      </dsp:nvSpPr>
      <dsp:spPr>
        <a:xfrm>
          <a:off x="3934" y="1760172"/>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1932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Relações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Humanas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1780595"/>
        <a:ext cx="8016180" cy="377524"/>
      </dsp:txXfrm>
    </dsp:sp>
    <dsp:sp modelId="{E00CFAAF-CAAD-4571-B066-4843058840AC}">
      <dsp:nvSpPr>
        <dsp:cNvPr id="0" name=""/>
        <dsp:cNvSpPr/>
      </dsp:nvSpPr>
      <dsp:spPr>
        <a:xfrm>
          <a:off x="3934" y="2199462"/>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1947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Estruturalista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219885"/>
        <a:ext cx="8016180" cy="377524"/>
      </dsp:txXfrm>
    </dsp:sp>
    <dsp:sp modelId="{104188AA-D500-42C1-91A4-A737B892B135}">
      <dsp:nvSpPr>
        <dsp:cNvPr id="0" name=""/>
        <dsp:cNvSpPr/>
      </dsp:nvSpPr>
      <dsp:spPr>
        <a:xfrm>
          <a:off x="3934" y="2638751"/>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1951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dos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Sistemas</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2659174"/>
        <a:ext cx="8016180" cy="377524"/>
      </dsp:txXfrm>
    </dsp:sp>
    <dsp:sp modelId="{5CC46179-D5DF-4579-8986-1EE5C2A28795}">
      <dsp:nvSpPr>
        <dsp:cNvPr id="0" name=""/>
        <dsp:cNvSpPr/>
      </dsp:nvSpPr>
      <dsp:spPr>
        <a:xfrm>
          <a:off x="3934" y="3078040"/>
          <a:ext cx="8057026" cy="418370"/>
        </a:xfrm>
        <a:prstGeom prst="roundRect">
          <a:avLst/>
        </a:prstGeom>
        <a:solidFill>
          <a:schemeClr val="accent4">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1954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Neoclássica</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098463"/>
        <a:ext cx="8016180" cy="377524"/>
      </dsp:txXfrm>
    </dsp:sp>
    <dsp:sp modelId="{5F5C5F85-3D9E-4C00-ADD5-4AF651D52109}">
      <dsp:nvSpPr>
        <dsp:cNvPr id="0" name=""/>
        <dsp:cNvSpPr/>
      </dsp:nvSpPr>
      <dsp:spPr>
        <a:xfrm>
          <a:off x="3934" y="3517329"/>
          <a:ext cx="8057026" cy="418370"/>
        </a:xfrm>
        <a:prstGeom prst="roundRect">
          <a:avLst/>
        </a:prstGeom>
        <a:solidFill>
          <a:schemeClr val="accent5">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1957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Comportamental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537752"/>
        <a:ext cx="8016180" cy="377524"/>
      </dsp:txXfrm>
    </dsp:sp>
    <dsp:sp modelId="{3FBA2731-8684-4DA6-9A19-CC3BC39196B1}">
      <dsp:nvSpPr>
        <dsp:cNvPr id="0" name=""/>
        <dsp:cNvSpPr/>
      </dsp:nvSpPr>
      <dsp:spPr>
        <a:xfrm>
          <a:off x="3934" y="3956618"/>
          <a:ext cx="8057026" cy="418370"/>
        </a:xfrm>
        <a:prstGeom prst="roundRect">
          <a:avLst/>
        </a:prstGeom>
        <a:solidFill>
          <a:schemeClr val="accent6">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1962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Desenvolvimento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Organizacional</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3977041"/>
        <a:ext cx="8016180" cy="377524"/>
      </dsp:txXfrm>
    </dsp:sp>
    <dsp:sp modelId="{8CDB3486-3958-4964-B1C5-9A83B531FD18}">
      <dsp:nvSpPr>
        <dsp:cNvPr id="0" name=""/>
        <dsp:cNvSpPr/>
      </dsp:nvSpPr>
      <dsp:spPr>
        <a:xfrm>
          <a:off x="3934" y="4395908"/>
          <a:ext cx="8057026" cy="418370"/>
        </a:xfrm>
        <a:prstGeom prst="roundRect">
          <a:avLst/>
        </a:prstGeom>
        <a:solidFill>
          <a:schemeClr val="accent2">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1972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Teoria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Contingência</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416331"/>
        <a:ext cx="8016180" cy="377524"/>
      </dsp:txXfrm>
    </dsp:sp>
    <dsp:sp modelId="{0D95AC6F-4FFD-4AC7-B3F1-81D51F58CCC0}">
      <dsp:nvSpPr>
        <dsp:cNvPr id="0" name=""/>
        <dsp:cNvSpPr/>
      </dsp:nvSpPr>
      <dsp:spPr>
        <a:xfrm>
          <a:off x="3934" y="4835197"/>
          <a:ext cx="8057026" cy="418370"/>
        </a:xfrm>
        <a:prstGeom prst="roundRect">
          <a:avLst/>
        </a:prstGeom>
        <a:solidFill>
          <a:schemeClr val="accent3">
            <a:hueOff val="0"/>
            <a:satOff val="0"/>
            <a:lumOff val="0"/>
            <a:alphaOff val="0"/>
          </a:schemeClr>
        </a:solidFill>
        <a:ln>
          <a:noFill/>
        </a:ln>
        <a:effectLst>
          <a:outerShdw blurRad="50800" dist="25400" algn="bl"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1990   </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sym typeface="Wingdings"/>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Novas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Abordagens</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  (Era da </a:t>
          </a:r>
          <a:r>
            <a:rPr lang="en-US" sz="2000" b="1" kern="1200" dirty="0" err="1" smtClean="0">
              <a:solidFill>
                <a:schemeClr val="bg1"/>
              </a:solidFill>
              <a:effectLst>
                <a:outerShdw blurRad="38100" dist="38100" dir="2700000" algn="tl">
                  <a:srgbClr val="000000">
                    <a:alpha val="43137"/>
                  </a:srgbClr>
                </a:outerShdw>
              </a:effectLst>
              <a:latin typeface="Arial Narrow" pitchFamily="34" charset="0"/>
            </a:rPr>
            <a:t>Informação</a:t>
          </a:r>
          <a:r>
            <a:rPr lang="en-US" sz="2000" b="1" kern="1200" dirty="0" smtClean="0">
              <a:solidFill>
                <a:schemeClr val="bg1"/>
              </a:solidFill>
              <a:effectLst>
                <a:outerShdw blurRad="38100" dist="38100" dir="2700000" algn="tl">
                  <a:srgbClr val="000000">
                    <a:alpha val="43137"/>
                  </a:srgbClr>
                </a:outerShdw>
              </a:effectLst>
              <a:latin typeface="Arial Narrow" pitchFamily="34" charset="0"/>
            </a:rPr>
            <a:t>)</a:t>
          </a:r>
          <a:endParaRPr lang="pt-BR" sz="2000" b="1" kern="1200" dirty="0">
            <a:solidFill>
              <a:schemeClr val="bg1"/>
            </a:solidFill>
            <a:effectLst>
              <a:outerShdw blurRad="38100" dist="38100" dir="2700000" algn="tl">
                <a:srgbClr val="000000">
                  <a:alpha val="43137"/>
                </a:srgbClr>
              </a:outerShdw>
            </a:effectLst>
            <a:latin typeface="Arial Narrow" pitchFamily="34" charset="0"/>
          </a:endParaRPr>
        </a:p>
      </dsp:txBody>
      <dsp:txXfrm>
        <a:off x="24357" y="4855620"/>
        <a:ext cx="8016180" cy="37752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CF7AF-FA3D-4A95-9AB9-6DA3E06BDDBC}">
      <dsp:nvSpPr>
        <dsp:cNvPr id="0" name=""/>
        <dsp:cNvSpPr/>
      </dsp:nvSpPr>
      <dsp:spPr>
        <a:xfrm>
          <a:off x="0" y="0"/>
          <a:ext cx="71744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A9BAF5-E1FC-44FB-AC4F-2784E7DEE453}">
      <dsp:nvSpPr>
        <dsp:cNvPr id="0" name=""/>
        <dsp:cNvSpPr/>
      </dsp:nvSpPr>
      <dsp:spPr>
        <a:xfrm>
          <a:off x="0" y="0"/>
          <a:ext cx="7174414" cy="7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pt-BR" sz="2000" b="1" i="1" kern="1200" smtClean="0"/>
            <a:t>O que leva funcionários a dedicarem-se ao trabalho, vestirem a camisa da empresa e a lutarem por ela?</a:t>
          </a:r>
          <a:endParaRPr lang="pt-BR" sz="2000" b="1" i="1" kern="1200"/>
        </a:p>
      </dsp:txBody>
      <dsp:txXfrm>
        <a:off x="0" y="0"/>
        <a:ext cx="7174414" cy="738664"/>
      </dsp:txXfrm>
    </dsp:sp>
    <dsp:sp modelId="{DABE084B-44F6-4B2A-B23B-3C5A2CA28509}">
      <dsp:nvSpPr>
        <dsp:cNvPr id="0" name=""/>
        <dsp:cNvSpPr/>
      </dsp:nvSpPr>
      <dsp:spPr>
        <a:xfrm>
          <a:off x="0" y="738664"/>
          <a:ext cx="717441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DA71E-4B22-4296-BBB6-045FEE434D70}">
      <dsp:nvSpPr>
        <dsp:cNvPr id="0" name=""/>
        <dsp:cNvSpPr/>
      </dsp:nvSpPr>
      <dsp:spPr>
        <a:xfrm>
          <a:off x="0" y="738664"/>
          <a:ext cx="7174414" cy="7386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pt-BR" sz="2000" b="1" i="1" kern="1200" dirty="0" smtClean="0"/>
            <a:t>O que faz com que deem o máximo possível para ajudar a empresa a ser realmente competitiva?</a:t>
          </a:r>
          <a:endParaRPr lang="pt-BR" sz="2000" b="1" i="1" kern="1200" dirty="0"/>
        </a:p>
      </dsp:txBody>
      <dsp:txXfrm>
        <a:off x="0" y="738664"/>
        <a:ext cx="7174414" cy="7386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4ADCF-7A2A-4816-B54F-74E254C46BA4}">
      <dsp:nvSpPr>
        <dsp:cNvPr id="0" name=""/>
        <dsp:cNvSpPr/>
      </dsp:nvSpPr>
      <dsp:spPr>
        <a:xfrm>
          <a:off x="33687" y="101"/>
          <a:ext cx="6879080" cy="360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FEDF6C-E934-4B9D-84D1-5345C4998626}">
      <dsp:nvSpPr>
        <dsp:cNvPr id="0" name=""/>
        <dsp:cNvSpPr/>
      </dsp:nvSpPr>
      <dsp:spPr>
        <a:xfrm>
          <a:off x="5606529"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pt-BR" sz="500" kern="1200"/>
        </a:p>
      </dsp:txBody>
      <dsp:txXfrm>
        <a:off x="5606529" y="159689"/>
        <a:ext cx="1128599" cy="163476"/>
      </dsp:txXfrm>
    </dsp:sp>
    <dsp:sp modelId="{0635F8DC-C666-45C4-AC68-C06F26593EB3}">
      <dsp:nvSpPr>
        <dsp:cNvPr id="0" name=""/>
        <dsp:cNvSpPr/>
      </dsp:nvSpPr>
      <dsp:spPr>
        <a:xfrm>
          <a:off x="4252210"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a:lnSpc>
              <a:spcPct val="90000"/>
            </a:lnSpc>
            <a:spcBef>
              <a:spcPct val="0"/>
            </a:spcBef>
            <a:spcAft>
              <a:spcPct val="35000"/>
            </a:spcAft>
          </a:pPr>
          <a:endParaRPr lang="pt-BR" sz="500" kern="1200"/>
        </a:p>
      </dsp:txBody>
      <dsp:txXfrm>
        <a:off x="4252210" y="159689"/>
        <a:ext cx="1128599" cy="163476"/>
      </dsp:txXfrm>
    </dsp:sp>
    <dsp:sp modelId="{9541D245-E3E1-4311-A936-365B7E1C1C2E}">
      <dsp:nvSpPr>
        <dsp:cNvPr id="0" name=""/>
        <dsp:cNvSpPr/>
      </dsp:nvSpPr>
      <dsp:spPr>
        <a:xfrm>
          <a:off x="2897891" y="159689"/>
          <a:ext cx="1128599" cy="163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50800" rIns="0" bIns="50800" numCol="1" spcCol="1270" anchor="ctr" anchorCtr="0">
          <a:noAutofit/>
        </a:bodyPr>
        <a:lstStyle/>
        <a:p>
          <a:pPr lvl="0" algn="ctr" defTabSz="222250" rtl="0">
            <a:lnSpc>
              <a:spcPct val="90000"/>
            </a:lnSpc>
            <a:spcBef>
              <a:spcPct val="0"/>
            </a:spcBef>
            <a:spcAft>
              <a:spcPct val="35000"/>
            </a:spcAft>
          </a:pPr>
          <a:endParaRPr lang="pt-BR" sz="500" kern="1200" dirty="0"/>
        </a:p>
      </dsp:txBody>
      <dsp:txXfrm>
        <a:off x="2897891" y="159689"/>
        <a:ext cx="1128599" cy="163476"/>
      </dsp:txXfrm>
    </dsp:sp>
    <dsp:sp modelId="{B395F35A-D11D-4ED4-A87D-9EA87976A846}">
      <dsp:nvSpPr>
        <dsp:cNvPr id="0" name=""/>
        <dsp:cNvSpPr/>
      </dsp:nvSpPr>
      <dsp:spPr>
        <a:xfrm>
          <a:off x="65209" y="157080"/>
          <a:ext cx="2104667" cy="3269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l" defTabSz="800100" rtl="0">
            <a:lnSpc>
              <a:spcPct val="90000"/>
            </a:lnSpc>
            <a:spcBef>
              <a:spcPct val="0"/>
            </a:spcBef>
            <a:spcAft>
              <a:spcPct val="35000"/>
            </a:spcAft>
          </a:pPr>
          <a:r>
            <a:rPr lang="pt-BR" sz="1800" kern="1200" dirty="0" smtClean="0"/>
            <a:t>Ênfase</a:t>
          </a:r>
        </a:p>
        <a:p>
          <a:pPr lvl="0" algn="l" defTabSz="800100" rtl="0">
            <a:lnSpc>
              <a:spcPct val="90000"/>
            </a:lnSpc>
            <a:spcBef>
              <a:spcPct val="0"/>
            </a:spcBef>
            <a:spcAft>
              <a:spcPct val="35000"/>
            </a:spcAft>
          </a:pPr>
          <a:r>
            <a:rPr lang="pt-BR" sz="1800" kern="1200" dirty="0" err="1" smtClean="0"/>
            <a:t>Intraorganizacional</a:t>
          </a:r>
          <a:endParaRPr lang="pt-BR" sz="1800" kern="1200" dirty="0" smtClean="0"/>
        </a:p>
        <a:p>
          <a:pPr lvl="0" algn="l" defTabSz="800100" rtl="0">
            <a:lnSpc>
              <a:spcPct val="90000"/>
            </a:lnSpc>
            <a:spcBef>
              <a:spcPct val="0"/>
            </a:spcBef>
            <a:spcAft>
              <a:spcPct val="35000"/>
            </a:spcAft>
          </a:pPr>
          <a:r>
            <a:rPr lang="pt-BR" sz="1800" kern="1200" dirty="0" smtClean="0"/>
            <a:t>(sistema fechado)</a:t>
          </a:r>
          <a:endParaRPr lang="pt-BR" sz="1800" kern="1200" dirty="0"/>
        </a:p>
      </dsp:txBody>
      <dsp:txXfrm>
        <a:off x="65209" y="157080"/>
        <a:ext cx="2104667" cy="3269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94A81E-27CD-4359-8E05-3489EC5440E4}">
      <dsp:nvSpPr>
        <dsp:cNvPr id="0" name=""/>
        <dsp:cNvSpPr/>
      </dsp:nvSpPr>
      <dsp:spPr>
        <a:xfrm>
          <a:off x="2393" y="0"/>
          <a:ext cx="1528394" cy="369332"/>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lvl="0" algn="ctr" defTabSz="533400" rtl="0">
            <a:lnSpc>
              <a:spcPct val="90000"/>
            </a:lnSpc>
            <a:spcBef>
              <a:spcPct val="0"/>
            </a:spcBef>
            <a:spcAft>
              <a:spcPct val="35000"/>
            </a:spcAft>
          </a:pPr>
          <a:r>
            <a:rPr lang="pt-BR" sz="1200" kern="1200" dirty="0" smtClean="0"/>
            <a:t>Estrutura</a:t>
          </a:r>
          <a:endParaRPr lang="pt-BR" sz="1200" kern="1200" dirty="0"/>
        </a:p>
      </dsp:txBody>
      <dsp:txXfrm>
        <a:off x="2393" y="0"/>
        <a:ext cx="1436061" cy="369332"/>
      </dsp:txXfrm>
    </dsp:sp>
    <dsp:sp modelId="{4B5301B2-2A01-45A9-A5D5-5DB73BF519AC}">
      <dsp:nvSpPr>
        <dsp:cNvPr id="0" name=""/>
        <dsp:cNvSpPr/>
      </dsp:nvSpPr>
      <dsp:spPr>
        <a:xfrm>
          <a:off x="1225109" y="0"/>
          <a:ext cx="1528394" cy="369332"/>
        </a:xfrm>
        <a:prstGeom prst="chevron">
          <a:avLst/>
        </a:prstGeom>
        <a:solidFill>
          <a:schemeClr val="accent4">
            <a:hueOff val="-1172762"/>
            <a:satOff val="7040"/>
            <a:lumOff val="-6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Pessoas</a:t>
          </a:r>
          <a:endParaRPr lang="pt-BR" sz="1200" kern="1200" dirty="0"/>
        </a:p>
      </dsp:txBody>
      <dsp:txXfrm>
        <a:off x="1409775" y="0"/>
        <a:ext cx="1159062" cy="369332"/>
      </dsp:txXfrm>
    </dsp:sp>
    <dsp:sp modelId="{E33CC4D6-B69E-4E7D-8538-AF6D342839B9}">
      <dsp:nvSpPr>
        <dsp:cNvPr id="0" name=""/>
        <dsp:cNvSpPr/>
      </dsp:nvSpPr>
      <dsp:spPr>
        <a:xfrm>
          <a:off x="2447825" y="0"/>
          <a:ext cx="1947450" cy="369332"/>
        </a:xfrm>
        <a:prstGeom prst="chevron">
          <a:avLst/>
        </a:prstGeom>
        <a:solidFill>
          <a:schemeClr val="accent4">
            <a:hueOff val="-2345525"/>
            <a:satOff val="14079"/>
            <a:lumOff val="-12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Estrutura</a:t>
          </a:r>
          <a:endParaRPr lang="pt-BR" sz="1200" kern="1200" dirty="0"/>
        </a:p>
      </dsp:txBody>
      <dsp:txXfrm>
        <a:off x="2632491" y="0"/>
        <a:ext cx="1578118" cy="369332"/>
      </dsp:txXfrm>
    </dsp:sp>
    <dsp:sp modelId="{D65B9C28-B22A-40C7-B4E6-6E122A073ADC}">
      <dsp:nvSpPr>
        <dsp:cNvPr id="0" name=""/>
        <dsp:cNvSpPr/>
      </dsp:nvSpPr>
      <dsp:spPr>
        <a:xfrm>
          <a:off x="4089596" y="0"/>
          <a:ext cx="1132342" cy="369332"/>
        </a:xfrm>
        <a:prstGeom prst="chevron">
          <a:avLst/>
        </a:prstGeom>
        <a:solidFill>
          <a:schemeClr val="accent4">
            <a:hueOff val="-3518287"/>
            <a:satOff val="21119"/>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Pessoas</a:t>
          </a:r>
          <a:endParaRPr lang="pt-BR" sz="1200" kern="1200" dirty="0"/>
        </a:p>
      </dsp:txBody>
      <dsp:txXfrm>
        <a:off x="4274262" y="0"/>
        <a:ext cx="763010" cy="369332"/>
      </dsp:txXfrm>
    </dsp:sp>
    <dsp:sp modelId="{D420EBC7-8098-49FA-BF9E-44F6DB48E1B6}">
      <dsp:nvSpPr>
        <dsp:cNvPr id="0" name=""/>
        <dsp:cNvSpPr/>
      </dsp:nvSpPr>
      <dsp:spPr>
        <a:xfrm>
          <a:off x="4916259" y="0"/>
          <a:ext cx="1528394" cy="369332"/>
        </a:xfrm>
        <a:prstGeom prst="chevron">
          <a:avLst/>
        </a:prstGeom>
        <a:solidFill>
          <a:schemeClr val="accent4">
            <a:hueOff val="-4691050"/>
            <a:satOff val="28159"/>
            <a:lumOff val="-2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Ambiente</a:t>
          </a:r>
          <a:endParaRPr lang="pt-BR" sz="1200" kern="1200" dirty="0"/>
        </a:p>
      </dsp:txBody>
      <dsp:txXfrm>
        <a:off x="5100925" y="0"/>
        <a:ext cx="1159062" cy="369332"/>
      </dsp:txXfrm>
    </dsp:sp>
    <dsp:sp modelId="{5A9B795B-14FC-40A2-9D6A-75787F625D81}">
      <dsp:nvSpPr>
        <dsp:cNvPr id="0" name=""/>
        <dsp:cNvSpPr/>
      </dsp:nvSpPr>
      <dsp:spPr>
        <a:xfrm>
          <a:off x="6138975" y="0"/>
          <a:ext cx="1528394" cy="369332"/>
        </a:xfrm>
        <a:prstGeom prst="chevron">
          <a:avLst/>
        </a:prstGeom>
        <a:solidFill>
          <a:schemeClr val="accent4">
            <a:hueOff val="-5863812"/>
            <a:satOff val="35198"/>
            <a:lumOff val="-31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Ambiente</a:t>
          </a:r>
          <a:endParaRPr lang="pt-BR" sz="1200" kern="1200" dirty="0"/>
        </a:p>
      </dsp:txBody>
      <dsp:txXfrm>
        <a:off x="6323641" y="0"/>
        <a:ext cx="1159062" cy="369332"/>
      </dsp:txXfrm>
    </dsp:sp>
    <dsp:sp modelId="{FADDFDA5-B7DE-4880-AEDB-535119941BD3}">
      <dsp:nvSpPr>
        <dsp:cNvPr id="0" name=""/>
        <dsp:cNvSpPr/>
      </dsp:nvSpPr>
      <dsp:spPr>
        <a:xfrm>
          <a:off x="7364085" y="0"/>
          <a:ext cx="1528394" cy="369332"/>
        </a:xfrm>
        <a:prstGeom prst="chevron">
          <a:avLst/>
        </a:prstGeom>
        <a:solidFill>
          <a:schemeClr val="accent4">
            <a:hueOff val="-7036575"/>
            <a:satOff val="42238"/>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lvl="0" algn="ctr" defTabSz="533400">
            <a:lnSpc>
              <a:spcPct val="90000"/>
            </a:lnSpc>
            <a:spcBef>
              <a:spcPct val="0"/>
            </a:spcBef>
            <a:spcAft>
              <a:spcPct val="35000"/>
            </a:spcAft>
          </a:pPr>
          <a:r>
            <a:rPr lang="pt-BR" sz="1200" kern="1200" dirty="0" smtClean="0"/>
            <a:t>Competitividade</a:t>
          </a:r>
          <a:endParaRPr lang="pt-BR" sz="1200" kern="1200" dirty="0"/>
        </a:p>
      </dsp:txBody>
      <dsp:txXfrm>
        <a:off x="7548751" y="0"/>
        <a:ext cx="1159062" cy="3693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8E630-D715-4620-85B3-5A46CBD35043}">
      <dsp:nvSpPr>
        <dsp:cNvPr id="0" name=""/>
        <dsp:cNvSpPr/>
      </dsp:nvSpPr>
      <dsp:spPr>
        <a:xfrm>
          <a:off x="41043" y="2152905"/>
          <a:ext cx="7992888" cy="0"/>
        </a:xfrm>
        <a:prstGeom prst="line">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6AF78A-0F9A-4548-912F-D2AB8C8D7CCD}">
      <dsp:nvSpPr>
        <dsp:cNvPr id="0" name=""/>
        <dsp:cNvSpPr/>
      </dsp:nvSpPr>
      <dsp:spPr>
        <a:xfrm>
          <a:off x="2263188" y="3152"/>
          <a:ext cx="5050653" cy="214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l" defTabSz="711200">
            <a:lnSpc>
              <a:spcPct val="90000"/>
            </a:lnSpc>
            <a:spcBef>
              <a:spcPct val="0"/>
            </a:spcBef>
            <a:spcAft>
              <a:spcPct val="35000"/>
            </a:spcAft>
          </a:pPr>
          <a:endParaRPr lang="pt-BR" sz="1600" b="1" u="none" kern="1200" dirty="0" smtClean="0">
            <a:solidFill>
              <a:schemeClr val="tx1"/>
            </a:solidFill>
            <a:latin typeface="+mn-lt"/>
          </a:endParaRPr>
        </a:p>
      </dsp:txBody>
      <dsp:txXfrm>
        <a:off x="2263188" y="3152"/>
        <a:ext cx="5050653" cy="2149753"/>
      </dsp:txXfrm>
    </dsp:sp>
    <dsp:sp modelId="{55DE095B-D382-469B-AEDF-35A3994F9CB8}">
      <dsp:nvSpPr>
        <dsp:cNvPr id="0" name=""/>
        <dsp:cNvSpPr/>
      </dsp:nvSpPr>
      <dsp:spPr>
        <a:xfrm>
          <a:off x="-41043" y="3152"/>
          <a:ext cx="2242324" cy="2149753"/>
        </a:xfrm>
        <a:prstGeom prst="round2SameRect">
          <a:avLst>
            <a:gd name="adj1" fmla="val 16670"/>
            <a:gd name="adj2" fmla="val 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pt-BR" sz="1600" b="1" u="none" kern="1200" dirty="0" smtClean="0">
              <a:solidFill>
                <a:schemeClr val="tx1"/>
              </a:solidFill>
              <a:effectLst>
                <a:outerShdw blurRad="38100" dist="38100" dir="2700000" algn="tl">
                  <a:srgbClr val="000000">
                    <a:alpha val="43137"/>
                  </a:srgbClr>
                </a:outerShdw>
              </a:effectLst>
              <a:latin typeface="+mn-lt"/>
            </a:rPr>
            <a:t>ESTRUTURALISTA</a:t>
          </a:r>
          <a:endParaRPr lang="pt-BR" sz="1600" u="none" kern="1200" dirty="0">
            <a:solidFill>
              <a:schemeClr val="tx1"/>
            </a:solidFill>
            <a:effectLst>
              <a:outerShdw blurRad="38100" dist="38100" dir="2700000" algn="tl">
                <a:srgbClr val="000000">
                  <a:alpha val="43137"/>
                </a:srgbClr>
              </a:outerShdw>
            </a:effectLst>
            <a:latin typeface="+mn-lt"/>
          </a:endParaRPr>
        </a:p>
      </dsp:txBody>
      <dsp:txXfrm>
        <a:off x="63918" y="108113"/>
        <a:ext cx="2032402" cy="2044792"/>
      </dsp:txXfrm>
    </dsp:sp>
    <dsp:sp modelId="{F3A5C716-71E0-4E00-8BED-63093A3165B9}">
      <dsp:nvSpPr>
        <dsp:cNvPr id="0" name=""/>
        <dsp:cNvSpPr/>
      </dsp:nvSpPr>
      <dsp:spPr>
        <a:xfrm>
          <a:off x="0" y="2152905"/>
          <a:ext cx="7992888" cy="4300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0" algn="l" defTabSz="1066800">
            <a:lnSpc>
              <a:spcPct val="90000"/>
            </a:lnSpc>
            <a:spcBef>
              <a:spcPct val="0"/>
            </a:spcBef>
            <a:spcAft>
              <a:spcPct val="15000"/>
            </a:spcAft>
            <a:buChar char="••"/>
          </a:pPr>
          <a:r>
            <a:rPr lang="pt-PT" sz="2400" b="1" kern="1200" dirty="0" smtClean="0">
              <a:solidFill>
                <a:schemeClr val="tx1"/>
              </a:solidFill>
              <a:latin typeface="+mn-lt"/>
              <a:cs typeface="Times New Roman" pitchFamily="18" charset="0"/>
            </a:rPr>
            <a:t>Modelo Burocrático de Organização </a:t>
          </a:r>
          <a:r>
            <a:rPr lang="pt-BR" sz="2400" b="1" kern="1200" dirty="0" smtClean="0">
              <a:solidFill>
                <a:schemeClr val="tx1"/>
              </a:solidFill>
              <a:latin typeface="+mn-lt"/>
              <a:cs typeface="Times New Roman" pitchFamily="18" charset="0"/>
            </a:rPr>
            <a:t>(Em Busca da Organização Ideal) - 1909</a:t>
          </a:r>
          <a:endParaRPr lang="pt-BR" sz="2400" kern="1200" dirty="0">
            <a:solidFill>
              <a:schemeClr val="tx1"/>
            </a:solidFill>
            <a:effectLst>
              <a:outerShdw blurRad="38100" dist="38100" dir="2700000" algn="tl">
                <a:srgbClr val="000000">
                  <a:alpha val="43137"/>
                </a:srgbClr>
              </a:outerShdw>
            </a:effectLst>
            <a:latin typeface="+mn-lt"/>
          </a:endParaRPr>
        </a:p>
        <a:p>
          <a:pPr marL="365125" lvl="1" indent="0" algn="l" defTabSz="1066800">
            <a:lnSpc>
              <a:spcPct val="90000"/>
            </a:lnSpc>
            <a:spcBef>
              <a:spcPct val="0"/>
            </a:spcBef>
            <a:spcAft>
              <a:spcPct val="15000"/>
            </a:spcAft>
            <a:buChar char="••"/>
          </a:pPr>
          <a:r>
            <a:rPr lang="pt-BR" sz="2400" kern="1200" dirty="0" smtClean="0">
              <a:solidFill>
                <a:schemeClr val="tx1"/>
              </a:solidFill>
              <a:latin typeface="+mn-lt"/>
            </a:rPr>
            <a:t>Teoria da Burocracia – ainda considera o sistema fechado (preocupada apenas com os aspectos internos da organização), </a:t>
          </a:r>
          <a:r>
            <a:rPr lang="pt-BR" sz="2400" b="1" kern="1200" dirty="0" smtClean="0">
              <a:solidFill>
                <a:schemeClr val="tx1"/>
              </a:solidFill>
              <a:effectLst>
                <a:outerShdw blurRad="38100" dist="38100" dir="2700000" algn="tl">
                  <a:srgbClr val="000000">
                    <a:alpha val="43137"/>
                  </a:srgbClr>
                </a:outerShdw>
              </a:effectLst>
              <a:latin typeface="+mn-lt"/>
            </a:rPr>
            <a:t>forte ênfase na divisão racional do trabalho (regras e normas)</a:t>
          </a:r>
          <a:r>
            <a:rPr lang="pt-BR" sz="2400" kern="1200" dirty="0" smtClean="0">
              <a:solidFill>
                <a:schemeClr val="tx1"/>
              </a:solidFill>
              <a:latin typeface="+mn-lt"/>
            </a:rPr>
            <a:t>.</a:t>
          </a:r>
          <a:endParaRPr lang="pt-BR" sz="2400" kern="1200" dirty="0">
            <a:solidFill>
              <a:schemeClr val="tx1"/>
            </a:solidFill>
            <a:effectLst>
              <a:outerShdw blurRad="38100" dist="38100" dir="2700000" algn="tl">
                <a:srgbClr val="000000">
                  <a:alpha val="43137"/>
                </a:srgbClr>
              </a:outerShdw>
            </a:effectLst>
            <a:latin typeface="+mn-lt"/>
          </a:endParaRPr>
        </a:p>
        <a:p>
          <a:pPr marL="114300" lvl="1" indent="0" algn="l" defTabSz="1066800">
            <a:lnSpc>
              <a:spcPct val="90000"/>
            </a:lnSpc>
            <a:spcBef>
              <a:spcPct val="0"/>
            </a:spcBef>
            <a:spcAft>
              <a:spcPct val="15000"/>
            </a:spcAft>
            <a:buChar char="••"/>
          </a:pPr>
          <a:r>
            <a:rPr lang="pt-PT" sz="2400" b="1" kern="1200" dirty="0" smtClean="0">
              <a:solidFill>
                <a:schemeClr val="tx1"/>
              </a:solidFill>
              <a:latin typeface="+mn-lt"/>
              <a:cs typeface="Times New Roman" pitchFamily="18" charset="0"/>
            </a:rPr>
            <a:t>Teoria Estruturalista da Administração </a:t>
          </a:r>
          <a:r>
            <a:rPr lang="pt-BR" sz="2400" b="1" kern="1200" dirty="0" smtClean="0">
              <a:solidFill>
                <a:schemeClr val="tx1"/>
              </a:solidFill>
              <a:latin typeface="+mn-lt"/>
              <a:cs typeface="Times New Roman" pitchFamily="18" charset="0"/>
            </a:rPr>
            <a:t>(Ampliando os Horizontes da Empresa) - 1947</a:t>
          </a:r>
          <a:endParaRPr lang="pt-BR" sz="2400" kern="1200" dirty="0">
            <a:solidFill>
              <a:schemeClr val="tx1"/>
            </a:solidFill>
            <a:effectLst>
              <a:outerShdw blurRad="38100" dist="38100" dir="2700000" algn="tl">
                <a:srgbClr val="000000">
                  <a:alpha val="43137"/>
                </a:srgbClr>
              </a:outerShdw>
            </a:effectLst>
            <a:latin typeface="+mn-lt"/>
          </a:endParaRPr>
        </a:p>
        <a:p>
          <a:pPr marL="357188" lvl="1" indent="0" algn="l" defTabSz="1066800">
            <a:lnSpc>
              <a:spcPct val="90000"/>
            </a:lnSpc>
            <a:spcBef>
              <a:spcPct val="0"/>
            </a:spcBef>
            <a:spcAft>
              <a:spcPct val="15000"/>
            </a:spcAft>
            <a:buChar char="••"/>
          </a:pPr>
          <a:r>
            <a:rPr lang="pt-BR" sz="2400" kern="1200" dirty="0" smtClean="0">
              <a:solidFill>
                <a:schemeClr val="tx1"/>
              </a:solidFill>
              <a:latin typeface="+mn-lt"/>
            </a:rPr>
            <a:t>Teoria Estruturalista – </a:t>
          </a:r>
          <a:r>
            <a:rPr lang="pt-BR" sz="2400" b="1" kern="1200" dirty="0" smtClean="0">
              <a:solidFill>
                <a:schemeClr val="tx1"/>
              </a:solidFill>
              <a:latin typeface="+mn-lt"/>
            </a:rPr>
            <a:t>já começa a considerar a relação organização-ambiente e a concepção de uma organização de sistema aberto. Ela usa as visões da teórica clássica, humanística e burocrata.</a:t>
          </a:r>
          <a:endParaRPr lang="pt-BR" sz="2400" b="1" kern="1200" dirty="0">
            <a:solidFill>
              <a:schemeClr val="tx1"/>
            </a:solidFill>
            <a:effectLst>
              <a:outerShdw blurRad="38100" dist="38100" dir="2700000" algn="tl">
                <a:srgbClr val="000000">
                  <a:alpha val="43137"/>
                </a:srgbClr>
              </a:outerShdw>
            </a:effectLst>
            <a:latin typeface="+mn-lt"/>
          </a:endParaRPr>
        </a:p>
      </dsp:txBody>
      <dsp:txXfrm>
        <a:off x="0" y="2152905"/>
        <a:ext cx="7992888" cy="43001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6E878-92F3-4323-9A88-3D2655DE94C5}">
      <dsp:nvSpPr>
        <dsp:cNvPr id="0" name=""/>
        <dsp:cNvSpPr/>
      </dsp:nvSpPr>
      <dsp:spPr>
        <a:xfrm>
          <a:off x="0" y="59456"/>
          <a:ext cx="7620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pt-BR" sz="2500" b="1" u="sng" kern="1200" dirty="0" smtClean="0"/>
            <a:t>A sociedade de organizações:</a:t>
          </a:r>
          <a:endParaRPr lang="en-US" sz="2500" kern="1200" dirty="0"/>
        </a:p>
      </dsp:txBody>
      <dsp:txXfrm>
        <a:off x="29271" y="88727"/>
        <a:ext cx="7561458" cy="541083"/>
      </dsp:txXfrm>
    </dsp:sp>
    <dsp:sp modelId="{B2DE7D22-AAA1-4348-AA06-E02AA17F755D}">
      <dsp:nvSpPr>
        <dsp:cNvPr id="0" name=""/>
        <dsp:cNvSpPr/>
      </dsp:nvSpPr>
      <dsp:spPr>
        <a:xfrm>
          <a:off x="0" y="659081"/>
          <a:ext cx="7620000" cy="905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pt-BR" sz="2000" kern="1200" dirty="0" smtClean="0"/>
            <a:t> a sociedade moderna e industrializada é uma sociedade de organizações das quais o homem passa a depender para nascer, viver e morrer.</a:t>
          </a:r>
          <a:endParaRPr lang="en-US" sz="2000" kern="1200" dirty="0"/>
        </a:p>
      </dsp:txBody>
      <dsp:txXfrm>
        <a:off x="0" y="659081"/>
        <a:ext cx="7620000" cy="905625"/>
      </dsp:txXfrm>
    </dsp:sp>
    <dsp:sp modelId="{1304E1F1-8345-44C4-9E72-F78CC2091118}">
      <dsp:nvSpPr>
        <dsp:cNvPr id="0" name=""/>
        <dsp:cNvSpPr/>
      </dsp:nvSpPr>
      <dsp:spPr>
        <a:xfrm>
          <a:off x="0" y="1564706"/>
          <a:ext cx="7620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pt-BR" sz="2500" b="1" u="sng" kern="1200" dirty="0" smtClean="0"/>
            <a:t>Homem organizacional:</a:t>
          </a:r>
          <a:endParaRPr lang="en-US" sz="2500" kern="1200" dirty="0"/>
        </a:p>
      </dsp:txBody>
      <dsp:txXfrm>
        <a:off x="29271" y="1593977"/>
        <a:ext cx="7561458" cy="541083"/>
      </dsp:txXfrm>
    </dsp:sp>
    <dsp:sp modelId="{2A7208AC-286D-4238-8E60-63410892BDCC}">
      <dsp:nvSpPr>
        <dsp:cNvPr id="0" name=""/>
        <dsp:cNvSpPr/>
      </dsp:nvSpPr>
      <dsp:spPr>
        <a:xfrm>
          <a:off x="0" y="2164331"/>
          <a:ext cx="7620000" cy="633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1750" rIns="177800" bIns="31750" numCol="1" spcCol="1270" anchor="t" anchorCtr="0">
          <a:noAutofit/>
        </a:bodyPr>
        <a:lstStyle/>
        <a:p>
          <a:pPr marL="228600" lvl="1" indent="-228600" algn="l" defTabSz="889000" rtl="0">
            <a:lnSpc>
              <a:spcPct val="90000"/>
            </a:lnSpc>
            <a:spcBef>
              <a:spcPct val="0"/>
            </a:spcBef>
            <a:spcAft>
              <a:spcPct val="20000"/>
            </a:spcAft>
            <a:buChar char="••"/>
          </a:pPr>
          <a:r>
            <a:rPr lang="pt-BR" sz="2000" kern="1200" dirty="0" smtClean="0"/>
            <a:t>flexibilidade, tolerância as frustações, capacidade de adiar recompensas e desejo permanente de realização.</a:t>
          </a:r>
          <a:r>
            <a:rPr lang="pt-BR" sz="2000" b="1" kern="1200" dirty="0" smtClean="0"/>
            <a:t> </a:t>
          </a:r>
          <a:endParaRPr lang="en-US" sz="2000" kern="1200" dirty="0"/>
        </a:p>
      </dsp:txBody>
      <dsp:txXfrm>
        <a:off x="0" y="2164331"/>
        <a:ext cx="7620000" cy="633937"/>
      </dsp:txXfrm>
    </dsp:sp>
    <dsp:sp modelId="{0ECB6DBF-4950-4ED6-AF1D-16AAEED01220}">
      <dsp:nvSpPr>
        <dsp:cNvPr id="0" name=""/>
        <dsp:cNvSpPr/>
      </dsp:nvSpPr>
      <dsp:spPr>
        <a:xfrm>
          <a:off x="0" y="2798268"/>
          <a:ext cx="7620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pt-BR" sz="2500" b="1" kern="1200" smtClean="0"/>
            <a:t>Análise das organizações: abordagem múltipla</a:t>
          </a:r>
          <a:endParaRPr lang="en-US" sz="2500" kern="1200"/>
        </a:p>
      </dsp:txBody>
      <dsp:txXfrm>
        <a:off x="29271" y="2827539"/>
        <a:ext cx="7561458" cy="541083"/>
      </dsp:txXfrm>
    </dsp:sp>
    <dsp:sp modelId="{8ADE761B-05FA-4E0A-8AB8-B23332F31C85}">
      <dsp:nvSpPr>
        <dsp:cNvPr id="0" name=""/>
        <dsp:cNvSpPr/>
      </dsp:nvSpPr>
      <dsp:spPr>
        <a:xfrm>
          <a:off x="0" y="3469893"/>
          <a:ext cx="7620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pt-BR" sz="2500" b="1" kern="1200" smtClean="0"/>
            <a:t>Tipologia das organizações</a:t>
          </a:r>
          <a:endParaRPr lang="en-US" sz="2500" kern="1200"/>
        </a:p>
      </dsp:txBody>
      <dsp:txXfrm>
        <a:off x="29271" y="3499164"/>
        <a:ext cx="7561458" cy="541083"/>
      </dsp:txXfrm>
    </dsp:sp>
    <dsp:sp modelId="{C6579212-A263-4086-A505-5D4D5DBE8DD5}">
      <dsp:nvSpPr>
        <dsp:cNvPr id="0" name=""/>
        <dsp:cNvSpPr/>
      </dsp:nvSpPr>
      <dsp:spPr>
        <a:xfrm>
          <a:off x="0" y="4141518"/>
          <a:ext cx="7620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pt-BR" sz="2500" b="1" kern="1200" smtClean="0"/>
            <a:t>Teoria da Crise: Conflitos</a:t>
          </a:r>
          <a:endParaRPr lang="en-US" sz="2500" kern="1200"/>
        </a:p>
      </dsp:txBody>
      <dsp:txXfrm>
        <a:off x="29271" y="4170789"/>
        <a:ext cx="7561458" cy="54108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6E878-92F3-4323-9A88-3D2655DE94C5}">
      <dsp:nvSpPr>
        <dsp:cNvPr id="0" name=""/>
        <dsp:cNvSpPr/>
      </dsp:nvSpPr>
      <dsp:spPr>
        <a:xfrm>
          <a:off x="0" y="428625"/>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u="sng" kern="1200" dirty="0" smtClean="0"/>
            <a:t>A sociedade de organizações:</a:t>
          </a:r>
          <a:endParaRPr lang="en-US" sz="3000" kern="1200" dirty="0"/>
        </a:p>
      </dsp:txBody>
      <dsp:txXfrm>
        <a:off x="35125" y="463750"/>
        <a:ext cx="7549750" cy="649299"/>
      </dsp:txXfrm>
    </dsp:sp>
    <dsp:sp modelId="{1304E1F1-8345-44C4-9E72-F78CC2091118}">
      <dsp:nvSpPr>
        <dsp:cNvPr id="0" name=""/>
        <dsp:cNvSpPr/>
      </dsp:nvSpPr>
      <dsp:spPr>
        <a:xfrm>
          <a:off x="0" y="123457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u="sng" kern="1200" dirty="0" smtClean="0"/>
            <a:t>Homem organizacional:</a:t>
          </a:r>
          <a:endParaRPr lang="en-US" sz="3000" kern="1200" dirty="0"/>
        </a:p>
      </dsp:txBody>
      <dsp:txXfrm>
        <a:off x="35125" y="1269699"/>
        <a:ext cx="7549750" cy="649299"/>
      </dsp:txXfrm>
    </dsp:sp>
    <dsp:sp modelId="{0ECB6DBF-4950-4ED6-AF1D-16AAEED01220}">
      <dsp:nvSpPr>
        <dsp:cNvPr id="0" name=""/>
        <dsp:cNvSpPr/>
      </dsp:nvSpPr>
      <dsp:spPr>
        <a:xfrm>
          <a:off x="0" y="204052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dirty="0" smtClean="0"/>
            <a:t>Análise das organizações: abordagem múltipla</a:t>
          </a:r>
          <a:endParaRPr lang="en-US" sz="3000" kern="1200" dirty="0"/>
        </a:p>
      </dsp:txBody>
      <dsp:txXfrm>
        <a:off x="35125" y="2075649"/>
        <a:ext cx="7549750" cy="649299"/>
      </dsp:txXfrm>
    </dsp:sp>
    <dsp:sp modelId="{8ADE761B-05FA-4E0A-8AB8-B23332F31C85}">
      <dsp:nvSpPr>
        <dsp:cNvPr id="0" name=""/>
        <dsp:cNvSpPr/>
      </dsp:nvSpPr>
      <dsp:spPr>
        <a:xfrm>
          <a:off x="0" y="284647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smtClean="0"/>
            <a:t>Tipologia das organizações</a:t>
          </a:r>
          <a:endParaRPr lang="en-US" sz="3000" kern="1200"/>
        </a:p>
      </dsp:txBody>
      <dsp:txXfrm>
        <a:off x="35125" y="2881599"/>
        <a:ext cx="7549750" cy="649299"/>
      </dsp:txXfrm>
    </dsp:sp>
    <dsp:sp modelId="{C6579212-A263-4086-A505-5D4D5DBE8DD5}">
      <dsp:nvSpPr>
        <dsp:cNvPr id="0" name=""/>
        <dsp:cNvSpPr/>
      </dsp:nvSpPr>
      <dsp:spPr>
        <a:xfrm>
          <a:off x="0" y="3652425"/>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smtClean="0"/>
            <a:t>Teoria da Crise: Conflitos</a:t>
          </a:r>
          <a:endParaRPr lang="en-US" sz="3000" kern="1200"/>
        </a:p>
      </dsp:txBody>
      <dsp:txXfrm>
        <a:off x="35125" y="3687550"/>
        <a:ext cx="7549750" cy="649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6E878-92F3-4323-9A88-3D2655DE94C5}">
      <dsp:nvSpPr>
        <dsp:cNvPr id="0" name=""/>
        <dsp:cNvSpPr/>
      </dsp:nvSpPr>
      <dsp:spPr>
        <a:xfrm>
          <a:off x="0" y="428625"/>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u="sng" kern="1200" dirty="0" smtClean="0"/>
            <a:t>A sociedade de organizações:</a:t>
          </a:r>
          <a:endParaRPr lang="en-US" sz="3000" kern="1200" dirty="0"/>
        </a:p>
      </dsp:txBody>
      <dsp:txXfrm>
        <a:off x="35125" y="463750"/>
        <a:ext cx="7549750" cy="649299"/>
      </dsp:txXfrm>
    </dsp:sp>
    <dsp:sp modelId="{1304E1F1-8345-44C4-9E72-F78CC2091118}">
      <dsp:nvSpPr>
        <dsp:cNvPr id="0" name=""/>
        <dsp:cNvSpPr/>
      </dsp:nvSpPr>
      <dsp:spPr>
        <a:xfrm>
          <a:off x="0" y="123457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u="sng" kern="1200" dirty="0" smtClean="0"/>
            <a:t>Homem organizacional:</a:t>
          </a:r>
          <a:endParaRPr lang="en-US" sz="3000" kern="1200" dirty="0"/>
        </a:p>
      </dsp:txBody>
      <dsp:txXfrm>
        <a:off x="35125" y="1269699"/>
        <a:ext cx="7549750" cy="649299"/>
      </dsp:txXfrm>
    </dsp:sp>
    <dsp:sp modelId="{0ECB6DBF-4950-4ED6-AF1D-16AAEED01220}">
      <dsp:nvSpPr>
        <dsp:cNvPr id="0" name=""/>
        <dsp:cNvSpPr/>
      </dsp:nvSpPr>
      <dsp:spPr>
        <a:xfrm>
          <a:off x="0" y="204052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dirty="0" smtClean="0"/>
            <a:t>Análise das organizações: abordagem múltipla</a:t>
          </a:r>
          <a:endParaRPr lang="en-US" sz="3000" kern="1200" dirty="0"/>
        </a:p>
      </dsp:txBody>
      <dsp:txXfrm>
        <a:off x="35125" y="2075649"/>
        <a:ext cx="7549750" cy="649299"/>
      </dsp:txXfrm>
    </dsp:sp>
    <dsp:sp modelId="{8ADE761B-05FA-4E0A-8AB8-B23332F31C85}">
      <dsp:nvSpPr>
        <dsp:cNvPr id="0" name=""/>
        <dsp:cNvSpPr/>
      </dsp:nvSpPr>
      <dsp:spPr>
        <a:xfrm>
          <a:off x="0" y="284647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smtClean="0"/>
            <a:t>Tipologia das organizações</a:t>
          </a:r>
          <a:endParaRPr lang="en-US" sz="3000" kern="1200"/>
        </a:p>
      </dsp:txBody>
      <dsp:txXfrm>
        <a:off x="35125" y="2881599"/>
        <a:ext cx="7549750" cy="649299"/>
      </dsp:txXfrm>
    </dsp:sp>
    <dsp:sp modelId="{C6579212-A263-4086-A505-5D4D5DBE8DD5}">
      <dsp:nvSpPr>
        <dsp:cNvPr id="0" name=""/>
        <dsp:cNvSpPr/>
      </dsp:nvSpPr>
      <dsp:spPr>
        <a:xfrm>
          <a:off x="0" y="3652425"/>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smtClean="0"/>
            <a:t>Teoria da Crise: Conflitos</a:t>
          </a:r>
          <a:endParaRPr lang="en-US" sz="3000" kern="1200"/>
        </a:p>
      </dsp:txBody>
      <dsp:txXfrm>
        <a:off x="35125" y="3687550"/>
        <a:ext cx="7549750" cy="6492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7DA9D-D4DF-4D66-96E7-31021021E54A}">
      <dsp:nvSpPr>
        <dsp:cNvPr id="0" name=""/>
        <dsp:cNvSpPr/>
      </dsp:nvSpPr>
      <dsp:spPr>
        <a:xfrm>
          <a:off x="0" y="81304"/>
          <a:ext cx="7848872" cy="17316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dirty="0" smtClean="0"/>
            <a:t>Físico: PODER COERCITIVO:</a:t>
          </a:r>
          <a:r>
            <a:rPr lang="pt-BR" sz="2000" kern="1200" dirty="0" smtClean="0"/>
            <a:t> as pessoas vão obedecer por meio de ameaças físicas, da coação, da imposição, da força  e do medo das consequências. A motivação é negativa e o comportamento é </a:t>
          </a:r>
          <a:r>
            <a:rPr lang="pt-BR" sz="2000" kern="1200" dirty="0" err="1" smtClean="0"/>
            <a:t>alienativo</a:t>
          </a:r>
          <a:r>
            <a:rPr lang="pt-BR" sz="2000" kern="1200" dirty="0" smtClean="0"/>
            <a:t> (pouca motivação, o individuo é coagido ou forçado a permanecer na organização).</a:t>
          </a:r>
          <a:endParaRPr lang="en-US" sz="2000" kern="1200" dirty="0"/>
        </a:p>
      </dsp:txBody>
      <dsp:txXfrm>
        <a:off x="84530" y="165834"/>
        <a:ext cx="7679812" cy="1562540"/>
      </dsp:txXfrm>
    </dsp:sp>
    <dsp:sp modelId="{DF7D0BF0-370E-4938-AF3A-F9ADDD307A08}">
      <dsp:nvSpPr>
        <dsp:cNvPr id="0" name=""/>
        <dsp:cNvSpPr/>
      </dsp:nvSpPr>
      <dsp:spPr>
        <a:xfrm>
          <a:off x="0" y="1870504"/>
          <a:ext cx="7848872" cy="1731600"/>
        </a:xfrm>
        <a:prstGeom prst="roundRect">
          <a:avLst/>
        </a:prstGeom>
        <a:solidFill>
          <a:schemeClr val="accent3">
            <a:hueOff val="2952094"/>
            <a:satOff val="-23027"/>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smtClean="0"/>
            <a:t>Remunerativo:</a:t>
          </a:r>
          <a:r>
            <a:rPr lang="pt-BR" sz="2000" kern="1200" smtClean="0"/>
            <a:t> controle através de recompensas materiais. O individuo sente-se interessado na medida que os seus esforços tenham uma vantagem  ou compensação econômica.</a:t>
          </a:r>
          <a:endParaRPr lang="en-US" sz="2000" kern="1200"/>
        </a:p>
      </dsp:txBody>
      <dsp:txXfrm>
        <a:off x="84530" y="1955034"/>
        <a:ext cx="7679812" cy="1562540"/>
      </dsp:txXfrm>
    </dsp:sp>
    <dsp:sp modelId="{3DDFBBD0-8B05-4D53-8363-594491B41DD6}">
      <dsp:nvSpPr>
        <dsp:cNvPr id="0" name=""/>
        <dsp:cNvSpPr/>
      </dsp:nvSpPr>
      <dsp:spPr>
        <a:xfrm>
          <a:off x="0" y="3659704"/>
          <a:ext cx="7848872" cy="1731600"/>
        </a:xfrm>
        <a:prstGeom prst="roundRect">
          <a:avLst/>
        </a:prstGeom>
        <a:solidFill>
          <a:schemeClr val="accent3">
            <a:hueOff val="5904187"/>
            <a:satOff val="-46054"/>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b="1" kern="1200" smtClean="0"/>
            <a:t>Normativo (controle moral e ético):</a:t>
          </a:r>
          <a:r>
            <a:rPr lang="pt-BR" sz="2000" kern="1200" smtClean="0"/>
            <a:t> controle baseado em símbolos ou em valores sociais. O individuo atribui valor a missão da organização e ao trabalho dentro dela, cumprindo-o da melhor forma possível porque lhe atribui valor.</a:t>
          </a:r>
          <a:endParaRPr lang="en-US" sz="2000" kern="1200"/>
        </a:p>
      </dsp:txBody>
      <dsp:txXfrm>
        <a:off x="84530" y="3744234"/>
        <a:ext cx="7679812" cy="1562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6E878-92F3-4323-9A88-3D2655DE94C5}">
      <dsp:nvSpPr>
        <dsp:cNvPr id="0" name=""/>
        <dsp:cNvSpPr/>
      </dsp:nvSpPr>
      <dsp:spPr>
        <a:xfrm>
          <a:off x="0" y="428625"/>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u="sng" kern="1200" dirty="0" smtClean="0"/>
            <a:t>A sociedade de organizações:</a:t>
          </a:r>
          <a:endParaRPr lang="en-US" sz="3000" kern="1200" dirty="0"/>
        </a:p>
      </dsp:txBody>
      <dsp:txXfrm>
        <a:off x="35125" y="463750"/>
        <a:ext cx="7549750" cy="649299"/>
      </dsp:txXfrm>
    </dsp:sp>
    <dsp:sp modelId="{1304E1F1-8345-44C4-9E72-F78CC2091118}">
      <dsp:nvSpPr>
        <dsp:cNvPr id="0" name=""/>
        <dsp:cNvSpPr/>
      </dsp:nvSpPr>
      <dsp:spPr>
        <a:xfrm>
          <a:off x="0" y="123457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u="sng" kern="1200" dirty="0" smtClean="0"/>
            <a:t>Homem organizacional:</a:t>
          </a:r>
          <a:endParaRPr lang="en-US" sz="3000" kern="1200" dirty="0"/>
        </a:p>
      </dsp:txBody>
      <dsp:txXfrm>
        <a:off x="35125" y="1269699"/>
        <a:ext cx="7549750" cy="649299"/>
      </dsp:txXfrm>
    </dsp:sp>
    <dsp:sp modelId="{0ECB6DBF-4950-4ED6-AF1D-16AAEED01220}">
      <dsp:nvSpPr>
        <dsp:cNvPr id="0" name=""/>
        <dsp:cNvSpPr/>
      </dsp:nvSpPr>
      <dsp:spPr>
        <a:xfrm>
          <a:off x="0" y="204052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dirty="0" smtClean="0"/>
            <a:t>Análise das organizações: abordagem múltipla</a:t>
          </a:r>
          <a:endParaRPr lang="en-US" sz="3000" kern="1200" dirty="0"/>
        </a:p>
      </dsp:txBody>
      <dsp:txXfrm>
        <a:off x="35125" y="2075649"/>
        <a:ext cx="7549750" cy="649299"/>
      </dsp:txXfrm>
    </dsp:sp>
    <dsp:sp modelId="{8ADE761B-05FA-4E0A-8AB8-B23332F31C85}">
      <dsp:nvSpPr>
        <dsp:cNvPr id="0" name=""/>
        <dsp:cNvSpPr/>
      </dsp:nvSpPr>
      <dsp:spPr>
        <a:xfrm>
          <a:off x="0" y="2846474"/>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smtClean="0"/>
            <a:t>Tipologia das organizações</a:t>
          </a:r>
          <a:endParaRPr lang="en-US" sz="3000" kern="1200"/>
        </a:p>
      </dsp:txBody>
      <dsp:txXfrm>
        <a:off x="35125" y="2881599"/>
        <a:ext cx="7549750" cy="649299"/>
      </dsp:txXfrm>
    </dsp:sp>
    <dsp:sp modelId="{C6579212-A263-4086-A505-5D4D5DBE8DD5}">
      <dsp:nvSpPr>
        <dsp:cNvPr id="0" name=""/>
        <dsp:cNvSpPr/>
      </dsp:nvSpPr>
      <dsp:spPr>
        <a:xfrm>
          <a:off x="0" y="3652425"/>
          <a:ext cx="7620000"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b="1" kern="1200" smtClean="0"/>
            <a:t>Teoria da Crise: Conflitos</a:t>
          </a:r>
          <a:endParaRPr lang="en-US" sz="3000" kern="1200"/>
        </a:p>
      </dsp:txBody>
      <dsp:txXfrm>
        <a:off x="35125" y="3687550"/>
        <a:ext cx="754975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Lista de Guias"/>
  <dgm:desc val="Use para mostrar blocos de informações não sequenciais ou agrupados. Funciona melhor para listas com uma pequena quantidade de texto de Nível 1. O primeiro Nível 2 é exibido ao lado do texto de Nível 1, e o texto de Nível 2 restante aparece sob o texto de Nível 1."/>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4" y="2"/>
            <a:ext cx="3077006" cy="512080"/>
          </a:xfrm>
          <a:prstGeom prst="rect">
            <a:avLst/>
          </a:prstGeom>
        </p:spPr>
        <p:txBody>
          <a:bodyPr vert="horz" lIns="94009" tIns="47005" rIns="94009" bIns="47005" rtlCol="0"/>
          <a:lstStyle>
            <a:lvl1pPr algn="l">
              <a:defRPr sz="1200"/>
            </a:lvl1pPr>
          </a:lstStyle>
          <a:p>
            <a:endParaRPr lang="pt-BR"/>
          </a:p>
        </p:txBody>
      </p:sp>
      <p:sp>
        <p:nvSpPr>
          <p:cNvPr id="3" name="Espaço Reservado para Data 2"/>
          <p:cNvSpPr>
            <a:spLocks noGrp="1"/>
          </p:cNvSpPr>
          <p:nvPr>
            <p:ph type="dt" idx="1"/>
          </p:nvPr>
        </p:nvSpPr>
        <p:spPr>
          <a:xfrm>
            <a:off x="4020688" y="2"/>
            <a:ext cx="3077006" cy="512080"/>
          </a:xfrm>
          <a:prstGeom prst="rect">
            <a:avLst/>
          </a:prstGeom>
        </p:spPr>
        <p:txBody>
          <a:bodyPr vert="horz" lIns="94009" tIns="47005" rIns="94009" bIns="47005" rtlCol="0"/>
          <a:lstStyle>
            <a:lvl1pPr algn="r">
              <a:defRPr sz="1200"/>
            </a:lvl1pPr>
          </a:lstStyle>
          <a:p>
            <a:fld id="{9FE6C617-5B7E-400C-9016-78C73D466068}" type="datetimeFigureOut">
              <a:rPr lang="pt-BR" smtClean="0"/>
              <a:pPr/>
              <a:t>22/09/2017</a:t>
            </a:fld>
            <a:endParaRPr lang="pt-BR"/>
          </a:p>
        </p:txBody>
      </p:sp>
      <p:sp>
        <p:nvSpPr>
          <p:cNvPr id="4" name="Espaço Reservado para Imagem de Slide 3"/>
          <p:cNvSpPr>
            <a:spLocks noGrp="1" noRot="1" noChangeAspect="1"/>
          </p:cNvSpPr>
          <p:nvPr>
            <p:ph type="sldImg" idx="2"/>
          </p:nvPr>
        </p:nvSpPr>
        <p:spPr>
          <a:xfrm>
            <a:off x="990600" y="766763"/>
            <a:ext cx="5119688" cy="3838575"/>
          </a:xfrm>
          <a:prstGeom prst="rect">
            <a:avLst/>
          </a:prstGeom>
          <a:noFill/>
          <a:ln w="12700">
            <a:solidFill>
              <a:prstClr val="black"/>
            </a:solidFill>
          </a:ln>
        </p:spPr>
        <p:txBody>
          <a:bodyPr vert="horz" lIns="94009" tIns="47005" rIns="94009" bIns="47005" rtlCol="0" anchor="ctr"/>
          <a:lstStyle/>
          <a:p>
            <a:endParaRPr lang="pt-BR"/>
          </a:p>
        </p:txBody>
      </p:sp>
      <p:sp>
        <p:nvSpPr>
          <p:cNvPr id="5" name="Espaço Reservado para Anotações 4"/>
          <p:cNvSpPr>
            <a:spLocks noGrp="1"/>
          </p:cNvSpPr>
          <p:nvPr>
            <p:ph type="body" sz="quarter" idx="3"/>
          </p:nvPr>
        </p:nvSpPr>
        <p:spPr>
          <a:xfrm>
            <a:off x="710575" y="4862142"/>
            <a:ext cx="5678153" cy="4605227"/>
          </a:xfrm>
          <a:prstGeom prst="rect">
            <a:avLst/>
          </a:prstGeom>
        </p:spPr>
        <p:txBody>
          <a:bodyPr vert="horz" lIns="94009" tIns="47005" rIns="94009" bIns="47005"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4" y="9720785"/>
            <a:ext cx="3077006" cy="512080"/>
          </a:xfrm>
          <a:prstGeom prst="rect">
            <a:avLst/>
          </a:prstGeom>
        </p:spPr>
        <p:txBody>
          <a:bodyPr vert="horz" lIns="94009" tIns="47005" rIns="94009" bIns="47005"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4020688" y="9720785"/>
            <a:ext cx="3077006" cy="512080"/>
          </a:xfrm>
          <a:prstGeom prst="rect">
            <a:avLst/>
          </a:prstGeom>
        </p:spPr>
        <p:txBody>
          <a:bodyPr vert="horz" lIns="94009" tIns="47005" rIns="94009" bIns="47005" rtlCol="0" anchor="b"/>
          <a:lstStyle>
            <a:lvl1pPr algn="r">
              <a:defRPr sz="1200"/>
            </a:lvl1pPr>
          </a:lstStyle>
          <a:p>
            <a:fld id="{66989581-9CBA-4B0F-A32F-F702C6A66946}" type="slidenum">
              <a:rPr lang="pt-BR" smtClean="0"/>
              <a:pPr/>
              <a:t>‹nº›</a:t>
            </a:fld>
            <a:endParaRPr lang="pt-BR"/>
          </a:p>
        </p:txBody>
      </p:sp>
    </p:spTree>
    <p:extLst>
      <p:ext uri="{BB962C8B-B14F-4D97-AF65-F5344CB8AC3E}">
        <p14:creationId xmlns:p14="http://schemas.microsoft.com/office/powerpoint/2010/main" val="8843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baseline="0" dirty="0" smtClean="0"/>
              <a:t>O meu objetivo nesta aula é  extrair a contribuição das linhas de pensamento da teoria que podem ser aplicadas para o nosso dia a dia.</a:t>
            </a:r>
          </a:p>
          <a:p>
            <a:r>
              <a:rPr lang="pt-BR" baseline="0" dirty="0" smtClean="0"/>
              <a:t>Especialmente, pensando no profissional COMO VCS  que vai assumir cargos </a:t>
            </a:r>
            <a:r>
              <a:rPr lang="pt-BR" baseline="0" dirty="0" err="1" smtClean="0"/>
              <a:t>adminsitrativos</a:t>
            </a:r>
            <a:r>
              <a:rPr lang="pt-BR" baseline="0" dirty="0" smtClean="0"/>
              <a:t>,...nos diversos tipos de organização que vão desde uma empresa, ONG ou empresa pública. </a:t>
            </a:r>
          </a:p>
          <a:p>
            <a:pPr defTabSz="940095">
              <a:defRPr/>
            </a:pPr>
            <a:r>
              <a:rPr lang="pt-BR" dirty="0"/>
              <a:t>O objetivo do presente texto é extrair a contribuição das principais linhas de pensamento da teoria que podem ser aplicadas no nosso dia a dia. No dia a dia, vão enfrentar no mercado de trabalho uma diversidade enorme de organizações no agronegócio que vão desde unidade de agricultura familiar a grandes corporações como </a:t>
            </a:r>
            <a:r>
              <a:rPr lang="pt-BR" dirty="0" err="1"/>
              <a:t>trader</a:t>
            </a:r>
            <a:r>
              <a:rPr lang="pt-BR" dirty="0"/>
              <a:t> e empresas de insumos, assim não há um único pensamento ideal que possa auxiliar na administração dessas organizações.</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2</a:t>
            </a:fld>
            <a:endParaRPr lang="pt-BR"/>
          </a:p>
        </p:txBody>
      </p:sp>
    </p:spTree>
    <p:extLst>
      <p:ext uri="{BB962C8B-B14F-4D97-AF65-F5344CB8AC3E}">
        <p14:creationId xmlns:p14="http://schemas.microsoft.com/office/powerpoint/2010/main" val="372899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t>3</a:t>
            </a:fld>
            <a:endParaRPr lang="pt-BR"/>
          </a:p>
        </p:txBody>
      </p:sp>
    </p:spTree>
    <p:extLst>
      <p:ext uri="{BB962C8B-B14F-4D97-AF65-F5344CB8AC3E}">
        <p14:creationId xmlns:p14="http://schemas.microsoft.com/office/powerpoint/2010/main" val="1597670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defTabSz="940095">
              <a:defRPr/>
            </a:pPr>
            <a:r>
              <a:rPr lang="pt-BR" dirty="0"/>
              <a:t>Apesar dos primórdios da administração ser registrados 4.000 a.c. com os </a:t>
            </a:r>
            <a:r>
              <a:rPr lang="pt-BR" dirty="0" err="1"/>
              <a:t>Egipios</a:t>
            </a:r>
            <a:r>
              <a:rPr lang="pt-BR" dirty="0"/>
              <a:t> (necessidade de planejar, organizar e controlar).</a:t>
            </a:r>
          </a:p>
          <a:p>
            <a:r>
              <a:rPr lang="pt-BR" dirty="0"/>
              <a:t>A administração é uma jovem ciência com pouco mais de 100 anos. Ela é um produto típico do século XX.  Embora o trabalho exista desde sempre na história da humanidade, as organizações e sua administração formam um capítulo a pouco tempo. A economia ela é gerida por organizações (seja fábrica ou o governo) e a ciência como administrador iniciou na Revolução Industrial, na medida que as pessoas se concentravam num local e a necessidade de divisão de tarefas e especialização do trabalho iniciou-se coma Revolução Industrial.</a:t>
            </a:r>
          </a:p>
          <a:p>
            <a:pPr defTabSz="940095">
              <a:defRPr/>
            </a:pPr>
            <a:r>
              <a:rPr lang="pt-BR" dirty="0" smtClean="0"/>
              <a:t>A Revolução Industrial criou o contexto industrial, tecnológico, social, político e econômico que permitiu o surgimento da teoria administrativa.</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4</a:t>
            </a:fld>
            <a:endParaRPr lang="pt-BR"/>
          </a:p>
        </p:txBody>
      </p:sp>
    </p:spTree>
    <p:extLst>
      <p:ext uri="{BB962C8B-B14F-4D97-AF65-F5344CB8AC3E}">
        <p14:creationId xmlns:p14="http://schemas.microsoft.com/office/powerpoint/2010/main" val="2528223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Atualmente, estamos, segundo Chiavenato, na Era da Informação ou outros autores como na Era Moderna (</a:t>
            </a:r>
            <a:r>
              <a:rPr lang="pt-BR" dirty="0" err="1"/>
              <a:t>Wren</a:t>
            </a:r>
            <a:r>
              <a:rPr lang="pt-BR" dirty="0"/>
              <a:t> w </a:t>
            </a:r>
            <a:r>
              <a:rPr lang="pt-BR" dirty="0" err="1"/>
              <a:t>Bedeian</a:t>
            </a:r>
            <a:r>
              <a:rPr lang="pt-BR" dirty="0"/>
              <a:t>). Normalmente, ela sucede a era Pós-Industrial. Como ela ainda está em curso, não podemos ainda definir claramente toda a teoria, somente anovas abordagens e conceitos, mas a grande ênfase é na competitividade, segundo autores. </a:t>
            </a:r>
          </a:p>
          <a:p>
            <a:r>
              <a:rPr lang="pt-BR" dirty="0"/>
              <a:t>No geral, nesta era - Moderna ou da Informação – organizações enfrentam um cenário muito dinâmico, onde há uma necessidade de constante inovação, a adoção de novas ideias e conceitos e a busca de flexibilidade nas organizações para se adaptar as constantes mudanças/incertezas. Quanto maior a mudança e instabilidade, tanto maior a necessidade de habilidades conceituais para proporcionar a inovação dentro das organizações.</a:t>
            </a:r>
          </a:p>
          <a:p>
            <a:r>
              <a:rPr lang="pt-BR" dirty="0"/>
              <a:t>Sendo assim, quanto mais dinâmico e competitivo o cenário que a organização se encontra, </a:t>
            </a:r>
            <a:r>
              <a:rPr lang="pt-BR" b="1" i="1" u="sng" dirty="0"/>
              <a:t>maior é a necessidade de se fundamentar em conceitos, ideias, modelos, teorias e valores que lhe permitam a orientação e o balizamento do seu comportamento</a:t>
            </a:r>
            <a:r>
              <a:rPr lang="pt-BR" dirty="0"/>
              <a:t>. </a:t>
            </a:r>
          </a:p>
          <a:p>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5</a:t>
            </a:fld>
            <a:endParaRPr lang="pt-BR"/>
          </a:p>
        </p:txBody>
      </p:sp>
    </p:spTree>
    <p:extLst>
      <p:ext uri="{BB962C8B-B14F-4D97-AF65-F5344CB8AC3E}">
        <p14:creationId xmlns:p14="http://schemas.microsoft.com/office/powerpoint/2010/main" val="2781439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análise das organizações dentro da abordagem múltipla envolvendo a interação entre a organização e o ambiente foi iniciada pelos estruturalistas. Na medida em que a análise organizacional começou a ser influenciada pela abordagem de sistemas abertos, aumentou a </a:t>
            </a:r>
            <a:r>
              <a:rPr lang="pt-BR" dirty="0" err="1"/>
              <a:t>enfase</a:t>
            </a:r>
            <a:r>
              <a:rPr lang="pt-BR" dirty="0"/>
              <a:t> do estudo do meio ambiente como base para a compreensão da eficácia da organização. A ênfase na análise ambiental ainda não produziu uma adequada sistematização e operacionalização dos conhecimentos acerca do ambiente. As organizações pouco sabem a respeito de seus ambientes.  </a:t>
            </a: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6</a:t>
            </a:fld>
            <a:endParaRPr lang="pt-BR"/>
          </a:p>
        </p:txBody>
      </p:sp>
    </p:spTree>
    <p:extLst>
      <p:ext uri="{BB962C8B-B14F-4D97-AF65-F5344CB8AC3E}">
        <p14:creationId xmlns:p14="http://schemas.microsoft.com/office/powerpoint/2010/main" val="258308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11</a:t>
            </a:fld>
            <a:endParaRPr lang="pt-BR"/>
          </a:p>
        </p:txBody>
      </p:sp>
    </p:spTree>
    <p:extLst>
      <p:ext uri="{BB962C8B-B14F-4D97-AF65-F5344CB8AC3E}">
        <p14:creationId xmlns:p14="http://schemas.microsoft.com/office/powerpoint/2010/main" val="3044698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A </a:t>
            </a:r>
            <a:r>
              <a:rPr lang="pt-BR" dirty="0" err="1" smtClean="0"/>
              <a:t>estrutrualista</a:t>
            </a:r>
            <a:r>
              <a:rPr lang="pt-BR" dirty="0" smtClean="0"/>
              <a:t> tenta racionalizar as dimensões da </a:t>
            </a:r>
            <a:r>
              <a:rPr lang="pt-BR" dirty="0" err="1" smtClean="0"/>
              <a:t>da</a:t>
            </a:r>
            <a:r>
              <a:rPr lang="pt-BR" dirty="0" smtClean="0"/>
              <a:t> “burocracia” par</a:t>
            </a:r>
            <a:r>
              <a:rPr lang="pt-BR" baseline="0" dirty="0" smtClean="0"/>
              <a:t>a a empresa atingir a </a:t>
            </a:r>
            <a:r>
              <a:rPr lang="pt-BR" baseline="0" dirty="0" err="1" smtClean="0"/>
              <a:t>eficiencia</a:t>
            </a:r>
            <a:r>
              <a:rPr lang="pt-BR" baseline="0" dirty="0" smtClean="0"/>
              <a:t>. O excessos de burocracia – com excesso de normas e regulamentos – tem uma superespecialização do trabalho, </a:t>
            </a:r>
            <a:r>
              <a:rPr lang="pt-BR" baseline="0" dirty="0" err="1" smtClean="0"/>
              <a:t>enfase</a:t>
            </a:r>
            <a:r>
              <a:rPr lang="pt-BR" baseline="0" dirty="0" smtClean="0"/>
              <a:t> nos cargos e não nas pessoas. Isso leva a uma rigidez da empresa e pouco adaptável a mudanças. Por outro lado, a </a:t>
            </a:r>
            <a:r>
              <a:rPr lang="pt-BR" baseline="0" dirty="0" err="1" smtClean="0"/>
              <a:t>excassez</a:t>
            </a:r>
            <a:r>
              <a:rPr lang="pt-BR" baseline="0" dirty="0" smtClean="0"/>
              <a:t> da burocratização é uma escassez de normas e regulamentos – falta de especialização, falta autoridade, levando a uma desordem.</a:t>
            </a:r>
            <a:endParaRPr lang="pt-BR" dirty="0"/>
          </a:p>
        </p:txBody>
      </p:sp>
      <p:sp>
        <p:nvSpPr>
          <p:cNvPr id="4" name="Espaço Reservado para Número de Slide 3"/>
          <p:cNvSpPr>
            <a:spLocks noGrp="1"/>
          </p:cNvSpPr>
          <p:nvPr>
            <p:ph type="sldNum" sz="quarter" idx="10"/>
          </p:nvPr>
        </p:nvSpPr>
        <p:spPr/>
        <p:txBody>
          <a:bodyPr/>
          <a:lstStyle/>
          <a:p>
            <a:fld id="{66989581-9CBA-4B0F-A32F-F702C6A66946}" type="slidenum">
              <a:rPr lang="pt-BR" smtClean="0"/>
              <a:pPr/>
              <a:t>23</a:t>
            </a:fld>
            <a:endParaRPr lang="pt-BR"/>
          </a:p>
        </p:txBody>
      </p:sp>
    </p:spTree>
    <p:extLst>
      <p:ext uri="{BB962C8B-B14F-4D97-AF65-F5344CB8AC3E}">
        <p14:creationId xmlns:p14="http://schemas.microsoft.com/office/powerpoint/2010/main" val="140708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63A9A7CB-BEE6-4F99-898E-913F06E8E125}" type="datetime1">
              <a:rPr lang="en-US" smtClean="0"/>
              <a:pPr/>
              <a:t>9/22/2017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EBEE1B38-C5EB-4D66-9137-0AFE9CDEDE8F}" type="datetime1">
              <a:rPr lang="en-US" smtClean="0"/>
              <a:pPr/>
              <a:t>9/22/2017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327B613C-1AD7-49D3-885D-F654C5CDBAA6}" type="datetime1">
              <a:rPr lang="en-US" smtClean="0"/>
              <a:pPr/>
              <a:t>9/22/2017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‹nº›</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9/22/2017</a:t>
            </a:fld>
            <a:endParaRPr lang="en-US" dirty="0"/>
          </a:p>
        </p:txBody>
      </p:sp>
    </p:spTree>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boteon@usp.b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X5op1PUqkf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youtube.com/watch?v=HT0_pmjIcFU" TargetMode="External"/><Relationship Id="rId4" Type="http://schemas.openxmlformats.org/officeDocument/2006/relationships/hyperlink" Target="http://www.youtube.com/watch?v=MkapyIuVjks" TargetMode="Externa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6.bin"/><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oleObject8.bin"/><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png"/><Relationship Id="rId5" Type="http://schemas.openxmlformats.org/officeDocument/2006/relationships/oleObject" Target="../embeddings/oleObject10.bin"/><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oleObject" Target="../embeddings/oleObject12.bin"/><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7" Type="http://schemas.openxmlformats.org/officeDocument/2006/relationships/image" Target="http://a1055.g.akamai.net/f/1055/1401/5h/search.barnesandnoble.com/gresources/bnexplorer/icon_read_chapter1.gif" TargetMode="Externa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oleObject" Target="../embeddings/oleObject14.bin"/><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16.bin"/><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hyperlink" Target="http://www.youtube.com/watch?v=MkapyIuVjk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http://a1055.g.akamai.net/f/1055/1401/5h/search.barnesandnoble.com/gresources/bnexplorer/icon_read_review1.gif" TargetMode="External"/><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http://a1055.g.akamai.net/f/1055/1401/5h/search.barnesandnoble.com/gresources/bnexplorer/icon_read_review1.gif" TargetMode="Externa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4.png"/><Relationship Id="rId5" Type="http://schemas.openxmlformats.org/officeDocument/2006/relationships/oleObject" Target="../embeddings/oleObject18.bin"/><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http://a1055.g.akamai.net/f/1055/1401/5h/search.barnesandnoble.com/gresources/bnexplorer/icon_read_chapter1.gif" TargetMode="External"/><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png"/><Relationship Id="rId5" Type="http://schemas.openxmlformats.org/officeDocument/2006/relationships/oleObject" Target="../embeddings/oleObject20.bin"/><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22.bin"/><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BR" dirty="0" smtClean="0"/>
              <a:t>TGA - Estruturalista</a:t>
            </a:r>
            <a:endParaRPr lang="pt-BR" dirty="0"/>
          </a:p>
        </p:txBody>
      </p:sp>
      <p:sp>
        <p:nvSpPr>
          <p:cNvPr id="5" name="Subtítulo 4"/>
          <p:cNvSpPr>
            <a:spLocks noGrp="1"/>
          </p:cNvSpPr>
          <p:nvPr>
            <p:ph type="subTitle" idx="1"/>
          </p:nvPr>
        </p:nvSpPr>
        <p:spPr/>
        <p:txBody>
          <a:bodyPr>
            <a:noAutofit/>
          </a:bodyPr>
          <a:lstStyle/>
          <a:p>
            <a:r>
              <a:rPr lang="pt-BR" sz="3600" b="1" i="1" dirty="0"/>
              <a:t>Margarete </a:t>
            </a:r>
            <a:r>
              <a:rPr lang="pt-BR" sz="3600" b="1" i="1" dirty="0" err="1" smtClean="0"/>
              <a:t>Boteon</a:t>
            </a:r>
            <a:endParaRPr lang="pt-BR" sz="3600" b="1" i="1" dirty="0" smtClean="0"/>
          </a:p>
          <a:p>
            <a:r>
              <a:rPr lang="pt-BR" sz="3600" dirty="0" smtClean="0">
                <a:hlinkClick r:id="rId2"/>
              </a:rPr>
              <a:t>maboteon@usp.br</a:t>
            </a:r>
            <a:endParaRPr lang="pt-BR" sz="3600" dirty="0" smtClean="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a:t>
            </a:fld>
            <a:endParaRPr lang="en-US"/>
          </a:p>
        </p:txBody>
      </p:sp>
    </p:spTree>
    <p:extLst>
      <p:ext uri="{BB962C8B-B14F-4D97-AF65-F5344CB8AC3E}">
        <p14:creationId xmlns:p14="http://schemas.microsoft.com/office/powerpoint/2010/main" val="1254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10</a:t>
            </a:fld>
            <a:endParaRPr lang="en-US"/>
          </a:p>
        </p:txBody>
      </p:sp>
      <p:sp>
        <p:nvSpPr>
          <p:cNvPr id="3" name="Rectangle 3"/>
          <p:cNvSpPr>
            <a:spLocks noChangeArrowheads="1"/>
          </p:cNvSpPr>
          <p:nvPr/>
        </p:nvSpPr>
        <p:spPr bwMode="auto">
          <a:xfrm>
            <a:off x="395536" y="620688"/>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endParaRPr lang="pt-PT" sz="3600" b="1" dirty="0">
              <a:solidFill>
                <a:srgbClr val="4D4D4D"/>
              </a:solidFill>
              <a:latin typeface="Tahoma" pitchFamily="34" charset="0"/>
              <a:cs typeface="Times New Roman" pitchFamily="18" charset="0"/>
            </a:endParaRPr>
          </a:p>
          <a:p>
            <a:pPr marL="342900" indent="-342900" algn="ctr">
              <a:spcBef>
                <a:spcPct val="20000"/>
              </a:spcBef>
            </a:pPr>
            <a:r>
              <a:rPr lang="pt-PT" sz="3600" b="1" dirty="0">
                <a:solidFill>
                  <a:srgbClr val="4D4D4D"/>
                </a:solidFill>
                <a:latin typeface="Tahoma" pitchFamily="34" charset="0"/>
                <a:cs typeface="Times New Roman" pitchFamily="18" charset="0"/>
              </a:rPr>
              <a:t>ABORDAGEM ESTRUTURALISTA</a:t>
            </a:r>
          </a:p>
          <a:p>
            <a:pPr marL="342900" indent="-342900" algn="ctr">
              <a:spcBef>
                <a:spcPct val="20000"/>
              </a:spcBef>
            </a:pPr>
            <a:r>
              <a:rPr lang="pt-PT" sz="3600" b="1" dirty="0">
                <a:solidFill>
                  <a:srgbClr val="4D4D4D"/>
                </a:solidFill>
                <a:latin typeface="Tahoma" pitchFamily="34" charset="0"/>
                <a:cs typeface="Times New Roman" pitchFamily="18" charset="0"/>
              </a:rPr>
              <a:t>DA</a:t>
            </a:r>
          </a:p>
          <a:p>
            <a:pPr marL="342900" indent="-342900" algn="ctr">
              <a:spcBef>
                <a:spcPct val="20000"/>
              </a:spcBef>
            </a:pPr>
            <a:r>
              <a:rPr lang="pt-PT" sz="3600" b="1" dirty="0">
                <a:solidFill>
                  <a:srgbClr val="4D4D4D"/>
                </a:solidFill>
                <a:latin typeface="Tahoma" pitchFamily="34" charset="0"/>
                <a:cs typeface="Times New Roman" pitchFamily="18" charset="0"/>
              </a:rPr>
              <a:t>ADMINISTRAÇÃO</a:t>
            </a:r>
            <a:endParaRPr lang="pt-PT" sz="2800" b="1" dirty="0">
              <a:solidFill>
                <a:srgbClr val="4D4D4D"/>
              </a:solidFill>
              <a:latin typeface="Tahoma" pitchFamily="34" charset="0"/>
              <a:cs typeface="Times New Roman" pitchFamily="18" charset="0"/>
            </a:endParaRPr>
          </a:p>
          <a:p>
            <a:pPr marL="342900" indent="-342900" algn="ctr">
              <a:spcBef>
                <a:spcPct val="20000"/>
              </a:spcBef>
            </a:pPr>
            <a:endParaRPr lang="pt-PT" sz="2800" b="1" dirty="0">
              <a:solidFill>
                <a:srgbClr val="4D4D4D"/>
              </a:solidFill>
              <a:latin typeface="Tahoma" pitchFamily="34" charset="0"/>
              <a:cs typeface="Times New Roman" pitchFamily="18" charset="0"/>
            </a:endParaRPr>
          </a:p>
        </p:txBody>
      </p:sp>
    </p:spTree>
    <p:extLst>
      <p:ext uri="{BB962C8B-B14F-4D97-AF65-F5344CB8AC3E}">
        <p14:creationId xmlns:p14="http://schemas.microsoft.com/office/powerpoint/2010/main" val="34175882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6E2D2B3B-882E-40F3-A32F-6DD516915044}" type="slidenum">
              <a:rPr lang="en-US" smtClean="0"/>
              <a:pPr/>
              <a:t>11</a:t>
            </a:fld>
            <a:endParaRPr lang="en-US"/>
          </a:p>
        </p:txBody>
      </p:sp>
      <p:graphicFrame>
        <p:nvGraphicFramePr>
          <p:cNvPr id="6" name="Diagrama 5"/>
          <p:cNvGraphicFramePr/>
          <p:nvPr>
            <p:extLst>
              <p:ext uri="{D42A27DB-BD31-4B8C-83A1-F6EECF244321}">
                <p14:modId xmlns:p14="http://schemas.microsoft.com/office/powerpoint/2010/main" val="3751930594"/>
              </p:ext>
            </p:extLst>
          </p:nvPr>
        </p:nvGraphicFramePr>
        <p:xfrm>
          <a:off x="179512" y="213150"/>
          <a:ext cx="7992888" cy="6456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p:cNvSpPr txBox="1"/>
          <p:nvPr/>
        </p:nvSpPr>
        <p:spPr>
          <a:xfrm rot="16200000">
            <a:off x="6173085" y="2644521"/>
            <a:ext cx="5232073" cy="369332"/>
          </a:xfrm>
          <a:prstGeom prst="rect">
            <a:avLst/>
          </a:prstGeom>
          <a:noFill/>
        </p:spPr>
        <p:txBody>
          <a:bodyPr wrap="none" rtlCol="0">
            <a:spAutoFit/>
          </a:bodyPr>
          <a:lstStyle/>
          <a:p>
            <a:r>
              <a:rPr lang="pt-BR" dirty="0" smtClean="0">
                <a:solidFill>
                  <a:schemeClr val="bg2">
                    <a:lumMod val="75000"/>
                  </a:schemeClr>
                </a:solidFill>
              </a:rPr>
              <a:t>ABORDAGENS DA TEORIA GERAL DA ADMINISTRAÇÃO</a:t>
            </a:r>
            <a:endParaRPr lang="pt-BR" dirty="0">
              <a:solidFill>
                <a:schemeClr val="bg2">
                  <a:lumMod val="75000"/>
                </a:schemeClr>
              </a:solidFill>
            </a:endParaRPr>
          </a:p>
        </p:txBody>
      </p:sp>
    </p:spTree>
    <p:extLst>
      <p:ext uri="{BB962C8B-B14F-4D97-AF65-F5344CB8AC3E}">
        <p14:creationId xmlns:p14="http://schemas.microsoft.com/office/powerpoint/2010/main" val="79807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a:xfrm>
            <a:off x="8487856" y="5648960"/>
            <a:ext cx="548640" cy="396240"/>
          </a:xfrm>
        </p:spPr>
        <p:txBody>
          <a:bodyPr/>
          <a:lstStyle/>
          <a:p>
            <a:fld id="{6E2D2B3B-882E-40F3-A32F-6DD516915044}" type="slidenum">
              <a:rPr lang="en-US" smtClean="0"/>
              <a:pPr/>
              <a:t>12</a:t>
            </a:fld>
            <a:endParaRPr lang="en-US" dirty="0"/>
          </a:p>
        </p:txBody>
      </p:sp>
      <p:sp>
        <p:nvSpPr>
          <p:cNvPr id="3" name="Rectangle 6"/>
          <p:cNvSpPr>
            <a:spLocks noChangeArrowheads="1"/>
          </p:cNvSpPr>
          <p:nvPr/>
        </p:nvSpPr>
        <p:spPr bwMode="auto">
          <a:xfrm>
            <a:off x="754882" y="404664"/>
            <a:ext cx="6889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Arial" pitchFamily="34" charset="0"/>
              </a:rPr>
              <a:t>Figura VI.1. Os desdobramentos da Abordagem Estruturalista</a:t>
            </a:r>
          </a:p>
        </p:txBody>
      </p:sp>
      <p:sp>
        <p:nvSpPr>
          <p:cNvPr id="4" name="Rectangle 7"/>
          <p:cNvSpPr>
            <a:spLocks noChangeArrowheads="1"/>
          </p:cNvSpPr>
          <p:nvPr/>
        </p:nvSpPr>
        <p:spPr bwMode="auto">
          <a:xfrm>
            <a:off x="3678933" y="1317477"/>
            <a:ext cx="1752600" cy="1236662"/>
          </a:xfrm>
          <a:prstGeom prst="rect">
            <a:avLst/>
          </a:prstGeom>
          <a:solidFill>
            <a:schemeClr val="bg2">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5" name="Rectangle 8"/>
          <p:cNvSpPr>
            <a:spLocks noChangeArrowheads="1"/>
          </p:cNvSpPr>
          <p:nvPr/>
        </p:nvSpPr>
        <p:spPr bwMode="auto">
          <a:xfrm>
            <a:off x="251520" y="2816077"/>
            <a:ext cx="1752600" cy="1236662"/>
          </a:xfrm>
          <a:prstGeom prst="rect">
            <a:avLst/>
          </a:prstGeom>
          <a:solidFill>
            <a:schemeClr val="bg2">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6" name="Rectangle 9"/>
          <p:cNvSpPr>
            <a:spLocks noChangeArrowheads="1"/>
          </p:cNvSpPr>
          <p:nvPr/>
        </p:nvSpPr>
        <p:spPr bwMode="auto">
          <a:xfrm>
            <a:off x="3677345" y="3960664"/>
            <a:ext cx="1752600" cy="1236663"/>
          </a:xfrm>
          <a:prstGeom prst="rect">
            <a:avLst/>
          </a:prstGeom>
          <a:solidFill>
            <a:schemeClr val="bg2">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endParaRPr lang="pt-BR"/>
          </a:p>
        </p:txBody>
      </p:sp>
      <p:sp>
        <p:nvSpPr>
          <p:cNvPr id="7" name="Rectangle 10"/>
          <p:cNvSpPr>
            <a:spLocks noChangeArrowheads="1"/>
          </p:cNvSpPr>
          <p:nvPr/>
        </p:nvSpPr>
        <p:spPr bwMode="auto">
          <a:xfrm>
            <a:off x="3745608" y="1631802"/>
            <a:ext cx="1744662"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Verdana" pitchFamily="34" charset="0"/>
              </a:rPr>
              <a:t>   Teoria da</a:t>
            </a:r>
          </a:p>
          <a:p>
            <a:r>
              <a:rPr lang="pt-BR" sz="1600" b="1">
                <a:latin typeface="Verdana" pitchFamily="34" charset="0"/>
              </a:rPr>
              <a:t>  Burocracia</a:t>
            </a:r>
          </a:p>
          <a:p>
            <a:endParaRPr lang="pt-BR" sz="1600" b="1">
              <a:latin typeface="Verdana" pitchFamily="34" charset="0"/>
            </a:endParaRPr>
          </a:p>
          <a:p>
            <a:endParaRPr lang="pt-BR" sz="1600" b="1">
              <a:latin typeface="Verdana" pitchFamily="34" charset="0"/>
            </a:endParaRPr>
          </a:p>
          <a:p>
            <a:endParaRPr lang="pt-BR" sz="1600" b="1">
              <a:latin typeface="Verdana" pitchFamily="34" charset="0"/>
            </a:endParaRPr>
          </a:p>
          <a:p>
            <a:endParaRPr lang="pt-BR" sz="1600" b="1">
              <a:latin typeface="Verdana" pitchFamily="34" charset="0"/>
            </a:endParaRPr>
          </a:p>
          <a:p>
            <a:endParaRPr lang="pt-BR" sz="1600" b="1">
              <a:latin typeface="Verdana" pitchFamily="34" charset="0"/>
            </a:endParaRPr>
          </a:p>
          <a:p>
            <a:endParaRPr lang="pt-BR" sz="1600" b="1">
              <a:latin typeface="Verdana" pitchFamily="34" charset="0"/>
            </a:endParaRPr>
          </a:p>
          <a:p>
            <a:endParaRPr lang="pt-BR" sz="1600" b="1">
              <a:latin typeface="Verdana" pitchFamily="34" charset="0"/>
            </a:endParaRPr>
          </a:p>
          <a:p>
            <a:endParaRPr lang="pt-BR" sz="1600" b="1">
              <a:latin typeface="Verdana" pitchFamily="34" charset="0"/>
            </a:endParaRPr>
          </a:p>
          <a:p>
            <a:endParaRPr lang="pt-BR" sz="1600" b="1">
              <a:latin typeface="Verdana" pitchFamily="34" charset="0"/>
            </a:endParaRPr>
          </a:p>
          <a:p>
            <a:r>
              <a:rPr lang="pt-BR" sz="1600" b="1">
                <a:latin typeface="Verdana" pitchFamily="34" charset="0"/>
              </a:rPr>
              <a:t>     Teoria</a:t>
            </a:r>
          </a:p>
          <a:p>
            <a:r>
              <a:rPr lang="pt-BR" sz="1600" b="1">
                <a:latin typeface="Verdana" pitchFamily="34" charset="0"/>
              </a:rPr>
              <a:t>Estruturalista</a:t>
            </a:r>
          </a:p>
        </p:txBody>
      </p:sp>
      <p:sp>
        <p:nvSpPr>
          <p:cNvPr id="8" name="Text Box 11"/>
          <p:cNvSpPr txBox="1">
            <a:spLocks noChangeArrowheads="1"/>
          </p:cNvSpPr>
          <p:nvPr/>
        </p:nvSpPr>
        <p:spPr bwMode="auto">
          <a:xfrm>
            <a:off x="256283" y="3128814"/>
            <a:ext cx="1744662"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a:latin typeface="Verdana" pitchFamily="34" charset="0"/>
              </a:rPr>
              <a:t>  </a:t>
            </a:r>
            <a:r>
              <a:rPr lang="pt-BR" sz="1600" b="1">
                <a:latin typeface="Verdana" pitchFamily="34" charset="0"/>
              </a:rPr>
              <a:t>Abordagem</a:t>
            </a:r>
          </a:p>
          <a:p>
            <a:r>
              <a:rPr lang="pt-BR" sz="1600" b="1">
                <a:latin typeface="Verdana" pitchFamily="34" charset="0"/>
              </a:rPr>
              <a:t>Estruturalista</a:t>
            </a:r>
          </a:p>
        </p:txBody>
      </p:sp>
      <p:sp>
        <p:nvSpPr>
          <p:cNvPr id="9" name="Line 12"/>
          <p:cNvSpPr>
            <a:spLocks noChangeShapeType="1"/>
          </p:cNvSpPr>
          <p:nvPr/>
        </p:nvSpPr>
        <p:spPr bwMode="auto">
          <a:xfrm flipV="1">
            <a:off x="2008883" y="1914377"/>
            <a:ext cx="1674812" cy="1533525"/>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Line 13"/>
          <p:cNvSpPr>
            <a:spLocks noChangeShapeType="1"/>
          </p:cNvSpPr>
          <p:nvPr/>
        </p:nvSpPr>
        <p:spPr bwMode="auto">
          <a:xfrm>
            <a:off x="2008883" y="3447902"/>
            <a:ext cx="1689100" cy="1157287"/>
          </a:xfrm>
          <a:prstGeom prst="line">
            <a:avLst/>
          </a:prstGeom>
          <a:noFill/>
          <a:ln w="19050">
            <a:solidFill>
              <a:srgbClr val="FF0000"/>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Line 14"/>
          <p:cNvSpPr>
            <a:spLocks noChangeShapeType="1"/>
          </p:cNvSpPr>
          <p:nvPr/>
        </p:nvSpPr>
        <p:spPr bwMode="auto">
          <a:xfrm>
            <a:off x="5434708" y="1927077"/>
            <a:ext cx="554037"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Line 15"/>
          <p:cNvSpPr>
            <a:spLocks noChangeShapeType="1"/>
          </p:cNvSpPr>
          <p:nvPr/>
        </p:nvSpPr>
        <p:spPr bwMode="auto">
          <a:xfrm>
            <a:off x="5445820" y="4589314"/>
            <a:ext cx="554038" cy="0"/>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Rectangle 16"/>
          <p:cNvSpPr>
            <a:spLocks noChangeArrowheads="1"/>
          </p:cNvSpPr>
          <p:nvPr/>
        </p:nvSpPr>
        <p:spPr bwMode="auto">
          <a:xfrm>
            <a:off x="6068029" y="1281768"/>
            <a:ext cx="243415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sz="1400" b="1" dirty="0">
                <a:latin typeface="Verdana" pitchFamily="34" charset="0"/>
              </a:rPr>
              <a:t>Ênfase na </a:t>
            </a:r>
            <a:r>
              <a:rPr lang="pt-BR" sz="1400" b="1" dirty="0" smtClean="0">
                <a:latin typeface="Verdana" pitchFamily="34" charset="0"/>
              </a:rPr>
              <a:t>Estrutura. A organização, por excelência, para Weber é a burocracia.</a:t>
            </a:r>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r>
              <a:rPr lang="pt-BR" sz="1400" b="1" dirty="0">
                <a:latin typeface="Verdana" pitchFamily="34" charset="0"/>
              </a:rPr>
              <a:t>Ênfase na Estrutura,</a:t>
            </a:r>
          </a:p>
          <a:p>
            <a:r>
              <a:rPr lang="pt-BR" sz="1400" b="1" dirty="0">
                <a:latin typeface="Verdana" pitchFamily="34" charset="0"/>
              </a:rPr>
              <a:t>  nas Pessoas e no</a:t>
            </a:r>
          </a:p>
          <a:p>
            <a:r>
              <a:rPr lang="pt-BR" sz="1400" b="1" dirty="0">
                <a:latin typeface="Verdana" pitchFamily="34" charset="0"/>
              </a:rPr>
              <a:t>         Ambiente </a:t>
            </a:r>
          </a:p>
        </p:txBody>
      </p:sp>
      <p:sp>
        <p:nvSpPr>
          <p:cNvPr id="14" name="CaixaDeTexto 13"/>
          <p:cNvSpPr txBox="1"/>
          <p:nvPr/>
        </p:nvSpPr>
        <p:spPr>
          <a:xfrm>
            <a:off x="3275856" y="5273913"/>
            <a:ext cx="4978474" cy="1323439"/>
          </a:xfrm>
          <a:prstGeom prst="rect">
            <a:avLst/>
          </a:prstGeom>
          <a:noFill/>
        </p:spPr>
        <p:txBody>
          <a:bodyPr wrap="square" rtlCol="0">
            <a:spAutoFit/>
          </a:bodyPr>
          <a:lstStyle/>
          <a:p>
            <a:r>
              <a:rPr lang="pt-BR" sz="1600" dirty="0" smtClean="0"/>
              <a:t>A teoria estruturalista surgiu por volta da década de 1950, como um desdobramento das análises dos autores voltados para a Teoria da Burocracia que tentaram conciliar as teses propostas pela Clássica e Humanas</a:t>
            </a:r>
            <a:endParaRPr lang="pt-BR" sz="1600" dirty="0"/>
          </a:p>
        </p:txBody>
      </p:sp>
    </p:spTree>
    <p:extLst>
      <p:ext uri="{BB962C8B-B14F-4D97-AF65-F5344CB8AC3E}">
        <p14:creationId xmlns:p14="http://schemas.microsoft.com/office/powerpoint/2010/main" val="1969816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80" name="Rectangle 4"/>
          <p:cNvSpPr>
            <a:spLocks noChangeArrowheads="1"/>
          </p:cNvSpPr>
          <p:nvPr/>
        </p:nvSpPr>
        <p:spPr bwMode="auto">
          <a:xfrm>
            <a:off x="893763" y="765175"/>
            <a:ext cx="7413625"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PT" altLang="en-US" sz="3200" b="1">
                <a:solidFill>
                  <a:srgbClr val="4D4D4D"/>
                </a:solidFill>
                <a:latin typeface="Tahoma" pitchFamily="34" charset="0"/>
                <a:cs typeface="Times New Roman" pitchFamily="18" charset="0"/>
              </a:rPr>
              <a:t>	             Capítulo 11</a:t>
            </a:r>
          </a:p>
          <a:p>
            <a:endParaRPr lang="pt-PT" altLang="en-US" sz="3200" b="1">
              <a:solidFill>
                <a:srgbClr val="4D4D4D"/>
              </a:solidFill>
              <a:latin typeface="Tahoma" pitchFamily="34" charset="0"/>
              <a:cs typeface="Times New Roman" pitchFamily="18" charset="0"/>
            </a:endParaRPr>
          </a:p>
          <a:p>
            <a:r>
              <a:rPr lang="pt-PT" altLang="en-US" sz="3200" b="1">
                <a:solidFill>
                  <a:srgbClr val="4D4D4D"/>
                </a:solidFill>
                <a:latin typeface="Tahoma" pitchFamily="34" charset="0"/>
                <a:cs typeface="Times New Roman" pitchFamily="18" charset="0"/>
              </a:rPr>
              <a:t>Modelo Burocrático de Organização</a:t>
            </a:r>
          </a:p>
          <a:p>
            <a:endParaRPr lang="pt-PT" altLang="en-US" sz="3200" b="1">
              <a:solidFill>
                <a:srgbClr val="4D4D4D"/>
              </a:solidFill>
              <a:latin typeface="Tahoma" pitchFamily="34" charset="0"/>
              <a:cs typeface="Times New Roman" pitchFamily="18" charset="0"/>
            </a:endParaRPr>
          </a:p>
          <a:p>
            <a:r>
              <a:rPr lang="pt-BR" altLang="en-US" sz="2800" b="1">
                <a:solidFill>
                  <a:srgbClr val="4D4D4D"/>
                </a:solidFill>
                <a:latin typeface="Tahoma" pitchFamily="34" charset="0"/>
                <a:cs typeface="Times New Roman" pitchFamily="18" charset="0"/>
              </a:rPr>
              <a:t>      (Em Busca da Organização Ideal)</a:t>
            </a:r>
          </a:p>
        </p:txBody>
      </p:sp>
    </p:spTree>
    <p:extLst>
      <p:ext uri="{BB962C8B-B14F-4D97-AF65-F5344CB8AC3E}">
        <p14:creationId xmlns:p14="http://schemas.microsoft.com/office/powerpoint/2010/main" val="1262037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Modelo Burocrático – principais aspectos</a:t>
            </a:r>
            <a:endParaRPr lang="en-US" dirty="0"/>
          </a:p>
        </p:txBody>
      </p:sp>
      <p:sp>
        <p:nvSpPr>
          <p:cNvPr id="4" name="Espaço Reservado para Conteúdo 3"/>
          <p:cNvSpPr>
            <a:spLocks noGrp="1"/>
          </p:cNvSpPr>
          <p:nvPr>
            <p:ph idx="1"/>
          </p:nvPr>
        </p:nvSpPr>
        <p:spPr/>
        <p:txBody>
          <a:bodyPr>
            <a:normAutofit lnSpcReduction="10000"/>
          </a:bodyPr>
          <a:lstStyle/>
          <a:p>
            <a:pPr algn="just"/>
            <a:r>
              <a:rPr lang="pt-BR" dirty="0" smtClean="0"/>
              <a:t>A partir da década de 40, as críticas feitas tanto a teoria Clássica (pelo seu mecanicismo) ou as Humanas (pelo seu romantismo ingênuo) revelaram uma </a:t>
            </a:r>
            <a:r>
              <a:rPr lang="pt-BR" dirty="0"/>
              <a:t>f</a:t>
            </a:r>
            <a:r>
              <a:rPr lang="pt-BR" dirty="0" smtClean="0"/>
              <a:t>alta de teoria da organização sólida e abrangente e que servisse de orientação para o trabalho do administrador.</a:t>
            </a:r>
          </a:p>
          <a:p>
            <a:pPr algn="just"/>
            <a:r>
              <a:rPr lang="pt-BR" dirty="0" smtClean="0"/>
              <a:t>O crescente tamanho e </a:t>
            </a:r>
            <a:r>
              <a:rPr lang="pt-BR" dirty="0" err="1" smtClean="0"/>
              <a:t>complexibilidade</a:t>
            </a:r>
            <a:r>
              <a:rPr lang="pt-BR" dirty="0" smtClean="0"/>
              <a:t> das empresas passaram a exigir modelos organizacionais bem definidos. Milhares de homens e mulheres colocados em diferentes setores de produção e em diferentes níveis hierárquicos:   engenheiros e administradores no topo da pirâmide e operários na base. Devem executar tarefas específicas e ser dirigidos e controlados. Tanto a Clássica como a Humanas era insuficiente para responder a nova situação. </a:t>
            </a:r>
          </a:p>
          <a:p>
            <a:pPr algn="just"/>
            <a:r>
              <a:rPr lang="pt-BR" dirty="0" smtClean="0"/>
              <a:t> Principal contribuição: Max Weber era </a:t>
            </a:r>
            <a:r>
              <a:rPr lang="pt-BR" dirty="0" err="1" smtClean="0"/>
              <a:t>sociológo</a:t>
            </a:r>
            <a:r>
              <a:rPr lang="pt-BR" dirty="0" smtClean="0"/>
              <a:t> e criador da Sociologia da Burocracia.</a:t>
            </a:r>
          </a:p>
          <a:p>
            <a:pPr algn="just"/>
            <a:endParaRPr lang="en-US"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1787990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Burocracia</a:t>
            </a:r>
            <a:endParaRPr lang="en-US" dirty="0"/>
          </a:p>
        </p:txBody>
      </p:sp>
      <p:sp>
        <p:nvSpPr>
          <p:cNvPr id="3" name="Espaço Reservado para Conteúdo 2"/>
          <p:cNvSpPr>
            <a:spLocks noGrp="1"/>
          </p:cNvSpPr>
          <p:nvPr>
            <p:ph idx="1"/>
          </p:nvPr>
        </p:nvSpPr>
        <p:spPr/>
        <p:txBody>
          <a:bodyPr>
            <a:normAutofit fontScale="85000" lnSpcReduction="10000"/>
          </a:bodyPr>
          <a:lstStyle/>
          <a:p>
            <a:pPr algn="just"/>
            <a:r>
              <a:rPr lang="pt-BR" sz="3200" dirty="0" smtClean="0"/>
              <a:t>A burocracia é uma forma de organização humana que se baseia na </a:t>
            </a:r>
            <a:r>
              <a:rPr lang="pt-BR" sz="3200" b="1" dirty="0" smtClean="0"/>
              <a:t>racionalidade</a:t>
            </a:r>
            <a:r>
              <a:rPr lang="pt-BR" sz="3200" dirty="0" smtClean="0"/>
              <a:t>, isto é,  na adequação dos meios aos objetivos (fins) pretendidos a fim de garantir a máxima eficiência possível no alcance desses objetivos.</a:t>
            </a:r>
          </a:p>
          <a:p>
            <a:pPr algn="just"/>
            <a:r>
              <a:rPr lang="pt-BR" sz="3200" dirty="0" smtClean="0"/>
              <a:t>Weber notou a proliferação de grandes organizações no domínio religioso (a Igreja), educacional (Universidades) e no econômico (grandes empresas) que adotaram o tipo burocrático da organização, </a:t>
            </a:r>
            <a:r>
              <a:rPr lang="pt-BR" sz="3200" b="1" dirty="0" smtClean="0"/>
              <a:t>concentrando a administração no topo da hierarquia e utilizando regras e impessoais, visando a máxima eficiência.</a:t>
            </a:r>
          </a:p>
          <a:p>
            <a:pPr algn="just"/>
            <a:endParaRPr lang="en-US" sz="32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3828800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ângulo 18"/>
          <p:cNvSpPr/>
          <p:nvPr/>
        </p:nvSpPr>
        <p:spPr>
          <a:xfrm>
            <a:off x="3781075" y="845197"/>
            <a:ext cx="1116363" cy="6019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ângulo 5"/>
          <p:cNvSpPr/>
          <p:nvPr/>
        </p:nvSpPr>
        <p:spPr>
          <a:xfrm>
            <a:off x="6386513" y="838260"/>
            <a:ext cx="1358900" cy="6019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612" name="Text Box 484"/>
          <p:cNvSpPr txBox="1">
            <a:spLocks noChangeArrowheads="1"/>
          </p:cNvSpPr>
          <p:nvPr/>
        </p:nvSpPr>
        <p:spPr bwMode="auto">
          <a:xfrm>
            <a:off x="52388" y="1076325"/>
            <a:ext cx="9086850" cy="521335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ltLang="en-US" sz="1200" b="1" dirty="0">
              <a:solidFill>
                <a:srgbClr val="FF0000"/>
              </a:solidFill>
              <a:latin typeface="Verdana" pitchFamily="34" charset="0"/>
            </a:endParaRPr>
          </a:p>
          <a:p>
            <a:r>
              <a:rPr lang="pt-BR" altLang="en-US" sz="1200" b="1" dirty="0">
                <a:solidFill>
                  <a:srgbClr val="FF0000"/>
                </a:solidFill>
                <a:latin typeface="Verdana" pitchFamily="34" charset="0"/>
              </a:rPr>
              <a:t> Tipos de	   Características     Exemplos	   Tipos de	     Características	Legitimação         Aparato</a:t>
            </a:r>
          </a:p>
          <a:p>
            <a:r>
              <a:rPr lang="pt-BR" altLang="en-US" sz="1200" b="1" dirty="0">
                <a:solidFill>
                  <a:srgbClr val="FF0000"/>
                </a:solidFill>
                <a:latin typeface="Verdana" pitchFamily="34" charset="0"/>
              </a:rPr>
              <a:t>Sociedade				 Autoridade			      Administrativo</a:t>
            </a:r>
          </a:p>
          <a:p>
            <a:endParaRPr lang="pt-BR" altLang="en-US" sz="1200" b="1" dirty="0">
              <a:solidFill>
                <a:srgbClr val="FF0000"/>
              </a:solidFill>
              <a:latin typeface="Verdana" pitchFamily="34" charset="0"/>
            </a:endParaRPr>
          </a:p>
          <a:p>
            <a:endParaRPr lang="pt-BR" altLang="en-US" sz="1200" b="1" dirty="0">
              <a:solidFill>
                <a:srgbClr val="FF0000"/>
              </a:solidFill>
              <a:latin typeface="Verdana" pitchFamily="34" charset="0"/>
            </a:endParaRPr>
          </a:p>
          <a:p>
            <a:endParaRPr lang="pt-BR" altLang="en-US" sz="1200" b="1" dirty="0">
              <a:solidFill>
                <a:srgbClr val="FF0000"/>
              </a:solidFill>
              <a:latin typeface="Verdana" pitchFamily="34" charset="0"/>
            </a:endParaRPr>
          </a:p>
          <a:p>
            <a:r>
              <a:rPr lang="pt-BR" altLang="en-US" sz="1200" b="1" dirty="0">
                <a:solidFill>
                  <a:srgbClr val="FF0000"/>
                </a:solidFill>
                <a:latin typeface="Verdana" pitchFamily="34" charset="0"/>
              </a:rPr>
              <a:t>	    Patriarcal e         Clã, tribo,		    Não é racional.    	Tradição, 	       Forma feudal</a:t>
            </a:r>
          </a:p>
          <a:p>
            <a:r>
              <a:rPr lang="pt-BR" altLang="en-US" sz="1200" b="1" dirty="0">
                <a:solidFill>
                  <a:srgbClr val="FF0000"/>
                </a:solidFill>
                <a:latin typeface="Verdana" pitchFamily="34" charset="0"/>
              </a:rPr>
              <a:t>Tradicional patrimonialista.     família,	Tradicional    Poder herdado	hábitos,	       e patrimonial</a:t>
            </a:r>
          </a:p>
          <a:p>
            <a:r>
              <a:rPr lang="pt-BR" altLang="en-US" sz="1200" b="1" dirty="0">
                <a:solidFill>
                  <a:srgbClr val="FF0000"/>
                </a:solidFill>
                <a:latin typeface="Verdana" pitchFamily="34" charset="0"/>
              </a:rPr>
              <a:t>	  Conservantismo   sociedade		      ou delegado.	  usos e </a:t>
            </a:r>
          </a:p>
          <a:p>
            <a:r>
              <a:rPr lang="pt-BR" altLang="en-US" sz="1200" b="1" dirty="0">
                <a:solidFill>
                  <a:srgbClr val="FF0000"/>
                </a:solidFill>
                <a:latin typeface="Verdana" pitchFamily="34" charset="0"/>
              </a:rPr>
              <a:t>		              medieval		       Baseada no 	costumes</a:t>
            </a:r>
          </a:p>
          <a:p>
            <a:r>
              <a:rPr lang="pt-BR" altLang="en-US" sz="1200" b="1" dirty="0">
                <a:solidFill>
                  <a:srgbClr val="FF0000"/>
                </a:solidFill>
                <a:latin typeface="Verdana" pitchFamily="34" charset="0"/>
              </a:rPr>
              <a:t>					         “senhor”.</a:t>
            </a:r>
          </a:p>
          <a:p>
            <a:endParaRPr lang="pt-BR" altLang="en-US" sz="1200" b="1" dirty="0">
              <a:solidFill>
                <a:srgbClr val="FF0000"/>
              </a:solidFill>
              <a:latin typeface="Verdana" pitchFamily="34" charset="0"/>
            </a:endParaRPr>
          </a:p>
          <a:p>
            <a:endParaRPr lang="pt-BR" altLang="en-US" sz="1200" b="1" dirty="0">
              <a:solidFill>
                <a:srgbClr val="FF0000"/>
              </a:solidFill>
              <a:latin typeface="Verdana" pitchFamily="34" charset="0"/>
            </a:endParaRPr>
          </a:p>
          <a:p>
            <a:r>
              <a:rPr lang="pt-BR" altLang="en-US" sz="1200" b="1" dirty="0">
                <a:solidFill>
                  <a:srgbClr val="FF0000"/>
                </a:solidFill>
                <a:latin typeface="Verdana" pitchFamily="34" charset="0"/>
              </a:rPr>
              <a:t>	   Personalista,         Grupos		     Não é racional,	  Traços	      Inconstante </a:t>
            </a:r>
          </a:p>
          <a:p>
            <a:r>
              <a:rPr lang="pt-BR" altLang="en-US" sz="1200" b="1" dirty="0">
                <a:solidFill>
                  <a:srgbClr val="FF0000"/>
                </a:solidFill>
                <a:latin typeface="Verdana" pitchFamily="34" charset="0"/>
              </a:rPr>
              <a:t>Carismática   mística e        revolucionários,	      nem herdada,	 pessoais	        e instável.</a:t>
            </a:r>
          </a:p>
          <a:p>
            <a:r>
              <a:rPr lang="pt-BR" altLang="en-US" sz="1200" b="1" dirty="0">
                <a:solidFill>
                  <a:srgbClr val="FF0000"/>
                </a:solidFill>
                <a:latin typeface="Verdana" pitchFamily="34" charset="0"/>
              </a:rPr>
              <a:t>	    arbitrária.     partidos </a:t>
            </a:r>
            <a:r>
              <a:rPr lang="pt-BR" altLang="en-US" sz="1200" b="1" dirty="0" err="1">
                <a:solidFill>
                  <a:srgbClr val="FF0000"/>
                </a:solidFill>
                <a:latin typeface="Verdana" pitchFamily="34" charset="0"/>
              </a:rPr>
              <a:t>políticos,Carismática</a:t>
            </a:r>
            <a:r>
              <a:rPr lang="pt-BR" altLang="en-US" sz="1200" b="1" dirty="0">
                <a:solidFill>
                  <a:srgbClr val="FF0000"/>
                </a:solidFill>
                <a:latin typeface="Verdana" pitchFamily="34" charset="0"/>
              </a:rPr>
              <a:t>  nem delegável.   (heroísmo,	      Escolhido pela</a:t>
            </a:r>
          </a:p>
          <a:p>
            <a:r>
              <a:rPr lang="pt-BR" altLang="en-US" sz="1200" b="1" dirty="0">
                <a:solidFill>
                  <a:srgbClr val="FF0000"/>
                </a:solidFill>
                <a:latin typeface="Verdana" pitchFamily="34" charset="0"/>
              </a:rPr>
              <a:t>	   Revolucionária     nações em 		       Baseada no	  magia,	       lealdade e</a:t>
            </a:r>
          </a:p>
          <a:p>
            <a:r>
              <a:rPr lang="pt-BR" altLang="en-US" sz="1200" b="1" dirty="0">
                <a:solidFill>
                  <a:srgbClr val="FF0000"/>
                </a:solidFill>
                <a:latin typeface="Verdana" pitchFamily="34" charset="0"/>
              </a:rPr>
              <a:t>		             revolução		          carisma          poder mental)     devoção ao </a:t>
            </a:r>
          </a:p>
          <a:p>
            <a:r>
              <a:rPr lang="pt-BR" altLang="en-US" sz="1200" b="1" dirty="0">
                <a:solidFill>
                  <a:srgbClr val="FF0000"/>
                </a:solidFill>
                <a:latin typeface="Verdana" pitchFamily="34" charset="0"/>
              </a:rPr>
              <a:t>							 do líder.	      líder e não por</a:t>
            </a:r>
          </a:p>
          <a:p>
            <a:r>
              <a:rPr lang="pt-BR" altLang="en-US" sz="1200" b="1" dirty="0">
                <a:solidFill>
                  <a:srgbClr val="FF0000"/>
                </a:solidFill>
                <a:latin typeface="Verdana" pitchFamily="34" charset="0"/>
              </a:rPr>
              <a:t>								       qualificações.</a:t>
            </a:r>
          </a:p>
          <a:p>
            <a:endParaRPr lang="pt-BR" altLang="en-US" sz="1200" b="1" dirty="0">
              <a:solidFill>
                <a:srgbClr val="FF0000"/>
              </a:solidFill>
              <a:latin typeface="Verdana" pitchFamily="34" charset="0"/>
            </a:endParaRPr>
          </a:p>
          <a:p>
            <a:endParaRPr lang="pt-BR" altLang="en-US" sz="1200" b="1" dirty="0">
              <a:solidFill>
                <a:srgbClr val="FF0000"/>
              </a:solidFill>
              <a:latin typeface="Verdana" pitchFamily="34" charset="0"/>
            </a:endParaRPr>
          </a:p>
          <a:p>
            <a:r>
              <a:rPr lang="pt-BR" altLang="en-US" sz="1200" b="1" dirty="0">
                <a:solidFill>
                  <a:srgbClr val="FF0000"/>
                </a:solidFill>
                <a:latin typeface="Verdana" pitchFamily="34" charset="0"/>
              </a:rPr>
              <a:t>  Legal,	   Racionalidade  Estados modernos </a:t>
            </a:r>
            <a:r>
              <a:rPr lang="pt-BR" altLang="en-US" sz="1200" b="1" dirty="0" smtClean="0">
                <a:solidFill>
                  <a:srgbClr val="FF0000"/>
                </a:solidFill>
                <a:latin typeface="Verdana" pitchFamily="34" charset="0"/>
              </a:rPr>
              <a:t>Legal</a:t>
            </a:r>
            <a:r>
              <a:rPr lang="pt-BR" altLang="en-US" sz="1200" b="1" dirty="0">
                <a:solidFill>
                  <a:srgbClr val="FF0000"/>
                </a:solidFill>
                <a:latin typeface="Verdana" pitchFamily="34" charset="0"/>
              </a:rPr>
              <a:t>,	     Legal, racional,     Justiça, lei.        </a:t>
            </a:r>
          </a:p>
          <a:p>
            <a:r>
              <a:rPr lang="pt-BR" altLang="en-US" sz="1200" b="1" dirty="0">
                <a:solidFill>
                  <a:srgbClr val="FF0000"/>
                </a:solidFill>
                <a:latin typeface="Verdana" pitchFamily="34" charset="0"/>
              </a:rPr>
              <a:t>Racional e	    dos objetivos      empresas, 	 Racional ou       formal e          Promulgação      Burocracia.</a:t>
            </a:r>
          </a:p>
          <a:p>
            <a:r>
              <a:rPr lang="pt-BR" altLang="en-US" sz="1200" b="1" dirty="0">
                <a:solidFill>
                  <a:srgbClr val="FF0000"/>
                </a:solidFill>
                <a:latin typeface="Verdana" pitchFamily="34" charset="0"/>
              </a:rPr>
              <a:t>Burocrática   e dos meios.       e exércitos	 Burocrática     impessoal.      Regulamentação</a:t>
            </a:r>
          </a:p>
          <a:p>
            <a:r>
              <a:rPr lang="pt-BR" altLang="en-US" sz="1200" b="1" dirty="0">
                <a:solidFill>
                  <a:srgbClr val="FF0000"/>
                </a:solidFill>
                <a:latin typeface="Verdana" pitchFamily="34" charset="0"/>
              </a:rPr>
              <a:t>					     </a:t>
            </a:r>
            <a:r>
              <a:rPr lang="pt-BR" altLang="en-US" sz="1200" b="1" dirty="0" err="1">
                <a:solidFill>
                  <a:srgbClr val="FF0000"/>
                </a:solidFill>
                <a:latin typeface="Verdana" pitchFamily="34" charset="0"/>
              </a:rPr>
              <a:t>Meritocrática</a:t>
            </a:r>
            <a:r>
              <a:rPr lang="pt-BR" altLang="en-US" sz="1200" b="1" dirty="0">
                <a:solidFill>
                  <a:srgbClr val="FF0000"/>
                </a:solidFill>
                <a:latin typeface="Verdana" pitchFamily="34" charset="0"/>
              </a:rPr>
              <a:t>.   de normas legais</a:t>
            </a:r>
          </a:p>
          <a:p>
            <a:endParaRPr lang="pt-BR" altLang="en-US" sz="1200" b="1" dirty="0">
              <a:solidFill>
                <a:srgbClr val="FF0000"/>
              </a:solidFill>
              <a:latin typeface="Verdana" pitchFamily="34" charset="0"/>
            </a:endParaRPr>
          </a:p>
          <a:p>
            <a:r>
              <a:rPr lang="pt-BR" altLang="en-US" sz="1200" b="1" dirty="0">
                <a:solidFill>
                  <a:srgbClr val="FF0000"/>
                </a:solidFill>
                <a:latin typeface="Verdana" pitchFamily="34" charset="0"/>
              </a:rPr>
              <a:t>							</a:t>
            </a:r>
            <a:endParaRPr lang="pt-BR" altLang="en-US" sz="2000" dirty="0">
              <a:solidFill>
                <a:srgbClr val="FF0000"/>
              </a:solidFill>
              <a:latin typeface="Verdana" pitchFamily="34" charset="0"/>
            </a:endParaRPr>
          </a:p>
        </p:txBody>
      </p:sp>
      <p:sp>
        <p:nvSpPr>
          <p:cNvPr id="304613" name="Rectangle 485"/>
          <p:cNvSpPr>
            <a:spLocks noChangeArrowheads="1"/>
          </p:cNvSpPr>
          <p:nvPr/>
        </p:nvSpPr>
        <p:spPr bwMode="auto">
          <a:xfrm>
            <a:off x="37580" y="61852"/>
            <a:ext cx="84180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dirty="0" smtClean="0">
                <a:latin typeface="Arial" charset="0"/>
              </a:rPr>
              <a:t>A sociedade é dividida em três grande grupos, segundo Max Weber</a:t>
            </a:r>
            <a:endParaRPr lang="pt-BR" altLang="en-US" sz="2000" b="1" dirty="0">
              <a:latin typeface="Arial" charset="0"/>
            </a:endParaRPr>
          </a:p>
        </p:txBody>
      </p:sp>
      <p:sp>
        <p:nvSpPr>
          <p:cNvPr id="304615" name="Line 487"/>
          <p:cNvSpPr>
            <a:spLocks noChangeShapeType="1"/>
          </p:cNvSpPr>
          <p:nvPr/>
        </p:nvSpPr>
        <p:spPr bwMode="auto">
          <a:xfrm>
            <a:off x="1141413" y="1044898"/>
            <a:ext cx="12700" cy="51498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304616" name="Line 488"/>
          <p:cNvSpPr>
            <a:spLocks noChangeShapeType="1"/>
          </p:cNvSpPr>
          <p:nvPr/>
        </p:nvSpPr>
        <p:spPr bwMode="auto">
          <a:xfrm>
            <a:off x="7745413" y="1074738"/>
            <a:ext cx="0" cy="51498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304617" name="Line 489"/>
          <p:cNvSpPr>
            <a:spLocks noChangeShapeType="1"/>
          </p:cNvSpPr>
          <p:nvPr/>
        </p:nvSpPr>
        <p:spPr bwMode="auto">
          <a:xfrm>
            <a:off x="6386513" y="1074738"/>
            <a:ext cx="0" cy="51498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304618" name="Line 490"/>
          <p:cNvSpPr>
            <a:spLocks noChangeShapeType="1"/>
          </p:cNvSpPr>
          <p:nvPr/>
        </p:nvSpPr>
        <p:spPr bwMode="auto">
          <a:xfrm>
            <a:off x="2538413" y="1074738"/>
            <a:ext cx="0" cy="51498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304619" name="Line 491"/>
          <p:cNvSpPr>
            <a:spLocks noChangeShapeType="1"/>
          </p:cNvSpPr>
          <p:nvPr/>
        </p:nvSpPr>
        <p:spPr bwMode="auto">
          <a:xfrm>
            <a:off x="3806825" y="1087438"/>
            <a:ext cx="0" cy="51498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304620" name="Line 492"/>
          <p:cNvSpPr>
            <a:spLocks noChangeShapeType="1"/>
          </p:cNvSpPr>
          <p:nvPr/>
        </p:nvSpPr>
        <p:spPr bwMode="auto">
          <a:xfrm>
            <a:off x="4897438" y="1065213"/>
            <a:ext cx="0" cy="51498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304621" name="Line 493"/>
          <p:cNvSpPr>
            <a:spLocks noChangeShapeType="1"/>
          </p:cNvSpPr>
          <p:nvPr/>
        </p:nvSpPr>
        <p:spPr bwMode="auto">
          <a:xfrm>
            <a:off x="50800" y="4891088"/>
            <a:ext cx="912971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304622" name="Line 494"/>
          <p:cNvSpPr>
            <a:spLocks noChangeShapeType="1"/>
          </p:cNvSpPr>
          <p:nvPr/>
        </p:nvSpPr>
        <p:spPr bwMode="auto">
          <a:xfrm>
            <a:off x="63500" y="1881188"/>
            <a:ext cx="912971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304623" name="Line 495"/>
          <p:cNvSpPr>
            <a:spLocks noChangeShapeType="1"/>
          </p:cNvSpPr>
          <p:nvPr/>
        </p:nvSpPr>
        <p:spPr bwMode="auto">
          <a:xfrm>
            <a:off x="50800" y="3278188"/>
            <a:ext cx="912971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2" name="CaixaDeTexto 1"/>
          <p:cNvSpPr txBox="1"/>
          <p:nvPr/>
        </p:nvSpPr>
        <p:spPr>
          <a:xfrm>
            <a:off x="3012342" y="6309320"/>
            <a:ext cx="2896365" cy="523220"/>
          </a:xfrm>
          <a:prstGeom prst="rect">
            <a:avLst/>
          </a:prstGeom>
          <a:noFill/>
        </p:spPr>
        <p:txBody>
          <a:bodyPr wrap="square" rtlCol="0">
            <a:spAutoFit/>
          </a:bodyPr>
          <a:lstStyle/>
          <a:p>
            <a:pPr algn="ctr"/>
            <a:r>
              <a:rPr lang="pt-BR" sz="1400" dirty="0" smtClean="0"/>
              <a:t>Probabilidade de seu ser obedecido, de eu impor minha autoridade</a:t>
            </a:r>
            <a:endParaRPr lang="en-US" sz="1400" dirty="0"/>
          </a:p>
        </p:txBody>
      </p:sp>
      <p:sp>
        <p:nvSpPr>
          <p:cNvPr id="3" name="CaixaDeTexto 2"/>
          <p:cNvSpPr txBox="1"/>
          <p:nvPr/>
        </p:nvSpPr>
        <p:spPr>
          <a:xfrm>
            <a:off x="6084168" y="6295566"/>
            <a:ext cx="2232248" cy="584775"/>
          </a:xfrm>
          <a:prstGeom prst="rect">
            <a:avLst/>
          </a:prstGeom>
          <a:noFill/>
        </p:spPr>
        <p:txBody>
          <a:bodyPr wrap="square" rtlCol="0">
            <a:spAutoFit/>
          </a:bodyPr>
          <a:lstStyle/>
          <a:p>
            <a:pPr algn="ctr"/>
            <a:r>
              <a:rPr lang="pt-BR" sz="1600" dirty="0" smtClean="0"/>
              <a:t>Motivos que eu tenho que obedecer</a:t>
            </a:r>
            <a:endParaRPr lang="en-US" sz="1600" dirty="0"/>
          </a:p>
        </p:txBody>
      </p:sp>
      <p:cxnSp>
        <p:nvCxnSpPr>
          <p:cNvPr id="5" name="Conector de seta reta 4"/>
          <p:cNvCxnSpPr/>
          <p:nvPr/>
        </p:nvCxnSpPr>
        <p:spPr>
          <a:xfrm>
            <a:off x="7020272" y="6021288"/>
            <a:ext cx="0" cy="489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416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2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794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1523"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7941"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24" name="Rectangle 4"/>
          <p:cNvSpPr>
            <a:spLocks noChangeArrowheads="1"/>
          </p:cNvSpPr>
          <p:nvPr/>
        </p:nvSpPr>
        <p:spPr bwMode="auto">
          <a:xfrm>
            <a:off x="957263" y="1030288"/>
            <a:ext cx="1920875"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8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Proteus</a:t>
            </a:r>
          </a:p>
        </p:txBody>
      </p:sp>
      <p:pic>
        <p:nvPicPr>
          <p:cNvPr id="491525"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491526" name="Oval 6"/>
          <p:cNvSpPr>
            <a:spLocks noChangeArrowheads="1"/>
          </p:cNvSpPr>
          <p:nvPr/>
        </p:nvSpPr>
        <p:spPr bwMode="auto">
          <a:xfrm>
            <a:off x="7856538" y="7334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262</a:t>
            </a:r>
          </a:p>
        </p:txBody>
      </p:sp>
      <p:sp>
        <p:nvSpPr>
          <p:cNvPr id="491527" name="Text Box 7"/>
          <p:cNvSpPr txBox="1">
            <a:spLocks noChangeArrowheads="1"/>
          </p:cNvSpPr>
          <p:nvPr/>
        </p:nvSpPr>
        <p:spPr bwMode="auto">
          <a:xfrm>
            <a:off x="788988" y="3062288"/>
            <a:ext cx="713263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Alexandre é o proprietário da Proteus, uma conhecida</a:t>
            </a:r>
          </a:p>
          <a:p>
            <a:r>
              <a:rPr lang="pt-BR" altLang="en-US" sz="2000">
                <a:solidFill>
                  <a:srgbClr val="FF3300"/>
                </a:solidFill>
                <a:latin typeface="Verdana" pitchFamily="34" charset="0"/>
              </a:rPr>
              <a:t>  empresa do ramo imobiliário. Depois de décadas de</a:t>
            </a:r>
          </a:p>
          <a:p>
            <a:r>
              <a:rPr lang="pt-BR" altLang="en-US" sz="2000">
                <a:solidFill>
                  <a:srgbClr val="FF3300"/>
                </a:solidFill>
                <a:latin typeface="Verdana" pitchFamily="34" charset="0"/>
              </a:rPr>
              <a:t>   atividade, a Proteus precisa deslanchar para abrir</a:t>
            </a:r>
          </a:p>
          <a:p>
            <a:r>
              <a:rPr lang="pt-BR" altLang="en-US" sz="2000">
                <a:solidFill>
                  <a:srgbClr val="FF3300"/>
                </a:solidFill>
                <a:latin typeface="Verdana" pitchFamily="34" charset="0"/>
              </a:rPr>
              <a:t>novos mercados. Durante todo esse tempo, Alexandre</a:t>
            </a:r>
          </a:p>
          <a:p>
            <a:r>
              <a:rPr lang="pt-BR" altLang="en-US" sz="2000">
                <a:solidFill>
                  <a:srgbClr val="FF3300"/>
                </a:solidFill>
                <a:latin typeface="Verdana" pitchFamily="34" charset="0"/>
              </a:rPr>
              <a:t>      havia assumido uma autoridade tipicamente</a:t>
            </a:r>
          </a:p>
          <a:p>
            <a:r>
              <a:rPr lang="pt-BR" altLang="en-US" sz="2000">
                <a:solidFill>
                  <a:srgbClr val="FF3300"/>
                </a:solidFill>
                <a:latin typeface="Verdana" pitchFamily="34" charset="0"/>
              </a:rPr>
              <a:t>carismática e que agora precisa ser modificada para</a:t>
            </a:r>
          </a:p>
          <a:p>
            <a:r>
              <a:rPr lang="pt-BR" altLang="en-US" sz="2000">
                <a:solidFill>
                  <a:srgbClr val="FF3300"/>
                </a:solidFill>
                <a:latin typeface="Verdana" pitchFamily="34" charset="0"/>
              </a:rPr>
              <a:t> 	    permitir o crescimento da empresa.</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Quais são as alternativas para ele?</a:t>
            </a:r>
          </a:p>
        </p:txBody>
      </p:sp>
    </p:spTree>
    <p:extLst>
      <p:ext uri="{BB962C8B-B14F-4D97-AF65-F5344CB8AC3E}">
        <p14:creationId xmlns:p14="http://schemas.microsoft.com/office/powerpoint/2010/main" val="1244185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6" name="Rectangle 4"/>
          <p:cNvSpPr>
            <a:spLocks noChangeArrowheads="1"/>
          </p:cNvSpPr>
          <p:nvPr/>
        </p:nvSpPr>
        <p:spPr bwMode="auto">
          <a:xfrm>
            <a:off x="2954338" y="631825"/>
            <a:ext cx="3233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a:latin typeface="Arial" charset="0"/>
              </a:rPr>
              <a:t>Vantagens da Burocracia</a:t>
            </a:r>
          </a:p>
        </p:txBody>
      </p:sp>
      <p:sp>
        <p:nvSpPr>
          <p:cNvPr id="494597" name="Text Box 5"/>
          <p:cNvSpPr txBox="1">
            <a:spLocks noChangeArrowheads="1"/>
          </p:cNvSpPr>
          <p:nvPr/>
        </p:nvSpPr>
        <p:spPr bwMode="auto">
          <a:xfrm>
            <a:off x="1725613" y="979488"/>
            <a:ext cx="5678487" cy="5594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pt-BR" altLang="en-US" sz="800" dirty="0">
              <a:solidFill>
                <a:srgbClr val="FF0000"/>
              </a:solidFill>
              <a:latin typeface="Verdana" pitchFamily="34" charset="0"/>
            </a:endParaRPr>
          </a:p>
          <a:p>
            <a:pPr>
              <a:buFontTx/>
              <a:buChar char="•"/>
            </a:pPr>
            <a:r>
              <a:rPr lang="pt-BR" altLang="en-US" sz="2000" dirty="0">
                <a:solidFill>
                  <a:srgbClr val="FF0000"/>
                </a:solidFill>
                <a:latin typeface="Verdana" pitchFamily="34" charset="0"/>
              </a:rPr>
              <a:t> </a:t>
            </a:r>
            <a:r>
              <a:rPr lang="pt-BR" altLang="en-US" sz="1800" dirty="0">
                <a:solidFill>
                  <a:srgbClr val="FF0000"/>
                </a:solidFill>
                <a:latin typeface="Verdana" pitchFamily="34" charset="0"/>
              </a:rPr>
              <a:t>Racionalidade.</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Precisão na definição do cargo e da operação.</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Rapidez nas decisões.</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Univocidade de interpretação.</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Uniformidade de rotinas e procedimentos.</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Continuidade da organização.</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Redução do atrito entre as pessoas.</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Constância.</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Confiabilidade.</a:t>
            </a:r>
          </a:p>
          <a:p>
            <a:pPr>
              <a:buFontTx/>
              <a:buChar char="•"/>
            </a:pPr>
            <a:endParaRPr lang="pt-BR" altLang="en-US" sz="1800" dirty="0">
              <a:solidFill>
                <a:srgbClr val="FF0000"/>
              </a:solidFill>
              <a:latin typeface="Verdana" pitchFamily="34" charset="0"/>
            </a:endParaRPr>
          </a:p>
          <a:p>
            <a:pPr>
              <a:buFontTx/>
              <a:buChar char="•"/>
            </a:pPr>
            <a:r>
              <a:rPr lang="pt-BR" altLang="en-US" sz="1800" dirty="0">
                <a:solidFill>
                  <a:srgbClr val="FF0000"/>
                </a:solidFill>
                <a:latin typeface="Verdana" pitchFamily="34" charset="0"/>
              </a:rPr>
              <a:t> Benefícios para as pessoas na organização. </a:t>
            </a:r>
          </a:p>
          <a:p>
            <a:pPr>
              <a:buFontTx/>
              <a:buChar char="•"/>
            </a:pPr>
            <a:endParaRPr lang="pt-BR" altLang="en-US" sz="800" dirty="0">
              <a:solidFill>
                <a:srgbClr val="FF0000"/>
              </a:solidFill>
              <a:latin typeface="Verdana" pitchFamily="34" charset="0"/>
            </a:endParaRPr>
          </a:p>
        </p:txBody>
      </p:sp>
    </p:spTree>
    <p:extLst>
      <p:ext uri="{BB962C8B-B14F-4D97-AF65-F5344CB8AC3E}">
        <p14:creationId xmlns:p14="http://schemas.microsoft.com/office/powerpoint/2010/main" val="438541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561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8964"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5619"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8965"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5620" name="Rectangle 4"/>
          <p:cNvSpPr>
            <a:spLocks noChangeArrowheads="1"/>
          </p:cNvSpPr>
          <p:nvPr/>
        </p:nvSpPr>
        <p:spPr bwMode="auto">
          <a:xfrm>
            <a:off x="957263" y="1030288"/>
            <a:ext cx="692467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4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Como imprimir racionalidade à @lert?</a:t>
            </a:r>
          </a:p>
        </p:txBody>
      </p:sp>
      <p:pic>
        <p:nvPicPr>
          <p:cNvPr id="495621"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495622" name="Oval 6"/>
          <p:cNvSpPr>
            <a:spLocks noChangeArrowheads="1"/>
          </p:cNvSpPr>
          <p:nvPr/>
        </p:nvSpPr>
        <p:spPr bwMode="auto">
          <a:xfrm>
            <a:off x="78184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268</a:t>
            </a:r>
          </a:p>
        </p:txBody>
      </p:sp>
      <p:sp>
        <p:nvSpPr>
          <p:cNvPr id="495623" name="Text Box 7"/>
          <p:cNvSpPr txBox="1">
            <a:spLocks noChangeArrowheads="1"/>
          </p:cNvSpPr>
          <p:nvPr/>
        </p:nvSpPr>
        <p:spPr bwMode="auto">
          <a:xfrm>
            <a:off x="509588" y="2706688"/>
            <a:ext cx="80772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Feliciano Alpert fundara a @lert há alguns anos e imprimira</a:t>
            </a:r>
          </a:p>
          <a:p>
            <a:r>
              <a:rPr lang="pt-BR" altLang="en-US" sz="2000">
                <a:solidFill>
                  <a:srgbClr val="FF3300"/>
                </a:solidFill>
                <a:latin typeface="Verdana" pitchFamily="34" charset="0"/>
              </a:rPr>
              <a:t>nela todo o seu carisma pessoal. Agora que acabou o impulso</a:t>
            </a:r>
          </a:p>
          <a:p>
            <a:r>
              <a:rPr lang="pt-BR" altLang="en-US" sz="2000">
                <a:solidFill>
                  <a:srgbClr val="FF3300"/>
                </a:solidFill>
                <a:latin typeface="Verdana" pitchFamily="34" charset="0"/>
              </a:rPr>
              <a:t>  inicial e a empresa crescera o suficiente, Feliciano pretende</a:t>
            </a:r>
          </a:p>
          <a:p>
            <a:r>
              <a:rPr lang="pt-BR" altLang="en-US" sz="2000">
                <a:solidFill>
                  <a:srgbClr val="FF3300"/>
                </a:solidFill>
                <a:latin typeface="Verdana" pitchFamily="34" charset="0"/>
              </a:rPr>
              <a:t>       organizar e burocratizar sua empresa para imprimir</a:t>
            </a:r>
          </a:p>
          <a:p>
            <a:r>
              <a:rPr lang="pt-BR" altLang="en-US" sz="2000">
                <a:solidFill>
                  <a:srgbClr val="FF3300"/>
                </a:solidFill>
                <a:latin typeface="Verdana" pitchFamily="34" charset="0"/>
              </a:rPr>
              <a:t>   racionalidade no sentido de evitar perdas e desperdícios</a:t>
            </a:r>
          </a:p>
          <a:p>
            <a:r>
              <a:rPr lang="pt-BR" altLang="en-US" sz="2000">
                <a:solidFill>
                  <a:srgbClr val="FF3300"/>
                </a:solidFill>
                <a:latin typeface="Verdana" pitchFamily="34" charset="0"/>
              </a:rPr>
              <a:t>   decorrentes da improvisação e da falta de planejamento.</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Mas, como tornar a sua empresa um verdadeiro </a:t>
            </a:r>
          </a:p>
          <a:p>
            <a:r>
              <a:rPr lang="pt-BR" altLang="en-US" sz="2000">
                <a:solidFill>
                  <a:srgbClr val="FF3300"/>
                </a:solidFill>
                <a:latin typeface="Verdana" pitchFamily="34" charset="0"/>
              </a:rPr>
              <a:t>		         modelo burocrático?</a:t>
            </a:r>
          </a:p>
        </p:txBody>
      </p:sp>
    </p:spTree>
    <p:extLst>
      <p:ext uri="{BB962C8B-B14F-4D97-AF65-F5344CB8AC3E}">
        <p14:creationId xmlns:p14="http://schemas.microsoft.com/office/powerpoint/2010/main" val="978332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764705"/>
            <a:ext cx="7543800" cy="1512168"/>
          </a:xfrm>
        </p:spPr>
        <p:txBody>
          <a:bodyPr>
            <a:noAutofit/>
          </a:bodyPr>
          <a:lstStyle/>
          <a:p>
            <a:r>
              <a:rPr lang="pt-BR" sz="4000" dirty="0" smtClean="0"/>
              <a:t>EVOLUÇÃO E CORRENTES DE </a:t>
            </a:r>
            <a:r>
              <a:rPr lang="pt-BR" sz="3600" dirty="0" smtClean="0"/>
              <a:t>PENSAMENTO DA ADMINISTRAÇÃO</a:t>
            </a:r>
            <a:endParaRPr lang="pt-BR" sz="40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2</a:t>
            </a:fld>
            <a:endParaRPr lang="en-US" dirty="0"/>
          </a:p>
        </p:txBody>
      </p:sp>
      <p:sp>
        <p:nvSpPr>
          <p:cNvPr id="6" name="Subtítulo 5"/>
          <p:cNvSpPr>
            <a:spLocks noGrp="1"/>
          </p:cNvSpPr>
          <p:nvPr>
            <p:ph type="subTitle" idx="1"/>
          </p:nvPr>
        </p:nvSpPr>
        <p:spPr>
          <a:xfrm>
            <a:off x="827584" y="2636912"/>
            <a:ext cx="6461760" cy="1066800"/>
          </a:xfrm>
        </p:spPr>
        <p:txBody>
          <a:bodyPr>
            <a:noAutofit/>
          </a:bodyPr>
          <a:lstStyle/>
          <a:p>
            <a:r>
              <a:rPr lang="pt-BR" sz="2400" dirty="0">
                <a:hlinkClick r:id="rId3"/>
              </a:rPr>
              <a:t>http://</a:t>
            </a:r>
            <a:r>
              <a:rPr lang="pt-BR" sz="2400" dirty="0" smtClean="0">
                <a:hlinkClick r:id="rId3"/>
              </a:rPr>
              <a:t>www.youtube.com/watch?v=X5op1PUqkfY</a:t>
            </a:r>
            <a:endParaRPr lang="pt-BR" sz="2400" dirty="0" smtClean="0"/>
          </a:p>
          <a:p>
            <a:r>
              <a:rPr lang="pt-BR" sz="2400" dirty="0" smtClean="0"/>
              <a:t>(INTRODUÇÃO)</a:t>
            </a:r>
          </a:p>
          <a:p>
            <a:endParaRPr lang="pt-BR" sz="2400" dirty="0"/>
          </a:p>
          <a:p>
            <a:r>
              <a:rPr lang="pt-BR" sz="2400" dirty="0">
                <a:hlinkClick r:id="rId4"/>
              </a:rPr>
              <a:t>http://</a:t>
            </a:r>
            <a:r>
              <a:rPr lang="pt-BR" sz="2400" dirty="0" smtClean="0">
                <a:hlinkClick r:id="rId4"/>
              </a:rPr>
              <a:t>www.youtube.com/watch?v=MkapyIuVjks</a:t>
            </a:r>
            <a:endParaRPr lang="pt-BR" sz="2400" dirty="0" smtClean="0"/>
          </a:p>
          <a:p>
            <a:r>
              <a:rPr lang="pt-BR" sz="2400" dirty="0" smtClean="0"/>
              <a:t>(aula)</a:t>
            </a:r>
          </a:p>
          <a:p>
            <a:r>
              <a:rPr lang="pt-BR" sz="2400" dirty="0" smtClean="0"/>
              <a:t>Teoria burocrática</a:t>
            </a:r>
          </a:p>
          <a:p>
            <a:r>
              <a:rPr lang="pt-BR" sz="2400" dirty="0">
                <a:hlinkClick r:id="rId5"/>
              </a:rPr>
              <a:t>http://</a:t>
            </a:r>
            <a:r>
              <a:rPr lang="pt-BR" sz="2400" dirty="0" smtClean="0">
                <a:hlinkClick r:id="rId5"/>
              </a:rPr>
              <a:t>www.youtube.com/watch?v=HT0_pmjIcFU</a:t>
            </a:r>
            <a:r>
              <a:rPr lang="pt-BR" sz="2400" dirty="0" smtClean="0"/>
              <a:t> (curto)</a:t>
            </a:r>
          </a:p>
          <a:p>
            <a:r>
              <a:rPr lang="pt-BR" sz="2400" dirty="0" smtClean="0"/>
              <a:t>http</a:t>
            </a:r>
            <a:r>
              <a:rPr lang="pt-BR" sz="2400" dirty="0"/>
              <a:t>://www.youtube.com/watch?v=JWXbYXouGJw</a:t>
            </a:r>
          </a:p>
        </p:txBody>
      </p:sp>
    </p:spTree>
    <p:extLst>
      <p:ext uri="{BB962C8B-B14F-4D97-AF65-F5344CB8AC3E}">
        <p14:creationId xmlns:p14="http://schemas.microsoft.com/office/powerpoint/2010/main" val="3551853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664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589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6643"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5897"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6644" name="Rectangle 4"/>
          <p:cNvSpPr>
            <a:spLocks noChangeArrowheads="1"/>
          </p:cNvSpPr>
          <p:nvPr/>
        </p:nvSpPr>
        <p:spPr bwMode="auto">
          <a:xfrm>
            <a:off x="541338" y="1865313"/>
            <a:ext cx="4148137" cy="39274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solidFill>
                <a:srgbClr val="FF0000"/>
              </a:solidFill>
            </a:endParaRPr>
          </a:p>
        </p:txBody>
      </p:sp>
      <p:sp>
        <p:nvSpPr>
          <p:cNvPr id="496645" name="Rectangle 5"/>
          <p:cNvSpPr>
            <a:spLocks noChangeArrowheads="1"/>
          </p:cNvSpPr>
          <p:nvPr/>
        </p:nvSpPr>
        <p:spPr bwMode="auto">
          <a:xfrm>
            <a:off x="4878388" y="1865313"/>
            <a:ext cx="4121150" cy="3914775"/>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solidFill>
                <a:srgbClr val="FF0000"/>
              </a:solidFill>
            </a:endParaRPr>
          </a:p>
        </p:txBody>
      </p:sp>
      <p:sp>
        <p:nvSpPr>
          <p:cNvPr id="496646" name="Rectangle 6"/>
          <p:cNvSpPr>
            <a:spLocks noChangeArrowheads="1"/>
          </p:cNvSpPr>
          <p:nvPr/>
        </p:nvSpPr>
        <p:spPr bwMode="auto">
          <a:xfrm>
            <a:off x="531813" y="1004888"/>
            <a:ext cx="4159250" cy="61753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solidFill>
                <a:srgbClr val="FF0000"/>
              </a:solidFill>
            </a:endParaRPr>
          </a:p>
        </p:txBody>
      </p:sp>
      <p:sp>
        <p:nvSpPr>
          <p:cNvPr id="496647" name="Rectangle 7"/>
          <p:cNvSpPr>
            <a:spLocks noChangeArrowheads="1"/>
          </p:cNvSpPr>
          <p:nvPr/>
        </p:nvSpPr>
        <p:spPr bwMode="auto">
          <a:xfrm>
            <a:off x="4878388" y="1016000"/>
            <a:ext cx="4108450" cy="6175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dirty="0">
              <a:solidFill>
                <a:srgbClr val="FF0000"/>
              </a:solidFill>
            </a:endParaRPr>
          </a:p>
        </p:txBody>
      </p:sp>
      <p:sp>
        <p:nvSpPr>
          <p:cNvPr id="496648" name="Rectangle 8"/>
          <p:cNvSpPr>
            <a:spLocks noChangeArrowheads="1"/>
          </p:cNvSpPr>
          <p:nvPr/>
        </p:nvSpPr>
        <p:spPr bwMode="auto">
          <a:xfrm>
            <a:off x="573088" y="5970588"/>
            <a:ext cx="4135437" cy="61753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solidFill>
                <a:srgbClr val="FF0000"/>
              </a:solidFill>
            </a:endParaRPr>
          </a:p>
        </p:txBody>
      </p:sp>
      <p:sp>
        <p:nvSpPr>
          <p:cNvPr id="496649" name="Rectangle 9"/>
          <p:cNvSpPr>
            <a:spLocks noChangeArrowheads="1"/>
          </p:cNvSpPr>
          <p:nvPr/>
        </p:nvSpPr>
        <p:spPr bwMode="auto">
          <a:xfrm>
            <a:off x="4918075" y="5959475"/>
            <a:ext cx="4083050" cy="617538"/>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solidFill>
                <a:srgbClr val="FF0000"/>
              </a:solidFill>
            </a:endParaRPr>
          </a:p>
        </p:txBody>
      </p:sp>
      <p:sp>
        <p:nvSpPr>
          <p:cNvPr id="496650" name="Line 10"/>
          <p:cNvSpPr>
            <a:spLocks noChangeShapeType="1"/>
          </p:cNvSpPr>
          <p:nvPr/>
        </p:nvSpPr>
        <p:spPr bwMode="auto">
          <a:xfrm>
            <a:off x="2587625" y="1584325"/>
            <a:ext cx="0" cy="360363"/>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496651" name="Line 11"/>
          <p:cNvSpPr>
            <a:spLocks noChangeShapeType="1"/>
          </p:cNvSpPr>
          <p:nvPr/>
        </p:nvSpPr>
        <p:spPr bwMode="auto">
          <a:xfrm>
            <a:off x="6911975" y="1595438"/>
            <a:ext cx="0" cy="36036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496652" name="Line 12"/>
          <p:cNvSpPr>
            <a:spLocks noChangeShapeType="1"/>
          </p:cNvSpPr>
          <p:nvPr/>
        </p:nvSpPr>
        <p:spPr bwMode="auto">
          <a:xfrm>
            <a:off x="2622550" y="5691188"/>
            <a:ext cx="0" cy="36036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496653" name="Line 13"/>
          <p:cNvSpPr>
            <a:spLocks noChangeShapeType="1"/>
          </p:cNvSpPr>
          <p:nvPr/>
        </p:nvSpPr>
        <p:spPr bwMode="auto">
          <a:xfrm>
            <a:off x="6911975" y="5703888"/>
            <a:ext cx="0" cy="360362"/>
          </a:xfrm>
          <a:prstGeom prst="line">
            <a:avLst/>
          </a:prstGeom>
          <a:noFill/>
          <a:ln w="19050">
            <a:solidFill>
              <a:srgbClr val="FF00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0000"/>
              </a:solidFill>
            </a:endParaRPr>
          </a:p>
        </p:txBody>
      </p:sp>
      <p:sp>
        <p:nvSpPr>
          <p:cNvPr id="496654" name="Rectangle 14"/>
          <p:cNvSpPr>
            <a:spLocks noChangeArrowheads="1"/>
          </p:cNvSpPr>
          <p:nvPr/>
        </p:nvSpPr>
        <p:spPr bwMode="auto">
          <a:xfrm>
            <a:off x="1122363" y="565150"/>
            <a:ext cx="6897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b="1">
                <a:solidFill>
                  <a:srgbClr val="FF0000"/>
                </a:solidFill>
                <a:latin typeface="Arial" charset="0"/>
              </a:rPr>
              <a:t>Figura 11.2. Características e Disfunções da Burocracia</a:t>
            </a:r>
          </a:p>
        </p:txBody>
      </p:sp>
      <p:sp>
        <p:nvSpPr>
          <p:cNvPr id="496655" name="Rectangle 15"/>
          <p:cNvSpPr>
            <a:spLocks noChangeArrowheads="1"/>
          </p:cNvSpPr>
          <p:nvPr/>
        </p:nvSpPr>
        <p:spPr bwMode="auto">
          <a:xfrm>
            <a:off x="996950" y="1160463"/>
            <a:ext cx="7318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600" b="1" dirty="0">
                <a:solidFill>
                  <a:srgbClr val="FF0000"/>
                </a:solidFill>
                <a:latin typeface="Arial" charset="0"/>
              </a:rPr>
              <a:t>Características da Burocracia	                 Disfunções da Burocracia</a:t>
            </a:r>
          </a:p>
        </p:txBody>
      </p:sp>
      <p:sp>
        <p:nvSpPr>
          <p:cNvPr id="496656" name="Rectangle 16"/>
          <p:cNvSpPr>
            <a:spLocks noChangeArrowheads="1"/>
          </p:cNvSpPr>
          <p:nvPr/>
        </p:nvSpPr>
        <p:spPr bwMode="auto">
          <a:xfrm>
            <a:off x="598488" y="2043113"/>
            <a:ext cx="4029075" cy="351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AutoNum type="arabicPeriod"/>
            </a:pPr>
            <a:r>
              <a:rPr lang="pt-BR" altLang="en-US" sz="1600" b="1">
                <a:solidFill>
                  <a:srgbClr val="FF0000"/>
                </a:solidFill>
                <a:latin typeface="Arial" charset="0"/>
              </a:rPr>
              <a:t>Caráter legal das normas</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Caráter formal das comunicações</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Divisão do trabalho</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Impessoalidade no relacionamento</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Hierarquização da autoridade</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Rotinas e procedimentos</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Competência técnica e mérito</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Especialização da Administração</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Profissionalização</a:t>
            </a:r>
          </a:p>
        </p:txBody>
      </p:sp>
      <p:sp>
        <p:nvSpPr>
          <p:cNvPr id="496657" name="Rectangle 17"/>
          <p:cNvSpPr>
            <a:spLocks noChangeArrowheads="1"/>
          </p:cNvSpPr>
          <p:nvPr/>
        </p:nvSpPr>
        <p:spPr bwMode="auto">
          <a:xfrm>
            <a:off x="4826000" y="2176463"/>
            <a:ext cx="43434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AutoNum type="arabicPeriod"/>
            </a:pPr>
            <a:r>
              <a:rPr lang="pt-BR" altLang="en-US" sz="1600" b="1">
                <a:solidFill>
                  <a:srgbClr val="FF0000"/>
                </a:solidFill>
                <a:latin typeface="Arial" charset="0"/>
              </a:rPr>
              <a:t>Internalização das normas</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Excesso de formalismo e papelório</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Resistência às mudanças</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Despersonalização do relacionamento</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Categorização do relacionamento</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Superconformidade</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Exibição de sinais de autoridade</a:t>
            </a:r>
          </a:p>
          <a:p>
            <a:pPr>
              <a:buFontTx/>
              <a:buAutoNum type="arabicPeriod"/>
            </a:pPr>
            <a:endParaRPr lang="pt-BR" altLang="en-US" sz="1000" b="1">
              <a:solidFill>
                <a:srgbClr val="FF0000"/>
              </a:solidFill>
              <a:latin typeface="Arial" charset="0"/>
            </a:endParaRPr>
          </a:p>
          <a:p>
            <a:pPr>
              <a:buFontTx/>
              <a:buAutoNum type="arabicPeriod"/>
            </a:pPr>
            <a:r>
              <a:rPr lang="pt-BR" altLang="en-US" sz="1600" b="1">
                <a:solidFill>
                  <a:srgbClr val="FF0000"/>
                </a:solidFill>
                <a:latin typeface="Arial" charset="0"/>
              </a:rPr>
              <a:t>Dificuldades com os clientes</a:t>
            </a:r>
          </a:p>
        </p:txBody>
      </p:sp>
      <p:sp>
        <p:nvSpPr>
          <p:cNvPr id="496658" name="Rectangle 18"/>
          <p:cNvSpPr>
            <a:spLocks noChangeArrowheads="1"/>
          </p:cNvSpPr>
          <p:nvPr/>
        </p:nvSpPr>
        <p:spPr bwMode="auto">
          <a:xfrm>
            <a:off x="871538" y="6132513"/>
            <a:ext cx="7948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600" b="1">
                <a:solidFill>
                  <a:srgbClr val="FF0000"/>
                </a:solidFill>
                <a:latin typeface="Arial" charset="0"/>
              </a:rPr>
              <a:t>Previsibilidade do Funcionamento	          Imprevisibilidade do Funcionamento</a:t>
            </a:r>
          </a:p>
        </p:txBody>
      </p:sp>
      <p:sp>
        <p:nvSpPr>
          <p:cNvPr id="2" name="CaixaDeTexto 1"/>
          <p:cNvSpPr txBox="1"/>
          <p:nvPr/>
        </p:nvSpPr>
        <p:spPr>
          <a:xfrm>
            <a:off x="4820211" y="1357902"/>
            <a:ext cx="3982757" cy="307777"/>
          </a:xfrm>
          <a:prstGeom prst="rect">
            <a:avLst/>
          </a:prstGeom>
          <a:noFill/>
        </p:spPr>
        <p:txBody>
          <a:bodyPr wrap="none" rtlCol="0">
            <a:spAutoFit/>
          </a:bodyPr>
          <a:lstStyle/>
          <a:p>
            <a:r>
              <a:rPr lang="pt-BR" sz="1400" dirty="0" smtClean="0"/>
              <a:t>Porque não leva em conta as organizações informais</a:t>
            </a:r>
            <a:endParaRPr lang="en-US" sz="1400" dirty="0"/>
          </a:p>
        </p:txBody>
      </p:sp>
    </p:spTree>
    <p:extLst>
      <p:ext uri="{BB962C8B-B14F-4D97-AF65-F5344CB8AC3E}">
        <p14:creationId xmlns:p14="http://schemas.microsoft.com/office/powerpoint/2010/main" val="2277707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21</a:t>
            </a:fld>
            <a:endParaRPr lang="en-US"/>
          </a:p>
        </p:txBody>
      </p:sp>
      <p:sp>
        <p:nvSpPr>
          <p:cNvPr id="3" name="Rectangle 4"/>
          <p:cNvSpPr>
            <a:spLocks noChangeArrowheads="1"/>
          </p:cNvSpPr>
          <p:nvPr/>
        </p:nvSpPr>
        <p:spPr bwMode="auto">
          <a:xfrm>
            <a:off x="1895029" y="332656"/>
            <a:ext cx="551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b="1">
                <a:latin typeface="Arial" pitchFamily="34" charset="0"/>
              </a:rPr>
              <a:t>Figura 11.3. O modelo burocrático de Weber</a:t>
            </a:r>
          </a:p>
        </p:txBody>
      </p:sp>
      <p:sp>
        <p:nvSpPr>
          <p:cNvPr id="4" name="AutoShape 6"/>
          <p:cNvSpPr>
            <a:spLocks noChangeArrowheads="1"/>
          </p:cNvSpPr>
          <p:nvPr/>
        </p:nvSpPr>
        <p:spPr bwMode="auto">
          <a:xfrm>
            <a:off x="2587972" y="900981"/>
            <a:ext cx="2975769" cy="709613"/>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pt-BR"/>
          </a:p>
        </p:txBody>
      </p:sp>
      <p:sp>
        <p:nvSpPr>
          <p:cNvPr id="5" name="Line 10"/>
          <p:cNvSpPr>
            <a:spLocks noChangeShapeType="1"/>
          </p:cNvSpPr>
          <p:nvPr/>
        </p:nvSpPr>
        <p:spPr bwMode="auto">
          <a:xfrm>
            <a:off x="113854" y="1280394"/>
            <a:ext cx="2703512" cy="0"/>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6" name="Rectangle 15"/>
          <p:cNvSpPr>
            <a:spLocks noChangeArrowheads="1"/>
          </p:cNvSpPr>
          <p:nvPr/>
        </p:nvSpPr>
        <p:spPr bwMode="auto">
          <a:xfrm>
            <a:off x="2860229" y="977181"/>
            <a:ext cx="25225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Arial" pitchFamily="34" charset="0"/>
              </a:rPr>
              <a:t>Sistema Social Racional</a:t>
            </a:r>
          </a:p>
          <a:p>
            <a:r>
              <a:rPr lang="pt-BR" sz="1600" b="1">
                <a:latin typeface="Arial" pitchFamily="34" charset="0"/>
              </a:rPr>
              <a:t>            Burocracia</a:t>
            </a:r>
          </a:p>
        </p:txBody>
      </p:sp>
      <p:sp>
        <p:nvSpPr>
          <p:cNvPr id="7" name="AutoShape 16"/>
          <p:cNvSpPr>
            <a:spLocks noChangeArrowheads="1"/>
          </p:cNvSpPr>
          <p:nvPr/>
        </p:nvSpPr>
        <p:spPr bwMode="auto">
          <a:xfrm>
            <a:off x="517872" y="5726981"/>
            <a:ext cx="2975769" cy="709613"/>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pt-BR"/>
          </a:p>
        </p:txBody>
      </p:sp>
      <p:sp>
        <p:nvSpPr>
          <p:cNvPr id="8" name="AutoShape 17"/>
          <p:cNvSpPr>
            <a:spLocks noChangeArrowheads="1"/>
          </p:cNvSpPr>
          <p:nvPr/>
        </p:nvSpPr>
        <p:spPr bwMode="auto">
          <a:xfrm>
            <a:off x="4754910" y="5726981"/>
            <a:ext cx="2975770" cy="709613"/>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pt-BR"/>
          </a:p>
        </p:txBody>
      </p:sp>
      <p:sp>
        <p:nvSpPr>
          <p:cNvPr id="9" name="AutoShape 18"/>
          <p:cNvSpPr>
            <a:spLocks noChangeArrowheads="1"/>
          </p:cNvSpPr>
          <p:nvPr/>
        </p:nvSpPr>
        <p:spPr bwMode="auto">
          <a:xfrm>
            <a:off x="2587972" y="2082081"/>
            <a:ext cx="2975769" cy="709613"/>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pt-BR"/>
          </a:p>
        </p:txBody>
      </p:sp>
      <p:sp>
        <p:nvSpPr>
          <p:cNvPr id="10" name="AutoShape 19"/>
          <p:cNvSpPr>
            <a:spLocks noChangeArrowheads="1"/>
          </p:cNvSpPr>
          <p:nvPr/>
        </p:nvSpPr>
        <p:spPr bwMode="auto">
          <a:xfrm>
            <a:off x="475010" y="3215556"/>
            <a:ext cx="2975770" cy="2074863"/>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pt-BR"/>
          </a:p>
        </p:txBody>
      </p:sp>
      <p:sp>
        <p:nvSpPr>
          <p:cNvPr id="11" name="AutoShape 20"/>
          <p:cNvSpPr>
            <a:spLocks noChangeArrowheads="1"/>
          </p:cNvSpPr>
          <p:nvPr/>
        </p:nvSpPr>
        <p:spPr bwMode="auto">
          <a:xfrm>
            <a:off x="4651722" y="3221906"/>
            <a:ext cx="2975769" cy="2074863"/>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pt-BR"/>
          </a:p>
        </p:txBody>
      </p:sp>
      <p:sp>
        <p:nvSpPr>
          <p:cNvPr id="12" name="Line 21"/>
          <p:cNvSpPr>
            <a:spLocks noChangeShapeType="1"/>
          </p:cNvSpPr>
          <p:nvPr/>
        </p:nvSpPr>
        <p:spPr bwMode="auto">
          <a:xfrm>
            <a:off x="4117529" y="1494706"/>
            <a:ext cx="0" cy="644525"/>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Line 22"/>
          <p:cNvSpPr>
            <a:spLocks noChangeShapeType="1"/>
          </p:cNvSpPr>
          <p:nvPr/>
        </p:nvSpPr>
        <p:spPr bwMode="auto">
          <a:xfrm flipH="1">
            <a:off x="1991866" y="2791694"/>
            <a:ext cx="2120900" cy="430212"/>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Line 23"/>
          <p:cNvSpPr>
            <a:spLocks noChangeShapeType="1"/>
          </p:cNvSpPr>
          <p:nvPr/>
        </p:nvSpPr>
        <p:spPr bwMode="auto">
          <a:xfrm>
            <a:off x="4112766" y="2804394"/>
            <a:ext cx="2078038" cy="417512"/>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5" name="Line 24"/>
          <p:cNvSpPr>
            <a:spLocks noChangeShapeType="1"/>
          </p:cNvSpPr>
          <p:nvPr/>
        </p:nvSpPr>
        <p:spPr bwMode="auto">
          <a:xfrm>
            <a:off x="2002979" y="5188819"/>
            <a:ext cx="0" cy="644525"/>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6" name="Line 25"/>
          <p:cNvSpPr>
            <a:spLocks noChangeShapeType="1"/>
          </p:cNvSpPr>
          <p:nvPr/>
        </p:nvSpPr>
        <p:spPr bwMode="auto">
          <a:xfrm>
            <a:off x="6201916" y="5253906"/>
            <a:ext cx="0" cy="644525"/>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7" name="Rectangle 26"/>
          <p:cNvSpPr>
            <a:spLocks noChangeArrowheads="1"/>
          </p:cNvSpPr>
          <p:nvPr/>
        </p:nvSpPr>
        <p:spPr bwMode="auto">
          <a:xfrm>
            <a:off x="2947541" y="2277344"/>
            <a:ext cx="2317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Arial" pitchFamily="34" charset="0"/>
              </a:rPr>
              <a:t>Exigência de Controle</a:t>
            </a:r>
          </a:p>
        </p:txBody>
      </p:sp>
      <p:sp>
        <p:nvSpPr>
          <p:cNvPr id="18" name="Rectangle 27"/>
          <p:cNvSpPr>
            <a:spLocks noChangeArrowheads="1"/>
          </p:cNvSpPr>
          <p:nvPr/>
        </p:nvSpPr>
        <p:spPr bwMode="auto">
          <a:xfrm>
            <a:off x="683766" y="3425106"/>
            <a:ext cx="264318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Arial" pitchFamily="34" charset="0"/>
              </a:rPr>
              <a:t>Conseqüências Previstas</a:t>
            </a:r>
          </a:p>
          <a:p>
            <a:endParaRPr lang="pt-BR" sz="1600" b="1">
              <a:latin typeface="Arial" pitchFamily="34" charset="0"/>
            </a:endParaRPr>
          </a:p>
          <a:p>
            <a:endParaRPr lang="pt-BR" sz="1600" b="1">
              <a:latin typeface="Arial" pitchFamily="34" charset="0"/>
            </a:endParaRPr>
          </a:p>
          <a:p>
            <a:r>
              <a:rPr lang="pt-BR" sz="1600" b="1">
                <a:latin typeface="Arial" pitchFamily="34" charset="0"/>
              </a:rPr>
              <a:t>       Previsibilidade do</a:t>
            </a:r>
          </a:p>
          <a:p>
            <a:r>
              <a:rPr lang="pt-BR" sz="1600" b="1">
                <a:latin typeface="Arial" pitchFamily="34" charset="0"/>
              </a:rPr>
              <a:t>        Comportamento</a:t>
            </a:r>
          </a:p>
        </p:txBody>
      </p:sp>
      <p:sp>
        <p:nvSpPr>
          <p:cNvPr id="19" name="Rectangle 28"/>
          <p:cNvSpPr>
            <a:spLocks noChangeArrowheads="1"/>
          </p:cNvSpPr>
          <p:nvPr/>
        </p:nvSpPr>
        <p:spPr bwMode="auto">
          <a:xfrm>
            <a:off x="4754116" y="3425106"/>
            <a:ext cx="2870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Arial" pitchFamily="34" charset="0"/>
              </a:rPr>
              <a:t>Conseqüências Imprevistas</a:t>
            </a:r>
          </a:p>
          <a:p>
            <a:endParaRPr lang="pt-BR" sz="1600" b="1">
              <a:latin typeface="Arial" pitchFamily="34" charset="0"/>
            </a:endParaRPr>
          </a:p>
          <a:p>
            <a:endParaRPr lang="pt-BR" sz="1600" b="1">
              <a:latin typeface="Arial" pitchFamily="34" charset="0"/>
            </a:endParaRPr>
          </a:p>
          <a:p>
            <a:r>
              <a:rPr lang="pt-BR" sz="1600" b="1">
                <a:latin typeface="Arial" pitchFamily="34" charset="0"/>
              </a:rPr>
              <a:t>          Disfunções da </a:t>
            </a:r>
          </a:p>
          <a:p>
            <a:r>
              <a:rPr lang="pt-BR" sz="1600" b="1">
                <a:latin typeface="Arial" pitchFamily="34" charset="0"/>
              </a:rPr>
              <a:t>             Burocracia</a:t>
            </a:r>
          </a:p>
        </p:txBody>
      </p:sp>
      <p:sp>
        <p:nvSpPr>
          <p:cNvPr id="20" name="Rectangle 29"/>
          <p:cNvSpPr>
            <a:spLocks noChangeArrowheads="1"/>
          </p:cNvSpPr>
          <p:nvPr/>
        </p:nvSpPr>
        <p:spPr bwMode="auto">
          <a:xfrm>
            <a:off x="1142554" y="5936531"/>
            <a:ext cx="1733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Arial" pitchFamily="34" charset="0"/>
              </a:rPr>
              <a:t>Maior Eficiência</a:t>
            </a:r>
          </a:p>
        </p:txBody>
      </p:sp>
      <p:sp>
        <p:nvSpPr>
          <p:cNvPr id="21" name="Rectangle 30"/>
          <p:cNvSpPr>
            <a:spLocks noChangeArrowheads="1"/>
          </p:cNvSpPr>
          <p:nvPr/>
        </p:nvSpPr>
        <p:spPr bwMode="auto">
          <a:xfrm>
            <a:off x="5555804" y="5923831"/>
            <a:ext cx="12922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Arial" pitchFamily="34" charset="0"/>
              </a:rPr>
              <a:t>Ineficiência</a:t>
            </a:r>
          </a:p>
        </p:txBody>
      </p:sp>
      <p:sp>
        <p:nvSpPr>
          <p:cNvPr id="22" name="Line 32"/>
          <p:cNvSpPr>
            <a:spLocks noChangeShapeType="1"/>
          </p:cNvSpPr>
          <p:nvPr/>
        </p:nvSpPr>
        <p:spPr bwMode="auto">
          <a:xfrm>
            <a:off x="677416" y="4033119"/>
            <a:ext cx="2692400" cy="0"/>
          </a:xfrm>
          <a:prstGeom prst="line">
            <a:avLst/>
          </a:prstGeom>
          <a:noFill/>
          <a:ln w="19050">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3" name="Line 33"/>
          <p:cNvSpPr>
            <a:spLocks noChangeShapeType="1"/>
          </p:cNvSpPr>
          <p:nvPr/>
        </p:nvSpPr>
        <p:spPr bwMode="auto">
          <a:xfrm>
            <a:off x="4847779" y="4029944"/>
            <a:ext cx="2692400" cy="0"/>
          </a:xfrm>
          <a:prstGeom prst="line">
            <a:avLst/>
          </a:prstGeom>
          <a:noFill/>
          <a:ln w="19050">
            <a:solidFill>
              <a:srgbClr val="00B05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4" name="Line 34"/>
          <p:cNvSpPr>
            <a:spLocks noChangeShapeType="1"/>
          </p:cNvSpPr>
          <p:nvPr/>
        </p:nvSpPr>
        <p:spPr bwMode="auto">
          <a:xfrm flipH="1">
            <a:off x="5482779" y="1280394"/>
            <a:ext cx="2641600" cy="0"/>
          </a:xfrm>
          <a:prstGeom prst="line">
            <a:avLst/>
          </a:prstGeom>
          <a:noFill/>
          <a:ln w="19050">
            <a:solidFill>
              <a:srgbClr val="00B05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5" name="Line 35"/>
          <p:cNvSpPr>
            <a:spLocks noChangeShapeType="1"/>
          </p:cNvSpPr>
          <p:nvPr/>
        </p:nvSpPr>
        <p:spPr bwMode="auto">
          <a:xfrm flipV="1">
            <a:off x="107504" y="1286744"/>
            <a:ext cx="0" cy="4841875"/>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6" name="Line 36"/>
          <p:cNvSpPr>
            <a:spLocks noChangeShapeType="1"/>
          </p:cNvSpPr>
          <p:nvPr/>
        </p:nvSpPr>
        <p:spPr bwMode="auto">
          <a:xfrm flipV="1">
            <a:off x="8103741" y="1296269"/>
            <a:ext cx="0" cy="4841875"/>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7" name="Line 37"/>
          <p:cNvSpPr>
            <a:spLocks noChangeShapeType="1"/>
          </p:cNvSpPr>
          <p:nvPr/>
        </p:nvSpPr>
        <p:spPr bwMode="auto">
          <a:xfrm>
            <a:off x="107504" y="6141319"/>
            <a:ext cx="604837" cy="0"/>
          </a:xfrm>
          <a:prstGeom prst="line">
            <a:avLst/>
          </a:prstGeom>
          <a:noFill/>
          <a:ln w="19050">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8" name="Line 38"/>
          <p:cNvSpPr>
            <a:spLocks noChangeShapeType="1"/>
          </p:cNvSpPr>
          <p:nvPr/>
        </p:nvSpPr>
        <p:spPr bwMode="auto">
          <a:xfrm>
            <a:off x="7627491" y="6114331"/>
            <a:ext cx="4762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9" name="CaixaDeTexto 28"/>
          <p:cNvSpPr txBox="1"/>
          <p:nvPr/>
        </p:nvSpPr>
        <p:spPr>
          <a:xfrm>
            <a:off x="6156176" y="764704"/>
            <a:ext cx="2808312"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pt-BR" sz="1400" dirty="0" smtClean="0">
                <a:effectLst>
                  <a:outerShdw blurRad="38100" dist="38100" dir="2700000" algn="tl">
                    <a:srgbClr val="000000">
                      <a:alpha val="43137"/>
                    </a:srgbClr>
                  </a:outerShdw>
                </a:effectLst>
              </a:rPr>
              <a:t>Ela impede a mudança e inovação. A burocracia não leva em conta a chamada organização informal que existe em todo tipo de organização humana (diferenças informais) que introduz variações no desempenho das atividades organizacionais.</a:t>
            </a:r>
            <a:endParaRPr lang="pt-BR" sz="1400" dirty="0">
              <a:effectLst>
                <a:outerShdw blurRad="38100" dist="38100" dir="2700000" algn="tl">
                  <a:srgbClr val="000000">
                    <a:alpha val="43137"/>
                  </a:srgbClr>
                </a:outerShdw>
              </a:effectLst>
            </a:endParaRPr>
          </a:p>
        </p:txBody>
      </p:sp>
      <p:sp>
        <p:nvSpPr>
          <p:cNvPr id="30" name="CaixaDeTexto 29"/>
          <p:cNvSpPr txBox="1"/>
          <p:nvPr/>
        </p:nvSpPr>
        <p:spPr>
          <a:xfrm>
            <a:off x="251520" y="3499580"/>
            <a:ext cx="8517632" cy="1754326"/>
          </a:xfrm>
          <a:prstGeom prst="rect">
            <a:avLst/>
          </a:prstGeom>
          <a:solidFill>
            <a:schemeClr val="bg1">
              <a:lumMod val="75000"/>
            </a:schemeClr>
          </a:solidFill>
        </p:spPr>
        <p:txBody>
          <a:bodyPr wrap="square" rtlCol="0">
            <a:spAutoFit/>
          </a:bodyPr>
          <a:lstStyle/>
          <a:p>
            <a:pPr algn="ctr"/>
            <a:r>
              <a:rPr lang="pt-BR" dirty="0"/>
              <a:t>O excessos de burocracia – com excesso de normas e regulamentos – tem uma superespecialização do trabalho, </a:t>
            </a:r>
            <a:r>
              <a:rPr lang="pt-BR" dirty="0" smtClean="0"/>
              <a:t>ênfase </a:t>
            </a:r>
            <a:r>
              <a:rPr lang="pt-BR" dirty="0"/>
              <a:t>nos cargos e não nas pessoas. Isso leva a uma rigidez da empresa e pouco adaptável a mudanças. Por outro lado, a </a:t>
            </a:r>
            <a:r>
              <a:rPr lang="pt-BR" dirty="0" smtClean="0"/>
              <a:t>escassez </a:t>
            </a:r>
            <a:r>
              <a:rPr lang="pt-BR" dirty="0"/>
              <a:t>da burocratização é uma escassez de normas e regulamentos – falta de especialização, falta autoridade, levando a uma desordem.</a:t>
            </a:r>
          </a:p>
          <a:p>
            <a:pPr algn="ctr"/>
            <a:endParaRPr lang="en-US" dirty="0"/>
          </a:p>
        </p:txBody>
      </p:sp>
    </p:spTree>
    <p:extLst>
      <p:ext uri="{BB962C8B-B14F-4D97-AF65-F5344CB8AC3E}">
        <p14:creationId xmlns:p14="http://schemas.microsoft.com/office/powerpoint/2010/main" val="115330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62"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9988"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763"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9989"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1764" name="Rectangle 4"/>
          <p:cNvSpPr>
            <a:spLocks noChangeArrowheads="1"/>
          </p:cNvSpPr>
          <p:nvPr/>
        </p:nvSpPr>
        <p:spPr bwMode="auto">
          <a:xfrm>
            <a:off x="957263" y="1030288"/>
            <a:ext cx="4600575" cy="106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8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As disfunções da Excelsa</a:t>
            </a:r>
          </a:p>
        </p:txBody>
      </p:sp>
      <p:pic>
        <p:nvPicPr>
          <p:cNvPr id="501765"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01766" name="Oval 6"/>
          <p:cNvSpPr>
            <a:spLocks noChangeArrowheads="1"/>
          </p:cNvSpPr>
          <p:nvPr/>
        </p:nvSpPr>
        <p:spPr bwMode="auto">
          <a:xfrm>
            <a:off x="7869238" y="6953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271</a:t>
            </a:r>
          </a:p>
        </p:txBody>
      </p:sp>
      <p:sp>
        <p:nvSpPr>
          <p:cNvPr id="501767" name="Text Box 7"/>
          <p:cNvSpPr txBox="1">
            <a:spLocks noChangeArrowheads="1"/>
          </p:cNvSpPr>
          <p:nvPr/>
        </p:nvSpPr>
        <p:spPr bwMode="auto">
          <a:xfrm>
            <a:off x="457200" y="2057400"/>
            <a:ext cx="8228013"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A Excelsa é uma empresa que tem tudo para dar certo.</a:t>
            </a:r>
          </a:p>
          <a:p>
            <a:r>
              <a:rPr lang="pt-BR" altLang="en-US" sz="2000">
                <a:solidFill>
                  <a:srgbClr val="FF3300"/>
                </a:solidFill>
                <a:latin typeface="Verdana" pitchFamily="34" charset="0"/>
              </a:rPr>
              <a:t>    Mas tudo sai errado. Ela adotou um caráter legal e formal,</a:t>
            </a:r>
          </a:p>
          <a:p>
            <a:r>
              <a:rPr lang="pt-BR" altLang="en-US" sz="2000">
                <a:solidFill>
                  <a:srgbClr val="FF3300"/>
                </a:solidFill>
                <a:latin typeface="Verdana" pitchFamily="34" charset="0"/>
              </a:rPr>
              <a:t>     definiu cargos e posições hierárquicas, elaborou rotinas</a:t>
            </a:r>
          </a:p>
          <a:p>
            <a:r>
              <a:rPr lang="pt-BR" altLang="en-US" sz="2000">
                <a:solidFill>
                  <a:srgbClr val="FF3300"/>
                </a:solidFill>
                <a:latin typeface="Verdana" pitchFamily="34" charset="0"/>
              </a:rPr>
              <a:t>         e procedimentos e profissionalizou a diretoria e os</a:t>
            </a:r>
          </a:p>
          <a:p>
            <a:r>
              <a:rPr lang="pt-BR" altLang="en-US" sz="2000">
                <a:solidFill>
                  <a:srgbClr val="FF3300"/>
                </a:solidFill>
                <a:latin typeface="Verdana" pitchFamily="34" charset="0"/>
              </a:rPr>
              <a:t> 		 participantes. Nada mais correto.</a:t>
            </a:r>
          </a:p>
          <a:p>
            <a:r>
              <a:rPr lang="pt-BR" altLang="en-US" sz="2000">
                <a:solidFill>
                  <a:srgbClr val="FF3300"/>
                </a:solidFill>
                <a:latin typeface="Verdana" pitchFamily="34" charset="0"/>
              </a:rPr>
              <a:t>Contudo, o resultado está decepcionando: as pessoas apenas</a:t>
            </a:r>
          </a:p>
          <a:p>
            <a:r>
              <a:rPr lang="pt-BR" altLang="en-US" sz="2000">
                <a:solidFill>
                  <a:srgbClr val="FF3300"/>
                </a:solidFill>
                <a:latin typeface="Verdana" pitchFamily="34" charset="0"/>
              </a:rPr>
              <a:t> seguem as normas e procedimentos, o formalismo é total e</a:t>
            </a:r>
          </a:p>
          <a:p>
            <a:r>
              <a:rPr lang="pt-BR" altLang="en-US" sz="2000">
                <a:solidFill>
                  <a:srgbClr val="FF3300"/>
                </a:solidFill>
                <a:latin typeface="Verdana" pitchFamily="34" charset="0"/>
              </a:rPr>
              <a:t> o papelório é uma loucura, as pessoas resistem às mudanças,</a:t>
            </a:r>
          </a:p>
          <a:p>
            <a:r>
              <a:rPr lang="pt-BR" altLang="en-US" sz="2000">
                <a:solidFill>
                  <a:srgbClr val="FF3300"/>
                </a:solidFill>
                <a:latin typeface="Verdana" pitchFamily="34" charset="0"/>
              </a:rPr>
              <a:t>o relacionamento entre os funcionários é precário e superficial,</a:t>
            </a:r>
          </a:p>
          <a:p>
            <a:r>
              <a:rPr lang="pt-BR" altLang="en-US" sz="2000">
                <a:solidFill>
                  <a:srgbClr val="FF3300"/>
                </a:solidFill>
                <a:latin typeface="Verdana" pitchFamily="34" charset="0"/>
              </a:rPr>
              <a:t>    os chefes abusam das suas mordomias e se afastam dos</a:t>
            </a:r>
          </a:p>
          <a:p>
            <a:r>
              <a:rPr lang="pt-BR" altLang="en-US" sz="2000">
                <a:solidFill>
                  <a:srgbClr val="FF3300"/>
                </a:solidFill>
                <a:latin typeface="Verdana" pitchFamily="34" charset="0"/>
              </a:rPr>
              <a:t>    subordinados e os clientes vivem reclamando da falta de </a:t>
            </a:r>
          </a:p>
          <a:p>
            <a:r>
              <a:rPr lang="pt-BR" altLang="en-US" sz="2000">
                <a:solidFill>
                  <a:srgbClr val="FF3300"/>
                </a:solidFill>
                <a:latin typeface="Verdana" pitchFamily="34" charset="0"/>
              </a:rPr>
              <a:t>		   atenção aos seus problemas.</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Se você fosse diretor da Excelsa, o que faria?</a:t>
            </a:r>
          </a:p>
        </p:txBody>
      </p:sp>
    </p:spTree>
    <p:extLst>
      <p:ext uri="{BB962C8B-B14F-4D97-AF65-F5344CB8AC3E}">
        <p14:creationId xmlns:p14="http://schemas.microsoft.com/office/powerpoint/2010/main" val="3513388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o 24"/>
          <p:cNvGrpSpPr/>
          <p:nvPr/>
        </p:nvGrpSpPr>
        <p:grpSpPr>
          <a:xfrm>
            <a:off x="89340" y="4927"/>
            <a:ext cx="1548496" cy="543753"/>
            <a:chOff x="-41043" y="1710"/>
            <a:chExt cx="2242324" cy="1066471"/>
          </a:xfrm>
        </p:grpSpPr>
        <p:sp>
          <p:nvSpPr>
            <p:cNvPr id="26" name="Arredondar Retângulo no Mesmo Canto Lateral 25"/>
            <p:cNvSpPr/>
            <p:nvPr/>
          </p:nvSpPr>
          <p:spPr>
            <a:xfrm>
              <a:off x="-41043" y="1710"/>
              <a:ext cx="2242324" cy="1066471"/>
            </a:xfrm>
            <a:prstGeom prst="round2SameRect">
              <a:avLst>
                <a:gd name="adj1" fmla="val 16670"/>
                <a:gd name="adj2" fmla="val 0"/>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27" name="Arredondar Retângulo no Mesmo Canto Lateral 4"/>
            <p:cNvSpPr/>
            <p:nvPr/>
          </p:nvSpPr>
          <p:spPr>
            <a:xfrm>
              <a:off x="11027" y="53780"/>
              <a:ext cx="2138184" cy="101440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pt-BR" sz="1200" b="1" u="none" kern="1200" dirty="0" smtClean="0">
                  <a:solidFill>
                    <a:schemeClr val="tx1"/>
                  </a:solidFill>
                  <a:effectLst>
                    <a:outerShdw blurRad="38100" dist="38100" dir="2700000" algn="tl">
                      <a:srgbClr val="000000">
                        <a:alpha val="43137"/>
                      </a:srgbClr>
                    </a:outerShdw>
                  </a:effectLst>
                  <a:latin typeface="+mn-lt"/>
                </a:rPr>
                <a:t>ESTRUTURALISTA</a:t>
              </a:r>
              <a:endParaRPr lang="pt-BR" sz="1200" u="none" kern="1200" dirty="0">
                <a:solidFill>
                  <a:schemeClr val="tx1"/>
                </a:solidFill>
                <a:effectLst>
                  <a:outerShdw blurRad="38100" dist="38100" dir="2700000" algn="tl">
                    <a:srgbClr val="000000">
                      <a:alpha val="43137"/>
                    </a:srgbClr>
                  </a:outerShdw>
                </a:effectLst>
                <a:latin typeface="+mn-lt"/>
              </a:endParaRPr>
            </a:p>
          </p:txBody>
        </p:sp>
      </p:grpSp>
      <p:sp>
        <p:nvSpPr>
          <p:cNvPr id="2" name="Espaço Reservado para Número de Slide 1"/>
          <p:cNvSpPr>
            <a:spLocks noGrp="1"/>
          </p:cNvSpPr>
          <p:nvPr>
            <p:ph type="sldNum" sz="quarter" idx="12"/>
          </p:nvPr>
        </p:nvSpPr>
        <p:spPr/>
        <p:txBody>
          <a:bodyPr/>
          <a:lstStyle/>
          <a:p>
            <a:fld id="{6E2D2B3B-882E-40F3-A32F-6DD516915044}" type="slidenum">
              <a:rPr lang="en-US" smtClean="0"/>
              <a:pPr/>
              <a:t>23</a:t>
            </a:fld>
            <a:endParaRPr lang="en-US"/>
          </a:p>
        </p:txBody>
      </p:sp>
      <p:sp>
        <p:nvSpPr>
          <p:cNvPr id="3" name="Rectangle 3"/>
          <p:cNvSpPr>
            <a:spLocks noChangeArrowheads="1"/>
          </p:cNvSpPr>
          <p:nvPr/>
        </p:nvSpPr>
        <p:spPr bwMode="auto">
          <a:xfrm>
            <a:off x="2749855" y="148570"/>
            <a:ext cx="31902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b="1" dirty="0" smtClean="0">
                <a:latin typeface="Arial" pitchFamily="34" charset="0"/>
              </a:rPr>
              <a:t>Graus </a:t>
            </a:r>
            <a:r>
              <a:rPr lang="pt-BR" sz="2000" b="1" dirty="0">
                <a:latin typeface="Arial" pitchFamily="34" charset="0"/>
              </a:rPr>
              <a:t>de burocratização</a:t>
            </a:r>
          </a:p>
        </p:txBody>
      </p:sp>
      <p:sp>
        <p:nvSpPr>
          <p:cNvPr id="4" name="Rectangle 7"/>
          <p:cNvSpPr>
            <a:spLocks noChangeArrowheads="1"/>
          </p:cNvSpPr>
          <p:nvPr/>
        </p:nvSpPr>
        <p:spPr bwMode="auto">
          <a:xfrm>
            <a:off x="377503" y="469330"/>
            <a:ext cx="1885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solidFill>
                  <a:schemeClr val="accent2">
                    <a:lumMod val="50000"/>
                  </a:schemeClr>
                </a:solidFill>
                <a:latin typeface="Arial" pitchFamily="34" charset="0"/>
              </a:rPr>
              <a:t>  Escassez de </a:t>
            </a:r>
          </a:p>
          <a:p>
            <a:r>
              <a:rPr lang="pt-BR" sz="1800" b="1" dirty="0">
                <a:solidFill>
                  <a:schemeClr val="accent2">
                    <a:lumMod val="50000"/>
                  </a:schemeClr>
                </a:solidFill>
                <a:latin typeface="Arial" pitchFamily="34" charset="0"/>
              </a:rPr>
              <a:t>burocratização:</a:t>
            </a:r>
          </a:p>
        </p:txBody>
      </p:sp>
      <p:sp>
        <p:nvSpPr>
          <p:cNvPr id="5" name="Rectangle 13"/>
          <p:cNvSpPr>
            <a:spLocks noChangeArrowheads="1"/>
          </p:cNvSpPr>
          <p:nvPr/>
        </p:nvSpPr>
        <p:spPr bwMode="auto">
          <a:xfrm>
            <a:off x="6444208" y="466155"/>
            <a:ext cx="1911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solidFill>
                  <a:srgbClr val="FF0000"/>
                </a:solidFill>
                <a:latin typeface="Arial" pitchFamily="34" charset="0"/>
              </a:rPr>
              <a:t>   Excesso de</a:t>
            </a:r>
          </a:p>
          <a:p>
            <a:r>
              <a:rPr lang="pt-BR" sz="1800" b="1" dirty="0">
                <a:solidFill>
                  <a:srgbClr val="FF0000"/>
                </a:solidFill>
                <a:latin typeface="Arial" pitchFamily="34" charset="0"/>
              </a:rPr>
              <a:t>Burocratização:</a:t>
            </a:r>
          </a:p>
        </p:txBody>
      </p:sp>
      <p:sp>
        <p:nvSpPr>
          <p:cNvPr id="6" name="Line 17"/>
          <p:cNvSpPr>
            <a:spLocks noChangeShapeType="1"/>
          </p:cNvSpPr>
          <p:nvPr/>
        </p:nvSpPr>
        <p:spPr bwMode="auto">
          <a:xfrm>
            <a:off x="2330437" y="669479"/>
            <a:ext cx="4132262" cy="1270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7" name="Rectangle 22"/>
          <p:cNvSpPr>
            <a:spLocks noChangeArrowheads="1"/>
          </p:cNvSpPr>
          <p:nvPr/>
        </p:nvSpPr>
        <p:spPr bwMode="auto">
          <a:xfrm>
            <a:off x="323528" y="1483469"/>
            <a:ext cx="8229600" cy="4454525"/>
          </a:xfrm>
          <a:prstGeom prst="rect">
            <a:avLst/>
          </a:prstGeom>
          <a:solidFill>
            <a:schemeClr val="tx2">
              <a:lumMod val="75000"/>
            </a:schemeClr>
          </a:solidFill>
          <a:ln w="9525">
            <a:solidFill>
              <a:schemeClr val="tx1"/>
            </a:solidFill>
            <a:miter lim="800000"/>
            <a:headEnd/>
            <a:tailEnd/>
          </a:ln>
          <a:effectLst>
            <a:outerShdw dist="107763" dir="2700000" algn="ctr" rotWithShape="0">
              <a:schemeClr val="bg2"/>
            </a:outerShdw>
          </a:effectLst>
        </p:spPr>
        <p:txBody>
          <a:bodyPr wrap="none" anchor="ctr"/>
          <a:lstStyle/>
          <a:p>
            <a:pPr algn="ctr"/>
            <a:endParaRPr lang="pt-BR" sz="1600" b="1">
              <a:latin typeface="Arial" pitchFamily="34" charset="0"/>
            </a:endParaRPr>
          </a:p>
        </p:txBody>
      </p:sp>
      <p:sp>
        <p:nvSpPr>
          <p:cNvPr id="8" name="Line 23"/>
          <p:cNvSpPr>
            <a:spLocks noChangeShapeType="1"/>
          </p:cNvSpPr>
          <p:nvPr/>
        </p:nvSpPr>
        <p:spPr bwMode="auto">
          <a:xfrm>
            <a:off x="2707953" y="1956544"/>
            <a:ext cx="3373438"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9" name="Line 24"/>
          <p:cNvSpPr>
            <a:spLocks noChangeShapeType="1"/>
          </p:cNvSpPr>
          <p:nvPr/>
        </p:nvSpPr>
        <p:spPr bwMode="auto">
          <a:xfrm>
            <a:off x="2682553" y="4096494"/>
            <a:ext cx="3373438"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0" name="Line 25"/>
          <p:cNvSpPr>
            <a:spLocks noChangeShapeType="1"/>
          </p:cNvSpPr>
          <p:nvPr/>
        </p:nvSpPr>
        <p:spPr bwMode="auto">
          <a:xfrm>
            <a:off x="2720653" y="3488482"/>
            <a:ext cx="3373438"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1" name="Line 26"/>
          <p:cNvSpPr>
            <a:spLocks noChangeShapeType="1"/>
          </p:cNvSpPr>
          <p:nvPr/>
        </p:nvSpPr>
        <p:spPr bwMode="auto">
          <a:xfrm>
            <a:off x="2757166" y="2778869"/>
            <a:ext cx="3373437"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2" name="Line 27"/>
          <p:cNvSpPr>
            <a:spLocks noChangeShapeType="1"/>
          </p:cNvSpPr>
          <p:nvPr/>
        </p:nvSpPr>
        <p:spPr bwMode="auto">
          <a:xfrm>
            <a:off x="2688903" y="4825157"/>
            <a:ext cx="3373438"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3" name="Line 28"/>
          <p:cNvSpPr>
            <a:spLocks noChangeShapeType="1"/>
          </p:cNvSpPr>
          <p:nvPr/>
        </p:nvSpPr>
        <p:spPr bwMode="auto">
          <a:xfrm>
            <a:off x="2700016" y="5555407"/>
            <a:ext cx="3373437" cy="0"/>
          </a:xfrm>
          <a:prstGeom prst="line">
            <a:avLst/>
          </a:prstGeom>
          <a:noFill/>
          <a:ln w="28575">
            <a:solidFill>
              <a:schemeClr val="bg2">
                <a:lumMod val="50000"/>
              </a:schemeClr>
            </a:solidFill>
            <a:prstDash val="dash"/>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4" name="Rectangle 29"/>
          <p:cNvSpPr>
            <a:spLocks noChangeArrowheads="1"/>
          </p:cNvSpPr>
          <p:nvPr/>
        </p:nvSpPr>
        <p:spPr bwMode="auto">
          <a:xfrm>
            <a:off x="437828" y="1742232"/>
            <a:ext cx="2400016"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a:solidFill>
                  <a:schemeClr val="bg1">
                    <a:lumMod val="95000"/>
                  </a:schemeClr>
                </a:solidFill>
                <a:latin typeface="Arial" pitchFamily="34" charset="0"/>
              </a:rPr>
              <a:t> Falta de especialização,</a:t>
            </a:r>
          </a:p>
          <a:p>
            <a:r>
              <a:rPr lang="pt-BR" sz="1400" b="1">
                <a:solidFill>
                  <a:schemeClr val="bg1">
                    <a:lumMod val="95000"/>
                  </a:schemeClr>
                </a:solidFill>
                <a:latin typeface="Arial" pitchFamily="34" charset="0"/>
              </a:rPr>
              <a:t>     bagunça, confusão</a:t>
            </a:r>
          </a:p>
          <a:p>
            <a:endParaRPr lang="pt-BR" sz="1400" b="1">
              <a:solidFill>
                <a:schemeClr val="bg1">
                  <a:lumMod val="95000"/>
                </a:schemeClr>
              </a:solidFill>
              <a:latin typeface="Arial" pitchFamily="34" charset="0"/>
            </a:endParaRPr>
          </a:p>
          <a:p>
            <a:endParaRPr lang="pt-BR" sz="14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    Falta de autoridade</a:t>
            </a:r>
          </a:p>
          <a:p>
            <a:endParaRPr lang="pt-BR" sz="1400" b="1">
              <a:solidFill>
                <a:schemeClr val="bg1">
                  <a:lumMod val="95000"/>
                </a:schemeClr>
              </a:solidFill>
              <a:latin typeface="Arial" pitchFamily="34" charset="0"/>
            </a:endParaRPr>
          </a:p>
          <a:p>
            <a:endParaRPr lang="pt-BR" sz="800" b="1">
              <a:solidFill>
                <a:schemeClr val="bg1">
                  <a:lumMod val="95000"/>
                </a:schemeClr>
              </a:solidFill>
              <a:latin typeface="Arial" pitchFamily="34" charset="0"/>
            </a:endParaRPr>
          </a:p>
          <a:p>
            <a:endParaRPr lang="pt-BR" sz="14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   Liberdade excessiva</a:t>
            </a:r>
          </a:p>
          <a:p>
            <a:endParaRPr lang="pt-BR" sz="1400" b="1">
              <a:solidFill>
                <a:schemeClr val="bg1">
                  <a:lumMod val="95000"/>
                </a:schemeClr>
              </a:solidFill>
              <a:latin typeface="Arial" pitchFamily="34" charset="0"/>
            </a:endParaRPr>
          </a:p>
          <a:p>
            <a:endParaRPr lang="pt-BR" sz="8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Ausência de documentos,</a:t>
            </a:r>
          </a:p>
          <a:p>
            <a:r>
              <a:rPr lang="pt-BR" sz="1400" b="1">
                <a:solidFill>
                  <a:schemeClr val="bg1">
                    <a:lumMod val="95000"/>
                  </a:schemeClr>
                </a:solidFill>
                <a:latin typeface="Arial" pitchFamily="34" charset="0"/>
              </a:rPr>
              <a:t>        informalidade</a:t>
            </a:r>
          </a:p>
          <a:p>
            <a:endParaRPr lang="pt-BR" sz="1400" b="1">
              <a:solidFill>
                <a:schemeClr val="bg1">
                  <a:lumMod val="95000"/>
                </a:schemeClr>
              </a:solidFill>
              <a:latin typeface="Arial" pitchFamily="34" charset="0"/>
            </a:endParaRPr>
          </a:p>
          <a:p>
            <a:endParaRPr lang="pt-BR" sz="8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    Ênfase nas pessoas</a:t>
            </a:r>
          </a:p>
          <a:p>
            <a:endParaRPr lang="pt-BR" sz="1400" b="1">
              <a:solidFill>
                <a:schemeClr val="bg1">
                  <a:lumMod val="95000"/>
                </a:schemeClr>
              </a:solidFill>
              <a:latin typeface="Arial" pitchFamily="34" charset="0"/>
            </a:endParaRPr>
          </a:p>
          <a:p>
            <a:endParaRPr lang="pt-BR" sz="1400" b="1">
              <a:solidFill>
                <a:schemeClr val="bg1">
                  <a:lumMod val="95000"/>
                </a:schemeClr>
              </a:solidFill>
              <a:latin typeface="Arial" pitchFamily="34" charset="0"/>
            </a:endParaRPr>
          </a:p>
          <a:p>
            <a:r>
              <a:rPr lang="pt-BR" sz="1400" b="1">
                <a:solidFill>
                  <a:schemeClr val="bg1">
                    <a:lumMod val="95000"/>
                  </a:schemeClr>
                </a:solidFill>
                <a:latin typeface="Arial" pitchFamily="34" charset="0"/>
              </a:rPr>
              <a:t>       Apadrinhamento</a:t>
            </a:r>
          </a:p>
        </p:txBody>
      </p:sp>
      <p:sp>
        <p:nvSpPr>
          <p:cNvPr id="15" name="Rectangle 30"/>
          <p:cNvSpPr>
            <a:spLocks noChangeArrowheads="1"/>
          </p:cNvSpPr>
          <p:nvPr/>
        </p:nvSpPr>
        <p:spPr bwMode="auto">
          <a:xfrm>
            <a:off x="6090916" y="1742232"/>
            <a:ext cx="219322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400" b="1" dirty="0">
                <a:solidFill>
                  <a:schemeClr val="bg1">
                    <a:lumMod val="95000"/>
                  </a:schemeClr>
                </a:solidFill>
                <a:latin typeface="Arial" pitchFamily="34" charset="0"/>
              </a:rPr>
              <a:t>  Superespecialização,</a:t>
            </a:r>
          </a:p>
          <a:p>
            <a:r>
              <a:rPr lang="pt-BR" sz="1400" b="1" dirty="0">
                <a:solidFill>
                  <a:schemeClr val="bg1">
                    <a:lumMod val="95000"/>
                  </a:schemeClr>
                </a:solidFill>
                <a:latin typeface="Arial" pitchFamily="34" charset="0"/>
              </a:rPr>
              <a:t>hiper-responsabilidade</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Excesso de autoridade.</a:t>
            </a:r>
          </a:p>
          <a:p>
            <a:r>
              <a:rPr lang="pt-BR" sz="1400" b="1" dirty="0">
                <a:solidFill>
                  <a:schemeClr val="bg1">
                    <a:lumMod val="95000"/>
                  </a:schemeClr>
                </a:solidFill>
                <a:latin typeface="Arial" pitchFamily="34" charset="0"/>
              </a:rPr>
              <a:t>Autocracia e imposição</a:t>
            </a:r>
          </a:p>
          <a:p>
            <a:endParaRPr lang="pt-BR" sz="1400" b="1" dirty="0">
              <a:solidFill>
                <a:schemeClr val="bg1">
                  <a:lumMod val="95000"/>
                </a:schemeClr>
              </a:solidFill>
              <a:latin typeface="Arial" pitchFamily="34" charset="0"/>
            </a:endParaRPr>
          </a:p>
          <a:p>
            <a:endParaRPr lang="pt-BR" sz="8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Ordem e disciplina</a:t>
            </a:r>
          </a:p>
          <a:p>
            <a:endParaRPr lang="pt-BR" sz="10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Excesso de papelório.</a:t>
            </a:r>
          </a:p>
          <a:p>
            <a:r>
              <a:rPr lang="pt-BR" sz="1400" b="1" dirty="0">
                <a:solidFill>
                  <a:schemeClr val="bg1">
                    <a:lumMod val="95000"/>
                  </a:schemeClr>
                </a:solidFill>
                <a:latin typeface="Arial" pitchFamily="34" charset="0"/>
              </a:rPr>
              <a:t>         Formalismo</a:t>
            </a:r>
          </a:p>
          <a:p>
            <a:endParaRPr lang="pt-BR" sz="10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Ênfase nos cargos</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Excesso de exigências</a:t>
            </a:r>
          </a:p>
        </p:txBody>
      </p:sp>
      <p:sp>
        <p:nvSpPr>
          <p:cNvPr id="16" name="Rectangle 31"/>
          <p:cNvSpPr>
            <a:spLocks noChangeArrowheads="1"/>
          </p:cNvSpPr>
          <p:nvPr/>
        </p:nvSpPr>
        <p:spPr bwMode="auto">
          <a:xfrm>
            <a:off x="3246116" y="1816844"/>
            <a:ext cx="2223686" cy="4093428"/>
          </a:xfrm>
          <a:prstGeom prst="rect">
            <a:avLst/>
          </a:prstGeom>
          <a:solidFill>
            <a:schemeClr val="accent3">
              <a:lumMod val="50000"/>
            </a:schemeClr>
          </a:solidFill>
          <a:ln w="9525">
            <a:solidFill>
              <a:schemeClr val="tx1"/>
            </a:solidFill>
            <a:miter lim="800000"/>
            <a:headEnd/>
            <a:tailEnd/>
          </a:ln>
          <a:effectLst/>
          <a:extLst/>
        </p:spPr>
        <p:txBody>
          <a:bodyPr wrap="none">
            <a:spAutoFit/>
          </a:bodyPr>
          <a:lstStyle/>
          <a:p>
            <a:r>
              <a:rPr lang="pt-BR" sz="1400" b="1" dirty="0">
                <a:solidFill>
                  <a:schemeClr val="bg1">
                    <a:lumMod val="95000"/>
                  </a:schemeClr>
                </a:solidFill>
                <a:latin typeface="Arial" pitchFamily="34" charset="0"/>
              </a:rPr>
              <a:t>    Divisão do trabalho</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Hierarquia</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Regras e Regulamentos</a:t>
            </a:r>
          </a:p>
          <a:p>
            <a:endParaRPr lang="pt-BR" sz="1400" b="1" dirty="0">
              <a:solidFill>
                <a:schemeClr val="bg1">
                  <a:lumMod val="95000"/>
                </a:schemeClr>
              </a:solidFill>
              <a:latin typeface="Arial" pitchFamily="34" charset="0"/>
            </a:endParaRPr>
          </a:p>
          <a:p>
            <a:endParaRPr lang="pt-BR" sz="8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Formalização das</a:t>
            </a:r>
          </a:p>
          <a:p>
            <a:r>
              <a:rPr lang="pt-BR" sz="1400" b="1" dirty="0">
                <a:solidFill>
                  <a:schemeClr val="bg1">
                    <a:lumMod val="95000"/>
                  </a:schemeClr>
                </a:solidFill>
                <a:latin typeface="Arial" pitchFamily="34" charset="0"/>
              </a:rPr>
              <a:t>       Comunicações</a:t>
            </a: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a:t>
            </a:r>
            <a:r>
              <a:rPr lang="pt-BR" sz="1400" b="1" dirty="0" smtClean="0">
                <a:solidFill>
                  <a:schemeClr val="bg1">
                    <a:lumMod val="95000"/>
                  </a:schemeClr>
                </a:solidFill>
                <a:latin typeface="Arial" pitchFamily="34" charset="0"/>
              </a:rPr>
              <a:t>Impessoalidade</a:t>
            </a:r>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endParaRPr lang="pt-BR" sz="1400" b="1" dirty="0">
              <a:solidFill>
                <a:schemeClr val="bg1">
                  <a:lumMod val="95000"/>
                </a:schemeClr>
              </a:solidFill>
              <a:latin typeface="Arial" pitchFamily="34" charset="0"/>
            </a:endParaRPr>
          </a:p>
          <a:p>
            <a:r>
              <a:rPr lang="pt-BR" sz="1400" b="1" dirty="0">
                <a:solidFill>
                  <a:schemeClr val="bg1">
                    <a:lumMod val="95000"/>
                  </a:schemeClr>
                </a:solidFill>
                <a:latin typeface="Arial" pitchFamily="34" charset="0"/>
              </a:rPr>
              <a:t>   Seleção e Promoção</a:t>
            </a:r>
          </a:p>
          <a:p>
            <a:r>
              <a:rPr lang="pt-BR" sz="1400" b="1" dirty="0">
                <a:solidFill>
                  <a:schemeClr val="bg1">
                    <a:lumMod val="95000"/>
                  </a:schemeClr>
                </a:solidFill>
                <a:latin typeface="Arial" pitchFamily="34" charset="0"/>
              </a:rPr>
              <a:t>           do Pessoal</a:t>
            </a:r>
          </a:p>
        </p:txBody>
      </p:sp>
      <p:sp>
        <p:nvSpPr>
          <p:cNvPr id="17" name="Rectangle 32"/>
          <p:cNvSpPr>
            <a:spLocks noChangeArrowheads="1"/>
          </p:cNvSpPr>
          <p:nvPr/>
        </p:nvSpPr>
        <p:spPr bwMode="auto">
          <a:xfrm>
            <a:off x="463228" y="6106269"/>
            <a:ext cx="7192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600" b="1">
                <a:latin typeface="Arial" pitchFamily="34" charset="0"/>
              </a:rPr>
              <a:t>   Desordem		        Eficiência		              Rigidez</a:t>
            </a:r>
          </a:p>
        </p:txBody>
      </p:sp>
      <p:sp>
        <p:nvSpPr>
          <p:cNvPr id="18" name="Line 33"/>
          <p:cNvSpPr>
            <a:spLocks noChangeShapeType="1"/>
          </p:cNvSpPr>
          <p:nvPr/>
        </p:nvSpPr>
        <p:spPr bwMode="auto">
          <a:xfrm>
            <a:off x="1796728" y="6255494"/>
            <a:ext cx="1852613" cy="0"/>
          </a:xfrm>
          <a:prstGeom prst="line">
            <a:avLst/>
          </a:prstGeom>
          <a:noFill/>
          <a:ln w="19050">
            <a:solidFill>
              <a:schemeClr val="bg2">
                <a:lumMod val="50000"/>
              </a:schemeClr>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19" name="Line 34"/>
          <p:cNvSpPr>
            <a:spLocks noChangeShapeType="1"/>
          </p:cNvSpPr>
          <p:nvPr/>
        </p:nvSpPr>
        <p:spPr bwMode="auto">
          <a:xfrm>
            <a:off x="4793928" y="6255494"/>
            <a:ext cx="1852613" cy="0"/>
          </a:xfrm>
          <a:prstGeom prst="line">
            <a:avLst/>
          </a:prstGeom>
          <a:noFill/>
          <a:ln w="19050">
            <a:solidFill>
              <a:schemeClr val="bg2">
                <a:lumMod val="50000"/>
              </a:schemeClr>
            </a:solidFill>
            <a:round/>
            <a:headEnd type="stealth" w="lg" len="lg"/>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0" name="CaixaDeTexto 19"/>
          <p:cNvSpPr txBox="1"/>
          <p:nvPr/>
        </p:nvSpPr>
        <p:spPr>
          <a:xfrm>
            <a:off x="179512" y="1104999"/>
            <a:ext cx="3240360" cy="307777"/>
          </a:xfrm>
          <a:prstGeom prst="rect">
            <a:avLst/>
          </a:prstGeom>
          <a:noFill/>
        </p:spPr>
        <p:txBody>
          <a:bodyPr wrap="square" rtlCol="0">
            <a:spAutoFit/>
          </a:bodyPr>
          <a:lstStyle/>
          <a:p>
            <a:r>
              <a:rPr lang="pt-BR" sz="1400" dirty="0" smtClean="0"/>
              <a:t>Escassez de normas e regulamentos</a:t>
            </a:r>
            <a:endParaRPr lang="pt-BR" sz="1400" dirty="0"/>
          </a:p>
        </p:txBody>
      </p:sp>
      <p:sp>
        <p:nvSpPr>
          <p:cNvPr id="21" name="CaixaDeTexto 20"/>
          <p:cNvSpPr txBox="1"/>
          <p:nvPr/>
        </p:nvSpPr>
        <p:spPr>
          <a:xfrm>
            <a:off x="5220072" y="1124744"/>
            <a:ext cx="3600400" cy="307777"/>
          </a:xfrm>
          <a:prstGeom prst="rect">
            <a:avLst/>
          </a:prstGeom>
          <a:noFill/>
        </p:spPr>
        <p:txBody>
          <a:bodyPr wrap="square" rtlCol="0">
            <a:spAutoFit/>
          </a:bodyPr>
          <a:lstStyle/>
          <a:p>
            <a:pPr algn="ctr"/>
            <a:r>
              <a:rPr lang="pt-BR" sz="1400" dirty="0" smtClean="0"/>
              <a:t>Excesso de normas e regulamentos</a:t>
            </a:r>
            <a:endParaRPr lang="pt-BR" sz="1400" dirty="0"/>
          </a:p>
        </p:txBody>
      </p:sp>
      <p:sp>
        <p:nvSpPr>
          <p:cNvPr id="22" name="Retângulo 21"/>
          <p:cNvSpPr/>
          <p:nvPr/>
        </p:nvSpPr>
        <p:spPr>
          <a:xfrm>
            <a:off x="3246116" y="781571"/>
            <a:ext cx="2223686" cy="56612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p:cNvSpPr txBox="1"/>
          <p:nvPr/>
        </p:nvSpPr>
        <p:spPr>
          <a:xfrm>
            <a:off x="3310204" y="837579"/>
            <a:ext cx="2095510" cy="646331"/>
          </a:xfrm>
          <a:prstGeom prst="rect">
            <a:avLst/>
          </a:prstGeom>
          <a:noFill/>
        </p:spPr>
        <p:txBody>
          <a:bodyPr wrap="none" rtlCol="0">
            <a:spAutoFit/>
          </a:bodyPr>
          <a:lstStyle/>
          <a:p>
            <a:pPr algn="ctr"/>
            <a:r>
              <a:rPr lang="pt-BR" dirty="0" smtClean="0"/>
              <a:t>DIMENSOES</a:t>
            </a:r>
          </a:p>
          <a:p>
            <a:pPr algn="ctr"/>
            <a:r>
              <a:rPr lang="pt-BR" dirty="0" smtClean="0"/>
              <a:t>DA BUROCRACIA</a:t>
            </a:r>
            <a:endParaRPr lang="pt-BR" dirty="0"/>
          </a:p>
        </p:txBody>
      </p:sp>
      <p:sp>
        <p:nvSpPr>
          <p:cNvPr id="24" name="CaixaDeTexto 23"/>
          <p:cNvSpPr txBox="1"/>
          <p:nvPr/>
        </p:nvSpPr>
        <p:spPr>
          <a:xfrm>
            <a:off x="35496" y="6513388"/>
            <a:ext cx="3964932" cy="338554"/>
          </a:xfrm>
          <a:prstGeom prst="rect">
            <a:avLst/>
          </a:prstGeom>
          <a:noFill/>
        </p:spPr>
        <p:txBody>
          <a:bodyPr wrap="none" rtlCol="0">
            <a:spAutoFit/>
          </a:bodyPr>
          <a:lstStyle/>
          <a:p>
            <a:r>
              <a:rPr lang="pt-BR" sz="1600" dirty="0" smtClean="0"/>
              <a:t>Fonte: Chiavenato (2011, p.256 – Figura 11.5)</a:t>
            </a:r>
            <a:endParaRPr lang="pt-BR" sz="1600" dirty="0"/>
          </a:p>
        </p:txBody>
      </p:sp>
    </p:spTree>
    <p:extLst>
      <p:ext uri="{BB962C8B-B14F-4D97-AF65-F5344CB8AC3E}">
        <p14:creationId xmlns:p14="http://schemas.microsoft.com/office/powerpoint/2010/main" val="10993832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098"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4078"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6099"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4079"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6100" name="Rectangle 4"/>
          <p:cNvSpPr>
            <a:spLocks noChangeArrowheads="1"/>
          </p:cNvSpPr>
          <p:nvPr/>
        </p:nvSpPr>
        <p:spPr bwMode="auto">
          <a:xfrm>
            <a:off x="766763" y="852488"/>
            <a:ext cx="41608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O conflito de gerações</a:t>
            </a:r>
          </a:p>
        </p:txBody>
      </p:sp>
      <p:pic>
        <p:nvPicPr>
          <p:cNvPr id="516101"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16102" name="Oval 6"/>
          <p:cNvSpPr>
            <a:spLocks noChangeArrowheads="1"/>
          </p:cNvSpPr>
          <p:nvPr/>
        </p:nvSpPr>
        <p:spPr bwMode="auto">
          <a:xfrm>
            <a:off x="7869238" y="7334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309</a:t>
            </a:r>
          </a:p>
        </p:txBody>
      </p:sp>
      <p:sp>
        <p:nvSpPr>
          <p:cNvPr id="516103" name="Text Box 7"/>
          <p:cNvSpPr txBox="1">
            <a:spLocks noChangeArrowheads="1"/>
          </p:cNvSpPr>
          <p:nvPr/>
        </p:nvSpPr>
        <p:spPr bwMode="auto">
          <a:xfrm>
            <a:off x="652463" y="2422525"/>
            <a:ext cx="777875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Durante décadas a fio, Ivan Meneses dirigiu a sua empresa</a:t>
            </a:r>
          </a:p>
          <a:p>
            <a:r>
              <a:rPr lang="pt-BR" altLang="en-US" sz="2000">
                <a:solidFill>
                  <a:srgbClr val="FF3300"/>
                </a:solidFill>
                <a:latin typeface="Verdana" pitchFamily="34" charset="0"/>
              </a:rPr>
              <a:t>  com mãos de ferro. Agora, já idoso e com problemas de</a:t>
            </a:r>
          </a:p>
          <a:p>
            <a:r>
              <a:rPr lang="pt-BR" altLang="en-US" sz="2000">
                <a:solidFill>
                  <a:srgbClr val="FF3300"/>
                </a:solidFill>
                <a:latin typeface="Verdana" pitchFamily="34" charset="0"/>
              </a:rPr>
              <a:t>   saúde, pretende preparar seus dois filhos como futuros</a:t>
            </a:r>
          </a:p>
          <a:p>
            <a:r>
              <a:rPr lang="pt-BR" altLang="en-US" sz="2000">
                <a:solidFill>
                  <a:srgbClr val="FF3300"/>
                </a:solidFill>
                <a:latin typeface="Verdana" pitchFamily="34" charset="0"/>
              </a:rPr>
              <a:t>	       sucessores na direção do negócio.</a:t>
            </a:r>
          </a:p>
          <a:p>
            <a:r>
              <a:rPr lang="pt-BR" altLang="en-US" sz="2000">
                <a:solidFill>
                  <a:srgbClr val="FF3300"/>
                </a:solidFill>
                <a:latin typeface="Verdana" pitchFamily="34" charset="0"/>
              </a:rPr>
              <a:t>Sabe que terá problemas pela frente. Seus filhos têm outra</a:t>
            </a:r>
          </a:p>
          <a:p>
            <a:r>
              <a:rPr lang="pt-BR" altLang="en-US" sz="2000">
                <a:solidFill>
                  <a:srgbClr val="FF3300"/>
                </a:solidFill>
                <a:latin typeface="Verdana" pitchFamily="34" charset="0"/>
              </a:rPr>
              <a:t> mentalidade sobre como tocar a empresa em sua maneira</a:t>
            </a:r>
          </a:p>
          <a:p>
            <a:r>
              <a:rPr lang="pt-BR" altLang="en-US" sz="2000">
                <a:solidFill>
                  <a:srgbClr val="FF3300"/>
                </a:solidFill>
                <a:latin typeface="Verdana" pitchFamily="34" charset="0"/>
              </a:rPr>
              <a:t>   liberal de pensar e agir. Enquanto Ivan é autocrático e</a:t>
            </a:r>
          </a:p>
          <a:p>
            <a:r>
              <a:rPr lang="pt-BR" altLang="en-US" sz="2000">
                <a:solidFill>
                  <a:srgbClr val="FF3300"/>
                </a:solidFill>
                <a:latin typeface="Verdana" pitchFamily="34" charset="0"/>
              </a:rPr>
              <a:t> 	impositivo, os seus filhos são extremamente </a:t>
            </a:r>
          </a:p>
          <a:p>
            <a:r>
              <a:rPr lang="pt-BR" altLang="en-US" sz="2000">
                <a:solidFill>
                  <a:srgbClr val="FF3300"/>
                </a:solidFill>
                <a:latin typeface="Verdana" pitchFamily="34" charset="0"/>
              </a:rPr>
              <a:t>		     democráticos e liberais.</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Se você fosse o consultor da empresa, o que faria</a:t>
            </a:r>
          </a:p>
          <a:p>
            <a:r>
              <a:rPr lang="pt-BR" altLang="en-US" sz="2000">
                <a:solidFill>
                  <a:srgbClr val="FF3300"/>
                </a:solidFill>
                <a:latin typeface="Verdana" pitchFamily="34" charset="0"/>
              </a:rPr>
              <a:t>			 nessa situação?</a:t>
            </a:r>
          </a:p>
        </p:txBody>
      </p:sp>
    </p:spTree>
    <p:extLst>
      <p:ext uri="{BB962C8B-B14F-4D97-AF65-F5344CB8AC3E}">
        <p14:creationId xmlns:p14="http://schemas.microsoft.com/office/powerpoint/2010/main" val="1776953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25</a:t>
            </a:fld>
            <a:endParaRPr lang="en-US"/>
          </a:p>
        </p:txBody>
      </p:sp>
      <p:sp>
        <p:nvSpPr>
          <p:cNvPr id="3" name="Rectangle 4"/>
          <p:cNvSpPr>
            <a:spLocks noChangeArrowheads="1"/>
          </p:cNvSpPr>
          <p:nvPr/>
        </p:nvSpPr>
        <p:spPr bwMode="auto">
          <a:xfrm>
            <a:off x="1763688" y="171053"/>
            <a:ext cx="5375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b="1" dirty="0">
                <a:effectLst>
                  <a:outerShdw blurRad="38100" dist="38100" dir="2700000" algn="tl">
                    <a:srgbClr val="000000">
                      <a:alpha val="43137"/>
                    </a:srgbClr>
                  </a:outerShdw>
                </a:effectLst>
                <a:latin typeface="Arial" pitchFamily="34" charset="0"/>
              </a:rPr>
              <a:t>Apreciação Crítica da Teoria da Burocracia</a:t>
            </a:r>
          </a:p>
        </p:txBody>
      </p:sp>
      <p:sp>
        <p:nvSpPr>
          <p:cNvPr id="4" name="Text Box 5"/>
          <p:cNvSpPr txBox="1">
            <a:spLocks noChangeArrowheads="1"/>
          </p:cNvSpPr>
          <p:nvPr/>
        </p:nvSpPr>
        <p:spPr bwMode="auto">
          <a:xfrm>
            <a:off x="385763" y="1995760"/>
            <a:ext cx="8408987" cy="467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Char char="•"/>
            </a:pPr>
            <a:endParaRPr lang="pt-BR" sz="2000" dirty="0">
              <a:latin typeface="Verdana" pitchFamily="34" charset="0"/>
            </a:endParaRPr>
          </a:p>
          <a:p>
            <a:pPr>
              <a:buFontTx/>
              <a:buAutoNum type="arabicPeriod"/>
            </a:pPr>
            <a:r>
              <a:rPr lang="pt-BR" sz="2000" dirty="0">
                <a:latin typeface="Verdana" pitchFamily="34" charset="0"/>
              </a:rPr>
              <a:t>Excesso de </a:t>
            </a:r>
            <a:r>
              <a:rPr lang="pt-BR" sz="2000" b="1" dirty="0">
                <a:latin typeface="Verdana" pitchFamily="34" charset="0"/>
              </a:rPr>
              <a:t>formalismo </a:t>
            </a:r>
            <a:r>
              <a:rPr lang="pt-BR" sz="2000" dirty="0">
                <a:latin typeface="Verdana" pitchFamily="34" charset="0"/>
              </a:rPr>
              <a:t>da burocracia.</a:t>
            </a:r>
          </a:p>
          <a:p>
            <a:pPr>
              <a:buFontTx/>
              <a:buAutoNum type="arabicPeriod"/>
            </a:pPr>
            <a:endParaRPr lang="pt-BR" sz="2000" dirty="0">
              <a:latin typeface="Verdana" pitchFamily="34" charset="0"/>
            </a:endParaRPr>
          </a:p>
          <a:p>
            <a:pPr>
              <a:buFontTx/>
              <a:buAutoNum type="arabicPeriod"/>
            </a:pPr>
            <a:r>
              <a:rPr lang="pt-BR" sz="2000" dirty="0">
                <a:latin typeface="Verdana" pitchFamily="34" charset="0"/>
              </a:rPr>
              <a:t>Mecanicismo e as limitações da “teoria da máquina”.</a:t>
            </a:r>
          </a:p>
          <a:p>
            <a:pPr>
              <a:buFontTx/>
              <a:buAutoNum type="arabicPeriod"/>
            </a:pPr>
            <a:endParaRPr lang="pt-BR" sz="2000" dirty="0">
              <a:latin typeface="Verdana" pitchFamily="34" charset="0"/>
            </a:endParaRPr>
          </a:p>
          <a:p>
            <a:pPr>
              <a:buFontTx/>
              <a:buAutoNum type="arabicPeriod"/>
            </a:pPr>
            <a:r>
              <a:rPr lang="pt-BR" sz="2000" b="1" dirty="0">
                <a:latin typeface="Verdana" pitchFamily="34" charset="0"/>
              </a:rPr>
              <a:t>Conservantismo</a:t>
            </a:r>
            <a:r>
              <a:rPr lang="pt-BR" sz="2000" dirty="0">
                <a:latin typeface="Verdana" pitchFamily="34" charset="0"/>
              </a:rPr>
              <a:t> da burocracia.</a:t>
            </a:r>
          </a:p>
          <a:p>
            <a:pPr>
              <a:buFontTx/>
              <a:buAutoNum type="arabicPeriod"/>
            </a:pPr>
            <a:endParaRPr lang="pt-BR" sz="2000" dirty="0">
              <a:latin typeface="Verdana" pitchFamily="34" charset="0"/>
            </a:endParaRPr>
          </a:p>
          <a:p>
            <a:pPr>
              <a:buFontTx/>
              <a:buAutoNum type="arabicPeriod"/>
            </a:pPr>
            <a:r>
              <a:rPr lang="pt-BR" sz="2000" dirty="0">
                <a:latin typeface="Verdana" pitchFamily="34" charset="0"/>
              </a:rPr>
              <a:t>Abordagem de </a:t>
            </a:r>
            <a:r>
              <a:rPr lang="pt-BR" sz="2000" b="1" dirty="0">
                <a:latin typeface="Verdana" pitchFamily="34" charset="0"/>
              </a:rPr>
              <a:t>sistema fechado</a:t>
            </a:r>
            <a:r>
              <a:rPr lang="pt-BR" sz="2000" dirty="0">
                <a:latin typeface="Verdana" pitchFamily="34" charset="0"/>
              </a:rPr>
              <a:t>.</a:t>
            </a:r>
          </a:p>
          <a:p>
            <a:pPr>
              <a:buFontTx/>
              <a:buAutoNum type="arabicPeriod"/>
            </a:pPr>
            <a:endParaRPr lang="pt-BR" sz="2000" dirty="0">
              <a:latin typeface="Verdana" pitchFamily="34" charset="0"/>
            </a:endParaRPr>
          </a:p>
          <a:p>
            <a:pPr>
              <a:buFontTx/>
              <a:buAutoNum type="arabicPeriod"/>
            </a:pPr>
            <a:r>
              <a:rPr lang="pt-BR" sz="2000" dirty="0">
                <a:latin typeface="Verdana" pitchFamily="34" charset="0"/>
              </a:rPr>
              <a:t>Abordagem </a:t>
            </a:r>
            <a:r>
              <a:rPr lang="pt-BR" sz="2000" b="1" dirty="0">
                <a:latin typeface="Verdana" pitchFamily="34" charset="0"/>
              </a:rPr>
              <a:t>descritiva e explicativa.</a:t>
            </a:r>
          </a:p>
          <a:p>
            <a:pPr>
              <a:buFontTx/>
              <a:buAutoNum type="arabicPeriod"/>
            </a:pPr>
            <a:endParaRPr lang="pt-BR" sz="2000" dirty="0">
              <a:latin typeface="Verdana" pitchFamily="34" charset="0"/>
            </a:endParaRPr>
          </a:p>
          <a:p>
            <a:pPr>
              <a:buFontTx/>
              <a:buAutoNum type="arabicPeriod"/>
            </a:pPr>
            <a:r>
              <a:rPr lang="pt-BR" sz="2000" dirty="0">
                <a:latin typeface="Verdana" pitchFamily="34" charset="0"/>
              </a:rPr>
              <a:t>Críticas multivariadas à burocracia.</a:t>
            </a:r>
          </a:p>
          <a:p>
            <a:pPr>
              <a:buFontTx/>
              <a:buAutoNum type="arabicPeriod"/>
            </a:pPr>
            <a:endParaRPr lang="pt-BR" sz="2000" dirty="0">
              <a:latin typeface="Verdana" pitchFamily="34" charset="0"/>
            </a:endParaRPr>
          </a:p>
          <a:p>
            <a:pPr>
              <a:buFontTx/>
              <a:buAutoNum type="arabicPeriod"/>
            </a:pPr>
            <a:r>
              <a:rPr lang="pt-BR" sz="2000" dirty="0">
                <a:latin typeface="Verdana" pitchFamily="34" charset="0"/>
              </a:rPr>
              <a:t>Posição da Teoria da Burocracia na Teoria das Organizações.</a:t>
            </a:r>
          </a:p>
          <a:p>
            <a:endParaRPr lang="pt-BR" sz="2000" dirty="0">
              <a:latin typeface="Verdana" pitchFamily="34" charset="0"/>
            </a:endParaRPr>
          </a:p>
        </p:txBody>
      </p:sp>
      <p:sp>
        <p:nvSpPr>
          <p:cNvPr id="5" name="CaixaDeTexto 4"/>
          <p:cNvSpPr txBox="1"/>
          <p:nvPr/>
        </p:nvSpPr>
        <p:spPr>
          <a:xfrm>
            <a:off x="146856" y="620688"/>
            <a:ext cx="8208912" cy="120032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pt-BR" dirty="0" smtClean="0"/>
              <a:t>Uma cuidadosa apreciação crítica da burocracia leva-nos a conclusão de que, apesar de todas as suas limitações e restrições, a burocracia é talvez uma das melhores alternativas de organização, superior a varias outras alternativas no decorrer do século XX. </a:t>
            </a:r>
            <a:endParaRPr lang="pt-BR" b="1" dirty="0"/>
          </a:p>
        </p:txBody>
      </p:sp>
    </p:spTree>
    <p:extLst>
      <p:ext uri="{BB962C8B-B14F-4D97-AF65-F5344CB8AC3E}">
        <p14:creationId xmlns:p14="http://schemas.microsoft.com/office/powerpoint/2010/main" val="1846944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357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722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3571"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7227"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3572" name="Rectangle 4"/>
          <p:cNvSpPr>
            <a:spLocks noChangeArrowheads="1"/>
          </p:cNvSpPr>
          <p:nvPr/>
        </p:nvSpPr>
        <p:spPr bwMode="auto">
          <a:xfrm>
            <a:off x="957263" y="1030288"/>
            <a:ext cx="5021262" cy="12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8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Organização da Movibrás</a:t>
            </a:r>
          </a:p>
        </p:txBody>
      </p:sp>
      <p:pic>
        <p:nvPicPr>
          <p:cNvPr id="493573"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01613" y="9413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493574" name="Oval 6"/>
          <p:cNvSpPr>
            <a:spLocks noChangeArrowheads="1"/>
          </p:cNvSpPr>
          <p:nvPr/>
        </p:nvSpPr>
        <p:spPr bwMode="auto">
          <a:xfrm>
            <a:off x="7843838" y="7207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266</a:t>
            </a:r>
          </a:p>
        </p:txBody>
      </p:sp>
      <p:sp>
        <p:nvSpPr>
          <p:cNvPr id="493575" name="Text Box 7"/>
          <p:cNvSpPr txBox="1">
            <a:spLocks noChangeArrowheads="1"/>
          </p:cNvSpPr>
          <p:nvPr/>
        </p:nvSpPr>
        <p:spPr bwMode="auto">
          <a:xfrm>
            <a:off x="522288" y="2300288"/>
            <a:ext cx="808990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Após rigoroso e exaustivo processo seletivo, Jorge conseguiu</a:t>
            </a:r>
          </a:p>
          <a:p>
            <a:r>
              <a:rPr lang="pt-BR" altLang="en-US" sz="2000">
                <a:solidFill>
                  <a:srgbClr val="FF3300"/>
                </a:solidFill>
                <a:latin typeface="Verdana" pitchFamily="34" charset="0"/>
              </a:rPr>
              <a:t>um emprego na Movibrás, uma grande empresa produtora de</a:t>
            </a:r>
          </a:p>
          <a:p>
            <a:r>
              <a:rPr lang="pt-BR" altLang="en-US" sz="2000">
                <a:solidFill>
                  <a:srgbClr val="FF3300"/>
                </a:solidFill>
                <a:latin typeface="Verdana" pitchFamily="34" charset="0"/>
              </a:rPr>
              <a:t>       artigos de consumo, como supervisor de tesouraria.</a:t>
            </a:r>
          </a:p>
          <a:p>
            <a:r>
              <a:rPr lang="pt-BR" altLang="en-US" sz="2000">
                <a:solidFill>
                  <a:srgbClr val="FF3300"/>
                </a:solidFill>
                <a:latin typeface="Verdana" pitchFamily="34" charset="0"/>
              </a:rPr>
              <a:t>  Nos seus primeiros dias na empresa Jorge passou por um</a:t>
            </a:r>
          </a:p>
          <a:p>
            <a:r>
              <a:rPr lang="pt-BR" altLang="en-US" sz="2000">
                <a:solidFill>
                  <a:srgbClr val="FF3300"/>
                </a:solidFill>
                <a:latin typeface="Verdana" pitchFamily="34" charset="0"/>
              </a:rPr>
              <a:t>        programa de integração para melhor conhecer as</a:t>
            </a:r>
          </a:p>
          <a:p>
            <a:r>
              <a:rPr lang="pt-BR" altLang="en-US" sz="2000">
                <a:solidFill>
                  <a:srgbClr val="FF3300"/>
                </a:solidFill>
                <a:latin typeface="Verdana" pitchFamily="34" charset="0"/>
              </a:rPr>
              <a:t>    características da organização. Recebeu vários manuais</a:t>
            </a:r>
          </a:p>
          <a:p>
            <a:r>
              <a:rPr lang="pt-BR" altLang="en-US" sz="2000">
                <a:solidFill>
                  <a:srgbClr val="FF3300"/>
                </a:solidFill>
                <a:latin typeface="Verdana" pitchFamily="34" charset="0"/>
              </a:rPr>
              <a:t>   contendo regras, regulamentos, rotinas, descrição do seu</a:t>
            </a:r>
          </a:p>
          <a:p>
            <a:r>
              <a:rPr lang="pt-BR" altLang="en-US" sz="2000">
                <a:solidFill>
                  <a:srgbClr val="FF3300"/>
                </a:solidFill>
                <a:latin typeface="Verdana" pitchFamily="34" charset="0"/>
              </a:rPr>
              <a:t>      cargo, deveres e responsabilidades como funcionário. </a:t>
            </a:r>
          </a:p>
          <a:p>
            <a:r>
              <a:rPr lang="pt-BR" altLang="en-US" sz="2000">
                <a:solidFill>
                  <a:srgbClr val="FF3300"/>
                </a:solidFill>
                <a:latin typeface="Verdana" pitchFamily="34" charset="0"/>
              </a:rPr>
              <a:t>  Ficou impressionado com o alto grau de organização e de</a:t>
            </a:r>
          </a:p>
          <a:p>
            <a:r>
              <a:rPr lang="pt-BR" altLang="en-US" sz="2000">
                <a:solidFill>
                  <a:srgbClr val="FF3300"/>
                </a:solidFill>
                <a:latin typeface="Verdana" pitchFamily="34" charset="0"/>
              </a:rPr>
              <a:t>       padronização existente na empresa. Mas, isso seria</a:t>
            </a:r>
          </a:p>
          <a:p>
            <a:r>
              <a:rPr lang="pt-BR" altLang="en-US" sz="2000">
                <a:solidFill>
                  <a:srgbClr val="FF3300"/>
                </a:solidFill>
                <a:latin typeface="Verdana" pitchFamily="34" charset="0"/>
              </a:rPr>
              <a:t>     realmente uma característica positiva da organização?</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Não seria demasiado organizada e pouco espontânea?</a:t>
            </a:r>
          </a:p>
        </p:txBody>
      </p:sp>
    </p:spTree>
    <p:extLst>
      <p:ext uri="{BB962C8B-B14F-4D97-AF65-F5344CB8AC3E}">
        <p14:creationId xmlns:p14="http://schemas.microsoft.com/office/powerpoint/2010/main" val="40411181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83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5418"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4835"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5419"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4836" name="Rectangle 4"/>
          <p:cNvSpPr>
            <a:spLocks noChangeArrowheads="1"/>
          </p:cNvSpPr>
          <p:nvPr/>
        </p:nvSpPr>
        <p:spPr bwMode="auto">
          <a:xfrm>
            <a:off x="957263" y="298450"/>
            <a:ext cx="7918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endParaRPr lang="pt-BR" altLang="en-US" sz="12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O Departamento de Contas a Pagar da Ford</a:t>
            </a:r>
          </a:p>
        </p:txBody>
      </p:sp>
      <p:pic>
        <p:nvPicPr>
          <p:cNvPr id="504837" name="Picture 5" descr="http://a1055.g.akamai.net/f/1055/1401/5h/search.barnesandnoble.com/gresources/bnexplorer/icon_read_chapter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6363" y="641350"/>
            <a:ext cx="823912" cy="722313"/>
          </a:xfrm>
          <a:prstGeom prst="rect">
            <a:avLst/>
          </a:prstGeom>
          <a:noFill/>
          <a:extLst>
            <a:ext uri="{909E8E84-426E-40DD-AFC4-6F175D3DCCD1}">
              <a14:hiddenFill xmlns:a14="http://schemas.microsoft.com/office/drawing/2010/main">
                <a:solidFill>
                  <a:srgbClr val="FFFFFF"/>
                </a:solidFill>
              </a14:hiddenFill>
            </a:ext>
          </a:extLst>
        </p:spPr>
      </p:pic>
      <p:sp>
        <p:nvSpPr>
          <p:cNvPr id="504838" name="Text Box 6"/>
          <p:cNvSpPr txBox="1">
            <a:spLocks noChangeArrowheads="1"/>
          </p:cNvSpPr>
          <p:nvPr/>
        </p:nvSpPr>
        <p:spPr bwMode="auto">
          <a:xfrm>
            <a:off x="519113" y="1217613"/>
            <a:ext cx="8624887" cy="522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600" b="1">
                <a:solidFill>
                  <a:srgbClr val="008000"/>
                </a:solidFill>
                <a:latin typeface="Verdana" pitchFamily="34" charset="0"/>
              </a:rPr>
              <a:t>Pressionada pela concorrência japonesa, a Ford precisou cortar gorduras.</a:t>
            </a:r>
          </a:p>
          <a:p>
            <a:r>
              <a:rPr lang="pt-BR" altLang="en-US" sz="1600" b="1">
                <a:solidFill>
                  <a:srgbClr val="008000"/>
                </a:solidFill>
                <a:latin typeface="Verdana" pitchFamily="34" charset="0"/>
              </a:rPr>
              <a:t>   O departamento de contas a pagar (DCP) tinha 500 funcionários e um</a:t>
            </a:r>
          </a:p>
          <a:p>
            <a:r>
              <a:rPr lang="pt-BR" altLang="en-US" sz="1600" b="1">
                <a:solidFill>
                  <a:srgbClr val="008000"/>
                </a:solidFill>
                <a:latin typeface="Verdana" pitchFamily="34" charset="0"/>
              </a:rPr>
              <a:t>       mar de papelório para resolver pendências e pagar fornecedores. </a:t>
            </a:r>
          </a:p>
          <a:p>
            <a:r>
              <a:rPr lang="pt-BR" altLang="en-US" sz="1600" b="1">
                <a:solidFill>
                  <a:srgbClr val="008000"/>
                </a:solidFill>
                <a:latin typeface="Verdana" pitchFamily="34" charset="0"/>
              </a:rPr>
              <a:t> Cerca de 14 itens de múltiplas fontes tinham de ser conferidos. O atraso </a:t>
            </a:r>
          </a:p>
          <a:p>
            <a:r>
              <a:rPr lang="pt-BR" altLang="en-US" sz="1600" b="1">
                <a:solidFill>
                  <a:srgbClr val="008000"/>
                </a:solidFill>
                <a:latin typeface="Verdana" pitchFamily="34" charset="0"/>
              </a:rPr>
              <a:t>    de um documento significava horas para achar a informação correta.</a:t>
            </a:r>
          </a:p>
          <a:p>
            <a:r>
              <a:rPr lang="pt-BR" altLang="en-US" sz="1600" b="1">
                <a:solidFill>
                  <a:srgbClr val="008000"/>
                </a:solidFill>
                <a:latin typeface="Verdana" pitchFamily="34" charset="0"/>
              </a:rPr>
              <a:t>    O procedimento era convencional: o depto. Compras (DC) enviava um</a:t>
            </a:r>
          </a:p>
          <a:p>
            <a:r>
              <a:rPr lang="pt-BR" altLang="en-US" sz="1600" b="1">
                <a:solidFill>
                  <a:srgbClr val="008000"/>
                </a:solidFill>
                <a:latin typeface="Verdana" pitchFamily="34" charset="0"/>
              </a:rPr>
              <a:t>      pedido de compra (PC) ao fornecedor com cópia ao DCP. Quando o</a:t>
            </a:r>
          </a:p>
          <a:p>
            <a:r>
              <a:rPr lang="pt-BR" altLang="en-US" sz="1600" b="1">
                <a:solidFill>
                  <a:srgbClr val="008000"/>
                </a:solidFill>
                <a:latin typeface="Verdana" pitchFamily="34" charset="0"/>
              </a:rPr>
              <a:t>   material chegava na recepção, o funcionário preenchia um formulário</a:t>
            </a:r>
          </a:p>
          <a:p>
            <a:r>
              <a:rPr lang="pt-BR" altLang="en-US" sz="1600" b="1">
                <a:solidFill>
                  <a:srgbClr val="008000"/>
                </a:solidFill>
                <a:latin typeface="Verdana" pitchFamily="34" charset="0"/>
              </a:rPr>
              <a:t>    do material e enviava ao DCP. Logo depois, o fornecedor enviava ao</a:t>
            </a:r>
          </a:p>
          <a:p>
            <a:r>
              <a:rPr lang="pt-BR" altLang="en-US" sz="1600" b="1">
                <a:solidFill>
                  <a:srgbClr val="008000"/>
                </a:solidFill>
                <a:latin typeface="Verdana" pitchFamily="34" charset="0"/>
              </a:rPr>
              <a:t>      DCP a fatura. O DCP precisava conciliar três documentos: o PC, o </a:t>
            </a:r>
          </a:p>
          <a:p>
            <a:r>
              <a:rPr lang="pt-BR" altLang="en-US" sz="1600" b="1">
                <a:solidFill>
                  <a:srgbClr val="008000"/>
                </a:solidFill>
                <a:latin typeface="Verdana" pitchFamily="34" charset="0"/>
              </a:rPr>
              <a:t>   recebimento e a fatura. Em 80% dos casos, a conciliação era possível.</a:t>
            </a:r>
          </a:p>
          <a:p>
            <a:r>
              <a:rPr lang="pt-BR" altLang="en-US" sz="1600" b="1">
                <a:solidFill>
                  <a:srgbClr val="008000"/>
                </a:solidFill>
                <a:latin typeface="Verdana" pitchFamily="34" charset="0"/>
              </a:rPr>
              <a:t>  Mas os 20% restantes davam uma confusão enorme. A Ford implantou </a:t>
            </a:r>
          </a:p>
          <a:p>
            <a:r>
              <a:rPr lang="pt-BR" altLang="en-US" sz="1600" b="1">
                <a:solidFill>
                  <a:srgbClr val="008000"/>
                </a:solidFill>
                <a:latin typeface="Verdana" pitchFamily="34" charset="0"/>
              </a:rPr>
              <a:t>    um novo sistema e obteve redução de 20% no pessoal. Mas quando </a:t>
            </a:r>
          </a:p>
          <a:p>
            <a:r>
              <a:rPr lang="pt-BR" altLang="en-US" sz="1600" b="1">
                <a:solidFill>
                  <a:srgbClr val="008000"/>
                </a:solidFill>
                <a:latin typeface="Verdana" pitchFamily="34" charset="0"/>
              </a:rPr>
              <a:t>analisou a Mazda japonesa viu que ela tinha apenas 5 funcionários para </a:t>
            </a:r>
          </a:p>
          <a:p>
            <a:r>
              <a:rPr lang="pt-BR" altLang="en-US" sz="1600" b="1">
                <a:solidFill>
                  <a:srgbClr val="008000"/>
                </a:solidFill>
                <a:latin typeface="Verdana" pitchFamily="34" charset="0"/>
              </a:rPr>
              <a:t>o seu DCP e tudo fluia bem. A Ford resolveu fazer uma reengenharia do </a:t>
            </a:r>
          </a:p>
          <a:p>
            <a:r>
              <a:rPr lang="pt-BR" altLang="en-US" sz="1600" b="1">
                <a:solidFill>
                  <a:srgbClr val="008000"/>
                </a:solidFill>
                <a:latin typeface="Verdana" pitchFamily="34" charset="0"/>
              </a:rPr>
              <a:t>processo: a fatura e os 3 documentos foram eliminados. O papelório foi </a:t>
            </a:r>
          </a:p>
          <a:p>
            <a:r>
              <a:rPr lang="pt-BR" altLang="en-US" sz="1600" b="1">
                <a:solidFill>
                  <a:srgbClr val="008000"/>
                </a:solidFill>
                <a:latin typeface="Verdana" pitchFamily="34" charset="0"/>
              </a:rPr>
              <a:t> substituído pelo computador. O comprador do DC emite um pedido ao </a:t>
            </a:r>
          </a:p>
          <a:p>
            <a:r>
              <a:rPr lang="pt-BR" altLang="en-US" sz="1600" b="1">
                <a:solidFill>
                  <a:srgbClr val="008000"/>
                </a:solidFill>
                <a:latin typeface="Verdana" pitchFamily="34" charset="0"/>
              </a:rPr>
              <a:t>    fornecedor e informa em um banco de dados on-line. Ao receber o </a:t>
            </a:r>
          </a:p>
          <a:p>
            <a:r>
              <a:rPr lang="pt-BR" altLang="en-US" sz="1600" b="1">
                <a:solidFill>
                  <a:srgbClr val="008000"/>
                </a:solidFill>
                <a:latin typeface="Verdana" pitchFamily="34" charset="0"/>
              </a:rPr>
              <a:t>  material, a recepção verifica a compra no banco de dados e informa a </a:t>
            </a:r>
          </a:p>
          <a:p>
            <a:r>
              <a:rPr lang="pt-BR" altLang="en-US" sz="1600" b="1">
                <a:solidFill>
                  <a:srgbClr val="008000"/>
                </a:solidFill>
                <a:latin typeface="Verdana" pitchFamily="34" charset="0"/>
              </a:rPr>
              <a:t>chegada. O computador emite automaticamente o cheque ao fornecedor </a:t>
            </a:r>
          </a:p>
          <a:p>
            <a:r>
              <a:rPr lang="pt-BR" altLang="en-US" sz="1600" b="1">
                <a:solidFill>
                  <a:srgbClr val="008000"/>
                </a:solidFill>
                <a:latin typeface="Verdana" pitchFamily="34" charset="0"/>
              </a:rPr>
              <a:t> no prazo. Caso contrário, a recepção devolve o material ao fornecedor.</a:t>
            </a:r>
          </a:p>
        </p:txBody>
      </p:sp>
      <p:sp>
        <p:nvSpPr>
          <p:cNvPr id="504839" name="Oval 7"/>
          <p:cNvSpPr>
            <a:spLocks noChangeArrowheads="1"/>
          </p:cNvSpPr>
          <p:nvPr/>
        </p:nvSpPr>
        <p:spPr bwMode="auto">
          <a:xfrm>
            <a:off x="7897813" y="271463"/>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282</a:t>
            </a:r>
          </a:p>
        </p:txBody>
      </p:sp>
    </p:spTree>
    <p:extLst>
      <p:ext uri="{BB962C8B-B14F-4D97-AF65-F5344CB8AC3E}">
        <p14:creationId xmlns:p14="http://schemas.microsoft.com/office/powerpoint/2010/main" val="3994435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766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645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97667"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6451"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7669" name="Rectangle 5"/>
          <p:cNvSpPr>
            <a:spLocks noChangeArrowheads="1"/>
          </p:cNvSpPr>
          <p:nvPr/>
        </p:nvSpPr>
        <p:spPr bwMode="auto">
          <a:xfrm>
            <a:off x="251520" y="807169"/>
            <a:ext cx="857046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PT" altLang="en-US" sz="3200" b="1" dirty="0">
                <a:solidFill>
                  <a:srgbClr val="4D4D4D"/>
                </a:solidFill>
                <a:latin typeface="Tahoma" pitchFamily="34" charset="0"/>
                <a:cs typeface="Times New Roman" pitchFamily="18" charset="0"/>
              </a:rPr>
              <a:t>	               Capítulo 12</a:t>
            </a:r>
          </a:p>
          <a:p>
            <a:endParaRPr lang="pt-PT" altLang="en-US" sz="3200" b="1" dirty="0">
              <a:solidFill>
                <a:srgbClr val="4D4D4D"/>
              </a:solidFill>
              <a:latin typeface="Tahoma" pitchFamily="34" charset="0"/>
              <a:cs typeface="Times New Roman" pitchFamily="18" charset="0"/>
            </a:endParaRPr>
          </a:p>
          <a:p>
            <a:r>
              <a:rPr lang="pt-PT" altLang="en-US" sz="3200" b="1" dirty="0">
                <a:solidFill>
                  <a:srgbClr val="4D4D4D"/>
                </a:solidFill>
                <a:latin typeface="Tahoma" pitchFamily="34" charset="0"/>
                <a:cs typeface="Times New Roman" pitchFamily="18" charset="0"/>
              </a:rPr>
              <a:t>Teoria Estruturalista da Administração</a:t>
            </a:r>
          </a:p>
          <a:p>
            <a:endParaRPr lang="pt-BR" altLang="en-US" sz="2800" b="1" dirty="0">
              <a:solidFill>
                <a:srgbClr val="4D4D4D"/>
              </a:solidFill>
              <a:latin typeface="Tahoma" pitchFamily="34" charset="0"/>
              <a:cs typeface="Times New Roman" pitchFamily="18" charset="0"/>
            </a:endParaRPr>
          </a:p>
          <a:p>
            <a:r>
              <a:rPr lang="pt-BR" altLang="en-US" sz="2800" b="1" dirty="0">
                <a:solidFill>
                  <a:srgbClr val="4D4D4D"/>
                </a:solidFill>
                <a:latin typeface="Tahoma" pitchFamily="34" charset="0"/>
                <a:cs typeface="Times New Roman" pitchFamily="18" charset="0"/>
              </a:rPr>
              <a:t>    (Ampliando os Horizontes da Empresa</a:t>
            </a:r>
            <a:r>
              <a:rPr lang="pt-BR" altLang="en-US" sz="2800" b="1" dirty="0" smtClean="0">
                <a:solidFill>
                  <a:srgbClr val="4D4D4D"/>
                </a:solidFill>
                <a:latin typeface="Tahoma" pitchFamily="34" charset="0"/>
                <a:cs typeface="Times New Roman" pitchFamily="18" charset="0"/>
              </a:rPr>
              <a:t>)</a:t>
            </a:r>
          </a:p>
          <a:p>
            <a:endParaRPr lang="pt-BR" altLang="en-US" sz="2800" b="1" dirty="0">
              <a:solidFill>
                <a:srgbClr val="4D4D4D"/>
              </a:solidFill>
              <a:latin typeface="Tahoma" pitchFamily="34" charset="0"/>
              <a:cs typeface="Times New Roman" pitchFamily="18" charset="0"/>
            </a:endParaRPr>
          </a:p>
          <a:p>
            <a:r>
              <a:rPr lang="pt-BR" altLang="en-US" sz="2400" dirty="0" smtClean="0">
                <a:solidFill>
                  <a:srgbClr val="4D4D4D"/>
                </a:solidFill>
                <a:effectLst>
                  <a:outerShdw blurRad="38100" dist="38100" dir="2700000" algn="tl">
                    <a:srgbClr val="000000">
                      <a:alpha val="43137"/>
                    </a:srgbClr>
                  </a:outerShdw>
                </a:effectLst>
                <a:latin typeface="Tahoma" pitchFamily="34" charset="0"/>
                <a:cs typeface="Times New Roman" pitchFamily="18" charset="0"/>
              </a:rPr>
              <a:t>O movimento estruturalista foi predominantemente europeu e teve carácter mais filosófico na tentativa de obter a interdisciplinaridade das ciências.</a:t>
            </a:r>
            <a:endParaRPr lang="pt-BR" altLang="en-US" sz="2400" dirty="0">
              <a:solidFill>
                <a:srgbClr val="4D4D4D"/>
              </a:solidFill>
              <a:effectLst>
                <a:outerShdw blurRad="38100" dist="38100" dir="2700000" algn="tl">
                  <a:srgbClr val="000000">
                    <a:alpha val="43137"/>
                  </a:srgbClr>
                </a:outerShdw>
              </a:effectLst>
              <a:latin typeface="Tahoma" pitchFamily="34" charset="0"/>
              <a:cs typeface="Times New Roman" pitchFamily="18" charset="0"/>
            </a:endParaRPr>
          </a:p>
        </p:txBody>
      </p:sp>
    </p:spTree>
    <p:extLst>
      <p:ext uri="{BB962C8B-B14F-4D97-AF65-F5344CB8AC3E}">
        <p14:creationId xmlns:p14="http://schemas.microsoft.com/office/powerpoint/2010/main" val="4214175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INTRODUÇAO ESTRUTUALISTA</a:t>
            </a:r>
            <a:endParaRPr lang="pt-BR" dirty="0"/>
          </a:p>
        </p:txBody>
      </p:sp>
      <p:sp>
        <p:nvSpPr>
          <p:cNvPr id="4" name="Espaço Reservado para Conteúdo 3"/>
          <p:cNvSpPr>
            <a:spLocks noGrp="1"/>
          </p:cNvSpPr>
          <p:nvPr>
            <p:ph idx="1"/>
          </p:nvPr>
        </p:nvSpPr>
        <p:spPr>
          <a:xfrm>
            <a:off x="457200" y="1916832"/>
            <a:ext cx="7620000" cy="4483968"/>
          </a:xfrm>
        </p:spPr>
        <p:txBody>
          <a:bodyPr/>
          <a:lstStyle/>
          <a:p>
            <a:pPr marL="114300" indent="0">
              <a:buNone/>
            </a:pPr>
            <a:r>
              <a:rPr lang="pt-BR" sz="3600" dirty="0" smtClean="0"/>
              <a:t>Vídeo</a:t>
            </a:r>
          </a:p>
          <a:p>
            <a:pPr marL="114300" indent="0">
              <a:buNone/>
            </a:pPr>
            <a:r>
              <a:rPr lang="pt-BR" sz="3600" dirty="0">
                <a:hlinkClick r:id="rId2"/>
              </a:rPr>
              <a:t>https://www.youtube.com/watch?v=pf-53J1B8RM</a:t>
            </a:r>
          </a:p>
          <a:p>
            <a:pPr marL="114300" indent="0">
              <a:buNone/>
            </a:pPr>
            <a:endParaRPr lang="pt-BR"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29</a:t>
            </a:fld>
            <a:endParaRPr lang="en-US"/>
          </a:p>
        </p:txBody>
      </p:sp>
      <p:sp>
        <p:nvSpPr>
          <p:cNvPr id="5" name="Retângulo 4"/>
          <p:cNvSpPr/>
          <p:nvPr/>
        </p:nvSpPr>
        <p:spPr>
          <a:xfrm>
            <a:off x="539552" y="5013176"/>
            <a:ext cx="6840760" cy="923330"/>
          </a:xfrm>
          <a:prstGeom prst="rect">
            <a:avLst/>
          </a:prstGeom>
        </p:spPr>
        <p:txBody>
          <a:bodyPr wrap="square">
            <a:spAutoFit/>
          </a:bodyPr>
          <a:lstStyle/>
          <a:p>
            <a:r>
              <a:rPr lang="pt-BR" b="1" dirty="0" smtClean="0"/>
              <a:t>CONCEITO ESTRUTURALISTA</a:t>
            </a:r>
            <a:endParaRPr lang="en-US" b="1" dirty="0" smtClean="0"/>
          </a:p>
          <a:p>
            <a:r>
              <a:rPr lang="en-US" dirty="0" smtClean="0"/>
              <a:t> “o TODO NÃO É DE NENHUMA MANEIRA A SOMA DAS PARTES…”</a:t>
            </a:r>
          </a:p>
          <a:p>
            <a:r>
              <a:rPr lang="en-US" dirty="0" smtClean="0"/>
              <a:t>https</a:t>
            </a:r>
            <a:r>
              <a:rPr lang="en-US" dirty="0"/>
              <a:t>://www.youtube.com/watch?v=ea-sXQ5rwZ4</a:t>
            </a:r>
          </a:p>
        </p:txBody>
      </p:sp>
    </p:spTree>
    <p:extLst>
      <p:ext uri="{BB962C8B-B14F-4D97-AF65-F5344CB8AC3E}">
        <p14:creationId xmlns:p14="http://schemas.microsoft.com/office/powerpoint/2010/main" val="4228008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para baixo 11"/>
          <p:cNvSpPr/>
          <p:nvPr/>
        </p:nvSpPr>
        <p:spPr>
          <a:xfrm>
            <a:off x="3851920" y="1773238"/>
            <a:ext cx="841028" cy="3152552"/>
          </a:xfrm>
          <a:prstGeom prst="downArrow">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ângulo 4"/>
          <p:cNvSpPr/>
          <p:nvPr/>
        </p:nvSpPr>
        <p:spPr>
          <a:xfrm>
            <a:off x="3059832" y="1412875"/>
            <a:ext cx="2818680" cy="3821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4" name="CaixaDeTexto 1"/>
          <p:cNvSpPr txBox="1">
            <a:spLocks noChangeArrowheads="1"/>
          </p:cNvSpPr>
          <p:nvPr/>
        </p:nvSpPr>
        <p:spPr bwMode="auto">
          <a:xfrm>
            <a:off x="746125" y="1412874"/>
            <a:ext cx="120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a:t>Clássica</a:t>
            </a:r>
          </a:p>
        </p:txBody>
      </p:sp>
      <p:sp>
        <p:nvSpPr>
          <p:cNvPr id="44035" name="CaixaDeTexto 2"/>
          <p:cNvSpPr txBox="1">
            <a:spLocks noChangeArrowheads="1"/>
          </p:cNvSpPr>
          <p:nvPr/>
        </p:nvSpPr>
        <p:spPr bwMode="auto">
          <a:xfrm>
            <a:off x="3478299" y="1368425"/>
            <a:ext cx="163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a:t>Burocrático</a:t>
            </a:r>
          </a:p>
        </p:txBody>
      </p:sp>
      <p:sp>
        <p:nvSpPr>
          <p:cNvPr id="44036" name="CaixaDeTexto 4"/>
          <p:cNvSpPr txBox="1">
            <a:spLocks noChangeArrowheads="1"/>
          </p:cNvSpPr>
          <p:nvPr/>
        </p:nvSpPr>
        <p:spPr bwMode="auto">
          <a:xfrm>
            <a:off x="1476375" y="333375"/>
            <a:ext cx="5846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solidFill>
                  <a:srgbClr val="FF0000"/>
                </a:solidFill>
              </a:rPr>
              <a:t>MODELOS DE ADMINISTRAÇÃO &amp; EVOLUÇÃO</a:t>
            </a:r>
          </a:p>
        </p:txBody>
      </p:sp>
      <p:cxnSp>
        <p:nvCxnSpPr>
          <p:cNvPr id="7" name="Conector de seta reta 6"/>
          <p:cNvCxnSpPr/>
          <p:nvPr/>
        </p:nvCxnSpPr>
        <p:spPr>
          <a:xfrm>
            <a:off x="1143794" y="2491581"/>
            <a:ext cx="0" cy="4325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4284130" y="2492896"/>
            <a:ext cx="23464" cy="43127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039" name="CaixaDeTexto 9"/>
          <p:cNvSpPr txBox="1">
            <a:spLocks noChangeArrowheads="1"/>
          </p:cNvSpPr>
          <p:nvPr/>
        </p:nvSpPr>
        <p:spPr bwMode="auto">
          <a:xfrm>
            <a:off x="6407149" y="1370013"/>
            <a:ext cx="1225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a:t>Humana</a:t>
            </a:r>
          </a:p>
        </p:txBody>
      </p:sp>
      <p:cxnSp>
        <p:nvCxnSpPr>
          <p:cNvPr id="11" name="Conector de seta reta 10"/>
          <p:cNvCxnSpPr/>
          <p:nvPr/>
        </p:nvCxnSpPr>
        <p:spPr>
          <a:xfrm>
            <a:off x="6762750" y="2482453"/>
            <a:ext cx="0" cy="441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041" name="CaixaDeTexto 20"/>
          <p:cNvSpPr txBox="1">
            <a:spLocks noChangeArrowheads="1"/>
          </p:cNvSpPr>
          <p:nvPr/>
        </p:nvSpPr>
        <p:spPr bwMode="auto">
          <a:xfrm>
            <a:off x="323850" y="2924175"/>
            <a:ext cx="2016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Neoclássica</a:t>
            </a:r>
          </a:p>
        </p:txBody>
      </p:sp>
      <p:sp>
        <p:nvSpPr>
          <p:cNvPr id="44042" name="CaixaDeTexto 21"/>
          <p:cNvSpPr txBox="1">
            <a:spLocks noChangeArrowheads="1"/>
          </p:cNvSpPr>
          <p:nvPr/>
        </p:nvSpPr>
        <p:spPr bwMode="auto">
          <a:xfrm>
            <a:off x="3275856" y="2911474"/>
            <a:ext cx="20161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smtClean="0"/>
              <a:t>Estruturalista</a:t>
            </a:r>
          </a:p>
          <a:p>
            <a:pPr eaLnBrk="1" hangingPunct="1"/>
            <a:r>
              <a:rPr lang="pt-BR" i="1" dirty="0" smtClean="0"/>
              <a:t>Década de 50</a:t>
            </a:r>
            <a:endParaRPr lang="pt-BR" i="1" dirty="0"/>
          </a:p>
        </p:txBody>
      </p:sp>
      <p:sp>
        <p:nvSpPr>
          <p:cNvPr id="44043" name="CaixaDeTexto 22"/>
          <p:cNvSpPr txBox="1">
            <a:spLocks noChangeArrowheads="1"/>
          </p:cNvSpPr>
          <p:nvPr/>
        </p:nvSpPr>
        <p:spPr bwMode="auto">
          <a:xfrm>
            <a:off x="5878512" y="2911475"/>
            <a:ext cx="22828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dirty="0" smtClean="0"/>
              <a:t>Comportamental</a:t>
            </a:r>
          </a:p>
          <a:p>
            <a:pPr eaLnBrk="1" hangingPunct="1"/>
            <a:r>
              <a:rPr lang="pt-BR" i="1" dirty="0"/>
              <a:t>Década de 50</a:t>
            </a:r>
          </a:p>
          <a:p>
            <a:pPr eaLnBrk="1" hangingPunct="1"/>
            <a:endParaRPr lang="pt-BR" dirty="0"/>
          </a:p>
        </p:txBody>
      </p:sp>
      <p:sp>
        <p:nvSpPr>
          <p:cNvPr id="44044" name="CaixaDeTexto 23"/>
          <p:cNvSpPr txBox="1">
            <a:spLocks noChangeArrowheads="1"/>
          </p:cNvSpPr>
          <p:nvPr/>
        </p:nvSpPr>
        <p:spPr bwMode="auto">
          <a:xfrm>
            <a:off x="3260402" y="4010817"/>
            <a:ext cx="2400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a:t>Teoria do Sistema</a:t>
            </a:r>
          </a:p>
        </p:txBody>
      </p:sp>
      <p:sp>
        <p:nvSpPr>
          <p:cNvPr id="44045" name="CaixaDeTexto 24"/>
          <p:cNvSpPr txBox="1">
            <a:spLocks noChangeArrowheads="1"/>
          </p:cNvSpPr>
          <p:nvPr/>
        </p:nvSpPr>
        <p:spPr bwMode="auto">
          <a:xfrm>
            <a:off x="3059832" y="4773609"/>
            <a:ext cx="2894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dirty="0"/>
              <a:t>Teria da Contingência</a:t>
            </a:r>
          </a:p>
        </p:txBody>
      </p:sp>
      <p:sp>
        <p:nvSpPr>
          <p:cNvPr id="44046" name="CaixaDeTexto 25"/>
          <p:cNvSpPr txBox="1">
            <a:spLocks noChangeArrowheads="1"/>
          </p:cNvSpPr>
          <p:nvPr/>
        </p:nvSpPr>
        <p:spPr bwMode="auto">
          <a:xfrm>
            <a:off x="358365" y="5589240"/>
            <a:ext cx="792055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pt-BR" b="1" dirty="0"/>
              <a:t>A visão </a:t>
            </a:r>
            <a:r>
              <a:rPr lang="pt-BR" b="1" dirty="0" smtClean="0"/>
              <a:t>sistêmica </a:t>
            </a:r>
            <a:r>
              <a:rPr lang="pt-BR" b="1" dirty="0"/>
              <a:t>e </a:t>
            </a:r>
            <a:r>
              <a:rPr lang="pt-BR" b="1" dirty="0" smtClean="0"/>
              <a:t>multidisciplinar (holística) </a:t>
            </a:r>
            <a:r>
              <a:rPr lang="pt-BR" b="1" dirty="0"/>
              <a:t>e o relativismo tomam conta da teoria administrativa</a:t>
            </a:r>
          </a:p>
        </p:txBody>
      </p:sp>
      <p:sp>
        <p:nvSpPr>
          <p:cNvPr id="44047" name="CaixaDeTexto 26"/>
          <p:cNvSpPr txBox="1">
            <a:spLocks noChangeArrowheads="1"/>
          </p:cNvSpPr>
          <p:nvPr/>
        </p:nvSpPr>
        <p:spPr bwMode="auto">
          <a:xfrm>
            <a:off x="323850" y="3284538"/>
            <a:ext cx="191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(1950 a 1990)</a:t>
            </a:r>
          </a:p>
        </p:txBody>
      </p:sp>
      <p:sp>
        <p:nvSpPr>
          <p:cNvPr id="44048" name="CaixaDeTexto 27"/>
          <p:cNvSpPr txBox="1">
            <a:spLocks noChangeArrowheads="1"/>
          </p:cNvSpPr>
          <p:nvPr/>
        </p:nvSpPr>
        <p:spPr bwMode="auto">
          <a:xfrm>
            <a:off x="241300" y="1773237"/>
            <a:ext cx="26304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pt-BR"/>
              <a:t>(Rev Indus. a 1950)</a:t>
            </a:r>
          </a:p>
        </p:txBody>
      </p:sp>
      <p:cxnSp>
        <p:nvCxnSpPr>
          <p:cNvPr id="30" name="Conector de seta reta 29"/>
          <p:cNvCxnSpPr>
            <a:stCxn id="44042" idx="2"/>
          </p:cNvCxnSpPr>
          <p:nvPr/>
        </p:nvCxnSpPr>
        <p:spPr>
          <a:xfrm>
            <a:off x="4283919" y="3742471"/>
            <a:ext cx="211" cy="2683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Conector de seta reta 31"/>
          <p:cNvCxnSpPr/>
          <p:nvPr/>
        </p:nvCxnSpPr>
        <p:spPr>
          <a:xfrm>
            <a:off x="4256199" y="4472779"/>
            <a:ext cx="3175" cy="3000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tângulo 2"/>
          <p:cNvSpPr/>
          <p:nvPr/>
        </p:nvSpPr>
        <p:spPr>
          <a:xfrm>
            <a:off x="34925" y="1412875"/>
            <a:ext cx="7993459" cy="1080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1298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51520" y="116632"/>
            <a:ext cx="7620000" cy="1143000"/>
          </a:xfrm>
        </p:spPr>
        <p:txBody>
          <a:bodyPr/>
          <a:lstStyle/>
          <a:p>
            <a:r>
              <a:rPr lang="pt-BR" dirty="0" smtClean="0"/>
              <a:t>Teoria Estruturalista</a:t>
            </a:r>
            <a:endParaRPr lang="pt-BR" dirty="0"/>
          </a:p>
        </p:txBody>
      </p:sp>
      <p:sp>
        <p:nvSpPr>
          <p:cNvPr id="4" name="Espaço Reservado para Conteúdo 3"/>
          <p:cNvSpPr>
            <a:spLocks noGrp="1"/>
          </p:cNvSpPr>
          <p:nvPr>
            <p:ph idx="1"/>
          </p:nvPr>
        </p:nvSpPr>
        <p:spPr>
          <a:xfrm>
            <a:off x="395536" y="1268760"/>
            <a:ext cx="7620000" cy="4800600"/>
          </a:xfrm>
        </p:spPr>
        <p:txBody>
          <a:bodyPr>
            <a:noAutofit/>
          </a:bodyPr>
          <a:lstStyle/>
          <a:p>
            <a:r>
              <a:rPr lang="pt-BR" sz="2400" dirty="0"/>
              <a:t>A estruturalista </a:t>
            </a:r>
            <a:r>
              <a:rPr lang="pt-BR" sz="2400" dirty="0" smtClean="0"/>
              <a:t>une a burocrática, clássica e humanas.</a:t>
            </a:r>
          </a:p>
          <a:p>
            <a:r>
              <a:rPr lang="pt-BR" sz="2400" dirty="0" smtClean="0"/>
              <a:t>O  </a:t>
            </a:r>
            <a:r>
              <a:rPr lang="pt-BR" sz="2400" dirty="0"/>
              <a:t>problema é mais complexo, o problema não apresenta um foco só.</a:t>
            </a:r>
            <a:endParaRPr lang="pt-BR" sz="2400" dirty="0" smtClean="0"/>
          </a:p>
          <a:p>
            <a:r>
              <a:rPr lang="pt-BR" sz="2400" dirty="0" smtClean="0"/>
              <a:t>As escolas clássicas tem sempre um visão única. A visão cientifica tem como foco na produtividade e a humana na relação entre pessoas. A administração não pode ser tão simplista. A proposta da visão estruturalista é mais abrangente. Qual é  a melhor visão? Visão produtividade com as humanas. </a:t>
            </a:r>
          </a:p>
          <a:p>
            <a:r>
              <a:rPr lang="pt-BR" sz="2400" dirty="0" smtClean="0"/>
              <a:t>Ela já visa um sistema aberto, mas ainda não é considerado uma Abordagem Contemporânea.</a:t>
            </a:r>
          </a:p>
          <a:p>
            <a:endParaRPr lang="pt-BR" sz="2400" dirty="0" smtClean="0"/>
          </a:p>
          <a:p>
            <a:endParaRPr lang="pt-BR" sz="2400" dirty="0" smtClean="0"/>
          </a:p>
          <a:p>
            <a:endParaRPr lang="pt-BR" sz="2400"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30</a:t>
            </a:fld>
            <a:endParaRPr lang="en-US"/>
          </a:p>
        </p:txBody>
      </p:sp>
    </p:spTree>
    <p:extLst>
      <p:ext uri="{BB962C8B-B14F-4D97-AF65-F5344CB8AC3E}">
        <p14:creationId xmlns:p14="http://schemas.microsoft.com/office/powerpoint/2010/main" val="717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PT" sz="2800" b="1" dirty="0">
                <a:solidFill>
                  <a:srgbClr val="4D4D4D"/>
                </a:solidFill>
                <a:latin typeface="Tahoma" pitchFamily="34" charset="0"/>
                <a:cs typeface="Times New Roman" pitchFamily="18" charset="0"/>
              </a:rPr>
              <a:t>Teoria Estruturalista da Administração</a:t>
            </a:r>
            <a:br>
              <a:rPr lang="pt-PT" sz="2800" b="1" dirty="0">
                <a:solidFill>
                  <a:srgbClr val="4D4D4D"/>
                </a:solidFill>
                <a:latin typeface="Tahoma" pitchFamily="34" charset="0"/>
                <a:cs typeface="Times New Roman" pitchFamily="18" charset="0"/>
              </a:rPr>
            </a:br>
            <a:r>
              <a:rPr lang="pt-BR" sz="2400" b="1" dirty="0">
                <a:solidFill>
                  <a:srgbClr val="4D4D4D"/>
                </a:solidFill>
                <a:latin typeface="Tahoma" pitchFamily="34" charset="0"/>
                <a:cs typeface="Times New Roman" pitchFamily="18" charset="0"/>
              </a:rPr>
              <a:t>    (Ampliando os Horizontes da Empresa)</a:t>
            </a:r>
            <a:br>
              <a:rPr lang="pt-BR" sz="2400" b="1" dirty="0">
                <a:solidFill>
                  <a:srgbClr val="4D4D4D"/>
                </a:solidFill>
                <a:latin typeface="Tahoma" pitchFamily="34" charset="0"/>
                <a:cs typeface="Times New Roman" pitchFamily="18" charset="0"/>
              </a:rPr>
            </a:br>
            <a:endParaRPr lang="en-US" sz="2400"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31</a:t>
            </a:fld>
            <a:endParaRPr lang="en-US"/>
          </a:p>
        </p:txBody>
      </p:sp>
      <p:sp>
        <p:nvSpPr>
          <p:cNvPr id="3" name="Rectangle 5"/>
          <p:cNvSpPr>
            <a:spLocks noChangeArrowheads="1"/>
          </p:cNvSpPr>
          <p:nvPr/>
        </p:nvSpPr>
        <p:spPr bwMode="auto">
          <a:xfrm>
            <a:off x="323528" y="980728"/>
            <a:ext cx="7776864"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endParaRPr lang="pt-BR" sz="2400" dirty="0" smtClean="0">
              <a:solidFill>
                <a:srgbClr val="4D4D4D"/>
              </a:solidFill>
              <a:latin typeface="Tahoma" pitchFamily="34" charset="0"/>
              <a:cs typeface="Times New Roman" pitchFamily="18" charset="0"/>
            </a:endParaRPr>
          </a:p>
          <a:p>
            <a:pPr marL="285750" indent="-285750" algn="just">
              <a:buFont typeface="Arial" panose="020B0604020202020204" pitchFamily="34" charset="0"/>
              <a:buChar char="•"/>
            </a:pPr>
            <a:r>
              <a:rPr lang="pt-BR" sz="2000" dirty="0" smtClean="0">
                <a:solidFill>
                  <a:srgbClr val="4D4D4D"/>
                </a:solidFill>
                <a:latin typeface="Tahoma" pitchFamily="34" charset="0"/>
                <a:cs typeface="Times New Roman" pitchFamily="18" charset="0"/>
              </a:rPr>
              <a:t>Os autores estruturalistas procuraram </a:t>
            </a:r>
            <a:r>
              <a:rPr lang="pt-BR" sz="2000" b="1" dirty="0" smtClean="0">
                <a:solidFill>
                  <a:srgbClr val="4D4D4D"/>
                </a:solidFill>
                <a:latin typeface="Tahoma" pitchFamily="34" charset="0"/>
                <a:cs typeface="Times New Roman" pitchFamily="18" charset="0"/>
              </a:rPr>
              <a:t>relacionar as organizações com o seu ambiente externo</a:t>
            </a:r>
            <a:r>
              <a:rPr lang="pt-BR" sz="2000" dirty="0" smtClean="0">
                <a:solidFill>
                  <a:srgbClr val="4D4D4D"/>
                </a:solidFill>
                <a:latin typeface="Tahoma" pitchFamily="34" charset="0"/>
                <a:cs typeface="Times New Roman" pitchFamily="18" charset="0"/>
              </a:rPr>
              <a:t>.  Nela, tanto a organização formal quanto a informal devem ser compreendidas. </a:t>
            </a:r>
          </a:p>
          <a:p>
            <a:pPr marL="285750" indent="-285750" algn="just">
              <a:buFont typeface="Arial" panose="020B0604020202020204" pitchFamily="34" charset="0"/>
              <a:buChar char="•"/>
            </a:pPr>
            <a:r>
              <a:rPr lang="pt-BR" sz="2000" dirty="0" smtClean="0">
                <a:solidFill>
                  <a:srgbClr val="4D4D4D"/>
                </a:solidFill>
                <a:latin typeface="Tahoma" pitchFamily="34" charset="0"/>
                <a:cs typeface="Times New Roman" pitchFamily="18" charset="0"/>
              </a:rPr>
              <a:t>Ela é uma evolução da teoria da burocrática e com alguns traços da teoria humana.</a:t>
            </a:r>
          </a:p>
          <a:p>
            <a:pPr marL="285750" indent="-285750" algn="just">
              <a:buFont typeface="Arial" panose="020B0604020202020204" pitchFamily="34" charset="0"/>
              <a:buChar char="•"/>
            </a:pPr>
            <a:r>
              <a:rPr lang="pt-BR" sz="2000" b="1" dirty="0" smtClean="0">
                <a:solidFill>
                  <a:srgbClr val="4D4D4D"/>
                </a:solidFill>
                <a:latin typeface="Tahoma" pitchFamily="34" charset="0"/>
                <a:cs typeface="Times New Roman" pitchFamily="18" charset="0"/>
              </a:rPr>
              <a:t>A teoria estruturalista inaugura os estudos a respeito do ambiente dentro do conceito de que as organização são sistemas abertos em constante interação com seu contexto externo</a:t>
            </a:r>
            <a:r>
              <a:rPr lang="pt-BR" sz="2000" dirty="0" smtClean="0">
                <a:solidFill>
                  <a:srgbClr val="4D4D4D"/>
                </a:solidFill>
                <a:latin typeface="Tahoma" pitchFamily="34" charset="0"/>
                <a:cs typeface="Times New Roman" pitchFamily="18" charset="0"/>
              </a:rPr>
              <a:t>. </a:t>
            </a:r>
          </a:p>
          <a:p>
            <a:pPr marL="285750" indent="-285750" algn="just">
              <a:buFont typeface="Arial" panose="020B0604020202020204" pitchFamily="34" charset="0"/>
              <a:buChar char="•"/>
            </a:pPr>
            <a:r>
              <a:rPr lang="pt-BR" sz="2000" dirty="0" smtClean="0">
                <a:solidFill>
                  <a:srgbClr val="4D4D4D"/>
                </a:solidFill>
                <a:latin typeface="Tahoma" pitchFamily="34" charset="0"/>
                <a:cs typeface="Times New Roman" pitchFamily="18" charset="0"/>
              </a:rPr>
              <a:t>Ela buscou estudar não só as indústrias, mas os diferentes tipos de organização.</a:t>
            </a:r>
          </a:p>
          <a:p>
            <a:pPr marL="285750" indent="-285750" algn="just">
              <a:buFont typeface="Arial" panose="020B0604020202020204" pitchFamily="34" charset="0"/>
              <a:buChar char="•"/>
            </a:pPr>
            <a:r>
              <a:rPr lang="pt-BR" sz="2000" dirty="0" smtClean="0">
                <a:solidFill>
                  <a:srgbClr val="4D4D4D"/>
                </a:solidFill>
                <a:latin typeface="Tahoma" pitchFamily="34" charset="0"/>
                <a:cs typeface="Times New Roman" pitchFamily="18" charset="0"/>
              </a:rPr>
              <a:t>Até então, a teoria administrativa havia se confinado aos </a:t>
            </a:r>
            <a:r>
              <a:rPr lang="pt-BR" sz="2000" b="1" dirty="0" smtClean="0">
                <a:solidFill>
                  <a:srgbClr val="4D4D4D"/>
                </a:solidFill>
                <a:latin typeface="Tahoma" pitchFamily="34" charset="0"/>
                <a:cs typeface="Times New Roman" pitchFamily="18" charset="0"/>
              </a:rPr>
              <a:t>estudo dos aspectos internos da organização dentro de uma concepção de sistema fechado</a:t>
            </a:r>
            <a:r>
              <a:rPr lang="pt-BR" sz="2000" dirty="0" smtClean="0">
                <a:solidFill>
                  <a:srgbClr val="4D4D4D"/>
                </a:solidFill>
                <a:latin typeface="Tahoma" pitchFamily="34" charset="0"/>
                <a:cs typeface="Times New Roman" pitchFamily="18" charset="0"/>
              </a:rPr>
              <a:t>. E, normalmente, focado em uma única visão: enfoque formal ou informal. A partir da análise estruturalista, o enfoque é mais abrangente. </a:t>
            </a:r>
          </a:p>
        </p:txBody>
      </p:sp>
    </p:spTree>
    <p:extLst>
      <p:ext uri="{BB962C8B-B14F-4D97-AF65-F5344CB8AC3E}">
        <p14:creationId xmlns:p14="http://schemas.microsoft.com/office/powerpoint/2010/main" val="118972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Organização formal x informal</a:t>
            </a:r>
            <a:endParaRPr lang="pt-BR" dirty="0"/>
          </a:p>
        </p:txBody>
      </p:sp>
      <p:sp>
        <p:nvSpPr>
          <p:cNvPr id="3" name="Espaço Reservado para Conteúdo 2"/>
          <p:cNvSpPr>
            <a:spLocks noGrp="1"/>
          </p:cNvSpPr>
          <p:nvPr>
            <p:ph idx="1"/>
          </p:nvPr>
        </p:nvSpPr>
        <p:spPr/>
        <p:txBody>
          <a:bodyPr/>
          <a:lstStyle/>
          <a:p>
            <a:pPr algn="just"/>
            <a:r>
              <a:rPr lang="pt-BR" dirty="0" smtClean="0"/>
              <a:t>Burocracia: ambiente formal. Max Weber era o precursor de organizações formais com regras e normas.</a:t>
            </a:r>
          </a:p>
          <a:p>
            <a:pPr algn="just"/>
            <a:r>
              <a:rPr lang="pt-BR" dirty="0" smtClean="0"/>
              <a:t>No caso da estruturalista, além de considerar o ambiente formal, incorpora o informal, que é o relacionamento entre pessoas</a:t>
            </a:r>
            <a:r>
              <a:rPr lang="pt-BR" dirty="0"/>
              <a:t> </a:t>
            </a:r>
            <a:r>
              <a:rPr lang="pt-BR" dirty="0" smtClean="0"/>
              <a:t>.</a:t>
            </a:r>
          </a:p>
          <a:p>
            <a:pPr algn="just"/>
            <a:r>
              <a:rPr lang="pt-BR" dirty="0" smtClean="0"/>
              <a:t>O mais importante é a analise dos dois enfoques.</a:t>
            </a:r>
          </a:p>
          <a:p>
            <a:pPr algn="just"/>
            <a:r>
              <a:rPr lang="pt-BR" dirty="0" smtClean="0"/>
              <a:t>É importante ter regras em uma organização, mas somente um ambiente de regras, gera um ambiente inflexível. Por outro lado, um ambiente somente informal, com enfoque nas pessoas, também não gera um eficiência da empresa (desordem), por ausência mínima de regras.</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32</a:t>
            </a:fld>
            <a:endParaRPr lang="en-US"/>
          </a:p>
        </p:txBody>
      </p:sp>
    </p:spTree>
    <p:extLst>
      <p:ext uri="{BB962C8B-B14F-4D97-AF65-F5344CB8AC3E}">
        <p14:creationId xmlns:p14="http://schemas.microsoft.com/office/powerpoint/2010/main" val="359012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548680"/>
            <a:ext cx="7620000" cy="1143000"/>
          </a:xfrm>
        </p:spPr>
        <p:txBody>
          <a:bodyPr/>
          <a:lstStyle/>
          <a:p>
            <a:r>
              <a:rPr lang="pt-BR" dirty="0" smtClean="0"/>
              <a:t>Enfoques – Teoria Estruturalista</a:t>
            </a:r>
            <a:br>
              <a:rPr lang="pt-BR" dirty="0" smtClean="0"/>
            </a:b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864071211"/>
              </p:ext>
            </p:extLst>
          </p:nvPr>
        </p:nvGraphicFramePr>
        <p:xfrm>
          <a:off x="539552" y="16288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33</a:t>
            </a:fld>
            <a:endParaRPr lang="en-US"/>
          </a:p>
        </p:txBody>
      </p:sp>
    </p:spTree>
    <p:extLst>
      <p:ext uri="{BB962C8B-B14F-4D97-AF65-F5344CB8AC3E}">
        <p14:creationId xmlns:p14="http://schemas.microsoft.com/office/powerpoint/2010/main" val="3992011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Homem organizacional</a:t>
            </a:r>
            <a:endParaRPr lang="en-US" dirty="0"/>
          </a:p>
        </p:txBody>
      </p:sp>
      <p:sp>
        <p:nvSpPr>
          <p:cNvPr id="6" name="Espaço Reservado para Conteúdo 5"/>
          <p:cNvSpPr>
            <a:spLocks noGrp="1"/>
          </p:cNvSpPr>
          <p:nvPr>
            <p:ph idx="1"/>
          </p:nvPr>
        </p:nvSpPr>
        <p:spPr/>
        <p:txBody>
          <a:bodyPr/>
          <a:lstStyle/>
          <a:p>
            <a:pPr lvl="0" algn="just"/>
            <a:r>
              <a:rPr lang="pt-BR" dirty="0"/>
              <a:t>Homem organizacional: flexibilidade, tolerância as frustações, capacidade de adiar recompensas e desejo permanente de realização.</a:t>
            </a:r>
            <a:r>
              <a:rPr lang="pt-BR" b="1" dirty="0"/>
              <a:t> </a:t>
            </a:r>
            <a:endParaRPr lang="en-US" dirty="0"/>
          </a:p>
          <a:p>
            <a:pPr algn="just"/>
            <a:r>
              <a:rPr lang="pt-BR" dirty="0" smtClean="0"/>
              <a:t>Sobrepor o trabalho aos seus desejos pessoais com o objetivo de obter benefícios.</a:t>
            </a:r>
          </a:p>
          <a:p>
            <a:pPr algn="just"/>
            <a:r>
              <a:rPr lang="pt-BR" dirty="0"/>
              <a:t>O homem participa em diversas </a:t>
            </a:r>
            <a:r>
              <a:rPr lang="pt-BR" dirty="0" smtClean="0"/>
              <a:t>organizações:</a:t>
            </a:r>
            <a:endParaRPr lang="pt-BR" dirty="0"/>
          </a:p>
          <a:p>
            <a:pPr algn="just"/>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34</a:t>
            </a:fld>
            <a:endParaRPr lang="en-US"/>
          </a:p>
        </p:txBody>
      </p:sp>
      <p:pic>
        <p:nvPicPr>
          <p:cNvPr id="481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85" t="21023" r="45068" b="24196"/>
          <a:stretch/>
        </p:blipFill>
        <p:spPr bwMode="auto">
          <a:xfrm>
            <a:off x="611560" y="4060476"/>
            <a:ext cx="4021616" cy="257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4860032" y="4904293"/>
            <a:ext cx="3692101" cy="923330"/>
          </a:xfrm>
          <a:prstGeom prst="rect">
            <a:avLst/>
          </a:prstGeom>
          <a:noFill/>
        </p:spPr>
        <p:txBody>
          <a:bodyPr wrap="none" rtlCol="0">
            <a:spAutoFit/>
          </a:bodyPr>
          <a:lstStyle/>
          <a:p>
            <a:r>
              <a:rPr lang="pt-BR" dirty="0" smtClean="0"/>
              <a:t>Homem organizacional: estruturalista</a:t>
            </a:r>
          </a:p>
          <a:p>
            <a:r>
              <a:rPr lang="pt-BR" dirty="0" smtClean="0"/>
              <a:t>Homem </a:t>
            </a:r>
            <a:r>
              <a:rPr lang="pt-BR" dirty="0" err="1" smtClean="0"/>
              <a:t>economicus</a:t>
            </a:r>
            <a:r>
              <a:rPr lang="pt-BR" dirty="0" smtClean="0"/>
              <a:t>: teoria clássica</a:t>
            </a:r>
          </a:p>
          <a:p>
            <a:r>
              <a:rPr lang="pt-BR" dirty="0" smtClean="0"/>
              <a:t>Homem social: teoria humana</a:t>
            </a:r>
            <a:endParaRPr lang="en-US" dirty="0"/>
          </a:p>
        </p:txBody>
      </p:sp>
    </p:spTree>
    <p:extLst>
      <p:ext uri="{BB962C8B-B14F-4D97-AF65-F5344CB8AC3E}">
        <p14:creationId xmlns:p14="http://schemas.microsoft.com/office/powerpoint/2010/main" val="613080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548680"/>
            <a:ext cx="7620000" cy="1143000"/>
          </a:xfrm>
        </p:spPr>
        <p:txBody>
          <a:bodyPr/>
          <a:lstStyle/>
          <a:p>
            <a:r>
              <a:rPr lang="pt-BR" dirty="0" smtClean="0"/>
              <a:t>Enfoques – Teoria Estruturalista</a:t>
            </a:r>
            <a:br>
              <a:rPr lang="pt-BR" dirty="0" smtClean="0"/>
            </a:b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072358170"/>
              </p:ext>
            </p:extLst>
          </p:nvPr>
        </p:nvGraphicFramePr>
        <p:xfrm>
          <a:off x="539552" y="16288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35</a:t>
            </a:fld>
            <a:endParaRPr lang="en-US"/>
          </a:p>
        </p:txBody>
      </p:sp>
    </p:spTree>
    <p:extLst>
      <p:ext uri="{BB962C8B-B14F-4D97-AF65-F5344CB8AC3E}">
        <p14:creationId xmlns:p14="http://schemas.microsoft.com/office/powerpoint/2010/main" val="450894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39552" y="0"/>
            <a:ext cx="7620000" cy="1143000"/>
          </a:xfrm>
        </p:spPr>
        <p:txBody>
          <a:bodyPr/>
          <a:lstStyle/>
          <a:p>
            <a:r>
              <a:rPr lang="pt-BR" sz="3200" dirty="0" smtClean="0"/>
              <a:t>ABORDAGEM MULTIPLA </a:t>
            </a:r>
            <a:endParaRPr lang="pt-BR" sz="3200" dirty="0"/>
          </a:p>
        </p:txBody>
      </p:sp>
      <p:sp>
        <p:nvSpPr>
          <p:cNvPr id="4" name="Espaço Reservado para Conteúdo 3"/>
          <p:cNvSpPr>
            <a:spLocks noGrp="1"/>
          </p:cNvSpPr>
          <p:nvPr>
            <p:ph idx="1"/>
          </p:nvPr>
        </p:nvSpPr>
        <p:spPr>
          <a:xfrm>
            <a:off x="251520" y="1052736"/>
            <a:ext cx="8136904" cy="4800600"/>
          </a:xfrm>
        </p:spPr>
        <p:txBody>
          <a:bodyPr>
            <a:noAutofit/>
          </a:bodyPr>
          <a:lstStyle/>
          <a:p>
            <a:r>
              <a:rPr lang="pt-BR" sz="2000" dirty="0" smtClean="0"/>
              <a:t> </a:t>
            </a:r>
            <a:r>
              <a:rPr lang="pt-BR" sz="2000" b="1" dirty="0">
                <a:effectLst>
                  <a:outerShdw blurRad="38100" dist="38100" dir="2700000" algn="tl">
                    <a:srgbClr val="000000">
                      <a:alpha val="43137"/>
                    </a:srgbClr>
                  </a:outerShdw>
                </a:effectLst>
              </a:rPr>
              <a:t>Abordagem </a:t>
            </a:r>
            <a:r>
              <a:rPr lang="pt-BR" sz="2000" b="1" dirty="0" smtClean="0">
                <a:effectLst>
                  <a:outerShdw blurRad="38100" dist="38100" dir="2700000" algn="tl">
                    <a:srgbClr val="000000">
                      <a:alpha val="43137"/>
                    </a:srgbClr>
                  </a:outerShdw>
                </a:effectLst>
              </a:rPr>
              <a:t>múltipla (clássica, humana e burocrática) da abordagem estruturalista </a:t>
            </a:r>
            <a:r>
              <a:rPr lang="pt-BR" sz="2000" dirty="0"/>
              <a:t>envolve:</a:t>
            </a:r>
          </a:p>
          <a:p>
            <a:pPr lvl="1"/>
            <a:r>
              <a:rPr lang="pt-BR" dirty="0"/>
              <a:t>Organização formal e informal </a:t>
            </a:r>
            <a:r>
              <a:rPr lang="pt-BR" dirty="0">
                <a:effectLst>
                  <a:outerShdw blurRad="38100" dist="38100" dir="2700000" algn="tl">
                    <a:srgbClr val="000000">
                      <a:alpha val="43137"/>
                    </a:srgbClr>
                  </a:outerShdw>
                </a:effectLst>
              </a:rPr>
              <a:t>(nem a favor da administração e nem do operário) </a:t>
            </a:r>
            <a:endParaRPr lang="pt-BR" dirty="0"/>
          </a:p>
          <a:p>
            <a:pPr lvl="1"/>
            <a:r>
              <a:rPr lang="pt-BR" b="1" dirty="0"/>
              <a:t>Recompensas salariais e materiais como as recompensas sociais e simbólicas:</a:t>
            </a:r>
            <a:r>
              <a:rPr lang="pt-BR" dirty="0"/>
              <a:t> o significado das recompensas salariais e sociais e tudo que se inclui nos símbolos de posição (tamanho do escritório, carros da companhia) é importante na vida de qualquer organização.</a:t>
            </a:r>
          </a:p>
          <a:p>
            <a:pPr lvl="1"/>
            <a:r>
              <a:rPr lang="pt-BR" b="1" dirty="0"/>
              <a:t>Todos os diferentes níveis hierárquicos de uma organização:</a:t>
            </a:r>
            <a:r>
              <a:rPr lang="pt-BR" dirty="0"/>
              <a:t> as organizações se defrontam com uma multiplicidade de problemas que são classificados e categorizados para que a responsabilidade por sua solução seja atribuída a diferentes níveis hierárquicos – institucional, gerencial e técnico.</a:t>
            </a:r>
          </a:p>
          <a:p>
            <a:pPr lvl="1"/>
            <a:r>
              <a:rPr lang="pt-BR" b="1" dirty="0"/>
              <a:t>Análise </a:t>
            </a:r>
            <a:r>
              <a:rPr lang="pt-BR" b="1" dirty="0" err="1"/>
              <a:t>intraorganizacional</a:t>
            </a:r>
            <a:r>
              <a:rPr lang="pt-BR" b="1" dirty="0"/>
              <a:t> e </a:t>
            </a:r>
            <a:r>
              <a:rPr lang="pt-BR" b="1" dirty="0" err="1"/>
              <a:t>interorganizacional</a:t>
            </a:r>
            <a:r>
              <a:rPr lang="pt-BR" b="1" dirty="0"/>
              <a:t>:</a:t>
            </a:r>
            <a:r>
              <a:rPr lang="pt-BR" dirty="0"/>
              <a:t> preocupação do que ocorre externamente, mas que afetam os fenômenos que ocorrem dentro delas.</a:t>
            </a:r>
          </a:p>
          <a:p>
            <a:pPr marL="357188" lvl="0" indent="0" algn="just"/>
            <a:endParaRPr lang="pt-BR" sz="2000" dirty="0" smtClean="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36</a:t>
            </a:fld>
            <a:endParaRPr lang="en-US"/>
          </a:p>
        </p:txBody>
      </p:sp>
    </p:spTree>
    <p:extLst>
      <p:ext uri="{BB962C8B-B14F-4D97-AF65-F5344CB8AC3E}">
        <p14:creationId xmlns:p14="http://schemas.microsoft.com/office/powerpoint/2010/main" val="31216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37</a:t>
            </a:fld>
            <a:endParaRPr lang="en-US"/>
          </a:p>
        </p:txBody>
      </p:sp>
      <p:sp>
        <p:nvSpPr>
          <p:cNvPr id="3" name="Rectangle 4"/>
          <p:cNvSpPr>
            <a:spLocks noChangeArrowheads="1"/>
          </p:cNvSpPr>
          <p:nvPr/>
        </p:nvSpPr>
        <p:spPr bwMode="auto">
          <a:xfrm>
            <a:off x="704850" y="852488"/>
            <a:ext cx="725152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altLang="pt-BR" sz="2800" b="1" dirty="0" smtClean="0">
                <a:solidFill>
                  <a:srgbClr val="FF3300"/>
                </a:solidFill>
                <a:latin typeface="Tahoma" pitchFamily="34" charset="0"/>
                <a:cs typeface="Times New Roman" pitchFamily="18" charset="0"/>
              </a:rPr>
              <a:t>PROVA:</a:t>
            </a:r>
            <a:endParaRPr lang="pt-BR" altLang="pt-BR" sz="2800" b="1" dirty="0">
              <a:solidFill>
                <a:srgbClr val="FF3300"/>
              </a:solidFill>
              <a:latin typeface="Tahoma" pitchFamily="34" charset="0"/>
              <a:cs typeface="Times New Roman" pitchFamily="18" charset="0"/>
            </a:endParaRPr>
          </a:p>
          <a:p>
            <a:endParaRPr lang="pt-BR" altLang="pt-BR" sz="1600" b="1" dirty="0">
              <a:solidFill>
                <a:srgbClr val="FF3300"/>
              </a:solidFill>
              <a:latin typeface="Tahoma" pitchFamily="34" charset="0"/>
              <a:cs typeface="Times New Roman" pitchFamily="18" charset="0"/>
            </a:endParaRPr>
          </a:p>
          <a:p>
            <a:r>
              <a:rPr lang="pt-BR" altLang="pt-BR" sz="2800" b="1" dirty="0">
                <a:solidFill>
                  <a:srgbClr val="FF3300"/>
                </a:solidFill>
                <a:latin typeface="Tahoma" pitchFamily="34" charset="0"/>
                <a:cs typeface="Times New Roman" pitchFamily="18" charset="0"/>
              </a:rPr>
              <a:t>Como focalizar mais amplamente as empresas</a:t>
            </a:r>
          </a:p>
        </p:txBody>
      </p:sp>
      <p:pic>
        <p:nvPicPr>
          <p:cNvPr id="4" name="Picture 5" descr="http://a1055.g.akamai.net/f/1055/1401/5h/search.barnesandnoble.com/gresources/bnexplorer/icon_read_review1.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7"/>
          <p:cNvSpPr txBox="1">
            <a:spLocks noChangeArrowheads="1"/>
          </p:cNvSpPr>
          <p:nvPr/>
        </p:nvSpPr>
        <p:spPr bwMode="auto">
          <a:xfrm>
            <a:off x="899592" y="2708920"/>
            <a:ext cx="7056784"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pt-BR" altLang="pt-BR" sz="2000" dirty="0">
                <a:solidFill>
                  <a:srgbClr val="FF3300"/>
                </a:solidFill>
                <a:latin typeface="Verdana" pitchFamily="34" charset="0"/>
              </a:rPr>
              <a:t>Paulo </a:t>
            </a:r>
            <a:r>
              <a:rPr lang="pt-BR" altLang="pt-BR" sz="2000" dirty="0" smtClean="0">
                <a:solidFill>
                  <a:srgbClr val="FF3300"/>
                </a:solidFill>
                <a:latin typeface="Verdana" pitchFamily="34" charset="0"/>
              </a:rPr>
              <a:t>Natan, empresário bem sucedido, </a:t>
            </a:r>
            <a:r>
              <a:rPr lang="pt-BR" altLang="pt-BR" sz="2000" dirty="0">
                <a:solidFill>
                  <a:srgbClr val="FF3300"/>
                </a:solidFill>
                <a:latin typeface="Verdana" pitchFamily="34" charset="0"/>
              </a:rPr>
              <a:t>saiu da faculdade há 30 anos. Sempre </a:t>
            </a:r>
            <a:r>
              <a:rPr lang="pt-BR" altLang="pt-BR" sz="2000" dirty="0" smtClean="0">
                <a:solidFill>
                  <a:srgbClr val="FF3300"/>
                </a:solidFill>
                <a:latin typeface="Verdana" pitchFamily="34" charset="0"/>
              </a:rPr>
              <a:t>trabalhou dentro </a:t>
            </a:r>
            <a:r>
              <a:rPr lang="pt-BR" altLang="pt-BR" sz="2000" dirty="0">
                <a:solidFill>
                  <a:srgbClr val="FF3300"/>
                </a:solidFill>
                <a:latin typeface="Verdana" pitchFamily="34" charset="0"/>
              </a:rPr>
              <a:t>dos padrões que aprendera da Teoria Clássica</a:t>
            </a:r>
            <a:r>
              <a:rPr lang="pt-BR" altLang="pt-BR" sz="2000" dirty="0" smtClean="0">
                <a:solidFill>
                  <a:srgbClr val="FF3300"/>
                </a:solidFill>
                <a:latin typeface="Verdana" pitchFamily="34" charset="0"/>
              </a:rPr>
              <a:t>, Neoclássica</a:t>
            </a:r>
            <a:r>
              <a:rPr lang="pt-BR" altLang="pt-BR" sz="2000" dirty="0">
                <a:solidFill>
                  <a:srgbClr val="FF3300"/>
                </a:solidFill>
                <a:latin typeface="Verdana" pitchFamily="34" charset="0"/>
              </a:rPr>
              <a:t>, Relações Humanas e </a:t>
            </a:r>
            <a:r>
              <a:rPr lang="pt-BR" altLang="pt-BR" sz="2000" dirty="0" smtClean="0">
                <a:solidFill>
                  <a:srgbClr val="FF3300"/>
                </a:solidFill>
                <a:latin typeface="Verdana" pitchFamily="34" charset="0"/>
              </a:rPr>
              <a:t>Burocracia (principalmente). </a:t>
            </a:r>
            <a:endParaRPr lang="pt-BR" altLang="pt-BR" sz="2000" dirty="0">
              <a:solidFill>
                <a:srgbClr val="FF3300"/>
              </a:solidFill>
              <a:latin typeface="Verdana" pitchFamily="34" charset="0"/>
            </a:endParaRPr>
          </a:p>
          <a:p>
            <a:pPr algn="just"/>
            <a:endParaRPr lang="pt-BR" altLang="pt-BR" sz="2000" dirty="0">
              <a:solidFill>
                <a:srgbClr val="FF3300"/>
              </a:solidFill>
              <a:latin typeface="Verdana" pitchFamily="34" charset="0"/>
            </a:endParaRPr>
          </a:p>
          <a:p>
            <a:pPr algn="just"/>
            <a:r>
              <a:rPr lang="pt-BR" altLang="pt-BR" sz="2000" dirty="0">
                <a:solidFill>
                  <a:srgbClr val="FF3300"/>
                </a:solidFill>
                <a:latin typeface="Verdana" pitchFamily="34" charset="0"/>
              </a:rPr>
              <a:t>Agora, sua experiência profissional frente aos problemas atuais </a:t>
            </a:r>
            <a:r>
              <a:rPr lang="pt-BR" altLang="pt-BR" sz="2000" dirty="0" smtClean="0">
                <a:solidFill>
                  <a:srgbClr val="FF3300"/>
                </a:solidFill>
                <a:latin typeface="Verdana" pitchFamily="34" charset="0"/>
              </a:rPr>
              <a:t>lhe </a:t>
            </a:r>
            <a:r>
              <a:rPr lang="pt-BR" altLang="pt-BR" sz="2000" dirty="0">
                <a:solidFill>
                  <a:srgbClr val="FF3300"/>
                </a:solidFill>
                <a:latin typeface="Verdana" pitchFamily="34" charset="0"/>
              </a:rPr>
              <a:t>indica que se torna necessária uma nova abordagem </a:t>
            </a:r>
            <a:r>
              <a:rPr lang="pt-BR" altLang="pt-BR" sz="2000" dirty="0" smtClean="0">
                <a:solidFill>
                  <a:srgbClr val="FF3300"/>
                </a:solidFill>
                <a:latin typeface="Verdana" pitchFamily="34" charset="0"/>
              </a:rPr>
              <a:t>da empresa </a:t>
            </a:r>
            <a:r>
              <a:rPr lang="pt-BR" altLang="pt-BR" sz="2000" dirty="0">
                <a:solidFill>
                  <a:srgbClr val="FF3300"/>
                </a:solidFill>
                <a:latin typeface="Verdana" pitchFamily="34" charset="0"/>
              </a:rPr>
              <a:t>que dirige.</a:t>
            </a:r>
          </a:p>
          <a:p>
            <a:pPr algn="just"/>
            <a:endParaRPr lang="pt-BR" altLang="pt-BR" sz="2000" dirty="0">
              <a:solidFill>
                <a:srgbClr val="FF3300"/>
              </a:solidFill>
              <a:latin typeface="Verdana" pitchFamily="34" charset="0"/>
            </a:endParaRPr>
          </a:p>
          <a:p>
            <a:pPr algn="just"/>
            <a:r>
              <a:rPr lang="pt-BR" altLang="pt-BR" sz="2000" i="1" dirty="0" smtClean="0">
                <a:solidFill>
                  <a:srgbClr val="FF3300"/>
                </a:solidFill>
                <a:latin typeface="Verdana" pitchFamily="34" charset="0"/>
              </a:rPr>
              <a:t>Como </a:t>
            </a:r>
            <a:r>
              <a:rPr lang="pt-BR" altLang="pt-BR" sz="2000" i="1" dirty="0">
                <a:solidFill>
                  <a:srgbClr val="FF3300"/>
                </a:solidFill>
                <a:latin typeface="Verdana" pitchFamily="34" charset="0"/>
              </a:rPr>
              <a:t>você poderia </a:t>
            </a:r>
            <a:r>
              <a:rPr lang="pt-BR" altLang="pt-BR" sz="2000" i="1" dirty="0" smtClean="0">
                <a:solidFill>
                  <a:srgbClr val="FF3300"/>
                </a:solidFill>
                <a:latin typeface="Verdana" pitchFamily="34" charset="0"/>
              </a:rPr>
              <a:t>mostrar </a:t>
            </a:r>
            <a:r>
              <a:rPr lang="pt-BR" altLang="pt-BR" sz="2000" i="1" dirty="0">
                <a:solidFill>
                  <a:srgbClr val="FF3300"/>
                </a:solidFill>
                <a:latin typeface="Verdana" pitchFamily="34" charset="0"/>
              </a:rPr>
              <a:t>a Paulo as diferentes 	     abordagens múltiplas dos estruturalistas?</a:t>
            </a:r>
          </a:p>
        </p:txBody>
      </p:sp>
    </p:spTree>
    <p:extLst>
      <p:ext uri="{BB962C8B-B14F-4D97-AF65-F5344CB8AC3E}">
        <p14:creationId xmlns:p14="http://schemas.microsoft.com/office/powerpoint/2010/main" val="543612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548680"/>
            <a:ext cx="7620000" cy="1143000"/>
          </a:xfrm>
        </p:spPr>
        <p:txBody>
          <a:bodyPr/>
          <a:lstStyle/>
          <a:p>
            <a:r>
              <a:rPr lang="pt-BR" dirty="0" smtClean="0"/>
              <a:t>Enfoques – Teoria Estruturalista</a:t>
            </a:r>
            <a:br>
              <a:rPr lang="pt-BR" dirty="0" smtClean="0"/>
            </a:b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792548725"/>
              </p:ext>
            </p:extLst>
          </p:nvPr>
        </p:nvGraphicFramePr>
        <p:xfrm>
          <a:off x="539552" y="16288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38</a:t>
            </a:fld>
            <a:endParaRPr lang="en-US"/>
          </a:p>
        </p:txBody>
      </p:sp>
    </p:spTree>
    <p:extLst>
      <p:ext uri="{BB962C8B-B14F-4D97-AF65-F5344CB8AC3E}">
        <p14:creationId xmlns:p14="http://schemas.microsoft.com/office/powerpoint/2010/main" val="7100868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752"/>
            <a:ext cx="7620000" cy="1143000"/>
          </a:xfrm>
        </p:spPr>
        <p:txBody>
          <a:bodyPr/>
          <a:lstStyle/>
          <a:p>
            <a:r>
              <a:rPr lang="pt-BR" dirty="0" smtClean="0"/>
              <a:t>Tipologia das Organizações</a:t>
            </a:r>
            <a:endParaRPr lang="pt-BR" dirty="0"/>
          </a:p>
        </p:txBody>
      </p:sp>
      <p:sp>
        <p:nvSpPr>
          <p:cNvPr id="3" name="Espaço Reservado para Conteúdo 2"/>
          <p:cNvSpPr>
            <a:spLocks noGrp="1"/>
          </p:cNvSpPr>
          <p:nvPr>
            <p:ph idx="1"/>
          </p:nvPr>
        </p:nvSpPr>
        <p:spPr>
          <a:xfrm>
            <a:off x="395536" y="1196752"/>
            <a:ext cx="7848872" cy="5472608"/>
          </a:xfrm>
        </p:spPr>
        <p:txBody>
          <a:bodyPr>
            <a:normAutofit fontScale="92500" lnSpcReduction="10000"/>
          </a:bodyPr>
          <a:lstStyle/>
          <a:p>
            <a:r>
              <a:rPr lang="pt-BR" sz="3200" b="1" dirty="0" smtClean="0"/>
              <a:t>Tipologia de </a:t>
            </a:r>
            <a:r>
              <a:rPr lang="pt-BR" sz="3200" b="1" dirty="0" err="1" smtClean="0"/>
              <a:t>Etzioni</a:t>
            </a:r>
            <a:r>
              <a:rPr lang="pt-BR" sz="3200" b="1" dirty="0" smtClean="0"/>
              <a:t>:  </a:t>
            </a:r>
            <a:r>
              <a:rPr lang="pt-BR" sz="3200" dirty="0" smtClean="0"/>
              <a:t>As organizações são unidades sociais artificiais, diferente das naturais como a família, por exemplo. Ela foi planejada e deliberadamente estruturada.  </a:t>
            </a:r>
          </a:p>
          <a:p>
            <a:r>
              <a:rPr lang="pt-BR" sz="3200" dirty="0" smtClean="0"/>
              <a:t>Vários tipos de organizações: escolas, presídios e empresas;</a:t>
            </a:r>
          </a:p>
          <a:p>
            <a:r>
              <a:rPr lang="pt-BR" sz="3200" dirty="0" smtClean="0"/>
              <a:t>Para as pessoas atuarem dentro dessa organização ‘artificial’, há três tipos de controle: </a:t>
            </a:r>
          </a:p>
          <a:p>
            <a:pPr lvl="2"/>
            <a:r>
              <a:rPr lang="pt-BR" sz="2800" b="1" dirty="0" smtClean="0"/>
              <a:t>Físico: PODER COERCITIVO</a:t>
            </a:r>
          </a:p>
          <a:p>
            <a:pPr lvl="2"/>
            <a:r>
              <a:rPr lang="pt-BR" sz="2800" b="1" dirty="0" smtClean="0"/>
              <a:t>Remunerativo</a:t>
            </a:r>
          </a:p>
          <a:p>
            <a:pPr lvl="2"/>
            <a:r>
              <a:rPr lang="pt-BR" sz="2800" b="1" dirty="0" smtClean="0"/>
              <a:t>Normativo (controle moral e ético)</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39</a:t>
            </a:fld>
            <a:endParaRPr lang="en-US"/>
          </a:p>
        </p:txBody>
      </p:sp>
    </p:spTree>
    <p:extLst>
      <p:ext uri="{BB962C8B-B14F-4D97-AF65-F5344CB8AC3E}">
        <p14:creationId xmlns:p14="http://schemas.microsoft.com/office/powerpoint/2010/main" val="243512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4</a:t>
            </a:fld>
            <a:endParaRPr lang="en-US"/>
          </a:p>
        </p:txBody>
      </p:sp>
      <p:graphicFrame>
        <p:nvGraphicFramePr>
          <p:cNvPr id="7" name="Diagrama 6"/>
          <p:cNvGraphicFramePr/>
          <p:nvPr>
            <p:extLst>
              <p:ext uri="{D42A27DB-BD31-4B8C-83A1-F6EECF244321}">
                <p14:modId xmlns:p14="http://schemas.microsoft.com/office/powerpoint/2010/main" val="96832588"/>
              </p:ext>
            </p:extLst>
          </p:nvPr>
        </p:nvGraphicFramePr>
        <p:xfrm>
          <a:off x="251520" y="764704"/>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Box 3"/>
          <p:cNvSpPr txBox="1">
            <a:spLocks noChangeArrowheads="1"/>
          </p:cNvSpPr>
          <p:nvPr/>
        </p:nvSpPr>
        <p:spPr bwMode="auto">
          <a:xfrm>
            <a:off x="323528" y="188640"/>
            <a:ext cx="53174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2000" dirty="0" smtClean="0">
                <a:solidFill>
                  <a:schemeClr val="tx1">
                    <a:lumMod val="50000"/>
                    <a:lumOff val="50000"/>
                  </a:schemeClr>
                </a:solidFill>
                <a:latin typeface="Verdana" pitchFamily="34" charset="0"/>
              </a:rPr>
              <a:t>As </a:t>
            </a:r>
            <a:r>
              <a:rPr lang="pt-BR" sz="2000" dirty="0">
                <a:solidFill>
                  <a:schemeClr val="tx1">
                    <a:lumMod val="50000"/>
                    <a:lumOff val="50000"/>
                  </a:schemeClr>
                </a:solidFill>
                <a:latin typeface="Verdana" pitchFamily="34" charset="0"/>
              </a:rPr>
              <a:t>Principais Teorias da Administração:</a:t>
            </a:r>
          </a:p>
        </p:txBody>
      </p:sp>
      <p:sp>
        <p:nvSpPr>
          <p:cNvPr id="8" name="CaixaDeTexto 7"/>
          <p:cNvSpPr txBox="1"/>
          <p:nvPr/>
        </p:nvSpPr>
        <p:spPr>
          <a:xfrm>
            <a:off x="8573670" y="149737"/>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
        <p:nvSpPr>
          <p:cNvPr id="3" name="Retângulo 2"/>
          <p:cNvSpPr/>
          <p:nvPr/>
        </p:nvSpPr>
        <p:spPr>
          <a:xfrm>
            <a:off x="432048" y="5807005"/>
            <a:ext cx="4572000" cy="646331"/>
          </a:xfrm>
          <a:prstGeom prst="rect">
            <a:avLst/>
          </a:prstGeom>
        </p:spPr>
        <p:txBody>
          <a:bodyPr>
            <a:spAutoFit/>
          </a:bodyPr>
          <a:lstStyle/>
          <a:p>
            <a:endParaRPr lang="pt-BR" dirty="0"/>
          </a:p>
          <a:p>
            <a:r>
              <a:rPr lang="pt-BR" dirty="0" smtClean="0"/>
              <a:t>Fonte: CHIAVENATO (2011), p.17.</a:t>
            </a:r>
            <a:endParaRPr lang="pt-BR" dirty="0"/>
          </a:p>
        </p:txBody>
      </p:sp>
      <p:sp>
        <p:nvSpPr>
          <p:cNvPr id="9" name="CaixaDeTexto 8"/>
          <p:cNvSpPr txBox="1"/>
          <p:nvPr/>
        </p:nvSpPr>
        <p:spPr>
          <a:xfrm>
            <a:off x="5004048" y="4437112"/>
            <a:ext cx="2952328" cy="954107"/>
          </a:xfrm>
          <a:prstGeom prst="rect">
            <a:avLst/>
          </a:prstGeom>
          <a:noFill/>
        </p:spPr>
        <p:txBody>
          <a:bodyPr wrap="square" rtlCol="0">
            <a:spAutoFit/>
          </a:bodyPr>
          <a:lstStyle/>
          <a:p>
            <a:pPr algn="ctr"/>
            <a:r>
              <a:rPr lang="pt-BR" sz="2800" dirty="0" smtClean="0">
                <a:effectLst>
                  <a:outerShdw blurRad="38100" dist="38100" dir="2700000" algn="tl">
                    <a:srgbClr val="000000">
                      <a:alpha val="43137"/>
                    </a:srgbClr>
                  </a:outerShdw>
                </a:effectLst>
              </a:rPr>
              <a:t>ABORDAGEM CONTEMPORÂNEA</a:t>
            </a:r>
            <a:endParaRPr lang="pt-BR" sz="2800" dirty="0">
              <a:effectLst>
                <a:outerShdw blurRad="38100" dist="38100" dir="2700000" algn="tl">
                  <a:srgbClr val="000000">
                    <a:alpha val="43137"/>
                  </a:srgbClr>
                </a:outerShdw>
              </a:effectLst>
            </a:endParaRPr>
          </a:p>
        </p:txBody>
      </p:sp>
      <p:cxnSp>
        <p:nvCxnSpPr>
          <p:cNvPr id="12" name="Conector reto 11"/>
          <p:cNvCxnSpPr/>
          <p:nvPr/>
        </p:nvCxnSpPr>
        <p:spPr>
          <a:xfrm>
            <a:off x="323528" y="3356992"/>
            <a:ext cx="7992888" cy="72008"/>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ângulo 12"/>
          <p:cNvSpPr/>
          <p:nvPr/>
        </p:nvSpPr>
        <p:spPr>
          <a:xfrm>
            <a:off x="0" y="3356992"/>
            <a:ext cx="897378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90145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7E9138D-9663-4960-91D6-990CAE923DA8}"/>
                                            </p:graphicEl>
                                          </p:spTgt>
                                        </p:tgtEl>
                                        <p:attrNameLst>
                                          <p:attrName>style.visibility</p:attrName>
                                        </p:attrNameLst>
                                      </p:cBhvr>
                                      <p:to>
                                        <p:strVal val="visible"/>
                                      </p:to>
                                    </p:set>
                                    <p:animEffect transition="in" filter="fade">
                                      <p:cBhvr>
                                        <p:cTn id="7" dur="500"/>
                                        <p:tgtEl>
                                          <p:spTgt spid="7">
                                            <p:graphicEl>
                                              <a:dgm id="{17E9138D-9663-4960-91D6-990CAE923DA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B63E742B-00AE-43AC-BED6-811B485BB668}"/>
                                            </p:graphicEl>
                                          </p:spTgt>
                                        </p:tgtEl>
                                        <p:attrNameLst>
                                          <p:attrName>style.visibility</p:attrName>
                                        </p:attrNameLst>
                                      </p:cBhvr>
                                      <p:to>
                                        <p:strVal val="visible"/>
                                      </p:to>
                                    </p:set>
                                    <p:animEffect transition="in" filter="fade">
                                      <p:cBhvr>
                                        <p:cTn id="12" dur="500"/>
                                        <p:tgtEl>
                                          <p:spTgt spid="7">
                                            <p:graphicEl>
                                              <a:dgm id="{B63E742B-00AE-43AC-BED6-811B485BB66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33035AB-CBE6-456F-BAA5-A92BBCF23557}"/>
                                            </p:graphicEl>
                                          </p:spTgt>
                                        </p:tgtEl>
                                        <p:attrNameLst>
                                          <p:attrName>style.visibility</p:attrName>
                                        </p:attrNameLst>
                                      </p:cBhvr>
                                      <p:to>
                                        <p:strVal val="visible"/>
                                      </p:to>
                                    </p:set>
                                    <p:animEffect transition="in" filter="fade">
                                      <p:cBhvr>
                                        <p:cTn id="17" dur="500"/>
                                        <p:tgtEl>
                                          <p:spTgt spid="7">
                                            <p:graphicEl>
                                              <a:dgm id="{233035AB-CBE6-456F-BAA5-A92BBCF2355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76D6D408-C14E-4AD3-8A2E-5DD17710D0B1}"/>
                                            </p:graphicEl>
                                          </p:spTgt>
                                        </p:tgtEl>
                                        <p:attrNameLst>
                                          <p:attrName>style.visibility</p:attrName>
                                        </p:attrNameLst>
                                      </p:cBhvr>
                                      <p:to>
                                        <p:strVal val="visible"/>
                                      </p:to>
                                    </p:set>
                                    <p:animEffect transition="in" filter="fade">
                                      <p:cBhvr>
                                        <p:cTn id="22" dur="500"/>
                                        <p:tgtEl>
                                          <p:spTgt spid="7">
                                            <p:graphicEl>
                                              <a:dgm id="{76D6D408-C14E-4AD3-8A2E-5DD17710D0B1}"/>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4C5C80C3-50EC-48E7-8A9C-54DDE2DE8F3C}"/>
                                            </p:graphicEl>
                                          </p:spTgt>
                                        </p:tgtEl>
                                        <p:attrNameLst>
                                          <p:attrName>style.visibility</p:attrName>
                                        </p:attrNameLst>
                                      </p:cBhvr>
                                      <p:to>
                                        <p:strVal val="visible"/>
                                      </p:to>
                                    </p:set>
                                    <p:animEffect transition="in" filter="fade">
                                      <p:cBhvr>
                                        <p:cTn id="27" dur="500"/>
                                        <p:tgtEl>
                                          <p:spTgt spid="7">
                                            <p:graphicEl>
                                              <a:dgm id="{4C5C80C3-50EC-48E7-8A9C-54DDE2DE8F3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E00CFAAF-CAAD-4571-B066-4843058840AC}"/>
                                            </p:graphicEl>
                                          </p:spTgt>
                                        </p:tgtEl>
                                        <p:attrNameLst>
                                          <p:attrName>style.visibility</p:attrName>
                                        </p:attrNameLst>
                                      </p:cBhvr>
                                      <p:to>
                                        <p:strVal val="visible"/>
                                      </p:to>
                                    </p:set>
                                    <p:animEffect transition="in" filter="fade">
                                      <p:cBhvr>
                                        <p:cTn id="32" dur="500"/>
                                        <p:tgtEl>
                                          <p:spTgt spid="7">
                                            <p:graphicEl>
                                              <a:dgm id="{E00CFAAF-CAAD-4571-B066-4843058840AC}"/>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104188AA-D500-42C1-91A4-A737B892B135}"/>
                                            </p:graphicEl>
                                          </p:spTgt>
                                        </p:tgtEl>
                                        <p:attrNameLst>
                                          <p:attrName>style.visibility</p:attrName>
                                        </p:attrNameLst>
                                      </p:cBhvr>
                                      <p:to>
                                        <p:strVal val="visible"/>
                                      </p:to>
                                    </p:set>
                                    <p:animEffect transition="in" filter="fade">
                                      <p:cBhvr>
                                        <p:cTn id="37" dur="500"/>
                                        <p:tgtEl>
                                          <p:spTgt spid="7">
                                            <p:graphicEl>
                                              <a:dgm id="{104188AA-D500-42C1-91A4-A737B892B13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5CC46179-D5DF-4579-8986-1EE5C2A28795}"/>
                                            </p:graphicEl>
                                          </p:spTgt>
                                        </p:tgtEl>
                                        <p:attrNameLst>
                                          <p:attrName>style.visibility</p:attrName>
                                        </p:attrNameLst>
                                      </p:cBhvr>
                                      <p:to>
                                        <p:strVal val="visible"/>
                                      </p:to>
                                    </p:set>
                                    <p:animEffect transition="in" filter="fade">
                                      <p:cBhvr>
                                        <p:cTn id="42" dur="500"/>
                                        <p:tgtEl>
                                          <p:spTgt spid="7">
                                            <p:graphicEl>
                                              <a:dgm id="{5CC46179-D5DF-4579-8986-1EE5C2A2879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5F5C5F85-3D9E-4C00-ADD5-4AF651D52109}"/>
                                            </p:graphicEl>
                                          </p:spTgt>
                                        </p:tgtEl>
                                        <p:attrNameLst>
                                          <p:attrName>style.visibility</p:attrName>
                                        </p:attrNameLst>
                                      </p:cBhvr>
                                      <p:to>
                                        <p:strVal val="visible"/>
                                      </p:to>
                                    </p:set>
                                    <p:animEffect transition="in" filter="fade">
                                      <p:cBhvr>
                                        <p:cTn id="47" dur="500"/>
                                        <p:tgtEl>
                                          <p:spTgt spid="7">
                                            <p:graphicEl>
                                              <a:dgm id="{5F5C5F85-3D9E-4C00-ADD5-4AF651D5210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3FBA2731-8684-4DA6-9A19-CC3BC39196B1}"/>
                                            </p:graphicEl>
                                          </p:spTgt>
                                        </p:tgtEl>
                                        <p:attrNameLst>
                                          <p:attrName>style.visibility</p:attrName>
                                        </p:attrNameLst>
                                      </p:cBhvr>
                                      <p:to>
                                        <p:strVal val="visible"/>
                                      </p:to>
                                    </p:set>
                                    <p:animEffect transition="in" filter="fade">
                                      <p:cBhvr>
                                        <p:cTn id="52" dur="500"/>
                                        <p:tgtEl>
                                          <p:spTgt spid="7">
                                            <p:graphicEl>
                                              <a:dgm id="{3FBA2731-8684-4DA6-9A19-CC3BC39196B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graphicEl>
                                              <a:dgm id="{8CDB3486-3958-4964-B1C5-9A83B531FD18}"/>
                                            </p:graphicEl>
                                          </p:spTgt>
                                        </p:tgtEl>
                                        <p:attrNameLst>
                                          <p:attrName>style.visibility</p:attrName>
                                        </p:attrNameLst>
                                      </p:cBhvr>
                                      <p:to>
                                        <p:strVal val="visible"/>
                                      </p:to>
                                    </p:set>
                                    <p:animEffect transition="in" filter="fade">
                                      <p:cBhvr>
                                        <p:cTn id="57" dur="500"/>
                                        <p:tgtEl>
                                          <p:spTgt spid="7">
                                            <p:graphicEl>
                                              <a:dgm id="{8CDB3486-3958-4964-B1C5-9A83B531FD18}"/>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
                                            <p:graphicEl>
                                              <a:dgm id="{0D95AC6F-4FFD-4AC7-B3F1-81D51F58CCC0}"/>
                                            </p:graphicEl>
                                          </p:spTgt>
                                        </p:tgtEl>
                                        <p:attrNameLst>
                                          <p:attrName>style.visibility</p:attrName>
                                        </p:attrNameLst>
                                      </p:cBhvr>
                                      <p:to>
                                        <p:strVal val="visible"/>
                                      </p:to>
                                    </p:set>
                                    <p:animEffect transition="in" filter="fade">
                                      <p:cBhvr>
                                        <p:cTn id="62" dur="500"/>
                                        <p:tgtEl>
                                          <p:spTgt spid="7">
                                            <p:graphicEl>
                                              <a:dgm id="{0D95AC6F-4FFD-4AC7-B3F1-81D51F58CCC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1" nodeType="clickEffect">
                                  <p:stCondLst>
                                    <p:cond delay="0"/>
                                  </p:stCondLst>
                                  <p:childTnLst>
                                    <p:set>
                                      <p:cBhvr>
                                        <p:cTn id="66" dur="1" fill="hold">
                                          <p:stCondLst>
                                            <p:cond delay="0"/>
                                          </p:stCondLst>
                                        </p:cTn>
                                        <p:tgtEl>
                                          <p:spTgt spid="7">
                                            <p:graphicEl>
                                              <a:dgm id="{17E9138D-9663-4960-91D6-990CAE923DA8}"/>
                                            </p:graphicEl>
                                          </p:spTgt>
                                        </p:tgtEl>
                                        <p:attrNameLst>
                                          <p:attrName>style.visibility</p:attrName>
                                        </p:attrNameLst>
                                      </p:cBhvr>
                                      <p:to>
                                        <p:strVal val="visible"/>
                                      </p:to>
                                    </p:set>
                                    <p:anim calcmode="lin" valueType="num">
                                      <p:cBhvr>
                                        <p:cTn id="67" dur="500" fill="hold"/>
                                        <p:tgtEl>
                                          <p:spTgt spid="7">
                                            <p:graphicEl>
                                              <a:dgm id="{17E9138D-9663-4960-91D6-990CAE923DA8}"/>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17E9138D-9663-4960-91D6-990CAE923DA8}"/>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17E9138D-9663-4960-91D6-990CAE923DA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1" nodeType="clickEffect">
                                  <p:stCondLst>
                                    <p:cond delay="0"/>
                                  </p:stCondLst>
                                  <p:childTnLst>
                                    <p:set>
                                      <p:cBhvr>
                                        <p:cTn id="73" dur="1" fill="hold">
                                          <p:stCondLst>
                                            <p:cond delay="0"/>
                                          </p:stCondLst>
                                        </p:cTn>
                                        <p:tgtEl>
                                          <p:spTgt spid="7">
                                            <p:graphicEl>
                                              <a:dgm id="{B63E742B-00AE-43AC-BED6-811B485BB668}"/>
                                            </p:graphicEl>
                                          </p:spTgt>
                                        </p:tgtEl>
                                        <p:attrNameLst>
                                          <p:attrName>style.visibility</p:attrName>
                                        </p:attrNameLst>
                                      </p:cBhvr>
                                      <p:to>
                                        <p:strVal val="visible"/>
                                      </p:to>
                                    </p:set>
                                    <p:anim calcmode="lin" valueType="num">
                                      <p:cBhvr>
                                        <p:cTn id="74" dur="500" fill="hold"/>
                                        <p:tgtEl>
                                          <p:spTgt spid="7">
                                            <p:graphicEl>
                                              <a:dgm id="{B63E742B-00AE-43AC-BED6-811B485BB668}"/>
                                            </p:graphicEl>
                                          </p:spTgt>
                                        </p:tgtEl>
                                        <p:attrNameLst>
                                          <p:attrName>ppt_w</p:attrName>
                                        </p:attrNameLst>
                                      </p:cBhvr>
                                      <p:tavLst>
                                        <p:tav tm="0">
                                          <p:val>
                                            <p:fltVal val="0"/>
                                          </p:val>
                                        </p:tav>
                                        <p:tav tm="100000">
                                          <p:val>
                                            <p:strVal val="#ppt_w"/>
                                          </p:val>
                                        </p:tav>
                                      </p:tavLst>
                                    </p:anim>
                                    <p:anim calcmode="lin" valueType="num">
                                      <p:cBhvr>
                                        <p:cTn id="75" dur="500" fill="hold"/>
                                        <p:tgtEl>
                                          <p:spTgt spid="7">
                                            <p:graphicEl>
                                              <a:dgm id="{B63E742B-00AE-43AC-BED6-811B485BB668}"/>
                                            </p:graphicEl>
                                          </p:spTgt>
                                        </p:tgtEl>
                                        <p:attrNameLst>
                                          <p:attrName>ppt_h</p:attrName>
                                        </p:attrNameLst>
                                      </p:cBhvr>
                                      <p:tavLst>
                                        <p:tav tm="0">
                                          <p:val>
                                            <p:fltVal val="0"/>
                                          </p:val>
                                        </p:tav>
                                        <p:tav tm="100000">
                                          <p:val>
                                            <p:strVal val="#ppt_h"/>
                                          </p:val>
                                        </p:tav>
                                      </p:tavLst>
                                    </p:anim>
                                    <p:animEffect transition="in" filter="fade">
                                      <p:cBhvr>
                                        <p:cTn id="76" dur="500"/>
                                        <p:tgtEl>
                                          <p:spTgt spid="7">
                                            <p:graphicEl>
                                              <a:dgm id="{B63E742B-00AE-43AC-BED6-811B485BB668}"/>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1" nodeType="clickEffect">
                                  <p:stCondLst>
                                    <p:cond delay="0"/>
                                  </p:stCondLst>
                                  <p:childTnLst>
                                    <p:set>
                                      <p:cBhvr>
                                        <p:cTn id="80" dur="1" fill="hold">
                                          <p:stCondLst>
                                            <p:cond delay="0"/>
                                          </p:stCondLst>
                                        </p:cTn>
                                        <p:tgtEl>
                                          <p:spTgt spid="7">
                                            <p:graphicEl>
                                              <a:dgm id="{233035AB-CBE6-456F-BAA5-A92BBCF23557}"/>
                                            </p:graphicEl>
                                          </p:spTgt>
                                        </p:tgtEl>
                                        <p:attrNameLst>
                                          <p:attrName>style.visibility</p:attrName>
                                        </p:attrNameLst>
                                      </p:cBhvr>
                                      <p:to>
                                        <p:strVal val="visible"/>
                                      </p:to>
                                    </p:set>
                                    <p:anim calcmode="lin" valueType="num">
                                      <p:cBhvr>
                                        <p:cTn id="81" dur="500" fill="hold"/>
                                        <p:tgtEl>
                                          <p:spTgt spid="7">
                                            <p:graphicEl>
                                              <a:dgm id="{233035AB-CBE6-456F-BAA5-A92BBCF23557}"/>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233035AB-CBE6-456F-BAA5-A92BBCF23557}"/>
                                            </p:graphicEl>
                                          </p:spTgt>
                                        </p:tgtEl>
                                        <p:attrNameLst>
                                          <p:attrName>ppt_h</p:attrName>
                                        </p:attrNameLst>
                                      </p:cBhvr>
                                      <p:tavLst>
                                        <p:tav tm="0">
                                          <p:val>
                                            <p:fltVal val="0"/>
                                          </p:val>
                                        </p:tav>
                                        <p:tav tm="100000">
                                          <p:val>
                                            <p:strVal val="#ppt_h"/>
                                          </p:val>
                                        </p:tav>
                                      </p:tavLst>
                                    </p:anim>
                                    <p:animEffect transition="in" filter="fade">
                                      <p:cBhvr>
                                        <p:cTn id="83" dur="500"/>
                                        <p:tgtEl>
                                          <p:spTgt spid="7">
                                            <p:graphicEl>
                                              <a:dgm id="{233035AB-CBE6-456F-BAA5-A92BBCF2355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1" nodeType="clickEffect">
                                  <p:stCondLst>
                                    <p:cond delay="0"/>
                                  </p:stCondLst>
                                  <p:childTnLst>
                                    <p:set>
                                      <p:cBhvr>
                                        <p:cTn id="87" dur="1" fill="hold">
                                          <p:stCondLst>
                                            <p:cond delay="0"/>
                                          </p:stCondLst>
                                        </p:cTn>
                                        <p:tgtEl>
                                          <p:spTgt spid="7">
                                            <p:graphicEl>
                                              <a:dgm id="{76D6D408-C14E-4AD3-8A2E-5DD17710D0B1}"/>
                                            </p:graphicEl>
                                          </p:spTgt>
                                        </p:tgtEl>
                                        <p:attrNameLst>
                                          <p:attrName>style.visibility</p:attrName>
                                        </p:attrNameLst>
                                      </p:cBhvr>
                                      <p:to>
                                        <p:strVal val="visible"/>
                                      </p:to>
                                    </p:set>
                                    <p:anim calcmode="lin" valueType="num">
                                      <p:cBhvr>
                                        <p:cTn id="88" dur="500" fill="hold"/>
                                        <p:tgtEl>
                                          <p:spTgt spid="7">
                                            <p:graphicEl>
                                              <a:dgm id="{76D6D408-C14E-4AD3-8A2E-5DD17710D0B1}"/>
                                            </p:graphicEl>
                                          </p:spTgt>
                                        </p:tgtEl>
                                        <p:attrNameLst>
                                          <p:attrName>ppt_w</p:attrName>
                                        </p:attrNameLst>
                                      </p:cBhvr>
                                      <p:tavLst>
                                        <p:tav tm="0">
                                          <p:val>
                                            <p:fltVal val="0"/>
                                          </p:val>
                                        </p:tav>
                                        <p:tav tm="100000">
                                          <p:val>
                                            <p:strVal val="#ppt_w"/>
                                          </p:val>
                                        </p:tav>
                                      </p:tavLst>
                                    </p:anim>
                                    <p:anim calcmode="lin" valueType="num">
                                      <p:cBhvr>
                                        <p:cTn id="89" dur="500" fill="hold"/>
                                        <p:tgtEl>
                                          <p:spTgt spid="7">
                                            <p:graphicEl>
                                              <a:dgm id="{76D6D408-C14E-4AD3-8A2E-5DD17710D0B1}"/>
                                            </p:graphicEl>
                                          </p:spTgt>
                                        </p:tgtEl>
                                        <p:attrNameLst>
                                          <p:attrName>ppt_h</p:attrName>
                                        </p:attrNameLst>
                                      </p:cBhvr>
                                      <p:tavLst>
                                        <p:tav tm="0">
                                          <p:val>
                                            <p:fltVal val="0"/>
                                          </p:val>
                                        </p:tav>
                                        <p:tav tm="100000">
                                          <p:val>
                                            <p:strVal val="#ppt_h"/>
                                          </p:val>
                                        </p:tav>
                                      </p:tavLst>
                                    </p:anim>
                                    <p:animEffect transition="in" filter="fade">
                                      <p:cBhvr>
                                        <p:cTn id="90" dur="500"/>
                                        <p:tgtEl>
                                          <p:spTgt spid="7">
                                            <p:graphicEl>
                                              <a:dgm id="{76D6D408-C14E-4AD3-8A2E-5DD17710D0B1}"/>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1" nodeType="clickEffect">
                                  <p:stCondLst>
                                    <p:cond delay="0"/>
                                  </p:stCondLst>
                                  <p:childTnLst>
                                    <p:set>
                                      <p:cBhvr>
                                        <p:cTn id="94" dur="1" fill="hold">
                                          <p:stCondLst>
                                            <p:cond delay="0"/>
                                          </p:stCondLst>
                                        </p:cTn>
                                        <p:tgtEl>
                                          <p:spTgt spid="7">
                                            <p:graphicEl>
                                              <a:dgm id="{4C5C80C3-50EC-48E7-8A9C-54DDE2DE8F3C}"/>
                                            </p:graphicEl>
                                          </p:spTgt>
                                        </p:tgtEl>
                                        <p:attrNameLst>
                                          <p:attrName>style.visibility</p:attrName>
                                        </p:attrNameLst>
                                      </p:cBhvr>
                                      <p:to>
                                        <p:strVal val="visible"/>
                                      </p:to>
                                    </p:set>
                                    <p:anim calcmode="lin" valueType="num">
                                      <p:cBhvr>
                                        <p:cTn id="95" dur="500" fill="hold"/>
                                        <p:tgtEl>
                                          <p:spTgt spid="7">
                                            <p:graphicEl>
                                              <a:dgm id="{4C5C80C3-50EC-48E7-8A9C-54DDE2DE8F3C}"/>
                                            </p:graphicEl>
                                          </p:spTgt>
                                        </p:tgtEl>
                                        <p:attrNameLst>
                                          <p:attrName>ppt_w</p:attrName>
                                        </p:attrNameLst>
                                      </p:cBhvr>
                                      <p:tavLst>
                                        <p:tav tm="0">
                                          <p:val>
                                            <p:fltVal val="0"/>
                                          </p:val>
                                        </p:tav>
                                        <p:tav tm="100000">
                                          <p:val>
                                            <p:strVal val="#ppt_w"/>
                                          </p:val>
                                        </p:tav>
                                      </p:tavLst>
                                    </p:anim>
                                    <p:anim calcmode="lin" valueType="num">
                                      <p:cBhvr>
                                        <p:cTn id="96" dur="500" fill="hold"/>
                                        <p:tgtEl>
                                          <p:spTgt spid="7">
                                            <p:graphicEl>
                                              <a:dgm id="{4C5C80C3-50EC-48E7-8A9C-54DDE2DE8F3C}"/>
                                            </p:graphicEl>
                                          </p:spTgt>
                                        </p:tgtEl>
                                        <p:attrNameLst>
                                          <p:attrName>ppt_h</p:attrName>
                                        </p:attrNameLst>
                                      </p:cBhvr>
                                      <p:tavLst>
                                        <p:tav tm="0">
                                          <p:val>
                                            <p:fltVal val="0"/>
                                          </p:val>
                                        </p:tav>
                                        <p:tav tm="100000">
                                          <p:val>
                                            <p:strVal val="#ppt_h"/>
                                          </p:val>
                                        </p:tav>
                                      </p:tavLst>
                                    </p:anim>
                                    <p:animEffect transition="in" filter="fade">
                                      <p:cBhvr>
                                        <p:cTn id="97" dur="500"/>
                                        <p:tgtEl>
                                          <p:spTgt spid="7">
                                            <p:graphicEl>
                                              <a:dgm id="{4C5C80C3-50EC-48E7-8A9C-54DDE2DE8F3C}"/>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1" nodeType="clickEffect">
                                  <p:stCondLst>
                                    <p:cond delay="0"/>
                                  </p:stCondLst>
                                  <p:childTnLst>
                                    <p:set>
                                      <p:cBhvr>
                                        <p:cTn id="101" dur="1" fill="hold">
                                          <p:stCondLst>
                                            <p:cond delay="0"/>
                                          </p:stCondLst>
                                        </p:cTn>
                                        <p:tgtEl>
                                          <p:spTgt spid="7">
                                            <p:graphicEl>
                                              <a:dgm id="{E00CFAAF-CAAD-4571-B066-4843058840AC}"/>
                                            </p:graphicEl>
                                          </p:spTgt>
                                        </p:tgtEl>
                                        <p:attrNameLst>
                                          <p:attrName>style.visibility</p:attrName>
                                        </p:attrNameLst>
                                      </p:cBhvr>
                                      <p:to>
                                        <p:strVal val="visible"/>
                                      </p:to>
                                    </p:set>
                                    <p:anim calcmode="lin" valueType="num">
                                      <p:cBhvr>
                                        <p:cTn id="102" dur="500" fill="hold"/>
                                        <p:tgtEl>
                                          <p:spTgt spid="7">
                                            <p:graphicEl>
                                              <a:dgm id="{E00CFAAF-CAAD-4571-B066-4843058840AC}"/>
                                            </p:graphicEl>
                                          </p:spTgt>
                                        </p:tgtEl>
                                        <p:attrNameLst>
                                          <p:attrName>ppt_w</p:attrName>
                                        </p:attrNameLst>
                                      </p:cBhvr>
                                      <p:tavLst>
                                        <p:tav tm="0">
                                          <p:val>
                                            <p:fltVal val="0"/>
                                          </p:val>
                                        </p:tav>
                                        <p:tav tm="100000">
                                          <p:val>
                                            <p:strVal val="#ppt_w"/>
                                          </p:val>
                                        </p:tav>
                                      </p:tavLst>
                                    </p:anim>
                                    <p:anim calcmode="lin" valueType="num">
                                      <p:cBhvr>
                                        <p:cTn id="103" dur="500" fill="hold"/>
                                        <p:tgtEl>
                                          <p:spTgt spid="7">
                                            <p:graphicEl>
                                              <a:dgm id="{E00CFAAF-CAAD-4571-B066-4843058840AC}"/>
                                            </p:graphicEl>
                                          </p:spTgt>
                                        </p:tgtEl>
                                        <p:attrNameLst>
                                          <p:attrName>ppt_h</p:attrName>
                                        </p:attrNameLst>
                                      </p:cBhvr>
                                      <p:tavLst>
                                        <p:tav tm="0">
                                          <p:val>
                                            <p:fltVal val="0"/>
                                          </p:val>
                                        </p:tav>
                                        <p:tav tm="100000">
                                          <p:val>
                                            <p:strVal val="#ppt_h"/>
                                          </p:val>
                                        </p:tav>
                                      </p:tavLst>
                                    </p:anim>
                                    <p:animEffect transition="in" filter="fade">
                                      <p:cBhvr>
                                        <p:cTn id="104" dur="500"/>
                                        <p:tgtEl>
                                          <p:spTgt spid="7">
                                            <p:graphicEl>
                                              <a:dgm id="{E00CFAAF-CAAD-4571-B066-4843058840AC}"/>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1" nodeType="clickEffect">
                                  <p:stCondLst>
                                    <p:cond delay="0"/>
                                  </p:stCondLst>
                                  <p:childTnLst>
                                    <p:set>
                                      <p:cBhvr>
                                        <p:cTn id="108" dur="1" fill="hold">
                                          <p:stCondLst>
                                            <p:cond delay="0"/>
                                          </p:stCondLst>
                                        </p:cTn>
                                        <p:tgtEl>
                                          <p:spTgt spid="7">
                                            <p:graphicEl>
                                              <a:dgm id="{104188AA-D500-42C1-91A4-A737B892B135}"/>
                                            </p:graphicEl>
                                          </p:spTgt>
                                        </p:tgtEl>
                                        <p:attrNameLst>
                                          <p:attrName>style.visibility</p:attrName>
                                        </p:attrNameLst>
                                      </p:cBhvr>
                                      <p:to>
                                        <p:strVal val="visible"/>
                                      </p:to>
                                    </p:set>
                                    <p:anim calcmode="lin" valueType="num">
                                      <p:cBhvr>
                                        <p:cTn id="109" dur="500" fill="hold"/>
                                        <p:tgtEl>
                                          <p:spTgt spid="7">
                                            <p:graphicEl>
                                              <a:dgm id="{104188AA-D500-42C1-91A4-A737B892B135}"/>
                                            </p:graphicEl>
                                          </p:spTgt>
                                        </p:tgtEl>
                                        <p:attrNameLst>
                                          <p:attrName>ppt_w</p:attrName>
                                        </p:attrNameLst>
                                      </p:cBhvr>
                                      <p:tavLst>
                                        <p:tav tm="0">
                                          <p:val>
                                            <p:fltVal val="0"/>
                                          </p:val>
                                        </p:tav>
                                        <p:tav tm="100000">
                                          <p:val>
                                            <p:strVal val="#ppt_w"/>
                                          </p:val>
                                        </p:tav>
                                      </p:tavLst>
                                    </p:anim>
                                    <p:anim calcmode="lin" valueType="num">
                                      <p:cBhvr>
                                        <p:cTn id="110" dur="500" fill="hold"/>
                                        <p:tgtEl>
                                          <p:spTgt spid="7">
                                            <p:graphicEl>
                                              <a:dgm id="{104188AA-D500-42C1-91A4-A737B892B135}"/>
                                            </p:graphicEl>
                                          </p:spTgt>
                                        </p:tgtEl>
                                        <p:attrNameLst>
                                          <p:attrName>ppt_h</p:attrName>
                                        </p:attrNameLst>
                                      </p:cBhvr>
                                      <p:tavLst>
                                        <p:tav tm="0">
                                          <p:val>
                                            <p:fltVal val="0"/>
                                          </p:val>
                                        </p:tav>
                                        <p:tav tm="100000">
                                          <p:val>
                                            <p:strVal val="#ppt_h"/>
                                          </p:val>
                                        </p:tav>
                                      </p:tavLst>
                                    </p:anim>
                                    <p:animEffect transition="in" filter="fade">
                                      <p:cBhvr>
                                        <p:cTn id="111" dur="500"/>
                                        <p:tgtEl>
                                          <p:spTgt spid="7">
                                            <p:graphicEl>
                                              <a:dgm id="{104188AA-D500-42C1-91A4-A737B892B1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1" nodeType="clickEffect">
                                  <p:stCondLst>
                                    <p:cond delay="0"/>
                                  </p:stCondLst>
                                  <p:childTnLst>
                                    <p:set>
                                      <p:cBhvr>
                                        <p:cTn id="115" dur="1" fill="hold">
                                          <p:stCondLst>
                                            <p:cond delay="0"/>
                                          </p:stCondLst>
                                        </p:cTn>
                                        <p:tgtEl>
                                          <p:spTgt spid="7">
                                            <p:graphicEl>
                                              <a:dgm id="{5CC46179-D5DF-4579-8986-1EE5C2A28795}"/>
                                            </p:graphicEl>
                                          </p:spTgt>
                                        </p:tgtEl>
                                        <p:attrNameLst>
                                          <p:attrName>style.visibility</p:attrName>
                                        </p:attrNameLst>
                                      </p:cBhvr>
                                      <p:to>
                                        <p:strVal val="visible"/>
                                      </p:to>
                                    </p:set>
                                    <p:anim calcmode="lin" valueType="num">
                                      <p:cBhvr>
                                        <p:cTn id="116" dur="500" fill="hold"/>
                                        <p:tgtEl>
                                          <p:spTgt spid="7">
                                            <p:graphicEl>
                                              <a:dgm id="{5CC46179-D5DF-4579-8986-1EE5C2A28795}"/>
                                            </p:graphicEl>
                                          </p:spTgt>
                                        </p:tgtEl>
                                        <p:attrNameLst>
                                          <p:attrName>ppt_w</p:attrName>
                                        </p:attrNameLst>
                                      </p:cBhvr>
                                      <p:tavLst>
                                        <p:tav tm="0">
                                          <p:val>
                                            <p:fltVal val="0"/>
                                          </p:val>
                                        </p:tav>
                                        <p:tav tm="100000">
                                          <p:val>
                                            <p:strVal val="#ppt_w"/>
                                          </p:val>
                                        </p:tav>
                                      </p:tavLst>
                                    </p:anim>
                                    <p:anim calcmode="lin" valueType="num">
                                      <p:cBhvr>
                                        <p:cTn id="117" dur="500" fill="hold"/>
                                        <p:tgtEl>
                                          <p:spTgt spid="7">
                                            <p:graphicEl>
                                              <a:dgm id="{5CC46179-D5DF-4579-8986-1EE5C2A28795}"/>
                                            </p:graphicEl>
                                          </p:spTgt>
                                        </p:tgtEl>
                                        <p:attrNameLst>
                                          <p:attrName>ppt_h</p:attrName>
                                        </p:attrNameLst>
                                      </p:cBhvr>
                                      <p:tavLst>
                                        <p:tav tm="0">
                                          <p:val>
                                            <p:fltVal val="0"/>
                                          </p:val>
                                        </p:tav>
                                        <p:tav tm="100000">
                                          <p:val>
                                            <p:strVal val="#ppt_h"/>
                                          </p:val>
                                        </p:tav>
                                      </p:tavLst>
                                    </p:anim>
                                    <p:animEffect transition="in" filter="fade">
                                      <p:cBhvr>
                                        <p:cTn id="118" dur="500"/>
                                        <p:tgtEl>
                                          <p:spTgt spid="7">
                                            <p:graphicEl>
                                              <a:dgm id="{5CC46179-D5DF-4579-8986-1EE5C2A28795}"/>
                                            </p:graphicEl>
                                          </p:spTgt>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1" nodeType="clickEffect">
                                  <p:stCondLst>
                                    <p:cond delay="0"/>
                                  </p:stCondLst>
                                  <p:childTnLst>
                                    <p:set>
                                      <p:cBhvr>
                                        <p:cTn id="122" dur="1" fill="hold">
                                          <p:stCondLst>
                                            <p:cond delay="0"/>
                                          </p:stCondLst>
                                        </p:cTn>
                                        <p:tgtEl>
                                          <p:spTgt spid="7">
                                            <p:graphicEl>
                                              <a:dgm id="{5F5C5F85-3D9E-4C00-ADD5-4AF651D52109}"/>
                                            </p:graphicEl>
                                          </p:spTgt>
                                        </p:tgtEl>
                                        <p:attrNameLst>
                                          <p:attrName>style.visibility</p:attrName>
                                        </p:attrNameLst>
                                      </p:cBhvr>
                                      <p:to>
                                        <p:strVal val="visible"/>
                                      </p:to>
                                    </p:set>
                                    <p:anim calcmode="lin" valueType="num">
                                      <p:cBhvr>
                                        <p:cTn id="123" dur="500" fill="hold"/>
                                        <p:tgtEl>
                                          <p:spTgt spid="7">
                                            <p:graphicEl>
                                              <a:dgm id="{5F5C5F85-3D9E-4C00-ADD5-4AF651D52109}"/>
                                            </p:graphicEl>
                                          </p:spTgt>
                                        </p:tgtEl>
                                        <p:attrNameLst>
                                          <p:attrName>ppt_w</p:attrName>
                                        </p:attrNameLst>
                                      </p:cBhvr>
                                      <p:tavLst>
                                        <p:tav tm="0">
                                          <p:val>
                                            <p:fltVal val="0"/>
                                          </p:val>
                                        </p:tav>
                                        <p:tav tm="100000">
                                          <p:val>
                                            <p:strVal val="#ppt_w"/>
                                          </p:val>
                                        </p:tav>
                                      </p:tavLst>
                                    </p:anim>
                                    <p:anim calcmode="lin" valueType="num">
                                      <p:cBhvr>
                                        <p:cTn id="124" dur="500" fill="hold"/>
                                        <p:tgtEl>
                                          <p:spTgt spid="7">
                                            <p:graphicEl>
                                              <a:dgm id="{5F5C5F85-3D9E-4C00-ADD5-4AF651D52109}"/>
                                            </p:graphicEl>
                                          </p:spTgt>
                                        </p:tgtEl>
                                        <p:attrNameLst>
                                          <p:attrName>ppt_h</p:attrName>
                                        </p:attrNameLst>
                                      </p:cBhvr>
                                      <p:tavLst>
                                        <p:tav tm="0">
                                          <p:val>
                                            <p:fltVal val="0"/>
                                          </p:val>
                                        </p:tav>
                                        <p:tav tm="100000">
                                          <p:val>
                                            <p:strVal val="#ppt_h"/>
                                          </p:val>
                                        </p:tav>
                                      </p:tavLst>
                                    </p:anim>
                                    <p:animEffect transition="in" filter="fade">
                                      <p:cBhvr>
                                        <p:cTn id="125" dur="500"/>
                                        <p:tgtEl>
                                          <p:spTgt spid="7">
                                            <p:graphicEl>
                                              <a:dgm id="{5F5C5F85-3D9E-4C00-ADD5-4AF651D52109}"/>
                                            </p:graphicEl>
                                          </p:spTgt>
                                        </p:tgtEl>
                                      </p:cBhvr>
                                    </p:animEffect>
                                  </p:childTnLst>
                                </p:cTn>
                              </p:par>
                            </p:childTnLst>
                          </p:cTn>
                        </p:par>
                      </p:childTnLst>
                    </p:cTn>
                  </p:par>
                  <p:par>
                    <p:cTn id="126" fill="hold">
                      <p:stCondLst>
                        <p:cond delay="indefinite"/>
                      </p:stCondLst>
                      <p:childTnLst>
                        <p:par>
                          <p:cTn id="127" fill="hold">
                            <p:stCondLst>
                              <p:cond delay="0"/>
                            </p:stCondLst>
                            <p:childTnLst>
                              <p:par>
                                <p:cTn id="128" presetID="53" presetClass="entr" presetSubtype="16" fill="hold" grpId="1" nodeType="clickEffect">
                                  <p:stCondLst>
                                    <p:cond delay="0"/>
                                  </p:stCondLst>
                                  <p:childTnLst>
                                    <p:set>
                                      <p:cBhvr>
                                        <p:cTn id="129" dur="1" fill="hold">
                                          <p:stCondLst>
                                            <p:cond delay="0"/>
                                          </p:stCondLst>
                                        </p:cTn>
                                        <p:tgtEl>
                                          <p:spTgt spid="7">
                                            <p:graphicEl>
                                              <a:dgm id="{3FBA2731-8684-4DA6-9A19-CC3BC39196B1}"/>
                                            </p:graphicEl>
                                          </p:spTgt>
                                        </p:tgtEl>
                                        <p:attrNameLst>
                                          <p:attrName>style.visibility</p:attrName>
                                        </p:attrNameLst>
                                      </p:cBhvr>
                                      <p:to>
                                        <p:strVal val="visible"/>
                                      </p:to>
                                    </p:set>
                                    <p:anim calcmode="lin" valueType="num">
                                      <p:cBhvr>
                                        <p:cTn id="130" dur="500" fill="hold"/>
                                        <p:tgtEl>
                                          <p:spTgt spid="7">
                                            <p:graphicEl>
                                              <a:dgm id="{3FBA2731-8684-4DA6-9A19-CC3BC39196B1}"/>
                                            </p:graphicEl>
                                          </p:spTgt>
                                        </p:tgtEl>
                                        <p:attrNameLst>
                                          <p:attrName>ppt_w</p:attrName>
                                        </p:attrNameLst>
                                      </p:cBhvr>
                                      <p:tavLst>
                                        <p:tav tm="0">
                                          <p:val>
                                            <p:fltVal val="0"/>
                                          </p:val>
                                        </p:tav>
                                        <p:tav tm="100000">
                                          <p:val>
                                            <p:strVal val="#ppt_w"/>
                                          </p:val>
                                        </p:tav>
                                      </p:tavLst>
                                    </p:anim>
                                    <p:anim calcmode="lin" valueType="num">
                                      <p:cBhvr>
                                        <p:cTn id="131" dur="500" fill="hold"/>
                                        <p:tgtEl>
                                          <p:spTgt spid="7">
                                            <p:graphicEl>
                                              <a:dgm id="{3FBA2731-8684-4DA6-9A19-CC3BC39196B1}"/>
                                            </p:graphicEl>
                                          </p:spTgt>
                                        </p:tgtEl>
                                        <p:attrNameLst>
                                          <p:attrName>ppt_h</p:attrName>
                                        </p:attrNameLst>
                                      </p:cBhvr>
                                      <p:tavLst>
                                        <p:tav tm="0">
                                          <p:val>
                                            <p:fltVal val="0"/>
                                          </p:val>
                                        </p:tav>
                                        <p:tav tm="100000">
                                          <p:val>
                                            <p:strVal val="#ppt_h"/>
                                          </p:val>
                                        </p:tav>
                                      </p:tavLst>
                                    </p:anim>
                                    <p:animEffect transition="in" filter="fade">
                                      <p:cBhvr>
                                        <p:cTn id="132" dur="500"/>
                                        <p:tgtEl>
                                          <p:spTgt spid="7">
                                            <p:graphicEl>
                                              <a:dgm id="{3FBA2731-8684-4DA6-9A19-CC3BC39196B1}"/>
                                            </p:graphicEl>
                                          </p:spTgt>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16" fill="hold" grpId="1" nodeType="clickEffect">
                                  <p:stCondLst>
                                    <p:cond delay="0"/>
                                  </p:stCondLst>
                                  <p:childTnLst>
                                    <p:set>
                                      <p:cBhvr>
                                        <p:cTn id="136" dur="1" fill="hold">
                                          <p:stCondLst>
                                            <p:cond delay="0"/>
                                          </p:stCondLst>
                                        </p:cTn>
                                        <p:tgtEl>
                                          <p:spTgt spid="7">
                                            <p:graphicEl>
                                              <a:dgm id="{8CDB3486-3958-4964-B1C5-9A83B531FD18}"/>
                                            </p:graphicEl>
                                          </p:spTgt>
                                        </p:tgtEl>
                                        <p:attrNameLst>
                                          <p:attrName>style.visibility</p:attrName>
                                        </p:attrNameLst>
                                      </p:cBhvr>
                                      <p:to>
                                        <p:strVal val="visible"/>
                                      </p:to>
                                    </p:set>
                                    <p:anim calcmode="lin" valueType="num">
                                      <p:cBhvr>
                                        <p:cTn id="137" dur="500" fill="hold"/>
                                        <p:tgtEl>
                                          <p:spTgt spid="7">
                                            <p:graphicEl>
                                              <a:dgm id="{8CDB3486-3958-4964-B1C5-9A83B531FD18}"/>
                                            </p:graphicEl>
                                          </p:spTgt>
                                        </p:tgtEl>
                                        <p:attrNameLst>
                                          <p:attrName>ppt_w</p:attrName>
                                        </p:attrNameLst>
                                      </p:cBhvr>
                                      <p:tavLst>
                                        <p:tav tm="0">
                                          <p:val>
                                            <p:fltVal val="0"/>
                                          </p:val>
                                        </p:tav>
                                        <p:tav tm="100000">
                                          <p:val>
                                            <p:strVal val="#ppt_w"/>
                                          </p:val>
                                        </p:tav>
                                      </p:tavLst>
                                    </p:anim>
                                    <p:anim calcmode="lin" valueType="num">
                                      <p:cBhvr>
                                        <p:cTn id="138" dur="500" fill="hold"/>
                                        <p:tgtEl>
                                          <p:spTgt spid="7">
                                            <p:graphicEl>
                                              <a:dgm id="{8CDB3486-3958-4964-B1C5-9A83B531FD18}"/>
                                            </p:graphicEl>
                                          </p:spTgt>
                                        </p:tgtEl>
                                        <p:attrNameLst>
                                          <p:attrName>ppt_h</p:attrName>
                                        </p:attrNameLst>
                                      </p:cBhvr>
                                      <p:tavLst>
                                        <p:tav tm="0">
                                          <p:val>
                                            <p:fltVal val="0"/>
                                          </p:val>
                                        </p:tav>
                                        <p:tav tm="100000">
                                          <p:val>
                                            <p:strVal val="#ppt_h"/>
                                          </p:val>
                                        </p:tav>
                                      </p:tavLst>
                                    </p:anim>
                                    <p:animEffect transition="in" filter="fade">
                                      <p:cBhvr>
                                        <p:cTn id="139" dur="500"/>
                                        <p:tgtEl>
                                          <p:spTgt spid="7">
                                            <p:graphicEl>
                                              <a:dgm id="{8CDB3486-3958-4964-B1C5-9A83B531FD18}"/>
                                            </p:graphicEl>
                                          </p:spTgt>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1" nodeType="clickEffect">
                                  <p:stCondLst>
                                    <p:cond delay="0"/>
                                  </p:stCondLst>
                                  <p:childTnLst>
                                    <p:set>
                                      <p:cBhvr>
                                        <p:cTn id="143" dur="1" fill="hold">
                                          <p:stCondLst>
                                            <p:cond delay="0"/>
                                          </p:stCondLst>
                                        </p:cTn>
                                        <p:tgtEl>
                                          <p:spTgt spid="7">
                                            <p:graphicEl>
                                              <a:dgm id="{0D95AC6F-4FFD-4AC7-B3F1-81D51F58CCC0}"/>
                                            </p:graphicEl>
                                          </p:spTgt>
                                        </p:tgtEl>
                                        <p:attrNameLst>
                                          <p:attrName>style.visibility</p:attrName>
                                        </p:attrNameLst>
                                      </p:cBhvr>
                                      <p:to>
                                        <p:strVal val="visible"/>
                                      </p:to>
                                    </p:set>
                                    <p:anim calcmode="lin" valueType="num">
                                      <p:cBhvr>
                                        <p:cTn id="144" dur="500" fill="hold"/>
                                        <p:tgtEl>
                                          <p:spTgt spid="7">
                                            <p:graphicEl>
                                              <a:dgm id="{0D95AC6F-4FFD-4AC7-B3F1-81D51F58CCC0}"/>
                                            </p:graphicEl>
                                          </p:spTgt>
                                        </p:tgtEl>
                                        <p:attrNameLst>
                                          <p:attrName>ppt_w</p:attrName>
                                        </p:attrNameLst>
                                      </p:cBhvr>
                                      <p:tavLst>
                                        <p:tav tm="0">
                                          <p:val>
                                            <p:fltVal val="0"/>
                                          </p:val>
                                        </p:tav>
                                        <p:tav tm="100000">
                                          <p:val>
                                            <p:strVal val="#ppt_w"/>
                                          </p:val>
                                        </p:tav>
                                      </p:tavLst>
                                    </p:anim>
                                    <p:anim calcmode="lin" valueType="num">
                                      <p:cBhvr>
                                        <p:cTn id="145" dur="500" fill="hold"/>
                                        <p:tgtEl>
                                          <p:spTgt spid="7">
                                            <p:graphicEl>
                                              <a:dgm id="{0D95AC6F-4FFD-4AC7-B3F1-81D51F58CCC0}"/>
                                            </p:graphicEl>
                                          </p:spTgt>
                                        </p:tgtEl>
                                        <p:attrNameLst>
                                          <p:attrName>ppt_h</p:attrName>
                                        </p:attrNameLst>
                                      </p:cBhvr>
                                      <p:tavLst>
                                        <p:tav tm="0">
                                          <p:val>
                                            <p:fltVal val="0"/>
                                          </p:val>
                                        </p:tav>
                                        <p:tav tm="100000">
                                          <p:val>
                                            <p:strVal val="#ppt_h"/>
                                          </p:val>
                                        </p:tav>
                                      </p:tavLst>
                                    </p:anim>
                                    <p:animEffect transition="in" filter="fade">
                                      <p:cBhvr>
                                        <p:cTn id="146" dur="500"/>
                                        <p:tgtEl>
                                          <p:spTgt spid="7">
                                            <p:graphicEl>
                                              <a:dgm id="{0D95AC6F-4FFD-4AC7-B3F1-81D51F58CCC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Graphic spid="7" grpI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752"/>
            <a:ext cx="7620000" cy="1143000"/>
          </a:xfrm>
        </p:spPr>
        <p:txBody>
          <a:bodyPr/>
          <a:lstStyle/>
          <a:p>
            <a:pPr algn="ctr"/>
            <a:r>
              <a:rPr lang="pt-BR" dirty="0" smtClean="0"/>
              <a:t>Tipologia das Organizações</a:t>
            </a: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632460949"/>
              </p:ext>
            </p:extLst>
          </p:nvPr>
        </p:nvGraphicFramePr>
        <p:xfrm>
          <a:off x="395536" y="1196752"/>
          <a:ext cx="784887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40</a:t>
            </a:fld>
            <a:endParaRPr lang="en-US"/>
          </a:p>
        </p:txBody>
      </p:sp>
    </p:spTree>
    <p:extLst>
      <p:ext uri="{BB962C8B-B14F-4D97-AF65-F5344CB8AC3E}">
        <p14:creationId xmlns:p14="http://schemas.microsoft.com/office/powerpoint/2010/main" val="2157193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471912" y="1342355"/>
            <a:ext cx="1299888" cy="4362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431" name="Rectangle 7"/>
          <p:cNvSpPr>
            <a:spLocks noChangeArrowheads="1"/>
          </p:cNvSpPr>
          <p:nvPr/>
        </p:nvSpPr>
        <p:spPr bwMode="auto">
          <a:xfrm>
            <a:off x="200035" y="294482"/>
            <a:ext cx="462338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smtClean="0">
                <a:latin typeface="Verdana" pitchFamily="34" charset="0"/>
              </a:rPr>
              <a:t>TIPOLOGIA DAS ORGANIZAÇÕES: </a:t>
            </a:r>
          </a:p>
          <a:p>
            <a:endParaRPr lang="pt-BR" sz="1800" b="1" dirty="0" smtClean="0">
              <a:latin typeface="Verdana" pitchFamily="34" charset="0"/>
            </a:endParaRPr>
          </a:p>
          <a:p>
            <a:r>
              <a:rPr lang="pt-BR" sz="1800" b="1" i="1" dirty="0" smtClean="0">
                <a:latin typeface="Verdana" pitchFamily="34" charset="0"/>
              </a:rPr>
              <a:t>Tipologia </a:t>
            </a:r>
            <a:r>
              <a:rPr lang="pt-BR" sz="1800" b="1" i="1" dirty="0">
                <a:latin typeface="Verdana" pitchFamily="34" charset="0"/>
              </a:rPr>
              <a:t>de </a:t>
            </a:r>
            <a:r>
              <a:rPr lang="pt-BR" sz="1800" b="1" i="1" dirty="0" err="1">
                <a:latin typeface="Verdana" pitchFamily="34" charset="0"/>
              </a:rPr>
              <a:t>Etzioni</a:t>
            </a:r>
            <a:endParaRPr lang="pt-BR" sz="1800" b="1" i="1" dirty="0">
              <a:latin typeface="Verdana" pitchFamily="34" charset="0"/>
            </a:endParaRPr>
          </a:p>
        </p:txBody>
      </p:sp>
      <p:sp>
        <p:nvSpPr>
          <p:cNvPr id="359432" name="Rectangle 8"/>
          <p:cNvSpPr>
            <a:spLocks noChangeArrowheads="1"/>
          </p:cNvSpPr>
          <p:nvPr/>
        </p:nvSpPr>
        <p:spPr bwMode="auto">
          <a:xfrm>
            <a:off x="81262" y="1342355"/>
            <a:ext cx="8332787" cy="4352925"/>
          </a:xfrm>
          <a:prstGeom prst="rect">
            <a:avLst/>
          </a:prstGeom>
          <a:noFill/>
          <a:ln w="9525">
            <a:solidFill>
              <a:schemeClr val="tx1"/>
            </a:solidFill>
            <a:miter lim="800000"/>
            <a:headEnd/>
            <a:tailEnd/>
          </a:ln>
          <a:effectLst>
            <a:outerShdw dist="107763" dir="2700000" algn="ctr" rotWithShape="0">
              <a:schemeClr val="bg2"/>
            </a:outerShdw>
          </a:effectLst>
        </p:spPr>
        <p:txBody>
          <a:bodyPr wrap="none" anchor="ctr"/>
          <a:lstStyle/>
          <a:p>
            <a:pPr algn="ctr"/>
            <a:endParaRPr lang="pt-BR" sz="1800" b="1">
              <a:latin typeface="Verdana" pitchFamily="34" charset="0"/>
            </a:endParaRPr>
          </a:p>
        </p:txBody>
      </p:sp>
      <p:sp>
        <p:nvSpPr>
          <p:cNvPr id="359433" name="Rectangle 9"/>
          <p:cNvSpPr>
            <a:spLocks noChangeArrowheads="1"/>
          </p:cNvSpPr>
          <p:nvPr/>
        </p:nvSpPr>
        <p:spPr bwMode="auto">
          <a:xfrm>
            <a:off x="180032" y="1653257"/>
            <a:ext cx="8359981"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dirty="0">
                <a:solidFill>
                  <a:schemeClr val="accent2"/>
                </a:solidFill>
                <a:latin typeface="Verdana" pitchFamily="34" charset="0"/>
              </a:rPr>
              <a:t>    </a:t>
            </a:r>
            <a:r>
              <a:rPr lang="pt-BR" sz="1200" b="1" dirty="0">
                <a:solidFill>
                  <a:srgbClr val="FF0000"/>
                </a:solidFill>
                <a:latin typeface="Verdana" pitchFamily="34" charset="0"/>
              </a:rPr>
              <a:t>Tipos de      Tipos de Poder   Controle	       Ingresso e	Envolvimento         Exemplos</a:t>
            </a:r>
          </a:p>
          <a:p>
            <a:r>
              <a:rPr lang="pt-BR" sz="1200" b="1" dirty="0">
                <a:solidFill>
                  <a:srgbClr val="FF0000"/>
                </a:solidFill>
                <a:latin typeface="Verdana" pitchFamily="34" charset="0"/>
              </a:rPr>
              <a:t>Organizações                             Utilizado          Permanência         Pessoal dos</a:t>
            </a:r>
          </a:p>
          <a:p>
            <a:r>
              <a:rPr lang="pt-BR" sz="1200" b="1" dirty="0">
                <a:solidFill>
                  <a:srgbClr val="FF0000"/>
                </a:solidFill>
                <a:latin typeface="Verdana" pitchFamily="34" charset="0"/>
              </a:rPr>
              <a:t>				     dos Membros	   Membros</a:t>
            </a: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endParaRPr lang="pt-BR" sz="1400" b="1" dirty="0">
              <a:latin typeface="Verdana" pitchFamily="34" charset="0"/>
            </a:endParaRPr>
          </a:p>
          <a:p>
            <a:r>
              <a:rPr lang="pt-BR" sz="1200" b="1" dirty="0">
                <a:latin typeface="Verdana" pitchFamily="34" charset="0"/>
              </a:rPr>
              <a:t>Organizações   Coercitivo       Prêmios e	Coação, imposição,	</a:t>
            </a:r>
            <a:r>
              <a:rPr lang="pt-BR" sz="1200" b="1" dirty="0" err="1">
                <a:latin typeface="Verdana" pitchFamily="34" charset="0"/>
              </a:rPr>
              <a:t>Alienativo</a:t>
            </a:r>
            <a:r>
              <a:rPr lang="pt-BR" sz="1200" b="1" dirty="0">
                <a:latin typeface="Verdana" pitchFamily="34" charset="0"/>
              </a:rPr>
              <a:t>, com     Prisões e</a:t>
            </a:r>
          </a:p>
          <a:p>
            <a:r>
              <a:rPr lang="pt-BR" sz="1200" b="1" dirty="0">
                <a:latin typeface="Verdana" pitchFamily="34" charset="0"/>
              </a:rPr>
              <a:t> Coercitivas	               punições	força, ameaça,	base no temor   penitenciárias</a:t>
            </a:r>
          </a:p>
          <a:p>
            <a:r>
              <a:rPr lang="pt-BR" sz="1200" b="1" dirty="0">
                <a:latin typeface="Verdana" pitchFamily="34" charset="0"/>
              </a:rPr>
              <a:t>				medo</a:t>
            </a:r>
          </a:p>
          <a:p>
            <a:endParaRPr lang="pt-BR" sz="1200" b="1" dirty="0">
              <a:latin typeface="Verdana" pitchFamily="34" charset="0"/>
            </a:endParaRPr>
          </a:p>
          <a:p>
            <a:endParaRPr lang="pt-BR" sz="1200" b="1" dirty="0">
              <a:latin typeface="Verdana" pitchFamily="34" charset="0"/>
            </a:endParaRPr>
          </a:p>
          <a:p>
            <a:r>
              <a:rPr lang="pt-BR" sz="1200" b="1" dirty="0">
                <a:latin typeface="Verdana" pitchFamily="34" charset="0"/>
              </a:rPr>
              <a:t>Organizações   </a:t>
            </a:r>
            <a:r>
              <a:rPr lang="pt-BR" sz="1200" b="1" dirty="0" smtClean="0">
                <a:latin typeface="Verdana" pitchFamily="34" charset="0"/>
              </a:rPr>
              <a:t>Normativo        </a:t>
            </a:r>
            <a:r>
              <a:rPr lang="pt-BR" sz="1200" b="1" dirty="0">
                <a:latin typeface="Verdana" pitchFamily="34" charset="0"/>
              </a:rPr>
              <a:t>Moral e	Convicção, fé,	Moral e 	               Igrejas,</a:t>
            </a:r>
          </a:p>
          <a:p>
            <a:r>
              <a:rPr lang="pt-BR" sz="1200" b="1" dirty="0">
                <a:latin typeface="Verdana" pitchFamily="34" charset="0"/>
              </a:rPr>
              <a:t> Normativas		ético	crença, ideologia	motivacional          hospitais,</a:t>
            </a:r>
          </a:p>
          <a:p>
            <a:r>
              <a:rPr lang="pt-BR" sz="1200" b="1" dirty="0">
                <a:latin typeface="Verdana" pitchFamily="34" charset="0"/>
              </a:rPr>
              <a:t>						</a:t>
            </a:r>
            <a:r>
              <a:rPr lang="pt-BR" sz="1200" b="1" dirty="0" err="1">
                <a:latin typeface="Verdana" pitchFamily="34" charset="0"/>
              </a:rPr>
              <a:t>autoexpressão</a:t>
            </a:r>
            <a:r>
              <a:rPr lang="pt-BR" sz="1200" b="1" dirty="0">
                <a:latin typeface="Verdana" pitchFamily="34" charset="0"/>
              </a:rPr>
              <a:t>   universidades</a:t>
            </a:r>
          </a:p>
          <a:p>
            <a:endParaRPr lang="pt-BR" sz="1200" b="1" dirty="0">
              <a:latin typeface="Verdana" pitchFamily="34" charset="0"/>
            </a:endParaRPr>
          </a:p>
          <a:p>
            <a:endParaRPr lang="pt-BR" sz="1200" b="1" dirty="0">
              <a:latin typeface="Verdana" pitchFamily="34" charset="0"/>
            </a:endParaRPr>
          </a:p>
          <a:p>
            <a:r>
              <a:rPr lang="pt-BR" sz="1200" b="1" dirty="0">
                <a:latin typeface="Verdana" pitchFamily="34" charset="0"/>
              </a:rPr>
              <a:t>Organizações Remunerativo   Incentivos	Interesse, 	</a:t>
            </a:r>
            <a:r>
              <a:rPr lang="pt-BR" sz="1200" b="1" dirty="0" err="1">
                <a:latin typeface="Verdana" pitchFamily="34" charset="0"/>
              </a:rPr>
              <a:t>Calculativo</a:t>
            </a:r>
            <a:r>
              <a:rPr lang="pt-BR" sz="1200" b="1" dirty="0">
                <a:latin typeface="Verdana" pitchFamily="34" charset="0"/>
              </a:rPr>
              <a:t>.             Empresas</a:t>
            </a:r>
          </a:p>
          <a:p>
            <a:r>
              <a:rPr lang="pt-BR" sz="1200" b="1" dirty="0">
                <a:latin typeface="Verdana" pitchFamily="34" charset="0"/>
              </a:rPr>
              <a:t>  Utilitárias	             econômicos	vantagem		  Busca de	               em geral</a:t>
            </a:r>
          </a:p>
          <a:p>
            <a:r>
              <a:rPr lang="pt-BR" sz="1200" b="1" dirty="0">
                <a:latin typeface="Verdana" pitchFamily="34" charset="0"/>
              </a:rPr>
              <a:t>				percebida		 vantagens</a:t>
            </a:r>
          </a:p>
        </p:txBody>
      </p:sp>
      <p:sp>
        <p:nvSpPr>
          <p:cNvPr id="359434" name="Line 10"/>
          <p:cNvSpPr>
            <a:spLocks noChangeShapeType="1"/>
          </p:cNvSpPr>
          <p:nvPr/>
        </p:nvSpPr>
        <p:spPr bwMode="auto">
          <a:xfrm flipH="1">
            <a:off x="1471912" y="1343943"/>
            <a:ext cx="0" cy="43640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9441" name="Line 17"/>
          <p:cNvSpPr>
            <a:spLocks noChangeShapeType="1"/>
          </p:cNvSpPr>
          <p:nvPr/>
        </p:nvSpPr>
        <p:spPr bwMode="auto">
          <a:xfrm flipH="1">
            <a:off x="7136112" y="1342355"/>
            <a:ext cx="0" cy="43640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9442" name="Line 18"/>
          <p:cNvSpPr>
            <a:spLocks noChangeShapeType="1"/>
          </p:cNvSpPr>
          <p:nvPr/>
        </p:nvSpPr>
        <p:spPr bwMode="auto">
          <a:xfrm flipH="1">
            <a:off x="5591474" y="1342355"/>
            <a:ext cx="0" cy="43640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9443" name="Line 19"/>
          <p:cNvSpPr>
            <a:spLocks noChangeShapeType="1"/>
          </p:cNvSpPr>
          <p:nvPr/>
        </p:nvSpPr>
        <p:spPr bwMode="auto">
          <a:xfrm flipH="1">
            <a:off x="3854749" y="1342355"/>
            <a:ext cx="0" cy="43640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9444" name="Line 20"/>
          <p:cNvSpPr>
            <a:spLocks noChangeShapeType="1"/>
          </p:cNvSpPr>
          <p:nvPr/>
        </p:nvSpPr>
        <p:spPr bwMode="auto">
          <a:xfrm flipH="1">
            <a:off x="2771800" y="1365418"/>
            <a:ext cx="0" cy="43640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9445" name="Line 21"/>
          <p:cNvSpPr>
            <a:spLocks noChangeShapeType="1"/>
          </p:cNvSpPr>
          <p:nvPr/>
        </p:nvSpPr>
        <p:spPr bwMode="auto">
          <a:xfrm flipH="1" flipV="1">
            <a:off x="106662" y="4701505"/>
            <a:ext cx="82931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9446" name="Line 22"/>
          <p:cNvSpPr>
            <a:spLocks noChangeShapeType="1"/>
          </p:cNvSpPr>
          <p:nvPr/>
        </p:nvSpPr>
        <p:spPr bwMode="auto">
          <a:xfrm flipH="1" flipV="1">
            <a:off x="117774" y="3707730"/>
            <a:ext cx="82931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359447" name="Line 23"/>
          <p:cNvSpPr>
            <a:spLocks noChangeShapeType="1"/>
          </p:cNvSpPr>
          <p:nvPr/>
        </p:nvSpPr>
        <p:spPr bwMode="auto">
          <a:xfrm flipH="1" flipV="1">
            <a:off x="103487" y="2586955"/>
            <a:ext cx="82931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2" name="CaixaDeTexto 1"/>
          <p:cNvSpPr txBox="1"/>
          <p:nvPr/>
        </p:nvSpPr>
        <p:spPr>
          <a:xfrm>
            <a:off x="323528" y="5898939"/>
            <a:ext cx="7992888" cy="646331"/>
          </a:xfrm>
          <a:prstGeom prst="rect">
            <a:avLst/>
          </a:prstGeom>
          <a:noFill/>
        </p:spPr>
        <p:txBody>
          <a:bodyPr wrap="square" rtlCol="0">
            <a:spAutoFit/>
          </a:bodyPr>
          <a:lstStyle/>
          <a:p>
            <a:r>
              <a:rPr lang="pt-BR" dirty="0" smtClean="0"/>
              <a:t>Limitação da tipologia: dar pouca ênfase a estrutura, tecnologia e ambiente externo. Trata-se de uma tipologia simples, baseada exclusivamente em controle.</a:t>
            </a:r>
            <a:endParaRPr lang="pt-BR" dirty="0"/>
          </a:p>
        </p:txBody>
      </p:sp>
    </p:spTree>
    <p:extLst>
      <p:ext uri="{BB962C8B-B14F-4D97-AF65-F5344CB8AC3E}">
        <p14:creationId xmlns:p14="http://schemas.microsoft.com/office/powerpoint/2010/main" val="2039282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3"/>
          <p:cNvSpPr>
            <a:spLocks noChangeArrowheads="1"/>
          </p:cNvSpPr>
          <p:nvPr/>
        </p:nvSpPr>
        <p:spPr bwMode="auto">
          <a:xfrm>
            <a:off x="251520" y="188640"/>
            <a:ext cx="799288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t-BR" b="1" dirty="0">
                <a:latin typeface="Verdana" pitchFamily="34" charset="0"/>
              </a:rPr>
              <a:t>TIPOLOGIA DAS ORGANIZAÇÕES</a:t>
            </a:r>
          </a:p>
          <a:p>
            <a:endParaRPr lang="pt-BR" sz="1800" b="1" dirty="0" smtClean="0">
              <a:latin typeface="Verdana" pitchFamily="34" charset="0"/>
            </a:endParaRPr>
          </a:p>
          <a:p>
            <a:pPr algn="just"/>
            <a:r>
              <a:rPr lang="pt-BR" sz="1800" b="1" dirty="0" smtClean="0">
                <a:latin typeface="Verdana" pitchFamily="34" charset="0"/>
              </a:rPr>
              <a:t>Tipologia </a:t>
            </a:r>
            <a:r>
              <a:rPr lang="pt-BR" sz="1800" b="1" dirty="0">
                <a:latin typeface="Verdana" pitchFamily="34" charset="0"/>
              </a:rPr>
              <a:t>de Blau e </a:t>
            </a:r>
            <a:r>
              <a:rPr lang="pt-BR" sz="1800" b="1" dirty="0" smtClean="0">
                <a:latin typeface="Verdana" pitchFamily="34" charset="0"/>
              </a:rPr>
              <a:t>Scott: </a:t>
            </a:r>
            <a:r>
              <a:rPr lang="pt-BR" sz="1800" dirty="0" smtClean="0">
                <a:latin typeface="Verdana" pitchFamily="34" charset="0"/>
              </a:rPr>
              <a:t>a diferença dessa tipologia é enfatizar a força do poder e da influencia do beneficiário sobre a organização a ponto de condicionar sua estrutura e objetivos.</a:t>
            </a:r>
            <a:endParaRPr lang="pt-BR" sz="1800" dirty="0">
              <a:latin typeface="Verdana" pitchFamily="34" charset="0"/>
            </a:endParaRPr>
          </a:p>
        </p:txBody>
      </p:sp>
      <p:sp>
        <p:nvSpPr>
          <p:cNvPr id="439300" name="Rectangle 4"/>
          <p:cNvSpPr>
            <a:spLocks noChangeArrowheads="1"/>
          </p:cNvSpPr>
          <p:nvPr/>
        </p:nvSpPr>
        <p:spPr bwMode="auto">
          <a:xfrm>
            <a:off x="107504" y="1932260"/>
            <a:ext cx="8332787" cy="4725987"/>
          </a:xfrm>
          <a:prstGeom prst="rect">
            <a:avLst/>
          </a:prstGeom>
          <a:solidFill>
            <a:srgbClr val="DDDDDD"/>
          </a:solidFill>
          <a:ln w="9525">
            <a:solidFill>
              <a:schemeClr val="tx1"/>
            </a:solidFill>
            <a:miter lim="800000"/>
            <a:headEnd/>
            <a:tailEnd/>
          </a:ln>
          <a:effectLst>
            <a:outerShdw dist="107763" dir="2700000" algn="ctr" rotWithShape="0">
              <a:schemeClr val="bg2"/>
            </a:outerShdw>
          </a:effectLst>
        </p:spPr>
        <p:txBody>
          <a:bodyPr wrap="none" anchor="ctr"/>
          <a:lstStyle/>
          <a:p>
            <a:pPr algn="ctr"/>
            <a:endParaRPr lang="pt-BR" sz="1800" b="1">
              <a:latin typeface="Verdana" pitchFamily="34" charset="0"/>
            </a:endParaRPr>
          </a:p>
        </p:txBody>
      </p:sp>
      <p:sp>
        <p:nvSpPr>
          <p:cNvPr id="439301" name="Rectangle 5"/>
          <p:cNvSpPr>
            <a:spLocks noChangeArrowheads="1"/>
          </p:cNvSpPr>
          <p:nvPr/>
        </p:nvSpPr>
        <p:spPr bwMode="auto">
          <a:xfrm>
            <a:off x="105916" y="2064022"/>
            <a:ext cx="8494633"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200" b="1" dirty="0">
                <a:solidFill>
                  <a:srgbClr val="002060"/>
                </a:solidFill>
                <a:latin typeface="Verdana" pitchFamily="34" charset="0"/>
              </a:rPr>
              <a:t>    Beneficiário Principal	       Tipo de Organização	               Exemplos</a:t>
            </a:r>
          </a:p>
          <a:p>
            <a:endParaRPr lang="pt-BR" sz="1200" b="1" dirty="0">
              <a:solidFill>
                <a:srgbClr val="002060"/>
              </a:solidFill>
              <a:latin typeface="Verdana" pitchFamily="34" charset="0"/>
            </a:endParaRPr>
          </a:p>
          <a:p>
            <a:endParaRPr lang="pt-BR" sz="1200" b="1" dirty="0">
              <a:solidFill>
                <a:srgbClr val="002060"/>
              </a:solidFill>
              <a:latin typeface="Verdana" pitchFamily="34" charset="0"/>
            </a:endParaRPr>
          </a:p>
          <a:p>
            <a:endParaRPr lang="pt-BR" sz="1400" b="1" dirty="0">
              <a:solidFill>
                <a:srgbClr val="002060"/>
              </a:solidFill>
              <a:latin typeface="Verdana" pitchFamily="34" charset="0"/>
            </a:endParaRPr>
          </a:p>
          <a:p>
            <a:r>
              <a:rPr lang="pt-BR" sz="1200" b="1" dirty="0">
                <a:solidFill>
                  <a:srgbClr val="002060"/>
                </a:solidFill>
                <a:latin typeface="Verdana" pitchFamily="34" charset="0"/>
              </a:rPr>
              <a:t>   Os próprios membros             	Associação de beneficiários     	   Associações profissionais,</a:t>
            </a:r>
          </a:p>
          <a:p>
            <a:r>
              <a:rPr lang="pt-BR" sz="1200" b="1" dirty="0">
                <a:solidFill>
                  <a:srgbClr val="002060"/>
                </a:solidFill>
                <a:latin typeface="Verdana" pitchFamily="34" charset="0"/>
              </a:rPr>
              <a:t>        da organização		          	mútuos		    cooperativas, sindicatos,</a:t>
            </a:r>
          </a:p>
          <a:p>
            <a:r>
              <a:rPr lang="pt-BR" sz="1200" b="1" dirty="0">
                <a:solidFill>
                  <a:srgbClr val="002060"/>
                </a:solidFill>
                <a:latin typeface="Verdana" pitchFamily="34" charset="0"/>
              </a:rPr>
              <a:t>						  fundos mútuos, consórcios.</a:t>
            </a:r>
          </a:p>
          <a:p>
            <a:endParaRPr lang="pt-BR" sz="1200" b="1" dirty="0">
              <a:solidFill>
                <a:srgbClr val="002060"/>
              </a:solidFill>
              <a:latin typeface="Verdana" pitchFamily="34" charset="0"/>
            </a:endParaRPr>
          </a:p>
          <a:p>
            <a:endParaRPr lang="pt-BR" sz="1200" b="1" dirty="0">
              <a:solidFill>
                <a:srgbClr val="002060"/>
              </a:solidFill>
              <a:latin typeface="Verdana" pitchFamily="34" charset="0"/>
            </a:endParaRPr>
          </a:p>
          <a:p>
            <a:endParaRPr lang="pt-BR" sz="1200" b="1" dirty="0">
              <a:solidFill>
                <a:srgbClr val="002060"/>
              </a:solidFill>
              <a:latin typeface="Verdana" pitchFamily="34" charset="0"/>
            </a:endParaRPr>
          </a:p>
          <a:p>
            <a:r>
              <a:rPr lang="pt-BR" sz="1200" b="1" dirty="0">
                <a:solidFill>
                  <a:srgbClr val="002060"/>
                </a:solidFill>
                <a:latin typeface="Verdana" pitchFamily="34" charset="0"/>
              </a:rPr>
              <a:t>Os proprietários ou acionistas	Organizações de interesses	   Sociedades anônimas ou</a:t>
            </a:r>
          </a:p>
          <a:p>
            <a:r>
              <a:rPr lang="pt-BR" sz="1200" b="1" dirty="0">
                <a:solidFill>
                  <a:srgbClr val="002060"/>
                </a:solidFill>
                <a:latin typeface="Verdana" pitchFamily="34" charset="0"/>
              </a:rPr>
              <a:t>           da organização	               comerciais		      empresas familiares</a:t>
            </a:r>
          </a:p>
          <a:p>
            <a:endParaRPr lang="pt-BR" sz="1200" b="1" dirty="0">
              <a:solidFill>
                <a:srgbClr val="002060"/>
              </a:solidFill>
              <a:latin typeface="Verdana" pitchFamily="34" charset="0"/>
            </a:endParaRPr>
          </a:p>
          <a:p>
            <a:endParaRPr lang="pt-BR" sz="1200" b="1" dirty="0">
              <a:solidFill>
                <a:srgbClr val="002060"/>
              </a:solidFill>
              <a:latin typeface="Verdana" pitchFamily="34" charset="0"/>
            </a:endParaRPr>
          </a:p>
          <a:p>
            <a:endParaRPr lang="pt-BR" sz="1200" b="1" dirty="0">
              <a:solidFill>
                <a:srgbClr val="002060"/>
              </a:solidFill>
              <a:latin typeface="Verdana" pitchFamily="34" charset="0"/>
            </a:endParaRPr>
          </a:p>
          <a:p>
            <a:r>
              <a:rPr lang="pt-BR" sz="1200" b="1" dirty="0">
                <a:solidFill>
                  <a:srgbClr val="002060"/>
                </a:solidFill>
                <a:latin typeface="Verdana" pitchFamily="34" charset="0"/>
              </a:rPr>
              <a:t>           Os clientes		Organizações de serviços	    Hospitais, universidades,	</a:t>
            </a:r>
          </a:p>
          <a:p>
            <a:r>
              <a:rPr lang="pt-BR" sz="1200" b="1" dirty="0">
                <a:solidFill>
                  <a:srgbClr val="002060"/>
                </a:solidFill>
                <a:latin typeface="Verdana" pitchFamily="34" charset="0"/>
              </a:rPr>
              <a:t>						   organizações religiosas e</a:t>
            </a:r>
          </a:p>
          <a:p>
            <a:r>
              <a:rPr lang="pt-BR" sz="1200" b="1" dirty="0">
                <a:solidFill>
                  <a:srgbClr val="002060"/>
                </a:solidFill>
                <a:latin typeface="Verdana" pitchFamily="34" charset="0"/>
              </a:rPr>
              <a:t>						 filantrópicas, agências sociais</a:t>
            </a:r>
          </a:p>
          <a:p>
            <a:endParaRPr lang="pt-BR" sz="1200" b="1" dirty="0">
              <a:solidFill>
                <a:srgbClr val="002060"/>
              </a:solidFill>
              <a:latin typeface="Verdana" pitchFamily="34" charset="0"/>
            </a:endParaRPr>
          </a:p>
          <a:p>
            <a:endParaRPr lang="pt-BR" sz="1200" b="1" dirty="0">
              <a:solidFill>
                <a:srgbClr val="002060"/>
              </a:solidFill>
              <a:latin typeface="Verdana" pitchFamily="34" charset="0"/>
            </a:endParaRPr>
          </a:p>
          <a:p>
            <a:r>
              <a:rPr lang="pt-BR" sz="1200" b="1" dirty="0">
                <a:solidFill>
                  <a:srgbClr val="002060"/>
                </a:solidFill>
                <a:latin typeface="Verdana" pitchFamily="34" charset="0"/>
              </a:rPr>
              <a:t>     O público em geral	Organizações de Estado	 Organização militar, correios e</a:t>
            </a:r>
          </a:p>
          <a:p>
            <a:r>
              <a:rPr lang="pt-BR" sz="1200" b="1" dirty="0">
                <a:solidFill>
                  <a:srgbClr val="002060"/>
                </a:solidFill>
                <a:latin typeface="Verdana" pitchFamily="34" charset="0"/>
              </a:rPr>
              <a:t>						 telégrafos, segurança pública,</a:t>
            </a:r>
          </a:p>
          <a:p>
            <a:r>
              <a:rPr lang="pt-BR" sz="1200" b="1" dirty="0">
                <a:solidFill>
                  <a:srgbClr val="002060"/>
                </a:solidFill>
                <a:latin typeface="Verdana" pitchFamily="34" charset="0"/>
              </a:rPr>
              <a:t>						         saneamento básico, </a:t>
            </a:r>
          </a:p>
          <a:p>
            <a:r>
              <a:rPr lang="pt-BR" sz="1200" b="1" dirty="0">
                <a:solidFill>
                  <a:srgbClr val="002060"/>
                </a:solidFill>
                <a:latin typeface="Verdana" pitchFamily="34" charset="0"/>
              </a:rPr>
              <a:t>						  organização jurídica e penal</a:t>
            </a:r>
          </a:p>
        </p:txBody>
      </p:sp>
      <p:sp>
        <p:nvSpPr>
          <p:cNvPr id="439304" name="Line 8"/>
          <p:cNvSpPr>
            <a:spLocks noChangeShapeType="1"/>
          </p:cNvSpPr>
          <p:nvPr/>
        </p:nvSpPr>
        <p:spPr bwMode="auto">
          <a:xfrm flipH="1">
            <a:off x="5617716" y="1917972"/>
            <a:ext cx="0" cy="47513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39306" name="Line 10"/>
          <p:cNvSpPr>
            <a:spLocks noChangeShapeType="1"/>
          </p:cNvSpPr>
          <p:nvPr/>
        </p:nvSpPr>
        <p:spPr bwMode="auto">
          <a:xfrm flipH="1">
            <a:off x="2771329" y="1954485"/>
            <a:ext cx="0" cy="471328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39307" name="Line 11"/>
          <p:cNvSpPr>
            <a:spLocks noChangeShapeType="1"/>
          </p:cNvSpPr>
          <p:nvPr/>
        </p:nvSpPr>
        <p:spPr bwMode="auto">
          <a:xfrm flipH="1" flipV="1">
            <a:off x="132904" y="5664472"/>
            <a:ext cx="82931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39308" name="Line 12"/>
          <p:cNvSpPr>
            <a:spLocks noChangeShapeType="1"/>
          </p:cNvSpPr>
          <p:nvPr/>
        </p:nvSpPr>
        <p:spPr bwMode="auto">
          <a:xfrm flipH="1" flipV="1">
            <a:off x="144016" y="4670697"/>
            <a:ext cx="82931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39309" name="Line 13"/>
          <p:cNvSpPr>
            <a:spLocks noChangeShapeType="1"/>
          </p:cNvSpPr>
          <p:nvPr/>
        </p:nvSpPr>
        <p:spPr bwMode="auto">
          <a:xfrm flipH="1" flipV="1">
            <a:off x="129729" y="3549922"/>
            <a:ext cx="82931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
        <p:nvSpPr>
          <p:cNvPr id="439310" name="Line 14"/>
          <p:cNvSpPr>
            <a:spLocks noChangeShapeType="1"/>
          </p:cNvSpPr>
          <p:nvPr/>
        </p:nvSpPr>
        <p:spPr bwMode="auto">
          <a:xfrm flipH="1" flipV="1">
            <a:off x="151954" y="2543447"/>
            <a:ext cx="8293100" cy="15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pt-BR"/>
          </a:p>
        </p:txBody>
      </p:sp>
    </p:spTree>
    <p:extLst>
      <p:ext uri="{BB962C8B-B14F-4D97-AF65-F5344CB8AC3E}">
        <p14:creationId xmlns:p14="http://schemas.microsoft.com/office/powerpoint/2010/main" val="9321016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548680"/>
            <a:ext cx="7620000" cy="1143000"/>
          </a:xfrm>
        </p:spPr>
        <p:txBody>
          <a:bodyPr/>
          <a:lstStyle/>
          <a:p>
            <a:r>
              <a:rPr lang="pt-BR" dirty="0" smtClean="0"/>
              <a:t>Enfoques – Teoria Estruturalista</a:t>
            </a:r>
            <a:br>
              <a:rPr lang="pt-BR" dirty="0" smtClean="0"/>
            </a:br>
            <a:endParaRPr lang="pt-BR" dirty="0"/>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2880468788"/>
              </p:ext>
            </p:extLst>
          </p:nvPr>
        </p:nvGraphicFramePr>
        <p:xfrm>
          <a:off x="539552" y="16288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ço Reservado para Número de Slide 3"/>
          <p:cNvSpPr>
            <a:spLocks noGrp="1"/>
          </p:cNvSpPr>
          <p:nvPr>
            <p:ph type="sldNum" sz="quarter" idx="12"/>
          </p:nvPr>
        </p:nvSpPr>
        <p:spPr/>
        <p:txBody>
          <a:bodyPr/>
          <a:lstStyle/>
          <a:p>
            <a:fld id="{6E2D2B3B-882E-40F3-A32F-6DD516915044}" type="slidenum">
              <a:rPr lang="en-US" smtClean="0"/>
              <a:pPr/>
              <a:t>43</a:t>
            </a:fld>
            <a:endParaRPr lang="en-US"/>
          </a:p>
        </p:txBody>
      </p:sp>
    </p:spTree>
    <p:extLst>
      <p:ext uri="{BB962C8B-B14F-4D97-AF65-F5344CB8AC3E}">
        <p14:creationId xmlns:p14="http://schemas.microsoft.com/office/powerpoint/2010/main" val="3209561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6" name="Rectangle 4"/>
          <p:cNvSpPr>
            <a:spLocks noChangeArrowheads="1"/>
          </p:cNvSpPr>
          <p:nvPr/>
        </p:nvSpPr>
        <p:spPr bwMode="auto">
          <a:xfrm>
            <a:off x="377540" y="1700808"/>
            <a:ext cx="7632848"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endParaRPr lang="pt-BR" sz="2000" b="1" dirty="0">
              <a:latin typeface="Verdana" pitchFamily="34" charset="0"/>
            </a:endParaRPr>
          </a:p>
          <a:p>
            <a:pPr marL="285750" indent="-285750" algn="just">
              <a:buFont typeface="Arial" panose="020B0604020202020204" pitchFamily="34" charset="0"/>
              <a:buChar char="•"/>
            </a:pPr>
            <a:r>
              <a:rPr lang="pt-BR" sz="2000" dirty="0" smtClean="0">
                <a:latin typeface="Verdana" pitchFamily="34" charset="0"/>
              </a:rPr>
              <a:t>As organizações não funcionam como um mar de rosas. Existem conflitos e </a:t>
            </a:r>
            <a:r>
              <a:rPr lang="pt-BR" sz="2000" b="1" dirty="0" smtClean="0">
                <a:latin typeface="Verdana" pitchFamily="34" charset="0"/>
              </a:rPr>
              <a:t>dilemas organizacionais </a:t>
            </a:r>
            <a:r>
              <a:rPr lang="pt-BR" sz="2000" dirty="0" smtClean="0">
                <a:latin typeface="Verdana" pitchFamily="34" charset="0"/>
              </a:rPr>
              <a:t>que provocam tensões e antagonismos envolvendo aspectos positivos e negativos, mas cuja resolução pode conduzir a inovação e mudança.</a:t>
            </a:r>
          </a:p>
          <a:p>
            <a:pPr marL="285750" indent="-285750" algn="just">
              <a:buFont typeface="Arial" panose="020B0604020202020204" pitchFamily="34" charset="0"/>
              <a:buChar char="•"/>
            </a:pPr>
            <a:r>
              <a:rPr lang="pt-BR" sz="2000" dirty="0" smtClean="0">
                <a:latin typeface="Verdana" pitchFamily="34" charset="0"/>
              </a:rPr>
              <a:t>O estruturalistas discordam de que haja harmonia de interesses entre patrões e empregados (clássica) ou que essa harmonia deve ser preservada a qualquer custo (humana). </a:t>
            </a:r>
          </a:p>
          <a:p>
            <a:pPr marL="285750" indent="-285750" algn="just">
              <a:buFont typeface="Arial" panose="020B0604020202020204" pitchFamily="34" charset="0"/>
              <a:buChar char="•"/>
            </a:pPr>
            <a:r>
              <a:rPr lang="pt-BR" sz="2000" dirty="0" smtClean="0">
                <a:latin typeface="Verdana" pitchFamily="34" charset="0"/>
              </a:rPr>
              <a:t>Para os estruturalistas, os conflitos, embora nem todos desejáveis – são elementos geradores de mudanças e de inovação da organização.</a:t>
            </a:r>
            <a:endParaRPr lang="pt-BR" sz="2000" b="1" dirty="0" smtClean="0">
              <a:latin typeface="Verdana" pitchFamily="34" charset="0"/>
            </a:endParaRPr>
          </a:p>
          <a:p>
            <a:pPr marL="285750" indent="-285750" algn="just">
              <a:buFont typeface="Arial" panose="020B0604020202020204" pitchFamily="34" charset="0"/>
              <a:buChar char="•"/>
            </a:pPr>
            <a:endParaRPr lang="pt-BR" sz="2000" dirty="0">
              <a:latin typeface="Verdana" pitchFamily="34" charset="0"/>
            </a:endParaRPr>
          </a:p>
        </p:txBody>
      </p:sp>
      <p:sp>
        <p:nvSpPr>
          <p:cNvPr id="2" name="Título 1"/>
          <p:cNvSpPr>
            <a:spLocks noGrp="1"/>
          </p:cNvSpPr>
          <p:nvPr>
            <p:ph type="title"/>
          </p:nvPr>
        </p:nvSpPr>
        <p:spPr>
          <a:xfrm>
            <a:off x="390388" y="530627"/>
            <a:ext cx="7620000" cy="1143000"/>
          </a:xfrm>
        </p:spPr>
        <p:txBody>
          <a:bodyPr/>
          <a:lstStyle/>
          <a:p>
            <a:r>
              <a:rPr lang="pt-BR" sz="4800" b="1" dirty="0">
                <a:latin typeface="Verdana" pitchFamily="34" charset="0"/>
              </a:rPr>
              <a:t>Conflitos Organizacionais: </a:t>
            </a:r>
            <a:br>
              <a:rPr lang="pt-BR" sz="4800" b="1" dirty="0">
                <a:latin typeface="Verdana" pitchFamily="34" charset="0"/>
              </a:rPr>
            </a:br>
            <a:endParaRPr lang="en-US" dirty="0"/>
          </a:p>
        </p:txBody>
      </p:sp>
    </p:spTree>
    <p:extLst>
      <p:ext uri="{BB962C8B-B14F-4D97-AF65-F5344CB8AC3E}">
        <p14:creationId xmlns:p14="http://schemas.microsoft.com/office/powerpoint/2010/main" val="4010049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5076"/>
                                        </p:tgtEl>
                                        <p:attrNameLst>
                                          <p:attrName>style.visibility</p:attrName>
                                        </p:attrNameLst>
                                      </p:cBhvr>
                                      <p:to>
                                        <p:strVal val="visible"/>
                                      </p:to>
                                    </p:set>
                                    <p:anim calcmode="lin" valueType="num">
                                      <p:cBhvr additive="base">
                                        <p:cTn id="7" dur="500" fill="hold"/>
                                        <p:tgtEl>
                                          <p:spTgt spid="515076"/>
                                        </p:tgtEl>
                                        <p:attrNameLst>
                                          <p:attrName>ppt_x</p:attrName>
                                        </p:attrNameLst>
                                      </p:cBhvr>
                                      <p:tavLst>
                                        <p:tav tm="0">
                                          <p:val>
                                            <p:strVal val="#ppt_x"/>
                                          </p:val>
                                        </p:tav>
                                        <p:tav tm="100000">
                                          <p:val>
                                            <p:strVal val="#ppt_x"/>
                                          </p:val>
                                        </p:tav>
                                      </p:tavLst>
                                    </p:anim>
                                    <p:anim calcmode="lin" valueType="num">
                                      <p:cBhvr additive="base">
                                        <p:cTn id="8" dur="500" fill="hold"/>
                                        <p:tgtEl>
                                          <p:spTgt spid="515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sz="2800" b="1" dirty="0" smtClean="0"/>
              <a:t>CONFLITO/DILEMAS - INOVAÇÃO</a:t>
            </a:r>
            <a:endParaRPr lang="pt-BR" sz="2800" b="1" i="1" dirty="0"/>
          </a:p>
        </p:txBody>
      </p:sp>
      <p:sp>
        <p:nvSpPr>
          <p:cNvPr id="4" name="Espaço Reservado para Conteúdo 3"/>
          <p:cNvSpPr>
            <a:spLocks noGrp="1"/>
          </p:cNvSpPr>
          <p:nvPr>
            <p:ph idx="1"/>
          </p:nvPr>
        </p:nvSpPr>
        <p:spPr>
          <a:xfrm>
            <a:off x="323528" y="1340768"/>
            <a:ext cx="7620000" cy="4800600"/>
          </a:xfrm>
        </p:spPr>
        <p:txBody>
          <a:bodyPr>
            <a:normAutofit fontScale="92500" lnSpcReduction="10000"/>
          </a:bodyPr>
          <a:lstStyle/>
          <a:p>
            <a:pPr algn="just"/>
            <a:r>
              <a:rPr lang="pt-BR" dirty="0" smtClean="0"/>
              <a:t>Há uma relação mútua entre conflito e mudança, pois as mudanças precipitam conflitos e os conflitos geram inovações. Os conflitos, mesmo ocultos ou reprimidos pela rigidez burocrática, tornam-se a fonte inevitável da mudança organizacional. </a:t>
            </a:r>
          </a:p>
          <a:p>
            <a:pPr algn="just"/>
            <a:r>
              <a:rPr lang="pt-BR" dirty="0" smtClean="0"/>
              <a:t>Conflitos entre funcionários e clientes levam o aparecimento de novas práticas e técnicas que ajudam a resolver esses conflitos e a reduzir temporariamente as tenções.</a:t>
            </a:r>
          </a:p>
          <a:p>
            <a:pPr algn="just"/>
            <a:r>
              <a:rPr lang="pt-BR" dirty="0" smtClean="0"/>
              <a:t>As organizações se confrontam com dilemas, isto é, com escolhas entre alternativas nas quais algum objetivo terá de ser sacrificado no interesse de um outro.</a:t>
            </a:r>
          </a:p>
          <a:p>
            <a:pPr algn="just"/>
            <a:r>
              <a:rPr lang="pt-BR" dirty="0" smtClean="0"/>
              <a:t>Os conceitos de conflito e dilemas permitem a compreensão dos processos de mudança gerados internamente na organização. A mudança e o ajustamento ocorrem sempre que novas situações exijam, novos problemas surjam e novas soluções devem ser criadas. Daí a inovação.</a:t>
            </a:r>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45</a:t>
            </a:fld>
            <a:endParaRPr lang="en-US"/>
          </a:p>
        </p:txBody>
      </p:sp>
    </p:spTree>
    <p:extLst>
      <p:ext uri="{BB962C8B-B14F-4D97-AF65-F5344CB8AC3E}">
        <p14:creationId xmlns:p14="http://schemas.microsoft.com/office/powerpoint/2010/main" val="87289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814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5102"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8147"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5103"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8148" name="Rectangle 4"/>
          <p:cNvSpPr>
            <a:spLocks noChangeArrowheads="1"/>
          </p:cNvSpPr>
          <p:nvPr/>
        </p:nvSpPr>
        <p:spPr bwMode="auto">
          <a:xfrm>
            <a:off x="766763" y="852488"/>
            <a:ext cx="5341937"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800" b="1">
                <a:solidFill>
                  <a:srgbClr val="FF3300"/>
                </a:solidFill>
                <a:latin typeface="Tahoma" pitchFamily="34" charset="0"/>
                <a:cs typeface="Times New Roman" pitchFamily="18" charset="0"/>
              </a:rPr>
              <a:t>Exercício:</a:t>
            </a:r>
          </a:p>
          <a:p>
            <a:endParaRPr lang="pt-BR" altLang="en-US" sz="1600" b="1">
              <a:solidFill>
                <a:srgbClr val="FF3300"/>
              </a:solidFill>
              <a:latin typeface="Tahoma" pitchFamily="34" charset="0"/>
              <a:cs typeface="Times New Roman" pitchFamily="18" charset="0"/>
            </a:endParaRPr>
          </a:p>
          <a:p>
            <a:r>
              <a:rPr lang="pt-BR" altLang="en-US" sz="2800" b="1">
                <a:solidFill>
                  <a:srgbClr val="FF3300"/>
                </a:solidFill>
                <a:latin typeface="Tahoma" pitchFamily="34" charset="0"/>
                <a:cs typeface="Times New Roman" pitchFamily="18" charset="0"/>
              </a:rPr>
              <a:t>A explicação de Albuquerque</a:t>
            </a:r>
          </a:p>
        </p:txBody>
      </p:sp>
      <p:pic>
        <p:nvPicPr>
          <p:cNvPr id="518149" name="Picture 5" descr="http://a1055.g.akamai.net/f/1055/1401/5h/search.barnesandnoble.com/gresources/bnexplorer/icon_read_review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0013" y="865188"/>
            <a:ext cx="663575" cy="663575"/>
          </a:xfrm>
          <a:prstGeom prst="rect">
            <a:avLst/>
          </a:prstGeom>
          <a:noFill/>
          <a:extLst>
            <a:ext uri="{909E8E84-426E-40DD-AFC4-6F175D3DCCD1}">
              <a14:hiddenFill xmlns:a14="http://schemas.microsoft.com/office/drawing/2010/main">
                <a:solidFill>
                  <a:srgbClr val="FFFFFF"/>
                </a:solidFill>
              </a14:hiddenFill>
            </a:ext>
          </a:extLst>
        </p:spPr>
      </p:pic>
      <p:sp>
        <p:nvSpPr>
          <p:cNvPr id="518150" name="Oval 6"/>
          <p:cNvSpPr>
            <a:spLocks noChangeArrowheads="1"/>
          </p:cNvSpPr>
          <p:nvPr/>
        </p:nvSpPr>
        <p:spPr bwMode="auto">
          <a:xfrm>
            <a:off x="7843838" y="6826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313</a:t>
            </a:r>
          </a:p>
        </p:txBody>
      </p:sp>
      <p:sp>
        <p:nvSpPr>
          <p:cNvPr id="518151" name="Text Box 7"/>
          <p:cNvSpPr txBox="1">
            <a:spLocks noChangeArrowheads="1"/>
          </p:cNvSpPr>
          <p:nvPr/>
        </p:nvSpPr>
        <p:spPr bwMode="auto">
          <a:xfrm>
            <a:off x="258763" y="2371725"/>
            <a:ext cx="86328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2000">
                <a:solidFill>
                  <a:srgbClr val="FF3300"/>
                </a:solidFill>
                <a:latin typeface="Verdana" pitchFamily="34" charset="0"/>
              </a:rPr>
              <a:t>  Alencar Albuquerque é um renomado consultor de empresas e</a:t>
            </a:r>
          </a:p>
          <a:p>
            <a:r>
              <a:rPr lang="pt-BR" altLang="en-US" sz="2000">
                <a:solidFill>
                  <a:srgbClr val="FF3300"/>
                </a:solidFill>
                <a:latin typeface="Verdana" pitchFamily="34" charset="0"/>
              </a:rPr>
              <a:t>profundo observador das organizações. Em uma empresa–cliente </a:t>
            </a:r>
          </a:p>
          <a:p>
            <a:r>
              <a:rPr lang="pt-BR" altLang="en-US" sz="2000">
                <a:solidFill>
                  <a:srgbClr val="FF3300"/>
                </a:solidFill>
                <a:latin typeface="Verdana" pitchFamily="34" charset="0"/>
              </a:rPr>
              <a:t>   notou a preocupação dos gerentes em ter mais subordinados</a:t>
            </a:r>
          </a:p>
          <a:p>
            <a:r>
              <a:rPr lang="pt-BR" altLang="en-US" sz="2000">
                <a:solidFill>
                  <a:srgbClr val="FF3300"/>
                </a:solidFill>
                <a:latin typeface="Verdana" pitchFamily="34" charset="0"/>
              </a:rPr>
              <a:t>         para aumentar seu poder, a presença de diretores </a:t>
            </a:r>
          </a:p>
          <a:p>
            <a:r>
              <a:rPr lang="pt-BR" altLang="en-US" sz="2000">
                <a:solidFill>
                  <a:srgbClr val="FF3300"/>
                </a:solidFill>
                <a:latin typeface="Verdana" pitchFamily="34" charset="0"/>
              </a:rPr>
              <a:t>   incompetentes, uma dramaturgia para fortalecer a hierarquia </a:t>
            </a:r>
          </a:p>
          <a:p>
            <a:r>
              <a:rPr lang="pt-BR" altLang="en-US" sz="2000">
                <a:solidFill>
                  <a:srgbClr val="FF3300"/>
                </a:solidFill>
                <a:latin typeface="Verdana" pitchFamily="34" charset="0"/>
              </a:rPr>
              <a:t>       e a luta cerrada entre linha e staff. Tudo isso reduzia a </a:t>
            </a:r>
          </a:p>
          <a:p>
            <a:r>
              <a:rPr lang="pt-BR" altLang="en-US" sz="2000">
                <a:solidFill>
                  <a:srgbClr val="FF3300"/>
                </a:solidFill>
                <a:latin typeface="Verdana" pitchFamily="34" charset="0"/>
              </a:rPr>
              <a:t> competitividade organizacional, além provocar forte pessimismo</a:t>
            </a:r>
          </a:p>
          <a:p>
            <a:r>
              <a:rPr lang="pt-BR" altLang="en-US" sz="2000">
                <a:solidFill>
                  <a:srgbClr val="FF3300"/>
                </a:solidFill>
                <a:latin typeface="Verdana" pitchFamily="34" charset="0"/>
              </a:rPr>
              <a:t> 			  na organização.</a:t>
            </a:r>
          </a:p>
          <a:p>
            <a:endParaRPr lang="pt-BR" altLang="en-US" sz="2000">
              <a:solidFill>
                <a:srgbClr val="FF3300"/>
              </a:solidFill>
              <a:latin typeface="Verdana" pitchFamily="34" charset="0"/>
            </a:endParaRPr>
          </a:p>
          <a:p>
            <a:r>
              <a:rPr lang="pt-BR" altLang="en-US" sz="2000">
                <a:solidFill>
                  <a:srgbClr val="FF3300"/>
                </a:solidFill>
                <a:latin typeface="Verdana" pitchFamily="34" charset="0"/>
              </a:rPr>
              <a:t>        Como explicar tudo isso de maneira inteligível à direção</a:t>
            </a:r>
          </a:p>
          <a:p>
            <a:r>
              <a:rPr lang="pt-BR" altLang="en-US" sz="2000">
                <a:solidFill>
                  <a:srgbClr val="FF3300"/>
                </a:solidFill>
                <a:latin typeface="Verdana" pitchFamily="34" charset="0"/>
              </a:rPr>
              <a:t>			        da empresa?</a:t>
            </a:r>
          </a:p>
        </p:txBody>
      </p:sp>
    </p:spTree>
    <p:extLst>
      <p:ext uri="{BB962C8B-B14F-4D97-AF65-F5344CB8AC3E}">
        <p14:creationId xmlns:p14="http://schemas.microsoft.com/office/powerpoint/2010/main" val="11579130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pt-BR" dirty="0" smtClean="0"/>
              <a:t>OUTROS CONCEITOS</a:t>
            </a:r>
            <a:endParaRPr lang="en-US"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47</a:t>
            </a:fld>
            <a:endParaRPr lang="en-US"/>
          </a:p>
        </p:txBody>
      </p:sp>
    </p:spTree>
    <p:extLst>
      <p:ext uri="{BB962C8B-B14F-4D97-AF65-F5344CB8AC3E}">
        <p14:creationId xmlns:p14="http://schemas.microsoft.com/office/powerpoint/2010/main" val="1911406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t>Ambiente organizacional</a:t>
            </a:r>
            <a:endParaRPr lang="en-US" b="1"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48</a:t>
            </a:fld>
            <a:endParaRPr lang="en-US"/>
          </a:p>
        </p:txBody>
      </p:sp>
      <p:sp>
        <p:nvSpPr>
          <p:cNvPr id="5" name="Espaço Reservado para Conteúdo 4"/>
          <p:cNvSpPr txBox="1">
            <a:spLocks noGrp="1"/>
          </p:cNvSpPr>
          <p:nvPr>
            <p:ph idx="1"/>
          </p:nvPr>
        </p:nvSpPr>
        <p:spPr>
          <a:xfrm>
            <a:off x="457200" y="1600200"/>
            <a:ext cx="7620000" cy="3724096"/>
          </a:xfrm>
          <a:prstGeom prst="rect">
            <a:avLst/>
          </a:prstGeom>
          <a:noFill/>
        </p:spPr>
        <p:txBody>
          <a:bodyPr wrap="square" rtlCol="0">
            <a:spAutoFit/>
          </a:bodyPr>
          <a:lstStyle/>
          <a:p>
            <a:pPr marL="457200" indent="-457200" algn="just">
              <a:buFontTx/>
              <a:buAutoNum type="arabicPeriod"/>
            </a:pPr>
            <a:endParaRPr lang="pt-BR" sz="2000" b="1" dirty="0">
              <a:latin typeface="Verdana" pitchFamily="34" charset="0"/>
            </a:endParaRPr>
          </a:p>
          <a:p>
            <a:pPr algn="just"/>
            <a:r>
              <a:rPr lang="pt-BR" sz="2000" dirty="0">
                <a:latin typeface="Verdana" pitchFamily="34" charset="0"/>
              </a:rPr>
              <a:t>As organizações vivem em um mundo humano, social, político, </a:t>
            </a:r>
            <a:r>
              <a:rPr lang="pt-BR" sz="2000" dirty="0" smtClean="0">
                <a:latin typeface="Verdana" pitchFamily="34" charset="0"/>
              </a:rPr>
              <a:t>econômico.</a:t>
            </a:r>
          </a:p>
          <a:p>
            <a:pPr algn="just"/>
            <a:r>
              <a:rPr lang="pt-BR" sz="2000" dirty="0" smtClean="0">
                <a:latin typeface="Verdana" pitchFamily="34" charset="0"/>
              </a:rPr>
              <a:t>Elas existem em um contexto ao qual denominamos ambiente. Ambiente é tudo que envolve externamente a organização.</a:t>
            </a:r>
          </a:p>
          <a:p>
            <a:pPr algn="just"/>
            <a:r>
              <a:rPr lang="pt-BR" sz="2000" dirty="0" smtClean="0">
                <a:latin typeface="Verdana" pitchFamily="34" charset="0"/>
              </a:rPr>
              <a:t> Os estruturalistas inauguram um novo ciclo na teoria administrativa: o gradativo desprendimento daquilo que ocorre dentro das organizações para aquilo que ocorre fora delas. A ênfase no ambiente começa aqui.</a:t>
            </a:r>
            <a:endParaRPr lang="pt-BR" sz="2000" dirty="0">
              <a:latin typeface="Verdana" pitchFamily="34" charset="0"/>
            </a:endParaRPr>
          </a:p>
          <a:p>
            <a:pPr algn="just"/>
            <a:endParaRPr lang="pt-BR" sz="2000" dirty="0"/>
          </a:p>
        </p:txBody>
      </p:sp>
    </p:spTree>
    <p:extLst>
      <p:ext uri="{BB962C8B-B14F-4D97-AF65-F5344CB8AC3E}">
        <p14:creationId xmlns:p14="http://schemas.microsoft.com/office/powerpoint/2010/main" val="22998818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30" name="Rectangle 6"/>
          <p:cNvSpPr>
            <a:spLocks noChangeArrowheads="1"/>
          </p:cNvSpPr>
          <p:nvPr/>
        </p:nvSpPr>
        <p:spPr bwMode="auto">
          <a:xfrm>
            <a:off x="2311851" y="112276"/>
            <a:ext cx="40495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sz="1800" b="1" dirty="0">
                <a:latin typeface="Verdana" pitchFamily="34" charset="0"/>
              </a:rPr>
              <a:t>   Estratégia Organizacional</a:t>
            </a:r>
          </a:p>
          <a:p>
            <a:r>
              <a:rPr lang="pt-BR" sz="1400" b="1" dirty="0" smtClean="0">
                <a:latin typeface="Verdana" pitchFamily="34" charset="0"/>
              </a:rPr>
              <a:t>(</a:t>
            </a:r>
            <a:r>
              <a:rPr lang="pt-BR" sz="1400" b="1" dirty="0">
                <a:latin typeface="Verdana" pitchFamily="34" charset="0"/>
              </a:rPr>
              <a:t>segundo a abordagem estruturalista)</a:t>
            </a:r>
          </a:p>
        </p:txBody>
      </p:sp>
      <p:sp>
        <p:nvSpPr>
          <p:cNvPr id="513031" name="Rectangle 7"/>
          <p:cNvSpPr>
            <a:spLocks noChangeArrowheads="1"/>
          </p:cNvSpPr>
          <p:nvPr/>
        </p:nvSpPr>
        <p:spPr bwMode="auto">
          <a:xfrm>
            <a:off x="340161" y="1628800"/>
            <a:ext cx="7992888" cy="4708981"/>
          </a:xfrm>
          <a:prstGeom prst="rect">
            <a:avLst/>
          </a:prstGeom>
          <a:solidFill>
            <a:schemeClr val="bg2"/>
          </a:solidFill>
          <a:ln w="9525">
            <a:solidFill>
              <a:schemeClr val="tx1"/>
            </a:solidFill>
            <a:miter lim="800000"/>
            <a:headEnd/>
            <a:tailEnd/>
          </a:ln>
          <a:effectLst>
            <a:outerShdw dist="107763" dir="2700000" algn="ctr" rotWithShape="0">
              <a:schemeClr val="bg2"/>
            </a:outerShdw>
          </a:effectLst>
        </p:spPr>
        <p:txBody>
          <a:bodyPr wrap="square">
            <a:spAutoFit/>
          </a:bodyPr>
          <a:lstStyle/>
          <a:p>
            <a:pPr marL="457200" indent="-457200">
              <a:buFontTx/>
              <a:buAutoNum type="arabicPeriod"/>
            </a:pPr>
            <a:r>
              <a:rPr lang="pt-BR" sz="2000" b="1" dirty="0" smtClean="0">
                <a:latin typeface="Verdana" pitchFamily="34" charset="0"/>
              </a:rPr>
              <a:t>Competição: </a:t>
            </a:r>
            <a:r>
              <a:rPr lang="pt-BR" sz="2000" dirty="0" smtClean="0">
                <a:latin typeface="Verdana" pitchFamily="34" charset="0"/>
              </a:rPr>
              <a:t>a competição é um complexo sistema de relações e envolve a disputa por recursos (cliente ou compradores ou ainda membros potenciais, por exemplo).</a:t>
            </a:r>
            <a:endParaRPr lang="pt-BR" sz="2000" dirty="0">
              <a:latin typeface="Verdana" pitchFamily="34" charset="0"/>
            </a:endParaRPr>
          </a:p>
          <a:p>
            <a:pPr marL="457200" indent="-457200">
              <a:buFontTx/>
              <a:buAutoNum type="arabicPeriod"/>
            </a:pPr>
            <a:endParaRPr lang="pt-BR" sz="2000" b="1" dirty="0">
              <a:latin typeface="Verdana" pitchFamily="34" charset="0"/>
            </a:endParaRPr>
          </a:p>
          <a:p>
            <a:pPr marL="457200" indent="-457200">
              <a:buFontTx/>
              <a:buAutoNum type="arabicPeriod"/>
            </a:pPr>
            <a:r>
              <a:rPr lang="pt-BR" sz="2000" b="1" dirty="0">
                <a:latin typeface="Verdana" pitchFamily="34" charset="0"/>
              </a:rPr>
              <a:t>Ajuste ou </a:t>
            </a:r>
            <a:r>
              <a:rPr lang="pt-BR" sz="2000" b="1" dirty="0" smtClean="0">
                <a:latin typeface="Verdana" pitchFamily="34" charset="0"/>
              </a:rPr>
              <a:t>negociação: </a:t>
            </a:r>
            <a:r>
              <a:rPr lang="pt-BR" sz="2000" dirty="0" smtClean="0">
                <a:latin typeface="Verdana" pitchFamily="34" charset="0"/>
              </a:rPr>
              <a:t>negociação quanto a uma decisão sobre o comportamento futuro que seja satisfatório para os envolvidos (acordos coletivos).</a:t>
            </a:r>
            <a:endParaRPr lang="pt-BR" sz="2000" dirty="0">
              <a:latin typeface="Verdana" pitchFamily="34" charset="0"/>
            </a:endParaRPr>
          </a:p>
          <a:p>
            <a:pPr marL="457200" indent="-457200">
              <a:buFontTx/>
              <a:buAutoNum type="arabicPeriod"/>
            </a:pPr>
            <a:endParaRPr lang="pt-BR" sz="2000" b="1" dirty="0">
              <a:latin typeface="Verdana" pitchFamily="34" charset="0"/>
            </a:endParaRPr>
          </a:p>
          <a:p>
            <a:pPr marL="457200" indent="-457200">
              <a:buFontTx/>
              <a:buAutoNum type="arabicPeriod"/>
            </a:pPr>
            <a:r>
              <a:rPr lang="pt-BR" sz="2000" b="1" dirty="0">
                <a:latin typeface="Verdana" pitchFamily="34" charset="0"/>
              </a:rPr>
              <a:t>Cooptação ou </a:t>
            </a:r>
            <a:r>
              <a:rPr lang="pt-BR" sz="2000" b="1" dirty="0" err="1" smtClean="0">
                <a:latin typeface="Verdana" pitchFamily="34" charset="0"/>
              </a:rPr>
              <a:t>coopção</a:t>
            </a:r>
            <a:r>
              <a:rPr lang="pt-BR" sz="2000" b="1" dirty="0" smtClean="0">
                <a:latin typeface="Verdana" pitchFamily="34" charset="0"/>
              </a:rPr>
              <a:t>: </a:t>
            </a:r>
            <a:r>
              <a:rPr lang="pt-BR" sz="2000" dirty="0" smtClean="0">
                <a:latin typeface="Verdana" pitchFamily="34" charset="0"/>
              </a:rPr>
              <a:t>processo de absorver novos elementos estranhos na liderança ou no esquema de tomada de decisões de uma organização.</a:t>
            </a:r>
            <a:r>
              <a:rPr lang="pt-BR" sz="2000" b="1" dirty="0" smtClean="0">
                <a:latin typeface="Verdana" pitchFamily="34" charset="0"/>
              </a:rPr>
              <a:t> </a:t>
            </a:r>
            <a:endParaRPr lang="pt-BR" sz="2000" b="1" dirty="0">
              <a:latin typeface="Verdana" pitchFamily="34" charset="0"/>
            </a:endParaRPr>
          </a:p>
          <a:p>
            <a:pPr marL="457200" indent="-457200">
              <a:buFontTx/>
              <a:buAutoNum type="arabicPeriod"/>
            </a:pPr>
            <a:endParaRPr lang="pt-BR" sz="2000" b="1" dirty="0">
              <a:latin typeface="Verdana" pitchFamily="34" charset="0"/>
            </a:endParaRPr>
          </a:p>
          <a:p>
            <a:pPr marL="457200" indent="-457200">
              <a:buFontTx/>
              <a:buAutoNum type="arabicPeriod"/>
            </a:pPr>
            <a:r>
              <a:rPr lang="pt-BR" sz="2000" b="1" dirty="0" smtClean="0">
                <a:latin typeface="Verdana" pitchFamily="34" charset="0"/>
              </a:rPr>
              <a:t>Coalizão: </a:t>
            </a:r>
            <a:r>
              <a:rPr lang="pt-BR" sz="2000" dirty="0" smtClean="0">
                <a:latin typeface="Verdana" pitchFamily="34" charset="0"/>
              </a:rPr>
              <a:t>refere-se a combinação de duas ou mais organizações para alcançar um objetivo comum.</a:t>
            </a:r>
            <a:endParaRPr lang="pt-BR" sz="2000" b="1" dirty="0">
              <a:latin typeface="Verdana" pitchFamily="34" charset="0"/>
            </a:endParaRPr>
          </a:p>
        </p:txBody>
      </p:sp>
      <p:sp>
        <p:nvSpPr>
          <p:cNvPr id="3" name="CaixaDeTexto 2"/>
          <p:cNvSpPr txBox="1"/>
          <p:nvPr/>
        </p:nvSpPr>
        <p:spPr>
          <a:xfrm>
            <a:off x="685413" y="842213"/>
            <a:ext cx="7280070" cy="369332"/>
          </a:xfrm>
          <a:prstGeom prst="rect">
            <a:avLst/>
          </a:prstGeom>
          <a:noFill/>
        </p:spPr>
        <p:txBody>
          <a:bodyPr wrap="none" rtlCol="0">
            <a:spAutoFit/>
          </a:bodyPr>
          <a:lstStyle/>
          <a:p>
            <a:r>
              <a:rPr lang="pt-BR" dirty="0" smtClean="0"/>
              <a:t>Como uma organização lida com o seu ambiente para atingir seus objetivos: </a:t>
            </a:r>
            <a:endParaRPr lang="pt-BR" dirty="0"/>
          </a:p>
        </p:txBody>
      </p:sp>
    </p:spTree>
    <p:extLst>
      <p:ext uri="{BB962C8B-B14F-4D97-AF65-F5344CB8AC3E}">
        <p14:creationId xmlns:p14="http://schemas.microsoft.com/office/powerpoint/2010/main" val="1037890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41784"/>
            <a:ext cx="7620000" cy="1143000"/>
          </a:xfrm>
        </p:spPr>
        <p:txBody>
          <a:bodyPr/>
          <a:lstStyle/>
          <a:p>
            <a:r>
              <a:rPr lang="pt-BR" sz="3600" dirty="0" smtClean="0"/>
              <a:t>Abordagem contemporânea</a:t>
            </a:r>
            <a:endParaRPr lang="pt-BR" sz="3600" dirty="0"/>
          </a:p>
        </p:txBody>
      </p:sp>
      <p:sp>
        <p:nvSpPr>
          <p:cNvPr id="3" name="Espaço Reservado para Conteúdo 2"/>
          <p:cNvSpPr>
            <a:spLocks noGrp="1"/>
          </p:cNvSpPr>
          <p:nvPr>
            <p:ph idx="1"/>
          </p:nvPr>
        </p:nvSpPr>
        <p:spPr>
          <a:xfrm>
            <a:off x="395536" y="1412776"/>
            <a:ext cx="7620000" cy="4800600"/>
          </a:xfrm>
        </p:spPr>
        <p:txBody>
          <a:bodyPr>
            <a:noAutofit/>
          </a:bodyPr>
          <a:lstStyle/>
          <a:p>
            <a:r>
              <a:rPr lang="pt-BR" sz="2800" dirty="0" smtClean="0"/>
              <a:t>Estamos na Sociedade Pós Industrial “Era da Informação” “Era Moderna”: necessidade de constante </a:t>
            </a:r>
            <a:r>
              <a:rPr lang="pt-BR" sz="2800" dirty="0" smtClean="0">
                <a:solidFill>
                  <a:srgbClr val="FF0000"/>
                </a:solidFill>
              </a:rPr>
              <a:t>inovação</a:t>
            </a:r>
            <a:r>
              <a:rPr lang="pt-BR" sz="2800" dirty="0" smtClean="0"/>
              <a:t>, a adoção de novas ideias e conceitos e a busca de </a:t>
            </a:r>
            <a:r>
              <a:rPr lang="pt-BR" sz="2800" dirty="0" smtClean="0">
                <a:solidFill>
                  <a:srgbClr val="FF0000"/>
                </a:solidFill>
              </a:rPr>
              <a:t>flexibilidade</a:t>
            </a:r>
            <a:r>
              <a:rPr lang="pt-BR" sz="2800" dirty="0" smtClean="0"/>
              <a:t> nas organizações para se adaptar as constantes mudanças/incertezas.</a:t>
            </a:r>
          </a:p>
          <a:p>
            <a:r>
              <a:rPr lang="pt-BR" sz="2800" dirty="0" smtClean="0"/>
              <a:t>Quanto mais dinâmico e competitivo o cenário que a organização se encontra, </a:t>
            </a:r>
            <a:r>
              <a:rPr lang="pt-BR" sz="2800" b="1" i="1" u="sng" dirty="0" smtClean="0">
                <a:uFill>
                  <a:solidFill>
                    <a:schemeClr val="tx1">
                      <a:lumMod val="75000"/>
                      <a:lumOff val="25000"/>
                    </a:schemeClr>
                  </a:solidFill>
                </a:uFill>
              </a:rPr>
              <a:t>maior é a </a:t>
            </a:r>
            <a:r>
              <a:rPr lang="pt-BR" sz="2800" b="1" i="1" u="sng" dirty="0">
                <a:uFill>
                  <a:solidFill>
                    <a:schemeClr val="tx1">
                      <a:lumMod val="75000"/>
                      <a:lumOff val="25000"/>
                    </a:schemeClr>
                  </a:solidFill>
                </a:uFill>
              </a:rPr>
              <a:t>necessidade de se fundamentar em conceitos, ideias, modelos, teorias e valores que lhe permitam a orientação e o balizamento do seu comportamento</a:t>
            </a:r>
            <a:r>
              <a:rPr lang="pt-BR" sz="2800" dirty="0" smtClean="0"/>
              <a:t>.</a:t>
            </a:r>
            <a:endParaRPr lang="pt-BR" sz="2800"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a:t>
            </a:fld>
            <a:endParaRPr lang="en-US"/>
          </a:p>
        </p:txBody>
      </p:sp>
      <p:sp>
        <p:nvSpPr>
          <p:cNvPr id="5" name="CaixaDeTexto 4"/>
          <p:cNvSpPr txBox="1"/>
          <p:nvPr/>
        </p:nvSpPr>
        <p:spPr>
          <a:xfrm>
            <a:off x="8573670" y="44624"/>
            <a:ext cx="400110" cy="5367495"/>
          </a:xfrm>
          <a:prstGeom prst="rect">
            <a:avLst/>
          </a:prstGeom>
          <a:noFill/>
        </p:spPr>
        <p:txBody>
          <a:bodyPr vert="vert270" wrap="square" rtlCol="0">
            <a:spAutoFit/>
          </a:bodyPr>
          <a:lstStyle/>
          <a:p>
            <a:r>
              <a:rPr lang="pt-BR" sz="1400" b="1" dirty="0">
                <a:solidFill>
                  <a:schemeClr val="tx1">
                    <a:lumMod val="50000"/>
                    <a:lumOff val="50000"/>
                  </a:schemeClr>
                </a:solidFill>
                <a:effectLst>
                  <a:outerShdw blurRad="38100" dist="38100" dir="2700000" algn="tl">
                    <a:srgbClr val="000000">
                      <a:alpha val="43137"/>
                    </a:srgbClr>
                  </a:outerShdw>
                </a:effectLst>
              </a:rPr>
              <a:t>EVOLUÇÃO E CORRENTES DE PENSAMENTO DA ADMINISTRAÇÃO</a:t>
            </a:r>
          </a:p>
        </p:txBody>
      </p:sp>
    </p:spTree>
    <p:extLst>
      <p:ext uri="{BB962C8B-B14F-4D97-AF65-F5344CB8AC3E}">
        <p14:creationId xmlns:p14="http://schemas.microsoft.com/office/powerpoint/2010/main" val="2058132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0194"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6126"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5"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6127"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0196" name="Rectangle 4"/>
          <p:cNvSpPr>
            <a:spLocks noChangeArrowheads="1"/>
          </p:cNvSpPr>
          <p:nvPr/>
        </p:nvSpPr>
        <p:spPr bwMode="auto">
          <a:xfrm>
            <a:off x="1071563" y="590550"/>
            <a:ext cx="400526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3200" b="1">
                <a:solidFill>
                  <a:srgbClr val="008000"/>
                </a:solidFill>
                <a:latin typeface="Tahoma" pitchFamily="34" charset="0"/>
                <a:cs typeface="Times New Roman" pitchFamily="18" charset="0"/>
              </a:rPr>
              <a:t>Caso</a:t>
            </a:r>
            <a:r>
              <a:rPr lang="pt-BR" altLang="en-US" sz="2800" b="1">
                <a:solidFill>
                  <a:srgbClr val="008000"/>
                </a:solidFill>
                <a:latin typeface="Tahoma" pitchFamily="34" charset="0"/>
                <a:cs typeface="Times New Roman" pitchFamily="18" charset="0"/>
              </a:rPr>
              <a:t> </a:t>
            </a:r>
          </a:p>
          <a:p>
            <a:endParaRPr lang="pt-BR" altLang="en-US" sz="1200" b="1">
              <a:solidFill>
                <a:srgbClr val="008000"/>
              </a:solidFill>
              <a:latin typeface="Tahoma" pitchFamily="34" charset="0"/>
              <a:cs typeface="Times New Roman" pitchFamily="18" charset="0"/>
            </a:endParaRPr>
          </a:p>
          <a:p>
            <a:r>
              <a:rPr lang="pt-BR" altLang="en-US" sz="2800" b="1">
                <a:solidFill>
                  <a:srgbClr val="008000"/>
                </a:solidFill>
                <a:latin typeface="Tahoma" pitchFamily="34" charset="0"/>
                <a:cs typeface="Times New Roman" pitchFamily="18" charset="0"/>
              </a:rPr>
              <a:t>A virada da Goodyear</a:t>
            </a:r>
          </a:p>
        </p:txBody>
      </p:sp>
      <p:pic>
        <p:nvPicPr>
          <p:cNvPr id="520197" name="Picture 5" descr="http://a1055.g.akamai.net/f/1055/1401/5h/search.barnesandnoble.com/gresources/bnexplorer/icon_read_chapter1.gif"/>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106363" y="730250"/>
            <a:ext cx="823912" cy="722313"/>
          </a:xfrm>
          <a:prstGeom prst="rect">
            <a:avLst/>
          </a:prstGeom>
          <a:noFill/>
          <a:extLst>
            <a:ext uri="{909E8E84-426E-40DD-AFC4-6F175D3DCCD1}">
              <a14:hiddenFill xmlns:a14="http://schemas.microsoft.com/office/drawing/2010/main">
                <a:solidFill>
                  <a:srgbClr val="FFFFFF"/>
                </a:solidFill>
              </a14:hiddenFill>
            </a:ext>
          </a:extLst>
        </p:spPr>
      </p:pic>
      <p:sp>
        <p:nvSpPr>
          <p:cNvPr id="520198" name="Oval 6"/>
          <p:cNvSpPr>
            <a:spLocks noChangeArrowheads="1"/>
          </p:cNvSpPr>
          <p:nvPr/>
        </p:nvSpPr>
        <p:spPr bwMode="auto">
          <a:xfrm>
            <a:off x="7869238" y="708025"/>
            <a:ext cx="1119187" cy="514350"/>
          </a:xfrm>
          <a:prstGeom prst="ellipse">
            <a:avLst/>
          </a:prstGeom>
          <a:solidFill>
            <a:srgbClr val="DDDDDD"/>
          </a:solidFill>
          <a:ln w="9525">
            <a:solidFill>
              <a:schemeClr val="tx1"/>
            </a:solidFill>
            <a:round/>
            <a:headEnd/>
            <a:tailEnd/>
          </a:ln>
          <a:effectLst>
            <a:outerShdw dist="107763" dir="2700000" algn="ctr" rotWithShape="0">
              <a:schemeClr val="bg2"/>
            </a:outerShdw>
          </a:effectLst>
        </p:spPr>
        <p:txBody>
          <a:bodyPr wrap="none" anchor="ctr"/>
          <a:lstStyle/>
          <a:p>
            <a:pPr algn="ctr"/>
            <a:r>
              <a:rPr lang="pt-BR" altLang="en-US" sz="2000">
                <a:latin typeface="Tahoma" pitchFamily="34" charset="0"/>
              </a:rPr>
              <a:t>Pág: 316</a:t>
            </a:r>
          </a:p>
        </p:txBody>
      </p:sp>
      <p:sp>
        <p:nvSpPr>
          <p:cNvPr id="520199" name="Text Box 7"/>
          <p:cNvSpPr txBox="1">
            <a:spLocks noChangeArrowheads="1"/>
          </p:cNvSpPr>
          <p:nvPr/>
        </p:nvSpPr>
        <p:spPr bwMode="auto">
          <a:xfrm>
            <a:off x="388938" y="1928813"/>
            <a:ext cx="84328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600" b="1">
                <a:solidFill>
                  <a:srgbClr val="008000"/>
                </a:solidFill>
                <a:latin typeface="Verdana" pitchFamily="34" charset="0"/>
              </a:rPr>
              <a:t> O novo presidente da Goodyear impôs um novo lema para a empresa:</a:t>
            </a:r>
          </a:p>
          <a:p>
            <a:r>
              <a:rPr lang="pt-BR" altLang="en-US" sz="1600" b="1">
                <a:solidFill>
                  <a:srgbClr val="008000"/>
                </a:solidFill>
                <a:latin typeface="Verdana" pitchFamily="34" charset="0"/>
              </a:rPr>
              <a:t>  voltar-se para o negócio e para o cliente. A empresa estava em uma</a:t>
            </a:r>
          </a:p>
          <a:p>
            <a:r>
              <a:rPr lang="pt-BR" altLang="en-US" sz="1600" b="1">
                <a:solidFill>
                  <a:srgbClr val="008000"/>
                </a:solidFill>
                <a:latin typeface="Verdana" pitchFamily="34" charset="0"/>
              </a:rPr>
              <a:t>  situação caótica: prejuízo e estagnação. Promoveu um turnaround e</a:t>
            </a:r>
          </a:p>
          <a:p>
            <a:r>
              <a:rPr lang="pt-BR" altLang="en-US" sz="1600" b="1">
                <a:solidFill>
                  <a:srgbClr val="008000"/>
                </a:solidFill>
                <a:latin typeface="Verdana" pitchFamily="34" charset="0"/>
              </a:rPr>
              <a:t>  aplicou a velha receita: reestruturou a companhia, vendeu negócios</a:t>
            </a:r>
          </a:p>
          <a:p>
            <a:r>
              <a:rPr lang="pt-BR" altLang="en-US" sz="1600" b="1">
                <a:solidFill>
                  <a:srgbClr val="008000"/>
                </a:solidFill>
                <a:latin typeface="Verdana" pitchFamily="34" charset="0"/>
              </a:rPr>
              <a:t>deficitários, reduziu pessoal e enxugou custos. Em uma segunda etapa,</a:t>
            </a:r>
          </a:p>
          <a:p>
            <a:r>
              <a:rPr lang="pt-BR" altLang="en-US" sz="1600" b="1">
                <a:solidFill>
                  <a:srgbClr val="008000"/>
                </a:solidFill>
                <a:latin typeface="Verdana" pitchFamily="34" charset="0"/>
              </a:rPr>
              <a:t>   a Goodyear deixou de ser fabricante de commodities para atuar em</a:t>
            </a:r>
          </a:p>
          <a:p>
            <a:r>
              <a:rPr lang="pt-BR" altLang="en-US" sz="1600" b="1">
                <a:solidFill>
                  <a:srgbClr val="008000"/>
                </a:solidFill>
                <a:latin typeface="Verdana" pitchFamily="34" charset="0"/>
              </a:rPr>
              <a:t>      nichos específicos de mercado com produtos de alta tecnologia. </a:t>
            </a:r>
          </a:p>
          <a:p>
            <a:r>
              <a:rPr lang="pt-BR" altLang="en-US" sz="1600" b="1">
                <a:solidFill>
                  <a:srgbClr val="008000"/>
                </a:solidFill>
                <a:latin typeface="Verdana" pitchFamily="34" charset="0"/>
              </a:rPr>
              <a:t>    Lançou 22 novos modelos de pneus e o faturamento bateu em 11 </a:t>
            </a:r>
          </a:p>
          <a:p>
            <a:r>
              <a:rPr lang="pt-BR" altLang="en-US" sz="1600" b="1">
                <a:solidFill>
                  <a:srgbClr val="008000"/>
                </a:solidFill>
                <a:latin typeface="Verdana" pitchFamily="34" charset="0"/>
              </a:rPr>
              <a:t>  bilhões de dólares. As subsidiárias do Brasil e da Índia foram eleitas </a:t>
            </a:r>
          </a:p>
          <a:p>
            <a:r>
              <a:rPr lang="pt-BR" altLang="en-US" sz="1600" b="1">
                <a:solidFill>
                  <a:srgbClr val="008000"/>
                </a:solidFill>
                <a:latin typeface="Verdana" pitchFamily="34" charset="0"/>
              </a:rPr>
              <a:t>  prioritárias. Motivos: territórios enormes, muita gente e pouco carro.</a:t>
            </a:r>
          </a:p>
          <a:p>
            <a:endParaRPr lang="pt-BR" altLang="en-US" sz="1600" b="1">
              <a:solidFill>
                <a:srgbClr val="008000"/>
              </a:solidFill>
              <a:latin typeface="Verdana" pitchFamily="34" charset="0"/>
            </a:endParaRPr>
          </a:p>
          <a:p>
            <a:r>
              <a:rPr lang="pt-BR" altLang="en-US" sz="1600" b="1">
                <a:solidFill>
                  <a:srgbClr val="008000"/>
                </a:solidFill>
                <a:latin typeface="Verdana" pitchFamily="34" charset="0"/>
              </a:rPr>
              <a:t>      A Goodyear do Brasil recebeu duas missões da matriz: conquistar </a:t>
            </a:r>
          </a:p>
          <a:p>
            <a:r>
              <a:rPr lang="pt-BR" altLang="en-US" sz="1600" b="1">
                <a:solidFill>
                  <a:srgbClr val="008000"/>
                </a:solidFill>
                <a:latin typeface="Verdana" pitchFamily="34" charset="0"/>
              </a:rPr>
              <a:t>clientes e tornar-se pólo exportador para o resto do mundo. Além disso,</a:t>
            </a:r>
          </a:p>
          <a:p>
            <a:r>
              <a:rPr lang="pt-BR" altLang="en-US" sz="1600" b="1">
                <a:solidFill>
                  <a:srgbClr val="008000"/>
                </a:solidFill>
                <a:latin typeface="Verdana" pitchFamily="34" charset="0"/>
              </a:rPr>
              <a:t>      a empresa transformou sua rede de distribuidores exclusivos em </a:t>
            </a:r>
          </a:p>
          <a:p>
            <a:r>
              <a:rPr lang="pt-BR" altLang="en-US" sz="1600" b="1">
                <a:solidFill>
                  <a:srgbClr val="008000"/>
                </a:solidFill>
                <a:latin typeface="Verdana" pitchFamily="34" charset="0"/>
              </a:rPr>
              <a:t>      autocentros com total autonomia e investiu em treinamento dos</a:t>
            </a:r>
          </a:p>
          <a:p>
            <a:r>
              <a:rPr lang="pt-BR" altLang="en-US" sz="1600" b="1">
                <a:solidFill>
                  <a:srgbClr val="008000"/>
                </a:solidFill>
                <a:latin typeface="Verdana" pitchFamily="34" charset="0"/>
              </a:rPr>
              <a:t>     revendedores para aprimorar sua capacitação técnica e melhorar</a:t>
            </a:r>
          </a:p>
          <a:p>
            <a:r>
              <a:rPr lang="pt-BR" altLang="en-US" sz="1600" b="1">
                <a:solidFill>
                  <a:srgbClr val="008000"/>
                </a:solidFill>
                <a:latin typeface="Verdana" pitchFamily="34" charset="0"/>
              </a:rPr>
              <a:t>		           o atendimento ao cliente.</a:t>
            </a:r>
          </a:p>
        </p:txBody>
      </p:sp>
    </p:spTree>
    <p:extLst>
      <p:ext uri="{BB962C8B-B14F-4D97-AF65-F5344CB8AC3E}">
        <p14:creationId xmlns:p14="http://schemas.microsoft.com/office/powerpoint/2010/main" val="1351730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OUTROS EXERCÍCIOS</a:t>
            </a:r>
            <a:endParaRPr lang="en-US" dirty="0"/>
          </a:p>
        </p:txBody>
      </p:sp>
      <p:sp>
        <p:nvSpPr>
          <p:cNvPr id="3" name="Espaço Reservado para Texto 2"/>
          <p:cNvSpPr>
            <a:spLocks noGrp="1"/>
          </p:cNvSpPr>
          <p:nvPr>
            <p:ph type="body" idx="1"/>
          </p:nvPr>
        </p:nvSpPr>
        <p:spPr/>
        <p:txBody>
          <a:bodyPr/>
          <a:lstStyle/>
          <a:p>
            <a:endParaRPr lang="en-US"/>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51</a:t>
            </a:fld>
            <a:endParaRPr lang="en-US"/>
          </a:p>
        </p:txBody>
      </p:sp>
    </p:spTree>
    <p:extLst>
      <p:ext uri="{BB962C8B-B14F-4D97-AF65-F5344CB8AC3E}">
        <p14:creationId xmlns:p14="http://schemas.microsoft.com/office/powerpoint/2010/main" val="21837070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6E2D2B3B-882E-40F3-A32F-6DD516915044}" type="slidenum">
              <a:rPr lang="en-US" smtClean="0"/>
              <a:pPr/>
              <a:t>52</a:t>
            </a:fld>
            <a:endParaRPr lang="en-US"/>
          </a:p>
        </p:txBody>
      </p:sp>
      <p:sp>
        <p:nvSpPr>
          <p:cNvPr id="3" name="Rectangle 4"/>
          <p:cNvSpPr>
            <a:spLocks noChangeArrowheads="1"/>
          </p:cNvSpPr>
          <p:nvPr/>
        </p:nvSpPr>
        <p:spPr bwMode="auto">
          <a:xfrm>
            <a:off x="487913" y="476672"/>
            <a:ext cx="278794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pt-BR" sz="2800" b="1" dirty="0" smtClean="0">
                <a:solidFill>
                  <a:srgbClr val="008000"/>
                </a:solidFill>
                <a:latin typeface="Tahoma" pitchFamily="34" charset="0"/>
                <a:cs typeface="Times New Roman" pitchFamily="18" charset="0"/>
              </a:rPr>
              <a:t>EXERCÍCIO:</a:t>
            </a:r>
            <a:endParaRPr lang="pt-BR" altLang="pt-BR" sz="2800" b="1" dirty="0">
              <a:solidFill>
                <a:srgbClr val="008000"/>
              </a:solidFill>
              <a:latin typeface="Tahoma" pitchFamily="34" charset="0"/>
              <a:cs typeface="Times New Roman" pitchFamily="18" charset="0"/>
            </a:endParaRPr>
          </a:p>
          <a:p>
            <a:endParaRPr lang="pt-BR" altLang="pt-BR" sz="1800" b="1" dirty="0">
              <a:solidFill>
                <a:srgbClr val="008000"/>
              </a:solidFill>
              <a:latin typeface="Tahoma" pitchFamily="34" charset="0"/>
              <a:cs typeface="Times New Roman" pitchFamily="18" charset="0"/>
            </a:endParaRPr>
          </a:p>
          <a:p>
            <a:r>
              <a:rPr lang="pt-BR" altLang="pt-BR" sz="2800" b="1" dirty="0">
                <a:solidFill>
                  <a:srgbClr val="008000"/>
                </a:solidFill>
                <a:latin typeface="Tahoma" pitchFamily="34" charset="0"/>
                <a:cs typeface="Times New Roman" pitchFamily="18" charset="0"/>
              </a:rPr>
              <a:t>A Peace World</a:t>
            </a:r>
          </a:p>
        </p:txBody>
      </p:sp>
      <p:sp>
        <p:nvSpPr>
          <p:cNvPr id="4" name="Text Box 7"/>
          <p:cNvSpPr txBox="1">
            <a:spLocks noChangeArrowheads="1"/>
          </p:cNvSpPr>
          <p:nvPr/>
        </p:nvSpPr>
        <p:spPr bwMode="auto">
          <a:xfrm>
            <a:off x="467544" y="2026766"/>
            <a:ext cx="7831138"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t-BR" altLang="pt-BR" sz="2000" dirty="0">
                <a:solidFill>
                  <a:srgbClr val="008000"/>
                </a:solidFill>
                <a:latin typeface="Verdana" pitchFamily="34" charset="0"/>
              </a:rPr>
              <a:t>A Peace World (PW) é uma organização não-governamental</a:t>
            </a:r>
          </a:p>
          <a:p>
            <a:pPr algn="just"/>
            <a:r>
              <a:rPr lang="pt-BR" altLang="pt-BR" sz="2000" dirty="0">
                <a:solidFill>
                  <a:srgbClr val="008000"/>
                </a:solidFill>
                <a:latin typeface="Verdana" pitchFamily="34" charset="0"/>
              </a:rPr>
              <a:t> (ONG) que atua em vários países para reduzir a pobreza e</a:t>
            </a:r>
          </a:p>
          <a:p>
            <a:pPr algn="just"/>
            <a:r>
              <a:rPr lang="pt-BR" altLang="pt-BR" sz="2000" dirty="0">
                <a:solidFill>
                  <a:srgbClr val="008000"/>
                </a:solidFill>
                <a:latin typeface="Verdana" pitchFamily="34" charset="0"/>
              </a:rPr>
              <a:t>        melhorar a qualidade de vida das pessoas. Sua</a:t>
            </a:r>
          </a:p>
          <a:p>
            <a:pPr algn="just"/>
            <a:r>
              <a:rPr lang="pt-BR" altLang="pt-BR" sz="2000" dirty="0">
                <a:solidFill>
                  <a:srgbClr val="008000"/>
                </a:solidFill>
                <a:latin typeface="Verdana" pitchFamily="34" charset="0"/>
              </a:rPr>
              <a:t>presidente regional é Elisa Bueno, incumbida de ampliar as</a:t>
            </a:r>
          </a:p>
          <a:p>
            <a:pPr algn="just"/>
            <a:r>
              <a:rPr lang="pt-BR" altLang="pt-BR" sz="2000" dirty="0">
                <a:solidFill>
                  <a:srgbClr val="008000"/>
                </a:solidFill>
                <a:latin typeface="Verdana" pitchFamily="34" charset="0"/>
              </a:rPr>
              <a:t> operações da entidade na América do sul e aumentar sua</a:t>
            </a:r>
          </a:p>
          <a:p>
            <a:pPr algn="just"/>
            <a:r>
              <a:rPr lang="pt-BR" altLang="pt-BR" sz="2000" dirty="0">
                <a:solidFill>
                  <a:srgbClr val="008000"/>
                </a:solidFill>
                <a:latin typeface="Verdana" pitchFamily="34" charset="0"/>
              </a:rPr>
              <a:t> eficiência e eficácia. Elisa sabe que não poderá fazer tudo</a:t>
            </a:r>
          </a:p>
          <a:p>
            <a:pPr algn="just"/>
            <a:r>
              <a:rPr lang="pt-BR" altLang="pt-BR" sz="2000" dirty="0">
                <a:solidFill>
                  <a:srgbClr val="008000"/>
                </a:solidFill>
                <a:latin typeface="Verdana" pitchFamily="34" charset="0"/>
              </a:rPr>
              <a:t>    sozinha. Ela precisa de colaboradores voluntários que</a:t>
            </a:r>
          </a:p>
          <a:p>
            <a:pPr algn="just"/>
            <a:r>
              <a:rPr lang="pt-BR" altLang="pt-BR" sz="2000" dirty="0">
                <a:solidFill>
                  <a:srgbClr val="008000"/>
                </a:solidFill>
                <a:latin typeface="Verdana" pitchFamily="34" charset="0"/>
              </a:rPr>
              <a:t>  nada receberão em troca de seu trabalho. Sabe também</a:t>
            </a:r>
          </a:p>
          <a:p>
            <a:pPr algn="just"/>
            <a:r>
              <a:rPr lang="pt-BR" altLang="pt-BR" sz="2000" dirty="0">
                <a:solidFill>
                  <a:srgbClr val="008000"/>
                </a:solidFill>
                <a:latin typeface="Verdana" pitchFamily="34" charset="0"/>
              </a:rPr>
              <a:t>   que, por maiores que sejam as contribuições recebidas</a:t>
            </a:r>
          </a:p>
          <a:p>
            <a:pPr algn="just"/>
            <a:r>
              <a:rPr lang="pt-BR" altLang="pt-BR" sz="2000" dirty="0">
                <a:solidFill>
                  <a:srgbClr val="008000"/>
                </a:solidFill>
                <a:latin typeface="Verdana" pitchFamily="34" charset="0"/>
              </a:rPr>
              <a:t>  como donativos, a PW não terá recursos suficientes para</a:t>
            </a:r>
          </a:p>
          <a:p>
            <a:pPr algn="just"/>
            <a:r>
              <a:rPr lang="pt-BR" altLang="pt-BR" sz="2000" dirty="0">
                <a:solidFill>
                  <a:srgbClr val="008000"/>
                </a:solidFill>
                <a:latin typeface="Verdana" pitchFamily="34" charset="0"/>
              </a:rPr>
              <a:t>      se expandir na velocidade e intensidade desejadas.</a:t>
            </a:r>
          </a:p>
          <a:p>
            <a:pPr algn="just"/>
            <a:endParaRPr lang="pt-BR" altLang="pt-BR" sz="2000" dirty="0">
              <a:solidFill>
                <a:srgbClr val="008000"/>
              </a:solidFill>
              <a:latin typeface="Verdana" pitchFamily="34" charset="0"/>
            </a:endParaRPr>
          </a:p>
          <a:p>
            <a:pPr algn="just"/>
            <a:r>
              <a:rPr lang="pt-BR" altLang="pt-BR" sz="2000" dirty="0">
                <a:solidFill>
                  <a:srgbClr val="008000"/>
                </a:solidFill>
                <a:latin typeface="Verdana" pitchFamily="34" charset="0"/>
              </a:rPr>
              <a:t>	   Que </a:t>
            </a:r>
            <a:r>
              <a:rPr lang="pt-BR" altLang="pt-BR" sz="2000" dirty="0" smtClean="0">
                <a:solidFill>
                  <a:srgbClr val="008000"/>
                </a:solidFill>
                <a:latin typeface="Verdana" pitchFamily="34" charset="0"/>
              </a:rPr>
              <a:t>ideias </a:t>
            </a:r>
            <a:r>
              <a:rPr lang="pt-BR" altLang="pt-BR" sz="2000" dirty="0">
                <a:solidFill>
                  <a:srgbClr val="008000"/>
                </a:solidFill>
                <a:latin typeface="Verdana" pitchFamily="34" charset="0"/>
              </a:rPr>
              <a:t>você poderia oferecer a Elisa?</a:t>
            </a:r>
          </a:p>
        </p:txBody>
      </p:sp>
    </p:spTree>
    <p:extLst>
      <p:ext uri="{BB962C8B-B14F-4D97-AF65-F5344CB8AC3E}">
        <p14:creationId xmlns:p14="http://schemas.microsoft.com/office/powerpoint/2010/main" val="13728105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9170"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7150" name="Photo Editor Photo" r:id="rId3" imgW="9752381" imgH="7314286" progId="MSPhotoEd.3">
                  <p:embed/>
                </p:oleObj>
              </mc:Choice>
              <mc:Fallback>
                <p:oleObj name="Photo Editor Photo" r:id="rId3"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9171" name="Object 3"/>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47151" name="Photo Editor Photo" r:id="rId5" imgW="9752381" imgH="7314286" progId="MSPhotoEd.3">
                  <p:embed/>
                </p:oleObj>
              </mc:Choice>
              <mc:Fallback>
                <p:oleObj name="Photo Editor Photo" r:id="rId5" imgW="9752381" imgH="73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9172" name="Rectangle 4"/>
          <p:cNvSpPr>
            <a:spLocks noChangeArrowheads="1"/>
          </p:cNvSpPr>
          <p:nvPr/>
        </p:nvSpPr>
        <p:spPr bwMode="auto">
          <a:xfrm>
            <a:off x="1763713" y="671513"/>
            <a:ext cx="5614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t-BR" altLang="en-US" sz="1800" b="1" dirty="0">
                <a:latin typeface="Verdana" pitchFamily="34" charset="0"/>
              </a:rPr>
              <a:t>Apreciação Crítica da Teoria Estruturalista</a:t>
            </a:r>
          </a:p>
        </p:txBody>
      </p:sp>
      <p:sp>
        <p:nvSpPr>
          <p:cNvPr id="519173" name="Rectangle 5"/>
          <p:cNvSpPr>
            <a:spLocks noChangeArrowheads="1"/>
          </p:cNvSpPr>
          <p:nvPr/>
        </p:nvSpPr>
        <p:spPr bwMode="auto">
          <a:xfrm>
            <a:off x="1816100" y="1676400"/>
            <a:ext cx="5505450" cy="3505200"/>
          </a:xfrm>
          <a:prstGeom prst="rect">
            <a:avLst/>
          </a:prstGeom>
          <a:solidFill>
            <a:schemeClr val="bg1"/>
          </a:solidFill>
          <a:ln w="9525">
            <a:solidFill>
              <a:schemeClr val="tx1"/>
            </a:solidFill>
            <a:miter lim="800000"/>
            <a:headEnd/>
            <a:tailEnd/>
          </a:ln>
          <a:effectLst>
            <a:outerShdw dist="107763" dir="2700000" algn="ctr" rotWithShape="0">
              <a:schemeClr val="bg2"/>
            </a:outerShdw>
          </a:effectLst>
        </p:spPr>
        <p:txBody>
          <a:bodyPr wrap="non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buFontTx/>
              <a:buAutoNum type="arabicPeriod"/>
            </a:pPr>
            <a:endParaRPr lang="pt-BR" altLang="en-US" sz="1400" b="1" dirty="0">
              <a:latin typeface="Verdana" pitchFamily="34" charset="0"/>
            </a:endParaRPr>
          </a:p>
          <a:p>
            <a:pPr>
              <a:buFontTx/>
              <a:buAutoNum type="arabicPeriod"/>
            </a:pPr>
            <a:r>
              <a:rPr lang="pt-BR" altLang="en-US" sz="1400" b="1" dirty="0">
                <a:latin typeface="Verdana" pitchFamily="34" charset="0"/>
              </a:rPr>
              <a:t>Convergência de várias abordagens divergentes.</a:t>
            </a:r>
          </a:p>
          <a:p>
            <a:pPr>
              <a:buFontTx/>
              <a:buAutoNum type="arabicPeriod"/>
            </a:pPr>
            <a:endParaRPr lang="pt-BR" altLang="en-US" sz="1400" b="1" dirty="0">
              <a:latin typeface="Verdana" pitchFamily="34" charset="0"/>
            </a:endParaRPr>
          </a:p>
          <a:p>
            <a:pPr>
              <a:buFontTx/>
              <a:buAutoNum type="arabicPeriod"/>
            </a:pPr>
            <a:r>
              <a:rPr lang="pt-BR" altLang="en-US" sz="1400" b="1" dirty="0">
                <a:latin typeface="Verdana" pitchFamily="34" charset="0"/>
              </a:rPr>
              <a:t>Ampliação da abordagem.</a:t>
            </a:r>
          </a:p>
          <a:p>
            <a:pPr>
              <a:buFontTx/>
              <a:buAutoNum type="arabicPeriod"/>
            </a:pPr>
            <a:endParaRPr lang="pt-BR" altLang="en-US" sz="1400" b="1" dirty="0">
              <a:latin typeface="Verdana" pitchFamily="34" charset="0"/>
            </a:endParaRPr>
          </a:p>
          <a:p>
            <a:pPr>
              <a:buFontTx/>
              <a:buAutoNum type="arabicPeriod"/>
            </a:pPr>
            <a:r>
              <a:rPr lang="pt-BR" altLang="en-US" sz="1400" b="1" dirty="0">
                <a:latin typeface="Verdana" pitchFamily="34" charset="0"/>
              </a:rPr>
              <a:t>Dupla tendência teórica.</a:t>
            </a:r>
          </a:p>
          <a:p>
            <a:pPr>
              <a:buFontTx/>
              <a:buAutoNum type="arabicPeriod"/>
            </a:pPr>
            <a:endParaRPr lang="pt-BR" altLang="en-US" sz="1400" b="1" dirty="0">
              <a:latin typeface="Verdana" pitchFamily="34" charset="0"/>
            </a:endParaRPr>
          </a:p>
          <a:p>
            <a:pPr>
              <a:buFontTx/>
              <a:buAutoNum type="arabicPeriod"/>
            </a:pPr>
            <a:r>
              <a:rPr lang="pt-BR" altLang="en-US" sz="1400" b="1" dirty="0">
                <a:latin typeface="Verdana" pitchFamily="34" charset="0"/>
              </a:rPr>
              <a:t>Análise organizacional mais ampla.</a:t>
            </a:r>
          </a:p>
          <a:p>
            <a:pPr>
              <a:buFontTx/>
              <a:buAutoNum type="arabicPeriod"/>
            </a:pPr>
            <a:endParaRPr lang="pt-BR" altLang="en-US" sz="1400" b="1" dirty="0">
              <a:latin typeface="Verdana" pitchFamily="34" charset="0"/>
            </a:endParaRPr>
          </a:p>
          <a:p>
            <a:pPr>
              <a:buFontTx/>
              <a:buAutoNum type="arabicPeriod"/>
            </a:pPr>
            <a:r>
              <a:rPr lang="pt-BR" altLang="en-US" sz="1400" b="1" dirty="0">
                <a:latin typeface="Verdana" pitchFamily="34" charset="0"/>
              </a:rPr>
              <a:t>Inadequação das tipologias organizacionais.</a:t>
            </a:r>
          </a:p>
          <a:p>
            <a:pPr>
              <a:buFontTx/>
              <a:buAutoNum type="arabicPeriod"/>
            </a:pPr>
            <a:endParaRPr lang="pt-BR" altLang="en-US" sz="1400" b="1" dirty="0">
              <a:latin typeface="Verdana" pitchFamily="34" charset="0"/>
            </a:endParaRPr>
          </a:p>
          <a:p>
            <a:pPr>
              <a:buFontTx/>
              <a:buAutoNum type="arabicPeriod"/>
            </a:pPr>
            <a:r>
              <a:rPr lang="pt-BR" altLang="en-US" sz="1400" b="1" dirty="0">
                <a:latin typeface="Verdana" pitchFamily="34" charset="0"/>
              </a:rPr>
              <a:t>Teoria de crise.</a:t>
            </a:r>
          </a:p>
          <a:p>
            <a:pPr>
              <a:buFontTx/>
              <a:buAutoNum type="arabicPeriod"/>
            </a:pPr>
            <a:endParaRPr lang="pt-BR" altLang="en-US" sz="1400" b="1" dirty="0">
              <a:latin typeface="Verdana" pitchFamily="34" charset="0"/>
            </a:endParaRPr>
          </a:p>
          <a:p>
            <a:pPr>
              <a:buFontTx/>
              <a:buAutoNum type="arabicPeriod"/>
            </a:pPr>
            <a:r>
              <a:rPr lang="pt-BR" altLang="en-US" sz="1400" b="1" dirty="0">
                <a:latin typeface="Verdana" pitchFamily="34" charset="0"/>
              </a:rPr>
              <a:t>Teoria de transição e de mudança.</a:t>
            </a:r>
          </a:p>
          <a:p>
            <a:pPr>
              <a:buFontTx/>
              <a:buAutoNum type="arabicPeriod"/>
            </a:pPr>
            <a:endParaRPr lang="pt-BR" altLang="en-US" sz="1400" b="1" dirty="0">
              <a:latin typeface="Verdana" pitchFamily="34" charset="0"/>
            </a:endParaRPr>
          </a:p>
          <a:p>
            <a:endParaRPr lang="pt-BR" altLang="en-US" sz="1400" b="1" dirty="0">
              <a:latin typeface="Verdana" pitchFamily="34" charset="0"/>
            </a:endParaRPr>
          </a:p>
        </p:txBody>
      </p:sp>
    </p:spTree>
    <p:extLst>
      <p:ext uri="{BB962C8B-B14F-4D97-AF65-F5344CB8AC3E}">
        <p14:creationId xmlns:p14="http://schemas.microsoft.com/office/powerpoint/2010/main" val="2617771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pt-BR" dirty="0" smtClean="0"/>
              <a:t>Debate </a:t>
            </a:r>
            <a:endParaRPr lang="pt-BR" dirty="0"/>
          </a:p>
        </p:txBody>
      </p:sp>
      <p:sp>
        <p:nvSpPr>
          <p:cNvPr id="4" name="Subtítulo 3"/>
          <p:cNvSpPr>
            <a:spLocks noGrp="1"/>
          </p:cNvSpPr>
          <p:nvPr>
            <p:ph type="subTitle" idx="1"/>
          </p:nvPr>
        </p:nvSpPr>
        <p:spPr/>
        <p:txBody>
          <a:bodyPr/>
          <a:lstStyle/>
          <a:p>
            <a:r>
              <a:rPr lang="pt-BR" dirty="0" smtClean="0"/>
              <a:t>GESTÃO MAFIOSA</a:t>
            </a:r>
            <a:endParaRPr lang="pt-BR" dirty="0"/>
          </a:p>
        </p:txBody>
      </p:sp>
      <p:sp>
        <p:nvSpPr>
          <p:cNvPr id="2" name="Espaço Reservado para Número de Slide 1"/>
          <p:cNvSpPr>
            <a:spLocks noGrp="1"/>
          </p:cNvSpPr>
          <p:nvPr>
            <p:ph type="sldNum" sz="quarter" idx="12"/>
          </p:nvPr>
        </p:nvSpPr>
        <p:spPr/>
        <p:txBody>
          <a:bodyPr/>
          <a:lstStyle/>
          <a:p>
            <a:fld id="{6E2D2B3B-882E-40F3-A32F-6DD516915044}" type="slidenum">
              <a:rPr lang="en-US" smtClean="0"/>
              <a:pPr/>
              <a:t>54</a:t>
            </a:fld>
            <a:endParaRPr lang="en-US"/>
          </a:p>
        </p:txBody>
      </p:sp>
    </p:spTree>
    <p:extLst>
      <p:ext uri="{BB962C8B-B14F-4D97-AF65-F5344CB8AC3E}">
        <p14:creationId xmlns:p14="http://schemas.microsoft.com/office/powerpoint/2010/main" val="1241896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DISCUSSÃO EM AULA </a:t>
            </a:r>
            <a:r>
              <a:rPr lang="pt-BR" dirty="0" smtClean="0"/>
              <a:t>22/09</a:t>
            </a:r>
            <a:r>
              <a:rPr lang="pt-BR" dirty="0"/>
              <a:t/>
            </a:r>
            <a:br>
              <a:rPr lang="pt-BR" dirty="0"/>
            </a:br>
            <a:endParaRPr lang="pt-BR" dirty="0"/>
          </a:p>
        </p:txBody>
      </p:sp>
      <p:sp>
        <p:nvSpPr>
          <p:cNvPr id="3" name="Espaço Reservado para Conteúdo 2"/>
          <p:cNvSpPr>
            <a:spLocks noGrp="1"/>
          </p:cNvSpPr>
          <p:nvPr>
            <p:ph idx="1"/>
          </p:nvPr>
        </p:nvSpPr>
        <p:spPr/>
        <p:txBody>
          <a:bodyPr/>
          <a:lstStyle/>
          <a:p>
            <a:pPr algn="just"/>
            <a:r>
              <a:rPr lang="pt-BR" dirty="0" smtClean="0"/>
              <a:t>A </a:t>
            </a:r>
            <a:r>
              <a:rPr lang="pt-BR" dirty="0"/>
              <a:t>tarefa desta semana é com base nos dois artigos recomendados: "Nossa economia está obcecada com eficiência mas vai mal em tudo o mais" e "Gestão mafiosa". Ambos os artigos estão no </a:t>
            </a:r>
            <a:r>
              <a:rPr lang="pt-BR" dirty="0" err="1"/>
              <a:t>Stoa</a:t>
            </a:r>
            <a:r>
              <a:rPr lang="pt-BR" dirty="0"/>
              <a:t>. </a:t>
            </a:r>
          </a:p>
          <a:p>
            <a:pPr algn="just"/>
            <a:r>
              <a:rPr lang="pt-BR" dirty="0"/>
              <a:t>A questão central a ser discutida é:</a:t>
            </a:r>
          </a:p>
          <a:p>
            <a:pPr lvl="1" algn="just"/>
            <a:r>
              <a:rPr lang="pt-BR" sz="2800" b="1" dirty="0"/>
              <a:t>Quais são as aplicações das diferentes abordagens estudadas na TGA que podemos destacar no caso da gestão mafiosa italiana? Como essa organização torna sua atuação eficiente? </a:t>
            </a:r>
          </a:p>
          <a:p>
            <a:pPr algn="just"/>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55</a:t>
            </a:fld>
            <a:endParaRPr lang="en-US"/>
          </a:p>
        </p:txBody>
      </p:sp>
    </p:spTree>
    <p:extLst>
      <p:ext uri="{BB962C8B-B14F-4D97-AF65-F5344CB8AC3E}">
        <p14:creationId xmlns:p14="http://schemas.microsoft.com/office/powerpoint/2010/main" val="7598695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CARACTERÍSTICAS</a:t>
            </a:r>
            <a:endParaRPr lang="pt-BR" dirty="0"/>
          </a:p>
        </p:txBody>
      </p:sp>
      <p:sp>
        <p:nvSpPr>
          <p:cNvPr id="3" name="Espaço Reservado para Conteúdo 2"/>
          <p:cNvSpPr>
            <a:spLocks noGrp="1"/>
          </p:cNvSpPr>
          <p:nvPr>
            <p:ph idx="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56</a:t>
            </a:fld>
            <a:endParaRPr lang="en-US"/>
          </a:p>
        </p:txBody>
      </p:sp>
    </p:spTree>
    <p:extLst>
      <p:ext uri="{BB962C8B-B14F-4D97-AF65-F5344CB8AC3E}">
        <p14:creationId xmlns:p14="http://schemas.microsoft.com/office/powerpoint/2010/main" val="799399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Próxima aula</a:t>
            </a:r>
            <a:endParaRPr lang="pt-BR" dirty="0"/>
          </a:p>
        </p:txBody>
      </p:sp>
      <p:sp>
        <p:nvSpPr>
          <p:cNvPr id="3" name="Espaço Reservado para Conteúdo 2"/>
          <p:cNvSpPr>
            <a:spLocks noGrp="1"/>
          </p:cNvSpPr>
          <p:nvPr>
            <p:ph idx="1"/>
          </p:nvPr>
        </p:nvSpPr>
        <p:spPr/>
        <p:txBody>
          <a:bodyPr>
            <a:normAutofit lnSpcReduction="10000"/>
          </a:bodyPr>
          <a:lstStyle/>
          <a:p>
            <a:pPr marL="114300" indent="0">
              <a:buNone/>
            </a:pPr>
            <a:r>
              <a:rPr lang="pt-BR" dirty="0"/>
              <a:t>DISCUSSÃO EM AULA </a:t>
            </a:r>
            <a:r>
              <a:rPr lang="pt-BR" dirty="0" smtClean="0"/>
              <a:t>29/09</a:t>
            </a:r>
            <a:endParaRPr lang="pt-BR" dirty="0"/>
          </a:p>
          <a:p>
            <a:r>
              <a:rPr lang="pt-BR" dirty="0"/>
              <a:t>Com base nos artigos recomendados, a discussão em aula terá como base principal a questão:</a:t>
            </a:r>
          </a:p>
          <a:p>
            <a:r>
              <a:rPr lang="pt-BR" b="1" dirty="0"/>
              <a:t>"Como, nas empresas, motivar os indivíduos a “vestirem a camisa” e contribuírem com incrementos de produtividade no curto, médio e longo prazo</a:t>
            </a:r>
            <a:r>
              <a:rPr lang="pt-BR" b="1" dirty="0" smtClean="0"/>
              <a:t>?“</a:t>
            </a:r>
          </a:p>
          <a:p>
            <a:r>
              <a:rPr lang="pt-BR" b="1" i="1" dirty="0"/>
              <a:t>O</a:t>
            </a:r>
            <a:r>
              <a:rPr lang="pt-BR" b="1" i="1" dirty="0" smtClean="0"/>
              <a:t> </a:t>
            </a:r>
            <a:r>
              <a:rPr lang="pt-BR" b="1" i="1" dirty="0"/>
              <a:t>que faz com que deem o máximo possível para ajudar a empresa a ser realmente competitiva?</a:t>
            </a:r>
          </a:p>
          <a:p>
            <a:endParaRPr lang="pt-BR" dirty="0"/>
          </a:p>
          <a:p>
            <a:r>
              <a:rPr lang="pt-BR" b="1" dirty="0"/>
              <a:t/>
            </a:r>
            <a:br>
              <a:rPr lang="pt-BR" b="1" dirty="0"/>
            </a:br>
            <a:endParaRPr lang="pt-BR" dirty="0"/>
          </a:p>
          <a:p>
            <a:r>
              <a:rPr lang="pt-BR" dirty="0"/>
              <a:t>Bons estudos!</a:t>
            </a:r>
          </a:p>
          <a:p>
            <a:r>
              <a:rPr lang="pt-BR" dirty="0"/>
              <a:t>Margarete &amp; Marina </a:t>
            </a:r>
          </a:p>
          <a:p>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57</a:t>
            </a:fld>
            <a:endParaRPr lang="en-US"/>
          </a:p>
        </p:txBody>
      </p:sp>
    </p:spTree>
    <p:extLst>
      <p:ext uri="{BB962C8B-B14F-4D97-AF65-F5344CB8AC3E}">
        <p14:creationId xmlns:p14="http://schemas.microsoft.com/office/powerpoint/2010/main" val="2802667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DESAFIO PRÓXIMA AULA</a:t>
            </a:r>
            <a:endParaRPr lang="pt-BR"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58</a:t>
            </a:fld>
            <a:endParaRPr lang="en-US"/>
          </a:p>
        </p:txBody>
      </p:sp>
      <p:graphicFrame>
        <p:nvGraphicFramePr>
          <p:cNvPr id="6" name="Diagrama 5"/>
          <p:cNvGraphicFramePr/>
          <p:nvPr>
            <p:extLst>
              <p:ext uri="{D42A27DB-BD31-4B8C-83A1-F6EECF244321}">
                <p14:modId xmlns:p14="http://schemas.microsoft.com/office/powerpoint/2010/main" val="548476482"/>
              </p:ext>
            </p:extLst>
          </p:nvPr>
        </p:nvGraphicFramePr>
        <p:xfrm>
          <a:off x="679993" y="1772816"/>
          <a:ext cx="7174414" cy="1477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aixaDeTexto 6"/>
          <p:cNvSpPr txBox="1"/>
          <p:nvPr/>
        </p:nvSpPr>
        <p:spPr>
          <a:xfrm>
            <a:off x="710756" y="3429000"/>
            <a:ext cx="6870721" cy="1477328"/>
          </a:xfrm>
          <a:prstGeom prst="rect">
            <a:avLst/>
          </a:prstGeom>
          <a:noFill/>
        </p:spPr>
        <p:txBody>
          <a:bodyPr wrap="square" rtlCol="0">
            <a:spAutoFit/>
          </a:bodyPr>
          <a:lstStyle/>
          <a:p>
            <a:r>
              <a:rPr lang="pt-BR" dirty="0" smtClean="0"/>
              <a:t>TEXTOS  NO STOA (GRUPO COMPORTAMENTAL) QUE PODEM AJUDAR AO SEU GRUPO A RESPONDER ESSA PERGUNTA NA PRÓXIMA AULA?</a:t>
            </a:r>
          </a:p>
          <a:p>
            <a:endParaRPr lang="pt-BR" dirty="0"/>
          </a:p>
          <a:p>
            <a:r>
              <a:rPr lang="pt-BR" dirty="0" smtClean="0"/>
              <a:t>A nota será dividida entre o que foi apresentado em aula (50%) e a resenha (50%).</a:t>
            </a:r>
            <a:endParaRPr lang="pt-BR" dirty="0"/>
          </a:p>
        </p:txBody>
      </p:sp>
    </p:spTree>
    <p:extLst>
      <p:ext uri="{BB962C8B-B14F-4D97-AF65-F5344CB8AC3E}">
        <p14:creationId xmlns:p14="http://schemas.microsoft.com/office/powerpoint/2010/main" val="342296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55576" y="2708920"/>
            <a:ext cx="2520280" cy="1944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Título 4"/>
          <p:cNvSpPr>
            <a:spLocks noGrp="1"/>
          </p:cNvSpPr>
          <p:nvPr>
            <p:ph type="ctrTitle"/>
          </p:nvPr>
        </p:nvSpPr>
        <p:spPr>
          <a:xfrm>
            <a:off x="683568" y="-27383"/>
            <a:ext cx="7543800" cy="2304256"/>
          </a:xfrm>
        </p:spPr>
        <p:txBody>
          <a:bodyPr/>
          <a:lstStyle/>
          <a:p>
            <a:r>
              <a:rPr lang="pt-BR" dirty="0" smtClean="0"/>
              <a:t>Principais abordagens da TGA</a:t>
            </a:r>
            <a:endParaRPr lang="pt-BR" dirty="0"/>
          </a:p>
        </p:txBody>
      </p:sp>
      <p:sp>
        <p:nvSpPr>
          <p:cNvPr id="6" name="Subtítulo 5"/>
          <p:cNvSpPr>
            <a:spLocks noGrp="1"/>
          </p:cNvSpPr>
          <p:nvPr>
            <p:ph type="subTitle" idx="1"/>
          </p:nvPr>
        </p:nvSpPr>
        <p:spPr>
          <a:xfrm>
            <a:off x="971600" y="1844824"/>
            <a:ext cx="6461760" cy="2736304"/>
          </a:xfrm>
        </p:spPr>
        <p:txBody>
          <a:bodyPr vert="vert270">
            <a:noAutofit/>
          </a:bodyPr>
          <a:lstStyle/>
          <a:p>
            <a:r>
              <a:rPr lang="pt-BR" sz="1800" b="1" dirty="0" smtClean="0">
                <a:solidFill>
                  <a:srgbClr val="5F5F5F"/>
                </a:solidFill>
                <a:latin typeface="Arial Narrow" pitchFamily="34" charset="0"/>
              </a:rPr>
              <a:t>CLÁSSICA</a:t>
            </a: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HUMANÍSTICA</a:t>
            </a:r>
          </a:p>
          <a:p>
            <a:endParaRPr lang="pt-BR" sz="1800" b="1" dirty="0" smtClean="0">
              <a:solidFill>
                <a:srgbClr val="5F5F5F"/>
              </a:solidFill>
              <a:latin typeface="Arial Narrow" pitchFamily="34" charset="0"/>
            </a:endParaRPr>
          </a:p>
          <a:p>
            <a:endParaRPr lang="pt-BR" sz="1800" b="1" dirty="0">
              <a:solidFill>
                <a:schemeClr val="tx1"/>
              </a:solidFill>
              <a:latin typeface="Arial Narrow" pitchFamily="34" charset="0"/>
            </a:endParaRPr>
          </a:p>
          <a:p>
            <a:r>
              <a:rPr lang="pt-BR" sz="1800" b="1" dirty="0" smtClean="0">
                <a:solidFill>
                  <a:schemeClr val="tx1"/>
                </a:solidFill>
                <a:latin typeface="Arial Narrow" pitchFamily="34" charset="0"/>
              </a:rPr>
              <a:t>NEOCLÁSSICA*</a:t>
            </a: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ESTRUTURALISTA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COMPORTAMENTAL</a:t>
            </a:r>
          </a:p>
          <a:p>
            <a:endParaRPr lang="pt-BR" sz="1800" b="1" dirty="0" smtClean="0">
              <a:solidFill>
                <a:srgbClr val="5F5F5F"/>
              </a:solidFill>
              <a:latin typeface="Arial Narrow" pitchFamily="34" charset="0"/>
            </a:endParaRPr>
          </a:p>
          <a:p>
            <a:endParaRPr lang="pt-BR" sz="1800" b="1" dirty="0" smtClean="0">
              <a:solidFill>
                <a:srgbClr val="5F5F5F"/>
              </a:solidFill>
              <a:latin typeface="Arial Narrow" pitchFamily="34" charset="0"/>
            </a:endParaRPr>
          </a:p>
          <a:p>
            <a:r>
              <a:rPr lang="pt-BR" sz="1800" b="1" dirty="0" smtClean="0">
                <a:solidFill>
                  <a:srgbClr val="5F5F5F"/>
                </a:solidFill>
                <a:latin typeface="Arial Narrow" pitchFamily="34" charset="0"/>
              </a:rPr>
              <a:t>SISTÊMICA</a:t>
            </a:r>
            <a:endParaRPr lang="pt-BR" sz="1800" b="1" dirty="0">
              <a:solidFill>
                <a:srgbClr val="5F5F5F"/>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chemeClr val="tx1"/>
                </a:solidFill>
                <a:latin typeface="Arial Narrow" pitchFamily="34" charset="0"/>
              </a:rPr>
              <a:t>CONTINGENCIA</a:t>
            </a:r>
            <a:endParaRPr lang="pt-BR" sz="1800" b="1" dirty="0">
              <a:solidFill>
                <a:schemeClr val="tx1"/>
              </a:solidFill>
              <a:latin typeface="Arial Narrow" pitchFamily="34" charset="0"/>
            </a:endParaRPr>
          </a:p>
          <a:p>
            <a:endParaRPr lang="pt-BR" sz="1800" b="1" dirty="0" smtClean="0">
              <a:solidFill>
                <a:srgbClr val="5F5F5F"/>
              </a:solidFill>
              <a:latin typeface="Arial Narrow" pitchFamily="34" charset="0"/>
            </a:endParaRPr>
          </a:p>
          <a:p>
            <a:endParaRPr lang="pt-BR" sz="1800" b="1" dirty="0">
              <a:solidFill>
                <a:srgbClr val="5F5F5F"/>
              </a:solidFill>
              <a:latin typeface="Arial Narrow" pitchFamily="34" charset="0"/>
            </a:endParaRPr>
          </a:p>
          <a:p>
            <a:r>
              <a:rPr lang="pt-BR" sz="1800" b="1" dirty="0" smtClean="0">
                <a:solidFill>
                  <a:srgbClr val="5F5F5F"/>
                </a:solidFill>
                <a:latin typeface="Arial Narrow" pitchFamily="34" charset="0"/>
              </a:rPr>
              <a:t>NOVAS </a:t>
            </a:r>
            <a:r>
              <a:rPr lang="pt-BR" sz="1800" b="1" dirty="0">
                <a:solidFill>
                  <a:srgbClr val="5F5F5F"/>
                </a:solidFill>
                <a:latin typeface="Arial Narrow" pitchFamily="34" charset="0"/>
              </a:rPr>
              <a:t>ABORDAGENS EM ADMINISTRAÇÃO</a:t>
            </a:r>
          </a:p>
          <a:p>
            <a:endParaRPr lang="pt-BR" sz="1800" dirty="0">
              <a:latin typeface="Arial Narrow" pitchFamily="34" charset="0"/>
            </a:endParaRPr>
          </a:p>
        </p:txBody>
      </p:sp>
      <p:sp>
        <p:nvSpPr>
          <p:cNvPr id="4" name="Espaço Reservado para Número de Slide 3"/>
          <p:cNvSpPr>
            <a:spLocks noGrp="1"/>
          </p:cNvSpPr>
          <p:nvPr>
            <p:ph type="sldNum" sz="quarter" idx="12"/>
          </p:nvPr>
        </p:nvSpPr>
        <p:spPr>
          <a:xfrm>
            <a:off x="8531788" y="5432936"/>
            <a:ext cx="548640" cy="396240"/>
          </a:xfrm>
        </p:spPr>
        <p:txBody>
          <a:bodyPr/>
          <a:lstStyle/>
          <a:p>
            <a:fld id="{6E2D2B3B-882E-40F3-A32F-6DD516915044}" type="slidenum">
              <a:rPr lang="en-US" smtClean="0"/>
              <a:pPr/>
              <a:t>6</a:t>
            </a:fld>
            <a:endParaRPr lang="en-US"/>
          </a:p>
        </p:txBody>
      </p:sp>
      <p:graphicFrame>
        <p:nvGraphicFramePr>
          <p:cNvPr id="9" name="Diagrama 8"/>
          <p:cNvGraphicFramePr/>
          <p:nvPr>
            <p:extLst>
              <p:ext uri="{D42A27DB-BD31-4B8C-83A1-F6EECF244321}">
                <p14:modId xmlns:p14="http://schemas.microsoft.com/office/powerpoint/2010/main" val="3346806373"/>
              </p:ext>
            </p:extLst>
          </p:nvPr>
        </p:nvGraphicFramePr>
        <p:xfrm>
          <a:off x="1043608" y="4798892"/>
          <a:ext cx="6912768" cy="646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tângulo 7"/>
          <p:cNvSpPr/>
          <p:nvPr/>
        </p:nvSpPr>
        <p:spPr>
          <a:xfrm>
            <a:off x="5652120" y="4653136"/>
            <a:ext cx="1800200" cy="923330"/>
          </a:xfrm>
          <a:prstGeom prst="rect">
            <a:avLst/>
          </a:prstGeom>
        </p:spPr>
        <p:txBody>
          <a:bodyPr wrap="square">
            <a:spAutoFit/>
          </a:bodyPr>
          <a:lstStyle/>
          <a:p>
            <a:pPr algn="r"/>
            <a:r>
              <a:rPr lang="pt-BR" dirty="0"/>
              <a:t>Ênfase no </a:t>
            </a:r>
            <a:r>
              <a:rPr lang="pt-BR" dirty="0" smtClean="0"/>
              <a:t>ambiente</a:t>
            </a:r>
          </a:p>
          <a:p>
            <a:pPr algn="r"/>
            <a:r>
              <a:rPr lang="pt-BR" dirty="0" smtClean="0"/>
              <a:t>(sistema aberto)</a:t>
            </a:r>
            <a:endParaRPr lang="pt-BR" dirty="0"/>
          </a:p>
        </p:txBody>
      </p:sp>
      <p:graphicFrame>
        <p:nvGraphicFramePr>
          <p:cNvPr id="12" name="Diagrama 11"/>
          <p:cNvGraphicFramePr/>
          <p:nvPr>
            <p:extLst>
              <p:ext uri="{D42A27DB-BD31-4B8C-83A1-F6EECF244321}">
                <p14:modId xmlns:p14="http://schemas.microsoft.com/office/powerpoint/2010/main" val="2271959708"/>
              </p:ext>
            </p:extLst>
          </p:nvPr>
        </p:nvGraphicFramePr>
        <p:xfrm>
          <a:off x="0" y="5795972"/>
          <a:ext cx="8892480"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7" name="Conector de seta reta 6"/>
          <p:cNvCxnSpPr/>
          <p:nvPr/>
        </p:nvCxnSpPr>
        <p:spPr>
          <a:xfrm>
            <a:off x="3779912" y="227687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Chave direita 2"/>
          <p:cNvSpPr/>
          <p:nvPr/>
        </p:nvSpPr>
        <p:spPr>
          <a:xfrm rot="5400000">
            <a:off x="6156176" y="4221087"/>
            <a:ext cx="504056" cy="424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p:cNvSpPr txBox="1"/>
          <p:nvPr/>
        </p:nvSpPr>
        <p:spPr>
          <a:xfrm>
            <a:off x="5436096" y="6453336"/>
            <a:ext cx="2055627" cy="369332"/>
          </a:xfrm>
          <a:prstGeom prst="rect">
            <a:avLst/>
          </a:prstGeom>
          <a:noFill/>
        </p:spPr>
        <p:txBody>
          <a:bodyPr wrap="none" rtlCol="0">
            <a:spAutoFit/>
          </a:bodyPr>
          <a:lstStyle/>
          <a:p>
            <a:r>
              <a:rPr lang="pt-BR" dirty="0" smtClean="0"/>
              <a:t>CONTEMPORANEAS</a:t>
            </a:r>
            <a:endParaRPr lang="pt-BR" dirty="0"/>
          </a:p>
        </p:txBody>
      </p:sp>
      <p:sp>
        <p:nvSpPr>
          <p:cNvPr id="13" name="Chave direita 12"/>
          <p:cNvSpPr/>
          <p:nvPr/>
        </p:nvSpPr>
        <p:spPr>
          <a:xfrm rot="5400000">
            <a:off x="1835696" y="4211796"/>
            <a:ext cx="504056" cy="42484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4" name="CaixaDeTexto 13"/>
          <p:cNvSpPr txBox="1"/>
          <p:nvPr/>
        </p:nvSpPr>
        <p:spPr>
          <a:xfrm>
            <a:off x="1484140" y="6516052"/>
            <a:ext cx="1359668" cy="369332"/>
          </a:xfrm>
          <a:prstGeom prst="rect">
            <a:avLst/>
          </a:prstGeom>
          <a:noFill/>
        </p:spPr>
        <p:txBody>
          <a:bodyPr wrap="none" rtlCol="0">
            <a:spAutoFit/>
          </a:bodyPr>
          <a:lstStyle/>
          <a:p>
            <a:r>
              <a:rPr lang="pt-BR" dirty="0" smtClean="0"/>
              <a:t>“CLÁSSICAS”</a:t>
            </a:r>
            <a:endParaRPr lang="pt-BR" dirty="0"/>
          </a:p>
        </p:txBody>
      </p:sp>
    </p:spTree>
    <p:extLst>
      <p:ext uri="{BB962C8B-B14F-4D97-AF65-F5344CB8AC3E}">
        <p14:creationId xmlns:p14="http://schemas.microsoft.com/office/powerpoint/2010/main" val="319920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a:xfrm>
            <a:off x="1218406" y="361678"/>
            <a:ext cx="6554787" cy="1176337"/>
          </a:xfrm>
          <a:effectLst>
            <a:outerShdw dist="56796" dir="20006097" algn="ctr" rotWithShape="0">
              <a:srgbClr val="FF9900"/>
            </a:outerShdw>
          </a:effectLst>
        </p:spPr>
        <p:txBody>
          <a:bodyPr/>
          <a:lstStyle/>
          <a:p>
            <a:pPr eaLnBrk="1" hangingPunct="1">
              <a:defRPr/>
            </a:pPr>
            <a:r>
              <a:rPr lang="pt-BR" sz="4000" dirty="0" smtClean="0">
                <a:effectLst>
                  <a:outerShdw blurRad="38100" dist="38100" dir="2700000" algn="tl">
                    <a:srgbClr val="C0C0C0"/>
                  </a:outerShdw>
                </a:effectLst>
              </a:rPr>
              <a:t>Abordagens Administrativas</a:t>
            </a:r>
          </a:p>
        </p:txBody>
      </p:sp>
      <p:sp>
        <p:nvSpPr>
          <p:cNvPr id="33795" name="Text Box 17"/>
          <p:cNvSpPr txBox="1">
            <a:spLocks noChangeArrowheads="1"/>
          </p:cNvSpPr>
          <p:nvPr/>
        </p:nvSpPr>
        <p:spPr bwMode="auto">
          <a:xfrm>
            <a:off x="228600" y="1535113"/>
            <a:ext cx="4267200" cy="2046287"/>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accent2"/>
              </a:buClr>
              <a:buSzPct val="65000"/>
              <a:buFont typeface="Wingdings" pitchFamily="2" charset="2"/>
              <a:buChar char="l"/>
            </a:pPr>
            <a:r>
              <a:rPr lang="pt-BR" altLang="en-US" sz="2000" u="sng">
                <a:solidFill>
                  <a:srgbClr val="000066"/>
                </a:solidFill>
                <a:latin typeface="Arial" charset="0"/>
              </a:rPr>
              <a:t>Administração Científica de Taylor (TAREFAS)</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Estudo das rotinas produtivas e seleção do trabalhador </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Incentivo salarial e  condições ambientais de trabalho</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Homem Econômico</a:t>
            </a:r>
          </a:p>
        </p:txBody>
      </p:sp>
      <p:sp>
        <p:nvSpPr>
          <p:cNvPr id="33796" name="Text Box 19"/>
          <p:cNvSpPr txBox="1">
            <a:spLocks noChangeArrowheads="1"/>
          </p:cNvSpPr>
          <p:nvPr/>
        </p:nvSpPr>
        <p:spPr bwMode="auto">
          <a:xfrm>
            <a:off x="228600" y="3994150"/>
            <a:ext cx="4191000" cy="21018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accent2"/>
              </a:buClr>
              <a:buSzPct val="65000"/>
              <a:buFont typeface="Wingdings" pitchFamily="2" charset="2"/>
              <a:buChar char="l"/>
            </a:pPr>
            <a:r>
              <a:rPr lang="pt-BR" altLang="en-US" sz="2000" u="sng">
                <a:solidFill>
                  <a:srgbClr val="000066"/>
                </a:solidFill>
                <a:latin typeface="Arial" charset="0"/>
              </a:rPr>
              <a:t>Teoria Clássica de Fayol (ESTRUTURA)</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Divisão do trabalho gerencial</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Funções administrativas e “técnicas”</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Importância da Coordenaçãoadministrativa</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Conceito de Linha e Staff</a:t>
            </a:r>
          </a:p>
        </p:txBody>
      </p:sp>
      <p:sp>
        <p:nvSpPr>
          <p:cNvPr id="33797" name="Text Box 20"/>
          <p:cNvSpPr txBox="1">
            <a:spLocks noChangeArrowheads="1"/>
          </p:cNvSpPr>
          <p:nvPr/>
        </p:nvSpPr>
        <p:spPr bwMode="auto">
          <a:xfrm>
            <a:off x="4800600" y="1535113"/>
            <a:ext cx="3962400" cy="2046287"/>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accent2"/>
              </a:buClr>
              <a:buSzPct val="65000"/>
              <a:buFont typeface="Wingdings" pitchFamily="2" charset="2"/>
              <a:buChar char="l"/>
            </a:pPr>
            <a:r>
              <a:rPr lang="pt-BR" altLang="en-US" sz="2000" u="sng">
                <a:solidFill>
                  <a:srgbClr val="000066"/>
                </a:solidFill>
                <a:latin typeface="Arial" charset="0"/>
              </a:rPr>
              <a:t>Teoria da Burocracia de Weber (ESTRUTURA)</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Normas e regulamentos garantem consistência</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Racionalidade e formalidade da comunicação</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Impessoalidade e profissionalismo</a:t>
            </a:r>
          </a:p>
        </p:txBody>
      </p:sp>
      <p:sp>
        <p:nvSpPr>
          <p:cNvPr id="33798" name="Text Box 22"/>
          <p:cNvSpPr txBox="1">
            <a:spLocks noChangeArrowheads="1"/>
          </p:cNvSpPr>
          <p:nvPr/>
        </p:nvSpPr>
        <p:spPr bwMode="auto">
          <a:xfrm>
            <a:off x="4800600" y="4038600"/>
            <a:ext cx="3962400" cy="223996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folHlink"/>
              </a:buClr>
              <a:buSzPct val="65000"/>
              <a:buFont typeface="Wingdings" pitchFamily="2" charset="2"/>
              <a:buChar char="l"/>
            </a:pPr>
            <a:r>
              <a:rPr lang="pt-BR" altLang="en-US" u="sng">
                <a:solidFill>
                  <a:srgbClr val="000066"/>
                </a:solidFill>
                <a:latin typeface="Arial" charset="0"/>
              </a:rPr>
              <a:t>Teoria das Relações Humanas de Mayo (PESSOAS)</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Estudo da Organização Informal (Homem Social)</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Motivação, Liderança e Comunicação</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Dinâmica de Grupo e Mudança Organizacional</a:t>
            </a:r>
            <a:endParaRPr lang="pt-BR" altLang="en-US" sz="2000">
              <a:solidFill>
                <a:srgbClr val="000066"/>
              </a:solidFill>
              <a:latin typeface="Arial" charset="0"/>
            </a:endParaRPr>
          </a:p>
        </p:txBody>
      </p:sp>
      <p:sp>
        <p:nvSpPr>
          <p:cNvPr id="33799" name="Text Box 23"/>
          <p:cNvSpPr txBox="1">
            <a:spLocks noChangeArrowheads="1"/>
          </p:cNvSpPr>
          <p:nvPr/>
        </p:nvSpPr>
        <p:spPr bwMode="auto">
          <a:xfrm>
            <a:off x="2946605" y="5718"/>
            <a:ext cx="3098390" cy="646331"/>
          </a:xfrm>
          <a:prstGeom prst="rect">
            <a:avLst/>
          </a:prstGeom>
          <a:solidFill>
            <a:schemeClr val="bg1"/>
          </a:solidFill>
          <a:ln w="57150">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pt-BR" altLang="en-US" b="1" dirty="0">
                <a:latin typeface="Arial" charset="0"/>
              </a:rPr>
              <a:t>ORGANIZAÇÃO COMO UM SISTEMA FECHADO</a:t>
            </a:r>
          </a:p>
        </p:txBody>
      </p:sp>
    </p:spTree>
    <p:extLst>
      <p:ext uri="{BB962C8B-B14F-4D97-AF65-F5344CB8AC3E}">
        <p14:creationId xmlns:p14="http://schemas.microsoft.com/office/powerpoint/2010/main" val="160399732"/>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a:xfrm>
            <a:off x="1619672" y="671513"/>
            <a:ext cx="6554787" cy="1176337"/>
          </a:xfrm>
          <a:effectLst>
            <a:outerShdw dist="56796" dir="20006097" algn="ctr" rotWithShape="0">
              <a:srgbClr val="FF9900"/>
            </a:outerShdw>
          </a:effectLst>
        </p:spPr>
        <p:txBody>
          <a:bodyPr/>
          <a:lstStyle/>
          <a:p>
            <a:pPr eaLnBrk="1" hangingPunct="1">
              <a:defRPr/>
            </a:pPr>
            <a:r>
              <a:rPr lang="pt-BR" sz="4000" dirty="0" smtClean="0">
                <a:effectLst>
                  <a:outerShdw blurRad="38100" dist="38100" dir="2700000" algn="tl">
                    <a:srgbClr val="C0C0C0"/>
                  </a:outerShdw>
                </a:effectLst>
              </a:rPr>
              <a:t>Abordagens Administrativas</a:t>
            </a:r>
          </a:p>
        </p:txBody>
      </p:sp>
      <p:sp>
        <p:nvSpPr>
          <p:cNvPr id="34819" name="Text Box 1027"/>
          <p:cNvSpPr txBox="1">
            <a:spLocks noChangeArrowheads="1"/>
          </p:cNvSpPr>
          <p:nvPr/>
        </p:nvSpPr>
        <p:spPr bwMode="auto">
          <a:xfrm>
            <a:off x="76200" y="1773238"/>
            <a:ext cx="4267200" cy="1524000"/>
          </a:xfrm>
          <a:prstGeom prst="rect">
            <a:avLst/>
          </a:prstGeom>
          <a:solidFill>
            <a:srgbClr val="99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accent2"/>
              </a:buClr>
              <a:buSzPct val="65000"/>
              <a:buFont typeface="Wingdings" pitchFamily="2" charset="2"/>
              <a:buChar char="l"/>
            </a:pPr>
            <a:r>
              <a:rPr lang="pt-BR" altLang="en-US" sz="2000" u="sng">
                <a:solidFill>
                  <a:srgbClr val="000066"/>
                </a:solidFill>
                <a:latin typeface="Arial" charset="0"/>
              </a:rPr>
              <a:t>Teoria Neoclássica (ESTRUTURA)</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Integração de Conceitos Clássicos com PESSOAS e AMBIENTE</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Eficiência e Eficácia Organizacional</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Administração por Objetivos</a:t>
            </a:r>
          </a:p>
        </p:txBody>
      </p:sp>
      <p:sp>
        <p:nvSpPr>
          <p:cNvPr id="34820" name="Text Box 1028"/>
          <p:cNvSpPr txBox="1">
            <a:spLocks noChangeArrowheads="1"/>
          </p:cNvSpPr>
          <p:nvPr/>
        </p:nvSpPr>
        <p:spPr bwMode="auto">
          <a:xfrm>
            <a:off x="76200" y="3357563"/>
            <a:ext cx="4419600" cy="1771650"/>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accent2"/>
              </a:buClr>
              <a:buSzPct val="65000"/>
              <a:buFont typeface="Wingdings" pitchFamily="2" charset="2"/>
              <a:buChar char="l"/>
            </a:pPr>
            <a:r>
              <a:rPr lang="pt-BR" altLang="en-US" sz="2000" u="sng" dirty="0">
                <a:solidFill>
                  <a:srgbClr val="000066"/>
                </a:solidFill>
                <a:latin typeface="Arial" charset="0"/>
              </a:rPr>
              <a:t>Teoria Estruturalista (ESTRUTURA)</a:t>
            </a:r>
          </a:p>
          <a:p>
            <a:pPr eaLnBrk="1" hangingPunct="1">
              <a:lnSpc>
                <a:spcPct val="90000"/>
              </a:lnSpc>
              <a:spcBef>
                <a:spcPct val="20000"/>
              </a:spcBef>
              <a:buClr>
                <a:schemeClr val="folHlink"/>
              </a:buClr>
              <a:buSzPct val="65000"/>
              <a:buFont typeface="Wingdings" pitchFamily="2" charset="2"/>
              <a:buChar char="l"/>
            </a:pPr>
            <a:r>
              <a:rPr lang="pt-BR" altLang="en-US" dirty="0">
                <a:solidFill>
                  <a:srgbClr val="000066"/>
                </a:solidFill>
                <a:latin typeface="Arial" charset="0"/>
              </a:rPr>
              <a:t>Integração de conceitos da Burocracia  com PESSOAS e AMBIENTE</a:t>
            </a:r>
          </a:p>
          <a:p>
            <a:pPr eaLnBrk="1" hangingPunct="1">
              <a:lnSpc>
                <a:spcPct val="90000"/>
              </a:lnSpc>
              <a:spcBef>
                <a:spcPct val="20000"/>
              </a:spcBef>
              <a:buClr>
                <a:schemeClr val="folHlink"/>
              </a:buClr>
              <a:buSzPct val="65000"/>
              <a:buFont typeface="Wingdings" pitchFamily="2" charset="2"/>
              <a:buChar char="l"/>
            </a:pPr>
            <a:r>
              <a:rPr lang="pt-BR" altLang="en-US" b="1" dirty="0">
                <a:solidFill>
                  <a:srgbClr val="000066"/>
                </a:solidFill>
                <a:latin typeface="Arial" charset="0"/>
              </a:rPr>
              <a:t>Análise </a:t>
            </a:r>
            <a:r>
              <a:rPr lang="pt-BR" altLang="en-US" b="1" dirty="0" err="1">
                <a:solidFill>
                  <a:srgbClr val="000066"/>
                </a:solidFill>
                <a:latin typeface="Arial" charset="0"/>
              </a:rPr>
              <a:t>Interorganizacional</a:t>
            </a:r>
            <a:endParaRPr lang="pt-BR" altLang="en-US" b="1" dirty="0">
              <a:solidFill>
                <a:srgbClr val="000066"/>
              </a:solidFill>
              <a:latin typeface="Arial" charset="0"/>
            </a:endParaRPr>
          </a:p>
          <a:p>
            <a:pPr eaLnBrk="1" hangingPunct="1">
              <a:lnSpc>
                <a:spcPct val="90000"/>
              </a:lnSpc>
              <a:spcBef>
                <a:spcPct val="20000"/>
              </a:spcBef>
              <a:buClr>
                <a:schemeClr val="folHlink"/>
              </a:buClr>
              <a:buSzPct val="65000"/>
              <a:buFont typeface="Wingdings" pitchFamily="2" charset="2"/>
              <a:buChar char="l"/>
            </a:pPr>
            <a:r>
              <a:rPr lang="pt-BR" altLang="en-US" b="1" dirty="0">
                <a:solidFill>
                  <a:srgbClr val="000066"/>
                </a:solidFill>
                <a:latin typeface="Arial" charset="0"/>
              </a:rPr>
              <a:t>Visão positiva dos conflitos organizacionais</a:t>
            </a:r>
          </a:p>
        </p:txBody>
      </p:sp>
      <p:sp>
        <p:nvSpPr>
          <p:cNvPr id="34821" name="Text Box 1029"/>
          <p:cNvSpPr txBox="1">
            <a:spLocks noChangeArrowheads="1"/>
          </p:cNvSpPr>
          <p:nvPr/>
        </p:nvSpPr>
        <p:spPr bwMode="auto">
          <a:xfrm>
            <a:off x="0" y="5229225"/>
            <a:ext cx="4648200" cy="152400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accent2"/>
              </a:buClr>
              <a:buSzPct val="65000"/>
              <a:buFont typeface="Wingdings" pitchFamily="2" charset="2"/>
              <a:buChar char="l"/>
            </a:pPr>
            <a:r>
              <a:rPr lang="pt-BR" altLang="en-US" sz="2000" u="sng">
                <a:solidFill>
                  <a:srgbClr val="000066"/>
                </a:solidFill>
                <a:latin typeface="Arial" charset="0"/>
              </a:rPr>
              <a:t>Teoria Comportamental (PESSOAS)</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Maslow e Herzberg: Análise da Motivação</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Estilos de Administração: autocrático e democrático </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Homem Administrativo</a:t>
            </a:r>
          </a:p>
        </p:txBody>
      </p:sp>
      <p:sp>
        <p:nvSpPr>
          <p:cNvPr id="34822" name="Text Box 1030"/>
          <p:cNvSpPr txBox="1">
            <a:spLocks noChangeArrowheads="1"/>
          </p:cNvSpPr>
          <p:nvPr/>
        </p:nvSpPr>
        <p:spPr bwMode="auto">
          <a:xfrm>
            <a:off x="4724400" y="1736725"/>
            <a:ext cx="4191000" cy="28448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accent2"/>
              </a:buClr>
              <a:buSzPct val="65000"/>
              <a:buFont typeface="Wingdings" pitchFamily="2" charset="2"/>
              <a:buChar char="l"/>
            </a:pPr>
            <a:r>
              <a:rPr lang="pt-BR" altLang="en-US" sz="2000" u="sng">
                <a:solidFill>
                  <a:srgbClr val="000066"/>
                </a:solidFill>
                <a:latin typeface="Arial" charset="0"/>
              </a:rPr>
              <a:t>Teoria Cibernética e de Sistemas (AMBIENTE)</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Sistema: entrada, processo, saída e retroação</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Organização como Sistema Aberto</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Subsistema técnico e subsistema social</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Visão Sistêmica é a lente que a teoria contingencial usará para interpretar as demais teorias</a:t>
            </a:r>
          </a:p>
        </p:txBody>
      </p:sp>
      <p:sp>
        <p:nvSpPr>
          <p:cNvPr id="34823" name="Rectangle 1031"/>
          <p:cNvSpPr>
            <a:spLocks noChangeArrowheads="1"/>
          </p:cNvSpPr>
          <p:nvPr/>
        </p:nvSpPr>
        <p:spPr bwMode="auto">
          <a:xfrm>
            <a:off x="4724400" y="4997450"/>
            <a:ext cx="4191000" cy="1744663"/>
          </a:xfrm>
          <a:prstGeom prst="rect">
            <a:avLst/>
          </a:prstGeom>
          <a:solidFill>
            <a:schemeClr val="tx2">
              <a:alpha val="5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lnSpc>
                <a:spcPct val="90000"/>
              </a:lnSpc>
              <a:spcBef>
                <a:spcPct val="20000"/>
              </a:spcBef>
              <a:buClr>
                <a:schemeClr val="folHlink"/>
              </a:buClr>
              <a:buSzPct val="65000"/>
              <a:buFont typeface="Wingdings" pitchFamily="2" charset="2"/>
              <a:buChar char="l"/>
            </a:pPr>
            <a:r>
              <a:rPr lang="pt-BR" altLang="en-US" u="sng">
                <a:solidFill>
                  <a:srgbClr val="000066"/>
                </a:solidFill>
                <a:latin typeface="Arial" charset="0"/>
              </a:rPr>
              <a:t>Teoria NeoSchumpeteriana (TECNOLOGIA)</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Destruição criadora das inovações</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Importância  do Empreendedor</a:t>
            </a:r>
          </a:p>
          <a:p>
            <a:pPr eaLnBrk="1" hangingPunct="1">
              <a:lnSpc>
                <a:spcPct val="90000"/>
              </a:lnSpc>
              <a:spcBef>
                <a:spcPct val="20000"/>
              </a:spcBef>
              <a:buClr>
                <a:schemeClr val="folHlink"/>
              </a:buClr>
              <a:buSzPct val="65000"/>
              <a:buFont typeface="Wingdings" pitchFamily="2" charset="2"/>
              <a:buChar char="l"/>
            </a:pPr>
            <a:r>
              <a:rPr lang="pt-BR" altLang="en-US">
                <a:solidFill>
                  <a:srgbClr val="000066"/>
                </a:solidFill>
                <a:latin typeface="Arial" charset="0"/>
              </a:rPr>
              <a:t>Evolucionismo: sobrevivência dos melhor adaptados</a:t>
            </a:r>
          </a:p>
        </p:txBody>
      </p:sp>
      <p:sp>
        <p:nvSpPr>
          <p:cNvPr id="34824" name="Text Box 1032"/>
          <p:cNvSpPr txBox="1">
            <a:spLocks noChangeArrowheads="1"/>
          </p:cNvSpPr>
          <p:nvPr/>
        </p:nvSpPr>
        <p:spPr bwMode="auto">
          <a:xfrm>
            <a:off x="2438400" y="0"/>
            <a:ext cx="4419600" cy="1003300"/>
          </a:xfrm>
          <a:prstGeom prst="rect">
            <a:avLst/>
          </a:prstGeom>
          <a:solidFill>
            <a:schemeClr val="bg1"/>
          </a:solidFill>
          <a:ln w="57150">
            <a:solidFill>
              <a:srgbClr val="CC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pt-BR" altLang="en-US" sz="2800" b="1" dirty="0">
                <a:latin typeface="Arial" charset="0"/>
              </a:rPr>
              <a:t>ORGANIZAÇÃO COMO UM SISTEMA ABERTO</a:t>
            </a:r>
          </a:p>
        </p:txBody>
      </p:sp>
    </p:spTree>
    <p:extLst>
      <p:ext uri="{BB962C8B-B14F-4D97-AF65-F5344CB8AC3E}">
        <p14:creationId xmlns:p14="http://schemas.microsoft.com/office/powerpoint/2010/main" val="3105876533"/>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653143" y="0"/>
            <a:ext cx="6135687" cy="1633538"/>
          </a:xfrm>
        </p:spPr>
        <p:txBody>
          <a:bodyPr/>
          <a:lstStyle/>
          <a:p>
            <a:r>
              <a:rPr lang="pt-BR" dirty="0" smtClean="0"/>
              <a:t>VEJA O COMENTÁRIO DA TEORIA ESTRUTURALISTA E A COMPARAÇÃO COM A HUMANISTA E CLÁSSICA</a:t>
            </a:r>
            <a:endParaRPr lang="en-US" dirty="0"/>
          </a:p>
        </p:txBody>
      </p:sp>
      <p:sp>
        <p:nvSpPr>
          <p:cNvPr id="4" name="Espaço Reservado para Número de Slide 3"/>
          <p:cNvSpPr>
            <a:spLocks noGrp="1"/>
          </p:cNvSpPr>
          <p:nvPr>
            <p:ph type="sldNum" sz="quarter" idx="12"/>
          </p:nvPr>
        </p:nvSpPr>
        <p:spPr/>
        <p:txBody>
          <a:bodyPr/>
          <a:lstStyle/>
          <a:p>
            <a:fld id="{6E2D2B3B-882E-40F3-A32F-6DD516915044}" type="slidenum">
              <a:rPr lang="en-US" smtClean="0"/>
              <a:pPr/>
              <a:t>9</a:t>
            </a:fld>
            <a:endParaRPr lang="en-US"/>
          </a:p>
        </p:txBody>
      </p:sp>
      <p:pic>
        <p:nvPicPr>
          <p:cNvPr id="409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21" t="16582" r="35028" b="18877"/>
          <a:stretch/>
        </p:blipFill>
        <p:spPr bwMode="auto">
          <a:xfrm>
            <a:off x="553345" y="1946042"/>
            <a:ext cx="6939789" cy="4200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ipse 4"/>
          <p:cNvSpPr/>
          <p:nvPr/>
        </p:nvSpPr>
        <p:spPr>
          <a:xfrm>
            <a:off x="1201417" y="5402426"/>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ângulo 5"/>
          <p:cNvSpPr/>
          <p:nvPr/>
        </p:nvSpPr>
        <p:spPr>
          <a:xfrm>
            <a:off x="1335537" y="6301855"/>
            <a:ext cx="6192688" cy="369332"/>
          </a:xfrm>
          <a:prstGeom prst="rect">
            <a:avLst/>
          </a:prstGeom>
        </p:spPr>
        <p:txBody>
          <a:bodyPr wrap="square">
            <a:spAutoFit/>
          </a:bodyPr>
          <a:lstStyle/>
          <a:p>
            <a:r>
              <a:rPr lang="en-US" dirty="0"/>
              <a:t>https://www.youtube.com/watch?v=pf-53J1B8RM</a:t>
            </a:r>
          </a:p>
        </p:txBody>
      </p:sp>
      <p:sp>
        <p:nvSpPr>
          <p:cNvPr id="2" name="Retângulo 1"/>
          <p:cNvSpPr/>
          <p:nvPr/>
        </p:nvSpPr>
        <p:spPr>
          <a:xfrm>
            <a:off x="818883" y="252901"/>
            <a:ext cx="6408712" cy="369332"/>
          </a:xfrm>
          <a:prstGeom prst="rect">
            <a:avLst/>
          </a:prstGeom>
        </p:spPr>
        <p:txBody>
          <a:bodyPr wrap="square">
            <a:spAutoFit/>
          </a:bodyPr>
          <a:lstStyle/>
          <a:p>
            <a:r>
              <a:rPr lang="pt-BR" altLang="en-US" b="1" dirty="0">
                <a:latin typeface="Verdana" pitchFamily="34" charset="0"/>
              </a:rPr>
              <a:t>Apreciação Crítica da Teoria Estruturalista</a:t>
            </a:r>
          </a:p>
        </p:txBody>
      </p:sp>
    </p:spTree>
    <p:extLst>
      <p:ext uri="{BB962C8B-B14F-4D97-AF65-F5344CB8AC3E}">
        <p14:creationId xmlns:p14="http://schemas.microsoft.com/office/powerpoint/2010/main" val="40570094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2893</TotalTime>
  <Words>4895</Words>
  <Application>Microsoft Office PowerPoint</Application>
  <PresentationFormat>Apresentação na tela (4:3)</PresentationFormat>
  <Paragraphs>786</Paragraphs>
  <Slides>58</Slides>
  <Notes>7</Notes>
  <HiddenSlides>0</HiddenSlides>
  <MMClips>0</MMClips>
  <ScaleCrop>false</ScaleCrop>
  <HeadingPairs>
    <vt:vector size="8" baseType="variant">
      <vt:variant>
        <vt:lpstr>Fontes usadas</vt:lpstr>
      </vt:variant>
      <vt:variant>
        <vt:i4>8</vt:i4>
      </vt:variant>
      <vt:variant>
        <vt:lpstr>Tema</vt:lpstr>
      </vt:variant>
      <vt:variant>
        <vt:i4>1</vt:i4>
      </vt:variant>
      <vt:variant>
        <vt:lpstr>Servidores OLE inseridos</vt:lpstr>
      </vt:variant>
      <vt:variant>
        <vt:i4>1</vt:i4>
      </vt:variant>
      <vt:variant>
        <vt:lpstr>Títulos de slides</vt:lpstr>
      </vt:variant>
      <vt:variant>
        <vt:i4>58</vt:i4>
      </vt:variant>
    </vt:vector>
  </HeadingPairs>
  <TitlesOfParts>
    <vt:vector size="68" baseType="lpstr">
      <vt:lpstr>Arial</vt:lpstr>
      <vt:lpstr>Arial Narrow</vt:lpstr>
      <vt:lpstr>Calibri</vt:lpstr>
      <vt:lpstr>Cambria</vt:lpstr>
      <vt:lpstr>Tahoma</vt:lpstr>
      <vt:lpstr>Times New Roman</vt:lpstr>
      <vt:lpstr>Verdana</vt:lpstr>
      <vt:lpstr>Wingdings</vt:lpstr>
      <vt:lpstr>Adjacência</vt:lpstr>
      <vt:lpstr>Photo Editor Photo</vt:lpstr>
      <vt:lpstr>TGA - Estruturalista</vt:lpstr>
      <vt:lpstr>EVOLUÇÃO E CORRENTES DE PENSAMENTO DA ADMINISTRAÇÃO</vt:lpstr>
      <vt:lpstr>Apresentação do PowerPoint</vt:lpstr>
      <vt:lpstr>Apresentação do PowerPoint</vt:lpstr>
      <vt:lpstr>Abordagem contemporânea</vt:lpstr>
      <vt:lpstr>Principais abordagens da TGA</vt:lpstr>
      <vt:lpstr>Abordagens Administrativas</vt:lpstr>
      <vt:lpstr>Abordagens Administrativas</vt:lpstr>
      <vt:lpstr>Apresentação do PowerPoint</vt:lpstr>
      <vt:lpstr>Apresentação do PowerPoint</vt:lpstr>
      <vt:lpstr>Apresentação do PowerPoint</vt:lpstr>
      <vt:lpstr>Apresentação do PowerPoint</vt:lpstr>
      <vt:lpstr>Apresentação do PowerPoint</vt:lpstr>
      <vt:lpstr>Modelo Burocrático – principais aspectos</vt:lpstr>
      <vt:lpstr>Burocracia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INTRODUÇAO ESTRUTUALISTA</vt:lpstr>
      <vt:lpstr>Teoria Estruturalista</vt:lpstr>
      <vt:lpstr>Teoria Estruturalista da Administração     (Ampliando os Horizontes da Empresa) </vt:lpstr>
      <vt:lpstr>Organização formal x informal</vt:lpstr>
      <vt:lpstr>Enfoques – Teoria Estruturalista </vt:lpstr>
      <vt:lpstr>Homem organizacional</vt:lpstr>
      <vt:lpstr>Enfoques – Teoria Estruturalista </vt:lpstr>
      <vt:lpstr>ABORDAGEM MULTIPLA </vt:lpstr>
      <vt:lpstr>Apresentação do PowerPoint</vt:lpstr>
      <vt:lpstr>Enfoques – Teoria Estruturalista </vt:lpstr>
      <vt:lpstr>Tipologia das Organizações</vt:lpstr>
      <vt:lpstr>Tipologia das Organizações</vt:lpstr>
      <vt:lpstr>Apresentação do PowerPoint</vt:lpstr>
      <vt:lpstr>Apresentação do PowerPoint</vt:lpstr>
      <vt:lpstr>Enfoques – Teoria Estruturalista </vt:lpstr>
      <vt:lpstr>Conflitos Organizacionais:  </vt:lpstr>
      <vt:lpstr>CONFLITO/DILEMAS - INOVAÇÃO</vt:lpstr>
      <vt:lpstr>Apresentação do PowerPoint</vt:lpstr>
      <vt:lpstr>OUTROS CONCEITOS</vt:lpstr>
      <vt:lpstr>Ambiente organizacional</vt:lpstr>
      <vt:lpstr>Apresentação do PowerPoint</vt:lpstr>
      <vt:lpstr>Apresentação do PowerPoint</vt:lpstr>
      <vt:lpstr>OUTROS EXERCÍCIOS</vt:lpstr>
      <vt:lpstr>Apresentação do PowerPoint</vt:lpstr>
      <vt:lpstr>Apresentação do PowerPoint</vt:lpstr>
      <vt:lpstr>Debate </vt:lpstr>
      <vt:lpstr>DISCUSSÃO EM AULA 22/09 </vt:lpstr>
      <vt:lpstr>CARACTERÍSTICAS</vt:lpstr>
      <vt:lpstr>Próxima aula</vt:lpstr>
      <vt:lpstr>DESAFIO PRÓXIMA AULA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EVOLUÇÃO E CORRENTES DE PENSAMENTO DA ADMINISTRAÇÃO</dc:title>
  <dc:creator>Margarete Boteon</dc:creator>
  <cp:lastModifiedBy>Margarete Boteon</cp:lastModifiedBy>
  <cp:revision>142</cp:revision>
  <cp:lastPrinted>2015-09-25T17:21:33Z</cp:lastPrinted>
  <dcterms:created xsi:type="dcterms:W3CDTF">2012-04-16T13:23:39Z</dcterms:created>
  <dcterms:modified xsi:type="dcterms:W3CDTF">2017-09-22T20:14:26Z</dcterms:modified>
</cp:coreProperties>
</file>