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44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0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2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34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72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77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12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71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8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2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72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28A9-3A8A-49AA-9850-645BA12F5B89}" type="datetimeFigureOut">
              <a:rPr lang="pt-BR" smtClean="0"/>
              <a:t>22/06/2022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1DFA-AAC4-4EC8-8040-405BDF0A90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11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3071" y="1000330"/>
            <a:ext cx="11456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ENGELS, F. A situação da classe trabalhadora na Inglaterra.</a:t>
            </a:r>
          </a:p>
          <a:p>
            <a:endParaRPr lang="pt-BR" sz="2000" dirty="0"/>
          </a:p>
          <a:p>
            <a:r>
              <a:rPr lang="pt-BR" sz="2000" dirty="0" smtClean="0"/>
              <a:t>Viagem de quase dois anos à Inglaterra em 1842</a:t>
            </a:r>
          </a:p>
          <a:p>
            <a:endParaRPr lang="pt-BR" sz="2000" dirty="0"/>
          </a:p>
          <a:p>
            <a:r>
              <a:rPr lang="pt-BR" sz="2000" dirty="0" smtClean="0"/>
              <a:t>Capítulo: </a:t>
            </a:r>
            <a:r>
              <a:rPr lang="pt-BR" sz="2000" b="1" dirty="0" smtClean="0"/>
              <a:t>“As grandes cidades”</a:t>
            </a:r>
          </a:p>
          <a:p>
            <a:endParaRPr lang="pt-BR" sz="2000" dirty="0"/>
          </a:p>
          <a:p>
            <a:r>
              <a:rPr lang="pt-BR" sz="2000" dirty="0" smtClean="0"/>
              <a:t>Concentração; aglomeração</a:t>
            </a:r>
          </a:p>
          <a:p>
            <a:endParaRPr lang="pt-BR" sz="2000" dirty="0"/>
          </a:p>
          <a:p>
            <a:r>
              <a:rPr lang="pt-BR" sz="2000" dirty="0" smtClean="0"/>
              <a:t>Massa – densidade construtiva</a:t>
            </a:r>
          </a:p>
          <a:p>
            <a:endParaRPr lang="pt-BR" sz="2000" dirty="0"/>
          </a:p>
          <a:p>
            <a:r>
              <a:rPr lang="pt-BR" sz="2000" dirty="0" smtClean="0"/>
              <a:t>Grandeza da Inglaterra; contexto de crescimento exponencial de muitas cidades (“A Era das revoluções”) x sacrifícios; custos sociais envolvidos</a:t>
            </a:r>
          </a:p>
          <a:p>
            <a:endParaRPr lang="pt-BR" sz="2000" dirty="0"/>
          </a:p>
          <a:p>
            <a:r>
              <a:rPr lang="pt-BR" sz="2000" dirty="0" smtClean="0"/>
              <a:t>“Bairros de má fama” desta metrópole – Manchester </a:t>
            </a:r>
          </a:p>
          <a:p>
            <a:endParaRPr lang="pt-BR" sz="2000" dirty="0" smtClean="0"/>
          </a:p>
          <a:p>
            <a:r>
              <a:rPr lang="pt-BR" sz="2000" dirty="0" smtClean="0"/>
              <a:t>Trechos descritivos: a partir dele próprio e a partir de outras personagens/ atores urbanos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7799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3049" t="48780" r="7256" b="30397"/>
          <a:stretch/>
        </p:blipFill>
        <p:spPr>
          <a:xfrm>
            <a:off x="646770" y="1315843"/>
            <a:ext cx="10889170" cy="32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839" y="490654"/>
            <a:ext cx="1139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3232" t="29909" r="6341" b="16406"/>
          <a:stretch/>
        </p:blipFill>
        <p:spPr>
          <a:xfrm>
            <a:off x="1854257" y="194938"/>
            <a:ext cx="8401709" cy="62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6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9573" t="29909" r="12561" b="22263"/>
          <a:stretch/>
        </p:blipFill>
        <p:spPr>
          <a:xfrm>
            <a:off x="1962613" y="223024"/>
            <a:ext cx="8510885" cy="6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0487" t="52033" r="9635" b="23240"/>
          <a:stretch/>
        </p:blipFill>
        <p:spPr>
          <a:xfrm>
            <a:off x="1605775" y="1828799"/>
            <a:ext cx="9212080" cy="32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037" t="38368" r="10000" b="23239"/>
          <a:stretch/>
        </p:blipFill>
        <p:spPr>
          <a:xfrm>
            <a:off x="1360448" y="847492"/>
            <a:ext cx="9621613" cy="53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0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141" y="312234"/>
            <a:ext cx="11195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Estratégias para obtenção de maiores rendimentos: exploração</a:t>
            </a:r>
          </a:p>
          <a:p>
            <a:endParaRPr lang="pt-BR" dirty="0"/>
          </a:p>
          <a:p>
            <a:r>
              <a:rPr lang="pt-BR" dirty="0" smtClean="0"/>
              <a:t>Valor do terreno; aspectos construtivos; manutenção do edifício</a:t>
            </a:r>
          </a:p>
          <a:p>
            <a:endParaRPr lang="pt-BR" dirty="0"/>
          </a:p>
          <a:p>
            <a:r>
              <a:rPr lang="pt-BR" dirty="0" smtClean="0"/>
              <a:t>Acesso à moradia</a:t>
            </a:r>
          </a:p>
          <a:p>
            <a:endParaRPr lang="pt-BR" dirty="0"/>
          </a:p>
          <a:p>
            <a:r>
              <a:rPr lang="pt-BR" dirty="0" smtClean="0"/>
              <a:t>Relação com epidemias (cidade x saúde)</a:t>
            </a:r>
          </a:p>
          <a:p>
            <a:endParaRPr lang="pt-BR" dirty="0"/>
          </a:p>
          <a:p>
            <a:r>
              <a:rPr lang="pt-BR" dirty="0" smtClean="0"/>
              <a:t>Jornais de mais ampla circulação &gt; discurso, narrativas</a:t>
            </a:r>
          </a:p>
          <a:p>
            <a:endParaRPr lang="pt-BR" dirty="0"/>
          </a:p>
          <a:p>
            <a:r>
              <a:rPr lang="pt-BR" dirty="0" smtClean="0"/>
              <a:t>Fraudes x alimentação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99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831" t="24301" r="8235" b="17435"/>
          <a:stretch/>
        </p:blipFill>
        <p:spPr>
          <a:xfrm>
            <a:off x="2017057" y="174812"/>
            <a:ext cx="7687597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2280" t="36464" r="9669" b="20182"/>
          <a:stretch/>
        </p:blipFill>
        <p:spPr>
          <a:xfrm>
            <a:off x="1627095" y="336177"/>
            <a:ext cx="8459779" cy="54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1444" y="401444"/>
            <a:ext cx="114634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Multidão – “qualquer coisa de repugnante, que revolta a natureza humana”; indivíduos; “essas pessoas se cruzam como se nada tivessem em comum”</a:t>
            </a:r>
          </a:p>
          <a:p>
            <a:endParaRPr lang="pt-BR" sz="2000" dirty="0"/>
          </a:p>
          <a:p>
            <a:r>
              <a:rPr lang="pt-BR" sz="2000" dirty="0" smtClean="0"/>
              <a:t>“princípio fundamental da nossa sociedade moderna”</a:t>
            </a:r>
          </a:p>
          <a:p>
            <a:endParaRPr lang="pt-BR" sz="2000" dirty="0"/>
          </a:p>
          <a:p>
            <a:r>
              <a:rPr lang="pt-BR" sz="2000" dirty="0" smtClean="0"/>
              <a:t>Guerra social – “os homens só se consideram reciprocamente como objetos utilizáveis: cada um explora o outro e o resultado é o que mais forte pisa no mais fraco e os poucos fortes, isto é, os capitalistas, se apropriam de tudo, enquanto aos muitos fracos, aos pobres, mal lhes resta apenas a vida”.</a:t>
            </a:r>
          </a:p>
          <a:p>
            <a:endParaRPr lang="pt-BR" sz="2000" dirty="0"/>
          </a:p>
          <a:p>
            <a:r>
              <a:rPr lang="pt-BR" sz="2000" dirty="0" smtClean="0"/>
              <a:t>Estado de sítio; miséria indescritível; condições sociais “sob proteção da lei”</a:t>
            </a:r>
          </a:p>
          <a:p>
            <a:endParaRPr lang="pt-BR" sz="2000" dirty="0"/>
          </a:p>
          <a:p>
            <a:r>
              <a:rPr lang="pt-BR" sz="2000" dirty="0" smtClean="0"/>
              <a:t>“Na escala em que, nessa guerra social, as armas de combate são o capital, a propriedade direta ou indireta dos meios de subsistência e dos meios de produção, é óbvio que todos os ônus de uma tal situação recaem sobre o pobre”</a:t>
            </a:r>
          </a:p>
          <a:p>
            <a:endParaRPr lang="pt-BR" sz="2000" dirty="0"/>
          </a:p>
          <a:p>
            <a:r>
              <a:rPr lang="pt-BR" sz="2000" dirty="0" smtClean="0"/>
              <a:t>Salário (sob a forma de habitação, vestuário e alimentação); estado de insegurança permanente</a:t>
            </a:r>
          </a:p>
          <a:p>
            <a:endParaRPr lang="pt-BR" sz="2000" dirty="0"/>
          </a:p>
          <a:p>
            <a:r>
              <a:rPr lang="pt-BR" sz="2000" dirty="0" smtClean="0"/>
              <a:t>burguesia</a:t>
            </a:r>
          </a:p>
          <a:p>
            <a:endParaRPr lang="pt-BR" sz="2000" dirty="0"/>
          </a:p>
          <a:p>
            <a:r>
              <a:rPr lang="pt-BR" sz="2000" dirty="0" smtClean="0"/>
              <a:t>Morte por fome; assassinato social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7389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141" y="423746"/>
            <a:ext cx="11351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2721" t="17630" r="29081" b="16651"/>
          <a:stretch/>
        </p:blipFill>
        <p:spPr>
          <a:xfrm>
            <a:off x="1556288" y="237248"/>
            <a:ext cx="8233171" cy="63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3415" t="28607" r="8719" b="35928"/>
          <a:stretch/>
        </p:blipFill>
        <p:spPr>
          <a:xfrm>
            <a:off x="1494263" y="1070518"/>
            <a:ext cx="9190857" cy="48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5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2956" y="379141"/>
            <a:ext cx="110397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Pobres, ladrões, escroques e vítimas da prostituição</a:t>
            </a:r>
          </a:p>
          <a:p>
            <a:endParaRPr lang="pt-BR" sz="2000" dirty="0"/>
          </a:p>
          <a:p>
            <a:r>
              <a:rPr lang="pt-BR" sz="2000" dirty="0" smtClean="0"/>
              <a:t>Amontoamento de homens, mulheres e crianças misturados; sadios ou doentes, velhos ou jovens, sóbrios ou bêbados</a:t>
            </a:r>
          </a:p>
          <a:p>
            <a:endParaRPr lang="pt-BR" sz="2000" dirty="0"/>
          </a:p>
          <a:p>
            <a:r>
              <a:rPr lang="pt-BR" sz="2000" dirty="0" smtClean="0"/>
              <a:t>Alojamentos; albergues noturnos (ligados à Paróquias)</a:t>
            </a:r>
          </a:p>
          <a:p>
            <a:endParaRPr lang="pt-BR" sz="2000" dirty="0"/>
          </a:p>
          <a:p>
            <a:r>
              <a:rPr lang="pt-BR" sz="2000" dirty="0" smtClean="0"/>
              <a:t>Aluguéis</a:t>
            </a:r>
          </a:p>
          <a:p>
            <a:endParaRPr lang="pt-BR" sz="2000" dirty="0"/>
          </a:p>
          <a:p>
            <a:r>
              <a:rPr lang="pt-BR" sz="2000" b="1" dirty="0" smtClean="0"/>
              <a:t>Grandes cidades portuárias, cidades industriais</a:t>
            </a:r>
          </a:p>
          <a:p>
            <a:endParaRPr lang="pt-BR" sz="2000" dirty="0"/>
          </a:p>
          <a:p>
            <a:r>
              <a:rPr lang="pt-BR" sz="2000" b="1" dirty="0" smtClean="0"/>
              <a:t>Estrutura urbana</a:t>
            </a:r>
            <a:r>
              <a:rPr lang="pt-BR" sz="2000" dirty="0" smtClean="0"/>
              <a:t>; Cidade “velha”; colinas; corpos d’ água</a:t>
            </a:r>
          </a:p>
          <a:p>
            <a:endParaRPr lang="pt-BR" sz="2000" dirty="0"/>
          </a:p>
          <a:p>
            <a:r>
              <a:rPr lang="pt-BR" sz="2000" dirty="0" smtClean="0"/>
              <a:t>Vielas, ruas sinuosas e estreitas</a:t>
            </a:r>
          </a:p>
          <a:p>
            <a:endParaRPr lang="pt-BR" sz="2000" dirty="0"/>
          </a:p>
          <a:p>
            <a:r>
              <a:rPr lang="pt-BR" sz="2000" dirty="0" smtClean="0"/>
              <a:t>Bairro proletário, bairros operários</a:t>
            </a:r>
          </a:p>
          <a:p>
            <a:endParaRPr lang="pt-BR" sz="2000" dirty="0"/>
          </a:p>
          <a:p>
            <a:r>
              <a:rPr lang="pt-BR" sz="2000" dirty="0" smtClean="0"/>
              <a:t>Tipologia das casas e dos bairros</a:t>
            </a:r>
          </a:p>
          <a:p>
            <a:endParaRPr lang="pt-BR" sz="2000" dirty="0"/>
          </a:p>
          <a:p>
            <a:r>
              <a:rPr lang="pt-BR" sz="2000" dirty="0" smtClean="0"/>
              <a:t>Condições sanitárias; inspeções; relatórios; levantamentos; aspectos/ características da insalubridade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4369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719" t="40646" r="32317" b="44062"/>
          <a:stretch/>
        </p:blipFill>
        <p:spPr>
          <a:xfrm>
            <a:off x="1471960" y="1115122"/>
            <a:ext cx="9399762" cy="20741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8353" t="40646" r="33415" b="41785"/>
          <a:stretch/>
        </p:blipFill>
        <p:spPr>
          <a:xfrm>
            <a:off x="1650380" y="3189248"/>
            <a:ext cx="9236099" cy="23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863" y="379141"/>
            <a:ext cx="10972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Paisagem: Ferrovia; colinas, caminho das águas</a:t>
            </a:r>
          </a:p>
          <a:p>
            <a:endParaRPr lang="pt-BR" sz="2000" dirty="0"/>
          </a:p>
          <a:p>
            <a:r>
              <a:rPr lang="pt-BR" sz="2000" dirty="0" smtClean="0"/>
              <a:t>Manchester e cidades menores que a rodeiam, e que dela dependem (ideia de rede de cidades)</a:t>
            </a:r>
          </a:p>
          <a:p>
            <a:endParaRPr lang="pt-BR" sz="2000" dirty="0"/>
          </a:p>
          <a:p>
            <a:r>
              <a:rPr lang="pt-BR" sz="2000" dirty="0" smtClean="0"/>
              <a:t>Aproveitamento das forças da natureza, substituição do trabalho manual pelas máquinas e divisão do trabalho – indústria moderna</a:t>
            </a:r>
          </a:p>
          <a:p>
            <a:endParaRPr lang="pt-BR" sz="2000" dirty="0"/>
          </a:p>
          <a:p>
            <a:r>
              <a:rPr lang="pt-BR" sz="2000" dirty="0" smtClean="0"/>
              <a:t>Efeitos da indústria moderna sobre a classe operária</a:t>
            </a:r>
          </a:p>
          <a:p>
            <a:endParaRPr lang="pt-BR" sz="2000" dirty="0"/>
          </a:p>
          <a:p>
            <a:r>
              <a:rPr lang="pt-BR" sz="2000" dirty="0" smtClean="0"/>
              <a:t>Pátios, ruas, ruelas, porões</a:t>
            </a:r>
          </a:p>
          <a:p>
            <a:endParaRPr lang="pt-BR" sz="2000" dirty="0"/>
          </a:p>
          <a:p>
            <a:r>
              <a:rPr lang="pt-BR" sz="2000" dirty="0" smtClean="0"/>
              <a:t>Não há condições para a satisfação das necessidades naturais e cotidianas &gt; “como as pessoas podem ser limpas?”</a:t>
            </a:r>
          </a:p>
          <a:p>
            <a:endParaRPr lang="pt-BR" sz="2000" dirty="0"/>
          </a:p>
          <a:p>
            <a:r>
              <a:rPr lang="pt-BR" sz="2000" dirty="0" smtClean="0"/>
              <a:t>Limites; fragmentos</a:t>
            </a:r>
          </a:p>
          <a:p>
            <a:endParaRPr lang="pt-BR" sz="2000" dirty="0" smtClean="0"/>
          </a:p>
          <a:p>
            <a:r>
              <a:rPr lang="pt-BR" sz="2000" dirty="0" smtClean="0"/>
              <a:t>Pano de fundo da pobreza extrema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7166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622" t="21124" r="32683" b="11526"/>
          <a:stretch/>
        </p:blipFill>
        <p:spPr>
          <a:xfrm>
            <a:off x="2520174" y="0"/>
            <a:ext cx="718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839" y="356839"/>
            <a:ext cx="109504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Disposição urbana hipócrita:</a:t>
            </a:r>
          </a:p>
          <a:p>
            <a:r>
              <a:rPr lang="pt-BR" sz="2000" dirty="0" smtClean="0"/>
              <a:t>Manchester </a:t>
            </a:r>
            <a:r>
              <a:rPr lang="pt-BR" sz="2000" dirty="0"/>
              <a:t>é construída de um modo tão peculiar que podemos residir</a:t>
            </a:r>
          </a:p>
          <a:p>
            <a:r>
              <a:rPr lang="pt-BR" sz="2000" dirty="0"/>
              <a:t>nela durante anos, ou entrar e sair diariamente dela, sem jamais ver um</a:t>
            </a:r>
          </a:p>
          <a:p>
            <a:r>
              <a:rPr lang="pt-BR" sz="2000" dirty="0"/>
              <a:t>bairro operário ou até mesmo encontrar um operário – isso se nos limitarmos</a:t>
            </a:r>
          </a:p>
          <a:p>
            <a:r>
              <a:rPr lang="pt-BR" sz="2000" dirty="0"/>
              <a:t>a cuidar de nossos negócios ou a passear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(...)</a:t>
            </a:r>
          </a:p>
          <a:p>
            <a:r>
              <a:rPr lang="pt-BR" sz="2000" dirty="0" smtClean="0"/>
              <a:t>Os bairros </a:t>
            </a:r>
            <a:r>
              <a:rPr lang="pt-BR" sz="2000" dirty="0"/>
              <a:t>operários estão rigorosamente separados das partes da cidade reservadas</a:t>
            </a:r>
          </a:p>
          <a:p>
            <a:r>
              <a:rPr lang="pt-BR" sz="2000" dirty="0"/>
              <a:t>à classe média ou, quando essa separação não foi possível, dissimulados</a:t>
            </a:r>
          </a:p>
          <a:p>
            <a:r>
              <a:rPr lang="pt-BR" sz="2000" dirty="0"/>
              <a:t>sob o manto da </a:t>
            </a:r>
            <a:r>
              <a:rPr lang="pt-BR" sz="2000" dirty="0" smtClean="0"/>
              <a:t>caridade.</a:t>
            </a:r>
          </a:p>
          <a:p>
            <a:endParaRPr lang="pt-BR" sz="2000" dirty="0"/>
          </a:p>
          <a:p>
            <a:r>
              <a:rPr lang="pt-BR" sz="2000" b="1" dirty="0" smtClean="0"/>
              <a:t>Centro:</a:t>
            </a:r>
          </a:p>
          <a:p>
            <a:r>
              <a:rPr lang="pt-BR" sz="2000" dirty="0" smtClean="0"/>
              <a:t>“Nele </a:t>
            </a:r>
            <a:r>
              <a:rPr lang="pt-BR" sz="2000" dirty="0"/>
              <a:t>praticamente não existem moradias e, por isso, à noite, fica vazio e</a:t>
            </a:r>
          </a:p>
          <a:p>
            <a:r>
              <a:rPr lang="pt-BR" sz="2000" dirty="0"/>
              <a:t>deserto – apenas a guarda noturna, com suas lanternas, circula pelas ruas</a:t>
            </a:r>
          </a:p>
          <a:p>
            <a:r>
              <a:rPr lang="pt-BR" sz="2000" dirty="0"/>
              <a:t>estreitas e </a:t>
            </a:r>
            <a:r>
              <a:rPr lang="pt-BR" sz="2000" dirty="0" smtClean="0"/>
              <a:t>sombrias”</a:t>
            </a:r>
          </a:p>
          <a:p>
            <a:endParaRPr lang="pt-BR" sz="2000" dirty="0" smtClean="0"/>
          </a:p>
          <a:p>
            <a:r>
              <a:rPr lang="pt-BR" sz="2000" b="1" dirty="0" smtClean="0"/>
              <a:t>Estrutura de deslocamentos &gt; a rua principal</a:t>
            </a:r>
            <a:endParaRPr lang="pt-BR" sz="2000" b="1" dirty="0"/>
          </a:p>
          <a:p>
            <a:r>
              <a:rPr lang="pt-BR" sz="2000" dirty="0" smtClean="0"/>
              <a:t>“O </a:t>
            </a:r>
            <a:r>
              <a:rPr lang="pt-BR" sz="2000" dirty="0"/>
              <a:t>curioso é que esses ricos representantes da aristocracia do dinheiro</a:t>
            </a:r>
          </a:p>
          <a:p>
            <a:r>
              <a:rPr lang="pt-BR" sz="2000" dirty="0"/>
              <a:t>podem atravessar os bairros operários, utilizando o caminho mais curto</a:t>
            </a:r>
          </a:p>
          <a:p>
            <a:r>
              <a:rPr lang="pt-BR" sz="2000" dirty="0"/>
              <a:t>para chegar aos seus escritórios no centro da cidade, sem se aperceber que</a:t>
            </a:r>
          </a:p>
          <a:p>
            <a:r>
              <a:rPr lang="pt-BR" sz="2000" dirty="0"/>
              <a:t>estão cercados, por todos os lados, pela mais sórdida </a:t>
            </a:r>
            <a:r>
              <a:rPr lang="pt-BR" sz="2000" dirty="0" smtClean="0"/>
              <a:t>miséria”.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88303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666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Camargo</dc:creator>
  <cp:lastModifiedBy>Camila Camargo</cp:lastModifiedBy>
  <cp:revision>8</cp:revision>
  <dcterms:created xsi:type="dcterms:W3CDTF">2022-06-22T10:46:40Z</dcterms:created>
  <dcterms:modified xsi:type="dcterms:W3CDTF">2022-06-22T11:48:27Z</dcterms:modified>
</cp:coreProperties>
</file>