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99" r:id="rId1"/>
    <p:sldMasterId id="2147483775" r:id="rId2"/>
    <p:sldMasterId id="2147483791" r:id="rId3"/>
    <p:sldMasterId id="2147483807" r:id="rId4"/>
    <p:sldMasterId id="2147483823" r:id="rId5"/>
    <p:sldMasterId id="2147483839" r:id="rId6"/>
    <p:sldMasterId id="2147483855" r:id="rId7"/>
  </p:sldMasterIdLst>
  <p:notesMasterIdLst>
    <p:notesMasterId r:id="rId382"/>
  </p:notesMasterIdLst>
  <p:handoutMasterIdLst>
    <p:handoutMasterId r:id="rId383"/>
  </p:handoutMasterIdLst>
  <p:sldIdLst>
    <p:sldId id="256" r:id="rId8"/>
    <p:sldId id="257" r:id="rId9"/>
    <p:sldId id="581" r:id="rId10"/>
    <p:sldId id="838" r:id="rId11"/>
    <p:sldId id="839" r:id="rId12"/>
    <p:sldId id="584" r:id="rId13"/>
    <p:sldId id="585" r:id="rId14"/>
    <p:sldId id="586" r:id="rId15"/>
    <p:sldId id="587" r:id="rId16"/>
    <p:sldId id="588" r:id="rId17"/>
    <p:sldId id="648" r:id="rId18"/>
    <p:sldId id="590" r:id="rId19"/>
    <p:sldId id="802" r:id="rId20"/>
    <p:sldId id="698" r:id="rId21"/>
    <p:sldId id="649" r:id="rId22"/>
    <p:sldId id="593" r:id="rId23"/>
    <p:sldId id="803" r:id="rId24"/>
    <p:sldId id="596" r:id="rId25"/>
    <p:sldId id="597" r:id="rId26"/>
    <p:sldId id="840" r:id="rId27"/>
    <p:sldId id="651" r:id="rId28"/>
    <p:sldId id="652" r:id="rId29"/>
    <p:sldId id="653" r:id="rId30"/>
    <p:sldId id="655" r:id="rId31"/>
    <p:sldId id="656" r:id="rId32"/>
    <p:sldId id="657" r:id="rId33"/>
    <p:sldId id="658" r:id="rId34"/>
    <p:sldId id="659" r:id="rId35"/>
    <p:sldId id="660" r:id="rId36"/>
    <p:sldId id="661" r:id="rId37"/>
    <p:sldId id="662" r:id="rId38"/>
    <p:sldId id="663" r:id="rId39"/>
    <p:sldId id="664" r:id="rId40"/>
    <p:sldId id="665" r:id="rId41"/>
    <p:sldId id="699" r:id="rId42"/>
    <p:sldId id="700" r:id="rId43"/>
    <p:sldId id="701" r:id="rId44"/>
    <p:sldId id="669" r:id="rId45"/>
    <p:sldId id="671" r:id="rId46"/>
    <p:sldId id="672" r:id="rId47"/>
    <p:sldId id="762" r:id="rId48"/>
    <p:sldId id="293" r:id="rId49"/>
    <p:sldId id="294" r:id="rId50"/>
    <p:sldId id="295" r:id="rId51"/>
    <p:sldId id="296" r:id="rId52"/>
    <p:sldId id="297" r:id="rId53"/>
    <p:sldId id="298" r:id="rId54"/>
    <p:sldId id="299" r:id="rId55"/>
    <p:sldId id="673" r:id="rId56"/>
    <p:sldId id="674" r:id="rId57"/>
    <p:sldId id="675" r:id="rId58"/>
    <p:sldId id="676" r:id="rId59"/>
    <p:sldId id="303" r:id="rId60"/>
    <p:sldId id="304" r:id="rId61"/>
    <p:sldId id="305" r:id="rId62"/>
    <p:sldId id="306" r:id="rId63"/>
    <p:sldId id="307" r:id="rId64"/>
    <p:sldId id="624" r:id="rId65"/>
    <p:sldId id="625" r:id="rId66"/>
    <p:sldId id="626" r:id="rId67"/>
    <p:sldId id="311" r:id="rId68"/>
    <p:sldId id="312" r:id="rId69"/>
    <p:sldId id="313" r:id="rId70"/>
    <p:sldId id="314" r:id="rId71"/>
    <p:sldId id="315" r:id="rId72"/>
    <p:sldId id="316" r:id="rId73"/>
    <p:sldId id="804" r:id="rId74"/>
    <p:sldId id="318" r:id="rId75"/>
    <p:sldId id="319" r:id="rId76"/>
    <p:sldId id="320" r:id="rId77"/>
    <p:sldId id="627" r:id="rId78"/>
    <p:sldId id="322" r:id="rId79"/>
    <p:sldId id="323" r:id="rId80"/>
    <p:sldId id="324" r:id="rId81"/>
    <p:sldId id="628" r:id="rId82"/>
    <p:sldId id="326" r:id="rId83"/>
    <p:sldId id="327" r:id="rId84"/>
    <p:sldId id="328" r:id="rId85"/>
    <p:sldId id="329" r:id="rId86"/>
    <p:sldId id="330" r:id="rId87"/>
    <p:sldId id="331" r:id="rId88"/>
    <p:sldId id="332" r:id="rId89"/>
    <p:sldId id="333" r:id="rId90"/>
    <p:sldId id="334" r:id="rId91"/>
    <p:sldId id="335" r:id="rId92"/>
    <p:sldId id="336" r:id="rId93"/>
    <p:sldId id="819" r:id="rId94"/>
    <p:sldId id="337" r:id="rId95"/>
    <p:sldId id="338" r:id="rId96"/>
    <p:sldId id="339" r:id="rId97"/>
    <p:sldId id="340" r:id="rId98"/>
    <p:sldId id="341" r:id="rId99"/>
    <p:sldId id="342" r:id="rId100"/>
    <p:sldId id="343" r:id="rId101"/>
    <p:sldId id="344" r:id="rId102"/>
    <p:sldId id="345" r:id="rId103"/>
    <p:sldId id="805" r:id="rId104"/>
    <p:sldId id="348" r:id="rId105"/>
    <p:sldId id="349"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768" r:id="rId119"/>
    <p:sldId id="806" r:id="rId120"/>
    <p:sldId id="845" r:id="rId121"/>
    <p:sldId id="846" r:id="rId122"/>
    <p:sldId id="847" r:id="rId123"/>
    <p:sldId id="848" r:id="rId124"/>
    <p:sldId id="366" r:id="rId125"/>
    <p:sldId id="812" r:id="rId126"/>
    <p:sldId id="769" r:id="rId127"/>
    <p:sldId id="849" r:id="rId128"/>
    <p:sldId id="850" r:id="rId129"/>
    <p:sldId id="851" r:id="rId130"/>
    <p:sldId id="852" r:id="rId131"/>
    <p:sldId id="811" r:id="rId132"/>
    <p:sldId id="813" r:id="rId133"/>
    <p:sldId id="814" r:id="rId134"/>
    <p:sldId id="815" r:id="rId135"/>
    <p:sldId id="853" r:id="rId136"/>
    <p:sldId id="816" r:id="rId137"/>
    <p:sldId id="474" r:id="rId138"/>
    <p:sldId id="475" r:id="rId139"/>
    <p:sldId id="476" r:id="rId140"/>
    <p:sldId id="477" r:id="rId141"/>
    <p:sldId id="478" r:id="rId142"/>
    <p:sldId id="479" r:id="rId143"/>
    <p:sldId id="480" r:id="rId144"/>
    <p:sldId id="481" r:id="rId145"/>
    <p:sldId id="482" r:id="rId146"/>
    <p:sldId id="483" r:id="rId147"/>
    <p:sldId id="484" r:id="rId148"/>
    <p:sldId id="485" r:id="rId149"/>
    <p:sldId id="486" r:id="rId150"/>
    <p:sldId id="818" r:id="rId151"/>
    <p:sldId id="782" r:id="rId152"/>
    <p:sldId id="784" r:id="rId153"/>
    <p:sldId id="785" r:id="rId154"/>
    <p:sldId id="786" r:id="rId155"/>
    <p:sldId id="787" r:id="rId156"/>
    <p:sldId id="788" r:id="rId157"/>
    <p:sldId id="791" r:id="rId158"/>
    <p:sldId id="790" r:id="rId159"/>
    <p:sldId id="754" r:id="rId160"/>
    <p:sldId id="755" r:id="rId161"/>
    <p:sldId id="792" r:id="rId162"/>
    <p:sldId id="758" r:id="rId163"/>
    <p:sldId id="793" r:id="rId164"/>
    <p:sldId id="794" r:id="rId165"/>
    <p:sldId id="738" r:id="rId166"/>
    <p:sldId id="789" r:id="rId167"/>
    <p:sldId id="742" r:id="rId168"/>
    <p:sldId id="743" r:id="rId169"/>
    <p:sldId id="744" r:id="rId170"/>
    <p:sldId id="746" r:id="rId171"/>
    <p:sldId id="745" r:id="rId172"/>
    <p:sldId id="747" r:id="rId173"/>
    <p:sldId id="748" r:id="rId174"/>
    <p:sldId id="749" r:id="rId175"/>
    <p:sldId id="750" r:id="rId176"/>
    <p:sldId id="820" r:id="rId177"/>
    <p:sldId id="372" r:id="rId178"/>
    <p:sldId id="797" r:id="rId179"/>
    <p:sldId id="373" r:id="rId180"/>
    <p:sldId id="702" r:id="rId181"/>
    <p:sldId id="678" r:id="rId182"/>
    <p:sldId id="376" r:id="rId183"/>
    <p:sldId id="377" r:id="rId184"/>
    <p:sldId id="378" r:id="rId185"/>
    <p:sldId id="379" r:id="rId186"/>
    <p:sldId id="734" r:id="rId187"/>
    <p:sldId id="801" r:id="rId188"/>
    <p:sldId id="380" r:id="rId189"/>
    <p:sldId id="795" r:id="rId190"/>
    <p:sldId id="796" r:id="rId191"/>
    <p:sldId id="822" r:id="rId192"/>
    <p:sldId id="823" r:id="rId193"/>
    <p:sldId id="824" r:id="rId194"/>
    <p:sldId id="825" r:id="rId195"/>
    <p:sldId id="827" r:id="rId196"/>
    <p:sldId id="832" r:id="rId197"/>
    <p:sldId id="828" r:id="rId198"/>
    <p:sldId id="829" r:id="rId199"/>
    <p:sldId id="830" r:id="rId200"/>
    <p:sldId id="817" r:id="rId201"/>
    <p:sldId id="383" r:id="rId202"/>
    <p:sldId id="735" r:id="rId203"/>
    <p:sldId id="384" r:id="rId204"/>
    <p:sldId id="629" r:id="rId205"/>
    <p:sldId id="386" r:id="rId206"/>
    <p:sldId id="630" r:id="rId207"/>
    <p:sldId id="703" r:id="rId208"/>
    <p:sldId id="704" r:id="rId209"/>
    <p:sldId id="705" r:id="rId210"/>
    <p:sldId id="706" r:id="rId211"/>
    <p:sldId id="707" r:id="rId212"/>
    <p:sldId id="708" r:id="rId213"/>
    <p:sldId id="391" r:id="rId214"/>
    <p:sldId id="770" r:id="rId215"/>
    <p:sldId id="778" r:id="rId216"/>
    <p:sldId id="779" r:id="rId217"/>
    <p:sldId id="393" r:id="rId218"/>
    <p:sldId id="394" r:id="rId219"/>
    <p:sldId id="395" r:id="rId220"/>
    <p:sldId id="781" r:id="rId221"/>
    <p:sldId id="771" r:id="rId222"/>
    <p:sldId id="772" r:id="rId223"/>
    <p:sldId id="773" r:id="rId224"/>
    <p:sldId id="774" r:id="rId225"/>
    <p:sldId id="685" r:id="rId226"/>
    <p:sldId id="718" r:id="rId227"/>
    <p:sldId id="759" r:id="rId228"/>
    <p:sldId id="561" r:id="rId229"/>
    <p:sldId id="549" r:id="rId230"/>
    <p:sldId id="550" r:id="rId231"/>
    <p:sldId id="551" r:id="rId232"/>
    <p:sldId id="552" r:id="rId233"/>
    <p:sldId id="465" r:id="rId234"/>
    <p:sldId id="466" r:id="rId235"/>
    <p:sldId id="687" r:id="rId236"/>
    <p:sldId id="688" r:id="rId237"/>
    <p:sldId id="555" r:id="rId238"/>
    <p:sldId id="689" r:id="rId239"/>
    <p:sldId id="690" r:id="rId240"/>
    <p:sldId id="470" r:id="rId241"/>
    <p:sldId id="471" r:id="rId242"/>
    <p:sldId id="559" r:id="rId243"/>
    <p:sldId id="557" r:id="rId244"/>
    <p:sldId id="400" r:id="rId245"/>
    <p:sldId id="560" r:id="rId246"/>
    <p:sldId id="401" r:id="rId247"/>
    <p:sldId id="402" r:id="rId248"/>
    <p:sldId id="403" r:id="rId249"/>
    <p:sldId id="404" r:id="rId250"/>
    <p:sldId id="405" r:id="rId251"/>
    <p:sldId id="406" r:id="rId252"/>
    <p:sldId id="641" r:id="rId253"/>
    <p:sldId id="709" r:id="rId254"/>
    <p:sldId id="409" r:id="rId255"/>
    <p:sldId id="410" r:id="rId256"/>
    <p:sldId id="710" r:id="rId257"/>
    <p:sldId id="711" r:id="rId258"/>
    <p:sldId id="712" r:id="rId259"/>
    <p:sldId id="412" r:id="rId260"/>
    <p:sldId id="413" r:id="rId261"/>
    <p:sldId id="414" r:id="rId262"/>
    <p:sldId id="415" r:id="rId263"/>
    <p:sldId id="416" r:id="rId264"/>
    <p:sldId id="417" r:id="rId265"/>
    <p:sldId id="418" r:id="rId266"/>
    <p:sldId id="419" r:id="rId267"/>
    <p:sldId id="420" r:id="rId268"/>
    <p:sldId id="421" r:id="rId269"/>
    <p:sldId id="422" r:id="rId270"/>
    <p:sldId id="423" r:id="rId271"/>
    <p:sldId id="713" r:id="rId272"/>
    <p:sldId id="714" r:id="rId273"/>
    <p:sldId id="426" r:id="rId274"/>
    <p:sldId id="427" r:id="rId275"/>
    <p:sldId id="428" r:id="rId276"/>
    <p:sldId id="429" r:id="rId277"/>
    <p:sldId id="430" r:id="rId278"/>
    <p:sldId id="431" r:id="rId279"/>
    <p:sldId id="432" r:id="rId280"/>
    <p:sldId id="433" r:id="rId281"/>
    <p:sldId id="434" r:id="rId282"/>
    <p:sldId id="435" r:id="rId283"/>
    <p:sldId id="436" r:id="rId284"/>
    <p:sldId id="437" r:id="rId285"/>
    <p:sldId id="438" r:id="rId286"/>
    <p:sldId id="439" r:id="rId287"/>
    <p:sldId id="440" r:id="rId288"/>
    <p:sldId id="642" r:id="rId289"/>
    <p:sldId id="441" r:id="rId290"/>
    <p:sldId id="442" r:id="rId291"/>
    <p:sldId id="443" r:id="rId292"/>
    <p:sldId id="444" r:id="rId293"/>
    <p:sldId id="445" r:id="rId294"/>
    <p:sldId id="446" r:id="rId295"/>
    <p:sldId id="447" r:id="rId296"/>
    <p:sldId id="448" r:id="rId297"/>
    <p:sldId id="449" r:id="rId298"/>
    <p:sldId id="450" r:id="rId299"/>
    <p:sldId id="451" r:id="rId300"/>
    <p:sldId id="452" r:id="rId301"/>
    <p:sldId id="453" r:id="rId302"/>
    <p:sldId id="454" r:id="rId303"/>
    <p:sldId id="455" r:id="rId304"/>
    <p:sldId id="456" r:id="rId305"/>
    <p:sldId id="457" r:id="rId306"/>
    <p:sldId id="458" r:id="rId307"/>
    <p:sldId id="459" r:id="rId308"/>
    <p:sldId id="460" r:id="rId309"/>
    <p:sldId id="461" r:id="rId310"/>
    <p:sldId id="462" r:id="rId311"/>
    <p:sldId id="463" r:id="rId312"/>
    <p:sldId id="546" r:id="rId313"/>
    <p:sldId id="464" r:id="rId314"/>
    <p:sldId id="487" r:id="rId315"/>
    <p:sldId id="489" r:id="rId316"/>
    <p:sldId id="488" r:id="rId317"/>
    <p:sldId id="490" r:id="rId318"/>
    <p:sldId id="798" r:id="rId319"/>
    <p:sldId id="568" r:id="rId320"/>
    <p:sldId id="506" r:id="rId321"/>
    <p:sldId id="507" r:id="rId322"/>
    <p:sldId id="578" r:id="rId323"/>
    <p:sldId id="570" r:id="rId324"/>
    <p:sldId id="564" r:id="rId325"/>
    <p:sldId id="509" r:id="rId326"/>
    <p:sldId id="566" r:id="rId327"/>
    <p:sldId id="716" r:id="rId328"/>
    <p:sldId id="567" r:id="rId329"/>
    <p:sldId id="514" r:id="rId330"/>
    <p:sldId id="571" r:id="rId331"/>
    <p:sldId id="691" r:id="rId332"/>
    <p:sldId id="692" r:id="rId333"/>
    <p:sldId id="693" r:id="rId334"/>
    <p:sldId id="516" r:id="rId335"/>
    <p:sldId id="562" r:id="rId336"/>
    <p:sldId id="563" r:id="rId337"/>
    <p:sldId id="518" r:id="rId338"/>
    <p:sldId id="719" r:id="rId339"/>
    <p:sldId id="720" r:id="rId340"/>
    <p:sldId id="721" r:id="rId341"/>
    <p:sldId id="722" r:id="rId342"/>
    <p:sldId id="723" r:id="rId343"/>
    <p:sldId id="724" r:id="rId344"/>
    <p:sldId id="725" r:id="rId345"/>
    <p:sldId id="726" r:id="rId346"/>
    <p:sldId id="727" r:id="rId347"/>
    <p:sldId id="728" r:id="rId348"/>
    <p:sldId id="729" r:id="rId349"/>
    <p:sldId id="730" r:id="rId350"/>
    <p:sldId id="731" r:id="rId351"/>
    <p:sldId id="504" r:id="rId352"/>
    <p:sldId id="763" r:id="rId353"/>
    <p:sldId id="760" r:id="rId354"/>
    <p:sldId id="579" r:id="rId355"/>
    <p:sldId id="643" r:id="rId356"/>
    <p:sldId id="752" r:id="rId357"/>
    <p:sldId id="835" r:id="rId358"/>
    <p:sldId id="694" r:id="rId359"/>
    <p:sldId id="695" r:id="rId360"/>
    <p:sldId id="799" r:id="rId361"/>
    <p:sldId id="800" r:id="rId362"/>
    <p:sldId id="833" r:id="rId363"/>
    <p:sldId id="524" r:id="rId364"/>
    <p:sldId id="834" r:id="rId365"/>
    <p:sldId id="526" r:id="rId366"/>
    <p:sldId id="527" r:id="rId367"/>
    <p:sldId id="525" r:id="rId368"/>
    <p:sldId id="529" r:id="rId369"/>
    <p:sldId id="530" r:id="rId370"/>
    <p:sldId id="531" r:id="rId371"/>
    <p:sldId id="532" r:id="rId372"/>
    <p:sldId id="533" r:id="rId373"/>
    <p:sldId id="534" r:id="rId374"/>
    <p:sldId id="717" r:id="rId375"/>
    <p:sldId id="539" r:id="rId376"/>
    <p:sldId id="540" r:id="rId377"/>
    <p:sldId id="541" r:id="rId378"/>
    <p:sldId id="837" r:id="rId379"/>
    <p:sldId id="836" r:id="rId380"/>
    <p:sldId id="543" r:id="rId381"/>
  </p:sldIdLst>
  <p:sldSz cx="10080625" cy="7559675"/>
  <p:notesSz cx="7559675" cy="10691813"/>
  <p:custShowLst>
    <p:custShow name="shorter version" id="0">
      <p:sldLst>
        <p:sld r:id="rId8"/>
      </p:sldLst>
    </p:custShow>
    <p:custShow name="full" id="1">
      <p:sldLst>
        <p:sld r:id="rId8"/>
      </p:sldLst>
    </p:custShow>
  </p:custShowLst>
  <p:defaultTextStyle>
    <a:defPPr>
      <a:defRPr lang="en-GB"/>
    </a:defPPr>
    <a:lvl1pPr algn="l" defTabSz="447771"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1pPr>
    <a:lvl2pPr marL="740491" indent="-284803" algn="l" defTabSz="447771"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2pPr>
    <a:lvl3pPr marL="1139209" indent="-227847" algn="l" defTabSz="447771"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3pPr>
    <a:lvl4pPr marL="1594900" indent="-227847" algn="l" defTabSz="447771"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4pPr>
    <a:lvl5pPr marL="2050587" indent="-227847" algn="l" defTabSz="447771"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5pPr>
    <a:lvl6pPr marL="2278423" algn="l" defTabSz="455684" rtl="0" eaLnBrk="1" latinLnBrk="0" hangingPunct="1">
      <a:defRPr sz="2800" kern="1200">
        <a:solidFill>
          <a:schemeClr val="bg1"/>
        </a:solidFill>
        <a:latin typeface="Arial" charset="0"/>
        <a:ea typeface="+mn-ea"/>
        <a:cs typeface="+mn-cs"/>
      </a:defRPr>
    </a:lvl6pPr>
    <a:lvl7pPr marL="2734114" algn="l" defTabSz="455684" rtl="0" eaLnBrk="1" latinLnBrk="0" hangingPunct="1">
      <a:defRPr sz="2800" kern="1200">
        <a:solidFill>
          <a:schemeClr val="bg1"/>
        </a:solidFill>
        <a:latin typeface="Arial" charset="0"/>
        <a:ea typeface="+mn-ea"/>
        <a:cs typeface="+mn-cs"/>
      </a:defRPr>
    </a:lvl7pPr>
    <a:lvl8pPr marL="3189800" algn="l" defTabSz="455684" rtl="0" eaLnBrk="1" latinLnBrk="0" hangingPunct="1">
      <a:defRPr sz="2800" kern="1200">
        <a:solidFill>
          <a:schemeClr val="bg1"/>
        </a:solidFill>
        <a:latin typeface="Arial" charset="0"/>
        <a:ea typeface="+mn-ea"/>
        <a:cs typeface="+mn-cs"/>
      </a:defRPr>
    </a:lvl8pPr>
    <a:lvl9pPr marL="3645488" algn="l" defTabSz="455684" rtl="0" eaLnBrk="1" latinLnBrk="0" hangingPunct="1">
      <a:defRPr sz="2800"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CBCD01"/>
    <a:srgbClr val="005500"/>
    <a:srgbClr val="6B0003"/>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55" autoAdjust="0"/>
    <p:restoredTop sz="94660"/>
  </p:normalViewPr>
  <p:slideViewPr>
    <p:cSldViewPr>
      <p:cViewPr varScale="1">
        <p:scale>
          <a:sx n="39" d="100"/>
          <a:sy n="39" d="100"/>
        </p:scale>
        <p:origin x="-184" y="-104"/>
      </p:cViewPr>
      <p:guideLst>
        <p:guide orient="horz" pos="2161"/>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2019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345" Type="http://schemas.openxmlformats.org/officeDocument/2006/relationships/slide" Target="slides/slide338.xml"/><Relationship Id="rId346" Type="http://schemas.openxmlformats.org/officeDocument/2006/relationships/slide" Target="slides/slide339.xml"/><Relationship Id="rId347" Type="http://schemas.openxmlformats.org/officeDocument/2006/relationships/slide" Target="slides/slide340.xml"/><Relationship Id="rId348" Type="http://schemas.openxmlformats.org/officeDocument/2006/relationships/slide" Target="slides/slide341.xml"/><Relationship Id="rId349" Type="http://schemas.openxmlformats.org/officeDocument/2006/relationships/slide" Target="slides/slide34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260" Type="http://schemas.openxmlformats.org/officeDocument/2006/relationships/slide" Target="slides/slide253.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61" Type="http://schemas.openxmlformats.org/officeDocument/2006/relationships/slide" Target="slides/slide254.xml"/><Relationship Id="rId262" Type="http://schemas.openxmlformats.org/officeDocument/2006/relationships/slide" Target="slides/slide255.xml"/><Relationship Id="rId263" Type="http://schemas.openxmlformats.org/officeDocument/2006/relationships/slide" Target="slides/slide256.xml"/><Relationship Id="rId264" Type="http://schemas.openxmlformats.org/officeDocument/2006/relationships/slide" Target="slides/slide257.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65" Type="http://schemas.openxmlformats.org/officeDocument/2006/relationships/slide" Target="slides/slide258.xml"/><Relationship Id="rId266" Type="http://schemas.openxmlformats.org/officeDocument/2006/relationships/slide" Target="slides/slide259.xml"/><Relationship Id="rId267" Type="http://schemas.openxmlformats.org/officeDocument/2006/relationships/slide" Target="slides/slide260.xml"/><Relationship Id="rId268" Type="http://schemas.openxmlformats.org/officeDocument/2006/relationships/slide" Target="slides/slide261.xml"/><Relationship Id="rId269" Type="http://schemas.openxmlformats.org/officeDocument/2006/relationships/slide" Target="slides/slide262.xml"/><Relationship Id="rId350" Type="http://schemas.openxmlformats.org/officeDocument/2006/relationships/slide" Target="slides/slide343.xml"/><Relationship Id="rId351" Type="http://schemas.openxmlformats.org/officeDocument/2006/relationships/slide" Target="slides/slide344.xml"/><Relationship Id="rId352" Type="http://schemas.openxmlformats.org/officeDocument/2006/relationships/slide" Target="slides/slide345.xml"/><Relationship Id="rId353" Type="http://schemas.openxmlformats.org/officeDocument/2006/relationships/slide" Target="slides/slide346.xml"/><Relationship Id="rId354" Type="http://schemas.openxmlformats.org/officeDocument/2006/relationships/slide" Target="slides/slide347.xml"/><Relationship Id="rId355" Type="http://schemas.openxmlformats.org/officeDocument/2006/relationships/slide" Target="slides/slide348.xml"/><Relationship Id="rId356" Type="http://schemas.openxmlformats.org/officeDocument/2006/relationships/slide" Target="slides/slide349.xml"/><Relationship Id="rId357" Type="http://schemas.openxmlformats.org/officeDocument/2006/relationships/slide" Target="slides/slide350.xml"/><Relationship Id="rId358" Type="http://schemas.openxmlformats.org/officeDocument/2006/relationships/slide" Target="slides/slide35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59" Type="http://schemas.openxmlformats.org/officeDocument/2006/relationships/slide" Target="slides/slide35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270" Type="http://schemas.openxmlformats.org/officeDocument/2006/relationships/slide" Target="slides/slide263.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271" Type="http://schemas.openxmlformats.org/officeDocument/2006/relationships/slide" Target="slides/slide264.xml"/><Relationship Id="rId272" Type="http://schemas.openxmlformats.org/officeDocument/2006/relationships/slide" Target="slides/slide265.xml"/><Relationship Id="rId273" Type="http://schemas.openxmlformats.org/officeDocument/2006/relationships/slide" Target="slides/slide266.xml"/><Relationship Id="rId274" Type="http://schemas.openxmlformats.org/officeDocument/2006/relationships/slide" Target="slides/slide267.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75" Type="http://schemas.openxmlformats.org/officeDocument/2006/relationships/slide" Target="slides/slide268.xml"/><Relationship Id="rId276" Type="http://schemas.openxmlformats.org/officeDocument/2006/relationships/slide" Target="slides/slide269.xml"/><Relationship Id="rId277" Type="http://schemas.openxmlformats.org/officeDocument/2006/relationships/slide" Target="slides/slide270.xml"/><Relationship Id="rId278" Type="http://schemas.openxmlformats.org/officeDocument/2006/relationships/slide" Target="slides/slide271.xml"/><Relationship Id="rId279" Type="http://schemas.openxmlformats.org/officeDocument/2006/relationships/slide" Target="slides/slide272.xml"/><Relationship Id="rId300" Type="http://schemas.openxmlformats.org/officeDocument/2006/relationships/slide" Target="slides/slide293.xml"/><Relationship Id="rId301" Type="http://schemas.openxmlformats.org/officeDocument/2006/relationships/slide" Target="slides/slide294.xml"/><Relationship Id="rId302" Type="http://schemas.openxmlformats.org/officeDocument/2006/relationships/slide" Target="slides/slide295.xml"/><Relationship Id="rId303" Type="http://schemas.openxmlformats.org/officeDocument/2006/relationships/slide" Target="slides/slide296.xml"/><Relationship Id="rId304" Type="http://schemas.openxmlformats.org/officeDocument/2006/relationships/slide" Target="slides/slide297.xml"/><Relationship Id="rId305" Type="http://schemas.openxmlformats.org/officeDocument/2006/relationships/slide" Target="slides/slide298.xml"/><Relationship Id="rId306" Type="http://schemas.openxmlformats.org/officeDocument/2006/relationships/slide" Target="slides/slide299.xml"/><Relationship Id="rId307" Type="http://schemas.openxmlformats.org/officeDocument/2006/relationships/slide" Target="slides/slide300.xml"/><Relationship Id="rId308" Type="http://schemas.openxmlformats.org/officeDocument/2006/relationships/slide" Target="slides/slide301.xml"/><Relationship Id="rId309" Type="http://schemas.openxmlformats.org/officeDocument/2006/relationships/slide" Target="slides/slide302.xml"/><Relationship Id="rId360" Type="http://schemas.openxmlformats.org/officeDocument/2006/relationships/slide" Target="slides/slide353.xml"/><Relationship Id="rId361" Type="http://schemas.openxmlformats.org/officeDocument/2006/relationships/slide" Target="slides/slide354.xml"/><Relationship Id="rId362" Type="http://schemas.openxmlformats.org/officeDocument/2006/relationships/slide" Target="slides/slide355.xml"/><Relationship Id="rId363" Type="http://schemas.openxmlformats.org/officeDocument/2006/relationships/slide" Target="slides/slide356.xml"/><Relationship Id="rId364" Type="http://schemas.openxmlformats.org/officeDocument/2006/relationships/slide" Target="slides/slide357.xml"/><Relationship Id="rId365" Type="http://schemas.openxmlformats.org/officeDocument/2006/relationships/slide" Target="slides/slide358.xml"/><Relationship Id="rId366" Type="http://schemas.openxmlformats.org/officeDocument/2006/relationships/slide" Target="slides/slide359.xml"/><Relationship Id="rId367" Type="http://schemas.openxmlformats.org/officeDocument/2006/relationships/slide" Target="slides/slide360.xml"/><Relationship Id="rId368" Type="http://schemas.openxmlformats.org/officeDocument/2006/relationships/slide" Target="slides/slide361.xml"/><Relationship Id="rId369" Type="http://schemas.openxmlformats.org/officeDocument/2006/relationships/slide" Target="slides/slide36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80" Type="http://schemas.openxmlformats.org/officeDocument/2006/relationships/slide" Target="slides/slide273.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81" Type="http://schemas.openxmlformats.org/officeDocument/2006/relationships/slide" Target="slides/slide274.xml"/><Relationship Id="rId282" Type="http://schemas.openxmlformats.org/officeDocument/2006/relationships/slide" Target="slides/slide275.xml"/><Relationship Id="rId283" Type="http://schemas.openxmlformats.org/officeDocument/2006/relationships/slide" Target="slides/slide276.xml"/><Relationship Id="rId284" Type="http://schemas.openxmlformats.org/officeDocument/2006/relationships/slide" Target="slides/slide277.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285" Type="http://schemas.openxmlformats.org/officeDocument/2006/relationships/slide" Target="slides/slide278.xml"/><Relationship Id="rId286" Type="http://schemas.openxmlformats.org/officeDocument/2006/relationships/slide" Target="slides/slide279.xml"/><Relationship Id="rId287" Type="http://schemas.openxmlformats.org/officeDocument/2006/relationships/slide" Target="slides/slide280.xml"/><Relationship Id="rId288" Type="http://schemas.openxmlformats.org/officeDocument/2006/relationships/slide" Target="slides/slide281.xml"/><Relationship Id="rId289" Type="http://schemas.openxmlformats.org/officeDocument/2006/relationships/slide" Target="slides/slide282.xml"/><Relationship Id="rId310" Type="http://schemas.openxmlformats.org/officeDocument/2006/relationships/slide" Target="slides/slide303.xml"/><Relationship Id="rId311" Type="http://schemas.openxmlformats.org/officeDocument/2006/relationships/slide" Target="slides/slide304.xml"/><Relationship Id="rId312" Type="http://schemas.openxmlformats.org/officeDocument/2006/relationships/slide" Target="slides/slide305.xml"/><Relationship Id="rId313" Type="http://schemas.openxmlformats.org/officeDocument/2006/relationships/slide" Target="slides/slide306.xml"/><Relationship Id="rId314" Type="http://schemas.openxmlformats.org/officeDocument/2006/relationships/slide" Target="slides/slide307.xml"/><Relationship Id="rId315" Type="http://schemas.openxmlformats.org/officeDocument/2006/relationships/slide" Target="slides/slide308.xml"/><Relationship Id="rId316" Type="http://schemas.openxmlformats.org/officeDocument/2006/relationships/slide" Target="slides/slide309.xml"/><Relationship Id="rId317" Type="http://schemas.openxmlformats.org/officeDocument/2006/relationships/slide" Target="slides/slide310.xml"/><Relationship Id="rId318" Type="http://schemas.openxmlformats.org/officeDocument/2006/relationships/slide" Target="slides/slide311.xml"/><Relationship Id="rId319" Type="http://schemas.openxmlformats.org/officeDocument/2006/relationships/slide" Target="slides/slide312.xml"/><Relationship Id="rId370" Type="http://schemas.openxmlformats.org/officeDocument/2006/relationships/slide" Target="slides/slide363.xml"/><Relationship Id="rId371" Type="http://schemas.openxmlformats.org/officeDocument/2006/relationships/slide" Target="slides/slide364.xml"/><Relationship Id="rId372" Type="http://schemas.openxmlformats.org/officeDocument/2006/relationships/slide" Target="slides/slide365.xml"/><Relationship Id="rId373" Type="http://schemas.openxmlformats.org/officeDocument/2006/relationships/slide" Target="slides/slide366.xml"/><Relationship Id="rId374" Type="http://schemas.openxmlformats.org/officeDocument/2006/relationships/slide" Target="slides/slide367.xml"/><Relationship Id="rId375" Type="http://schemas.openxmlformats.org/officeDocument/2006/relationships/slide" Target="slides/slide368.xml"/><Relationship Id="rId376" Type="http://schemas.openxmlformats.org/officeDocument/2006/relationships/slide" Target="slides/slide369.xml"/><Relationship Id="rId377" Type="http://schemas.openxmlformats.org/officeDocument/2006/relationships/slide" Target="slides/slide370.xml"/><Relationship Id="rId378" Type="http://schemas.openxmlformats.org/officeDocument/2006/relationships/slide" Target="slides/slide371.xml"/><Relationship Id="rId379" Type="http://schemas.openxmlformats.org/officeDocument/2006/relationships/slide" Target="slides/slide372.xml"/><Relationship Id="rId290" Type="http://schemas.openxmlformats.org/officeDocument/2006/relationships/slide" Target="slides/slide283.xml"/><Relationship Id="rId291" Type="http://schemas.openxmlformats.org/officeDocument/2006/relationships/slide" Target="slides/slide284.xml"/><Relationship Id="rId292" Type="http://schemas.openxmlformats.org/officeDocument/2006/relationships/slide" Target="slides/slide285.xml"/><Relationship Id="rId293" Type="http://schemas.openxmlformats.org/officeDocument/2006/relationships/slide" Target="slides/slide286.xml"/><Relationship Id="rId294" Type="http://schemas.openxmlformats.org/officeDocument/2006/relationships/slide" Target="slides/slide287.xml"/><Relationship Id="rId295" Type="http://schemas.openxmlformats.org/officeDocument/2006/relationships/slide" Target="slides/slide288.xml"/><Relationship Id="rId296" Type="http://schemas.openxmlformats.org/officeDocument/2006/relationships/slide" Target="slides/slide289.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297" Type="http://schemas.openxmlformats.org/officeDocument/2006/relationships/slide" Target="slides/slide290.xml"/><Relationship Id="rId298" Type="http://schemas.openxmlformats.org/officeDocument/2006/relationships/slide" Target="slides/slide291.xml"/><Relationship Id="rId299" Type="http://schemas.openxmlformats.org/officeDocument/2006/relationships/slide" Target="slides/slide292.xml"/><Relationship Id="rId380" Type="http://schemas.openxmlformats.org/officeDocument/2006/relationships/slide" Target="slides/slide373.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320" Type="http://schemas.openxmlformats.org/officeDocument/2006/relationships/slide" Target="slides/slide313.xml"/><Relationship Id="rId321" Type="http://schemas.openxmlformats.org/officeDocument/2006/relationships/slide" Target="slides/slide314.xml"/><Relationship Id="rId322" Type="http://schemas.openxmlformats.org/officeDocument/2006/relationships/slide" Target="slides/slide315.xml"/><Relationship Id="rId323" Type="http://schemas.openxmlformats.org/officeDocument/2006/relationships/slide" Target="slides/slide316.xml"/><Relationship Id="rId324" Type="http://schemas.openxmlformats.org/officeDocument/2006/relationships/slide" Target="slides/slide317.xml"/><Relationship Id="rId325" Type="http://schemas.openxmlformats.org/officeDocument/2006/relationships/slide" Target="slides/slide318.xml"/><Relationship Id="rId326" Type="http://schemas.openxmlformats.org/officeDocument/2006/relationships/slide" Target="slides/slide319.xml"/><Relationship Id="rId327" Type="http://schemas.openxmlformats.org/officeDocument/2006/relationships/slide" Target="slides/slide320.xml"/><Relationship Id="rId328" Type="http://schemas.openxmlformats.org/officeDocument/2006/relationships/slide" Target="slides/slide321.xml"/><Relationship Id="rId329" Type="http://schemas.openxmlformats.org/officeDocument/2006/relationships/slide" Target="slides/slide322.xml"/><Relationship Id="rId381" Type="http://schemas.openxmlformats.org/officeDocument/2006/relationships/slide" Target="slides/slide374.xml"/><Relationship Id="rId382" Type="http://schemas.openxmlformats.org/officeDocument/2006/relationships/notesMaster" Target="notesMasters/notesMaster1.xml"/><Relationship Id="rId383" Type="http://schemas.openxmlformats.org/officeDocument/2006/relationships/handoutMaster" Target="handoutMasters/handoutMaster1.xml"/><Relationship Id="rId384" Type="http://schemas.openxmlformats.org/officeDocument/2006/relationships/printerSettings" Target="printerSettings/printerSettings1.bin"/><Relationship Id="rId385" Type="http://schemas.openxmlformats.org/officeDocument/2006/relationships/presProps" Target="presProps.xml"/><Relationship Id="rId386" Type="http://schemas.openxmlformats.org/officeDocument/2006/relationships/viewProps" Target="viewProps.xml"/><Relationship Id="rId387" Type="http://schemas.openxmlformats.org/officeDocument/2006/relationships/theme" Target="theme/theme1.xml"/><Relationship Id="rId388" Type="http://schemas.openxmlformats.org/officeDocument/2006/relationships/tableStyles" Target="tableStyles.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330" Type="http://schemas.openxmlformats.org/officeDocument/2006/relationships/slide" Target="slides/slide323.xml"/><Relationship Id="rId331" Type="http://schemas.openxmlformats.org/officeDocument/2006/relationships/slide" Target="slides/slide324.xml"/><Relationship Id="rId332" Type="http://schemas.openxmlformats.org/officeDocument/2006/relationships/slide" Target="slides/slide325.xml"/><Relationship Id="rId333" Type="http://schemas.openxmlformats.org/officeDocument/2006/relationships/slide" Target="slides/slide326.xml"/><Relationship Id="rId334" Type="http://schemas.openxmlformats.org/officeDocument/2006/relationships/slide" Target="slides/slide327.xml"/><Relationship Id="rId335" Type="http://schemas.openxmlformats.org/officeDocument/2006/relationships/slide" Target="slides/slide328.xml"/><Relationship Id="rId336" Type="http://schemas.openxmlformats.org/officeDocument/2006/relationships/slide" Target="slides/slide329.xml"/><Relationship Id="rId337" Type="http://schemas.openxmlformats.org/officeDocument/2006/relationships/slide" Target="slides/slide330.xml"/><Relationship Id="rId338" Type="http://schemas.openxmlformats.org/officeDocument/2006/relationships/slide" Target="slides/slide331.xml"/><Relationship Id="rId339" Type="http://schemas.openxmlformats.org/officeDocument/2006/relationships/slide" Target="slides/slide33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slide" Target="slides/slide245.xml"/><Relationship Id="rId253" Type="http://schemas.openxmlformats.org/officeDocument/2006/relationships/slide" Target="slides/slide246.xml"/><Relationship Id="rId254" Type="http://schemas.openxmlformats.org/officeDocument/2006/relationships/slide" Target="slides/slide247.xml"/><Relationship Id="rId255" Type="http://schemas.openxmlformats.org/officeDocument/2006/relationships/slide" Target="slides/slide248.xml"/><Relationship Id="rId256" Type="http://schemas.openxmlformats.org/officeDocument/2006/relationships/slide" Target="slides/slide249.xml"/><Relationship Id="rId257" Type="http://schemas.openxmlformats.org/officeDocument/2006/relationships/slide" Target="slides/slide250.xml"/><Relationship Id="rId258" Type="http://schemas.openxmlformats.org/officeDocument/2006/relationships/slide" Target="slides/slide251.xml"/><Relationship Id="rId259" Type="http://schemas.openxmlformats.org/officeDocument/2006/relationships/slide" Target="slides/slide252.xml"/><Relationship Id="rId340" Type="http://schemas.openxmlformats.org/officeDocument/2006/relationships/slide" Target="slides/slide333.xml"/><Relationship Id="rId341" Type="http://schemas.openxmlformats.org/officeDocument/2006/relationships/slide" Target="slides/slide334.xml"/><Relationship Id="rId342" Type="http://schemas.openxmlformats.org/officeDocument/2006/relationships/slide" Target="slides/slide335.xml"/><Relationship Id="rId343" Type="http://schemas.openxmlformats.org/officeDocument/2006/relationships/slide" Target="slides/slide336.xml"/><Relationship Id="rId344" Type="http://schemas.openxmlformats.org/officeDocument/2006/relationships/slide" Target="slides/slide337.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49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281488" y="0"/>
            <a:ext cx="3276600" cy="534988"/>
          </a:xfrm>
          <a:prstGeom prst="rect">
            <a:avLst/>
          </a:prstGeom>
        </p:spPr>
        <p:txBody>
          <a:bodyPr vert="horz" lIns="91440" tIns="45720" rIns="91440" bIns="45720" rtlCol="0"/>
          <a:lstStyle>
            <a:lvl1pPr algn="r">
              <a:defRPr sz="1200"/>
            </a:lvl1pPr>
          </a:lstStyle>
          <a:p>
            <a:fld id="{CE99E488-DE1B-CB49-988A-97296F8F3071}" type="datetimeFigureOut">
              <a:rPr lang="en-US" smtClean="0"/>
              <a:t>9/9/13</a:t>
            </a:fld>
            <a:endParaRPr lang="en-US"/>
          </a:p>
        </p:txBody>
      </p:sp>
      <p:sp>
        <p:nvSpPr>
          <p:cNvPr id="4" name="Footer Placeholder 3"/>
          <p:cNvSpPr>
            <a:spLocks noGrp="1"/>
          </p:cNvSpPr>
          <p:nvPr>
            <p:ph type="ftr" sz="quarter" idx="2"/>
          </p:nvPr>
        </p:nvSpPr>
        <p:spPr>
          <a:xfrm>
            <a:off x="0" y="10155238"/>
            <a:ext cx="3276600" cy="5349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281488" y="10155238"/>
            <a:ext cx="3276600" cy="534987"/>
          </a:xfrm>
          <a:prstGeom prst="rect">
            <a:avLst/>
          </a:prstGeom>
        </p:spPr>
        <p:txBody>
          <a:bodyPr vert="horz" lIns="91440" tIns="45720" rIns="91440" bIns="45720" rtlCol="0" anchor="b"/>
          <a:lstStyle>
            <a:lvl1pPr algn="r">
              <a:defRPr sz="1200"/>
            </a:lvl1pPr>
          </a:lstStyle>
          <a:p>
            <a:fld id="{DC1BEDC2-1512-464A-89F4-1EBA6E8B60E2}" type="slidenum">
              <a:rPr lang="en-US" smtClean="0"/>
              <a:t>‹#›</a:t>
            </a:fld>
            <a:endParaRPr lang="en-US"/>
          </a:p>
        </p:txBody>
      </p:sp>
    </p:spTree>
    <p:extLst>
      <p:ext uri="{BB962C8B-B14F-4D97-AF65-F5344CB8AC3E}">
        <p14:creationId xmlns:p14="http://schemas.microsoft.com/office/powerpoint/2010/main" val="18073313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Rot="1" noChangeAspect="1" noChangeArrowheads="1"/>
          </p:cNvSpPr>
          <p:nvPr>
            <p:ph type="sldImg"/>
          </p:nvPr>
        </p:nvSpPr>
        <p:spPr bwMode="auto">
          <a:xfrm>
            <a:off x="1106488" y="812800"/>
            <a:ext cx="5343525" cy="4006850"/>
          </a:xfrm>
          <a:prstGeom prst="rect">
            <a:avLst/>
          </a:prstGeom>
          <a:noFill/>
          <a:ln w="9525">
            <a:noFill/>
            <a:round/>
            <a:headEnd/>
            <a:tailEnd/>
          </a:ln>
        </p:spPr>
      </p:sp>
      <p:sp>
        <p:nvSpPr>
          <p:cNvPr id="2050" name="Rectangle 2"/>
          <p:cNvSpPr>
            <a:spLocks noGrp="1" noChangeArrowheads="1"/>
          </p:cNvSpPr>
          <p:nvPr>
            <p:ph type="body"/>
          </p:nvPr>
        </p:nvSpPr>
        <p:spPr bwMode="auto">
          <a:xfrm>
            <a:off x="755650" y="5078413"/>
            <a:ext cx="6046788" cy="48101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2051" name="Rectangle 3"/>
          <p:cNvSpPr>
            <a:spLocks noGrp="1" noChangeArrowheads="1"/>
          </p:cNvSpPr>
          <p:nvPr>
            <p:ph type="hdr"/>
          </p:nvPr>
        </p:nvSpPr>
        <p:spPr bwMode="auto">
          <a:xfrm>
            <a:off x="0" y="0"/>
            <a:ext cx="3278188"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2" name="Rectangle 4"/>
          <p:cNvSpPr>
            <a:spLocks noGrp="1" noChangeArrowheads="1"/>
          </p:cNvSpPr>
          <p:nvPr>
            <p:ph type="dt"/>
          </p:nvPr>
        </p:nvSpPr>
        <p:spPr bwMode="auto">
          <a:xfrm>
            <a:off x="4279900" y="0"/>
            <a:ext cx="3278188"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3" name="Rectangle 5"/>
          <p:cNvSpPr>
            <a:spLocks noGrp="1" noChangeArrowheads="1"/>
          </p:cNvSpPr>
          <p:nvPr>
            <p:ph type="ftr"/>
          </p:nvPr>
        </p:nvSpPr>
        <p:spPr bwMode="auto">
          <a:xfrm>
            <a:off x="0" y="10156825"/>
            <a:ext cx="3278188"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4" name="Rectangle 6"/>
          <p:cNvSpPr>
            <a:spLocks noGrp="1" noChangeArrowheads="1"/>
          </p:cNvSpPr>
          <p:nvPr>
            <p:ph type="sldNum"/>
          </p:nvPr>
        </p:nvSpPr>
        <p:spPr bwMode="auto">
          <a:xfrm>
            <a:off x="4279900" y="10156825"/>
            <a:ext cx="3278188"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fld id="{784CF5E5-E7C4-7A45-9F43-1ECC99364F0D}" type="slidenum">
              <a:rPr lang="en-US"/>
              <a:pPr>
                <a:defRPr/>
              </a:pPr>
              <a:t>‹#›</a:t>
            </a:fld>
            <a:endParaRPr lang="en-US"/>
          </a:p>
        </p:txBody>
      </p:sp>
    </p:spTree>
    <p:extLst>
      <p:ext uri="{BB962C8B-B14F-4D97-AF65-F5344CB8AC3E}">
        <p14:creationId xmlns:p14="http://schemas.microsoft.com/office/powerpoint/2010/main" val="3532159033"/>
      </p:ext>
    </p:extLst>
  </p:cSld>
  <p:clrMap bg1="lt1" tx1="dk1" bg2="lt2" tx2="dk2" accent1="accent1" accent2="accent2" accent3="accent3" accent4="accent4" accent5="accent5" accent6="accent6" hlink="hlink" folHlink="folHlink"/>
  <p:hf hdr="0" ftr="0" dt="0"/>
  <p:notesStyle>
    <a:lvl1pPr algn="l" defTabSz="447771"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37806089" indent="-37350406" algn="l" defTabSz="447771"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39209" indent="-227847" algn="l" defTabSz="447771"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594900" indent="-227847" algn="l" defTabSz="447771"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0587" indent="-227847" algn="l" defTabSz="447771"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78423" algn="l" defTabSz="455684" rtl="0" eaLnBrk="1" latinLnBrk="0" hangingPunct="1">
      <a:defRPr sz="1200" kern="1200">
        <a:solidFill>
          <a:schemeClr val="tx1"/>
        </a:solidFill>
        <a:latin typeface="+mn-lt"/>
        <a:ea typeface="+mn-ea"/>
        <a:cs typeface="+mn-cs"/>
      </a:defRPr>
    </a:lvl6pPr>
    <a:lvl7pPr marL="2734114" algn="l" defTabSz="455684" rtl="0" eaLnBrk="1" latinLnBrk="0" hangingPunct="1">
      <a:defRPr sz="1200" kern="1200">
        <a:solidFill>
          <a:schemeClr val="tx1"/>
        </a:solidFill>
        <a:latin typeface="+mn-lt"/>
        <a:ea typeface="+mn-ea"/>
        <a:cs typeface="+mn-cs"/>
      </a:defRPr>
    </a:lvl7pPr>
    <a:lvl8pPr marL="3189800" algn="l" defTabSz="455684" rtl="0" eaLnBrk="1" latinLnBrk="0" hangingPunct="1">
      <a:defRPr sz="1200" kern="1200">
        <a:solidFill>
          <a:schemeClr val="tx1"/>
        </a:solidFill>
        <a:latin typeface="+mn-lt"/>
        <a:ea typeface="+mn-ea"/>
        <a:cs typeface="+mn-cs"/>
      </a:defRPr>
    </a:lvl8pPr>
    <a:lvl9pPr marL="3645488" algn="l" defTabSz="4556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4.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6.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7.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9.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0.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3.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4.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5.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6.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7.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8.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0.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2.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3.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4.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5.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6.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7.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8.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0.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2.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3.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4.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5.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6.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7.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8.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0.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4.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5.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7.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8.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9.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0.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2.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4.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5.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6.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7.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8.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2.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4.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2.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5.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0.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2.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3.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4.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5.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7.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8.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9.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2.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3.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4.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5.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6.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7.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8.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9.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sldNum" sz="quarter"/>
          </p:nvPr>
        </p:nvSpPr>
        <p:spPr>
          <a:noFill/>
        </p:spPr>
        <p:txBody>
          <a:bodyPr/>
          <a:lstStyle/>
          <a:p>
            <a:fld id="{BFE88B51-EC89-D942-B472-AE3834B1F488}" type="slidenum">
              <a:rPr lang="en-US"/>
              <a:pPr/>
              <a:t>1</a:t>
            </a:fld>
            <a:endParaRPr lang="en-US" dirty="0"/>
          </a:p>
        </p:txBody>
      </p:sp>
      <p:sp>
        <p:nvSpPr>
          <p:cNvPr id="15363" name="Text Box 1"/>
          <p:cNvSpPr txBox="1">
            <a:spLocks noChangeArrowheads="1"/>
          </p:cNvSpPr>
          <p:nvPr/>
        </p:nvSpPr>
        <p:spPr bwMode="auto">
          <a:xfrm>
            <a:off x="1106488" y="812800"/>
            <a:ext cx="5345112" cy="401002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dirty="0"/>
          </a:p>
        </p:txBody>
      </p:sp>
      <p:sp>
        <p:nvSpPr>
          <p:cNvPr id="15364" name="Text Box 2"/>
          <p:cNvSpPr txBox="1">
            <a:spLocks noGrp="1" noChangeArrowheads="1"/>
          </p:cNvSpPr>
          <p:nvPr>
            <p:ph type="body"/>
          </p:nvPr>
        </p:nvSpPr>
        <p:spPr>
          <a:xfrm>
            <a:off x="755650" y="5078413"/>
            <a:ext cx="6048375" cy="481171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dirty="0">
                <a:latin typeface="Arial" charset="0"/>
                <a:ea typeface="DejaVu Sans" charset="0"/>
                <a:cs typeface="DejaVu Sans" charset="0"/>
              </a:rPr>
              <a:t>This is just a generic slide set. Should be adapted, reviewed, possibly with slides removed, for a specific event. Rule of thumb: on the average, a slide is a minute…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6"/>
          <p:cNvSpPr>
            <a:spLocks noGrp="1" noChangeArrowheads="1"/>
          </p:cNvSpPr>
          <p:nvPr>
            <p:ph type="sldNum" sz="quarter"/>
          </p:nvPr>
        </p:nvSpPr>
        <p:spPr>
          <a:noFill/>
        </p:spPr>
        <p:txBody>
          <a:bodyPr/>
          <a:lstStyle/>
          <a:p>
            <a:fld id="{DE2064D1-3D4A-9149-AED7-56443C283C53}" type="slidenum">
              <a:rPr lang="en-US"/>
              <a:pPr/>
              <a:t>21</a:t>
            </a:fld>
            <a:endParaRPr lang="en-US"/>
          </a:p>
        </p:txBody>
      </p:sp>
      <p:sp>
        <p:nvSpPr>
          <p:cNvPr id="481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81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6"/>
          <p:cNvSpPr>
            <a:spLocks noGrp="1" noChangeArrowheads="1"/>
          </p:cNvSpPr>
          <p:nvPr>
            <p:ph type="sldNum" sz="quarter"/>
          </p:nvPr>
        </p:nvSpPr>
        <p:spPr>
          <a:noFill/>
        </p:spPr>
        <p:txBody>
          <a:bodyPr/>
          <a:lstStyle/>
          <a:p>
            <a:fld id="{994E255A-BE4D-6A4E-B5A9-DF38131AA3F0}" type="slidenum">
              <a:rPr lang="en-US"/>
              <a:pPr/>
              <a:t>120</a:t>
            </a:fld>
            <a:endParaRPr lang="en-US"/>
          </a:p>
        </p:txBody>
      </p:sp>
      <p:sp>
        <p:nvSpPr>
          <p:cNvPr id="2406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406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6"/>
          <p:cNvSpPr>
            <a:spLocks noGrp="1" noChangeArrowheads="1"/>
          </p:cNvSpPr>
          <p:nvPr>
            <p:ph type="sldNum" sz="quarter"/>
          </p:nvPr>
        </p:nvSpPr>
        <p:spPr>
          <a:noFill/>
        </p:spPr>
        <p:txBody>
          <a:bodyPr/>
          <a:lstStyle/>
          <a:p>
            <a:fld id="{994E255A-BE4D-6A4E-B5A9-DF38131AA3F0}" type="slidenum">
              <a:rPr lang="en-US"/>
              <a:pPr/>
              <a:t>125</a:t>
            </a:fld>
            <a:endParaRPr lang="en-US"/>
          </a:p>
        </p:txBody>
      </p:sp>
      <p:sp>
        <p:nvSpPr>
          <p:cNvPr id="2406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406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6"/>
          <p:cNvSpPr>
            <a:spLocks noGrp="1" noChangeArrowheads="1"/>
          </p:cNvSpPr>
          <p:nvPr>
            <p:ph type="sldNum" sz="quarter"/>
          </p:nvPr>
        </p:nvSpPr>
        <p:spPr>
          <a:noFill/>
        </p:spPr>
        <p:txBody>
          <a:bodyPr/>
          <a:lstStyle/>
          <a:p>
            <a:fld id="{994E255A-BE4D-6A4E-B5A9-DF38131AA3F0}" type="slidenum">
              <a:rPr lang="en-US"/>
              <a:pPr/>
              <a:t>126</a:t>
            </a:fld>
            <a:endParaRPr lang="en-US"/>
          </a:p>
        </p:txBody>
      </p:sp>
      <p:sp>
        <p:nvSpPr>
          <p:cNvPr id="2406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406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1826" name="Rectangle 6"/>
          <p:cNvSpPr>
            <a:spLocks noGrp="1" noChangeArrowheads="1"/>
          </p:cNvSpPr>
          <p:nvPr>
            <p:ph type="sldNum" sz="quarter"/>
          </p:nvPr>
        </p:nvSpPr>
        <p:spPr>
          <a:noFill/>
        </p:spPr>
        <p:txBody>
          <a:bodyPr/>
          <a:lstStyle/>
          <a:p>
            <a:fld id="{BEE599AE-C157-9B4E-A1B1-C6E1F237FDB0}" type="slidenum">
              <a:rPr lang="en-US"/>
              <a:pPr/>
              <a:t>131</a:t>
            </a:fld>
            <a:endParaRPr lang="en-US"/>
          </a:p>
        </p:txBody>
      </p:sp>
      <p:sp>
        <p:nvSpPr>
          <p:cNvPr id="4618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618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3874" name="Rectangle 6"/>
          <p:cNvSpPr>
            <a:spLocks noGrp="1" noChangeArrowheads="1"/>
          </p:cNvSpPr>
          <p:nvPr>
            <p:ph type="sldNum" sz="quarter"/>
          </p:nvPr>
        </p:nvSpPr>
        <p:spPr>
          <a:noFill/>
        </p:spPr>
        <p:txBody>
          <a:bodyPr/>
          <a:lstStyle/>
          <a:p>
            <a:fld id="{3E4F19E1-A529-4349-9235-BB678FBDB520}" type="slidenum">
              <a:rPr lang="en-US"/>
              <a:pPr/>
              <a:t>132</a:t>
            </a:fld>
            <a:endParaRPr lang="en-US"/>
          </a:p>
        </p:txBody>
      </p:sp>
      <p:sp>
        <p:nvSpPr>
          <p:cNvPr id="4638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638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5922" name="Rectangle 6"/>
          <p:cNvSpPr>
            <a:spLocks noGrp="1" noChangeArrowheads="1"/>
          </p:cNvSpPr>
          <p:nvPr>
            <p:ph type="sldNum" sz="quarter"/>
          </p:nvPr>
        </p:nvSpPr>
        <p:spPr>
          <a:noFill/>
        </p:spPr>
        <p:txBody>
          <a:bodyPr/>
          <a:lstStyle/>
          <a:p>
            <a:fld id="{1EA77F0D-4A13-AD48-A3D1-D828CD53F286}" type="slidenum">
              <a:rPr lang="en-US"/>
              <a:pPr/>
              <a:t>133</a:t>
            </a:fld>
            <a:endParaRPr lang="en-US"/>
          </a:p>
        </p:txBody>
      </p:sp>
      <p:sp>
        <p:nvSpPr>
          <p:cNvPr id="4659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659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7970" name="Rectangle 6"/>
          <p:cNvSpPr>
            <a:spLocks noGrp="1" noChangeArrowheads="1"/>
          </p:cNvSpPr>
          <p:nvPr>
            <p:ph type="sldNum" sz="quarter"/>
          </p:nvPr>
        </p:nvSpPr>
        <p:spPr>
          <a:noFill/>
        </p:spPr>
        <p:txBody>
          <a:bodyPr/>
          <a:lstStyle/>
          <a:p>
            <a:fld id="{D8255B4E-14D7-BA4B-AFBB-09381D53A9F4}" type="slidenum">
              <a:rPr lang="en-US"/>
              <a:pPr/>
              <a:t>134</a:t>
            </a:fld>
            <a:endParaRPr lang="en-US"/>
          </a:p>
        </p:txBody>
      </p:sp>
      <p:sp>
        <p:nvSpPr>
          <p:cNvPr id="4679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679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0018" name="Rectangle 6"/>
          <p:cNvSpPr>
            <a:spLocks noGrp="1" noChangeArrowheads="1"/>
          </p:cNvSpPr>
          <p:nvPr>
            <p:ph type="sldNum" sz="quarter"/>
          </p:nvPr>
        </p:nvSpPr>
        <p:spPr>
          <a:noFill/>
        </p:spPr>
        <p:txBody>
          <a:bodyPr/>
          <a:lstStyle/>
          <a:p>
            <a:fld id="{7837EB0E-99E6-864A-B653-50DC5198F684}" type="slidenum">
              <a:rPr lang="en-US"/>
              <a:pPr/>
              <a:t>135</a:t>
            </a:fld>
            <a:endParaRPr lang="en-US"/>
          </a:p>
        </p:txBody>
      </p:sp>
      <p:sp>
        <p:nvSpPr>
          <p:cNvPr id="4700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700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2066" name="Rectangle 6"/>
          <p:cNvSpPr>
            <a:spLocks noGrp="1" noChangeArrowheads="1"/>
          </p:cNvSpPr>
          <p:nvPr>
            <p:ph type="sldNum" sz="quarter"/>
          </p:nvPr>
        </p:nvSpPr>
        <p:spPr>
          <a:noFill/>
        </p:spPr>
        <p:txBody>
          <a:bodyPr/>
          <a:lstStyle/>
          <a:p>
            <a:fld id="{755434C2-C2D4-0C40-A529-AA957C00B894}" type="slidenum">
              <a:rPr lang="en-US"/>
              <a:pPr/>
              <a:t>136</a:t>
            </a:fld>
            <a:endParaRPr lang="en-US"/>
          </a:p>
        </p:txBody>
      </p:sp>
      <p:sp>
        <p:nvSpPr>
          <p:cNvPr id="4720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720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4114" name="Rectangle 6"/>
          <p:cNvSpPr>
            <a:spLocks noGrp="1" noChangeArrowheads="1"/>
          </p:cNvSpPr>
          <p:nvPr>
            <p:ph type="sldNum" sz="quarter"/>
          </p:nvPr>
        </p:nvSpPr>
        <p:spPr>
          <a:noFill/>
        </p:spPr>
        <p:txBody>
          <a:bodyPr/>
          <a:lstStyle/>
          <a:p>
            <a:fld id="{9F6CCA30-AE26-2447-9D3D-740FADC4107D}" type="slidenum">
              <a:rPr lang="en-US"/>
              <a:pPr/>
              <a:t>137</a:t>
            </a:fld>
            <a:endParaRPr lang="en-US"/>
          </a:p>
        </p:txBody>
      </p:sp>
      <p:sp>
        <p:nvSpPr>
          <p:cNvPr id="4741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741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p:spPr>
        <p:txBody>
          <a:bodyPr/>
          <a:lstStyle/>
          <a:p>
            <a:fld id="{ACC740D6-E49D-1A43-90EF-563B165AD05F}" type="slidenum">
              <a:rPr lang="en-US"/>
              <a:pPr/>
              <a:t>22</a:t>
            </a:fld>
            <a:endParaRPr lang="en-US"/>
          </a:p>
        </p:txBody>
      </p:sp>
      <p:sp>
        <p:nvSpPr>
          <p:cNvPr id="50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0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6162" name="Rectangle 6"/>
          <p:cNvSpPr>
            <a:spLocks noGrp="1" noChangeArrowheads="1"/>
          </p:cNvSpPr>
          <p:nvPr>
            <p:ph type="sldNum" sz="quarter"/>
          </p:nvPr>
        </p:nvSpPr>
        <p:spPr>
          <a:noFill/>
        </p:spPr>
        <p:txBody>
          <a:bodyPr/>
          <a:lstStyle/>
          <a:p>
            <a:fld id="{7AEAAE84-6A67-514D-99DA-44479EDA1F2F}" type="slidenum">
              <a:rPr lang="en-US"/>
              <a:pPr/>
              <a:t>138</a:t>
            </a:fld>
            <a:endParaRPr lang="en-US"/>
          </a:p>
        </p:txBody>
      </p:sp>
      <p:sp>
        <p:nvSpPr>
          <p:cNvPr id="4761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761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8210" name="Rectangle 6"/>
          <p:cNvSpPr>
            <a:spLocks noGrp="1" noChangeArrowheads="1"/>
          </p:cNvSpPr>
          <p:nvPr>
            <p:ph type="sldNum" sz="quarter"/>
          </p:nvPr>
        </p:nvSpPr>
        <p:spPr>
          <a:noFill/>
        </p:spPr>
        <p:txBody>
          <a:bodyPr/>
          <a:lstStyle/>
          <a:p>
            <a:fld id="{544AE5CE-DDA1-8447-8AB2-8E86BDE751B9}" type="slidenum">
              <a:rPr lang="en-US"/>
              <a:pPr/>
              <a:t>139</a:t>
            </a:fld>
            <a:endParaRPr lang="en-US"/>
          </a:p>
        </p:txBody>
      </p:sp>
      <p:sp>
        <p:nvSpPr>
          <p:cNvPr id="4782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782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0258" name="Rectangle 6"/>
          <p:cNvSpPr>
            <a:spLocks noGrp="1" noChangeArrowheads="1"/>
          </p:cNvSpPr>
          <p:nvPr>
            <p:ph type="sldNum" sz="quarter"/>
          </p:nvPr>
        </p:nvSpPr>
        <p:spPr>
          <a:noFill/>
        </p:spPr>
        <p:txBody>
          <a:bodyPr/>
          <a:lstStyle/>
          <a:p>
            <a:fld id="{59A7EE3E-EB3B-094C-88C7-10FDF042FC94}" type="slidenum">
              <a:rPr lang="en-US"/>
              <a:pPr/>
              <a:t>140</a:t>
            </a:fld>
            <a:endParaRPr lang="en-US"/>
          </a:p>
        </p:txBody>
      </p:sp>
      <p:sp>
        <p:nvSpPr>
          <p:cNvPr id="4802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802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2306" name="Rectangle 6"/>
          <p:cNvSpPr>
            <a:spLocks noGrp="1" noChangeArrowheads="1"/>
          </p:cNvSpPr>
          <p:nvPr>
            <p:ph type="sldNum" sz="quarter"/>
          </p:nvPr>
        </p:nvSpPr>
        <p:spPr>
          <a:noFill/>
        </p:spPr>
        <p:txBody>
          <a:bodyPr/>
          <a:lstStyle/>
          <a:p>
            <a:fld id="{BFE113E4-73DF-1045-951B-1C32EA68F436}" type="slidenum">
              <a:rPr lang="en-US"/>
              <a:pPr/>
              <a:t>141</a:t>
            </a:fld>
            <a:endParaRPr lang="en-US"/>
          </a:p>
        </p:txBody>
      </p:sp>
      <p:sp>
        <p:nvSpPr>
          <p:cNvPr id="4823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823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4354" name="Rectangle 6"/>
          <p:cNvSpPr>
            <a:spLocks noGrp="1" noChangeArrowheads="1"/>
          </p:cNvSpPr>
          <p:nvPr>
            <p:ph type="sldNum" sz="quarter"/>
          </p:nvPr>
        </p:nvSpPr>
        <p:spPr>
          <a:noFill/>
        </p:spPr>
        <p:txBody>
          <a:bodyPr/>
          <a:lstStyle/>
          <a:p>
            <a:fld id="{CFAA0B19-6796-534A-9E94-0C5BD05D29B7}" type="slidenum">
              <a:rPr lang="en-US"/>
              <a:pPr/>
              <a:t>142</a:t>
            </a:fld>
            <a:endParaRPr lang="en-US"/>
          </a:p>
        </p:txBody>
      </p:sp>
      <p:sp>
        <p:nvSpPr>
          <p:cNvPr id="4843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843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6402" name="Rectangle 6"/>
          <p:cNvSpPr>
            <a:spLocks noGrp="1" noChangeArrowheads="1"/>
          </p:cNvSpPr>
          <p:nvPr>
            <p:ph type="sldNum" sz="quarter"/>
          </p:nvPr>
        </p:nvSpPr>
        <p:spPr>
          <a:noFill/>
        </p:spPr>
        <p:txBody>
          <a:bodyPr/>
          <a:lstStyle/>
          <a:p>
            <a:fld id="{2E9649C5-887B-2446-9034-5645541F2B87}" type="slidenum">
              <a:rPr lang="en-US"/>
              <a:pPr/>
              <a:t>143</a:t>
            </a:fld>
            <a:endParaRPr lang="en-US"/>
          </a:p>
        </p:txBody>
      </p:sp>
      <p:sp>
        <p:nvSpPr>
          <p:cNvPr id="4864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864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146</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6"/>
          <p:cNvSpPr>
            <a:spLocks noGrp="1" noChangeArrowheads="1"/>
          </p:cNvSpPr>
          <p:nvPr>
            <p:ph type="sldNum" sz="quarter"/>
          </p:nvPr>
        </p:nvSpPr>
        <p:spPr>
          <a:noFill/>
        </p:spPr>
        <p:txBody>
          <a:bodyPr/>
          <a:lstStyle/>
          <a:p>
            <a:fld id="{6A3DD5B3-3B80-0B48-AF85-42B1198F690A}" type="slidenum">
              <a:rPr lang="en-US"/>
              <a:pPr/>
              <a:t>171</a:t>
            </a:fld>
            <a:endParaRPr lang="en-US"/>
          </a:p>
        </p:txBody>
      </p:sp>
      <p:sp>
        <p:nvSpPr>
          <p:cNvPr id="2529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2932" name="Text Box 2"/>
          <p:cNvSpPr txBox="1">
            <a:spLocks noGrp="1" noChangeArrowheads="1"/>
          </p:cNvSpPr>
          <p:nvPr>
            <p:ph type="body" idx="1"/>
          </p:nvPr>
        </p:nvSpPr>
        <p:spPr>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dirty="0">
                <a:latin typeface="Arial" charset="0"/>
                <a:ea typeface="DejaVu Sans" charset="0"/>
                <a:cs typeface="DejaVu Sans" charset="0"/>
              </a:rPr>
              <a:t>The important point here is that (1) the data becomes available to the World via a unified format (ie, RDF), regardless on how it is stored inside and (2) the various datasets are interlinked together, ie, they are not independent islands. </a:t>
            </a:r>
            <a:r>
              <a:rPr lang="en-US" dirty="0" err="1">
                <a:latin typeface="Arial" charset="0"/>
                <a:ea typeface="DejaVu Sans" charset="0"/>
                <a:cs typeface="DejaVu Sans" charset="0"/>
              </a:rPr>
              <a:t>Dbpedia</a:t>
            </a:r>
            <a:r>
              <a:rPr lang="en-US" dirty="0">
                <a:latin typeface="Arial" charset="0"/>
                <a:ea typeface="DejaVu Sans" charset="0"/>
                <a:cs typeface="DejaVu Sans" charset="0"/>
              </a:rPr>
              <a:t> is probably the most important 'hub' in the project.</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978" name="Rectangle 6"/>
          <p:cNvSpPr>
            <a:spLocks noGrp="1" noChangeArrowheads="1"/>
          </p:cNvSpPr>
          <p:nvPr>
            <p:ph type="sldNum" sz="quarter"/>
          </p:nvPr>
        </p:nvSpPr>
        <p:spPr>
          <a:noFill/>
        </p:spPr>
        <p:txBody>
          <a:bodyPr/>
          <a:lstStyle/>
          <a:p>
            <a:fld id="{BB2C2EEF-0E88-3043-AB59-769AE6AA70FD}" type="slidenum">
              <a:rPr lang="en-US"/>
              <a:pPr/>
              <a:t>173</a:t>
            </a:fld>
            <a:endParaRPr lang="en-US"/>
          </a:p>
        </p:txBody>
      </p:sp>
      <p:sp>
        <p:nvSpPr>
          <p:cNvPr id="2549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49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7026" name="Rectangle 6"/>
          <p:cNvSpPr>
            <a:spLocks noGrp="1" noChangeArrowheads="1"/>
          </p:cNvSpPr>
          <p:nvPr>
            <p:ph type="sldNum" sz="quarter"/>
          </p:nvPr>
        </p:nvSpPr>
        <p:spPr>
          <a:noFill/>
        </p:spPr>
        <p:txBody>
          <a:bodyPr/>
          <a:lstStyle/>
          <a:p>
            <a:fld id="{A1C27148-B8C6-4149-A515-55C678959816}" type="slidenum">
              <a:rPr lang="en-US"/>
              <a:pPr/>
              <a:t>174</a:t>
            </a:fld>
            <a:endParaRPr lang="en-US"/>
          </a:p>
        </p:txBody>
      </p:sp>
      <p:sp>
        <p:nvSpPr>
          <p:cNvPr id="2570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7028" name="Text Box 2"/>
          <p:cNvSpPr txBox="1">
            <a:spLocks noGrp="1" noChangeArrowheads="1"/>
          </p:cNvSpPr>
          <p:nvPr>
            <p:ph type="body" idx="1"/>
          </p:nvPr>
        </p:nvSpPr>
        <p:spPr>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atin typeface="Arial" charset="0"/>
                <a:ea typeface="DejaVu Sans" charset="0"/>
                <a:cs typeface="DejaVu Sans" charset="0"/>
              </a:rPr>
              <a:t>The right hand portion of the wiki side is what is referred to as 'infobox'. The left side is the dbpedia content as made available.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p:spPr>
        <p:txBody>
          <a:bodyPr/>
          <a:lstStyle/>
          <a:p>
            <a:fld id="{A3E4FF33-D473-FF48-AD9C-482FA000A5E1}" type="slidenum">
              <a:rPr lang="en-US"/>
              <a:pPr/>
              <a:t>23</a:t>
            </a:fld>
            <a:endParaRPr lang="en-US"/>
          </a:p>
        </p:txBody>
      </p:sp>
      <p:sp>
        <p:nvSpPr>
          <p:cNvPr id="522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2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6"/>
          <p:cNvSpPr>
            <a:spLocks noGrp="1" noChangeArrowheads="1"/>
          </p:cNvSpPr>
          <p:nvPr>
            <p:ph type="sldNum" sz="quarter"/>
          </p:nvPr>
        </p:nvSpPr>
        <p:spPr>
          <a:noFill/>
        </p:spPr>
        <p:txBody>
          <a:bodyPr/>
          <a:lstStyle/>
          <a:p>
            <a:fld id="{072FCA3A-1BC7-404A-B333-8DD6078CC9D1}" type="slidenum">
              <a:rPr lang="en-US"/>
              <a:pPr/>
              <a:t>175</a:t>
            </a:fld>
            <a:endParaRPr lang="en-US"/>
          </a:p>
        </p:txBody>
      </p:sp>
      <p:sp>
        <p:nvSpPr>
          <p:cNvPr id="2590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9076" name="Text Box 2"/>
          <p:cNvSpPr txBox="1">
            <a:spLocks noGrp="1" noChangeArrowheads="1"/>
          </p:cNvSpPr>
          <p:nvPr>
            <p:ph type="body" idx="1"/>
          </p:nvPr>
        </p:nvSpPr>
        <p:spPr>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dirty="0">
                <a:latin typeface="Arial" charset="0"/>
                <a:ea typeface="DejaVu Sans" charset="0"/>
                <a:cs typeface="DejaVu Sans" charset="0"/>
              </a:rPr>
              <a:t>This is the important point: this is why this is </a:t>
            </a:r>
            <a:r>
              <a:rPr lang="en-US" i="1" dirty="0">
                <a:latin typeface="Arial" charset="0"/>
                <a:ea typeface="DejaVu Sans" charset="0"/>
                <a:cs typeface="DejaVu Sans" charset="0"/>
              </a:rPr>
              <a:t>Linking</a:t>
            </a:r>
            <a:r>
              <a:rPr lang="en-US" dirty="0">
                <a:latin typeface="Arial" charset="0"/>
                <a:ea typeface="DejaVu Sans" charset="0"/>
                <a:cs typeface="DejaVu Sans" charset="0"/>
              </a:rPr>
              <a:t> open data. What the community does (and this </a:t>
            </a:r>
            <a:r>
              <a:rPr lang="en-US" i="1" dirty="0">
                <a:latin typeface="Arial" charset="0"/>
                <a:ea typeface="DejaVu Sans" charset="0"/>
                <a:cs typeface="DejaVu Sans" charset="0"/>
              </a:rPr>
              <a:t>is</a:t>
            </a:r>
            <a:r>
              <a:rPr lang="en-US" dirty="0">
                <a:latin typeface="Arial" charset="0"/>
                <a:ea typeface="DejaVu Sans" charset="0"/>
                <a:cs typeface="DejaVu Sans" charset="0"/>
              </a:rPr>
              <a:t> a community project) is to make agreements on how the different datasets can be linked and then the linkage is done automatically by the 'bridges' that map the public datasets into RDF. Eg, </a:t>
            </a:r>
            <a:r>
              <a:rPr lang="en-US" dirty="0" err="1">
                <a:latin typeface="Arial" charset="0"/>
                <a:ea typeface="DejaVu Sans" charset="0"/>
                <a:cs typeface="DejaVu Sans" charset="0"/>
              </a:rPr>
              <a:t>geonames</a:t>
            </a:r>
            <a:r>
              <a:rPr lang="en-US" dirty="0">
                <a:latin typeface="Arial" charset="0"/>
                <a:ea typeface="DejaVu Sans" charset="0"/>
                <a:cs typeface="DejaVu Sans" charset="0"/>
              </a:rPr>
              <a:t> is a public dataset by </a:t>
            </a:r>
            <a:r>
              <a:rPr lang="en-US" dirty="0" err="1">
                <a:latin typeface="Arial" charset="0"/>
                <a:ea typeface="DejaVu Sans" charset="0"/>
                <a:cs typeface="DejaVu Sans" charset="0"/>
              </a:rPr>
              <a:t>geonames.org</a:t>
            </a:r>
            <a:r>
              <a:rPr lang="en-US" dirty="0">
                <a:latin typeface="Arial" charset="0"/>
                <a:ea typeface="DejaVu Sans" charset="0"/>
                <a:cs typeface="DejaVu Sans" charset="0"/>
              </a:rPr>
              <a:t> and </a:t>
            </a:r>
            <a:r>
              <a:rPr lang="en-US" dirty="0" err="1">
                <a:latin typeface="Arial" charset="0"/>
                <a:ea typeface="DejaVu Sans" charset="0"/>
                <a:cs typeface="DejaVu Sans" charset="0"/>
              </a:rPr>
              <a:t>dbpedia</a:t>
            </a:r>
            <a:r>
              <a:rPr lang="en-US" dirty="0">
                <a:latin typeface="Arial" charset="0"/>
                <a:ea typeface="DejaVu Sans" charset="0"/>
                <a:cs typeface="DejaVu Sans" charset="0"/>
              </a:rPr>
              <a:t> is, well... </a:t>
            </a:r>
            <a:r>
              <a:rPr lang="en-US" dirty="0" err="1">
                <a:latin typeface="Arial" charset="0"/>
                <a:ea typeface="DejaVu Sans" charset="0"/>
                <a:cs typeface="DejaVu Sans" charset="0"/>
              </a:rPr>
              <a:t>wikipedia</a:t>
            </a:r>
            <a:r>
              <a:rPr lang="en-US" dirty="0">
                <a:latin typeface="Arial" charset="0"/>
                <a:ea typeface="DejaVu Sans" charset="0"/>
                <a:cs typeface="DejaVu Sans" charset="0"/>
              </a:rPr>
              <a:t>:-)</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122" name="Rectangle 6"/>
          <p:cNvSpPr>
            <a:spLocks noGrp="1" noChangeArrowheads="1"/>
          </p:cNvSpPr>
          <p:nvPr>
            <p:ph type="sldNum" sz="quarter"/>
          </p:nvPr>
        </p:nvSpPr>
        <p:spPr>
          <a:noFill/>
        </p:spPr>
        <p:txBody>
          <a:bodyPr/>
          <a:lstStyle/>
          <a:p>
            <a:fld id="{127BCB12-6103-664D-9D18-6E5D59646BD8}" type="slidenum">
              <a:rPr lang="en-US"/>
              <a:pPr/>
              <a:t>176</a:t>
            </a:fld>
            <a:endParaRPr lang="en-US"/>
          </a:p>
        </p:txBody>
      </p:sp>
      <p:sp>
        <p:nvSpPr>
          <p:cNvPr id="2611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11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Rectangle 6"/>
          <p:cNvSpPr>
            <a:spLocks noGrp="1" noChangeArrowheads="1"/>
          </p:cNvSpPr>
          <p:nvPr>
            <p:ph type="sldNum" sz="quarter"/>
          </p:nvPr>
        </p:nvSpPr>
        <p:spPr>
          <a:noFill/>
        </p:spPr>
        <p:txBody>
          <a:bodyPr/>
          <a:lstStyle/>
          <a:p>
            <a:fld id="{4649C12F-9B9D-8948-A0DD-6007F4B05365}" type="slidenum">
              <a:rPr lang="en-US"/>
              <a:pPr/>
              <a:t>177</a:t>
            </a:fld>
            <a:endParaRPr lang="en-US"/>
          </a:p>
        </p:txBody>
      </p:sp>
      <p:sp>
        <p:nvSpPr>
          <p:cNvPr id="2631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31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5218" name="Rectangle 6"/>
          <p:cNvSpPr>
            <a:spLocks noGrp="1" noChangeArrowheads="1"/>
          </p:cNvSpPr>
          <p:nvPr>
            <p:ph type="sldNum" sz="quarter"/>
          </p:nvPr>
        </p:nvSpPr>
        <p:spPr>
          <a:noFill/>
        </p:spPr>
        <p:txBody>
          <a:bodyPr/>
          <a:lstStyle/>
          <a:p>
            <a:fld id="{A27ACADA-B08E-D046-B0C9-3BC86E4357A6}" type="slidenum">
              <a:rPr lang="en-US"/>
              <a:pPr/>
              <a:t>178</a:t>
            </a:fld>
            <a:endParaRPr lang="en-US"/>
          </a:p>
        </p:txBody>
      </p:sp>
      <p:sp>
        <p:nvSpPr>
          <p:cNvPr id="2652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52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266" name="Rectangle 6"/>
          <p:cNvSpPr>
            <a:spLocks noGrp="1" noChangeArrowheads="1"/>
          </p:cNvSpPr>
          <p:nvPr>
            <p:ph type="sldNum" sz="quarter"/>
          </p:nvPr>
        </p:nvSpPr>
        <p:spPr>
          <a:noFill/>
        </p:spPr>
        <p:txBody>
          <a:bodyPr/>
          <a:lstStyle/>
          <a:p>
            <a:fld id="{DAC35334-9278-A240-A2EF-EE915940B548}" type="slidenum">
              <a:rPr lang="en-US"/>
              <a:pPr/>
              <a:t>179</a:t>
            </a:fld>
            <a:endParaRPr lang="en-US"/>
          </a:p>
        </p:txBody>
      </p:sp>
      <p:sp>
        <p:nvSpPr>
          <p:cNvPr id="2672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72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266" name="Rectangle 6"/>
          <p:cNvSpPr>
            <a:spLocks noGrp="1" noChangeArrowheads="1"/>
          </p:cNvSpPr>
          <p:nvPr>
            <p:ph type="sldNum" sz="quarter"/>
          </p:nvPr>
        </p:nvSpPr>
        <p:spPr>
          <a:noFill/>
        </p:spPr>
        <p:txBody>
          <a:bodyPr/>
          <a:lstStyle/>
          <a:p>
            <a:fld id="{DAC35334-9278-A240-A2EF-EE915940B548}" type="slidenum">
              <a:rPr lang="en-US"/>
              <a:pPr/>
              <a:t>180</a:t>
            </a:fld>
            <a:endParaRPr lang="en-US"/>
          </a:p>
        </p:txBody>
      </p:sp>
      <p:sp>
        <p:nvSpPr>
          <p:cNvPr id="2672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72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266" name="Rectangle 6"/>
          <p:cNvSpPr>
            <a:spLocks noGrp="1" noChangeArrowheads="1"/>
          </p:cNvSpPr>
          <p:nvPr>
            <p:ph type="sldNum" sz="quarter"/>
          </p:nvPr>
        </p:nvSpPr>
        <p:spPr>
          <a:noFill/>
        </p:spPr>
        <p:txBody>
          <a:bodyPr/>
          <a:lstStyle/>
          <a:p>
            <a:fld id="{DAC35334-9278-A240-A2EF-EE915940B548}" type="slidenum">
              <a:rPr lang="en-US"/>
              <a:pPr/>
              <a:t>181</a:t>
            </a:fld>
            <a:endParaRPr lang="en-US"/>
          </a:p>
        </p:txBody>
      </p:sp>
      <p:sp>
        <p:nvSpPr>
          <p:cNvPr id="2672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72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314" name="Rectangle 6"/>
          <p:cNvSpPr>
            <a:spLocks noGrp="1" noChangeArrowheads="1"/>
          </p:cNvSpPr>
          <p:nvPr>
            <p:ph type="sldNum" sz="quarter"/>
          </p:nvPr>
        </p:nvSpPr>
        <p:spPr>
          <a:noFill/>
        </p:spPr>
        <p:txBody>
          <a:bodyPr/>
          <a:lstStyle/>
          <a:p>
            <a:fld id="{46F516BE-26BB-6544-A2C3-6253500522CB}" type="slidenum">
              <a:rPr lang="en-US"/>
              <a:pPr/>
              <a:t>182</a:t>
            </a:fld>
            <a:endParaRPr lang="en-US"/>
          </a:p>
        </p:txBody>
      </p:sp>
      <p:sp>
        <p:nvSpPr>
          <p:cNvPr id="2693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93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887C4D-13D0-E845-9A72-5C002C106939}" type="slidenum">
              <a:rPr lang="en-US" smtClean="0"/>
              <a:pPr/>
              <a:t>185</a:t>
            </a:fld>
            <a:endParaRPr lang="en-US" dirty="0"/>
          </a:p>
        </p:txBody>
      </p:sp>
    </p:spTree>
    <p:extLst>
      <p:ext uri="{BB962C8B-B14F-4D97-AF65-F5344CB8AC3E}">
        <p14:creationId xmlns:p14="http://schemas.microsoft.com/office/powerpoint/2010/main" val="50510933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a:t>
            </a:r>
            <a:r>
              <a:rPr lang="en-US" dirty="0" err="1" smtClean="0"/>
              <a:t>Prov</a:t>
            </a:r>
            <a:r>
              <a:rPr lang="en-US" dirty="0" smtClean="0"/>
              <a:t> Entity</a:t>
            </a:r>
          </a:p>
          <a:p>
            <a:r>
              <a:rPr lang="en-US" dirty="0" smtClean="0"/>
              <a:t>Green</a:t>
            </a:r>
            <a:r>
              <a:rPr lang="en-US" smtClean="0"/>
              <a:t>:</a:t>
            </a:r>
            <a:r>
              <a:rPr lang="en-US" baseline="0" smtClean="0"/>
              <a:t> Yellowish </a:t>
            </a:r>
            <a:r>
              <a:rPr lang="en-US" baseline="0" dirty="0" smtClean="0"/>
              <a:t>Action</a:t>
            </a:r>
          </a:p>
          <a:p>
            <a:r>
              <a:rPr lang="en-US" baseline="0" dirty="0" smtClean="0"/>
              <a:t>Red: </a:t>
            </a:r>
            <a:r>
              <a:rPr lang="en-US" baseline="0" dirty="0" err="1" smtClean="0"/>
              <a:t>Prov</a:t>
            </a:r>
            <a:r>
              <a:rPr lang="en-US" baseline="0" dirty="0" smtClean="0"/>
              <a:t> Agent</a:t>
            </a:r>
            <a:endParaRPr lang="en-US" dirty="0"/>
          </a:p>
        </p:txBody>
      </p:sp>
      <p:sp>
        <p:nvSpPr>
          <p:cNvPr id="4" name="Slide Number Placeholder 3"/>
          <p:cNvSpPr>
            <a:spLocks noGrp="1"/>
          </p:cNvSpPr>
          <p:nvPr>
            <p:ph type="sldNum" sz="quarter" idx="10"/>
          </p:nvPr>
        </p:nvSpPr>
        <p:spPr/>
        <p:txBody>
          <a:bodyPr/>
          <a:lstStyle/>
          <a:p>
            <a:fld id="{338098FB-C780-A742-9B88-E4D2F2155B89}" type="slidenum">
              <a:rPr lang="en-US" smtClean="0"/>
              <a:t>193</a:t>
            </a:fld>
            <a:endParaRPr lang="en-US"/>
          </a:p>
        </p:txBody>
      </p:sp>
    </p:spTree>
    <p:extLst>
      <p:ext uri="{BB962C8B-B14F-4D97-AF65-F5344CB8AC3E}">
        <p14:creationId xmlns:p14="http://schemas.microsoft.com/office/powerpoint/2010/main" val="203480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sldNum" sz="quarter"/>
          </p:nvPr>
        </p:nvSpPr>
        <p:spPr>
          <a:noFill/>
        </p:spPr>
        <p:txBody>
          <a:bodyPr/>
          <a:lstStyle/>
          <a:p>
            <a:fld id="{CBB7C931-E103-2643-B0B7-C2633DCD9A0C}" type="slidenum">
              <a:rPr lang="en-US"/>
              <a:pPr/>
              <a:t>24</a:t>
            </a:fld>
            <a:endParaRPr lang="en-US"/>
          </a:p>
        </p:txBody>
      </p:sp>
      <p:sp>
        <p:nvSpPr>
          <p:cNvPr id="542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276" name="Text Box 2"/>
          <p:cNvSpPr txBox="1">
            <a:spLocks noGrp="1" noChangeArrowheads="1"/>
          </p:cNvSpPr>
          <p:nvPr>
            <p:ph type="body" idx="1"/>
          </p:nvPr>
        </p:nvSpPr>
        <p:spPr>
          <a:xfrm>
            <a:off x="755650" y="5078413"/>
            <a:ext cx="6048375" cy="4721225"/>
          </a:xfrm>
          <a:noFill/>
          <a:ln/>
        </p:spPr>
        <p:txBody>
          <a:bodyPr wrap="none" anchor="ct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5458" name="Rectangle 6"/>
          <p:cNvSpPr>
            <a:spLocks noGrp="1" noChangeArrowheads="1"/>
          </p:cNvSpPr>
          <p:nvPr>
            <p:ph type="sldNum" sz="quarter"/>
          </p:nvPr>
        </p:nvSpPr>
        <p:spPr>
          <a:noFill/>
        </p:spPr>
        <p:txBody>
          <a:bodyPr/>
          <a:lstStyle/>
          <a:p>
            <a:fld id="{665FDC64-BDAF-8744-8454-C7AF4AFE6AD9}" type="slidenum">
              <a:rPr lang="en-US"/>
              <a:pPr/>
              <a:t>195</a:t>
            </a:fld>
            <a:endParaRPr lang="en-US"/>
          </a:p>
        </p:txBody>
      </p:sp>
      <p:sp>
        <p:nvSpPr>
          <p:cNvPr id="2754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754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6"/>
          <p:cNvSpPr>
            <a:spLocks noGrp="1" noChangeArrowheads="1"/>
          </p:cNvSpPr>
          <p:nvPr>
            <p:ph type="sldNum" sz="quarter"/>
          </p:nvPr>
        </p:nvSpPr>
        <p:spPr>
          <a:noFill/>
        </p:spPr>
        <p:txBody>
          <a:bodyPr/>
          <a:lstStyle/>
          <a:p>
            <a:fld id="{F435E90A-75B1-0740-8C20-17383D8B359E}" type="slidenum">
              <a:rPr lang="en-US"/>
              <a:pPr/>
              <a:t>196</a:t>
            </a:fld>
            <a:endParaRPr lang="en-US"/>
          </a:p>
        </p:txBody>
      </p:sp>
      <p:sp>
        <p:nvSpPr>
          <p:cNvPr id="2775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775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6"/>
          <p:cNvSpPr>
            <a:spLocks noGrp="1" noChangeArrowheads="1"/>
          </p:cNvSpPr>
          <p:nvPr>
            <p:ph type="sldNum" sz="quarter"/>
          </p:nvPr>
        </p:nvSpPr>
        <p:spPr>
          <a:noFill/>
        </p:spPr>
        <p:txBody>
          <a:bodyPr/>
          <a:lstStyle/>
          <a:p>
            <a:fld id="{F435E90A-75B1-0740-8C20-17383D8B359E}" type="slidenum">
              <a:rPr lang="en-US"/>
              <a:pPr/>
              <a:t>197</a:t>
            </a:fld>
            <a:endParaRPr lang="en-US"/>
          </a:p>
        </p:txBody>
      </p:sp>
      <p:sp>
        <p:nvSpPr>
          <p:cNvPr id="2775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775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6"/>
          <p:cNvSpPr>
            <a:spLocks noGrp="1" noChangeArrowheads="1"/>
          </p:cNvSpPr>
          <p:nvPr>
            <p:ph type="sldNum" sz="quarter"/>
          </p:nvPr>
        </p:nvSpPr>
        <p:spPr>
          <a:noFill/>
        </p:spPr>
        <p:txBody>
          <a:bodyPr/>
          <a:lstStyle/>
          <a:p>
            <a:fld id="{1F849C75-592B-C748-B7C4-F6606004660E}" type="slidenum">
              <a:rPr lang="en-US"/>
              <a:pPr/>
              <a:t>198</a:t>
            </a:fld>
            <a:endParaRPr lang="en-US"/>
          </a:p>
        </p:txBody>
      </p:sp>
      <p:sp>
        <p:nvSpPr>
          <p:cNvPr id="2795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795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1602" name="Rectangle 6"/>
          <p:cNvSpPr>
            <a:spLocks noGrp="1" noChangeArrowheads="1"/>
          </p:cNvSpPr>
          <p:nvPr>
            <p:ph type="sldNum" sz="quarter"/>
          </p:nvPr>
        </p:nvSpPr>
        <p:spPr>
          <a:noFill/>
        </p:spPr>
        <p:txBody>
          <a:bodyPr/>
          <a:lstStyle/>
          <a:p>
            <a:fld id="{C4B91DE0-6110-5944-A21D-13E5A15C7E9D}" type="slidenum">
              <a:rPr lang="en-US"/>
              <a:pPr/>
              <a:t>199</a:t>
            </a:fld>
            <a:endParaRPr lang="en-US"/>
          </a:p>
        </p:txBody>
      </p:sp>
      <p:sp>
        <p:nvSpPr>
          <p:cNvPr id="2816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16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3650" name="Rectangle 6"/>
          <p:cNvSpPr>
            <a:spLocks noGrp="1" noChangeArrowheads="1"/>
          </p:cNvSpPr>
          <p:nvPr>
            <p:ph type="sldNum" sz="quarter"/>
          </p:nvPr>
        </p:nvSpPr>
        <p:spPr>
          <a:noFill/>
        </p:spPr>
        <p:txBody>
          <a:bodyPr/>
          <a:lstStyle/>
          <a:p>
            <a:fld id="{4CA41B9B-9090-534C-9B48-2303F7DA6920}" type="slidenum">
              <a:rPr lang="en-US"/>
              <a:pPr/>
              <a:t>200</a:t>
            </a:fld>
            <a:endParaRPr lang="en-US"/>
          </a:p>
        </p:txBody>
      </p:sp>
      <p:sp>
        <p:nvSpPr>
          <p:cNvPr id="2836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36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201</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202</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203</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204</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p:cNvSpPr>
            <a:spLocks noGrp="1" noChangeArrowheads="1"/>
          </p:cNvSpPr>
          <p:nvPr>
            <p:ph type="sldNum" sz="quarter"/>
          </p:nvPr>
        </p:nvSpPr>
        <p:spPr>
          <a:noFill/>
        </p:spPr>
        <p:txBody>
          <a:bodyPr/>
          <a:lstStyle/>
          <a:p>
            <a:fld id="{C8532E66-8E14-7A4C-A8CD-36679495D0FB}" type="slidenum">
              <a:rPr lang="en-US"/>
              <a:pPr/>
              <a:t>25</a:t>
            </a:fld>
            <a:endParaRPr lang="en-US"/>
          </a:p>
        </p:txBody>
      </p:sp>
      <p:sp>
        <p:nvSpPr>
          <p:cNvPr id="563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63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205</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794" name="Rectangle 6"/>
          <p:cNvSpPr>
            <a:spLocks noGrp="1" noChangeArrowheads="1"/>
          </p:cNvSpPr>
          <p:nvPr>
            <p:ph type="sldNum" sz="quarter"/>
          </p:nvPr>
        </p:nvSpPr>
        <p:spPr>
          <a:noFill/>
        </p:spPr>
        <p:txBody>
          <a:bodyPr/>
          <a:lstStyle/>
          <a:p>
            <a:fld id="{9805602F-A1EA-1445-99F7-2512237299DF}" type="slidenum">
              <a:rPr lang="en-US"/>
              <a:pPr/>
              <a:t>206</a:t>
            </a:fld>
            <a:endParaRPr lang="en-US"/>
          </a:p>
        </p:txBody>
      </p:sp>
      <p:sp>
        <p:nvSpPr>
          <p:cNvPr id="289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9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1842" name="Rectangle 6"/>
          <p:cNvSpPr>
            <a:spLocks noGrp="1" noChangeArrowheads="1"/>
          </p:cNvSpPr>
          <p:nvPr>
            <p:ph type="sldNum" sz="quarter"/>
          </p:nvPr>
        </p:nvSpPr>
        <p:spPr>
          <a:noFill/>
        </p:spPr>
        <p:txBody>
          <a:bodyPr/>
          <a:lstStyle/>
          <a:p>
            <a:fld id="{786C8796-34E0-E14A-84CF-3592356CE243}" type="slidenum">
              <a:rPr lang="en-US"/>
              <a:pPr/>
              <a:t>207</a:t>
            </a:fld>
            <a:endParaRPr lang="en-US"/>
          </a:p>
        </p:txBody>
      </p:sp>
      <p:sp>
        <p:nvSpPr>
          <p:cNvPr id="2918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918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1842" name="Rectangle 6"/>
          <p:cNvSpPr>
            <a:spLocks noGrp="1" noChangeArrowheads="1"/>
          </p:cNvSpPr>
          <p:nvPr>
            <p:ph type="sldNum" sz="quarter"/>
          </p:nvPr>
        </p:nvSpPr>
        <p:spPr>
          <a:noFill/>
        </p:spPr>
        <p:txBody>
          <a:bodyPr/>
          <a:lstStyle/>
          <a:p>
            <a:fld id="{786C8796-34E0-E14A-84CF-3592356CE243}" type="slidenum">
              <a:rPr lang="en-US"/>
              <a:pPr/>
              <a:t>208</a:t>
            </a:fld>
            <a:endParaRPr lang="en-US"/>
          </a:p>
        </p:txBody>
      </p:sp>
      <p:sp>
        <p:nvSpPr>
          <p:cNvPr id="2918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918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794" name="Rectangle 6"/>
          <p:cNvSpPr>
            <a:spLocks noGrp="1" noChangeArrowheads="1"/>
          </p:cNvSpPr>
          <p:nvPr>
            <p:ph type="sldNum" sz="quarter"/>
          </p:nvPr>
        </p:nvSpPr>
        <p:spPr>
          <a:noFill/>
        </p:spPr>
        <p:txBody>
          <a:bodyPr/>
          <a:lstStyle/>
          <a:p>
            <a:fld id="{9805602F-A1EA-1445-99F7-2512237299DF}" type="slidenum">
              <a:rPr lang="en-US"/>
              <a:pPr/>
              <a:t>209</a:t>
            </a:fld>
            <a:endParaRPr lang="en-US"/>
          </a:p>
        </p:txBody>
      </p:sp>
      <p:sp>
        <p:nvSpPr>
          <p:cNvPr id="289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9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794" name="Rectangle 6"/>
          <p:cNvSpPr>
            <a:spLocks noGrp="1" noChangeArrowheads="1"/>
          </p:cNvSpPr>
          <p:nvPr>
            <p:ph type="sldNum" sz="quarter"/>
          </p:nvPr>
        </p:nvSpPr>
        <p:spPr>
          <a:noFill/>
        </p:spPr>
        <p:txBody>
          <a:bodyPr/>
          <a:lstStyle/>
          <a:p>
            <a:fld id="{9805602F-A1EA-1445-99F7-2512237299DF}" type="slidenum">
              <a:rPr lang="en-US"/>
              <a:pPr/>
              <a:t>210</a:t>
            </a:fld>
            <a:endParaRPr lang="en-US"/>
          </a:p>
        </p:txBody>
      </p:sp>
      <p:sp>
        <p:nvSpPr>
          <p:cNvPr id="289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9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6"/>
          <p:cNvSpPr>
            <a:spLocks noGrp="1" noChangeArrowheads="1"/>
          </p:cNvSpPr>
          <p:nvPr>
            <p:ph type="sldNum" sz="quarter"/>
          </p:nvPr>
        </p:nvSpPr>
        <p:spPr>
          <a:noFill/>
        </p:spPr>
        <p:txBody>
          <a:bodyPr/>
          <a:lstStyle/>
          <a:p>
            <a:fld id="{9559A3AA-8C3F-8149-AE91-55628087C11E}" type="slidenum">
              <a:rPr lang="en-US"/>
              <a:pPr/>
              <a:t>211</a:t>
            </a:fld>
            <a:endParaRPr lang="en-US"/>
          </a:p>
        </p:txBody>
      </p:sp>
      <p:sp>
        <p:nvSpPr>
          <p:cNvPr id="2959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959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6"/>
          <p:cNvSpPr>
            <a:spLocks noGrp="1" noChangeArrowheads="1"/>
          </p:cNvSpPr>
          <p:nvPr>
            <p:ph type="sldNum" sz="quarter"/>
          </p:nvPr>
        </p:nvSpPr>
        <p:spPr>
          <a:noFill/>
        </p:spPr>
        <p:txBody>
          <a:bodyPr/>
          <a:lstStyle/>
          <a:p>
            <a:fld id="{FC50C28F-A134-6048-8148-8A8BBBE6D172}" type="slidenum">
              <a:rPr lang="en-US"/>
              <a:pPr/>
              <a:t>212</a:t>
            </a:fld>
            <a:endParaRPr lang="en-US"/>
          </a:p>
        </p:txBody>
      </p:sp>
      <p:sp>
        <p:nvSpPr>
          <p:cNvPr id="2979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979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0034" name="Rectangle 6"/>
          <p:cNvSpPr>
            <a:spLocks noGrp="1" noChangeArrowheads="1"/>
          </p:cNvSpPr>
          <p:nvPr>
            <p:ph type="sldNum" sz="quarter"/>
          </p:nvPr>
        </p:nvSpPr>
        <p:spPr>
          <a:noFill/>
        </p:spPr>
        <p:txBody>
          <a:bodyPr/>
          <a:lstStyle/>
          <a:p>
            <a:fld id="{5119FF06-387C-E948-96F9-06BA0C069493}" type="slidenum">
              <a:rPr lang="en-US"/>
              <a:pPr/>
              <a:t>213</a:t>
            </a:fld>
            <a:endParaRPr lang="en-US"/>
          </a:p>
        </p:txBody>
      </p:sp>
      <p:sp>
        <p:nvSpPr>
          <p:cNvPr id="3000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000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215</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p:spPr>
        <p:txBody>
          <a:bodyPr/>
          <a:lstStyle/>
          <a:p>
            <a:fld id="{ACC740D6-E49D-1A43-90EF-563B165AD05F}" type="slidenum">
              <a:rPr lang="en-US"/>
              <a:pPr/>
              <a:t>26</a:t>
            </a:fld>
            <a:endParaRPr lang="en-US"/>
          </a:p>
        </p:txBody>
      </p:sp>
      <p:sp>
        <p:nvSpPr>
          <p:cNvPr id="50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0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216</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217</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218</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6178" name="Rectangle 6"/>
          <p:cNvSpPr>
            <a:spLocks noGrp="1" noChangeArrowheads="1"/>
          </p:cNvSpPr>
          <p:nvPr>
            <p:ph type="sldNum" sz="quarter"/>
          </p:nvPr>
        </p:nvSpPr>
        <p:spPr>
          <a:noFill/>
        </p:spPr>
        <p:txBody>
          <a:bodyPr/>
          <a:lstStyle/>
          <a:p>
            <a:fld id="{3A2585D6-769F-1C4C-BD28-A5797E8D268B}" type="slidenum">
              <a:rPr lang="en-US"/>
              <a:pPr/>
              <a:t>219</a:t>
            </a:fld>
            <a:endParaRPr lang="en-US"/>
          </a:p>
        </p:txBody>
      </p:sp>
      <p:sp>
        <p:nvSpPr>
          <p:cNvPr id="306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06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6178" name="Rectangle 6"/>
          <p:cNvSpPr>
            <a:spLocks noGrp="1" noChangeArrowheads="1"/>
          </p:cNvSpPr>
          <p:nvPr>
            <p:ph type="sldNum" sz="quarter"/>
          </p:nvPr>
        </p:nvSpPr>
        <p:spPr>
          <a:noFill/>
        </p:spPr>
        <p:txBody>
          <a:bodyPr/>
          <a:lstStyle/>
          <a:p>
            <a:fld id="{3A2585D6-769F-1C4C-BD28-A5797E8D268B}" type="slidenum">
              <a:rPr lang="en-US"/>
              <a:pPr/>
              <a:t>220</a:t>
            </a:fld>
            <a:endParaRPr lang="en-US"/>
          </a:p>
        </p:txBody>
      </p:sp>
      <p:sp>
        <p:nvSpPr>
          <p:cNvPr id="306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06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784CF5E5-E7C4-7A45-9F43-1ECC99364F0D}" type="slidenum">
              <a:rPr lang="en-US" smtClean="0"/>
              <a:pPr>
                <a:defRPr/>
              </a:pPr>
              <a:t>222</a:t>
            </a:fld>
            <a:endParaRPr lang="en-US"/>
          </a:p>
        </p:txBody>
      </p:sp>
    </p:spTree>
    <p:extLst>
      <p:ext uri="{BB962C8B-B14F-4D97-AF65-F5344CB8AC3E}">
        <p14:creationId xmlns:p14="http://schemas.microsoft.com/office/powerpoint/2010/main" val="424040518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3394" name="Rectangle 6"/>
          <p:cNvSpPr>
            <a:spLocks noGrp="1" noChangeArrowheads="1"/>
          </p:cNvSpPr>
          <p:nvPr>
            <p:ph type="sldNum" sz="quarter"/>
          </p:nvPr>
        </p:nvSpPr>
        <p:spPr>
          <a:noFill/>
        </p:spPr>
        <p:txBody>
          <a:bodyPr/>
          <a:lstStyle/>
          <a:p>
            <a:fld id="{0376A358-8555-1542-862E-E281B41F692E}" type="slidenum">
              <a:rPr lang="en-US"/>
              <a:pPr/>
              <a:t>227</a:t>
            </a:fld>
            <a:endParaRPr lang="en-US"/>
          </a:p>
        </p:txBody>
      </p:sp>
      <p:sp>
        <p:nvSpPr>
          <p:cNvPr id="4433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433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5442" name="Rectangle 6"/>
          <p:cNvSpPr>
            <a:spLocks noGrp="1" noChangeArrowheads="1"/>
          </p:cNvSpPr>
          <p:nvPr>
            <p:ph type="sldNum" sz="quarter"/>
          </p:nvPr>
        </p:nvSpPr>
        <p:spPr>
          <a:noFill/>
        </p:spPr>
        <p:txBody>
          <a:bodyPr/>
          <a:lstStyle/>
          <a:p>
            <a:fld id="{BDB49683-4505-4644-BC46-B1E0842CB5F3}" type="slidenum">
              <a:rPr lang="en-US"/>
              <a:pPr/>
              <a:t>228</a:t>
            </a:fld>
            <a:endParaRPr lang="en-US"/>
          </a:p>
        </p:txBody>
      </p:sp>
      <p:sp>
        <p:nvSpPr>
          <p:cNvPr id="4454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454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3634" name="Rectangle 6"/>
          <p:cNvSpPr>
            <a:spLocks noGrp="1" noChangeArrowheads="1"/>
          </p:cNvSpPr>
          <p:nvPr>
            <p:ph type="sldNum" sz="quarter"/>
          </p:nvPr>
        </p:nvSpPr>
        <p:spPr>
          <a:noFill/>
        </p:spPr>
        <p:txBody>
          <a:bodyPr/>
          <a:lstStyle/>
          <a:p>
            <a:fld id="{4850AF08-FCDD-0D43-87BE-B30A0BC9A1D7}" type="slidenum">
              <a:rPr lang="en-US"/>
              <a:pPr/>
              <a:t>234</a:t>
            </a:fld>
            <a:endParaRPr lang="en-US"/>
          </a:p>
        </p:txBody>
      </p:sp>
      <p:sp>
        <p:nvSpPr>
          <p:cNvPr id="4536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536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5682" name="Rectangle 6"/>
          <p:cNvSpPr>
            <a:spLocks noGrp="1" noChangeArrowheads="1"/>
          </p:cNvSpPr>
          <p:nvPr>
            <p:ph type="sldNum" sz="quarter"/>
          </p:nvPr>
        </p:nvSpPr>
        <p:spPr>
          <a:noFill/>
        </p:spPr>
        <p:txBody>
          <a:bodyPr/>
          <a:lstStyle/>
          <a:p>
            <a:fld id="{F3EE9B8B-4D7E-D140-BBFA-34D3A34AE22F}" type="slidenum">
              <a:rPr lang="en-US"/>
              <a:pPr/>
              <a:t>235</a:t>
            </a:fld>
            <a:endParaRPr lang="en-US"/>
          </a:p>
        </p:txBody>
      </p:sp>
      <p:sp>
        <p:nvSpPr>
          <p:cNvPr id="4556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556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p>
            <a:fld id="{EB8D9485-7680-8E42-9665-A6DDD9305469}" type="slidenum">
              <a:rPr lang="en-US"/>
              <a:pPr/>
              <a:t>27</a:t>
            </a:fld>
            <a:endParaRPr lang="en-US"/>
          </a:p>
        </p:txBody>
      </p:sp>
      <p:sp>
        <p:nvSpPr>
          <p:cNvPr id="60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0274" name="Rectangle 6"/>
          <p:cNvSpPr>
            <a:spLocks noGrp="1" noChangeArrowheads="1"/>
          </p:cNvSpPr>
          <p:nvPr>
            <p:ph type="sldNum" sz="quarter"/>
          </p:nvPr>
        </p:nvSpPr>
        <p:spPr>
          <a:noFill/>
        </p:spPr>
        <p:txBody>
          <a:bodyPr/>
          <a:lstStyle/>
          <a:p>
            <a:fld id="{8DE2EBE1-9678-DC43-8C02-4D720591BE5F}" type="slidenum">
              <a:rPr lang="en-US"/>
              <a:pPr/>
              <a:t>238</a:t>
            </a:fld>
            <a:endParaRPr lang="en-US"/>
          </a:p>
        </p:txBody>
      </p:sp>
      <p:sp>
        <p:nvSpPr>
          <p:cNvPr id="3102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02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2322" name="Rectangle 6"/>
          <p:cNvSpPr>
            <a:spLocks noGrp="1" noChangeArrowheads="1"/>
          </p:cNvSpPr>
          <p:nvPr>
            <p:ph type="sldNum" sz="quarter"/>
          </p:nvPr>
        </p:nvSpPr>
        <p:spPr>
          <a:noFill/>
        </p:spPr>
        <p:txBody>
          <a:bodyPr/>
          <a:lstStyle/>
          <a:p>
            <a:fld id="{AC55FAE7-0CE6-B149-8433-68A04097656F}" type="slidenum">
              <a:rPr lang="en-US"/>
              <a:pPr/>
              <a:t>240</a:t>
            </a:fld>
            <a:endParaRPr lang="en-US"/>
          </a:p>
        </p:txBody>
      </p:sp>
      <p:sp>
        <p:nvSpPr>
          <p:cNvPr id="3123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23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4370" name="Rectangle 6"/>
          <p:cNvSpPr>
            <a:spLocks noGrp="1" noChangeArrowheads="1"/>
          </p:cNvSpPr>
          <p:nvPr>
            <p:ph type="sldNum" sz="quarter"/>
          </p:nvPr>
        </p:nvSpPr>
        <p:spPr>
          <a:noFill/>
        </p:spPr>
        <p:txBody>
          <a:bodyPr/>
          <a:lstStyle/>
          <a:p>
            <a:fld id="{AED2F6EC-B05C-5A4F-9474-6B94DFA6E17D}" type="slidenum">
              <a:rPr lang="en-US"/>
              <a:pPr/>
              <a:t>241</a:t>
            </a:fld>
            <a:endParaRPr lang="en-US"/>
          </a:p>
        </p:txBody>
      </p:sp>
      <p:sp>
        <p:nvSpPr>
          <p:cNvPr id="3143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43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418" name="Rectangle 6"/>
          <p:cNvSpPr>
            <a:spLocks noGrp="1" noChangeArrowheads="1"/>
          </p:cNvSpPr>
          <p:nvPr>
            <p:ph type="sldNum" sz="quarter"/>
          </p:nvPr>
        </p:nvSpPr>
        <p:spPr>
          <a:noFill/>
        </p:spPr>
        <p:txBody>
          <a:bodyPr/>
          <a:lstStyle/>
          <a:p>
            <a:fld id="{73E1B9D7-4DE7-BB46-9561-3362A6994AD8}" type="slidenum">
              <a:rPr lang="en-US"/>
              <a:pPr/>
              <a:t>242</a:t>
            </a:fld>
            <a:endParaRPr lang="en-US"/>
          </a:p>
        </p:txBody>
      </p:sp>
      <p:sp>
        <p:nvSpPr>
          <p:cNvPr id="316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6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Rectangle 6"/>
          <p:cNvSpPr>
            <a:spLocks noGrp="1" noChangeArrowheads="1"/>
          </p:cNvSpPr>
          <p:nvPr>
            <p:ph type="sldNum" sz="quarter"/>
          </p:nvPr>
        </p:nvSpPr>
        <p:spPr>
          <a:noFill/>
        </p:spPr>
        <p:txBody>
          <a:bodyPr/>
          <a:lstStyle/>
          <a:p>
            <a:fld id="{88CB7878-BAF4-454A-A361-281E6A624073}" type="slidenum">
              <a:rPr lang="en-US"/>
              <a:pPr/>
              <a:t>243</a:t>
            </a:fld>
            <a:endParaRPr lang="en-US"/>
          </a:p>
        </p:txBody>
      </p:sp>
      <p:sp>
        <p:nvSpPr>
          <p:cNvPr id="3184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84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514" name="Rectangle 6"/>
          <p:cNvSpPr>
            <a:spLocks noGrp="1" noChangeArrowheads="1"/>
          </p:cNvSpPr>
          <p:nvPr>
            <p:ph type="sldNum" sz="quarter"/>
          </p:nvPr>
        </p:nvSpPr>
        <p:spPr>
          <a:noFill/>
        </p:spPr>
        <p:txBody>
          <a:bodyPr/>
          <a:lstStyle/>
          <a:p>
            <a:fld id="{7FA276AF-E3DC-1B45-8843-2EF2A14E778F}" type="slidenum">
              <a:rPr lang="en-US"/>
              <a:pPr/>
              <a:t>244</a:t>
            </a:fld>
            <a:endParaRPr lang="en-US"/>
          </a:p>
        </p:txBody>
      </p:sp>
      <p:sp>
        <p:nvSpPr>
          <p:cNvPr id="3205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05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6"/>
          <p:cNvSpPr>
            <a:spLocks noGrp="1" noChangeArrowheads="1"/>
          </p:cNvSpPr>
          <p:nvPr>
            <p:ph type="sldNum" sz="quarter"/>
          </p:nvPr>
        </p:nvSpPr>
        <p:spPr>
          <a:noFill/>
        </p:spPr>
        <p:txBody>
          <a:bodyPr/>
          <a:lstStyle/>
          <a:p>
            <a:fld id="{B11A5A06-8FF8-D84C-88D3-6B5FE98079EA}" type="slidenum">
              <a:rPr lang="en-US"/>
              <a:pPr/>
              <a:t>245</a:t>
            </a:fld>
            <a:endParaRPr lang="en-US"/>
          </a:p>
        </p:txBody>
      </p:sp>
      <p:sp>
        <p:nvSpPr>
          <p:cNvPr id="3225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25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4610" name="Rectangle 6"/>
          <p:cNvSpPr>
            <a:spLocks noGrp="1" noChangeArrowheads="1"/>
          </p:cNvSpPr>
          <p:nvPr>
            <p:ph type="sldNum" sz="quarter"/>
          </p:nvPr>
        </p:nvSpPr>
        <p:spPr>
          <a:noFill/>
        </p:spPr>
        <p:txBody>
          <a:bodyPr/>
          <a:lstStyle/>
          <a:p>
            <a:fld id="{969F8A47-4756-9747-A154-192D362105AA}" type="slidenum">
              <a:rPr lang="en-US"/>
              <a:pPr/>
              <a:t>246</a:t>
            </a:fld>
            <a:endParaRPr lang="en-US"/>
          </a:p>
        </p:txBody>
      </p:sp>
      <p:sp>
        <p:nvSpPr>
          <p:cNvPr id="3246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46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658" name="Rectangle 6"/>
          <p:cNvSpPr>
            <a:spLocks noGrp="1" noChangeArrowheads="1"/>
          </p:cNvSpPr>
          <p:nvPr>
            <p:ph type="sldNum" sz="quarter"/>
          </p:nvPr>
        </p:nvSpPr>
        <p:spPr>
          <a:noFill/>
        </p:spPr>
        <p:txBody>
          <a:bodyPr/>
          <a:lstStyle/>
          <a:p>
            <a:fld id="{C6E2DDAB-4724-564A-865A-66044BE0BC55}" type="slidenum">
              <a:rPr lang="en-US"/>
              <a:pPr/>
              <a:t>247</a:t>
            </a:fld>
            <a:endParaRPr lang="en-US"/>
          </a:p>
        </p:txBody>
      </p:sp>
      <p:sp>
        <p:nvSpPr>
          <p:cNvPr id="326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6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8706" name="Rectangle 6"/>
          <p:cNvSpPr>
            <a:spLocks noGrp="1" noChangeArrowheads="1"/>
          </p:cNvSpPr>
          <p:nvPr>
            <p:ph type="sldNum" sz="quarter"/>
          </p:nvPr>
        </p:nvSpPr>
        <p:spPr>
          <a:noFill/>
        </p:spPr>
        <p:txBody>
          <a:bodyPr/>
          <a:lstStyle/>
          <a:p>
            <a:fld id="{BFB944D0-C337-4746-B2BB-196188EF8F35}" type="slidenum">
              <a:rPr lang="en-US"/>
              <a:pPr/>
              <a:t>248</a:t>
            </a:fld>
            <a:endParaRPr lang="en-US"/>
          </a:p>
        </p:txBody>
      </p:sp>
      <p:sp>
        <p:nvSpPr>
          <p:cNvPr id="3287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87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p>
            <a:fld id="{EB8D9485-7680-8E42-9665-A6DDD9305469}" type="slidenum">
              <a:rPr lang="en-US"/>
              <a:pPr/>
              <a:t>28</a:t>
            </a:fld>
            <a:endParaRPr lang="en-US"/>
          </a:p>
        </p:txBody>
      </p:sp>
      <p:sp>
        <p:nvSpPr>
          <p:cNvPr id="60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0754" name="Rectangle 6"/>
          <p:cNvSpPr>
            <a:spLocks noGrp="1" noChangeArrowheads="1"/>
          </p:cNvSpPr>
          <p:nvPr>
            <p:ph type="sldNum" sz="quarter"/>
          </p:nvPr>
        </p:nvSpPr>
        <p:spPr>
          <a:noFill/>
        </p:spPr>
        <p:txBody>
          <a:bodyPr/>
          <a:lstStyle/>
          <a:p>
            <a:fld id="{BABBD21F-7E58-EF48-99EF-2B94BA7873B9}" type="slidenum">
              <a:rPr lang="en-US"/>
              <a:pPr/>
              <a:t>249</a:t>
            </a:fld>
            <a:endParaRPr lang="en-US"/>
          </a:p>
        </p:txBody>
      </p:sp>
      <p:sp>
        <p:nvSpPr>
          <p:cNvPr id="3307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07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6"/>
          <p:cNvSpPr>
            <a:spLocks noGrp="1" noChangeArrowheads="1"/>
          </p:cNvSpPr>
          <p:nvPr>
            <p:ph type="sldNum" sz="quarter"/>
          </p:nvPr>
        </p:nvSpPr>
        <p:spPr>
          <a:noFill/>
        </p:spPr>
        <p:txBody>
          <a:bodyPr/>
          <a:lstStyle/>
          <a:p>
            <a:fld id="{21A98D0E-FD02-5A4A-BA76-FE2791D09EA9}" type="slidenum">
              <a:rPr lang="en-US"/>
              <a:pPr/>
              <a:t>250</a:t>
            </a:fld>
            <a:endParaRPr lang="en-US"/>
          </a:p>
        </p:txBody>
      </p:sp>
      <p:sp>
        <p:nvSpPr>
          <p:cNvPr id="3328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28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6"/>
          <p:cNvSpPr>
            <a:spLocks noGrp="1" noChangeArrowheads="1"/>
          </p:cNvSpPr>
          <p:nvPr>
            <p:ph type="sldNum" sz="quarter"/>
          </p:nvPr>
        </p:nvSpPr>
        <p:spPr>
          <a:noFill/>
        </p:spPr>
        <p:txBody>
          <a:bodyPr/>
          <a:lstStyle/>
          <a:p>
            <a:fld id="{21A98D0E-FD02-5A4A-BA76-FE2791D09EA9}" type="slidenum">
              <a:rPr lang="en-US"/>
              <a:pPr/>
              <a:t>251</a:t>
            </a:fld>
            <a:endParaRPr lang="en-US"/>
          </a:p>
        </p:txBody>
      </p:sp>
      <p:sp>
        <p:nvSpPr>
          <p:cNvPr id="3328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28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6"/>
          <p:cNvSpPr>
            <a:spLocks noGrp="1" noChangeArrowheads="1"/>
          </p:cNvSpPr>
          <p:nvPr>
            <p:ph type="sldNum" sz="quarter"/>
          </p:nvPr>
        </p:nvSpPr>
        <p:spPr>
          <a:noFill/>
        </p:spPr>
        <p:txBody>
          <a:bodyPr/>
          <a:lstStyle/>
          <a:p>
            <a:fld id="{21A98D0E-FD02-5A4A-BA76-FE2791D09EA9}" type="slidenum">
              <a:rPr lang="en-US"/>
              <a:pPr/>
              <a:t>252</a:t>
            </a:fld>
            <a:endParaRPr lang="en-US"/>
          </a:p>
        </p:txBody>
      </p:sp>
      <p:sp>
        <p:nvSpPr>
          <p:cNvPr id="3328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28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4850" name="Rectangle 6"/>
          <p:cNvSpPr>
            <a:spLocks noGrp="1" noChangeArrowheads="1"/>
          </p:cNvSpPr>
          <p:nvPr>
            <p:ph type="sldNum" sz="quarter"/>
          </p:nvPr>
        </p:nvSpPr>
        <p:spPr>
          <a:noFill/>
        </p:spPr>
        <p:txBody>
          <a:bodyPr/>
          <a:lstStyle/>
          <a:p>
            <a:fld id="{E7E2EB43-C70C-AF4B-8089-0B1CC1C05A48}" type="slidenum">
              <a:rPr lang="en-US"/>
              <a:pPr/>
              <a:t>253</a:t>
            </a:fld>
            <a:endParaRPr lang="en-US"/>
          </a:p>
        </p:txBody>
      </p:sp>
      <p:sp>
        <p:nvSpPr>
          <p:cNvPr id="3348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48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6898" name="Rectangle 6"/>
          <p:cNvSpPr>
            <a:spLocks noGrp="1" noChangeArrowheads="1"/>
          </p:cNvSpPr>
          <p:nvPr>
            <p:ph type="sldNum" sz="quarter"/>
          </p:nvPr>
        </p:nvSpPr>
        <p:spPr>
          <a:noFill/>
        </p:spPr>
        <p:txBody>
          <a:bodyPr/>
          <a:lstStyle/>
          <a:p>
            <a:fld id="{AD6FDE61-6F22-074A-95FC-DDD45E277208}" type="slidenum">
              <a:rPr lang="en-US"/>
              <a:pPr/>
              <a:t>254</a:t>
            </a:fld>
            <a:endParaRPr lang="en-US"/>
          </a:p>
        </p:txBody>
      </p:sp>
      <p:sp>
        <p:nvSpPr>
          <p:cNvPr id="3368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69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8946" name="Rectangle 6"/>
          <p:cNvSpPr>
            <a:spLocks noGrp="1" noChangeArrowheads="1"/>
          </p:cNvSpPr>
          <p:nvPr>
            <p:ph type="sldNum" sz="quarter"/>
          </p:nvPr>
        </p:nvSpPr>
        <p:spPr>
          <a:noFill/>
        </p:spPr>
        <p:txBody>
          <a:bodyPr/>
          <a:lstStyle/>
          <a:p>
            <a:fld id="{9E3774FF-3794-304C-9103-57E1999793B9}" type="slidenum">
              <a:rPr lang="en-US"/>
              <a:pPr/>
              <a:t>255</a:t>
            </a:fld>
            <a:endParaRPr lang="en-US"/>
          </a:p>
        </p:txBody>
      </p:sp>
      <p:sp>
        <p:nvSpPr>
          <p:cNvPr id="3389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89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6"/>
          <p:cNvSpPr>
            <a:spLocks noGrp="1" noChangeArrowheads="1"/>
          </p:cNvSpPr>
          <p:nvPr>
            <p:ph type="sldNum" sz="quarter"/>
          </p:nvPr>
        </p:nvSpPr>
        <p:spPr>
          <a:noFill/>
        </p:spPr>
        <p:txBody>
          <a:bodyPr/>
          <a:lstStyle/>
          <a:p>
            <a:fld id="{FDB0C09B-B112-CE4D-8D53-940C92202A02}" type="slidenum">
              <a:rPr lang="en-US"/>
              <a:pPr/>
              <a:t>256</a:t>
            </a:fld>
            <a:endParaRPr lang="en-US"/>
          </a:p>
        </p:txBody>
      </p:sp>
      <p:sp>
        <p:nvSpPr>
          <p:cNvPr id="3409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409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3042" name="Rectangle 6"/>
          <p:cNvSpPr>
            <a:spLocks noGrp="1" noChangeArrowheads="1"/>
          </p:cNvSpPr>
          <p:nvPr>
            <p:ph type="sldNum" sz="quarter"/>
          </p:nvPr>
        </p:nvSpPr>
        <p:spPr>
          <a:noFill/>
        </p:spPr>
        <p:txBody>
          <a:bodyPr/>
          <a:lstStyle/>
          <a:p>
            <a:fld id="{53A4489B-B7EE-934C-B092-E1DDA395EF8A}" type="slidenum">
              <a:rPr lang="en-US"/>
              <a:pPr/>
              <a:t>257</a:t>
            </a:fld>
            <a:endParaRPr lang="en-US"/>
          </a:p>
        </p:txBody>
      </p:sp>
      <p:sp>
        <p:nvSpPr>
          <p:cNvPr id="3430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430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5090" name="Rectangle 6"/>
          <p:cNvSpPr>
            <a:spLocks noGrp="1" noChangeArrowheads="1"/>
          </p:cNvSpPr>
          <p:nvPr>
            <p:ph type="sldNum" sz="quarter"/>
          </p:nvPr>
        </p:nvSpPr>
        <p:spPr>
          <a:noFill/>
        </p:spPr>
        <p:txBody>
          <a:bodyPr/>
          <a:lstStyle/>
          <a:p>
            <a:fld id="{0940EEC6-2550-AD41-B67F-25F592389EA9}" type="slidenum">
              <a:rPr lang="en-US"/>
              <a:pPr/>
              <a:t>258</a:t>
            </a:fld>
            <a:endParaRPr lang="en-US"/>
          </a:p>
        </p:txBody>
      </p:sp>
      <p:sp>
        <p:nvSpPr>
          <p:cNvPr id="345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45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p>
            <a:fld id="{EB8D9485-7680-8E42-9665-A6DDD9305469}" type="slidenum">
              <a:rPr lang="en-US"/>
              <a:pPr/>
              <a:t>29</a:t>
            </a:fld>
            <a:endParaRPr lang="en-US"/>
          </a:p>
        </p:txBody>
      </p:sp>
      <p:sp>
        <p:nvSpPr>
          <p:cNvPr id="60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7138" name="Rectangle 6"/>
          <p:cNvSpPr>
            <a:spLocks noGrp="1" noChangeArrowheads="1"/>
          </p:cNvSpPr>
          <p:nvPr>
            <p:ph type="sldNum" sz="quarter"/>
          </p:nvPr>
        </p:nvSpPr>
        <p:spPr>
          <a:noFill/>
        </p:spPr>
        <p:txBody>
          <a:bodyPr/>
          <a:lstStyle/>
          <a:p>
            <a:fld id="{64DE73E5-4D87-F848-BCB6-CF69CC6DABE5}" type="slidenum">
              <a:rPr lang="en-US"/>
              <a:pPr/>
              <a:t>259</a:t>
            </a:fld>
            <a:endParaRPr lang="en-US"/>
          </a:p>
        </p:txBody>
      </p:sp>
      <p:sp>
        <p:nvSpPr>
          <p:cNvPr id="3471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471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9186" name="Rectangle 6"/>
          <p:cNvSpPr>
            <a:spLocks noGrp="1" noChangeArrowheads="1"/>
          </p:cNvSpPr>
          <p:nvPr>
            <p:ph type="sldNum" sz="quarter"/>
          </p:nvPr>
        </p:nvSpPr>
        <p:spPr>
          <a:noFill/>
        </p:spPr>
        <p:txBody>
          <a:bodyPr/>
          <a:lstStyle/>
          <a:p>
            <a:fld id="{3645F96D-2CAB-6C43-B35D-0BF30D57769E}" type="slidenum">
              <a:rPr lang="en-US"/>
              <a:pPr/>
              <a:t>260</a:t>
            </a:fld>
            <a:endParaRPr lang="en-US"/>
          </a:p>
        </p:txBody>
      </p:sp>
      <p:sp>
        <p:nvSpPr>
          <p:cNvPr id="3491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491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1234" name="Rectangle 6"/>
          <p:cNvSpPr>
            <a:spLocks noGrp="1" noChangeArrowheads="1"/>
          </p:cNvSpPr>
          <p:nvPr>
            <p:ph type="sldNum" sz="quarter"/>
          </p:nvPr>
        </p:nvSpPr>
        <p:spPr>
          <a:noFill/>
        </p:spPr>
        <p:txBody>
          <a:bodyPr/>
          <a:lstStyle/>
          <a:p>
            <a:fld id="{0BFE360B-2159-A24B-9531-5064FBFD755E}" type="slidenum">
              <a:rPr lang="en-US"/>
              <a:pPr/>
              <a:t>261</a:t>
            </a:fld>
            <a:endParaRPr lang="en-US"/>
          </a:p>
        </p:txBody>
      </p:sp>
      <p:sp>
        <p:nvSpPr>
          <p:cNvPr id="3512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12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3282" name="Rectangle 6"/>
          <p:cNvSpPr>
            <a:spLocks noGrp="1" noChangeArrowheads="1"/>
          </p:cNvSpPr>
          <p:nvPr>
            <p:ph type="sldNum" sz="quarter"/>
          </p:nvPr>
        </p:nvSpPr>
        <p:spPr>
          <a:noFill/>
        </p:spPr>
        <p:txBody>
          <a:bodyPr/>
          <a:lstStyle/>
          <a:p>
            <a:fld id="{9023F3F7-8D12-8B40-A23F-2172F4E30DC5}" type="slidenum">
              <a:rPr lang="en-US"/>
              <a:pPr/>
              <a:t>262</a:t>
            </a:fld>
            <a:endParaRPr lang="en-US"/>
          </a:p>
        </p:txBody>
      </p:sp>
      <p:sp>
        <p:nvSpPr>
          <p:cNvPr id="3532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32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5330" name="Rectangle 6"/>
          <p:cNvSpPr>
            <a:spLocks noGrp="1" noChangeArrowheads="1"/>
          </p:cNvSpPr>
          <p:nvPr>
            <p:ph type="sldNum" sz="quarter"/>
          </p:nvPr>
        </p:nvSpPr>
        <p:spPr>
          <a:noFill/>
        </p:spPr>
        <p:txBody>
          <a:bodyPr/>
          <a:lstStyle/>
          <a:p>
            <a:fld id="{9AED99C7-7828-B845-AE1B-5C24E20701B5}" type="slidenum">
              <a:rPr lang="en-US"/>
              <a:pPr/>
              <a:t>263</a:t>
            </a:fld>
            <a:endParaRPr lang="en-US"/>
          </a:p>
        </p:txBody>
      </p:sp>
      <p:sp>
        <p:nvSpPr>
          <p:cNvPr id="3553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53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7378" name="Rectangle 6"/>
          <p:cNvSpPr>
            <a:spLocks noGrp="1" noChangeArrowheads="1"/>
          </p:cNvSpPr>
          <p:nvPr>
            <p:ph type="sldNum" sz="quarter"/>
          </p:nvPr>
        </p:nvSpPr>
        <p:spPr>
          <a:noFill/>
        </p:spPr>
        <p:txBody>
          <a:bodyPr/>
          <a:lstStyle/>
          <a:p>
            <a:fld id="{6F0CCFDF-BF2A-364C-A680-BCCDD61D1BA9}" type="slidenum">
              <a:rPr lang="en-US"/>
              <a:pPr/>
              <a:t>264</a:t>
            </a:fld>
            <a:endParaRPr lang="en-US"/>
          </a:p>
        </p:txBody>
      </p:sp>
      <p:sp>
        <p:nvSpPr>
          <p:cNvPr id="3573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73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9426" name="Rectangle 6"/>
          <p:cNvSpPr>
            <a:spLocks noGrp="1" noChangeArrowheads="1"/>
          </p:cNvSpPr>
          <p:nvPr>
            <p:ph type="sldNum" sz="quarter"/>
          </p:nvPr>
        </p:nvSpPr>
        <p:spPr>
          <a:noFill/>
        </p:spPr>
        <p:txBody>
          <a:bodyPr/>
          <a:lstStyle/>
          <a:p>
            <a:fld id="{E2A4CEA8-B2DF-8948-A139-43CA32430722}" type="slidenum">
              <a:rPr lang="en-US"/>
              <a:pPr/>
              <a:t>265</a:t>
            </a:fld>
            <a:endParaRPr lang="en-US"/>
          </a:p>
        </p:txBody>
      </p:sp>
      <p:sp>
        <p:nvSpPr>
          <p:cNvPr id="3594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94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1474" name="Rectangle 6"/>
          <p:cNvSpPr>
            <a:spLocks noGrp="1" noChangeArrowheads="1"/>
          </p:cNvSpPr>
          <p:nvPr>
            <p:ph type="sldNum" sz="quarter"/>
          </p:nvPr>
        </p:nvSpPr>
        <p:spPr>
          <a:noFill/>
        </p:spPr>
        <p:txBody>
          <a:bodyPr/>
          <a:lstStyle/>
          <a:p>
            <a:fld id="{B63F4977-F9B0-3144-9A66-0F6807ECBEDC}" type="slidenum">
              <a:rPr lang="en-US"/>
              <a:pPr/>
              <a:t>266</a:t>
            </a:fld>
            <a:endParaRPr lang="en-US"/>
          </a:p>
        </p:txBody>
      </p:sp>
      <p:sp>
        <p:nvSpPr>
          <p:cNvPr id="3614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14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3522" name="Rectangle 6"/>
          <p:cNvSpPr>
            <a:spLocks noGrp="1" noChangeArrowheads="1"/>
          </p:cNvSpPr>
          <p:nvPr>
            <p:ph type="sldNum" sz="quarter"/>
          </p:nvPr>
        </p:nvSpPr>
        <p:spPr>
          <a:noFill/>
        </p:spPr>
        <p:txBody>
          <a:bodyPr/>
          <a:lstStyle/>
          <a:p>
            <a:fld id="{599EA7E7-39F9-D74F-B790-4C41A4067AEC}" type="slidenum">
              <a:rPr lang="en-US"/>
              <a:pPr/>
              <a:t>267</a:t>
            </a:fld>
            <a:endParaRPr lang="en-US"/>
          </a:p>
        </p:txBody>
      </p:sp>
      <p:sp>
        <p:nvSpPr>
          <p:cNvPr id="3635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35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5570" name="Rectangle 6"/>
          <p:cNvSpPr>
            <a:spLocks noGrp="1" noChangeArrowheads="1"/>
          </p:cNvSpPr>
          <p:nvPr>
            <p:ph type="sldNum" sz="quarter"/>
          </p:nvPr>
        </p:nvSpPr>
        <p:spPr>
          <a:noFill/>
        </p:spPr>
        <p:txBody>
          <a:bodyPr/>
          <a:lstStyle/>
          <a:p>
            <a:fld id="{880467EA-0D85-7747-8A0E-6C8853239337}" type="slidenum">
              <a:rPr lang="en-US"/>
              <a:pPr/>
              <a:t>268</a:t>
            </a:fld>
            <a:endParaRPr lang="en-US"/>
          </a:p>
        </p:txBody>
      </p:sp>
      <p:sp>
        <p:nvSpPr>
          <p:cNvPr id="3655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55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6"/>
          <p:cNvSpPr>
            <a:spLocks noGrp="1" noChangeArrowheads="1"/>
          </p:cNvSpPr>
          <p:nvPr>
            <p:ph type="sldNum" sz="quarter"/>
          </p:nvPr>
        </p:nvSpPr>
        <p:spPr>
          <a:noFill/>
        </p:spPr>
        <p:txBody>
          <a:bodyPr/>
          <a:lstStyle/>
          <a:p>
            <a:fld id="{BE48EDCD-D8CD-6D46-8FAC-4FFA8C8F723D}" type="slidenum">
              <a:rPr lang="en-US"/>
              <a:pPr/>
              <a:t>30</a:t>
            </a:fld>
            <a:endParaRPr lang="en-US"/>
          </a:p>
        </p:txBody>
      </p:sp>
      <p:sp>
        <p:nvSpPr>
          <p:cNvPr id="665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65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7618" name="Rectangle 6"/>
          <p:cNvSpPr>
            <a:spLocks noGrp="1" noChangeArrowheads="1"/>
          </p:cNvSpPr>
          <p:nvPr>
            <p:ph type="sldNum" sz="quarter"/>
          </p:nvPr>
        </p:nvSpPr>
        <p:spPr>
          <a:noFill/>
        </p:spPr>
        <p:txBody>
          <a:bodyPr/>
          <a:lstStyle/>
          <a:p>
            <a:fld id="{0E86E0B0-7E67-B24E-AC12-637EDA71F072}" type="slidenum">
              <a:rPr lang="en-US"/>
              <a:pPr/>
              <a:t>269</a:t>
            </a:fld>
            <a:endParaRPr lang="en-US"/>
          </a:p>
        </p:txBody>
      </p:sp>
      <p:sp>
        <p:nvSpPr>
          <p:cNvPr id="3676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76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9666" name="Rectangle 6"/>
          <p:cNvSpPr>
            <a:spLocks noGrp="1" noChangeArrowheads="1"/>
          </p:cNvSpPr>
          <p:nvPr>
            <p:ph type="sldNum" sz="quarter"/>
          </p:nvPr>
        </p:nvSpPr>
        <p:spPr>
          <a:noFill/>
        </p:spPr>
        <p:txBody>
          <a:bodyPr/>
          <a:lstStyle/>
          <a:p>
            <a:fld id="{F85EDCAA-4EB3-DB48-A1BF-E097ACCB7D95}" type="slidenum">
              <a:rPr lang="en-US"/>
              <a:pPr/>
              <a:t>270</a:t>
            </a:fld>
            <a:endParaRPr lang="en-US"/>
          </a:p>
        </p:txBody>
      </p:sp>
      <p:sp>
        <p:nvSpPr>
          <p:cNvPr id="3696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96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1714" name="Rectangle 6"/>
          <p:cNvSpPr>
            <a:spLocks noGrp="1" noChangeArrowheads="1"/>
          </p:cNvSpPr>
          <p:nvPr>
            <p:ph type="sldNum" sz="quarter"/>
          </p:nvPr>
        </p:nvSpPr>
        <p:spPr>
          <a:noFill/>
        </p:spPr>
        <p:txBody>
          <a:bodyPr/>
          <a:lstStyle/>
          <a:p>
            <a:fld id="{12D316CB-602C-F341-BC91-C6EDD85D1002}" type="slidenum">
              <a:rPr lang="en-US"/>
              <a:pPr/>
              <a:t>271</a:t>
            </a:fld>
            <a:endParaRPr lang="en-US"/>
          </a:p>
        </p:txBody>
      </p:sp>
      <p:sp>
        <p:nvSpPr>
          <p:cNvPr id="3717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717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3762" name="Rectangle 6"/>
          <p:cNvSpPr>
            <a:spLocks noGrp="1" noChangeArrowheads="1"/>
          </p:cNvSpPr>
          <p:nvPr>
            <p:ph type="sldNum" sz="quarter"/>
          </p:nvPr>
        </p:nvSpPr>
        <p:spPr>
          <a:noFill/>
        </p:spPr>
        <p:txBody>
          <a:bodyPr/>
          <a:lstStyle/>
          <a:p>
            <a:fld id="{26A66997-4F02-7048-919D-EE4CD5D2E226}" type="slidenum">
              <a:rPr lang="en-US"/>
              <a:pPr/>
              <a:t>272</a:t>
            </a:fld>
            <a:endParaRPr lang="en-US"/>
          </a:p>
        </p:txBody>
      </p:sp>
      <p:sp>
        <p:nvSpPr>
          <p:cNvPr id="3737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737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5810" name="Rectangle 6"/>
          <p:cNvSpPr>
            <a:spLocks noGrp="1" noChangeArrowheads="1"/>
          </p:cNvSpPr>
          <p:nvPr>
            <p:ph type="sldNum" sz="quarter"/>
          </p:nvPr>
        </p:nvSpPr>
        <p:spPr>
          <a:noFill/>
        </p:spPr>
        <p:txBody>
          <a:bodyPr/>
          <a:lstStyle/>
          <a:p>
            <a:fld id="{E17D971C-B948-904D-A85D-FA98F949916E}" type="slidenum">
              <a:rPr lang="en-US"/>
              <a:pPr/>
              <a:t>273</a:t>
            </a:fld>
            <a:endParaRPr lang="en-US"/>
          </a:p>
        </p:txBody>
      </p:sp>
      <p:sp>
        <p:nvSpPr>
          <p:cNvPr id="3758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758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6"/>
          <p:cNvSpPr>
            <a:spLocks noGrp="1" noChangeArrowheads="1"/>
          </p:cNvSpPr>
          <p:nvPr>
            <p:ph type="sldNum" sz="quarter"/>
          </p:nvPr>
        </p:nvSpPr>
        <p:spPr>
          <a:noFill/>
        </p:spPr>
        <p:txBody>
          <a:bodyPr/>
          <a:lstStyle/>
          <a:p>
            <a:fld id="{F550F5AA-82C4-0E4C-84E2-FB0592CD1F51}" type="slidenum">
              <a:rPr lang="en-US"/>
              <a:pPr/>
              <a:t>274</a:t>
            </a:fld>
            <a:endParaRPr lang="en-US"/>
          </a:p>
        </p:txBody>
      </p:sp>
      <p:sp>
        <p:nvSpPr>
          <p:cNvPr id="3778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778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9906" name="Rectangle 6"/>
          <p:cNvSpPr>
            <a:spLocks noGrp="1" noChangeArrowheads="1"/>
          </p:cNvSpPr>
          <p:nvPr>
            <p:ph type="sldNum" sz="quarter"/>
          </p:nvPr>
        </p:nvSpPr>
        <p:spPr>
          <a:noFill/>
        </p:spPr>
        <p:txBody>
          <a:bodyPr/>
          <a:lstStyle/>
          <a:p>
            <a:fld id="{12F0A9B0-9899-BE45-861F-B32DC9608957}" type="slidenum">
              <a:rPr lang="en-US"/>
              <a:pPr/>
              <a:t>275</a:t>
            </a:fld>
            <a:endParaRPr lang="en-US"/>
          </a:p>
        </p:txBody>
      </p:sp>
      <p:sp>
        <p:nvSpPr>
          <p:cNvPr id="3799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799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1954" name="Rectangle 6"/>
          <p:cNvSpPr>
            <a:spLocks noGrp="1" noChangeArrowheads="1"/>
          </p:cNvSpPr>
          <p:nvPr>
            <p:ph type="sldNum" sz="quarter"/>
          </p:nvPr>
        </p:nvSpPr>
        <p:spPr>
          <a:noFill/>
        </p:spPr>
        <p:txBody>
          <a:bodyPr/>
          <a:lstStyle/>
          <a:p>
            <a:fld id="{0F07D27B-6227-E141-828C-415CF0926074}" type="slidenum">
              <a:rPr lang="en-US"/>
              <a:pPr/>
              <a:t>276</a:t>
            </a:fld>
            <a:endParaRPr lang="en-US"/>
          </a:p>
        </p:txBody>
      </p:sp>
      <p:sp>
        <p:nvSpPr>
          <p:cNvPr id="3819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819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4002" name="Rectangle 6"/>
          <p:cNvSpPr>
            <a:spLocks noGrp="1" noChangeArrowheads="1"/>
          </p:cNvSpPr>
          <p:nvPr>
            <p:ph type="sldNum" sz="quarter"/>
          </p:nvPr>
        </p:nvSpPr>
        <p:spPr>
          <a:noFill/>
        </p:spPr>
        <p:txBody>
          <a:bodyPr/>
          <a:lstStyle/>
          <a:p>
            <a:fld id="{D88CEC0E-CBB9-8540-A992-EBB9E384269F}" type="slidenum">
              <a:rPr lang="en-US"/>
              <a:pPr/>
              <a:t>277</a:t>
            </a:fld>
            <a:endParaRPr lang="en-US"/>
          </a:p>
        </p:txBody>
      </p:sp>
      <p:sp>
        <p:nvSpPr>
          <p:cNvPr id="3840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840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050" name="Rectangle 6"/>
          <p:cNvSpPr>
            <a:spLocks noGrp="1" noChangeArrowheads="1"/>
          </p:cNvSpPr>
          <p:nvPr>
            <p:ph type="sldNum" sz="quarter"/>
          </p:nvPr>
        </p:nvSpPr>
        <p:spPr>
          <a:noFill/>
        </p:spPr>
        <p:txBody>
          <a:bodyPr/>
          <a:lstStyle/>
          <a:p>
            <a:fld id="{3D6D7DA0-B85C-554E-87DC-F62CED52963A}" type="slidenum">
              <a:rPr lang="en-US"/>
              <a:pPr/>
              <a:t>278</a:t>
            </a:fld>
            <a:endParaRPr lang="en-US"/>
          </a:p>
        </p:txBody>
      </p:sp>
      <p:sp>
        <p:nvSpPr>
          <p:cNvPr id="3860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860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p:nvPr>
        </p:nvSpPr>
        <p:spPr>
          <a:noFill/>
        </p:spPr>
        <p:txBody>
          <a:bodyPr/>
          <a:lstStyle/>
          <a:p>
            <a:fld id="{9149C884-814E-844F-AA8B-BDC358491180}" type="slidenum">
              <a:rPr lang="en-US"/>
              <a:pPr/>
              <a:t>2</a:t>
            </a:fld>
            <a:endParaRPr lang="en-US" dirty="0"/>
          </a:p>
        </p:txBody>
      </p:sp>
      <p:sp>
        <p:nvSpPr>
          <p:cNvPr id="174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412" name="Text Box 2"/>
          <p:cNvSpPr txBox="1">
            <a:spLocks noGrp="1" noChangeArrowheads="1"/>
          </p:cNvSpPr>
          <p:nvPr>
            <p:ph type="body" idx="1"/>
          </p:nvPr>
        </p:nvSpPr>
        <p:spPr>
          <a:xfrm>
            <a:off x="755650" y="5078413"/>
            <a:ext cx="6048375" cy="4811712"/>
          </a:xfrm>
          <a:noFill/>
          <a:ln/>
        </p:spPr>
        <p:txBody>
          <a:bodyPr wrap="none" anchor="ct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6"/>
          <p:cNvSpPr>
            <a:spLocks noGrp="1" noChangeArrowheads="1"/>
          </p:cNvSpPr>
          <p:nvPr>
            <p:ph type="sldNum" sz="quarter"/>
          </p:nvPr>
        </p:nvSpPr>
        <p:spPr>
          <a:noFill/>
        </p:spPr>
        <p:txBody>
          <a:bodyPr/>
          <a:lstStyle/>
          <a:p>
            <a:fld id="{AE34046C-8DE3-6946-B6AD-8CCB7DC86AE3}" type="slidenum">
              <a:rPr lang="en-US"/>
              <a:pPr/>
              <a:t>31</a:t>
            </a:fld>
            <a:endParaRPr lang="en-US"/>
          </a:p>
        </p:txBody>
      </p:sp>
      <p:sp>
        <p:nvSpPr>
          <p:cNvPr id="686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86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8098" name="Rectangle 6"/>
          <p:cNvSpPr>
            <a:spLocks noGrp="1" noChangeArrowheads="1"/>
          </p:cNvSpPr>
          <p:nvPr>
            <p:ph type="sldNum" sz="quarter"/>
          </p:nvPr>
        </p:nvSpPr>
        <p:spPr>
          <a:noFill/>
        </p:spPr>
        <p:txBody>
          <a:bodyPr/>
          <a:lstStyle/>
          <a:p>
            <a:fld id="{76718D7A-CF05-0E41-8B3B-9E94B296896E}" type="slidenum">
              <a:rPr lang="en-US"/>
              <a:pPr/>
              <a:t>279</a:t>
            </a:fld>
            <a:endParaRPr lang="en-US"/>
          </a:p>
        </p:txBody>
      </p:sp>
      <p:sp>
        <p:nvSpPr>
          <p:cNvPr id="3880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881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0146" name="Rectangle 6"/>
          <p:cNvSpPr>
            <a:spLocks noGrp="1" noChangeArrowheads="1"/>
          </p:cNvSpPr>
          <p:nvPr>
            <p:ph type="sldNum" sz="quarter"/>
          </p:nvPr>
        </p:nvSpPr>
        <p:spPr>
          <a:noFill/>
        </p:spPr>
        <p:txBody>
          <a:bodyPr/>
          <a:lstStyle/>
          <a:p>
            <a:fld id="{B28F3D6C-70C9-E441-B744-AA1B0F814EF7}" type="slidenum">
              <a:rPr lang="en-US"/>
              <a:pPr/>
              <a:t>280</a:t>
            </a:fld>
            <a:endParaRPr lang="en-US"/>
          </a:p>
        </p:txBody>
      </p:sp>
      <p:sp>
        <p:nvSpPr>
          <p:cNvPr id="3901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901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2194" name="Rectangle 6"/>
          <p:cNvSpPr>
            <a:spLocks noGrp="1" noChangeArrowheads="1"/>
          </p:cNvSpPr>
          <p:nvPr>
            <p:ph type="sldNum" sz="quarter"/>
          </p:nvPr>
        </p:nvSpPr>
        <p:spPr>
          <a:noFill/>
        </p:spPr>
        <p:txBody>
          <a:bodyPr/>
          <a:lstStyle/>
          <a:p>
            <a:fld id="{B3F5EF94-1D76-054E-BC90-0CDA24A6482B}" type="slidenum">
              <a:rPr lang="en-US"/>
              <a:pPr/>
              <a:t>281</a:t>
            </a:fld>
            <a:endParaRPr lang="en-US"/>
          </a:p>
        </p:txBody>
      </p:sp>
      <p:sp>
        <p:nvSpPr>
          <p:cNvPr id="3921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921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4242" name="Rectangle 6"/>
          <p:cNvSpPr>
            <a:spLocks noGrp="1" noChangeArrowheads="1"/>
          </p:cNvSpPr>
          <p:nvPr>
            <p:ph type="sldNum" sz="quarter"/>
          </p:nvPr>
        </p:nvSpPr>
        <p:spPr>
          <a:noFill/>
        </p:spPr>
        <p:txBody>
          <a:bodyPr/>
          <a:lstStyle/>
          <a:p>
            <a:fld id="{FF7F851F-5B4C-894E-864E-0E5AEF1CE22A}" type="slidenum">
              <a:rPr lang="en-US"/>
              <a:pPr/>
              <a:t>283</a:t>
            </a:fld>
            <a:endParaRPr lang="en-US"/>
          </a:p>
        </p:txBody>
      </p:sp>
      <p:sp>
        <p:nvSpPr>
          <p:cNvPr id="3942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942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6290" name="Rectangle 6"/>
          <p:cNvSpPr>
            <a:spLocks noGrp="1" noChangeArrowheads="1"/>
          </p:cNvSpPr>
          <p:nvPr>
            <p:ph type="sldNum" sz="quarter"/>
          </p:nvPr>
        </p:nvSpPr>
        <p:spPr>
          <a:noFill/>
        </p:spPr>
        <p:txBody>
          <a:bodyPr/>
          <a:lstStyle/>
          <a:p>
            <a:fld id="{B17FC661-7B72-7A4F-A064-9632B1F70618}" type="slidenum">
              <a:rPr lang="en-US"/>
              <a:pPr/>
              <a:t>284</a:t>
            </a:fld>
            <a:endParaRPr lang="en-US"/>
          </a:p>
        </p:txBody>
      </p:sp>
      <p:sp>
        <p:nvSpPr>
          <p:cNvPr id="3962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962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8338" name="Rectangle 6"/>
          <p:cNvSpPr>
            <a:spLocks noGrp="1" noChangeArrowheads="1"/>
          </p:cNvSpPr>
          <p:nvPr>
            <p:ph type="sldNum" sz="quarter"/>
          </p:nvPr>
        </p:nvSpPr>
        <p:spPr>
          <a:noFill/>
        </p:spPr>
        <p:txBody>
          <a:bodyPr/>
          <a:lstStyle/>
          <a:p>
            <a:fld id="{F490F3B3-BE4F-4F4A-BA31-D863EFA96BA0}" type="slidenum">
              <a:rPr lang="en-US"/>
              <a:pPr/>
              <a:t>285</a:t>
            </a:fld>
            <a:endParaRPr lang="en-US"/>
          </a:p>
        </p:txBody>
      </p:sp>
      <p:sp>
        <p:nvSpPr>
          <p:cNvPr id="3983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983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0386" name="Rectangle 6"/>
          <p:cNvSpPr>
            <a:spLocks noGrp="1" noChangeArrowheads="1"/>
          </p:cNvSpPr>
          <p:nvPr>
            <p:ph type="sldNum" sz="quarter"/>
          </p:nvPr>
        </p:nvSpPr>
        <p:spPr>
          <a:noFill/>
        </p:spPr>
        <p:txBody>
          <a:bodyPr/>
          <a:lstStyle/>
          <a:p>
            <a:fld id="{BD5645D2-B3AF-784B-846A-DFA910CD417D}" type="slidenum">
              <a:rPr lang="en-US"/>
              <a:pPr/>
              <a:t>286</a:t>
            </a:fld>
            <a:endParaRPr lang="en-US"/>
          </a:p>
        </p:txBody>
      </p:sp>
      <p:sp>
        <p:nvSpPr>
          <p:cNvPr id="4003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003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2434" name="Rectangle 6"/>
          <p:cNvSpPr>
            <a:spLocks noGrp="1" noChangeArrowheads="1"/>
          </p:cNvSpPr>
          <p:nvPr>
            <p:ph type="sldNum" sz="quarter"/>
          </p:nvPr>
        </p:nvSpPr>
        <p:spPr>
          <a:noFill/>
        </p:spPr>
        <p:txBody>
          <a:bodyPr/>
          <a:lstStyle/>
          <a:p>
            <a:fld id="{5EBDBF0D-A853-8649-B252-BB51AEE92270}" type="slidenum">
              <a:rPr lang="en-US"/>
              <a:pPr/>
              <a:t>287</a:t>
            </a:fld>
            <a:endParaRPr lang="en-US"/>
          </a:p>
        </p:txBody>
      </p:sp>
      <p:sp>
        <p:nvSpPr>
          <p:cNvPr id="4024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024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4482" name="Rectangle 6"/>
          <p:cNvSpPr>
            <a:spLocks noGrp="1" noChangeArrowheads="1"/>
          </p:cNvSpPr>
          <p:nvPr>
            <p:ph type="sldNum" sz="quarter"/>
          </p:nvPr>
        </p:nvSpPr>
        <p:spPr>
          <a:noFill/>
        </p:spPr>
        <p:txBody>
          <a:bodyPr/>
          <a:lstStyle/>
          <a:p>
            <a:fld id="{6A54EE8E-DE07-3D41-A8E0-64161ECDE877}" type="slidenum">
              <a:rPr lang="en-US"/>
              <a:pPr/>
              <a:t>288</a:t>
            </a:fld>
            <a:endParaRPr lang="en-US"/>
          </a:p>
        </p:txBody>
      </p:sp>
      <p:sp>
        <p:nvSpPr>
          <p:cNvPr id="4044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044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6530" name="Rectangle 6"/>
          <p:cNvSpPr>
            <a:spLocks noGrp="1" noChangeArrowheads="1"/>
          </p:cNvSpPr>
          <p:nvPr>
            <p:ph type="sldNum" sz="quarter"/>
          </p:nvPr>
        </p:nvSpPr>
        <p:spPr>
          <a:noFill/>
        </p:spPr>
        <p:txBody>
          <a:bodyPr/>
          <a:lstStyle/>
          <a:p>
            <a:fld id="{61309DD8-F9ED-8644-8E91-AC9BC7622BBC}" type="slidenum">
              <a:rPr lang="en-US"/>
              <a:pPr/>
              <a:t>289</a:t>
            </a:fld>
            <a:endParaRPr lang="en-US"/>
          </a:p>
        </p:txBody>
      </p:sp>
      <p:sp>
        <p:nvSpPr>
          <p:cNvPr id="4065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065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32</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8578" name="Rectangle 6"/>
          <p:cNvSpPr>
            <a:spLocks noGrp="1" noChangeArrowheads="1"/>
          </p:cNvSpPr>
          <p:nvPr>
            <p:ph type="sldNum" sz="quarter"/>
          </p:nvPr>
        </p:nvSpPr>
        <p:spPr>
          <a:noFill/>
        </p:spPr>
        <p:txBody>
          <a:bodyPr/>
          <a:lstStyle/>
          <a:p>
            <a:fld id="{BFE1377E-8CAD-B846-8112-4097563048E2}" type="slidenum">
              <a:rPr lang="en-US"/>
              <a:pPr/>
              <a:t>290</a:t>
            </a:fld>
            <a:endParaRPr lang="en-US"/>
          </a:p>
        </p:txBody>
      </p:sp>
      <p:sp>
        <p:nvSpPr>
          <p:cNvPr id="4085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085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0626" name="Rectangle 6"/>
          <p:cNvSpPr>
            <a:spLocks noGrp="1" noChangeArrowheads="1"/>
          </p:cNvSpPr>
          <p:nvPr>
            <p:ph type="sldNum" sz="quarter"/>
          </p:nvPr>
        </p:nvSpPr>
        <p:spPr>
          <a:noFill/>
        </p:spPr>
        <p:txBody>
          <a:bodyPr/>
          <a:lstStyle/>
          <a:p>
            <a:fld id="{30BDDF8D-3578-6F42-A935-8D2D2B90547D}" type="slidenum">
              <a:rPr lang="en-US"/>
              <a:pPr/>
              <a:t>291</a:t>
            </a:fld>
            <a:endParaRPr lang="en-US"/>
          </a:p>
        </p:txBody>
      </p:sp>
      <p:sp>
        <p:nvSpPr>
          <p:cNvPr id="4106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106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2674" name="Rectangle 6"/>
          <p:cNvSpPr>
            <a:spLocks noGrp="1" noChangeArrowheads="1"/>
          </p:cNvSpPr>
          <p:nvPr>
            <p:ph type="sldNum" sz="quarter"/>
          </p:nvPr>
        </p:nvSpPr>
        <p:spPr>
          <a:noFill/>
        </p:spPr>
        <p:txBody>
          <a:bodyPr/>
          <a:lstStyle/>
          <a:p>
            <a:fld id="{57229D33-6ADC-EB4D-8FDB-E39F23726C08}" type="slidenum">
              <a:rPr lang="en-US"/>
              <a:pPr/>
              <a:t>292</a:t>
            </a:fld>
            <a:endParaRPr lang="en-US"/>
          </a:p>
        </p:txBody>
      </p:sp>
      <p:sp>
        <p:nvSpPr>
          <p:cNvPr id="4126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126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4722" name="Rectangle 6"/>
          <p:cNvSpPr>
            <a:spLocks noGrp="1" noChangeArrowheads="1"/>
          </p:cNvSpPr>
          <p:nvPr>
            <p:ph type="sldNum" sz="quarter"/>
          </p:nvPr>
        </p:nvSpPr>
        <p:spPr>
          <a:noFill/>
        </p:spPr>
        <p:txBody>
          <a:bodyPr/>
          <a:lstStyle/>
          <a:p>
            <a:fld id="{85BA898F-0981-294E-8B9A-C7500575A252}" type="slidenum">
              <a:rPr lang="en-US"/>
              <a:pPr/>
              <a:t>293</a:t>
            </a:fld>
            <a:endParaRPr lang="en-US"/>
          </a:p>
        </p:txBody>
      </p:sp>
      <p:sp>
        <p:nvSpPr>
          <p:cNvPr id="4147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147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6770" name="Rectangle 6"/>
          <p:cNvSpPr>
            <a:spLocks noGrp="1" noChangeArrowheads="1"/>
          </p:cNvSpPr>
          <p:nvPr>
            <p:ph type="sldNum" sz="quarter"/>
          </p:nvPr>
        </p:nvSpPr>
        <p:spPr>
          <a:noFill/>
        </p:spPr>
        <p:txBody>
          <a:bodyPr/>
          <a:lstStyle/>
          <a:p>
            <a:fld id="{C630FB92-E4F4-E543-9633-AD3B1A0A91AF}" type="slidenum">
              <a:rPr lang="en-US"/>
              <a:pPr/>
              <a:t>294</a:t>
            </a:fld>
            <a:endParaRPr lang="en-US"/>
          </a:p>
        </p:txBody>
      </p:sp>
      <p:sp>
        <p:nvSpPr>
          <p:cNvPr id="4167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167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8818" name="Rectangle 6"/>
          <p:cNvSpPr>
            <a:spLocks noGrp="1" noChangeArrowheads="1"/>
          </p:cNvSpPr>
          <p:nvPr>
            <p:ph type="sldNum" sz="quarter"/>
          </p:nvPr>
        </p:nvSpPr>
        <p:spPr>
          <a:noFill/>
        </p:spPr>
        <p:txBody>
          <a:bodyPr/>
          <a:lstStyle/>
          <a:p>
            <a:fld id="{31DFFD09-BD3B-5E48-BF9A-6C39F26A1BBE}" type="slidenum">
              <a:rPr lang="en-US"/>
              <a:pPr/>
              <a:t>295</a:t>
            </a:fld>
            <a:endParaRPr lang="en-US"/>
          </a:p>
        </p:txBody>
      </p:sp>
      <p:sp>
        <p:nvSpPr>
          <p:cNvPr id="4188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188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0866" name="Rectangle 6"/>
          <p:cNvSpPr>
            <a:spLocks noGrp="1" noChangeArrowheads="1"/>
          </p:cNvSpPr>
          <p:nvPr>
            <p:ph type="sldNum" sz="quarter"/>
          </p:nvPr>
        </p:nvSpPr>
        <p:spPr>
          <a:noFill/>
        </p:spPr>
        <p:txBody>
          <a:bodyPr/>
          <a:lstStyle/>
          <a:p>
            <a:fld id="{B5E19993-2B97-F643-938A-6F87CCC49FB2}" type="slidenum">
              <a:rPr lang="en-US"/>
              <a:pPr/>
              <a:t>296</a:t>
            </a:fld>
            <a:endParaRPr lang="en-US"/>
          </a:p>
        </p:txBody>
      </p:sp>
      <p:sp>
        <p:nvSpPr>
          <p:cNvPr id="4208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208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2914" name="Rectangle 6"/>
          <p:cNvSpPr>
            <a:spLocks noGrp="1" noChangeArrowheads="1"/>
          </p:cNvSpPr>
          <p:nvPr>
            <p:ph type="sldNum" sz="quarter"/>
          </p:nvPr>
        </p:nvSpPr>
        <p:spPr>
          <a:noFill/>
        </p:spPr>
        <p:txBody>
          <a:bodyPr/>
          <a:lstStyle/>
          <a:p>
            <a:fld id="{D996692B-719D-164D-8B73-A67738A13E29}" type="slidenum">
              <a:rPr lang="en-US"/>
              <a:pPr/>
              <a:t>297</a:t>
            </a:fld>
            <a:endParaRPr lang="en-US"/>
          </a:p>
        </p:txBody>
      </p:sp>
      <p:sp>
        <p:nvSpPr>
          <p:cNvPr id="4229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229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4962" name="Rectangle 6"/>
          <p:cNvSpPr>
            <a:spLocks noGrp="1" noChangeArrowheads="1"/>
          </p:cNvSpPr>
          <p:nvPr>
            <p:ph type="sldNum" sz="quarter"/>
          </p:nvPr>
        </p:nvSpPr>
        <p:spPr>
          <a:noFill/>
        </p:spPr>
        <p:txBody>
          <a:bodyPr/>
          <a:lstStyle/>
          <a:p>
            <a:fld id="{2ED42D1F-D9BB-3F43-B87A-6804983A5D2B}" type="slidenum">
              <a:rPr lang="en-US"/>
              <a:pPr/>
              <a:t>298</a:t>
            </a:fld>
            <a:endParaRPr lang="en-US"/>
          </a:p>
        </p:txBody>
      </p:sp>
      <p:sp>
        <p:nvSpPr>
          <p:cNvPr id="4249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249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7010" name="Rectangle 6"/>
          <p:cNvSpPr>
            <a:spLocks noGrp="1" noChangeArrowheads="1"/>
          </p:cNvSpPr>
          <p:nvPr>
            <p:ph type="sldNum" sz="quarter"/>
          </p:nvPr>
        </p:nvSpPr>
        <p:spPr>
          <a:noFill/>
        </p:spPr>
        <p:txBody>
          <a:bodyPr/>
          <a:lstStyle/>
          <a:p>
            <a:fld id="{0357D022-F3E0-7046-AC63-0FCBA7D48860}" type="slidenum">
              <a:rPr lang="en-US"/>
              <a:pPr/>
              <a:t>299</a:t>
            </a:fld>
            <a:endParaRPr lang="en-US"/>
          </a:p>
        </p:txBody>
      </p:sp>
      <p:sp>
        <p:nvSpPr>
          <p:cNvPr id="4270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270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6"/>
          <p:cNvSpPr>
            <a:spLocks noGrp="1" noChangeArrowheads="1"/>
          </p:cNvSpPr>
          <p:nvPr>
            <p:ph type="sldNum" sz="quarter"/>
          </p:nvPr>
        </p:nvSpPr>
        <p:spPr>
          <a:noFill/>
        </p:spPr>
        <p:txBody>
          <a:bodyPr/>
          <a:lstStyle/>
          <a:p>
            <a:fld id="{A4EF2C59-7302-674D-8811-175ED4101526}" type="slidenum">
              <a:rPr lang="en-US"/>
              <a:pPr/>
              <a:t>33</a:t>
            </a:fld>
            <a:endParaRPr lang="en-US"/>
          </a:p>
        </p:txBody>
      </p:sp>
      <p:sp>
        <p:nvSpPr>
          <p:cNvPr id="727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27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9058" name="Rectangle 6"/>
          <p:cNvSpPr>
            <a:spLocks noGrp="1" noChangeArrowheads="1"/>
          </p:cNvSpPr>
          <p:nvPr>
            <p:ph type="sldNum" sz="quarter"/>
          </p:nvPr>
        </p:nvSpPr>
        <p:spPr>
          <a:noFill/>
        </p:spPr>
        <p:txBody>
          <a:bodyPr/>
          <a:lstStyle/>
          <a:p>
            <a:fld id="{5C34D1F2-2821-024D-8EED-B1EF784405A1}" type="slidenum">
              <a:rPr lang="en-US"/>
              <a:pPr/>
              <a:t>300</a:t>
            </a:fld>
            <a:endParaRPr lang="en-US"/>
          </a:p>
        </p:txBody>
      </p:sp>
      <p:sp>
        <p:nvSpPr>
          <p:cNvPr id="4290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290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1106" name="Rectangle 6"/>
          <p:cNvSpPr>
            <a:spLocks noGrp="1" noChangeArrowheads="1"/>
          </p:cNvSpPr>
          <p:nvPr>
            <p:ph type="sldNum" sz="quarter"/>
          </p:nvPr>
        </p:nvSpPr>
        <p:spPr>
          <a:noFill/>
        </p:spPr>
        <p:txBody>
          <a:bodyPr/>
          <a:lstStyle/>
          <a:p>
            <a:fld id="{6EBDA724-1249-2D47-951A-BE6C85D901A0}" type="slidenum">
              <a:rPr lang="en-US"/>
              <a:pPr/>
              <a:t>301</a:t>
            </a:fld>
            <a:endParaRPr lang="en-US"/>
          </a:p>
        </p:txBody>
      </p:sp>
      <p:sp>
        <p:nvSpPr>
          <p:cNvPr id="4311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311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3154" name="Rectangle 6"/>
          <p:cNvSpPr>
            <a:spLocks noGrp="1" noChangeArrowheads="1"/>
          </p:cNvSpPr>
          <p:nvPr>
            <p:ph type="sldNum" sz="quarter"/>
          </p:nvPr>
        </p:nvSpPr>
        <p:spPr>
          <a:noFill/>
        </p:spPr>
        <p:txBody>
          <a:bodyPr/>
          <a:lstStyle/>
          <a:p>
            <a:fld id="{6DF3E4A8-EDD9-AF43-ABA1-23CEB2F3C1B6}" type="slidenum">
              <a:rPr lang="en-US"/>
              <a:pPr/>
              <a:t>302</a:t>
            </a:fld>
            <a:endParaRPr lang="en-US"/>
          </a:p>
        </p:txBody>
      </p:sp>
      <p:sp>
        <p:nvSpPr>
          <p:cNvPr id="4331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331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5202" name="Rectangle 6"/>
          <p:cNvSpPr>
            <a:spLocks noGrp="1" noChangeArrowheads="1"/>
          </p:cNvSpPr>
          <p:nvPr>
            <p:ph type="sldNum" sz="quarter"/>
          </p:nvPr>
        </p:nvSpPr>
        <p:spPr>
          <a:noFill/>
        </p:spPr>
        <p:txBody>
          <a:bodyPr/>
          <a:lstStyle/>
          <a:p>
            <a:fld id="{8C495421-D7E8-C849-95EF-8684E4B0EFDB}" type="slidenum">
              <a:rPr lang="en-US"/>
              <a:pPr/>
              <a:t>303</a:t>
            </a:fld>
            <a:endParaRPr lang="en-US"/>
          </a:p>
        </p:txBody>
      </p:sp>
      <p:sp>
        <p:nvSpPr>
          <p:cNvPr id="4352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352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7250" name="Rectangle 6"/>
          <p:cNvSpPr>
            <a:spLocks noGrp="1" noChangeArrowheads="1"/>
          </p:cNvSpPr>
          <p:nvPr>
            <p:ph type="sldNum" sz="quarter"/>
          </p:nvPr>
        </p:nvSpPr>
        <p:spPr>
          <a:noFill/>
        </p:spPr>
        <p:txBody>
          <a:bodyPr/>
          <a:lstStyle/>
          <a:p>
            <a:fld id="{937F2D6E-4802-3648-BB63-6F545BB7245E}" type="slidenum">
              <a:rPr lang="en-US"/>
              <a:pPr/>
              <a:t>304</a:t>
            </a:fld>
            <a:endParaRPr lang="en-US"/>
          </a:p>
        </p:txBody>
      </p:sp>
      <p:sp>
        <p:nvSpPr>
          <p:cNvPr id="4372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372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9298" name="Rectangle 6"/>
          <p:cNvSpPr>
            <a:spLocks noGrp="1" noChangeArrowheads="1"/>
          </p:cNvSpPr>
          <p:nvPr>
            <p:ph type="sldNum" sz="quarter"/>
          </p:nvPr>
        </p:nvSpPr>
        <p:spPr>
          <a:noFill/>
        </p:spPr>
        <p:txBody>
          <a:bodyPr/>
          <a:lstStyle/>
          <a:p>
            <a:fld id="{BC5A52D3-8633-194A-86E6-9C11E1736885}" type="slidenum">
              <a:rPr lang="en-US"/>
              <a:pPr/>
              <a:t>305</a:t>
            </a:fld>
            <a:endParaRPr lang="en-US"/>
          </a:p>
        </p:txBody>
      </p:sp>
      <p:sp>
        <p:nvSpPr>
          <p:cNvPr id="4392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393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9298" name="Rectangle 6"/>
          <p:cNvSpPr>
            <a:spLocks noGrp="1" noChangeArrowheads="1"/>
          </p:cNvSpPr>
          <p:nvPr>
            <p:ph type="sldNum" sz="quarter"/>
          </p:nvPr>
        </p:nvSpPr>
        <p:spPr>
          <a:noFill/>
        </p:spPr>
        <p:txBody>
          <a:bodyPr/>
          <a:lstStyle/>
          <a:p>
            <a:fld id="{BC5A52D3-8633-194A-86E6-9C11E1736885}" type="slidenum">
              <a:rPr lang="en-US"/>
              <a:pPr/>
              <a:t>306</a:t>
            </a:fld>
            <a:endParaRPr lang="en-US"/>
          </a:p>
        </p:txBody>
      </p:sp>
      <p:sp>
        <p:nvSpPr>
          <p:cNvPr id="4392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393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1346" name="Rectangle 6"/>
          <p:cNvSpPr>
            <a:spLocks noGrp="1" noChangeArrowheads="1"/>
          </p:cNvSpPr>
          <p:nvPr>
            <p:ph type="sldNum" sz="quarter"/>
          </p:nvPr>
        </p:nvSpPr>
        <p:spPr>
          <a:noFill/>
        </p:spPr>
        <p:txBody>
          <a:bodyPr/>
          <a:lstStyle/>
          <a:p>
            <a:fld id="{6E0874E4-E8B6-9944-A795-39F11BF9D8E9}" type="slidenum">
              <a:rPr lang="en-US"/>
              <a:pPr/>
              <a:t>307</a:t>
            </a:fld>
            <a:endParaRPr lang="en-US"/>
          </a:p>
        </p:txBody>
      </p:sp>
      <p:sp>
        <p:nvSpPr>
          <p:cNvPr id="4413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413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8450" name="Rectangle 6"/>
          <p:cNvSpPr>
            <a:spLocks noGrp="1" noChangeArrowheads="1"/>
          </p:cNvSpPr>
          <p:nvPr>
            <p:ph type="sldNum" sz="quarter"/>
          </p:nvPr>
        </p:nvSpPr>
        <p:spPr>
          <a:noFill/>
        </p:spPr>
        <p:txBody>
          <a:bodyPr/>
          <a:lstStyle/>
          <a:p>
            <a:fld id="{AE9E6D36-3524-8E42-A7FD-B304073A2B08}" type="slidenum">
              <a:rPr lang="en-US"/>
              <a:pPr/>
              <a:t>308</a:t>
            </a:fld>
            <a:endParaRPr lang="en-US"/>
          </a:p>
        </p:txBody>
      </p:sp>
      <p:sp>
        <p:nvSpPr>
          <p:cNvPr id="4884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884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2546" name="Rectangle 6"/>
          <p:cNvSpPr>
            <a:spLocks noGrp="1" noChangeArrowheads="1"/>
          </p:cNvSpPr>
          <p:nvPr>
            <p:ph type="sldNum" sz="quarter"/>
          </p:nvPr>
        </p:nvSpPr>
        <p:spPr>
          <a:noFill/>
        </p:spPr>
        <p:txBody>
          <a:bodyPr/>
          <a:lstStyle/>
          <a:p>
            <a:fld id="{FF2714FD-0603-7345-9335-6FCF44364947}" type="slidenum">
              <a:rPr lang="en-US"/>
              <a:pPr/>
              <a:t>309</a:t>
            </a:fld>
            <a:endParaRPr lang="en-US"/>
          </a:p>
        </p:txBody>
      </p:sp>
      <p:sp>
        <p:nvSpPr>
          <p:cNvPr id="4925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925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6"/>
          <p:cNvSpPr>
            <a:spLocks noGrp="1" noChangeArrowheads="1"/>
          </p:cNvSpPr>
          <p:nvPr>
            <p:ph type="sldNum" sz="quarter"/>
          </p:nvPr>
        </p:nvSpPr>
        <p:spPr>
          <a:noFill/>
        </p:spPr>
        <p:txBody>
          <a:bodyPr/>
          <a:lstStyle/>
          <a:p>
            <a:fld id="{1BDA753E-03E5-5F45-A838-788B79D8009B}" type="slidenum">
              <a:rPr lang="en-US"/>
              <a:pPr/>
              <a:t>34</a:t>
            </a:fld>
            <a:endParaRPr lang="en-US"/>
          </a:p>
        </p:txBody>
      </p:sp>
      <p:sp>
        <p:nvSpPr>
          <p:cNvPr id="747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47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0498" name="Rectangle 6"/>
          <p:cNvSpPr>
            <a:spLocks noGrp="1" noChangeArrowheads="1"/>
          </p:cNvSpPr>
          <p:nvPr>
            <p:ph type="sldNum" sz="quarter"/>
          </p:nvPr>
        </p:nvSpPr>
        <p:spPr>
          <a:noFill/>
        </p:spPr>
        <p:txBody>
          <a:bodyPr/>
          <a:lstStyle/>
          <a:p>
            <a:fld id="{A5CBA2B7-EEC5-5944-8086-F86191B5277B}" type="slidenum">
              <a:rPr lang="en-US"/>
              <a:pPr/>
              <a:t>310</a:t>
            </a:fld>
            <a:endParaRPr lang="en-US"/>
          </a:p>
        </p:txBody>
      </p:sp>
      <p:sp>
        <p:nvSpPr>
          <p:cNvPr id="4904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905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4594" name="Rectangle 6"/>
          <p:cNvSpPr>
            <a:spLocks noGrp="1" noChangeArrowheads="1"/>
          </p:cNvSpPr>
          <p:nvPr>
            <p:ph type="sldNum" sz="quarter"/>
          </p:nvPr>
        </p:nvSpPr>
        <p:spPr>
          <a:noFill/>
        </p:spPr>
        <p:txBody>
          <a:bodyPr/>
          <a:lstStyle/>
          <a:p>
            <a:fld id="{ABB1E469-25F4-B342-A2D5-23985B1BC5AD}" type="slidenum">
              <a:rPr lang="en-US"/>
              <a:pPr/>
              <a:t>311</a:t>
            </a:fld>
            <a:endParaRPr lang="en-US"/>
          </a:p>
        </p:txBody>
      </p:sp>
      <p:sp>
        <p:nvSpPr>
          <p:cNvPr id="4945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945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7362" name="Rectangle 6"/>
          <p:cNvSpPr>
            <a:spLocks noGrp="1" noChangeArrowheads="1"/>
          </p:cNvSpPr>
          <p:nvPr>
            <p:ph type="sldNum" sz="quarter"/>
          </p:nvPr>
        </p:nvSpPr>
        <p:spPr>
          <a:noFill/>
        </p:spPr>
        <p:txBody>
          <a:bodyPr/>
          <a:lstStyle/>
          <a:p>
            <a:fld id="{83DEE0B3-358C-044F-BEE2-6948BECC6428}" type="slidenum">
              <a:rPr lang="en-US"/>
              <a:pPr/>
              <a:t>314</a:t>
            </a:fld>
            <a:endParaRPr lang="en-US"/>
          </a:p>
        </p:txBody>
      </p:sp>
      <p:sp>
        <p:nvSpPr>
          <p:cNvPr id="5273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73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9410" name="Rectangle 6"/>
          <p:cNvSpPr>
            <a:spLocks noGrp="1" noChangeArrowheads="1"/>
          </p:cNvSpPr>
          <p:nvPr>
            <p:ph type="sldNum" sz="quarter"/>
          </p:nvPr>
        </p:nvSpPr>
        <p:spPr>
          <a:noFill/>
        </p:spPr>
        <p:txBody>
          <a:bodyPr/>
          <a:lstStyle/>
          <a:p>
            <a:fld id="{EF5FAC1E-9CB8-384C-8B20-5406DA4883A3}" type="slidenum">
              <a:rPr lang="en-US"/>
              <a:pPr/>
              <a:t>315</a:t>
            </a:fld>
            <a:endParaRPr lang="en-US"/>
          </a:p>
        </p:txBody>
      </p:sp>
      <p:sp>
        <p:nvSpPr>
          <p:cNvPr id="5294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94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1458" name="Rectangle 6"/>
          <p:cNvSpPr>
            <a:spLocks noGrp="1" noChangeArrowheads="1"/>
          </p:cNvSpPr>
          <p:nvPr>
            <p:ph type="sldNum" sz="quarter"/>
          </p:nvPr>
        </p:nvSpPr>
        <p:spPr>
          <a:noFill/>
        </p:spPr>
        <p:txBody>
          <a:bodyPr/>
          <a:lstStyle/>
          <a:p>
            <a:fld id="{B0436ECE-958C-0A4C-BD3D-506256F3DF8B}" type="slidenum">
              <a:rPr lang="en-US"/>
              <a:pPr/>
              <a:t>317</a:t>
            </a:fld>
            <a:endParaRPr lang="en-US"/>
          </a:p>
        </p:txBody>
      </p:sp>
      <p:sp>
        <p:nvSpPr>
          <p:cNvPr id="5314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314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7362" name="Rectangle 6"/>
          <p:cNvSpPr>
            <a:spLocks noGrp="1" noChangeArrowheads="1"/>
          </p:cNvSpPr>
          <p:nvPr>
            <p:ph type="sldNum" sz="quarter"/>
          </p:nvPr>
        </p:nvSpPr>
        <p:spPr>
          <a:noFill/>
        </p:spPr>
        <p:txBody>
          <a:bodyPr/>
          <a:lstStyle/>
          <a:p>
            <a:fld id="{83DEE0B3-358C-044F-BEE2-6948BECC6428}" type="slidenum">
              <a:rPr lang="en-US"/>
              <a:pPr/>
              <a:t>318</a:t>
            </a:fld>
            <a:endParaRPr lang="en-US"/>
          </a:p>
        </p:txBody>
      </p:sp>
      <p:sp>
        <p:nvSpPr>
          <p:cNvPr id="5273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73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3506" name="Rectangle 6"/>
          <p:cNvSpPr>
            <a:spLocks noGrp="1" noChangeArrowheads="1"/>
          </p:cNvSpPr>
          <p:nvPr>
            <p:ph type="sldNum" sz="quarter"/>
          </p:nvPr>
        </p:nvSpPr>
        <p:spPr>
          <a:noFill/>
        </p:spPr>
        <p:txBody>
          <a:bodyPr/>
          <a:lstStyle/>
          <a:p>
            <a:fld id="{A4C9AF32-117A-DE43-90F2-84F0F6037C20}" type="slidenum">
              <a:rPr lang="en-US"/>
              <a:pPr/>
              <a:t>319</a:t>
            </a:fld>
            <a:endParaRPr lang="en-US"/>
          </a:p>
        </p:txBody>
      </p:sp>
      <p:sp>
        <p:nvSpPr>
          <p:cNvPr id="5335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335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3506" name="Rectangle 6"/>
          <p:cNvSpPr>
            <a:spLocks noGrp="1" noChangeArrowheads="1"/>
          </p:cNvSpPr>
          <p:nvPr>
            <p:ph type="sldNum" sz="quarter"/>
          </p:nvPr>
        </p:nvSpPr>
        <p:spPr>
          <a:noFill/>
        </p:spPr>
        <p:txBody>
          <a:bodyPr/>
          <a:lstStyle/>
          <a:p>
            <a:fld id="{A4C9AF32-117A-DE43-90F2-84F0F6037C20}" type="slidenum">
              <a:rPr lang="en-US"/>
              <a:pPr/>
              <a:t>320</a:t>
            </a:fld>
            <a:endParaRPr lang="en-US"/>
          </a:p>
        </p:txBody>
      </p:sp>
      <p:sp>
        <p:nvSpPr>
          <p:cNvPr id="5335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335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5554" name="Rectangle 6"/>
          <p:cNvSpPr>
            <a:spLocks noGrp="1" noChangeArrowheads="1"/>
          </p:cNvSpPr>
          <p:nvPr>
            <p:ph type="sldNum" sz="quarter"/>
          </p:nvPr>
        </p:nvSpPr>
        <p:spPr>
          <a:noFill/>
        </p:spPr>
        <p:txBody>
          <a:bodyPr/>
          <a:lstStyle/>
          <a:p>
            <a:fld id="{38F14E7A-BBBF-5C4A-A3E4-8017646DCC00}" type="slidenum">
              <a:rPr lang="en-US"/>
              <a:pPr/>
              <a:t>322</a:t>
            </a:fld>
            <a:endParaRPr lang="en-US"/>
          </a:p>
        </p:txBody>
      </p:sp>
      <p:sp>
        <p:nvSpPr>
          <p:cNvPr id="5355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355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3746" name="Rectangle 6"/>
          <p:cNvSpPr>
            <a:spLocks noGrp="1" noChangeArrowheads="1"/>
          </p:cNvSpPr>
          <p:nvPr>
            <p:ph type="sldNum" sz="quarter"/>
          </p:nvPr>
        </p:nvSpPr>
        <p:spPr>
          <a:noFill/>
        </p:spPr>
        <p:txBody>
          <a:bodyPr/>
          <a:lstStyle/>
          <a:p>
            <a:fld id="{B478D1AF-E670-DD41-B0F7-6A410FF4BF8B}" type="slidenum">
              <a:rPr lang="en-US"/>
              <a:pPr/>
              <a:t>323</a:t>
            </a:fld>
            <a:endParaRPr lang="en-US"/>
          </a:p>
        </p:txBody>
      </p:sp>
      <p:sp>
        <p:nvSpPr>
          <p:cNvPr id="5437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37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35</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5794" name="Rectangle 6"/>
          <p:cNvSpPr>
            <a:spLocks noGrp="1" noChangeArrowheads="1"/>
          </p:cNvSpPr>
          <p:nvPr>
            <p:ph type="sldNum" sz="quarter"/>
          </p:nvPr>
        </p:nvSpPr>
        <p:spPr>
          <a:noFill/>
        </p:spPr>
        <p:txBody>
          <a:bodyPr/>
          <a:lstStyle/>
          <a:p>
            <a:fld id="{AE8611B1-33BE-674D-8E7F-E139474CECB5}" type="slidenum">
              <a:rPr lang="en-US"/>
              <a:pPr/>
              <a:t>324</a:t>
            </a:fld>
            <a:endParaRPr lang="en-US"/>
          </a:p>
        </p:txBody>
      </p:sp>
      <p:sp>
        <p:nvSpPr>
          <p:cNvPr id="545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5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5794" name="Rectangle 6"/>
          <p:cNvSpPr>
            <a:spLocks noGrp="1" noChangeArrowheads="1"/>
          </p:cNvSpPr>
          <p:nvPr>
            <p:ph type="sldNum" sz="quarter"/>
          </p:nvPr>
        </p:nvSpPr>
        <p:spPr>
          <a:noFill/>
        </p:spPr>
        <p:txBody>
          <a:bodyPr/>
          <a:lstStyle/>
          <a:p>
            <a:fld id="{AE8611B1-33BE-674D-8E7F-E139474CECB5}" type="slidenum">
              <a:rPr lang="en-US"/>
              <a:pPr/>
              <a:t>325</a:t>
            </a:fld>
            <a:endParaRPr lang="en-US"/>
          </a:p>
        </p:txBody>
      </p:sp>
      <p:sp>
        <p:nvSpPr>
          <p:cNvPr id="545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5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5794" name="Rectangle 6"/>
          <p:cNvSpPr>
            <a:spLocks noGrp="1" noChangeArrowheads="1"/>
          </p:cNvSpPr>
          <p:nvPr>
            <p:ph type="sldNum" sz="quarter"/>
          </p:nvPr>
        </p:nvSpPr>
        <p:spPr>
          <a:noFill/>
        </p:spPr>
        <p:txBody>
          <a:bodyPr/>
          <a:lstStyle/>
          <a:p>
            <a:fld id="{AE8611B1-33BE-674D-8E7F-E139474CECB5}" type="slidenum">
              <a:rPr lang="en-US"/>
              <a:pPr/>
              <a:t>326</a:t>
            </a:fld>
            <a:endParaRPr lang="en-US"/>
          </a:p>
        </p:txBody>
      </p:sp>
      <p:sp>
        <p:nvSpPr>
          <p:cNvPr id="545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5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5794" name="Rectangle 6"/>
          <p:cNvSpPr>
            <a:spLocks noGrp="1" noChangeArrowheads="1"/>
          </p:cNvSpPr>
          <p:nvPr>
            <p:ph type="sldNum" sz="quarter"/>
          </p:nvPr>
        </p:nvSpPr>
        <p:spPr>
          <a:noFill/>
        </p:spPr>
        <p:txBody>
          <a:bodyPr/>
          <a:lstStyle/>
          <a:p>
            <a:fld id="{AE8611B1-33BE-674D-8E7F-E139474CECB5}" type="slidenum">
              <a:rPr lang="en-US"/>
              <a:pPr/>
              <a:t>327</a:t>
            </a:fld>
            <a:endParaRPr lang="en-US"/>
          </a:p>
        </p:txBody>
      </p:sp>
      <p:sp>
        <p:nvSpPr>
          <p:cNvPr id="545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5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7842" name="Rectangle 6"/>
          <p:cNvSpPr>
            <a:spLocks noGrp="1" noChangeArrowheads="1"/>
          </p:cNvSpPr>
          <p:nvPr>
            <p:ph type="sldNum" sz="quarter"/>
          </p:nvPr>
        </p:nvSpPr>
        <p:spPr>
          <a:noFill/>
        </p:spPr>
        <p:txBody>
          <a:bodyPr/>
          <a:lstStyle/>
          <a:p>
            <a:fld id="{3829B05F-DD04-3C4D-A094-64CEC0AE0852}" type="slidenum">
              <a:rPr lang="en-US"/>
              <a:pPr/>
              <a:t>328</a:t>
            </a:fld>
            <a:endParaRPr lang="en-US"/>
          </a:p>
        </p:txBody>
      </p:sp>
      <p:sp>
        <p:nvSpPr>
          <p:cNvPr id="5478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78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1938" name="Rectangle 6"/>
          <p:cNvSpPr>
            <a:spLocks noGrp="1" noChangeArrowheads="1"/>
          </p:cNvSpPr>
          <p:nvPr>
            <p:ph type="sldNum" sz="quarter"/>
          </p:nvPr>
        </p:nvSpPr>
        <p:spPr>
          <a:noFill/>
        </p:spPr>
        <p:txBody>
          <a:bodyPr/>
          <a:lstStyle/>
          <a:p>
            <a:fld id="{737DF331-0637-BE44-B2DD-FE4684A9FB98}" type="slidenum">
              <a:rPr lang="en-US"/>
              <a:pPr/>
              <a:t>331</a:t>
            </a:fld>
            <a:endParaRPr lang="en-US"/>
          </a:p>
        </p:txBody>
      </p:sp>
      <p:sp>
        <p:nvSpPr>
          <p:cNvPr id="5519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519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6642" name="Rectangle 6"/>
          <p:cNvSpPr>
            <a:spLocks noGrp="1" noChangeArrowheads="1"/>
          </p:cNvSpPr>
          <p:nvPr>
            <p:ph type="sldNum" sz="quarter"/>
          </p:nvPr>
        </p:nvSpPr>
        <p:spPr>
          <a:noFill/>
        </p:spPr>
        <p:txBody>
          <a:bodyPr/>
          <a:lstStyle/>
          <a:p>
            <a:fld id="{50144FEA-D7FA-8F48-B9AC-F9F9C3074227}" type="slidenum">
              <a:rPr lang="en-US"/>
              <a:pPr/>
              <a:t>332</a:t>
            </a:fld>
            <a:endParaRPr lang="en-US"/>
          </a:p>
        </p:txBody>
      </p:sp>
      <p:sp>
        <p:nvSpPr>
          <p:cNvPr id="4966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966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2786" name="Rectangle 6"/>
          <p:cNvSpPr>
            <a:spLocks noGrp="1" noChangeArrowheads="1"/>
          </p:cNvSpPr>
          <p:nvPr>
            <p:ph type="sldNum" sz="quarter"/>
          </p:nvPr>
        </p:nvSpPr>
        <p:spPr>
          <a:noFill/>
        </p:spPr>
        <p:txBody>
          <a:bodyPr/>
          <a:lstStyle/>
          <a:p>
            <a:fld id="{EECFB22A-8CD2-E446-9EAA-152C7E408EA8}" type="slidenum">
              <a:rPr lang="en-US"/>
              <a:pPr/>
              <a:t>334</a:t>
            </a:fld>
            <a:endParaRPr lang="en-US"/>
          </a:p>
        </p:txBody>
      </p:sp>
      <p:sp>
        <p:nvSpPr>
          <p:cNvPr id="5027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027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7122" name="Rectangle 6"/>
          <p:cNvSpPr>
            <a:spLocks noGrp="1" noChangeArrowheads="1"/>
          </p:cNvSpPr>
          <p:nvPr>
            <p:ph type="sldNum" sz="quarter"/>
          </p:nvPr>
        </p:nvSpPr>
        <p:spPr>
          <a:noFill/>
        </p:spPr>
        <p:txBody>
          <a:bodyPr/>
          <a:lstStyle/>
          <a:p>
            <a:fld id="{24183339-38DE-A348-A3DE-0754340A302F}" type="slidenum">
              <a:rPr lang="en-US"/>
              <a:pPr/>
              <a:t>342</a:t>
            </a:fld>
            <a:endParaRPr lang="en-US"/>
          </a:p>
        </p:txBody>
      </p:sp>
      <p:sp>
        <p:nvSpPr>
          <p:cNvPr id="5171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171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9170" name="Rectangle 6"/>
          <p:cNvSpPr>
            <a:spLocks noGrp="1" noChangeArrowheads="1"/>
          </p:cNvSpPr>
          <p:nvPr>
            <p:ph type="sldNum" sz="quarter"/>
          </p:nvPr>
        </p:nvSpPr>
        <p:spPr>
          <a:noFill/>
        </p:spPr>
        <p:txBody>
          <a:bodyPr/>
          <a:lstStyle/>
          <a:p>
            <a:fld id="{C823154B-0F7C-234E-A125-03746E1BA449}" type="slidenum">
              <a:rPr lang="en-US"/>
              <a:pPr/>
              <a:t>343</a:t>
            </a:fld>
            <a:endParaRPr lang="en-US"/>
          </a:p>
        </p:txBody>
      </p:sp>
      <p:sp>
        <p:nvSpPr>
          <p:cNvPr id="5191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191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36</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3266" name="Rectangle 6"/>
          <p:cNvSpPr>
            <a:spLocks noGrp="1" noChangeArrowheads="1"/>
          </p:cNvSpPr>
          <p:nvPr>
            <p:ph type="sldNum" sz="quarter"/>
          </p:nvPr>
        </p:nvSpPr>
        <p:spPr>
          <a:noFill/>
        </p:spPr>
        <p:txBody>
          <a:bodyPr/>
          <a:lstStyle/>
          <a:p>
            <a:fld id="{B23E9739-4DA4-CC4B-85A7-9A12A4317C9A}" type="slidenum">
              <a:rPr lang="en-US"/>
              <a:pPr/>
              <a:t>345</a:t>
            </a:fld>
            <a:endParaRPr lang="en-US"/>
          </a:p>
        </p:txBody>
      </p:sp>
      <p:sp>
        <p:nvSpPr>
          <p:cNvPr id="5232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3268" name="Text Box 2"/>
          <p:cNvSpPr txBox="1">
            <a:spLocks noGrp="1" noChangeArrowheads="1"/>
          </p:cNvSpPr>
          <p:nvPr>
            <p:ph type="body" idx="1"/>
          </p:nvPr>
        </p:nvSpPr>
        <p:spPr>
          <a:xfrm>
            <a:off x="755650" y="5078413"/>
            <a:ext cx="6048375" cy="4721225"/>
          </a:xfrm>
          <a:noFill/>
          <a:ln/>
        </p:spPr>
        <p:txBody>
          <a:bodyPr wrap="none" anchor="ctr"/>
          <a:lstStyle/>
          <a:p>
            <a:endParaRPr 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6178" name="Rectangle 6"/>
          <p:cNvSpPr>
            <a:spLocks noGrp="1" noChangeArrowheads="1"/>
          </p:cNvSpPr>
          <p:nvPr>
            <p:ph type="sldNum" sz="quarter"/>
          </p:nvPr>
        </p:nvSpPr>
        <p:spPr>
          <a:noFill/>
        </p:spPr>
        <p:txBody>
          <a:bodyPr/>
          <a:lstStyle/>
          <a:p>
            <a:fld id="{3A2585D6-769F-1C4C-BD28-A5797E8D268B}" type="slidenum">
              <a:rPr lang="en-US"/>
              <a:pPr/>
              <a:t>350</a:t>
            </a:fld>
            <a:endParaRPr lang="en-US"/>
          </a:p>
        </p:txBody>
      </p:sp>
      <p:sp>
        <p:nvSpPr>
          <p:cNvPr id="306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06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352</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353</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354</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355</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4226" name="Rectangle 6"/>
          <p:cNvSpPr>
            <a:spLocks noGrp="1" noChangeArrowheads="1"/>
          </p:cNvSpPr>
          <p:nvPr>
            <p:ph type="sldNum" sz="quarter"/>
          </p:nvPr>
        </p:nvSpPr>
        <p:spPr>
          <a:noFill/>
        </p:spPr>
        <p:txBody>
          <a:bodyPr/>
          <a:lstStyle/>
          <a:p>
            <a:fld id="{44C2ED64-3EAB-4542-8E57-14996C35AB92}" type="slidenum">
              <a:rPr lang="en-US"/>
              <a:pPr/>
              <a:t>357</a:t>
            </a:fld>
            <a:endParaRPr lang="en-US"/>
          </a:p>
        </p:txBody>
      </p:sp>
      <p:sp>
        <p:nvSpPr>
          <p:cNvPr id="5642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642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4226" name="Rectangle 6"/>
          <p:cNvSpPr>
            <a:spLocks noGrp="1" noChangeArrowheads="1"/>
          </p:cNvSpPr>
          <p:nvPr>
            <p:ph type="sldNum" sz="quarter"/>
          </p:nvPr>
        </p:nvSpPr>
        <p:spPr>
          <a:noFill/>
        </p:spPr>
        <p:txBody>
          <a:bodyPr/>
          <a:lstStyle/>
          <a:p>
            <a:fld id="{44C2ED64-3EAB-4542-8E57-14996C35AB92}" type="slidenum">
              <a:rPr lang="en-US"/>
              <a:pPr/>
              <a:t>358</a:t>
            </a:fld>
            <a:endParaRPr lang="en-US"/>
          </a:p>
        </p:txBody>
      </p:sp>
      <p:sp>
        <p:nvSpPr>
          <p:cNvPr id="5642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642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8322" name="Rectangle 6"/>
          <p:cNvSpPr>
            <a:spLocks noGrp="1" noChangeArrowheads="1"/>
          </p:cNvSpPr>
          <p:nvPr>
            <p:ph type="sldNum" sz="quarter"/>
          </p:nvPr>
        </p:nvSpPr>
        <p:spPr>
          <a:noFill/>
        </p:spPr>
        <p:txBody>
          <a:bodyPr/>
          <a:lstStyle/>
          <a:p>
            <a:fld id="{463EE99C-AA6E-7643-B74E-A1CD5CD63374}" type="slidenum">
              <a:rPr lang="en-US"/>
              <a:pPr/>
              <a:t>359</a:t>
            </a:fld>
            <a:endParaRPr lang="en-US"/>
          </a:p>
        </p:txBody>
      </p:sp>
      <p:sp>
        <p:nvSpPr>
          <p:cNvPr id="5683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683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0370" name="Rectangle 6"/>
          <p:cNvSpPr>
            <a:spLocks noGrp="1" noChangeArrowheads="1"/>
          </p:cNvSpPr>
          <p:nvPr>
            <p:ph type="sldNum" sz="quarter"/>
          </p:nvPr>
        </p:nvSpPr>
        <p:spPr>
          <a:noFill/>
        </p:spPr>
        <p:txBody>
          <a:bodyPr/>
          <a:lstStyle/>
          <a:p>
            <a:fld id="{A0312556-107B-FC4A-824E-2CE8554EFEFE}" type="slidenum">
              <a:rPr lang="en-US"/>
              <a:pPr/>
              <a:t>360</a:t>
            </a:fld>
            <a:endParaRPr lang="en-US"/>
          </a:p>
        </p:txBody>
      </p:sp>
      <p:sp>
        <p:nvSpPr>
          <p:cNvPr id="5703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703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37</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6274" name="Rectangle 6"/>
          <p:cNvSpPr>
            <a:spLocks noGrp="1" noChangeArrowheads="1"/>
          </p:cNvSpPr>
          <p:nvPr>
            <p:ph type="sldNum" sz="quarter"/>
          </p:nvPr>
        </p:nvSpPr>
        <p:spPr>
          <a:noFill/>
        </p:spPr>
        <p:txBody>
          <a:bodyPr/>
          <a:lstStyle/>
          <a:p>
            <a:fld id="{1E0B2373-A337-4F4B-9F9F-22E1FC3706DF}" type="slidenum">
              <a:rPr lang="en-US"/>
              <a:pPr/>
              <a:t>361</a:t>
            </a:fld>
            <a:endParaRPr lang="en-US"/>
          </a:p>
        </p:txBody>
      </p:sp>
      <p:sp>
        <p:nvSpPr>
          <p:cNvPr id="5662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662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4466" name="Rectangle 6"/>
          <p:cNvSpPr>
            <a:spLocks noGrp="1" noChangeArrowheads="1"/>
          </p:cNvSpPr>
          <p:nvPr>
            <p:ph type="sldNum" sz="quarter"/>
          </p:nvPr>
        </p:nvSpPr>
        <p:spPr>
          <a:noFill/>
        </p:spPr>
        <p:txBody>
          <a:bodyPr/>
          <a:lstStyle/>
          <a:p>
            <a:fld id="{F822D87D-0BCC-D945-9E66-AD776264F327}" type="slidenum">
              <a:rPr lang="en-US"/>
              <a:pPr/>
              <a:t>362</a:t>
            </a:fld>
            <a:endParaRPr lang="en-US"/>
          </a:p>
        </p:txBody>
      </p:sp>
      <p:sp>
        <p:nvSpPr>
          <p:cNvPr id="5744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744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6514" name="Rectangle 6"/>
          <p:cNvSpPr>
            <a:spLocks noGrp="1" noChangeArrowheads="1"/>
          </p:cNvSpPr>
          <p:nvPr>
            <p:ph type="sldNum" sz="quarter"/>
          </p:nvPr>
        </p:nvSpPr>
        <p:spPr>
          <a:noFill/>
        </p:spPr>
        <p:txBody>
          <a:bodyPr/>
          <a:lstStyle/>
          <a:p>
            <a:fld id="{79FCC2A2-0C33-4945-A819-7C459E63B4CB}" type="slidenum">
              <a:rPr lang="en-US"/>
              <a:pPr/>
              <a:t>363</a:t>
            </a:fld>
            <a:endParaRPr lang="en-US"/>
          </a:p>
        </p:txBody>
      </p:sp>
      <p:sp>
        <p:nvSpPr>
          <p:cNvPr id="5765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765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8562" name="Rectangle 6"/>
          <p:cNvSpPr>
            <a:spLocks noGrp="1" noChangeArrowheads="1"/>
          </p:cNvSpPr>
          <p:nvPr>
            <p:ph type="sldNum" sz="quarter"/>
          </p:nvPr>
        </p:nvSpPr>
        <p:spPr>
          <a:noFill/>
        </p:spPr>
        <p:txBody>
          <a:bodyPr/>
          <a:lstStyle/>
          <a:p>
            <a:fld id="{A2FDD8A7-0A0E-9843-B3AF-166217ED320E}" type="slidenum">
              <a:rPr lang="en-US"/>
              <a:pPr/>
              <a:t>364</a:t>
            </a:fld>
            <a:endParaRPr lang="en-US"/>
          </a:p>
        </p:txBody>
      </p:sp>
      <p:sp>
        <p:nvSpPr>
          <p:cNvPr id="5785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785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0610" name="Rectangle 6"/>
          <p:cNvSpPr>
            <a:spLocks noGrp="1" noChangeArrowheads="1"/>
          </p:cNvSpPr>
          <p:nvPr>
            <p:ph type="sldNum" sz="quarter"/>
          </p:nvPr>
        </p:nvSpPr>
        <p:spPr>
          <a:noFill/>
        </p:spPr>
        <p:txBody>
          <a:bodyPr/>
          <a:lstStyle/>
          <a:p>
            <a:fld id="{7332B31B-EA40-3649-AA41-45EAF88D5490}" type="slidenum">
              <a:rPr lang="en-US"/>
              <a:pPr/>
              <a:t>365</a:t>
            </a:fld>
            <a:endParaRPr lang="en-US"/>
          </a:p>
        </p:txBody>
      </p:sp>
      <p:sp>
        <p:nvSpPr>
          <p:cNvPr id="5806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806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2658" name="Rectangle 6"/>
          <p:cNvSpPr>
            <a:spLocks noGrp="1" noChangeArrowheads="1"/>
          </p:cNvSpPr>
          <p:nvPr>
            <p:ph type="sldNum" sz="quarter"/>
          </p:nvPr>
        </p:nvSpPr>
        <p:spPr>
          <a:noFill/>
        </p:spPr>
        <p:txBody>
          <a:bodyPr/>
          <a:lstStyle/>
          <a:p>
            <a:fld id="{172995AF-B1B4-B24C-8325-37180453D9E2}" type="slidenum">
              <a:rPr lang="en-US"/>
              <a:pPr/>
              <a:t>366</a:t>
            </a:fld>
            <a:endParaRPr lang="en-US"/>
          </a:p>
        </p:txBody>
      </p:sp>
      <p:sp>
        <p:nvSpPr>
          <p:cNvPr id="582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82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6"/>
          <p:cNvSpPr>
            <a:spLocks noGrp="1" noChangeArrowheads="1"/>
          </p:cNvSpPr>
          <p:nvPr>
            <p:ph type="sldNum" sz="quarter"/>
          </p:nvPr>
        </p:nvSpPr>
        <p:spPr>
          <a:noFill/>
        </p:spPr>
        <p:txBody>
          <a:bodyPr/>
          <a:lstStyle/>
          <a:p>
            <a:fld id="{A655C6A8-F907-2444-AF23-2D977C164241}" type="slidenum">
              <a:rPr lang="en-US"/>
              <a:pPr/>
              <a:t>367</a:t>
            </a:fld>
            <a:endParaRPr lang="en-US"/>
          </a:p>
        </p:txBody>
      </p:sp>
      <p:sp>
        <p:nvSpPr>
          <p:cNvPr id="5847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847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0850" name="Rectangle 6"/>
          <p:cNvSpPr>
            <a:spLocks noGrp="1" noChangeArrowheads="1"/>
          </p:cNvSpPr>
          <p:nvPr>
            <p:ph type="sldNum" sz="quarter"/>
          </p:nvPr>
        </p:nvSpPr>
        <p:spPr>
          <a:noFill/>
        </p:spPr>
        <p:txBody>
          <a:bodyPr/>
          <a:lstStyle/>
          <a:p>
            <a:fld id="{6F93285F-4AF9-574E-B2D7-482DE476E136}" type="slidenum">
              <a:rPr lang="en-US"/>
              <a:pPr/>
              <a:t>368</a:t>
            </a:fld>
            <a:endParaRPr lang="en-US"/>
          </a:p>
        </p:txBody>
      </p:sp>
      <p:sp>
        <p:nvSpPr>
          <p:cNvPr id="5908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908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4946" name="Rectangle 6"/>
          <p:cNvSpPr>
            <a:spLocks noGrp="1" noChangeArrowheads="1"/>
          </p:cNvSpPr>
          <p:nvPr>
            <p:ph type="sldNum" sz="quarter"/>
          </p:nvPr>
        </p:nvSpPr>
        <p:spPr>
          <a:noFill/>
        </p:spPr>
        <p:txBody>
          <a:bodyPr/>
          <a:lstStyle/>
          <a:p>
            <a:fld id="{AC435C1F-13EC-C64D-83F1-FDF1D6715B1F}" type="slidenum">
              <a:rPr lang="en-US"/>
              <a:pPr/>
              <a:t>369</a:t>
            </a:fld>
            <a:endParaRPr lang="en-US"/>
          </a:p>
        </p:txBody>
      </p:sp>
      <p:sp>
        <p:nvSpPr>
          <p:cNvPr id="5949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949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6994" name="Rectangle 6"/>
          <p:cNvSpPr>
            <a:spLocks noGrp="1" noChangeArrowheads="1"/>
          </p:cNvSpPr>
          <p:nvPr>
            <p:ph type="sldNum" sz="quarter"/>
          </p:nvPr>
        </p:nvSpPr>
        <p:spPr>
          <a:noFill/>
        </p:spPr>
        <p:txBody>
          <a:bodyPr/>
          <a:lstStyle/>
          <a:p>
            <a:fld id="{AFDF9C57-476B-BF41-9F98-5B986BC210A7}" type="slidenum">
              <a:rPr lang="en-US"/>
              <a:pPr/>
              <a:t>370</a:t>
            </a:fld>
            <a:endParaRPr lang="en-US"/>
          </a:p>
        </p:txBody>
      </p:sp>
      <p:sp>
        <p:nvSpPr>
          <p:cNvPr id="5969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969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6"/>
          <p:cNvSpPr>
            <a:spLocks noGrp="1" noChangeArrowheads="1"/>
          </p:cNvSpPr>
          <p:nvPr>
            <p:ph type="sldNum" sz="quarter"/>
          </p:nvPr>
        </p:nvSpPr>
        <p:spPr>
          <a:noFill/>
        </p:spPr>
        <p:txBody>
          <a:bodyPr/>
          <a:lstStyle/>
          <a:p>
            <a:fld id="{7820731F-E4D8-A548-8ACD-0BC682EB247A}" type="slidenum">
              <a:rPr lang="en-US"/>
              <a:pPr/>
              <a:t>38</a:t>
            </a:fld>
            <a:endParaRPr lang="en-US"/>
          </a:p>
        </p:txBody>
      </p:sp>
      <p:sp>
        <p:nvSpPr>
          <p:cNvPr id="829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29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9042" name="Rectangle 6"/>
          <p:cNvSpPr>
            <a:spLocks noGrp="1" noChangeArrowheads="1"/>
          </p:cNvSpPr>
          <p:nvPr>
            <p:ph type="sldNum" sz="quarter"/>
          </p:nvPr>
        </p:nvSpPr>
        <p:spPr>
          <a:noFill/>
        </p:spPr>
        <p:txBody>
          <a:bodyPr/>
          <a:lstStyle/>
          <a:p>
            <a:fld id="{33D9EA38-533F-0046-A155-EFCAA9485247}" type="slidenum">
              <a:rPr lang="en-US"/>
              <a:pPr/>
              <a:t>371</a:t>
            </a:fld>
            <a:endParaRPr lang="en-US"/>
          </a:p>
        </p:txBody>
      </p:sp>
      <p:sp>
        <p:nvSpPr>
          <p:cNvPr id="5990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990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3138" name="Rectangle 6"/>
          <p:cNvSpPr>
            <a:spLocks noGrp="1" noChangeArrowheads="1"/>
          </p:cNvSpPr>
          <p:nvPr>
            <p:ph type="sldNum" sz="quarter"/>
          </p:nvPr>
        </p:nvSpPr>
        <p:spPr>
          <a:noFill/>
        </p:spPr>
        <p:txBody>
          <a:bodyPr/>
          <a:lstStyle/>
          <a:p>
            <a:fld id="{2B3E04EF-E9FF-574E-9F96-64CF9BCC8234}" type="slidenum">
              <a:rPr lang="en-US"/>
              <a:pPr/>
              <a:t>374</a:t>
            </a:fld>
            <a:endParaRPr lang="en-US"/>
          </a:p>
        </p:txBody>
      </p:sp>
      <p:sp>
        <p:nvSpPr>
          <p:cNvPr id="6031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31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6"/>
          <p:cNvSpPr>
            <a:spLocks noGrp="1" noChangeArrowheads="1"/>
          </p:cNvSpPr>
          <p:nvPr>
            <p:ph type="sldNum" sz="quarter"/>
          </p:nvPr>
        </p:nvSpPr>
        <p:spPr>
          <a:noFill/>
        </p:spPr>
        <p:txBody>
          <a:bodyPr/>
          <a:lstStyle/>
          <a:p>
            <a:fld id="{C9F3E130-669A-AD42-B4E5-23743A5B1D16}" type="slidenum">
              <a:rPr lang="en-US"/>
              <a:pPr/>
              <a:t>39</a:t>
            </a:fld>
            <a:endParaRPr lang="en-US"/>
          </a:p>
        </p:txBody>
      </p:sp>
      <p:sp>
        <p:nvSpPr>
          <p:cNvPr id="870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70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40</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p:nvPr>
        </p:nvSpPr>
        <p:spPr>
          <a:noFill/>
        </p:spPr>
        <p:txBody>
          <a:bodyPr/>
          <a:lstStyle/>
          <a:p>
            <a:fld id="{54F0E903-ABCF-B648-8EFE-CB0BB43E4B90}" type="slidenum">
              <a:rPr lang="en-US"/>
              <a:pPr/>
              <a:t>3</a:t>
            </a:fld>
            <a:endParaRPr lang="en-US" dirty="0"/>
          </a:p>
        </p:txBody>
      </p:sp>
      <p:sp>
        <p:nvSpPr>
          <p:cNvPr id="194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9460" name="Text Box 2"/>
          <p:cNvSpPr txBox="1">
            <a:spLocks noGrp="1" noChangeArrowheads="1"/>
          </p:cNvSpPr>
          <p:nvPr>
            <p:ph type="body" idx="1"/>
          </p:nvPr>
        </p:nvSpPr>
        <p:spPr>
          <a:xfrm>
            <a:off x="755650" y="5078413"/>
            <a:ext cx="6048375" cy="4811712"/>
          </a:xfrm>
          <a:noFill/>
          <a:ln/>
        </p:spPr>
        <p:txBody>
          <a:bodyPr wrap="none" anchor="ct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41</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6"/>
          <p:cNvSpPr>
            <a:spLocks noGrp="1" noChangeArrowheads="1"/>
          </p:cNvSpPr>
          <p:nvPr>
            <p:ph type="sldNum" sz="quarter"/>
          </p:nvPr>
        </p:nvSpPr>
        <p:spPr>
          <a:noFill/>
        </p:spPr>
        <p:txBody>
          <a:bodyPr/>
          <a:lstStyle/>
          <a:p>
            <a:fld id="{C16E84DA-A88F-CA47-98B1-812CA7ABC197}" type="slidenum">
              <a:rPr lang="en-US"/>
              <a:pPr/>
              <a:t>42</a:t>
            </a:fld>
            <a:endParaRPr lang="en-US"/>
          </a:p>
        </p:txBody>
      </p:sp>
      <p:sp>
        <p:nvSpPr>
          <p:cNvPr id="911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11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6"/>
          <p:cNvSpPr>
            <a:spLocks noGrp="1" noChangeArrowheads="1"/>
          </p:cNvSpPr>
          <p:nvPr>
            <p:ph type="sldNum" sz="quarter"/>
          </p:nvPr>
        </p:nvSpPr>
        <p:spPr>
          <a:noFill/>
        </p:spPr>
        <p:txBody>
          <a:bodyPr/>
          <a:lstStyle/>
          <a:p>
            <a:fld id="{F5C03320-0DB1-C942-9189-5B60CB85D5E1}" type="slidenum">
              <a:rPr lang="en-US"/>
              <a:pPr/>
              <a:t>43</a:t>
            </a:fld>
            <a:endParaRPr lang="en-US"/>
          </a:p>
        </p:txBody>
      </p:sp>
      <p:sp>
        <p:nvSpPr>
          <p:cNvPr id="931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31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6"/>
          <p:cNvSpPr>
            <a:spLocks noGrp="1" noChangeArrowheads="1"/>
          </p:cNvSpPr>
          <p:nvPr>
            <p:ph type="sldNum" sz="quarter"/>
          </p:nvPr>
        </p:nvSpPr>
        <p:spPr>
          <a:noFill/>
        </p:spPr>
        <p:txBody>
          <a:bodyPr/>
          <a:lstStyle/>
          <a:p>
            <a:fld id="{9840119F-71F2-A142-A4EE-02FC785269B6}" type="slidenum">
              <a:rPr lang="en-US"/>
              <a:pPr/>
              <a:t>44</a:t>
            </a:fld>
            <a:endParaRPr lang="en-US"/>
          </a:p>
        </p:txBody>
      </p:sp>
      <p:sp>
        <p:nvSpPr>
          <p:cNvPr id="952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52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6"/>
          <p:cNvSpPr>
            <a:spLocks noGrp="1" noChangeArrowheads="1"/>
          </p:cNvSpPr>
          <p:nvPr>
            <p:ph type="sldNum" sz="quarter"/>
          </p:nvPr>
        </p:nvSpPr>
        <p:spPr>
          <a:noFill/>
        </p:spPr>
        <p:txBody>
          <a:bodyPr/>
          <a:lstStyle/>
          <a:p>
            <a:fld id="{DECA74FB-39CA-C04B-B182-27C93ED67153}" type="slidenum">
              <a:rPr lang="en-US"/>
              <a:pPr/>
              <a:t>45</a:t>
            </a:fld>
            <a:endParaRPr lang="en-US"/>
          </a:p>
        </p:txBody>
      </p:sp>
      <p:sp>
        <p:nvSpPr>
          <p:cNvPr id="972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72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6"/>
          <p:cNvSpPr>
            <a:spLocks noGrp="1" noChangeArrowheads="1"/>
          </p:cNvSpPr>
          <p:nvPr>
            <p:ph type="sldNum" sz="quarter"/>
          </p:nvPr>
        </p:nvSpPr>
        <p:spPr>
          <a:noFill/>
        </p:spPr>
        <p:txBody>
          <a:bodyPr/>
          <a:lstStyle/>
          <a:p>
            <a:fld id="{AD78F2F1-18E2-F445-B129-CA3E10D9205A}" type="slidenum">
              <a:rPr lang="en-US"/>
              <a:pPr/>
              <a:t>46</a:t>
            </a:fld>
            <a:endParaRPr lang="en-US"/>
          </a:p>
        </p:txBody>
      </p:sp>
      <p:sp>
        <p:nvSpPr>
          <p:cNvPr id="993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93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6"/>
          <p:cNvSpPr>
            <a:spLocks noGrp="1" noChangeArrowheads="1"/>
          </p:cNvSpPr>
          <p:nvPr>
            <p:ph type="sldNum" sz="quarter"/>
          </p:nvPr>
        </p:nvSpPr>
        <p:spPr>
          <a:noFill/>
        </p:spPr>
        <p:txBody>
          <a:bodyPr/>
          <a:lstStyle/>
          <a:p>
            <a:fld id="{B22F95FB-1436-8342-AF21-A5E3C8D3DE5E}" type="slidenum">
              <a:rPr lang="en-US"/>
              <a:pPr/>
              <a:t>47</a:t>
            </a:fld>
            <a:endParaRPr lang="en-US"/>
          </a:p>
        </p:txBody>
      </p:sp>
      <p:sp>
        <p:nvSpPr>
          <p:cNvPr id="1013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13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6"/>
          <p:cNvSpPr>
            <a:spLocks noGrp="1" noChangeArrowheads="1"/>
          </p:cNvSpPr>
          <p:nvPr>
            <p:ph type="sldNum" sz="quarter"/>
          </p:nvPr>
        </p:nvSpPr>
        <p:spPr>
          <a:noFill/>
        </p:spPr>
        <p:txBody>
          <a:bodyPr/>
          <a:lstStyle/>
          <a:p>
            <a:fld id="{9E98A26A-A1B0-D548-9A41-7C6FF0F68651}" type="slidenum">
              <a:rPr lang="en-US"/>
              <a:pPr/>
              <a:t>48</a:t>
            </a:fld>
            <a:endParaRPr lang="en-US"/>
          </a:p>
        </p:txBody>
      </p:sp>
      <p:sp>
        <p:nvSpPr>
          <p:cNvPr id="1034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34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6"/>
          <p:cNvSpPr>
            <a:spLocks noGrp="1" noChangeArrowheads="1"/>
          </p:cNvSpPr>
          <p:nvPr>
            <p:ph type="sldNum" sz="quarter"/>
          </p:nvPr>
        </p:nvSpPr>
        <p:spPr>
          <a:noFill/>
        </p:spPr>
        <p:txBody>
          <a:bodyPr/>
          <a:lstStyle/>
          <a:p>
            <a:fld id="{01E5F41F-6379-E24E-85B8-E898E7D32D05}" type="slidenum">
              <a:rPr lang="en-US"/>
              <a:pPr/>
              <a:t>49</a:t>
            </a:fld>
            <a:endParaRPr lang="en-US"/>
          </a:p>
        </p:txBody>
      </p:sp>
      <p:sp>
        <p:nvSpPr>
          <p:cNvPr id="1054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54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6"/>
          <p:cNvSpPr>
            <a:spLocks noGrp="1" noChangeArrowheads="1"/>
          </p:cNvSpPr>
          <p:nvPr>
            <p:ph type="sldNum" sz="quarter"/>
          </p:nvPr>
        </p:nvSpPr>
        <p:spPr>
          <a:noFill/>
        </p:spPr>
        <p:txBody>
          <a:bodyPr/>
          <a:lstStyle/>
          <a:p>
            <a:fld id="{02B796D6-544D-2E40-B861-E9EAD49AC7A1}" type="slidenum">
              <a:rPr lang="en-US"/>
              <a:pPr/>
              <a:t>50</a:t>
            </a:fld>
            <a:endParaRPr lang="en-US"/>
          </a:p>
        </p:txBody>
      </p:sp>
      <p:sp>
        <p:nvSpPr>
          <p:cNvPr id="1075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75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6"/>
          <p:cNvSpPr>
            <a:spLocks noGrp="1" noChangeArrowheads="1"/>
          </p:cNvSpPr>
          <p:nvPr>
            <p:ph type="sldNum" sz="quarter" idx="5"/>
          </p:nvPr>
        </p:nvSpPr>
        <p:spPr/>
        <p:txBody>
          <a:bodyPr/>
          <a:lstStyle/>
          <a:p>
            <a:pPr>
              <a:defRPr/>
            </a:pPr>
            <a:fld id="{0BDC632B-CE84-B14D-A16E-25F2860868C0}" type="slidenum">
              <a:rPr lang="en-US"/>
              <a:pPr>
                <a:defRPr/>
              </a:pPr>
              <a:t>4</a:t>
            </a:fld>
            <a:endParaRPr lang="en-US" dirty="0"/>
          </a:p>
        </p:txBody>
      </p:sp>
      <p:sp>
        <p:nvSpPr>
          <p:cNvPr id="12291" name="Text Box 1"/>
          <p:cNvSpPr>
            <a:spLocks noGrp="1" noRot="1" noChangeAspect="1" noChangeArrowheads="1"/>
          </p:cNvSpPr>
          <p:nvPr>
            <p:ph type="sldImg"/>
          </p:nvPr>
        </p:nvSpPr>
        <p:spPr bwMode="auto">
          <a:xfrm>
            <a:off x="1106488" y="812800"/>
            <a:ext cx="5345112" cy="4008438"/>
          </a:xfrm>
          <a:solidFill>
            <a:srgbClr val="FFFFFF"/>
          </a:solidFill>
          <a:ln>
            <a:solidFill>
              <a:srgbClr val="000000"/>
            </a:solidFill>
            <a:miter lim="800000"/>
            <a:headEnd/>
            <a:tailEnd/>
          </a:ln>
        </p:spPr>
      </p:sp>
      <p:sp>
        <p:nvSpPr>
          <p:cNvPr id="12292" name="Text Box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6"/>
          <p:cNvSpPr>
            <a:spLocks noGrp="1" noChangeArrowheads="1"/>
          </p:cNvSpPr>
          <p:nvPr>
            <p:ph type="sldNum" sz="quarter"/>
          </p:nvPr>
        </p:nvSpPr>
        <p:spPr>
          <a:noFill/>
        </p:spPr>
        <p:txBody>
          <a:bodyPr/>
          <a:lstStyle/>
          <a:p>
            <a:fld id="{4B6AA102-42FB-344B-AD7C-BC4695A071F5}" type="slidenum">
              <a:rPr lang="en-US"/>
              <a:pPr/>
              <a:t>51</a:t>
            </a:fld>
            <a:endParaRPr lang="en-US"/>
          </a:p>
        </p:txBody>
      </p:sp>
      <p:sp>
        <p:nvSpPr>
          <p:cNvPr id="1095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95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6"/>
          <p:cNvSpPr>
            <a:spLocks noGrp="1" noChangeArrowheads="1"/>
          </p:cNvSpPr>
          <p:nvPr>
            <p:ph type="sldNum" sz="quarter"/>
          </p:nvPr>
        </p:nvSpPr>
        <p:spPr>
          <a:noFill/>
        </p:spPr>
        <p:txBody>
          <a:bodyPr/>
          <a:lstStyle/>
          <a:p>
            <a:fld id="{4B6AA102-42FB-344B-AD7C-BC4695A071F5}" type="slidenum">
              <a:rPr lang="en-US"/>
              <a:pPr/>
              <a:t>52</a:t>
            </a:fld>
            <a:endParaRPr lang="en-US"/>
          </a:p>
        </p:txBody>
      </p:sp>
      <p:sp>
        <p:nvSpPr>
          <p:cNvPr id="1095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95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6"/>
          <p:cNvSpPr>
            <a:spLocks noGrp="1" noChangeArrowheads="1"/>
          </p:cNvSpPr>
          <p:nvPr>
            <p:ph type="sldNum" sz="quarter"/>
          </p:nvPr>
        </p:nvSpPr>
        <p:spPr>
          <a:noFill/>
        </p:spPr>
        <p:txBody>
          <a:bodyPr/>
          <a:lstStyle/>
          <a:p>
            <a:fld id="{35227291-9780-8F41-8767-032C50AF3E07}" type="slidenum">
              <a:rPr lang="en-US"/>
              <a:pPr/>
              <a:t>53</a:t>
            </a:fld>
            <a:endParaRPr lang="en-US"/>
          </a:p>
        </p:txBody>
      </p:sp>
      <p:sp>
        <p:nvSpPr>
          <p:cNvPr id="1116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116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6"/>
          <p:cNvSpPr>
            <a:spLocks noGrp="1" noChangeArrowheads="1"/>
          </p:cNvSpPr>
          <p:nvPr>
            <p:ph type="sldNum" sz="quarter"/>
          </p:nvPr>
        </p:nvSpPr>
        <p:spPr>
          <a:noFill/>
        </p:spPr>
        <p:txBody>
          <a:bodyPr/>
          <a:lstStyle/>
          <a:p>
            <a:fld id="{1E6E1E91-A140-E645-9509-0511DB46C2F8}" type="slidenum">
              <a:rPr lang="en-US"/>
              <a:pPr/>
              <a:t>54</a:t>
            </a:fld>
            <a:endParaRPr lang="en-US"/>
          </a:p>
        </p:txBody>
      </p:sp>
      <p:sp>
        <p:nvSpPr>
          <p:cNvPr id="1136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136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6"/>
          <p:cNvSpPr>
            <a:spLocks noGrp="1" noChangeArrowheads="1"/>
          </p:cNvSpPr>
          <p:nvPr>
            <p:ph type="sldNum" sz="quarter"/>
          </p:nvPr>
        </p:nvSpPr>
        <p:spPr>
          <a:noFill/>
        </p:spPr>
        <p:txBody>
          <a:bodyPr/>
          <a:lstStyle/>
          <a:p>
            <a:fld id="{3A0A271F-77E0-5740-86CB-D6DEBF7DA692}" type="slidenum">
              <a:rPr lang="en-US"/>
              <a:pPr/>
              <a:t>55</a:t>
            </a:fld>
            <a:endParaRPr lang="en-US"/>
          </a:p>
        </p:txBody>
      </p:sp>
      <p:sp>
        <p:nvSpPr>
          <p:cNvPr id="1157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157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6"/>
          <p:cNvSpPr>
            <a:spLocks noGrp="1" noChangeArrowheads="1"/>
          </p:cNvSpPr>
          <p:nvPr>
            <p:ph type="sldNum" sz="quarter"/>
          </p:nvPr>
        </p:nvSpPr>
        <p:spPr>
          <a:noFill/>
        </p:spPr>
        <p:txBody>
          <a:bodyPr/>
          <a:lstStyle/>
          <a:p>
            <a:fld id="{C2AFBAAE-5CCE-4E4B-A147-26A58363FACB}" type="slidenum">
              <a:rPr lang="en-US"/>
              <a:pPr/>
              <a:t>56</a:t>
            </a:fld>
            <a:endParaRPr lang="en-US"/>
          </a:p>
        </p:txBody>
      </p:sp>
      <p:sp>
        <p:nvSpPr>
          <p:cNvPr id="1177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177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6"/>
          <p:cNvSpPr>
            <a:spLocks noGrp="1" noChangeArrowheads="1"/>
          </p:cNvSpPr>
          <p:nvPr>
            <p:ph type="sldNum" sz="quarter"/>
          </p:nvPr>
        </p:nvSpPr>
        <p:spPr>
          <a:noFill/>
        </p:spPr>
        <p:txBody>
          <a:bodyPr/>
          <a:lstStyle/>
          <a:p>
            <a:fld id="{15A35059-0EE4-3544-A5EE-AFB777048734}" type="slidenum">
              <a:rPr lang="en-US"/>
              <a:pPr/>
              <a:t>57</a:t>
            </a:fld>
            <a:endParaRPr lang="en-US"/>
          </a:p>
        </p:txBody>
      </p:sp>
      <p:sp>
        <p:nvSpPr>
          <p:cNvPr id="1198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198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p:nvPr>
        </p:nvSpPr>
        <p:spPr>
          <a:noFill/>
        </p:spPr>
        <p:txBody>
          <a:bodyPr/>
          <a:lstStyle/>
          <a:p>
            <a:fld id="{0FC29560-6190-2846-B107-50C20AA87B3B}" type="slidenum">
              <a:rPr lang="en-US"/>
              <a:pPr/>
              <a:t>58</a:t>
            </a:fld>
            <a:endParaRPr lang="en-US"/>
          </a:p>
        </p:txBody>
      </p:sp>
      <p:sp>
        <p:nvSpPr>
          <p:cNvPr id="1218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218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6"/>
          <p:cNvSpPr>
            <a:spLocks noGrp="1" noChangeArrowheads="1"/>
          </p:cNvSpPr>
          <p:nvPr>
            <p:ph type="sldNum" sz="quarter"/>
          </p:nvPr>
        </p:nvSpPr>
        <p:spPr>
          <a:noFill/>
        </p:spPr>
        <p:txBody>
          <a:bodyPr/>
          <a:lstStyle/>
          <a:p>
            <a:fld id="{D46ADF83-9BFF-B04B-AC37-C757AB395792}" type="slidenum">
              <a:rPr lang="en-US"/>
              <a:pPr/>
              <a:t>59</a:t>
            </a:fld>
            <a:endParaRPr lang="en-US"/>
          </a:p>
        </p:txBody>
      </p:sp>
      <p:sp>
        <p:nvSpPr>
          <p:cNvPr id="1239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239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6"/>
          <p:cNvSpPr>
            <a:spLocks noGrp="1" noChangeArrowheads="1"/>
          </p:cNvSpPr>
          <p:nvPr>
            <p:ph type="sldNum" sz="quarter"/>
          </p:nvPr>
        </p:nvSpPr>
        <p:spPr>
          <a:noFill/>
        </p:spPr>
        <p:txBody>
          <a:bodyPr/>
          <a:lstStyle/>
          <a:p>
            <a:fld id="{55EC0AFD-27DA-7047-B819-0A53DF7C7818}" type="slidenum">
              <a:rPr lang="en-US"/>
              <a:pPr/>
              <a:t>60</a:t>
            </a:fld>
            <a:endParaRPr lang="en-US"/>
          </a:p>
        </p:txBody>
      </p:sp>
      <p:sp>
        <p:nvSpPr>
          <p:cNvPr id="1259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259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6"/>
          <p:cNvSpPr>
            <a:spLocks noGrp="1" noChangeArrowheads="1"/>
          </p:cNvSpPr>
          <p:nvPr>
            <p:ph type="sldNum" sz="quarter" idx="5"/>
          </p:nvPr>
        </p:nvSpPr>
        <p:spPr/>
        <p:txBody>
          <a:bodyPr/>
          <a:lstStyle/>
          <a:p>
            <a:pPr>
              <a:defRPr/>
            </a:pPr>
            <a:fld id="{F299293A-1968-ED4B-B10E-EED51619E271}" type="slidenum">
              <a:rPr lang="en-US"/>
              <a:pPr>
                <a:defRPr/>
              </a:pPr>
              <a:t>5</a:t>
            </a:fld>
            <a:endParaRPr lang="en-US" dirty="0"/>
          </a:p>
        </p:txBody>
      </p:sp>
      <p:sp>
        <p:nvSpPr>
          <p:cNvPr id="14339" name="Text Box 1"/>
          <p:cNvSpPr>
            <a:spLocks noGrp="1" noRot="1" noChangeAspect="1" noChangeArrowheads="1"/>
          </p:cNvSpPr>
          <p:nvPr>
            <p:ph type="sldImg"/>
          </p:nvPr>
        </p:nvSpPr>
        <p:spPr bwMode="auto">
          <a:xfrm>
            <a:off x="1106488" y="812800"/>
            <a:ext cx="5345112" cy="4008438"/>
          </a:xfrm>
          <a:solidFill>
            <a:srgbClr val="FFFFFF"/>
          </a:solidFill>
          <a:ln>
            <a:solidFill>
              <a:srgbClr val="000000"/>
            </a:solidFill>
            <a:miter lim="800000"/>
            <a:headEnd/>
            <a:tailEnd/>
          </a:ln>
        </p:spPr>
      </p:sp>
      <p:sp>
        <p:nvSpPr>
          <p:cNvPr id="14340" name="Text Box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6"/>
          <p:cNvSpPr>
            <a:spLocks noGrp="1" noChangeArrowheads="1"/>
          </p:cNvSpPr>
          <p:nvPr>
            <p:ph type="sldNum" sz="quarter"/>
          </p:nvPr>
        </p:nvSpPr>
        <p:spPr>
          <a:noFill/>
        </p:spPr>
        <p:txBody>
          <a:bodyPr/>
          <a:lstStyle/>
          <a:p>
            <a:fld id="{0978BC8D-781C-F441-841E-DF492F565DC9}" type="slidenum">
              <a:rPr lang="en-US"/>
              <a:pPr/>
              <a:t>61</a:t>
            </a:fld>
            <a:endParaRPr lang="en-US"/>
          </a:p>
        </p:txBody>
      </p:sp>
      <p:sp>
        <p:nvSpPr>
          <p:cNvPr id="1280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280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6"/>
          <p:cNvSpPr>
            <a:spLocks noGrp="1" noChangeArrowheads="1"/>
          </p:cNvSpPr>
          <p:nvPr>
            <p:ph type="sldNum" sz="quarter"/>
          </p:nvPr>
        </p:nvSpPr>
        <p:spPr>
          <a:noFill/>
        </p:spPr>
        <p:txBody>
          <a:bodyPr/>
          <a:lstStyle/>
          <a:p>
            <a:fld id="{B09D7A71-B94B-7249-8EF6-1EB397A1CB81}" type="slidenum">
              <a:rPr lang="en-US"/>
              <a:pPr/>
              <a:t>62</a:t>
            </a:fld>
            <a:endParaRPr lang="en-US"/>
          </a:p>
        </p:txBody>
      </p:sp>
      <p:sp>
        <p:nvSpPr>
          <p:cNvPr id="1300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00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6"/>
          <p:cNvSpPr>
            <a:spLocks noGrp="1" noChangeArrowheads="1"/>
          </p:cNvSpPr>
          <p:nvPr>
            <p:ph type="sldNum" sz="quarter"/>
          </p:nvPr>
        </p:nvSpPr>
        <p:spPr>
          <a:noFill/>
        </p:spPr>
        <p:txBody>
          <a:bodyPr/>
          <a:lstStyle/>
          <a:p>
            <a:fld id="{4AC3EA1D-04CD-0D42-9320-04D284060ADB}" type="slidenum">
              <a:rPr lang="en-US"/>
              <a:pPr/>
              <a:t>63</a:t>
            </a:fld>
            <a:endParaRPr lang="en-US"/>
          </a:p>
        </p:txBody>
      </p:sp>
      <p:sp>
        <p:nvSpPr>
          <p:cNvPr id="1320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21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6"/>
          <p:cNvSpPr>
            <a:spLocks noGrp="1" noChangeArrowheads="1"/>
          </p:cNvSpPr>
          <p:nvPr>
            <p:ph type="sldNum" sz="quarter"/>
          </p:nvPr>
        </p:nvSpPr>
        <p:spPr>
          <a:noFill/>
        </p:spPr>
        <p:txBody>
          <a:bodyPr/>
          <a:lstStyle/>
          <a:p>
            <a:fld id="{06C783A9-2FEE-5043-A18B-0289BF1FFC52}" type="slidenum">
              <a:rPr lang="en-US"/>
              <a:pPr/>
              <a:t>64</a:t>
            </a:fld>
            <a:endParaRPr lang="en-US"/>
          </a:p>
        </p:txBody>
      </p:sp>
      <p:sp>
        <p:nvSpPr>
          <p:cNvPr id="1341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41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6"/>
          <p:cNvSpPr>
            <a:spLocks noGrp="1" noChangeArrowheads="1"/>
          </p:cNvSpPr>
          <p:nvPr>
            <p:ph type="sldNum" sz="quarter"/>
          </p:nvPr>
        </p:nvSpPr>
        <p:spPr>
          <a:noFill/>
        </p:spPr>
        <p:txBody>
          <a:bodyPr/>
          <a:lstStyle/>
          <a:p>
            <a:fld id="{1CECCDF7-51F6-D84A-850B-A6A0A8F237A3}" type="slidenum">
              <a:rPr lang="en-US"/>
              <a:pPr/>
              <a:t>65</a:t>
            </a:fld>
            <a:endParaRPr lang="en-US"/>
          </a:p>
        </p:txBody>
      </p:sp>
      <p:sp>
        <p:nvSpPr>
          <p:cNvPr id="1361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61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6"/>
          <p:cNvSpPr>
            <a:spLocks noGrp="1" noChangeArrowheads="1"/>
          </p:cNvSpPr>
          <p:nvPr>
            <p:ph type="sldNum" sz="quarter"/>
          </p:nvPr>
        </p:nvSpPr>
        <p:spPr>
          <a:noFill/>
        </p:spPr>
        <p:txBody>
          <a:bodyPr/>
          <a:lstStyle/>
          <a:p>
            <a:fld id="{94918436-C233-0D4C-A22D-3402EB9FD3F5}" type="slidenum">
              <a:rPr lang="en-US"/>
              <a:pPr/>
              <a:t>66</a:t>
            </a:fld>
            <a:endParaRPr lang="en-US"/>
          </a:p>
        </p:txBody>
      </p:sp>
      <p:sp>
        <p:nvSpPr>
          <p:cNvPr id="1382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82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6"/>
          <p:cNvSpPr>
            <a:spLocks noGrp="1" noChangeArrowheads="1"/>
          </p:cNvSpPr>
          <p:nvPr>
            <p:ph type="sldNum" sz="quarter"/>
          </p:nvPr>
        </p:nvSpPr>
        <p:spPr>
          <a:noFill/>
        </p:spPr>
        <p:txBody>
          <a:bodyPr/>
          <a:lstStyle/>
          <a:p>
            <a:fld id="{899C0EB7-9036-8344-8E0D-98D6C2F8AE79}" type="slidenum">
              <a:rPr lang="en-US"/>
              <a:pPr/>
              <a:t>68</a:t>
            </a:fld>
            <a:endParaRPr lang="en-US"/>
          </a:p>
        </p:txBody>
      </p:sp>
      <p:sp>
        <p:nvSpPr>
          <p:cNvPr id="1423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23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6"/>
          <p:cNvSpPr>
            <a:spLocks noGrp="1" noChangeArrowheads="1"/>
          </p:cNvSpPr>
          <p:nvPr>
            <p:ph type="sldNum" sz="quarter"/>
          </p:nvPr>
        </p:nvSpPr>
        <p:spPr>
          <a:noFill/>
        </p:spPr>
        <p:txBody>
          <a:bodyPr/>
          <a:lstStyle/>
          <a:p>
            <a:fld id="{83DF5C2A-29D6-1E46-912B-B19763A3DB4D}" type="slidenum">
              <a:rPr lang="en-US"/>
              <a:pPr/>
              <a:t>69</a:t>
            </a:fld>
            <a:endParaRPr lang="en-US"/>
          </a:p>
        </p:txBody>
      </p:sp>
      <p:sp>
        <p:nvSpPr>
          <p:cNvPr id="1443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43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6"/>
          <p:cNvSpPr>
            <a:spLocks noGrp="1" noChangeArrowheads="1"/>
          </p:cNvSpPr>
          <p:nvPr>
            <p:ph type="sldNum" sz="quarter"/>
          </p:nvPr>
        </p:nvSpPr>
        <p:spPr>
          <a:noFill/>
        </p:spPr>
        <p:txBody>
          <a:bodyPr/>
          <a:lstStyle/>
          <a:p>
            <a:fld id="{84356A55-A1D9-B54F-A8B0-A1D995BC7AC0}" type="slidenum">
              <a:rPr lang="en-US"/>
              <a:pPr/>
              <a:t>70</a:t>
            </a:fld>
            <a:endParaRPr lang="en-US"/>
          </a:p>
        </p:txBody>
      </p:sp>
      <p:sp>
        <p:nvSpPr>
          <p:cNvPr id="1464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64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6"/>
          <p:cNvSpPr>
            <a:spLocks noGrp="1" noChangeArrowheads="1"/>
          </p:cNvSpPr>
          <p:nvPr>
            <p:ph type="sldNum" sz="quarter"/>
          </p:nvPr>
        </p:nvSpPr>
        <p:spPr>
          <a:noFill/>
        </p:spPr>
        <p:txBody>
          <a:bodyPr/>
          <a:lstStyle/>
          <a:p>
            <a:fld id="{A5677313-446B-D545-AA1C-039B1D4C8B4B}" type="slidenum">
              <a:rPr lang="en-US"/>
              <a:pPr/>
              <a:t>71</a:t>
            </a:fld>
            <a:endParaRPr lang="en-US"/>
          </a:p>
        </p:txBody>
      </p:sp>
      <p:sp>
        <p:nvSpPr>
          <p:cNvPr id="1484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84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6"/>
          <p:cNvSpPr>
            <a:spLocks noGrp="1" noChangeArrowheads="1"/>
          </p:cNvSpPr>
          <p:nvPr>
            <p:ph type="sldNum" sz="quarter"/>
          </p:nvPr>
        </p:nvSpPr>
        <p:spPr>
          <a:noFill/>
        </p:spPr>
        <p:txBody>
          <a:bodyPr/>
          <a:lstStyle/>
          <a:p>
            <a:fld id="{D90734EC-AF63-1641-8B5F-57E220FCD307}" type="slidenum">
              <a:rPr lang="en-US"/>
              <a:pPr/>
              <a:t>15</a:t>
            </a:fld>
            <a:endParaRPr lang="en-US"/>
          </a:p>
        </p:txBody>
      </p:sp>
      <p:sp>
        <p:nvSpPr>
          <p:cNvPr id="317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7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6"/>
          <p:cNvSpPr>
            <a:spLocks noGrp="1" noChangeArrowheads="1"/>
          </p:cNvSpPr>
          <p:nvPr>
            <p:ph type="sldNum" sz="quarter"/>
          </p:nvPr>
        </p:nvSpPr>
        <p:spPr>
          <a:noFill/>
        </p:spPr>
        <p:txBody>
          <a:bodyPr/>
          <a:lstStyle/>
          <a:p>
            <a:fld id="{C5B26DD4-99AB-CF42-8581-5F49F1691B62}" type="slidenum">
              <a:rPr lang="en-US"/>
              <a:pPr/>
              <a:t>72</a:t>
            </a:fld>
            <a:endParaRPr lang="en-US"/>
          </a:p>
        </p:txBody>
      </p:sp>
      <p:sp>
        <p:nvSpPr>
          <p:cNvPr id="1505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505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6"/>
          <p:cNvSpPr>
            <a:spLocks noGrp="1" noChangeArrowheads="1"/>
          </p:cNvSpPr>
          <p:nvPr>
            <p:ph type="sldNum" sz="quarter"/>
          </p:nvPr>
        </p:nvSpPr>
        <p:spPr>
          <a:noFill/>
        </p:spPr>
        <p:txBody>
          <a:bodyPr/>
          <a:lstStyle/>
          <a:p>
            <a:fld id="{716F59B1-0C04-7F4A-A822-89E7BE32C8D7}" type="slidenum">
              <a:rPr lang="en-US"/>
              <a:pPr/>
              <a:t>73</a:t>
            </a:fld>
            <a:endParaRPr lang="en-US"/>
          </a:p>
        </p:txBody>
      </p:sp>
      <p:sp>
        <p:nvSpPr>
          <p:cNvPr id="1525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525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6"/>
          <p:cNvSpPr>
            <a:spLocks noGrp="1" noChangeArrowheads="1"/>
          </p:cNvSpPr>
          <p:nvPr>
            <p:ph type="sldNum" sz="quarter"/>
          </p:nvPr>
        </p:nvSpPr>
        <p:spPr>
          <a:noFill/>
        </p:spPr>
        <p:txBody>
          <a:bodyPr/>
          <a:lstStyle/>
          <a:p>
            <a:fld id="{1D045890-4919-3A4E-BA06-3457D0735EEA}" type="slidenum">
              <a:rPr lang="en-US"/>
              <a:pPr/>
              <a:t>74</a:t>
            </a:fld>
            <a:endParaRPr lang="en-US"/>
          </a:p>
        </p:txBody>
      </p:sp>
      <p:sp>
        <p:nvSpPr>
          <p:cNvPr id="1546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546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6"/>
          <p:cNvSpPr>
            <a:spLocks noGrp="1" noChangeArrowheads="1"/>
          </p:cNvSpPr>
          <p:nvPr>
            <p:ph type="sldNum" sz="quarter"/>
          </p:nvPr>
        </p:nvSpPr>
        <p:spPr>
          <a:noFill/>
        </p:spPr>
        <p:txBody>
          <a:bodyPr/>
          <a:lstStyle/>
          <a:p>
            <a:fld id="{A8DB252C-AEA2-164D-B174-E2C5928A3AD1}" type="slidenum">
              <a:rPr lang="en-US"/>
              <a:pPr/>
              <a:t>75</a:t>
            </a:fld>
            <a:endParaRPr lang="en-US"/>
          </a:p>
        </p:txBody>
      </p:sp>
      <p:sp>
        <p:nvSpPr>
          <p:cNvPr id="1566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566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6"/>
          <p:cNvSpPr>
            <a:spLocks noGrp="1" noChangeArrowheads="1"/>
          </p:cNvSpPr>
          <p:nvPr>
            <p:ph type="sldNum" sz="quarter"/>
          </p:nvPr>
        </p:nvSpPr>
        <p:spPr>
          <a:noFill/>
        </p:spPr>
        <p:txBody>
          <a:bodyPr/>
          <a:lstStyle/>
          <a:p>
            <a:fld id="{1194F19A-6B6E-E04E-B6AD-C30C8518CD32}" type="slidenum">
              <a:rPr lang="en-US"/>
              <a:pPr/>
              <a:t>76</a:t>
            </a:fld>
            <a:endParaRPr lang="en-US"/>
          </a:p>
        </p:txBody>
      </p:sp>
      <p:sp>
        <p:nvSpPr>
          <p:cNvPr id="1587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587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6"/>
          <p:cNvSpPr>
            <a:spLocks noGrp="1" noChangeArrowheads="1"/>
          </p:cNvSpPr>
          <p:nvPr>
            <p:ph type="sldNum" sz="quarter"/>
          </p:nvPr>
        </p:nvSpPr>
        <p:spPr>
          <a:noFill/>
        </p:spPr>
        <p:txBody>
          <a:bodyPr/>
          <a:lstStyle/>
          <a:p>
            <a:fld id="{1029750F-3A86-EF47-A172-273F2AF61988}" type="slidenum">
              <a:rPr lang="en-US"/>
              <a:pPr/>
              <a:t>77</a:t>
            </a:fld>
            <a:endParaRPr lang="en-US"/>
          </a:p>
        </p:txBody>
      </p:sp>
      <p:sp>
        <p:nvSpPr>
          <p:cNvPr id="1607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07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6"/>
          <p:cNvSpPr>
            <a:spLocks noGrp="1" noChangeArrowheads="1"/>
          </p:cNvSpPr>
          <p:nvPr>
            <p:ph type="sldNum" sz="quarter"/>
          </p:nvPr>
        </p:nvSpPr>
        <p:spPr>
          <a:noFill/>
        </p:spPr>
        <p:txBody>
          <a:bodyPr/>
          <a:lstStyle/>
          <a:p>
            <a:fld id="{843CCA59-C2C4-E04B-AF65-E6FF370605D5}" type="slidenum">
              <a:rPr lang="en-US"/>
              <a:pPr/>
              <a:t>78</a:t>
            </a:fld>
            <a:endParaRPr lang="en-US"/>
          </a:p>
        </p:txBody>
      </p:sp>
      <p:sp>
        <p:nvSpPr>
          <p:cNvPr id="1628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28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6"/>
          <p:cNvSpPr>
            <a:spLocks noGrp="1" noChangeArrowheads="1"/>
          </p:cNvSpPr>
          <p:nvPr>
            <p:ph type="sldNum" sz="quarter"/>
          </p:nvPr>
        </p:nvSpPr>
        <p:spPr>
          <a:noFill/>
        </p:spPr>
        <p:txBody>
          <a:bodyPr/>
          <a:lstStyle/>
          <a:p>
            <a:fld id="{191A980D-C015-1542-8A73-0B0CE5BB9518}" type="slidenum">
              <a:rPr lang="en-US"/>
              <a:pPr/>
              <a:t>79</a:t>
            </a:fld>
            <a:endParaRPr lang="en-US"/>
          </a:p>
        </p:txBody>
      </p:sp>
      <p:sp>
        <p:nvSpPr>
          <p:cNvPr id="1648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48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6"/>
          <p:cNvSpPr>
            <a:spLocks noGrp="1" noChangeArrowheads="1"/>
          </p:cNvSpPr>
          <p:nvPr>
            <p:ph type="sldNum" sz="quarter"/>
          </p:nvPr>
        </p:nvSpPr>
        <p:spPr>
          <a:noFill/>
        </p:spPr>
        <p:txBody>
          <a:bodyPr/>
          <a:lstStyle/>
          <a:p>
            <a:fld id="{C6026A23-1550-484B-9661-01424D1F1562}" type="slidenum">
              <a:rPr lang="en-US"/>
              <a:pPr/>
              <a:t>80</a:t>
            </a:fld>
            <a:endParaRPr lang="en-US"/>
          </a:p>
        </p:txBody>
      </p:sp>
      <p:sp>
        <p:nvSpPr>
          <p:cNvPr id="1669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69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6"/>
          <p:cNvSpPr>
            <a:spLocks noGrp="1" noChangeArrowheads="1"/>
          </p:cNvSpPr>
          <p:nvPr>
            <p:ph type="sldNum" sz="quarter"/>
          </p:nvPr>
        </p:nvSpPr>
        <p:spPr>
          <a:noFill/>
        </p:spPr>
        <p:txBody>
          <a:bodyPr/>
          <a:lstStyle/>
          <a:p>
            <a:fld id="{B8700173-C5F6-4F4A-8597-FD965FE07EC7}" type="slidenum">
              <a:rPr lang="en-US"/>
              <a:pPr/>
              <a:t>81</a:t>
            </a:fld>
            <a:endParaRPr lang="en-US"/>
          </a:p>
        </p:txBody>
      </p:sp>
      <p:sp>
        <p:nvSpPr>
          <p:cNvPr id="1689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89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p:spPr>
        <p:txBody>
          <a:bodyPr/>
          <a:lstStyle/>
          <a:p>
            <a:fld id="{6AD10A1F-93BB-A244-A716-A4040F130CD6}" type="slidenum">
              <a:rPr lang="en-US"/>
              <a:pPr/>
              <a:t>18</a:t>
            </a:fld>
            <a:endParaRPr lang="en-US"/>
          </a:p>
        </p:txBody>
      </p:sp>
      <p:sp>
        <p:nvSpPr>
          <p:cNvPr id="419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19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6"/>
          <p:cNvSpPr>
            <a:spLocks noGrp="1" noChangeArrowheads="1"/>
          </p:cNvSpPr>
          <p:nvPr>
            <p:ph type="sldNum" sz="quarter"/>
          </p:nvPr>
        </p:nvSpPr>
        <p:spPr>
          <a:noFill/>
        </p:spPr>
        <p:txBody>
          <a:bodyPr/>
          <a:lstStyle/>
          <a:p>
            <a:fld id="{8DDD942A-E55A-D149-9C0B-C0AAA1FBFDCE}" type="slidenum">
              <a:rPr lang="en-US"/>
              <a:pPr/>
              <a:t>82</a:t>
            </a:fld>
            <a:endParaRPr lang="en-US"/>
          </a:p>
        </p:txBody>
      </p:sp>
      <p:sp>
        <p:nvSpPr>
          <p:cNvPr id="1710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10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6"/>
          <p:cNvSpPr>
            <a:spLocks noGrp="1" noChangeArrowheads="1"/>
          </p:cNvSpPr>
          <p:nvPr>
            <p:ph type="sldNum" sz="quarter"/>
          </p:nvPr>
        </p:nvSpPr>
        <p:spPr>
          <a:noFill/>
        </p:spPr>
        <p:txBody>
          <a:bodyPr/>
          <a:lstStyle/>
          <a:p>
            <a:fld id="{F1725600-BA35-FE47-B24F-FC3F813E9423}" type="slidenum">
              <a:rPr lang="en-US"/>
              <a:pPr/>
              <a:t>83</a:t>
            </a:fld>
            <a:endParaRPr lang="en-US"/>
          </a:p>
        </p:txBody>
      </p:sp>
      <p:sp>
        <p:nvSpPr>
          <p:cNvPr id="1730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30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6"/>
          <p:cNvSpPr>
            <a:spLocks noGrp="1" noChangeArrowheads="1"/>
          </p:cNvSpPr>
          <p:nvPr>
            <p:ph type="sldNum" sz="quarter"/>
          </p:nvPr>
        </p:nvSpPr>
        <p:spPr>
          <a:noFill/>
        </p:spPr>
        <p:txBody>
          <a:bodyPr/>
          <a:lstStyle/>
          <a:p>
            <a:fld id="{6110FA9F-53E3-D241-9C1E-77181FE3D5B5}" type="slidenum">
              <a:rPr lang="en-US"/>
              <a:pPr/>
              <a:t>84</a:t>
            </a:fld>
            <a:endParaRPr lang="en-US"/>
          </a:p>
        </p:txBody>
      </p:sp>
      <p:sp>
        <p:nvSpPr>
          <p:cNvPr id="1751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51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6"/>
          <p:cNvSpPr>
            <a:spLocks noGrp="1" noChangeArrowheads="1"/>
          </p:cNvSpPr>
          <p:nvPr>
            <p:ph type="sldNum" sz="quarter"/>
          </p:nvPr>
        </p:nvSpPr>
        <p:spPr>
          <a:noFill/>
        </p:spPr>
        <p:txBody>
          <a:bodyPr/>
          <a:lstStyle/>
          <a:p>
            <a:fld id="{B488AA20-AE1F-004B-AF77-92B10547B9B0}" type="slidenum">
              <a:rPr lang="en-US"/>
              <a:pPr/>
              <a:t>85</a:t>
            </a:fld>
            <a:endParaRPr lang="en-US"/>
          </a:p>
        </p:txBody>
      </p:sp>
      <p:sp>
        <p:nvSpPr>
          <p:cNvPr id="1771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71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6"/>
          <p:cNvSpPr>
            <a:spLocks noGrp="1" noChangeArrowheads="1"/>
          </p:cNvSpPr>
          <p:nvPr>
            <p:ph type="sldNum" sz="quarter"/>
          </p:nvPr>
        </p:nvSpPr>
        <p:spPr>
          <a:noFill/>
        </p:spPr>
        <p:txBody>
          <a:bodyPr/>
          <a:lstStyle/>
          <a:p>
            <a:fld id="{EF80FFA9-80F6-F947-B8F1-421DF18FC6FC}" type="slidenum">
              <a:rPr lang="en-US"/>
              <a:pPr/>
              <a:t>86</a:t>
            </a:fld>
            <a:endParaRPr lang="en-US"/>
          </a:p>
        </p:txBody>
      </p:sp>
      <p:sp>
        <p:nvSpPr>
          <p:cNvPr id="1792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92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6"/>
          <p:cNvSpPr>
            <a:spLocks noGrp="1" noChangeArrowheads="1"/>
          </p:cNvSpPr>
          <p:nvPr>
            <p:ph type="sldNum" sz="quarter"/>
          </p:nvPr>
        </p:nvSpPr>
        <p:spPr>
          <a:noFill/>
        </p:spPr>
        <p:txBody>
          <a:bodyPr/>
          <a:lstStyle/>
          <a:p>
            <a:fld id="{D7939EE4-AAB9-D74E-91F9-C845159A5618}" type="slidenum">
              <a:rPr lang="en-US"/>
              <a:pPr/>
              <a:t>88</a:t>
            </a:fld>
            <a:endParaRPr lang="en-US"/>
          </a:p>
        </p:txBody>
      </p:sp>
      <p:sp>
        <p:nvSpPr>
          <p:cNvPr id="1812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812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6"/>
          <p:cNvSpPr>
            <a:spLocks noGrp="1" noChangeArrowheads="1"/>
          </p:cNvSpPr>
          <p:nvPr>
            <p:ph type="sldNum" sz="quarter"/>
          </p:nvPr>
        </p:nvSpPr>
        <p:spPr>
          <a:noFill/>
        </p:spPr>
        <p:txBody>
          <a:bodyPr/>
          <a:lstStyle/>
          <a:p>
            <a:fld id="{02925B58-EF2B-BA4E-AA59-04415C2C33F0}" type="slidenum">
              <a:rPr lang="en-US"/>
              <a:pPr/>
              <a:t>89</a:t>
            </a:fld>
            <a:endParaRPr lang="en-US"/>
          </a:p>
        </p:txBody>
      </p:sp>
      <p:sp>
        <p:nvSpPr>
          <p:cNvPr id="1832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833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6"/>
          <p:cNvSpPr>
            <a:spLocks noGrp="1" noChangeArrowheads="1"/>
          </p:cNvSpPr>
          <p:nvPr>
            <p:ph type="sldNum" sz="quarter"/>
          </p:nvPr>
        </p:nvSpPr>
        <p:spPr>
          <a:noFill/>
        </p:spPr>
        <p:txBody>
          <a:bodyPr/>
          <a:lstStyle/>
          <a:p>
            <a:fld id="{1BDA4CC2-472A-E549-B645-12E1DF8109A5}" type="slidenum">
              <a:rPr lang="en-US"/>
              <a:pPr/>
              <a:t>90</a:t>
            </a:fld>
            <a:endParaRPr lang="en-US"/>
          </a:p>
        </p:txBody>
      </p:sp>
      <p:sp>
        <p:nvSpPr>
          <p:cNvPr id="1853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853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Rectangle 6"/>
          <p:cNvSpPr>
            <a:spLocks noGrp="1" noChangeArrowheads="1"/>
          </p:cNvSpPr>
          <p:nvPr>
            <p:ph type="sldNum" sz="quarter"/>
          </p:nvPr>
        </p:nvSpPr>
        <p:spPr>
          <a:noFill/>
        </p:spPr>
        <p:txBody>
          <a:bodyPr/>
          <a:lstStyle/>
          <a:p>
            <a:fld id="{DBF71441-D707-3341-A1EF-B73CAA676951}" type="slidenum">
              <a:rPr lang="en-US"/>
              <a:pPr/>
              <a:t>91</a:t>
            </a:fld>
            <a:endParaRPr lang="en-US"/>
          </a:p>
        </p:txBody>
      </p:sp>
      <p:sp>
        <p:nvSpPr>
          <p:cNvPr id="1873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873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6"/>
          <p:cNvSpPr>
            <a:spLocks noGrp="1" noChangeArrowheads="1"/>
          </p:cNvSpPr>
          <p:nvPr>
            <p:ph type="sldNum" sz="quarter"/>
          </p:nvPr>
        </p:nvSpPr>
        <p:spPr>
          <a:noFill/>
        </p:spPr>
        <p:txBody>
          <a:bodyPr/>
          <a:lstStyle/>
          <a:p>
            <a:fld id="{4DCA0FC7-5620-EB48-880E-6C2720894313}" type="slidenum">
              <a:rPr lang="en-US"/>
              <a:pPr/>
              <a:t>92</a:t>
            </a:fld>
            <a:endParaRPr lang="en-US"/>
          </a:p>
        </p:txBody>
      </p:sp>
      <p:sp>
        <p:nvSpPr>
          <p:cNvPr id="1894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894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p:nvPr>
        </p:nvSpPr>
        <p:spPr>
          <a:noFill/>
        </p:spPr>
        <p:txBody>
          <a:bodyPr/>
          <a:lstStyle/>
          <a:p>
            <a:fld id="{0666DD0D-FBB1-4E47-A9BF-311B1844CB9E}" type="slidenum">
              <a:rPr lang="en-US"/>
              <a:pPr/>
              <a:t>19</a:t>
            </a:fld>
            <a:endParaRPr lang="en-US"/>
          </a:p>
        </p:txBody>
      </p:sp>
      <p:sp>
        <p:nvSpPr>
          <p:cNvPr id="440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40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6"/>
          <p:cNvSpPr>
            <a:spLocks noGrp="1" noChangeArrowheads="1"/>
          </p:cNvSpPr>
          <p:nvPr>
            <p:ph type="sldNum" sz="quarter"/>
          </p:nvPr>
        </p:nvSpPr>
        <p:spPr>
          <a:noFill/>
        </p:spPr>
        <p:txBody>
          <a:bodyPr/>
          <a:lstStyle/>
          <a:p>
            <a:fld id="{99653AD2-1025-7C4F-984B-965371CD5525}" type="slidenum">
              <a:rPr lang="en-US"/>
              <a:pPr/>
              <a:t>93</a:t>
            </a:fld>
            <a:endParaRPr lang="en-US"/>
          </a:p>
        </p:txBody>
      </p:sp>
      <p:sp>
        <p:nvSpPr>
          <p:cNvPr id="1914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914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538" name="Rectangle 6"/>
          <p:cNvSpPr>
            <a:spLocks noGrp="1" noChangeArrowheads="1"/>
          </p:cNvSpPr>
          <p:nvPr>
            <p:ph type="sldNum" sz="quarter"/>
          </p:nvPr>
        </p:nvSpPr>
        <p:spPr>
          <a:noFill/>
        </p:spPr>
        <p:txBody>
          <a:bodyPr/>
          <a:lstStyle/>
          <a:p>
            <a:fld id="{27A8811F-ECF2-9C4D-B4AE-F89CDD0287ED}" type="slidenum">
              <a:rPr lang="en-US"/>
              <a:pPr/>
              <a:t>94</a:t>
            </a:fld>
            <a:endParaRPr lang="en-US"/>
          </a:p>
        </p:txBody>
      </p:sp>
      <p:sp>
        <p:nvSpPr>
          <p:cNvPr id="1935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935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6" name="Rectangle 6"/>
          <p:cNvSpPr>
            <a:spLocks noGrp="1" noChangeArrowheads="1"/>
          </p:cNvSpPr>
          <p:nvPr>
            <p:ph type="sldNum" sz="quarter"/>
          </p:nvPr>
        </p:nvSpPr>
        <p:spPr>
          <a:noFill/>
        </p:spPr>
        <p:txBody>
          <a:bodyPr/>
          <a:lstStyle/>
          <a:p>
            <a:fld id="{EB0181A9-BA7B-B446-BB10-83B8387AE22B}" type="slidenum">
              <a:rPr lang="en-US"/>
              <a:pPr/>
              <a:t>95</a:t>
            </a:fld>
            <a:endParaRPr lang="en-US"/>
          </a:p>
        </p:txBody>
      </p:sp>
      <p:sp>
        <p:nvSpPr>
          <p:cNvPr id="1955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955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6"/>
          <p:cNvSpPr>
            <a:spLocks noGrp="1" noChangeArrowheads="1"/>
          </p:cNvSpPr>
          <p:nvPr>
            <p:ph type="sldNum" sz="quarter"/>
          </p:nvPr>
        </p:nvSpPr>
        <p:spPr>
          <a:noFill/>
        </p:spPr>
        <p:txBody>
          <a:bodyPr/>
          <a:lstStyle/>
          <a:p>
            <a:fld id="{2FFB2671-8150-F543-8838-1339EE359CDE}" type="slidenum">
              <a:rPr lang="en-US"/>
              <a:pPr/>
              <a:t>96</a:t>
            </a:fld>
            <a:endParaRPr lang="en-US"/>
          </a:p>
        </p:txBody>
      </p:sp>
      <p:sp>
        <p:nvSpPr>
          <p:cNvPr id="1976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976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8" name="Rectangle 6"/>
          <p:cNvSpPr>
            <a:spLocks noGrp="1" noChangeArrowheads="1"/>
          </p:cNvSpPr>
          <p:nvPr>
            <p:ph type="sldNum" sz="quarter"/>
          </p:nvPr>
        </p:nvSpPr>
        <p:spPr>
          <a:noFill/>
        </p:spPr>
        <p:txBody>
          <a:bodyPr/>
          <a:lstStyle/>
          <a:p>
            <a:fld id="{BA320CC9-8FF3-D24F-B730-9E4C6D69BAC7}" type="slidenum">
              <a:rPr lang="en-US"/>
              <a:pPr/>
              <a:t>98</a:t>
            </a:fld>
            <a:endParaRPr lang="en-US"/>
          </a:p>
        </p:txBody>
      </p:sp>
      <p:sp>
        <p:nvSpPr>
          <p:cNvPr id="2037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037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Rectangle 6"/>
          <p:cNvSpPr>
            <a:spLocks noGrp="1" noChangeArrowheads="1"/>
          </p:cNvSpPr>
          <p:nvPr>
            <p:ph type="sldNum" sz="quarter"/>
          </p:nvPr>
        </p:nvSpPr>
        <p:spPr>
          <a:noFill/>
        </p:spPr>
        <p:txBody>
          <a:bodyPr/>
          <a:lstStyle/>
          <a:p>
            <a:fld id="{B0EFD418-565B-D94E-8B03-3954652F34ED}" type="slidenum">
              <a:rPr lang="en-US"/>
              <a:pPr/>
              <a:t>99</a:t>
            </a:fld>
            <a:endParaRPr lang="en-US"/>
          </a:p>
        </p:txBody>
      </p:sp>
      <p:sp>
        <p:nvSpPr>
          <p:cNvPr id="2058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058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Rectangle 6"/>
          <p:cNvSpPr>
            <a:spLocks noGrp="1" noChangeArrowheads="1"/>
          </p:cNvSpPr>
          <p:nvPr>
            <p:ph type="sldNum" sz="quarter"/>
          </p:nvPr>
        </p:nvSpPr>
        <p:spPr>
          <a:noFill/>
        </p:spPr>
        <p:txBody>
          <a:bodyPr/>
          <a:lstStyle/>
          <a:p>
            <a:fld id="{CC19287E-891B-424E-8901-18693475AEF9}" type="slidenum">
              <a:rPr lang="en-US"/>
              <a:pPr/>
              <a:t>100</a:t>
            </a:fld>
            <a:endParaRPr lang="en-US"/>
          </a:p>
        </p:txBody>
      </p:sp>
      <p:sp>
        <p:nvSpPr>
          <p:cNvPr id="2078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078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6"/>
          <p:cNvSpPr>
            <a:spLocks noGrp="1" noChangeArrowheads="1"/>
          </p:cNvSpPr>
          <p:nvPr>
            <p:ph type="sldNum" sz="quarter"/>
          </p:nvPr>
        </p:nvSpPr>
        <p:spPr>
          <a:noFill/>
        </p:spPr>
        <p:txBody>
          <a:bodyPr/>
          <a:lstStyle/>
          <a:p>
            <a:fld id="{735C1A2B-D4B6-0442-AE0F-07398E4C5B02}" type="slidenum">
              <a:rPr lang="en-US"/>
              <a:pPr/>
              <a:t>101</a:t>
            </a:fld>
            <a:endParaRPr lang="en-US"/>
          </a:p>
        </p:txBody>
      </p:sp>
      <p:sp>
        <p:nvSpPr>
          <p:cNvPr id="2099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099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6"/>
          <p:cNvSpPr>
            <a:spLocks noGrp="1" noChangeArrowheads="1"/>
          </p:cNvSpPr>
          <p:nvPr>
            <p:ph type="sldNum" sz="quarter"/>
          </p:nvPr>
        </p:nvSpPr>
        <p:spPr>
          <a:noFill/>
        </p:spPr>
        <p:txBody>
          <a:bodyPr/>
          <a:lstStyle/>
          <a:p>
            <a:fld id="{8A791923-E79F-794B-A228-EF3EDEFAF7AE}" type="slidenum">
              <a:rPr lang="en-US"/>
              <a:pPr/>
              <a:t>102</a:t>
            </a:fld>
            <a:endParaRPr lang="en-US"/>
          </a:p>
        </p:txBody>
      </p:sp>
      <p:sp>
        <p:nvSpPr>
          <p:cNvPr id="2119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119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8" name="Rectangle 6"/>
          <p:cNvSpPr>
            <a:spLocks noGrp="1" noChangeArrowheads="1"/>
          </p:cNvSpPr>
          <p:nvPr>
            <p:ph type="sldNum" sz="quarter"/>
          </p:nvPr>
        </p:nvSpPr>
        <p:spPr>
          <a:noFill/>
        </p:spPr>
        <p:txBody>
          <a:bodyPr/>
          <a:lstStyle/>
          <a:p>
            <a:fld id="{F008EED2-E7D0-B843-A553-08990BAA6BA1}" type="slidenum">
              <a:rPr lang="en-US"/>
              <a:pPr/>
              <a:t>103</a:t>
            </a:fld>
            <a:endParaRPr lang="en-US"/>
          </a:p>
        </p:txBody>
      </p:sp>
      <p:sp>
        <p:nvSpPr>
          <p:cNvPr id="2140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140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6"/>
          <p:cNvSpPr>
            <a:spLocks noGrp="1" noChangeArrowheads="1"/>
          </p:cNvSpPr>
          <p:nvPr>
            <p:ph type="sldNum" sz="quarter"/>
          </p:nvPr>
        </p:nvSpPr>
        <p:spPr>
          <a:noFill/>
        </p:spPr>
        <p:txBody>
          <a:bodyPr/>
          <a:lstStyle/>
          <a:p>
            <a:fld id="{DB14F840-6BDE-5D44-B776-6748D3E3DA6F}" type="slidenum">
              <a:rPr lang="en-US"/>
              <a:pPr/>
              <a:t>20</a:t>
            </a:fld>
            <a:endParaRPr lang="en-US"/>
          </a:p>
        </p:txBody>
      </p:sp>
      <p:sp>
        <p:nvSpPr>
          <p:cNvPr id="460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60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6066" name="Rectangle 6"/>
          <p:cNvSpPr>
            <a:spLocks noGrp="1" noChangeArrowheads="1"/>
          </p:cNvSpPr>
          <p:nvPr>
            <p:ph type="sldNum" sz="quarter"/>
          </p:nvPr>
        </p:nvSpPr>
        <p:spPr>
          <a:noFill/>
        </p:spPr>
        <p:txBody>
          <a:bodyPr/>
          <a:lstStyle/>
          <a:p>
            <a:fld id="{83322779-94B8-A945-863E-337BF54B1EEE}" type="slidenum">
              <a:rPr lang="en-US"/>
              <a:pPr/>
              <a:t>104</a:t>
            </a:fld>
            <a:endParaRPr lang="en-US"/>
          </a:p>
        </p:txBody>
      </p:sp>
      <p:sp>
        <p:nvSpPr>
          <p:cNvPr id="2160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160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6"/>
          <p:cNvSpPr>
            <a:spLocks noGrp="1" noChangeArrowheads="1"/>
          </p:cNvSpPr>
          <p:nvPr>
            <p:ph type="sldNum" sz="quarter"/>
          </p:nvPr>
        </p:nvSpPr>
        <p:spPr>
          <a:noFill/>
        </p:spPr>
        <p:txBody>
          <a:bodyPr/>
          <a:lstStyle/>
          <a:p>
            <a:fld id="{7447AB66-F063-3143-96D4-821B7E8F17CA}" type="slidenum">
              <a:rPr lang="en-US"/>
              <a:pPr/>
              <a:t>105</a:t>
            </a:fld>
            <a:endParaRPr lang="en-US"/>
          </a:p>
        </p:txBody>
      </p:sp>
      <p:sp>
        <p:nvSpPr>
          <p:cNvPr id="2181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181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6"/>
          <p:cNvSpPr>
            <a:spLocks noGrp="1" noChangeArrowheads="1"/>
          </p:cNvSpPr>
          <p:nvPr>
            <p:ph type="sldNum" sz="quarter"/>
          </p:nvPr>
        </p:nvSpPr>
        <p:spPr>
          <a:noFill/>
        </p:spPr>
        <p:txBody>
          <a:bodyPr/>
          <a:lstStyle/>
          <a:p>
            <a:fld id="{F0011A0C-8C03-B346-89B7-D96D93DD83D1}" type="slidenum">
              <a:rPr lang="en-US"/>
              <a:pPr/>
              <a:t>106</a:t>
            </a:fld>
            <a:endParaRPr lang="en-US"/>
          </a:p>
        </p:txBody>
      </p:sp>
      <p:sp>
        <p:nvSpPr>
          <p:cNvPr id="2201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201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6"/>
          <p:cNvSpPr>
            <a:spLocks noGrp="1" noChangeArrowheads="1"/>
          </p:cNvSpPr>
          <p:nvPr>
            <p:ph type="sldNum" sz="quarter"/>
          </p:nvPr>
        </p:nvSpPr>
        <p:spPr>
          <a:noFill/>
        </p:spPr>
        <p:txBody>
          <a:bodyPr/>
          <a:lstStyle/>
          <a:p>
            <a:fld id="{A942F222-243E-1A4E-A5B4-23D067FB37E8}" type="slidenum">
              <a:rPr lang="en-US"/>
              <a:pPr/>
              <a:t>107</a:t>
            </a:fld>
            <a:endParaRPr lang="en-US"/>
          </a:p>
        </p:txBody>
      </p:sp>
      <p:sp>
        <p:nvSpPr>
          <p:cNvPr id="2222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222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6"/>
          <p:cNvSpPr>
            <a:spLocks noGrp="1" noChangeArrowheads="1"/>
          </p:cNvSpPr>
          <p:nvPr>
            <p:ph type="sldNum" sz="quarter"/>
          </p:nvPr>
        </p:nvSpPr>
        <p:spPr>
          <a:noFill/>
        </p:spPr>
        <p:txBody>
          <a:bodyPr/>
          <a:lstStyle/>
          <a:p>
            <a:fld id="{E17C70B4-A4BD-3A44-A332-98D5E24D7FF4}" type="slidenum">
              <a:rPr lang="en-US"/>
              <a:pPr/>
              <a:t>108</a:t>
            </a:fld>
            <a:endParaRPr lang="en-US"/>
          </a:p>
        </p:txBody>
      </p:sp>
      <p:sp>
        <p:nvSpPr>
          <p:cNvPr id="2242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242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306" name="Rectangle 6"/>
          <p:cNvSpPr>
            <a:spLocks noGrp="1" noChangeArrowheads="1"/>
          </p:cNvSpPr>
          <p:nvPr>
            <p:ph type="sldNum" sz="quarter"/>
          </p:nvPr>
        </p:nvSpPr>
        <p:spPr>
          <a:noFill/>
        </p:spPr>
        <p:txBody>
          <a:bodyPr/>
          <a:lstStyle/>
          <a:p>
            <a:fld id="{E9F98A3A-4690-734E-95E7-883B509B9F56}" type="slidenum">
              <a:rPr lang="en-US"/>
              <a:pPr/>
              <a:t>109</a:t>
            </a:fld>
            <a:endParaRPr lang="en-US"/>
          </a:p>
        </p:txBody>
      </p:sp>
      <p:sp>
        <p:nvSpPr>
          <p:cNvPr id="2263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263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354" name="Rectangle 6"/>
          <p:cNvSpPr>
            <a:spLocks noGrp="1" noChangeArrowheads="1"/>
          </p:cNvSpPr>
          <p:nvPr>
            <p:ph type="sldNum" sz="quarter"/>
          </p:nvPr>
        </p:nvSpPr>
        <p:spPr>
          <a:noFill/>
        </p:spPr>
        <p:txBody>
          <a:bodyPr/>
          <a:lstStyle/>
          <a:p>
            <a:fld id="{18BB9CB3-FEE4-4140-8A96-B74989E3D96C}" type="slidenum">
              <a:rPr lang="en-US"/>
              <a:pPr/>
              <a:t>110</a:t>
            </a:fld>
            <a:endParaRPr lang="en-US"/>
          </a:p>
        </p:txBody>
      </p:sp>
      <p:sp>
        <p:nvSpPr>
          <p:cNvPr id="2283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283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402" name="Rectangle 6"/>
          <p:cNvSpPr>
            <a:spLocks noGrp="1" noChangeArrowheads="1"/>
          </p:cNvSpPr>
          <p:nvPr>
            <p:ph type="sldNum" sz="quarter"/>
          </p:nvPr>
        </p:nvSpPr>
        <p:spPr>
          <a:noFill/>
        </p:spPr>
        <p:txBody>
          <a:bodyPr/>
          <a:lstStyle/>
          <a:p>
            <a:fld id="{19133CAA-4CDD-CC40-BEB0-6DB0D52045E1}" type="slidenum">
              <a:rPr lang="en-US"/>
              <a:pPr/>
              <a:t>111</a:t>
            </a:fld>
            <a:endParaRPr lang="en-US"/>
          </a:p>
        </p:txBody>
      </p:sp>
      <p:sp>
        <p:nvSpPr>
          <p:cNvPr id="2304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304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6"/>
          <p:cNvSpPr>
            <a:spLocks noGrp="1" noChangeArrowheads="1"/>
          </p:cNvSpPr>
          <p:nvPr>
            <p:ph type="sldNum" sz="quarter"/>
          </p:nvPr>
        </p:nvSpPr>
        <p:spPr>
          <a:noFill/>
        </p:spPr>
        <p:txBody>
          <a:bodyPr/>
          <a:lstStyle/>
          <a:p>
            <a:fld id="{994E255A-BE4D-6A4E-B5A9-DF38131AA3F0}" type="slidenum">
              <a:rPr lang="en-US"/>
              <a:pPr/>
              <a:t>118</a:t>
            </a:fld>
            <a:endParaRPr lang="en-US"/>
          </a:p>
        </p:txBody>
      </p:sp>
      <p:sp>
        <p:nvSpPr>
          <p:cNvPr id="2406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406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6"/>
          <p:cNvSpPr>
            <a:spLocks noGrp="1" noChangeArrowheads="1"/>
          </p:cNvSpPr>
          <p:nvPr>
            <p:ph type="sldNum" sz="quarter"/>
          </p:nvPr>
        </p:nvSpPr>
        <p:spPr>
          <a:noFill/>
        </p:spPr>
        <p:txBody>
          <a:bodyPr/>
          <a:lstStyle/>
          <a:p>
            <a:fld id="{994E255A-BE4D-6A4E-B5A9-DF38131AA3F0}" type="slidenum">
              <a:rPr lang="en-US"/>
              <a:pPr/>
              <a:t>119</a:t>
            </a:fld>
            <a:endParaRPr lang="en-US"/>
          </a:p>
        </p:txBody>
      </p:sp>
      <p:sp>
        <p:nvSpPr>
          <p:cNvPr id="2406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406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242" tIns="50124" rIns="100242" bIns="50124" anchor="ctr"/>
          <a:lstStyle/>
          <a:p>
            <a:pPr algn="ctr" eaLnBrk="1" latinLnBrk="0" hangingPunct="1"/>
            <a:endParaRPr kumimoji="0" lang="en-US"/>
          </a:p>
        </p:txBody>
      </p:sp>
      <p:sp>
        <p:nvSpPr>
          <p:cNvPr id="9" name="Title 8"/>
          <p:cNvSpPr>
            <a:spLocks noGrp="1"/>
          </p:cNvSpPr>
          <p:nvPr>
            <p:ph type="ctrTitle"/>
          </p:nvPr>
        </p:nvSpPr>
        <p:spPr>
          <a:xfrm>
            <a:off x="756047" y="1726084"/>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x-none"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124" rIns="50124"/>
          <a:lstStyle>
            <a:lvl1pPr marL="0" marR="70180" indent="0" algn="ctr">
              <a:buNone/>
              <a:defRPr b="0" i="0">
                <a:solidFill>
                  <a:schemeClr val="tx2"/>
                </a:solidFill>
                <a:latin typeface="Helvetica Neue"/>
                <a:cs typeface="Helvetica Neue"/>
              </a:defRPr>
            </a:lvl1pPr>
            <a:lvl2pPr marL="501312" indent="0" algn="ctr">
              <a:buNone/>
            </a:lvl2pPr>
            <a:lvl3pPr marL="1002629" indent="0" algn="ctr">
              <a:buNone/>
            </a:lvl3pPr>
            <a:lvl4pPr marL="1503946" indent="0" algn="ctr">
              <a:buNone/>
            </a:lvl4pPr>
            <a:lvl5pPr marL="2005256" indent="0" algn="ctr">
              <a:buNone/>
            </a:lvl5pPr>
            <a:lvl6pPr marL="2506572" indent="0" algn="ctr">
              <a:buNone/>
            </a:lvl6pPr>
            <a:lvl7pPr marL="3007886" indent="0" algn="ctr">
              <a:buNone/>
            </a:lvl7pPr>
            <a:lvl8pPr marL="3509189" indent="0" algn="ctr">
              <a:buNone/>
            </a:lvl8pPr>
            <a:lvl9pPr marL="4010509" indent="0" algn="ctr">
              <a:buNone/>
            </a:lvl9pPr>
          </a:lstStyle>
          <a:p>
            <a:r>
              <a:rPr kumimoji="0" lang="x-none" smtClean="0"/>
              <a:t>Click to edit Master subtitle style</a:t>
            </a:r>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021500"/>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55"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55"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55"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29144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55"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55"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55"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55"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55"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55820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55"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55"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79038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41608098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4759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3500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497"/>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497"/>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15391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97"/>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497"/>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84602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497"/>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497"/>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18247206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63363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503238" y="1768530"/>
            <a:ext cx="4457700" cy="4987925"/>
          </a:xfrm>
        </p:spPr>
        <p:txBody>
          <a:bodyPr/>
          <a:lstStyle/>
          <a:p>
            <a:r>
              <a:rPr lang="x-none" smtClean="0"/>
              <a:t>Click icon to add chart</a:t>
            </a:r>
            <a:endParaRPr lang="en-US"/>
          </a:p>
        </p:txBody>
      </p:sp>
      <p:sp>
        <p:nvSpPr>
          <p:cNvPr id="4" name="Text Placeholder 3"/>
          <p:cNvSpPr>
            <a:spLocks noGrp="1"/>
          </p:cNvSpPr>
          <p:nvPr>
            <p:ph type="body" sz="half" idx="2"/>
          </p:nvPr>
        </p:nvSpPr>
        <p:spPr>
          <a:xfrm>
            <a:off x="5113338" y="1768530"/>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80969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ontent Placeholder 2"/>
          <p:cNvSpPr>
            <a:spLocks noGrp="1"/>
          </p:cNvSpPr>
          <p:nvPr>
            <p:ph sz="half" idx="1"/>
          </p:nvPr>
        </p:nvSpPr>
        <p:spPr>
          <a:xfrm>
            <a:off x="503238" y="1768530"/>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5113338" y="1768530"/>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503238" y="1768530"/>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lipArt Placeholder 3"/>
          <p:cNvSpPr>
            <a:spLocks noGrp="1"/>
          </p:cNvSpPr>
          <p:nvPr>
            <p:ph type="clipArt" sz="half" idx="2"/>
          </p:nvPr>
        </p:nvSpPr>
        <p:spPr>
          <a:xfrm>
            <a:off x="5113338" y="1768530"/>
            <a:ext cx="4459288" cy="4987925"/>
          </a:xfrm>
        </p:spPr>
        <p:txBody>
          <a:bodyPr/>
          <a:lstStyle/>
          <a:p>
            <a:r>
              <a:rPr lang="x-none" smtClean="0"/>
              <a:t>Click icon to add clip art</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Tree>
    <p:extLst>
      <p:ext uri="{BB962C8B-B14F-4D97-AF65-F5344CB8AC3E}">
        <p14:creationId xmlns:p14="http://schemas.microsoft.com/office/powerpoint/2010/main" val="2496478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Tree>
    <p:extLst>
      <p:ext uri="{BB962C8B-B14F-4D97-AF65-F5344CB8AC3E}">
        <p14:creationId xmlns:p14="http://schemas.microsoft.com/office/powerpoint/2010/main" val="1038878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13" y="3170272"/>
            <a:ext cx="9296400" cy="1501775"/>
          </a:xfrm>
        </p:spPr>
        <p:txBody>
          <a:bodyPr anchor="t"/>
          <a:lstStyle>
            <a:lvl1pPr algn="ctr">
              <a:defRPr sz="4000" b="1" cap="none">
                <a:solidFill>
                  <a:schemeClr val="tx1"/>
                </a:solidFill>
              </a:defRPr>
            </a:lvl1pPr>
          </a:lstStyle>
          <a:p>
            <a:r>
              <a:rPr lang="en-US" dirty="0"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070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287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918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68"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5" name="Straight Connector 4"/>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281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350" tIns="50178" rIns="100350" bIns="50178" anchor="ctr"/>
          <a:lstStyle/>
          <a:p>
            <a:pPr algn="ctr" defTabSz="501727"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73"/>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178" rIns="50178"/>
          <a:lstStyle>
            <a:lvl1pPr marL="0" marR="70254" indent="0" algn="ctr">
              <a:buNone/>
              <a:defRPr b="0" i="0">
                <a:solidFill>
                  <a:schemeClr val="tx2"/>
                </a:solidFill>
                <a:latin typeface="Helvetica Neue"/>
                <a:cs typeface="Helvetica Neue"/>
              </a:defRPr>
            </a:lvl1pPr>
            <a:lvl2pPr marL="501831" indent="0" algn="ctr">
              <a:buNone/>
            </a:lvl2pPr>
            <a:lvl3pPr marL="1003668" indent="0" algn="ctr">
              <a:buNone/>
            </a:lvl3pPr>
            <a:lvl4pPr marL="1505506" indent="0" algn="ctr">
              <a:buNone/>
            </a:lvl4pPr>
            <a:lvl5pPr marL="2007336" indent="0" algn="ctr">
              <a:buNone/>
            </a:lvl5pPr>
            <a:lvl6pPr marL="2509173" indent="0" algn="ctr">
              <a:buNone/>
            </a:lvl6pPr>
            <a:lvl7pPr marL="3011006" indent="0" algn="ctr">
              <a:buNone/>
            </a:lvl7pPr>
            <a:lvl8pPr marL="3512828" indent="0" algn="ctr">
              <a:buNone/>
            </a:lvl8pPr>
            <a:lvl9pPr marL="4014669"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162234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57"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7491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57"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3133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4158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77"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3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77"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3458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77"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3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77"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77"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3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6290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77"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3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9669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569761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92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68"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8" name="Straight Connector 7"/>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988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19"/>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19"/>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9037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19"/>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19"/>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4010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19"/>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19"/>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3918468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136699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202627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372" tIns="50189" rIns="100372" bIns="50189" anchor="ctr"/>
          <a:lstStyle/>
          <a:p>
            <a:pPr algn="ctr" defTabSz="501831"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71"/>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189" rIns="50189"/>
          <a:lstStyle>
            <a:lvl1pPr marL="0" marR="70268" indent="0" algn="ctr">
              <a:buNone/>
              <a:defRPr b="0" i="0">
                <a:solidFill>
                  <a:schemeClr val="tx2"/>
                </a:solidFill>
                <a:latin typeface="Helvetica Neue"/>
                <a:cs typeface="Helvetica Neue"/>
              </a:defRPr>
            </a:lvl1pPr>
            <a:lvl2pPr marL="501935" indent="0" algn="ctr">
              <a:buNone/>
            </a:lvl2pPr>
            <a:lvl3pPr marL="1003877" indent="0" algn="ctr">
              <a:buNone/>
            </a:lvl3pPr>
            <a:lvl4pPr marL="1505818" indent="0" algn="ctr">
              <a:buNone/>
            </a:lvl4pPr>
            <a:lvl5pPr marL="2007752" indent="0" algn="ctr">
              <a:buNone/>
            </a:lvl5pPr>
            <a:lvl6pPr marL="2509693" indent="0" algn="ctr">
              <a:buNone/>
            </a:lvl6pPr>
            <a:lvl7pPr marL="3011630" indent="0" algn="ctr">
              <a:buNone/>
            </a:lvl7pPr>
            <a:lvl8pPr marL="3513557" indent="0" algn="ctr">
              <a:buNone/>
            </a:lvl8pPr>
            <a:lvl9pPr marL="4015501"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29947191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55"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5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2594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55"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5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756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5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782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4" name="Straight Connector 3"/>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75"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61"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75"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5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5810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74"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61"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75"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74"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61"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5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9932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74"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61"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5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26939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2778862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986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126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17"/>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17"/>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6929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17"/>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17"/>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94301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17"/>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17"/>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17796027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121488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4088"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088"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7" name="Straight Connector 6"/>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3857469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404" tIns="50204" rIns="100404" bIns="50204" anchor="ctr"/>
          <a:lstStyle/>
          <a:p>
            <a:pPr algn="ctr" defTabSz="501986"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68"/>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204" rIns="50204"/>
          <a:lstStyle>
            <a:lvl1pPr marL="0" marR="70290" indent="0" algn="ctr">
              <a:buNone/>
              <a:defRPr b="0" i="0">
                <a:solidFill>
                  <a:schemeClr val="tx2"/>
                </a:solidFill>
                <a:latin typeface="Helvetica Neue"/>
                <a:cs typeface="Helvetica Neue"/>
              </a:defRPr>
            </a:lvl1pPr>
            <a:lvl2pPr marL="502090" indent="0" algn="ctr">
              <a:buNone/>
            </a:lvl2pPr>
            <a:lvl3pPr marL="1004189" indent="0" algn="ctr">
              <a:buNone/>
            </a:lvl3pPr>
            <a:lvl4pPr marL="1506286" indent="0" algn="ctr">
              <a:buNone/>
            </a:lvl4pPr>
            <a:lvl5pPr marL="2008376" indent="0" algn="ctr">
              <a:buNone/>
            </a:lvl5pPr>
            <a:lvl6pPr marL="2510474" indent="0" algn="ctr">
              <a:buNone/>
            </a:lvl6pPr>
            <a:lvl7pPr marL="3012567" indent="0" algn="ctr">
              <a:buNone/>
            </a:lvl7pPr>
            <a:lvl8pPr marL="3514649" indent="0" algn="ctr">
              <a:buNone/>
            </a:lvl8pPr>
            <a:lvl9pPr marL="4016750"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8375729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52"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5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2805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52"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5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49029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5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1495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71"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93"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71"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5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9523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71"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93"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71"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71"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93"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5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5830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71"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93"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5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7750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33041405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06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588"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088"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6" name="Text Placeholder 3"/>
          <p:cNvSpPr>
            <a:spLocks noGrp="1"/>
          </p:cNvSpPr>
          <p:nvPr>
            <p:ph type="body" sz="half" idx="10"/>
          </p:nvPr>
        </p:nvSpPr>
        <p:spPr>
          <a:xfrm>
            <a:off x="500588"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8" name="Straight Connector 7"/>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737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14"/>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14"/>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91581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14"/>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14"/>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8044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14"/>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14"/>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6835446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224595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3071659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447" tIns="50226" rIns="100447" bIns="50226" anchor="ctr"/>
          <a:lstStyle/>
          <a:p>
            <a:pPr algn="ctr" defTabSz="502194"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63"/>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226" rIns="50226"/>
          <a:lstStyle>
            <a:lvl1pPr marL="0" marR="70320" indent="0" algn="ctr">
              <a:buNone/>
              <a:defRPr b="0" i="0">
                <a:solidFill>
                  <a:schemeClr val="tx2"/>
                </a:solidFill>
                <a:latin typeface="Helvetica Neue"/>
                <a:cs typeface="Helvetica Neue"/>
              </a:defRPr>
            </a:lvl1pPr>
            <a:lvl2pPr marL="502299" indent="0" algn="ctr">
              <a:buNone/>
            </a:lvl2pPr>
            <a:lvl3pPr marL="1004605" indent="0" algn="ctr">
              <a:buNone/>
            </a:lvl3pPr>
            <a:lvl4pPr marL="1506910" indent="0" algn="ctr">
              <a:buNone/>
            </a:lvl4pPr>
            <a:lvl5pPr marL="2009210" indent="0" algn="ctr">
              <a:buNone/>
            </a:lvl5pPr>
            <a:lvl6pPr marL="2511516" indent="0" algn="ctr">
              <a:buNone/>
            </a:lvl6pPr>
            <a:lvl7pPr marL="3013816" indent="0" algn="ctr">
              <a:buNone/>
            </a:lvl7pPr>
            <a:lvl8pPr marL="3516109" indent="0" algn="ctr">
              <a:buNone/>
            </a:lvl8pPr>
            <a:lvl9pPr marL="4018417"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4821264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47"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56892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47"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08436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7729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588"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6" name="Straight Connector 5"/>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67"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36"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67"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79905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67"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36"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67"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67"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36"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29855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67"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36"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68281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21207814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5784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0428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09"/>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09"/>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33793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09"/>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09"/>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34319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09"/>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09"/>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38867872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1039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x-none" smtClean="0"/>
              <a:t>Click to edit Master title style</a:t>
            </a:r>
            <a:endParaRPr kumimoji="0"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0835958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501" tIns="50253" rIns="100501" bIns="50253" anchor="ctr"/>
          <a:lstStyle/>
          <a:p>
            <a:pPr algn="ctr" defTabSz="502456"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58"/>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253" rIns="50253"/>
          <a:lstStyle>
            <a:lvl1pPr marL="0" marR="70357" indent="0" algn="ctr">
              <a:buNone/>
              <a:defRPr b="0" i="0">
                <a:solidFill>
                  <a:schemeClr val="tx2"/>
                </a:solidFill>
                <a:latin typeface="Helvetica Neue"/>
                <a:cs typeface="Helvetica Neue"/>
              </a:defRPr>
            </a:lvl1pPr>
            <a:lvl2pPr marL="502560" indent="0" algn="ctr">
              <a:buNone/>
            </a:lvl2pPr>
            <a:lvl3pPr marL="1005125" indent="0" algn="ctr">
              <a:buNone/>
            </a:lvl3pPr>
            <a:lvl4pPr marL="1507691" indent="0" algn="ctr">
              <a:buNone/>
            </a:lvl4pPr>
            <a:lvl5pPr marL="2010251" indent="0" algn="ctr">
              <a:buNone/>
            </a:lvl5pPr>
            <a:lvl6pPr marL="2512817" indent="0" algn="ctr">
              <a:buNone/>
            </a:lvl6pPr>
            <a:lvl7pPr marL="3015376" indent="0" algn="ctr">
              <a:buNone/>
            </a:lvl7pPr>
            <a:lvl8pPr marL="3517932" indent="0" algn="ctr">
              <a:buNone/>
            </a:lvl8pPr>
            <a:lvl9pPr marL="4020500"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17934919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42"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4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30984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42"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4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06107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4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33720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61"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90"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61"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4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69486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61"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90"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61"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61"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90"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4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63817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61"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90"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4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6806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10522134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29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0960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04"/>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04"/>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61987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04"/>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04"/>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10082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04"/>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04"/>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42647076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6396765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27521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565" tIns="50286" rIns="100565" bIns="50286" anchor="ctr"/>
          <a:lstStyle/>
          <a:p>
            <a:pPr algn="ctr" defTabSz="502769"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51"/>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286" rIns="50286"/>
          <a:lstStyle>
            <a:lvl1pPr marL="0" marR="70401" indent="0" algn="ctr">
              <a:buNone/>
              <a:defRPr b="0" i="0">
                <a:solidFill>
                  <a:schemeClr val="tx2"/>
                </a:solidFill>
                <a:latin typeface="Helvetica Neue"/>
                <a:cs typeface="Helvetica Neue"/>
              </a:defRPr>
            </a:lvl1pPr>
            <a:lvl2pPr marL="502873" indent="0" algn="ctr">
              <a:buNone/>
            </a:lvl2pPr>
            <a:lvl3pPr marL="1005751" indent="0" algn="ctr">
              <a:buNone/>
            </a:lvl3pPr>
            <a:lvl4pPr marL="1508628" indent="0" algn="ctr">
              <a:buNone/>
            </a:lvl4pPr>
            <a:lvl5pPr marL="2011502" indent="0" algn="ctr">
              <a:buNone/>
            </a:lvl5pPr>
            <a:lvl6pPr marL="2514380" indent="0" algn="ctr">
              <a:buNone/>
            </a:lvl6pPr>
            <a:lvl7pPr marL="3017253" indent="0" algn="ctr">
              <a:buNone/>
            </a:lvl7pPr>
            <a:lvl8pPr marL="3520121" indent="0" algn="ctr">
              <a:buNone/>
            </a:lvl8pPr>
            <a:lvl9pPr marL="4023003"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19942094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35"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43425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35"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37971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7248214"/>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theme" Target="../theme/theme2.xml"/><Relationship Id="rId17" Type="http://schemas.openxmlformats.org/officeDocument/2006/relationships/image" Target="../media/image2.png"/><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slideLayout" Target="../slideLayouts/slideLayout49.xml"/><Relationship Id="rId15" Type="http://schemas.openxmlformats.org/officeDocument/2006/relationships/slideLayout" Target="../slideLayouts/slideLayout50.xml"/><Relationship Id="rId16" Type="http://schemas.openxmlformats.org/officeDocument/2006/relationships/theme" Target="../theme/theme3.xml"/><Relationship Id="rId17" Type="http://schemas.openxmlformats.org/officeDocument/2006/relationships/image" Target="../media/image2.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slideLayout" Target="../slideLayouts/slideLayout63.xml"/><Relationship Id="rId14" Type="http://schemas.openxmlformats.org/officeDocument/2006/relationships/slideLayout" Target="../slideLayouts/slideLayout64.xml"/><Relationship Id="rId15" Type="http://schemas.openxmlformats.org/officeDocument/2006/relationships/slideLayout" Target="../slideLayouts/slideLayout65.xml"/><Relationship Id="rId16" Type="http://schemas.openxmlformats.org/officeDocument/2006/relationships/theme" Target="../theme/theme4.xml"/><Relationship Id="rId17" Type="http://schemas.openxmlformats.org/officeDocument/2006/relationships/image" Target="../media/image2.png"/><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slideLayout" Target="../slideLayouts/slideLayout77.xml"/><Relationship Id="rId13" Type="http://schemas.openxmlformats.org/officeDocument/2006/relationships/slideLayout" Target="../slideLayouts/slideLayout78.xml"/><Relationship Id="rId14" Type="http://schemas.openxmlformats.org/officeDocument/2006/relationships/slideLayout" Target="../slideLayouts/slideLayout79.xml"/><Relationship Id="rId15" Type="http://schemas.openxmlformats.org/officeDocument/2006/relationships/slideLayout" Target="../slideLayouts/slideLayout80.xml"/><Relationship Id="rId16" Type="http://schemas.openxmlformats.org/officeDocument/2006/relationships/theme" Target="../theme/theme5.xml"/><Relationship Id="rId17" Type="http://schemas.openxmlformats.org/officeDocument/2006/relationships/image" Target="../media/image2.png"/><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slideLayout" Target="../slideLayouts/slideLayout93.xml"/><Relationship Id="rId14" Type="http://schemas.openxmlformats.org/officeDocument/2006/relationships/slideLayout" Target="../slideLayouts/slideLayout94.xml"/><Relationship Id="rId15" Type="http://schemas.openxmlformats.org/officeDocument/2006/relationships/slideLayout" Target="../slideLayouts/slideLayout95.xml"/><Relationship Id="rId16" Type="http://schemas.openxmlformats.org/officeDocument/2006/relationships/theme" Target="../theme/theme6.xml"/><Relationship Id="rId17" Type="http://schemas.openxmlformats.org/officeDocument/2006/relationships/image" Target="../media/image2.png"/><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Relationship Id="rId14" Type="http://schemas.openxmlformats.org/officeDocument/2006/relationships/slideLayout" Target="../slideLayouts/slideLayout109.xml"/><Relationship Id="rId15" Type="http://schemas.openxmlformats.org/officeDocument/2006/relationships/slideLayout" Target="../slideLayouts/slideLayout110.xml"/><Relationship Id="rId16" Type="http://schemas.openxmlformats.org/officeDocument/2006/relationships/theme" Target="../theme/theme7.xml"/><Relationship Id="rId17" Type="http://schemas.openxmlformats.org/officeDocument/2006/relationships/image" Target="../media/image2.png"/><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242" tIns="50124" rIns="100242" bIns="50124" anchor="ctr">
            <a:normAutofit/>
            <a:scene3d>
              <a:camera prst="orthographicFront"/>
              <a:lightRig rig="soft" dir="t"/>
            </a:scene3d>
            <a:sp3d prstMaterial="softEdge">
              <a:bevelT w="25400" h="25400"/>
            </a:sp3d>
          </a:bodyPr>
          <a:lstStyle/>
          <a:p>
            <a:r>
              <a:rPr kumimoji="0" lang="x-none" smtClean="0"/>
              <a:t>Click to edit Master title style</a:t>
            </a:r>
            <a:endParaRPr kumimoji="0" lang="en-US" dirty="0"/>
          </a:p>
        </p:txBody>
      </p:sp>
      <p:sp>
        <p:nvSpPr>
          <p:cNvPr id="30" name="Text Placeholder 29"/>
          <p:cNvSpPr>
            <a:spLocks noGrp="1"/>
          </p:cNvSpPr>
          <p:nvPr>
            <p:ph type="body" idx="1"/>
          </p:nvPr>
        </p:nvSpPr>
        <p:spPr>
          <a:xfrm>
            <a:off x="163568" y="1535015"/>
            <a:ext cx="9753599" cy="5492771"/>
          </a:xfrm>
          <a:prstGeom prst="rect">
            <a:avLst/>
          </a:prstGeom>
        </p:spPr>
        <p:txBody>
          <a:bodyPr vert="horz" lIns="100242" tIns="50124" rIns="100242" bIns="50124">
            <a:normAutofit/>
          </a:bodyPr>
          <a:lstStyle/>
          <a:p>
            <a:pPr lvl="0" eaLnBrk="1" latinLnBrk="0" hangingPunct="1"/>
            <a:r>
              <a:rPr kumimoji="0" lang="x-none" dirty="0" smtClean="0"/>
              <a:t>Click to edit Master text styles</a:t>
            </a:r>
          </a:p>
          <a:p>
            <a:pPr lvl="1" eaLnBrk="1" latinLnBrk="0" hangingPunct="1"/>
            <a:r>
              <a:rPr kumimoji="0" lang="x-none" dirty="0" smtClean="0"/>
              <a:t>Second level</a:t>
            </a:r>
          </a:p>
          <a:p>
            <a:pPr lvl="2" eaLnBrk="1" latinLnBrk="0" hangingPunct="1"/>
            <a:r>
              <a:rPr kumimoji="0" lang="x-none" dirty="0" smtClean="0"/>
              <a:t>Third level</a:t>
            </a:r>
          </a:p>
          <a:p>
            <a:pPr lvl="3" eaLnBrk="1" latinLnBrk="0" hangingPunct="1"/>
            <a:r>
              <a:rPr kumimoji="0" lang="x-none" dirty="0" smtClean="0"/>
              <a:t>Fourth level</a:t>
            </a:r>
          </a:p>
          <a:p>
            <a:pPr lvl="4" eaLnBrk="1" latinLnBrk="0" hangingPunct="1"/>
            <a:r>
              <a:rPr kumimoji="0" lang="x-none" dirty="0" smtClean="0"/>
              <a:t>Fifth level</a:t>
            </a:r>
            <a:endParaRPr kumimoji="0" lang="en-US" dirty="0"/>
          </a:p>
        </p:txBody>
      </p:sp>
      <p:sp>
        <p:nvSpPr>
          <p:cNvPr id="10" name="TextBox 9"/>
          <p:cNvSpPr txBox="1"/>
          <p:nvPr/>
        </p:nvSpPr>
        <p:spPr>
          <a:xfrm>
            <a:off x="-65067" y="7366969"/>
            <a:ext cx="402266" cy="215626"/>
          </a:xfrm>
          <a:prstGeom prst="rect">
            <a:avLst/>
          </a:prstGeom>
          <a:noFill/>
        </p:spPr>
        <p:txBody>
          <a:bodyPr wrap="none" lIns="90949" tIns="45476" rIns="90949" bIns="45476" rtlCol="0">
            <a:spAutoFit/>
          </a:bodyPr>
          <a:lstStyle/>
          <a:p>
            <a:pPr algn="l"/>
            <a:r>
              <a:rPr lang="en-US" sz="900" dirty="0" smtClean="0"/>
              <a:t>(</a:t>
            </a:r>
            <a:fld id="{1F7FDA8B-F13B-1D43-9711-3B08EFAB2B53}" type="slidenum">
              <a:rPr lang="en-US" sz="900" smtClean="0"/>
              <a:pPr algn="l"/>
              <a:t>‹#›</a:t>
            </a:fld>
            <a:r>
              <a:rPr lang="en-US" sz="900" dirty="0" smtClean="0"/>
              <a:t>)</a:t>
            </a:r>
            <a:endParaRPr lang="en-US" sz="900" dirty="0"/>
          </a:p>
        </p:txBody>
      </p:sp>
      <p:pic>
        <p:nvPicPr>
          <p:cNvPr id="2" name="Picture 1" descr="sw-horz-w3c-v-2.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
        <p:nvSpPr>
          <p:cNvPr id="7" name="Slide Number Placeholder 1"/>
          <p:cNvSpPr txBox="1">
            <a:spLocks/>
          </p:cNvSpPr>
          <p:nvPr userDrawn="1"/>
        </p:nvSpPr>
        <p:spPr>
          <a:xfrm>
            <a:off x="8090974" y="7360223"/>
            <a:ext cx="1992636" cy="294208"/>
          </a:xfrm>
          <a:prstGeom prst="rect">
            <a:avLst/>
          </a:prstGeom>
        </p:spPr>
        <p:txBody>
          <a:bodyPr vert="horz" lIns="91132" tIns="45567" rIns="91132" bIns="45567" rtlCol="0" anchor="ctr"/>
          <a:lstStyle>
            <a:defPPr>
              <a:defRPr lang="en-GB"/>
            </a:defPPr>
            <a:lvl1pPr algn="r" defTabSz="449263" rtl="0" fontAlgn="base" hangingPunct="0">
              <a:lnSpc>
                <a:spcPct val="87000"/>
              </a:lnSpc>
              <a:spcBef>
                <a:spcPct val="0"/>
              </a:spcBef>
              <a:spcAft>
                <a:spcPct val="0"/>
              </a:spcAft>
              <a:buClr>
                <a:srgbClr val="000000"/>
              </a:buClr>
              <a:buSzPct val="100000"/>
              <a:buFont typeface="Times New Roman" charset="0"/>
              <a:defRPr sz="800" kern="1200">
                <a:solidFill>
                  <a:schemeClr val="tx1">
                    <a:tint val="75000"/>
                  </a:schemeClr>
                </a:solidFill>
                <a:latin typeface="Arial" charset="0"/>
                <a:ea typeface="+mn-ea"/>
                <a:cs typeface="+mn-cs"/>
              </a:defRPr>
            </a:lvl1pPr>
            <a:lvl2pPr marL="742950" indent="-28575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2pPr>
            <a:lvl3pPr marL="11430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3pPr>
            <a:lvl4pPr marL="16002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4pPr>
            <a:lvl5pPr marL="20574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5pPr>
            <a:lvl6pPr marL="2286000" algn="l" defTabSz="457200" rtl="0" eaLnBrk="1" latinLnBrk="0" hangingPunct="1">
              <a:defRPr sz="2800" kern="1200">
                <a:solidFill>
                  <a:schemeClr val="bg1"/>
                </a:solidFill>
                <a:latin typeface="Arial" charset="0"/>
                <a:ea typeface="+mn-ea"/>
                <a:cs typeface="+mn-cs"/>
              </a:defRPr>
            </a:lvl6pPr>
            <a:lvl7pPr marL="2743200" algn="l" defTabSz="457200" rtl="0" eaLnBrk="1" latinLnBrk="0" hangingPunct="1">
              <a:defRPr sz="2800" kern="1200">
                <a:solidFill>
                  <a:schemeClr val="bg1"/>
                </a:solidFill>
                <a:latin typeface="Arial" charset="0"/>
                <a:ea typeface="+mn-ea"/>
                <a:cs typeface="+mn-cs"/>
              </a:defRPr>
            </a:lvl7pPr>
            <a:lvl8pPr marL="3200400" algn="l" defTabSz="457200" rtl="0" eaLnBrk="1" latinLnBrk="0" hangingPunct="1">
              <a:defRPr sz="2800" kern="1200">
                <a:solidFill>
                  <a:schemeClr val="bg1"/>
                </a:solidFill>
                <a:latin typeface="Arial" charset="0"/>
                <a:ea typeface="+mn-ea"/>
                <a:cs typeface="+mn-cs"/>
              </a:defRPr>
            </a:lvl8pPr>
            <a:lvl9pPr marL="3657600" algn="l" defTabSz="457200" rtl="0" eaLnBrk="1" latinLnBrk="0" hangingPunct="1">
              <a:defRPr sz="2800" kern="1200">
                <a:solidFill>
                  <a:schemeClr val="bg1"/>
                </a:solidFill>
                <a:latin typeface="Arial" charset="0"/>
                <a:ea typeface="+mn-ea"/>
                <a:cs typeface="+mn-cs"/>
              </a:defRPr>
            </a:lvl9pPr>
          </a:lstStyle>
          <a:p>
            <a:fld id="{8245EEEC-2C55-4D4E-AC84-5AF91C9586EC}" type="slidenum">
              <a:rPr lang="en-US" sz="600" smtClean="0"/>
              <a:pPr/>
              <a:t>‹#›</a:t>
            </a:fld>
            <a:endParaRPr lang="en-US" sz="600" dirty="0"/>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651" r:id="rId16"/>
    <p:sldLayoutId id="2147483726" r:id="rId17"/>
    <p:sldLayoutId id="2147483742" r:id="rId18"/>
    <p:sldLayoutId id="2147483758" r:id="rId19"/>
    <p:sldLayoutId id="2147483774" r:id="rId20"/>
  </p:sldLayoutIdLst>
  <p:hf hdr="0" ftr="0" dt="0"/>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047" indent="-280733"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1789" indent="-250654"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2489" indent="-250654"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3289" indent="-250654"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3946" indent="-250654"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4576" indent="-250654"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5256" indent="-250654"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5911" indent="-250654"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6572" indent="-250654"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1312" algn="l" rtl="0" eaLnBrk="1" latinLnBrk="0" hangingPunct="1">
        <a:defRPr kumimoji="0" kern="1200">
          <a:solidFill>
            <a:schemeClr val="tx1"/>
          </a:solidFill>
          <a:latin typeface="+mn-lt"/>
          <a:ea typeface="+mn-ea"/>
          <a:cs typeface="+mn-cs"/>
        </a:defRPr>
      </a:lvl2pPr>
      <a:lvl3pPr marL="1002629" algn="l" rtl="0" eaLnBrk="1" latinLnBrk="0" hangingPunct="1">
        <a:defRPr kumimoji="0" kern="1200">
          <a:solidFill>
            <a:schemeClr val="tx1"/>
          </a:solidFill>
          <a:latin typeface="+mn-lt"/>
          <a:ea typeface="+mn-ea"/>
          <a:cs typeface="+mn-cs"/>
        </a:defRPr>
      </a:lvl3pPr>
      <a:lvl4pPr marL="1503946" algn="l" rtl="0" eaLnBrk="1" latinLnBrk="0" hangingPunct="1">
        <a:defRPr kumimoji="0" kern="1200">
          <a:solidFill>
            <a:schemeClr val="tx1"/>
          </a:solidFill>
          <a:latin typeface="+mn-lt"/>
          <a:ea typeface="+mn-ea"/>
          <a:cs typeface="+mn-cs"/>
        </a:defRPr>
      </a:lvl4pPr>
      <a:lvl5pPr marL="2005256" algn="l" rtl="0" eaLnBrk="1" latinLnBrk="0" hangingPunct="1">
        <a:defRPr kumimoji="0" kern="1200">
          <a:solidFill>
            <a:schemeClr val="tx1"/>
          </a:solidFill>
          <a:latin typeface="+mn-lt"/>
          <a:ea typeface="+mn-ea"/>
          <a:cs typeface="+mn-cs"/>
        </a:defRPr>
      </a:lvl5pPr>
      <a:lvl6pPr marL="2506572" algn="l" rtl="0" eaLnBrk="1" latinLnBrk="0" hangingPunct="1">
        <a:defRPr kumimoji="0" kern="1200">
          <a:solidFill>
            <a:schemeClr val="tx1"/>
          </a:solidFill>
          <a:latin typeface="+mn-lt"/>
          <a:ea typeface="+mn-ea"/>
          <a:cs typeface="+mn-cs"/>
        </a:defRPr>
      </a:lvl6pPr>
      <a:lvl7pPr marL="3007886" algn="l" rtl="0" eaLnBrk="1" latinLnBrk="0" hangingPunct="1">
        <a:defRPr kumimoji="0" kern="1200">
          <a:solidFill>
            <a:schemeClr val="tx1"/>
          </a:solidFill>
          <a:latin typeface="+mn-lt"/>
          <a:ea typeface="+mn-ea"/>
          <a:cs typeface="+mn-cs"/>
        </a:defRPr>
      </a:lvl7pPr>
      <a:lvl8pPr marL="3509189" algn="l" rtl="0" eaLnBrk="1" latinLnBrk="0" hangingPunct="1">
        <a:defRPr kumimoji="0" kern="1200">
          <a:solidFill>
            <a:schemeClr val="tx1"/>
          </a:solidFill>
          <a:latin typeface="+mn-lt"/>
          <a:ea typeface="+mn-ea"/>
          <a:cs typeface="+mn-cs"/>
        </a:defRPr>
      </a:lvl8pPr>
      <a:lvl9pPr marL="4010509"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350" tIns="50178" rIns="100350" bIns="50178"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57" y="1535015"/>
            <a:ext cx="9753599" cy="5492771"/>
          </a:xfrm>
          <a:prstGeom prst="rect">
            <a:avLst/>
          </a:prstGeom>
        </p:spPr>
        <p:txBody>
          <a:bodyPr vert="horz" lIns="100350" tIns="50178" rIns="100350" bIns="50178">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45" y="7366969"/>
            <a:ext cx="409203" cy="230814"/>
          </a:xfrm>
          <a:prstGeom prst="rect">
            <a:avLst/>
          </a:prstGeom>
          <a:noFill/>
        </p:spPr>
        <p:txBody>
          <a:bodyPr wrap="none" lIns="91046" tIns="45524" rIns="91046" bIns="45524" rtlCol="0">
            <a:spAutoFit/>
          </a:bodyPr>
          <a:lstStyle/>
          <a:p>
            <a:pPr defTabSz="501727"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1727"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96210431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463" indent="-281024"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2496" indent="-250915"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3459" indent="-250915"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4589" indent="-250915"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5506" indent="-250915"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6400" indent="-250915"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7336" indent="-250915"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8252" indent="-250915"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9173" indent="-250915"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1831" algn="l" rtl="0" eaLnBrk="1" latinLnBrk="0" hangingPunct="1">
        <a:defRPr kumimoji="0" kern="1200">
          <a:solidFill>
            <a:schemeClr val="tx1"/>
          </a:solidFill>
          <a:latin typeface="+mn-lt"/>
          <a:ea typeface="+mn-ea"/>
          <a:cs typeface="+mn-cs"/>
        </a:defRPr>
      </a:lvl2pPr>
      <a:lvl3pPr marL="1003668" algn="l" rtl="0" eaLnBrk="1" latinLnBrk="0" hangingPunct="1">
        <a:defRPr kumimoji="0" kern="1200">
          <a:solidFill>
            <a:schemeClr val="tx1"/>
          </a:solidFill>
          <a:latin typeface="+mn-lt"/>
          <a:ea typeface="+mn-ea"/>
          <a:cs typeface="+mn-cs"/>
        </a:defRPr>
      </a:lvl3pPr>
      <a:lvl4pPr marL="1505506" algn="l" rtl="0" eaLnBrk="1" latinLnBrk="0" hangingPunct="1">
        <a:defRPr kumimoji="0" kern="1200">
          <a:solidFill>
            <a:schemeClr val="tx1"/>
          </a:solidFill>
          <a:latin typeface="+mn-lt"/>
          <a:ea typeface="+mn-ea"/>
          <a:cs typeface="+mn-cs"/>
        </a:defRPr>
      </a:lvl4pPr>
      <a:lvl5pPr marL="2007336" algn="l" rtl="0" eaLnBrk="1" latinLnBrk="0" hangingPunct="1">
        <a:defRPr kumimoji="0" kern="1200">
          <a:solidFill>
            <a:schemeClr val="tx1"/>
          </a:solidFill>
          <a:latin typeface="+mn-lt"/>
          <a:ea typeface="+mn-ea"/>
          <a:cs typeface="+mn-cs"/>
        </a:defRPr>
      </a:lvl5pPr>
      <a:lvl6pPr marL="2509173" algn="l" rtl="0" eaLnBrk="1" latinLnBrk="0" hangingPunct="1">
        <a:defRPr kumimoji="0" kern="1200">
          <a:solidFill>
            <a:schemeClr val="tx1"/>
          </a:solidFill>
          <a:latin typeface="+mn-lt"/>
          <a:ea typeface="+mn-ea"/>
          <a:cs typeface="+mn-cs"/>
        </a:defRPr>
      </a:lvl6pPr>
      <a:lvl7pPr marL="3011006" algn="l" rtl="0" eaLnBrk="1" latinLnBrk="0" hangingPunct="1">
        <a:defRPr kumimoji="0" kern="1200">
          <a:solidFill>
            <a:schemeClr val="tx1"/>
          </a:solidFill>
          <a:latin typeface="+mn-lt"/>
          <a:ea typeface="+mn-ea"/>
          <a:cs typeface="+mn-cs"/>
        </a:defRPr>
      </a:lvl7pPr>
      <a:lvl8pPr marL="3512828" algn="l" rtl="0" eaLnBrk="1" latinLnBrk="0" hangingPunct="1">
        <a:defRPr kumimoji="0" kern="1200">
          <a:solidFill>
            <a:schemeClr val="tx1"/>
          </a:solidFill>
          <a:latin typeface="+mn-lt"/>
          <a:ea typeface="+mn-ea"/>
          <a:cs typeface="+mn-cs"/>
        </a:defRPr>
      </a:lvl8pPr>
      <a:lvl9pPr marL="4014669"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372" tIns="50189" rIns="100372" bIns="50189"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55" y="1535015"/>
            <a:ext cx="9753599" cy="5492771"/>
          </a:xfrm>
          <a:prstGeom prst="rect">
            <a:avLst/>
          </a:prstGeom>
        </p:spPr>
        <p:txBody>
          <a:bodyPr vert="horz" lIns="100372" tIns="50189" rIns="100372" bIns="50189">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47" y="7366969"/>
            <a:ext cx="409203" cy="230814"/>
          </a:xfrm>
          <a:prstGeom prst="rect">
            <a:avLst/>
          </a:prstGeom>
          <a:noFill/>
        </p:spPr>
        <p:txBody>
          <a:bodyPr wrap="none" lIns="91065" tIns="45534" rIns="91065" bIns="45534" rtlCol="0">
            <a:spAutoFit/>
          </a:bodyPr>
          <a:lstStyle/>
          <a:p>
            <a:pPr defTabSz="501831"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1831"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323970605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547" indent="-281083"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2637" indent="-250968"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3653" indent="-250968"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4850" indent="-250968"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5818" indent="-250968"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6766" indent="-250968"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7752" indent="-250968"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8720" indent="-250968"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9693" indent="-250968"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1935" algn="l" rtl="0" eaLnBrk="1" latinLnBrk="0" hangingPunct="1">
        <a:defRPr kumimoji="0" kern="1200">
          <a:solidFill>
            <a:schemeClr val="tx1"/>
          </a:solidFill>
          <a:latin typeface="+mn-lt"/>
          <a:ea typeface="+mn-ea"/>
          <a:cs typeface="+mn-cs"/>
        </a:defRPr>
      </a:lvl2pPr>
      <a:lvl3pPr marL="1003877" algn="l" rtl="0" eaLnBrk="1" latinLnBrk="0" hangingPunct="1">
        <a:defRPr kumimoji="0" kern="1200">
          <a:solidFill>
            <a:schemeClr val="tx1"/>
          </a:solidFill>
          <a:latin typeface="+mn-lt"/>
          <a:ea typeface="+mn-ea"/>
          <a:cs typeface="+mn-cs"/>
        </a:defRPr>
      </a:lvl3pPr>
      <a:lvl4pPr marL="1505818" algn="l" rtl="0" eaLnBrk="1" latinLnBrk="0" hangingPunct="1">
        <a:defRPr kumimoji="0" kern="1200">
          <a:solidFill>
            <a:schemeClr val="tx1"/>
          </a:solidFill>
          <a:latin typeface="+mn-lt"/>
          <a:ea typeface="+mn-ea"/>
          <a:cs typeface="+mn-cs"/>
        </a:defRPr>
      </a:lvl4pPr>
      <a:lvl5pPr marL="2007752" algn="l" rtl="0" eaLnBrk="1" latinLnBrk="0" hangingPunct="1">
        <a:defRPr kumimoji="0" kern="1200">
          <a:solidFill>
            <a:schemeClr val="tx1"/>
          </a:solidFill>
          <a:latin typeface="+mn-lt"/>
          <a:ea typeface="+mn-ea"/>
          <a:cs typeface="+mn-cs"/>
        </a:defRPr>
      </a:lvl5pPr>
      <a:lvl6pPr marL="2509693" algn="l" rtl="0" eaLnBrk="1" latinLnBrk="0" hangingPunct="1">
        <a:defRPr kumimoji="0" kern="1200">
          <a:solidFill>
            <a:schemeClr val="tx1"/>
          </a:solidFill>
          <a:latin typeface="+mn-lt"/>
          <a:ea typeface="+mn-ea"/>
          <a:cs typeface="+mn-cs"/>
        </a:defRPr>
      </a:lvl6pPr>
      <a:lvl7pPr marL="3011630" algn="l" rtl="0" eaLnBrk="1" latinLnBrk="0" hangingPunct="1">
        <a:defRPr kumimoji="0" kern="1200">
          <a:solidFill>
            <a:schemeClr val="tx1"/>
          </a:solidFill>
          <a:latin typeface="+mn-lt"/>
          <a:ea typeface="+mn-ea"/>
          <a:cs typeface="+mn-cs"/>
        </a:defRPr>
      </a:lvl7pPr>
      <a:lvl8pPr marL="3513557" algn="l" rtl="0" eaLnBrk="1" latinLnBrk="0" hangingPunct="1">
        <a:defRPr kumimoji="0" kern="1200">
          <a:solidFill>
            <a:schemeClr val="tx1"/>
          </a:solidFill>
          <a:latin typeface="+mn-lt"/>
          <a:ea typeface="+mn-ea"/>
          <a:cs typeface="+mn-cs"/>
        </a:defRPr>
      </a:lvl8pPr>
      <a:lvl9pPr marL="4015501"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404" tIns="50204" rIns="100404" bIns="50204"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52" y="1535015"/>
            <a:ext cx="9753599" cy="5492771"/>
          </a:xfrm>
          <a:prstGeom prst="rect">
            <a:avLst/>
          </a:prstGeom>
        </p:spPr>
        <p:txBody>
          <a:bodyPr vert="horz" lIns="100404" tIns="50204" rIns="100404" bIns="50204">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50" y="7366969"/>
            <a:ext cx="409203" cy="230814"/>
          </a:xfrm>
          <a:prstGeom prst="rect">
            <a:avLst/>
          </a:prstGeom>
          <a:noFill/>
        </p:spPr>
        <p:txBody>
          <a:bodyPr wrap="none" lIns="91095" tIns="45548" rIns="91095" bIns="45548" rtlCol="0">
            <a:spAutoFit/>
          </a:bodyPr>
          <a:lstStyle/>
          <a:p>
            <a:pPr defTabSz="501986"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1986"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94535501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672" indent="-281170"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2849" indent="-251046"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3944" indent="-251046"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5240" indent="-251046"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6286" indent="-251046"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7315" indent="-251046"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8376" indent="-251046"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9423" indent="-251046"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0474" indent="-251046"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2090" algn="l" rtl="0" eaLnBrk="1" latinLnBrk="0" hangingPunct="1">
        <a:defRPr kumimoji="0" kern="1200">
          <a:solidFill>
            <a:schemeClr val="tx1"/>
          </a:solidFill>
          <a:latin typeface="+mn-lt"/>
          <a:ea typeface="+mn-ea"/>
          <a:cs typeface="+mn-cs"/>
        </a:defRPr>
      </a:lvl2pPr>
      <a:lvl3pPr marL="1004189" algn="l" rtl="0" eaLnBrk="1" latinLnBrk="0" hangingPunct="1">
        <a:defRPr kumimoji="0" kern="1200">
          <a:solidFill>
            <a:schemeClr val="tx1"/>
          </a:solidFill>
          <a:latin typeface="+mn-lt"/>
          <a:ea typeface="+mn-ea"/>
          <a:cs typeface="+mn-cs"/>
        </a:defRPr>
      </a:lvl3pPr>
      <a:lvl4pPr marL="1506286" algn="l" rtl="0" eaLnBrk="1" latinLnBrk="0" hangingPunct="1">
        <a:defRPr kumimoji="0" kern="1200">
          <a:solidFill>
            <a:schemeClr val="tx1"/>
          </a:solidFill>
          <a:latin typeface="+mn-lt"/>
          <a:ea typeface="+mn-ea"/>
          <a:cs typeface="+mn-cs"/>
        </a:defRPr>
      </a:lvl4pPr>
      <a:lvl5pPr marL="2008376" algn="l" rtl="0" eaLnBrk="1" latinLnBrk="0" hangingPunct="1">
        <a:defRPr kumimoji="0" kern="1200">
          <a:solidFill>
            <a:schemeClr val="tx1"/>
          </a:solidFill>
          <a:latin typeface="+mn-lt"/>
          <a:ea typeface="+mn-ea"/>
          <a:cs typeface="+mn-cs"/>
        </a:defRPr>
      </a:lvl5pPr>
      <a:lvl6pPr marL="2510474" algn="l" rtl="0" eaLnBrk="1" latinLnBrk="0" hangingPunct="1">
        <a:defRPr kumimoji="0" kern="1200">
          <a:solidFill>
            <a:schemeClr val="tx1"/>
          </a:solidFill>
          <a:latin typeface="+mn-lt"/>
          <a:ea typeface="+mn-ea"/>
          <a:cs typeface="+mn-cs"/>
        </a:defRPr>
      </a:lvl6pPr>
      <a:lvl7pPr marL="3012567" algn="l" rtl="0" eaLnBrk="1" latinLnBrk="0" hangingPunct="1">
        <a:defRPr kumimoji="0" kern="1200">
          <a:solidFill>
            <a:schemeClr val="tx1"/>
          </a:solidFill>
          <a:latin typeface="+mn-lt"/>
          <a:ea typeface="+mn-ea"/>
          <a:cs typeface="+mn-cs"/>
        </a:defRPr>
      </a:lvl7pPr>
      <a:lvl8pPr marL="3514649" algn="l" rtl="0" eaLnBrk="1" latinLnBrk="0" hangingPunct="1">
        <a:defRPr kumimoji="0" kern="1200">
          <a:solidFill>
            <a:schemeClr val="tx1"/>
          </a:solidFill>
          <a:latin typeface="+mn-lt"/>
          <a:ea typeface="+mn-ea"/>
          <a:cs typeface="+mn-cs"/>
        </a:defRPr>
      </a:lvl8pPr>
      <a:lvl9pPr marL="401675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447" tIns="50226" rIns="100447" bIns="50226"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47" y="1535015"/>
            <a:ext cx="9753599" cy="5492771"/>
          </a:xfrm>
          <a:prstGeom prst="rect">
            <a:avLst/>
          </a:prstGeom>
        </p:spPr>
        <p:txBody>
          <a:bodyPr vert="horz" lIns="100447" tIns="50226" rIns="100447" bIns="50226">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55" y="7366969"/>
            <a:ext cx="409203" cy="230814"/>
          </a:xfrm>
          <a:prstGeom prst="rect">
            <a:avLst/>
          </a:prstGeom>
          <a:noFill/>
        </p:spPr>
        <p:txBody>
          <a:bodyPr wrap="none" lIns="91132" tIns="45567" rIns="91132" bIns="45567" rtlCol="0">
            <a:spAutoFit/>
          </a:bodyPr>
          <a:lstStyle/>
          <a:p>
            <a:pPr defTabSz="502194"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2194"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335123780"/>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839" indent="-281286"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3132" indent="-251150"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4332" indent="-251150"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5760" indent="-251150"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6910" indent="-251150"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8047" indent="-251150"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9210" indent="-251150"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60361" indent="-251150"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1516" indent="-251150"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2299" algn="l" rtl="0" eaLnBrk="1" latinLnBrk="0" hangingPunct="1">
        <a:defRPr kumimoji="0" kern="1200">
          <a:solidFill>
            <a:schemeClr val="tx1"/>
          </a:solidFill>
          <a:latin typeface="+mn-lt"/>
          <a:ea typeface="+mn-ea"/>
          <a:cs typeface="+mn-cs"/>
        </a:defRPr>
      </a:lvl2pPr>
      <a:lvl3pPr marL="1004605" algn="l" rtl="0" eaLnBrk="1" latinLnBrk="0" hangingPunct="1">
        <a:defRPr kumimoji="0" kern="1200">
          <a:solidFill>
            <a:schemeClr val="tx1"/>
          </a:solidFill>
          <a:latin typeface="+mn-lt"/>
          <a:ea typeface="+mn-ea"/>
          <a:cs typeface="+mn-cs"/>
        </a:defRPr>
      </a:lvl3pPr>
      <a:lvl4pPr marL="1506910" algn="l" rtl="0" eaLnBrk="1" latinLnBrk="0" hangingPunct="1">
        <a:defRPr kumimoji="0" kern="1200">
          <a:solidFill>
            <a:schemeClr val="tx1"/>
          </a:solidFill>
          <a:latin typeface="+mn-lt"/>
          <a:ea typeface="+mn-ea"/>
          <a:cs typeface="+mn-cs"/>
        </a:defRPr>
      </a:lvl4pPr>
      <a:lvl5pPr marL="2009210" algn="l" rtl="0" eaLnBrk="1" latinLnBrk="0" hangingPunct="1">
        <a:defRPr kumimoji="0" kern="1200">
          <a:solidFill>
            <a:schemeClr val="tx1"/>
          </a:solidFill>
          <a:latin typeface="+mn-lt"/>
          <a:ea typeface="+mn-ea"/>
          <a:cs typeface="+mn-cs"/>
        </a:defRPr>
      </a:lvl5pPr>
      <a:lvl6pPr marL="2511516" algn="l" rtl="0" eaLnBrk="1" latinLnBrk="0" hangingPunct="1">
        <a:defRPr kumimoji="0" kern="1200">
          <a:solidFill>
            <a:schemeClr val="tx1"/>
          </a:solidFill>
          <a:latin typeface="+mn-lt"/>
          <a:ea typeface="+mn-ea"/>
          <a:cs typeface="+mn-cs"/>
        </a:defRPr>
      </a:lvl6pPr>
      <a:lvl7pPr marL="3013816" algn="l" rtl="0" eaLnBrk="1" latinLnBrk="0" hangingPunct="1">
        <a:defRPr kumimoji="0" kern="1200">
          <a:solidFill>
            <a:schemeClr val="tx1"/>
          </a:solidFill>
          <a:latin typeface="+mn-lt"/>
          <a:ea typeface="+mn-ea"/>
          <a:cs typeface="+mn-cs"/>
        </a:defRPr>
      </a:lvl7pPr>
      <a:lvl8pPr marL="3516109" algn="l" rtl="0" eaLnBrk="1" latinLnBrk="0" hangingPunct="1">
        <a:defRPr kumimoji="0" kern="1200">
          <a:solidFill>
            <a:schemeClr val="tx1"/>
          </a:solidFill>
          <a:latin typeface="+mn-lt"/>
          <a:ea typeface="+mn-ea"/>
          <a:cs typeface="+mn-cs"/>
        </a:defRPr>
      </a:lvl8pPr>
      <a:lvl9pPr marL="4018417"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501" tIns="50253" rIns="100501" bIns="50253"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42" y="1535015"/>
            <a:ext cx="9753599" cy="5492771"/>
          </a:xfrm>
          <a:prstGeom prst="rect">
            <a:avLst/>
          </a:prstGeom>
        </p:spPr>
        <p:txBody>
          <a:bodyPr vert="horz" lIns="100501" tIns="50253" rIns="100501" bIns="50253">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60" y="7366969"/>
            <a:ext cx="409203" cy="230814"/>
          </a:xfrm>
          <a:prstGeom prst="rect">
            <a:avLst/>
          </a:prstGeom>
          <a:noFill/>
        </p:spPr>
        <p:txBody>
          <a:bodyPr wrap="none" lIns="91181" tIns="45591" rIns="91181" bIns="45591" rtlCol="0">
            <a:spAutoFit/>
          </a:bodyPr>
          <a:lstStyle/>
          <a:p>
            <a:pPr defTabSz="502456"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2456"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348101376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2047" indent="-281432"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3486" indent="-251281"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4818" indent="-251281"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6411" indent="-251281"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7691" indent="-251281"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8962" indent="-251281"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10251" indent="-251281"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61533" indent="-251281"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2817" indent="-251281"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2560" algn="l" rtl="0" eaLnBrk="1" latinLnBrk="0" hangingPunct="1">
        <a:defRPr kumimoji="0" kern="1200">
          <a:solidFill>
            <a:schemeClr val="tx1"/>
          </a:solidFill>
          <a:latin typeface="+mn-lt"/>
          <a:ea typeface="+mn-ea"/>
          <a:cs typeface="+mn-cs"/>
        </a:defRPr>
      </a:lvl2pPr>
      <a:lvl3pPr marL="1005125" algn="l" rtl="0" eaLnBrk="1" latinLnBrk="0" hangingPunct="1">
        <a:defRPr kumimoji="0" kern="1200">
          <a:solidFill>
            <a:schemeClr val="tx1"/>
          </a:solidFill>
          <a:latin typeface="+mn-lt"/>
          <a:ea typeface="+mn-ea"/>
          <a:cs typeface="+mn-cs"/>
        </a:defRPr>
      </a:lvl3pPr>
      <a:lvl4pPr marL="1507691" algn="l" rtl="0" eaLnBrk="1" latinLnBrk="0" hangingPunct="1">
        <a:defRPr kumimoji="0" kern="1200">
          <a:solidFill>
            <a:schemeClr val="tx1"/>
          </a:solidFill>
          <a:latin typeface="+mn-lt"/>
          <a:ea typeface="+mn-ea"/>
          <a:cs typeface="+mn-cs"/>
        </a:defRPr>
      </a:lvl4pPr>
      <a:lvl5pPr marL="2010251" algn="l" rtl="0" eaLnBrk="1" latinLnBrk="0" hangingPunct="1">
        <a:defRPr kumimoji="0" kern="1200">
          <a:solidFill>
            <a:schemeClr val="tx1"/>
          </a:solidFill>
          <a:latin typeface="+mn-lt"/>
          <a:ea typeface="+mn-ea"/>
          <a:cs typeface="+mn-cs"/>
        </a:defRPr>
      </a:lvl5pPr>
      <a:lvl6pPr marL="2512817" algn="l" rtl="0" eaLnBrk="1" latinLnBrk="0" hangingPunct="1">
        <a:defRPr kumimoji="0" kern="1200">
          <a:solidFill>
            <a:schemeClr val="tx1"/>
          </a:solidFill>
          <a:latin typeface="+mn-lt"/>
          <a:ea typeface="+mn-ea"/>
          <a:cs typeface="+mn-cs"/>
        </a:defRPr>
      </a:lvl6pPr>
      <a:lvl7pPr marL="3015376" algn="l" rtl="0" eaLnBrk="1" latinLnBrk="0" hangingPunct="1">
        <a:defRPr kumimoji="0" kern="1200">
          <a:solidFill>
            <a:schemeClr val="tx1"/>
          </a:solidFill>
          <a:latin typeface="+mn-lt"/>
          <a:ea typeface="+mn-ea"/>
          <a:cs typeface="+mn-cs"/>
        </a:defRPr>
      </a:lvl7pPr>
      <a:lvl8pPr marL="3517932" algn="l" rtl="0" eaLnBrk="1" latinLnBrk="0" hangingPunct="1">
        <a:defRPr kumimoji="0" kern="1200">
          <a:solidFill>
            <a:schemeClr val="tx1"/>
          </a:solidFill>
          <a:latin typeface="+mn-lt"/>
          <a:ea typeface="+mn-ea"/>
          <a:cs typeface="+mn-cs"/>
        </a:defRPr>
      </a:lvl8pPr>
      <a:lvl9pPr marL="40205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565" tIns="50286" rIns="100565" bIns="50286"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35" y="1535015"/>
            <a:ext cx="9753599" cy="5492771"/>
          </a:xfrm>
          <a:prstGeom prst="rect">
            <a:avLst/>
          </a:prstGeom>
        </p:spPr>
        <p:txBody>
          <a:bodyPr vert="horz" lIns="100565" tIns="50286" rIns="100565" bIns="50286">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67" y="7366969"/>
            <a:ext cx="409203" cy="230814"/>
          </a:xfrm>
          <a:prstGeom prst="rect">
            <a:avLst/>
          </a:prstGeom>
          <a:noFill/>
        </p:spPr>
        <p:txBody>
          <a:bodyPr wrap="none" lIns="91238" tIns="45620" rIns="91238" bIns="45620" rtlCol="0">
            <a:spAutoFit/>
          </a:bodyPr>
          <a:lstStyle/>
          <a:p>
            <a:pPr defTabSz="502769"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2769"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1098564724"/>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2299" indent="-281608"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3911" indent="-251438"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5406" indent="-251438"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7192" indent="-251438"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8628" indent="-251438"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60060" indent="-251438"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11502" indent="-251438"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62940" indent="-251438"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4380" indent="-251438"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2873" algn="l" rtl="0" eaLnBrk="1" latinLnBrk="0" hangingPunct="1">
        <a:defRPr kumimoji="0" kern="1200">
          <a:solidFill>
            <a:schemeClr val="tx1"/>
          </a:solidFill>
          <a:latin typeface="+mn-lt"/>
          <a:ea typeface="+mn-ea"/>
          <a:cs typeface="+mn-cs"/>
        </a:defRPr>
      </a:lvl2pPr>
      <a:lvl3pPr marL="1005751" algn="l" rtl="0" eaLnBrk="1" latinLnBrk="0" hangingPunct="1">
        <a:defRPr kumimoji="0" kern="1200">
          <a:solidFill>
            <a:schemeClr val="tx1"/>
          </a:solidFill>
          <a:latin typeface="+mn-lt"/>
          <a:ea typeface="+mn-ea"/>
          <a:cs typeface="+mn-cs"/>
        </a:defRPr>
      </a:lvl3pPr>
      <a:lvl4pPr marL="1508628" algn="l" rtl="0" eaLnBrk="1" latinLnBrk="0" hangingPunct="1">
        <a:defRPr kumimoji="0" kern="1200">
          <a:solidFill>
            <a:schemeClr val="tx1"/>
          </a:solidFill>
          <a:latin typeface="+mn-lt"/>
          <a:ea typeface="+mn-ea"/>
          <a:cs typeface="+mn-cs"/>
        </a:defRPr>
      </a:lvl4pPr>
      <a:lvl5pPr marL="2011502" algn="l" rtl="0" eaLnBrk="1" latinLnBrk="0" hangingPunct="1">
        <a:defRPr kumimoji="0" kern="1200">
          <a:solidFill>
            <a:schemeClr val="tx1"/>
          </a:solidFill>
          <a:latin typeface="+mn-lt"/>
          <a:ea typeface="+mn-ea"/>
          <a:cs typeface="+mn-cs"/>
        </a:defRPr>
      </a:lvl5pPr>
      <a:lvl6pPr marL="2514380" algn="l" rtl="0" eaLnBrk="1" latinLnBrk="0" hangingPunct="1">
        <a:defRPr kumimoji="0" kern="1200">
          <a:solidFill>
            <a:schemeClr val="tx1"/>
          </a:solidFill>
          <a:latin typeface="+mn-lt"/>
          <a:ea typeface="+mn-ea"/>
          <a:cs typeface="+mn-cs"/>
        </a:defRPr>
      </a:lvl6pPr>
      <a:lvl7pPr marL="3017253" algn="l" rtl="0" eaLnBrk="1" latinLnBrk="0" hangingPunct="1">
        <a:defRPr kumimoji="0" kern="1200">
          <a:solidFill>
            <a:schemeClr val="tx1"/>
          </a:solidFill>
          <a:latin typeface="+mn-lt"/>
          <a:ea typeface="+mn-ea"/>
          <a:cs typeface="+mn-cs"/>
        </a:defRPr>
      </a:lvl7pPr>
      <a:lvl8pPr marL="3520121" algn="l" rtl="0" eaLnBrk="1" latinLnBrk="0" hangingPunct="1">
        <a:defRPr kumimoji="0" kern="1200">
          <a:solidFill>
            <a:schemeClr val="tx1"/>
          </a:solidFill>
          <a:latin typeface="+mn-lt"/>
          <a:ea typeface="+mn-ea"/>
          <a:cs typeface="+mn-cs"/>
        </a:defRPr>
      </a:lvl8pPr>
      <a:lvl9pPr marL="4023003"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2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3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3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 Id="rId3" Type="http://schemas.openxmlformats.org/officeDocument/2006/relationships/image" Target="../media/image3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image" Target="../media/image3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8.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 Id="rId3" Type="http://schemas.openxmlformats.org/officeDocument/2006/relationships/hyperlink" Target="http://www.w3.org/2001/sw/sweo/public/UseCases/Pfizer/"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8.xml"/><Relationship Id="rId3" Type="http://schemas.openxmlformats.org/officeDocument/2006/relationships/image" Target="../media/image4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6.jpg"/><Relationship Id="rId3" Type="http://schemas.openxmlformats.org/officeDocument/2006/relationships/hyperlink" Target="http://www.w3.org/2001/sw/sweo/public/UseCases/Pfizer/"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6.xml"/><Relationship Id="rId3" Type="http://schemas.openxmlformats.org/officeDocument/2006/relationships/image" Target="../media/image2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 Id="rId3" Type="http://schemas.openxmlformats.org/officeDocument/2006/relationships/hyperlink" Target="http://www.w3.org/2001/sw/sweo/public/UseCases/Pfizer/" TargetMode="Externa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47.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png"/></Relationships>
</file>

<file path=ppt/slides/_rels/slide17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7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4.xml"/><Relationship Id="rId2" Type="http://schemas.openxmlformats.org/officeDocument/2006/relationships/notesSlide" Target="../notesSlides/notesSlide11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0.xml"/></Relationships>
</file>

<file path=ppt/slides/_rels/slide17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4.xml"/><Relationship Id="rId2" Type="http://schemas.openxmlformats.org/officeDocument/2006/relationships/notesSlide" Target="../notesSlides/notesSlide121.xml"/></Relationships>
</file>

<file path=ppt/slides/_rels/slide17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4.xml"/><Relationship Id="rId2" Type="http://schemas.openxmlformats.org/officeDocument/2006/relationships/notesSlide" Target="../notesSlides/notesSlide122.xml"/></Relationships>
</file>

<file path=ppt/slides/_rels/slide17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4.xml"/><Relationship Id="rId2" Type="http://schemas.openxmlformats.org/officeDocument/2006/relationships/notesSlide" Target="../notesSlides/notesSlide123.xml"/></Relationships>
</file>

<file path=ppt/slides/_rels/slide17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4.xml"/><Relationship Id="rId2" Type="http://schemas.openxmlformats.org/officeDocument/2006/relationships/notesSlide" Target="../notesSlides/notesSlide1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4.xml"/><Relationship Id="rId2" Type="http://schemas.openxmlformats.org/officeDocument/2006/relationships/notesSlide" Target="../notesSlides/notesSlide125.xml"/></Relationships>
</file>

<file path=ppt/slides/_rels/slide18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4.xml"/><Relationship Id="rId2" Type="http://schemas.openxmlformats.org/officeDocument/2006/relationships/notesSlide" Target="../notesSlides/notesSlide126.xml"/></Relationships>
</file>

<file path=ppt/slides/_rels/slide18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bpedia.org/resource/Amsterdam" TargetMode="Externa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62.jp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3.jpg"/><Relationship Id="rId3" Type="http://schemas.openxmlformats.org/officeDocument/2006/relationships/hyperlink" Target="http://www.w3.org/2001/sw/sweo/public/UseCases/Pfizer/" TargetMode="Externa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9.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9.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0.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2.xml"/></Relationships>
</file>

<file path=ppt/slides/_rels/slide219.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18.wmf"/><Relationship Id="rId1" Type="http://schemas.openxmlformats.org/officeDocument/2006/relationships/slideLayout" Target="../slideLayouts/slideLayout4.xml"/><Relationship Id="rId2" Type="http://schemas.openxmlformats.org/officeDocument/2006/relationships/notesSlide" Target="../notesSlides/notesSlide15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20.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18.wmf"/><Relationship Id="rId1" Type="http://schemas.openxmlformats.org/officeDocument/2006/relationships/slideLayout" Target="../slideLayouts/slideLayout4.xml"/><Relationship Id="rId2" Type="http://schemas.openxmlformats.org/officeDocument/2006/relationships/notesSlide" Target="../notesSlides/notesSlide15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0.xml"/><Relationship Id="rId2" Type="http://schemas.openxmlformats.org/officeDocument/2006/relationships/notesSlide" Target="../notesSlides/notesSlide155.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0.xml"/><Relationship Id="rId2" Type="http://schemas.openxmlformats.org/officeDocument/2006/relationships/notesSlide" Target="../notesSlides/notesSlide15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0.xml"/><Relationship Id="rId2" Type="http://schemas.openxmlformats.org/officeDocument/2006/relationships/notesSlide" Target="../notesSlides/notesSlide160.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 Id="rId3" Type="http://schemas.openxmlformats.org/officeDocument/2006/relationships/image" Target="../media/image6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8.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9.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 Id="rId3" Type="http://schemas.openxmlformats.org/officeDocument/2006/relationships/image" Target="../media/image69.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 Id="rId3" Type="http://schemas.openxmlformats.org/officeDocument/2006/relationships/image" Target="../media/image70.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s>
</file>

<file path=ppt/slides/_rels/slide308.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0.xml"/><Relationship Id="rId2" Type="http://schemas.openxmlformats.org/officeDocument/2006/relationships/notesSlide" Target="../notesSlides/notesSlide228.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3.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8.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9.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0.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1.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3.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4.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5.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7.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dbpedia.org/" TargetMode="Externa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8.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9.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0.xml"/><Relationship Id="rId3" Type="http://schemas.openxmlformats.org/officeDocument/2006/relationships/image" Target="../media/image72.png"/></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350.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18.wmf"/><Relationship Id="rId1" Type="http://schemas.openxmlformats.org/officeDocument/2006/relationships/slideLayout" Target="../slideLayouts/slideLayout4.xml"/><Relationship Id="rId2" Type="http://schemas.openxmlformats.org/officeDocument/2006/relationships/notesSlide" Target="../notesSlides/notesSlide251.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73.jpg"/></Relationships>
</file>

<file path=ppt/slides/_rels/slide35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wmf"/><Relationship Id="rId8" Type="http://schemas.openxmlformats.org/officeDocument/2006/relationships/image" Target="../media/image19.wmf"/><Relationship Id="rId1" Type="http://schemas.openxmlformats.org/officeDocument/2006/relationships/slideLayout" Target="../slideLayouts/slideLayout4.xml"/><Relationship Id="rId2" Type="http://schemas.openxmlformats.org/officeDocument/2006/relationships/notesSlide" Target="../notesSlides/notesSlide252.xml"/></Relationships>
</file>

<file path=ppt/slides/_rels/slide35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wmf"/><Relationship Id="rId8" Type="http://schemas.openxmlformats.org/officeDocument/2006/relationships/image" Target="../media/image19.wmf"/><Relationship Id="rId1" Type="http://schemas.openxmlformats.org/officeDocument/2006/relationships/slideLayout" Target="../slideLayouts/slideLayout4.xml"/><Relationship Id="rId2" Type="http://schemas.openxmlformats.org/officeDocument/2006/relationships/notesSlide" Target="../notesSlides/notesSlide253.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4.xml"/><Relationship Id="rId3" Type="http://schemas.openxmlformats.org/officeDocument/2006/relationships/image" Target="../media/image20.png"/></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5.xml"/><Relationship Id="rId3" Type="http://schemas.openxmlformats.org/officeDocument/2006/relationships/image" Target="../media/image20.png"/></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74.jpg"/></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6.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7.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9.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0.xml"/></Relationships>
</file>

<file path=ppt/slides/_rels/slide362.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0.xml"/><Relationship Id="rId2" Type="http://schemas.openxmlformats.org/officeDocument/2006/relationships/notesSlide" Target="../notesSlides/notesSlide261.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2.xml"/><Relationship Id="rId3" Type="http://schemas.openxmlformats.org/officeDocument/2006/relationships/hyperlink" Target="http://www.w3.org/2001/sw/wiki" TargetMode="Externa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3.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4.xml"/><Relationship Id="rId3" Type="http://schemas.openxmlformats.org/officeDocument/2006/relationships/hyperlink" Target="http://www.w3.org/2001/sw/wiki/Books" TargetMode="External"/></Relationships>
</file>

<file path=ppt/slides/_rels/slide366.xml.rels><?xml version="1.0" encoding="UTF-8" standalone="yes"?>
<Relationships xmlns="http://schemas.openxmlformats.org/package/2006/relationships"><Relationship Id="rId3" Type="http://schemas.openxmlformats.org/officeDocument/2006/relationships/hyperlink" Target="http://planetrdf.com/" TargetMode="External"/><Relationship Id="rId4" Type="http://schemas.openxmlformats.org/officeDocument/2006/relationships/hyperlink" Target="http://www.w3.org/2001/sw/interest/" TargetMode="External"/><Relationship Id="rId5" Type="http://schemas.openxmlformats.org/officeDocument/2006/relationships/hyperlink" Target="http://lists.w3.org/Archives/Public/public-lod/" TargetMode="External"/><Relationship Id="rId1" Type="http://schemas.openxmlformats.org/officeDocument/2006/relationships/slideLayout" Target="../slideLayouts/slideLayout2.xml"/><Relationship Id="rId2" Type="http://schemas.openxmlformats.org/officeDocument/2006/relationships/notesSlide" Target="../notesSlides/notesSlide265.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6.xml"/><Relationship Id="rId3" Type="http://schemas.openxmlformats.org/officeDocument/2006/relationships/image" Target="../media/image76.png"/></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7.xml"/><Relationship Id="rId3" Type="http://schemas.openxmlformats.org/officeDocument/2006/relationships/hyperlink" Target="http://www.w3.org/2001/sw/wiki/Tools" TargetMode="Externa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9.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0.xml"/><Relationship Id="rId3" Type="http://schemas.openxmlformats.org/officeDocument/2006/relationships/image" Target="../media/image77.jpg"/></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png"/></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1.xml"/><Relationship Id="rId3"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3" Type="http://schemas.openxmlformats.org/officeDocument/2006/relationships/hyperlink" Target="http://www.bbc.co.uk/music/artists/618b6900-0618-4f1e-b835-bccb17f84294" TargetMode="External"/><Relationship Id="rId4"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wmf"/><Relationship Id="rId8" Type="http://schemas.openxmlformats.org/officeDocument/2006/relationships/image" Target="../media/image19.wmf"/><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2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3" Type="http://schemas.openxmlformats.org/officeDocument/2006/relationships/hyperlink" Target="http://www.bbc.co.uk/music/artists/618b6900-0618-4f1e-b835-bccb17f84294" TargetMode="External"/><Relationship Id="rId4" Type="http://schemas.openxmlformats.org/officeDocument/2006/relationships/image" Target="../media/image4.png"/><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jpg"/><Relationship Id="rId3" Type="http://schemas.openxmlformats.org/officeDocument/2006/relationships/hyperlink" Target="http://www.w3.org/2001/sw/sweo/public/UseCases/Pfizer/"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5.xml"/><Relationship Id="rId3" Type="http://schemas.openxmlformats.org/officeDocument/2006/relationships/image" Target="../media/image24.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2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2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2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jpg"/><Relationship Id="rId3" Type="http://schemas.openxmlformats.org/officeDocument/2006/relationships/hyperlink" Target="http://www.w3.org/2001/sw/sweo/public/UseCases/Pfizer/"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Tutorial on Semantic Web</a:t>
            </a:r>
            <a:endParaRPr lang="en-US" dirty="0"/>
          </a:p>
        </p:txBody>
      </p:sp>
      <p:sp>
        <p:nvSpPr>
          <p:cNvPr id="4" name="Subtitle 3"/>
          <p:cNvSpPr>
            <a:spLocks noGrp="1"/>
          </p:cNvSpPr>
          <p:nvPr>
            <p:ph type="subTitle" idx="1"/>
          </p:nvPr>
        </p:nvSpPr>
        <p:spPr/>
        <p:txBody>
          <a:bodyPr>
            <a:normAutofit/>
          </a:bodyPr>
          <a:lstStyle/>
          <a:p>
            <a:r>
              <a:rPr lang="en-US" dirty="0" smtClean="0"/>
              <a:t>Ivan Herman, W3C</a:t>
            </a:r>
          </a:p>
          <a:p>
            <a:r>
              <a:rPr lang="en-US" dirty="0" smtClean="0"/>
              <a:t>Last update: 2012-04-09</a:t>
            </a:r>
          </a:p>
          <a:p>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defRPr/>
            </a:pPr>
            <a:r>
              <a:rPr lang="en-US" dirty="0" smtClean="0"/>
              <a:t>Use the Web of Data as a Content Management System</a:t>
            </a:r>
          </a:p>
          <a:p>
            <a:pPr eaLnBrk="1" hangingPunct="1">
              <a:defRPr/>
            </a:pPr>
            <a:r>
              <a:rPr lang="en-US" dirty="0" smtClean="0"/>
              <a:t>Use the community at large as content editors</a:t>
            </a:r>
            <a:endParaRPr lang="en-US" dirty="0"/>
          </a:p>
        </p:txBody>
      </p:sp>
      <p:sp>
        <p:nvSpPr>
          <p:cNvPr id="2" name="Title 1"/>
          <p:cNvSpPr>
            <a:spLocks noGrp="1"/>
          </p:cNvSpPr>
          <p:nvPr>
            <p:ph type="title"/>
          </p:nvPr>
        </p:nvSpPr>
        <p:spPr/>
        <p:txBody>
          <a:bodyPr/>
          <a:lstStyle/>
          <a:p>
            <a:pPr eaLnBrk="1" hangingPunct="1">
              <a:defRPr/>
            </a:pPr>
            <a:r>
              <a:rPr lang="en-US" dirty="0" smtClean="0"/>
              <a:t>In short…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2"/>
          <p:cNvSpPr>
            <a:spLocks noGrp="1" noChangeArrowheads="1"/>
          </p:cNvSpPr>
          <p:nvPr>
            <p:ph idx="1"/>
          </p:nvPr>
        </p:nvSpPr>
        <p:spPr/>
        <p:txBody>
          <a:bodyPr/>
          <a:lstStyle/>
          <a:p>
            <a:r>
              <a:rPr lang="en-US" dirty="0" smtClean="0"/>
              <a:t>Goal: “markup” calendaring information on your HTML page</a:t>
            </a:r>
          </a:p>
          <a:p>
            <a:pPr lvl="1"/>
            <a:r>
              <a:rPr lang="en-US" dirty="0" smtClean="0"/>
              <a:t>use a community agreement using, eg, :</a:t>
            </a:r>
          </a:p>
          <a:p>
            <a:pPr lvl="2"/>
            <a:r>
              <a:rPr lang="en-US" dirty="0" smtClean="0"/>
              <a:t>@class for event name</a:t>
            </a:r>
          </a:p>
          <a:p>
            <a:pPr lvl="2"/>
            <a:r>
              <a:rPr lang="en-US" dirty="0" err="1" smtClean="0"/>
              <a:t>abbr</a:t>
            </a:r>
            <a:r>
              <a:rPr lang="en-US" dirty="0" smtClean="0"/>
              <a:t> element for dates</a:t>
            </a:r>
          </a:p>
          <a:p>
            <a:pPr lvl="2"/>
            <a:r>
              <a:rPr lang="en-US" dirty="0" smtClean="0"/>
              <a:t>@title for date values</a:t>
            </a:r>
          </a:p>
          <a:p>
            <a:pPr lvl="2"/>
            <a:r>
              <a:rPr lang="en-US" dirty="0" smtClean="0"/>
              <a:t>etc.</a:t>
            </a:r>
          </a:p>
          <a:p>
            <a:r>
              <a:rPr lang="en-US" dirty="0" smtClean="0"/>
              <a:t>Automatic procedures (ie, calendaring applications) may then get to the right data</a:t>
            </a:r>
            <a:endParaRPr lang="en-US" dirty="0"/>
          </a:p>
        </p:txBody>
      </p:sp>
      <p:sp>
        <p:nvSpPr>
          <p:cNvPr id="206850" name="Rectangle 1"/>
          <p:cNvSpPr>
            <a:spLocks noGrp="1" noChangeArrowheads="1"/>
          </p:cNvSpPr>
          <p:nvPr>
            <p:ph type="title"/>
          </p:nvPr>
        </p:nvSpPr>
        <p:spPr/>
        <p:txBody>
          <a:bodyPr/>
          <a:lstStyle/>
          <a:p>
            <a:r>
              <a:rPr lang="en-US" dirty="0" smtClean="0"/>
              <a:t>Microformat example: </a:t>
            </a:r>
            <a:r>
              <a:rPr lang="en-US" dirty="0" err="1" smtClean="0"/>
              <a:t>hCalendar</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1"/>
          <p:cNvSpPr>
            <a:spLocks noGrp="1" noChangeArrowheads="1"/>
          </p:cNvSpPr>
          <p:nvPr>
            <p:ph type="title"/>
          </p:nvPr>
        </p:nvSpPr>
        <p:spPr/>
        <p:txBody>
          <a:bodyPr/>
          <a:lstStyle/>
          <a:p>
            <a:r>
              <a:rPr lang="en-US" dirty="0" smtClean="0"/>
              <a:t>Microformat example: </a:t>
            </a:r>
            <a:r>
              <a:rPr lang="en-US" dirty="0" err="1" smtClean="0"/>
              <a:t>hCalendar</a:t>
            </a:r>
            <a:endParaRPr lang="en-US" dirty="0"/>
          </a:p>
        </p:txBody>
      </p:sp>
      <p:grpSp>
        <p:nvGrpSpPr>
          <p:cNvPr id="208899" name="Group 2"/>
          <p:cNvGrpSpPr>
            <a:grpSpLocks/>
          </p:cNvGrpSpPr>
          <p:nvPr/>
        </p:nvGrpSpPr>
        <p:grpSpPr bwMode="auto">
          <a:xfrm>
            <a:off x="762837" y="1376259"/>
            <a:ext cx="8751260" cy="5821363"/>
            <a:chOff x="361" y="773"/>
            <a:chExt cx="5693" cy="3787"/>
          </a:xfrm>
        </p:grpSpPr>
        <p:pic>
          <p:nvPicPr>
            <p:cNvPr id="208900" name="Picture 3"/>
            <p:cNvPicPr>
              <a:picLocks noChangeAspect="1" noChangeArrowheads="1"/>
            </p:cNvPicPr>
            <p:nvPr/>
          </p:nvPicPr>
          <p:blipFill>
            <a:blip r:embed="rId3"/>
            <a:srcRect/>
            <a:stretch>
              <a:fillRect/>
            </a:stretch>
          </p:blipFill>
          <p:spPr bwMode="auto">
            <a:xfrm>
              <a:off x="361" y="773"/>
              <a:ext cx="5694" cy="3788"/>
            </a:xfrm>
            <a:prstGeom prst="rect">
              <a:avLst/>
            </a:prstGeom>
            <a:noFill/>
            <a:ln w="9525">
              <a:noFill/>
              <a:round/>
              <a:headEnd/>
              <a:tailEnd/>
            </a:ln>
          </p:spPr>
        </p:pic>
        <p:sp>
          <p:nvSpPr>
            <p:cNvPr id="208901" name="Oval 4"/>
            <p:cNvSpPr>
              <a:spLocks noChangeArrowheads="1"/>
            </p:cNvSpPr>
            <p:nvPr/>
          </p:nvSpPr>
          <p:spPr bwMode="auto">
            <a:xfrm>
              <a:off x="3964" y="1673"/>
              <a:ext cx="1627" cy="434"/>
            </a:xfrm>
            <a:prstGeom prst="ellipse">
              <a:avLst/>
            </a:prstGeom>
            <a:noFill/>
            <a:ln w="72000">
              <a:solidFill>
                <a:srgbClr val="800000"/>
              </a:solidFill>
              <a:round/>
              <a:headEnd/>
              <a:tailEnd/>
            </a:ln>
          </p:spPr>
          <p:txBody>
            <a:bodyPr wrap="none" anchor="ctr">
              <a:prstTxWarp prst="textNoShape">
                <a:avLst/>
              </a:prstTxWarp>
            </a:bodyPr>
            <a:lstStyle/>
            <a:p>
              <a:endParaRPr lang="en-US"/>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1"/>
          <p:cNvSpPr>
            <a:spLocks noGrp="1" noChangeArrowheads="1"/>
          </p:cNvSpPr>
          <p:nvPr>
            <p:ph type="title"/>
          </p:nvPr>
        </p:nvSpPr>
        <p:spPr/>
        <p:txBody>
          <a:bodyPr/>
          <a:lstStyle/>
          <a:p>
            <a:r>
              <a:rPr lang="en-US" smtClean="0"/>
              <a:t>Behind the scenes…</a:t>
            </a:r>
            <a:endParaRPr lang="en-US"/>
          </a:p>
        </p:txBody>
      </p:sp>
      <p:pic>
        <p:nvPicPr>
          <p:cNvPr id="210947" name="Picture 2"/>
          <p:cNvPicPr>
            <a:picLocks noChangeAspect="1" noChangeArrowheads="1"/>
          </p:cNvPicPr>
          <p:nvPr/>
        </p:nvPicPr>
        <p:blipFill>
          <a:blip r:embed="rId3"/>
          <a:srcRect/>
          <a:stretch>
            <a:fillRect/>
          </a:stretch>
        </p:blipFill>
        <p:spPr bwMode="auto">
          <a:xfrm>
            <a:off x="773112" y="1373573"/>
            <a:ext cx="8655498" cy="5759064"/>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2"/>
          <p:cNvSpPr>
            <a:spLocks noGrp="1" noChangeArrowheads="1"/>
          </p:cNvSpPr>
          <p:nvPr>
            <p:ph idx="1"/>
          </p:nvPr>
        </p:nvSpPr>
        <p:spPr/>
        <p:txBody>
          <a:bodyPr/>
          <a:lstStyle/>
          <a:p>
            <a:r>
              <a:rPr lang="en-US" dirty="0" smtClean="0"/>
              <a:t>To use it on the Semantic Web, microformat data should be converted to RDF</a:t>
            </a:r>
          </a:p>
          <a:p>
            <a:r>
              <a:rPr lang="en-US" dirty="0" smtClean="0"/>
              <a:t>A simple transformation (eg, in XSLT) can be defined, yielding:</a:t>
            </a:r>
            <a:endParaRPr lang="en-US" dirty="0"/>
          </a:p>
        </p:txBody>
      </p:sp>
      <p:sp>
        <p:nvSpPr>
          <p:cNvPr id="212994" name="Rectangle 1"/>
          <p:cNvSpPr>
            <a:spLocks noGrp="1" noChangeArrowheads="1"/>
          </p:cNvSpPr>
          <p:nvPr>
            <p:ph type="title"/>
          </p:nvPr>
        </p:nvSpPr>
        <p:spPr/>
        <p:txBody>
          <a:bodyPr/>
          <a:lstStyle/>
          <a:p>
            <a:r>
              <a:rPr lang="en-US" dirty="0" smtClean="0"/>
              <a:t>Microformat extraction</a:t>
            </a:r>
            <a:endParaRPr lang="en-US" dirty="0"/>
          </a:p>
        </p:txBody>
      </p:sp>
      <p:sp>
        <p:nvSpPr>
          <p:cNvPr id="102403" name="Text Box 3"/>
          <p:cNvSpPr txBox="1">
            <a:spLocks noChangeArrowheads="1"/>
          </p:cNvSpPr>
          <p:nvPr/>
        </p:nvSpPr>
        <p:spPr bwMode="auto">
          <a:xfrm>
            <a:off x="163512" y="4095750"/>
            <a:ext cx="9647238" cy="2203450"/>
          </a:xfrm>
          <a:prstGeom prst="rect">
            <a:avLst/>
          </a:prstGeom>
          <a:solidFill>
            <a:schemeClr val="accent4">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&lt;http://www.w3.org/People/Connolly/#sxsw2008&gt;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 hcal:Vevent;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hcal:organizer &lt;http://www.w3.org/People/Connolly/#me&gt;;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hcal:summary "SXSW Interactive";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hcal:dtstart "2008-03-07"^^xsd:date;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hcal:dtend "2008-03-12"^^xsd:date;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hcal:url &lt;http://2008.sxsw.com/interactive/&gt;;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hcal:location "Austin, TX"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2"/>
          <p:cNvSpPr>
            <a:spLocks noGrp="1" noChangeArrowheads="1"/>
          </p:cNvSpPr>
          <p:nvPr>
            <p:ph idx="1"/>
          </p:nvPr>
        </p:nvSpPr>
        <p:spPr/>
        <p:txBody>
          <a:bodyPr/>
          <a:lstStyle/>
          <a:p>
            <a:r>
              <a:rPr lang="en-US" dirty="0" smtClean="0"/>
              <a:t>The XSLT transformation is </a:t>
            </a:r>
            <a:r>
              <a:rPr lang="en-US" dirty="0" err="1" smtClean="0"/>
              <a:t>hCalendar</a:t>
            </a:r>
            <a:r>
              <a:rPr lang="en-US" dirty="0" smtClean="0"/>
              <a:t> specific</a:t>
            </a:r>
          </a:p>
          <a:p>
            <a:pPr lvl="1"/>
            <a:r>
              <a:rPr lang="en-US" dirty="0" smtClean="0"/>
              <a:t>each microformat dialect needs its own</a:t>
            </a:r>
          </a:p>
          <a:p>
            <a:r>
              <a:rPr lang="en-US" dirty="0" smtClean="0"/>
              <a:t>How does a general processor find the right transformation?</a:t>
            </a:r>
          </a:p>
          <a:p>
            <a:r>
              <a:rPr lang="en-US" dirty="0" smtClean="0"/>
              <a:t>Enter GRDDL</a:t>
            </a:r>
            <a:endParaRPr lang="en-US" dirty="0"/>
          </a:p>
        </p:txBody>
      </p:sp>
      <p:sp>
        <p:nvSpPr>
          <p:cNvPr id="215042" name="Rectangle 1"/>
          <p:cNvSpPr>
            <a:spLocks noGrp="1" noChangeArrowheads="1"/>
          </p:cNvSpPr>
          <p:nvPr>
            <p:ph type="title"/>
          </p:nvPr>
        </p:nvSpPr>
        <p:spPr/>
        <p:txBody>
          <a:bodyPr/>
          <a:lstStyle/>
          <a:p>
            <a:r>
              <a:rPr lang="en-US" smtClean="0"/>
              <a:t>So far so good, but…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2"/>
          <p:cNvSpPr>
            <a:spLocks noGrp="1" noChangeArrowheads="1"/>
          </p:cNvSpPr>
          <p:nvPr>
            <p:ph idx="1"/>
          </p:nvPr>
        </p:nvSpPr>
        <p:spPr/>
        <p:txBody>
          <a:bodyPr/>
          <a:lstStyle/>
          <a:p>
            <a:r>
              <a:rPr lang="en-US" dirty="0" smtClean="0"/>
              <a:t>GRDDL defines</a:t>
            </a:r>
          </a:p>
          <a:p>
            <a:pPr lvl="1"/>
            <a:r>
              <a:rPr lang="en-US" dirty="0" smtClean="0"/>
              <a:t>a few extra attribute values to locate the right transformation</a:t>
            </a:r>
          </a:p>
          <a:p>
            <a:pPr lvl="1"/>
            <a:r>
              <a:rPr lang="en-US" dirty="0" smtClean="0"/>
              <a:t>a precise processing model on how the transformation should be applied to generate RDF </a:t>
            </a:r>
          </a:p>
          <a:p>
            <a:r>
              <a:rPr lang="en-US" dirty="0" smtClean="0"/>
              <a:t>Note: we describe GRDDL in terms of XHTML (and microformats) but GRDDL can be used for any XML data</a:t>
            </a:r>
            <a:endParaRPr lang="en-US" dirty="0"/>
          </a:p>
        </p:txBody>
      </p:sp>
      <p:sp>
        <p:nvSpPr>
          <p:cNvPr id="217090" name="Rectangle 1"/>
          <p:cNvSpPr>
            <a:spLocks noGrp="1" noChangeArrowheads="1"/>
          </p:cNvSpPr>
          <p:nvPr>
            <p:ph type="title"/>
          </p:nvPr>
        </p:nvSpPr>
        <p:spPr/>
        <p:txBody>
          <a:bodyPr>
            <a:normAutofit/>
          </a:bodyPr>
          <a:lstStyle/>
          <a:p>
            <a:r>
              <a:rPr lang="en-US" smtClean="0"/>
              <a:t>GRDDL: find the right transformation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
          <p:cNvSpPr>
            <a:spLocks noGrp="1" noChangeArrowheads="1"/>
          </p:cNvSpPr>
          <p:nvPr>
            <p:ph type="title"/>
          </p:nvPr>
        </p:nvSpPr>
        <p:spPr/>
        <p:txBody>
          <a:bodyPr>
            <a:normAutofit/>
          </a:bodyPr>
          <a:lstStyle/>
          <a:p>
            <a:r>
              <a:rPr lang="en-US" smtClean="0"/>
              <a:t>GRDDL: find the right transformation</a:t>
            </a:r>
            <a:endParaRPr lang="en-US"/>
          </a:p>
        </p:txBody>
      </p:sp>
      <p:pic>
        <p:nvPicPr>
          <p:cNvPr id="219139" name="Picture 2"/>
          <p:cNvPicPr>
            <a:picLocks noChangeAspect="1" noChangeArrowheads="1"/>
          </p:cNvPicPr>
          <p:nvPr/>
        </p:nvPicPr>
        <p:blipFill>
          <a:blip r:embed="rId3"/>
          <a:srcRect/>
          <a:stretch>
            <a:fillRect/>
          </a:stretch>
        </p:blipFill>
        <p:spPr bwMode="auto">
          <a:xfrm>
            <a:off x="794096" y="1394595"/>
            <a:ext cx="8618538" cy="5733282"/>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
          <p:cNvSpPr>
            <a:spLocks noGrp="1" noChangeArrowheads="1"/>
          </p:cNvSpPr>
          <p:nvPr>
            <p:ph type="title"/>
          </p:nvPr>
        </p:nvSpPr>
        <p:spPr/>
        <p:txBody>
          <a:bodyPr/>
          <a:lstStyle/>
          <a:p>
            <a:r>
              <a:rPr lang="en-US" smtClean="0"/>
              <a:t>The GRDDL process: simple case</a:t>
            </a:r>
            <a:endParaRPr lang="en-US"/>
          </a:p>
        </p:txBody>
      </p:sp>
      <p:pic>
        <p:nvPicPr>
          <p:cNvPr id="221187" name="Picture 2"/>
          <p:cNvPicPr>
            <a:picLocks noChangeAspect="1" noChangeArrowheads="1"/>
          </p:cNvPicPr>
          <p:nvPr/>
        </p:nvPicPr>
        <p:blipFill>
          <a:blip r:embed="rId3"/>
          <a:srcRect/>
          <a:stretch>
            <a:fillRect/>
          </a:stretch>
        </p:blipFill>
        <p:spPr bwMode="auto">
          <a:xfrm>
            <a:off x="282577" y="1627190"/>
            <a:ext cx="9523413" cy="4294188"/>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
          <p:cNvSpPr>
            <a:spLocks noGrp="1" noChangeArrowheads="1"/>
          </p:cNvSpPr>
          <p:nvPr>
            <p:ph type="title"/>
          </p:nvPr>
        </p:nvSpPr>
        <p:spPr/>
        <p:txBody>
          <a:bodyPr/>
          <a:lstStyle/>
          <a:p>
            <a:r>
              <a:rPr lang="en-US" smtClean="0"/>
              <a:t>The GRDDL process: merging case</a:t>
            </a:r>
            <a:endParaRPr lang="en-US"/>
          </a:p>
        </p:txBody>
      </p:sp>
      <p:pic>
        <p:nvPicPr>
          <p:cNvPr id="223235" name="Picture 2"/>
          <p:cNvPicPr>
            <a:picLocks noChangeAspect="1" noChangeArrowheads="1"/>
          </p:cNvPicPr>
          <p:nvPr/>
        </p:nvPicPr>
        <p:blipFill>
          <a:blip r:embed="rId3"/>
          <a:srcRect/>
          <a:stretch>
            <a:fillRect/>
          </a:stretch>
        </p:blipFill>
        <p:spPr bwMode="auto">
          <a:xfrm>
            <a:off x="282577" y="1284288"/>
            <a:ext cx="9523413" cy="4979987"/>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
          <p:cNvSpPr>
            <a:spLocks noGrp="1" noChangeArrowheads="1"/>
          </p:cNvSpPr>
          <p:nvPr>
            <p:ph type="title"/>
          </p:nvPr>
        </p:nvSpPr>
        <p:spPr/>
        <p:txBody>
          <a:bodyPr/>
          <a:lstStyle/>
          <a:p>
            <a:r>
              <a:rPr lang="en-US" smtClean="0"/>
              <a:t>The GRDDL process: indirect case</a:t>
            </a:r>
            <a:endParaRPr lang="en-US"/>
          </a:p>
        </p:txBody>
      </p:sp>
      <p:pic>
        <p:nvPicPr>
          <p:cNvPr id="225283" name="Picture 2"/>
          <p:cNvPicPr>
            <a:picLocks noChangeAspect="1" noChangeArrowheads="1"/>
          </p:cNvPicPr>
          <p:nvPr/>
        </p:nvPicPr>
        <p:blipFill>
          <a:blip r:embed="rId3"/>
          <a:srcRect/>
          <a:stretch>
            <a:fillRect/>
          </a:stretch>
        </p:blipFill>
        <p:spPr bwMode="auto">
          <a:xfrm>
            <a:off x="282577" y="1441486"/>
            <a:ext cx="9523413" cy="4665663"/>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And this is no secret…</a:t>
            </a:r>
            <a:endParaRPr lang="en-US" dirty="0"/>
          </a:p>
        </p:txBody>
      </p:sp>
      <p:pic>
        <p:nvPicPr>
          <p:cNvPr id="19459" name="Picture 3" descr="ec3.png"/>
          <p:cNvPicPr>
            <a:picLocks noChangeAspect="1"/>
          </p:cNvPicPr>
          <p:nvPr/>
        </p:nvPicPr>
        <p:blipFill>
          <a:blip r:embed="rId2"/>
          <a:srcRect/>
          <a:stretch>
            <a:fillRect/>
          </a:stretch>
        </p:blipFill>
        <p:spPr bwMode="auto">
          <a:xfrm>
            <a:off x="1230312" y="1358380"/>
            <a:ext cx="7750298" cy="5845110"/>
          </a:xfrm>
          <a:prstGeom prst="rect">
            <a:avLst/>
          </a:prstGeom>
          <a:noFill/>
          <a:ln w="9525">
            <a:noFill/>
            <a:miter lim="800000"/>
            <a:headEnd/>
            <a:tailEnd/>
          </a:ln>
        </p:spPr>
      </p:pic>
      <p:sp>
        <p:nvSpPr>
          <p:cNvPr id="5" name="Rectangle 4"/>
          <p:cNvSpPr/>
          <p:nvPr/>
        </p:nvSpPr>
        <p:spPr bwMode="auto">
          <a:xfrm>
            <a:off x="1319144" y="4606679"/>
            <a:ext cx="6556344" cy="236240"/>
          </a:xfrm>
          <a:prstGeom prst="rect">
            <a:avLst/>
          </a:prstGeom>
          <a:solidFill>
            <a:schemeClr val="bg1">
              <a:lumMod val="50000"/>
              <a:lumOff val="50000"/>
              <a:alpha val="27000"/>
            </a:schemeClr>
          </a:solidFill>
          <a:ln w="25400" cap="flat" cmpd="sng" algn="ctr">
            <a:noFill/>
            <a:prstDash val="solid"/>
            <a:round/>
            <a:headEnd type="none" w="med" len="med"/>
            <a:tailEnd type="none" w="med" len="med"/>
          </a:ln>
          <a:effectLst/>
        </p:spPr>
        <p:txBody>
          <a:bodyPr lIns="70639" tIns="35320" rIns="70639" bIns="35320">
            <a:prstTxWarp prst="textNoShape">
              <a:avLst/>
            </a:prstTxWarp>
          </a:bodyPr>
          <a:lstStyle/>
          <a:p>
            <a:pPr algn="ctr">
              <a:defRPr/>
            </a:pPr>
            <a:endParaRPr lang="en-US">
              <a:effectLst>
                <a:outerShdw blurRad="38100" dist="38100" dir="2700000" algn="tl">
                  <a:srgbClr val="000000">
                    <a:alpha val="43137"/>
                  </a:srgbClr>
                </a:outerShdw>
              </a:effectLst>
            </a:endParaRPr>
          </a:p>
        </p:txBody>
      </p:sp>
      <p:sp>
        <p:nvSpPr>
          <p:cNvPr id="9" name="Connector 8"/>
          <p:cNvSpPr/>
          <p:nvPr/>
        </p:nvSpPr>
        <p:spPr bwMode="auto">
          <a:xfrm>
            <a:off x="1007864" y="4355901"/>
            <a:ext cx="7383270" cy="690735"/>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639" tIns="35320" rIns="70639" bIns="35320">
            <a:prstTxWarp prst="textNoShape">
              <a:avLst/>
            </a:prstTxWarp>
          </a:bodyPr>
          <a:lstStyle/>
          <a:p>
            <a:pPr algn="ctr">
              <a:defRPr/>
            </a:pPr>
            <a:endParaRPr lang="en-US">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2"/>
          <p:cNvSpPr>
            <a:spLocks noGrp="1" noChangeArrowheads="1"/>
          </p:cNvSpPr>
          <p:nvPr>
            <p:ph idx="1"/>
          </p:nvPr>
        </p:nvSpPr>
        <p:spPr/>
        <p:txBody>
          <a:bodyPr/>
          <a:lstStyle/>
          <a:p>
            <a:r>
              <a:rPr lang="en-US" dirty="0" smtClean="0"/>
              <a:t>Pros:</a:t>
            </a:r>
          </a:p>
          <a:p>
            <a:pPr lvl="1"/>
            <a:r>
              <a:rPr lang="en-US" dirty="0" smtClean="0"/>
              <a:t>simple to define/add new vocabularies</a:t>
            </a:r>
          </a:p>
          <a:p>
            <a:pPr lvl="2"/>
            <a:r>
              <a:rPr lang="en-US" dirty="0" smtClean="0"/>
              <a:t>there is a strong microformat community for this</a:t>
            </a:r>
          </a:p>
          <a:p>
            <a:pPr lvl="1"/>
            <a:r>
              <a:rPr lang="en-US" dirty="0" smtClean="0"/>
              <a:t>works with all current browsers, markup validators, </a:t>
            </a:r>
            <a:r>
              <a:rPr lang="en-US" dirty="0" err="1" smtClean="0"/>
              <a:t>etc</a:t>
            </a:r>
            <a:endParaRPr lang="en-US" dirty="0" smtClean="0"/>
          </a:p>
          <a:p>
            <a:pPr lvl="1"/>
            <a:r>
              <a:rPr lang="en-US" dirty="0" smtClean="0"/>
              <a:t>fairly user friendly, easy to understand and use</a:t>
            </a:r>
            <a:endParaRPr lang="en-US" dirty="0"/>
          </a:p>
        </p:txBody>
      </p:sp>
      <p:sp>
        <p:nvSpPr>
          <p:cNvPr id="227330" name="Rectangle 1"/>
          <p:cNvSpPr>
            <a:spLocks noGrp="1" noChangeArrowheads="1"/>
          </p:cNvSpPr>
          <p:nvPr>
            <p:ph type="title"/>
          </p:nvPr>
        </p:nvSpPr>
        <p:spPr/>
        <p:txBody>
          <a:bodyPr/>
          <a:lstStyle/>
          <a:p>
            <a:r>
              <a:rPr lang="en-US" dirty="0" smtClean="0"/>
              <a:t>Microformats &amp; GRDDL: pros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2"/>
          <p:cNvSpPr>
            <a:spLocks noGrp="1" noChangeArrowheads="1"/>
          </p:cNvSpPr>
          <p:nvPr>
            <p:ph idx="1"/>
          </p:nvPr>
        </p:nvSpPr>
        <p:spPr/>
        <p:txBody>
          <a:bodyPr/>
          <a:lstStyle/>
          <a:p>
            <a:r>
              <a:rPr lang="en-US" dirty="0" smtClean="0"/>
              <a:t>Cons:</a:t>
            </a:r>
          </a:p>
          <a:p>
            <a:pPr lvl="1"/>
            <a:r>
              <a:rPr lang="en-US" dirty="0" smtClean="0"/>
              <a:t>does not scale well for complex vocabularies</a:t>
            </a:r>
          </a:p>
          <a:p>
            <a:pPr lvl="2"/>
            <a:r>
              <a:rPr lang="en-US" dirty="0" smtClean="0"/>
              <a:t>remember: needs a transformation per vocabulary</a:t>
            </a:r>
          </a:p>
          <a:p>
            <a:pPr lvl="1"/>
            <a:r>
              <a:rPr lang="en-US" dirty="0" smtClean="0"/>
              <a:t>difficult to mix vocabularies within one page</a:t>
            </a:r>
          </a:p>
          <a:p>
            <a:pPr lvl="2"/>
            <a:r>
              <a:rPr lang="en-US" dirty="0" smtClean="0"/>
              <a:t>what if the usage of an attribute clashes among different vocabularies?</a:t>
            </a:r>
          </a:p>
          <a:p>
            <a:pPr lvl="1"/>
            <a:r>
              <a:rPr lang="en-US" dirty="0" smtClean="0"/>
              <a:t>the “target” RDF vocabulary is to be defined additionally to the specific microformat specification</a:t>
            </a:r>
          </a:p>
          <a:p>
            <a:pPr lvl="1"/>
            <a:r>
              <a:rPr lang="en-US" dirty="0" smtClean="0"/>
              <a:t>some of the attributes are meant for other usage</a:t>
            </a:r>
          </a:p>
          <a:p>
            <a:pPr lvl="2"/>
            <a:r>
              <a:rPr lang="en-US" dirty="0" smtClean="0"/>
              <a:t>eg, the </a:t>
            </a:r>
            <a:r>
              <a:rPr lang="en-US" dirty="0" err="1" smtClean="0"/>
              <a:t>abbr</a:t>
            </a:r>
            <a:r>
              <a:rPr lang="en-US" dirty="0" smtClean="0"/>
              <a:t> element, the @title attribute, …</a:t>
            </a:r>
            <a:endParaRPr lang="en-US" dirty="0"/>
          </a:p>
        </p:txBody>
      </p:sp>
      <p:sp>
        <p:nvSpPr>
          <p:cNvPr id="229378" name="Rectangle 1"/>
          <p:cNvSpPr>
            <a:spLocks noGrp="1" noChangeArrowheads="1"/>
          </p:cNvSpPr>
          <p:nvPr>
            <p:ph type="title"/>
          </p:nvPr>
        </p:nvSpPr>
        <p:spPr/>
        <p:txBody>
          <a:bodyPr/>
          <a:lstStyle/>
          <a:p>
            <a:r>
              <a:rPr lang="en-US" dirty="0" smtClean="0"/>
              <a:t>Microformats &amp; GRDDL: cons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General idea: define a set of extra attributes to add “structured data” to an HTML page</a:t>
            </a:r>
          </a:p>
          <a:p>
            <a:r>
              <a:rPr lang="en-US" dirty="0" smtClean="0"/>
              <a:t>This extra structured data can</a:t>
            </a:r>
          </a:p>
          <a:p>
            <a:pPr lvl="1"/>
            <a:r>
              <a:rPr lang="en-US" dirty="0" smtClean="0"/>
              <a:t>be used directly by a 3</a:t>
            </a:r>
            <a:r>
              <a:rPr lang="en-US" baseline="30000" dirty="0" smtClean="0"/>
              <a:t>rd</a:t>
            </a:r>
            <a:r>
              <a:rPr lang="en-US" dirty="0" smtClean="0"/>
              <a:t> party (e.g., to improve the user interface)</a:t>
            </a:r>
          </a:p>
          <a:p>
            <a:pPr lvl="1"/>
            <a:r>
              <a:rPr lang="en-US" dirty="0" smtClean="0"/>
              <a:t>extracted, converted into RDF and integrate it with the rest of data out there</a:t>
            </a:r>
          </a:p>
          <a:p>
            <a:r>
              <a:rPr lang="en-US" dirty="0" smtClean="0"/>
              <a:t>Two “syntaxes” emerged at W3C:</a:t>
            </a:r>
          </a:p>
          <a:p>
            <a:pPr lvl="1"/>
            <a:r>
              <a:rPr lang="en-US" dirty="0" smtClean="0"/>
              <a:t>RDFa (developed in general for XML languages and for HTML)</a:t>
            </a:r>
          </a:p>
          <a:p>
            <a:pPr lvl="1"/>
            <a:r>
              <a:rPr lang="en-US" dirty="0"/>
              <a:t>microdata (part of the HTML5 family of specifications)</a:t>
            </a:r>
          </a:p>
          <a:p>
            <a:pPr lvl="1"/>
            <a:endParaRPr lang="en-US" dirty="0" smtClean="0"/>
          </a:p>
          <a:p>
            <a:pPr lvl="1"/>
            <a:endParaRPr lang="en-US" dirty="0"/>
          </a:p>
        </p:txBody>
      </p:sp>
      <p:sp>
        <p:nvSpPr>
          <p:cNvPr id="3" name="Title 2"/>
          <p:cNvSpPr>
            <a:spLocks noGrp="1"/>
          </p:cNvSpPr>
          <p:nvPr>
            <p:ph type="title"/>
          </p:nvPr>
        </p:nvSpPr>
        <p:spPr/>
        <p:txBody>
          <a:bodyPr>
            <a:normAutofit fontScale="90000"/>
          </a:bodyPr>
          <a:lstStyle/>
          <a:p>
            <a:r>
              <a:rPr lang="en-US" dirty="0" smtClean="0"/>
              <a:t>A more general solution: microdata and RDFa</a:t>
            </a:r>
            <a:endParaRPr lang="en-US" dirty="0"/>
          </a:p>
        </p:txBody>
      </p:sp>
    </p:spTree>
    <p:extLst>
      <p:ext uri="{BB962C8B-B14F-4D97-AF65-F5344CB8AC3E}">
        <p14:creationId xmlns:p14="http://schemas.microsoft.com/office/powerpoint/2010/main" val="2571915951"/>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err="1" smtClean="0"/>
              <a:t>HTML+microdata</a:t>
            </a:r>
            <a:r>
              <a:rPr lang="en-US" dirty="0" smtClean="0"/>
              <a:t> or </a:t>
            </a:r>
            <a:r>
              <a:rPr lang="en-US" dirty="0" err="1" smtClean="0"/>
              <a:t>HTML+RDFa</a:t>
            </a:r>
            <a:r>
              <a:rPr lang="en-US" dirty="0" smtClean="0"/>
              <a:t> are becoming a major source of data on the Web!</a:t>
            </a:r>
            <a:endParaRPr lang="en-US" dirty="0"/>
          </a:p>
        </p:txBody>
      </p:sp>
    </p:spTree>
    <p:extLst>
      <p:ext uri="{BB962C8B-B14F-4D97-AF65-F5344CB8AC3E}">
        <p14:creationId xmlns:p14="http://schemas.microsoft.com/office/powerpoint/2010/main" val="330178283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dfa-homep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10080625" cy="7373097"/>
          </a:xfrm>
          <a:prstGeom prst="rect">
            <a:avLst/>
          </a:prstGeom>
        </p:spPr>
      </p:pic>
    </p:spTree>
    <p:extLst>
      <p:ext uri="{BB962C8B-B14F-4D97-AF65-F5344CB8AC3E}">
        <p14:creationId xmlns:p14="http://schemas.microsoft.com/office/powerpoint/2010/main" val="594765140"/>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dfa-homepage-annota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10080625" cy="7373097"/>
          </a:xfrm>
          <a:prstGeom prst="rect">
            <a:avLst/>
          </a:prstGeom>
        </p:spPr>
      </p:pic>
    </p:spTree>
    <p:extLst>
      <p:ext uri="{BB962C8B-B14F-4D97-AF65-F5344CB8AC3E}">
        <p14:creationId xmlns:p14="http://schemas.microsoft.com/office/powerpoint/2010/main" val="37671660"/>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dfa-homepage-cur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10080625" cy="7373097"/>
          </a:xfrm>
          <a:prstGeom prst="rect">
            <a:avLst/>
          </a:prstGeom>
        </p:spPr>
      </p:pic>
    </p:spTree>
    <p:extLst>
      <p:ext uri="{BB962C8B-B14F-4D97-AF65-F5344CB8AC3E}">
        <p14:creationId xmlns:p14="http://schemas.microsoft.com/office/powerpoint/2010/main" val="2273515122"/>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dfa-homepage-htm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10080625" cy="7373097"/>
          </a:xfrm>
          <a:prstGeom prst="rect">
            <a:avLst/>
          </a:prstGeom>
        </p:spPr>
      </p:pic>
    </p:spTree>
    <p:extLst>
      <p:ext uri="{BB962C8B-B14F-4D97-AF65-F5344CB8AC3E}">
        <p14:creationId xmlns:p14="http://schemas.microsoft.com/office/powerpoint/2010/main" val="2737193206"/>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p:cNvSpPr>
            <a:spLocks noGrp="1" noChangeArrowheads="1"/>
          </p:cNvSpPr>
          <p:nvPr>
            <p:ph type="title"/>
          </p:nvPr>
        </p:nvSpPr>
        <p:spPr/>
        <p:txBody>
          <a:bodyPr>
            <a:normAutofit/>
          </a:bodyPr>
          <a:lstStyle/>
          <a:p>
            <a:r>
              <a:rPr lang="en-US" dirty="0" smtClean="0"/>
              <a:t>In a slightly more readable format…</a:t>
            </a:r>
            <a:endParaRPr lang="en-US" dirty="0"/>
          </a:p>
        </p:txBody>
      </p:sp>
      <p:sp>
        <p:nvSpPr>
          <p:cNvPr id="115714" name="Text Box 2"/>
          <p:cNvSpPr txBox="1">
            <a:spLocks noChangeArrowheads="1"/>
          </p:cNvSpPr>
          <p:nvPr/>
        </p:nvSpPr>
        <p:spPr bwMode="auto">
          <a:xfrm>
            <a:off x="335409" y="1979613"/>
            <a:ext cx="9525000" cy="37211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&lt;html&gt;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&lt;body prefix="schema: http://schema.org/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foaf:   http://xmlns.com/foaf/0.1/"</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&lt;div about="</a:t>
            </a:r>
            <a:r>
              <a:rPr lang="en-US" sz="1800" b="1" noProof="1">
                <a:solidFill>
                  <a:schemeClr val="tx1"/>
                </a:solidFill>
                <a:latin typeface="Courier New" charset="0"/>
                <a:ea typeface="msmincho" charset="0"/>
                <a:cs typeface="msmincho" charset="0"/>
              </a:rPr>
              <a:t>http://www.ivan-herman.net/foaf#me</a:t>
            </a:r>
            <a:r>
              <a:rPr lang="en-US" sz="1800" b="1" noProof="1">
                <a:solidFill>
                  <a:srgbClr val="000000"/>
                </a:solidFill>
                <a:latin typeface="Courier New" charset="0"/>
                <a:ea typeface="msmincho" charset="0"/>
                <a:cs typeface="msmincho" charset="0"/>
              </a:rPr>
              <a:t>" ... &gt;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&lt;p&gt;I graduated as mathematician at the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&lt;a rel="foaf:schoolHomepage schema:alumniOf"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href="http://www.elte.hu/"&gt;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&lt;span property="dc:title"&gt;Eötvös Loránd University 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Budapest&lt;/span&gt;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&lt;/a&gt;,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p:cNvSpPr>
            <a:spLocks noGrp="1" noChangeArrowheads="1"/>
          </p:cNvSpPr>
          <p:nvPr>
            <p:ph type="title"/>
          </p:nvPr>
        </p:nvSpPr>
        <p:spPr/>
        <p:txBody>
          <a:bodyPr>
            <a:normAutofit/>
          </a:bodyPr>
          <a:lstStyle/>
          <a:p>
            <a:r>
              <a:rPr lang="en-US" smtClean="0"/>
              <a:t>In a slightly more readable format…</a:t>
            </a:r>
            <a:endParaRPr lang="en-US"/>
          </a:p>
        </p:txBody>
      </p:sp>
      <p:sp>
        <p:nvSpPr>
          <p:cNvPr id="115714" name="Text Box 2"/>
          <p:cNvSpPr txBox="1">
            <a:spLocks noChangeArrowheads="1"/>
          </p:cNvSpPr>
          <p:nvPr/>
        </p:nvSpPr>
        <p:spPr bwMode="auto">
          <a:xfrm>
            <a:off x="335409" y="1979613"/>
            <a:ext cx="9525000" cy="37211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&lt;html&gt;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&lt;body prefix="schema: http://schema.org/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foaf:   http://xmlns.com/foaf/0.1/"</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&lt;div about="</a:t>
            </a:r>
            <a:r>
              <a:rPr lang="en-US" sz="1800" b="1" noProof="1">
                <a:solidFill>
                  <a:schemeClr val="accent6"/>
                </a:solidFill>
                <a:latin typeface="Courier New" charset="0"/>
                <a:ea typeface="msmincho" charset="0"/>
                <a:cs typeface="msmincho" charset="0"/>
              </a:rPr>
              <a:t>http://www.ivan-herman.net/foaf#me</a:t>
            </a:r>
            <a:r>
              <a:rPr lang="en-US" sz="1800" b="1" noProof="1">
                <a:solidFill>
                  <a:srgbClr val="000000"/>
                </a:solidFill>
                <a:latin typeface="Courier New" charset="0"/>
                <a:ea typeface="msmincho" charset="0"/>
                <a:cs typeface="msmincho" charset="0"/>
              </a:rPr>
              <a:t>" ... &gt;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&lt;p&gt;I graduated as mathematician at the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&lt;a rel="</a:t>
            </a:r>
            <a:r>
              <a:rPr lang="en-US" sz="1800" b="1" noProof="1">
                <a:solidFill>
                  <a:srgbClr val="7D3C4A"/>
                </a:solidFill>
                <a:latin typeface="Courier New" charset="0"/>
                <a:ea typeface="msmincho" charset="0"/>
                <a:cs typeface="msmincho" charset="0"/>
              </a:rPr>
              <a:t>foaf:schoolHomepage</a:t>
            </a:r>
            <a:r>
              <a:rPr lang="en-US" sz="1800" b="1" noProof="1">
                <a:solidFill>
                  <a:srgbClr val="000000"/>
                </a:solidFill>
                <a:latin typeface="Courier New" charset="0"/>
                <a:ea typeface="msmincho" charset="0"/>
                <a:cs typeface="msmincho" charset="0"/>
              </a:rPr>
              <a:t> schema:alumniOf"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href="</a:t>
            </a:r>
            <a:r>
              <a:rPr lang="en-US" sz="1800" b="1" noProof="1">
                <a:solidFill>
                  <a:srgbClr val="7D3C4A"/>
                </a:solidFill>
                <a:latin typeface="Courier New" charset="0"/>
                <a:ea typeface="msmincho" charset="0"/>
                <a:cs typeface="msmincho" charset="0"/>
              </a:rPr>
              <a:t>http://</a:t>
            </a:r>
            <a:r>
              <a:rPr lang="en-US" sz="1800" b="1" noProof="1">
                <a:solidFill>
                  <a:srgbClr val="008000"/>
                </a:solidFill>
                <a:latin typeface="Courier New" charset="0"/>
                <a:ea typeface="msmincho" charset="0"/>
                <a:cs typeface="msmincho" charset="0"/>
              </a:rPr>
              <a:t>www.elte.hu/</a:t>
            </a:r>
            <a:r>
              <a:rPr lang="en-US" sz="1800" b="1" noProof="1">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&lt;span property="</a:t>
            </a:r>
            <a:r>
              <a:rPr lang="en-US" sz="1800" b="1" noProof="1">
                <a:solidFill>
                  <a:srgbClr val="008000"/>
                </a:solidFill>
                <a:latin typeface="Courier New" charset="0"/>
                <a:ea typeface="msmincho" charset="0"/>
                <a:cs typeface="msmincho" charset="0"/>
              </a:rPr>
              <a:t>dc:title</a:t>
            </a:r>
            <a:r>
              <a:rPr lang="en-US" sz="1800" b="1" noProof="1">
                <a:solidFill>
                  <a:srgbClr val="000000"/>
                </a:solidFill>
                <a:latin typeface="Courier New" charset="0"/>
                <a:ea typeface="msmincho" charset="0"/>
                <a:cs typeface="msmincho" charset="0"/>
              </a:rPr>
              <a:t>"&gt;</a:t>
            </a:r>
            <a:r>
              <a:rPr lang="en-US" sz="1800" b="1" noProof="1">
                <a:solidFill>
                  <a:srgbClr val="008000"/>
                </a:solidFill>
                <a:latin typeface="Courier New" charset="0"/>
                <a:ea typeface="msmincho" charset="0"/>
                <a:cs typeface="msmincho" charset="0"/>
              </a:rPr>
              <a:t>Eötvös Loránd University 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8000"/>
                </a:solidFill>
                <a:latin typeface="Courier New" charset="0"/>
                <a:ea typeface="msmincho" charset="0"/>
                <a:cs typeface="msmincho" charset="0"/>
              </a:rPr>
              <a:t>             Budapest</a:t>
            </a:r>
            <a:r>
              <a:rPr lang="en-US" sz="1800" b="1" noProof="1">
                <a:solidFill>
                  <a:srgbClr val="000000"/>
                </a:solidFill>
                <a:latin typeface="Courier New" charset="0"/>
                <a:ea typeface="msmincho" charset="0"/>
                <a:cs typeface="msmincho" charset="0"/>
              </a:rPr>
              <a:t>&lt;/span&gt;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&lt;/a&gt;,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p:txBody>
      </p:sp>
      <p:sp>
        <p:nvSpPr>
          <p:cNvPr id="4" name="Line 3"/>
          <p:cNvSpPr>
            <a:spLocks noChangeShapeType="1"/>
          </p:cNvSpPr>
          <p:nvPr/>
        </p:nvSpPr>
        <p:spPr bwMode="auto">
          <a:xfrm flipV="1">
            <a:off x="2592040" y="1511323"/>
            <a:ext cx="4643786" cy="1764481"/>
          </a:xfrm>
          <a:prstGeom prst="line">
            <a:avLst/>
          </a:prstGeom>
          <a:noFill/>
          <a:ln w="36000">
            <a:solidFill>
              <a:srgbClr val="800000"/>
            </a:solidFill>
            <a:round/>
            <a:headEnd type="triangle" w="med" len="med"/>
            <a:tailEnd/>
          </a:ln>
        </p:spPr>
        <p:txBody>
          <a:bodyPr lIns="91132" tIns="45567" rIns="91132" bIns="45567">
            <a:prstTxWarp prst="textNoShape">
              <a:avLst/>
            </a:prstTxWarp>
          </a:bodyPr>
          <a:lstStyle/>
          <a:p>
            <a:endParaRPr lang="en-US"/>
          </a:p>
        </p:txBody>
      </p:sp>
      <p:sp>
        <p:nvSpPr>
          <p:cNvPr id="5" name="Line 4"/>
          <p:cNvSpPr>
            <a:spLocks noChangeShapeType="1"/>
          </p:cNvSpPr>
          <p:nvPr/>
        </p:nvSpPr>
        <p:spPr bwMode="auto">
          <a:xfrm flipV="1">
            <a:off x="3816179" y="1570047"/>
            <a:ext cx="3510137" cy="2425814"/>
          </a:xfrm>
          <a:prstGeom prst="line">
            <a:avLst/>
          </a:prstGeom>
          <a:noFill/>
          <a:ln w="36000">
            <a:solidFill>
              <a:srgbClr val="800000"/>
            </a:solidFill>
            <a:round/>
            <a:headEnd type="triangle" w="med" len="med"/>
            <a:tailEnd/>
          </a:ln>
        </p:spPr>
        <p:txBody>
          <a:bodyPr lIns="91132" tIns="45567" rIns="91132" bIns="45567">
            <a:prstTxWarp prst="textNoShape">
              <a:avLst/>
            </a:prstTxWarp>
          </a:bodyPr>
          <a:lstStyle/>
          <a:p>
            <a:endParaRPr lang="en-US"/>
          </a:p>
        </p:txBody>
      </p:sp>
      <p:sp>
        <p:nvSpPr>
          <p:cNvPr id="6" name="Line 5"/>
          <p:cNvSpPr>
            <a:spLocks noChangeShapeType="1"/>
          </p:cNvSpPr>
          <p:nvPr/>
        </p:nvSpPr>
        <p:spPr bwMode="auto">
          <a:xfrm flipV="1">
            <a:off x="4824311" y="1722447"/>
            <a:ext cx="2654425" cy="2561445"/>
          </a:xfrm>
          <a:prstGeom prst="line">
            <a:avLst/>
          </a:prstGeom>
          <a:noFill/>
          <a:ln w="36000">
            <a:solidFill>
              <a:srgbClr val="800000"/>
            </a:solidFill>
            <a:round/>
            <a:headEnd type="triangle" w="med" len="med"/>
            <a:tailEnd/>
          </a:ln>
        </p:spPr>
        <p:txBody>
          <a:bodyPr lIns="91132" tIns="45567" rIns="91132" bIns="45567">
            <a:prstTxWarp prst="textNoShape">
              <a:avLst/>
            </a:prstTxWarp>
          </a:bodyPr>
          <a:lstStyle/>
          <a:p>
            <a:endParaRPr lang="en-US"/>
          </a:p>
        </p:txBody>
      </p:sp>
      <p:sp>
        <p:nvSpPr>
          <p:cNvPr id="7" name="Text Box 6"/>
          <p:cNvSpPr txBox="1">
            <a:spLocks noChangeArrowheads="1"/>
          </p:cNvSpPr>
          <p:nvPr/>
        </p:nvSpPr>
        <p:spPr bwMode="auto">
          <a:xfrm>
            <a:off x="7235827" y="1260475"/>
            <a:ext cx="1979613" cy="665163"/>
          </a:xfrm>
          <a:prstGeom prst="rect">
            <a:avLst/>
          </a:prstGeom>
          <a:noFill/>
          <a:ln w="9525">
            <a:noFill/>
            <a:round/>
            <a:headEnd/>
            <a:tailEnd/>
          </a:ln>
        </p:spPr>
        <p:txBody>
          <a:bodyPr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a:solidFill>
                  <a:srgbClr val="000000"/>
                </a:solidFill>
                <a:ea typeface="msmincho" charset="0"/>
                <a:cs typeface="msmincho" charset="0"/>
              </a:rPr>
              <a:t>Triple</a:t>
            </a:r>
          </a:p>
        </p:txBody>
      </p:sp>
      <p:sp>
        <p:nvSpPr>
          <p:cNvPr id="8" name="Line 7"/>
          <p:cNvSpPr>
            <a:spLocks noChangeShapeType="1"/>
          </p:cNvSpPr>
          <p:nvPr/>
        </p:nvSpPr>
        <p:spPr bwMode="auto">
          <a:xfrm flipH="1">
            <a:off x="3973545" y="4465640"/>
            <a:ext cx="2362201" cy="2590800"/>
          </a:xfrm>
          <a:prstGeom prst="line">
            <a:avLst/>
          </a:prstGeom>
          <a:noFill/>
          <a:ln w="36000">
            <a:solidFill>
              <a:srgbClr val="008000"/>
            </a:solidFill>
            <a:round/>
            <a:headEnd type="triangle" w="med" len="med"/>
            <a:tailEnd/>
          </a:ln>
        </p:spPr>
        <p:txBody>
          <a:bodyPr lIns="91132" tIns="45567" rIns="91132" bIns="45567">
            <a:prstTxWarp prst="textNoShape">
              <a:avLst/>
            </a:prstTxWarp>
          </a:bodyPr>
          <a:lstStyle/>
          <a:p>
            <a:endParaRPr lang="en-US"/>
          </a:p>
        </p:txBody>
      </p:sp>
      <p:sp>
        <p:nvSpPr>
          <p:cNvPr id="9" name="Line 8"/>
          <p:cNvSpPr>
            <a:spLocks noChangeShapeType="1"/>
          </p:cNvSpPr>
          <p:nvPr/>
        </p:nvSpPr>
        <p:spPr bwMode="auto">
          <a:xfrm flipH="1">
            <a:off x="3778250" y="4751423"/>
            <a:ext cx="542925" cy="2339975"/>
          </a:xfrm>
          <a:prstGeom prst="line">
            <a:avLst/>
          </a:prstGeom>
          <a:noFill/>
          <a:ln w="36000">
            <a:solidFill>
              <a:srgbClr val="008000"/>
            </a:solidFill>
            <a:round/>
            <a:headEnd type="triangle" w="med" len="med"/>
            <a:tailEnd/>
          </a:ln>
        </p:spPr>
        <p:txBody>
          <a:bodyPr lIns="91132" tIns="45567" rIns="91132" bIns="45567">
            <a:prstTxWarp prst="textNoShape">
              <a:avLst/>
            </a:prstTxWarp>
          </a:bodyPr>
          <a:lstStyle/>
          <a:p>
            <a:endParaRPr lang="en-US"/>
          </a:p>
        </p:txBody>
      </p:sp>
      <p:sp>
        <p:nvSpPr>
          <p:cNvPr id="10" name="Line 9"/>
          <p:cNvSpPr>
            <a:spLocks noChangeShapeType="1"/>
          </p:cNvSpPr>
          <p:nvPr/>
        </p:nvSpPr>
        <p:spPr bwMode="auto">
          <a:xfrm flipH="1">
            <a:off x="4125945" y="4694237"/>
            <a:ext cx="3581401" cy="2438400"/>
          </a:xfrm>
          <a:prstGeom prst="line">
            <a:avLst/>
          </a:prstGeom>
          <a:noFill/>
          <a:ln w="36000">
            <a:solidFill>
              <a:srgbClr val="008000"/>
            </a:solidFill>
            <a:round/>
            <a:headEnd type="triangle" w="med" len="med"/>
            <a:tailEnd/>
          </a:ln>
        </p:spPr>
        <p:txBody>
          <a:bodyPr lIns="91132" tIns="45567" rIns="91132" bIns="45567">
            <a:prstTxWarp prst="textNoShape">
              <a:avLst/>
            </a:prstTxWarp>
          </a:bodyPr>
          <a:lstStyle/>
          <a:p>
            <a:endParaRPr lang="en-US"/>
          </a:p>
        </p:txBody>
      </p:sp>
      <p:sp>
        <p:nvSpPr>
          <p:cNvPr id="11" name="Text Box 10"/>
          <p:cNvSpPr txBox="1">
            <a:spLocks noChangeArrowheads="1"/>
          </p:cNvSpPr>
          <p:nvPr/>
        </p:nvSpPr>
        <p:spPr bwMode="auto">
          <a:xfrm>
            <a:off x="3419477" y="7056438"/>
            <a:ext cx="1979613" cy="665162"/>
          </a:xfrm>
          <a:prstGeom prst="rect">
            <a:avLst/>
          </a:prstGeom>
          <a:noFill/>
          <a:ln w="9525">
            <a:noFill/>
            <a:round/>
            <a:headEnd/>
            <a:tailEnd/>
          </a:ln>
        </p:spPr>
        <p:txBody>
          <a:bodyPr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a:solidFill>
                  <a:srgbClr val="000000"/>
                </a:solidFill>
                <a:ea typeface="msmincho" charset="0"/>
                <a:cs typeface="msmincho" charset="0"/>
              </a:rPr>
              <a:t>Triple</a:t>
            </a:r>
          </a:p>
        </p:txBody>
      </p:sp>
    </p:spTree>
    <p:extLst>
      <p:ext uri="{BB962C8B-B14F-4D97-AF65-F5344CB8AC3E}">
        <p14:creationId xmlns:p14="http://schemas.microsoft.com/office/powerpoint/2010/main" val="16482128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There are more an more data on the Web</a:t>
            </a:r>
          </a:p>
          <a:p>
            <a:pPr lvl="1"/>
            <a:r>
              <a:rPr lang="en-US" dirty="0" smtClean="0"/>
              <a:t>government data, health related data, general knowledge, company information, flight information, restaurants,…</a:t>
            </a:r>
          </a:p>
          <a:p>
            <a:r>
              <a:rPr lang="en-US" dirty="0" smtClean="0"/>
              <a:t>More and more applications rely on the availability of that data</a:t>
            </a:r>
            <a:endParaRPr lang="en-US" dirty="0"/>
          </a:p>
        </p:txBody>
      </p:sp>
      <p:sp>
        <p:nvSpPr>
          <p:cNvPr id="2" name="Title 1"/>
          <p:cNvSpPr>
            <a:spLocks noGrp="1"/>
          </p:cNvSpPr>
          <p:nvPr>
            <p:ph type="title"/>
          </p:nvPr>
        </p:nvSpPr>
        <p:spPr/>
        <p:txBody>
          <a:bodyPr/>
          <a:lstStyle/>
          <a:p>
            <a:r>
              <a:rPr lang="en-US" dirty="0" smtClean="0"/>
              <a:t>Data on the Web</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p:cNvSpPr>
            <a:spLocks noGrp="1" noChangeArrowheads="1"/>
          </p:cNvSpPr>
          <p:nvPr>
            <p:ph type="title"/>
          </p:nvPr>
        </p:nvSpPr>
        <p:spPr/>
        <p:txBody>
          <a:bodyPr>
            <a:normAutofit/>
          </a:bodyPr>
          <a:lstStyle/>
          <a:p>
            <a:r>
              <a:rPr lang="en-US" dirty="0" smtClean="0"/>
              <a:t>Yielding…</a:t>
            </a:r>
            <a:endParaRPr lang="en-US" dirty="0"/>
          </a:p>
        </p:txBody>
      </p:sp>
      <p:sp>
        <p:nvSpPr>
          <p:cNvPr id="115714" name="Text Box 2"/>
          <p:cNvSpPr txBox="1">
            <a:spLocks noChangeArrowheads="1"/>
          </p:cNvSpPr>
          <p:nvPr/>
        </p:nvSpPr>
        <p:spPr bwMode="auto">
          <a:xfrm>
            <a:off x="215776" y="1979617"/>
            <a:ext cx="9673456" cy="3456408"/>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&lt;http://www.ivan-herman.net/foaf#me&gt;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schema:alumniOf     &lt;http://www.elte.hu&gt;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foaf:schoolHomePage &lt;http://www.elte.hu&gt;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schema:worksFor     &lt;http://www.w3.org/W3C#data&gt;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&lt;http://www.elte.hu&gt;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dc:title "Eötvös Loránd University of Budapest"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&lt;http://www.w3.org/W3C#data&gt;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dc:title "World Wide Web Consortium (W3C)”</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p:txBody>
      </p:sp>
    </p:spTree>
    <p:extLst>
      <p:ext uri="{BB962C8B-B14F-4D97-AF65-F5344CB8AC3E}">
        <p14:creationId xmlns:p14="http://schemas.microsoft.com/office/powerpoint/2010/main" val="9242623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data-ho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
            <a:ext cx="10080625" cy="7272382"/>
          </a:xfrm>
          <a:prstGeom prst="rect">
            <a:avLst/>
          </a:prstGeom>
        </p:spPr>
      </p:pic>
    </p:spTree>
    <p:extLst>
      <p:ext uri="{BB962C8B-B14F-4D97-AF65-F5344CB8AC3E}">
        <p14:creationId xmlns:p14="http://schemas.microsoft.com/office/powerpoint/2010/main" val="2938862220"/>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data-home-annota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
            <a:ext cx="10080625" cy="7272382"/>
          </a:xfrm>
          <a:prstGeom prst="rect">
            <a:avLst/>
          </a:prstGeom>
        </p:spPr>
      </p:pic>
    </p:spTree>
    <p:extLst>
      <p:ext uri="{BB962C8B-B14F-4D97-AF65-F5344CB8AC3E}">
        <p14:creationId xmlns:p14="http://schemas.microsoft.com/office/powerpoint/2010/main" val="3333963934"/>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data-home-cur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
            <a:ext cx="10080625" cy="7272382"/>
          </a:xfrm>
          <a:prstGeom prst="rect">
            <a:avLst/>
          </a:prstGeom>
        </p:spPr>
      </p:pic>
    </p:spTree>
    <p:extLst>
      <p:ext uri="{BB962C8B-B14F-4D97-AF65-F5344CB8AC3E}">
        <p14:creationId xmlns:p14="http://schemas.microsoft.com/office/powerpoint/2010/main" val="342342137"/>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data-htm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
            <a:ext cx="10080625" cy="7272382"/>
          </a:xfrm>
          <a:prstGeom prst="rect">
            <a:avLst/>
          </a:prstGeom>
        </p:spPr>
      </p:pic>
    </p:spTree>
    <p:extLst>
      <p:ext uri="{BB962C8B-B14F-4D97-AF65-F5344CB8AC3E}">
        <p14:creationId xmlns:p14="http://schemas.microsoft.com/office/powerpoint/2010/main" val="2773136687"/>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p:cNvSpPr>
            <a:spLocks noGrp="1" noChangeArrowheads="1"/>
          </p:cNvSpPr>
          <p:nvPr>
            <p:ph type="title"/>
          </p:nvPr>
        </p:nvSpPr>
        <p:spPr/>
        <p:txBody>
          <a:bodyPr>
            <a:normAutofit/>
          </a:bodyPr>
          <a:lstStyle/>
          <a:p>
            <a:r>
              <a:rPr lang="en-US" dirty="0"/>
              <a:t>In a slightly more readable format…</a:t>
            </a:r>
          </a:p>
        </p:txBody>
      </p:sp>
      <p:sp>
        <p:nvSpPr>
          <p:cNvPr id="115714" name="Text Box 2"/>
          <p:cNvSpPr txBox="1">
            <a:spLocks noChangeArrowheads="1"/>
          </p:cNvSpPr>
          <p:nvPr/>
        </p:nvSpPr>
        <p:spPr bwMode="auto">
          <a:xfrm>
            <a:off x="215776" y="1979617"/>
            <a:ext cx="9673456" cy="3456408"/>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smtClean="0">
                <a:solidFill>
                  <a:srgbClr val="000000"/>
                </a:solidFill>
                <a:latin typeface="Courier New" charset="0"/>
                <a:ea typeface="msmincho" charset="0"/>
                <a:cs typeface="msmincho" charset="0"/>
              </a:rPr>
              <a:t>&lt;div </a:t>
            </a:r>
            <a:r>
              <a:rPr lang="en-US" sz="1800" b="1" noProof="1">
                <a:solidFill>
                  <a:srgbClr val="000000"/>
                </a:solidFill>
                <a:latin typeface="Courier New" charset="0"/>
                <a:ea typeface="msmincho" charset="0"/>
                <a:cs typeface="msmincho" charset="0"/>
              </a:rPr>
              <a:t>itemscope </a:t>
            </a:r>
            <a:r>
              <a:rPr lang="en-US" sz="1800" b="1" noProof="1" smtClean="0">
                <a:solidFill>
                  <a:srgbClr val="000000"/>
                </a:solidFill>
                <a:latin typeface="Courier New" charset="0"/>
                <a:ea typeface="msmincho" charset="0"/>
                <a:cs typeface="msmincho" charset="0"/>
              </a:rPr>
              <a:t>itemtype</a:t>
            </a:r>
            <a:r>
              <a:rPr lang="en-US" sz="1800" b="1" noProof="1">
                <a:solidFill>
                  <a:srgbClr val="000000"/>
                </a:solidFill>
                <a:latin typeface="Courier New" charset="0"/>
                <a:ea typeface="msmincho" charset="0"/>
                <a:cs typeface="msmincho" charset="0"/>
              </a:rPr>
              <a:t>="http:/</a:t>
            </a:r>
            <a:r>
              <a:rPr lang="en-US" sz="1800" b="1" noProof="1" smtClean="0">
                <a:solidFill>
                  <a:srgbClr val="000000"/>
                </a:solidFill>
                <a:latin typeface="Courier New" charset="0"/>
                <a:ea typeface="msmincho" charset="0"/>
                <a:cs typeface="msmincho" charset="0"/>
              </a:rPr>
              <a:t>/schema.org/Review"</a:t>
            </a:r>
            <a:r>
              <a:rPr lang="en-US" sz="1800" b="1" noProof="1">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&lt;h1 itemprop="name"&gt;Oscars 2012: The Artist, review&lt;/</a:t>
            </a:r>
            <a:r>
              <a:rPr lang="en-US" sz="1800" b="1" noProof="1" smtClean="0">
                <a:solidFill>
                  <a:srgbClr val="000000"/>
                </a:solidFill>
                <a:latin typeface="Courier New" charset="0"/>
                <a:ea typeface="msmincho" charset="0"/>
                <a:cs typeface="msmincho" charset="0"/>
              </a:rPr>
              <a:t>h1&gt;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&lt;h2 itemprop="</a:t>
            </a:r>
            <a:r>
              <a:rPr lang="en-US" sz="1800" b="1" noProof="1" smtClean="0">
                <a:solidFill>
                  <a:srgbClr val="000000"/>
                </a:solidFill>
                <a:latin typeface="Courier New" charset="0"/>
                <a:ea typeface="msmincho" charset="0"/>
                <a:cs typeface="msmincho" charset="0"/>
              </a:rPr>
              <a:t>description</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&gt;</a:t>
            </a:r>
            <a:r>
              <a:rPr lang="en-US" sz="1800" b="1" noProof="1">
                <a:solidFill>
                  <a:srgbClr val="000000"/>
                </a:solidFill>
                <a:latin typeface="Courier New" charset="0"/>
                <a:ea typeface="msmincho" charset="0"/>
                <a:cs typeface="msmincho" charset="0"/>
              </a:rPr>
              <a:t>The Artist, an utterly beguiling…&lt;/h2&gt;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smtClean="0">
                <a:solidFill>
                  <a:srgbClr val="000000"/>
                </a:solidFill>
                <a:latin typeface="Courier New" charset="0"/>
                <a:ea typeface="msmincho" charset="0"/>
                <a:cs typeface="msmincho" charset="0"/>
              </a:rPr>
              <a:t>  .</a:t>
            </a: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&lt;span itemprop="</a:t>
            </a:r>
            <a:r>
              <a:rPr lang="en-US" sz="1800" b="1" noProof="1" smtClean="0">
                <a:solidFill>
                  <a:srgbClr val="000000"/>
                </a:solidFill>
                <a:latin typeface="Courier New" charset="0"/>
                <a:ea typeface="msmincho" charset="0"/>
                <a:cs typeface="msmincho" charset="0"/>
              </a:rPr>
              <a:t>ratingValue</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 class=</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hidden</a:t>
            </a:r>
            <a:r>
              <a:rPr lang="en-US" sz="1800" b="1" noProof="1">
                <a:solidFill>
                  <a:srgbClr val="000000"/>
                </a:solidFill>
                <a:latin typeface="Courier New" charset="0"/>
                <a:ea typeface="msmincho" charset="0"/>
                <a:cs typeface="msmincho" charset="0"/>
              </a:rPr>
              <a:t>"&gt;5&lt;/span&gt;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smtClean="0">
                <a:solidFill>
                  <a:srgbClr val="000000"/>
                </a:solidFill>
                <a:latin typeface="Courier New" charset="0"/>
                <a:ea typeface="msmincho" charset="0"/>
                <a:cs typeface="msmincho" charset="0"/>
              </a:rPr>
              <a:t>  .</a:t>
            </a:r>
            <a:r>
              <a:rPr lang="en-US" sz="1800" b="1" noProof="1">
                <a:solidFill>
                  <a:srgbClr val="000000"/>
                </a:solidFill>
                <a:latin typeface="Courier New" charset="0"/>
                <a:ea typeface="msmincho" charset="0"/>
                <a:cs typeface="msmincho" charset="0"/>
              </a:rPr>
              <a:t>..</a:t>
            </a:r>
          </a:p>
        </p:txBody>
      </p:sp>
    </p:spTree>
    <p:extLst>
      <p:ext uri="{BB962C8B-B14F-4D97-AF65-F5344CB8AC3E}">
        <p14:creationId xmlns:p14="http://schemas.microsoft.com/office/powerpoint/2010/main" val="22502361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p:cNvSpPr>
            <a:spLocks noGrp="1" noChangeArrowheads="1"/>
          </p:cNvSpPr>
          <p:nvPr>
            <p:ph type="title"/>
          </p:nvPr>
        </p:nvSpPr>
        <p:spPr/>
        <p:txBody>
          <a:bodyPr>
            <a:normAutofit/>
          </a:bodyPr>
          <a:lstStyle/>
          <a:p>
            <a:r>
              <a:rPr lang="en-US" dirty="0" smtClean="0"/>
              <a:t>Yielding…</a:t>
            </a:r>
            <a:endParaRPr lang="en-US" dirty="0"/>
          </a:p>
        </p:txBody>
      </p:sp>
      <p:sp>
        <p:nvSpPr>
          <p:cNvPr id="115714" name="Text Box 2"/>
          <p:cNvSpPr txBox="1">
            <a:spLocks noChangeArrowheads="1"/>
          </p:cNvSpPr>
          <p:nvPr/>
        </p:nvSpPr>
        <p:spPr bwMode="auto">
          <a:xfrm>
            <a:off x="215776" y="1979617"/>
            <a:ext cx="9673456" cy="3456408"/>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a:t>
            </a:r>
            <a:r>
              <a:rPr lang="en-US" sz="1800" b="1" noProof="1" smtClean="0">
                <a:solidFill>
                  <a:srgbClr val="000000"/>
                </a:solidFill>
                <a:latin typeface="Courier New" charset="0"/>
                <a:ea typeface="msmincho" charset="0"/>
                <a:cs typeface="msmincho" charset="0"/>
              </a:rPr>
              <a:t>schema:Review </a:t>
            </a: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r>
              <a:rPr lang="en-US" sz="1800" b="1" noProof="1" smtClean="0">
                <a:solidFill>
                  <a:srgbClr val="000000"/>
                </a:solidFill>
                <a:latin typeface="Courier New" charset="0"/>
                <a:ea typeface="msmincho" charset="0"/>
                <a:cs typeface="msmincho" charset="0"/>
              </a:rPr>
              <a:t>schema:name </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Oscars </a:t>
            </a:r>
            <a:r>
              <a:rPr lang="en-US" sz="1800" b="1" noProof="1">
                <a:solidFill>
                  <a:srgbClr val="000000"/>
                </a:solidFill>
                <a:latin typeface="Courier New" charset="0"/>
                <a:ea typeface="msmincho" charset="0"/>
                <a:cs typeface="msmincho" charset="0"/>
              </a:rPr>
              <a:t>2012: The Artist, </a:t>
            </a:r>
            <a:r>
              <a:rPr lang="en-US" sz="1800" b="1" noProof="1" smtClean="0">
                <a:solidFill>
                  <a:srgbClr val="000000"/>
                </a:solidFill>
                <a:latin typeface="Courier New" charset="0"/>
                <a:ea typeface="msmincho" charset="0"/>
                <a:cs typeface="msmincho" charset="0"/>
              </a:rPr>
              <a:t>review</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r>
              <a:rPr lang="en-US" sz="1800" b="1" noProof="1" smtClean="0">
                <a:solidFill>
                  <a:srgbClr val="000000"/>
                </a:solidFill>
                <a:latin typeface="Courier New" charset="0"/>
                <a:ea typeface="msmincho" charset="0"/>
                <a:cs typeface="msmincho" charset="0"/>
              </a:rPr>
              <a:t> schema:description </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The </a:t>
            </a:r>
            <a:r>
              <a:rPr lang="en-US" sz="1800" b="1" noProof="1">
                <a:solidFill>
                  <a:srgbClr val="000000"/>
                </a:solidFill>
                <a:latin typeface="Courier New" charset="0"/>
                <a:ea typeface="msmincho" charset="0"/>
                <a:cs typeface="msmincho" charset="0"/>
              </a:rPr>
              <a:t>Artist, an utterly beguiling</a:t>
            </a:r>
            <a:r>
              <a:rPr lang="en-US" sz="1800" b="1" noProof="1" smtClean="0">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schema:ratingValue "</a:t>
            </a:r>
            <a:r>
              <a:rPr lang="en-US" sz="1800" b="1" noProof="1" smtClean="0">
                <a:solidFill>
                  <a:srgbClr val="000000"/>
                </a:solidFill>
                <a:latin typeface="Courier New" charset="0"/>
                <a:ea typeface="msmincho" charset="0"/>
                <a:cs typeface="msmincho" charset="0"/>
              </a:rPr>
              <a:t>5</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 </a:t>
            </a: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smtClean="0">
                <a:solidFill>
                  <a:srgbClr val="000000"/>
                </a:solidFill>
                <a:latin typeface="Courier New" charset="0"/>
                <a:ea typeface="msmincho" charset="0"/>
                <a:cs typeface="msmincho" charset="0"/>
              </a:rPr>
              <a:t>  …</a:t>
            </a: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p:txBody>
      </p:sp>
    </p:spTree>
    <p:extLst>
      <p:ext uri="{BB962C8B-B14F-4D97-AF65-F5344CB8AC3E}">
        <p14:creationId xmlns:p14="http://schemas.microsoft.com/office/powerpoint/2010/main" val="407527738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Both have similar philosophies:</a:t>
            </a:r>
          </a:p>
          <a:p>
            <a:pPr lvl="1"/>
            <a:r>
              <a:rPr lang="en-US" dirty="0" smtClean="0"/>
              <a:t>the structured data is expressed </a:t>
            </a:r>
            <a:r>
              <a:rPr lang="en-US" i="1" dirty="0" smtClean="0"/>
              <a:t>via attributes only </a:t>
            </a:r>
            <a:r>
              <a:rPr lang="en-US" dirty="0" smtClean="0"/>
              <a:t>(no specialized elements)</a:t>
            </a:r>
          </a:p>
          <a:p>
            <a:pPr lvl="1"/>
            <a:r>
              <a:rPr lang="en-US" dirty="0" smtClean="0"/>
              <a:t>both define some special attributes</a:t>
            </a:r>
          </a:p>
          <a:p>
            <a:pPr lvl="2"/>
            <a:r>
              <a:rPr lang="en-US" dirty="0" smtClean="0"/>
              <a:t>e.g., </a:t>
            </a:r>
            <a:r>
              <a:rPr lang="en-US" b="1" dirty="0" smtClean="0">
                <a:latin typeface="Courier New"/>
                <a:cs typeface="Courier New"/>
              </a:rPr>
              <a:t>itemscope</a:t>
            </a:r>
            <a:r>
              <a:rPr lang="en-US" dirty="0" smtClean="0"/>
              <a:t> for microdata, </a:t>
            </a:r>
            <a:r>
              <a:rPr lang="en-US" b="1" dirty="0" smtClean="0">
                <a:latin typeface="Courier New"/>
                <a:cs typeface="Courier New"/>
              </a:rPr>
              <a:t>resource</a:t>
            </a:r>
            <a:r>
              <a:rPr lang="en-US" dirty="0" smtClean="0"/>
              <a:t> or </a:t>
            </a:r>
            <a:r>
              <a:rPr lang="en-US" b="1" dirty="0" smtClean="0">
                <a:latin typeface="Courier New"/>
                <a:cs typeface="Courier New"/>
              </a:rPr>
              <a:t>about</a:t>
            </a:r>
            <a:r>
              <a:rPr lang="en-US" dirty="0" smtClean="0"/>
              <a:t> for RDFa</a:t>
            </a:r>
          </a:p>
          <a:p>
            <a:pPr lvl="1"/>
            <a:r>
              <a:rPr lang="en-US" dirty="0" smtClean="0"/>
              <a:t>both reuse </a:t>
            </a:r>
            <a:r>
              <a:rPr lang="en-US" i="1" dirty="0" smtClean="0"/>
              <a:t>some</a:t>
            </a:r>
            <a:r>
              <a:rPr lang="en-US" dirty="0" smtClean="0"/>
              <a:t> HTML core attributes (e.g., </a:t>
            </a:r>
            <a:r>
              <a:rPr lang="en-US" b="1" dirty="0" smtClean="0">
                <a:latin typeface="Courier New"/>
                <a:cs typeface="Courier New"/>
              </a:rPr>
              <a:t>href</a:t>
            </a:r>
            <a:r>
              <a:rPr lang="en-US" dirty="0" smtClean="0"/>
              <a:t>)</a:t>
            </a:r>
          </a:p>
          <a:p>
            <a:pPr lvl="1"/>
            <a:r>
              <a:rPr lang="en-US" dirty="0" smtClean="0"/>
              <a:t>both reuse the textual content of the HTML source, if needed</a:t>
            </a:r>
          </a:p>
          <a:p>
            <a:r>
              <a:rPr lang="en-US" dirty="0" smtClean="0"/>
              <a:t>RDF data can be extracted from both</a:t>
            </a:r>
          </a:p>
        </p:txBody>
      </p:sp>
      <p:sp>
        <p:nvSpPr>
          <p:cNvPr id="3" name="Title 2"/>
          <p:cNvSpPr>
            <a:spLocks noGrp="1"/>
          </p:cNvSpPr>
          <p:nvPr>
            <p:ph type="title"/>
          </p:nvPr>
        </p:nvSpPr>
        <p:spPr/>
        <p:txBody>
          <a:bodyPr/>
          <a:lstStyle/>
          <a:p>
            <a:r>
              <a:rPr lang="en-US" dirty="0" smtClean="0"/>
              <a:t>RDFa and microdata: similarities</a:t>
            </a:r>
            <a:endParaRPr lang="en-US" dirty="0"/>
          </a:p>
        </p:txBody>
      </p:sp>
    </p:spTree>
    <p:extLst>
      <p:ext uri="{BB962C8B-B14F-4D97-AF65-F5344CB8AC3E}">
        <p14:creationId xmlns:p14="http://schemas.microsoft.com/office/powerpoint/2010/main" val="3532120397"/>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Microdata has been </a:t>
            </a:r>
            <a:r>
              <a:rPr lang="en-US" i="1" u="sng" dirty="0" smtClean="0"/>
              <a:t>optimized</a:t>
            </a:r>
            <a:r>
              <a:rPr lang="en-US" dirty="0" smtClean="0"/>
              <a:t> for simpler use cases:</a:t>
            </a:r>
          </a:p>
          <a:p>
            <a:pPr lvl="1"/>
            <a:r>
              <a:rPr lang="en-US" dirty="0" smtClean="0"/>
              <a:t>one vocabulary at a time</a:t>
            </a:r>
          </a:p>
          <a:p>
            <a:pPr lvl="1"/>
            <a:r>
              <a:rPr lang="en-US" dirty="0" smtClean="0"/>
              <a:t>tree shaped data</a:t>
            </a:r>
          </a:p>
          <a:p>
            <a:pPr lvl="1"/>
            <a:r>
              <a:rPr lang="en-US" dirty="0" smtClean="0"/>
              <a:t>no datatypes</a:t>
            </a:r>
          </a:p>
          <a:p>
            <a:r>
              <a:rPr lang="en-US" dirty="0" smtClean="0"/>
              <a:t>RDFa provides a full serialization of RDF in XML or HTML</a:t>
            </a:r>
          </a:p>
          <a:p>
            <a:pPr lvl="1"/>
            <a:r>
              <a:rPr lang="en-US" dirty="0" smtClean="0"/>
              <a:t>the price is an extra complexity compared to microdata</a:t>
            </a:r>
          </a:p>
          <a:p>
            <a:r>
              <a:rPr lang="en-US" dirty="0" smtClean="0"/>
              <a:t>RDFa 1.1 Lite is a simplified authoring profile of RDFa, very similar to microdata</a:t>
            </a:r>
          </a:p>
        </p:txBody>
      </p:sp>
      <p:sp>
        <p:nvSpPr>
          <p:cNvPr id="3" name="Title 2"/>
          <p:cNvSpPr>
            <a:spLocks noGrp="1"/>
          </p:cNvSpPr>
          <p:nvPr>
            <p:ph type="title"/>
          </p:nvPr>
        </p:nvSpPr>
        <p:spPr/>
        <p:txBody>
          <a:bodyPr/>
          <a:lstStyle/>
          <a:p>
            <a:r>
              <a:rPr lang="en-US" dirty="0" smtClean="0"/>
              <a:t>RDFa and microdata: differences</a:t>
            </a:r>
            <a:endParaRPr lang="en-US" dirty="0"/>
          </a:p>
        </p:txBody>
      </p:sp>
    </p:spTree>
    <p:extLst>
      <p:ext uri="{BB962C8B-B14F-4D97-AF65-F5344CB8AC3E}">
        <p14:creationId xmlns:p14="http://schemas.microsoft.com/office/powerpoint/2010/main" val="989751362"/>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Typical usage of structured data</a:t>
            </a:r>
            <a:endParaRPr lang="en-US" dirty="0"/>
          </a:p>
        </p:txBody>
      </p:sp>
      <p:grpSp>
        <p:nvGrpSpPr>
          <p:cNvPr id="6" name="Group 5"/>
          <p:cNvGrpSpPr/>
          <p:nvPr/>
        </p:nvGrpSpPr>
        <p:grpSpPr>
          <a:xfrm>
            <a:off x="1316793" y="1517159"/>
            <a:ext cx="7848625" cy="5624471"/>
            <a:chOff x="1316793" y="1517159"/>
            <a:chExt cx="7848625" cy="5624471"/>
          </a:xfrm>
        </p:grpSpPr>
        <p:pic>
          <p:nvPicPr>
            <p:cNvPr id="4" name="Picture 3" descr="artist-goo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793" y="1517159"/>
              <a:ext cx="7848625" cy="5624471"/>
            </a:xfrm>
            <a:prstGeom prst="rect">
              <a:avLst/>
            </a:prstGeom>
          </p:spPr>
        </p:pic>
        <p:sp>
          <p:nvSpPr>
            <p:cNvPr id="5" name="Oval 4"/>
            <p:cNvSpPr/>
            <p:nvPr/>
          </p:nvSpPr>
          <p:spPr>
            <a:xfrm>
              <a:off x="2376016" y="6228109"/>
              <a:ext cx="2016224" cy="504056"/>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78800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5058" y="2853916"/>
            <a:ext cx="9855605" cy="1085653"/>
          </a:xfrm>
          <a:prstGeom prst="rect">
            <a:avLst/>
          </a:prstGeom>
          <a:noFill/>
        </p:spPr>
        <p:txBody>
          <a:bodyPr wrap="square" lIns="100415" tIns="50210" rIns="100415" bIns="50210" rtlCol="0">
            <a:spAutoFit/>
          </a:bodyPr>
          <a:lstStyle/>
          <a:p>
            <a:pPr algn="ctr" defTabSz="501156" fontAlgn="auto" hangingPunct="1">
              <a:lnSpc>
                <a:spcPct val="100000"/>
              </a:lnSpc>
              <a:spcBef>
                <a:spcPts val="0"/>
              </a:spcBef>
              <a:spcAft>
                <a:spcPts val="0"/>
              </a:spcAft>
              <a:buClrTx/>
              <a:buSzTx/>
            </a:pPr>
            <a:r>
              <a:rPr lang="en-US" sz="6400" b="1" dirty="0">
                <a:ln w="18000">
                  <a:solidFill>
                    <a:srgbClr val="DA1F28">
                      <a:satMod val="140000"/>
                    </a:srgbClr>
                  </a:solidFill>
                  <a:prstDash val="solid"/>
                  <a:miter lim="800000"/>
                </a:ln>
                <a:solidFill>
                  <a:prstClr val="white"/>
                </a:solidFill>
                <a:effectLst>
                  <a:outerShdw blurRad="25500" dist="23000" dir="7020000" algn="tl">
                    <a:srgbClr val="000000">
                      <a:alpha val="50000"/>
                    </a:srgbClr>
                  </a:outerShdw>
                </a:effectLst>
                <a:latin typeface="Helvetica Neue Light"/>
                <a:cs typeface="Helvetica Neue Light"/>
              </a:rPr>
              <a:t>But: we do not want that!</a:t>
            </a:r>
          </a:p>
        </p:txBody>
      </p:sp>
      <p:sp>
        <p:nvSpPr>
          <p:cNvPr id="7"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832" tIns="74611" rIns="98832" bIns="49419">
            <a:prstTxWarp prst="textNoShape">
              <a:avLst/>
            </a:prstTxWarp>
          </a:bodyPr>
          <a:lstStyle/>
          <a:p>
            <a:pPr defTabSz="501156" fontAlgn="auto" hangingPunct="1">
              <a:lnSpc>
                <a:spcPct val="100000"/>
              </a:lnSpc>
              <a:spcBef>
                <a:spcPts val="0"/>
              </a:spcBef>
              <a:spcAft>
                <a:spcPts val="0"/>
              </a:spcAft>
              <a:buClrTx/>
              <a:buSzTx/>
              <a:tabLst>
                <a:tab pos="0" algn="l"/>
                <a:tab pos="788094" algn="l"/>
                <a:tab pos="1577924" algn="l"/>
                <a:tab pos="2367757" algn="l"/>
                <a:tab pos="3157589" algn="l"/>
                <a:tab pos="3947432" algn="l"/>
                <a:tab pos="4737262" algn="l"/>
                <a:tab pos="5527096" algn="l"/>
                <a:tab pos="6316923" algn="l"/>
                <a:tab pos="7106762" algn="l"/>
                <a:tab pos="7896603" algn="l"/>
                <a:tab pos="8686430" algn="l"/>
                <a:tab pos="9476264" algn="l"/>
                <a:tab pos="10266102" algn="l"/>
                <a:tab pos="11055933" algn="l"/>
                <a:tab pos="11845770" algn="l"/>
              </a:tabLst>
            </a:pPr>
            <a:r>
              <a:rPr lang="en-US" sz="1100" i="1" dirty="0">
                <a:solidFill>
                  <a:srgbClr val="FFFFFF"/>
                </a:solidFill>
                <a:latin typeface="Lucida Sans Unicode"/>
                <a:ea typeface="msmincho" charset="0"/>
                <a:cs typeface="msmincho" charset="0"/>
              </a:rPr>
              <a:t>Photo credit “nepatterson”, Flickr</a:t>
            </a:r>
            <a:endParaRPr lang="en-US" sz="1100" i="1" dirty="0">
              <a:solidFill>
                <a:srgbClr val="FFFFFF"/>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1565306560"/>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75816" y="3491805"/>
            <a:ext cx="9072563" cy="1739900"/>
          </a:xfrm>
          <a:solidFill>
            <a:schemeClr val="tx1">
              <a:alpha val="24000"/>
            </a:schemeClr>
          </a:solidFill>
        </p:spPr>
        <p:txBody>
          <a:bodyPr>
            <a:noAutofit/>
          </a:bodyPr>
          <a:lstStyle/>
          <a:p>
            <a:r>
              <a:rPr lang="en-US" sz="6000" dirty="0">
                <a:solidFill>
                  <a:schemeClr val="accent2"/>
                </a:solidFill>
              </a:rPr>
              <a:t>How to “assign” RDF data to resources?</a:t>
            </a:r>
          </a:p>
        </p:txBody>
      </p:sp>
    </p:spTree>
    <p:extLst>
      <p:ext uri="{BB962C8B-B14F-4D97-AF65-F5344CB8AC3E}">
        <p14:creationId xmlns:p14="http://schemas.microsoft.com/office/powerpoint/2010/main" val="1918636029"/>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3" name="Rectangle 2"/>
          <p:cNvSpPr>
            <a:spLocks noGrp="1" noChangeArrowheads="1"/>
          </p:cNvSpPr>
          <p:nvPr>
            <p:ph idx="1"/>
          </p:nvPr>
        </p:nvSpPr>
        <p:spPr/>
        <p:txBody>
          <a:bodyPr/>
          <a:lstStyle/>
          <a:p>
            <a:r>
              <a:rPr lang="en-US" smtClean="0"/>
              <a:t>This is important when the RDF data is used as “metadata”</a:t>
            </a:r>
          </a:p>
          <a:p>
            <a:r>
              <a:rPr lang="en-US" smtClean="0"/>
              <a:t>Some examples:</a:t>
            </a:r>
          </a:p>
          <a:p>
            <a:pPr lvl="1"/>
            <a:r>
              <a:rPr lang="en-US" smtClean="0"/>
              <a:t>copyright information for your photographs</a:t>
            </a:r>
          </a:p>
          <a:p>
            <a:pPr lvl="1"/>
            <a:r>
              <a:rPr lang="en-US" smtClean="0"/>
              <a:t>is a Web page usable on a mobile phone and how?</a:t>
            </a:r>
          </a:p>
          <a:p>
            <a:pPr lvl="1"/>
            <a:r>
              <a:rPr lang="en-US" smtClean="0"/>
              <a:t>bibliographical data for a publication</a:t>
            </a:r>
          </a:p>
          <a:p>
            <a:pPr lvl="1"/>
            <a:r>
              <a:rPr lang="en-US" smtClean="0"/>
              <a:t>annotation of the data resulting from a scientific experiment</a:t>
            </a:r>
          </a:p>
          <a:p>
            <a:pPr lvl="1"/>
            <a:r>
              <a:rPr lang="en-US" smtClean="0"/>
              <a:t>etc</a:t>
            </a:r>
          </a:p>
          <a:p>
            <a:endParaRPr lang="en-US"/>
          </a:p>
        </p:txBody>
      </p:sp>
      <p:sp>
        <p:nvSpPr>
          <p:cNvPr id="460802" name="Rectangle 1"/>
          <p:cNvSpPr>
            <a:spLocks noGrp="1" noChangeArrowheads="1"/>
          </p:cNvSpPr>
          <p:nvPr>
            <p:ph type="title"/>
          </p:nvPr>
        </p:nvSpPr>
        <p:spPr/>
        <p:txBody>
          <a:bodyPr>
            <a:normAutofit fontScale="90000"/>
          </a:bodyPr>
          <a:lstStyle/>
          <a:p>
            <a:r>
              <a:rPr lang="en-US" dirty="0" smtClean="0"/>
              <a:t>How to “assign” RDF data to resources?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If I know the URI of the resource (photograph, publication, etc), how do I find the relevant RDF data?</a:t>
            </a:r>
            <a:br>
              <a:rPr lang="en-US" dirty="0" smtClean="0"/>
            </a:b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9" name="Rectangle 2"/>
          <p:cNvSpPr>
            <a:spLocks noGrp="1" noChangeArrowheads="1"/>
          </p:cNvSpPr>
          <p:nvPr>
            <p:ph idx="1"/>
          </p:nvPr>
        </p:nvSpPr>
        <p:spPr/>
        <p:txBody>
          <a:bodyPr/>
          <a:lstStyle/>
          <a:p>
            <a:r>
              <a:rPr lang="en-US" dirty="0" smtClean="0"/>
              <a:t>Some data formats allow the direct inclusion of (RDF) metadata:</a:t>
            </a:r>
          </a:p>
          <a:p>
            <a:pPr lvl="1"/>
            <a:r>
              <a:rPr lang="en-US" dirty="0" smtClean="0"/>
              <a:t>SVG (Scalable Vector Graphics)</a:t>
            </a:r>
          </a:p>
          <a:p>
            <a:pPr lvl="2"/>
            <a:r>
              <a:rPr lang="en-US" dirty="0" smtClean="0"/>
              <a:t>direct inclusion of RDF/XML</a:t>
            </a:r>
          </a:p>
          <a:p>
            <a:pPr lvl="2"/>
            <a:r>
              <a:rPr lang="en-US" dirty="0" smtClean="0"/>
              <a:t>via RDFa attributes</a:t>
            </a:r>
          </a:p>
          <a:p>
            <a:pPr lvl="1"/>
            <a:r>
              <a:rPr lang="en-US" dirty="0" smtClean="0"/>
              <a:t>HTML with RDFa</a:t>
            </a:r>
          </a:p>
          <a:p>
            <a:pPr lvl="1"/>
            <a:r>
              <a:rPr lang="en-US" dirty="0" smtClean="0"/>
              <a:t>JPG files using the comment area and, eg, Adobe’s XMP technology</a:t>
            </a:r>
            <a:endParaRPr lang="en-US" dirty="0"/>
          </a:p>
        </p:txBody>
      </p:sp>
      <p:sp>
        <p:nvSpPr>
          <p:cNvPr id="464898" name="Rectangle 1"/>
          <p:cNvSpPr>
            <a:spLocks noGrp="1" noChangeArrowheads="1"/>
          </p:cNvSpPr>
          <p:nvPr>
            <p:ph type="title"/>
          </p:nvPr>
        </p:nvSpPr>
        <p:spPr/>
        <p:txBody>
          <a:bodyPr/>
          <a:lstStyle/>
          <a:p>
            <a:r>
              <a:rPr lang="en-US" smtClean="0"/>
              <a:t>The data might be embedded</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7" name="Rectangle 2"/>
          <p:cNvSpPr>
            <a:spLocks noGrp="1" noChangeArrowheads="1"/>
          </p:cNvSpPr>
          <p:nvPr>
            <p:ph idx="1"/>
          </p:nvPr>
        </p:nvSpPr>
        <p:spPr>
          <a:xfrm>
            <a:off x="239748" y="1631098"/>
            <a:ext cx="9524999" cy="1310540"/>
          </a:xfrm>
        </p:spPr>
        <p:txBody>
          <a:bodyPr/>
          <a:lstStyle/>
          <a:p>
            <a:r>
              <a:rPr lang="en-US" dirty="0" smtClean="0"/>
              <a:t>Some formats have special link statements. Eg, in (X)HTML:</a:t>
            </a:r>
            <a:endParaRPr lang="en-US" dirty="0"/>
          </a:p>
        </p:txBody>
      </p:sp>
      <p:sp>
        <p:nvSpPr>
          <p:cNvPr id="466946" name="Rectangle 1"/>
          <p:cNvSpPr>
            <a:spLocks noGrp="1" noChangeArrowheads="1"/>
          </p:cNvSpPr>
          <p:nvPr>
            <p:ph type="title"/>
          </p:nvPr>
        </p:nvSpPr>
        <p:spPr/>
        <p:txBody>
          <a:bodyPr/>
          <a:lstStyle/>
          <a:p>
            <a:r>
              <a:rPr lang="en-US" smtClean="0"/>
              <a:t>Simple linkage</a:t>
            </a:r>
            <a:endParaRPr lang="en-US"/>
          </a:p>
        </p:txBody>
      </p:sp>
      <p:sp>
        <p:nvSpPr>
          <p:cNvPr id="229379" name="Rectangle 3"/>
          <p:cNvSpPr>
            <a:spLocks noChangeArrowheads="1"/>
          </p:cNvSpPr>
          <p:nvPr/>
        </p:nvSpPr>
        <p:spPr bwMode="auto">
          <a:xfrm>
            <a:off x="2181225" y="3181352"/>
            <a:ext cx="5683250" cy="1436687"/>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696" tIns="46645" rIns="89696" bIns="46645">
            <a:prstTxWarp prst="textNoShape">
              <a:avLst/>
            </a:prstTxWarp>
            <a:spAutoFit/>
          </a:bodyPr>
          <a:lstStyle/>
          <a:p>
            <a:pPr>
              <a:lnSpc>
                <a:spcPct val="94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dirty="0">
                <a:solidFill>
                  <a:srgbClr val="000000"/>
                </a:solidFill>
                <a:latin typeface="Courier New" charset="0"/>
                <a:ea typeface="msmincho" charset="0"/>
                <a:cs typeface="msmincho" charset="0"/>
              </a:rPr>
              <a:t>&lt;html&gt;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dirty="0">
                <a:solidFill>
                  <a:srgbClr val="000000"/>
                </a:solidFill>
                <a:latin typeface="Courier New" charset="0"/>
                <a:ea typeface="msmincho" charset="0"/>
                <a:cs typeface="msmincho" charset="0"/>
              </a:rPr>
              <a:t>  &lt;head&gt;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dirty="0">
                <a:solidFill>
                  <a:srgbClr val="000000"/>
                </a:solidFill>
                <a:latin typeface="Courier New" charset="0"/>
                <a:ea typeface="msmincho" charset="0"/>
                <a:cs typeface="msmincho" charset="0"/>
              </a:rPr>
              <a:t>    &lt;link rel=</a:t>
            </a:r>
            <a:r>
              <a:rPr lang="en-US" sz="1800" b="1" dirty="0">
                <a:solidFill>
                  <a:srgbClr val="000000"/>
                </a:solidFill>
                <a:latin typeface="Courier New" charset="0"/>
                <a:ea typeface="msmincho" charset="0"/>
                <a:cs typeface="msmincho" charset="0"/>
              </a:rPr>
              <a:t>"</a:t>
            </a:r>
            <a:r>
              <a:rPr lang="en-US" sz="1900" b="1" dirty="0">
                <a:solidFill>
                  <a:srgbClr val="000000"/>
                </a:solidFill>
                <a:latin typeface="Courier New" charset="0"/>
                <a:ea typeface="msmincho" charset="0"/>
                <a:cs typeface="msmincho" charset="0"/>
              </a:rPr>
              <a:t>meta</a:t>
            </a:r>
            <a:r>
              <a:rPr lang="en-US" sz="1800" b="1" dirty="0">
                <a:solidFill>
                  <a:srgbClr val="000000"/>
                </a:solidFill>
                <a:latin typeface="Courier New" charset="0"/>
                <a:ea typeface="msmincho" charset="0"/>
                <a:cs typeface="msmincho" charset="0"/>
              </a:rPr>
              <a:t>"</a:t>
            </a:r>
            <a:r>
              <a:rPr lang="en-US" sz="1900" b="1" dirty="0">
                <a:solidFill>
                  <a:srgbClr val="000000"/>
                </a:solidFill>
                <a:latin typeface="Courier New" charset="0"/>
                <a:ea typeface="msmincho" charset="0"/>
                <a:cs typeface="msmincho" charset="0"/>
              </a:rPr>
              <a:t> </a:t>
            </a:r>
            <a:r>
              <a:rPr lang="en-US" sz="1900" b="1" dirty="0" err="1">
                <a:solidFill>
                  <a:srgbClr val="000000"/>
                </a:solidFill>
                <a:latin typeface="Courier New" charset="0"/>
                <a:ea typeface="msmincho" charset="0"/>
                <a:cs typeface="msmincho" charset="0"/>
              </a:rPr>
              <a:t>href</a:t>
            </a:r>
            <a:r>
              <a:rPr lang="en-US" sz="1900" b="1" dirty="0">
                <a:solidFill>
                  <a:srgbClr val="000000"/>
                </a:solidFill>
                <a:latin typeface="Courier New" charset="0"/>
                <a:ea typeface="msmincho" charset="0"/>
                <a:cs typeface="msmincho" charset="0"/>
              </a:rPr>
              <a:t>=</a:t>
            </a:r>
            <a:r>
              <a:rPr lang="en-US" sz="1800" b="1" dirty="0">
                <a:solidFill>
                  <a:srgbClr val="000000"/>
                </a:solidFill>
                <a:latin typeface="Courier New" charset="0"/>
                <a:ea typeface="msmincho" charset="0"/>
                <a:cs typeface="msmincho" charset="0"/>
              </a:rPr>
              <a:t>"</a:t>
            </a:r>
            <a:r>
              <a:rPr lang="en-US" sz="1900" b="1" dirty="0" err="1">
                <a:solidFill>
                  <a:srgbClr val="000000"/>
                </a:solidFill>
                <a:latin typeface="Courier New" charset="0"/>
                <a:ea typeface="msmincho" charset="0"/>
                <a:cs typeface="msmincho" charset="0"/>
              </a:rPr>
              <a:t>meta.rdf</a:t>
            </a:r>
            <a:r>
              <a:rPr lang="en-US" sz="1800" b="1" dirty="0">
                <a:solidFill>
                  <a:srgbClr val="000000"/>
                </a:solidFill>
                <a:latin typeface="Courier New" charset="0"/>
                <a:ea typeface="msmincho" charset="0"/>
                <a:cs typeface="msmincho" charset="0"/>
              </a:rPr>
              <a:t>"</a:t>
            </a:r>
            <a:r>
              <a:rPr lang="en-US" sz="1900" b="1" dirty="0">
                <a:solidFill>
                  <a:srgbClr val="000000"/>
                </a:solidFill>
                <a:latin typeface="Courier New" charset="0"/>
                <a:ea typeface="msmincho" charset="0"/>
                <a:cs typeface="msmincho" charset="0"/>
              </a:rPr>
              <a:t>/&gt;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dirty="0">
                <a:solidFill>
                  <a:srgbClr val="000000"/>
                </a:solidFill>
                <a:latin typeface="Courier New" charset="0"/>
                <a:ea typeface="msmincho" charset="0"/>
                <a:cs typeface="msmincho" charset="0"/>
              </a:rPr>
              <a:t> ...</a:t>
            </a:r>
          </a:p>
        </p:txBody>
      </p:sp>
      <p:sp>
        <p:nvSpPr>
          <p:cNvPr id="8" name="Rectangle 2"/>
          <p:cNvSpPr txBox="1">
            <a:spLocks noChangeArrowheads="1"/>
          </p:cNvSpPr>
          <p:nvPr/>
        </p:nvSpPr>
        <p:spPr>
          <a:xfrm>
            <a:off x="239747" y="5288697"/>
            <a:ext cx="9524999" cy="1310540"/>
          </a:xfrm>
          <a:prstGeom prst="rect">
            <a:avLst/>
          </a:prstGeom>
        </p:spPr>
        <p:txBody>
          <a:bodyPr vert="horz" lIns="100436" tIns="50221" rIns="100436" bIns="50221">
            <a:normAutofit/>
          </a:bodyPr>
          <a:lstStyle/>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pPr>
            <a:r>
              <a:rPr lang="en-US" sz="3000" dirty="0">
                <a:solidFill>
                  <a:schemeClr val="bg1">
                    <a:lumMod val="50000"/>
                  </a:schemeClr>
                </a:solidFill>
                <a:latin typeface="Helvetica Neue"/>
                <a:cs typeface="Helvetica Neue"/>
              </a:rPr>
              <a:t>Similar facilities might exist in other formats (</a:t>
            </a:r>
            <a:r>
              <a:rPr lang="en-US" sz="3000" dirty="0" err="1">
                <a:solidFill>
                  <a:schemeClr val="bg1">
                    <a:lumMod val="50000"/>
                  </a:schemeClr>
                </a:solidFill>
                <a:latin typeface="Helvetica Neue"/>
                <a:cs typeface="Helvetica Neue"/>
              </a:rPr>
              <a:t>eg</a:t>
            </a:r>
            <a:r>
              <a:rPr lang="en-US" sz="3000" dirty="0">
                <a:solidFill>
                  <a:schemeClr val="bg1">
                    <a:lumMod val="50000"/>
                  </a:schemeClr>
                </a:solidFill>
                <a:latin typeface="Helvetica Neue"/>
                <a:cs typeface="Helvetica Neue"/>
              </a:rPr>
              <a:t>, SMIL)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5" name="Rectangle 2"/>
          <p:cNvSpPr>
            <a:spLocks noGrp="1" noChangeArrowheads="1"/>
          </p:cNvSpPr>
          <p:nvPr>
            <p:ph idx="1"/>
          </p:nvPr>
        </p:nvSpPr>
        <p:spPr/>
        <p:txBody>
          <a:bodyPr>
            <a:normAutofit/>
          </a:bodyPr>
          <a:lstStyle/>
          <a:p>
            <a:r>
              <a:rPr lang="en-US" dirty="0" smtClean="0"/>
              <a:t>POWDER provides for a more elaborate scenarios:</a:t>
            </a:r>
          </a:p>
          <a:p>
            <a:pPr lvl="1"/>
            <a:r>
              <a:rPr lang="en-US" dirty="0" smtClean="0"/>
              <a:t>define a set of resources by constraints on the </a:t>
            </a:r>
            <a:r>
              <a:rPr lang="en-US" dirty="0" err="1" smtClean="0"/>
              <a:t>URIs</a:t>
            </a:r>
            <a:r>
              <a:rPr lang="en-US" dirty="0" smtClean="0"/>
              <a:t>; eg </a:t>
            </a:r>
          </a:p>
          <a:p>
            <a:pPr lvl="2"/>
            <a:r>
              <a:rPr lang="en-US" dirty="0" err="1" smtClean="0"/>
              <a:t>URIs</a:t>
            </a:r>
            <a:r>
              <a:rPr lang="en-US" dirty="0" smtClean="0"/>
              <a:t> must begin with http://</a:t>
            </a:r>
            <a:r>
              <a:rPr lang="en-US" dirty="0" err="1" smtClean="0"/>
              <a:t>www.example.com/bla</a:t>
            </a:r>
            <a:r>
              <a:rPr lang="en-US" dirty="0" smtClean="0"/>
              <a:t>/ </a:t>
            </a:r>
          </a:p>
          <a:p>
            <a:pPr lvl="2"/>
            <a:r>
              <a:rPr lang="en-US" dirty="0" smtClean="0"/>
              <a:t>the port number in the URI-</a:t>
            </a:r>
            <a:r>
              <a:rPr lang="en-US" dirty="0" err="1" smtClean="0"/>
              <a:t>s</a:t>
            </a:r>
            <a:r>
              <a:rPr lang="en-US" dirty="0" smtClean="0"/>
              <a:t> should be XYZW  </a:t>
            </a:r>
          </a:p>
          <a:p>
            <a:pPr lvl="1"/>
            <a:r>
              <a:rPr lang="en-US" dirty="0" smtClean="0"/>
              <a:t>define “description resources” that bind those resources to additional information</a:t>
            </a:r>
          </a:p>
          <a:p>
            <a:pPr lvl="1"/>
            <a:r>
              <a:rPr lang="en-US" dirty="0" smtClean="0"/>
              <a:t>get such description resources, eg, via a link statements, via HTTP, via SPARQL, …</a:t>
            </a:r>
          </a:p>
          <a:p>
            <a:r>
              <a:rPr lang="en-US" dirty="0" smtClean="0"/>
              <a:t>Use cases: licensing information, </a:t>
            </a:r>
            <a:r>
              <a:rPr lang="en-US" dirty="0" err="1" smtClean="0"/>
              <a:t>mobileOK</a:t>
            </a:r>
            <a:r>
              <a:rPr lang="en-US" dirty="0" smtClean="0"/>
              <a:t> (and other) </a:t>
            </a:r>
            <a:r>
              <a:rPr lang="en-US" dirty="0" err="1" smtClean="0"/>
              <a:t>trustmarks</a:t>
            </a:r>
            <a:r>
              <a:rPr lang="en-US" dirty="0" smtClean="0"/>
              <a:t>, finding accessible Web sites, content labeling (eg, child protection), … </a:t>
            </a:r>
            <a:endParaRPr lang="en-US" dirty="0"/>
          </a:p>
        </p:txBody>
      </p:sp>
      <p:sp>
        <p:nvSpPr>
          <p:cNvPr id="468994" name="Rectangle 1"/>
          <p:cNvSpPr>
            <a:spLocks noGrp="1" noChangeArrowheads="1"/>
          </p:cNvSpPr>
          <p:nvPr>
            <p:ph type="title"/>
          </p:nvPr>
        </p:nvSpPr>
        <p:spPr/>
        <p:txBody>
          <a:bodyPr/>
          <a:lstStyle/>
          <a:p>
            <a:r>
              <a:rPr lang="en-US" smtClean="0"/>
              <a:t>POWDER</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1"/>
          <p:cNvSpPr>
            <a:spLocks noGrp="1" noChangeArrowheads="1"/>
          </p:cNvSpPr>
          <p:nvPr>
            <p:ph type="title"/>
          </p:nvPr>
        </p:nvSpPr>
        <p:spPr>
          <a:xfrm>
            <a:off x="392111" y="46037"/>
            <a:ext cx="9688513" cy="1259946"/>
          </a:xfrm>
        </p:spPr>
        <p:txBody>
          <a:bodyPr tIns="35162">
            <a:normAutofit fontScale="90000"/>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a:t>A POWDER scenario: copyright for photos</a:t>
            </a:r>
          </a:p>
        </p:txBody>
      </p:sp>
      <p:pic>
        <p:nvPicPr>
          <p:cNvPr id="471043" name="Picture 2"/>
          <p:cNvPicPr>
            <a:picLocks noChangeAspect="1" noChangeArrowheads="1"/>
          </p:cNvPicPr>
          <p:nvPr/>
        </p:nvPicPr>
        <p:blipFill>
          <a:blip r:embed="rId3"/>
          <a:srcRect/>
          <a:stretch>
            <a:fillRect/>
          </a:stretch>
        </p:blipFill>
        <p:spPr bwMode="auto">
          <a:xfrm>
            <a:off x="849313" y="1370897"/>
            <a:ext cx="8763000" cy="5914551"/>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1" name="Rectangle 2"/>
          <p:cNvSpPr>
            <a:spLocks noGrp="1" noChangeArrowheads="1"/>
          </p:cNvSpPr>
          <p:nvPr>
            <p:ph idx="1"/>
          </p:nvPr>
        </p:nvSpPr>
        <p:spPr>
          <a:xfrm>
            <a:off x="239748" y="1417637"/>
            <a:ext cx="9524999" cy="5181601"/>
          </a:xfrm>
        </p:spPr>
        <p:txBody>
          <a:bodyPr/>
          <a:lstStyle/>
          <a:p>
            <a:r>
              <a:rPr lang="en-US" dirty="0" smtClean="0"/>
              <a:t>The “description resource” is an XML file:</a:t>
            </a:r>
            <a:endParaRPr lang="en-US" dirty="0"/>
          </a:p>
        </p:txBody>
      </p:sp>
      <p:sp>
        <p:nvSpPr>
          <p:cNvPr id="473090" name="Rectangle 1"/>
          <p:cNvSpPr>
            <a:spLocks noGrp="1" noChangeArrowheads="1"/>
          </p:cNvSpPr>
          <p:nvPr>
            <p:ph type="title"/>
          </p:nvPr>
        </p:nvSpPr>
        <p:spPr/>
        <p:txBody>
          <a:bodyPr/>
          <a:lstStyle/>
          <a:p>
            <a:r>
              <a:rPr lang="en-US" smtClean="0"/>
              <a:t>The gory details…</a:t>
            </a:r>
            <a:endParaRPr lang="en-US"/>
          </a:p>
        </p:txBody>
      </p:sp>
      <p:sp>
        <p:nvSpPr>
          <p:cNvPr id="232451" name="Rectangle 3"/>
          <p:cNvSpPr>
            <a:spLocks noChangeArrowheads="1"/>
          </p:cNvSpPr>
          <p:nvPr/>
        </p:nvSpPr>
        <p:spPr bwMode="auto">
          <a:xfrm>
            <a:off x="323852" y="2052638"/>
            <a:ext cx="9364663" cy="5002212"/>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wrap="square" lIns="89696" tIns="46645" rIns="89696" bIns="46645">
            <a:prstTxWarp prst="textNoShape">
              <a:avLst/>
            </a:prstTxWarp>
            <a:spAutoFit/>
          </a:bodyPr>
          <a:lstStyle/>
          <a:p>
            <a:pPr>
              <a:lnSpc>
                <a:spcPct val="94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dirty="0">
                <a:solidFill>
                  <a:srgbClr val="000000"/>
                </a:solidFill>
                <a:latin typeface="Courier New" charset="0"/>
                <a:ea typeface="msmincho" charset="0"/>
                <a:cs typeface="msmincho" charset="0"/>
              </a:rPr>
              <a:t>&lt;powder </a:t>
            </a:r>
            <a:r>
              <a:rPr lang="en-US" sz="1900" b="1" noProof="1">
                <a:solidFill>
                  <a:srgbClr val="000000"/>
                </a:solidFill>
                <a:latin typeface="Courier New" charset="0"/>
                <a:ea typeface="msmincho" charset="0"/>
                <a:cs typeface="msmincho" charset="0"/>
              </a:rPr>
              <a:t>xmlns</a:t>
            </a:r>
            <a:r>
              <a:rPr lang="en-US" sz="1900" b="1" dirty="0">
                <a:solidFill>
                  <a:srgbClr val="000000"/>
                </a:solidFill>
                <a:latin typeface="Courier New" charset="0"/>
                <a:ea typeface="msmincho" charset="0"/>
                <a:cs typeface="msmincho" charset="0"/>
              </a:rPr>
              <a:t>="http://www.w3.org/2007/05/powder#"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xmlns:cc="http://creativecommons.org/ns#"&gt;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&lt;attribution&gt;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&lt;issuedby src="http://www.ivan-herman.net/me"/&gt;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&lt;/attribution&gt;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&lt;dr&gt;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&lt;iriset&gt;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&lt;includehosts&gt;www.ex2.org&lt;/includehost&gt;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&lt;includepathstartswith&gt;/img/&lt;/includepathstartswith&gt;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&lt;/iriset&gt;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&lt;descriptorset&gt;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&lt;cc:license rdf:resource="http://..."/&gt;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&lt;/descriptorset&gt;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&lt;/dr&gt;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9" name="Rectangle 2"/>
          <p:cNvSpPr>
            <a:spLocks noGrp="1" noChangeArrowheads="1"/>
          </p:cNvSpPr>
          <p:nvPr>
            <p:ph idx="1"/>
          </p:nvPr>
        </p:nvSpPr>
        <p:spPr>
          <a:xfrm>
            <a:off x="239748" y="1631098"/>
            <a:ext cx="9524999" cy="1081940"/>
          </a:xfrm>
        </p:spPr>
        <p:txBody>
          <a:bodyPr/>
          <a:lstStyle/>
          <a:p>
            <a:r>
              <a:rPr lang="en-US" dirty="0" smtClean="0"/>
              <a:t>Powder processors may then return</a:t>
            </a:r>
          </a:p>
          <a:p>
            <a:pPr lvl="1"/>
            <a:r>
              <a:rPr lang="en-US" dirty="0" smtClean="0"/>
              <a:t>direct RDF triples, eg:</a:t>
            </a:r>
            <a:endParaRPr lang="en-US" dirty="0"/>
          </a:p>
        </p:txBody>
      </p:sp>
      <p:sp>
        <p:nvSpPr>
          <p:cNvPr id="475138" name="Rectangle 1"/>
          <p:cNvSpPr>
            <a:spLocks noGrp="1" noChangeArrowheads="1"/>
          </p:cNvSpPr>
          <p:nvPr>
            <p:ph type="title"/>
          </p:nvPr>
        </p:nvSpPr>
        <p:spPr/>
        <p:txBody>
          <a:bodyPr/>
          <a:lstStyle/>
          <a:p>
            <a:r>
              <a:rPr lang="en-US" smtClean="0"/>
              <a:t>The gory details…</a:t>
            </a:r>
            <a:endParaRPr lang="en-US"/>
          </a:p>
        </p:txBody>
      </p:sp>
      <p:sp>
        <p:nvSpPr>
          <p:cNvPr id="233476" name="Rectangle 4"/>
          <p:cNvSpPr>
            <a:spLocks noChangeArrowheads="1"/>
          </p:cNvSpPr>
          <p:nvPr/>
        </p:nvSpPr>
        <p:spPr bwMode="auto">
          <a:xfrm>
            <a:off x="252413" y="2759722"/>
            <a:ext cx="9539288" cy="715351"/>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696" tIns="46645" rIns="89696" bIns="46645">
            <a:prstTxWarp prst="textNoShape">
              <a:avLst/>
            </a:prstTxWarp>
            <a:spAutoFit/>
          </a:bodyPr>
          <a:lstStyle/>
          <a:p>
            <a:pPr>
              <a:lnSpc>
                <a:spcPct val="94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900" b="1" dirty="0">
              <a:solidFill>
                <a:srgbClr val="000000"/>
              </a:solidFill>
              <a:latin typeface="Courier New" charset="0"/>
              <a:ea typeface="msmincho" charset="0"/>
              <a:cs typeface="msmincho" charset="0"/>
            </a:endParaRP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dirty="0">
                <a:solidFill>
                  <a:srgbClr val="000000"/>
                </a:solidFill>
                <a:latin typeface="Courier New" charset="0"/>
                <a:ea typeface="msmincho" charset="0"/>
                <a:cs typeface="msmincho" charset="0"/>
              </a:rPr>
              <a:t>&lt;http://www.ex2.org/img/imgXXX.jpg&gt; </a:t>
            </a:r>
            <a:r>
              <a:rPr lang="en-US" sz="1900" b="1" dirty="0" err="1">
                <a:solidFill>
                  <a:srgbClr val="000000"/>
                </a:solidFill>
                <a:latin typeface="Courier New" charset="0"/>
                <a:ea typeface="msmincho" charset="0"/>
                <a:cs typeface="msmincho" charset="0"/>
              </a:rPr>
              <a:t>cc:license</a:t>
            </a:r>
            <a:r>
              <a:rPr lang="en-US" sz="1900" b="1" dirty="0">
                <a:solidFill>
                  <a:srgbClr val="000000"/>
                </a:solidFill>
                <a:latin typeface="Courier New" charset="0"/>
                <a:ea typeface="msmincho" charset="0"/>
                <a:cs typeface="msmincho" charset="0"/>
              </a:rPr>
              <a:t> &lt;http://...&gt;.</a:t>
            </a:r>
          </a:p>
        </p:txBody>
      </p:sp>
      <p:sp>
        <p:nvSpPr>
          <p:cNvPr id="6" name="Rectangle 2"/>
          <p:cNvSpPr txBox="1">
            <a:spLocks noChangeArrowheads="1"/>
          </p:cNvSpPr>
          <p:nvPr/>
        </p:nvSpPr>
        <p:spPr>
          <a:xfrm>
            <a:off x="239747" y="3917097"/>
            <a:ext cx="9524999" cy="2453540"/>
          </a:xfrm>
          <a:prstGeom prst="rect">
            <a:avLst/>
          </a:prstGeom>
        </p:spPr>
        <p:txBody>
          <a:bodyPr vert="horz" lIns="100436" tIns="50221" rIns="100436" bIns="50221">
            <a:normAutofit/>
          </a:bodyPr>
          <a:lstStyle/>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pPr>
            <a:r>
              <a:rPr lang="en-US" sz="2500" dirty="0">
                <a:solidFill>
                  <a:schemeClr val="bg1">
                    <a:lumMod val="50000"/>
                  </a:schemeClr>
                </a:solidFill>
                <a:latin typeface="Helvetica Neue"/>
                <a:cs typeface="Helvetica Neue"/>
              </a:rPr>
              <a:t>or can transform this XML file into an RDF (OWL) for more generic processors</a:t>
            </a:r>
          </a:p>
          <a:p>
            <a:pPr marL="1142298" lvl="1" indent="-281257" defTabSz="911368" fontAlgn="auto" hangingPunct="1">
              <a:lnSpc>
                <a:spcPct val="100000"/>
              </a:lnSpc>
              <a:spcBef>
                <a:spcPts val="661"/>
              </a:spcBef>
              <a:spcAft>
                <a:spcPts val="0"/>
              </a:spcAft>
              <a:buClr>
                <a:schemeClr val="bg1">
                  <a:lumMod val="50000"/>
                </a:schemeClr>
              </a:buClr>
              <a:buSzPct val="68000"/>
              <a:buFont typeface="Wingdings 3"/>
              <a:buChar char=""/>
            </a:pPr>
            <a:r>
              <a:rPr lang="en-US" sz="2500" dirty="0">
                <a:solidFill>
                  <a:schemeClr val="bg1">
                    <a:lumMod val="50000"/>
                  </a:schemeClr>
                </a:solidFill>
                <a:latin typeface="Helvetica Neue"/>
                <a:cs typeface="Helvetica Neue"/>
              </a:rPr>
              <a:t>a canonical processing of the XML file is defined by the POWDER specification</a:t>
            </a:r>
          </a:p>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endParaRPr lang="en-US" sz="2500" dirty="0">
              <a:solidFill>
                <a:schemeClr val="bg1">
                  <a:lumMod val="50000"/>
                </a:schemeClr>
              </a:solidFill>
              <a:latin typeface="Helvetica Neue"/>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7" name="Rectangle 2"/>
          <p:cNvSpPr>
            <a:spLocks noGrp="1" noChangeArrowheads="1"/>
          </p:cNvSpPr>
          <p:nvPr>
            <p:ph idx="1"/>
          </p:nvPr>
        </p:nvSpPr>
        <p:spPr/>
        <p:txBody>
          <a:bodyPr/>
          <a:lstStyle/>
          <a:p>
            <a:r>
              <a:rPr lang="en-US" dirty="0" smtClean="0"/>
              <a:t>Online POWDER service can be set up:</a:t>
            </a:r>
          </a:p>
          <a:p>
            <a:pPr lvl="1"/>
            <a:r>
              <a:rPr lang="en-US" dirty="0" smtClean="0"/>
              <a:t>a Web service with</a:t>
            </a:r>
          </a:p>
          <a:p>
            <a:pPr lvl="2"/>
            <a:r>
              <a:rPr lang="en-US" dirty="0" smtClean="0"/>
              <a:t>submit a URI and a resource description file</a:t>
            </a:r>
          </a:p>
          <a:p>
            <a:pPr lvl="2"/>
            <a:r>
              <a:rPr lang="en-US" dirty="0" smtClean="0"/>
              <a:t>return the RDF statements for that URI</a:t>
            </a:r>
          </a:p>
          <a:p>
            <a:pPr lvl="1"/>
            <a:r>
              <a:rPr lang="en-US" dirty="0" smtClean="0"/>
              <a:t>such service should be set up, eg, at W3C</a:t>
            </a:r>
          </a:p>
          <a:p>
            <a:r>
              <a:rPr lang="en-US" dirty="0" smtClean="0"/>
              <a:t>A GRDDL transform is also defined</a:t>
            </a:r>
            <a:endParaRPr lang="en-US" dirty="0"/>
          </a:p>
        </p:txBody>
      </p:sp>
      <p:sp>
        <p:nvSpPr>
          <p:cNvPr id="477186" name="Rectangle 1"/>
          <p:cNvSpPr>
            <a:spLocks noGrp="1" noChangeArrowheads="1"/>
          </p:cNvSpPr>
          <p:nvPr>
            <p:ph type="title"/>
          </p:nvPr>
        </p:nvSpPr>
        <p:spPr/>
        <p:txBody>
          <a:bodyPr/>
          <a:lstStyle/>
          <a:p>
            <a:r>
              <a:rPr lang="en-US" smtClean="0"/>
              <a:t>POWDER Service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 “Web” where</a:t>
            </a:r>
          </a:p>
          <a:p>
            <a:pPr lvl="1"/>
            <a:r>
              <a:rPr lang="en-US" dirty="0" smtClean="0"/>
              <a:t>documents are available for download on the Internet</a:t>
            </a:r>
          </a:p>
          <a:p>
            <a:pPr lvl="1"/>
            <a:r>
              <a:rPr lang="en-US" dirty="0" smtClean="0"/>
              <a:t>but there would be no hyperlinks among them</a:t>
            </a:r>
          </a:p>
        </p:txBody>
      </p:sp>
      <p:sp>
        <p:nvSpPr>
          <p:cNvPr id="2" name="Title 1"/>
          <p:cNvSpPr>
            <a:spLocks noGrp="1"/>
          </p:cNvSpPr>
          <p:nvPr>
            <p:ph type="title"/>
          </p:nvPr>
        </p:nvSpPr>
        <p:spPr/>
        <p:txBody>
          <a:bodyPr/>
          <a:lstStyle/>
          <a:p>
            <a:r>
              <a:rPr lang="en-US" dirty="0" smtClean="0"/>
              <a:t>Imagine…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5" name="Rectangle 2"/>
          <p:cNvSpPr>
            <a:spLocks noGrp="1" noChangeArrowheads="1"/>
          </p:cNvSpPr>
          <p:nvPr>
            <p:ph idx="1"/>
          </p:nvPr>
        </p:nvSpPr>
        <p:spPr/>
        <p:txBody>
          <a:bodyPr/>
          <a:lstStyle/>
          <a:p>
            <a:r>
              <a:rPr lang="en-US" dirty="0" smtClean="0"/>
              <a:t>RDF makes a strong separation between</a:t>
            </a:r>
          </a:p>
          <a:p>
            <a:pPr lvl="1"/>
            <a:r>
              <a:rPr lang="en-US" dirty="0" smtClean="0"/>
              <a:t>URI as an ID for a resource</a:t>
            </a:r>
          </a:p>
          <a:p>
            <a:pPr lvl="1"/>
            <a:r>
              <a:rPr lang="en-US" dirty="0" smtClean="0"/>
              <a:t>URI as a datatype (</a:t>
            </a:r>
            <a:r>
              <a:rPr lang="en-US" dirty="0" err="1" smtClean="0"/>
              <a:t>xsd:anyURI</a:t>
            </a:r>
            <a:r>
              <a:rPr lang="en-US" dirty="0" smtClean="0"/>
              <a:t>)</a:t>
            </a:r>
          </a:p>
          <a:p>
            <a:pPr lvl="1"/>
            <a:r>
              <a:rPr lang="en-US" dirty="0" smtClean="0"/>
              <a:t>there is no “bridge” between the two</a:t>
            </a:r>
          </a:p>
          <a:p>
            <a:r>
              <a:rPr lang="en-US" dirty="0" smtClean="0"/>
              <a:t>POWDER includes a small extension to the formal semantics of RDF for two properties:</a:t>
            </a:r>
          </a:p>
          <a:p>
            <a:pPr lvl="1"/>
            <a:r>
              <a:rPr lang="en-US" dirty="0" err="1" smtClean="0"/>
              <a:t>wdrs:matchregex</a:t>
            </a:r>
            <a:r>
              <a:rPr lang="en-US" dirty="0" smtClean="0"/>
              <a:t> and </a:t>
            </a:r>
            <a:r>
              <a:rPr lang="en-US" dirty="0" err="1" smtClean="0"/>
              <a:t>wdrs:notmatchregex</a:t>
            </a:r>
            <a:r>
              <a:rPr lang="en-US" dirty="0" smtClean="0"/>
              <a:t> such that</a:t>
            </a:r>
          </a:p>
          <a:p>
            <a:pPr lvl="2"/>
            <a:r>
              <a:rPr lang="en-US" dirty="0" smtClean="0"/>
              <a:t>(R </a:t>
            </a:r>
            <a:r>
              <a:rPr lang="en-US" dirty="0" err="1" smtClean="0"/>
              <a:t>wdrs:matchregex</a:t>
            </a:r>
            <a:r>
              <a:rPr lang="en-US" dirty="0" smtClean="0"/>
              <a:t> </a:t>
            </a:r>
            <a:r>
              <a:rPr lang="en-US" dirty="0" err="1" smtClean="0"/>
              <a:t>Regex</a:t>
            </a:r>
            <a:r>
              <a:rPr lang="en-US" dirty="0" smtClean="0"/>
              <a:t>) holds </a:t>
            </a:r>
            <a:r>
              <a:rPr lang="en-US" dirty="0" err="1" smtClean="0"/>
              <a:t>iff</a:t>
            </a:r>
            <a:r>
              <a:rPr lang="en-US" dirty="0" smtClean="0"/>
              <a:t> the URI of R matches </a:t>
            </a:r>
            <a:r>
              <a:rPr lang="en-US" dirty="0" err="1" smtClean="0"/>
              <a:t>Regex</a:t>
            </a:r>
            <a:endParaRPr lang="en-US" dirty="0" smtClean="0"/>
          </a:p>
          <a:p>
            <a:endParaRPr lang="en-US" dirty="0"/>
          </a:p>
        </p:txBody>
      </p:sp>
      <p:sp>
        <p:nvSpPr>
          <p:cNvPr id="479234" name="Rectangle 1"/>
          <p:cNvSpPr>
            <a:spLocks noGrp="1" noChangeArrowheads="1"/>
          </p:cNvSpPr>
          <p:nvPr>
            <p:ph type="title"/>
          </p:nvPr>
        </p:nvSpPr>
        <p:spPr/>
        <p:txBody>
          <a:bodyPr/>
          <a:lstStyle/>
          <a:p>
            <a:r>
              <a:rPr lang="en-US" smtClean="0"/>
              <a:t>But there is a hidden “hiccup”</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1"/>
          <p:cNvSpPr>
            <a:spLocks noGrp="1" noChangeArrowheads="1"/>
          </p:cNvSpPr>
          <p:nvPr>
            <p:ph type="title"/>
          </p:nvPr>
        </p:nvSpPr>
        <p:spPr/>
        <p:txBody>
          <a:bodyPr/>
          <a:lstStyle/>
          <a:p>
            <a:r>
              <a:rPr lang="en-US" smtClean="0"/>
              <a:t>If you want the OWL version…</a:t>
            </a:r>
            <a:endParaRPr lang="en-US"/>
          </a:p>
        </p:txBody>
      </p:sp>
      <p:sp>
        <p:nvSpPr>
          <p:cNvPr id="236546" name="Rectangle 2"/>
          <p:cNvSpPr>
            <a:spLocks noChangeArrowheads="1"/>
          </p:cNvSpPr>
          <p:nvPr/>
        </p:nvSpPr>
        <p:spPr bwMode="auto">
          <a:xfrm>
            <a:off x="468311" y="1439863"/>
            <a:ext cx="9136063" cy="5715000"/>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wrap="square" lIns="89696" tIns="46645" rIns="89696" bIns="46645">
            <a:prstTxWarp prst="textNoShape">
              <a:avLst/>
            </a:prstTxWarp>
            <a:spAutoFit/>
          </a:bodyPr>
          <a:lstStyle/>
          <a:p>
            <a:pPr>
              <a:lnSpc>
                <a:spcPct val="94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&lt;&gt; wdrs:issuedBy &lt;http://www.ivan-herman.net/me&gt;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900" b="1" noProof="1">
              <a:solidFill>
                <a:srgbClr val="000000"/>
              </a:solidFill>
              <a:latin typeface="Courier New" charset="0"/>
              <a:ea typeface="msmincho" charset="0"/>
              <a:cs typeface="msmincho" charset="0"/>
            </a:endParaRP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_:iriset_1 a owl:Class; owl:intersectionOf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 a owl:Restriction;</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owl:onProperty wsdr:matchregex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owl:hasValue "..ugly regex for ex2.org"^^xsd:string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 a owl:Restriction;</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owl:onProperty wsdr:matchregex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owl:hasValue "..ugly regex for /img"^^xsd:string ]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900" b="1" noProof="1">
              <a:solidFill>
                <a:srgbClr val="000000"/>
              </a:solidFill>
              <a:latin typeface="Courier New" charset="0"/>
              <a:ea typeface="msmincho" charset="0"/>
              <a:cs typeface="msmincho" charset="0"/>
            </a:endParaRP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_:desc_1 a owl:Restriction;</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owl:onProperty cc:license;</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owl:hasValue &lt;http://...&gt;.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B84700"/>
                </a:solidFill>
                <a:latin typeface="Courier New" charset="0"/>
                <a:ea typeface="msmincho" charset="0"/>
                <a:cs typeface="msmincho" charset="0"/>
              </a:rPr>
              <a:t>_:iriset_1 rdfs:subClassOf _:desc_1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1" name="Rectangle 2"/>
          <p:cNvSpPr>
            <a:spLocks noGrp="1" noChangeArrowheads="1"/>
          </p:cNvSpPr>
          <p:nvPr>
            <p:ph idx="1"/>
          </p:nvPr>
        </p:nvSpPr>
        <p:spPr/>
        <p:txBody>
          <a:bodyPr/>
          <a:lstStyle/>
          <a:p>
            <a:r>
              <a:rPr lang="en-US" smtClean="0"/>
              <a:t>In practice this means that only “POWDER aware” agents can fully handle the description files</a:t>
            </a:r>
          </a:p>
          <a:p>
            <a:pPr lvl="1"/>
            <a:r>
              <a:rPr lang="en-US" smtClean="0"/>
              <a:t>note that the extension is fairly easy to add, so it is not a big implementation issue…</a:t>
            </a:r>
          </a:p>
          <a:p>
            <a:r>
              <a:rPr lang="en-US" smtClean="0"/>
              <a:t>Existence of the services to provide the triplets automatically relieve the pain…</a:t>
            </a:r>
          </a:p>
          <a:p>
            <a:endParaRPr lang="en-US"/>
          </a:p>
        </p:txBody>
      </p:sp>
      <p:sp>
        <p:nvSpPr>
          <p:cNvPr id="483330" name="Rectangle 1"/>
          <p:cNvSpPr>
            <a:spLocks noGrp="1" noChangeArrowheads="1"/>
          </p:cNvSpPr>
          <p:nvPr>
            <p:ph type="title"/>
          </p:nvPr>
        </p:nvSpPr>
        <p:spPr/>
        <p:txBody>
          <a:bodyPr/>
          <a:lstStyle/>
          <a:p>
            <a:r>
              <a:rPr lang="en-US" smtClean="0"/>
              <a:t>Consequences of the “hiccup”</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9" name="Rectangle 2"/>
          <p:cNvSpPr>
            <a:spLocks noGrp="1" noChangeArrowheads="1"/>
          </p:cNvSpPr>
          <p:nvPr>
            <p:ph idx="1"/>
          </p:nvPr>
        </p:nvSpPr>
        <p:spPr/>
        <p:txBody>
          <a:bodyPr/>
          <a:lstStyle/>
          <a:p>
            <a:r>
              <a:rPr lang="en-US" smtClean="0"/>
              <a:t>There are a number of additional features:</a:t>
            </a:r>
          </a:p>
          <a:p>
            <a:pPr lvl="1"/>
            <a:r>
              <a:rPr lang="en-US" smtClean="0"/>
              <a:t>built in authentication: description resources must be attributed and this is open for authentication</a:t>
            </a:r>
          </a:p>
          <a:p>
            <a:pPr lvl="1"/>
            <a:r>
              <a:rPr lang="en-US" smtClean="0"/>
              <a:t>assignments may carry validity dates</a:t>
            </a:r>
          </a:p>
          <a:p>
            <a:pPr lvl="1"/>
            <a:r>
              <a:rPr lang="en-US" smtClean="0"/>
              <a:t>packaging several resource descriptions in one, possibly control their processing order</a:t>
            </a:r>
          </a:p>
          <a:p>
            <a:pPr lvl="1"/>
            <a:r>
              <a:rPr lang="en-US" smtClean="0"/>
              <a:t>using tags to identify resources instead of URI patterns</a:t>
            </a:r>
            <a:endParaRPr lang="en-US"/>
          </a:p>
        </p:txBody>
      </p:sp>
      <p:sp>
        <p:nvSpPr>
          <p:cNvPr id="485378" name="Rectangle 1"/>
          <p:cNvSpPr>
            <a:spLocks noGrp="1" noChangeArrowheads="1"/>
          </p:cNvSpPr>
          <p:nvPr>
            <p:ph type="title"/>
          </p:nvPr>
        </p:nvSpPr>
        <p:spPr/>
        <p:txBody>
          <a:bodyPr/>
          <a:lstStyle/>
          <a:p>
            <a:r>
              <a:rPr lang="en-US" smtClean="0"/>
              <a:t>Other POWDER features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 y="3191863"/>
            <a:ext cx="10080626" cy="1259946"/>
          </a:xfrm>
        </p:spPr>
        <p:txBody>
          <a:bodyPr>
            <a:noAutofit/>
          </a:bodyPr>
          <a:lstStyle/>
          <a:p>
            <a:r>
              <a:rPr lang="en-US" sz="53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Access to Relational Databases</a:t>
            </a:r>
            <a:br>
              <a:rPr lang="en-US" sz="53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br>
            <a:r>
              <a:rPr lang="en-US" sz="53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(Direct Mapping, R2RML)</a:t>
            </a:r>
          </a:p>
        </p:txBody>
      </p:sp>
      <p:sp>
        <p:nvSpPr>
          <p:cNvPr id="4"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62" tIns="74704" rIns="98962" bIns="49483">
            <a:prstTxWarp prst="textNoShape">
              <a:avLst/>
            </a:prstTxWarp>
          </a:bodyPr>
          <a:lstStyle/>
          <a:p>
            <a:pPr defTabSz="501779" fontAlgn="auto" hangingPunct="1">
              <a:lnSpc>
                <a:spcPct val="100000"/>
              </a:lnSpc>
              <a:spcBef>
                <a:spcPts val="0"/>
              </a:spcBef>
              <a:spcAft>
                <a:spcPts val="0"/>
              </a:spcAft>
              <a:buClrTx/>
              <a:buSzTx/>
              <a:tabLst>
                <a:tab pos="0" algn="l"/>
                <a:tab pos="789074" algn="l"/>
                <a:tab pos="1579888" algn="l"/>
                <a:tab pos="2370704" algn="l"/>
                <a:tab pos="3161520" algn="l"/>
                <a:tab pos="3952341" algn="l"/>
                <a:tab pos="4743159" algn="l"/>
                <a:tab pos="5533975" algn="l"/>
                <a:tab pos="6324788" algn="l"/>
                <a:tab pos="7115608" algn="l"/>
                <a:tab pos="7906429" algn="l"/>
                <a:tab pos="8697243" algn="l"/>
                <a:tab pos="9488060" algn="l"/>
                <a:tab pos="10278882" algn="l"/>
                <a:tab pos="11069697" algn="l"/>
                <a:tab pos="11860514" algn="l"/>
              </a:tabLst>
            </a:pPr>
            <a:r>
              <a:rPr lang="en-US" sz="1100" i="1" dirty="0">
                <a:solidFill>
                  <a:srgbClr val="FFFFFF"/>
                </a:solidFill>
                <a:latin typeface="Lucida Sans Unicode"/>
                <a:ea typeface="msmincho" charset="0"/>
                <a:cs typeface="msmincho" charset="0"/>
              </a:rPr>
              <a:t>Photo credit “mayhem”, Flickr</a:t>
            </a:r>
            <a:endParaRPr lang="en-US" sz="1100" i="1" dirty="0">
              <a:solidFill>
                <a:srgbClr val="FFFFFF"/>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4072519807"/>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Most of the data on the Web is, in fact, in RDB-s</a:t>
            </a:r>
          </a:p>
          <a:p>
            <a:r>
              <a:rPr lang="en-US" dirty="0" smtClean="0"/>
              <a:t>Proven technology, huge systems, many vendors…</a:t>
            </a:r>
          </a:p>
          <a:p>
            <a:r>
              <a:rPr lang="en-US" dirty="0" smtClean="0"/>
              <a:t>Data integration on the Web must provide access to RDB-s</a:t>
            </a:r>
            <a:endParaRPr lang="en-US" dirty="0"/>
          </a:p>
        </p:txBody>
      </p:sp>
      <p:sp>
        <p:nvSpPr>
          <p:cNvPr id="3" name="Title 2"/>
          <p:cNvSpPr>
            <a:spLocks noGrp="1"/>
          </p:cNvSpPr>
          <p:nvPr>
            <p:ph type="title"/>
          </p:nvPr>
        </p:nvSpPr>
        <p:spPr/>
        <p:txBody>
          <a:bodyPr/>
          <a:lstStyle/>
          <a:p>
            <a:r>
              <a:rPr lang="en-US" dirty="0" smtClean="0"/>
              <a:t>Relational Databases and RDF</a:t>
            </a:r>
            <a:endParaRPr lang="en-US" dirty="0"/>
          </a:p>
        </p:txBody>
      </p:sp>
    </p:spTree>
    <p:extLst>
      <p:ext uri="{BB962C8B-B14F-4D97-AF65-F5344CB8AC3E}">
        <p14:creationId xmlns:p14="http://schemas.microsoft.com/office/powerpoint/2010/main" val="4252692697"/>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RDF provides a common “view”</a:t>
            </a:r>
            <a:endParaRPr lang="en-US" dirty="0"/>
          </a:p>
        </p:txBody>
      </p:sp>
      <p:grpSp>
        <p:nvGrpSpPr>
          <p:cNvPr id="55" name="Group 53"/>
          <p:cNvGrpSpPr/>
          <p:nvPr/>
        </p:nvGrpSpPr>
        <p:grpSpPr>
          <a:xfrm>
            <a:off x="3528144" y="1437959"/>
            <a:ext cx="2952328" cy="2341913"/>
            <a:chOff x="2949604" y="1673827"/>
            <a:chExt cx="2743932" cy="2176604"/>
          </a:xfrm>
        </p:grpSpPr>
        <p:pic>
          <p:nvPicPr>
            <p:cNvPr id="105" name="Picture 104" descr="cloud07b.png"/>
            <p:cNvPicPr>
              <a:picLocks noChangeAspect="1"/>
            </p:cNvPicPr>
            <p:nvPr/>
          </p:nvPicPr>
          <p:blipFill>
            <a:blip r:embed="rId3">
              <a:alphaModFix amt="82000"/>
            </a:blip>
            <a:stretch>
              <a:fillRect/>
            </a:stretch>
          </p:blipFill>
          <p:spPr>
            <a:xfrm>
              <a:off x="2949604" y="1673827"/>
              <a:ext cx="2743932" cy="2176604"/>
            </a:xfrm>
            <a:prstGeom prst="rect">
              <a:avLst/>
            </a:prstGeom>
          </p:spPr>
        </p:pic>
        <p:sp>
          <p:nvSpPr>
            <p:cNvPr id="106" name="TextBox 105"/>
            <p:cNvSpPr txBox="1"/>
            <p:nvPr/>
          </p:nvSpPr>
          <p:spPr>
            <a:xfrm>
              <a:off x="3076486" y="2519779"/>
              <a:ext cx="2503536" cy="758447"/>
            </a:xfrm>
            <a:prstGeom prst="rect">
              <a:avLst/>
            </a:prstGeom>
            <a:noFill/>
          </p:spPr>
          <p:txBody>
            <a:bodyPr wrap="square" rtlCol="0">
              <a:spAutoFit/>
            </a:bodyPr>
            <a:lstStyle/>
            <a:p>
              <a:pPr algn="ctr"/>
              <a:r>
                <a:rPr lang="en-US" sz="1800" b="1" dirty="0">
                  <a:solidFill>
                    <a:schemeClr val="tx2">
                      <a:lumMod val="90000"/>
                      <a:lumOff val="10000"/>
                    </a:schemeClr>
                  </a:solidFill>
                </a:rPr>
                <a:t>Common “view”</a:t>
              </a:r>
            </a:p>
            <a:p>
              <a:pPr algn="ctr"/>
              <a:r>
                <a:rPr lang="en-US" sz="1800" b="1" dirty="0">
                  <a:solidFill>
                    <a:schemeClr val="tx2">
                      <a:lumMod val="90000"/>
                      <a:lumOff val="10000"/>
                    </a:schemeClr>
                  </a:solidFill>
                </a:rPr>
                <a:t>in </a:t>
              </a:r>
            </a:p>
            <a:p>
              <a:pPr algn="ctr"/>
              <a:r>
                <a:rPr lang="en-US" sz="1800" b="1" dirty="0">
                  <a:solidFill>
                    <a:schemeClr val="tx2">
                      <a:lumMod val="90000"/>
                      <a:lumOff val="10000"/>
                    </a:schemeClr>
                  </a:solidFill>
                </a:rPr>
                <a:t>RDF</a:t>
              </a:r>
            </a:p>
          </p:txBody>
        </p:sp>
      </p:grpSp>
      <p:grpSp>
        <p:nvGrpSpPr>
          <p:cNvPr id="2" name="Group 1"/>
          <p:cNvGrpSpPr/>
          <p:nvPr/>
        </p:nvGrpSpPr>
        <p:grpSpPr>
          <a:xfrm>
            <a:off x="1655937" y="5364012"/>
            <a:ext cx="6768752" cy="1728192"/>
            <a:chOff x="2015976" y="4859957"/>
            <a:chExt cx="6768752" cy="1728192"/>
          </a:xfrm>
        </p:grpSpPr>
        <p:sp>
          <p:nvSpPr>
            <p:cNvPr id="100" name="Magnetic Disk 99"/>
            <p:cNvSpPr/>
            <p:nvPr/>
          </p:nvSpPr>
          <p:spPr>
            <a:xfrm>
              <a:off x="2015976" y="4931965"/>
              <a:ext cx="1296144" cy="1656184"/>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3" name="Magnetic Disk 62"/>
            <p:cNvSpPr/>
            <p:nvPr/>
          </p:nvSpPr>
          <p:spPr>
            <a:xfrm>
              <a:off x="4752280" y="4931965"/>
              <a:ext cx="1296144" cy="1656184"/>
            </a:xfrm>
            <a:prstGeom prst="flowChartMagneticDisk">
              <a:avLst/>
            </a:prstGeom>
            <a:solidFill>
              <a:schemeClr val="accent3">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4" name="Magnetic Disk 63"/>
            <p:cNvSpPr/>
            <p:nvPr/>
          </p:nvSpPr>
          <p:spPr>
            <a:xfrm>
              <a:off x="7488584" y="4859957"/>
              <a:ext cx="1296144" cy="1656184"/>
            </a:xfrm>
            <a:prstGeom prst="flowChartMagneticDisk">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grpSp>
        <p:nvGrpSpPr>
          <p:cNvPr id="9" name="Group 8"/>
          <p:cNvGrpSpPr/>
          <p:nvPr/>
        </p:nvGrpSpPr>
        <p:grpSpPr>
          <a:xfrm>
            <a:off x="2592040" y="3779840"/>
            <a:ext cx="1440160" cy="1512168"/>
            <a:chOff x="2592040" y="3779837"/>
            <a:chExt cx="1440160" cy="1512168"/>
          </a:xfrm>
        </p:grpSpPr>
        <p:cxnSp>
          <p:nvCxnSpPr>
            <p:cNvPr id="4" name="Straight Arrow Connector 3"/>
            <p:cNvCxnSpPr/>
            <p:nvPr/>
          </p:nvCxnSpPr>
          <p:spPr>
            <a:xfrm flipV="1">
              <a:off x="2592040" y="3779837"/>
              <a:ext cx="1440160" cy="1512168"/>
            </a:xfrm>
            <a:prstGeom prst="straightConnector1">
              <a:avLst/>
            </a:prstGeom>
            <a:ln w="2540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rot="18785963">
              <a:off x="2640657" y="4159705"/>
              <a:ext cx="1067906" cy="434589"/>
            </a:xfrm>
            <a:prstGeom prst="rect">
              <a:avLst/>
            </a:prstGeom>
            <a:noFill/>
          </p:spPr>
          <p:txBody>
            <a:bodyPr wrap="none" rtlCol="0">
              <a:spAutoFit/>
            </a:bodyPr>
            <a:lstStyle/>
            <a:p>
              <a:r>
                <a:rPr lang="en-US" sz="2400" dirty="0">
                  <a:solidFill>
                    <a:schemeClr val="bg1">
                      <a:lumMod val="50000"/>
                    </a:schemeClr>
                  </a:solidFill>
                </a:rPr>
                <a:t>export</a:t>
              </a:r>
            </a:p>
          </p:txBody>
        </p:sp>
        <p:sp>
          <p:nvSpPr>
            <p:cNvPr id="15" name="TextBox 14"/>
            <p:cNvSpPr txBox="1"/>
            <p:nvPr/>
          </p:nvSpPr>
          <p:spPr>
            <a:xfrm rot="18789229">
              <a:off x="3013579" y="4414965"/>
              <a:ext cx="981501" cy="434589"/>
            </a:xfrm>
            <a:prstGeom prst="rect">
              <a:avLst/>
            </a:prstGeom>
            <a:noFill/>
          </p:spPr>
          <p:txBody>
            <a:bodyPr wrap="none" rtlCol="0">
              <a:spAutoFit/>
            </a:bodyPr>
            <a:lstStyle/>
            <a:p>
              <a:r>
                <a:rPr lang="en-US" sz="2400" dirty="0">
                  <a:solidFill>
                    <a:schemeClr val="bg1">
                      <a:lumMod val="50000"/>
                    </a:schemeClr>
                  </a:solidFill>
                </a:rPr>
                <a:t>query</a:t>
              </a:r>
            </a:p>
          </p:txBody>
        </p:sp>
      </p:grpSp>
      <p:cxnSp>
        <p:nvCxnSpPr>
          <p:cNvPr id="19" name="Straight Arrow Connector 18"/>
          <p:cNvCxnSpPr/>
          <p:nvPr/>
        </p:nvCxnSpPr>
        <p:spPr>
          <a:xfrm rot="16463768" flipV="1">
            <a:off x="6137404" y="3799674"/>
            <a:ext cx="1440160" cy="1512168"/>
          </a:xfrm>
          <a:prstGeom prst="straightConnector1">
            <a:avLst/>
          </a:prstGeom>
          <a:ln w="25400" cmpd="sng">
            <a:solidFill>
              <a:schemeClr val="accent6">
                <a:lumMod val="60000"/>
                <a:lumOff val="4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2898011">
            <a:off x="6516220" y="4229534"/>
            <a:ext cx="1043876" cy="421654"/>
          </a:xfrm>
          <a:prstGeom prst="rect">
            <a:avLst/>
          </a:prstGeom>
          <a:noFill/>
        </p:spPr>
        <p:txBody>
          <a:bodyPr wrap="none" lIns="91132" tIns="45567" rIns="91132" bIns="45567" rtlCol="0">
            <a:spAutoFit/>
          </a:bodyPr>
          <a:lstStyle/>
          <a:p>
            <a:r>
              <a:rPr lang="en-US" sz="2400" dirty="0">
                <a:solidFill>
                  <a:schemeClr val="bg1">
                    <a:lumMod val="50000"/>
                  </a:schemeClr>
                </a:solidFill>
              </a:rPr>
              <a:t>export</a:t>
            </a:r>
          </a:p>
        </p:txBody>
      </p:sp>
      <p:sp>
        <p:nvSpPr>
          <p:cNvPr id="21" name="TextBox 20"/>
          <p:cNvSpPr txBox="1"/>
          <p:nvPr/>
        </p:nvSpPr>
        <p:spPr>
          <a:xfrm rot="2800295">
            <a:off x="6163494" y="4441928"/>
            <a:ext cx="954558" cy="421654"/>
          </a:xfrm>
          <a:prstGeom prst="rect">
            <a:avLst/>
          </a:prstGeom>
          <a:noFill/>
        </p:spPr>
        <p:txBody>
          <a:bodyPr wrap="none" lIns="91132" tIns="45567" rIns="91132" bIns="45567" rtlCol="0">
            <a:spAutoFit/>
          </a:bodyPr>
          <a:lstStyle/>
          <a:p>
            <a:r>
              <a:rPr lang="en-US" sz="2400" dirty="0">
                <a:solidFill>
                  <a:schemeClr val="bg1">
                    <a:lumMod val="50000"/>
                  </a:schemeClr>
                </a:solidFill>
              </a:rPr>
              <a:t>query</a:t>
            </a:r>
          </a:p>
        </p:txBody>
      </p:sp>
      <p:cxnSp>
        <p:nvCxnSpPr>
          <p:cNvPr id="23" name="Straight Arrow Connector 22"/>
          <p:cNvCxnSpPr/>
          <p:nvPr/>
        </p:nvCxnSpPr>
        <p:spPr>
          <a:xfrm flipV="1">
            <a:off x="4985502" y="3762810"/>
            <a:ext cx="22914" cy="1601239"/>
          </a:xfrm>
          <a:prstGeom prst="straightConnector1">
            <a:avLst/>
          </a:prstGeom>
          <a:ln w="25400" cmpd="sng">
            <a:solidFill>
              <a:schemeClr val="accent3">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rot="16224523">
            <a:off x="4271357" y="4485744"/>
            <a:ext cx="1043876" cy="421654"/>
          </a:xfrm>
          <a:prstGeom prst="rect">
            <a:avLst/>
          </a:prstGeom>
          <a:noFill/>
        </p:spPr>
        <p:txBody>
          <a:bodyPr wrap="none" lIns="91132" tIns="45567" rIns="91132" bIns="45567" rtlCol="0">
            <a:spAutoFit/>
          </a:bodyPr>
          <a:lstStyle/>
          <a:p>
            <a:r>
              <a:rPr lang="en-US" sz="2400" dirty="0">
                <a:solidFill>
                  <a:schemeClr val="bg1">
                    <a:lumMod val="50000"/>
                  </a:schemeClr>
                </a:solidFill>
              </a:rPr>
              <a:t>export</a:t>
            </a:r>
          </a:p>
        </p:txBody>
      </p:sp>
      <p:sp>
        <p:nvSpPr>
          <p:cNvPr id="25" name="TextBox 24"/>
          <p:cNvSpPr txBox="1"/>
          <p:nvPr/>
        </p:nvSpPr>
        <p:spPr>
          <a:xfrm rot="16227789">
            <a:off x="4731445" y="4449803"/>
            <a:ext cx="954558" cy="421654"/>
          </a:xfrm>
          <a:prstGeom prst="rect">
            <a:avLst/>
          </a:prstGeom>
          <a:noFill/>
        </p:spPr>
        <p:txBody>
          <a:bodyPr wrap="none" lIns="91132" tIns="45567" rIns="91132" bIns="45567" rtlCol="0">
            <a:spAutoFit/>
          </a:bodyPr>
          <a:lstStyle/>
          <a:p>
            <a:r>
              <a:rPr lang="en-US" sz="2400" dirty="0">
                <a:solidFill>
                  <a:schemeClr val="bg1">
                    <a:lumMod val="50000"/>
                  </a:schemeClr>
                </a:solidFill>
              </a:rPr>
              <a:t>query</a:t>
            </a:r>
          </a:p>
        </p:txBody>
      </p:sp>
    </p:spTree>
    <p:extLst>
      <p:ext uri="{BB962C8B-B14F-4D97-AF65-F5344CB8AC3E}">
        <p14:creationId xmlns:p14="http://schemas.microsoft.com/office/powerpoint/2010/main" val="39260555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1778" y="1631097"/>
            <a:ext cx="9865097" cy="5181601"/>
          </a:xfrm>
        </p:spPr>
        <p:txBody>
          <a:bodyPr/>
          <a:lstStyle/>
          <a:p>
            <a:r>
              <a:rPr lang="en-US" dirty="0" smtClean="0"/>
              <a:t>“Export” does not </a:t>
            </a:r>
            <a:r>
              <a:rPr lang="en-US" i="1" dirty="0" smtClean="0"/>
              <a:t>necessarily</a:t>
            </a:r>
            <a:r>
              <a:rPr lang="en-US" dirty="0" smtClean="0"/>
              <a:t> mean physical conversion</a:t>
            </a:r>
          </a:p>
          <a:p>
            <a:pPr lvl="1"/>
            <a:r>
              <a:rPr lang="en-US" dirty="0" smtClean="0"/>
              <a:t>for very large databases a “duplication” would not be an option</a:t>
            </a:r>
          </a:p>
          <a:p>
            <a:pPr lvl="1"/>
            <a:r>
              <a:rPr lang="en-US" dirty="0"/>
              <a:t>s</a:t>
            </a:r>
            <a:r>
              <a:rPr lang="en-US" dirty="0" smtClean="0"/>
              <a:t>ystems may provide SQL “bridges” to make queries on the fly</a:t>
            </a:r>
          </a:p>
          <a:p>
            <a:r>
              <a:rPr lang="en-US" dirty="0" smtClean="0"/>
              <a:t>Result of export is a “logical” view of the RDB content</a:t>
            </a:r>
            <a:endParaRPr lang="en-US" dirty="0"/>
          </a:p>
        </p:txBody>
      </p:sp>
      <p:sp>
        <p:nvSpPr>
          <p:cNvPr id="3" name="Title 2"/>
          <p:cNvSpPr>
            <a:spLocks noGrp="1"/>
          </p:cNvSpPr>
          <p:nvPr>
            <p:ph type="title"/>
          </p:nvPr>
        </p:nvSpPr>
        <p:spPr/>
        <p:txBody>
          <a:bodyPr/>
          <a:lstStyle/>
          <a:p>
            <a:r>
              <a:rPr lang="en-US" dirty="0" smtClean="0"/>
              <a:t>What is “export”?</a:t>
            </a:r>
            <a:endParaRPr lang="en-US" dirty="0"/>
          </a:p>
        </p:txBody>
      </p:sp>
    </p:spTree>
    <p:extLst>
      <p:ext uri="{BB962C8B-B14F-4D97-AF65-F5344CB8AC3E}">
        <p14:creationId xmlns:p14="http://schemas.microsoft.com/office/powerpoint/2010/main" val="963900493"/>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standard RDF “view” of RDB tables</a:t>
            </a:r>
          </a:p>
          <a:p>
            <a:r>
              <a:rPr lang="en-US" dirty="0" smtClean="0"/>
              <a:t>Valid for all RDB-s, independently of the RDB schema</a:t>
            </a:r>
          </a:p>
          <a:p>
            <a:r>
              <a:rPr lang="en-US" dirty="0" smtClean="0"/>
              <a:t>Fundamental approach:</a:t>
            </a:r>
          </a:p>
          <a:p>
            <a:pPr lvl="1"/>
            <a:r>
              <a:rPr lang="en-US" dirty="0" smtClean="0"/>
              <a:t>each row is turned into a series of triples with a common subject</a:t>
            </a:r>
          </a:p>
          <a:p>
            <a:pPr lvl="1"/>
            <a:r>
              <a:rPr lang="en-US" dirty="0" smtClean="0"/>
              <a:t>column names provide the predicate names</a:t>
            </a:r>
          </a:p>
          <a:p>
            <a:pPr lvl="1"/>
            <a:r>
              <a:rPr lang="en-US" dirty="0" smtClean="0"/>
              <a:t>cell contents are the objects as literals</a:t>
            </a:r>
          </a:p>
          <a:p>
            <a:pPr lvl="1"/>
            <a:r>
              <a:rPr lang="en-US" dirty="0" smtClean="0"/>
              <a:t>linked tables are expressed with URI subjects</a:t>
            </a:r>
            <a:endParaRPr lang="en-US" dirty="0"/>
          </a:p>
        </p:txBody>
      </p:sp>
      <p:sp>
        <p:nvSpPr>
          <p:cNvPr id="3" name="Title 2"/>
          <p:cNvSpPr>
            <a:spLocks noGrp="1"/>
          </p:cNvSpPr>
          <p:nvPr>
            <p:ph type="title"/>
          </p:nvPr>
        </p:nvSpPr>
        <p:spPr/>
        <p:txBody>
          <a:bodyPr/>
          <a:lstStyle/>
          <a:p>
            <a:r>
              <a:rPr lang="en-US" dirty="0" smtClean="0"/>
              <a:t>Simple export: Direct Mapping</a:t>
            </a:r>
            <a:endParaRPr lang="en-US" dirty="0"/>
          </a:p>
        </p:txBody>
      </p:sp>
    </p:spTree>
    <p:extLst>
      <p:ext uri="{BB962C8B-B14F-4D97-AF65-F5344CB8AC3E}">
        <p14:creationId xmlns:p14="http://schemas.microsoft.com/office/powerpoint/2010/main" val="17089489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9748" y="1493837"/>
            <a:ext cx="9524999" cy="5181601"/>
          </a:xfrm>
        </p:spPr>
        <p:txBody>
          <a:bodyPr/>
          <a:lstStyle/>
          <a:p>
            <a:r>
              <a:rPr lang="en-US" dirty="0" smtClean="0"/>
              <a:t>An DM processor has access to:</a:t>
            </a:r>
          </a:p>
          <a:p>
            <a:pPr lvl="1"/>
            <a:r>
              <a:rPr lang="en-US" dirty="0" smtClean="0"/>
              <a:t>an RDB schema</a:t>
            </a:r>
          </a:p>
          <a:p>
            <a:pPr lvl="1"/>
            <a:r>
              <a:rPr lang="en-US" dirty="0" smtClean="0"/>
              <a:t>a database governed by the schema</a:t>
            </a:r>
          </a:p>
          <a:p>
            <a:r>
              <a:rPr lang="en-US" dirty="0" smtClean="0"/>
              <a:t>… and produces an RDF graph</a:t>
            </a:r>
          </a:p>
          <a:p>
            <a:pPr marL="431938" lvl="1" indent="0">
              <a:buNone/>
            </a:pPr>
            <a:endParaRPr lang="en-US" dirty="0" smtClean="0"/>
          </a:p>
        </p:txBody>
      </p:sp>
      <p:sp>
        <p:nvSpPr>
          <p:cNvPr id="3" name="Title 2"/>
          <p:cNvSpPr>
            <a:spLocks noGrp="1"/>
          </p:cNvSpPr>
          <p:nvPr>
            <p:ph type="title"/>
          </p:nvPr>
        </p:nvSpPr>
        <p:spPr/>
        <p:txBody>
          <a:bodyPr/>
          <a:lstStyle/>
          <a:p>
            <a:r>
              <a:rPr lang="en-US" dirty="0" smtClean="0"/>
              <a:t>What DM processor does</a:t>
            </a:r>
            <a:endParaRPr lang="en-US" dirty="0"/>
          </a:p>
        </p:txBody>
      </p:sp>
      <p:grpSp>
        <p:nvGrpSpPr>
          <p:cNvPr id="4" name="Group 3"/>
          <p:cNvGrpSpPr/>
          <p:nvPr/>
        </p:nvGrpSpPr>
        <p:grpSpPr>
          <a:xfrm>
            <a:off x="1839913" y="4922836"/>
            <a:ext cx="7543800" cy="1254761"/>
            <a:chOff x="1839912" y="4922837"/>
            <a:chExt cx="7543800" cy="1254760"/>
          </a:xfrm>
        </p:grpSpPr>
        <p:grpSp>
          <p:nvGrpSpPr>
            <p:cNvPr id="25" name="Group 24"/>
            <p:cNvGrpSpPr/>
            <p:nvPr/>
          </p:nvGrpSpPr>
          <p:grpSpPr>
            <a:xfrm>
              <a:off x="1839912" y="5151437"/>
              <a:ext cx="1600199" cy="961253"/>
              <a:chOff x="1687512" y="4922837"/>
              <a:chExt cx="1600199" cy="961253"/>
            </a:xfrm>
          </p:grpSpPr>
          <p:pic>
            <p:nvPicPr>
              <p:cNvPr id="5" name="Picture 4"/>
              <p:cNvPicPr>
                <a:picLocks noChangeAspect="1"/>
              </p:cNvPicPr>
              <p:nvPr/>
            </p:nvPicPr>
            <p:blipFill>
              <a:blip r:embed="rId2"/>
              <a:stretch>
                <a:fillRect/>
              </a:stretch>
            </p:blipFill>
            <p:spPr>
              <a:xfrm>
                <a:off x="1687512" y="5227637"/>
                <a:ext cx="1143000" cy="656453"/>
              </a:xfrm>
              <a:prstGeom prst="rect">
                <a:avLst/>
              </a:prstGeom>
            </p:spPr>
          </p:pic>
          <p:pic>
            <p:nvPicPr>
              <p:cNvPr id="6" name="Picture 5"/>
              <p:cNvPicPr>
                <a:picLocks noChangeAspect="1"/>
              </p:cNvPicPr>
              <p:nvPr/>
            </p:nvPicPr>
            <p:blipFill>
              <a:blip r:embed="rId3"/>
              <a:stretch>
                <a:fillRect/>
              </a:stretch>
            </p:blipFill>
            <p:spPr>
              <a:xfrm>
                <a:off x="2220912" y="4922837"/>
                <a:ext cx="1066799" cy="615736"/>
              </a:xfrm>
              <a:prstGeom prst="rect">
                <a:avLst/>
              </a:prstGeom>
            </p:spPr>
          </p:pic>
        </p:grpSp>
        <p:grpSp>
          <p:nvGrpSpPr>
            <p:cNvPr id="9" name="Group 33"/>
            <p:cNvGrpSpPr/>
            <p:nvPr/>
          </p:nvGrpSpPr>
          <p:grpSpPr>
            <a:xfrm>
              <a:off x="7935912" y="4922837"/>
              <a:ext cx="1447800" cy="1254760"/>
              <a:chOff x="4659312" y="2789237"/>
              <a:chExt cx="1143000" cy="990600"/>
            </a:xfrm>
          </p:grpSpPr>
          <p:sp>
            <p:nvSpPr>
              <p:cNvPr id="10" name="Oval 9"/>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1" name="Oval 10"/>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2" name="Oval 11"/>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3" name="Oval 12"/>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4" name="Oval 13"/>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5" name="Oval 14"/>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16" name="Straight Arrow Connector 15"/>
              <p:cNvCxnSpPr>
                <a:stCxn id="10" idx="6"/>
                <a:endCxn id="12"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7" name="Straight Arrow Connector 16"/>
              <p:cNvCxnSpPr>
                <a:stCxn id="10" idx="5"/>
                <a:endCxn id="13"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8" name="Straight Arrow Connector 17"/>
              <p:cNvCxnSpPr>
                <a:stCxn id="14" idx="7"/>
                <a:endCxn id="11"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9" name="Straight Arrow Connector 18"/>
              <p:cNvCxnSpPr>
                <a:stCxn id="11" idx="5"/>
                <a:endCxn id="15"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0" name="Straight Arrow Connector 19"/>
              <p:cNvCxnSpPr>
                <a:stCxn id="15" idx="7"/>
                <a:endCxn id="12"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sp>
          <p:nvSpPr>
            <p:cNvPr id="27" name="Oval 26"/>
            <p:cNvSpPr/>
            <p:nvPr/>
          </p:nvSpPr>
          <p:spPr>
            <a:xfrm>
              <a:off x="4659312" y="5075237"/>
              <a:ext cx="1600200" cy="762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t>DM Processing</a:t>
              </a:r>
            </a:p>
          </p:txBody>
        </p:sp>
        <p:cxnSp>
          <p:nvCxnSpPr>
            <p:cNvPr id="31" name="Curved Connector 30"/>
            <p:cNvCxnSpPr>
              <a:stCxn id="6" idx="3"/>
            </p:cNvCxnSpPr>
            <p:nvPr/>
          </p:nvCxnSpPr>
          <p:spPr>
            <a:xfrm flipV="1">
              <a:off x="3440111" y="5456237"/>
              <a:ext cx="1219201" cy="3068"/>
            </a:xfrm>
            <a:prstGeom prst="curvedConnector3">
              <a:avLst>
                <a:gd name="adj1" fmla="val 50000"/>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27" idx="6"/>
            </p:cNvCxnSpPr>
            <p:nvPr/>
          </p:nvCxnSpPr>
          <p:spPr>
            <a:xfrm>
              <a:off x="6259512" y="5456237"/>
              <a:ext cx="1600200" cy="1588"/>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grpSp>
      <p:sp>
        <p:nvSpPr>
          <p:cNvPr id="39" name="TextBox 38"/>
          <p:cNvSpPr txBox="1"/>
          <p:nvPr/>
        </p:nvSpPr>
        <p:spPr>
          <a:xfrm>
            <a:off x="2982913" y="5857600"/>
            <a:ext cx="914400" cy="288959"/>
          </a:xfrm>
          <a:prstGeom prst="rect">
            <a:avLst/>
          </a:prstGeom>
          <a:noFill/>
        </p:spPr>
        <p:txBody>
          <a:bodyPr wrap="square" lIns="91132" tIns="45567" rIns="91132" bIns="45567" rtlCol="0">
            <a:spAutoFit/>
          </a:bodyPr>
          <a:lstStyle/>
          <a:p>
            <a:r>
              <a:rPr lang="en-US" sz="1400" dirty="0">
                <a:solidFill>
                  <a:schemeClr val="bg1">
                    <a:lumMod val="50000"/>
                  </a:schemeClr>
                </a:solidFill>
                <a:latin typeface="Helvetica Neue"/>
                <a:cs typeface="Helvetica Neue"/>
              </a:rPr>
              <a:t>Tables</a:t>
            </a:r>
          </a:p>
        </p:txBody>
      </p:sp>
      <p:sp>
        <p:nvSpPr>
          <p:cNvPr id="30" name="Card 29"/>
          <p:cNvSpPr/>
          <p:nvPr/>
        </p:nvSpPr>
        <p:spPr>
          <a:xfrm>
            <a:off x="468313" y="4313238"/>
            <a:ext cx="838200" cy="685800"/>
          </a:xfrm>
          <a:prstGeom prst="flowChartPunchedCard">
            <a:avLst/>
          </a:prstGeom>
          <a:ln/>
        </p:spPr>
        <p:style>
          <a:lnRef idx="2">
            <a:schemeClr val="accent6"/>
          </a:lnRef>
          <a:fillRef idx="1">
            <a:schemeClr val="lt1"/>
          </a:fillRef>
          <a:effectRef idx="0">
            <a:schemeClr val="accent6"/>
          </a:effectRef>
          <a:fontRef idx="minor">
            <a:schemeClr val="dk1"/>
          </a:fontRef>
        </p:style>
        <p:txBody>
          <a:bodyPr lIns="91132" tIns="45567" rIns="91132" bIns="45567"/>
          <a:lstStyle/>
          <a:p>
            <a:r>
              <a:rPr lang="en-US" sz="1200" dirty="0"/>
              <a:t>RDB Schema</a:t>
            </a:r>
          </a:p>
        </p:txBody>
      </p:sp>
      <p:cxnSp>
        <p:nvCxnSpPr>
          <p:cNvPr id="32" name="Shape 28"/>
          <p:cNvCxnSpPr>
            <a:stCxn id="30" idx="3"/>
          </p:cNvCxnSpPr>
          <p:nvPr/>
        </p:nvCxnSpPr>
        <p:spPr>
          <a:xfrm>
            <a:off x="1306513" y="4656137"/>
            <a:ext cx="4152900" cy="4191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0078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32009" y="72008"/>
            <a:ext cx="9865096" cy="7380237"/>
            <a:chOff x="45" y="757"/>
            <a:chExt cx="6116" cy="3969"/>
          </a:xfrm>
        </p:grpSpPr>
        <p:pic>
          <p:nvPicPr>
            <p:cNvPr id="11267" name="Picture 3"/>
            <p:cNvPicPr>
              <a:picLocks noChangeAspect="1" noChangeArrowheads="1"/>
            </p:cNvPicPr>
            <p:nvPr/>
          </p:nvPicPr>
          <p:blipFill>
            <a:blip r:embed="rId3"/>
            <a:srcRect/>
            <a:stretch>
              <a:fillRect/>
            </a:stretch>
          </p:blipFill>
          <p:spPr bwMode="auto">
            <a:xfrm>
              <a:off x="45" y="874"/>
              <a:ext cx="3917" cy="2913"/>
            </a:xfrm>
            <a:prstGeom prst="rect">
              <a:avLst/>
            </a:prstGeom>
            <a:noFill/>
            <a:ln w="9525">
              <a:noFill/>
              <a:round/>
              <a:headEnd/>
              <a:tailEnd/>
            </a:ln>
            <a:effectLst>
              <a:outerShdw blurRad="63500" dist="101823" dir="2700000" algn="ctr" rotWithShape="0">
                <a:srgbClr val="C0C0C0"/>
              </a:outerShdw>
            </a:effectLst>
          </p:spPr>
        </p:pic>
        <p:pic>
          <p:nvPicPr>
            <p:cNvPr id="11268" name="Picture 4"/>
            <p:cNvPicPr>
              <a:picLocks noChangeAspect="1" noChangeArrowheads="1"/>
            </p:cNvPicPr>
            <p:nvPr/>
          </p:nvPicPr>
          <p:blipFill>
            <a:blip r:embed="rId4"/>
            <a:srcRect/>
            <a:stretch>
              <a:fillRect/>
            </a:stretch>
          </p:blipFill>
          <p:spPr bwMode="auto">
            <a:xfrm>
              <a:off x="2080" y="757"/>
              <a:ext cx="4082" cy="3044"/>
            </a:xfrm>
            <a:prstGeom prst="rect">
              <a:avLst/>
            </a:prstGeom>
            <a:noFill/>
            <a:ln w="9525">
              <a:noFill/>
              <a:round/>
              <a:headEnd/>
              <a:tailEnd/>
            </a:ln>
            <a:effectLst>
              <a:outerShdw blurRad="63500" dist="101823" dir="2700000" algn="ctr" rotWithShape="0">
                <a:srgbClr val="C0C0C0"/>
              </a:outerShdw>
            </a:effectLst>
          </p:spPr>
        </p:pic>
        <p:pic>
          <p:nvPicPr>
            <p:cNvPr id="11269" name="Picture 5"/>
            <p:cNvPicPr>
              <a:picLocks noChangeAspect="1" noChangeArrowheads="1"/>
            </p:cNvPicPr>
            <p:nvPr/>
          </p:nvPicPr>
          <p:blipFill>
            <a:blip r:embed="rId5"/>
            <a:srcRect/>
            <a:stretch>
              <a:fillRect/>
            </a:stretch>
          </p:blipFill>
          <p:spPr bwMode="auto">
            <a:xfrm>
              <a:off x="1293" y="1860"/>
              <a:ext cx="3855" cy="2867"/>
            </a:xfrm>
            <a:prstGeom prst="rect">
              <a:avLst/>
            </a:prstGeom>
            <a:noFill/>
            <a:ln w="9525">
              <a:noFill/>
              <a:round/>
              <a:headEnd/>
              <a:tailEnd/>
            </a:ln>
            <a:effectLst>
              <a:outerShdw blurRad="63500" dist="101823" dir="2700000" algn="ctr" rotWithShape="0">
                <a:srgbClr val="C0C0C0"/>
              </a:outerShdw>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Back to the bookshop example</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grpSp>
        <p:nvGrpSpPr>
          <p:cNvPr id="37" name="Group 36"/>
          <p:cNvGrpSpPr/>
          <p:nvPr/>
        </p:nvGrpSpPr>
        <p:grpSpPr>
          <a:xfrm>
            <a:off x="4430712" y="3990536"/>
            <a:ext cx="5123542" cy="2685719"/>
            <a:chOff x="4430712" y="3990536"/>
            <a:chExt cx="5123542" cy="2685722"/>
          </a:xfrm>
        </p:grpSpPr>
        <p:sp>
          <p:nvSpPr>
            <p:cNvPr id="8" name="Oval 7"/>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10" name="Oval 9"/>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1" name="Rectangle 10"/>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12" name="Oval 11"/>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13" name="Rectangle 12"/>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14" name="Rectangle 13"/>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18" name="Curved Connector 17"/>
            <p:cNvCxnSpPr>
              <a:stCxn id="8" idx="4"/>
              <a:endCxn id="10"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19" name="Curved Connector 18"/>
            <p:cNvCxnSpPr>
              <a:stCxn id="10" idx="4"/>
              <a:endCxn id="11"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20" name="Curved Connector 19"/>
            <p:cNvCxnSpPr>
              <a:stCxn id="10" idx="4"/>
              <a:endCxn id="12"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23" name="Straight Arrow Connector 22"/>
            <p:cNvCxnSpPr>
              <a:stCxn id="8" idx="2"/>
              <a:endCxn id="13"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8" idx="2"/>
              <a:endCxn id="14"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5" name="TextBox 24"/>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26" name="TextBox 25"/>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29" name="TextBox 28"/>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30" name="TextBox 29"/>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31" name="TextBox 30"/>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Tree>
    <p:extLst>
      <p:ext uri="{BB962C8B-B14F-4D97-AF65-F5344CB8AC3E}">
        <p14:creationId xmlns:p14="http://schemas.microsoft.com/office/powerpoint/2010/main" val="2840233824"/>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Direct mapping of the bookshop tables</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Tree>
    <p:extLst>
      <p:ext uri="{BB962C8B-B14F-4D97-AF65-F5344CB8AC3E}">
        <p14:creationId xmlns:p14="http://schemas.microsoft.com/office/powerpoint/2010/main" val="1602717587"/>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3768" y="4787985"/>
            <a:ext cx="5112568" cy="1944215"/>
          </a:xfrm>
        </p:spPr>
        <p:txBody>
          <a:bodyPr/>
          <a:lstStyle/>
          <a:p>
            <a:r>
              <a:rPr lang="en-US" dirty="0" smtClean="0"/>
              <a:t>“ISBN” and “ID” are keys</a:t>
            </a:r>
          </a:p>
          <a:p>
            <a:r>
              <a:rPr lang="en-US" dirty="0" smtClean="0"/>
              <a:t>Book table refers to the author table</a:t>
            </a:r>
          </a:p>
          <a:p>
            <a:endParaRPr lang="en-US" dirty="0"/>
          </a:p>
        </p:txBody>
      </p:sp>
      <p:sp>
        <p:nvSpPr>
          <p:cNvPr id="3" name="Title 2"/>
          <p:cNvSpPr>
            <a:spLocks noGrp="1"/>
          </p:cNvSpPr>
          <p:nvPr>
            <p:ph type="title"/>
          </p:nvPr>
        </p:nvSpPr>
        <p:spPr/>
        <p:txBody>
          <a:bodyPr>
            <a:normAutofit fontScale="90000"/>
          </a:bodyPr>
          <a:lstStyle/>
          <a:p>
            <a:r>
              <a:rPr lang="en-US" dirty="0"/>
              <a:t>Direct mapping of the bookshop tables</a:t>
            </a:r>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
        <p:nvSpPr>
          <p:cNvPr id="16" name="Freeform 15"/>
          <p:cNvSpPr/>
          <p:nvPr/>
        </p:nvSpPr>
        <p:spPr>
          <a:xfrm>
            <a:off x="1007899" y="2331659"/>
            <a:ext cx="1344759" cy="512074"/>
          </a:xfrm>
          <a:custGeom>
            <a:avLst/>
            <a:gdLst>
              <a:gd name="connsiteX0" fmla="*/ 1353279 w 1353279"/>
              <a:gd name="connsiteY0" fmla="*/ 0 h 239411"/>
              <a:gd name="connsiteX1" fmla="*/ 499672 w 1353279"/>
              <a:gd name="connsiteY1" fmla="*/ 72864 h 239411"/>
              <a:gd name="connsiteX2" fmla="*/ 0 w 1353279"/>
              <a:gd name="connsiteY2" fmla="*/ 239411 h 239411"/>
            </a:gdLst>
            <a:ahLst/>
            <a:cxnLst>
              <a:cxn ang="0">
                <a:pos x="connsiteX0" y="connsiteY0"/>
              </a:cxn>
              <a:cxn ang="0">
                <a:pos x="connsiteX1" y="connsiteY1"/>
              </a:cxn>
              <a:cxn ang="0">
                <a:pos x="connsiteX2" y="connsiteY2"/>
              </a:cxn>
            </a:cxnLst>
            <a:rect l="l" t="t" r="r" b="b"/>
            <a:pathLst>
              <a:path w="1353279" h="239411">
                <a:moveTo>
                  <a:pt x="1353279" y="0"/>
                </a:moveTo>
                <a:cubicBezTo>
                  <a:pt x="1039248" y="16481"/>
                  <a:pt x="725218" y="32962"/>
                  <a:pt x="499672" y="72864"/>
                </a:cubicBezTo>
                <a:cubicBezTo>
                  <a:pt x="274126" y="112766"/>
                  <a:pt x="0" y="239411"/>
                  <a:pt x="0" y="239411"/>
                </a:cubicBezTo>
              </a:path>
            </a:pathLst>
          </a:custGeom>
          <a:ln w="29591">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Tree>
    <p:extLst>
      <p:ext uri="{BB962C8B-B14F-4D97-AF65-F5344CB8AC3E}">
        <p14:creationId xmlns:p14="http://schemas.microsoft.com/office/powerpoint/2010/main" val="945241915"/>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Direct mapping of the bookshop tables</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cxnSp>
        <p:nvCxnSpPr>
          <p:cNvPr id="21" name="Shape 20"/>
          <p:cNvCxnSpPr>
            <a:endCxn id="22" idx="0"/>
          </p:cNvCxnSpPr>
          <p:nvPr/>
        </p:nvCxnSpPr>
        <p:spPr>
          <a:xfrm>
            <a:off x="6716713" y="1989137"/>
            <a:ext cx="76200" cy="14097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3" idx="2"/>
            <a:endCxn id="36" idx="3"/>
          </p:cNvCxnSpPr>
          <p:nvPr/>
        </p:nvCxnSpPr>
        <p:spPr bwMode="auto">
          <a:xfrm flipH="1" flipV="1">
            <a:off x="5789871" y="4097116"/>
            <a:ext cx="1033886" cy="166312"/>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22" name="Oval 21"/>
          <p:cNvSpPr/>
          <p:nvPr/>
        </p:nvSpPr>
        <p:spPr>
          <a:xfrm>
            <a:off x="3897313" y="3398837"/>
            <a:ext cx="5791200" cy="14478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23" name="Freeform 22"/>
          <p:cNvSpPr/>
          <p:nvPr/>
        </p:nvSpPr>
        <p:spPr>
          <a:xfrm>
            <a:off x="1007899" y="2331659"/>
            <a:ext cx="1344759" cy="512074"/>
          </a:xfrm>
          <a:custGeom>
            <a:avLst/>
            <a:gdLst>
              <a:gd name="connsiteX0" fmla="*/ 1353279 w 1353279"/>
              <a:gd name="connsiteY0" fmla="*/ 0 h 239411"/>
              <a:gd name="connsiteX1" fmla="*/ 499672 w 1353279"/>
              <a:gd name="connsiteY1" fmla="*/ 72864 h 239411"/>
              <a:gd name="connsiteX2" fmla="*/ 0 w 1353279"/>
              <a:gd name="connsiteY2" fmla="*/ 239411 h 239411"/>
            </a:gdLst>
            <a:ahLst/>
            <a:cxnLst>
              <a:cxn ang="0">
                <a:pos x="connsiteX0" y="connsiteY0"/>
              </a:cxn>
              <a:cxn ang="0">
                <a:pos x="connsiteX1" y="connsiteY1"/>
              </a:cxn>
              <a:cxn ang="0">
                <a:pos x="connsiteX2" y="connsiteY2"/>
              </a:cxn>
            </a:cxnLst>
            <a:rect l="l" t="t" r="r" b="b"/>
            <a:pathLst>
              <a:path w="1353279" h="239411">
                <a:moveTo>
                  <a:pt x="1353279" y="0"/>
                </a:moveTo>
                <a:cubicBezTo>
                  <a:pt x="1039248" y="16481"/>
                  <a:pt x="725218" y="32962"/>
                  <a:pt x="499672" y="72864"/>
                </a:cubicBezTo>
                <a:cubicBezTo>
                  <a:pt x="274126" y="112766"/>
                  <a:pt x="0" y="239411"/>
                  <a:pt x="0" y="239411"/>
                </a:cubicBezTo>
              </a:path>
            </a:pathLst>
          </a:custGeom>
          <a:ln w="29591">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56" name="Oval 55"/>
          <p:cNvSpPr/>
          <p:nvPr/>
        </p:nvSpPr>
        <p:spPr>
          <a:xfrm>
            <a:off x="2" y="1570037"/>
            <a:ext cx="6716713"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26" name="Straight Arrow Connector 25"/>
          <p:cNvCxnSpPr>
            <a:stCxn id="33" idx="0"/>
            <a:endCxn id="25" idx="1"/>
          </p:cNvCxnSpPr>
          <p:nvPr/>
        </p:nvCxnSpPr>
        <p:spPr bwMode="auto">
          <a:xfrm flipV="1">
            <a:off x="8186287" y="3678591"/>
            <a:ext cx="1102498" cy="417559"/>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nvGrpSpPr>
          <p:cNvPr id="10" name="Group 9"/>
          <p:cNvGrpSpPr/>
          <p:nvPr/>
        </p:nvGrpSpPr>
        <p:grpSpPr>
          <a:xfrm>
            <a:off x="4278315" y="3547092"/>
            <a:ext cx="5631186" cy="1886205"/>
            <a:chOff x="4278312" y="3547057"/>
            <a:chExt cx="5631185" cy="1886205"/>
          </a:xfrm>
        </p:grpSpPr>
        <p:sp>
          <p:nvSpPr>
            <p:cNvPr id="33" name="Oval 32"/>
            <p:cNvSpPr/>
            <p:nvPr/>
          </p:nvSpPr>
          <p:spPr bwMode="auto">
            <a:xfrm>
              <a:off x="6823757" y="4096148"/>
              <a:ext cx="2725058" cy="334548"/>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latin typeface="Arial" charset="0"/>
                </a:rPr>
                <a:t>&lt;Book/ISBN-0006511409&gt;</a:t>
              </a:r>
            </a:p>
          </p:txBody>
        </p:sp>
        <p:sp>
          <p:nvSpPr>
            <p:cNvPr id="36" name="Rectangle 35"/>
            <p:cNvSpPr/>
            <p:nvPr/>
          </p:nvSpPr>
          <p:spPr bwMode="auto">
            <a:xfrm>
              <a:off x="4278312" y="3978155"/>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endParaRPr lang="en-US" sz="1000" b="1" dirty="0">
                <a:solidFill>
                  <a:srgbClr val="0D0D0D"/>
                </a:solidFill>
                <a:latin typeface="Arial" charset="0"/>
              </a:endParaRPr>
            </a:p>
          </p:txBody>
        </p:sp>
        <p:sp>
          <p:nvSpPr>
            <p:cNvPr id="37" name="Rectangle 36"/>
            <p:cNvSpPr/>
            <p:nvPr/>
          </p:nvSpPr>
          <p:spPr bwMode="auto">
            <a:xfrm>
              <a:off x="4278312" y="4328996"/>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endParaRPr lang="en-US" sz="1000" b="1" dirty="0">
                <a:solidFill>
                  <a:srgbClr val="0D0D0D"/>
                </a:solidFill>
                <a:latin typeface="Arial" charset="0"/>
              </a:endParaRPr>
            </a:p>
          </p:txBody>
        </p:sp>
        <p:cxnSp>
          <p:nvCxnSpPr>
            <p:cNvPr id="38" name="Curved Connector 37"/>
            <p:cNvCxnSpPr>
              <a:stCxn id="33" idx="4"/>
            </p:cNvCxnSpPr>
            <p:nvPr/>
          </p:nvCxnSpPr>
          <p:spPr bwMode="auto">
            <a:xfrm rot="5400000">
              <a:off x="7684606" y="4931582"/>
              <a:ext cx="1002567" cy="79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42" name="Straight Arrow Connector 41"/>
            <p:cNvCxnSpPr>
              <a:stCxn id="33" idx="2"/>
              <a:endCxn id="37" idx="3"/>
            </p:cNvCxnSpPr>
            <p:nvPr/>
          </p:nvCxnSpPr>
          <p:spPr bwMode="auto">
            <a:xfrm flipH="1">
              <a:off x="5789871" y="4263422"/>
              <a:ext cx="1033886" cy="184530"/>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43" name="TextBox 42"/>
            <p:cNvSpPr txBox="1"/>
            <p:nvPr/>
          </p:nvSpPr>
          <p:spPr>
            <a:xfrm rot="346954">
              <a:off x="5905021" y="3978048"/>
              <a:ext cx="1060827" cy="237910"/>
            </a:xfrm>
            <a:prstGeom prst="rect">
              <a:avLst/>
            </a:prstGeom>
            <a:noFill/>
          </p:spPr>
          <p:txBody>
            <a:bodyPr wrap="square" rtlCol="0">
              <a:spAutoFit/>
            </a:bodyPr>
            <a:lstStyle/>
            <a:p>
              <a:r>
                <a:rPr lang="en-US" sz="1000" b="1" noProof="1">
                  <a:solidFill>
                    <a:srgbClr val="0D0D0D"/>
                  </a:solidFill>
                </a:rPr>
                <a:t>&lt;Book#Title&gt;</a:t>
              </a:r>
            </a:p>
          </p:txBody>
        </p:sp>
        <p:sp>
          <p:nvSpPr>
            <p:cNvPr id="44" name="TextBox 43"/>
            <p:cNvSpPr txBox="1"/>
            <p:nvPr/>
          </p:nvSpPr>
          <p:spPr>
            <a:xfrm rot="21077710">
              <a:off x="5843127" y="4324230"/>
              <a:ext cx="1153594" cy="237910"/>
            </a:xfrm>
            <a:prstGeom prst="rect">
              <a:avLst/>
            </a:prstGeom>
            <a:noFill/>
          </p:spPr>
          <p:txBody>
            <a:bodyPr wrap="square" rtlCol="0">
              <a:spAutoFit/>
            </a:bodyPr>
            <a:lstStyle/>
            <a:p>
              <a:r>
                <a:rPr lang="en-US" sz="1000" b="1" noProof="1">
                  <a:solidFill>
                    <a:srgbClr val="0D0D0D"/>
                  </a:solidFill>
                </a:rPr>
                <a:t>&lt;Book#Year&gt;</a:t>
              </a:r>
            </a:p>
          </p:txBody>
        </p:sp>
        <p:sp>
          <p:nvSpPr>
            <p:cNvPr id="47" name="TextBox 46"/>
            <p:cNvSpPr txBox="1"/>
            <p:nvPr/>
          </p:nvSpPr>
          <p:spPr>
            <a:xfrm>
              <a:off x="8164512" y="4846637"/>
              <a:ext cx="1412304" cy="237910"/>
            </a:xfrm>
            <a:prstGeom prst="rect">
              <a:avLst/>
            </a:prstGeom>
            <a:noFill/>
          </p:spPr>
          <p:txBody>
            <a:bodyPr wrap="square" rtlCol="0">
              <a:spAutoFit/>
            </a:bodyPr>
            <a:lstStyle/>
            <a:p>
              <a:r>
                <a:rPr lang="en-US" sz="1000" b="1" noProof="1">
                  <a:solidFill>
                    <a:srgbClr val="0D0D0D"/>
                  </a:solidFill>
                </a:rPr>
                <a:t>&lt;Book#ref-Author&gt;</a:t>
              </a:r>
            </a:p>
          </p:txBody>
        </p:sp>
        <p:sp>
          <p:nvSpPr>
            <p:cNvPr id="29" name="Rectangle 28"/>
            <p:cNvSpPr/>
            <p:nvPr/>
          </p:nvSpPr>
          <p:spPr bwMode="auto">
            <a:xfrm>
              <a:off x="5429917" y="3547057"/>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0006511409X</a:t>
              </a:r>
              <a:endParaRPr lang="en-US" sz="1000" b="1" dirty="0">
                <a:solidFill>
                  <a:srgbClr val="0D0D0D"/>
                </a:solidFill>
                <a:latin typeface="Arial" charset="0"/>
              </a:endParaRPr>
            </a:p>
          </p:txBody>
        </p:sp>
        <p:cxnSp>
          <p:nvCxnSpPr>
            <p:cNvPr id="30" name="Straight Arrow Connector 29"/>
            <p:cNvCxnSpPr>
              <a:stCxn id="33" idx="0"/>
              <a:endCxn id="29" idx="3"/>
            </p:cNvCxnSpPr>
            <p:nvPr/>
          </p:nvCxnSpPr>
          <p:spPr bwMode="auto">
            <a:xfrm flipH="1" flipV="1">
              <a:off x="6941476" y="3666012"/>
              <a:ext cx="1244809" cy="4301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32" name="TextBox 31"/>
            <p:cNvSpPr txBox="1"/>
            <p:nvPr/>
          </p:nvSpPr>
          <p:spPr>
            <a:xfrm rot="1202243">
              <a:off x="6988939" y="3678309"/>
              <a:ext cx="1153594" cy="237910"/>
            </a:xfrm>
            <a:prstGeom prst="rect">
              <a:avLst/>
            </a:prstGeom>
            <a:noFill/>
          </p:spPr>
          <p:txBody>
            <a:bodyPr wrap="square" rtlCol="0">
              <a:spAutoFit/>
            </a:bodyPr>
            <a:lstStyle/>
            <a:p>
              <a:r>
                <a:rPr lang="en-US" sz="1000" b="1" noProof="1">
                  <a:solidFill>
                    <a:srgbClr val="0D0D0D"/>
                  </a:solidFill>
                </a:rPr>
                <a:t>&lt;Book#ISBN&gt;</a:t>
              </a:r>
            </a:p>
          </p:txBody>
        </p:sp>
        <p:sp>
          <p:nvSpPr>
            <p:cNvPr id="25" name="Rectangle 24"/>
            <p:cNvSpPr/>
            <p:nvPr/>
          </p:nvSpPr>
          <p:spPr bwMode="auto">
            <a:xfrm>
              <a:off x="9288783" y="3559633"/>
              <a:ext cx="620714"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31" name="TextBox 30"/>
            <p:cNvSpPr txBox="1"/>
            <p:nvPr/>
          </p:nvSpPr>
          <p:spPr>
            <a:xfrm rot="20280577">
              <a:off x="8109124" y="3621650"/>
              <a:ext cx="1412304" cy="237910"/>
            </a:xfrm>
            <a:prstGeom prst="rect">
              <a:avLst/>
            </a:prstGeom>
            <a:noFill/>
          </p:spPr>
          <p:txBody>
            <a:bodyPr wrap="square" rtlCol="0">
              <a:spAutoFit/>
            </a:bodyPr>
            <a:lstStyle/>
            <a:p>
              <a:r>
                <a:rPr lang="en-US" sz="1000" b="1" noProof="1">
                  <a:solidFill>
                    <a:srgbClr val="0D0D0D"/>
                  </a:solidFill>
                </a:rPr>
                <a:t>&lt;Book#Author&gt;</a:t>
              </a:r>
            </a:p>
          </p:txBody>
        </p:sp>
      </p:grpSp>
    </p:spTree>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Direct mapping of the bookshop tables</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cxnSp>
        <p:nvCxnSpPr>
          <p:cNvPr id="57" name="Shape 56"/>
          <p:cNvCxnSpPr>
            <a:stCxn id="56" idx="6"/>
            <a:endCxn id="66" idx="0"/>
          </p:cNvCxnSpPr>
          <p:nvPr/>
        </p:nvCxnSpPr>
        <p:spPr>
          <a:xfrm>
            <a:off x="6716713" y="1989137"/>
            <a:ext cx="76200" cy="14097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65" name="Oval 64"/>
          <p:cNvSpPr/>
          <p:nvPr/>
        </p:nvSpPr>
        <p:spPr>
          <a:xfrm rot="20743399">
            <a:off x="5160972" y="4934907"/>
            <a:ext cx="4969438" cy="2184909"/>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37" name="Freeform 36"/>
          <p:cNvSpPr/>
          <p:nvPr/>
        </p:nvSpPr>
        <p:spPr>
          <a:xfrm>
            <a:off x="1007899" y="2331659"/>
            <a:ext cx="1344759" cy="512074"/>
          </a:xfrm>
          <a:custGeom>
            <a:avLst/>
            <a:gdLst>
              <a:gd name="connsiteX0" fmla="*/ 1353279 w 1353279"/>
              <a:gd name="connsiteY0" fmla="*/ 0 h 239411"/>
              <a:gd name="connsiteX1" fmla="*/ 499672 w 1353279"/>
              <a:gd name="connsiteY1" fmla="*/ 72864 h 239411"/>
              <a:gd name="connsiteX2" fmla="*/ 0 w 1353279"/>
              <a:gd name="connsiteY2" fmla="*/ 239411 h 239411"/>
            </a:gdLst>
            <a:ahLst/>
            <a:cxnLst>
              <a:cxn ang="0">
                <a:pos x="connsiteX0" y="connsiteY0"/>
              </a:cxn>
              <a:cxn ang="0">
                <a:pos x="connsiteX1" y="connsiteY1"/>
              </a:cxn>
              <a:cxn ang="0">
                <a:pos x="connsiteX2" y="connsiteY2"/>
              </a:cxn>
            </a:cxnLst>
            <a:rect l="l" t="t" r="r" b="b"/>
            <a:pathLst>
              <a:path w="1353279" h="239411">
                <a:moveTo>
                  <a:pt x="1353279" y="0"/>
                </a:moveTo>
                <a:cubicBezTo>
                  <a:pt x="1039248" y="16481"/>
                  <a:pt x="725218" y="32962"/>
                  <a:pt x="499672" y="72864"/>
                </a:cubicBezTo>
                <a:cubicBezTo>
                  <a:pt x="274126" y="112766"/>
                  <a:pt x="0" y="239411"/>
                  <a:pt x="0" y="239411"/>
                </a:cubicBezTo>
              </a:path>
            </a:pathLst>
          </a:custGeom>
          <a:ln w="29591">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56" name="Oval 55"/>
          <p:cNvSpPr/>
          <p:nvPr/>
        </p:nvSpPr>
        <p:spPr>
          <a:xfrm>
            <a:off x="2" y="1570037"/>
            <a:ext cx="6716713"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58" name="Oval 57"/>
          <p:cNvSpPr/>
          <p:nvPr/>
        </p:nvSpPr>
        <p:spPr>
          <a:xfrm>
            <a:off x="2" y="2408242"/>
            <a:ext cx="5573713" cy="914400"/>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grpSp>
        <p:nvGrpSpPr>
          <p:cNvPr id="36" name="Group 35"/>
          <p:cNvGrpSpPr/>
          <p:nvPr/>
        </p:nvGrpSpPr>
        <p:grpSpPr>
          <a:xfrm>
            <a:off x="2786860" y="3322643"/>
            <a:ext cx="7141370" cy="3317466"/>
            <a:chOff x="2786855" y="3322637"/>
            <a:chExt cx="7141370" cy="3317466"/>
          </a:xfrm>
        </p:grpSpPr>
        <p:cxnSp>
          <p:nvCxnSpPr>
            <p:cNvPr id="59" name="Shape 58"/>
            <p:cNvCxnSpPr>
              <a:stCxn id="58" idx="4"/>
              <a:endCxn id="65" idx="2"/>
            </p:cNvCxnSpPr>
            <p:nvPr/>
          </p:nvCxnSpPr>
          <p:spPr>
            <a:xfrm rot="16200000" flipH="1">
              <a:off x="2353549" y="3755943"/>
              <a:ext cx="3317466" cy="2450853"/>
            </a:xfrm>
            <a:prstGeom prst="curvedConnector2">
              <a:avLst/>
            </a:prstGeom>
            <a:ln w="127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3897312" y="3398837"/>
              <a:ext cx="5791200" cy="14478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5525892" y="5071057"/>
              <a:ext cx="4402333" cy="1559505"/>
              <a:chOff x="5525892" y="5071057"/>
              <a:chExt cx="4402333" cy="1559505"/>
            </a:xfrm>
          </p:grpSpPr>
          <p:sp>
            <p:nvSpPr>
              <p:cNvPr id="10" name="Oval 9"/>
              <p:cNvSpPr/>
              <p:nvPr/>
            </p:nvSpPr>
            <p:spPr bwMode="auto">
              <a:xfrm>
                <a:off x="7348086" y="5432469"/>
                <a:ext cx="1676400" cy="226267"/>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endParaRPr lang="en-US" dirty="0">
                  <a:solidFill>
                    <a:schemeClr val="bg1"/>
                  </a:solidFill>
                  <a:latin typeface="Arial" charset="0"/>
                </a:endParaRPr>
              </a:p>
            </p:txBody>
          </p:sp>
          <p:cxnSp>
            <p:nvCxnSpPr>
              <p:cNvPr id="35" name="Straight Arrow Connector 34"/>
              <p:cNvCxnSpPr>
                <a:stCxn id="10" idx="6"/>
                <a:endCxn id="34" idx="2"/>
              </p:cNvCxnSpPr>
              <p:nvPr/>
            </p:nvCxnSpPr>
            <p:spPr bwMode="auto">
              <a:xfrm flipV="1">
                <a:off x="9024487" y="5308967"/>
                <a:ext cx="593382" cy="2366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nvGrpSpPr>
              <p:cNvPr id="9" name="Group 8"/>
              <p:cNvGrpSpPr/>
              <p:nvPr/>
            </p:nvGrpSpPr>
            <p:grpSpPr>
              <a:xfrm>
                <a:off x="5525892" y="5071057"/>
                <a:ext cx="4402333" cy="1559505"/>
                <a:chOff x="5525892" y="5071057"/>
                <a:chExt cx="4402333" cy="1559505"/>
              </a:xfrm>
            </p:grpSpPr>
            <p:sp>
              <p:nvSpPr>
                <p:cNvPr id="11" name="Rectangle 10"/>
                <p:cNvSpPr/>
                <p:nvPr/>
              </p:nvSpPr>
              <p:spPr bwMode="auto">
                <a:xfrm>
                  <a:off x="5525892" y="6392652"/>
                  <a:ext cx="12067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endParaRPr lang="en-US" sz="1000" b="1" noProof="1">
                    <a:solidFill>
                      <a:srgbClr val="0D0D0D"/>
                    </a:solidFill>
                    <a:latin typeface="Arial" charset="0"/>
                  </a:endParaRPr>
                </a:p>
              </p:txBody>
            </p:sp>
            <p:cxnSp>
              <p:nvCxnSpPr>
                <p:cNvPr id="19" name="Curved Connector 18"/>
                <p:cNvCxnSpPr>
                  <a:stCxn id="10" idx="4"/>
                  <a:endCxn id="11" idx="0"/>
                </p:cNvCxnSpPr>
                <p:nvPr/>
              </p:nvCxnSpPr>
              <p:spPr bwMode="auto">
                <a:xfrm rot="5400000">
                  <a:off x="6790821" y="4997186"/>
                  <a:ext cx="733917" cy="205701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20" name="Curved Connector 19"/>
                <p:cNvCxnSpPr>
                  <a:stCxn id="10" idx="4"/>
                  <a:endCxn id="40" idx="0"/>
                </p:cNvCxnSpPr>
                <p:nvPr/>
              </p:nvCxnSpPr>
              <p:spPr bwMode="auto">
                <a:xfrm rot="5400000">
                  <a:off x="7817512" y="6023878"/>
                  <a:ext cx="733917" cy="3633"/>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sp>
              <p:nvSpPr>
                <p:cNvPr id="29" name="TextBox 28"/>
                <p:cNvSpPr txBox="1"/>
                <p:nvPr/>
              </p:nvSpPr>
              <p:spPr>
                <a:xfrm>
                  <a:off x="6335713" y="5684837"/>
                  <a:ext cx="1371600" cy="237910"/>
                </a:xfrm>
                <a:prstGeom prst="rect">
                  <a:avLst/>
                </a:prstGeom>
                <a:noFill/>
              </p:spPr>
              <p:txBody>
                <a:bodyPr wrap="square" rtlCol="0">
                  <a:spAutoFit/>
                </a:bodyPr>
                <a:lstStyle/>
                <a:p>
                  <a:r>
                    <a:rPr lang="en-US" sz="1000" b="1" noProof="1">
                      <a:solidFill>
                        <a:srgbClr val="0D0D0D"/>
                      </a:solidFill>
                    </a:rPr>
                    <a:t>&lt;Person#Name&gt;</a:t>
                  </a:r>
                </a:p>
              </p:txBody>
            </p:sp>
            <p:sp>
              <p:nvSpPr>
                <p:cNvPr id="30" name="TextBox 29"/>
                <p:cNvSpPr txBox="1"/>
                <p:nvPr/>
              </p:nvSpPr>
              <p:spPr>
                <a:xfrm>
                  <a:off x="8240712" y="5922715"/>
                  <a:ext cx="1524000" cy="237910"/>
                </a:xfrm>
                <a:prstGeom prst="rect">
                  <a:avLst/>
                </a:prstGeom>
                <a:noFill/>
              </p:spPr>
              <p:txBody>
                <a:bodyPr wrap="square" rtlCol="0">
                  <a:spAutoFit/>
                </a:bodyPr>
                <a:lstStyle/>
                <a:p>
                  <a:r>
                    <a:rPr lang="en-US" sz="1000" b="1" noProof="1">
                      <a:solidFill>
                        <a:srgbClr val="0D0D0D"/>
                      </a:solidFill>
                    </a:rPr>
                    <a:t>&lt;Person#Homepage&gt;</a:t>
                  </a:r>
                </a:p>
              </p:txBody>
            </p:sp>
            <p:sp>
              <p:nvSpPr>
                <p:cNvPr id="38" name="TextBox 37"/>
                <p:cNvSpPr txBox="1"/>
                <p:nvPr/>
              </p:nvSpPr>
              <p:spPr>
                <a:xfrm>
                  <a:off x="7438795" y="5429024"/>
                  <a:ext cx="1524000" cy="237910"/>
                </a:xfrm>
                <a:prstGeom prst="rect">
                  <a:avLst/>
                </a:prstGeom>
                <a:noFill/>
              </p:spPr>
              <p:txBody>
                <a:bodyPr wrap="square" rtlCol="0">
                  <a:spAutoFit/>
                </a:bodyPr>
                <a:lstStyle/>
                <a:p>
                  <a:r>
                    <a:rPr lang="en-US" sz="1000" b="1" noProof="1">
                      <a:solidFill>
                        <a:srgbClr val="0D0D0D"/>
                      </a:solidFill>
                    </a:rPr>
                    <a:t>&lt;Person/ID-id_xyz&gt;</a:t>
                  </a:r>
                </a:p>
              </p:txBody>
            </p:sp>
            <p:sp>
              <p:nvSpPr>
                <p:cNvPr id="40" name="Rectangle 39"/>
                <p:cNvSpPr/>
                <p:nvPr/>
              </p:nvSpPr>
              <p:spPr bwMode="auto">
                <a:xfrm>
                  <a:off x="7115854" y="6392652"/>
                  <a:ext cx="213359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endParaRPr lang="en-US" sz="1000" b="1" noProof="1">
                    <a:solidFill>
                      <a:srgbClr val="0D0D0D"/>
                    </a:solidFill>
                    <a:latin typeface="Arial" charset="0"/>
                  </a:endParaRPr>
                </a:p>
              </p:txBody>
            </p:sp>
            <p:sp>
              <p:nvSpPr>
                <p:cNvPr id="34" name="Rectangle 33"/>
                <p:cNvSpPr/>
                <p:nvPr/>
              </p:nvSpPr>
              <p:spPr bwMode="auto">
                <a:xfrm>
                  <a:off x="9307512" y="5071057"/>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42" name="TextBox 41"/>
                <p:cNvSpPr txBox="1"/>
                <p:nvPr/>
              </p:nvSpPr>
              <p:spPr>
                <a:xfrm rot="20232856">
                  <a:off x="8900798" y="5376854"/>
                  <a:ext cx="987383" cy="237910"/>
                </a:xfrm>
                <a:prstGeom prst="rect">
                  <a:avLst/>
                </a:prstGeom>
                <a:noFill/>
              </p:spPr>
              <p:txBody>
                <a:bodyPr wrap="square" rtlCol="0">
                  <a:spAutoFit/>
                </a:bodyPr>
                <a:lstStyle/>
                <a:p>
                  <a:r>
                    <a:rPr lang="en-US" sz="1000" b="1" noProof="1">
                      <a:solidFill>
                        <a:srgbClr val="0D0D0D"/>
                      </a:solidFill>
                    </a:rPr>
                    <a:t>&lt;Person#ID&gt;</a:t>
                  </a:r>
                </a:p>
              </p:txBody>
            </p:sp>
          </p:grpSp>
        </p:grpSp>
        <p:grpSp>
          <p:nvGrpSpPr>
            <p:cNvPr id="45" name="Group 44"/>
            <p:cNvGrpSpPr/>
            <p:nvPr/>
          </p:nvGrpSpPr>
          <p:grpSpPr>
            <a:xfrm>
              <a:off x="4278312" y="3547057"/>
              <a:ext cx="5631185" cy="1886205"/>
              <a:chOff x="4278312" y="3547057"/>
              <a:chExt cx="5631185" cy="1886205"/>
            </a:xfrm>
          </p:grpSpPr>
          <p:sp>
            <p:nvSpPr>
              <p:cNvPr id="47" name="Oval 46"/>
              <p:cNvSpPr/>
              <p:nvPr/>
            </p:nvSpPr>
            <p:spPr bwMode="auto">
              <a:xfrm>
                <a:off x="6823757" y="4096148"/>
                <a:ext cx="2725058" cy="334548"/>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latin typeface="Arial" charset="0"/>
                  </a:rPr>
                  <a:t>&lt;Book/ISBN-0006511409&gt;</a:t>
                </a:r>
              </a:p>
            </p:txBody>
          </p:sp>
          <p:sp>
            <p:nvSpPr>
              <p:cNvPr id="48" name="Rectangle 47"/>
              <p:cNvSpPr/>
              <p:nvPr/>
            </p:nvSpPr>
            <p:spPr bwMode="auto">
              <a:xfrm>
                <a:off x="4278312" y="3978155"/>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endParaRPr lang="en-US" sz="1000" b="1" dirty="0">
                  <a:solidFill>
                    <a:srgbClr val="0D0D0D"/>
                  </a:solidFill>
                  <a:latin typeface="Arial" charset="0"/>
                </a:endParaRPr>
              </a:p>
            </p:txBody>
          </p:sp>
          <p:sp>
            <p:nvSpPr>
              <p:cNvPr id="49" name="Rectangle 48"/>
              <p:cNvSpPr/>
              <p:nvPr/>
            </p:nvSpPr>
            <p:spPr bwMode="auto">
              <a:xfrm>
                <a:off x="4278312" y="4328996"/>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endParaRPr lang="en-US" sz="1000" b="1" dirty="0">
                  <a:solidFill>
                    <a:srgbClr val="0D0D0D"/>
                  </a:solidFill>
                  <a:latin typeface="Arial" charset="0"/>
                </a:endParaRPr>
              </a:p>
            </p:txBody>
          </p:sp>
          <p:cxnSp>
            <p:nvCxnSpPr>
              <p:cNvPr id="50" name="Curved Connector 49"/>
              <p:cNvCxnSpPr>
                <a:stCxn id="47" idx="4"/>
              </p:cNvCxnSpPr>
              <p:nvPr/>
            </p:nvCxnSpPr>
            <p:spPr bwMode="auto">
              <a:xfrm rot="5400000">
                <a:off x="7684607" y="4931582"/>
                <a:ext cx="1002567" cy="79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51" name="Straight Arrow Connector 50"/>
              <p:cNvCxnSpPr>
                <a:stCxn id="47" idx="2"/>
                <a:endCxn id="49" idx="3"/>
              </p:cNvCxnSpPr>
              <p:nvPr/>
            </p:nvCxnSpPr>
            <p:spPr bwMode="auto">
              <a:xfrm flipH="1">
                <a:off x="5789871" y="4263422"/>
                <a:ext cx="1033886" cy="184530"/>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52" name="TextBox 51"/>
              <p:cNvSpPr txBox="1"/>
              <p:nvPr/>
            </p:nvSpPr>
            <p:spPr>
              <a:xfrm rot="346954">
                <a:off x="5905021" y="3978048"/>
                <a:ext cx="1060827" cy="237910"/>
              </a:xfrm>
              <a:prstGeom prst="rect">
                <a:avLst/>
              </a:prstGeom>
              <a:noFill/>
            </p:spPr>
            <p:txBody>
              <a:bodyPr wrap="square" rtlCol="0">
                <a:spAutoFit/>
              </a:bodyPr>
              <a:lstStyle/>
              <a:p>
                <a:r>
                  <a:rPr lang="en-US" sz="1000" b="1" noProof="1">
                    <a:solidFill>
                      <a:srgbClr val="0D0D0D"/>
                    </a:solidFill>
                  </a:rPr>
                  <a:t>&lt;Book#Title&gt;</a:t>
                </a:r>
              </a:p>
            </p:txBody>
          </p:sp>
          <p:sp>
            <p:nvSpPr>
              <p:cNvPr id="53" name="TextBox 52"/>
              <p:cNvSpPr txBox="1"/>
              <p:nvPr/>
            </p:nvSpPr>
            <p:spPr>
              <a:xfrm rot="21077710">
                <a:off x="5843127" y="4324230"/>
                <a:ext cx="1153594" cy="237910"/>
              </a:xfrm>
              <a:prstGeom prst="rect">
                <a:avLst/>
              </a:prstGeom>
              <a:noFill/>
            </p:spPr>
            <p:txBody>
              <a:bodyPr wrap="square" rtlCol="0">
                <a:spAutoFit/>
              </a:bodyPr>
              <a:lstStyle/>
              <a:p>
                <a:r>
                  <a:rPr lang="en-US" sz="1000" b="1" noProof="1">
                    <a:solidFill>
                      <a:srgbClr val="0D0D0D"/>
                    </a:solidFill>
                  </a:rPr>
                  <a:t>&lt;Book#Year&gt;</a:t>
                </a:r>
              </a:p>
            </p:txBody>
          </p:sp>
          <p:sp>
            <p:nvSpPr>
              <p:cNvPr id="54" name="TextBox 53"/>
              <p:cNvSpPr txBox="1"/>
              <p:nvPr/>
            </p:nvSpPr>
            <p:spPr>
              <a:xfrm>
                <a:off x="8164512" y="4846637"/>
                <a:ext cx="1412304" cy="237910"/>
              </a:xfrm>
              <a:prstGeom prst="rect">
                <a:avLst/>
              </a:prstGeom>
              <a:noFill/>
            </p:spPr>
            <p:txBody>
              <a:bodyPr wrap="square" rtlCol="0">
                <a:spAutoFit/>
              </a:bodyPr>
              <a:lstStyle/>
              <a:p>
                <a:r>
                  <a:rPr lang="en-US" sz="1000" b="1" noProof="1">
                    <a:solidFill>
                      <a:srgbClr val="0D0D0D"/>
                    </a:solidFill>
                  </a:rPr>
                  <a:t>&lt;Book#ref-Author&gt;</a:t>
                </a:r>
              </a:p>
            </p:txBody>
          </p:sp>
          <p:sp>
            <p:nvSpPr>
              <p:cNvPr id="55" name="Rectangle 54"/>
              <p:cNvSpPr/>
              <p:nvPr/>
            </p:nvSpPr>
            <p:spPr bwMode="auto">
              <a:xfrm>
                <a:off x="5429917" y="3547057"/>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0006511409X</a:t>
                </a:r>
                <a:endParaRPr lang="en-US" sz="1000" b="1" dirty="0">
                  <a:solidFill>
                    <a:srgbClr val="0D0D0D"/>
                  </a:solidFill>
                  <a:latin typeface="Arial" charset="0"/>
                </a:endParaRPr>
              </a:p>
            </p:txBody>
          </p:sp>
          <p:cxnSp>
            <p:nvCxnSpPr>
              <p:cNvPr id="60" name="Straight Arrow Connector 59"/>
              <p:cNvCxnSpPr>
                <a:stCxn id="47" idx="0"/>
                <a:endCxn id="55" idx="3"/>
              </p:cNvCxnSpPr>
              <p:nvPr/>
            </p:nvCxnSpPr>
            <p:spPr bwMode="auto">
              <a:xfrm flipH="1" flipV="1">
                <a:off x="6941476" y="3666012"/>
                <a:ext cx="1244811" cy="4301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61" name="TextBox 60"/>
              <p:cNvSpPr txBox="1"/>
              <p:nvPr/>
            </p:nvSpPr>
            <p:spPr>
              <a:xfrm rot="1202243">
                <a:off x="6988939" y="3678309"/>
                <a:ext cx="1153594" cy="237910"/>
              </a:xfrm>
              <a:prstGeom prst="rect">
                <a:avLst/>
              </a:prstGeom>
              <a:noFill/>
            </p:spPr>
            <p:txBody>
              <a:bodyPr wrap="square" rtlCol="0">
                <a:spAutoFit/>
              </a:bodyPr>
              <a:lstStyle/>
              <a:p>
                <a:r>
                  <a:rPr lang="en-US" sz="1000" b="1" noProof="1">
                    <a:solidFill>
                      <a:srgbClr val="0D0D0D"/>
                    </a:solidFill>
                  </a:rPr>
                  <a:t>&lt;Book#ISBN&gt;</a:t>
                </a:r>
              </a:p>
            </p:txBody>
          </p:sp>
          <p:sp>
            <p:nvSpPr>
              <p:cNvPr id="62" name="Rectangle 61"/>
              <p:cNvSpPr/>
              <p:nvPr/>
            </p:nvSpPr>
            <p:spPr bwMode="auto">
              <a:xfrm>
                <a:off x="9288784" y="3559633"/>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63" name="TextBox 62"/>
              <p:cNvSpPr txBox="1"/>
              <p:nvPr/>
            </p:nvSpPr>
            <p:spPr>
              <a:xfrm rot="20280577">
                <a:off x="8109124" y="3621650"/>
                <a:ext cx="1412304" cy="237910"/>
              </a:xfrm>
              <a:prstGeom prst="rect">
                <a:avLst/>
              </a:prstGeom>
              <a:noFill/>
            </p:spPr>
            <p:txBody>
              <a:bodyPr wrap="square" rtlCol="0">
                <a:spAutoFit/>
              </a:bodyPr>
              <a:lstStyle/>
              <a:p>
                <a:r>
                  <a:rPr lang="en-US" sz="1000" b="1" noProof="1">
                    <a:solidFill>
                      <a:srgbClr val="0D0D0D"/>
                    </a:solidFill>
                  </a:rPr>
                  <a:t>&lt;Book#Author&gt;</a:t>
                </a:r>
              </a:p>
            </p:txBody>
          </p:sp>
        </p:grpSp>
        <p:cxnSp>
          <p:nvCxnSpPr>
            <p:cNvPr id="67" name="Straight Arrow Connector 66"/>
            <p:cNvCxnSpPr/>
            <p:nvPr/>
          </p:nvCxnSpPr>
          <p:spPr bwMode="auto">
            <a:xfrm flipV="1">
              <a:off x="8186286" y="3678588"/>
              <a:ext cx="1102498" cy="423438"/>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cxnSp>
          <p:nvCxnSpPr>
            <p:cNvPr id="68" name="Straight Arrow Connector 67"/>
            <p:cNvCxnSpPr/>
            <p:nvPr/>
          </p:nvCxnSpPr>
          <p:spPr bwMode="auto">
            <a:xfrm flipH="1" flipV="1">
              <a:off x="5789871" y="4097110"/>
              <a:ext cx="1033886" cy="166312"/>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spTree>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What do we have?</a:t>
            </a:r>
          </a:p>
          <a:p>
            <a:pPr lvl="1"/>
            <a:r>
              <a:rPr lang="en-US" dirty="0"/>
              <a:t>w</a:t>
            </a:r>
            <a:r>
              <a:rPr lang="en-US" dirty="0" smtClean="0"/>
              <a:t>e have an RDF “view” of the two tables</a:t>
            </a:r>
          </a:p>
          <a:p>
            <a:r>
              <a:rPr lang="en-US" dirty="0" smtClean="0"/>
              <a:t>What do we miss?</a:t>
            </a:r>
          </a:p>
          <a:p>
            <a:pPr lvl="1"/>
            <a:r>
              <a:rPr lang="en-US" dirty="0" smtClean="0"/>
              <a:t>an RDF view that is close to our application; a more “natural” view of the book data</a:t>
            </a:r>
            <a:endParaRPr lang="en-US" dirty="0"/>
          </a:p>
        </p:txBody>
      </p:sp>
      <p:sp>
        <p:nvSpPr>
          <p:cNvPr id="3" name="Title 2"/>
          <p:cNvSpPr>
            <a:spLocks noGrp="1"/>
          </p:cNvSpPr>
          <p:nvPr>
            <p:ph type="title"/>
          </p:nvPr>
        </p:nvSpPr>
        <p:spPr/>
        <p:txBody>
          <a:bodyPr/>
          <a:lstStyle/>
          <a:p>
            <a:r>
              <a:rPr lang="en-US" dirty="0" smtClean="0"/>
              <a:t>Result of the Direct Mapping</a:t>
            </a:r>
            <a:endParaRPr lang="en-US" dirty="0"/>
          </a:p>
        </p:txBody>
      </p:sp>
    </p:spTree>
    <p:extLst>
      <p:ext uri="{BB962C8B-B14F-4D97-AF65-F5344CB8AC3E}">
        <p14:creationId xmlns:p14="http://schemas.microsoft.com/office/powerpoint/2010/main" val="424152166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Direct graph must be transformed</a:t>
            </a:r>
            <a:endParaRPr lang="en-US" dirty="0"/>
          </a:p>
        </p:txBody>
      </p:sp>
      <p:grpSp>
        <p:nvGrpSpPr>
          <p:cNvPr id="32" name="Group 31"/>
          <p:cNvGrpSpPr/>
          <p:nvPr/>
        </p:nvGrpSpPr>
        <p:grpSpPr>
          <a:xfrm>
            <a:off x="4763300" y="4537040"/>
            <a:ext cx="5208473" cy="2678558"/>
            <a:chOff x="4430712" y="3989887"/>
            <a:chExt cx="5236882" cy="2693165"/>
          </a:xfrm>
        </p:grpSpPr>
        <p:sp>
          <p:nvSpPr>
            <p:cNvPr id="33" name="Oval 32"/>
            <p:cNvSpPr/>
            <p:nvPr/>
          </p:nvSpPr>
          <p:spPr bwMode="auto">
            <a:xfrm>
              <a:off x="6934559" y="4095236"/>
              <a:ext cx="2501771"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4" name="Oval 33"/>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5" name="Rectangle 34"/>
            <p:cNvSpPr/>
            <p:nvPr/>
          </p:nvSpPr>
          <p:spPr bwMode="auto">
            <a:xfrm>
              <a:off x="5389086" y="6395260"/>
              <a:ext cx="1206760"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6" name="Oval 35"/>
            <p:cNvSpPr/>
            <p:nvPr/>
          </p:nvSpPr>
          <p:spPr bwMode="auto">
            <a:xfrm>
              <a:off x="6701610" y="6346679"/>
              <a:ext cx="2965984"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7" name="Rectangle 36"/>
            <p:cNvSpPr/>
            <p:nvPr/>
          </p:nvSpPr>
          <p:spPr bwMode="auto">
            <a:xfrm>
              <a:off x="4430712" y="4059852"/>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39" name="Rectangle 38"/>
            <p:cNvSpPr/>
            <p:nvPr/>
          </p:nvSpPr>
          <p:spPr bwMode="auto">
            <a:xfrm>
              <a:off x="4430712" y="4328347"/>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1" name="Curved Connector 40"/>
            <p:cNvCxnSpPr>
              <a:stCxn id="33" idx="4"/>
              <a:endCxn id="34" idx="0"/>
            </p:cNvCxnSpPr>
            <p:nvPr/>
          </p:nvCxnSpPr>
          <p:spPr bwMode="auto">
            <a:xfrm rot="5400000">
              <a:off x="7684558" y="4931583"/>
              <a:ext cx="1000861" cy="911"/>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Curved Connector 41"/>
            <p:cNvCxnSpPr>
              <a:stCxn id="34" idx="4"/>
              <a:endCxn id="35" idx="0"/>
            </p:cNvCxnSpPr>
            <p:nvPr/>
          </p:nvCxnSpPr>
          <p:spPr bwMode="auto">
            <a:xfrm rot="5400000">
              <a:off x="6720237" y="4930965"/>
              <a:ext cx="736525" cy="2192067"/>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3" name="Curved Connector 42"/>
            <p:cNvCxnSpPr>
              <a:stCxn id="34" idx="4"/>
              <a:endCxn id="36" idx="0"/>
            </p:cNvCxnSpPr>
            <p:nvPr/>
          </p:nvCxnSpPr>
          <p:spPr bwMode="auto">
            <a:xfrm rot="16200000" flipH="1">
              <a:off x="7840596" y="6002672"/>
              <a:ext cx="687944" cy="7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4" name="Straight Arrow Connector 43"/>
            <p:cNvCxnSpPr>
              <a:stCxn id="33" idx="2"/>
              <a:endCxn id="37"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33" idx="2"/>
              <a:endCxn id="39" idx="3"/>
            </p:cNvCxnSpPr>
            <p:nvPr/>
          </p:nvCxnSpPr>
          <p:spPr bwMode="auto">
            <a:xfrm flipH="1">
              <a:off x="5789871" y="4263422"/>
              <a:ext cx="1144688" cy="18452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rot="238339">
              <a:off x="6072351" y="3989887"/>
              <a:ext cx="560882" cy="239208"/>
            </a:xfrm>
            <a:prstGeom prst="rect">
              <a:avLst/>
            </a:prstGeom>
            <a:noFill/>
          </p:spPr>
          <p:txBody>
            <a:bodyPr wrap="square" rtlCol="0">
              <a:spAutoFit/>
            </a:bodyPr>
            <a:lstStyle/>
            <a:p>
              <a:r>
                <a:rPr lang="en-US" sz="1000" b="1" noProof="1">
                  <a:solidFill>
                    <a:srgbClr val="0D0D0D"/>
                  </a:solidFill>
                </a:rPr>
                <a:t>a:title</a:t>
              </a:r>
            </a:p>
          </p:txBody>
        </p:sp>
        <p:sp>
          <p:nvSpPr>
            <p:cNvPr id="47" name="TextBox 46"/>
            <p:cNvSpPr txBox="1"/>
            <p:nvPr/>
          </p:nvSpPr>
          <p:spPr>
            <a:xfrm rot="21215795">
              <a:off x="6106894" y="4324757"/>
              <a:ext cx="691192" cy="239208"/>
            </a:xfrm>
            <a:prstGeom prst="rect">
              <a:avLst/>
            </a:prstGeom>
            <a:noFill/>
          </p:spPr>
          <p:txBody>
            <a:bodyPr wrap="square" rtlCol="0">
              <a:spAutoFit/>
            </a:bodyPr>
            <a:lstStyle/>
            <a:p>
              <a:r>
                <a:rPr lang="en-US" sz="1000" b="1" noProof="1">
                  <a:solidFill>
                    <a:srgbClr val="0D0D0D"/>
                  </a:solidFill>
                </a:rPr>
                <a:t>a:year</a:t>
              </a:r>
            </a:p>
          </p:txBody>
        </p:sp>
        <p:sp>
          <p:nvSpPr>
            <p:cNvPr id="48" name="TextBox 47"/>
            <p:cNvSpPr txBox="1"/>
            <p:nvPr/>
          </p:nvSpPr>
          <p:spPr>
            <a:xfrm>
              <a:off x="6996629" y="5779179"/>
              <a:ext cx="710683" cy="239208"/>
            </a:xfrm>
            <a:prstGeom prst="rect">
              <a:avLst/>
            </a:prstGeom>
            <a:noFill/>
          </p:spPr>
          <p:txBody>
            <a:bodyPr wrap="square" rtlCol="0">
              <a:spAutoFit/>
            </a:bodyPr>
            <a:lstStyle/>
            <a:p>
              <a:r>
                <a:rPr lang="en-US" sz="1000" b="1" noProof="1">
                  <a:solidFill>
                    <a:srgbClr val="0D0D0D"/>
                  </a:solidFill>
                </a:rPr>
                <a:t>a:name</a:t>
              </a:r>
            </a:p>
          </p:txBody>
        </p:sp>
        <p:sp>
          <p:nvSpPr>
            <p:cNvPr id="49" name="TextBox 48"/>
            <p:cNvSpPr txBox="1"/>
            <p:nvPr/>
          </p:nvSpPr>
          <p:spPr>
            <a:xfrm>
              <a:off x="8268760" y="5922715"/>
              <a:ext cx="1038752" cy="239208"/>
            </a:xfrm>
            <a:prstGeom prst="rect">
              <a:avLst/>
            </a:prstGeom>
            <a:noFill/>
          </p:spPr>
          <p:txBody>
            <a:bodyPr wrap="square" rtlCol="0">
              <a:spAutoFit/>
            </a:bodyPr>
            <a:lstStyle/>
            <a:p>
              <a:r>
                <a:rPr lang="en-US" sz="1000" b="1" noProof="1">
                  <a:solidFill>
                    <a:srgbClr val="0D0D0D"/>
                  </a:solidFill>
                </a:rPr>
                <a:t>a:homepage</a:t>
              </a:r>
            </a:p>
          </p:txBody>
        </p:sp>
        <p:sp>
          <p:nvSpPr>
            <p:cNvPr id="50" name="TextBox 49"/>
            <p:cNvSpPr txBox="1"/>
            <p:nvPr/>
          </p:nvSpPr>
          <p:spPr>
            <a:xfrm>
              <a:off x="8258475" y="5093069"/>
              <a:ext cx="820437" cy="239208"/>
            </a:xfrm>
            <a:prstGeom prst="rect">
              <a:avLst/>
            </a:prstGeom>
            <a:noFill/>
          </p:spPr>
          <p:txBody>
            <a:bodyPr wrap="square" rtlCol="0">
              <a:spAutoFit/>
            </a:bodyPr>
            <a:lstStyle/>
            <a:p>
              <a:r>
                <a:rPr lang="en-US" sz="1000" b="1" noProof="1">
                  <a:solidFill>
                    <a:srgbClr val="0D0D0D"/>
                  </a:solidFill>
                </a:rPr>
                <a:t>a:author</a:t>
              </a:r>
            </a:p>
          </p:txBody>
        </p:sp>
      </p:grpSp>
      <p:sp>
        <p:nvSpPr>
          <p:cNvPr id="62" name="Content Placeholder 1"/>
          <p:cNvSpPr txBox="1">
            <a:spLocks/>
          </p:cNvSpPr>
          <p:nvPr/>
        </p:nvSpPr>
        <p:spPr>
          <a:xfrm>
            <a:off x="163512" y="4618039"/>
            <a:ext cx="4430713" cy="2590801"/>
          </a:xfrm>
          <a:prstGeom prst="rect">
            <a:avLst/>
          </a:prstGeom>
        </p:spPr>
        <p:txBody>
          <a:bodyPr vert="horz" lIns="100436" tIns="50221" rIns="100436" bIns="50221">
            <a:normAutofit fontScale="92500"/>
          </a:bodyPr>
          <a:lstStyle/>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r>
              <a:rPr lang="en-US" sz="3000" dirty="0">
                <a:solidFill>
                  <a:schemeClr val="bg1">
                    <a:lumMod val="50000"/>
                  </a:schemeClr>
                </a:solidFill>
                <a:latin typeface="Helvetica Neue"/>
                <a:cs typeface="Helvetica Neue"/>
              </a:rPr>
              <a:t>Property names should be mapped</a:t>
            </a:r>
          </a:p>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r>
              <a:rPr lang="en-US" sz="3000" dirty="0">
                <a:solidFill>
                  <a:schemeClr val="bg1">
                    <a:lumMod val="50000"/>
                  </a:schemeClr>
                </a:solidFill>
                <a:latin typeface="Helvetica Neue"/>
                <a:cs typeface="Helvetica Neue"/>
              </a:rPr>
              <a:t>URI-</a:t>
            </a:r>
            <a:r>
              <a:rPr lang="en-US" sz="3000" dirty="0" err="1">
                <a:solidFill>
                  <a:schemeClr val="bg1">
                    <a:lumMod val="50000"/>
                  </a:schemeClr>
                </a:solidFill>
                <a:latin typeface="Helvetica Neue"/>
                <a:cs typeface="Helvetica Neue"/>
              </a:rPr>
              <a:t>s</a:t>
            </a:r>
            <a:r>
              <a:rPr lang="en-US" sz="3000" dirty="0">
                <a:solidFill>
                  <a:schemeClr val="bg1">
                    <a:lumMod val="50000"/>
                  </a:schemeClr>
                </a:solidFill>
                <a:latin typeface="Helvetica Neue"/>
                <a:cs typeface="Helvetica Neue"/>
              </a:rPr>
              <a:t> should be minted</a:t>
            </a:r>
          </a:p>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r>
              <a:rPr lang="en-US" sz="3000" dirty="0">
                <a:solidFill>
                  <a:schemeClr val="bg1">
                    <a:lumMod val="50000"/>
                  </a:schemeClr>
                </a:solidFill>
                <a:latin typeface="Helvetica Neue"/>
                <a:cs typeface="Helvetica Neue"/>
              </a:rPr>
              <a:t>Literals should be replaced by URI-</a:t>
            </a:r>
            <a:r>
              <a:rPr lang="en-US" sz="3000" dirty="0" err="1">
                <a:solidFill>
                  <a:schemeClr val="bg1">
                    <a:lumMod val="50000"/>
                  </a:schemeClr>
                </a:solidFill>
                <a:latin typeface="Helvetica Neue"/>
                <a:cs typeface="Helvetica Neue"/>
              </a:rPr>
              <a:t>s</a:t>
            </a:r>
            <a:endParaRPr lang="en-US" sz="3000" dirty="0">
              <a:solidFill>
                <a:schemeClr val="bg1">
                  <a:lumMod val="50000"/>
                </a:schemeClr>
              </a:solidFill>
              <a:latin typeface="Helvetica Neue"/>
              <a:cs typeface="Helvetica Neue"/>
            </a:endParaRPr>
          </a:p>
        </p:txBody>
      </p:sp>
      <p:cxnSp>
        <p:nvCxnSpPr>
          <p:cNvPr id="69" name="Curved Connector 63"/>
          <p:cNvCxnSpPr/>
          <p:nvPr/>
        </p:nvCxnSpPr>
        <p:spPr>
          <a:xfrm>
            <a:off x="5192715" y="2560637"/>
            <a:ext cx="3533556" cy="1697676"/>
          </a:xfrm>
          <a:prstGeom prst="curvedConnector2">
            <a:avLst/>
          </a:prstGeom>
          <a:ln w="2222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51" name="Group 50"/>
          <p:cNvGrpSpPr/>
          <p:nvPr/>
        </p:nvGrpSpPr>
        <p:grpSpPr>
          <a:xfrm>
            <a:off x="71760" y="1183369"/>
            <a:ext cx="5649913" cy="3083505"/>
            <a:chOff x="4278312" y="3547057"/>
            <a:chExt cx="5649913" cy="3083505"/>
          </a:xfrm>
        </p:grpSpPr>
        <p:grpSp>
          <p:nvGrpSpPr>
            <p:cNvPr id="57" name="Group 56"/>
            <p:cNvGrpSpPr/>
            <p:nvPr/>
          </p:nvGrpSpPr>
          <p:grpSpPr>
            <a:xfrm>
              <a:off x="5525892" y="5071057"/>
              <a:ext cx="4402333" cy="1559505"/>
              <a:chOff x="5525892" y="5071057"/>
              <a:chExt cx="4402333" cy="1559505"/>
            </a:xfrm>
          </p:grpSpPr>
          <p:sp>
            <p:nvSpPr>
              <p:cNvPr id="99" name="Oval 98"/>
              <p:cNvSpPr/>
              <p:nvPr/>
            </p:nvSpPr>
            <p:spPr bwMode="auto">
              <a:xfrm>
                <a:off x="7348086" y="5432469"/>
                <a:ext cx="1676400" cy="226267"/>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endParaRPr lang="en-US" dirty="0">
                  <a:solidFill>
                    <a:schemeClr val="bg1"/>
                  </a:solidFill>
                  <a:latin typeface="Arial" charset="0"/>
                </a:endParaRPr>
              </a:p>
            </p:txBody>
          </p:sp>
          <p:cxnSp>
            <p:nvCxnSpPr>
              <p:cNvPr id="100" name="Straight Arrow Connector 99"/>
              <p:cNvCxnSpPr>
                <a:stCxn id="99" idx="6"/>
                <a:endCxn id="109" idx="2"/>
              </p:cNvCxnSpPr>
              <p:nvPr/>
            </p:nvCxnSpPr>
            <p:spPr bwMode="auto">
              <a:xfrm flipV="1">
                <a:off x="9024487" y="5308967"/>
                <a:ext cx="593382" cy="2366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nvGrpSpPr>
              <p:cNvPr id="101" name="Group 100"/>
              <p:cNvGrpSpPr/>
              <p:nvPr/>
            </p:nvGrpSpPr>
            <p:grpSpPr>
              <a:xfrm>
                <a:off x="5525892" y="5071057"/>
                <a:ext cx="4402333" cy="1559505"/>
                <a:chOff x="5525892" y="5071057"/>
                <a:chExt cx="4402333" cy="1559505"/>
              </a:xfrm>
            </p:grpSpPr>
            <p:sp>
              <p:nvSpPr>
                <p:cNvPr id="102" name="Rectangle 101"/>
                <p:cNvSpPr/>
                <p:nvPr/>
              </p:nvSpPr>
              <p:spPr bwMode="auto">
                <a:xfrm>
                  <a:off x="5525892" y="6392652"/>
                  <a:ext cx="12067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endParaRPr lang="en-US" sz="1000" b="1" noProof="1">
                    <a:solidFill>
                      <a:srgbClr val="0D0D0D"/>
                    </a:solidFill>
                    <a:latin typeface="Arial" charset="0"/>
                  </a:endParaRPr>
                </a:p>
              </p:txBody>
            </p:sp>
            <p:cxnSp>
              <p:nvCxnSpPr>
                <p:cNvPr id="103" name="Curved Connector 102"/>
                <p:cNvCxnSpPr>
                  <a:stCxn id="99" idx="4"/>
                  <a:endCxn id="102" idx="0"/>
                </p:cNvCxnSpPr>
                <p:nvPr/>
              </p:nvCxnSpPr>
              <p:spPr bwMode="auto">
                <a:xfrm rot="5400000">
                  <a:off x="6790821" y="4997186"/>
                  <a:ext cx="733917" cy="205701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104" name="Curved Connector 103"/>
                <p:cNvCxnSpPr>
                  <a:stCxn id="99" idx="4"/>
                  <a:endCxn id="108" idx="0"/>
                </p:cNvCxnSpPr>
                <p:nvPr/>
              </p:nvCxnSpPr>
              <p:spPr bwMode="auto">
                <a:xfrm rot="5400000">
                  <a:off x="7817512" y="6023878"/>
                  <a:ext cx="733917" cy="3633"/>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sp>
              <p:nvSpPr>
                <p:cNvPr id="105" name="TextBox 104"/>
                <p:cNvSpPr txBox="1"/>
                <p:nvPr/>
              </p:nvSpPr>
              <p:spPr>
                <a:xfrm>
                  <a:off x="6335713" y="5684837"/>
                  <a:ext cx="1371600" cy="237910"/>
                </a:xfrm>
                <a:prstGeom prst="rect">
                  <a:avLst/>
                </a:prstGeom>
                <a:noFill/>
              </p:spPr>
              <p:txBody>
                <a:bodyPr wrap="square" rtlCol="0">
                  <a:spAutoFit/>
                </a:bodyPr>
                <a:lstStyle/>
                <a:p>
                  <a:r>
                    <a:rPr lang="en-US" sz="1000" b="1" noProof="1">
                      <a:solidFill>
                        <a:srgbClr val="0D0D0D"/>
                      </a:solidFill>
                    </a:rPr>
                    <a:t>&lt;Person#Name&gt;</a:t>
                  </a:r>
                </a:p>
              </p:txBody>
            </p:sp>
            <p:sp>
              <p:nvSpPr>
                <p:cNvPr id="106" name="TextBox 105"/>
                <p:cNvSpPr txBox="1"/>
                <p:nvPr/>
              </p:nvSpPr>
              <p:spPr>
                <a:xfrm>
                  <a:off x="8240712" y="5922715"/>
                  <a:ext cx="1524000" cy="237910"/>
                </a:xfrm>
                <a:prstGeom prst="rect">
                  <a:avLst/>
                </a:prstGeom>
                <a:noFill/>
              </p:spPr>
              <p:txBody>
                <a:bodyPr wrap="square" rtlCol="0">
                  <a:spAutoFit/>
                </a:bodyPr>
                <a:lstStyle/>
                <a:p>
                  <a:r>
                    <a:rPr lang="en-US" sz="1000" b="1" noProof="1">
                      <a:solidFill>
                        <a:srgbClr val="0D0D0D"/>
                      </a:solidFill>
                    </a:rPr>
                    <a:t>&lt;Person#Homepage&gt;</a:t>
                  </a:r>
                </a:p>
              </p:txBody>
            </p:sp>
            <p:sp>
              <p:nvSpPr>
                <p:cNvPr id="107" name="TextBox 106"/>
                <p:cNvSpPr txBox="1"/>
                <p:nvPr/>
              </p:nvSpPr>
              <p:spPr>
                <a:xfrm>
                  <a:off x="7438795" y="5429024"/>
                  <a:ext cx="1524000" cy="237910"/>
                </a:xfrm>
                <a:prstGeom prst="rect">
                  <a:avLst/>
                </a:prstGeom>
                <a:noFill/>
              </p:spPr>
              <p:txBody>
                <a:bodyPr wrap="square" rtlCol="0">
                  <a:spAutoFit/>
                </a:bodyPr>
                <a:lstStyle/>
                <a:p>
                  <a:r>
                    <a:rPr lang="en-US" sz="1000" b="1" noProof="1">
                      <a:solidFill>
                        <a:srgbClr val="0D0D0D"/>
                      </a:solidFill>
                    </a:rPr>
                    <a:t>&lt;Person/ID-id_xyz&gt;</a:t>
                  </a:r>
                </a:p>
              </p:txBody>
            </p:sp>
            <p:sp>
              <p:nvSpPr>
                <p:cNvPr id="108" name="Rectangle 107"/>
                <p:cNvSpPr/>
                <p:nvPr/>
              </p:nvSpPr>
              <p:spPr bwMode="auto">
                <a:xfrm>
                  <a:off x="7115854" y="6392652"/>
                  <a:ext cx="213359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endParaRPr lang="en-US" sz="1000" b="1" noProof="1">
                    <a:solidFill>
                      <a:srgbClr val="0D0D0D"/>
                    </a:solidFill>
                    <a:latin typeface="Arial" charset="0"/>
                  </a:endParaRPr>
                </a:p>
              </p:txBody>
            </p:sp>
            <p:sp>
              <p:nvSpPr>
                <p:cNvPr id="109" name="Rectangle 108"/>
                <p:cNvSpPr/>
                <p:nvPr/>
              </p:nvSpPr>
              <p:spPr bwMode="auto">
                <a:xfrm>
                  <a:off x="9307512" y="5071057"/>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110" name="TextBox 109"/>
                <p:cNvSpPr txBox="1"/>
                <p:nvPr/>
              </p:nvSpPr>
              <p:spPr>
                <a:xfrm rot="20232856">
                  <a:off x="8900798" y="5376854"/>
                  <a:ext cx="987383" cy="237910"/>
                </a:xfrm>
                <a:prstGeom prst="rect">
                  <a:avLst/>
                </a:prstGeom>
                <a:noFill/>
              </p:spPr>
              <p:txBody>
                <a:bodyPr wrap="square" rtlCol="0">
                  <a:spAutoFit/>
                </a:bodyPr>
                <a:lstStyle/>
                <a:p>
                  <a:r>
                    <a:rPr lang="en-US" sz="1000" b="1" noProof="1">
                      <a:solidFill>
                        <a:srgbClr val="0D0D0D"/>
                      </a:solidFill>
                    </a:rPr>
                    <a:t>&lt;Person#ID&gt;</a:t>
                  </a:r>
                </a:p>
              </p:txBody>
            </p:sp>
          </p:grpSp>
        </p:grpSp>
        <p:grpSp>
          <p:nvGrpSpPr>
            <p:cNvPr id="83" name="Group 82"/>
            <p:cNvGrpSpPr/>
            <p:nvPr/>
          </p:nvGrpSpPr>
          <p:grpSpPr>
            <a:xfrm>
              <a:off x="4278312" y="3547057"/>
              <a:ext cx="5631185" cy="1886205"/>
              <a:chOff x="4278312" y="3547057"/>
              <a:chExt cx="5631185" cy="1886205"/>
            </a:xfrm>
          </p:grpSpPr>
          <p:sp>
            <p:nvSpPr>
              <p:cNvPr id="86" name="Oval 85"/>
              <p:cNvSpPr/>
              <p:nvPr/>
            </p:nvSpPr>
            <p:spPr bwMode="auto">
              <a:xfrm>
                <a:off x="6823757" y="4096148"/>
                <a:ext cx="2725058" cy="334548"/>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latin typeface="Arial" charset="0"/>
                  </a:rPr>
                  <a:t>&lt;Book/ISBN-0006511409&gt;</a:t>
                </a:r>
              </a:p>
            </p:txBody>
          </p:sp>
          <p:sp>
            <p:nvSpPr>
              <p:cNvPr id="87" name="Rectangle 86"/>
              <p:cNvSpPr/>
              <p:nvPr/>
            </p:nvSpPr>
            <p:spPr bwMode="auto">
              <a:xfrm>
                <a:off x="4278312" y="3978155"/>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endParaRPr lang="en-US" sz="1000" b="1" dirty="0">
                  <a:solidFill>
                    <a:srgbClr val="0D0D0D"/>
                  </a:solidFill>
                  <a:latin typeface="Arial" charset="0"/>
                </a:endParaRPr>
              </a:p>
            </p:txBody>
          </p:sp>
          <p:sp>
            <p:nvSpPr>
              <p:cNvPr id="88" name="Rectangle 87"/>
              <p:cNvSpPr/>
              <p:nvPr/>
            </p:nvSpPr>
            <p:spPr bwMode="auto">
              <a:xfrm>
                <a:off x="4278312" y="4328996"/>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endParaRPr lang="en-US" sz="1000" b="1" dirty="0">
                  <a:solidFill>
                    <a:srgbClr val="0D0D0D"/>
                  </a:solidFill>
                  <a:latin typeface="Arial" charset="0"/>
                </a:endParaRPr>
              </a:p>
            </p:txBody>
          </p:sp>
          <p:cxnSp>
            <p:nvCxnSpPr>
              <p:cNvPr id="89" name="Curved Connector 88"/>
              <p:cNvCxnSpPr>
                <a:stCxn id="86" idx="4"/>
              </p:cNvCxnSpPr>
              <p:nvPr/>
            </p:nvCxnSpPr>
            <p:spPr bwMode="auto">
              <a:xfrm rot="5400000">
                <a:off x="7684607" y="4931582"/>
                <a:ext cx="1002567" cy="79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90" name="Straight Arrow Connector 89"/>
              <p:cNvCxnSpPr>
                <a:stCxn id="86" idx="2"/>
                <a:endCxn id="88" idx="3"/>
              </p:cNvCxnSpPr>
              <p:nvPr/>
            </p:nvCxnSpPr>
            <p:spPr bwMode="auto">
              <a:xfrm flipH="1">
                <a:off x="5789871" y="4263422"/>
                <a:ext cx="1033886" cy="184530"/>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91" name="TextBox 90"/>
              <p:cNvSpPr txBox="1"/>
              <p:nvPr/>
            </p:nvSpPr>
            <p:spPr>
              <a:xfrm rot="346954">
                <a:off x="5905021" y="3978048"/>
                <a:ext cx="1060827" cy="237910"/>
              </a:xfrm>
              <a:prstGeom prst="rect">
                <a:avLst/>
              </a:prstGeom>
              <a:noFill/>
            </p:spPr>
            <p:txBody>
              <a:bodyPr wrap="square" rtlCol="0">
                <a:spAutoFit/>
              </a:bodyPr>
              <a:lstStyle/>
              <a:p>
                <a:r>
                  <a:rPr lang="en-US" sz="1000" b="1" noProof="1">
                    <a:solidFill>
                      <a:srgbClr val="0D0D0D"/>
                    </a:solidFill>
                  </a:rPr>
                  <a:t>&lt;Book#Title&gt;</a:t>
                </a:r>
              </a:p>
            </p:txBody>
          </p:sp>
          <p:sp>
            <p:nvSpPr>
              <p:cNvPr id="92" name="TextBox 91"/>
              <p:cNvSpPr txBox="1"/>
              <p:nvPr/>
            </p:nvSpPr>
            <p:spPr>
              <a:xfrm rot="21077710">
                <a:off x="5843127" y="4324230"/>
                <a:ext cx="1153594" cy="237910"/>
              </a:xfrm>
              <a:prstGeom prst="rect">
                <a:avLst/>
              </a:prstGeom>
              <a:noFill/>
            </p:spPr>
            <p:txBody>
              <a:bodyPr wrap="square" rtlCol="0">
                <a:spAutoFit/>
              </a:bodyPr>
              <a:lstStyle/>
              <a:p>
                <a:r>
                  <a:rPr lang="en-US" sz="1000" b="1" noProof="1">
                    <a:solidFill>
                      <a:srgbClr val="0D0D0D"/>
                    </a:solidFill>
                  </a:rPr>
                  <a:t>&lt;Book#Year&gt;</a:t>
                </a:r>
              </a:p>
            </p:txBody>
          </p:sp>
          <p:sp>
            <p:nvSpPr>
              <p:cNvPr id="93" name="TextBox 92"/>
              <p:cNvSpPr txBox="1"/>
              <p:nvPr/>
            </p:nvSpPr>
            <p:spPr>
              <a:xfrm>
                <a:off x="8164512" y="4846637"/>
                <a:ext cx="1412304" cy="237910"/>
              </a:xfrm>
              <a:prstGeom prst="rect">
                <a:avLst/>
              </a:prstGeom>
              <a:noFill/>
            </p:spPr>
            <p:txBody>
              <a:bodyPr wrap="square" rtlCol="0">
                <a:spAutoFit/>
              </a:bodyPr>
              <a:lstStyle/>
              <a:p>
                <a:r>
                  <a:rPr lang="en-US" sz="1000" b="1" noProof="1">
                    <a:solidFill>
                      <a:srgbClr val="0D0D0D"/>
                    </a:solidFill>
                  </a:rPr>
                  <a:t>&lt;Book#ref-Author&gt;</a:t>
                </a:r>
              </a:p>
            </p:txBody>
          </p:sp>
          <p:sp>
            <p:nvSpPr>
              <p:cNvPr id="94" name="Rectangle 93"/>
              <p:cNvSpPr/>
              <p:nvPr/>
            </p:nvSpPr>
            <p:spPr bwMode="auto">
              <a:xfrm>
                <a:off x="5429917" y="3547057"/>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0006511409X</a:t>
                </a:r>
                <a:endParaRPr lang="en-US" sz="1000" b="1" dirty="0">
                  <a:solidFill>
                    <a:srgbClr val="0D0D0D"/>
                  </a:solidFill>
                  <a:latin typeface="Arial" charset="0"/>
                </a:endParaRPr>
              </a:p>
            </p:txBody>
          </p:sp>
          <p:cxnSp>
            <p:nvCxnSpPr>
              <p:cNvPr id="95" name="Straight Arrow Connector 94"/>
              <p:cNvCxnSpPr>
                <a:stCxn id="86" idx="0"/>
                <a:endCxn id="94" idx="3"/>
              </p:cNvCxnSpPr>
              <p:nvPr/>
            </p:nvCxnSpPr>
            <p:spPr bwMode="auto">
              <a:xfrm flipH="1" flipV="1">
                <a:off x="6941476" y="3666012"/>
                <a:ext cx="1244811" cy="4301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96" name="TextBox 95"/>
              <p:cNvSpPr txBox="1"/>
              <p:nvPr/>
            </p:nvSpPr>
            <p:spPr>
              <a:xfrm rot="1202243">
                <a:off x="6988939" y="3678309"/>
                <a:ext cx="1153594" cy="237910"/>
              </a:xfrm>
              <a:prstGeom prst="rect">
                <a:avLst/>
              </a:prstGeom>
              <a:noFill/>
            </p:spPr>
            <p:txBody>
              <a:bodyPr wrap="square" rtlCol="0">
                <a:spAutoFit/>
              </a:bodyPr>
              <a:lstStyle/>
              <a:p>
                <a:r>
                  <a:rPr lang="en-US" sz="1000" b="1" noProof="1">
                    <a:solidFill>
                      <a:srgbClr val="0D0D0D"/>
                    </a:solidFill>
                  </a:rPr>
                  <a:t>&lt;Book#ISBN&gt;</a:t>
                </a:r>
              </a:p>
            </p:txBody>
          </p:sp>
          <p:sp>
            <p:nvSpPr>
              <p:cNvPr id="97" name="Rectangle 96"/>
              <p:cNvSpPr/>
              <p:nvPr/>
            </p:nvSpPr>
            <p:spPr bwMode="auto">
              <a:xfrm>
                <a:off x="9288784" y="3559633"/>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98" name="TextBox 97"/>
              <p:cNvSpPr txBox="1"/>
              <p:nvPr/>
            </p:nvSpPr>
            <p:spPr>
              <a:xfrm rot="20280577">
                <a:off x="8109124" y="3621650"/>
                <a:ext cx="1412304" cy="237910"/>
              </a:xfrm>
              <a:prstGeom prst="rect">
                <a:avLst/>
              </a:prstGeom>
              <a:noFill/>
            </p:spPr>
            <p:txBody>
              <a:bodyPr wrap="square" rtlCol="0">
                <a:spAutoFit/>
              </a:bodyPr>
              <a:lstStyle/>
              <a:p>
                <a:r>
                  <a:rPr lang="en-US" sz="1000" b="1" noProof="1">
                    <a:solidFill>
                      <a:srgbClr val="0D0D0D"/>
                    </a:solidFill>
                  </a:rPr>
                  <a:t>&lt;Book#Author&gt;</a:t>
                </a:r>
              </a:p>
            </p:txBody>
          </p:sp>
        </p:grpSp>
        <p:cxnSp>
          <p:nvCxnSpPr>
            <p:cNvPr id="84" name="Straight Arrow Connector 83"/>
            <p:cNvCxnSpPr/>
            <p:nvPr/>
          </p:nvCxnSpPr>
          <p:spPr bwMode="auto">
            <a:xfrm flipV="1">
              <a:off x="8186286" y="3678588"/>
              <a:ext cx="1102498" cy="423438"/>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cxnSp>
          <p:nvCxnSpPr>
            <p:cNvPr id="85" name="Straight Arrow Connector 84"/>
            <p:cNvCxnSpPr/>
            <p:nvPr/>
          </p:nvCxnSpPr>
          <p:spPr bwMode="auto">
            <a:xfrm flipH="1" flipV="1">
              <a:off x="5789871" y="4097110"/>
              <a:ext cx="1033886" cy="166312"/>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Pros:</a:t>
            </a:r>
          </a:p>
          <a:p>
            <a:pPr lvl="1"/>
            <a:r>
              <a:rPr lang="en-US" dirty="0"/>
              <a:t>D</a:t>
            </a:r>
            <a:r>
              <a:rPr lang="en-US" dirty="0" smtClean="0"/>
              <a:t>irect Mapping is simple, does not require any other concepts</a:t>
            </a:r>
          </a:p>
          <a:p>
            <a:pPr lvl="1"/>
            <a:r>
              <a:rPr lang="en-US" dirty="0" smtClean="0"/>
              <a:t>know the Schema ⇒ know the RDF graph structure</a:t>
            </a:r>
          </a:p>
          <a:p>
            <a:pPr lvl="1"/>
            <a:r>
              <a:rPr lang="en-US" dirty="0" smtClean="0"/>
              <a:t>know the RDF graph structure </a:t>
            </a:r>
            <a:r>
              <a:rPr lang="en-US" dirty="0"/>
              <a:t>⇒ </a:t>
            </a:r>
            <a:r>
              <a:rPr lang="en-US" dirty="0" smtClean="0"/>
              <a:t>good idea of the Schema(!)</a:t>
            </a:r>
          </a:p>
          <a:p>
            <a:r>
              <a:rPr lang="en-US" dirty="0" smtClean="0"/>
              <a:t>Cons:</a:t>
            </a:r>
          </a:p>
          <a:p>
            <a:pPr lvl="1"/>
            <a:r>
              <a:rPr lang="en-US" dirty="0" smtClean="0"/>
              <a:t>relies on other tools to get the “final” RDF graph</a:t>
            </a:r>
            <a:endParaRPr lang="en-US" dirty="0"/>
          </a:p>
        </p:txBody>
      </p:sp>
      <p:sp>
        <p:nvSpPr>
          <p:cNvPr id="3" name="Title 2"/>
          <p:cNvSpPr>
            <a:spLocks noGrp="1"/>
          </p:cNvSpPr>
          <p:nvPr>
            <p:ph type="title"/>
          </p:nvPr>
        </p:nvSpPr>
        <p:spPr/>
        <p:txBody>
          <a:bodyPr/>
          <a:lstStyle/>
          <a:p>
            <a:r>
              <a:rPr lang="en-US" dirty="0" smtClean="0"/>
              <a:t>Pros and cons of Direct Mapping</a:t>
            </a:r>
            <a:endParaRPr lang="en-US" dirty="0"/>
          </a:p>
        </p:txBody>
      </p:sp>
    </p:spTree>
    <p:extLst>
      <p:ext uri="{BB962C8B-B14F-4D97-AF65-F5344CB8AC3E}">
        <p14:creationId xmlns:p14="http://schemas.microsoft.com/office/powerpoint/2010/main" val="32757077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Separate vocabulary to control the mapping</a:t>
            </a:r>
          </a:p>
          <a:p>
            <a:r>
              <a:rPr lang="en-US" dirty="0" smtClean="0"/>
              <a:t>Gets to the final RDF graph with one processing step</a:t>
            </a:r>
          </a:p>
          <a:p>
            <a:r>
              <a:rPr lang="en-US" dirty="0" smtClean="0"/>
              <a:t>Fundamentals are similar:</a:t>
            </a:r>
            <a:endParaRPr lang="en-US" dirty="0"/>
          </a:p>
          <a:p>
            <a:pPr lvl="1"/>
            <a:r>
              <a:rPr lang="en-US" dirty="0"/>
              <a:t>each row is turned into a series of triples with a common subject</a:t>
            </a:r>
          </a:p>
          <a:p>
            <a:r>
              <a:rPr lang="en-US" dirty="0" smtClean="0"/>
              <a:t>But:</a:t>
            </a:r>
            <a:endParaRPr lang="en-US" dirty="0"/>
          </a:p>
          <a:p>
            <a:pPr lvl="1"/>
            <a:r>
              <a:rPr lang="en-US" dirty="0"/>
              <a:t>cell contents </a:t>
            </a:r>
            <a:r>
              <a:rPr lang="en-US" i="1" dirty="0" smtClean="0"/>
              <a:t>may</a:t>
            </a:r>
            <a:r>
              <a:rPr lang="en-US" dirty="0" smtClean="0"/>
              <a:t> become a resource (not a literal)</a:t>
            </a:r>
          </a:p>
          <a:p>
            <a:pPr lvl="1"/>
            <a:r>
              <a:rPr lang="en-US" dirty="0" smtClean="0"/>
              <a:t>there is a control over the generated URI-s</a:t>
            </a:r>
          </a:p>
          <a:p>
            <a:r>
              <a:rPr lang="en-US" dirty="0" smtClean="0"/>
              <a:t>Direct mapping is a “default” R2RML mapping</a:t>
            </a:r>
            <a:endParaRPr lang="en-US" dirty="0"/>
          </a:p>
        </p:txBody>
      </p:sp>
      <p:sp>
        <p:nvSpPr>
          <p:cNvPr id="3" name="Title 2"/>
          <p:cNvSpPr>
            <a:spLocks noGrp="1"/>
          </p:cNvSpPr>
          <p:nvPr>
            <p:ph type="title"/>
          </p:nvPr>
        </p:nvSpPr>
        <p:spPr/>
        <p:txBody>
          <a:bodyPr/>
          <a:lstStyle/>
          <a:p>
            <a:r>
              <a:rPr lang="en-US" dirty="0" smtClean="0"/>
              <a:t>Enters R2RML</a:t>
            </a:r>
            <a:endParaRPr lang="en-US" dirty="0"/>
          </a:p>
        </p:txBody>
      </p:sp>
    </p:spTree>
    <p:extLst>
      <p:ext uri="{BB962C8B-B14F-4D97-AF65-F5344CB8AC3E}">
        <p14:creationId xmlns:p14="http://schemas.microsoft.com/office/powerpoint/2010/main" val="16075365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9748" y="1493837"/>
            <a:ext cx="9524999" cy="5181601"/>
          </a:xfrm>
        </p:spPr>
        <p:txBody>
          <a:bodyPr/>
          <a:lstStyle/>
          <a:p>
            <a:r>
              <a:rPr lang="en-US" dirty="0" smtClean="0"/>
              <a:t>An R2RML processor has access to:</a:t>
            </a:r>
          </a:p>
          <a:p>
            <a:pPr lvl="1"/>
            <a:r>
              <a:rPr lang="en-US" dirty="0" smtClean="0"/>
              <a:t>an RDB schema</a:t>
            </a:r>
          </a:p>
          <a:p>
            <a:pPr lvl="1"/>
            <a:r>
              <a:rPr lang="en-US" dirty="0" smtClean="0"/>
              <a:t>an R2RML instance</a:t>
            </a:r>
          </a:p>
          <a:p>
            <a:pPr lvl="1"/>
            <a:r>
              <a:rPr lang="en-US" dirty="0" smtClean="0"/>
              <a:t>a database governed by the schema</a:t>
            </a:r>
          </a:p>
          <a:p>
            <a:r>
              <a:rPr lang="en-US" dirty="0" smtClean="0"/>
              <a:t>… and produces an RDF graph</a:t>
            </a:r>
          </a:p>
          <a:p>
            <a:pPr lvl="1"/>
            <a:endParaRPr lang="en-US" dirty="0" smtClean="0"/>
          </a:p>
        </p:txBody>
      </p:sp>
      <p:sp>
        <p:nvSpPr>
          <p:cNvPr id="3" name="Title 2"/>
          <p:cNvSpPr>
            <a:spLocks noGrp="1"/>
          </p:cNvSpPr>
          <p:nvPr>
            <p:ph type="title"/>
          </p:nvPr>
        </p:nvSpPr>
        <p:spPr/>
        <p:txBody>
          <a:bodyPr/>
          <a:lstStyle/>
          <a:p>
            <a:r>
              <a:rPr lang="en-US" dirty="0" smtClean="0"/>
              <a:t>What R2RML processor does</a:t>
            </a:r>
            <a:endParaRPr lang="en-US" dirty="0"/>
          </a:p>
        </p:txBody>
      </p:sp>
      <p:grpSp>
        <p:nvGrpSpPr>
          <p:cNvPr id="25" name="Group 24"/>
          <p:cNvGrpSpPr/>
          <p:nvPr/>
        </p:nvGrpSpPr>
        <p:grpSpPr>
          <a:xfrm>
            <a:off x="1839947" y="5151472"/>
            <a:ext cx="1600199" cy="961253"/>
            <a:chOff x="1687512" y="4922837"/>
            <a:chExt cx="1600199" cy="961253"/>
          </a:xfrm>
        </p:grpSpPr>
        <p:pic>
          <p:nvPicPr>
            <p:cNvPr id="5" name="Picture 4"/>
            <p:cNvPicPr>
              <a:picLocks noChangeAspect="1"/>
            </p:cNvPicPr>
            <p:nvPr/>
          </p:nvPicPr>
          <p:blipFill>
            <a:blip r:embed="rId2"/>
            <a:stretch>
              <a:fillRect/>
            </a:stretch>
          </p:blipFill>
          <p:spPr>
            <a:xfrm>
              <a:off x="1687512" y="5227637"/>
              <a:ext cx="1143000" cy="656453"/>
            </a:xfrm>
            <a:prstGeom prst="rect">
              <a:avLst/>
            </a:prstGeom>
          </p:spPr>
        </p:pic>
        <p:pic>
          <p:nvPicPr>
            <p:cNvPr id="6" name="Picture 5"/>
            <p:cNvPicPr>
              <a:picLocks noChangeAspect="1"/>
            </p:cNvPicPr>
            <p:nvPr/>
          </p:nvPicPr>
          <p:blipFill>
            <a:blip r:embed="rId3"/>
            <a:stretch>
              <a:fillRect/>
            </a:stretch>
          </p:blipFill>
          <p:spPr>
            <a:xfrm>
              <a:off x="2220912" y="4922837"/>
              <a:ext cx="1066799" cy="615736"/>
            </a:xfrm>
            <a:prstGeom prst="rect">
              <a:avLst/>
            </a:prstGeom>
          </p:spPr>
        </p:pic>
      </p:grpSp>
      <p:grpSp>
        <p:nvGrpSpPr>
          <p:cNvPr id="9" name="Group 33"/>
          <p:cNvGrpSpPr/>
          <p:nvPr/>
        </p:nvGrpSpPr>
        <p:grpSpPr>
          <a:xfrm>
            <a:off x="7935913" y="4922836"/>
            <a:ext cx="1447800" cy="1254761"/>
            <a:chOff x="4659312" y="2789237"/>
            <a:chExt cx="1143000" cy="990600"/>
          </a:xfrm>
        </p:grpSpPr>
        <p:sp>
          <p:nvSpPr>
            <p:cNvPr id="10" name="Oval 9"/>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1" name="Oval 10"/>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2" name="Oval 11"/>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3" name="Oval 12"/>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4" name="Oval 13"/>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5" name="Oval 14"/>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16" name="Straight Arrow Connector 15"/>
            <p:cNvCxnSpPr>
              <a:stCxn id="10" idx="6"/>
              <a:endCxn id="12"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7" name="Straight Arrow Connector 16"/>
            <p:cNvCxnSpPr>
              <a:stCxn id="10" idx="5"/>
              <a:endCxn id="13"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8" name="Straight Arrow Connector 17"/>
            <p:cNvCxnSpPr>
              <a:stCxn id="14" idx="7"/>
              <a:endCxn id="11"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9" name="Straight Arrow Connector 18"/>
            <p:cNvCxnSpPr>
              <a:stCxn id="11" idx="5"/>
              <a:endCxn id="15"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0" name="Straight Arrow Connector 19"/>
            <p:cNvCxnSpPr>
              <a:stCxn id="15" idx="7"/>
              <a:endCxn id="12"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sp>
        <p:nvSpPr>
          <p:cNvPr id="23" name="Card 22"/>
          <p:cNvSpPr/>
          <p:nvPr/>
        </p:nvSpPr>
        <p:spPr>
          <a:xfrm>
            <a:off x="468313" y="4313238"/>
            <a:ext cx="838200" cy="685800"/>
          </a:xfrm>
          <a:prstGeom prst="flowChartPunchedCard">
            <a:avLst/>
          </a:prstGeom>
          <a:ln/>
        </p:spPr>
        <p:style>
          <a:lnRef idx="2">
            <a:schemeClr val="accent6"/>
          </a:lnRef>
          <a:fillRef idx="1">
            <a:schemeClr val="lt1"/>
          </a:fillRef>
          <a:effectRef idx="0">
            <a:schemeClr val="accent6"/>
          </a:effectRef>
          <a:fontRef idx="minor">
            <a:schemeClr val="dk1"/>
          </a:fontRef>
        </p:style>
        <p:txBody>
          <a:bodyPr lIns="91132" tIns="45567" rIns="91132" bIns="45567"/>
          <a:lstStyle/>
          <a:p>
            <a:r>
              <a:rPr lang="en-US" sz="1200" dirty="0"/>
              <a:t>RDB Schema</a:t>
            </a:r>
          </a:p>
        </p:txBody>
      </p:sp>
      <p:sp>
        <p:nvSpPr>
          <p:cNvPr id="24" name="Card 23"/>
          <p:cNvSpPr/>
          <p:nvPr/>
        </p:nvSpPr>
        <p:spPr>
          <a:xfrm>
            <a:off x="1382713" y="6523037"/>
            <a:ext cx="838200" cy="670560"/>
          </a:xfrm>
          <a:prstGeom prst="flowChartPunchedCard">
            <a:avLst/>
          </a:prstGeom>
        </p:spPr>
        <p:style>
          <a:lnRef idx="2">
            <a:schemeClr val="accent5"/>
          </a:lnRef>
          <a:fillRef idx="1">
            <a:schemeClr val="lt1"/>
          </a:fillRef>
          <a:effectRef idx="0">
            <a:schemeClr val="accent5"/>
          </a:effectRef>
          <a:fontRef idx="minor">
            <a:schemeClr val="dk1"/>
          </a:fontRef>
        </p:style>
        <p:txBody>
          <a:bodyPr lIns="91132" tIns="45567" rIns="91132" bIns="45567" rtlCol="0" anchor="ctr"/>
          <a:lstStyle/>
          <a:p>
            <a:pPr algn="ctr"/>
            <a:r>
              <a:rPr lang="en-US" sz="1200" dirty="0"/>
              <a:t>R2RML Instance</a:t>
            </a:r>
          </a:p>
        </p:txBody>
      </p:sp>
      <p:sp>
        <p:nvSpPr>
          <p:cNvPr id="27" name="Oval 26"/>
          <p:cNvSpPr/>
          <p:nvPr/>
        </p:nvSpPr>
        <p:spPr>
          <a:xfrm>
            <a:off x="4659313" y="5075240"/>
            <a:ext cx="1600200" cy="762000"/>
          </a:xfrm>
          <a:prstGeom prst="ellipse">
            <a:avLst/>
          </a:prstGeom>
        </p:spPr>
        <p:style>
          <a:lnRef idx="1">
            <a:schemeClr val="accent3"/>
          </a:lnRef>
          <a:fillRef idx="2">
            <a:schemeClr val="accent3"/>
          </a:fillRef>
          <a:effectRef idx="1">
            <a:schemeClr val="accent3"/>
          </a:effectRef>
          <a:fontRef idx="minor">
            <a:schemeClr val="dk1"/>
          </a:fontRef>
        </p:style>
        <p:txBody>
          <a:bodyPr lIns="91132" tIns="45567" rIns="91132" bIns="45567" rtlCol="0" anchor="ctr"/>
          <a:lstStyle/>
          <a:p>
            <a:pPr algn="ctr"/>
            <a:r>
              <a:rPr lang="en-US" sz="1400" dirty="0"/>
              <a:t>R2RML Processing</a:t>
            </a:r>
          </a:p>
        </p:txBody>
      </p:sp>
      <p:cxnSp>
        <p:nvCxnSpPr>
          <p:cNvPr id="29" name="Shape 28"/>
          <p:cNvCxnSpPr>
            <a:stCxn id="23" idx="3"/>
            <a:endCxn id="27" idx="0"/>
          </p:cNvCxnSpPr>
          <p:nvPr/>
        </p:nvCxnSpPr>
        <p:spPr>
          <a:xfrm>
            <a:off x="1306513" y="4656137"/>
            <a:ext cx="4152900" cy="4191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a:stCxn id="6" idx="3"/>
            <a:endCxn id="27" idx="2"/>
          </p:cNvCxnSpPr>
          <p:nvPr/>
        </p:nvCxnSpPr>
        <p:spPr>
          <a:xfrm flipV="1">
            <a:off x="3440146" y="5456237"/>
            <a:ext cx="1219201" cy="3068"/>
          </a:xfrm>
          <a:prstGeom prst="curvedConnector3">
            <a:avLst>
              <a:gd name="adj1" fmla="val 50000"/>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33" name="Shape 32"/>
          <p:cNvCxnSpPr>
            <a:stCxn id="24" idx="3"/>
            <a:endCxn id="27" idx="4"/>
          </p:cNvCxnSpPr>
          <p:nvPr/>
        </p:nvCxnSpPr>
        <p:spPr>
          <a:xfrm flipV="1">
            <a:off x="2220913" y="5837239"/>
            <a:ext cx="3238500" cy="102108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35" name="Shape 34"/>
          <p:cNvCxnSpPr>
            <a:stCxn id="23" idx="2"/>
            <a:endCxn id="24" idx="1"/>
          </p:cNvCxnSpPr>
          <p:nvPr/>
        </p:nvCxnSpPr>
        <p:spPr>
          <a:xfrm rot="16200000" flipH="1">
            <a:off x="205428" y="5681027"/>
            <a:ext cx="1859280" cy="495300"/>
          </a:xfrm>
          <a:prstGeom prst="curvedConnector2">
            <a:avLst/>
          </a:prstGeom>
          <a:ln w="12700" cmpd="sng">
            <a:headEnd type="none"/>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27" idx="6"/>
          </p:cNvCxnSpPr>
          <p:nvPr/>
        </p:nvCxnSpPr>
        <p:spPr>
          <a:xfrm>
            <a:off x="6259513" y="5456243"/>
            <a:ext cx="1600200" cy="1588"/>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982913" y="5857600"/>
            <a:ext cx="914400" cy="288959"/>
          </a:xfrm>
          <a:prstGeom prst="rect">
            <a:avLst/>
          </a:prstGeom>
          <a:noFill/>
        </p:spPr>
        <p:txBody>
          <a:bodyPr wrap="square" lIns="91132" tIns="45567" rIns="91132" bIns="45567" rtlCol="0">
            <a:spAutoFit/>
          </a:bodyPr>
          <a:lstStyle/>
          <a:p>
            <a:r>
              <a:rPr lang="en-US" sz="1400" dirty="0">
                <a:solidFill>
                  <a:schemeClr val="bg1">
                    <a:lumMod val="50000"/>
                  </a:schemeClr>
                </a:solidFill>
                <a:latin typeface="Helvetica Neue"/>
                <a:cs typeface="Helvetica Neue"/>
              </a:rPr>
              <a:t>Tables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47" y="1444660"/>
            <a:ext cx="9556749" cy="5573713"/>
          </a:xfrm>
        </p:spPr>
        <p:txBody>
          <a:bodyPr/>
          <a:lstStyle/>
          <a:p>
            <a:r>
              <a:rPr lang="en-US" dirty="0" smtClean="0"/>
              <a:t>We need a proper infrastructure for a real </a:t>
            </a:r>
            <a:r>
              <a:rPr lang="en-US" i="1" u="sng" dirty="0" smtClean="0"/>
              <a:t>Web of Data</a:t>
            </a:r>
          </a:p>
          <a:p>
            <a:pPr lvl="1"/>
            <a:r>
              <a:rPr lang="en-US" dirty="0" smtClean="0"/>
              <a:t>data is available on the Web</a:t>
            </a:r>
          </a:p>
          <a:p>
            <a:pPr lvl="2"/>
            <a:r>
              <a:rPr lang="en-US" dirty="0" smtClean="0"/>
              <a:t>accessible via standard Web technologies</a:t>
            </a:r>
          </a:p>
          <a:p>
            <a:pPr lvl="1"/>
            <a:r>
              <a:rPr lang="en-US" dirty="0" smtClean="0"/>
              <a:t>data are interlinked over the Web</a:t>
            </a:r>
          </a:p>
          <a:p>
            <a:pPr lvl="1"/>
            <a:r>
              <a:rPr lang="en-US" dirty="0" err="1" smtClean="0"/>
              <a:t>ie</a:t>
            </a:r>
            <a:r>
              <a:rPr lang="en-US" dirty="0" smtClean="0"/>
              <a:t>, data can be </a:t>
            </a:r>
            <a:r>
              <a:rPr lang="en-US" i="1" u="sng" dirty="0" smtClean="0"/>
              <a:t>integrated </a:t>
            </a:r>
            <a:r>
              <a:rPr lang="en-US" dirty="0" smtClean="0"/>
              <a:t>over the Web</a:t>
            </a:r>
          </a:p>
          <a:p>
            <a:r>
              <a:rPr lang="en-US" dirty="0" smtClean="0"/>
              <a:t>This is where Semantic Web technologies come in</a:t>
            </a:r>
            <a:endParaRPr lang="en-US" dirty="0"/>
          </a:p>
        </p:txBody>
      </p:sp>
      <p:sp>
        <p:nvSpPr>
          <p:cNvPr id="2" name="Title 1"/>
          <p:cNvSpPr>
            <a:spLocks noGrp="1"/>
          </p:cNvSpPr>
          <p:nvPr>
            <p:ph type="title"/>
          </p:nvPr>
        </p:nvSpPr>
        <p:spPr/>
        <p:txBody>
          <a:bodyPr/>
          <a:lstStyle/>
          <a:p>
            <a:r>
              <a:rPr lang="en-US" dirty="0" smtClean="0"/>
              <a:t>Data on the Web is not enough…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Back to the bookshop example</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grpSp>
        <p:nvGrpSpPr>
          <p:cNvPr id="37" name="Group 36"/>
          <p:cNvGrpSpPr/>
          <p:nvPr/>
        </p:nvGrpSpPr>
        <p:grpSpPr>
          <a:xfrm>
            <a:off x="4430712" y="3990536"/>
            <a:ext cx="5123542" cy="2685719"/>
            <a:chOff x="4430712" y="3990536"/>
            <a:chExt cx="5123542" cy="2685722"/>
          </a:xfrm>
        </p:grpSpPr>
        <p:sp>
          <p:nvSpPr>
            <p:cNvPr id="8" name="Oval 7"/>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10" name="Oval 9"/>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1" name="Rectangle 10"/>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12" name="Oval 11"/>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13" name="Rectangle 12"/>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14" name="Rectangle 13"/>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18" name="Curved Connector 17"/>
            <p:cNvCxnSpPr>
              <a:stCxn id="8" idx="4"/>
              <a:endCxn id="10"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19" name="Curved Connector 18"/>
            <p:cNvCxnSpPr>
              <a:stCxn id="10" idx="4"/>
              <a:endCxn id="11"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20" name="Curved Connector 19"/>
            <p:cNvCxnSpPr>
              <a:stCxn id="10" idx="4"/>
              <a:endCxn id="12"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23" name="Straight Arrow Connector 22"/>
            <p:cNvCxnSpPr>
              <a:stCxn id="8" idx="2"/>
              <a:endCxn id="13"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8" idx="2"/>
              <a:endCxn id="14"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5" name="TextBox 24"/>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26" name="TextBox 25"/>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29" name="TextBox 28"/>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30" name="TextBox 29"/>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31" name="TextBox 30"/>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Tree>
    <p:extLst>
      <p:ext uri="{BB962C8B-B14F-4D97-AF65-F5344CB8AC3E}">
        <p14:creationId xmlns:p14="http://schemas.microsoft.com/office/powerpoint/2010/main" val="2840233824"/>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Back to the bookshop example</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
        <p:nvSpPr>
          <p:cNvPr id="22" name="Oval 21"/>
          <p:cNvSpPr/>
          <p:nvPr/>
        </p:nvSpPr>
        <p:spPr>
          <a:xfrm>
            <a:off x="2" y="1570037"/>
            <a:ext cx="6716713"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27" name="Oval 26"/>
          <p:cNvSpPr/>
          <p:nvPr/>
        </p:nvSpPr>
        <p:spPr>
          <a:xfrm>
            <a:off x="4125913" y="3856041"/>
            <a:ext cx="5334000" cy="9144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28" name="Shape 27"/>
          <p:cNvCxnSpPr>
            <a:stCxn id="22" idx="6"/>
            <a:endCxn id="27" idx="0"/>
          </p:cNvCxnSpPr>
          <p:nvPr/>
        </p:nvCxnSpPr>
        <p:spPr>
          <a:xfrm>
            <a:off x="6716713" y="1989137"/>
            <a:ext cx="76200" cy="18669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4430712" y="3990536"/>
            <a:ext cx="5123542" cy="2685719"/>
            <a:chOff x="4430712" y="3990536"/>
            <a:chExt cx="5123542" cy="2685722"/>
          </a:xfrm>
        </p:grpSpPr>
        <p:sp>
          <p:nvSpPr>
            <p:cNvPr id="33" name="Oval 32"/>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4" name="Oval 33"/>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5" name="Rectangle 34"/>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6" name="Oval 35"/>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7" name="Rectangle 36"/>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38" name="Rectangle 37"/>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39" name="Curved Connector 38"/>
            <p:cNvCxnSpPr>
              <a:stCxn id="33" idx="4"/>
              <a:endCxn id="34"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0" name="Curved Connector 39"/>
            <p:cNvCxnSpPr>
              <a:stCxn id="34" idx="4"/>
              <a:endCxn id="35"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1" name="Curved Connector 40"/>
            <p:cNvCxnSpPr>
              <a:stCxn id="34" idx="4"/>
              <a:endCxn id="36"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Straight Arrow Connector 41"/>
            <p:cNvCxnSpPr>
              <a:stCxn id="33" idx="2"/>
              <a:endCxn id="37"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3" name="Straight Arrow Connector 42"/>
            <p:cNvCxnSpPr>
              <a:stCxn id="33" idx="2"/>
              <a:endCxn id="38"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4" name="TextBox 43"/>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45" name="TextBox 44"/>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46" name="TextBox 45"/>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47" name="TextBox 46"/>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48" name="TextBox 47"/>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Tree>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Back to the bookshop example</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
        <p:nvSpPr>
          <p:cNvPr id="22" name="Oval 21"/>
          <p:cNvSpPr/>
          <p:nvPr/>
        </p:nvSpPr>
        <p:spPr>
          <a:xfrm>
            <a:off x="2" y="1570037"/>
            <a:ext cx="6716713"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28" name="Shape 27"/>
          <p:cNvCxnSpPr>
            <a:stCxn id="22" idx="6"/>
            <a:endCxn id="86" idx="0"/>
          </p:cNvCxnSpPr>
          <p:nvPr/>
        </p:nvCxnSpPr>
        <p:spPr>
          <a:xfrm>
            <a:off x="6716713" y="1989137"/>
            <a:ext cx="76200" cy="18669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2" y="2408242"/>
            <a:ext cx="5573713" cy="914400"/>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33" name="Oval 32"/>
          <p:cNvSpPr/>
          <p:nvPr/>
        </p:nvSpPr>
        <p:spPr>
          <a:xfrm>
            <a:off x="5040313" y="5380037"/>
            <a:ext cx="4800600" cy="1676400"/>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34" name="Shape 33"/>
          <p:cNvCxnSpPr>
            <a:stCxn id="32" idx="4"/>
            <a:endCxn id="33" idx="2"/>
          </p:cNvCxnSpPr>
          <p:nvPr/>
        </p:nvCxnSpPr>
        <p:spPr>
          <a:xfrm rot="16200000" flipH="1">
            <a:off x="2465784" y="3643709"/>
            <a:ext cx="2895600" cy="2253456"/>
          </a:xfrm>
          <a:prstGeom prst="curvedConnector2">
            <a:avLst/>
          </a:prstGeom>
          <a:ln w="127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nvGrpSpPr>
          <p:cNvPr id="69" name="Group 68"/>
          <p:cNvGrpSpPr/>
          <p:nvPr/>
        </p:nvGrpSpPr>
        <p:grpSpPr>
          <a:xfrm>
            <a:off x="4430712" y="3990536"/>
            <a:ext cx="5123542" cy="2685719"/>
            <a:chOff x="4430712" y="3990536"/>
            <a:chExt cx="5123542" cy="2685722"/>
          </a:xfrm>
        </p:grpSpPr>
        <p:sp>
          <p:nvSpPr>
            <p:cNvPr id="70" name="Oval 69"/>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71" name="Oval 70"/>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72" name="Rectangle 71"/>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73" name="Oval 72"/>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74" name="Rectangle 73"/>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75" name="Rectangle 74"/>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76" name="Curved Connector 75"/>
            <p:cNvCxnSpPr>
              <a:stCxn id="70" idx="4"/>
              <a:endCxn id="71"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77" name="Curved Connector 76"/>
            <p:cNvCxnSpPr>
              <a:stCxn id="71" idx="4"/>
              <a:endCxn id="72"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78" name="Curved Connector 77"/>
            <p:cNvCxnSpPr>
              <a:stCxn id="71" idx="4"/>
              <a:endCxn id="73"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79" name="Straight Arrow Connector 78"/>
            <p:cNvCxnSpPr>
              <a:stCxn id="70" idx="2"/>
              <a:endCxn id="74"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0" name="Straight Arrow Connector 79"/>
            <p:cNvCxnSpPr>
              <a:stCxn id="70" idx="2"/>
              <a:endCxn id="75"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1" name="TextBox 80"/>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82" name="TextBox 81"/>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83" name="TextBox 82"/>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84" name="TextBox 83"/>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85" name="TextBox 84"/>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
        <p:nvSpPr>
          <p:cNvPr id="86" name="Oval 85"/>
          <p:cNvSpPr/>
          <p:nvPr/>
        </p:nvSpPr>
        <p:spPr>
          <a:xfrm>
            <a:off x="4125913" y="3856041"/>
            <a:ext cx="5334000" cy="9144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Back to the bookshop example</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
        <p:nvSpPr>
          <p:cNvPr id="22" name="Oval 21"/>
          <p:cNvSpPr/>
          <p:nvPr/>
        </p:nvSpPr>
        <p:spPr>
          <a:xfrm>
            <a:off x="2" y="1570037"/>
            <a:ext cx="6716713"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27" name="Oval 26"/>
          <p:cNvSpPr/>
          <p:nvPr/>
        </p:nvSpPr>
        <p:spPr>
          <a:xfrm>
            <a:off x="4125913" y="3856037"/>
            <a:ext cx="5334000"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28" name="Shape 27"/>
          <p:cNvCxnSpPr>
            <a:stCxn id="22" idx="6"/>
            <a:endCxn id="27" idx="0"/>
          </p:cNvCxnSpPr>
          <p:nvPr/>
        </p:nvCxnSpPr>
        <p:spPr>
          <a:xfrm>
            <a:off x="6716713" y="1989137"/>
            <a:ext cx="76200" cy="18669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2" y="2408242"/>
            <a:ext cx="5573713" cy="914400"/>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34" name="Shape 33"/>
          <p:cNvCxnSpPr>
            <a:stCxn id="32" idx="4"/>
            <a:endCxn id="74" idx="2"/>
          </p:cNvCxnSpPr>
          <p:nvPr/>
        </p:nvCxnSpPr>
        <p:spPr>
          <a:xfrm rot="16200000" flipH="1">
            <a:off x="2465784" y="3643709"/>
            <a:ext cx="2895600" cy="2253456"/>
          </a:xfrm>
          <a:prstGeom prst="curvedConnector2">
            <a:avLst/>
          </a:prstGeom>
          <a:ln w="127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7848602" y="4922836"/>
            <a:ext cx="1154113" cy="457201"/>
          </a:xfrm>
          <a:prstGeom prst="ellipse">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36" name="Oval 35"/>
          <p:cNvSpPr/>
          <p:nvPr/>
        </p:nvSpPr>
        <p:spPr>
          <a:xfrm>
            <a:off x="1839911" y="1951036"/>
            <a:ext cx="1154113" cy="457201"/>
          </a:xfrm>
          <a:prstGeom prst="ellipse">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37" name="Oval 36"/>
          <p:cNvSpPr/>
          <p:nvPr/>
        </p:nvSpPr>
        <p:spPr>
          <a:xfrm>
            <a:off x="2" y="2713039"/>
            <a:ext cx="1154113" cy="457201"/>
          </a:xfrm>
          <a:prstGeom prst="ellipse">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38" name="Shape 37"/>
          <p:cNvCxnSpPr>
            <a:stCxn id="36" idx="4"/>
            <a:endCxn id="35" idx="2"/>
          </p:cNvCxnSpPr>
          <p:nvPr/>
        </p:nvCxnSpPr>
        <p:spPr>
          <a:xfrm rot="16200000" flipH="1">
            <a:off x="3761184" y="1064027"/>
            <a:ext cx="2743200" cy="5431632"/>
          </a:xfrm>
          <a:prstGeom prst="curvedConnector2">
            <a:avLst/>
          </a:prstGeom>
          <a:ln w="127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hape 38"/>
          <p:cNvCxnSpPr>
            <a:stCxn id="37" idx="4"/>
            <a:endCxn id="35" idx="2"/>
          </p:cNvCxnSpPr>
          <p:nvPr/>
        </p:nvCxnSpPr>
        <p:spPr>
          <a:xfrm rot="16200000" flipH="1">
            <a:off x="3222228" y="525065"/>
            <a:ext cx="1981200" cy="7271544"/>
          </a:xfrm>
          <a:prstGeom prst="curvedConnector2">
            <a:avLst/>
          </a:prstGeom>
          <a:ln w="127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4430712" y="3990536"/>
            <a:ext cx="5123542" cy="2685719"/>
            <a:chOff x="4430712" y="3990536"/>
            <a:chExt cx="5123542" cy="2685722"/>
          </a:xfrm>
        </p:grpSpPr>
        <p:sp>
          <p:nvSpPr>
            <p:cNvPr id="58" name="Oval 57"/>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9" name="Oval 58"/>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60" name="Rectangle 59"/>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61" name="Oval 60"/>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62" name="Rectangle 61"/>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63" name="Rectangle 62"/>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64" name="Curved Connector 63"/>
            <p:cNvCxnSpPr>
              <a:stCxn id="58" idx="4"/>
              <a:endCxn id="59"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65" name="Curved Connector 64"/>
            <p:cNvCxnSpPr>
              <a:stCxn id="59" idx="4"/>
              <a:endCxn id="60"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66" name="Curved Connector 65"/>
            <p:cNvCxnSpPr>
              <a:stCxn id="59" idx="4"/>
              <a:endCxn id="61"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67" name="Straight Arrow Connector 66"/>
            <p:cNvCxnSpPr>
              <a:stCxn id="58" idx="2"/>
              <a:endCxn id="62"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58" idx="2"/>
              <a:endCxn id="63"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9" name="TextBox 68"/>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70" name="TextBox 69"/>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71" name="TextBox 70"/>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72" name="TextBox 71"/>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73" name="TextBox 72"/>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
        <p:nvSpPr>
          <p:cNvPr id="74" name="Oval 73"/>
          <p:cNvSpPr/>
          <p:nvPr/>
        </p:nvSpPr>
        <p:spPr>
          <a:xfrm>
            <a:off x="5040313" y="5380037"/>
            <a:ext cx="4800600" cy="1676400"/>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Step 1: transform “Person Table”</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
        <p:nvSpPr>
          <p:cNvPr id="32" name="Oval 31"/>
          <p:cNvSpPr/>
          <p:nvPr/>
        </p:nvSpPr>
        <p:spPr>
          <a:xfrm>
            <a:off x="2" y="2408242"/>
            <a:ext cx="5573713" cy="914400"/>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33" name="Oval 32"/>
          <p:cNvSpPr/>
          <p:nvPr/>
        </p:nvSpPr>
        <p:spPr>
          <a:xfrm>
            <a:off x="5040313" y="5380037"/>
            <a:ext cx="4800600" cy="1676400"/>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34" name="Shape 33"/>
          <p:cNvCxnSpPr>
            <a:stCxn id="32" idx="4"/>
            <a:endCxn id="33" idx="2"/>
          </p:cNvCxnSpPr>
          <p:nvPr/>
        </p:nvCxnSpPr>
        <p:spPr>
          <a:xfrm rot="16200000" flipH="1">
            <a:off x="2465784" y="3643709"/>
            <a:ext cx="2895600" cy="2253456"/>
          </a:xfrm>
          <a:prstGeom prst="curvedConnector2">
            <a:avLst/>
          </a:prstGeom>
          <a:ln w="127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35" name="Text Box 2"/>
          <p:cNvSpPr txBox="1">
            <a:spLocks noChangeArrowheads="1"/>
          </p:cNvSpPr>
          <p:nvPr/>
        </p:nvSpPr>
        <p:spPr bwMode="auto">
          <a:xfrm>
            <a:off x="87313" y="3551237"/>
            <a:ext cx="4343400" cy="3733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&lt;Person&gt;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rr:tableName "Person_Table"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rr:subjectMap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rr:termtype rr:BlankNode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 a:name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rr:column "Name"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 a:homepage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rr:column "Homepage"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rr:termtype "IRI"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p:txBody>
      </p:sp>
      <p:grpSp>
        <p:nvGrpSpPr>
          <p:cNvPr id="27" name="Group 26"/>
          <p:cNvGrpSpPr/>
          <p:nvPr/>
        </p:nvGrpSpPr>
        <p:grpSpPr>
          <a:xfrm>
            <a:off x="4430712" y="3990536"/>
            <a:ext cx="5123542" cy="2685719"/>
            <a:chOff x="4430712" y="3990536"/>
            <a:chExt cx="5123542" cy="2685722"/>
          </a:xfrm>
        </p:grpSpPr>
        <p:sp>
          <p:nvSpPr>
            <p:cNvPr id="28" name="Oval 27"/>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6" name="Oval 35"/>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8" name="Oval 37"/>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9" name="Rectangle 38"/>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40" name="Rectangle 39"/>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1" name="Curved Connector 40"/>
            <p:cNvCxnSpPr>
              <a:stCxn id="28" idx="4"/>
              <a:endCxn id="36"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Curved Connector 41"/>
            <p:cNvCxnSpPr>
              <a:stCxn id="36" idx="4"/>
              <a:endCxn id="37"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3" name="Curved Connector 42"/>
            <p:cNvCxnSpPr>
              <a:stCxn id="36" idx="4"/>
              <a:endCxn id="38"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4" name="Straight Arrow Connector 43"/>
            <p:cNvCxnSpPr>
              <a:stCxn id="28" idx="2"/>
              <a:endCxn id="39"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28" idx="2"/>
              <a:endCxn id="40"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47" name="TextBox 46"/>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48" name="TextBox 47"/>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49" name="TextBox 48"/>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50" name="TextBox 49"/>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Step 2: transform “Book Table”</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
        <p:nvSpPr>
          <p:cNvPr id="22" name="Oval 21"/>
          <p:cNvSpPr/>
          <p:nvPr/>
        </p:nvSpPr>
        <p:spPr>
          <a:xfrm>
            <a:off x="2" y="1570037"/>
            <a:ext cx="6716713"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27" name="Oval 26"/>
          <p:cNvSpPr/>
          <p:nvPr/>
        </p:nvSpPr>
        <p:spPr>
          <a:xfrm>
            <a:off x="4125913" y="3856037"/>
            <a:ext cx="5334000"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28" name="Shape 27"/>
          <p:cNvCxnSpPr>
            <a:stCxn id="22" idx="6"/>
            <a:endCxn id="27" idx="0"/>
          </p:cNvCxnSpPr>
          <p:nvPr/>
        </p:nvCxnSpPr>
        <p:spPr>
          <a:xfrm>
            <a:off x="6716713" y="1989137"/>
            <a:ext cx="76200" cy="18669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4125913" y="3856037"/>
            <a:ext cx="5334000"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grpSp>
        <p:nvGrpSpPr>
          <p:cNvPr id="34" name="Group 33"/>
          <p:cNvGrpSpPr/>
          <p:nvPr/>
        </p:nvGrpSpPr>
        <p:grpSpPr>
          <a:xfrm>
            <a:off x="4430712" y="3990536"/>
            <a:ext cx="5123542" cy="2685719"/>
            <a:chOff x="4430712" y="3990536"/>
            <a:chExt cx="5123542" cy="2685722"/>
          </a:xfrm>
        </p:grpSpPr>
        <p:sp>
          <p:nvSpPr>
            <p:cNvPr id="35" name="Oval 34"/>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6" name="Oval 35"/>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8" name="Oval 37"/>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9" name="Rectangle 38"/>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40" name="Rectangle 39"/>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1" name="Curved Connector 40"/>
            <p:cNvCxnSpPr>
              <a:stCxn id="35" idx="4"/>
              <a:endCxn id="36"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Curved Connector 41"/>
            <p:cNvCxnSpPr>
              <a:stCxn id="36" idx="4"/>
              <a:endCxn id="37"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3" name="Curved Connector 42"/>
            <p:cNvCxnSpPr>
              <a:stCxn id="36" idx="4"/>
              <a:endCxn id="38"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4" name="Straight Arrow Connector 43"/>
            <p:cNvCxnSpPr>
              <a:stCxn id="35" idx="2"/>
              <a:endCxn id="39"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35" idx="2"/>
              <a:endCxn id="40"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47" name="TextBox 46"/>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48" name="TextBox 47"/>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49" name="TextBox 48"/>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50" name="TextBox 49"/>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
        <p:nvSpPr>
          <p:cNvPr id="32" name="Text Box 2"/>
          <p:cNvSpPr txBox="1">
            <a:spLocks noChangeArrowheads="1"/>
          </p:cNvSpPr>
          <p:nvPr/>
        </p:nvSpPr>
        <p:spPr bwMode="auto">
          <a:xfrm>
            <a:off x="87348" y="3551240"/>
            <a:ext cx="4343399" cy="38100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&lt;Book&gt;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rr:tableName "Book_Table"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rr:subjectMap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rr:template "http://...isbn/{ISBN}"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 a:title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rr:column "Title"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 a:year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rr:column "Year"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430712" y="3990536"/>
            <a:ext cx="5123542" cy="2685719"/>
            <a:chOff x="4430712" y="3990536"/>
            <a:chExt cx="5123542" cy="2685722"/>
          </a:xfrm>
        </p:grpSpPr>
        <p:sp>
          <p:nvSpPr>
            <p:cNvPr id="32" name="Oval 31"/>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3" name="Oval 32"/>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4" name="Rectangle 33"/>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41" name="Oval 40"/>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42" name="Rectangle 41"/>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43" name="Rectangle 42"/>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4" name="Curved Connector 43"/>
            <p:cNvCxnSpPr>
              <a:stCxn id="32" idx="4"/>
              <a:endCxn id="33"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5" name="Curved Connector 44"/>
            <p:cNvCxnSpPr>
              <a:stCxn id="33" idx="4"/>
              <a:endCxn id="34"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6" name="Curved Connector 45"/>
            <p:cNvCxnSpPr>
              <a:stCxn id="33" idx="4"/>
              <a:endCxn id="41"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7" name="Straight Arrow Connector 46"/>
            <p:cNvCxnSpPr>
              <a:stCxn id="32" idx="2"/>
              <a:endCxn id="42"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8" name="Straight Arrow Connector 47"/>
            <p:cNvCxnSpPr>
              <a:stCxn id="32" idx="2"/>
              <a:endCxn id="43"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9" name="TextBox 48"/>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50" name="TextBox 49"/>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51" name="TextBox 50"/>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52" name="TextBox 51"/>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53" name="TextBox 52"/>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
        <p:nvSpPr>
          <p:cNvPr id="3" name="Title 2"/>
          <p:cNvSpPr>
            <a:spLocks noGrp="1"/>
          </p:cNvSpPr>
          <p:nvPr>
            <p:ph type="title"/>
          </p:nvPr>
        </p:nvSpPr>
        <p:spPr/>
        <p:txBody>
          <a:bodyPr>
            <a:normAutofit/>
          </a:bodyPr>
          <a:lstStyle/>
          <a:p>
            <a:r>
              <a:rPr lang="en-US" dirty="0" smtClean="0"/>
              <a:t>Step 3: “bind” the two tables</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
        <p:nvSpPr>
          <p:cNvPr id="35" name="Oval 34"/>
          <p:cNvSpPr/>
          <p:nvPr/>
        </p:nvSpPr>
        <p:spPr>
          <a:xfrm>
            <a:off x="7924802" y="4980894"/>
            <a:ext cx="1154113" cy="457201"/>
          </a:xfrm>
          <a:prstGeom prst="ellipse">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36" name="Oval 35"/>
          <p:cNvSpPr/>
          <p:nvPr/>
        </p:nvSpPr>
        <p:spPr>
          <a:xfrm>
            <a:off x="1839911" y="1951036"/>
            <a:ext cx="1154113" cy="457201"/>
          </a:xfrm>
          <a:prstGeom prst="ellipse">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37" name="Oval 36"/>
          <p:cNvSpPr/>
          <p:nvPr/>
        </p:nvSpPr>
        <p:spPr>
          <a:xfrm>
            <a:off x="2" y="2713039"/>
            <a:ext cx="1154113" cy="457201"/>
          </a:xfrm>
          <a:prstGeom prst="ellipse">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38" name="Shape 37"/>
          <p:cNvCxnSpPr>
            <a:stCxn id="36" idx="4"/>
            <a:endCxn id="35" idx="2"/>
          </p:cNvCxnSpPr>
          <p:nvPr/>
        </p:nvCxnSpPr>
        <p:spPr>
          <a:xfrm rot="16200000" flipH="1">
            <a:off x="3770255" y="1054952"/>
            <a:ext cx="2801258" cy="5507832"/>
          </a:xfrm>
          <a:prstGeom prst="curvedConnector2">
            <a:avLst/>
          </a:prstGeom>
          <a:ln w="127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hape 38"/>
          <p:cNvCxnSpPr>
            <a:stCxn id="37" idx="4"/>
            <a:endCxn id="35" idx="2"/>
          </p:cNvCxnSpPr>
          <p:nvPr/>
        </p:nvCxnSpPr>
        <p:spPr>
          <a:xfrm rot="16200000" flipH="1">
            <a:off x="3231299" y="515994"/>
            <a:ext cx="2039258" cy="7347744"/>
          </a:xfrm>
          <a:prstGeom prst="curvedConnector2">
            <a:avLst/>
          </a:prstGeom>
          <a:ln w="127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40" name="Text Box 2"/>
          <p:cNvSpPr txBox="1">
            <a:spLocks noChangeArrowheads="1"/>
          </p:cNvSpPr>
          <p:nvPr/>
        </p:nvSpPr>
        <p:spPr bwMode="auto">
          <a:xfrm>
            <a:off x="87348" y="3551237"/>
            <a:ext cx="4343399" cy="3779838"/>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&lt;Book&gt;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rr:refPredicateObjectMap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 a:author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rr:parentTriplesMap &lt;Person&gt;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rr:joinCondition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rr:child "Author"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rr:parent "ID”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There are some additional features</a:t>
            </a:r>
          </a:p>
          <a:p>
            <a:pPr lvl="1"/>
            <a:r>
              <a:rPr lang="en-US" dirty="0" smtClean="0"/>
              <a:t>assign a datatype to a literal object</a:t>
            </a:r>
          </a:p>
          <a:p>
            <a:pPr lvl="1"/>
            <a:r>
              <a:rPr lang="en-US" dirty="0" smtClean="0"/>
              <a:t>more complicated object assignments (e.g., for a specific column the object is a cell of </a:t>
            </a:r>
            <a:r>
              <a:rPr lang="en-US" i="1" dirty="0" smtClean="0"/>
              <a:t>another </a:t>
            </a:r>
            <a:r>
              <a:rPr lang="en-US" dirty="0" smtClean="0"/>
              <a:t>column)</a:t>
            </a:r>
          </a:p>
        </p:txBody>
      </p:sp>
      <p:sp>
        <p:nvSpPr>
          <p:cNvPr id="2" name="Title 1"/>
          <p:cNvSpPr>
            <a:spLocks noGrp="1"/>
          </p:cNvSpPr>
          <p:nvPr>
            <p:ph type="title"/>
          </p:nvPr>
        </p:nvSpPr>
        <p:spPr/>
        <p:txBody>
          <a:bodyPr/>
          <a:lstStyle/>
          <a:p>
            <a:r>
              <a:rPr lang="en-US" dirty="0" smtClean="0"/>
              <a:t>Further R2RML features</a:t>
            </a:r>
            <a:endParaRPr lang="en-US" dirty="0"/>
          </a:p>
        </p:txBody>
      </p:sp>
      <p:sp>
        <p:nvSpPr>
          <p:cNvPr id="4" name="Text Box 2"/>
          <p:cNvSpPr txBox="1">
            <a:spLocks noChangeArrowheads="1"/>
          </p:cNvSpPr>
          <p:nvPr/>
        </p:nvSpPr>
        <p:spPr bwMode="auto">
          <a:xfrm>
            <a:off x="696947" y="4313238"/>
            <a:ext cx="8381999" cy="19050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&lt;Book&gt;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rr:column "Year"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r>
              <a:rPr lang="en-US" sz="1200" b="1" noProof="1">
                <a:solidFill>
                  <a:schemeClr val="accent2"/>
                </a:solidFill>
                <a:latin typeface="Courier New" charset="0"/>
                <a:ea typeface="msmincho" charset="0"/>
                <a:cs typeface="msmincho" charset="0"/>
              </a:rPr>
              <a:t>rr:datatype xsd:year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p:txBody>
      </p:sp>
    </p:spTree>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48" y="1631098"/>
            <a:ext cx="9524999" cy="777139"/>
          </a:xfrm>
        </p:spPr>
        <p:txBody>
          <a:bodyPr/>
          <a:lstStyle/>
          <a:p>
            <a:r>
              <a:rPr lang="en-US" dirty="0" smtClean="0"/>
              <a:t>Back to our example:</a:t>
            </a:r>
          </a:p>
        </p:txBody>
      </p:sp>
      <p:sp>
        <p:nvSpPr>
          <p:cNvPr id="2" name="Title 1"/>
          <p:cNvSpPr>
            <a:spLocks noGrp="1"/>
          </p:cNvSpPr>
          <p:nvPr>
            <p:ph type="title"/>
          </p:nvPr>
        </p:nvSpPr>
        <p:spPr/>
        <p:txBody>
          <a:bodyPr/>
          <a:lstStyle/>
          <a:p>
            <a:r>
              <a:rPr lang="en-US" dirty="0" smtClean="0"/>
              <a:t>Further R2RML features: logical table</a:t>
            </a:r>
            <a:endParaRPr lang="en-US" dirty="0"/>
          </a:p>
        </p:txBody>
      </p:sp>
      <p:sp>
        <p:nvSpPr>
          <p:cNvPr id="7" name="Text Box 2"/>
          <p:cNvSpPr txBox="1">
            <a:spLocks noChangeArrowheads="1"/>
          </p:cNvSpPr>
          <p:nvPr/>
        </p:nvSpPr>
        <p:spPr bwMode="auto">
          <a:xfrm>
            <a:off x="4583113" y="4199751"/>
            <a:ext cx="3962400" cy="12954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&lt;Book&gt;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rr:tableName "Book_Table"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rr:subjectMap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rr:template "http://...isbn/{ISBN}";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p:txBody>
      </p:sp>
      <p:sp>
        <p:nvSpPr>
          <p:cNvPr id="14" name="Oval 13"/>
          <p:cNvSpPr/>
          <p:nvPr/>
        </p:nvSpPr>
        <p:spPr bwMode="auto">
          <a:xfrm>
            <a:off x="3592547" y="7019152"/>
            <a:ext cx="2917165" cy="342086"/>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100" b="1" noProof="1">
                <a:solidFill>
                  <a:schemeClr val="tx1">
                    <a:lumMod val="95000"/>
                    <a:lumOff val="5000"/>
                  </a:schemeClr>
                </a:solidFill>
              </a:rPr>
              <a:t>http://…isbn/000651409X</a:t>
            </a:r>
          </a:p>
        </p:txBody>
      </p:sp>
      <p:graphicFrame>
        <p:nvGraphicFramePr>
          <p:cNvPr id="15" name="Table 14"/>
          <p:cNvGraphicFramePr>
            <a:graphicFrameLocks noGrp="1"/>
          </p:cNvGraphicFramePr>
          <p:nvPr/>
        </p:nvGraphicFramePr>
        <p:xfrm>
          <a:off x="392112" y="4352153"/>
          <a:ext cx="2507432" cy="687264"/>
        </p:xfrm>
        <a:graphic>
          <a:graphicData uri="http://schemas.openxmlformats.org/drawingml/2006/table">
            <a:tbl>
              <a:tblPr firstRow="1" bandRow="1">
                <a:tableStyleId>{5C22544A-7EE6-4342-B048-85BDC9FD1C3A}</a:tableStyleId>
              </a:tblPr>
              <a:tblGrid>
                <a:gridCol w="1917448"/>
                <a:gridCol w="589984"/>
              </a:tblGrid>
              <a:tr h="343632">
                <a:tc>
                  <a:txBody>
                    <a:bodyPr/>
                    <a:lstStyle/>
                    <a:p>
                      <a:pPr algn="ctr"/>
                      <a:r>
                        <a:rPr lang="en-US" sz="1700" dirty="0" smtClean="0"/>
                        <a:t>ISBN</a:t>
                      </a:r>
                      <a:endParaRPr lang="en-US" sz="1700" dirty="0"/>
                    </a:p>
                  </a:txBody>
                  <a:tcPr marL="84551" marR="84551" marT="42276" marB="42276"/>
                </a:tc>
                <a:tc>
                  <a:txBody>
                    <a:bodyPr/>
                    <a:lstStyle/>
                    <a:p>
                      <a:pPr algn="ctr"/>
                      <a:r>
                        <a:rPr lang="en-US" sz="1700" dirty="0" smtClean="0"/>
                        <a:t>…</a:t>
                      </a:r>
                      <a:endParaRPr lang="en-US" sz="1700" dirty="0"/>
                    </a:p>
                  </a:txBody>
                  <a:tcPr marL="84551" marR="84551" marT="42276" marB="42276"/>
                </a:tc>
              </a:tr>
              <a:tr h="343632">
                <a:tc>
                  <a:txBody>
                    <a:bodyPr/>
                    <a:lstStyle/>
                    <a:p>
                      <a:r>
                        <a:rPr lang="en-US" sz="1700" dirty="0" smtClean="0"/>
                        <a:t>0006511409X</a:t>
                      </a:r>
                      <a:endParaRPr lang="en-US" sz="1700" dirty="0"/>
                    </a:p>
                  </a:txBody>
                  <a:tcPr marL="84551" marR="84551" marT="42276" marB="42276"/>
                </a:tc>
                <a:tc>
                  <a:txBody>
                    <a:bodyPr/>
                    <a:lstStyle/>
                    <a:p>
                      <a:r>
                        <a:rPr lang="en-US" sz="1700" dirty="0" smtClean="0"/>
                        <a:t>…</a:t>
                      </a:r>
                      <a:endParaRPr lang="en-US" sz="1700" dirty="0"/>
                    </a:p>
                  </a:txBody>
                  <a:tcPr marL="84551" marR="84551" marT="42276" marB="42276"/>
                </a:tc>
              </a:tr>
            </a:tbl>
          </a:graphicData>
        </a:graphic>
      </p:graphicFrame>
      <p:cxnSp>
        <p:nvCxnSpPr>
          <p:cNvPr id="16" name="Straight Arrow Connector 15"/>
          <p:cNvCxnSpPr>
            <a:endCxn id="14" idx="0"/>
          </p:cNvCxnSpPr>
          <p:nvPr/>
        </p:nvCxnSpPr>
        <p:spPr>
          <a:xfrm rot="16200000" flipH="1">
            <a:off x="2874003" y="4842094"/>
            <a:ext cx="2286000" cy="2068183"/>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48" y="1341443"/>
            <a:ext cx="9524999" cy="2280961"/>
          </a:xfrm>
        </p:spPr>
        <p:txBody>
          <a:bodyPr>
            <a:normAutofit lnSpcReduction="10000"/>
          </a:bodyPr>
          <a:lstStyle/>
          <a:p>
            <a:r>
              <a:rPr lang="en-US" dirty="0" smtClean="0"/>
              <a:t>An alternative could have been to use SQL</a:t>
            </a:r>
          </a:p>
          <a:p>
            <a:pPr lvl="1"/>
            <a:r>
              <a:rPr lang="en-US" dirty="0" smtClean="0"/>
              <a:t>generate a “logical table”</a:t>
            </a:r>
          </a:p>
          <a:p>
            <a:pPr lvl="1"/>
            <a:r>
              <a:rPr lang="en-US" dirty="0" smtClean="0"/>
              <a:t>all other definitions are on that logical table</a:t>
            </a:r>
          </a:p>
          <a:p>
            <a:r>
              <a:rPr lang="en-US" dirty="0" smtClean="0"/>
              <a:t>Would be an overkill for our example, but can be very powerful for complicated cases!</a:t>
            </a:r>
          </a:p>
        </p:txBody>
      </p:sp>
      <p:sp>
        <p:nvSpPr>
          <p:cNvPr id="2" name="Title 1"/>
          <p:cNvSpPr>
            <a:spLocks noGrp="1"/>
          </p:cNvSpPr>
          <p:nvPr>
            <p:ph type="title"/>
          </p:nvPr>
        </p:nvSpPr>
        <p:spPr/>
        <p:txBody>
          <a:bodyPr/>
          <a:lstStyle/>
          <a:p>
            <a:r>
              <a:rPr lang="en-US" dirty="0" smtClean="0"/>
              <a:t>Further R2RML features: logical table</a:t>
            </a:r>
            <a:endParaRPr lang="en-US" dirty="0"/>
          </a:p>
        </p:txBody>
      </p:sp>
      <p:sp>
        <p:nvSpPr>
          <p:cNvPr id="6" name="Oval 5"/>
          <p:cNvSpPr/>
          <p:nvPr/>
        </p:nvSpPr>
        <p:spPr bwMode="auto">
          <a:xfrm>
            <a:off x="3592547" y="7019152"/>
            <a:ext cx="2917165" cy="342086"/>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100" b="1" noProof="1">
                <a:solidFill>
                  <a:schemeClr val="tx1">
                    <a:lumMod val="95000"/>
                    <a:lumOff val="5000"/>
                  </a:schemeClr>
                </a:solidFill>
              </a:rPr>
              <a:t>http://…isbn/000651409X</a:t>
            </a:r>
          </a:p>
        </p:txBody>
      </p:sp>
      <p:graphicFrame>
        <p:nvGraphicFramePr>
          <p:cNvPr id="8" name="Table 7"/>
          <p:cNvGraphicFramePr>
            <a:graphicFrameLocks noGrp="1"/>
          </p:cNvGraphicFramePr>
          <p:nvPr/>
        </p:nvGraphicFramePr>
        <p:xfrm>
          <a:off x="392112" y="4352153"/>
          <a:ext cx="2507432" cy="687264"/>
        </p:xfrm>
        <a:graphic>
          <a:graphicData uri="http://schemas.openxmlformats.org/drawingml/2006/table">
            <a:tbl>
              <a:tblPr firstRow="1" bandRow="1">
                <a:tableStyleId>{5C22544A-7EE6-4342-B048-85BDC9FD1C3A}</a:tableStyleId>
              </a:tblPr>
              <a:tblGrid>
                <a:gridCol w="1917448"/>
                <a:gridCol w="589984"/>
              </a:tblGrid>
              <a:tr h="343632">
                <a:tc>
                  <a:txBody>
                    <a:bodyPr/>
                    <a:lstStyle/>
                    <a:p>
                      <a:pPr algn="ctr"/>
                      <a:r>
                        <a:rPr lang="en-US" sz="1700" dirty="0" smtClean="0"/>
                        <a:t>ISBN</a:t>
                      </a:r>
                      <a:endParaRPr lang="en-US" sz="1700" dirty="0"/>
                    </a:p>
                  </a:txBody>
                  <a:tcPr marL="84551" marR="84551" marT="42276" marB="42276"/>
                </a:tc>
                <a:tc>
                  <a:txBody>
                    <a:bodyPr/>
                    <a:lstStyle/>
                    <a:p>
                      <a:pPr algn="ctr"/>
                      <a:r>
                        <a:rPr lang="en-US" sz="1700" dirty="0" smtClean="0"/>
                        <a:t>…</a:t>
                      </a:r>
                      <a:endParaRPr lang="en-US" sz="1700" dirty="0"/>
                    </a:p>
                  </a:txBody>
                  <a:tcPr marL="84551" marR="84551" marT="42276" marB="42276"/>
                </a:tc>
              </a:tr>
              <a:tr h="343632">
                <a:tc>
                  <a:txBody>
                    <a:bodyPr/>
                    <a:lstStyle/>
                    <a:p>
                      <a:r>
                        <a:rPr lang="en-US" sz="1700" dirty="0" smtClean="0"/>
                        <a:t>0006511409X</a:t>
                      </a:r>
                      <a:endParaRPr lang="en-US" sz="1700" dirty="0"/>
                    </a:p>
                  </a:txBody>
                  <a:tcPr marL="84551" marR="84551" marT="42276" marB="42276"/>
                </a:tc>
                <a:tc>
                  <a:txBody>
                    <a:bodyPr/>
                    <a:lstStyle/>
                    <a:p>
                      <a:r>
                        <a:rPr lang="en-US" sz="1700" dirty="0" smtClean="0"/>
                        <a:t>…</a:t>
                      </a:r>
                      <a:endParaRPr lang="en-US" sz="1700" dirty="0"/>
                    </a:p>
                  </a:txBody>
                  <a:tcPr marL="84551" marR="84551" marT="42276" marB="42276"/>
                </a:tc>
              </a:tr>
            </a:tbl>
          </a:graphicData>
        </a:graphic>
      </p:graphicFrame>
      <p:graphicFrame>
        <p:nvGraphicFramePr>
          <p:cNvPr id="9" name="Table 8"/>
          <p:cNvGraphicFramePr>
            <a:graphicFrameLocks noGrp="1"/>
          </p:cNvGraphicFramePr>
          <p:nvPr/>
        </p:nvGraphicFramePr>
        <p:xfrm>
          <a:off x="5802347" y="4809351"/>
          <a:ext cx="4114799" cy="946344"/>
        </p:xfrm>
        <a:graphic>
          <a:graphicData uri="http://schemas.openxmlformats.org/drawingml/2006/table">
            <a:tbl>
              <a:tblPr firstRow="1" bandRow="1">
                <a:tableStyleId>{5C22544A-7EE6-4342-B048-85BDC9FD1C3A}</a:tableStyleId>
              </a:tblPr>
              <a:tblGrid>
                <a:gridCol w="3146610"/>
                <a:gridCol w="968189"/>
              </a:tblGrid>
              <a:tr h="343632">
                <a:tc>
                  <a:txBody>
                    <a:bodyPr/>
                    <a:lstStyle/>
                    <a:p>
                      <a:pPr algn="ctr"/>
                      <a:r>
                        <a:rPr lang="en-US" sz="1700" dirty="0" smtClean="0"/>
                        <a:t>id</a:t>
                      </a:r>
                      <a:endParaRPr lang="en-US" sz="1700" dirty="0"/>
                    </a:p>
                  </a:txBody>
                  <a:tcPr marL="84551" marR="84551" marT="42276" marB="42276"/>
                </a:tc>
                <a:tc>
                  <a:txBody>
                    <a:bodyPr/>
                    <a:lstStyle/>
                    <a:p>
                      <a:pPr algn="ctr"/>
                      <a:r>
                        <a:rPr lang="en-US" sz="1700" dirty="0" smtClean="0"/>
                        <a:t>…</a:t>
                      </a:r>
                      <a:endParaRPr lang="en-US" sz="1700" dirty="0"/>
                    </a:p>
                  </a:txBody>
                  <a:tcPr marL="84551" marR="84551" marT="42276" marB="42276"/>
                </a:tc>
              </a:tr>
              <a:tr h="602712">
                <a:tc>
                  <a:txBody>
                    <a:bodyPr/>
                    <a:lstStyle/>
                    <a:p>
                      <a:r>
                        <a:rPr lang="en-US" sz="1700" dirty="0" smtClean="0"/>
                        <a:t>http://…isbn/0006511409X</a:t>
                      </a:r>
                      <a:endParaRPr lang="en-US" sz="1700" dirty="0"/>
                    </a:p>
                  </a:txBody>
                  <a:tcPr marL="84551" marR="84551" marT="42276" marB="42276"/>
                </a:tc>
                <a:tc>
                  <a:txBody>
                    <a:bodyPr/>
                    <a:lstStyle/>
                    <a:p>
                      <a:r>
                        <a:rPr lang="en-US" sz="1700" dirty="0" smtClean="0"/>
                        <a:t>…</a:t>
                      </a:r>
                      <a:endParaRPr lang="en-US" sz="1700" dirty="0"/>
                    </a:p>
                  </a:txBody>
                  <a:tcPr marL="84551" marR="84551" marT="42276" marB="42276"/>
                </a:tc>
              </a:tr>
            </a:tbl>
          </a:graphicData>
        </a:graphic>
      </p:graphicFrame>
      <p:sp>
        <p:nvSpPr>
          <p:cNvPr id="11" name="Text Box 2"/>
          <p:cNvSpPr txBox="1">
            <a:spLocks noChangeArrowheads="1"/>
          </p:cNvSpPr>
          <p:nvPr/>
        </p:nvSpPr>
        <p:spPr bwMode="auto">
          <a:xfrm>
            <a:off x="3287715" y="3590151"/>
            <a:ext cx="3840832" cy="112579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&lt;Book&gt;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rr:sqlQuery """Select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("http://…isbn/" || ISBN) AS id,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Author, Title, Publisher, Year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from Book_Table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p:txBody>
      </p:sp>
      <p:cxnSp>
        <p:nvCxnSpPr>
          <p:cNvPr id="13" name="Straight Arrow Connector 12"/>
          <p:cNvCxnSpPr/>
          <p:nvPr/>
        </p:nvCxnSpPr>
        <p:spPr>
          <a:xfrm>
            <a:off x="3059113" y="4733151"/>
            <a:ext cx="2590800" cy="381000"/>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endCxn id="6" idx="0"/>
          </p:cNvCxnSpPr>
          <p:nvPr/>
        </p:nvCxnSpPr>
        <p:spPr>
          <a:xfrm rot="10800000" flipV="1">
            <a:off x="5051131" y="5571350"/>
            <a:ext cx="2808617" cy="1447800"/>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7" name="Text Box 2"/>
          <p:cNvSpPr txBox="1">
            <a:spLocks noChangeArrowheads="1"/>
          </p:cNvSpPr>
          <p:nvPr/>
        </p:nvSpPr>
        <p:spPr bwMode="auto">
          <a:xfrm>
            <a:off x="6716713" y="5876150"/>
            <a:ext cx="3200400" cy="1144046"/>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&lt;Book&gt;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rr:subjectMap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ff:column "id"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5056" y="2853914"/>
            <a:ext cx="9855605" cy="1085653"/>
          </a:xfrm>
          <a:prstGeom prst="rect">
            <a:avLst/>
          </a:prstGeom>
          <a:noFill/>
        </p:spPr>
        <p:txBody>
          <a:bodyPr wrap="square" lIns="100436" tIns="50221" rIns="100436" bIns="50221" rtlCol="0">
            <a:spAutoFit/>
          </a:bodyPr>
          <a:lstStyle/>
          <a:p>
            <a:pPr algn="ctr" defTabSz="501260" fontAlgn="auto" hangingPunct="1">
              <a:lnSpc>
                <a:spcPct val="100000"/>
              </a:lnSpc>
              <a:spcBef>
                <a:spcPts val="0"/>
              </a:spcBef>
              <a:spcAft>
                <a:spcPts val="0"/>
              </a:spcAft>
              <a:buClrTx/>
              <a:buSzTx/>
            </a:pPr>
            <a:r>
              <a:rPr lang="en-US" sz="6400" b="1" dirty="0">
                <a:ln w="18000">
                  <a:solidFill>
                    <a:srgbClr val="DA1F28">
                      <a:satMod val="140000"/>
                    </a:srgbClr>
                  </a:solidFill>
                  <a:prstDash val="solid"/>
                  <a:miter lim="800000"/>
                </a:ln>
                <a:solidFill>
                  <a:prstClr val="white"/>
                </a:solidFill>
                <a:effectLst>
                  <a:outerShdw blurRad="25500" dist="23000" dir="7020000" algn="tl">
                    <a:srgbClr val="000000">
                      <a:alpha val="50000"/>
                    </a:srgbClr>
                  </a:outerShdw>
                </a:effectLst>
                <a:latin typeface="Helvetica Neue Light"/>
                <a:cs typeface="Helvetica Neue Light"/>
              </a:rPr>
              <a:t>This is what we want!</a:t>
            </a:r>
          </a:p>
        </p:txBody>
      </p:sp>
      <p:sp>
        <p:nvSpPr>
          <p:cNvPr id="5" name="Text Box 7"/>
          <p:cNvSpPr txBox="1">
            <a:spLocks noChangeArrowheads="1"/>
          </p:cNvSpPr>
          <p:nvPr/>
        </p:nvSpPr>
        <p:spPr bwMode="auto">
          <a:xfrm>
            <a:off x="2" y="7239439"/>
            <a:ext cx="9032311" cy="320236"/>
          </a:xfrm>
          <a:prstGeom prst="rect">
            <a:avLst/>
          </a:prstGeom>
          <a:noFill/>
          <a:ln w="9525">
            <a:noFill/>
            <a:round/>
            <a:headEnd/>
            <a:tailEnd/>
          </a:ln>
        </p:spPr>
        <p:txBody>
          <a:bodyPr wrap="none" lIns="98875" tIns="74642" rIns="98875" bIns="49440">
            <a:prstTxWarp prst="textNoShape">
              <a:avLst/>
            </a:prstTxWarp>
          </a:bodyPr>
          <a:lstStyle/>
          <a:p>
            <a:pPr defTabSz="501260" fontAlgn="auto" hangingPunct="1">
              <a:lnSpc>
                <a:spcPct val="100000"/>
              </a:lnSpc>
              <a:spcBef>
                <a:spcPts val="0"/>
              </a:spcBef>
              <a:spcAft>
                <a:spcPts val="0"/>
              </a:spcAft>
              <a:buClrTx/>
              <a:buSzTx/>
              <a:tabLst>
                <a:tab pos="0" algn="l"/>
                <a:tab pos="788420" algn="l"/>
                <a:tab pos="1578578" algn="l"/>
                <a:tab pos="2368739" algn="l"/>
                <a:tab pos="3158899" algn="l"/>
                <a:tab pos="3949068" algn="l"/>
                <a:tab pos="4739226" algn="l"/>
                <a:tab pos="5529388" algn="l"/>
                <a:tab pos="6319544" algn="l"/>
                <a:tab pos="7109709" algn="l"/>
                <a:tab pos="7899877" algn="l"/>
                <a:tab pos="8690033" algn="l"/>
                <a:tab pos="9480194" algn="l"/>
                <a:tab pos="10270362" algn="l"/>
                <a:tab pos="11060519" algn="l"/>
                <a:tab pos="11850682" algn="l"/>
              </a:tabLst>
            </a:pPr>
            <a:r>
              <a:rPr lang="en-US" sz="1100" i="1" dirty="0">
                <a:solidFill>
                  <a:srgbClr val="000000"/>
                </a:solidFill>
                <a:latin typeface="Lucida Sans Unicode"/>
                <a:ea typeface="msmincho" charset="0"/>
                <a:cs typeface="msmincho" charset="0"/>
              </a:rPr>
              <a:t>Photo credit “kxlly”, Flickr</a:t>
            </a:r>
            <a:endParaRPr lang="en-US" sz="1100" i="1" dirty="0">
              <a:solidFill>
                <a:srgbClr val="000000"/>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2726225277"/>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191863"/>
            <a:ext cx="7099928" cy="1259946"/>
          </a:xfrm>
          <a:solidFill>
            <a:srgbClr val="008000">
              <a:alpha val="15000"/>
            </a:srgbClr>
          </a:solidFill>
        </p:spPr>
        <p:txBody>
          <a:bodyPr>
            <a:normAutofit/>
          </a:bodyPr>
          <a:lstStyle/>
          <a:p>
            <a:r>
              <a:rPr lang="en-US" sz="6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Linked Data</a:t>
            </a:r>
          </a:p>
        </p:txBody>
      </p:sp>
    </p:spTree>
    <p:extLst>
      <p:ext uri="{BB962C8B-B14F-4D97-AF65-F5344CB8AC3E}">
        <p14:creationId xmlns:p14="http://schemas.microsoft.com/office/powerpoint/2010/main" val="3874375269"/>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8" name="Rectangle 2"/>
          <p:cNvSpPr>
            <a:spLocks noGrp="1" noChangeArrowheads="1"/>
          </p:cNvSpPr>
          <p:nvPr>
            <p:ph idx="1"/>
          </p:nvPr>
        </p:nvSpPr>
        <p:spPr/>
        <p:txBody>
          <a:bodyPr/>
          <a:lstStyle/>
          <a:p>
            <a:r>
              <a:rPr lang="en-US" dirty="0" smtClean="0"/>
              <a:t>Goal: “expose” datasets on the Web</a:t>
            </a:r>
          </a:p>
          <a:p>
            <a:pPr lvl="1"/>
            <a:r>
              <a:rPr lang="en-US" dirty="0" smtClean="0"/>
              <a:t>remember the importance of data!</a:t>
            </a:r>
          </a:p>
          <a:p>
            <a:r>
              <a:rPr lang="en-US" dirty="0" smtClean="0"/>
              <a:t>Set links among the data items from different datasets</a:t>
            </a:r>
          </a:p>
          <a:p>
            <a:pPr lvl="1"/>
            <a:r>
              <a:rPr lang="en-US" dirty="0" smtClean="0"/>
              <a:t>we want to avoid the silo effects</a:t>
            </a:r>
            <a:endParaRPr lang="en-US" dirty="0"/>
          </a:p>
          <a:p>
            <a:endParaRPr lang="en-US" dirty="0" smtClean="0"/>
          </a:p>
        </p:txBody>
      </p:sp>
      <p:sp>
        <p:nvSpPr>
          <p:cNvPr id="251907" name="Rectangle 1"/>
          <p:cNvSpPr>
            <a:spLocks noGrp="1" noChangeArrowheads="1"/>
          </p:cNvSpPr>
          <p:nvPr>
            <p:ph type="title"/>
          </p:nvPr>
        </p:nvSpPr>
        <p:spPr/>
        <p:txBody>
          <a:bodyPr/>
          <a:lstStyle/>
          <a:p>
            <a:r>
              <a:rPr lang="en-US" dirty="0" smtClean="0"/>
              <a:t>Linked Data “Project”</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Is your data 5 Star?</a:t>
            </a:r>
            <a:endParaRPr lang="en-US" dirty="0"/>
          </a:p>
        </p:txBody>
      </p:sp>
      <p:grpSp>
        <p:nvGrpSpPr>
          <p:cNvPr id="37" name="Group 36"/>
          <p:cNvGrpSpPr/>
          <p:nvPr/>
        </p:nvGrpSpPr>
        <p:grpSpPr>
          <a:xfrm>
            <a:off x="547830" y="2267669"/>
            <a:ext cx="8957013" cy="3847720"/>
            <a:chOff x="835827" y="2164365"/>
            <a:chExt cx="8957013" cy="3847720"/>
          </a:xfrm>
        </p:grpSpPr>
        <p:sp>
          <p:nvSpPr>
            <p:cNvPr id="5" name="TextBox 4"/>
            <p:cNvSpPr txBox="1"/>
            <p:nvPr/>
          </p:nvSpPr>
          <p:spPr>
            <a:xfrm>
              <a:off x="2736056" y="2164365"/>
              <a:ext cx="7056784" cy="3847720"/>
            </a:xfrm>
            <a:prstGeom prst="rect">
              <a:avLst/>
            </a:prstGeom>
            <a:noFill/>
          </p:spPr>
          <p:txBody>
            <a:bodyPr wrap="square" rtlCol="0">
              <a:spAutoFit/>
            </a:bodyPr>
            <a:lstStyle/>
            <a:p>
              <a:r>
                <a:rPr lang="en-US" sz="2000" dirty="0">
                  <a:solidFill>
                    <a:schemeClr val="bg1">
                      <a:lumMod val="50000"/>
                    </a:schemeClr>
                  </a:solidFill>
                  <a:latin typeface="+mn-lt"/>
                </a:rPr>
                <a:t>Available on the web (whatever format), but with an open license</a:t>
              </a:r>
            </a:p>
            <a:p>
              <a:endParaRPr lang="en-US" sz="2000" dirty="0">
                <a:solidFill>
                  <a:schemeClr val="bg1">
                    <a:lumMod val="50000"/>
                  </a:schemeClr>
                </a:solidFill>
                <a:latin typeface="+mn-lt"/>
              </a:endParaRPr>
            </a:p>
            <a:p>
              <a:r>
                <a:rPr lang="en-US" sz="2000" dirty="0">
                  <a:solidFill>
                    <a:schemeClr val="bg1">
                      <a:lumMod val="50000"/>
                    </a:schemeClr>
                  </a:solidFill>
                  <a:latin typeface="+mn-lt"/>
                </a:rPr>
                <a:t>Available as machine-readable structured data (e.g., excel instead of an image scan)</a:t>
              </a:r>
            </a:p>
            <a:p>
              <a:endParaRPr lang="en-US" sz="2000" dirty="0">
                <a:solidFill>
                  <a:schemeClr val="bg1">
                    <a:lumMod val="50000"/>
                  </a:schemeClr>
                </a:solidFill>
                <a:latin typeface="+mn-lt"/>
              </a:endParaRPr>
            </a:p>
            <a:p>
              <a:r>
                <a:rPr lang="en-US" sz="2000" dirty="0">
                  <a:solidFill>
                    <a:schemeClr val="bg1">
                      <a:lumMod val="50000"/>
                    </a:schemeClr>
                  </a:solidFill>
                  <a:latin typeface="+mn-lt"/>
                </a:rPr>
                <a:t>As before, but using a non-proprietary format (e.g., CSV instead of excel)</a:t>
              </a:r>
            </a:p>
            <a:p>
              <a:endParaRPr lang="en-US" sz="2000" dirty="0">
                <a:solidFill>
                  <a:schemeClr val="bg1">
                    <a:lumMod val="50000"/>
                  </a:schemeClr>
                </a:solidFill>
                <a:latin typeface="+mn-lt"/>
              </a:endParaRPr>
            </a:p>
            <a:p>
              <a:r>
                <a:rPr lang="en-US" sz="2000" dirty="0">
                  <a:solidFill>
                    <a:schemeClr val="bg1">
                      <a:lumMod val="50000"/>
                    </a:schemeClr>
                  </a:solidFill>
                  <a:latin typeface="+mn-lt"/>
                </a:rPr>
                <a:t>All the above, plus use open standards (RDF &amp; Co.) to identify things, so that people could point at your stuff</a:t>
              </a:r>
            </a:p>
            <a:p>
              <a:endParaRPr lang="en-US" sz="2000" dirty="0">
                <a:solidFill>
                  <a:schemeClr val="bg1">
                    <a:lumMod val="50000"/>
                  </a:schemeClr>
                </a:solidFill>
                <a:latin typeface="+mn-lt"/>
              </a:endParaRPr>
            </a:p>
            <a:p>
              <a:r>
                <a:rPr lang="en-US" sz="2000" dirty="0">
                  <a:solidFill>
                    <a:schemeClr val="bg1">
                      <a:lumMod val="50000"/>
                    </a:schemeClr>
                  </a:solidFill>
                  <a:latin typeface="+mn-lt"/>
                </a:rPr>
                <a:t>All the above, plus link your data to other people’s data to provide context</a:t>
              </a:r>
            </a:p>
          </p:txBody>
        </p:sp>
        <p:sp>
          <p:nvSpPr>
            <p:cNvPr id="6" name="5-Point Star 5"/>
            <p:cNvSpPr/>
            <p:nvPr/>
          </p:nvSpPr>
          <p:spPr>
            <a:xfrm>
              <a:off x="2275987"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3" name="Group 12"/>
            <p:cNvGrpSpPr/>
            <p:nvPr/>
          </p:nvGrpSpPr>
          <p:grpSpPr>
            <a:xfrm>
              <a:off x="1195867" y="4571925"/>
              <a:ext cx="1396173" cy="316053"/>
              <a:chOff x="1079872" y="2195661"/>
              <a:chExt cx="1396173" cy="316053"/>
            </a:xfrm>
          </p:grpSpPr>
          <p:sp>
            <p:nvSpPr>
              <p:cNvPr id="14" name="5-Point Star 13"/>
              <p:cNvSpPr/>
              <p:nvPr/>
            </p:nvSpPr>
            <p:spPr>
              <a:xfrm>
                <a:off x="215999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5-Point Star 14"/>
              <p:cNvSpPr/>
              <p:nvPr/>
            </p:nvSpPr>
            <p:spPr>
              <a:xfrm>
                <a:off x="179995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5-Point Star 15"/>
              <p:cNvSpPr/>
              <p:nvPr/>
            </p:nvSpPr>
            <p:spPr>
              <a:xfrm>
                <a:off x="143991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5-Point Star 16"/>
              <p:cNvSpPr/>
              <p:nvPr/>
            </p:nvSpPr>
            <p:spPr>
              <a:xfrm>
                <a:off x="107987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19" name="Group 18"/>
            <p:cNvGrpSpPr/>
            <p:nvPr/>
          </p:nvGrpSpPr>
          <p:grpSpPr>
            <a:xfrm>
              <a:off x="1915947" y="2987749"/>
              <a:ext cx="676093" cy="316053"/>
              <a:chOff x="1799952" y="2195661"/>
              <a:chExt cx="676093" cy="316053"/>
            </a:xfrm>
          </p:grpSpPr>
          <p:sp>
            <p:nvSpPr>
              <p:cNvPr id="20" name="5-Point Star 19"/>
              <p:cNvSpPr/>
              <p:nvPr/>
            </p:nvSpPr>
            <p:spPr>
              <a:xfrm>
                <a:off x="215999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5-Point Star 20"/>
              <p:cNvSpPr/>
              <p:nvPr/>
            </p:nvSpPr>
            <p:spPr>
              <a:xfrm>
                <a:off x="179995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25" name="Group 24"/>
            <p:cNvGrpSpPr/>
            <p:nvPr/>
          </p:nvGrpSpPr>
          <p:grpSpPr>
            <a:xfrm>
              <a:off x="1555907" y="3779837"/>
              <a:ext cx="1036133" cy="316053"/>
              <a:chOff x="1439912" y="2195661"/>
              <a:chExt cx="1036133" cy="316053"/>
            </a:xfrm>
          </p:grpSpPr>
          <p:sp>
            <p:nvSpPr>
              <p:cNvPr id="26" name="5-Point Star 25"/>
              <p:cNvSpPr/>
              <p:nvPr/>
            </p:nvSpPr>
            <p:spPr>
              <a:xfrm>
                <a:off x="215999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5-Point Star 26"/>
              <p:cNvSpPr/>
              <p:nvPr/>
            </p:nvSpPr>
            <p:spPr>
              <a:xfrm>
                <a:off x="179995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5-Point Star 27"/>
              <p:cNvSpPr/>
              <p:nvPr/>
            </p:nvSpPr>
            <p:spPr>
              <a:xfrm>
                <a:off x="143991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31" name="Group 30"/>
            <p:cNvGrpSpPr/>
            <p:nvPr/>
          </p:nvGrpSpPr>
          <p:grpSpPr>
            <a:xfrm>
              <a:off x="835827" y="5364013"/>
              <a:ext cx="1756213" cy="316053"/>
              <a:chOff x="719832" y="2195661"/>
              <a:chExt cx="1756213" cy="316053"/>
            </a:xfrm>
          </p:grpSpPr>
          <p:sp>
            <p:nvSpPr>
              <p:cNvPr id="32" name="5-Point Star 31"/>
              <p:cNvSpPr/>
              <p:nvPr/>
            </p:nvSpPr>
            <p:spPr>
              <a:xfrm>
                <a:off x="215999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5-Point Star 32"/>
              <p:cNvSpPr/>
              <p:nvPr/>
            </p:nvSpPr>
            <p:spPr>
              <a:xfrm>
                <a:off x="179995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5-Point Star 33"/>
              <p:cNvSpPr/>
              <p:nvPr/>
            </p:nvSpPr>
            <p:spPr>
              <a:xfrm>
                <a:off x="143991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5-Point Star 34"/>
              <p:cNvSpPr/>
              <p:nvPr/>
            </p:nvSpPr>
            <p:spPr>
              <a:xfrm>
                <a:off x="107987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5-Point Star 35"/>
              <p:cNvSpPr/>
              <p:nvPr/>
            </p:nvSpPr>
            <p:spPr>
              <a:xfrm>
                <a:off x="71983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pic>
        <p:nvPicPr>
          <p:cNvPr id="38" name="Picture 37"/>
          <p:cNvPicPr>
            <a:picLocks noChangeAspect="1"/>
          </p:cNvPicPr>
          <p:nvPr/>
        </p:nvPicPr>
        <p:blipFill>
          <a:blip r:embed="rId2"/>
          <a:stretch>
            <a:fillRect/>
          </a:stretch>
        </p:blipFill>
        <p:spPr>
          <a:xfrm>
            <a:off x="8064682" y="107429"/>
            <a:ext cx="1635325" cy="1635324"/>
          </a:xfrm>
          <a:prstGeom prst="rect">
            <a:avLst/>
          </a:prstGeom>
        </p:spPr>
      </p:pic>
    </p:spTree>
    <p:extLst>
      <p:ext uri="{BB962C8B-B14F-4D97-AF65-F5344CB8AC3E}">
        <p14:creationId xmlns:p14="http://schemas.microsoft.com/office/powerpoint/2010/main" val="389109016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6" name="Rectangle 2"/>
          <p:cNvSpPr>
            <a:spLocks noGrp="1" noChangeArrowheads="1"/>
          </p:cNvSpPr>
          <p:nvPr>
            <p:ph idx="1"/>
          </p:nvPr>
        </p:nvSpPr>
        <p:spPr/>
        <p:txBody>
          <a:bodyPr/>
          <a:lstStyle/>
          <a:p>
            <a:r>
              <a:rPr lang="en-US" smtClean="0"/>
              <a:t>DBpedia is a community effort to</a:t>
            </a:r>
          </a:p>
          <a:p>
            <a:pPr lvl="1"/>
            <a:r>
              <a:rPr lang="en-US" smtClean="0"/>
              <a:t>extract structured (“infobox”) information from Wikipedia</a:t>
            </a:r>
          </a:p>
          <a:p>
            <a:pPr lvl="1"/>
            <a:r>
              <a:rPr lang="en-US" smtClean="0"/>
              <a:t>provide a query endpoint to the dataset</a:t>
            </a:r>
          </a:p>
          <a:p>
            <a:pPr lvl="1"/>
            <a:r>
              <a:rPr lang="en-US" smtClean="0"/>
              <a:t>interlink the DBpedia dataset with other datasets on the Web</a:t>
            </a:r>
            <a:endParaRPr lang="en-US"/>
          </a:p>
        </p:txBody>
      </p:sp>
      <p:sp>
        <p:nvSpPr>
          <p:cNvPr id="253955" name="Rectangle 1"/>
          <p:cNvSpPr>
            <a:spLocks noGrp="1" noChangeArrowheads="1"/>
          </p:cNvSpPr>
          <p:nvPr>
            <p:ph type="title"/>
          </p:nvPr>
        </p:nvSpPr>
        <p:spPr/>
        <p:txBody>
          <a:bodyPr/>
          <a:lstStyle/>
          <a:p>
            <a:r>
              <a:rPr lang="en-US" smtClean="0"/>
              <a:t>Example data source: DBpedia</a:t>
            </a:r>
            <a:endParaRPr lang="en-US"/>
          </a:p>
        </p:txBody>
      </p:sp>
      <p:grpSp>
        <p:nvGrpSpPr>
          <p:cNvPr id="253957" name="Group 3"/>
          <p:cNvGrpSpPr>
            <a:grpSpLocks/>
          </p:cNvGrpSpPr>
          <p:nvPr/>
        </p:nvGrpSpPr>
        <p:grpSpPr bwMode="auto">
          <a:xfrm>
            <a:off x="3887787" y="4176749"/>
            <a:ext cx="2074863" cy="1798637"/>
            <a:chOff x="2449" y="2631"/>
            <a:chExt cx="1307" cy="1133"/>
          </a:xfrm>
        </p:grpSpPr>
        <p:pic>
          <p:nvPicPr>
            <p:cNvPr id="253958" name="Picture 4"/>
            <p:cNvPicPr>
              <a:picLocks noChangeAspect="1" noChangeArrowheads="1"/>
            </p:cNvPicPr>
            <p:nvPr/>
          </p:nvPicPr>
          <p:blipFill>
            <a:blip r:embed="rId3"/>
            <a:srcRect/>
            <a:stretch>
              <a:fillRect/>
            </a:stretch>
          </p:blipFill>
          <p:spPr bwMode="auto">
            <a:xfrm>
              <a:off x="2449" y="2631"/>
              <a:ext cx="1308" cy="366"/>
            </a:xfrm>
            <a:prstGeom prst="rect">
              <a:avLst/>
            </a:prstGeom>
            <a:noFill/>
            <a:ln w="9525">
              <a:noFill/>
              <a:round/>
              <a:headEnd/>
              <a:tailEnd/>
            </a:ln>
          </p:spPr>
        </p:pic>
        <p:pic>
          <p:nvPicPr>
            <p:cNvPr id="253959" name="Picture 5"/>
            <p:cNvPicPr>
              <a:picLocks noChangeAspect="1" noChangeArrowheads="1"/>
            </p:cNvPicPr>
            <p:nvPr/>
          </p:nvPicPr>
          <p:blipFill>
            <a:blip r:embed="rId4"/>
            <a:srcRect/>
            <a:stretch>
              <a:fillRect/>
            </a:stretch>
          </p:blipFill>
          <p:spPr bwMode="auto">
            <a:xfrm>
              <a:off x="2451" y="3138"/>
              <a:ext cx="1306" cy="184"/>
            </a:xfrm>
            <a:prstGeom prst="rect">
              <a:avLst/>
            </a:prstGeom>
            <a:noFill/>
            <a:ln w="9525">
              <a:noFill/>
              <a:round/>
              <a:headEnd/>
              <a:tailEnd/>
            </a:ln>
          </p:spPr>
        </p:pic>
        <p:pic>
          <p:nvPicPr>
            <p:cNvPr id="253960" name="Picture 6"/>
            <p:cNvPicPr>
              <a:picLocks noChangeAspect="1" noChangeArrowheads="1"/>
            </p:cNvPicPr>
            <p:nvPr/>
          </p:nvPicPr>
          <p:blipFill>
            <a:blip r:embed="rId5"/>
            <a:srcRect/>
            <a:stretch>
              <a:fillRect/>
            </a:stretch>
          </p:blipFill>
          <p:spPr bwMode="auto">
            <a:xfrm>
              <a:off x="2854" y="3463"/>
              <a:ext cx="902" cy="301"/>
            </a:xfrm>
            <a:prstGeom prst="rect">
              <a:avLst/>
            </a:prstGeom>
            <a:noFill/>
            <a:ln w="9525">
              <a:noFill/>
              <a:round/>
              <a:headEnd/>
              <a:tailEnd/>
            </a:ln>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1"/>
          <p:cNvSpPr>
            <a:spLocks noGrp="1" noChangeArrowheads="1"/>
          </p:cNvSpPr>
          <p:nvPr>
            <p:ph type="title"/>
          </p:nvPr>
        </p:nvSpPr>
        <p:spPr/>
        <p:txBody>
          <a:bodyPr tIns="35162">
            <a:normAutofit fontScale="90000"/>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a:t>Extracting structured data from Wikipedia</a:t>
            </a:r>
          </a:p>
        </p:txBody>
      </p:sp>
      <p:sp>
        <p:nvSpPr>
          <p:cNvPr id="123906" name="Rectangle 2"/>
          <p:cNvSpPr>
            <a:spLocks noChangeArrowheads="1"/>
          </p:cNvSpPr>
          <p:nvPr/>
        </p:nvSpPr>
        <p:spPr bwMode="auto">
          <a:xfrm>
            <a:off x="230193" y="1493837"/>
            <a:ext cx="7019925" cy="5484040"/>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696" tIns="46645" rIns="89696" bIns="46645">
            <a:prstTxWarp prst="textNoShape">
              <a:avLst/>
            </a:prstTxWarp>
            <a:spAutoFit/>
          </a:bodyPr>
          <a:lstStyle/>
          <a:p>
            <a:pPr>
              <a:lnSpc>
                <a:spcPct val="94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@prefix dbpedia &lt;http://dbpedia.org/resource/&gt;.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@prefix dbterm  &lt;http://dbpedia.org/property/&gt;.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900" b="1" noProof="1">
              <a:solidFill>
                <a:srgbClr val="000000"/>
              </a:solidFill>
              <a:latin typeface="Courier New" charset="0"/>
              <a:ea typeface="msmincho" charset="0"/>
              <a:cs typeface="msmincho" charset="0"/>
            </a:endParaRP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dbpedia:</a:t>
            </a:r>
            <a:r>
              <a:rPr lang="en-US" sz="1900" b="1" noProof="1">
                <a:solidFill>
                  <a:srgbClr val="FF0000"/>
                </a:solidFill>
                <a:latin typeface="Courier New" charset="0"/>
                <a:ea typeface="msmincho" charset="0"/>
                <a:cs typeface="msmincho" charset="0"/>
              </a:rPr>
              <a:t>Amsterdam</a:t>
            </a:r>
            <a:r>
              <a:rPr lang="en-US" sz="1900" b="1" noProof="1">
                <a:solidFill>
                  <a:srgbClr val="000000"/>
                </a:solidFill>
                <a:latin typeface="Courier New" charset="0"/>
                <a:ea typeface="msmincho" charset="0"/>
                <a:cs typeface="msmincho" charset="0"/>
              </a:rPr>
              <a:t/>
            </a:r>
            <a:br>
              <a:rPr lang="en-US" sz="1900" b="1" noProof="1">
                <a:solidFill>
                  <a:srgbClr val="000000"/>
                </a:solidFill>
                <a:latin typeface="Courier New" charset="0"/>
                <a:ea typeface="msmincho" charset="0"/>
                <a:cs typeface="msmincho" charset="0"/>
              </a:rPr>
            </a:br>
            <a:r>
              <a:rPr lang="en-US" sz="1900" b="1" noProof="1">
                <a:solidFill>
                  <a:srgbClr val="000000"/>
                </a:solidFill>
                <a:latin typeface="Courier New" charset="0"/>
                <a:ea typeface="msmincho" charset="0"/>
                <a:cs typeface="msmincho" charset="0"/>
              </a:rPr>
              <a:t>  dbterm:officialName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Amsterdam</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 ;</a:t>
            </a:r>
            <a:br>
              <a:rPr lang="en-US" sz="1900" b="1" noProof="1">
                <a:solidFill>
                  <a:srgbClr val="000000"/>
                </a:solidFill>
                <a:latin typeface="Courier New" charset="0"/>
                <a:ea typeface="msmincho" charset="0"/>
                <a:cs typeface="msmincho" charset="0"/>
              </a:rPr>
            </a:br>
            <a:r>
              <a:rPr lang="en-US" sz="1900" b="1" noProof="1">
                <a:solidFill>
                  <a:srgbClr val="000000"/>
                </a:solidFill>
                <a:latin typeface="Courier New" charset="0"/>
                <a:ea typeface="msmincho" charset="0"/>
                <a:cs typeface="msmincho" charset="0"/>
              </a:rPr>
              <a:t>  dbterm:longd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4</a:t>
            </a:r>
            <a:r>
              <a:rPr lang="en-US" sz="2000" b="1" noProof="1">
                <a:solidFill>
                  <a:srgbClr val="000000"/>
                </a:solidFill>
                <a:latin typeface="Courier New" charset="0"/>
                <a:ea typeface="msmincho" charset="0"/>
                <a:cs typeface="msmincho" charset="0"/>
              </a:rPr>
              <a:t>" </a:t>
            </a:r>
            <a:r>
              <a:rPr lang="en-US" sz="1900" b="1" noProof="1">
                <a:solidFill>
                  <a:srgbClr val="000000"/>
                </a:solidFill>
                <a:latin typeface="Courier New" charset="0"/>
                <a:ea typeface="msmincho" charset="0"/>
                <a:cs typeface="msmincho" charset="0"/>
              </a:rPr>
              <a: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dbterm:longm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53</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dbterm:longs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32</a:t>
            </a:r>
            <a:r>
              <a:rPr lang="en-US" sz="2000" b="1" noProof="1">
                <a:solidFill>
                  <a:srgbClr val="000000"/>
                </a:solidFill>
                <a:latin typeface="Courier New" charset="0"/>
                <a:ea typeface="msmincho" charset="0"/>
                <a:cs typeface="msmincho" charset="0"/>
              </a:rPr>
              <a: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2000" b="1" noProof="1">
                <a:solidFill>
                  <a:srgbClr val="000000"/>
                </a:solidFill>
                <a:latin typeface="Courier New" charset="0"/>
                <a:ea typeface="msmincho" charset="0"/>
                <a:cs typeface="msmincho" charset="0"/>
              </a:rPr>
              <a:t>  dbterm:website &lt;http://www.amsterdam.nl&gt;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2000" b="1" noProof="1">
                <a:solidFill>
                  <a:srgbClr val="000000"/>
                </a:solidFill>
                <a:latin typeface="Courier New" charset="0"/>
                <a:ea typeface="msmincho" charset="0"/>
                <a:cs typeface="msmincho" charset="0"/>
              </a:rPr>
              <a:t>  dbterm:populationUrban "1364422" ;</a:t>
            </a:r>
            <a:endParaRPr lang="en-US" sz="1900" b="1" noProof="1">
              <a:solidFill>
                <a:srgbClr val="000000"/>
              </a:solidFill>
              <a:latin typeface="Courier New" charset="0"/>
              <a:ea typeface="msmincho" charset="0"/>
              <a:cs typeface="msmincho" charset="0"/>
            </a:endParaRP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dbterm:areaTotalKm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219</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dbpedia:</a:t>
            </a:r>
            <a:r>
              <a:rPr lang="en-US" sz="1900" b="1" noProof="1">
                <a:solidFill>
                  <a:srgbClr val="FF0000"/>
                </a:solidFill>
                <a:latin typeface="Courier New" charset="0"/>
                <a:ea typeface="msmincho" charset="0"/>
                <a:cs typeface="msmincho" charset="0"/>
              </a:rPr>
              <a:t>ABN_AMRO</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dbterm:location dbpedia:Amsterdam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a:t>
            </a:r>
          </a:p>
        </p:txBody>
      </p:sp>
      <p:grpSp>
        <p:nvGrpSpPr>
          <p:cNvPr id="8" name="Group 7"/>
          <p:cNvGrpSpPr/>
          <p:nvPr/>
        </p:nvGrpSpPr>
        <p:grpSpPr>
          <a:xfrm>
            <a:off x="7554916" y="1417638"/>
            <a:ext cx="2146143" cy="5638800"/>
            <a:chOff x="7362596" y="67460"/>
            <a:chExt cx="2718029" cy="7141377"/>
          </a:xfrm>
        </p:grpSpPr>
        <p:pic>
          <p:nvPicPr>
            <p:cNvPr id="5" name="Picture 4" descr="adam1.png"/>
            <p:cNvPicPr>
              <a:picLocks noChangeAspect="1"/>
            </p:cNvPicPr>
            <p:nvPr/>
          </p:nvPicPr>
          <p:blipFill>
            <a:blip r:embed="rId3"/>
            <a:stretch>
              <a:fillRect/>
            </a:stretch>
          </p:blipFill>
          <p:spPr>
            <a:xfrm>
              <a:off x="7363465" y="2382837"/>
              <a:ext cx="2717160" cy="4826000"/>
            </a:xfrm>
            <a:prstGeom prst="rect">
              <a:avLst/>
            </a:prstGeom>
          </p:spPr>
        </p:pic>
        <p:pic>
          <p:nvPicPr>
            <p:cNvPr id="6" name="Picture 5" descr="adam2.png"/>
            <p:cNvPicPr>
              <a:picLocks noChangeAspect="1"/>
            </p:cNvPicPr>
            <p:nvPr/>
          </p:nvPicPr>
          <p:blipFill>
            <a:blip r:embed="rId4"/>
            <a:stretch>
              <a:fillRect/>
            </a:stretch>
          </p:blipFill>
          <p:spPr>
            <a:xfrm>
              <a:off x="7362596" y="67460"/>
              <a:ext cx="2718029" cy="2035977"/>
            </a:xfrm>
            <a:prstGeom prst="rect">
              <a:avLst/>
            </a:prstGeom>
          </p:spPr>
        </p:pic>
        <p:pic>
          <p:nvPicPr>
            <p:cNvPr id="7" name="Picture 6" descr="adam3.png"/>
            <p:cNvPicPr>
              <a:picLocks noChangeAspect="1"/>
            </p:cNvPicPr>
            <p:nvPr/>
          </p:nvPicPr>
          <p:blipFill>
            <a:blip r:embed="rId5"/>
            <a:stretch>
              <a:fillRect/>
            </a:stretch>
          </p:blipFill>
          <p:spPr>
            <a:xfrm>
              <a:off x="7362597" y="2106095"/>
              <a:ext cx="2718028" cy="287137"/>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1"/>
          <p:cNvSpPr>
            <a:spLocks noGrp="1" noChangeArrowheads="1"/>
          </p:cNvSpPr>
          <p:nvPr>
            <p:ph type="title"/>
          </p:nvPr>
        </p:nvSpPr>
        <p:spPr/>
        <p:txBody>
          <a:bodyPr tIns="35162">
            <a:normAutofit fontScale="90000"/>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Automatic links among open datasets</a:t>
            </a:r>
          </a:p>
        </p:txBody>
      </p:sp>
      <p:sp>
        <p:nvSpPr>
          <p:cNvPr id="124930" name="Rectangle 2"/>
          <p:cNvSpPr>
            <a:spLocks noChangeArrowheads="1"/>
          </p:cNvSpPr>
          <p:nvPr/>
        </p:nvSpPr>
        <p:spPr bwMode="auto">
          <a:xfrm>
            <a:off x="1298577" y="1360563"/>
            <a:ext cx="7269163" cy="1346898"/>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696" tIns="46645" rIns="89696" bIns="46645">
            <a:prstTxWarp prst="textNoShape">
              <a:avLst/>
            </a:prstTxWarp>
            <a:spAutoFit/>
          </a:bodyPr>
          <a:lstStyle/>
          <a:p>
            <a:pPr>
              <a:lnSpc>
                <a:spcPct val="94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a:solidFill>
                  <a:srgbClr val="000000"/>
                </a:solidFill>
                <a:latin typeface="Courier New" charset="0"/>
                <a:ea typeface="msmincho" charset="0"/>
                <a:cs typeface="msmincho" charset="0"/>
              </a:rPr>
              <a:t>&lt;http://dbpedia.org/resource/Amsterdam&gt;</a:t>
            </a:r>
            <a:br>
              <a:rPr lang="en-US" sz="1900" b="1">
                <a:solidFill>
                  <a:srgbClr val="000000"/>
                </a:solidFill>
                <a:latin typeface="Courier New" charset="0"/>
                <a:ea typeface="msmincho" charset="0"/>
                <a:cs typeface="msmincho" charset="0"/>
              </a:rPr>
            </a:br>
            <a:r>
              <a:rPr lang="en-US" sz="1900" b="1">
                <a:solidFill>
                  <a:srgbClr val="000000"/>
                </a:solidFill>
                <a:latin typeface="Courier New" charset="0"/>
                <a:ea typeface="msmincho" charset="0"/>
                <a:cs typeface="msmincho" charset="0"/>
              </a:rPr>
              <a:t>  owl:sameAs &lt;http://rdf.freebase.com/ns/...&gt;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a:solidFill>
                  <a:srgbClr val="000000"/>
                </a:solidFill>
                <a:latin typeface="Courier New" charset="0"/>
                <a:ea typeface="msmincho" charset="0"/>
                <a:cs typeface="msmincho" charset="0"/>
              </a:rPr>
              <a:t>  owl:sameAs &lt;http://sws.geonames.org/2759793&gt;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a:solidFill>
                  <a:srgbClr val="000000"/>
                </a:solidFill>
                <a:latin typeface="Courier New" charset="0"/>
                <a:ea typeface="msmincho" charset="0"/>
                <a:cs typeface="msmincho" charset="0"/>
              </a:rPr>
              <a:t>  ...</a:t>
            </a:r>
          </a:p>
        </p:txBody>
      </p:sp>
      <p:sp>
        <p:nvSpPr>
          <p:cNvPr id="124931" name="Rectangle 3"/>
          <p:cNvSpPr>
            <a:spLocks noChangeArrowheads="1"/>
          </p:cNvSpPr>
          <p:nvPr/>
        </p:nvSpPr>
        <p:spPr bwMode="auto">
          <a:xfrm>
            <a:off x="576263" y="4065623"/>
            <a:ext cx="8712200" cy="2179751"/>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696" tIns="46645" rIns="89696" bIns="46645">
            <a:prstTxWarp prst="textNoShape">
              <a:avLst/>
            </a:prstTxWarp>
            <a:spAutoFit/>
          </a:bodyPr>
          <a:lstStyle/>
          <a:p>
            <a:pPr>
              <a:lnSpc>
                <a:spcPct val="94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&lt;http://sws.geonames.org/2759793&gt;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owl:sameAs &lt;http://dbpedia.org/resource/Amsterdam&gt;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wgs84_pos:lat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52.3666667</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wgs84_pos:long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4.8833333</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geo:inCountry &lt;http://www.geonames.org/countries/#NL&gt;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a:t>
            </a:r>
          </a:p>
        </p:txBody>
      </p:sp>
      <p:sp>
        <p:nvSpPr>
          <p:cNvPr id="258054" name="Text Box 4"/>
          <p:cNvSpPr txBox="1">
            <a:spLocks noChangeArrowheads="1"/>
          </p:cNvSpPr>
          <p:nvPr/>
        </p:nvSpPr>
        <p:spPr bwMode="auto">
          <a:xfrm>
            <a:off x="166688" y="6707188"/>
            <a:ext cx="9639300" cy="855662"/>
          </a:xfrm>
          <a:prstGeom prst="rect">
            <a:avLst/>
          </a:prstGeom>
          <a:noFill/>
          <a:ln w="9525">
            <a:noFill/>
            <a:round/>
            <a:headEnd/>
            <a:tailEnd/>
          </a:ln>
        </p:spPr>
        <p:txBody>
          <a:bodyPr wrap="none"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Processors can switch automatically from one to the other…</a:t>
            </a:r>
          </a:p>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endParaRPr lang="en-US" dirty="0">
              <a:solidFill>
                <a:srgbClr val="000000"/>
              </a:solidFill>
              <a:ea typeface="msmincho" charset="0"/>
              <a:cs typeface="msmincho" charset="0"/>
            </a:endParaRPr>
          </a:p>
        </p:txBody>
      </p:sp>
      <p:cxnSp>
        <p:nvCxnSpPr>
          <p:cNvPr id="9" name="Shape 8"/>
          <p:cNvCxnSpPr>
            <a:stCxn id="124930" idx="1"/>
          </p:cNvCxnSpPr>
          <p:nvPr/>
        </p:nvCxnSpPr>
        <p:spPr bwMode="auto">
          <a:xfrm rot="10800000" flipV="1">
            <a:off x="849313" y="2034012"/>
            <a:ext cx="449263" cy="2079274"/>
          </a:xfrm>
          <a:prstGeom prst="bentConnector2">
            <a:avLst/>
          </a:prstGeom>
          <a:solidFill>
            <a:srgbClr val="00B8FF"/>
          </a:solidFill>
          <a:ln w="34925" cap="flat" cmpd="sng" algn="ctr">
            <a:solidFill>
              <a:srgbClr val="800000"/>
            </a:solidFill>
            <a:prstDash val="solid"/>
            <a:round/>
            <a:headEnd type="none" w="med" len="med"/>
            <a:tailEnd type="arrow"/>
          </a:ln>
          <a:effectLst/>
        </p:spPr>
      </p:cxnSp>
      <p:cxnSp>
        <p:nvCxnSpPr>
          <p:cNvPr id="11" name="Shape 10"/>
          <p:cNvCxnSpPr/>
          <p:nvPr/>
        </p:nvCxnSpPr>
        <p:spPr bwMode="auto">
          <a:xfrm rot="16200000" flipV="1">
            <a:off x="6297613" y="2522537"/>
            <a:ext cx="3048000" cy="1143000"/>
          </a:xfrm>
          <a:prstGeom prst="bentConnector3">
            <a:avLst>
              <a:gd name="adj1" fmla="val 99752"/>
            </a:avLst>
          </a:prstGeom>
          <a:solidFill>
            <a:srgbClr val="00B8FF"/>
          </a:solidFill>
          <a:ln w="38100" cap="flat" cmpd="sng" algn="ctr">
            <a:solidFill>
              <a:srgbClr val="800000"/>
            </a:solidFill>
            <a:prstDash val="solid"/>
            <a:round/>
            <a:headEnd type="none" w="med" len="med"/>
            <a:tailEnd type="arrow"/>
          </a:ln>
          <a:effectLst/>
        </p:spPr>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Rectangle 1"/>
          <p:cNvSpPr>
            <a:spLocks noGrp="1" noChangeArrowheads="1"/>
          </p:cNvSpPr>
          <p:nvPr>
            <p:ph type="title"/>
          </p:nvPr>
        </p:nvSpPr>
        <p:spPr/>
        <p:txBody>
          <a:bodyPr/>
          <a:lstStyle/>
          <a:p>
            <a:r>
              <a:rPr lang="en-US" smtClean="0"/>
              <a:t>The LOD “cloud”, March 2008</a:t>
            </a:r>
            <a:endParaRPr lang="en-US"/>
          </a:p>
        </p:txBody>
      </p:sp>
      <p:pic>
        <p:nvPicPr>
          <p:cNvPr id="260100" name="Picture 2"/>
          <p:cNvPicPr>
            <a:picLocks noChangeAspect="1" noChangeArrowheads="1"/>
          </p:cNvPicPr>
          <p:nvPr/>
        </p:nvPicPr>
        <p:blipFill>
          <a:blip r:embed="rId3"/>
          <a:srcRect/>
          <a:stretch>
            <a:fillRect/>
          </a:stretch>
        </p:blipFill>
        <p:spPr bwMode="auto">
          <a:xfrm>
            <a:off x="1044575" y="1212850"/>
            <a:ext cx="8016875" cy="6024563"/>
          </a:xfrm>
          <a:prstGeom prst="rect">
            <a:avLst/>
          </a:prstGeom>
          <a:noFill/>
          <a:ln w="9525">
            <a:noFill/>
            <a:round/>
            <a:headEnd/>
            <a:tailEnd/>
          </a:ln>
        </p:spPr>
      </p:pic>
      <p:sp>
        <p:nvSpPr>
          <p:cNvPr id="4" name="Text Box 7"/>
          <p:cNvSpPr txBox="1">
            <a:spLocks noChangeArrowheads="1"/>
          </p:cNvSpPr>
          <p:nvPr/>
        </p:nvSpPr>
        <p:spPr bwMode="auto">
          <a:xfrm>
            <a:off x="9810" y="7313335"/>
            <a:ext cx="8193088" cy="240093"/>
          </a:xfrm>
          <a:prstGeom prst="rect">
            <a:avLst/>
          </a:prstGeom>
          <a:noFill/>
          <a:ln w="9525">
            <a:noFill/>
            <a:round/>
            <a:headEnd/>
            <a:tailEnd/>
          </a:ln>
        </p:spPr>
        <p:txBody>
          <a:bodyPr wrap="none" lIns="89839" tIns="67812" rIns="89839" bIns="44920">
            <a:prstTxWarp prst="textNoShape">
              <a:avLst/>
            </a:prstTxWarp>
          </a:bodyPr>
          <a:lstStyle/>
          <a:p>
            <a:pPr>
              <a:tabLst>
                <a:tab pos="0" algn="l"/>
                <a:tab pos="716282" algn="l"/>
                <a:tab pos="1434157" algn="l"/>
                <a:tab pos="2152027" algn="l"/>
                <a:tab pos="2869900" algn="l"/>
                <a:tab pos="3587769" algn="l"/>
                <a:tab pos="4305642" algn="l"/>
                <a:tab pos="5023513" algn="l"/>
                <a:tab pos="5741385" algn="l"/>
                <a:tab pos="6459256" algn="l"/>
                <a:tab pos="7177128" algn="l"/>
                <a:tab pos="7895000" algn="l"/>
                <a:tab pos="8612870" algn="l"/>
                <a:tab pos="9330737" algn="l"/>
                <a:tab pos="10048612" algn="l"/>
                <a:tab pos="10766482" algn="l"/>
              </a:tabLst>
            </a:pPr>
            <a:r>
              <a:rPr lang="en-US" sz="1000" i="1" dirty="0">
                <a:solidFill>
                  <a:srgbClr val="000000"/>
                </a:solidFill>
                <a:ea typeface="msmincho" charset="0"/>
                <a:cs typeface="msmincho" charset="0"/>
              </a:rPr>
              <a:t>Courtesy of Richard Cyganiak and Anja Jentzsch</a:t>
            </a:r>
            <a:endParaRPr lang="en-US" sz="1000" i="1" dirty="0">
              <a:solidFill>
                <a:srgbClr val="000000"/>
              </a:solidFill>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1"/>
          <p:cNvSpPr>
            <a:spLocks noGrp="1" noChangeArrowheads="1"/>
          </p:cNvSpPr>
          <p:nvPr>
            <p:ph type="title"/>
          </p:nvPr>
        </p:nvSpPr>
        <p:spPr/>
        <p:txBody>
          <a:bodyPr/>
          <a:lstStyle/>
          <a:p>
            <a:r>
              <a:rPr lang="en-US" smtClean="0"/>
              <a:t>The LOD “cloud”, September 2008</a:t>
            </a:r>
            <a:endParaRPr lang="en-US"/>
          </a:p>
        </p:txBody>
      </p:sp>
      <p:pic>
        <p:nvPicPr>
          <p:cNvPr id="262148" name="Picture 2"/>
          <p:cNvPicPr>
            <a:picLocks noChangeAspect="1" noChangeArrowheads="1"/>
          </p:cNvPicPr>
          <p:nvPr/>
        </p:nvPicPr>
        <p:blipFill>
          <a:blip r:embed="rId3"/>
          <a:srcRect/>
          <a:stretch>
            <a:fillRect/>
          </a:stretch>
        </p:blipFill>
        <p:spPr bwMode="auto">
          <a:xfrm>
            <a:off x="1044575" y="1212850"/>
            <a:ext cx="8016875" cy="6024563"/>
          </a:xfrm>
          <a:prstGeom prst="rect">
            <a:avLst/>
          </a:prstGeom>
          <a:noFill/>
          <a:ln w="9525">
            <a:noFill/>
            <a:round/>
            <a:headEnd/>
            <a:tailEnd/>
          </a:ln>
        </p:spPr>
      </p:pic>
      <p:sp>
        <p:nvSpPr>
          <p:cNvPr id="4" name="Text Box 7"/>
          <p:cNvSpPr txBox="1">
            <a:spLocks noChangeArrowheads="1"/>
          </p:cNvSpPr>
          <p:nvPr/>
        </p:nvSpPr>
        <p:spPr bwMode="auto">
          <a:xfrm>
            <a:off x="9810" y="7313335"/>
            <a:ext cx="8193088" cy="240093"/>
          </a:xfrm>
          <a:prstGeom prst="rect">
            <a:avLst/>
          </a:prstGeom>
          <a:noFill/>
          <a:ln w="9525">
            <a:noFill/>
            <a:round/>
            <a:headEnd/>
            <a:tailEnd/>
          </a:ln>
        </p:spPr>
        <p:txBody>
          <a:bodyPr wrap="none" lIns="89839" tIns="67812" rIns="89839" bIns="44920">
            <a:prstTxWarp prst="textNoShape">
              <a:avLst/>
            </a:prstTxWarp>
          </a:bodyPr>
          <a:lstStyle/>
          <a:p>
            <a:pPr>
              <a:tabLst>
                <a:tab pos="0" algn="l"/>
                <a:tab pos="716282" algn="l"/>
                <a:tab pos="1434157" algn="l"/>
                <a:tab pos="2152027" algn="l"/>
                <a:tab pos="2869900" algn="l"/>
                <a:tab pos="3587769" algn="l"/>
                <a:tab pos="4305642" algn="l"/>
                <a:tab pos="5023513" algn="l"/>
                <a:tab pos="5741385" algn="l"/>
                <a:tab pos="6459256" algn="l"/>
                <a:tab pos="7177128" algn="l"/>
                <a:tab pos="7895000" algn="l"/>
                <a:tab pos="8612870" algn="l"/>
                <a:tab pos="9330737" algn="l"/>
                <a:tab pos="10048612" algn="l"/>
                <a:tab pos="10766482" algn="l"/>
              </a:tabLst>
            </a:pPr>
            <a:r>
              <a:rPr lang="en-US" sz="1000" i="1" dirty="0">
                <a:solidFill>
                  <a:srgbClr val="000000"/>
                </a:solidFill>
                <a:ea typeface="msmincho" charset="0"/>
                <a:cs typeface="msmincho" charset="0"/>
              </a:rPr>
              <a:t>Courtesy of Richard Cyganiak and Anja Jentzsch</a:t>
            </a:r>
            <a:endParaRPr lang="en-US" sz="1000" i="1" dirty="0">
              <a:solidFill>
                <a:srgbClr val="000000"/>
              </a:solidFill>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1"/>
          <p:cNvSpPr>
            <a:spLocks noGrp="1" noChangeArrowheads="1"/>
          </p:cNvSpPr>
          <p:nvPr>
            <p:ph type="title"/>
          </p:nvPr>
        </p:nvSpPr>
        <p:spPr/>
        <p:txBody>
          <a:bodyPr/>
          <a:lstStyle/>
          <a:p>
            <a:r>
              <a:rPr lang="en-US" smtClean="0"/>
              <a:t>The LOD “cloud”, March 2009</a:t>
            </a:r>
            <a:endParaRPr lang="en-US"/>
          </a:p>
        </p:txBody>
      </p:sp>
      <p:pic>
        <p:nvPicPr>
          <p:cNvPr id="264196" name="Picture 2"/>
          <p:cNvPicPr>
            <a:picLocks noChangeAspect="1" noChangeArrowheads="1"/>
          </p:cNvPicPr>
          <p:nvPr/>
        </p:nvPicPr>
        <p:blipFill>
          <a:blip r:embed="rId3"/>
          <a:srcRect/>
          <a:stretch>
            <a:fillRect/>
          </a:stretch>
        </p:blipFill>
        <p:spPr bwMode="auto">
          <a:xfrm>
            <a:off x="1044575" y="1337089"/>
            <a:ext cx="8016875" cy="6024563"/>
          </a:xfrm>
          <a:prstGeom prst="rect">
            <a:avLst/>
          </a:prstGeom>
          <a:noFill/>
          <a:ln w="9525">
            <a:noFill/>
            <a:round/>
            <a:headEnd/>
            <a:tailEnd/>
          </a:ln>
        </p:spPr>
      </p:pic>
      <p:sp>
        <p:nvSpPr>
          <p:cNvPr id="4" name="Text Box 7"/>
          <p:cNvSpPr txBox="1">
            <a:spLocks noChangeArrowheads="1"/>
          </p:cNvSpPr>
          <p:nvPr/>
        </p:nvSpPr>
        <p:spPr bwMode="auto">
          <a:xfrm>
            <a:off x="9810" y="7313335"/>
            <a:ext cx="8193088" cy="240093"/>
          </a:xfrm>
          <a:prstGeom prst="rect">
            <a:avLst/>
          </a:prstGeom>
          <a:noFill/>
          <a:ln w="9525">
            <a:noFill/>
            <a:round/>
            <a:headEnd/>
            <a:tailEnd/>
          </a:ln>
        </p:spPr>
        <p:txBody>
          <a:bodyPr wrap="none" lIns="89839" tIns="67812" rIns="89839" bIns="44920">
            <a:prstTxWarp prst="textNoShape">
              <a:avLst/>
            </a:prstTxWarp>
          </a:bodyPr>
          <a:lstStyle/>
          <a:p>
            <a:pPr>
              <a:tabLst>
                <a:tab pos="0" algn="l"/>
                <a:tab pos="716282" algn="l"/>
                <a:tab pos="1434157" algn="l"/>
                <a:tab pos="2152027" algn="l"/>
                <a:tab pos="2869900" algn="l"/>
                <a:tab pos="3587769" algn="l"/>
                <a:tab pos="4305642" algn="l"/>
                <a:tab pos="5023513" algn="l"/>
                <a:tab pos="5741385" algn="l"/>
                <a:tab pos="6459256" algn="l"/>
                <a:tab pos="7177128" algn="l"/>
                <a:tab pos="7895000" algn="l"/>
                <a:tab pos="8612870" algn="l"/>
                <a:tab pos="9330737" algn="l"/>
                <a:tab pos="10048612" algn="l"/>
                <a:tab pos="10766482" algn="l"/>
              </a:tabLst>
            </a:pPr>
            <a:r>
              <a:rPr lang="en-US" sz="1000" i="1" dirty="0">
                <a:solidFill>
                  <a:srgbClr val="000000"/>
                </a:solidFill>
                <a:ea typeface="msmincho" charset="0"/>
                <a:cs typeface="msmincho" charset="0"/>
              </a:rPr>
              <a:t>Courtesy of Richard Cyganiak and Anja Jentzsch</a:t>
            </a:r>
            <a:endParaRPr lang="en-US" sz="1000" i="1" dirty="0">
              <a:solidFill>
                <a:srgbClr val="000000"/>
              </a:solidFill>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1"/>
          <p:cNvSpPr>
            <a:spLocks noGrp="1" noChangeArrowheads="1"/>
          </p:cNvSpPr>
          <p:nvPr>
            <p:ph type="title"/>
          </p:nvPr>
        </p:nvSpPr>
        <p:spPr/>
        <p:txBody>
          <a:bodyPr/>
          <a:lstStyle/>
          <a:p>
            <a:r>
              <a:rPr lang="en-US" smtClean="0"/>
              <a:t>The LOD “cloud”, June 2009</a:t>
            </a:r>
            <a:endParaRPr lang="en-US"/>
          </a:p>
        </p:txBody>
      </p:sp>
      <p:pic>
        <p:nvPicPr>
          <p:cNvPr id="266244" name="Picture 2"/>
          <p:cNvPicPr>
            <a:picLocks noChangeAspect="1" noChangeArrowheads="1"/>
          </p:cNvPicPr>
          <p:nvPr/>
        </p:nvPicPr>
        <p:blipFill>
          <a:blip r:embed="rId3"/>
          <a:srcRect/>
          <a:stretch>
            <a:fillRect/>
          </a:stretch>
        </p:blipFill>
        <p:spPr bwMode="auto">
          <a:xfrm>
            <a:off x="1344612" y="1371289"/>
            <a:ext cx="7618413" cy="5703887"/>
          </a:xfrm>
          <a:prstGeom prst="rect">
            <a:avLst/>
          </a:prstGeom>
          <a:noFill/>
          <a:ln w="9525">
            <a:noFill/>
            <a:round/>
            <a:headEnd/>
            <a:tailEnd/>
          </a:ln>
        </p:spPr>
      </p:pic>
      <p:sp>
        <p:nvSpPr>
          <p:cNvPr id="4" name="Text Box 7"/>
          <p:cNvSpPr txBox="1">
            <a:spLocks noChangeArrowheads="1"/>
          </p:cNvSpPr>
          <p:nvPr/>
        </p:nvSpPr>
        <p:spPr bwMode="auto">
          <a:xfrm>
            <a:off x="9810" y="7313335"/>
            <a:ext cx="8193088" cy="240093"/>
          </a:xfrm>
          <a:prstGeom prst="rect">
            <a:avLst/>
          </a:prstGeom>
          <a:noFill/>
          <a:ln w="9525">
            <a:noFill/>
            <a:round/>
            <a:headEnd/>
            <a:tailEnd/>
          </a:ln>
        </p:spPr>
        <p:txBody>
          <a:bodyPr wrap="none" lIns="89839" tIns="67812" rIns="89839" bIns="44920">
            <a:prstTxWarp prst="textNoShape">
              <a:avLst/>
            </a:prstTxWarp>
          </a:bodyPr>
          <a:lstStyle/>
          <a:p>
            <a:pPr>
              <a:tabLst>
                <a:tab pos="0" algn="l"/>
                <a:tab pos="716282" algn="l"/>
                <a:tab pos="1434157" algn="l"/>
                <a:tab pos="2152027" algn="l"/>
                <a:tab pos="2869900" algn="l"/>
                <a:tab pos="3587769" algn="l"/>
                <a:tab pos="4305642" algn="l"/>
                <a:tab pos="5023513" algn="l"/>
                <a:tab pos="5741385" algn="l"/>
                <a:tab pos="6459256" algn="l"/>
                <a:tab pos="7177128" algn="l"/>
                <a:tab pos="7895000" algn="l"/>
                <a:tab pos="8612870" algn="l"/>
                <a:tab pos="9330737" algn="l"/>
                <a:tab pos="10048612" algn="l"/>
                <a:tab pos="10766482" algn="l"/>
              </a:tabLst>
            </a:pPr>
            <a:r>
              <a:rPr lang="en-US" sz="1000" i="1" dirty="0">
                <a:solidFill>
                  <a:srgbClr val="000000"/>
                </a:solidFill>
                <a:ea typeface="msmincho" charset="0"/>
                <a:cs typeface="msmincho" charset="0"/>
              </a:rPr>
              <a:t>Courtesy of Richard Cyganiak and Anja Jentzsch</a:t>
            </a:r>
            <a:endParaRPr lang="en-US" sz="1000" i="1" dirty="0">
              <a:solidFill>
                <a:srgbClr val="000000"/>
              </a:solidFill>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idx="1"/>
          </p:nvPr>
        </p:nvSpPr>
        <p:spPr/>
        <p:txBody>
          <a:bodyPr/>
          <a:lstStyle/>
          <a:p>
            <a:r>
              <a:rPr lang="en-US" dirty="0" smtClean="0"/>
              <a:t>We will use a simplistic example to introduce the main Semantic Web concepts</a:t>
            </a:r>
          </a:p>
        </p:txBody>
      </p:sp>
      <p:sp>
        <p:nvSpPr>
          <p:cNvPr id="40962" name="Rectangle 1"/>
          <p:cNvSpPr>
            <a:spLocks noGrp="1" noChangeArrowheads="1"/>
          </p:cNvSpPr>
          <p:nvPr>
            <p:ph type="title"/>
          </p:nvPr>
        </p:nvSpPr>
        <p:spPr/>
        <p:txBody>
          <a:bodyPr/>
          <a:lstStyle/>
          <a:p>
            <a:r>
              <a:rPr lang="en-US" smtClean="0"/>
              <a:t>In what follows…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1"/>
          <p:cNvSpPr>
            <a:spLocks noGrp="1" noChangeArrowheads="1"/>
          </p:cNvSpPr>
          <p:nvPr>
            <p:ph type="title"/>
          </p:nvPr>
        </p:nvSpPr>
        <p:spPr/>
        <p:txBody>
          <a:bodyPr/>
          <a:lstStyle/>
          <a:p>
            <a:r>
              <a:rPr lang="en-US" dirty="0" smtClean="0"/>
              <a:t>The LOD “cloud”, September 2010</a:t>
            </a:r>
            <a:endParaRPr lang="en-US" dirty="0"/>
          </a:p>
        </p:txBody>
      </p:sp>
      <p:pic>
        <p:nvPicPr>
          <p:cNvPr id="4" name="Picture 3" descr="cloud.png"/>
          <p:cNvPicPr>
            <a:picLocks noChangeAspect="1"/>
          </p:cNvPicPr>
          <p:nvPr/>
        </p:nvPicPr>
        <p:blipFill>
          <a:blip r:embed="rId3"/>
          <a:stretch>
            <a:fillRect/>
          </a:stretch>
        </p:blipFill>
        <p:spPr>
          <a:xfrm>
            <a:off x="239712" y="1162466"/>
            <a:ext cx="9536113" cy="6207166"/>
          </a:xfrm>
          <a:prstGeom prst="rect">
            <a:avLst/>
          </a:prstGeom>
        </p:spPr>
      </p:pic>
      <p:sp>
        <p:nvSpPr>
          <p:cNvPr id="5" name="Text Box 7"/>
          <p:cNvSpPr txBox="1">
            <a:spLocks noChangeArrowheads="1"/>
          </p:cNvSpPr>
          <p:nvPr/>
        </p:nvSpPr>
        <p:spPr bwMode="auto">
          <a:xfrm>
            <a:off x="9810" y="7313335"/>
            <a:ext cx="8193088" cy="240093"/>
          </a:xfrm>
          <a:prstGeom prst="rect">
            <a:avLst/>
          </a:prstGeom>
          <a:noFill/>
          <a:ln w="9525">
            <a:noFill/>
            <a:round/>
            <a:headEnd/>
            <a:tailEnd/>
          </a:ln>
        </p:spPr>
        <p:txBody>
          <a:bodyPr wrap="none" lIns="89839" tIns="67812" rIns="89839" bIns="44920">
            <a:prstTxWarp prst="textNoShape">
              <a:avLst/>
            </a:prstTxWarp>
          </a:bodyPr>
          <a:lstStyle/>
          <a:p>
            <a:pPr>
              <a:tabLst>
                <a:tab pos="0" algn="l"/>
                <a:tab pos="716282" algn="l"/>
                <a:tab pos="1434157" algn="l"/>
                <a:tab pos="2152027" algn="l"/>
                <a:tab pos="2869900" algn="l"/>
                <a:tab pos="3587769" algn="l"/>
                <a:tab pos="4305642" algn="l"/>
                <a:tab pos="5023513" algn="l"/>
                <a:tab pos="5741385" algn="l"/>
                <a:tab pos="6459256" algn="l"/>
                <a:tab pos="7177128" algn="l"/>
                <a:tab pos="7895000" algn="l"/>
                <a:tab pos="8612870" algn="l"/>
                <a:tab pos="9330737" algn="l"/>
                <a:tab pos="10048612" algn="l"/>
                <a:tab pos="10766482" algn="l"/>
              </a:tabLst>
            </a:pPr>
            <a:r>
              <a:rPr lang="en-US" sz="1000" i="1" dirty="0">
                <a:solidFill>
                  <a:srgbClr val="000000"/>
                </a:solidFill>
                <a:ea typeface="msmincho" charset="0"/>
                <a:cs typeface="msmincho" charset="0"/>
              </a:rPr>
              <a:t>Courtesy of Richard Cyganiak and Anja Jentzsch</a:t>
            </a:r>
            <a:endParaRPr lang="en-US" sz="1000" i="1" dirty="0">
              <a:solidFill>
                <a:srgbClr val="000000"/>
              </a:solidFill>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1"/>
          <p:cNvSpPr>
            <a:spLocks noGrp="1" noChangeArrowheads="1"/>
          </p:cNvSpPr>
          <p:nvPr>
            <p:ph type="title"/>
          </p:nvPr>
        </p:nvSpPr>
        <p:spPr/>
        <p:txBody>
          <a:bodyPr/>
          <a:lstStyle/>
          <a:p>
            <a:r>
              <a:rPr lang="en-US" dirty="0" smtClean="0"/>
              <a:t>The LOD “cloud”, September 2011</a:t>
            </a:r>
            <a:endParaRPr lang="en-US" dirty="0"/>
          </a:p>
        </p:txBody>
      </p:sp>
      <p:pic>
        <p:nvPicPr>
          <p:cNvPr id="3" name="Picture 2"/>
          <p:cNvPicPr>
            <a:picLocks noChangeAspect="1"/>
          </p:cNvPicPr>
          <p:nvPr/>
        </p:nvPicPr>
        <p:blipFill>
          <a:blip r:embed="rId3"/>
          <a:stretch>
            <a:fillRect/>
          </a:stretch>
        </p:blipFill>
        <p:spPr>
          <a:xfrm>
            <a:off x="647824" y="1331565"/>
            <a:ext cx="9145016" cy="6035712"/>
          </a:xfrm>
          <a:prstGeom prst="rect">
            <a:avLst/>
          </a:prstGeom>
        </p:spPr>
      </p:pic>
      <p:sp>
        <p:nvSpPr>
          <p:cNvPr id="4" name="Text Box 7"/>
          <p:cNvSpPr txBox="1">
            <a:spLocks noChangeArrowheads="1"/>
          </p:cNvSpPr>
          <p:nvPr/>
        </p:nvSpPr>
        <p:spPr bwMode="auto">
          <a:xfrm>
            <a:off x="9810" y="7313335"/>
            <a:ext cx="8193088" cy="240093"/>
          </a:xfrm>
          <a:prstGeom prst="rect">
            <a:avLst/>
          </a:prstGeom>
          <a:noFill/>
          <a:ln w="9525">
            <a:noFill/>
            <a:round/>
            <a:headEnd/>
            <a:tailEnd/>
          </a:ln>
        </p:spPr>
        <p:txBody>
          <a:bodyPr wrap="none" lIns="89839" tIns="67812" rIns="89839" bIns="44920">
            <a:prstTxWarp prst="textNoShape">
              <a:avLst/>
            </a:prstTxWarp>
          </a:bodyPr>
          <a:lstStyle/>
          <a:p>
            <a:pPr>
              <a:tabLst>
                <a:tab pos="0" algn="l"/>
                <a:tab pos="716282" algn="l"/>
                <a:tab pos="1434157" algn="l"/>
                <a:tab pos="2152027" algn="l"/>
                <a:tab pos="2869900" algn="l"/>
                <a:tab pos="3587769" algn="l"/>
                <a:tab pos="4305642" algn="l"/>
                <a:tab pos="5023513" algn="l"/>
                <a:tab pos="5741385" algn="l"/>
                <a:tab pos="6459256" algn="l"/>
                <a:tab pos="7177128" algn="l"/>
                <a:tab pos="7895000" algn="l"/>
                <a:tab pos="8612870" algn="l"/>
                <a:tab pos="9330737" algn="l"/>
                <a:tab pos="10048612" algn="l"/>
                <a:tab pos="10766482" algn="l"/>
              </a:tabLst>
            </a:pPr>
            <a:r>
              <a:rPr lang="en-US" sz="1000" i="1" dirty="0">
                <a:solidFill>
                  <a:srgbClr val="000000"/>
                </a:solidFill>
                <a:ea typeface="msmincho" charset="0"/>
                <a:cs typeface="msmincho" charset="0"/>
              </a:rPr>
              <a:t>Courtesy of Richard Cyganiak and Anja Jentzsch</a:t>
            </a:r>
            <a:endParaRPr lang="en-US" sz="1000" i="1" dirty="0">
              <a:solidFill>
                <a:srgbClr val="000000"/>
              </a:solidFill>
              <a:ea typeface="msmincho" charset="0"/>
              <a:cs typeface="msmincho" charset="0"/>
              <a:hlinkClick r:id="rId4"/>
            </a:endParaRPr>
          </a:p>
        </p:txBody>
      </p:sp>
    </p:spTree>
    <p:extLst>
      <p:ext uri="{BB962C8B-B14F-4D97-AF65-F5344CB8AC3E}">
        <p14:creationId xmlns:p14="http://schemas.microsoft.com/office/powerpoint/2010/main" val="24976961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2" name="Rectangle 2"/>
          <p:cNvSpPr>
            <a:spLocks noGrp="1" noChangeArrowheads="1"/>
          </p:cNvSpPr>
          <p:nvPr>
            <p:ph idx="1"/>
          </p:nvPr>
        </p:nvSpPr>
        <p:spPr/>
        <p:txBody>
          <a:bodyPr/>
          <a:lstStyle/>
          <a:p>
            <a:r>
              <a:rPr lang="en-US" dirty="0" smtClean="0"/>
              <a:t>Eg, “bio” related datasets</a:t>
            </a:r>
          </a:p>
          <a:p>
            <a:pPr lvl="1"/>
            <a:r>
              <a:rPr lang="en-US" dirty="0" smtClean="0"/>
              <a:t>done, partially, by the “Linking Open Drug Data” task force of the HCLS IG at W3C</a:t>
            </a:r>
            <a:endParaRPr lang="en-US" dirty="0"/>
          </a:p>
        </p:txBody>
      </p:sp>
      <p:sp>
        <p:nvSpPr>
          <p:cNvPr id="268291" name="Rectangle 1"/>
          <p:cNvSpPr>
            <a:spLocks noGrp="1" noChangeArrowheads="1"/>
          </p:cNvSpPr>
          <p:nvPr>
            <p:ph type="title"/>
          </p:nvPr>
        </p:nvSpPr>
        <p:spPr/>
        <p:txBody>
          <a:bodyPr>
            <a:normAutofit fontScale="90000"/>
          </a:bodyPr>
          <a:lstStyle/>
          <a:p>
            <a:r>
              <a:rPr lang="en-US" smtClean="0"/>
              <a:t>Application specific portions of the cloud</a:t>
            </a:r>
            <a:endParaRPr lang="en-US"/>
          </a:p>
        </p:txBody>
      </p:sp>
      <p:pic>
        <p:nvPicPr>
          <p:cNvPr id="2" name="Picture 1" descr="lod-datasets_2011-09-19_colo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971" y="3049839"/>
            <a:ext cx="6670315" cy="4402408"/>
          </a:xfrm>
          <a:prstGeom prst="rect">
            <a:avLst/>
          </a:prstGeom>
        </p:spPr>
      </p:pic>
      <p:sp>
        <p:nvSpPr>
          <p:cNvPr id="5" name="Text Box 7"/>
          <p:cNvSpPr txBox="1">
            <a:spLocks noChangeArrowheads="1"/>
          </p:cNvSpPr>
          <p:nvPr/>
        </p:nvSpPr>
        <p:spPr bwMode="auto">
          <a:xfrm>
            <a:off x="9810" y="7313335"/>
            <a:ext cx="8193088" cy="240093"/>
          </a:xfrm>
          <a:prstGeom prst="rect">
            <a:avLst/>
          </a:prstGeom>
          <a:noFill/>
          <a:ln w="9525">
            <a:noFill/>
            <a:round/>
            <a:headEnd/>
            <a:tailEnd/>
          </a:ln>
        </p:spPr>
        <p:txBody>
          <a:bodyPr wrap="none" lIns="89839" tIns="67812" rIns="89839" bIns="44920">
            <a:prstTxWarp prst="textNoShape">
              <a:avLst/>
            </a:prstTxWarp>
          </a:bodyPr>
          <a:lstStyle/>
          <a:p>
            <a:pPr>
              <a:tabLst>
                <a:tab pos="0" algn="l"/>
                <a:tab pos="716282" algn="l"/>
                <a:tab pos="1434157" algn="l"/>
                <a:tab pos="2152027" algn="l"/>
                <a:tab pos="2869900" algn="l"/>
                <a:tab pos="3587769" algn="l"/>
                <a:tab pos="4305642" algn="l"/>
                <a:tab pos="5023513" algn="l"/>
                <a:tab pos="5741385" algn="l"/>
                <a:tab pos="6459256" algn="l"/>
                <a:tab pos="7177128" algn="l"/>
                <a:tab pos="7895000" algn="l"/>
                <a:tab pos="8612870" algn="l"/>
                <a:tab pos="9330737" algn="l"/>
                <a:tab pos="10048612" algn="l"/>
                <a:tab pos="10766482" algn="l"/>
              </a:tabLst>
            </a:pPr>
            <a:r>
              <a:rPr lang="en-US" sz="1000" i="1" dirty="0">
                <a:solidFill>
                  <a:srgbClr val="000000"/>
                </a:solidFill>
                <a:ea typeface="msmincho" charset="0"/>
                <a:cs typeface="msmincho" charset="0"/>
              </a:rPr>
              <a:t>Courtesy of Richard Cyganiak and Anja Jentzsch</a:t>
            </a:r>
            <a:endParaRPr lang="en-US" sz="1000" i="1" dirty="0">
              <a:solidFill>
                <a:srgbClr val="000000"/>
              </a:solidFill>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It provides a core set of data that Semantic Web applications can build on</a:t>
            </a:r>
          </a:p>
          <a:p>
            <a:pPr lvl="1"/>
            <a:r>
              <a:rPr lang="en-US" dirty="0" smtClean="0"/>
              <a:t>stable references for “things”, </a:t>
            </a:r>
          </a:p>
          <a:p>
            <a:pPr lvl="2"/>
            <a:r>
              <a:rPr lang="en-US" dirty="0" smtClean="0"/>
              <a:t>e.g., </a:t>
            </a:r>
            <a:r>
              <a:rPr lang="en-US" dirty="0" smtClean="0">
                <a:hlinkClick r:id="rId2"/>
              </a:rPr>
              <a:t>http://dbpedia.org/resource/Amsterdam</a:t>
            </a:r>
            <a:endParaRPr lang="en-US" dirty="0" smtClean="0"/>
          </a:p>
          <a:p>
            <a:pPr lvl="1"/>
            <a:r>
              <a:rPr lang="en-US" dirty="0" smtClean="0"/>
              <a:t>many many relationships that applications may reuse	</a:t>
            </a:r>
          </a:p>
          <a:p>
            <a:pPr lvl="2"/>
            <a:r>
              <a:rPr lang="en-US" dirty="0" smtClean="0"/>
              <a:t>e.g., the BBC application!</a:t>
            </a:r>
          </a:p>
          <a:p>
            <a:pPr lvl="1"/>
            <a:r>
              <a:rPr lang="en-US" dirty="0" smtClean="0"/>
              <a:t>a “nucleus” for a larger, semantically enabled Web!</a:t>
            </a:r>
          </a:p>
          <a:p>
            <a:r>
              <a:rPr lang="en-US" dirty="0" smtClean="0"/>
              <a:t>For many, publishing data may be the first step into the world of Semantic Web</a:t>
            </a:r>
            <a:endParaRPr lang="en-US" dirty="0"/>
          </a:p>
        </p:txBody>
      </p:sp>
      <p:sp>
        <p:nvSpPr>
          <p:cNvPr id="3" name="Title 2"/>
          <p:cNvSpPr>
            <a:spLocks noGrp="1"/>
          </p:cNvSpPr>
          <p:nvPr>
            <p:ph type="title"/>
          </p:nvPr>
        </p:nvSpPr>
        <p:spPr/>
        <p:txBody>
          <a:bodyPr/>
          <a:lstStyle/>
          <a:p>
            <a:r>
              <a:rPr lang="en-US" dirty="0" smtClean="0"/>
              <a:t>The importance of Linked Data</a:t>
            </a:r>
            <a:endParaRPr lang="en-US" dirty="0"/>
          </a:p>
        </p:txBody>
      </p:sp>
    </p:spTree>
    <p:extLst>
      <p:ext uri="{BB962C8B-B14F-4D97-AF65-F5344CB8AC3E}">
        <p14:creationId xmlns:p14="http://schemas.microsoft.com/office/powerpoint/2010/main" val="3390658681"/>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Publish your data first, care about sexy user interfaces later!</a:t>
            </a:r>
          </a:p>
          <a:p>
            <a:pPr lvl="1"/>
            <a:r>
              <a:rPr lang="en-US" dirty="0" smtClean="0"/>
              <a:t>the “raw data” can become useful on its own right and others may use it</a:t>
            </a:r>
          </a:p>
          <a:p>
            <a:pPr lvl="1"/>
            <a:r>
              <a:rPr lang="en-US" dirty="0" smtClean="0"/>
              <a:t>you can add your added value later by providing nice user access</a:t>
            </a:r>
          </a:p>
          <a:p>
            <a:r>
              <a:rPr lang="en-US" dirty="0" smtClean="0"/>
              <a:t>If possible, publish your data in RDF but if you cannot, others may help you in conversions</a:t>
            </a:r>
          </a:p>
          <a:p>
            <a:pPr lvl="1"/>
            <a:r>
              <a:rPr lang="en-US" dirty="0" smtClean="0"/>
              <a:t>trust the community…</a:t>
            </a:r>
          </a:p>
          <a:p>
            <a:r>
              <a:rPr lang="en-US" i="1" u="sng" dirty="0" smtClean="0"/>
              <a:t>Add links to other data</a:t>
            </a:r>
            <a:r>
              <a:rPr lang="en-US" dirty="0" smtClean="0"/>
              <a:t>. “Just” publishing isn’t enough…</a:t>
            </a:r>
            <a:endParaRPr lang="en-US" dirty="0"/>
          </a:p>
        </p:txBody>
      </p:sp>
      <p:sp>
        <p:nvSpPr>
          <p:cNvPr id="3" name="Title 2"/>
          <p:cNvSpPr>
            <a:spLocks noGrp="1"/>
          </p:cNvSpPr>
          <p:nvPr>
            <p:ph type="title"/>
          </p:nvPr>
        </p:nvSpPr>
        <p:spPr/>
        <p:txBody>
          <a:bodyPr>
            <a:normAutofit fontScale="90000"/>
          </a:bodyPr>
          <a:lstStyle/>
          <a:p>
            <a:r>
              <a:rPr lang="en-US" dirty="0" smtClean="0"/>
              <a:t>Some things to remember if you publish data</a:t>
            </a:r>
            <a:endParaRPr lang="en-US" dirty="0"/>
          </a:p>
        </p:txBody>
      </p:sp>
    </p:spTree>
    <p:extLst>
      <p:ext uri="{BB962C8B-B14F-4D97-AF65-F5344CB8AC3E}">
        <p14:creationId xmlns:p14="http://schemas.microsoft.com/office/powerpoint/2010/main" val="417037597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Currently, Linked Data is dominated by </a:t>
            </a:r>
            <a:r>
              <a:rPr lang="en-US" i="1" dirty="0" smtClean="0"/>
              <a:t>publishing</a:t>
            </a:r>
            <a:r>
              <a:rPr lang="en-US" dirty="0" smtClean="0"/>
              <a:t> data for read-only usage</a:t>
            </a:r>
          </a:p>
          <a:p>
            <a:pPr lvl="1"/>
            <a:r>
              <a:rPr lang="en-US" dirty="0" smtClean="0"/>
              <a:t>creating/updating the data is done “out of band”</a:t>
            </a:r>
          </a:p>
          <a:p>
            <a:r>
              <a:rPr lang="en-US" dirty="0" smtClean="0"/>
              <a:t>The future to read </a:t>
            </a:r>
            <a:r>
              <a:rPr lang="en-US" i="1" u="sng" dirty="0" smtClean="0"/>
              <a:t>and</a:t>
            </a:r>
            <a:r>
              <a:rPr lang="en-US" dirty="0" smtClean="0"/>
              <a:t> write Linked Data</a:t>
            </a:r>
          </a:p>
        </p:txBody>
      </p:sp>
      <p:sp>
        <p:nvSpPr>
          <p:cNvPr id="3" name="Title 2"/>
          <p:cNvSpPr>
            <a:spLocks noGrp="1"/>
          </p:cNvSpPr>
          <p:nvPr>
            <p:ph type="title"/>
          </p:nvPr>
        </p:nvSpPr>
        <p:spPr/>
        <p:txBody>
          <a:bodyPr/>
          <a:lstStyle/>
          <a:p>
            <a:r>
              <a:rPr lang="en-US" dirty="0" smtClean="0"/>
              <a:t>Read only vs. Read/Write</a:t>
            </a:r>
            <a:endParaRPr lang="en-US" dirty="0"/>
          </a:p>
        </p:txBody>
      </p:sp>
    </p:spTree>
    <p:extLst>
      <p:ext uri="{BB962C8B-B14F-4D97-AF65-F5344CB8AC3E}">
        <p14:creationId xmlns:p14="http://schemas.microsoft.com/office/powerpoint/2010/main" val="2754086195"/>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p:cNvGrpSpPr/>
          <p:nvPr/>
        </p:nvGrpSpPr>
        <p:grpSpPr>
          <a:xfrm>
            <a:off x="455561" y="1777782"/>
            <a:ext cx="9066730" cy="1922202"/>
            <a:chOff x="413231" y="1612766"/>
            <a:chExt cx="8224309" cy="1743787"/>
          </a:xfrm>
        </p:grpSpPr>
        <p:cxnSp>
          <p:nvCxnSpPr>
            <p:cNvPr id="138" name="Straight Connector 137"/>
            <p:cNvCxnSpPr/>
            <p:nvPr/>
          </p:nvCxnSpPr>
          <p:spPr>
            <a:xfrm flipV="1">
              <a:off x="413231" y="3306155"/>
              <a:ext cx="8224309" cy="50398"/>
            </a:xfrm>
            <a:prstGeom prst="line">
              <a:avLst/>
            </a:prstGeom>
            <a:ln w="1905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01" name="Rounded Rectangle 100"/>
            <p:cNvSpPr/>
            <p:nvPr/>
          </p:nvSpPr>
          <p:spPr>
            <a:xfrm>
              <a:off x="2155252" y="1612766"/>
              <a:ext cx="1894207"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dirty="0" smtClean="0">
                  <a:solidFill>
                    <a:schemeClr val="tx2"/>
                  </a:solidFill>
                </a:rPr>
                <a:t>Application #1</a:t>
              </a:r>
              <a:endParaRPr lang="en-US" dirty="0">
                <a:solidFill>
                  <a:schemeClr val="tx2"/>
                </a:solidFill>
              </a:endParaRPr>
            </a:p>
          </p:txBody>
        </p:sp>
        <p:sp>
          <p:nvSpPr>
            <p:cNvPr id="102" name="Rounded Rectangle 101"/>
            <p:cNvSpPr/>
            <p:nvPr/>
          </p:nvSpPr>
          <p:spPr>
            <a:xfrm>
              <a:off x="5094539" y="1612766"/>
              <a:ext cx="1959525"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dirty="0" smtClean="0">
                  <a:solidFill>
                    <a:schemeClr val="tx2"/>
                  </a:solidFill>
                </a:rPr>
                <a:t>Application #2</a:t>
              </a:r>
              <a:endParaRPr lang="en-US" dirty="0">
                <a:solidFill>
                  <a:schemeClr val="tx2"/>
                </a:solidFill>
              </a:endParaRPr>
            </a:p>
          </p:txBody>
        </p:sp>
      </p:grpSp>
      <p:grpSp>
        <p:nvGrpSpPr>
          <p:cNvPr id="140" name="Group 139"/>
          <p:cNvGrpSpPr/>
          <p:nvPr/>
        </p:nvGrpSpPr>
        <p:grpSpPr>
          <a:xfrm>
            <a:off x="455561" y="4783813"/>
            <a:ext cx="9066730" cy="2530045"/>
            <a:chOff x="413231" y="4339775"/>
            <a:chExt cx="8224309" cy="2295211"/>
          </a:xfrm>
        </p:grpSpPr>
        <p:grpSp>
          <p:nvGrpSpPr>
            <p:cNvPr id="105" name="Group 104"/>
            <p:cNvGrpSpPr/>
            <p:nvPr/>
          </p:nvGrpSpPr>
          <p:grpSpPr>
            <a:xfrm>
              <a:off x="1356465" y="4349279"/>
              <a:ext cx="2032388" cy="2285707"/>
              <a:chOff x="1777656" y="4007135"/>
              <a:chExt cx="2032388" cy="2285707"/>
            </a:xfrm>
          </p:grpSpPr>
          <p:grpSp>
            <p:nvGrpSpPr>
              <p:cNvPr id="98" name="Group 97"/>
              <p:cNvGrpSpPr/>
              <p:nvPr/>
            </p:nvGrpSpPr>
            <p:grpSpPr>
              <a:xfrm>
                <a:off x="1796048" y="4007135"/>
                <a:ext cx="1995605" cy="1550698"/>
                <a:chOff x="749821" y="3845586"/>
                <a:chExt cx="1995605" cy="1550698"/>
              </a:xfrm>
            </p:grpSpPr>
            <p:sp>
              <p:nvSpPr>
                <p:cNvPr id="97" name="Can 96"/>
                <p:cNvSpPr/>
                <p:nvPr/>
              </p:nvSpPr>
              <p:spPr>
                <a:xfrm>
                  <a:off x="749821" y="3845586"/>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6" name="Group 95"/>
                <p:cNvGrpSpPr/>
                <p:nvPr/>
              </p:nvGrpSpPr>
              <p:grpSpPr>
                <a:xfrm>
                  <a:off x="820614" y="4126005"/>
                  <a:ext cx="1833861" cy="1220829"/>
                  <a:chOff x="1091722" y="3587812"/>
                  <a:chExt cx="1833861" cy="1524196"/>
                </a:xfrm>
              </p:grpSpPr>
              <p:sp>
                <p:nvSpPr>
                  <p:cNvPr id="67" name="Document 66"/>
                  <p:cNvSpPr/>
                  <p:nvPr/>
                </p:nvSpPr>
                <p:spPr>
                  <a:xfrm>
                    <a:off x="2158075" y="4808641"/>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8" name="Document 67"/>
                  <p:cNvSpPr/>
                  <p:nvPr/>
                </p:nvSpPr>
                <p:spPr>
                  <a:xfrm>
                    <a:off x="1310356" y="411023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9" name="Document 68"/>
                  <p:cNvSpPr/>
                  <p:nvPr/>
                </p:nvSpPr>
                <p:spPr>
                  <a:xfrm>
                    <a:off x="1939441" y="3587812"/>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0" name="Document 69"/>
                  <p:cNvSpPr/>
                  <p:nvPr/>
                </p:nvSpPr>
                <p:spPr>
                  <a:xfrm>
                    <a:off x="1091722" y="4656958"/>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71" name="Straight Arrow Connector 70"/>
                  <p:cNvCxnSpPr>
                    <a:stCxn id="69" idx="2"/>
                    <a:endCxn id="67" idx="0"/>
                  </p:cNvCxnSpPr>
                  <p:nvPr/>
                </p:nvCxnSpPr>
                <p:spPr>
                  <a:xfrm>
                    <a:off x="2158075" y="3871123"/>
                    <a:ext cx="218634" cy="93751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69" idx="1"/>
                    <a:endCxn id="68" idx="0"/>
                  </p:cNvCxnSpPr>
                  <p:nvPr/>
                </p:nvCxnSpPr>
                <p:spPr>
                  <a:xfrm flipH="1">
                    <a:off x="1528990" y="3739496"/>
                    <a:ext cx="410451" cy="370741"/>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8" idx="2"/>
                    <a:endCxn id="70" idx="0"/>
                  </p:cNvCxnSpPr>
                  <p:nvPr/>
                </p:nvCxnSpPr>
                <p:spPr>
                  <a:xfrm flipH="1">
                    <a:off x="1310356" y="4393548"/>
                    <a:ext cx="218634" cy="26341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68" idx="2"/>
                    <a:endCxn id="67" idx="0"/>
                  </p:cNvCxnSpPr>
                  <p:nvPr/>
                </p:nvCxnSpPr>
                <p:spPr>
                  <a:xfrm>
                    <a:off x="1528990" y="4393548"/>
                    <a:ext cx="847719" cy="41509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82" name="Document 81"/>
                  <p:cNvSpPr/>
                  <p:nvPr/>
                </p:nvSpPr>
                <p:spPr>
                  <a:xfrm>
                    <a:off x="2488315" y="4090180"/>
                    <a:ext cx="437268" cy="303367"/>
                  </a:xfrm>
                  <a:prstGeom prst="flowChartDocument">
                    <a:avLst/>
                  </a:prstGeom>
                  <a:solidFill>
                    <a:schemeClr val="accent5">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85" name="Straight Arrow Connector 84"/>
                  <p:cNvCxnSpPr>
                    <a:stCxn id="82" idx="1"/>
                    <a:endCxn id="68" idx="3"/>
                  </p:cNvCxnSpPr>
                  <p:nvPr/>
                </p:nvCxnSpPr>
                <p:spPr>
                  <a:xfrm flipH="1">
                    <a:off x="1747624" y="4241864"/>
                    <a:ext cx="740691" cy="20057"/>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3" name="TextBox 102"/>
              <p:cNvSpPr txBox="1"/>
              <p:nvPr/>
            </p:nvSpPr>
            <p:spPr>
              <a:xfrm>
                <a:off x="1777656" y="5520456"/>
                <a:ext cx="2032388" cy="772386"/>
              </a:xfrm>
              <a:prstGeom prst="rect">
                <a:avLst/>
              </a:prstGeom>
              <a:noFill/>
            </p:spPr>
            <p:txBody>
              <a:bodyPr wrap="none" rtlCol="0">
                <a:spAutoFit/>
              </a:bodyPr>
              <a:lstStyle/>
              <a:p>
                <a:pPr algn="ctr"/>
                <a:r>
                  <a:rPr lang="en-US" dirty="0" smtClean="0">
                    <a:solidFill>
                      <a:srgbClr val="000000"/>
                    </a:solidFill>
                  </a:rPr>
                  <a:t>Linked Data </a:t>
                </a:r>
              </a:p>
              <a:p>
                <a:pPr algn="ctr"/>
                <a:r>
                  <a:rPr lang="en-US" dirty="0" smtClean="0">
                    <a:solidFill>
                      <a:srgbClr val="000000"/>
                    </a:solidFill>
                  </a:rPr>
                  <a:t>on Server #1</a:t>
                </a:r>
                <a:endParaRPr lang="en-US" dirty="0">
                  <a:solidFill>
                    <a:srgbClr val="000000"/>
                  </a:solidFill>
                </a:endParaRPr>
              </a:p>
            </p:txBody>
          </p:sp>
        </p:grpSp>
        <p:grpSp>
          <p:nvGrpSpPr>
            <p:cNvPr id="106" name="Group 105"/>
            <p:cNvGrpSpPr/>
            <p:nvPr/>
          </p:nvGrpSpPr>
          <p:grpSpPr>
            <a:xfrm>
              <a:off x="5666056" y="4339775"/>
              <a:ext cx="2032388" cy="2285708"/>
              <a:chOff x="5666056" y="4007135"/>
              <a:chExt cx="2032388" cy="2285708"/>
            </a:xfrm>
          </p:grpSpPr>
          <p:grpSp>
            <p:nvGrpSpPr>
              <p:cNvPr id="99" name="Group 98"/>
              <p:cNvGrpSpPr/>
              <p:nvPr/>
            </p:nvGrpSpPr>
            <p:grpSpPr>
              <a:xfrm>
                <a:off x="5684448" y="4007135"/>
                <a:ext cx="1995605" cy="1550698"/>
                <a:chOff x="4686646" y="3186778"/>
                <a:chExt cx="1995605" cy="1550698"/>
              </a:xfrm>
            </p:grpSpPr>
            <p:sp>
              <p:nvSpPr>
                <p:cNvPr id="92" name="Can 91"/>
                <p:cNvSpPr/>
                <p:nvPr/>
              </p:nvSpPr>
              <p:spPr>
                <a:xfrm>
                  <a:off x="4686646" y="3186778"/>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4843108" y="3542514"/>
                  <a:ext cx="1682681" cy="1114444"/>
                  <a:chOff x="4014483" y="1682513"/>
                  <a:chExt cx="1682681" cy="1114444"/>
                </a:xfrm>
              </p:grpSpPr>
              <p:sp>
                <p:nvSpPr>
                  <p:cNvPr id="37" name="Document 36"/>
                  <p:cNvSpPr/>
                  <p:nvPr/>
                </p:nvSpPr>
                <p:spPr>
                  <a:xfrm>
                    <a:off x="5259896" y="2493590"/>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8" name="Document 47"/>
                  <p:cNvSpPr/>
                  <p:nvPr/>
                </p:nvSpPr>
                <p:spPr>
                  <a:xfrm>
                    <a:off x="5259896" y="174988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9" name="Document 48"/>
                  <p:cNvSpPr/>
                  <p:nvPr/>
                </p:nvSpPr>
                <p:spPr>
                  <a:xfrm>
                    <a:off x="4014483" y="1682513"/>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0" name="Document 49"/>
                  <p:cNvSpPr/>
                  <p:nvPr/>
                </p:nvSpPr>
                <p:spPr>
                  <a:xfrm>
                    <a:off x="4164541" y="2448292"/>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52" name="Straight Arrow Connector 51"/>
                  <p:cNvCxnSpPr>
                    <a:stCxn id="49" idx="2"/>
                    <a:endCxn id="37" idx="0"/>
                  </p:cNvCxnSpPr>
                  <p:nvPr/>
                </p:nvCxnSpPr>
                <p:spPr>
                  <a:xfrm>
                    <a:off x="4233117" y="1965824"/>
                    <a:ext cx="1245413" cy="52776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9" idx="3"/>
                    <a:endCxn id="48" idx="1"/>
                  </p:cNvCxnSpPr>
                  <p:nvPr/>
                </p:nvCxnSpPr>
                <p:spPr>
                  <a:xfrm>
                    <a:off x="4451751" y="1834197"/>
                    <a:ext cx="808145" cy="67374"/>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2"/>
                    <a:endCxn id="50" idx="3"/>
                  </p:cNvCxnSpPr>
                  <p:nvPr/>
                </p:nvCxnSpPr>
                <p:spPr>
                  <a:xfrm flipH="1">
                    <a:off x="4601809" y="2033198"/>
                    <a:ext cx="876721" cy="56677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8" idx="2"/>
                    <a:endCxn id="37" idx="0"/>
                  </p:cNvCxnSpPr>
                  <p:nvPr/>
                </p:nvCxnSpPr>
                <p:spPr>
                  <a:xfrm>
                    <a:off x="5478530" y="2033198"/>
                    <a:ext cx="0" cy="460392"/>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4" name="TextBox 103"/>
              <p:cNvSpPr txBox="1"/>
              <p:nvPr/>
            </p:nvSpPr>
            <p:spPr>
              <a:xfrm>
                <a:off x="5666056" y="5520456"/>
                <a:ext cx="2032388" cy="772387"/>
              </a:xfrm>
              <a:prstGeom prst="rect">
                <a:avLst/>
              </a:prstGeom>
              <a:noFill/>
            </p:spPr>
            <p:txBody>
              <a:bodyPr wrap="none" rtlCol="0">
                <a:spAutoFit/>
              </a:bodyPr>
              <a:lstStyle/>
              <a:p>
                <a:pPr algn="ctr"/>
                <a:r>
                  <a:rPr lang="en-US" dirty="0" smtClean="0">
                    <a:solidFill>
                      <a:srgbClr val="000000"/>
                    </a:solidFill>
                  </a:rPr>
                  <a:t>Linked Data </a:t>
                </a:r>
              </a:p>
              <a:p>
                <a:pPr algn="ctr"/>
                <a:r>
                  <a:rPr lang="en-US" dirty="0" smtClean="0">
                    <a:solidFill>
                      <a:srgbClr val="000000"/>
                    </a:solidFill>
                  </a:rPr>
                  <a:t>on Server #2</a:t>
                </a:r>
                <a:endParaRPr lang="en-US" dirty="0">
                  <a:solidFill>
                    <a:srgbClr val="000000"/>
                  </a:solidFill>
                </a:endParaRPr>
              </a:p>
            </p:txBody>
          </p:sp>
        </p:grpSp>
        <p:cxnSp>
          <p:nvCxnSpPr>
            <p:cNvPr id="107" name="Straight Arrow Connector 106"/>
            <p:cNvCxnSpPr>
              <a:stCxn id="67" idx="3"/>
              <a:endCxn id="49" idx="1"/>
            </p:cNvCxnSpPr>
            <p:nvPr/>
          </p:nvCxnSpPr>
          <p:spPr>
            <a:xfrm flipV="1">
              <a:off x="2949271" y="4847195"/>
              <a:ext cx="2891639" cy="881839"/>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69" idx="3"/>
              <a:endCxn id="49" idx="1"/>
            </p:cNvCxnSpPr>
            <p:nvPr/>
          </p:nvCxnSpPr>
          <p:spPr>
            <a:xfrm>
              <a:off x="2730637" y="4751192"/>
              <a:ext cx="3110273" cy="9600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37" idx="3"/>
            </p:cNvCxnSpPr>
            <p:nvPr/>
          </p:nvCxnSpPr>
          <p:spPr>
            <a:xfrm flipV="1">
              <a:off x="7523591" y="5169636"/>
              <a:ext cx="1113949" cy="48863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endCxn id="68" idx="1"/>
            </p:cNvCxnSpPr>
            <p:nvPr/>
          </p:nvCxnSpPr>
          <p:spPr>
            <a:xfrm>
              <a:off x="413231" y="5169637"/>
              <a:ext cx="1251053" cy="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50" idx="1"/>
              <a:endCxn id="67" idx="3"/>
            </p:cNvCxnSpPr>
            <p:nvPr/>
          </p:nvCxnSpPr>
          <p:spPr>
            <a:xfrm flipH="1">
              <a:off x="2949271" y="5612974"/>
              <a:ext cx="3041697" cy="11606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sp>
        <p:nvSpPr>
          <p:cNvPr id="136" name="Title 135"/>
          <p:cNvSpPr>
            <a:spLocks noGrp="1"/>
          </p:cNvSpPr>
          <p:nvPr>
            <p:ph type="title"/>
          </p:nvPr>
        </p:nvSpPr>
        <p:spPr/>
        <p:txBody>
          <a:bodyPr>
            <a:normAutofit fontScale="90000"/>
          </a:bodyPr>
          <a:lstStyle/>
          <a:p>
            <a:r>
              <a:rPr lang="en-US" dirty="0" smtClean="0"/>
              <a:t>Example: Simple Application Integration via Linked Data</a:t>
            </a:r>
            <a:endParaRPr lang="en-US" dirty="0"/>
          </a:p>
        </p:txBody>
      </p:sp>
      <p:grpSp>
        <p:nvGrpSpPr>
          <p:cNvPr id="142" name="Group 141"/>
          <p:cNvGrpSpPr/>
          <p:nvPr/>
        </p:nvGrpSpPr>
        <p:grpSpPr>
          <a:xfrm>
            <a:off x="2615710" y="2555566"/>
            <a:ext cx="4751025" cy="2238723"/>
            <a:chOff x="2372660" y="2318348"/>
            <a:chExt cx="4309591" cy="2030929"/>
          </a:xfrm>
        </p:grpSpPr>
        <p:cxnSp>
          <p:nvCxnSpPr>
            <p:cNvPr id="90" name="Straight Arrow Connector 89"/>
            <p:cNvCxnSpPr>
              <a:stCxn id="97" idx="1"/>
              <a:endCxn id="101" idx="2"/>
            </p:cNvCxnSpPr>
            <p:nvPr/>
          </p:nvCxnSpPr>
          <p:spPr>
            <a:xfrm flipV="1">
              <a:off x="2372660" y="2318348"/>
              <a:ext cx="729696" cy="2030929"/>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92" idx="1"/>
              <a:endCxn id="101" idx="2"/>
            </p:cNvCxnSpPr>
            <p:nvPr/>
          </p:nvCxnSpPr>
          <p:spPr>
            <a:xfrm flipH="1" flipV="1">
              <a:off x="3102356" y="2318348"/>
              <a:ext cx="3579895" cy="2021426"/>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97" idx="1"/>
              <a:endCxn id="102" idx="2"/>
            </p:cNvCxnSpPr>
            <p:nvPr/>
          </p:nvCxnSpPr>
          <p:spPr>
            <a:xfrm flipV="1">
              <a:off x="2372660" y="2318348"/>
              <a:ext cx="3701642" cy="2030929"/>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3610733" y="2597340"/>
              <a:ext cx="2821854" cy="432309"/>
            </a:xfrm>
            <a:prstGeom prst="rect">
              <a:avLst/>
            </a:prstGeom>
            <a:solidFill>
              <a:schemeClr val="bg1"/>
            </a:solidFill>
          </p:spPr>
          <p:txBody>
            <a:bodyPr wrap="none" rtlCol="0">
              <a:spAutoFit/>
            </a:bodyPr>
            <a:lstStyle/>
            <a:p>
              <a:r>
                <a:rPr lang="en-US" dirty="0" smtClean="0">
                  <a:solidFill>
                    <a:schemeClr val="accent4"/>
                  </a:solidFill>
                </a:rPr>
                <a:t>HTTP GET, HEAD</a:t>
              </a:r>
              <a:endParaRPr lang="en-US" dirty="0">
                <a:solidFill>
                  <a:schemeClr val="accent4"/>
                </a:solidFill>
              </a:endParaRPr>
            </a:p>
          </p:txBody>
        </p:sp>
      </p:grpSp>
      <p:grpSp>
        <p:nvGrpSpPr>
          <p:cNvPr id="154" name="Group 153"/>
          <p:cNvGrpSpPr/>
          <p:nvPr/>
        </p:nvGrpSpPr>
        <p:grpSpPr>
          <a:xfrm>
            <a:off x="3420132" y="2555550"/>
            <a:ext cx="5096843" cy="3093402"/>
            <a:chOff x="3102356" y="2318349"/>
            <a:chExt cx="4623278" cy="2806278"/>
          </a:xfrm>
        </p:grpSpPr>
        <p:cxnSp>
          <p:nvCxnSpPr>
            <p:cNvPr id="147" name="Straight Arrow Connector 146"/>
            <p:cNvCxnSpPr>
              <a:stCxn id="101" idx="2"/>
              <a:endCxn id="92" idx="2"/>
            </p:cNvCxnSpPr>
            <p:nvPr/>
          </p:nvCxnSpPr>
          <p:spPr>
            <a:xfrm>
              <a:off x="3102356" y="2318349"/>
              <a:ext cx="2582093" cy="2796775"/>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102" idx="2"/>
              <a:endCxn id="97" idx="4"/>
            </p:cNvCxnSpPr>
            <p:nvPr/>
          </p:nvCxnSpPr>
          <p:spPr>
            <a:xfrm flipH="1">
              <a:off x="3370463" y="2318349"/>
              <a:ext cx="2703839" cy="2806278"/>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a:stCxn id="102" idx="2"/>
              <a:endCxn id="92" idx="1"/>
            </p:cNvCxnSpPr>
            <p:nvPr/>
          </p:nvCxnSpPr>
          <p:spPr>
            <a:xfrm>
              <a:off x="6074302" y="2318349"/>
              <a:ext cx="607949" cy="2021425"/>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53" name="TextBox 152"/>
            <p:cNvSpPr txBox="1"/>
            <p:nvPr/>
          </p:nvSpPr>
          <p:spPr>
            <a:xfrm>
              <a:off x="4559781" y="3727475"/>
              <a:ext cx="3165853" cy="432309"/>
            </a:xfrm>
            <a:prstGeom prst="rect">
              <a:avLst/>
            </a:prstGeom>
            <a:solidFill>
              <a:schemeClr val="bg1"/>
            </a:solidFill>
          </p:spPr>
          <p:txBody>
            <a:bodyPr wrap="none" rtlCol="0">
              <a:spAutoFit/>
            </a:bodyPr>
            <a:lstStyle/>
            <a:p>
              <a:r>
                <a:rPr lang="en-US" dirty="0" smtClean="0">
                  <a:solidFill>
                    <a:schemeClr val="accent2"/>
                  </a:solidFill>
                </a:rPr>
                <a:t>HTTP PUT, DELETE</a:t>
              </a:r>
              <a:endParaRPr lang="en-US" dirty="0">
                <a:solidFill>
                  <a:schemeClr val="accent2"/>
                </a:solidFill>
              </a:endParaRPr>
            </a:p>
          </p:txBody>
        </p:sp>
      </p:grpSp>
    </p:spTree>
    <p:extLst>
      <p:ext uri="{BB962C8B-B14F-4D97-AF65-F5344CB8AC3E}">
        <p14:creationId xmlns:p14="http://schemas.microsoft.com/office/powerpoint/2010/main" val="3051881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p:cNvGrpSpPr/>
          <p:nvPr/>
        </p:nvGrpSpPr>
        <p:grpSpPr>
          <a:xfrm>
            <a:off x="455561" y="1777782"/>
            <a:ext cx="9066730" cy="1922202"/>
            <a:chOff x="413231" y="1612766"/>
            <a:chExt cx="8224309" cy="1743787"/>
          </a:xfrm>
        </p:grpSpPr>
        <p:cxnSp>
          <p:nvCxnSpPr>
            <p:cNvPr id="138" name="Straight Connector 137"/>
            <p:cNvCxnSpPr/>
            <p:nvPr/>
          </p:nvCxnSpPr>
          <p:spPr>
            <a:xfrm flipV="1">
              <a:off x="413231" y="3306155"/>
              <a:ext cx="8224309" cy="50398"/>
            </a:xfrm>
            <a:prstGeom prst="line">
              <a:avLst/>
            </a:prstGeom>
            <a:ln w="1905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01" name="Rounded Rectangle 100"/>
            <p:cNvSpPr/>
            <p:nvPr/>
          </p:nvSpPr>
          <p:spPr>
            <a:xfrm>
              <a:off x="2267756" y="1612766"/>
              <a:ext cx="1693239"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dirty="0" smtClean="0">
                  <a:solidFill>
                    <a:schemeClr val="tx2"/>
                  </a:solidFill>
                </a:rPr>
                <a:t>Public Library</a:t>
              </a:r>
              <a:endParaRPr lang="en-US" dirty="0">
                <a:solidFill>
                  <a:schemeClr val="tx2"/>
                </a:solidFill>
              </a:endParaRPr>
            </a:p>
          </p:txBody>
        </p:sp>
        <p:sp>
          <p:nvSpPr>
            <p:cNvPr id="102" name="Rounded Rectangle 101"/>
            <p:cNvSpPr/>
            <p:nvPr/>
          </p:nvSpPr>
          <p:spPr>
            <a:xfrm>
              <a:off x="5266423" y="1612766"/>
              <a:ext cx="1693239"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92500"/>
            </a:bodyPr>
            <a:lstStyle/>
            <a:p>
              <a:pPr algn="ctr"/>
              <a:r>
                <a:rPr lang="en-US" dirty="0" smtClean="0">
                  <a:solidFill>
                    <a:schemeClr val="tx2"/>
                  </a:solidFill>
                </a:rPr>
                <a:t>Bookshop</a:t>
              </a:r>
              <a:endParaRPr lang="en-US" dirty="0">
                <a:solidFill>
                  <a:schemeClr val="tx2"/>
                </a:solidFill>
              </a:endParaRPr>
            </a:p>
          </p:txBody>
        </p:sp>
      </p:grpSp>
      <p:grpSp>
        <p:nvGrpSpPr>
          <p:cNvPr id="140" name="Group 139"/>
          <p:cNvGrpSpPr/>
          <p:nvPr/>
        </p:nvGrpSpPr>
        <p:grpSpPr>
          <a:xfrm>
            <a:off x="455561" y="4783813"/>
            <a:ext cx="9066730" cy="2530045"/>
            <a:chOff x="413231" y="4339775"/>
            <a:chExt cx="8224309" cy="2295211"/>
          </a:xfrm>
        </p:grpSpPr>
        <p:grpSp>
          <p:nvGrpSpPr>
            <p:cNvPr id="105" name="Group 104"/>
            <p:cNvGrpSpPr/>
            <p:nvPr/>
          </p:nvGrpSpPr>
          <p:grpSpPr>
            <a:xfrm>
              <a:off x="695823" y="4349279"/>
              <a:ext cx="3353677" cy="2285707"/>
              <a:chOff x="1117014" y="4007135"/>
              <a:chExt cx="3353677" cy="2285707"/>
            </a:xfrm>
          </p:grpSpPr>
          <p:grpSp>
            <p:nvGrpSpPr>
              <p:cNvPr id="98" name="Group 97"/>
              <p:cNvGrpSpPr/>
              <p:nvPr/>
            </p:nvGrpSpPr>
            <p:grpSpPr>
              <a:xfrm>
                <a:off x="1796048" y="4007135"/>
                <a:ext cx="1995605" cy="1550698"/>
                <a:chOff x="749821" y="3845586"/>
                <a:chExt cx="1995605" cy="1550698"/>
              </a:xfrm>
            </p:grpSpPr>
            <p:sp>
              <p:nvSpPr>
                <p:cNvPr id="97" name="Can 96"/>
                <p:cNvSpPr/>
                <p:nvPr/>
              </p:nvSpPr>
              <p:spPr>
                <a:xfrm>
                  <a:off x="749821" y="3845586"/>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6" name="Group 95"/>
                <p:cNvGrpSpPr/>
                <p:nvPr/>
              </p:nvGrpSpPr>
              <p:grpSpPr>
                <a:xfrm>
                  <a:off x="820614" y="4126005"/>
                  <a:ext cx="1833861" cy="1220829"/>
                  <a:chOff x="1091722" y="3587812"/>
                  <a:chExt cx="1833861" cy="1524196"/>
                </a:xfrm>
              </p:grpSpPr>
              <p:sp>
                <p:nvSpPr>
                  <p:cNvPr id="67" name="Document 66"/>
                  <p:cNvSpPr/>
                  <p:nvPr/>
                </p:nvSpPr>
                <p:spPr>
                  <a:xfrm>
                    <a:off x="2158075" y="4808641"/>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8" name="Document 67"/>
                  <p:cNvSpPr/>
                  <p:nvPr/>
                </p:nvSpPr>
                <p:spPr>
                  <a:xfrm>
                    <a:off x="1310356" y="411023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9" name="Document 68"/>
                  <p:cNvSpPr/>
                  <p:nvPr/>
                </p:nvSpPr>
                <p:spPr>
                  <a:xfrm>
                    <a:off x="1939441" y="3587812"/>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0" name="Document 69"/>
                  <p:cNvSpPr/>
                  <p:nvPr/>
                </p:nvSpPr>
                <p:spPr>
                  <a:xfrm>
                    <a:off x="1091722" y="4656958"/>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71" name="Straight Arrow Connector 70"/>
                  <p:cNvCxnSpPr>
                    <a:stCxn id="69" idx="2"/>
                    <a:endCxn id="67" idx="0"/>
                  </p:cNvCxnSpPr>
                  <p:nvPr/>
                </p:nvCxnSpPr>
                <p:spPr>
                  <a:xfrm>
                    <a:off x="2158075" y="3871123"/>
                    <a:ext cx="218634" cy="93751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69" idx="1"/>
                    <a:endCxn id="68" idx="0"/>
                  </p:cNvCxnSpPr>
                  <p:nvPr/>
                </p:nvCxnSpPr>
                <p:spPr>
                  <a:xfrm flipH="1">
                    <a:off x="1528990" y="3739496"/>
                    <a:ext cx="410451" cy="370741"/>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8" idx="2"/>
                    <a:endCxn id="70" idx="0"/>
                  </p:cNvCxnSpPr>
                  <p:nvPr/>
                </p:nvCxnSpPr>
                <p:spPr>
                  <a:xfrm flipH="1">
                    <a:off x="1310356" y="4393548"/>
                    <a:ext cx="218634" cy="26341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68" idx="2"/>
                    <a:endCxn id="67" idx="0"/>
                  </p:cNvCxnSpPr>
                  <p:nvPr/>
                </p:nvCxnSpPr>
                <p:spPr>
                  <a:xfrm>
                    <a:off x="1528990" y="4393548"/>
                    <a:ext cx="847719" cy="41509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82" name="Document 81"/>
                  <p:cNvSpPr/>
                  <p:nvPr/>
                </p:nvSpPr>
                <p:spPr>
                  <a:xfrm>
                    <a:off x="2488315" y="4090180"/>
                    <a:ext cx="437268" cy="303367"/>
                  </a:xfrm>
                  <a:prstGeom prst="flowChartDocument">
                    <a:avLst/>
                  </a:prstGeom>
                  <a:solidFill>
                    <a:schemeClr val="accent5">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85" name="Straight Arrow Connector 84"/>
                  <p:cNvCxnSpPr>
                    <a:stCxn id="82" idx="1"/>
                    <a:endCxn id="68" idx="3"/>
                  </p:cNvCxnSpPr>
                  <p:nvPr/>
                </p:nvCxnSpPr>
                <p:spPr>
                  <a:xfrm flipH="1">
                    <a:off x="1747624" y="4241864"/>
                    <a:ext cx="740691" cy="20057"/>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3" name="TextBox 102"/>
              <p:cNvSpPr txBox="1"/>
              <p:nvPr/>
            </p:nvSpPr>
            <p:spPr>
              <a:xfrm>
                <a:off x="1117014" y="5520456"/>
                <a:ext cx="3353677" cy="772386"/>
              </a:xfrm>
              <a:prstGeom prst="rect">
                <a:avLst/>
              </a:prstGeom>
              <a:noFill/>
            </p:spPr>
            <p:txBody>
              <a:bodyPr wrap="none" rtlCol="0">
                <a:spAutoFit/>
              </a:bodyPr>
              <a:lstStyle/>
              <a:p>
                <a:pPr algn="ctr"/>
                <a:r>
                  <a:rPr lang="en-US" dirty="0" smtClean="0">
                    <a:solidFill>
                      <a:srgbClr val="000000"/>
                    </a:solidFill>
                  </a:rPr>
                  <a:t>Catalogue</a:t>
                </a:r>
              </a:p>
              <a:p>
                <a:pPr algn="ctr"/>
                <a:r>
                  <a:rPr lang="en-US" dirty="0" smtClean="0">
                    <a:solidFill>
                      <a:srgbClr val="000000"/>
                    </a:solidFill>
                  </a:rPr>
                  <a:t>in Library of Congress</a:t>
                </a:r>
                <a:endParaRPr lang="en-US" dirty="0">
                  <a:solidFill>
                    <a:srgbClr val="000000"/>
                  </a:solidFill>
                </a:endParaRPr>
              </a:p>
            </p:txBody>
          </p:sp>
        </p:grpSp>
        <p:grpSp>
          <p:nvGrpSpPr>
            <p:cNvPr id="106" name="Group 105"/>
            <p:cNvGrpSpPr/>
            <p:nvPr/>
          </p:nvGrpSpPr>
          <p:grpSpPr>
            <a:xfrm>
              <a:off x="4887488" y="4339775"/>
              <a:ext cx="3589531" cy="2285708"/>
              <a:chOff x="4887488" y="4007135"/>
              <a:chExt cx="3589531" cy="2285708"/>
            </a:xfrm>
          </p:grpSpPr>
          <p:grpSp>
            <p:nvGrpSpPr>
              <p:cNvPr id="99" name="Group 98"/>
              <p:cNvGrpSpPr/>
              <p:nvPr/>
            </p:nvGrpSpPr>
            <p:grpSpPr>
              <a:xfrm>
                <a:off x="5684448" y="4007135"/>
                <a:ext cx="1995605" cy="1550698"/>
                <a:chOff x="4686646" y="3186778"/>
                <a:chExt cx="1995605" cy="1550698"/>
              </a:xfrm>
            </p:grpSpPr>
            <p:sp>
              <p:nvSpPr>
                <p:cNvPr id="92" name="Can 91"/>
                <p:cNvSpPr/>
                <p:nvPr/>
              </p:nvSpPr>
              <p:spPr>
                <a:xfrm>
                  <a:off x="4686646" y="3186778"/>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4843108" y="3542514"/>
                  <a:ext cx="1682681" cy="1114444"/>
                  <a:chOff x="4014483" y="1682513"/>
                  <a:chExt cx="1682681" cy="1114444"/>
                </a:xfrm>
              </p:grpSpPr>
              <p:sp>
                <p:nvSpPr>
                  <p:cNvPr id="37" name="Document 36"/>
                  <p:cNvSpPr/>
                  <p:nvPr/>
                </p:nvSpPr>
                <p:spPr>
                  <a:xfrm>
                    <a:off x="5259896" y="2493590"/>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8" name="Document 47"/>
                  <p:cNvSpPr/>
                  <p:nvPr/>
                </p:nvSpPr>
                <p:spPr>
                  <a:xfrm>
                    <a:off x="5259896" y="174988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9" name="Document 48"/>
                  <p:cNvSpPr/>
                  <p:nvPr/>
                </p:nvSpPr>
                <p:spPr>
                  <a:xfrm>
                    <a:off x="4014483" y="1682513"/>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0" name="Document 49"/>
                  <p:cNvSpPr/>
                  <p:nvPr/>
                </p:nvSpPr>
                <p:spPr>
                  <a:xfrm>
                    <a:off x="4164541" y="2448292"/>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52" name="Straight Arrow Connector 51"/>
                  <p:cNvCxnSpPr>
                    <a:stCxn id="49" idx="2"/>
                    <a:endCxn id="37" idx="0"/>
                  </p:cNvCxnSpPr>
                  <p:nvPr/>
                </p:nvCxnSpPr>
                <p:spPr>
                  <a:xfrm>
                    <a:off x="4233117" y="1965824"/>
                    <a:ext cx="1245413" cy="52776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9" idx="3"/>
                    <a:endCxn id="48" idx="1"/>
                  </p:cNvCxnSpPr>
                  <p:nvPr/>
                </p:nvCxnSpPr>
                <p:spPr>
                  <a:xfrm>
                    <a:off x="4451751" y="1834197"/>
                    <a:ext cx="808145" cy="67374"/>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2"/>
                    <a:endCxn id="50" idx="3"/>
                  </p:cNvCxnSpPr>
                  <p:nvPr/>
                </p:nvCxnSpPr>
                <p:spPr>
                  <a:xfrm flipH="1">
                    <a:off x="4601809" y="2033198"/>
                    <a:ext cx="876721" cy="56677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8" idx="2"/>
                    <a:endCxn id="37" idx="0"/>
                  </p:cNvCxnSpPr>
                  <p:nvPr/>
                </p:nvCxnSpPr>
                <p:spPr>
                  <a:xfrm>
                    <a:off x="5478530" y="2033198"/>
                    <a:ext cx="0" cy="460392"/>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4" name="TextBox 103"/>
              <p:cNvSpPr txBox="1"/>
              <p:nvPr/>
            </p:nvSpPr>
            <p:spPr>
              <a:xfrm>
                <a:off x="4887488" y="5520456"/>
                <a:ext cx="3589531" cy="772387"/>
              </a:xfrm>
              <a:prstGeom prst="rect">
                <a:avLst/>
              </a:prstGeom>
              <a:noFill/>
            </p:spPr>
            <p:txBody>
              <a:bodyPr wrap="none" rtlCol="0">
                <a:spAutoFit/>
              </a:bodyPr>
              <a:lstStyle/>
              <a:p>
                <a:pPr algn="ctr"/>
                <a:r>
                  <a:rPr lang="en-US" dirty="0" smtClean="0">
                    <a:solidFill>
                      <a:srgbClr val="000000"/>
                    </a:solidFill>
                  </a:rPr>
                  <a:t>Catalogue</a:t>
                </a:r>
              </a:p>
              <a:p>
                <a:pPr algn="ctr"/>
                <a:r>
                  <a:rPr lang="en-US" dirty="0" smtClean="0">
                    <a:solidFill>
                      <a:srgbClr val="000000"/>
                    </a:solidFill>
                  </a:rPr>
                  <a:t>in the Centre Pompidou</a:t>
                </a:r>
                <a:endParaRPr lang="en-US" dirty="0">
                  <a:solidFill>
                    <a:srgbClr val="000000"/>
                  </a:solidFill>
                </a:endParaRPr>
              </a:p>
            </p:txBody>
          </p:sp>
        </p:grpSp>
        <p:cxnSp>
          <p:nvCxnSpPr>
            <p:cNvPr id="107" name="Straight Arrow Connector 106"/>
            <p:cNvCxnSpPr>
              <a:stCxn id="67" idx="3"/>
              <a:endCxn id="49" idx="1"/>
            </p:cNvCxnSpPr>
            <p:nvPr/>
          </p:nvCxnSpPr>
          <p:spPr>
            <a:xfrm flipV="1">
              <a:off x="2949271" y="4847195"/>
              <a:ext cx="2891639" cy="881839"/>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69" idx="3"/>
              <a:endCxn id="49" idx="1"/>
            </p:cNvCxnSpPr>
            <p:nvPr/>
          </p:nvCxnSpPr>
          <p:spPr>
            <a:xfrm>
              <a:off x="2730637" y="4751192"/>
              <a:ext cx="3110273" cy="9600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37" idx="3"/>
            </p:cNvCxnSpPr>
            <p:nvPr/>
          </p:nvCxnSpPr>
          <p:spPr>
            <a:xfrm flipV="1">
              <a:off x="7523591" y="5169636"/>
              <a:ext cx="1113949" cy="48863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endCxn id="68" idx="1"/>
            </p:cNvCxnSpPr>
            <p:nvPr/>
          </p:nvCxnSpPr>
          <p:spPr>
            <a:xfrm>
              <a:off x="413231" y="5169637"/>
              <a:ext cx="1251053" cy="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50" idx="1"/>
              <a:endCxn id="67" idx="3"/>
            </p:cNvCxnSpPr>
            <p:nvPr/>
          </p:nvCxnSpPr>
          <p:spPr>
            <a:xfrm flipH="1">
              <a:off x="2949271" y="5612974"/>
              <a:ext cx="3041697" cy="11606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sp>
        <p:nvSpPr>
          <p:cNvPr id="136" name="Title 135"/>
          <p:cNvSpPr>
            <a:spLocks noGrp="1"/>
          </p:cNvSpPr>
          <p:nvPr>
            <p:ph type="title"/>
          </p:nvPr>
        </p:nvSpPr>
        <p:spPr/>
        <p:txBody>
          <a:bodyPr>
            <a:normAutofit fontScale="90000"/>
          </a:bodyPr>
          <a:lstStyle/>
          <a:p>
            <a:r>
              <a:rPr lang="en-US" dirty="0" smtClean="0"/>
              <a:t>Example: Simple Application Integration via Linked Data</a:t>
            </a:r>
            <a:endParaRPr lang="en-US" dirty="0"/>
          </a:p>
        </p:txBody>
      </p:sp>
      <p:grpSp>
        <p:nvGrpSpPr>
          <p:cNvPr id="142" name="Group 141"/>
          <p:cNvGrpSpPr/>
          <p:nvPr/>
        </p:nvGrpSpPr>
        <p:grpSpPr>
          <a:xfrm>
            <a:off x="2615710" y="2555567"/>
            <a:ext cx="4751025" cy="2238725"/>
            <a:chOff x="2372660" y="2318348"/>
            <a:chExt cx="4309591" cy="2030931"/>
          </a:xfrm>
        </p:grpSpPr>
        <p:cxnSp>
          <p:nvCxnSpPr>
            <p:cNvPr id="90" name="Straight Arrow Connector 89"/>
            <p:cNvCxnSpPr>
              <a:stCxn id="97" idx="1"/>
              <a:endCxn id="101" idx="2"/>
            </p:cNvCxnSpPr>
            <p:nvPr/>
          </p:nvCxnSpPr>
          <p:spPr>
            <a:xfrm flipV="1">
              <a:off x="2372660" y="2318348"/>
              <a:ext cx="741716" cy="2030931"/>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92" idx="1"/>
              <a:endCxn id="101" idx="2"/>
            </p:cNvCxnSpPr>
            <p:nvPr/>
          </p:nvCxnSpPr>
          <p:spPr>
            <a:xfrm flipH="1" flipV="1">
              <a:off x="3114376" y="2318348"/>
              <a:ext cx="3567875" cy="2021427"/>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97" idx="1"/>
              <a:endCxn id="102" idx="2"/>
            </p:cNvCxnSpPr>
            <p:nvPr/>
          </p:nvCxnSpPr>
          <p:spPr>
            <a:xfrm flipV="1">
              <a:off x="2372660" y="2318348"/>
              <a:ext cx="3740383" cy="2030931"/>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3610733" y="2597340"/>
              <a:ext cx="2821854" cy="432309"/>
            </a:xfrm>
            <a:prstGeom prst="rect">
              <a:avLst/>
            </a:prstGeom>
            <a:solidFill>
              <a:schemeClr val="bg1"/>
            </a:solidFill>
          </p:spPr>
          <p:txBody>
            <a:bodyPr wrap="none" rtlCol="0">
              <a:spAutoFit/>
            </a:bodyPr>
            <a:lstStyle/>
            <a:p>
              <a:r>
                <a:rPr lang="en-US" dirty="0" smtClean="0">
                  <a:solidFill>
                    <a:schemeClr val="accent4"/>
                  </a:solidFill>
                </a:rPr>
                <a:t>HTTP GET, HEAD</a:t>
              </a:r>
              <a:endParaRPr lang="en-US" dirty="0">
                <a:solidFill>
                  <a:schemeClr val="accent4"/>
                </a:solidFill>
              </a:endParaRPr>
            </a:p>
          </p:txBody>
        </p:sp>
      </p:grpSp>
      <p:grpSp>
        <p:nvGrpSpPr>
          <p:cNvPr id="154" name="Group 153"/>
          <p:cNvGrpSpPr/>
          <p:nvPr/>
        </p:nvGrpSpPr>
        <p:grpSpPr>
          <a:xfrm>
            <a:off x="3433384" y="2555549"/>
            <a:ext cx="5083592" cy="3093404"/>
            <a:chOff x="3114376" y="2318348"/>
            <a:chExt cx="4611258" cy="2806280"/>
          </a:xfrm>
        </p:grpSpPr>
        <p:cxnSp>
          <p:nvCxnSpPr>
            <p:cNvPr id="147" name="Straight Arrow Connector 146"/>
            <p:cNvCxnSpPr>
              <a:stCxn id="101" idx="2"/>
              <a:endCxn id="92" idx="2"/>
            </p:cNvCxnSpPr>
            <p:nvPr/>
          </p:nvCxnSpPr>
          <p:spPr>
            <a:xfrm>
              <a:off x="3114376" y="2318348"/>
              <a:ext cx="2570072" cy="2796776"/>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102" idx="2"/>
              <a:endCxn id="97" idx="4"/>
            </p:cNvCxnSpPr>
            <p:nvPr/>
          </p:nvCxnSpPr>
          <p:spPr>
            <a:xfrm flipH="1">
              <a:off x="3370462" y="2318348"/>
              <a:ext cx="2742581" cy="2806280"/>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a:stCxn id="102" idx="2"/>
              <a:endCxn id="92" idx="1"/>
            </p:cNvCxnSpPr>
            <p:nvPr/>
          </p:nvCxnSpPr>
          <p:spPr>
            <a:xfrm>
              <a:off x="6113043" y="2318348"/>
              <a:ext cx="569208" cy="2021427"/>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53" name="TextBox 152"/>
            <p:cNvSpPr txBox="1"/>
            <p:nvPr/>
          </p:nvSpPr>
          <p:spPr>
            <a:xfrm>
              <a:off x="4559781" y="3727475"/>
              <a:ext cx="3165853" cy="432309"/>
            </a:xfrm>
            <a:prstGeom prst="rect">
              <a:avLst/>
            </a:prstGeom>
            <a:solidFill>
              <a:schemeClr val="bg1"/>
            </a:solidFill>
          </p:spPr>
          <p:txBody>
            <a:bodyPr wrap="none" rtlCol="0">
              <a:spAutoFit/>
            </a:bodyPr>
            <a:lstStyle/>
            <a:p>
              <a:r>
                <a:rPr lang="en-US" dirty="0" smtClean="0">
                  <a:solidFill>
                    <a:schemeClr val="accent2"/>
                  </a:solidFill>
                </a:rPr>
                <a:t>HTTP PUT, DELETE</a:t>
              </a:r>
              <a:endParaRPr lang="en-US" dirty="0">
                <a:solidFill>
                  <a:schemeClr val="accent2"/>
                </a:solidFill>
              </a:endParaRPr>
            </a:p>
          </p:txBody>
        </p:sp>
      </p:grpSp>
    </p:spTree>
    <p:extLst>
      <p:ext uri="{BB962C8B-B14F-4D97-AF65-F5344CB8AC3E}">
        <p14:creationId xmlns:p14="http://schemas.microsoft.com/office/powerpoint/2010/main" val="453776476"/>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p:cNvGrpSpPr/>
          <p:nvPr/>
        </p:nvGrpSpPr>
        <p:grpSpPr>
          <a:xfrm>
            <a:off x="455561" y="1777782"/>
            <a:ext cx="9066730" cy="1922202"/>
            <a:chOff x="413231" y="1612766"/>
            <a:chExt cx="8224309" cy="1743787"/>
          </a:xfrm>
        </p:grpSpPr>
        <p:cxnSp>
          <p:nvCxnSpPr>
            <p:cNvPr id="138" name="Straight Connector 137"/>
            <p:cNvCxnSpPr/>
            <p:nvPr/>
          </p:nvCxnSpPr>
          <p:spPr>
            <a:xfrm flipV="1">
              <a:off x="413231" y="3306155"/>
              <a:ext cx="8224309" cy="50398"/>
            </a:xfrm>
            <a:prstGeom prst="line">
              <a:avLst/>
            </a:prstGeom>
            <a:ln w="1905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01" name="Rounded Rectangle 100"/>
            <p:cNvSpPr/>
            <p:nvPr/>
          </p:nvSpPr>
          <p:spPr>
            <a:xfrm>
              <a:off x="2267756" y="1612766"/>
              <a:ext cx="1693239"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a:r>
                <a:rPr lang="en-US" dirty="0" smtClean="0">
                  <a:solidFill>
                    <a:schemeClr val="tx2"/>
                  </a:solidFill>
                </a:rPr>
                <a:t>Private Email Client</a:t>
              </a:r>
              <a:endParaRPr lang="en-US" dirty="0">
                <a:solidFill>
                  <a:schemeClr val="tx2"/>
                </a:solidFill>
              </a:endParaRPr>
            </a:p>
          </p:txBody>
        </p:sp>
        <p:sp>
          <p:nvSpPr>
            <p:cNvPr id="102" name="Rounded Rectangle 101"/>
            <p:cNvSpPr/>
            <p:nvPr/>
          </p:nvSpPr>
          <p:spPr>
            <a:xfrm>
              <a:off x="5266423" y="1612766"/>
              <a:ext cx="1693239"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a:r>
                <a:rPr lang="en-US" dirty="0" smtClean="0">
                  <a:solidFill>
                    <a:schemeClr val="tx2"/>
                  </a:solidFill>
                </a:rPr>
                <a:t>Corporate Email Client</a:t>
              </a:r>
              <a:endParaRPr lang="en-US" dirty="0">
                <a:solidFill>
                  <a:schemeClr val="tx2"/>
                </a:solidFill>
              </a:endParaRPr>
            </a:p>
          </p:txBody>
        </p:sp>
      </p:grpSp>
      <p:grpSp>
        <p:nvGrpSpPr>
          <p:cNvPr id="140" name="Group 139"/>
          <p:cNvGrpSpPr/>
          <p:nvPr/>
        </p:nvGrpSpPr>
        <p:grpSpPr>
          <a:xfrm>
            <a:off x="455561" y="4783798"/>
            <a:ext cx="9066730" cy="2155173"/>
            <a:chOff x="413231" y="4339775"/>
            <a:chExt cx="8224309" cy="1955134"/>
          </a:xfrm>
        </p:grpSpPr>
        <p:grpSp>
          <p:nvGrpSpPr>
            <p:cNvPr id="105" name="Group 104"/>
            <p:cNvGrpSpPr/>
            <p:nvPr/>
          </p:nvGrpSpPr>
          <p:grpSpPr>
            <a:xfrm>
              <a:off x="759124" y="4349279"/>
              <a:ext cx="3227083" cy="1945630"/>
              <a:chOff x="1180315" y="4007135"/>
              <a:chExt cx="3227083" cy="1945630"/>
            </a:xfrm>
          </p:grpSpPr>
          <p:grpSp>
            <p:nvGrpSpPr>
              <p:cNvPr id="98" name="Group 97"/>
              <p:cNvGrpSpPr/>
              <p:nvPr/>
            </p:nvGrpSpPr>
            <p:grpSpPr>
              <a:xfrm>
                <a:off x="1796048" y="4007135"/>
                <a:ext cx="1995605" cy="1550698"/>
                <a:chOff x="749821" y="3845586"/>
                <a:chExt cx="1995605" cy="1550698"/>
              </a:xfrm>
            </p:grpSpPr>
            <p:sp>
              <p:nvSpPr>
                <p:cNvPr id="97" name="Can 96"/>
                <p:cNvSpPr/>
                <p:nvPr/>
              </p:nvSpPr>
              <p:spPr>
                <a:xfrm>
                  <a:off x="749821" y="3845586"/>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6" name="Group 95"/>
                <p:cNvGrpSpPr/>
                <p:nvPr/>
              </p:nvGrpSpPr>
              <p:grpSpPr>
                <a:xfrm>
                  <a:off x="820614" y="4126005"/>
                  <a:ext cx="1833861" cy="1220829"/>
                  <a:chOff x="1091722" y="3587812"/>
                  <a:chExt cx="1833861" cy="1524196"/>
                </a:xfrm>
              </p:grpSpPr>
              <p:sp>
                <p:nvSpPr>
                  <p:cNvPr id="67" name="Document 66"/>
                  <p:cNvSpPr/>
                  <p:nvPr/>
                </p:nvSpPr>
                <p:spPr>
                  <a:xfrm>
                    <a:off x="2158075" y="4808641"/>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8" name="Document 67"/>
                  <p:cNvSpPr/>
                  <p:nvPr/>
                </p:nvSpPr>
                <p:spPr>
                  <a:xfrm>
                    <a:off x="1310356" y="411023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9" name="Document 68"/>
                  <p:cNvSpPr/>
                  <p:nvPr/>
                </p:nvSpPr>
                <p:spPr>
                  <a:xfrm>
                    <a:off x="1939441" y="3587812"/>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0" name="Document 69"/>
                  <p:cNvSpPr/>
                  <p:nvPr/>
                </p:nvSpPr>
                <p:spPr>
                  <a:xfrm>
                    <a:off x="1091722" y="4656958"/>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71" name="Straight Arrow Connector 70"/>
                  <p:cNvCxnSpPr>
                    <a:stCxn id="69" idx="2"/>
                    <a:endCxn id="67" idx="0"/>
                  </p:cNvCxnSpPr>
                  <p:nvPr/>
                </p:nvCxnSpPr>
                <p:spPr>
                  <a:xfrm>
                    <a:off x="2158075" y="3871123"/>
                    <a:ext cx="218634" cy="93751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69" idx="1"/>
                    <a:endCxn id="68" idx="0"/>
                  </p:cNvCxnSpPr>
                  <p:nvPr/>
                </p:nvCxnSpPr>
                <p:spPr>
                  <a:xfrm flipH="1">
                    <a:off x="1528990" y="3739496"/>
                    <a:ext cx="410451" cy="370741"/>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8" idx="2"/>
                    <a:endCxn id="70" idx="0"/>
                  </p:cNvCxnSpPr>
                  <p:nvPr/>
                </p:nvCxnSpPr>
                <p:spPr>
                  <a:xfrm flipH="1">
                    <a:off x="1310356" y="4393548"/>
                    <a:ext cx="218634" cy="26341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68" idx="2"/>
                    <a:endCxn id="67" idx="0"/>
                  </p:cNvCxnSpPr>
                  <p:nvPr/>
                </p:nvCxnSpPr>
                <p:spPr>
                  <a:xfrm>
                    <a:off x="1528990" y="4393548"/>
                    <a:ext cx="847719" cy="41509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82" name="Document 81"/>
                  <p:cNvSpPr/>
                  <p:nvPr/>
                </p:nvSpPr>
                <p:spPr>
                  <a:xfrm>
                    <a:off x="2488315" y="4090180"/>
                    <a:ext cx="437268" cy="303367"/>
                  </a:xfrm>
                  <a:prstGeom prst="flowChartDocument">
                    <a:avLst/>
                  </a:prstGeom>
                  <a:solidFill>
                    <a:schemeClr val="accent5">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85" name="Straight Arrow Connector 84"/>
                  <p:cNvCxnSpPr>
                    <a:stCxn id="82" idx="1"/>
                    <a:endCxn id="68" idx="3"/>
                  </p:cNvCxnSpPr>
                  <p:nvPr/>
                </p:nvCxnSpPr>
                <p:spPr>
                  <a:xfrm flipH="1">
                    <a:off x="1747624" y="4241864"/>
                    <a:ext cx="740691" cy="20057"/>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3" name="TextBox 102"/>
              <p:cNvSpPr txBox="1"/>
              <p:nvPr/>
            </p:nvSpPr>
            <p:spPr>
              <a:xfrm>
                <a:off x="1180315" y="5520456"/>
                <a:ext cx="3227083" cy="432309"/>
              </a:xfrm>
              <a:prstGeom prst="rect">
                <a:avLst/>
              </a:prstGeom>
              <a:noFill/>
            </p:spPr>
            <p:txBody>
              <a:bodyPr wrap="none" rtlCol="0">
                <a:spAutoFit/>
              </a:bodyPr>
              <a:lstStyle/>
              <a:p>
                <a:pPr algn="ctr"/>
                <a:r>
                  <a:rPr lang="en-US" dirty="0" smtClean="0">
                    <a:solidFill>
                      <a:schemeClr val="tx1"/>
                    </a:solidFill>
                  </a:rPr>
                  <a:t>Private Address Data</a:t>
                </a:r>
                <a:endParaRPr lang="en-US" dirty="0">
                  <a:solidFill>
                    <a:schemeClr val="tx1"/>
                  </a:solidFill>
                </a:endParaRPr>
              </a:p>
            </p:txBody>
          </p:sp>
        </p:grpSp>
        <p:grpSp>
          <p:nvGrpSpPr>
            <p:cNvPr id="106" name="Group 105"/>
            <p:cNvGrpSpPr/>
            <p:nvPr/>
          </p:nvGrpSpPr>
          <p:grpSpPr>
            <a:xfrm>
              <a:off x="4878586" y="4339775"/>
              <a:ext cx="3607343" cy="1945630"/>
              <a:chOff x="4878586" y="4007135"/>
              <a:chExt cx="3607343" cy="1945630"/>
            </a:xfrm>
          </p:grpSpPr>
          <p:grpSp>
            <p:nvGrpSpPr>
              <p:cNvPr id="99" name="Group 98"/>
              <p:cNvGrpSpPr/>
              <p:nvPr/>
            </p:nvGrpSpPr>
            <p:grpSpPr>
              <a:xfrm>
                <a:off x="5684448" y="4007135"/>
                <a:ext cx="1995605" cy="1550698"/>
                <a:chOff x="4686646" y="3186778"/>
                <a:chExt cx="1995605" cy="1550698"/>
              </a:xfrm>
            </p:grpSpPr>
            <p:sp>
              <p:nvSpPr>
                <p:cNvPr id="92" name="Can 91"/>
                <p:cNvSpPr/>
                <p:nvPr/>
              </p:nvSpPr>
              <p:spPr>
                <a:xfrm>
                  <a:off x="4686646" y="3186778"/>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4843108" y="3542514"/>
                  <a:ext cx="1682681" cy="1114444"/>
                  <a:chOff x="4014483" y="1682513"/>
                  <a:chExt cx="1682681" cy="1114444"/>
                </a:xfrm>
              </p:grpSpPr>
              <p:sp>
                <p:nvSpPr>
                  <p:cNvPr id="37" name="Document 36"/>
                  <p:cNvSpPr/>
                  <p:nvPr/>
                </p:nvSpPr>
                <p:spPr>
                  <a:xfrm>
                    <a:off x="5259896" y="2493590"/>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8" name="Document 47"/>
                  <p:cNvSpPr/>
                  <p:nvPr/>
                </p:nvSpPr>
                <p:spPr>
                  <a:xfrm>
                    <a:off x="5259896" y="174988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9" name="Document 48"/>
                  <p:cNvSpPr/>
                  <p:nvPr/>
                </p:nvSpPr>
                <p:spPr>
                  <a:xfrm>
                    <a:off x="4014483" y="1682513"/>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0" name="Document 49"/>
                  <p:cNvSpPr/>
                  <p:nvPr/>
                </p:nvSpPr>
                <p:spPr>
                  <a:xfrm>
                    <a:off x="4164541" y="2448292"/>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52" name="Straight Arrow Connector 51"/>
                  <p:cNvCxnSpPr>
                    <a:stCxn id="49" idx="2"/>
                    <a:endCxn id="37" idx="0"/>
                  </p:cNvCxnSpPr>
                  <p:nvPr/>
                </p:nvCxnSpPr>
                <p:spPr>
                  <a:xfrm>
                    <a:off x="4233117" y="1965824"/>
                    <a:ext cx="1245413" cy="52776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9" idx="3"/>
                    <a:endCxn id="48" idx="1"/>
                  </p:cNvCxnSpPr>
                  <p:nvPr/>
                </p:nvCxnSpPr>
                <p:spPr>
                  <a:xfrm>
                    <a:off x="4451751" y="1834197"/>
                    <a:ext cx="808145" cy="67374"/>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2"/>
                    <a:endCxn id="50" idx="3"/>
                  </p:cNvCxnSpPr>
                  <p:nvPr/>
                </p:nvCxnSpPr>
                <p:spPr>
                  <a:xfrm flipH="1">
                    <a:off x="4601809" y="2033198"/>
                    <a:ext cx="876721" cy="56677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8" idx="2"/>
                    <a:endCxn id="37" idx="0"/>
                  </p:cNvCxnSpPr>
                  <p:nvPr/>
                </p:nvCxnSpPr>
                <p:spPr>
                  <a:xfrm>
                    <a:off x="5478530" y="2033198"/>
                    <a:ext cx="0" cy="460392"/>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4" name="TextBox 103"/>
              <p:cNvSpPr txBox="1"/>
              <p:nvPr/>
            </p:nvSpPr>
            <p:spPr>
              <a:xfrm>
                <a:off x="4878586" y="5520456"/>
                <a:ext cx="3607343" cy="432309"/>
              </a:xfrm>
              <a:prstGeom prst="rect">
                <a:avLst/>
              </a:prstGeom>
              <a:noFill/>
            </p:spPr>
            <p:txBody>
              <a:bodyPr wrap="none" rtlCol="0">
                <a:spAutoFit/>
              </a:bodyPr>
              <a:lstStyle/>
              <a:p>
                <a:pPr algn="ctr"/>
                <a:r>
                  <a:rPr lang="en-US" dirty="0" smtClean="0">
                    <a:solidFill>
                      <a:srgbClr val="000000"/>
                    </a:solidFill>
                  </a:rPr>
                  <a:t>Corporate Contact Data</a:t>
                </a:r>
                <a:endParaRPr lang="en-US" dirty="0">
                  <a:solidFill>
                    <a:srgbClr val="000000"/>
                  </a:solidFill>
                </a:endParaRPr>
              </a:p>
            </p:txBody>
          </p:sp>
        </p:grpSp>
        <p:cxnSp>
          <p:nvCxnSpPr>
            <p:cNvPr id="107" name="Straight Arrow Connector 106"/>
            <p:cNvCxnSpPr>
              <a:stCxn id="67" idx="3"/>
              <a:endCxn id="49" idx="1"/>
            </p:cNvCxnSpPr>
            <p:nvPr/>
          </p:nvCxnSpPr>
          <p:spPr>
            <a:xfrm flipV="1">
              <a:off x="2949271" y="4847195"/>
              <a:ext cx="2891639" cy="881839"/>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69" idx="3"/>
              <a:endCxn id="49" idx="1"/>
            </p:cNvCxnSpPr>
            <p:nvPr/>
          </p:nvCxnSpPr>
          <p:spPr>
            <a:xfrm>
              <a:off x="2730637" y="4751192"/>
              <a:ext cx="3110273" cy="9600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37" idx="3"/>
            </p:cNvCxnSpPr>
            <p:nvPr/>
          </p:nvCxnSpPr>
          <p:spPr>
            <a:xfrm flipV="1">
              <a:off x="7523591" y="5169636"/>
              <a:ext cx="1113949" cy="48863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endCxn id="68" idx="1"/>
            </p:cNvCxnSpPr>
            <p:nvPr/>
          </p:nvCxnSpPr>
          <p:spPr>
            <a:xfrm>
              <a:off x="413231" y="5169637"/>
              <a:ext cx="1251053" cy="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50" idx="1"/>
              <a:endCxn id="67" idx="3"/>
            </p:cNvCxnSpPr>
            <p:nvPr/>
          </p:nvCxnSpPr>
          <p:spPr>
            <a:xfrm flipH="1">
              <a:off x="2949271" y="5612974"/>
              <a:ext cx="3041697" cy="11606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sp>
        <p:nvSpPr>
          <p:cNvPr id="136" name="Title 135"/>
          <p:cNvSpPr>
            <a:spLocks noGrp="1"/>
          </p:cNvSpPr>
          <p:nvPr>
            <p:ph type="title"/>
          </p:nvPr>
        </p:nvSpPr>
        <p:spPr/>
        <p:txBody>
          <a:bodyPr>
            <a:normAutofit fontScale="90000"/>
          </a:bodyPr>
          <a:lstStyle/>
          <a:p>
            <a:r>
              <a:rPr lang="en-US" dirty="0" smtClean="0"/>
              <a:t>Example: Simple Application Integration via Linked Data</a:t>
            </a:r>
            <a:endParaRPr lang="en-US" dirty="0"/>
          </a:p>
        </p:txBody>
      </p:sp>
      <p:grpSp>
        <p:nvGrpSpPr>
          <p:cNvPr id="142" name="Group 141"/>
          <p:cNvGrpSpPr/>
          <p:nvPr/>
        </p:nvGrpSpPr>
        <p:grpSpPr>
          <a:xfrm>
            <a:off x="2615710" y="2555567"/>
            <a:ext cx="4751025" cy="2238725"/>
            <a:chOff x="2372660" y="2318348"/>
            <a:chExt cx="4309591" cy="2030931"/>
          </a:xfrm>
        </p:grpSpPr>
        <p:cxnSp>
          <p:nvCxnSpPr>
            <p:cNvPr id="90" name="Straight Arrow Connector 89"/>
            <p:cNvCxnSpPr>
              <a:stCxn id="97" idx="1"/>
              <a:endCxn id="101" idx="2"/>
            </p:cNvCxnSpPr>
            <p:nvPr/>
          </p:nvCxnSpPr>
          <p:spPr>
            <a:xfrm flipV="1">
              <a:off x="2372660" y="2318348"/>
              <a:ext cx="741716" cy="2030931"/>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92" idx="1"/>
              <a:endCxn id="101" idx="2"/>
            </p:cNvCxnSpPr>
            <p:nvPr/>
          </p:nvCxnSpPr>
          <p:spPr>
            <a:xfrm flipH="1" flipV="1">
              <a:off x="3114376" y="2318348"/>
              <a:ext cx="3567875" cy="2021427"/>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97" idx="1"/>
              <a:endCxn id="102" idx="2"/>
            </p:cNvCxnSpPr>
            <p:nvPr/>
          </p:nvCxnSpPr>
          <p:spPr>
            <a:xfrm flipV="1">
              <a:off x="2372660" y="2318348"/>
              <a:ext cx="3740383" cy="2030931"/>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3610733" y="2597340"/>
              <a:ext cx="2821854" cy="432309"/>
            </a:xfrm>
            <a:prstGeom prst="rect">
              <a:avLst/>
            </a:prstGeom>
            <a:solidFill>
              <a:schemeClr val="bg1"/>
            </a:solidFill>
          </p:spPr>
          <p:txBody>
            <a:bodyPr wrap="none" rtlCol="0">
              <a:spAutoFit/>
            </a:bodyPr>
            <a:lstStyle/>
            <a:p>
              <a:r>
                <a:rPr lang="en-US" dirty="0" smtClean="0">
                  <a:solidFill>
                    <a:schemeClr val="accent4"/>
                  </a:solidFill>
                </a:rPr>
                <a:t>HTTP GET, HEAD</a:t>
              </a:r>
              <a:endParaRPr lang="en-US" dirty="0">
                <a:solidFill>
                  <a:schemeClr val="accent4"/>
                </a:solidFill>
              </a:endParaRPr>
            </a:p>
          </p:txBody>
        </p:sp>
      </p:grpSp>
      <p:grpSp>
        <p:nvGrpSpPr>
          <p:cNvPr id="154" name="Group 153"/>
          <p:cNvGrpSpPr/>
          <p:nvPr/>
        </p:nvGrpSpPr>
        <p:grpSpPr>
          <a:xfrm>
            <a:off x="3433384" y="2555549"/>
            <a:ext cx="5083592" cy="3093404"/>
            <a:chOff x="3114376" y="2318348"/>
            <a:chExt cx="4611258" cy="2806280"/>
          </a:xfrm>
        </p:grpSpPr>
        <p:cxnSp>
          <p:nvCxnSpPr>
            <p:cNvPr id="147" name="Straight Arrow Connector 146"/>
            <p:cNvCxnSpPr>
              <a:stCxn id="101" idx="2"/>
              <a:endCxn id="92" idx="2"/>
            </p:cNvCxnSpPr>
            <p:nvPr/>
          </p:nvCxnSpPr>
          <p:spPr>
            <a:xfrm>
              <a:off x="3114376" y="2318348"/>
              <a:ext cx="2570072" cy="2796776"/>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102" idx="2"/>
              <a:endCxn id="97" idx="4"/>
            </p:cNvCxnSpPr>
            <p:nvPr/>
          </p:nvCxnSpPr>
          <p:spPr>
            <a:xfrm flipH="1">
              <a:off x="3370462" y="2318348"/>
              <a:ext cx="2742581" cy="2806280"/>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a:stCxn id="102" idx="2"/>
              <a:endCxn id="92" idx="1"/>
            </p:cNvCxnSpPr>
            <p:nvPr/>
          </p:nvCxnSpPr>
          <p:spPr>
            <a:xfrm>
              <a:off x="6113043" y="2318348"/>
              <a:ext cx="569208" cy="2021427"/>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53" name="TextBox 152"/>
            <p:cNvSpPr txBox="1"/>
            <p:nvPr/>
          </p:nvSpPr>
          <p:spPr>
            <a:xfrm>
              <a:off x="4559781" y="3727475"/>
              <a:ext cx="3165853" cy="432309"/>
            </a:xfrm>
            <a:prstGeom prst="rect">
              <a:avLst/>
            </a:prstGeom>
            <a:solidFill>
              <a:schemeClr val="bg1"/>
            </a:solidFill>
          </p:spPr>
          <p:txBody>
            <a:bodyPr wrap="none" rtlCol="0">
              <a:spAutoFit/>
            </a:bodyPr>
            <a:lstStyle/>
            <a:p>
              <a:r>
                <a:rPr lang="en-US" dirty="0" smtClean="0">
                  <a:solidFill>
                    <a:schemeClr val="accent2"/>
                  </a:solidFill>
                </a:rPr>
                <a:t>HTTP PUT, DELETE</a:t>
              </a:r>
              <a:endParaRPr lang="en-US" dirty="0">
                <a:solidFill>
                  <a:schemeClr val="accent2"/>
                </a:solidFill>
              </a:endParaRPr>
            </a:p>
          </p:txBody>
        </p:sp>
      </p:grpSp>
    </p:spTree>
    <p:extLst>
      <p:ext uri="{BB962C8B-B14F-4D97-AF65-F5344CB8AC3E}">
        <p14:creationId xmlns:p14="http://schemas.microsoft.com/office/powerpoint/2010/main" val="2245405756"/>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Define an “entry” level, HTTP/</a:t>
            </a:r>
            <a:r>
              <a:rPr lang="en-US" dirty="0" err="1" smtClean="0"/>
              <a:t>RESTful</a:t>
            </a:r>
            <a:r>
              <a:rPr lang="en-US" dirty="0" smtClean="0"/>
              <a:t> based infrastructure to publish, read, write, or modify linked data</a:t>
            </a:r>
          </a:p>
          <a:p>
            <a:pPr lvl="1"/>
            <a:r>
              <a:rPr lang="en-US" dirty="0" smtClean="0"/>
              <a:t>typical usage: data intensive application in a browser, application integration using shared data…</a:t>
            </a:r>
          </a:p>
          <a:p>
            <a:r>
              <a:rPr lang="en-US" dirty="0" smtClean="0"/>
              <a:t>The infrastructure should be easy to implement and install</a:t>
            </a:r>
          </a:p>
          <a:p>
            <a:pPr lvl="1"/>
            <a:r>
              <a:rPr lang="en-US" dirty="0" smtClean="0"/>
              <a:t>provides an “entry point” for Linked Data applications!</a:t>
            </a:r>
          </a:p>
          <a:p>
            <a:r>
              <a:rPr lang="en-US" dirty="0" smtClean="0"/>
              <a:t>The work has just started to flesh out the details…</a:t>
            </a:r>
          </a:p>
        </p:txBody>
      </p:sp>
      <p:sp>
        <p:nvSpPr>
          <p:cNvPr id="3" name="Title 2"/>
          <p:cNvSpPr>
            <a:spLocks noGrp="1"/>
          </p:cNvSpPr>
          <p:nvPr>
            <p:ph type="title"/>
          </p:nvPr>
        </p:nvSpPr>
        <p:spPr/>
        <p:txBody>
          <a:bodyPr/>
          <a:lstStyle/>
          <a:p>
            <a:r>
              <a:rPr lang="en-US" dirty="0" smtClean="0"/>
              <a:t>Linked Data Platform</a:t>
            </a:r>
            <a:endParaRPr lang="en-US" dirty="0"/>
          </a:p>
        </p:txBody>
      </p:sp>
    </p:spTree>
    <p:extLst>
      <p:ext uri="{BB962C8B-B14F-4D97-AF65-F5344CB8AC3E}">
        <p14:creationId xmlns:p14="http://schemas.microsoft.com/office/powerpoint/2010/main" val="23890914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idx="1"/>
          </p:nvPr>
        </p:nvSpPr>
        <p:spPr/>
        <p:txBody>
          <a:bodyPr/>
          <a:lstStyle/>
          <a:p>
            <a:r>
              <a:rPr lang="en-US" dirty="0" smtClean="0"/>
              <a:t>Map the various data onto an abstract data representation</a:t>
            </a:r>
          </a:p>
          <a:p>
            <a:pPr lvl="1"/>
            <a:r>
              <a:rPr lang="en-US" dirty="0" smtClean="0"/>
              <a:t>make the data independent of its internal representation…</a:t>
            </a:r>
          </a:p>
          <a:p>
            <a:r>
              <a:rPr lang="en-US" dirty="0" smtClean="0"/>
              <a:t>Merge the resulting representations</a:t>
            </a:r>
          </a:p>
          <a:p>
            <a:r>
              <a:rPr lang="en-US" dirty="0" smtClean="0"/>
              <a:t>Start making queries on the whole!</a:t>
            </a:r>
          </a:p>
          <a:p>
            <a:pPr lvl="1"/>
            <a:r>
              <a:rPr lang="en-US" dirty="0" smtClean="0"/>
              <a:t>queries not possible on the individual data sets</a:t>
            </a:r>
            <a:endParaRPr lang="en-US" dirty="0"/>
          </a:p>
        </p:txBody>
      </p:sp>
      <p:sp>
        <p:nvSpPr>
          <p:cNvPr id="43010" name="Rectangle 1"/>
          <p:cNvSpPr>
            <a:spLocks noGrp="1" noChangeArrowheads="1"/>
          </p:cNvSpPr>
          <p:nvPr>
            <p:ph type="title"/>
          </p:nvPr>
        </p:nvSpPr>
        <p:spPr/>
        <p:txBody>
          <a:bodyPr>
            <a:normAutofit fontScale="90000"/>
          </a:bodyPr>
          <a:lstStyle/>
          <a:p>
            <a:r>
              <a:rPr lang="en-US" smtClean="0"/>
              <a:t>The rough structure of data integration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 y="3191863"/>
            <a:ext cx="5275444" cy="1259946"/>
          </a:xfrm>
          <a:solidFill>
            <a:schemeClr val="bg1">
              <a:alpha val="37000"/>
            </a:schemeClr>
          </a:solidFill>
        </p:spPr>
        <p:txBody>
          <a:bodyPr>
            <a:normAutofit/>
          </a:bodyPr>
          <a:lstStyle/>
          <a:p>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Provenance</a:t>
            </a:r>
          </a:p>
        </p:txBody>
      </p:sp>
    </p:spTree>
    <p:extLst>
      <p:ext uri="{BB962C8B-B14F-4D97-AF65-F5344CB8AC3E}">
        <p14:creationId xmlns:p14="http://schemas.microsoft.com/office/powerpoint/2010/main" val="29897290"/>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smtClean="0"/>
              <a:t>We should be able to express all sorts of “meta” information on the data</a:t>
            </a:r>
          </a:p>
          <a:p>
            <a:pPr lvl="1"/>
            <a:r>
              <a:rPr lang="en-US" dirty="0" smtClean="0"/>
              <a:t>who </a:t>
            </a:r>
            <a:r>
              <a:rPr lang="en-US" dirty="0"/>
              <a:t>played what role in creating the data (author, reviewer, etc.</a:t>
            </a:r>
            <a:r>
              <a:rPr lang="en-US" dirty="0" smtClean="0"/>
              <a:t>)</a:t>
            </a:r>
          </a:p>
          <a:p>
            <a:pPr lvl="1"/>
            <a:r>
              <a:rPr lang="en-US" dirty="0" smtClean="0"/>
              <a:t>view of the full revision chain of the data</a:t>
            </a:r>
          </a:p>
          <a:p>
            <a:pPr lvl="1"/>
            <a:r>
              <a:rPr lang="en-US" dirty="0" smtClean="0"/>
              <a:t>in case of data integration: which part comes from which original data and under what process</a:t>
            </a:r>
          </a:p>
          <a:p>
            <a:pPr lvl="1"/>
            <a:r>
              <a:rPr lang="en-US" dirty="0" smtClean="0"/>
              <a:t>what vocabularies/ontologies/rules were used to generate some portions of the data</a:t>
            </a:r>
          </a:p>
          <a:p>
            <a:pPr lvl="1"/>
            <a:r>
              <a:rPr lang="en-US" dirty="0" smtClean="0"/>
              <a:t>etc.</a:t>
            </a:r>
            <a:endParaRPr lang="en-US" dirty="0"/>
          </a:p>
        </p:txBody>
      </p:sp>
      <p:sp>
        <p:nvSpPr>
          <p:cNvPr id="3" name="Title 2"/>
          <p:cNvSpPr>
            <a:spLocks noGrp="1"/>
          </p:cNvSpPr>
          <p:nvPr>
            <p:ph type="title"/>
          </p:nvPr>
        </p:nvSpPr>
        <p:spPr/>
        <p:txBody>
          <a:bodyPr/>
          <a:lstStyle/>
          <a:p>
            <a:r>
              <a:rPr lang="en-US" dirty="0" smtClean="0"/>
              <a:t>The goal is simple…</a:t>
            </a:r>
            <a:endParaRPr lang="en-US" dirty="0"/>
          </a:p>
        </p:txBody>
      </p:sp>
    </p:spTree>
    <p:extLst>
      <p:ext uri="{BB962C8B-B14F-4D97-AF65-F5344CB8AC3E}">
        <p14:creationId xmlns:p14="http://schemas.microsoft.com/office/powerpoint/2010/main" val="2434266995"/>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Requires a complete model describing the various constituents (actors, revisions, etc.)</a:t>
            </a:r>
          </a:p>
          <a:p>
            <a:r>
              <a:rPr lang="en-US" dirty="0" smtClean="0"/>
              <a:t>The model should be usable with RDF</a:t>
            </a:r>
          </a:p>
          <a:p>
            <a:r>
              <a:rPr lang="en-US" dirty="0" smtClean="0"/>
              <a:t>Has to find a balance between</a:t>
            </a:r>
          </a:p>
          <a:p>
            <a:pPr lvl="1"/>
            <a:r>
              <a:rPr lang="en-US" dirty="0" smtClean="0"/>
              <a:t>simple (“scruffy”) provenance: easily usable and editable</a:t>
            </a:r>
          </a:p>
          <a:p>
            <a:pPr lvl="1"/>
            <a:r>
              <a:rPr lang="en-US" dirty="0" smtClean="0"/>
              <a:t>complex (“complete”) provenance: allows for a detailed reporting of origins, versions, etc.</a:t>
            </a:r>
          </a:p>
          <a:p>
            <a:r>
              <a:rPr lang="en-US" dirty="0" smtClean="0"/>
              <a:t>That is the role of the Provenance Working Group (started in 2011)</a:t>
            </a:r>
            <a:endParaRPr lang="en-US" dirty="0"/>
          </a:p>
        </p:txBody>
      </p:sp>
      <p:sp>
        <p:nvSpPr>
          <p:cNvPr id="3" name="Title 2"/>
          <p:cNvSpPr>
            <a:spLocks noGrp="1"/>
          </p:cNvSpPr>
          <p:nvPr>
            <p:ph type="title"/>
          </p:nvPr>
        </p:nvSpPr>
        <p:spPr/>
        <p:txBody>
          <a:bodyPr/>
          <a:lstStyle/>
          <a:p>
            <a:r>
              <a:rPr lang="en-US" dirty="0" smtClean="0"/>
              <a:t>…the solution is more complicated</a:t>
            </a:r>
            <a:endParaRPr lang="en-US" dirty="0"/>
          </a:p>
        </p:txBody>
      </p:sp>
    </p:spTree>
    <p:extLst>
      <p:ext uri="{BB962C8B-B14F-4D97-AF65-F5344CB8AC3E}">
        <p14:creationId xmlns:p14="http://schemas.microsoft.com/office/powerpoint/2010/main" val="1863065428"/>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7154372" y="512795"/>
            <a:ext cx="2894788" cy="565376"/>
          </a:xfrm>
          <a:prstGeom prst="ellipse">
            <a:avLst/>
          </a:prstGeom>
          <a:gradFill>
            <a:gsLst>
              <a:gs pos="0">
                <a:schemeClr val="tx2">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100630" tIns="50318" rIns="100630" bIns="103010" rtlCol="0" anchor="ctr" anchorCtr="1">
            <a:spAutoFit/>
          </a:bodyPr>
          <a:lstStyle/>
          <a:p>
            <a:pPr algn="ctr"/>
            <a:r>
              <a:rPr lang="en-US" sz="1800" b="1" dirty="0">
                <a:solidFill>
                  <a:schemeClr val="bg1"/>
                </a:solidFill>
              </a:rPr>
              <a:t>ex:chart</a:t>
            </a:r>
          </a:p>
        </p:txBody>
      </p:sp>
      <p:grpSp>
        <p:nvGrpSpPr>
          <p:cNvPr id="44" name="Group 43"/>
          <p:cNvGrpSpPr/>
          <p:nvPr/>
        </p:nvGrpSpPr>
        <p:grpSpPr>
          <a:xfrm>
            <a:off x="58003" y="4360226"/>
            <a:ext cx="6219585" cy="2495656"/>
            <a:chOff x="52614" y="3955517"/>
            <a:chExt cx="5641702" cy="2264014"/>
          </a:xfrm>
        </p:grpSpPr>
        <p:cxnSp>
          <p:nvCxnSpPr>
            <p:cNvPr id="16" name="Straight Arrow Connector 15"/>
            <p:cNvCxnSpPr>
              <a:stCxn id="34" idx="2"/>
              <a:endCxn id="6" idx="0"/>
            </p:cNvCxnSpPr>
            <p:nvPr/>
          </p:nvCxnSpPr>
          <p:spPr>
            <a:xfrm flipH="1">
              <a:off x="1365526" y="3955517"/>
              <a:ext cx="1424400" cy="1757465"/>
            </a:xfrm>
            <a:prstGeom prst="straightConnector1">
              <a:avLst/>
            </a:prstGeom>
            <a:ln w="28575">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34" idx="2"/>
              <a:endCxn id="12" idx="0"/>
            </p:cNvCxnSpPr>
            <p:nvPr/>
          </p:nvCxnSpPr>
          <p:spPr>
            <a:xfrm>
              <a:off x="2789926" y="3955517"/>
              <a:ext cx="1591479" cy="1757465"/>
            </a:xfrm>
            <a:prstGeom prst="straightConnector1">
              <a:avLst/>
            </a:prstGeom>
            <a:ln w="28575">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52614" y="5712982"/>
              <a:ext cx="2625823" cy="506549"/>
            </a:xfrm>
            <a:prstGeom prst="ellipse">
              <a:avLst/>
            </a:prstGeom>
            <a:gradFill>
              <a:gsLst>
                <a:gs pos="0">
                  <a:schemeClr val="tx2">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bIns="93600" rtlCol="0" anchor="ctr" anchorCtr="1">
              <a:spAutoFit/>
            </a:bodyPr>
            <a:lstStyle/>
            <a:p>
              <a:pPr algn="ctr"/>
              <a:r>
                <a:rPr lang="en-US" sz="1800" b="1" dirty="0">
                  <a:solidFill>
                    <a:schemeClr val="bg1"/>
                  </a:solidFill>
                </a:rPr>
                <a:t>ex:regionList</a:t>
              </a:r>
            </a:p>
          </p:txBody>
        </p:sp>
        <p:sp>
          <p:nvSpPr>
            <p:cNvPr id="12" name="Oval 11"/>
            <p:cNvSpPr/>
            <p:nvPr/>
          </p:nvSpPr>
          <p:spPr>
            <a:xfrm>
              <a:off x="3068493" y="5712982"/>
              <a:ext cx="2625823" cy="506549"/>
            </a:xfrm>
            <a:prstGeom prst="ellipse">
              <a:avLst/>
            </a:prstGeom>
            <a:gradFill>
              <a:gsLst>
                <a:gs pos="0">
                  <a:schemeClr val="tx2">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bIns="93600" rtlCol="0" anchor="ctr" anchorCtr="1">
              <a:spAutoFit/>
            </a:bodyPr>
            <a:lstStyle/>
            <a:p>
              <a:pPr algn="ctr"/>
              <a:r>
                <a:rPr lang="en-US" sz="1800" b="1" dirty="0">
                  <a:solidFill>
                    <a:schemeClr val="bg1"/>
                  </a:solidFill>
                </a:rPr>
                <a:t>ex:dataSet</a:t>
              </a:r>
            </a:p>
          </p:txBody>
        </p:sp>
        <p:sp>
          <p:nvSpPr>
            <p:cNvPr id="15" name="TextBox 14"/>
            <p:cNvSpPr txBox="1"/>
            <p:nvPr/>
          </p:nvSpPr>
          <p:spPr>
            <a:xfrm>
              <a:off x="3321572" y="4845148"/>
              <a:ext cx="1085754" cy="311880"/>
            </a:xfrm>
            <a:prstGeom prst="rect">
              <a:avLst/>
            </a:prstGeom>
            <a:solidFill>
              <a:schemeClr val="bg1"/>
            </a:solidFill>
          </p:spPr>
          <p:txBody>
            <a:bodyPr wrap="none" rtlCol="0">
              <a:spAutoFit/>
            </a:bodyPr>
            <a:lstStyle/>
            <a:p>
              <a:r>
                <a:rPr lang="en-US" sz="1800" b="1" dirty="0">
                  <a:solidFill>
                    <a:schemeClr val="accent2"/>
                  </a:solidFill>
                  <a:latin typeface="Arial Unicode MS"/>
                  <a:cs typeface="Arial Unicode MS"/>
                </a:rPr>
                <a:t>prov:used</a:t>
              </a:r>
            </a:p>
          </p:txBody>
        </p:sp>
        <p:sp>
          <p:nvSpPr>
            <p:cNvPr id="19" name="TextBox 18"/>
            <p:cNvSpPr txBox="1"/>
            <p:nvPr/>
          </p:nvSpPr>
          <p:spPr>
            <a:xfrm>
              <a:off x="1246793" y="4845148"/>
              <a:ext cx="1085754" cy="311880"/>
            </a:xfrm>
            <a:prstGeom prst="rect">
              <a:avLst/>
            </a:prstGeom>
            <a:solidFill>
              <a:schemeClr val="bg1"/>
            </a:solidFill>
          </p:spPr>
          <p:txBody>
            <a:bodyPr wrap="none" rtlCol="0">
              <a:spAutoFit/>
            </a:bodyPr>
            <a:lstStyle/>
            <a:p>
              <a:r>
                <a:rPr lang="en-US" sz="1800" b="1" dirty="0">
                  <a:solidFill>
                    <a:schemeClr val="accent2"/>
                  </a:solidFill>
                  <a:latin typeface="Arial Unicode MS"/>
                  <a:cs typeface="Arial Unicode MS"/>
                </a:rPr>
                <a:t>prov:used</a:t>
              </a:r>
            </a:p>
          </p:txBody>
        </p:sp>
      </p:grpSp>
      <p:grpSp>
        <p:nvGrpSpPr>
          <p:cNvPr id="41" name="Group 40"/>
          <p:cNvGrpSpPr/>
          <p:nvPr/>
        </p:nvGrpSpPr>
        <p:grpSpPr>
          <a:xfrm>
            <a:off x="262405" y="516299"/>
            <a:ext cx="3959196" cy="1595585"/>
            <a:chOff x="238024" y="468373"/>
            <a:chExt cx="3591334" cy="1447486"/>
          </a:xfrm>
        </p:grpSpPr>
        <p:sp>
          <p:nvSpPr>
            <p:cNvPr id="7" name="Oval 6"/>
            <p:cNvSpPr/>
            <p:nvPr/>
          </p:nvSpPr>
          <p:spPr>
            <a:xfrm>
              <a:off x="238024" y="468373"/>
              <a:ext cx="2625823" cy="506549"/>
            </a:xfrm>
            <a:prstGeom prst="ellipse">
              <a:avLst/>
            </a:prstGeom>
            <a:gradFill>
              <a:gsLst>
                <a:gs pos="0">
                  <a:schemeClr val="tx2">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bIns="93600" rtlCol="0" anchor="ctr" anchorCtr="1">
              <a:spAutoFit/>
            </a:bodyPr>
            <a:lstStyle/>
            <a:p>
              <a:pPr algn="ctr"/>
              <a:r>
                <a:rPr lang="en-US" sz="1800" b="1" dirty="0">
                  <a:solidFill>
                    <a:schemeClr val="bg1"/>
                  </a:solidFill>
                </a:rPr>
                <a:t>ex:aggregation</a:t>
              </a:r>
            </a:p>
          </p:txBody>
        </p:sp>
        <p:cxnSp>
          <p:nvCxnSpPr>
            <p:cNvPr id="24" name="Straight Arrow Connector 23"/>
            <p:cNvCxnSpPr>
              <a:stCxn id="2" idx="1"/>
              <a:endCxn id="7" idx="5"/>
            </p:cNvCxnSpPr>
            <p:nvPr/>
          </p:nvCxnSpPr>
          <p:spPr>
            <a:xfrm flipH="1" flipV="1">
              <a:off x="2479304" y="900740"/>
              <a:ext cx="1350054" cy="1015119"/>
            </a:xfrm>
            <a:prstGeom prst="straightConnector1">
              <a:avLst/>
            </a:prstGeom>
            <a:ln w="28575">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2462129" y="1035375"/>
              <a:ext cx="1085754" cy="311880"/>
            </a:xfrm>
            <a:prstGeom prst="rect">
              <a:avLst/>
            </a:prstGeom>
            <a:solidFill>
              <a:schemeClr val="bg1"/>
            </a:solidFill>
          </p:spPr>
          <p:txBody>
            <a:bodyPr wrap="none" rtlCol="0">
              <a:spAutoFit/>
            </a:bodyPr>
            <a:lstStyle/>
            <a:p>
              <a:r>
                <a:rPr lang="en-US" sz="1800" b="1" dirty="0">
                  <a:solidFill>
                    <a:schemeClr val="accent2"/>
                  </a:solidFill>
                  <a:latin typeface="Arial Unicode MS"/>
                  <a:cs typeface="Arial Unicode MS"/>
                </a:rPr>
                <a:t>prov:used</a:t>
              </a:r>
            </a:p>
          </p:txBody>
        </p:sp>
      </p:grpSp>
      <p:grpSp>
        <p:nvGrpSpPr>
          <p:cNvPr id="45" name="Group 44"/>
          <p:cNvGrpSpPr/>
          <p:nvPr/>
        </p:nvGrpSpPr>
        <p:grpSpPr>
          <a:xfrm>
            <a:off x="3912354" y="3633160"/>
            <a:ext cx="3880217" cy="450759"/>
            <a:chOff x="3548828" y="3295937"/>
            <a:chExt cx="3519693" cy="408920"/>
          </a:xfrm>
        </p:grpSpPr>
        <p:cxnSp>
          <p:nvCxnSpPr>
            <p:cNvPr id="50" name="Straight Arrow Connector 49"/>
            <p:cNvCxnSpPr>
              <a:stCxn id="34" idx="3"/>
              <a:endCxn id="25" idx="0"/>
            </p:cNvCxnSpPr>
            <p:nvPr/>
          </p:nvCxnSpPr>
          <p:spPr>
            <a:xfrm flipV="1">
              <a:off x="3548828" y="3692179"/>
              <a:ext cx="3519693" cy="12678"/>
            </a:xfrm>
            <a:prstGeom prst="straightConnector1">
              <a:avLst/>
            </a:prstGeom>
            <a:ln w="28575">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4128977" y="3295937"/>
              <a:ext cx="2214828" cy="307828"/>
            </a:xfrm>
            <a:prstGeom prst="rect">
              <a:avLst/>
            </a:prstGeom>
            <a:solidFill>
              <a:schemeClr val="bg1"/>
            </a:solidFill>
          </p:spPr>
          <p:txBody>
            <a:bodyPr wrap="none" rtlCol="0">
              <a:spAutoFit/>
            </a:bodyPr>
            <a:lstStyle/>
            <a:p>
              <a:r>
                <a:rPr lang="en-US" sz="1800" b="1" dirty="0">
                  <a:solidFill>
                    <a:schemeClr val="accent2"/>
                  </a:solidFill>
                  <a:latin typeface="Arial Unicode MS"/>
                  <a:cs typeface="Arial Unicode MS"/>
                </a:rPr>
                <a:t>prov:wasControlledBy</a:t>
              </a:r>
            </a:p>
          </p:txBody>
        </p:sp>
      </p:grpSp>
      <p:grpSp>
        <p:nvGrpSpPr>
          <p:cNvPr id="40" name="Group 39"/>
          <p:cNvGrpSpPr/>
          <p:nvPr/>
        </p:nvGrpSpPr>
        <p:grpSpPr>
          <a:xfrm>
            <a:off x="4221605" y="995374"/>
            <a:ext cx="4783842" cy="1392814"/>
            <a:chOff x="3829358" y="902984"/>
            <a:chExt cx="4339359" cy="1263536"/>
          </a:xfrm>
        </p:grpSpPr>
        <p:cxnSp>
          <p:nvCxnSpPr>
            <p:cNvPr id="28" name="Straight Arrow Connector 27"/>
            <p:cNvCxnSpPr>
              <a:stCxn id="8" idx="3"/>
              <a:endCxn id="2" idx="3"/>
            </p:cNvCxnSpPr>
            <p:nvPr/>
          </p:nvCxnSpPr>
          <p:spPr>
            <a:xfrm flipH="1">
              <a:off x="5206572" y="902984"/>
              <a:ext cx="1667606" cy="1012874"/>
            </a:xfrm>
            <a:prstGeom prst="straightConnector1">
              <a:avLst/>
            </a:prstGeom>
            <a:ln w="28575">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778620" y="1013173"/>
              <a:ext cx="3390097" cy="432309"/>
            </a:xfrm>
            <a:prstGeom prst="rect">
              <a:avLst/>
            </a:prstGeom>
            <a:solidFill>
              <a:schemeClr val="bg1"/>
            </a:solidFill>
          </p:spPr>
          <p:txBody>
            <a:bodyPr wrap="none" rtlCol="0">
              <a:spAutoFit/>
            </a:bodyPr>
            <a:lstStyle/>
            <a:p>
              <a:r>
                <a:rPr lang="en-US" b="1" dirty="0" smtClean="0">
                  <a:solidFill>
                    <a:schemeClr val="accent2"/>
                  </a:solidFill>
                  <a:latin typeface="Arial Unicode MS"/>
                  <a:cs typeface="Arial Unicode MS"/>
                </a:rPr>
                <a:t>prov:wasGeneratedBy</a:t>
              </a:r>
              <a:endParaRPr lang="en-US" b="1" dirty="0">
                <a:solidFill>
                  <a:schemeClr val="accent2"/>
                </a:solidFill>
                <a:latin typeface="Arial Unicode MS"/>
                <a:cs typeface="Arial Unicode MS"/>
              </a:endParaRPr>
            </a:p>
          </p:txBody>
        </p:sp>
        <p:sp>
          <p:nvSpPr>
            <p:cNvPr id="2" name="Rectangle 1"/>
            <p:cNvSpPr/>
            <p:nvPr/>
          </p:nvSpPr>
          <p:spPr>
            <a:xfrm>
              <a:off x="3829358" y="1665197"/>
              <a:ext cx="1377214" cy="501323"/>
            </a:xfrm>
            <a:prstGeom prst="rect">
              <a:avLst/>
            </a:prstGeom>
            <a:gradFill>
              <a:gsLst>
                <a:gs pos="0">
                  <a:schemeClr val="accent3">
                    <a:lumMod val="50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bIns="93600" rtlCol="0" anchor="ctr"/>
            <a:lstStyle/>
            <a:p>
              <a:pPr algn="ctr"/>
              <a:r>
                <a:rPr lang="en-US" sz="1800" b="1" dirty="0" err="1"/>
                <a:t>ex:illustrate</a:t>
              </a:r>
              <a:endParaRPr lang="en-US" sz="1800" b="1" dirty="0"/>
            </a:p>
          </p:txBody>
        </p:sp>
      </p:grpSp>
      <p:grpSp>
        <p:nvGrpSpPr>
          <p:cNvPr id="43" name="Group 42"/>
          <p:cNvGrpSpPr/>
          <p:nvPr/>
        </p:nvGrpSpPr>
        <p:grpSpPr>
          <a:xfrm>
            <a:off x="1127153" y="1074677"/>
            <a:ext cx="2785184" cy="3285554"/>
            <a:chOff x="1022425" y="974923"/>
            <a:chExt cx="2526403" cy="2980595"/>
          </a:xfrm>
        </p:grpSpPr>
        <p:cxnSp>
          <p:nvCxnSpPr>
            <p:cNvPr id="20" name="Straight Arrow Connector 19"/>
            <p:cNvCxnSpPr>
              <a:stCxn id="7" idx="4"/>
              <a:endCxn id="34" idx="0"/>
            </p:cNvCxnSpPr>
            <p:nvPr/>
          </p:nvCxnSpPr>
          <p:spPr>
            <a:xfrm>
              <a:off x="1550936" y="974923"/>
              <a:ext cx="1238990" cy="2479272"/>
            </a:xfrm>
            <a:prstGeom prst="straightConnector1">
              <a:avLst/>
            </a:prstGeom>
            <a:ln w="28575">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022425" y="2379640"/>
              <a:ext cx="2249725" cy="307829"/>
            </a:xfrm>
            <a:prstGeom prst="rect">
              <a:avLst/>
            </a:prstGeom>
            <a:solidFill>
              <a:schemeClr val="bg1"/>
            </a:solidFill>
          </p:spPr>
          <p:txBody>
            <a:bodyPr wrap="none" rtlCol="0">
              <a:spAutoFit/>
            </a:bodyPr>
            <a:lstStyle/>
            <a:p>
              <a:r>
                <a:rPr lang="en-US" sz="1800" b="1" dirty="0">
                  <a:solidFill>
                    <a:schemeClr val="accent2"/>
                  </a:solidFill>
                  <a:latin typeface="Arial Unicode MS"/>
                  <a:cs typeface="Arial Unicode MS"/>
                </a:rPr>
                <a:t>prov:wasGeneratedBy</a:t>
              </a:r>
            </a:p>
          </p:txBody>
        </p:sp>
        <p:sp>
          <p:nvSpPr>
            <p:cNvPr id="34" name="Rectangle 33"/>
            <p:cNvSpPr/>
            <p:nvPr/>
          </p:nvSpPr>
          <p:spPr>
            <a:xfrm>
              <a:off x="2031024" y="3454195"/>
              <a:ext cx="1517804" cy="501323"/>
            </a:xfrm>
            <a:prstGeom prst="rect">
              <a:avLst/>
            </a:prstGeom>
            <a:gradFill>
              <a:gsLst>
                <a:gs pos="0">
                  <a:schemeClr val="accent3">
                    <a:lumMod val="50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bIns="93600" rtlCol="0" anchor="ctr"/>
            <a:lstStyle/>
            <a:p>
              <a:pPr algn="ctr"/>
              <a:r>
                <a:rPr lang="en-US" sz="1800" b="1" dirty="0" err="1"/>
                <a:t>ex:aggregate</a:t>
              </a:r>
              <a:endParaRPr lang="en-US" sz="1800" b="1" dirty="0"/>
            </a:p>
          </p:txBody>
        </p:sp>
      </p:grpSp>
      <p:grpSp>
        <p:nvGrpSpPr>
          <p:cNvPr id="42" name="Group 41"/>
          <p:cNvGrpSpPr/>
          <p:nvPr/>
        </p:nvGrpSpPr>
        <p:grpSpPr>
          <a:xfrm>
            <a:off x="4912232" y="2388204"/>
            <a:ext cx="5135071" cy="4678761"/>
            <a:chOff x="4455817" y="2166520"/>
            <a:chExt cx="4657954" cy="4244487"/>
          </a:xfrm>
        </p:grpSpPr>
        <p:cxnSp>
          <p:nvCxnSpPr>
            <p:cNvPr id="33" name="Straight Arrow Connector 32"/>
            <p:cNvCxnSpPr>
              <a:endCxn id="25" idx="3"/>
            </p:cNvCxnSpPr>
            <p:nvPr/>
          </p:nvCxnSpPr>
          <p:spPr>
            <a:xfrm>
              <a:off x="4455817" y="2166520"/>
              <a:ext cx="2954112" cy="1033951"/>
            </a:xfrm>
            <a:prstGeom prst="straightConnector1">
              <a:avLst/>
            </a:prstGeom>
            <a:ln w="28575">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25" idx="1"/>
              <a:endCxn id="37" idx="0"/>
            </p:cNvCxnSpPr>
            <p:nvPr/>
          </p:nvCxnSpPr>
          <p:spPr>
            <a:xfrm>
              <a:off x="7409929" y="3856082"/>
              <a:ext cx="914746" cy="628042"/>
            </a:xfrm>
            <a:prstGeom prst="straightConnector1">
              <a:avLst/>
            </a:prstGeom>
            <a:ln w="28575">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25" idx="1"/>
              <a:endCxn id="36" idx="0"/>
            </p:cNvCxnSpPr>
            <p:nvPr/>
          </p:nvCxnSpPr>
          <p:spPr>
            <a:xfrm>
              <a:off x="7409929" y="3856082"/>
              <a:ext cx="529" cy="2048376"/>
            </a:xfrm>
            <a:prstGeom prst="straightConnector1">
              <a:avLst/>
            </a:prstGeom>
            <a:ln w="28575">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5707145" y="5904458"/>
              <a:ext cx="3406626" cy="506549"/>
            </a:xfrm>
            <a:prstGeom prst="ellipse">
              <a:avLst/>
            </a:prstGeom>
            <a:gradFill>
              <a:gsLst>
                <a:gs pos="0">
                  <a:schemeClr val="accent6">
                    <a:lumMod val="75000"/>
                  </a:schemeClr>
                </a:gs>
                <a:gs pos="100000">
                  <a:schemeClr val="accent6">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wrap="square" bIns="93600" rtlCol="0" anchor="ctr" anchorCtr="1">
              <a:spAutoFit/>
            </a:bodyPr>
            <a:lstStyle/>
            <a:p>
              <a:pPr algn="ctr"/>
              <a:r>
                <a:rPr lang="en-US" sz="1800" b="1" dirty="0">
                  <a:solidFill>
                    <a:schemeClr val="accent4">
                      <a:lumMod val="50000"/>
                    </a:schemeClr>
                  </a:solidFill>
                </a:rPr>
                <a:t>mailto:derek@ex.com</a:t>
              </a:r>
            </a:p>
          </p:txBody>
        </p:sp>
        <p:sp>
          <p:nvSpPr>
            <p:cNvPr id="37" name="Rectangle 36"/>
            <p:cNvSpPr/>
            <p:nvPr/>
          </p:nvSpPr>
          <p:spPr>
            <a:xfrm>
              <a:off x="7830077" y="4484124"/>
              <a:ext cx="989195" cy="428902"/>
            </a:xfrm>
            <a:prstGeom prst="rect">
              <a:avLst/>
            </a:prstGeom>
            <a:noFill/>
            <a:ln w="38100" cmpd="dbl">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2">
                      <a:lumMod val="50000"/>
                    </a:schemeClr>
                  </a:solidFill>
                </a:rPr>
                <a:t>Derek </a:t>
              </a:r>
              <a:endParaRPr lang="en-US" b="1" dirty="0">
                <a:solidFill>
                  <a:schemeClr val="accent2">
                    <a:lumMod val="50000"/>
                  </a:schemeClr>
                </a:solidFill>
              </a:endParaRPr>
            </a:p>
          </p:txBody>
        </p:sp>
        <p:sp>
          <p:nvSpPr>
            <p:cNvPr id="71" name="TextBox 70"/>
            <p:cNvSpPr txBox="1"/>
            <p:nvPr/>
          </p:nvSpPr>
          <p:spPr>
            <a:xfrm>
              <a:off x="4690971" y="2393069"/>
              <a:ext cx="2214828" cy="307829"/>
            </a:xfrm>
            <a:prstGeom prst="rect">
              <a:avLst/>
            </a:prstGeom>
            <a:solidFill>
              <a:schemeClr val="bg1"/>
            </a:solidFill>
          </p:spPr>
          <p:txBody>
            <a:bodyPr wrap="none" rtlCol="0">
              <a:spAutoFit/>
            </a:bodyPr>
            <a:lstStyle/>
            <a:p>
              <a:r>
                <a:rPr lang="en-US" sz="1800" b="1" dirty="0">
                  <a:solidFill>
                    <a:schemeClr val="accent2"/>
                  </a:solidFill>
                  <a:latin typeface="Arial Unicode MS"/>
                  <a:cs typeface="Arial Unicode MS"/>
                </a:rPr>
                <a:t>prov:wasControlledBy</a:t>
              </a:r>
            </a:p>
          </p:txBody>
        </p:sp>
        <p:sp>
          <p:nvSpPr>
            <p:cNvPr id="92" name="TextBox 91"/>
            <p:cNvSpPr txBox="1"/>
            <p:nvPr/>
          </p:nvSpPr>
          <p:spPr>
            <a:xfrm>
              <a:off x="7608033" y="3979605"/>
              <a:ext cx="1097175" cy="311880"/>
            </a:xfrm>
            <a:prstGeom prst="rect">
              <a:avLst/>
            </a:prstGeom>
            <a:solidFill>
              <a:schemeClr val="bg1"/>
            </a:solidFill>
          </p:spPr>
          <p:txBody>
            <a:bodyPr wrap="none" rtlCol="0">
              <a:spAutoFit/>
            </a:bodyPr>
            <a:lstStyle/>
            <a:p>
              <a:r>
                <a:rPr lang="en-US" sz="1800" b="1" dirty="0">
                  <a:solidFill>
                    <a:schemeClr val="accent2"/>
                  </a:solidFill>
                  <a:latin typeface="Arial Unicode MS"/>
                  <a:cs typeface="Arial Unicode MS"/>
                </a:rPr>
                <a:t>foaf:name</a:t>
              </a:r>
            </a:p>
          </p:txBody>
        </p:sp>
        <p:sp>
          <p:nvSpPr>
            <p:cNvPr id="93" name="TextBox 92"/>
            <p:cNvSpPr txBox="1"/>
            <p:nvPr/>
          </p:nvSpPr>
          <p:spPr>
            <a:xfrm>
              <a:off x="6858283" y="5214480"/>
              <a:ext cx="1098108" cy="307829"/>
            </a:xfrm>
            <a:prstGeom prst="rect">
              <a:avLst/>
            </a:prstGeom>
            <a:solidFill>
              <a:schemeClr val="bg1"/>
            </a:solidFill>
          </p:spPr>
          <p:txBody>
            <a:bodyPr wrap="none" rtlCol="0">
              <a:spAutoFit/>
            </a:bodyPr>
            <a:lstStyle/>
            <a:p>
              <a:r>
                <a:rPr lang="en-US" sz="1800" b="1" dirty="0">
                  <a:solidFill>
                    <a:schemeClr val="accent2"/>
                  </a:solidFill>
                  <a:latin typeface="Arial Unicode MS"/>
                  <a:cs typeface="Arial Unicode MS"/>
                </a:rPr>
                <a:t>foaf:mbox</a:t>
              </a:r>
            </a:p>
          </p:txBody>
        </p:sp>
        <p:sp>
          <p:nvSpPr>
            <p:cNvPr id="25" name="Pentagon 24"/>
            <p:cNvSpPr/>
            <p:nvPr/>
          </p:nvSpPr>
          <p:spPr>
            <a:xfrm rot="16200000">
              <a:off x="7082123" y="3186868"/>
              <a:ext cx="655611" cy="682816"/>
            </a:xfrm>
            <a:prstGeom prst="homePlate">
              <a:avLst/>
            </a:prstGeom>
            <a:gradFill>
              <a:gsLst>
                <a:gs pos="0">
                  <a:schemeClr val="accent2">
                    <a:lumMod val="50000"/>
                  </a:schemeClr>
                </a:gs>
                <a:gs pos="100000">
                  <a:schemeClr val="accent2">
                    <a:lumMod val="40000"/>
                    <a:lumOff val="60000"/>
                  </a:schemeClr>
                </a:gs>
              </a:gsLst>
              <a:lin ang="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Rounded Rectangle 34"/>
          <p:cNvSpPr/>
          <p:nvPr/>
        </p:nvSpPr>
        <p:spPr>
          <a:xfrm rot="20652970">
            <a:off x="2625204" y="3028361"/>
            <a:ext cx="4960156" cy="1823391"/>
          </a:xfrm>
          <a:prstGeom prst="roundRect">
            <a:avLst/>
          </a:prstGeom>
          <a:noFill/>
          <a:ln w="666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100619" tIns="0" rIns="100619" bIns="0" rtlCol="0" anchor="ctr">
            <a:normAutofit/>
          </a:bodyPr>
          <a:lstStyle/>
          <a:p>
            <a:pPr algn="ctr"/>
            <a:r>
              <a:rPr lang="en-US" sz="4400" dirty="0">
                <a:solidFill>
                  <a:schemeClr val="accent6">
                    <a:lumMod val="75000"/>
                  </a:schemeClr>
                </a:solidFill>
              </a:rPr>
              <a:t>DRAFT!!!</a:t>
            </a:r>
          </a:p>
        </p:txBody>
      </p:sp>
    </p:spTree>
    <p:extLst>
      <p:ext uri="{BB962C8B-B14F-4D97-AF65-F5344CB8AC3E}">
        <p14:creationId xmlns:p14="http://schemas.microsoft.com/office/powerpoint/2010/main" val="9801796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 y="3191863"/>
            <a:ext cx="9072563" cy="1259946"/>
          </a:xfrm>
        </p:spPr>
        <p:txBody>
          <a:bodyPr>
            <a:normAutofit fontScale="90000"/>
          </a:bodyPr>
          <a:lstStyle/>
          <a:p>
            <a:r>
              <a:rPr lang="en-US" sz="60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Query RDF: </a:t>
            </a:r>
            <a:br>
              <a:rPr lang="en-US" sz="60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br>
            <a:r>
              <a:rPr lang="en-US" sz="60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(SPARQL)</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prstClr val="black"/>
                </a:solidFill>
                <a:latin typeface="Lucida Sans Unicode"/>
                <a:ea typeface="msmincho" charset="0"/>
                <a:cs typeface="msmincho" charset="0"/>
              </a:rPr>
              <a:t>Photo credit “reedster”, Flickr</a:t>
            </a:r>
            <a:endParaRPr lang="en-US" sz="1100" i="1" dirty="0">
              <a:solidFill>
                <a:prstClr val="black"/>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2314358394"/>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2"/>
          <p:cNvSpPr>
            <a:spLocks noGrp="1" noChangeArrowheads="1"/>
          </p:cNvSpPr>
          <p:nvPr>
            <p:ph idx="1"/>
          </p:nvPr>
        </p:nvSpPr>
        <p:spPr/>
        <p:txBody>
          <a:bodyPr/>
          <a:lstStyle/>
          <a:p>
            <a:r>
              <a:rPr lang="en-US" dirty="0" smtClean="0"/>
              <a:t>The HTTP/</a:t>
            </a:r>
            <a:r>
              <a:rPr lang="en-US" dirty="0" err="1" smtClean="0"/>
              <a:t>RESTful</a:t>
            </a:r>
            <a:r>
              <a:rPr lang="en-US" dirty="0" smtClean="0"/>
              <a:t> approach is great to build up simple applications</a:t>
            </a:r>
          </a:p>
          <a:p>
            <a:r>
              <a:rPr lang="en-US" dirty="0" smtClean="0"/>
              <a:t>But as data grows, complexity of relationships grows</a:t>
            </a:r>
          </a:p>
          <a:p>
            <a:pPr lvl="1"/>
            <a:r>
              <a:rPr lang="en-US" dirty="0" smtClean="0"/>
              <a:t>more sophisticated query possibilities are necessary!</a:t>
            </a:r>
          </a:p>
          <a:p>
            <a:r>
              <a:rPr lang="en-US" dirty="0" smtClean="0"/>
              <a:t>How do I query the RDF data?</a:t>
            </a:r>
          </a:p>
          <a:p>
            <a:pPr lvl="1"/>
            <a:r>
              <a:rPr lang="en-US" dirty="0" smtClean="0"/>
              <a:t>e.g., how do I get to the </a:t>
            </a:r>
            <a:r>
              <a:rPr lang="en-US" dirty="0" err="1" smtClean="0"/>
              <a:t>DBpedia</a:t>
            </a:r>
            <a:r>
              <a:rPr lang="en-US" dirty="0" smtClean="0"/>
              <a:t> data?</a:t>
            </a:r>
            <a:endParaRPr lang="en-US" dirty="0"/>
          </a:p>
        </p:txBody>
      </p:sp>
      <p:sp>
        <p:nvSpPr>
          <p:cNvPr id="274434" name="Rectangle 1"/>
          <p:cNvSpPr>
            <a:spLocks noGrp="1" noChangeArrowheads="1"/>
          </p:cNvSpPr>
          <p:nvPr>
            <p:ph type="title"/>
          </p:nvPr>
        </p:nvSpPr>
        <p:spPr/>
        <p:txBody>
          <a:bodyPr/>
          <a:lstStyle/>
          <a:p>
            <a:r>
              <a:rPr lang="en-US" smtClean="0"/>
              <a:t>RDF data access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2"/>
          <p:cNvSpPr>
            <a:spLocks noGrp="1" noChangeArrowheads="1"/>
          </p:cNvSpPr>
          <p:nvPr>
            <p:ph idx="1"/>
          </p:nvPr>
        </p:nvSpPr>
        <p:spPr/>
        <p:txBody>
          <a:bodyPr/>
          <a:lstStyle/>
          <a:p>
            <a:r>
              <a:rPr lang="en-US" dirty="0" smtClean="0"/>
              <a:t>Remember the </a:t>
            </a:r>
            <a:r>
              <a:rPr lang="en-US" dirty="0" err="1" smtClean="0"/>
              <a:t>Python+RDFLib</a:t>
            </a:r>
            <a:r>
              <a:rPr lang="en-US" dirty="0" smtClean="0"/>
              <a:t> idiom:</a:t>
            </a:r>
            <a:endParaRPr lang="en-US" dirty="0"/>
          </a:p>
        </p:txBody>
      </p:sp>
      <p:sp>
        <p:nvSpPr>
          <p:cNvPr id="276482" name="Rectangle 1"/>
          <p:cNvSpPr>
            <a:spLocks noGrp="1" noChangeArrowheads="1"/>
          </p:cNvSpPr>
          <p:nvPr>
            <p:ph type="title"/>
          </p:nvPr>
        </p:nvSpPr>
        <p:spPr/>
        <p:txBody>
          <a:bodyPr/>
          <a:lstStyle/>
          <a:p>
            <a:r>
              <a:rPr lang="en-US" smtClean="0"/>
              <a:t>Querying RDF graphs</a:t>
            </a:r>
            <a:endParaRPr lang="en-US"/>
          </a:p>
        </p:txBody>
      </p:sp>
      <p:sp>
        <p:nvSpPr>
          <p:cNvPr id="134147" name="Text Box 3"/>
          <p:cNvSpPr txBox="1">
            <a:spLocks noChangeArrowheads="1"/>
          </p:cNvSpPr>
          <p:nvPr/>
        </p:nvSpPr>
        <p:spPr bwMode="auto">
          <a:xfrm>
            <a:off x="287339" y="2746623"/>
            <a:ext cx="9401174" cy="74518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for (s,p,o) in graph.triples((subject,None,None))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do_something(p,o);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2"/>
          <p:cNvSpPr>
            <a:spLocks noGrp="1" noChangeArrowheads="1"/>
          </p:cNvSpPr>
          <p:nvPr>
            <p:ph idx="1"/>
          </p:nvPr>
        </p:nvSpPr>
        <p:spPr/>
        <p:txBody>
          <a:bodyPr/>
          <a:lstStyle/>
          <a:p>
            <a:r>
              <a:rPr lang="en-US" dirty="0" smtClean="0"/>
              <a:t>In practice, more complex queries into the RDF data are necessary</a:t>
            </a:r>
          </a:p>
          <a:p>
            <a:pPr lvl="1"/>
            <a:r>
              <a:rPr lang="en-US" dirty="0" smtClean="0"/>
              <a:t>something like: “give me the (</a:t>
            </a:r>
            <a:r>
              <a:rPr lang="en-US" dirty="0" err="1" smtClean="0"/>
              <a:t>a,b</a:t>
            </a:r>
            <a:r>
              <a:rPr lang="en-US" dirty="0" smtClean="0"/>
              <a:t>) pair of resources, for which there is an </a:t>
            </a:r>
            <a:r>
              <a:rPr lang="en-US" dirty="0" err="1" smtClean="0"/>
              <a:t>x</a:t>
            </a:r>
            <a:r>
              <a:rPr lang="en-US" dirty="0" smtClean="0"/>
              <a:t> such that (</a:t>
            </a:r>
            <a:r>
              <a:rPr lang="en-US" dirty="0" err="1" smtClean="0"/>
              <a:t>x</a:t>
            </a:r>
            <a:r>
              <a:rPr lang="en-US" dirty="0" smtClean="0"/>
              <a:t> parent a) and (</a:t>
            </a:r>
            <a:r>
              <a:rPr lang="en-US" dirty="0" err="1" smtClean="0"/>
              <a:t>b</a:t>
            </a:r>
            <a:r>
              <a:rPr lang="en-US" dirty="0" smtClean="0"/>
              <a:t> brother </a:t>
            </a:r>
            <a:r>
              <a:rPr lang="en-US" dirty="0" err="1" smtClean="0"/>
              <a:t>x</a:t>
            </a:r>
            <a:r>
              <a:rPr lang="en-US" dirty="0" smtClean="0"/>
              <a:t>) holds” (</a:t>
            </a:r>
            <a:r>
              <a:rPr lang="en-US" dirty="0" err="1" smtClean="0"/>
              <a:t>ie</a:t>
            </a:r>
            <a:r>
              <a:rPr lang="en-US" dirty="0" smtClean="0"/>
              <a:t>, return the uncles)</a:t>
            </a:r>
          </a:p>
          <a:p>
            <a:pPr lvl="2"/>
            <a:r>
              <a:rPr lang="en-US" dirty="0" smtClean="0"/>
              <a:t>these rules may become quite complex</a:t>
            </a:r>
          </a:p>
          <a:p>
            <a:r>
              <a:rPr lang="en-US" dirty="0" smtClean="0"/>
              <a:t>The goal of SPARQL (Query Language for RDF)</a:t>
            </a:r>
          </a:p>
          <a:p>
            <a:endParaRPr lang="en-US" dirty="0"/>
          </a:p>
        </p:txBody>
      </p:sp>
      <p:sp>
        <p:nvSpPr>
          <p:cNvPr id="276482" name="Rectangle 1"/>
          <p:cNvSpPr>
            <a:spLocks noGrp="1" noChangeArrowheads="1"/>
          </p:cNvSpPr>
          <p:nvPr>
            <p:ph type="title"/>
          </p:nvPr>
        </p:nvSpPr>
        <p:spPr/>
        <p:txBody>
          <a:bodyPr/>
          <a:lstStyle/>
          <a:p>
            <a:r>
              <a:rPr lang="en-US" smtClean="0"/>
              <a:t>Querying RDF graphs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1"/>
          <p:cNvSpPr>
            <a:spLocks noGrp="1" noChangeArrowheads="1"/>
          </p:cNvSpPr>
          <p:nvPr>
            <p:ph type="title"/>
          </p:nvPr>
        </p:nvSpPr>
        <p:spPr/>
        <p:txBody>
          <a:bodyPr/>
          <a:lstStyle/>
          <a:p>
            <a:r>
              <a:rPr lang="en-US" dirty="0" smtClean="0"/>
              <a:t>Analyze the </a:t>
            </a:r>
            <a:r>
              <a:rPr lang="en-US" dirty="0" err="1" smtClean="0"/>
              <a:t>Python+RDFLib</a:t>
            </a:r>
            <a:r>
              <a:rPr lang="en-US" dirty="0" smtClean="0"/>
              <a:t> example</a:t>
            </a:r>
            <a:endParaRPr lang="en-US" dirty="0"/>
          </a:p>
        </p:txBody>
      </p:sp>
      <p:grpSp>
        <p:nvGrpSpPr>
          <p:cNvPr id="2" name="Group 27"/>
          <p:cNvGrpSpPr/>
          <p:nvPr/>
        </p:nvGrpSpPr>
        <p:grpSpPr>
          <a:xfrm>
            <a:off x="1611313" y="4084636"/>
            <a:ext cx="6934200" cy="2907402"/>
            <a:chOff x="544512" y="3017837"/>
            <a:chExt cx="6934200" cy="2907401"/>
          </a:xfrm>
        </p:grpSpPr>
        <p:sp>
          <p:nvSpPr>
            <p:cNvPr id="6" name="Oval 5"/>
            <p:cNvSpPr/>
            <p:nvPr/>
          </p:nvSpPr>
          <p:spPr bwMode="auto">
            <a:xfrm>
              <a:off x="544512" y="4272656"/>
              <a:ext cx="2656972" cy="462164"/>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subject</a:t>
              </a:r>
            </a:p>
          </p:txBody>
        </p:sp>
        <p:grpSp>
          <p:nvGrpSpPr>
            <p:cNvPr id="3" name="Group 11"/>
            <p:cNvGrpSpPr/>
            <p:nvPr/>
          </p:nvGrpSpPr>
          <p:grpSpPr>
            <a:xfrm>
              <a:off x="6411912" y="3082237"/>
              <a:ext cx="1066800" cy="2843001"/>
              <a:chOff x="5040312" y="2777437"/>
              <a:chExt cx="1066800" cy="2843001"/>
            </a:xfrm>
          </p:grpSpPr>
          <p:sp>
            <p:nvSpPr>
              <p:cNvPr id="8" name="Oval 7"/>
              <p:cNvSpPr/>
              <p:nvPr/>
            </p:nvSpPr>
            <p:spPr bwMode="auto">
              <a:xfrm>
                <a:off x="5040312" y="3571049"/>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9" name="Oval 8"/>
              <p:cNvSpPr/>
              <p:nvPr/>
            </p:nvSpPr>
            <p:spPr bwMode="auto">
              <a:xfrm>
                <a:off x="5040312" y="2777437"/>
                <a:ext cx="1066800" cy="462164"/>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10" name="Oval 9"/>
              <p:cNvSpPr/>
              <p:nvPr/>
            </p:nvSpPr>
            <p:spPr bwMode="auto">
              <a:xfrm>
                <a:off x="5040312" y="4364660"/>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11" name="Oval 10"/>
              <p:cNvSpPr/>
              <p:nvPr/>
            </p:nvSpPr>
            <p:spPr bwMode="auto">
              <a:xfrm>
                <a:off x="5040312" y="5158274"/>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grpSp>
        <p:cxnSp>
          <p:nvCxnSpPr>
            <p:cNvPr id="14" name="Straight Arrow Connector 13"/>
            <p:cNvCxnSpPr>
              <a:stCxn id="6" idx="6"/>
              <a:endCxn id="9" idx="2"/>
            </p:cNvCxnSpPr>
            <p:nvPr/>
          </p:nvCxnSpPr>
          <p:spPr bwMode="auto">
            <a:xfrm flipV="1">
              <a:off x="3201484" y="3313320"/>
              <a:ext cx="3210428" cy="1190418"/>
            </a:xfrm>
            <a:prstGeom prst="straightConnector1">
              <a:avLst/>
            </a:prstGeom>
            <a:solidFill>
              <a:srgbClr val="00B8FF"/>
            </a:solidFill>
            <a:ln w="25400" cap="flat" cmpd="sng" algn="ctr">
              <a:solidFill>
                <a:srgbClr val="FF0000"/>
              </a:solidFill>
              <a:prstDash val="solid"/>
              <a:round/>
              <a:headEnd type="none" w="med" len="med"/>
              <a:tailEnd type="triangle" w="lg" len="med"/>
            </a:ln>
            <a:effectLst/>
          </p:spPr>
        </p:cxnSp>
        <p:cxnSp>
          <p:nvCxnSpPr>
            <p:cNvPr id="15" name="Straight Arrow Connector 14"/>
            <p:cNvCxnSpPr>
              <a:stCxn id="6" idx="6"/>
              <a:endCxn id="8" idx="2"/>
            </p:cNvCxnSpPr>
            <p:nvPr/>
          </p:nvCxnSpPr>
          <p:spPr bwMode="auto">
            <a:xfrm flipV="1">
              <a:off x="3201484" y="4106932"/>
              <a:ext cx="3210428" cy="396807"/>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6" name="Straight Arrow Connector 15"/>
            <p:cNvCxnSpPr>
              <a:stCxn id="6" idx="6"/>
              <a:endCxn id="10" idx="2"/>
            </p:cNvCxnSpPr>
            <p:nvPr/>
          </p:nvCxnSpPr>
          <p:spPr bwMode="auto">
            <a:xfrm>
              <a:off x="3201484" y="4503739"/>
              <a:ext cx="3210428" cy="39680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7" name="Straight Arrow Connector 16"/>
            <p:cNvCxnSpPr>
              <a:stCxn id="6" idx="6"/>
              <a:endCxn id="11" idx="2"/>
            </p:cNvCxnSpPr>
            <p:nvPr/>
          </p:nvCxnSpPr>
          <p:spPr bwMode="auto">
            <a:xfrm>
              <a:off x="3201484" y="4503738"/>
              <a:ext cx="3210428" cy="1190418"/>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sp>
          <p:nvSpPr>
            <p:cNvPr id="24" name="TextBox 23"/>
            <p:cNvSpPr txBox="1"/>
            <p:nvPr/>
          </p:nvSpPr>
          <p:spPr>
            <a:xfrm>
              <a:off x="5802312" y="3017837"/>
              <a:ext cx="457200" cy="328665"/>
            </a:xfrm>
            <a:prstGeom prst="rect">
              <a:avLst/>
            </a:prstGeom>
            <a:noFill/>
          </p:spPr>
          <p:txBody>
            <a:bodyPr wrap="square" rtlCol="0">
              <a:spAutoFit/>
            </a:bodyPr>
            <a:lstStyle/>
            <a:p>
              <a:r>
                <a:rPr lang="en-US" sz="1700" b="1" dirty="0">
                  <a:solidFill>
                    <a:srgbClr val="FF0000"/>
                  </a:solidFill>
                </a:rPr>
                <a:t>?</a:t>
              </a:r>
              <a:r>
                <a:rPr lang="en-US" sz="1700" b="1" noProof="1">
                  <a:solidFill>
                    <a:srgbClr val="FF0000"/>
                  </a:solidFill>
                </a:rPr>
                <a:t>p</a:t>
              </a:r>
            </a:p>
          </p:txBody>
        </p:sp>
        <p:sp>
          <p:nvSpPr>
            <p:cNvPr id="25" name="TextBox 24"/>
            <p:cNvSpPr txBox="1"/>
            <p:nvPr/>
          </p:nvSpPr>
          <p:spPr>
            <a:xfrm>
              <a:off x="5802312" y="3779837"/>
              <a:ext cx="457200" cy="328665"/>
            </a:xfrm>
            <a:prstGeom prst="rect">
              <a:avLst/>
            </a:prstGeom>
            <a:noFill/>
          </p:spPr>
          <p:txBody>
            <a:bodyPr wrap="square" rtlCol="0">
              <a:spAutoFit/>
            </a:bodyPr>
            <a:lstStyle/>
            <a:p>
              <a:r>
                <a:rPr lang="en-US" sz="1700" b="1" dirty="0">
                  <a:solidFill>
                    <a:schemeClr val="tx1"/>
                  </a:solidFill>
                </a:rPr>
                <a:t>?</a:t>
              </a:r>
              <a:r>
                <a:rPr lang="en-US" sz="1700" b="1" noProof="1">
                  <a:solidFill>
                    <a:schemeClr val="tx1"/>
                  </a:solidFill>
                </a:rPr>
                <a:t>p</a:t>
              </a:r>
            </a:p>
          </p:txBody>
        </p:sp>
        <p:sp>
          <p:nvSpPr>
            <p:cNvPr id="26" name="TextBox 25"/>
            <p:cNvSpPr txBox="1"/>
            <p:nvPr/>
          </p:nvSpPr>
          <p:spPr>
            <a:xfrm>
              <a:off x="5802312" y="4465637"/>
              <a:ext cx="457200" cy="328665"/>
            </a:xfrm>
            <a:prstGeom prst="rect">
              <a:avLst/>
            </a:prstGeom>
            <a:noFill/>
          </p:spPr>
          <p:txBody>
            <a:bodyPr wrap="square" rtlCol="0">
              <a:spAutoFit/>
            </a:bodyPr>
            <a:lstStyle/>
            <a:p>
              <a:r>
                <a:rPr lang="en-US" sz="1700" b="1" dirty="0">
                  <a:solidFill>
                    <a:schemeClr val="tx1"/>
                  </a:solidFill>
                </a:rPr>
                <a:t>?</a:t>
              </a:r>
              <a:r>
                <a:rPr lang="en-US" sz="1700" b="1" noProof="1">
                  <a:solidFill>
                    <a:schemeClr val="tx1"/>
                  </a:solidFill>
                </a:rPr>
                <a:t>p</a:t>
              </a:r>
            </a:p>
          </p:txBody>
        </p:sp>
        <p:sp>
          <p:nvSpPr>
            <p:cNvPr id="27" name="TextBox 26"/>
            <p:cNvSpPr txBox="1"/>
            <p:nvPr/>
          </p:nvSpPr>
          <p:spPr>
            <a:xfrm>
              <a:off x="5802312" y="5227637"/>
              <a:ext cx="457200" cy="328665"/>
            </a:xfrm>
            <a:prstGeom prst="rect">
              <a:avLst/>
            </a:prstGeom>
            <a:noFill/>
          </p:spPr>
          <p:txBody>
            <a:bodyPr wrap="square" rtlCol="0">
              <a:spAutoFit/>
            </a:bodyPr>
            <a:lstStyle/>
            <a:p>
              <a:r>
                <a:rPr lang="en-US" sz="1700" b="1" noProof="1">
                  <a:solidFill>
                    <a:schemeClr val="tx1"/>
                  </a:solidFill>
                </a:rPr>
                <a:t>?p</a:t>
              </a:r>
            </a:p>
          </p:txBody>
        </p:sp>
      </p:grpSp>
      <p:sp>
        <p:nvSpPr>
          <p:cNvPr id="19" name="Text Box 3"/>
          <p:cNvSpPr txBox="1">
            <a:spLocks noChangeArrowheads="1"/>
          </p:cNvSpPr>
          <p:nvPr/>
        </p:nvSpPr>
        <p:spPr bwMode="auto">
          <a:xfrm>
            <a:off x="359793" y="1691605"/>
            <a:ext cx="9401174" cy="74518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for (s,p,o) in graph.triples((subject,None,None))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do_something(p,o);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2"/>
          <p:cNvSpPr>
            <a:spLocks noGrp="1" noChangeArrowheads="1"/>
          </p:cNvSpPr>
          <p:nvPr>
            <p:ph idx="1"/>
          </p:nvPr>
        </p:nvSpPr>
        <p:spPr/>
        <p:txBody>
          <a:bodyPr/>
          <a:lstStyle/>
          <a:p>
            <a:r>
              <a:rPr lang="en-US" dirty="0" smtClean="0"/>
              <a:t>The fundamental idea: use graph patterns</a:t>
            </a:r>
          </a:p>
          <a:p>
            <a:pPr lvl="1"/>
            <a:r>
              <a:rPr lang="en-US" dirty="0" smtClean="0"/>
              <a:t>the pattern contains unbound symbols</a:t>
            </a:r>
          </a:p>
          <a:p>
            <a:pPr lvl="1"/>
            <a:r>
              <a:rPr lang="en-US" dirty="0" smtClean="0"/>
              <a:t>by binding the symbols, </a:t>
            </a:r>
            <a:r>
              <a:rPr lang="en-US" dirty="0" err="1" smtClean="0"/>
              <a:t>subgraphs</a:t>
            </a:r>
            <a:r>
              <a:rPr lang="en-US" dirty="0" smtClean="0"/>
              <a:t> of the RDF graph are selected</a:t>
            </a:r>
          </a:p>
          <a:p>
            <a:pPr lvl="1"/>
            <a:r>
              <a:rPr lang="en-US" dirty="0" smtClean="0"/>
              <a:t>if there is such a selection, the query returns the bound resources</a:t>
            </a:r>
            <a:endParaRPr lang="en-US" dirty="0"/>
          </a:p>
        </p:txBody>
      </p:sp>
      <p:sp>
        <p:nvSpPr>
          <p:cNvPr id="280578" name="Rectangle 1"/>
          <p:cNvSpPr>
            <a:spLocks noGrp="1" noChangeArrowheads="1"/>
          </p:cNvSpPr>
          <p:nvPr>
            <p:ph type="title"/>
          </p:nvPr>
        </p:nvSpPr>
        <p:spPr/>
        <p:txBody>
          <a:bodyPr/>
          <a:lstStyle/>
          <a:p>
            <a:r>
              <a:rPr lang="en-US" dirty="0" smtClean="0"/>
              <a:t>General: graph patterns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idx="1"/>
          </p:nvPr>
        </p:nvSpPr>
        <p:spPr/>
        <p:txBody>
          <a:bodyPr/>
          <a:lstStyle/>
          <a:p>
            <a:r>
              <a:rPr lang="en-US" dirty="0" smtClean="0"/>
              <a:t>This is an evolving slide set. This means:</a:t>
            </a:r>
          </a:p>
          <a:p>
            <a:pPr lvl="1"/>
            <a:r>
              <a:rPr lang="en-US" dirty="0" smtClean="0"/>
              <a:t>it changes frequently</a:t>
            </a:r>
          </a:p>
          <a:p>
            <a:pPr lvl="1"/>
            <a:r>
              <a:rPr lang="en-US" dirty="0" smtClean="0"/>
              <a:t>there may be bugs, inconsistencies</a:t>
            </a:r>
          </a:p>
          <a:p>
            <a:pPr lvl="1"/>
            <a:r>
              <a:rPr lang="en-US" dirty="0" smtClean="0"/>
              <a:t>it may try to reflect the latest view of technology evolution but that is often a moving target</a:t>
            </a:r>
          </a:p>
          <a:p>
            <a:r>
              <a:rPr lang="en-US" dirty="0" smtClean="0"/>
              <a:t>“Frozen” versions are instantiated for a specific presentation, and those become stable</a:t>
            </a:r>
            <a:endParaRPr lang="en-US" dirty="0"/>
          </a:p>
        </p:txBody>
      </p:sp>
      <p:sp>
        <p:nvSpPr>
          <p:cNvPr id="16386" name="Rectangle 1"/>
          <p:cNvSpPr>
            <a:spLocks noGrp="1" noChangeArrowheads="1"/>
          </p:cNvSpPr>
          <p:nvPr>
            <p:ph type="title"/>
          </p:nvPr>
        </p:nvSpPr>
        <p:spPr/>
        <p:txBody>
          <a:bodyPr/>
          <a:lstStyle/>
          <a:p>
            <a:r>
              <a:rPr lang="en-US" dirty="0" smtClean="0"/>
              <a:t>WARNING TO THE READER!</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60" name="Picture 2"/>
          <p:cNvPicPr>
            <a:picLocks noChangeAspect="1" noChangeArrowheads="1"/>
          </p:cNvPicPr>
          <p:nvPr/>
        </p:nvPicPr>
        <p:blipFill>
          <a:blip r:embed="rId3"/>
          <a:srcRect/>
          <a:stretch>
            <a:fillRect/>
          </a:stretch>
        </p:blipFill>
        <p:spPr bwMode="auto">
          <a:xfrm>
            <a:off x="2539589" y="0"/>
            <a:ext cx="4921804" cy="7559675"/>
          </a:xfrm>
          <a:prstGeom prst="rect">
            <a:avLst/>
          </a:prstGeom>
          <a:noFill/>
          <a:ln w="9525">
            <a:noFill/>
            <a:round/>
            <a:headEnd/>
            <a:tailEnd/>
          </a:ln>
          <a:effectLst/>
        </p:spPr>
      </p:pic>
    </p:spTree>
    <p:extLst>
      <p:ext uri="{BB962C8B-B14F-4D97-AF65-F5344CB8AC3E}">
        <p14:creationId xmlns:p14="http://schemas.microsoft.com/office/powerpoint/2010/main" val="26812044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Rectangle 3"/>
          <p:cNvSpPr>
            <a:spLocks noGrp="1" noChangeArrowheads="1"/>
          </p:cNvSpPr>
          <p:nvPr>
            <p:ph idx="1"/>
          </p:nvPr>
        </p:nvSpPr>
        <p:spPr>
          <a:xfrm>
            <a:off x="360362" y="2027237"/>
            <a:ext cx="9358313" cy="4991101"/>
          </a:xfrm>
        </p:spPr>
        <p:txBody>
          <a:bodyPr/>
          <a:lstStyle/>
          <a:p>
            <a:r>
              <a:rPr lang="en-US" dirty="0" smtClean="0"/>
              <a:t>The triples in WHERE define the graph pattern, with ?p and ?</a:t>
            </a:r>
            <a:r>
              <a:rPr lang="en-US" dirty="0" err="1" smtClean="0"/>
              <a:t>o</a:t>
            </a:r>
            <a:r>
              <a:rPr lang="en-US" dirty="0" smtClean="0"/>
              <a:t> “unbound” symbols</a:t>
            </a:r>
          </a:p>
          <a:p>
            <a:r>
              <a:rPr lang="en-US" dirty="0" smtClean="0"/>
              <a:t>The query returns all </a:t>
            </a:r>
            <a:r>
              <a:rPr lang="en-US" dirty="0" err="1" smtClean="0"/>
              <a:t>p,o</a:t>
            </a:r>
            <a:r>
              <a:rPr lang="en-US" dirty="0" smtClean="0"/>
              <a:t> pairs</a:t>
            </a:r>
            <a:endParaRPr lang="en-US" dirty="0"/>
          </a:p>
        </p:txBody>
      </p:sp>
      <p:sp>
        <p:nvSpPr>
          <p:cNvPr id="282626" name="Rectangle 1"/>
          <p:cNvSpPr>
            <a:spLocks noGrp="1" noChangeArrowheads="1"/>
          </p:cNvSpPr>
          <p:nvPr>
            <p:ph type="title"/>
          </p:nvPr>
        </p:nvSpPr>
        <p:spPr/>
        <p:txBody>
          <a:bodyPr/>
          <a:lstStyle/>
          <a:p>
            <a:r>
              <a:rPr lang="en-US" dirty="0" smtClean="0"/>
              <a:t>Our Python example in SPARQL</a:t>
            </a:r>
            <a:endParaRPr lang="en-US" dirty="0"/>
          </a:p>
        </p:txBody>
      </p:sp>
      <p:sp>
        <p:nvSpPr>
          <p:cNvPr id="137218" name="Text Box 2"/>
          <p:cNvSpPr txBox="1">
            <a:spLocks noChangeArrowheads="1"/>
          </p:cNvSpPr>
          <p:nvPr/>
        </p:nvSpPr>
        <p:spPr bwMode="auto">
          <a:xfrm>
            <a:off x="287338" y="1265237"/>
            <a:ext cx="964723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SELECT ?p ?</a:t>
            </a:r>
            <a:r>
              <a:rPr lang="en-US" sz="1800" b="1" dirty="0" err="1">
                <a:solidFill>
                  <a:srgbClr val="000000"/>
                </a:solidFill>
                <a:latin typeface="Courier New" charset="0"/>
                <a:ea typeface="msmincho" charset="0"/>
                <a:cs typeface="msmincho" charset="0"/>
              </a:rPr>
              <a:t>o</a:t>
            </a: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WHERE {subject ?p ?</a:t>
            </a:r>
            <a:r>
              <a:rPr lang="en-US" sz="1800" b="1" dirty="0" err="1">
                <a:solidFill>
                  <a:srgbClr val="000000"/>
                </a:solidFill>
                <a:latin typeface="Courier New" charset="0"/>
                <a:ea typeface="msmincho" charset="0"/>
                <a:cs typeface="msmincho" charset="0"/>
              </a:rPr>
              <a:t>o</a:t>
            </a:r>
            <a:r>
              <a:rPr lang="en-US" sz="1800" b="1" dirty="0">
                <a:solidFill>
                  <a:srgbClr val="000000"/>
                </a:solidFill>
                <a:latin typeface="Courier New" charset="0"/>
                <a:ea typeface="msmincho" charset="0"/>
                <a:cs typeface="msmincho" charset="0"/>
              </a:rPr>
              <a:t>}</a:t>
            </a:r>
          </a:p>
        </p:txBody>
      </p:sp>
      <p:grpSp>
        <p:nvGrpSpPr>
          <p:cNvPr id="2" name="Group 5"/>
          <p:cNvGrpSpPr/>
          <p:nvPr/>
        </p:nvGrpSpPr>
        <p:grpSpPr>
          <a:xfrm>
            <a:off x="1611313" y="4084636"/>
            <a:ext cx="6934200" cy="2907402"/>
            <a:chOff x="544512" y="3017837"/>
            <a:chExt cx="6934200" cy="2907401"/>
          </a:xfrm>
        </p:grpSpPr>
        <p:sp>
          <p:nvSpPr>
            <p:cNvPr id="7" name="Oval 6"/>
            <p:cNvSpPr/>
            <p:nvPr/>
          </p:nvSpPr>
          <p:spPr bwMode="auto">
            <a:xfrm>
              <a:off x="544512" y="4272656"/>
              <a:ext cx="2656972" cy="462164"/>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subject</a:t>
              </a:r>
            </a:p>
          </p:txBody>
        </p:sp>
        <p:grpSp>
          <p:nvGrpSpPr>
            <p:cNvPr id="3" name="Group 11"/>
            <p:cNvGrpSpPr/>
            <p:nvPr/>
          </p:nvGrpSpPr>
          <p:grpSpPr>
            <a:xfrm>
              <a:off x="6411912" y="3082237"/>
              <a:ext cx="1066800" cy="2843001"/>
              <a:chOff x="5040312" y="2777437"/>
              <a:chExt cx="1066800" cy="2843001"/>
            </a:xfrm>
          </p:grpSpPr>
          <p:sp>
            <p:nvSpPr>
              <p:cNvPr id="17" name="Oval 16"/>
              <p:cNvSpPr/>
              <p:nvPr/>
            </p:nvSpPr>
            <p:spPr bwMode="auto">
              <a:xfrm>
                <a:off x="5040312" y="3571049"/>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18" name="Oval 17"/>
              <p:cNvSpPr/>
              <p:nvPr/>
            </p:nvSpPr>
            <p:spPr bwMode="auto">
              <a:xfrm>
                <a:off x="5040312" y="2777437"/>
                <a:ext cx="1066800" cy="462164"/>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19" name="Oval 18"/>
              <p:cNvSpPr/>
              <p:nvPr/>
            </p:nvSpPr>
            <p:spPr bwMode="auto">
              <a:xfrm>
                <a:off x="5040312" y="4364660"/>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20" name="Oval 19"/>
              <p:cNvSpPr/>
              <p:nvPr/>
            </p:nvSpPr>
            <p:spPr bwMode="auto">
              <a:xfrm>
                <a:off x="5040312" y="5158274"/>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grpSp>
        <p:cxnSp>
          <p:nvCxnSpPr>
            <p:cNvPr id="9" name="Straight Arrow Connector 8"/>
            <p:cNvCxnSpPr>
              <a:stCxn id="7" idx="6"/>
              <a:endCxn id="18" idx="2"/>
            </p:cNvCxnSpPr>
            <p:nvPr/>
          </p:nvCxnSpPr>
          <p:spPr bwMode="auto">
            <a:xfrm flipV="1">
              <a:off x="3201484" y="3313320"/>
              <a:ext cx="3210428" cy="1190418"/>
            </a:xfrm>
            <a:prstGeom prst="straightConnector1">
              <a:avLst/>
            </a:prstGeom>
            <a:solidFill>
              <a:srgbClr val="00B8FF"/>
            </a:solidFill>
            <a:ln w="25400" cap="flat" cmpd="sng" algn="ctr">
              <a:solidFill>
                <a:srgbClr val="FF0000"/>
              </a:solidFill>
              <a:prstDash val="solid"/>
              <a:round/>
              <a:headEnd type="none" w="med" len="med"/>
              <a:tailEnd type="triangle" w="lg" len="med"/>
            </a:ln>
            <a:effectLst/>
          </p:spPr>
        </p:cxnSp>
        <p:cxnSp>
          <p:nvCxnSpPr>
            <p:cNvPr id="10" name="Straight Arrow Connector 9"/>
            <p:cNvCxnSpPr>
              <a:stCxn id="7" idx="6"/>
              <a:endCxn id="17" idx="2"/>
            </p:cNvCxnSpPr>
            <p:nvPr/>
          </p:nvCxnSpPr>
          <p:spPr bwMode="auto">
            <a:xfrm flipV="1">
              <a:off x="3201484" y="4106932"/>
              <a:ext cx="3210428" cy="396807"/>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1" name="Straight Arrow Connector 10"/>
            <p:cNvCxnSpPr>
              <a:stCxn id="7" idx="6"/>
              <a:endCxn id="19" idx="2"/>
            </p:cNvCxnSpPr>
            <p:nvPr/>
          </p:nvCxnSpPr>
          <p:spPr bwMode="auto">
            <a:xfrm>
              <a:off x="3201484" y="4503739"/>
              <a:ext cx="3210428" cy="39680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2" name="Straight Arrow Connector 11"/>
            <p:cNvCxnSpPr>
              <a:stCxn id="7" idx="6"/>
              <a:endCxn id="20" idx="2"/>
            </p:cNvCxnSpPr>
            <p:nvPr/>
          </p:nvCxnSpPr>
          <p:spPr bwMode="auto">
            <a:xfrm>
              <a:off x="3201484" y="4503738"/>
              <a:ext cx="3210428" cy="1190418"/>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sp>
          <p:nvSpPr>
            <p:cNvPr id="13" name="TextBox 12"/>
            <p:cNvSpPr txBox="1"/>
            <p:nvPr/>
          </p:nvSpPr>
          <p:spPr>
            <a:xfrm>
              <a:off x="5802312" y="3017837"/>
              <a:ext cx="457200" cy="328665"/>
            </a:xfrm>
            <a:prstGeom prst="rect">
              <a:avLst/>
            </a:prstGeom>
            <a:noFill/>
          </p:spPr>
          <p:txBody>
            <a:bodyPr wrap="square" rtlCol="0">
              <a:spAutoFit/>
            </a:bodyPr>
            <a:lstStyle/>
            <a:p>
              <a:r>
                <a:rPr lang="en-US" sz="1700" b="1" dirty="0">
                  <a:solidFill>
                    <a:srgbClr val="FF0000"/>
                  </a:solidFill>
                </a:rPr>
                <a:t>?</a:t>
              </a:r>
              <a:r>
                <a:rPr lang="en-US" sz="1700" b="1" noProof="1">
                  <a:solidFill>
                    <a:srgbClr val="FF0000"/>
                  </a:solidFill>
                </a:rPr>
                <a:t>p</a:t>
              </a:r>
            </a:p>
          </p:txBody>
        </p:sp>
        <p:sp>
          <p:nvSpPr>
            <p:cNvPr id="14" name="TextBox 13"/>
            <p:cNvSpPr txBox="1"/>
            <p:nvPr/>
          </p:nvSpPr>
          <p:spPr>
            <a:xfrm>
              <a:off x="5802312" y="3779837"/>
              <a:ext cx="457200" cy="328665"/>
            </a:xfrm>
            <a:prstGeom prst="rect">
              <a:avLst/>
            </a:prstGeom>
            <a:noFill/>
          </p:spPr>
          <p:txBody>
            <a:bodyPr wrap="square" rtlCol="0">
              <a:spAutoFit/>
            </a:bodyPr>
            <a:lstStyle/>
            <a:p>
              <a:r>
                <a:rPr lang="en-US" sz="1700" b="1" dirty="0">
                  <a:solidFill>
                    <a:schemeClr val="tx1"/>
                  </a:solidFill>
                </a:rPr>
                <a:t>?</a:t>
              </a:r>
              <a:r>
                <a:rPr lang="en-US" sz="1700" b="1" noProof="1">
                  <a:solidFill>
                    <a:schemeClr val="tx1"/>
                  </a:solidFill>
                </a:rPr>
                <a:t>p</a:t>
              </a:r>
            </a:p>
          </p:txBody>
        </p:sp>
        <p:sp>
          <p:nvSpPr>
            <p:cNvPr id="15" name="TextBox 14"/>
            <p:cNvSpPr txBox="1"/>
            <p:nvPr/>
          </p:nvSpPr>
          <p:spPr>
            <a:xfrm>
              <a:off x="5802312" y="4465637"/>
              <a:ext cx="457200" cy="328665"/>
            </a:xfrm>
            <a:prstGeom prst="rect">
              <a:avLst/>
            </a:prstGeom>
            <a:noFill/>
          </p:spPr>
          <p:txBody>
            <a:bodyPr wrap="square" rtlCol="0">
              <a:spAutoFit/>
            </a:bodyPr>
            <a:lstStyle/>
            <a:p>
              <a:r>
                <a:rPr lang="en-US" sz="1700" b="1" dirty="0">
                  <a:solidFill>
                    <a:schemeClr val="tx1"/>
                  </a:solidFill>
                </a:rPr>
                <a:t>?</a:t>
              </a:r>
              <a:r>
                <a:rPr lang="en-US" sz="1700" b="1" noProof="1">
                  <a:solidFill>
                    <a:schemeClr val="tx1"/>
                  </a:solidFill>
                </a:rPr>
                <a:t>p</a:t>
              </a:r>
            </a:p>
          </p:txBody>
        </p:sp>
        <p:sp>
          <p:nvSpPr>
            <p:cNvPr id="16" name="TextBox 15"/>
            <p:cNvSpPr txBox="1"/>
            <p:nvPr/>
          </p:nvSpPr>
          <p:spPr>
            <a:xfrm>
              <a:off x="5802312" y="5227637"/>
              <a:ext cx="457200" cy="328665"/>
            </a:xfrm>
            <a:prstGeom prst="rect">
              <a:avLst/>
            </a:prstGeom>
            <a:noFill/>
          </p:spPr>
          <p:txBody>
            <a:bodyPr wrap="square" rtlCol="0">
              <a:spAutoFit/>
            </a:bodyPr>
            <a:lstStyle/>
            <a:p>
              <a:r>
                <a:rPr lang="en-US" sz="1700" b="1" noProof="1">
                  <a:solidFill>
                    <a:schemeClr val="tx1"/>
                  </a:solidFill>
                </a:rPr>
                <a:t>?p</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TextBox 56"/>
          <p:cNvSpPr txBox="1"/>
          <p:nvPr/>
        </p:nvSpPr>
        <p:spPr>
          <a:xfrm>
            <a:off x="163513" y="2332072"/>
            <a:ext cx="9677400" cy="476541"/>
          </a:xfrm>
          <a:prstGeom prst="rect">
            <a:avLst/>
          </a:prstGeom>
          <a:noFill/>
        </p:spPr>
        <p:txBody>
          <a:bodyPr wrap="square" lIns="91132" tIns="45567" rIns="91132" bIns="45567"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rgbClr val="FF0000"/>
                </a:solidFill>
                <a:latin typeface="Helvetica Neue"/>
                <a:cs typeface="Helvetica Neue"/>
              </a:rPr>
              <a:t>[&lt;…409X&gt;,33,:£]</a:t>
            </a:r>
            <a:endParaRPr lang="en-US" dirty="0">
              <a:solidFill>
                <a:srgbClr val="000000"/>
              </a:solidFill>
              <a:latin typeface="Helvetica Neue"/>
              <a:cs typeface="Helvetica Neue"/>
            </a:endParaRPr>
          </a:p>
        </p:txBody>
      </p:sp>
      <p:sp>
        <p:nvSpPr>
          <p:cNvPr id="58" name="Freeform 57"/>
          <p:cNvSpPr/>
          <p:nvPr/>
        </p:nvSpPr>
        <p:spPr bwMode="auto">
          <a:xfrm>
            <a:off x="981884" y="4583827"/>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0" name="Freeform 59"/>
          <p:cNvSpPr/>
          <p:nvPr/>
        </p:nvSpPr>
        <p:spPr bwMode="auto">
          <a:xfrm>
            <a:off x="294386" y="6719423"/>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2" name="Freeform 61"/>
          <p:cNvSpPr/>
          <p:nvPr/>
        </p:nvSpPr>
        <p:spPr bwMode="auto">
          <a:xfrm>
            <a:off x="1458947"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TextBox 56"/>
          <p:cNvSpPr txBox="1"/>
          <p:nvPr/>
        </p:nvSpPr>
        <p:spPr>
          <a:xfrm>
            <a:off x="163513" y="2332072"/>
            <a:ext cx="9677400" cy="476541"/>
          </a:xfrm>
          <a:prstGeom prst="rect">
            <a:avLst/>
          </a:prstGeom>
          <a:noFill/>
        </p:spPr>
        <p:txBody>
          <a:bodyPr wrap="square" lIns="91132" tIns="45567" rIns="91132" bIns="45567"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rgbClr val="FF0000"/>
                </a:solidFill>
                <a:latin typeface="Helvetica Neue"/>
                <a:cs typeface="Helvetica Neue"/>
              </a:rPr>
              <a:t>[&lt;…409X&gt;,33,:£]</a:t>
            </a:r>
            <a:r>
              <a:rPr lang="en-US" dirty="0" smtClean="0">
                <a:solidFill>
                  <a:srgbClr val="000000"/>
                </a:solidFill>
                <a:latin typeface="Helvetica Neue"/>
                <a:cs typeface="Helvetica Neue"/>
              </a:rPr>
              <a:t>,  </a:t>
            </a:r>
            <a:r>
              <a:rPr lang="en-US" dirty="0" smtClean="0">
                <a:solidFill>
                  <a:schemeClr val="accent1">
                    <a:lumMod val="50000"/>
                  </a:schemeClr>
                </a:solidFill>
                <a:latin typeface="Helvetica Neue"/>
                <a:cs typeface="Helvetica Neue"/>
              </a:rPr>
              <a:t>[&lt;…409X&gt;,50,:€]</a:t>
            </a:r>
            <a:endParaRPr lang="en-US" dirty="0">
              <a:solidFill>
                <a:srgbClr val="000000"/>
              </a:solidFill>
              <a:latin typeface="Helvetica Neue"/>
              <a:cs typeface="Helvetica Neue"/>
            </a:endParaRPr>
          </a:p>
        </p:txBody>
      </p:sp>
      <p:sp>
        <p:nvSpPr>
          <p:cNvPr id="58" name="Freeform 57"/>
          <p:cNvSpPr/>
          <p:nvPr/>
        </p:nvSpPr>
        <p:spPr bwMode="auto">
          <a:xfrm>
            <a:off x="981884" y="4583827"/>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6" name="Freeform 6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9" name="Freeform 68"/>
          <p:cNvSpPr/>
          <p:nvPr/>
        </p:nvSpPr>
        <p:spPr bwMode="auto">
          <a:xfrm>
            <a:off x="2780755"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4" name="Freeform 73"/>
          <p:cNvSpPr/>
          <p:nvPr/>
        </p:nvSpPr>
        <p:spPr bwMode="auto">
          <a:xfrm>
            <a:off x="3935608"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8" name="Freeform 77"/>
          <p:cNvSpPr/>
          <p:nvPr/>
        </p:nvSpPr>
        <p:spPr bwMode="auto">
          <a:xfrm>
            <a:off x="294386" y="6719423"/>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83" name="Freeform 82"/>
          <p:cNvSpPr/>
          <p:nvPr/>
        </p:nvSpPr>
        <p:spPr bwMode="auto">
          <a:xfrm>
            <a:off x="1458947"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TextBox 56"/>
          <p:cNvSpPr txBox="1"/>
          <p:nvPr/>
        </p:nvSpPr>
        <p:spPr>
          <a:xfrm>
            <a:off x="163513" y="2332037"/>
            <a:ext cx="9677400" cy="851413"/>
          </a:xfrm>
          <a:prstGeom prst="rect">
            <a:avLst/>
          </a:prstGeom>
          <a:noFill/>
        </p:spPr>
        <p:txBody>
          <a:bodyPr wrap="square" lIns="91132" tIns="45567" rIns="91132" bIns="45567"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rgbClr val="FF0000"/>
                </a:solidFill>
                <a:latin typeface="Helvetica Neue"/>
                <a:cs typeface="Helvetica Neue"/>
              </a:rPr>
              <a:t>[&lt;…409X&gt;,33,:£]</a:t>
            </a:r>
            <a:r>
              <a:rPr lang="en-US" dirty="0" smtClean="0">
                <a:solidFill>
                  <a:srgbClr val="000000"/>
                </a:solidFill>
                <a:latin typeface="Helvetica Neue"/>
                <a:cs typeface="Helvetica Neue"/>
              </a:rPr>
              <a:t>,  </a:t>
            </a:r>
            <a:r>
              <a:rPr lang="en-US" dirty="0" smtClean="0">
                <a:solidFill>
                  <a:schemeClr val="accent1">
                    <a:lumMod val="50000"/>
                  </a:schemeClr>
                </a:solidFill>
                <a:latin typeface="Helvetica Neue"/>
                <a:cs typeface="Helvetica Neue"/>
              </a:rPr>
              <a:t>[&lt;…409X&gt;,50,:€]</a:t>
            </a:r>
            <a:r>
              <a:rPr lang="en-US" dirty="0" smtClean="0">
                <a:solidFill>
                  <a:srgbClr val="000000"/>
                </a:solidFill>
                <a:latin typeface="Helvetica Neue"/>
                <a:cs typeface="Helvetica Neue"/>
              </a:rPr>
              <a:t>,</a:t>
            </a:r>
          </a:p>
          <a:p>
            <a:r>
              <a:rPr lang="en-US" dirty="0" smtClean="0">
                <a:solidFill>
                  <a:srgbClr val="000000"/>
                </a:solidFill>
                <a:latin typeface="Helvetica Neue"/>
                <a:cs typeface="Helvetica Neue"/>
              </a:rPr>
              <a:t>               </a:t>
            </a:r>
            <a:r>
              <a:rPr lang="en-US" dirty="0" smtClean="0">
                <a:solidFill>
                  <a:schemeClr val="accent6">
                    <a:lumMod val="50000"/>
                  </a:schemeClr>
                </a:solidFill>
                <a:latin typeface="Helvetica Neue"/>
                <a:cs typeface="Helvetica Neue"/>
              </a:rPr>
              <a:t>[&lt;…6682&gt;,60,:€]</a:t>
            </a:r>
            <a:endParaRPr lang="en-US" dirty="0">
              <a:solidFill>
                <a:srgbClr val="000000"/>
              </a:solidFill>
              <a:latin typeface="Helvetica Neue"/>
              <a:cs typeface="Helvetica Neue"/>
            </a:endParaRPr>
          </a:p>
        </p:txBody>
      </p:sp>
      <p:sp>
        <p:nvSpPr>
          <p:cNvPr id="58" name="Freeform 57"/>
          <p:cNvSpPr/>
          <p:nvPr/>
        </p:nvSpPr>
        <p:spPr bwMode="auto">
          <a:xfrm>
            <a:off x="981884" y="4583827"/>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6" name="Freeform 6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9" name="Freeform 68"/>
          <p:cNvSpPr/>
          <p:nvPr/>
        </p:nvSpPr>
        <p:spPr bwMode="auto">
          <a:xfrm>
            <a:off x="2780755"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4" name="Freeform 73"/>
          <p:cNvSpPr/>
          <p:nvPr/>
        </p:nvSpPr>
        <p:spPr bwMode="auto">
          <a:xfrm>
            <a:off x="3935608"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5" name="Freeform 74"/>
          <p:cNvSpPr/>
          <p:nvPr/>
        </p:nvSpPr>
        <p:spPr bwMode="auto">
          <a:xfrm>
            <a:off x="5986788" y="4650639"/>
            <a:ext cx="3026813" cy="744866"/>
          </a:xfrm>
          <a:custGeom>
            <a:avLst/>
            <a:gdLst>
              <a:gd name="connsiteX0" fmla="*/ 57290 w 3026814"/>
              <a:gd name="connsiteY0" fmla="*/ 362883 h 744866"/>
              <a:gd name="connsiteX1" fmla="*/ 66839 w 3026814"/>
              <a:gd name="connsiteY1" fmla="*/ 410631 h 744866"/>
              <a:gd name="connsiteX2" fmla="*/ 105032 w 3026814"/>
              <a:gd name="connsiteY2" fmla="*/ 429730 h 744866"/>
              <a:gd name="connsiteX3" fmla="*/ 133677 w 3026814"/>
              <a:gd name="connsiteY3" fmla="*/ 458379 h 744866"/>
              <a:gd name="connsiteX4" fmla="*/ 210063 w 3026814"/>
              <a:gd name="connsiteY4" fmla="*/ 496577 h 744866"/>
              <a:gd name="connsiteX5" fmla="*/ 315095 w 3026814"/>
              <a:gd name="connsiteY5" fmla="*/ 544325 h 744866"/>
              <a:gd name="connsiteX6" fmla="*/ 391481 w 3026814"/>
              <a:gd name="connsiteY6" fmla="*/ 582523 h 744866"/>
              <a:gd name="connsiteX7" fmla="*/ 448771 w 3026814"/>
              <a:gd name="connsiteY7" fmla="*/ 601622 h 744866"/>
              <a:gd name="connsiteX8" fmla="*/ 486964 w 3026814"/>
              <a:gd name="connsiteY8" fmla="*/ 611172 h 744866"/>
              <a:gd name="connsiteX9" fmla="*/ 534706 w 3026814"/>
              <a:gd name="connsiteY9" fmla="*/ 630271 h 744866"/>
              <a:gd name="connsiteX10" fmla="*/ 620640 w 3026814"/>
              <a:gd name="connsiteY10" fmla="*/ 649370 h 744866"/>
              <a:gd name="connsiteX11" fmla="*/ 763865 w 3026814"/>
              <a:gd name="connsiteY11" fmla="*/ 678019 h 744866"/>
              <a:gd name="connsiteX12" fmla="*/ 907090 w 3026814"/>
              <a:gd name="connsiteY12" fmla="*/ 687568 h 744866"/>
              <a:gd name="connsiteX13" fmla="*/ 993024 w 3026814"/>
              <a:gd name="connsiteY13" fmla="*/ 697118 h 744866"/>
              <a:gd name="connsiteX14" fmla="*/ 1107604 w 3026814"/>
              <a:gd name="connsiteY14" fmla="*/ 706667 h 744866"/>
              <a:gd name="connsiteX15" fmla="*/ 1203087 w 3026814"/>
              <a:gd name="connsiteY15" fmla="*/ 716217 h 744866"/>
              <a:gd name="connsiteX16" fmla="*/ 1289022 w 3026814"/>
              <a:gd name="connsiteY16" fmla="*/ 725767 h 744866"/>
              <a:gd name="connsiteX17" fmla="*/ 1460891 w 3026814"/>
              <a:gd name="connsiteY17" fmla="*/ 735316 h 744866"/>
              <a:gd name="connsiteX18" fmla="*/ 2434819 w 3026814"/>
              <a:gd name="connsiteY18" fmla="*/ 744866 h 744866"/>
              <a:gd name="connsiteX19" fmla="*/ 2769009 w 3026814"/>
              <a:gd name="connsiteY19" fmla="*/ 735316 h 744866"/>
              <a:gd name="connsiteX20" fmla="*/ 2797654 w 3026814"/>
              <a:gd name="connsiteY20" fmla="*/ 716217 h 744866"/>
              <a:gd name="connsiteX21" fmla="*/ 2893137 w 3026814"/>
              <a:gd name="connsiteY21" fmla="*/ 668469 h 744866"/>
              <a:gd name="connsiteX22" fmla="*/ 2921782 w 3026814"/>
              <a:gd name="connsiteY22" fmla="*/ 630271 h 744866"/>
              <a:gd name="connsiteX23" fmla="*/ 2979072 w 3026814"/>
              <a:gd name="connsiteY23" fmla="*/ 572973 h 744866"/>
              <a:gd name="connsiteX24" fmla="*/ 2998169 w 3026814"/>
              <a:gd name="connsiteY24" fmla="*/ 506127 h 744866"/>
              <a:gd name="connsiteX25" fmla="*/ 3007717 w 3026814"/>
              <a:gd name="connsiteY25" fmla="*/ 458379 h 744866"/>
              <a:gd name="connsiteX26" fmla="*/ 3026814 w 3026814"/>
              <a:gd name="connsiteY26" fmla="*/ 429730 h 744866"/>
              <a:gd name="connsiteX27" fmla="*/ 3017265 w 3026814"/>
              <a:gd name="connsiteY27" fmla="*/ 353333 h 744866"/>
              <a:gd name="connsiteX28" fmla="*/ 2979072 w 3026814"/>
              <a:gd name="connsiteY28" fmla="*/ 296036 h 744866"/>
              <a:gd name="connsiteX29" fmla="*/ 2893137 w 3026814"/>
              <a:gd name="connsiteY29" fmla="*/ 190991 h 744866"/>
              <a:gd name="connsiteX30" fmla="*/ 2864492 w 3026814"/>
              <a:gd name="connsiteY30" fmla="*/ 171892 h 744866"/>
              <a:gd name="connsiteX31" fmla="*/ 2807203 w 3026814"/>
              <a:gd name="connsiteY31" fmla="*/ 152793 h 744866"/>
              <a:gd name="connsiteX32" fmla="*/ 2711720 w 3026814"/>
              <a:gd name="connsiteY32" fmla="*/ 95495 h 744866"/>
              <a:gd name="connsiteX33" fmla="*/ 2434819 w 3026814"/>
              <a:gd name="connsiteY33" fmla="*/ 57297 h 744866"/>
              <a:gd name="connsiteX34" fmla="*/ 2329787 w 3026814"/>
              <a:gd name="connsiteY34" fmla="*/ 38198 h 744866"/>
              <a:gd name="connsiteX35" fmla="*/ 2224756 w 3026814"/>
              <a:gd name="connsiteY35" fmla="*/ 28648 h 744866"/>
              <a:gd name="connsiteX36" fmla="*/ 1775986 w 3026814"/>
              <a:gd name="connsiteY36" fmla="*/ 0 h 744866"/>
              <a:gd name="connsiteX37" fmla="*/ 1040766 w 3026814"/>
              <a:gd name="connsiteY37" fmla="*/ 9549 h 744866"/>
              <a:gd name="connsiteX38" fmla="*/ 973928 w 3026814"/>
              <a:gd name="connsiteY38" fmla="*/ 28648 h 744866"/>
              <a:gd name="connsiteX39" fmla="*/ 878445 w 3026814"/>
              <a:gd name="connsiteY39" fmla="*/ 57297 h 744866"/>
              <a:gd name="connsiteX40" fmla="*/ 849800 w 3026814"/>
              <a:gd name="connsiteY40" fmla="*/ 76396 h 744866"/>
              <a:gd name="connsiteX41" fmla="*/ 811607 w 3026814"/>
              <a:gd name="connsiteY41" fmla="*/ 85946 h 744866"/>
              <a:gd name="connsiteX42" fmla="*/ 706575 w 3026814"/>
              <a:gd name="connsiteY42" fmla="*/ 124144 h 744866"/>
              <a:gd name="connsiteX43" fmla="*/ 658834 w 3026814"/>
              <a:gd name="connsiteY43" fmla="*/ 133693 h 744866"/>
              <a:gd name="connsiteX44" fmla="*/ 534706 w 3026814"/>
              <a:gd name="connsiteY44" fmla="*/ 162342 h 744866"/>
              <a:gd name="connsiteX45" fmla="*/ 458319 w 3026814"/>
              <a:gd name="connsiteY45" fmla="*/ 200540 h 744866"/>
              <a:gd name="connsiteX46" fmla="*/ 429674 w 3026814"/>
              <a:gd name="connsiteY46" fmla="*/ 210090 h 744866"/>
              <a:gd name="connsiteX47" fmla="*/ 391481 w 3026814"/>
              <a:gd name="connsiteY47" fmla="*/ 229189 h 744866"/>
              <a:gd name="connsiteX48" fmla="*/ 334191 w 3026814"/>
              <a:gd name="connsiteY48" fmla="*/ 248288 h 744866"/>
              <a:gd name="connsiteX49" fmla="*/ 257805 w 3026814"/>
              <a:gd name="connsiteY49" fmla="*/ 286487 h 744866"/>
              <a:gd name="connsiteX50" fmla="*/ 181418 w 3026814"/>
              <a:gd name="connsiteY50" fmla="*/ 315135 h 744866"/>
              <a:gd name="connsiteX51" fmla="*/ 105032 w 3026814"/>
              <a:gd name="connsiteY51" fmla="*/ 353333 h 744866"/>
              <a:gd name="connsiteX52" fmla="*/ 85935 w 3026814"/>
              <a:gd name="connsiteY52" fmla="*/ 372433 h 744866"/>
              <a:gd name="connsiteX53" fmla="*/ 57290 w 3026814"/>
              <a:gd name="connsiteY53" fmla="*/ 381982 h 744866"/>
              <a:gd name="connsiteX54" fmla="*/ 9549 w 3026814"/>
              <a:gd name="connsiteY54" fmla="*/ 429730 h 744866"/>
              <a:gd name="connsiteX55" fmla="*/ 0 w 3026814"/>
              <a:gd name="connsiteY55" fmla="*/ 429730 h 74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26814" h="744866">
                <a:moveTo>
                  <a:pt x="57290" y="362883"/>
                </a:moveTo>
                <a:cubicBezTo>
                  <a:pt x="60473" y="378799"/>
                  <a:pt x="57406" y="397423"/>
                  <a:pt x="66839" y="410631"/>
                </a:cubicBezTo>
                <a:cubicBezTo>
                  <a:pt x="75112" y="422214"/>
                  <a:pt x="93450" y="421456"/>
                  <a:pt x="105032" y="429730"/>
                </a:cubicBezTo>
                <a:cubicBezTo>
                  <a:pt x="116020" y="437580"/>
                  <a:pt x="122284" y="451128"/>
                  <a:pt x="133677" y="458379"/>
                </a:cubicBezTo>
                <a:cubicBezTo>
                  <a:pt x="157694" y="473664"/>
                  <a:pt x="185653" y="481929"/>
                  <a:pt x="210063" y="496577"/>
                </a:cubicBezTo>
                <a:cubicBezTo>
                  <a:pt x="275066" y="535584"/>
                  <a:pt x="240198" y="519356"/>
                  <a:pt x="315095" y="544325"/>
                </a:cubicBezTo>
                <a:cubicBezTo>
                  <a:pt x="360288" y="589524"/>
                  <a:pt x="324400" y="564226"/>
                  <a:pt x="391481" y="582523"/>
                </a:cubicBezTo>
                <a:cubicBezTo>
                  <a:pt x="410901" y="587820"/>
                  <a:pt x="429242" y="596739"/>
                  <a:pt x="448771" y="601622"/>
                </a:cubicBezTo>
                <a:cubicBezTo>
                  <a:pt x="461502" y="604805"/>
                  <a:pt x="474515" y="607022"/>
                  <a:pt x="486964" y="611172"/>
                </a:cubicBezTo>
                <a:cubicBezTo>
                  <a:pt x="503224" y="616593"/>
                  <a:pt x="518225" y="625562"/>
                  <a:pt x="534706" y="630271"/>
                </a:cubicBezTo>
                <a:cubicBezTo>
                  <a:pt x="562920" y="638333"/>
                  <a:pt x="591913" y="643384"/>
                  <a:pt x="620640" y="649370"/>
                </a:cubicBezTo>
                <a:cubicBezTo>
                  <a:pt x="668304" y="659301"/>
                  <a:pt x="715285" y="674780"/>
                  <a:pt x="763865" y="678019"/>
                </a:cubicBezTo>
                <a:lnTo>
                  <a:pt x="907090" y="687568"/>
                </a:lnTo>
                <a:cubicBezTo>
                  <a:pt x="935811" y="689962"/>
                  <a:pt x="964333" y="694385"/>
                  <a:pt x="993024" y="697118"/>
                </a:cubicBezTo>
                <a:cubicBezTo>
                  <a:pt x="1031177" y="700752"/>
                  <a:pt x="1069436" y="703197"/>
                  <a:pt x="1107604" y="706667"/>
                </a:cubicBezTo>
                <a:lnTo>
                  <a:pt x="1203087" y="716217"/>
                </a:lnTo>
                <a:cubicBezTo>
                  <a:pt x="1231750" y="719235"/>
                  <a:pt x="1260279" y="723638"/>
                  <a:pt x="1289022" y="725767"/>
                </a:cubicBezTo>
                <a:cubicBezTo>
                  <a:pt x="1346243" y="730006"/>
                  <a:pt x="1403521" y="734360"/>
                  <a:pt x="1460891" y="735316"/>
                </a:cubicBezTo>
                <a:lnTo>
                  <a:pt x="2434819" y="744866"/>
                </a:lnTo>
                <a:cubicBezTo>
                  <a:pt x="2546216" y="741683"/>
                  <a:pt x="2657913" y="744088"/>
                  <a:pt x="2769009" y="735316"/>
                </a:cubicBezTo>
                <a:cubicBezTo>
                  <a:pt x="2780449" y="734413"/>
                  <a:pt x="2787390" y="721350"/>
                  <a:pt x="2797654" y="716217"/>
                </a:cubicBezTo>
                <a:cubicBezTo>
                  <a:pt x="2817359" y="706363"/>
                  <a:pt x="2871633" y="689976"/>
                  <a:pt x="2893137" y="668469"/>
                </a:cubicBezTo>
                <a:cubicBezTo>
                  <a:pt x="2904390" y="657215"/>
                  <a:pt x="2911136" y="642101"/>
                  <a:pt x="2921782" y="630271"/>
                </a:cubicBezTo>
                <a:cubicBezTo>
                  <a:pt x="2939849" y="610194"/>
                  <a:pt x="2979072" y="572973"/>
                  <a:pt x="2979072" y="572973"/>
                </a:cubicBezTo>
                <a:cubicBezTo>
                  <a:pt x="2989703" y="541076"/>
                  <a:pt x="2990178" y="542092"/>
                  <a:pt x="2998169" y="506127"/>
                </a:cubicBezTo>
                <a:cubicBezTo>
                  <a:pt x="3001690" y="490282"/>
                  <a:pt x="3002019" y="473577"/>
                  <a:pt x="3007717" y="458379"/>
                </a:cubicBezTo>
                <a:cubicBezTo>
                  <a:pt x="3011746" y="447633"/>
                  <a:pt x="3020448" y="439280"/>
                  <a:pt x="3026814" y="429730"/>
                </a:cubicBezTo>
                <a:cubicBezTo>
                  <a:pt x="3023631" y="404264"/>
                  <a:pt x="3025896" y="377502"/>
                  <a:pt x="3017265" y="353333"/>
                </a:cubicBezTo>
                <a:cubicBezTo>
                  <a:pt x="3009546" y="331717"/>
                  <a:pt x="2992843" y="314399"/>
                  <a:pt x="2979072" y="296036"/>
                </a:cubicBezTo>
                <a:cubicBezTo>
                  <a:pt x="2953871" y="262431"/>
                  <a:pt x="2927236" y="219411"/>
                  <a:pt x="2893137" y="190991"/>
                </a:cubicBezTo>
                <a:cubicBezTo>
                  <a:pt x="2884321" y="183644"/>
                  <a:pt x="2874979" y="176553"/>
                  <a:pt x="2864492" y="171892"/>
                </a:cubicBezTo>
                <a:cubicBezTo>
                  <a:pt x="2846098" y="163716"/>
                  <a:pt x="2826299" y="159159"/>
                  <a:pt x="2807203" y="152793"/>
                </a:cubicBezTo>
                <a:cubicBezTo>
                  <a:pt x="2776536" y="129790"/>
                  <a:pt x="2750230" y="106500"/>
                  <a:pt x="2711720" y="95495"/>
                </a:cubicBezTo>
                <a:cubicBezTo>
                  <a:pt x="2599501" y="63428"/>
                  <a:pt x="2548417" y="65412"/>
                  <a:pt x="2434819" y="57297"/>
                </a:cubicBezTo>
                <a:cubicBezTo>
                  <a:pt x="2399808" y="50931"/>
                  <a:pt x="2365045" y="43007"/>
                  <a:pt x="2329787" y="38198"/>
                </a:cubicBezTo>
                <a:cubicBezTo>
                  <a:pt x="2294955" y="33447"/>
                  <a:pt x="2259817" y="31214"/>
                  <a:pt x="2224756" y="28648"/>
                </a:cubicBezTo>
                <a:lnTo>
                  <a:pt x="1775986" y="0"/>
                </a:lnTo>
                <a:cubicBezTo>
                  <a:pt x="1530913" y="3183"/>
                  <a:pt x="1285704" y="800"/>
                  <a:pt x="1040766" y="9549"/>
                </a:cubicBezTo>
                <a:cubicBezTo>
                  <a:pt x="1017610" y="10376"/>
                  <a:pt x="996282" y="22551"/>
                  <a:pt x="973928" y="28648"/>
                </a:cubicBezTo>
                <a:cubicBezTo>
                  <a:pt x="951347" y="34807"/>
                  <a:pt x="894281" y="46738"/>
                  <a:pt x="878445" y="57297"/>
                </a:cubicBezTo>
                <a:cubicBezTo>
                  <a:pt x="868897" y="63663"/>
                  <a:pt x="860348" y="71875"/>
                  <a:pt x="849800" y="76396"/>
                </a:cubicBezTo>
                <a:cubicBezTo>
                  <a:pt x="837738" y="81566"/>
                  <a:pt x="824056" y="81796"/>
                  <a:pt x="811607" y="85946"/>
                </a:cubicBezTo>
                <a:cubicBezTo>
                  <a:pt x="774591" y="98286"/>
                  <a:pt x="745579" y="116343"/>
                  <a:pt x="706575" y="124144"/>
                </a:cubicBezTo>
                <a:cubicBezTo>
                  <a:pt x="690661" y="127327"/>
                  <a:pt x="674647" y="130043"/>
                  <a:pt x="658834" y="133693"/>
                </a:cubicBezTo>
                <a:cubicBezTo>
                  <a:pt x="509122" y="168247"/>
                  <a:pt x="643788" y="140524"/>
                  <a:pt x="534706" y="162342"/>
                </a:cubicBezTo>
                <a:cubicBezTo>
                  <a:pt x="509244" y="175075"/>
                  <a:pt x="484235" y="188758"/>
                  <a:pt x="458319" y="200540"/>
                </a:cubicBezTo>
                <a:cubicBezTo>
                  <a:pt x="449156" y="204705"/>
                  <a:pt x="438925" y="206125"/>
                  <a:pt x="429674" y="210090"/>
                </a:cubicBezTo>
                <a:cubicBezTo>
                  <a:pt x="416591" y="215698"/>
                  <a:pt x="404697" y="223902"/>
                  <a:pt x="391481" y="229189"/>
                </a:cubicBezTo>
                <a:cubicBezTo>
                  <a:pt x="372791" y="236666"/>
                  <a:pt x="334191" y="248288"/>
                  <a:pt x="334191" y="248288"/>
                </a:cubicBezTo>
                <a:cubicBezTo>
                  <a:pt x="283468" y="282108"/>
                  <a:pt x="327877" y="255339"/>
                  <a:pt x="257805" y="286487"/>
                </a:cubicBezTo>
                <a:cubicBezTo>
                  <a:pt x="193615" y="315020"/>
                  <a:pt x="246566" y="298847"/>
                  <a:pt x="181418" y="315135"/>
                </a:cubicBezTo>
                <a:cubicBezTo>
                  <a:pt x="67683" y="400449"/>
                  <a:pt x="212299" y="299692"/>
                  <a:pt x="105032" y="353333"/>
                </a:cubicBezTo>
                <a:cubicBezTo>
                  <a:pt x="96980" y="357360"/>
                  <a:pt x="93655" y="367800"/>
                  <a:pt x="85935" y="372433"/>
                </a:cubicBezTo>
                <a:cubicBezTo>
                  <a:pt x="77305" y="377612"/>
                  <a:pt x="66838" y="378799"/>
                  <a:pt x="57290" y="381982"/>
                </a:cubicBezTo>
                <a:cubicBezTo>
                  <a:pt x="38195" y="410630"/>
                  <a:pt x="41377" y="413814"/>
                  <a:pt x="9549" y="429730"/>
                </a:cubicBezTo>
                <a:cubicBezTo>
                  <a:pt x="6702" y="431154"/>
                  <a:pt x="3183" y="429730"/>
                  <a:pt x="0" y="429730"/>
                </a:cubicBezTo>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7" name="Freeform 76"/>
          <p:cNvSpPr/>
          <p:nvPr/>
        </p:nvSpPr>
        <p:spPr bwMode="auto">
          <a:xfrm>
            <a:off x="5348715" y="6751579"/>
            <a:ext cx="762344" cy="515677"/>
          </a:xfrm>
          <a:custGeom>
            <a:avLst/>
            <a:gdLst>
              <a:gd name="connsiteX0" fmla="*/ 65175 w 762344"/>
              <a:gd name="connsiteY0" fmla="*/ 0 h 515677"/>
              <a:gd name="connsiteX1" fmla="*/ 7885 w 762344"/>
              <a:gd name="connsiteY1" fmla="*/ 85946 h 515677"/>
              <a:gd name="connsiteX2" fmla="*/ 46078 w 762344"/>
              <a:gd name="connsiteY2" fmla="*/ 248289 h 515677"/>
              <a:gd name="connsiteX3" fmla="*/ 65175 w 762344"/>
              <a:gd name="connsiteY3" fmla="*/ 305586 h 515677"/>
              <a:gd name="connsiteX4" fmla="*/ 122465 w 762344"/>
              <a:gd name="connsiteY4" fmla="*/ 372433 h 515677"/>
              <a:gd name="connsiteX5" fmla="*/ 151110 w 762344"/>
              <a:gd name="connsiteY5" fmla="*/ 391532 h 515677"/>
              <a:gd name="connsiteX6" fmla="*/ 189303 w 762344"/>
              <a:gd name="connsiteY6" fmla="*/ 420181 h 515677"/>
              <a:gd name="connsiteX7" fmla="*/ 237045 w 762344"/>
              <a:gd name="connsiteY7" fmla="*/ 467929 h 515677"/>
              <a:gd name="connsiteX8" fmla="*/ 332528 w 762344"/>
              <a:gd name="connsiteY8" fmla="*/ 506127 h 515677"/>
              <a:gd name="connsiteX9" fmla="*/ 361173 w 762344"/>
              <a:gd name="connsiteY9" fmla="*/ 515677 h 515677"/>
              <a:gd name="connsiteX10" fmla="*/ 609428 w 762344"/>
              <a:gd name="connsiteY10" fmla="*/ 477478 h 515677"/>
              <a:gd name="connsiteX11" fmla="*/ 666718 w 762344"/>
              <a:gd name="connsiteY11" fmla="*/ 439280 h 515677"/>
              <a:gd name="connsiteX12" fmla="*/ 752653 w 762344"/>
              <a:gd name="connsiteY12" fmla="*/ 372433 h 515677"/>
              <a:gd name="connsiteX13" fmla="*/ 714460 w 762344"/>
              <a:gd name="connsiteY13" fmla="*/ 200541 h 515677"/>
              <a:gd name="connsiteX14" fmla="*/ 685815 w 762344"/>
              <a:gd name="connsiteY14" fmla="*/ 181442 h 515677"/>
              <a:gd name="connsiteX15" fmla="*/ 628525 w 762344"/>
              <a:gd name="connsiteY15" fmla="*/ 114595 h 515677"/>
              <a:gd name="connsiteX16" fmla="*/ 590332 w 762344"/>
              <a:gd name="connsiteY16" fmla="*/ 66847 h 515677"/>
              <a:gd name="connsiteX17" fmla="*/ 389817 w 762344"/>
              <a:gd name="connsiteY17" fmla="*/ 19099 h 515677"/>
              <a:gd name="connsiteX18" fmla="*/ 237045 w 762344"/>
              <a:gd name="connsiteY18" fmla="*/ 9550 h 515677"/>
              <a:gd name="connsiteX19" fmla="*/ 65175 w 762344"/>
              <a:gd name="connsiteY19" fmla="*/ 0 h 51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4" h="515677">
                <a:moveTo>
                  <a:pt x="65175" y="0"/>
                </a:moveTo>
                <a:cubicBezTo>
                  <a:pt x="46078" y="28649"/>
                  <a:pt x="0" y="52431"/>
                  <a:pt x="7885" y="85946"/>
                </a:cubicBezTo>
                <a:cubicBezTo>
                  <a:pt x="20616" y="140060"/>
                  <a:pt x="32047" y="194497"/>
                  <a:pt x="46078" y="248289"/>
                </a:cubicBezTo>
                <a:cubicBezTo>
                  <a:pt x="51159" y="267769"/>
                  <a:pt x="54625" y="288440"/>
                  <a:pt x="65175" y="305586"/>
                </a:cubicBezTo>
                <a:cubicBezTo>
                  <a:pt x="80554" y="330580"/>
                  <a:pt x="101716" y="351681"/>
                  <a:pt x="122465" y="372433"/>
                </a:cubicBezTo>
                <a:cubicBezTo>
                  <a:pt x="130579" y="380548"/>
                  <a:pt x="141772" y="384861"/>
                  <a:pt x="151110" y="391532"/>
                </a:cubicBezTo>
                <a:cubicBezTo>
                  <a:pt x="164060" y="400783"/>
                  <a:pt x="177409" y="409607"/>
                  <a:pt x="189303" y="420181"/>
                </a:cubicBezTo>
                <a:cubicBezTo>
                  <a:pt x="206124" y="435135"/>
                  <a:pt x="218843" y="454690"/>
                  <a:pt x="237045" y="467929"/>
                </a:cubicBezTo>
                <a:cubicBezTo>
                  <a:pt x="278294" y="497932"/>
                  <a:pt x="290694" y="494172"/>
                  <a:pt x="332528" y="506127"/>
                </a:cubicBezTo>
                <a:cubicBezTo>
                  <a:pt x="342206" y="508892"/>
                  <a:pt x="351625" y="512494"/>
                  <a:pt x="361173" y="515677"/>
                </a:cubicBezTo>
                <a:cubicBezTo>
                  <a:pt x="443925" y="502944"/>
                  <a:pt x="528203" y="497787"/>
                  <a:pt x="609428" y="477478"/>
                </a:cubicBezTo>
                <a:cubicBezTo>
                  <a:pt x="631695" y="471911"/>
                  <a:pt x="647621" y="452013"/>
                  <a:pt x="666718" y="439280"/>
                </a:cubicBezTo>
                <a:cubicBezTo>
                  <a:pt x="735244" y="393591"/>
                  <a:pt x="707779" y="417313"/>
                  <a:pt x="752653" y="372433"/>
                </a:cubicBezTo>
                <a:cubicBezTo>
                  <a:pt x="746405" y="291202"/>
                  <a:pt x="762344" y="256413"/>
                  <a:pt x="714460" y="200541"/>
                </a:cubicBezTo>
                <a:cubicBezTo>
                  <a:pt x="706992" y="191827"/>
                  <a:pt x="695363" y="187808"/>
                  <a:pt x="685815" y="181442"/>
                </a:cubicBezTo>
                <a:cubicBezTo>
                  <a:pt x="615613" y="64424"/>
                  <a:pt x="694657" y="180736"/>
                  <a:pt x="628525" y="114595"/>
                </a:cubicBezTo>
                <a:cubicBezTo>
                  <a:pt x="614114" y="100182"/>
                  <a:pt x="606636" y="79077"/>
                  <a:pt x="590332" y="66847"/>
                </a:cubicBezTo>
                <a:cubicBezTo>
                  <a:pt x="519718" y="13880"/>
                  <a:pt x="479809" y="25306"/>
                  <a:pt x="389817" y="19099"/>
                </a:cubicBezTo>
                <a:lnTo>
                  <a:pt x="237045" y="9550"/>
                </a:lnTo>
                <a:lnTo>
                  <a:pt x="65175" y="0"/>
                </a:ln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82" name="Freeform 81"/>
          <p:cNvSpPr/>
          <p:nvPr/>
        </p:nvSpPr>
        <p:spPr bwMode="auto">
          <a:xfrm>
            <a:off x="6416468" y="6799377"/>
            <a:ext cx="842748" cy="537708"/>
          </a:xfrm>
          <a:custGeom>
            <a:avLst/>
            <a:gdLst>
              <a:gd name="connsiteX0" fmla="*/ 105032 w 842748"/>
              <a:gd name="connsiteY0" fmla="*/ 38113 h 537708"/>
              <a:gd name="connsiteX1" fmla="*/ 66838 w 842748"/>
              <a:gd name="connsiteY1" fmla="*/ 57212 h 537708"/>
              <a:gd name="connsiteX2" fmla="*/ 9549 w 842748"/>
              <a:gd name="connsiteY2" fmla="*/ 133609 h 537708"/>
              <a:gd name="connsiteX3" fmla="*/ 0 w 842748"/>
              <a:gd name="connsiteY3" fmla="*/ 162257 h 537708"/>
              <a:gd name="connsiteX4" fmla="*/ 19097 w 842748"/>
              <a:gd name="connsiteY4" fmla="*/ 295951 h 537708"/>
              <a:gd name="connsiteX5" fmla="*/ 28645 w 842748"/>
              <a:gd name="connsiteY5" fmla="*/ 324600 h 537708"/>
              <a:gd name="connsiteX6" fmla="*/ 124128 w 842748"/>
              <a:gd name="connsiteY6" fmla="*/ 400997 h 537708"/>
              <a:gd name="connsiteX7" fmla="*/ 152773 w 842748"/>
              <a:gd name="connsiteY7" fmla="*/ 410546 h 537708"/>
              <a:gd name="connsiteX8" fmla="*/ 601544 w 842748"/>
              <a:gd name="connsiteY8" fmla="*/ 420096 h 537708"/>
              <a:gd name="connsiteX9" fmla="*/ 677930 w 842748"/>
              <a:gd name="connsiteY9" fmla="*/ 400997 h 537708"/>
              <a:gd name="connsiteX10" fmla="*/ 716123 w 842748"/>
              <a:gd name="connsiteY10" fmla="*/ 391447 h 537708"/>
              <a:gd name="connsiteX11" fmla="*/ 763865 w 842748"/>
              <a:gd name="connsiteY11" fmla="*/ 362798 h 537708"/>
              <a:gd name="connsiteX12" fmla="*/ 802058 w 842748"/>
              <a:gd name="connsiteY12" fmla="*/ 343699 h 537708"/>
              <a:gd name="connsiteX13" fmla="*/ 821155 w 842748"/>
              <a:gd name="connsiteY13" fmla="*/ 315050 h 537708"/>
              <a:gd name="connsiteX14" fmla="*/ 821155 w 842748"/>
              <a:gd name="connsiteY14" fmla="*/ 210005 h 537708"/>
              <a:gd name="connsiteX15" fmla="*/ 792510 w 842748"/>
              <a:gd name="connsiteY15" fmla="*/ 190906 h 537708"/>
              <a:gd name="connsiteX16" fmla="*/ 773413 w 842748"/>
              <a:gd name="connsiteY16" fmla="*/ 162257 h 537708"/>
              <a:gd name="connsiteX17" fmla="*/ 706575 w 842748"/>
              <a:gd name="connsiteY17" fmla="*/ 124059 h 537708"/>
              <a:gd name="connsiteX18" fmla="*/ 668382 w 842748"/>
              <a:gd name="connsiteY18" fmla="*/ 95410 h 537708"/>
              <a:gd name="connsiteX19" fmla="*/ 630188 w 842748"/>
              <a:gd name="connsiteY19" fmla="*/ 85861 h 537708"/>
              <a:gd name="connsiteX20" fmla="*/ 572899 w 842748"/>
              <a:gd name="connsiteY20" fmla="*/ 66762 h 537708"/>
              <a:gd name="connsiteX21" fmla="*/ 544254 w 842748"/>
              <a:gd name="connsiteY21" fmla="*/ 47663 h 537708"/>
              <a:gd name="connsiteX22" fmla="*/ 515609 w 842748"/>
              <a:gd name="connsiteY22" fmla="*/ 38113 h 537708"/>
              <a:gd name="connsiteX23" fmla="*/ 105032 w 842748"/>
              <a:gd name="connsiteY23" fmla="*/ 38113 h 5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748" h="537708">
                <a:moveTo>
                  <a:pt x="105032" y="38113"/>
                </a:moveTo>
                <a:cubicBezTo>
                  <a:pt x="30237" y="41296"/>
                  <a:pt x="77550" y="47838"/>
                  <a:pt x="66838" y="57212"/>
                </a:cubicBezTo>
                <a:cubicBezTo>
                  <a:pt x="60588" y="62681"/>
                  <a:pt x="17925" y="116855"/>
                  <a:pt x="9549" y="133609"/>
                </a:cubicBezTo>
                <a:cubicBezTo>
                  <a:pt x="5048" y="142612"/>
                  <a:pt x="3183" y="152708"/>
                  <a:pt x="0" y="162257"/>
                </a:cubicBezTo>
                <a:cubicBezTo>
                  <a:pt x="5942" y="215736"/>
                  <a:pt x="6937" y="247304"/>
                  <a:pt x="19097" y="295951"/>
                </a:cubicBezTo>
                <a:cubicBezTo>
                  <a:pt x="21538" y="305717"/>
                  <a:pt x="22606" y="316547"/>
                  <a:pt x="28645" y="324600"/>
                </a:cubicBezTo>
                <a:cubicBezTo>
                  <a:pt x="55406" y="360286"/>
                  <a:pt x="85210" y="381535"/>
                  <a:pt x="124128" y="400997"/>
                </a:cubicBezTo>
                <a:cubicBezTo>
                  <a:pt x="133130" y="405499"/>
                  <a:pt x="143225" y="407363"/>
                  <a:pt x="152773" y="410546"/>
                </a:cubicBezTo>
                <a:cubicBezTo>
                  <a:pt x="279917" y="537708"/>
                  <a:pt x="174372" y="446253"/>
                  <a:pt x="601544" y="420096"/>
                </a:cubicBezTo>
                <a:cubicBezTo>
                  <a:pt x="638595" y="417827"/>
                  <a:pt x="646640" y="409938"/>
                  <a:pt x="677930" y="400997"/>
                </a:cubicBezTo>
                <a:cubicBezTo>
                  <a:pt x="690548" y="397391"/>
                  <a:pt x="703392" y="394630"/>
                  <a:pt x="716123" y="391447"/>
                </a:cubicBezTo>
                <a:cubicBezTo>
                  <a:pt x="732037" y="381897"/>
                  <a:pt x="747642" y="371812"/>
                  <a:pt x="763865" y="362798"/>
                </a:cubicBezTo>
                <a:cubicBezTo>
                  <a:pt x="776307" y="355885"/>
                  <a:pt x="791124" y="352812"/>
                  <a:pt x="802058" y="343699"/>
                </a:cubicBezTo>
                <a:cubicBezTo>
                  <a:pt x="810874" y="336351"/>
                  <a:pt x="814789" y="324600"/>
                  <a:pt x="821155" y="315050"/>
                </a:cubicBezTo>
                <a:cubicBezTo>
                  <a:pt x="834583" y="274761"/>
                  <a:pt x="842748" y="263995"/>
                  <a:pt x="821155" y="210005"/>
                </a:cubicBezTo>
                <a:cubicBezTo>
                  <a:pt x="816893" y="199350"/>
                  <a:pt x="802058" y="197272"/>
                  <a:pt x="792510" y="190906"/>
                </a:cubicBezTo>
                <a:cubicBezTo>
                  <a:pt x="786144" y="181356"/>
                  <a:pt x="781528" y="170373"/>
                  <a:pt x="773413" y="162257"/>
                </a:cubicBezTo>
                <a:cubicBezTo>
                  <a:pt x="744511" y="133351"/>
                  <a:pt x="739349" y="134986"/>
                  <a:pt x="706575" y="124059"/>
                </a:cubicBezTo>
                <a:cubicBezTo>
                  <a:pt x="693844" y="114509"/>
                  <a:pt x="682616" y="102528"/>
                  <a:pt x="668382" y="95410"/>
                </a:cubicBezTo>
                <a:cubicBezTo>
                  <a:pt x="656645" y="89541"/>
                  <a:pt x="642758" y="89632"/>
                  <a:pt x="630188" y="85861"/>
                </a:cubicBezTo>
                <a:cubicBezTo>
                  <a:pt x="610908" y="80076"/>
                  <a:pt x="591293" y="74938"/>
                  <a:pt x="572899" y="66762"/>
                </a:cubicBezTo>
                <a:cubicBezTo>
                  <a:pt x="562412" y="62101"/>
                  <a:pt x="554518" y="52796"/>
                  <a:pt x="544254" y="47663"/>
                </a:cubicBezTo>
                <a:cubicBezTo>
                  <a:pt x="535252" y="43161"/>
                  <a:pt x="525287" y="40878"/>
                  <a:pt x="515609" y="38113"/>
                </a:cubicBezTo>
                <a:cubicBezTo>
                  <a:pt x="382231" y="0"/>
                  <a:pt x="179827" y="34930"/>
                  <a:pt x="105032" y="38113"/>
                </a:cubicBez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7" name="Freeform 66"/>
          <p:cNvSpPr/>
          <p:nvPr/>
        </p:nvSpPr>
        <p:spPr bwMode="auto">
          <a:xfrm>
            <a:off x="294386" y="6719423"/>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0" name="Freeform 69"/>
          <p:cNvSpPr/>
          <p:nvPr/>
        </p:nvSpPr>
        <p:spPr bwMode="auto">
          <a:xfrm>
            <a:off x="1458947"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TextBox 56"/>
          <p:cNvSpPr txBox="1"/>
          <p:nvPr/>
        </p:nvSpPr>
        <p:spPr>
          <a:xfrm>
            <a:off x="163513" y="2332037"/>
            <a:ext cx="9677400" cy="851413"/>
          </a:xfrm>
          <a:prstGeom prst="rect">
            <a:avLst/>
          </a:prstGeom>
          <a:noFill/>
        </p:spPr>
        <p:txBody>
          <a:bodyPr wrap="square" lIns="91132" tIns="45567" rIns="91132" bIns="45567"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rgbClr val="FF0000"/>
                </a:solidFill>
                <a:latin typeface="Helvetica Neue"/>
                <a:cs typeface="Helvetica Neue"/>
              </a:rPr>
              <a:t>[&lt;…409X&gt;,33,:£]</a:t>
            </a:r>
            <a:r>
              <a:rPr lang="en-US" dirty="0" smtClean="0">
                <a:solidFill>
                  <a:srgbClr val="000000"/>
                </a:solidFill>
                <a:latin typeface="Helvetica Neue"/>
                <a:cs typeface="Helvetica Neue"/>
              </a:rPr>
              <a:t>,  </a:t>
            </a:r>
            <a:r>
              <a:rPr lang="en-US" dirty="0" smtClean="0">
                <a:solidFill>
                  <a:schemeClr val="accent1">
                    <a:lumMod val="50000"/>
                  </a:schemeClr>
                </a:solidFill>
                <a:latin typeface="Helvetica Neue"/>
                <a:cs typeface="Helvetica Neue"/>
              </a:rPr>
              <a:t>[&lt;…409X&gt;,50,:€]</a:t>
            </a:r>
            <a:r>
              <a:rPr lang="en-US" dirty="0" smtClean="0">
                <a:solidFill>
                  <a:srgbClr val="000000"/>
                </a:solidFill>
                <a:latin typeface="Helvetica Neue"/>
                <a:cs typeface="Helvetica Neue"/>
              </a:rPr>
              <a:t>,</a:t>
            </a:r>
          </a:p>
          <a:p>
            <a:r>
              <a:rPr lang="en-US" dirty="0" smtClean="0">
                <a:solidFill>
                  <a:srgbClr val="000000"/>
                </a:solidFill>
                <a:latin typeface="Helvetica Neue"/>
                <a:cs typeface="Helvetica Neue"/>
              </a:rPr>
              <a:t>               </a:t>
            </a:r>
            <a:r>
              <a:rPr lang="en-US" dirty="0" smtClean="0">
                <a:solidFill>
                  <a:schemeClr val="accent6">
                    <a:lumMod val="50000"/>
                  </a:schemeClr>
                </a:solidFill>
                <a:latin typeface="Helvetica Neue"/>
                <a:cs typeface="Helvetica Neue"/>
              </a:rPr>
              <a:t>[&lt;…6682&gt;,60,:€]</a:t>
            </a:r>
            <a:r>
              <a:rPr lang="en-US" dirty="0" smtClean="0">
                <a:solidFill>
                  <a:srgbClr val="000000"/>
                </a:solidFill>
                <a:latin typeface="Helvetica Neue"/>
                <a:cs typeface="Helvetica Neue"/>
              </a:rPr>
              <a:t>,  </a:t>
            </a:r>
            <a:r>
              <a:rPr lang="en-US" dirty="0" smtClean="0">
                <a:solidFill>
                  <a:srgbClr val="800000"/>
                </a:solidFill>
                <a:latin typeface="Helvetica Neue"/>
                <a:cs typeface="Helvetica Neue"/>
              </a:rPr>
              <a:t>[&lt;…6682&gt;,78,:$]</a:t>
            </a:r>
            <a:endParaRPr lang="en-US" dirty="0">
              <a:solidFill>
                <a:srgbClr val="000000"/>
              </a:solidFill>
              <a:latin typeface="Helvetica Neue"/>
              <a:cs typeface="Helvetica Neue"/>
            </a:endParaRPr>
          </a:p>
        </p:txBody>
      </p:sp>
      <p:sp>
        <p:nvSpPr>
          <p:cNvPr id="58" name="Freeform 57"/>
          <p:cNvSpPr/>
          <p:nvPr/>
        </p:nvSpPr>
        <p:spPr bwMode="auto">
          <a:xfrm>
            <a:off x="981884" y="4583827"/>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6" name="Freeform 6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9" name="Freeform 68"/>
          <p:cNvSpPr/>
          <p:nvPr/>
        </p:nvSpPr>
        <p:spPr bwMode="auto">
          <a:xfrm>
            <a:off x="2780755"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4" name="Freeform 73"/>
          <p:cNvSpPr/>
          <p:nvPr/>
        </p:nvSpPr>
        <p:spPr bwMode="auto">
          <a:xfrm>
            <a:off x="3935608"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5" name="Freeform 74"/>
          <p:cNvSpPr/>
          <p:nvPr/>
        </p:nvSpPr>
        <p:spPr bwMode="auto">
          <a:xfrm>
            <a:off x="5986788" y="4650639"/>
            <a:ext cx="3026813" cy="744866"/>
          </a:xfrm>
          <a:custGeom>
            <a:avLst/>
            <a:gdLst>
              <a:gd name="connsiteX0" fmla="*/ 57290 w 3026814"/>
              <a:gd name="connsiteY0" fmla="*/ 362883 h 744866"/>
              <a:gd name="connsiteX1" fmla="*/ 66839 w 3026814"/>
              <a:gd name="connsiteY1" fmla="*/ 410631 h 744866"/>
              <a:gd name="connsiteX2" fmla="*/ 105032 w 3026814"/>
              <a:gd name="connsiteY2" fmla="*/ 429730 h 744866"/>
              <a:gd name="connsiteX3" fmla="*/ 133677 w 3026814"/>
              <a:gd name="connsiteY3" fmla="*/ 458379 h 744866"/>
              <a:gd name="connsiteX4" fmla="*/ 210063 w 3026814"/>
              <a:gd name="connsiteY4" fmla="*/ 496577 h 744866"/>
              <a:gd name="connsiteX5" fmla="*/ 315095 w 3026814"/>
              <a:gd name="connsiteY5" fmla="*/ 544325 h 744866"/>
              <a:gd name="connsiteX6" fmla="*/ 391481 w 3026814"/>
              <a:gd name="connsiteY6" fmla="*/ 582523 h 744866"/>
              <a:gd name="connsiteX7" fmla="*/ 448771 w 3026814"/>
              <a:gd name="connsiteY7" fmla="*/ 601622 h 744866"/>
              <a:gd name="connsiteX8" fmla="*/ 486964 w 3026814"/>
              <a:gd name="connsiteY8" fmla="*/ 611172 h 744866"/>
              <a:gd name="connsiteX9" fmla="*/ 534706 w 3026814"/>
              <a:gd name="connsiteY9" fmla="*/ 630271 h 744866"/>
              <a:gd name="connsiteX10" fmla="*/ 620640 w 3026814"/>
              <a:gd name="connsiteY10" fmla="*/ 649370 h 744866"/>
              <a:gd name="connsiteX11" fmla="*/ 763865 w 3026814"/>
              <a:gd name="connsiteY11" fmla="*/ 678019 h 744866"/>
              <a:gd name="connsiteX12" fmla="*/ 907090 w 3026814"/>
              <a:gd name="connsiteY12" fmla="*/ 687568 h 744866"/>
              <a:gd name="connsiteX13" fmla="*/ 993024 w 3026814"/>
              <a:gd name="connsiteY13" fmla="*/ 697118 h 744866"/>
              <a:gd name="connsiteX14" fmla="*/ 1107604 w 3026814"/>
              <a:gd name="connsiteY14" fmla="*/ 706667 h 744866"/>
              <a:gd name="connsiteX15" fmla="*/ 1203087 w 3026814"/>
              <a:gd name="connsiteY15" fmla="*/ 716217 h 744866"/>
              <a:gd name="connsiteX16" fmla="*/ 1289022 w 3026814"/>
              <a:gd name="connsiteY16" fmla="*/ 725767 h 744866"/>
              <a:gd name="connsiteX17" fmla="*/ 1460891 w 3026814"/>
              <a:gd name="connsiteY17" fmla="*/ 735316 h 744866"/>
              <a:gd name="connsiteX18" fmla="*/ 2434819 w 3026814"/>
              <a:gd name="connsiteY18" fmla="*/ 744866 h 744866"/>
              <a:gd name="connsiteX19" fmla="*/ 2769009 w 3026814"/>
              <a:gd name="connsiteY19" fmla="*/ 735316 h 744866"/>
              <a:gd name="connsiteX20" fmla="*/ 2797654 w 3026814"/>
              <a:gd name="connsiteY20" fmla="*/ 716217 h 744866"/>
              <a:gd name="connsiteX21" fmla="*/ 2893137 w 3026814"/>
              <a:gd name="connsiteY21" fmla="*/ 668469 h 744866"/>
              <a:gd name="connsiteX22" fmla="*/ 2921782 w 3026814"/>
              <a:gd name="connsiteY22" fmla="*/ 630271 h 744866"/>
              <a:gd name="connsiteX23" fmla="*/ 2979072 w 3026814"/>
              <a:gd name="connsiteY23" fmla="*/ 572973 h 744866"/>
              <a:gd name="connsiteX24" fmla="*/ 2998169 w 3026814"/>
              <a:gd name="connsiteY24" fmla="*/ 506127 h 744866"/>
              <a:gd name="connsiteX25" fmla="*/ 3007717 w 3026814"/>
              <a:gd name="connsiteY25" fmla="*/ 458379 h 744866"/>
              <a:gd name="connsiteX26" fmla="*/ 3026814 w 3026814"/>
              <a:gd name="connsiteY26" fmla="*/ 429730 h 744866"/>
              <a:gd name="connsiteX27" fmla="*/ 3017265 w 3026814"/>
              <a:gd name="connsiteY27" fmla="*/ 353333 h 744866"/>
              <a:gd name="connsiteX28" fmla="*/ 2979072 w 3026814"/>
              <a:gd name="connsiteY28" fmla="*/ 296036 h 744866"/>
              <a:gd name="connsiteX29" fmla="*/ 2893137 w 3026814"/>
              <a:gd name="connsiteY29" fmla="*/ 190991 h 744866"/>
              <a:gd name="connsiteX30" fmla="*/ 2864492 w 3026814"/>
              <a:gd name="connsiteY30" fmla="*/ 171892 h 744866"/>
              <a:gd name="connsiteX31" fmla="*/ 2807203 w 3026814"/>
              <a:gd name="connsiteY31" fmla="*/ 152793 h 744866"/>
              <a:gd name="connsiteX32" fmla="*/ 2711720 w 3026814"/>
              <a:gd name="connsiteY32" fmla="*/ 95495 h 744866"/>
              <a:gd name="connsiteX33" fmla="*/ 2434819 w 3026814"/>
              <a:gd name="connsiteY33" fmla="*/ 57297 h 744866"/>
              <a:gd name="connsiteX34" fmla="*/ 2329787 w 3026814"/>
              <a:gd name="connsiteY34" fmla="*/ 38198 h 744866"/>
              <a:gd name="connsiteX35" fmla="*/ 2224756 w 3026814"/>
              <a:gd name="connsiteY35" fmla="*/ 28648 h 744866"/>
              <a:gd name="connsiteX36" fmla="*/ 1775986 w 3026814"/>
              <a:gd name="connsiteY36" fmla="*/ 0 h 744866"/>
              <a:gd name="connsiteX37" fmla="*/ 1040766 w 3026814"/>
              <a:gd name="connsiteY37" fmla="*/ 9549 h 744866"/>
              <a:gd name="connsiteX38" fmla="*/ 973928 w 3026814"/>
              <a:gd name="connsiteY38" fmla="*/ 28648 h 744866"/>
              <a:gd name="connsiteX39" fmla="*/ 878445 w 3026814"/>
              <a:gd name="connsiteY39" fmla="*/ 57297 h 744866"/>
              <a:gd name="connsiteX40" fmla="*/ 849800 w 3026814"/>
              <a:gd name="connsiteY40" fmla="*/ 76396 h 744866"/>
              <a:gd name="connsiteX41" fmla="*/ 811607 w 3026814"/>
              <a:gd name="connsiteY41" fmla="*/ 85946 h 744866"/>
              <a:gd name="connsiteX42" fmla="*/ 706575 w 3026814"/>
              <a:gd name="connsiteY42" fmla="*/ 124144 h 744866"/>
              <a:gd name="connsiteX43" fmla="*/ 658834 w 3026814"/>
              <a:gd name="connsiteY43" fmla="*/ 133693 h 744866"/>
              <a:gd name="connsiteX44" fmla="*/ 534706 w 3026814"/>
              <a:gd name="connsiteY44" fmla="*/ 162342 h 744866"/>
              <a:gd name="connsiteX45" fmla="*/ 458319 w 3026814"/>
              <a:gd name="connsiteY45" fmla="*/ 200540 h 744866"/>
              <a:gd name="connsiteX46" fmla="*/ 429674 w 3026814"/>
              <a:gd name="connsiteY46" fmla="*/ 210090 h 744866"/>
              <a:gd name="connsiteX47" fmla="*/ 391481 w 3026814"/>
              <a:gd name="connsiteY47" fmla="*/ 229189 h 744866"/>
              <a:gd name="connsiteX48" fmla="*/ 334191 w 3026814"/>
              <a:gd name="connsiteY48" fmla="*/ 248288 h 744866"/>
              <a:gd name="connsiteX49" fmla="*/ 257805 w 3026814"/>
              <a:gd name="connsiteY49" fmla="*/ 286487 h 744866"/>
              <a:gd name="connsiteX50" fmla="*/ 181418 w 3026814"/>
              <a:gd name="connsiteY50" fmla="*/ 315135 h 744866"/>
              <a:gd name="connsiteX51" fmla="*/ 105032 w 3026814"/>
              <a:gd name="connsiteY51" fmla="*/ 353333 h 744866"/>
              <a:gd name="connsiteX52" fmla="*/ 85935 w 3026814"/>
              <a:gd name="connsiteY52" fmla="*/ 372433 h 744866"/>
              <a:gd name="connsiteX53" fmla="*/ 57290 w 3026814"/>
              <a:gd name="connsiteY53" fmla="*/ 381982 h 744866"/>
              <a:gd name="connsiteX54" fmla="*/ 9549 w 3026814"/>
              <a:gd name="connsiteY54" fmla="*/ 429730 h 744866"/>
              <a:gd name="connsiteX55" fmla="*/ 0 w 3026814"/>
              <a:gd name="connsiteY55" fmla="*/ 429730 h 74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26814" h="744866">
                <a:moveTo>
                  <a:pt x="57290" y="362883"/>
                </a:moveTo>
                <a:cubicBezTo>
                  <a:pt x="60473" y="378799"/>
                  <a:pt x="57406" y="397423"/>
                  <a:pt x="66839" y="410631"/>
                </a:cubicBezTo>
                <a:cubicBezTo>
                  <a:pt x="75112" y="422214"/>
                  <a:pt x="93450" y="421456"/>
                  <a:pt x="105032" y="429730"/>
                </a:cubicBezTo>
                <a:cubicBezTo>
                  <a:pt x="116020" y="437580"/>
                  <a:pt x="122284" y="451128"/>
                  <a:pt x="133677" y="458379"/>
                </a:cubicBezTo>
                <a:cubicBezTo>
                  <a:pt x="157694" y="473664"/>
                  <a:pt x="185653" y="481929"/>
                  <a:pt x="210063" y="496577"/>
                </a:cubicBezTo>
                <a:cubicBezTo>
                  <a:pt x="275066" y="535584"/>
                  <a:pt x="240198" y="519356"/>
                  <a:pt x="315095" y="544325"/>
                </a:cubicBezTo>
                <a:cubicBezTo>
                  <a:pt x="360288" y="589524"/>
                  <a:pt x="324400" y="564226"/>
                  <a:pt x="391481" y="582523"/>
                </a:cubicBezTo>
                <a:cubicBezTo>
                  <a:pt x="410901" y="587820"/>
                  <a:pt x="429242" y="596739"/>
                  <a:pt x="448771" y="601622"/>
                </a:cubicBezTo>
                <a:cubicBezTo>
                  <a:pt x="461502" y="604805"/>
                  <a:pt x="474515" y="607022"/>
                  <a:pt x="486964" y="611172"/>
                </a:cubicBezTo>
                <a:cubicBezTo>
                  <a:pt x="503224" y="616593"/>
                  <a:pt x="518225" y="625562"/>
                  <a:pt x="534706" y="630271"/>
                </a:cubicBezTo>
                <a:cubicBezTo>
                  <a:pt x="562920" y="638333"/>
                  <a:pt x="591913" y="643384"/>
                  <a:pt x="620640" y="649370"/>
                </a:cubicBezTo>
                <a:cubicBezTo>
                  <a:pt x="668304" y="659301"/>
                  <a:pt x="715285" y="674780"/>
                  <a:pt x="763865" y="678019"/>
                </a:cubicBezTo>
                <a:lnTo>
                  <a:pt x="907090" y="687568"/>
                </a:lnTo>
                <a:cubicBezTo>
                  <a:pt x="935811" y="689962"/>
                  <a:pt x="964333" y="694385"/>
                  <a:pt x="993024" y="697118"/>
                </a:cubicBezTo>
                <a:cubicBezTo>
                  <a:pt x="1031177" y="700752"/>
                  <a:pt x="1069436" y="703197"/>
                  <a:pt x="1107604" y="706667"/>
                </a:cubicBezTo>
                <a:lnTo>
                  <a:pt x="1203087" y="716217"/>
                </a:lnTo>
                <a:cubicBezTo>
                  <a:pt x="1231750" y="719235"/>
                  <a:pt x="1260279" y="723638"/>
                  <a:pt x="1289022" y="725767"/>
                </a:cubicBezTo>
                <a:cubicBezTo>
                  <a:pt x="1346243" y="730006"/>
                  <a:pt x="1403521" y="734360"/>
                  <a:pt x="1460891" y="735316"/>
                </a:cubicBezTo>
                <a:lnTo>
                  <a:pt x="2434819" y="744866"/>
                </a:lnTo>
                <a:cubicBezTo>
                  <a:pt x="2546216" y="741683"/>
                  <a:pt x="2657913" y="744088"/>
                  <a:pt x="2769009" y="735316"/>
                </a:cubicBezTo>
                <a:cubicBezTo>
                  <a:pt x="2780449" y="734413"/>
                  <a:pt x="2787390" y="721350"/>
                  <a:pt x="2797654" y="716217"/>
                </a:cubicBezTo>
                <a:cubicBezTo>
                  <a:pt x="2817359" y="706363"/>
                  <a:pt x="2871633" y="689976"/>
                  <a:pt x="2893137" y="668469"/>
                </a:cubicBezTo>
                <a:cubicBezTo>
                  <a:pt x="2904390" y="657215"/>
                  <a:pt x="2911136" y="642101"/>
                  <a:pt x="2921782" y="630271"/>
                </a:cubicBezTo>
                <a:cubicBezTo>
                  <a:pt x="2939849" y="610194"/>
                  <a:pt x="2979072" y="572973"/>
                  <a:pt x="2979072" y="572973"/>
                </a:cubicBezTo>
                <a:cubicBezTo>
                  <a:pt x="2989703" y="541076"/>
                  <a:pt x="2990178" y="542092"/>
                  <a:pt x="2998169" y="506127"/>
                </a:cubicBezTo>
                <a:cubicBezTo>
                  <a:pt x="3001690" y="490282"/>
                  <a:pt x="3002019" y="473577"/>
                  <a:pt x="3007717" y="458379"/>
                </a:cubicBezTo>
                <a:cubicBezTo>
                  <a:pt x="3011746" y="447633"/>
                  <a:pt x="3020448" y="439280"/>
                  <a:pt x="3026814" y="429730"/>
                </a:cubicBezTo>
                <a:cubicBezTo>
                  <a:pt x="3023631" y="404264"/>
                  <a:pt x="3025896" y="377502"/>
                  <a:pt x="3017265" y="353333"/>
                </a:cubicBezTo>
                <a:cubicBezTo>
                  <a:pt x="3009546" y="331717"/>
                  <a:pt x="2992843" y="314399"/>
                  <a:pt x="2979072" y="296036"/>
                </a:cubicBezTo>
                <a:cubicBezTo>
                  <a:pt x="2953871" y="262431"/>
                  <a:pt x="2927236" y="219411"/>
                  <a:pt x="2893137" y="190991"/>
                </a:cubicBezTo>
                <a:cubicBezTo>
                  <a:pt x="2884321" y="183644"/>
                  <a:pt x="2874979" y="176553"/>
                  <a:pt x="2864492" y="171892"/>
                </a:cubicBezTo>
                <a:cubicBezTo>
                  <a:pt x="2846098" y="163716"/>
                  <a:pt x="2826299" y="159159"/>
                  <a:pt x="2807203" y="152793"/>
                </a:cubicBezTo>
                <a:cubicBezTo>
                  <a:pt x="2776536" y="129790"/>
                  <a:pt x="2750230" y="106500"/>
                  <a:pt x="2711720" y="95495"/>
                </a:cubicBezTo>
                <a:cubicBezTo>
                  <a:pt x="2599501" y="63428"/>
                  <a:pt x="2548417" y="65412"/>
                  <a:pt x="2434819" y="57297"/>
                </a:cubicBezTo>
                <a:cubicBezTo>
                  <a:pt x="2399808" y="50931"/>
                  <a:pt x="2365045" y="43007"/>
                  <a:pt x="2329787" y="38198"/>
                </a:cubicBezTo>
                <a:cubicBezTo>
                  <a:pt x="2294955" y="33447"/>
                  <a:pt x="2259817" y="31214"/>
                  <a:pt x="2224756" y="28648"/>
                </a:cubicBezTo>
                <a:lnTo>
                  <a:pt x="1775986" y="0"/>
                </a:lnTo>
                <a:cubicBezTo>
                  <a:pt x="1530913" y="3183"/>
                  <a:pt x="1285704" y="800"/>
                  <a:pt x="1040766" y="9549"/>
                </a:cubicBezTo>
                <a:cubicBezTo>
                  <a:pt x="1017610" y="10376"/>
                  <a:pt x="996282" y="22551"/>
                  <a:pt x="973928" y="28648"/>
                </a:cubicBezTo>
                <a:cubicBezTo>
                  <a:pt x="951347" y="34807"/>
                  <a:pt x="894281" y="46738"/>
                  <a:pt x="878445" y="57297"/>
                </a:cubicBezTo>
                <a:cubicBezTo>
                  <a:pt x="868897" y="63663"/>
                  <a:pt x="860348" y="71875"/>
                  <a:pt x="849800" y="76396"/>
                </a:cubicBezTo>
                <a:cubicBezTo>
                  <a:pt x="837738" y="81566"/>
                  <a:pt x="824056" y="81796"/>
                  <a:pt x="811607" y="85946"/>
                </a:cubicBezTo>
                <a:cubicBezTo>
                  <a:pt x="774591" y="98286"/>
                  <a:pt x="745579" y="116343"/>
                  <a:pt x="706575" y="124144"/>
                </a:cubicBezTo>
                <a:cubicBezTo>
                  <a:pt x="690661" y="127327"/>
                  <a:pt x="674647" y="130043"/>
                  <a:pt x="658834" y="133693"/>
                </a:cubicBezTo>
                <a:cubicBezTo>
                  <a:pt x="509122" y="168247"/>
                  <a:pt x="643788" y="140524"/>
                  <a:pt x="534706" y="162342"/>
                </a:cubicBezTo>
                <a:cubicBezTo>
                  <a:pt x="509244" y="175075"/>
                  <a:pt x="484235" y="188758"/>
                  <a:pt x="458319" y="200540"/>
                </a:cubicBezTo>
                <a:cubicBezTo>
                  <a:pt x="449156" y="204705"/>
                  <a:pt x="438925" y="206125"/>
                  <a:pt x="429674" y="210090"/>
                </a:cubicBezTo>
                <a:cubicBezTo>
                  <a:pt x="416591" y="215698"/>
                  <a:pt x="404697" y="223902"/>
                  <a:pt x="391481" y="229189"/>
                </a:cubicBezTo>
                <a:cubicBezTo>
                  <a:pt x="372791" y="236666"/>
                  <a:pt x="334191" y="248288"/>
                  <a:pt x="334191" y="248288"/>
                </a:cubicBezTo>
                <a:cubicBezTo>
                  <a:pt x="283468" y="282108"/>
                  <a:pt x="327877" y="255339"/>
                  <a:pt x="257805" y="286487"/>
                </a:cubicBezTo>
                <a:cubicBezTo>
                  <a:pt x="193615" y="315020"/>
                  <a:pt x="246566" y="298847"/>
                  <a:pt x="181418" y="315135"/>
                </a:cubicBezTo>
                <a:cubicBezTo>
                  <a:pt x="67683" y="400449"/>
                  <a:pt x="212299" y="299692"/>
                  <a:pt x="105032" y="353333"/>
                </a:cubicBezTo>
                <a:cubicBezTo>
                  <a:pt x="96980" y="357360"/>
                  <a:pt x="93655" y="367800"/>
                  <a:pt x="85935" y="372433"/>
                </a:cubicBezTo>
                <a:cubicBezTo>
                  <a:pt x="77305" y="377612"/>
                  <a:pt x="66838" y="378799"/>
                  <a:pt x="57290" y="381982"/>
                </a:cubicBezTo>
                <a:cubicBezTo>
                  <a:pt x="38195" y="410630"/>
                  <a:pt x="41377" y="413814"/>
                  <a:pt x="9549" y="429730"/>
                </a:cubicBezTo>
                <a:cubicBezTo>
                  <a:pt x="6702" y="431154"/>
                  <a:pt x="3183" y="429730"/>
                  <a:pt x="0" y="429730"/>
                </a:cubicBezTo>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7" name="Freeform 76"/>
          <p:cNvSpPr/>
          <p:nvPr/>
        </p:nvSpPr>
        <p:spPr bwMode="auto">
          <a:xfrm>
            <a:off x="5348715" y="6751579"/>
            <a:ext cx="762344" cy="515677"/>
          </a:xfrm>
          <a:custGeom>
            <a:avLst/>
            <a:gdLst>
              <a:gd name="connsiteX0" fmla="*/ 65175 w 762344"/>
              <a:gd name="connsiteY0" fmla="*/ 0 h 515677"/>
              <a:gd name="connsiteX1" fmla="*/ 7885 w 762344"/>
              <a:gd name="connsiteY1" fmla="*/ 85946 h 515677"/>
              <a:gd name="connsiteX2" fmla="*/ 46078 w 762344"/>
              <a:gd name="connsiteY2" fmla="*/ 248289 h 515677"/>
              <a:gd name="connsiteX3" fmla="*/ 65175 w 762344"/>
              <a:gd name="connsiteY3" fmla="*/ 305586 h 515677"/>
              <a:gd name="connsiteX4" fmla="*/ 122465 w 762344"/>
              <a:gd name="connsiteY4" fmla="*/ 372433 h 515677"/>
              <a:gd name="connsiteX5" fmla="*/ 151110 w 762344"/>
              <a:gd name="connsiteY5" fmla="*/ 391532 h 515677"/>
              <a:gd name="connsiteX6" fmla="*/ 189303 w 762344"/>
              <a:gd name="connsiteY6" fmla="*/ 420181 h 515677"/>
              <a:gd name="connsiteX7" fmla="*/ 237045 w 762344"/>
              <a:gd name="connsiteY7" fmla="*/ 467929 h 515677"/>
              <a:gd name="connsiteX8" fmla="*/ 332528 w 762344"/>
              <a:gd name="connsiteY8" fmla="*/ 506127 h 515677"/>
              <a:gd name="connsiteX9" fmla="*/ 361173 w 762344"/>
              <a:gd name="connsiteY9" fmla="*/ 515677 h 515677"/>
              <a:gd name="connsiteX10" fmla="*/ 609428 w 762344"/>
              <a:gd name="connsiteY10" fmla="*/ 477478 h 515677"/>
              <a:gd name="connsiteX11" fmla="*/ 666718 w 762344"/>
              <a:gd name="connsiteY11" fmla="*/ 439280 h 515677"/>
              <a:gd name="connsiteX12" fmla="*/ 752653 w 762344"/>
              <a:gd name="connsiteY12" fmla="*/ 372433 h 515677"/>
              <a:gd name="connsiteX13" fmla="*/ 714460 w 762344"/>
              <a:gd name="connsiteY13" fmla="*/ 200541 h 515677"/>
              <a:gd name="connsiteX14" fmla="*/ 685815 w 762344"/>
              <a:gd name="connsiteY14" fmla="*/ 181442 h 515677"/>
              <a:gd name="connsiteX15" fmla="*/ 628525 w 762344"/>
              <a:gd name="connsiteY15" fmla="*/ 114595 h 515677"/>
              <a:gd name="connsiteX16" fmla="*/ 590332 w 762344"/>
              <a:gd name="connsiteY16" fmla="*/ 66847 h 515677"/>
              <a:gd name="connsiteX17" fmla="*/ 389817 w 762344"/>
              <a:gd name="connsiteY17" fmla="*/ 19099 h 515677"/>
              <a:gd name="connsiteX18" fmla="*/ 237045 w 762344"/>
              <a:gd name="connsiteY18" fmla="*/ 9550 h 515677"/>
              <a:gd name="connsiteX19" fmla="*/ 65175 w 762344"/>
              <a:gd name="connsiteY19" fmla="*/ 0 h 51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4" h="515677">
                <a:moveTo>
                  <a:pt x="65175" y="0"/>
                </a:moveTo>
                <a:cubicBezTo>
                  <a:pt x="46078" y="28649"/>
                  <a:pt x="0" y="52431"/>
                  <a:pt x="7885" y="85946"/>
                </a:cubicBezTo>
                <a:cubicBezTo>
                  <a:pt x="20616" y="140060"/>
                  <a:pt x="32047" y="194497"/>
                  <a:pt x="46078" y="248289"/>
                </a:cubicBezTo>
                <a:cubicBezTo>
                  <a:pt x="51159" y="267769"/>
                  <a:pt x="54625" y="288440"/>
                  <a:pt x="65175" y="305586"/>
                </a:cubicBezTo>
                <a:cubicBezTo>
                  <a:pt x="80554" y="330580"/>
                  <a:pt x="101716" y="351681"/>
                  <a:pt x="122465" y="372433"/>
                </a:cubicBezTo>
                <a:cubicBezTo>
                  <a:pt x="130579" y="380548"/>
                  <a:pt x="141772" y="384861"/>
                  <a:pt x="151110" y="391532"/>
                </a:cubicBezTo>
                <a:cubicBezTo>
                  <a:pt x="164060" y="400783"/>
                  <a:pt x="177409" y="409607"/>
                  <a:pt x="189303" y="420181"/>
                </a:cubicBezTo>
                <a:cubicBezTo>
                  <a:pt x="206124" y="435135"/>
                  <a:pt x="218843" y="454690"/>
                  <a:pt x="237045" y="467929"/>
                </a:cubicBezTo>
                <a:cubicBezTo>
                  <a:pt x="278294" y="497932"/>
                  <a:pt x="290694" y="494172"/>
                  <a:pt x="332528" y="506127"/>
                </a:cubicBezTo>
                <a:cubicBezTo>
                  <a:pt x="342206" y="508892"/>
                  <a:pt x="351625" y="512494"/>
                  <a:pt x="361173" y="515677"/>
                </a:cubicBezTo>
                <a:cubicBezTo>
                  <a:pt x="443925" y="502944"/>
                  <a:pt x="528203" y="497787"/>
                  <a:pt x="609428" y="477478"/>
                </a:cubicBezTo>
                <a:cubicBezTo>
                  <a:pt x="631695" y="471911"/>
                  <a:pt x="647621" y="452013"/>
                  <a:pt x="666718" y="439280"/>
                </a:cubicBezTo>
                <a:cubicBezTo>
                  <a:pt x="735244" y="393591"/>
                  <a:pt x="707779" y="417313"/>
                  <a:pt x="752653" y="372433"/>
                </a:cubicBezTo>
                <a:cubicBezTo>
                  <a:pt x="746405" y="291202"/>
                  <a:pt x="762344" y="256413"/>
                  <a:pt x="714460" y="200541"/>
                </a:cubicBezTo>
                <a:cubicBezTo>
                  <a:pt x="706992" y="191827"/>
                  <a:pt x="695363" y="187808"/>
                  <a:pt x="685815" y="181442"/>
                </a:cubicBezTo>
                <a:cubicBezTo>
                  <a:pt x="615613" y="64424"/>
                  <a:pt x="694657" y="180736"/>
                  <a:pt x="628525" y="114595"/>
                </a:cubicBezTo>
                <a:cubicBezTo>
                  <a:pt x="614114" y="100182"/>
                  <a:pt x="606636" y="79077"/>
                  <a:pt x="590332" y="66847"/>
                </a:cubicBezTo>
                <a:cubicBezTo>
                  <a:pt x="519718" y="13880"/>
                  <a:pt x="479809" y="25306"/>
                  <a:pt x="389817" y="19099"/>
                </a:cubicBezTo>
                <a:lnTo>
                  <a:pt x="237045" y="9550"/>
                </a:lnTo>
                <a:lnTo>
                  <a:pt x="65175" y="0"/>
                </a:ln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82" name="Freeform 81"/>
          <p:cNvSpPr/>
          <p:nvPr/>
        </p:nvSpPr>
        <p:spPr bwMode="auto">
          <a:xfrm>
            <a:off x="6416468" y="6799377"/>
            <a:ext cx="842748" cy="537708"/>
          </a:xfrm>
          <a:custGeom>
            <a:avLst/>
            <a:gdLst>
              <a:gd name="connsiteX0" fmla="*/ 105032 w 842748"/>
              <a:gd name="connsiteY0" fmla="*/ 38113 h 537708"/>
              <a:gd name="connsiteX1" fmla="*/ 66838 w 842748"/>
              <a:gd name="connsiteY1" fmla="*/ 57212 h 537708"/>
              <a:gd name="connsiteX2" fmla="*/ 9549 w 842748"/>
              <a:gd name="connsiteY2" fmla="*/ 133609 h 537708"/>
              <a:gd name="connsiteX3" fmla="*/ 0 w 842748"/>
              <a:gd name="connsiteY3" fmla="*/ 162257 h 537708"/>
              <a:gd name="connsiteX4" fmla="*/ 19097 w 842748"/>
              <a:gd name="connsiteY4" fmla="*/ 295951 h 537708"/>
              <a:gd name="connsiteX5" fmla="*/ 28645 w 842748"/>
              <a:gd name="connsiteY5" fmla="*/ 324600 h 537708"/>
              <a:gd name="connsiteX6" fmla="*/ 124128 w 842748"/>
              <a:gd name="connsiteY6" fmla="*/ 400997 h 537708"/>
              <a:gd name="connsiteX7" fmla="*/ 152773 w 842748"/>
              <a:gd name="connsiteY7" fmla="*/ 410546 h 537708"/>
              <a:gd name="connsiteX8" fmla="*/ 601544 w 842748"/>
              <a:gd name="connsiteY8" fmla="*/ 420096 h 537708"/>
              <a:gd name="connsiteX9" fmla="*/ 677930 w 842748"/>
              <a:gd name="connsiteY9" fmla="*/ 400997 h 537708"/>
              <a:gd name="connsiteX10" fmla="*/ 716123 w 842748"/>
              <a:gd name="connsiteY10" fmla="*/ 391447 h 537708"/>
              <a:gd name="connsiteX11" fmla="*/ 763865 w 842748"/>
              <a:gd name="connsiteY11" fmla="*/ 362798 h 537708"/>
              <a:gd name="connsiteX12" fmla="*/ 802058 w 842748"/>
              <a:gd name="connsiteY12" fmla="*/ 343699 h 537708"/>
              <a:gd name="connsiteX13" fmla="*/ 821155 w 842748"/>
              <a:gd name="connsiteY13" fmla="*/ 315050 h 537708"/>
              <a:gd name="connsiteX14" fmla="*/ 821155 w 842748"/>
              <a:gd name="connsiteY14" fmla="*/ 210005 h 537708"/>
              <a:gd name="connsiteX15" fmla="*/ 792510 w 842748"/>
              <a:gd name="connsiteY15" fmla="*/ 190906 h 537708"/>
              <a:gd name="connsiteX16" fmla="*/ 773413 w 842748"/>
              <a:gd name="connsiteY16" fmla="*/ 162257 h 537708"/>
              <a:gd name="connsiteX17" fmla="*/ 706575 w 842748"/>
              <a:gd name="connsiteY17" fmla="*/ 124059 h 537708"/>
              <a:gd name="connsiteX18" fmla="*/ 668382 w 842748"/>
              <a:gd name="connsiteY18" fmla="*/ 95410 h 537708"/>
              <a:gd name="connsiteX19" fmla="*/ 630188 w 842748"/>
              <a:gd name="connsiteY19" fmla="*/ 85861 h 537708"/>
              <a:gd name="connsiteX20" fmla="*/ 572899 w 842748"/>
              <a:gd name="connsiteY20" fmla="*/ 66762 h 537708"/>
              <a:gd name="connsiteX21" fmla="*/ 544254 w 842748"/>
              <a:gd name="connsiteY21" fmla="*/ 47663 h 537708"/>
              <a:gd name="connsiteX22" fmla="*/ 515609 w 842748"/>
              <a:gd name="connsiteY22" fmla="*/ 38113 h 537708"/>
              <a:gd name="connsiteX23" fmla="*/ 105032 w 842748"/>
              <a:gd name="connsiteY23" fmla="*/ 38113 h 5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748" h="537708">
                <a:moveTo>
                  <a:pt x="105032" y="38113"/>
                </a:moveTo>
                <a:cubicBezTo>
                  <a:pt x="30237" y="41296"/>
                  <a:pt x="77550" y="47838"/>
                  <a:pt x="66838" y="57212"/>
                </a:cubicBezTo>
                <a:cubicBezTo>
                  <a:pt x="60588" y="62681"/>
                  <a:pt x="17925" y="116855"/>
                  <a:pt x="9549" y="133609"/>
                </a:cubicBezTo>
                <a:cubicBezTo>
                  <a:pt x="5048" y="142612"/>
                  <a:pt x="3183" y="152708"/>
                  <a:pt x="0" y="162257"/>
                </a:cubicBezTo>
                <a:cubicBezTo>
                  <a:pt x="5942" y="215736"/>
                  <a:pt x="6937" y="247304"/>
                  <a:pt x="19097" y="295951"/>
                </a:cubicBezTo>
                <a:cubicBezTo>
                  <a:pt x="21538" y="305717"/>
                  <a:pt x="22606" y="316547"/>
                  <a:pt x="28645" y="324600"/>
                </a:cubicBezTo>
                <a:cubicBezTo>
                  <a:pt x="55406" y="360286"/>
                  <a:pt x="85210" y="381535"/>
                  <a:pt x="124128" y="400997"/>
                </a:cubicBezTo>
                <a:cubicBezTo>
                  <a:pt x="133130" y="405499"/>
                  <a:pt x="143225" y="407363"/>
                  <a:pt x="152773" y="410546"/>
                </a:cubicBezTo>
                <a:cubicBezTo>
                  <a:pt x="279917" y="537708"/>
                  <a:pt x="174372" y="446253"/>
                  <a:pt x="601544" y="420096"/>
                </a:cubicBezTo>
                <a:cubicBezTo>
                  <a:pt x="638595" y="417827"/>
                  <a:pt x="646640" y="409938"/>
                  <a:pt x="677930" y="400997"/>
                </a:cubicBezTo>
                <a:cubicBezTo>
                  <a:pt x="690548" y="397391"/>
                  <a:pt x="703392" y="394630"/>
                  <a:pt x="716123" y="391447"/>
                </a:cubicBezTo>
                <a:cubicBezTo>
                  <a:pt x="732037" y="381897"/>
                  <a:pt x="747642" y="371812"/>
                  <a:pt x="763865" y="362798"/>
                </a:cubicBezTo>
                <a:cubicBezTo>
                  <a:pt x="776307" y="355885"/>
                  <a:pt x="791124" y="352812"/>
                  <a:pt x="802058" y="343699"/>
                </a:cubicBezTo>
                <a:cubicBezTo>
                  <a:pt x="810874" y="336351"/>
                  <a:pt x="814789" y="324600"/>
                  <a:pt x="821155" y="315050"/>
                </a:cubicBezTo>
                <a:cubicBezTo>
                  <a:pt x="834583" y="274761"/>
                  <a:pt x="842748" y="263995"/>
                  <a:pt x="821155" y="210005"/>
                </a:cubicBezTo>
                <a:cubicBezTo>
                  <a:pt x="816893" y="199350"/>
                  <a:pt x="802058" y="197272"/>
                  <a:pt x="792510" y="190906"/>
                </a:cubicBezTo>
                <a:cubicBezTo>
                  <a:pt x="786144" y="181356"/>
                  <a:pt x="781528" y="170373"/>
                  <a:pt x="773413" y="162257"/>
                </a:cubicBezTo>
                <a:cubicBezTo>
                  <a:pt x="744511" y="133351"/>
                  <a:pt x="739349" y="134986"/>
                  <a:pt x="706575" y="124059"/>
                </a:cubicBezTo>
                <a:cubicBezTo>
                  <a:pt x="693844" y="114509"/>
                  <a:pt x="682616" y="102528"/>
                  <a:pt x="668382" y="95410"/>
                </a:cubicBezTo>
                <a:cubicBezTo>
                  <a:pt x="656645" y="89541"/>
                  <a:pt x="642758" y="89632"/>
                  <a:pt x="630188" y="85861"/>
                </a:cubicBezTo>
                <a:cubicBezTo>
                  <a:pt x="610908" y="80076"/>
                  <a:pt x="591293" y="74938"/>
                  <a:pt x="572899" y="66762"/>
                </a:cubicBezTo>
                <a:cubicBezTo>
                  <a:pt x="562412" y="62101"/>
                  <a:pt x="554518" y="52796"/>
                  <a:pt x="544254" y="47663"/>
                </a:cubicBezTo>
                <a:cubicBezTo>
                  <a:pt x="535252" y="43161"/>
                  <a:pt x="525287" y="40878"/>
                  <a:pt x="515609" y="38113"/>
                </a:cubicBezTo>
                <a:cubicBezTo>
                  <a:pt x="382231" y="0"/>
                  <a:pt x="179827" y="34930"/>
                  <a:pt x="105032" y="38113"/>
                </a:cubicBez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83" name="Freeform 82"/>
          <p:cNvSpPr/>
          <p:nvPr/>
        </p:nvSpPr>
        <p:spPr bwMode="auto">
          <a:xfrm>
            <a:off x="6130048" y="4727036"/>
            <a:ext cx="2872699" cy="805402"/>
          </a:xfrm>
          <a:custGeom>
            <a:avLst/>
            <a:gdLst>
              <a:gd name="connsiteX0" fmla="*/ 372384 w 3093651"/>
              <a:gd name="connsiteY0" fmla="*/ 9550 h 1079101"/>
              <a:gd name="connsiteX1" fmla="*/ 315094 w 3093651"/>
              <a:gd name="connsiteY1" fmla="*/ 28649 h 1079101"/>
              <a:gd name="connsiteX2" fmla="*/ 229159 w 3093651"/>
              <a:gd name="connsiteY2" fmla="*/ 57297 h 1079101"/>
              <a:gd name="connsiteX3" fmla="*/ 105031 w 3093651"/>
              <a:gd name="connsiteY3" fmla="*/ 143244 h 1079101"/>
              <a:gd name="connsiteX4" fmla="*/ 47742 w 3093651"/>
              <a:gd name="connsiteY4" fmla="*/ 171892 h 1079101"/>
              <a:gd name="connsiteX5" fmla="*/ 38193 w 3093651"/>
              <a:gd name="connsiteY5" fmla="*/ 200541 h 1079101"/>
              <a:gd name="connsiteX6" fmla="*/ 19097 w 3093651"/>
              <a:gd name="connsiteY6" fmla="*/ 229190 h 1079101"/>
              <a:gd name="connsiteX7" fmla="*/ 0 w 3093651"/>
              <a:gd name="connsiteY7" fmla="*/ 267388 h 1079101"/>
              <a:gd name="connsiteX8" fmla="*/ 38193 w 3093651"/>
              <a:gd name="connsiteY8" fmla="*/ 353334 h 1079101"/>
              <a:gd name="connsiteX9" fmla="*/ 57290 w 3093651"/>
              <a:gd name="connsiteY9" fmla="*/ 381983 h 1079101"/>
              <a:gd name="connsiteX10" fmla="*/ 114580 w 3093651"/>
              <a:gd name="connsiteY10" fmla="*/ 439280 h 1079101"/>
              <a:gd name="connsiteX11" fmla="*/ 229159 w 3093651"/>
              <a:gd name="connsiteY11" fmla="*/ 563424 h 1079101"/>
              <a:gd name="connsiteX12" fmla="*/ 248256 w 3093651"/>
              <a:gd name="connsiteY12" fmla="*/ 592073 h 1079101"/>
              <a:gd name="connsiteX13" fmla="*/ 591995 w 3093651"/>
              <a:gd name="connsiteY13" fmla="*/ 859461 h 1079101"/>
              <a:gd name="connsiteX14" fmla="*/ 744768 w 3093651"/>
              <a:gd name="connsiteY14" fmla="*/ 926308 h 1079101"/>
              <a:gd name="connsiteX15" fmla="*/ 811606 w 3093651"/>
              <a:gd name="connsiteY15" fmla="*/ 974056 h 1079101"/>
              <a:gd name="connsiteX16" fmla="*/ 859348 w 3093651"/>
              <a:gd name="connsiteY16" fmla="*/ 1002704 h 1079101"/>
              <a:gd name="connsiteX17" fmla="*/ 897541 w 3093651"/>
              <a:gd name="connsiteY17" fmla="*/ 1031353 h 1079101"/>
              <a:gd name="connsiteX18" fmla="*/ 973927 w 3093651"/>
              <a:gd name="connsiteY18" fmla="*/ 1040903 h 1079101"/>
              <a:gd name="connsiteX19" fmla="*/ 1098055 w 3093651"/>
              <a:gd name="connsiteY19" fmla="*/ 1050452 h 1079101"/>
              <a:gd name="connsiteX20" fmla="*/ 1269925 w 3093651"/>
              <a:gd name="connsiteY20" fmla="*/ 1060002 h 1079101"/>
              <a:gd name="connsiteX21" fmla="*/ 1384505 w 3093651"/>
              <a:gd name="connsiteY21" fmla="*/ 1069551 h 1079101"/>
              <a:gd name="connsiteX22" fmla="*/ 1556374 w 3093651"/>
              <a:gd name="connsiteY22" fmla="*/ 1079101 h 1079101"/>
              <a:gd name="connsiteX23" fmla="*/ 2797654 w 3093651"/>
              <a:gd name="connsiteY23" fmla="*/ 1069551 h 1079101"/>
              <a:gd name="connsiteX24" fmla="*/ 2940879 w 3093651"/>
              <a:gd name="connsiteY24" fmla="*/ 1040903 h 1079101"/>
              <a:gd name="connsiteX25" fmla="*/ 2979072 w 3093651"/>
              <a:gd name="connsiteY25" fmla="*/ 1021804 h 1079101"/>
              <a:gd name="connsiteX26" fmla="*/ 3007717 w 3093651"/>
              <a:gd name="connsiteY26" fmla="*/ 993155 h 1079101"/>
              <a:gd name="connsiteX27" fmla="*/ 3093651 w 3093651"/>
              <a:gd name="connsiteY27" fmla="*/ 849911 h 1079101"/>
              <a:gd name="connsiteX28" fmla="*/ 3074555 w 3093651"/>
              <a:gd name="connsiteY28" fmla="*/ 506127 h 1079101"/>
              <a:gd name="connsiteX29" fmla="*/ 3065007 w 3093651"/>
              <a:gd name="connsiteY29" fmla="*/ 458379 h 1079101"/>
              <a:gd name="connsiteX30" fmla="*/ 3017265 w 3093651"/>
              <a:gd name="connsiteY30" fmla="*/ 372433 h 1079101"/>
              <a:gd name="connsiteX31" fmla="*/ 2969523 w 3093651"/>
              <a:gd name="connsiteY31" fmla="*/ 315136 h 1079101"/>
              <a:gd name="connsiteX32" fmla="*/ 2940879 w 3093651"/>
              <a:gd name="connsiteY32" fmla="*/ 296037 h 1079101"/>
              <a:gd name="connsiteX33" fmla="*/ 2921782 w 3093651"/>
              <a:gd name="connsiteY33" fmla="*/ 267388 h 1079101"/>
              <a:gd name="connsiteX34" fmla="*/ 2902685 w 3093651"/>
              <a:gd name="connsiteY34" fmla="*/ 229190 h 1079101"/>
              <a:gd name="connsiteX35" fmla="*/ 2835847 w 3093651"/>
              <a:gd name="connsiteY35" fmla="*/ 190991 h 1079101"/>
              <a:gd name="connsiteX36" fmla="*/ 2788106 w 3093651"/>
              <a:gd name="connsiteY36" fmla="*/ 152793 h 1079101"/>
              <a:gd name="connsiteX37" fmla="*/ 2683074 w 3093651"/>
              <a:gd name="connsiteY37" fmla="*/ 105045 h 1079101"/>
              <a:gd name="connsiteX38" fmla="*/ 2644881 w 3093651"/>
              <a:gd name="connsiteY38" fmla="*/ 76397 h 1079101"/>
              <a:gd name="connsiteX39" fmla="*/ 2578043 w 3093651"/>
              <a:gd name="connsiteY39" fmla="*/ 57297 h 1079101"/>
              <a:gd name="connsiteX40" fmla="*/ 2473012 w 3093651"/>
              <a:gd name="connsiteY40" fmla="*/ 19099 h 1079101"/>
              <a:gd name="connsiteX41" fmla="*/ 2234304 w 3093651"/>
              <a:gd name="connsiteY41" fmla="*/ 0 h 1079101"/>
              <a:gd name="connsiteX42" fmla="*/ 1422698 w 3093651"/>
              <a:gd name="connsiteY42" fmla="*/ 9550 h 1079101"/>
              <a:gd name="connsiteX43" fmla="*/ 1327215 w 3093651"/>
              <a:gd name="connsiteY43" fmla="*/ 19099 h 1079101"/>
              <a:gd name="connsiteX44" fmla="*/ 229159 w 3093651"/>
              <a:gd name="connsiteY44" fmla="*/ 28649 h 107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651" h="1079101">
                <a:moveTo>
                  <a:pt x="372384" y="9550"/>
                </a:moveTo>
                <a:lnTo>
                  <a:pt x="315094" y="28649"/>
                </a:lnTo>
                <a:lnTo>
                  <a:pt x="229159" y="57297"/>
                </a:lnTo>
                <a:cubicBezTo>
                  <a:pt x="166481" y="119984"/>
                  <a:pt x="233501" y="57587"/>
                  <a:pt x="105031" y="143244"/>
                </a:cubicBezTo>
                <a:cubicBezTo>
                  <a:pt x="68012" y="167926"/>
                  <a:pt x="87273" y="158714"/>
                  <a:pt x="47742" y="171892"/>
                </a:cubicBezTo>
                <a:cubicBezTo>
                  <a:pt x="44559" y="181442"/>
                  <a:pt x="42694" y="191537"/>
                  <a:pt x="38193" y="200541"/>
                </a:cubicBezTo>
                <a:cubicBezTo>
                  <a:pt x="33061" y="210806"/>
                  <a:pt x="24790" y="219225"/>
                  <a:pt x="19097" y="229190"/>
                </a:cubicBezTo>
                <a:cubicBezTo>
                  <a:pt x="12035" y="241550"/>
                  <a:pt x="6366" y="254655"/>
                  <a:pt x="0" y="267388"/>
                </a:cubicBezTo>
                <a:cubicBezTo>
                  <a:pt x="13639" y="301489"/>
                  <a:pt x="20354" y="322112"/>
                  <a:pt x="38193" y="353334"/>
                </a:cubicBezTo>
                <a:cubicBezTo>
                  <a:pt x="43887" y="363299"/>
                  <a:pt x="49666" y="373405"/>
                  <a:pt x="57290" y="381983"/>
                </a:cubicBezTo>
                <a:cubicBezTo>
                  <a:pt x="75232" y="402170"/>
                  <a:pt x="97709" y="418189"/>
                  <a:pt x="114580" y="439280"/>
                </a:cubicBezTo>
                <a:cubicBezTo>
                  <a:pt x="200907" y="547204"/>
                  <a:pt x="158357" y="510317"/>
                  <a:pt x="229159" y="563424"/>
                </a:cubicBezTo>
                <a:cubicBezTo>
                  <a:pt x="235525" y="572974"/>
                  <a:pt x="240141" y="583957"/>
                  <a:pt x="248256" y="592073"/>
                </a:cubicBezTo>
                <a:cubicBezTo>
                  <a:pt x="332300" y="676128"/>
                  <a:pt x="500388" y="819378"/>
                  <a:pt x="591995" y="859461"/>
                </a:cubicBezTo>
                <a:cubicBezTo>
                  <a:pt x="642919" y="881743"/>
                  <a:pt x="695488" y="900593"/>
                  <a:pt x="744768" y="926308"/>
                </a:cubicBezTo>
                <a:cubicBezTo>
                  <a:pt x="769042" y="938975"/>
                  <a:pt x="788825" y="958867"/>
                  <a:pt x="811606" y="974056"/>
                </a:cubicBezTo>
                <a:cubicBezTo>
                  <a:pt x="827048" y="984352"/>
                  <a:pt x="843906" y="992408"/>
                  <a:pt x="859348" y="1002704"/>
                </a:cubicBezTo>
                <a:cubicBezTo>
                  <a:pt x="872589" y="1011533"/>
                  <a:pt x="882443" y="1026320"/>
                  <a:pt x="897541" y="1031353"/>
                </a:cubicBezTo>
                <a:cubicBezTo>
                  <a:pt x="921884" y="1039469"/>
                  <a:pt x="948382" y="1038470"/>
                  <a:pt x="973927" y="1040903"/>
                </a:cubicBezTo>
                <a:cubicBezTo>
                  <a:pt x="1015238" y="1044838"/>
                  <a:pt x="1056643" y="1047780"/>
                  <a:pt x="1098055" y="1050452"/>
                </a:cubicBezTo>
                <a:lnTo>
                  <a:pt x="1269925" y="1060002"/>
                </a:lnTo>
                <a:cubicBezTo>
                  <a:pt x="1308166" y="1062552"/>
                  <a:pt x="1346264" y="1067001"/>
                  <a:pt x="1384505" y="1069551"/>
                </a:cubicBezTo>
                <a:cubicBezTo>
                  <a:pt x="1441756" y="1073368"/>
                  <a:pt x="1499084" y="1075918"/>
                  <a:pt x="1556374" y="1079101"/>
                </a:cubicBezTo>
                <a:lnTo>
                  <a:pt x="2797654" y="1069551"/>
                </a:lnTo>
                <a:cubicBezTo>
                  <a:pt x="2856075" y="1068710"/>
                  <a:pt x="2889438" y="1061482"/>
                  <a:pt x="2940879" y="1040903"/>
                </a:cubicBezTo>
                <a:cubicBezTo>
                  <a:pt x="2954095" y="1035616"/>
                  <a:pt x="2966341" y="1028170"/>
                  <a:pt x="2979072" y="1021804"/>
                </a:cubicBezTo>
                <a:cubicBezTo>
                  <a:pt x="2988620" y="1012254"/>
                  <a:pt x="2999615" y="1003959"/>
                  <a:pt x="3007717" y="993155"/>
                </a:cubicBezTo>
                <a:cubicBezTo>
                  <a:pt x="3059570" y="924009"/>
                  <a:pt x="3060329" y="916567"/>
                  <a:pt x="3093651" y="849911"/>
                </a:cubicBezTo>
                <a:cubicBezTo>
                  <a:pt x="3087286" y="735316"/>
                  <a:pt x="3082929" y="620592"/>
                  <a:pt x="3074555" y="506127"/>
                </a:cubicBezTo>
                <a:cubicBezTo>
                  <a:pt x="3073371" y="489939"/>
                  <a:pt x="3070553" y="473633"/>
                  <a:pt x="3065007" y="458379"/>
                </a:cubicBezTo>
                <a:cubicBezTo>
                  <a:pt x="3056955" y="436233"/>
                  <a:pt x="3034379" y="394439"/>
                  <a:pt x="3017265" y="372433"/>
                </a:cubicBezTo>
                <a:cubicBezTo>
                  <a:pt x="3002003" y="352809"/>
                  <a:pt x="2987101" y="332716"/>
                  <a:pt x="2969523" y="315136"/>
                </a:cubicBezTo>
                <a:cubicBezTo>
                  <a:pt x="2961409" y="307021"/>
                  <a:pt x="2950427" y="302403"/>
                  <a:pt x="2940879" y="296037"/>
                </a:cubicBezTo>
                <a:cubicBezTo>
                  <a:pt x="2934513" y="286487"/>
                  <a:pt x="2927476" y="277353"/>
                  <a:pt x="2921782" y="267388"/>
                </a:cubicBezTo>
                <a:cubicBezTo>
                  <a:pt x="2914720" y="255028"/>
                  <a:pt x="2911798" y="240126"/>
                  <a:pt x="2902685" y="229190"/>
                </a:cubicBezTo>
                <a:cubicBezTo>
                  <a:pt x="2890478" y="214540"/>
                  <a:pt x="2849226" y="199912"/>
                  <a:pt x="2835847" y="190991"/>
                </a:cubicBezTo>
                <a:cubicBezTo>
                  <a:pt x="2818890" y="179685"/>
                  <a:pt x="2805463" y="163475"/>
                  <a:pt x="2788106" y="152793"/>
                </a:cubicBezTo>
                <a:cubicBezTo>
                  <a:pt x="2737652" y="121740"/>
                  <a:pt x="2726375" y="119481"/>
                  <a:pt x="2683074" y="105045"/>
                </a:cubicBezTo>
                <a:cubicBezTo>
                  <a:pt x="2670343" y="95496"/>
                  <a:pt x="2658698" y="84294"/>
                  <a:pt x="2644881" y="76397"/>
                </a:cubicBezTo>
                <a:cubicBezTo>
                  <a:pt x="2632007" y="69039"/>
                  <a:pt x="2589207" y="61019"/>
                  <a:pt x="2578043" y="57297"/>
                </a:cubicBezTo>
                <a:cubicBezTo>
                  <a:pt x="2552564" y="48803"/>
                  <a:pt x="2498467" y="22384"/>
                  <a:pt x="2473012" y="19099"/>
                </a:cubicBezTo>
                <a:cubicBezTo>
                  <a:pt x="2393845" y="8883"/>
                  <a:pt x="2234304" y="0"/>
                  <a:pt x="2234304" y="0"/>
                </a:cubicBezTo>
                <a:lnTo>
                  <a:pt x="1422698" y="9550"/>
                </a:lnTo>
                <a:cubicBezTo>
                  <a:pt x="1390719" y="10223"/>
                  <a:pt x="1359195" y="18446"/>
                  <a:pt x="1327215" y="19099"/>
                </a:cubicBezTo>
                <a:cubicBezTo>
                  <a:pt x="811474" y="29626"/>
                  <a:pt x="641143" y="28649"/>
                  <a:pt x="229159" y="28649"/>
                </a:cubicBezTo>
              </a:path>
            </a:pathLst>
          </a:custGeom>
          <a:noFill/>
          <a:ln w="25400"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0" name="Freeform 69"/>
          <p:cNvSpPr/>
          <p:nvPr/>
        </p:nvSpPr>
        <p:spPr bwMode="auto">
          <a:xfrm>
            <a:off x="294386" y="6719423"/>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8" name="Freeform 77"/>
          <p:cNvSpPr/>
          <p:nvPr/>
        </p:nvSpPr>
        <p:spPr bwMode="auto">
          <a:xfrm>
            <a:off x="1458947"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87" name="Freeform 86"/>
          <p:cNvSpPr/>
          <p:nvPr/>
        </p:nvSpPr>
        <p:spPr bwMode="auto">
          <a:xfrm>
            <a:off x="7903623" y="6699895"/>
            <a:ext cx="671336" cy="574601"/>
          </a:xfrm>
          <a:custGeom>
            <a:avLst/>
            <a:gdLst>
              <a:gd name="connsiteX0" fmla="*/ 219611 w 747536"/>
              <a:gd name="connsiteY0" fmla="*/ 0 h 639821"/>
              <a:gd name="connsiteX1" fmla="*/ 162321 w 747536"/>
              <a:gd name="connsiteY1" fmla="*/ 28648 h 639821"/>
              <a:gd name="connsiteX2" fmla="*/ 57290 w 747536"/>
              <a:gd name="connsiteY2" fmla="*/ 95495 h 639821"/>
              <a:gd name="connsiteX3" fmla="*/ 47742 w 747536"/>
              <a:gd name="connsiteY3" fmla="*/ 124144 h 639821"/>
              <a:gd name="connsiteX4" fmla="*/ 19097 w 747536"/>
              <a:gd name="connsiteY4" fmla="*/ 143243 h 639821"/>
              <a:gd name="connsiteX5" fmla="*/ 0 w 747536"/>
              <a:gd name="connsiteY5" fmla="*/ 276937 h 639821"/>
              <a:gd name="connsiteX6" fmla="*/ 9549 w 747536"/>
              <a:gd name="connsiteY6" fmla="*/ 496577 h 639821"/>
              <a:gd name="connsiteX7" fmla="*/ 28645 w 747536"/>
              <a:gd name="connsiteY7" fmla="*/ 534775 h 639821"/>
              <a:gd name="connsiteX8" fmla="*/ 47742 w 747536"/>
              <a:gd name="connsiteY8" fmla="*/ 563424 h 639821"/>
              <a:gd name="connsiteX9" fmla="*/ 124128 w 747536"/>
              <a:gd name="connsiteY9" fmla="*/ 611172 h 639821"/>
              <a:gd name="connsiteX10" fmla="*/ 200515 w 747536"/>
              <a:gd name="connsiteY10" fmla="*/ 639821 h 639821"/>
              <a:gd name="connsiteX11" fmla="*/ 611092 w 747536"/>
              <a:gd name="connsiteY11" fmla="*/ 630271 h 639821"/>
              <a:gd name="connsiteX12" fmla="*/ 658833 w 747536"/>
              <a:gd name="connsiteY12" fmla="*/ 582523 h 639821"/>
              <a:gd name="connsiteX13" fmla="*/ 716123 w 747536"/>
              <a:gd name="connsiteY13" fmla="*/ 572974 h 639821"/>
              <a:gd name="connsiteX14" fmla="*/ 725672 w 747536"/>
              <a:gd name="connsiteY14" fmla="*/ 534775 h 639821"/>
              <a:gd name="connsiteX15" fmla="*/ 744768 w 747536"/>
              <a:gd name="connsiteY15" fmla="*/ 506127 h 639821"/>
              <a:gd name="connsiteX16" fmla="*/ 735220 w 747536"/>
              <a:gd name="connsiteY16" fmla="*/ 315135 h 639821"/>
              <a:gd name="connsiteX17" fmla="*/ 725672 w 747536"/>
              <a:gd name="connsiteY17" fmla="*/ 286487 h 639821"/>
              <a:gd name="connsiteX18" fmla="*/ 706575 w 747536"/>
              <a:gd name="connsiteY18" fmla="*/ 257838 h 639821"/>
              <a:gd name="connsiteX19" fmla="*/ 668382 w 747536"/>
              <a:gd name="connsiteY19" fmla="*/ 219640 h 639821"/>
              <a:gd name="connsiteX20" fmla="*/ 639737 w 747536"/>
              <a:gd name="connsiteY20" fmla="*/ 210090 h 639821"/>
              <a:gd name="connsiteX21" fmla="*/ 620640 w 747536"/>
              <a:gd name="connsiteY21" fmla="*/ 171892 h 639821"/>
              <a:gd name="connsiteX22" fmla="*/ 544254 w 747536"/>
              <a:gd name="connsiteY22" fmla="*/ 114594 h 639821"/>
              <a:gd name="connsiteX23" fmla="*/ 515609 w 747536"/>
              <a:gd name="connsiteY23" fmla="*/ 95495 h 639821"/>
              <a:gd name="connsiteX24" fmla="*/ 448771 w 747536"/>
              <a:gd name="connsiteY24" fmla="*/ 66847 h 639821"/>
              <a:gd name="connsiteX25" fmla="*/ 391481 w 747536"/>
              <a:gd name="connsiteY25" fmla="*/ 38198 h 639821"/>
              <a:gd name="connsiteX26" fmla="*/ 162321 w 747536"/>
              <a:gd name="connsiteY26" fmla="*/ 19099 h 6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7536" h="639821">
                <a:moveTo>
                  <a:pt x="219611" y="0"/>
                </a:moveTo>
                <a:cubicBezTo>
                  <a:pt x="200514" y="9549"/>
                  <a:pt x="180504" y="17457"/>
                  <a:pt x="162321" y="28648"/>
                </a:cubicBezTo>
                <a:cubicBezTo>
                  <a:pt x="16676" y="118287"/>
                  <a:pt x="154920" y="46674"/>
                  <a:pt x="57290" y="95495"/>
                </a:cubicBezTo>
                <a:cubicBezTo>
                  <a:pt x="54107" y="105045"/>
                  <a:pt x="54030" y="116283"/>
                  <a:pt x="47742" y="124144"/>
                </a:cubicBezTo>
                <a:cubicBezTo>
                  <a:pt x="40574" y="133106"/>
                  <a:pt x="22520" y="132289"/>
                  <a:pt x="19097" y="143243"/>
                </a:cubicBezTo>
                <a:cubicBezTo>
                  <a:pt x="5671" y="186211"/>
                  <a:pt x="0" y="276937"/>
                  <a:pt x="0" y="276937"/>
                </a:cubicBezTo>
                <a:cubicBezTo>
                  <a:pt x="3183" y="350150"/>
                  <a:pt x="1457" y="423743"/>
                  <a:pt x="9549" y="496577"/>
                </a:cubicBezTo>
                <a:cubicBezTo>
                  <a:pt x="11121" y="510725"/>
                  <a:pt x="21583" y="522415"/>
                  <a:pt x="28645" y="534775"/>
                </a:cubicBezTo>
                <a:cubicBezTo>
                  <a:pt x="34339" y="544740"/>
                  <a:pt x="38781" y="556254"/>
                  <a:pt x="47742" y="563424"/>
                </a:cubicBezTo>
                <a:cubicBezTo>
                  <a:pt x="71188" y="582183"/>
                  <a:pt x="95642" y="601676"/>
                  <a:pt x="124128" y="611172"/>
                </a:cubicBezTo>
                <a:cubicBezTo>
                  <a:pt x="169034" y="626142"/>
                  <a:pt x="143428" y="616982"/>
                  <a:pt x="200515" y="639821"/>
                </a:cubicBezTo>
                <a:cubicBezTo>
                  <a:pt x="337374" y="636638"/>
                  <a:pt x="474325" y="636218"/>
                  <a:pt x="611092" y="630271"/>
                </a:cubicBezTo>
                <a:cubicBezTo>
                  <a:pt x="671683" y="627636"/>
                  <a:pt x="609154" y="613576"/>
                  <a:pt x="658833" y="582523"/>
                </a:cubicBezTo>
                <a:cubicBezTo>
                  <a:pt x="675250" y="572261"/>
                  <a:pt x="697026" y="576157"/>
                  <a:pt x="716123" y="572974"/>
                </a:cubicBezTo>
                <a:cubicBezTo>
                  <a:pt x="719306" y="560241"/>
                  <a:pt x="720502" y="546839"/>
                  <a:pt x="725672" y="534775"/>
                </a:cubicBezTo>
                <a:cubicBezTo>
                  <a:pt x="730192" y="524226"/>
                  <a:pt x="744270" y="517593"/>
                  <a:pt x="744768" y="506127"/>
                </a:cubicBezTo>
                <a:cubicBezTo>
                  <a:pt x="747536" y="442444"/>
                  <a:pt x="740741" y="378639"/>
                  <a:pt x="735220" y="315135"/>
                </a:cubicBezTo>
                <a:cubicBezTo>
                  <a:pt x="734348" y="305107"/>
                  <a:pt x="730173" y="295490"/>
                  <a:pt x="725672" y="286487"/>
                </a:cubicBezTo>
                <a:cubicBezTo>
                  <a:pt x="720540" y="276222"/>
                  <a:pt x="714043" y="266552"/>
                  <a:pt x="706575" y="257838"/>
                </a:cubicBezTo>
                <a:cubicBezTo>
                  <a:pt x="694858" y="244166"/>
                  <a:pt x="683033" y="230106"/>
                  <a:pt x="668382" y="219640"/>
                </a:cubicBezTo>
                <a:cubicBezTo>
                  <a:pt x="660192" y="213789"/>
                  <a:pt x="649285" y="213273"/>
                  <a:pt x="639737" y="210090"/>
                </a:cubicBezTo>
                <a:cubicBezTo>
                  <a:pt x="633371" y="197357"/>
                  <a:pt x="629180" y="183281"/>
                  <a:pt x="620640" y="171892"/>
                </a:cubicBezTo>
                <a:cubicBezTo>
                  <a:pt x="587057" y="127109"/>
                  <a:pt x="586950" y="138996"/>
                  <a:pt x="544254" y="114594"/>
                </a:cubicBezTo>
                <a:cubicBezTo>
                  <a:pt x="534290" y="108900"/>
                  <a:pt x="525573" y="101189"/>
                  <a:pt x="515609" y="95495"/>
                </a:cubicBezTo>
                <a:cubicBezTo>
                  <a:pt x="482571" y="76614"/>
                  <a:pt x="480909" y="77560"/>
                  <a:pt x="448771" y="66847"/>
                </a:cubicBezTo>
                <a:cubicBezTo>
                  <a:pt x="418096" y="36167"/>
                  <a:pt x="441760" y="53283"/>
                  <a:pt x="391481" y="38198"/>
                </a:cubicBezTo>
                <a:cubicBezTo>
                  <a:pt x="267435" y="980"/>
                  <a:pt x="389629" y="19099"/>
                  <a:pt x="162321" y="19099"/>
                </a:cubicBezTo>
              </a:path>
            </a:pathLst>
          </a:custGeom>
          <a:noFill/>
          <a:ln w="25400"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90" name="Freeform 89"/>
          <p:cNvSpPr/>
          <p:nvPr/>
        </p:nvSpPr>
        <p:spPr bwMode="auto">
          <a:xfrm>
            <a:off x="9029714" y="6756993"/>
            <a:ext cx="582633" cy="515322"/>
          </a:xfrm>
          <a:custGeom>
            <a:avLst/>
            <a:gdLst>
              <a:gd name="connsiteX0" fmla="*/ 66838 w 658833"/>
              <a:gd name="connsiteY0" fmla="*/ 15480 h 582719"/>
              <a:gd name="connsiteX1" fmla="*/ 38193 w 658833"/>
              <a:gd name="connsiteY1" fmla="*/ 44129 h 582719"/>
              <a:gd name="connsiteX2" fmla="*/ 19096 w 658833"/>
              <a:gd name="connsiteY2" fmla="*/ 91877 h 582719"/>
              <a:gd name="connsiteX3" fmla="*/ 0 w 658833"/>
              <a:gd name="connsiteY3" fmla="*/ 120525 h 582719"/>
              <a:gd name="connsiteX4" fmla="*/ 19096 w 658833"/>
              <a:gd name="connsiteY4" fmla="*/ 254219 h 582719"/>
              <a:gd name="connsiteX5" fmla="*/ 76386 w 658833"/>
              <a:gd name="connsiteY5" fmla="*/ 387913 h 582719"/>
              <a:gd name="connsiteX6" fmla="*/ 133676 w 658833"/>
              <a:gd name="connsiteY6" fmla="*/ 483409 h 582719"/>
              <a:gd name="connsiteX7" fmla="*/ 171869 w 658833"/>
              <a:gd name="connsiteY7" fmla="*/ 512057 h 582719"/>
              <a:gd name="connsiteX8" fmla="*/ 190966 w 658833"/>
              <a:gd name="connsiteY8" fmla="*/ 540706 h 582719"/>
              <a:gd name="connsiteX9" fmla="*/ 286449 w 658833"/>
              <a:gd name="connsiteY9" fmla="*/ 578904 h 582719"/>
              <a:gd name="connsiteX10" fmla="*/ 601543 w 658833"/>
              <a:gd name="connsiteY10" fmla="*/ 569355 h 582719"/>
              <a:gd name="connsiteX11" fmla="*/ 658833 w 658833"/>
              <a:gd name="connsiteY11" fmla="*/ 531157 h 582719"/>
              <a:gd name="connsiteX12" fmla="*/ 649285 w 658833"/>
              <a:gd name="connsiteY12" fmla="*/ 330616 h 582719"/>
              <a:gd name="connsiteX13" fmla="*/ 639736 w 658833"/>
              <a:gd name="connsiteY13" fmla="*/ 301967 h 582719"/>
              <a:gd name="connsiteX14" fmla="*/ 620640 w 658833"/>
              <a:gd name="connsiteY14" fmla="*/ 273318 h 582719"/>
              <a:gd name="connsiteX15" fmla="*/ 611091 w 658833"/>
              <a:gd name="connsiteY15" fmla="*/ 225570 h 582719"/>
              <a:gd name="connsiteX16" fmla="*/ 544253 w 658833"/>
              <a:gd name="connsiteY16" fmla="*/ 149174 h 582719"/>
              <a:gd name="connsiteX17" fmla="*/ 486963 w 658833"/>
              <a:gd name="connsiteY17" fmla="*/ 91877 h 582719"/>
              <a:gd name="connsiteX18" fmla="*/ 391480 w 658833"/>
              <a:gd name="connsiteY18" fmla="*/ 72777 h 582719"/>
              <a:gd name="connsiteX19" fmla="*/ 353287 w 658833"/>
              <a:gd name="connsiteY19" fmla="*/ 63228 h 582719"/>
              <a:gd name="connsiteX20" fmla="*/ 19096 w 658833"/>
              <a:gd name="connsiteY20" fmla="*/ 44129 h 58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8833" h="582719">
                <a:moveTo>
                  <a:pt x="66838" y="15480"/>
                </a:moveTo>
                <a:cubicBezTo>
                  <a:pt x="57290" y="25030"/>
                  <a:pt x="45350" y="32677"/>
                  <a:pt x="38193" y="44129"/>
                </a:cubicBezTo>
                <a:cubicBezTo>
                  <a:pt x="29109" y="58666"/>
                  <a:pt x="26761" y="76545"/>
                  <a:pt x="19096" y="91877"/>
                </a:cubicBezTo>
                <a:cubicBezTo>
                  <a:pt x="13964" y="102142"/>
                  <a:pt x="6365" y="110976"/>
                  <a:pt x="0" y="120525"/>
                </a:cubicBezTo>
                <a:cubicBezTo>
                  <a:pt x="6365" y="165090"/>
                  <a:pt x="6730" y="210934"/>
                  <a:pt x="19096" y="254219"/>
                </a:cubicBezTo>
                <a:cubicBezTo>
                  <a:pt x="32414" y="300838"/>
                  <a:pt x="56697" y="343607"/>
                  <a:pt x="76386" y="387913"/>
                </a:cubicBezTo>
                <a:cubicBezTo>
                  <a:pt x="89693" y="417858"/>
                  <a:pt x="113474" y="460679"/>
                  <a:pt x="133676" y="483409"/>
                </a:cubicBezTo>
                <a:cubicBezTo>
                  <a:pt x="144248" y="495304"/>
                  <a:pt x="159138" y="502508"/>
                  <a:pt x="171869" y="512057"/>
                </a:cubicBezTo>
                <a:cubicBezTo>
                  <a:pt x="178235" y="521607"/>
                  <a:pt x="181053" y="534923"/>
                  <a:pt x="190966" y="540706"/>
                </a:cubicBezTo>
                <a:cubicBezTo>
                  <a:pt x="220575" y="557980"/>
                  <a:pt x="286449" y="578904"/>
                  <a:pt x="286449" y="578904"/>
                </a:cubicBezTo>
                <a:cubicBezTo>
                  <a:pt x="391480" y="575721"/>
                  <a:pt x="497317" y="582719"/>
                  <a:pt x="601543" y="569355"/>
                </a:cubicBezTo>
                <a:cubicBezTo>
                  <a:pt x="624309" y="566436"/>
                  <a:pt x="658833" y="531157"/>
                  <a:pt x="658833" y="531157"/>
                </a:cubicBezTo>
                <a:cubicBezTo>
                  <a:pt x="655650" y="464310"/>
                  <a:pt x="654842" y="397308"/>
                  <a:pt x="649285" y="330616"/>
                </a:cubicBezTo>
                <a:cubicBezTo>
                  <a:pt x="648449" y="320585"/>
                  <a:pt x="644237" y="310971"/>
                  <a:pt x="639736" y="301967"/>
                </a:cubicBezTo>
                <a:cubicBezTo>
                  <a:pt x="634604" y="291702"/>
                  <a:pt x="627005" y="282868"/>
                  <a:pt x="620640" y="273318"/>
                </a:cubicBezTo>
                <a:cubicBezTo>
                  <a:pt x="617457" y="257402"/>
                  <a:pt x="617807" y="240347"/>
                  <a:pt x="611091" y="225570"/>
                </a:cubicBezTo>
                <a:cubicBezTo>
                  <a:pt x="586874" y="172286"/>
                  <a:pt x="581825" y="174225"/>
                  <a:pt x="544253" y="149174"/>
                </a:cubicBezTo>
                <a:cubicBezTo>
                  <a:pt x="528072" y="124899"/>
                  <a:pt x="518055" y="102983"/>
                  <a:pt x="486963" y="91877"/>
                </a:cubicBezTo>
                <a:cubicBezTo>
                  <a:pt x="456396" y="80959"/>
                  <a:pt x="422969" y="80650"/>
                  <a:pt x="391480" y="72777"/>
                </a:cubicBezTo>
                <a:lnTo>
                  <a:pt x="353287" y="63228"/>
                </a:lnTo>
                <a:cubicBezTo>
                  <a:pt x="226847" y="0"/>
                  <a:pt x="329328" y="44129"/>
                  <a:pt x="19096" y="44129"/>
                </a:cubicBezTo>
              </a:path>
            </a:pathLst>
          </a:custGeom>
          <a:noFill/>
          <a:ln w="25400"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1"/>
          <p:cNvSpPr>
            <a:spLocks noGrp="1" noChangeArrowheads="1"/>
          </p:cNvSpPr>
          <p:nvPr>
            <p:ph type="title"/>
          </p:nvPr>
        </p:nvSpPr>
        <p:spPr/>
        <p:txBody>
          <a:bodyPr/>
          <a:lstStyle/>
          <a:p>
            <a:r>
              <a:rPr lang="en-US" smtClean="0"/>
              <a:t>Pattern constraints</a:t>
            </a:r>
            <a:endParaRPr lang="en-US"/>
          </a:p>
        </p:txBody>
      </p:sp>
      <p:sp>
        <p:nvSpPr>
          <p:cNvPr id="140290" name="Text Box 2"/>
          <p:cNvSpPr txBox="1">
            <a:spLocks noChangeArrowheads="1"/>
          </p:cNvSpPr>
          <p:nvPr/>
        </p:nvSpPr>
        <p:spPr bwMode="auto">
          <a:xfrm>
            <a:off x="71438" y="1260475"/>
            <a:ext cx="9920288" cy="8318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 ?isbn a:price ?x. ?x rdf:value ?price. ?x p:currency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FILTER(?currency == :€) }</a:t>
            </a:r>
          </a:p>
        </p:txBody>
      </p:sp>
      <p:grpSp>
        <p:nvGrpSpPr>
          <p:cNvPr id="2" name="Group 91"/>
          <p:cNvGrpSpPr/>
          <p:nvPr/>
        </p:nvGrpSpPr>
        <p:grpSpPr>
          <a:xfrm>
            <a:off x="87313" y="3774707"/>
            <a:ext cx="9906000" cy="3434130"/>
            <a:chOff x="87312" y="3393707"/>
            <a:chExt cx="9906000" cy="3434130"/>
          </a:xfrm>
        </p:grpSpPr>
        <p:sp>
          <p:nvSpPr>
            <p:cNvPr id="20" name="TextBox 19"/>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21" name="Oval 20"/>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22" name="Straight Arrow Connector 21"/>
            <p:cNvCxnSpPr>
              <a:stCxn id="26" idx="7"/>
              <a:endCxn id="27"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Oval 22"/>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65"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6" name="Oval 65"/>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67" name="Rectangle 66"/>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68" name="Straight Arrow Connector 67"/>
                <p:cNvCxnSpPr>
                  <a:endCxn id="66"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9" name="Straight Arrow Connector 23"/>
                <p:cNvCxnSpPr>
                  <a:endCxn id="67"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0" name="TextBox 69"/>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71" name="TextBox 70"/>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58" name="Oval 57"/>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9" name="Oval 58"/>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60" name="Rectangle 59"/>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61" name="Straight Arrow Connector 60"/>
                <p:cNvCxnSpPr>
                  <a:stCxn id="58" idx="4"/>
                  <a:endCxn id="59"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58" idx="4"/>
                  <a:endCxn id="60"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3" name="TextBox 62"/>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64"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7" name="Group 39"/>
              <p:cNvGrpSpPr/>
              <p:nvPr/>
            </p:nvGrpSpPr>
            <p:grpSpPr>
              <a:xfrm>
                <a:off x="51165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8" name="Group 47"/>
              <p:cNvGrpSpPr/>
              <p:nvPr/>
            </p:nvGrpSpPr>
            <p:grpSpPr>
              <a:xfrm>
                <a:off x="7631112" y="5532437"/>
                <a:ext cx="2362200" cy="1295400"/>
                <a:chOff x="849312" y="4999037"/>
                <a:chExt cx="2362200" cy="1295400"/>
              </a:xfrm>
            </p:grpSpPr>
            <p:sp>
              <p:nvSpPr>
                <p:cNvPr id="42" name="Oval 41"/>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3" name="Oval 42"/>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4" name="Rectangle 43"/>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45" name="Straight Arrow Connector 44"/>
                <p:cNvCxnSpPr>
                  <a:stCxn id="42" idx="4"/>
                  <a:endCxn id="43"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6" name="Straight Arrow Connector 45"/>
                <p:cNvCxnSpPr>
                  <a:stCxn id="42" idx="4"/>
                  <a:endCxn id="44"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TextBox 46"/>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8" name="TextBox 47"/>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26" name="Oval 25"/>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27" name="Rectangle 26"/>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28" name="Straight Arrow Connector 27"/>
            <p:cNvCxnSpPr>
              <a:stCxn id="23" idx="4"/>
            </p:cNvCxnSpPr>
            <p:nvPr/>
          </p:nvCxnSpPr>
          <p:spPr bwMode="auto">
            <a:xfrm flipH="1">
              <a:off x="1268412" y="4852515"/>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9" name="Straight Arrow Connector 28"/>
            <p:cNvCxnSpPr>
              <a:stCxn id="23" idx="4"/>
              <a:endCxn id="58"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0" name="TextBox 29"/>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31" name="TextBox 30"/>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32" name="Straight Arrow Connector 31"/>
            <p:cNvCxnSpPr>
              <a:stCxn id="21" idx="4"/>
              <a:endCxn id="42"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3" name="Straight Arrow Connector 32"/>
            <p:cNvCxnSpPr>
              <a:stCxn id="21" idx="4"/>
              <a:endCxn id="49"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4" name="TextBox 33"/>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35" name="TextBox 34"/>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36" name="Straight Arrow Connector 35"/>
            <p:cNvCxnSpPr>
              <a:stCxn id="21" idx="1"/>
              <a:endCxn id="26"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23" idx="7"/>
              <a:endCxn id="26"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39" name="TextBox 3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76" name="Freeform 7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7" name="Freeform 76"/>
          <p:cNvSpPr/>
          <p:nvPr/>
        </p:nvSpPr>
        <p:spPr bwMode="auto">
          <a:xfrm>
            <a:off x="2780755"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8" name="Freeform 77"/>
          <p:cNvSpPr/>
          <p:nvPr/>
        </p:nvSpPr>
        <p:spPr bwMode="auto">
          <a:xfrm>
            <a:off x="3935608"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9" name="Freeform 78"/>
          <p:cNvSpPr/>
          <p:nvPr/>
        </p:nvSpPr>
        <p:spPr bwMode="auto">
          <a:xfrm>
            <a:off x="5986788" y="4650639"/>
            <a:ext cx="3026813" cy="744866"/>
          </a:xfrm>
          <a:custGeom>
            <a:avLst/>
            <a:gdLst>
              <a:gd name="connsiteX0" fmla="*/ 57290 w 3026814"/>
              <a:gd name="connsiteY0" fmla="*/ 362883 h 744866"/>
              <a:gd name="connsiteX1" fmla="*/ 66839 w 3026814"/>
              <a:gd name="connsiteY1" fmla="*/ 410631 h 744866"/>
              <a:gd name="connsiteX2" fmla="*/ 105032 w 3026814"/>
              <a:gd name="connsiteY2" fmla="*/ 429730 h 744866"/>
              <a:gd name="connsiteX3" fmla="*/ 133677 w 3026814"/>
              <a:gd name="connsiteY3" fmla="*/ 458379 h 744866"/>
              <a:gd name="connsiteX4" fmla="*/ 210063 w 3026814"/>
              <a:gd name="connsiteY4" fmla="*/ 496577 h 744866"/>
              <a:gd name="connsiteX5" fmla="*/ 315095 w 3026814"/>
              <a:gd name="connsiteY5" fmla="*/ 544325 h 744866"/>
              <a:gd name="connsiteX6" fmla="*/ 391481 w 3026814"/>
              <a:gd name="connsiteY6" fmla="*/ 582523 h 744866"/>
              <a:gd name="connsiteX7" fmla="*/ 448771 w 3026814"/>
              <a:gd name="connsiteY7" fmla="*/ 601622 h 744866"/>
              <a:gd name="connsiteX8" fmla="*/ 486964 w 3026814"/>
              <a:gd name="connsiteY8" fmla="*/ 611172 h 744866"/>
              <a:gd name="connsiteX9" fmla="*/ 534706 w 3026814"/>
              <a:gd name="connsiteY9" fmla="*/ 630271 h 744866"/>
              <a:gd name="connsiteX10" fmla="*/ 620640 w 3026814"/>
              <a:gd name="connsiteY10" fmla="*/ 649370 h 744866"/>
              <a:gd name="connsiteX11" fmla="*/ 763865 w 3026814"/>
              <a:gd name="connsiteY11" fmla="*/ 678019 h 744866"/>
              <a:gd name="connsiteX12" fmla="*/ 907090 w 3026814"/>
              <a:gd name="connsiteY12" fmla="*/ 687568 h 744866"/>
              <a:gd name="connsiteX13" fmla="*/ 993024 w 3026814"/>
              <a:gd name="connsiteY13" fmla="*/ 697118 h 744866"/>
              <a:gd name="connsiteX14" fmla="*/ 1107604 w 3026814"/>
              <a:gd name="connsiteY14" fmla="*/ 706667 h 744866"/>
              <a:gd name="connsiteX15" fmla="*/ 1203087 w 3026814"/>
              <a:gd name="connsiteY15" fmla="*/ 716217 h 744866"/>
              <a:gd name="connsiteX16" fmla="*/ 1289022 w 3026814"/>
              <a:gd name="connsiteY16" fmla="*/ 725767 h 744866"/>
              <a:gd name="connsiteX17" fmla="*/ 1460891 w 3026814"/>
              <a:gd name="connsiteY17" fmla="*/ 735316 h 744866"/>
              <a:gd name="connsiteX18" fmla="*/ 2434819 w 3026814"/>
              <a:gd name="connsiteY18" fmla="*/ 744866 h 744866"/>
              <a:gd name="connsiteX19" fmla="*/ 2769009 w 3026814"/>
              <a:gd name="connsiteY19" fmla="*/ 735316 h 744866"/>
              <a:gd name="connsiteX20" fmla="*/ 2797654 w 3026814"/>
              <a:gd name="connsiteY20" fmla="*/ 716217 h 744866"/>
              <a:gd name="connsiteX21" fmla="*/ 2893137 w 3026814"/>
              <a:gd name="connsiteY21" fmla="*/ 668469 h 744866"/>
              <a:gd name="connsiteX22" fmla="*/ 2921782 w 3026814"/>
              <a:gd name="connsiteY22" fmla="*/ 630271 h 744866"/>
              <a:gd name="connsiteX23" fmla="*/ 2979072 w 3026814"/>
              <a:gd name="connsiteY23" fmla="*/ 572973 h 744866"/>
              <a:gd name="connsiteX24" fmla="*/ 2998169 w 3026814"/>
              <a:gd name="connsiteY24" fmla="*/ 506127 h 744866"/>
              <a:gd name="connsiteX25" fmla="*/ 3007717 w 3026814"/>
              <a:gd name="connsiteY25" fmla="*/ 458379 h 744866"/>
              <a:gd name="connsiteX26" fmla="*/ 3026814 w 3026814"/>
              <a:gd name="connsiteY26" fmla="*/ 429730 h 744866"/>
              <a:gd name="connsiteX27" fmla="*/ 3017265 w 3026814"/>
              <a:gd name="connsiteY27" fmla="*/ 353333 h 744866"/>
              <a:gd name="connsiteX28" fmla="*/ 2979072 w 3026814"/>
              <a:gd name="connsiteY28" fmla="*/ 296036 h 744866"/>
              <a:gd name="connsiteX29" fmla="*/ 2893137 w 3026814"/>
              <a:gd name="connsiteY29" fmla="*/ 190991 h 744866"/>
              <a:gd name="connsiteX30" fmla="*/ 2864492 w 3026814"/>
              <a:gd name="connsiteY30" fmla="*/ 171892 h 744866"/>
              <a:gd name="connsiteX31" fmla="*/ 2807203 w 3026814"/>
              <a:gd name="connsiteY31" fmla="*/ 152793 h 744866"/>
              <a:gd name="connsiteX32" fmla="*/ 2711720 w 3026814"/>
              <a:gd name="connsiteY32" fmla="*/ 95495 h 744866"/>
              <a:gd name="connsiteX33" fmla="*/ 2434819 w 3026814"/>
              <a:gd name="connsiteY33" fmla="*/ 57297 h 744866"/>
              <a:gd name="connsiteX34" fmla="*/ 2329787 w 3026814"/>
              <a:gd name="connsiteY34" fmla="*/ 38198 h 744866"/>
              <a:gd name="connsiteX35" fmla="*/ 2224756 w 3026814"/>
              <a:gd name="connsiteY35" fmla="*/ 28648 h 744866"/>
              <a:gd name="connsiteX36" fmla="*/ 1775986 w 3026814"/>
              <a:gd name="connsiteY36" fmla="*/ 0 h 744866"/>
              <a:gd name="connsiteX37" fmla="*/ 1040766 w 3026814"/>
              <a:gd name="connsiteY37" fmla="*/ 9549 h 744866"/>
              <a:gd name="connsiteX38" fmla="*/ 973928 w 3026814"/>
              <a:gd name="connsiteY38" fmla="*/ 28648 h 744866"/>
              <a:gd name="connsiteX39" fmla="*/ 878445 w 3026814"/>
              <a:gd name="connsiteY39" fmla="*/ 57297 h 744866"/>
              <a:gd name="connsiteX40" fmla="*/ 849800 w 3026814"/>
              <a:gd name="connsiteY40" fmla="*/ 76396 h 744866"/>
              <a:gd name="connsiteX41" fmla="*/ 811607 w 3026814"/>
              <a:gd name="connsiteY41" fmla="*/ 85946 h 744866"/>
              <a:gd name="connsiteX42" fmla="*/ 706575 w 3026814"/>
              <a:gd name="connsiteY42" fmla="*/ 124144 h 744866"/>
              <a:gd name="connsiteX43" fmla="*/ 658834 w 3026814"/>
              <a:gd name="connsiteY43" fmla="*/ 133693 h 744866"/>
              <a:gd name="connsiteX44" fmla="*/ 534706 w 3026814"/>
              <a:gd name="connsiteY44" fmla="*/ 162342 h 744866"/>
              <a:gd name="connsiteX45" fmla="*/ 458319 w 3026814"/>
              <a:gd name="connsiteY45" fmla="*/ 200540 h 744866"/>
              <a:gd name="connsiteX46" fmla="*/ 429674 w 3026814"/>
              <a:gd name="connsiteY46" fmla="*/ 210090 h 744866"/>
              <a:gd name="connsiteX47" fmla="*/ 391481 w 3026814"/>
              <a:gd name="connsiteY47" fmla="*/ 229189 h 744866"/>
              <a:gd name="connsiteX48" fmla="*/ 334191 w 3026814"/>
              <a:gd name="connsiteY48" fmla="*/ 248288 h 744866"/>
              <a:gd name="connsiteX49" fmla="*/ 257805 w 3026814"/>
              <a:gd name="connsiteY49" fmla="*/ 286487 h 744866"/>
              <a:gd name="connsiteX50" fmla="*/ 181418 w 3026814"/>
              <a:gd name="connsiteY50" fmla="*/ 315135 h 744866"/>
              <a:gd name="connsiteX51" fmla="*/ 105032 w 3026814"/>
              <a:gd name="connsiteY51" fmla="*/ 353333 h 744866"/>
              <a:gd name="connsiteX52" fmla="*/ 85935 w 3026814"/>
              <a:gd name="connsiteY52" fmla="*/ 372433 h 744866"/>
              <a:gd name="connsiteX53" fmla="*/ 57290 w 3026814"/>
              <a:gd name="connsiteY53" fmla="*/ 381982 h 744866"/>
              <a:gd name="connsiteX54" fmla="*/ 9549 w 3026814"/>
              <a:gd name="connsiteY54" fmla="*/ 429730 h 744866"/>
              <a:gd name="connsiteX55" fmla="*/ 0 w 3026814"/>
              <a:gd name="connsiteY55" fmla="*/ 429730 h 74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26814" h="744866">
                <a:moveTo>
                  <a:pt x="57290" y="362883"/>
                </a:moveTo>
                <a:cubicBezTo>
                  <a:pt x="60473" y="378799"/>
                  <a:pt x="57406" y="397423"/>
                  <a:pt x="66839" y="410631"/>
                </a:cubicBezTo>
                <a:cubicBezTo>
                  <a:pt x="75112" y="422214"/>
                  <a:pt x="93450" y="421456"/>
                  <a:pt x="105032" y="429730"/>
                </a:cubicBezTo>
                <a:cubicBezTo>
                  <a:pt x="116020" y="437580"/>
                  <a:pt x="122284" y="451128"/>
                  <a:pt x="133677" y="458379"/>
                </a:cubicBezTo>
                <a:cubicBezTo>
                  <a:pt x="157694" y="473664"/>
                  <a:pt x="185653" y="481929"/>
                  <a:pt x="210063" y="496577"/>
                </a:cubicBezTo>
                <a:cubicBezTo>
                  <a:pt x="275066" y="535584"/>
                  <a:pt x="240198" y="519356"/>
                  <a:pt x="315095" y="544325"/>
                </a:cubicBezTo>
                <a:cubicBezTo>
                  <a:pt x="360288" y="589524"/>
                  <a:pt x="324400" y="564226"/>
                  <a:pt x="391481" y="582523"/>
                </a:cubicBezTo>
                <a:cubicBezTo>
                  <a:pt x="410901" y="587820"/>
                  <a:pt x="429242" y="596739"/>
                  <a:pt x="448771" y="601622"/>
                </a:cubicBezTo>
                <a:cubicBezTo>
                  <a:pt x="461502" y="604805"/>
                  <a:pt x="474515" y="607022"/>
                  <a:pt x="486964" y="611172"/>
                </a:cubicBezTo>
                <a:cubicBezTo>
                  <a:pt x="503224" y="616593"/>
                  <a:pt x="518225" y="625562"/>
                  <a:pt x="534706" y="630271"/>
                </a:cubicBezTo>
                <a:cubicBezTo>
                  <a:pt x="562920" y="638333"/>
                  <a:pt x="591913" y="643384"/>
                  <a:pt x="620640" y="649370"/>
                </a:cubicBezTo>
                <a:cubicBezTo>
                  <a:pt x="668304" y="659301"/>
                  <a:pt x="715285" y="674780"/>
                  <a:pt x="763865" y="678019"/>
                </a:cubicBezTo>
                <a:lnTo>
                  <a:pt x="907090" y="687568"/>
                </a:lnTo>
                <a:cubicBezTo>
                  <a:pt x="935811" y="689962"/>
                  <a:pt x="964333" y="694385"/>
                  <a:pt x="993024" y="697118"/>
                </a:cubicBezTo>
                <a:cubicBezTo>
                  <a:pt x="1031177" y="700752"/>
                  <a:pt x="1069436" y="703197"/>
                  <a:pt x="1107604" y="706667"/>
                </a:cubicBezTo>
                <a:lnTo>
                  <a:pt x="1203087" y="716217"/>
                </a:lnTo>
                <a:cubicBezTo>
                  <a:pt x="1231750" y="719235"/>
                  <a:pt x="1260279" y="723638"/>
                  <a:pt x="1289022" y="725767"/>
                </a:cubicBezTo>
                <a:cubicBezTo>
                  <a:pt x="1346243" y="730006"/>
                  <a:pt x="1403521" y="734360"/>
                  <a:pt x="1460891" y="735316"/>
                </a:cubicBezTo>
                <a:lnTo>
                  <a:pt x="2434819" y="744866"/>
                </a:lnTo>
                <a:cubicBezTo>
                  <a:pt x="2546216" y="741683"/>
                  <a:pt x="2657913" y="744088"/>
                  <a:pt x="2769009" y="735316"/>
                </a:cubicBezTo>
                <a:cubicBezTo>
                  <a:pt x="2780449" y="734413"/>
                  <a:pt x="2787390" y="721350"/>
                  <a:pt x="2797654" y="716217"/>
                </a:cubicBezTo>
                <a:cubicBezTo>
                  <a:pt x="2817359" y="706363"/>
                  <a:pt x="2871633" y="689976"/>
                  <a:pt x="2893137" y="668469"/>
                </a:cubicBezTo>
                <a:cubicBezTo>
                  <a:pt x="2904390" y="657215"/>
                  <a:pt x="2911136" y="642101"/>
                  <a:pt x="2921782" y="630271"/>
                </a:cubicBezTo>
                <a:cubicBezTo>
                  <a:pt x="2939849" y="610194"/>
                  <a:pt x="2979072" y="572973"/>
                  <a:pt x="2979072" y="572973"/>
                </a:cubicBezTo>
                <a:cubicBezTo>
                  <a:pt x="2989703" y="541076"/>
                  <a:pt x="2990178" y="542092"/>
                  <a:pt x="2998169" y="506127"/>
                </a:cubicBezTo>
                <a:cubicBezTo>
                  <a:pt x="3001690" y="490282"/>
                  <a:pt x="3002019" y="473577"/>
                  <a:pt x="3007717" y="458379"/>
                </a:cubicBezTo>
                <a:cubicBezTo>
                  <a:pt x="3011746" y="447633"/>
                  <a:pt x="3020448" y="439280"/>
                  <a:pt x="3026814" y="429730"/>
                </a:cubicBezTo>
                <a:cubicBezTo>
                  <a:pt x="3023631" y="404264"/>
                  <a:pt x="3025896" y="377502"/>
                  <a:pt x="3017265" y="353333"/>
                </a:cubicBezTo>
                <a:cubicBezTo>
                  <a:pt x="3009546" y="331717"/>
                  <a:pt x="2992843" y="314399"/>
                  <a:pt x="2979072" y="296036"/>
                </a:cubicBezTo>
                <a:cubicBezTo>
                  <a:pt x="2953871" y="262431"/>
                  <a:pt x="2927236" y="219411"/>
                  <a:pt x="2893137" y="190991"/>
                </a:cubicBezTo>
                <a:cubicBezTo>
                  <a:pt x="2884321" y="183644"/>
                  <a:pt x="2874979" y="176553"/>
                  <a:pt x="2864492" y="171892"/>
                </a:cubicBezTo>
                <a:cubicBezTo>
                  <a:pt x="2846098" y="163716"/>
                  <a:pt x="2826299" y="159159"/>
                  <a:pt x="2807203" y="152793"/>
                </a:cubicBezTo>
                <a:cubicBezTo>
                  <a:pt x="2776536" y="129790"/>
                  <a:pt x="2750230" y="106500"/>
                  <a:pt x="2711720" y="95495"/>
                </a:cubicBezTo>
                <a:cubicBezTo>
                  <a:pt x="2599501" y="63428"/>
                  <a:pt x="2548417" y="65412"/>
                  <a:pt x="2434819" y="57297"/>
                </a:cubicBezTo>
                <a:cubicBezTo>
                  <a:pt x="2399808" y="50931"/>
                  <a:pt x="2365045" y="43007"/>
                  <a:pt x="2329787" y="38198"/>
                </a:cubicBezTo>
                <a:cubicBezTo>
                  <a:pt x="2294955" y="33447"/>
                  <a:pt x="2259817" y="31214"/>
                  <a:pt x="2224756" y="28648"/>
                </a:cubicBezTo>
                <a:lnTo>
                  <a:pt x="1775986" y="0"/>
                </a:lnTo>
                <a:cubicBezTo>
                  <a:pt x="1530913" y="3183"/>
                  <a:pt x="1285704" y="800"/>
                  <a:pt x="1040766" y="9549"/>
                </a:cubicBezTo>
                <a:cubicBezTo>
                  <a:pt x="1017610" y="10376"/>
                  <a:pt x="996282" y="22551"/>
                  <a:pt x="973928" y="28648"/>
                </a:cubicBezTo>
                <a:cubicBezTo>
                  <a:pt x="951347" y="34807"/>
                  <a:pt x="894281" y="46738"/>
                  <a:pt x="878445" y="57297"/>
                </a:cubicBezTo>
                <a:cubicBezTo>
                  <a:pt x="868897" y="63663"/>
                  <a:pt x="860348" y="71875"/>
                  <a:pt x="849800" y="76396"/>
                </a:cubicBezTo>
                <a:cubicBezTo>
                  <a:pt x="837738" y="81566"/>
                  <a:pt x="824056" y="81796"/>
                  <a:pt x="811607" y="85946"/>
                </a:cubicBezTo>
                <a:cubicBezTo>
                  <a:pt x="774591" y="98286"/>
                  <a:pt x="745579" y="116343"/>
                  <a:pt x="706575" y="124144"/>
                </a:cubicBezTo>
                <a:cubicBezTo>
                  <a:pt x="690661" y="127327"/>
                  <a:pt x="674647" y="130043"/>
                  <a:pt x="658834" y="133693"/>
                </a:cubicBezTo>
                <a:cubicBezTo>
                  <a:pt x="509122" y="168247"/>
                  <a:pt x="643788" y="140524"/>
                  <a:pt x="534706" y="162342"/>
                </a:cubicBezTo>
                <a:cubicBezTo>
                  <a:pt x="509244" y="175075"/>
                  <a:pt x="484235" y="188758"/>
                  <a:pt x="458319" y="200540"/>
                </a:cubicBezTo>
                <a:cubicBezTo>
                  <a:pt x="449156" y="204705"/>
                  <a:pt x="438925" y="206125"/>
                  <a:pt x="429674" y="210090"/>
                </a:cubicBezTo>
                <a:cubicBezTo>
                  <a:pt x="416591" y="215698"/>
                  <a:pt x="404697" y="223902"/>
                  <a:pt x="391481" y="229189"/>
                </a:cubicBezTo>
                <a:cubicBezTo>
                  <a:pt x="372791" y="236666"/>
                  <a:pt x="334191" y="248288"/>
                  <a:pt x="334191" y="248288"/>
                </a:cubicBezTo>
                <a:cubicBezTo>
                  <a:pt x="283468" y="282108"/>
                  <a:pt x="327877" y="255339"/>
                  <a:pt x="257805" y="286487"/>
                </a:cubicBezTo>
                <a:cubicBezTo>
                  <a:pt x="193615" y="315020"/>
                  <a:pt x="246566" y="298847"/>
                  <a:pt x="181418" y="315135"/>
                </a:cubicBezTo>
                <a:cubicBezTo>
                  <a:pt x="67683" y="400449"/>
                  <a:pt x="212299" y="299692"/>
                  <a:pt x="105032" y="353333"/>
                </a:cubicBezTo>
                <a:cubicBezTo>
                  <a:pt x="96980" y="357360"/>
                  <a:pt x="93655" y="367800"/>
                  <a:pt x="85935" y="372433"/>
                </a:cubicBezTo>
                <a:cubicBezTo>
                  <a:pt x="77305" y="377612"/>
                  <a:pt x="66838" y="378799"/>
                  <a:pt x="57290" y="381982"/>
                </a:cubicBezTo>
                <a:cubicBezTo>
                  <a:pt x="38195" y="410630"/>
                  <a:pt x="41377" y="413814"/>
                  <a:pt x="9549" y="429730"/>
                </a:cubicBezTo>
                <a:cubicBezTo>
                  <a:pt x="6702" y="431154"/>
                  <a:pt x="3183" y="429730"/>
                  <a:pt x="0" y="429730"/>
                </a:cubicBezTo>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80" name="Freeform 79"/>
          <p:cNvSpPr/>
          <p:nvPr/>
        </p:nvSpPr>
        <p:spPr bwMode="auto">
          <a:xfrm>
            <a:off x="5348715" y="6751579"/>
            <a:ext cx="762344" cy="515677"/>
          </a:xfrm>
          <a:custGeom>
            <a:avLst/>
            <a:gdLst>
              <a:gd name="connsiteX0" fmla="*/ 65175 w 762344"/>
              <a:gd name="connsiteY0" fmla="*/ 0 h 515677"/>
              <a:gd name="connsiteX1" fmla="*/ 7885 w 762344"/>
              <a:gd name="connsiteY1" fmla="*/ 85946 h 515677"/>
              <a:gd name="connsiteX2" fmla="*/ 46078 w 762344"/>
              <a:gd name="connsiteY2" fmla="*/ 248289 h 515677"/>
              <a:gd name="connsiteX3" fmla="*/ 65175 w 762344"/>
              <a:gd name="connsiteY3" fmla="*/ 305586 h 515677"/>
              <a:gd name="connsiteX4" fmla="*/ 122465 w 762344"/>
              <a:gd name="connsiteY4" fmla="*/ 372433 h 515677"/>
              <a:gd name="connsiteX5" fmla="*/ 151110 w 762344"/>
              <a:gd name="connsiteY5" fmla="*/ 391532 h 515677"/>
              <a:gd name="connsiteX6" fmla="*/ 189303 w 762344"/>
              <a:gd name="connsiteY6" fmla="*/ 420181 h 515677"/>
              <a:gd name="connsiteX7" fmla="*/ 237045 w 762344"/>
              <a:gd name="connsiteY7" fmla="*/ 467929 h 515677"/>
              <a:gd name="connsiteX8" fmla="*/ 332528 w 762344"/>
              <a:gd name="connsiteY8" fmla="*/ 506127 h 515677"/>
              <a:gd name="connsiteX9" fmla="*/ 361173 w 762344"/>
              <a:gd name="connsiteY9" fmla="*/ 515677 h 515677"/>
              <a:gd name="connsiteX10" fmla="*/ 609428 w 762344"/>
              <a:gd name="connsiteY10" fmla="*/ 477478 h 515677"/>
              <a:gd name="connsiteX11" fmla="*/ 666718 w 762344"/>
              <a:gd name="connsiteY11" fmla="*/ 439280 h 515677"/>
              <a:gd name="connsiteX12" fmla="*/ 752653 w 762344"/>
              <a:gd name="connsiteY12" fmla="*/ 372433 h 515677"/>
              <a:gd name="connsiteX13" fmla="*/ 714460 w 762344"/>
              <a:gd name="connsiteY13" fmla="*/ 200541 h 515677"/>
              <a:gd name="connsiteX14" fmla="*/ 685815 w 762344"/>
              <a:gd name="connsiteY14" fmla="*/ 181442 h 515677"/>
              <a:gd name="connsiteX15" fmla="*/ 628525 w 762344"/>
              <a:gd name="connsiteY15" fmla="*/ 114595 h 515677"/>
              <a:gd name="connsiteX16" fmla="*/ 590332 w 762344"/>
              <a:gd name="connsiteY16" fmla="*/ 66847 h 515677"/>
              <a:gd name="connsiteX17" fmla="*/ 389817 w 762344"/>
              <a:gd name="connsiteY17" fmla="*/ 19099 h 515677"/>
              <a:gd name="connsiteX18" fmla="*/ 237045 w 762344"/>
              <a:gd name="connsiteY18" fmla="*/ 9550 h 515677"/>
              <a:gd name="connsiteX19" fmla="*/ 65175 w 762344"/>
              <a:gd name="connsiteY19" fmla="*/ 0 h 51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4" h="515677">
                <a:moveTo>
                  <a:pt x="65175" y="0"/>
                </a:moveTo>
                <a:cubicBezTo>
                  <a:pt x="46078" y="28649"/>
                  <a:pt x="0" y="52431"/>
                  <a:pt x="7885" y="85946"/>
                </a:cubicBezTo>
                <a:cubicBezTo>
                  <a:pt x="20616" y="140060"/>
                  <a:pt x="32047" y="194497"/>
                  <a:pt x="46078" y="248289"/>
                </a:cubicBezTo>
                <a:cubicBezTo>
                  <a:pt x="51159" y="267769"/>
                  <a:pt x="54625" y="288440"/>
                  <a:pt x="65175" y="305586"/>
                </a:cubicBezTo>
                <a:cubicBezTo>
                  <a:pt x="80554" y="330580"/>
                  <a:pt x="101716" y="351681"/>
                  <a:pt x="122465" y="372433"/>
                </a:cubicBezTo>
                <a:cubicBezTo>
                  <a:pt x="130579" y="380548"/>
                  <a:pt x="141772" y="384861"/>
                  <a:pt x="151110" y="391532"/>
                </a:cubicBezTo>
                <a:cubicBezTo>
                  <a:pt x="164060" y="400783"/>
                  <a:pt x="177409" y="409607"/>
                  <a:pt x="189303" y="420181"/>
                </a:cubicBezTo>
                <a:cubicBezTo>
                  <a:pt x="206124" y="435135"/>
                  <a:pt x="218843" y="454690"/>
                  <a:pt x="237045" y="467929"/>
                </a:cubicBezTo>
                <a:cubicBezTo>
                  <a:pt x="278294" y="497932"/>
                  <a:pt x="290694" y="494172"/>
                  <a:pt x="332528" y="506127"/>
                </a:cubicBezTo>
                <a:cubicBezTo>
                  <a:pt x="342206" y="508892"/>
                  <a:pt x="351625" y="512494"/>
                  <a:pt x="361173" y="515677"/>
                </a:cubicBezTo>
                <a:cubicBezTo>
                  <a:pt x="443925" y="502944"/>
                  <a:pt x="528203" y="497787"/>
                  <a:pt x="609428" y="477478"/>
                </a:cubicBezTo>
                <a:cubicBezTo>
                  <a:pt x="631695" y="471911"/>
                  <a:pt x="647621" y="452013"/>
                  <a:pt x="666718" y="439280"/>
                </a:cubicBezTo>
                <a:cubicBezTo>
                  <a:pt x="735244" y="393591"/>
                  <a:pt x="707779" y="417313"/>
                  <a:pt x="752653" y="372433"/>
                </a:cubicBezTo>
                <a:cubicBezTo>
                  <a:pt x="746405" y="291202"/>
                  <a:pt x="762344" y="256413"/>
                  <a:pt x="714460" y="200541"/>
                </a:cubicBezTo>
                <a:cubicBezTo>
                  <a:pt x="706992" y="191827"/>
                  <a:pt x="695363" y="187808"/>
                  <a:pt x="685815" y="181442"/>
                </a:cubicBezTo>
                <a:cubicBezTo>
                  <a:pt x="615613" y="64424"/>
                  <a:pt x="694657" y="180736"/>
                  <a:pt x="628525" y="114595"/>
                </a:cubicBezTo>
                <a:cubicBezTo>
                  <a:pt x="614114" y="100182"/>
                  <a:pt x="606636" y="79077"/>
                  <a:pt x="590332" y="66847"/>
                </a:cubicBezTo>
                <a:cubicBezTo>
                  <a:pt x="519718" y="13880"/>
                  <a:pt x="479809" y="25306"/>
                  <a:pt x="389817" y="19099"/>
                </a:cubicBezTo>
                <a:lnTo>
                  <a:pt x="237045" y="9550"/>
                </a:lnTo>
                <a:lnTo>
                  <a:pt x="65175" y="0"/>
                </a:ln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81" name="Freeform 80"/>
          <p:cNvSpPr/>
          <p:nvPr/>
        </p:nvSpPr>
        <p:spPr bwMode="auto">
          <a:xfrm>
            <a:off x="6416468" y="6799377"/>
            <a:ext cx="842748" cy="537708"/>
          </a:xfrm>
          <a:custGeom>
            <a:avLst/>
            <a:gdLst>
              <a:gd name="connsiteX0" fmla="*/ 105032 w 842748"/>
              <a:gd name="connsiteY0" fmla="*/ 38113 h 537708"/>
              <a:gd name="connsiteX1" fmla="*/ 66838 w 842748"/>
              <a:gd name="connsiteY1" fmla="*/ 57212 h 537708"/>
              <a:gd name="connsiteX2" fmla="*/ 9549 w 842748"/>
              <a:gd name="connsiteY2" fmla="*/ 133609 h 537708"/>
              <a:gd name="connsiteX3" fmla="*/ 0 w 842748"/>
              <a:gd name="connsiteY3" fmla="*/ 162257 h 537708"/>
              <a:gd name="connsiteX4" fmla="*/ 19097 w 842748"/>
              <a:gd name="connsiteY4" fmla="*/ 295951 h 537708"/>
              <a:gd name="connsiteX5" fmla="*/ 28645 w 842748"/>
              <a:gd name="connsiteY5" fmla="*/ 324600 h 537708"/>
              <a:gd name="connsiteX6" fmla="*/ 124128 w 842748"/>
              <a:gd name="connsiteY6" fmla="*/ 400997 h 537708"/>
              <a:gd name="connsiteX7" fmla="*/ 152773 w 842748"/>
              <a:gd name="connsiteY7" fmla="*/ 410546 h 537708"/>
              <a:gd name="connsiteX8" fmla="*/ 601544 w 842748"/>
              <a:gd name="connsiteY8" fmla="*/ 420096 h 537708"/>
              <a:gd name="connsiteX9" fmla="*/ 677930 w 842748"/>
              <a:gd name="connsiteY9" fmla="*/ 400997 h 537708"/>
              <a:gd name="connsiteX10" fmla="*/ 716123 w 842748"/>
              <a:gd name="connsiteY10" fmla="*/ 391447 h 537708"/>
              <a:gd name="connsiteX11" fmla="*/ 763865 w 842748"/>
              <a:gd name="connsiteY11" fmla="*/ 362798 h 537708"/>
              <a:gd name="connsiteX12" fmla="*/ 802058 w 842748"/>
              <a:gd name="connsiteY12" fmla="*/ 343699 h 537708"/>
              <a:gd name="connsiteX13" fmla="*/ 821155 w 842748"/>
              <a:gd name="connsiteY13" fmla="*/ 315050 h 537708"/>
              <a:gd name="connsiteX14" fmla="*/ 821155 w 842748"/>
              <a:gd name="connsiteY14" fmla="*/ 210005 h 537708"/>
              <a:gd name="connsiteX15" fmla="*/ 792510 w 842748"/>
              <a:gd name="connsiteY15" fmla="*/ 190906 h 537708"/>
              <a:gd name="connsiteX16" fmla="*/ 773413 w 842748"/>
              <a:gd name="connsiteY16" fmla="*/ 162257 h 537708"/>
              <a:gd name="connsiteX17" fmla="*/ 706575 w 842748"/>
              <a:gd name="connsiteY17" fmla="*/ 124059 h 537708"/>
              <a:gd name="connsiteX18" fmla="*/ 668382 w 842748"/>
              <a:gd name="connsiteY18" fmla="*/ 95410 h 537708"/>
              <a:gd name="connsiteX19" fmla="*/ 630188 w 842748"/>
              <a:gd name="connsiteY19" fmla="*/ 85861 h 537708"/>
              <a:gd name="connsiteX20" fmla="*/ 572899 w 842748"/>
              <a:gd name="connsiteY20" fmla="*/ 66762 h 537708"/>
              <a:gd name="connsiteX21" fmla="*/ 544254 w 842748"/>
              <a:gd name="connsiteY21" fmla="*/ 47663 h 537708"/>
              <a:gd name="connsiteX22" fmla="*/ 515609 w 842748"/>
              <a:gd name="connsiteY22" fmla="*/ 38113 h 537708"/>
              <a:gd name="connsiteX23" fmla="*/ 105032 w 842748"/>
              <a:gd name="connsiteY23" fmla="*/ 38113 h 5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748" h="537708">
                <a:moveTo>
                  <a:pt x="105032" y="38113"/>
                </a:moveTo>
                <a:cubicBezTo>
                  <a:pt x="30237" y="41296"/>
                  <a:pt x="77550" y="47838"/>
                  <a:pt x="66838" y="57212"/>
                </a:cubicBezTo>
                <a:cubicBezTo>
                  <a:pt x="60588" y="62681"/>
                  <a:pt x="17925" y="116855"/>
                  <a:pt x="9549" y="133609"/>
                </a:cubicBezTo>
                <a:cubicBezTo>
                  <a:pt x="5048" y="142612"/>
                  <a:pt x="3183" y="152708"/>
                  <a:pt x="0" y="162257"/>
                </a:cubicBezTo>
                <a:cubicBezTo>
                  <a:pt x="5942" y="215736"/>
                  <a:pt x="6937" y="247304"/>
                  <a:pt x="19097" y="295951"/>
                </a:cubicBezTo>
                <a:cubicBezTo>
                  <a:pt x="21538" y="305717"/>
                  <a:pt x="22606" y="316547"/>
                  <a:pt x="28645" y="324600"/>
                </a:cubicBezTo>
                <a:cubicBezTo>
                  <a:pt x="55406" y="360286"/>
                  <a:pt x="85210" y="381535"/>
                  <a:pt x="124128" y="400997"/>
                </a:cubicBezTo>
                <a:cubicBezTo>
                  <a:pt x="133130" y="405499"/>
                  <a:pt x="143225" y="407363"/>
                  <a:pt x="152773" y="410546"/>
                </a:cubicBezTo>
                <a:cubicBezTo>
                  <a:pt x="279917" y="537708"/>
                  <a:pt x="174372" y="446253"/>
                  <a:pt x="601544" y="420096"/>
                </a:cubicBezTo>
                <a:cubicBezTo>
                  <a:pt x="638595" y="417827"/>
                  <a:pt x="646640" y="409938"/>
                  <a:pt x="677930" y="400997"/>
                </a:cubicBezTo>
                <a:cubicBezTo>
                  <a:pt x="690548" y="397391"/>
                  <a:pt x="703392" y="394630"/>
                  <a:pt x="716123" y="391447"/>
                </a:cubicBezTo>
                <a:cubicBezTo>
                  <a:pt x="732037" y="381897"/>
                  <a:pt x="747642" y="371812"/>
                  <a:pt x="763865" y="362798"/>
                </a:cubicBezTo>
                <a:cubicBezTo>
                  <a:pt x="776307" y="355885"/>
                  <a:pt x="791124" y="352812"/>
                  <a:pt x="802058" y="343699"/>
                </a:cubicBezTo>
                <a:cubicBezTo>
                  <a:pt x="810874" y="336351"/>
                  <a:pt x="814789" y="324600"/>
                  <a:pt x="821155" y="315050"/>
                </a:cubicBezTo>
                <a:cubicBezTo>
                  <a:pt x="834583" y="274761"/>
                  <a:pt x="842748" y="263995"/>
                  <a:pt x="821155" y="210005"/>
                </a:cubicBezTo>
                <a:cubicBezTo>
                  <a:pt x="816893" y="199350"/>
                  <a:pt x="802058" y="197272"/>
                  <a:pt x="792510" y="190906"/>
                </a:cubicBezTo>
                <a:cubicBezTo>
                  <a:pt x="786144" y="181356"/>
                  <a:pt x="781528" y="170373"/>
                  <a:pt x="773413" y="162257"/>
                </a:cubicBezTo>
                <a:cubicBezTo>
                  <a:pt x="744511" y="133351"/>
                  <a:pt x="739349" y="134986"/>
                  <a:pt x="706575" y="124059"/>
                </a:cubicBezTo>
                <a:cubicBezTo>
                  <a:pt x="693844" y="114509"/>
                  <a:pt x="682616" y="102528"/>
                  <a:pt x="668382" y="95410"/>
                </a:cubicBezTo>
                <a:cubicBezTo>
                  <a:pt x="656645" y="89541"/>
                  <a:pt x="642758" y="89632"/>
                  <a:pt x="630188" y="85861"/>
                </a:cubicBezTo>
                <a:cubicBezTo>
                  <a:pt x="610908" y="80076"/>
                  <a:pt x="591293" y="74938"/>
                  <a:pt x="572899" y="66762"/>
                </a:cubicBezTo>
                <a:cubicBezTo>
                  <a:pt x="562412" y="62101"/>
                  <a:pt x="554518" y="52796"/>
                  <a:pt x="544254" y="47663"/>
                </a:cubicBezTo>
                <a:cubicBezTo>
                  <a:pt x="535252" y="43161"/>
                  <a:pt x="525287" y="40878"/>
                  <a:pt x="515609" y="38113"/>
                </a:cubicBezTo>
                <a:cubicBezTo>
                  <a:pt x="382231" y="0"/>
                  <a:pt x="179827" y="34930"/>
                  <a:pt x="105032" y="38113"/>
                </a:cubicBez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85" name="TextBox 84"/>
          <p:cNvSpPr txBox="1"/>
          <p:nvPr/>
        </p:nvSpPr>
        <p:spPr>
          <a:xfrm>
            <a:off x="163513" y="2332072"/>
            <a:ext cx="9677400" cy="476541"/>
          </a:xfrm>
          <a:prstGeom prst="rect">
            <a:avLst/>
          </a:prstGeom>
          <a:noFill/>
        </p:spPr>
        <p:txBody>
          <a:bodyPr wrap="square" lIns="91132" tIns="45567" rIns="91132" bIns="45567"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chemeClr val="accent1">
                    <a:lumMod val="50000"/>
                  </a:schemeClr>
                </a:solidFill>
                <a:latin typeface="Helvetica Neue"/>
                <a:cs typeface="Helvetica Neue"/>
              </a:rPr>
              <a:t>[&lt;…409X&gt;,50,:€]</a:t>
            </a:r>
            <a:r>
              <a:rPr lang="en-US" dirty="0" smtClean="0">
                <a:solidFill>
                  <a:srgbClr val="000000"/>
                </a:solidFill>
                <a:latin typeface="Helvetica Neue"/>
                <a:cs typeface="Helvetica Neue"/>
              </a:rPr>
              <a:t>,  </a:t>
            </a:r>
            <a:r>
              <a:rPr lang="en-US" dirty="0" smtClean="0">
                <a:solidFill>
                  <a:schemeClr val="accent6">
                    <a:lumMod val="50000"/>
                  </a:schemeClr>
                </a:solidFill>
                <a:latin typeface="Helvetica Neue"/>
                <a:cs typeface="Helvetica Neue"/>
              </a:rPr>
              <a:t>[&lt;…6682&gt;,60,:€]</a:t>
            </a:r>
            <a:endParaRPr lang="en-US" dirty="0">
              <a:solidFill>
                <a:srgbClr val="000000"/>
              </a:solidFill>
              <a:latin typeface="Helvetica Neue"/>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
          <p:cNvSpPr>
            <a:spLocks noGrp="1" noChangeArrowheads="1"/>
          </p:cNvSpPr>
          <p:nvPr>
            <p:ph type="title"/>
          </p:nvPr>
        </p:nvSpPr>
        <p:spPr/>
        <p:txBody>
          <a:bodyPr/>
          <a:lstStyle/>
          <a:p>
            <a:r>
              <a:rPr lang="en-US" dirty="0" smtClean="0"/>
              <a:t>Optional pattern</a:t>
            </a:r>
            <a:endParaRPr lang="en-US" dirty="0"/>
          </a:p>
        </p:txBody>
      </p:sp>
      <p:sp>
        <p:nvSpPr>
          <p:cNvPr id="141314" name="Text Box 2"/>
          <p:cNvSpPr txBox="1">
            <a:spLocks noChangeArrowheads="1"/>
          </p:cNvSpPr>
          <p:nvPr/>
        </p:nvSpPr>
        <p:spPr bwMode="auto">
          <a:xfrm>
            <a:off x="71438" y="1260475"/>
            <a:ext cx="9920288" cy="831850"/>
          </a:xfrm>
          <a:prstGeom prst="rect">
            <a:avLst/>
          </a:prstGeom>
          <a:solidFill>
            <a:schemeClr val="accent1">
              <a:lumMod val="20000"/>
              <a:lumOff val="80000"/>
            </a:schemeClr>
          </a:solidFill>
          <a:ln>
            <a:headEnd/>
            <a:tailEnd/>
          </a:ln>
        </p:spPr>
        <p:style>
          <a:lnRef idx="1">
            <a:schemeClr val="accent4"/>
          </a:lnRef>
          <a:fillRef idx="2">
            <a:schemeClr val="accent4"/>
          </a:fillRef>
          <a:effectRef idx="1">
            <a:schemeClr val="accent4"/>
          </a:effectRef>
          <a:fontRef idx="minor">
            <a:schemeClr val="dk1"/>
          </a:fontRef>
        </p:style>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SELECT ?isbn ?price ?currency ?wiki</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 ?isbn a:price ?x. ?x rdf:value ?price. ?x p:currency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OPTIONAL ?wiki w:isbn ?isbn. }</a:t>
            </a:r>
          </a:p>
        </p:txBody>
      </p:sp>
      <p:grpSp>
        <p:nvGrpSpPr>
          <p:cNvPr id="4" name="Group 3"/>
          <p:cNvGrpSpPr/>
          <p:nvPr/>
        </p:nvGrpSpPr>
        <p:grpSpPr>
          <a:xfrm>
            <a:off x="87313" y="3774707"/>
            <a:ext cx="9906000" cy="3434130"/>
            <a:chOff x="87312" y="3774707"/>
            <a:chExt cx="9906000" cy="3434130"/>
          </a:xfrm>
        </p:grpSpPr>
        <p:sp>
          <p:nvSpPr>
            <p:cNvPr id="7" name="TextBox 6"/>
            <p:cNvSpPr txBox="1"/>
            <p:nvPr/>
          </p:nvSpPr>
          <p:spPr>
            <a:xfrm>
              <a:off x="5421312" y="3778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898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13" idx="7"/>
              <a:endCxn id="14" idx="1"/>
            </p:cNvCxnSpPr>
            <p:nvPr/>
          </p:nvCxnSpPr>
          <p:spPr bwMode="auto">
            <a:xfrm flipV="1">
              <a:off x="5136511" y="3893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0" name="Oval 9"/>
            <p:cNvSpPr/>
            <p:nvPr/>
          </p:nvSpPr>
          <p:spPr bwMode="auto">
            <a:xfrm>
              <a:off x="1197226" y="4898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11" name="Group 55"/>
            <p:cNvGrpSpPr/>
            <p:nvPr/>
          </p:nvGrpSpPr>
          <p:grpSpPr>
            <a:xfrm>
              <a:off x="87312" y="5913437"/>
              <a:ext cx="4876800" cy="1295400"/>
              <a:chOff x="87312" y="5532437"/>
              <a:chExt cx="4876800" cy="1295400"/>
            </a:xfrm>
          </p:grpSpPr>
          <p:grpSp>
            <p:nvGrpSpPr>
              <p:cNvPr id="43" name="Group 30"/>
              <p:cNvGrpSpPr/>
              <p:nvPr/>
            </p:nvGrpSpPr>
            <p:grpSpPr>
              <a:xfrm>
                <a:off x="87312" y="5532437"/>
                <a:ext cx="2362200" cy="1295400"/>
                <a:chOff x="849312" y="4999037"/>
                <a:chExt cx="2362200" cy="1295400"/>
              </a:xfrm>
            </p:grpSpPr>
            <p:sp>
              <p:nvSpPr>
                <p:cNvPr id="52" name="Oval 51"/>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3" name="Oval 52"/>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4" name="Rectangle 53"/>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55" name="Straight Arrow Connector 54"/>
                <p:cNvCxnSpPr>
                  <a:stCxn id="52" idx="4"/>
                  <a:endCxn id="53"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6" name="Straight Arrow Connector 55"/>
                <p:cNvCxnSpPr>
                  <a:stCxn id="52" idx="4"/>
                  <a:endCxn id="54"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7" name="TextBox 56"/>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8" name="TextBox 57"/>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44" name="Group 31"/>
              <p:cNvGrpSpPr/>
              <p:nvPr/>
            </p:nvGrpSpPr>
            <p:grpSpPr>
              <a:xfrm>
                <a:off x="2601912" y="5532437"/>
                <a:ext cx="2362200" cy="1295400"/>
                <a:chOff x="849312" y="4999037"/>
                <a:chExt cx="2362200" cy="1295400"/>
              </a:xfrm>
            </p:grpSpPr>
            <p:sp>
              <p:nvSpPr>
                <p:cNvPr id="45" name="Oval 44"/>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6" name="Oval 45"/>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7" name="Rectangle 46"/>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48" name="Straight Arrow Connector 47"/>
                <p:cNvCxnSpPr>
                  <a:stCxn id="45" idx="4"/>
                  <a:endCxn id="46"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9" name="Straight Arrow Connector 48"/>
                <p:cNvCxnSpPr>
                  <a:stCxn id="45" idx="4"/>
                  <a:endCxn id="47"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TextBox 49"/>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1" name="TextBox 50"/>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12" name="Group 56"/>
            <p:cNvGrpSpPr/>
            <p:nvPr/>
          </p:nvGrpSpPr>
          <p:grpSpPr>
            <a:xfrm>
              <a:off x="5116512" y="5913437"/>
              <a:ext cx="4876800" cy="1295400"/>
              <a:chOff x="5116512" y="5532437"/>
              <a:chExt cx="4876800" cy="1295400"/>
            </a:xfrm>
          </p:grpSpPr>
          <p:grpSp>
            <p:nvGrpSpPr>
              <p:cNvPr id="27" name="Group 39"/>
              <p:cNvGrpSpPr/>
              <p:nvPr/>
            </p:nvGrpSpPr>
            <p:grpSpPr>
              <a:xfrm>
                <a:off x="5116512" y="5532437"/>
                <a:ext cx="2362200" cy="1295400"/>
                <a:chOff x="849312" y="4999037"/>
                <a:chExt cx="2362200" cy="1295400"/>
              </a:xfrm>
            </p:grpSpPr>
            <p:sp>
              <p:nvSpPr>
                <p:cNvPr id="36" name="Oval 35"/>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7" name="Oval 36"/>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8" name="Rectangle 37"/>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39" name="Straight Arrow Connector 38"/>
                <p:cNvCxnSpPr>
                  <a:stCxn id="36" idx="4"/>
                  <a:endCxn id="3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36" idx="4"/>
                  <a:endCxn id="38"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1" name="TextBox 40"/>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2" name="TextBox 41"/>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28" name="Group 47"/>
              <p:cNvGrpSpPr/>
              <p:nvPr/>
            </p:nvGrpSpPr>
            <p:grpSpPr>
              <a:xfrm>
                <a:off x="7631112" y="5532437"/>
                <a:ext cx="2362200" cy="1295400"/>
                <a:chOff x="849312" y="4999037"/>
                <a:chExt cx="2362200" cy="1295400"/>
              </a:xfrm>
            </p:grpSpPr>
            <p:sp>
              <p:nvSpPr>
                <p:cNvPr id="29" name="Oval 2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0" name="Oval 2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1" name="Rectangle 3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32" name="Straight Arrow Connector 31"/>
                <p:cNvCxnSpPr>
                  <a:stCxn id="29" idx="4"/>
                  <a:endCxn id="3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3" name="Straight Arrow Connector 32"/>
                <p:cNvCxnSpPr>
                  <a:stCxn id="29" idx="4"/>
                  <a:endCxn id="3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4" name="TextBox 3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5" name="TextBox 3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13" name="Oval 12"/>
            <p:cNvSpPr/>
            <p:nvPr/>
          </p:nvSpPr>
          <p:spPr bwMode="auto">
            <a:xfrm>
              <a:off x="4735512" y="4084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4" name="Rectangle 13"/>
            <p:cNvSpPr/>
            <p:nvPr/>
          </p:nvSpPr>
          <p:spPr bwMode="auto">
            <a:xfrm>
              <a:off x="6646513" y="3774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15" name="Straight Arrow Connector 14"/>
            <p:cNvCxnSpPr>
              <a:stCxn id="10" idx="4"/>
              <a:endCxn id="52" idx="0"/>
            </p:cNvCxnSpPr>
            <p:nvPr/>
          </p:nvCxnSpPr>
          <p:spPr bwMode="auto">
            <a:xfrm flipH="1">
              <a:off x="1268412" y="5233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6" name="Straight Arrow Connector 15"/>
            <p:cNvCxnSpPr>
              <a:stCxn id="10" idx="4"/>
              <a:endCxn id="45" idx="0"/>
            </p:cNvCxnSpPr>
            <p:nvPr/>
          </p:nvCxnSpPr>
          <p:spPr bwMode="auto">
            <a:xfrm>
              <a:off x="2525712" y="5233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7" name="TextBox 16"/>
            <p:cNvSpPr txBox="1"/>
            <p:nvPr/>
          </p:nvSpPr>
          <p:spPr>
            <a:xfrm>
              <a:off x="3211512" y="5380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18" name="TextBox 17"/>
            <p:cNvSpPr txBox="1"/>
            <p:nvPr/>
          </p:nvSpPr>
          <p:spPr>
            <a:xfrm>
              <a:off x="1154112" y="5380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19" name="Straight Arrow Connector 18"/>
            <p:cNvCxnSpPr>
              <a:stCxn id="8" idx="4"/>
              <a:endCxn id="29" idx="0"/>
            </p:cNvCxnSpPr>
            <p:nvPr/>
          </p:nvCxnSpPr>
          <p:spPr bwMode="auto">
            <a:xfrm>
              <a:off x="7554912" y="5233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8" idx="4"/>
              <a:endCxn id="36" idx="0"/>
            </p:cNvCxnSpPr>
            <p:nvPr/>
          </p:nvCxnSpPr>
          <p:spPr bwMode="auto">
            <a:xfrm flipH="1">
              <a:off x="6297612" y="5233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1" name="TextBox 20"/>
            <p:cNvSpPr txBox="1"/>
            <p:nvPr/>
          </p:nvSpPr>
          <p:spPr>
            <a:xfrm>
              <a:off x="8240712" y="5380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22" name="TextBox 21"/>
            <p:cNvSpPr txBox="1"/>
            <p:nvPr/>
          </p:nvSpPr>
          <p:spPr>
            <a:xfrm>
              <a:off x="6183312" y="5380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23" name="Straight Arrow Connector 22"/>
            <p:cNvCxnSpPr>
              <a:stCxn id="8" idx="1"/>
              <a:endCxn id="13" idx="5"/>
            </p:cNvCxnSpPr>
            <p:nvPr/>
          </p:nvCxnSpPr>
          <p:spPr bwMode="auto">
            <a:xfrm flipH="1" flipV="1">
              <a:off x="5136511" y="4351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7"/>
              <a:endCxn id="13" idx="3"/>
            </p:cNvCxnSpPr>
            <p:nvPr/>
          </p:nvCxnSpPr>
          <p:spPr bwMode="auto">
            <a:xfrm flipV="1">
              <a:off x="3465093" y="4351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5" name="TextBox 24"/>
            <p:cNvSpPr txBox="1"/>
            <p:nvPr/>
          </p:nvSpPr>
          <p:spPr>
            <a:xfrm>
              <a:off x="6030912" y="4465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26" name="TextBox 25"/>
            <p:cNvSpPr txBox="1"/>
            <p:nvPr/>
          </p:nvSpPr>
          <p:spPr>
            <a:xfrm>
              <a:off x="3440112" y="4465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59" name="Oval 58"/>
            <p:cNvSpPr/>
            <p:nvPr/>
          </p:nvSpPr>
          <p:spPr bwMode="auto">
            <a:xfrm>
              <a:off x="143767" y="3845966"/>
              <a:ext cx="3816424" cy="334548"/>
            </a:xfrm>
            <a:prstGeom prst="ellipse">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http://en.wikipedia/…/The_Glass_Palace</a:t>
              </a:r>
            </a:p>
          </p:txBody>
        </p:sp>
        <p:cxnSp>
          <p:nvCxnSpPr>
            <p:cNvPr id="60" name="Straight Arrow Connector 59"/>
            <p:cNvCxnSpPr>
              <a:stCxn id="59" idx="4"/>
              <a:endCxn id="10" idx="0"/>
            </p:cNvCxnSpPr>
            <p:nvPr/>
          </p:nvCxnSpPr>
          <p:spPr bwMode="auto">
            <a:xfrm>
              <a:off x="2051980" y="4180514"/>
              <a:ext cx="473732" cy="71845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3" name="TextBox 62"/>
            <p:cNvSpPr txBox="1"/>
            <p:nvPr/>
          </p:nvSpPr>
          <p:spPr>
            <a:xfrm>
              <a:off x="1727944" y="4427909"/>
              <a:ext cx="762000" cy="237910"/>
            </a:xfrm>
            <a:prstGeom prst="rect">
              <a:avLst/>
            </a:prstGeom>
            <a:noFill/>
          </p:spPr>
          <p:txBody>
            <a:bodyPr wrap="square" rtlCol="0">
              <a:spAutoFit/>
            </a:bodyPr>
            <a:lstStyle/>
            <a:p>
              <a:r>
                <a:rPr lang="en-US" sz="1000" b="1" noProof="1">
                  <a:solidFill>
                    <a:srgbClr val="0D0D0D"/>
                  </a:solidFill>
                </a:rPr>
                <a:t>w:isbn</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
          <p:cNvSpPr>
            <a:spLocks noGrp="1" noChangeArrowheads="1"/>
          </p:cNvSpPr>
          <p:nvPr>
            <p:ph type="title"/>
          </p:nvPr>
        </p:nvSpPr>
        <p:spPr/>
        <p:txBody>
          <a:bodyPr/>
          <a:lstStyle/>
          <a:p>
            <a:r>
              <a:rPr lang="en-US" dirty="0" smtClean="0"/>
              <a:t>Optional pattern</a:t>
            </a:r>
            <a:endParaRPr lang="en-US" dirty="0"/>
          </a:p>
        </p:txBody>
      </p:sp>
      <p:sp>
        <p:nvSpPr>
          <p:cNvPr id="290820" name="Rectangle 3"/>
          <p:cNvSpPr>
            <a:spLocks noGrp="1" noChangeArrowheads="1"/>
          </p:cNvSpPr>
          <p:nvPr>
            <p:ph idx="4294967295"/>
          </p:nvPr>
        </p:nvSpPr>
        <p:spPr>
          <a:xfrm>
            <a:off x="2" y="2332038"/>
            <a:ext cx="9936163" cy="4686300"/>
          </a:xfrm>
        </p:spPr>
        <p:txBody>
          <a:bodyPr>
            <a:normAutofit/>
          </a:bodyPr>
          <a:lstStyle/>
          <a:p>
            <a:pPr>
              <a:buNone/>
            </a:pPr>
            <a:r>
              <a:rPr lang="en-US" sz="2800" dirty="0"/>
              <a:t>Returns:  [[&lt;..09X&gt;,33,:£,</a:t>
            </a:r>
            <a:r>
              <a:rPr lang="en-US" sz="2800" dirty="0">
                <a:solidFill>
                  <a:srgbClr val="FF6600"/>
                </a:solidFill>
              </a:rPr>
              <a:t>&lt;…Palace&gt;</a:t>
            </a:r>
            <a:r>
              <a:rPr lang="en-US" sz="2800" dirty="0"/>
              <a:t>], … , [&lt;..6682&gt;,78,:$,</a:t>
            </a:r>
            <a:r>
              <a:rPr lang="en-US" sz="2800" dirty="0">
                <a:solidFill>
                  <a:schemeClr val="accent2">
                    <a:lumMod val="75000"/>
                  </a:schemeClr>
                </a:solidFill>
              </a:rPr>
              <a:t> </a:t>
            </a:r>
            <a:r>
              <a:rPr lang="en-US" sz="2800" dirty="0"/>
              <a:t>]]</a:t>
            </a:r>
          </a:p>
        </p:txBody>
      </p:sp>
      <p:sp>
        <p:nvSpPr>
          <p:cNvPr id="141314" name="Text Box 2"/>
          <p:cNvSpPr txBox="1">
            <a:spLocks noChangeArrowheads="1"/>
          </p:cNvSpPr>
          <p:nvPr/>
        </p:nvSpPr>
        <p:spPr bwMode="auto">
          <a:xfrm>
            <a:off x="71438" y="1260475"/>
            <a:ext cx="9920288" cy="831850"/>
          </a:xfrm>
          <a:prstGeom prst="rect">
            <a:avLst/>
          </a:prstGeom>
          <a:solidFill>
            <a:schemeClr val="accent1">
              <a:lumMod val="20000"/>
              <a:lumOff val="80000"/>
            </a:schemeClr>
          </a:solidFill>
          <a:ln>
            <a:headEnd/>
            <a:tailEnd/>
          </a:ln>
        </p:spPr>
        <p:style>
          <a:lnRef idx="1">
            <a:schemeClr val="accent4"/>
          </a:lnRef>
          <a:fillRef idx="2">
            <a:schemeClr val="accent4"/>
          </a:fillRef>
          <a:effectRef idx="1">
            <a:schemeClr val="accent4"/>
          </a:effectRef>
          <a:fontRef idx="minor">
            <a:schemeClr val="dk1"/>
          </a:fontRef>
        </p:style>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SELECT ?isbn ?price ?currency ?wiki</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 ?isbn a:price ?x. ?x rdf:value ?price. ?x p:currency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OPTIONAL ?wiki w:isbn ?isbn. }</a:t>
            </a:r>
          </a:p>
        </p:txBody>
      </p:sp>
      <p:grpSp>
        <p:nvGrpSpPr>
          <p:cNvPr id="4" name="Group 3"/>
          <p:cNvGrpSpPr/>
          <p:nvPr/>
        </p:nvGrpSpPr>
        <p:grpSpPr>
          <a:xfrm>
            <a:off x="87313" y="3774707"/>
            <a:ext cx="9906000" cy="3434130"/>
            <a:chOff x="87312" y="3774707"/>
            <a:chExt cx="9906000" cy="3434130"/>
          </a:xfrm>
        </p:grpSpPr>
        <p:sp>
          <p:nvSpPr>
            <p:cNvPr id="7" name="TextBox 6"/>
            <p:cNvSpPr txBox="1"/>
            <p:nvPr/>
          </p:nvSpPr>
          <p:spPr>
            <a:xfrm>
              <a:off x="5421312" y="3778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898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13" idx="7"/>
              <a:endCxn id="14" idx="1"/>
            </p:cNvCxnSpPr>
            <p:nvPr/>
          </p:nvCxnSpPr>
          <p:spPr bwMode="auto">
            <a:xfrm flipV="1">
              <a:off x="5136511" y="3893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0" name="Oval 9"/>
            <p:cNvSpPr/>
            <p:nvPr/>
          </p:nvSpPr>
          <p:spPr bwMode="auto">
            <a:xfrm>
              <a:off x="1197226" y="4898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11" name="Group 55"/>
            <p:cNvGrpSpPr/>
            <p:nvPr/>
          </p:nvGrpSpPr>
          <p:grpSpPr>
            <a:xfrm>
              <a:off x="87312" y="5913437"/>
              <a:ext cx="4876800" cy="1295400"/>
              <a:chOff x="87312" y="5532437"/>
              <a:chExt cx="4876800" cy="1295400"/>
            </a:xfrm>
          </p:grpSpPr>
          <p:grpSp>
            <p:nvGrpSpPr>
              <p:cNvPr id="43" name="Group 30"/>
              <p:cNvGrpSpPr/>
              <p:nvPr/>
            </p:nvGrpSpPr>
            <p:grpSpPr>
              <a:xfrm>
                <a:off x="87312" y="5532437"/>
                <a:ext cx="2362200" cy="1295400"/>
                <a:chOff x="849312" y="4999037"/>
                <a:chExt cx="2362200" cy="1295400"/>
              </a:xfrm>
            </p:grpSpPr>
            <p:sp>
              <p:nvSpPr>
                <p:cNvPr id="52" name="Oval 51"/>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3" name="Oval 52"/>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4" name="Rectangle 53"/>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55" name="Straight Arrow Connector 54"/>
                <p:cNvCxnSpPr>
                  <a:stCxn id="52" idx="4"/>
                  <a:endCxn id="53"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6" name="Straight Arrow Connector 55"/>
                <p:cNvCxnSpPr>
                  <a:stCxn id="52" idx="4"/>
                  <a:endCxn id="54"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7" name="TextBox 56"/>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8" name="TextBox 57"/>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44" name="Group 31"/>
              <p:cNvGrpSpPr/>
              <p:nvPr/>
            </p:nvGrpSpPr>
            <p:grpSpPr>
              <a:xfrm>
                <a:off x="2601912" y="5532437"/>
                <a:ext cx="2362200" cy="1295400"/>
                <a:chOff x="849312" y="4999037"/>
                <a:chExt cx="2362200" cy="1295400"/>
              </a:xfrm>
            </p:grpSpPr>
            <p:sp>
              <p:nvSpPr>
                <p:cNvPr id="45" name="Oval 44"/>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6" name="Oval 45"/>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7" name="Rectangle 46"/>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48" name="Straight Arrow Connector 47"/>
                <p:cNvCxnSpPr>
                  <a:stCxn id="45" idx="4"/>
                  <a:endCxn id="46"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9" name="Straight Arrow Connector 48"/>
                <p:cNvCxnSpPr>
                  <a:stCxn id="45" idx="4"/>
                  <a:endCxn id="47"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TextBox 49"/>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1" name="TextBox 50"/>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12" name="Group 56"/>
            <p:cNvGrpSpPr/>
            <p:nvPr/>
          </p:nvGrpSpPr>
          <p:grpSpPr>
            <a:xfrm>
              <a:off x="5116512" y="5913437"/>
              <a:ext cx="4876800" cy="1295400"/>
              <a:chOff x="5116512" y="5532437"/>
              <a:chExt cx="4876800" cy="1295400"/>
            </a:xfrm>
          </p:grpSpPr>
          <p:grpSp>
            <p:nvGrpSpPr>
              <p:cNvPr id="27" name="Group 39"/>
              <p:cNvGrpSpPr/>
              <p:nvPr/>
            </p:nvGrpSpPr>
            <p:grpSpPr>
              <a:xfrm>
                <a:off x="5116512" y="5532437"/>
                <a:ext cx="2362200" cy="1295400"/>
                <a:chOff x="849312" y="4999037"/>
                <a:chExt cx="2362200" cy="1295400"/>
              </a:xfrm>
            </p:grpSpPr>
            <p:sp>
              <p:nvSpPr>
                <p:cNvPr id="36" name="Oval 35"/>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7" name="Oval 36"/>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8" name="Rectangle 37"/>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39" name="Straight Arrow Connector 38"/>
                <p:cNvCxnSpPr>
                  <a:stCxn id="36" idx="4"/>
                  <a:endCxn id="3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36" idx="4"/>
                  <a:endCxn id="38"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1" name="TextBox 40"/>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2" name="TextBox 41"/>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28" name="Group 47"/>
              <p:cNvGrpSpPr/>
              <p:nvPr/>
            </p:nvGrpSpPr>
            <p:grpSpPr>
              <a:xfrm>
                <a:off x="7631112" y="5532437"/>
                <a:ext cx="2362200" cy="1295400"/>
                <a:chOff x="849312" y="4999037"/>
                <a:chExt cx="2362200" cy="1295400"/>
              </a:xfrm>
            </p:grpSpPr>
            <p:sp>
              <p:nvSpPr>
                <p:cNvPr id="29" name="Oval 2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0" name="Oval 2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1" name="Rectangle 3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32" name="Straight Arrow Connector 31"/>
                <p:cNvCxnSpPr>
                  <a:stCxn id="29" idx="4"/>
                  <a:endCxn id="3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3" name="Straight Arrow Connector 32"/>
                <p:cNvCxnSpPr>
                  <a:stCxn id="29" idx="4"/>
                  <a:endCxn id="3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4" name="TextBox 3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5" name="TextBox 3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13" name="Oval 12"/>
            <p:cNvSpPr/>
            <p:nvPr/>
          </p:nvSpPr>
          <p:spPr bwMode="auto">
            <a:xfrm>
              <a:off x="4735512" y="4084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4" name="Rectangle 13"/>
            <p:cNvSpPr/>
            <p:nvPr/>
          </p:nvSpPr>
          <p:spPr bwMode="auto">
            <a:xfrm>
              <a:off x="6646513" y="3774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15" name="Straight Arrow Connector 14"/>
            <p:cNvCxnSpPr>
              <a:stCxn id="10" idx="4"/>
              <a:endCxn id="52" idx="0"/>
            </p:cNvCxnSpPr>
            <p:nvPr/>
          </p:nvCxnSpPr>
          <p:spPr bwMode="auto">
            <a:xfrm flipH="1">
              <a:off x="1268412" y="5233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6" name="Straight Arrow Connector 15"/>
            <p:cNvCxnSpPr>
              <a:stCxn id="10" idx="4"/>
              <a:endCxn id="45" idx="0"/>
            </p:cNvCxnSpPr>
            <p:nvPr/>
          </p:nvCxnSpPr>
          <p:spPr bwMode="auto">
            <a:xfrm>
              <a:off x="2525712" y="5233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7" name="TextBox 16"/>
            <p:cNvSpPr txBox="1"/>
            <p:nvPr/>
          </p:nvSpPr>
          <p:spPr>
            <a:xfrm>
              <a:off x="3211512" y="5380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18" name="TextBox 17"/>
            <p:cNvSpPr txBox="1"/>
            <p:nvPr/>
          </p:nvSpPr>
          <p:spPr>
            <a:xfrm>
              <a:off x="1154112" y="5380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19" name="Straight Arrow Connector 18"/>
            <p:cNvCxnSpPr>
              <a:stCxn id="8" idx="4"/>
              <a:endCxn id="29" idx="0"/>
            </p:cNvCxnSpPr>
            <p:nvPr/>
          </p:nvCxnSpPr>
          <p:spPr bwMode="auto">
            <a:xfrm>
              <a:off x="7554912" y="5233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8" idx="4"/>
              <a:endCxn id="36" idx="0"/>
            </p:cNvCxnSpPr>
            <p:nvPr/>
          </p:nvCxnSpPr>
          <p:spPr bwMode="auto">
            <a:xfrm flipH="1">
              <a:off x="6297612" y="5233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1" name="TextBox 20"/>
            <p:cNvSpPr txBox="1"/>
            <p:nvPr/>
          </p:nvSpPr>
          <p:spPr>
            <a:xfrm>
              <a:off x="8240712" y="5380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22" name="TextBox 21"/>
            <p:cNvSpPr txBox="1"/>
            <p:nvPr/>
          </p:nvSpPr>
          <p:spPr>
            <a:xfrm>
              <a:off x="6183312" y="5380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23" name="Straight Arrow Connector 22"/>
            <p:cNvCxnSpPr>
              <a:stCxn id="8" idx="1"/>
              <a:endCxn id="13" idx="5"/>
            </p:cNvCxnSpPr>
            <p:nvPr/>
          </p:nvCxnSpPr>
          <p:spPr bwMode="auto">
            <a:xfrm flipH="1" flipV="1">
              <a:off x="5136511" y="4351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7"/>
              <a:endCxn id="13" idx="3"/>
            </p:cNvCxnSpPr>
            <p:nvPr/>
          </p:nvCxnSpPr>
          <p:spPr bwMode="auto">
            <a:xfrm flipV="1">
              <a:off x="3465093" y="4351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5" name="TextBox 24"/>
            <p:cNvSpPr txBox="1"/>
            <p:nvPr/>
          </p:nvSpPr>
          <p:spPr>
            <a:xfrm>
              <a:off x="6030912" y="4465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26" name="TextBox 25"/>
            <p:cNvSpPr txBox="1"/>
            <p:nvPr/>
          </p:nvSpPr>
          <p:spPr>
            <a:xfrm>
              <a:off x="3440112" y="4465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59" name="Oval 58"/>
            <p:cNvSpPr/>
            <p:nvPr/>
          </p:nvSpPr>
          <p:spPr bwMode="auto">
            <a:xfrm>
              <a:off x="143767" y="3845966"/>
              <a:ext cx="3816424" cy="334548"/>
            </a:xfrm>
            <a:prstGeom prst="ellipse">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http://en.wikipedia/…/The_Glass_Palace</a:t>
              </a:r>
            </a:p>
          </p:txBody>
        </p:sp>
        <p:cxnSp>
          <p:nvCxnSpPr>
            <p:cNvPr id="60" name="Straight Arrow Connector 59"/>
            <p:cNvCxnSpPr>
              <a:stCxn id="59" idx="4"/>
              <a:endCxn id="10" idx="0"/>
            </p:cNvCxnSpPr>
            <p:nvPr/>
          </p:nvCxnSpPr>
          <p:spPr bwMode="auto">
            <a:xfrm>
              <a:off x="2051980" y="4180514"/>
              <a:ext cx="473732" cy="71845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3" name="TextBox 62"/>
            <p:cNvSpPr txBox="1"/>
            <p:nvPr/>
          </p:nvSpPr>
          <p:spPr>
            <a:xfrm>
              <a:off x="1727944" y="4427909"/>
              <a:ext cx="762000" cy="237910"/>
            </a:xfrm>
            <a:prstGeom prst="rect">
              <a:avLst/>
            </a:prstGeom>
            <a:noFill/>
          </p:spPr>
          <p:txBody>
            <a:bodyPr wrap="square" rtlCol="0">
              <a:spAutoFit/>
            </a:bodyPr>
            <a:lstStyle/>
            <a:p>
              <a:r>
                <a:rPr lang="en-US" sz="1000" b="1" noProof="1">
                  <a:solidFill>
                    <a:srgbClr val="0D0D0D"/>
                  </a:solidFill>
                </a:rPr>
                <a:t>w:isbn</a:t>
              </a:r>
            </a:p>
          </p:txBody>
        </p:sp>
      </p:grpSp>
      <p:sp>
        <p:nvSpPr>
          <p:cNvPr id="61" name="Freeform 60"/>
          <p:cNvSpPr/>
          <p:nvPr/>
        </p:nvSpPr>
        <p:spPr bwMode="auto">
          <a:xfrm>
            <a:off x="981884" y="4583827"/>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2" name="Freeform 61"/>
          <p:cNvSpPr/>
          <p:nvPr/>
        </p:nvSpPr>
        <p:spPr bwMode="auto">
          <a:xfrm>
            <a:off x="294386" y="6719423"/>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4" name="Freeform 63"/>
          <p:cNvSpPr/>
          <p:nvPr/>
        </p:nvSpPr>
        <p:spPr bwMode="auto">
          <a:xfrm>
            <a:off x="1458947"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5" name="Freeform 64"/>
          <p:cNvSpPr/>
          <p:nvPr/>
        </p:nvSpPr>
        <p:spPr bwMode="auto">
          <a:xfrm>
            <a:off x="6130048" y="4727036"/>
            <a:ext cx="2872699" cy="805402"/>
          </a:xfrm>
          <a:custGeom>
            <a:avLst/>
            <a:gdLst>
              <a:gd name="connsiteX0" fmla="*/ 372384 w 3093651"/>
              <a:gd name="connsiteY0" fmla="*/ 9550 h 1079101"/>
              <a:gd name="connsiteX1" fmla="*/ 315094 w 3093651"/>
              <a:gd name="connsiteY1" fmla="*/ 28649 h 1079101"/>
              <a:gd name="connsiteX2" fmla="*/ 229159 w 3093651"/>
              <a:gd name="connsiteY2" fmla="*/ 57297 h 1079101"/>
              <a:gd name="connsiteX3" fmla="*/ 105031 w 3093651"/>
              <a:gd name="connsiteY3" fmla="*/ 143244 h 1079101"/>
              <a:gd name="connsiteX4" fmla="*/ 47742 w 3093651"/>
              <a:gd name="connsiteY4" fmla="*/ 171892 h 1079101"/>
              <a:gd name="connsiteX5" fmla="*/ 38193 w 3093651"/>
              <a:gd name="connsiteY5" fmla="*/ 200541 h 1079101"/>
              <a:gd name="connsiteX6" fmla="*/ 19097 w 3093651"/>
              <a:gd name="connsiteY6" fmla="*/ 229190 h 1079101"/>
              <a:gd name="connsiteX7" fmla="*/ 0 w 3093651"/>
              <a:gd name="connsiteY7" fmla="*/ 267388 h 1079101"/>
              <a:gd name="connsiteX8" fmla="*/ 38193 w 3093651"/>
              <a:gd name="connsiteY8" fmla="*/ 353334 h 1079101"/>
              <a:gd name="connsiteX9" fmla="*/ 57290 w 3093651"/>
              <a:gd name="connsiteY9" fmla="*/ 381983 h 1079101"/>
              <a:gd name="connsiteX10" fmla="*/ 114580 w 3093651"/>
              <a:gd name="connsiteY10" fmla="*/ 439280 h 1079101"/>
              <a:gd name="connsiteX11" fmla="*/ 229159 w 3093651"/>
              <a:gd name="connsiteY11" fmla="*/ 563424 h 1079101"/>
              <a:gd name="connsiteX12" fmla="*/ 248256 w 3093651"/>
              <a:gd name="connsiteY12" fmla="*/ 592073 h 1079101"/>
              <a:gd name="connsiteX13" fmla="*/ 591995 w 3093651"/>
              <a:gd name="connsiteY13" fmla="*/ 859461 h 1079101"/>
              <a:gd name="connsiteX14" fmla="*/ 744768 w 3093651"/>
              <a:gd name="connsiteY14" fmla="*/ 926308 h 1079101"/>
              <a:gd name="connsiteX15" fmla="*/ 811606 w 3093651"/>
              <a:gd name="connsiteY15" fmla="*/ 974056 h 1079101"/>
              <a:gd name="connsiteX16" fmla="*/ 859348 w 3093651"/>
              <a:gd name="connsiteY16" fmla="*/ 1002704 h 1079101"/>
              <a:gd name="connsiteX17" fmla="*/ 897541 w 3093651"/>
              <a:gd name="connsiteY17" fmla="*/ 1031353 h 1079101"/>
              <a:gd name="connsiteX18" fmla="*/ 973927 w 3093651"/>
              <a:gd name="connsiteY18" fmla="*/ 1040903 h 1079101"/>
              <a:gd name="connsiteX19" fmla="*/ 1098055 w 3093651"/>
              <a:gd name="connsiteY19" fmla="*/ 1050452 h 1079101"/>
              <a:gd name="connsiteX20" fmla="*/ 1269925 w 3093651"/>
              <a:gd name="connsiteY20" fmla="*/ 1060002 h 1079101"/>
              <a:gd name="connsiteX21" fmla="*/ 1384505 w 3093651"/>
              <a:gd name="connsiteY21" fmla="*/ 1069551 h 1079101"/>
              <a:gd name="connsiteX22" fmla="*/ 1556374 w 3093651"/>
              <a:gd name="connsiteY22" fmla="*/ 1079101 h 1079101"/>
              <a:gd name="connsiteX23" fmla="*/ 2797654 w 3093651"/>
              <a:gd name="connsiteY23" fmla="*/ 1069551 h 1079101"/>
              <a:gd name="connsiteX24" fmla="*/ 2940879 w 3093651"/>
              <a:gd name="connsiteY24" fmla="*/ 1040903 h 1079101"/>
              <a:gd name="connsiteX25" fmla="*/ 2979072 w 3093651"/>
              <a:gd name="connsiteY25" fmla="*/ 1021804 h 1079101"/>
              <a:gd name="connsiteX26" fmla="*/ 3007717 w 3093651"/>
              <a:gd name="connsiteY26" fmla="*/ 993155 h 1079101"/>
              <a:gd name="connsiteX27" fmla="*/ 3093651 w 3093651"/>
              <a:gd name="connsiteY27" fmla="*/ 849911 h 1079101"/>
              <a:gd name="connsiteX28" fmla="*/ 3074555 w 3093651"/>
              <a:gd name="connsiteY28" fmla="*/ 506127 h 1079101"/>
              <a:gd name="connsiteX29" fmla="*/ 3065007 w 3093651"/>
              <a:gd name="connsiteY29" fmla="*/ 458379 h 1079101"/>
              <a:gd name="connsiteX30" fmla="*/ 3017265 w 3093651"/>
              <a:gd name="connsiteY30" fmla="*/ 372433 h 1079101"/>
              <a:gd name="connsiteX31" fmla="*/ 2969523 w 3093651"/>
              <a:gd name="connsiteY31" fmla="*/ 315136 h 1079101"/>
              <a:gd name="connsiteX32" fmla="*/ 2940879 w 3093651"/>
              <a:gd name="connsiteY32" fmla="*/ 296037 h 1079101"/>
              <a:gd name="connsiteX33" fmla="*/ 2921782 w 3093651"/>
              <a:gd name="connsiteY33" fmla="*/ 267388 h 1079101"/>
              <a:gd name="connsiteX34" fmla="*/ 2902685 w 3093651"/>
              <a:gd name="connsiteY34" fmla="*/ 229190 h 1079101"/>
              <a:gd name="connsiteX35" fmla="*/ 2835847 w 3093651"/>
              <a:gd name="connsiteY35" fmla="*/ 190991 h 1079101"/>
              <a:gd name="connsiteX36" fmla="*/ 2788106 w 3093651"/>
              <a:gd name="connsiteY36" fmla="*/ 152793 h 1079101"/>
              <a:gd name="connsiteX37" fmla="*/ 2683074 w 3093651"/>
              <a:gd name="connsiteY37" fmla="*/ 105045 h 1079101"/>
              <a:gd name="connsiteX38" fmla="*/ 2644881 w 3093651"/>
              <a:gd name="connsiteY38" fmla="*/ 76397 h 1079101"/>
              <a:gd name="connsiteX39" fmla="*/ 2578043 w 3093651"/>
              <a:gd name="connsiteY39" fmla="*/ 57297 h 1079101"/>
              <a:gd name="connsiteX40" fmla="*/ 2473012 w 3093651"/>
              <a:gd name="connsiteY40" fmla="*/ 19099 h 1079101"/>
              <a:gd name="connsiteX41" fmla="*/ 2234304 w 3093651"/>
              <a:gd name="connsiteY41" fmla="*/ 0 h 1079101"/>
              <a:gd name="connsiteX42" fmla="*/ 1422698 w 3093651"/>
              <a:gd name="connsiteY42" fmla="*/ 9550 h 1079101"/>
              <a:gd name="connsiteX43" fmla="*/ 1327215 w 3093651"/>
              <a:gd name="connsiteY43" fmla="*/ 19099 h 1079101"/>
              <a:gd name="connsiteX44" fmla="*/ 229159 w 3093651"/>
              <a:gd name="connsiteY44" fmla="*/ 28649 h 107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651" h="1079101">
                <a:moveTo>
                  <a:pt x="372384" y="9550"/>
                </a:moveTo>
                <a:lnTo>
                  <a:pt x="315094" y="28649"/>
                </a:lnTo>
                <a:lnTo>
                  <a:pt x="229159" y="57297"/>
                </a:lnTo>
                <a:cubicBezTo>
                  <a:pt x="166481" y="119984"/>
                  <a:pt x="233501" y="57587"/>
                  <a:pt x="105031" y="143244"/>
                </a:cubicBezTo>
                <a:cubicBezTo>
                  <a:pt x="68012" y="167926"/>
                  <a:pt x="87273" y="158714"/>
                  <a:pt x="47742" y="171892"/>
                </a:cubicBezTo>
                <a:cubicBezTo>
                  <a:pt x="44559" y="181442"/>
                  <a:pt x="42694" y="191537"/>
                  <a:pt x="38193" y="200541"/>
                </a:cubicBezTo>
                <a:cubicBezTo>
                  <a:pt x="33061" y="210806"/>
                  <a:pt x="24790" y="219225"/>
                  <a:pt x="19097" y="229190"/>
                </a:cubicBezTo>
                <a:cubicBezTo>
                  <a:pt x="12035" y="241550"/>
                  <a:pt x="6366" y="254655"/>
                  <a:pt x="0" y="267388"/>
                </a:cubicBezTo>
                <a:cubicBezTo>
                  <a:pt x="13639" y="301489"/>
                  <a:pt x="20354" y="322112"/>
                  <a:pt x="38193" y="353334"/>
                </a:cubicBezTo>
                <a:cubicBezTo>
                  <a:pt x="43887" y="363299"/>
                  <a:pt x="49666" y="373405"/>
                  <a:pt x="57290" y="381983"/>
                </a:cubicBezTo>
                <a:cubicBezTo>
                  <a:pt x="75232" y="402170"/>
                  <a:pt x="97709" y="418189"/>
                  <a:pt x="114580" y="439280"/>
                </a:cubicBezTo>
                <a:cubicBezTo>
                  <a:pt x="200907" y="547204"/>
                  <a:pt x="158357" y="510317"/>
                  <a:pt x="229159" y="563424"/>
                </a:cubicBezTo>
                <a:cubicBezTo>
                  <a:pt x="235525" y="572974"/>
                  <a:pt x="240141" y="583957"/>
                  <a:pt x="248256" y="592073"/>
                </a:cubicBezTo>
                <a:cubicBezTo>
                  <a:pt x="332300" y="676128"/>
                  <a:pt x="500388" y="819378"/>
                  <a:pt x="591995" y="859461"/>
                </a:cubicBezTo>
                <a:cubicBezTo>
                  <a:pt x="642919" y="881743"/>
                  <a:pt x="695488" y="900593"/>
                  <a:pt x="744768" y="926308"/>
                </a:cubicBezTo>
                <a:cubicBezTo>
                  <a:pt x="769042" y="938975"/>
                  <a:pt x="788825" y="958867"/>
                  <a:pt x="811606" y="974056"/>
                </a:cubicBezTo>
                <a:cubicBezTo>
                  <a:pt x="827048" y="984352"/>
                  <a:pt x="843906" y="992408"/>
                  <a:pt x="859348" y="1002704"/>
                </a:cubicBezTo>
                <a:cubicBezTo>
                  <a:pt x="872589" y="1011533"/>
                  <a:pt x="882443" y="1026320"/>
                  <a:pt x="897541" y="1031353"/>
                </a:cubicBezTo>
                <a:cubicBezTo>
                  <a:pt x="921884" y="1039469"/>
                  <a:pt x="948382" y="1038470"/>
                  <a:pt x="973927" y="1040903"/>
                </a:cubicBezTo>
                <a:cubicBezTo>
                  <a:pt x="1015238" y="1044838"/>
                  <a:pt x="1056643" y="1047780"/>
                  <a:pt x="1098055" y="1050452"/>
                </a:cubicBezTo>
                <a:lnTo>
                  <a:pt x="1269925" y="1060002"/>
                </a:lnTo>
                <a:cubicBezTo>
                  <a:pt x="1308166" y="1062552"/>
                  <a:pt x="1346264" y="1067001"/>
                  <a:pt x="1384505" y="1069551"/>
                </a:cubicBezTo>
                <a:cubicBezTo>
                  <a:pt x="1441756" y="1073368"/>
                  <a:pt x="1499084" y="1075918"/>
                  <a:pt x="1556374" y="1079101"/>
                </a:cubicBezTo>
                <a:lnTo>
                  <a:pt x="2797654" y="1069551"/>
                </a:lnTo>
                <a:cubicBezTo>
                  <a:pt x="2856075" y="1068710"/>
                  <a:pt x="2889438" y="1061482"/>
                  <a:pt x="2940879" y="1040903"/>
                </a:cubicBezTo>
                <a:cubicBezTo>
                  <a:pt x="2954095" y="1035616"/>
                  <a:pt x="2966341" y="1028170"/>
                  <a:pt x="2979072" y="1021804"/>
                </a:cubicBezTo>
                <a:cubicBezTo>
                  <a:pt x="2988620" y="1012254"/>
                  <a:pt x="2999615" y="1003959"/>
                  <a:pt x="3007717" y="993155"/>
                </a:cubicBezTo>
                <a:cubicBezTo>
                  <a:pt x="3059570" y="924009"/>
                  <a:pt x="3060329" y="916567"/>
                  <a:pt x="3093651" y="849911"/>
                </a:cubicBezTo>
                <a:cubicBezTo>
                  <a:pt x="3087286" y="735316"/>
                  <a:pt x="3082929" y="620592"/>
                  <a:pt x="3074555" y="506127"/>
                </a:cubicBezTo>
                <a:cubicBezTo>
                  <a:pt x="3073371" y="489939"/>
                  <a:pt x="3070553" y="473633"/>
                  <a:pt x="3065007" y="458379"/>
                </a:cubicBezTo>
                <a:cubicBezTo>
                  <a:pt x="3056955" y="436233"/>
                  <a:pt x="3034379" y="394439"/>
                  <a:pt x="3017265" y="372433"/>
                </a:cubicBezTo>
                <a:cubicBezTo>
                  <a:pt x="3002003" y="352809"/>
                  <a:pt x="2987101" y="332716"/>
                  <a:pt x="2969523" y="315136"/>
                </a:cubicBezTo>
                <a:cubicBezTo>
                  <a:pt x="2961409" y="307021"/>
                  <a:pt x="2950427" y="302403"/>
                  <a:pt x="2940879" y="296037"/>
                </a:cubicBezTo>
                <a:cubicBezTo>
                  <a:pt x="2934513" y="286487"/>
                  <a:pt x="2927476" y="277353"/>
                  <a:pt x="2921782" y="267388"/>
                </a:cubicBezTo>
                <a:cubicBezTo>
                  <a:pt x="2914720" y="255028"/>
                  <a:pt x="2911798" y="240126"/>
                  <a:pt x="2902685" y="229190"/>
                </a:cubicBezTo>
                <a:cubicBezTo>
                  <a:pt x="2890478" y="214540"/>
                  <a:pt x="2849226" y="199912"/>
                  <a:pt x="2835847" y="190991"/>
                </a:cubicBezTo>
                <a:cubicBezTo>
                  <a:pt x="2818890" y="179685"/>
                  <a:pt x="2805463" y="163475"/>
                  <a:pt x="2788106" y="152793"/>
                </a:cubicBezTo>
                <a:cubicBezTo>
                  <a:pt x="2737652" y="121740"/>
                  <a:pt x="2726375" y="119481"/>
                  <a:pt x="2683074" y="105045"/>
                </a:cubicBezTo>
                <a:cubicBezTo>
                  <a:pt x="2670343" y="95496"/>
                  <a:pt x="2658698" y="84294"/>
                  <a:pt x="2644881" y="76397"/>
                </a:cubicBezTo>
                <a:cubicBezTo>
                  <a:pt x="2632007" y="69039"/>
                  <a:pt x="2589207" y="61019"/>
                  <a:pt x="2578043" y="57297"/>
                </a:cubicBezTo>
                <a:cubicBezTo>
                  <a:pt x="2552564" y="48803"/>
                  <a:pt x="2498467" y="22384"/>
                  <a:pt x="2473012" y="19099"/>
                </a:cubicBezTo>
                <a:cubicBezTo>
                  <a:pt x="2393845" y="8883"/>
                  <a:pt x="2234304" y="0"/>
                  <a:pt x="2234304" y="0"/>
                </a:cubicBezTo>
                <a:lnTo>
                  <a:pt x="1422698" y="9550"/>
                </a:lnTo>
                <a:cubicBezTo>
                  <a:pt x="1390719" y="10223"/>
                  <a:pt x="1359195" y="18446"/>
                  <a:pt x="1327215" y="19099"/>
                </a:cubicBezTo>
                <a:cubicBezTo>
                  <a:pt x="811474" y="29626"/>
                  <a:pt x="641143" y="28649"/>
                  <a:pt x="229159" y="28649"/>
                </a:cubicBezTo>
              </a:path>
            </a:pathLst>
          </a:custGeom>
          <a:noFill/>
          <a:ln w="25400"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6" name="Freeform 65"/>
          <p:cNvSpPr/>
          <p:nvPr/>
        </p:nvSpPr>
        <p:spPr bwMode="auto">
          <a:xfrm>
            <a:off x="7903623" y="6699895"/>
            <a:ext cx="671336" cy="574601"/>
          </a:xfrm>
          <a:custGeom>
            <a:avLst/>
            <a:gdLst>
              <a:gd name="connsiteX0" fmla="*/ 219611 w 747536"/>
              <a:gd name="connsiteY0" fmla="*/ 0 h 639821"/>
              <a:gd name="connsiteX1" fmla="*/ 162321 w 747536"/>
              <a:gd name="connsiteY1" fmla="*/ 28648 h 639821"/>
              <a:gd name="connsiteX2" fmla="*/ 57290 w 747536"/>
              <a:gd name="connsiteY2" fmla="*/ 95495 h 639821"/>
              <a:gd name="connsiteX3" fmla="*/ 47742 w 747536"/>
              <a:gd name="connsiteY3" fmla="*/ 124144 h 639821"/>
              <a:gd name="connsiteX4" fmla="*/ 19097 w 747536"/>
              <a:gd name="connsiteY4" fmla="*/ 143243 h 639821"/>
              <a:gd name="connsiteX5" fmla="*/ 0 w 747536"/>
              <a:gd name="connsiteY5" fmla="*/ 276937 h 639821"/>
              <a:gd name="connsiteX6" fmla="*/ 9549 w 747536"/>
              <a:gd name="connsiteY6" fmla="*/ 496577 h 639821"/>
              <a:gd name="connsiteX7" fmla="*/ 28645 w 747536"/>
              <a:gd name="connsiteY7" fmla="*/ 534775 h 639821"/>
              <a:gd name="connsiteX8" fmla="*/ 47742 w 747536"/>
              <a:gd name="connsiteY8" fmla="*/ 563424 h 639821"/>
              <a:gd name="connsiteX9" fmla="*/ 124128 w 747536"/>
              <a:gd name="connsiteY9" fmla="*/ 611172 h 639821"/>
              <a:gd name="connsiteX10" fmla="*/ 200515 w 747536"/>
              <a:gd name="connsiteY10" fmla="*/ 639821 h 639821"/>
              <a:gd name="connsiteX11" fmla="*/ 611092 w 747536"/>
              <a:gd name="connsiteY11" fmla="*/ 630271 h 639821"/>
              <a:gd name="connsiteX12" fmla="*/ 658833 w 747536"/>
              <a:gd name="connsiteY12" fmla="*/ 582523 h 639821"/>
              <a:gd name="connsiteX13" fmla="*/ 716123 w 747536"/>
              <a:gd name="connsiteY13" fmla="*/ 572974 h 639821"/>
              <a:gd name="connsiteX14" fmla="*/ 725672 w 747536"/>
              <a:gd name="connsiteY14" fmla="*/ 534775 h 639821"/>
              <a:gd name="connsiteX15" fmla="*/ 744768 w 747536"/>
              <a:gd name="connsiteY15" fmla="*/ 506127 h 639821"/>
              <a:gd name="connsiteX16" fmla="*/ 735220 w 747536"/>
              <a:gd name="connsiteY16" fmla="*/ 315135 h 639821"/>
              <a:gd name="connsiteX17" fmla="*/ 725672 w 747536"/>
              <a:gd name="connsiteY17" fmla="*/ 286487 h 639821"/>
              <a:gd name="connsiteX18" fmla="*/ 706575 w 747536"/>
              <a:gd name="connsiteY18" fmla="*/ 257838 h 639821"/>
              <a:gd name="connsiteX19" fmla="*/ 668382 w 747536"/>
              <a:gd name="connsiteY19" fmla="*/ 219640 h 639821"/>
              <a:gd name="connsiteX20" fmla="*/ 639737 w 747536"/>
              <a:gd name="connsiteY20" fmla="*/ 210090 h 639821"/>
              <a:gd name="connsiteX21" fmla="*/ 620640 w 747536"/>
              <a:gd name="connsiteY21" fmla="*/ 171892 h 639821"/>
              <a:gd name="connsiteX22" fmla="*/ 544254 w 747536"/>
              <a:gd name="connsiteY22" fmla="*/ 114594 h 639821"/>
              <a:gd name="connsiteX23" fmla="*/ 515609 w 747536"/>
              <a:gd name="connsiteY23" fmla="*/ 95495 h 639821"/>
              <a:gd name="connsiteX24" fmla="*/ 448771 w 747536"/>
              <a:gd name="connsiteY24" fmla="*/ 66847 h 639821"/>
              <a:gd name="connsiteX25" fmla="*/ 391481 w 747536"/>
              <a:gd name="connsiteY25" fmla="*/ 38198 h 639821"/>
              <a:gd name="connsiteX26" fmla="*/ 162321 w 747536"/>
              <a:gd name="connsiteY26" fmla="*/ 19099 h 6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7536" h="639821">
                <a:moveTo>
                  <a:pt x="219611" y="0"/>
                </a:moveTo>
                <a:cubicBezTo>
                  <a:pt x="200514" y="9549"/>
                  <a:pt x="180504" y="17457"/>
                  <a:pt x="162321" y="28648"/>
                </a:cubicBezTo>
                <a:cubicBezTo>
                  <a:pt x="16676" y="118287"/>
                  <a:pt x="154920" y="46674"/>
                  <a:pt x="57290" y="95495"/>
                </a:cubicBezTo>
                <a:cubicBezTo>
                  <a:pt x="54107" y="105045"/>
                  <a:pt x="54030" y="116283"/>
                  <a:pt x="47742" y="124144"/>
                </a:cubicBezTo>
                <a:cubicBezTo>
                  <a:pt x="40574" y="133106"/>
                  <a:pt x="22520" y="132289"/>
                  <a:pt x="19097" y="143243"/>
                </a:cubicBezTo>
                <a:cubicBezTo>
                  <a:pt x="5671" y="186211"/>
                  <a:pt x="0" y="276937"/>
                  <a:pt x="0" y="276937"/>
                </a:cubicBezTo>
                <a:cubicBezTo>
                  <a:pt x="3183" y="350150"/>
                  <a:pt x="1457" y="423743"/>
                  <a:pt x="9549" y="496577"/>
                </a:cubicBezTo>
                <a:cubicBezTo>
                  <a:pt x="11121" y="510725"/>
                  <a:pt x="21583" y="522415"/>
                  <a:pt x="28645" y="534775"/>
                </a:cubicBezTo>
                <a:cubicBezTo>
                  <a:pt x="34339" y="544740"/>
                  <a:pt x="38781" y="556254"/>
                  <a:pt x="47742" y="563424"/>
                </a:cubicBezTo>
                <a:cubicBezTo>
                  <a:pt x="71188" y="582183"/>
                  <a:pt x="95642" y="601676"/>
                  <a:pt x="124128" y="611172"/>
                </a:cubicBezTo>
                <a:cubicBezTo>
                  <a:pt x="169034" y="626142"/>
                  <a:pt x="143428" y="616982"/>
                  <a:pt x="200515" y="639821"/>
                </a:cubicBezTo>
                <a:cubicBezTo>
                  <a:pt x="337374" y="636638"/>
                  <a:pt x="474325" y="636218"/>
                  <a:pt x="611092" y="630271"/>
                </a:cubicBezTo>
                <a:cubicBezTo>
                  <a:pt x="671683" y="627636"/>
                  <a:pt x="609154" y="613576"/>
                  <a:pt x="658833" y="582523"/>
                </a:cubicBezTo>
                <a:cubicBezTo>
                  <a:pt x="675250" y="572261"/>
                  <a:pt x="697026" y="576157"/>
                  <a:pt x="716123" y="572974"/>
                </a:cubicBezTo>
                <a:cubicBezTo>
                  <a:pt x="719306" y="560241"/>
                  <a:pt x="720502" y="546839"/>
                  <a:pt x="725672" y="534775"/>
                </a:cubicBezTo>
                <a:cubicBezTo>
                  <a:pt x="730192" y="524226"/>
                  <a:pt x="744270" y="517593"/>
                  <a:pt x="744768" y="506127"/>
                </a:cubicBezTo>
                <a:cubicBezTo>
                  <a:pt x="747536" y="442444"/>
                  <a:pt x="740741" y="378639"/>
                  <a:pt x="735220" y="315135"/>
                </a:cubicBezTo>
                <a:cubicBezTo>
                  <a:pt x="734348" y="305107"/>
                  <a:pt x="730173" y="295490"/>
                  <a:pt x="725672" y="286487"/>
                </a:cubicBezTo>
                <a:cubicBezTo>
                  <a:pt x="720540" y="276222"/>
                  <a:pt x="714043" y="266552"/>
                  <a:pt x="706575" y="257838"/>
                </a:cubicBezTo>
                <a:cubicBezTo>
                  <a:pt x="694858" y="244166"/>
                  <a:pt x="683033" y="230106"/>
                  <a:pt x="668382" y="219640"/>
                </a:cubicBezTo>
                <a:cubicBezTo>
                  <a:pt x="660192" y="213789"/>
                  <a:pt x="649285" y="213273"/>
                  <a:pt x="639737" y="210090"/>
                </a:cubicBezTo>
                <a:cubicBezTo>
                  <a:pt x="633371" y="197357"/>
                  <a:pt x="629180" y="183281"/>
                  <a:pt x="620640" y="171892"/>
                </a:cubicBezTo>
                <a:cubicBezTo>
                  <a:pt x="587057" y="127109"/>
                  <a:pt x="586950" y="138996"/>
                  <a:pt x="544254" y="114594"/>
                </a:cubicBezTo>
                <a:cubicBezTo>
                  <a:pt x="534290" y="108900"/>
                  <a:pt x="525573" y="101189"/>
                  <a:pt x="515609" y="95495"/>
                </a:cubicBezTo>
                <a:cubicBezTo>
                  <a:pt x="482571" y="76614"/>
                  <a:pt x="480909" y="77560"/>
                  <a:pt x="448771" y="66847"/>
                </a:cubicBezTo>
                <a:cubicBezTo>
                  <a:pt x="418096" y="36167"/>
                  <a:pt x="441760" y="53283"/>
                  <a:pt x="391481" y="38198"/>
                </a:cubicBezTo>
                <a:cubicBezTo>
                  <a:pt x="267435" y="980"/>
                  <a:pt x="389629" y="19099"/>
                  <a:pt x="162321" y="19099"/>
                </a:cubicBezTo>
              </a:path>
            </a:pathLst>
          </a:custGeom>
          <a:noFill/>
          <a:ln w="25400"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7" name="Freeform 66"/>
          <p:cNvSpPr/>
          <p:nvPr/>
        </p:nvSpPr>
        <p:spPr bwMode="auto">
          <a:xfrm>
            <a:off x="9029714" y="6756993"/>
            <a:ext cx="582633" cy="515322"/>
          </a:xfrm>
          <a:custGeom>
            <a:avLst/>
            <a:gdLst>
              <a:gd name="connsiteX0" fmla="*/ 66838 w 658833"/>
              <a:gd name="connsiteY0" fmla="*/ 15480 h 582719"/>
              <a:gd name="connsiteX1" fmla="*/ 38193 w 658833"/>
              <a:gd name="connsiteY1" fmla="*/ 44129 h 582719"/>
              <a:gd name="connsiteX2" fmla="*/ 19096 w 658833"/>
              <a:gd name="connsiteY2" fmla="*/ 91877 h 582719"/>
              <a:gd name="connsiteX3" fmla="*/ 0 w 658833"/>
              <a:gd name="connsiteY3" fmla="*/ 120525 h 582719"/>
              <a:gd name="connsiteX4" fmla="*/ 19096 w 658833"/>
              <a:gd name="connsiteY4" fmla="*/ 254219 h 582719"/>
              <a:gd name="connsiteX5" fmla="*/ 76386 w 658833"/>
              <a:gd name="connsiteY5" fmla="*/ 387913 h 582719"/>
              <a:gd name="connsiteX6" fmla="*/ 133676 w 658833"/>
              <a:gd name="connsiteY6" fmla="*/ 483409 h 582719"/>
              <a:gd name="connsiteX7" fmla="*/ 171869 w 658833"/>
              <a:gd name="connsiteY7" fmla="*/ 512057 h 582719"/>
              <a:gd name="connsiteX8" fmla="*/ 190966 w 658833"/>
              <a:gd name="connsiteY8" fmla="*/ 540706 h 582719"/>
              <a:gd name="connsiteX9" fmla="*/ 286449 w 658833"/>
              <a:gd name="connsiteY9" fmla="*/ 578904 h 582719"/>
              <a:gd name="connsiteX10" fmla="*/ 601543 w 658833"/>
              <a:gd name="connsiteY10" fmla="*/ 569355 h 582719"/>
              <a:gd name="connsiteX11" fmla="*/ 658833 w 658833"/>
              <a:gd name="connsiteY11" fmla="*/ 531157 h 582719"/>
              <a:gd name="connsiteX12" fmla="*/ 649285 w 658833"/>
              <a:gd name="connsiteY12" fmla="*/ 330616 h 582719"/>
              <a:gd name="connsiteX13" fmla="*/ 639736 w 658833"/>
              <a:gd name="connsiteY13" fmla="*/ 301967 h 582719"/>
              <a:gd name="connsiteX14" fmla="*/ 620640 w 658833"/>
              <a:gd name="connsiteY14" fmla="*/ 273318 h 582719"/>
              <a:gd name="connsiteX15" fmla="*/ 611091 w 658833"/>
              <a:gd name="connsiteY15" fmla="*/ 225570 h 582719"/>
              <a:gd name="connsiteX16" fmla="*/ 544253 w 658833"/>
              <a:gd name="connsiteY16" fmla="*/ 149174 h 582719"/>
              <a:gd name="connsiteX17" fmla="*/ 486963 w 658833"/>
              <a:gd name="connsiteY17" fmla="*/ 91877 h 582719"/>
              <a:gd name="connsiteX18" fmla="*/ 391480 w 658833"/>
              <a:gd name="connsiteY18" fmla="*/ 72777 h 582719"/>
              <a:gd name="connsiteX19" fmla="*/ 353287 w 658833"/>
              <a:gd name="connsiteY19" fmla="*/ 63228 h 582719"/>
              <a:gd name="connsiteX20" fmla="*/ 19096 w 658833"/>
              <a:gd name="connsiteY20" fmla="*/ 44129 h 58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8833" h="582719">
                <a:moveTo>
                  <a:pt x="66838" y="15480"/>
                </a:moveTo>
                <a:cubicBezTo>
                  <a:pt x="57290" y="25030"/>
                  <a:pt x="45350" y="32677"/>
                  <a:pt x="38193" y="44129"/>
                </a:cubicBezTo>
                <a:cubicBezTo>
                  <a:pt x="29109" y="58666"/>
                  <a:pt x="26761" y="76545"/>
                  <a:pt x="19096" y="91877"/>
                </a:cubicBezTo>
                <a:cubicBezTo>
                  <a:pt x="13964" y="102142"/>
                  <a:pt x="6365" y="110976"/>
                  <a:pt x="0" y="120525"/>
                </a:cubicBezTo>
                <a:cubicBezTo>
                  <a:pt x="6365" y="165090"/>
                  <a:pt x="6730" y="210934"/>
                  <a:pt x="19096" y="254219"/>
                </a:cubicBezTo>
                <a:cubicBezTo>
                  <a:pt x="32414" y="300838"/>
                  <a:pt x="56697" y="343607"/>
                  <a:pt x="76386" y="387913"/>
                </a:cubicBezTo>
                <a:cubicBezTo>
                  <a:pt x="89693" y="417858"/>
                  <a:pt x="113474" y="460679"/>
                  <a:pt x="133676" y="483409"/>
                </a:cubicBezTo>
                <a:cubicBezTo>
                  <a:pt x="144248" y="495304"/>
                  <a:pt x="159138" y="502508"/>
                  <a:pt x="171869" y="512057"/>
                </a:cubicBezTo>
                <a:cubicBezTo>
                  <a:pt x="178235" y="521607"/>
                  <a:pt x="181053" y="534923"/>
                  <a:pt x="190966" y="540706"/>
                </a:cubicBezTo>
                <a:cubicBezTo>
                  <a:pt x="220575" y="557980"/>
                  <a:pt x="286449" y="578904"/>
                  <a:pt x="286449" y="578904"/>
                </a:cubicBezTo>
                <a:cubicBezTo>
                  <a:pt x="391480" y="575721"/>
                  <a:pt x="497317" y="582719"/>
                  <a:pt x="601543" y="569355"/>
                </a:cubicBezTo>
                <a:cubicBezTo>
                  <a:pt x="624309" y="566436"/>
                  <a:pt x="658833" y="531157"/>
                  <a:pt x="658833" y="531157"/>
                </a:cubicBezTo>
                <a:cubicBezTo>
                  <a:pt x="655650" y="464310"/>
                  <a:pt x="654842" y="397308"/>
                  <a:pt x="649285" y="330616"/>
                </a:cubicBezTo>
                <a:cubicBezTo>
                  <a:pt x="648449" y="320585"/>
                  <a:pt x="644237" y="310971"/>
                  <a:pt x="639736" y="301967"/>
                </a:cubicBezTo>
                <a:cubicBezTo>
                  <a:pt x="634604" y="291702"/>
                  <a:pt x="627005" y="282868"/>
                  <a:pt x="620640" y="273318"/>
                </a:cubicBezTo>
                <a:cubicBezTo>
                  <a:pt x="617457" y="257402"/>
                  <a:pt x="617807" y="240347"/>
                  <a:pt x="611091" y="225570"/>
                </a:cubicBezTo>
                <a:cubicBezTo>
                  <a:pt x="586874" y="172286"/>
                  <a:pt x="581825" y="174225"/>
                  <a:pt x="544253" y="149174"/>
                </a:cubicBezTo>
                <a:cubicBezTo>
                  <a:pt x="528072" y="124899"/>
                  <a:pt x="518055" y="102983"/>
                  <a:pt x="486963" y="91877"/>
                </a:cubicBezTo>
                <a:cubicBezTo>
                  <a:pt x="456396" y="80959"/>
                  <a:pt x="422969" y="80650"/>
                  <a:pt x="391480" y="72777"/>
                </a:cubicBezTo>
                <a:lnTo>
                  <a:pt x="353287" y="63228"/>
                </a:lnTo>
                <a:cubicBezTo>
                  <a:pt x="226847" y="0"/>
                  <a:pt x="329328" y="44129"/>
                  <a:pt x="19096" y="44129"/>
                </a:cubicBezTo>
              </a:path>
            </a:pathLst>
          </a:custGeom>
          <a:noFill/>
          <a:ln w="25400"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8" name="Freeform 67"/>
          <p:cNvSpPr/>
          <p:nvPr/>
        </p:nvSpPr>
        <p:spPr bwMode="auto">
          <a:xfrm>
            <a:off x="7840" y="3563848"/>
            <a:ext cx="431239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25849295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1"/>
          <p:cNvSpPr>
            <a:spLocks noGrp="1" noChangeArrowheads="1"/>
          </p:cNvSpPr>
          <p:nvPr>
            <p:ph type="title"/>
          </p:nvPr>
        </p:nvSpPr>
        <p:spPr/>
        <p:txBody>
          <a:bodyPr/>
          <a:lstStyle/>
          <a:p>
            <a:r>
              <a:rPr lang="en-US" dirty="0" smtClean="0"/>
              <a:t>Construct a new graph</a:t>
            </a:r>
            <a:endParaRPr lang="en-US" dirty="0"/>
          </a:p>
        </p:txBody>
      </p:sp>
      <p:sp>
        <p:nvSpPr>
          <p:cNvPr id="140290" name="Text Box 2"/>
          <p:cNvSpPr txBox="1">
            <a:spLocks noChangeArrowheads="1"/>
          </p:cNvSpPr>
          <p:nvPr/>
        </p:nvSpPr>
        <p:spPr bwMode="auto">
          <a:xfrm>
            <a:off x="71438" y="1260475"/>
            <a:ext cx="9920288" cy="143924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CONSTRUCT { ?isbn b:price ?price.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?isbn a:author ?y. ?y a:name ?name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 ?isbn a:price ?x. ?x rdf:value ?price. ?x p:currency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?isbn a:author ?y. ?y a:name ?name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FILTER(?currency == :€) }</a:t>
            </a:r>
          </a:p>
        </p:txBody>
      </p:sp>
      <p:grpSp>
        <p:nvGrpSpPr>
          <p:cNvPr id="2" name="Group 91"/>
          <p:cNvGrpSpPr/>
          <p:nvPr/>
        </p:nvGrpSpPr>
        <p:grpSpPr>
          <a:xfrm>
            <a:off x="87313" y="3774707"/>
            <a:ext cx="9906000" cy="3434130"/>
            <a:chOff x="87312" y="3393707"/>
            <a:chExt cx="9906000" cy="3434130"/>
          </a:xfrm>
        </p:grpSpPr>
        <p:sp>
          <p:nvSpPr>
            <p:cNvPr id="20" name="TextBox 19"/>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21" name="Oval 20"/>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22" name="Straight Arrow Connector 21"/>
            <p:cNvCxnSpPr>
              <a:stCxn id="26" idx="7"/>
              <a:endCxn id="27"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Oval 22"/>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65"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6" name="Oval 65"/>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67" name="Rectangle 66"/>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68" name="Straight Arrow Connector 67"/>
                <p:cNvCxnSpPr>
                  <a:endCxn id="66"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9" name="Straight Arrow Connector 23"/>
                <p:cNvCxnSpPr>
                  <a:endCxn id="67"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0" name="TextBox 69"/>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71" name="TextBox 70"/>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58" name="Oval 57"/>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9" name="Oval 58"/>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60" name="Rectangle 59"/>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61" name="Straight Arrow Connector 60"/>
                <p:cNvCxnSpPr>
                  <a:stCxn id="58" idx="4"/>
                  <a:endCxn id="59"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58" idx="4"/>
                  <a:endCxn id="60"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3" name="TextBox 62"/>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64"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7" name="Group 39"/>
              <p:cNvGrpSpPr/>
              <p:nvPr/>
            </p:nvGrpSpPr>
            <p:grpSpPr>
              <a:xfrm>
                <a:off x="51165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8" name="Group 47"/>
              <p:cNvGrpSpPr/>
              <p:nvPr/>
            </p:nvGrpSpPr>
            <p:grpSpPr>
              <a:xfrm>
                <a:off x="7631112" y="5532437"/>
                <a:ext cx="2362200" cy="1295400"/>
                <a:chOff x="849312" y="4999037"/>
                <a:chExt cx="2362200" cy="1295400"/>
              </a:xfrm>
            </p:grpSpPr>
            <p:sp>
              <p:nvSpPr>
                <p:cNvPr id="42" name="Oval 41"/>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3" name="Oval 42"/>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4" name="Rectangle 43"/>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45" name="Straight Arrow Connector 44"/>
                <p:cNvCxnSpPr>
                  <a:stCxn id="42" idx="4"/>
                  <a:endCxn id="43"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6" name="Straight Arrow Connector 45"/>
                <p:cNvCxnSpPr>
                  <a:stCxn id="42" idx="4"/>
                  <a:endCxn id="44"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TextBox 46"/>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8" name="TextBox 47"/>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26" name="Oval 25"/>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27" name="Rectangle 26"/>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28" name="Straight Arrow Connector 27"/>
            <p:cNvCxnSpPr>
              <a:stCxn id="23" idx="4"/>
            </p:cNvCxnSpPr>
            <p:nvPr/>
          </p:nvCxnSpPr>
          <p:spPr bwMode="auto">
            <a:xfrm flipH="1">
              <a:off x="1268412" y="4852515"/>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9" name="Straight Arrow Connector 28"/>
            <p:cNvCxnSpPr>
              <a:stCxn id="23" idx="4"/>
              <a:endCxn id="58"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0" name="TextBox 29"/>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31" name="TextBox 30"/>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32" name="Straight Arrow Connector 31"/>
            <p:cNvCxnSpPr>
              <a:stCxn id="21" idx="4"/>
              <a:endCxn id="42"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3" name="Straight Arrow Connector 32"/>
            <p:cNvCxnSpPr>
              <a:stCxn id="21" idx="4"/>
              <a:endCxn id="49"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4" name="TextBox 33"/>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35" name="TextBox 34"/>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36" name="Straight Arrow Connector 35"/>
            <p:cNvCxnSpPr>
              <a:stCxn id="21" idx="1"/>
              <a:endCxn id="26"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23" idx="7"/>
              <a:endCxn id="26"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39" name="TextBox 3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Tree>
    <p:extLst>
      <p:ext uri="{BB962C8B-B14F-4D97-AF65-F5344CB8AC3E}">
        <p14:creationId xmlns:p14="http://schemas.microsoft.com/office/powerpoint/2010/main" val="201453114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1"/>
          <p:cNvSpPr>
            <a:spLocks noGrp="1" noChangeArrowheads="1"/>
          </p:cNvSpPr>
          <p:nvPr>
            <p:ph type="title"/>
          </p:nvPr>
        </p:nvSpPr>
        <p:spPr/>
        <p:txBody>
          <a:bodyPr tIns="35162">
            <a:normAutofit fontScale="90000"/>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a:t>A</a:t>
            </a:r>
            <a:r>
              <a:rPr lang="en-US" i="1" dirty="0"/>
              <a:t> </a:t>
            </a:r>
            <a:r>
              <a:rPr lang="en-US" dirty="0"/>
              <a:t>simplified bookstore data </a:t>
            </a:r>
            <a:br>
              <a:rPr lang="en-US" dirty="0"/>
            </a:br>
            <a:r>
              <a:rPr lang="en-US" dirty="0"/>
              <a:t>(dataset “A”)</a:t>
            </a:r>
          </a:p>
        </p:txBody>
      </p:sp>
      <p:graphicFrame>
        <p:nvGraphicFramePr>
          <p:cNvPr id="6" name="Table 5"/>
          <p:cNvGraphicFramePr>
            <a:graphicFrameLocks noGrp="1"/>
          </p:cNvGraphicFramePr>
          <p:nvPr/>
        </p:nvGraphicFramePr>
        <p:xfrm>
          <a:off x="239748" y="1493839"/>
          <a:ext cx="9448799" cy="741680"/>
        </p:xfrm>
        <a:graphic>
          <a:graphicData uri="http://schemas.openxmlformats.org/drawingml/2006/table">
            <a:tbl>
              <a:tblPr firstRow="1" bandRow="1">
                <a:tableStyleId>{3C2FFA5D-87B4-456A-9821-1D502468CF0F}</a:tableStyleId>
              </a:tblPr>
              <a:tblGrid>
                <a:gridCol w="2911472"/>
                <a:gridCol w="1019228"/>
                <a:gridCol w="2116531"/>
                <a:gridCol w="1511808"/>
                <a:gridCol w="1889760"/>
              </a:tblGrid>
              <a:tr h="370840">
                <a:tc>
                  <a:txBody>
                    <a:bodyPr/>
                    <a:lstStyle/>
                    <a:p>
                      <a:pPr algn="ctr"/>
                      <a:r>
                        <a:rPr lang="en-US" sz="1800" dirty="0" smtClean="0"/>
                        <a:t>ISBN</a:t>
                      </a:r>
                      <a:endParaRPr lang="en-US" sz="1800" b="1" dirty="0"/>
                    </a:p>
                  </a:txBody>
                  <a:tcPr/>
                </a:tc>
                <a:tc>
                  <a:txBody>
                    <a:bodyPr/>
                    <a:lstStyle/>
                    <a:p>
                      <a:r>
                        <a:rPr lang="en-US" sz="1800" dirty="0" smtClean="0"/>
                        <a:t>Author</a:t>
                      </a:r>
                      <a:endParaRPr lang="en-US" sz="1800" b="1" dirty="0"/>
                    </a:p>
                  </a:txBody>
                  <a:tcPr/>
                </a:tc>
                <a:tc>
                  <a:txBody>
                    <a:bodyPr/>
                    <a:lstStyle/>
                    <a:p>
                      <a:r>
                        <a:rPr lang="en-US" sz="1800" dirty="0" smtClean="0"/>
                        <a:t>Title</a:t>
                      </a:r>
                      <a:endParaRPr lang="en-US" sz="1800" b="1" dirty="0"/>
                    </a:p>
                  </a:txBody>
                  <a:tcPr/>
                </a:tc>
                <a:tc>
                  <a:txBody>
                    <a:bodyPr/>
                    <a:lstStyle/>
                    <a:p>
                      <a:r>
                        <a:rPr lang="en-US" sz="1800" dirty="0" smtClean="0"/>
                        <a:t>Publisher</a:t>
                      </a:r>
                      <a:endParaRPr lang="en-US" sz="1800" b="1" dirty="0"/>
                    </a:p>
                  </a:txBody>
                  <a:tcPr/>
                </a:tc>
                <a:tc>
                  <a:txBody>
                    <a:bodyPr/>
                    <a:lstStyle/>
                    <a:p>
                      <a:pPr algn="ctr"/>
                      <a:r>
                        <a:rPr lang="en-US" sz="1800" dirty="0" smtClean="0"/>
                        <a:t>Year</a:t>
                      </a:r>
                      <a:endParaRPr lang="en-US" sz="1800" b="1" dirty="0"/>
                    </a:p>
                  </a:txBody>
                  <a:tcPr/>
                </a:tc>
              </a:tr>
              <a:tr h="370840">
                <a:tc>
                  <a:txBody>
                    <a:bodyPr/>
                    <a:lstStyle/>
                    <a:p>
                      <a:r>
                        <a:rPr lang="en-US" sz="1800" dirty="0" smtClean="0"/>
                        <a:t>0006511409X</a:t>
                      </a:r>
                      <a:endParaRPr lang="en-US" sz="1800" dirty="0"/>
                    </a:p>
                  </a:txBody>
                  <a:tcPr/>
                </a:tc>
                <a:tc>
                  <a:txBody>
                    <a:bodyPr/>
                    <a:lstStyle/>
                    <a:p>
                      <a:r>
                        <a:rPr lang="en-US" sz="1800" noProof="1" smtClean="0"/>
                        <a:t>id_xyz</a:t>
                      </a:r>
                      <a:endParaRPr lang="en-US" sz="1800" noProof="1"/>
                    </a:p>
                  </a:txBody>
                  <a:tcPr/>
                </a:tc>
                <a:tc>
                  <a:txBody>
                    <a:bodyPr/>
                    <a:lstStyle/>
                    <a:p>
                      <a:r>
                        <a:rPr lang="en-US" sz="1800" dirty="0" smtClean="0"/>
                        <a:t>The Glass Palace</a:t>
                      </a:r>
                      <a:endParaRPr lang="en-US" sz="1800" dirty="0"/>
                    </a:p>
                  </a:txBody>
                  <a:tcPr/>
                </a:tc>
                <a:tc>
                  <a:txBody>
                    <a:bodyPr/>
                    <a:lstStyle/>
                    <a:p>
                      <a:r>
                        <a:rPr lang="en-US" sz="1800" noProof="1" smtClean="0"/>
                        <a:t>id_qpr</a:t>
                      </a:r>
                      <a:endParaRPr lang="en-US" sz="1800" noProof="1"/>
                    </a:p>
                  </a:txBody>
                  <a:tcPr/>
                </a:tc>
                <a:tc>
                  <a:txBody>
                    <a:bodyPr/>
                    <a:lstStyle/>
                    <a:p>
                      <a:r>
                        <a:rPr lang="en-US" sz="1800" dirty="0" smtClean="0"/>
                        <a:t>2000</a:t>
                      </a:r>
                      <a:endParaRPr lang="en-US" sz="1800" dirty="0"/>
                    </a:p>
                  </a:txBody>
                  <a:tcPr/>
                </a:tc>
              </a:tr>
            </a:tbl>
          </a:graphicData>
        </a:graphic>
      </p:graphicFrame>
      <p:graphicFrame>
        <p:nvGraphicFramePr>
          <p:cNvPr id="7" name="Table 6"/>
          <p:cNvGraphicFramePr>
            <a:graphicFrameLocks noGrp="1"/>
          </p:cNvGraphicFramePr>
          <p:nvPr/>
        </p:nvGraphicFramePr>
        <p:xfrm>
          <a:off x="239747" y="3055937"/>
          <a:ext cx="8382001" cy="741680"/>
        </p:xfrm>
        <a:graphic>
          <a:graphicData uri="http://schemas.openxmlformats.org/drawingml/2006/table">
            <a:tbl>
              <a:tblPr firstRow="1" bandRow="1">
                <a:tableStyleId>{3C2FFA5D-87B4-456A-9821-1D502468CF0F}</a:tableStyleId>
              </a:tblPr>
              <a:tblGrid>
                <a:gridCol w="2369378"/>
                <a:gridCol w="2369378"/>
                <a:gridCol w="3643245"/>
              </a:tblGrid>
              <a:tr h="370840">
                <a:tc>
                  <a:txBody>
                    <a:bodyPr/>
                    <a:lstStyle/>
                    <a:p>
                      <a:pPr algn="ctr"/>
                      <a:r>
                        <a:rPr lang="en-US" sz="1800" dirty="0" smtClean="0"/>
                        <a:t>ID</a:t>
                      </a:r>
                      <a:endParaRPr lang="en-US" sz="1800" b="1" dirty="0"/>
                    </a:p>
                  </a:txBody>
                  <a:tcPr/>
                </a:tc>
                <a:tc>
                  <a:txBody>
                    <a:bodyPr/>
                    <a:lstStyle/>
                    <a:p>
                      <a:pPr algn="ctr"/>
                      <a:r>
                        <a:rPr lang="en-US" sz="1800" dirty="0" smtClean="0"/>
                        <a:t>Name</a:t>
                      </a:r>
                      <a:endParaRPr lang="en-US" sz="1800" b="1" dirty="0"/>
                    </a:p>
                  </a:txBody>
                  <a:tcPr/>
                </a:tc>
                <a:tc>
                  <a:txBody>
                    <a:bodyPr/>
                    <a:lstStyle/>
                    <a:p>
                      <a:pPr algn="ctr"/>
                      <a:r>
                        <a:rPr lang="en-US" sz="1800" dirty="0" smtClean="0"/>
                        <a:t>Homepage</a:t>
                      </a:r>
                      <a:endParaRPr lang="en-US" sz="1800" b="1" dirty="0"/>
                    </a:p>
                  </a:txBody>
                  <a:tcPr/>
                </a:tc>
              </a:tr>
              <a:tr h="370840">
                <a:tc>
                  <a:txBody>
                    <a:bodyPr/>
                    <a:lstStyle/>
                    <a:p>
                      <a:r>
                        <a:rPr lang="en-US" sz="1800" noProof="1" smtClean="0"/>
                        <a:t>id_xyz</a:t>
                      </a:r>
                      <a:endParaRPr lang="en-US" sz="1800" noProof="1"/>
                    </a:p>
                  </a:txBody>
                  <a:tcPr/>
                </a:tc>
                <a:tc>
                  <a:txBody>
                    <a:bodyPr/>
                    <a:lstStyle/>
                    <a:p>
                      <a:r>
                        <a:rPr lang="en-US" sz="1800" noProof="1" smtClean="0"/>
                        <a:t>Ghosh, Amitav</a:t>
                      </a:r>
                      <a:endParaRPr lang="en-US" sz="1800" noProof="1"/>
                    </a:p>
                  </a:txBody>
                  <a:tcPr/>
                </a:tc>
                <a:tc>
                  <a:txBody>
                    <a:bodyPr/>
                    <a:lstStyle/>
                    <a:p>
                      <a:r>
                        <a:rPr lang="en-US" sz="1800" noProof="1" smtClean="0"/>
                        <a:t>http://www.amitavghosh.com</a:t>
                      </a:r>
                      <a:endParaRPr lang="en-US" sz="1800" noProof="1"/>
                    </a:p>
                  </a:txBody>
                  <a:tcPr/>
                </a:tc>
              </a:tr>
            </a:tbl>
          </a:graphicData>
        </a:graphic>
      </p:graphicFrame>
      <p:graphicFrame>
        <p:nvGraphicFramePr>
          <p:cNvPr id="8" name="Table 7"/>
          <p:cNvGraphicFramePr>
            <a:graphicFrameLocks noGrp="1"/>
          </p:cNvGraphicFramePr>
          <p:nvPr/>
        </p:nvGraphicFramePr>
        <p:xfrm>
          <a:off x="239712" y="4618037"/>
          <a:ext cx="6644217" cy="741680"/>
        </p:xfrm>
        <a:graphic>
          <a:graphicData uri="http://schemas.openxmlformats.org/drawingml/2006/table">
            <a:tbl>
              <a:tblPr firstRow="1" bandRow="1">
                <a:tableStyleId>{3C2FFA5D-87B4-456A-9821-1D502468CF0F}</a:tableStyleId>
              </a:tblPr>
              <a:tblGrid>
                <a:gridCol w="2214739"/>
                <a:gridCol w="2214739"/>
                <a:gridCol w="2214739"/>
              </a:tblGrid>
              <a:tr h="370840">
                <a:tc>
                  <a:txBody>
                    <a:bodyPr/>
                    <a:lstStyle/>
                    <a:p>
                      <a:pPr algn="ctr"/>
                      <a:r>
                        <a:rPr lang="en-US" sz="1800" dirty="0" smtClean="0"/>
                        <a:t>ID</a:t>
                      </a:r>
                      <a:endParaRPr lang="en-US" sz="1800" b="1" dirty="0"/>
                    </a:p>
                  </a:txBody>
                  <a:tcPr/>
                </a:tc>
                <a:tc>
                  <a:txBody>
                    <a:bodyPr/>
                    <a:lstStyle/>
                    <a:p>
                      <a:pPr algn="ctr"/>
                      <a:r>
                        <a:rPr lang="en-US" sz="1800" dirty="0" smtClean="0"/>
                        <a:t>Publisher’s name</a:t>
                      </a:r>
                      <a:endParaRPr lang="en-US" sz="1800" b="1" dirty="0"/>
                    </a:p>
                  </a:txBody>
                  <a:tcPr/>
                </a:tc>
                <a:tc>
                  <a:txBody>
                    <a:bodyPr/>
                    <a:lstStyle/>
                    <a:p>
                      <a:pPr algn="ctr"/>
                      <a:r>
                        <a:rPr lang="en-US" sz="1800" dirty="0" smtClean="0"/>
                        <a:t>City</a:t>
                      </a:r>
                      <a:endParaRPr lang="en-US" sz="1800" b="1" dirty="0"/>
                    </a:p>
                  </a:txBody>
                  <a:tcPr/>
                </a:tc>
              </a:tr>
              <a:tr h="370840">
                <a:tc>
                  <a:txBody>
                    <a:bodyPr/>
                    <a:lstStyle/>
                    <a:p>
                      <a:r>
                        <a:rPr lang="en-US" sz="1800" noProof="1" smtClean="0"/>
                        <a:t>id_qpr</a:t>
                      </a:r>
                      <a:endParaRPr lang="en-US" sz="1800" noProof="1"/>
                    </a:p>
                  </a:txBody>
                  <a:tcPr/>
                </a:tc>
                <a:tc>
                  <a:txBody>
                    <a:bodyPr/>
                    <a:lstStyle/>
                    <a:p>
                      <a:r>
                        <a:rPr lang="en-US" sz="1800" dirty="0" smtClean="0"/>
                        <a:t>Harper Collins</a:t>
                      </a:r>
                      <a:endParaRPr lang="en-US" sz="1800" dirty="0"/>
                    </a:p>
                  </a:txBody>
                  <a:tcPr/>
                </a:tc>
                <a:tc>
                  <a:txBody>
                    <a:bodyPr/>
                    <a:lstStyle/>
                    <a:p>
                      <a:r>
                        <a:rPr lang="en-US" sz="1800" dirty="0" smtClean="0"/>
                        <a:t>London</a:t>
                      </a:r>
                      <a:endParaRPr lang="en-US" sz="1800" dirty="0"/>
                    </a:p>
                  </a:txBody>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1"/>
          <p:cNvSpPr>
            <a:spLocks noGrp="1" noChangeArrowheads="1"/>
          </p:cNvSpPr>
          <p:nvPr>
            <p:ph type="title"/>
          </p:nvPr>
        </p:nvSpPr>
        <p:spPr/>
        <p:txBody>
          <a:bodyPr/>
          <a:lstStyle/>
          <a:p>
            <a:r>
              <a:rPr lang="en-US" dirty="0" smtClean="0"/>
              <a:t>Construct a new graph</a:t>
            </a:r>
            <a:endParaRPr lang="en-US" dirty="0"/>
          </a:p>
        </p:txBody>
      </p:sp>
      <p:sp>
        <p:nvSpPr>
          <p:cNvPr id="140290" name="Text Box 2"/>
          <p:cNvSpPr txBox="1">
            <a:spLocks noChangeArrowheads="1"/>
          </p:cNvSpPr>
          <p:nvPr/>
        </p:nvSpPr>
        <p:spPr bwMode="auto">
          <a:xfrm>
            <a:off x="71438" y="1260475"/>
            <a:ext cx="9920288" cy="143924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CONSTRUCT { ?isbn b:price ?price.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?isbn a:author ?y. ?y a:name ?name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 ?isbn a:price ?x. ?x rdf:value ?price. ?x p:currency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?isbn a:author ?y. ?y a:name ?name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FILTER(?currency == :€) }</a:t>
            </a:r>
          </a:p>
        </p:txBody>
      </p:sp>
      <p:grpSp>
        <p:nvGrpSpPr>
          <p:cNvPr id="2" name="Group 91"/>
          <p:cNvGrpSpPr/>
          <p:nvPr/>
        </p:nvGrpSpPr>
        <p:grpSpPr>
          <a:xfrm>
            <a:off x="1197227" y="3774743"/>
            <a:ext cx="7686172" cy="3430477"/>
            <a:chOff x="1197226" y="3393707"/>
            <a:chExt cx="7686172" cy="3430475"/>
          </a:xfrm>
        </p:grpSpPr>
        <p:sp>
          <p:nvSpPr>
            <p:cNvPr id="20" name="TextBox 19"/>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21" name="Oval 20"/>
            <p:cNvSpPr/>
            <p:nvPr/>
          </p:nvSpPr>
          <p:spPr bwMode="auto">
            <a:xfrm>
              <a:off x="6226426" y="4517968"/>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22" name="Straight Arrow Connector 21"/>
            <p:cNvCxnSpPr>
              <a:stCxn id="26" idx="7"/>
              <a:endCxn id="27"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Oval 22"/>
            <p:cNvSpPr/>
            <p:nvPr/>
          </p:nvSpPr>
          <p:spPr bwMode="auto">
            <a:xfrm>
              <a:off x="1197226" y="4517968"/>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60" name="Rectangle 59"/>
            <p:cNvSpPr/>
            <p:nvPr/>
          </p:nvSpPr>
          <p:spPr bwMode="auto">
            <a:xfrm>
              <a:off x="2344267" y="656718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grpSp>
          <p:nvGrpSpPr>
            <p:cNvPr id="8" name="Group 47"/>
            <p:cNvGrpSpPr/>
            <p:nvPr/>
          </p:nvGrpSpPr>
          <p:grpSpPr>
            <a:xfrm>
              <a:off x="7372171" y="4852516"/>
              <a:ext cx="381000" cy="1971660"/>
              <a:chOff x="590371" y="4319116"/>
              <a:chExt cx="381000" cy="1971660"/>
            </a:xfrm>
          </p:grpSpPr>
          <p:sp>
            <p:nvSpPr>
              <p:cNvPr id="44" name="Rectangle 43"/>
              <p:cNvSpPr/>
              <p:nvPr/>
            </p:nvSpPr>
            <p:spPr bwMode="auto">
              <a:xfrm>
                <a:off x="590371" y="6033783"/>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45" name="Straight Arrow Connector 44"/>
              <p:cNvCxnSpPr>
                <a:stCxn id="21" idx="4"/>
                <a:endCxn id="44" idx="0"/>
              </p:cNvCxnSpPr>
              <p:nvPr/>
            </p:nvCxnSpPr>
            <p:spPr bwMode="auto">
              <a:xfrm>
                <a:off x="773112" y="4319116"/>
                <a:ext cx="7759" cy="171466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grpSp>
        <p:sp>
          <p:nvSpPr>
            <p:cNvPr id="26" name="Oval 25"/>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27" name="Rectangle 26"/>
            <p:cNvSpPr/>
            <p:nvPr/>
          </p:nvSpPr>
          <p:spPr bwMode="auto">
            <a:xfrm>
              <a:off x="6646512" y="3393707"/>
              <a:ext cx="1670401"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29" name="Straight Arrow Connector 28"/>
            <p:cNvCxnSpPr>
              <a:stCxn id="23" idx="4"/>
              <a:endCxn id="60" idx="0"/>
            </p:cNvCxnSpPr>
            <p:nvPr/>
          </p:nvCxnSpPr>
          <p:spPr bwMode="auto">
            <a:xfrm>
              <a:off x="2525712" y="4852516"/>
              <a:ext cx="9055" cy="171467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0" name="TextBox 29"/>
            <p:cNvSpPr txBox="1"/>
            <p:nvPr/>
          </p:nvSpPr>
          <p:spPr>
            <a:xfrm>
              <a:off x="2592040" y="5415061"/>
              <a:ext cx="762000" cy="237910"/>
            </a:xfrm>
            <a:prstGeom prst="rect">
              <a:avLst/>
            </a:prstGeom>
            <a:noFill/>
          </p:spPr>
          <p:txBody>
            <a:bodyPr wrap="square" rtlCol="0">
              <a:spAutoFit/>
            </a:bodyPr>
            <a:lstStyle/>
            <a:p>
              <a:r>
                <a:rPr lang="en-US" sz="1000" b="1" noProof="1">
                  <a:solidFill>
                    <a:srgbClr val="0D0D0D"/>
                  </a:solidFill>
                </a:rPr>
                <a:t>b:price</a:t>
              </a:r>
            </a:p>
          </p:txBody>
        </p:sp>
        <p:sp>
          <p:nvSpPr>
            <p:cNvPr id="34" name="TextBox 33"/>
            <p:cNvSpPr txBox="1"/>
            <p:nvPr/>
          </p:nvSpPr>
          <p:spPr>
            <a:xfrm>
              <a:off x="7632600" y="5415061"/>
              <a:ext cx="762000" cy="237910"/>
            </a:xfrm>
            <a:prstGeom prst="rect">
              <a:avLst/>
            </a:prstGeom>
            <a:noFill/>
          </p:spPr>
          <p:txBody>
            <a:bodyPr wrap="square" rtlCol="0">
              <a:spAutoFit/>
            </a:bodyPr>
            <a:lstStyle/>
            <a:p>
              <a:r>
                <a:rPr lang="en-US" sz="1000" b="1" noProof="1">
                  <a:solidFill>
                    <a:srgbClr val="0D0D0D"/>
                  </a:solidFill>
                </a:rPr>
                <a:t>b:price</a:t>
              </a:r>
            </a:p>
          </p:txBody>
        </p:sp>
        <p:cxnSp>
          <p:nvCxnSpPr>
            <p:cNvPr id="36" name="Straight Arrow Connector 35"/>
            <p:cNvCxnSpPr>
              <a:stCxn id="21" idx="1"/>
              <a:endCxn id="26" idx="5"/>
            </p:cNvCxnSpPr>
            <p:nvPr/>
          </p:nvCxnSpPr>
          <p:spPr bwMode="auto">
            <a:xfrm flipH="1" flipV="1">
              <a:off x="5136511" y="3970969"/>
              <a:ext cx="1479020" cy="5959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23" idx="7"/>
              <a:endCxn id="26" idx="3"/>
            </p:cNvCxnSpPr>
            <p:nvPr/>
          </p:nvCxnSpPr>
          <p:spPr bwMode="auto">
            <a:xfrm flipV="1">
              <a:off x="3465093" y="3970969"/>
              <a:ext cx="1339219" cy="5959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39" name="TextBox 3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Tree>
    <p:extLst>
      <p:ext uri="{BB962C8B-B14F-4D97-AF65-F5344CB8AC3E}">
        <p14:creationId xmlns:p14="http://schemas.microsoft.com/office/powerpoint/2010/main" val="31334208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2"/>
          <p:cNvSpPr>
            <a:spLocks noGrp="1" noChangeArrowheads="1"/>
          </p:cNvSpPr>
          <p:nvPr>
            <p:ph idx="1"/>
          </p:nvPr>
        </p:nvSpPr>
        <p:spPr/>
        <p:txBody>
          <a:bodyPr>
            <a:normAutofit/>
          </a:bodyPr>
          <a:lstStyle/>
          <a:p>
            <a:r>
              <a:rPr lang="en-US" dirty="0" smtClean="0"/>
              <a:t>Limit the number of returned results; remove duplicates, sort them, …</a:t>
            </a:r>
          </a:p>
          <a:p>
            <a:r>
              <a:rPr lang="en-US" dirty="0" smtClean="0"/>
              <a:t>Specify several data sources (via URI-s) within the query</a:t>
            </a:r>
          </a:p>
          <a:p>
            <a:r>
              <a:rPr lang="en-US" dirty="0" smtClean="0"/>
              <a:t>Construct a graph combining a separate pattern and the query results</a:t>
            </a:r>
          </a:p>
          <a:p>
            <a:r>
              <a:rPr lang="en-US" dirty="0" smtClean="0"/>
              <a:t>Use datatypes and/or language tags when matching a pattern</a:t>
            </a:r>
          </a:p>
          <a:p>
            <a:r>
              <a:rPr lang="en-US" dirty="0" smtClean="0"/>
              <a:t>Aggregation of the results (min, max, average, etc.)</a:t>
            </a:r>
          </a:p>
          <a:p>
            <a:r>
              <a:rPr lang="en-US" dirty="0" smtClean="0"/>
              <a:t>Path expressions (a bit like regular expressions)</a:t>
            </a:r>
            <a:endParaRPr lang="en-US" dirty="0"/>
          </a:p>
        </p:txBody>
      </p:sp>
      <p:sp>
        <p:nvSpPr>
          <p:cNvPr id="294914" name="Rectangle 1"/>
          <p:cNvSpPr>
            <a:spLocks noGrp="1" noChangeArrowheads="1"/>
          </p:cNvSpPr>
          <p:nvPr>
            <p:ph type="title"/>
          </p:nvPr>
        </p:nvSpPr>
        <p:spPr/>
        <p:txBody>
          <a:bodyPr/>
          <a:lstStyle/>
          <a:p>
            <a:r>
              <a:rPr lang="en-US" dirty="0" smtClean="0"/>
              <a:t>Other SPARQL features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2"/>
          <p:cNvSpPr>
            <a:spLocks noGrp="1" noChangeArrowheads="1"/>
          </p:cNvSpPr>
          <p:nvPr>
            <p:ph idx="1"/>
          </p:nvPr>
        </p:nvSpPr>
        <p:spPr/>
        <p:txBody>
          <a:bodyPr/>
          <a:lstStyle/>
          <a:p>
            <a:r>
              <a:rPr lang="en-US" dirty="0" smtClean="0"/>
              <a:t>SPARQL is usually used over the network</a:t>
            </a:r>
          </a:p>
          <a:p>
            <a:pPr lvl="1"/>
            <a:r>
              <a:rPr lang="en-US" dirty="0" smtClean="0"/>
              <a:t>http request is sent to a SPARQL endpoint</a:t>
            </a:r>
          </a:p>
          <a:p>
            <a:pPr lvl="1"/>
            <a:r>
              <a:rPr lang="en-US" dirty="0" smtClean="0"/>
              <a:t>result is the result of the SELECT, the CONSTRUCT,…</a:t>
            </a:r>
          </a:p>
          <a:p>
            <a:r>
              <a:rPr lang="en-US" dirty="0"/>
              <a:t>S</a:t>
            </a:r>
            <a:r>
              <a:rPr lang="en-US" dirty="0" smtClean="0"/>
              <a:t>eparate documents define the protocol and the result format</a:t>
            </a:r>
          </a:p>
          <a:p>
            <a:pPr lvl="2"/>
            <a:r>
              <a:rPr lang="en-US" dirty="0" smtClean="0"/>
              <a:t>SPARQL Protocol for RDF with HTTP and SOAP bindings</a:t>
            </a:r>
          </a:p>
          <a:p>
            <a:pPr lvl="2"/>
            <a:r>
              <a:rPr lang="en-US" dirty="0" smtClean="0"/>
              <a:t>SPARQL results in XML or JSON formats</a:t>
            </a:r>
          </a:p>
          <a:p>
            <a:r>
              <a:rPr lang="en-US" dirty="0" smtClean="0"/>
              <a:t>Big datasets usually offer “SPARQL endpoints” using this protocol</a:t>
            </a:r>
          </a:p>
        </p:txBody>
      </p:sp>
      <p:sp>
        <p:nvSpPr>
          <p:cNvPr id="296962" name="Rectangle 1"/>
          <p:cNvSpPr>
            <a:spLocks noGrp="1" noChangeArrowheads="1"/>
          </p:cNvSpPr>
          <p:nvPr>
            <p:ph type="title"/>
          </p:nvPr>
        </p:nvSpPr>
        <p:spPr/>
        <p:txBody>
          <a:bodyPr/>
          <a:lstStyle/>
          <a:p>
            <a:r>
              <a:rPr lang="en-US" dirty="0" smtClean="0"/>
              <a:t>SPARQL usage in practice</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Remote query/reply example</a:t>
            </a:r>
          </a:p>
        </p:txBody>
      </p:sp>
      <p:sp>
        <p:nvSpPr>
          <p:cNvPr id="145410" name="Text Box 2"/>
          <p:cNvSpPr txBox="1">
            <a:spLocks noChangeArrowheads="1"/>
          </p:cNvSpPr>
          <p:nvPr/>
        </p:nvSpPr>
        <p:spPr bwMode="auto">
          <a:xfrm>
            <a:off x="379066" y="1525204"/>
            <a:ext cx="9288463" cy="540702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GET /</a:t>
            </a:r>
            <a:r>
              <a:rPr lang="en-US" sz="1800" b="1" dirty="0" err="1">
                <a:solidFill>
                  <a:srgbClr val="000000"/>
                </a:solidFill>
                <a:latin typeface="Courier New" charset="0"/>
                <a:ea typeface="msmincho" charset="0"/>
                <a:cs typeface="msmincho" charset="0"/>
              </a:rPr>
              <a:t>qps?&amp;query</a:t>
            </a:r>
            <a:r>
              <a:rPr lang="en-US" sz="1800" b="1" dirty="0">
                <a:solidFill>
                  <a:srgbClr val="000000"/>
                </a:solidFill>
                <a:latin typeface="Courier New" charset="0"/>
                <a:ea typeface="msmincho" charset="0"/>
                <a:cs typeface="msmincho" charset="0"/>
              </a:rPr>
              <a:t>=SELECT+:…+WHERE:+… HTTP/1.1</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User-Agent: my-sparql-client/0.0</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Host: </a:t>
            </a:r>
            <a:r>
              <a:rPr lang="en-US" sz="1800" b="1" dirty="0" err="1">
                <a:solidFill>
                  <a:srgbClr val="000000"/>
                </a:solidFill>
                <a:latin typeface="Courier New" charset="0"/>
                <a:ea typeface="msmincho" charset="0"/>
                <a:cs typeface="msmincho" charset="0"/>
              </a:rPr>
              <a:t>my.example</a:t>
            </a: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HTTP/1.1 200 OK</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Server: my-sparql-server/0.0</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Content-Type: </a:t>
            </a:r>
            <a:r>
              <a:rPr lang="en-US" sz="1800" b="1" dirty="0" err="1">
                <a:solidFill>
                  <a:srgbClr val="000000"/>
                </a:solidFill>
                <a:latin typeface="Courier New" charset="0"/>
                <a:ea typeface="msmincho" charset="0"/>
                <a:cs typeface="msmincho" charset="0"/>
              </a:rPr>
              <a:t>application/sparql-results+xml</a:t>
            </a: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&lt;?xml version="1.0" encoding="UTF-8"?&gt;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sparql</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xmlns</a:t>
            </a:r>
            <a:r>
              <a:rPr lang="en-US" sz="1800" b="1" dirty="0">
                <a:solidFill>
                  <a:srgbClr val="000000"/>
                </a:solidFill>
                <a:latin typeface="Courier New" charset="0"/>
                <a:ea typeface="msmincho" charset="0"/>
                <a:cs typeface="msmincho" charset="0"/>
              </a:rPr>
              <a:t>="http://www.w3.org/2005/sparql-results#&gt;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&lt;head&gt;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&lt;variable name="a"/&gt;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&lt;/head&gt;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&lt;results&gt;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&lt;result ordered="false" distinct="false"&gt;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&lt;binding name="a"&gt;&lt;</a:t>
            </a:r>
            <a:r>
              <a:rPr lang="en-US" sz="1800" b="1" dirty="0" err="1">
                <a:solidFill>
                  <a:srgbClr val="000000"/>
                </a:solidFill>
                <a:latin typeface="Courier New" charset="0"/>
                <a:ea typeface="msmincho" charset="0"/>
                <a:cs typeface="msmincho" charset="0"/>
              </a:rPr>
              <a:t>uri</a:t>
            </a:r>
            <a:r>
              <a:rPr lang="en-US" sz="1800" b="1" dirty="0">
                <a:solidFill>
                  <a:srgbClr val="000000"/>
                </a:solidFill>
                <a:latin typeface="Courier New" charset="0"/>
                <a:ea typeface="msmincho" charset="0"/>
                <a:cs typeface="msmincho" charset="0"/>
              </a:rPr>
              <a:t>&gt;http:…&lt;/</a:t>
            </a:r>
            <a:r>
              <a:rPr lang="en-US" sz="1800" b="1" dirty="0" err="1">
                <a:solidFill>
                  <a:srgbClr val="000000"/>
                </a:solidFill>
                <a:latin typeface="Courier New" charset="0"/>
                <a:ea typeface="msmincho" charset="0"/>
                <a:cs typeface="msmincho" charset="0"/>
              </a:rPr>
              <a:t>uri</a:t>
            </a:r>
            <a:r>
              <a:rPr lang="en-US" sz="1800" b="1" dirty="0">
                <a:solidFill>
                  <a:srgbClr val="000000"/>
                </a:solidFill>
                <a:latin typeface="Courier New" charset="0"/>
                <a:ea typeface="msmincho" charset="0"/>
                <a:cs typeface="msmincho" charset="0"/>
              </a:rPr>
              <a:t>&gt;&lt;/binding&gt;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&lt;/result&gt;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&lt;result&gt; ... &lt;/result&gt;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&lt;/results&gt;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sparql</a:t>
            </a:r>
            <a:r>
              <a:rPr lang="en-US" sz="1800" b="1" dirty="0">
                <a:solidFill>
                  <a:srgbClr val="000000"/>
                </a:solidFill>
                <a:latin typeface="Courier New" charset="0"/>
                <a:ea typeface="msmincho" charset="0"/>
                <a:cs typeface="msmincho" charset="0"/>
              </a:rPr>
              <a:t>&gt;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SPARQL CONSTRUCT returns a new, modified graph</a:t>
            </a:r>
          </a:p>
          <a:p>
            <a:pPr lvl="1"/>
            <a:r>
              <a:rPr lang="en-US" dirty="0" smtClean="0"/>
              <a:t>the original data remains unchanged!</a:t>
            </a:r>
          </a:p>
          <a:p>
            <a:r>
              <a:rPr lang="en-US" dirty="0" smtClean="0"/>
              <a:t>SPARQL 1.1 Update </a:t>
            </a:r>
            <a:r>
              <a:rPr lang="en-US" i="1" u="sng" dirty="0" smtClean="0"/>
              <a:t>modifies the original dataset!</a:t>
            </a:r>
            <a:endParaRPr lang="en-US" i="1" u="sng" dirty="0"/>
          </a:p>
        </p:txBody>
      </p:sp>
      <p:sp>
        <p:nvSpPr>
          <p:cNvPr id="3" name="Title 2"/>
          <p:cNvSpPr>
            <a:spLocks noGrp="1"/>
          </p:cNvSpPr>
          <p:nvPr>
            <p:ph type="title"/>
          </p:nvPr>
        </p:nvSpPr>
        <p:spPr/>
        <p:txBody>
          <a:bodyPr/>
          <a:lstStyle/>
          <a:p>
            <a:r>
              <a:rPr lang="en-US" dirty="0" smtClean="0"/>
              <a:t>SPARQL 1.1 Update</a:t>
            </a:r>
            <a:endParaRPr lang="en-US" dirty="0"/>
          </a:p>
        </p:txBody>
      </p:sp>
    </p:spTree>
    <p:extLst>
      <p:ext uri="{BB962C8B-B14F-4D97-AF65-F5344CB8AC3E}">
        <p14:creationId xmlns:p14="http://schemas.microsoft.com/office/powerpoint/2010/main" val="24077782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dirty="0" smtClean="0"/>
              <a:t>Update: insert</a:t>
            </a:r>
            <a:endParaRPr lang="en-US" dirty="0"/>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INSERT {?isbn rdf:type frbr:Work}</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Tree>
    <p:extLst>
      <p:ext uri="{BB962C8B-B14F-4D97-AF65-F5344CB8AC3E}">
        <p14:creationId xmlns:p14="http://schemas.microsoft.com/office/powerpoint/2010/main" val="17132882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dirty="0"/>
              <a:t>Update: insert</a:t>
            </a:r>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INSERT {?isbn rdf:type frbr:Work}</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0" name="Group 19"/>
          <p:cNvGrpSpPr/>
          <p:nvPr/>
        </p:nvGrpSpPr>
        <p:grpSpPr>
          <a:xfrm>
            <a:off x="87313" y="2549824"/>
            <a:ext cx="9906000" cy="4659015"/>
            <a:chOff x="87312" y="2549822"/>
            <a:chExt cx="9906000" cy="4659015"/>
          </a:xfrm>
        </p:grpSpPr>
        <p:cxnSp>
          <p:nvCxnSpPr>
            <p:cNvPr id="60" name="Curved Connector 59"/>
            <p:cNvCxnSpPr>
              <a:stCxn id="8" idx="0"/>
              <a:endCxn id="57" idx="6"/>
            </p:cNvCxnSpPr>
            <p:nvPr/>
          </p:nvCxnSpPr>
          <p:spPr>
            <a:xfrm rot="16200000" flipV="1">
              <a:off x="5815082" y="3159138"/>
              <a:ext cx="2181871" cy="1297788"/>
            </a:xfrm>
            <a:prstGeom prst="curvedConnector2">
              <a:avLst/>
            </a:prstGeom>
            <a:ln w="19050" cmpd="sng">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 name="Group 91"/>
            <p:cNvGrpSpPr/>
            <p:nvPr/>
          </p:nvGrpSpPr>
          <p:grpSpPr>
            <a:xfrm>
              <a:off x="87312"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8"/>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8"/>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6"/>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6"/>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8"/>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8"/>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6"/>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6"/>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8"/>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8"/>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69"/>
                <a:ext cx="1479020" cy="5959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69"/>
                <a:ext cx="1339219" cy="5959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Oval 56"/>
            <p:cNvSpPr/>
            <p:nvPr/>
          </p:nvSpPr>
          <p:spPr bwMode="auto">
            <a:xfrm>
              <a:off x="3600152" y="2549822"/>
              <a:ext cx="2656972" cy="334548"/>
            </a:xfrm>
            <a:prstGeom prst="ellipse">
              <a:avLst/>
            </a:prstGeom>
            <a:solidFill>
              <a:schemeClr val="accent4">
                <a:lumMod val="75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FFFF00"/>
                  </a:solidFill>
                </a:rPr>
                <a:t>frbr:Work</a:t>
              </a:r>
            </a:p>
          </p:txBody>
        </p:sp>
        <p:cxnSp>
          <p:nvCxnSpPr>
            <p:cNvPr id="15" name="Curved Connector 14"/>
            <p:cNvCxnSpPr>
              <a:stCxn id="12" idx="0"/>
              <a:endCxn id="57" idx="2"/>
            </p:cNvCxnSpPr>
            <p:nvPr/>
          </p:nvCxnSpPr>
          <p:spPr>
            <a:xfrm rot="5400000" flipH="1" flipV="1">
              <a:off x="1971996" y="3270812"/>
              <a:ext cx="2181871" cy="1074440"/>
            </a:xfrm>
            <a:prstGeom prst="curvedConnector2">
              <a:avLst/>
            </a:prstGeom>
            <a:ln w="19050" cmpd="sng">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159992" y="3275781"/>
              <a:ext cx="762000" cy="237910"/>
            </a:xfrm>
            <a:prstGeom prst="rect">
              <a:avLst/>
            </a:prstGeom>
            <a:noFill/>
          </p:spPr>
          <p:txBody>
            <a:bodyPr wrap="square" rtlCol="0">
              <a:spAutoFit/>
            </a:bodyPr>
            <a:lstStyle/>
            <a:p>
              <a:r>
                <a:rPr lang="en-US" sz="1000" b="1" noProof="1">
                  <a:solidFill>
                    <a:srgbClr val="0D0D0D"/>
                  </a:solidFill>
                </a:rPr>
                <a:t>rdf:type</a:t>
              </a:r>
            </a:p>
          </p:txBody>
        </p:sp>
        <p:sp>
          <p:nvSpPr>
            <p:cNvPr id="67" name="TextBox 66"/>
            <p:cNvSpPr txBox="1"/>
            <p:nvPr/>
          </p:nvSpPr>
          <p:spPr>
            <a:xfrm>
              <a:off x="7200552" y="3275781"/>
              <a:ext cx="762000" cy="237910"/>
            </a:xfrm>
            <a:prstGeom prst="rect">
              <a:avLst/>
            </a:prstGeom>
            <a:noFill/>
          </p:spPr>
          <p:txBody>
            <a:bodyPr wrap="square" rtlCol="0">
              <a:spAutoFit/>
            </a:bodyPr>
            <a:lstStyle/>
            <a:p>
              <a:r>
                <a:rPr lang="en-US" sz="1000" b="1" noProof="1">
                  <a:solidFill>
                    <a:srgbClr val="0D0D0D"/>
                  </a:solidFill>
                </a:rPr>
                <a:t>rdf:type</a:t>
              </a:r>
            </a:p>
          </p:txBody>
        </p:sp>
      </p:grpSp>
    </p:spTree>
    <p:extLst>
      <p:ext uri="{BB962C8B-B14F-4D97-AF65-F5344CB8AC3E}">
        <p14:creationId xmlns:p14="http://schemas.microsoft.com/office/powerpoint/2010/main" val="19760684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dirty="0"/>
              <a:t>Update: </a:t>
            </a:r>
            <a:r>
              <a:rPr lang="en-US" dirty="0" smtClean="0"/>
              <a:t>delete</a:t>
            </a:r>
            <a:endParaRPr lang="en-US" dirty="0"/>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DELETE {?x p:currency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Tree>
    <p:extLst>
      <p:ext uri="{BB962C8B-B14F-4D97-AF65-F5344CB8AC3E}">
        <p14:creationId xmlns:p14="http://schemas.microsoft.com/office/powerpoint/2010/main" val="12413030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dirty="0"/>
              <a:t>Update: </a:t>
            </a:r>
            <a:r>
              <a:rPr lang="en-US" dirty="0" smtClean="0"/>
              <a:t>delete</a:t>
            </a:r>
            <a:endParaRPr lang="en-US" dirty="0"/>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DELETE {?x p:currency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2" y="3774746"/>
            <a:ext cx="8959800" cy="3410227"/>
            <a:chOff x="87312" y="3393707"/>
            <a:chExt cx="8959800" cy="3410227"/>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8"/>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8"/>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3930600" cy="1271497"/>
              <a:chOff x="87312" y="5532437"/>
              <a:chExt cx="3930600" cy="1271497"/>
            </a:xfrm>
          </p:grpSpPr>
          <p:grpSp>
            <p:nvGrpSpPr>
              <p:cNvPr id="4" name="Group 30"/>
              <p:cNvGrpSpPr/>
              <p:nvPr/>
            </p:nvGrpSpPr>
            <p:grpSpPr>
              <a:xfrm>
                <a:off x="87312" y="5532437"/>
                <a:ext cx="1416000" cy="1271497"/>
                <a:chOff x="849312" y="4999037"/>
                <a:chExt cx="1416000" cy="1271497"/>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9" name="Rectangle 18"/>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4" name="Straight Arrow Connector 23"/>
                <p:cNvCxnSpPr>
                  <a:stCxn id="10" idx="4"/>
                  <a:endCxn id="19"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1416000" cy="1271497"/>
                <a:chOff x="849312" y="4999037"/>
                <a:chExt cx="1416000" cy="1271497"/>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5" name="Rectangle 34"/>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7" name="Straight Arrow Connector 36"/>
                <p:cNvCxnSpPr>
                  <a:stCxn id="33" idx="4"/>
                  <a:endCxn id="35"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3930600" cy="1271497"/>
              <a:chOff x="5116512" y="5532437"/>
              <a:chExt cx="3930600" cy="1271497"/>
            </a:xfrm>
          </p:grpSpPr>
          <p:grpSp>
            <p:nvGrpSpPr>
              <p:cNvPr id="11" name="Group 39"/>
              <p:cNvGrpSpPr/>
              <p:nvPr/>
            </p:nvGrpSpPr>
            <p:grpSpPr>
              <a:xfrm>
                <a:off x="5116512" y="5532437"/>
                <a:ext cx="1416000" cy="1271497"/>
                <a:chOff x="849312" y="4999037"/>
                <a:chExt cx="1416000" cy="1271497"/>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3" name="Rectangle 42"/>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5" name="Straight Arrow Connector 44"/>
                <p:cNvCxnSpPr>
                  <a:stCxn id="41" idx="4"/>
                  <a:endCxn id="43"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1416000" cy="1271497"/>
                <a:chOff x="849312" y="4999037"/>
                <a:chExt cx="1416000" cy="1271497"/>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1" name="Rectangle 50"/>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3" name="Straight Arrow Connector 52"/>
                <p:cNvCxnSpPr>
                  <a:stCxn id="49" idx="4"/>
                  <a:endCxn id="51"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2" y="3393707"/>
              <a:ext cx="1670401"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3" y="4852516"/>
              <a:ext cx="1257299"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6"/>
              <a:ext cx="1257301"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6"/>
              <a:ext cx="1257301"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3" y="4852516"/>
              <a:ext cx="1257299"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69"/>
              <a:ext cx="1479020" cy="5959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69"/>
              <a:ext cx="1339219" cy="5959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Tree>
    <p:extLst>
      <p:ext uri="{BB962C8B-B14F-4D97-AF65-F5344CB8AC3E}">
        <p14:creationId xmlns:p14="http://schemas.microsoft.com/office/powerpoint/2010/main" val="15409242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SPARQL as a unifying point</a:t>
            </a:r>
          </a:p>
        </p:txBody>
      </p:sp>
      <p:grpSp>
        <p:nvGrpSpPr>
          <p:cNvPr id="2" name="Group 33"/>
          <p:cNvGrpSpPr/>
          <p:nvPr/>
        </p:nvGrpSpPr>
        <p:grpSpPr>
          <a:xfrm>
            <a:off x="315913" y="4430076"/>
            <a:ext cx="1447800" cy="1254761"/>
            <a:chOff x="4659312" y="2789237"/>
            <a:chExt cx="1143000" cy="990600"/>
          </a:xfrm>
        </p:grpSpPr>
        <p:sp>
          <p:nvSpPr>
            <p:cNvPr id="26" name="Oval 25"/>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7" name="Oval 26"/>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8" name="Oval 27"/>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9" name="Oval 28"/>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0" name="Oval 29"/>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1" name="Oval 30"/>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32" name="Straight Arrow Connector 31"/>
            <p:cNvCxnSpPr>
              <a:stCxn id="26" idx="6"/>
              <a:endCxn id="28"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3" name="Straight Arrow Connector 32"/>
            <p:cNvCxnSpPr>
              <a:stCxn id="26" idx="5"/>
              <a:endCxn id="29"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4" name="Straight Arrow Connector 33"/>
            <p:cNvCxnSpPr>
              <a:stCxn id="30" idx="7"/>
              <a:endCxn id="27"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5" name="Straight Arrow Connector 34"/>
            <p:cNvCxnSpPr>
              <a:stCxn id="27" idx="5"/>
              <a:endCxn id="31"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6" name="Straight Arrow Connector 35"/>
            <p:cNvCxnSpPr>
              <a:stCxn id="31" idx="7"/>
              <a:endCxn id="28"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nvGrpSpPr>
          <p:cNvPr id="3" name="Group 91"/>
          <p:cNvGrpSpPr/>
          <p:nvPr/>
        </p:nvGrpSpPr>
        <p:grpSpPr>
          <a:xfrm>
            <a:off x="3668713" y="2636841"/>
            <a:ext cx="2438400" cy="685800"/>
            <a:chOff x="3668712" y="2636837"/>
            <a:chExt cx="2438400" cy="685800"/>
          </a:xfrm>
        </p:grpSpPr>
        <p:sp>
          <p:nvSpPr>
            <p:cNvPr id="91" name="Oval 90"/>
            <p:cNvSpPr/>
            <p:nvPr/>
          </p:nvSpPr>
          <p:spPr bwMode="auto">
            <a:xfrm>
              <a:off x="3668712" y="2636837"/>
              <a:ext cx="2438400" cy="6858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3783012" y="2789237"/>
              <a:ext cx="22098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sz="1700" b="1" dirty="0">
                  <a:solidFill>
                    <a:srgbClr val="800000"/>
                  </a:solidFill>
                </a:rPr>
                <a:t>SPARQL Processor</a:t>
              </a:r>
            </a:p>
          </p:txBody>
        </p:sp>
      </p:grpSp>
      <p:grpSp>
        <p:nvGrpSpPr>
          <p:cNvPr id="4" name="Group 40"/>
          <p:cNvGrpSpPr/>
          <p:nvPr/>
        </p:nvGrpSpPr>
        <p:grpSpPr>
          <a:xfrm>
            <a:off x="2335247" y="5989709"/>
            <a:ext cx="761999" cy="1275037"/>
            <a:chOff x="2335212" y="5989637"/>
            <a:chExt cx="761999" cy="1275037"/>
          </a:xfrm>
        </p:grpSpPr>
        <p:pic>
          <p:nvPicPr>
            <p:cNvPr id="8" name="Picture 7"/>
            <p:cNvPicPr>
              <a:picLocks noChangeAspect="1"/>
            </p:cNvPicPr>
            <p:nvPr/>
          </p:nvPicPr>
          <p:blipFill>
            <a:blip r:embed="rId3"/>
            <a:stretch>
              <a:fillRect/>
            </a:stretch>
          </p:blipFill>
          <p:spPr>
            <a:xfrm>
              <a:off x="2335212" y="5989637"/>
              <a:ext cx="761999" cy="986761"/>
            </a:xfrm>
            <a:prstGeom prst="rect">
              <a:avLst/>
            </a:prstGeom>
          </p:spPr>
        </p:pic>
        <p:sp>
          <p:nvSpPr>
            <p:cNvPr id="40" name="TextBox 39"/>
            <p:cNvSpPr txBox="1"/>
            <p:nvPr/>
          </p:nvSpPr>
          <p:spPr>
            <a:xfrm>
              <a:off x="2379143" y="6980237"/>
              <a:ext cx="679969" cy="284437"/>
            </a:xfrm>
            <a:prstGeom prst="rect">
              <a:avLst/>
            </a:prstGeom>
            <a:noFill/>
          </p:spPr>
          <p:txBody>
            <a:bodyPr wrap="none" rtlCol="0">
              <a:spAutoFit/>
            </a:bodyPr>
            <a:lstStyle/>
            <a:p>
              <a:r>
                <a:rPr lang="en-US" sz="1400" b="1" dirty="0">
                  <a:solidFill>
                    <a:srgbClr val="00664D"/>
                  </a:solidFill>
                </a:rPr>
                <a:t>HTML</a:t>
              </a:r>
            </a:p>
          </p:txBody>
        </p:sp>
      </p:grpSp>
      <p:grpSp>
        <p:nvGrpSpPr>
          <p:cNvPr id="6" name="Group 42"/>
          <p:cNvGrpSpPr/>
          <p:nvPr/>
        </p:nvGrpSpPr>
        <p:grpSpPr>
          <a:xfrm>
            <a:off x="4154998" y="5989709"/>
            <a:ext cx="1723549" cy="1275037"/>
            <a:chOff x="4506912" y="5989637"/>
            <a:chExt cx="1723549" cy="1275037"/>
          </a:xfrm>
        </p:grpSpPr>
        <p:pic>
          <p:nvPicPr>
            <p:cNvPr id="7" name="Picture 6"/>
            <p:cNvPicPr>
              <a:picLocks noChangeAspect="1"/>
            </p:cNvPicPr>
            <p:nvPr/>
          </p:nvPicPr>
          <p:blipFill>
            <a:blip r:embed="rId3"/>
            <a:stretch>
              <a:fillRect/>
            </a:stretch>
          </p:blipFill>
          <p:spPr>
            <a:xfrm>
              <a:off x="4900896" y="5989637"/>
              <a:ext cx="761999" cy="986761"/>
            </a:xfrm>
            <a:prstGeom prst="rect">
              <a:avLst/>
            </a:prstGeom>
          </p:spPr>
        </p:pic>
        <p:sp>
          <p:nvSpPr>
            <p:cNvPr id="42" name="TextBox 41"/>
            <p:cNvSpPr txBox="1"/>
            <p:nvPr/>
          </p:nvSpPr>
          <p:spPr>
            <a:xfrm>
              <a:off x="4506912" y="6980237"/>
              <a:ext cx="1723549" cy="284437"/>
            </a:xfrm>
            <a:prstGeom prst="rect">
              <a:avLst/>
            </a:prstGeom>
            <a:noFill/>
          </p:spPr>
          <p:txBody>
            <a:bodyPr wrap="none" rtlCol="0">
              <a:spAutoFit/>
            </a:bodyPr>
            <a:lstStyle/>
            <a:p>
              <a:r>
                <a:rPr lang="en-US" sz="1400" b="1" dirty="0">
                  <a:solidFill>
                    <a:srgbClr val="00664D"/>
                  </a:solidFill>
                </a:rPr>
                <a:t>Unstructured Text</a:t>
              </a:r>
            </a:p>
          </p:txBody>
        </p:sp>
      </p:grpSp>
      <p:grpSp>
        <p:nvGrpSpPr>
          <p:cNvPr id="9" name="Group 44"/>
          <p:cNvGrpSpPr/>
          <p:nvPr/>
        </p:nvGrpSpPr>
        <p:grpSpPr>
          <a:xfrm>
            <a:off x="6631145" y="5989709"/>
            <a:ext cx="1228571" cy="1275037"/>
            <a:chOff x="6631141" y="5989637"/>
            <a:chExt cx="1228571" cy="1275037"/>
          </a:xfrm>
        </p:grpSpPr>
        <p:pic>
          <p:nvPicPr>
            <p:cNvPr id="5" name="Picture 4"/>
            <p:cNvPicPr>
              <a:picLocks noChangeAspect="1"/>
            </p:cNvPicPr>
            <p:nvPr/>
          </p:nvPicPr>
          <p:blipFill>
            <a:blip r:embed="rId3"/>
            <a:stretch>
              <a:fillRect/>
            </a:stretch>
          </p:blipFill>
          <p:spPr>
            <a:xfrm>
              <a:off x="6869112" y="5989637"/>
              <a:ext cx="761999" cy="986761"/>
            </a:xfrm>
            <a:prstGeom prst="rect">
              <a:avLst/>
            </a:prstGeom>
          </p:spPr>
        </p:pic>
        <p:sp>
          <p:nvSpPr>
            <p:cNvPr id="44" name="TextBox 43"/>
            <p:cNvSpPr txBox="1"/>
            <p:nvPr/>
          </p:nvSpPr>
          <p:spPr>
            <a:xfrm>
              <a:off x="6631141" y="6980237"/>
              <a:ext cx="1228571" cy="284437"/>
            </a:xfrm>
            <a:prstGeom prst="rect">
              <a:avLst/>
            </a:prstGeom>
            <a:noFill/>
          </p:spPr>
          <p:txBody>
            <a:bodyPr wrap="none" rtlCol="0">
              <a:spAutoFit/>
            </a:bodyPr>
            <a:lstStyle/>
            <a:p>
              <a:r>
                <a:rPr lang="en-US" sz="1400" b="1" dirty="0">
                  <a:solidFill>
                    <a:srgbClr val="00664D"/>
                  </a:solidFill>
                </a:rPr>
                <a:t>XML/XHTML</a:t>
              </a:r>
            </a:p>
          </p:txBody>
        </p:sp>
      </p:grpSp>
      <p:grpSp>
        <p:nvGrpSpPr>
          <p:cNvPr id="10" name="Group 48"/>
          <p:cNvGrpSpPr/>
          <p:nvPr/>
        </p:nvGrpSpPr>
        <p:grpSpPr>
          <a:xfrm>
            <a:off x="8344300" y="4515740"/>
            <a:ext cx="1385981" cy="1659352"/>
            <a:chOff x="8344352" y="4515733"/>
            <a:chExt cx="1385983" cy="1659373"/>
          </a:xfrm>
        </p:grpSpPr>
        <p:pic>
          <p:nvPicPr>
            <p:cNvPr id="21" name="Picture 20"/>
            <p:cNvPicPr>
              <a:picLocks noChangeAspect="1"/>
            </p:cNvPicPr>
            <p:nvPr/>
          </p:nvPicPr>
          <p:blipFill>
            <a:blip r:embed="rId4"/>
            <a:stretch>
              <a:fillRect/>
            </a:stretch>
          </p:blipFill>
          <p:spPr>
            <a:xfrm>
              <a:off x="8655997" y="4541837"/>
              <a:ext cx="1066800" cy="1066800"/>
            </a:xfrm>
            <a:prstGeom prst="rect">
              <a:avLst/>
            </a:prstGeom>
            <a:effectLst>
              <a:outerShdw blurRad="50800" dist="38100" dir="5400000">
                <a:srgbClr val="000000">
                  <a:alpha val="43000"/>
                </a:srgbClr>
              </a:outerShdw>
            </a:effectLst>
          </p:spPr>
        </p:pic>
        <p:sp>
          <p:nvSpPr>
            <p:cNvPr id="47" name="TextBox 46"/>
            <p:cNvSpPr txBox="1"/>
            <p:nvPr/>
          </p:nvSpPr>
          <p:spPr>
            <a:xfrm>
              <a:off x="8648462" y="5684837"/>
              <a:ext cx="1081873" cy="490269"/>
            </a:xfrm>
            <a:prstGeom prst="rect">
              <a:avLst/>
            </a:prstGeom>
            <a:noFill/>
          </p:spPr>
          <p:txBody>
            <a:bodyPr wrap="none" rtlCol="0">
              <a:spAutoFit/>
            </a:bodyPr>
            <a:lstStyle/>
            <a:p>
              <a:pPr algn="ctr"/>
              <a:r>
                <a:rPr lang="en-US" sz="1400" b="1" dirty="0">
                  <a:solidFill>
                    <a:srgbClr val="00664D"/>
                  </a:solidFill>
                </a:rPr>
                <a:t>Relational</a:t>
              </a:r>
            </a:p>
            <a:p>
              <a:pPr algn="ctr"/>
              <a:r>
                <a:rPr lang="en-US" sz="1400" b="1" dirty="0">
                  <a:solidFill>
                    <a:srgbClr val="00664D"/>
                  </a:solidFill>
                </a:rPr>
                <a:t>Database</a:t>
              </a:r>
            </a:p>
          </p:txBody>
        </p:sp>
        <p:sp>
          <p:nvSpPr>
            <p:cNvPr id="48" name="TextBox 47"/>
            <p:cNvSpPr txBox="1"/>
            <p:nvPr/>
          </p:nvSpPr>
          <p:spPr>
            <a:xfrm rot="16200000">
              <a:off x="7930049" y="4930036"/>
              <a:ext cx="1113044" cy="284437"/>
            </a:xfrm>
            <a:prstGeom prst="rect">
              <a:avLst/>
            </a:prstGeom>
            <a:noFill/>
          </p:spPr>
          <p:txBody>
            <a:bodyPr wrap="none" rtlCol="0">
              <a:spAutoFit/>
            </a:bodyPr>
            <a:lstStyle/>
            <a:p>
              <a:r>
                <a:rPr lang="en-US" sz="1400" b="1" dirty="0">
                  <a:solidFill>
                    <a:srgbClr val="000000"/>
                  </a:solidFill>
                </a:rPr>
                <a:t>SQL</a:t>
              </a:r>
              <a:r>
                <a:rPr lang="en-US" sz="1400" b="1" dirty="0">
                  <a:solidFill>
                    <a:srgbClr val="000000"/>
                  </a:solidFill>
                  <a:sym typeface="Wingdings"/>
                </a:rPr>
                <a:t>RDF</a:t>
              </a:r>
              <a:endParaRPr lang="en-US" sz="1400" b="1" dirty="0">
                <a:solidFill>
                  <a:srgbClr val="000000"/>
                </a:solidFill>
              </a:endParaRPr>
            </a:p>
          </p:txBody>
        </p:sp>
      </p:grpSp>
      <p:grpSp>
        <p:nvGrpSpPr>
          <p:cNvPr id="11" name="Group 54"/>
          <p:cNvGrpSpPr/>
          <p:nvPr/>
        </p:nvGrpSpPr>
        <p:grpSpPr>
          <a:xfrm>
            <a:off x="8420551" y="1344844"/>
            <a:ext cx="1420355" cy="1749197"/>
            <a:chOff x="8268157" y="1646235"/>
            <a:chExt cx="1420355" cy="1749197"/>
          </a:xfrm>
        </p:grpSpPr>
        <p:pic>
          <p:nvPicPr>
            <p:cNvPr id="23" name="Picture 22"/>
            <p:cNvPicPr>
              <a:picLocks noChangeAspect="1"/>
            </p:cNvPicPr>
            <p:nvPr/>
          </p:nvPicPr>
          <p:blipFill>
            <a:blip r:embed="rId4"/>
            <a:stretch>
              <a:fillRect/>
            </a:stretch>
          </p:blipFill>
          <p:spPr>
            <a:xfrm>
              <a:off x="8621712" y="1874837"/>
              <a:ext cx="1066800" cy="1066800"/>
            </a:xfrm>
            <a:prstGeom prst="rect">
              <a:avLst/>
            </a:prstGeom>
            <a:effectLst>
              <a:outerShdw blurRad="50800" dist="38100" dir="5400000">
                <a:srgbClr val="000000">
                  <a:alpha val="43000"/>
                </a:srgbClr>
              </a:outerShdw>
            </a:effectLst>
          </p:spPr>
        </p:pic>
        <p:sp>
          <p:nvSpPr>
            <p:cNvPr id="50" name="TextBox 49"/>
            <p:cNvSpPr txBox="1"/>
            <p:nvPr/>
          </p:nvSpPr>
          <p:spPr>
            <a:xfrm>
              <a:off x="8657748" y="3017837"/>
              <a:ext cx="983024" cy="284437"/>
            </a:xfrm>
            <a:prstGeom prst="rect">
              <a:avLst/>
            </a:prstGeom>
            <a:noFill/>
          </p:spPr>
          <p:txBody>
            <a:bodyPr wrap="none" rtlCol="0">
              <a:spAutoFit/>
            </a:bodyPr>
            <a:lstStyle/>
            <a:p>
              <a:r>
                <a:rPr lang="en-US" sz="1400" b="1" dirty="0">
                  <a:solidFill>
                    <a:srgbClr val="00664D"/>
                  </a:solidFill>
                </a:rPr>
                <a:t>Database</a:t>
              </a:r>
            </a:p>
          </p:txBody>
        </p:sp>
        <p:sp>
          <p:nvSpPr>
            <p:cNvPr id="51" name="TextBox 50"/>
            <p:cNvSpPr txBox="1"/>
            <p:nvPr/>
          </p:nvSpPr>
          <p:spPr>
            <a:xfrm rot="16200000">
              <a:off x="7535777" y="2378615"/>
              <a:ext cx="1749197" cy="284437"/>
            </a:xfrm>
            <a:prstGeom prst="rect">
              <a:avLst/>
            </a:prstGeom>
            <a:noFill/>
          </p:spPr>
          <p:txBody>
            <a:bodyPr wrap="none" rtlCol="0">
              <a:spAutoFit/>
            </a:bodyPr>
            <a:lstStyle/>
            <a:p>
              <a:r>
                <a:rPr lang="en-US" sz="1400" b="1" dirty="0">
                  <a:solidFill>
                    <a:srgbClr val="000000"/>
                  </a:solidFill>
                </a:rPr>
                <a:t>SPARQL Endpoint</a:t>
              </a:r>
            </a:p>
          </p:txBody>
        </p:sp>
      </p:grpSp>
      <p:grpSp>
        <p:nvGrpSpPr>
          <p:cNvPr id="12" name="Group 55"/>
          <p:cNvGrpSpPr/>
          <p:nvPr/>
        </p:nvGrpSpPr>
        <p:grpSpPr>
          <a:xfrm>
            <a:off x="91385" y="1341438"/>
            <a:ext cx="1443732" cy="1749197"/>
            <a:chOff x="147220" y="1636861"/>
            <a:chExt cx="1443732" cy="1749197"/>
          </a:xfrm>
        </p:grpSpPr>
        <p:grpSp>
          <p:nvGrpSpPr>
            <p:cNvPr id="13" name="Group 52"/>
            <p:cNvGrpSpPr/>
            <p:nvPr/>
          </p:nvGrpSpPr>
          <p:grpSpPr>
            <a:xfrm>
              <a:off x="147220" y="1874837"/>
              <a:ext cx="1159292" cy="1427437"/>
              <a:chOff x="147220" y="1874837"/>
              <a:chExt cx="1159292" cy="1427437"/>
            </a:xfrm>
          </p:grpSpPr>
          <p:pic>
            <p:nvPicPr>
              <p:cNvPr id="24" name="Picture 23"/>
              <p:cNvPicPr>
                <a:picLocks noChangeAspect="1"/>
              </p:cNvPicPr>
              <p:nvPr/>
            </p:nvPicPr>
            <p:blipFill>
              <a:blip r:embed="rId4"/>
              <a:stretch>
                <a:fillRect/>
              </a:stretch>
            </p:blipFill>
            <p:spPr>
              <a:xfrm>
                <a:off x="239712" y="1874837"/>
                <a:ext cx="1066800" cy="1066800"/>
              </a:xfrm>
              <a:prstGeom prst="rect">
                <a:avLst/>
              </a:prstGeom>
              <a:effectLst>
                <a:outerShdw blurRad="50800" dist="38100" dir="5400000">
                  <a:srgbClr val="000000">
                    <a:alpha val="43000"/>
                  </a:srgbClr>
                </a:outerShdw>
              </a:effectLst>
            </p:spPr>
          </p:pic>
          <p:sp>
            <p:nvSpPr>
              <p:cNvPr id="52" name="TextBox 51"/>
              <p:cNvSpPr txBox="1"/>
              <p:nvPr/>
            </p:nvSpPr>
            <p:spPr>
              <a:xfrm>
                <a:off x="147220" y="3017837"/>
                <a:ext cx="1159292" cy="284437"/>
              </a:xfrm>
              <a:prstGeom prst="rect">
                <a:avLst/>
              </a:prstGeom>
              <a:noFill/>
            </p:spPr>
            <p:txBody>
              <a:bodyPr wrap="none" rtlCol="0">
                <a:spAutoFit/>
              </a:bodyPr>
              <a:lstStyle/>
              <a:p>
                <a:r>
                  <a:rPr lang="en-US" sz="1400" b="1" dirty="0">
                    <a:solidFill>
                      <a:schemeClr val="accent1">
                        <a:lumMod val="50000"/>
                      </a:schemeClr>
                    </a:solidFill>
                  </a:rPr>
                  <a:t>Triple store</a:t>
                </a:r>
              </a:p>
            </p:txBody>
          </p:sp>
        </p:grpSp>
        <p:sp>
          <p:nvSpPr>
            <p:cNvPr id="54" name="TextBox 53"/>
            <p:cNvSpPr txBox="1"/>
            <p:nvPr/>
          </p:nvSpPr>
          <p:spPr>
            <a:xfrm rot="16200000">
              <a:off x="574135" y="2369241"/>
              <a:ext cx="1749197" cy="284437"/>
            </a:xfrm>
            <a:prstGeom prst="rect">
              <a:avLst/>
            </a:prstGeom>
            <a:noFill/>
          </p:spPr>
          <p:txBody>
            <a:bodyPr wrap="none" rtlCol="0">
              <a:spAutoFit/>
            </a:bodyPr>
            <a:lstStyle/>
            <a:p>
              <a:r>
                <a:rPr lang="en-US" sz="1400" b="1" dirty="0">
                  <a:solidFill>
                    <a:srgbClr val="000000"/>
                  </a:solidFill>
                </a:rPr>
                <a:t>SPARQL Endpoint</a:t>
              </a:r>
            </a:p>
          </p:txBody>
        </p:sp>
      </p:grpSp>
      <p:sp>
        <p:nvSpPr>
          <p:cNvPr id="57" name="TextBox 56"/>
          <p:cNvSpPr txBox="1"/>
          <p:nvPr/>
        </p:nvSpPr>
        <p:spPr>
          <a:xfrm>
            <a:off x="315912" y="5761042"/>
            <a:ext cx="1154675" cy="288959"/>
          </a:xfrm>
          <a:prstGeom prst="rect">
            <a:avLst/>
          </a:prstGeom>
          <a:noFill/>
        </p:spPr>
        <p:txBody>
          <a:bodyPr wrap="none" lIns="91132" tIns="45567" rIns="91132" bIns="45567" rtlCol="0">
            <a:spAutoFit/>
          </a:bodyPr>
          <a:lstStyle/>
          <a:p>
            <a:r>
              <a:rPr lang="en-US" sz="1400" b="1" dirty="0">
                <a:solidFill>
                  <a:srgbClr val="00664D"/>
                </a:solidFill>
              </a:rPr>
              <a:t>RDF Graph</a:t>
            </a:r>
          </a:p>
        </p:txBody>
      </p:sp>
      <p:cxnSp>
        <p:nvCxnSpPr>
          <p:cNvPr id="59" name="Straight Arrow Connector 58"/>
          <p:cNvCxnSpPr>
            <a:stCxn id="8" idx="0"/>
          </p:cNvCxnSpPr>
          <p:nvPr/>
        </p:nvCxnSpPr>
        <p:spPr bwMode="auto">
          <a:xfrm rot="5400000" flipH="1" flipV="1">
            <a:off x="2239963" y="3798887"/>
            <a:ext cx="2667000" cy="171450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62" name="Straight Arrow Connector 61"/>
          <p:cNvCxnSpPr>
            <a:stCxn id="7" idx="0"/>
            <a:endCxn id="91" idx="4"/>
          </p:cNvCxnSpPr>
          <p:nvPr/>
        </p:nvCxnSpPr>
        <p:spPr bwMode="auto">
          <a:xfrm rot="16200000" flipV="1">
            <a:off x="3575430" y="4635155"/>
            <a:ext cx="2667000" cy="4203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65" name="Straight Arrow Connector 64"/>
          <p:cNvCxnSpPr>
            <a:stCxn id="5" idx="0"/>
          </p:cNvCxnSpPr>
          <p:nvPr/>
        </p:nvCxnSpPr>
        <p:spPr bwMode="auto">
          <a:xfrm rot="16200000" flipV="1">
            <a:off x="4964113" y="3703637"/>
            <a:ext cx="2667000" cy="190500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73" name="Straight Arrow Connector 72"/>
          <p:cNvCxnSpPr>
            <a:endCxn id="91" idx="3"/>
          </p:cNvCxnSpPr>
          <p:nvPr/>
        </p:nvCxnSpPr>
        <p:spPr bwMode="auto">
          <a:xfrm flipV="1">
            <a:off x="1839912" y="3222204"/>
            <a:ext cx="2185895" cy="1700634"/>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76" name="Straight Arrow Connector 75"/>
          <p:cNvCxnSpPr>
            <a:stCxn id="48" idx="0"/>
            <a:endCxn id="91" idx="5"/>
          </p:cNvCxnSpPr>
          <p:nvPr/>
        </p:nvCxnSpPr>
        <p:spPr bwMode="auto">
          <a:xfrm flipH="1" flipV="1">
            <a:off x="5750018" y="3222208"/>
            <a:ext cx="2594283" cy="1850047"/>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79" name="Straight Arrow Connector 78"/>
          <p:cNvCxnSpPr>
            <a:stCxn id="54" idx="2"/>
            <a:endCxn id="91" idx="2"/>
          </p:cNvCxnSpPr>
          <p:nvPr/>
        </p:nvCxnSpPr>
        <p:spPr bwMode="auto">
          <a:xfrm>
            <a:off x="1535117" y="2216036"/>
            <a:ext cx="2133596" cy="763705"/>
          </a:xfrm>
          <a:prstGeom prst="straightConnector1">
            <a:avLst/>
          </a:prstGeom>
          <a:solidFill>
            <a:srgbClr val="00B8FF"/>
          </a:solidFill>
          <a:ln w="25400" cap="flat" cmpd="sng" algn="ctr">
            <a:solidFill>
              <a:schemeClr val="tx1"/>
            </a:solidFill>
            <a:prstDash val="solid"/>
            <a:round/>
            <a:headEnd type="none" w="lg" len="med"/>
            <a:tailEnd type="triangle" w="lg" len="med"/>
          </a:ln>
          <a:effectLst/>
        </p:spPr>
      </p:cxnSp>
      <p:cxnSp>
        <p:nvCxnSpPr>
          <p:cNvPr id="82" name="Straight Arrow Connector 81"/>
          <p:cNvCxnSpPr>
            <a:stCxn id="51" idx="0"/>
            <a:endCxn id="91" idx="6"/>
          </p:cNvCxnSpPr>
          <p:nvPr/>
        </p:nvCxnSpPr>
        <p:spPr bwMode="auto">
          <a:xfrm flipH="1">
            <a:off x="6107113" y="2219442"/>
            <a:ext cx="2313438" cy="760299"/>
          </a:xfrm>
          <a:prstGeom prst="straightConnector1">
            <a:avLst/>
          </a:prstGeom>
          <a:solidFill>
            <a:srgbClr val="00B8FF"/>
          </a:solidFill>
          <a:ln w="25400" cap="flat" cmpd="sng" algn="ctr">
            <a:solidFill>
              <a:schemeClr val="tx1"/>
            </a:solidFill>
            <a:prstDash val="solid"/>
            <a:round/>
            <a:headEnd type="none" w="lg" len="med"/>
            <a:tailEnd type="triangle" w="lg" len="med"/>
          </a:ln>
          <a:effectLst/>
        </p:spPr>
      </p:cxnSp>
      <p:cxnSp>
        <p:nvCxnSpPr>
          <p:cNvPr id="110" name="Straight Arrow Connector 109"/>
          <p:cNvCxnSpPr>
            <a:stCxn id="91" idx="0"/>
            <a:endCxn id="119" idx="4"/>
          </p:cNvCxnSpPr>
          <p:nvPr/>
        </p:nvCxnSpPr>
        <p:spPr bwMode="auto">
          <a:xfrm rot="5400000" flipH="1" flipV="1">
            <a:off x="4545018" y="2293937"/>
            <a:ext cx="685800" cy="1588"/>
          </a:xfrm>
          <a:prstGeom prst="straightConnector1">
            <a:avLst/>
          </a:prstGeom>
          <a:solidFill>
            <a:srgbClr val="00B8FF"/>
          </a:solidFill>
          <a:ln w="25400" cap="flat" cmpd="sng" algn="ctr">
            <a:solidFill>
              <a:schemeClr val="tx1"/>
            </a:solidFill>
            <a:prstDash val="solid"/>
            <a:round/>
            <a:headEnd type="none" w="lg" len="med"/>
            <a:tailEnd type="triangle" w="lg" len="med"/>
          </a:ln>
          <a:effectLst/>
        </p:spPr>
      </p:cxnSp>
      <p:cxnSp>
        <p:nvCxnSpPr>
          <p:cNvPr id="113" name="Straight Arrow Connector 112"/>
          <p:cNvCxnSpPr>
            <a:endCxn id="119" idx="2"/>
          </p:cNvCxnSpPr>
          <p:nvPr/>
        </p:nvCxnSpPr>
        <p:spPr bwMode="auto">
          <a:xfrm flipV="1">
            <a:off x="1535113" y="1646236"/>
            <a:ext cx="2590800" cy="457201"/>
          </a:xfrm>
          <a:prstGeom prst="straightConnector1">
            <a:avLst/>
          </a:prstGeom>
          <a:solidFill>
            <a:srgbClr val="00B8FF"/>
          </a:solidFill>
          <a:ln w="25400" cap="flat" cmpd="sng" algn="ctr">
            <a:solidFill>
              <a:schemeClr val="tx1"/>
            </a:solidFill>
            <a:prstDash val="solid"/>
            <a:round/>
            <a:headEnd type="none" w="lg" len="med"/>
            <a:tailEnd type="triangle" w="lg" len="med"/>
          </a:ln>
          <a:effectLst/>
        </p:spPr>
      </p:cxnSp>
      <p:cxnSp>
        <p:nvCxnSpPr>
          <p:cNvPr id="116" name="Straight Arrow Connector 115"/>
          <p:cNvCxnSpPr>
            <a:endCxn id="119" idx="6"/>
          </p:cNvCxnSpPr>
          <p:nvPr/>
        </p:nvCxnSpPr>
        <p:spPr bwMode="auto">
          <a:xfrm rot="10800000">
            <a:off x="5649913" y="1646236"/>
            <a:ext cx="2743200" cy="457201"/>
          </a:xfrm>
          <a:prstGeom prst="straightConnector1">
            <a:avLst/>
          </a:prstGeom>
          <a:solidFill>
            <a:srgbClr val="00B8FF"/>
          </a:solidFill>
          <a:ln w="25400" cap="flat" cmpd="sng" algn="ctr">
            <a:solidFill>
              <a:schemeClr val="tx1"/>
            </a:solidFill>
            <a:prstDash val="solid"/>
            <a:round/>
            <a:headEnd type="none" w="lg" len="med"/>
            <a:tailEnd type="triangle" w="lg" len="med"/>
          </a:ln>
          <a:effectLst/>
        </p:spPr>
      </p:cxnSp>
      <p:grpSp>
        <p:nvGrpSpPr>
          <p:cNvPr id="14" name="Group 129"/>
          <p:cNvGrpSpPr/>
          <p:nvPr/>
        </p:nvGrpSpPr>
        <p:grpSpPr>
          <a:xfrm>
            <a:off x="4125913" y="1341437"/>
            <a:ext cx="1524000" cy="609600"/>
            <a:chOff x="4125912" y="1341437"/>
            <a:chExt cx="1524000" cy="609600"/>
          </a:xfrm>
        </p:grpSpPr>
        <p:sp>
          <p:nvSpPr>
            <p:cNvPr id="38" name="Rectangle 37"/>
            <p:cNvSpPr/>
            <p:nvPr/>
          </p:nvSpPr>
          <p:spPr bwMode="auto">
            <a:xfrm>
              <a:off x="4196017" y="1455837"/>
              <a:ext cx="13716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sz="1700" b="1" dirty="0">
                  <a:solidFill>
                    <a:srgbClr val="800000"/>
                  </a:solidFill>
                </a:rPr>
                <a:t>Application</a:t>
              </a:r>
            </a:p>
          </p:txBody>
        </p:sp>
        <p:sp>
          <p:nvSpPr>
            <p:cNvPr id="119" name="Oval 118"/>
            <p:cNvSpPr/>
            <p:nvPr/>
          </p:nvSpPr>
          <p:spPr bwMode="auto">
            <a:xfrm>
              <a:off x="4125912" y="1341437"/>
              <a:ext cx="1524000" cy="609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49" name="TextBox 148"/>
          <p:cNvSpPr txBox="1"/>
          <p:nvPr/>
        </p:nvSpPr>
        <p:spPr>
          <a:xfrm rot="18136226">
            <a:off x="2946526" y="4675747"/>
            <a:ext cx="665277" cy="288989"/>
          </a:xfrm>
          <a:prstGeom prst="rect">
            <a:avLst/>
          </a:prstGeom>
          <a:noFill/>
        </p:spPr>
        <p:txBody>
          <a:bodyPr wrap="none" lIns="91132" tIns="45567" rIns="91132" bIns="45567" rtlCol="0">
            <a:spAutoFit/>
          </a:bodyPr>
          <a:lstStyle/>
          <a:p>
            <a:r>
              <a:rPr lang="en-US" sz="1400" b="1" noProof="1">
                <a:solidFill>
                  <a:srgbClr val="000000"/>
                </a:solidFill>
              </a:rPr>
              <a:t>RDFa</a:t>
            </a:r>
          </a:p>
        </p:txBody>
      </p:sp>
      <p:sp>
        <p:nvSpPr>
          <p:cNvPr id="150" name="TextBox 149"/>
          <p:cNvSpPr txBox="1"/>
          <p:nvPr/>
        </p:nvSpPr>
        <p:spPr>
          <a:xfrm rot="3212084">
            <a:off x="5927677" y="4745557"/>
            <a:ext cx="1419978" cy="288989"/>
          </a:xfrm>
          <a:prstGeom prst="rect">
            <a:avLst/>
          </a:prstGeom>
          <a:noFill/>
        </p:spPr>
        <p:txBody>
          <a:bodyPr wrap="none" lIns="91132" tIns="45567" rIns="91132" bIns="45567" rtlCol="0">
            <a:spAutoFit/>
          </a:bodyPr>
          <a:lstStyle/>
          <a:p>
            <a:r>
              <a:rPr lang="en-US" sz="1400" b="1" noProof="1">
                <a:solidFill>
                  <a:srgbClr val="000000"/>
                </a:solidFill>
              </a:rPr>
              <a:t>GRDDL, RDFa</a:t>
            </a:r>
          </a:p>
        </p:txBody>
      </p:sp>
      <p:sp>
        <p:nvSpPr>
          <p:cNvPr id="151" name="TextBox 150"/>
          <p:cNvSpPr txBox="1"/>
          <p:nvPr/>
        </p:nvSpPr>
        <p:spPr>
          <a:xfrm rot="16200000">
            <a:off x="3921619" y="4660511"/>
            <a:ext cx="1607426" cy="288989"/>
          </a:xfrm>
          <a:prstGeom prst="rect">
            <a:avLst/>
          </a:prstGeom>
          <a:noFill/>
        </p:spPr>
        <p:txBody>
          <a:bodyPr wrap="none" lIns="91132" tIns="45567" rIns="91132" bIns="45567" rtlCol="0">
            <a:spAutoFit/>
          </a:bodyPr>
          <a:lstStyle/>
          <a:p>
            <a:r>
              <a:rPr lang="en-US" sz="1400" b="1" noProof="1">
                <a:solidFill>
                  <a:srgbClr val="000000"/>
                </a:solidFill>
              </a:rPr>
              <a:t>NLP Techniques</a:t>
            </a:r>
          </a:p>
        </p:txBody>
      </p:sp>
      <p:sp>
        <p:nvSpPr>
          <p:cNvPr id="152" name="TextBox 151"/>
          <p:cNvSpPr txBox="1"/>
          <p:nvPr/>
        </p:nvSpPr>
        <p:spPr>
          <a:xfrm rot="1192782">
            <a:off x="1890961" y="2324907"/>
            <a:ext cx="1852905" cy="288959"/>
          </a:xfrm>
          <a:prstGeom prst="rect">
            <a:avLst/>
          </a:prstGeom>
          <a:noFill/>
        </p:spPr>
        <p:txBody>
          <a:bodyPr wrap="none" lIns="91132" tIns="45567" rIns="91132" bIns="45567" rtlCol="0">
            <a:spAutoFit/>
          </a:bodyPr>
          <a:lstStyle/>
          <a:p>
            <a:r>
              <a:rPr lang="en-US" sz="1400" b="1" dirty="0">
                <a:solidFill>
                  <a:srgbClr val="000000"/>
                </a:solidFill>
              </a:rPr>
              <a:t>SPARQL Construct</a:t>
            </a:r>
          </a:p>
        </p:txBody>
      </p:sp>
      <p:sp>
        <p:nvSpPr>
          <p:cNvPr id="154" name="TextBox 153"/>
          <p:cNvSpPr txBox="1"/>
          <p:nvPr/>
        </p:nvSpPr>
        <p:spPr>
          <a:xfrm rot="20494382">
            <a:off x="6238499" y="2304368"/>
            <a:ext cx="1852905" cy="288959"/>
          </a:xfrm>
          <a:prstGeom prst="rect">
            <a:avLst/>
          </a:prstGeom>
          <a:noFill/>
        </p:spPr>
        <p:txBody>
          <a:bodyPr wrap="none" lIns="91132" tIns="45567" rIns="91132" bIns="45567" rtlCol="0">
            <a:spAutoFit/>
          </a:bodyPr>
          <a:lstStyle/>
          <a:p>
            <a:r>
              <a:rPr lang="en-US" sz="1400" b="1" dirty="0">
                <a:solidFill>
                  <a:srgbClr val="000000"/>
                </a:solidFill>
              </a:rPr>
              <a:t>SPARQL Construct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1"/>
          <p:cNvSpPr>
            <a:spLocks noGrp="1" noChangeArrowheads="1"/>
          </p:cNvSpPr>
          <p:nvPr>
            <p:ph type="title"/>
          </p:nvPr>
        </p:nvSpPr>
        <p:spPr/>
        <p:txBody>
          <a:bodyPr tIns="35162">
            <a:normAutofit fontScale="90000"/>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1</a:t>
            </a:r>
            <a:r>
              <a:rPr lang="en-US" sz="3200" baseline="33000"/>
              <a:t>st</a:t>
            </a:r>
            <a:r>
              <a:rPr lang="en-US" sz="3200"/>
              <a:t>:</a:t>
            </a:r>
            <a:r>
              <a:rPr lang="en-US"/>
              <a:t> export your data as a set of </a:t>
            </a:r>
            <a:r>
              <a:rPr lang="en-US" i="1" u="sng"/>
              <a:t>relations</a:t>
            </a:r>
          </a:p>
        </p:txBody>
      </p:sp>
      <p:grpSp>
        <p:nvGrpSpPr>
          <p:cNvPr id="2" name="Group 58"/>
          <p:cNvGrpSpPr/>
          <p:nvPr/>
        </p:nvGrpSpPr>
        <p:grpSpPr>
          <a:xfrm>
            <a:off x="239712" y="1304177"/>
            <a:ext cx="9643691" cy="5282356"/>
            <a:chOff x="239712" y="1304170"/>
            <a:chExt cx="9643691" cy="5282351"/>
          </a:xfrm>
        </p:grpSpPr>
        <p:sp>
          <p:nvSpPr>
            <p:cNvPr id="5" name="Oval 4"/>
            <p:cNvSpPr/>
            <p:nvPr/>
          </p:nvSpPr>
          <p:spPr bwMode="auto">
            <a:xfrm>
              <a:off x="5192712" y="1556921"/>
              <a:ext cx="4648200" cy="483435"/>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chemeClr val="tx1">
                      <a:lumMod val="95000"/>
                      <a:lumOff val="5000"/>
                    </a:schemeClr>
                  </a:solidFill>
                </a:rPr>
                <a:t>http://…isbn/000651409X</a:t>
              </a:r>
            </a:p>
          </p:txBody>
        </p:sp>
        <p:sp>
          <p:nvSpPr>
            <p:cNvPr id="7" name="Oval 6"/>
            <p:cNvSpPr/>
            <p:nvPr/>
          </p:nvSpPr>
          <p:spPr bwMode="auto">
            <a:xfrm>
              <a:off x="4506912" y="3627437"/>
              <a:ext cx="685800" cy="457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7173912" y="4160837"/>
              <a:ext cx="685800" cy="457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2144712" y="6176050"/>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rgbClr val="0D0D0D"/>
                  </a:solidFill>
                </a:rPr>
                <a:t>Ghosh, Amitav</a:t>
              </a:r>
            </a:p>
          </p:txBody>
        </p:sp>
        <p:sp>
          <p:nvSpPr>
            <p:cNvPr id="15" name="Oval 14"/>
            <p:cNvSpPr/>
            <p:nvPr/>
          </p:nvSpPr>
          <p:spPr bwMode="auto">
            <a:xfrm>
              <a:off x="5127275" y="6109368"/>
              <a:ext cx="4756128" cy="47715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none" lIns="91440" tIns="45720" rIns="91440" bIns="45720" numCol="1" rtlCol="0" anchor="ctr" anchorCtr="0" compatLnSpc="1">
              <a:prstTxWarp prst="textNoShape">
                <a:avLst/>
              </a:prstTxWarp>
              <a:spAutoFit/>
            </a:bodyPr>
            <a:lstStyle/>
            <a:p>
              <a:pPr algn="ctr"/>
              <a:r>
                <a:rPr lang="en-US" sz="1800" b="1" noProof="1">
                  <a:solidFill>
                    <a:srgbClr val="0D0D0D"/>
                  </a:solidFill>
                </a:rPr>
                <a:t>http://www.amitavghosh.com</a:t>
              </a:r>
            </a:p>
          </p:txBody>
        </p:sp>
        <p:sp>
          <p:nvSpPr>
            <p:cNvPr id="16" name="Rectangle 15"/>
            <p:cNvSpPr/>
            <p:nvPr/>
          </p:nvSpPr>
          <p:spPr bwMode="auto">
            <a:xfrm>
              <a:off x="239712" y="1457081"/>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dirty="0">
                  <a:solidFill>
                    <a:srgbClr val="0D0D0D"/>
                  </a:solidFill>
                </a:rPr>
                <a:t>The Glass Palace</a:t>
              </a:r>
            </a:p>
          </p:txBody>
        </p:sp>
        <p:sp>
          <p:nvSpPr>
            <p:cNvPr id="17" name="Rectangle 16"/>
            <p:cNvSpPr/>
            <p:nvPr/>
          </p:nvSpPr>
          <p:spPr bwMode="auto">
            <a:xfrm>
              <a:off x="239712" y="1999605"/>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dirty="0">
                  <a:solidFill>
                    <a:srgbClr val="0D0D0D"/>
                  </a:solidFill>
                </a:rPr>
                <a:t>2000</a:t>
              </a:r>
            </a:p>
          </p:txBody>
        </p:sp>
        <p:sp>
          <p:nvSpPr>
            <p:cNvPr id="18" name="Rectangle 17"/>
            <p:cNvSpPr/>
            <p:nvPr/>
          </p:nvSpPr>
          <p:spPr bwMode="auto">
            <a:xfrm>
              <a:off x="239712" y="3387481"/>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dirty="0">
                  <a:solidFill>
                    <a:srgbClr val="0D0D0D"/>
                  </a:solidFill>
                </a:rPr>
                <a:t>London</a:t>
              </a:r>
            </a:p>
          </p:txBody>
        </p:sp>
        <p:sp>
          <p:nvSpPr>
            <p:cNvPr id="19" name="Rectangle 18"/>
            <p:cNvSpPr/>
            <p:nvPr/>
          </p:nvSpPr>
          <p:spPr bwMode="auto">
            <a:xfrm>
              <a:off x="239712" y="3971681"/>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dirty="0">
                  <a:solidFill>
                    <a:srgbClr val="0D0D0D"/>
                  </a:solidFill>
                </a:rPr>
                <a:t>Harper Collins</a:t>
              </a:r>
            </a:p>
          </p:txBody>
        </p:sp>
        <p:cxnSp>
          <p:nvCxnSpPr>
            <p:cNvPr id="21" name="Curved Connector 20"/>
            <p:cNvCxnSpPr>
              <a:stCxn id="5" idx="4"/>
              <a:endCxn id="7" idx="6"/>
            </p:cNvCxnSpPr>
            <p:nvPr/>
          </p:nvCxnSpPr>
          <p:spPr bwMode="auto">
            <a:xfrm rot="5400000">
              <a:off x="5446921" y="1786146"/>
              <a:ext cx="1815682" cy="23241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2" name="Curved Connector 21"/>
            <p:cNvCxnSpPr>
              <a:stCxn id="5" idx="4"/>
              <a:endCxn id="8" idx="0"/>
            </p:cNvCxnSpPr>
            <p:nvPr/>
          </p:nvCxnSpPr>
          <p:spPr bwMode="auto">
            <a:xfrm rot="5400000">
              <a:off x="6456571" y="3100595"/>
              <a:ext cx="2120482" cy="14001"/>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27" name="Curved Connector 26"/>
            <p:cNvCxnSpPr>
              <a:stCxn id="8" idx="4"/>
              <a:endCxn id="10" idx="0"/>
            </p:cNvCxnSpPr>
            <p:nvPr/>
          </p:nvCxnSpPr>
          <p:spPr bwMode="auto">
            <a:xfrm rot="5400000">
              <a:off x="4661356" y="3320594"/>
              <a:ext cx="1558012" cy="415290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30" name="Curved Connector 29"/>
            <p:cNvCxnSpPr>
              <a:stCxn id="8" idx="4"/>
              <a:endCxn id="15" idx="0"/>
            </p:cNvCxnSpPr>
            <p:nvPr/>
          </p:nvCxnSpPr>
          <p:spPr bwMode="auto">
            <a:xfrm rot="5400000">
              <a:off x="6765411" y="5357966"/>
              <a:ext cx="1491332" cy="1147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37" name="Straight Arrow Connector 36"/>
            <p:cNvCxnSpPr>
              <a:stCxn id="7" idx="2"/>
              <a:endCxn id="18" idx="3"/>
            </p:cNvCxnSpPr>
            <p:nvPr/>
          </p:nvCxnSpPr>
          <p:spPr bwMode="auto">
            <a:xfrm flipH="1" flipV="1">
              <a:off x="2678112" y="3559376"/>
              <a:ext cx="1828800" cy="2966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8" name="Straight Arrow Connector 37"/>
            <p:cNvCxnSpPr>
              <a:stCxn id="7" idx="2"/>
              <a:endCxn id="19" idx="3"/>
            </p:cNvCxnSpPr>
            <p:nvPr/>
          </p:nvCxnSpPr>
          <p:spPr bwMode="auto">
            <a:xfrm flipH="1">
              <a:off x="2678112" y="3856038"/>
              <a:ext cx="1828800" cy="28753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5" idx="2"/>
              <a:endCxn id="16" idx="3"/>
            </p:cNvCxnSpPr>
            <p:nvPr/>
          </p:nvCxnSpPr>
          <p:spPr bwMode="auto">
            <a:xfrm flipH="1" flipV="1">
              <a:off x="2678112" y="1628976"/>
              <a:ext cx="2514600" cy="16966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4" name="Straight Arrow Connector 43"/>
            <p:cNvCxnSpPr>
              <a:stCxn id="5" idx="2"/>
              <a:endCxn id="17" idx="3"/>
            </p:cNvCxnSpPr>
            <p:nvPr/>
          </p:nvCxnSpPr>
          <p:spPr bwMode="auto">
            <a:xfrm flipH="1">
              <a:off x="2678112" y="1798639"/>
              <a:ext cx="2514600" cy="37286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TextBox 49"/>
            <p:cNvSpPr txBox="1"/>
            <p:nvPr/>
          </p:nvSpPr>
          <p:spPr>
            <a:xfrm rot="238339">
              <a:off x="3573030" y="1304170"/>
              <a:ext cx="806859" cy="343790"/>
            </a:xfrm>
            <a:prstGeom prst="rect">
              <a:avLst/>
            </a:prstGeom>
            <a:noFill/>
          </p:spPr>
          <p:txBody>
            <a:bodyPr wrap="none" rtlCol="0">
              <a:spAutoFit/>
            </a:bodyPr>
            <a:lstStyle/>
            <a:p>
              <a:r>
                <a:rPr lang="en-US" sz="1800" b="1" noProof="1">
                  <a:solidFill>
                    <a:srgbClr val="0D0D0D"/>
                  </a:solidFill>
                </a:rPr>
                <a:t>a:title</a:t>
              </a:r>
            </a:p>
          </p:txBody>
        </p:sp>
        <p:sp>
          <p:nvSpPr>
            <p:cNvPr id="51" name="TextBox 50"/>
            <p:cNvSpPr txBox="1"/>
            <p:nvPr/>
          </p:nvSpPr>
          <p:spPr>
            <a:xfrm rot="21215795">
              <a:off x="3603176" y="1989970"/>
              <a:ext cx="870147" cy="343790"/>
            </a:xfrm>
            <a:prstGeom prst="rect">
              <a:avLst/>
            </a:prstGeom>
            <a:noFill/>
          </p:spPr>
          <p:txBody>
            <a:bodyPr wrap="none" rtlCol="0">
              <a:spAutoFit/>
            </a:bodyPr>
            <a:lstStyle/>
            <a:p>
              <a:r>
                <a:rPr lang="en-US" sz="1800" b="1" noProof="1">
                  <a:solidFill>
                    <a:srgbClr val="0D0D0D"/>
                  </a:solidFill>
                </a:rPr>
                <a:t>a:year</a:t>
              </a:r>
            </a:p>
          </p:txBody>
        </p:sp>
        <p:sp>
          <p:nvSpPr>
            <p:cNvPr id="52" name="TextBox 51"/>
            <p:cNvSpPr txBox="1"/>
            <p:nvPr/>
          </p:nvSpPr>
          <p:spPr>
            <a:xfrm rot="610119">
              <a:off x="3181067" y="3285571"/>
              <a:ext cx="811498" cy="343790"/>
            </a:xfrm>
            <a:prstGeom prst="rect">
              <a:avLst/>
            </a:prstGeom>
            <a:noFill/>
          </p:spPr>
          <p:txBody>
            <a:bodyPr wrap="none" rtlCol="0">
              <a:spAutoFit/>
            </a:bodyPr>
            <a:lstStyle/>
            <a:p>
              <a:r>
                <a:rPr lang="en-US" sz="1800" b="1" noProof="1">
                  <a:solidFill>
                    <a:srgbClr val="0D0D0D"/>
                  </a:solidFill>
                </a:rPr>
                <a:t>a:city</a:t>
              </a:r>
            </a:p>
          </p:txBody>
        </p:sp>
        <p:sp>
          <p:nvSpPr>
            <p:cNvPr id="53" name="TextBox 52"/>
            <p:cNvSpPr txBox="1"/>
            <p:nvPr/>
          </p:nvSpPr>
          <p:spPr>
            <a:xfrm rot="21074880">
              <a:off x="3053706" y="3967174"/>
              <a:ext cx="1259593" cy="343790"/>
            </a:xfrm>
            <a:prstGeom prst="rect">
              <a:avLst/>
            </a:prstGeom>
            <a:noFill/>
          </p:spPr>
          <p:txBody>
            <a:bodyPr wrap="none" rtlCol="0">
              <a:spAutoFit/>
            </a:bodyPr>
            <a:lstStyle/>
            <a:p>
              <a:r>
                <a:rPr lang="en-US" sz="1800" b="1" noProof="1">
                  <a:solidFill>
                    <a:srgbClr val="0D0D0D"/>
                  </a:solidFill>
                </a:rPr>
                <a:t>a:p_name</a:t>
              </a:r>
            </a:p>
          </p:txBody>
        </p:sp>
        <p:sp>
          <p:nvSpPr>
            <p:cNvPr id="54" name="TextBox 53"/>
            <p:cNvSpPr txBox="1"/>
            <p:nvPr/>
          </p:nvSpPr>
          <p:spPr>
            <a:xfrm>
              <a:off x="5116512" y="4999037"/>
              <a:ext cx="995618" cy="343790"/>
            </a:xfrm>
            <a:prstGeom prst="rect">
              <a:avLst/>
            </a:prstGeom>
            <a:noFill/>
          </p:spPr>
          <p:txBody>
            <a:bodyPr wrap="none" rtlCol="0">
              <a:spAutoFit/>
            </a:bodyPr>
            <a:lstStyle/>
            <a:p>
              <a:r>
                <a:rPr lang="en-US" sz="1800" b="1" noProof="1">
                  <a:solidFill>
                    <a:srgbClr val="0D0D0D"/>
                  </a:solidFill>
                </a:rPr>
                <a:t>a:name</a:t>
              </a:r>
            </a:p>
          </p:txBody>
        </p:sp>
        <p:sp>
          <p:nvSpPr>
            <p:cNvPr id="55" name="TextBox 54"/>
            <p:cNvSpPr txBox="1"/>
            <p:nvPr/>
          </p:nvSpPr>
          <p:spPr>
            <a:xfrm>
              <a:off x="7687004" y="5151436"/>
              <a:ext cx="1535939" cy="343790"/>
            </a:xfrm>
            <a:prstGeom prst="rect">
              <a:avLst/>
            </a:prstGeom>
            <a:noFill/>
          </p:spPr>
          <p:txBody>
            <a:bodyPr wrap="none" rtlCol="0">
              <a:spAutoFit/>
            </a:bodyPr>
            <a:lstStyle/>
            <a:p>
              <a:r>
                <a:rPr lang="en-US" sz="1800" b="1" noProof="1">
                  <a:solidFill>
                    <a:srgbClr val="0D0D0D"/>
                  </a:solidFill>
                </a:rPr>
                <a:t>a:homepage</a:t>
              </a:r>
            </a:p>
          </p:txBody>
        </p:sp>
        <p:sp>
          <p:nvSpPr>
            <p:cNvPr id="56" name="TextBox 55"/>
            <p:cNvSpPr txBox="1"/>
            <p:nvPr/>
          </p:nvSpPr>
          <p:spPr>
            <a:xfrm>
              <a:off x="7666222" y="3475037"/>
              <a:ext cx="1108387" cy="343790"/>
            </a:xfrm>
            <a:prstGeom prst="rect">
              <a:avLst/>
            </a:prstGeom>
            <a:noFill/>
          </p:spPr>
          <p:txBody>
            <a:bodyPr wrap="none" rtlCol="0">
              <a:spAutoFit/>
            </a:bodyPr>
            <a:lstStyle/>
            <a:p>
              <a:r>
                <a:rPr lang="en-US" sz="1800" b="1" noProof="1">
                  <a:solidFill>
                    <a:srgbClr val="0D0D0D"/>
                  </a:solidFill>
                </a:rPr>
                <a:t>a:author</a:t>
              </a:r>
            </a:p>
          </p:txBody>
        </p:sp>
        <p:sp>
          <p:nvSpPr>
            <p:cNvPr id="57" name="TextBox 56"/>
            <p:cNvSpPr txBox="1"/>
            <p:nvPr/>
          </p:nvSpPr>
          <p:spPr>
            <a:xfrm rot="20242754">
              <a:off x="5534026" y="3102839"/>
              <a:ext cx="1422729" cy="343790"/>
            </a:xfrm>
            <a:prstGeom prst="rect">
              <a:avLst/>
            </a:prstGeom>
            <a:noFill/>
          </p:spPr>
          <p:txBody>
            <a:bodyPr wrap="none" rtlCol="0">
              <a:spAutoFit/>
            </a:bodyPr>
            <a:lstStyle/>
            <a:p>
              <a:r>
                <a:rPr lang="en-US" sz="1800" b="1" noProof="1">
                  <a:solidFill>
                    <a:srgbClr val="0D0D0D"/>
                  </a:solidFill>
                </a:rPr>
                <a:t>a:publisher</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SPARQL 1.1 </a:t>
            </a:r>
            <a:r>
              <a:rPr lang="en-US" dirty="0"/>
              <a:t>as a unifying point</a:t>
            </a:r>
          </a:p>
        </p:txBody>
      </p:sp>
      <p:grpSp>
        <p:nvGrpSpPr>
          <p:cNvPr id="2" name="Group 33"/>
          <p:cNvGrpSpPr/>
          <p:nvPr/>
        </p:nvGrpSpPr>
        <p:grpSpPr>
          <a:xfrm>
            <a:off x="315913" y="4430076"/>
            <a:ext cx="1447800" cy="1254761"/>
            <a:chOff x="4659312" y="2789237"/>
            <a:chExt cx="1143000" cy="990600"/>
          </a:xfrm>
        </p:grpSpPr>
        <p:sp>
          <p:nvSpPr>
            <p:cNvPr id="26" name="Oval 25"/>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7" name="Oval 26"/>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8" name="Oval 27"/>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9" name="Oval 28"/>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0" name="Oval 29"/>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1" name="Oval 30"/>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32" name="Straight Arrow Connector 31"/>
            <p:cNvCxnSpPr>
              <a:stCxn id="26" idx="6"/>
              <a:endCxn id="28"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3" name="Straight Arrow Connector 32"/>
            <p:cNvCxnSpPr>
              <a:stCxn id="26" idx="5"/>
              <a:endCxn id="29"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4" name="Straight Arrow Connector 33"/>
            <p:cNvCxnSpPr>
              <a:stCxn id="30" idx="7"/>
              <a:endCxn id="27"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5" name="Straight Arrow Connector 34"/>
            <p:cNvCxnSpPr>
              <a:stCxn id="27" idx="5"/>
              <a:endCxn id="31"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6" name="Straight Arrow Connector 35"/>
            <p:cNvCxnSpPr>
              <a:stCxn id="31" idx="7"/>
              <a:endCxn id="28"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nvGrpSpPr>
          <p:cNvPr id="3" name="Group 91"/>
          <p:cNvGrpSpPr/>
          <p:nvPr/>
        </p:nvGrpSpPr>
        <p:grpSpPr>
          <a:xfrm>
            <a:off x="3668713" y="2636841"/>
            <a:ext cx="2438400" cy="685800"/>
            <a:chOff x="3668712" y="2636837"/>
            <a:chExt cx="2438400" cy="685800"/>
          </a:xfrm>
        </p:grpSpPr>
        <p:sp>
          <p:nvSpPr>
            <p:cNvPr id="91" name="Oval 90"/>
            <p:cNvSpPr/>
            <p:nvPr/>
          </p:nvSpPr>
          <p:spPr bwMode="auto">
            <a:xfrm>
              <a:off x="3668712" y="2636837"/>
              <a:ext cx="2438400" cy="6858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3783012" y="2789237"/>
              <a:ext cx="22098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sz="1700" b="1" dirty="0">
                  <a:solidFill>
                    <a:srgbClr val="800000"/>
                  </a:solidFill>
                </a:rPr>
                <a:t>SPARQL Processor</a:t>
              </a:r>
            </a:p>
          </p:txBody>
        </p:sp>
      </p:grpSp>
      <p:grpSp>
        <p:nvGrpSpPr>
          <p:cNvPr id="4" name="Group 40"/>
          <p:cNvGrpSpPr/>
          <p:nvPr/>
        </p:nvGrpSpPr>
        <p:grpSpPr>
          <a:xfrm>
            <a:off x="2335247" y="5989709"/>
            <a:ext cx="761999" cy="1275037"/>
            <a:chOff x="2335212" y="5989637"/>
            <a:chExt cx="761999" cy="1275037"/>
          </a:xfrm>
        </p:grpSpPr>
        <p:pic>
          <p:nvPicPr>
            <p:cNvPr id="8" name="Picture 7"/>
            <p:cNvPicPr>
              <a:picLocks noChangeAspect="1"/>
            </p:cNvPicPr>
            <p:nvPr/>
          </p:nvPicPr>
          <p:blipFill>
            <a:blip r:embed="rId3"/>
            <a:stretch>
              <a:fillRect/>
            </a:stretch>
          </p:blipFill>
          <p:spPr>
            <a:xfrm>
              <a:off x="2335212" y="5989637"/>
              <a:ext cx="761999" cy="986761"/>
            </a:xfrm>
            <a:prstGeom prst="rect">
              <a:avLst/>
            </a:prstGeom>
          </p:spPr>
        </p:pic>
        <p:sp>
          <p:nvSpPr>
            <p:cNvPr id="40" name="TextBox 39"/>
            <p:cNvSpPr txBox="1"/>
            <p:nvPr/>
          </p:nvSpPr>
          <p:spPr>
            <a:xfrm>
              <a:off x="2379143" y="6980237"/>
              <a:ext cx="679969" cy="284437"/>
            </a:xfrm>
            <a:prstGeom prst="rect">
              <a:avLst/>
            </a:prstGeom>
            <a:noFill/>
          </p:spPr>
          <p:txBody>
            <a:bodyPr wrap="none" rtlCol="0">
              <a:spAutoFit/>
            </a:bodyPr>
            <a:lstStyle/>
            <a:p>
              <a:r>
                <a:rPr lang="en-US" sz="1400" b="1" dirty="0">
                  <a:solidFill>
                    <a:srgbClr val="00664D"/>
                  </a:solidFill>
                </a:rPr>
                <a:t>HTML</a:t>
              </a:r>
            </a:p>
          </p:txBody>
        </p:sp>
      </p:grpSp>
      <p:grpSp>
        <p:nvGrpSpPr>
          <p:cNvPr id="6" name="Group 42"/>
          <p:cNvGrpSpPr/>
          <p:nvPr/>
        </p:nvGrpSpPr>
        <p:grpSpPr>
          <a:xfrm>
            <a:off x="4154998" y="5989709"/>
            <a:ext cx="1723549" cy="1275037"/>
            <a:chOff x="4506912" y="5989637"/>
            <a:chExt cx="1723549" cy="1275037"/>
          </a:xfrm>
        </p:grpSpPr>
        <p:pic>
          <p:nvPicPr>
            <p:cNvPr id="7" name="Picture 6"/>
            <p:cNvPicPr>
              <a:picLocks noChangeAspect="1"/>
            </p:cNvPicPr>
            <p:nvPr/>
          </p:nvPicPr>
          <p:blipFill>
            <a:blip r:embed="rId3"/>
            <a:stretch>
              <a:fillRect/>
            </a:stretch>
          </p:blipFill>
          <p:spPr>
            <a:xfrm>
              <a:off x="4900896" y="5989637"/>
              <a:ext cx="761999" cy="986761"/>
            </a:xfrm>
            <a:prstGeom prst="rect">
              <a:avLst/>
            </a:prstGeom>
          </p:spPr>
        </p:pic>
        <p:sp>
          <p:nvSpPr>
            <p:cNvPr id="42" name="TextBox 41"/>
            <p:cNvSpPr txBox="1"/>
            <p:nvPr/>
          </p:nvSpPr>
          <p:spPr>
            <a:xfrm>
              <a:off x="4506912" y="6980237"/>
              <a:ext cx="1723549" cy="284437"/>
            </a:xfrm>
            <a:prstGeom prst="rect">
              <a:avLst/>
            </a:prstGeom>
            <a:noFill/>
          </p:spPr>
          <p:txBody>
            <a:bodyPr wrap="none" rtlCol="0">
              <a:spAutoFit/>
            </a:bodyPr>
            <a:lstStyle/>
            <a:p>
              <a:r>
                <a:rPr lang="en-US" sz="1400" b="1" dirty="0">
                  <a:solidFill>
                    <a:srgbClr val="00664D"/>
                  </a:solidFill>
                </a:rPr>
                <a:t>Unstructured Text</a:t>
              </a:r>
            </a:p>
          </p:txBody>
        </p:sp>
      </p:grpSp>
      <p:grpSp>
        <p:nvGrpSpPr>
          <p:cNvPr id="9" name="Group 44"/>
          <p:cNvGrpSpPr/>
          <p:nvPr/>
        </p:nvGrpSpPr>
        <p:grpSpPr>
          <a:xfrm>
            <a:off x="6631145" y="5989709"/>
            <a:ext cx="1228571" cy="1275037"/>
            <a:chOff x="6631141" y="5989637"/>
            <a:chExt cx="1228571" cy="1275037"/>
          </a:xfrm>
        </p:grpSpPr>
        <p:pic>
          <p:nvPicPr>
            <p:cNvPr id="5" name="Picture 4"/>
            <p:cNvPicPr>
              <a:picLocks noChangeAspect="1"/>
            </p:cNvPicPr>
            <p:nvPr/>
          </p:nvPicPr>
          <p:blipFill>
            <a:blip r:embed="rId3"/>
            <a:stretch>
              <a:fillRect/>
            </a:stretch>
          </p:blipFill>
          <p:spPr>
            <a:xfrm>
              <a:off x="6869112" y="5989637"/>
              <a:ext cx="761999" cy="986761"/>
            </a:xfrm>
            <a:prstGeom prst="rect">
              <a:avLst/>
            </a:prstGeom>
          </p:spPr>
        </p:pic>
        <p:sp>
          <p:nvSpPr>
            <p:cNvPr id="44" name="TextBox 43"/>
            <p:cNvSpPr txBox="1"/>
            <p:nvPr/>
          </p:nvSpPr>
          <p:spPr>
            <a:xfrm>
              <a:off x="6631141" y="6980237"/>
              <a:ext cx="1228571" cy="284437"/>
            </a:xfrm>
            <a:prstGeom prst="rect">
              <a:avLst/>
            </a:prstGeom>
            <a:noFill/>
          </p:spPr>
          <p:txBody>
            <a:bodyPr wrap="none" rtlCol="0">
              <a:spAutoFit/>
            </a:bodyPr>
            <a:lstStyle/>
            <a:p>
              <a:r>
                <a:rPr lang="en-US" sz="1400" b="1" dirty="0">
                  <a:solidFill>
                    <a:srgbClr val="00664D"/>
                  </a:solidFill>
                </a:rPr>
                <a:t>XML/XHTML</a:t>
              </a:r>
            </a:p>
          </p:txBody>
        </p:sp>
      </p:grpSp>
      <p:grpSp>
        <p:nvGrpSpPr>
          <p:cNvPr id="10" name="Group 48"/>
          <p:cNvGrpSpPr/>
          <p:nvPr/>
        </p:nvGrpSpPr>
        <p:grpSpPr>
          <a:xfrm>
            <a:off x="8344300" y="4515740"/>
            <a:ext cx="1385981" cy="1659352"/>
            <a:chOff x="8344352" y="4515733"/>
            <a:chExt cx="1385983" cy="1659373"/>
          </a:xfrm>
        </p:grpSpPr>
        <p:pic>
          <p:nvPicPr>
            <p:cNvPr id="21" name="Picture 20"/>
            <p:cNvPicPr>
              <a:picLocks noChangeAspect="1"/>
            </p:cNvPicPr>
            <p:nvPr/>
          </p:nvPicPr>
          <p:blipFill>
            <a:blip r:embed="rId4"/>
            <a:stretch>
              <a:fillRect/>
            </a:stretch>
          </p:blipFill>
          <p:spPr>
            <a:xfrm>
              <a:off x="8655997" y="4541837"/>
              <a:ext cx="1066800" cy="1066800"/>
            </a:xfrm>
            <a:prstGeom prst="rect">
              <a:avLst/>
            </a:prstGeom>
            <a:effectLst>
              <a:outerShdw blurRad="50800" dist="38100" dir="5400000">
                <a:srgbClr val="000000">
                  <a:alpha val="43000"/>
                </a:srgbClr>
              </a:outerShdw>
            </a:effectLst>
          </p:spPr>
        </p:pic>
        <p:sp>
          <p:nvSpPr>
            <p:cNvPr id="47" name="TextBox 46"/>
            <p:cNvSpPr txBox="1"/>
            <p:nvPr/>
          </p:nvSpPr>
          <p:spPr>
            <a:xfrm>
              <a:off x="8648462" y="5684837"/>
              <a:ext cx="1081873" cy="490269"/>
            </a:xfrm>
            <a:prstGeom prst="rect">
              <a:avLst/>
            </a:prstGeom>
            <a:noFill/>
          </p:spPr>
          <p:txBody>
            <a:bodyPr wrap="none" rtlCol="0">
              <a:spAutoFit/>
            </a:bodyPr>
            <a:lstStyle/>
            <a:p>
              <a:pPr algn="ctr"/>
              <a:r>
                <a:rPr lang="en-US" sz="1400" b="1" dirty="0">
                  <a:solidFill>
                    <a:srgbClr val="00664D"/>
                  </a:solidFill>
                </a:rPr>
                <a:t>Relational</a:t>
              </a:r>
            </a:p>
            <a:p>
              <a:pPr algn="ctr"/>
              <a:r>
                <a:rPr lang="en-US" sz="1400" b="1" dirty="0">
                  <a:solidFill>
                    <a:srgbClr val="00664D"/>
                  </a:solidFill>
                </a:rPr>
                <a:t>Database</a:t>
              </a:r>
            </a:p>
          </p:txBody>
        </p:sp>
        <p:sp>
          <p:nvSpPr>
            <p:cNvPr id="48" name="TextBox 47"/>
            <p:cNvSpPr txBox="1"/>
            <p:nvPr/>
          </p:nvSpPr>
          <p:spPr>
            <a:xfrm rot="16200000">
              <a:off x="7930049" y="4930036"/>
              <a:ext cx="1113044" cy="284437"/>
            </a:xfrm>
            <a:prstGeom prst="rect">
              <a:avLst/>
            </a:prstGeom>
            <a:noFill/>
          </p:spPr>
          <p:txBody>
            <a:bodyPr wrap="none" rtlCol="0">
              <a:spAutoFit/>
            </a:bodyPr>
            <a:lstStyle/>
            <a:p>
              <a:r>
                <a:rPr lang="en-US" sz="1400" b="1" dirty="0">
                  <a:solidFill>
                    <a:srgbClr val="000000"/>
                  </a:solidFill>
                </a:rPr>
                <a:t>SQL</a:t>
              </a:r>
              <a:r>
                <a:rPr lang="en-US" sz="1400" b="1" dirty="0">
                  <a:solidFill>
                    <a:srgbClr val="000000"/>
                  </a:solidFill>
                  <a:sym typeface="Wingdings"/>
                </a:rPr>
                <a:t>RDF</a:t>
              </a:r>
              <a:endParaRPr lang="en-US" sz="1400" b="1" dirty="0">
                <a:solidFill>
                  <a:srgbClr val="000000"/>
                </a:solidFill>
              </a:endParaRPr>
            </a:p>
          </p:txBody>
        </p:sp>
      </p:grpSp>
      <p:grpSp>
        <p:nvGrpSpPr>
          <p:cNvPr id="11" name="Group 54"/>
          <p:cNvGrpSpPr/>
          <p:nvPr/>
        </p:nvGrpSpPr>
        <p:grpSpPr>
          <a:xfrm>
            <a:off x="8420551" y="1344844"/>
            <a:ext cx="1420355" cy="1749197"/>
            <a:chOff x="8268157" y="1646235"/>
            <a:chExt cx="1420355" cy="1749197"/>
          </a:xfrm>
        </p:grpSpPr>
        <p:pic>
          <p:nvPicPr>
            <p:cNvPr id="23" name="Picture 22"/>
            <p:cNvPicPr>
              <a:picLocks noChangeAspect="1"/>
            </p:cNvPicPr>
            <p:nvPr/>
          </p:nvPicPr>
          <p:blipFill>
            <a:blip r:embed="rId4"/>
            <a:stretch>
              <a:fillRect/>
            </a:stretch>
          </p:blipFill>
          <p:spPr>
            <a:xfrm>
              <a:off x="8621712" y="1874837"/>
              <a:ext cx="1066800" cy="1066800"/>
            </a:xfrm>
            <a:prstGeom prst="rect">
              <a:avLst/>
            </a:prstGeom>
            <a:effectLst>
              <a:outerShdw blurRad="50800" dist="38100" dir="5400000">
                <a:srgbClr val="000000">
                  <a:alpha val="43000"/>
                </a:srgbClr>
              </a:outerShdw>
            </a:effectLst>
          </p:spPr>
        </p:pic>
        <p:sp>
          <p:nvSpPr>
            <p:cNvPr id="50" name="TextBox 49"/>
            <p:cNvSpPr txBox="1"/>
            <p:nvPr/>
          </p:nvSpPr>
          <p:spPr>
            <a:xfrm>
              <a:off x="8657748" y="3017837"/>
              <a:ext cx="983024" cy="284437"/>
            </a:xfrm>
            <a:prstGeom prst="rect">
              <a:avLst/>
            </a:prstGeom>
            <a:noFill/>
          </p:spPr>
          <p:txBody>
            <a:bodyPr wrap="none" rtlCol="0">
              <a:spAutoFit/>
            </a:bodyPr>
            <a:lstStyle/>
            <a:p>
              <a:r>
                <a:rPr lang="en-US" sz="1400" b="1" dirty="0">
                  <a:solidFill>
                    <a:srgbClr val="00664D"/>
                  </a:solidFill>
                </a:rPr>
                <a:t>Database</a:t>
              </a:r>
            </a:p>
          </p:txBody>
        </p:sp>
        <p:sp>
          <p:nvSpPr>
            <p:cNvPr id="51" name="TextBox 50"/>
            <p:cNvSpPr txBox="1"/>
            <p:nvPr/>
          </p:nvSpPr>
          <p:spPr>
            <a:xfrm rot="16200000">
              <a:off x="7535777" y="2378615"/>
              <a:ext cx="1749197" cy="284437"/>
            </a:xfrm>
            <a:prstGeom prst="rect">
              <a:avLst/>
            </a:prstGeom>
            <a:noFill/>
          </p:spPr>
          <p:txBody>
            <a:bodyPr wrap="none" rtlCol="0">
              <a:spAutoFit/>
            </a:bodyPr>
            <a:lstStyle/>
            <a:p>
              <a:r>
                <a:rPr lang="en-US" sz="1400" b="1" dirty="0">
                  <a:solidFill>
                    <a:srgbClr val="000000"/>
                  </a:solidFill>
                </a:rPr>
                <a:t>SPARQL Endpoint</a:t>
              </a:r>
            </a:p>
          </p:txBody>
        </p:sp>
      </p:grpSp>
      <p:grpSp>
        <p:nvGrpSpPr>
          <p:cNvPr id="12" name="Group 55"/>
          <p:cNvGrpSpPr/>
          <p:nvPr/>
        </p:nvGrpSpPr>
        <p:grpSpPr>
          <a:xfrm>
            <a:off x="91385" y="1341438"/>
            <a:ext cx="1443732" cy="1749197"/>
            <a:chOff x="147220" y="1636861"/>
            <a:chExt cx="1443732" cy="1749197"/>
          </a:xfrm>
        </p:grpSpPr>
        <p:grpSp>
          <p:nvGrpSpPr>
            <p:cNvPr id="13" name="Group 52"/>
            <p:cNvGrpSpPr/>
            <p:nvPr/>
          </p:nvGrpSpPr>
          <p:grpSpPr>
            <a:xfrm>
              <a:off x="147220" y="1874837"/>
              <a:ext cx="1159292" cy="1427437"/>
              <a:chOff x="147220" y="1874837"/>
              <a:chExt cx="1159292" cy="1427437"/>
            </a:xfrm>
          </p:grpSpPr>
          <p:pic>
            <p:nvPicPr>
              <p:cNvPr id="24" name="Picture 23"/>
              <p:cNvPicPr>
                <a:picLocks noChangeAspect="1"/>
              </p:cNvPicPr>
              <p:nvPr/>
            </p:nvPicPr>
            <p:blipFill>
              <a:blip r:embed="rId4"/>
              <a:stretch>
                <a:fillRect/>
              </a:stretch>
            </p:blipFill>
            <p:spPr>
              <a:xfrm>
                <a:off x="239712" y="1874837"/>
                <a:ext cx="1066800" cy="1066800"/>
              </a:xfrm>
              <a:prstGeom prst="rect">
                <a:avLst/>
              </a:prstGeom>
              <a:effectLst>
                <a:outerShdw blurRad="50800" dist="38100" dir="5400000">
                  <a:srgbClr val="000000">
                    <a:alpha val="43000"/>
                  </a:srgbClr>
                </a:outerShdw>
              </a:effectLst>
            </p:spPr>
          </p:pic>
          <p:sp>
            <p:nvSpPr>
              <p:cNvPr id="52" name="TextBox 51"/>
              <p:cNvSpPr txBox="1"/>
              <p:nvPr/>
            </p:nvSpPr>
            <p:spPr>
              <a:xfrm>
                <a:off x="147220" y="3017837"/>
                <a:ext cx="1159292" cy="284437"/>
              </a:xfrm>
              <a:prstGeom prst="rect">
                <a:avLst/>
              </a:prstGeom>
              <a:noFill/>
            </p:spPr>
            <p:txBody>
              <a:bodyPr wrap="none" rtlCol="0">
                <a:spAutoFit/>
              </a:bodyPr>
              <a:lstStyle/>
              <a:p>
                <a:r>
                  <a:rPr lang="en-US" sz="1400" b="1" dirty="0">
                    <a:solidFill>
                      <a:schemeClr val="accent1">
                        <a:lumMod val="50000"/>
                      </a:schemeClr>
                    </a:solidFill>
                  </a:rPr>
                  <a:t>Triple store</a:t>
                </a:r>
              </a:p>
            </p:txBody>
          </p:sp>
        </p:grpSp>
        <p:sp>
          <p:nvSpPr>
            <p:cNvPr id="54" name="TextBox 53"/>
            <p:cNvSpPr txBox="1"/>
            <p:nvPr/>
          </p:nvSpPr>
          <p:spPr>
            <a:xfrm rot="16200000">
              <a:off x="574135" y="2369241"/>
              <a:ext cx="1749197" cy="284437"/>
            </a:xfrm>
            <a:prstGeom prst="rect">
              <a:avLst/>
            </a:prstGeom>
            <a:noFill/>
          </p:spPr>
          <p:txBody>
            <a:bodyPr wrap="none" rtlCol="0">
              <a:spAutoFit/>
            </a:bodyPr>
            <a:lstStyle/>
            <a:p>
              <a:r>
                <a:rPr lang="en-US" sz="1400" b="1" dirty="0">
                  <a:solidFill>
                    <a:srgbClr val="000000"/>
                  </a:solidFill>
                </a:rPr>
                <a:t>SPARQL Endpoint</a:t>
              </a:r>
            </a:p>
          </p:txBody>
        </p:sp>
      </p:grpSp>
      <p:sp>
        <p:nvSpPr>
          <p:cNvPr id="57" name="TextBox 56"/>
          <p:cNvSpPr txBox="1"/>
          <p:nvPr/>
        </p:nvSpPr>
        <p:spPr>
          <a:xfrm>
            <a:off x="315912" y="5761042"/>
            <a:ext cx="1154675" cy="288959"/>
          </a:xfrm>
          <a:prstGeom prst="rect">
            <a:avLst/>
          </a:prstGeom>
          <a:noFill/>
        </p:spPr>
        <p:txBody>
          <a:bodyPr wrap="none" lIns="91132" tIns="45567" rIns="91132" bIns="45567" rtlCol="0">
            <a:spAutoFit/>
          </a:bodyPr>
          <a:lstStyle/>
          <a:p>
            <a:r>
              <a:rPr lang="en-US" sz="1400" b="1" dirty="0">
                <a:solidFill>
                  <a:srgbClr val="00664D"/>
                </a:solidFill>
              </a:rPr>
              <a:t>RDF Graph</a:t>
            </a:r>
          </a:p>
        </p:txBody>
      </p:sp>
      <p:cxnSp>
        <p:nvCxnSpPr>
          <p:cNvPr id="59" name="Straight Arrow Connector 58"/>
          <p:cNvCxnSpPr>
            <a:stCxn id="8" idx="0"/>
          </p:cNvCxnSpPr>
          <p:nvPr/>
        </p:nvCxnSpPr>
        <p:spPr bwMode="auto">
          <a:xfrm rot="5400000" flipH="1" flipV="1">
            <a:off x="2239963" y="3798887"/>
            <a:ext cx="2667000" cy="171450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62" name="Straight Arrow Connector 61"/>
          <p:cNvCxnSpPr>
            <a:stCxn id="7" idx="0"/>
            <a:endCxn id="91" idx="4"/>
          </p:cNvCxnSpPr>
          <p:nvPr/>
        </p:nvCxnSpPr>
        <p:spPr bwMode="auto">
          <a:xfrm rot="16200000" flipV="1">
            <a:off x="3575430" y="4635155"/>
            <a:ext cx="2667000" cy="4203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65" name="Straight Arrow Connector 64"/>
          <p:cNvCxnSpPr>
            <a:stCxn id="5" idx="0"/>
          </p:cNvCxnSpPr>
          <p:nvPr/>
        </p:nvCxnSpPr>
        <p:spPr bwMode="auto">
          <a:xfrm rot="16200000" flipV="1">
            <a:off x="4964113" y="3703637"/>
            <a:ext cx="2667000" cy="190500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73" name="Straight Arrow Connector 72"/>
          <p:cNvCxnSpPr>
            <a:endCxn id="91" idx="3"/>
          </p:cNvCxnSpPr>
          <p:nvPr/>
        </p:nvCxnSpPr>
        <p:spPr bwMode="auto">
          <a:xfrm flipV="1">
            <a:off x="1839912" y="3222204"/>
            <a:ext cx="2185895" cy="1700634"/>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76" name="Straight Arrow Connector 75"/>
          <p:cNvCxnSpPr>
            <a:stCxn id="48" idx="0"/>
            <a:endCxn id="91" idx="5"/>
          </p:cNvCxnSpPr>
          <p:nvPr/>
        </p:nvCxnSpPr>
        <p:spPr bwMode="auto">
          <a:xfrm flipH="1" flipV="1">
            <a:off x="5750018" y="3222208"/>
            <a:ext cx="2594283" cy="1850047"/>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79" name="Straight Arrow Connector 78"/>
          <p:cNvCxnSpPr>
            <a:stCxn id="54" idx="2"/>
            <a:endCxn id="91" idx="2"/>
          </p:cNvCxnSpPr>
          <p:nvPr/>
        </p:nvCxnSpPr>
        <p:spPr bwMode="auto">
          <a:xfrm>
            <a:off x="1535117" y="2216036"/>
            <a:ext cx="2133596" cy="763705"/>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82" name="Straight Arrow Connector 81"/>
          <p:cNvCxnSpPr>
            <a:stCxn id="51" idx="0"/>
            <a:endCxn id="91" idx="6"/>
          </p:cNvCxnSpPr>
          <p:nvPr/>
        </p:nvCxnSpPr>
        <p:spPr bwMode="auto">
          <a:xfrm flipH="1">
            <a:off x="6107113" y="2219442"/>
            <a:ext cx="2313438" cy="760299"/>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110" name="Straight Arrow Connector 109"/>
          <p:cNvCxnSpPr>
            <a:stCxn id="91" idx="0"/>
            <a:endCxn id="119" idx="4"/>
          </p:cNvCxnSpPr>
          <p:nvPr/>
        </p:nvCxnSpPr>
        <p:spPr bwMode="auto">
          <a:xfrm rot="5400000" flipH="1" flipV="1">
            <a:off x="4545018" y="2293937"/>
            <a:ext cx="685800" cy="1588"/>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113" name="Straight Arrow Connector 112"/>
          <p:cNvCxnSpPr>
            <a:endCxn id="119" idx="2"/>
          </p:cNvCxnSpPr>
          <p:nvPr/>
        </p:nvCxnSpPr>
        <p:spPr bwMode="auto">
          <a:xfrm flipV="1">
            <a:off x="1535113" y="1646236"/>
            <a:ext cx="2590800" cy="457201"/>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116" name="Straight Arrow Connector 115"/>
          <p:cNvCxnSpPr>
            <a:endCxn id="119" idx="6"/>
          </p:cNvCxnSpPr>
          <p:nvPr/>
        </p:nvCxnSpPr>
        <p:spPr bwMode="auto">
          <a:xfrm rot="10800000">
            <a:off x="5649913" y="1646236"/>
            <a:ext cx="2743200" cy="457201"/>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grpSp>
        <p:nvGrpSpPr>
          <p:cNvPr id="14" name="Group 129"/>
          <p:cNvGrpSpPr/>
          <p:nvPr/>
        </p:nvGrpSpPr>
        <p:grpSpPr>
          <a:xfrm>
            <a:off x="4125913" y="1341437"/>
            <a:ext cx="1524000" cy="609600"/>
            <a:chOff x="4125912" y="1341437"/>
            <a:chExt cx="1524000" cy="609600"/>
          </a:xfrm>
        </p:grpSpPr>
        <p:sp>
          <p:nvSpPr>
            <p:cNvPr id="38" name="Rectangle 37"/>
            <p:cNvSpPr/>
            <p:nvPr/>
          </p:nvSpPr>
          <p:spPr bwMode="auto">
            <a:xfrm>
              <a:off x="4196017" y="1455837"/>
              <a:ext cx="13716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sz="1700" b="1" dirty="0">
                  <a:solidFill>
                    <a:srgbClr val="800000"/>
                  </a:solidFill>
                </a:rPr>
                <a:t>Application</a:t>
              </a:r>
            </a:p>
          </p:txBody>
        </p:sp>
        <p:sp>
          <p:nvSpPr>
            <p:cNvPr id="119" name="Oval 118"/>
            <p:cNvSpPr/>
            <p:nvPr/>
          </p:nvSpPr>
          <p:spPr bwMode="auto">
            <a:xfrm>
              <a:off x="4125912" y="1341437"/>
              <a:ext cx="1524000" cy="609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49" name="TextBox 148"/>
          <p:cNvSpPr txBox="1"/>
          <p:nvPr/>
        </p:nvSpPr>
        <p:spPr>
          <a:xfrm rot="18136226">
            <a:off x="2946526" y="4675747"/>
            <a:ext cx="665277" cy="288989"/>
          </a:xfrm>
          <a:prstGeom prst="rect">
            <a:avLst/>
          </a:prstGeom>
          <a:noFill/>
        </p:spPr>
        <p:txBody>
          <a:bodyPr wrap="none" lIns="91132" tIns="45567" rIns="91132" bIns="45567" rtlCol="0">
            <a:spAutoFit/>
          </a:bodyPr>
          <a:lstStyle/>
          <a:p>
            <a:r>
              <a:rPr lang="en-US" sz="1400" b="1" noProof="1">
                <a:solidFill>
                  <a:srgbClr val="000000"/>
                </a:solidFill>
              </a:rPr>
              <a:t>RDFa</a:t>
            </a:r>
          </a:p>
        </p:txBody>
      </p:sp>
      <p:sp>
        <p:nvSpPr>
          <p:cNvPr id="150" name="TextBox 149"/>
          <p:cNvSpPr txBox="1"/>
          <p:nvPr/>
        </p:nvSpPr>
        <p:spPr>
          <a:xfrm rot="3212084">
            <a:off x="5927677" y="4745557"/>
            <a:ext cx="1419978" cy="288989"/>
          </a:xfrm>
          <a:prstGeom prst="rect">
            <a:avLst/>
          </a:prstGeom>
          <a:noFill/>
        </p:spPr>
        <p:txBody>
          <a:bodyPr wrap="none" lIns="91132" tIns="45567" rIns="91132" bIns="45567" rtlCol="0">
            <a:spAutoFit/>
          </a:bodyPr>
          <a:lstStyle/>
          <a:p>
            <a:r>
              <a:rPr lang="en-US" sz="1400" b="1" noProof="1">
                <a:solidFill>
                  <a:srgbClr val="000000"/>
                </a:solidFill>
              </a:rPr>
              <a:t>GRDDL, RDFa</a:t>
            </a:r>
          </a:p>
        </p:txBody>
      </p:sp>
      <p:sp>
        <p:nvSpPr>
          <p:cNvPr id="151" name="TextBox 150"/>
          <p:cNvSpPr txBox="1"/>
          <p:nvPr/>
        </p:nvSpPr>
        <p:spPr>
          <a:xfrm rot="16200000">
            <a:off x="3921619" y="4660511"/>
            <a:ext cx="1607426" cy="288989"/>
          </a:xfrm>
          <a:prstGeom prst="rect">
            <a:avLst/>
          </a:prstGeom>
          <a:noFill/>
        </p:spPr>
        <p:txBody>
          <a:bodyPr wrap="none" lIns="91132" tIns="45567" rIns="91132" bIns="45567" rtlCol="0">
            <a:spAutoFit/>
          </a:bodyPr>
          <a:lstStyle/>
          <a:p>
            <a:r>
              <a:rPr lang="en-US" sz="1400" b="1" noProof="1">
                <a:solidFill>
                  <a:srgbClr val="000000"/>
                </a:solidFill>
              </a:rPr>
              <a:t>NLP Techniques</a:t>
            </a:r>
          </a:p>
        </p:txBody>
      </p:sp>
      <p:sp>
        <p:nvSpPr>
          <p:cNvPr id="152" name="TextBox 151"/>
          <p:cNvSpPr txBox="1"/>
          <p:nvPr/>
        </p:nvSpPr>
        <p:spPr>
          <a:xfrm rot="1192782">
            <a:off x="1890961" y="2324907"/>
            <a:ext cx="1852905" cy="288959"/>
          </a:xfrm>
          <a:prstGeom prst="rect">
            <a:avLst/>
          </a:prstGeom>
          <a:noFill/>
        </p:spPr>
        <p:txBody>
          <a:bodyPr wrap="none" lIns="91132" tIns="45567" rIns="91132" bIns="45567" rtlCol="0">
            <a:spAutoFit/>
          </a:bodyPr>
          <a:lstStyle/>
          <a:p>
            <a:r>
              <a:rPr lang="en-US" sz="1400" b="1" dirty="0">
                <a:solidFill>
                  <a:srgbClr val="000000"/>
                </a:solidFill>
              </a:rPr>
              <a:t>SPARQL Construct</a:t>
            </a:r>
          </a:p>
        </p:txBody>
      </p:sp>
      <p:sp>
        <p:nvSpPr>
          <p:cNvPr id="154" name="TextBox 153"/>
          <p:cNvSpPr txBox="1"/>
          <p:nvPr/>
        </p:nvSpPr>
        <p:spPr>
          <a:xfrm rot="20494382">
            <a:off x="6238499" y="2304368"/>
            <a:ext cx="1852905" cy="288959"/>
          </a:xfrm>
          <a:prstGeom prst="rect">
            <a:avLst/>
          </a:prstGeom>
          <a:noFill/>
        </p:spPr>
        <p:txBody>
          <a:bodyPr wrap="none" lIns="91132" tIns="45567" rIns="91132" bIns="45567" rtlCol="0">
            <a:spAutoFit/>
          </a:bodyPr>
          <a:lstStyle/>
          <a:p>
            <a:r>
              <a:rPr lang="en-US" sz="1400" b="1" dirty="0">
                <a:solidFill>
                  <a:srgbClr val="000000"/>
                </a:solidFill>
              </a:rPr>
              <a:t>SPARQL Construct</a:t>
            </a:r>
          </a:p>
        </p:txBody>
      </p:sp>
      <p:sp>
        <p:nvSpPr>
          <p:cNvPr id="60" name="TextBox 59"/>
          <p:cNvSpPr txBox="1"/>
          <p:nvPr/>
        </p:nvSpPr>
        <p:spPr>
          <a:xfrm rot="1206292">
            <a:off x="1900567" y="2658905"/>
            <a:ext cx="1607505" cy="288959"/>
          </a:xfrm>
          <a:prstGeom prst="rect">
            <a:avLst/>
          </a:prstGeom>
          <a:noFill/>
        </p:spPr>
        <p:txBody>
          <a:bodyPr wrap="none" lIns="91132" tIns="45567" rIns="91132" bIns="45567" rtlCol="0">
            <a:spAutoFit/>
          </a:bodyPr>
          <a:lstStyle/>
          <a:p>
            <a:r>
              <a:rPr lang="en-US" sz="1400" b="1" dirty="0">
                <a:solidFill>
                  <a:srgbClr val="000000"/>
                </a:solidFill>
              </a:rPr>
              <a:t>SPARQL Update</a:t>
            </a:r>
          </a:p>
        </p:txBody>
      </p:sp>
      <p:sp>
        <p:nvSpPr>
          <p:cNvPr id="61" name="TextBox 60"/>
          <p:cNvSpPr txBox="1"/>
          <p:nvPr/>
        </p:nvSpPr>
        <p:spPr>
          <a:xfrm rot="20451556">
            <a:off x="6478491" y="2657554"/>
            <a:ext cx="1607505" cy="288959"/>
          </a:xfrm>
          <a:prstGeom prst="rect">
            <a:avLst/>
          </a:prstGeom>
          <a:noFill/>
        </p:spPr>
        <p:txBody>
          <a:bodyPr wrap="none" lIns="91132" tIns="45567" rIns="91132" bIns="45567" rtlCol="0">
            <a:spAutoFit/>
          </a:bodyPr>
          <a:lstStyle/>
          <a:p>
            <a:r>
              <a:rPr lang="en-US" sz="1400" b="1" dirty="0">
                <a:solidFill>
                  <a:srgbClr val="000000"/>
                </a:solidFill>
              </a:rPr>
              <a:t>SPARQL Update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Remember the Direct Mapping issue?</a:t>
            </a:r>
            <a:endParaRPr lang="en-US" dirty="0"/>
          </a:p>
        </p:txBody>
      </p:sp>
      <p:grpSp>
        <p:nvGrpSpPr>
          <p:cNvPr id="4" name="Group 31"/>
          <p:cNvGrpSpPr/>
          <p:nvPr/>
        </p:nvGrpSpPr>
        <p:grpSpPr>
          <a:xfrm>
            <a:off x="4763300" y="4537040"/>
            <a:ext cx="5208473" cy="2678558"/>
            <a:chOff x="4430712" y="3989887"/>
            <a:chExt cx="5236882" cy="2693165"/>
          </a:xfrm>
        </p:grpSpPr>
        <p:sp>
          <p:nvSpPr>
            <p:cNvPr id="33" name="Oval 32"/>
            <p:cNvSpPr/>
            <p:nvPr/>
          </p:nvSpPr>
          <p:spPr bwMode="auto">
            <a:xfrm>
              <a:off x="6934559" y="4095236"/>
              <a:ext cx="2501771"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4" name="Oval 33"/>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5" name="Rectangle 34"/>
            <p:cNvSpPr/>
            <p:nvPr/>
          </p:nvSpPr>
          <p:spPr bwMode="auto">
            <a:xfrm>
              <a:off x="5389086" y="6395260"/>
              <a:ext cx="1206760"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6" name="Oval 35"/>
            <p:cNvSpPr/>
            <p:nvPr/>
          </p:nvSpPr>
          <p:spPr bwMode="auto">
            <a:xfrm>
              <a:off x="6701610" y="6346679"/>
              <a:ext cx="2965984"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7" name="Rectangle 36"/>
            <p:cNvSpPr/>
            <p:nvPr/>
          </p:nvSpPr>
          <p:spPr bwMode="auto">
            <a:xfrm>
              <a:off x="4430712" y="4059852"/>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39" name="Rectangle 38"/>
            <p:cNvSpPr/>
            <p:nvPr/>
          </p:nvSpPr>
          <p:spPr bwMode="auto">
            <a:xfrm>
              <a:off x="4430712" y="4328347"/>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1" name="Curved Connector 40"/>
            <p:cNvCxnSpPr>
              <a:stCxn id="33" idx="4"/>
              <a:endCxn id="34" idx="0"/>
            </p:cNvCxnSpPr>
            <p:nvPr/>
          </p:nvCxnSpPr>
          <p:spPr bwMode="auto">
            <a:xfrm rot="5400000">
              <a:off x="7684558" y="4931583"/>
              <a:ext cx="1000861" cy="911"/>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Curved Connector 41"/>
            <p:cNvCxnSpPr>
              <a:stCxn id="34" idx="4"/>
              <a:endCxn id="35" idx="0"/>
            </p:cNvCxnSpPr>
            <p:nvPr/>
          </p:nvCxnSpPr>
          <p:spPr bwMode="auto">
            <a:xfrm rot="5400000">
              <a:off x="6720237" y="4930965"/>
              <a:ext cx="736525" cy="2192067"/>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3" name="Curved Connector 42"/>
            <p:cNvCxnSpPr>
              <a:stCxn id="34" idx="4"/>
              <a:endCxn id="36" idx="0"/>
            </p:cNvCxnSpPr>
            <p:nvPr/>
          </p:nvCxnSpPr>
          <p:spPr bwMode="auto">
            <a:xfrm rot="16200000" flipH="1">
              <a:off x="7840596" y="6002672"/>
              <a:ext cx="687944" cy="7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4" name="Straight Arrow Connector 43"/>
            <p:cNvCxnSpPr>
              <a:stCxn id="33" idx="2"/>
              <a:endCxn id="37"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33" idx="2"/>
              <a:endCxn id="39" idx="3"/>
            </p:cNvCxnSpPr>
            <p:nvPr/>
          </p:nvCxnSpPr>
          <p:spPr bwMode="auto">
            <a:xfrm flipH="1">
              <a:off x="5789871" y="4263422"/>
              <a:ext cx="1144688" cy="18452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rot="238339">
              <a:off x="6072351" y="3989887"/>
              <a:ext cx="560882" cy="239208"/>
            </a:xfrm>
            <a:prstGeom prst="rect">
              <a:avLst/>
            </a:prstGeom>
            <a:noFill/>
          </p:spPr>
          <p:txBody>
            <a:bodyPr wrap="square" rtlCol="0">
              <a:spAutoFit/>
            </a:bodyPr>
            <a:lstStyle/>
            <a:p>
              <a:r>
                <a:rPr lang="en-US" sz="1000" b="1" noProof="1">
                  <a:solidFill>
                    <a:srgbClr val="0D0D0D"/>
                  </a:solidFill>
                </a:rPr>
                <a:t>a:title</a:t>
              </a:r>
            </a:p>
          </p:txBody>
        </p:sp>
        <p:sp>
          <p:nvSpPr>
            <p:cNvPr id="47" name="TextBox 46"/>
            <p:cNvSpPr txBox="1"/>
            <p:nvPr/>
          </p:nvSpPr>
          <p:spPr>
            <a:xfrm rot="21215795">
              <a:off x="6106894" y="4324757"/>
              <a:ext cx="691192" cy="239208"/>
            </a:xfrm>
            <a:prstGeom prst="rect">
              <a:avLst/>
            </a:prstGeom>
            <a:noFill/>
          </p:spPr>
          <p:txBody>
            <a:bodyPr wrap="square" rtlCol="0">
              <a:spAutoFit/>
            </a:bodyPr>
            <a:lstStyle/>
            <a:p>
              <a:r>
                <a:rPr lang="en-US" sz="1000" b="1" noProof="1">
                  <a:solidFill>
                    <a:srgbClr val="0D0D0D"/>
                  </a:solidFill>
                </a:rPr>
                <a:t>a:year</a:t>
              </a:r>
            </a:p>
          </p:txBody>
        </p:sp>
        <p:sp>
          <p:nvSpPr>
            <p:cNvPr id="48" name="TextBox 47"/>
            <p:cNvSpPr txBox="1"/>
            <p:nvPr/>
          </p:nvSpPr>
          <p:spPr>
            <a:xfrm>
              <a:off x="6996629" y="5779179"/>
              <a:ext cx="710683" cy="239208"/>
            </a:xfrm>
            <a:prstGeom prst="rect">
              <a:avLst/>
            </a:prstGeom>
            <a:noFill/>
          </p:spPr>
          <p:txBody>
            <a:bodyPr wrap="square" rtlCol="0">
              <a:spAutoFit/>
            </a:bodyPr>
            <a:lstStyle/>
            <a:p>
              <a:r>
                <a:rPr lang="en-US" sz="1000" b="1" noProof="1">
                  <a:solidFill>
                    <a:srgbClr val="0D0D0D"/>
                  </a:solidFill>
                </a:rPr>
                <a:t>a:name</a:t>
              </a:r>
            </a:p>
          </p:txBody>
        </p:sp>
        <p:sp>
          <p:nvSpPr>
            <p:cNvPr id="49" name="TextBox 48"/>
            <p:cNvSpPr txBox="1"/>
            <p:nvPr/>
          </p:nvSpPr>
          <p:spPr>
            <a:xfrm>
              <a:off x="8268760" y="5922715"/>
              <a:ext cx="1038752" cy="239208"/>
            </a:xfrm>
            <a:prstGeom prst="rect">
              <a:avLst/>
            </a:prstGeom>
            <a:noFill/>
          </p:spPr>
          <p:txBody>
            <a:bodyPr wrap="square" rtlCol="0">
              <a:spAutoFit/>
            </a:bodyPr>
            <a:lstStyle/>
            <a:p>
              <a:r>
                <a:rPr lang="en-US" sz="1000" b="1" noProof="1">
                  <a:solidFill>
                    <a:srgbClr val="0D0D0D"/>
                  </a:solidFill>
                </a:rPr>
                <a:t>a:homepage</a:t>
              </a:r>
            </a:p>
          </p:txBody>
        </p:sp>
        <p:sp>
          <p:nvSpPr>
            <p:cNvPr id="50" name="TextBox 49"/>
            <p:cNvSpPr txBox="1"/>
            <p:nvPr/>
          </p:nvSpPr>
          <p:spPr>
            <a:xfrm>
              <a:off x="8258475" y="5093069"/>
              <a:ext cx="820437" cy="239208"/>
            </a:xfrm>
            <a:prstGeom prst="rect">
              <a:avLst/>
            </a:prstGeom>
            <a:noFill/>
          </p:spPr>
          <p:txBody>
            <a:bodyPr wrap="square" rtlCol="0">
              <a:spAutoFit/>
            </a:bodyPr>
            <a:lstStyle/>
            <a:p>
              <a:r>
                <a:rPr lang="en-US" sz="1000" b="1" noProof="1">
                  <a:solidFill>
                    <a:srgbClr val="0D0D0D"/>
                  </a:solidFill>
                </a:rPr>
                <a:t>a:author</a:t>
              </a:r>
            </a:p>
          </p:txBody>
        </p:sp>
      </p:grpSp>
      <p:cxnSp>
        <p:nvCxnSpPr>
          <p:cNvPr id="52" name="Curved Connector 63"/>
          <p:cNvCxnSpPr/>
          <p:nvPr/>
        </p:nvCxnSpPr>
        <p:spPr>
          <a:xfrm>
            <a:off x="5192715" y="2560637"/>
            <a:ext cx="3533556" cy="1697676"/>
          </a:xfrm>
          <a:prstGeom prst="curvedConnector2">
            <a:avLst/>
          </a:prstGeom>
          <a:ln w="2222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53" name="Group 52"/>
          <p:cNvGrpSpPr/>
          <p:nvPr/>
        </p:nvGrpSpPr>
        <p:grpSpPr>
          <a:xfrm>
            <a:off x="71760" y="1183369"/>
            <a:ext cx="5649913" cy="3083505"/>
            <a:chOff x="4278312" y="3547057"/>
            <a:chExt cx="5649913" cy="3083505"/>
          </a:xfrm>
        </p:grpSpPr>
        <p:grpSp>
          <p:nvGrpSpPr>
            <p:cNvPr id="54" name="Group 53"/>
            <p:cNvGrpSpPr/>
            <p:nvPr/>
          </p:nvGrpSpPr>
          <p:grpSpPr>
            <a:xfrm>
              <a:off x="5525892" y="5071057"/>
              <a:ext cx="4402333" cy="1559505"/>
              <a:chOff x="5525892" y="5071057"/>
              <a:chExt cx="4402333" cy="1559505"/>
            </a:xfrm>
          </p:grpSpPr>
          <p:sp>
            <p:nvSpPr>
              <p:cNvPr id="71" name="Oval 70"/>
              <p:cNvSpPr/>
              <p:nvPr/>
            </p:nvSpPr>
            <p:spPr bwMode="auto">
              <a:xfrm>
                <a:off x="7348086" y="5432469"/>
                <a:ext cx="1676400" cy="226267"/>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endParaRPr lang="en-US" dirty="0">
                  <a:solidFill>
                    <a:schemeClr val="bg1"/>
                  </a:solidFill>
                  <a:latin typeface="Arial" charset="0"/>
                </a:endParaRPr>
              </a:p>
            </p:txBody>
          </p:sp>
          <p:cxnSp>
            <p:nvCxnSpPr>
              <p:cNvPr id="72" name="Straight Arrow Connector 71"/>
              <p:cNvCxnSpPr>
                <a:stCxn id="71" idx="6"/>
                <a:endCxn id="107" idx="2"/>
              </p:cNvCxnSpPr>
              <p:nvPr/>
            </p:nvCxnSpPr>
            <p:spPr bwMode="auto">
              <a:xfrm flipV="1">
                <a:off x="9024487" y="5308967"/>
                <a:ext cx="593382" cy="2366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nvGrpSpPr>
              <p:cNvPr id="73" name="Group 72"/>
              <p:cNvGrpSpPr/>
              <p:nvPr/>
            </p:nvGrpSpPr>
            <p:grpSpPr>
              <a:xfrm>
                <a:off x="5525892" y="5071057"/>
                <a:ext cx="4402333" cy="1559505"/>
                <a:chOff x="5525892" y="5071057"/>
                <a:chExt cx="4402333" cy="1559505"/>
              </a:xfrm>
            </p:grpSpPr>
            <p:sp>
              <p:nvSpPr>
                <p:cNvPr id="74" name="Rectangle 73"/>
                <p:cNvSpPr/>
                <p:nvPr/>
              </p:nvSpPr>
              <p:spPr bwMode="auto">
                <a:xfrm>
                  <a:off x="5525892" y="6392652"/>
                  <a:ext cx="12067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endParaRPr lang="en-US" sz="1000" b="1" noProof="1">
                    <a:solidFill>
                      <a:srgbClr val="0D0D0D"/>
                    </a:solidFill>
                    <a:latin typeface="Arial" charset="0"/>
                  </a:endParaRPr>
                </a:p>
              </p:txBody>
            </p:sp>
            <p:cxnSp>
              <p:nvCxnSpPr>
                <p:cNvPr id="101" name="Curved Connector 100"/>
                <p:cNvCxnSpPr>
                  <a:stCxn id="71" idx="4"/>
                  <a:endCxn id="74" idx="0"/>
                </p:cNvCxnSpPr>
                <p:nvPr/>
              </p:nvCxnSpPr>
              <p:spPr bwMode="auto">
                <a:xfrm rot="5400000">
                  <a:off x="6790821" y="4997186"/>
                  <a:ext cx="733917" cy="205701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102" name="Curved Connector 101"/>
                <p:cNvCxnSpPr>
                  <a:stCxn id="71" idx="4"/>
                  <a:endCxn id="106" idx="0"/>
                </p:cNvCxnSpPr>
                <p:nvPr/>
              </p:nvCxnSpPr>
              <p:spPr bwMode="auto">
                <a:xfrm rot="5400000">
                  <a:off x="7817512" y="6023878"/>
                  <a:ext cx="733917" cy="3633"/>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sp>
              <p:nvSpPr>
                <p:cNvPr id="103" name="TextBox 102"/>
                <p:cNvSpPr txBox="1"/>
                <p:nvPr/>
              </p:nvSpPr>
              <p:spPr>
                <a:xfrm>
                  <a:off x="6335713" y="5684837"/>
                  <a:ext cx="1371600" cy="237910"/>
                </a:xfrm>
                <a:prstGeom prst="rect">
                  <a:avLst/>
                </a:prstGeom>
                <a:noFill/>
              </p:spPr>
              <p:txBody>
                <a:bodyPr wrap="square" rtlCol="0">
                  <a:spAutoFit/>
                </a:bodyPr>
                <a:lstStyle/>
                <a:p>
                  <a:r>
                    <a:rPr lang="en-US" sz="1000" b="1" noProof="1">
                      <a:solidFill>
                        <a:srgbClr val="0D0D0D"/>
                      </a:solidFill>
                    </a:rPr>
                    <a:t>&lt;Person#Name&gt;</a:t>
                  </a:r>
                </a:p>
              </p:txBody>
            </p:sp>
            <p:sp>
              <p:nvSpPr>
                <p:cNvPr id="104" name="TextBox 103"/>
                <p:cNvSpPr txBox="1"/>
                <p:nvPr/>
              </p:nvSpPr>
              <p:spPr>
                <a:xfrm>
                  <a:off x="8240712" y="5922715"/>
                  <a:ext cx="1524000" cy="237910"/>
                </a:xfrm>
                <a:prstGeom prst="rect">
                  <a:avLst/>
                </a:prstGeom>
                <a:noFill/>
              </p:spPr>
              <p:txBody>
                <a:bodyPr wrap="square" rtlCol="0">
                  <a:spAutoFit/>
                </a:bodyPr>
                <a:lstStyle/>
                <a:p>
                  <a:r>
                    <a:rPr lang="en-US" sz="1000" b="1" noProof="1">
                      <a:solidFill>
                        <a:srgbClr val="0D0D0D"/>
                      </a:solidFill>
                    </a:rPr>
                    <a:t>&lt;Person#Homepage&gt;</a:t>
                  </a:r>
                </a:p>
              </p:txBody>
            </p:sp>
            <p:sp>
              <p:nvSpPr>
                <p:cNvPr id="105" name="TextBox 104"/>
                <p:cNvSpPr txBox="1"/>
                <p:nvPr/>
              </p:nvSpPr>
              <p:spPr>
                <a:xfrm>
                  <a:off x="7438795" y="5429024"/>
                  <a:ext cx="1524000" cy="237910"/>
                </a:xfrm>
                <a:prstGeom prst="rect">
                  <a:avLst/>
                </a:prstGeom>
                <a:noFill/>
              </p:spPr>
              <p:txBody>
                <a:bodyPr wrap="square" rtlCol="0">
                  <a:spAutoFit/>
                </a:bodyPr>
                <a:lstStyle/>
                <a:p>
                  <a:r>
                    <a:rPr lang="en-US" sz="1000" b="1" noProof="1">
                      <a:solidFill>
                        <a:srgbClr val="0D0D0D"/>
                      </a:solidFill>
                    </a:rPr>
                    <a:t>&lt;Person/ID-id_xyz&gt;</a:t>
                  </a:r>
                </a:p>
              </p:txBody>
            </p:sp>
            <p:sp>
              <p:nvSpPr>
                <p:cNvPr id="106" name="Rectangle 105"/>
                <p:cNvSpPr/>
                <p:nvPr/>
              </p:nvSpPr>
              <p:spPr bwMode="auto">
                <a:xfrm>
                  <a:off x="7115854" y="6392652"/>
                  <a:ext cx="213359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endParaRPr lang="en-US" sz="1000" b="1" noProof="1">
                    <a:solidFill>
                      <a:srgbClr val="0D0D0D"/>
                    </a:solidFill>
                    <a:latin typeface="Arial" charset="0"/>
                  </a:endParaRPr>
                </a:p>
              </p:txBody>
            </p:sp>
            <p:sp>
              <p:nvSpPr>
                <p:cNvPr id="107" name="Rectangle 106"/>
                <p:cNvSpPr/>
                <p:nvPr/>
              </p:nvSpPr>
              <p:spPr bwMode="auto">
                <a:xfrm>
                  <a:off x="9307512" y="5071057"/>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108" name="TextBox 107"/>
                <p:cNvSpPr txBox="1"/>
                <p:nvPr/>
              </p:nvSpPr>
              <p:spPr>
                <a:xfrm rot="20232856">
                  <a:off x="8900798" y="5376854"/>
                  <a:ext cx="987383" cy="237910"/>
                </a:xfrm>
                <a:prstGeom prst="rect">
                  <a:avLst/>
                </a:prstGeom>
                <a:noFill/>
              </p:spPr>
              <p:txBody>
                <a:bodyPr wrap="square" rtlCol="0">
                  <a:spAutoFit/>
                </a:bodyPr>
                <a:lstStyle/>
                <a:p>
                  <a:r>
                    <a:rPr lang="en-US" sz="1000" b="1" noProof="1">
                      <a:solidFill>
                        <a:srgbClr val="0D0D0D"/>
                      </a:solidFill>
                    </a:rPr>
                    <a:t>&lt;Person#ID&gt;</a:t>
                  </a:r>
                </a:p>
              </p:txBody>
            </p:sp>
          </p:grpSp>
        </p:grpSp>
        <p:grpSp>
          <p:nvGrpSpPr>
            <p:cNvPr id="55" name="Group 54"/>
            <p:cNvGrpSpPr/>
            <p:nvPr/>
          </p:nvGrpSpPr>
          <p:grpSpPr>
            <a:xfrm>
              <a:off x="4278312" y="3547057"/>
              <a:ext cx="5631185" cy="1886205"/>
              <a:chOff x="4278312" y="3547057"/>
              <a:chExt cx="5631185" cy="1886205"/>
            </a:xfrm>
          </p:grpSpPr>
          <p:sp>
            <p:nvSpPr>
              <p:cNvPr id="58" name="Oval 57"/>
              <p:cNvSpPr/>
              <p:nvPr/>
            </p:nvSpPr>
            <p:spPr bwMode="auto">
              <a:xfrm>
                <a:off x="6823757" y="4096148"/>
                <a:ext cx="2725058" cy="334548"/>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latin typeface="Arial" charset="0"/>
                  </a:rPr>
                  <a:t>&lt;Book/ISBN-0006511409&gt;</a:t>
                </a:r>
              </a:p>
            </p:txBody>
          </p:sp>
          <p:sp>
            <p:nvSpPr>
              <p:cNvPr id="59" name="Rectangle 58"/>
              <p:cNvSpPr/>
              <p:nvPr/>
            </p:nvSpPr>
            <p:spPr bwMode="auto">
              <a:xfrm>
                <a:off x="4278312" y="3978155"/>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endParaRPr lang="en-US" sz="1000" b="1" dirty="0">
                  <a:solidFill>
                    <a:srgbClr val="0D0D0D"/>
                  </a:solidFill>
                  <a:latin typeface="Arial" charset="0"/>
                </a:endParaRPr>
              </a:p>
            </p:txBody>
          </p:sp>
          <p:sp>
            <p:nvSpPr>
              <p:cNvPr id="60" name="Rectangle 59"/>
              <p:cNvSpPr/>
              <p:nvPr/>
            </p:nvSpPr>
            <p:spPr bwMode="auto">
              <a:xfrm>
                <a:off x="4278312" y="4328996"/>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endParaRPr lang="en-US" sz="1000" b="1" dirty="0">
                  <a:solidFill>
                    <a:srgbClr val="0D0D0D"/>
                  </a:solidFill>
                  <a:latin typeface="Arial" charset="0"/>
                </a:endParaRPr>
              </a:p>
            </p:txBody>
          </p:sp>
          <p:cxnSp>
            <p:nvCxnSpPr>
              <p:cNvPr id="61" name="Curved Connector 60"/>
              <p:cNvCxnSpPr>
                <a:stCxn id="58" idx="4"/>
              </p:cNvCxnSpPr>
              <p:nvPr/>
            </p:nvCxnSpPr>
            <p:spPr bwMode="auto">
              <a:xfrm rot="5400000">
                <a:off x="7684607" y="4931582"/>
                <a:ext cx="1002567" cy="79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62" name="Straight Arrow Connector 61"/>
              <p:cNvCxnSpPr>
                <a:stCxn id="58" idx="2"/>
                <a:endCxn id="60" idx="3"/>
              </p:cNvCxnSpPr>
              <p:nvPr/>
            </p:nvCxnSpPr>
            <p:spPr bwMode="auto">
              <a:xfrm flipH="1">
                <a:off x="5789871" y="4263422"/>
                <a:ext cx="1033886" cy="184530"/>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63" name="TextBox 62"/>
              <p:cNvSpPr txBox="1"/>
              <p:nvPr/>
            </p:nvSpPr>
            <p:spPr>
              <a:xfrm rot="346954">
                <a:off x="5905021" y="3978048"/>
                <a:ext cx="1060827" cy="237910"/>
              </a:xfrm>
              <a:prstGeom prst="rect">
                <a:avLst/>
              </a:prstGeom>
              <a:noFill/>
            </p:spPr>
            <p:txBody>
              <a:bodyPr wrap="square" rtlCol="0">
                <a:spAutoFit/>
              </a:bodyPr>
              <a:lstStyle/>
              <a:p>
                <a:r>
                  <a:rPr lang="en-US" sz="1000" b="1" noProof="1">
                    <a:solidFill>
                      <a:srgbClr val="0D0D0D"/>
                    </a:solidFill>
                  </a:rPr>
                  <a:t>&lt;Book#Title&gt;</a:t>
                </a:r>
              </a:p>
            </p:txBody>
          </p:sp>
          <p:sp>
            <p:nvSpPr>
              <p:cNvPr id="64" name="TextBox 63"/>
              <p:cNvSpPr txBox="1"/>
              <p:nvPr/>
            </p:nvSpPr>
            <p:spPr>
              <a:xfrm rot="21077710">
                <a:off x="5843127" y="4324230"/>
                <a:ext cx="1153594" cy="237910"/>
              </a:xfrm>
              <a:prstGeom prst="rect">
                <a:avLst/>
              </a:prstGeom>
              <a:noFill/>
            </p:spPr>
            <p:txBody>
              <a:bodyPr wrap="square" rtlCol="0">
                <a:spAutoFit/>
              </a:bodyPr>
              <a:lstStyle/>
              <a:p>
                <a:r>
                  <a:rPr lang="en-US" sz="1000" b="1" noProof="1">
                    <a:solidFill>
                      <a:srgbClr val="0D0D0D"/>
                    </a:solidFill>
                  </a:rPr>
                  <a:t>&lt;Book#Year&gt;</a:t>
                </a:r>
              </a:p>
            </p:txBody>
          </p:sp>
          <p:sp>
            <p:nvSpPr>
              <p:cNvPr id="65" name="TextBox 64"/>
              <p:cNvSpPr txBox="1"/>
              <p:nvPr/>
            </p:nvSpPr>
            <p:spPr>
              <a:xfrm>
                <a:off x="8164512" y="4846637"/>
                <a:ext cx="1412304" cy="237910"/>
              </a:xfrm>
              <a:prstGeom prst="rect">
                <a:avLst/>
              </a:prstGeom>
              <a:noFill/>
            </p:spPr>
            <p:txBody>
              <a:bodyPr wrap="square" rtlCol="0">
                <a:spAutoFit/>
              </a:bodyPr>
              <a:lstStyle/>
              <a:p>
                <a:r>
                  <a:rPr lang="en-US" sz="1000" b="1" noProof="1">
                    <a:solidFill>
                      <a:srgbClr val="0D0D0D"/>
                    </a:solidFill>
                  </a:rPr>
                  <a:t>&lt;Book#ref-Author&gt;</a:t>
                </a:r>
              </a:p>
            </p:txBody>
          </p:sp>
          <p:sp>
            <p:nvSpPr>
              <p:cNvPr id="66" name="Rectangle 65"/>
              <p:cNvSpPr/>
              <p:nvPr/>
            </p:nvSpPr>
            <p:spPr bwMode="auto">
              <a:xfrm>
                <a:off x="5429917" y="3547057"/>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0006511409X</a:t>
                </a:r>
                <a:endParaRPr lang="en-US" sz="1000" b="1" dirty="0">
                  <a:solidFill>
                    <a:srgbClr val="0D0D0D"/>
                  </a:solidFill>
                  <a:latin typeface="Arial" charset="0"/>
                </a:endParaRPr>
              </a:p>
            </p:txBody>
          </p:sp>
          <p:cxnSp>
            <p:nvCxnSpPr>
              <p:cNvPr id="67" name="Straight Arrow Connector 66"/>
              <p:cNvCxnSpPr>
                <a:stCxn id="58" idx="0"/>
                <a:endCxn id="66" idx="3"/>
              </p:cNvCxnSpPr>
              <p:nvPr/>
            </p:nvCxnSpPr>
            <p:spPr bwMode="auto">
              <a:xfrm flipH="1" flipV="1">
                <a:off x="6941476" y="3666012"/>
                <a:ext cx="1244811" cy="4301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68" name="TextBox 67"/>
              <p:cNvSpPr txBox="1"/>
              <p:nvPr/>
            </p:nvSpPr>
            <p:spPr>
              <a:xfrm rot="1202243">
                <a:off x="6988939" y="3678309"/>
                <a:ext cx="1153594" cy="237910"/>
              </a:xfrm>
              <a:prstGeom prst="rect">
                <a:avLst/>
              </a:prstGeom>
              <a:noFill/>
            </p:spPr>
            <p:txBody>
              <a:bodyPr wrap="square" rtlCol="0">
                <a:spAutoFit/>
              </a:bodyPr>
              <a:lstStyle/>
              <a:p>
                <a:r>
                  <a:rPr lang="en-US" sz="1000" b="1" noProof="1">
                    <a:solidFill>
                      <a:srgbClr val="0D0D0D"/>
                    </a:solidFill>
                  </a:rPr>
                  <a:t>&lt;Book#ISBN&gt;</a:t>
                </a:r>
              </a:p>
            </p:txBody>
          </p:sp>
          <p:sp>
            <p:nvSpPr>
              <p:cNvPr id="69" name="Rectangle 68"/>
              <p:cNvSpPr/>
              <p:nvPr/>
            </p:nvSpPr>
            <p:spPr bwMode="auto">
              <a:xfrm>
                <a:off x="9288784" y="3559633"/>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70" name="TextBox 69"/>
              <p:cNvSpPr txBox="1"/>
              <p:nvPr/>
            </p:nvSpPr>
            <p:spPr>
              <a:xfrm rot="20280577">
                <a:off x="8109124" y="3621650"/>
                <a:ext cx="1412304" cy="237910"/>
              </a:xfrm>
              <a:prstGeom prst="rect">
                <a:avLst/>
              </a:prstGeom>
              <a:noFill/>
            </p:spPr>
            <p:txBody>
              <a:bodyPr wrap="square" rtlCol="0">
                <a:spAutoFit/>
              </a:bodyPr>
              <a:lstStyle/>
              <a:p>
                <a:r>
                  <a:rPr lang="en-US" sz="1000" b="1" noProof="1">
                    <a:solidFill>
                      <a:srgbClr val="0D0D0D"/>
                    </a:solidFill>
                  </a:rPr>
                  <a:t>&lt;Book#Author&gt;</a:t>
                </a:r>
              </a:p>
            </p:txBody>
          </p:sp>
        </p:grpSp>
        <p:cxnSp>
          <p:nvCxnSpPr>
            <p:cNvPr id="56" name="Straight Arrow Connector 55"/>
            <p:cNvCxnSpPr/>
            <p:nvPr/>
          </p:nvCxnSpPr>
          <p:spPr bwMode="auto">
            <a:xfrm flipV="1">
              <a:off x="8186286" y="3678588"/>
              <a:ext cx="1102498" cy="423438"/>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cxnSp>
          <p:nvCxnSpPr>
            <p:cNvPr id="57" name="Straight Arrow Connector 56"/>
            <p:cNvCxnSpPr/>
            <p:nvPr/>
          </p:nvCxnSpPr>
          <p:spPr bwMode="auto">
            <a:xfrm flipH="1" flipV="1">
              <a:off x="5789871" y="4097110"/>
              <a:ext cx="1033886" cy="166312"/>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sp>
        <p:nvSpPr>
          <p:cNvPr id="51" name="Text Box 2"/>
          <p:cNvSpPr txBox="1">
            <a:spLocks noChangeArrowheads="1"/>
          </p:cNvSpPr>
          <p:nvPr/>
        </p:nvSpPr>
        <p:spPr bwMode="auto">
          <a:xfrm>
            <a:off x="132702" y="3941313"/>
            <a:ext cx="4831445" cy="34290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CONSTRUCT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?id a:title  ?title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a:year   ?year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a:author _:x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_:x a:name ?name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a:homepage ?hp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WHERE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?book</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&lt;Book#ISBN&gt;       ?isbn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&lt;Book#Title&gt;      ?title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&lt;Book#Year&gt;       ?year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&lt;Book#ref-Author&gt; ?author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?author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&lt;Person#Name&gt;     ?name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&lt;Person#Homepage&gt; ?homepage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BIND </a:t>
            </a:r>
            <a:r>
              <a:rPr lang="en-US" sz="1200" b="1" noProof="1">
                <a:solidFill>
                  <a:schemeClr val="tx1"/>
                </a:solidFill>
                <a:latin typeface="Courier New" charset="0"/>
                <a:ea typeface="msmincho" charset="0"/>
                <a:cs typeface="msmincho" charset="0"/>
              </a:rPr>
              <a:t>(IRI(fn:concat("http://...",?isbn)) AS ?id)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BIND (IRI(?homepage) AS ?hp)</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1000" fill="hold"/>
                                        <p:tgtEl>
                                          <p:spTgt spid="51"/>
                                        </p:tgtEl>
                                        <p:attrNameLst>
                                          <p:attrName>ppt_x</p:attrName>
                                        </p:attrNameLst>
                                      </p:cBhvr>
                                      <p:tavLst>
                                        <p:tav tm="0">
                                          <p:val>
                                            <p:strVal val="#ppt_x-.2"/>
                                          </p:val>
                                        </p:tav>
                                        <p:tav tm="100000">
                                          <p:val>
                                            <p:strVal val="#ppt_x"/>
                                          </p:val>
                                        </p:tav>
                                      </p:tavLst>
                                    </p:anim>
                                    <p:anim calcmode="lin" valueType="num">
                                      <p:cBhvr>
                                        <p:cTn id="8" dur="1000" fill="hold"/>
                                        <p:tgtEl>
                                          <p:spTgt spid="5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75822" y="3131777"/>
            <a:ext cx="4824288" cy="1258887"/>
          </a:xfrm>
          <a:solidFill>
            <a:schemeClr val="tx1">
              <a:alpha val="21000"/>
            </a:schemeClr>
          </a:solidFill>
        </p:spPr>
        <p:txBody>
          <a:bodyPr>
            <a:normAutofit/>
          </a:bodyPr>
          <a:lstStyle/>
          <a:p>
            <a:r>
              <a:rPr lang="en-US" sz="6600" dirty="0">
                <a:solidFill>
                  <a:schemeClr val="bg1"/>
                </a:solidFill>
              </a:rPr>
              <a:t>Vocabularies</a:t>
            </a:r>
          </a:p>
        </p:txBody>
      </p:sp>
      <p:sp>
        <p:nvSpPr>
          <p:cNvPr id="4"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srgbClr val="FFFFFF"/>
                </a:solidFill>
                <a:latin typeface="Lucida Sans Unicode"/>
                <a:ea typeface="msmincho" charset="0"/>
                <a:cs typeface="msmincho" charset="0"/>
              </a:rPr>
              <a:t>Photo credit “</a:t>
            </a:r>
            <a:r>
              <a:rPr lang="en-US" sz="1100" i="1" dirty="0"/>
              <a:t>Indy Reading Coalition</a:t>
            </a:r>
            <a:r>
              <a:rPr lang="en-US" sz="1100" i="1" dirty="0">
                <a:solidFill>
                  <a:srgbClr val="FFFFFF"/>
                </a:solidFill>
                <a:latin typeface="Lucida Sans Unicode"/>
                <a:ea typeface="msmincho" charset="0"/>
                <a:cs typeface="msmincho" charset="0"/>
              </a:rPr>
              <a:t>”, </a:t>
            </a:r>
            <a:r>
              <a:rPr lang="en-US" sz="1100" i="1" dirty="0" err="1">
                <a:solidFill>
                  <a:srgbClr val="FFFFFF"/>
                </a:solidFill>
                <a:latin typeface="Lucida Sans Unicode"/>
                <a:ea typeface="msmincho" charset="0"/>
                <a:cs typeface="msmincho" charset="0"/>
              </a:rPr>
              <a:t>Wordpress.com</a:t>
            </a:r>
            <a:endParaRPr lang="en-US" sz="1100" i="1" dirty="0">
              <a:solidFill>
                <a:srgbClr val="FFFFFF"/>
              </a:solidFill>
              <a:latin typeface="Lucida Sans Unicode"/>
              <a:ea typeface="msmincho" charset="0"/>
              <a:cs typeface="msmincho" charset="0"/>
              <a:hlinkClick r:id="rId4"/>
            </a:endParaRPr>
          </a:p>
        </p:txBody>
      </p:sp>
    </p:spTree>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Data integration needs agreements on</a:t>
            </a:r>
          </a:p>
          <a:p>
            <a:pPr lvl="1"/>
            <a:r>
              <a:rPr lang="en-US" dirty="0" smtClean="0"/>
              <a:t>terms </a:t>
            </a:r>
          </a:p>
          <a:p>
            <a:pPr lvl="2"/>
            <a:r>
              <a:rPr lang="en-US" dirty="0" smtClean="0"/>
              <a:t>“translator”, “author”</a:t>
            </a:r>
          </a:p>
          <a:p>
            <a:pPr lvl="1"/>
            <a:r>
              <a:rPr lang="en-US" dirty="0" smtClean="0"/>
              <a:t>categories used </a:t>
            </a:r>
          </a:p>
          <a:p>
            <a:pPr lvl="2"/>
            <a:r>
              <a:rPr lang="en-US" dirty="0" smtClean="0"/>
              <a:t>“Person”, “literature”</a:t>
            </a:r>
          </a:p>
          <a:p>
            <a:pPr lvl="1"/>
            <a:r>
              <a:rPr lang="en-US" dirty="0" smtClean="0"/>
              <a:t>relationships among those </a:t>
            </a:r>
          </a:p>
          <a:p>
            <a:pPr lvl="2"/>
            <a:r>
              <a:rPr lang="en-US" dirty="0" smtClean="0"/>
              <a:t>“an author is also a Person…”, “historical fiction is a narrower term than fiction”</a:t>
            </a:r>
          </a:p>
          <a:p>
            <a:pPr lvl="2"/>
            <a:r>
              <a:rPr lang="en-US" dirty="0" smtClean="0"/>
              <a:t>ie, new relationships can be deduced</a:t>
            </a:r>
          </a:p>
        </p:txBody>
      </p:sp>
      <p:sp>
        <p:nvSpPr>
          <p:cNvPr id="3" name="Title 2"/>
          <p:cNvSpPr>
            <a:spLocks noGrp="1"/>
          </p:cNvSpPr>
          <p:nvPr>
            <p:ph type="title"/>
          </p:nvPr>
        </p:nvSpPr>
        <p:spPr/>
        <p:txBody>
          <a:bodyPr/>
          <a:lstStyle/>
          <a:p>
            <a:r>
              <a:rPr lang="en-US" dirty="0" smtClean="0"/>
              <a:t>Vocabularies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There is a need for “languages” to define such vocabularies</a:t>
            </a:r>
          </a:p>
          <a:p>
            <a:pPr lvl="1"/>
            <a:r>
              <a:rPr lang="en-US" dirty="0" smtClean="0"/>
              <a:t>to define those vocabularies</a:t>
            </a:r>
          </a:p>
          <a:p>
            <a:pPr lvl="1"/>
            <a:r>
              <a:rPr lang="en-US" dirty="0" smtClean="0"/>
              <a:t>to assign clear “semantics” on how new relationships can be deduced</a:t>
            </a:r>
          </a:p>
        </p:txBody>
      </p:sp>
      <p:sp>
        <p:nvSpPr>
          <p:cNvPr id="3" name="Title 2"/>
          <p:cNvSpPr>
            <a:spLocks noGrp="1"/>
          </p:cNvSpPr>
          <p:nvPr>
            <p:ph type="title"/>
          </p:nvPr>
        </p:nvSpPr>
        <p:spPr/>
        <p:txBody>
          <a:bodyPr/>
          <a:lstStyle/>
          <a:p>
            <a:r>
              <a:rPr lang="en-US" dirty="0" smtClean="0"/>
              <a:t>Vocabularies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Indeed RDFS </a:t>
            </a:r>
            <a:r>
              <a:rPr lang="en-US" i="1" dirty="0" smtClean="0"/>
              <a:t>is </a:t>
            </a:r>
            <a:r>
              <a:rPr lang="en-US" dirty="0" smtClean="0"/>
              <a:t>such framework:</a:t>
            </a:r>
          </a:p>
          <a:p>
            <a:pPr lvl="1"/>
            <a:r>
              <a:rPr lang="en-US" dirty="0" smtClean="0"/>
              <a:t>there is typing, subtyping</a:t>
            </a:r>
          </a:p>
          <a:p>
            <a:pPr lvl="1"/>
            <a:r>
              <a:rPr lang="en-US" dirty="0" smtClean="0"/>
              <a:t>properties can be put in a hierarchy</a:t>
            </a:r>
          </a:p>
          <a:p>
            <a:pPr lvl="1"/>
            <a:r>
              <a:rPr lang="en-US" dirty="0" smtClean="0"/>
              <a:t>datatypes can be defined</a:t>
            </a:r>
          </a:p>
          <a:p>
            <a:r>
              <a:rPr lang="en-US" dirty="0" smtClean="0"/>
              <a:t>RDFS is enough for many vocabularies</a:t>
            </a:r>
          </a:p>
          <a:p>
            <a:pPr lvl="1"/>
            <a:r>
              <a:rPr lang="en-US" dirty="0" smtClean="0"/>
              <a:t>we have seen some of those…</a:t>
            </a:r>
          </a:p>
          <a:p>
            <a:r>
              <a:rPr lang="en-US" dirty="0" smtClean="0"/>
              <a:t>But not for all!</a:t>
            </a:r>
          </a:p>
          <a:p>
            <a:pPr lvl="1"/>
            <a:endParaRPr lang="en-US" dirty="0"/>
          </a:p>
        </p:txBody>
      </p:sp>
      <p:sp>
        <p:nvSpPr>
          <p:cNvPr id="2" name="Title 1"/>
          <p:cNvSpPr>
            <a:spLocks noGrp="1"/>
          </p:cNvSpPr>
          <p:nvPr>
            <p:ph type="title"/>
          </p:nvPr>
        </p:nvSpPr>
        <p:spPr/>
        <p:txBody>
          <a:bodyPr/>
          <a:lstStyle/>
          <a:p>
            <a:r>
              <a:rPr lang="en-US" dirty="0" smtClean="0"/>
              <a:t>But what about RDFS?</a:t>
            </a:r>
            <a:endParaRPr lang="en-US"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To re-use thesauri, glossaries, etc: </a:t>
            </a:r>
            <a:r>
              <a:rPr lang="en-US" dirty="0" smtClean="0">
                <a:solidFill>
                  <a:srgbClr val="800000"/>
                </a:solidFill>
              </a:rPr>
              <a:t>SKOS</a:t>
            </a:r>
          </a:p>
          <a:p>
            <a:r>
              <a:rPr lang="en-US" dirty="0" smtClean="0"/>
              <a:t>To define more complex vocabularies with a strong logical underpinning: </a:t>
            </a:r>
            <a:r>
              <a:rPr lang="en-US" dirty="0" smtClean="0">
                <a:solidFill>
                  <a:srgbClr val="800000"/>
                </a:solidFill>
              </a:rPr>
              <a:t>OWL</a:t>
            </a:r>
          </a:p>
          <a:p>
            <a:r>
              <a:rPr lang="en-US" dirty="0" smtClean="0"/>
              <a:t>Generic framework to define rules on terms and data: </a:t>
            </a:r>
            <a:r>
              <a:rPr lang="en-US" dirty="0" smtClean="0">
                <a:solidFill>
                  <a:srgbClr val="800000"/>
                </a:solidFill>
              </a:rPr>
              <a:t>RIF</a:t>
            </a:r>
            <a:endParaRPr lang="en-US" dirty="0">
              <a:solidFill>
                <a:srgbClr val="800000"/>
              </a:solidFill>
            </a:endParaRPr>
          </a:p>
        </p:txBody>
      </p:sp>
      <p:sp>
        <p:nvSpPr>
          <p:cNvPr id="2" name="Title 1"/>
          <p:cNvSpPr>
            <a:spLocks noGrp="1"/>
          </p:cNvSpPr>
          <p:nvPr>
            <p:ph type="title"/>
          </p:nvPr>
        </p:nvSpPr>
        <p:spPr/>
        <p:txBody>
          <a:bodyPr/>
          <a:lstStyle/>
          <a:p>
            <a:r>
              <a:rPr lang="en-US" dirty="0" smtClean="0"/>
              <a:t>Three technologies have emerged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42370" name="Rectangle 1"/>
          <p:cNvSpPr>
            <a:spLocks noGrp="1" noChangeArrowheads="1"/>
          </p:cNvSpPr>
          <p:nvPr>
            <p:ph type="title" idx="4294967295"/>
          </p:nvPr>
        </p:nvSpPr>
        <p:spPr>
          <a:xfrm>
            <a:off x="0" y="3192475"/>
            <a:ext cx="9074150" cy="1258887"/>
          </a:xfrm>
        </p:spPr>
        <p:txBody>
          <a:bodyPr tIns="42195">
            <a:no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6000" dirty="0">
                <a:solidFill>
                  <a:srgbClr val="FFFFFF"/>
                </a:solidFill>
              </a:rPr>
              <a:t>Thesauri, glossaries</a:t>
            </a:r>
            <a:br>
              <a:rPr lang="en-US" sz="6000" dirty="0">
                <a:solidFill>
                  <a:srgbClr val="FFFFFF"/>
                </a:solidFill>
              </a:rPr>
            </a:br>
            <a:r>
              <a:rPr lang="en-US" sz="6000" dirty="0">
                <a:solidFill>
                  <a:srgbClr val="FFFFFF"/>
                </a:solidFill>
              </a:rPr>
              <a:t>(SKOS)</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srgbClr val="FFFFFF"/>
                </a:solidFill>
                <a:latin typeface="Lucida Sans Unicode"/>
                <a:ea typeface="msmincho" charset="0"/>
                <a:cs typeface="msmincho" charset="0"/>
              </a:rPr>
              <a:t>Photo credit “</a:t>
            </a:r>
            <a:r>
              <a:rPr lang="en-US" sz="1100" i="1" dirty="0"/>
              <a:t>scarletgreen</a:t>
            </a:r>
            <a:r>
              <a:rPr lang="en-US" sz="1100" i="1" dirty="0">
                <a:solidFill>
                  <a:srgbClr val="FFFFFF"/>
                </a:solidFill>
                <a:latin typeface="Lucida Sans Unicode"/>
                <a:ea typeface="msmincho" charset="0"/>
                <a:cs typeface="msmincho" charset="0"/>
              </a:rPr>
              <a:t>”, Flickr</a:t>
            </a:r>
            <a:endParaRPr lang="en-US" sz="1100" i="1" dirty="0">
              <a:solidFill>
                <a:srgbClr val="FFFFFF"/>
              </a:solidFill>
              <a:latin typeface="Lucida Sans Unicode"/>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9" name="Rectangle 2"/>
          <p:cNvSpPr>
            <a:spLocks noGrp="1" noChangeArrowheads="1"/>
          </p:cNvSpPr>
          <p:nvPr>
            <p:ph idx="1"/>
          </p:nvPr>
        </p:nvSpPr>
        <p:spPr/>
        <p:txBody>
          <a:bodyPr/>
          <a:lstStyle/>
          <a:p>
            <a:r>
              <a:rPr lang="en-US" smtClean="0"/>
              <a:t>Represent and share classifications, glossaries, thesauri, etc</a:t>
            </a:r>
          </a:p>
          <a:p>
            <a:pPr lvl="1"/>
            <a:r>
              <a:rPr lang="en-US" smtClean="0"/>
              <a:t>for example:</a:t>
            </a:r>
          </a:p>
          <a:p>
            <a:pPr lvl="2"/>
            <a:r>
              <a:rPr lang="en-US" smtClean="0"/>
              <a:t>Dewey Decimal Classification, Art and Architecture Thesaurus, ACM classification of keywords and terms…</a:t>
            </a:r>
          </a:p>
          <a:p>
            <a:pPr lvl="2"/>
            <a:r>
              <a:rPr lang="en-US" smtClean="0"/>
              <a:t>classification/formalization of Web 2.0 type tags</a:t>
            </a:r>
          </a:p>
          <a:p>
            <a:r>
              <a:rPr lang="en-US" smtClean="0"/>
              <a:t>Define classes and properties to add those structures to an RDF universe</a:t>
            </a:r>
          </a:p>
          <a:p>
            <a:pPr lvl="1"/>
            <a:r>
              <a:rPr lang="en-US" smtClean="0"/>
              <a:t>allow for a quick port of this traditional data, combine it with other data</a:t>
            </a:r>
            <a:endParaRPr lang="en-US"/>
          </a:p>
        </p:txBody>
      </p:sp>
      <p:sp>
        <p:nvSpPr>
          <p:cNvPr id="444418" name="Rectangle 1"/>
          <p:cNvSpPr>
            <a:spLocks noGrp="1" noChangeArrowheads="1"/>
          </p:cNvSpPr>
          <p:nvPr>
            <p:ph type="title"/>
          </p:nvPr>
        </p:nvSpPr>
        <p:spPr/>
        <p:txBody>
          <a:bodyPr/>
          <a:lstStyle/>
          <a:p>
            <a:r>
              <a:rPr lang="en-US" smtClean="0"/>
              <a:t>SKOS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the term “Fiction”, as defined by the Library of Congress</a:t>
            </a:r>
            <a:endParaRPr lang="en-US" dirty="0"/>
          </a:p>
        </p:txBody>
      </p:sp>
      <p:pic>
        <p:nvPicPr>
          <p:cNvPr id="4" name="Picture 3"/>
          <p:cNvPicPr>
            <a:picLocks noChangeAspect="1"/>
          </p:cNvPicPr>
          <p:nvPr/>
        </p:nvPicPr>
        <p:blipFill>
          <a:blip r:embed="rId2"/>
          <a:stretch>
            <a:fillRect/>
          </a:stretch>
        </p:blipFill>
        <p:spPr>
          <a:xfrm>
            <a:off x="1360006" y="1410809"/>
            <a:ext cx="7423689" cy="586595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idx="1"/>
          </p:nvPr>
        </p:nvSpPr>
        <p:spPr/>
        <p:txBody>
          <a:bodyPr/>
          <a:lstStyle/>
          <a:p>
            <a:r>
              <a:rPr lang="en-US" dirty="0" smtClean="0"/>
              <a:t>Relations form a graph</a:t>
            </a:r>
          </a:p>
          <a:p>
            <a:pPr lvl="1"/>
            <a:r>
              <a:rPr lang="en-US" dirty="0" smtClean="0"/>
              <a:t>the nodes refer to the “real” data or contain some literal</a:t>
            </a:r>
          </a:p>
          <a:p>
            <a:pPr lvl="1"/>
            <a:r>
              <a:rPr lang="en-US" dirty="0" smtClean="0"/>
              <a:t>how the graph is represented in machine is immaterial for now</a:t>
            </a:r>
          </a:p>
        </p:txBody>
      </p:sp>
      <p:sp>
        <p:nvSpPr>
          <p:cNvPr id="51203" name="Rectangle 1"/>
          <p:cNvSpPr>
            <a:spLocks noGrp="1" noChangeArrowheads="1"/>
          </p:cNvSpPr>
          <p:nvPr>
            <p:ph type="title"/>
          </p:nvPr>
        </p:nvSpPr>
        <p:spPr/>
        <p:txBody>
          <a:bodyPr>
            <a:normAutofit fontScale="90000"/>
          </a:bodyPr>
          <a:lstStyle/>
          <a:p>
            <a:r>
              <a:rPr lang="en-US" smtClean="0"/>
              <a:t>Some notes on the exporting the data</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the term “Fiction”, as defined by the Library of Congress</a:t>
            </a:r>
            <a:endParaRPr lang="en-US" dirty="0"/>
          </a:p>
        </p:txBody>
      </p:sp>
      <p:pic>
        <p:nvPicPr>
          <p:cNvPr id="4" name="Picture 3"/>
          <p:cNvPicPr>
            <a:picLocks noChangeAspect="1"/>
          </p:cNvPicPr>
          <p:nvPr/>
        </p:nvPicPr>
        <p:blipFill>
          <a:blip r:embed="rId2"/>
          <a:stretch>
            <a:fillRect/>
          </a:stretch>
        </p:blipFill>
        <p:spPr>
          <a:xfrm>
            <a:off x="1358639" y="1417638"/>
            <a:ext cx="7427129" cy="5868670"/>
          </a:xfrm>
          <a:prstGeom prst="rect">
            <a:avLst/>
          </a:prstGeom>
        </p:spPr>
      </p:pic>
      <p:sp>
        <p:nvSpPr>
          <p:cNvPr id="8" name="Oval 7"/>
          <p:cNvSpPr/>
          <p:nvPr/>
        </p:nvSpPr>
        <p:spPr bwMode="auto">
          <a:xfrm>
            <a:off x="1447290" y="4639563"/>
            <a:ext cx="914400" cy="3048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9" name="Oval 8"/>
          <p:cNvSpPr/>
          <p:nvPr/>
        </p:nvSpPr>
        <p:spPr bwMode="auto">
          <a:xfrm>
            <a:off x="1479579" y="5499289"/>
            <a:ext cx="1219200" cy="2286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10" name="Oval 9"/>
          <p:cNvSpPr/>
          <p:nvPr/>
        </p:nvSpPr>
        <p:spPr bwMode="auto">
          <a:xfrm>
            <a:off x="1491200" y="5064474"/>
            <a:ext cx="533400" cy="2286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11" name="Oval 10"/>
          <p:cNvSpPr/>
          <p:nvPr/>
        </p:nvSpPr>
        <p:spPr bwMode="auto">
          <a:xfrm>
            <a:off x="1535113" y="5750274"/>
            <a:ext cx="1143000" cy="2286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12" name="Oval 11"/>
          <p:cNvSpPr/>
          <p:nvPr/>
        </p:nvSpPr>
        <p:spPr bwMode="auto">
          <a:xfrm>
            <a:off x="1458053" y="6218241"/>
            <a:ext cx="1295400" cy="3048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structure of the LOC page is fairly typical</a:t>
            </a:r>
          </a:p>
          <a:p>
            <a:pPr lvl="1"/>
            <a:r>
              <a:rPr lang="en-US" dirty="0" smtClean="0"/>
              <a:t>label, alternate label, narrower, broader, …</a:t>
            </a:r>
          </a:p>
          <a:p>
            <a:pPr lvl="1"/>
            <a:r>
              <a:rPr lang="en-US" dirty="0" smtClean="0"/>
              <a:t>there is even an ISO standard for these</a:t>
            </a:r>
          </a:p>
          <a:p>
            <a:r>
              <a:rPr lang="en-US" dirty="0" smtClean="0"/>
              <a:t>SKOS provides a basic structure to create an RDF representation of these</a:t>
            </a:r>
            <a:endParaRPr lang="en-US" dirty="0"/>
          </a:p>
        </p:txBody>
      </p:sp>
      <p:sp>
        <p:nvSpPr>
          <p:cNvPr id="2" name="Title 1"/>
          <p:cNvSpPr>
            <a:spLocks noGrp="1"/>
          </p:cNvSpPr>
          <p:nvPr>
            <p:ph type="title"/>
          </p:nvPr>
        </p:nvSpPr>
        <p:spPr/>
        <p:txBody>
          <a:bodyPr>
            <a:normAutofit/>
          </a:bodyPr>
          <a:lstStyle/>
          <a:p>
            <a:r>
              <a:rPr lang="en-US" dirty="0" smtClean="0"/>
              <a:t>Thesauri have identical structures…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LOC’s “Fiction” in SKOS/RDF</a:t>
            </a:r>
            <a:endParaRPr lang="en-US" dirty="0"/>
          </a:p>
        </p:txBody>
      </p:sp>
      <p:sp>
        <p:nvSpPr>
          <p:cNvPr id="4" name="Oval 3"/>
          <p:cNvSpPr/>
          <p:nvPr/>
        </p:nvSpPr>
        <p:spPr bwMode="auto">
          <a:xfrm>
            <a:off x="3744913" y="1493837"/>
            <a:ext cx="2482494" cy="477154"/>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132" tIns="45567" rIns="91132" bIns="45567" numCol="1" rtlCol="0" anchor="ctr" anchorCtr="1" compatLnSpc="1">
            <a:prstTxWarp prst="textNoShape">
              <a:avLst/>
            </a:prstTxWarp>
            <a:spAutoFit/>
          </a:bodyPr>
          <a:lstStyle/>
          <a:p>
            <a:r>
              <a:rPr lang="en-US" sz="1800" b="1" i="1" noProof="1">
                <a:solidFill>
                  <a:srgbClr val="800000"/>
                </a:solidFill>
              </a:rPr>
              <a:t>skos:Concept</a:t>
            </a:r>
          </a:p>
        </p:txBody>
      </p:sp>
      <p:sp>
        <p:nvSpPr>
          <p:cNvPr id="6" name="Rectangle 5"/>
          <p:cNvSpPr/>
          <p:nvPr/>
        </p:nvSpPr>
        <p:spPr bwMode="auto">
          <a:xfrm>
            <a:off x="8295386" y="1951037"/>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ctr" anchorCtr="1" compatLnSpc="1">
            <a:prstTxWarp prst="textNoShape">
              <a:avLst/>
            </a:prstTxWarp>
            <a:spAutoFit/>
          </a:bodyPr>
          <a:lstStyle/>
          <a:p>
            <a:pPr algn="ctr"/>
            <a:r>
              <a:rPr lang="en-US" sz="1800" b="1" dirty="0">
                <a:solidFill>
                  <a:schemeClr val="tx1"/>
                </a:solidFill>
              </a:rPr>
              <a:t>Fiction</a:t>
            </a:r>
          </a:p>
        </p:txBody>
      </p:sp>
      <p:sp>
        <p:nvSpPr>
          <p:cNvPr id="7" name="Rectangle 6"/>
          <p:cNvSpPr/>
          <p:nvPr/>
        </p:nvSpPr>
        <p:spPr bwMode="auto">
          <a:xfrm>
            <a:off x="8415567" y="4659718"/>
            <a:ext cx="1402961"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132" tIns="45567" rIns="91132" bIns="45567" numCol="1" rtlCol="0" anchor="ctr" anchorCtr="1" compatLnSpc="1">
            <a:prstTxWarp prst="textNoShape">
              <a:avLst/>
            </a:prstTxWarp>
            <a:spAutoFit/>
          </a:bodyPr>
          <a:lstStyle/>
          <a:p>
            <a:pPr algn="ctr"/>
            <a:r>
              <a:rPr lang="en-US" sz="1800" b="1" dirty="0">
                <a:solidFill>
                  <a:schemeClr val="tx1"/>
                </a:solidFill>
              </a:rPr>
              <a:t>Metafiction</a:t>
            </a:r>
          </a:p>
        </p:txBody>
      </p:sp>
      <p:sp>
        <p:nvSpPr>
          <p:cNvPr id="8" name="Rectangle 7"/>
          <p:cNvSpPr/>
          <p:nvPr/>
        </p:nvSpPr>
        <p:spPr bwMode="auto">
          <a:xfrm>
            <a:off x="8316913" y="5878919"/>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ctr" anchorCtr="1" compatLnSpc="1">
            <a:prstTxWarp prst="textNoShape">
              <a:avLst/>
            </a:prstTxWarp>
            <a:spAutoFit/>
          </a:bodyPr>
          <a:lstStyle/>
          <a:p>
            <a:pPr algn="ctr"/>
            <a:r>
              <a:rPr lang="en-US" sz="1800" b="1" dirty="0">
                <a:solidFill>
                  <a:schemeClr val="tx1"/>
                </a:solidFill>
              </a:rPr>
              <a:t>Novels</a:t>
            </a:r>
          </a:p>
        </p:txBody>
      </p:sp>
      <p:sp>
        <p:nvSpPr>
          <p:cNvPr id="10" name="Rectangle 9"/>
          <p:cNvSpPr/>
          <p:nvPr/>
        </p:nvSpPr>
        <p:spPr bwMode="auto">
          <a:xfrm>
            <a:off x="210178" y="1459313"/>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ctr" anchorCtr="1" compatLnSpc="1">
            <a:prstTxWarp prst="textNoShape">
              <a:avLst/>
            </a:prstTxWarp>
            <a:spAutoFit/>
          </a:bodyPr>
          <a:lstStyle/>
          <a:p>
            <a:pPr algn="ctr"/>
            <a:r>
              <a:rPr lang="en-US" sz="1800" b="1" dirty="0">
                <a:solidFill>
                  <a:schemeClr val="tx1"/>
                </a:solidFill>
              </a:rPr>
              <a:t>Literature</a:t>
            </a:r>
          </a:p>
        </p:txBody>
      </p:sp>
      <p:sp>
        <p:nvSpPr>
          <p:cNvPr id="11" name="Rectangle 10"/>
          <p:cNvSpPr/>
          <p:nvPr/>
        </p:nvSpPr>
        <p:spPr bwMode="auto">
          <a:xfrm>
            <a:off x="239713" y="6058551"/>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ctr" anchorCtr="1" compatLnSpc="1">
            <a:prstTxWarp prst="textNoShape">
              <a:avLst/>
            </a:prstTxWarp>
            <a:spAutoFit/>
          </a:bodyPr>
          <a:lstStyle/>
          <a:p>
            <a:pPr algn="ctr"/>
            <a:r>
              <a:rPr lang="en-US" sz="1800" b="1" dirty="0">
                <a:solidFill>
                  <a:schemeClr val="tx1"/>
                </a:solidFill>
              </a:rPr>
              <a:t>Allegories</a:t>
            </a:r>
          </a:p>
        </p:txBody>
      </p:sp>
      <p:sp>
        <p:nvSpPr>
          <p:cNvPr id="12" name="Rectangle 11"/>
          <p:cNvSpPr/>
          <p:nvPr/>
        </p:nvSpPr>
        <p:spPr bwMode="auto">
          <a:xfrm>
            <a:off x="321308" y="6768454"/>
            <a:ext cx="2147305"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132" tIns="45567" rIns="91132" bIns="45567" numCol="1" rtlCol="0" anchor="ctr" anchorCtr="1" compatLnSpc="1">
            <a:prstTxWarp prst="textNoShape">
              <a:avLst/>
            </a:prstTxWarp>
            <a:spAutoFit/>
          </a:bodyPr>
          <a:lstStyle/>
          <a:p>
            <a:pPr algn="ctr"/>
            <a:r>
              <a:rPr lang="en-US" sz="1800" b="1" dirty="0">
                <a:solidFill>
                  <a:schemeClr val="tx1"/>
                </a:solidFill>
              </a:rPr>
              <a:t>Adventure stories</a:t>
            </a:r>
          </a:p>
        </p:txBody>
      </p:sp>
      <p:cxnSp>
        <p:nvCxnSpPr>
          <p:cNvPr id="14" name="Straight Arrow Connector 13"/>
          <p:cNvCxnSpPr>
            <a:stCxn id="5" idx="2"/>
            <a:endCxn id="76" idx="6"/>
          </p:cNvCxnSpPr>
          <p:nvPr/>
        </p:nvCxnSpPr>
        <p:spPr bwMode="auto">
          <a:xfrm rot="10800000">
            <a:off x="1552244" y="3713648"/>
            <a:ext cx="1125868" cy="15240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15" name="Straight Arrow Connector 14"/>
          <p:cNvCxnSpPr>
            <a:stCxn id="5" idx="4"/>
            <a:endCxn id="49" idx="0"/>
          </p:cNvCxnSpPr>
          <p:nvPr/>
        </p:nvCxnSpPr>
        <p:spPr bwMode="auto">
          <a:xfrm rot="5400000">
            <a:off x="3569404" y="4584907"/>
            <a:ext cx="1885047" cy="924420"/>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18" name="Straight Arrow Connector 17"/>
          <p:cNvCxnSpPr>
            <a:stCxn id="5" idx="4"/>
            <a:endCxn id="44" idx="0"/>
          </p:cNvCxnSpPr>
          <p:nvPr/>
        </p:nvCxnSpPr>
        <p:spPr bwMode="auto">
          <a:xfrm rot="5400000">
            <a:off x="3528833" y="5254200"/>
            <a:ext cx="2594945" cy="295724"/>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21" name="Straight Arrow Connector 20"/>
          <p:cNvCxnSpPr>
            <a:stCxn id="5" idx="0"/>
            <a:endCxn id="4" idx="4"/>
          </p:cNvCxnSpPr>
          <p:nvPr/>
        </p:nvCxnSpPr>
        <p:spPr bwMode="auto">
          <a:xfrm rot="5400000" flipH="1" flipV="1">
            <a:off x="4151957" y="2793201"/>
            <a:ext cx="1656447" cy="12028"/>
          </a:xfrm>
          <a:prstGeom prst="straightConnector1">
            <a:avLst/>
          </a:prstGeom>
          <a:solidFill>
            <a:srgbClr val="00B8FF"/>
          </a:solidFill>
          <a:ln w="25400" cap="flat" cmpd="sng" algn="ctr">
            <a:solidFill>
              <a:schemeClr val="accent1">
                <a:lumMod val="50000"/>
              </a:schemeClr>
            </a:solidFill>
            <a:prstDash val="solid"/>
            <a:round/>
            <a:headEnd type="none" w="med" len="med"/>
            <a:tailEnd type="triangle" w="lg" len="med"/>
          </a:ln>
          <a:effectLst/>
        </p:spPr>
      </p:cxnSp>
      <p:cxnSp>
        <p:nvCxnSpPr>
          <p:cNvPr id="24" name="Straight Arrow Connector 23"/>
          <p:cNvCxnSpPr>
            <a:stCxn id="5" idx="7"/>
            <a:endCxn id="6" idx="1"/>
          </p:cNvCxnSpPr>
          <p:nvPr/>
        </p:nvCxnSpPr>
        <p:spPr bwMode="auto">
          <a:xfrm rot="5400000" flipH="1" flipV="1">
            <a:off x="6658219" y="2060149"/>
            <a:ext cx="1576616" cy="1697724"/>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27" name="Straight Arrow Connector 26"/>
          <p:cNvCxnSpPr>
            <a:stCxn id="5" idx="5"/>
            <a:endCxn id="7" idx="1"/>
          </p:cNvCxnSpPr>
          <p:nvPr/>
        </p:nvCxnSpPr>
        <p:spPr bwMode="auto">
          <a:xfrm rot="16200000" flipH="1">
            <a:off x="7109266" y="3523113"/>
            <a:ext cx="794662" cy="181787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33" name="Straight Arrow Connector 32"/>
          <p:cNvCxnSpPr>
            <a:stCxn id="5" idx="5"/>
            <a:endCxn id="8" idx="1"/>
          </p:cNvCxnSpPr>
          <p:nvPr/>
        </p:nvCxnSpPr>
        <p:spPr bwMode="auto">
          <a:xfrm rot="16200000" flipH="1">
            <a:off x="6450359" y="4182019"/>
            <a:ext cx="2013862" cy="1719250"/>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36" name="TextBox 35"/>
          <p:cNvSpPr txBox="1"/>
          <p:nvPr/>
        </p:nvSpPr>
        <p:spPr>
          <a:xfrm rot="5400000">
            <a:off x="4495145" y="2657675"/>
            <a:ext cx="1295400" cy="339324"/>
          </a:xfrm>
          <a:prstGeom prst="rect">
            <a:avLst/>
          </a:prstGeom>
          <a:noFill/>
        </p:spPr>
        <p:txBody>
          <a:bodyPr wrap="square" lIns="91132" tIns="45567" rIns="91132" bIns="45567" rtlCol="0">
            <a:spAutoFit/>
          </a:bodyPr>
          <a:lstStyle/>
          <a:p>
            <a:pPr algn="ctr"/>
            <a:r>
              <a:rPr lang="en-US" sz="1800" noProof="1">
                <a:solidFill>
                  <a:schemeClr val="accent1">
                    <a:lumMod val="50000"/>
                  </a:schemeClr>
                </a:solidFill>
              </a:rPr>
              <a:t>rdf:type</a:t>
            </a:r>
          </a:p>
        </p:txBody>
      </p:sp>
      <p:sp>
        <p:nvSpPr>
          <p:cNvPr id="37" name="TextBox 36"/>
          <p:cNvSpPr txBox="1"/>
          <p:nvPr/>
        </p:nvSpPr>
        <p:spPr>
          <a:xfrm rot="19022078">
            <a:off x="6392351" y="2708677"/>
            <a:ext cx="1685978" cy="339324"/>
          </a:xfrm>
          <a:prstGeom prst="rect">
            <a:avLst/>
          </a:prstGeom>
          <a:noFill/>
        </p:spPr>
        <p:txBody>
          <a:bodyPr wrap="none" lIns="91132" tIns="45567" rIns="91132" bIns="45567" rtlCol="0">
            <a:spAutoFit/>
          </a:bodyPr>
          <a:lstStyle/>
          <a:p>
            <a:pPr algn="ctr"/>
            <a:r>
              <a:rPr lang="en-US" sz="1800" noProof="1">
                <a:solidFill>
                  <a:srgbClr val="6B0003"/>
                </a:solidFill>
              </a:rPr>
              <a:t>skos:prefLabel</a:t>
            </a:r>
          </a:p>
        </p:txBody>
      </p:sp>
      <p:sp>
        <p:nvSpPr>
          <p:cNvPr id="38" name="TextBox 37"/>
          <p:cNvSpPr txBox="1"/>
          <p:nvPr/>
        </p:nvSpPr>
        <p:spPr>
          <a:xfrm rot="2967997">
            <a:off x="6980248" y="4945309"/>
            <a:ext cx="1532015" cy="339324"/>
          </a:xfrm>
          <a:prstGeom prst="rect">
            <a:avLst/>
          </a:prstGeom>
          <a:noFill/>
        </p:spPr>
        <p:txBody>
          <a:bodyPr wrap="none" lIns="91132" tIns="45567" rIns="91132" bIns="45567" rtlCol="0">
            <a:spAutoFit/>
          </a:bodyPr>
          <a:lstStyle/>
          <a:p>
            <a:pPr algn="ctr"/>
            <a:r>
              <a:rPr lang="en-US" sz="1800" noProof="1">
                <a:solidFill>
                  <a:srgbClr val="6B0003"/>
                </a:solidFill>
              </a:rPr>
              <a:t>skos:altLabel</a:t>
            </a:r>
          </a:p>
        </p:txBody>
      </p:sp>
      <p:sp>
        <p:nvSpPr>
          <p:cNvPr id="39" name="TextBox 38"/>
          <p:cNvSpPr txBox="1"/>
          <p:nvPr/>
        </p:nvSpPr>
        <p:spPr>
          <a:xfrm rot="17796329">
            <a:off x="3521665" y="4790686"/>
            <a:ext cx="1634245" cy="339324"/>
          </a:xfrm>
          <a:prstGeom prst="rect">
            <a:avLst/>
          </a:prstGeom>
          <a:noFill/>
        </p:spPr>
        <p:txBody>
          <a:bodyPr wrap="none" lIns="91132" tIns="45567" rIns="91132" bIns="45567" rtlCol="0">
            <a:spAutoFit/>
          </a:bodyPr>
          <a:lstStyle/>
          <a:p>
            <a:pPr algn="ctr"/>
            <a:r>
              <a:rPr lang="en-US" sz="1800" noProof="1">
                <a:solidFill>
                  <a:srgbClr val="6B0003"/>
                </a:solidFill>
              </a:rPr>
              <a:t>skos:narrower</a:t>
            </a:r>
          </a:p>
        </p:txBody>
      </p:sp>
      <p:sp>
        <p:nvSpPr>
          <p:cNvPr id="40" name="TextBox 39"/>
          <p:cNvSpPr txBox="1"/>
          <p:nvPr/>
        </p:nvSpPr>
        <p:spPr>
          <a:xfrm rot="1408478">
            <a:off x="6924042" y="4142631"/>
            <a:ext cx="1532015" cy="339324"/>
          </a:xfrm>
          <a:prstGeom prst="rect">
            <a:avLst/>
          </a:prstGeom>
          <a:noFill/>
        </p:spPr>
        <p:txBody>
          <a:bodyPr wrap="none" lIns="91132" tIns="45567" rIns="91132" bIns="45567" rtlCol="0">
            <a:spAutoFit/>
          </a:bodyPr>
          <a:lstStyle/>
          <a:p>
            <a:pPr algn="ctr"/>
            <a:r>
              <a:rPr lang="en-US" sz="1800" noProof="1">
                <a:solidFill>
                  <a:srgbClr val="6B0003"/>
                </a:solidFill>
              </a:rPr>
              <a:t>skos:altLabel</a:t>
            </a:r>
          </a:p>
        </p:txBody>
      </p:sp>
      <p:sp>
        <p:nvSpPr>
          <p:cNvPr id="41" name="TextBox 40"/>
          <p:cNvSpPr txBox="1"/>
          <p:nvPr/>
        </p:nvSpPr>
        <p:spPr>
          <a:xfrm rot="16523929">
            <a:off x="4206033" y="5123284"/>
            <a:ext cx="1634245" cy="339324"/>
          </a:xfrm>
          <a:prstGeom prst="rect">
            <a:avLst/>
          </a:prstGeom>
          <a:noFill/>
        </p:spPr>
        <p:txBody>
          <a:bodyPr wrap="none" lIns="91132" tIns="45567" rIns="91132" bIns="45567" rtlCol="0">
            <a:spAutoFit/>
          </a:bodyPr>
          <a:lstStyle/>
          <a:p>
            <a:pPr algn="ctr"/>
            <a:r>
              <a:rPr lang="en-US" sz="1800" noProof="1">
                <a:solidFill>
                  <a:srgbClr val="6B0003"/>
                </a:solidFill>
              </a:rPr>
              <a:t>skos:narrower</a:t>
            </a:r>
          </a:p>
        </p:txBody>
      </p:sp>
      <p:sp>
        <p:nvSpPr>
          <p:cNvPr id="42" name="TextBox 41"/>
          <p:cNvSpPr txBox="1"/>
          <p:nvPr/>
        </p:nvSpPr>
        <p:spPr>
          <a:xfrm rot="492967">
            <a:off x="1417909" y="3407559"/>
            <a:ext cx="1519053" cy="339324"/>
          </a:xfrm>
          <a:prstGeom prst="rect">
            <a:avLst/>
          </a:prstGeom>
          <a:noFill/>
        </p:spPr>
        <p:txBody>
          <a:bodyPr wrap="none" lIns="91132" tIns="45567" rIns="91132" bIns="45567" rtlCol="0">
            <a:spAutoFit/>
          </a:bodyPr>
          <a:lstStyle/>
          <a:p>
            <a:pPr algn="ctr"/>
            <a:r>
              <a:rPr lang="en-US" sz="1800" noProof="1">
                <a:solidFill>
                  <a:srgbClr val="6B0003"/>
                </a:solidFill>
              </a:rPr>
              <a:t>skos:broader</a:t>
            </a:r>
          </a:p>
        </p:txBody>
      </p:sp>
      <p:sp>
        <p:nvSpPr>
          <p:cNvPr id="44" name="Oval 43"/>
          <p:cNvSpPr/>
          <p:nvPr/>
        </p:nvSpPr>
        <p:spPr bwMode="auto">
          <a:xfrm>
            <a:off x="4221208" y="6699539"/>
            <a:ext cx="914400"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t" anchorCtr="0" compatLnSpc="1">
            <a:prstTxWarp prst="textNoShape">
              <a:avLst/>
            </a:prstTxWarp>
            <a:spAutoFit/>
          </a:bodyPr>
          <a:lstStyle/>
          <a:p>
            <a:endParaRPr lang="en-US" sz="1800" b="1" i="1" dirty="0">
              <a:solidFill>
                <a:schemeClr val="tx1"/>
              </a:solidFill>
            </a:endParaRPr>
          </a:p>
        </p:txBody>
      </p:sp>
      <p:cxnSp>
        <p:nvCxnSpPr>
          <p:cNvPr id="46" name="Straight Arrow Connector 45"/>
          <p:cNvCxnSpPr>
            <a:stCxn id="44" idx="2"/>
            <a:endCxn id="12" idx="3"/>
          </p:cNvCxnSpPr>
          <p:nvPr/>
        </p:nvCxnSpPr>
        <p:spPr bwMode="auto">
          <a:xfrm rot="10800000">
            <a:off x="2468608" y="6938148"/>
            <a:ext cx="1752600" cy="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49" name="Oval 48"/>
          <p:cNvSpPr/>
          <p:nvPr/>
        </p:nvSpPr>
        <p:spPr bwMode="auto">
          <a:xfrm>
            <a:off x="3516313" y="5989637"/>
            <a:ext cx="1066800"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t" anchorCtr="0" compatLnSpc="1">
            <a:prstTxWarp prst="textNoShape">
              <a:avLst/>
            </a:prstTxWarp>
            <a:spAutoFit/>
          </a:bodyPr>
          <a:lstStyle/>
          <a:p>
            <a:endParaRPr lang="en-US" sz="1800" b="1" i="1" dirty="0">
              <a:solidFill>
                <a:schemeClr val="tx1"/>
              </a:solidFill>
            </a:endParaRPr>
          </a:p>
        </p:txBody>
      </p:sp>
      <p:cxnSp>
        <p:nvCxnSpPr>
          <p:cNvPr id="51" name="Straight Arrow Connector 50"/>
          <p:cNvCxnSpPr>
            <a:stCxn id="49" idx="2"/>
            <a:endCxn id="11" idx="3"/>
          </p:cNvCxnSpPr>
          <p:nvPr/>
        </p:nvCxnSpPr>
        <p:spPr bwMode="auto">
          <a:xfrm rot="10800000">
            <a:off x="1839913" y="6228249"/>
            <a:ext cx="1676400" cy="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70" name="TextBox 69"/>
          <p:cNvSpPr txBox="1"/>
          <p:nvPr/>
        </p:nvSpPr>
        <p:spPr>
          <a:xfrm>
            <a:off x="2611430" y="6619410"/>
            <a:ext cx="1685978" cy="339324"/>
          </a:xfrm>
          <a:prstGeom prst="rect">
            <a:avLst/>
          </a:prstGeom>
          <a:noFill/>
        </p:spPr>
        <p:txBody>
          <a:bodyPr wrap="none" lIns="91132" tIns="45567" rIns="91132" bIns="45567" rtlCol="0">
            <a:spAutoFit/>
          </a:bodyPr>
          <a:lstStyle/>
          <a:p>
            <a:pPr algn="ctr"/>
            <a:r>
              <a:rPr lang="en-US" sz="1800" noProof="1">
                <a:solidFill>
                  <a:srgbClr val="6B0003"/>
                </a:solidFill>
              </a:rPr>
              <a:t>skos:prefLabel</a:t>
            </a:r>
          </a:p>
        </p:txBody>
      </p:sp>
      <p:sp>
        <p:nvSpPr>
          <p:cNvPr id="71" name="TextBox 70"/>
          <p:cNvSpPr txBox="1"/>
          <p:nvPr/>
        </p:nvSpPr>
        <p:spPr>
          <a:xfrm>
            <a:off x="1839912" y="5904476"/>
            <a:ext cx="1685978" cy="339324"/>
          </a:xfrm>
          <a:prstGeom prst="rect">
            <a:avLst/>
          </a:prstGeom>
          <a:noFill/>
        </p:spPr>
        <p:txBody>
          <a:bodyPr wrap="none" lIns="91132" tIns="45567" rIns="91132" bIns="45567" rtlCol="0">
            <a:spAutoFit/>
          </a:bodyPr>
          <a:lstStyle/>
          <a:p>
            <a:pPr algn="ctr"/>
            <a:r>
              <a:rPr lang="en-US" sz="1800" noProof="1">
                <a:solidFill>
                  <a:srgbClr val="6B0003"/>
                </a:solidFill>
              </a:rPr>
              <a:t>skos:prefLabel</a:t>
            </a:r>
          </a:p>
        </p:txBody>
      </p:sp>
      <p:cxnSp>
        <p:nvCxnSpPr>
          <p:cNvPr id="80" name="Straight Arrow Connector 79"/>
          <p:cNvCxnSpPr>
            <a:stCxn id="76" idx="0"/>
            <a:endCxn id="10" idx="2"/>
          </p:cNvCxnSpPr>
          <p:nvPr/>
        </p:nvCxnSpPr>
        <p:spPr bwMode="auto">
          <a:xfrm rot="16200000" flipV="1">
            <a:off x="176361" y="2632554"/>
            <a:ext cx="1676400" cy="8566"/>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83" name="TextBox 82"/>
          <p:cNvSpPr txBox="1"/>
          <p:nvPr/>
        </p:nvSpPr>
        <p:spPr>
          <a:xfrm rot="5400000">
            <a:off x="370066" y="2462386"/>
            <a:ext cx="1685978" cy="339324"/>
          </a:xfrm>
          <a:prstGeom prst="rect">
            <a:avLst/>
          </a:prstGeom>
          <a:noFill/>
        </p:spPr>
        <p:txBody>
          <a:bodyPr wrap="none" lIns="91132" tIns="45567" rIns="91132" bIns="45567" rtlCol="0">
            <a:spAutoFit/>
          </a:bodyPr>
          <a:lstStyle/>
          <a:p>
            <a:pPr algn="ctr"/>
            <a:r>
              <a:rPr lang="en-US" sz="1800" noProof="1">
                <a:solidFill>
                  <a:srgbClr val="6B0003"/>
                </a:solidFill>
              </a:rPr>
              <a:t>skos:prefLabel</a:t>
            </a:r>
          </a:p>
        </p:txBody>
      </p:sp>
      <p:sp>
        <p:nvSpPr>
          <p:cNvPr id="5" name="Oval 4"/>
          <p:cNvSpPr/>
          <p:nvPr/>
        </p:nvSpPr>
        <p:spPr bwMode="auto">
          <a:xfrm>
            <a:off x="2678147" y="3627437"/>
            <a:ext cx="4592039"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132" tIns="45567" rIns="91132" bIns="45567" numCol="1" rtlCol="0" anchor="t" anchorCtr="0" compatLnSpc="1">
            <a:prstTxWarp prst="textNoShape">
              <a:avLst/>
            </a:prstTxWarp>
            <a:spAutoFit/>
          </a:bodyPr>
          <a:lstStyle/>
          <a:p>
            <a:r>
              <a:rPr lang="en-US" sz="1800" b="1" i="1" noProof="1">
                <a:solidFill>
                  <a:schemeClr val="tx1"/>
                </a:solidFill>
              </a:rPr>
              <a:t>http://id.loc.gov/…#concept</a:t>
            </a:r>
          </a:p>
        </p:txBody>
      </p:sp>
      <p:sp>
        <p:nvSpPr>
          <p:cNvPr id="76" name="Oval 75"/>
          <p:cNvSpPr/>
          <p:nvPr/>
        </p:nvSpPr>
        <p:spPr bwMode="auto">
          <a:xfrm>
            <a:off x="485444" y="3475040"/>
            <a:ext cx="1066800"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t" anchorCtr="0" compatLnSpc="1">
            <a:prstTxWarp prst="textNoShape">
              <a:avLst/>
            </a:prstTxWarp>
            <a:spAutoFit/>
          </a:bodyPr>
          <a:lstStyle/>
          <a:p>
            <a:endParaRPr lang="en-US" sz="1800" b="1" i="1"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Usage of the LOC graph</a:t>
            </a:r>
            <a:endParaRPr lang="en-US" dirty="0"/>
          </a:p>
        </p:txBody>
      </p:sp>
      <p:sp>
        <p:nvSpPr>
          <p:cNvPr id="4" name="Oval 3"/>
          <p:cNvSpPr/>
          <p:nvPr/>
        </p:nvSpPr>
        <p:spPr bwMode="auto">
          <a:xfrm>
            <a:off x="3687247" y="1874837"/>
            <a:ext cx="2482494" cy="477154"/>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132" tIns="45567" rIns="91132" bIns="45567" numCol="1" rtlCol="0" anchor="ctr" anchorCtr="1" compatLnSpc="1">
            <a:prstTxWarp prst="textNoShape">
              <a:avLst/>
            </a:prstTxWarp>
            <a:spAutoFit/>
          </a:bodyPr>
          <a:lstStyle/>
          <a:p>
            <a:r>
              <a:rPr lang="en-US" sz="1800" b="1" i="1" noProof="1">
                <a:solidFill>
                  <a:srgbClr val="800000"/>
                </a:solidFill>
              </a:rPr>
              <a:t>skos:Concept</a:t>
            </a:r>
          </a:p>
        </p:txBody>
      </p:sp>
      <p:sp>
        <p:nvSpPr>
          <p:cNvPr id="6" name="Rectangle 5"/>
          <p:cNvSpPr/>
          <p:nvPr/>
        </p:nvSpPr>
        <p:spPr bwMode="auto">
          <a:xfrm>
            <a:off x="7783547" y="1951037"/>
            <a:ext cx="2057249"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132" tIns="45567" rIns="91132" bIns="45567" numCol="1" rtlCol="0" anchor="ctr" anchorCtr="1" compatLnSpc="1">
            <a:prstTxWarp prst="textNoShape">
              <a:avLst/>
            </a:prstTxWarp>
            <a:spAutoFit/>
          </a:bodyPr>
          <a:lstStyle/>
          <a:p>
            <a:pPr algn="ctr"/>
            <a:r>
              <a:rPr lang="en-US" sz="1800" b="1" dirty="0">
                <a:solidFill>
                  <a:schemeClr val="tx1"/>
                </a:solidFill>
              </a:rPr>
              <a:t>Historical Fiction</a:t>
            </a:r>
          </a:p>
        </p:txBody>
      </p:sp>
      <p:sp>
        <p:nvSpPr>
          <p:cNvPr id="10" name="Rectangle 9"/>
          <p:cNvSpPr/>
          <p:nvPr/>
        </p:nvSpPr>
        <p:spPr bwMode="auto">
          <a:xfrm>
            <a:off x="278088" y="1459313"/>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ctr" anchorCtr="1" compatLnSpc="1">
            <a:prstTxWarp prst="textNoShape">
              <a:avLst/>
            </a:prstTxWarp>
            <a:spAutoFit/>
          </a:bodyPr>
          <a:lstStyle/>
          <a:p>
            <a:pPr algn="ctr"/>
            <a:r>
              <a:rPr lang="en-US" sz="1800" dirty="0">
                <a:solidFill>
                  <a:schemeClr val="tx1"/>
                </a:solidFill>
              </a:rPr>
              <a:t>Fiction</a:t>
            </a:r>
          </a:p>
        </p:txBody>
      </p:sp>
      <p:sp>
        <p:nvSpPr>
          <p:cNvPr id="11" name="Rectangle 10"/>
          <p:cNvSpPr/>
          <p:nvPr/>
        </p:nvSpPr>
        <p:spPr bwMode="auto">
          <a:xfrm>
            <a:off x="239712" y="6058551"/>
            <a:ext cx="2209800" cy="339324"/>
          </a:xfrm>
          <a:prstGeom prst="rect">
            <a:avLst/>
          </a:prstGeom>
          <a:solidFill>
            <a:srgbClr val="FFFF00"/>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ctr" anchorCtr="1" compatLnSpc="1">
            <a:prstTxWarp prst="textNoShape">
              <a:avLst/>
            </a:prstTxWarp>
            <a:spAutoFit/>
          </a:bodyPr>
          <a:lstStyle/>
          <a:p>
            <a:pPr algn="ctr"/>
            <a:r>
              <a:rPr lang="en-US" sz="1800" b="1" dirty="0">
                <a:solidFill>
                  <a:schemeClr val="tx1"/>
                </a:solidFill>
              </a:rPr>
              <a:t>The Glass Palace</a:t>
            </a:r>
          </a:p>
        </p:txBody>
      </p:sp>
      <p:cxnSp>
        <p:nvCxnSpPr>
          <p:cNvPr id="14" name="Straight Arrow Connector 13"/>
          <p:cNvCxnSpPr>
            <a:stCxn id="5" idx="2"/>
            <a:endCxn id="76" idx="6"/>
          </p:cNvCxnSpPr>
          <p:nvPr/>
        </p:nvCxnSpPr>
        <p:spPr bwMode="auto">
          <a:xfrm rot="10800000">
            <a:off x="1611593" y="3713614"/>
            <a:ext cx="2707306" cy="228600"/>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15" name="Straight Arrow Connector 14"/>
          <p:cNvCxnSpPr>
            <a:stCxn id="5" idx="4"/>
            <a:endCxn id="49" idx="0"/>
          </p:cNvCxnSpPr>
          <p:nvPr/>
        </p:nvCxnSpPr>
        <p:spPr bwMode="auto">
          <a:xfrm rot="5400000">
            <a:off x="4024106" y="5085213"/>
            <a:ext cx="1808847" cy="1588"/>
          </a:xfrm>
          <a:prstGeom prst="straightConnector1">
            <a:avLst/>
          </a:prstGeom>
          <a:solidFill>
            <a:srgbClr val="00B8FF"/>
          </a:solidFill>
          <a:ln w="25400" cap="flat" cmpd="sng" algn="ctr">
            <a:solidFill>
              <a:srgbClr val="800000"/>
            </a:solidFill>
            <a:prstDash val="solid"/>
            <a:round/>
            <a:headEnd type="triangle" w="med" len="med"/>
            <a:tailEnd type="none" w="lg" len="med"/>
          </a:ln>
          <a:effectLst/>
        </p:spPr>
      </p:cxnSp>
      <p:cxnSp>
        <p:nvCxnSpPr>
          <p:cNvPr id="21" name="Straight Arrow Connector 20"/>
          <p:cNvCxnSpPr>
            <a:stCxn id="5" idx="0"/>
            <a:endCxn id="4" idx="4"/>
          </p:cNvCxnSpPr>
          <p:nvPr/>
        </p:nvCxnSpPr>
        <p:spPr bwMode="auto">
          <a:xfrm rot="5400000" flipH="1" flipV="1">
            <a:off x="4252675" y="3027814"/>
            <a:ext cx="1351647" cy="1588"/>
          </a:xfrm>
          <a:prstGeom prst="straightConnector1">
            <a:avLst/>
          </a:prstGeom>
          <a:solidFill>
            <a:srgbClr val="00B8FF"/>
          </a:solidFill>
          <a:ln w="25400" cap="flat" cmpd="sng" algn="ctr">
            <a:solidFill>
              <a:schemeClr val="accent1">
                <a:lumMod val="50000"/>
              </a:schemeClr>
            </a:solidFill>
            <a:prstDash val="solid"/>
            <a:round/>
            <a:headEnd type="none" w="med" len="med"/>
            <a:tailEnd type="triangle" w="lg" len="med"/>
          </a:ln>
          <a:effectLst/>
        </p:spPr>
      </p:cxnSp>
      <p:cxnSp>
        <p:nvCxnSpPr>
          <p:cNvPr id="24" name="Straight Arrow Connector 23"/>
          <p:cNvCxnSpPr>
            <a:stCxn id="5" idx="7"/>
            <a:endCxn id="6" idx="1"/>
          </p:cNvCxnSpPr>
          <p:nvPr/>
        </p:nvCxnSpPr>
        <p:spPr bwMode="auto">
          <a:xfrm rot="5400000" flipH="1" flipV="1">
            <a:off x="5745127" y="1735124"/>
            <a:ext cx="1652815" cy="2423966"/>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36" name="TextBox 35"/>
          <p:cNvSpPr txBox="1"/>
          <p:nvPr/>
        </p:nvSpPr>
        <p:spPr>
          <a:xfrm rot="16200000">
            <a:off x="4110517" y="2886275"/>
            <a:ext cx="1295400" cy="339324"/>
          </a:xfrm>
          <a:prstGeom prst="rect">
            <a:avLst/>
          </a:prstGeom>
          <a:noFill/>
        </p:spPr>
        <p:txBody>
          <a:bodyPr wrap="square" lIns="91132" tIns="45567" rIns="91132" bIns="45567" rtlCol="0">
            <a:spAutoFit/>
          </a:bodyPr>
          <a:lstStyle/>
          <a:p>
            <a:pPr algn="ctr"/>
            <a:r>
              <a:rPr lang="en-US" sz="1800" b="1" noProof="1">
                <a:solidFill>
                  <a:schemeClr val="accent1">
                    <a:lumMod val="50000"/>
                  </a:schemeClr>
                </a:solidFill>
              </a:rPr>
              <a:t>rdf:type</a:t>
            </a:r>
          </a:p>
        </p:txBody>
      </p:sp>
      <p:sp>
        <p:nvSpPr>
          <p:cNvPr id="37" name="TextBox 36"/>
          <p:cNvSpPr txBox="1"/>
          <p:nvPr/>
        </p:nvSpPr>
        <p:spPr>
          <a:xfrm rot="19591149">
            <a:off x="5832231" y="2546424"/>
            <a:ext cx="1685978" cy="339324"/>
          </a:xfrm>
          <a:prstGeom prst="rect">
            <a:avLst/>
          </a:prstGeom>
          <a:noFill/>
        </p:spPr>
        <p:txBody>
          <a:bodyPr wrap="none" lIns="91132" tIns="45567" rIns="91132" bIns="45567" rtlCol="0">
            <a:spAutoFit/>
          </a:bodyPr>
          <a:lstStyle/>
          <a:p>
            <a:pPr algn="ctr"/>
            <a:r>
              <a:rPr lang="en-US" sz="1800" noProof="1">
                <a:solidFill>
                  <a:srgbClr val="6B0003"/>
                </a:solidFill>
              </a:rPr>
              <a:t>skos:prefLabel</a:t>
            </a:r>
          </a:p>
        </p:txBody>
      </p:sp>
      <p:sp>
        <p:nvSpPr>
          <p:cNvPr id="39" name="TextBox 38"/>
          <p:cNvSpPr txBox="1"/>
          <p:nvPr/>
        </p:nvSpPr>
        <p:spPr>
          <a:xfrm rot="16200000">
            <a:off x="4102239" y="4907962"/>
            <a:ext cx="1339053" cy="339324"/>
          </a:xfrm>
          <a:prstGeom prst="rect">
            <a:avLst/>
          </a:prstGeom>
          <a:noFill/>
        </p:spPr>
        <p:txBody>
          <a:bodyPr wrap="none" lIns="91132" tIns="45567" rIns="91132" bIns="45567" rtlCol="0">
            <a:spAutoFit/>
          </a:bodyPr>
          <a:lstStyle/>
          <a:p>
            <a:pPr algn="ctr"/>
            <a:r>
              <a:rPr lang="en-US" sz="1800" b="1" noProof="1">
                <a:solidFill>
                  <a:srgbClr val="000000"/>
                </a:solidFill>
              </a:rPr>
              <a:t>dc:subject</a:t>
            </a:r>
          </a:p>
        </p:txBody>
      </p:sp>
      <p:sp>
        <p:nvSpPr>
          <p:cNvPr id="42" name="TextBox 41"/>
          <p:cNvSpPr txBox="1"/>
          <p:nvPr/>
        </p:nvSpPr>
        <p:spPr>
          <a:xfrm rot="251825">
            <a:off x="2005992" y="3463723"/>
            <a:ext cx="1519053" cy="339324"/>
          </a:xfrm>
          <a:prstGeom prst="rect">
            <a:avLst/>
          </a:prstGeom>
          <a:noFill/>
        </p:spPr>
        <p:txBody>
          <a:bodyPr wrap="none" lIns="91132" tIns="45567" rIns="91132" bIns="45567" rtlCol="0">
            <a:spAutoFit/>
          </a:bodyPr>
          <a:lstStyle/>
          <a:p>
            <a:pPr algn="ctr"/>
            <a:r>
              <a:rPr lang="en-US" sz="1800" noProof="1">
                <a:solidFill>
                  <a:srgbClr val="6B0003"/>
                </a:solidFill>
              </a:rPr>
              <a:t>skos:broader</a:t>
            </a:r>
          </a:p>
        </p:txBody>
      </p:sp>
      <p:sp>
        <p:nvSpPr>
          <p:cNvPr id="49" name="Oval 48"/>
          <p:cNvSpPr/>
          <p:nvPr/>
        </p:nvSpPr>
        <p:spPr bwMode="auto">
          <a:xfrm>
            <a:off x="3516312" y="5989637"/>
            <a:ext cx="2824364" cy="477154"/>
          </a:xfrm>
          <a:prstGeom prst="ellipse">
            <a:avLst/>
          </a:prstGeom>
          <a:solidFill>
            <a:srgbClr val="FFFF00"/>
          </a:solidFill>
          <a:ln w="9525" cap="flat" cmpd="sng" algn="ctr">
            <a:solidFill>
              <a:srgbClr val="FFFF00"/>
            </a:solidFill>
            <a:prstDash val="solid"/>
            <a:round/>
            <a:headEnd type="none" w="med" len="med"/>
            <a:tailEnd type="none" w="med" len="med"/>
          </a:ln>
          <a:effectLst>
            <a:outerShdw blurRad="50800" dist="50800" dir="2700000">
              <a:srgbClr val="000000">
                <a:alpha val="43000"/>
              </a:srgbClr>
            </a:outerShdw>
          </a:effectLst>
        </p:spPr>
        <p:txBody>
          <a:bodyPr vert="horz" wrap="none" lIns="91132" tIns="45567" rIns="91132" bIns="45567" numCol="1" rtlCol="0" anchor="t" anchorCtr="0" compatLnSpc="1">
            <a:prstTxWarp prst="textNoShape">
              <a:avLst/>
            </a:prstTxWarp>
            <a:spAutoFit/>
          </a:bodyPr>
          <a:lstStyle/>
          <a:p>
            <a:r>
              <a:rPr lang="en-US" sz="1800" b="1" i="1" noProof="1">
                <a:solidFill>
                  <a:schemeClr val="tx1"/>
                </a:solidFill>
              </a:rPr>
              <a:t>http:.//…/isbn/…</a:t>
            </a:r>
          </a:p>
        </p:txBody>
      </p:sp>
      <p:cxnSp>
        <p:nvCxnSpPr>
          <p:cNvPr id="51" name="Straight Arrow Connector 50"/>
          <p:cNvCxnSpPr>
            <a:stCxn id="49" idx="2"/>
            <a:endCxn id="11" idx="3"/>
          </p:cNvCxnSpPr>
          <p:nvPr/>
        </p:nvCxnSpPr>
        <p:spPr bwMode="auto">
          <a:xfrm rot="10800000">
            <a:off x="2449513" y="6228249"/>
            <a:ext cx="1066800" cy="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76" name="Oval 75"/>
          <p:cNvSpPr/>
          <p:nvPr/>
        </p:nvSpPr>
        <p:spPr bwMode="auto">
          <a:xfrm>
            <a:off x="544788" y="3475040"/>
            <a:ext cx="1066800"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t" anchorCtr="0" compatLnSpc="1">
            <a:prstTxWarp prst="textNoShape">
              <a:avLst/>
            </a:prstTxWarp>
            <a:spAutoFit/>
          </a:bodyPr>
          <a:lstStyle/>
          <a:p>
            <a:endParaRPr lang="en-US" sz="1800" b="1" i="1" dirty="0">
              <a:solidFill>
                <a:schemeClr val="tx1"/>
              </a:solidFill>
            </a:endParaRPr>
          </a:p>
        </p:txBody>
      </p:sp>
      <p:cxnSp>
        <p:nvCxnSpPr>
          <p:cNvPr id="80" name="Straight Arrow Connector 79"/>
          <p:cNvCxnSpPr>
            <a:stCxn id="76" idx="0"/>
            <a:endCxn id="10" idx="2"/>
          </p:cNvCxnSpPr>
          <p:nvPr/>
        </p:nvCxnSpPr>
        <p:spPr bwMode="auto">
          <a:xfrm rot="5400000" flipH="1" flipV="1">
            <a:off x="239988" y="2636837"/>
            <a:ext cx="1676400" cy="1588"/>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83" name="TextBox 82"/>
          <p:cNvSpPr txBox="1"/>
          <p:nvPr/>
        </p:nvSpPr>
        <p:spPr>
          <a:xfrm rot="5400000">
            <a:off x="399366" y="2453315"/>
            <a:ext cx="1685978" cy="339324"/>
          </a:xfrm>
          <a:prstGeom prst="rect">
            <a:avLst/>
          </a:prstGeom>
          <a:noFill/>
        </p:spPr>
        <p:txBody>
          <a:bodyPr wrap="none" lIns="91132" tIns="45567" rIns="91132" bIns="45567" rtlCol="0">
            <a:spAutoFit/>
          </a:bodyPr>
          <a:lstStyle/>
          <a:p>
            <a:pPr algn="ctr"/>
            <a:r>
              <a:rPr lang="en-US" sz="1800" noProof="1">
                <a:solidFill>
                  <a:srgbClr val="6B0003"/>
                </a:solidFill>
              </a:rPr>
              <a:t>skos:prefLabel</a:t>
            </a:r>
          </a:p>
        </p:txBody>
      </p:sp>
      <p:sp>
        <p:nvSpPr>
          <p:cNvPr id="5" name="Oval 4"/>
          <p:cNvSpPr/>
          <p:nvPr/>
        </p:nvSpPr>
        <p:spPr bwMode="auto">
          <a:xfrm>
            <a:off x="4318894" y="3703638"/>
            <a:ext cx="1219200"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t" anchorCtr="0" compatLnSpc="1">
            <a:prstTxWarp prst="textNoShape">
              <a:avLst/>
            </a:prstTxWarp>
            <a:spAutoFit/>
          </a:bodyPr>
          <a:lstStyle/>
          <a:p>
            <a:endParaRPr lang="en-US" sz="1800" b="1" i="1" dirty="0">
              <a:solidFill>
                <a:schemeClr val="tx1"/>
              </a:solidFill>
            </a:endParaRPr>
          </a:p>
        </p:txBody>
      </p:sp>
      <p:sp>
        <p:nvSpPr>
          <p:cNvPr id="58" name="TextBox 57"/>
          <p:cNvSpPr txBox="1"/>
          <p:nvPr/>
        </p:nvSpPr>
        <p:spPr>
          <a:xfrm>
            <a:off x="2543568" y="5891664"/>
            <a:ext cx="941296" cy="339324"/>
          </a:xfrm>
          <a:prstGeom prst="rect">
            <a:avLst/>
          </a:prstGeom>
          <a:noFill/>
        </p:spPr>
        <p:txBody>
          <a:bodyPr wrap="none" lIns="91132" tIns="45567" rIns="91132" bIns="45567" rtlCol="0">
            <a:spAutoFit/>
          </a:bodyPr>
          <a:lstStyle/>
          <a:p>
            <a:pPr algn="ctr"/>
            <a:r>
              <a:rPr lang="en-US" sz="1800" b="1" noProof="1">
                <a:solidFill>
                  <a:srgbClr val="000000"/>
                </a:solidFill>
              </a:rPr>
              <a:t>dc:title</a:t>
            </a:r>
          </a:p>
        </p:txBody>
      </p:sp>
    </p:spTree>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1"/>
          <p:cNvSpPr>
            <a:spLocks noGrp="1" noChangeArrowheads="1"/>
          </p:cNvSpPr>
          <p:nvPr>
            <p:ph type="title"/>
          </p:nvPr>
        </p:nvSpPr>
        <p:spPr/>
        <p:txBody>
          <a:bodyPr/>
          <a:lstStyle/>
          <a:p>
            <a:r>
              <a:rPr lang="en-US" smtClean="0"/>
              <a:t>Same serialized</a:t>
            </a:r>
            <a:endParaRPr lang="en-US"/>
          </a:p>
        </p:txBody>
      </p:sp>
      <p:sp>
        <p:nvSpPr>
          <p:cNvPr id="222210" name="Text Box 2"/>
          <p:cNvSpPr txBox="1">
            <a:spLocks noChangeArrowheads="1"/>
          </p:cNvSpPr>
          <p:nvPr/>
        </p:nvSpPr>
        <p:spPr bwMode="auto">
          <a:xfrm>
            <a:off x="195263" y="1814547"/>
            <a:ext cx="9645650" cy="440372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&lt;http://…/isbn/000651409X&gt;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dc:title "The Glass Palace"@en;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dc:subject &lt;http://id.loc.gov/authorities/sh85061165#concept&gt;;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&lt;http://id.loc.gov/authorities/sh85061165#concept&gt;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    skos:Concept;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skos:prefLabel "Historical Fiction"@en;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skos:broader &lt;http://id.loc.gov/authorities/sh85048050#concept&gt;;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&lt;http://id.loc.gov/authorities/sh85048050#concept&gt;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 skos:Concept;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skos:prefLabel "Fiction"@en;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skos:narrower &lt;http://id.loc.gov/authorities/sh85061165#concept&gt;;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9" name="Rectangle 2"/>
          <p:cNvSpPr>
            <a:spLocks noGrp="1" noChangeArrowheads="1"/>
          </p:cNvSpPr>
          <p:nvPr>
            <p:ph idx="1"/>
          </p:nvPr>
        </p:nvSpPr>
        <p:spPr/>
        <p:txBody>
          <a:bodyPr/>
          <a:lstStyle/>
          <a:p>
            <a:r>
              <a:rPr lang="en-US" dirty="0" smtClean="0"/>
              <a:t>Classes and Properties:</a:t>
            </a:r>
          </a:p>
          <a:p>
            <a:pPr lvl="1"/>
            <a:r>
              <a:rPr lang="en-US" dirty="0" smtClean="0"/>
              <a:t>Basic description (Concept, </a:t>
            </a:r>
            <a:r>
              <a:rPr lang="en-US" dirty="0" err="1" smtClean="0"/>
              <a:t>ConceptScheme</a:t>
            </a:r>
            <a:r>
              <a:rPr lang="en-US" dirty="0" smtClean="0"/>
              <a:t>,…)</a:t>
            </a:r>
          </a:p>
          <a:p>
            <a:pPr lvl="1"/>
            <a:r>
              <a:rPr lang="en-US" dirty="0" smtClean="0"/>
              <a:t>Labeling (</a:t>
            </a:r>
            <a:r>
              <a:rPr lang="en-US" dirty="0" err="1" smtClean="0"/>
              <a:t>prefLabel</a:t>
            </a:r>
            <a:r>
              <a:rPr lang="en-US" dirty="0" smtClean="0"/>
              <a:t>, </a:t>
            </a:r>
            <a:r>
              <a:rPr lang="en-US" dirty="0" err="1" smtClean="0"/>
              <a:t>altLabel</a:t>
            </a:r>
            <a:r>
              <a:rPr lang="en-US" dirty="0" smtClean="0"/>
              <a:t>,…)</a:t>
            </a:r>
          </a:p>
          <a:p>
            <a:pPr lvl="1"/>
            <a:r>
              <a:rPr lang="en-US" dirty="0" smtClean="0"/>
              <a:t>Documentation (definition, </a:t>
            </a:r>
            <a:r>
              <a:rPr lang="en-US" dirty="0" err="1" smtClean="0"/>
              <a:t>historyNote</a:t>
            </a:r>
            <a:r>
              <a:rPr lang="en-US" dirty="0" smtClean="0"/>
              <a:t>,…)</a:t>
            </a:r>
          </a:p>
          <a:p>
            <a:pPr lvl="1"/>
            <a:r>
              <a:rPr lang="en-US" dirty="0" smtClean="0"/>
              <a:t>Semantic relations (broader, narrower, related,…)</a:t>
            </a:r>
          </a:p>
          <a:p>
            <a:pPr lvl="1"/>
            <a:r>
              <a:rPr lang="en-US" dirty="0" smtClean="0"/>
              <a:t>Collections (Collection, </a:t>
            </a:r>
            <a:r>
              <a:rPr lang="en-US" dirty="0" err="1" smtClean="0"/>
              <a:t>OrderedCollection</a:t>
            </a:r>
            <a:r>
              <a:rPr lang="en-US" dirty="0" smtClean="0"/>
              <a:t>,…)</a:t>
            </a:r>
          </a:p>
          <a:p>
            <a:pPr lvl="1"/>
            <a:r>
              <a:rPr lang="en-US" dirty="0" smtClean="0"/>
              <a:t>Concept mappings (</a:t>
            </a:r>
            <a:r>
              <a:rPr lang="en-US" dirty="0" err="1" smtClean="0"/>
              <a:t>broadMatch</a:t>
            </a:r>
            <a:r>
              <a:rPr lang="en-US" dirty="0" smtClean="0"/>
              <a:t>, </a:t>
            </a:r>
            <a:r>
              <a:rPr lang="en-US" dirty="0" err="1" smtClean="0"/>
              <a:t>narrowMatch</a:t>
            </a:r>
            <a:r>
              <a:rPr lang="en-US" dirty="0" smtClean="0"/>
              <a:t>,…)</a:t>
            </a:r>
            <a:endParaRPr lang="en-US" dirty="0"/>
          </a:p>
        </p:txBody>
      </p:sp>
      <p:sp>
        <p:nvSpPr>
          <p:cNvPr id="454658" name="Rectangle 1"/>
          <p:cNvSpPr>
            <a:spLocks noGrp="1" noChangeArrowheads="1"/>
          </p:cNvSpPr>
          <p:nvPr>
            <p:ph type="title"/>
          </p:nvPr>
        </p:nvSpPr>
        <p:spPr/>
        <p:txBody>
          <a:bodyPr/>
          <a:lstStyle/>
          <a:p>
            <a:r>
              <a:rPr lang="en-US" dirty="0" smtClean="0"/>
              <a:t>SKOS terms overview</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SKOS provides a simple bridge between the “print world” and the (Semantic) Web</a:t>
            </a:r>
          </a:p>
          <a:p>
            <a:r>
              <a:rPr lang="en-US" dirty="0" smtClean="0"/>
              <a:t>Thesauri, glossaries, etc, from the library community can be made available</a:t>
            </a:r>
          </a:p>
          <a:p>
            <a:pPr lvl="1"/>
            <a:r>
              <a:rPr lang="en-US" dirty="0" smtClean="0"/>
              <a:t>LOC is a good example</a:t>
            </a:r>
          </a:p>
          <a:p>
            <a:r>
              <a:rPr lang="en-US" dirty="0" smtClean="0"/>
              <a:t>SKOS can also be used to organize, eg, tags, annotate other vocabularies, …</a:t>
            </a:r>
            <a:endParaRPr lang="en-US" dirty="0"/>
          </a:p>
        </p:txBody>
      </p:sp>
      <p:sp>
        <p:nvSpPr>
          <p:cNvPr id="2" name="Title 1"/>
          <p:cNvSpPr>
            <a:spLocks noGrp="1"/>
          </p:cNvSpPr>
          <p:nvPr>
            <p:ph type="title"/>
          </p:nvPr>
        </p:nvSpPr>
        <p:spPr/>
        <p:txBody>
          <a:bodyPr/>
          <a:lstStyle/>
          <a:p>
            <a:r>
              <a:rPr lang="en-US" dirty="0" smtClean="0"/>
              <a:t>Importance of SKOS</a:t>
            </a:r>
            <a:endParaRPr lang="en-US"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Anybody in the World can refer to common concepts</a:t>
            </a:r>
          </a:p>
          <a:p>
            <a:pPr lvl="1"/>
            <a:r>
              <a:rPr lang="en-US" dirty="0" smtClean="0"/>
              <a:t>they mean the same for everybody</a:t>
            </a:r>
          </a:p>
          <a:p>
            <a:r>
              <a:rPr lang="en-US" dirty="0" smtClean="0"/>
              <a:t>Applications may exploit the relationships among concepts</a:t>
            </a:r>
          </a:p>
          <a:p>
            <a:pPr lvl="1"/>
            <a:r>
              <a:rPr lang="en-US" dirty="0" smtClean="0"/>
              <a:t>eg, SPARQL queries may be issued on the library </a:t>
            </a:r>
            <a:r>
              <a:rPr lang="en-US" noProof="1" smtClean="0"/>
              <a:t>data+LOC</a:t>
            </a:r>
          </a:p>
        </p:txBody>
      </p:sp>
      <p:sp>
        <p:nvSpPr>
          <p:cNvPr id="2" name="Title 1"/>
          <p:cNvSpPr>
            <a:spLocks noGrp="1"/>
          </p:cNvSpPr>
          <p:nvPr>
            <p:ph type="title"/>
          </p:nvPr>
        </p:nvSpPr>
        <p:spPr/>
        <p:txBody>
          <a:bodyPr/>
          <a:lstStyle/>
          <a:p>
            <a:r>
              <a:rPr lang="en-US" dirty="0" smtClean="0"/>
              <a:t>Importance of SKOS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9250" name="Rectangle 1"/>
          <p:cNvSpPr>
            <a:spLocks noGrp="1" noChangeArrowheads="1"/>
          </p:cNvSpPr>
          <p:nvPr>
            <p:ph type="title" idx="4294967295"/>
          </p:nvPr>
        </p:nvSpPr>
        <p:spPr>
          <a:xfrm>
            <a:off x="143768" y="2915741"/>
            <a:ext cx="9074150" cy="1800200"/>
          </a:xfrm>
        </p:spPr>
        <p:txBody>
          <a:bodyPr tIns="42195">
            <a:no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6000" dirty="0">
                <a:solidFill>
                  <a:srgbClr val="FFFFFF"/>
                </a:solidFill>
              </a:rPr>
              <a:t>Ontologies</a:t>
            </a:r>
            <a:br>
              <a:rPr lang="en-US" sz="6000" dirty="0">
                <a:solidFill>
                  <a:srgbClr val="FFFFFF"/>
                </a:solidFill>
              </a:rPr>
            </a:br>
            <a:r>
              <a:rPr lang="en-US" sz="6000" dirty="0">
                <a:solidFill>
                  <a:srgbClr val="FFFFFF"/>
                </a:solidFill>
              </a:rPr>
              <a:t>(OWL)</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srgbClr val="FFFFFF"/>
                </a:solidFill>
                <a:latin typeface="Lucida Sans Unicode"/>
                <a:ea typeface="msmincho" charset="0"/>
                <a:cs typeface="msmincho" charset="0"/>
              </a:rPr>
              <a:t>Photo credit “</a:t>
            </a:r>
            <a:r>
              <a:rPr lang="en-US" sz="1100" i="1" dirty="0" err="1"/>
              <a:t>Rickydavid</a:t>
            </a:r>
            <a:r>
              <a:rPr lang="en-US" sz="1100" i="1" dirty="0">
                <a:solidFill>
                  <a:srgbClr val="FFFFFF"/>
                </a:solidFill>
                <a:latin typeface="Lucida Sans Unicode"/>
                <a:ea typeface="msmincho" charset="0"/>
                <a:cs typeface="msmincho" charset="0"/>
              </a:rPr>
              <a:t>”, Flickr</a:t>
            </a:r>
            <a:endParaRPr lang="en-US" sz="1100" i="1" dirty="0">
              <a:solidFill>
                <a:srgbClr val="FFFFFF"/>
              </a:solidFill>
              <a:latin typeface="Lucida Sans Unicode"/>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SKOS may be used to provide simple vocabularies</a:t>
            </a:r>
          </a:p>
          <a:p>
            <a:r>
              <a:rPr lang="en-US" dirty="0" smtClean="0"/>
              <a:t>But it is not a complete solution</a:t>
            </a:r>
          </a:p>
          <a:p>
            <a:pPr lvl="1"/>
            <a:r>
              <a:rPr lang="en-US" dirty="0" smtClean="0"/>
              <a:t>it concentrates on the concepts only</a:t>
            </a:r>
          </a:p>
          <a:p>
            <a:pPr lvl="1"/>
            <a:r>
              <a:rPr lang="en-US" dirty="0" smtClean="0"/>
              <a:t>no characterization of properties in general</a:t>
            </a:r>
          </a:p>
          <a:p>
            <a:pPr lvl="1"/>
            <a:r>
              <a:rPr lang="en-US" dirty="0" smtClean="0"/>
              <a:t>simple from a logical perspective</a:t>
            </a:r>
          </a:p>
          <a:p>
            <a:pPr lvl="2"/>
            <a:r>
              <a:rPr lang="en-US" dirty="0" smtClean="0"/>
              <a:t>i.e., only a few inferences are possible</a:t>
            </a:r>
            <a:endParaRPr lang="en-US" dirty="0"/>
          </a:p>
        </p:txBody>
      </p:sp>
      <p:sp>
        <p:nvSpPr>
          <p:cNvPr id="3" name="Title 2"/>
          <p:cNvSpPr>
            <a:spLocks noGrp="1"/>
          </p:cNvSpPr>
          <p:nvPr>
            <p:ph type="title"/>
          </p:nvPr>
        </p:nvSpPr>
        <p:spPr/>
        <p:txBody>
          <a:bodyPr/>
          <a:lstStyle/>
          <a:p>
            <a:r>
              <a:rPr lang="en-US" dirty="0" smtClean="0"/>
              <a:t>SKOS is not enough…</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2" name="Picture 2"/>
          <p:cNvPicPr>
            <a:picLocks noChangeAspect="1" noChangeArrowheads="1"/>
          </p:cNvPicPr>
          <p:nvPr/>
        </p:nvPicPr>
        <p:blipFill>
          <a:blip r:embed="rId3"/>
          <a:srcRect/>
          <a:stretch>
            <a:fillRect/>
          </a:stretch>
        </p:blipFill>
        <p:spPr bwMode="auto">
          <a:xfrm>
            <a:off x="2736056" y="-1"/>
            <a:ext cx="4536504" cy="7555939"/>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9" name="Rectangle 2"/>
          <p:cNvSpPr>
            <a:spLocks noGrp="1" noChangeArrowheads="1"/>
          </p:cNvSpPr>
          <p:nvPr>
            <p:ph idx="1"/>
          </p:nvPr>
        </p:nvSpPr>
        <p:spPr/>
        <p:txBody>
          <a:bodyPr>
            <a:normAutofit/>
          </a:bodyPr>
          <a:lstStyle/>
          <a:p>
            <a:r>
              <a:rPr lang="en-US" dirty="0" smtClean="0"/>
              <a:t>Complex applications may want more possibilities:</a:t>
            </a:r>
          </a:p>
          <a:p>
            <a:pPr lvl="1"/>
            <a:r>
              <a:rPr lang="en-US" dirty="0" smtClean="0"/>
              <a:t>characterization of properties </a:t>
            </a:r>
          </a:p>
          <a:p>
            <a:pPr lvl="1"/>
            <a:r>
              <a:rPr lang="en-US" dirty="0" smtClean="0"/>
              <a:t>identification of objects with different URI-</a:t>
            </a:r>
            <a:r>
              <a:rPr lang="en-US" dirty="0" err="1" smtClean="0"/>
              <a:t>s</a:t>
            </a:r>
            <a:endParaRPr lang="en-US" dirty="0" smtClean="0"/>
          </a:p>
          <a:p>
            <a:pPr lvl="1"/>
            <a:r>
              <a:rPr lang="en-US" dirty="0" smtClean="0"/>
              <a:t>disjointness or equivalence of classes</a:t>
            </a:r>
          </a:p>
          <a:p>
            <a:pPr lvl="1"/>
            <a:r>
              <a:rPr lang="en-US" dirty="0" smtClean="0"/>
              <a:t>construct classes, not only name them</a:t>
            </a:r>
          </a:p>
          <a:p>
            <a:pPr lvl="1"/>
            <a:r>
              <a:rPr lang="en-US" dirty="0" smtClean="0"/>
              <a:t>more complex classification schemes</a:t>
            </a:r>
          </a:p>
          <a:p>
            <a:pPr lvl="1"/>
            <a:r>
              <a:rPr lang="en-US" dirty="0" smtClean="0"/>
              <a:t>can a program reason about some terms? E.g.:</a:t>
            </a:r>
          </a:p>
          <a:p>
            <a:pPr lvl="2"/>
            <a:r>
              <a:rPr lang="en-US" dirty="0" smtClean="0"/>
              <a:t>“if «Person» resources «A» and «B» have the same «foaf:email» property, then «A» and «B» are identical”</a:t>
            </a:r>
          </a:p>
          <a:p>
            <a:pPr lvl="1"/>
            <a:r>
              <a:rPr lang="en-US" dirty="0" smtClean="0"/>
              <a:t>etc.</a:t>
            </a:r>
            <a:endParaRPr lang="en-US" dirty="0"/>
          </a:p>
        </p:txBody>
      </p:sp>
      <p:sp>
        <p:nvSpPr>
          <p:cNvPr id="311298" name="Rectangle 1"/>
          <p:cNvSpPr>
            <a:spLocks noGrp="1" noChangeArrowheads="1"/>
          </p:cNvSpPr>
          <p:nvPr>
            <p:ph type="title"/>
          </p:nvPr>
        </p:nvSpPr>
        <p:spPr/>
        <p:txBody>
          <a:bodyPr/>
          <a:lstStyle/>
          <a:p>
            <a:r>
              <a:rPr lang="en-US" dirty="0" smtClean="0"/>
              <a:t>Application may want more…</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7" name="Rectangle 2"/>
          <p:cNvSpPr>
            <a:spLocks noGrp="1" noChangeArrowheads="1"/>
          </p:cNvSpPr>
          <p:nvPr>
            <p:ph idx="1"/>
          </p:nvPr>
        </p:nvSpPr>
        <p:spPr>
          <a:xfrm>
            <a:off x="239748" y="1493837"/>
            <a:ext cx="9524999" cy="1081940"/>
          </a:xfrm>
        </p:spPr>
        <p:txBody>
          <a:bodyPr/>
          <a:lstStyle/>
          <a:p>
            <a:r>
              <a:rPr lang="en-US" dirty="0" smtClean="0"/>
              <a:t>The term ontologies is used in this respect:</a:t>
            </a:r>
            <a:endParaRPr lang="en-US" dirty="0"/>
          </a:p>
        </p:txBody>
      </p:sp>
      <p:sp>
        <p:nvSpPr>
          <p:cNvPr id="313346" name="Rectangle 1"/>
          <p:cNvSpPr>
            <a:spLocks noGrp="1" noChangeArrowheads="1"/>
          </p:cNvSpPr>
          <p:nvPr>
            <p:ph type="title"/>
          </p:nvPr>
        </p:nvSpPr>
        <p:spPr/>
        <p:txBody>
          <a:bodyPr/>
          <a:lstStyle/>
          <a:p>
            <a:r>
              <a:rPr lang="en-US" smtClean="0"/>
              <a:t>Ontologies (cont.)</a:t>
            </a:r>
            <a:endParaRPr lang="en-US"/>
          </a:p>
        </p:txBody>
      </p:sp>
      <p:sp>
        <p:nvSpPr>
          <p:cNvPr id="152580" name="Text Box 4"/>
          <p:cNvSpPr txBox="1">
            <a:spLocks noChangeArrowheads="1"/>
          </p:cNvSpPr>
          <p:nvPr/>
        </p:nvSpPr>
        <p:spPr bwMode="auto">
          <a:xfrm>
            <a:off x="323852" y="2160588"/>
            <a:ext cx="9288463" cy="855662"/>
          </a:xfrm>
          <a:prstGeom prst="rect">
            <a:avLst/>
          </a:prstGeom>
          <a:solidFill>
            <a:srgbClr val="FFFF66"/>
          </a:solidFill>
          <a:ln w="9525">
            <a:noFill/>
            <a:round/>
            <a:headEnd/>
            <a:tailEnd/>
          </a:ln>
          <a:effectLst>
            <a:outerShdw blurRad="63500" dist="101823" dir="2700000" algn="ctr" rotWithShape="0">
              <a:srgbClr val="C0C0C0"/>
            </a:outerShdw>
          </a:effectLst>
        </p:spPr>
        <p:txBody>
          <a:bodyPr wrap="none"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a:solidFill>
                  <a:srgbClr val="000000"/>
                </a:solidFill>
                <a:latin typeface="Helvetica Neue"/>
                <a:ea typeface="msmincho" charset="0"/>
                <a:cs typeface="Helvetica Neue"/>
              </a:rPr>
              <a:t>“defines the concepts and relationships used to </a:t>
            </a:r>
            <a:r>
              <a:rPr lang="en-US" dirty="0" smtClean="0">
                <a:solidFill>
                  <a:srgbClr val="000000"/>
                </a:solidFill>
                <a:latin typeface="Helvetica Neue"/>
                <a:ea typeface="msmincho" charset="0"/>
                <a:cs typeface="Helvetica Neue"/>
              </a:rPr>
              <a:t>describe</a:t>
            </a:r>
          </a:p>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Helvetica Neue"/>
                <a:ea typeface="msmincho" charset="0"/>
                <a:cs typeface="Helvetica Neue"/>
              </a:rPr>
              <a:t> and represent </a:t>
            </a:r>
            <a:r>
              <a:rPr lang="en-US" dirty="0">
                <a:solidFill>
                  <a:srgbClr val="000000"/>
                </a:solidFill>
                <a:latin typeface="Helvetica Neue"/>
                <a:ea typeface="msmincho" charset="0"/>
                <a:cs typeface="Helvetica Neue"/>
              </a:rPr>
              <a:t>an area of knowledge”</a:t>
            </a:r>
          </a:p>
        </p:txBody>
      </p:sp>
      <p:sp>
        <p:nvSpPr>
          <p:cNvPr id="6" name="Rectangle 2"/>
          <p:cNvSpPr txBox="1">
            <a:spLocks noChangeArrowheads="1"/>
          </p:cNvSpPr>
          <p:nvPr/>
        </p:nvSpPr>
        <p:spPr>
          <a:xfrm>
            <a:off x="239747" y="3322642"/>
            <a:ext cx="9524999" cy="3810000"/>
          </a:xfrm>
          <a:prstGeom prst="rect">
            <a:avLst/>
          </a:prstGeom>
        </p:spPr>
        <p:txBody>
          <a:bodyPr vert="horz" lIns="100436" tIns="50221" rIns="100436" bIns="50221">
            <a:normAutofit/>
          </a:bodyPr>
          <a:lstStyle/>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r>
              <a:rPr lang="en-US" sz="3000" dirty="0">
                <a:solidFill>
                  <a:schemeClr val="bg1">
                    <a:lumMod val="50000"/>
                  </a:schemeClr>
                </a:solidFill>
                <a:latin typeface="Helvetica Neue"/>
                <a:cs typeface="Helvetica Neue"/>
              </a:rPr>
              <a:t>The term ontologies is used in this respect:</a:t>
            </a:r>
          </a:p>
          <a:p>
            <a:pPr marL="1142298" lvl="1" indent="-281257" defTabSz="911368" fontAlgn="auto" hangingPunct="1">
              <a:lnSpc>
                <a:spcPct val="100000"/>
              </a:lnSpc>
              <a:spcBef>
                <a:spcPts val="661"/>
              </a:spcBef>
              <a:spcAft>
                <a:spcPts val="0"/>
              </a:spcAft>
              <a:buClr>
                <a:schemeClr val="bg1">
                  <a:lumMod val="50000"/>
                </a:schemeClr>
              </a:buClr>
              <a:buSzPct val="68000"/>
              <a:buFont typeface="Wingdings" charset="2"/>
              <a:buChar char="§"/>
            </a:pPr>
            <a:r>
              <a:rPr lang="en-US" sz="3000" dirty="0" err="1">
                <a:solidFill>
                  <a:schemeClr val="bg1">
                    <a:lumMod val="50000"/>
                  </a:schemeClr>
                </a:solidFill>
                <a:latin typeface="Helvetica Neue"/>
                <a:cs typeface="Helvetica Neue"/>
              </a:rPr>
              <a:t>Ie</a:t>
            </a:r>
            <a:r>
              <a:rPr lang="en-US" sz="3000" dirty="0">
                <a:solidFill>
                  <a:schemeClr val="bg1">
                    <a:lumMod val="50000"/>
                  </a:schemeClr>
                </a:solidFill>
                <a:latin typeface="Helvetica Neue"/>
                <a:cs typeface="Helvetica Neue"/>
              </a:rPr>
              <a:t>, there is a need for Web Ontology Languages</a:t>
            </a:r>
          </a:p>
          <a:p>
            <a:pPr marL="1142298" lvl="1" indent="-281257" defTabSz="911368" fontAlgn="auto" hangingPunct="1">
              <a:lnSpc>
                <a:spcPct val="100000"/>
              </a:lnSpc>
              <a:spcBef>
                <a:spcPts val="661"/>
              </a:spcBef>
              <a:spcAft>
                <a:spcPts val="0"/>
              </a:spcAft>
              <a:buClr>
                <a:schemeClr val="bg1">
                  <a:lumMod val="50000"/>
                </a:schemeClr>
              </a:buClr>
              <a:buSzPct val="68000"/>
              <a:buFont typeface="Wingdings" charset="2"/>
              <a:buChar char="§"/>
            </a:pPr>
            <a:r>
              <a:rPr lang="en-US" sz="3000" dirty="0">
                <a:solidFill>
                  <a:schemeClr val="bg1">
                    <a:lumMod val="50000"/>
                  </a:schemeClr>
                </a:solidFill>
                <a:latin typeface="Helvetica Neue"/>
                <a:cs typeface="Helvetica Neue"/>
              </a:rPr>
              <a:t>RDFS can be considered as a simple ontology language</a:t>
            </a:r>
          </a:p>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pPr>
            <a:r>
              <a:rPr lang="en-US" sz="3000" dirty="0">
                <a:solidFill>
                  <a:schemeClr val="bg1">
                    <a:lumMod val="50000"/>
                  </a:schemeClr>
                </a:solidFill>
                <a:latin typeface="Helvetica Neue"/>
                <a:cs typeface="Helvetica Neue"/>
              </a:rPr>
              <a:t>Languages should be a compromise between</a:t>
            </a:r>
          </a:p>
          <a:p>
            <a:pPr marL="1142298" lvl="1" indent="-281257" defTabSz="911368" fontAlgn="auto" hangingPunct="1">
              <a:lnSpc>
                <a:spcPct val="100000"/>
              </a:lnSpc>
              <a:spcBef>
                <a:spcPts val="661"/>
              </a:spcBef>
              <a:spcAft>
                <a:spcPts val="0"/>
              </a:spcAft>
              <a:buClr>
                <a:schemeClr val="bg1">
                  <a:lumMod val="50000"/>
                </a:schemeClr>
              </a:buClr>
              <a:buSzPct val="68000"/>
              <a:buFont typeface="Wingdings" charset="2"/>
              <a:buChar char="§"/>
            </a:pPr>
            <a:r>
              <a:rPr lang="en-US" sz="3000" dirty="0">
                <a:solidFill>
                  <a:schemeClr val="bg1">
                    <a:lumMod val="50000"/>
                  </a:schemeClr>
                </a:solidFill>
                <a:latin typeface="Helvetica Neue"/>
                <a:cs typeface="Helvetica Neue"/>
              </a:rPr>
              <a:t>rich semantics for meaningful applications</a:t>
            </a:r>
          </a:p>
          <a:p>
            <a:pPr marL="1142298" lvl="1" indent="-281257" defTabSz="911368" fontAlgn="auto" hangingPunct="1">
              <a:lnSpc>
                <a:spcPct val="100000"/>
              </a:lnSpc>
              <a:spcBef>
                <a:spcPts val="661"/>
              </a:spcBef>
              <a:spcAft>
                <a:spcPts val="0"/>
              </a:spcAft>
              <a:buClr>
                <a:schemeClr val="bg1">
                  <a:lumMod val="50000"/>
                </a:schemeClr>
              </a:buClr>
              <a:buSzPct val="68000"/>
              <a:buFont typeface="Wingdings" charset="2"/>
              <a:buChar char="§"/>
            </a:pPr>
            <a:r>
              <a:rPr lang="en-US" sz="3000" dirty="0">
                <a:solidFill>
                  <a:schemeClr val="bg1">
                    <a:lumMod val="50000"/>
                  </a:schemeClr>
                </a:solidFill>
                <a:latin typeface="Helvetica Neue"/>
                <a:cs typeface="Helvetica Neue"/>
              </a:rPr>
              <a:t>feasibility, </a:t>
            </a:r>
            <a:r>
              <a:rPr lang="en-US" sz="3000" dirty="0" err="1">
                <a:solidFill>
                  <a:schemeClr val="bg1">
                    <a:lumMod val="50000"/>
                  </a:schemeClr>
                </a:solidFill>
                <a:latin typeface="Helvetica Neue"/>
                <a:cs typeface="Helvetica Neue"/>
              </a:rPr>
              <a:t>implementability</a:t>
            </a:r>
            <a:endParaRPr lang="en-US" sz="3000" dirty="0">
              <a:solidFill>
                <a:schemeClr val="bg1">
                  <a:lumMod val="50000"/>
                </a:schemeClr>
              </a:solidFill>
              <a:latin typeface="Helvetica Neue"/>
              <a:cs typeface="Helvetica Neue"/>
            </a:endParaRPr>
          </a:p>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endParaRPr lang="en-US" sz="3000" dirty="0">
              <a:solidFill>
                <a:schemeClr val="bg1">
                  <a:lumMod val="50000"/>
                </a:schemeClr>
              </a:solidFill>
              <a:latin typeface="Helvetica Neue"/>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2"/>
          <p:cNvSpPr>
            <a:spLocks noGrp="1" noChangeArrowheads="1"/>
          </p:cNvSpPr>
          <p:nvPr>
            <p:ph idx="1"/>
          </p:nvPr>
        </p:nvSpPr>
        <p:spPr/>
        <p:txBody>
          <a:bodyPr/>
          <a:lstStyle/>
          <a:p>
            <a:r>
              <a:rPr lang="en-US" dirty="0" smtClean="0"/>
              <a:t>OWL is an extra layer, a bit like RDF Schemas</a:t>
            </a:r>
          </a:p>
          <a:p>
            <a:pPr lvl="1"/>
            <a:r>
              <a:rPr lang="en-US" dirty="0" smtClean="0"/>
              <a:t>own namespace, own terms</a:t>
            </a:r>
          </a:p>
          <a:p>
            <a:pPr lvl="1"/>
            <a:r>
              <a:rPr lang="en-US" dirty="0" smtClean="0"/>
              <a:t>it relies on RDF Schemas</a:t>
            </a:r>
          </a:p>
          <a:p>
            <a:r>
              <a:rPr lang="en-US" dirty="0" smtClean="0"/>
              <a:t>It is a separate recommendation</a:t>
            </a:r>
          </a:p>
          <a:p>
            <a:pPr lvl="1"/>
            <a:r>
              <a:rPr lang="en-US" dirty="0" smtClean="0"/>
              <a:t>actually… there is a 2004 version of OWL (“OWL 1”)</a:t>
            </a:r>
          </a:p>
          <a:p>
            <a:pPr lvl="1"/>
            <a:r>
              <a:rPr lang="en-US" dirty="0" smtClean="0"/>
              <a:t>and there is an update (“OWL 2”) published in 2009</a:t>
            </a:r>
          </a:p>
          <a:p>
            <a:pPr lvl="1"/>
            <a:r>
              <a:rPr lang="en-US" dirty="0" smtClean="0"/>
              <a:t>this tutorial presupposes OWL 2</a:t>
            </a:r>
          </a:p>
        </p:txBody>
      </p:sp>
      <p:sp>
        <p:nvSpPr>
          <p:cNvPr id="315394" name="Rectangle 1"/>
          <p:cNvSpPr>
            <a:spLocks noGrp="1" noChangeArrowheads="1"/>
          </p:cNvSpPr>
          <p:nvPr>
            <p:ph type="title"/>
          </p:nvPr>
        </p:nvSpPr>
        <p:spPr/>
        <p:txBody>
          <a:bodyPr/>
          <a:lstStyle/>
          <a:p>
            <a:r>
              <a:rPr lang="en-US" smtClean="0"/>
              <a:t>Web Ontology Language = OWL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2"/>
          <p:cNvSpPr>
            <a:spLocks noGrp="1" noChangeArrowheads="1"/>
          </p:cNvSpPr>
          <p:nvPr>
            <p:ph idx="1"/>
          </p:nvPr>
        </p:nvSpPr>
        <p:spPr/>
        <p:txBody>
          <a:bodyPr/>
          <a:lstStyle/>
          <a:p>
            <a:r>
              <a:rPr lang="en-US" smtClean="0"/>
              <a:t>OWL is a large set of additional terms</a:t>
            </a:r>
          </a:p>
          <a:p>
            <a:r>
              <a:rPr lang="en-US" smtClean="0"/>
              <a:t>We will not cover the whole thing here…</a:t>
            </a:r>
            <a:endParaRPr lang="en-US"/>
          </a:p>
        </p:txBody>
      </p:sp>
      <p:sp>
        <p:nvSpPr>
          <p:cNvPr id="317442" name="Rectangle 1"/>
          <p:cNvSpPr>
            <a:spLocks noGrp="1" noChangeArrowheads="1"/>
          </p:cNvSpPr>
          <p:nvPr>
            <p:ph type="title"/>
          </p:nvPr>
        </p:nvSpPr>
        <p:spPr/>
        <p:txBody>
          <a:bodyPr/>
          <a:lstStyle/>
          <a:p>
            <a:r>
              <a:rPr lang="en-US" smtClean="0"/>
              <a:t>OWL is complex…</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1" name="Rectangle 2"/>
          <p:cNvSpPr>
            <a:spLocks noGrp="1" noChangeArrowheads="1"/>
          </p:cNvSpPr>
          <p:nvPr>
            <p:ph idx="1"/>
          </p:nvPr>
        </p:nvSpPr>
        <p:spPr/>
        <p:txBody>
          <a:bodyPr/>
          <a:lstStyle/>
          <a:p>
            <a:r>
              <a:rPr lang="en-US" smtClean="0"/>
              <a:t>For classes:</a:t>
            </a:r>
          </a:p>
          <a:p>
            <a:pPr lvl="1"/>
            <a:r>
              <a:rPr lang="en-US" smtClean="0"/>
              <a:t>owl:equivalentClass: two classes have the same individuals</a:t>
            </a:r>
          </a:p>
          <a:p>
            <a:pPr lvl="1"/>
            <a:r>
              <a:rPr lang="en-US" smtClean="0"/>
              <a:t>owl:disjointWith: no individuals in common</a:t>
            </a:r>
          </a:p>
          <a:p>
            <a:r>
              <a:rPr lang="en-US" smtClean="0"/>
              <a:t>For properties:</a:t>
            </a:r>
          </a:p>
          <a:p>
            <a:pPr lvl="1"/>
            <a:r>
              <a:rPr lang="en-US" smtClean="0"/>
              <a:t>owl:equivalentProperty</a:t>
            </a:r>
          </a:p>
          <a:p>
            <a:pPr lvl="2"/>
            <a:r>
              <a:rPr lang="en-US" smtClean="0"/>
              <a:t>remember the a:author vs. f:auteur?</a:t>
            </a:r>
          </a:p>
          <a:p>
            <a:pPr lvl="1"/>
            <a:r>
              <a:rPr lang="en-US" smtClean="0"/>
              <a:t>owl:propertyDisjointWith</a:t>
            </a:r>
            <a:endParaRPr lang="en-US"/>
          </a:p>
        </p:txBody>
      </p:sp>
      <p:sp>
        <p:nvSpPr>
          <p:cNvPr id="319490" name="Rectangle 1"/>
          <p:cNvSpPr>
            <a:spLocks noGrp="1" noChangeArrowheads="1"/>
          </p:cNvSpPr>
          <p:nvPr>
            <p:ph type="title"/>
          </p:nvPr>
        </p:nvSpPr>
        <p:spPr/>
        <p:txBody>
          <a:bodyPr/>
          <a:lstStyle/>
          <a:p>
            <a:r>
              <a:rPr lang="en-US" smtClean="0"/>
              <a:t>Term equivalences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2"/>
          <p:cNvSpPr>
            <a:spLocks noGrp="1" noChangeArrowheads="1"/>
          </p:cNvSpPr>
          <p:nvPr>
            <p:ph idx="1"/>
          </p:nvPr>
        </p:nvSpPr>
        <p:spPr/>
        <p:txBody>
          <a:bodyPr/>
          <a:lstStyle/>
          <a:p>
            <a:r>
              <a:rPr lang="en-US" smtClean="0"/>
              <a:t>For individuals:</a:t>
            </a:r>
          </a:p>
          <a:p>
            <a:pPr lvl="1"/>
            <a:r>
              <a:rPr lang="en-US" smtClean="0"/>
              <a:t>owl:sameAs: two URIs refer to the same concept (“individual”)</a:t>
            </a:r>
          </a:p>
          <a:p>
            <a:pPr lvl="1"/>
            <a:r>
              <a:rPr lang="en-US" smtClean="0"/>
              <a:t>owl:differentFrom: negation of owl:sameAs</a:t>
            </a:r>
            <a:endParaRPr lang="en-US"/>
          </a:p>
        </p:txBody>
      </p:sp>
      <p:sp>
        <p:nvSpPr>
          <p:cNvPr id="321538" name="Rectangle 1"/>
          <p:cNvSpPr>
            <a:spLocks noGrp="1" noChangeArrowheads="1"/>
          </p:cNvSpPr>
          <p:nvPr>
            <p:ph type="title"/>
          </p:nvPr>
        </p:nvSpPr>
        <p:spPr/>
        <p:txBody>
          <a:bodyPr/>
          <a:lstStyle/>
          <a:p>
            <a:r>
              <a:rPr lang="en-US" smtClean="0"/>
              <a:t>Term equivalences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1"/>
          <p:cNvSpPr>
            <a:spLocks noGrp="1" noChangeArrowheads="1"/>
          </p:cNvSpPr>
          <p:nvPr>
            <p:ph type="title"/>
          </p:nvPr>
        </p:nvSpPr>
        <p:spPr/>
        <p:txBody>
          <a:bodyPr tIns="35162">
            <a:norm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Other example: connecting to French</a:t>
            </a:r>
          </a:p>
        </p:txBody>
      </p:sp>
      <p:grpSp>
        <p:nvGrpSpPr>
          <p:cNvPr id="2" name="Group 15"/>
          <p:cNvGrpSpPr/>
          <p:nvPr/>
        </p:nvGrpSpPr>
        <p:grpSpPr>
          <a:xfrm>
            <a:off x="658812" y="4618077"/>
            <a:ext cx="8676772" cy="533645"/>
            <a:chOff x="773112" y="6134957"/>
            <a:chExt cx="8676772" cy="533644"/>
          </a:xfrm>
        </p:grpSpPr>
        <p:sp>
          <p:nvSpPr>
            <p:cNvPr id="5" name="TextBox 4"/>
            <p:cNvSpPr txBox="1"/>
            <p:nvPr/>
          </p:nvSpPr>
          <p:spPr>
            <a:xfrm>
              <a:off x="3973512" y="6134957"/>
              <a:ext cx="2286000" cy="328665"/>
            </a:xfrm>
            <a:prstGeom prst="rect">
              <a:avLst/>
            </a:prstGeom>
            <a:noFill/>
          </p:spPr>
          <p:txBody>
            <a:bodyPr wrap="square" rtlCol="0">
              <a:spAutoFit/>
            </a:bodyPr>
            <a:lstStyle/>
            <a:p>
              <a:pPr algn="ctr"/>
              <a:r>
                <a:rPr lang="en-US" sz="1700" b="1" noProof="1">
                  <a:solidFill>
                    <a:schemeClr val="accent2">
                      <a:lumMod val="75000"/>
                    </a:schemeClr>
                  </a:solidFill>
                </a:rPr>
                <a:t>owl:equivalentClass</a:t>
              </a:r>
            </a:p>
          </p:txBody>
        </p:sp>
        <p:sp>
          <p:nvSpPr>
            <p:cNvPr id="6" name="Oval 5"/>
            <p:cNvSpPr/>
            <p:nvPr/>
          </p:nvSpPr>
          <p:spPr bwMode="auto">
            <a:xfrm>
              <a:off x="773112" y="6206437"/>
              <a:ext cx="2656972"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a:Novel</a:t>
              </a:r>
            </a:p>
          </p:txBody>
        </p:sp>
        <p:sp>
          <p:nvSpPr>
            <p:cNvPr id="9" name="Oval 8"/>
            <p:cNvSpPr/>
            <p:nvPr/>
          </p:nvSpPr>
          <p:spPr bwMode="auto">
            <a:xfrm>
              <a:off x="6792912" y="6206436"/>
              <a:ext cx="2656972" cy="462163"/>
            </a:xfrm>
            <a:prstGeom prst="ellipse">
              <a:avLst/>
            </a:prstGeom>
            <a:solidFill>
              <a:srgbClr val="BFC1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f:Roman</a:t>
              </a:r>
            </a:p>
          </p:txBody>
        </p:sp>
        <p:cxnSp>
          <p:nvCxnSpPr>
            <p:cNvPr id="10" name="Straight Arrow Connector 9"/>
            <p:cNvCxnSpPr>
              <a:stCxn id="9" idx="2"/>
              <a:endCxn id="6" idx="6"/>
            </p:cNvCxnSpPr>
            <p:nvPr/>
          </p:nvCxnSpPr>
          <p:spPr bwMode="auto">
            <a:xfrm flipH="1">
              <a:off x="3430084" y="6437519"/>
              <a:ext cx="3362828" cy="0"/>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grpSp>
        <p:nvGrpSpPr>
          <p:cNvPr id="3" name="Group 16"/>
          <p:cNvGrpSpPr/>
          <p:nvPr/>
        </p:nvGrpSpPr>
        <p:grpSpPr>
          <a:xfrm>
            <a:off x="658812" y="2332076"/>
            <a:ext cx="8676772" cy="533645"/>
            <a:chOff x="773112" y="6134957"/>
            <a:chExt cx="8676772" cy="533644"/>
          </a:xfrm>
        </p:grpSpPr>
        <p:sp>
          <p:nvSpPr>
            <p:cNvPr id="18" name="TextBox 17"/>
            <p:cNvSpPr txBox="1"/>
            <p:nvPr/>
          </p:nvSpPr>
          <p:spPr>
            <a:xfrm>
              <a:off x="3821112" y="6134957"/>
              <a:ext cx="2743200" cy="328665"/>
            </a:xfrm>
            <a:prstGeom prst="rect">
              <a:avLst/>
            </a:prstGeom>
            <a:noFill/>
          </p:spPr>
          <p:txBody>
            <a:bodyPr wrap="square" rtlCol="0">
              <a:spAutoFit/>
            </a:bodyPr>
            <a:lstStyle/>
            <a:p>
              <a:pPr algn="ctr"/>
              <a:r>
                <a:rPr lang="en-US" sz="1700" b="1" noProof="1">
                  <a:solidFill>
                    <a:schemeClr val="accent2">
                      <a:lumMod val="75000"/>
                    </a:schemeClr>
                  </a:solidFill>
                </a:rPr>
                <a:t>owl:equivalentProperty</a:t>
              </a:r>
            </a:p>
          </p:txBody>
        </p:sp>
        <p:sp>
          <p:nvSpPr>
            <p:cNvPr id="19" name="Oval 18"/>
            <p:cNvSpPr/>
            <p:nvPr/>
          </p:nvSpPr>
          <p:spPr bwMode="auto">
            <a:xfrm>
              <a:off x="773112" y="6206437"/>
              <a:ext cx="2656972"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a:author</a:t>
              </a:r>
            </a:p>
          </p:txBody>
        </p:sp>
        <p:sp>
          <p:nvSpPr>
            <p:cNvPr id="20" name="Oval 19"/>
            <p:cNvSpPr/>
            <p:nvPr/>
          </p:nvSpPr>
          <p:spPr bwMode="auto">
            <a:xfrm>
              <a:off x="6792912" y="6206436"/>
              <a:ext cx="2656972" cy="462163"/>
            </a:xfrm>
            <a:prstGeom prst="ellipse">
              <a:avLst/>
            </a:prstGeom>
            <a:solidFill>
              <a:srgbClr val="BFC1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f:auteur</a:t>
              </a:r>
            </a:p>
          </p:txBody>
        </p:sp>
        <p:cxnSp>
          <p:nvCxnSpPr>
            <p:cNvPr id="21" name="Straight Arrow Connector 20"/>
            <p:cNvCxnSpPr>
              <a:stCxn id="20" idx="2"/>
              <a:endCxn id="19" idx="6"/>
            </p:cNvCxnSpPr>
            <p:nvPr/>
          </p:nvCxnSpPr>
          <p:spPr bwMode="auto">
            <a:xfrm flipH="1">
              <a:off x="3430084" y="6437519"/>
              <a:ext cx="3362828" cy="0"/>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5" name="Rectangle 2"/>
          <p:cNvSpPr>
            <a:spLocks noGrp="1" noChangeArrowheads="1"/>
          </p:cNvSpPr>
          <p:nvPr>
            <p:ph idx="1"/>
          </p:nvPr>
        </p:nvSpPr>
        <p:spPr>
          <a:xfrm>
            <a:off x="504031" y="1341438"/>
            <a:ext cx="9072563" cy="1216695"/>
          </a:xfrm>
        </p:spPr>
        <p:txBody>
          <a:bodyPr/>
          <a:lstStyle/>
          <a:p>
            <a:r>
              <a:rPr lang="en-US" dirty="0" smtClean="0"/>
              <a:t>Linking our example of Amsterdam from one data set (</a:t>
            </a:r>
            <a:r>
              <a:rPr lang="en-US" dirty="0" err="1" smtClean="0"/>
              <a:t>DBpedia</a:t>
            </a:r>
            <a:r>
              <a:rPr lang="en-US" dirty="0" smtClean="0"/>
              <a:t>) to the other (</a:t>
            </a:r>
            <a:r>
              <a:rPr lang="en-US" dirty="0" err="1" smtClean="0"/>
              <a:t>Geonames</a:t>
            </a:r>
            <a:r>
              <a:rPr lang="en-US" dirty="0" smtClean="0"/>
              <a:t>):</a:t>
            </a:r>
            <a:endParaRPr lang="en-US" dirty="0"/>
          </a:p>
        </p:txBody>
      </p:sp>
      <p:sp>
        <p:nvSpPr>
          <p:cNvPr id="325634" name="Rectangle 1"/>
          <p:cNvSpPr>
            <a:spLocks noGrp="1" noChangeArrowheads="1"/>
          </p:cNvSpPr>
          <p:nvPr>
            <p:ph type="title"/>
          </p:nvPr>
        </p:nvSpPr>
        <p:spPr/>
        <p:txBody>
          <a:bodyPr/>
          <a:lstStyle/>
          <a:p>
            <a:r>
              <a:rPr lang="en-US" smtClean="0"/>
              <a:t>Typical usage of owl:sameAs</a:t>
            </a:r>
            <a:endParaRPr lang="en-US"/>
          </a:p>
        </p:txBody>
      </p:sp>
      <p:sp>
        <p:nvSpPr>
          <p:cNvPr id="158723" name="Rectangle 3"/>
          <p:cNvSpPr>
            <a:spLocks noChangeArrowheads="1"/>
          </p:cNvSpPr>
          <p:nvPr/>
        </p:nvSpPr>
        <p:spPr bwMode="auto">
          <a:xfrm>
            <a:off x="1457327" y="2952785"/>
            <a:ext cx="7129463" cy="647117"/>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696" tIns="46645" rIns="89696" bIns="46645">
            <a:prstTxWarp prst="textNoShape">
              <a:avLst/>
            </a:prstTxWarp>
            <a:spAutoFit/>
          </a:bodyPr>
          <a:lstStyle/>
          <a:p>
            <a:pPr>
              <a:lnSpc>
                <a:spcPct val="94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dirty="0">
                <a:solidFill>
                  <a:srgbClr val="000000"/>
                </a:solidFill>
                <a:latin typeface="Courier New" charset="0"/>
                <a:ea typeface="msmincho" charset="0"/>
                <a:cs typeface="msmincho" charset="0"/>
              </a:rPr>
              <a:t>&lt;http://</a:t>
            </a:r>
            <a:r>
              <a:rPr lang="en-US" sz="1900" b="1" dirty="0" err="1">
                <a:solidFill>
                  <a:srgbClr val="000000"/>
                </a:solidFill>
                <a:latin typeface="Courier New" charset="0"/>
                <a:ea typeface="msmincho" charset="0"/>
                <a:cs typeface="msmincho" charset="0"/>
              </a:rPr>
              <a:t>dbpedia.org</a:t>
            </a:r>
            <a:r>
              <a:rPr lang="en-US" sz="1900" b="1" dirty="0">
                <a:solidFill>
                  <a:srgbClr val="000000"/>
                </a:solidFill>
                <a:latin typeface="Courier New" charset="0"/>
                <a:ea typeface="msmincho" charset="0"/>
                <a:cs typeface="msmincho" charset="0"/>
              </a:rPr>
              <a:t>/resource/Amsterdam&gt;</a:t>
            </a:r>
            <a:br>
              <a:rPr lang="en-US" sz="1900" b="1" dirty="0">
                <a:solidFill>
                  <a:srgbClr val="000000"/>
                </a:solidFill>
                <a:latin typeface="Courier New" charset="0"/>
                <a:ea typeface="msmincho" charset="0"/>
                <a:cs typeface="msmincho" charset="0"/>
              </a:rPr>
            </a:br>
            <a:r>
              <a:rPr lang="en-US" sz="1900" b="1" dirty="0">
                <a:solidFill>
                  <a:srgbClr val="000000"/>
                </a:solidFill>
                <a:latin typeface="Courier New" charset="0"/>
                <a:ea typeface="msmincho" charset="0"/>
                <a:cs typeface="msmincho" charset="0"/>
              </a:rPr>
              <a:t>  </a:t>
            </a:r>
            <a:r>
              <a:rPr lang="en-US" sz="1900" b="1" dirty="0" err="1">
                <a:solidFill>
                  <a:srgbClr val="B84700"/>
                </a:solidFill>
                <a:latin typeface="Courier New" charset="0"/>
                <a:ea typeface="msmincho" charset="0"/>
                <a:cs typeface="msmincho" charset="0"/>
              </a:rPr>
              <a:t>owl:sameAs</a:t>
            </a:r>
            <a:r>
              <a:rPr lang="en-US" sz="1900" b="1" dirty="0">
                <a:solidFill>
                  <a:srgbClr val="000000"/>
                </a:solidFill>
                <a:latin typeface="Courier New" charset="0"/>
                <a:ea typeface="msmincho" charset="0"/>
                <a:cs typeface="msmincho" charset="0"/>
              </a:rPr>
              <a:t> &lt;http://sws.geonames.org/2759793&gt;;</a:t>
            </a:r>
          </a:p>
        </p:txBody>
      </p:sp>
      <p:sp>
        <p:nvSpPr>
          <p:cNvPr id="6" name="Rectangle 2"/>
          <p:cNvSpPr txBox="1">
            <a:spLocks noChangeArrowheads="1"/>
          </p:cNvSpPr>
          <p:nvPr/>
        </p:nvSpPr>
        <p:spPr>
          <a:xfrm>
            <a:off x="504031" y="4468144"/>
            <a:ext cx="9072563" cy="1216695"/>
          </a:xfrm>
          <a:prstGeom prst="rect">
            <a:avLst/>
          </a:prstGeom>
        </p:spPr>
        <p:txBody>
          <a:bodyPr vert="horz" lIns="100447" tIns="50226" rIns="100447" bIns="50226">
            <a:normAutofit/>
          </a:bodyPr>
          <a:lstStyle/>
          <a:p>
            <a:pPr marL="301370" indent="-301370" defTabSz="911368" fontAlgn="auto" hangingPunct="1">
              <a:lnSpc>
                <a:spcPct val="100000"/>
              </a:lnSpc>
              <a:spcBef>
                <a:spcPts val="661"/>
              </a:spcBef>
              <a:spcAft>
                <a:spcPts val="0"/>
              </a:spcAft>
              <a:buClr>
                <a:schemeClr val="bg1">
                  <a:lumMod val="50000"/>
                </a:schemeClr>
              </a:buClr>
              <a:buSzPct val="76000"/>
              <a:buFont typeface="Wingdings 3"/>
              <a:buChar char=""/>
              <a:defRPr/>
            </a:pPr>
            <a:r>
              <a:rPr lang="en-US" sz="2900" dirty="0">
                <a:solidFill>
                  <a:srgbClr val="7F7F7F"/>
                </a:solidFill>
                <a:latin typeface="Helvetica Neue"/>
                <a:cs typeface="Helvetica Neue"/>
              </a:rPr>
              <a:t>This is the main mechanism of “Linking” in the Linked Open Data project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2"/>
          <p:cNvSpPr>
            <a:spLocks noGrp="1" noChangeArrowheads="1"/>
          </p:cNvSpPr>
          <p:nvPr>
            <p:ph idx="1"/>
          </p:nvPr>
        </p:nvSpPr>
        <p:spPr/>
        <p:txBody>
          <a:bodyPr/>
          <a:lstStyle/>
          <a:p>
            <a:r>
              <a:rPr lang="en-US" dirty="0" smtClean="0"/>
              <a:t>In OWL, one can characterize the behavior of properties (symmetric, transitive, functional, inverse functional, reflexive, irreflexive, …)</a:t>
            </a:r>
          </a:p>
          <a:p>
            <a:r>
              <a:rPr lang="en-US" dirty="0" smtClean="0"/>
              <a:t>OWL also separates data and object properties</a:t>
            </a:r>
          </a:p>
          <a:p>
            <a:pPr lvl="1"/>
            <a:r>
              <a:rPr lang="en-US" dirty="0" smtClean="0"/>
              <a:t>“datatype property” means that its range are typed literals</a:t>
            </a:r>
            <a:endParaRPr lang="en-US" dirty="0"/>
          </a:p>
        </p:txBody>
      </p:sp>
      <p:sp>
        <p:nvSpPr>
          <p:cNvPr id="327682" name="Rectangle 1"/>
          <p:cNvSpPr>
            <a:spLocks noGrp="1" noChangeArrowheads="1"/>
          </p:cNvSpPr>
          <p:nvPr>
            <p:ph type="title"/>
          </p:nvPr>
        </p:nvSpPr>
        <p:spPr/>
        <p:txBody>
          <a:bodyPr/>
          <a:lstStyle/>
          <a:p>
            <a:r>
              <a:rPr lang="en-US" smtClean="0"/>
              <a:t>Property characterization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1" name="Rectangle 2"/>
          <p:cNvSpPr>
            <a:spLocks noGrp="1" noChangeArrowheads="1"/>
          </p:cNvSpPr>
          <p:nvPr>
            <p:ph idx="1"/>
          </p:nvPr>
        </p:nvSpPr>
        <p:spPr/>
        <p:txBody>
          <a:bodyPr/>
          <a:lstStyle/>
          <a:p>
            <a:r>
              <a:rPr lang="en-US" smtClean="0"/>
              <a:t>“foaf:email” may be defined as “inverse functional”</a:t>
            </a:r>
          </a:p>
          <a:p>
            <a:pPr lvl="1"/>
            <a:r>
              <a:rPr lang="en-US" smtClean="0"/>
              <a:t> i.e., two different subjects cannot have identical objects</a:t>
            </a:r>
            <a:endParaRPr lang="en-US"/>
          </a:p>
        </p:txBody>
      </p:sp>
      <p:sp>
        <p:nvSpPr>
          <p:cNvPr id="329730" name="Rectangle 1"/>
          <p:cNvSpPr>
            <a:spLocks noGrp="1" noChangeArrowheads="1"/>
          </p:cNvSpPr>
          <p:nvPr>
            <p:ph type="title"/>
          </p:nvPr>
        </p:nvSpPr>
        <p:spPr/>
        <p:txBody>
          <a:bodyPr/>
          <a:lstStyle/>
          <a:p>
            <a:r>
              <a:rPr lang="en-US" smtClean="0"/>
              <a:t>Characterization example</a:t>
            </a:r>
            <a:endParaRPr lang="en-US"/>
          </a:p>
        </p:txBody>
      </p:sp>
      <p:pic>
        <p:nvPicPr>
          <p:cNvPr id="329732" name="Picture 3"/>
          <p:cNvPicPr>
            <a:picLocks noChangeAspect="1" noChangeArrowheads="1"/>
          </p:cNvPicPr>
          <p:nvPr/>
        </p:nvPicPr>
        <p:blipFill>
          <a:blip r:embed="rId3"/>
          <a:srcRect/>
          <a:stretch>
            <a:fillRect/>
          </a:stretch>
        </p:blipFill>
        <p:spPr bwMode="auto">
          <a:xfrm>
            <a:off x="977900" y="3563973"/>
            <a:ext cx="8166100" cy="2613025"/>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
          <p:cNvSpPr>
            <a:spLocks noGrp="1" noChangeArrowheads="1"/>
          </p:cNvSpPr>
          <p:nvPr>
            <p:ph type="title"/>
          </p:nvPr>
        </p:nvSpPr>
        <p:spPr/>
        <p:txBody>
          <a:bodyPr>
            <a:normAutofit fontScale="90000"/>
          </a:bodyPr>
          <a:lstStyle/>
          <a:p>
            <a:r>
              <a:rPr lang="en-US" smtClean="0"/>
              <a:t>Another bookstore data </a:t>
            </a:r>
            <a:br>
              <a:rPr lang="en-US" smtClean="0"/>
            </a:br>
            <a:r>
              <a:rPr lang="en-US" smtClean="0"/>
              <a:t>(dataset “F”)</a:t>
            </a:r>
            <a:endParaRPr lang="en-US"/>
          </a:p>
        </p:txBody>
      </p:sp>
      <p:graphicFrame>
        <p:nvGraphicFramePr>
          <p:cNvPr id="5" name="Table 4"/>
          <p:cNvGraphicFramePr>
            <a:graphicFrameLocks noGrp="1"/>
          </p:cNvGraphicFramePr>
          <p:nvPr/>
        </p:nvGraphicFramePr>
        <p:xfrm>
          <a:off x="239713" y="1854517"/>
          <a:ext cx="9677400" cy="5085080"/>
        </p:xfrm>
        <a:graphic>
          <a:graphicData uri="http://schemas.openxmlformats.org/drawingml/2006/table">
            <a:tbl>
              <a:tblPr firstRow="1" bandRow="1">
                <a:tableStyleId>{9D7B26C5-4107-4FEC-AEDC-1716B250A1EF}</a:tableStyleId>
              </a:tblPr>
              <a:tblGrid>
                <a:gridCol w="381000"/>
                <a:gridCol w="2514600"/>
                <a:gridCol w="2438400"/>
                <a:gridCol w="1600200"/>
                <a:gridCol w="2743200"/>
              </a:tblGrid>
              <a:tr h="370840">
                <a:tc>
                  <a:txBody>
                    <a:bodyPr/>
                    <a:lstStyle/>
                    <a:p>
                      <a:endParaRPr lang="en-US" sz="1800" dirty="0"/>
                    </a:p>
                  </a:txBody>
                  <a:tcPr/>
                </a:tc>
                <a:tc>
                  <a:txBody>
                    <a:bodyPr/>
                    <a:lstStyle/>
                    <a:p>
                      <a:r>
                        <a:rPr lang="en-US" sz="1000" dirty="0" smtClean="0"/>
                        <a:t>A</a:t>
                      </a:r>
                      <a:endParaRPr lang="en-US" sz="1000" dirty="0"/>
                    </a:p>
                  </a:txBody>
                  <a:tcPr/>
                </a:tc>
                <a:tc>
                  <a:txBody>
                    <a:bodyPr/>
                    <a:lstStyle/>
                    <a:p>
                      <a:r>
                        <a:rPr lang="en-US" sz="1000" dirty="0" smtClean="0"/>
                        <a:t>B</a:t>
                      </a:r>
                      <a:endParaRPr lang="en-US" sz="1000" dirty="0"/>
                    </a:p>
                  </a:txBody>
                  <a:tcPr/>
                </a:tc>
                <a:tc>
                  <a:txBody>
                    <a:bodyPr/>
                    <a:lstStyle/>
                    <a:p>
                      <a:r>
                        <a:rPr lang="en-US" sz="1000" dirty="0" smtClean="0"/>
                        <a:t>C</a:t>
                      </a:r>
                      <a:endParaRPr lang="en-US" sz="1000" dirty="0"/>
                    </a:p>
                  </a:txBody>
                  <a:tcPr/>
                </a:tc>
                <a:tc>
                  <a:txBody>
                    <a:bodyPr/>
                    <a:lstStyle/>
                    <a:p>
                      <a:r>
                        <a:rPr lang="en-US" sz="1000" dirty="0" smtClean="0"/>
                        <a:t>D</a:t>
                      </a:r>
                      <a:endParaRPr lang="en-US" sz="1000" dirty="0"/>
                    </a:p>
                  </a:txBody>
                  <a:tcPr/>
                </a:tc>
              </a:tr>
              <a:tr h="370840">
                <a:tc>
                  <a:txBody>
                    <a:bodyPr/>
                    <a:lstStyle/>
                    <a:p>
                      <a:r>
                        <a:rPr lang="en-US" sz="1000" dirty="0" smtClean="0"/>
                        <a:t>1</a:t>
                      </a:r>
                      <a:endParaRPr lang="en-US" sz="1000" dirty="0"/>
                    </a:p>
                  </a:txBody>
                  <a:tcPr/>
                </a:tc>
                <a:tc>
                  <a:txBody>
                    <a:bodyPr/>
                    <a:lstStyle/>
                    <a:p>
                      <a:pPr algn="ctr"/>
                      <a:r>
                        <a:rPr lang="en-US" sz="1800" b="1" dirty="0" smtClean="0"/>
                        <a:t>ID</a:t>
                      </a:r>
                      <a:endParaRPr lang="en-US" sz="1800" b="1" dirty="0"/>
                    </a:p>
                  </a:txBody>
                  <a:tcPr/>
                </a:tc>
                <a:tc>
                  <a:txBody>
                    <a:bodyPr/>
                    <a:lstStyle/>
                    <a:p>
                      <a:pPr algn="ctr"/>
                      <a:r>
                        <a:rPr lang="fr-FR" sz="1800" b="1" noProof="0" dirty="0" smtClean="0"/>
                        <a:t>Titre</a:t>
                      </a:r>
                      <a:endParaRPr lang="fr-FR" sz="1800" b="1" noProof="0" dirty="0"/>
                    </a:p>
                  </a:txBody>
                  <a:tcPr/>
                </a:tc>
                <a:tc>
                  <a:txBody>
                    <a:bodyPr/>
                    <a:lstStyle/>
                    <a:p>
                      <a:pPr algn="ctr"/>
                      <a:r>
                        <a:rPr lang="fr-FR" sz="1800" b="1" noProof="0" dirty="0" smtClean="0"/>
                        <a:t>Traducteur</a:t>
                      </a:r>
                      <a:endParaRPr lang="fr-FR" sz="1800" b="1" noProof="0" dirty="0"/>
                    </a:p>
                  </a:txBody>
                  <a:tcPr/>
                </a:tc>
                <a:tc>
                  <a:txBody>
                    <a:bodyPr/>
                    <a:lstStyle/>
                    <a:p>
                      <a:pPr algn="ctr"/>
                      <a:r>
                        <a:rPr lang="fr-FR" sz="1800" b="1" noProof="0" dirty="0" smtClean="0"/>
                        <a:t>Original</a:t>
                      </a:r>
                      <a:endParaRPr lang="fr-FR" sz="1800" b="1" noProof="0" dirty="0"/>
                    </a:p>
                  </a:txBody>
                  <a:tcPr/>
                </a:tc>
              </a:tr>
              <a:tr h="370840">
                <a:tc>
                  <a:txBody>
                    <a:bodyPr/>
                    <a:lstStyle/>
                    <a:p>
                      <a:r>
                        <a:rPr lang="en-US" sz="1000" dirty="0" smtClean="0"/>
                        <a:t>2</a:t>
                      </a:r>
                      <a:endParaRPr lang="en-US" sz="1000" dirty="0"/>
                    </a:p>
                  </a:txBody>
                  <a:tcPr/>
                </a:tc>
                <a:tc>
                  <a:txBody>
                    <a:bodyPr/>
                    <a:lstStyle/>
                    <a:p>
                      <a:r>
                        <a:rPr lang="en-US" sz="1800" dirty="0" smtClean="0"/>
                        <a:t>ISBN 2020286682</a:t>
                      </a:r>
                      <a:endParaRPr lang="en-US" sz="1800" dirty="0"/>
                    </a:p>
                  </a:txBody>
                  <a:tcPr/>
                </a:tc>
                <a:tc>
                  <a:txBody>
                    <a:bodyPr/>
                    <a:lstStyle/>
                    <a:p>
                      <a:r>
                        <a:rPr lang="fr-FR" sz="1800" noProof="0" dirty="0" smtClean="0"/>
                        <a:t>Le Palais des Miroirs</a:t>
                      </a:r>
                      <a:endParaRPr lang="fr-FR" sz="1800" noProof="0" dirty="0"/>
                    </a:p>
                  </a:txBody>
                  <a:tcPr/>
                </a:tc>
                <a:tc>
                  <a:txBody>
                    <a:bodyPr/>
                    <a:lstStyle/>
                    <a:p>
                      <a:r>
                        <a:rPr lang="en-US" sz="1800" dirty="0" smtClean="0"/>
                        <a:t>$A12$</a:t>
                      </a:r>
                      <a:endParaRPr lang="en-US" sz="1800" dirty="0"/>
                    </a:p>
                  </a:txBody>
                  <a:tcPr/>
                </a:tc>
                <a:tc>
                  <a:txBody>
                    <a:bodyPr/>
                    <a:lstStyle/>
                    <a:p>
                      <a:r>
                        <a:rPr lang="en-US" sz="1800" dirty="0" smtClean="0"/>
                        <a:t>ISBN 0-00-6511409-X</a:t>
                      </a:r>
                      <a:endParaRPr lang="en-US" sz="1800" dirty="0"/>
                    </a:p>
                  </a:txBody>
                  <a:tcPr/>
                </a:tc>
              </a:tr>
              <a:tr h="365760">
                <a:tc>
                  <a:txBody>
                    <a:bodyPr/>
                    <a:lstStyle/>
                    <a:p>
                      <a:r>
                        <a:rPr lang="en-US" sz="1000" dirty="0" smtClean="0"/>
                        <a:t>3</a:t>
                      </a:r>
                      <a:endParaRPr lang="en-US" sz="1000" dirty="0"/>
                    </a:p>
                  </a:txBody>
                  <a:tcPr/>
                </a:tc>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4</a:t>
                      </a:r>
                      <a:endParaRPr lang="en-US" sz="1000" dirty="0"/>
                    </a:p>
                  </a:txBody>
                  <a:tcPr/>
                </a:tc>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dirty="0"/>
                    </a:p>
                  </a:txBody>
                  <a:tcPr/>
                </a:tc>
              </a:tr>
              <a:tr h="370840">
                <a:tc>
                  <a:txBody>
                    <a:bodyPr/>
                    <a:lstStyle/>
                    <a:p>
                      <a:r>
                        <a:rPr lang="en-US" sz="1000" dirty="0" smtClean="0"/>
                        <a:t>5</a:t>
                      </a:r>
                      <a:endParaRPr lang="en-US" sz="1000" dirty="0"/>
                    </a:p>
                  </a:txBody>
                  <a:tcPr/>
                </a:tc>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6</a:t>
                      </a:r>
                      <a:endParaRPr lang="en-US" sz="1000" dirty="0"/>
                    </a:p>
                  </a:txBody>
                  <a:tcPr/>
                </a:tc>
                <a:tc>
                  <a:txBody>
                    <a:bodyPr/>
                    <a:lstStyle/>
                    <a:p>
                      <a:pPr algn="ctr"/>
                      <a:r>
                        <a:rPr lang="en-US" sz="1800" b="1" i="0" dirty="0" smtClean="0"/>
                        <a:t>ID</a:t>
                      </a:r>
                      <a:endParaRPr lang="en-US" sz="1800" b="1" i="0" dirty="0"/>
                    </a:p>
                  </a:txBody>
                  <a:tcPr/>
                </a:tc>
                <a:tc>
                  <a:txBody>
                    <a:bodyPr/>
                    <a:lstStyle/>
                    <a:p>
                      <a:pPr algn="ctr"/>
                      <a:r>
                        <a:rPr lang="fr-FR" sz="1800" b="1" i="0" noProof="0" dirty="0" smtClean="0"/>
                        <a:t>Auteur</a:t>
                      </a:r>
                      <a:endParaRPr lang="fr-FR" sz="1800" b="1" i="0" noProof="0" dirty="0"/>
                    </a:p>
                  </a:txBody>
                  <a:tcPr/>
                </a:tc>
                <a:tc>
                  <a:txBody>
                    <a:bodyPr/>
                    <a:lstStyle/>
                    <a:p>
                      <a:endParaRPr lang="en-US" sz="1800"/>
                    </a:p>
                  </a:txBody>
                  <a:tcPr/>
                </a:tc>
                <a:tc>
                  <a:txBody>
                    <a:bodyPr/>
                    <a:lstStyle/>
                    <a:p>
                      <a:endParaRPr lang="en-US" sz="1800"/>
                    </a:p>
                  </a:txBody>
                  <a:tcPr/>
                </a:tc>
              </a:tr>
              <a:tr h="640080">
                <a:tc>
                  <a:txBody>
                    <a:bodyPr/>
                    <a:lstStyle/>
                    <a:p>
                      <a:r>
                        <a:rPr lang="en-US" sz="1000" dirty="0" smtClean="0"/>
                        <a:t>7</a:t>
                      </a:r>
                      <a:endParaRPr lang="en-US"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ISBN 0-00-6511409-X</a:t>
                      </a:r>
                    </a:p>
                  </a:txBody>
                  <a:tcPr/>
                </a:tc>
                <a:tc>
                  <a:txBody>
                    <a:bodyPr/>
                    <a:lstStyle/>
                    <a:p>
                      <a:r>
                        <a:rPr lang="en-US" sz="1800" dirty="0" smtClean="0"/>
                        <a:t>$A11$</a:t>
                      </a:r>
                      <a:endParaRPr lang="en-US" sz="1800" dirty="0"/>
                    </a:p>
                  </a:txBody>
                  <a:tcPr/>
                </a:tc>
                <a:tc>
                  <a:txBody>
                    <a:bodyPr/>
                    <a:lstStyle/>
                    <a:p>
                      <a:endParaRPr lang="en-US" sz="1800"/>
                    </a:p>
                  </a:txBody>
                  <a:tcPr/>
                </a:tc>
                <a:tc>
                  <a:txBody>
                    <a:bodyPr/>
                    <a:lstStyle/>
                    <a:p>
                      <a:endParaRPr lang="en-US" sz="1800"/>
                    </a:p>
                  </a:txBody>
                  <a:tcPr/>
                </a:tc>
              </a:tr>
              <a:tr h="370840">
                <a:tc>
                  <a:txBody>
                    <a:bodyPr/>
                    <a:lstStyle/>
                    <a:p>
                      <a:r>
                        <a:rPr lang="en-US" sz="1000" dirty="0" smtClean="0"/>
                        <a:t>8</a:t>
                      </a:r>
                      <a:endParaRPr lang="en-US" sz="1000" dirty="0"/>
                    </a:p>
                  </a:txBody>
                  <a:tcPr/>
                </a:tc>
                <a:tc>
                  <a:txBody>
                    <a:bodyPr/>
                    <a:lstStyle/>
                    <a:p>
                      <a:endParaRPr lang="en-US" sz="1800"/>
                    </a:p>
                  </a:txBody>
                  <a:tcPr/>
                </a:tc>
                <a:tc>
                  <a:txBody>
                    <a:bodyPr/>
                    <a:lstStyle/>
                    <a:p>
                      <a:endParaRPr lang="en-US" sz="1800" dirty="0"/>
                    </a:p>
                  </a:txBody>
                  <a:tcPr/>
                </a:tc>
                <a:tc>
                  <a:txBody>
                    <a:bodyPr/>
                    <a:lstStyle/>
                    <a:p>
                      <a:endParaRPr lang="en-US" sz="1800"/>
                    </a:p>
                  </a:txBody>
                  <a:tcPr/>
                </a:tc>
                <a:tc>
                  <a:txBody>
                    <a:bodyPr/>
                    <a:lstStyle/>
                    <a:p>
                      <a:endParaRPr lang="en-US" sz="1800"/>
                    </a:p>
                  </a:txBody>
                  <a:tcPr/>
                </a:tc>
              </a:tr>
              <a:tr h="370840">
                <a:tc>
                  <a:txBody>
                    <a:bodyPr/>
                    <a:lstStyle/>
                    <a:p>
                      <a:r>
                        <a:rPr lang="en-US" sz="1000" dirty="0" smtClean="0"/>
                        <a:t>9</a:t>
                      </a:r>
                      <a:endParaRPr lang="en-US" sz="1000" dirty="0"/>
                    </a:p>
                  </a:txBody>
                  <a:tcPr/>
                </a:tc>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10</a:t>
                      </a:r>
                      <a:endParaRPr lang="en-US" sz="1000" dirty="0"/>
                    </a:p>
                  </a:txBody>
                  <a:tcPr/>
                </a:tc>
                <a:tc>
                  <a:txBody>
                    <a:bodyPr/>
                    <a:lstStyle/>
                    <a:p>
                      <a:pPr algn="ctr"/>
                      <a:r>
                        <a:rPr lang="en-US" sz="1800" b="1" i="0" dirty="0" smtClean="0"/>
                        <a:t>Nom</a:t>
                      </a:r>
                      <a:endParaRPr lang="en-US" sz="1800" b="1" i="0" dirty="0"/>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11</a:t>
                      </a:r>
                      <a:endParaRPr lang="en-US" sz="1000" dirty="0"/>
                    </a:p>
                  </a:txBody>
                  <a:tcPr/>
                </a:tc>
                <a:tc>
                  <a:txBody>
                    <a:bodyPr/>
                    <a:lstStyle/>
                    <a:p>
                      <a:r>
                        <a:rPr lang="en-US" sz="1800" noProof="1" smtClean="0"/>
                        <a:t>Ghosh, Amitav</a:t>
                      </a:r>
                      <a:endParaRPr lang="en-US" sz="1800" noProof="1"/>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12</a:t>
                      </a:r>
                      <a:endParaRPr lang="en-US" sz="1000" dirty="0"/>
                    </a:p>
                  </a:txBody>
                  <a:tcPr/>
                </a:tc>
                <a:tc>
                  <a:txBody>
                    <a:bodyPr/>
                    <a:lstStyle/>
                    <a:p>
                      <a:r>
                        <a:rPr lang="en-US" sz="1800" noProof="1" smtClean="0"/>
                        <a:t>Besse, Christianne</a:t>
                      </a:r>
                      <a:endParaRPr lang="en-US" sz="1800" noProof="1"/>
                    </a:p>
                  </a:txBody>
                  <a:tcPr/>
                </a:tc>
                <a:tc>
                  <a:txBody>
                    <a:bodyPr/>
                    <a:lstStyle/>
                    <a:p>
                      <a:endParaRPr lang="en-US" sz="1800"/>
                    </a:p>
                  </a:txBody>
                  <a:tcPr/>
                </a:tc>
                <a:tc>
                  <a:txBody>
                    <a:bodyPr/>
                    <a:lstStyle/>
                    <a:p>
                      <a:endParaRPr lang="en-US" sz="1800"/>
                    </a:p>
                  </a:txBody>
                  <a:tcPr/>
                </a:tc>
                <a:tc>
                  <a:txBody>
                    <a:bodyPr/>
                    <a:lstStyle/>
                    <a:p>
                      <a:endParaRPr lang="en-US" sz="1800" dirty="0"/>
                    </a:p>
                  </a:txBody>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2"/>
          <p:cNvSpPr>
            <a:spLocks noGrp="1" noChangeArrowheads="1"/>
          </p:cNvSpPr>
          <p:nvPr>
            <p:ph idx="1"/>
          </p:nvPr>
        </p:nvSpPr>
        <p:spPr>
          <a:xfrm>
            <a:off x="239748" y="1493837"/>
            <a:ext cx="9524999" cy="5181601"/>
          </a:xfrm>
        </p:spPr>
        <p:txBody>
          <a:bodyPr/>
          <a:lstStyle/>
          <a:p>
            <a:r>
              <a:rPr lang="en-US" dirty="0" smtClean="0"/>
              <a:t>If the following holds in our triples:</a:t>
            </a:r>
            <a:endParaRPr lang="en-US" dirty="0"/>
          </a:p>
        </p:txBody>
      </p:sp>
      <p:sp>
        <p:nvSpPr>
          <p:cNvPr id="331778" name="Rectangle 1"/>
          <p:cNvSpPr>
            <a:spLocks noGrp="1" noChangeArrowheads="1"/>
          </p:cNvSpPr>
          <p:nvPr>
            <p:ph type="title"/>
          </p:nvPr>
        </p:nvSpPr>
        <p:spPr/>
        <p:txBody>
          <a:bodyPr/>
          <a:lstStyle/>
          <a:p>
            <a:r>
              <a:rPr lang="en-US" smtClean="0"/>
              <a:t>What this means is…</a:t>
            </a:r>
            <a:endParaRPr lang="en-US"/>
          </a:p>
        </p:txBody>
      </p:sp>
      <p:sp>
        <p:nvSpPr>
          <p:cNvPr id="161795" name="Text Box 3"/>
          <p:cNvSpPr txBox="1">
            <a:spLocks noChangeArrowheads="1"/>
          </p:cNvSpPr>
          <p:nvPr/>
        </p:nvSpPr>
        <p:spPr bwMode="auto">
          <a:xfrm>
            <a:off x="288925" y="2082835"/>
            <a:ext cx="9475788" cy="85883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:email rdf:type owl:InverseFunctionalProperty.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2"/>
          <p:cNvSpPr>
            <a:spLocks noGrp="1" noChangeArrowheads="1"/>
          </p:cNvSpPr>
          <p:nvPr>
            <p:ph idx="1"/>
          </p:nvPr>
        </p:nvSpPr>
        <p:spPr>
          <a:xfrm>
            <a:off x="239748" y="1493837"/>
            <a:ext cx="9524999" cy="5181601"/>
          </a:xfrm>
        </p:spPr>
        <p:txBody>
          <a:bodyPr/>
          <a:lstStyle/>
          <a:p>
            <a:r>
              <a:rPr lang="en-US" dirty="0" smtClean="0"/>
              <a:t>If the following holds in our triples:</a:t>
            </a:r>
            <a:endParaRPr lang="en-US" dirty="0"/>
          </a:p>
        </p:txBody>
      </p:sp>
      <p:sp>
        <p:nvSpPr>
          <p:cNvPr id="331778" name="Rectangle 1"/>
          <p:cNvSpPr>
            <a:spLocks noGrp="1" noChangeArrowheads="1"/>
          </p:cNvSpPr>
          <p:nvPr>
            <p:ph type="title"/>
          </p:nvPr>
        </p:nvSpPr>
        <p:spPr/>
        <p:txBody>
          <a:bodyPr/>
          <a:lstStyle/>
          <a:p>
            <a:r>
              <a:rPr lang="en-US" smtClean="0"/>
              <a:t>What this means is…</a:t>
            </a:r>
            <a:endParaRPr lang="en-US"/>
          </a:p>
        </p:txBody>
      </p:sp>
      <p:sp>
        <p:nvSpPr>
          <p:cNvPr id="161795" name="Text Box 3"/>
          <p:cNvSpPr txBox="1">
            <a:spLocks noChangeArrowheads="1"/>
          </p:cNvSpPr>
          <p:nvPr/>
        </p:nvSpPr>
        <p:spPr bwMode="auto">
          <a:xfrm>
            <a:off x="288925" y="2082835"/>
            <a:ext cx="9551988" cy="85883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:email rdf:type owl:InverseFunctionalProperty.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&lt;A&gt; :email </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mailto:a@b.c</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&lt;B&gt; :email </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mailto:a@b.c</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2"/>
          <p:cNvSpPr>
            <a:spLocks noGrp="1" noChangeArrowheads="1"/>
          </p:cNvSpPr>
          <p:nvPr>
            <p:ph idx="1"/>
          </p:nvPr>
        </p:nvSpPr>
        <p:spPr>
          <a:xfrm>
            <a:off x="239748" y="1493837"/>
            <a:ext cx="9524999" cy="5181601"/>
          </a:xfrm>
        </p:spPr>
        <p:txBody>
          <a:bodyPr/>
          <a:lstStyle/>
          <a:p>
            <a:r>
              <a:rPr lang="en-US" dirty="0" smtClean="0"/>
              <a:t>If the following holds in our triples:</a:t>
            </a:r>
            <a:endParaRPr lang="en-US" dirty="0"/>
          </a:p>
        </p:txBody>
      </p:sp>
      <p:sp>
        <p:nvSpPr>
          <p:cNvPr id="331778" name="Rectangle 1"/>
          <p:cNvSpPr>
            <a:spLocks noGrp="1" noChangeArrowheads="1"/>
          </p:cNvSpPr>
          <p:nvPr>
            <p:ph type="title"/>
          </p:nvPr>
        </p:nvSpPr>
        <p:spPr/>
        <p:txBody>
          <a:bodyPr/>
          <a:lstStyle/>
          <a:p>
            <a:r>
              <a:rPr lang="en-US" smtClean="0"/>
              <a:t>What this means is…</a:t>
            </a:r>
            <a:endParaRPr lang="en-US"/>
          </a:p>
        </p:txBody>
      </p:sp>
      <p:sp>
        <p:nvSpPr>
          <p:cNvPr id="161795" name="Text Box 3"/>
          <p:cNvSpPr txBox="1">
            <a:spLocks noChangeArrowheads="1"/>
          </p:cNvSpPr>
          <p:nvPr/>
        </p:nvSpPr>
        <p:spPr bwMode="auto">
          <a:xfrm>
            <a:off x="288925" y="2082835"/>
            <a:ext cx="9551988" cy="85883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:email rdf:type owl:InverseFunctionalProperty.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&lt;A&gt; :email </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mailto:a@b.c</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&lt;B&gt; :email </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mailto:a@b.c</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p>
        </p:txBody>
      </p:sp>
      <p:sp>
        <p:nvSpPr>
          <p:cNvPr id="161797" name="Text Box 5"/>
          <p:cNvSpPr txBox="1">
            <a:spLocks noChangeArrowheads="1"/>
          </p:cNvSpPr>
          <p:nvPr/>
        </p:nvSpPr>
        <p:spPr bwMode="auto">
          <a:xfrm>
            <a:off x="288925" y="4414837"/>
            <a:ext cx="9551988"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&lt;A&gt; owl:sameAs &lt;B&gt;.</a:t>
            </a:r>
          </a:p>
        </p:txBody>
      </p:sp>
      <p:sp>
        <p:nvSpPr>
          <p:cNvPr id="331783" name="Text Box 6"/>
          <p:cNvSpPr txBox="1">
            <a:spLocks noChangeArrowheads="1"/>
          </p:cNvSpPr>
          <p:nvPr/>
        </p:nvSpPr>
        <p:spPr bwMode="auto">
          <a:xfrm>
            <a:off x="539752" y="3194050"/>
            <a:ext cx="9180513" cy="966787"/>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then, processed through OWL, the following holds, too: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Rectangle 2"/>
          <p:cNvSpPr>
            <a:spLocks noGrp="1" noChangeArrowheads="1"/>
          </p:cNvSpPr>
          <p:nvPr>
            <p:ph idx="1"/>
          </p:nvPr>
        </p:nvSpPr>
        <p:spPr/>
        <p:txBody>
          <a:bodyPr/>
          <a:lstStyle/>
          <a:p>
            <a:r>
              <a:rPr lang="en-US" dirty="0" smtClean="0"/>
              <a:t>There may be an inverse relationship among properties, eg:</a:t>
            </a:r>
            <a:endParaRPr lang="en-US" dirty="0"/>
          </a:p>
        </p:txBody>
      </p:sp>
      <p:sp>
        <p:nvSpPr>
          <p:cNvPr id="333826" name="Rectangle 1"/>
          <p:cNvSpPr>
            <a:spLocks noGrp="1" noChangeArrowheads="1"/>
          </p:cNvSpPr>
          <p:nvPr>
            <p:ph type="title"/>
          </p:nvPr>
        </p:nvSpPr>
        <p:spPr/>
        <p:txBody>
          <a:bodyPr/>
          <a:lstStyle/>
          <a:p>
            <a:r>
              <a:rPr lang="en-US" dirty="0" smtClean="0"/>
              <a:t>Inverse properties</a:t>
            </a:r>
            <a:endParaRPr lang="en-US" dirty="0"/>
          </a:p>
        </p:txBody>
      </p:sp>
      <p:sp>
        <p:nvSpPr>
          <p:cNvPr id="162819" name="Text Box 3"/>
          <p:cNvSpPr txBox="1">
            <a:spLocks noChangeArrowheads="1"/>
          </p:cNvSpPr>
          <p:nvPr/>
        </p:nvSpPr>
        <p:spPr bwMode="auto">
          <a:xfrm>
            <a:off x="288925" y="3131766"/>
            <a:ext cx="94757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&lt;somebook&gt; ex:author &lt;somebody&gt;.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ex:author owl:inverseOf ex:authorOf.</a:t>
            </a:r>
          </a:p>
        </p:txBody>
      </p:sp>
      <p:sp>
        <p:nvSpPr>
          <p:cNvPr id="162820" name="Text Box 4"/>
          <p:cNvSpPr txBox="1">
            <a:spLocks noChangeArrowheads="1"/>
          </p:cNvSpPr>
          <p:nvPr/>
        </p:nvSpPr>
        <p:spPr bwMode="auto">
          <a:xfrm>
            <a:off x="288925" y="4859962"/>
            <a:ext cx="9475788"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&lt;somebody&gt; ex:authorOf &lt;somebook&gt;.</a:t>
            </a:r>
          </a:p>
        </p:txBody>
      </p:sp>
      <p:sp>
        <p:nvSpPr>
          <p:cNvPr id="333830" name="Text Box 5"/>
          <p:cNvSpPr txBox="1">
            <a:spLocks noChangeArrowheads="1"/>
          </p:cNvSpPr>
          <p:nvPr/>
        </p:nvSpPr>
        <p:spPr bwMode="auto">
          <a:xfrm>
            <a:off x="720725" y="4067869"/>
            <a:ext cx="5219700" cy="487362"/>
          </a:xfrm>
          <a:prstGeom prst="rect">
            <a:avLst/>
          </a:prstGeom>
          <a:noFill/>
          <a:ln w="9525">
            <a:noFill/>
            <a:round/>
            <a:headEnd/>
            <a:tailEnd/>
          </a:ln>
        </p:spPr>
        <p:txBody>
          <a:bodyPr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yields, in OWL: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5" name="Rectangle 2"/>
          <p:cNvSpPr>
            <a:spLocks noGrp="1" noChangeArrowheads="1"/>
          </p:cNvSpPr>
          <p:nvPr>
            <p:ph idx="1"/>
          </p:nvPr>
        </p:nvSpPr>
        <p:spPr>
          <a:xfrm>
            <a:off x="504031" y="1343942"/>
            <a:ext cx="9072563" cy="2435895"/>
          </a:xfrm>
        </p:spPr>
        <p:txBody>
          <a:bodyPr>
            <a:normAutofit/>
          </a:bodyPr>
          <a:lstStyle/>
          <a:p>
            <a:r>
              <a:rPr lang="en-US" dirty="0" smtClean="0"/>
              <a:t>Properties, when applied one after the other, may be subsumed by yet another one:</a:t>
            </a:r>
          </a:p>
          <a:p>
            <a:pPr lvl="1"/>
            <a:r>
              <a:rPr lang="en-US" dirty="0" smtClean="0"/>
              <a:t>“if a person «P» was born in city «A» and «A» is in country «B» then «P» was born in country «B»”</a:t>
            </a:r>
          </a:p>
          <a:p>
            <a:pPr lvl="1"/>
            <a:r>
              <a:rPr lang="en-US" dirty="0" smtClean="0"/>
              <a:t>more formally:</a:t>
            </a:r>
            <a:endParaRPr lang="en-US" dirty="0"/>
          </a:p>
        </p:txBody>
      </p:sp>
      <p:sp>
        <p:nvSpPr>
          <p:cNvPr id="335874" name="Rectangle 1"/>
          <p:cNvSpPr>
            <a:spLocks noGrp="1" noChangeArrowheads="1"/>
          </p:cNvSpPr>
          <p:nvPr>
            <p:ph type="title"/>
          </p:nvPr>
        </p:nvSpPr>
        <p:spPr/>
        <p:txBody>
          <a:bodyPr/>
          <a:lstStyle/>
          <a:p>
            <a:r>
              <a:rPr lang="en-US" dirty="0" smtClean="0"/>
              <a:t>Property chains</a:t>
            </a:r>
            <a:endParaRPr lang="en-US" dirty="0"/>
          </a:p>
        </p:txBody>
      </p:sp>
      <p:sp>
        <p:nvSpPr>
          <p:cNvPr id="163843" name="Text Box 3"/>
          <p:cNvSpPr txBox="1">
            <a:spLocks noChangeArrowheads="1"/>
          </p:cNvSpPr>
          <p:nvPr/>
        </p:nvSpPr>
        <p:spPr bwMode="auto">
          <a:xfrm>
            <a:off x="323852" y="4087847"/>
            <a:ext cx="9517063" cy="68262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err="1">
                <a:solidFill>
                  <a:srgbClr val="000000"/>
                </a:solidFill>
                <a:latin typeface="Courier New" charset="0"/>
                <a:ea typeface="msmincho" charset="0"/>
                <a:cs typeface="msmincho" charset="0"/>
              </a:rPr>
              <a:t>ex:born_in_country</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owl:propertyChainAxiom</a:t>
            </a: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ex:born_in_city</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ex:city_in_country</a:t>
            </a:r>
            <a:r>
              <a:rPr lang="en-US" sz="1800" b="1" dirty="0">
                <a:solidFill>
                  <a:srgbClr val="000000"/>
                </a:solidFill>
                <a:latin typeface="Courier New" charset="0"/>
                <a:ea typeface="msmincho" charset="0"/>
                <a:cs typeface="msmincho" charset="0"/>
              </a:rPr>
              <a:t>).</a:t>
            </a:r>
          </a:p>
        </p:txBody>
      </p:sp>
      <p:sp>
        <p:nvSpPr>
          <p:cNvPr id="6" name="Rectangle 2"/>
          <p:cNvSpPr txBox="1">
            <a:spLocks noChangeArrowheads="1"/>
          </p:cNvSpPr>
          <p:nvPr/>
        </p:nvSpPr>
        <p:spPr>
          <a:xfrm>
            <a:off x="615952" y="5075237"/>
            <a:ext cx="9072563" cy="2207295"/>
          </a:xfrm>
          <a:prstGeom prst="rect">
            <a:avLst/>
          </a:prstGeom>
        </p:spPr>
        <p:txBody>
          <a:bodyPr vert="horz" lIns="100436" tIns="50221" rIns="100436" bIns="50221">
            <a:normAutofit/>
          </a:bodyPr>
          <a:lstStyle/>
          <a:p>
            <a:pPr marL="301339" indent="-301339" defTabSz="911368" fontAlgn="auto" hangingPunct="1">
              <a:lnSpc>
                <a:spcPct val="100000"/>
              </a:lnSpc>
              <a:spcBef>
                <a:spcPts val="661"/>
              </a:spcBef>
              <a:spcAft>
                <a:spcPts val="0"/>
              </a:spcAft>
              <a:buClr>
                <a:schemeClr val="bg1">
                  <a:lumMod val="50000"/>
                </a:schemeClr>
              </a:buClr>
              <a:buSzPct val="76000"/>
              <a:buFont typeface="Wingdings 3"/>
              <a:buChar char=""/>
              <a:defRPr/>
            </a:pPr>
            <a:r>
              <a:rPr lang="en-US" sz="3500" dirty="0">
                <a:solidFill>
                  <a:srgbClr val="7F7F7F"/>
                </a:solidFill>
                <a:latin typeface="Helvetica Neue"/>
                <a:cs typeface="Helvetica Neue"/>
              </a:rPr>
              <a:t>More than two constituents can be used</a:t>
            </a:r>
            <a:endParaRPr lang="en-US" sz="3100" dirty="0">
              <a:solidFill>
                <a:srgbClr val="7F7F7F"/>
              </a:solidFill>
              <a:latin typeface="Helvetica Neue"/>
              <a:cs typeface="Helvetica Neue"/>
            </a:endParaRPr>
          </a:p>
          <a:p>
            <a:pPr marL="301339" indent="-301339" defTabSz="911368" fontAlgn="auto" hangingPunct="1">
              <a:lnSpc>
                <a:spcPct val="100000"/>
              </a:lnSpc>
              <a:spcBef>
                <a:spcPts val="661"/>
              </a:spcBef>
              <a:spcAft>
                <a:spcPts val="0"/>
              </a:spcAft>
              <a:buClr>
                <a:schemeClr val="bg1">
                  <a:lumMod val="50000"/>
                </a:schemeClr>
              </a:buClr>
              <a:buSzPct val="76000"/>
              <a:buFont typeface="Wingdings 3"/>
              <a:buChar char=""/>
              <a:defRPr/>
            </a:pPr>
            <a:r>
              <a:rPr lang="en-US" sz="3100" dirty="0">
                <a:solidFill>
                  <a:srgbClr val="7F7F7F"/>
                </a:solidFill>
                <a:latin typeface="Helvetica Neue"/>
                <a:cs typeface="Helvetica Neue"/>
              </a:rPr>
              <a:t>There are some restrictions to avoid “circular” specifications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3" name="Rectangle 2"/>
          <p:cNvSpPr>
            <a:spLocks noGrp="1" noChangeArrowheads="1"/>
          </p:cNvSpPr>
          <p:nvPr>
            <p:ph idx="1"/>
          </p:nvPr>
        </p:nvSpPr>
        <p:spPr/>
        <p:txBody>
          <a:bodyPr/>
          <a:lstStyle/>
          <a:p>
            <a:r>
              <a:rPr lang="en-US" smtClean="0"/>
              <a:t>Inverse functional properties are important for identification of individuals</a:t>
            </a:r>
          </a:p>
          <a:p>
            <a:pPr lvl="1"/>
            <a:r>
              <a:rPr lang="en-US" smtClean="0"/>
              <a:t>think of the email examples</a:t>
            </a:r>
          </a:p>
          <a:p>
            <a:r>
              <a:rPr lang="en-US" smtClean="0"/>
              <a:t>But… identification based on one property may not be enough</a:t>
            </a:r>
            <a:endParaRPr lang="en-US"/>
          </a:p>
        </p:txBody>
      </p:sp>
      <p:sp>
        <p:nvSpPr>
          <p:cNvPr id="337922" name="Rectangle 1"/>
          <p:cNvSpPr>
            <a:spLocks noGrp="1" noChangeArrowheads="1"/>
          </p:cNvSpPr>
          <p:nvPr>
            <p:ph type="title"/>
          </p:nvPr>
        </p:nvSpPr>
        <p:spPr/>
        <p:txBody>
          <a:bodyPr/>
          <a:lstStyle/>
          <a:p>
            <a:r>
              <a:rPr lang="en-US" dirty="0" smtClean="0"/>
              <a:t>Keys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1" name="Rectangle 2"/>
          <p:cNvSpPr>
            <a:spLocks noGrp="1" noChangeArrowheads="1"/>
          </p:cNvSpPr>
          <p:nvPr>
            <p:ph idx="1"/>
          </p:nvPr>
        </p:nvSpPr>
        <p:spPr>
          <a:xfrm>
            <a:off x="360362" y="3017837"/>
            <a:ext cx="9358313" cy="4000501"/>
          </a:xfrm>
        </p:spPr>
        <p:txBody>
          <a:bodyPr/>
          <a:lstStyle/>
          <a:p>
            <a:r>
              <a:rPr lang="en-US" dirty="0" smtClean="0"/>
              <a:t>Identification is based on the identical values of two properties</a:t>
            </a:r>
          </a:p>
          <a:p>
            <a:r>
              <a:rPr lang="en-US" dirty="0" smtClean="0"/>
              <a:t>The rule applies to persons only</a:t>
            </a:r>
            <a:endParaRPr lang="en-US" dirty="0"/>
          </a:p>
        </p:txBody>
      </p:sp>
      <p:sp>
        <p:nvSpPr>
          <p:cNvPr id="339970" name="Rectangle 1"/>
          <p:cNvSpPr>
            <a:spLocks noGrp="1" noChangeArrowheads="1"/>
          </p:cNvSpPr>
          <p:nvPr>
            <p:ph type="title"/>
          </p:nvPr>
        </p:nvSpPr>
        <p:spPr/>
        <p:txBody>
          <a:bodyPr/>
          <a:lstStyle/>
          <a:p>
            <a:r>
              <a:rPr lang="en-US" dirty="0" smtClean="0"/>
              <a:t>Keys</a:t>
            </a:r>
            <a:endParaRPr lang="en-US" dirty="0"/>
          </a:p>
        </p:txBody>
      </p:sp>
      <p:sp>
        <p:nvSpPr>
          <p:cNvPr id="339972" name="Text Box 3"/>
          <p:cNvSpPr txBox="1">
            <a:spLocks noChangeArrowheads="1"/>
          </p:cNvSpPr>
          <p:nvPr/>
        </p:nvSpPr>
        <p:spPr bwMode="auto">
          <a:xfrm>
            <a:off x="973138" y="1619252"/>
            <a:ext cx="8567738" cy="855663"/>
          </a:xfrm>
          <a:prstGeom prst="rect">
            <a:avLst/>
          </a:prstGeom>
          <a:noFill/>
          <a:ln w="9525">
            <a:noFill/>
            <a:round/>
            <a:headEnd/>
            <a:tailEnd/>
          </a:ln>
        </p:spPr>
        <p:txBody>
          <a:bodyPr wrap="none"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“if two persons have the same emails </a:t>
            </a:r>
            <a:r>
              <a:rPr lang="en-US" i="1" u="sng" dirty="0">
                <a:solidFill>
                  <a:srgbClr val="7F7F7F"/>
                </a:solidFill>
                <a:latin typeface="Helvetica Neue"/>
                <a:ea typeface="msmincho" charset="0"/>
                <a:cs typeface="Helvetica Neue"/>
              </a:rPr>
              <a:t>and</a:t>
            </a:r>
            <a:r>
              <a:rPr lang="en-US" dirty="0">
                <a:solidFill>
                  <a:srgbClr val="7F7F7F"/>
                </a:solidFill>
                <a:latin typeface="Helvetica Neue"/>
                <a:ea typeface="msmincho" charset="0"/>
                <a:cs typeface="Helvetica Neue"/>
              </a:rPr>
              <a:t> the same</a:t>
            </a:r>
          </a:p>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homepages then they are identical”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1"/>
          <p:cNvSpPr>
            <a:spLocks noGrp="1" noChangeArrowheads="1"/>
          </p:cNvSpPr>
          <p:nvPr>
            <p:ph type="title"/>
          </p:nvPr>
        </p:nvSpPr>
        <p:spPr/>
        <p:txBody>
          <a:bodyPr/>
          <a:lstStyle/>
          <a:p>
            <a:r>
              <a:rPr lang="en-US" dirty="0" smtClean="0"/>
              <a:t>Previous rule in OWL</a:t>
            </a:r>
            <a:endParaRPr lang="en-US" dirty="0"/>
          </a:p>
        </p:txBody>
      </p:sp>
      <p:sp>
        <p:nvSpPr>
          <p:cNvPr id="166914" name="Text Box 2"/>
          <p:cNvSpPr txBox="1">
            <a:spLocks noChangeArrowheads="1"/>
          </p:cNvSpPr>
          <p:nvPr/>
        </p:nvSpPr>
        <p:spPr bwMode="auto">
          <a:xfrm>
            <a:off x="323852" y="2879727"/>
            <a:ext cx="9517063" cy="792163"/>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:Person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owl:hasKey</a:t>
            </a:r>
            <a:r>
              <a:rPr lang="en-US" sz="1800" b="1" dirty="0">
                <a:solidFill>
                  <a:srgbClr val="000000"/>
                </a:solidFill>
                <a:latin typeface="Courier New" charset="0"/>
                <a:ea typeface="msmincho" charset="0"/>
                <a:cs typeface="msmincho" charset="0"/>
              </a:rPr>
              <a:t> (:email :homepage)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1"/>
          <p:cNvSpPr>
            <a:spLocks noGrp="1" noChangeArrowheads="1"/>
          </p:cNvSpPr>
          <p:nvPr>
            <p:ph type="title"/>
          </p:nvPr>
        </p:nvSpPr>
        <p:spPr/>
        <p:txBody>
          <a:bodyPr/>
          <a:lstStyle/>
          <a:p>
            <a:r>
              <a:rPr lang="en-US" smtClean="0"/>
              <a:t>What it means is…</a:t>
            </a:r>
            <a:endParaRPr lang="en-US"/>
          </a:p>
        </p:txBody>
      </p:sp>
      <p:sp>
        <p:nvSpPr>
          <p:cNvPr id="344067" name="Text Box 2"/>
          <p:cNvSpPr txBox="1">
            <a:spLocks noChangeArrowheads="1"/>
          </p:cNvSpPr>
          <p:nvPr/>
        </p:nvSpPr>
        <p:spPr bwMode="auto">
          <a:xfrm>
            <a:off x="539752" y="1260477"/>
            <a:ext cx="4500563" cy="544513"/>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200" dirty="0">
                <a:solidFill>
                  <a:srgbClr val="7F7F7F"/>
                </a:solidFill>
                <a:latin typeface="Helvetica Neue"/>
                <a:ea typeface="msmincho" charset="0"/>
                <a:cs typeface="Helvetica Neue"/>
              </a:rPr>
              <a:t>If:</a:t>
            </a:r>
          </a:p>
        </p:txBody>
      </p:sp>
      <p:sp>
        <p:nvSpPr>
          <p:cNvPr id="167939" name="Text Box 3"/>
          <p:cNvSpPr txBox="1">
            <a:spLocks noChangeArrowheads="1"/>
          </p:cNvSpPr>
          <p:nvPr/>
        </p:nvSpPr>
        <p:spPr bwMode="auto">
          <a:xfrm>
            <a:off x="288925" y="1908175"/>
            <a:ext cx="9475788" cy="185102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&lt;A&gt;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:Person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:email    </a:t>
            </a:r>
            <a:r>
              <a:rPr lang="en-US" sz="1900" b="1" dirty="0">
                <a:solidFill>
                  <a:srgbClr val="000000"/>
                </a:solidFill>
                <a:latin typeface="Courier New" charset="0"/>
                <a:ea typeface="msmincho" charset="0"/>
                <a:cs typeface="msmincho" charset="0"/>
              </a:rPr>
              <a:t>"</a:t>
            </a:r>
            <a:r>
              <a:rPr lang="en-US" sz="1800" b="1" dirty="0" err="1">
                <a:solidFill>
                  <a:srgbClr val="000000"/>
                </a:solidFill>
                <a:latin typeface="Courier New" charset="0"/>
                <a:ea typeface="msmincho" charset="0"/>
                <a:cs typeface="msmincho" charset="0"/>
              </a:rPr>
              <a:t>mailto:a@b.c</a:t>
            </a:r>
            <a:r>
              <a:rPr lang="en-US" sz="1900" b="1" dirty="0">
                <a:solidFill>
                  <a:srgbClr val="000000"/>
                </a:solidFill>
                <a:latin typeface="Courier New" charset="0"/>
                <a:ea typeface="msmincho" charset="0"/>
                <a:cs typeface="msmincho" charset="0"/>
              </a:rPr>
              <a:t>"</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:homepage </a:t>
            </a:r>
            <a:r>
              <a:rPr lang="en-US" sz="1900" b="1" dirty="0">
                <a:solidFill>
                  <a:srgbClr val="000000"/>
                </a:solidFill>
                <a:latin typeface="Courier New" charset="0"/>
                <a:ea typeface="msmincho" charset="0"/>
                <a:cs typeface="msmincho" charset="0"/>
              </a:rPr>
              <a:t>"</a:t>
            </a:r>
            <a:r>
              <a:rPr lang="en-US" sz="1800" b="1" dirty="0">
                <a:solidFill>
                  <a:srgbClr val="000000"/>
                </a:solidFill>
                <a:latin typeface="Courier New" charset="0"/>
                <a:ea typeface="msmincho" charset="0"/>
                <a:cs typeface="msmincho" charset="0"/>
              </a:rPr>
              <a:t>http://</a:t>
            </a:r>
            <a:r>
              <a:rPr lang="en-US" sz="1800" b="1" dirty="0" err="1">
                <a:solidFill>
                  <a:srgbClr val="000000"/>
                </a:solidFill>
                <a:latin typeface="Courier New" charset="0"/>
                <a:ea typeface="msmincho" charset="0"/>
                <a:cs typeface="msmincho" charset="0"/>
              </a:rPr>
              <a:t>www.ex.org</a:t>
            </a:r>
            <a:r>
              <a:rPr lang="en-US" sz="1900" b="1" dirty="0">
                <a:solidFill>
                  <a:srgbClr val="000000"/>
                </a:solidFill>
                <a:latin typeface="Courier New" charset="0"/>
                <a:ea typeface="msmincho" charset="0"/>
                <a:cs typeface="msmincho" charset="0"/>
              </a:rPr>
              <a:t>"</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&lt;B&gt;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:Person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:email    </a:t>
            </a:r>
            <a:r>
              <a:rPr lang="en-US" sz="1900" b="1" dirty="0">
                <a:solidFill>
                  <a:srgbClr val="000000"/>
                </a:solidFill>
                <a:latin typeface="Courier New" charset="0"/>
                <a:ea typeface="msmincho" charset="0"/>
                <a:cs typeface="msmincho" charset="0"/>
              </a:rPr>
              <a:t>"</a:t>
            </a:r>
            <a:r>
              <a:rPr lang="en-US" sz="1800" b="1" dirty="0" err="1">
                <a:solidFill>
                  <a:srgbClr val="000000"/>
                </a:solidFill>
                <a:latin typeface="Courier New" charset="0"/>
                <a:ea typeface="msmincho" charset="0"/>
                <a:cs typeface="msmincho" charset="0"/>
              </a:rPr>
              <a:t>mailto:a@b.c</a:t>
            </a:r>
            <a:r>
              <a:rPr lang="en-US" sz="1900" b="1" dirty="0">
                <a:solidFill>
                  <a:srgbClr val="000000"/>
                </a:solidFill>
                <a:latin typeface="Courier New" charset="0"/>
                <a:ea typeface="msmincho" charset="0"/>
                <a:cs typeface="msmincho" charset="0"/>
              </a:rPr>
              <a:t>"</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:homepage </a:t>
            </a:r>
            <a:r>
              <a:rPr lang="en-US" sz="1900" b="1" dirty="0">
                <a:solidFill>
                  <a:srgbClr val="000000"/>
                </a:solidFill>
                <a:latin typeface="Courier New" charset="0"/>
                <a:ea typeface="msmincho" charset="0"/>
                <a:cs typeface="msmincho" charset="0"/>
              </a:rPr>
              <a:t>"</a:t>
            </a:r>
            <a:r>
              <a:rPr lang="en-US" sz="1800" b="1" dirty="0">
                <a:solidFill>
                  <a:srgbClr val="000000"/>
                </a:solidFill>
                <a:latin typeface="Courier New" charset="0"/>
                <a:ea typeface="msmincho" charset="0"/>
                <a:cs typeface="msmincho" charset="0"/>
              </a:rPr>
              <a:t>http://</a:t>
            </a:r>
            <a:r>
              <a:rPr lang="en-US" sz="1800" b="1" dirty="0" err="1">
                <a:solidFill>
                  <a:srgbClr val="000000"/>
                </a:solidFill>
                <a:latin typeface="Courier New" charset="0"/>
                <a:ea typeface="msmincho" charset="0"/>
                <a:cs typeface="msmincho" charset="0"/>
              </a:rPr>
              <a:t>www.ex.org</a:t>
            </a:r>
            <a:r>
              <a:rPr lang="en-US" sz="1900" b="1" dirty="0">
                <a:solidFill>
                  <a:srgbClr val="000000"/>
                </a:solidFill>
                <a:latin typeface="Courier New" charset="0"/>
                <a:ea typeface="msmincho" charset="0"/>
                <a:cs typeface="msmincho" charset="0"/>
              </a:rPr>
              <a:t>"</a:t>
            </a:r>
            <a:r>
              <a:rPr lang="en-US" sz="1800" b="1" dirty="0">
                <a:solidFill>
                  <a:srgbClr val="000000"/>
                </a:solidFill>
                <a:latin typeface="Courier New" charset="0"/>
                <a:ea typeface="msmincho" charset="0"/>
                <a:cs typeface="msmincho" charset="0"/>
              </a:rPr>
              <a:t>.</a:t>
            </a:r>
          </a:p>
        </p:txBody>
      </p:sp>
      <p:sp>
        <p:nvSpPr>
          <p:cNvPr id="167940" name="Text Box 4"/>
          <p:cNvSpPr txBox="1">
            <a:spLocks noChangeArrowheads="1"/>
          </p:cNvSpPr>
          <p:nvPr/>
        </p:nvSpPr>
        <p:spPr bwMode="auto">
          <a:xfrm>
            <a:off x="325439" y="5327650"/>
            <a:ext cx="9439274"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&lt;A&gt; owl:sameAs &lt;B&gt;.</a:t>
            </a:r>
          </a:p>
        </p:txBody>
      </p:sp>
      <p:sp>
        <p:nvSpPr>
          <p:cNvPr id="344070" name="Text Box 5"/>
          <p:cNvSpPr txBox="1">
            <a:spLocks noChangeArrowheads="1"/>
          </p:cNvSpPr>
          <p:nvPr/>
        </p:nvSpPr>
        <p:spPr bwMode="auto">
          <a:xfrm>
            <a:off x="539752" y="4068763"/>
            <a:ext cx="9180513" cy="966787"/>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then, processed through OWL, the following holds, too: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5" name="Rectangle 2"/>
          <p:cNvSpPr>
            <a:spLocks noGrp="1" noChangeArrowheads="1"/>
          </p:cNvSpPr>
          <p:nvPr>
            <p:ph idx="1"/>
          </p:nvPr>
        </p:nvSpPr>
        <p:spPr/>
        <p:txBody>
          <a:bodyPr/>
          <a:lstStyle/>
          <a:p>
            <a:r>
              <a:rPr lang="en-US" smtClean="0"/>
              <a:t>In RDFS, you can subclass existing classes… that’s all</a:t>
            </a:r>
          </a:p>
          <a:p>
            <a:r>
              <a:rPr lang="en-US" smtClean="0"/>
              <a:t>In OWL, you can construct classes from existing ones:</a:t>
            </a:r>
          </a:p>
          <a:p>
            <a:pPr lvl="1"/>
            <a:r>
              <a:rPr lang="en-US" smtClean="0"/>
              <a:t>enumerate its content</a:t>
            </a:r>
          </a:p>
          <a:p>
            <a:pPr lvl="1"/>
            <a:r>
              <a:rPr lang="en-US" smtClean="0"/>
              <a:t>through intersection, union, complement</a:t>
            </a:r>
          </a:p>
          <a:p>
            <a:pPr lvl="1"/>
            <a:r>
              <a:rPr lang="en-US" smtClean="0"/>
              <a:t>etc</a:t>
            </a:r>
            <a:endParaRPr lang="en-US"/>
          </a:p>
        </p:txBody>
      </p:sp>
      <p:sp>
        <p:nvSpPr>
          <p:cNvPr id="346114" name="Rectangle 1"/>
          <p:cNvSpPr>
            <a:spLocks noGrp="1" noChangeArrowheads="1"/>
          </p:cNvSpPr>
          <p:nvPr>
            <p:ph type="title"/>
          </p:nvPr>
        </p:nvSpPr>
        <p:spPr/>
        <p:txBody>
          <a:bodyPr/>
          <a:lstStyle/>
          <a:p>
            <a:r>
              <a:rPr lang="en-US" smtClean="0"/>
              <a:t>Classes in OWL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2</a:t>
            </a:r>
            <a:r>
              <a:rPr lang="en-US" baseline="33000" dirty="0" smtClean="0"/>
              <a:t>nd</a:t>
            </a:r>
            <a:r>
              <a:rPr lang="en-US" dirty="0" smtClean="0"/>
              <a:t>: export your second set of data</a:t>
            </a:r>
            <a:endParaRPr lang="en-US" i="1" u="sng" dirty="0"/>
          </a:p>
        </p:txBody>
      </p:sp>
      <p:grpSp>
        <p:nvGrpSpPr>
          <p:cNvPr id="2" name="Group 69"/>
          <p:cNvGrpSpPr/>
          <p:nvPr/>
        </p:nvGrpSpPr>
        <p:grpSpPr>
          <a:xfrm>
            <a:off x="544513" y="1490698"/>
            <a:ext cx="8839200" cy="4688098"/>
            <a:chOff x="544512" y="1490697"/>
            <a:chExt cx="8839200" cy="4688097"/>
          </a:xfrm>
        </p:grpSpPr>
        <p:sp>
          <p:nvSpPr>
            <p:cNvPr id="5" name="Oval 4"/>
            <p:cNvSpPr/>
            <p:nvPr/>
          </p:nvSpPr>
          <p:spPr bwMode="auto">
            <a:xfrm>
              <a:off x="696912" y="1490697"/>
              <a:ext cx="4267200" cy="483435"/>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chemeClr val="tx1">
                      <a:lumMod val="95000"/>
                      <a:lumOff val="5000"/>
                    </a:schemeClr>
                  </a:solidFill>
                </a:rPr>
                <a:t>http://…isbn/000651409X</a:t>
              </a:r>
            </a:p>
          </p:txBody>
        </p:sp>
        <p:sp>
          <p:nvSpPr>
            <p:cNvPr id="7" name="Oval 6"/>
            <p:cNvSpPr/>
            <p:nvPr/>
          </p:nvSpPr>
          <p:spPr bwMode="auto">
            <a:xfrm>
              <a:off x="1415001" y="3856037"/>
              <a:ext cx="685800" cy="457200"/>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6945312" y="4465637"/>
              <a:ext cx="685800" cy="457200"/>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544512" y="5225404"/>
              <a:ext cx="2438400" cy="34379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rgbClr val="0D0D0D"/>
                  </a:solidFill>
                </a:rPr>
                <a:t>Ghosh, Amitav</a:t>
              </a:r>
            </a:p>
          </p:txBody>
        </p:sp>
        <p:sp>
          <p:nvSpPr>
            <p:cNvPr id="18" name="Rectangle 17"/>
            <p:cNvSpPr/>
            <p:nvPr/>
          </p:nvSpPr>
          <p:spPr bwMode="auto">
            <a:xfrm>
              <a:off x="6792912" y="5835004"/>
              <a:ext cx="2438400" cy="34379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rgbClr val="0D0D0D"/>
                  </a:solidFill>
                </a:rPr>
                <a:t>Besse, Christianne</a:t>
              </a:r>
            </a:p>
          </p:txBody>
        </p:sp>
        <p:sp>
          <p:nvSpPr>
            <p:cNvPr id="19" name="Rectangle 18"/>
            <p:cNvSpPr/>
            <p:nvPr/>
          </p:nvSpPr>
          <p:spPr bwMode="auto">
            <a:xfrm>
              <a:off x="6792912" y="1644005"/>
              <a:ext cx="2590800" cy="34379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800" b="1" dirty="0">
                  <a:solidFill>
                    <a:srgbClr val="0D0D0D"/>
                  </a:solidFill>
                </a:rPr>
                <a:t>Le palais des miroirs</a:t>
              </a:r>
            </a:p>
          </p:txBody>
        </p:sp>
        <p:cxnSp>
          <p:nvCxnSpPr>
            <p:cNvPr id="41" name="Straight Arrow Connector 40"/>
            <p:cNvCxnSpPr>
              <a:stCxn id="5" idx="4"/>
              <a:endCxn id="7" idx="0"/>
            </p:cNvCxnSpPr>
            <p:nvPr/>
          </p:nvCxnSpPr>
          <p:spPr bwMode="auto">
            <a:xfrm flipH="1">
              <a:off x="1757901" y="1974131"/>
              <a:ext cx="1072611" cy="188190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TextBox 49"/>
            <p:cNvSpPr txBox="1"/>
            <p:nvPr/>
          </p:nvSpPr>
          <p:spPr>
            <a:xfrm rot="2200734">
              <a:off x="4826424" y="2331680"/>
              <a:ext cx="1171123" cy="343790"/>
            </a:xfrm>
            <a:prstGeom prst="rect">
              <a:avLst/>
            </a:prstGeom>
            <a:noFill/>
          </p:spPr>
          <p:txBody>
            <a:bodyPr wrap="none" rtlCol="0">
              <a:spAutoFit/>
            </a:bodyPr>
            <a:lstStyle/>
            <a:p>
              <a:r>
                <a:rPr lang="en-US" sz="1800" b="1" noProof="1">
                  <a:solidFill>
                    <a:srgbClr val="0D0D0D"/>
                  </a:solidFill>
                </a:rPr>
                <a:t>f:original</a:t>
              </a:r>
            </a:p>
          </p:txBody>
        </p:sp>
        <p:sp>
          <p:nvSpPr>
            <p:cNvPr id="52" name="TextBox 51"/>
            <p:cNvSpPr txBox="1"/>
            <p:nvPr/>
          </p:nvSpPr>
          <p:spPr>
            <a:xfrm>
              <a:off x="1763712" y="4583513"/>
              <a:ext cx="831710" cy="343790"/>
            </a:xfrm>
            <a:prstGeom prst="rect">
              <a:avLst/>
            </a:prstGeom>
            <a:noFill/>
          </p:spPr>
          <p:txBody>
            <a:bodyPr wrap="none" rtlCol="0">
              <a:spAutoFit/>
            </a:bodyPr>
            <a:lstStyle/>
            <a:p>
              <a:r>
                <a:rPr lang="en-US" sz="1800" b="1" noProof="1">
                  <a:solidFill>
                    <a:srgbClr val="0D0D0D"/>
                  </a:solidFill>
                </a:rPr>
                <a:t>f:nom</a:t>
              </a:r>
            </a:p>
          </p:txBody>
        </p:sp>
        <p:sp>
          <p:nvSpPr>
            <p:cNvPr id="54" name="TextBox 53"/>
            <p:cNvSpPr txBox="1"/>
            <p:nvPr/>
          </p:nvSpPr>
          <p:spPr>
            <a:xfrm>
              <a:off x="6640512" y="3856037"/>
              <a:ext cx="1475965" cy="343790"/>
            </a:xfrm>
            <a:prstGeom prst="rect">
              <a:avLst/>
            </a:prstGeom>
            <a:noFill/>
          </p:spPr>
          <p:txBody>
            <a:bodyPr wrap="none" rtlCol="0">
              <a:spAutoFit/>
            </a:bodyPr>
            <a:lstStyle/>
            <a:p>
              <a:r>
                <a:rPr lang="en-US" sz="1800" b="1" noProof="1">
                  <a:solidFill>
                    <a:srgbClr val="0D0D0D"/>
                  </a:solidFill>
                </a:rPr>
                <a:t>f:traducteur</a:t>
              </a:r>
            </a:p>
          </p:txBody>
        </p:sp>
        <p:sp>
          <p:nvSpPr>
            <p:cNvPr id="56" name="TextBox 55"/>
            <p:cNvSpPr txBox="1"/>
            <p:nvPr/>
          </p:nvSpPr>
          <p:spPr>
            <a:xfrm>
              <a:off x="1306512" y="2754714"/>
              <a:ext cx="1045542" cy="343790"/>
            </a:xfrm>
            <a:prstGeom prst="rect">
              <a:avLst/>
            </a:prstGeom>
            <a:noFill/>
          </p:spPr>
          <p:txBody>
            <a:bodyPr wrap="none" rtlCol="0">
              <a:spAutoFit/>
            </a:bodyPr>
            <a:lstStyle/>
            <a:p>
              <a:r>
                <a:rPr lang="en-US" sz="1800" b="1" noProof="1">
                  <a:solidFill>
                    <a:srgbClr val="0D0D0D"/>
                  </a:solidFill>
                </a:rPr>
                <a:t>f:auteur</a:t>
              </a:r>
            </a:p>
          </p:txBody>
        </p:sp>
        <p:sp>
          <p:nvSpPr>
            <p:cNvPr id="57" name="TextBox 56"/>
            <p:cNvSpPr txBox="1"/>
            <p:nvPr/>
          </p:nvSpPr>
          <p:spPr>
            <a:xfrm rot="19602114">
              <a:off x="7015463" y="2417276"/>
              <a:ext cx="781566" cy="343790"/>
            </a:xfrm>
            <a:prstGeom prst="rect">
              <a:avLst/>
            </a:prstGeom>
            <a:noFill/>
          </p:spPr>
          <p:txBody>
            <a:bodyPr wrap="none" rtlCol="0">
              <a:spAutoFit/>
            </a:bodyPr>
            <a:lstStyle/>
            <a:p>
              <a:r>
                <a:rPr lang="en-US" sz="1800" b="1" noProof="1">
                  <a:solidFill>
                    <a:srgbClr val="0D0D0D"/>
                  </a:solidFill>
                </a:rPr>
                <a:t>f:titre</a:t>
              </a:r>
            </a:p>
          </p:txBody>
        </p:sp>
        <p:sp>
          <p:nvSpPr>
            <p:cNvPr id="28" name="Oval 27"/>
            <p:cNvSpPr/>
            <p:nvPr/>
          </p:nvSpPr>
          <p:spPr bwMode="auto">
            <a:xfrm>
              <a:off x="4125912" y="3243297"/>
              <a:ext cx="4038600" cy="48343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chemeClr val="tx1">
                      <a:lumMod val="95000"/>
                      <a:lumOff val="5000"/>
                    </a:schemeClr>
                  </a:solidFill>
                </a:rPr>
                <a:t>http://…isbn/2020386682</a:t>
              </a:r>
            </a:p>
          </p:txBody>
        </p:sp>
        <p:cxnSp>
          <p:nvCxnSpPr>
            <p:cNvPr id="34" name="Straight Arrow Connector 33"/>
            <p:cNvCxnSpPr>
              <a:stCxn id="7" idx="4"/>
              <a:endCxn id="10" idx="0"/>
            </p:cNvCxnSpPr>
            <p:nvPr/>
          </p:nvCxnSpPr>
          <p:spPr bwMode="auto">
            <a:xfrm>
              <a:off x="1757901" y="4313238"/>
              <a:ext cx="5811" cy="91216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8" idx="4"/>
              <a:endCxn id="8" idx="1"/>
            </p:cNvCxnSpPr>
            <p:nvPr/>
          </p:nvCxnSpPr>
          <p:spPr bwMode="auto">
            <a:xfrm>
              <a:off x="6145212" y="3726731"/>
              <a:ext cx="900534" cy="80586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3" name="Straight Arrow Connector 42"/>
            <p:cNvCxnSpPr>
              <a:stCxn id="8" idx="5"/>
              <a:endCxn id="18" idx="0"/>
            </p:cNvCxnSpPr>
            <p:nvPr/>
          </p:nvCxnSpPr>
          <p:spPr bwMode="auto">
            <a:xfrm>
              <a:off x="7530678" y="4855882"/>
              <a:ext cx="481434" cy="9791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7" name="Straight Arrow Connector 46"/>
            <p:cNvCxnSpPr>
              <a:stCxn id="28" idx="0"/>
              <a:endCxn id="19" idx="2"/>
            </p:cNvCxnSpPr>
            <p:nvPr/>
          </p:nvCxnSpPr>
          <p:spPr bwMode="auto">
            <a:xfrm flipV="1">
              <a:off x="6145212" y="1987795"/>
              <a:ext cx="1943100" cy="12555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8" name="Straight Arrow Connector 57"/>
            <p:cNvCxnSpPr>
              <a:stCxn id="28" idx="0"/>
              <a:endCxn id="5" idx="5"/>
            </p:cNvCxnSpPr>
            <p:nvPr/>
          </p:nvCxnSpPr>
          <p:spPr bwMode="auto">
            <a:xfrm flipH="1" flipV="1">
              <a:off x="4339195" y="1903335"/>
              <a:ext cx="1806017" cy="13399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4" name="TextBox 63"/>
            <p:cNvSpPr txBox="1"/>
            <p:nvPr/>
          </p:nvSpPr>
          <p:spPr>
            <a:xfrm>
              <a:off x="7783512" y="4987433"/>
              <a:ext cx="831710" cy="343790"/>
            </a:xfrm>
            <a:prstGeom prst="rect">
              <a:avLst/>
            </a:prstGeom>
            <a:noFill/>
          </p:spPr>
          <p:txBody>
            <a:bodyPr wrap="none" rtlCol="0">
              <a:spAutoFit/>
            </a:bodyPr>
            <a:lstStyle/>
            <a:p>
              <a:r>
                <a:rPr lang="en-US" sz="1800" b="1" noProof="1">
                  <a:solidFill>
                    <a:srgbClr val="0D0D0D"/>
                  </a:solidFill>
                </a:rPr>
                <a:t>f:nom</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2"/>
          <p:cNvSpPr>
            <a:spLocks noGrp="1" noChangeArrowheads="1"/>
          </p:cNvSpPr>
          <p:nvPr>
            <p:ph idx="1"/>
          </p:nvPr>
        </p:nvSpPr>
        <p:spPr/>
        <p:txBody>
          <a:bodyPr/>
          <a:lstStyle/>
          <a:p>
            <a:r>
              <a:rPr lang="en-US" dirty="0" smtClean="0"/>
              <a:t>OWL makes a stronger conceptual distinction between classes and individuals</a:t>
            </a:r>
          </a:p>
          <a:p>
            <a:pPr lvl="1"/>
            <a:r>
              <a:rPr lang="en-US" dirty="0" smtClean="0"/>
              <a:t>there is a separate term for </a:t>
            </a:r>
            <a:r>
              <a:rPr lang="en-US" noProof="1" smtClean="0"/>
              <a:t>owl:Class</a:t>
            </a:r>
            <a:r>
              <a:rPr lang="en-US" dirty="0" smtClean="0"/>
              <a:t>, to make the difference</a:t>
            </a:r>
          </a:p>
          <a:p>
            <a:pPr lvl="1"/>
            <a:r>
              <a:rPr lang="en-US" dirty="0" smtClean="0"/>
              <a:t>individuals are separated into a special class called </a:t>
            </a:r>
            <a:r>
              <a:rPr lang="en-US" noProof="1" smtClean="0"/>
              <a:t>owl:Thing</a:t>
            </a:r>
          </a:p>
          <a:p>
            <a:r>
              <a:rPr lang="en-US" dirty="0" smtClean="0"/>
              <a:t>Eg, a precise classification would be:</a:t>
            </a:r>
            <a:endParaRPr lang="en-US" dirty="0"/>
          </a:p>
        </p:txBody>
      </p:sp>
      <p:sp>
        <p:nvSpPr>
          <p:cNvPr id="348162" name="Rectangle 1"/>
          <p:cNvSpPr>
            <a:spLocks noGrp="1" noChangeArrowheads="1"/>
          </p:cNvSpPr>
          <p:nvPr>
            <p:ph type="title"/>
          </p:nvPr>
        </p:nvSpPr>
        <p:spPr/>
        <p:txBody>
          <a:bodyPr/>
          <a:lstStyle/>
          <a:p>
            <a:r>
              <a:rPr lang="en-US" smtClean="0"/>
              <a:t>Classes in OWL (cont)</a:t>
            </a:r>
            <a:endParaRPr lang="en-US"/>
          </a:p>
        </p:txBody>
      </p:sp>
      <p:sp>
        <p:nvSpPr>
          <p:cNvPr id="169987" name="Text Box 3"/>
          <p:cNvSpPr txBox="1">
            <a:spLocks noChangeArrowheads="1"/>
          </p:cNvSpPr>
          <p:nvPr/>
        </p:nvSpPr>
        <p:spPr bwMode="auto">
          <a:xfrm>
            <a:off x="325439" y="5197475"/>
            <a:ext cx="9439274" cy="15541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ex:Person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&lt;uri-for-Amitav-Ghosh&gt;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rdf:type owl:Person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2"/>
          <p:cNvSpPr>
            <a:spLocks noGrp="1" noChangeArrowheads="1"/>
          </p:cNvSpPr>
          <p:nvPr>
            <p:ph idx="1"/>
          </p:nvPr>
        </p:nvSpPr>
        <p:spPr/>
        <p:txBody>
          <a:bodyPr/>
          <a:lstStyle/>
          <a:p>
            <a:r>
              <a:rPr lang="en-US" smtClean="0"/>
              <a:t>The OWL solution, where possible content is explicitly listed:</a:t>
            </a:r>
            <a:endParaRPr lang="en-US"/>
          </a:p>
        </p:txBody>
      </p:sp>
      <p:sp>
        <p:nvSpPr>
          <p:cNvPr id="350210" name="Rectangle 1"/>
          <p:cNvSpPr>
            <a:spLocks noGrp="1" noChangeArrowheads="1"/>
          </p:cNvSpPr>
          <p:nvPr>
            <p:ph type="title"/>
          </p:nvPr>
        </p:nvSpPr>
        <p:spPr/>
        <p:txBody>
          <a:bodyPr/>
          <a:lstStyle/>
          <a:p>
            <a:r>
              <a:rPr lang="en-US" smtClean="0"/>
              <a:t>OWL classes can be “enumerated”</a:t>
            </a:r>
            <a:endParaRPr lang="en-US"/>
          </a:p>
        </p:txBody>
      </p:sp>
      <p:pic>
        <p:nvPicPr>
          <p:cNvPr id="350212" name="Picture 3"/>
          <p:cNvPicPr>
            <a:picLocks noChangeAspect="1" noChangeArrowheads="1"/>
          </p:cNvPicPr>
          <p:nvPr/>
        </p:nvPicPr>
        <p:blipFill>
          <a:blip r:embed="rId3"/>
          <a:srcRect/>
          <a:stretch>
            <a:fillRect/>
          </a:stretch>
        </p:blipFill>
        <p:spPr bwMode="auto">
          <a:xfrm>
            <a:off x="1046162" y="2678112"/>
            <a:ext cx="8132763" cy="4665662"/>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1"/>
          <p:cNvSpPr>
            <a:spLocks noGrp="1" noChangeArrowheads="1"/>
          </p:cNvSpPr>
          <p:nvPr>
            <p:ph type="title"/>
          </p:nvPr>
        </p:nvSpPr>
        <p:spPr/>
        <p:txBody>
          <a:bodyPr/>
          <a:lstStyle/>
          <a:p>
            <a:r>
              <a:rPr lang="en-US" smtClean="0"/>
              <a:t>Same serialized</a:t>
            </a:r>
            <a:endParaRPr lang="en-US"/>
          </a:p>
        </p:txBody>
      </p:sp>
      <p:sp>
        <p:nvSpPr>
          <p:cNvPr id="172035" name="Text Box 3"/>
          <p:cNvSpPr txBox="1">
            <a:spLocks noChangeArrowheads="1"/>
          </p:cNvSpPr>
          <p:nvPr/>
        </p:nvSpPr>
        <p:spPr bwMode="auto">
          <a:xfrm>
            <a:off x="358775" y="1630362"/>
            <a:ext cx="9405938" cy="20351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rdf:ID</a:t>
            </a:r>
            <a:r>
              <a:rPr lang="en-US" sz="1800" b="1" dirty="0">
                <a:solidFill>
                  <a:srgbClr val="000000"/>
                </a:solidFill>
                <a:latin typeface="Courier New" charset="0"/>
                <a:ea typeface="msmincho" charset="0"/>
                <a:cs typeface="msmincho" charset="0"/>
              </a:rPr>
              <a:t>="Currency"&gt;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owl:oneOf</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rdf:parseType</a:t>
            </a:r>
            <a:r>
              <a:rPr lang="en-US" sz="1800" b="1" dirty="0">
                <a:solidFill>
                  <a:srgbClr val="000000"/>
                </a:solidFill>
                <a:latin typeface="Courier New" charset="0"/>
                <a:ea typeface="msmincho" charset="0"/>
                <a:cs typeface="msmincho" charset="0"/>
              </a:rPr>
              <a:t>="Collection"&gt;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owl:Thing</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rdf:ID</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owl:Thing</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rdf:ID</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owl:Thing</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rdf:ID</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owl:oneOf</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&gt;</a:t>
            </a:r>
          </a:p>
        </p:txBody>
      </p:sp>
      <p:sp>
        <p:nvSpPr>
          <p:cNvPr id="172036" name="Text Box 4"/>
          <p:cNvSpPr txBox="1">
            <a:spLocks noChangeArrowheads="1"/>
          </p:cNvSpPr>
          <p:nvPr/>
        </p:nvSpPr>
        <p:spPr bwMode="auto">
          <a:xfrm>
            <a:off x="395294" y="3978275"/>
            <a:ext cx="9369423" cy="15541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owl:oneOf (:€ :£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7" name="Rectangle 2"/>
          <p:cNvSpPr>
            <a:spLocks noGrp="1" noChangeArrowheads="1"/>
          </p:cNvSpPr>
          <p:nvPr>
            <p:ph idx="1"/>
          </p:nvPr>
        </p:nvSpPr>
        <p:spPr/>
        <p:txBody>
          <a:bodyPr/>
          <a:lstStyle/>
          <a:p>
            <a:r>
              <a:rPr lang="en-US" smtClean="0"/>
              <a:t>Essentially, like a set-theoretical union:</a:t>
            </a:r>
            <a:endParaRPr lang="en-US"/>
          </a:p>
        </p:txBody>
      </p:sp>
      <p:sp>
        <p:nvSpPr>
          <p:cNvPr id="354306" name="Rectangle 1"/>
          <p:cNvSpPr>
            <a:spLocks noGrp="1" noChangeArrowheads="1"/>
          </p:cNvSpPr>
          <p:nvPr>
            <p:ph type="title"/>
          </p:nvPr>
        </p:nvSpPr>
        <p:spPr/>
        <p:txBody>
          <a:bodyPr/>
          <a:lstStyle/>
          <a:p>
            <a:r>
              <a:rPr lang="en-US" smtClean="0"/>
              <a:t>Union of classes</a:t>
            </a:r>
            <a:endParaRPr lang="en-US"/>
          </a:p>
        </p:txBody>
      </p:sp>
      <p:pic>
        <p:nvPicPr>
          <p:cNvPr id="354308" name="Picture 3"/>
          <p:cNvPicPr>
            <a:picLocks noChangeAspect="1" noChangeArrowheads="1"/>
          </p:cNvPicPr>
          <p:nvPr/>
        </p:nvPicPr>
        <p:blipFill>
          <a:blip r:embed="rId3"/>
          <a:srcRect/>
          <a:stretch>
            <a:fillRect/>
          </a:stretch>
        </p:blipFill>
        <p:spPr bwMode="auto">
          <a:xfrm>
            <a:off x="361950" y="2433673"/>
            <a:ext cx="9105900" cy="4549775"/>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5" name="Rectangle 2"/>
          <p:cNvSpPr>
            <a:spLocks noGrp="1" noChangeArrowheads="1"/>
          </p:cNvSpPr>
          <p:nvPr>
            <p:ph idx="1"/>
          </p:nvPr>
        </p:nvSpPr>
        <p:spPr/>
        <p:txBody>
          <a:bodyPr/>
          <a:lstStyle/>
          <a:p>
            <a:r>
              <a:rPr lang="en-US" smtClean="0"/>
              <a:t>Other possibilities: complementOf, intersectionOf, …</a:t>
            </a:r>
            <a:endParaRPr lang="en-US"/>
          </a:p>
        </p:txBody>
      </p:sp>
      <p:sp>
        <p:nvSpPr>
          <p:cNvPr id="356354" name="Rectangle 1"/>
          <p:cNvSpPr>
            <a:spLocks noGrp="1" noChangeArrowheads="1"/>
          </p:cNvSpPr>
          <p:nvPr>
            <p:ph type="title"/>
          </p:nvPr>
        </p:nvSpPr>
        <p:spPr/>
        <p:txBody>
          <a:bodyPr/>
          <a:lstStyle/>
          <a:p>
            <a:r>
              <a:rPr lang="en-US" smtClean="0"/>
              <a:t>Same serialized</a:t>
            </a:r>
            <a:endParaRPr lang="en-US"/>
          </a:p>
        </p:txBody>
      </p:sp>
      <p:sp>
        <p:nvSpPr>
          <p:cNvPr id="174083" name="Text Box 3"/>
          <p:cNvSpPr txBox="1">
            <a:spLocks noChangeArrowheads="1"/>
          </p:cNvSpPr>
          <p:nvPr/>
        </p:nvSpPr>
        <p:spPr bwMode="auto">
          <a:xfrm>
            <a:off x="287339" y="1425575"/>
            <a:ext cx="9477374" cy="20351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rdf:ID</a:t>
            </a:r>
            <a:r>
              <a:rPr lang="en-US" sz="1800" b="1" dirty="0">
                <a:solidFill>
                  <a:srgbClr val="000000"/>
                </a:solidFill>
                <a:latin typeface="Courier New" charset="0"/>
                <a:ea typeface="msmincho" charset="0"/>
                <a:cs typeface="msmincho" charset="0"/>
              </a:rPr>
              <a:t>="Literature"&gt;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owl:unionOf</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rdf:parseType</a:t>
            </a:r>
            <a:r>
              <a:rPr lang="en-US" sz="1800" b="1" dirty="0">
                <a:solidFill>
                  <a:srgbClr val="000000"/>
                </a:solidFill>
                <a:latin typeface="Courier New" charset="0"/>
                <a:ea typeface="msmincho" charset="0"/>
                <a:cs typeface="msmincho" charset="0"/>
              </a:rPr>
              <a:t>="Collection"&gt;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="#Novel"/&gt;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a:t>
            </a:r>
            <a:r>
              <a:rPr lang="en-US" sz="1800" b="1" dirty="0" err="1">
                <a:solidFill>
                  <a:srgbClr val="000000"/>
                </a:solidFill>
                <a:latin typeface="Courier New" charset="0"/>
                <a:ea typeface="msmincho" charset="0"/>
                <a:cs typeface="msmincho" charset="0"/>
              </a:rPr>
              <a:t>Short_Story</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="#Poetry"/&gt;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owl:unionOf</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&gt;</a:t>
            </a:r>
          </a:p>
        </p:txBody>
      </p:sp>
      <p:sp>
        <p:nvSpPr>
          <p:cNvPr id="174084" name="Text Box 4"/>
          <p:cNvSpPr txBox="1">
            <a:spLocks noChangeArrowheads="1"/>
          </p:cNvSpPr>
          <p:nvPr/>
        </p:nvSpPr>
        <p:spPr bwMode="auto">
          <a:xfrm>
            <a:off x="323852" y="3773490"/>
            <a:ext cx="9440863" cy="13128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:Novel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a:t>
            </a:r>
            <a:r>
              <a:rPr lang="en-US" sz="1800" b="1" dirty="0" err="1">
                <a:solidFill>
                  <a:srgbClr val="000000"/>
                </a:solidFill>
                <a:latin typeface="Courier New" charset="0"/>
                <a:ea typeface="msmincho" charset="0"/>
                <a:cs typeface="msmincho" charset="0"/>
              </a:rPr>
              <a:t>Short_Story</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:Poetry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:Literature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owl:unionOf</a:t>
            </a:r>
            <a:r>
              <a:rPr lang="en-US" sz="1800" b="1" dirty="0">
                <a:solidFill>
                  <a:srgbClr val="000000"/>
                </a:solidFill>
                <a:latin typeface="Courier New" charset="0"/>
                <a:ea typeface="msmincho" charset="0"/>
                <a:cs typeface="msmincho" charset="0"/>
              </a:rPr>
              <a:t> (:Novel :</a:t>
            </a:r>
            <a:r>
              <a:rPr lang="en-US" sz="1800" b="1" dirty="0" err="1">
                <a:solidFill>
                  <a:srgbClr val="000000"/>
                </a:solidFill>
                <a:latin typeface="Courier New" charset="0"/>
                <a:ea typeface="msmincho" charset="0"/>
                <a:cs typeface="msmincho" charset="0"/>
              </a:rPr>
              <a:t>Short_Story</a:t>
            </a:r>
            <a:r>
              <a:rPr lang="en-US" sz="1800" b="1" dirty="0">
                <a:solidFill>
                  <a:srgbClr val="000000"/>
                </a:solidFill>
                <a:latin typeface="Courier New" charset="0"/>
                <a:ea typeface="msmincho" charset="0"/>
                <a:cs typeface="msmincho" charset="0"/>
              </a:rPr>
              <a:t> :Poetry).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1"/>
          <p:cNvSpPr>
            <a:spLocks noGrp="1" noChangeArrowheads="1"/>
          </p:cNvSpPr>
          <p:nvPr>
            <p:ph type="title"/>
          </p:nvPr>
        </p:nvSpPr>
        <p:spPr/>
        <p:txBody>
          <a:bodyPr/>
          <a:lstStyle/>
          <a:p>
            <a:r>
              <a:rPr lang="en-US" smtClean="0"/>
              <a:t>For example…</a:t>
            </a:r>
            <a:endParaRPr lang="en-US"/>
          </a:p>
        </p:txBody>
      </p:sp>
      <p:sp>
        <p:nvSpPr>
          <p:cNvPr id="358403" name="Text Box 2"/>
          <p:cNvSpPr txBox="1">
            <a:spLocks noChangeArrowheads="1"/>
          </p:cNvSpPr>
          <p:nvPr/>
        </p:nvSpPr>
        <p:spPr bwMode="auto">
          <a:xfrm>
            <a:off x="539752" y="1366837"/>
            <a:ext cx="4500563" cy="544513"/>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If:</a:t>
            </a:r>
          </a:p>
        </p:txBody>
      </p:sp>
      <p:sp>
        <p:nvSpPr>
          <p:cNvPr id="175107" name="Text Box 3"/>
          <p:cNvSpPr txBox="1">
            <a:spLocks noChangeArrowheads="1"/>
          </p:cNvSpPr>
          <p:nvPr/>
        </p:nvSpPr>
        <p:spPr bwMode="auto">
          <a:xfrm>
            <a:off x="288925" y="1908210"/>
            <a:ext cx="9475788" cy="17938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:Novel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:Short_Story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:Poetry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:Literature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owl:unionOf (:Novel :Short_Story :Poetry).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&lt;myWork&gt; rdf:type :Novel .</a:t>
            </a:r>
          </a:p>
        </p:txBody>
      </p:sp>
      <p:sp>
        <p:nvSpPr>
          <p:cNvPr id="175108" name="Text Box 4"/>
          <p:cNvSpPr txBox="1">
            <a:spLocks noChangeArrowheads="1"/>
          </p:cNvSpPr>
          <p:nvPr/>
        </p:nvSpPr>
        <p:spPr bwMode="auto">
          <a:xfrm>
            <a:off x="325439" y="5580069"/>
            <a:ext cx="9439274"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&lt;myWork&gt; rdf:type :Literature .</a:t>
            </a:r>
          </a:p>
        </p:txBody>
      </p:sp>
      <p:sp>
        <p:nvSpPr>
          <p:cNvPr id="358406" name="Text Box 5"/>
          <p:cNvSpPr txBox="1">
            <a:spLocks noChangeArrowheads="1"/>
          </p:cNvSpPr>
          <p:nvPr/>
        </p:nvSpPr>
        <p:spPr bwMode="auto">
          <a:xfrm>
            <a:off x="539752" y="4606931"/>
            <a:ext cx="9180513" cy="544512"/>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then the following holds, too: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1"/>
          <p:cNvSpPr>
            <a:spLocks noGrp="1" noChangeArrowheads="1"/>
          </p:cNvSpPr>
          <p:nvPr>
            <p:ph type="title"/>
          </p:nvPr>
        </p:nvSpPr>
        <p:spPr/>
        <p:txBody>
          <a:bodyPr/>
          <a:lstStyle/>
          <a:p>
            <a:r>
              <a:rPr lang="en-US" smtClean="0"/>
              <a:t>It can be a bit more complicated…</a:t>
            </a:r>
            <a:endParaRPr lang="en-US"/>
          </a:p>
        </p:txBody>
      </p:sp>
      <p:sp>
        <p:nvSpPr>
          <p:cNvPr id="360451" name="Text Box 2"/>
          <p:cNvSpPr txBox="1">
            <a:spLocks noChangeArrowheads="1"/>
          </p:cNvSpPr>
          <p:nvPr/>
        </p:nvSpPr>
        <p:spPr bwMode="auto">
          <a:xfrm>
            <a:off x="539752" y="1347788"/>
            <a:ext cx="4500563" cy="544513"/>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If:</a:t>
            </a:r>
          </a:p>
        </p:txBody>
      </p:sp>
      <p:sp>
        <p:nvSpPr>
          <p:cNvPr id="176131" name="Text Box 3"/>
          <p:cNvSpPr txBox="1">
            <a:spLocks noChangeArrowheads="1"/>
          </p:cNvSpPr>
          <p:nvPr/>
        </p:nvSpPr>
        <p:spPr bwMode="auto">
          <a:xfrm>
            <a:off x="288925" y="2016160"/>
            <a:ext cx="9475788" cy="22764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:Novel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:Short_Story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:Poetry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:Literature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owl:unionOf (:Novel :Short_Story :Poetry).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fr:Roman owl:equivalentClass :Novel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&lt;myWork&gt; rdf:type fr:Roman .</a:t>
            </a:r>
          </a:p>
        </p:txBody>
      </p:sp>
      <p:sp>
        <p:nvSpPr>
          <p:cNvPr id="176132" name="Text Box 4"/>
          <p:cNvSpPr txBox="1">
            <a:spLocks noChangeArrowheads="1"/>
          </p:cNvSpPr>
          <p:nvPr/>
        </p:nvSpPr>
        <p:spPr bwMode="auto">
          <a:xfrm>
            <a:off x="288925" y="6372231"/>
            <a:ext cx="9475788"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&lt;myWork&gt; rdf:type :Literature .</a:t>
            </a:r>
          </a:p>
        </p:txBody>
      </p:sp>
      <p:sp>
        <p:nvSpPr>
          <p:cNvPr id="360454" name="Text Box 5"/>
          <p:cNvSpPr txBox="1">
            <a:spLocks noChangeArrowheads="1"/>
          </p:cNvSpPr>
          <p:nvPr/>
        </p:nvSpPr>
        <p:spPr bwMode="auto">
          <a:xfrm>
            <a:off x="539752" y="4946650"/>
            <a:ext cx="9180513" cy="966787"/>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then, through the combination of different terms, the following still holds: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9" name="Rectangle 2"/>
          <p:cNvSpPr>
            <a:spLocks noGrp="1" noChangeArrowheads="1"/>
          </p:cNvSpPr>
          <p:nvPr>
            <p:ph idx="1"/>
          </p:nvPr>
        </p:nvSpPr>
        <p:spPr/>
        <p:txBody>
          <a:bodyPr/>
          <a:lstStyle/>
          <a:p>
            <a:r>
              <a:rPr lang="en-US" smtClean="0"/>
              <a:t>The OWL features listed so far are already fairly powerful</a:t>
            </a:r>
          </a:p>
          <a:p>
            <a:r>
              <a:rPr lang="en-US" smtClean="0"/>
              <a:t>E.g., various databases can be linked via owl:sameAs, functional or inverse functional properties, etc.</a:t>
            </a:r>
          </a:p>
          <a:p>
            <a:r>
              <a:rPr lang="en-US" smtClean="0"/>
              <a:t>Many inferred relationship can be found using a traditional rule engine</a:t>
            </a:r>
            <a:endParaRPr lang="en-US"/>
          </a:p>
        </p:txBody>
      </p:sp>
      <p:sp>
        <p:nvSpPr>
          <p:cNvPr id="362498" name="Rectangle 1"/>
          <p:cNvSpPr>
            <a:spLocks noGrp="1" noChangeArrowheads="1"/>
          </p:cNvSpPr>
          <p:nvPr>
            <p:ph type="title"/>
          </p:nvPr>
        </p:nvSpPr>
        <p:spPr/>
        <p:txBody>
          <a:bodyPr/>
          <a:lstStyle/>
          <a:p>
            <a:r>
              <a:rPr lang="en-US" smtClean="0"/>
              <a:t>What we have so far…</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7" name="Rectangle 2"/>
          <p:cNvSpPr>
            <a:spLocks noGrp="1" noChangeArrowheads="1"/>
          </p:cNvSpPr>
          <p:nvPr>
            <p:ph idx="1"/>
          </p:nvPr>
        </p:nvSpPr>
        <p:spPr/>
        <p:txBody>
          <a:bodyPr/>
          <a:lstStyle/>
          <a:p>
            <a:r>
              <a:rPr lang="en-US" dirty="0" smtClean="0"/>
              <a:t>Very large vocabularies might require even more complex features</a:t>
            </a:r>
          </a:p>
          <a:p>
            <a:pPr lvl="1"/>
            <a:r>
              <a:rPr lang="en-US" dirty="0" smtClean="0"/>
              <a:t>typical usage example: definition of all concepts in a health care environment</a:t>
            </a:r>
          </a:p>
          <a:p>
            <a:pPr lvl="1"/>
            <a:r>
              <a:rPr lang="en-US" dirty="0" smtClean="0"/>
              <a:t>some major issues</a:t>
            </a:r>
          </a:p>
          <a:p>
            <a:pPr lvl="2"/>
            <a:r>
              <a:rPr lang="en-US" dirty="0" smtClean="0"/>
              <a:t>the way classes (i.e., “concepts”) are defined</a:t>
            </a:r>
          </a:p>
          <a:p>
            <a:pPr lvl="2"/>
            <a:r>
              <a:rPr lang="en-US" dirty="0" smtClean="0"/>
              <a:t>handling of datatypes</a:t>
            </a:r>
          </a:p>
          <a:p>
            <a:r>
              <a:rPr lang="en-US" dirty="0" smtClean="0"/>
              <a:t>OWL includes those extra features but… the inference engines become (much) more complex </a:t>
            </a:r>
            <a:r>
              <a:rPr lang="en-US" dirty="0" smtClean="0">
                <a:sym typeface="Wingdings"/>
              </a:rPr>
              <a:t></a:t>
            </a:r>
            <a:endParaRPr lang="en-US" dirty="0"/>
          </a:p>
        </p:txBody>
      </p:sp>
      <p:sp>
        <p:nvSpPr>
          <p:cNvPr id="364546" name="Rectangle 1"/>
          <p:cNvSpPr>
            <a:spLocks noGrp="1" noChangeArrowheads="1"/>
          </p:cNvSpPr>
          <p:nvPr>
            <p:ph type="title"/>
          </p:nvPr>
        </p:nvSpPr>
        <p:spPr/>
        <p:txBody>
          <a:bodyPr/>
          <a:lstStyle/>
          <a:p>
            <a:r>
              <a:rPr lang="en-US" smtClean="0"/>
              <a:t>However… that may not be enough</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5" name="Rectangle 2"/>
          <p:cNvSpPr>
            <a:spLocks noGrp="1" noChangeArrowheads="1"/>
          </p:cNvSpPr>
          <p:nvPr>
            <p:ph idx="1"/>
          </p:nvPr>
        </p:nvSpPr>
        <p:spPr/>
        <p:txBody>
          <a:bodyPr>
            <a:normAutofit/>
          </a:bodyPr>
          <a:lstStyle/>
          <a:p>
            <a:r>
              <a:rPr lang="en-US" dirty="0" smtClean="0"/>
              <a:t>Classes are created by restricting the property values on a </a:t>
            </a:r>
            <a:r>
              <a:rPr lang="en-US" noProof="1" smtClean="0"/>
              <a:t>(super)class</a:t>
            </a:r>
          </a:p>
          <a:p>
            <a:r>
              <a:rPr lang="en-US" dirty="0" smtClean="0"/>
              <a:t>For example: how would I characterize a “listed price”?</a:t>
            </a:r>
          </a:p>
          <a:p>
            <a:pPr lvl="1"/>
            <a:r>
              <a:rPr lang="en-US" dirty="0" smtClean="0"/>
              <a:t>it is a price (which may be a general term), but one that is given in one of the “allowed” currencies (€, £, or $)</a:t>
            </a:r>
          </a:p>
          <a:p>
            <a:pPr lvl="1"/>
            <a:r>
              <a:rPr lang="en-US" dirty="0" smtClean="0"/>
              <a:t>more formally:</a:t>
            </a:r>
          </a:p>
          <a:p>
            <a:pPr lvl="2"/>
            <a:r>
              <a:rPr lang="en-US" dirty="0" smtClean="0"/>
              <a:t>the value of “</a:t>
            </a:r>
            <a:r>
              <a:rPr lang="en-US" noProof="1" smtClean="0"/>
              <a:t>p:currency</a:t>
            </a:r>
            <a:r>
              <a:rPr lang="en-US" dirty="0" smtClean="0"/>
              <a:t>”, when applied to a resource on listed price, must take one of those values…</a:t>
            </a:r>
          </a:p>
          <a:p>
            <a:pPr lvl="2"/>
            <a:r>
              <a:rPr lang="en-US" dirty="0" smtClean="0"/>
              <a:t>…thereby defining the class of “listed price”</a:t>
            </a:r>
            <a:endParaRPr lang="en-US" dirty="0"/>
          </a:p>
        </p:txBody>
      </p:sp>
      <p:sp>
        <p:nvSpPr>
          <p:cNvPr id="366594" name="Rectangle 1"/>
          <p:cNvSpPr>
            <a:spLocks noGrp="1" noChangeArrowheads="1"/>
          </p:cNvSpPr>
          <p:nvPr>
            <p:ph type="title"/>
          </p:nvPr>
        </p:nvSpPr>
        <p:spPr/>
        <p:txBody>
          <a:bodyPr/>
          <a:lstStyle/>
          <a:p>
            <a:r>
              <a:rPr lang="en-US" smtClean="0"/>
              <a:t>Property value restrictions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3</a:t>
            </a:r>
            <a:r>
              <a:rPr lang="en-US" baseline="33000"/>
              <a:t>rd</a:t>
            </a:r>
            <a:r>
              <a:rPr lang="en-US"/>
              <a:t>: start merging your data</a:t>
            </a:r>
          </a:p>
        </p:txBody>
      </p:sp>
      <p:sp>
        <p:nvSpPr>
          <p:cNvPr id="5" name="Oval 4"/>
          <p:cNvSpPr/>
          <p:nvPr/>
        </p:nvSpPr>
        <p:spPr bwMode="auto">
          <a:xfrm>
            <a:off x="4735512" y="3779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6" name="Oval 5"/>
          <p:cNvSpPr/>
          <p:nvPr/>
        </p:nvSpPr>
        <p:spPr bwMode="auto">
          <a:xfrm>
            <a:off x="5192713"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a:p>
        </p:txBody>
      </p:sp>
      <p:sp>
        <p:nvSpPr>
          <p:cNvPr id="7" name="Oval 6"/>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a:p>
        </p:txBody>
      </p:sp>
      <p:sp>
        <p:nvSpPr>
          <p:cNvPr id="8" name="Rectangle 7"/>
          <p:cNvSpPr/>
          <p:nvPr/>
        </p:nvSpPr>
        <p:spPr bwMode="auto">
          <a:xfrm>
            <a:off x="4605502" y="65230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9" name="Rectangle 8"/>
          <p:cNvSpPr/>
          <p:nvPr/>
        </p:nvSpPr>
        <p:spPr bwMode="auto">
          <a:xfrm>
            <a:off x="8164515" y="690308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10" name="Rectangle 9"/>
          <p:cNvSpPr/>
          <p:nvPr/>
        </p:nvSpPr>
        <p:spPr bwMode="auto">
          <a:xfrm>
            <a:off x="8262771" y="4456555"/>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fr-FR" sz="1000" b="1" dirty="0">
                <a:solidFill>
                  <a:srgbClr val="0D0D0D"/>
                </a:solidFill>
              </a:rPr>
              <a:t>Le palais des miroirs</a:t>
            </a:r>
          </a:p>
        </p:txBody>
      </p:sp>
      <p:cxnSp>
        <p:nvCxnSpPr>
          <p:cNvPr id="11" name="Straight Arrow Connector 10"/>
          <p:cNvCxnSpPr>
            <a:stCxn id="5" idx="4"/>
            <a:endCxn id="6" idx="0"/>
          </p:cNvCxnSpPr>
          <p:nvPr/>
        </p:nvCxnSpPr>
        <p:spPr bwMode="auto">
          <a:xfrm rot="5400000">
            <a:off x="4950083" y="4570885"/>
            <a:ext cx="1582209" cy="6456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TextBox 11"/>
          <p:cNvSpPr txBox="1"/>
          <p:nvPr/>
        </p:nvSpPr>
        <p:spPr>
          <a:xfrm rot="3478347">
            <a:off x="7170509" y="4524734"/>
            <a:ext cx="823218" cy="229550"/>
          </a:xfrm>
          <a:prstGeom prst="rect">
            <a:avLst/>
          </a:prstGeom>
          <a:noFill/>
        </p:spPr>
        <p:txBody>
          <a:bodyPr wrap="square" lIns="91132" tIns="45567" rIns="91132" bIns="45567" rtlCol="0">
            <a:spAutoFit/>
          </a:bodyPr>
          <a:lstStyle/>
          <a:p>
            <a:r>
              <a:rPr lang="en-US" sz="1000" b="1" noProof="1">
                <a:solidFill>
                  <a:srgbClr val="0D0D0D"/>
                </a:solidFill>
              </a:rPr>
              <a:t>f:original</a:t>
            </a:r>
          </a:p>
        </p:txBody>
      </p:sp>
      <p:sp>
        <p:nvSpPr>
          <p:cNvPr id="13" name="TextBox 12"/>
          <p:cNvSpPr txBox="1"/>
          <p:nvPr/>
        </p:nvSpPr>
        <p:spPr>
          <a:xfrm>
            <a:off x="4887912" y="6186949"/>
            <a:ext cx="617604"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14" name="TextBox 13"/>
          <p:cNvSpPr txBox="1"/>
          <p:nvPr/>
        </p:nvSpPr>
        <p:spPr>
          <a:xfrm>
            <a:off x="8212645" y="5762278"/>
            <a:ext cx="889632" cy="229550"/>
          </a:xfrm>
          <a:prstGeom prst="rect">
            <a:avLst/>
          </a:prstGeom>
          <a:noFill/>
        </p:spPr>
        <p:txBody>
          <a:bodyPr wrap="square" lIns="91132" tIns="45567" rIns="91132" bIns="45567" rtlCol="0">
            <a:spAutoFit/>
          </a:bodyPr>
          <a:lstStyle/>
          <a:p>
            <a:r>
              <a:rPr lang="en-US" sz="1000" b="1" noProof="1">
                <a:solidFill>
                  <a:srgbClr val="0D0D0D"/>
                </a:solidFill>
              </a:rPr>
              <a:t>f:traducteur</a:t>
            </a:r>
          </a:p>
        </p:txBody>
      </p:sp>
      <p:sp>
        <p:nvSpPr>
          <p:cNvPr id="15" name="TextBox 14"/>
          <p:cNvSpPr txBox="1"/>
          <p:nvPr/>
        </p:nvSpPr>
        <p:spPr>
          <a:xfrm>
            <a:off x="5726113" y="4999036"/>
            <a:ext cx="762000" cy="229550"/>
          </a:xfrm>
          <a:prstGeom prst="rect">
            <a:avLst/>
          </a:prstGeom>
          <a:noFill/>
        </p:spPr>
        <p:txBody>
          <a:bodyPr wrap="square" lIns="91132" tIns="45567" rIns="91132" bIns="45567" rtlCol="0">
            <a:spAutoFit/>
          </a:bodyPr>
          <a:lstStyle/>
          <a:p>
            <a:r>
              <a:rPr lang="en-US" sz="1000" b="1" noProof="1">
                <a:solidFill>
                  <a:srgbClr val="0D0D0D"/>
                </a:solidFill>
              </a:rPr>
              <a:t>f:auteur</a:t>
            </a:r>
          </a:p>
        </p:txBody>
      </p:sp>
      <p:sp>
        <p:nvSpPr>
          <p:cNvPr id="16" name="TextBox 15"/>
          <p:cNvSpPr txBox="1"/>
          <p:nvPr/>
        </p:nvSpPr>
        <p:spPr>
          <a:xfrm rot="19602114">
            <a:off x="8400674" y="4907592"/>
            <a:ext cx="675917" cy="229550"/>
          </a:xfrm>
          <a:prstGeom prst="rect">
            <a:avLst/>
          </a:prstGeom>
          <a:noFill/>
        </p:spPr>
        <p:txBody>
          <a:bodyPr wrap="square" lIns="91132" tIns="45567" rIns="91132" bIns="45567" rtlCol="0">
            <a:spAutoFit/>
          </a:bodyPr>
          <a:lstStyle/>
          <a:p>
            <a:r>
              <a:rPr lang="en-US" sz="1000" b="1" noProof="1">
                <a:solidFill>
                  <a:srgbClr val="0D0D0D"/>
                </a:solidFill>
              </a:rPr>
              <a:t>f:titre</a:t>
            </a:r>
          </a:p>
        </p:txBody>
      </p:sp>
      <p:sp>
        <p:nvSpPr>
          <p:cNvPr id="17" name="Oval 16"/>
          <p:cNvSpPr/>
          <p:nvPr/>
        </p:nvSpPr>
        <p:spPr bwMode="auto">
          <a:xfrm>
            <a:off x="6558296" y="5384293"/>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6" idx="4"/>
            <a:endCxn id="8" idx="0"/>
          </p:cNvCxnSpPr>
          <p:nvPr/>
        </p:nvCxnSpPr>
        <p:spPr bwMode="auto">
          <a:xfrm rot="5400000">
            <a:off x="5127300" y="6232033"/>
            <a:ext cx="571306" cy="107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17" idx="4"/>
            <a:endCxn id="7" idx="1"/>
          </p:cNvCxnSpPr>
          <p:nvPr/>
        </p:nvCxnSpPr>
        <p:spPr bwMode="auto">
          <a:xfrm rot="16200000" flipH="1">
            <a:off x="7957944" y="5635925"/>
            <a:ext cx="450139" cy="59245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7" idx="5"/>
            <a:endCxn id="9" idx="0"/>
          </p:cNvCxnSpPr>
          <p:nvPr/>
        </p:nvCxnSpPr>
        <p:spPr bwMode="auto">
          <a:xfrm rot="16200000" flipH="1">
            <a:off x="8603875" y="6540345"/>
            <a:ext cx="557142" cy="1683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7" idx="0"/>
            <a:endCxn id="10" idx="2"/>
          </p:cNvCxnSpPr>
          <p:nvPr/>
        </p:nvCxnSpPr>
        <p:spPr bwMode="auto">
          <a:xfrm rot="5400000" flipH="1" flipV="1">
            <a:off x="8126771" y="4446154"/>
            <a:ext cx="698187" cy="11780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2" name="Straight Arrow Connector 21"/>
          <p:cNvCxnSpPr>
            <a:stCxn id="17" idx="0"/>
            <a:endCxn id="5" idx="5"/>
          </p:cNvCxnSpPr>
          <p:nvPr/>
        </p:nvCxnSpPr>
        <p:spPr bwMode="auto">
          <a:xfrm rot="16200000" flipV="1">
            <a:off x="6780613" y="4278158"/>
            <a:ext cx="1328938" cy="8834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TextBox 22"/>
          <p:cNvSpPr txBox="1"/>
          <p:nvPr/>
        </p:nvSpPr>
        <p:spPr>
          <a:xfrm>
            <a:off x="8964645" y="6422740"/>
            <a:ext cx="647701"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25" name="Oval 24"/>
          <p:cNvSpPr/>
          <p:nvPr/>
        </p:nvSpPr>
        <p:spPr bwMode="auto">
          <a:xfrm>
            <a:off x="3945912" y="1552046"/>
            <a:ext cx="27666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26" name="Oval 2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a:p>
        </p:txBody>
      </p:sp>
      <p:sp>
        <p:nvSpPr>
          <p:cNvPr id="27" name="Oval 26"/>
          <p:cNvSpPr/>
          <p:nvPr/>
        </p:nvSpPr>
        <p:spPr bwMode="auto">
          <a:xfrm>
            <a:off x="3973515"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a:p>
        </p:txBody>
      </p:sp>
      <p:sp>
        <p:nvSpPr>
          <p:cNvPr id="28" name="Rectangle 27"/>
          <p:cNvSpPr/>
          <p:nvPr/>
        </p:nvSpPr>
        <p:spPr bwMode="auto">
          <a:xfrm>
            <a:off x="239747" y="4694237"/>
            <a:ext cx="1670399" cy="22955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9" name="Oval 28"/>
          <p:cNvSpPr/>
          <p:nvPr/>
        </p:nvSpPr>
        <p:spPr bwMode="auto">
          <a:xfrm>
            <a:off x="2068515" y="4846639"/>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0" name="Rectangle 29"/>
          <p:cNvSpPr/>
          <p:nvPr/>
        </p:nvSpPr>
        <p:spPr bwMode="auto">
          <a:xfrm>
            <a:off x="239747" y="1465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31" name="Rectangle 30"/>
          <p:cNvSpPr/>
          <p:nvPr/>
        </p:nvSpPr>
        <p:spPr bwMode="auto">
          <a:xfrm>
            <a:off x="239747" y="1846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2000</a:t>
            </a:r>
          </a:p>
        </p:txBody>
      </p:sp>
      <p:sp>
        <p:nvSpPr>
          <p:cNvPr id="32" name="Rectangle 31"/>
          <p:cNvSpPr/>
          <p:nvPr/>
        </p:nvSpPr>
        <p:spPr bwMode="auto">
          <a:xfrm>
            <a:off x="239747" y="27156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London</a:t>
            </a:r>
          </a:p>
        </p:txBody>
      </p:sp>
      <p:sp>
        <p:nvSpPr>
          <p:cNvPr id="33" name="Rectangle 32"/>
          <p:cNvSpPr/>
          <p:nvPr/>
        </p:nvSpPr>
        <p:spPr bwMode="auto">
          <a:xfrm>
            <a:off x="239747" y="31158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4" name="Curved Connector 20"/>
          <p:cNvCxnSpPr>
            <a:stCxn id="25" idx="4"/>
            <a:endCxn id="26" idx="6"/>
          </p:cNvCxnSpPr>
          <p:nvPr/>
        </p:nvCxnSpPr>
        <p:spPr bwMode="auto">
          <a:xfrm rot="5400000">
            <a:off x="3894713" y="1612836"/>
            <a:ext cx="1172501" cy="16965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5" name="Curved Connector 34"/>
          <p:cNvCxnSpPr>
            <a:stCxn id="25" idx="4"/>
            <a:endCxn id="27" idx="6"/>
          </p:cNvCxnSpPr>
          <p:nvPr/>
        </p:nvCxnSpPr>
        <p:spPr bwMode="auto">
          <a:xfrm rot="5400000">
            <a:off x="4084062" y="2234087"/>
            <a:ext cx="1604400" cy="8859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6" name="Curved Connector 35"/>
          <p:cNvCxnSpPr>
            <a:stCxn id="27" idx="2"/>
            <a:endCxn id="28"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8" name="Straight Arrow Connector 37"/>
          <p:cNvCxnSpPr>
            <a:stCxn id="26" idx="2"/>
            <a:endCxn id="32"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6" idx="2"/>
            <a:endCxn id="33"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25" idx="2"/>
            <a:endCxn id="30" idx="3"/>
          </p:cNvCxnSpPr>
          <p:nvPr/>
        </p:nvCxnSpPr>
        <p:spPr bwMode="auto">
          <a:xfrm rot="10800000">
            <a:off x="1910118" y="1593977"/>
            <a:ext cx="2035800" cy="1195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25" idx="2"/>
            <a:endCxn id="31" idx="3"/>
          </p:cNvCxnSpPr>
          <p:nvPr/>
        </p:nvCxnSpPr>
        <p:spPr bwMode="auto">
          <a:xfrm rot="10800000" flipV="1">
            <a:off x="1910118" y="1713476"/>
            <a:ext cx="2035800" cy="26149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2" name="TextBox 41"/>
          <p:cNvSpPr txBox="1"/>
          <p:nvPr/>
        </p:nvSpPr>
        <p:spPr>
          <a:xfrm rot="238339">
            <a:off x="2547148" y="1448663"/>
            <a:ext cx="663265" cy="229550"/>
          </a:xfrm>
          <a:prstGeom prst="rect">
            <a:avLst/>
          </a:prstGeom>
          <a:noFill/>
        </p:spPr>
        <p:txBody>
          <a:bodyPr wrap="square" lIns="91132" tIns="45567" rIns="91132" bIns="45567" rtlCol="0">
            <a:spAutoFit/>
          </a:bodyPr>
          <a:lstStyle/>
          <a:p>
            <a:r>
              <a:rPr lang="en-US" sz="1000" b="1" noProof="1">
                <a:solidFill>
                  <a:srgbClr val="0D0D0D"/>
                </a:solidFill>
              </a:rPr>
              <a:t>a:title</a:t>
            </a:r>
          </a:p>
        </p:txBody>
      </p:sp>
      <p:sp>
        <p:nvSpPr>
          <p:cNvPr id="43" name="TextBox 42"/>
          <p:cNvSpPr txBox="1"/>
          <p:nvPr/>
        </p:nvSpPr>
        <p:spPr>
          <a:xfrm rot="21215795">
            <a:off x="2558864" y="1804277"/>
            <a:ext cx="565992" cy="229550"/>
          </a:xfrm>
          <a:prstGeom prst="rect">
            <a:avLst/>
          </a:prstGeom>
          <a:noFill/>
        </p:spPr>
        <p:txBody>
          <a:bodyPr wrap="square" lIns="91132" tIns="45567" rIns="91132" bIns="45567" rtlCol="0">
            <a:spAutoFit/>
          </a:bodyPr>
          <a:lstStyle/>
          <a:p>
            <a:r>
              <a:rPr lang="en-US" sz="1000" b="1" noProof="1">
                <a:solidFill>
                  <a:srgbClr val="0D0D0D"/>
                </a:solidFill>
              </a:rPr>
              <a:t>a:year</a:t>
            </a:r>
          </a:p>
        </p:txBody>
      </p:sp>
      <p:sp>
        <p:nvSpPr>
          <p:cNvPr id="44" name="TextBox 43"/>
          <p:cNvSpPr txBox="1"/>
          <p:nvPr/>
        </p:nvSpPr>
        <p:spPr>
          <a:xfrm rot="610119">
            <a:off x="2284341" y="2664957"/>
            <a:ext cx="557098" cy="229550"/>
          </a:xfrm>
          <a:prstGeom prst="rect">
            <a:avLst/>
          </a:prstGeom>
          <a:noFill/>
        </p:spPr>
        <p:txBody>
          <a:bodyPr wrap="square" lIns="91132" tIns="45567" rIns="91132" bIns="45567" rtlCol="0">
            <a:spAutoFit/>
          </a:bodyPr>
          <a:lstStyle/>
          <a:p>
            <a:r>
              <a:rPr lang="en-US" sz="1000" b="1" noProof="1">
                <a:solidFill>
                  <a:srgbClr val="0D0D0D"/>
                </a:solidFill>
              </a:rPr>
              <a:t>a:city</a:t>
            </a:r>
          </a:p>
        </p:txBody>
      </p:sp>
      <p:sp>
        <p:nvSpPr>
          <p:cNvPr id="45" name="TextBox 44"/>
          <p:cNvSpPr txBox="1"/>
          <p:nvPr/>
        </p:nvSpPr>
        <p:spPr>
          <a:xfrm rot="21074880">
            <a:off x="2183967" y="3126451"/>
            <a:ext cx="829823" cy="229550"/>
          </a:xfrm>
          <a:prstGeom prst="rect">
            <a:avLst/>
          </a:prstGeom>
          <a:noFill/>
        </p:spPr>
        <p:txBody>
          <a:bodyPr wrap="square" lIns="91132" tIns="45567" rIns="91132" bIns="45567" rtlCol="0">
            <a:spAutoFit/>
          </a:bodyPr>
          <a:lstStyle/>
          <a:p>
            <a:r>
              <a:rPr lang="en-US" sz="1000" b="1" noProof="1">
                <a:solidFill>
                  <a:srgbClr val="0D0D0D"/>
                </a:solidFill>
              </a:rPr>
              <a:t>a:p_name</a:t>
            </a:r>
          </a:p>
        </p:txBody>
      </p:sp>
      <p:sp>
        <p:nvSpPr>
          <p:cNvPr id="46" name="TextBox 45"/>
          <p:cNvSpPr txBox="1"/>
          <p:nvPr/>
        </p:nvSpPr>
        <p:spPr>
          <a:xfrm>
            <a:off x="1109779" y="3779837"/>
            <a:ext cx="653936" cy="229550"/>
          </a:xfrm>
          <a:prstGeom prst="rect">
            <a:avLst/>
          </a:prstGeom>
          <a:noFill/>
        </p:spPr>
        <p:txBody>
          <a:bodyPr wrap="square" lIns="91132" tIns="45567" rIns="91132" bIns="45567" rtlCol="0">
            <a:spAutoFit/>
          </a:bodyPr>
          <a:lstStyle/>
          <a:p>
            <a:r>
              <a:rPr lang="en-US" sz="1000" b="1" noProof="1">
                <a:solidFill>
                  <a:srgbClr val="0D0D0D"/>
                </a:solidFill>
              </a:rPr>
              <a:t>a:name</a:t>
            </a:r>
          </a:p>
        </p:txBody>
      </p:sp>
      <p:sp>
        <p:nvSpPr>
          <p:cNvPr id="47" name="TextBox 46"/>
          <p:cNvSpPr txBox="1"/>
          <p:nvPr/>
        </p:nvSpPr>
        <p:spPr>
          <a:xfrm>
            <a:off x="3120236" y="3932237"/>
            <a:ext cx="1005711" cy="229550"/>
          </a:xfrm>
          <a:prstGeom prst="rect">
            <a:avLst/>
          </a:prstGeom>
          <a:noFill/>
        </p:spPr>
        <p:txBody>
          <a:bodyPr wrap="square" lIns="91132" tIns="45567" rIns="91132" bIns="45567" rtlCol="0">
            <a:spAutoFit/>
          </a:bodyPr>
          <a:lstStyle/>
          <a:p>
            <a:r>
              <a:rPr lang="en-US" sz="1000" b="1" noProof="1">
                <a:solidFill>
                  <a:srgbClr val="0D0D0D"/>
                </a:solidFill>
              </a:rPr>
              <a:t>a:homepage</a:t>
            </a:r>
          </a:p>
        </p:txBody>
      </p:sp>
      <p:sp>
        <p:nvSpPr>
          <p:cNvPr id="48" name="TextBox 47"/>
          <p:cNvSpPr txBox="1"/>
          <p:nvPr/>
        </p:nvSpPr>
        <p:spPr>
          <a:xfrm>
            <a:off x="4278312" y="3017837"/>
            <a:ext cx="706748" cy="229550"/>
          </a:xfrm>
          <a:prstGeom prst="rect">
            <a:avLst/>
          </a:prstGeom>
          <a:noFill/>
        </p:spPr>
        <p:txBody>
          <a:bodyPr wrap="square" lIns="91132" tIns="45567" rIns="91132" bIns="45567" rtlCol="0">
            <a:spAutoFit/>
          </a:bodyPr>
          <a:lstStyle/>
          <a:p>
            <a:r>
              <a:rPr lang="en-US" sz="1000" b="1" noProof="1">
                <a:solidFill>
                  <a:srgbClr val="0D0D0D"/>
                </a:solidFill>
              </a:rPr>
              <a:t>a:author</a:t>
            </a:r>
          </a:p>
        </p:txBody>
      </p:sp>
      <p:sp>
        <p:nvSpPr>
          <p:cNvPr id="49" name="TextBox 48"/>
          <p:cNvSpPr txBox="1"/>
          <p:nvPr/>
        </p:nvSpPr>
        <p:spPr>
          <a:xfrm rot="20242754">
            <a:off x="3903794" y="2534347"/>
            <a:ext cx="900086" cy="229550"/>
          </a:xfrm>
          <a:prstGeom prst="rect">
            <a:avLst/>
          </a:prstGeom>
          <a:noFill/>
        </p:spPr>
        <p:txBody>
          <a:bodyPr wrap="square" lIns="91132" tIns="45567" rIns="91132" bIns="45567" rtlCol="0">
            <a:spAutoFit/>
          </a:bodyPr>
          <a:lstStyle/>
          <a:p>
            <a:r>
              <a:rPr lang="en-US" sz="1000" b="1" noProof="1">
                <a:solidFill>
                  <a:srgbClr val="0D0D0D"/>
                </a:solidFill>
              </a:rPr>
              <a:t>a:publisher</a:t>
            </a:r>
          </a:p>
        </p:txBody>
      </p:sp>
      <p:cxnSp>
        <p:nvCxnSpPr>
          <p:cNvPr id="62" name="Straight Arrow Connector 61"/>
          <p:cNvCxnSpPr>
            <a:stCxn id="27" idx="4"/>
            <a:endCxn id="29"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3" name="Rectangle 2"/>
          <p:cNvSpPr>
            <a:spLocks noGrp="1" noChangeArrowheads="1"/>
          </p:cNvSpPr>
          <p:nvPr>
            <p:ph idx="1"/>
          </p:nvPr>
        </p:nvSpPr>
        <p:spPr/>
        <p:txBody>
          <a:bodyPr/>
          <a:lstStyle/>
          <a:p>
            <a:r>
              <a:rPr lang="en-US" smtClean="0"/>
              <a:t>Defines a class of type owl:Restriction with a</a:t>
            </a:r>
          </a:p>
          <a:p>
            <a:pPr lvl="1"/>
            <a:r>
              <a:rPr lang="en-US" smtClean="0"/>
              <a:t>reference to the property that is constrained</a:t>
            </a:r>
          </a:p>
          <a:p>
            <a:pPr lvl="1"/>
            <a:r>
              <a:rPr lang="en-US" smtClean="0"/>
              <a:t>definition of the constraint itself</a:t>
            </a:r>
          </a:p>
          <a:p>
            <a:r>
              <a:rPr lang="en-US" smtClean="0"/>
              <a:t>One can, e.g., subclass from this node when defining a particular class</a:t>
            </a:r>
            <a:endParaRPr lang="en-US"/>
          </a:p>
        </p:txBody>
      </p:sp>
      <p:sp>
        <p:nvSpPr>
          <p:cNvPr id="368642" name="Rectangle 1"/>
          <p:cNvSpPr>
            <a:spLocks noGrp="1" noChangeArrowheads="1"/>
          </p:cNvSpPr>
          <p:nvPr>
            <p:ph type="title"/>
          </p:nvPr>
        </p:nvSpPr>
        <p:spPr/>
        <p:txBody>
          <a:bodyPr/>
          <a:lstStyle/>
          <a:p>
            <a:r>
              <a:rPr lang="en-US" smtClean="0"/>
              <a:t>Restrictions formally</a:t>
            </a:r>
            <a:endParaRPr lang="en-US"/>
          </a:p>
        </p:txBody>
      </p:sp>
      <p:sp>
        <p:nvSpPr>
          <p:cNvPr id="180227" name="Text Box 3"/>
          <p:cNvSpPr txBox="1">
            <a:spLocks noChangeArrowheads="1"/>
          </p:cNvSpPr>
          <p:nvPr/>
        </p:nvSpPr>
        <p:spPr bwMode="auto">
          <a:xfrm>
            <a:off x="323852" y="4895851"/>
            <a:ext cx="9517063" cy="15541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:Listed_Price rdfs:subClassOf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owl:Restriction;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owl:onProperty    	p:currency;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owl:allValuesFrom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1"/>
          <p:cNvSpPr>
            <a:spLocks noGrp="1" noChangeArrowheads="1"/>
          </p:cNvSpPr>
          <p:nvPr>
            <p:ph type="title"/>
          </p:nvPr>
        </p:nvSpPr>
        <p:spPr/>
        <p:txBody>
          <a:bodyPr/>
          <a:lstStyle/>
          <a:p>
            <a:r>
              <a:rPr lang="en-US" smtClean="0"/>
              <a:t>Possible usage…</a:t>
            </a:r>
            <a:endParaRPr lang="en-US"/>
          </a:p>
        </p:txBody>
      </p:sp>
      <p:sp>
        <p:nvSpPr>
          <p:cNvPr id="370691" name="Text Box 2"/>
          <p:cNvSpPr txBox="1">
            <a:spLocks noChangeArrowheads="1"/>
          </p:cNvSpPr>
          <p:nvPr/>
        </p:nvSpPr>
        <p:spPr bwMode="auto">
          <a:xfrm>
            <a:off x="544512" y="1401761"/>
            <a:ext cx="4500563" cy="544512"/>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If:</a:t>
            </a:r>
          </a:p>
        </p:txBody>
      </p:sp>
      <p:sp>
        <p:nvSpPr>
          <p:cNvPr id="181251" name="Text Box 3"/>
          <p:cNvSpPr txBox="1">
            <a:spLocks noChangeArrowheads="1"/>
          </p:cNvSpPr>
          <p:nvPr/>
        </p:nvSpPr>
        <p:spPr bwMode="auto">
          <a:xfrm>
            <a:off x="325439" y="5940429"/>
            <a:ext cx="9439274"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&lt;someCurrency&gt; rdf:type :Currency .</a:t>
            </a:r>
          </a:p>
        </p:txBody>
      </p:sp>
      <p:sp>
        <p:nvSpPr>
          <p:cNvPr id="370693" name="Text Box 4"/>
          <p:cNvSpPr txBox="1">
            <a:spLocks noChangeArrowheads="1"/>
          </p:cNvSpPr>
          <p:nvPr/>
        </p:nvSpPr>
        <p:spPr bwMode="auto">
          <a:xfrm>
            <a:off x="539752" y="5064124"/>
            <a:ext cx="9180513" cy="544513"/>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then the following holds:</a:t>
            </a:r>
          </a:p>
        </p:txBody>
      </p:sp>
      <p:sp>
        <p:nvSpPr>
          <p:cNvPr id="181253" name="Text Box 5"/>
          <p:cNvSpPr txBox="1">
            <a:spLocks noChangeArrowheads="1"/>
          </p:cNvSpPr>
          <p:nvPr/>
        </p:nvSpPr>
        <p:spPr bwMode="auto">
          <a:xfrm>
            <a:off x="323852" y="2052673"/>
            <a:ext cx="9440863" cy="22764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:Listed_Price rdfs:subClassOf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owl:Restriction;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owl:onProperty    	p:currency;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owl:allValuesFrom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:Price rdf:type :Listed_Price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:Price p:currency &lt;someCurrency&gt;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2"/>
          <p:cNvSpPr>
            <a:spLocks noGrp="1" noChangeArrowheads="1"/>
          </p:cNvSpPr>
          <p:nvPr>
            <p:ph idx="1"/>
          </p:nvPr>
        </p:nvSpPr>
        <p:spPr/>
        <p:txBody>
          <a:bodyPr/>
          <a:lstStyle/>
          <a:p>
            <a:r>
              <a:rPr lang="en-US" noProof="1" smtClean="0"/>
              <a:t>owl:allValuesFrom</a:t>
            </a:r>
            <a:r>
              <a:rPr lang="en-US" dirty="0" smtClean="0"/>
              <a:t> could be replaced by:</a:t>
            </a:r>
          </a:p>
          <a:p>
            <a:pPr lvl="1"/>
            <a:r>
              <a:rPr lang="en-US" noProof="1" smtClean="0"/>
              <a:t>owl:someValuesFrom</a:t>
            </a:r>
          </a:p>
          <a:p>
            <a:pPr lvl="2"/>
            <a:r>
              <a:rPr lang="en-US" dirty="0" smtClean="0"/>
              <a:t>e.g., I could have said: there should be a price given in at least one of those currencies</a:t>
            </a:r>
          </a:p>
          <a:p>
            <a:pPr lvl="1"/>
            <a:r>
              <a:rPr lang="en-US" noProof="1" smtClean="0"/>
              <a:t>owl:hasValue</a:t>
            </a:r>
            <a:r>
              <a:rPr lang="en-US" dirty="0" smtClean="0"/>
              <a:t>, when restricted to one specific value</a:t>
            </a:r>
          </a:p>
          <a:p>
            <a:pPr lvl="1"/>
            <a:r>
              <a:rPr lang="en-US" noProof="1" smtClean="0"/>
              <a:t>owl:hasSelf</a:t>
            </a:r>
            <a:r>
              <a:rPr lang="en-US" dirty="0" smtClean="0"/>
              <a:t>, for local reflexivity</a:t>
            </a:r>
            <a:endParaRPr lang="en-US" dirty="0"/>
          </a:p>
        </p:txBody>
      </p:sp>
      <p:sp>
        <p:nvSpPr>
          <p:cNvPr id="372738" name="Rectangle 1"/>
          <p:cNvSpPr>
            <a:spLocks noGrp="1" noChangeArrowheads="1"/>
          </p:cNvSpPr>
          <p:nvPr>
            <p:ph type="title"/>
          </p:nvPr>
        </p:nvSpPr>
        <p:spPr/>
        <p:txBody>
          <a:bodyPr/>
          <a:lstStyle/>
          <a:p>
            <a:r>
              <a:rPr lang="en-US" smtClean="0"/>
              <a:t>Other restrictions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7" name="Rectangle 2"/>
          <p:cNvSpPr>
            <a:spLocks noGrp="1" noChangeArrowheads="1"/>
          </p:cNvSpPr>
          <p:nvPr>
            <p:ph idx="1"/>
          </p:nvPr>
        </p:nvSpPr>
        <p:spPr/>
        <p:txBody>
          <a:bodyPr/>
          <a:lstStyle/>
          <a:p>
            <a:r>
              <a:rPr lang="en-US" smtClean="0"/>
              <a:t>In a property restriction, the goal was to restrict the possible values of a property</a:t>
            </a:r>
          </a:p>
          <a:p>
            <a:r>
              <a:rPr lang="en-US" smtClean="0"/>
              <a:t>In a cardinality restriction, the number of relations with that property is restricted</a:t>
            </a:r>
          </a:p>
          <a:p>
            <a:pPr lvl="1"/>
            <a:r>
              <a:rPr lang="en-US" smtClean="0"/>
              <a:t>“a book being on offer” could be characterized as having at least one price property (i.e., the price of the book has been established)</a:t>
            </a:r>
            <a:endParaRPr lang="en-US"/>
          </a:p>
        </p:txBody>
      </p:sp>
      <p:sp>
        <p:nvSpPr>
          <p:cNvPr id="374786" name="Rectangle 1"/>
          <p:cNvSpPr>
            <a:spLocks noGrp="1" noChangeArrowheads="1"/>
          </p:cNvSpPr>
          <p:nvPr>
            <p:ph type="title"/>
          </p:nvPr>
        </p:nvSpPr>
        <p:spPr/>
        <p:txBody>
          <a:bodyPr>
            <a:normAutofit/>
          </a:bodyPr>
          <a:lstStyle/>
          <a:p>
            <a:r>
              <a:rPr lang="en-US" smtClean="0"/>
              <a:t>Similar concept: cardinality restriction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5" name="Rectangle 2"/>
          <p:cNvSpPr>
            <a:spLocks noGrp="1" noChangeArrowheads="1"/>
          </p:cNvSpPr>
          <p:nvPr>
            <p:ph idx="1"/>
          </p:nvPr>
        </p:nvSpPr>
        <p:spPr>
          <a:xfrm>
            <a:off x="504031" y="3779836"/>
            <a:ext cx="9336881" cy="3007071"/>
          </a:xfrm>
        </p:spPr>
        <p:txBody>
          <a:bodyPr/>
          <a:lstStyle/>
          <a:p>
            <a:r>
              <a:rPr lang="en-US" dirty="0" smtClean="0"/>
              <a:t>could also be “</a:t>
            </a:r>
            <a:r>
              <a:rPr lang="en-US" dirty="0" err="1" smtClean="0"/>
              <a:t>owl:cardinality</a:t>
            </a:r>
            <a:r>
              <a:rPr lang="en-US" dirty="0" smtClean="0"/>
              <a:t>” or “</a:t>
            </a:r>
            <a:r>
              <a:rPr lang="en-US" dirty="0" err="1" smtClean="0"/>
              <a:t>owl:maxCardinality</a:t>
            </a:r>
            <a:r>
              <a:rPr lang="en-US" dirty="0" smtClean="0"/>
              <a:t>”</a:t>
            </a:r>
            <a:endParaRPr lang="en-US" dirty="0"/>
          </a:p>
        </p:txBody>
      </p:sp>
      <p:sp>
        <p:nvSpPr>
          <p:cNvPr id="376834" name="Rectangle 1"/>
          <p:cNvSpPr>
            <a:spLocks noGrp="1" noChangeArrowheads="1"/>
          </p:cNvSpPr>
          <p:nvPr>
            <p:ph type="title"/>
          </p:nvPr>
        </p:nvSpPr>
        <p:spPr/>
        <p:txBody>
          <a:bodyPr/>
          <a:lstStyle/>
          <a:p>
            <a:r>
              <a:rPr lang="en-US" smtClean="0"/>
              <a:t>Cardinality restriction</a:t>
            </a:r>
            <a:endParaRPr lang="en-US"/>
          </a:p>
        </p:txBody>
      </p:sp>
      <p:sp>
        <p:nvSpPr>
          <p:cNvPr id="184323" name="Text Box 3"/>
          <p:cNvSpPr txBox="1">
            <a:spLocks noChangeArrowheads="1"/>
          </p:cNvSpPr>
          <p:nvPr/>
        </p:nvSpPr>
        <p:spPr bwMode="auto">
          <a:xfrm>
            <a:off x="323852" y="1806580"/>
            <a:ext cx="9517063" cy="14398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:Book_on_sale rdfs:subClassOf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owl:Restriction;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owl:onProperty    	p:price;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owl:minCardinality	"1"^^xsd:integer.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3" name="Rectangle 2"/>
          <p:cNvSpPr>
            <a:spLocks noGrp="1" noChangeArrowheads="1"/>
          </p:cNvSpPr>
          <p:nvPr>
            <p:ph idx="1"/>
          </p:nvPr>
        </p:nvSpPr>
        <p:spPr/>
        <p:txBody>
          <a:bodyPr/>
          <a:lstStyle/>
          <a:p>
            <a:r>
              <a:rPr lang="en-US" dirty="0" smtClean="0"/>
              <a:t>Combining cardinality and the “all value” restriction</a:t>
            </a:r>
          </a:p>
          <a:p>
            <a:pPr lvl="1"/>
            <a:r>
              <a:rPr lang="en-US" dirty="0" smtClean="0"/>
              <a:t>“there should be exactly two listed price tags with currency value”</a:t>
            </a:r>
            <a:endParaRPr lang="en-US" dirty="0"/>
          </a:p>
        </p:txBody>
      </p:sp>
      <p:sp>
        <p:nvSpPr>
          <p:cNvPr id="378882" name="Rectangle 1"/>
          <p:cNvSpPr>
            <a:spLocks noGrp="1" noChangeArrowheads="1"/>
          </p:cNvSpPr>
          <p:nvPr>
            <p:ph type="title"/>
          </p:nvPr>
        </p:nvSpPr>
        <p:spPr/>
        <p:txBody>
          <a:bodyPr/>
          <a:lstStyle/>
          <a:p>
            <a:r>
              <a:rPr lang="en-US" dirty="0" smtClean="0"/>
              <a:t>Qualified Cardinality Restriction</a:t>
            </a:r>
            <a:endParaRPr lang="en-US" dirty="0"/>
          </a:p>
        </p:txBody>
      </p:sp>
      <p:sp>
        <p:nvSpPr>
          <p:cNvPr id="185347" name="Text Box 3"/>
          <p:cNvSpPr txBox="1">
            <a:spLocks noChangeArrowheads="1"/>
          </p:cNvSpPr>
          <p:nvPr/>
        </p:nvSpPr>
        <p:spPr bwMode="auto">
          <a:xfrm>
            <a:off x="239713" y="4008473"/>
            <a:ext cx="9601200" cy="17938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:Listed_Price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rdfs:subClassOf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owl:Restriction;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owl:onProperty             p:currency;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owl:onClass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owl:qualifiedCardinality   "2"^^xsd:integer.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1" name="Rectangle 2"/>
          <p:cNvSpPr>
            <a:spLocks noGrp="1" noChangeArrowheads="1"/>
          </p:cNvSpPr>
          <p:nvPr>
            <p:ph idx="1"/>
          </p:nvPr>
        </p:nvSpPr>
        <p:spPr/>
        <p:txBody>
          <a:bodyPr/>
          <a:lstStyle/>
          <a:p>
            <a:r>
              <a:rPr lang="en-US" dirty="0" smtClean="0"/>
              <a:t>RDF Literals can have a datatypes, OWL adopts those</a:t>
            </a:r>
          </a:p>
          <a:p>
            <a:r>
              <a:rPr lang="en-US" dirty="0" smtClean="0"/>
              <a:t>But more complex vocabularies require datatypes “restrictions”; eg, numeric intervals</a:t>
            </a:r>
          </a:p>
          <a:p>
            <a:pPr lvl="1"/>
            <a:r>
              <a:rPr lang="en-US" dirty="0" smtClean="0"/>
              <a:t>“I am interested in a price range between €5 and €15”</a:t>
            </a:r>
          </a:p>
        </p:txBody>
      </p:sp>
      <p:sp>
        <p:nvSpPr>
          <p:cNvPr id="380930" name="Rectangle 1"/>
          <p:cNvSpPr>
            <a:spLocks noGrp="1" noChangeArrowheads="1"/>
          </p:cNvSpPr>
          <p:nvPr>
            <p:ph type="title"/>
          </p:nvPr>
        </p:nvSpPr>
        <p:spPr/>
        <p:txBody>
          <a:bodyPr/>
          <a:lstStyle/>
          <a:p>
            <a:r>
              <a:rPr lang="en-US" dirty="0" smtClean="0"/>
              <a:t>Datatypes in OWL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9" name="Rectangle 2"/>
          <p:cNvSpPr>
            <a:spLocks noGrp="1" noChangeArrowheads="1"/>
          </p:cNvSpPr>
          <p:nvPr>
            <p:ph idx="1"/>
          </p:nvPr>
        </p:nvSpPr>
        <p:spPr/>
        <p:txBody>
          <a:bodyPr/>
          <a:lstStyle/>
          <a:p>
            <a:r>
              <a:rPr lang="en-US" dirty="0" smtClean="0"/>
              <a:t>For each datatype, there are possible restriction “facets”: min and max for numeric types, length for strings, etc</a:t>
            </a:r>
          </a:p>
          <a:p>
            <a:r>
              <a:rPr lang="en-US" dirty="0" smtClean="0"/>
              <a:t>These facets can be used to define new datatypes</a:t>
            </a:r>
            <a:endParaRPr lang="en-US" dirty="0"/>
          </a:p>
        </p:txBody>
      </p:sp>
      <p:sp>
        <p:nvSpPr>
          <p:cNvPr id="382978" name="Rectangle 1"/>
          <p:cNvSpPr>
            <a:spLocks noGrp="1" noChangeArrowheads="1"/>
          </p:cNvSpPr>
          <p:nvPr>
            <p:ph type="title"/>
          </p:nvPr>
        </p:nvSpPr>
        <p:spPr/>
        <p:txBody>
          <a:bodyPr/>
          <a:lstStyle/>
          <a:p>
            <a:r>
              <a:rPr lang="en-US" dirty="0" smtClean="0"/>
              <a:t>Datatype restrictions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8" name="Rectangle 3"/>
          <p:cNvSpPr>
            <a:spLocks noGrp="1" noChangeArrowheads="1"/>
          </p:cNvSpPr>
          <p:nvPr>
            <p:ph idx="1"/>
          </p:nvPr>
        </p:nvSpPr>
        <p:spPr/>
        <p:txBody>
          <a:bodyPr/>
          <a:lstStyle/>
          <a:p>
            <a:r>
              <a:rPr lang="en-US" dirty="0" smtClean="0"/>
              <a:t>The possible facets depend on the datatype: </a:t>
            </a:r>
            <a:r>
              <a:rPr lang="en-US" dirty="0" err="1" smtClean="0"/>
              <a:t>xsd:pattern</a:t>
            </a:r>
            <a:r>
              <a:rPr lang="en-US" dirty="0" smtClean="0"/>
              <a:t>, </a:t>
            </a:r>
            <a:r>
              <a:rPr lang="en-US" dirty="0" err="1" smtClean="0"/>
              <a:t>xsd:length</a:t>
            </a:r>
            <a:r>
              <a:rPr lang="en-US" dirty="0" smtClean="0"/>
              <a:t>, </a:t>
            </a:r>
            <a:r>
              <a:rPr lang="en-US" dirty="0" err="1" smtClean="0"/>
              <a:t>xsd:maxLength</a:t>
            </a:r>
            <a:r>
              <a:rPr lang="en-US" dirty="0" smtClean="0"/>
              <a:t>, …</a:t>
            </a:r>
            <a:endParaRPr lang="en-US" dirty="0"/>
          </a:p>
        </p:txBody>
      </p:sp>
      <p:sp>
        <p:nvSpPr>
          <p:cNvPr id="385026" name="Rectangle 1"/>
          <p:cNvSpPr>
            <a:spLocks noGrp="1" noChangeArrowheads="1"/>
          </p:cNvSpPr>
          <p:nvPr>
            <p:ph type="title"/>
          </p:nvPr>
        </p:nvSpPr>
        <p:spPr/>
        <p:txBody>
          <a:bodyPr/>
          <a:lstStyle/>
          <a:p>
            <a:r>
              <a:rPr lang="en-US" smtClean="0"/>
              <a:t>Definition of a numeric interval</a:t>
            </a:r>
            <a:endParaRPr lang="en-US"/>
          </a:p>
        </p:txBody>
      </p:sp>
      <p:sp>
        <p:nvSpPr>
          <p:cNvPr id="188418" name="Text Box 2"/>
          <p:cNvSpPr txBox="1">
            <a:spLocks noChangeArrowheads="1"/>
          </p:cNvSpPr>
          <p:nvPr/>
        </p:nvSpPr>
        <p:spPr bwMode="auto">
          <a:xfrm>
            <a:off x="287339" y="1476410"/>
            <a:ext cx="9553574" cy="17938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:AllowedPrice rdf:type rdfs:Datatype;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owl:onDatatype xsd:float;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owl:withRestriction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 xsd:minInclusive 5.0 ]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 xsd:maxExclusive 15.0 ]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1"/>
          <p:cNvSpPr>
            <a:spLocks noGrp="1" noChangeArrowheads="1"/>
          </p:cNvSpPr>
          <p:nvPr>
            <p:ph type="title"/>
          </p:nvPr>
        </p:nvSpPr>
        <p:spPr/>
        <p:txBody>
          <a:bodyPr>
            <a:normAutofit/>
          </a:bodyPr>
          <a:lstStyle/>
          <a:p>
            <a:r>
              <a:rPr lang="en-US" dirty="0" smtClean="0"/>
              <a:t>Typical usage of datatype restrictions</a:t>
            </a:r>
            <a:endParaRPr lang="en-US" dirty="0"/>
          </a:p>
        </p:txBody>
      </p:sp>
      <p:sp>
        <p:nvSpPr>
          <p:cNvPr id="189442" name="Text Box 2"/>
          <p:cNvSpPr txBox="1">
            <a:spLocks noChangeArrowheads="1"/>
          </p:cNvSpPr>
          <p:nvPr/>
        </p:nvSpPr>
        <p:spPr bwMode="auto">
          <a:xfrm>
            <a:off x="323852" y="1476377"/>
            <a:ext cx="9440863" cy="3240088"/>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Affordable_book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rdfs:subClassOf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owl:Restriction;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owl:onProperty             p:price_value;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owl:allValuesFrom </a:t>
            </a:r>
            <a:r>
              <a:rPr lang="en-US" sz="1800" b="1" noProof="1">
                <a:solidFill>
                  <a:srgbClr val="993366"/>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993366"/>
                </a:solidFill>
                <a:latin typeface="Courier New" charset="0"/>
                <a:ea typeface="msmincho" charset="0"/>
                <a:cs typeface="msmincho" charset="0"/>
              </a:rPr>
              <a:t>		rdf:type rdfs:Datatype;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993366"/>
                </a:solidFill>
                <a:latin typeface="Courier New" charset="0"/>
                <a:ea typeface="msmincho" charset="0"/>
                <a:cs typeface="msmincho" charset="0"/>
              </a:rPr>
              <a:t>    		owl:onDatatype xsd:float;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993366"/>
                </a:solidFill>
                <a:latin typeface="Courier New" charset="0"/>
                <a:ea typeface="msmincho" charset="0"/>
                <a:cs typeface="msmincho" charset="0"/>
              </a:rPr>
              <a:t>    		owl:withRestriction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993366"/>
                </a:solidFill>
                <a:latin typeface="Courier New" charset="0"/>
                <a:ea typeface="msmincho" charset="0"/>
                <a:cs typeface="msmincho" charset="0"/>
              </a:rPr>
              <a:t>        		[ xsd:minInclusive 5.0 ]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993366"/>
                </a:solidFill>
                <a:latin typeface="Courier New" charset="0"/>
                <a:ea typeface="msmincho" charset="0"/>
                <a:cs typeface="msmincho" charset="0"/>
              </a:rPr>
              <a:t>        		[ xsd:maxExclusive 15.0 ]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993366"/>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993366"/>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p:txBody>
      </p:sp>
      <p:sp>
        <p:nvSpPr>
          <p:cNvPr id="387076" name="Text Box 3"/>
          <p:cNvSpPr txBox="1">
            <a:spLocks noChangeArrowheads="1"/>
          </p:cNvSpPr>
          <p:nvPr/>
        </p:nvSpPr>
        <p:spPr bwMode="auto">
          <a:xfrm>
            <a:off x="252413" y="5400709"/>
            <a:ext cx="9647238" cy="966789"/>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i.e.: an affordable book’s price is between 5.0 and 15.0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a:t>3</a:t>
            </a:r>
            <a:r>
              <a:rPr lang="en-US" baseline="33000" dirty="0"/>
              <a:t>rd</a:t>
            </a:r>
            <a:r>
              <a:rPr lang="en-US" dirty="0"/>
              <a:t>: start merging your </a:t>
            </a:r>
            <a:r>
              <a:rPr lang="en-US" dirty="0" smtClean="0"/>
              <a:t>data (cont)</a:t>
            </a:r>
            <a:endParaRPr lang="en-US" dirty="0"/>
          </a:p>
        </p:txBody>
      </p:sp>
      <p:sp>
        <p:nvSpPr>
          <p:cNvPr id="5" name="Oval 4"/>
          <p:cNvSpPr/>
          <p:nvPr/>
        </p:nvSpPr>
        <p:spPr bwMode="auto">
          <a:xfrm>
            <a:off x="4735512" y="3779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6" name="Oval 5"/>
          <p:cNvSpPr/>
          <p:nvPr/>
        </p:nvSpPr>
        <p:spPr bwMode="auto">
          <a:xfrm>
            <a:off x="5192713"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7" name="Oval 6"/>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8" name="Rectangle 7"/>
          <p:cNvSpPr/>
          <p:nvPr/>
        </p:nvSpPr>
        <p:spPr bwMode="auto">
          <a:xfrm>
            <a:off x="4605502" y="65230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9" name="Rectangle 8"/>
          <p:cNvSpPr/>
          <p:nvPr/>
        </p:nvSpPr>
        <p:spPr bwMode="auto">
          <a:xfrm>
            <a:off x="8164515" y="690308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10" name="Rectangle 9"/>
          <p:cNvSpPr/>
          <p:nvPr/>
        </p:nvSpPr>
        <p:spPr bwMode="auto">
          <a:xfrm>
            <a:off x="8262771" y="4456555"/>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fr-FR" sz="1000" b="1" dirty="0">
                <a:solidFill>
                  <a:srgbClr val="0D0D0D"/>
                </a:solidFill>
              </a:rPr>
              <a:t>Le palais des miroirs</a:t>
            </a:r>
          </a:p>
        </p:txBody>
      </p:sp>
      <p:cxnSp>
        <p:nvCxnSpPr>
          <p:cNvPr id="11" name="Straight Arrow Connector 10"/>
          <p:cNvCxnSpPr>
            <a:stCxn id="5" idx="4"/>
            <a:endCxn id="6" idx="0"/>
          </p:cNvCxnSpPr>
          <p:nvPr/>
        </p:nvCxnSpPr>
        <p:spPr bwMode="auto">
          <a:xfrm rot="5400000">
            <a:off x="4950083" y="4570885"/>
            <a:ext cx="1582209" cy="6456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TextBox 11"/>
          <p:cNvSpPr txBox="1"/>
          <p:nvPr/>
        </p:nvSpPr>
        <p:spPr>
          <a:xfrm rot="3478347">
            <a:off x="7185684" y="4497350"/>
            <a:ext cx="758616" cy="229550"/>
          </a:xfrm>
          <a:prstGeom prst="rect">
            <a:avLst/>
          </a:prstGeom>
          <a:noFill/>
        </p:spPr>
        <p:txBody>
          <a:bodyPr wrap="square" lIns="91132" tIns="45567" rIns="91132" bIns="45567" rtlCol="0">
            <a:spAutoFit/>
          </a:bodyPr>
          <a:lstStyle/>
          <a:p>
            <a:r>
              <a:rPr lang="en-US" sz="1000" b="1" noProof="1">
                <a:solidFill>
                  <a:srgbClr val="0D0D0D"/>
                </a:solidFill>
              </a:rPr>
              <a:t>f:original</a:t>
            </a:r>
          </a:p>
        </p:txBody>
      </p:sp>
      <p:sp>
        <p:nvSpPr>
          <p:cNvPr id="13" name="TextBox 12"/>
          <p:cNvSpPr txBox="1"/>
          <p:nvPr/>
        </p:nvSpPr>
        <p:spPr>
          <a:xfrm>
            <a:off x="4887912" y="6186949"/>
            <a:ext cx="617604"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14" name="TextBox 13"/>
          <p:cNvSpPr txBox="1"/>
          <p:nvPr/>
        </p:nvSpPr>
        <p:spPr>
          <a:xfrm>
            <a:off x="8212645" y="5762278"/>
            <a:ext cx="889632" cy="229550"/>
          </a:xfrm>
          <a:prstGeom prst="rect">
            <a:avLst/>
          </a:prstGeom>
          <a:noFill/>
        </p:spPr>
        <p:txBody>
          <a:bodyPr wrap="square" lIns="91132" tIns="45567" rIns="91132" bIns="45567" rtlCol="0">
            <a:spAutoFit/>
          </a:bodyPr>
          <a:lstStyle/>
          <a:p>
            <a:r>
              <a:rPr lang="en-US" sz="1000" b="1" noProof="1">
                <a:solidFill>
                  <a:srgbClr val="0D0D0D"/>
                </a:solidFill>
              </a:rPr>
              <a:t>f:traducteur</a:t>
            </a:r>
          </a:p>
        </p:txBody>
      </p:sp>
      <p:sp>
        <p:nvSpPr>
          <p:cNvPr id="15" name="TextBox 14"/>
          <p:cNvSpPr txBox="1"/>
          <p:nvPr/>
        </p:nvSpPr>
        <p:spPr>
          <a:xfrm>
            <a:off x="5726113" y="4999036"/>
            <a:ext cx="762000" cy="229550"/>
          </a:xfrm>
          <a:prstGeom prst="rect">
            <a:avLst/>
          </a:prstGeom>
          <a:noFill/>
        </p:spPr>
        <p:txBody>
          <a:bodyPr wrap="square" lIns="91132" tIns="45567" rIns="91132" bIns="45567" rtlCol="0">
            <a:spAutoFit/>
          </a:bodyPr>
          <a:lstStyle/>
          <a:p>
            <a:r>
              <a:rPr lang="en-US" sz="1000" b="1" noProof="1">
                <a:solidFill>
                  <a:srgbClr val="0D0D0D"/>
                </a:solidFill>
              </a:rPr>
              <a:t>f:auteur</a:t>
            </a:r>
          </a:p>
        </p:txBody>
      </p:sp>
      <p:sp>
        <p:nvSpPr>
          <p:cNvPr id="16" name="TextBox 15"/>
          <p:cNvSpPr txBox="1"/>
          <p:nvPr/>
        </p:nvSpPr>
        <p:spPr>
          <a:xfrm rot="19602114">
            <a:off x="8400674" y="4907592"/>
            <a:ext cx="675917" cy="229550"/>
          </a:xfrm>
          <a:prstGeom prst="rect">
            <a:avLst/>
          </a:prstGeom>
          <a:noFill/>
        </p:spPr>
        <p:txBody>
          <a:bodyPr wrap="square" lIns="91132" tIns="45567" rIns="91132" bIns="45567" rtlCol="0">
            <a:spAutoFit/>
          </a:bodyPr>
          <a:lstStyle/>
          <a:p>
            <a:r>
              <a:rPr lang="en-US" sz="1000" b="1" noProof="1">
                <a:solidFill>
                  <a:srgbClr val="0D0D0D"/>
                </a:solidFill>
              </a:rPr>
              <a:t>f:titre</a:t>
            </a:r>
          </a:p>
        </p:txBody>
      </p:sp>
      <p:sp>
        <p:nvSpPr>
          <p:cNvPr id="17" name="Oval 16"/>
          <p:cNvSpPr/>
          <p:nvPr/>
        </p:nvSpPr>
        <p:spPr bwMode="auto">
          <a:xfrm>
            <a:off x="6558296" y="5384293"/>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6" idx="4"/>
            <a:endCxn id="8" idx="0"/>
          </p:cNvCxnSpPr>
          <p:nvPr/>
        </p:nvCxnSpPr>
        <p:spPr bwMode="auto">
          <a:xfrm rot="5400000">
            <a:off x="5127300" y="6232033"/>
            <a:ext cx="571306" cy="107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17" idx="4"/>
            <a:endCxn id="7" idx="1"/>
          </p:cNvCxnSpPr>
          <p:nvPr/>
        </p:nvCxnSpPr>
        <p:spPr bwMode="auto">
          <a:xfrm rot="16200000" flipH="1">
            <a:off x="7957944" y="5635925"/>
            <a:ext cx="450139" cy="59245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7" idx="5"/>
            <a:endCxn id="9" idx="0"/>
          </p:cNvCxnSpPr>
          <p:nvPr/>
        </p:nvCxnSpPr>
        <p:spPr bwMode="auto">
          <a:xfrm rot="16200000" flipH="1">
            <a:off x="8603875" y="6540345"/>
            <a:ext cx="557142" cy="1683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7" idx="0"/>
            <a:endCxn id="10" idx="2"/>
          </p:cNvCxnSpPr>
          <p:nvPr/>
        </p:nvCxnSpPr>
        <p:spPr bwMode="auto">
          <a:xfrm rot="5400000" flipH="1" flipV="1">
            <a:off x="8126771" y="4446154"/>
            <a:ext cx="698187" cy="11780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2" name="Straight Arrow Connector 21"/>
          <p:cNvCxnSpPr>
            <a:stCxn id="17" idx="0"/>
            <a:endCxn id="5" idx="5"/>
          </p:cNvCxnSpPr>
          <p:nvPr/>
        </p:nvCxnSpPr>
        <p:spPr bwMode="auto">
          <a:xfrm rot="16200000" flipV="1">
            <a:off x="6780613" y="4278158"/>
            <a:ext cx="1328938" cy="8834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TextBox 22"/>
          <p:cNvSpPr txBox="1"/>
          <p:nvPr/>
        </p:nvSpPr>
        <p:spPr>
          <a:xfrm>
            <a:off x="8964645" y="6422740"/>
            <a:ext cx="571501"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25" name="Oval 24"/>
          <p:cNvSpPr/>
          <p:nvPr/>
        </p:nvSpPr>
        <p:spPr bwMode="auto">
          <a:xfrm>
            <a:off x="3945912" y="1552046"/>
            <a:ext cx="27666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26" name="Oval 2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7" name="Oval 26"/>
          <p:cNvSpPr/>
          <p:nvPr/>
        </p:nvSpPr>
        <p:spPr bwMode="auto">
          <a:xfrm>
            <a:off x="3973515"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8" name="Rectangle 27"/>
          <p:cNvSpPr/>
          <p:nvPr/>
        </p:nvSpPr>
        <p:spPr bwMode="auto">
          <a:xfrm>
            <a:off x="239747" y="4694237"/>
            <a:ext cx="1670399" cy="22955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9" name="Oval 28"/>
          <p:cNvSpPr/>
          <p:nvPr/>
        </p:nvSpPr>
        <p:spPr bwMode="auto">
          <a:xfrm>
            <a:off x="2068515" y="4846639"/>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0" name="Rectangle 29"/>
          <p:cNvSpPr/>
          <p:nvPr/>
        </p:nvSpPr>
        <p:spPr bwMode="auto">
          <a:xfrm>
            <a:off x="239747" y="1465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31" name="Rectangle 30"/>
          <p:cNvSpPr/>
          <p:nvPr/>
        </p:nvSpPr>
        <p:spPr bwMode="auto">
          <a:xfrm>
            <a:off x="239747" y="1846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2000</a:t>
            </a:r>
          </a:p>
        </p:txBody>
      </p:sp>
      <p:sp>
        <p:nvSpPr>
          <p:cNvPr id="32" name="Rectangle 31"/>
          <p:cNvSpPr/>
          <p:nvPr/>
        </p:nvSpPr>
        <p:spPr bwMode="auto">
          <a:xfrm>
            <a:off x="239747" y="27156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London</a:t>
            </a:r>
          </a:p>
        </p:txBody>
      </p:sp>
      <p:sp>
        <p:nvSpPr>
          <p:cNvPr id="33" name="Rectangle 32"/>
          <p:cNvSpPr/>
          <p:nvPr/>
        </p:nvSpPr>
        <p:spPr bwMode="auto">
          <a:xfrm>
            <a:off x="239747" y="31158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4" name="Curved Connector 20"/>
          <p:cNvCxnSpPr>
            <a:stCxn id="25" idx="4"/>
            <a:endCxn id="26" idx="6"/>
          </p:cNvCxnSpPr>
          <p:nvPr/>
        </p:nvCxnSpPr>
        <p:spPr bwMode="auto">
          <a:xfrm rot="5400000">
            <a:off x="3894713" y="1612836"/>
            <a:ext cx="1172501" cy="16965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5" name="Curved Connector 34"/>
          <p:cNvCxnSpPr>
            <a:stCxn id="25" idx="4"/>
            <a:endCxn id="27" idx="6"/>
          </p:cNvCxnSpPr>
          <p:nvPr/>
        </p:nvCxnSpPr>
        <p:spPr bwMode="auto">
          <a:xfrm rot="5400000">
            <a:off x="4084062" y="2234087"/>
            <a:ext cx="1604400" cy="8859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6" name="Curved Connector 35"/>
          <p:cNvCxnSpPr>
            <a:stCxn id="27" idx="2"/>
            <a:endCxn id="28"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8" name="Straight Arrow Connector 37"/>
          <p:cNvCxnSpPr>
            <a:stCxn id="26" idx="2"/>
            <a:endCxn id="32"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6" idx="2"/>
            <a:endCxn id="33"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25" idx="2"/>
            <a:endCxn id="30" idx="3"/>
          </p:cNvCxnSpPr>
          <p:nvPr/>
        </p:nvCxnSpPr>
        <p:spPr bwMode="auto">
          <a:xfrm rot="10800000">
            <a:off x="1910118" y="1593977"/>
            <a:ext cx="2035800" cy="1195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25" idx="2"/>
            <a:endCxn id="31" idx="3"/>
          </p:cNvCxnSpPr>
          <p:nvPr/>
        </p:nvCxnSpPr>
        <p:spPr bwMode="auto">
          <a:xfrm rot="10800000" flipV="1">
            <a:off x="1910118" y="1713476"/>
            <a:ext cx="2035800" cy="26149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2" name="TextBox 41"/>
          <p:cNvSpPr txBox="1"/>
          <p:nvPr/>
        </p:nvSpPr>
        <p:spPr>
          <a:xfrm rot="238339">
            <a:off x="2547205" y="1448465"/>
            <a:ext cx="587248" cy="229550"/>
          </a:xfrm>
          <a:prstGeom prst="rect">
            <a:avLst/>
          </a:prstGeom>
          <a:noFill/>
        </p:spPr>
        <p:txBody>
          <a:bodyPr wrap="square" lIns="91132" tIns="45567" rIns="91132" bIns="45567" rtlCol="0">
            <a:spAutoFit/>
          </a:bodyPr>
          <a:lstStyle/>
          <a:p>
            <a:r>
              <a:rPr lang="en-US" sz="1000" b="1" noProof="1">
                <a:solidFill>
                  <a:srgbClr val="0D0D0D"/>
                </a:solidFill>
              </a:rPr>
              <a:t>a:title</a:t>
            </a:r>
          </a:p>
        </p:txBody>
      </p:sp>
      <p:sp>
        <p:nvSpPr>
          <p:cNvPr id="43" name="TextBox 42"/>
          <p:cNvSpPr txBox="1"/>
          <p:nvPr/>
        </p:nvSpPr>
        <p:spPr>
          <a:xfrm rot="21215795">
            <a:off x="2558864" y="1821515"/>
            <a:ext cx="565992" cy="229550"/>
          </a:xfrm>
          <a:prstGeom prst="rect">
            <a:avLst/>
          </a:prstGeom>
          <a:noFill/>
        </p:spPr>
        <p:txBody>
          <a:bodyPr wrap="square" lIns="91132" tIns="45567" rIns="91132" bIns="45567" rtlCol="0">
            <a:spAutoFit/>
          </a:bodyPr>
          <a:lstStyle/>
          <a:p>
            <a:r>
              <a:rPr lang="en-US" sz="1000" b="1" noProof="1">
                <a:solidFill>
                  <a:srgbClr val="0D0D0D"/>
                </a:solidFill>
              </a:rPr>
              <a:t>a:year</a:t>
            </a:r>
          </a:p>
        </p:txBody>
      </p:sp>
      <p:sp>
        <p:nvSpPr>
          <p:cNvPr id="44" name="TextBox 43"/>
          <p:cNvSpPr txBox="1"/>
          <p:nvPr/>
        </p:nvSpPr>
        <p:spPr>
          <a:xfrm rot="610119">
            <a:off x="2284341" y="2664957"/>
            <a:ext cx="557098" cy="229550"/>
          </a:xfrm>
          <a:prstGeom prst="rect">
            <a:avLst/>
          </a:prstGeom>
          <a:noFill/>
        </p:spPr>
        <p:txBody>
          <a:bodyPr wrap="square" lIns="91132" tIns="45567" rIns="91132" bIns="45567" rtlCol="0">
            <a:spAutoFit/>
          </a:bodyPr>
          <a:lstStyle/>
          <a:p>
            <a:r>
              <a:rPr lang="en-US" sz="1000" b="1" noProof="1">
                <a:solidFill>
                  <a:srgbClr val="0D0D0D"/>
                </a:solidFill>
              </a:rPr>
              <a:t>a:city</a:t>
            </a:r>
          </a:p>
        </p:txBody>
      </p:sp>
      <p:sp>
        <p:nvSpPr>
          <p:cNvPr id="45" name="TextBox 44"/>
          <p:cNvSpPr txBox="1"/>
          <p:nvPr/>
        </p:nvSpPr>
        <p:spPr>
          <a:xfrm rot="21074880">
            <a:off x="2183967" y="3126451"/>
            <a:ext cx="829823" cy="229550"/>
          </a:xfrm>
          <a:prstGeom prst="rect">
            <a:avLst/>
          </a:prstGeom>
          <a:noFill/>
        </p:spPr>
        <p:txBody>
          <a:bodyPr wrap="square" lIns="91132" tIns="45567" rIns="91132" bIns="45567" rtlCol="0">
            <a:spAutoFit/>
          </a:bodyPr>
          <a:lstStyle/>
          <a:p>
            <a:r>
              <a:rPr lang="en-US" sz="1000" b="1" noProof="1">
                <a:solidFill>
                  <a:srgbClr val="0D0D0D"/>
                </a:solidFill>
              </a:rPr>
              <a:t>a:p_name</a:t>
            </a:r>
          </a:p>
        </p:txBody>
      </p:sp>
      <p:sp>
        <p:nvSpPr>
          <p:cNvPr id="46" name="TextBox 45"/>
          <p:cNvSpPr txBox="1"/>
          <p:nvPr/>
        </p:nvSpPr>
        <p:spPr>
          <a:xfrm>
            <a:off x="1109779" y="3779837"/>
            <a:ext cx="653936" cy="229550"/>
          </a:xfrm>
          <a:prstGeom prst="rect">
            <a:avLst/>
          </a:prstGeom>
          <a:noFill/>
        </p:spPr>
        <p:txBody>
          <a:bodyPr wrap="square" lIns="91132" tIns="45567" rIns="91132" bIns="45567" rtlCol="0">
            <a:spAutoFit/>
          </a:bodyPr>
          <a:lstStyle/>
          <a:p>
            <a:r>
              <a:rPr lang="en-US" sz="1000" b="1" noProof="1">
                <a:solidFill>
                  <a:srgbClr val="0D0D0D"/>
                </a:solidFill>
              </a:rPr>
              <a:t>a:name</a:t>
            </a:r>
          </a:p>
        </p:txBody>
      </p:sp>
      <p:sp>
        <p:nvSpPr>
          <p:cNvPr id="47" name="TextBox 46"/>
          <p:cNvSpPr txBox="1"/>
          <p:nvPr/>
        </p:nvSpPr>
        <p:spPr>
          <a:xfrm>
            <a:off x="3120236" y="3932237"/>
            <a:ext cx="1005711" cy="229550"/>
          </a:xfrm>
          <a:prstGeom prst="rect">
            <a:avLst/>
          </a:prstGeom>
          <a:noFill/>
        </p:spPr>
        <p:txBody>
          <a:bodyPr wrap="square" lIns="91132" tIns="45567" rIns="91132" bIns="45567" rtlCol="0">
            <a:spAutoFit/>
          </a:bodyPr>
          <a:lstStyle/>
          <a:p>
            <a:r>
              <a:rPr lang="en-US" sz="1000" b="1" noProof="1">
                <a:solidFill>
                  <a:srgbClr val="0D0D0D"/>
                </a:solidFill>
              </a:rPr>
              <a:t>a:homepage</a:t>
            </a:r>
          </a:p>
        </p:txBody>
      </p:sp>
      <p:sp>
        <p:nvSpPr>
          <p:cNvPr id="48" name="TextBox 47"/>
          <p:cNvSpPr txBox="1"/>
          <p:nvPr/>
        </p:nvSpPr>
        <p:spPr>
          <a:xfrm>
            <a:off x="4278312" y="3017837"/>
            <a:ext cx="706748" cy="229550"/>
          </a:xfrm>
          <a:prstGeom prst="rect">
            <a:avLst/>
          </a:prstGeom>
          <a:noFill/>
        </p:spPr>
        <p:txBody>
          <a:bodyPr wrap="square" lIns="91132" tIns="45567" rIns="91132" bIns="45567" rtlCol="0">
            <a:spAutoFit/>
          </a:bodyPr>
          <a:lstStyle/>
          <a:p>
            <a:r>
              <a:rPr lang="en-US" sz="1000" b="1" noProof="1">
                <a:solidFill>
                  <a:srgbClr val="0D0D0D"/>
                </a:solidFill>
              </a:rPr>
              <a:t>a:author</a:t>
            </a:r>
          </a:p>
        </p:txBody>
      </p:sp>
      <p:sp>
        <p:nvSpPr>
          <p:cNvPr id="49" name="TextBox 48"/>
          <p:cNvSpPr txBox="1"/>
          <p:nvPr/>
        </p:nvSpPr>
        <p:spPr>
          <a:xfrm rot="20242754">
            <a:off x="3903794" y="2534347"/>
            <a:ext cx="900086" cy="229550"/>
          </a:xfrm>
          <a:prstGeom prst="rect">
            <a:avLst/>
          </a:prstGeom>
          <a:noFill/>
        </p:spPr>
        <p:txBody>
          <a:bodyPr wrap="square" lIns="91132" tIns="45567" rIns="91132" bIns="45567" rtlCol="0">
            <a:spAutoFit/>
          </a:bodyPr>
          <a:lstStyle/>
          <a:p>
            <a:r>
              <a:rPr lang="en-US" sz="1000" b="1" noProof="1">
                <a:solidFill>
                  <a:srgbClr val="0D0D0D"/>
                </a:solidFill>
              </a:rPr>
              <a:t>a:publisher</a:t>
            </a:r>
          </a:p>
        </p:txBody>
      </p:sp>
      <p:cxnSp>
        <p:nvCxnSpPr>
          <p:cNvPr id="62" name="Straight Arrow Connector 61"/>
          <p:cNvCxnSpPr>
            <a:stCxn id="27" idx="4"/>
            <a:endCxn id="29"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2" name="Freeform 51"/>
          <p:cNvSpPr/>
          <p:nvPr/>
        </p:nvSpPr>
        <p:spPr bwMode="auto">
          <a:xfrm>
            <a:off x="3734661" y="1237752"/>
            <a:ext cx="3108870" cy="936383"/>
          </a:xfrm>
          <a:custGeom>
            <a:avLst/>
            <a:gdLst>
              <a:gd name="connsiteX0" fmla="*/ 258305 w 3108870"/>
              <a:gd name="connsiteY0" fmla="*/ 86104 h 936383"/>
              <a:gd name="connsiteX1" fmla="*/ 150678 w 3108870"/>
              <a:gd name="connsiteY1" fmla="*/ 107630 h 936383"/>
              <a:gd name="connsiteX2" fmla="*/ 118390 w 3108870"/>
              <a:gd name="connsiteY2" fmla="*/ 118393 h 936383"/>
              <a:gd name="connsiteX3" fmla="*/ 64576 w 3108870"/>
              <a:gd name="connsiteY3" fmla="*/ 172208 h 936383"/>
              <a:gd name="connsiteX4" fmla="*/ 21525 w 3108870"/>
              <a:gd name="connsiteY4" fmla="*/ 236787 h 936383"/>
              <a:gd name="connsiteX5" fmla="*/ 0 w 3108870"/>
              <a:gd name="connsiteY5" fmla="*/ 269076 h 936383"/>
              <a:gd name="connsiteX6" fmla="*/ 10763 w 3108870"/>
              <a:gd name="connsiteY6" fmla="*/ 430521 h 936383"/>
              <a:gd name="connsiteX7" fmla="*/ 21525 w 3108870"/>
              <a:gd name="connsiteY7" fmla="*/ 462810 h 936383"/>
              <a:gd name="connsiteX8" fmla="*/ 53814 w 3108870"/>
              <a:gd name="connsiteY8" fmla="*/ 484336 h 936383"/>
              <a:gd name="connsiteX9" fmla="*/ 107627 w 3108870"/>
              <a:gd name="connsiteY9" fmla="*/ 548914 h 936383"/>
              <a:gd name="connsiteX10" fmla="*/ 139915 w 3108870"/>
              <a:gd name="connsiteY10" fmla="*/ 570440 h 936383"/>
              <a:gd name="connsiteX11" fmla="*/ 182966 w 3108870"/>
              <a:gd name="connsiteY11" fmla="*/ 613492 h 936383"/>
              <a:gd name="connsiteX12" fmla="*/ 204492 w 3108870"/>
              <a:gd name="connsiteY12" fmla="*/ 645781 h 936383"/>
              <a:gd name="connsiteX13" fmla="*/ 290593 w 3108870"/>
              <a:gd name="connsiteY13" fmla="*/ 678070 h 936383"/>
              <a:gd name="connsiteX14" fmla="*/ 398220 w 3108870"/>
              <a:gd name="connsiteY14" fmla="*/ 731885 h 936383"/>
              <a:gd name="connsiteX15" fmla="*/ 527373 w 3108870"/>
              <a:gd name="connsiteY15" fmla="*/ 774937 h 936383"/>
              <a:gd name="connsiteX16" fmla="*/ 559661 w 3108870"/>
              <a:gd name="connsiteY16" fmla="*/ 785700 h 936383"/>
              <a:gd name="connsiteX17" fmla="*/ 688814 w 3108870"/>
              <a:gd name="connsiteY17" fmla="*/ 807226 h 936383"/>
              <a:gd name="connsiteX18" fmla="*/ 753390 w 3108870"/>
              <a:gd name="connsiteY18" fmla="*/ 817990 h 936383"/>
              <a:gd name="connsiteX19" fmla="*/ 828729 w 3108870"/>
              <a:gd name="connsiteY19" fmla="*/ 839516 h 936383"/>
              <a:gd name="connsiteX20" fmla="*/ 871780 w 3108870"/>
              <a:gd name="connsiteY20" fmla="*/ 861042 h 936383"/>
              <a:gd name="connsiteX21" fmla="*/ 957881 w 3108870"/>
              <a:gd name="connsiteY21" fmla="*/ 871805 h 936383"/>
              <a:gd name="connsiteX22" fmla="*/ 1108559 w 3108870"/>
              <a:gd name="connsiteY22" fmla="*/ 893331 h 936383"/>
              <a:gd name="connsiteX23" fmla="*/ 1205424 w 3108870"/>
              <a:gd name="connsiteY23" fmla="*/ 904094 h 936383"/>
              <a:gd name="connsiteX24" fmla="*/ 1291525 w 3108870"/>
              <a:gd name="connsiteY24" fmla="*/ 914857 h 936383"/>
              <a:gd name="connsiteX25" fmla="*/ 1872712 w 3108870"/>
              <a:gd name="connsiteY25" fmla="*/ 936383 h 936383"/>
              <a:gd name="connsiteX26" fmla="*/ 2690678 w 3108870"/>
              <a:gd name="connsiteY26" fmla="*/ 925620 h 936383"/>
              <a:gd name="connsiteX27" fmla="*/ 2733729 w 3108870"/>
              <a:gd name="connsiteY27" fmla="*/ 914857 h 936383"/>
              <a:gd name="connsiteX28" fmla="*/ 2852119 w 3108870"/>
              <a:gd name="connsiteY28" fmla="*/ 850279 h 936383"/>
              <a:gd name="connsiteX29" fmla="*/ 2884407 w 3108870"/>
              <a:gd name="connsiteY29" fmla="*/ 817990 h 936383"/>
              <a:gd name="connsiteX30" fmla="*/ 2916695 w 3108870"/>
              <a:gd name="connsiteY30" fmla="*/ 796463 h 936383"/>
              <a:gd name="connsiteX31" fmla="*/ 3024322 w 3108870"/>
              <a:gd name="connsiteY31" fmla="*/ 678070 h 936383"/>
              <a:gd name="connsiteX32" fmla="*/ 3088898 w 3108870"/>
              <a:gd name="connsiteY32" fmla="*/ 570440 h 936383"/>
              <a:gd name="connsiteX33" fmla="*/ 3088898 w 3108870"/>
              <a:gd name="connsiteY33" fmla="*/ 376706 h 936383"/>
              <a:gd name="connsiteX34" fmla="*/ 3067373 w 3108870"/>
              <a:gd name="connsiteY34" fmla="*/ 333654 h 936383"/>
              <a:gd name="connsiteX35" fmla="*/ 3056610 w 3108870"/>
              <a:gd name="connsiteY35" fmla="*/ 301365 h 936383"/>
              <a:gd name="connsiteX36" fmla="*/ 3035085 w 3108870"/>
              <a:gd name="connsiteY36" fmla="*/ 269076 h 936383"/>
              <a:gd name="connsiteX37" fmla="*/ 3013559 w 3108870"/>
              <a:gd name="connsiteY37" fmla="*/ 226023 h 936383"/>
              <a:gd name="connsiteX38" fmla="*/ 3002797 w 3108870"/>
              <a:gd name="connsiteY38" fmla="*/ 182971 h 936383"/>
              <a:gd name="connsiteX39" fmla="*/ 2948983 w 3108870"/>
              <a:gd name="connsiteY39" fmla="*/ 150682 h 936383"/>
              <a:gd name="connsiteX40" fmla="*/ 2916695 w 3108870"/>
              <a:gd name="connsiteY40" fmla="*/ 129156 h 936383"/>
              <a:gd name="connsiteX41" fmla="*/ 2766017 w 3108870"/>
              <a:gd name="connsiteY41" fmla="*/ 64578 h 936383"/>
              <a:gd name="connsiteX42" fmla="*/ 2690678 w 3108870"/>
              <a:gd name="connsiteY42" fmla="*/ 32289 h 936383"/>
              <a:gd name="connsiteX43" fmla="*/ 2561525 w 3108870"/>
              <a:gd name="connsiteY43" fmla="*/ 10763 h 936383"/>
              <a:gd name="connsiteX44" fmla="*/ 2098729 w 3108870"/>
              <a:gd name="connsiteY44" fmla="*/ 0 h 936383"/>
              <a:gd name="connsiteX45" fmla="*/ 613475 w 3108870"/>
              <a:gd name="connsiteY45" fmla="*/ 10763 h 936383"/>
              <a:gd name="connsiteX46" fmla="*/ 419746 w 3108870"/>
              <a:gd name="connsiteY46" fmla="*/ 21526 h 936383"/>
              <a:gd name="connsiteX47" fmla="*/ 355170 w 3108870"/>
              <a:gd name="connsiteY47" fmla="*/ 43052 h 936383"/>
              <a:gd name="connsiteX48" fmla="*/ 247542 w 3108870"/>
              <a:gd name="connsiteY48" fmla="*/ 96867 h 936383"/>
              <a:gd name="connsiteX49" fmla="*/ 204492 w 3108870"/>
              <a:gd name="connsiteY49" fmla="*/ 118393 h 93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08870" h="936383">
                <a:moveTo>
                  <a:pt x="258305" y="86104"/>
                </a:moveTo>
                <a:cubicBezTo>
                  <a:pt x="222429" y="93279"/>
                  <a:pt x="186327" y="99403"/>
                  <a:pt x="150678" y="107630"/>
                </a:cubicBezTo>
                <a:cubicBezTo>
                  <a:pt x="139624" y="110181"/>
                  <a:pt x="127466" y="111586"/>
                  <a:pt x="118390" y="118393"/>
                </a:cubicBezTo>
                <a:cubicBezTo>
                  <a:pt x="98095" y="133614"/>
                  <a:pt x="78647" y="151100"/>
                  <a:pt x="64576" y="172208"/>
                </a:cubicBezTo>
                <a:lnTo>
                  <a:pt x="21525" y="236787"/>
                </a:lnTo>
                <a:lnTo>
                  <a:pt x="0" y="269076"/>
                </a:lnTo>
                <a:cubicBezTo>
                  <a:pt x="3588" y="322891"/>
                  <a:pt x="4807" y="376916"/>
                  <a:pt x="10763" y="430521"/>
                </a:cubicBezTo>
                <a:cubicBezTo>
                  <a:pt x="12016" y="441797"/>
                  <a:pt x="14438" y="453951"/>
                  <a:pt x="21525" y="462810"/>
                </a:cubicBezTo>
                <a:cubicBezTo>
                  <a:pt x="29606" y="472911"/>
                  <a:pt x="43051" y="477161"/>
                  <a:pt x="53814" y="484336"/>
                </a:cubicBezTo>
                <a:cubicBezTo>
                  <a:pt x="74979" y="516085"/>
                  <a:pt x="76551" y="523016"/>
                  <a:pt x="107627" y="548914"/>
                </a:cubicBezTo>
                <a:cubicBezTo>
                  <a:pt x="117564" y="557195"/>
                  <a:pt x="130094" y="562022"/>
                  <a:pt x="139915" y="570440"/>
                </a:cubicBezTo>
                <a:cubicBezTo>
                  <a:pt x="155324" y="583648"/>
                  <a:pt x="169759" y="598083"/>
                  <a:pt x="182966" y="613492"/>
                </a:cubicBezTo>
                <a:cubicBezTo>
                  <a:pt x="191384" y="623313"/>
                  <a:pt x="194555" y="637500"/>
                  <a:pt x="204492" y="645781"/>
                </a:cubicBezTo>
                <a:cubicBezTo>
                  <a:pt x="228613" y="665882"/>
                  <a:pt x="261627" y="670828"/>
                  <a:pt x="290593" y="678070"/>
                </a:cubicBezTo>
                <a:cubicBezTo>
                  <a:pt x="361178" y="748657"/>
                  <a:pt x="300611" y="704771"/>
                  <a:pt x="398220" y="731885"/>
                </a:cubicBezTo>
                <a:cubicBezTo>
                  <a:pt x="441944" y="744031"/>
                  <a:pt x="484322" y="760586"/>
                  <a:pt x="527373" y="774937"/>
                </a:cubicBezTo>
                <a:cubicBezTo>
                  <a:pt x="538136" y="778525"/>
                  <a:pt x="548430" y="784096"/>
                  <a:pt x="559661" y="785700"/>
                </a:cubicBezTo>
                <a:cubicBezTo>
                  <a:pt x="703995" y="806320"/>
                  <a:pt x="573431" y="786246"/>
                  <a:pt x="688814" y="807226"/>
                </a:cubicBezTo>
                <a:cubicBezTo>
                  <a:pt x="710284" y="811130"/>
                  <a:pt x="732127" y="813083"/>
                  <a:pt x="753390" y="817990"/>
                </a:cubicBezTo>
                <a:cubicBezTo>
                  <a:pt x="778839" y="823863"/>
                  <a:pt x="804184" y="830590"/>
                  <a:pt x="828729" y="839516"/>
                </a:cubicBezTo>
                <a:cubicBezTo>
                  <a:pt x="843807" y="844999"/>
                  <a:pt x="856215" y="857151"/>
                  <a:pt x="871780" y="861042"/>
                </a:cubicBezTo>
                <a:cubicBezTo>
                  <a:pt x="899840" y="868057"/>
                  <a:pt x="929223" y="867897"/>
                  <a:pt x="957881" y="871805"/>
                </a:cubicBezTo>
                <a:lnTo>
                  <a:pt x="1108559" y="893331"/>
                </a:lnTo>
                <a:cubicBezTo>
                  <a:pt x="1140773" y="897533"/>
                  <a:pt x="1173159" y="900298"/>
                  <a:pt x="1205424" y="904094"/>
                </a:cubicBezTo>
                <a:cubicBezTo>
                  <a:pt x="1234150" y="907474"/>
                  <a:pt x="1262701" y="912455"/>
                  <a:pt x="1291525" y="914857"/>
                </a:cubicBezTo>
                <a:cubicBezTo>
                  <a:pt x="1487184" y="931162"/>
                  <a:pt x="1673360" y="931137"/>
                  <a:pt x="1872712" y="936383"/>
                </a:cubicBezTo>
                <a:lnTo>
                  <a:pt x="2690678" y="925620"/>
                </a:lnTo>
                <a:cubicBezTo>
                  <a:pt x="2705465" y="925250"/>
                  <a:pt x="2719696" y="919535"/>
                  <a:pt x="2733729" y="914857"/>
                </a:cubicBezTo>
                <a:cubicBezTo>
                  <a:pt x="2773663" y="901545"/>
                  <a:pt x="2822217" y="880182"/>
                  <a:pt x="2852119" y="850279"/>
                </a:cubicBezTo>
                <a:cubicBezTo>
                  <a:pt x="2862882" y="839516"/>
                  <a:pt x="2872714" y="827734"/>
                  <a:pt x="2884407" y="817990"/>
                </a:cubicBezTo>
                <a:cubicBezTo>
                  <a:pt x="2894344" y="809709"/>
                  <a:pt x="2906960" y="804981"/>
                  <a:pt x="2916695" y="796463"/>
                </a:cubicBezTo>
                <a:cubicBezTo>
                  <a:pt x="2946583" y="770310"/>
                  <a:pt x="3002579" y="709698"/>
                  <a:pt x="3024322" y="678070"/>
                </a:cubicBezTo>
                <a:cubicBezTo>
                  <a:pt x="3048024" y="643593"/>
                  <a:pt x="3088898" y="570440"/>
                  <a:pt x="3088898" y="570440"/>
                </a:cubicBezTo>
                <a:cubicBezTo>
                  <a:pt x="3103027" y="485668"/>
                  <a:pt x="3108870" y="483228"/>
                  <a:pt x="3088898" y="376706"/>
                </a:cubicBezTo>
                <a:cubicBezTo>
                  <a:pt x="3085941" y="360936"/>
                  <a:pt x="3073693" y="348401"/>
                  <a:pt x="3067373" y="333654"/>
                </a:cubicBezTo>
                <a:cubicBezTo>
                  <a:pt x="3062904" y="323226"/>
                  <a:pt x="3061684" y="311513"/>
                  <a:pt x="3056610" y="301365"/>
                </a:cubicBezTo>
                <a:cubicBezTo>
                  <a:pt x="3050825" y="289795"/>
                  <a:pt x="3041503" y="280307"/>
                  <a:pt x="3035085" y="269076"/>
                </a:cubicBezTo>
                <a:cubicBezTo>
                  <a:pt x="3027125" y="255145"/>
                  <a:pt x="3020734" y="240374"/>
                  <a:pt x="3013559" y="226023"/>
                </a:cubicBezTo>
                <a:cubicBezTo>
                  <a:pt x="3009972" y="211672"/>
                  <a:pt x="3012423" y="194202"/>
                  <a:pt x="3002797" y="182971"/>
                </a:cubicBezTo>
                <a:cubicBezTo>
                  <a:pt x="2989183" y="167088"/>
                  <a:pt x="2966722" y="161769"/>
                  <a:pt x="2948983" y="150682"/>
                </a:cubicBezTo>
                <a:cubicBezTo>
                  <a:pt x="2938014" y="143826"/>
                  <a:pt x="2928051" y="135350"/>
                  <a:pt x="2916695" y="129156"/>
                </a:cubicBezTo>
                <a:cubicBezTo>
                  <a:pt x="2797524" y="64152"/>
                  <a:pt x="2870068" y="104599"/>
                  <a:pt x="2766017" y="64578"/>
                </a:cubicBezTo>
                <a:cubicBezTo>
                  <a:pt x="2740516" y="54770"/>
                  <a:pt x="2716598" y="40929"/>
                  <a:pt x="2690678" y="32289"/>
                </a:cubicBezTo>
                <a:cubicBezTo>
                  <a:pt x="2671386" y="25858"/>
                  <a:pt x="2572605" y="11206"/>
                  <a:pt x="2561525" y="10763"/>
                </a:cubicBezTo>
                <a:cubicBezTo>
                  <a:pt x="2407341" y="4595"/>
                  <a:pt x="2252994" y="3588"/>
                  <a:pt x="2098729" y="0"/>
                </a:cubicBezTo>
                <a:lnTo>
                  <a:pt x="613475" y="10763"/>
                </a:lnTo>
                <a:cubicBezTo>
                  <a:pt x="548804" y="11592"/>
                  <a:pt x="483922" y="13504"/>
                  <a:pt x="419746" y="21526"/>
                </a:cubicBezTo>
                <a:cubicBezTo>
                  <a:pt x="397231" y="24340"/>
                  <a:pt x="355170" y="43052"/>
                  <a:pt x="355170" y="43052"/>
                </a:cubicBezTo>
                <a:cubicBezTo>
                  <a:pt x="250957" y="121213"/>
                  <a:pt x="383540" y="28865"/>
                  <a:pt x="247542" y="96867"/>
                </a:cubicBezTo>
                <a:lnTo>
                  <a:pt x="204492" y="118393"/>
                </a:lnTo>
              </a:path>
            </a:pathLst>
          </a:custGeom>
          <a:noFill/>
          <a:ln w="889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b="1"/>
          </a:p>
        </p:txBody>
      </p:sp>
      <p:sp>
        <p:nvSpPr>
          <p:cNvPr id="54" name="Freeform 53"/>
          <p:cNvSpPr/>
          <p:nvPr/>
        </p:nvSpPr>
        <p:spPr bwMode="auto">
          <a:xfrm>
            <a:off x="4659315" y="3602913"/>
            <a:ext cx="2933706" cy="710359"/>
          </a:xfrm>
          <a:custGeom>
            <a:avLst/>
            <a:gdLst>
              <a:gd name="connsiteX0" fmla="*/ 594988 w 2933706"/>
              <a:gd name="connsiteY0" fmla="*/ 53815 h 710359"/>
              <a:gd name="connsiteX1" fmla="*/ 315158 w 2933706"/>
              <a:gd name="connsiteY1" fmla="*/ 75341 h 710359"/>
              <a:gd name="connsiteX2" fmla="*/ 293632 w 2933706"/>
              <a:gd name="connsiteY2" fmla="*/ 96867 h 710359"/>
              <a:gd name="connsiteX3" fmla="*/ 239819 w 2933706"/>
              <a:gd name="connsiteY3" fmla="*/ 107630 h 710359"/>
              <a:gd name="connsiteX4" fmla="*/ 196768 w 2933706"/>
              <a:gd name="connsiteY4" fmla="*/ 129156 h 710359"/>
              <a:gd name="connsiteX5" fmla="*/ 153717 w 2933706"/>
              <a:gd name="connsiteY5" fmla="*/ 139919 h 710359"/>
              <a:gd name="connsiteX6" fmla="*/ 78378 w 2933706"/>
              <a:gd name="connsiteY6" fmla="*/ 172208 h 710359"/>
              <a:gd name="connsiteX7" fmla="*/ 56853 w 2933706"/>
              <a:gd name="connsiteY7" fmla="*/ 430521 h 710359"/>
              <a:gd name="connsiteX8" fmla="*/ 153717 w 2933706"/>
              <a:gd name="connsiteY8" fmla="*/ 516625 h 710359"/>
              <a:gd name="connsiteX9" fmla="*/ 282870 w 2933706"/>
              <a:gd name="connsiteY9" fmla="*/ 591966 h 710359"/>
              <a:gd name="connsiteX10" fmla="*/ 487361 w 2933706"/>
              <a:gd name="connsiteY10" fmla="*/ 656544 h 710359"/>
              <a:gd name="connsiteX11" fmla="*/ 562700 w 2933706"/>
              <a:gd name="connsiteY11" fmla="*/ 678070 h 710359"/>
              <a:gd name="connsiteX12" fmla="*/ 831768 w 2933706"/>
              <a:gd name="connsiteY12" fmla="*/ 699596 h 710359"/>
              <a:gd name="connsiteX13" fmla="*/ 1725073 w 2933706"/>
              <a:gd name="connsiteY13" fmla="*/ 710359 h 710359"/>
              <a:gd name="connsiteX14" fmla="*/ 2478463 w 2933706"/>
              <a:gd name="connsiteY14" fmla="*/ 699596 h 710359"/>
              <a:gd name="connsiteX15" fmla="*/ 2532277 w 2933706"/>
              <a:gd name="connsiteY15" fmla="*/ 688833 h 710359"/>
              <a:gd name="connsiteX16" fmla="*/ 2575327 w 2933706"/>
              <a:gd name="connsiteY16" fmla="*/ 656544 h 710359"/>
              <a:gd name="connsiteX17" fmla="*/ 2618378 w 2933706"/>
              <a:gd name="connsiteY17" fmla="*/ 645781 h 710359"/>
              <a:gd name="connsiteX18" fmla="*/ 2661429 w 2933706"/>
              <a:gd name="connsiteY18" fmla="*/ 624255 h 710359"/>
              <a:gd name="connsiteX19" fmla="*/ 2736768 w 2933706"/>
              <a:gd name="connsiteY19" fmla="*/ 570440 h 710359"/>
              <a:gd name="connsiteX20" fmla="*/ 2758294 w 2933706"/>
              <a:gd name="connsiteY20" fmla="*/ 548914 h 710359"/>
              <a:gd name="connsiteX21" fmla="*/ 2822870 w 2933706"/>
              <a:gd name="connsiteY21" fmla="*/ 516625 h 710359"/>
              <a:gd name="connsiteX22" fmla="*/ 2908971 w 2933706"/>
              <a:gd name="connsiteY22" fmla="*/ 419758 h 710359"/>
              <a:gd name="connsiteX23" fmla="*/ 2908971 w 2933706"/>
              <a:gd name="connsiteY23" fmla="*/ 279838 h 710359"/>
              <a:gd name="connsiteX24" fmla="*/ 2876683 w 2933706"/>
              <a:gd name="connsiteY24" fmla="*/ 247549 h 710359"/>
              <a:gd name="connsiteX25" fmla="*/ 2801344 w 2933706"/>
              <a:gd name="connsiteY25" fmla="*/ 172208 h 710359"/>
              <a:gd name="connsiteX26" fmla="*/ 2715243 w 2933706"/>
              <a:gd name="connsiteY26" fmla="*/ 139919 h 710359"/>
              <a:gd name="connsiteX27" fmla="*/ 2639904 w 2933706"/>
              <a:gd name="connsiteY27" fmla="*/ 107630 h 710359"/>
              <a:gd name="connsiteX28" fmla="*/ 2553802 w 2933706"/>
              <a:gd name="connsiteY28" fmla="*/ 86104 h 710359"/>
              <a:gd name="connsiteX29" fmla="*/ 2467700 w 2933706"/>
              <a:gd name="connsiteY29" fmla="*/ 53815 h 710359"/>
              <a:gd name="connsiteX30" fmla="*/ 2284734 w 2933706"/>
              <a:gd name="connsiteY30" fmla="*/ 21526 h 710359"/>
              <a:gd name="connsiteX31" fmla="*/ 2187870 w 2933706"/>
              <a:gd name="connsiteY31" fmla="*/ 10763 h 710359"/>
              <a:gd name="connsiteX32" fmla="*/ 1466768 w 2933706"/>
              <a:gd name="connsiteY32" fmla="*/ 0 h 710359"/>
              <a:gd name="connsiteX33" fmla="*/ 788717 w 2933706"/>
              <a:gd name="connsiteY33" fmla="*/ 10763 h 710359"/>
              <a:gd name="connsiteX34" fmla="*/ 605751 w 2933706"/>
              <a:gd name="connsiteY34" fmla="*/ 43052 h 710359"/>
              <a:gd name="connsiteX35" fmla="*/ 519649 w 2933706"/>
              <a:gd name="connsiteY35" fmla="*/ 43052 h 71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33706" h="710359">
                <a:moveTo>
                  <a:pt x="594988" y="53815"/>
                </a:moveTo>
                <a:cubicBezTo>
                  <a:pt x="593644" y="53905"/>
                  <a:pt x="340582" y="69474"/>
                  <a:pt x="315158" y="75341"/>
                </a:cubicBezTo>
                <a:cubicBezTo>
                  <a:pt x="305270" y="77623"/>
                  <a:pt x="302959" y="92870"/>
                  <a:pt x="293632" y="96867"/>
                </a:cubicBezTo>
                <a:cubicBezTo>
                  <a:pt x="276818" y="104073"/>
                  <a:pt x="257757" y="104042"/>
                  <a:pt x="239819" y="107630"/>
                </a:cubicBezTo>
                <a:cubicBezTo>
                  <a:pt x="225469" y="114805"/>
                  <a:pt x="211791" y="123522"/>
                  <a:pt x="196768" y="129156"/>
                </a:cubicBezTo>
                <a:cubicBezTo>
                  <a:pt x="182918" y="134350"/>
                  <a:pt x="167313" y="134092"/>
                  <a:pt x="153717" y="139919"/>
                </a:cubicBezTo>
                <a:cubicBezTo>
                  <a:pt x="49660" y="184516"/>
                  <a:pt x="201974" y="141308"/>
                  <a:pt x="78378" y="172208"/>
                </a:cubicBezTo>
                <a:cubicBezTo>
                  <a:pt x="0" y="250589"/>
                  <a:pt x="9471" y="225190"/>
                  <a:pt x="56853" y="430521"/>
                </a:cubicBezTo>
                <a:cubicBezTo>
                  <a:pt x="60558" y="446576"/>
                  <a:pt x="134772" y="504784"/>
                  <a:pt x="153717" y="516625"/>
                </a:cubicBezTo>
                <a:cubicBezTo>
                  <a:pt x="195981" y="543041"/>
                  <a:pt x="235587" y="576205"/>
                  <a:pt x="282870" y="591966"/>
                </a:cubicBezTo>
                <a:cubicBezTo>
                  <a:pt x="599388" y="697475"/>
                  <a:pt x="352499" y="619763"/>
                  <a:pt x="487361" y="656544"/>
                </a:cubicBezTo>
                <a:cubicBezTo>
                  <a:pt x="512559" y="663416"/>
                  <a:pt x="537251" y="672197"/>
                  <a:pt x="562700" y="678070"/>
                </a:cubicBezTo>
                <a:cubicBezTo>
                  <a:pt x="643249" y="696659"/>
                  <a:pt x="766124" y="698309"/>
                  <a:pt x="831768" y="699596"/>
                </a:cubicBezTo>
                <a:lnTo>
                  <a:pt x="1725073" y="710359"/>
                </a:lnTo>
                <a:lnTo>
                  <a:pt x="2478463" y="699596"/>
                </a:lnTo>
                <a:cubicBezTo>
                  <a:pt x="2496750" y="699108"/>
                  <a:pt x="2515560" y="696263"/>
                  <a:pt x="2532277" y="688833"/>
                </a:cubicBezTo>
                <a:cubicBezTo>
                  <a:pt x="2548669" y="681548"/>
                  <a:pt x="2559283" y="664566"/>
                  <a:pt x="2575327" y="656544"/>
                </a:cubicBezTo>
                <a:cubicBezTo>
                  <a:pt x="2588557" y="649929"/>
                  <a:pt x="2604528" y="650975"/>
                  <a:pt x="2618378" y="645781"/>
                </a:cubicBezTo>
                <a:cubicBezTo>
                  <a:pt x="2633401" y="640147"/>
                  <a:pt x="2647079" y="631430"/>
                  <a:pt x="2661429" y="624255"/>
                </a:cubicBezTo>
                <a:cubicBezTo>
                  <a:pt x="2731939" y="553743"/>
                  <a:pt x="2651773" y="627105"/>
                  <a:pt x="2736768" y="570440"/>
                </a:cubicBezTo>
                <a:cubicBezTo>
                  <a:pt x="2745211" y="564811"/>
                  <a:pt x="2749689" y="554292"/>
                  <a:pt x="2758294" y="548914"/>
                </a:cubicBezTo>
                <a:cubicBezTo>
                  <a:pt x="2778702" y="536159"/>
                  <a:pt x="2802846" y="529975"/>
                  <a:pt x="2822870" y="516625"/>
                </a:cubicBezTo>
                <a:cubicBezTo>
                  <a:pt x="2842408" y="503599"/>
                  <a:pt x="2905358" y="424093"/>
                  <a:pt x="2908971" y="419758"/>
                </a:cubicBezTo>
                <a:cubicBezTo>
                  <a:pt x="2927095" y="365387"/>
                  <a:pt x="2933706" y="360229"/>
                  <a:pt x="2908971" y="279838"/>
                </a:cubicBezTo>
                <a:cubicBezTo>
                  <a:pt x="2904495" y="265290"/>
                  <a:pt x="2886588" y="259106"/>
                  <a:pt x="2876683" y="247549"/>
                </a:cubicBezTo>
                <a:cubicBezTo>
                  <a:pt x="2844395" y="209878"/>
                  <a:pt x="2847983" y="195528"/>
                  <a:pt x="2801344" y="172208"/>
                </a:cubicBezTo>
                <a:cubicBezTo>
                  <a:pt x="2773928" y="158500"/>
                  <a:pt x="2743703" y="151303"/>
                  <a:pt x="2715243" y="139919"/>
                </a:cubicBezTo>
                <a:cubicBezTo>
                  <a:pt x="2689875" y="129772"/>
                  <a:pt x="2665824" y="116270"/>
                  <a:pt x="2639904" y="107630"/>
                </a:cubicBezTo>
                <a:cubicBezTo>
                  <a:pt x="2611838" y="98275"/>
                  <a:pt x="2582039" y="94928"/>
                  <a:pt x="2553802" y="86104"/>
                </a:cubicBezTo>
                <a:cubicBezTo>
                  <a:pt x="2524545" y="76961"/>
                  <a:pt x="2496779" y="63508"/>
                  <a:pt x="2467700" y="53815"/>
                </a:cubicBezTo>
                <a:cubicBezTo>
                  <a:pt x="2420752" y="38165"/>
                  <a:pt x="2305666" y="24380"/>
                  <a:pt x="2284734" y="21526"/>
                </a:cubicBezTo>
                <a:cubicBezTo>
                  <a:pt x="2252545" y="17136"/>
                  <a:pt x="2220345" y="11618"/>
                  <a:pt x="2187870" y="10763"/>
                </a:cubicBezTo>
                <a:cubicBezTo>
                  <a:pt x="1947559" y="4439"/>
                  <a:pt x="1707135" y="3588"/>
                  <a:pt x="1466768" y="0"/>
                </a:cubicBezTo>
                <a:lnTo>
                  <a:pt x="788717" y="10763"/>
                </a:lnTo>
                <a:cubicBezTo>
                  <a:pt x="670639" y="14089"/>
                  <a:pt x="729886" y="28448"/>
                  <a:pt x="605751" y="43052"/>
                </a:cubicBezTo>
                <a:cubicBezTo>
                  <a:pt x="577247" y="46405"/>
                  <a:pt x="548350" y="43052"/>
                  <a:pt x="519649" y="43052"/>
                </a:cubicBezTo>
              </a:path>
            </a:pathLst>
          </a:custGeom>
          <a:noFill/>
          <a:ln w="889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b="1"/>
          </a:p>
        </p:txBody>
      </p:sp>
      <p:sp>
        <p:nvSpPr>
          <p:cNvPr id="55" name="TextBox 54"/>
          <p:cNvSpPr txBox="1"/>
          <p:nvPr/>
        </p:nvSpPr>
        <p:spPr>
          <a:xfrm>
            <a:off x="6259512" y="2484437"/>
            <a:ext cx="2337760" cy="531428"/>
          </a:xfrm>
          <a:prstGeom prst="rect">
            <a:avLst/>
          </a:prstGeom>
          <a:noFill/>
        </p:spPr>
        <p:txBody>
          <a:bodyPr wrap="none" lIns="91132" tIns="45567" rIns="91132" bIns="45567" rtlCol="0">
            <a:spAutoFit/>
          </a:bodyPr>
          <a:lstStyle/>
          <a:p>
            <a:r>
              <a:rPr lang="en-US" sz="3200" b="1" i="1" dirty="0">
                <a:solidFill>
                  <a:srgbClr val="800000"/>
                </a:solidFill>
              </a:rPr>
              <a:t>Same URI!</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3" name="Rectangle 2"/>
          <p:cNvSpPr>
            <a:spLocks noGrp="1" noChangeArrowheads="1"/>
          </p:cNvSpPr>
          <p:nvPr>
            <p:ph idx="1"/>
          </p:nvPr>
        </p:nvSpPr>
        <p:spPr/>
        <p:txBody>
          <a:bodyPr>
            <a:normAutofit/>
          </a:bodyPr>
          <a:lstStyle/>
          <a:p>
            <a:r>
              <a:rPr lang="en-US" dirty="0" smtClean="0"/>
              <a:t>The combination of class constructions with various restrictions is extremely powerful</a:t>
            </a:r>
          </a:p>
          <a:p>
            <a:r>
              <a:rPr lang="en-US" dirty="0" smtClean="0"/>
              <a:t>What we have so far follows the same logic as before</a:t>
            </a:r>
          </a:p>
          <a:p>
            <a:pPr lvl="1"/>
            <a:r>
              <a:rPr lang="en-US" dirty="0" smtClean="0"/>
              <a:t>extend the basic RDF and RDFS possibilities with new features</a:t>
            </a:r>
          </a:p>
          <a:p>
            <a:pPr lvl="1"/>
            <a:r>
              <a:rPr lang="en-US" dirty="0" smtClean="0"/>
              <a:t>define their semantics, ie, what they “mean” in terms of relationships</a:t>
            </a:r>
          </a:p>
          <a:p>
            <a:pPr lvl="1"/>
            <a:r>
              <a:rPr lang="en-US" dirty="0" smtClean="0"/>
              <a:t>expect to infer new relationships based on those</a:t>
            </a:r>
          </a:p>
          <a:p>
            <a:r>
              <a:rPr lang="en-US" dirty="0" smtClean="0"/>
              <a:t>However… a full inference procedure is hard </a:t>
            </a:r>
            <a:r>
              <a:rPr lang="en-US" dirty="0" smtClean="0">
                <a:sym typeface="Wingdings"/>
              </a:rPr>
              <a:t></a:t>
            </a:r>
            <a:r>
              <a:rPr lang="en-US" dirty="0" smtClean="0"/>
              <a:t> </a:t>
            </a:r>
          </a:p>
          <a:p>
            <a:pPr lvl="1"/>
            <a:r>
              <a:rPr lang="en-US" dirty="0" smtClean="0"/>
              <a:t>not implementable with simple rule engines, for example</a:t>
            </a:r>
            <a:endParaRPr lang="en-US" dirty="0"/>
          </a:p>
        </p:txBody>
      </p:sp>
      <p:sp>
        <p:nvSpPr>
          <p:cNvPr id="389122" name="Rectangle 1"/>
          <p:cNvSpPr>
            <a:spLocks noGrp="1" noChangeArrowheads="1"/>
          </p:cNvSpPr>
          <p:nvPr>
            <p:ph type="title"/>
          </p:nvPr>
        </p:nvSpPr>
        <p:spPr/>
        <p:txBody>
          <a:bodyPr/>
          <a:lstStyle/>
          <a:p>
            <a:r>
              <a:rPr lang="en-US" smtClean="0"/>
              <a:t>But: OWL is hard!</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1" name="Rectangle 2"/>
          <p:cNvSpPr>
            <a:spLocks noGrp="1" noChangeArrowheads="1"/>
          </p:cNvSpPr>
          <p:nvPr>
            <p:ph idx="1"/>
          </p:nvPr>
        </p:nvSpPr>
        <p:spPr/>
        <p:txBody>
          <a:bodyPr/>
          <a:lstStyle/>
          <a:p>
            <a:r>
              <a:rPr lang="en-US" dirty="0" smtClean="0"/>
              <a:t>OWL species comes to the fore:</a:t>
            </a:r>
          </a:p>
          <a:p>
            <a:pPr lvl="1"/>
            <a:r>
              <a:rPr lang="en-US" dirty="0" smtClean="0"/>
              <a:t>restricting which terms can be used and under what circumstances (restrictions)</a:t>
            </a:r>
          </a:p>
          <a:p>
            <a:pPr lvl="1"/>
            <a:r>
              <a:rPr lang="en-US" dirty="0" smtClean="0"/>
              <a:t>if one abides to those restrictions, then simpler inference engines can be used</a:t>
            </a:r>
          </a:p>
          <a:p>
            <a:r>
              <a:rPr lang="en-US" dirty="0" smtClean="0"/>
              <a:t>They reflect compromises: expressiveness vs. implementability</a:t>
            </a:r>
            <a:endParaRPr lang="en-US" dirty="0"/>
          </a:p>
        </p:txBody>
      </p:sp>
      <p:sp>
        <p:nvSpPr>
          <p:cNvPr id="391170" name="Rectangle 1"/>
          <p:cNvSpPr>
            <a:spLocks noGrp="1" noChangeArrowheads="1"/>
          </p:cNvSpPr>
          <p:nvPr>
            <p:ph type="title"/>
          </p:nvPr>
        </p:nvSpPr>
        <p:spPr/>
        <p:txBody>
          <a:bodyPr/>
          <a:lstStyle/>
          <a:p>
            <a:r>
              <a:rPr lang="en-US" smtClean="0"/>
              <a:t>OWL “species” or profiles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OWL Species</a:t>
            </a:r>
            <a:endParaRPr lang="en-US" dirty="0"/>
          </a:p>
        </p:txBody>
      </p:sp>
      <p:grpSp>
        <p:nvGrpSpPr>
          <p:cNvPr id="3" name="Group 17"/>
          <p:cNvGrpSpPr/>
          <p:nvPr/>
        </p:nvGrpSpPr>
        <p:grpSpPr>
          <a:xfrm>
            <a:off x="1154113" y="1685148"/>
            <a:ext cx="7924800" cy="5142689"/>
            <a:chOff x="1154112" y="1685148"/>
            <a:chExt cx="7924800" cy="5142689"/>
          </a:xfrm>
        </p:grpSpPr>
        <p:sp>
          <p:nvSpPr>
            <p:cNvPr id="4" name="Oval 3"/>
            <p:cNvSpPr/>
            <p:nvPr/>
          </p:nvSpPr>
          <p:spPr bwMode="auto">
            <a:xfrm>
              <a:off x="1154112" y="1685148"/>
              <a:ext cx="7924800" cy="5142689"/>
            </a:xfrm>
            <a:prstGeom prst="ellipse">
              <a:avLst/>
            </a:prstGeom>
            <a:solidFill>
              <a:srgbClr val="EFAA29"/>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 name="Oval 4"/>
            <p:cNvSpPr/>
            <p:nvPr/>
          </p:nvSpPr>
          <p:spPr bwMode="auto">
            <a:xfrm>
              <a:off x="2182812" y="2352708"/>
              <a:ext cx="5867400" cy="3807568"/>
            </a:xfrm>
            <a:prstGeom prst="ellipse">
              <a:avLst/>
            </a:prstGeom>
            <a:solidFill>
              <a:srgbClr val="19E858"/>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9" name="TextBox 8"/>
            <p:cNvSpPr txBox="1"/>
            <p:nvPr/>
          </p:nvSpPr>
          <p:spPr>
            <a:xfrm>
              <a:off x="4176792" y="1798637"/>
              <a:ext cx="1995086" cy="540423"/>
            </a:xfrm>
            <a:prstGeom prst="rect">
              <a:avLst/>
            </a:prstGeom>
            <a:noFill/>
          </p:spPr>
          <p:txBody>
            <a:bodyPr wrap="none" rtlCol="0">
              <a:spAutoFit/>
            </a:bodyPr>
            <a:lstStyle/>
            <a:p>
              <a:r>
                <a:rPr lang="en-US" sz="3200" b="1" dirty="0">
                  <a:solidFill>
                    <a:srgbClr val="16165D"/>
                  </a:solidFill>
                </a:rPr>
                <a:t>OWL Full</a:t>
              </a:r>
            </a:p>
          </p:txBody>
        </p:sp>
        <p:sp>
          <p:nvSpPr>
            <p:cNvPr id="10" name="TextBox 9"/>
            <p:cNvSpPr txBox="1"/>
            <p:nvPr/>
          </p:nvSpPr>
          <p:spPr>
            <a:xfrm>
              <a:off x="4248326" y="2562609"/>
              <a:ext cx="1805506" cy="540423"/>
            </a:xfrm>
            <a:prstGeom prst="rect">
              <a:avLst/>
            </a:prstGeom>
            <a:noFill/>
          </p:spPr>
          <p:txBody>
            <a:bodyPr wrap="none" rtlCol="0">
              <a:spAutoFit/>
            </a:bodyPr>
            <a:lstStyle/>
            <a:p>
              <a:r>
                <a:rPr lang="en-US" sz="3200" b="1" dirty="0">
                  <a:solidFill>
                    <a:srgbClr val="16165D"/>
                  </a:solidFill>
                </a:rPr>
                <a:t>OWL DL</a:t>
              </a:r>
            </a:p>
          </p:txBody>
        </p:sp>
        <p:grpSp>
          <p:nvGrpSpPr>
            <p:cNvPr id="14" name="Group 13"/>
            <p:cNvGrpSpPr/>
            <p:nvPr/>
          </p:nvGrpSpPr>
          <p:grpSpPr>
            <a:xfrm>
              <a:off x="2678112" y="3094037"/>
              <a:ext cx="1878767" cy="1219200"/>
              <a:chOff x="2830512" y="3627437"/>
              <a:chExt cx="1878767" cy="1219200"/>
            </a:xfrm>
          </p:grpSpPr>
          <p:sp>
            <p:nvSpPr>
              <p:cNvPr id="6" name="Oval 5"/>
              <p:cNvSpPr/>
              <p:nvPr/>
            </p:nvSpPr>
            <p:spPr bwMode="auto">
              <a:xfrm>
                <a:off x="2830512" y="3627437"/>
                <a:ext cx="1878767" cy="1219200"/>
              </a:xfrm>
              <a:prstGeom prst="ellipse">
                <a:avLst/>
              </a:prstGeom>
              <a:solidFill>
                <a:srgbClr val="CCFFCC"/>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1" name="TextBox 10"/>
              <p:cNvSpPr txBox="1"/>
              <p:nvPr/>
            </p:nvSpPr>
            <p:spPr>
              <a:xfrm>
                <a:off x="2914533" y="3971323"/>
                <a:ext cx="1786993" cy="540423"/>
              </a:xfrm>
              <a:prstGeom prst="rect">
                <a:avLst/>
              </a:prstGeom>
              <a:noFill/>
            </p:spPr>
            <p:txBody>
              <a:bodyPr wrap="none" rtlCol="0">
                <a:spAutoFit/>
              </a:bodyPr>
              <a:lstStyle/>
              <a:p>
                <a:r>
                  <a:rPr lang="en-US" sz="3200" b="1" dirty="0">
                    <a:solidFill>
                      <a:srgbClr val="16165D"/>
                    </a:solidFill>
                  </a:rPr>
                  <a:t>OWL EL</a:t>
                </a:r>
              </a:p>
            </p:txBody>
          </p:sp>
        </p:grpSp>
        <p:grpSp>
          <p:nvGrpSpPr>
            <p:cNvPr id="15" name="Group 14"/>
            <p:cNvGrpSpPr/>
            <p:nvPr/>
          </p:nvGrpSpPr>
          <p:grpSpPr>
            <a:xfrm>
              <a:off x="6488112" y="3017837"/>
              <a:ext cx="1878767" cy="1219200"/>
              <a:chOff x="5447545" y="3170237"/>
              <a:chExt cx="1878767" cy="1219200"/>
            </a:xfrm>
          </p:grpSpPr>
          <p:sp>
            <p:nvSpPr>
              <p:cNvPr id="7" name="Oval 6"/>
              <p:cNvSpPr/>
              <p:nvPr/>
            </p:nvSpPr>
            <p:spPr bwMode="auto">
              <a:xfrm>
                <a:off x="5447545" y="3170237"/>
                <a:ext cx="1878767" cy="1219200"/>
              </a:xfrm>
              <a:prstGeom prst="ellipse">
                <a:avLst/>
              </a:prstGeom>
              <a:solidFill>
                <a:srgbClr val="CCFFCC"/>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2" name="TextBox 11"/>
              <p:cNvSpPr txBox="1"/>
              <p:nvPr/>
            </p:nvSpPr>
            <p:spPr>
              <a:xfrm>
                <a:off x="5518742" y="3514123"/>
                <a:ext cx="1805506" cy="540423"/>
              </a:xfrm>
              <a:prstGeom prst="rect">
                <a:avLst/>
              </a:prstGeom>
              <a:noFill/>
            </p:spPr>
            <p:txBody>
              <a:bodyPr wrap="none" rtlCol="0">
                <a:spAutoFit/>
              </a:bodyPr>
              <a:lstStyle/>
              <a:p>
                <a:r>
                  <a:rPr lang="en-US" sz="3200" b="1" dirty="0">
                    <a:solidFill>
                      <a:srgbClr val="16165D"/>
                    </a:solidFill>
                  </a:rPr>
                  <a:t>OWL RL</a:t>
                </a:r>
              </a:p>
            </p:txBody>
          </p:sp>
        </p:grpSp>
        <p:grpSp>
          <p:nvGrpSpPr>
            <p:cNvPr id="16" name="Group 15"/>
            <p:cNvGrpSpPr/>
            <p:nvPr/>
          </p:nvGrpSpPr>
          <p:grpSpPr>
            <a:xfrm>
              <a:off x="4278312" y="4694237"/>
              <a:ext cx="1893590" cy="1219200"/>
              <a:chOff x="5192712" y="4618037"/>
              <a:chExt cx="1893590" cy="1219200"/>
            </a:xfrm>
          </p:grpSpPr>
          <p:sp>
            <p:nvSpPr>
              <p:cNvPr id="8" name="Oval 7"/>
              <p:cNvSpPr/>
              <p:nvPr/>
            </p:nvSpPr>
            <p:spPr bwMode="auto">
              <a:xfrm>
                <a:off x="5192712" y="4618037"/>
                <a:ext cx="1878767" cy="1219200"/>
              </a:xfrm>
              <a:prstGeom prst="ellipse">
                <a:avLst/>
              </a:prstGeom>
              <a:solidFill>
                <a:srgbClr val="CCFFCC"/>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3" name="TextBox 12"/>
              <p:cNvSpPr txBox="1"/>
              <p:nvPr/>
            </p:nvSpPr>
            <p:spPr>
              <a:xfrm>
                <a:off x="5256896" y="4961923"/>
                <a:ext cx="1829406" cy="540423"/>
              </a:xfrm>
              <a:prstGeom prst="rect">
                <a:avLst/>
              </a:prstGeom>
              <a:noFill/>
            </p:spPr>
            <p:txBody>
              <a:bodyPr wrap="none" rtlCol="0">
                <a:spAutoFit/>
              </a:bodyPr>
              <a:lstStyle/>
              <a:p>
                <a:r>
                  <a:rPr lang="en-US" sz="3200" b="1" dirty="0">
                    <a:solidFill>
                      <a:srgbClr val="16165D"/>
                    </a:solidFill>
                  </a:rPr>
                  <a:t>OWL QL</a:t>
                </a:r>
              </a:p>
            </p:txBody>
          </p:sp>
        </p:grpSp>
      </p:grpSp>
    </p:spTree>
  </p:cSld>
  <p:clrMapOvr>
    <a:masterClrMapping/>
  </p:clrMapOvr>
  <p:timing>
    <p:tnLst>
      <p:par>
        <p:cTn xmlns:p14="http://schemas.microsoft.com/office/powerpoint/2010/mai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9" name="Rectangle 2"/>
          <p:cNvSpPr>
            <a:spLocks noGrp="1" noChangeArrowheads="1"/>
          </p:cNvSpPr>
          <p:nvPr>
            <p:ph idx="1"/>
          </p:nvPr>
        </p:nvSpPr>
        <p:spPr/>
        <p:txBody>
          <a:bodyPr>
            <a:normAutofit/>
          </a:bodyPr>
          <a:lstStyle/>
          <a:p>
            <a:r>
              <a:rPr lang="en-US" dirty="0" smtClean="0"/>
              <a:t>No constraints on any of the constructs</a:t>
            </a:r>
          </a:p>
          <a:p>
            <a:pPr lvl="1"/>
            <a:r>
              <a:rPr lang="en-US" noProof="1" smtClean="0"/>
              <a:t>owl:Class</a:t>
            </a:r>
            <a:r>
              <a:rPr lang="en-US" dirty="0" smtClean="0"/>
              <a:t> is equivalent to </a:t>
            </a:r>
            <a:r>
              <a:rPr lang="en-US" noProof="1" smtClean="0"/>
              <a:t>rdfs:Class</a:t>
            </a:r>
          </a:p>
          <a:p>
            <a:pPr lvl="1"/>
            <a:r>
              <a:rPr lang="en-US" noProof="1" smtClean="0"/>
              <a:t>owl:Thing</a:t>
            </a:r>
            <a:r>
              <a:rPr lang="en-US" dirty="0" smtClean="0"/>
              <a:t> is equivalent to </a:t>
            </a:r>
            <a:r>
              <a:rPr lang="en-US" noProof="1" smtClean="0"/>
              <a:t>rdfs:Resource</a:t>
            </a:r>
          </a:p>
          <a:p>
            <a:pPr lvl="1"/>
            <a:r>
              <a:rPr lang="en-US" dirty="0" smtClean="0"/>
              <a:t>this means that:</a:t>
            </a:r>
          </a:p>
          <a:p>
            <a:pPr lvl="2"/>
            <a:r>
              <a:rPr lang="en-US" dirty="0" smtClean="0"/>
              <a:t>Class can also be an individual, a URI can denote a property as well as a Class</a:t>
            </a:r>
          </a:p>
          <a:p>
            <a:pPr lvl="3"/>
            <a:r>
              <a:rPr lang="en-US" dirty="0" smtClean="0"/>
              <a:t>e.g., it is possible to talk about class of classes, apply properties on them</a:t>
            </a:r>
          </a:p>
          <a:p>
            <a:pPr lvl="2"/>
            <a:r>
              <a:rPr lang="en-US" dirty="0" smtClean="0"/>
              <a:t>etc.</a:t>
            </a:r>
          </a:p>
          <a:p>
            <a:r>
              <a:rPr lang="en-US" dirty="0" smtClean="0"/>
              <a:t>Extension of RDFS in all respects</a:t>
            </a:r>
          </a:p>
          <a:p>
            <a:r>
              <a:rPr lang="en-US" dirty="0" smtClean="0"/>
              <a:t>But: an OWL Full ontology may be, eg, inconsistent!</a:t>
            </a:r>
            <a:endParaRPr lang="en-US" dirty="0"/>
          </a:p>
        </p:txBody>
      </p:sp>
      <p:sp>
        <p:nvSpPr>
          <p:cNvPr id="393218" name="Rectangle 1"/>
          <p:cNvSpPr>
            <a:spLocks noGrp="1" noChangeArrowheads="1"/>
          </p:cNvSpPr>
          <p:nvPr>
            <p:ph type="title"/>
          </p:nvPr>
        </p:nvSpPr>
        <p:spPr/>
        <p:txBody>
          <a:bodyPr/>
          <a:lstStyle/>
          <a:p>
            <a:r>
              <a:rPr lang="en-US" smtClean="0"/>
              <a:t>OWL Full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7" name="Rectangle 2"/>
          <p:cNvSpPr>
            <a:spLocks noGrp="1" noChangeArrowheads="1"/>
          </p:cNvSpPr>
          <p:nvPr>
            <p:ph idx="1"/>
          </p:nvPr>
        </p:nvSpPr>
        <p:spPr/>
        <p:txBody>
          <a:bodyPr/>
          <a:lstStyle/>
          <a:p>
            <a:r>
              <a:rPr lang="en-US" dirty="0" smtClean="0"/>
              <a:t>Here is a syntactically valid but inconsistent ontology:</a:t>
            </a:r>
            <a:endParaRPr lang="en-US" dirty="0"/>
          </a:p>
        </p:txBody>
      </p:sp>
      <p:sp>
        <p:nvSpPr>
          <p:cNvPr id="395266" name="Rectangle 1"/>
          <p:cNvSpPr>
            <a:spLocks noGrp="1" noChangeArrowheads="1"/>
          </p:cNvSpPr>
          <p:nvPr>
            <p:ph type="title"/>
          </p:nvPr>
        </p:nvSpPr>
        <p:spPr/>
        <p:txBody>
          <a:bodyPr>
            <a:normAutofit fontScale="90000"/>
          </a:bodyPr>
          <a:lstStyle/>
          <a:p>
            <a:r>
              <a:rPr lang="en-US" smtClean="0"/>
              <a:t>Example for a possible OWL Full problem</a:t>
            </a:r>
            <a:endParaRPr lang="en-US"/>
          </a:p>
        </p:txBody>
      </p:sp>
      <p:sp>
        <p:nvSpPr>
          <p:cNvPr id="193539" name="Text Box 3"/>
          <p:cNvSpPr txBox="1">
            <a:spLocks noChangeArrowheads="1"/>
          </p:cNvSpPr>
          <p:nvPr/>
        </p:nvSpPr>
        <p:spPr bwMode="auto">
          <a:xfrm>
            <a:off x="287339" y="2692404"/>
            <a:ext cx="9477374" cy="25177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:A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owl:equivalentClass</a:t>
            </a: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owl:Restriction</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DC2300"/>
                </a:solidFill>
                <a:latin typeface="Courier New" charset="0"/>
                <a:ea typeface="msmincho" charset="0"/>
                <a:cs typeface="msmincho" charset="0"/>
              </a:rPr>
              <a:t>owl:onProperty</a:t>
            </a:r>
            <a:r>
              <a:rPr lang="en-US" sz="1800" b="1" dirty="0">
                <a:solidFill>
                  <a:srgbClr val="DC2300"/>
                </a:solidFill>
                <a:latin typeface="Courier New" charset="0"/>
                <a:ea typeface="msmincho" charset="0"/>
                <a:cs typeface="msmincho" charset="0"/>
              </a:rPr>
              <a:t>    </a:t>
            </a:r>
            <a:r>
              <a:rPr lang="en-US" sz="1800" b="1" dirty="0" err="1">
                <a:solidFill>
                  <a:srgbClr val="DC2300"/>
                </a:solidFill>
                <a:latin typeface="Courier New" charset="0"/>
                <a:ea typeface="msmincho" charset="0"/>
                <a:cs typeface="msmincho" charset="0"/>
              </a:rPr>
              <a:t>rdf:type</a:t>
            </a:r>
            <a:r>
              <a:rPr lang="en-US" sz="1800" b="1" dirty="0">
                <a:solidFill>
                  <a:srgbClr val="DC23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owl:allValuesFrom</a:t>
            </a:r>
            <a:r>
              <a:rPr lang="en-US" sz="1800" b="1" dirty="0">
                <a:solidFill>
                  <a:srgbClr val="000000"/>
                </a:solidFill>
                <a:latin typeface="Courier New" charset="0"/>
                <a:ea typeface="msmincho" charset="0"/>
                <a:cs typeface="msmincho" charset="0"/>
              </a:rPr>
              <a:t> :B.</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:B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owl:complementOf</a:t>
            </a:r>
            <a:r>
              <a:rPr lang="en-US" sz="1800" b="1" dirty="0">
                <a:solidFill>
                  <a:srgbClr val="000000"/>
                </a:solidFill>
                <a:latin typeface="Courier New" charset="0"/>
                <a:ea typeface="msmincho" charset="0"/>
                <a:cs typeface="msmincho" charset="0"/>
              </a:rPr>
              <a:t> :A.</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:C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 .</a:t>
            </a:r>
          </a:p>
        </p:txBody>
      </p:sp>
      <p:sp>
        <p:nvSpPr>
          <p:cNvPr id="395269" name="Text Box 4"/>
          <p:cNvSpPr txBox="1">
            <a:spLocks noChangeArrowheads="1"/>
          </p:cNvSpPr>
          <p:nvPr/>
        </p:nvSpPr>
        <p:spPr bwMode="auto">
          <a:xfrm>
            <a:off x="395288" y="5724531"/>
            <a:ext cx="8999538" cy="1035050"/>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if </a:t>
            </a:r>
            <a:r>
              <a:rPr lang="en-US" sz="3000" b="1" dirty="0" err="1">
                <a:solidFill>
                  <a:srgbClr val="7F7F7F"/>
                </a:solidFill>
                <a:latin typeface="Helvetica Neue"/>
                <a:ea typeface="msmincho" charset="0"/>
                <a:cs typeface="Helvetica Neue"/>
              </a:rPr>
              <a:t>c</a:t>
            </a:r>
            <a:r>
              <a:rPr lang="en-US" sz="3000" dirty="0">
                <a:solidFill>
                  <a:srgbClr val="7F7F7F"/>
                </a:solidFill>
                <a:latin typeface="Helvetica Neue"/>
                <a:ea typeface="msmincho" charset="0"/>
                <a:cs typeface="Helvetica Neue"/>
              </a:rPr>
              <a:t> is of type </a:t>
            </a:r>
            <a:r>
              <a:rPr lang="en-US" sz="3000" b="1" dirty="0">
                <a:solidFill>
                  <a:srgbClr val="7F7F7F"/>
                </a:solidFill>
                <a:latin typeface="Helvetica Neue"/>
                <a:ea typeface="msmincho" charset="0"/>
                <a:cs typeface="Helvetica Neue"/>
              </a:rPr>
              <a:t>A</a:t>
            </a:r>
            <a:r>
              <a:rPr lang="en-US" sz="3000" dirty="0">
                <a:solidFill>
                  <a:srgbClr val="7F7F7F"/>
                </a:solidFill>
                <a:latin typeface="Helvetica Neue"/>
                <a:ea typeface="msmincho" charset="0"/>
                <a:cs typeface="Helvetica Neue"/>
              </a:rPr>
              <a:t> then it must be in </a:t>
            </a:r>
            <a:r>
              <a:rPr lang="en-US" sz="3000" b="1" dirty="0">
                <a:solidFill>
                  <a:srgbClr val="7F7F7F"/>
                </a:solidFill>
                <a:latin typeface="Helvetica Neue"/>
                <a:ea typeface="msmincho" charset="0"/>
                <a:cs typeface="Helvetica Neue"/>
              </a:rPr>
              <a:t>B</a:t>
            </a:r>
            <a:r>
              <a:rPr lang="en-US" sz="3000" dirty="0">
                <a:solidFill>
                  <a:srgbClr val="7F7F7F"/>
                </a:solidFill>
                <a:latin typeface="Helvetica Neue"/>
                <a:ea typeface="msmincho" charset="0"/>
                <a:cs typeface="Helvetica Neue"/>
              </a:rPr>
              <a:t>, but then it is in the complement of </a:t>
            </a:r>
            <a:r>
              <a:rPr lang="en-US" sz="3000" b="1" dirty="0">
                <a:solidFill>
                  <a:srgbClr val="7F7F7F"/>
                </a:solidFill>
                <a:latin typeface="Helvetica Neue"/>
                <a:ea typeface="msmincho" charset="0"/>
                <a:cs typeface="Helvetica Neue"/>
              </a:rPr>
              <a:t>A</a:t>
            </a:r>
            <a:r>
              <a:rPr lang="en-US" sz="3000" dirty="0">
                <a:solidFill>
                  <a:srgbClr val="7F7F7F"/>
                </a:solidFill>
                <a:latin typeface="Helvetica Neue"/>
                <a:ea typeface="msmincho" charset="0"/>
                <a:cs typeface="Helvetica Neue"/>
              </a:rPr>
              <a:t>, ie, it is not of type </a:t>
            </a:r>
            <a:r>
              <a:rPr lang="en-US" sz="3000" b="1" dirty="0">
                <a:solidFill>
                  <a:srgbClr val="7F7F7F"/>
                </a:solidFill>
                <a:latin typeface="Helvetica Neue"/>
                <a:ea typeface="msmincho" charset="0"/>
                <a:cs typeface="Helvetica Neue"/>
              </a:rPr>
              <a:t>A</a:t>
            </a:r>
            <a:r>
              <a:rPr lang="en-US" sz="3000" dirty="0">
                <a:solidFill>
                  <a:srgbClr val="7F7F7F"/>
                </a:solidFill>
                <a:latin typeface="Helvetica Neue"/>
                <a:ea typeface="msmincho" charset="0"/>
                <a:cs typeface="Helvetica Neue"/>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5" name="Rectangle 2"/>
          <p:cNvSpPr>
            <a:spLocks noGrp="1" noChangeArrowheads="1"/>
          </p:cNvSpPr>
          <p:nvPr>
            <p:ph idx="1"/>
          </p:nvPr>
        </p:nvSpPr>
        <p:spPr/>
        <p:txBody>
          <a:bodyPr/>
          <a:lstStyle/>
          <a:p>
            <a:r>
              <a:rPr lang="en-US" dirty="0" smtClean="0"/>
              <a:t>Nevertheless OWL Full is important</a:t>
            </a:r>
          </a:p>
          <a:p>
            <a:pPr lvl="1"/>
            <a:r>
              <a:rPr lang="en-US" dirty="0" smtClean="0"/>
              <a:t>it gives a generic framework to express many things</a:t>
            </a:r>
          </a:p>
          <a:p>
            <a:r>
              <a:rPr lang="en-US" dirty="0" smtClean="0"/>
              <a:t>Some application just need to express and interchange terms (with possible scruffiness)</a:t>
            </a:r>
          </a:p>
          <a:p>
            <a:r>
              <a:rPr lang="en-US" dirty="0" smtClean="0"/>
              <a:t>Applications may control what terms are used and how</a:t>
            </a:r>
          </a:p>
          <a:p>
            <a:pPr lvl="1"/>
            <a:r>
              <a:rPr lang="en-US" dirty="0" smtClean="0"/>
              <a:t>in fact, they may define their own sub-language via, eg, a vocabulary (eg, SKOS!)</a:t>
            </a:r>
          </a:p>
          <a:p>
            <a:pPr lvl="1"/>
            <a:r>
              <a:rPr lang="en-US" dirty="0" smtClean="0"/>
              <a:t>thereby ensuring a manageable inference procedure</a:t>
            </a:r>
            <a:endParaRPr lang="en-US" dirty="0"/>
          </a:p>
        </p:txBody>
      </p:sp>
      <p:sp>
        <p:nvSpPr>
          <p:cNvPr id="397314" name="Rectangle 1"/>
          <p:cNvSpPr>
            <a:spLocks noGrp="1" noChangeArrowheads="1"/>
          </p:cNvSpPr>
          <p:nvPr>
            <p:ph type="title"/>
          </p:nvPr>
        </p:nvSpPr>
        <p:spPr/>
        <p:txBody>
          <a:bodyPr/>
          <a:lstStyle/>
          <a:p>
            <a:r>
              <a:rPr lang="en-US" smtClean="0"/>
              <a:t>OWL Full usage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3" name="Rectangle 2"/>
          <p:cNvSpPr>
            <a:spLocks noGrp="1" noChangeArrowheads="1"/>
          </p:cNvSpPr>
          <p:nvPr>
            <p:ph idx="1"/>
          </p:nvPr>
        </p:nvSpPr>
        <p:spPr/>
        <p:txBody>
          <a:bodyPr/>
          <a:lstStyle/>
          <a:p>
            <a:r>
              <a:rPr lang="en-US" dirty="0" smtClean="0"/>
              <a:t>A number of restrictions are defined</a:t>
            </a:r>
          </a:p>
          <a:p>
            <a:pPr lvl="1"/>
            <a:r>
              <a:rPr lang="en-US" dirty="0" smtClean="0"/>
              <a:t>RDFS and OWL terms are reserved</a:t>
            </a:r>
          </a:p>
          <a:p>
            <a:pPr lvl="2"/>
            <a:r>
              <a:rPr lang="en-US" dirty="0" smtClean="0"/>
              <a:t>no statements on RDFS and OWL resources</a:t>
            </a:r>
          </a:p>
          <a:p>
            <a:pPr lvl="1"/>
            <a:r>
              <a:rPr lang="en-US" dirty="0" smtClean="0"/>
              <a:t>user’s object properties must be among individuals only</a:t>
            </a:r>
          </a:p>
          <a:p>
            <a:pPr lvl="1"/>
            <a:r>
              <a:rPr lang="en-US" dirty="0" smtClean="0"/>
              <a:t>no characterization of datatype properties</a:t>
            </a:r>
          </a:p>
          <a:p>
            <a:pPr lvl="1"/>
            <a:r>
              <a:rPr lang="en-US" dirty="0" smtClean="0"/>
              <a:t>the same symbol, when used for an individual and a class does not mean full identity</a:t>
            </a:r>
          </a:p>
          <a:p>
            <a:pPr lvl="1"/>
            <a:r>
              <a:rPr lang="en-US" dirty="0" smtClean="0"/>
              <a:t>…</a:t>
            </a:r>
          </a:p>
          <a:p>
            <a:r>
              <a:rPr lang="en-US" dirty="0" smtClean="0"/>
              <a:t>But: well known inference algorithms exist!</a:t>
            </a:r>
            <a:endParaRPr lang="en-US" dirty="0"/>
          </a:p>
        </p:txBody>
      </p:sp>
      <p:sp>
        <p:nvSpPr>
          <p:cNvPr id="399362" name="Rectangle 1"/>
          <p:cNvSpPr>
            <a:spLocks noGrp="1" noChangeArrowheads="1"/>
          </p:cNvSpPr>
          <p:nvPr>
            <p:ph type="title"/>
          </p:nvPr>
        </p:nvSpPr>
        <p:spPr/>
        <p:txBody>
          <a:bodyPr/>
          <a:lstStyle/>
          <a:p>
            <a:r>
              <a:rPr lang="en-US" smtClean="0"/>
              <a:t>OWL DL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2" name="Rectangle 3"/>
          <p:cNvSpPr>
            <a:spLocks noGrp="1" noChangeArrowheads="1"/>
          </p:cNvSpPr>
          <p:nvPr>
            <p:ph idx="1"/>
          </p:nvPr>
        </p:nvSpPr>
        <p:spPr/>
        <p:txBody>
          <a:bodyPr/>
          <a:lstStyle/>
          <a:p>
            <a:r>
              <a:rPr lang="en-US" dirty="0" smtClean="0"/>
              <a:t>Given the statement:</a:t>
            </a:r>
            <a:endParaRPr lang="en-US" dirty="0"/>
          </a:p>
        </p:txBody>
      </p:sp>
      <p:sp>
        <p:nvSpPr>
          <p:cNvPr id="401410" name="Rectangle 1"/>
          <p:cNvSpPr>
            <a:spLocks noGrp="1" noChangeArrowheads="1"/>
          </p:cNvSpPr>
          <p:nvPr>
            <p:ph type="title"/>
          </p:nvPr>
        </p:nvSpPr>
        <p:spPr/>
        <p:txBody>
          <a:bodyPr/>
          <a:lstStyle/>
          <a:p>
            <a:r>
              <a:rPr lang="en-US" smtClean="0"/>
              <a:t>Examples for restrictions</a:t>
            </a:r>
            <a:endParaRPr lang="en-US"/>
          </a:p>
        </p:txBody>
      </p:sp>
      <p:sp>
        <p:nvSpPr>
          <p:cNvPr id="196610" name="Text Box 2"/>
          <p:cNvSpPr txBox="1">
            <a:spLocks noChangeArrowheads="1"/>
          </p:cNvSpPr>
          <p:nvPr/>
        </p:nvSpPr>
        <p:spPr bwMode="auto">
          <a:xfrm>
            <a:off x="315946" y="4319588"/>
            <a:ext cx="9448801" cy="1289049"/>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&lt;A&gt; ex:something &lt;B&gt;. </a:t>
            </a:r>
            <a:r>
              <a:rPr lang="en-US" sz="1800" b="1" dirty="0">
                <a:solidFill>
                  <a:srgbClr val="000000"/>
                </a:solidFill>
                <a:latin typeface="Courier New" charset="0"/>
                <a:ea typeface="msmincho" charset="0"/>
                <a:cs typeface="msmincho" charset="0"/>
              </a:rPr>
              <a:t>	# properties are for individuals only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&lt;q&gt; ex:something &lt;s&gt;.</a:t>
            </a:r>
            <a:r>
              <a:rPr lang="en-US" sz="1800" b="1" dirty="0">
                <a:solidFill>
                  <a:srgbClr val="000000"/>
                </a:solidFill>
                <a:latin typeface="Courier New" charset="0"/>
                <a:ea typeface="msmincho" charset="0"/>
                <a:cs typeface="msmincho" charset="0"/>
              </a:rPr>
              <a:t>	# same property cannot be used as object…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&lt;p&gt; ex:something "54".</a:t>
            </a:r>
            <a:r>
              <a:rPr lang="en-US" sz="1800" b="1" dirty="0">
                <a:solidFill>
                  <a:srgbClr val="000000"/>
                </a:solidFill>
                <a:latin typeface="Courier New" charset="0"/>
                <a:ea typeface="msmincho" charset="0"/>
                <a:cs typeface="msmincho" charset="0"/>
              </a:rPr>
              <a:t>	# … and datatype property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p:txBody>
      </p:sp>
      <p:sp>
        <p:nvSpPr>
          <p:cNvPr id="196613" name="Text Box 5"/>
          <p:cNvSpPr txBox="1">
            <a:spLocks noChangeArrowheads="1"/>
          </p:cNvSpPr>
          <p:nvPr/>
        </p:nvSpPr>
        <p:spPr bwMode="auto">
          <a:xfrm>
            <a:off x="315913" y="2427287"/>
            <a:ext cx="9448800"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&lt;q&gt; rdf:type &lt;A&gt;.	  	# A is a class, q is an individual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a:t>
            </a:r>
          </a:p>
        </p:txBody>
      </p:sp>
      <p:sp>
        <p:nvSpPr>
          <p:cNvPr id="7" name="Text Box 4"/>
          <p:cNvSpPr txBox="1">
            <a:spLocks noChangeArrowheads="1"/>
          </p:cNvSpPr>
          <p:nvPr/>
        </p:nvSpPr>
        <p:spPr bwMode="auto">
          <a:xfrm>
            <a:off x="392112" y="3430587"/>
            <a:ext cx="8999538" cy="1035050"/>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the followings are not “legal” OWL DL: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9" name="Rectangle 2"/>
          <p:cNvSpPr>
            <a:spLocks noGrp="1" noChangeArrowheads="1"/>
          </p:cNvSpPr>
          <p:nvPr>
            <p:ph idx="1"/>
          </p:nvPr>
        </p:nvSpPr>
        <p:spPr/>
        <p:txBody>
          <a:bodyPr/>
          <a:lstStyle/>
          <a:p>
            <a:r>
              <a:rPr lang="en-US" dirty="0" smtClean="0"/>
              <a:t>Same symbol may be used both for a class and an instance</a:t>
            </a:r>
          </a:p>
          <a:p>
            <a:r>
              <a:rPr lang="en-US" dirty="0" smtClean="0"/>
              <a:t>But not all “natural” inferences can be drawn </a:t>
            </a:r>
          </a:p>
          <a:p>
            <a:pPr lvl="1"/>
            <a:r>
              <a:rPr lang="en-US" dirty="0" smtClean="0"/>
              <a:t>eg, although the following is ok:  </a:t>
            </a:r>
            <a:endParaRPr lang="en-US" dirty="0"/>
          </a:p>
        </p:txBody>
      </p:sp>
      <p:sp>
        <p:nvSpPr>
          <p:cNvPr id="403458" name="Rectangle 1"/>
          <p:cNvSpPr>
            <a:spLocks noGrp="1" noChangeArrowheads="1"/>
          </p:cNvSpPr>
          <p:nvPr>
            <p:ph type="title"/>
          </p:nvPr>
        </p:nvSpPr>
        <p:spPr/>
        <p:txBody>
          <a:bodyPr>
            <a:normAutofit fontScale="90000"/>
          </a:bodyPr>
          <a:lstStyle/>
          <a:p>
            <a:r>
              <a:rPr lang="en-US" dirty="0" smtClean="0"/>
              <a:t>Example for restriction on conceptual identity</a:t>
            </a:r>
            <a:endParaRPr lang="en-US" dirty="0"/>
          </a:p>
        </p:txBody>
      </p:sp>
      <p:sp>
        <p:nvSpPr>
          <p:cNvPr id="197635" name="Text Box 3"/>
          <p:cNvSpPr txBox="1">
            <a:spLocks noChangeArrowheads="1"/>
          </p:cNvSpPr>
          <p:nvPr/>
        </p:nvSpPr>
        <p:spPr bwMode="auto">
          <a:xfrm>
            <a:off x="392113" y="4084637"/>
            <a:ext cx="9477374"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q rdf:type A.</a:t>
            </a:r>
            <a:r>
              <a:rPr lang="en-US" sz="1800" b="1" dirty="0">
                <a:solidFill>
                  <a:srgbClr val="000000"/>
                </a:solidFill>
                <a:latin typeface="Courier New" charset="0"/>
                <a:ea typeface="msmincho" charset="0"/>
                <a:cs typeface="msmincho" charset="0"/>
              </a:rPr>
              <a:t>		# A is a class, </a:t>
            </a:r>
            <a:r>
              <a:rPr lang="en-US" sz="1800" b="1" noProof="1">
                <a:solidFill>
                  <a:srgbClr val="000000"/>
                </a:solidFill>
                <a:latin typeface="Courier New" charset="0"/>
                <a:ea typeface="msmincho" charset="0"/>
                <a:cs typeface="msmincho" charset="0"/>
              </a:rPr>
              <a:t>q</a:t>
            </a:r>
            <a:r>
              <a:rPr lang="en-US" sz="1800" b="1" dirty="0">
                <a:solidFill>
                  <a:srgbClr val="000000"/>
                </a:solidFill>
                <a:latin typeface="Courier New" charset="0"/>
                <a:ea typeface="msmincho" charset="0"/>
                <a:cs typeface="msmincho" charset="0"/>
              </a:rPr>
              <a:t> is an individual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 owl:sameAs B.</a:t>
            </a:r>
            <a:r>
              <a:rPr lang="en-US" sz="1800" b="1" dirty="0">
                <a:solidFill>
                  <a:srgbClr val="000000"/>
                </a:solidFill>
                <a:latin typeface="Courier New" charset="0"/>
                <a:ea typeface="msmincho" charset="0"/>
                <a:cs typeface="msmincho" charset="0"/>
              </a:rPr>
              <a:t>		# A and B are equals </a:t>
            </a:r>
            <a:r>
              <a:rPr lang="en-US" sz="1800" b="1" i="1" u="sng" dirty="0">
                <a:solidFill>
                  <a:srgbClr val="000000"/>
                </a:solidFill>
                <a:latin typeface="Courier New" charset="0"/>
                <a:ea typeface="msmincho" charset="0"/>
                <a:cs typeface="msmincho" charset="0"/>
              </a:rPr>
              <a:t>as individuals</a:t>
            </a:r>
          </a:p>
        </p:txBody>
      </p:sp>
      <p:sp>
        <p:nvSpPr>
          <p:cNvPr id="197636" name="Text Box 4"/>
          <p:cNvSpPr txBox="1">
            <a:spLocks noChangeArrowheads="1"/>
          </p:cNvSpPr>
          <p:nvPr/>
        </p:nvSpPr>
        <p:spPr bwMode="auto">
          <a:xfrm>
            <a:off x="323852" y="5976941"/>
            <a:ext cx="9440863"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q rdf:type B.</a:t>
            </a:r>
          </a:p>
        </p:txBody>
      </p:sp>
      <p:sp>
        <p:nvSpPr>
          <p:cNvPr id="403462" name="Text Box 5"/>
          <p:cNvSpPr txBox="1">
            <a:spLocks noChangeArrowheads="1"/>
          </p:cNvSpPr>
          <p:nvPr/>
        </p:nvSpPr>
        <p:spPr bwMode="auto">
          <a:xfrm>
            <a:off x="647700" y="5003800"/>
            <a:ext cx="8999538" cy="544513"/>
          </a:xfrm>
          <a:prstGeom prst="rect">
            <a:avLst/>
          </a:prstGeom>
          <a:noFill/>
          <a:ln w="9525">
            <a:noFill/>
            <a:round/>
            <a:headEnd/>
            <a:tailEnd/>
          </a:ln>
        </p:spPr>
        <p:txBody>
          <a:bodyPr lIns="89696" tIns="97078" rIns="89696" bIns="44849">
            <a:prstTxWarp prst="textNoShape">
              <a:avLst/>
            </a:prstTxWarp>
          </a:bodyPr>
          <a:lstStyle/>
          <a:p>
            <a:pPr>
              <a:buClr>
                <a:srgbClr val="800000"/>
              </a:buCl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2500" dirty="0">
                <a:solidFill>
                  <a:srgbClr val="7F7F7F"/>
                </a:solidFill>
                <a:latin typeface="Helvetica Neue"/>
                <a:ea typeface="msmincho" charset="0"/>
                <a:cs typeface="Helvetica Neue"/>
              </a:rPr>
              <a:t>when using OWL DL, this does </a:t>
            </a:r>
            <a:r>
              <a:rPr lang="en-US" sz="2500" i="1" u="sng" dirty="0">
                <a:solidFill>
                  <a:srgbClr val="7F7F7F"/>
                </a:solidFill>
                <a:latin typeface="Helvetica Neue"/>
                <a:ea typeface="msmincho" charset="0"/>
                <a:cs typeface="Helvetica Neue"/>
              </a:rPr>
              <a:t>not</a:t>
            </a:r>
            <a:r>
              <a:rPr lang="en-US" sz="2500" dirty="0">
                <a:solidFill>
                  <a:srgbClr val="7F7F7F"/>
                </a:solidFill>
                <a:latin typeface="Helvetica Neue"/>
                <a:ea typeface="msmincho" charset="0"/>
                <a:cs typeface="Helvetica Neue"/>
              </a:rPr>
              <a:t> yield</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7" name="Rectangle 2"/>
          <p:cNvSpPr>
            <a:spLocks noGrp="1" noChangeArrowheads="1"/>
          </p:cNvSpPr>
          <p:nvPr>
            <p:ph idx="1"/>
          </p:nvPr>
        </p:nvSpPr>
        <p:spPr/>
        <p:txBody>
          <a:bodyPr/>
          <a:lstStyle/>
          <a:p>
            <a:r>
              <a:rPr lang="en-US" smtClean="0"/>
              <a:t>An area in knowledge representation</a:t>
            </a:r>
          </a:p>
          <a:p>
            <a:pPr lvl="1"/>
            <a:r>
              <a:rPr lang="en-US" smtClean="0"/>
              <a:t>a special type of “structured” First Order Logic (logic with safety guards…)</a:t>
            </a:r>
          </a:p>
          <a:p>
            <a:pPr lvl="1"/>
            <a:r>
              <a:rPr lang="en-US" smtClean="0"/>
              <a:t>formalism based on “concepts” (i.e., classes), “roles” (i.e., properties), and “individuals”</a:t>
            </a:r>
            <a:endParaRPr lang="en-US"/>
          </a:p>
        </p:txBody>
      </p:sp>
      <p:sp>
        <p:nvSpPr>
          <p:cNvPr id="405506" name="Rectangle 1"/>
          <p:cNvSpPr>
            <a:spLocks noGrp="1" noChangeArrowheads="1"/>
          </p:cNvSpPr>
          <p:nvPr>
            <p:ph type="title"/>
          </p:nvPr>
        </p:nvSpPr>
        <p:spPr/>
        <p:txBody>
          <a:bodyPr/>
          <a:lstStyle/>
          <a:p>
            <a:r>
              <a:rPr lang="en-US" smtClean="0"/>
              <a:t>“DL” stands for “Description Logic”</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3</a:t>
            </a:r>
            <a:r>
              <a:rPr lang="en-US" baseline="33000"/>
              <a:t>rd</a:t>
            </a:r>
            <a:r>
              <a:rPr lang="en-US"/>
              <a:t>: start merging your data</a:t>
            </a:r>
          </a:p>
        </p:txBody>
      </p:sp>
      <p:grpSp>
        <p:nvGrpSpPr>
          <p:cNvPr id="2" name="Group 50"/>
          <p:cNvGrpSpPr/>
          <p:nvPr/>
        </p:nvGrpSpPr>
        <p:grpSpPr>
          <a:xfrm>
            <a:off x="239713" y="1436389"/>
            <a:ext cx="9627268" cy="5700463"/>
            <a:chOff x="239712" y="1436353"/>
            <a:chExt cx="9627268" cy="5700464"/>
          </a:xfrm>
        </p:grpSpPr>
        <p:sp>
          <p:nvSpPr>
            <p:cNvPr id="42" name="TextBox 41"/>
            <p:cNvSpPr txBox="1"/>
            <p:nvPr/>
          </p:nvSpPr>
          <p:spPr>
            <a:xfrm rot="238339">
              <a:off x="2547204" y="1436353"/>
              <a:ext cx="587248" cy="237910"/>
            </a:xfrm>
            <a:prstGeom prst="rect">
              <a:avLst/>
            </a:prstGeom>
            <a:noFill/>
          </p:spPr>
          <p:txBody>
            <a:bodyPr wrap="square" rtlCol="0">
              <a:spAutoFit/>
            </a:bodyPr>
            <a:lstStyle/>
            <a:p>
              <a:r>
                <a:rPr lang="en-US" sz="1000" b="1" noProof="1">
                  <a:solidFill>
                    <a:srgbClr val="0D0D0D"/>
                  </a:solidFill>
                </a:rPr>
                <a:t>a:title</a:t>
              </a:r>
            </a:p>
          </p:txBody>
        </p:sp>
        <p:grpSp>
          <p:nvGrpSpPr>
            <p:cNvPr id="3" name="Group 69"/>
            <p:cNvGrpSpPr/>
            <p:nvPr/>
          </p:nvGrpSpPr>
          <p:grpSpPr>
            <a:xfrm>
              <a:off x="239712" y="1465444"/>
              <a:ext cx="9627268" cy="5671373"/>
              <a:chOff x="239712" y="1465444"/>
              <a:chExt cx="9627268" cy="5671373"/>
            </a:xfrm>
          </p:grpSpPr>
          <p:sp>
            <p:nvSpPr>
              <p:cNvPr id="6" name="Oval 5"/>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7" name="Oval 6"/>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8" name="Rectangle 7"/>
              <p:cNvSpPr/>
              <p:nvPr/>
            </p:nvSpPr>
            <p:spPr bwMode="auto">
              <a:xfrm>
                <a:off x="4605497" y="6518857"/>
                <a:ext cx="1604210" cy="23791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9" name="Rectangle 8"/>
              <p:cNvSpPr/>
              <p:nvPr/>
            </p:nvSpPr>
            <p:spPr bwMode="auto">
              <a:xfrm>
                <a:off x="8164512" y="6898907"/>
                <a:ext cx="1604210" cy="23791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10" name="Rectangle 9"/>
              <p:cNvSpPr/>
              <p:nvPr/>
            </p:nvSpPr>
            <p:spPr bwMode="auto">
              <a:xfrm>
                <a:off x="8262770" y="4452375"/>
                <a:ext cx="1604210" cy="23791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000" b="1" dirty="0">
                    <a:solidFill>
                      <a:srgbClr val="0D0D0D"/>
                    </a:solidFill>
                  </a:rPr>
                  <a:t>Le palais des miroirs</a:t>
                </a:r>
              </a:p>
            </p:txBody>
          </p:sp>
          <p:cxnSp>
            <p:nvCxnSpPr>
              <p:cNvPr id="11" name="Straight Arrow Connector 10"/>
              <p:cNvCxnSpPr>
                <a:stCxn id="50" idx="4"/>
                <a:endCxn id="6" idx="0"/>
              </p:cNvCxnSpPr>
              <p:nvPr/>
            </p:nvCxnSpPr>
            <p:spPr bwMode="auto">
              <a:xfrm flipH="1">
                <a:off x="5418305" y="1898707"/>
                <a:ext cx="798094" cy="37861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TextBox 11"/>
              <p:cNvSpPr txBox="1"/>
              <p:nvPr/>
            </p:nvSpPr>
            <p:spPr>
              <a:xfrm>
                <a:off x="7554912" y="3170237"/>
                <a:ext cx="762000" cy="237910"/>
              </a:xfrm>
              <a:prstGeom prst="rect">
                <a:avLst/>
              </a:prstGeom>
              <a:noFill/>
            </p:spPr>
            <p:txBody>
              <a:bodyPr wrap="square" rtlCol="0">
                <a:spAutoFit/>
              </a:bodyPr>
              <a:lstStyle/>
              <a:p>
                <a:r>
                  <a:rPr lang="en-US" sz="1000" b="1" noProof="1">
                    <a:solidFill>
                      <a:srgbClr val="0D0D0D"/>
                    </a:solidFill>
                  </a:rPr>
                  <a:t>f:original</a:t>
                </a:r>
              </a:p>
            </p:txBody>
          </p:sp>
          <p:sp>
            <p:nvSpPr>
              <p:cNvPr id="13" name="TextBox 12"/>
              <p:cNvSpPr txBox="1"/>
              <p:nvPr/>
            </p:nvSpPr>
            <p:spPr>
              <a:xfrm>
                <a:off x="4887912" y="6186949"/>
                <a:ext cx="541404" cy="229550"/>
              </a:xfrm>
              <a:prstGeom prst="rect">
                <a:avLst/>
              </a:prstGeom>
              <a:noFill/>
            </p:spPr>
            <p:txBody>
              <a:bodyPr wrap="square" rtlCol="0">
                <a:spAutoFit/>
              </a:bodyPr>
              <a:lstStyle/>
              <a:p>
                <a:r>
                  <a:rPr lang="en-US" sz="1000" b="1" noProof="1">
                    <a:solidFill>
                      <a:srgbClr val="0D0D0D"/>
                    </a:solidFill>
                  </a:rPr>
                  <a:t>f:nom</a:t>
                </a:r>
              </a:p>
            </p:txBody>
          </p:sp>
          <p:sp>
            <p:nvSpPr>
              <p:cNvPr id="14" name="TextBox 13"/>
              <p:cNvSpPr txBox="1"/>
              <p:nvPr/>
            </p:nvSpPr>
            <p:spPr>
              <a:xfrm>
                <a:off x="8212639" y="5762278"/>
                <a:ext cx="889632" cy="229550"/>
              </a:xfrm>
              <a:prstGeom prst="rect">
                <a:avLst/>
              </a:prstGeom>
              <a:noFill/>
            </p:spPr>
            <p:txBody>
              <a:bodyPr wrap="square" rtlCol="0">
                <a:spAutoFit/>
              </a:bodyPr>
              <a:lstStyle/>
              <a:p>
                <a:r>
                  <a:rPr lang="en-US" sz="1000" b="1" noProof="1">
                    <a:solidFill>
                      <a:srgbClr val="0D0D0D"/>
                    </a:solidFill>
                  </a:rPr>
                  <a:t>f:traducteur</a:t>
                </a:r>
              </a:p>
            </p:txBody>
          </p:sp>
          <p:sp>
            <p:nvSpPr>
              <p:cNvPr id="15" name="TextBox 14"/>
              <p:cNvSpPr txBox="1"/>
              <p:nvPr/>
            </p:nvSpPr>
            <p:spPr>
              <a:xfrm>
                <a:off x="5878512" y="3779837"/>
                <a:ext cx="762000" cy="237910"/>
              </a:xfrm>
              <a:prstGeom prst="rect">
                <a:avLst/>
              </a:prstGeom>
              <a:noFill/>
            </p:spPr>
            <p:txBody>
              <a:bodyPr wrap="square" rtlCol="0">
                <a:spAutoFit/>
              </a:bodyPr>
              <a:lstStyle/>
              <a:p>
                <a:r>
                  <a:rPr lang="en-US" sz="1000" b="1" noProof="1">
                    <a:solidFill>
                      <a:srgbClr val="0D0D0D"/>
                    </a:solidFill>
                  </a:rPr>
                  <a:t>f:auteur</a:t>
                </a:r>
              </a:p>
            </p:txBody>
          </p:sp>
          <p:sp>
            <p:nvSpPr>
              <p:cNvPr id="16" name="TextBox 15"/>
              <p:cNvSpPr txBox="1"/>
              <p:nvPr/>
            </p:nvSpPr>
            <p:spPr>
              <a:xfrm rot="19602114">
                <a:off x="8400639" y="4903412"/>
                <a:ext cx="675917" cy="237910"/>
              </a:xfrm>
              <a:prstGeom prst="rect">
                <a:avLst/>
              </a:prstGeom>
              <a:noFill/>
            </p:spPr>
            <p:txBody>
              <a:bodyPr wrap="square" rtlCol="0">
                <a:spAutoFit/>
              </a:bodyPr>
              <a:lstStyle/>
              <a:p>
                <a:r>
                  <a:rPr lang="en-US" sz="1000" b="1" noProof="1">
                    <a:solidFill>
                      <a:srgbClr val="0D0D0D"/>
                    </a:solidFill>
                  </a:rPr>
                  <a:t>f:titre</a:t>
                </a:r>
              </a:p>
            </p:txBody>
          </p:sp>
          <p:sp>
            <p:nvSpPr>
              <p:cNvPr id="17" name="Oval 16"/>
              <p:cNvSpPr/>
              <p:nvPr/>
            </p:nvSpPr>
            <p:spPr bwMode="auto">
              <a:xfrm>
                <a:off x="6558296" y="5378414"/>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6" idx="4"/>
                <a:endCxn id="8" idx="0"/>
              </p:cNvCxnSpPr>
              <p:nvPr/>
            </p:nvCxnSpPr>
            <p:spPr bwMode="auto">
              <a:xfrm flipH="1">
                <a:off x="5407602" y="5951730"/>
                <a:ext cx="10702" cy="56712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17" idx="4"/>
                <a:endCxn id="7" idx="1"/>
              </p:cNvCxnSpPr>
              <p:nvPr/>
            </p:nvCxnSpPr>
            <p:spPr bwMode="auto">
              <a:xfrm>
                <a:off x="7886782" y="5712962"/>
                <a:ext cx="592457" cy="44426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7" idx="5"/>
                <a:endCxn id="9" idx="0"/>
              </p:cNvCxnSpPr>
              <p:nvPr/>
            </p:nvCxnSpPr>
            <p:spPr bwMode="auto">
              <a:xfrm>
                <a:off x="8798275" y="6345945"/>
                <a:ext cx="168342" cy="5529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7" idx="0"/>
                <a:endCxn id="10" idx="2"/>
              </p:cNvCxnSpPr>
              <p:nvPr/>
            </p:nvCxnSpPr>
            <p:spPr bwMode="auto">
              <a:xfrm flipV="1">
                <a:off x="7886782" y="4690285"/>
                <a:ext cx="1178094" cy="68812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2" name="Straight Arrow Connector 21"/>
              <p:cNvCxnSpPr>
                <a:stCxn id="17" idx="0"/>
                <a:endCxn id="50" idx="5"/>
              </p:cNvCxnSpPr>
              <p:nvPr/>
            </p:nvCxnSpPr>
            <p:spPr bwMode="auto">
              <a:xfrm flipH="1" flipV="1">
                <a:off x="7155779" y="1849714"/>
                <a:ext cx="731003" cy="35287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TextBox 22"/>
              <p:cNvSpPr txBox="1"/>
              <p:nvPr/>
            </p:nvSpPr>
            <p:spPr>
              <a:xfrm>
                <a:off x="8964610" y="6422740"/>
                <a:ext cx="571501" cy="237910"/>
              </a:xfrm>
              <a:prstGeom prst="rect">
                <a:avLst/>
              </a:prstGeom>
              <a:noFill/>
            </p:spPr>
            <p:txBody>
              <a:bodyPr wrap="square" rtlCol="0">
                <a:spAutoFit/>
              </a:bodyPr>
              <a:lstStyle/>
              <a:p>
                <a:r>
                  <a:rPr lang="en-US" sz="1000" b="1" noProof="1">
                    <a:solidFill>
                      <a:srgbClr val="0D0D0D"/>
                    </a:solidFill>
                  </a:rPr>
                  <a:t>f:nom</a:t>
                </a:r>
              </a:p>
            </p:txBody>
          </p:sp>
          <p:sp>
            <p:nvSpPr>
              <p:cNvPr id="26" name="Oval 2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27" name="Oval 26"/>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28" name="Rectangle 27"/>
              <p:cNvSpPr/>
              <p:nvPr/>
            </p:nvSpPr>
            <p:spPr bwMode="auto">
              <a:xfrm>
                <a:off x="239712" y="4690057"/>
                <a:ext cx="167039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9" name="Oval 28"/>
              <p:cNvSpPr/>
              <p:nvPr/>
            </p:nvSpPr>
            <p:spPr bwMode="auto">
              <a:xfrm>
                <a:off x="2068512" y="4840759"/>
                <a:ext cx="3079800"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0" name="Rectangle 29"/>
              <p:cNvSpPr/>
              <p:nvPr/>
            </p:nvSpPr>
            <p:spPr bwMode="auto">
              <a:xfrm>
                <a:off x="239712" y="146544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31" name="Rectangle 30"/>
              <p:cNvSpPr/>
              <p:nvPr/>
            </p:nvSpPr>
            <p:spPr bwMode="auto">
              <a:xfrm>
                <a:off x="239712" y="184644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dirty="0">
                    <a:solidFill>
                      <a:srgbClr val="0D0D0D"/>
                    </a:solidFill>
                  </a:rPr>
                  <a:t>2000</a:t>
                </a:r>
              </a:p>
            </p:txBody>
          </p:sp>
          <p:sp>
            <p:nvSpPr>
              <p:cNvPr id="32" name="Rectangle 31"/>
              <p:cNvSpPr/>
              <p:nvPr/>
            </p:nvSpPr>
            <p:spPr bwMode="auto">
              <a:xfrm>
                <a:off x="239712" y="2715616"/>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dirty="0">
                    <a:solidFill>
                      <a:srgbClr val="0D0D0D"/>
                    </a:solidFill>
                  </a:rPr>
                  <a:t>London</a:t>
                </a:r>
              </a:p>
            </p:txBody>
          </p:sp>
          <p:sp>
            <p:nvSpPr>
              <p:cNvPr id="33" name="Rectangle 32"/>
              <p:cNvSpPr/>
              <p:nvPr/>
            </p:nvSpPr>
            <p:spPr bwMode="auto">
              <a:xfrm>
                <a:off x="239712" y="3115816"/>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4" name="Curved Connector 20"/>
              <p:cNvCxnSpPr>
                <a:stCxn id="50" idx="3"/>
                <a:endCxn id="26" idx="6"/>
              </p:cNvCxnSpPr>
              <p:nvPr/>
            </p:nvCxnSpPr>
            <p:spPr bwMode="auto">
              <a:xfrm rot="5400000">
                <a:off x="3856053" y="1626373"/>
                <a:ext cx="1197624"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5" name="Curved Connector 34"/>
              <p:cNvCxnSpPr>
                <a:stCxn id="50" idx="3"/>
                <a:endCxn id="27" idx="6"/>
              </p:cNvCxnSpPr>
              <p:nvPr/>
            </p:nvCxnSpPr>
            <p:spPr bwMode="auto">
              <a:xfrm rot="5400000">
                <a:off x="4045403" y="2247623"/>
                <a:ext cx="1629523"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6" name="Curved Connector 35"/>
              <p:cNvCxnSpPr>
                <a:stCxn id="27" idx="2"/>
                <a:endCxn id="28" idx="0"/>
              </p:cNvCxnSpPr>
              <p:nvPr/>
            </p:nvCxnSpPr>
            <p:spPr bwMode="auto">
              <a:xfrm rot="10800000" flipV="1">
                <a:off x="1074913" y="3479237"/>
                <a:ext cx="2898600" cy="1210819"/>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8" name="Straight Arrow Connector 37"/>
              <p:cNvCxnSpPr>
                <a:stCxn id="26" idx="2"/>
                <a:endCxn id="32" idx="3"/>
              </p:cNvCxnSpPr>
              <p:nvPr/>
            </p:nvCxnSpPr>
            <p:spPr bwMode="auto">
              <a:xfrm flipH="1" flipV="1">
                <a:off x="1910111" y="2844113"/>
                <a:ext cx="1252801"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6" idx="2"/>
                <a:endCxn id="33" idx="3"/>
              </p:cNvCxnSpPr>
              <p:nvPr/>
            </p:nvCxnSpPr>
            <p:spPr bwMode="auto">
              <a:xfrm flipH="1">
                <a:off x="1910111" y="3047338"/>
                <a:ext cx="1252801"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50" idx="2"/>
                <a:endCxn id="30" idx="3"/>
              </p:cNvCxnSpPr>
              <p:nvPr/>
            </p:nvCxnSpPr>
            <p:spPr bwMode="auto">
              <a:xfrm flipH="1" flipV="1">
                <a:off x="1910111" y="1593941"/>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50" idx="2"/>
                <a:endCxn id="31" idx="3"/>
              </p:cNvCxnSpPr>
              <p:nvPr/>
            </p:nvCxnSpPr>
            <p:spPr bwMode="auto">
              <a:xfrm flipH="1">
                <a:off x="1910111"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3" name="TextBox 42"/>
              <p:cNvSpPr txBox="1"/>
              <p:nvPr/>
            </p:nvSpPr>
            <p:spPr>
              <a:xfrm rot="21215795">
                <a:off x="2558864" y="1843045"/>
                <a:ext cx="565992" cy="229550"/>
              </a:xfrm>
              <a:prstGeom prst="rect">
                <a:avLst/>
              </a:prstGeom>
              <a:noFill/>
            </p:spPr>
            <p:txBody>
              <a:bodyPr wrap="square" rtlCol="0">
                <a:spAutoFit/>
              </a:bodyPr>
              <a:lstStyle/>
              <a:p>
                <a:r>
                  <a:rPr lang="en-US" sz="1000" b="1" noProof="1">
                    <a:solidFill>
                      <a:srgbClr val="0D0D0D"/>
                    </a:solidFill>
                  </a:rPr>
                  <a:t>a:year</a:t>
                </a:r>
              </a:p>
            </p:txBody>
          </p:sp>
          <p:sp>
            <p:nvSpPr>
              <p:cNvPr id="44" name="TextBox 43"/>
              <p:cNvSpPr txBox="1"/>
              <p:nvPr/>
            </p:nvSpPr>
            <p:spPr>
              <a:xfrm rot="610119">
                <a:off x="2284446" y="2659589"/>
                <a:ext cx="543645" cy="237910"/>
              </a:xfrm>
              <a:prstGeom prst="rect">
                <a:avLst/>
              </a:prstGeom>
              <a:noFill/>
            </p:spPr>
            <p:txBody>
              <a:bodyPr wrap="square" rtlCol="0">
                <a:spAutoFit/>
              </a:bodyPr>
              <a:lstStyle/>
              <a:p>
                <a:r>
                  <a:rPr lang="en-US" sz="1000" b="1" noProof="1">
                    <a:solidFill>
                      <a:srgbClr val="0D0D0D"/>
                    </a:solidFill>
                  </a:rPr>
                  <a:t>a:city</a:t>
                </a:r>
              </a:p>
            </p:txBody>
          </p:sp>
          <p:sp>
            <p:nvSpPr>
              <p:cNvPr id="45" name="TextBox 44"/>
              <p:cNvSpPr txBox="1"/>
              <p:nvPr/>
            </p:nvSpPr>
            <p:spPr>
              <a:xfrm rot="21074880">
                <a:off x="2183932" y="3122271"/>
                <a:ext cx="829823" cy="237910"/>
              </a:xfrm>
              <a:prstGeom prst="rect">
                <a:avLst/>
              </a:prstGeom>
              <a:noFill/>
            </p:spPr>
            <p:txBody>
              <a:bodyPr wrap="square" rtlCol="0">
                <a:spAutoFit/>
              </a:bodyPr>
              <a:lstStyle/>
              <a:p>
                <a:r>
                  <a:rPr lang="en-US" sz="1000" b="1" noProof="1">
                    <a:solidFill>
                      <a:srgbClr val="0D0D0D"/>
                    </a:solidFill>
                  </a:rPr>
                  <a:t>a:p_name</a:t>
                </a:r>
              </a:p>
            </p:txBody>
          </p:sp>
          <p:sp>
            <p:nvSpPr>
              <p:cNvPr id="46" name="TextBox 45"/>
              <p:cNvSpPr txBox="1"/>
              <p:nvPr/>
            </p:nvSpPr>
            <p:spPr>
              <a:xfrm>
                <a:off x="1109776" y="3779837"/>
                <a:ext cx="653936" cy="237910"/>
              </a:xfrm>
              <a:prstGeom prst="rect">
                <a:avLst/>
              </a:prstGeom>
              <a:noFill/>
            </p:spPr>
            <p:txBody>
              <a:bodyPr wrap="square" rtlCol="0">
                <a:spAutoFit/>
              </a:bodyPr>
              <a:lstStyle/>
              <a:p>
                <a:r>
                  <a:rPr lang="en-US" sz="1000" b="1" noProof="1">
                    <a:solidFill>
                      <a:srgbClr val="0D0D0D"/>
                    </a:solidFill>
                  </a:rPr>
                  <a:t>a:name</a:t>
                </a:r>
              </a:p>
            </p:txBody>
          </p:sp>
          <p:sp>
            <p:nvSpPr>
              <p:cNvPr id="47" name="TextBox 46"/>
              <p:cNvSpPr txBox="1"/>
              <p:nvPr/>
            </p:nvSpPr>
            <p:spPr>
              <a:xfrm>
                <a:off x="3120201" y="3932237"/>
                <a:ext cx="1005711" cy="237910"/>
              </a:xfrm>
              <a:prstGeom prst="rect">
                <a:avLst/>
              </a:prstGeom>
              <a:noFill/>
            </p:spPr>
            <p:txBody>
              <a:bodyPr wrap="square" rtlCol="0">
                <a:spAutoFit/>
              </a:bodyPr>
              <a:lstStyle/>
              <a:p>
                <a:r>
                  <a:rPr lang="en-US" sz="1000" b="1" noProof="1">
                    <a:solidFill>
                      <a:srgbClr val="0D0D0D"/>
                    </a:solidFill>
                  </a:rPr>
                  <a:t>a:homepage</a:t>
                </a:r>
              </a:p>
            </p:txBody>
          </p:sp>
          <p:sp>
            <p:nvSpPr>
              <p:cNvPr id="48" name="TextBox 47"/>
              <p:cNvSpPr txBox="1"/>
              <p:nvPr/>
            </p:nvSpPr>
            <p:spPr>
              <a:xfrm>
                <a:off x="4278312" y="3017837"/>
                <a:ext cx="706748" cy="237910"/>
              </a:xfrm>
              <a:prstGeom prst="rect">
                <a:avLst/>
              </a:prstGeom>
              <a:noFill/>
            </p:spPr>
            <p:txBody>
              <a:bodyPr wrap="square" rtlCol="0">
                <a:spAutoFit/>
              </a:bodyPr>
              <a:lstStyle/>
              <a:p>
                <a:r>
                  <a:rPr lang="en-US" sz="1000" b="1" noProof="1">
                    <a:solidFill>
                      <a:srgbClr val="0D0D0D"/>
                    </a:solidFill>
                  </a:rPr>
                  <a:t>a:author</a:t>
                </a:r>
              </a:p>
            </p:txBody>
          </p:sp>
          <p:sp>
            <p:nvSpPr>
              <p:cNvPr id="49" name="TextBox 48"/>
              <p:cNvSpPr txBox="1"/>
              <p:nvPr/>
            </p:nvSpPr>
            <p:spPr>
              <a:xfrm rot="20242754">
                <a:off x="3903794" y="2530167"/>
                <a:ext cx="900086" cy="237910"/>
              </a:xfrm>
              <a:prstGeom prst="rect">
                <a:avLst/>
              </a:prstGeom>
              <a:noFill/>
            </p:spPr>
            <p:txBody>
              <a:bodyPr wrap="square" rtlCol="0">
                <a:spAutoFit/>
              </a:bodyPr>
              <a:lstStyle/>
              <a:p>
                <a:r>
                  <a:rPr lang="en-US" sz="1000" b="1" noProof="1">
                    <a:solidFill>
                      <a:srgbClr val="0D0D0D"/>
                    </a:solidFill>
                  </a:rPr>
                  <a:t>a:publisher</a:t>
                </a:r>
              </a:p>
            </p:txBody>
          </p:sp>
          <p:cxnSp>
            <p:nvCxnSpPr>
              <p:cNvPr id="62" name="Straight Arrow Connector 61"/>
              <p:cNvCxnSpPr>
                <a:stCxn id="27" idx="4"/>
                <a:endCxn id="29" idx="0"/>
              </p:cNvCxnSpPr>
              <p:nvPr/>
            </p:nvCxnSpPr>
            <p:spPr bwMode="auto">
              <a:xfrm flipH="1">
                <a:off x="3608412" y="3635837"/>
                <a:ext cx="600000" cy="1204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Oval 49"/>
              <p:cNvSpPr/>
              <p:nvPr/>
            </p:nvSpPr>
            <p:spPr bwMode="auto">
              <a:xfrm>
                <a:off x="4887912" y="1564159"/>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5" name="Rectangle 2"/>
          <p:cNvSpPr>
            <a:spLocks noGrp="1" noChangeArrowheads="1"/>
          </p:cNvSpPr>
          <p:nvPr>
            <p:ph idx="1"/>
          </p:nvPr>
        </p:nvSpPr>
        <p:spPr/>
        <p:txBody>
          <a:bodyPr/>
          <a:lstStyle/>
          <a:p>
            <a:r>
              <a:rPr lang="en-US" dirty="0" smtClean="0"/>
              <a:t>OWL DL can be interpreted as a variant of Description Logic</a:t>
            </a:r>
          </a:p>
          <a:p>
            <a:pPr lvl="1"/>
            <a:r>
              <a:rPr lang="en-US" dirty="0" smtClean="0"/>
              <a:t>for connoisseurs: OWL (2) DL ≈ </a:t>
            </a:r>
            <a:r>
              <a:rPr lang="en-US" dirty="0" smtClean="0">
                <a:latin typeface="Apple Chancery"/>
              </a:rPr>
              <a:t>SROIQ </a:t>
            </a:r>
            <a:r>
              <a:rPr lang="en-US" dirty="0" smtClean="0"/>
              <a:t>(D)</a:t>
            </a:r>
          </a:p>
          <a:p>
            <a:r>
              <a:rPr lang="en-US" dirty="0" smtClean="0"/>
              <a:t>Hence the results of this  particular area of logic are directly applicable</a:t>
            </a:r>
            <a:endParaRPr lang="en-US" dirty="0"/>
          </a:p>
        </p:txBody>
      </p:sp>
      <p:sp>
        <p:nvSpPr>
          <p:cNvPr id="407554" name="Rectangle 1"/>
          <p:cNvSpPr>
            <a:spLocks noGrp="1" noChangeArrowheads="1"/>
          </p:cNvSpPr>
          <p:nvPr>
            <p:ph type="title"/>
          </p:nvPr>
        </p:nvSpPr>
        <p:spPr/>
        <p:txBody>
          <a:bodyPr/>
          <a:lstStyle/>
          <a:p>
            <a:r>
              <a:rPr lang="en-US" smtClean="0"/>
              <a:t>OWL DL and Description Logic</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3" name="Rectangle 2"/>
          <p:cNvSpPr>
            <a:spLocks noGrp="1" noChangeArrowheads="1"/>
          </p:cNvSpPr>
          <p:nvPr>
            <p:ph idx="1"/>
          </p:nvPr>
        </p:nvSpPr>
        <p:spPr/>
        <p:txBody>
          <a:bodyPr/>
          <a:lstStyle/>
          <a:p>
            <a:r>
              <a:rPr lang="en-US" smtClean="0"/>
              <a:t>Traditional DL has its own terminology:</a:t>
            </a:r>
          </a:p>
          <a:p>
            <a:pPr lvl="1"/>
            <a:r>
              <a:rPr lang="en-US" smtClean="0"/>
              <a:t>named objects or concepts ⇔ definition of classes, relationships among classes</a:t>
            </a:r>
          </a:p>
          <a:p>
            <a:pPr lvl="1"/>
            <a:r>
              <a:rPr lang="en-US" smtClean="0"/>
              <a:t>roles ⇔ properties</a:t>
            </a:r>
          </a:p>
          <a:p>
            <a:pPr lvl="1"/>
            <a:r>
              <a:rPr lang="en-US" smtClean="0"/>
              <a:t>(terminological) axioms ⇔ subclass and subproperty relationships</a:t>
            </a:r>
          </a:p>
          <a:p>
            <a:pPr lvl="1"/>
            <a:r>
              <a:rPr lang="en-US" smtClean="0"/>
              <a:t>facts or assertions ⇔ statements on individuals (owl:Thing-s)</a:t>
            </a:r>
            <a:endParaRPr lang="en-US"/>
          </a:p>
        </p:txBody>
      </p:sp>
      <p:sp>
        <p:nvSpPr>
          <p:cNvPr id="409602" name="Rectangle 1"/>
          <p:cNvSpPr>
            <a:spLocks noGrp="1" noChangeArrowheads="1"/>
          </p:cNvSpPr>
          <p:nvPr>
            <p:ph type="title"/>
          </p:nvPr>
        </p:nvSpPr>
        <p:spPr/>
        <p:txBody>
          <a:bodyPr/>
          <a:lstStyle/>
          <a:p>
            <a:r>
              <a:rPr lang="en-US" smtClean="0"/>
              <a:t>Description Logic Formalism</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1" name="Rectangle 2"/>
          <p:cNvSpPr>
            <a:spLocks noGrp="1" noChangeArrowheads="1"/>
          </p:cNvSpPr>
          <p:nvPr>
            <p:ph idx="1"/>
          </p:nvPr>
        </p:nvSpPr>
        <p:spPr/>
        <p:txBody>
          <a:bodyPr/>
          <a:lstStyle/>
          <a:p>
            <a:r>
              <a:rPr lang="en-US" smtClean="0"/>
              <a:t>There is also a compact mathematical notation for axioms, assertions, etc:</a:t>
            </a:r>
          </a:p>
          <a:p>
            <a:pPr lvl="1"/>
            <a:r>
              <a:rPr lang="en-US" smtClean="0"/>
              <a:t>Literature ≣ Novel ⊔ Short_Story ⊔ Poetry</a:t>
            </a:r>
          </a:p>
          <a:p>
            <a:pPr lvl="1"/>
            <a:r>
              <a:rPr lang="en-US" smtClean="0"/>
              <a:t>Listed_Price ⊑ ∀currency.Currencies</a:t>
            </a:r>
          </a:p>
          <a:p>
            <a:r>
              <a:rPr lang="en-US" smtClean="0"/>
              <a:t>You may see these in papers, books…</a:t>
            </a:r>
            <a:endParaRPr lang="en-US"/>
          </a:p>
        </p:txBody>
      </p:sp>
      <p:sp>
        <p:nvSpPr>
          <p:cNvPr id="411650" name="Rectangle 1"/>
          <p:cNvSpPr>
            <a:spLocks noGrp="1" noChangeArrowheads="1"/>
          </p:cNvSpPr>
          <p:nvPr>
            <p:ph type="title"/>
          </p:nvPr>
        </p:nvSpPr>
        <p:spPr/>
        <p:txBody>
          <a:bodyPr/>
          <a:lstStyle/>
          <a:p>
            <a:r>
              <a:rPr lang="en-US" smtClean="0"/>
              <a:t>Description Logic Formalism</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9" name="Rectangle 2"/>
          <p:cNvSpPr>
            <a:spLocks noGrp="1" noChangeArrowheads="1"/>
          </p:cNvSpPr>
          <p:nvPr>
            <p:ph idx="1"/>
          </p:nvPr>
        </p:nvSpPr>
        <p:spPr/>
        <p:txBody>
          <a:bodyPr>
            <a:normAutofit/>
          </a:bodyPr>
          <a:lstStyle/>
          <a:p>
            <a:r>
              <a:rPr lang="en-US" dirty="0" smtClean="0"/>
              <a:t>Abiding to the restrictions means that very large ontologies can be developed that require precise procedures</a:t>
            </a:r>
          </a:p>
          <a:p>
            <a:pPr lvl="1"/>
            <a:r>
              <a:rPr lang="en-US" dirty="0" smtClean="0"/>
              <a:t>eg, in the medical domain, biological research, energy industry, financial services (eg, XBRL), etc</a:t>
            </a:r>
          </a:p>
          <a:p>
            <a:pPr lvl="1"/>
            <a:r>
              <a:rPr lang="en-US" dirty="0" smtClean="0"/>
              <a:t>the number of classes and properties described this way can go up to the many thousands</a:t>
            </a:r>
          </a:p>
          <a:p>
            <a:r>
              <a:rPr lang="en-US" dirty="0" smtClean="0"/>
              <a:t>OWL DL has become a language of choice to define and manage formal ontologies in general</a:t>
            </a:r>
          </a:p>
          <a:p>
            <a:pPr lvl="1"/>
            <a:r>
              <a:rPr lang="en-US" dirty="0" smtClean="0"/>
              <a:t>even if their usage is not necessarily on the Web </a:t>
            </a:r>
            <a:endParaRPr lang="en-US" dirty="0"/>
          </a:p>
        </p:txBody>
      </p:sp>
      <p:sp>
        <p:nvSpPr>
          <p:cNvPr id="413698" name="Rectangle 1"/>
          <p:cNvSpPr>
            <a:spLocks noGrp="1" noChangeArrowheads="1"/>
          </p:cNvSpPr>
          <p:nvPr>
            <p:ph type="title"/>
          </p:nvPr>
        </p:nvSpPr>
        <p:spPr/>
        <p:txBody>
          <a:bodyPr/>
          <a:lstStyle/>
          <a:p>
            <a:r>
              <a:rPr lang="en-US" smtClean="0"/>
              <a:t>OWL DL usage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8" name="Rectangle 2"/>
          <p:cNvSpPr>
            <a:spLocks noGrp="1" noChangeArrowheads="1"/>
          </p:cNvSpPr>
          <p:nvPr>
            <p:ph idx="1"/>
          </p:nvPr>
        </p:nvSpPr>
        <p:spPr/>
        <p:txBody>
          <a:bodyPr/>
          <a:lstStyle/>
          <a:p>
            <a:r>
              <a:rPr lang="en-US" smtClean="0"/>
              <a:t>Further restrictions on how terms can be used and what inferences can be expected</a:t>
            </a:r>
            <a:endParaRPr lang="en-US"/>
          </a:p>
        </p:txBody>
      </p:sp>
      <p:sp>
        <p:nvSpPr>
          <p:cNvPr id="415747" name="Rectangle 1"/>
          <p:cNvSpPr>
            <a:spLocks noGrp="1" noChangeArrowheads="1"/>
          </p:cNvSpPr>
          <p:nvPr>
            <p:ph type="title"/>
          </p:nvPr>
        </p:nvSpPr>
        <p:spPr/>
        <p:txBody>
          <a:bodyPr/>
          <a:lstStyle/>
          <a:p>
            <a:r>
              <a:rPr lang="en-US" dirty="0" smtClean="0"/>
              <a:t>OWL also defines “profiles”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6" name="Rectangle 2"/>
          <p:cNvSpPr>
            <a:spLocks noGrp="1" noChangeArrowheads="1"/>
          </p:cNvSpPr>
          <p:nvPr>
            <p:ph idx="1"/>
          </p:nvPr>
        </p:nvSpPr>
        <p:spPr/>
        <p:txBody>
          <a:bodyPr>
            <a:normAutofit lnSpcReduction="10000"/>
          </a:bodyPr>
          <a:lstStyle/>
          <a:p>
            <a:r>
              <a:rPr lang="en-US" dirty="0" smtClean="0"/>
              <a:t>Goal: classification and instance queries in polynomial time</a:t>
            </a:r>
          </a:p>
          <a:p>
            <a:r>
              <a:rPr lang="en-US" dirty="0" smtClean="0"/>
              <a:t>Suitable for </a:t>
            </a:r>
          </a:p>
          <a:p>
            <a:pPr lvl="1"/>
            <a:r>
              <a:rPr lang="en-US" dirty="0" smtClean="0"/>
              <a:t>very large number of classes and/or properties</a:t>
            </a:r>
          </a:p>
          <a:p>
            <a:pPr lvl="1"/>
            <a:r>
              <a:rPr lang="en-US" dirty="0" smtClean="0"/>
              <a:t>not require complex expressions  </a:t>
            </a:r>
          </a:p>
          <a:p>
            <a:pPr lvl="2"/>
            <a:r>
              <a:rPr lang="en-US" dirty="0" smtClean="0"/>
              <a:t>eg: SNOMED</a:t>
            </a:r>
          </a:p>
          <a:p>
            <a:r>
              <a:rPr lang="en-US" dirty="0" smtClean="0"/>
              <a:t>Some excluded features (beyond those of DL)</a:t>
            </a:r>
          </a:p>
          <a:p>
            <a:pPr lvl="1"/>
            <a:r>
              <a:rPr lang="en-US" dirty="0" smtClean="0"/>
              <a:t>no cardinality restrictions, fewer property restrictions</a:t>
            </a:r>
          </a:p>
          <a:p>
            <a:pPr lvl="1"/>
            <a:r>
              <a:rPr lang="en-US" dirty="0" smtClean="0"/>
              <a:t>no inverse, reflexive, disjoint, symmetric, asymmetric, functional or inverse functional properties</a:t>
            </a:r>
          </a:p>
          <a:p>
            <a:pPr lvl="1"/>
            <a:r>
              <a:rPr lang="en-US" dirty="0" smtClean="0"/>
              <a:t>class disjunction</a:t>
            </a:r>
          </a:p>
          <a:p>
            <a:pPr lvl="1"/>
            <a:r>
              <a:rPr lang="en-US" dirty="0" smtClean="0"/>
              <a:t>…</a:t>
            </a:r>
            <a:endParaRPr lang="en-US" dirty="0"/>
          </a:p>
        </p:txBody>
      </p:sp>
      <p:sp>
        <p:nvSpPr>
          <p:cNvPr id="417795" name="Rectangle 1"/>
          <p:cNvSpPr>
            <a:spLocks noGrp="1" noChangeArrowheads="1"/>
          </p:cNvSpPr>
          <p:nvPr>
            <p:ph type="title"/>
          </p:nvPr>
        </p:nvSpPr>
        <p:spPr/>
        <p:txBody>
          <a:bodyPr/>
          <a:lstStyle/>
          <a:p>
            <a:r>
              <a:rPr lang="en-US" dirty="0" smtClean="0"/>
              <a:t>OWL profiles: 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4" name="Rectangle 2"/>
          <p:cNvSpPr>
            <a:spLocks noGrp="1" noChangeArrowheads="1"/>
          </p:cNvSpPr>
          <p:nvPr>
            <p:ph idx="1"/>
          </p:nvPr>
        </p:nvSpPr>
        <p:spPr/>
        <p:txBody>
          <a:bodyPr>
            <a:normAutofit/>
          </a:bodyPr>
          <a:lstStyle/>
          <a:p>
            <a:r>
              <a:rPr lang="en-US" dirty="0" smtClean="0"/>
              <a:t>Goal: conjunctive queries on top of relational databases (essentially: query rewriting to SQL)</a:t>
            </a:r>
          </a:p>
          <a:p>
            <a:r>
              <a:rPr lang="en-US" dirty="0" smtClean="0"/>
              <a:t>Suitable for </a:t>
            </a:r>
          </a:p>
          <a:p>
            <a:pPr lvl="1"/>
            <a:r>
              <a:rPr lang="en-US" dirty="0" smtClean="0"/>
              <a:t>lightweight ontologies, but large data</a:t>
            </a:r>
          </a:p>
          <a:p>
            <a:r>
              <a:rPr lang="en-US" dirty="0" smtClean="0"/>
              <a:t>Some excluded features (beyond those of DL)</a:t>
            </a:r>
          </a:p>
          <a:p>
            <a:pPr lvl="1"/>
            <a:r>
              <a:rPr lang="en-US" dirty="0" smtClean="0"/>
              <a:t>functional and inverse functional properties, </a:t>
            </a:r>
            <a:r>
              <a:rPr lang="en-US" dirty="0" err="1" smtClean="0"/>
              <a:t>sameAs</a:t>
            </a:r>
            <a:r>
              <a:rPr lang="en-US" dirty="0" smtClean="0"/>
              <a:t>, keys</a:t>
            </a:r>
          </a:p>
          <a:p>
            <a:pPr lvl="1"/>
            <a:r>
              <a:rPr lang="en-US" dirty="0" smtClean="0"/>
              <a:t>fewer property restrictions</a:t>
            </a:r>
          </a:p>
          <a:p>
            <a:pPr lvl="1"/>
            <a:r>
              <a:rPr lang="en-US" dirty="0" smtClean="0"/>
              <a:t>no cardinality restrictions</a:t>
            </a:r>
          </a:p>
          <a:p>
            <a:pPr lvl="1"/>
            <a:r>
              <a:rPr lang="en-US" dirty="0" smtClean="0"/>
              <a:t>transitive properties, property chains</a:t>
            </a:r>
          </a:p>
          <a:p>
            <a:pPr lvl="1"/>
            <a:r>
              <a:rPr lang="en-US" dirty="0" smtClean="0"/>
              <a:t>…</a:t>
            </a:r>
            <a:endParaRPr lang="en-US" dirty="0"/>
          </a:p>
        </p:txBody>
      </p:sp>
      <p:sp>
        <p:nvSpPr>
          <p:cNvPr id="419843" name="Rectangle 1"/>
          <p:cNvSpPr>
            <a:spLocks noGrp="1" noChangeArrowheads="1"/>
          </p:cNvSpPr>
          <p:nvPr>
            <p:ph type="title"/>
          </p:nvPr>
        </p:nvSpPr>
        <p:spPr/>
        <p:txBody>
          <a:bodyPr/>
          <a:lstStyle/>
          <a:p>
            <a:r>
              <a:rPr lang="en-US" dirty="0" smtClean="0"/>
              <a:t>OWL profiles: QL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2" name="Rectangle 2"/>
          <p:cNvSpPr>
            <a:spLocks noGrp="1" noChangeArrowheads="1"/>
          </p:cNvSpPr>
          <p:nvPr>
            <p:ph idx="1"/>
          </p:nvPr>
        </p:nvSpPr>
        <p:spPr/>
        <p:txBody>
          <a:bodyPr>
            <a:normAutofit/>
          </a:bodyPr>
          <a:lstStyle/>
          <a:p>
            <a:r>
              <a:rPr lang="en-US" dirty="0" smtClean="0"/>
              <a:t>Goal: polynomial reasoning on top of rule engines</a:t>
            </a:r>
          </a:p>
          <a:p>
            <a:r>
              <a:rPr lang="en-US" dirty="0" smtClean="0"/>
              <a:t>Suitable for </a:t>
            </a:r>
          </a:p>
          <a:p>
            <a:pPr lvl="1"/>
            <a:r>
              <a:rPr lang="en-US" dirty="0" smtClean="0"/>
              <a:t>relatively lightweight ontologies, but large data</a:t>
            </a:r>
          </a:p>
          <a:p>
            <a:r>
              <a:rPr lang="en-US" dirty="0" smtClean="0"/>
              <a:t>Some excluded features</a:t>
            </a:r>
          </a:p>
          <a:p>
            <a:pPr lvl="1"/>
            <a:r>
              <a:rPr lang="en-US" dirty="0" smtClean="0"/>
              <a:t>fewer property restrictions</a:t>
            </a:r>
          </a:p>
          <a:p>
            <a:pPr lvl="1"/>
            <a:r>
              <a:rPr lang="en-US" dirty="0" smtClean="0"/>
              <a:t>fewer cardinality restrictions (at most 0/1)</a:t>
            </a:r>
          </a:p>
          <a:p>
            <a:pPr lvl="1"/>
            <a:r>
              <a:rPr lang="en-US" dirty="0" smtClean="0"/>
              <a:t>constraints on class expressions (union, intersections, etc) when used in subclass expressions</a:t>
            </a:r>
          </a:p>
          <a:p>
            <a:pPr lvl="1"/>
            <a:r>
              <a:rPr lang="en-US" dirty="0" smtClean="0"/>
              <a:t>no datatype restrictions </a:t>
            </a:r>
          </a:p>
          <a:p>
            <a:pPr lvl="1"/>
            <a:r>
              <a:rPr lang="en-US" dirty="0" smtClean="0"/>
              <a:t>…</a:t>
            </a:r>
            <a:endParaRPr lang="en-US" dirty="0"/>
          </a:p>
        </p:txBody>
      </p:sp>
      <p:sp>
        <p:nvSpPr>
          <p:cNvPr id="421891" name="Rectangle 1"/>
          <p:cNvSpPr>
            <a:spLocks noGrp="1" noChangeArrowheads="1"/>
          </p:cNvSpPr>
          <p:nvPr>
            <p:ph type="title"/>
          </p:nvPr>
        </p:nvSpPr>
        <p:spPr/>
        <p:txBody>
          <a:bodyPr/>
          <a:lstStyle/>
          <a:p>
            <a:r>
              <a:rPr lang="en-US" dirty="0" smtClean="0"/>
              <a:t>OWL profiles: RL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0" name="Rectangle 2"/>
          <p:cNvSpPr>
            <a:spLocks noGrp="1" noChangeArrowheads="1"/>
          </p:cNvSpPr>
          <p:nvPr>
            <p:ph idx="1"/>
          </p:nvPr>
        </p:nvSpPr>
        <p:spPr/>
        <p:txBody>
          <a:bodyPr/>
          <a:lstStyle/>
          <a:p>
            <a:r>
              <a:rPr lang="en-US" dirty="0" smtClean="0"/>
              <a:t>Goal: to be implementable through rule engines</a:t>
            </a:r>
          </a:p>
          <a:p>
            <a:r>
              <a:rPr lang="en-US" dirty="0" smtClean="0"/>
              <a:t>Usage follows a similar approach to RDFS</a:t>
            </a:r>
            <a:r>
              <a:rPr lang="en-US" smtClean="0"/>
              <a:t>:</a:t>
            </a:r>
          </a:p>
          <a:p>
            <a:pPr lvl="1"/>
            <a:r>
              <a:rPr lang="en-US" smtClean="0"/>
              <a:t>merge </a:t>
            </a:r>
            <a:r>
              <a:rPr lang="en-US" dirty="0" smtClean="0"/>
              <a:t>the ontology and the instance data into an RDF </a:t>
            </a:r>
            <a:r>
              <a:rPr lang="en-US" smtClean="0"/>
              <a:t>graph </a:t>
            </a:r>
          </a:p>
          <a:p>
            <a:pPr lvl="1"/>
            <a:r>
              <a:rPr lang="en-US" dirty="0" smtClean="0"/>
              <a:t>use the rule engine to add new triples (as long as it is possible)</a:t>
            </a:r>
          </a:p>
          <a:p>
            <a:r>
              <a:rPr lang="en-US" dirty="0" smtClean="0"/>
              <a:t>This application model is very important for RDF based applications</a:t>
            </a:r>
            <a:endParaRPr lang="en-US" dirty="0"/>
          </a:p>
        </p:txBody>
      </p:sp>
      <p:sp>
        <p:nvSpPr>
          <p:cNvPr id="423939" name="Rectangle 1"/>
          <p:cNvSpPr>
            <a:spLocks noGrp="1" noChangeArrowheads="1"/>
          </p:cNvSpPr>
          <p:nvPr>
            <p:ph type="title"/>
          </p:nvPr>
        </p:nvSpPr>
        <p:spPr/>
        <p:txBody>
          <a:bodyPr/>
          <a:lstStyle/>
          <a:p>
            <a:r>
              <a:rPr lang="en-US" dirty="0" smtClean="0"/>
              <a:t>Some more on OWL RL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8" name="Rectangle 2"/>
          <p:cNvSpPr>
            <a:spLocks noGrp="1" noChangeArrowheads="1"/>
          </p:cNvSpPr>
          <p:nvPr>
            <p:ph idx="1"/>
          </p:nvPr>
        </p:nvSpPr>
        <p:spPr/>
        <p:txBody>
          <a:bodyPr>
            <a:normAutofit/>
          </a:bodyPr>
          <a:lstStyle/>
          <a:p>
            <a:r>
              <a:rPr lang="en-US" dirty="0" smtClean="0"/>
              <a:t>Many features are available:</a:t>
            </a:r>
          </a:p>
          <a:p>
            <a:pPr lvl="1"/>
            <a:r>
              <a:rPr lang="en-US" dirty="0" smtClean="0"/>
              <a:t>identity of classes, instances, properties</a:t>
            </a:r>
          </a:p>
          <a:p>
            <a:pPr lvl="1"/>
            <a:r>
              <a:rPr lang="en-US" noProof="1" smtClean="0"/>
              <a:t>subproperties</a:t>
            </a:r>
            <a:r>
              <a:rPr lang="en-US" dirty="0" smtClean="0"/>
              <a:t>, subclasses, domains, ranges</a:t>
            </a:r>
          </a:p>
          <a:p>
            <a:pPr lvl="1"/>
            <a:r>
              <a:rPr lang="en-US" dirty="0" smtClean="0"/>
              <a:t>union and intersection of classes (though with some restrictions)</a:t>
            </a:r>
          </a:p>
          <a:p>
            <a:pPr lvl="1"/>
            <a:r>
              <a:rPr lang="en-US" dirty="0" smtClean="0"/>
              <a:t>property characterizations (functional, symmetric, etc)</a:t>
            </a:r>
          </a:p>
          <a:p>
            <a:pPr lvl="1"/>
            <a:r>
              <a:rPr lang="en-US" dirty="0" smtClean="0"/>
              <a:t>property chains</a:t>
            </a:r>
          </a:p>
          <a:p>
            <a:pPr lvl="1"/>
            <a:r>
              <a:rPr lang="en-US" dirty="0" smtClean="0"/>
              <a:t>keys</a:t>
            </a:r>
          </a:p>
          <a:p>
            <a:pPr lvl="1"/>
            <a:r>
              <a:rPr lang="en-US" dirty="0" smtClean="0"/>
              <a:t>some property restrictions (but not all inferences are possible)</a:t>
            </a:r>
          </a:p>
          <a:p>
            <a:r>
              <a:rPr lang="en-US" dirty="0" smtClean="0"/>
              <a:t>All examples so far could be inferred with OWL RL!</a:t>
            </a:r>
            <a:endParaRPr lang="en-US" dirty="0"/>
          </a:p>
        </p:txBody>
      </p:sp>
      <p:sp>
        <p:nvSpPr>
          <p:cNvPr id="425987" name="Rectangle 1"/>
          <p:cNvSpPr>
            <a:spLocks noGrp="1" noChangeArrowheads="1"/>
          </p:cNvSpPr>
          <p:nvPr>
            <p:ph type="title"/>
          </p:nvPr>
        </p:nvSpPr>
        <p:spPr/>
        <p:txBody>
          <a:bodyPr/>
          <a:lstStyle/>
          <a:p>
            <a:r>
              <a:rPr lang="en-US" smtClean="0"/>
              <a:t>What can be done in OWL RL?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p:txBody>
          <a:bodyPr tIns="42195"/>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4900" dirty="0"/>
              <a:t>Introduction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2"/>
          <p:cNvSpPr>
            <a:spLocks noGrp="1" noChangeArrowheads="1"/>
          </p:cNvSpPr>
          <p:nvPr>
            <p:ph idx="1"/>
          </p:nvPr>
        </p:nvSpPr>
        <p:spPr/>
        <p:txBody>
          <a:bodyPr/>
          <a:lstStyle/>
          <a:p>
            <a:r>
              <a:rPr lang="en-US" smtClean="0"/>
              <a:t>User of data “F” can now ask queries like:</a:t>
            </a:r>
          </a:p>
          <a:p>
            <a:pPr lvl="1"/>
            <a:r>
              <a:rPr lang="en-US" smtClean="0"/>
              <a:t>“give me the title of the original”</a:t>
            </a:r>
          </a:p>
          <a:p>
            <a:pPr lvl="2"/>
            <a:r>
              <a:rPr lang="en-US" smtClean="0"/>
              <a:t>well, … « donnes-moi le titre de l’original »</a:t>
            </a:r>
          </a:p>
          <a:p>
            <a:r>
              <a:rPr lang="en-US" smtClean="0"/>
              <a:t>This information is not in the dataset “F”…</a:t>
            </a:r>
          </a:p>
          <a:p>
            <a:r>
              <a:rPr lang="en-US" smtClean="0"/>
              <a:t>…but can be retrieved by merging with dataset “A”!</a:t>
            </a:r>
            <a:endParaRPr lang="en-US"/>
          </a:p>
        </p:txBody>
      </p:sp>
      <p:sp>
        <p:nvSpPr>
          <p:cNvPr id="65539" name="Rectangle 1"/>
          <p:cNvSpPr>
            <a:spLocks noGrp="1" noChangeArrowheads="1"/>
          </p:cNvSpPr>
          <p:nvPr>
            <p:ph type="title"/>
          </p:nvPr>
        </p:nvSpPr>
        <p:spPr/>
        <p:txBody>
          <a:bodyPr/>
          <a:lstStyle/>
          <a:p>
            <a:r>
              <a:rPr lang="en-US" smtClean="0"/>
              <a:t>Start making queries…</a:t>
            </a:r>
            <a:endParaRPr lang="en-US"/>
          </a:p>
        </p:txBody>
      </p:sp>
      <p:sp>
        <p:nvSpPr>
          <p:cNvPr id="5" name="Rectangle 4"/>
          <p:cNvSpPr/>
          <p:nvPr/>
        </p:nvSpPr>
        <p:spPr bwMode="auto">
          <a:xfrm>
            <a:off x="6869113" y="4999036"/>
            <a:ext cx="2667000" cy="16764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grpSp>
        <p:nvGrpSpPr>
          <p:cNvPr id="2" name="Group 5"/>
          <p:cNvGrpSpPr/>
          <p:nvPr/>
        </p:nvGrpSpPr>
        <p:grpSpPr>
          <a:xfrm>
            <a:off x="6945313" y="5020166"/>
            <a:ext cx="2438400" cy="1639504"/>
            <a:chOff x="239712" y="983157"/>
            <a:chExt cx="9677400" cy="6506811"/>
          </a:xfrm>
        </p:grpSpPr>
        <p:sp>
          <p:nvSpPr>
            <p:cNvPr id="7" name="Oval 6"/>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4605498" y="6165708"/>
              <a:ext cx="1604211"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10" name="Rectangle 9"/>
            <p:cNvSpPr/>
            <p:nvPr/>
          </p:nvSpPr>
          <p:spPr bwMode="auto">
            <a:xfrm>
              <a:off x="8312901" y="6545761"/>
              <a:ext cx="1604211"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11" name="Rectangle 10"/>
            <p:cNvSpPr/>
            <p:nvPr/>
          </p:nvSpPr>
          <p:spPr bwMode="auto">
            <a:xfrm>
              <a:off x="8262769" y="4099227"/>
              <a:ext cx="1604211"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fr-FR" sz="1000" dirty="0">
                <a:solidFill>
                  <a:srgbClr val="0D0D0D"/>
                </a:solidFill>
              </a:endParaRPr>
            </a:p>
          </p:txBody>
        </p:sp>
        <p:cxnSp>
          <p:nvCxnSpPr>
            <p:cNvPr id="12" name="Straight Arrow Connector 11"/>
            <p:cNvCxnSpPr>
              <a:stCxn id="36" idx="4"/>
              <a:endCxn id="7" idx="0"/>
            </p:cNvCxnSpPr>
            <p:nvPr/>
          </p:nvCxnSpPr>
          <p:spPr bwMode="auto">
            <a:xfrm flipH="1">
              <a:off x="5418305" y="2395304"/>
              <a:ext cx="798093" cy="3289534"/>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3" name="Oval 12"/>
            <p:cNvSpPr/>
            <p:nvPr/>
          </p:nvSpPr>
          <p:spPr bwMode="auto">
            <a:xfrm>
              <a:off x="6558295" y="4966236"/>
              <a:ext cx="2656971" cy="1158909"/>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800" noProof="1">
                <a:solidFill>
                  <a:schemeClr val="tx1">
                    <a:lumMod val="95000"/>
                    <a:lumOff val="5000"/>
                  </a:schemeClr>
                </a:solidFill>
              </a:endParaRPr>
            </a:p>
          </p:txBody>
        </p:sp>
        <p:cxnSp>
          <p:nvCxnSpPr>
            <p:cNvPr id="14" name="Straight Arrow Connector 13"/>
            <p:cNvCxnSpPr>
              <a:stCxn id="7" idx="4"/>
              <a:endCxn id="9" idx="0"/>
            </p:cNvCxnSpPr>
            <p:nvPr/>
          </p:nvCxnSpPr>
          <p:spPr bwMode="auto">
            <a:xfrm flipH="1">
              <a:off x="5407603" y="5951732"/>
              <a:ext cx="10702" cy="21397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5" name="Straight Arrow Connector 14"/>
            <p:cNvCxnSpPr>
              <a:stCxn id="13" idx="4"/>
              <a:endCxn id="8" idx="1"/>
            </p:cNvCxnSpPr>
            <p:nvPr/>
          </p:nvCxnSpPr>
          <p:spPr bwMode="auto">
            <a:xfrm>
              <a:off x="7886780" y="6125145"/>
              <a:ext cx="592460" cy="3207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6" name="Straight Arrow Connector 15"/>
            <p:cNvCxnSpPr>
              <a:stCxn id="8" idx="5"/>
              <a:endCxn id="10" idx="0"/>
            </p:cNvCxnSpPr>
            <p:nvPr/>
          </p:nvCxnSpPr>
          <p:spPr bwMode="auto">
            <a:xfrm>
              <a:off x="8798272" y="6345946"/>
              <a:ext cx="316735" cy="199815"/>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7" name="Straight Arrow Connector 16"/>
            <p:cNvCxnSpPr>
              <a:stCxn id="13" idx="0"/>
              <a:endCxn id="11" idx="2"/>
            </p:cNvCxnSpPr>
            <p:nvPr/>
          </p:nvCxnSpPr>
          <p:spPr bwMode="auto">
            <a:xfrm>
              <a:off x="7886780" y="4966236"/>
              <a:ext cx="1178094" cy="77198"/>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8" name="Straight Arrow Connector 17"/>
            <p:cNvCxnSpPr>
              <a:stCxn id="13" idx="0"/>
              <a:endCxn id="36" idx="5"/>
            </p:cNvCxnSpPr>
            <p:nvPr/>
          </p:nvCxnSpPr>
          <p:spPr bwMode="auto">
            <a:xfrm flipH="1" flipV="1">
              <a:off x="7155778" y="2200861"/>
              <a:ext cx="731003" cy="2765375"/>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9" name="Oval 18"/>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20" name="Oval 19"/>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239712" y="4336906"/>
              <a:ext cx="1670400" cy="944207"/>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22" name="Oval 21"/>
            <p:cNvSpPr/>
            <p:nvPr/>
          </p:nvSpPr>
          <p:spPr bwMode="auto">
            <a:xfrm>
              <a:off x="2068514" y="4344164"/>
              <a:ext cx="3079802" cy="132773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23" name="Rectangle 22"/>
            <p:cNvSpPr/>
            <p:nvPr/>
          </p:nvSpPr>
          <p:spPr bwMode="auto">
            <a:xfrm>
              <a:off x="239712" y="983157"/>
              <a:ext cx="1670399" cy="1019946"/>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4" name="Rectangle 23"/>
            <p:cNvSpPr/>
            <p:nvPr/>
          </p:nvSpPr>
          <p:spPr bwMode="auto">
            <a:xfrm>
              <a:off x="239712" y="1651660"/>
              <a:ext cx="1670399" cy="1019946"/>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5" name="Rectangle 24"/>
            <p:cNvSpPr/>
            <p:nvPr/>
          </p:nvSpPr>
          <p:spPr bwMode="auto">
            <a:xfrm>
              <a:off x="239712" y="2334114"/>
              <a:ext cx="1670399" cy="1019946"/>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6" name="Rectangle 25"/>
            <p:cNvSpPr/>
            <p:nvPr/>
          </p:nvSpPr>
          <p:spPr bwMode="auto">
            <a:xfrm>
              <a:off x="239712" y="2925734"/>
              <a:ext cx="1670399" cy="1019946"/>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cxnSp>
          <p:nvCxnSpPr>
            <p:cNvPr id="27" name="Curved Connector 20"/>
            <p:cNvCxnSpPr>
              <a:stCxn id="36" idx="3"/>
              <a:endCxn id="19" idx="6"/>
            </p:cNvCxnSpPr>
            <p:nvPr/>
          </p:nvCxnSpPr>
          <p:spPr bwMode="auto">
            <a:xfrm rot="5400000">
              <a:off x="4031629" y="1801945"/>
              <a:ext cx="846478" cy="1644306"/>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28" name="Curved Connector 34"/>
            <p:cNvCxnSpPr>
              <a:stCxn id="36" idx="3"/>
              <a:endCxn id="20" idx="6"/>
            </p:cNvCxnSpPr>
            <p:nvPr/>
          </p:nvCxnSpPr>
          <p:spPr bwMode="auto">
            <a:xfrm rot="5400000">
              <a:off x="4220979" y="2423194"/>
              <a:ext cx="1278377" cy="833708"/>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29" name="Curved Connector 35"/>
            <p:cNvCxnSpPr>
              <a:stCxn id="20" idx="2"/>
              <a:endCxn id="21" idx="0"/>
            </p:cNvCxnSpPr>
            <p:nvPr/>
          </p:nvCxnSpPr>
          <p:spPr bwMode="auto">
            <a:xfrm rot="10800000" flipV="1">
              <a:off x="1074912" y="3479234"/>
              <a:ext cx="2898600" cy="857668"/>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30" name="Straight Arrow Connector 29"/>
            <p:cNvCxnSpPr>
              <a:stCxn id="19" idx="2"/>
              <a:endCxn id="25" idx="3"/>
            </p:cNvCxnSpPr>
            <p:nvPr/>
          </p:nvCxnSpPr>
          <p:spPr bwMode="auto">
            <a:xfrm flipH="1" flipV="1">
              <a:off x="1910111" y="2844088"/>
              <a:ext cx="1252799" cy="203249"/>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31" name="Straight Arrow Connector 30"/>
            <p:cNvCxnSpPr>
              <a:stCxn id="19" idx="2"/>
              <a:endCxn id="26" idx="3"/>
            </p:cNvCxnSpPr>
            <p:nvPr/>
          </p:nvCxnSpPr>
          <p:spPr bwMode="auto">
            <a:xfrm flipH="1">
              <a:off x="1910111" y="3047337"/>
              <a:ext cx="1252799" cy="38837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32" name="Straight Arrow Connector 31"/>
            <p:cNvCxnSpPr>
              <a:stCxn id="36" idx="2"/>
              <a:endCxn id="23" idx="3"/>
            </p:cNvCxnSpPr>
            <p:nvPr/>
          </p:nvCxnSpPr>
          <p:spPr bwMode="auto">
            <a:xfrm flipH="1" flipV="1">
              <a:off x="1910111" y="1493132"/>
              <a:ext cx="2977801" cy="238305"/>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33" name="Straight Arrow Connector 32"/>
            <p:cNvCxnSpPr>
              <a:stCxn id="36" idx="2"/>
              <a:endCxn id="24" idx="3"/>
            </p:cNvCxnSpPr>
            <p:nvPr/>
          </p:nvCxnSpPr>
          <p:spPr bwMode="auto">
            <a:xfrm flipH="1">
              <a:off x="1910111" y="1731436"/>
              <a:ext cx="2977801" cy="430199"/>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34" name="TextBox 33"/>
            <p:cNvSpPr txBox="1"/>
            <p:nvPr/>
          </p:nvSpPr>
          <p:spPr>
            <a:xfrm>
              <a:off x="3120202" y="3932236"/>
              <a:ext cx="1005713" cy="944207"/>
            </a:xfrm>
            <a:prstGeom prst="rect">
              <a:avLst/>
            </a:prstGeom>
            <a:noFill/>
          </p:spPr>
          <p:txBody>
            <a:bodyPr wrap="square" rtlCol="0">
              <a:spAutoFit/>
            </a:bodyPr>
            <a:lstStyle/>
            <a:p>
              <a:endParaRPr lang="en-US" sz="1000" noProof="1">
                <a:solidFill>
                  <a:srgbClr val="0D0D0D"/>
                </a:solidFill>
              </a:endParaRPr>
            </a:p>
          </p:txBody>
        </p:sp>
        <p:cxnSp>
          <p:nvCxnSpPr>
            <p:cNvPr id="35" name="Straight Arrow Connector 34"/>
            <p:cNvCxnSpPr>
              <a:stCxn id="20" idx="4"/>
              <a:endCxn id="22" idx="0"/>
            </p:cNvCxnSpPr>
            <p:nvPr/>
          </p:nvCxnSpPr>
          <p:spPr bwMode="auto">
            <a:xfrm flipH="1">
              <a:off x="3608417" y="3635839"/>
              <a:ext cx="599994" cy="70832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36" name="Oval 35"/>
            <p:cNvSpPr/>
            <p:nvPr/>
          </p:nvSpPr>
          <p:spPr bwMode="auto">
            <a:xfrm>
              <a:off x="4887913" y="1067567"/>
              <a:ext cx="2656971" cy="1327737"/>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chemeClr val="tx1">
                    <a:lumMod val="95000"/>
                    <a:lumOff val="5000"/>
                  </a:schemeClr>
                </a:solidFill>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5" name="Rectangle 2"/>
          <p:cNvSpPr>
            <a:spLocks noGrp="1" noChangeArrowheads="1"/>
          </p:cNvSpPr>
          <p:nvPr>
            <p:ph idx="1"/>
          </p:nvPr>
        </p:nvSpPr>
        <p:spPr>
          <a:xfrm>
            <a:off x="504031" y="1343942"/>
            <a:ext cx="9072563" cy="1140495"/>
          </a:xfrm>
        </p:spPr>
        <p:txBody>
          <a:bodyPr>
            <a:normAutofit/>
          </a:bodyPr>
          <a:lstStyle/>
          <a:p>
            <a:r>
              <a:rPr lang="en-US" dirty="0" smtClean="0"/>
              <a:t>There are restrictions on what can be a sub and superclass. Eg, the following is not manageable:</a:t>
            </a:r>
            <a:endParaRPr lang="en-US" dirty="0"/>
          </a:p>
        </p:txBody>
      </p:sp>
      <p:sp>
        <p:nvSpPr>
          <p:cNvPr id="428034" name="Rectangle 1"/>
          <p:cNvSpPr>
            <a:spLocks noGrp="1" noChangeArrowheads="1"/>
          </p:cNvSpPr>
          <p:nvPr>
            <p:ph type="title"/>
          </p:nvPr>
        </p:nvSpPr>
        <p:spPr/>
        <p:txBody>
          <a:bodyPr/>
          <a:lstStyle/>
          <a:p>
            <a:r>
              <a:rPr lang="en-US" smtClean="0"/>
              <a:t>What cannot be done in OWL RL?</a:t>
            </a:r>
            <a:endParaRPr lang="en-US"/>
          </a:p>
        </p:txBody>
      </p:sp>
      <p:sp>
        <p:nvSpPr>
          <p:cNvPr id="209923" name="Text Box 3"/>
          <p:cNvSpPr txBox="1">
            <a:spLocks noChangeArrowheads="1"/>
          </p:cNvSpPr>
          <p:nvPr/>
        </p:nvSpPr>
        <p:spPr bwMode="auto">
          <a:xfrm>
            <a:off x="323852" y="2555877"/>
            <a:ext cx="9440863" cy="1071564"/>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B rdf:type owl:Class;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owl:unionOf (P Q 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 rdfs:subClassOf B .</a:t>
            </a:r>
          </a:p>
        </p:txBody>
      </p:sp>
      <p:sp>
        <p:nvSpPr>
          <p:cNvPr id="6" name="Rectangle 2"/>
          <p:cNvSpPr txBox="1">
            <a:spLocks noChangeArrowheads="1"/>
          </p:cNvSpPr>
          <p:nvPr/>
        </p:nvSpPr>
        <p:spPr>
          <a:xfrm>
            <a:off x="620712" y="3779837"/>
            <a:ext cx="9072563" cy="3276600"/>
          </a:xfrm>
          <a:prstGeom prst="rect">
            <a:avLst/>
          </a:prstGeom>
        </p:spPr>
        <p:txBody>
          <a:bodyPr vert="horz" lIns="100447" tIns="50226" rIns="100447" bIns="50226">
            <a:normAutofit/>
          </a:bodyPr>
          <a:lstStyle/>
          <a:p>
            <a:pPr marL="301370" indent="-301370" defTabSz="911368" fontAlgn="auto" hangingPunct="1">
              <a:lnSpc>
                <a:spcPct val="100000"/>
              </a:lnSpc>
              <a:spcBef>
                <a:spcPts val="661"/>
              </a:spcBef>
              <a:spcAft>
                <a:spcPts val="0"/>
              </a:spcAft>
              <a:buClr>
                <a:schemeClr val="bg1">
                  <a:lumMod val="50000"/>
                </a:schemeClr>
              </a:buClr>
              <a:buSzPct val="76000"/>
              <a:buFont typeface="Wingdings 3"/>
              <a:buChar char=""/>
              <a:defRPr/>
            </a:pPr>
            <a:r>
              <a:rPr lang="en-US" sz="3000" dirty="0">
                <a:solidFill>
                  <a:srgbClr val="7F7F7F"/>
                </a:solidFill>
                <a:latin typeface="Helvetica Neue"/>
                <a:cs typeface="Helvetica Neue"/>
              </a:rPr>
              <a:t>Some features are not available or are restricted:</a:t>
            </a:r>
          </a:p>
          <a:p>
            <a:pPr marL="1041876" lvl="1" indent="-301370" defTabSz="911368" fontAlgn="auto" hangingPunct="1">
              <a:lnSpc>
                <a:spcPct val="100000"/>
              </a:lnSpc>
              <a:spcBef>
                <a:spcPts val="661"/>
              </a:spcBef>
              <a:spcAft>
                <a:spcPts val="0"/>
              </a:spcAft>
              <a:buClr>
                <a:schemeClr val="bg1">
                  <a:lumMod val="50000"/>
                </a:schemeClr>
              </a:buClr>
              <a:buSzPct val="76000"/>
              <a:buFont typeface="Wingdings" charset="2"/>
              <a:buChar char="§"/>
            </a:pPr>
            <a:r>
              <a:rPr lang="en-US" dirty="0" smtClean="0">
                <a:solidFill>
                  <a:srgbClr val="7F7F7F"/>
                </a:solidFill>
                <a:latin typeface="Helvetica Neue"/>
                <a:cs typeface="Helvetica Neue"/>
              </a:rPr>
              <a:t>not all datatypes are available</a:t>
            </a:r>
          </a:p>
          <a:p>
            <a:pPr marL="1041876" lvl="1" indent="-301370" defTabSz="911368" fontAlgn="auto" hangingPunct="1">
              <a:lnSpc>
                <a:spcPct val="100000"/>
              </a:lnSpc>
              <a:spcBef>
                <a:spcPts val="661"/>
              </a:spcBef>
              <a:spcAft>
                <a:spcPts val="0"/>
              </a:spcAft>
              <a:buClr>
                <a:schemeClr val="bg1">
                  <a:lumMod val="50000"/>
                </a:schemeClr>
              </a:buClr>
              <a:buSzPct val="76000"/>
              <a:buFont typeface="Wingdings" charset="2"/>
              <a:buChar char="§"/>
            </a:pPr>
            <a:r>
              <a:rPr lang="en-US" dirty="0">
                <a:solidFill>
                  <a:srgbClr val="7F7F7F"/>
                </a:solidFill>
                <a:latin typeface="Helvetica Neue"/>
                <a:cs typeface="Helvetica Neue"/>
              </a:rPr>
              <a:t>no datatype restrictions</a:t>
            </a:r>
          </a:p>
          <a:p>
            <a:pPr marL="1041876" lvl="1" indent="-301370" defTabSz="911368" fontAlgn="auto" hangingPunct="1">
              <a:lnSpc>
                <a:spcPct val="100000"/>
              </a:lnSpc>
              <a:spcBef>
                <a:spcPts val="661"/>
              </a:spcBef>
              <a:spcAft>
                <a:spcPts val="0"/>
              </a:spcAft>
              <a:buClr>
                <a:schemeClr val="bg1">
                  <a:lumMod val="50000"/>
                </a:schemeClr>
              </a:buClr>
              <a:buSzPct val="76000"/>
              <a:buFont typeface="Wingdings" charset="2"/>
              <a:buChar char="§"/>
            </a:pPr>
            <a:r>
              <a:rPr lang="en-US" baseline="0" dirty="0" smtClean="0">
                <a:solidFill>
                  <a:srgbClr val="7F7F7F"/>
                </a:solidFill>
                <a:latin typeface="Helvetica Neue"/>
                <a:cs typeface="Helvetica Neue"/>
              </a:rPr>
              <a:t>no</a:t>
            </a:r>
            <a:r>
              <a:rPr lang="en-US" dirty="0" smtClean="0">
                <a:solidFill>
                  <a:srgbClr val="7F7F7F"/>
                </a:solidFill>
                <a:latin typeface="Helvetica Neue"/>
                <a:cs typeface="Helvetica Neue"/>
              </a:rPr>
              <a:t> minimum or exact cardinality restrictions</a:t>
            </a:r>
          </a:p>
          <a:p>
            <a:pPr marL="1041876" lvl="1" indent="-301370" defTabSz="911368" fontAlgn="auto" hangingPunct="1">
              <a:lnSpc>
                <a:spcPct val="100000"/>
              </a:lnSpc>
              <a:spcBef>
                <a:spcPts val="661"/>
              </a:spcBef>
              <a:spcAft>
                <a:spcPts val="0"/>
              </a:spcAft>
              <a:buClr>
                <a:schemeClr val="bg1">
                  <a:lumMod val="50000"/>
                </a:schemeClr>
              </a:buClr>
              <a:buSzPct val="76000"/>
              <a:buFont typeface="Wingdings" charset="2"/>
              <a:buChar char="§"/>
            </a:pPr>
            <a:r>
              <a:rPr lang="en-US" dirty="0">
                <a:solidFill>
                  <a:srgbClr val="7F7F7F"/>
                </a:solidFill>
                <a:latin typeface="Helvetica Neue"/>
                <a:cs typeface="Helvetica Neue"/>
              </a:rPr>
              <a:t>maximum cardinality only 0 or </a:t>
            </a:r>
            <a:r>
              <a:rPr lang="en-US" dirty="0" smtClean="0">
                <a:solidFill>
                  <a:srgbClr val="7F7F7F"/>
                </a:solidFill>
                <a:latin typeface="Helvetica Neue"/>
                <a:cs typeface="Helvetica Neue"/>
              </a:rPr>
              <a:t>1</a:t>
            </a:r>
            <a:endParaRPr lang="en-US" dirty="0">
              <a:solidFill>
                <a:srgbClr val="7F7F7F"/>
              </a:solidFill>
              <a:latin typeface="Helvetica Neue"/>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3" name="Rectangle 2"/>
          <p:cNvSpPr>
            <a:spLocks noGrp="1" noChangeArrowheads="1"/>
          </p:cNvSpPr>
          <p:nvPr>
            <p:ph idx="1"/>
          </p:nvPr>
        </p:nvSpPr>
        <p:spPr/>
        <p:txBody>
          <a:bodyPr/>
          <a:lstStyle/>
          <a:p>
            <a:r>
              <a:rPr lang="en-US" dirty="0" smtClean="0"/>
              <a:t>Some “natural” conclusions cannot be drawn, eg:</a:t>
            </a:r>
            <a:endParaRPr lang="en-US" dirty="0"/>
          </a:p>
        </p:txBody>
      </p:sp>
      <p:sp>
        <p:nvSpPr>
          <p:cNvPr id="430082" name="Rectangle 1"/>
          <p:cNvSpPr>
            <a:spLocks noGrp="1" noChangeArrowheads="1"/>
          </p:cNvSpPr>
          <p:nvPr>
            <p:ph type="title"/>
          </p:nvPr>
        </p:nvSpPr>
        <p:spPr/>
        <p:txBody>
          <a:bodyPr/>
          <a:lstStyle/>
          <a:p>
            <a:r>
              <a:rPr lang="en-US" smtClean="0"/>
              <a:t>What cannot be done in OWL RL?</a:t>
            </a:r>
            <a:endParaRPr lang="en-US"/>
          </a:p>
        </p:txBody>
      </p:sp>
      <p:sp>
        <p:nvSpPr>
          <p:cNvPr id="210947" name="Text Box 3"/>
          <p:cNvSpPr txBox="1">
            <a:spLocks noChangeArrowheads="1"/>
          </p:cNvSpPr>
          <p:nvPr/>
        </p:nvSpPr>
        <p:spPr bwMode="auto">
          <a:xfrm>
            <a:off x="315911" y="2427287"/>
            <a:ext cx="9517063"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A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owl:intersectionOf</a:t>
            </a:r>
            <a:r>
              <a:rPr lang="en-US" sz="1800" b="1" dirty="0">
                <a:solidFill>
                  <a:srgbClr val="000000"/>
                </a:solidFill>
                <a:latin typeface="Courier New" charset="0"/>
                <a:ea typeface="msmincho" charset="0"/>
                <a:cs typeface="msmincho" charset="0"/>
              </a:rPr>
              <a:t> (U V S).</a:t>
            </a:r>
          </a:p>
        </p:txBody>
      </p:sp>
      <p:sp>
        <p:nvSpPr>
          <p:cNvPr id="430085" name="Text Box 4"/>
          <p:cNvSpPr txBox="1">
            <a:spLocks noChangeArrowheads="1"/>
          </p:cNvSpPr>
          <p:nvPr/>
        </p:nvSpPr>
        <p:spPr bwMode="auto">
          <a:xfrm>
            <a:off x="696912" y="3322639"/>
            <a:ext cx="8459788" cy="544513"/>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does </a:t>
            </a:r>
            <a:r>
              <a:rPr lang="en-US" sz="3000" i="1" dirty="0">
                <a:solidFill>
                  <a:srgbClr val="7F7F7F"/>
                </a:solidFill>
                <a:latin typeface="Helvetica Neue"/>
                <a:ea typeface="msmincho" charset="0"/>
                <a:cs typeface="Helvetica Neue"/>
              </a:rPr>
              <a:t>not</a:t>
            </a:r>
            <a:r>
              <a:rPr lang="en-US" sz="3000" dirty="0">
                <a:solidFill>
                  <a:srgbClr val="7F7F7F"/>
                </a:solidFill>
                <a:latin typeface="Helvetica Neue"/>
                <a:ea typeface="msmincho" charset="0"/>
                <a:cs typeface="Helvetica Neue"/>
              </a:rPr>
              <a:t> yield:</a:t>
            </a:r>
          </a:p>
        </p:txBody>
      </p:sp>
      <p:sp>
        <p:nvSpPr>
          <p:cNvPr id="210949" name="Text Box 5"/>
          <p:cNvSpPr txBox="1">
            <a:spLocks noChangeArrowheads="1"/>
          </p:cNvSpPr>
          <p:nvPr/>
        </p:nvSpPr>
        <p:spPr bwMode="auto">
          <a:xfrm>
            <a:off x="392111" y="4084672"/>
            <a:ext cx="9517063" cy="43973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A </a:t>
            </a:r>
            <a:r>
              <a:rPr lang="en-US" sz="1800" b="1" dirty="0" err="1">
                <a:solidFill>
                  <a:srgbClr val="000000"/>
                </a:solidFill>
                <a:latin typeface="Courier New" charset="0"/>
                <a:ea typeface="msmincho" charset="0"/>
                <a:cs typeface="msmincho" charset="0"/>
              </a:rPr>
              <a:t>rdfs:subClassOf</a:t>
            </a:r>
            <a:r>
              <a:rPr lang="en-US" sz="1800" b="1" dirty="0">
                <a:solidFill>
                  <a:srgbClr val="000000"/>
                </a:solidFill>
                <a:latin typeface="Courier New" charset="0"/>
                <a:ea typeface="msmincho" charset="0"/>
                <a:cs typeface="msmincho" charset="0"/>
              </a:rPr>
              <a:t> U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1" name="Rectangle 2"/>
          <p:cNvSpPr>
            <a:spLocks noGrp="1" noChangeArrowheads="1"/>
          </p:cNvSpPr>
          <p:nvPr>
            <p:ph idx="1"/>
          </p:nvPr>
        </p:nvSpPr>
        <p:spPr/>
        <p:txBody>
          <a:bodyPr/>
          <a:lstStyle/>
          <a:p>
            <a:r>
              <a:rPr lang="en-US" smtClean="0"/>
              <a:t>OWL constructs in RDF can be fairly verbose</a:t>
            </a:r>
          </a:p>
          <a:p>
            <a:r>
              <a:rPr lang="en-US" smtClean="0"/>
              <a:t>There are alternative syntaxes to express ontologies</a:t>
            </a:r>
          </a:p>
          <a:p>
            <a:pPr lvl="1"/>
            <a:r>
              <a:rPr lang="en-US" smtClean="0"/>
              <a:t>direct XML encoding of ontologies (OWL/XML)</a:t>
            </a:r>
          </a:p>
          <a:p>
            <a:pPr lvl="1"/>
            <a:r>
              <a:rPr lang="en-US" smtClean="0"/>
              <a:t>“functional” syntax</a:t>
            </a:r>
          </a:p>
          <a:p>
            <a:pPr lvl="1"/>
            <a:r>
              <a:rPr lang="en-US" smtClean="0"/>
              <a:t>“Manchester” syntax</a:t>
            </a:r>
          </a:p>
          <a:p>
            <a:r>
              <a:rPr lang="en-US" smtClean="0"/>
              <a:t>The official exchange syntax is RDF (RDF/XML) </a:t>
            </a:r>
          </a:p>
          <a:p>
            <a:pPr lvl="1"/>
            <a:r>
              <a:rPr lang="en-US" smtClean="0"/>
              <a:t>all other syntaxes are optional for tools</a:t>
            </a:r>
            <a:endParaRPr lang="en-US"/>
          </a:p>
        </p:txBody>
      </p:sp>
      <p:sp>
        <p:nvSpPr>
          <p:cNvPr id="432130" name="Rectangle 1"/>
          <p:cNvSpPr>
            <a:spLocks noGrp="1" noChangeArrowheads="1"/>
          </p:cNvSpPr>
          <p:nvPr>
            <p:ph type="title"/>
          </p:nvPr>
        </p:nvSpPr>
        <p:spPr/>
        <p:txBody>
          <a:bodyPr/>
          <a:lstStyle/>
          <a:p>
            <a:r>
              <a:rPr lang="en-US" dirty="0" smtClean="0"/>
              <a:t>Alternative syntaxes for OWL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1"/>
          <p:cNvSpPr>
            <a:spLocks noGrp="1" noChangeArrowheads="1"/>
          </p:cNvSpPr>
          <p:nvPr>
            <p:ph type="title"/>
          </p:nvPr>
        </p:nvSpPr>
        <p:spPr/>
        <p:txBody>
          <a:bodyPr/>
          <a:lstStyle/>
          <a:p>
            <a:r>
              <a:rPr lang="en-US" dirty="0" smtClean="0"/>
              <a:t>Functional syntax example</a:t>
            </a:r>
            <a:endParaRPr lang="en-US" dirty="0"/>
          </a:p>
        </p:txBody>
      </p:sp>
      <p:sp>
        <p:nvSpPr>
          <p:cNvPr id="212994" name="Text Box 2"/>
          <p:cNvSpPr txBox="1">
            <a:spLocks noChangeArrowheads="1"/>
          </p:cNvSpPr>
          <p:nvPr/>
        </p:nvSpPr>
        <p:spPr bwMode="auto">
          <a:xfrm>
            <a:off x="323852" y="5303837"/>
            <a:ext cx="9440863" cy="20351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Declaration(NamedIndividual(:£))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Declaration(NamedIndividual(:€))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Declaration(NamedIndividual(:$))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Declaration(Class(:Currency))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EquivalentClasses(:Currency one of(:€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SubClassOf(my:Listed_Price AllValuesFrom(p:currency my:Currency))</a:t>
            </a:r>
          </a:p>
        </p:txBody>
      </p:sp>
      <p:sp>
        <p:nvSpPr>
          <p:cNvPr id="212995" name="Text Box 3"/>
          <p:cNvSpPr txBox="1">
            <a:spLocks noChangeArrowheads="1"/>
          </p:cNvSpPr>
          <p:nvPr/>
        </p:nvSpPr>
        <p:spPr bwMode="auto">
          <a:xfrm>
            <a:off x="323852" y="1377953"/>
            <a:ext cx="9440863" cy="324008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my:Currency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owl:oneOf (:€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my:Listed_Price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rdfs:subClassOf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owl:Restriction;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owl:onProperty    	p:currency;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owl:allValuesFrom	my:Currency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p:txBody>
      </p:sp>
      <p:sp>
        <p:nvSpPr>
          <p:cNvPr id="434181" name="Text Box 4"/>
          <p:cNvSpPr txBox="1">
            <a:spLocks noChangeArrowheads="1"/>
          </p:cNvSpPr>
          <p:nvPr/>
        </p:nvSpPr>
        <p:spPr bwMode="auto">
          <a:xfrm>
            <a:off x="539750" y="4694241"/>
            <a:ext cx="7920038" cy="544512"/>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is equal to: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1"/>
          <p:cNvSpPr>
            <a:spLocks noGrp="1" noChangeArrowheads="1"/>
          </p:cNvSpPr>
          <p:nvPr>
            <p:ph type="title"/>
          </p:nvPr>
        </p:nvSpPr>
        <p:spPr/>
        <p:txBody>
          <a:bodyPr/>
          <a:lstStyle/>
          <a:p>
            <a:r>
              <a:rPr lang="en-US" smtClean="0"/>
              <a:t>Manchester syntax example</a:t>
            </a:r>
            <a:endParaRPr lang="en-US"/>
          </a:p>
        </p:txBody>
      </p:sp>
      <p:sp>
        <p:nvSpPr>
          <p:cNvPr id="214018" name="Text Box 2"/>
          <p:cNvSpPr txBox="1">
            <a:spLocks noChangeArrowheads="1"/>
          </p:cNvSpPr>
          <p:nvPr/>
        </p:nvSpPr>
        <p:spPr bwMode="auto">
          <a:xfrm>
            <a:off x="360398" y="5380037"/>
            <a:ext cx="9480549" cy="18716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Individual: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Individual: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Individual: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Class: my:Currency EquivalentTo {:€ :£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Class: my:Listed_Price that p:currency only my:Currency</a:t>
            </a:r>
          </a:p>
        </p:txBody>
      </p:sp>
      <p:sp>
        <p:nvSpPr>
          <p:cNvPr id="214019" name="Text Box 3"/>
          <p:cNvSpPr txBox="1">
            <a:spLocks noChangeArrowheads="1"/>
          </p:cNvSpPr>
          <p:nvPr/>
        </p:nvSpPr>
        <p:spPr bwMode="auto">
          <a:xfrm>
            <a:off x="323852" y="1377953"/>
            <a:ext cx="9517063" cy="324008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my:Currency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owl:oneOf (:€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my:Listed_Price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rdfs:subClassOf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owl:Restriction;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owl:onProperty    	p:currency;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owl:allValuesFrom	my:Currency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p:txBody>
      </p:sp>
      <p:sp>
        <p:nvSpPr>
          <p:cNvPr id="436229" name="Text Box 4"/>
          <p:cNvSpPr txBox="1">
            <a:spLocks noChangeArrowheads="1"/>
          </p:cNvSpPr>
          <p:nvPr/>
        </p:nvSpPr>
        <p:spPr bwMode="auto">
          <a:xfrm>
            <a:off x="539750" y="4716467"/>
            <a:ext cx="7920038" cy="544512"/>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is equal to: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2"/>
          <p:cNvSpPr>
            <a:spLocks noGrp="1" noChangeArrowheads="1"/>
          </p:cNvSpPr>
          <p:nvPr>
            <p:ph idx="1"/>
          </p:nvPr>
        </p:nvSpPr>
        <p:spPr/>
        <p:txBody>
          <a:bodyPr/>
          <a:lstStyle/>
          <a:p>
            <a:r>
              <a:rPr lang="en-US" dirty="0" smtClean="0"/>
              <a:t>The hard work is to create the ontologies</a:t>
            </a:r>
          </a:p>
          <a:p>
            <a:pPr lvl="1"/>
            <a:r>
              <a:rPr lang="en-US" dirty="0" smtClean="0"/>
              <a:t>requires a good knowledge of the area to be described</a:t>
            </a:r>
          </a:p>
          <a:p>
            <a:pPr lvl="1"/>
            <a:r>
              <a:rPr lang="en-US" dirty="0" smtClean="0"/>
              <a:t>some communities have good expertise already (e.g., librarians)</a:t>
            </a:r>
          </a:p>
          <a:p>
            <a:pPr lvl="1"/>
            <a:r>
              <a:rPr lang="en-US" dirty="0" smtClean="0"/>
              <a:t>OWL is just a tool to formalize ontologies</a:t>
            </a:r>
          </a:p>
          <a:p>
            <a:pPr lvl="1"/>
            <a:r>
              <a:rPr lang="en-US" dirty="0" smtClean="0"/>
              <a:t>large scale ontologies are often developed in a community process</a:t>
            </a:r>
          </a:p>
          <a:p>
            <a:pPr lvl="1">
              <a:buNone/>
            </a:pPr>
            <a:endParaRPr lang="en-US" dirty="0" smtClean="0"/>
          </a:p>
        </p:txBody>
      </p:sp>
      <p:sp>
        <p:nvSpPr>
          <p:cNvPr id="438274" name="Rectangle 1"/>
          <p:cNvSpPr>
            <a:spLocks noGrp="1" noChangeArrowheads="1"/>
          </p:cNvSpPr>
          <p:nvPr>
            <p:ph type="title"/>
          </p:nvPr>
        </p:nvSpPr>
        <p:spPr/>
        <p:txBody>
          <a:bodyPr/>
          <a:lstStyle/>
          <a:p>
            <a:r>
              <a:rPr lang="en-US" smtClean="0"/>
              <a:t>Ontology development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2"/>
          <p:cNvSpPr>
            <a:spLocks noGrp="1" noChangeArrowheads="1"/>
          </p:cNvSpPr>
          <p:nvPr>
            <p:ph idx="1"/>
          </p:nvPr>
        </p:nvSpPr>
        <p:spPr/>
        <p:txBody>
          <a:bodyPr/>
          <a:lstStyle/>
          <a:p>
            <a:r>
              <a:rPr lang="en-US" dirty="0" smtClean="0"/>
              <a:t>Ontologies should be shared and reused</a:t>
            </a:r>
          </a:p>
          <a:p>
            <a:pPr lvl="1"/>
            <a:r>
              <a:rPr lang="en-US" dirty="0" smtClean="0"/>
              <a:t>can be via the simple namespace mechanisms…</a:t>
            </a:r>
          </a:p>
          <a:p>
            <a:pPr lvl="1"/>
            <a:r>
              <a:rPr lang="en-US" dirty="0" smtClean="0"/>
              <a:t>…or via explicit imports</a:t>
            </a:r>
          </a:p>
          <a:p>
            <a:r>
              <a:rPr lang="en-US" dirty="0" smtClean="0"/>
              <a:t>Applications can also be developed with very small ontologies, though</a:t>
            </a:r>
            <a:endParaRPr lang="en-US" dirty="0"/>
          </a:p>
        </p:txBody>
      </p:sp>
      <p:sp>
        <p:nvSpPr>
          <p:cNvPr id="438274" name="Rectangle 1"/>
          <p:cNvSpPr>
            <a:spLocks noGrp="1" noChangeArrowheads="1"/>
          </p:cNvSpPr>
          <p:nvPr>
            <p:ph type="title"/>
          </p:nvPr>
        </p:nvSpPr>
        <p:spPr/>
        <p:txBody>
          <a:bodyPr/>
          <a:lstStyle/>
          <a:p>
            <a:r>
              <a:rPr lang="en-US" dirty="0" smtClean="0"/>
              <a:t>Ontology development (cont.)</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3" name="Rectangle 2"/>
          <p:cNvSpPr>
            <a:spLocks noGrp="1" noChangeArrowheads="1"/>
          </p:cNvSpPr>
          <p:nvPr>
            <p:ph idx="1"/>
          </p:nvPr>
        </p:nvSpPr>
        <p:spPr/>
        <p:txBody>
          <a:bodyPr>
            <a:normAutofit/>
          </a:bodyPr>
          <a:lstStyle/>
          <a:p>
            <a:r>
              <a:rPr lang="en-US" smtClean="0"/>
              <a:t>eClassOwl: eBusiness ontology for products and services, 75,000 classes and 5,500 properties</a:t>
            </a:r>
          </a:p>
          <a:p>
            <a:r>
              <a:rPr lang="en-US" smtClean="0"/>
              <a:t>National Cancer Institute’s ontology: about 58,000 classes</a:t>
            </a:r>
          </a:p>
          <a:p>
            <a:r>
              <a:rPr lang="en-US" smtClean="0"/>
              <a:t>Open Biomedical Ontologies Foundry: a collection of ontologies, including the Gene Ontology to describe gene and gene product attributes in any organism or  protein sequence and annotation terminology and data (UniProt)</a:t>
            </a:r>
          </a:p>
          <a:p>
            <a:r>
              <a:rPr lang="en-US" smtClean="0"/>
              <a:t>BioPAX: for biological pathway data</a:t>
            </a:r>
            <a:endParaRPr lang="en-US"/>
          </a:p>
        </p:txBody>
      </p:sp>
      <p:sp>
        <p:nvSpPr>
          <p:cNvPr id="440322" name="Rectangle 1"/>
          <p:cNvSpPr>
            <a:spLocks noGrp="1" noChangeArrowheads="1"/>
          </p:cNvSpPr>
          <p:nvPr>
            <p:ph type="title"/>
          </p:nvPr>
        </p:nvSpPr>
        <p:spPr/>
        <p:txBody>
          <a:bodyPr/>
          <a:lstStyle/>
          <a:p>
            <a:r>
              <a:rPr lang="en-US" smtClean="0"/>
              <a:t>Ontologies examples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87426" name="Rectangle 1"/>
          <p:cNvSpPr>
            <a:spLocks noGrp="1" noChangeArrowheads="1"/>
          </p:cNvSpPr>
          <p:nvPr>
            <p:ph type="title" idx="4294967295"/>
          </p:nvPr>
        </p:nvSpPr>
        <p:spPr>
          <a:xfrm>
            <a:off x="1079877" y="2339678"/>
            <a:ext cx="4824289" cy="1944215"/>
          </a:xfrm>
          <a:solidFill>
            <a:schemeClr val="tx1">
              <a:alpha val="18000"/>
            </a:schemeClr>
          </a:solidFill>
        </p:spPr>
        <p:txBody>
          <a:bodyPr tIns="42195">
            <a:no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6000" dirty="0">
                <a:solidFill>
                  <a:srgbClr val="0000FF"/>
                </a:solidFill>
              </a:rPr>
              <a:t>Rules</a:t>
            </a:r>
            <a:br>
              <a:rPr lang="en-US" sz="6000" dirty="0">
                <a:solidFill>
                  <a:srgbClr val="0000FF"/>
                </a:solidFill>
              </a:rPr>
            </a:br>
            <a:r>
              <a:rPr lang="en-US" sz="4000" dirty="0">
                <a:solidFill>
                  <a:srgbClr val="0000FF"/>
                </a:solidFill>
              </a:rPr>
              <a:t>(RIF)</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schemeClr val="tx1"/>
                </a:solidFill>
                <a:latin typeface="Lucida Sans Unicode"/>
                <a:ea typeface="msmincho" charset="0"/>
                <a:cs typeface="msmincho" charset="0"/>
              </a:rPr>
              <a:t>Photo credit </a:t>
            </a:r>
            <a:r>
              <a:rPr lang="en-US" sz="1100" i="1" dirty="0" smtClean="0">
                <a:solidFill>
                  <a:schemeClr val="tx1"/>
                </a:solidFill>
                <a:latin typeface="Lucida Sans Unicode"/>
                <a:ea typeface="msmincho" charset="0"/>
                <a:cs typeface="msmincho" charset="0"/>
              </a:rPr>
              <a:t>“</a:t>
            </a:r>
            <a:r>
              <a:rPr lang="en-US" sz="1100" i="1" dirty="0" err="1" smtClean="0">
                <a:solidFill>
                  <a:schemeClr val="tx1"/>
                </a:solidFill>
              </a:rPr>
              <a:t>Lili.chin</a:t>
            </a:r>
            <a:r>
              <a:rPr lang="en-US" sz="1100" i="1" dirty="0" smtClean="0">
                <a:solidFill>
                  <a:schemeClr val="tx1"/>
                </a:solidFill>
                <a:latin typeface="Lucida Sans Unicode"/>
                <a:ea typeface="msmincho" charset="0"/>
                <a:cs typeface="msmincho" charset="0"/>
              </a:rPr>
              <a:t>”</a:t>
            </a:r>
            <a:r>
              <a:rPr lang="en-US" sz="1100" i="1" dirty="0">
                <a:solidFill>
                  <a:schemeClr val="tx1"/>
                </a:solidFill>
                <a:latin typeface="Lucida Sans Unicode"/>
                <a:ea typeface="msmincho" charset="0"/>
                <a:cs typeface="msmincho" charset="0"/>
              </a:rPr>
              <a:t>, Flickr</a:t>
            </a:r>
            <a:endParaRPr lang="en-US" sz="1100" i="1" dirty="0">
              <a:solidFill>
                <a:schemeClr val="tx1"/>
              </a:solidFill>
              <a:latin typeface="Lucida Sans Unicode"/>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3" name="Rectangle 2"/>
          <p:cNvSpPr>
            <a:spLocks noGrp="1" noChangeArrowheads="1"/>
          </p:cNvSpPr>
          <p:nvPr>
            <p:ph idx="1"/>
          </p:nvPr>
        </p:nvSpPr>
        <p:spPr>
          <a:xfrm>
            <a:off x="349252" y="1444660"/>
            <a:ext cx="9720263" cy="5573713"/>
          </a:xfrm>
        </p:spPr>
        <p:txBody>
          <a:bodyPr/>
          <a:lstStyle/>
          <a:p>
            <a:r>
              <a:rPr lang="en-US" dirty="0" smtClean="0"/>
              <a:t>Some conditions may be complicated in ontologies (ie, OWL)</a:t>
            </a:r>
          </a:p>
          <a:p>
            <a:pPr lvl="1"/>
            <a:r>
              <a:rPr lang="en-US" dirty="0" smtClean="0"/>
              <a:t>e.g., Horn rules: (P1 &amp; P2 &amp; …) → C</a:t>
            </a:r>
          </a:p>
          <a:p>
            <a:r>
              <a:rPr lang="en-US" dirty="0" smtClean="0"/>
              <a:t>In many cases applications just want 2-3 rules to complete integration</a:t>
            </a:r>
          </a:p>
          <a:p>
            <a:r>
              <a:rPr lang="en-US" dirty="0" smtClean="0"/>
              <a:t>I.e., rules may be an alternative to (OWL based) ontologies</a:t>
            </a:r>
          </a:p>
        </p:txBody>
      </p:sp>
      <p:sp>
        <p:nvSpPr>
          <p:cNvPr id="491522" name="Rectangle 1"/>
          <p:cNvSpPr>
            <a:spLocks noGrp="1" noChangeArrowheads="1"/>
          </p:cNvSpPr>
          <p:nvPr>
            <p:ph type="title"/>
          </p:nvPr>
        </p:nvSpPr>
        <p:spPr/>
        <p:txBody>
          <a:bodyPr/>
          <a:lstStyle/>
          <a:p>
            <a:r>
              <a:rPr lang="en-US" smtClean="0"/>
              <a:t>Why rules on the Semantic Web?</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2"/>
          <p:cNvSpPr>
            <a:spLocks noGrp="1" noChangeArrowheads="1"/>
          </p:cNvSpPr>
          <p:nvPr>
            <p:ph idx="1"/>
          </p:nvPr>
        </p:nvSpPr>
        <p:spPr/>
        <p:txBody>
          <a:bodyPr>
            <a:normAutofit/>
          </a:bodyPr>
          <a:lstStyle/>
          <a:p>
            <a:r>
              <a:rPr lang="en-US" smtClean="0"/>
              <a:t>We “feel” that a:author and f:auteur should be the same</a:t>
            </a:r>
          </a:p>
          <a:p>
            <a:r>
              <a:rPr lang="en-US" smtClean="0"/>
              <a:t>But an automatic merge doest not know that!</a:t>
            </a:r>
          </a:p>
          <a:p>
            <a:r>
              <a:rPr lang="en-US" smtClean="0"/>
              <a:t>Let us add some extra information to the merged data:</a:t>
            </a:r>
          </a:p>
          <a:p>
            <a:pPr lvl="1"/>
            <a:r>
              <a:rPr lang="en-US" smtClean="0"/>
              <a:t>a:author same as f:auteur</a:t>
            </a:r>
          </a:p>
          <a:p>
            <a:pPr lvl="1"/>
            <a:r>
              <a:rPr lang="en-US" smtClean="0"/>
              <a:t>both identify a “Person”</a:t>
            </a:r>
          </a:p>
          <a:p>
            <a:pPr lvl="1"/>
            <a:r>
              <a:rPr lang="en-US" smtClean="0"/>
              <a:t>a term that a community may have already defined:</a:t>
            </a:r>
          </a:p>
          <a:p>
            <a:pPr lvl="2"/>
            <a:r>
              <a:rPr lang="en-US" smtClean="0"/>
              <a:t>a “Person” is uniquely identified by his/her name and, say, homepage</a:t>
            </a:r>
          </a:p>
          <a:p>
            <a:pPr lvl="2"/>
            <a:r>
              <a:rPr lang="en-US" smtClean="0"/>
              <a:t>it can be used as a “category” for certain type of resources</a:t>
            </a:r>
            <a:endParaRPr lang="en-US"/>
          </a:p>
        </p:txBody>
      </p:sp>
      <p:sp>
        <p:nvSpPr>
          <p:cNvPr id="67587" name="Rectangle 1"/>
          <p:cNvSpPr>
            <a:spLocks noGrp="1" noChangeArrowheads="1"/>
          </p:cNvSpPr>
          <p:nvPr>
            <p:ph type="title"/>
          </p:nvPr>
        </p:nvSpPr>
        <p:spPr/>
        <p:txBody>
          <a:bodyPr/>
          <a:lstStyle/>
          <a:p>
            <a:r>
              <a:rPr lang="en-US" smtClean="0"/>
              <a:t>However, more can be achieved…</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5" name="Rectangle 2"/>
          <p:cNvSpPr>
            <a:spLocks noGrp="1" noChangeArrowheads="1"/>
          </p:cNvSpPr>
          <p:nvPr>
            <p:ph idx="1"/>
          </p:nvPr>
        </p:nvSpPr>
        <p:spPr/>
        <p:txBody>
          <a:bodyPr/>
          <a:lstStyle/>
          <a:p>
            <a:r>
              <a:rPr lang="en-US" dirty="0" smtClean="0"/>
              <a:t>There is also a long history of rule languages and rule-based systems</a:t>
            </a:r>
          </a:p>
          <a:p>
            <a:pPr lvl="1"/>
            <a:r>
              <a:rPr lang="en-US" dirty="0" smtClean="0"/>
              <a:t>e.g., logic programming (Prolog), production rules</a:t>
            </a:r>
          </a:p>
          <a:p>
            <a:r>
              <a:rPr lang="en-US" dirty="0" smtClean="0"/>
              <a:t>Lots of small and large rule systems (from mail filters to expert systems)</a:t>
            </a:r>
          </a:p>
          <a:p>
            <a:r>
              <a:rPr lang="en-US" dirty="0" smtClean="0"/>
              <a:t>Hundreds of niche markets</a:t>
            </a:r>
            <a:endParaRPr lang="en-US" dirty="0"/>
          </a:p>
        </p:txBody>
      </p:sp>
      <p:sp>
        <p:nvSpPr>
          <p:cNvPr id="489474" name="Rectangle 1"/>
          <p:cNvSpPr>
            <a:spLocks noGrp="1" noChangeArrowheads="1"/>
          </p:cNvSpPr>
          <p:nvPr>
            <p:ph type="title"/>
          </p:nvPr>
        </p:nvSpPr>
        <p:spPr/>
        <p:txBody>
          <a:bodyPr/>
          <a:lstStyle/>
          <a:p>
            <a:r>
              <a:rPr lang="en-US" smtClean="0"/>
              <a:t>Rules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Rectangle 2"/>
          <p:cNvSpPr>
            <a:spLocks noGrp="1" noChangeArrowheads="1"/>
          </p:cNvSpPr>
          <p:nvPr>
            <p:ph idx="1"/>
          </p:nvPr>
        </p:nvSpPr>
        <p:spPr/>
        <p:txBody>
          <a:bodyPr/>
          <a:lstStyle/>
          <a:p>
            <a:r>
              <a:rPr lang="en-US" dirty="0" smtClean="0"/>
              <a:t>An example from our bookshop integration:</a:t>
            </a:r>
          </a:p>
          <a:p>
            <a:pPr lvl="1"/>
            <a:r>
              <a:rPr lang="en-US" dirty="0" smtClean="0"/>
              <a:t>“I buy a novel with over 500 pages if it costs less than €20”</a:t>
            </a:r>
          </a:p>
          <a:p>
            <a:pPr lvl="1"/>
            <a:r>
              <a:rPr lang="en-US" dirty="0" smtClean="0"/>
              <a:t>something like (in an ad-hoc syntax):</a:t>
            </a:r>
            <a:endParaRPr lang="en-US" dirty="0"/>
          </a:p>
        </p:txBody>
      </p:sp>
      <p:sp>
        <p:nvSpPr>
          <p:cNvPr id="493570" name="Rectangle 1"/>
          <p:cNvSpPr>
            <a:spLocks noGrp="1" noChangeArrowheads="1"/>
          </p:cNvSpPr>
          <p:nvPr>
            <p:ph type="title"/>
          </p:nvPr>
        </p:nvSpPr>
        <p:spPr/>
        <p:txBody>
          <a:bodyPr/>
          <a:lstStyle/>
          <a:p>
            <a:r>
              <a:rPr lang="en-US" smtClean="0"/>
              <a:t>Things you may want to express</a:t>
            </a:r>
            <a:endParaRPr lang="en-US"/>
          </a:p>
        </p:txBody>
      </p:sp>
      <p:sp>
        <p:nvSpPr>
          <p:cNvPr id="242691" name="Text Box 3"/>
          <p:cNvSpPr txBox="1">
            <a:spLocks noChangeArrowheads="1"/>
          </p:cNvSpPr>
          <p:nvPr/>
        </p:nvSpPr>
        <p:spPr bwMode="auto">
          <a:xfrm>
            <a:off x="287339" y="3743325"/>
            <a:ext cx="9477374" cy="316071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 rdf:type p:Novel;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p:page_number ?n;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p:price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p:currency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rdf:value  ?z</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?n &gt; "500"^^xsd:integer.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?z &lt; "20.0"^^xsd:double.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&lt;me&gt; p:buys ?x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Things you may want to express</a:t>
            </a:r>
            <a:endParaRPr lang="en-US" dirty="0"/>
          </a:p>
        </p:txBody>
      </p:sp>
      <p:grpSp>
        <p:nvGrpSpPr>
          <p:cNvPr id="2" name="Group 47"/>
          <p:cNvGrpSpPr/>
          <p:nvPr/>
        </p:nvGrpSpPr>
        <p:grpSpPr>
          <a:xfrm>
            <a:off x="392112" y="2472637"/>
            <a:ext cx="4785985" cy="2779156"/>
            <a:chOff x="392112" y="2472637"/>
            <a:chExt cx="4785985" cy="2779156"/>
          </a:xfrm>
        </p:grpSpPr>
        <p:sp>
          <p:nvSpPr>
            <p:cNvPr id="7" name="Oval 6"/>
            <p:cNvSpPr/>
            <p:nvPr/>
          </p:nvSpPr>
          <p:spPr bwMode="auto">
            <a:xfrm>
              <a:off x="3026269" y="2472637"/>
              <a:ext cx="1447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p:Novel</a:t>
              </a:r>
            </a:p>
          </p:txBody>
        </p:sp>
        <p:sp>
          <p:nvSpPr>
            <p:cNvPr id="12" name="Hexagon 11"/>
            <p:cNvSpPr/>
            <p:nvPr/>
          </p:nvSpPr>
          <p:spPr>
            <a:xfrm>
              <a:off x="392112" y="3551236"/>
              <a:ext cx="615752" cy="530821"/>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b="1" noProof="1">
                  <a:solidFill>
                    <a:schemeClr val="tx1"/>
                  </a:solidFill>
                </a:rPr>
                <a:t>?x</a:t>
              </a:r>
            </a:p>
          </p:txBody>
        </p:sp>
        <p:sp>
          <p:nvSpPr>
            <p:cNvPr id="13" name="Hexagon 12"/>
            <p:cNvSpPr/>
            <p:nvPr/>
          </p:nvSpPr>
          <p:spPr>
            <a:xfrm>
              <a:off x="3440798" y="3199019"/>
              <a:ext cx="618743" cy="533400"/>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b="1" noProof="1">
                  <a:solidFill>
                    <a:schemeClr val="tx1"/>
                  </a:solidFill>
                </a:rPr>
                <a:t>?n</a:t>
              </a:r>
            </a:p>
          </p:txBody>
        </p:sp>
        <p:cxnSp>
          <p:nvCxnSpPr>
            <p:cNvPr id="15" name="Straight Arrow Connector 14"/>
            <p:cNvCxnSpPr>
              <a:stCxn id="7" idx="2"/>
              <a:endCxn id="12" idx="0"/>
            </p:cNvCxnSpPr>
            <p:nvPr/>
          </p:nvCxnSpPr>
          <p:spPr bwMode="auto">
            <a:xfrm flipH="1">
              <a:off x="1007864" y="2703720"/>
              <a:ext cx="2018406" cy="1112927"/>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nvGrpSpPr>
            <p:cNvPr id="3" name="Group 23"/>
            <p:cNvGrpSpPr/>
            <p:nvPr/>
          </p:nvGrpSpPr>
          <p:grpSpPr>
            <a:xfrm>
              <a:off x="2297112" y="3996637"/>
              <a:ext cx="2880985" cy="1255156"/>
              <a:chOff x="2297112" y="3996637"/>
              <a:chExt cx="2880985" cy="1255156"/>
            </a:xfrm>
          </p:grpSpPr>
          <p:sp>
            <p:nvSpPr>
              <p:cNvPr id="9" name="Oval 8"/>
              <p:cNvSpPr/>
              <p:nvPr/>
            </p:nvSpPr>
            <p:spPr bwMode="auto">
              <a:xfrm>
                <a:off x="2297112" y="4350170"/>
                <a:ext cx="4572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700" b="1" noProof="1">
                  <a:solidFill>
                    <a:schemeClr val="tx1">
                      <a:lumMod val="95000"/>
                      <a:lumOff val="5000"/>
                    </a:schemeClr>
                  </a:solidFill>
                </a:endParaRPr>
              </a:p>
            </p:txBody>
          </p:sp>
          <p:grpSp>
            <p:nvGrpSpPr>
              <p:cNvPr id="5" name="Group 16"/>
              <p:cNvGrpSpPr/>
              <p:nvPr/>
            </p:nvGrpSpPr>
            <p:grpSpPr>
              <a:xfrm>
                <a:off x="3973512" y="3996637"/>
                <a:ext cx="1204585" cy="1255156"/>
                <a:chOff x="3973512" y="3996637"/>
                <a:chExt cx="1204585" cy="1255156"/>
              </a:xfrm>
            </p:grpSpPr>
            <p:sp>
              <p:nvSpPr>
                <p:cNvPr id="8" name="Oval 7"/>
                <p:cNvSpPr/>
                <p:nvPr/>
              </p:nvSpPr>
              <p:spPr bwMode="auto">
                <a:xfrm>
                  <a:off x="3973512" y="3996637"/>
                  <a:ext cx="685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a:t>
                  </a:r>
                </a:p>
              </p:txBody>
            </p:sp>
            <p:sp>
              <p:nvSpPr>
                <p:cNvPr id="11" name="Hexagon 10"/>
                <p:cNvSpPr/>
                <p:nvPr/>
              </p:nvSpPr>
              <p:spPr>
                <a:xfrm>
                  <a:off x="4033506" y="4694236"/>
                  <a:ext cx="646766" cy="557557"/>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b="1" noProof="1">
                      <a:solidFill>
                        <a:schemeClr val="tx1"/>
                      </a:solidFill>
                    </a:rPr>
                    <a:t>?z</a:t>
                  </a:r>
                </a:p>
              </p:txBody>
            </p:sp>
            <p:sp>
              <p:nvSpPr>
                <p:cNvPr id="16" name="TextBox 15"/>
                <p:cNvSpPr txBox="1"/>
                <p:nvPr/>
              </p:nvSpPr>
              <p:spPr>
                <a:xfrm>
                  <a:off x="4574396" y="4838751"/>
                  <a:ext cx="603701" cy="284437"/>
                </a:xfrm>
                <a:prstGeom prst="rect">
                  <a:avLst/>
                </a:prstGeom>
                <a:noFill/>
              </p:spPr>
              <p:txBody>
                <a:bodyPr wrap="none" rtlCol="0">
                  <a:spAutoFit/>
                </a:bodyPr>
                <a:lstStyle/>
                <a:p>
                  <a:r>
                    <a:rPr lang="en-US" sz="1400" dirty="0">
                      <a:solidFill>
                        <a:srgbClr val="000000"/>
                      </a:solidFill>
                      <a:latin typeface="Gill Sans MT"/>
                      <a:cs typeface="Gill Sans MT"/>
                    </a:rPr>
                    <a:t>?</a:t>
                  </a:r>
                  <a:r>
                    <a:rPr lang="en-US" sz="1400" noProof="1">
                      <a:solidFill>
                        <a:srgbClr val="000000"/>
                      </a:solidFill>
                      <a:latin typeface="Gill Sans MT"/>
                      <a:cs typeface="Gill Sans MT"/>
                    </a:rPr>
                    <a:t>z</a:t>
                  </a:r>
                  <a:r>
                    <a:rPr lang="en-US" sz="1400" dirty="0">
                      <a:solidFill>
                        <a:srgbClr val="000000"/>
                      </a:solidFill>
                      <a:latin typeface="Gill Sans MT"/>
                      <a:cs typeface="Gill Sans MT"/>
                    </a:rPr>
                    <a:t>&lt;20</a:t>
                  </a:r>
                </a:p>
              </p:txBody>
            </p:sp>
          </p:grpSp>
          <p:cxnSp>
            <p:nvCxnSpPr>
              <p:cNvPr id="18" name="Straight Arrow Connector 17"/>
              <p:cNvCxnSpPr>
                <a:endCxn id="9" idx="6"/>
              </p:cNvCxnSpPr>
              <p:nvPr/>
            </p:nvCxnSpPr>
            <p:spPr bwMode="auto">
              <a:xfrm flipH="1" flipV="1">
                <a:off x="2754312" y="4581253"/>
                <a:ext cx="1295400" cy="341585"/>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cxnSp>
            <p:nvCxnSpPr>
              <p:cNvPr id="21" name="Straight Arrow Connector 20"/>
              <p:cNvCxnSpPr>
                <a:stCxn id="8" idx="2"/>
                <a:endCxn id="9" idx="6"/>
              </p:cNvCxnSpPr>
              <p:nvPr/>
            </p:nvCxnSpPr>
            <p:spPr bwMode="auto">
              <a:xfrm flipH="1">
                <a:off x="2754312" y="4227720"/>
                <a:ext cx="1219200" cy="353533"/>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sp>
          <p:nvSpPr>
            <p:cNvPr id="25" name="TextBox 24"/>
            <p:cNvSpPr txBox="1"/>
            <p:nvPr/>
          </p:nvSpPr>
          <p:spPr>
            <a:xfrm>
              <a:off x="4027140" y="3322637"/>
              <a:ext cx="708372" cy="284437"/>
            </a:xfrm>
            <a:prstGeom prst="rect">
              <a:avLst/>
            </a:prstGeom>
            <a:noFill/>
          </p:spPr>
          <p:txBody>
            <a:bodyPr wrap="none" rtlCol="0">
              <a:spAutoFit/>
            </a:bodyPr>
            <a:lstStyle/>
            <a:p>
              <a:r>
                <a:rPr lang="en-US" sz="1400" dirty="0">
                  <a:solidFill>
                    <a:srgbClr val="000000"/>
                  </a:solidFill>
                  <a:latin typeface="Gill Sans MT"/>
                  <a:cs typeface="Gill Sans MT"/>
                </a:rPr>
                <a:t>?</a:t>
              </a:r>
              <a:r>
                <a:rPr lang="en-US" sz="1400" noProof="1">
                  <a:solidFill>
                    <a:srgbClr val="000000"/>
                  </a:solidFill>
                  <a:latin typeface="Gill Sans MT"/>
                  <a:cs typeface="Gill Sans MT"/>
                </a:rPr>
                <a:t>n</a:t>
              </a:r>
              <a:r>
                <a:rPr lang="en-US" sz="1400" dirty="0">
                  <a:solidFill>
                    <a:srgbClr val="000000"/>
                  </a:solidFill>
                  <a:latin typeface="Gill Sans MT"/>
                  <a:cs typeface="Gill Sans MT"/>
                </a:rPr>
                <a:t>&gt;500</a:t>
              </a:r>
            </a:p>
          </p:txBody>
        </p:sp>
        <p:cxnSp>
          <p:nvCxnSpPr>
            <p:cNvPr id="30" name="Straight Arrow Connector 29"/>
            <p:cNvCxnSpPr>
              <a:stCxn id="9" idx="2"/>
              <a:endCxn id="12" idx="0"/>
            </p:cNvCxnSpPr>
            <p:nvPr/>
          </p:nvCxnSpPr>
          <p:spPr bwMode="auto">
            <a:xfrm flipH="1" flipV="1">
              <a:off x="1007864" y="3816646"/>
              <a:ext cx="1289248" cy="764606"/>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cxnSp>
          <p:nvCxnSpPr>
            <p:cNvPr id="33" name="Straight Arrow Connector 32"/>
            <p:cNvCxnSpPr>
              <a:endCxn id="12" idx="0"/>
            </p:cNvCxnSpPr>
            <p:nvPr/>
          </p:nvCxnSpPr>
          <p:spPr bwMode="auto">
            <a:xfrm flipH="1">
              <a:off x="1007864" y="3475037"/>
              <a:ext cx="2432248" cy="341610"/>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sp>
          <p:nvSpPr>
            <p:cNvPr id="36" name="TextBox 35"/>
            <p:cNvSpPr txBox="1"/>
            <p:nvPr/>
          </p:nvSpPr>
          <p:spPr>
            <a:xfrm rot="19835693">
              <a:off x="1315444" y="2968448"/>
              <a:ext cx="1219200" cy="328665"/>
            </a:xfrm>
            <a:prstGeom prst="rect">
              <a:avLst/>
            </a:prstGeom>
            <a:noFill/>
          </p:spPr>
          <p:txBody>
            <a:bodyPr wrap="square" rtlCol="0">
              <a:spAutoFit/>
            </a:bodyPr>
            <a:lstStyle/>
            <a:p>
              <a:pPr algn="ctr"/>
              <a:r>
                <a:rPr lang="en-US" sz="1700" b="1" noProof="1">
                  <a:solidFill>
                    <a:schemeClr val="accent2">
                      <a:lumMod val="75000"/>
                    </a:schemeClr>
                  </a:solidFill>
                </a:rPr>
                <a:t>rdf:type</a:t>
              </a:r>
            </a:p>
          </p:txBody>
        </p:sp>
        <p:sp>
          <p:nvSpPr>
            <p:cNvPr id="37" name="TextBox 36"/>
            <p:cNvSpPr txBox="1"/>
            <p:nvPr/>
          </p:nvSpPr>
          <p:spPr>
            <a:xfrm rot="21123985">
              <a:off x="1458674" y="3323159"/>
              <a:ext cx="1981200" cy="328665"/>
            </a:xfrm>
            <a:prstGeom prst="rect">
              <a:avLst/>
            </a:prstGeom>
            <a:noFill/>
          </p:spPr>
          <p:txBody>
            <a:bodyPr wrap="square" rtlCol="0">
              <a:spAutoFit/>
            </a:bodyPr>
            <a:lstStyle/>
            <a:p>
              <a:pPr algn="ctr"/>
              <a:r>
                <a:rPr lang="en-US" sz="1700" b="1" noProof="1">
                  <a:solidFill>
                    <a:schemeClr val="accent2">
                      <a:lumMod val="75000"/>
                    </a:schemeClr>
                  </a:solidFill>
                </a:rPr>
                <a:t>p:page_number</a:t>
              </a:r>
            </a:p>
          </p:txBody>
        </p:sp>
        <p:sp>
          <p:nvSpPr>
            <p:cNvPr id="41" name="TextBox 40"/>
            <p:cNvSpPr txBox="1"/>
            <p:nvPr/>
          </p:nvSpPr>
          <p:spPr>
            <a:xfrm rot="1867865">
              <a:off x="1336514" y="3962682"/>
              <a:ext cx="928030" cy="328665"/>
            </a:xfrm>
            <a:prstGeom prst="rect">
              <a:avLst/>
            </a:prstGeom>
            <a:noFill/>
          </p:spPr>
          <p:txBody>
            <a:bodyPr wrap="square" rtlCol="0">
              <a:spAutoFit/>
            </a:bodyPr>
            <a:lstStyle/>
            <a:p>
              <a:pPr algn="ctr"/>
              <a:r>
                <a:rPr lang="en-US" sz="1700" b="1" noProof="1">
                  <a:solidFill>
                    <a:schemeClr val="accent2">
                      <a:lumMod val="75000"/>
                    </a:schemeClr>
                  </a:solidFill>
                </a:rPr>
                <a:t>p:price</a:t>
              </a:r>
            </a:p>
          </p:txBody>
        </p:sp>
        <p:sp>
          <p:nvSpPr>
            <p:cNvPr id="42" name="TextBox 41"/>
            <p:cNvSpPr txBox="1"/>
            <p:nvPr/>
          </p:nvSpPr>
          <p:spPr>
            <a:xfrm rot="910712">
              <a:off x="2617706" y="4681915"/>
              <a:ext cx="1371600" cy="328665"/>
            </a:xfrm>
            <a:prstGeom prst="rect">
              <a:avLst/>
            </a:prstGeom>
            <a:noFill/>
          </p:spPr>
          <p:txBody>
            <a:bodyPr wrap="square" rtlCol="0">
              <a:spAutoFit/>
            </a:bodyPr>
            <a:lstStyle/>
            <a:p>
              <a:pPr algn="ctr"/>
              <a:r>
                <a:rPr lang="en-US" sz="1700" b="1" noProof="1">
                  <a:solidFill>
                    <a:schemeClr val="accent2">
                      <a:lumMod val="75000"/>
                    </a:schemeClr>
                  </a:solidFill>
                </a:rPr>
                <a:t>rdf:value</a:t>
              </a:r>
            </a:p>
          </p:txBody>
        </p:sp>
        <p:sp>
          <p:nvSpPr>
            <p:cNvPr id="43" name="TextBox 42"/>
            <p:cNvSpPr txBox="1"/>
            <p:nvPr/>
          </p:nvSpPr>
          <p:spPr>
            <a:xfrm rot="20568855">
              <a:off x="2662728" y="4108294"/>
              <a:ext cx="1371600" cy="328665"/>
            </a:xfrm>
            <a:prstGeom prst="rect">
              <a:avLst/>
            </a:prstGeom>
            <a:noFill/>
          </p:spPr>
          <p:txBody>
            <a:bodyPr wrap="square" rtlCol="0">
              <a:spAutoFit/>
            </a:bodyPr>
            <a:lstStyle/>
            <a:p>
              <a:pPr algn="ctr"/>
              <a:r>
                <a:rPr lang="en-US" sz="1700" b="1" noProof="1">
                  <a:solidFill>
                    <a:schemeClr val="accent2">
                      <a:lumMod val="75000"/>
                    </a:schemeClr>
                  </a:solidFill>
                </a:rPr>
                <a:t>p:currency</a:t>
              </a:r>
            </a:p>
          </p:txBody>
        </p:sp>
      </p:grpSp>
      <p:grpSp>
        <p:nvGrpSpPr>
          <p:cNvPr id="6" name="Group 53"/>
          <p:cNvGrpSpPr/>
          <p:nvPr/>
        </p:nvGrpSpPr>
        <p:grpSpPr>
          <a:xfrm>
            <a:off x="6945313" y="3458399"/>
            <a:ext cx="2743200" cy="777908"/>
            <a:chOff x="6335712" y="3392198"/>
            <a:chExt cx="2743200" cy="777908"/>
          </a:xfrm>
        </p:grpSpPr>
        <p:sp>
          <p:nvSpPr>
            <p:cNvPr id="14" name="TextBox 13"/>
            <p:cNvSpPr txBox="1"/>
            <p:nvPr/>
          </p:nvSpPr>
          <p:spPr>
            <a:xfrm>
              <a:off x="7153914" y="3495037"/>
              <a:ext cx="1219200" cy="328665"/>
            </a:xfrm>
            <a:prstGeom prst="rect">
              <a:avLst/>
            </a:prstGeom>
            <a:noFill/>
          </p:spPr>
          <p:txBody>
            <a:bodyPr wrap="square" rtlCol="0">
              <a:spAutoFit/>
            </a:bodyPr>
            <a:lstStyle/>
            <a:p>
              <a:pPr algn="ctr"/>
              <a:r>
                <a:rPr lang="en-US" sz="1700" b="1" noProof="1">
                  <a:solidFill>
                    <a:schemeClr val="accent2">
                      <a:lumMod val="75000"/>
                    </a:schemeClr>
                  </a:solidFill>
                </a:rPr>
                <a:t>p:buys</a:t>
              </a:r>
            </a:p>
          </p:txBody>
        </p:sp>
        <p:sp>
          <p:nvSpPr>
            <p:cNvPr id="49" name="Hexagon 48"/>
            <p:cNvSpPr/>
            <p:nvPr/>
          </p:nvSpPr>
          <p:spPr>
            <a:xfrm>
              <a:off x="8545512" y="3551237"/>
              <a:ext cx="533400" cy="459828"/>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b="1" noProof="1">
                  <a:solidFill>
                    <a:schemeClr val="tx1"/>
                  </a:solidFill>
                </a:rPr>
                <a:t>?x</a:t>
              </a:r>
            </a:p>
          </p:txBody>
        </p:sp>
        <p:sp>
          <p:nvSpPr>
            <p:cNvPr id="50" name="Oval 49"/>
            <p:cNvSpPr/>
            <p:nvPr/>
          </p:nvSpPr>
          <p:spPr bwMode="auto">
            <a:xfrm>
              <a:off x="6335712" y="3392198"/>
              <a:ext cx="685800" cy="777908"/>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me</a:t>
              </a:r>
            </a:p>
          </p:txBody>
        </p:sp>
        <p:cxnSp>
          <p:nvCxnSpPr>
            <p:cNvPr id="51" name="Straight Arrow Connector 50"/>
            <p:cNvCxnSpPr>
              <a:endCxn id="50" idx="6"/>
            </p:cNvCxnSpPr>
            <p:nvPr/>
          </p:nvCxnSpPr>
          <p:spPr bwMode="auto">
            <a:xfrm flipH="1">
              <a:off x="7021512" y="3779836"/>
              <a:ext cx="1524002" cy="1316"/>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sp>
        <p:nvSpPr>
          <p:cNvPr id="57" name="Notched Right Arrow 56"/>
          <p:cNvSpPr/>
          <p:nvPr/>
        </p:nvSpPr>
        <p:spPr>
          <a:xfrm>
            <a:off x="5345113" y="3627440"/>
            <a:ext cx="1219200" cy="457201"/>
          </a:xfrm>
          <a:prstGeom prst="notchedRightArrow">
            <a:avLst/>
          </a:prstGeom>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Tree>
    <p:extLst>
      <p:ext uri="{BB962C8B-B14F-4D97-AF65-F5344CB8AC3E}">
        <p14:creationId xmlns:p14="http://schemas.microsoft.com/office/powerpoint/2010/main" val="4006112942"/>
      </p:ext>
    </p:extLst>
  </p:cSld>
  <p:clrMapOvr>
    <a:masterClrMapping/>
  </p:clrMapOvr>
  <p:timing>
    <p:tnLst>
      <p:par>
        <p:cTn xmlns:p14="http://schemas.microsoft.com/office/powerpoint/2010/mai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goals of the RIF work:</a:t>
            </a:r>
          </a:p>
          <a:p>
            <a:pPr lvl="1"/>
            <a:r>
              <a:rPr lang="en-US" dirty="0" smtClean="0"/>
              <a:t>define simple rule </a:t>
            </a:r>
            <a:r>
              <a:rPr lang="en-US" noProof="1" smtClean="0"/>
              <a:t>language(s)  for the (Semantic) Web</a:t>
            </a:r>
          </a:p>
          <a:p>
            <a:pPr lvl="1"/>
            <a:r>
              <a:rPr lang="en-US" noProof="1" smtClean="0"/>
              <a:t>define interchange formats for rule based systems</a:t>
            </a:r>
          </a:p>
          <a:p>
            <a:r>
              <a:rPr lang="en-US" noProof="1" smtClean="0"/>
              <a:t>RIF defines several “dialects” of languages</a:t>
            </a:r>
          </a:p>
          <a:p>
            <a:endParaRPr lang="en-US" noProof="1"/>
          </a:p>
        </p:txBody>
      </p:sp>
      <p:sp>
        <p:nvSpPr>
          <p:cNvPr id="2" name="Title 1"/>
          <p:cNvSpPr>
            <a:spLocks noGrp="1"/>
          </p:cNvSpPr>
          <p:nvPr>
            <p:ph type="title"/>
          </p:nvPr>
        </p:nvSpPr>
        <p:spPr/>
        <p:txBody>
          <a:bodyPr/>
          <a:lstStyle/>
          <a:p>
            <a:r>
              <a:rPr lang="en-US" dirty="0" smtClean="0"/>
              <a:t>RIF (Rule Interchange Format)</a:t>
            </a:r>
            <a:endParaRPr lang="en-US" dirty="0"/>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9" name="Rectangle 2"/>
          <p:cNvSpPr>
            <a:spLocks noGrp="1" noChangeArrowheads="1"/>
          </p:cNvSpPr>
          <p:nvPr>
            <p:ph idx="1"/>
          </p:nvPr>
        </p:nvSpPr>
        <p:spPr/>
        <p:txBody>
          <a:bodyPr/>
          <a:lstStyle/>
          <a:p>
            <a:r>
              <a:rPr lang="en-US" dirty="0" smtClean="0"/>
              <a:t>The simplest RIF “dialect”</a:t>
            </a:r>
          </a:p>
          <a:p>
            <a:r>
              <a:rPr lang="en-US" dirty="0" smtClean="0"/>
              <a:t>A Core document is</a:t>
            </a:r>
          </a:p>
          <a:p>
            <a:pPr lvl="1"/>
            <a:r>
              <a:rPr lang="en-US" dirty="0" smtClean="0"/>
              <a:t>some directives like import, prefix settings for URI-</a:t>
            </a:r>
            <a:r>
              <a:rPr lang="en-US" dirty="0" err="1" smtClean="0"/>
              <a:t>s</a:t>
            </a:r>
            <a:r>
              <a:rPr lang="en-US" dirty="0" smtClean="0"/>
              <a:t>, etc</a:t>
            </a:r>
          </a:p>
          <a:p>
            <a:pPr lvl="1"/>
            <a:r>
              <a:rPr lang="en-US" dirty="0" smtClean="0"/>
              <a:t>a sequence of logical implications</a:t>
            </a:r>
          </a:p>
          <a:p>
            <a:r>
              <a:rPr lang="en-US" dirty="0" smtClean="0"/>
              <a:t>RIF is not bound to RDF only</a:t>
            </a:r>
          </a:p>
          <a:p>
            <a:pPr lvl="1"/>
            <a:r>
              <a:rPr lang="en-US" dirty="0" smtClean="0"/>
              <a:t>eg, relationships may involve more than 2 entities</a:t>
            </a:r>
          </a:p>
        </p:txBody>
      </p:sp>
      <p:sp>
        <p:nvSpPr>
          <p:cNvPr id="526338" name="Rectangle 1"/>
          <p:cNvSpPr>
            <a:spLocks noGrp="1" noChangeArrowheads="1"/>
          </p:cNvSpPr>
          <p:nvPr>
            <p:ph type="title"/>
          </p:nvPr>
        </p:nvSpPr>
        <p:spPr/>
        <p:txBody>
          <a:bodyPr/>
          <a:lstStyle/>
          <a:p>
            <a:r>
              <a:rPr lang="en-US" dirty="0" smtClean="0"/>
              <a:t>RIF Core</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1"/>
          <p:cNvSpPr>
            <a:spLocks noGrp="1" noChangeArrowheads="1"/>
          </p:cNvSpPr>
          <p:nvPr>
            <p:ph type="title"/>
          </p:nvPr>
        </p:nvSpPr>
        <p:spPr/>
        <p:txBody>
          <a:bodyPr/>
          <a:lstStyle/>
          <a:p>
            <a:r>
              <a:rPr lang="en-US" smtClean="0"/>
              <a:t>RIF Core example</a:t>
            </a:r>
            <a:endParaRPr lang="en-US"/>
          </a:p>
        </p:txBody>
      </p:sp>
      <p:sp>
        <p:nvSpPr>
          <p:cNvPr id="260098" name="Text Box 2"/>
          <p:cNvSpPr txBox="1">
            <a:spLocks noChangeArrowheads="1"/>
          </p:cNvSpPr>
          <p:nvPr/>
        </p:nvSpPr>
        <p:spPr bwMode="auto">
          <a:xfrm>
            <a:off x="163547" y="1439867"/>
            <a:ext cx="9677399" cy="3479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Document(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Prefix(cpt http://example.com/concepts#)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Prefix(ppl http://example.com/people#)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Prefix(bks http://example.com/books#)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Group</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Forall ?Buyer ?Item ?Seller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cpt:buy(?Buyer ?Item ?Seller):- cpt:sell(?Seller ?Item ?Buyer)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cpt:sell(ppl:John bks:LeRif ppl:Mary)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sp>
        <p:nvSpPr>
          <p:cNvPr id="528388" name="Text Box 3"/>
          <p:cNvSpPr txBox="1">
            <a:spLocks noChangeArrowheads="1"/>
          </p:cNvSpPr>
          <p:nvPr/>
        </p:nvSpPr>
        <p:spPr bwMode="auto">
          <a:xfrm>
            <a:off x="179387" y="5400710"/>
            <a:ext cx="9180513" cy="487363"/>
          </a:xfrm>
          <a:prstGeom prst="rect">
            <a:avLst/>
          </a:prstGeom>
          <a:noFill/>
          <a:ln w="9525">
            <a:noFill/>
            <a:round/>
            <a:headEnd/>
            <a:tailEnd/>
          </a:ln>
        </p:spPr>
        <p:txBody>
          <a:bodyPr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smtClean="0">
                <a:solidFill>
                  <a:srgbClr val="7F7F7F"/>
                </a:solidFill>
                <a:latin typeface="Helvetica Neue"/>
                <a:ea typeface="msmincho" charset="0"/>
                <a:cs typeface="Helvetica Neue"/>
              </a:rPr>
              <a:t>This infers </a:t>
            </a:r>
            <a:r>
              <a:rPr lang="en-US" dirty="0">
                <a:solidFill>
                  <a:srgbClr val="7F7F7F"/>
                </a:solidFill>
                <a:latin typeface="Helvetica Neue"/>
                <a:ea typeface="msmincho" charset="0"/>
                <a:cs typeface="Helvetica Neue"/>
              </a:rPr>
              <a:t>the following relationship:</a:t>
            </a:r>
          </a:p>
        </p:txBody>
      </p:sp>
      <p:sp>
        <p:nvSpPr>
          <p:cNvPr id="260100" name="Text Box 4"/>
          <p:cNvSpPr txBox="1">
            <a:spLocks noChangeArrowheads="1"/>
          </p:cNvSpPr>
          <p:nvPr/>
        </p:nvSpPr>
        <p:spPr bwMode="auto">
          <a:xfrm>
            <a:off x="239713" y="6119813"/>
            <a:ext cx="9601200"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cpt:buy(ppl:Mary bks:LeRif ppl:John)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Formally: definite Horn without function symbols, a.k.a. “</a:t>
            </a:r>
            <a:r>
              <a:rPr lang="en-US" dirty="0" err="1" smtClean="0"/>
              <a:t>Datalog</a:t>
            </a:r>
            <a:r>
              <a:rPr lang="en-US" dirty="0" smtClean="0"/>
              <a:t>”</a:t>
            </a:r>
          </a:p>
          <a:p>
            <a:pPr lvl="1"/>
            <a:r>
              <a:rPr lang="en-US" dirty="0" smtClean="0"/>
              <a:t>e.g., p(</a:t>
            </a:r>
            <a:r>
              <a:rPr lang="en-US" dirty="0" err="1" smtClean="0"/>
              <a:t>a,b,c</a:t>
            </a:r>
            <a:r>
              <a:rPr lang="en-US" dirty="0" smtClean="0"/>
              <a:t>) is fine, but p(f(a),</a:t>
            </a:r>
            <a:r>
              <a:rPr lang="en-US" dirty="0" err="1" smtClean="0"/>
              <a:t>b,c</a:t>
            </a:r>
            <a:r>
              <a:rPr lang="en-US" dirty="0" smtClean="0"/>
              <a:t>) is not</a:t>
            </a:r>
          </a:p>
          <a:p>
            <a:r>
              <a:rPr lang="en-US" dirty="0" smtClean="0"/>
              <a:t>Includes some extra features</a:t>
            </a:r>
          </a:p>
          <a:p>
            <a:pPr lvl="1"/>
            <a:r>
              <a:rPr lang="en-US" dirty="0" smtClean="0"/>
              <a:t>built-in datatypes and predicates</a:t>
            </a:r>
          </a:p>
          <a:p>
            <a:pPr lvl="1"/>
            <a:r>
              <a:rPr lang="en-US" dirty="0" smtClean="0"/>
              <a:t>notion of “local names”, a bit like </a:t>
            </a:r>
            <a:r>
              <a:rPr lang="en-US" noProof="1" smtClean="0"/>
              <a:t>RDF’s</a:t>
            </a:r>
            <a:r>
              <a:rPr lang="en-US" dirty="0" smtClean="0"/>
              <a:t> blank nodes</a:t>
            </a:r>
          </a:p>
          <a:p>
            <a:pPr lvl="1"/>
            <a:r>
              <a:rPr lang="en-US" dirty="0" smtClean="0"/>
              <a:t>…</a:t>
            </a:r>
          </a:p>
          <a:p>
            <a:pPr>
              <a:buNone/>
            </a:pPr>
            <a:endParaRPr lang="en-US" dirty="0"/>
          </a:p>
        </p:txBody>
      </p:sp>
      <p:sp>
        <p:nvSpPr>
          <p:cNvPr id="2" name="Title 1"/>
          <p:cNvSpPr>
            <a:spLocks noGrp="1"/>
          </p:cNvSpPr>
          <p:nvPr>
            <p:ph type="title"/>
          </p:nvPr>
        </p:nvSpPr>
        <p:spPr/>
        <p:txBody>
          <a:bodyPr/>
          <a:lstStyle/>
          <a:p>
            <a:r>
              <a:rPr lang="en-US" dirty="0" smtClean="0"/>
              <a:t>Expressivity of RIF Core</a:t>
            </a:r>
            <a:endParaRPr lang="en-US" dirty="0"/>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5" name="Rectangle 2"/>
          <p:cNvSpPr>
            <a:spLocks noGrp="1" noChangeArrowheads="1"/>
          </p:cNvSpPr>
          <p:nvPr>
            <p:ph idx="1"/>
          </p:nvPr>
        </p:nvSpPr>
        <p:spPr/>
        <p:txBody>
          <a:bodyPr>
            <a:normAutofit/>
          </a:bodyPr>
          <a:lstStyle/>
          <a:p>
            <a:r>
              <a:rPr lang="en-US" dirty="0" smtClean="0"/>
              <a:t>There are also “safeness measures”</a:t>
            </a:r>
          </a:p>
          <a:p>
            <a:pPr lvl="1"/>
            <a:r>
              <a:rPr lang="en-US" dirty="0" smtClean="0"/>
              <a:t>eg, variable in a consequent should be in the antecedent</a:t>
            </a:r>
          </a:p>
          <a:p>
            <a:pPr lvl="2"/>
            <a:r>
              <a:rPr lang="en-US" dirty="0" smtClean="0"/>
              <a:t>this secures a straightforward implementation strategy (“forward chaining”)</a:t>
            </a:r>
          </a:p>
          <a:p>
            <a:r>
              <a:rPr lang="en-US" dirty="0" smtClean="0"/>
              <a:t>RIF Core is the simplest rule dialect</a:t>
            </a:r>
          </a:p>
          <a:p>
            <a:pPr lvl="1"/>
            <a:r>
              <a:rPr lang="en-US" dirty="0" smtClean="0"/>
              <a:t>but covers a large percentage of RDF related use cases…</a:t>
            </a:r>
          </a:p>
          <a:p>
            <a:pPr>
              <a:buNone/>
            </a:pPr>
            <a:endParaRPr lang="en-US" dirty="0" smtClean="0"/>
          </a:p>
          <a:p>
            <a:endParaRPr lang="en-US" dirty="0"/>
          </a:p>
        </p:txBody>
      </p:sp>
      <p:sp>
        <p:nvSpPr>
          <p:cNvPr id="530434" name="Rectangle 1"/>
          <p:cNvSpPr>
            <a:spLocks noGrp="1" noChangeArrowheads="1"/>
          </p:cNvSpPr>
          <p:nvPr>
            <p:ph type="title"/>
          </p:nvPr>
        </p:nvSpPr>
        <p:spPr/>
        <p:txBody>
          <a:bodyPr/>
          <a:lstStyle/>
          <a:p>
            <a:r>
              <a:rPr lang="en-US" dirty="0" smtClean="0"/>
              <a:t>Expressivity of RIF Core</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9" name="Rectangle 2"/>
          <p:cNvSpPr>
            <a:spLocks noGrp="1" noChangeArrowheads="1"/>
          </p:cNvSpPr>
          <p:nvPr>
            <p:ph idx="1"/>
          </p:nvPr>
        </p:nvSpPr>
        <p:spPr/>
        <p:txBody>
          <a:bodyPr/>
          <a:lstStyle/>
          <a:p>
            <a:r>
              <a:rPr lang="en-US" dirty="0" smtClean="0"/>
              <a:t>RIF defines</a:t>
            </a:r>
          </a:p>
          <a:p>
            <a:pPr lvl="1"/>
            <a:r>
              <a:rPr lang="en-US" dirty="0" smtClean="0"/>
              <a:t>a “presentation syntax”</a:t>
            </a:r>
          </a:p>
          <a:p>
            <a:pPr lvl="2"/>
            <a:r>
              <a:rPr lang="en-US" dirty="0" smtClean="0"/>
              <a:t>a bit like the functional syntax for OWL</a:t>
            </a:r>
          </a:p>
          <a:p>
            <a:pPr lvl="1"/>
            <a:r>
              <a:rPr lang="en-US" dirty="0" smtClean="0"/>
              <a:t>a standard XML syntax to encode and exchange the rules</a:t>
            </a:r>
          </a:p>
          <a:p>
            <a:pPr lvl="1"/>
            <a:r>
              <a:rPr lang="en-US" dirty="0" smtClean="0"/>
              <a:t>there is a draft for expressing Core in RDF</a:t>
            </a:r>
          </a:p>
          <a:p>
            <a:pPr lvl="2"/>
            <a:r>
              <a:rPr lang="en-US" dirty="0" smtClean="0"/>
              <a:t>just like OWL is represented in RDF </a:t>
            </a:r>
          </a:p>
        </p:txBody>
      </p:sp>
      <p:sp>
        <p:nvSpPr>
          <p:cNvPr id="526338" name="Rectangle 1"/>
          <p:cNvSpPr>
            <a:spLocks noGrp="1" noChangeArrowheads="1"/>
          </p:cNvSpPr>
          <p:nvPr>
            <p:ph type="title"/>
          </p:nvPr>
        </p:nvSpPr>
        <p:spPr/>
        <p:txBody>
          <a:bodyPr/>
          <a:lstStyle/>
          <a:p>
            <a:r>
              <a:rPr lang="en-US" dirty="0" smtClean="0"/>
              <a:t>RIF Syntaxes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3" name="Rectangle 2"/>
          <p:cNvSpPr>
            <a:spLocks noGrp="1" noChangeArrowheads="1"/>
          </p:cNvSpPr>
          <p:nvPr>
            <p:ph idx="1"/>
          </p:nvPr>
        </p:nvSpPr>
        <p:spPr/>
        <p:txBody>
          <a:bodyPr/>
          <a:lstStyle/>
          <a:p>
            <a:r>
              <a:rPr lang="en-US" dirty="0" smtClean="0"/>
              <a:t>Typical scenario:</a:t>
            </a:r>
          </a:p>
          <a:p>
            <a:pPr lvl="1"/>
            <a:r>
              <a:rPr lang="en-US" dirty="0" smtClean="0"/>
              <a:t>the “data” of the application is available in RDF</a:t>
            </a:r>
          </a:p>
          <a:p>
            <a:pPr lvl="1"/>
            <a:r>
              <a:rPr lang="en-US" dirty="0" smtClean="0"/>
              <a:t>rules on that data is described using RIF</a:t>
            </a:r>
          </a:p>
          <a:p>
            <a:pPr lvl="1"/>
            <a:r>
              <a:rPr lang="en-US" dirty="0" smtClean="0"/>
              <a:t>the two sets are “bound” (eg, RIF “imports” the data)</a:t>
            </a:r>
          </a:p>
          <a:p>
            <a:pPr lvl="2"/>
            <a:r>
              <a:rPr lang="en-US" dirty="0" smtClean="0"/>
              <a:t>if RIF is encoded in RDF, the two sets may be in the same file</a:t>
            </a:r>
          </a:p>
          <a:p>
            <a:pPr lvl="1"/>
            <a:r>
              <a:rPr lang="en-US" dirty="0" smtClean="0"/>
              <a:t>a RIF processor produces new relationships</a:t>
            </a:r>
          </a:p>
        </p:txBody>
      </p:sp>
      <p:sp>
        <p:nvSpPr>
          <p:cNvPr id="532482" name="Rectangle 1"/>
          <p:cNvSpPr>
            <a:spLocks noGrp="1" noChangeArrowheads="1"/>
          </p:cNvSpPr>
          <p:nvPr>
            <p:ph type="title"/>
          </p:nvPr>
        </p:nvSpPr>
        <p:spPr/>
        <p:txBody>
          <a:bodyPr/>
          <a:lstStyle/>
          <a:p>
            <a:r>
              <a:rPr lang="en-US" dirty="0" smtClean="0"/>
              <a:t>What about RDF and RIF?</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bwMode="auto">
          <a:xfrm>
            <a:off x="7250113" y="5380037"/>
            <a:ext cx="2667000" cy="16764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b="1"/>
          </a:p>
        </p:txBody>
      </p:sp>
      <p:sp>
        <p:nvSpPr>
          <p:cNvPr id="69635" name="Rectangle 1"/>
          <p:cNvSpPr>
            <a:spLocks noGrp="1" noChangeArrowheads="1"/>
          </p:cNvSpPr>
          <p:nvPr>
            <p:ph type="title"/>
          </p:nvPr>
        </p:nvSpPr>
        <p:spPr/>
        <p:txBody>
          <a:bodyPr tIns="35162">
            <a:norm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3</a:t>
            </a:r>
            <a:r>
              <a:rPr lang="en-US" sz="3200" baseline="33000"/>
              <a:t>rd</a:t>
            </a:r>
            <a:r>
              <a:rPr lang="en-US"/>
              <a:t> revisited: use the extra knowledge</a:t>
            </a:r>
          </a:p>
        </p:txBody>
      </p:sp>
      <p:sp>
        <p:nvSpPr>
          <p:cNvPr id="6" name="Oval 5"/>
          <p:cNvSpPr/>
          <p:nvPr/>
        </p:nvSpPr>
        <p:spPr bwMode="auto">
          <a:xfrm>
            <a:off x="8393113" y="4008438"/>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8" name="Rectangle 7"/>
          <p:cNvSpPr/>
          <p:nvPr/>
        </p:nvSpPr>
        <p:spPr bwMode="auto">
          <a:xfrm>
            <a:off x="8240715" y="45418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9" name="Rectangle 8"/>
          <p:cNvSpPr/>
          <p:nvPr/>
        </p:nvSpPr>
        <p:spPr bwMode="auto">
          <a:xfrm>
            <a:off x="8240715" y="21034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fr-FR" sz="1000" b="1" dirty="0">
                <a:solidFill>
                  <a:srgbClr val="0D0D0D"/>
                </a:solidFill>
              </a:rPr>
              <a:t>Le palais des miroirs</a:t>
            </a:r>
          </a:p>
        </p:txBody>
      </p:sp>
      <p:sp>
        <p:nvSpPr>
          <p:cNvPr id="11" name="TextBox 10"/>
          <p:cNvSpPr txBox="1"/>
          <p:nvPr/>
        </p:nvSpPr>
        <p:spPr>
          <a:xfrm>
            <a:off x="7402547" y="2179637"/>
            <a:ext cx="761999" cy="229550"/>
          </a:xfrm>
          <a:prstGeom prst="rect">
            <a:avLst/>
          </a:prstGeom>
          <a:noFill/>
        </p:spPr>
        <p:txBody>
          <a:bodyPr wrap="square" lIns="91132" tIns="45567" rIns="91132" bIns="45567" rtlCol="0">
            <a:spAutoFit/>
          </a:bodyPr>
          <a:lstStyle/>
          <a:p>
            <a:r>
              <a:rPr lang="en-US" sz="1000" b="1" noProof="1">
                <a:solidFill>
                  <a:srgbClr val="0D0D0D"/>
                </a:solidFill>
              </a:rPr>
              <a:t>f:original</a:t>
            </a:r>
          </a:p>
        </p:txBody>
      </p:sp>
      <p:sp>
        <p:nvSpPr>
          <p:cNvPr id="12" name="TextBox 11"/>
          <p:cNvSpPr txBox="1"/>
          <p:nvPr/>
        </p:nvSpPr>
        <p:spPr>
          <a:xfrm>
            <a:off x="773113" y="4008437"/>
            <a:ext cx="609600"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13" name="TextBox 12"/>
          <p:cNvSpPr txBox="1"/>
          <p:nvPr/>
        </p:nvSpPr>
        <p:spPr>
          <a:xfrm>
            <a:off x="8316915" y="3551237"/>
            <a:ext cx="889632" cy="229550"/>
          </a:xfrm>
          <a:prstGeom prst="rect">
            <a:avLst/>
          </a:prstGeom>
          <a:noFill/>
        </p:spPr>
        <p:txBody>
          <a:bodyPr wrap="square" lIns="91132" tIns="45567" rIns="91132" bIns="45567" rtlCol="0">
            <a:spAutoFit/>
          </a:bodyPr>
          <a:lstStyle/>
          <a:p>
            <a:r>
              <a:rPr lang="en-US" sz="1000" b="1" noProof="1">
                <a:solidFill>
                  <a:srgbClr val="0D0D0D"/>
                </a:solidFill>
              </a:rPr>
              <a:t>f:traducteur</a:t>
            </a:r>
          </a:p>
        </p:txBody>
      </p:sp>
      <p:sp>
        <p:nvSpPr>
          <p:cNvPr id="14" name="TextBox 13"/>
          <p:cNvSpPr txBox="1"/>
          <p:nvPr/>
        </p:nvSpPr>
        <p:spPr>
          <a:xfrm>
            <a:off x="4811713" y="3169286"/>
            <a:ext cx="762000" cy="229550"/>
          </a:xfrm>
          <a:prstGeom prst="rect">
            <a:avLst/>
          </a:prstGeom>
          <a:noFill/>
        </p:spPr>
        <p:txBody>
          <a:bodyPr wrap="square" lIns="91132" tIns="45567" rIns="91132" bIns="45567" rtlCol="0">
            <a:spAutoFit/>
          </a:bodyPr>
          <a:lstStyle/>
          <a:p>
            <a:r>
              <a:rPr lang="en-US" sz="1000" b="1" noProof="1">
                <a:solidFill>
                  <a:srgbClr val="0D0D0D"/>
                </a:solidFill>
              </a:rPr>
              <a:t>f:auteur</a:t>
            </a:r>
          </a:p>
        </p:txBody>
      </p:sp>
      <p:sp>
        <p:nvSpPr>
          <p:cNvPr id="15" name="TextBox 14"/>
          <p:cNvSpPr txBox="1"/>
          <p:nvPr/>
        </p:nvSpPr>
        <p:spPr>
          <a:xfrm rot="19874736">
            <a:off x="7867276" y="2498732"/>
            <a:ext cx="675917" cy="229550"/>
          </a:xfrm>
          <a:prstGeom prst="rect">
            <a:avLst/>
          </a:prstGeom>
          <a:noFill/>
        </p:spPr>
        <p:txBody>
          <a:bodyPr wrap="square" lIns="91132" tIns="45567" rIns="91132" bIns="45567" rtlCol="0">
            <a:spAutoFit/>
          </a:bodyPr>
          <a:lstStyle/>
          <a:p>
            <a:r>
              <a:rPr lang="en-US" sz="1000" b="1" noProof="1">
                <a:solidFill>
                  <a:srgbClr val="0D0D0D"/>
                </a:solidFill>
              </a:rPr>
              <a:t>f:titre</a:t>
            </a: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16" idx="4"/>
            <a:endCxn id="6" idx="1"/>
          </p:cNvCxnSpPr>
          <p:nvPr/>
        </p:nvCxnSpPr>
        <p:spPr bwMode="auto">
          <a:xfrm rot="16200000" flipH="1">
            <a:off x="7784449"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78"/>
            <a:ext cx="305593"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317" y="2062339"/>
            <a:ext cx="684849"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52"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3" y="4160837"/>
            <a:ext cx="609600"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4" name="Oval 23"/>
          <p:cNvSpPr/>
          <p:nvPr/>
        </p:nvSpPr>
        <p:spPr bwMode="auto">
          <a:xfrm>
            <a:off x="3973515"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5" name="Rectangle 24"/>
          <p:cNvSpPr/>
          <p:nvPr/>
        </p:nvSpPr>
        <p:spPr bwMode="auto">
          <a:xfrm>
            <a:off x="239747" y="4694237"/>
            <a:ext cx="1670399"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6" name="Oval 25"/>
          <p:cNvSpPr/>
          <p:nvPr/>
        </p:nvSpPr>
        <p:spPr bwMode="auto">
          <a:xfrm>
            <a:off x="2068515" y="4846639"/>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27" name="Rectangle 26"/>
          <p:cNvSpPr/>
          <p:nvPr/>
        </p:nvSpPr>
        <p:spPr bwMode="auto">
          <a:xfrm>
            <a:off x="239747" y="1465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28" name="Rectangle 27"/>
          <p:cNvSpPr/>
          <p:nvPr/>
        </p:nvSpPr>
        <p:spPr bwMode="auto">
          <a:xfrm>
            <a:off x="239747" y="1846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2000</a:t>
            </a:r>
          </a:p>
        </p:txBody>
      </p:sp>
      <p:sp>
        <p:nvSpPr>
          <p:cNvPr id="29" name="Rectangle 28"/>
          <p:cNvSpPr/>
          <p:nvPr/>
        </p:nvSpPr>
        <p:spPr bwMode="auto">
          <a:xfrm>
            <a:off x="239747" y="27156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London</a:t>
            </a:r>
          </a:p>
        </p:txBody>
      </p:sp>
      <p:sp>
        <p:nvSpPr>
          <p:cNvPr id="30" name="Rectangle 29"/>
          <p:cNvSpPr/>
          <p:nvPr/>
        </p:nvSpPr>
        <p:spPr bwMode="auto">
          <a:xfrm>
            <a:off x="239747" y="31158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1" name="Curved Connector 20"/>
          <p:cNvCxnSpPr>
            <a:stCxn id="47" idx="3"/>
            <a:endCxn id="23" idx="6"/>
          </p:cNvCxnSpPr>
          <p:nvPr/>
        </p:nvCxnSpPr>
        <p:spPr bwMode="auto">
          <a:xfrm rot="5400000">
            <a:off x="3853979" y="1624331"/>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6" y="2245579"/>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46" y="1593940"/>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46"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5" y="1428911"/>
            <a:ext cx="587248" cy="229550"/>
          </a:xfrm>
          <a:prstGeom prst="rect">
            <a:avLst/>
          </a:prstGeom>
          <a:noFill/>
        </p:spPr>
        <p:txBody>
          <a:bodyPr wrap="square" lIns="91132" tIns="45567" rIns="91132" bIns="45567" rtlCol="0">
            <a:spAutoFit/>
          </a:bodyPr>
          <a:lstStyle/>
          <a:p>
            <a:r>
              <a:rPr lang="en-US" sz="1000" b="1" noProof="1">
                <a:solidFill>
                  <a:srgbClr val="0D0D0D"/>
                </a:solidFill>
              </a:rPr>
              <a:t>a:title</a:t>
            </a:r>
          </a:p>
        </p:txBody>
      </p:sp>
      <p:sp>
        <p:nvSpPr>
          <p:cNvPr id="39" name="TextBox 38"/>
          <p:cNvSpPr txBox="1"/>
          <p:nvPr/>
        </p:nvSpPr>
        <p:spPr>
          <a:xfrm rot="21319586">
            <a:off x="2558864" y="1851210"/>
            <a:ext cx="565992" cy="229550"/>
          </a:xfrm>
          <a:prstGeom prst="rect">
            <a:avLst/>
          </a:prstGeom>
          <a:noFill/>
        </p:spPr>
        <p:txBody>
          <a:bodyPr wrap="square" lIns="91132" tIns="45567" rIns="91132" bIns="45567" rtlCol="0">
            <a:spAutoFit/>
          </a:bodyPr>
          <a:lstStyle/>
          <a:p>
            <a:r>
              <a:rPr lang="en-US" sz="1000" b="1" noProof="1">
                <a:solidFill>
                  <a:srgbClr val="0D0D0D"/>
                </a:solidFill>
              </a:rPr>
              <a:t>a:year</a:t>
            </a:r>
          </a:p>
        </p:txBody>
      </p:sp>
      <p:sp>
        <p:nvSpPr>
          <p:cNvPr id="40" name="TextBox 39"/>
          <p:cNvSpPr txBox="1"/>
          <p:nvPr/>
        </p:nvSpPr>
        <p:spPr>
          <a:xfrm rot="610119">
            <a:off x="2283753" y="2671577"/>
            <a:ext cx="632101" cy="229550"/>
          </a:xfrm>
          <a:prstGeom prst="rect">
            <a:avLst/>
          </a:prstGeom>
          <a:noFill/>
        </p:spPr>
        <p:txBody>
          <a:bodyPr wrap="square" lIns="91132" tIns="45567" rIns="91132" bIns="45567" rtlCol="0">
            <a:spAutoFit/>
          </a:bodyPr>
          <a:lstStyle/>
          <a:p>
            <a:r>
              <a:rPr lang="en-US" sz="1000" b="1" noProof="1">
                <a:solidFill>
                  <a:srgbClr val="0D0D0D"/>
                </a:solidFill>
              </a:rPr>
              <a:t>a:city</a:t>
            </a:r>
          </a:p>
        </p:txBody>
      </p:sp>
      <p:sp>
        <p:nvSpPr>
          <p:cNvPr id="41" name="TextBox 40"/>
          <p:cNvSpPr txBox="1"/>
          <p:nvPr/>
        </p:nvSpPr>
        <p:spPr>
          <a:xfrm rot="21074880">
            <a:off x="2183967" y="3126451"/>
            <a:ext cx="829823" cy="229550"/>
          </a:xfrm>
          <a:prstGeom prst="rect">
            <a:avLst/>
          </a:prstGeom>
          <a:noFill/>
        </p:spPr>
        <p:txBody>
          <a:bodyPr wrap="square" lIns="91132" tIns="45567" rIns="91132" bIns="45567" rtlCol="0">
            <a:spAutoFit/>
          </a:bodyPr>
          <a:lstStyle/>
          <a:p>
            <a:r>
              <a:rPr lang="en-US" sz="1000" b="1" noProof="1">
                <a:solidFill>
                  <a:srgbClr val="0D0D0D"/>
                </a:solidFill>
              </a:rPr>
              <a:t>a:p_name</a:t>
            </a:r>
          </a:p>
        </p:txBody>
      </p:sp>
      <p:sp>
        <p:nvSpPr>
          <p:cNvPr id="42" name="TextBox 41"/>
          <p:cNvSpPr txBox="1"/>
          <p:nvPr/>
        </p:nvSpPr>
        <p:spPr>
          <a:xfrm>
            <a:off x="1109779" y="3779837"/>
            <a:ext cx="653936" cy="229550"/>
          </a:xfrm>
          <a:prstGeom prst="rect">
            <a:avLst/>
          </a:prstGeom>
          <a:noFill/>
        </p:spPr>
        <p:txBody>
          <a:bodyPr wrap="square" lIns="91132" tIns="45567" rIns="91132" bIns="45567" rtlCol="0">
            <a:spAutoFit/>
          </a:bodyPr>
          <a:lstStyle/>
          <a:p>
            <a:r>
              <a:rPr lang="en-US" sz="1000" b="1" noProof="1">
                <a:solidFill>
                  <a:srgbClr val="0D0D0D"/>
                </a:solidFill>
              </a:rPr>
              <a:t>a:name</a:t>
            </a:r>
          </a:p>
        </p:txBody>
      </p:sp>
      <p:sp>
        <p:nvSpPr>
          <p:cNvPr id="43" name="TextBox 42"/>
          <p:cNvSpPr txBox="1"/>
          <p:nvPr/>
        </p:nvSpPr>
        <p:spPr>
          <a:xfrm>
            <a:off x="3135347" y="3932237"/>
            <a:ext cx="1005711" cy="229550"/>
          </a:xfrm>
          <a:prstGeom prst="rect">
            <a:avLst/>
          </a:prstGeom>
          <a:noFill/>
        </p:spPr>
        <p:txBody>
          <a:bodyPr wrap="square" lIns="91132" tIns="45567" rIns="91132" bIns="45567" rtlCol="0">
            <a:spAutoFit/>
          </a:bodyPr>
          <a:lstStyle/>
          <a:p>
            <a:r>
              <a:rPr lang="en-US" sz="1000" b="1" noProof="1">
                <a:solidFill>
                  <a:srgbClr val="0D0D0D"/>
                </a:solidFill>
              </a:rPr>
              <a:t>a:homepage</a:t>
            </a:r>
          </a:p>
        </p:txBody>
      </p:sp>
      <p:sp>
        <p:nvSpPr>
          <p:cNvPr id="44" name="TextBox 43"/>
          <p:cNvSpPr txBox="1"/>
          <p:nvPr/>
        </p:nvSpPr>
        <p:spPr>
          <a:xfrm>
            <a:off x="4278312" y="3017837"/>
            <a:ext cx="706748" cy="229550"/>
          </a:xfrm>
          <a:prstGeom prst="rect">
            <a:avLst/>
          </a:prstGeom>
          <a:noFill/>
        </p:spPr>
        <p:txBody>
          <a:bodyPr wrap="square" lIns="91132" tIns="45567" rIns="91132" bIns="45567" rtlCol="0">
            <a:spAutoFit/>
          </a:bodyPr>
          <a:lstStyle/>
          <a:p>
            <a:r>
              <a:rPr lang="en-US" sz="1000" b="1" noProof="1">
                <a:solidFill>
                  <a:srgbClr val="0D0D0D"/>
                </a:solidFill>
              </a:rPr>
              <a:t>a:author</a:t>
            </a:r>
          </a:p>
        </p:txBody>
      </p:sp>
      <p:sp>
        <p:nvSpPr>
          <p:cNvPr id="45" name="TextBox 44"/>
          <p:cNvSpPr txBox="1"/>
          <p:nvPr/>
        </p:nvSpPr>
        <p:spPr>
          <a:xfrm rot="20242754">
            <a:off x="3903794" y="2534347"/>
            <a:ext cx="900086" cy="229550"/>
          </a:xfrm>
          <a:prstGeom prst="rect">
            <a:avLst/>
          </a:prstGeom>
          <a:noFill/>
        </p:spPr>
        <p:txBody>
          <a:bodyPr wrap="square" lIns="91132" tIns="45567" rIns="91132" bIns="45567" rtlCol="0">
            <a:spAutoFit/>
          </a:bodyPr>
          <a:lstStyle/>
          <a:p>
            <a:r>
              <a:rPr lang="en-US" sz="1000" b="1" noProof="1">
                <a:solidFill>
                  <a:srgbClr val="0D0D0D"/>
                </a:solidFill>
              </a:rPr>
              <a:t>a:publisher</a:t>
            </a:r>
          </a:p>
        </p:txBody>
      </p:sp>
      <p:cxnSp>
        <p:nvCxnSpPr>
          <p:cNvPr id="46" name="Straight Arrow Connector 45"/>
          <p:cNvCxnSpPr>
            <a:stCxn id="24" idx="4"/>
            <a:endCxn id="26"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9"/>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8" name="Oval 57"/>
          <p:cNvSpPr/>
          <p:nvPr/>
        </p:nvSpPr>
        <p:spPr bwMode="auto">
          <a:xfrm>
            <a:off x="51165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CFD20F"/>
                </a:solidFill>
              </a:rPr>
              <a:t>http://…foaf/Person</a:t>
            </a:r>
          </a:p>
        </p:txBody>
      </p:sp>
      <p:cxnSp>
        <p:nvCxnSpPr>
          <p:cNvPr id="59" name="Straight Arrow Connector 58"/>
          <p:cNvCxnSpPr>
            <a:stCxn id="24" idx="5"/>
            <a:endCxn id="58" idx="2"/>
          </p:cNvCxnSpPr>
          <p:nvPr/>
        </p:nvCxnSpPr>
        <p:spPr bwMode="auto">
          <a:xfrm rot="16200000" flipH="1">
            <a:off x="4540776" y="3423740"/>
            <a:ext cx="409472" cy="7420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163884" y="3999442"/>
            <a:ext cx="12292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036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66" name="TextBox 65"/>
          <p:cNvSpPr txBox="1"/>
          <p:nvPr/>
        </p:nvSpPr>
        <p:spPr>
          <a:xfrm>
            <a:off x="4659312" y="35512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grpSp>
        <p:nvGrpSpPr>
          <p:cNvPr id="2" name="Group 66"/>
          <p:cNvGrpSpPr/>
          <p:nvPr/>
        </p:nvGrpSpPr>
        <p:grpSpPr>
          <a:xfrm>
            <a:off x="7326313" y="5401167"/>
            <a:ext cx="2438400" cy="1639502"/>
            <a:chOff x="239712" y="983160"/>
            <a:chExt cx="9677400" cy="6506805"/>
          </a:xfrm>
        </p:grpSpPr>
        <p:sp>
          <p:nvSpPr>
            <p:cNvPr id="68" name="Oval 67"/>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9" name="Oval 68"/>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70" name="Rectangle 69"/>
            <p:cNvSpPr/>
            <p:nvPr/>
          </p:nvSpPr>
          <p:spPr bwMode="auto">
            <a:xfrm>
              <a:off x="4605502" y="6165709"/>
              <a:ext cx="1604206"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rgbClr val="0D0D0D"/>
                </a:solidFill>
              </a:endParaRPr>
            </a:p>
          </p:txBody>
        </p:sp>
        <p:sp>
          <p:nvSpPr>
            <p:cNvPr id="71" name="Rectangle 70"/>
            <p:cNvSpPr/>
            <p:nvPr/>
          </p:nvSpPr>
          <p:spPr bwMode="auto">
            <a:xfrm>
              <a:off x="8312906" y="6545758"/>
              <a:ext cx="1604206"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rgbClr val="0D0D0D"/>
                </a:solidFill>
              </a:endParaRPr>
            </a:p>
          </p:txBody>
        </p:sp>
        <p:sp>
          <p:nvSpPr>
            <p:cNvPr id="72" name="Rectangle 71"/>
            <p:cNvSpPr/>
            <p:nvPr/>
          </p:nvSpPr>
          <p:spPr bwMode="auto">
            <a:xfrm>
              <a:off x="8262769" y="4099227"/>
              <a:ext cx="1604206"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fr-FR" sz="1000" b="1" dirty="0">
                <a:solidFill>
                  <a:srgbClr val="0D0D0D"/>
                </a:solidFill>
              </a:endParaRPr>
            </a:p>
          </p:txBody>
        </p:sp>
        <p:cxnSp>
          <p:nvCxnSpPr>
            <p:cNvPr id="73" name="Straight Arrow Connector 72"/>
            <p:cNvCxnSpPr>
              <a:stCxn id="109" idx="4"/>
              <a:endCxn id="68" idx="0"/>
            </p:cNvCxnSpPr>
            <p:nvPr/>
          </p:nvCxnSpPr>
          <p:spPr bwMode="auto">
            <a:xfrm flipH="1">
              <a:off x="5418305" y="2395303"/>
              <a:ext cx="798093" cy="328953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79" name="Oval 78"/>
            <p:cNvSpPr/>
            <p:nvPr/>
          </p:nvSpPr>
          <p:spPr bwMode="auto">
            <a:xfrm>
              <a:off x="6558295" y="4966232"/>
              <a:ext cx="2656971" cy="1158910"/>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800" b="1" noProof="1">
                <a:solidFill>
                  <a:schemeClr val="tx1">
                    <a:lumMod val="95000"/>
                    <a:lumOff val="5000"/>
                  </a:schemeClr>
                </a:solidFill>
              </a:endParaRPr>
            </a:p>
          </p:txBody>
        </p:sp>
        <p:cxnSp>
          <p:nvCxnSpPr>
            <p:cNvPr id="80" name="Straight Arrow Connector 79"/>
            <p:cNvCxnSpPr>
              <a:stCxn id="68" idx="4"/>
              <a:endCxn id="70" idx="0"/>
            </p:cNvCxnSpPr>
            <p:nvPr/>
          </p:nvCxnSpPr>
          <p:spPr bwMode="auto">
            <a:xfrm flipH="1">
              <a:off x="5407607" y="5951733"/>
              <a:ext cx="10698" cy="21397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1" name="Straight Arrow Connector 80"/>
            <p:cNvCxnSpPr>
              <a:stCxn id="79" idx="4"/>
              <a:endCxn id="69" idx="1"/>
            </p:cNvCxnSpPr>
            <p:nvPr/>
          </p:nvCxnSpPr>
          <p:spPr bwMode="auto">
            <a:xfrm>
              <a:off x="7886780" y="6125141"/>
              <a:ext cx="592460" cy="32081"/>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2" name="Straight Arrow Connector 81"/>
            <p:cNvCxnSpPr>
              <a:stCxn id="69" idx="5"/>
              <a:endCxn id="71" idx="0"/>
            </p:cNvCxnSpPr>
            <p:nvPr/>
          </p:nvCxnSpPr>
          <p:spPr bwMode="auto">
            <a:xfrm>
              <a:off x="8798272" y="6345947"/>
              <a:ext cx="316739" cy="199811"/>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3" name="Straight Arrow Connector 82"/>
            <p:cNvCxnSpPr>
              <a:stCxn id="79" idx="0"/>
              <a:endCxn id="72" idx="2"/>
            </p:cNvCxnSpPr>
            <p:nvPr/>
          </p:nvCxnSpPr>
          <p:spPr bwMode="auto">
            <a:xfrm>
              <a:off x="7886780" y="4966232"/>
              <a:ext cx="1178094" cy="7720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4" name="Straight Arrow Connector 83"/>
            <p:cNvCxnSpPr>
              <a:stCxn id="79" idx="0"/>
              <a:endCxn id="109" idx="5"/>
            </p:cNvCxnSpPr>
            <p:nvPr/>
          </p:nvCxnSpPr>
          <p:spPr bwMode="auto">
            <a:xfrm flipH="1" flipV="1">
              <a:off x="7155778" y="2200860"/>
              <a:ext cx="731003" cy="276537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86" name="Oval 8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87" name="Oval 86"/>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88" name="Rectangle 87"/>
            <p:cNvSpPr/>
            <p:nvPr/>
          </p:nvSpPr>
          <p:spPr bwMode="auto">
            <a:xfrm>
              <a:off x="239712" y="4336910"/>
              <a:ext cx="1670400" cy="944207"/>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rgbClr val="0D0D0D"/>
                </a:solidFill>
              </a:endParaRPr>
            </a:p>
          </p:txBody>
        </p:sp>
        <p:sp>
          <p:nvSpPr>
            <p:cNvPr id="89" name="Oval 88"/>
            <p:cNvSpPr/>
            <p:nvPr/>
          </p:nvSpPr>
          <p:spPr bwMode="auto">
            <a:xfrm>
              <a:off x="2068514" y="4344164"/>
              <a:ext cx="3079802" cy="132773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rgbClr val="0D0D0D"/>
                </a:solidFill>
              </a:endParaRPr>
            </a:p>
          </p:txBody>
        </p:sp>
        <p:sp>
          <p:nvSpPr>
            <p:cNvPr id="90" name="Rectangle 89"/>
            <p:cNvSpPr/>
            <p:nvPr/>
          </p:nvSpPr>
          <p:spPr bwMode="auto">
            <a:xfrm>
              <a:off x="239712" y="983160"/>
              <a:ext cx="1670399" cy="1019946"/>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b="1" dirty="0">
                <a:solidFill>
                  <a:srgbClr val="0D0D0D"/>
                </a:solidFill>
              </a:endParaRPr>
            </a:p>
          </p:txBody>
        </p:sp>
        <p:sp>
          <p:nvSpPr>
            <p:cNvPr id="91" name="Rectangle 90"/>
            <p:cNvSpPr/>
            <p:nvPr/>
          </p:nvSpPr>
          <p:spPr bwMode="auto">
            <a:xfrm>
              <a:off x="239712" y="1651659"/>
              <a:ext cx="1670399" cy="1019946"/>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b="1" dirty="0">
                <a:solidFill>
                  <a:srgbClr val="0D0D0D"/>
                </a:solidFill>
              </a:endParaRPr>
            </a:p>
          </p:txBody>
        </p:sp>
        <p:sp>
          <p:nvSpPr>
            <p:cNvPr id="92" name="Rectangle 91"/>
            <p:cNvSpPr/>
            <p:nvPr/>
          </p:nvSpPr>
          <p:spPr bwMode="auto">
            <a:xfrm>
              <a:off x="239712" y="2334121"/>
              <a:ext cx="1670399" cy="1019946"/>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b="1" dirty="0">
                <a:solidFill>
                  <a:srgbClr val="0D0D0D"/>
                </a:solidFill>
              </a:endParaRPr>
            </a:p>
          </p:txBody>
        </p:sp>
        <p:sp>
          <p:nvSpPr>
            <p:cNvPr id="93" name="Rectangle 92"/>
            <p:cNvSpPr/>
            <p:nvPr/>
          </p:nvSpPr>
          <p:spPr bwMode="auto">
            <a:xfrm>
              <a:off x="239712" y="2925734"/>
              <a:ext cx="1670399" cy="1019946"/>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b="1" dirty="0">
                <a:solidFill>
                  <a:srgbClr val="0D0D0D"/>
                </a:solidFill>
              </a:endParaRPr>
            </a:p>
          </p:txBody>
        </p:sp>
        <p:cxnSp>
          <p:nvCxnSpPr>
            <p:cNvPr id="94" name="Curved Connector 20"/>
            <p:cNvCxnSpPr>
              <a:stCxn id="109" idx="3"/>
              <a:endCxn id="86" idx="6"/>
            </p:cNvCxnSpPr>
            <p:nvPr/>
          </p:nvCxnSpPr>
          <p:spPr bwMode="auto">
            <a:xfrm rot="5400000">
              <a:off x="4031629" y="1801944"/>
              <a:ext cx="846478" cy="1644306"/>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95" name="Curved Connector 34"/>
            <p:cNvCxnSpPr>
              <a:stCxn id="109" idx="3"/>
              <a:endCxn id="87" idx="6"/>
            </p:cNvCxnSpPr>
            <p:nvPr/>
          </p:nvCxnSpPr>
          <p:spPr bwMode="auto">
            <a:xfrm rot="5400000">
              <a:off x="4220978" y="2423192"/>
              <a:ext cx="1278377" cy="833708"/>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96" name="Curved Connector 35"/>
            <p:cNvCxnSpPr>
              <a:stCxn id="87" idx="2"/>
              <a:endCxn id="88" idx="0"/>
            </p:cNvCxnSpPr>
            <p:nvPr/>
          </p:nvCxnSpPr>
          <p:spPr bwMode="auto">
            <a:xfrm rot="10800000" flipV="1">
              <a:off x="1074912" y="3479237"/>
              <a:ext cx="2898600" cy="857673"/>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97" name="Straight Arrow Connector 96"/>
            <p:cNvCxnSpPr>
              <a:stCxn id="86" idx="2"/>
              <a:endCxn id="92" idx="3"/>
            </p:cNvCxnSpPr>
            <p:nvPr/>
          </p:nvCxnSpPr>
          <p:spPr bwMode="auto">
            <a:xfrm flipH="1" flipV="1">
              <a:off x="1910111" y="2844096"/>
              <a:ext cx="1252799" cy="203241"/>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98" name="Straight Arrow Connector 97"/>
            <p:cNvCxnSpPr>
              <a:stCxn id="86" idx="2"/>
              <a:endCxn id="93" idx="3"/>
            </p:cNvCxnSpPr>
            <p:nvPr/>
          </p:nvCxnSpPr>
          <p:spPr bwMode="auto">
            <a:xfrm flipH="1">
              <a:off x="1910111" y="3047337"/>
              <a:ext cx="1252799" cy="38837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99" name="Straight Arrow Connector 98"/>
            <p:cNvCxnSpPr>
              <a:stCxn id="109" idx="2"/>
              <a:endCxn id="90" idx="3"/>
            </p:cNvCxnSpPr>
            <p:nvPr/>
          </p:nvCxnSpPr>
          <p:spPr bwMode="auto">
            <a:xfrm flipH="1" flipV="1">
              <a:off x="1910111" y="1493135"/>
              <a:ext cx="2977801" cy="238301"/>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00" name="Straight Arrow Connector 99"/>
            <p:cNvCxnSpPr>
              <a:stCxn id="109" idx="2"/>
              <a:endCxn id="91" idx="3"/>
            </p:cNvCxnSpPr>
            <p:nvPr/>
          </p:nvCxnSpPr>
          <p:spPr bwMode="auto">
            <a:xfrm flipH="1">
              <a:off x="1910111" y="1731436"/>
              <a:ext cx="2977801" cy="430199"/>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05" name="TextBox 104"/>
            <p:cNvSpPr txBox="1"/>
            <p:nvPr/>
          </p:nvSpPr>
          <p:spPr>
            <a:xfrm>
              <a:off x="3120202" y="3932240"/>
              <a:ext cx="1005709" cy="944207"/>
            </a:xfrm>
            <a:prstGeom prst="rect">
              <a:avLst/>
            </a:prstGeom>
            <a:noFill/>
          </p:spPr>
          <p:txBody>
            <a:bodyPr wrap="square" rtlCol="0">
              <a:spAutoFit/>
            </a:bodyPr>
            <a:lstStyle/>
            <a:p>
              <a:endParaRPr lang="en-US" sz="1000" b="1" noProof="1">
                <a:solidFill>
                  <a:srgbClr val="0D0D0D"/>
                </a:solidFill>
              </a:endParaRPr>
            </a:p>
          </p:txBody>
        </p:sp>
        <p:cxnSp>
          <p:nvCxnSpPr>
            <p:cNvPr id="108" name="Straight Arrow Connector 107"/>
            <p:cNvCxnSpPr>
              <a:stCxn id="87" idx="4"/>
              <a:endCxn id="89" idx="0"/>
            </p:cNvCxnSpPr>
            <p:nvPr/>
          </p:nvCxnSpPr>
          <p:spPr bwMode="auto">
            <a:xfrm flipH="1">
              <a:off x="3608417" y="3635838"/>
              <a:ext cx="599994" cy="70832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09" name="Oval 108"/>
            <p:cNvSpPr/>
            <p:nvPr/>
          </p:nvSpPr>
          <p:spPr bwMode="auto">
            <a:xfrm>
              <a:off x="4887913" y="1067564"/>
              <a:ext cx="2656971" cy="132773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chemeClr val="tx1">
                    <a:lumMod val="95000"/>
                    <a:lumOff val="5000"/>
                  </a:schemeClr>
                </a:solidFill>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3" name="Rectangle 2"/>
          <p:cNvSpPr>
            <a:spLocks noGrp="1" noChangeArrowheads="1"/>
          </p:cNvSpPr>
          <p:nvPr>
            <p:ph idx="1"/>
          </p:nvPr>
        </p:nvSpPr>
        <p:spPr/>
        <p:txBody>
          <a:bodyPr/>
          <a:lstStyle/>
          <a:p>
            <a:r>
              <a:rPr lang="en-US" dirty="0" smtClean="0"/>
              <a:t>Some technical issues should be settled:</a:t>
            </a:r>
          </a:p>
          <a:p>
            <a:pPr lvl="1"/>
            <a:r>
              <a:rPr lang="en-US" dirty="0" smtClean="0"/>
              <a:t>RDF facts/triples have to be representable in RIF</a:t>
            </a:r>
          </a:p>
          <a:p>
            <a:pPr lvl="1"/>
            <a:r>
              <a:rPr lang="en-US" dirty="0" smtClean="0"/>
              <a:t>various constructions (typing, datatypes, lists) should be aligned</a:t>
            </a:r>
          </a:p>
          <a:p>
            <a:pPr lvl="1"/>
            <a:r>
              <a:rPr lang="en-US" dirty="0" smtClean="0"/>
              <a:t>the formal semantics of the two worlds should be compatible</a:t>
            </a:r>
          </a:p>
          <a:p>
            <a:r>
              <a:rPr lang="en-US" dirty="0" smtClean="0"/>
              <a:t>There is a separate document that brings these together</a:t>
            </a:r>
            <a:endParaRPr lang="en-US" dirty="0"/>
          </a:p>
        </p:txBody>
      </p:sp>
      <p:sp>
        <p:nvSpPr>
          <p:cNvPr id="532482" name="Rectangle 1"/>
          <p:cNvSpPr>
            <a:spLocks noGrp="1" noChangeArrowheads="1"/>
          </p:cNvSpPr>
          <p:nvPr>
            <p:ph type="title"/>
          </p:nvPr>
        </p:nvSpPr>
        <p:spPr/>
        <p:txBody>
          <a:bodyPr/>
          <a:lstStyle/>
          <a:p>
            <a:r>
              <a:rPr lang="en-US" dirty="0" smtClean="0"/>
              <a:t>To make RIF/RDF work</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45" y="1444627"/>
            <a:ext cx="9358313" cy="582612"/>
          </a:xfrm>
        </p:spPr>
        <p:txBody>
          <a:bodyPr>
            <a:normAutofit/>
          </a:bodyPr>
          <a:lstStyle/>
          <a:p>
            <a:r>
              <a:rPr lang="en-US" dirty="0" smtClean="0"/>
              <a:t>RIF has a “frame-based” syntax:</a:t>
            </a:r>
          </a:p>
          <a:p>
            <a:pPr lvl="1">
              <a:buNone/>
            </a:pPr>
            <a:endParaRPr lang="en-US" dirty="0"/>
          </a:p>
        </p:txBody>
      </p:sp>
      <p:sp>
        <p:nvSpPr>
          <p:cNvPr id="2" name="Title 1"/>
          <p:cNvSpPr>
            <a:spLocks noGrp="1"/>
          </p:cNvSpPr>
          <p:nvPr>
            <p:ph type="title"/>
          </p:nvPr>
        </p:nvSpPr>
        <p:spPr/>
        <p:txBody>
          <a:bodyPr/>
          <a:lstStyle/>
          <a:p>
            <a:r>
              <a:rPr lang="en-US" dirty="0" smtClean="0"/>
              <a:t>Expressing RDF triples in RIF</a:t>
            </a:r>
            <a:endParaRPr lang="en-US" dirty="0"/>
          </a:p>
        </p:txBody>
      </p:sp>
      <p:sp>
        <p:nvSpPr>
          <p:cNvPr id="5" name="Text Box 3"/>
          <p:cNvSpPr txBox="1">
            <a:spLocks noChangeArrowheads="1"/>
          </p:cNvSpPr>
          <p:nvPr/>
        </p:nvSpPr>
        <p:spPr bwMode="auto">
          <a:xfrm>
            <a:off x="344348" y="2357841"/>
            <a:ext cx="9420366" cy="5334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s[p-&gt;x q-&gt;z]</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p:txBody>
      </p:sp>
      <p:sp>
        <p:nvSpPr>
          <p:cNvPr id="6" name="Text Box 3"/>
          <p:cNvSpPr txBox="1">
            <a:spLocks noChangeArrowheads="1"/>
          </p:cNvSpPr>
          <p:nvPr/>
        </p:nvSpPr>
        <p:spPr bwMode="auto">
          <a:xfrm>
            <a:off x="344348" y="4135046"/>
            <a:ext cx="9420366" cy="7620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 p 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 q z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p:txBody>
      </p:sp>
      <p:sp>
        <p:nvSpPr>
          <p:cNvPr id="8" name="Content Placeholder 2"/>
          <p:cNvSpPr txBox="1">
            <a:spLocks/>
          </p:cNvSpPr>
          <p:nvPr/>
        </p:nvSpPr>
        <p:spPr>
          <a:xfrm>
            <a:off x="392111" y="3246440"/>
            <a:ext cx="9358313" cy="582612"/>
          </a:xfrm>
          <a:prstGeom prst="rect">
            <a:avLst/>
          </a:prstGeom>
        </p:spPr>
        <p:txBody>
          <a:bodyPr vert="horz" lIns="100447" tIns="50226" rIns="100447" bIns="50226">
            <a:normAutofit/>
          </a:bodyPr>
          <a:lstStyle/>
          <a:p>
            <a:pPr marL="301370" indent="-301370" defTabSz="911368" fontAlgn="auto" hangingPunct="1">
              <a:lnSpc>
                <a:spcPct val="100000"/>
              </a:lnSpc>
              <a:spcBef>
                <a:spcPts val="661"/>
              </a:spcBef>
              <a:spcAft>
                <a:spcPts val="0"/>
              </a:spcAft>
              <a:buClr>
                <a:schemeClr val="bg1">
                  <a:lumMod val="50000"/>
                </a:schemeClr>
              </a:buClr>
              <a:buSzPct val="76000"/>
              <a:buFont typeface="Wingdings 3"/>
              <a:buChar char=""/>
              <a:defRPr/>
            </a:pPr>
            <a:r>
              <a:rPr lang="en-US" sz="2900" dirty="0">
                <a:solidFill>
                  <a:srgbClr val="7F7F7F"/>
                </a:solidFill>
                <a:latin typeface="Helvetica Neue"/>
                <a:cs typeface="Helvetica Neue"/>
              </a:rPr>
              <a:t>This is used to represent the RDF triples:</a:t>
            </a:r>
          </a:p>
          <a:p>
            <a:pPr marL="602761" lvl="1" indent="-301370" defTabSz="911368" fontAlgn="auto" hangingPunct="1">
              <a:lnSpc>
                <a:spcPct val="100000"/>
              </a:lnSpc>
              <a:spcBef>
                <a:spcPts val="551"/>
              </a:spcBef>
              <a:spcAft>
                <a:spcPts val="0"/>
              </a:spcAft>
              <a:buClr>
                <a:schemeClr val="accent2"/>
              </a:buClr>
              <a:buSzPct val="76000"/>
              <a:defRPr/>
            </a:pPr>
            <a:endParaRPr lang="en-US" sz="2500" dirty="0">
              <a:solidFill>
                <a:srgbClr val="7F7F7F"/>
              </a:solidFill>
              <a:latin typeface="Helvetica Neue"/>
              <a:cs typeface="Helvetica Neue"/>
            </a:endParaRPr>
          </a:p>
        </p:txBody>
      </p:sp>
      <p:sp>
        <p:nvSpPr>
          <p:cNvPr id="9" name="Content Placeholder 2"/>
          <p:cNvSpPr txBox="1">
            <a:spLocks/>
          </p:cNvSpPr>
          <p:nvPr/>
        </p:nvSpPr>
        <p:spPr>
          <a:xfrm>
            <a:off x="392111" y="5380043"/>
            <a:ext cx="9358313" cy="582612"/>
          </a:xfrm>
          <a:prstGeom prst="rect">
            <a:avLst/>
          </a:prstGeom>
        </p:spPr>
        <p:txBody>
          <a:bodyPr vert="horz" lIns="100447" tIns="50226" rIns="100447" bIns="50226">
            <a:normAutofit/>
          </a:bodyPr>
          <a:lstStyle/>
          <a:p>
            <a:pPr marL="301370" indent="-301370" defTabSz="911368" fontAlgn="auto" hangingPunct="1">
              <a:lnSpc>
                <a:spcPct val="100000"/>
              </a:lnSpc>
              <a:spcBef>
                <a:spcPts val="661"/>
              </a:spcBef>
              <a:spcAft>
                <a:spcPts val="0"/>
              </a:spcAft>
              <a:buClr>
                <a:schemeClr val="bg1">
                  <a:lumMod val="50000"/>
                </a:schemeClr>
              </a:buClr>
              <a:buSzPct val="76000"/>
              <a:buFont typeface="Wingdings 3"/>
              <a:buChar char=""/>
              <a:defRPr/>
            </a:pPr>
            <a:r>
              <a:rPr lang="en-US" sz="2900" dirty="0">
                <a:solidFill>
                  <a:srgbClr val="7F7F7F"/>
                </a:solidFill>
                <a:latin typeface="Helvetica Neue"/>
                <a:cs typeface="Helvetica Neue"/>
              </a:rPr>
              <a:t>The rest is fairly obvious</a:t>
            </a:r>
          </a:p>
          <a:p>
            <a:pPr marL="602761" lvl="1" indent="-301370" defTabSz="911368" fontAlgn="auto" hangingPunct="1">
              <a:lnSpc>
                <a:spcPct val="100000"/>
              </a:lnSpc>
              <a:spcBef>
                <a:spcPts val="551"/>
              </a:spcBef>
              <a:spcAft>
                <a:spcPts val="0"/>
              </a:spcAft>
              <a:buClr>
                <a:schemeClr val="accent2"/>
              </a:buClr>
              <a:buSzPct val="76000"/>
              <a:defRPr/>
            </a:pPr>
            <a:endParaRPr lang="en-US" sz="2500" dirty="0">
              <a:solidFill>
                <a:srgbClr val="7F7F7F"/>
              </a:solidFill>
              <a:latin typeface="Helvetica Neue"/>
              <a:cs typeface="Helvetica Neue"/>
            </a:endParaRPr>
          </a:p>
        </p:txBody>
      </p:sp>
    </p:spTree>
  </p:cSld>
  <p:clrMapOvr>
    <a:masterClrMapping/>
  </p:clrMapOvr>
  <p:timing>
    <p:tnLst>
      <p:par>
        <p:cTn xmlns:p14="http://schemas.microsoft.com/office/powerpoint/2010/mai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1"/>
          <p:cNvSpPr>
            <a:spLocks noGrp="1" noChangeArrowheads="1"/>
          </p:cNvSpPr>
          <p:nvPr>
            <p:ph type="title"/>
          </p:nvPr>
        </p:nvSpPr>
        <p:spPr/>
        <p:txBody>
          <a:bodyPr/>
          <a:lstStyle/>
          <a:p>
            <a:r>
              <a:rPr lang="en-US" dirty="0" smtClean="0"/>
              <a:t>RIF/RDF harmonization</a:t>
            </a:r>
            <a:endParaRPr lang="en-US" dirty="0"/>
          </a:p>
        </p:txBody>
      </p:sp>
      <p:sp>
        <p:nvSpPr>
          <p:cNvPr id="6" name="TextBox 5"/>
          <p:cNvSpPr txBox="1"/>
          <p:nvPr/>
        </p:nvSpPr>
        <p:spPr>
          <a:xfrm>
            <a:off x="784225" y="2255837"/>
            <a:ext cx="1752600" cy="531428"/>
          </a:xfrm>
          <a:prstGeom prst="rect">
            <a:avLst/>
          </a:prstGeom>
          <a:noFill/>
        </p:spPr>
        <p:txBody>
          <a:bodyPr wrap="square" lIns="91132" tIns="45567" rIns="91132" bIns="45567" rtlCol="0">
            <a:spAutoFit/>
          </a:bodyPr>
          <a:lstStyle/>
          <a:p>
            <a:r>
              <a:rPr lang="en-US" sz="3200" noProof="1">
                <a:solidFill>
                  <a:srgbClr val="7F7F7F"/>
                </a:solidFill>
                <a:latin typeface="Helvetica Neue"/>
                <a:cs typeface="Helvetica Neue"/>
              </a:rPr>
              <a:t>s p o .</a:t>
            </a:r>
          </a:p>
        </p:txBody>
      </p:sp>
      <p:sp>
        <p:nvSpPr>
          <p:cNvPr id="7" name="TextBox 6"/>
          <p:cNvSpPr txBox="1"/>
          <p:nvPr/>
        </p:nvSpPr>
        <p:spPr>
          <a:xfrm>
            <a:off x="5203825" y="2255837"/>
            <a:ext cx="914400" cy="531428"/>
          </a:xfrm>
          <a:prstGeom prst="rect">
            <a:avLst/>
          </a:prstGeom>
          <a:noFill/>
        </p:spPr>
        <p:txBody>
          <a:bodyPr wrap="square" lIns="91132" tIns="45567" rIns="91132" bIns="45567" rtlCol="0">
            <a:spAutoFit/>
          </a:bodyPr>
          <a:lstStyle/>
          <a:p>
            <a:pPr algn="ctr"/>
            <a:r>
              <a:rPr lang="en-US" sz="3200" noProof="1">
                <a:solidFill>
                  <a:srgbClr val="7F7F7F"/>
                </a:solidFill>
                <a:latin typeface="Helvetica Neue"/>
                <a:cs typeface="Helvetica Neue"/>
                <a:sym typeface="Wingdings"/>
              </a:rPr>
              <a:t></a:t>
            </a:r>
            <a:endParaRPr lang="en-US" sz="3200" noProof="1">
              <a:solidFill>
                <a:srgbClr val="7F7F7F"/>
              </a:solidFill>
              <a:latin typeface="Helvetica Neue"/>
              <a:cs typeface="Helvetica Neue"/>
            </a:endParaRPr>
          </a:p>
        </p:txBody>
      </p:sp>
      <p:sp>
        <p:nvSpPr>
          <p:cNvPr id="8" name="TextBox 7"/>
          <p:cNvSpPr txBox="1"/>
          <p:nvPr/>
        </p:nvSpPr>
        <p:spPr>
          <a:xfrm>
            <a:off x="6956425" y="2255837"/>
            <a:ext cx="1981200" cy="531428"/>
          </a:xfrm>
          <a:prstGeom prst="rect">
            <a:avLst/>
          </a:prstGeom>
          <a:noFill/>
        </p:spPr>
        <p:txBody>
          <a:bodyPr wrap="square" lIns="91132" tIns="45567" rIns="91132" bIns="45567" rtlCol="0">
            <a:spAutoFit/>
          </a:bodyPr>
          <a:lstStyle/>
          <a:p>
            <a:r>
              <a:rPr lang="en-US" sz="3200" noProof="1">
                <a:solidFill>
                  <a:srgbClr val="7F7F7F"/>
                </a:solidFill>
                <a:latin typeface="Helvetica Neue"/>
                <a:cs typeface="Helvetica Neue"/>
              </a:rPr>
              <a:t>s[p-&gt;o]</a:t>
            </a:r>
          </a:p>
        </p:txBody>
      </p:sp>
      <p:sp>
        <p:nvSpPr>
          <p:cNvPr id="9" name="TextBox 8"/>
          <p:cNvSpPr txBox="1"/>
          <p:nvPr/>
        </p:nvSpPr>
        <p:spPr>
          <a:xfrm>
            <a:off x="784225" y="3172209"/>
            <a:ext cx="2743200" cy="531428"/>
          </a:xfrm>
          <a:prstGeom prst="rect">
            <a:avLst/>
          </a:prstGeom>
          <a:noFill/>
        </p:spPr>
        <p:txBody>
          <a:bodyPr wrap="square" lIns="91132" tIns="45567" rIns="91132" bIns="45567" rtlCol="0">
            <a:spAutoFit/>
          </a:bodyPr>
          <a:lstStyle/>
          <a:p>
            <a:r>
              <a:rPr lang="en-US" sz="3200" noProof="1">
                <a:solidFill>
                  <a:srgbClr val="7F7F7F"/>
                </a:solidFill>
                <a:latin typeface="Helvetica Neue"/>
                <a:cs typeface="Helvetica Neue"/>
              </a:rPr>
              <a:t>s rdf:type A </a:t>
            </a:r>
            <a:r>
              <a:rPr lang="en-US" sz="3200" dirty="0">
                <a:solidFill>
                  <a:srgbClr val="7F7F7F"/>
                </a:solidFill>
                <a:latin typeface="Helvetica Neue"/>
                <a:cs typeface="Helvetica Neue"/>
              </a:rPr>
              <a:t>.</a:t>
            </a:r>
          </a:p>
        </p:txBody>
      </p:sp>
      <p:sp>
        <p:nvSpPr>
          <p:cNvPr id="11" name="TextBox 10"/>
          <p:cNvSpPr txBox="1"/>
          <p:nvPr/>
        </p:nvSpPr>
        <p:spPr>
          <a:xfrm>
            <a:off x="708025" y="4086608"/>
            <a:ext cx="4419600" cy="531428"/>
          </a:xfrm>
          <a:prstGeom prst="rect">
            <a:avLst/>
          </a:prstGeom>
          <a:noFill/>
        </p:spPr>
        <p:txBody>
          <a:bodyPr wrap="square" lIns="91132" tIns="45567" rIns="91132" bIns="45567" rtlCol="0">
            <a:spAutoFit/>
          </a:bodyPr>
          <a:lstStyle/>
          <a:p>
            <a:r>
              <a:rPr lang="en-US" sz="3200" dirty="0">
                <a:solidFill>
                  <a:srgbClr val="7F7F7F"/>
                </a:solidFill>
                <a:latin typeface="Helvetica Neue"/>
                <a:cs typeface="Helvetica Neue"/>
              </a:rPr>
              <a:t>(A B C)</a:t>
            </a:r>
          </a:p>
        </p:txBody>
      </p:sp>
      <p:sp>
        <p:nvSpPr>
          <p:cNvPr id="12" name="TextBox 11"/>
          <p:cNvSpPr txBox="1"/>
          <p:nvPr/>
        </p:nvSpPr>
        <p:spPr>
          <a:xfrm>
            <a:off x="708025" y="4924809"/>
            <a:ext cx="2209800" cy="531428"/>
          </a:xfrm>
          <a:prstGeom prst="rect">
            <a:avLst/>
          </a:prstGeom>
          <a:noFill/>
        </p:spPr>
        <p:txBody>
          <a:bodyPr wrap="square" lIns="91132" tIns="45567" rIns="91132" bIns="45567" rtlCol="0">
            <a:spAutoFit/>
          </a:bodyPr>
          <a:lstStyle/>
          <a:p>
            <a:r>
              <a:rPr lang="en-US" sz="3200" dirty="0">
                <a:solidFill>
                  <a:srgbClr val="7F7F7F"/>
                </a:solidFill>
                <a:latin typeface="Helvetica Neue"/>
                <a:cs typeface="Helvetica Neue"/>
              </a:rPr>
              <a:t>datatypes</a:t>
            </a:r>
          </a:p>
        </p:txBody>
      </p:sp>
      <p:sp>
        <p:nvSpPr>
          <p:cNvPr id="15" name="TextBox 14"/>
          <p:cNvSpPr txBox="1"/>
          <p:nvPr/>
        </p:nvSpPr>
        <p:spPr>
          <a:xfrm>
            <a:off x="6956425" y="3170237"/>
            <a:ext cx="1752600" cy="531428"/>
          </a:xfrm>
          <a:prstGeom prst="rect">
            <a:avLst/>
          </a:prstGeom>
          <a:noFill/>
        </p:spPr>
        <p:txBody>
          <a:bodyPr wrap="square" lIns="91132" tIns="45567" rIns="91132" bIns="45567" rtlCol="0">
            <a:spAutoFit/>
          </a:bodyPr>
          <a:lstStyle/>
          <a:p>
            <a:r>
              <a:rPr lang="en-US" sz="3200" dirty="0">
                <a:solidFill>
                  <a:srgbClr val="7F7F7F"/>
                </a:solidFill>
                <a:latin typeface="Helvetica Neue"/>
                <a:cs typeface="Helvetica Neue"/>
              </a:rPr>
              <a:t>A # B </a:t>
            </a:r>
          </a:p>
        </p:txBody>
      </p:sp>
      <p:sp>
        <p:nvSpPr>
          <p:cNvPr id="16" name="TextBox 15"/>
          <p:cNvSpPr txBox="1"/>
          <p:nvPr/>
        </p:nvSpPr>
        <p:spPr>
          <a:xfrm>
            <a:off x="5203825" y="3170237"/>
            <a:ext cx="914400" cy="531428"/>
          </a:xfrm>
          <a:prstGeom prst="rect">
            <a:avLst/>
          </a:prstGeom>
          <a:noFill/>
        </p:spPr>
        <p:txBody>
          <a:bodyPr wrap="square" lIns="91132" tIns="45567" rIns="91132" bIns="45567" rtlCol="0">
            <a:spAutoFit/>
          </a:bodyPr>
          <a:lstStyle/>
          <a:p>
            <a:pPr algn="ctr"/>
            <a:r>
              <a:rPr lang="en-US" sz="3200" noProof="1">
                <a:solidFill>
                  <a:srgbClr val="7F7F7F"/>
                </a:solidFill>
                <a:latin typeface="Helvetica Neue"/>
                <a:cs typeface="Helvetica Neue"/>
                <a:sym typeface="Wingdings"/>
              </a:rPr>
              <a:t></a:t>
            </a:r>
            <a:endParaRPr lang="en-US" sz="3200" noProof="1">
              <a:solidFill>
                <a:srgbClr val="7F7F7F"/>
              </a:solidFill>
              <a:latin typeface="Helvetica Neue"/>
              <a:cs typeface="Helvetica Neue"/>
            </a:endParaRPr>
          </a:p>
        </p:txBody>
      </p:sp>
      <p:sp>
        <p:nvSpPr>
          <p:cNvPr id="17" name="TextBox 16"/>
          <p:cNvSpPr txBox="1"/>
          <p:nvPr/>
        </p:nvSpPr>
        <p:spPr>
          <a:xfrm>
            <a:off x="6956425" y="4084636"/>
            <a:ext cx="2655888" cy="531428"/>
          </a:xfrm>
          <a:prstGeom prst="rect">
            <a:avLst/>
          </a:prstGeom>
          <a:noFill/>
        </p:spPr>
        <p:txBody>
          <a:bodyPr wrap="square" lIns="91132" tIns="45567" rIns="91132" bIns="45567" rtlCol="0">
            <a:spAutoFit/>
          </a:bodyPr>
          <a:lstStyle/>
          <a:p>
            <a:r>
              <a:rPr lang="en-US" sz="3200" noProof="1">
                <a:solidFill>
                  <a:srgbClr val="7F7F7F"/>
                </a:solidFill>
                <a:latin typeface="Helvetica Neue"/>
                <a:cs typeface="Helvetica Neue"/>
              </a:rPr>
              <a:t>List(A B C)</a:t>
            </a:r>
          </a:p>
        </p:txBody>
      </p:sp>
      <p:sp>
        <p:nvSpPr>
          <p:cNvPr id="18" name="TextBox 17"/>
          <p:cNvSpPr txBox="1"/>
          <p:nvPr/>
        </p:nvSpPr>
        <p:spPr>
          <a:xfrm>
            <a:off x="5203825" y="4084636"/>
            <a:ext cx="914400" cy="531428"/>
          </a:xfrm>
          <a:prstGeom prst="rect">
            <a:avLst/>
          </a:prstGeom>
          <a:noFill/>
        </p:spPr>
        <p:txBody>
          <a:bodyPr wrap="square" lIns="91132" tIns="45567" rIns="91132" bIns="45567" rtlCol="0">
            <a:spAutoFit/>
          </a:bodyPr>
          <a:lstStyle/>
          <a:p>
            <a:pPr algn="ctr"/>
            <a:r>
              <a:rPr lang="en-US" sz="3200" noProof="1">
                <a:solidFill>
                  <a:srgbClr val="7F7F7F"/>
                </a:solidFill>
                <a:latin typeface="Helvetica Neue"/>
                <a:cs typeface="Helvetica Neue"/>
                <a:sym typeface="Wingdings"/>
              </a:rPr>
              <a:t></a:t>
            </a:r>
            <a:endParaRPr lang="en-US" sz="3200" noProof="1">
              <a:solidFill>
                <a:srgbClr val="7F7F7F"/>
              </a:solidFill>
              <a:latin typeface="Helvetica Neue"/>
              <a:cs typeface="Helvetica Neue"/>
            </a:endParaRPr>
          </a:p>
        </p:txBody>
      </p:sp>
      <p:sp>
        <p:nvSpPr>
          <p:cNvPr id="19" name="TextBox 18"/>
          <p:cNvSpPr txBox="1"/>
          <p:nvPr/>
        </p:nvSpPr>
        <p:spPr>
          <a:xfrm>
            <a:off x="6956425" y="4922837"/>
            <a:ext cx="2209800" cy="531428"/>
          </a:xfrm>
          <a:prstGeom prst="rect">
            <a:avLst/>
          </a:prstGeom>
          <a:noFill/>
        </p:spPr>
        <p:txBody>
          <a:bodyPr wrap="square" lIns="91132" tIns="45567" rIns="91132" bIns="45567" rtlCol="0">
            <a:spAutoFit/>
          </a:bodyPr>
          <a:lstStyle/>
          <a:p>
            <a:r>
              <a:rPr lang="en-US" sz="3200" dirty="0">
                <a:solidFill>
                  <a:srgbClr val="7F7F7F"/>
                </a:solidFill>
                <a:latin typeface="Helvetica Neue"/>
                <a:cs typeface="Helvetica Neue"/>
              </a:rPr>
              <a:t>datatypes</a:t>
            </a:r>
          </a:p>
        </p:txBody>
      </p:sp>
      <p:sp>
        <p:nvSpPr>
          <p:cNvPr id="20" name="TextBox 19"/>
          <p:cNvSpPr txBox="1"/>
          <p:nvPr/>
        </p:nvSpPr>
        <p:spPr>
          <a:xfrm>
            <a:off x="5203825" y="4922837"/>
            <a:ext cx="914400" cy="531428"/>
          </a:xfrm>
          <a:prstGeom prst="rect">
            <a:avLst/>
          </a:prstGeom>
          <a:noFill/>
        </p:spPr>
        <p:txBody>
          <a:bodyPr wrap="square" lIns="91132" tIns="45567" rIns="91132" bIns="45567" rtlCol="0">
            <a:spAutoFit/>
          </a:bodyPr>
          <a:lstStyle/>
          <a:p>
            <a:pPr algn="ctr"/>
            <a:r>
              <a:rPr lang="en-US" sz="3200" noProof="1">
                <a:solidFill>
                  <a:srgbClr val="7F7F7F"/>
                </a:solidFill>
                <a:latin typeface="Helvetica Neue"/>
                <a:cs typeface="Helvetica Neue"/>
                <a:sym typeface="Wingdings"/>
              </a:rPr>
              <a:t></a:t>
            </a:r>
            <a:endParaRPr lang="en-US" sz="3200" noProof="1">
              <a:solidFill>
                <a:srgbClr val="7F7F7F"/>
              </a:solidFill>
              <a:latin typeface="Helvetica Neue"/>
              <a:cs typeface="Helvetica Neue"/>
            </a:endParaRPr>
          </a:p>
        </p:txBody>
      </p:sp>
      <p:sp>
        <p:nvSpPr>
          <p:cNvPr id="21" name="TextBox 20"/>
          <p:cNvSpPr txBox="1"/>
          <p:nvPr/>
        </p:nvSpPr>
        <p:spPr>
          <a:xfrm>
            <a:off x="2830513" y="1417636"/>
            <a:ext cx="1143000" cy="531428"/>
          </a:xfrm>
          <a:prstGeom prst="rect">
            <a:avLst/>
          </a:prstGeom>
          <a:noFill/>
        </p:spPr>
        <p:txBody>
          <a:bodyPr wrap="square" lIns="91132" tIns="45567" rIns="91132" bIns="45567" rtlCol="0">
            <a:spAutoFit/>
          </a:bodyPr>
          <a:lstStyle/>
          <a:p>
            <a:r>
              <a:rPr lang="en-US" sz="3200" b="1" dirty="0">
                <a:solidFill>
                  <a:srgbClr val="7F7F7F"/>
                </a:solidFill>
                <a:latin typeface="Helvetica Neue"/>
                <a:cs typeface="Helvetica Neue"/>
              </a:rPr>
              <a:t>RDF</a:t>
            </a:r>
          </a:p>
        </p:txBody>
      </p:sp>
      <p:sp>
        <p:nvSpPr>
          <p:cNvPr id="22" name="TextBox 21"/>
          <p:cNvSpPr txBox="1"/>
          <p:nvPr/>
        </p:nvSpPr>
        <p:spPr>
          <a:xfrm>
            <a:off x="7250113" y="1417636"/>
            <a:ext cx="1143000" cy="531428"/>
          </a:xfrm>
          <a:prstGeom prst="rect">
            <a:avLst/>
          </a:prstGeom>
          <a:noFill/>
        </p:spPr>
        <p:txBody>
          <a:bodyPr wrap="square" lIns="91132" tIns="45567" rIns="91132" bIns="45567" rtlCol="0">
            <a:spAutoFit/>
          </a:bodyPr>
          <a:lstStyle/>
          <a:p>
            <a:r>
              <a:rPr lang="en-US" sz="3200" b="1" dirty="0">
                <a:solidFill>
                  <a:srgbClr val="7F7F7F"/>
                </a:solidFill>
                <a:latin typeface="Helvetica Neue"/>
                <a:cs typeface="Helvetica Neue"/>
              </a:rPr>
              <a:t>RIF</a:t>
            </a:r>
          </a:p>
        </p:txBody>
      </p:sp>
      <p:sp>
        <p:nvSpPr>
          <p:cNvPr id="23" name="TextBox 22"/>
          <p:cNvSpPr txBox="1"/>
          <p:nvPr/>
        </p:nvSpPr>
        <p:spPr>
          <a:xfrm>
            <a:off x="696913" y="5686845"/>
            <a:ext cx="3352800" cy="959853"/>
          </a:xfrm>
          <a:prstGeom prst="rect">
            <a:avLst/>
          </a:prstGeom>
          <a:noFill/>
        </p:spPr>
        <p:txBody>
          <a:bodyPr wrap="square" lIns="91132" tIns="45567" rIns="91132" bIns="45567" rtlCol="0">
            <a:spAutoFit/>
          </a:bodyPr>
          <a:lstStyle/>
          <a:p>
            <a:r>
              <a:rPr lang="en-US" sz="3200" dirty="0">
                <a:solidFill>
                  <a:srgbClr val="7F7F7F"/>
                </a:solidFill>
                <a:latin typeface="Helvetica Neue"/>
                <a:cs typeface="Helvetica Neue"/>
              </a:rPr>
              <a:t>_:a </a:t>
            </a:r>
          </a:p>
          <a:p>
            <a:r>
              <a:rPr lang="en-US" sz="3200" dirty="0">
                <a:solidFill>
                  <a:srgbClr val="7F7F7F"/>
                </a:solidFill>
                <a:latin typeface="Helvetica Neue"/>
                <a:cs typeface="Helvetica Neue"/>
              </a:rPr>
              <a:t>(blank nodes)</a:t>
            </a:r>
          </a:p>
        </p:txBody>
      </p:sp>
      <p:sp>
        <p:nvSpPr>
          <p:cNvPr id="24" name="TextBox 23"/>
          <p:cNvSpPr txBox="1"/>
          <p:nvPr/>
        </p:nvSpPr>
        <p:spPr>
          <a:xfrm>
            <a:off x="6945311" y="5684873"/>
            <a:ext cx="3135313" cy="959853"/>
          </a:xfrm>
          <a:prstGeom prst="rect">
            <a:avLst/>
          </a:prstGeom>
          <a:noFill/>
        </p:spPr>
        <p:txBody>
          <a:bodyPr wrap="square" lIns="91132" tIns="45567" rIns="91132" bIns="45567" rtlCol="0">
            <a:spAutoFit/>
          </a:bodyPr>
          <a:lstStyle/>
          <a:p>
            <a:r>
              <a:rPr lang="en-US" sz="3200" dirty="0">
                <a:solidFill>
                  <a:srgbClr val="7F7F7F"/>
                </a:solidFill>
                <a:latin typeface="Helvetica Neue"/>
                <a:cs typeface="Helvetica Neue"/>
              </a:rPr>
              <a:t>_a </a:t>
            </a:r>
          </a:p>
          <a:p>
            <a:r>
              <a:rPr lang="en-US" sz="3200" dirty="0">
                <a:solidFill>
                  <a:srgbClr val="7F7F7F"/>
                </a:solidFill>
                <a:latin typeface="Helvetica Neue"/>
                <a:cs typeface="Helvetica Neue"/>
              </a:rPr>
              <a:t>(local names)</a:t>
            </a:r>
          </a:p>
        </p:txBody>
      </p:sp>
      <p:sp>
        <p:nvSpPr>
          <p:cNvPr id="25" name="TextBox 24"/>
          <p:cNvSpPr txBox="1"/>
          <p:nvPr/>
        </p:nvSpPr>
        <p:spPr>
          <a:xfrm>
            <a:off x="5192713" y="5991609"/>
            <a:ext cx="914400" cy="531428"/>
          </a:xfrm>
          <a:prstGeom prst="rect">
            <a:avLst/>
          </a:prstGeom>
          <a:noFill/>
        </p:spPr>
        <p:txBody>
          <a:bodyPr wrap="square" lIns="91132" tIns="45567" rIns="91132" bIns="45567" rtlCol="0">
            <a:spAutoFit/>
          </a:bodyPr>
          <a:lstStyle/>
          <a:p>
            <a:pPr algn="ctr"/>
            <a:r>
              <a:rPr lang="en-US" sz="3200" noProof="1">
                <a:solidFill>
                  <a:srgbClr val="7F7F7F"/>
                </a:solidFill>
                <a:latin typeface="Helvetica Neue"/>
                <a:cs typeface="Helvetica Neue"/>
                <a:sym typeface="Wingdings"/>
              </a:rPr>
              <a:t></a:t>
            </a:r>
            <a:endParaRPr lang="en-US" sz="3200" noProof="1">
              <a:solidFill>
                <a:srgbClr val="7F7F7F"/>
              </a:solidFill>
              <a:latin typeface="Helvetica Neue"/>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1"/>
          <p:cNvSpPr>
            <a:spLocks noGrp="1" noChangeArrowheads="1"/>
          </p:cNvSpPr>
          <p:nvPr>
            <p:ph type="title"/>
          </p:nvPr>
        </p:nvSpPr>
        <p:spPr/>
        <p:txBody>
          <a:bodyPr>
            <a:normAutofit fontScale="90000"/>
          </a:bodyPr>
          <a:lstStyle/>
          <a:p>
            <a:r>
              <a:rPr lang="en-US" smtClean="0"/>
              <a:t>Remember the what we wanted from Rules?</a:t>
            </a:r>
            <a:endParaRPr lang="en-US"/>
          </a:p>
        </p:txBody>
      </p:sp>
      <p:sp>
        <p:nvSpPr>
          <p:cNvPr id="6" name="Text Box 3"/>
          <p:cNvSpPr txBox="1">
            <a:spLocks noChangeArrowheads="1"/>
          </p:cNvSpPr>
          <p:nvPr/>
        </p:nvSpPr>
        <p:spPr bwMode="auto">
          <a:xfrm>
            <a:off x="239713" y="2484437"/>
            <a:ext cx="9601200" cy="32004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 rdf:type p:Novel;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p:page_number ?n;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p:price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p:currency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rdf:value  ?z</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?n &gt; "500"^^xsd:integer.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?z &lt; "20.0"^^xsd:double.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&lt;me&gt; p:buys ?x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1"/>
          <p:cNvSpPr>
            <a:spLocks noGrp="1" noChangeArrowheads="1"/>
          </p:cNvSpPr>
          <p:nvPr>
            <p:ph type="title"/>
          </p:nvPr>
        </p:nvSpPr>
        <p:spPr/>
        <p:txBody>
          <a:bodyPr>
            <a:normAutofit fontScale="90000"/>
          </a:bodyPr>
          <a:lstStyle/>
          <a:p>
            <a:r>
              <a:rPr lang="en-US" dirty="0" smtClean="0"/>
              <a:t>The same with RIF Presentation syntax</a:t>
            </a:r>
            <a:endParaRPr lang="en-US" dirty="0"/>
          </a:p>
        </p:txBody>
      </p:sp>
      <p:sp>
        <p:nvSpPr>
          <p:cNvPr id="268290" name="Text Box 2"/>
          <p:cNvSpPr txBox="1">
            <a:spLocks noChangeArrowheads="1"/>
          </p:cNvSpPr>
          <p:nvPr/>
        </p:nvSpPr>
        <p:spPr bwMode="auto">
          <a:xfrm>
            <a:off x="239713" y="2497137"/>
            <a:ext cx="9525000" cy="37973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Document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Prefix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Group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Forall ?x ?n ?z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&lt;me&gt;[p:buys-&gt;?x]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And(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 rdf:type p:Novel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?x[p:page_number-&gt;?n p:price-&gt;_abc]</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_abc[p:currency-&gt;:€ rdf:value-&gt;?z]</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External(pred:numeric-greater-than(?n "500"^^xsd:integer))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External(pred:numeric-less-than(?z "20.0"^^xsd:double))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1"/>
          <p:cNvSpPr>
            <a:spLocks noGrp="1" noChangeArrowheads="1"/>
          </p:cNvSpPr>
          <p:nvPr>
            <p:ph type="title"/>
          </p:nvPr>
        </p:nvSpPr>
        <p:spPr/>
        <p:txBody>
          <a:bodyPr/>
          <a:lstStyle/>
          <a:p>
            <a:r>
              <a:rPr lang="en-US" dirty="0" smtClean="0"/>
              <a:t>Discovering new relationships…</a:t>
            </a:r>
            <a:endParaRPr lang="en-US" dirty="0"/>
          </a:p>
        </p:txBody>
      </p:sp>
      <p:sp>
        <p:nvSpPr>
          <p:cNvPr id="268290" name="Text Box 2"/>
          <p:cNvSpPr txBox="1">
            <a:spLocks noChangeArrowheads="1"/>
          </p:cNvSpPr>
          <p:nvPr/>
        </p:nvSpPr>
        <p:spPr bwMode="auto">
          <a:xfrm>
            <a:off x="239713" y="1354139"/>
            <a:ext cx="9525000" cy="28067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Forall ?x ?n ?z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&lt;me&gt;[p:buys-&gt;?x]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And(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 # p:Novel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?x[p:page_number-&gt;?n p:price-&gt;_abc]</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_abc[p:currency-&gt;:€ rdf:value-&gt;?z]</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External( pred:numeric-greater-than(?n "500"^^xsd:integer)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External( pred:numeric-less-than(?z "20.0"^^xsd:double)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239713" y="4348052"/>
            <a:ext cx="9525000" cy="1641621"/>
            <a:chOff x="239712" y="4348017"/>
            <a:chExt cx="9525000" cy="1641621"/>
          </a:xfrm>
        </p:grpSpPr>
        <p:sp>
          <p:nvSpPr>
            <p:cNvPr id="4" name="Text Box 2"/>
            <p:cNvSpPr txBox="1">
              <a:spLocks noChangeArrowheads="1"/>
            </p:cNvSpPr>
            <p:nvPr/>
          </p:nvSpPr>
          <p:spPr bwMode="auto">
            <a:xfrm>
              <a:off x="239712" y="5011738"/>
              <a:ext cx="9525000" cy="9779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&lt;http://…/isbn/…&gt; a p:Novel;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p:page_number "600"^^xsd:integer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p:price [ rdf:value "15.0"^^xsd:double ; p:currency :€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sp>
          <p:nvSpPr>
            <p:cNvPr id="6" name="TextBox 5"/>
            <p:cNvSpPr txBox="1"/>
            <p:nvPr/>
          </p:nvSpPr>
          <p:spPr>
            <a:xfrm>
              <a:off x="696912" y="4348017"/>
              <a:ext cx="2652217" cy="476541"/>
            </a:xfrm>
            <a:prstGeom prst="rect">
              <a:avLst/>
            </a:prstGeom>
            <a:noFill/>
          </p:spPr>
          <p:txBody>
            <a:bodyPr wrap="none" rtlCol="0">
              <a:spAutoFit/>
            </a:bodyPr>
            <a:lstStyle/>
            <a:p>
              <a:r>
                <a:rPr lang="en-US" dirty="0" smtClean="0">
                  <a:solidFill>
                    <a:srgbClr val="7F7F7F"/>
                  </a:solidFill>
                  <a:latin typeface="Helvetica Neue"/>
                  <a:cs typeface="Helvetica Neue"/>
                </a:rPr>
                <a:t>combined with:</a:t>
              </a:r>
              <a:endParaRPr lang="en-US" dirty="0">
                <a:solidFill>
                  <a:srgbClr val="7F7F7F"/>
                </a:solidFill>
                <a:latin typeface="Helvetica Neue"/>
                <a:cs typeface="Helvetica Neue"/>
              </a:endParaRPr>
            </a:p>
          </p:txBody>
        </p:sp>
      </p:grpSp>
      <p:sp>
        <p:nvSpPr>
          <p:cNvPr id="544770" name="Rectangle 1"/>
          <p:cNvSpPr>
            <a:spLocks noGrp="1" noChangeArrowheads="1"/>
          </p:cNvSpPr>
          <p:nvPr>
            <p:ph type="title"/>
          </p:nvPr>
        </p:nvSpPr>
        <p:spPr/>
        <p:txBody>
          <a:bodyPr/>
          <a:lstStyle/>
          <a:p>
            <a:r>
              <a:rPr lang="en-US" smtClean="0"/>
              <a:t>Discovering new relationships…</a:t>
            </a:r>
            <a:endParaRPr lang="en-US" dirty="0"/>
          </a:p>
        </p:txBody>
      </p:sp>
      <p:sp>
        <p:nvSpPr>
          <p:cNvPr id="268290" name="Text Box 2"/>
          <p:cNvSpPr txBox="1">
            <a:spLocks noChangeArrowheads="1"/>
          </p:cNvSpPr>
          <p:nvPr/>
        </p:nvSpPr>
        <p:spPr bwMode="auto">
          <a:xfrm>
            <a:off x="239713" y="1354139"/>
            <a:ext cx="9525000" cy="28067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Forall ?x ?n ?z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&lt;me&gt;[p:buys-&gt;?x]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And(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 # p:Novel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?x[p:page_number-&gt;?n p:price-&gt;_abc]</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_abc[p:currency-&gt;p:€ rdf:value-&gt;?z]</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External( pred:numeric-greater-than(?n "500"^^xsd:integer)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External( pred:numeric-less-than(?z "20.0"^^xsd:double)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1"/>
          <p:cNvSpPr>
            <a:spLocks noGrp="1" noChangeArrowheads="1"/>
          </p:cNvSpPr>
          <p:nvPr>
            <p:ph type="title"/>
          </p:nvPr>
        </p:nvSpPr>
        <p:spPr/>
        <p:txBody>
          <a:bodyPr/>
          <a:lstStyle/>
          <a:p>
            <a:r>
              <a:rPr lang="en-US" dirty="0" smtClean="0"/>
              <a:t>Discovering new relationships…</a:t>
            </a:r>
            <a:endParaRPr lang="en-US" dirty="0"/>
          </a:p>
        </p:txBody>
      </p:sp>
      <p:sp>
        <p:nvSpPr>
          <p:cNvPr id="268290" name="Text Box 2"/>
          <p:cNvSpPr txBox="1">
            <a:spLocks noChangeArrowheads="1"/>
          </p:cNvSpPr>
          <p:nvPr/>
        </p:nvSpPr>
        <p:spPr bwMode="auto">
          <a:xfrm>
            <a:off x="239713" y="1354139"/>
            <a:ext cx="9525000" cy="28067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Forall ?x ?n ?z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&lt;me&gt;[p:buys-&gt;?x]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And(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 # p:Novel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?x[p:page_number-&gt;?n p:price-&gt;_abc]</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_abc[p:currency-&gt;p:€ rdf:value-&gt;?z]</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External( pred:numeric-greater-than(?n "500"^^xsd:integer)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External( pred:numeric-less-than(?z "20.0"^^xsd:double)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grpSp>
        <p:nvGrpSpPr>
          <p:cNvPr id="2" name="Group 8"/>
          <p:cNvGrpSpPr/>
          <p:nvPr/>
        </p:nvGrpSpPr>
        <p:grpSpPr>
          <a:xfrm>
            <a:off x="239713" y="4348052"/>
            <a:ext cx="9525000" cy="1641621"/>
            <a:chOff x="239712" y="4348017"/>
            <a:chExt cx="9525000" cy="1641621"/>
          </a:xfrm>
        </p:grpSpPr>
        <p:sp>
          <p:nvSpPr>
            <p:cNvPr id="4" name="Text Box 2"/>
            <p:cNvSpPr txBox="1">
              <a:spLocks noChangeArrowheads="1"/>
            </p:cNvSpPr>
            <p:nvPr/>
          </p:nvSpPr>
          <p:spPr bwMode="auto">
            <a:xfrm>
              <a:off x="239712" y="5011738"/>
              <a:ext cx="9525000" cy="9779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&lt;http://…/isbn/…&gt; a p:Novel;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p:page_number "600"^^xsd:integer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p:price [ rdf:value "15.0"^^xsd:double ; p:currency :€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sp>
          <p:nvSpPr>
            <p:cNvPr id="6" name="TextBox 5"/>
            <p:cNvSpPr txBox="1"/>
            <p:nvPr/>
          </p:nvSpPr>
          <p:spPr>
            <a:xfrm>
              <a:off x="696912" y="4348017"/>
              <a:ext cx="2652217" cy="476541"/>
            </a:xfrm>
            <a:prstGeom prst="rect">
              <a:avLst/>
            </a:prstGeom>
            <a:noFill/>
          </p:spPr>
          <p:txBody>
            <a:bodyPr wrap="none" rtlCol="0">
              <a:spAutoFit/>
            </a:bodyPr>
            <a:lstStyle/>
            <a:p>
              <a:r>
                <a:rPr lang="en-US" dirty="0" smtClean="0">
                  <a:solidFill>
                    <a:srgbClr val="7F7F7F"/>
                  </a:solidFill>
                  <a:latin typeface="Helvetica Neue"/>
                  <a:cs typeface="Helvetica Neue"/>
                </a:rPr>
                <a:t>combined with:</a:t>
              </a:r>
              <a:endParaRPr lang="en-US" dirty="0">
                <a:solidFill>
                  <a:srgbClr val="7F7F7F"/>
                </a:solidFill>
                <a:latin typeface="Helvetica Neue"/>
                <a:cs typeface="Helvetica Neue"/>
              </a:endParaRPr>
            </a:p>
          </p:txBody>
        </p:sp>
      </p:grpSp>
      <p:grpSp>
        <p:nvGrpSpPr>
          <p:cNvPr id="3" name="Group 7"/>
          <p:cNvGrpSpPr/>
          <p:nvPr/>
        </p:nvGrpSpPr>
        <p:grpSpPr>
          <a:xfrm>
            <a:off x="239713" y="6176823"/>
            <a:ext cx="9525000" cy="943119"/>
            <a:chOff x="239712" y="6176818"/>
            <a:chExt cx="9525000" cy="943119"/>
          </a:xfrm>
        </p:grpSpPr>
        <p:sp>
          <p:nvSpPr>
            <p:cNvPr id="5" name="Text Box 2"/>
            <p:cNvSpPr txBox="1">
              <a:spLocks noChangeArrowheads="1"/>
            </p:cNvSpPr>
            <p:nvPr/>
          </p:nvSpPr>
          <p:spPr bwMode="auto">
            <a:xfrm>
              <a:off x="239712" y="6751637"/>
              <a:ext cx="9525000" cy="3683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&lt;me&gt; p:buys &lt;http://…/isbn/…&gt;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sp>
          <p:nvSpPr>
            <p:cNvPr id="7" name="TextBox 6"/>
            <p:cNvSpPr txBox="1"/>
            <p:nvPr/>
          </p:nvSpPr>
          <p:spPr>
            <a:xfrm>
              <a:off x="773112" y="6176818"/>
              <a:ext cx="1208743" cy="476541"/>
            </a:xfrm>
            <a:prstGeom prst="rect">
              <a:avLst/>
            </a:prstGeom>
            <a:noFill/>
          </p:spPr>
          <p:txBody>
            <a:bodyPr wrap="none" rtlCol="0">
              <a:spAutoFit/>
            </a:bodyPr>
            <a:lstStyle/>
            <a:p>
              <a:r>
                <a:rPr lang="en-US" dirty="0" smtClean="0">
                  <a:solidFill>
                    <a:srgbClr val="7F7F7F"/>
                  </a:solidFill>
                  <a:latin typeface="Helvetica Neue"/>
                  <a:cs typeface="Helvetica Neue"/>
                </a:rPr>
                <a:t>yields:</a:t>
              </a:r>
              <a:endParaRPr lang="en-US" dirty="0">
                <a:solidFill>
                  <a:srgbClr val="7F7F7F"/>
                </a:solidFill>
                <a:latin typeface="Helvetica Neue"/>
                <a:cs typeface="Helvetica Neue"/>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9" name="Rectangle 2"/>
          <p:cNvSpPr>
            <a:spLocks noGrp="1" noChangeArrowheads="1"/>
          </p:cNvSpPr>
          <p:nvPr>
            <p:ph idx="1"/>
          </p:nvPr>
        </p:nvSpPr>
        <p:spPr/>
        <p:txBody>
          <a:bodyPr/>
          <a:lstStyle/>
          <a:p>
            <a:r>
              <a:rPr lang="en-US" dirty="0" smtClean="0"/>
              <a:t>The RIF Presentation syntax is… only syntax</a:t>
            </a:r>
          </a:p>
          <a:p>
            <a:r>
              <a:rPr lang="en-US" dirty="0" smtClean="0"/>
              <a:t>It can express more than what RDF needs</a:t>
            </a:r>
          </a:p>
          <a:p>
            <a:r>
              <a:rPr lang="en-US" dirty="0" smtClean="0"/>
              <a:t>Hopefully, a syntax will emerge with</a:t>
            </a:r>
          </a:p>
          <a:p>
            <a:pPr lvl="1"/>
            <a:r>
              <a:rPr lang="en-US" dirty="0" smtClean="0"/>
              <a:t>close to one of the RDF syntaxes with a better integration of rules</a:t>
            </a:r>
          </a:p>
          <a:p>
            <a:pPr lvl="1"/>
            <a:r>
              <a:rPr lang="en-US" dirty="0" smtClean="0"/>
              <a:t>can be mapped on Core implementations</a:t>
            </a:r>
            <a:endParaRPr lang="en-US" dirty="0"/>
          </a:p>
        </p:txBody>
      </p:sp>
      <p:sp>
        <p:nvSpPr>
          <p:cNvPr id="546818" name="Rectangle 1"/>
          <p:cNvSpPr>
            <a:spLocks noGrp="1" noChangeArrowheads="1"/>
          </p:cNvSpPr>
          <p:nvPr>
            <p:ph type="title"/>
          </p:nvPr>
        </p:nvSpPr>
        <p:spPr/>
        <p:txBody>
          <a:bodyPr/>
          <a:lstStyle/>
          <a:p>
            <a:r>
              <a:rPr lang="en-US" smtClean="0"/>
              <a:t>A word on the syntax</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OWL concentrates on “taxonomic reasoning”</a:t>
            </a:r>
          </a:p>
          <a:p>
            <a:pPr lvl="1"/>
            <a:r>
              <a:rPr lang="en-US" dirty="0" smtClean="0"/>
              <a:t>i.e., if you have large knowledge bases, ontologies, use OWL</a:t>
            </a:r>
          </a:p>
          <a:p>
            <a:r>
              <a:rPr lang="en-US" dirty="0" smtClean="0"/>
              <a:t>Rules concentrate on reasoning problems within the data</a:t>
            </a:r>
          </a:p>
          <a:p>
            <a:pPr lvl="1"/>
            <a:r>
              <a:rPr lang="en-US" dirty="0" smtClean="0"/>
              <a:t>i.e., if your knowledge base is simple but lots of data, use rules</a:t>
            </a:r>
          </a:p>
          <a:p>
            <a:r>
              <a:rPr lang="en-US" dirty="0" smtClean="0"/>
              <a:t>But these are thumb rules only…</a:t>
            </a:r>
          </a:p>
          <a:p>
            <a:pPr lvl="1"/>
            <a:endParaRPr lang="en-US" dirty="0"/>
          </a:p>
        </p:txBody>
      </p:sp>
      <p:sp>
        <p:nvSpPr>
          <p:cNvPr id="2" name="Title 1"/>
          <p:cNvSpPr>
            <a:spLocks noGrp="1"/>
          </p:cNvSpPr>
          <p:nvPr>
            <p:ph type="title"/>
          </p:nvPr>
        </p:nvSpPr>
        <p:spPr/>
        <p:txBody>
          <a:bodyPr/>
          <a:lstStyle/>
          <a:p>
            <a:r>
              <a:rPr lang="en-US" dirty="0" smtClean="0"/>
              <a:t>RIF vs. OWL?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2"/>
          <p:cNvSpPr>
            <a:spLocks noGrp="1" noChangeArrowheads="1"/>
          </p:cNvSpPr>
          <p:nvPr>
            <p:ph idx="1"/>
          </p:nvPr>
        </p:nvSpPr>
        <p:spPr>
          <a:xfrm>
            <a:off x="239711" y="1444660"/>
            <a:ext cx="9644063" cy="5573713"/>
          </a:xfrm>
        </p:spPr>
        <p:txBody>
          <a:bodyPr/>
          <a:lstStyle/>
          <a:p>
            <a:r>
              <a:rPr lang="en-US" dirty="0" smtClean="0"/>
              <a:t>User of dataset “F” can now query:</a:t>
            </a:r>
          </a:p>
          <a:p>
            <a:pPr lvl="1"/>
            <a:r>
              <a:rPr lang="en-US" dirty="0" smtClean="0"/>
              <a:t>“</a:t>
            </a:r>
            <a:r>
              <a:rPr lang="fr-FR" dirty="0" smtClean="0"/>
              <a:t>donnes</a:t>
            </a:r>
            <a:r>
              <a:rPr lang="en-US" dirty="0" smtClean="0"/>
              <a:t>-</a:t>
            </a:r>
            <a:r>
              <a:rPr lang="en-US" dirty="0" err="1" smtClean="0"/>
              <a:t>moi</a:t>
            </a:r>
            <a:r>
              <a:rPr lang="en-US" dirty="0" smtClean="0"/>
              <a:t> la page </a:t>
            </a:r>
            <a:r>
              <a:rPr lang="en-US" dirty="0" err="1" smtClean="0"/>
              <a:t>d’accueil</a:t>
            </a:r>
            <a:r>
              <a:rPr lang="en-US" dirty="0" smtClean="0"/>
              <a:t> de </a:t>
            </a:r>
            <a:r>
              <a:rPr lang="en-US" dirty="0" err="1" smtClean="0"/>
              <a:t>l’auteur</a:t>
            </a:r>
            <a:r>
              <a:rPr lang="en-US" dirty="0" smtClean="0"/>
              <a:t> de </a:t>
            </a:r>
            <a:r>
              <a:rPr lang="en-US" dirty="0" err="1" smtClean="0"/>
              <a:t>l’original</a:t>
            </a:r>
            <a:r>
              <a:rPr lang="en-US" dirty="0" smtClean="0"/>
              <a:t>”</a:t>
            </a:r>
          </a:p>
          <a:p>
            <a:pPr lvl="2"/>
            <a:r>
              <a:rPr lang="en-US" dirty="0" smtClean="0"/>
              <a:t>well… “give me the home page of the original’s ‘auteur’”</a:t>
            </a:r>
          </a:p>
          <a:p>
            <a:r>
              <a:rPr lang="en-US" dirty="0" smtClean="0"/>
              <a:t>The information is not in datasets “F” or “A”…</a:t>
            </a:r>
          </a:p>
          <a:p>
            <a:r>
              <a:rPr lang="en-US" dirty="0" smtClean="0"/>
              <a:t>…but was made available by:</a:t>
            </a:r>
          </a:p>
          <a:p>
            <a:pPr lvl="1"/>
            <a:r>
              <a:rPr lang="en-US" dirty="0" smtClean="0"/>
              <a:t>merging datasets “A” and datasets “F”</a:t>
            </a:r>
          </a:p>
          <a:p>
            <a:pPr lvl="1"/>
            <a:r>
              <a:rPr lang="en-US" dirty="0" smtClean="0"/>
              <a:t>adding three simple extra statements as an extra “glue”</a:t>
            </a:r>
            <a:endParaRPr lang="en-US" dirty="0"/>
          </a:p>
        </p:txBody>
      </p:sp>
      <p:sp>
        <p:nvSpPr>
          <p:cNvPr id="71683" name="Rectangle 1"/>
          <p:cNvSpPr>
            <a:spLocks noGrp="1" noChangeArrowheads="1"/>
          </p:cNvSpPr>
          <p:nvPr>
            <p:ph type="title"/>
          </p:nvPr>
        </p:nvSpPr>
        <p:spPr/>
        <p:txBody>
          <a:bodyPr/>
          <a:lstStyle/>
          <a:p>
            <a:r>
              <a:rPr lang="en-US" smtClean="0"/>
              <a:t>Start making richer queries!</a:t>
            </a:r>
            <a:endParaRPr lang="en-US"/>
          </a:p>
        </p:txBody>
      </p:sp>
      <p:grpSp>
        <p:nvGrpSpPr>
          <p:cNvPr id="2" name="Group 4"/>
          <p:cNvGrpSpPr/>
          <p:nvPr/>
        </p:nvGrpSpPr>
        <p:grpSpPr>
          <a:xfrm>
            <a:off x="5726113" y="5529078"/>
            <a:ext cx="4038600" cy="1679841"/>
            <a:chOff x="5878512" y="5376608"/>
            <a:chExt cx="4038600" cy="1679829"/>
          </a:xfrm>
        </p:grpSpPr>
        <p:sp>
          <p:nvSpPr>
            <p:cNvPr id="6" name="Rectangle 5"/>
            <p:cNvSpPr/>
            <p:nvPr/>
          </p:nvSpPr>
          <p:spPr bwMode="auto">
            <a:xfrm>
              <a:off x="5878512" y="5380037"/>
              <a:ext cx="4038600" cy="16764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nvGrpSpPr>
            <p:cNvPr id="3" name="Group 84"/>
            <p:cNvGrpSpPr/>
            <p:nvPr/>
          </p:nvGrpSpPr>
          <p:grpSpPr>
            <a:xfrm>
              <a:off x="6107112" y="5376608"/>
              <a:ext cx="3744910" cy="1633331"/>
              <a:chOff x="239712" y="1155470"/>
              <a:chExt cx="9840913" cy="4292130"/>
            </a:xfrm>
          </p:grpSpPr>
          <p:sp>
            <p:nvSpPr>
              <p:cNvPr id="8" name="Oval 7"/>
              <p:cNvSpPr/>
              <p:nvPr/>
            </p:nvSpPr>
            <p:spPr bwMode="auto">
              <a:xfrm>
                <a:off x="8393112" y="40084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8476415" y="4344018"/>
                <a:ext cx="1604210" cy="625185"/>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10" name="Rectangle 9"/>
              <p:cNvSpPr/>
              <p:nvPr/>
            </p:nvSpPr>
            <p:spPr bwMode="auto">
              <a:xfrm>
                <a:off x="8240711" y="1905620"/>
                <a:ext cx="1604210" cy="625185"/>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fr-FR" sz="1000" dirty="0">
                  <a:solidFill>
                    <a:srgbClr val="0D0D0D"/>
                  </a:solidFill>
                </a:endParaRPr>
              </a:p>
            </p:txBody>
          </p:sp>
          <p:sp>
            <p:nvSpPr>
              <p:cNvPr id="11" name="Oval 10"/>
              <p:cNvSpPr/>
              <p:nvPr/>
            </p:nvSpPr>
            <p:spPr bwMode="auto">
              <a:xfrm>
                <a:off x="6488111" y="2739667"/>
                <a:ext cx="2656972" cy="879132"/>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chemeClr val="tx1">
                      <a:lumMod val="95000"/>
                      <a:lumOff val="5000"/>
                    </a:schemeClr>
                  </a:solidFill>
                </a:endParaRPr>
              </a:p>
            </p:txBody>
          </p:sp>
          <p:cxnSp>
            <p:nvCxnSpPr>
              <p:cNvPr id="12" name="Straight Arrow Connector 11"/>
              <p:cNvCxnSpPr>
                <a:stCxn id="11" idx="4"/>
                <a:endCxn id="8" idx="1"/>
              </p:cNvCxnSpPr>
              <p:nvPr/>
            </p:nvCxnSpPr>
            <p:spPr bwMode="auto">
              <a:xfrm>
                <a:off x="7816599" y="3618799"/>
                <a:ext cx="642587" cy="42872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 name="Straight Arrow Connector 12"/>
              <p:cNvCxnSpPr>
                <a:stCxn id="8" idx="5"/>
                <a:endCxn id="9" idx="0"/>
              </p:cNvCxnSpPr>
              <p:nvPr/>
            </p:nvCxnSpPr>
            <p:spPr bwMode="auto">
              <a:xfrm>
                <a:off x="8778222" y="4236247"/>
                <a:ext cx="500299" cy="10777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4" name="Straight Arrow Connector 13"/>
              <p:cNvCxnSpPr>
                <a:stCxn id="11" idx="0"/>
                <a:endCxn id="10" idx="2"/>
              </p:cNvCxnSpPr>
              <p:nvPr/>
            </p:nvCxnSpPr>
            <p:spPr bwMode="auto">
              <a:xfrm flipV="1">
                <a:off x="7816599" y="2530805"/>
                <a:ext cx="1226218" cy="2088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5" name="Straight Arrow Connector 14"/>
              <p:cNvCxnSpPr>
                <a:stCxn id="11" idx="0"/>
                <a:endCxn id="32" idx="5"/>
              </p:cNvCxnSpPr>
              <p:nvPr/>
            </p:nvCxnSpPr>
            <p:spPr bwMode="auto">
              <a:xfrm flipH="1" flipV="1">
                <a:off x="7155781" y="2042253"/>
                <a:ext cx="660818" cy="69741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6" name="Oval 1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7" name="Oval 16"/>
              <p:cNvSpPr/>
              <p:nvPr/>
            </p:nvSpPr>
            <p:spPr bwMode="auto">
              <a:xfrm>
                <a:off x="3973512"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239712" y="4496419"/>
                <a:ext cx="1670400" cy="625185"/>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19" name="Oval 18"/>
              <p:cNvSpPr/>
              <p:nvPr/>
            </p:nvSpPr>
            <p:spPr bwMode="auto">
              <a:xfrm>
                <a:off x="2068511" y="4568468"/>
                <a:ext cx="3079801" cy="879132"/>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20" name="Rectangle 19"/>
              <p:cNvSpPr/>
              <p:nvPr/>
            </p:nvSpPr>
            <p:spPr bwMode="auto">
              <a:xfrm>
                <a:off x="239712" y="1155470"/>
                <a:ext cx="1670399" cy="675331"/>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1" name="Rectangle 20"/>
              <p:cNvSpPr/>
              <p:nvPr/>
            </p:nvSpPr>
            <p:spPr bwMode="auto">
              <a:xfrm>
                <a:off x="239712" y="1555676"/>
                <a:ext cx="1670399" cy="675331"/>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2" name="Rectangle 21"/>
              <p:cNvSpPr/>
              <p:nvPr/>
            </p:nvSpPr>
            <p:spPr bwMode="auto">
              <a:xfrm>
                <a:off x="239712" y="2506437"/>
                <a:ext cx="1670399" cy="675331"/>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3" name="Rectangle 22"/>
              <p:cNvSpPr/>
              <p:nvPr/>
            </p:nvSpPr>
            <p:spPr bwMode="auto">
              <a:xfrm>
                <a:off x="239712" y="2906633"/>
                <a:ext cx="1670399" cy="675331"/>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cxnSp>
            <p:nvCxnSpPr>
              <p:cNvPr id="24" name="Curved Connector 20"/>
              <p:cNvCxnSpPr>
                <a:stCxn id="32" idx="3"/>
                <a:endCxn id="16" idx="6"/>
              </p:cNvCxnSpPr>
              <p:nvPr/>
            </p:nvCxnSpPr>
            <p:spPr bwMode="auto">
              <a:xfrm rot="5400000">
                <a:off x="3952322" y="1722642"/>
                <a:ext cx="1005085" cy="1644307"/>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5" name="Curved Connector 34"/>
              <p:cNvCxnSpPr>
                <a:stCxn id="32" idx="3"/>
                <a:endCxn id="17" idx="6"/>
              </p:cNvCxnSpPr>
              <p:nvPr/>
            </p:nvCxnSpPr>
            <p:spPr bwMode="auto">
              <a:xfrm rot="5400000">
                <a:off x="4141676" y="2343892"/>
                <a:ext cx="1436984" cy="833707"/>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6" name="Curved Connector 35"/>
              <p:cNvCxnSpPr>
                <a:stCxn id="17" idx="2"/>
                <a:endCxn id="18" idx="0"/>
              </p:cNvCxnSpPr>
              <p:nvPr/>
            </p:nvCxnSpPr>
            <p:spPr bwMode="auto">
              <a:xfrm rot="10800000" flipV="1">
                <a:off x="1074917" y="3479237"/>
                <a:ext cx="2898598" cy="1017182"/>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7" name="Straight Arrow Connector 26"/>
              <p:cNvCxnSpPr>
                <a:stCxn id="16" idx="2"/>
                <a:endCxn id="22" idx="3"/>
              </p:cNvCxnSpPr>
              <p:nvPr/>
            </p:nvCxnSpPr>
            <p:spPr bwMode="auto">
              <a:xfrm flipH="1" flipV="1">
                <a:off x="1910111" y="2844104"/>
                <a:ext cx="1252801" cy="2032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8" name="Straight Arrow Connector 27"/>
              <p:cNvCxnSpPr>
                <a:stCxn id="16" idx="2"/>
                <a:endCxn id="23" idx="3"/>
              </p:cNvCxnSpPr>
              <p:nvPr/>
            </p:nvCxnSpPr>
            <p:spPr bwMode="auto">
              <a:xfrm flipH="1">
                <a:off x="1910111" y="3047337"/>
                <a:ext cx="1252801" cy="19696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9" name="Straight Arrow Connector 28"/>
              <p:cNvCxnSpPr>
                <a:stCxn id="32" idx="2"/>
                <a:endCxn id="20" idx="3"/>
              </p:cNvCxnSpPr>
              <p:nvPr/>
            </p:nvCxnSpPr>
            <p:spPr bwMode="auto">
              <a:xfrm flipH="1" flipV="1">
                <a:off x="1910111" y="1493137"/>
                <a:ext cx="2977803" cy="23829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0" name="Straight Arrow Connector 29"/>
              <p:cNvCxnSpPr>
                <a:stCxn id="32" idx="2"/>
                <a:endCxn id="21" idx="3"/>
              </p:cNvCxnSpPr>
              <p:nvPr/>
            </p:nvCxnSpPr>
            <p:spPr bwMode="auto">
              <a:xfrm flipH="1">
                <a:off x="1910111" y="1731433"/>
                <a:ext cx="2977803" cy="16191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1" name="Straight Arrow Connector 30"/>
              <p:cNvCxnSpPr>
                <a:stCxn id="17" idx="4"/>
                <a:endCxn id="19" idx="0"/>
              </p:cNvCxnSpPr>
              <p:nvPr/>
            </p:nvCxnSpPr>
            <p:spPr bwMode="auto">
              <a:xfrm flipH="1">
                <a:off x="3608411" y="3635839"/>
                <a:ext cx="600002" cy="9326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2" name="Oval 31"/>
              <p:cNvSpPr/>
              <p:nvPr/>
            </p:nvSpPr>
            <p:spPr bwMode="auto">
              <a:xfrm>
                <a:off x="4887913" y="1291868"/>
                <a:ext cx="2656972" cy="879132"/>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chemeClr val="tx1">
                      <a:lumMod val="95000"/>
                      <a:lumOff val="5000"/>
                    </a:schemeClr>
                  </a:solidFill>
                </a:endParaRPr>
              </a:p>
            </p:txBody>
          </p:sp>
          <p:sp>
            <p:nvSpPr>
              <p:cNvPr id="33" name="Oval 32"/>
              <p:cNvSpPr/>
              <p:nvPr/>
            </p:nvSpPr>
            <p:spPr bwMode="auto">
              <a:xfrm>
                <a:off x="5116511" y="3559878"/>
                <a:ext cx="2047373" cy="879132"/>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CFD20F"/>
                  </a:solidFill>
                </a:endParaRPr>
              </a:p>
            </p:txBody>
          </p:sp>
          <p:cxnSp>
            <p:nvCxnSpPr>
              <p:cNvPr id="34" name="Straight Arrow Connector 33"/>
              <p:cNvCxnSpPr>
                <a:stCxn id="17" idx="5"/>
                <a:endCxn id="33" idx="2"/>
              </p:cNvCxnSpPr>
              <p:nvPr/>
            </p:nvCxnSpPr>
            <p:spPr bwMode="auto">
              <a:xfrm>
                <a:off x="4374511" y="3589972"/>
                <a:ext cx="742000" cy="40947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8" idx="2"/>
                <a:endCxn id="33" idx="6"/>
              </p:cNvCxnSpPr>
              <p:nvPr/>
            </p:nvCxnSpPr>
            <p:spPr bwMode="auto">
              <a:xfrm flipH="1" flipV="1">
                <a:off x="7163884" y="3999444"/>
                <a:ext cx="1229228" cy="14244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gr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Using rules vs. ontologies may largely depend on</a:t>
            </a:r>
          </a:p>
          <a:p>
            <a:pPr lvl="1"/>
            <a:r>
              <a:rPr lang="en-US" dirty="0" smtClean="0"/>
              <a:t>available tools</a:t>
            </a:r>
          </a:p>
          <a:p>
            <a:pPr lvl="1"/>
            <a:r>
              <a:rPr lang="en-US" dirty="0" smtClean="0"/>
              <a:t>personal technical experience and expertise</a:t>
            </a:r>
          </a:p>
          <a:p>
            <a:pPr lvl="1"/>
            <a:r>
              <a:rPr lang="en-US" dirty="0" smtClean="0"/>
              <a:t>taste…</a:t>
            </a:r>
            <a:endParaRPr lang="en-US" dirty="0"/>
          </a:p>
        </p:txBody>
      </p:sp>
      <p:sp>
        <p:nvSpPr>
          <p:cNvPr id="2" name="Title 1"/>
          <p:cNvSpPr>
            <a:spLocks noGrp="1"/>
          </p:cNvSpPr>
          <p:nvPr>
            <p:ph type="title"/>
          </p:nvPr>
        </p:nvSpPr>
        <p:spPr/>
        <p:txBody>
          <a:bodyPr/>
          <a:lstStyle/>
          <a:p>
            <a:r>
              <a:rPr lang="en-US" dirty="0" smtClean="0"/>
              <a:t>At the end of the day…</a:t>
            </a:r>
            <a:endParaRPr lang="en-US" dirty="0"/>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5" name="Rectangle 2"/>
          <p:cNvSpPr>
            <a:spLocks noGrp="1" noChangeArrowheads="1"/>
          </p:cNvSpPr>
          <p:nvPr>
            <p:ph idx="1"/>
          </p:nvPr>
        </p:nvSpPr>
        <p:spPr/>
        <p:txBody>
          <a:bodyPr/>
          <a:lstStyle/>
          <a:p>
            <a:r>
              <a:rPr lang="en-US" dirty="0" smtClean="0"/>
              <a:t>OWL RL stands for “Rule Language”…</a:t>
            </a:r>
          </a:p>
          <a:p>
            <a:r>
              <a:rPr lang="en-US" dirty="0" smtClean="0"/>
              <a:t>OWL RL is in the intersection of RIF Core and OWL</a:t>
            </a:r>
          </a:p>
          <a:p>
            <a:pPr lvl="1"/>
            <a:r>
              <a:rPr lang="en-US" dirty="0" smtClean="0"/>
              <a:t>inferences in OWL RL can be expressed with rules</a:t>
            </a:r>
          </a:p>
          <a:p>
            <a:pPr lvl="2"/>
            <a:r>
              <a:rPr lang="en-US" dirty="0" smtClean="0"/>
              <a:t>the rules are precisely described in the OWL specification</a:t>
            </a:r>
          </a:p>
          <a:p>
            <a:pPr lvl="1"/>
            <a:r>
              <a:rPr lang="en-US" dirty="0" smtClean="0"/>
              <a:t>there are OWL RL implementations that are based on RIF</a:t>
            </a:r>
            <a:endParaRPr lang="en-US" dirty="0"/>
          </a:p>
        </p:txBody>
      </p:sp>
      <p:sp>
        <p:nvSpPr>
          <p:cNvPr id="550914" name="Rectangle 1"/>
          <p:cNvSpPr>
            <a:spLocks noGrp="1" noChangeArrowheads="1"/>
          </p:cNvSpPr>
          <p:nvPr>
            <p:ph type="title"/>
          </p:nvPr>
        </p:nvSpPr>
        <p:spPr/>
        <p:txBody>
          <a:bodyPr/>
          <a:lstStyle/>
          <a:p>
            <a:r>
              <a:rPr lang="en-US" dirty="0" smtClean="0"/>
              <a:t>What about OWL RL?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9" name="Rectangle 2"/>
          <p:cNvSpPr>
            <a:spLocks noGrp="1" noChangeArrowheads="1"/>
          </p:cNvSpPr>
          <p:nvPr>
            <p:ph idx="1"/>
          </p:nvPr>
        </p:nvSpPr>
        <p:spPr/>
        <p:txBody>
          <a:bodyPr/>
          <a:lstStyle/>
          <a:p>
            <a:r>
              <a:rPr lang="en-US" dirty="0" smtClean="0"/>
              <a:t>Applications may want to </a:t>
            </a:r>
            <a:r>
              <a:rPr lang="en-US" i="1" u="sng" dirty="0" smtClean="0"/>
              <a:t>exchange </a:t>
            </a:r>
            <a:r>
              <a:rPr lang="en-US" dirty="0" smtClean="0"/>
              <a:t>their rules:</a:t>
            </a:r>
          </a:p>
          <a:p>
            <a:pPr lvl="1"/>
            <a:r>
              <a:rPr lang="en-US" dirty="0" smtClean="0"/>
              <a:t>negotiate </a:t>
            </a:r>
            <a:r>
              <a:rPr lang="en-US" dirty="0" err="1" smtClean="0"/>
              <a:t>eBusiness</a:t>
            </a:r>
            <a:r>
              <a:rPr lang="en-US" dirty="0" smtClean="0"/>
              <a:t> contracts across platforms: supply vendor-neutral representation of your business rules so that others may find you</a:t>
            </a:r>
          </a:p>
          <a:p>
            <a:pPr lvl="1"/>
            <a:r>
              <a:rPr lang="en-US" dirty="0" smtClean="0"/>
              <a:t>describe privacy requirements and policies, and let clients “merge” those (e.g., when paying with a credit card)</a:t>
            </a:r>
          </a:p>
        </p:txBody>
      </p:sp>
      <p:sp>
        <p:nvSpPr>
          <p:cNvPr id="495618" name="Rectangle 1"/>
          <p:cNvSpPr>
            <a:spLocks noGrp="1" noChangeArrowheads="1"/>
          </p:cNvSpPr>
          <p:nvPr>
            <p:ph type="title"/>
          </p:nvPr>
        </p:nvSpPr>
        <p:spPr/>
        <p:txBody>
          <a:bodyPr/>
          <a:lstStyle/>
          <a:p>
            <a:r>
              <a:rPr lang="en-US" dirty="0" smtClean="0"/>
              <a:t>Why other RIF dialects?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 an ideal world</a:t>
            </a:r>
            <a:endParaRPr lang="en-US" dirty="0"/>
          </a:p>
        </p:txBody>
      </p:sp>
      <p:grpSp>
        <p:nvGrpSpPr>
          <p:cNvPr id="2" name="Group 40"/>
          <p:cNvGrpSpPr/>
          <p:nvPr/>
        </p:nvGrpSpPr>
        <p:grpSpPr>
          <a:xfrm>
            <a:off x="239713" y="1493842"/>
            <a:ext cx="9525000" cy="5410200"/>
            <a:chOff x="392112" y="1493837"/>
            <a:chExt cx="9525000" cy="5410200"/>
          </a:xfrm>
        </p:grpSpPr>
        <p:sp>
          <p:nvSpPr>
            <p:cNvPr id="4" name="Rectangle 3"/>
            <p:cNvSpPr/>
            <p:nvPr/>
          </p:nvSpPr>
          <p:spPr>
            <a:xfrm>
              <a:off x="4049712" y="3170237"/>
              <a:ext cx="2286000" cy="16764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92500" lnSpcReduction="10000"/>
            </a:bodyPr>
            <a:lstStyle/>
            <a:p>
              <a:pPr algn="ctr"/>
              <a:r>
                <a:rPr lang="en-US" dirty="0" smtClean="0"/>
                <a:t>Universal RULE exchange format and language</a:t>
              </a:r>
              <a:endParaRPr lang="en-US" dirty="0"/>
            </a:p>
          </p:txBody>
        </p:sp>
        <p:sp>
          <p:nvSpPr>
            <p:cNvPr id="6" name="Oval 5"/>
            <p:cNvSpPr/>
            <p:nvPr/>
          </p:nvSpPr>
          <p:spPr>
            <a:xfrm>
              <a:off x="1077912" y="2027237"/>
              <a:ext cx="2438400" cy="685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92500"/>
            </a:bodyPr>
            <a:lstStyle/>
            <a:p>
              <a:pPr algn="ctr"/>
              <a:r>
                <a:rPr lang="en-US" sz="1700" dirty="0"/>
                <a:t>Rule system #8</a:t>
              </a:r>
            </a:p>
          </p:txBody>
        </p:sp>
        <p:sp>
          <p:nvSpPr>
            <p:cNvPr id="7" name="Oval 6"/>
            <p:cNvSpPr/>
            <p:nvPr/>
          </p:nvSpPr>
          <p:spPr>
            <a:xfrm>
              <a:off x="6945312" y="2027237"/>
              <a:ext cx="2438400" cy="685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92500"/>
            </a:bodyPr>
            <a:lstStyle/>
            <a:p>
              <a:pPr algn="ctr"/>
              <a:r>
                <a:rPr lang="en-US" sz="1700" dirty="0"/>
                <a:t>Rule system #2</a:t>
              </a:r>
            </a:p>
          </p:txBody>
        </p:sp>
        <p:sp>
          <p:nvSpPr>
            <p:cNvPr id="9" name="Oval 8"/>
            <p:cNvSpPr/>
            <p:nvPr/>
          </p:nvSpPr>
          <p:spPr>
            <a:xfrm>
              <a:off x="392112" y="3683319"/>
              <a:ext cx="2438400" cy="685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92500"/>
            </a:bodyPr>
            <a:lstStyle/>
            <a:p>
              <a:pPr algn="ctr"/>
              <a:r>
                <a:rPr lang="en-US" sz="1700" dirty="0"/>
                <a:t>Rule system #7</a:t>
              </a:r>
            </a:p>
          </p:txBody>
        </p:sp>
        <p:sp>
          <p:nvSpPr>
            <p:cNvPr id="10" name="Oval 9"/>
            <p:cNvSpPr/>
            <p:nvPr/>
          </p:nvSpPr>
          <p:spPr>
            <a:xfrm>
              <a:off x="1077912" y="5380037"/>
              <a:ext cx="2438400" cy="685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92500"/>
            </a:bodyPr>
            <a:lstStyle/>
            <a:p>
              <a:pPr algn="ctr"/>
              <a:r>
                <a:rPr lang="en-US" sz="1700" dirty="0"/>
                <a:t>Rule system #6</a:t>
              </a:r>
            </a:p>
          </p:txBody>
        </p:sp>
        <p:sp>
          <p:nvSpPr>
            <p:cNvPr id="11" name="Oval 10"/>
            <p:cNvSpPr/>
            <p:nvPr/>
          </p:nvSpPr>
          <p:spPr>
            <a:xfrm>
              <a:off x="3973512" y="6218237"/>
              <a:ext cx="2438400" cy="685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92500"/>
            </a:bodyPr>
            <a:lstStyle/>
            <a:p>
              <a:pPr algn="ctr"/>
              <a:r>
                <a:rPr lang="en-US" sz="1700" dirty="0"/>
                <a:t>Rule system #5</a:t>
              </a:r>
            </a:p>
          </p:txBody>
        </p:sp>
        <p:sp>
          <p:nvSpPr>
            <p:cNvPr id="12" name="Oval 11"/>
            <p:cNvSpPr/>
            <p:nvPr/>
          </p:nvSpPr>
          <p:spPr>
            <a:xfrm>
              <a:off x="6945312" y="5380037"/>
              <a:ext cx="2438400" cy="685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92500"/>
            </a:bodyPr>
            <a:lstStyle/>
            <a:p>
              <a:pPr algn="ctr"/>
              <a:r>
                <a:rPr lang="en-US" sz="1700" dirty="0"/>
                <a:t>Rule system #4</a:t>
              </a:r>
            </a:p>
          </p:txBody>
        </p:sp>
        <p:sp>
          <p:nvSpPr>
            <p:cNvPr id="13" name="Oval 12"/>
            <p:cNvSpPr/>
            <p:nvPr/>
          </p:nvSpPr>
          <p:spPr>
            <a:xfrm>
              <a:off x="7478712" y="3657914"/>
              <a:ext cx="2438400" cy="685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92500"/>
            </a:bodyPr>
            <a:lstStyle/>
            <a:p>
              <a:pPr algn="ctr"/>
              <a:r>
                <a:rPr lang="en-US" sz="1700" dirty="0"/>
                <a:t>Rule system #3</a:t>
              </a:r>
            </a:p>
          </p:txBody>
        </p:sp>
        <p:sp>
          <p:nvSpPr>
            <p:cNvPr id="14" name="Oval 13"/>
            <p:cNvSpPr/>
            <p:nvPr/>
          </p:nvSpPr>
          <p:spPr>
            <a:xfrm>
              <a:off x="3973512" y="1493837"/>
              <a:ext cx="2438400" cy="685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92500"/>
            </a:bodyPr>
            <a:lstStyle/>
            <a:p>
              <a:pPr algn="ctr"/>
              <a:r>
                <a:rPr lang="en-US" sz="1700" dirty="0"/>
                <a:t>Rule system #1</a:t>
              </a:r>
            </a:p>
          </p:txBody>
        </p:sp>
        <p:cxnSp>
          <p:nvCxnSpPr>
            <p:cNvPr id="16" name="Straight Arrow Connector 15"/>
            <p:cNvCxnSpPr>
              <a:stCxn id="4" idx="0"/>
              <a:endCxn id="14" idx="4"/>
            </p:cNvCxnSpPr>
            <p:nvPr/>
          </p:nvCxnSpPr>
          <p:spPr>
            <a:xfrm rot="5400000" flipH="1" flipV="1">
              <a:off x="4697412" y="2674937"/>
              <a:ext cx="990600" cy="1588"/>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7" idx="3"/>
            </p:cNvCxnSpPr>
            <p:nvPr/>
          </p:nvCxnSpPr>
          <p:spPr>
            <a:xfrm flipV="1">
              <a:off x="6335712" y="2612604"/>
              <a:ext cx="966695" cy="557633"/>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4" idx="3"/>
              <a:endCxn id="13" idx="2"/>
            </p:cNvCxnSpPr>
            <p:nvPr/>
          </p:nvCxnSpPr>
          <p:spPr>
            <a:xfrm flipV="1">
              <a:off x="6335712" y="4000814"/>
              <a:ext cx="1143000" cy="7623"/>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endCxn id="12" idx="1"/>
            </p:cNvCxnSpPr>
            <p:nvPr/>
          </p:nvCxnSpPr>
          <p:spPr>
            <a:xfrm>
              <a:off x="6335712" y="4846637"/>
              <a:ext cx="966695" cy="633833"/>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4" idx="2"/>
              <a:endCxn id="11" idx="0"/>
            </p:cNvCxnSpPr>
            <p:nvPr/>
          </p:nvCxnSpPr>
          <p:spPr>
            <a:xfrm rot="5400000">
              <a:off x="4506912" y="5532437"/>
              <a:ext cx="1371600" cy="1588"/>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4" idx="1"/>
              <a:endCxn id="9" idx="6"/>
            </p:cNvCxnSpPr>
            <p:nvPr/>
          </p:nvCxnSpPr>
          <p:spPr>
            <a:xfrm rot="10800000" flipV="1">
              <a:off x="2830512" y="4008437"/>
              <a:ext cx="1219200" cy="17782"/>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6" idx="5"/>
            </p:cNvCxnSpPr>
            <p:nvPr/>
          </p:nvCxnSpPr>
          <p:spPr>
            <a:xfrm rot="10800000">
              <a:off x="3159218" y="2612605"/>
              <a:ext cx="890495" cy="557633"/>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0" idx="7"/>
            </p:cNvCxnSpPr>
            <p:nvPr/>
          </p:nvCxnSpPr>
          <p:spPr>
            <a:xfrm rot="5400000" flipH="1" flipV="1">
              <a:off x="3287548" y="4718307"/>
              <a:ext cx="633833" cy="890495"/>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3" name="Rectangle 2"/>
          <p:cNvSpPr>
            <a:spLocks noGrp="1" noChangeArrowheads="1"/>
          </p:cNvSpPr>
          <p:nvPr>
            <p:ph idx="1"/>
          </p:nvPr>
        </p:nvSpPr>
        <p:spPr/>
        <p:txBody>
          <a:bodyPr/>
          <a:lstStyle/>
          <a:p>
            <a:r>
              <a:rPr lang="en-US" smtClean="0"/>
              <a:t>Rule based systems can be very different</a:t>
            </a:r>
          </a:p>
          <a:p>
            <a:pPr lvl="1"/>
            <a:r>
              <a:rPr lang="en-US" smtClean="0"/>
              <a:t>different rule semantics (based on various type of model theories, on proof systems, etc)</a:t>
            </a:r>
          </a:p>
          <a:p>
            <a:pPr lvl="1"/>
            <a:r>
              <a:rPr lang="en-US" smtClean="0"/>
              <a:t>production rule systems, with procedural references, state transitions, etc</a:t>
            </a:r>
          </a:p>
          <a:p>
            <a:r>
              <a:rPr lang="en-US" smtClean="0"/>
              <a:t>Such universal exchange format is not feasible</a:t>
            </a:r>
          </a:p>
          <a:p>
            <a:r>
              <a:rPr lang="en-US" smtClean="0"/>
              <a:t>The idea is to define “cores” for a family of languages with “variants” </a:t>
            </a:r>
            <a:endParaRPr lang="en-US"/>
          </a:p>
        </p:txBody>
      </p:sp>
      <p:sp>
        <p:nvSpPr>
          <p:cNvPr id="501762" name="Rectangle 1"/>
          <p:cNvSpPr>
            <a:spLocks noGrp="1" noChangeArrowheads="1"/>
          </p:cNvSpPr>
          <p:nvPr>
            <p:ph type="title"/>
          </p:nvPr>
        </p:nvSpPr>
        <p:spPr/>
        <p:txBody>
          <a:bodyPr/>
          <a:lstStyle/>
          <a:p>
            <a:r>
              <a:rPr lang="en-US" smtClean="0"/>
              <a:t>In the real World…</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 partial interchange…</a:t>
            </a:r>
            <a:endParaRPr lang="en-US" dirty="0"/>
          </a:p>
        </p:txBody>
      </p:sp>
      <p:sp>
        <p:nvSpPr>
          <p:cNvPr id="4" name="Rectangle 3"/>
          <p:cNvSpPr/>
          <p:nvPr/>
        </p:nvSpPr>
        <p:spPr>
          <a:xfrm>
            <a:off x="3897313" y="3779840"/>
            <a:ext cx="2286000" cy="6858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lIns="91132" tIns="45567" rIns="91132" bIns="45567" rtlCol="0" anchor="ctr">
            <a:normAutofit/>
          </a:bodyPr>
          <a:lstStyle/>
          <a:p>
            <a:pPr algn="ctr"/>
            <a:r>
              <a:rPr lang="en-US" dirty="0" smtClean="0"/>
              <a:t>“Core”</a:t>
            </a:r>
            <a:endParaRPr lang="en-US" dirty="0"/>
          </a:p>
        </p:txBody>
      </p:sp>
      <p:grpSp>
        <p:nvGrpSpPr>
          <p:cNvPr id="2" name="Group 37"/>
          <p:cNvGrpSpPr/>
          <p:nvPr/>
        </p:nvGrpSpPr>
        <p:grpSpPr>
          <a:xfrm>
            <a:off x="392113" y="3892875"/>
            <a:ext cx="2438400" cy="1066800"/>
            <a:chOff x="239712" y="3470845"/>
            <a:chExt cx="2438400" cy="1066800"/>
          </a:xfrm>
        </p:grpSpPr>
        <p:sp>
          <p:nvSpPr>
            <p:cNvPr id="9" name="Oval 8"/>
            <p:cNvSpPr/>
            <p:nvPr/>
          </p:nvSpPr>
          <p:spPr>
            <a:xfrm>
              <a:off x="239712" y="3470845"/>
              <a:ext cx="2438400" cy="1066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b" anchorCtr="1">
              <a:noAutofit/>
            </a:bodyPr>
            <a:lstStyle/>
            <a:p>
              <a:pPr algn="ctr"/>
              <a:r>
                <a:rPr lang="en-US" sz="1700" dirty="0"/>
                <a:t>Rule system #4</a:t>
              </a:r>
            </a:p>
          </p:txBody>
        </p:sp>
        <p:sp>
          <p:nvSpPr>
            <p:cNvPr id="36" name="Rectangle 35"/>
            <p:cNvSpPr/>
            <p:nvPr/>
          </p:nvSpPr>
          <p:spPr>
            <a:xfrm>
              <a:off x="773112" y="3561396"/>
              <a:ext cx="1306487" cy="269489"/>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55000" lnSpcReduction="20000"/>
            </a:bodyPr>
            <a:lstStyle/>
            <a:p>
              <a:pPr algn="ctr"/>
              <a:endParaRPr lang="en-US" dirty="0"/>
            </a:p>
          </p:txBody>
        </p:sp>
      </p:grpSp>
      <p:grpSp>
        <p:nvGrpSpPr>
          <p:cNvPr id="5" name="Group 38"/>
          <p:cNvGrpSpPr/>
          <p:nvPr/>
        </p:nvGrpSpPr>
        <p:grpSpPr>
          <a:xfrm>
            <a:off x="3841763" y="5684837"/>
            <a:ext cx="2438400" cy="1066800"/>
            <a:chOff x="239712" y="3398837"/>
            <a:chExt cx="2438400" cy="1066800"/>
          </a:xfrm>
        </p:grpSpPr>
        <p:sp>
          <p:nvSpPr>
            <p:cNvPr id="40" name="Oval 39"/>
            <p:cNvSpPr/>
            <p:nvPr/>
          </p:nvSpPr>
          <p:spPr>
            <a:xfrm>
              <a:off x="239712" y="3398837"/>
              <a:ext cx="2438400" cy="1066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b" anchorCtr="1">
              <a:noAutofit/>
            </a:bodyPr>
            <a:lstStyle/>
            <a:p>
              <a:pPr algn="ctr"/>
              <a:r>
                <a:rPr lang="en-US" sz="1700" dirty="0"/>
                <a:t>Rule system #3</a:t>
              </a:r>
            </a:p>
          </p:txBody>
        </p:sp>
        <p:sp>
          <p:nvSpPr>
            <p:cNvPr id="41" name="Rectangle 40"/>
            <p:cNvSpPr/>
            <p:nvPr/>
          </p:nvSpPr>
          <p:spPr>
            <a:xfrm>
              <a:off x="773112" y="3561396"/>
              <a:ext cx="1333871" cy="236697"/>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47500" lnSpcReduction="20000"/>
            </a:bodyPr>
            <a:lstStyle/>
            <a:p>
              <a:pPr algn="ctr"/>
              <a:endParaRPr lang="en-US" dirty="0"/>
            </a:p>
          </p:txBody>
        </p:sp>
      </p:grpSp>
      <p:grpSp>
        <p:nvGrpSpPr>
          <p:cNvPr id="6" name="Group 41"/>
          <p:cNvGrpSpPr/>
          <p:nvPr/>
        </p:nvGrpSpPr>
        <p:grpSpPr>
          <a:xfrm>
            <a:off x="7250113" y="3852119"/>
            <a:ext cx="2438400" cy="1066800"/>
            <a:chOff x="239712" y="3398837"/>
            <a:chExt cx="2438400" cy="1066800"/>
          </a:xfrm>
        </p:grpSpPr>
        <p:sp>
          <p:nvSpPr>
            <p:cNvPr id="43" name="Oval 42"/>
            <p:cNvSpPr/>
            <p:nvPr/>
          </p:nvSpPr>
          <p:spPr>
            <a:xfrm>
              <a:off x="239712" y="3398837"/>
              <a:ext cx="2438400" cy="1066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b" anchorCtr="1">
              <a:noAutofit/>
            </a:bodyPr>
            <a:lstStyle/>
            <a:p>
              <a:pPr algn="ctr"/>
              <a:r>
                <a:rPr lang="en-US" sz="1700" dirty="0"/>
                <a:t>Rule system #2</a:t>
              </a:r>
            </a:p>
          </p:txBody>
        </p:sp>
        <p:sp>
          <p:nvSpPr>
            <p:cNvPr id="44" name="Rectangle 43"/>
            <p:cNvSpPr/>
            <p:nvPr/>
          </p:nvSpPr>
          <p:spPr>
            <a:xfrm>
              <a:off x="773112" y="3561396"/>
              <a:ext cx="1289247" cy="197481"/>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32500" lnSpcReduction="20000"/>
            </a:bodyPr>
            <a:lstStyle/>
            <a:p>
              <a:pPr algn="ctr"/>
              <a:endParaRPr lang="en-US" dirty="0"/>
            </a:p>
          </p:txBody>
        </p:sp>
      </p:grpSp>
      <p:grpSp>
        <p:nvGrpSpPr>
          <p:cNvPr id="7" name="Group 44"/>
          <p:cNvGrpSpPr/>
          <p:nvPr/>
        </p:nvGrpSpPr>
        <p:grpSpPr>
          <a:xfrm>
            <a:off x="3841763" y="1570037"/>
            <a:ext cx="2438400" cy="1066800"/>
            <a:chOff x="239712" y="3398837"/>
            <a:chExt cx="2438400" cy="1066800"/>
          </a:xfrm>
        </p:grpSpPr>
        <p:sp>
          <p:nvSpPr>
            <p:cNvPr id="46" name="Oval 45"/>
            <p:cNvSpPr/>
            <p:nvPr/>
          </p:nvSpPr>
          <p:spPr>
            <a:xfrm>
              <a:off x="239712" y="3398837"/>
              <a:ext cx="2438400" cy="1066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b" anchorCtr="1">
              <a:noAutofit/>
            </a:bodyPr>
            <a:lstStyle/>
            <a:p>
              <a:pPr algn="ctr"/>
              <a:r>
                <a:rPr lang="en-US" sz="1700" dirty="0"/>
                <a:t>Rule system #1</a:t>
              </a:r>
            </a:p>
          </p:txBody>
        </p:sp>
        <p:sp>
          <p:nvSpPr>
            <p:cNvPr id="47" name="Rectangle 46"/>
            <p:cNvSpPr/>
            <p:nvPr/>
          </p:nvSpPr>
          <p:spPr>
            <a:xfrm>
              <a:off x="773112" y="3561396"/>
              <a:ext cx="1333871" cy="247041"/>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55000" lnSpcReduction="20000"/>
            </a:bodyPr>
            <a:lstStyle/>
            <a:p>
              <a:pPr algn="ctr"/>
              <a:endParaRPr lang="en-US" dirty="0"/>
            </a:p>
          </p:txBody>
        </p:sp>
      </p:grpSp>
      <p:cxnSp>
        <p:nvCxnSpPr>
          <p:cNvPr id="26" name="Straight Arrow Connector 25"/>
          <p:cNvCxnSpPr>
            <a:stCxn id="4" idx="2"/>
            <a:endCxn id="41" idx="0"/>
          </p:cNvCxnSpPr>
          <p:nvPr/>
        </p:nvCxnSpPr>
        <p:spPr>
          <a:xfrm>
            <a:off x="5040312" y="4465640"/>
            <a:ext cx="1786" cy="1381756"/>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4" idx="3"/>
            <a:endCxn id="44" idx="1"/>
          </p:cNvCxnSpPr>
          <p:nvPr/>
        </p:nvCxnSpPr>
        <p:spPr>
          <a:xfrm flipV="1">
            <a:off x="6183313" y="4113419"/>
            <a:ext cx="1600200" cy="9321"/>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4" idx="1"/>
            <a:endCxn id="36" idx="3"/>
          </p:cNvCxnSpPr>
          <p:nvPr/>
        </p:nvCxnSpPr>
        <p:spPr>
          <a:xfrm flipH="1" flipV="1">
            <a:off x="2232023" y="4118194"/>
            <a:ext cx="1665313" cy="4569"/>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4" idx="0"/>
            <a:endCxn id="47" idx="2"/>
          </p:cNvCxnSpPr>
          <p:nvPr/>
        </p:nvCxnSpPr>
        <p:spPr>
          <a:xfrm flipV="1">
            <a:off x="5040312" y="1979638"/>
            <a:ext cx="1786" cy="1800202"/>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RIF “dialects”…</a:t>
            </a:r>
            <a:endParaRPr lang="en-US" dirty="0"/>
          </a:p>
        </p:txBody>
      </p:sp>
      <p:sp>
        <p:nvSpPr>
          <p:cNvPr id="241" name="Content Placeholder 240"/>
          <p:cNvSpPr>
            <a:spLocks noGrp="1"/>
          </p:cNvSpPr>
          <p:nvPr>
            <p:ph idx="4294967295"/>
          </p:nvPr>
        </p:nvSpPr>
        <p:spPr>
          <a:xfrm>
            <a:off x="0" y="6640548"/>
            <a:ext cx="9074150" cy="644525"/>
          </a:xfrm>
        </p:spPr>
        <p:txBody>
          <a:bodyPr/>
          <a:lstStyle/>
          <a:p>
            <a:r>
              <a:rPr lang="en-US" dirty="0" smtClean="0"/>
              <a:t>Possible dialects: F-logic, fuzzy logic, …</a:t>
            </a:r>
            <a:endParaRPr lang="en-US" dirty="0"/>
          </a:p>
        </p:txBody>
      </p:sp>
      <p:grpSp>
        <p:nvGrpSpPr>
          <p:cNvPr id="9" name="Group 8"/>
          <p:cNvGrpSpPr/>
          <p:nvPr/>
        </p:nvGrpSpPr>
        <p:grpSpPr>
          <a:xfrm>
            <a:off x="925513" y="1352590"/>
            <a:ext cx="8305800" cy="5312035"/>
            <a:chOff x="925512" y="1215467"/>
            <a:chExt cx="8305800" cy="5312036"/>
          </a:xfrm>
        </p:grpSpPr>
        <p:sp>
          <p:nvSpPr>
            <p:cNvPr id="246" name="TextBox 245"/>
            <p:cNvSpPr txBox="1"/>
            <p:nvPr/>
          </p:nvSpPr>
          <p:spPr>
            <a:xfrm>
              <a:off x="4278312" y="1215467"/>
              <a:ext cx="1524000" cy="343790"/>
            </a:xfrm>
            <a:prstGeom prst="rect">
              <a:avLst/>
            </a:prstGeom>
            <a:noFill/>
          </p:spPr>
          <p:txBody>
            <a:bodyPr wrap="square" rtlCol="0">
              <a:spAutoFit/>
            </a:bodyPr>
            <a:lstStyle/>
            <a:p>
              <a:pPr algn="ctr"/>
              <a:r>
                <a:rPr lang="en-US" sz="1800" dirty="0">
                  <a:solidFill>
                    <a:srgbClr val="7F7F7F"/>
                  </a:solidFill>
                  <a:latin typeface="Helvetica Neue"/>
                  <a:cs typeface="Helvetica Neue"/>
                </a:rPr>
                <a:t>Dialect #1</a:t>
              </a:r>
            </a:p>
          </p:txBody>
        </p:sp>
        <p:sp>
          <p:nvSpPr>
            <p:cNvPr id="4" name="Rectangle 3"/>
            <p:cNvSpPr/>
            <p:nvPr/>
          </p:nvSpPr>
          <p:spPr>
            <a:xfrm>
              <a:off x="3897312" y="3577667"/>
              <a:ext cx="2286000" cy="6858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a:bodyPr>
            <a:lstStyle/>
            <a:p>
              <a:pPr algn="ctr"/>
              <a:r>
                <a:rPr lang="en-US" dirty="0" smtClean="0"/>
                <a:t>“Core”</a:t>
              </a:r>
              <a:endParaRPr lang="en-US" dirty="0"/>
            </a:p>
          </p:txBody>
        </p:sp>
        <p:grpSp>
          <p:nvGrpSpPr>
            <p:cNvPr id="2" name="Group 238"/>
            <p:cNvGrpSpPr/>
            <p:nvPr/>
          </p:nvGrpSpPr>
          <p:grpSpPr>
            <a:xfrm>
              <a:off x="4278312" y="5635067"/>
              <a:ext cx="1676400" cy="533400"/>
              <a:chOff x="4278312" y="5837237"/>
              <a:chExt cx="1676400" cy="533400"/>
            </a:xfrm>
          </p:grpSpPr>
          <p:sp>
            <p:nvSpPr>
              <p:cNvPr id="23" name="Rectangle 22"/>
              <p:cNvSpPr/>
              <p:nvPr/>
            </p:nvSpPr>
            <p:spPr>
              <a:xfrm>
                <a:off x="4278312" y="5837237"/>
                <a:ext cx="1676400" cy="533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ectangle 23"/>
              <p:cNvSpPr/>
              <p:nvPr/>
            </p:nvSpPr>
            <p:spPr>
              <a:xfrm>
                <a:off x="4354512" y="59134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92500" lnSpcReduction="20000"/>
              </a:bodyPr>
              <a:lstStyle/>
              <a:p>
                <a:pPr algn="ctr"/>
                <a:endParaRPr lang="en-US" dirty="0"/>
              </a:p>
            </p:txBody>
          </p:sp>
        </p:grpSp>
        <p:grpSp>
          <p:nvGrpSpPr>
            <p:cNvPr id="5" name="Group 33"/>
            <p:cNvGrpSpPr/>
            <p:nvPr/>
          </p:nvGrpSpPr>
          <p:grpSpPr>
            <a:xfrm>
              <a:off x="7554912" y="3658954"/>
              <a:ext cx="1676400" cy="990600"/>
              <a:chOff x="2220912" y="5684837"/>
              <a:chExt cx="1676400" cy="990600"/>
            </a:xfrm>
          </p:grpSpPr>
          <p:sp>
            <p:nvSpPr>
              <p:cNvPr id="25" name="Rectangle 24"/>
              <p:cNvSpPr/>
              <p:nvPr/>
            </p:nvSpPr>
            <p:spPr>
              <a:xfrm>
                <a:off x="2220912" y="5684837"/>
                <a:ext cx="1676400" cy="990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7" name="Rectangle 26"/>
              <p:cNvSpPr/>
              <p:nvPr/>
            </p:nvSpPr>
            <p:spPr>
              <a:xfrm>
                <a:off x="2373312" y="57610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92500" lnSpcReduction="20000"/>
              </a:bodyPr>
              <a:lstStyle/>
              <a:p>
                <a:pPr algn="ctr"/>
                <a:endParaRPr lang="en-US" dirty="0"/>
              </a:p>
            </p:txBody>
          </p:sp>
        </p:grpSp>
        <p:grpSp>
          <p:nvGrpSpPr>
            <p:cNvPr id="6" name="Group 237"/>
            <p:cNvGrpSpPr/>
            <p:nvPr/>
          </p:nvGrpSpPr>
          <p:grpSpPr>
            <a:xfrm>
              <a:off x="4202112" y="1520267"/>
              <a:ext cx="1676400" cy="685800"/>
              <a:chOff x="4202112" y="1722437"/>
              <a:chExt cx="1676400" cy="685800"/>
            </a:xfrm>
          </p:grpSpPr>
          <p:sp>
            <p:nvSpPr>
              <p:cNvPr id="28" name="Rectangle 27"/>
              <p:cNvSpPr/>
              <p:nvPr/>
            </p:nvSpPr>
            <p:spPr>
              <a:xfrm>
                <a:off x="4202112" y="1722437"/>
                <a:ext cx="1676400"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0" name="Rectangle 29"/>
              <p:cNvSpPr/>
              <p:nvPr/>
            </p:nvSpPr>
            <p:spPr>
              <a:xfrm>
                <a:off x="4354512" y="17986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92500" lnSpcReduction="20000"/>
              </a:bodyPr>
              <a:lstStyle/>
              <a:p>
                <a:pPr algn="ctr"/>
                <a:endParaRPr lang="en-US" dirty="0"/>
              </a:p>
            </p:txBody>
          </p:sp>
        </p:grpSp>
        <p:cxnSp>
          <p:nvCxnSpPr>
            <p:cNvPr id="20" name="Straight Arrow Connector 19"/>
            <p:cNvCxnSpPr>
              <a:stCxn id="4" idx="3"/>
            </p:cNvCxnSpPr>
            <p:nvPr/>
          </p:nvCxnSpPr>
          <p:spPr>
            <a:xfrm>
              <a:off x="6183312" y="3920567"/>
              <a:ext cx="1524000" cy="5087"/>
            </a:xfrm>
            <a:prstGeom prst="straightConnector1">
              <a:avLst/>
            </a:prstGeom>
            <a:ln w="38100" cmpd="sng">
              <a:solidFill>
                <a:srgbClr val="0000FF"/>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4" idx="0"/>
            </p:cNvCxnSpPr>
            <p:nvPr/>
          </p:nvCxnSpPr>
          <p:spPr>
            <a:xfrm rot="5400000" flipH="1" flipV="1">
              <a:off x="4240212" y="2777567"/>
              <a:ext cx="1600200" cy="1588"/>
            </a:xfrm>
            <a:prstGeom prst="straightConnector1">
              <a:avLst/>
            </a:prstGeom>
            <a:ln w="38100" cmpd="sng">
              <a:solidFill>
                <a:srgbClr val="0000FF"/>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4" idx="2"/>
            </p:cNvCxnSpPr>
            <p:nvPr/>
          </p:nvCxnSpPr>
          <p:spPr>
            <a:xfrm rot="5400000">
              <a:off x="4316412" y="4987367"/>
              <a:ext cx="1447800" cy="1588"/>
            </a:xfrm>
            <a:prstGeom prst="straightConnector1">
              <a:avLst/>
            </a:prstGeom>
            <a:ln w="38100" cmpd="sng">
              <a:solidFill>
                <a:srgbClr val="0000FF"/>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grpSp>
          <p:nvGrpSpPr>
            <p:cNvPr id="7" name="Group 242"/>
            <p:cNvGrpSpPr/>
            <p:nvPr/>
          </p:nvGrpSpPr>
          <p:grpSpPr>
            <a:xfrm>
              <a:off x="925512" y="3653867"/>
              <a:ext cx="1676400" cy="1105789"/>
              <a:chOff x="925512" y="3856037"/>
              <a:chExt cx="1676400" cy="1105789"/>
            </a:xfrm>
          </p:grpSpPr>
          <p:grpSp>
            <p:nvGrpSpPr>
              <p:cNvPr id="8" name="Group 236"/>
              <p:cNvGrpSpPr/>
              <p:nvPr/>
            </p:nvGrpSpPr>
            <p:grpSpPr>
              <a:xfrm>
                <a:off x="925512" y="3856037"/>
                <a:ext cx="1676400" cy="762000"/>
                <a:chOff x="925512" y="3856037"/>
                <a:chExt cx="1676400" cy="762000"/>
              </a:xfrm>
            </p:grpSpPr>
            <p:sp>
              <p:nvSpPr>
                <p:cNvPr id="22" name="Rectangle 21"/>
                <p:cNvSpPr/>
                <p:nvPr/>
              </p:nvSpPr>
              <p:spPr>
                <a:xfrm>
                  <a:off x="925512" y="3856037"/>
                  <a:ext cx="1676400"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1" name="Rectangle 20"/>
                <p:cNvSpPr/>
                <p:nvPr/>
              </p:nvSpPr>
              <p:spPr>
                <a:xfrm>
                  <a:off x="1077912" y="39322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92500" lnSpcReduction="20000"/>
                </a:bodyPr>
                <a:lstStyle/>
                <a:p>
                  <a:pPr algn="ctr"/>
                  <a:endParaRPr lang="en-US" dirty="0"/>
                </a:p>
              </p:txBody>
            </p:sp>
          </p:grpSp>
          <p:sp>
            <p:nvSpPr>
              <p:cNvPr id="242" name="TextBox 241"/>
              <p:cNvSpPr txBox="1"/>
              <p:nvPr/>
            </p:nvSpPr>
            <p:spPr>
              <a:xfrm>
                <a:off x="1001712" y="4618036"/>
                <a:ext cx="1524000" cy="343790"/>
              </a:xfrm>
              <a:prstGeom prst="rect">
                <a:avLst/>
              </a:prstGeom>
              <a:noFill/>
            </p:spPr>
            <p:txBody>
              <a:bodyPr wrap="square" rtlCol="0">
                <a:spAutoFit/>
              </a:bodyPr>
              <a:lstStyle/>
              <a:p>
                <a:pPr algn="ctr"/>
                <a:r>
                  <a:rPr lang="en-US" sz="1800" dirty="0">
                    <a:solidFill>
                      <a:srgbClr val="7F7F7F"/>
                    </a:solidFill>
                    <a:latin typeface="Helvetica Neue"/>
                    <a:cs typeface="Helvetica Neue"/>
                  </a:rPr>
                  <a:t>Dialect #3</a:t>
                </a:r>
              </a:p>
            </p:txBody>
          </p:sp>
        </p:grpSp>
        <p:sp>
          <p:nvSpPr>
            <p:cNvPr id="244" name="TextBox 243"/>
            <p:cNvSpPr txBox="1"/>
            <p:nvPr/>
          </p:nvSpPr>
          <p:spPr>
            <a:xfrm>
              <a:off x="4354512" y="6183713"/>
              <a:ext cx="1524000" cy="343790"/>
            </a:xfrm>
            <a:prstGeom prst="rect">
              <a:avLst/>
            </a:prstGeom>
            <a:noFill/>
          </p:spPr>
          <p:txBody>
            <a:bodyPr wrap="square" rtlCol="0">
              <a:spAutoFit/>
            </a:bodyPr>
            <a:lstStyle/>
            <a:p>
              <a:pPr algn="ctr"/>
              <a:r>
                <a:rPr lang="en-US" sz="1800" dirty="0">
                  <a:solidFill>
                    <a:srgbClr val="7F7F7F"/>
                  </a:solidFill>
                  <a:latin typeface="Helvetica Neue"/>
                  <a:cs typeface="Helvetica Neue"/>
                </a:rPr>
                <a:t>Dialect #3</a:t>
              </a:r>
            </a:p>
          </p:txBody>
        </p:sp>
        <p:sp>
          <p:nvSpPr>
            <p:cNvPr id="245" name="TextBox 244"/>
            <p:cNvSpPr txBox="1"/>
            <p:nvPr/>
          </p:nvSpPr>
          <p:spPr>
            <a:xfrm>
              <a:off x="7646358" y="4644467"/>
              <a:ext cx="1524000" cy="343790"/>
            </a:xfrm>
            <a:prstGeom prst="rect">
              <a:avLst/>
            </a:prstGeom>
            <a:noFill/>
          </p:spPr>
          <p:txBody>
            <a:bodyPr wrap="square" rtlCol="0">
              <a:spAutoFit/>
            </a:bodyPr>
            <a:lstStyle/>
            <a:p>
              <a:pPr algn="ctr"/>
              <a:r>
                <a:rPr lang="en-US" sz="1800" dirty="0">
                  <a:solidFill>
                    <a:srgbClr val="7F7F7F"/>
                  </a:solidFill>
                  <a:latin typeface="Helvetica Neue"/>
                  <a:cs typeface="Helvetica Neue"/>
                </a:rPr>
                <a:t>Dialect #2</a:t>
              </a:r>
            </a:p>
          </p:txBody>
        </p:sp>
        <p:cxnSp>
          <p:nvCxnSpPr>
            <p:cNvPr id="29" name="Straight Arrow Connector 28"/>
            <p:cNvCxnSpPr>
              <a:stCxn id="4" idx="1"/>
            </p:cNvCxnSpPr>
            <p:nvPr/>
          </p:nvCxnSpPr>
          <p:spPr>
            <a:xfrm rot="10800000">
              <a:off x="2449512" y="3920567"/>
              <a:ext cx="1447800" cy="1588"/>
            </a:xfrm>
            <a:prstGeom prst="straightConnector1">
              <a:avLst/>
            </a:prstGeom>
            <a:ln w="38100" cmpd="sng">
              <a:solidFill>
                <a:srgbClr val="0000FF"/>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dialects</a:t>
            </a:r>
            <a:endParaRPr lang="en-US" dirty="0"/>
          </a:p>
        </p:txBody>
      </p:sp>
      <p:grpSp>
        <p:nvGrpSpPr>
          <p:cNvPr id="3" name="Group 27"/>
          <p:cNvGrpSpPr/>
          <p:nvPr/>
        </p:nvGrpSpPr>
        <p:grpSpPr>
          <a:xfrm>
            <a:off x="3153297" y="3140397"/>
            <a:ext cx="3487216" cy="1864192"/>
            <a:chOff x="1077912" y="1981514"/>
            <a:chExt cx="3487216" cy="1864192"/>
          </a:xfrm>
        </p:grpSpPr>
        <p:grpSp>
          <p:nvGrpSpPr>
            <p:cNvPr id="4" name="Group 4"/>
            <p:cNvGrpSpPr/>
            <p:nvPr/>
          </p:nvGrpSpPr>
          <p:grpSpPr>
            <a:xfrm>
              <a:off x="1077912" y="2179637"/>
              <a:ext cx="3487216" cy="1666069"/>
              <a:chOff x="925512" y="1520267"/>
              <a:chExt cx="8305800" cy="5327466"/>
            </a:xfrm>
          </p:grpSpPr>
          <p:sp>
            <p:nvSpPr>
              <p:cNvPr id="6" name="Rectangle 5"/>
              <p:cNvSpPr/>
              <p:nvPr/>
            </p:nvSpPr>
            <p:spPr>
              <a:xfrm>
                <a:off x="3897312" y="3577667"/>
                <a:ext cx="2286000" cy="6858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40000" lnSpcReduction="20000"/>
              </a:bodyPr>
              <a:lstStyle/>
              <a:p>
                <a:pPr algn="ctr"/>
                <a:r>
                  <a:rPr lang="en-US" dirty="0" smtClean="0"/>
                  <a:t>“Core”</a:t>
                </a:r>
                <a:endParaRPr lang="en-US" dirty="0"/>
              </a:p>
            </p:txBody>
          </p:sp>
          <p:grpSp>
            <p:nvGrpSpPr>
              <p:cNvPr id="5" name="Group 238"/>
              <p:cNvGrpSpPr/>
              <p:nvPr/>
            </p:nvGrpSpPr>
            <p:grpSpPr>
              <a:xfrm>
                <a:off x="4278312" y="5635067"/>
                <a:ext cx="1676400" cy="533400"/>
                <a:chOff x="4278312" y="5837237"/>
                <a:chExt cx="1676400" cy="533400"/>
              </a:xfrm>
            </p:grpSpPr>
            <p:sp>
              <p:nvSpPr>
                <p:cNvPr id="25" name="Rectangle 24"/>
                <p:cNvSpPr/>
                <p:nvPr/>
              </p:nvSpPr>
              <p:spPr>
                <a:xfrm>
                  <a:off x="4278312" y="5837237"/>
                  <a:ext cx="1676400" cy="533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6" name="Rectangle 25"/>
                <p:cNvSpPr/>
                <p:nvPr/>
              </p:nvSpPr>
              <p:spPr>
                <a:xfrm>
                  <a:off x="4354512" y="59134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7" name="Group 33"/>
              <p:cNvGrpSpPr/>
              <p:nvPr/>
            </p:nvGrpSpPr>
            <p:grpSpPr>
              <a:xfrm>
                <a:off x="7554912" y="3658954"/>
                <a:ext cx="1676400" cy="990600"/>
                <a:chOff x="2220912" y="5684837"/>
                <a:chExt cx="1676400" cy="990600"/>
              </a:xfrm>
            </p:grpSpPr>
            <p:sp>
              <p:nvSpPr>
                <p:cNvPr id="23" name="Rectangle 22"/>
                <p:cNvSpPr/>
                <p:nvPr/>
              </p:nvSpPr>
              <p:spPr>
                <a:xfrm>
                  <a:off x="2220912" y="5684837"/>
                  <a:ext cx="1676400" cy="990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ectangle 23"/>
                <p:cNvSpPr/>
                <p:nvPr/>
              </p:nvSpPr>
              <p:spPr>
                <a:xfrm>
                  <a:off x="2373312" y="57610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8" name="Group 237"/>
              <p:cNvGrpSpPr/>
              <p:nvPr/>
            </p:nvGrpSpPr>
            <p:grpSpPr>
              <a:xfrm>
                <a:off x="4202112" y="1520267"/>
                <a:ext cx="1676400" cy="685800"/>
                <a:chOff x="4202112" y="1722437"/>
                <a:chExt cx="1676400" cy="685800"/>
              </a:xfrm>
            </p:grpSpPr>
            <p:sp>
              <p:nvSpPr>
                <p:cNvPr id="21" name="Rectangle 20"/>
                <p:cNvSpPr/>
                <p:nvPr/>
              </p:nvSpPr>
              <p:spPr>
                <a:xfrm>
                  <a:off x="4202112" y="1722437"/>
                  <a:ext cx="1676400"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2" name="Rectangle 21"/>
                <p:cNvSpPr/>
                <p:nvPr/>
              </p:nvSpPr>
              <p:spPr>
                <a:xfrm>
                  <a:off x="4354512" y="17986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cxnSp>
            <p:nvCxnSpPr>
              <p:cNvPr id="10" name="Straight Arrow Connector 9"/>
              <p:cNvCxnSpPr>
                <a:stCxn id="6" idx="3"/>
              </p:cNvCxnSpPr>
              <p:nvPr/>
            </p:nvCxnSpPr>
            <p:spPr>
              <a:xfrm>
                <a:off x="6183312" y="3920567"/>
                <a:ext cx="1524000" cy="5087"/>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0"/>
              </p:cNvCxnSpPr>
              <p:nvPr/>
            </p:nvCxnSpPr>
            <p:spPr>
              <a:xfrm rot="5400000" flipH="1" flipV="1">
                <a:off x="4240212" y="2777567"/>
                <a:ext cx="16002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2"/>
              </p:cNvCxnSpPr>
              <p:nvPr/>
            </p:nvCxnSpPr>
            <p:spPr>
              <a:xfrm rot="5400000">
                <a:off x="4316412" y="49873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nvGrpSpPr>
              <p:cNvPr id="9" name="Group 242"/>
              <p:cNvGrpSpPr/>
              <p:nvPr/>
            </p:nvGrpSpPr>
            <p:grpSpPr>
              <a:xfrm>
                <a:off x="925512" y="3653867"/>
                <a:ext cx="1676400" cy="1426020"/>
                <a:chOff x="925512" y="3856037"/>
                <a:chExt cx="1676400" cy="1426020"/>
              </a:xfrm>
            </p:grpSpPr>
            <p:grpSp>
              <p:nvGrpSpPr>
                <p:cNvPr id="13" name="Group 236"/>
                <p:cNvGrpSpPr/>
                <p:nvPr/>
              </p:nvGrpSpPr>
              <p:grpSpPr>
                <a:xfrm>
                  <a:off x="925512" y="3856037"/>
                  <a:ext cx="1676400" cy="762000"/>
                  <a:chOff x="925512" y="3856037"/>
                  <a:chExt cx="1676400" cy="762000"/>
                </a:xfrm>
              </p:grpSpPr>
              <p:sp>
                <p:nvSpPr>
                  <p:cNvPr id="19" name="Rectangle 18"/>
                  <p:cNvSpPr/>
                  <p:nvPr/>
                </p:nvSpPr>
                <p:spPr>
                  <a:xfrm>
                    <a:off x="925512" y="3856037"/>
                    <a:ext cx="1676400"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Rectangle 19"/>
                  <p:cNvSpPr/>
                  <p:nvPr/>
                </p:nvSpPr>
                <p:spPr>
                  <a:xfrm>
                    <a:off x="1077912" y="39322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18" name="TextBox 17"/>
                <p:cNvSpPr txBox="1"/>
                <p:nvPr/>
              </p:nvSpPr>
              <p:spPr>
                <a:xfrm>
                  <a:off x="1001711" y="4618038"/>
                  <a:ext cx="1524001" cy="664019"/>
                </a:xfrm>
                <a:prstGeom prst="rect">
                  <a:avLst/>
                </a:prstGeom>
                <a:noFill/>
              </p:spPr>
              <p:txBody>
                <a:bodyPr wrap="square" rtlCol="0">
                  <a:spAutoFit/>
                </a:bodyPr>
                <a:lstStyle/>
                <a:p>
                  <a:pPr algn="ctr"/>
                  <a:r>
                    <a:rPr lang="en-US" sz="800" dirty="0">
                      <a:solidFill>
                        <a:srgbClr val="000000"/>
                      </a:solidFill>
                      <a:latin typeface="Gill Sans MT"/>
                      <a:cs typeface="Gill Sans MT"/>
                    </a:rPr>
                    <a:t>Dialect #3</a:t>
                  </a:r>
                </a:p>
              </p:txBody>
            </p:sp>
          </p:grpSp>
          <p:sp>
            <p:nvSpPr>
              <p:cNvPr id="14" name="TextBox 13"/>
              <p:cNvSpPr txBox="1"/>
              <p:nvPr/>
            </p:nvSpPr>
            <p:spPr>
              <a:xfrm>
                <a:off x="4354512" y="6183715"/>
                <a:ext cx="1524003" cy="664018"/>
              </a:xfrm>
              <a:prstGeom prst="rect">
                <a:avLst/>
              </a:prstGeom>
              <a:noFill/>
            </p:spPr>
            <p:txBody>
              <a:bodyPr wrap="square" rtlCol="0">
                <a:spAutoFit/>
              </a:bodyPr>
              <a:lstStyle/>
              <a:p>
                <a:pPr algn="ctr"/>
                <a:r>
                  <a:rPr lang="en-US" sz="800" dirty="0">
                    <a:solidFill>
                      <a:srgbClr val="000000"/>
                    </a:solidFill>
                    <a:latin typeface="Gill Sans MT"/>
                    <a:cs typeface="Gill Sans MT"/>
                  </a:rPr>
                  <a:t>Dialect #3</a:t>
                </a:r>
              </a:p>
            </p:txBody>
          </p:sp>
          <p:sp>
            <p:nvSpPr>
              <p:cNvPr id="15" name="TextBox 14"/>
              <p:cNvSpPr txBox="1"/>
              <p:nvPr/>
            </p:nvSpPr>
            <p:spPr>
              <a:xfrm>
                <a:off x="7646358" y="4644470"/>
                <a:ext cx="1524003" cy="664018"/>
              </a:xfrm>
              <a:prstGeom prst="rect">
                <a:avLst/>
              </a:prstGeom>
              <a:noFill/>
            </p:spPr>
            <p:txBody>
              <a:bodyPr wrap="square" rtlCol="0">
                <a:spAutoFit/>
              </a:bodyPr>
              <a:lstStyle/>
              <a:p>
                <a:pPr algn="ctr"/>
                <a:r>
                  <a:rPr lang="en-US" sz="800" dirty="0">
                    <a:solidFill>
                      <a:srgbClr val="000000"/>
                    </a:solidFill>
                    <a:latin typeface="Gill Sans MT"/>
                    <a:cs typeface="Gill Sans MT"/>
                  </a:rPr>
                  <a:t>Dialect #2</a:t>
                </a:r>
              </a:p>
            </p:txBody>
          </p:sp>
          <p:cxnSp>
            <p:nvCxnSpPr>
              <p:cNvPr id="16" name="Straight Arrow Connector 15"/>
              <p:cNvCxnSpPr>
                <a:stCxn id="6" idx="1"/>
              </p:cNvCxnSpPr>
              <p:nvPr/>
            </p:nvCxnSpPr>
            <p:spPr>
              <a:xfrm rot="10800000">
                <a:off x="2449512" y="39205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a:off x="2495235" y="1981514"/>
              <a:ext cx="639857" cy="207660"/>
            </a:xfrm>
            <a:prstGeom prst="rect">
              <a:avLst/>
            </a:prstGeom>
            <a:noFill/>
          </p:spPr>
          <p:txBody>
            <a:bodyPr wrap="square" rtlCol="0">
              <a:spAutoFit/>
            </a:bodyPr>
            <a:lstStyle/>
            <a:p>
              <a:pPr algn="ctr"/>
              <a:r>
                <a:rPr lang="en-US" sz="800" dirty="0">
                  <a:solidFill>
                    <a:srgbClr val="000000"/>
                  </a:solidFill>
                  <a:latin typeface="Gill Sans MT"/>
                  <a:cs typeface="Gill Sans MT"/>
                </a:rPr>
                <a:t>Dialect #1</a:t>
              </a:r>
            </a:p>
          </p:txBody>
        </p:sp>
      </p:grpSp>
    </p:spTree>
  </p:cSld>
  <p:clrMapOvr>
    <a:masterClrMapping/>
  </p:clrMapOvr>
  <p:timing>
    <p:tnLst>
      <p:par>
        <p:cTn xmlns:p14="http://schemas.microsoft.com/office/powerpoint/2010/mai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dialects</a:t>
            </a:r>
            <a:endParaRPr lang="en-US" dirty="0"/>
          </a:p>
        </p:txBody>
      </p:sp>
      <p:grpSp>
        <p:nvGrpSpPr>
          <p:cNvPr id="3" name="Group 27"/>
          <p:cNvGrpSpPr/>
          <p:nvPr/>
        </p:nvGrpSpPr>
        <p:grpSpPr>
          <a:xfrm>
            <a:off x="3153297" y="3140397"/>
            <a:ext cx="3487216" cy="1864192"/>
            <a:chOff x="1077912" y="1981514"/>
            <a:chExt cx="3487216" cy="1864192"/>
          </a:xfrm>
        </p:grpSpPr>
        <p:grpSp>
          <p:nvGrpSpPr>
            <p:cNvPr id="4" name="Group 4"/>
            <p:cNvGrpSpPr/>
            <p:nvPr/>
          </p:nvGrpSpPr>
          <p:grpSpPr>
            <a:xfrm>
              <a:off x="1077912" y="2179637"/>
              <a:ext cx="3487216" cy="1666069"/>
              <a:chOff x="925512" y="1520267"/>
              <a:chExt cx="8305800" cy="5327466"/>
            </a:xfrm>
          </p:grpSpPr>
          <p:sp>
            <p:nvSpPr>
              <p:cNvPr id="6" name="Rectangle 5"/>
              <p:cNvSpPr/>
              <p:nvPr/>
            </p:nvSpPr>
            <p:spPr>
              <a:xfrm>
                <a:off x="3897312" y="3577667"/>
                <a:ext cx="2286000" cy="6858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40000" lnSpcReduction="20000"/>
              </a:bodyPr>
              <a:lstStyle/>
              <a:p>
                <a:pPr algn="ctr"/>
                <a:r>
                  <a:rPr lang="en-US" dirty="0" smtClean="0"/>
                  <a:t>“Core”</a:t>
                </a:r>
                <a:endParaRPr lang="en-US" dirty="0"/>
              </a:p>
            </p:txBody>
          </p:sp>
          <p:grpSp>
            <p:nvGrpSpPr>
              <p:cNvPr id="5" name="Group 238"/>
              <p:cNvGrpSpPr/>
              <p:nvPr/>
            </p:nvGrpSpPr>
            <p:grpSpPr>
              <a:xfrm>
                <a:off x="4278312" y="5635067"/>
                <a:ext cx="1676400" cy="533400"/>
                <a:chOff x="4278312" y="5837237"/>
                <a:chExt cx="1676400" cy="533400"/>
              </a:xfrm>
            </p:grpSpPr>
            <p:sp>
              <p:nvSpPr>
                <p:cNvPr id="25" name="Rectangle 24"/>
                <p:cNvSpPr/>
                <p:nvPr/>
              </p:nvSpPr>
              <p:spPr>
                <a:xfrm>
                  <a:off x="4278312" y="5837237"/>
                  <a:ext cx="1676400" cy="533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6" name="Rectangle 25"/>
                <p:cNvSpPr/>
                <p:nvPr/>
              </p:nvSpPr>
              <p:spPr>
                <a:xfrm>
                  <a:off x="4354512" y="59134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7" name="Group 33"/>
              <p:cNvGrpSpPr/>
              <p:nvPr/>
            </p:nvGrpSpPr>
            <p:grpSpPr>
              <a:xfrm>
                <a:off x="7554912" y="3658954"/>
                <a:ext cx="1676400" cy="990600"/>
                <a:chOff x="2220912" y="5684837"/>
                <a:chExt cx="1676400" cy="990600"/>
              </a:xfrm>
            </p:grpSpPr>
            <p:sp>
              <p:nvSpPr>
                <p:cNvPr id="23" name="Rectangle 22"/>
                <p:cNvSpPr/>
                <p:nvPr/>
              </p:nvSpPr>
              <p:spPr>
                <a:xfrm>
                  <a:off x="2220912" y="5684837"/>
                  <a:ext cx="1676400" cy="990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ectangle 23"/>
                <p:cNvSpPr/>
                <p:nvPr/>
              </p:nvSpPr>
              <p:spPr>
                <a:xfrm>
                  <a:off x="2373312" y="57610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8" name="Group 237"/>
              <p:cNvGrpSpPr/>
              <p:nvPr/>
            </p:nvGrpSpPr>
            <p:grpSpPr>
              <a:xfrm>
                <a:off x="4202112" y="1520267"/>
                <a:ext cx="1676400" cy="685800"/>
                <a:chOff x="4202112" y="1722437"/>
                <a:chExt cx="1676400" cy="685800"/>
              </a:xfrm>
            </p:grpSpPr>
            <p:sp>
              <p:nvSpPr>
                <p:cNvPr id="21" name="Rectangle 20"/>
                <p:cNvSpPr/>
                <p:nvPr/>
              </p:nvSpPr>
              <p:spPr>
                <a:xfrm>
                  <a:off x="4202112" y="1722437"/>
                  <a:ext cx="1676400"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2" name="Rectangle 21"/>
                <p:cNvSpPr/>
                <p:nvPr/>
              </p:nvSpPr>
              <p:spPr>
                <a:xfrm>
                  <a:off x="4354512" y="17986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cxnSp>
            <p:nvCxnSpPr>
              <p:cNvPr id="10" name="Straight Arrow Connector 9"/>
              <p:cNvCxnSpPr>
                <a:stCxn id="6" idx="3"/>
              </p:cNvCxnSpPr>
              <p:nvPr/>
            </p:nvCxnSpPr>
            <p:spPr>
              <a:xfrm>
                <a:off x="6183312" y="3920567"/>
                <a:ext cx="1524000" cy="5087"/>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0"/>
              </p:cNvCxnSpPr>
              <p:nvPr/>
            </p:nvCxnSpPr>
            <p:spPr>
              <a:xfrm rot="5400000" flipH="1" flipV="1">
                <a:off x="4240212" y="2777567"/>
                <a:ext cx="16002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2"/>
              </p:cNvCxnSpPr>
              <p:nvPr/>
            </p:nvCxnSpPr>
            <p:spPr>
              <a:xfrm rot="5400000">
                <a:off x="4316412" y="49873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nvGrpSpPr>
              <p:cNvPr id="9" name="Group 242"/>
              <p:cNvGrpSpPr/>
              <p:nvPr/>
            </p:nvGrpSpPr>
            <p:grpSpPr>
              <a:xfrm>
                <a:off x="925512" y="3653867"/>
                <a:ext cx="1676400" cy="1426020"/>
                <a:chOff x="925512" y="3856037"/>
                <a:chExt cx="1676400" cy="1426020"/>
              </a:xfrm>
            </p:grpSpPr>
            <p:grpSp>
              <p:nvGrpSpPr>
                <p:cNvPr id="13" name="Group 236"/>
                <p:cNvGrpSpPr/>
                <p:nvPr/>
              </p:nvGrpSpPr>
              <p:grpSpPr>
                <a:xfrm>
                  <a:off x="925512" y="3856037"/>
                  <a:ext cx="1676400" cy="762000"/>
                  <a:chOff x="925512" y="3856037"/>
                  <a:chExt cx="1676400" cy="762000"/>
                </a:xfrm>
              </p:grpSpPr>
              <p:sp>
                <p:nvSpPr>
                  <p:cNvPr id="19" name="Rectangle 18"/>
                  <p:cNvSpPr/>
                  <p:nvPr/>
                </p:nvSpPr>
                <p:spPr>
                  <a:xfrm>
                    <a:off x="925512" y="3856037"/>
                    <a:ext cx="1676400"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Rectangle 19"/>
                  <p:cNvSpPr/>
                  <p:nvPr/>
                </p:nvSpPr>
                <p:spPr>
                  <a:xfrm>
                    <a:off x="1077912" y="39322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18" name="TextBox 17"/>
                <p:cNvSpPr txBox="1"/>
                <p:nvPr/>
              </p:nvSpPr>
              <p:spPr>
                <a:xfrm>
                  <a:off x="1001711" y="4618038"/>
                  <a:ext cx="1524001" cy="664019"/>
                </a:xfrm>
                <a:prstGeom prst="rect">
                  <a:avLst/>
                </a:prstGeom>
                <a:noFill/>
              </p:spPr>
              <p:txBody>
                <a:bodyPr wrap="square" rtlCol="0">
                  <a:spAutoFit/>
                </a:bodyPr>
                <a:lstStyle/>
                <a:p>
                  <a:pPr algn="ctr"/>
                  <a:r>
                    <a:rPr lang="en-US" sz="800" dirty="0">
                      <a:solidFill>
                        <a:srgbClr val="000000"/>
                      </a:solidFill>
                      <a:latin typeface="Gill Sans MT"/>
                      <a:cs typeface="Gill Sans MT"/>
                    </a:rPr>
                    <a:t>Dialect #3</a:t>
                  </a:r>
                </a:p>
              </p:txBody>
            </p:sp>
          </p:grpSp>
          <p:sp>
            <p:nvSpPr>
              <p:cNvPr id="14" name="TextBox 13"/>
              <p:cNvSpPr txBox="1"/>
              <p:nvPr/>
            </p:nvSpPr>
            <p:spPr>
              <a:xfrm>
                <a:off x="4354512" y="6183715"/>
                <a:ext cx="1524003" cy="664018"/>
              </a:xfrm>
              <a:prstGeom prst="rect">
                <a:avLst/>
              </a:prstGeom>
              <a:noFill/>
            </p:spPr>
            <p:txBody>
              <a:bodyPr wrap="square" rtlCol="0">
                <a:spAutoFit/>
              </a:bodyPr>
              <a:lstStyle/>
              <a:p>
                <a:pPr algn="ctr"/>
                <a:r>
                  <a:rPr lang="en-US" sz="800" dirty="0">
                    <a:solidFill>
                      <a:srgbClr val="000000"/>
                    </a:solidFill>
                    <a:latin typeface="Gill Sans MT"/>
                    <a:cs typeface="Gill Sans MT"/>
                  </a:rPr>
                  <a:t>Dialect #3</a:t>
                </a:r>
              </a:p>
            </p:txBody>
          </p:sp>
          <p:sp>
            <p:nvSpPr>
              <p:cNvPr id="15" name="TextBox 14"/>
              <p:cNvSpPr txBox="1"/>
              <p:nvPr/>
            </p:nvSpPr>
            <p:spPr>
              <a:xfrm>
                <a:off x="7646358" y="4644470"/>
                <a:ext cx="1524003" cy="664018"/>
              </a:xfrm>
              <a:prstGeom prst="rect">
                <a:avLst/>
              </a:prstGeom>
              <a:noFill/>
            </p:spPr>
            <p:txBody>
              <a:bodyPr wrap="square" rtlCol="0">
                <a:spAutoFit/>
              </a:bodyPr>
              <a:lstStyle/>
              <a:p>
                <a:pPr algn="ctr"/>
                <a:r>
                  <a:rPr lang="en-US" sz="800" dirty="0">
                    <a:solidFill>
                      <a:srgbClr val="000000"/>
                    </a:solidFill>
                    <a:latin typeface="Gill Sans MT"/>
                    <a:cs typeface="Gill Sans MT"/>
                  </a:rPr>
                  <a:t>Dialect #2</a:t>
                </a:r>
              </a:p>
            </p:txBody>
          </p:sp>
          <p:cxnSp>
            <p:nvCxnSpPr>
              <p:cNvPr id="16" name="Straight Arrow Connector 15"/>
              <p:cNvCxnSpPr>
                <a:stCxn id="6" idx="1"/>
              </p:cNvCxnSpPr>
              <p:nvPr/>
            </p:nvCxnSpPr>
            <p:spPr>
              <a:xfrm rot="10800000">
                <a:off x="2449512" y="39205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a:off x="2495235" y="1981514"/>
              <a:ext cx="639857" cy="207660"/>
            </a:xfrm>
            <a:prstGeom prst="rect">
              <a:avLst/>
            </a:prstGeom>
            <a:noFill/>
          </p:spPr>
          <p:txBody>
            <a:bodyPr wrap="square" rtlCol="0">
              <a:spAutoFit/>
            </a:bodyPr>
            <a:lstStyle/>
            <a:p>
              <a:pPr algn="ctr"/>
              <a:r>
                <a:rPr lang="en-US" sz="800" dirty="0">
                  <a:solidFill>
                    <a:srgbClr val="000000"/>
                  </a:solidFill>
                  <a:latin typeface="Gill Sans MT"/>
                  <a:cs typeface="Gill Sans MT"/>
                </a:rPr>
                <a:t>Dialect #1</a:t>
              </a:r>
            </a:p>
          </p:txBody>
        </p:sp>
      </p:grpSp>
      <p:sp>
        <p:nvSpPr>
          <p:cNvPr id="29" name="Oval 28"/>
          <p:cNvSpPr/>
          <p:nvPr/>
        </p:nvSpPr>
        <p:spPr>
          <a:xfrm>
            <a:off x="925513" y="28654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#9</a:t>
            </a:r>
            <a:endParaRPr lang="en-US" dirty="0"/>
          </a:p>
        </p:txBody>
      </p:sp>
      <p:sp>
        <p:nvSpPr>
          <p:cNvPr id="30" name="Oval 29"/>
          <p:cNvSpPr/>
          <p:nvPr/>
        </p:nvSpPr>
        <p:spPr>
          <a:xfrm>
            <a:off x="392113" y="4084638"/>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#8</a:t>
            </a:r>
            <a:endParaRPr lang="en-US" dirty="0"/>
          </a:p>
        </p:txBody>
      </p:sp>
      <p:sp>
        <p:nvSpPr>
          <p:cNvPr id="31" name="Oval 30"/>
          <p:cNvSpPr/>
          <p:nvPr/>
        </p:nvSpPr>
        <p:spPr>
          <a:xfrm>
            <a:off x="1230313" y="4999039"/>
            <a:ext cx="11430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#10</a:t>
            </a:r>
            <a:endParaRPr lang="en-US" dirty="0"/>
          </a:p>
        </p:txBody>
      </p:sp>
      <p:sp>
        <p:nvSpPr>
          <p:cNvPr id="32" name="Oval 31"/>
          <p:cNvSpPr/>
          <p:nvPr/>
        </p:nvSpPr>
        <p:spPr>
          <a:xfrm>
            <a:off x="3211513" y="210344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#1</a:t>
            </a:r>
            <a:endParaRPr lang="en-US" dirty="0"/>
          </a:p>
        </p:txBody>
      </p:sp>
      <p:sp>
        <p:nvSpPr>
          <p:cNvPr id="33" name="Oval 32"/>
          <p:cNvSpPr/>
          <p:nvPr/>
        </p:nvSpPr>
        <p:spPr>
          <a:xfrm>
            <a:off x="5649913" y="210344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#2</a:t>
            </a:r>
            <a:endParaRPr lang="en-US" dirty="0"/>
          </a:p>
        </p:txBody>
      </p:sp>
      <p:sp>
        <p:nvSpPr>
          <p:cNvPr id="34" name="Oval 33"/>
          <p:cNvSpPr/>
          <p:nvPr/>
        </p:nvSpPr>
        <p:spPr>
          <a:xfrm>
            <a:off x="7478712" y="33988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#3</a:t>
            </a:r>
            <a:endParaRPr lang="en-US" dirty="0"/>
          </a:p>
        </p:txBody>
      </p:sp>
      <p:sp>
        <p:nvSpPr>
          <p:cNvPr id="35" name="Oval 34"/>
          <p:cNvSpPr/>
          <p:nvPr/>
        </p:nvSpPr>
        <p:spPr>
          <a:xfrm>
            <a:off x="7707313" y="4999039"/>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#4</a:t>
            </a:r>
            <a:endParaRPr lang="en-US" dirty="0"/>
          </a:p>
        </p:txBody>
      </p:sp>
      <p:sp>
        <p:nvSpPr>
          <p:cNvPr id="36" name="Oval 35"/>
          <p:cNvSpPr/>
          <p:nvPr/>
        </p:nvSpPr>
        <p:spPr>
          <a:xfrm>
            <a:off x="3059113" y="5989643"/>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#7</a:t>
            </a:r>
            <a:endParaRPr lang="en-US" dirty="0"/>
          </a:p>
        </p:txBody>
      </p:sp>
      <p:sp>
        <p:nvSpPr>
          <p:cNvPr id="37" name="Oval 36"/>
          <p:cNvSpPr/>
          <p:nvPr/>
        </p:nvSpPr>
        <p:spPr>
          <a:xfrm>
            <a:off x="5421313" y="561340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#5</a:t>
            </a:r>
            <a:endParaRPr lang="en-US" dirty="0"/>
          </a:p>
        </p:txBody>
      </p:sp>
      <p:sp>
        <p:nvSpPr>
          <p:cNvPr id="38" name="Oval 37"/>
          <p:cNvSpPr/>
          <p:nvPr/>
        </p:nvSpPr>
        <p:spPr>
          <a:xfrm>
            <a:off x="4887913" y="65992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#6</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Freeform 88"/>
          <p:cNvSpPr/>
          <p:nvPr/>
        </p:nvSpPr>
        <p:spPr>
          <a:xfrm>
            <a:off x="272674" y="2479954"/>
            <a:ext cx="3785665" cy="3239646"/>
          </a:xfrm>
          <a:custGeom>
            <a:avLst/>
            <a:gdLst>
              <a:gd name="connsiteX0" fmla="*/ 966773 w 3785665"/>
              <a:gd name="connsiteY0" fmla="*/ 120788 h 3239646"/>
              <a:gd name="connsiteX1" fmla="*/ 1088685 w 3785665"/>
              <a:gd name="connsiteY1" fmla="*/ 141106 h 3239646"/>
              <a:gd name="connsiteX2" fmla="*/ 1119163 w 3785665"/>
              <a:gd name="connsiteY2" fmla="*/ 151265 h 3239646"/>
              <a:gd name="connsiteX3" fmla="*/ 1230916 w 3785665"/>
              <a:gd name="connsiteY3" fmla="*/ 161424 h 3239646"/>
              <a:gd name="connsiteX4" fmla="*/ 1271554 w 3785665"/>
              <a:gd name="connsiteY4" fmla="*/ 171583 h 3239646"/>
              <a:gd name="connsiteX5" fmla="*/ 1342669 w 3785665"/>
              <a:gd name="connsiteY5" fmla="*/ 181742 h 3239646"/>
              <a:gd name="connsiteX6" fmla="*/ 1393466 w 3785665"/>
              <a:gd name="connsiteY6" fmla="*/ 202061 h 3239646"/>
              <a:gd name="connsiteX7" fmla="*/ 1464582 w 3785665"/>
              <a:gd name="connsiteY7" fmla="*/ 212220 h 3239646"/>
              <a:gd name="connsiteX8" fmla="*/ 1556016 w 3785665"/>
              <a:gd name="connsiteY8" fmla="*/ 232538 h 3239646"/>
              <a:gd name="connsiteX9" fmla="*/ 1606813 w 3785665"/>
              <a:gd name="connsiteY9" fmla="*/ 242697 h 3239646"/>
              <a:gd name="connsiteX10" fmla="*/ 1698247 w 3785665"/>
              <a:gd name="connsiteY10" fmla="*/ 273175 h 3239646"/>
              <a:gd name="connsiteX11" fmla="*/ 1799840 w 3785665"/>
              <a:gd name="connsiteY11" fmla="*/ 293493 h 3239646"/>
              <a:gd name="connsiteX12" fmla="*/ 1921753 w 3785665"/>
              <a:gd name="connsiteY12" fmla="*/ 334130 h 3239646"/>
              <a:gd name="connsiteX13" fmla="*/ 1982709 w 3785665"/>
              <a:gd name="connsiteY13" fmla="*/ 354448 h 3239646"/>
              <a:gd name="connsiteX14" fmla="*/ 2063984 w 3785665"/>
              <a:gd name="connsiteY14" fmla="*/ 374766 h 3239646"/>
              <a:gd name="connsiteX15" fmla="*/ 2104621 w 3785665"/>
              <a:gd name="connsiteY15" fmla="*/ 384925 h 3239646"/>
              <a:gd name="connsiteX16" fmla="*/ 2206215 w 3785665"/>
              <a:gd name="connsiteY16" fmla="*/ 425562 h 3239646"/>
              <a:gd name="connsiteX17" fmla="*/ 2287490 w 3785665"/>
              <a:gd name="connsiteY17" fmla="*/ 466199 h 3239646"/>
              <a:gd name="connsiteX18" fmla="*/ 2328127 w 3785665"/>
              <a:gd name="connsiteY18" fmla="*/ 486517 h 3239646"/>
              <a:gd name="connsiteX19" fmla="*/ 2368765 w 3785665"/>
              <a:gd name="connsiteY19" fmla="*/ 506835 h 3239646"/>
              <a:gd name="connsiteX20" fmla="*/ 2399243 w 3785665"/>
              <a:gd name="connsiteY20" fmla="*/ 527153 h 3239646"/>
              <a:gd name="connsiteX21" fmla="*/ 2541474 w 3785665"/>
              <a:gd name="connsiteY21" fmla="*/ 588108 h 3239646"/>
              <a:gd name="connsiteX22" fmla="*/ 2653227 w 3785665"/>
              <a:gd name="connsiteY22" fmla="*/ 669381 h 3239646"/>
              <a:gd name="connsiteX23" fmla="*/ 2673545 w 3785665"/>
              <a:gd name="connsiteY23" fmla="*/ 699859 h 3239646"/>
              <a:gd name="connsiteX24" fmla="*/ 2775139 w 3785665"/>
              <a:gd name="connsiteY24" fmla="*/ 760814 h 3239646"/>
              <a:gd name="connsiteX25" fmla="*/ 2825936 w 3785665"/>
              <a:gd name="connsiteY25" fmla="*/ 791291 h 3239646"/>
              <a:gd name="connsiteX26" fmla="*/ 2846255 w 3785665"/>
              <a:gd name="connsiteY26" fmla="*/ 811610 h 3239646"/>
              <a:gd name="connsiteX27" fmla="*/ 2958007 w 3785665"/>
              <a:gd name="connsiteY27" fmla="*/ 862405 h 3239646"/>
              <a:gd name="connsiteX28" fmla="*/ 2978326 w 3785665"/>
              <a:gd name="connsiteY28" fmla="*/ 882724 h 3239646"/>
              <a:gd name="connsiteX29" fmla="*/ 3008804 w 3785665"/>
              <a:gd name="connsiteY29" fmla="*/ 892883 h 3239646"/>
              <a:gd name="connsiteX30" fmla="*/ 3059601 w 3785665"/>
              <a:gd name="connsiteY30" fmla="*/ 923360 h 3239646"/>
              <a:gd name="connsiteX31" fmla="*/ 3140876 w 3785665"/>
              <a:gd name="connsiteY31" fmla="*/ 984315 h 3239646"/>
              <a:gd name="connsiteX32" fmla="*/ 3181513 w 3785665"/>
              <a:gd name="connsiteY32" fmla="*/ 1014792 h 3239646"/>
              <a:gd name="connsiteX33" fmla="*/ 3222151 w 3785665"/>
              <a:gd name="connsiteY33" fmla="*/ 1035111 h 3239646"/>
              <a:gd name="connsiteX34" fmla="*/ 3293266 w 3785665"/>
              <a:gd name="connsiteY34" fmla="*/ 1085906 h 3239646"/>
              <a:gd name="connsiteX35" fmla="*/ 3313585 w 3785665"/>
              <a:gd name="connsiteY35" fmla="*/ 1106225 h 3239646"/>
              <a:gd name="connsiteX36" fmla="*/ 3384701 w 3785665"/>
              <a:gd name="connsiteY36" fmla="*/ 1146861 h 3239646"/>
              <a:gd name="connsiteX37" fmla="*/ 3415179 w 3785665"/>
              <a:gd name="connsiteY37" fmla="*/ 1177339 h 3239646"/>
              <a:gd name="connsiteX38" fmla="*/ 3445657 w 3785665"/>
              <a:gd name="connsiteY38" fmla="*/ 1197657 h 3239646"/>
              <a:gd name="connsiteX39" fmla="*/ 3506613 w 3785665"/>
              <a:gd name="connsiteY39" fmla="*/ 1258612 h 3239646"/>
              <a:gd name="connsiteX40" fmla="*/ 3537091 w 3785665"/>
              <a:gd name="connsiteY40" fmla="*/ 1289089 h 3239646"/>
              <a:gd name="connsiteX41" fmla="*/ 3557410 w 3785665"/>
              <a:gd name="connsiteY41" fmla="*/ 1309408 h 3239646"/>
              <a:gd name="connsiteX42" fmla="*/ 3587888 w 3785665"/>
              <a:gd name="connsiteY42" fmla="*/ 1329726 h 3239646"/>
              <a:gd name="connsiteX43" fmla="*/ 3608207 w 3785665"/>
              <a:gd name="connsiteY43" fmla="*/ 1370363 h 3239646"/>
              <a:gd name="connsiteX44" fmla="*/ 3628525 w 3785665"/>
              <a:gd name="connsiteY44" fmla="*/ 1400840 h 3239646"/>
              <a:gd name="connsiteX45" fmla="*/ 3659003 w 3785665"/>
              <a:gd name="connsiteY45" fmla="*/ 1471954 h 3239646"/>
              <a:gd name="connsiteX46" fmla="*/ 3699641 w 3785665"/>
              <a:gd name="connsiteY46" fmla="*/ 1522750 h 3239646"/>
              <a:gd name="connsiteX47" fmla="*/ 3719959 w 3785665"/>
              <a:gd name="connsiteY47" fmla="*/ 1553227 h 3239646"/>
              <a:gd name="connsiteX48" fmla="*/ 3730119 w 3785665"/>
              <a:gd name="connsiteY48" fmla="*/ 1583705 h 3239646"/>
              <a:gd name="connsiteX49" fmla="*/ 3780916 w 3785665"/>
              <a:gd name="connsiteY49" fmla="*/ 1664978 h 3239646"/>
              <a:gd name="connsiteX50" fmla="*/ 3750438 w 3785665"/>
              <a:gd name="connsiteY50" fmla="*/ 1776728 h 3239646"/>
              <a:gd name="connsiteX51" fmla="*/ 3719959 w 3785665"/>
              <a:gd name="connsiteY51" fmla="*/ 1797047 h 3239646"/>
              <a:gd name="connsiteX52" fmla="*/ 3669163 w 3785665"/>
              <a:gd name="connsiteY52" fmla="*/ 1858002 h 3239646"/>
              <a:gd name="connsiteX53" fmla="*/ 3628525 w 3785665"/>
              <a:gd name="connsiteY53" fmla="*/ 1888479 h 3239646"/>
              <a:gd name="connsiteX54" fmla="*/ 3577728 w 3785665"/>
              <a:gd name="connsiteY54" fmla="*/ 1939275 h 3239646"/>
              <a:gd name="connsiteX55" fmla="*/ 3547250 w 3785665"/>
              <a:gd name="connsiteY55" fmla="*/ 1969752 h 3239646"/>
              <a:gd name="connsiteX56" fmla="*/ 3506613 w 3785665"/>
              <a:gd name="connsiteY56" fmla="*/ 2020548 h 3239646"/>
              <a:gd name="connsiteX57" fmla="*/ 3486294 w 3785665"/>
              <a:gd name="connsiteY57" fmla="*/ 2061185 h 3239646"/>
              <a:gd name="connsiteX58" fmla="*/ 3405019 w 3785665"/>
              <a:gd name="connsiteY58" fmla="*/ 2122139 h 3239646"/>
              <a:gd name="connsiteX59" fmla="*/ 3344063 w 3785665"/>
              <a:gd name="connsiteY59" fmla="*/ 2172935 h 3239646"/>
              <a:gd name="connsiteX60" fmla="*/ 3293266 w 3785665"/>
              <a:gd name="connsiteY60" fmla="*/ 2244049 h 3239646"/>
              <a:gd name="connsiteX61" fmla="*/ 3201832 w 3785665"/>
              <a:gd name="connsiteY61" fmla="*/ 2315163 h 3239646"/>
              <a:gd name="connsiteX62" fmla="*/ 3110398 w 3785665"/>
              <a:gd name="connsiteY62" fmla="*/ 2447232 h 3239646"/>
              <a:gd name="connsiteX63" fmla="*/ 3079920 w 3785665"/>
              <a:gd name="connsiteY63" fmla="*/ 2477710 h 3239646"/>
              <a:gd name="connsiteX64" fmla="*/ 3049442 w 3785665"/>
              <a:gd name="connsiteY64" fmla="*/ 2538664 h 3239646"/>
              <a:gd name="connsiteX65" fmla="*/ 2937689 w 3785665"/>
              <a:gd name="connsiteY65" fmla="*/ 2640256 h 3239646"/>
              <a:gd name="connsiteX66" fmla="*/ 2846255 w 3785665"/>
              <a:gd name="connsiteY66" fmla="*/ 2701211 h 3239646"/>
              <a:gd name="connsiteX67" fmla="*/ 2825936 w 3785665"/>
              <a:gd name="connsiteY67" fmla="*/ 2731688 h 3239646"/>
              <a:gd name="connsiteX68" fmla="*/ 2724342 w 3785665"/>
              <a:gd name="connsiteY68" fmla="*/ 2792643 h 3239646"/>
              <a:gd name="connsiteX69" fmla="*/ 2673545 w 3785665"/>
              <a:gd name="connsiteY69" fmla="*/ 2823121 h 3239646"/>
              <a:gd name="connsiteX70" fmla="*/ 2612589 w 3785665"/>
              <a:gd name="connsiteY70" fmla="*/ 2873916 h 3239646"/>
              <a:gd name="connsiteX71" fmla="*/ 2571952 w 3785665"/>
              <a:gd name="connsiteY71" fmla="*/ 2894235 h 3239646"/>
              <a:gd name="connsiteX72" fmla="*/ 2541474 w 3785665"/>
              <a:gd name="connsiteY72" fmla="*/ 2924712 h 3239646"/>
              <a:gd name="connsiteX73" fmla="*/ 2470358 w 3785665"/>
              <a:gd name="connsiteY73" fmla="*/ 2955189 h 3239646"/>
              <a:gd name="connsiteX74" fmla="*/ 2419561 w 3785665"/>
              <a:gd name="connsiteY74" fmla="*/ 2985667 h 3239646"/>
              <a:gd name="connsiteX75" fmla="*/ 2358605 w 3785665"/>
              <a:gd name="connsiteY75" fmla="*/ 3016144 h 3239646"/>
              <a:gd name="connsiteX76" fmla="*/ 2328127 w 3785665"/>
              <a:gd name="connsiteY76" fmla="*/ 3046622 h 3239646"/>
              <a:gd name="connsiteX77" fmla="*/ 2165577 w 3785665"/>
              <a:gd name="connsiteY77" fmla="*/ 3117736 h 3239646"/>
              <a:gd name="connsiteX78" fmla="*/ 2104621 w 3785665"/>
              <a:gd name="connsiteY78" fmla="*/ 3148213 h 3239646"/>
              <a:gd name="connsiteX79" fmla="*/ 2033506 w 3785665"/>
              <a:gd name="connsiteY79" fmla="*/ 3168532 h 3239646"/>
              <a:gd name="connsiteX80" fmla="*/ 1911593 w 3785665"/>
              <a:gd name="connsiteY80" fmla="*/ 3199009 h 3239646"/>
              <a:gd name="connsiteX81" fmla="*/ 1870956 w 3785665"/>
              <a:gd name="connsiteY81" fmla="*/ 3209168 h 3239646"/>
              <a:gd name="connsiteX82" fmla="*/ 1820159 w 3785665"/>
              <a:gd name="connsiteY82" fmla="*/ 3219327 h 3239646"/>
              <a:gd name="connsiteX83" fmla="*/ 1779522 w 3785665"/>
              <a:gd name="connsiteY83" fmla="*/ 3229486 h 3239646"/>
              <a:gd name="connsiteX84" fmla="*/ 1667769 w 3785665"/>
              <a:gd name="connsiteY84" fmla="*/ 3239646 h 3239646"/>
              <a:gd name="connsiteX85" fmla="*/ 1037888 w 3785665"/>
              <a:gd name="connsiteY85" fmla="*/ 3229486 h 3239646"/>
              <a:gd name="connsiteX86" fmla="*/ 936295 w 3785665"/>
              <a:gd name="connsiteY86" fmla="*/ 3199009 h 3239646"/>
              <a:gd name="connsiteX87" fmla="*/ 834701 w 3785665"/>
              <a:gd name="connsiteY87" fmla="*/ 3168532 h 3239646"/>
              <a:gd name="connsiteX88" fmla="*/ 733108 w 3785665"/>
              <a:gd name="connsiteY88" fmla="*/ 3066940 h 3239646"/>
              <a:gd name="connsiteX89" fmla="*/ 682311 w 3785665"/>
              <a:gd name="connsiteY89" fmla="*/ 3016144 h 3239646"/>
              <a:gd name="connsiteX90" fmla="*/ 621355 w 3785665"/>
              <a:gd name="connsiteY90" fmla="*/ 2975508 h 3239646"/>
              <a:gd name="connsiteX91" fmla="*/ 560399 w 3785665"/>
              <a:gd name="connsiteY91" fmla="*/ 2914553 h 3239646"/>
              <a:gd name="connsiteX92" fmla="*/ 489283 w 3785665"/>
              <a:gd name="connsiteY92" fmla="*/ 2863757 h 3239646"/>
              <a:gd name="connsiteX93" fmla="*/ 458805 w 3785665"/>
              <a:gd name="connsiteY93" fmla="*/ 2853598 h 3239646"/>
              <a:gd name="connsiteX94" fmla="*/ 306415 w 3785665"/>
              <a:gd name="connsiteY94" fmla="*/ 2691052 h 3239646"/>
              <a:gd name="connsiteX95" fmla="*/ 265777 w 3785665"/>
              <a:gd name="connsiteY95" fmla="*/ 2650415 h 3239646"/>
              <a:gd name="connsiteX96" fmla="*/ 255618 w 3785665"/>
              <a:gd name="connsiteY96" fmla="*/ 2619938 h 3239646"/>
              <a:gd name="connsiteX97" fmla="*/ 235299 w 3785665"/>
              <a:gd name="connsiteY97" fmla="*/ 2579301 h 3239646"/>
              <a:gd name="connsiteX98" fmla="*/ 225140 w 3785665"/>
              <a:gd name="connsiteY98" fmla="*/ 2528505 h 3239646"/>
              <a:gd name="connsiteX99" fmla="*/ 184502 w 3785665"/>
              <a:gd name="connsiteY99" fmla="*/ 2437073 h 3239646"/>
              <a:gd name="connsiteX100" fmla="*/ 154024 w 3785665"/>
              <a:gd name="connsiteY100" fmla="*/ 2376118 h 3239646"/>
              <a:gd name="connsiteX101" fmla="*/ 133705 w 3785665"/>
              <a:gd name="connsiteY101" fmla="*/ 2315163 h 3239646"/>
              <a:gd name="connsiteX102" fmla="*/ 103227 w 3785665"/>
              <a:gd name="connsiteY102" fmla="*/ 2233890 h 3239646"/>
              <a:gd name="connsiteX103" fmla="*/ 82909 w 3785665"/>
              <a:gd name="connsiteY103" fmla="*/ 2142458 h 3239646"/>
              <a:gd name="connsiteX104" fmla="*/ 32112 w 3785665"/>
              <a:gd name="connsiteY104" fmla="*/ 2020548 h 3239646"/>
              <a:gd name="connsiteX105" fmla="*/ 21952 w 3785665"/>
              <a:gd name="connsiteY105" fmla="*/ 1990071 h 3239646"/>
              <a:gd name="connsiteX106" fmla="*/ 1634 w 3785665"/>
              <a:gd name="connsiteY106" fmla="*/ 1817365 h 3239646"/>
              <a:gd name="connsiteX107" fmla="*/ 32112 w 3785665"/>
              <a:gd name="connsiteY107" fmla="*/ 1319567 h 3239646"/>
              <a:gd name="connsiteX108" fmla="*/ 42271 w 3785665"/>
              <a:gd name="connsiteY108" fmla="*/ 1136702 h 3239646"/>
              <a:gd name="connsiteX109" fmla="*/ 82909 w 3785665"/>
              <a:gd name="connsiteY109" fmla="*/ 994474 h 3239646"/>
              <a:gd name="connsiteX110" fmla="*/ 103227 w 3785665"/>
              <a:gd name="connsiteY110" fmla="*/ 923360 h 3239646"/>
              <a:gd name="connsiteX111" fmla="*/ 164183 w 3785665"/>
              <a:gd name="connsiteY111" fmla="*/ 730336 h 3239646"/>
              <a:gd name="connsiteX112" fmla="*/ 184502 w 3785665"/>
              <a:gd name="connsiteY112" fmla="*/ 638904 h 3239646"/>
              <a:gd name="connsiteX113" fmla="*/ 204821 w 3785665"/>
              <a:gd name="connsiteY113" fmla="*/ 405244 h 3239646"/>
              <a:gd name="connsiteX114" fmla="*/ 214980 w 3785665"/>
              <a:gd name="connsiteY114" fmla="*/ 344289 h 3239646"/>
              <a:gd name="connsiteX115" fmla="*/ 235299 w 3785665"/>
              <a:gd name="connsiteY115" fmla="*/ 293493 h 3239646"/>
              <a:gd name="connsiteX116" fmla="*/ 245458 w 3785665"/>
              <a:gd name="connsiteY116" fmla="*/ 252856 h 3239646"/>
              <a:gd name="connsiteX117" fmla="*/ 286096 w 3785665"/>
              <a:gd name="connsiteY117" fmla="*/ 171583 h 3239646"/>
              <a:gd name="connsiteX118" fmla="*/ 296255 w 3785665"/>
              <a:gd name="connsiteY118" fmla="*/ 141106 h 3239646"/>
              <a:gd name="connsiteX119" fmla="*/ 418167 w 3785665"/>
              <a:gd name="connsiteY119" fmla="*/ 90310 h 3239646"/>
              <a:gd name="connsiteX120" fmla="*/ 458805 w 3785665"/>
              <a:gd name="connsiteY120" fmla="*/ 80151 h 3239646"/>
              <a:gd name="connsiteX121" fmla="*/ 509602 w 3785665"/>
              <a:gd name="connsiteY121" fmla="*/ 69992 h 3239646"/>
              <a:gd name="connsiteX122" fmla="*/ 540080 w 3785665"/>
              <a:gd name="connsiteY122" fmla="*/ 59833 h 3239646"/>
              <a:gd name="connsiteX123" fmla="*/ 733108 w 3785665"/>
              <a:gd name="connsiteY123" fmla="*/ 39514 h 3239646"/>
              <a:gd name="connsiteX124" fmla="*/ 976932 w 3785665"/>
              <a:gd name="connsiteY124" fmla="*/ 80151 h 3239646"/>
              <a:gd name="connsiteX125" fmla="*/ 997251 w 3785665"/>
              <a:gd name="connsiteY125" fmla="*/ 110628 h 3239646"/>
              <a:gd name="connsiteX126" fmla="*/ 1017570 w 3785665"/>
              <a:gd name="connsiteY126" fmla="*/ 141106 h 32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785665" h="3239646">
                <a:moveTo>
                  <a:pt x="966773" y="120788"/>
                </a:moveTo>
                <a:cubicBezTo>
                  <a:pt x="1038225" y="144605"/>
                  <a:pt x="952582" y="118423"/>
                  <a:pt x="1088685" y="141106"/>
                </a:cubicBezTo>
                <a:cubicBezTo>
                  <a:pt x="1099248" y="142866"/>
                  <a:pt x="1108562" y="149751"/>
                  <a:pt x="1119163" y="151265"/>
                </a:cubicBezTo>
                <a:cubicBezTo>
                  <a:pt x="1156192" y="156555"/>
                  <a:pt x="1193665" y="158038"/>
                  <a:pt x="1230916" y="161424"/>
                </a:cubicBezTo>
                <a:cubicBezTo>
                  <a:pt x="1244462" y="164810"/>
                  <a:pt x="1257816" y="169085"/>
                  <a:pt x="1271554" y="171583"/>
                </a:cubicBezTo>
                <a:cubicBezTo>
                  <a:pt x="1295113" y="175866"/>
                  <a:pt x="1319438" y="175934"/>
                  <a:pt x="1342669" y="181742"/>
                </a:cubicBezTo>
                <a:cubicBezTo>
                  <a:pt x="1360361" y="186165"/>
                  <a:pt x="1375774" y="197638"/>
                  <a:pt x="1393466" y="202061"/>
                </a:cubicBezTo>
                <a:cubicBezTo>
                  <a:pt x="1416697" y="207869"/>
                  <a:pt x="1441046" y="207807"/>
                  <a:pt x="1464582" y="212220"/>
                </a:cubicBezTo>
                <a:cubicBezTo>
                  <a:pt x="1495269" y="217974"/>
                  <a:pt x="1525488" y="225996"/>
                  <a:pt x="1556016" y="232538"/>
                </a:cubicBezTo>
                <a:cubicBezTo>
                  <a:pt x="1572900" y="236156"/>
                  <a:pt x="1589957" y="238951"/>
                  <a:pt x="1606813" y="242697"/>
                </a:cubicBezTo>
                <a:cubicBezTo>
                  <a:pt x="1679850" y="258927"/>
                  <a:pt x="1615276" y="245518"/>
                  <a:pt x="1698247" y="273175"/>
                </a:cubicBezTo>
                <a:cubicBezTo>
                  <a:pt x="1728556" y="283278"/>
                  <a:pt x="1769830" y="288492"/>
                  <a:pt x="1799840" y="293493"/>
                </a:cubicBezTo>
                <a:cubicBezTo>
                  <a:pt x="1891476" y="339309"/>
                  <a:pt x="1777806" y="286149"/>
                  <a:pt x="1921753" y="334130"/>
                </a:cubicBezTo>
                <a:cubicBezTo>
                  <a:pt x="1942072" y="340903"/>
                  <a:pt x="1962115" y="348564"/>
                  <a:pt x="1982709" y="354448"/>
                </a:cubicBezTo>
                <a:cubicBezTo>
                  <a:pt x="2009560" y="362119"/>
                  <a:pt x="2036892" y="367993"/>
                  <a:pt x="2063984" y="374766"/>
                </a:cubicBezTo>
                <a:lnTo>
                  <a:pt x="2104621" y="384925"/>
                </a:lnTo>
                <a:cubicBezTo>
                  <a:pt x="2235427" y="450328"/>
                  <a:pt x="2030468" y="350243"/>
                  <a:pt x="2206215" y="425562"/>
                </a:cubicBezTo>
                <a:cubicBezTo>
                  <a:pt x="2234055" y="437493"/>
                  <a:pt x="2260398" y="452653"/>
                  <a:pt x="2287490" y="466199"/>
                </a:cubicBezTo>
                <a:lnTo>
                  <a:pt x="2328127" y="486517"/>
                </a:lnTo>
                <a:cubicBezTo>
                  <a:pt x="2341673" y="493290"/>
                  <a:pt x="2356164" y="498434"/>
                  <a:pt x="2368765" y="506835"/>
                </a:cubicBezTo>
                <a:cubicBezTo>
                  <a:pt x="2378924" y="513608"/>
                  <a:pt x="2388085" y="522194"/>
                  <a:pt x="2399243" y="527153"/>
                </a:cubicBezTo>
                <a:cubicBezTo>
                  <a:pt x="2457038" y="552839"/>
                  <a:pt x="2486150" y="543849"/>
                  <a:pt x="2541474" y="588108"/>
                </a:cubicBezTo>
                <a:cubicBezTo>
                  <a:pt x="2611340" y="644000"/>
                  <a:pt x="2574229" y="616717"/>
                  <a:pt x="2653227" y="669381"/>
                </a:cubicBezTo>
                <a:cubicBezTo>
                  <a:pt x="2660000" y="679540"/>
                  <a:pt x="2664356" y="691819"/>
                  <a:pt x="2673545" y="699859"/>
                </a:cubicBezTo>
                <a:cubicBezTo>
                  <a:pt x="2716641" y="737567"/>
                  <a:pt x="2731552" y="736599"/>
                  <a:pt x="2775139" y="760814"/>
                </a:cubicBezTo>
                <a:cubicBezTo>
                  <a:pt x="2792400" y="770403"/>
                  <a:pt x="2809868" y="779814"/>
                  <a:pt x="2825936" y="791291"/>
                </a:cubicBezTo>
                <a:cubicBezTo>
                  <a:pt x="2833730" y="796858"/>
                  <a:pt x="2838132" y="806533"/>
                  <a:pt x="2846255" y="811610"/>
                </a:cubicBezTo>
                <a:cubicBezTo>
                  <a:pt x="2880593" y="833071"/>
                  <a:pt x="2920581" y="847435"/>
                  <a:pt x="2958007" y="862405"/>
                </a:cubicBezTo>
                <a:cubicBezTo>
                  <a:pt x="2964780" y="869178"/>
                  <a:pt x="2970113" y="877796"/>
                  <a:pt x="2978326" y="882724"/>
                </a:cubicBezTo>
                <a:cubicBezTo>
                  <a:pt x="2987509" y="888234"/>
                  <a:pt x="2999226" y="888094"/>
                  <a:pt x="3008804" y="892883"/>
                </a:cubicBezTo>
                <a:cubicBezTo>
                  <a:pt x="3026466" y="901713"/>
                  <a:pt x="3043366" y="912121"/>
                  <a:pt x="3059601" y="923360"/>
                </a:cubicBezTo>
                <a:cubicBezTo>
                  <a:pt x="3087444" y="942636"/>
                  <a:pt x="3113784" y="963997"/>
                  <a:pt x="3140876" y="984315"/>
                </a:cubicBezTo>
                <a:cubicBezTo>
                  <a:pt x="3154422" y="994474"/>
                  <a:pt x="3166369" y="1007220"/>
                  <a:pt x="3181513" y="1014792"/>
                </a:cubicBezTo>
                <a:cubicBezTo>
                  <a:pt x="3195059" y="1021565"/>
                  <a:pt x="3209827" y="1026308"/>
                  <a:pt x="3222151" y="1035111"/>
                </a:cubicBezTo>
                <a:cubicBezTo>
                  <a:pt x="3318252" y="1103753"/>
                  <a:pt x="3181894" y="1030221"/>
                  <a:pt x="3293266" y="1085906"/>
                </a:cubicBezTo>
                <a:cubicBezTo>
                  <a:pt x="3300039" y="1092679"/>
                  <a:pt x="3306105" y="1100241"/>
                  <a:pt x="3313585" y="1106225"/>
                </a:cubicBezTo>
                <a:cubicBezTo>
                  <a:pt x="3337517" y="1125371"/>
                  <a:pt x="3356891" y="1132957"/>
                  <a:pt x="3384701" y="1146861"/>
                </a:cubicBezTo>
                <a:cubicBezTo>
                  <a:pt x="3394860" y="1157020"/>
                  <a:pt x="3404142" y="1168141"/>
                  <a:pt x="3415179" y="1177339"/>
                </a:cubicBezTo>
                <a:cubicBezTo>
                  <a:pt x="3424559" y="1185156"/>
                  <a:pt x="3436531" y="1189545"/>
                  <a:pt x="3445657" y="1197657"/>
                </a:cubicBezTo>
                <a:cubicBezTo>
                  <a:pt x="3467134" y="1216747"/>
                  <a:pt x="3486294" y="1238294"/>
                  <a:pt x="3506613" y="1258612"/>
                </a:cubicBezTo>
                <a:lnTo>
                  <a:pt x="3537091" y="1289089"/>
                </a:lnTo>
                <a:cubicBezTo>
                  <a:pt x="3543864" y="1295862"/>
                  <a:pt x="3549440" y="1304095"/>
                  <a:pt x="3557410" y="1309408"/>
                </a:cubicBezTo>
                <a:lnTo>
                  <a:pt x="3587888" y="1329726"/>
                </a:lnTo>
                <a:cubicBezTo>
                  <a:pt x="3594661" y="1343272"/>
                  <a:pt x="3600693" y="1357214"/>
                  <a:pt x="3608207" y="1370363"/>
                </a:cubicBezTo>
                <a:cubicBezTo>
                  <a:pt x="3614265" y="1380964"/>
                  <a:pt x="3623065" y="1389919"/>
                  <a:pt x="3628525" y="1400840"/>
                </a:cubicBezTo>
                <a:cubicBezTo>
                  <a:pt x="3640059" y="1423907"/>
                  <a:pt x="3647469" y="1448887"/>
                  <a:pt x="3659003" y="1471954"/>
                </a:cubicBezTo>
                <a:cubicBezTo>
                  <a:pt x="3679848" y="1513643"/>
                  <a:pt x="3674444" y="1491254"/>
                  <a:pt x="3699641" y="1522750"/>
                </a:cubicBezTo>
                <a:cubicBezTo>
                  <a:pt x="3707268" y="1532284"/>
                  <a:pt x="3714499" y="1542306"/>
                  <a:pt x="3719959" y="1553227"/>
                </a:cubicBezTo>
                <a:cubicBezTo>
                  <a:pt x="3724748" y="1562805"/>
                  <a:pt x="3725900" y="1573862"/>
                  <a:pt x="3730119" y="1583705"/>
                </a:cubicBezTo>
                <a:cubicBezTo>
                  <a:pt x="3748713" y="1627089"/>
                  <a:pt x="3751747" y="1626086"/>
                  <a:pt x="3780916" y="1664978"/>
                </a:cubicBezTo>
                <a:cubicBezTo>
                  <a:pt x="3770757" y="1702228"/>
                  <a:pt x="3766619" y="1741671"/>
                  <a:pt x="3750438" y="1776728"/>
                </a:cubicBezTo>
                <a:cubicBezTo>
                  <a:pt x="3745321" y="1787814"/>
                  <a:pt x="3728593" y="1788413"/>
                  <a:pt x="3719959" y="1797047"/>
                </a:cubicBezTo>
                <a:cubicBezTo>
                  <a:pt x="3625904" y="1891100"/>
                  <a:pt x="3785665" y="1758146"/>
                  <a:pt x="3669163" y="1858002"/>
                </a:cubicBezTo>
                <a:cubicBezTo>
                  <a:pt x="3656307" y="1869021"/>
                  <a:pt x="3641180" y="1877230"/>
                  <a:pt x="3628525" y="1888479"/>
                </a:cubicBezTo>
                <a:cubicBezTo>
                  <a:pt x="3610628" y="1904387"/>
                  <a:pt x="3594660" y="1922343"/>
                  <a:pt x="3577728" y="1939275"/>
                </a:cubicBezTo>
                <a:cubicBezTo>
                  <a:pt x="3567569" y="1949434"/>
                  <a:pt x="3556225" y="1958533"/>
                  <a:pt x="3547250" y="1969752"/>
                </a:cubicBezTo>
                <a:cubicBezTo>
                  <a:pt x="3533704" y="1986684"/>
                  <a:pt x="3518641" y="2002506"/>
                  <a:pt x="3506613" y="2020548"/>
                </a:cubicBezTo>
                <a:cubicBezTo>
                  <a:pt x="3498212" y="2033149"/>
                  <a:pt x="3496267" y="2049788"/>
                  <a:pt x="3486294" y="2061185"/>
                </a:cubicBezTo>
                <a:cubicBezTo>
                  <a:pt x="3446391" y="2106787"/>
                  <a:pt x="3442036" y="2091292"/>
                  <a:pt x="3405019" y="2122139"/>
                </a:cubicBezTo>
                <a:cubicBezTo>
                  <a:pt x="3326796" y="2187324"/>
                  <a:pt x="3419734" y="2122489"/>
                  <a:pt x="3344063" y="2172935"/>
                </a:cubicBezTo>
                <a:cubicBezTo>
                  <a:pt x="3323521" y="2214019"/>
                  <a:pt x="3328569" y="2214630"/>
                  <a:pt x="3293266" y="2244049"/>
                </a:cubicBezTo>
                <a:cubicBezTo>
                  <a:pt x="3263604" y="2268767"/>
                  <a:pt x="3201832" y="2315163"/>
                  <a:pt x="3201832" y="2315163"/>
                </a:cubicBezTo>
                <a:cubicBezTo>
                  <a:pt x="3175156" y="2359623"/>
                  <a:pt x="3146802" y="2410828"/>
                  <a:pt x="3110398" y="2447232"/>
                </a:cubicBezTo>
                <a:cubicBezTo>
                  <a:pt x="3100239" y="2457391"/>
                  <a:pt x="3087890" y="2465756"/>
                  <a:pt x="3079920" y="2477710"/>
                </a:cubicBezTo>
                <a:cubicBezTo>
                  <a:pt x="3067319" y="2496611"/>
                  <a:pt x="3063477" y="2520802"/>
                  <a:pt x="3049442" y="2538664"/>
                </a:cubicBezTo>
                <a:cubicBezTo>
                  <a:pt x="2986758" y="2618442"/>
                  <a:pt x="2991370" y="2601914"/>
                  <a:pt x="2937689" y="2640256"/>
                </a:cubicBezTo>
                <a:cubicBezTo>
                  <a:pt x="2863615" y="2693163"/>
                  <a:pt x="2932140" y="2649679"/>
                  <a:pt x="2846255" y="2701211"/>
                </a:cubicBezTo>
                <a:cubicBezTo>
                  <a:pt x="2839482" y="2711370"/>
                  <a:pt x="2835125" y="2723648"/>
                  <a:pt x="2825936" y="2731688"/>
                </a:cubicBezTo>
                <a:cubicBezTo>
                  <a:pt x="2782824" y="2769410"/>
                  <a:pt x="2767941" y="2768422"/>
                  <a:pt x="2724342" y="2792643"/>
                </a:cubicBezTo>
                <a:cubicBezTo>
                  <a:pt x="2707081" y="2802232"/>
                  <a:pt x="2690290" y="2812656"/>
                  <a:pt x="2673545" y="2823121"/>
                </a:cubicBezTo>
                <a:cubicBezTo>
                  <a:pt x="2544559" y="2903736"/>
                  <a:pt x="2753547" y="2773232"/>
                  <a:pt x="2612589" y="2873916"/>
                </a:cubicBezTo>
                <a:cubicBezTo>
                  <a:pt x="2600265" y="2882719"/>
                  <a:pt x="2584276" y="2885432"/>
                  <a:pt x="2571952" y="2894235"/>
                </a:cubicBezTo>
                <a:cubicBezTo>
                  <a:pt x="2560261" y="2902586"/>
                  <a:pt x="2553794" y="2917320"/>
                  <a:pt x="2541474" y="2924712"/>
                </a:cubicBezTo>
                <a:cubicBezTo>
                  <a:pt x="2519359" y="2937981"/>
                  <a:pt x="2493426" y="2943655"/>
                  <a:pt x="2470358" y="2955189"/>
                </a:cubicBezTo>
                <a:cubicBezTo>
                  <a:pt x="2452696" y="2964020"/>
                  <a:pt x="2436896" y="2976212"/>
                  <a:pt x="2419561" y="2985667"/>
                </a:cubicBezTo>
                <a:cubicBezTo>
                  <a:pt x="2399618" y="2996545"/>
                  <a:pt x="2378924" y="3005985"/>
                  <a:pt x="2358605" y="3016144"/>
                </a:cubicBezTo>
                <a:cubicBezTo>
                  <a:pt x="2348446" y="3026303"/>
                  <a:pt x="2340447" y="3039230"/>
                  <a:pt x="2328127" y="3046622"/>
                </a:cubicBezTo>
                <a:cubicBezTo>
                  <a:pt x="2232126" y="3104222"/>
                  <a:pt x="2238491" y="3099508"/>
                  <a:pt x="2165577" y="3117736"/>
                </a:cubicBezTo>
                <a:cubicBezTo>
                  <a:pt x="2145258" y="3127895"/>
                  <a:pt x="2125380" y="3138987"/>
                  <a:pt x="2104621" y="3148213"/>
                </a:cubicBezTo>
                <a:cubicBezTo>
                  <a:pt x="2080990" y="3158715"/>
                  <a:pt x="2058334" y="3161084"/>
                  <a:pt x="2033506" y="3168532"/>
                </a:cubicBezTo>
                <a:cubicBezTo>
                  <a:pt x="1897741" y="3209262"/>
                  <a:pt x="2046831" y="3171962"/>
                  <a:pt x="1911593" y="3199009"/>
                </a:cubicBezTo>
                <a:cubicBezTo>
                  <a:pt x="1897902" y="3201747"/>
                  <a:pt x="1884586" y="3206139"/>
                  <a:pt x="1870956" y="3209168"/>
                </a:cubicBezTo>
                <a:cubicBezTo>
                  <a:pt x="1854100" y="3212914"/>
                  <a:pt x="1837015" y="3215581"/>
                  <a:pt x="1820159" y="3219327"/>
                </a:cubicBezTo>
                <a:cubicBezTo>
                  <a:pt x="1806529" y="3222356"/>
                  <a:pt x="1793362" y="3227641"/>
                  <a:pt x="1779522" y="3229486"/>
                </a:cubicBezTo>
                <a:cubicBezTo>
                  <a:pt x="1742445" y="3234430"/>
                  <a:pt x="1705020" y="3236259"/>
                  <a:pt x="1667769" y="3239646"/>
                </a:cubicBezTo>
                <a:lnTo>
                  <a:pt x="1037888" y="3229486"/>
                </a:lnTo>
                <a:cubicBezTo>
                  <a:pt x="998484" y="3228310"/>
                  <a:pt x="972207" y="3212476"/>
                  <a:pt x="936295" y="3199009"/>
                </a:cubicBezTo>
                <a:cubicBezTo>
                  <a:pt x="907565" y="3188236"/>
                  <a:pt x="858245" y="3175258"/>
                  <a:pt x="834701" y="3168532"/>
                </a:cubicBezTo>
                <a:lnTo>
                  <a:pt x="733108" y="3066940"/>
                </a:lnTo>
                <a:cubicBezTo>
                  <a:pt x="716176" y="3050008"/>
                  <a:pt x="702235" y="3029426"/>
                  <a:pt x="682311" y="3016144"/>
                </a:cubicBezTo>
                <a:cubicBezTo>
                  <a:pt x="661992" y="3002599"/>
                  <a:pt x="640115" y="2991141"/>
                  <a:pt x="621355" y="2975508"/>
                </a:cubicBezTo>
                <a:cubicBezTo>
                  <a:pt x="599280" y="2957113"/>
                  <a:pt x="581758" y="2933775"/>
                  <a:pt x="560399" y="2914553"/>
                </a:cubicBezTo>
                <a:cubicBezTo>
                  <a:pt x="554646" y="2909375"/>
                  <a:pt x="501651" y="2869941"/>
                  <a:pt x="489283" y="2863757"/>
                </a:cubicBezTo>
                <a:cubicBezTo>
                  <a:pt x="479705" y="2858968"/>
                  <a:pt x="468964" y="2856984"/>
                  <a:pt x="458805" y="2853598"/>
                </a:cubicBezTo>
                <a:cubicBezTo>
                  <a:pt x="377349" y="2755853"/>
                  <a:pt x="426709" y="2811344"/>
                  <a:pt x="306415" y="2691052"/>
                </a:cubicBezTo>
                <a:lnTo>
                  <a:pt x="265777" y="2650415"/>
                </a:lnTo>
                <a:cubicBezTo>
                  <a:pt x="262391" y="2640256"/>
                  <a:pt x="259836" y="2629781"/>
                  <a:pt x="255618" y="2619938"/>
                </a:cubicBezTo>
                <a:cubicBezTo>
                  <a:pt x="249652" y="2606018"/>
                  <a:pt x="240088" y="2593668"/>
                  <a:pt x="235299" y="2579301"/>
                </a:cubicBezTo>
                <a:cubicBezTo>
                  <a:pt x="229839" y="2562920"/>
                  <a:pt x="230102" y="2545044"/>
                  <a:pt x="225140" y="2528505"/>
                </a:cubicBezTo>
                <a:cubicBezTo>
                  <a:pt x="209388" y="2476001"/>
                  <a:pt x="204512" y="2483763"/>
                  <a:pt x="184502" y="2437073"/>
                </a:cubicBezTo>
                <a:cubicBezTo>
                  <a:pt x="159265" y="2378187"/>
                  <a:pt x="193073" y="2434691"/>
                  <a:pt x="154024" y="2376118"/>
                </a:cubicBezTo>
                <a:cubicBezTo>
                  <a:pt x="147251" y="2355800"/>
                  <a:pt x="141659" y="2335049"/>
                  <a:pt x="133705" y="2315163"/>
                </a:cubicBezTo>
                <a:cubicBezTo>
                  <a:pt x="127497" y="2299644"/>
                  <a:pt x="108533" y="2255114"/>
                  <a:pt x="103227" y="2233890"/>
                </a:cubicBezTo>
                <a:cubicBezTo>
                  <a:pt x="98399" y="2214579"/>
                  <a:pt x="90731" y="2163317"/>
                  <a:pt x="82909" y="2142458"/>
                </a:cubicBezTo>
                <a:cubicBezTo>
                  <a:pt x="67451" y="2101238"/>
                  <a:pt x="46035" y="2062312"/>
                  <a:pt x="32112" y="2020548"/>
                </a:cubicBezTo>
                <a:lnTo>
                  <a:pt x="21952" y="1990071"/>
                </a:lnTo>
                <a:cubicBezTo>
                  <a:pt x="16246" y="1950127"/>
                  <a:pt x="1007" y="1850599"/>
                  <a:pt x="1634" y="1817365"/>
                </a:cubicBezTo>
                <a:cubicBezTo>
                  <a:pt x="8650" y="1445490"/>
                  <a:pt x="0" y="1512222"/>
                  <a:pt x="32112" y="1319567"/>
                </a:cubicBezTo>
                <a:cubicBezTo>
                  <a:pt x="35498" y="1258612"/>
                  <a:pt x="35273" y="1197349"/>
                  <a:pt x="42271" y="1136702"/>
                </a:cubicBezTo>
                <a:cubicBezTo>
                  <a:pt x="47558" y="1090883"/>
                  <a:pt x="69272" y="1038792"/>
                  <a:pt x="82909" y="994474"/>
                </a:cubicBezTo>
                <a:cubicBezTo>
                  <a:pt x="90159" y="970911"/>
                  <a:pt x="95874" y="946891"/>
                  <a:pt x="103227" y="923360"/>
                </a:cubicBezTo>
                <a:cubicBezTo>
                  <a:pt x="130712" y="835410"/>
                  <a:pt x="140072" y="821955"/>
                  <a:pt x="164183" y="730336"/>
                </a:cubicBezTo>
                <a:cubicBezTo>
                  <a:pt x="172129" y="700143"/>
                  <a:pt x="177729" y="669381"/>
                  <a:pt x="184502" y="638904"/>
                </a:cubicBezTo>
                <a:cubicBezTo>
                  <a:pt x="198751" y="382452"/>
                  <a:pt x="181804" y="531840"/>
                  <a:pt x="204821" y="405244"/>
                </a:cubicBezTo>
                <a:cubicBezTo>
                  <a:pt x="208506" y="384978"/>
                  <a:pt x="209560" y="364162"/>
                  <a:pt x="214980" y="344289"/>
                </a:cubicBezTo>
                <a:cubicBezTo>
                  <a:pt x="219778" y="326695"/>
                  <a:pt x="229532" y="310794"/>
                  <a:pt x="235299" y="293493"/>
                </a:cubicBezTo>
                <a:cubicBezTo>
                  <a:pt x="239714" y="280247"/>
                  <a:pt x="240088" y="265744"/>
                  <a:pt x="245458" y="252856"/>
                </a:cubicBezTo>
                <a:cubicBezTo>
                  <a:pt x="257108" y="224897"/>
                  <a:pt x="276518" y="200318"/>
                  <a:pt x="286096" y="171583"/>
                </a:cubicBezTo>
                <a:cubicBezTo>
                  <a:pt x="289482" y="161424"/>
                  <a:pt x="289399" y="149332"/>
                  <a:pt x="296255" y="141106"/>
                </a:cubicBezTo>
                <a:cubicBezTo>
                  <a:pt x="329402" y="101331"/>
                  <a:pt x="369665" y="102435"/>
                  <a:pt x="418167" y="90310"/>
                </a:cubicBezTo>
                <a:cubicBezTo>
                  <a:pt x="431713" y="86924"/>
                  <a:pt x="445113" y="82889"/>
                  <a:pt x="458805" y="80151"/>
                </a:cubicBezTo>
                <a:cubicBezTo>
                  <a:pt x="475737" y="76765"/>
                  <a:pt x="492850" y="74180"/>
                  <a:pt x="509602" y="69992"/>
                </a:cubicBezTo>
                <a:cubicBezTo>
                  <a:pt x="519991" y="67395"/>
                  <a:pt x="529544" y="61749"/>
                  <a:pt x="540080" y="59833"/>
                </a:cubicBezTo>
                <a:cubicBezTo>
                  <a:pt x="584469" y="51763"/>
                  <a:pt x="695548" y="42929"/>
                  <a:pt x="733108" y="39514"/>
                </a:cubicBezTo>
                <a:cubicBezTo>
                  <a:pt x="891297" y="47047"/>
                  <a:pt x="910137" y="0"/>
                  <a:pt x="976932" y="80151"/>
                </a:cubicBezTo>
                <a:cubicBezTo>
                  <a:pt x="984749" y="89531"/>
                  <a:pt x="989623" y="101094"/>
                  <a:pt x="997251" y="110628"/>
                </a:cubicBezTo>
                <a:cubicBezTo>
                  <a:pt x="1019964" y="139019"/>
                  <a:pt x="1017570" y="119361"/>
                  <a:pt x="1017570" y="141106"/>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8" name="Freeform 87"/>
          <p:cNvSpPr/>
          <p:nvPr/>
        </p:nvSpPr>
        <p:spPr>
          <a:xfrm>
            <a:off x="2915047" y="4377273"/>
            <a:ext cx="3729174" cy="2713633"/>
          </a:xfrm>
          <a:custGeom>
            <a:avLst/>
            <a:gdLst>
              <a:gd name="connsiteX0" fmla="*/ 1697302 w 3729174"/>
              <a:gd name="connsiteY0" fmla="*/ 11513 h 2713633"/>
              <a:gd name="connsiteX1" fmla="*/ 1575390 w 3729174"/>
              <a:gd name="connsiteY1" fmla="*/ 21672 h 2713633"/>
              <a:gd name="connsiteX2" fmla="*/ 1534753 w 3729174"/>
              <a:gd name="connsiteY2" fmla="*/ 31832 h 2713633"/>
              <a:gd name="connsiteX3" fmla="*/ 1402681 w 3729174"/>
              <a:gd name="connsiteY3" fmla="*/ 41991 h 2713633"/>
              <a:gd name="connsiteX4" fmla="*/ 1321406 w 3729174"/>
              <a:gd name="connsiteY4" fmla="*/ 52150 h 2713633"/>
              <a:gd name="connsiteX5" fmla="*/ 1250291 w 3729174"/>
              <a:gd name="connsiteY5" fmla="*/ 92787 h 2713633"/>
              <a:gd name="connsiteX6" fmla="*/ 1219813 w 3729174"/>
              <a:gd name="connsiteY6" fmla="*/ 102946 h 2713633"/>
              <a:gd name="connsiteX7" fmla="*/ 1189334 w 3729174"/>
              <a:gd name="connsiteY7" fmla="*/ 123264 h 2713633"/>
              <a:gd name="connsiteX8" fmla="*/ 1148697 w 3729174"/>
              <a:gd name="connsiteY8" fmla="*/ 143582 h 2713633"/>
              <a:gd name="connsiteX9" fmla="*/ 1108060 w 3729174"/>
              <a:gd name="connsiteY9" fmla="*/ 174060 h 2713633"/>
              <a:gd name="connsiteX10" fmla="*/ 1077581 w 3729174"/>
              <a:gd name="connsiteY10" fmla="*/ 194378 h 2713633"/>
              <a:gd name="connsiteX11" fmla="*/ 1036944 w 3729174"/>
              <a:gd name="connsiteY11" fmla="*/ 265492 h 2713633"/>
              <a:gd name="connsiteX12" fmla="*/ 1006466 w 3729174"/>
              <a:gd name="connsiteY12" fmla="*/ 295969 h 2713633"/>
              <a:gd name="connsiteX13" fmla="*/ 965829 w 3729174"/>
              <a:gd name="connsiteY13" fmla="*/ 326447 h 2713633"/>
              <a:gd name="connsiteX14" fmla="*/ 915032 w 3729174"/>
              <a:gd name="connsiteY14" fmla="*/ 387402 h 2713633"/>
              <a:gd name="connsiteX15" fmla="*/ 813438 w 3729174"/>
              <a:gd name="connsiteY15" fmla="*/ 519471 h 2713633"/>
              <a:gd name="connsiteX16" fmla="*/ 752482 w 3729174"/>
              <a:gd name="connsiteY16" fmla="*/ 621062 h 2713633"/>
              <a:gd name="connsiteX17" fmla="*/ 711845 w 3729174"/>
              <a:gd name="connsiteY17" fmla="*/ 692176 h 2713633"/>
              <a:gd name="connsiteX18" fmla="*/ 681366 w 3729174"/>
              <a:gd name="connsiteY18" fmla="*/ 732813 h 2713633"/>
              <a:gd name="connsiteX19" fmla="*/ 650888 w 3729174"/>
              <a:gd name="connsiteY19" fmla="*/ 793768 h 2713633"/>
              <a:gd name="connsiteX20" fmla="*/ 610251 w 3729174"/>
              <a:gd name="connsiteY20" fmla="*/ 864882 h 2713633"/>
              <a:gd name="connsiteX21" fmla="*/ 589932 w 3729174"/>
              <a:gd name="connsiteY21" fmla="*/ 905518 h 2713633"/>
              <a:gd name="connsiteX22" fmla="*/ 559454 w 3729174"/>
              <a:gd name="connsiteY22" fmla="*/ 935996 h 2713633"/>
              <a:gd name="connsiteX23" fmla="*/ 539135 w 3729174"/>
              <a:gd name="connsiteY23" fmla="*/ 976632 h 2713633"/>
              <a:gd name="connsiteX24" fmla="*/ 508657 w 3729174"/>
              <a:gd name="connsiteY24" fmla="*/ 1017269 h 2713633"/>
              <a:gd name="connsiteX25" fmla="*/ 478179 w 3729174"/>
              <a:gd name="connsiteY25" fmla="*/ 1078224 h 2713633"/>
              <a:gd name="connsiteX26" fmla="*/ 457861 w 3729174"/>
              <a:gd name="connsiteY26" fmla="*/ 1118860 h 2713633"/>
              <a:gd name="connsiteX27" fmla="*/ 427382 w 3729174"/>
              <a:gd name="connsiteY27" fmla="*/ 1159497 h 2713633"/>
              <a:gd name="connsiteX28" fmla="*/ 407064 w 3729174"/>
              <a:gd name="connsiteY28" fmla="*/ 1200134 h 2713633"/>
              <a:gd name="connsiteX29" fmla="*/ 386745 w 3729174"/>
              <a:gd name="connsiteY29" fmla="*/ 1230611 h 2713633"/>
              <a:gd name="connsiteX30" fmla="*/ 305470 w 3729174"/>
              <a:gd name="connsiteY30" fmla="*/ 1342362 h 2713633"/>
              <a:gd name="connsiteX31" fmla="*/ 244514 w 3729174"/>
              <a:gd name="connsiteY31" fmla="*/ 1413476 h 2713633"/>
              <a:gd name="connsiteX32" fmla="*/ 214036 w 3729174"/>
              <a:gd name="connsiteY32" fmla="*/ 1433794 h 2713633"/>
              <a:gd name="connsiteX33" fmla="*/ 153080 w 3729174"/>
              <a:gd name="connsiteY33" fmla="*/ 1484590 h 2713633"/>
              <a:gd name="connsiteX34" fmla="*/ 132761 w 3729174"/>
              <a:gd name="connsiteY34" fmla="*/ 1515067 h 2713633"/>
              <a:gd name="connsiteX35" fmla="*/ 92124 w 3729174"/>
              <a:gd name="connsiteY35" fmla="*/ 1545544 h 2713633"/>
              <a:gd name="connsiteX36" fmla="*/ 51486 w 3729174"/>
              <a:gd name="connsiteY36" fmla="*/ 1626818 h 2713633"/>
              <a:gd name="connsiteX37" fmla="*/ 41327 w 3729174"/>
              <a:gd name="connsiteY37" fmla="*/ 1677613 h 2713633"/>
              <a:gd name="connsiteX38" fmla="*/ 10849 w 3729174"/>
              <a:gd name="connsiteY38" fmla="*/ 1769046 h 2713633"/>
              <a:gd name="connsiteX39" fmla="*/ 51486 w 3729174"/>
              <a:gd name="connsiteY39" fmla="*/ 2155093 h 2713633"/>
              <a:gd name="connsiteX40" fmla="*/ 132761 w 3729174"/>
              <a:gd name="connsiteY40" fmla="*/ 2266844 h 2713633"/>
              <a:gd name="connsiteX41" fmla="*/ 193717 w 3729174"/>
              <a:gd name="connsiteY41" fmla="*/ 2327799 h 2713633"/>
              <a:gd name="connsiteX42" fmla="*/ 264833 w 3729174"/>
              <a:gd name="connsiteY42" fmla="*/ 2368435 h 2713633"/>
              <a:gd name="connsiteX43" fmla="*/ 305470 w 3729174"/>
              <a:gd name="connsiteY43" fmla="*/ 2409072 h 2713633"/>
              <a:gd name="connsiteX44" fmla="*/ 366426 w 3729174"/>
              <a:gd name="connsiteY44" fmla="*/ 2439549 h 2713633"/>
              <a:gd name="connsiteX45" fmla="*/ 417223 w 3729174"/>
              <a:gd name="connsiteY45" fmla="*/ 2470027 h 2713633"/>
              <a:gd name="connsiteX46" fmla="*/ 498498 w 3729174"/>
              <a:gd name="connsiteY46" fmla="*/ 2520823 h 2713633"/>
              <a:gd name="connsiteX47" fmla="*/ 579773 w 3729174"/>
              <a:gd name="connsiteY47" fmla="*/ 2551300 h 2713633"/>
              <a:gd name="connsiteX48" fmla="*/ 640729 w 3729174"/>
              <a:gd name="connsiteY48" fmla="*/ 2571618 h 2713633"/>
              <a:gd name="connsiteX49" fmla="*/ 711845 w 3729174"/>
              <a:gd name="connsiteY49" fmla="*/ 2602096 h 2713633"/>
              <a:gd name="connsiteX50" fmla="*/ 742323 w 3729174"/>
              <a:gd name="connsiteY50" fmla="*/ 2622414 h 2713633"/>
              <a:gd name="connsiteX51" fmla="*/ 854076 w 3729174"/>
              <a:gd name="connsiteY51" fmla="*/ 2652891 h 2713633"/>
              <a:gd name="connsiteX52" fmla="*/ 955669 w 3729174"/>
              <a:gd name="connsiteY52" fmla="*/ 2663051 h 2713633"/>
              <a:gd name="connsiteX53" fmla="*/ 1016625 w 3729174"/>
              <a:gd name="connsiteY53" fmla="*/ 2673210 h 2713633"/>
              <a:gd name="connsiteX54" fmla="*/ 1605868 w 3729174"/>
              <a:gd name="connsiteY54" fmla="*/ 2683369 h 2713633"/>
              <a:gd name="connsiteX55" fmla="*/ 1646506 w 3729174"/>
              <a:gd name="connsiteY55" fmla="*/ 2693528 h 2713633"/>
              <a:gd name="connsiteX56" fmla="*/ 3160250 w 3729174"/>
              <a:gd name="connsiteY56" fmla="*/ 2693528 h 2713633"/>
              <a:gd name="connsiteX57" fmla="*/ 3231366 w 3729174"/>
              <a:gd name="connsiteY57" fmla="*/ 2673210 h 2713633"/>
              <a:gd name="connsiteX58" fmla="*/ 3383756 w 3729174"/>
              <a:gd name="connsiteY58" fmla="*/ 2622414 h 2713633"/>
              <a:gd name="connsiteX59" fmla="*/ 3434553 w 3729174"/>
              <a:gd name="connsiteY59" fmla="*/ 2591937 h 2713633"/>
              <a:gd name="connsiteX60" fmla="*/ 3475190 w 3729174"/>
              <a:gd name="connsiteY60" fmla="*/ 2571618 h 2713633"/>
              <a:gd name="connsiteX61" fmla="*/ 3546306 w 3729174"/>
              <a:gd name="connsiteY61" fmla="*/ 2490345 h 2713633"/>
              <a:gd name="connsiteX62" fmla="*/ 3597103 w 3729174"/>
              <a:gd name="connsiteY62" fmla="*/ 2429390 h 2713633"/>
              <a:gd name="connsiteX63" fmla="*/ 3698696 w 3729174"/>
              <a:gd name="connsiteY63" fmla="*/ 2246526 h 2713633"/>
              <a:gd name="connsiteX64" fmla="*/ 3729174 w 3729174"/>
              <a:gd name="connsiteY64" fmla="*/ 2114457 h 2713633"/>
              <a:gd name="connsiteX65" fmla="*/ 3719015 w 3729174"/>
              <a:gd name="connsiteY65" fmla="*/ 1464271 h 2713633"/>
              <a:gd name="connsiteX66" fmla="*/ 3688537 w 3729174"/>
              <a:gd name="connsiteY66" fmla="*/ 1342362 h 2713633"/>
              <a:gd name="connsiteX67" fmla="*/ 3658059 w 3729174"/>
              <a:gd name="connsiteY67" fmla="*/ 1250929 h 2713633"/>
              <a:gd name="connsiteX68" fmla="*/ 3647900 w 3729174"/>
              <a:gd name="connsiteY68" fmla="*/ 1210293 h 2713633"/>
              <a:gd name="connsiteX69" fmla="*/ 3627581 w 3729174"/>
              <a:gd name="connsiteY69" fmla="*/ 1159497 h 2713633"/>
              <a:gd name="connsiteX70" fmla="*/ 3556465 w 3729174"/>
              <a:gd name="connsiteY70" fmla="*/ 976632 h 2713633"/>
              <a:gd name="connsiteX71" fmla="*/ 3515828 w 3729174"/>
              <a:gd name="connsiteY71" fmla="*/ 935996 h 2713633"/>
              <a:gd name="connsiteX72" fmla="*/ 3465031 w 3729174"/>
              <a:gd name="connsiteY72" fmla="*/ 875041 h 2713633"/>
              <a:gd name="connsiteX73" fmla="*/ 3424394 w 3729174"/>
              <a:gd name="connsiteY73" fmla="*/ 834404 h 2713633"/>
              <a:gd name="connsiteX74" fmla="*/ 3343119 w 3729174"/>
              <a:gd name="connsiteY74" fmla="*/ 763290 h 2713633"/>
              <a:gd name="connsiteX75" fmla="*/ 3200888 w 3729174"/>
              <a:gd name="connsiteY75" fmla="*/ 682017 h 2713633"/>
              <a:gd name="connsiteX76" fmla="*/ 3160250 w 3729174"/>
              <a:gd name="connsiteY76" fmla="*/ 661699 h 2713633"/>
              <a:gd name="connsiteX77" fmla="*/ 3129772 w 3729174"/>
              <a:gd name="connsiteY77" fmla="*/ 641380 h 2713633"/>
              <a:gd name="connsiteX78" fmla="*/ 3048497 w 3729174"/>
              <a:gd name="connsiteY78" fmla="*/ 600744 h 2713633"/>
              <a:gd name="connsiteX79" fmla="*/ 2987541 w 3729174"/>
              <a:gd name="connsiteY79" fmla="*/ 570266 h 2713633"/>
              <a:gd name="connsiteX80" fmla="*/ 2875788 w 3729174"/>
              <a:gd name="connsiteY80" fmla="*/ 519471 h 2713633"/>
              <a:gd name="connsiteX81" fmla="*/ 2835151 w 3729174"/>
              <a:gd name="connsiteY81" fmla="*/ 509312 h 2713633"/>
              <a:gd name="connsiteX82" fmla="*/ 2753876 w 3729174"/>
              <a:gd name="connsiteY82" fmla="*/ 448357 h 2713633"/>
              <a:gd name="connsiteX83" fmla="*/ 2733557 w 3729174"/>
              <a:gd name="connsiteY83" fmla="*/ 428038 h 2713633"/>
              <a:gd name="connsiteX84" fmla="*/ 2652282 w 3729174"/>
              <a:gd name="connsiteY84" fmla="*/ 387402 h 2713633"/>
              <a:gd name="connsiteX85" fmla="*/ 2611645 w 3729174"/>
              <a:gd name="connsiteY85" fmla="*/ 346765 h 2713633"/>
              <a:gd name="connsiteX86" fmla="*/ 2510051 w 3729174"/>
              <a:gd name="connsiteY86" fmla="*/ 224855 h 2713633"/>
              <a:gd name="connsiteX87" fmla="*/ 2449095 w 3729174"/>
              <a:gd name="connsiteY87" fmla="*/ 184219 h 2713633"/>
              <a:gd name="connsiteX88" fmla="*/ 2408458 w 3729174"/>
              <a:gd name="connsiteY88" fmla="*/ 174060 h 2713633"/>
              <a:gd name="connsiteX89" fmla="*/ 2388139 w 3729174"/>
              <a:gd name="connsiteY89" fmla="*/ 143582 h 2713633"/>
              <a:gd name="connsiteX90" fmla="*/ 2276386 w 3729174"/>
              <a:gd name="connsiteY90" fmla="*/ 92787 h 2713633"/>
              <a:gd name="connsiteX91" fmla="*/ 2235749 w 3729174"/>
              <a:gd name="connsiteY91" fmla="*/ 82627 h 2713633"/>
              <a:gd name="connsiteX92" fmla="*/ 2174792 w 3729174"/>
              <a:gd name="connsiteY92" fmla="*/ 62309 h 2713633"/>
              <a:gd name="connsiteX93" fmla="*/ 2134155 w 3729174"/>
              <a:gd name="connsiteY93" fmla="*/ 52150 h 2713633"/>
              <a:gd name="connsiteX94" fmla="*/ 2083358 w 3729174"/>
              <a:gd name="connsiteY94" fmla="*/ 41991 h 2713633"/>
              <a:gd name="connsiteX95" fmla="*/ 1971605 w 3729174"/>
              <a:gd name="connsiteY95" fmla="*/ 11513 h 2713633"/>
              <a:gd name="connsiteX96" fmla="*/ 1758259 w 3729174"/>
              <a:gd name="connsiteY96" fmla="*/ 1354 h 2713633"/>
              <a:gd name="connsiteX97" fmla="*/ 1616028 w 3729174"/>
              <a:gd name="connsiteY97" fmla="*/ 1354 h 271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729174" h="2713633">
                <a:moveTo>
                  <a:pt x="1697302" y="11513"/>
                </a:moveTo>
                <a:cubicBezTo>
                  <a:pt x="1656665" y="14899"/>
                  <a:pt x="1615853" y="16614"/>
                  <a:pt x="1575390" y="21672"/>
                </a:cubicBezTo>
                <a:cubicBezTo>
                  <a:pt x="1561535" y="23404"/>
                  <a:pt x="1548620" y="30201"/>
                  <a:pt x="1534753" y="31832"/>
                </a:cubicBezTo>
                <a:cubicBezTo>
                  <a:pt x="1490901" y="36991"/>
                  <a:pt x="1446636" y="37805"/>
                  <a:pt x="1402681" y="41991"/>
                </a:cubicBezTo>
                <a:cubicBezTo>
                  <a:pt x="1375501" y="44579"/>
                  <a:pt x="1348498" y="48764"/>
                  <a:pt x="1321406" y="52150"/>
                </a:cubicBezTo>
                <a:cubicBezTo>
                  <a:pt x="1235459" y="73636"/>
                  <a:pt x="1322923" y="44366"/>
                  <a:pt x="1250291" y="92787"/>
                </a:cubicBezTo>
                <a:cubicBezTo>
                  <a:pt x="1241381" y="98727"/>
                  <a:pt x="1229391" y="98157"/>
                  <a:pt x="1219813" y="102946"/>
                </a:cubicBezTo>
                <a:cubicBezTo>
                  <a:pt x="1208892" y="108406"/>
                  <a:pt x="1199935" y="117206"/>
                  <a:pt x="1189334" y="123264"/>
                </a:cubicBezTo>
                <a:cubicBezTo>
                  <a:pt x="1176185" y="130778"/>
                  <a:pt x="1161539" y="135555"/>
                  <a:pt x="1148697" y="143582"/>
                </a:cubicBezTo>
                <a:cubicBezTo>
                  <a:pt x="1134339" y="152556"/>
                  <a:pt x="1121838" y="164219"/>
                  <a:pt x="1108060" y="174060"/>
                </a:cubicBezTo>
                <a:cubicBezTo>
                  <a:pt x="1098124" y="181157"/>
                  <a:pt x="1087741" y="187605"/>
                  <a:pt x="1077581" y="194378"/>
                </a:cubicBezTo>
                <a:cubicBezTo>
                  <a:pt x="1065158" y="219224"/>
                  <a:pt x="1054896" y="243950"/>
                  <a:pt x="1036944" y="265492"/>
                </a:cubicBezTo>
                <a:cubicBezTo>
                  <a:pt x="1027746" y="276529"/>
                  <a:pt x="1017374" y="286619"/>
                  <a:pt x="1006466" y="295969"/>
                </a:cubicBezTo>
                <a:cubicBezTo>
                  <a:pt x="993610" y="306988"/>
                  <a:pt x="977802" y="314474"/>
                  <a:pt x="965829" y="326447"/>
                </a:cubicBezTo>
                <a:cubicBezTo>
                  <a:pt x="947127" y="345149"/>
                  <a:pt x="932604" y="367634"/>
                  <a:pt x="915032" y="387402"/>
                </a:cubicBezTo>
                <a:cubicBezTo>
                  <a:pt x="864805" y="443906"/>
                  <a:pt x="865515" y="415322"/>
                  <a:pt x="813438" y="519471"/>
                </a:cubicBezTo>
                <a:cubicBezTo>
                  <a:pt x="772059" y="602226"/>
                  <a:pt x="817869" y="514810"/>
                  <a:pt x="752482" y="621062"/>
                </a:cubicBezTo>
                <a:cubicBezTo>
                  <a:pt x="738173" y="644314"/>
                  <a:pt x="726503" y="669143"/>
                  <a:pt x="711845" y="692176"/>
                </a:cubicBezTo>
                <a:cubicBezTo>
                  <a:pt x="702754" y="706461"/>
                  <a:pt x="690078" y="718294"/>
                  <a:pt x="681366" y="732813"/>
                </a:cubicBezTo>
                <a:cubicBezTo>
                  <a:pt x="669678" y="752292"/>
                  <a:pt x="661658" y="773767"/>
                  <a:pt x="650888" y="793768"/>
                </a:cubicBezTo>
                <a:cubicBezTo>
                  <a:pt x="637944" y="817807"/>
                  <a:pt x="623325" y="840914"/>
                  <a:pt x="610251" y="864882"/>
                </a:cubicBezTo>
                <a:cubicBezTo>
                  <a:pt x="602999" y="878177"/>
                  <a:pt x="598735" y="893195"/>
                  <a:pt x="589932" y="905518"/>
                </a:cubicBezTo>
                <a:cubicBezTo>
                  <a:pt x="581581" y="917209"/>
                  <a:pt x="567805" y="924305"/>
                  <a:pt x="559454" y="935996"/>
                </a:cubicBezTo>
                <a:cubicBezTo>
                  <a:pt x="550651" y="948319"/>
                  <a:pt x="547162" y="963790"/>
                  <a:pt x="539135" y="976632"/>
                </a:cubicBezTo>
                <a:cubicBezTo>
                  <a:pt x="530161" y="990990"/>
                  <a:pt x="518816" y="1003723"/>
                  <a:pt x="508657" y="1017269"/>
                </a:cubicBezTo>
                <a:cubicBezTo>
                  <a:pt x="490031" y="1073148"/>
                  <a:pt x="509690" y="1023080"/>
                  <a:pt x="478179" y="1078224"/>
                </a:cubicBezTo>
                <a:cubicBezTo>
                  <a:pt x="470665" y="1091373"/>
                  <a:pt x="465888" y="1106018"/>
                  <a:pt x="457861" y="1118860"/>
                </a:cubicBezTo>
                <a:cubicBezTo>
                  <a:pt x="448887" y="1133218"/>
                  <a:pt x="436356" y="1145138"/>
                  <a:pt x="427382" y="1159497"/>
                </a:cubicBezTo>
                <a:cubicBezTo>
                  <a:pt x="419355" y="1172339"/>
                  <a:pt x="414578" y="1186985"/>
                  <a:pt x="407064" y="1200134"/>
                </a:cubicBezTo>
                <a:cubicBezTo>
                  <a:pt x="401006" y="1210735"/>
                  <a:pt x="393842" y="1220676"/>
                  <a:pt x="386745" y="1230611"/>
                </a:cubicBezTo>
                <a:cubicBezTo>
                  <a:pt x="359973" y="1268091"/>
                  <a:pt x="334244" y="1306395"/>
                  <a:pt x="305470" y="1342362"/>
                </a:cubicBezTo>
                <a:cubicBezTo>
                  <a:pt x="294722" y="1355796"/>
                  <a:pt x="264319" y="1397632"/>
                  <a:pt x="244514" y="1413476"/>
                </a:cubicBezTo>
                <a:cubicBezTo>
                  <a:pt x="234980" y="1421103"/>
                  <a:pt x="223416" y="1425978"/>
                  <a:pt x="214036" y="1433794"/>
                </a:cubicBezTo>
                <a:cubicBezTo>
                  <a:pt x="135804" y="1498985"/>
                  <a:pt x="228758" y="1434137"/>
                  <a:pt x="153080" y="1484590"/>
                </a:cubicBezTo>
                <a:cubicBezTo>
                  <a:pt x="146307" y="1494749"/>
                  <a:pt x="141395" y="1506434"/>
                  <a:pt x="132761" y="1515067"/>
                </a:cubicBezTo>
                <a:cubicBezTo>
                  <a:pt x="120788" y="1527039"/>
                  <a:pt x="102083" y="1531851"/>
                  <a:pt x="92124" y="1545544"/>
                </a:cubicBezTo>
                <a:cubicBezTo>
                  <a:pt x="74309" y="1570040"/>
                  <a:pt x="51486" y="1626818"/>
                  <a:pt x="51486" y="1626818"/>
                </a:cubicBezTo>
                <a:cubicBezTo>
                  <a:pt x="48100" y="1643750"/>
                  <a:pt x="46071" y="1661010"/>
                  <a:pt x="41327" y="1677613"/>
                </a:cubicBezTo>
                <a:cubicBezTo>
                  <a:pt x="32501" y="1708503"/>
                  <a:pt x="10849" y="1769046"/>
                  <a:pt x="10849" y="1769046"/>
                </a:cubicBezTo>
                <a:cubicBezTo>
                  <a:pt x="16442" y="1858539"/>
                  <a:pt x="0" y="2041825"/>
                  <a:pt x="51486" y="2155093"/>
                </a:cubicBezTo>
                <a:cubicBezTo>
                  <a:pt x="69714" y="2195194"/>
                  <a:pt x="103958" y="2235423"/>
                  <a:pt x="132761" y="2266844"/>
                </a:cubicBezTo>
                <a:cubicBezTo>
                  <a:pt x="152178" y="2288026"/>
                  <a:pt x="168768" y="2313543"/>
                  <a:pt x="193717" y="2327799"/>
                </a:cubicBezTo>
                <a:cubicBezTo>
                  <a:pt x="217422" y="2341344"/>
                  <a:pt x="242752" y="2352377"/>
                  <a:pt x="264833" y="2368435"/>
                </a:cubicBezTo>
                <a:cubicBezTo>
                  <a:pt x="280326" y="2379702"/>
                  <a:pt x="289776" y="2398087"/>
                  <a:pt x="305470" y="2409072"/>
                </a:cubicBezTo>
                <a:cubicBezTo>
                  <a:pt x="324080" y="2422099"/>
                  <a:pt x="346483" y="2428671"/>
                  <a:pt x="366426" y="2439549"/>
                </a:cubicBezTo>
                <a:cubicBezTo>
                  <a:pt x="383761" y="2449004"/>
                  <a:pt x="400406" y="2459678"/>
                  <a:pt x="417223" y="2470027"/>
                </a:cubicBezTo>
                <a:cubicBezTo>
                  <a:pt x="444432" y="2486771"/>
                  <a:pt x="468584" y="2509606"/>
                  <a:pt x="498498" y="2520823"/>
                </a:cubicBezTo>
                <a:lnTo>
                  <a:pt x="579773" y="2551300"/>
                </a:lnTo>
                <a:cubicBezTo>
                  <a:pt x="599943" y="2558503"/>
                  <a:pt x="620739" y="2563930"/>
                  <a:pt x="640729" y="2571618"/>
                </a:cubicBezTo>
                <a:cubicBezTo>
                  <a:pt x="664801" y="2580876"/>
                  <a:pt x="688777" y="2590562"/>
                  <a:pt x="711845" y="2602096"/>
                </a:cubicBezTo>
                <a:cubicBezTo>
                  <a:pt x="722766" y="2607556"/>
                  <a:pt x="731165" y="2617455"/>
                  <a:pt x="742323" y="2622414"/>
                </a:cubicBezTo>
                <a:cubicBezTo>
                  <a:pt x="772958" y="2636029"/>
                  <a:pt x="819930" y="2648338"/>
                  <a:pt x="854076" y="2652891"/>
                </a:cubicBezTo>
                <a:cubicBezTo>
                  <a:pt x="887811" y="2657389"/>
                  <a:pt x="921899" y="2658830"/>
                  <a:pt x="955669" y="2663051"/>
                </a:cubicBezTo>
                <a:cubicBezTo>
                  <a:pt x="976109" y="2665606"/>
                  <a:pt x="996036" y="2672567"/>
                  <a:pt x="1016625" y="2673210"/>
                </a:cubicBezTo>
                <a:cubicBezTo>
                  <a:pt x="1212973" y="2679346"/>
                  <a:pt x="1409454" y="2679983"/>
                  <a:pt x="1605868" y="2683369"/>
                </a:cubicBezTo>
                <a:cubicBezTo>
                  <a:pt x="1619414" y="2686755"/>
                  <a:pt x="1632553" y="2693001"/>
                  <a:pt x="1646506" y="2693528"/>
                </a:cubicBezTo>
                <a:cubicBezTo>
                  <a:pt x="2179301" y="2713633"/>
                  <a:pt x="2597857" y="2699152"/>
                  <a:pt x="3160250" y="2693528"/>
                </a:cubicBezTo>
                <a:cubicBezTo>
                  <a:pt x="3183955" y="2686755"/>
                  <a:pt x="3207977" y="2681006"/>
                  <a:pt x="3231366" y="2673210"/>
                </a:cubicBezTo>
                <a:cubicBezTo>
                  <a:pt x="3427047" y="2607984"/>
                  <a:pt x="3207008" y="2672912"/>
                  <a:pt x="3383756" y="2622414"/>
                </a:cubicBezTo>
                <a:cubicBezTo>
                  <a:pt x="3400688" y="2612255"/>
                  <a:pt x="3417292" y="2601526"/>
                  <a:pt x="3434553" y="2591937"/>
                </a:cubicBezTo>
                <a:cubicBezTo>
                  <a:pt x="3447792" y="2584582"/>
                  <a:pt x="3463074" y="2580705"/>
                  <a:pt x="3475190" y="2571618"/>
                </a:cubicBezTo>
                <a:cubicBezTo>
                  <a:pt x="3509414" y="2545950"/>
                  <a:pt x="3520586" y="2522494"/>
                  <a:pt x="3546306" y="2490345"/>
                </a:cubicBezTo>
                <a:cubicBezTo>
                  <a:pt x="3562829" y="2469692"/>
                  <a:pt x="3582432" y="2451397"/>
                  <a:pt x="3597103" y="2429390"/>
                </a:cubicBezTo>
                <a:cubicBezTo>
                  <a:pt x="3605382" y="2416972"/>
                  <a:pt x="3683046" y="2287215"/>
                  <a:pt x="3698696" y="2246526"/>
                </a:cubicBezTo>
                <a:cubicBezTo>
                  <a:pt x="3717798" y="2196862"/>
                  <a:pt x="3720707" y="2165259"/>
                  <a:pt x="3729174" y="2114457"/>
                </a:cubicBezTo>
                <a:cubicBezTo>
                  <a:pt x="3725788" y="1897728"/>
                  <a:pt x="3725295" y="1680935"/>
                  <a:pt x="3719015" y="1464271"/>
                </a:cubicBezTo>
                <a:cubicBezTo>
                  <a:pt x="3718272" y="1438626"/>
                  <a:pt x="3693253" y="1359654"/>
                  <a:pt x="3688537" y="1342362"/>
                </a:cubicBezTo>
                <a:cubicBezTo>
                  <a:pt x="3652015" y="1208451"/>
                  <a:pt x="3712219" y="1413406"/>
                  <a:pt x="3658059" y="1250929"/>
                </a:cubicBezTo>
                <a:cubicBezTo>
                  <a:pt x="3653644" y="1237683"/>
                  <a:pt x="3652315" y="1223539"/>
                  <a:pt x="3647900" y="1210293"/>
                </a:cubicBezTo>
                <a:cubicBezTo>
                  <a:pt x="3642133" y="1192992"/>
                  <a:pt x="3632944" y="1176927"/>
                  <a:pt x="3627581" y="1159497"/>
                </a:cubicBezTo>
                <a:cubicBezTo>
                  <a:pt x="3608991" y="1099081"/>
                  <a:pt x="3604956" y="1025122"/>
                  <a:pt x="3556465" y="976632"/>
                </a:cubicBezTo>
                <a:lnTo>
                  <a:pt x="3515828" y="935996"/>
                </a:lnTo>
                <a:cubicBezTo>
                  <a:pt x="3492535" y="866115"/>
                  <a:pt x="3526537" y="948846"/>
                  <a:pt x="3465031" y="875041"/>
                </a:cubicBezTo>
                <a:cubicBezTo>
                  <a:pt x="3423351" y="825026"/>
                  <a:pt x="3493166" y="857327"/>
                  <a:pt x="3424394" y="834404"/>
                </a:cubicBezTo>
                <a:cubicBezTo>
                  <a:pt x="3394400" y="804411"/>
                  <a:pt x="3379090" y="785272"/>
                  <a:pt x="3343119" y="763290"/>
                </a:cubicBezTo>
                <a:cubicBezTo>
                  <a:pt x="3296526" y="734817"/>
                  <a:pt x="3249728" y="706436"/>
                  <a:pt x="3200888" y="682017"/>
                </a:cubicBezTo>
                <a:cubicBezTo>
                  <a:pt x="3187342" y="675244"/>
                  <a:pt x="3173399" y="669213"/>
                  <a:pt x="3160250" y="661699"/>
                </a:cubicBezTo>
                <a:cubicBezTo>
                  <a:pt x="3149649" y="655641"/>
                  <a:pt x="3140491" y="647227"/>
                  <a:pt x="3129772" y="641380"/>
                </a:cubicBezTo>
                <a:cubicBezTo>
                  <a:pt x="3103181" y="626876"/>
                  <a:pt x="3075589" y="614290"/>
                  <a:pt x="3048497" y="600744"/>
                </a:cubicBezTo>
                <a:lnTo>
                  <a:pt x="2987541" y="570266"/>
                </a:lnTo>
                <a:cubicBezTo>
                  <a:pt x="2947615" y="550303"/>
                  <a:pt x="2920330" y="535668"/>
                  <a:pt x="2875788" y="519471"/>
                </a:cubicBezTo>
                <a:cubicBezTo>
                  <a:pt x="2862666" y="514700"/>
                  <a:pt x="2848697" y="512698"/>
                  <a:pt x="2835151" y="509312"/>
                </a:cubicBezTo>
                <a:cubicBezTo>
                  <a:pt x="2788553" y="462714"/>
                  <a:pt x="2845778" y="517282"/>
                  <a:pt x="2753876" y="448357"/>
                </a:cubicBezTo>
                <a:cubicBezTo>
                  <a:pt x="2746213" y="442610"/>
                  <a:pt x="2741037" y="434022"/>
                  <a:pt x="2733557" y="428038"/>
                </a:cubicBezTo>
                <a:cubicBezTo>
                  <a:pt x="2703123" y="403691"/>
                  <a:pt x="2691686" y="403163"/>
                  <a:pt x="2652282" y="387402"/>
                </a:cubicBezTo>
                <a:cubicBezTo>
                  <a:pt x="2638736" y="373856"/>
                  <a:pt x="2623612" y="361724"/>
                  <a:pt x="2611645" y="346765"/>
                </a:cubicBezTo>
                <a:cubicBezTo>
                  <a:pt x="2568810" y="293223"/>
                  <a:pt x="2572103" y="266222"/>
                  <a:pt x="2510051" y="224855"/>
                </a:cubicBezTo>
                <a:cubicBezTo>
                  <a:pt x="2489732" y="211310"/>
                  <a:pt x="2472786" y="190142"/>
                  <a:pt x="2449095" y="184219"/>
                </a:cubicBezTo>
                <a:lnTo>
                  <a:pt x="2408458" y="174060"/>
                </a:lnTo>
                <a:cubicBezTo>
                  <a:pt x="2401685" y="163901"/>
                  <a:pt x="2398142" y="150584"/>
                  <a:pt x="2388139" y="143582"/>
                </a:cubicBezTo>
                <a:cubicBezTo>
                  <a:pt x="2360393" y="124161"/>
                  <a:pt x="2313287" y="103330"/>
                  <a:pt x="2276386" y="92787"/>
                </a:cubicBezTo>
                <a:cubicBezTo>
                  <a:pt x="2262961" y="88951"/>
                  <a:pt x="2249123" y="86639"/>
                  <a:pt x="2235749" y="82627"/>
                </a:cubicBezTo>
                <a:cubicBezTo>
                  <a:pt x="2215234" y="76473"/>
                  <a:pt x="2195571" y="67504"/>
                  <a:pt x="2174792" y="62309"/>
                </a:cubicBezTo>
                <a:cubicBezTo>
                  <a:pt x="2161246" y="58923"/>
                  <a:pt x="2147785" y="55179"/>
                  <a:pt x="2134155" y="52150"/>
                </a:cubicBezTo>
                <a:cubicBezTo>
                  <a:pt x="2117299" y="48404"/>
                  <a:pt x="2100017" y="46534"/>
                  <a:pt x="2083358" y="41991"/>
                </a:cubicBezTo>
                <a:cubicBezTo>
                  <a:pt x="2038055" y="29636"/>
                  <a:pt x="2017577" y="15049"/>
                  <a:pt x="1971605" y="11513"/>
                </a:cubicBezTo>
                <a:cubicBezTo>
                  <a:pt x="1900619" y="6053"/>
                  <a:pt x="1829426" y="3387"/>
                  <a:pt x="1758259" y="1354"/>
                </a:cubicBezTo>
                <a:cubicBezTo>
                  <a:pt x="1710868" y="0"/>
                  <a:pt x="1663438" y="1354"/>
                  <a:pt x="1616028" y="1354"/>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7" name="Freeform 86"/>
          <p:cNvSpPr/>
          <p:nvPr/>
        </p:nvSpPr>
        <p:spPr>
          <a:xfrm>
            <a:off x="5801030" y="3159495"/>
            <a:ext cx="3368451" cy="2326444"/>
          </a:xfrm>
          <a:custGeom>
            <a:avLst/>
            <a:gdLst>
              <a:gd name="connsiteX0" fmla="*/ 1076892 w 3368451"/>
              <a:gd name="connsiteY0" fmla="*/ 2082625 h 2326444"/>
              <a:gd name="connsiteX1" fmla="*/ 1107370 w 3368451"/>
              <a:gd name="connsiteY1" fmla="*/ 2102943 h 2326444"/>
              <a:gd name="connsiteX2" fmla="*/ 1208963 w 3368451"/>
              <a:gd name="connsiteY2" fmla="*/ 2143580 h 2326444"/>
              <a:gd name="connsiteX3" fmla="*/ 1249601 w 3368451"/>
              <a:gd name="connsiteY3" fmla="*/ 2163898 h 2326444"/>
              <a:gd name="connsiteX4" fmla="*/ 1828684 w 3368451"/>
              <a:gd name="connsiteY4" fmla="*/ 2245171 h 2326444"/>
              <a:gd name="connsiteX5" fmla="*/ 1869322 w 3368451"/>
              <a:gd name="connsiteY5" fmla="*/ 2255330 h 2326444"/>
              <a:gd name="connsiteX6" fmla="*/ 2031872 w 3368451"/>
              <a:gd name="connsiteY6" fmla="*/ 2275648 h 2326444"/>
              <a:gd name="connsiteX7" fmla="*/ 2133465 w 3368451"/>
              <a:gd name="connsiteY7" fmla="*/ 2295967 h 2326444"/>
              <a:gd name="connsiteX8" fmla="*/ 2275696 w 3368451"/>
              <a:gd name="connsiteY8" fmla="*/ 2316285 h 2326444"/>
              <a:gd name="connsiteX9" fmla="*/ 2692230 w 3368451"/>
              <a:gd name="connsiteY9" fmla="*/ 2326444 h 2326444"/>
              <a:gd name="connsiteX10" fmla="*/ 2773505 w 3368451"/>
              <a:gd name="connsiteY10" fmla="*/ 2316285 h 2326444"/>
              <a:gd name="connsiteX11" fmla="*/ 2854780 w 3368451"/>
              <a:gd name="connsiteY11" fmla="*/ 2275648 h 2326444"/>
              <a:gd name="connsiteX12" fmla="*/ 2976692 w 3368451"/>
              <a:gd name="connsiteY12" fmla="*/ 2214694 h 2326444"/>
              <a:gd name="connsiteX13" fmla="*/ 3017330 w 3368451"/>
              <a:gd name="connsiteY13" fmla="*/ 2194375 h 2326444"/>
              <a:gd name="connsiteX14" fmla="*/ 3047808 w 3368451"/>
              <a:gd name="connsiteY14" fmla="*/ 2163898 h 2326444"/>
              <a:gd name="connsiteX15" fmla="*/ 3139242 w 3368451"/>
              <a:gd name="connsiteY15" fmla="*/ 2082625 h 2326444"/>
              <a:gd name="connsiteX16" fmla="*/ 3179879 w 3368451"/>
              <a:gd name="connsiteY16" fmla="*/ 2021670 h 2326444"/>
              <a:gd name="connsiteX17" fmla="*/ 3200198 w 3368451"/>
              <a:gd name="connsiteY17" fmla="*/ 1981033 h 2326444"/>
              <a:gd name="connsiteX18" fmla="*/ 3230676 w 3368451"/>
              <a:gd name="connsiteY18" fmla="*/ 1960715 h 2326444"/>
              <a:gd name="connsiteX19" fmla="*/ 3281473 w 3368451"/>
              <a:gd name="connsiteY19" fmla="*/ 1869283 h 2326444"/>
              <a:gd name="connsiteX20" fmla="*/ 3322110 w 3368451"/>
              <a:gd name="connsiteY20" fmla="*/ 1777850 h 2326444"/>
              <a:gd name="connsiteX21" fmla="*/ 3332270 w 3368451"/>
              <a:gd name="connsiteY21" fmla="*/ 1737214 h 2326444"/>
              <a:gd name="connsiteX22" fmla="*/ 3322110 w 3368451"/>
              <a:gd name="connsiteY22" fmla="*/ 1147983 h 2326444"/>
              <a:gd name="connsiteX23" fmla="*/ 3311951 w 3368451"/>
              <a:gd name="connsiteY23" fmla="*/ 954959 h 2326444"/>
              <a:gd name="connsiteX24" fmla="*/ 3301792 w 3368451"/>
              <a:gd name="connsiteY24" fmla="*/ 894005 h 2326444"/>
              <a:gd name="connsiteX25" fmla="*/ 3291632 w 3368451"/>
              <a:gd name="connsiteY25" fmla="*/ 782254 h 2326444"/>
              <a:gd name="connsiteX26" fmla="*/ 3250995 w 3368451"/>
              <a:gd name="connsiteY26" fmla="*/ 700981 h 2326444"/>
              <a:gd name="connsiteX27" fmla="*/ 3240835 w 3368451"/>
              <a:gd name="connsiteY27" fmla="*/ 670503 h 2326444"/>
              <a:gd name="connsiteX28" fmla="*/ 3220517 w 3368451"/>
              <a:gd name="connsiteY28" fmla="*/ 629867 h 2326444"/>
              <a:gd name="connsiteX29" fmla="*/ 3200198 w 3368451"/>
              <a:gd name="connsiteY29" fmla="*/ 558753 h 2326444"/>
              <a:gd name="connsiteX30" fmla="*/ 3190039 w 3368451"/>
              <a:gd name="connsiteY30" fmla="*/ 528275 h 2326444"/>
              <a:gd name="connsiteX31" fmla="*/ 3149401 w 3368451"/>
              <a:gd name="connsiteY31" fmla="*/ 447002 h 2326444"/>
              <a:gd name="connsiteX32" fmla="*/ 3139242 w 3368451"/>
              <a:gd name="connsiteY32" fmla="*/ 416525 h 2326444"/>
              <a:gd name="connsiteX33" fmla="*/ 3088445 w 3368451"/>
              <a:gd name="connsiteY33" fmla="*/ 345411 h 2326444"/>
              <a:gd name="connsiteX34" fmla="*/ 2986851 w 3368451"/>
              <a:gd name="connsiteY34" fmla="*/ 213342 h 2326444"/>
              <a:gd name="connsiteX35" fmla="*/ 2946214 w 3368451"/>
              <a:gd name="connsiteY35" fmla="*/ 172705 h 2326444"/>
              <a:gd name="connsiteX36" fmla="*/ 2885258 w 3368451"/>
              <a:gd name="connsiteY36" fmla="*/ 132069 h 2326444"/>
              <a:gd name="connsiteX37" fmla="*/ 2864939 w 3368451"/>
              <a:gd name="connsiteY37" fmla="*/ 111750 h 2326444"/>
              <a:gd name="connsiteX38" fmla="*/ 2732867 w 3368451"/>
              <a:gd name="connsiteY38" fmla="*/ 30477 h 2326444"/>
              <a:gd name="connsiteX39" fmla="*/ 2702389 w 3368451"/>
              <a:gd name="connsiteY39" fmla="*/ 20318 h 2326444"/>
              <a:gd name="connsiteX40" fmla="*/ 2651593 w 3368451"/>
              <a:gd name="connsiteY40" fmla="*/ 10159 h 2326444"/>
              <a:gd name="connsiteX41" fmla="*/ 2610955 w 3368451"/>
              <a:gd name="connsiteY41" fmla="*/ 0 h 2326444"/>
              <a:gd name="connsiteX42" fmla="*/ 1849003 w 3368451"/>
              <a:gd name="connsiteY42" fmla="*/ 10159 h 2326444"/>
              <a:gd name="connsiteX43" fmla="*/ 1727091 w 3368451"/>
              <a:gd name="connsiteY43" fmla="*/ 30477 h 2326444"/>
              <a:gd name="connsiteX44" fmla="*/ 1615338 w 3368451"/>
              <a:gd name="connsiteY44" fmla="*/ 40636 h 2326444"/>
              <a:gd name="connsiteX45" fmla="*/ 1574700 w 3368451"/>
              <a:gd name="connsiteY45" fmla="*/ 50795 h 2326444"/>
              <a:gd name="connsiteX46" fmla="*/ 1523904 w 3368451"/>
              <a:gd name="connsiteY46" fmla="*/ 60954 h 2326444"/>
              <a:gd name="connsiteX47" fmla="*/ 1442629 w 3368451"/>
              <a:gd name="connsiteY47" fmla="*/ 81273 h 2326444"/>
              <a:gd name="connsiteX48" fmla="*/ 1401991 w 3368451"/>
              <a:gd name="connsiteY48" fmla="*/ 91432 h 2326444"/>
              <a:gd name="connsiteX49" fmla="*/ 1361354 w 3368451"/>
              <a:gd name="connsiteY49" fmla="*/ 111750 h 2326444"/>
              <a:gd name="connsiteX50" fmla="*/ 1330876 w 3368451"/>
              <a:gd name="connsiteY50" fmla="*/ 121909 h 2326444"/>
              <a:gd name="connsiteX51" fmla="*/ 1188645 w 3368451"/>
              <a:gd name="connsiteY51" fmla="*/ 152387 h 2326444"/>
              <a:gd name="connsiteX52" fmla="*/ 1087051 w 3368451"/>
              <a:gd name="connsiteY52" fmla="*/ 193023 h 2326444"/>
              <a:gd name="connsiteX53" fmla="*/ 1005776 w 3368451"/>
              <a:gd name="connsiteY53" fmla="*/ 203183 h 2326444"/>
              <a:gd name="connsiteX54" fmla="*/ 965139 w 3368451"/>
              <a:gd name="connsiteY54" fmla="*/ 223501 h 2326444"/>
              <a:gd name="connsiteX55" fmla="*/ 934661 w 3368451"/>
              <a:gd name="connsiteY55" fmla="*/ 233660 h 2326444"/>
              <a:gd name="connsiteX56" fmla="*/ 812748 w 3368451"/>
              <a:gd name="connsiteY56" fmla="*/ 304774 h 2326444"/>
              <a:gd name="connsiteX57" fmla="*/ 660358 w 3368451"/>
              <a:gd name="connsiteY57" fmla="*/ 365729 h 2326444"/>
              <a:gd name="connsiteX58" fmla="*/ 599402 w 3368451"/>
              <a:gd name="connsiteY58" fmla="*/ 406365 h 2326444"/>
              <a:gd name="connsiteX59" fmla="*/ 579083 w 3368451"/>
              <a:gd name="connsiteY59" fmla="*/ 426684 h 2326444"/>
              <a:gd name="connsiteX60" fmla="*/ 507968 w 3368451"/>
              <a:gd name="connsiteY60" fmla="*/ 457161 h 2326444"/>
              <a:gd name="connsiteX61" fmla="*/ 447011 w 3368451"/>
              <a:gd name="connsiteY61" fmla="*/ 497798 h 2326444"/>
              <a:gd name="connsiteX62" fmla="*/ 406374 w 3368451"/>
              <a:gd name="connsiteY62" fmla="*/ 507957 h 2326444"/>
              <a:gd name="connsiteX63" fmla="*/ 325099 w 3368451"/>
              <a:gd name="connsiteY63" fmla="*/ 548594 h 2326444"/>
              <a:gd name="connsiteX64" fmla="*/ 304780 w 3368451"/>
              <a:gd name="connsiteY64" fmla="*/ 579071 h 2326444"/>
              <a:gd name="connsiteX65" fmla="*/ 213346 w 3368451"/>
              <a:gd name="connsiteY65" fmla="*/ 629867 h 2326444"/>
              <a:gd name="connsiteX66" fmla="*/ 193027 w 3368451"/>
              <a:gd name="connsiteY66" fmla="*/ 660344 h 2326444"/>
              <a:gd name="connsiteX67" fmla="*/ 162549 w 3368451"/>
              <a:gd name="connsiteY67" fmla="*/ 680662 h 2326444"/>
              <a:gd name="connsiteX68" fmla="*/ 121912 w 3368451"/>
              <a:gd name="connsiteY68" fmla="*/ 741617 h 2326444"/>
              <a:gd name="connsiteX69" fmla="*/ 101593 w 3368451"/>
              <a:gd name="connsiteY69" fmla="*/ 772095 h 2326444"/>
              <a:gd name="connsiteX70" fmla="*/ 81274 w 3368451"/>
              <a:gd name="connsiteY70" fmla="*/ 812731 h 2326444"/>
              <a:gd name="connsiteX71" fmla="*/ 50796 w 3368451"/>
              <a:gd name="connsiteY71" fmla="*/ 853368 h 2326444"/>
              <a:gd name="connsiteX72" fmla="*/ 30478 w 3368451"/>
              <a:gd name="connsiteY72" fmla="*/ 904164 h 2326444"/>
              <a:gd name="connsiteX73" fmla="*/ 0 w 3368451"/>
              <a:gd name="connsiteY73" fmla="*/ 1026073 h 2326444"/>
              <a:gd name="connsiteX74" fmla="*/ 20318 w 3368451"/>
              <a:gd name="connsiteY74" fmla="*/ 1229256 h 2326444"/>
              <a:gd name="connsiteX75" fmla="*/ 71115 w 3368451"/>
              <a:gd name="connsiteY75" fmla="*/ 1320689 h 2326444"/>
              <a:gd name="connsiteX76" fmla="*/ 101593 w 3368451"/>
              <a:gd name="connsiteY76" fmla="*/ 1391803 h 2326444"/>
              <a:gd name="connsiteX77" fmla="*/ 121912 w 3368451"/>
              <a:gd name="connsiteY77" fmla="*/ 1422280 h 2326444"/>
              <a:gd name="connsiteX78" fmla="*/ 142231 w 3368451"/>
              <a:gd name="connsiteY78" fmla="*/ 1473076 h 2326444"/>
              <a:gd name="connsiteX79" fmla="*/ 172709 w 3368451"/>
              <a:gd name="connsiteY79" fmla="*/ 1503553 h 2326444"/>
              <a:gd name="connsiteX80" fmla="*/ 223506 w 3368451"/>
              <a:gd name="connsiteY80" fmla="*/ 1584826 h 2326444"/>
              <a:gd name="connsiteX81" fmla="*/ 304780 w 3368451"/>
              <a:gd name="connsiteY81" fmla="*/ 1686418 h 2326444"/>
              <a:gd name="connsiteX82" fmla="*/ 335258 w 3368451"/>
              <a:gd name="connsiteY82" fmla="*/ 1696577 h 2326444"/>
              <a:gd name="connsiteX83" fmla="*/ 365737 w 3368451"/>
              <a:gd name="connsiteY83" fmla="*/ 1727055 h 2326444"/>
              <a:gd name="connsiteX84" fmla="*/ 426693 w 3368451"/>
              <a:gd name="connsiteY84" fmla="*/ 1767691 h 2326444"/>
              <a:gd name="connsiteX85" fmla="*/ 457171 w 3368451"/>
              <a:gd name="connsiteY85" fmla="*/ 1798169 h 2326444"/>
              <a:gd name="connsiteX86" fmla="*/ 477490 w 3368451"/>
              <a:gd name="connsiteY86" fmla="*/ 1828646 h 2326444"/>
              <a:gd name="connsiteX87" fmla="*/ 518127 w 3368451"/>
              <a:gd name="connsiteY87" fmla="*/ 1848964 h 2326444"/>
              <a:gd name="connsiteX88" fmla="*/ 579083 w 3368451"/>
              <a:gd name="connsiteY88" fmla="*/ 1889601 h 2326444"/>
              <a:gd name="connsiteX89" fmla="*/ 619721 w 3368451"/>
              <a:gd name="connsiteY89" fmla="*/ 1920078 h 2326444"/>
              <a:gd name="connsiteX90" fmla="*/ 650199 w 3368451"/>
              <a:gd name="connsiteY90" fmla="*/ 1930237 h 2326444"/>
              <a:gd name="connsiteX91" fmla="*/ 690836 w 3368451"/>
              <a:gd name="connsiteY91" fmla="*/ 1950556 h 2326444"/>
              <a:gd name="connsiteX92" fmla="*/ 731474 w 3368451"/>
              <a:gd name="connsiteY92" fmla="*/ 1960715 h 2326444"/>
              <a:gd name="connsiteX93" fmla="*/ 792430 w 3368451"/>
              <a:gd name="connsiteY93" fmla="*/ 1981033 h 2326444"/>
              <a:gd name="connsiteX94" fmla="*/ 833067 w 3368451"/>
              <a:gd name="connsiteY94" fmla="*/ 1991192 h 2326444"/>
              <a:gd name="connsiteX95" fmla="*/ 883864 w 3368451"/>
              <a:gd name="connsiteY95" fmla="*/ 2001351 h 2326444"/>
              <a:gd name="connsiteX96" fmla="*/ 944820 w 3368451"/>
              <a:gd name="connsiteY96" fmla="*/ 2021670 h 2326444"/>
              <a:gd name="connsiteX97" fmla="*/ 975298 w 3368451"/>
              <a:gd name="connsiteY97" fmla="*/ 2031829 h 2326444"/>
              <a:gd name="connsiteX98" fmla="*/ 1005776 w 3368451"/>
              <a:gd name="connsiteY98" fmla="*/ 2041988 h 2326444"/>
              <a:gd name="connsiteX99" fmla="*/ 1036254 w 3368451"/>
              <a:gd name="connsiteY99" fmla="*/ 2052147 h 2326444"/>
              <a:gd name="connsiteX100" fmla="*/ 1056573 w 3368451"/>
              <a:gd name="connsiteY100" fmla="*/ 2072466 h 2326444"/>
              <a:gd name="connsiteX101" fmla="*/ 1127689 w 3368451"/>
              <a:gd name="connsiteY101" fmla="*/ 2113102 h 232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368451" h="2326444">
                <a:moveTo>
                  <a:pt x="1076892" y="2082625"/>
                </a:moveTo>
                <a:cubicBezTo>
                  <a:pt x="1087051" y="2089398"/>
                  <a:pt x="1096449" y="2097483"/>
                  <a:pt x="1107370" y="2102943"/>
                </a:cubicBezTo>
                <a:cubicBezTo>
                  <a:pt x="1283769" y="2191140"/>
                  <a:pt x="1114388" y="2103048"/>
                  <a:pt x="1208963" y="2143580"/>
                </a:cubicBezTo>
                <a:cubicBezTo>
                  <a:pt x="1222883" y="2149546"/>
                  <a:pt x="1234656" y="2161448"/>
                  <a:pt x="1249601" y="2163898"/>
                </a:cubicBezTo>
                <a:cubicBezTo>
                  <a:pt x="1441953" y="2195430"/>
                  <a:pt x="1635852" y="2216721"/>
                  <a:pt x="1828684" y="2245171"/>
                </a:cubicBezTo>
                <a:cubicBezTo>
                  <a:pt x="1842497" y="2247209"/>
                  <a:pt x="1855499" y="2253355"/>
                  <a:pt x="1869322" y="2255330"/>
                </a:cubicBezTo>
                <a:cubicBezTo>
                  <a:pt x="2211193" y="2304167"/>
                  <a:pt x="1804318" y="2237724"/>
                  <a:pt x="2031872" y="2275648"/>
                </a:cubicBezTo>
                <a:cubicBezTo>
                  <a:pt x="2087304" y="2294126"/>
                  <a:pt x="2046747" y="2282626"/>
                  <a:pt x="2133465" y="2295967"/>
                </a:cubicBezTo>
                <a:cubicBezTo>
                  <a:pt x="2174165" y="2302228"/>
                  <a:pt x="2236524" y="2314686"/>
                  <a:pt x="2275696" y="2316285"/>
                </a:cubicBezTo>
                <a:cubicBezTo>
                  <a:pt x="2414466" y="2321949"/>
                  <a:pt x="2553385" y="2323058"/>
                  <a:pt x="2692230" y="2326444"/>
                </a:cubicBezTo>
                <a:cubicBezTo>
                  <a:pt x="2719322" y="2323058"/>
                  <a:pt x="2747445" y="2324429"/>
                  <a:pt x="2773505" y="2316285"/>
                </a:cubicBezTo>
                <a:cubicBezTo>
                  <a:pt x="2802416" y="2307251"/>
                  <a:pt x="2826045" y="2285226"/>
                  <a:pt x="2854780" y="2275648"/>
                </a:cubicBezTo>
                <a:cubicBezTo>
                  <a:pt x="3007981" y="2224583"/>
                  <a:pt x="2819154" y="2293463"/>
                  <a:pt x="2976692" y="2214694"/>
                </a:cubicBezTo>
                <a:cubicBezTo>
                  <a:pt x="2990238" y="2207921"/>
                  <a:pt x="3005006" y="2203178"/>
                  <a:pt x="3017330" y="2194375"/>
                </a:cubicBezTo>
                <a:cubicBezTo>
                  <a:pt x="3029021" y="2186024"/>
                  <a:pt x="3036771" y="2173095"/>
                  <a:pt x="3047808" y="2163898"/>
                </a:cubicBezTo>
                <a:cubicBezTo>
                  <a:pt x="3093614" y="2125728"/>
                  <a:pt x="3089847" y="2156717"/>
                  <a:pt x="3139242" y="2082625"/>
                </a:cubicBezTo>
                <a:cubicBezTo>
                  <a:pt x="3152788" y="2062307"/>
                  <a:pt x="3167315" y="2042610"/>
                  <a:pt x="3179879" y="2021670"/>
                </a:cubicBezTo>
                <a:cubicBezTo>
                  <a:pt x="3187671" y="2008684"/>
                  <a:pt x="3190503" y="1992667"/>
                  <a:pt x="3200198" y="1981033"/>
                </a:cubicBezTo>
                <a:cubicBezTo>
                  <a:pt x="3208015" y="1971653"/>
                  <a:pt x="3220517" y="1967488"/>
                  <a:pt x="3230676" y="1960715"/>
                </a:cubicBezTo>
                <a:cubicBezTo>
                  <a:pt x="3246139" y="1934943"/>
                  <a:pt x="3269815" y="1898428"/>
                  <a:pt x="3281473" y="1869283"/>
                </a:cubicBezTo>
                <a:cubicBezTo>
                  <a:pt x="3317745" y="1778606"/>
                  <a:pt x="3283019" y="1836489"/>
                  <a:pt x="3322110" y="1777850"/>
                </a:cubicBezTo>
                <a:cubicBezTo>
                  <a:pt x="3325497" y="1764305"/>
                  <a:pt x="3329772" y="1750951"/>
                  <a:pt x="3332270" y="1737214"/>
                </a:cubicBezTo>
                <a:cubicBezTo>
                  <a:pt x="3368451" y="1538227"/>
                  <a:pt x="3331968" y="1378005"/>
                  <a:pt x="3322110" y="1147983"/>
                </a:cubicBezTo>
                <a:cubicBezTo>
                  <a:pt x="3319351" y="1083612"/>
                  <a:pt x="3317089" y="1019184"/>
                  <a:pt x="3311951" y="954959"/>
                </a:cubicBezTo>
                <a:cubicBezTo>
                  <a:pt x="3310308" y="934426"/>
                  <a:pt x="3304199" y="914462"/>
                  <a:pt x="3301792" y="894005"/>
                </a:cubicBezTo>
                <a:cubicBezTo>
                  <a:pt x="3297422" y="856857"/>
                  <a:pt x="3298525" y="819017"/>
                  <a:pt x="3291632" y="782254"/>
                </a:cubicBezTo>
                <a:cubicBezTo>
                  <a:pt x="3281085" y="726003"/>
                  <a:pt x="3271852" y="742693"/>
                  <a:pt x="3250995" y="700981"/>
                </a:cubicBezTo>
                <a:cubicBezTo>
                  <a:pt x="3246206" y="691403"/>
                  <a:pt x="3245054" y="680346"/>
                  <a:pt x="3240835" y="670503"/>
                </a:cubicBezTo>
                <a:cubicBezTo>
                  <a:pt x="3234869" y="656583"/>
                  <a:pt x="3226483" y="643787"/>
                  <a:pt x="3220517" y="629867"/>
                </a:cubicBezTo>
                <a:cubicBezTo>
                  <a:pt x="3210075" y="605504"/>
                  <a:pt x="3207565" y="584536"/>
                  <a:pt x="3200198" y="558753"/>
                </a:cubicBezTo>
                <a:cubicBezTo>
                  <a:pt x="3197256" y="548456"/>
                  <a:pt x="3194470" y="538024"/>
                  <a:pt x="3190039" y="528275"/>
                </a:cubicBezTo>
                <a:cubicBezTo>
                  <a:pt x="3177505" y="500701"/>
                  <a:pt x="3158979" y="475737"/>
                  <a:pt x="3149401" y="447002"/>
                </a:cubicBezTo>
                <a:cubicBezTo>
                  <a:pt x="3146015" y="436843"/>
                  <a:pt x="3144031" y="426103"/>
                  <a:pt x="3139242" y="416525"/>
                </a:cubicBezTo>
                <a:cubicBezTo>
                  <a:pt x="3131260" y="400562"/>
                  <a:pt x="3096117" y="356151"/>
                  <a:pt x="3088445" y="345411"/>
                </a:cubicBezTo>
                <a:cubicBezTo>
                  <a:pt x="3048617" y="289654"/>
                  <a:pt x="3059602" y="286093"/>
                  <a:pt x="2986851" y="213342"/>
                </a:cubicBezTo>
                <a:cubicBezTo>
                  <a:pt x="2973305" y="199796"/>
                  <a:pt x="2961173" y="184672"/>
                  <a:pt x="2946214" y="172705"/>
                </a:cubicBezTo>
                <a:cubicBezTo>
                  <a:pt x="2927145" y="157450"/>
                  <a:pt x="2902525" y="149336"/>
                  <a:pt x="2885258" y="132069"/>
                </a:cubicBezTo>
                <a:cubicBezTo>
                  <a:pt x="2878485" y="125296"/>
                  <a:pt x="2872212" y="117983"/>
                  <a:pt x="2864939" y="111750"/>
                </a:cubicBezTo>
                <a:cubicBezTo>
                  <a:pt x="2821545" y="74556"/>
                  <a:pt x="2790157" y="49573"/>
                  <a:pt x="2732867" y="30477"/>
                </a:cubicBezTo>
                <a:cubicBezTo>
                  <a:pt x="2722708" y="27091"/>
                  <a:pt x="2712778" y="22915"/>
                  <a:pt x="2702389" y="20318"/>
                </a:cubicBezTo>
                <a:cubicBezTo>
                  <a:pt x="2685637" y="16130"/>
                  <a:pt x="2668449" y="13905"/>
                  <a:pt x="2651593" y="10159"/>
                </a:cubicBezTo>
                <a:cubicBezTo>
                  <a:pt x="2637963" y="7130"/>
                  <a:pt x="2624501" y="3386"/>
                  <a:pt x="2610955" y="0"/>
                </a:cubicBezTo>
                <a:lnTo>
                  <a:pt x="1849003" y="10159"/>
                </a:lnTo>
                <a:cubicBezTo>
                  <a:pt x="1787876" y="11650"/>
                  <a:pt x="1781839" y="23634"/>
                  <a:pt x="1727091" y="30477"/>
                </a:cubicBezTo>
                <a:cubicBezTo>
                  <a:pt x="1689975" y="35116"/>
                  <a:pt x="1652589" y="37250"/>
                  <a:pt x="1615338" y="40636"/>
                </a:cubicBezTo>
                <a:cubicBezTo>
                  <a:pt x="1601792" y="44022"/>
                  <a:pt x="1588330" y="47766"/>
                  <a:pt x="1574700" y="50795"/>
                </a:cubicBezTo>
                <a:cubicBezTo>
                  <a:pt x="1557844" y="54541"/>
                  <a:pt x="1540729" y="57071"/>
                  <a:pt x="1523904" y="60954"/>
                </a:cubicBezTo>
                <a:cubicBezTo>
                  <a:pt x="1496694" y="67233"/>
                  <a:pt x="1469721" y="74500"/>
                  <a:pt x="1442629" y="81273"/>
                </a:cubicBezTo>
                <a:lnTo>
                  <a:pt x="1401991" y="91432"/>
                </a:lnTo>
                <a:cubicBezTo>
                  <a:pt x="1388445" y="98205"/>
                  <a:pt x="1375274" y="105784"/>
                  <a:pt x="1361354" y="111750"/>
                </a:cubicBezTo>
                <a:cubicBezTo>
                  <a:pt x="1351511" y="115968"/>
                  <a:pt x="1341208" y="119091"/>
                  <a:pt x="1330876" y="121909"/>
                </a:cubicBezTo>
                <a:cubicBezTo>
                  <a:pt x="1251311" y="143609"/>
                  <a:pt x="1261144" y="140304"/>
                  <a:pt x="1188645" y="152387"/>
                </a:cubicBezTo>
                <a:cubicBezTo>
                  <a:pt x="1151043" y="171187"/>
                  <a:pt x="1130990" y="183608"/>
                  <a:pt x="1087051" y="193023"/>
                </a:cubicBezTo>
                <a:cubicBezTo>
                  <a:pt x="1060355" y="198744"/>
                  <a:pt x="1032868" y="199796"/>
                  <a:pt x="1005776" y="203183"/>
                </a:cubicBezTo>
                <a:cubicBezTo>
                  <a:pt x="992230" y="209956"/>
                  <a:pt x="979059" y="217535"/>
                  <a:pt x="965139" y="223501"/>
                </a:cubicBezTo>
                <a:cubicBezTo>
                  <a:pt x="955296" y="227719"/>
                  <a:pt x="944110" y="228621"/>
                  <a:pt x="934661" y="233660"/>
                </a:cubicBezTo>
                <a:cubicBezTo>
                  <a:pt x="893150" y="255799"/>
                  <a:pt x="857984" y="291850"/>
                  <a:pt x="812748" y="304774"/>
                </a:cubicBezTo>
                <a:cubicBezTo>
                  <a:pt x="749301" y="322901"/>
                  <a:pt x="718481" y="326981"/>
                  <a:pt x="660358" y="365729"/>
                </a:cubicBezTo>
                <a:cubicBezTo>
                  <a:pt x="640039" y="379274"/>
                  <a:pt x="616669" y="389098"/>
                  <a:pt x="599402" y="406365"/>
                </a:cubicBezTo>
                <a:cubicBezTo>
                  <a:pt x="592629" y="413138"/>
                  <a:pt x="587053" y="421371"/>
                  <a:pt x="579083" y="426684"/>
                </a:cubicBezTo>
                <a:cubicBezTo>
                  <a:pt x="553976" y="443422"/>
                  <a:pt x="535059" y="448131"/>
                  <a:pt x="507968" y="457161"/>
                </a:cubicBezTo>
                <a:cubicBezTo>
                  <a:pt x="487649" y="470707"/>
                  <a:pt x="468853" y="486877"/>
                  <a:pt x="447011" y="497798"/>
                </a:cubicBezTo>
                <a:cubicBezTo>
                  <a:pt x="434522" y="504042"/>
                  <a:pt x="418863" y="501713"/>
                  <a:pt x="406374" y="507957"/>
                </a:cubicBezTo>
                <a:cubicBezTo>
                  <a:pt x="302755" y="559765"/>
                  <a:pt x="424890" y="523645"/>
                  <a:pt x="325099" y="548594"/>
                </a:cubicBezTo>
                <a:cubicBezTo>
                  <a:pt x="318326" y="558753"/>
                  <a:pt x="314050" y="571125"/>
                  <a:pt x="304780" y="579071"/>
                </a:cubicBezTo>
                <a:cubicBezTo>
                  <a:pt x="286922" y="594378"/>
                  <a:pt x="236422" y="618329"/>
                  <a:pt x="213346" y="629867"/>
                </a:cubicBezTo>
                <a:cubicBezTo>
                  <a:pt x="206573" y="640026"/>
                  <a:pt x="201661" y="651711"/>
                  <a:pt x="193027" y="660344"/>
                </a:cubicBezTo>
                <a:cubicBezTo>
                  <a:pt x="184393" y="668978"/>
                  <a:pt x="169322" y="670503"/>
                  <a:pt x="162549" y="680662"/>
                </a:cubicBezTo>
                <a:cubicBezTo>
                  <a:pt x="110067" y="759385"/>
                  <a:pt x="198429" y="690607"/>
                  <a:pt x="121912" y="741617"/>
                </a:cubicBezTo>
                <a:cubicBezTo>
                  <a:pt x="115139" y="751776"/>
                  <a:pt x="107651" y="761494"/>
                  <a:pt x="101593" y="772095"/>
                </a:cubicBezTo>
                <a:cubicBezTo>
                  <a:pt x="94079" y="785244"/>
                  <a:pt x="89301" y="799889"/>
                  <a:pt x="81274" y="812731"/>
                </a:cubicBezTo>
                <a:cubicBezTo>
                  <a:pt x="72300" y="827089"/>
                  <a:pt x="59019" y="838567"/>
                  <a:pt x="50796" y="853368"/>
                </a:cubicBezTo>
                <a:cubicBezTo>
                  <a:pt x="41940" y="869309"/>
                  <a:pt x="36245" y="886864"/>
                  <a:pt x="30478" y="904164"/>
                </a:cubicBezTo>
                <a:cubicBezTo>
                  <a:pt x="11680" y="960559"/>
                  <a:pt x="10606" y="973041"/>
                  <a:pt x="0" y="1026073"/>
                </a:cubicBezTo>
                <a:cubicBezTo>
                  <a:pt x="6773" y="1093801"/>
                  <a:pt x="11514" y="1161762"/>
                  <a:pt x="20318" y="1229256"/>
                </a:cubicBezTo>
                <a:cubicBezTo>
                  <a:pt x="24859" y="1264068"/>
                  <a:pt x="54961" y="1293767"/>
                  <a:pt x="71115" y="1320689"/>
                </a:cubicBezTo>
                <a:cubicBezTo>
                  <a:pt x="134545" y="1426403"/>
                  <a:pt x="59547" y="1307713"/>
                  <a:pt x="101593" y="1391803"/>
                </a:cubicBezTo>
                <a:cubicBezTo>
                  <a:pt x="107053" y="1402724"/>
                  <a:pt x="116451" y="1411359"/>
                  <a:pt x="121912" y="1422280"/>
                </a:cubicBezTo>
                <a:cubicBezTo>
                  <a:pt x="130068" y="1438591"/>
                  <a:pt x="132566" y="1457612"/>
                  <a:pt x="142231" y="1473076"/>
                </a:cubicBezTo>
                <a:cubicBezTo>
                  <a:pt x="149846" y="1485259"/>
                  <a:pt x="164089" y="1492059"/>
                  <a:pt x="172709" y="1503553"/>
                </a:cubicBezTo>
                <a:cubicBezTo>
                  <a:pt x="273726" y="1638240"/>
                  <a:pt x="152501" y="1492520"/>
                  <a:pt x="223506" y="1584826"/>
                </a:cubicBezTo>
                <a:cubicBezTo>
                  <a:pt x="249948" y="1619200"/>
                  <a:pt x="263638" y="1672705"/>
                  <a:pt x="304780" y="1686418"/>
                </a:cubicBezTo>
                <a:lnTo>
                  <a:pt x="335258" y="1696577"/>
                </a:lnTo>
                <a:cubicBezTo>
                  <a:pt x="345418" y="1706736"/>
                  <a:pt x="354396" y="1718234"/>
                  <a:pt x="365737" y="1727055"/>
                </a:cubicBezTo>
                <a:cubicBezTo>
                  <a:pt x="385013" y="1742047"/>
                  <a:pt x="409426" y="1750424"/>
                  <a:pt x="426693" y="1767691"/>
                </a:cubicBezTo>
                <a:cubicBezTo>
                  <a:pt x="436852" y="1777850"/>
                  <a:pt x="447973" y="1787132"/>
                  <a:pt x="457171" y="1798169"/>
                </a:cubicBezTo>
                <a:cubicBezTo>
                  <a:pt x="464988" y="1807549"/>
                  <a:pt x="468110" y="1820830"/>
                  <a:pt x="477490" y="1828646"/>
                </a:cubicBezTo>
                <a:cubicBezTo>
                  <a:pt x="489124" y="1838341"/>
                  <a:pt x="504581" y="1842191"/>
                  <a:pt x="518127" y="1848964"/>
                </a:cubicBezTo>
                <a:cubicBezTo>
                  <a:pt x="559527" y="1890364"/>
                  <a:pt x="513480" y="1848600"/>
                  <a:pt x="579083" y="1889601"/>
                </a:cubicBezTo>
                <a:cubicBezTo>
                  <a:pt x="593442" y="1898575"/>
                  <a:pt x="605020" y="1911678"/>
                  <a:pt x="619721" y="1920078"/>
                </a:cubicBezTo>
                <a:cubicBezTo>
                  <a:pt x="629019" y="1925391"/>
                  <a:pt x="640356" y="1926019"/>
                  <a:pt x="650199" y="1930237"/>
                </a:cubicBezTo>
                <a:cubicBezTo>
                  <a:pt x="664119" y="1936203"/>
                  <a:pt x="676656" y="1945238"/>
                  <a:pt x="690836" y="1950556"/>
                </a:cubicBezTo>
                <a:cubicBezTo>
                  <a:pt x="703910" y="1955459"/>
                  <a:pt x="718100" y="1956703"/>
                  <a:pt x="731474" y="1960715"/>
                </a:cubicBezTo>
                <a:cubicBezTo>
                  <a:pt x="751988" y="1966869"/>
                  <a:pt x="771652" y="1975839"/>
                  <a:pt x="792430" y="1981033"/>
                </a:cubicBezTo>
                <a:cubicBezTo>
                  <a:pt x="805976" y="1984419"/>
                  <a:pt x="819437" y="1988163"/>
                  <a:pt x="833067" y="1991192"/>
                </a:cubicBezTo>
                <a:cubicBezTo>
                  <a:pt x="849923" y="1994938"/>
                  <a:pt x="867205" y="1996808"/>
                  <a:pt x="883864" y="2001351"/>
                </a:cubicBezTo>
                <a:cubicBezTo>
                  <a:pt x="904527" y="2006986"/>
                  <a:pt x="924501" y="2014897"/>
                  <a:pt x="944820" y="2021670"/>
                </a:cubicBezTo>
                <a:lnTo>
                  <a:pt x="975298" y="2031829"/>
                </a:lnTo>
                <a:lnTo>
                  <a:pt x="1005776" y="2041988"/>
                </a:lnTo>
                <a:lnTo>
                  <a:pt x="1036254" y="2052147"/>
                </a:lnTo>
                <a:cubicBezTo>
                  <a:pt x="1043027" y="2058920"/>
                  <a:pt x="1048779" y="2066899"/>
                  <a:pt x="1056573" y="2072466"/>
                </a:cubicBezTo>
                <a:cubicBezTo>
                  <a:pt x="1083308" y="2091562"/>
                  <a:pt x="1101426" y="2099971"/>
                  <a:pt x="1127689" y="2113102"/>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6" name="Freeform 85"/>
          <p:cNvSpPr/>
          <p:nvPr/>
        </p:nvSpPr>
        <p:spPr>
          <a:xfrm>
            <a:off x="2754347" y="1564509"/>
            <a:ext cx="4500447" cy="2205546"/>
          </a:xfrm>
          <a:custGeom>
            <a:avLst/>
            <a:gdLst>
              <a:gd name="connsiteX0" fmla="*/ 264143 w 4500447"/>
              <a:gd name="connsiteY0" fmla="*/ 223501 h 2205546"/>
              <a:gd name="connsiteX1" fmla="*/ 182868 w 4500447"/>
              <a:gd name="connsiteY1" fmla="*/ 284456 h 2205546"/>
              <a:gd name="connsiteX2" fmla="*/ 172709 w 4500447"/>
              <a:gd name="connsiteY2" fmla="*/ 314933 h 2205546"/>
              <a:gd name="connsiteX3" fmla="*/ 121912 w 4500447"/>
              <a:gd name="connsiteY3" fmla="*/ 365729 h 2205546"/>
              <a:gd name="connsiteX4" fmla="*/ 91434 w 4500447"/>
              <a:gd name="connsiteY4" fmla="*/ 406365 h 2205546"/>
              <a:gd name="connsiteX5" fmla="*/ 71115 w 4500447"/>
              <a:gd name="connsiteY5" fmla="*/ 477479 h 2205546"/>
              <a:gd name="connsiteX6" fmla="*/ 60956 w 4500447"/>
              <a:gd name="connsiteY6" fmla="*/ 528275 h 2205546"/>
              <a:gd name="connsiteX7" fmla="*/ 40637 w 4500447"/>
              <a:gd name="connsiteY7" fmla="*/ 568912 h 2205546"/>
              <a:gd name="connsiteX8" fmla="*/ 10159 w 4500447"/>
              <a:gd name="connsiteY8" fmla="*/ 741617 h 2205546"/>
              <a:gd name="connsiteX9" fmla="*/ 0 w 4500447"/>
              <a:gd name="connsiteY9" fmla="*/ 883845 h 2205546"/>
              <a:gd name="connsiteX10" fmla="*/ 20318 w 4500447"/>
              <a:gd name="connsiteY10" fmla="*/ 1015914 h 2205546"/>
              <a:gd name="connsiteX11" fmla="*/ 60956 w 4500447"/>
              <a:gd name="connsiteY11" fmla="*/ 1107347 h 2205546"/>
              <a:gd name="connsiteX12" fmla="*/ 81275 w 4500447"/>
              <a:gd name="connsiteY12" fmla="*/ 1158142 h 2205546"/>
              <a:gd name="connsiteX13" fmla="*/ 111753 w 4500447"/>
              <a:gd name="connsiteY13" fmla="*/ 1198779 h 2205546"/>
              <a:gd name="connsiteX14" fmla="*/ 132071 w 4500447"/>
              <a:gd name="connsiteY14" fmla="*/ 1249575 h 2205546"/>
              <a:gd name="connsiteX15" fmla="*/ 182868 w 4500447"/>
              <a:gd name="connsiteY15" fmla="*/ 1310530 h 2205546"/>
              <a:gd name="connsiteX16" fmla="*/ 203187 w 4500447"/>
              <a:gd name="connsiteY16" fmla="*/ 1341007 h 2205546"/>
              <a:gd name="connsiteX17" fmla="*/ 243824 w 4500447"/>
              <a:gd name="connsiteY17" fmla="*/ 1432439 h 2205546"/>
              <a:gd name="connsiteX18" fmla="*/ 264143 w 4500447"/>
              <a:gd name="connsiteY18" fmla="*/ 1452758 h 2205546"/>
              <a:gd name="connsiteX19" fmla="*/ 325099 w 4500447"/>
              <a:gd name="connsiteY19" fmla="*/ 1564508 h 2205546"/>
              <a:gd name="connsiteX20" fmla="*/ 386055 w 4500447"/>
              <a:gd name="connsiteY20" fmla="*/ 1625463 h 2205546"/>
              <a:gd name="connsiteX21" fmla="*/ 426693 w 4500447"/>
              <a:gd name="connsiteY21" fmla="*/ 1645781 h 2205546"/>
              <a:gd name="connsiteX22" fmla="*/ 497808 w 4500447"/>
              <a:gd name="connsiteY22" fmla="*/ 1686418 h 2205546"/>
              <a:gd name="connsiteX23" fmla="*/ 558765 w 4500447"/>
              <a:gd name="connsiteY23" fmla="*/ 1737214 h 2205546"/>
              <a:gd name="connsiteX24" fmla="*/ 629880 w 4500447"/>
              <a:gd name="connsiteY24" fmla="*/ 1767691 h 2205546"/>
              <a:gd name="connsiteX25" fmla="*/ 690836 w 4500447"/>
              <a:gd name="connsiteY25" fmla="*/ 1808328 h 2205546"/>
              <a:gd name="connsiteX26" fmla="*/ 721314 w 4500447"/>
              <a:gd name="connsiteY26" fmla="*/ 1818487 h 2205546"/>
              <a:gd name="connsiteX27" fmla="*/ 812749 w 4500447"/>
              <a:gd name="connsiteY27" fmla="*/ 1859123 h 2205546"/>
              <a:gd name="connsiteX28" fmla="*/ 843227 w 4500447"/>
              <a:gd name="connsiteY28" fmla="*/ 1879442 h 2205546"/>
              <a:gd name="connsiteX29" fmla="*/ 883864 w 4500447"/>
              <a:gd name="connsiteY29" fmla="*/ 1889601 h 2205546"/>
              <a:gd name="connsiteX30" fmla="*/ 985458 w 4500447"/>
              <a:gd name="connsiteY30" fmla="*/ 1909919 h 2205546"/>
              <a:gd name="connsiteX31" fmla="*/ 1056573 w 4500447"/>
              <a:gd name="connsiteY31" fmla="*/ 1930237 h 2205546"/>
              <a:gd name="connsiteX32" fmla="*/ 1107370 w 4500447"/>
              <a:gd name="connsiteY32" fmla="*/ 1940397 h 2205546"/>
              <a:gd name="connsiteX33" fmla="*/ 1137848 w 4500447"/>
              <a:gd name="connsiteY33" fmla="*/ 1950556 h 2205546"/>
              <a:gd name="connsiteX34" fmla="*/ 1178486 w 4500447"/>
              <a:gd name="connsiteY34" fmla="*/ 1960715 h 2205546"/>
              <a:gd name="connsiteX35" fmla="*/ 1259760 w 4500447"/>
              <a:gd name="connsiteY35" fmla="*/ 1991192 h 2205546"/>
              <a:gd name="connsiteX36" fmla="*/ 1300398 w 4500447"/>
              <a:gd name="connsiteY36" fmla="*/ 2011511 h 2205546"/>
              <a:gd name="connsiteX37" fmla="*/ 1351195 w 4500447"/>
              <a:gd name="connsiteY37" fmla="*/ 2021670 h 2205546"/>
              <a:gd name="connsiteX38" fmla="*/ 1422310 w 4500447"/>
              <a:gd name="connsiteY38" fmla="*/ 2041988 h 2205546"/>
              <a:gd name="connsiteX39" fmla="*/ 1462948 w 4500447"/>
              <a:gd name="connsiteY39" fmla="*/ 2052147 h 2205546"/>
              <a:gd name="connsiteX40" fmla="*/ 1493426 w 4500447"/>
              <a:gd name="connsiteY40" fmla="*/ 2072466 h 2205546"/>
              <a:gd name="connsiteX41" fmla="*/ 1615338 w 4500447"/>
              <a:gd name="connsiteY41" fmla="*/ 2102943 h 2205546"/>
              <a:gd name="connsiteX42" fmla="*/ 1777888 w 4500447"/>
              <a:gd name="connsiteY42" fmla="*/ 2143580 h 2205546"/>
              <a:gd name="connsiteX43" fmla="*/ 1818525 w 4500447"/>
              <a:gd name="connsiteY43" fmla="*/ 2163898 h 2205546"/>
              <a:gd name="connsiteX44" fmla="*/ 1950597 w 4500447"/>
              <a:gd name="connsiteY44" fmla="*/ 2174057 h 2205546"/>
              <a:gd name="connsiteX45" fmla="*/ 2042031 w 4500447"/>
              <a:gd name="connsiteY45" fmla="*/ 2184216 h 2205546"/>
              <a:gd name="connsiteX46" fmla="*/ 2102987 w 4500447"/>
              <a:gd name="connsiteY46" fmla="*/ 2194375 h 2205546"/>
              <a:gd name="connsiteX47" fmla="*/ 2174103 w 4500447"/>
              <a:gd name="connsiteY47" fmla="*/ 2204534 h 2205546"/>
              <a:gd name="connsiteX48" fmla="*/ 2610955 w 4500447"/>
              <a:gd name="connsiteY48" fmla="*/ 2194375 h 2205546"/>
              <a:gd name="connsiteX49" fmla="*/ 2702390 w 4500447"/>
              <a:gd name="connsiteY49" fmla="*/ 2163898 h 2205546"/>
              <a:gd name="connsiteX50" fmla="*/ 2783664 w 4500447"/>
              <a:gd name="connsiteY50" fmla="*/ 2123261 h 2205546"/>
              <a:gd name="connsiteX51" fmla="*/ 2824302 w 4500447"/>
              <a:gd name="connsiteY51" fmla="*/ 2102943 h 2205546"/>
              <a:gd name="connsiteX52" fmla="*/ 2885258 w 4500447"/>
              <a:gd name="connsiteY52" fmla="*/ 2062306 h 2205546"/>
              <a:gd name="connsiteX53" fmla="*/ 2925895 w 4500447"/>
              <a:gd name="connsiteY53" fmla="*/ 2031829 h 2205546"/>
              <a:gd name="connsiteX54" fmla="*/ 3047808 w 4500447"/>
              <a:gd name="connsiteY54" fmla="*/ 1981033 h 2205546"/>
              <a:gd name="connsiteX55" fmla="*/ 3108764 w 4500447"/>
              <a:gd name="connsiteY55" fmla="*/ 1940397 h 2205546"/>
              <a:gd name="connsiteX56" fmla="*/ 3159561 w 4500447"/>
              <a:gd name="connsiteY56" fmla="*/ 1930237 h 2205546"/>
              <a:gd name="connsiteX57" fmla="*/ 3220517 w 4500447"/>
              <a:gd name="connsiteY57" fmla="*/ 1909919 h 2205546"/>
              <a:gd name="connsiteX58" fmla="*/ 3250995 w 4500447"/>
              <a:gd name="connsiteY58" fmla="*/ 1889601 h 2205546"/>
              <a:gd name="connsiteX59" fmla="*/ 3311951 w 4500447"/>
              <a:gd name="connsiteY59" fmla="*/ 1859123 h 2205546"/>
              <a:gd name="connsiteX60" fmla="*/ 3383067 w 4500447"/>
              <a:gd name="connsiteY60" fmla="*/ 1838805 h 2205546"/>
              <a:gd name="connsiteX61" fmla="*/ 3423704 w 4500447"/>
              <a:gd name="connsiteY61" fmla="*/ 1808328 h 2205546"/>
              <a:gd name="connsiteX62" fmla="*/ 3565935 w 4500447"/>
              <a:gd name="connsiteY62" fmla="*/ 1747373 h 2205546"/>
              <a:gd name="connsiteX63" fmla="*/ 3657369 w 4500447"/>
              <a:gd name="connsiteY63" fmla="*/ 1716895 h 2205546"/>
              <a:gd name="connsiteX64" fmla="*/ 3789441 w 4500447"/>
              <a:gd name="connsiteY64" fmla="*/ 1645781 h 2205546"/>
              <a:gd name="connsiteX65" fmla="*/ 4023106 w 4500447"/>
              <a:gd name="connsiteY65" fmla="*/ 1523872 h 2205546"/>
              <a:gd name="connsiteX66" fmla="*/ 4063744 w 4500447"/>
              <a:gd name="connsiteY66" fmla="*/ 1493394 h 2205546"/>
              <a:gd name="connsiteX67" fmla="*/ 4114541 w 4500447"/>
              <a:gd name="connsiteY67" fmla="*/ 1432439 h 2205546"/>
              <a:gd name="connsiteX68" fmla="*/ 4155178 w 4500447"/>
              <a:gd name="connsiteY68" fmla="*/ 1391803 h 2205546"/>
              <a:gd name="connsiteX69" fmla="*/ 4195815 w 4500447"/>
              <a:gd name="connsiteY69" fmla="*/ 1341007 h 2205546"/>
              <a:gd name="connsiteX70" fmla="*/ 4277090 w 4500447"/>
              <a:gd name="connsiteY70" fmla="*/ 1259734 h 2205546"/>
              <a:gd name="connsiteX71" fmla="*/ 4378684 w 4500447"/>
              <a:gd name="connsiteY71" fmla="*/ 1117506 h 2205546"/>
              <a:gd name="connsiteX72" fmla="*/ 4409162 w 4500447"/>
              <a:gd name="connsiteY72" fmla="*/ 1046392 h 2205546"/>
              <a:gd name="connsiteX73" fmla="*/ 4449799 w 4500447"/>
              <a:gd name="connsiteY73" fmla="*/ 954959 h 2205546"/>
              <a:gd name="connsiteX74" fmla="*/ 4490437 w 4500447"/>
              <a:gd name="connsiteY74" fmla="*/ 833050 h 2205546"/>
              <a:gd name="connsiteX75" fmla="*/ 4480278 w 4500447"/>
              <a:gd name="connsiteY75" fmla="*/ 365729 h 2205546"/>
              <a:gd name="connsiteX76" fmla="*/ 4470118 w 4500447"/>
              <a:gd name="connsiteY76" fmla="*/ 304774 h 2205546"/>
              <a:gd name="connsiteX77" fmla="*/ 4419321 w 4500447"/>
              <a:gd name="connsiteY77" fmla="*/ 223501 h 2205546"/>
              <a:gd name="connsiteX78" fmla="*/ 4378684 w 4500447"/>
              <a:gd name="connsiteY78" fmla="*/ 142228 h 2205546"/>
              <a:gd name="connsiteX79" fmla="*/ 4327887 w 4500447"/>
              <a:gd name="connsiteY79" fmla="*/ 121909 h 2205546"/>
              <a:gd name="connsiteX80" fmla="*/ 4297409 w 4500447"/>
              <a:gd name="connsiteY80" fmla="*/ 101591 h 2205546"/>
              <a:gd name="connsiteX81" fmla="*/ 4145019 w 4500447"/>
              <a:gd name="connsiteY81" fmla="*/ 50795 h 2205546"/>
              <a:gd name="connsiteX82" fmla="*/ 4104381 w 4500447"/>
              <a:gd name="connsiteY82" fmla="*/ 30477 h 2205546"/>
              <a:gd name="connsiteX83" fmla="*/ 3931672 w 4500447"/>
              <a:gd name="connsiteY83" fmla="*/ 0 h 2205546"/>
              <a:gd name="connsiteX84" fmla="*/ 2214740 w 4500447"/>
              <a:gd name="connsiteY84" fmla="*/ 10159 h 2205546"/>
              <a:gd name="connsiteX85" fmla="*/ 1909959 w 4500447"/>
              <a:gd name="connsiteY85" fmla="*/ 20318 h 2205546"/>
              <a:gd name="connsiteX86" fmla="*/ 1564541 w 4500447"/>
              <a:gd name="connsiteY86" fmla="*/ 30477 h 2205546"/>
              <a:gd name="connsiteX87" fmla="*/ 1361354 w 4500447"/>
              <a:gd name="connsiteY87" fmla="*/ 50795 h 2205546"/>
              <a:gd name="connsiteX88" fmla="*/ 1320717 w 4500447"/>
              <a:gd name="connsiteY88" fmla="*/ 60954 h 2205546"/>
              <a:gd name="connsiteX89" fmla="*/ 1168326 w 4500447"/>
              <a:gd name="connsiteY89" fmla="*/ 81273 h 2205546"/>
              <a:gd name="connsiteX90" fmla="*/ 1056573 w 4500447"/>
              <a:gd name="connsiteY90" fmla="*/ 111750 h 2205546"/>
              <a:gd name="connsiteX91" fmla="*/ 1015936 w 4500447"/>
              <a:gd name="connsiteY91" fmla="*/ 132068 h 2205546"/>
              <a:gd name="connsiteX92" fmla="*/ 894023 w 4500447"/>
              <a:gd name="connsiteY92" fmla="*/ 152387 h 2205546"/>
              <a:gd name="connsiteX93" fmla="*/ 822908 w 4500447"/>
              <a:gd name="connsiteY93" fmla="*/ 172705 h 2205546"/>
              <a:gd name="connsiteX94" fmla="*/ 670518 w 4500447"/>
              <a:gd name="connsiteY94" fmla="*/ 193023 h 2205546"/>
              <a:gd name="connsiteX95" fmla="*/ 538446 w 4500447"/>
              <a:gd name="connsiteY95" fmla="*/ 213342 h 2205546"/>
              <a:gd name="connsiteX96" fmla="*/ 264143 w 4500447"/>
              <a:gd name="connsiteY96" fmla="*/ 223501 h 22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500447" h="2205546">
                <a:moveTo>
                  <a:pt x="264143" y="223501"/>
                </a:moveTo>
                <a:cubicBezTo>
                  <a:pt x="204880" y="235353"/>
                  <a:pt x="220454" y="246870"/>
                  <a:pt x="182868" y="284456"/>
                </a:cubicBezTo>
                <a:cubicBezTo>
                  <a:pt x="179482" y="294615"/>
                  <a:pt x="179134" y="306366"/>
                  <a:pt x="172709" y="314933"/>
                </a:cubicBezTo>
                <a:cubicBezTo>
                  <a:pt x="158341" y="334089"/>
                  <a:pt x="137821" y="347832"/>
                  <a:pt x="121912" y="365729"/>
                </a:cubicBezTo>
                <a:cubicBezTo>
                  <a:pt x="110663" y="378384"/>
                  <a:pt x="101593" y="392820"/>
                  <a:pt x="91434" y="406365"/>
                </a:cubicBezTo>
                <a:cubicBezTo>
                  <a:pt x="84661" y="430070"/>
                  <a:pt x="77094" y="453562"/>
                  <a:pt x="71115" y="477479"/>
                </a:cubicBezTo>
                <a:cubicBezTo>
                  <a:pt x="66927" y="494231"/>
                  <a:pt x="66416" y="511894"/>
                  <a:pt x="60956" y="528275"/>
                </a:cubicBezTo>
                <a:cubicBezTo>
                  <a:pt x="56167" y="542642"/>
                  <a:pt x="47410" y="555366"/>
                  <a:pt x="40637" y="568912"/>
                </a:cubicBezTo>
                <a:cubicBezTo>
                  <a:pt x="29427" y="624960"/>
                  <a:pt x="15630" y="684175"/>
                  <a:pt x="10159" y="741617"/>
                </a:cubicBezTo>
                <a:cubicBezTo>
                  <a:pt x="5653" y="788933"/>
                  <a:pt x="3386" y="836436"/>
                  <a:pt x="0" y="883845"/>
                </a:cubicBezTo>
                <a:cubicBezTo>
                  <a:pt x="6773" y="927868"/>
                  <a:pt x="10656" y="972434"/>
                  <a:pt x="20318" y="1015914"/>
                </a:cubicBezTo>
                <a:cubicBezTo>
                  <a:pt x="27010" y="1046027"/>
                  <a:pt x="48469" y="1079253"/>
                  <a:pt x="60956" y="1107347"/>
                </a:cubicBezTo>
                <a:cubicBezTo>
                  <a:pt x="68363" y="1124011"/>
                  <a:pt x="72419" y="1142201"/>
                  <a:pt x="81275" y="1158142"/>
                </a:cubicBezTo>
                <a:cubicBezTo>
                  <a:pt x="89498" y="1172943"/>
                  <a:pt x="103530" y="1183978"/>
                  <a:pt x="111753" y="1198779"/>
                </a:cubicBezTo>
                <a:cubicBezTo>
                  <a:pt x="120609" y="1214720"/>
                  <a:pt x="123915" y="1233264"/>
                  <a:pt x="132071" y="1249575"/>
                </a:cubicBezTo>
                <a:cubicBezTo>
                  <a:pt x="150986" y="1287404"/>
                  <a:pt x="154787" y="1276833"/>
                  <a:pt x="182868" y="1310530"/>
                </a:cubicBezTo>
                <a:cubicBezTo>
                  <a:pt x="190685" y="1319910"/>
                  <a:pt x="197726" y="1330086"/>
                  <a:pt x="203187" y="1341007"/>
                </a:cubicBezTo>
                <a:cubicBezTo>
                  <a:pt x="220785" y="1376201"/>
                  <a:pt x="222281" y="1400125"/>
                  <a:pt x="243824" y="1432439"/>
                </a:cubicBezTo>
                <a:cubicBezTo>
                  <a:pt x="249137" y="1440409"/>
                  <a:pt x="259215" y="1444545"/>
                  <a:pt x="264143" y="1452758"/>
                </a:cubicBezTo>
                <a:cubicBezTo>
                  <a:pt x="274853" y="1470607"/>
                  <a:pt x="302245" y="1538798"/>
                  <a:pt x="325099" y="1564508"/>
                </a:cubicBezTo>
                <a:cubicBezTo>
                  <a:pt x="344189" y="1585984"/>
                  <a:pt x="360354" y="1612613"/>
                  <a:pt x="386055" y="1625463"/>
                </a:cubicBezTo>
                <a:lnTo>
                  <a:pt x="426693" y="1645781"/>
                </a:lnTo>
                <a:cubicBezTo>
                  <a:pt x="495121" y="1714209"/>
                  <a:pt x="415947" y="1645489"/>
                  <a:pt x="497808" y="1686418"/>
                </a:cubicBezTo>
                <a:cubicBezTo>
                  <a:pt x="587829" y="1731427"/>
                  <a:pt x="502873" y="1699953"/>
                  <a:pt x="558765" y="1737214"/>
                </a:cubicBezTo>
                <a:cubicBezTo>
                  <a:pt x="583872" y="1753952"/>
                  <a:pt x="602789" y="1758661"/>
                  <a:pt x="629880" y="1767691"/>
                </a:cubicBezTo>
                <a:cubicBezTo>
                  <a:pt x="650199" y="1781237"/>
                  <a:pt x="669489" y="1796469"/>
                  <a:pt x="690836" y="1808328"/>
                </a:cubicBezTo>
                <a:cubicBezTo>
                  <a:pt x="700197" y="1813529"/>
                  <a:pt x="711736" y="1813698"/>
                  <a:pt x="721314" y="1818487"/>
                </a:cubicBezTo>
                <a:cubicBezTo>
                  <a:pt x="809192" y="1862424"/>
                  <a:pt x="735200" y="1839737"/>
                  <a:pt x="812749" y="1859123"/>
                </a:cubicBezTo>
                <a:cubicBezTo>
                  <a:pt x="822908" y="1865896"/>
                  <a:pt x="832004" y="1874632"/>
                  <a:pt x="843227" y="1879442"/>
                </a:cubicBezTo>
                <a:cubicBezTo>
                  <a:pt x="856061" y="1884942"/>
                  <a:pt x="870439" y="1885765"/>
                  <a:pt x="883864" y="1889601"/>
                </a:cubicBezTo>
                <a:cubicBezTo>
                  <a:pt x="954790" y="1909865"/>
                  <a:pt x="864093" y="1892582"/>
                  <a:pt x="985458" y="1909919"/>
                </a:cubicBezTo>
                <a:cubicBezTo>
                  <a:pt x="1019400" y="1921233"/>
                  <a:pt x="1018301" y="1921732"/>
                  <a:pt x="1056573" y="1930237"/>
                </a:cubicBezTo>
                <a:cubicBezTo>
                  <a:pt x="1073429" y="1933983"/>
                  <a:pt x="1090618" y="1936209"/>
                  <a:pt x="1107370" y="1940397"/>
                </a:cubicBezTo>
                <a:cubicBezTo>
                  <a:pt x="1117759" y="1942994"/>
                  <a:pt x="1127551" y="1947614"/>
                  <a:pt x="1137848" y="1950556"/>
                </a:cubicBezTo>
                <a:cubicBezTo>
                  <a:pt x="1151274" y="1954392"/>
                  <a:pt x="1164940" y="1957329"/>
                  <a:pt x="1178486" y="1960715"/>
                </a:cubicBezTo>
                <a:cubicBezTo>
                  <a:pt x="1291632" y="2017286"/>
                  <a:pt x="1149095" y="1949693"/>
                  <a:pt x="1259760" y="1991192"/>
                </a:cubicBezTo>
                <a:cubicBezTo>
                  <a:pt x="1273941" y="1996510"/>
                  <a:pt x="1286030" y="2006722"/>
                  <a:pt x="1300398" y="2011511"/>
                </a:cubicBezTo>
                <a:cubicBezTo>
                  <a:pt x="1316780" y="2016971"/>
                  <a:pt x="1334443" y="2017482"/>
                  <a:pt x="1351195" y="2021670"/>
                </a:cubicBezTo>
                <a:cubicBezTo>
                  <a:pt x="1375112" y="2027649"/>
                  <a:pt x="1398525" y="2035501"/>
                  <a:pt x="1422310" y="2041988"/>
                </a:cubicBezTo>
                <a:cubicBezTo>
                  <a:pt x="1435781" y="2045662"/>
                  <a:pt x="1449402" y="2048761"/>
                  <a:pt x="1462948" y="2052147"/>
                </a:cubicBezTo>
                <a:cubicBezTo>
                  <a:pt x="1473107" y="2058920"/>
                  <a:pt x="1481843" y="2068605"/>
                  <a:pt x="1493426" y="2072466"/>
                </a:cubicBezTo>
                <a:cubicBezTo>
                  <a:pt x="1533164" y="2085712"/>
                  <a:pt x="1615338" y="2102943"/>
                  <a:pt x="1615338" y="2102943"/>
                </a:cubicBezTo>
                <a:cubicBezTo>
                  <a:pt x="1717130" y="2164016"/>
                  <a:pt x="1610628" y="2110128"/>
                  <a:pt x="1777888" y="2143580"/>
                </a:cubicBezTo>
                <a:cubicBezTo>
                  <a:pt x="1792738" y="2146550"/>
                  <a:pt x="1803611" y="2161266"/>
                  <a:pt x="1818525" y="2163898"/>
                </a:cubicBezTo>
                <a:cubicBezTo>
                  <a:pt x="1862007" y="2171571"/>
                  <a:pt x="1906624" y="2170060"/>
                  <a:pt x="1950597" y="2174057"/>
                </a:cubicBezTo>
                <a:cubicBezTo>
                  <a:pt x="1981137" y="2176833"/>
                  <a:pt x="2011634" y="2180163"/>
                  <a:pt x="2042031" y="2184216"/>
                </a:cubicBezTo>
                <a:cubicBezTo>
                  <a:pt x="2062449" y="2186938"/>
                  <a:pt x="2082628" y="2191243"/>
                  <a:pt x="2102987" y="2194375"/>
                </a:cubicBezTo>
                <a:cubicBezTo>
                  <a:pt x="2126655" y="2198016"/>
                  <a:pt x="2150398" y="2201148"/>
                  <a:pt x="2174103" y="2204534"/>
                </a:cubicBezTo>
                <a:cubicBezTo>
                  <a:pt x="2319720" y="2201148"/>
                  <a:pt x="2465727" y="2205546"/>
                  <a:pt x="2610955" y="2194375"/>
                </a:cubicBezTo>
                <a:cubicBezTo>
                  <a:pt x="2642987" y="2191911"/>
                  <a:pt x="2672683" y="2176130"/>
                  <a:pt x="2702390" y="2163898"/>
                </a:cubicBezTo>
                <a:cubicBezTo>
                  <a:pt x="2730398" y="2152366"/>
                  <a:pt x="2756573" y="2136806"/>
                  <a:pt x="2783664" y="2123261"/>
                </a:cubicBezTo>
                <a:cubicBezTo>
                  <a:pt x="2797210" y="2116488"/>
                  <a:pt x="2811701" y="2111344"/>
                  <a:pt x="2824302" y="2102943"/>
                </a:cubicBezTo>
                <a:cubicBezTo>
                  <a:pt x="2844621" y="2089397"/>
                  <a:pt x="2865252" y="2076310"/>
                  <a:pt x="2885258" y="2062306"/>
                </a:cubicBezTo>
                <a:cubicBezTo>
                  <a:pt x="2899129" y="2052596"/>
                  <a:pt x="2911376" y="2040540"/>
                  <a:pt x="2925895" y="2031829"/>
                </a:cubicBezTo>
                <a:cubicBezTo>
                  <a:pt x="3071749" y="1944318"/>
                  <a:pt x="2903320" y="2053274"/>
                  <a:pt x="3047808" y="1981033"/>
                </a:cubicBezTo>
                <a:cubicBezTo>
                  <a:pt x="3069650" y="1970112"/>
                  <a:pt x="3086533" y="1950502"/>
                  <a:pt x="3108764" y="1940397"/>
                </a:cubicBezTo>
                <a:cubicBezTo>
                  <a:pt x="3124484" y="1933252"/>
                  <a:pt x="3142902" y="1934780"/>
                  <a:pt x="3159561" y="1930237"/>
                </a:cubicBezTo>
                <a:cubicBezTo>
                  <a:pt x="3180224" y="1924602"/>
                  <a:pt x="3200945" y="1918617"/>
                  <a:pt x="3220517" y="1909919"/>
                </a:cubicBezTo>
                <a:cubicBezTo>
                  <a:pt x="3231675" y="1904960"/>
                  <a:pt x="3240322" y="1895531"/>
                  <a:pt x="3250995" y="1889601"/>
                </a:cubicBezTo>
                <a:cubicBezTo>
                  <a:pt x="3270853" y="1878569"/>
                  <a:pt x="3290748" y="1867278"/>
                  <a:pt x="3311951" y="1859123"/>
                </a:cubicBezTo>
                <a:cubicBezTo>
                  <a:pt x="3334962" y="1850273"/>
                  <a:pt x="3359362" y="1845578"/>
                  <a:pt x="3383067" y="1838805"/>
                </a:cubicBezTo>
                <a:cubicBezTo>
                  <a:pt x="3396613" y="1828646"/>
                  <a:pt x="3409185" y="1817039"/>
                  <a:pt x="3423704" y="1808328"/>
                </a:cubicBezTo>
                <a:cubicBezTo>
                  <a:pt x="3468208" y="1781626"/>
                  <a:pt x="3517305" y="1764536"/>
                  <a:pt x="3565935" y="1747373"/>
                </a:cubicBezTo>
                <a:cubicBezTo>
                  <a:pt x="3596230" y="1736681"/>
                  <a:pt x="3627288" y="1728175"/>
                  <a:pt x="3657369" y="1716895"/>
                </a:cubicBezTo>
                <a:cubicBezTo>
                  <a:pt x="3788546" y="1667705"/>
                  <a:pt x="3671410" y="1709335"/>
                  <a:pt x="3789441" y="1645781"/>
                </a:cubicBezTo>
                <a:cubicBezTo>
                  <a:pt x="3916290" y="1577480"/>
                  <a:pt x="3841472" y="1660096"/>
                  <a:pt x="4023106" y="1523872"/>
                </a:cubicBezTo>
                <a:cubicBezTo>
                  <a:pt x="4036652" y="1513713"/>
                  <a:pt x="4051771" y="1505367"/>
                  <a:pt x="4063744" y="1493394"/>
                </a:cubicBezTo>
                <a:cubicBezTo>
                  <a:pt x="4082446" y="1474692"/>
                  <a:pt x="4096847" y="1452098"/>
                  <a:pt x="4114541" y="1432439"/>
                </a:cubicBezTo>
                <a:cubicBezTo>
                  <a:pt x="4127356" y="1418200"/>
                  <a:pt x="4142451" y="1406120"/>
                  <a:pt x="4155178" y="1391803"/>
                </a:cubicBezTo>
                <a:cubicBezTo>
                  <a:pt x="4169584" y="1375597"/>
                  <a:pt x="4181107" y="1356940"/>
                  <a:pt x="4195815" y="1341007"/>
                </a:cubicBezTo>
                <a:cubicBezTo>
                  <a:pt x="4221802" y="1312855"/>
                  <a:pt x="4253568" y="1289976"/>
                  <a:pt x="4277090" y="1259734"/>
                </a:cubicBezTo>
                <a:cubicBezTo>
                  <a:pt x="4314386" y="1211783"/>
                  <a:pt x="4351835" y="1171202"/>
                  <a:pt x="4378684" y="1117506"/>
                </a:cubicBezTo>
                <a:cubicBezTo>
                  <a:pt x="4390218" y="1094439"/>
                  <a:pt x="4398490" y="1069870"/>
                  <a:pt x="4409162" y="1046392"/>
                </a:cubicBezTo>
                <a:cubicBezTo>
                  <a:pt x="4431292" y="997706"/>
                  <a:pt x="4431496" y="1009868"/>
                  <a:pt x="4449799" y="954959"/>
                </a:cubicBezTo>
                <a:cubicBezTo>
                  <a:pt x="4500447" y="803016"/>
                  <a:pt x="4442233" y="953554"/>
                  <a:pt x="4490437" y="833050"/>
                </a:cubicBezTo>
                <a:cubicBezTo>
                  <a:pt x="4487051" y="677276"/>
                  <a:pt x="4486266" y="521424"/>
                  <a:pt x="4480278" y="365729"/>
                </a:cubicBezTo>
                <a:cubicBezTo>
                  <a:pt x="4479486" y="345146"/>
                  <a:pt x="4477158" y="324132"/>
                  <a:pt x="4470118" y="304774"/>
                </a:cubicBezTo>
                <a:cubicBezTo>
                  <a:pt x="4458408" y="272572"/>
                  <a:pt x="4435104" y="252436"/>
                  <a:pt x="4419321" y="223501"/>
                </a:cubicBezTo>
                <a:cubicBezTo>
                  <a:pt x="4404817" y="196911"/>
                  <a:pt x="4406806" y="153477"/>
                  <a:pt x="4378684" y="142228"/>
                </a:cubicBezTo>
                <a:cubicBezTo>
                  <a:pt x="4361752" y="135455"/>
                  <a:pt x="4344198" y="130065"/>
                  <a:pt x="4327887" y="121909"/>
                </a:cubicBezTo>
                <a:cubicBezTo>
                  <a:pt x="4316966" y="116449"/>
                  <a:pt x="4308525" y="106643"/>
                  <a:pt x="4297409" y="101591"/>
                </a:cubicBezTo>
                <a:cubicBezTo>
                  <a:pt x="4184849" y="50429"/>
                  <a:pt x="4250943" y="89312"/>
                  <a:pt x="4145019" y="50795"/>
                </a:cubicBezTo>
                <a:cubicBezTo>
                  <a:pt x="4130786" y="45619"/>
                  <a:pt x="4118943" y="34637"/>
                  <a:pt x="4104381" y="30477"/>
                </a:cubicBezTo>
                <a:cubicBezTo>
                  <a:pt x="4054350" y="16183"/>
                  <a:pt x="3984942" y="7610"/>
                  <a:pt x="3931672" y="0"/>
                </a:cubicBezTo>
                <a:lnTo>
                  <a:pt x="2214740" y="10159"/>
                </a:lnTo>
                <a:cubicBezTo>
                  <a:pt x="2113095" y="11181"/>
                  <a:pt x="2011559" y="17143"/>
                  <a:pt x="1909959" y="20318"/>
                </a:cubicBezTo>
                <a:lnTo>
                  <a:pt x="1564541" y="30477"/>
                </a:lnTo>
                <a:cubicBezTo>
                  <a:pt x="1440384" y="55307"/>
                  <a:pt x="1600079" y="25667"/>
                  <a:pt x="1361354" y="50795"/>
                </a:cubicBezTo>
                <a:cubicBezTo>
                  <a:pt x="1347468" y="52257"/>
                  <a:pt x="1334408" y="58216"/>
                  <a:pt x="1320717" y="60954"/>
                </a:cubicBezTo>
                <a:cubicBezTo>
                  <a:pt x="1263705" y="72356"/>
                  <a:pt x="1229331" y="74495"/>
                  <a:pt x="1168326" y="81273"/>
                </a:cubicBezTo>
                <a:cubicBezTo>
                  <a:pt x="1136604" y="89203"/>
                  <a:pt x="1083140" y="102089"/>
                  <a:pt x="1056573" y="111750"/>
                </a:cubicBezTo>
                <a:cubicBezTo>
                  <a:pt x="1042340" y="116925"/>
                  <a:pt x="1030303" y="127279"/>
                  <a:pt x="1015936" y="132068"/>
                </a:cubicBezTo>
                <a:cubicBezTo>
                  <a:pt x="990658" y="140494"/>
                  <a:pt x="914282" y="148704"/>
                  <a:pt x="894023" y="152387"/>
                </a:cubicBezTo>
                <a:cubicBezTo>
                  <a:pt x="772333" y="174512"/>
                  <a:pt x="920829" y="150946"/>
                  <a:pt x="822908" y="172705"/>
                </a:cubicBezTo>
                <a:cubicBezTo>
                  <a:pt x="777306" y="182838"/>
                  <a:pt x="714537" y="188132"/>
                  <a:pt x="670518" y="193023"/>
                </a:cubicBezTo>
                <a:cubicBezTo>
                  <a:pt x="614092" y="207130"/>
                  <a:pt x="613095" y="209307"/>
                  <a:pt x="538446" y="213342"/>
                </a:cubicBezTo>
                <a:cubicBezTo>
                  <a:pt x="443703" y="218463"/>
                  <a:pt x="323406" y="211649"/>
                  <a:pt x="264143" y="223501"/>
                </a:cubicBezTo>
                <a:close/>
              </a:path>
            </a:pathLst>
          </a:cu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2" name="Title 1"/>
          <p:cNvSpPr>
            <a:spLocks noGrp="1"/>
          </p:cNvSpPr>
          <p:nvPr>
            <p:ph type="title"/>
          </p:nvPr>
        </p:nvSpPr>
        <p:spPr/>
        <p:txBody>
          <a:bodyPr/>
          <a:lstStyle/>
          <a:p>
            <a:r>
              <a:rPr lang="en-US" dirty="0" smtClean="0"/>
              <a:t>The role of dialects</a:t>
            </a:r>
            <a:endParaRPr lang="en-US" dirty="0"/>
          </a:p>
        </p:txBody>
      </p:sp>
      <p:grpSp>
        <p:nvGrpSpPr>
          <p:cNvPr id="3" name="Group 27"/>
          <p:cNvGrpSpPr/>
          <p:nvPr/>
        </p:nvGrpSpPr>
        <p:grpSpPr>
          <a:xfrm>
            <a:off x="3153297" y="3140397"/>
            <a:ext cx="3487216" cy="1864192"/>
            <a:chOff x="1077912" y="1981514"/>
            <a:chExt cx="3487216" cy="1864192"/>
          </a:xfrm>
        </p:grpSpPr>
        <p:grpSp>
          <p:nvGrpSpPr>
            <p:cNvPr id="4" name="Group 4"/>
            <p:cNvGrpSpPr/>
            <p:nvPr/>
          </p:nvGrpSpPr>
          <p:grpSpPr>
            <a:xfrm>
              <a:off x="1077912" y="2179637"/>
              <a:ext cx="3487216" cy="1666069"/>
              <a:chOff x="925512" y="1520267"/>
              <a:chExt cx="8305800" cy="5327466"/>
            </a:xfrm>
          </p:grpSpPr>
          <p:sp>
            <p:nvSpPr>
              <p:cNvPr id="6" name="Rectangle 5"/>
              <p:cNvSpPr/>
              <p:nvPr/>
            </p:nvSpPr>
            <p:spPr>
              <a:xfrm>
                <a:off x="3897312" y="3577667"/>
                <a:ext cx="2286000" cy="6858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40000" lnSpcReduction="20000"/>
              </a:bodyPr>
              <a:lstStyle/>
              <a:p>
                <a:pPr algn="ctr"/>
                <a:r>
                  <a:rPr lang="en-US" dirty="0" smtClean="0"/>
                  <a:t>“Core”</a:t>
                </a:r>
                <a:endParaRPr lang="en-US" dirty="0"/>
              </a:p>
            </p:txBody>
          </p:sp>
          <p:grpSp>
            <p:nvGrpSpPr>
              <p:cNvPr id="5" name="Group 238"/>
              <p:cNvGrpSpPr/>
              <p:nvPr/>
            </p:nvGrpSpPr>
            <p:grpSpPr>
              <a:xfrm>
                <a:off x="4278312" y="5635067"/>
                <a:ext cx="1676400" cy="533400"/>
                <a:chOff x="4278312" y="5837237"/>
                <a:chExt cx="1676400" cy="533400"/>
              </a:xfrm>
            </p:grpSpPr>
            <p:sp>
              <p:nvSpPr>
                <p:cNvPr id="25" name="Rectangle 24"/>
                <p:cNvSpPr/>
                <p:nvPr/>
              </p:nvSpPr>
              <p:spPr>
                <a:xfrm>
                  <a:off x="4278312" y="5837237"/>
                  <a:ext cx="1676400" cy="533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6" name="Rectangle 25"/>
                <p:cNvSpPr/>
                <p:nvPr/>
              </p:nvSpPr>
              <p:spPr>
                <a:xfrm>
                  <a:off x="4354512" y="59134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7" name="Group 33"/>
              <p:cNvGrpSpPr/>
              <p:nvPr/>
            </p:nvGrpSpPr>
            <p:grpSpPr>
              <a:xfrm>
                <a:off x="7554912" y="3658954"/>
                <a:ext cx="1676400" cy="990600"/>
                <a:chOff x="2220912" y="5684837"/>
                <a:chExt cx="1676400" cy="990600"/>
              </a:xfrm>
            </p:grpSpPr>
            <p:sp>
              <p:nvSpPr>
                <p:cNvPr id="23" name="Rectangle 22"/>
                <p:cNvSpPr/>
                <p:nvPr/>
              </p:nvSpPr>
              <p:spPr>
                <a:xfrm>
                  <a:off x="2220912" y="5684837"/>
                  <a:ext cx="1676400" cy="990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ectangle 23"/>
                <p:cNvSpPr/>
                <p:nvPr/>
              </p:nvSpPr>
              <p:spPr>
                <a:xfrm>
                  <a:off x="2373312" y="57610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8" name="Group 237"/>
              <p:cNvGrpSpPr/>
              <p:nvPr/>
            </p:nvGrpSpPr>
            <p:grpSpPr>
              <a:xfrm>
                <a:off x="4202112" y="1520267"/>
                <a:ext cx="1676400" cy="685800"/>
                <a:chOff x="4202112" y="1722437"/>
                <a:chExt cx="1676400" cy="685800"/>
              </a:xfrm>
            </p:grpSpPr>
            <p:sp>
              <p:nvSpPr>
                <p:cNvPr id="21" name="Rectangle 20"/>
                <p:cNvSpPr/>
                <p:nvPr/>
              </p:nvSpPr>
              <p:spPr>
                <a:xfrm>
                  <a:off x="4202112" y="1722437"/>
                  <a:ext cx="1676400"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2" name="Rectangle 21"/>
                <p:cNvSpPr/>
                <p:nvPr/>
              </p:nvSpPr>
              <p:spPr>
                <a:xfrm>
                  <a:off x="4354512" y="17986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cxnSp>
            <p:nvCxnSpPr>
              <p:cNvPr id="10" name="Straight Arrow Connector 9"/>
              <p:cNvCxnSpPr>
                <a:stCxn id="6" idx="3"/>
              </p:cNvCxnSpPr>
              <p:nvPr/>
            </p:nvCxnSpPr>
            <p:spPr>
              <a:xfrm>
                <a:off x="6183312" y="3920567"/>
                <a:ext cx="1524000" cy="5087"/>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0"/>
              </p:cNvCxnSpPr>
              <p:nvPr/>
            </p:nvCxnSpPr>
            <p:spPr>
              <a:xfrm rot="5400000" flipH="1" flipV="1">
                <a:off x="4240212" y="2777567"/>
                <a:ext cx="16002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2"/>
              </p:cNvCxnSpPr>
              <p:nvPr/>
            </p:nvCxnSpPr>
            <p:spPr>
              <a:xfrm rot="5400000">
                <a:off x="4316412" y="49873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nvGrpSpPr>
              <p:cNvPr id="9" name="Group 242"/>
              <p:cNvGrpSpPr/>
              <p:nvPr/>
            </p:nvGrpSpPr>
            <p:grpSpPr>
              <a:xfrm>
                <a:off x="925512" y="3653867"/>
                <a:ext cx="1676400" cy="1426020"/>
                <a:chOff x="925512" y="3856037"/>
                <a:chExt cx="1676400" cy="1426020"/>
              </a:xfrm>
            </p:grpSpPr>
            <p:grpSp>
              <p:nvGrpSpPr>
                <p:cNvPr id="13" name="Group 236"/>
                <p:cNvGrpSpPr/>
                <p:nvPr/>
              </p:nvGrpSpPr>
              <p:grpSpPr>
                <a:xfrm>
                  <a:off x="925512" y="3856037"/>
                  <a:ext cx="1676400" cy="762000"/>
                  <a:chOff x="925512" y="3856037"/>
                  <a:chExt cx="1676400" cy="762000"/>
                </a:xfrm>
              </p:grpSpPr>
              <p:sp>
                <p:nvSpPr>
                  <p:cNvPr id="19" name="Rectangle 18"/>
                  <p:cNvSpPr/>
                  <p:nvPr/>
                </p:nvSpPr>
                <p:spPr>
                  <a:xfrm>
                    <a:off x="925512" y="3856037"/>
                    <a:ext cx="1676400"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Rectangle 19"/>
                  <p:cNvSpPr/>
                  <p:nvPr/>
                </p:nvSpPr>
                <p:spPr>
                  <a:xfrm>
                    <a:off x="1077912" y="39322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18" name="TextBox 17"/>
                <p:cNvSpPr txBox="1"/>
                <p:nvPr/>
              </p:nvSpPr>
              <p:spPr>
                <a:xfrm>
                  <a:off x="1001711" y="4618038"/>
                  <a:ext cx="1524001" cy="664019"/>
                </a:xfrm>
                <a:prstGeom prst="rect">
                  <a:avLst/>
                </a:prstGeom>
                <a:noFill/>
              </p:spPr>
              <p:txBody>
                <a:bodyPr wrap="square" rtlCol="0">
                  <a:spAutoFit/>
                </a:bodyPr>
                <a:lstStyle/>
                <a:p>
                  <a:pPr algn="ctr"/>
                  <a:r>
                    <a:rPr lang="en-US" sz="800" dirty="0">
                      <a:solidFill>
                        <a:srgbClr val="000000"/>
                      </a:solidFill>
                      <a:latin typeface="Gill Sans MT"/>
                      <a:cs typeface="Gill Sans MT"/>
                    </a:rPr>
                    <a:t>Dialect #3</a:t>
                  </a:r>
                </a:p>
              </p:txBody>
            </p:sp>
          </p:grpSp>
          <p:sp>
            <p:nvSpPr>
              <p:cNvPr id="14" name="TextBox 13"/>
              <p:cNvSpPr txBox="1"/>
              <p:nvPr/>
            </p:nvSpPr>
            <p:spPr>
              <a:xfrm>
                <a:off x="4354512" y="6183715"/>
                <a:ext cx="1524003" cy="664018"/>
              </a:xfrm>
              <a:prstGeom prst="rect">
                <a:avLst/>
              </a:prstGeom>
              <a:noFill/>
            </p:spPr>
            <p:txBody>
              <a:bodyPr wrap="square" rtlCol="0">
                <a:spAutoFit/>
              </a:bodyPr>
              <a:lstStyle/>
              <a:p>
                <a:pPr algn="ctr"/>
                <a:r>
                  <a:rPr lang="en-US" sz="800" dirty="0">
                    <a:solidFill>
                      <a:srgbClr val="000000"/>
                    </a:solidFill>
                    <a:latin typeface="Gill Sans MT"/>
                    <a:cs typeface="Gill Sans MT"/>
                  </a:rPr>
                  <a:t>Dialect #3</a:t>
                </a:r>
              </a:p>
            </p:txBody>
          </p:sp>
          <p:sp>
            <p:nvSpPr>
              <p:cNvPr id="15" name="TextBox 14"/>
              <p:cNvSpPr txBox="1"/>
              <p:nvPr/>
            </p:nvSpPr>
            <p:spPr>
              <a:xfrm>
                <a:off x="7646358" y="4644470"/>
                <a:ext cx="1524003" cy="664018"/>
              </a:xfrm>
              <a:prstGeom prst="rect">
                <a:avLst/>
              </a:prstGeom>
              <a:noFill/>
            </p:spPr>
            <p:txBody>
              <a:bodyPr wrap="square" rtlCol="0">
                <a:spAutoFit/>
              </a:bodyPr>
              <a:lstStyle/>
              <a:p>
                <a:pPr algn="ctr"/>
                <a:r>
                  <a:rPr lang="en-US" sz="800" dirty="0">
                    <a:solidFill>
                      <a:srgbClr val="000000"/>
                    </a:solidFill>
                    <a:latin typeface="Gill Sans MT"/>
                    <a:cs typeface="Gill Sans MT"/>
                  </a:rPr>
                  <a:t>Dialect #2</a:t>
                </a:r>
              </a:p>
            </p:txBody>
          </p:sp>
          <p:cxnSp>
            <p:nvCxnSpPr>
              <p:cNvPr id="16" name="Straight Arrow Connector 15"/>
              <p:cNvCxnSpPr>
                <a:stCxn id="6" idx="1"/>
              </p:cNvCxnSpPr>
              <p:nvPr/>
            </p:nvCxnSpPr>
            <p:spPr>
              <a:xfrm rot="10800000">
                <a:off x="2449512" y="39205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a:off x="2495235" y="1981514"/>
              <a:ext cx="639857" cy="207660"/>
            </a:xfrm>
            <a:prstGeom prst="rect">
              <a:avLst/>
            </a:prstGeom>
            <a:noFill/>
          </p:spPr>
          <p:txBody>
            <a:bodyPr wrap="square" rtlCol="0">
              <a:spAutoFit/>
            </a:bodyPr>
            <a:lstStyle/>
            <a:p>
              <a:pPr algn="ctr"/>
              <a:r>
                <a:rPr lang="en-US" sz="800" dirty="0">
                  <a:solidFill>
                    <a:srgbClr val="000000"/>
                  </a:solidFill>
                  <a:latin typeface="Gill Sans MT"/>
                  <a:cs typeface="Gill Sans MT"/>
                </a:rPr>
                <a:t>Dialect #1</a:t>
              </a:r>
            </a:p>
          </p:txBody>
        </p:sp>
      </p:grpSp>
      <p:sp>
        <p:nvSpPr>
          <p:cNvPr id="29" name="Oval 28"/>
          <p:cNvSpPr/>
          <p:nvPr/>
        </p:nvSpPr>
        <p:spPr>
          <a:xfrm>
            <a:off x="925513" y="28654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#9</a:t>
            </a:r>
            <a:endParaRPr lang="en-US" dirty="0"/>
          </a:p>
        </p:txBody>
      </p:sp>
      <p:sp>
        <p:nvSpPr>
          <p:cNvPr id="30" name="Oval 29"/>
          <p:cNvSpPr/>
          <p:nvPr/>
        </p:nvSpPr>
        <p:spPr>
          <a:xfrm>
            <a:off x="392113" y="4084638"/>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#8</a:t>
            </a:r>
            <a:endParaRPr lang="en-US" dirty="0"/>
          </a:p>
        </p:txBody>
      </p:sp>
      <p:sp>
        <p:nvSpPr>
          <p:cNvPr id="31" name="Oval 30"/>
          <p:cNvSpPr/>
          <p:nvPr/>
        </p:nvSpPr>
        <p:spPr>
          <a:xfrm>
            <a:off x="1230313" y="4999039"/>
            <a:ext cx="11430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#10</a:t>
            </a:r>
            <a:endParaRPr lang="en-US" dirty="0"/>
          </a:p>
        </p:txBody>
      </p:sp>
      <p:sp>
        <p:nvSpPr>
          <p:cNvPr id="32" name="Oval 31"/>
          <p:cNvSpPr/>
          <p:nvPr/>
        </p:nvSpPr>
        <p:spPr>
          <a:xfrm>
            <a:off x="3211513" y="210344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#1</a:t>
            </a:r>
            <a:endParaRPr lang="en-US" dirty="0"/>
          </a:p>
        </p:txBody>
      </p:sp>
      <p:sp>
        <p:nvSpPr>
          <p:cNvPr id="33" name="Oval 32"/>
          <p:cNvSpPr/>
          <p:nvPr/>
        </p:nvSpPr>
        <p:spPr>
          <a:xfrm>
            <a:off x="5649913" y="210344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#2</a:t>
            </a:r>
            <a:endParaRPr lang="en-US" dirty="0"/>
          </a:p>
        </p:txBody>
      </p:sp>
      <p:sp>
        <p:nvSpPr>
          <p:cNvPr id="34" name="Oval 33"/>
          <p:cNvSpPr/>
          <p:nvPr/>
        </p:nvSpPr>
        <p:spPr>
          <a:xfrm>
            <a:off x="7478712" y="33988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#3</a:t>
            </a:r>
            <a:endParaRPr lang="en-US" dirty="0"/>
          </a:p>
        </p:txBody>
      </p:sp>
      <p:sp>
        <p:nvSpPr>
          <p:cNvPr id="35" name="Oval 34"/>
          <p:cNvSpPr/>
          <p:nvPr/>
        </p:nvSpPr>
        <p:spPr>
          <a:xfrm>
            <a:off x="7707313" y="4999039"/>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#4</a:t>
            </a:r>
            <a:endParaRPr lang="en-US" dirty="0"/>
          </a:p>
        </p:txBody>
      </p:sp>
      <p:sp>
        <p:nvSpPr>
          <p:cNvPr id="36" name="Oval 35"/>
          <p:cNvSpPr/>
          <p:nvPr/>
        </p:nvSpPr>
        <p:spPr>
          <a:xfrm>
            <a:off x="3059113" y="5989643"/>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#7</a:t>
            </a:r>
            <a:endParaRPr lang="en-US" dirty="0"/>
          </a:p>
        </p:txBody>
      </p:sp>
      <p:sp>
        <p:nvSpPr>
          <p:cNvPr id="37" name="Oval 36"/>
          <p:cNvSpPr/>
          <p:nvPr/>
        </p:nvSpPr>
        <p:spPr>
          <a:xfrm>
            <a:off x="5421313" y="561340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#5</a:t>
            </a:r>
            <a:endParaRPr lang="en-US" dirty="0"/>
          </a:p>
        </p:txBody>
      </p:sp>
      <p:sp>
        <p:nvSpPr>
          <p:cNvPr id="38" name="Oval 37"/>
          <p:cNvSpPr/>
          <p:nvPr/>
        </p:nvSpPr>
        <p:spPr>
          <a:xfrm>
            <a:off x="4887913" y="65992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#6</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2"/>
          <p:cNvSpPr>
            <a:spLocks noGrp="1" noChangeArrowheads="1"/>
          </p:cNvSpPr>
          <p:nvPr>
            <p:ph idx="1"/>
          </p:nvPr>
        </p:nvSpPr>
        <p:spPr/>
        <p:txBody>
          <a:bodyPr/>
          <a:lstStyle/>
          <a:p>
            <a:r>
              <a:rPr lang="en-US" smtClean="0"/>
              <a:t>Using, e.g., the “Person”, the dataset can be combined with other sources</a:t>
            </a:r>
          </a:p>
          <a:p>
            <a:r>
              <a:rPr lang="en-US" smtClean="0"/>
              <a:t>For example, data in Wikipedia can be extracted using dedicated tools</a:t>
            </a:r>
          </a:p>
          <a:p>
            <a:pPr lvl="1"/>
            <a:r>
              <a:rPr lang="en-US" smtClean="0"/>
              <a:t>e.g., the “</a:t>
            </a:r>
            <a:r>
              <a:rPr lang="en-US" smtClean="0">
                <a:hlinkClick r:id="rId3"/>
              </a:rPr>
              <a:t>dbpedia</a:t>
            </a:r>
            <a:r>
              <a:rPr lang="en-US" smtClean="0"/>
              <a:t>” project can extract the “infobox” information from Wikipedia already… </a:t>
            </a:r>
            <a:endParaRPr lang="en-US"/>
          </a:p>
        </p:txBody>
      </p:sp>
      <p:sp>
        <p:nvSpPr>
          <p:cNvPr id="73731" name="Rectangle 1"/>
          <p:cNvSpPr>
            <a:spLocks noGrp="1" noChangeArrowheads="1"/>
          </p:cNvSpPr>
          <p:nvPr>
            <p:ph type="title"/>
          </p:nvPr>
        </p:nvSpPr>
        <p:spPr/>
        <p:txBody>
          <a:bodyPr/>
          <a:lstStyle/>
          <a:p>
            <a:r>
              <a:rPr lang="en-US" smtClean="0"/>
              <a:t>Combine with different datasets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Freeform 88"/>
          <p:cNvSpPr/>
          <p:nvPr/>
        </p:nvSpPr>
        <p:spPr>
          <a:xfrm>
            <a:off x="272674" y="2485482"/>
            <a:ext cx="3785665" cy="3239646"/>
          </a:xfrm>
          <a:custGeom>
            <a:avLst/>
            <a:gdLst>
              <a:gd name="connsiteX0" fmla="*/ 966773 w 3785665"/>
              <a:gd name="connsiteY0" fmla="*/ 120788 h 3239646"/>
              <a:gd name="connsiteX1" fmla="*/ 1088685 w 3785665"/>
              <a:gd name="connsiteY1" fmla="*/ 141106 h 3239646"/>
              <a:gd name="connsiteX2" fmla="*/ 1119163 w 3785665"/>
              <a:gd name="connsiteY2" fmla="*/ 151265 h 3239646"/>
              <a:gd name="connsiteX3" fmla="*/ 1230916 w 3785665"/>
              <a:gd name="connsiteY3" fmla="*/ 161424 h 3239646"/>
              <a:gd name="connsiteX4" fmla="*/ 1271554 w 3785665"/>
              <a:gd name="connsiteY4" fmla="*/ 171583 h 3239646"/>
              <a:gd name="connsiteX5" fmla="*/ 1342669 w 3785665"/>
              <a:gd name="connsiteY5" fmla="*/ 181742 h 3239646"/>
              <a:gd name="connsiteX6" fmla="*/ 1393466 w 3785665"/>
              <a:gd name="connsiteY6" fmla="*/ 202061 h 3239646"/>
              <a:gd name="connsiteX7" fmla="*/ 1464582 w 3785665"/>
              <a:gd name="connsiteY7" fmla="*/ 212220 h 3239646"/>
              <a:gd name="connsiteX8" fmla="*/ 1556016 w 3785665"/>
              <a:gd name="connsiteY8" fmla="*/ 232538 h 3239646"/>
              <a:gd name="connsiteX9" fmla="*/ 1606813 w 3785665"/>
              <a:gd name="connsiteY9" fmla="*/ 242697 h 3239646"/>
              <a:gd name="connsiteX10" fmla="*/ 1698247 w 3785665"/>
              <a:gd name="connsiteY10" fmla="*/ 273175 h 3239646"/>
              <a:gd name="connsiteX11" fmla="*/ 1799840 w 3785665"/>
              <a:gd name="connsiteY11" fmla="*/ 293493 h 3239646"/>
              <a:gd name="connsiteX12" fmla="*/ 1921753 w 3785665"/>
              <a:gd name="connsiteY12" fmla="*/ 334130 h 3239646"/>
              <a:gd name="connsiteX13" fmla="*/ 1982709 w 3785665"/>
              <a:gd name="connsiteY13" fmla="*/ 354448 h 3239646"/>
              <a:gd name="connsiteX14" fmla="*/ 2063984 w 3785665"/>
              <a:gd name="connsiteY14" fmla="*/ 374766 h 3239646"/>
              <a:gd name="connsiteX15" fmla="*/ 2104621 w 3785665"/>
              <a:gd name="connsiteY15" fmla="*/ 384925 h 3239646"/>
              <a:gd name="connsiteX16" fmla="*/ 2206215 w 3785665"/>
              <a:gd name="connsiteY16" fmla="*/ 425562 h 3239646"/>
              <a:gd name="connsiteX17" fmla="*/ 2287490 w 3785665"/>
              <a:gd name="connsiteY17" fmla="*/ 466199 h 3239646"/>
              <a:gd name="connsiteX18" fmla="*/ 2328127 w 3785665"/>
              <a:gd name="connsiteY18" fmla="*/ 486517 h 3239646"/>
              <a:gd name="connsiteX19" fmla="*/ 2368765 w 3785665"/>
              <a:gd name="connsiteY19" fmla="*/ 506835 h 3239646"/>
              <a:gd name="connsiteX20" fmla="*/ 2399243 w 3785665"/>
              <a:gd name="connsiteY20" fmla="*/ 527153 h 3239646"/>
              <a:gd name="connsiteX21" fmla="*/ 2541474 w 3785665"/>
              <a:gd name="connsiteY21" fmla="*/ 588108 h 3239646"/>
              <a:gd name="connsiteX22" fmla="*/ 2653227 w 3785665"/>
              <a:gd name="connsiteY22" fmla="*/ 669381 h 3239646"/>
              <a:gd name="connsiteX23" fmla="*/ 2673545 w 3785665"/>
              <a:gd name="connsiteY23" fmla="*/ 699859 h 3239646"/>
              <a:gd name="connsiteX24" fmla="*/ 2775139 w 3785665"/>
              <a:gd name="connsiteY24" fmla="*/ 760814 h 3239646"/>
              <a:gd name="connsiteX25" fmla="*/ 2825936 w 3785665"/>
              <a:gd name="connsiteY25" fmla="*/ 791291 h 3239646"/>
              <a:gd name="connsiteX26" fmla="*/ 2846255 w 3785665"/>
              <a:gd name="connsiteY26" fmla="*/ 811610 h 3239646"/>
              <a:gd name="connsiteX27" fmla="*/ 2958007 w 3785665"/>
              <a:gd name="connsiteY27" fmla="*/ 862405 h 3239646"/>
              <a:gd name="connsiteX28" fmla="*/ 2978326 w 3785665"/>
              <a:gd name="connsiteY28" fmla="*/ 882724 h 3239646"/>
              <a:gd name="connsiteX29" fmla="*/ 3008804 w 3785665"/>
              <a:gd name="connsiteY29" fmla="*/ 892883 h 3239646"/>
              <a:gd name="connsiteX30" fmla="*/ 3059601 w 3785665"/>
              <a:gd name="connsiteY30" fmla="*/ 923360 h 3239646"/>
              <a:gd name="connsiteX31" fmla="*/ 3140876 w 3785665"/>
              <a:gd name="connsiteY31" fmla="*/ 984315 h 3239646"/>
              <a:gd name="connsiteX32" fmla="*/ 3181513 w 3785665"/>
              <a:gd name="connsiteY32" fmla="*/ 1014792 h 3239646"/>
              <a:gd name="connsiteX33" fmla="*/ 3222151 w 3785665"/>
              <a:gd name="connsiteY33" fmla="*/ 1035111 h 3239646"/>
              <a:gd name="connsiteX34" fmla="*/ 3293266 w 3785665"/>
              <a:gd name="connsiteY34" fmla="*/ 1085906 h 3239646"/>
              <a:gd name="connsiteX35" fmla="*/ 3313585 w 3785665"/>
              <a:gd name="connsiteY35" fmla="*/ 1106225 h 3239646"/>
              <a:gd name="connsiteX36" fmla="*/ 3384701 w 3785665"/>
              <a:gd name="connsiteY36" fmla="*/ 1146861 h 3239646"/>
              <a:gd name="connsiteX37" fmla="*/ 3415179 w 3785665"/>
              <a:gd name="connsiteY37" fmla="*/ 1177339 h 3239646"/>
              <a:gd name="connsiteX38" fmla="*/ 3445657 w 3785665"/>
              <a:gd name="connsiteY38" fmla="*/ 1197657 h 3239646"/>
              <a:gd name="connsiteX39" fmla="*/ 3506613 w 3785665"/>
              <a:gd name="connsiteY39" fmla="*/ 1258612 h 3239646"/>
              <a:gd name="connsiteX40" fmla="*/ 3537091 w 3785665"/>
              <a:gd name="connsiteY40" fmla="*/ 1289089 h 3239646"/>
              <a:gd name="connsiteX41" fmla="*/ 3557410 w 3785665"/>
              <a:gd name="connsiteY41" fmla="*/ 1309408 h 3239646"/>
              <a:gd name="connsiteX42" fmla="*/ 3587888 w 3785665"/>
              <a:gd name="connsiteY42" fmla="*/ 1329726 h 3239646"/>
              <a:gd name="connsiteX43" fmla="*/ 3608207 w 3785665"/>
              <a:gd name="connsiteY43" fmla="*/ 1370363 h 3239646"/>
              <a:gd name="connsiteX44" fmla="*/ 3628525 w 3785665"/>
              <a:gd name="connsiteY44" fmla="*/ 1400840 h 3239646"/>
              <a:gd name="connsiteX45" fmla="*/ 3659003 w 3785665"/>
              <a:gd name="connsiteY45" fmla="*/ 1471954 h 3239646"/>
              <a:gd name="connsiteX46" fmla="*/ 3699641 w 3785665"/>
              <a:gd name="connsiteY46" fmla="*/ 1522750 h 3239646"/>
              <a:gd name="connsiteX47" fmla="*/ 3719959 w 3785665"/>
              <a:gd name="connsiteY47" fmla="*/ 1553227 h 3239646"/>
              <a:gd name="connsiteX48" fmla="*/ 3730119 w 3785665"/>
              <a:gd name="connsiteY48" fmla="*/ 1583705 h 3239646"/>
              <a:gd name="connsiteX49" fmla="*/ 3780916 w 3785665"/>
              <a:gd name="connsiteY49" fmla="*/ 1664978 h 3239646"/>
              <a:gd name="connsiteX50" fmla="*/ 3750438 w 3785665"/>
              <a:gd name="connsiteY50" fmla="*/ 1776728 h 3239646"/>
              <a:gd name="connsiteX51" fmla="*/ 3719959 w 3785665"/>
              <a:gd name="connsiteY51" fmla="*/ 1797047 h 3239646"/>
              <a:gd name="connsiteX52" fmla="*/ 3669163 w 3785665"/>
              <a:gd name="connsiteY52" fmla="*/ 1858002 h 3239646"/>
              <a:gd name="connsiteX53" fmla="*/ 3628525 w 3785665"/>
              <a:gd name="connsiteY53" fmla="*/ 1888479 h 3239646"/>
              <a:gd name="connsiteX54" fmla="*/ 3577728 w 3785665"/>
              <a:gd name="connsiteY54" fmla="*/ 1939275 h 3239646"/>
              <a:gd name="connsiteX55" fmla="*/ 3547250 w 3785665"/>
              <a:gd name="connsiteY55" fmla="*/ 1969752 h 3239646"/>
              <a:gd name="connsiteX56" fmla="*/ 3506613 w 3785665"/>
              <a:gd name="connsiteY56" fmla="*/ 2020548 h 3239646"/>
              <a:gd name="connsiteX57" fmla="*/ 3486294 w 3785665"/>
              <a:gd name="connsiteY57" fmla="*/ 2061185 h 3239646"/>
              <a:gd name="connsiteX58" fmla="*/ 3405019 w 3785665"/>
              <a:gd name="connsiteY58" fmla="*/ 2122139 h 3239646"/>
              <a:gd name="connsiteX59" fmla="*/ 3344063 w 3785665"/>
              <a:gd name="connsiteY59" fmla="*/ 2172935 h 3239646"/>
              <a:gd name="connsiteX60" fmla="*/ 3293266 w 3785665"/>
              <a:gd name="connsiteY60" fmla="*/ 2244049 h 3239646"/>
              <a:gd name="connsiteX61" fmla="*/ 3201832 w 3785665"/>
              <a:gd name="connsiteY61" fmla="*/ 2315163 h 3239646"/>
              <a:gd name="connsiteX62" fmla="*/ 3110398 w 3785665"/>
              <a:gd name="connsiteY62" fmla="*/ 2447232 h 3239646"/>
              <a:gd name="connsiteX63" fmla="*/ 3079920 w 3785665"/>
              <a:gd name="connsiteY63" fmla="*/ 2477710 h 3239646"/>
              <a:gd name="connsiteX64" fmla="*/ 3049442 w 3785665"/>
              <a:gd name="connsiteY64" fmla="*/ 2538664 h 3239646"/>
              <a:gd name="connsiteX65" fmla="*/ 2937689 w 3785665"/>
              <a:gd name="connsiteY65" fmla="*/ 2640256 h 3239646"/>
              <a:gd name="connsiteX66" fmla="*/ 2846255 w 3785665"/>
              <a:gd name="connsiteY66" fmla="*/ 2701211 h 3239646"/>
              <a:gd name="connsiteX67" fmla="*/ 2825936 w 3785665"/>
              <a:gd name="connsiteY67" fmla="*/ 2731688 h 3239646"/>
              <a:gd name="connsiteX68" fmla="*/ 2724342 w 3785665"/>
              <a:gd name="connsiteY68" fmla="*/ 2792643 h 3239646"/>
              <a:gd name="connsiteX69" fmla="*/ 2673545 w 3785665"/>
              <a:gd name="connsiteY69" fmla="*/ 2823121 h 3239646"/>
              <a:gd name="connsiteX70" fmla="*/ 2612589 w 3785665"/>
              <a:gd name="connsiteY70" fmla="*/ 2873916 h 3239646"/>
              <a:gd name="connsiteX71" fmla="*/ 2571952 w 3785665"/>
              <a:gd name="connsiteY71" fmla="*/ 2894235 h 3239646"/>
              <a:gd name="connsiteX72" fmla="*/ 2541474 w 3785665"/>
              <a:gd name="connsiteY72" fmla="*/ 2924712 h 3239646"/>
              <a:gd name="connsiteX73" fmla="*/ 2470358 w 3785665"/>
              <a:gd name="connsiteY73" fmla="*/ 2955189 h 3239646"/>
              <a:gd name="connsiteX74" fmla="*/ 2419561 w 3785665"/>
              <a:gd name="connsiteY74" fmla="*/ 2985667 h 3239646"/>
              <a:gd name="connsiteX75" fmla="*/ 2358605 w 3785665"/>
              <a:gd name="connsiteY75" fmla="*/ 3016144 h 3239646"/>
              <a:gd name="connsiteX76" fmla="*/ 2328127 w 3785665"/>
              <a:gd name="connsiteY76" fmla="*/ 3046622 h 3239646"/>
              <a:gd name="connsiteX77" fmla="*/ 2165577 w 3785665"/>
              <a:gd name="connsiteY77" fmla="*/ 3117736 h 3239646"/>
              <a:gd name="connsiteX78" fmla="*/ 2104621 w 3785665"/>
              <a:gd name="connsiteY78" fmla="*/ 3148213 h 3239646"/>
              <a:gd name="connsiteX79" fmla="*/ 2033506 w 3785665"/>
              <a:gd name="connsiteY79" fmla="*/ 3168532 h 3239646"/>
              <a:gd name="connsiteX80" fmla="*/ 1911593 w 3785665"/>
              <a:gd name="connsiteY80" fmla="*/ 3199009 h 3239646"/>
              <a:gd name="connsiteX81" fmla="*/ 1870956 w 3785665"/>
              <a:gd name="connsiteY81" fmla="*/ 3209168 h 3239646"/>
              <a:gd name="connsiteX82" fmla="*/ 1820159 w 3785665"/>
              <a:gd name="connsiteY82" fmla="*/ 3219327 h 3239646"/>
              <a:gd name="connsiteX83" fmla="*/ 1779522 w 3785665"/>
              <a:gd name="connsiteY83" fmla="*/ 3229486 h 3239646"/>
              <a:gd name="connsiteX84" fmla="*/ 1667769 w 3785665"/>
              <a:gd name="connsiteY84" fmla="*/ 3239646 h 3239646"/>
              <a:gd name="connsiteX85" fmla="*/ 1037888 w 3785665"/>
              <a:gd name="connsiteY85" fmla="*/ 3229486 h 3239646"/>
              <a:gd name="connsiteX86" fmla="*/ 936295 w 3785665"/>
              <a:gd name="connsiteY86" fmla="*/ 3199009 h 3239646"/>
              <a:gd name="connsiteX87" fmla="*/ 834701 w 3785665"/>
              <a:gd name="connsiteY87" fmla="*/ 3168532 h 3239646"/>
              <a:gd name="connsiteX88" fmla="*/ 733108 w 3785665"/>
              <a:gd name="connsiteY88" fmla="*/ 3066940 h 3239646"/>
              <a:gd name="connsiteX89" fmla="*/ 682311 w 3785665"/>
              <a:gd name="connsiteY89" fmla="*/ 3016144 h 3239646"/>
              <a:gd name="connsiteX90" fmla="*/ 621355 w 3785665"/>
              <a:gd name="connsiteY90" fmla="*/ 2975508 h 3239646"/>
              <a:gd name="connsiteX91" fmla="*/ 560399 w 3785665"/>
              <a:gd name="connsiteY91" fmla="*/ 2914553 h 3239646"/>
              <a:gd name="connsiteX92" fmla="*/ 489283 w 3785665"/>
              <a:gd name="connsiteY92" fmla="*/ 2863757 h 3239646"/>
              <a:gd name="connsiteX93" fmla="*/ 458805 w 3785665"/>
              <a:gd name="connsiteY93" fmla="*/ 2853598 h 3239646"/>
              <a:gd name="connsiteX94" fmla="*/ 306415 w 3785665"/>
              <a:gd name="connsiteY94" fmla="*/ 2691052 h 3239646"/>
              <a:gd name="connsiteX95" fmla="*/ 265777 w 3785665"/>
              <a:gd name="connsiteY95" fmla="*/ 2650415 h 3239646"/>
              <a:gd name="connsiteX96" fmla="*/ 255618 w 3785665"/>
              <a:gd name="connsiteY96" fmla="*/ 2619938 h 3239646"/>
              <a:gd name="connsiteX97" fmla="*/ 235299 w 3785665"/>
              <a:gd name="connsiteY97" fmla="*/ 2579301 h 3239646"/>
              <a:gd name="connsiteX98" fmla="*/ 225140 w 3785665"/>
              <a:gd name="connsiteY98" fmla="*/ 2528505 h 3239646"/>
              <a:gd name="connsiteX99" fmla="*/ 184502 w 3785665"/>
              <a:gd name="connsiteY99" fmla="*/ 2437073 h 3239646"/>
              <a:gd name="connsiteX100" fmla="*/ 154024 w 3785665"/>
              <a:gd name="connsiteY100" fmla="*/ 2376118 h 3239646"/>
              <a:gd name="connsiteX101" fmla="*/ 133705 w 3785665"/>
              <a:gd name="connsiteY101" fmla="*/ 2315163 h 3239646"/>
              <a:gd name="connsiteX102" fmla="*/ 103227 w 3785665"/>
              <a:gd name="connsiteY102" fmla="*/ 2233890 h 3239646"/>
              <a:gd name="connsiteX103" fmla="*/ 82909 w 3785665"/>
              <a:gd name="connsiteY103" fmla="*/ 2142458 h 3239646"/>
              <a:gd name="connsiteX104" fmla="*/ 32112 w 3785665"/>
              <a:gd name="connsiteY104" fmla="*/ 2020548 h 3239646"/>
              <a:gd name="connsiteX105" fmla="*/ 21952 w 3785665"/>
              <a:gd name="connsiteY105" fmla="*/ 1990071 h 3239646"/>
              <a:gd name="connsiteX106" fmla="*/ 1634 w 3785665"/>
              <a:gd name="connsiteY106" fmla="*/ 1817365 h 3239646"/>
              <a:gd name="connsiteX107" fmla="*/ 32112 w 3785665"/>
              <a:gd name="connsiteY107" fmla="*/ 1319567 h 3239646"/>
              <a:gd name="connsiteX108" fmla="*/ 42271 w 3785665"/>
              <a:gd name="connsiteY108" fmla="*/ 1136702 h 3239646"/>
              <a:gd name="connsiteX109" fmla="*/ 82909 w 3785665"/>
              <a:gd name="connsiteY109" fmla="*/ 994474 h 3239646"/>
              <a:gd name="connsiteX110" fmla="*/ 103227 w 3785665"/>
              <a:gd name="connsiteY110" fmla="*/ 923360 h 3239646"/>
              <a:gd name="connsiteX111" fmla="*/ 164183 w 3785665"/>
              <a:gd name="connsiteY111" fmla="*/ 730336 h 3239646"/>
              <a:gd name="connsiteX112" fmla="*/ 184502 w 3785665"/>
              <a:gd name="connsiteY112" fmla="*/ 638904 h 3239646"/>
              <a:gd name="connsiteX113" fmla="*/ 204821 w 3785665"/>
              <a:gd name="connsiteY113" fmla="*/ 405244 h 3239646"/>
              <a:gd name="connsiteX114" fmla="*/ 214980 w 3785665"/>
              <a:gd name="connsiteY114" fmla="*/ 344289 h 3239646"/>
              <a:gd name="connsiteX115" fmla="*/ 235299 w 3785665"/>
              <a:gd name="connsiteY115" fmla="*/ 293493 h 3239646"/>
              <a:gd name="connsiteX116" fmla="*/ 245458 w 3785665"/>
              <a:gd name="connsiteY116" fmla="*/ 252856 h 3239646"/>
              <a:gd name="connsiteX117" fmla="*/ 286096 w 3785665"/>
              <a:gd name="connsiteY117" fmla="*/ 171583 h 3239646"/>
              <a:gd name="connsiteX118" fmla="*/ 296255 w 3785665"/>
              <a:gd name="connsiteY118" fmla="*/ 141106 h 3239646"/>
              <a:gd name="connsiteX119" fmla="*/ 418167 w 3785665"/>
              <a:gd name="connsiteY119" fmla="*/ 90310 h 3239646"/>
              <a:gd name="connsiteX120" fmla="*/ 458805 w 3785665"/>
              <a:gd name="connsiteY120" fmla="*/ 80151 h 3239646"/>
              <a:gd name="connsiteX121" fmla="*/ 509602 w 3785665"/>
              <a:gd name="connsiteY121" fmla="*/ 69992 h 3239646"/>
              <a:gd name="connsiteX122" fmla="*/ 540080 w 3785665"/>
              <a:gd name="connsiteY122" fmla="*/ 59833 h 3239646"/>
              <a:gd name="connsiteX123" fmla="*/ 733108 w 3785665"/>
              <a:gd name="connsiteY123" fmla="*/ 39514 h 3239646"/>
              <a:gd name="connsiteX124" fmla="*/ 976932 w 3785665"/>
              <a:gd name="connsiteY124" fmla="*/ 80151 h 3239646"/>
              <a:gd name="connsiteX125" fmla="*/ 997251 w 3785665"/>
              <a:gd name="connsiteY125" fmla="*/ 110628 h 3239646"/>
              <a:gd name="connsiteX126" fmla="*/ 1017570 w 3785665"/>
              <a:gd name="connsiteY126" fmla="*/ 141106 h 32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785665" h="3239646">
                <a:moveTo>
                  <a:pt x="966773" y="120788"/>
                </a:moveTo>
                <a:cubicBezTo>
                  <a:pt x="1038225" y="144605"/>
                  <a:pt x="952582" y="118423"/>
                  <a:pt x="1088685" y="141106"/>
                </a:cubicBezTo>
                <a:cubicBezTo>
                  <a:pt x="1099248" y="142866"/>
                  <a:pt x="1108562" y="149751"/>
                  <a:pt x="1119163" y="151265"/>
                </a:cubicBezTo>
                <a:cubicBezTo>
                  <a:pt x="1156192" y="156555"/>
                  <a:pt x="1193665" y="158038"/>
                  <a:pt x="1230916" y="161424"/>
                </a:cubicBezTo>
                <a:cubicBezTo>
                  <a:pt x="1244462" y="164810"/>
                  <a:pt x="1257816" y="169085"/>
                  <a:pt x="1271554" y="171583"/>
                </a:cubicBezTo>
                <a:cubicBezTo>
                  <a:pt x="1295113" y="175866"/>
                  <a:pt x="1319438" y="175934"/>
                  <a:pt x="1342669" y="181742"/>
                </a:cubicBezTo>
                <a:cubicBezTo>
                  <a:pt x="1360361" y="186165"/>
                  <a:pt x="1375774" y="197638"/>
                  <a:pt x="1393466" y="202061"/>
                </a:cubicBezTo>
                <a:cubicBezTo>
                  <a:pt x="1416697" y="207869"/>
                  <a:pt x="1441046" y="207807"/>
                  <a:pt x="1464582" y="212220"/>
                </a:cubicBezTo>
                <a:cubicBezTo>
                  <a:pt x="1495269" y="217974"/>
                  <a:pt x="1525488" y="225996"/>
                  <a:pt x="1556016" y="232538"/>
                </a:cubicBezTo>
                <a:cubicBezTo>
                  <a:pt x="1572900" y="236156"/>
                  <a:pt x="1589957" y="238951"/>
                  <a:pt x="1606813" y="242697"/>
                </a:cubicBezTo>
                <a:cubicBezTo>
                  <a:pt x="1679850" y="258927"/>
                  <a:pt x="1615276" y="245518"/>
                  <a:pt x="1698247" y="273175"/>
                </a:cubicBezTo>
                <a:cubicBezTo>
                  <a:pt x="1728556" y="283278"/>
                  <a:pt x="1769830" y="288492"/>
                  <a:pt x="1799840" y="293493"/>
                </a:cubicBezTo>
                <a:cubicBezTo>
                  <a:pt x="1891476" y="339309"/>
                  <a:pt x="1777806" y="286149"/>
                  <a:pt x="1921753" y="334130"/>
                </a:cubicBezTo>
                <a:cubicBezTo>
                  <a:pt x="1942072" y="340903"/>
                  <a:pt x="1962115" y="348564"/>
                  <a:pt x="1982709" y="354448"/>
                </a:cubicBezTo>
                <a:cubicBezTo>
                  <a:pt x="2009560" y="362119"/>
                  <a:pt x="2036892" y="367993"/>
                  <a:pt x="2063984" y="374766"/>
                </a:cubicBezTo>
                <a:lnTo>
                  <a:pt x="2104621" y="384925"/>
                </a:lnTo>
                <a:cubicBezTo>
                  <a:pt x="2235427" y="450328"/>
                  <a:pt x="2030468" y="350243"/>
                  <a:pt x="2206215" y="425562"/>
                </a:cubicBezTo>
                <a:cubicBezTo>
                  <a:pt x="2234055" y="437493"/>
                  <a:pt x="2260398" y="452653"/>
                  <a:pt x="2287490" y="466199"/>
                </a:cubicBezTo>
                <a:lnTo>
                  <a:pt x="2328127" y="486517"/>
                </a:lnTo>
                <a:cubicBezTo>
                  <a:pt x="2341673" y="493290"/>
                  <a:pt x="2356164" y="498434"/>
                  <a:pt x="2368765" y="506835"/>
                </a:cubicBezTo>
                <a:cubicBezTo>
                  <a:pt x="2378924" y="513608"/>
                  <a:pt x="2388085" y="522194"/>
                  <a:pt x="2399243" y="527153"/>
                </a:cubicBezTo>
                <a:cubicBezTo>
                  <a:pt x="2457038" y="552839"/>
                  <a:pt x="2486150" y="543849"/>
                  <a:pt x="2541474" y="588108"/>
                </a:cubicBezTo>
                <a:cubicBezTo>
                  <a:pt x="2611340" y="644000"/>
                  <a:pt x="2574229" y="616717"/>
                  <a:pt x="2653227" y="669381"/>
                </a:cubicBezTo>
                <a:cubicBezTo>
                  <a:pt x="2660000" y="679540"/>
                  <a:pt x="2664356" y="691819"/>
                  <a:pt x="2673545" y="699859"/>
                </a:cubicBezTo>
                <a:cubicBezTo>
                  <a:pt x="2716641" y="737567"/>
                  <a:pt x="2731552" y="736599"/>
                  <a:pt x="2775139" y="760814"/>
                </a:cubicBezTo>
                <a:cubicBezTo>
                  <a:pt x="2792400" y="770403"/>
                  <a:pt x="2809868" y="779814"/>
                  <a:pt x="2825936" y="791291"/>
                </a:cubicBezTo>
                <a:cubicBezTo>
                  <a:pt x="2833730" y="796858"/>
                  <a:pt x="2838132" y="806533"/>
                  <a:pt x="2846255" y="811610"/>
                </a:cubicBezTo>
                <a:cubicBezTo>
                  <a:pt x="2880593" y="833071"/>
                  <a:pt x="2920581" y="847435"/>
                  <a:pt x="2958007" y="862405"/>
                </a:cubicBezTo>
                <a:cubicBezTo>
                  <a:pt x="2964780" y="869178"/>
                  <a:pt x="2970113" y="877796"/>
                  <a:pt x="2978326" y="882724"/>
                </a:cubicBezTo>
                <a:cubicBezTo>
                  <a:pt x="2987509" y="888234"/>
                  <a:pt x="2999226" y="888094"/>
                  <a:pt x="3008804" y="892883"/>
                </a:cubicBezTo>
                <a:cubicBezTo>
                  <a:pt x="3026466" y="901713"/>
                  <a:pt x="3043366" y="912121"/>
                  <a:pt x="3059601" y="923360"/>
                </a:cubicBezTo>
                <a:cubicBezTo>
                  <a:pt x="3087444" y="942636"/>
                  <a:pt x="3113784" y="963997"/>
                  <a:pt x="3140876" y="984315"/>
                </a:cubicBezTo>
                <a:cubicBezTo>
                  <a:pt x="3154422" y="994474"/>
                  <a:pt x="3166369" y="1007220"/>
                  <a:pt x="3181513" y="1014792"/>
                </a:cubicBezTo>
                <a:cubicBezTo>
                  <a:pt x="3195059" y="1021565"/>
                  <a:pt x="3209827" y="1026308"/>
                  <a:pt x="3222151" y="1035111"/>
                </a:cubicBezTo>
                <a:cubicBezTo>
                  <a:pt x="3318252" y="1103753"/>
                  <a:pt x="3181894" y="1030221"/>
                  <a:pt x="3293266" y="1085906"/>
                </a:cubicBezTo>
                <a:cubicBezTo>
                  <a:pt x="3300039" y="1092679"/>
                  <a:pt x="3306105" y="1100241"/>
                  <a:pt x="3313585" y="1106225"/>
                </a:cubicBezTo>
                <a:cubicBezTo>
                  <a:pt x="3337517" y="1125371"/>
                  <a:pt x="3356891" y="1132957"/>
                  <a:pt x="3384701" y="1146861"/>
                </a:cubicBezTo>
                <a:cubicBezTo>
                  <a:pt x="3394860" y="1157020"/>
                  <a:pt x="3404142" y="1168141"/>
                  <a:pt x="3415179" y="1177339"/>
                </a:cubicBezTo>
                <a:cubicBezTo>
                  <a:pt x="3424559" y="1185156"/>
                  <a:pt x="3436531" y="1189545"/>
                  <a:pt x="3445657" y="1197657"/>
                </a:cubicBezTo>
                <a:cubicBezTo>
                  <a:pt x="3467134" y="1216747"/>
                  <a:pt x="3486294" y="1238294"/>
                  <a:pt x="3506613" y="1258612"/>
                </a:cubicBezTo>
                <a:lnTo>
                  <a:pt x="3537091" y="1289089"/>
                </a:lnTo>
                <a:cubicBezTo>
                  <a:pt x="3543864" y="1295862"/>
                  <a:pt x="3549440" y="1304095"/>
                  <a:pt x="3557410" y="1309408"/>
                </a:cubicBezTo>
                <a:lnTo>
                  <a:pt x="3587888" y="1329726"/>
                </a:lnTo>
                <a:cubicBezTo>
                  <a:pt x="3594661" y="1343272"/>
                  <a:pt x="3600693" y="1357214"/>
                  <a:pt x="3608207" y="1370363"/>
                </a:cubicBezTo>
                <a:cubicBezTo>
                  <a:pt x="3614265" y="1380964"/>
                  <a:pt x="3623065" y="1389919"/>
                  <a:pt x="3628525" y="1400840"/>
                </a:cubicBezTo>
                <a:cubicBezTo>
                  <a:pt x="3640059" y="1423907"/>
                  <a:pt x="3647469" y="1448887"/>
                  <a:pt x="3659003" y="1471954"/>
                </a:cubicBezTo>
                <a:cubicBezTo>
                  <a:pt x="3679848" y="1513643"/>
                  <a:pt x="3674444" y="1491254"/>
                  <a:pt x="3699641" y="1522750"/>
                </a:cubicBezTo>
                <a:cubicBezTo>
                  <a:pt x="3707268" y="1532284"/>
                  <a:pt x="3714499" y="1542306"/>
                  <a:pt x="3719959" y="1553227"/>
                </a:cubicBezTo>
                <a:cubicBezTo>
                  <a:pt x="3724748" y="1562805"/>
                  <a:pt x="3725900" y="1573862"/>
                  <a:pt x="3730119" y="1583705"/>
                </a:cubicBezTo>
                <a:cubicBezTo>
                  <a:pt x="3748713" y="1627089"/>
                  <a:pt x="3751747" y="1626086"/>
                  <a:pt x="3780916" y="1664978"/>
                </a:cubicBezTo>
                <a:cubicBezTo>
                  <a:pt x="3770757" y="1702228"/>
                  <a:pt x="3766619" y="1741671"/>
                  <a:pt x="3750438" y="1776728"/>
                </a:cubicBezTo>
                <a:cubicBezTo>
                  <a:pt x="3745321" y="1787814"/>
                  <a:pt x="3728593" y="1788413"/>
                  <a:pt x="3719959" y="1797047"/>
                </a:cubicBezTo>
                <a:cubicBezTo>
                  <a:pt x="3625904" y="1891100"/>
                  <a:pt x="3785665" y="1758146"/>
                  <a:pt x="3669163" y="1858002"/>
                </a:cubicBezTo>
                <a:cubicBezTo>
                  <a:pt x="3656307" y="1869021"/>
                  <a:pt x="3641180" y="1877230"/>
                  <a:pt x="3628525" y="1888479"/>
                </a:cubicBezTo>
                <a:cubicBezTo>
                  <a:pt x="3610628" y="1904387"/>
                  <a:pt x="3594660" y="1922343"/>
                  <a:pt x="3577728" y="1939275"/>
                </a:cubicBezTo>
                <a:cubicBezTo>
                  <a:pt x="3567569" y="1949434"/>
                  <a:pt x="3556225" y="1958533"/>
                  <a:pt x="3547250" y="1969752"/>
                </a:cubicBezTo>
                <a:cubicBezTo>
                  <a:pt x="3533704" y="1986684"/>
                  <a:pt x="3518641" y="2002506"/>
                  <a:pt x="3506613" y="2020548"/>
                </a:cubicBezTo>
                <a:cubicBezTo>
                  <a:pt x="3498212" y="2033149"/>
                  <a:pt x="3496267" y="2049788"/>
                  <a:pt x="3486294" y="2061185"/>
                </a:cubicBezTo>
                <a:cubicBezTo>
                  <a:pt x="3446391" y="2106787"/>
                  <a:pt x="3442036" y="2091292"/>
                  <a:pt x="3405019" y="2122139"/>
                </a:cubicBezTo>
                <a:cubicBezTo>
                  <a:pt x="3326796" y="2187324"/>
                  <a:pt x="3419734" y="2122489"/>
                  <a:pt x="3344063" y="2172935"/>
                </a:cubicBezTo>
                <a:cubicBezTo>
                  <a:pt x="3323521" y="2214019"/>
                  <a:pt x="3328569" y="2214630"/>
                  <a:pt x="3293266" y="2244049"/>
                </a:cubicBezTo>
                <a:cubicBezTo>
                  <a:pt x="3263604" y="2268767"/>
                  <a:pt x="3201832" y="2315163"/>
                  <a:pt x="3201832" y="2315163"/>
                </a:cubicBezTo>
                <a:cubicBezTo>
                  <a:pt x="3175156" y="2359623"/>
                  <a:pt x="3146802" y="2410828"/>
                  <a:pt x="3110398" y="2447232"/>
                </a:cubicBezTo>
                <a:cubicBezTo>
                  <a:pt x="3100239" y="2457391"/>
                  <a:pt x="3087890" y="2465756"/>
                  <a:pt x="3079920" y="2477710"/>
                </a:cubicBezTo>
                <a:cubicBezTo>
                  <a:pt x="3067319" y="2496611"/>
                  <a:pt x="3063477" y="2520802"/>
                  <a:pt x="3049442" y="2538664"/>
                </a:cubicBezTo>
                <a:cubicBezTo>
                  <a:pt x="2986758" y="2618442"/>
                  <a:pt x="2991370" y="2601914"/>
                  <a:pt x="2937689" y="2640256"/>
                </a:cubicBezTo>
                <a:cubicBezTo>
                  <a:pt x="2863615" y="2693163"/>
                  <a:pt x="2932140" y="2649679"/>
                  <a:pt x="2846255" y="2701211"/>
                </a:cubicBezTo>
                <a:cubicBezTo>
                  <a:pt x="2839482" y="2711370"/>
                  <a:pt x="2835125" y="2723648"/>
                  <a:pt x="2825936" y="2731688"/>
                </a:cubicBezTo>
                <a:cubicBezTo>
                  <a:pt x="2782824" y="2769410"/>
                  <a:pt x="2767941" y="2768422"/>
                  <a:pt x="2724342" y="2792643"/>
                </a:cubicBezTo>
                <a:cubicBezTo>
                  <a:pt x="2707081" y="2802232"/>
                  <a:pt x="2690290" y="2812656"/>
                  <a:pt x="2673545" y="2823121"/>
                </a:cubicBezTo>
                <a:cubicBezTo>
                  <a:pt x="2544559" y="2903736"/>
                  <a:pt x="2753547" y="2773232"/>
                  <a:pt x="2612589" y="2873916"/>
                </a:cubicBezTo>
                <a:cubicBezTo>
                  <a:pt x="2600265" y="2882719"/>
                  <a:pt x="2584276" y="2885432"/>
                  <a:pt x="2571952" y="2894235"/>
                </a:cubicBezTo>
                <a:cubicBezTo>
                  <a:pt x="2560261" y="2902586"/>
                  <a:pt x="2553794" y="2917320"/>
                  <a:pt x="2541474" y="2924712"/>
                </a:cubicBezTo>
                <a:cubicBezTo>
                  <a:pt x="2519359" y="2937981"/>
                  <a:pt x="2493426" y="2943655"/>
                  <a:pt x="2470358" y="2955189"/>
                </a:cubicBezTo>
                <a:cubicBezTo>
                  <a:pt x="2452696" y="2964020"/>
                  <a:pt x="2436896" y="2976212"/>
                  <a:pt x="2419561" y="2985667"/>
                </a:cubicBezTo>
                <a:cubicBezTo>
                  <a:pt x="2399618" y="2996545"/>
                  <a:pt x="2378924" y="3005985"/>
                  <a:pt x="2358605" y="3016144"/>
                </a:cubicBezTo>
                <a:cubicBezTo>
                  <a:pt x="2348446" y="3026303"/>
                  <a:pt x="2340447" y="3039230"/>
                  <a:pt x="2328127" y="3046622"/>
                </a:cubicBezTo>
                <a:cubicBezTo>
                  <a:pt x="2232126" y="3104222"/>
                  <a:pt x="2238491" y="3099508"/>
                  <a:pt x="2165577" y="3117736"/>
                </a:cubicBezTo>
                <a:cubicBezTo>
                  <a:pt x="2145258" y="3127895"/>
                  <a:pt x="2125380" y="3138987"/>
                  <a:pt x="2104621" y="3148213"/>
                </a:cubicBezTo>
                <a:cubicBezTo>
                  <a:pt x="2080990" y="3158715"/>
                  <a:pt x="2058334" y="3161084"/>
                  <a:pt x="2033506" y="3168532"/>
                </a:cubicBezTo>
                <a:cubicBezTo>
                  <a:pt x="1897741" y="3209262"/>
                  <a:pt x="2046831" y="3171962"/>
                  <a:pt x="1911593" y="3199009"/>
                </a:cubicBezTo>
                <a:cubicBezTo>
                  <a:pt x="1897902" y="3201747"/>
                  <a:pt x="1884586" y="3206139"/>
                  <a:pt x="1870956" y="3209168"/>
                </a:cubicBezTo>
                <a:cubicBezTo>
                  <a:pt x="1854100" y="3212914"/>
                  <a:pt x="1837015" y="3215581"/>
                  <a:pt x="1820159" y="3219327"/>
                </a:cubicBezTo>
                <a:cubicBezTo>
                  <a:pt x="1806529" y="3222356"/>
                  <a:pt x="1793362" y="3227641"/>
                  <a:pt x="1779522" y="3229486"/>
                </a:cubicBezTo>
                <a:cubicBezTo>
                  <a:pt x="1742445" y="3234430"/>
                  <a:pt x="1705020" y="3236259"/>
                  <a:pt x="1667769" y="3239646"/>
                </a:cubicBezTo>
                <a:lnTo>
                  <a:pt x="1037888" y="3229486"/>
                </a:lnTo>
                <a:cubicBezTo>
                  <a:pt x="998484" y="3228310"/>
                  <a:pt x="972207" y="3212476"/>
                  <a:pt x="936295" y="3199009"/>
                </a:cubicBezTo>
                <a:cubicBezTo>
                  <a:pt x="907565" y="3188236"/>
                  <a:pt x="858245" y="3175258"/>
                  <a:pt x="834701" y="3168532"/>
                </a:cubicBezTo>
                <a:lnTo>
                  <a:pt x="733108" y="3066940"/>
                </a:lnTo>
                <a:cubicBezTo>
                  <a:pt x="716176" y="3050008"/>
                  <a:pt x="702235" y="3029426"/>
                  <a:pt x="682311" y="3016144"/>
                </a:cubicBezTo>
                <a:cubicBezTo>
                  <a:pt x="661992" y="3002599"/>
                  <a:pt x="640115" y="2991141"/>
                  <a:pt x="621355" y="2975508"/>
                </a:cubicBezTo>
                <a:cubicBezTo>
                  <a:pt x="599280" y="2957113"/>
                  <a:pt x="581758" y="2933775"/>
                  <a:pt x="560399" y="2914553"/>
                </a:cubicBezTo>
                <a:cubicBezTo>
                  <a:pt x="554646" y="2909375"/>
                  <a:pt x="501651" y="2869941"/>
                  <a:pt x="489283" y="2863757"/>
                </a:cubicBezTo>
                <a:cubicBezTo>
                  <a:pt x="479705" y="2858968"/>
                  <a:pt x="468964" y="2856984"/>
                  <a:pt x="458805" y="2853598"/>
                </a:cubicBezTo>
                <a:cubicBezTo>
                  <a:pt x="377349" y="2755853"/>
                  <a:pt x="426709" y="2811344"/>
                  <a:pt x="306415" y="2691052"/>
                </a:cubicBezTo>
                <a:lnTo>
                  <a:pt x="265777" y="2650415"/>
                </a:lnTo>
                <a:cubicBezTo>
                  <a:pt x="262391" y="2640256"/>
                  <a:pt x="259836" y="2629781"/>
                  <a:pt x="255618" y="2619938"/>
                </a:cubicBezTo>
                <a:cubicBezTo>
                  <a:pt x="249652" y="2606018"/>
                  <a:pt x="240088" y="2593668"/>
                  <a:pt x="235299" y="2579301"/>
                </a:cubicBezTo>
                <a:cubicBezTo>
                  <a:pt x="229839" y="2562920"/>
                  <a:pt x="230102" y="2545044"/>
                  <a:pt x="225140" y="2528505"/>
                </a:cubicBezTo>
                <a:cubicBezTo>
                  <a:pt x="209388" y="2476001"/>
                  <a:pt x="204512" y="2483763"/>
                  <a:pt x="184502" y="2437073"/>
                </a:cubicBezTo>
                <a:cubicBezTo>
                  <a:pt x="159265" y="2378187"/>
                  <a:pt x="193073" y="2434691"/>
                  <a:pt x="154024" y="2376118"/>
                </a:cubicBezTo>
                <a:cubicBezTo>
                  <a:pt x="147251" y="2355800"/>
                  <a:pt x="141659" y="2335049"/>
                  <a:pt x="133705" y="2315163"/>
                </a:cubicBezTo>
                <a:cubicBezTo>
                  <a:pt x="127497" y="2299644"/>
                  <a:pt x="108533" y="2255114"/>
                  <a:pt x="103227" y="2233890"/>
                </a:cubicBezTo>
                <a:cubicBezTo>
                  <a:pt x="98399" y="2214579"/>
                  <a:pt x="90731" y="2163317"/>
                  <a:pt x="82909" y="2142458"/>
                </a:cubicBezTo>
                <a:cubicBezTo>
                  <a:pt x="67451" y="2101238"/>
                  <a:pt x="46035" y="2062312"/>
                  <a:pt x="32112" y="2020548"/>
                </a:cubicBezTo>
                <a:lnTo>
                  <a:pt x="21952" y="1990071"/>
                </a:lnTo>
                <a:cubicBezTo>
                  <a:pt x="16246" y="1950127"/>
                  <a:pt x="1007" y="1850599"/>
                  <a:pt x="1634" y="1817365"/>
                </a:cubicBezTo>
                <a:cubicBezTo>
                  <a:pt x="8650" y="1445490"/>
                  <a:pt x="0" y="1512222"/>
                  <a:pt x="32112" y="1319567"/>
                </a:cubicBezTo>
                <a:cubicBezTo>
                  <a:pt x="35498" y="1258612"/>
                  <a:pt x="35273" y="1197349"/>
                  <a:pt x="42271" y="1136702"/>
                </a:cubicBezTo>
                <a:cubicBezTo>
                  <a:pt x="47558" y="1090883"/>
                  <a:pt x="69272" y="1038792"/>
                  <a:pt x="82909" y="994474"/>
                </a:cubicBezTo>
                <a:cubicBezTo>
                  <a:pt x="90159" y="970911"/>
                  <a:pt x="95874" y="946891"/>
                  <a:pt x="103227" y="923360"/>
                </a:cubicBezTo>
                <a:cubicBezTo>
                  <a:pt x="130712" y="835410"/>
                  <a:pt x="140072" y="821955"/>
                  <a:pt x="164183" y="730336"/>
                </a:cubicBezTo>
                <a:cubicBezTo>
                  <a:pt x="172129" y="700143"/>
                  <a:pt x="177729" y="669381"/>
                  <a:pt x="184502" y="638904"/>
                </a:cubicBezTo>
                <a:cubicBezTo>
                  <a:pt x="198751" y="382452"/>
                  <a:pt x="181804" y="531840"/>
                  <a:pt x="204821" y="405244"/>
                </a:cubicBezTo>
                <a:cubicBezTo>
                  <a:pt x="208506" y="384978"/>
                  <a:pt x="209560" y="364162"/>
                  <a:pt x="214980" y="344289"/>
                </a:cubicBezTo>
                <a:cubicBezTo>
                  <a:pt x="219778" y="326695"/>
                  <a:pt x="229532" y="310794"/>
                  <a:pt x="235299" y="293493"/>
                </a:cubicBezTo>
                <a:cubicBezTo>
                  <a:pt x="239714" y="280247"/>
                  <a:pt x="240088" y="265744"/>
                  <a:pt x="245458" y="252856"/>
                </a:cubicBezTo>
                <a:cubicBezTo>
                  <a:pt x="257108" y="224897"/>
                  <a:pt x="276518" y="200318"/>
                  <a:pt x="286096" y="171583"/>
                </a:cubicBezTo>
                <a:cubicBezTo>
                  <a:pt x="289482" y="161424"/>
                  <a:pt x="289399" y="149332"/>
                  <a:pt x="296255" y="141106"/>
                </a:cubicBezTo>
                <a:cubicBezTo>
                  <a:pt x="329402" y="101331"/>
                  <a:pt x="369665" y="102435"/>
                  <a:pt x="418167" y="90310"/>
                </a:cubicBezTo>
                <a:cubicBezTo>
                  <a:pt x="431713" y="86924"/>
                  <a:pt x="445113" y="82889"/>
                  <a:pt x="458805" y="80151"/>
                </a:cubicBezTo>
                <a:cubicBezTo>
                  <a:pt x="475737" y="76765"/>
                  <a:pt x="492850" y="74180"/>
                  <a:pt x="509602" y="69992"/>
                </a:cubicBezTo>
                <a:cubicBezTo>
                  <a:pt x="519991" y="67395"/>
                  <a:pt x="529544" y="61749"/>
                  <a:pt x="540080" y="59833"/>
                </a:cubicBezTo>
                <a:cubicBezTo>
                  <a:pt x="584469" y="51763"/>
                  <a:pt x="695548" y="42929"/>
                  <a:pt x="733108" y="39514"/>
                </a:cubicBezTo>
                <a:cubicBezTo>
                  <a:pt x="891297" y="47047"/>
                  <a:pt x="910137" y="0"/>
                  <a:pt x="976932" y="80151"/>
                </a:cubicBezTo>
                <a:cubicBezTo>
                  <a:pt x="984749" y="89531"/>
                  <a:pt x="989623" y="101094"/>
                  <a:pt x="997251" y="110628"/>
                </a:cubicBezTo>
                <a:cubicBezTo>
                  <a:pt x="1019964" y="139019"/>
                  <a:pt x="1017570" y="119361"/>
                  <a:pt x="1017570" y="141106"/>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8" name="Freeform 87"/>
          <p:cNvSpPr/>
          <p:nvPr/>
        </p:nvSpPr>
        <p:spPr>
          <a:xfrm>
            <a:off x="2915047" y="4377273"/>
            <a:ext cx="3729174" cy="2713633"/>
          </a:xfrm>
          <a:custGeom>
            <a:avLst/>
            <a:gdLst>
              <a:gd name="connsiteX0" fmla="*/ 1697302 w 3729174"/>
              <a:gd name="connsiteY0" fmla="*/ 11513 h 2713633"/>
              <a:gd name="connsiteX1" fmla="*/ 1575390 w 3729174"/>
              <a:gd name="connsiteY1" fmla="*/ 21672 h 2713633"/>
              <a:gd name="connsiteX2" fmla="*/ 1534753 w 3729174"/>
              <a:gd name="connsiteY2" fmla="*/ 31832 h 2713633"/>
              <a:gd name="connsiteX3" fmla="*/ 1402681 w 3729174"/>
              <a:gd name="connsiteY3" fmla="*/ 41991 h 2713633"/>
              <a:gd name="connsiteX4" fmla="*/ 1321406 w 3729174"/>
              <a:gd name="connsiteY4" fmla="*/ 52150 h 2713633"/>
              <a:gd name="connsiteX5" fmla="*/ 1250291 w 3729174"/>
              <a:gd name="connsiteY5" fmla="*/ 92787 h 2713633"/>
              <a:gd name="connsiteX6" fmla="*/ 1219813 w 3729174"/>
              <a:gd name="connsiteY6" fmla="*/ 102946 h 2713633"/>
              <a:gd name="connsiteX7" fmla="*/ 1189334 w 3729174"/>
              <a:gd name="connsiteY7" fmla="*/ 123264 h 2713633"/>
              <a:gd name="connsiteX8" fmla="*/ 1148697 w 3729174"/>
              <a:gd name="connsiteY8" fmla="*/ 143582 h 2713633"/>
              <a:gd name="connsiteX9" fmla="*/ 1108060 w 3729174"/>
              <a:gd name="connsiteY9" fmla="*/ 174060 h 2713633"/>
              <a:gd name="connsiteX10" fmla="*/ 1077581 w 3729174"/>
              <a:gd name="connsiteY10" fmla="*/ 194378 h 2713633"/>
              <a:gd name="connsiteX11" fmla="*/ 1036944 w 3729174"/>
              <a:gd name="connsiteY11" fmla="*/ 265492 h 2713633"/>
              <a:gd name="connsiteX12" fmla="*/ 1006466 w 3729174"/>
              <a:gd name="connsiteY12" fmla="*/ 295969 h 2713633"/>
              <a:gd name="connsiteX13" fmla="*/ 965829 w 3729174"/>
              <a:gd name="connsiteY13" fmla="*/ 326447 h 2713633"/>
              <a:gd name="connsiteX14" fmla="*/ 915032 w 3729174"/>
              <a:gd name="connsiteY14" fmla="*/ 387402 h 2713633"/>
              <a:gd name="connsiteX15" fmla="*/ 813438 w 3729174"/>
              <a:gd name="connsiteY15" fmla="*/ 519471 h 2713633"/>
              <a:gd name="connsiteX16" fmla="*/ 752482 w 3729174"/>
              <a:gd name="connsiteY16" fmla="*/ 621062 h 2713633"/>
              <a:gd name="connsiteX17" fmla="*/ 711845 w 3729174"/>
              <a:gd name="connsiteY17" fmla="*/ 692176 h 2713633"/>
              <a:gd name="connsiteX18" fmla="*/ 681366 w 3729174"/>
              <a:gd name="connsiteY18" fmla="*/ 732813 h 2713633"/>
              <a:gd name="connsiteX19" fmla="*/ 650888 w 3729174"/>
              <a:gd name="connsiteY19" fmla="*/ 793768 h 2713633"/>
              <a:gd name="connsiteX20" fmla="*/ 610251 w 3729174"/>
              <a:gd name="connsiteY20" fmla="*/ 864882 h 2713633"/>
              <a:gd name="connsiteX21" fmla="*/ 589932 w 3729174"/>
              <a:gd name="connsiteY21" fmla="*/ 905518 h 2713633"/>
              <a:gd name="connsiteX22" fmla="*/ 559454 w 3729174"/>
              <a:gd name="connsiteY22" fmla="*/ 935996 h 2713633"/>
              <a:gd name="connsiteX23" fmla="*/ 539135 w 3729174"/>
              <a:gd name="connsiteY23" fmla="*/ 976632 h 2713633"/>
              <a:gd name="connsiteX24" fmla="*/ 508657 w 3729174"/>
              <a:gd name="connsiteY24" fmla="*/ 1017269 h 2713633"/>
              <a:gd name="connsiteX25" fmla="*/ 478179 w 3729174"/>
              <a:gd name="connsiteY25" fmla="*/ 1078224 h 2713633"/>
              <a:gd name="connsiteX26" fmla="*/ 457861 w 3729174"/>
              <a:gd name="connsiteY26" fmla="*/ 1118860 h 2713633"/>
              <a:gd name="connsiteX27" fmla="*/ 427382 w 3729174"/>
              <a:gd name="connsiteY27" fmla="*/ 1159497 h 2713633"/>
              <a:gd name="connsiteX28" fmla="*/ 407064 w 3729174"/>
              <a:gd name="connsiteY28" fmla="*/ 1200134 h 2713633"/>
              <a:gd name="connsiteX29" fmla="*/ 386745 w 3729174"/>
              <a:gd name="connsiteY29" fmla="*/ 1230611 h 2713633"/>
              <a:gd name="connsiteX30" fmla="*/ 305470 w 3729174"/>
              <a:gd name="connsiteY30" fmla="*/ 1342362 h 2713633"/>
              <a:gd name="connsiteX31" fmla="*/ 244514 w 3729174"/>
              <a:gd name="connsiteY31" fmla="*/ 1413476 h 2713633"/>
              <a:gd name="connsiteX32" fmla="*/ 214036 w 3729174"/>
              <a:gd name="connsiteY32" fmla="*/ 1433794 h 2713633"/>
              <a:gd name="connsiteX33" fmla="*/ 153080 w 3729174"/>
              <a:gd name="connsiteY33" fmla="*/ 1484590 h 2713633"/>
              <a:gd name="connsiteX34" fmla="*/ 132761 w 3729174"/>
              <a:gd name="connsiteY34" fmla="*/ 1515067 h 2713633"/>
              <a:gd name="connsiteX35" fmla="*/ 92124 w 3729174"/>
              <a:gd name="connsiteY35" fmla="*/ 1545544 h 2713633"/>
              <a:gd name="connsiteX36" fmla="*/ 51486 w 3729174"/>
              <a:gd name="connsiteY36" fmla="*/ 1626818 h 2713633"/>
              <a:gd name="connsiteX37" fmla="*/ 41327 w 3729174"/>
              <a:gd name="connsiteY37" fmla="*/ 1677613 h 2713633"/>
              <a:gd name="connsiteX38" fmla="*/ 10849 w 3729174"/>
              <a:gd name="connsiteY38" fmla="*/ 1769046 h 2713633"/>
              <a:gd name="connsiteX39" fmla="*/ 51486 w 3729174"/>
              <a:gd name="connsiteY39" fmla="*/ 2155093 h 2713633"/>
              <a:gd name="connsiteX40" fmla="*/ 132761 w 3729174"/>
              <a:gd name="connsiteY40" fmla="*/ 2266844 h 2713633"/>
              <a:gd name="connsiteX41" fmla="*/ 193717 w 3729174"/>
              <a:gd name="connsiteY41" fmla="*/ 2327799 h 2713633"/>
              <a:gd name="connsiteX42" fmla="*/ 264833 w 3729174"/>
              <a:gd name="connsiteY42" fmla="*/ 2368435 h 2713633"/>
              <a:gd name="connsiteX43" fmla="*/ 305470 w 3729174"/>
              <a:gd name="connsiteY43" fmla="*/ 2409072 h 2713633"/>
              <a:gd name="connsiteX44" fmla="*/ 366426 w 3729174"/>
              <a:gd name="connsiteY44" fmla="*/ 2439549 h 2713633"/>
              <a:gd name="connsiteX45" fmla="*/ 417223 w 3729174"/>
              <a:gd name="connsiteY45" fmla="*/ 2470027 h 2713633"/>
              <a:gd name="connsiteX46" fmla="*/ 498498 w 3729174"/>
              <a:gd name="connsiteY46" fmla="*/ 2520823 h 2713633"/>
              <a:gd name="connsiteX47" fmla="*/ 579773 w 3729174"/>
              <a:gd name="connsiteY47" fmla="*/ 2551300 h 2713633"/>
              <a:gd name="connsiteX48" fmla="*/ 640729 w 3729174"/>
              <a:gd name="connsiteY48" fmla="*/ 2571618 h 2713633"/>
              <a:gd name="connsiteX49" fmla="*/ 711845 w 3729174"/>
              <a:gd name="connsiteY49" fmla="*/ 2602096 h 2713633"/>
              <a:gd name="connsiteX50" fmla="*/ 742323 w 3729174"/>
              <a:gd name="connsiteY50" fmla="*/ 2622414 h 2713633"/>
              <a:gd name="connsiteX51" fmla="*/ 854076 w 3729174"/>
              <a:gd name="connsiteY51" fmla="*/ 2652891 h 2713633"/>
              <a:gd name="connsiteX52" fmla="*/ 955669 w 3729174"/>
              <a:gd name="connsiteY52" fmla="*/ 2663051 h 2713633"/>
              <a:gd name="connsiteX53" fmla="*/ 1016625 w 3729174"/>
              <a:gd name="connsiteY53" fmla="*/ 2673210 h 2713633"/>
              <a:gd name="connsiteX54" fmla="*/ 1605868 w 3729174"/>
              <a:gd name="connsiteY54" fmla="*/ 2683369 h 2713633"/>
              <a:gd name="connsiteX55" fmla="*/ 1646506 w 3729174"/>
              <a:gd name="connsiteY55" fmla="*/ 2693528 h 2713633"/>
              <a:gd name="connsiteX56" fmla="*/ 3160250 w 3729174"/>
              <a:gd name="connsiteY56" fmla="*/ 2693528 h 2713633"/>
              <a:gd name="connsiteX57" fmla="*/ 3231366 w 3729174"/>
              <a:gd name="connsiteY57" fmla="*/ 2673210 h 2713633"/>
              <a:gd name="connsiteX58" fmla="*/ 3383756 w 3729174"/>
              <a:gd name="connsiteY58" fmla="*/ 2622414 h 2713633"/>
              <a:gd name="connsiteX59" fmla="*/ 3434553 w 3729174"/>
              <a:gd name="connsiteY59" fmla="*/ 2591937 h 2713633"/>
              <a:gd name="connsiteX60" fmla="*/ 3475190 w 3729174"/>
              <a:gd name="connsiteY60" fmla="*/ 2571618 h 2713633"/>
              <a:gd name="connsiteX61" fmla="*/ 3546306 w 3729174"/>
              <a:gd name="connsiteY61" fmla="*/ 2490345 h 2713633"/>
              <a:gd name="connsiteX62" fmla="*/ 3597103 w 3729174"/>
              <a:gd name="connsiteY62" fmla="*/ 2429390 h 2713633"/>
              <a:gd name="connsiteX63" fmla="*/ 3698696 w 3729174"/>
              <a:gd name="connsiteY63" fmla="*/ 2246526 h 2713633"/>
              <a:gd name="connsiteX64" fmla="*/ 3729174 w 3729174"/>
              <a:gd name="connsiteY64" fmla="*/ 2114457 h 2713633"/>
              <a:gd name="connsiteX65" fmla="*/ 3719015 w 3729174"/>
              <a:gd name="connsiteY65" fmla="*/ 1464271 h 2713633"/>
              <a:gd name="connsiteX66" fmla="*/ 3688537 w 3729174"/>
              <a:gd name="connsiteY66" fmla="*/ 1342362 h 2713633"/>
              <a:gd name="connsiteX67" fmla="*/ 3658059 w 3729174"/>
              <a:gd name="connsiteY67" fmla="*/ 1250929 h 2713633"/>
              <a:gd name="connsiteX68" fmla="*/ 3647900 w 3729174"/>
              <a:gd name="connsiteY68" fmla="*/ 1210293 h 2713633"/>
              <a:gd name="connsiteX69" fmla="*/ 3627581 w 3729174"/>
              <a:gd name="connsiteY69" fmla="*/ 1159497 h 2713633"/>
              <a:gd name="connsiteX70" fmla="*/ 3556465 w 3729174"/>
              <a:gd name="connsiteY70" fmla="*/ 976632 h 2713633"/>
              <a:gd name="connsiteX71" fmla="*/ 3515828 w 3729174"/>
              <a:gd name="connsiteY71" fmla="*/ 935996 h 2713633"/>
              <a:gd name="connsiteX72" fmla="*/ 3465031 w 3729174"/>
              <a:gd name="connsiteY72" fmla="*/ 875041 h 2713633"/>
              <a:gd name="connsiteX73" fmla="*/ 3424394 w 3729174"/>
              <a:gd name="connsiteY73" fmla="*/ 834404 h 2713633"/>
              <a:gd name="connsiteX74" fmla="*/ 3343119 w 3729174"/>
              <a:gd name="connsiteY74" fmla="*/ 763290 h 2713633"/>
              <a:gd name="connsiteX75" fmla="*/ 3200888 w 3729174"/>
              <a:gd name="connsiteY75" fmla="*/ 682017 h 2713633"/>
              <a:gd name="connsiteX76" fmla="*/ 3160250 w 3729174"/>
              <a:gd name="connsiteY76" fmla="*/ 661699 h 2713633"/>
              <a:gd name="connsiteX77" fmla="*/ 3129772 w 3729174"/>
              <a:gd name="connsiteY77" fmla="*/ 641380 h 2713633"/>
              <a:gd name="connsiteX78" fmla="*/ 3048497 w 3729174"/>
              <a:gd name="connsiteY78" fmla="*/ 600744 h 2713633"/>
              <a:gd name="connsiteX79" fmla="*/ 2987541 w 3729174"/>
              <a:gd name="connsiteY79" fmla="*/ 570266 h 2713633"/>
              <a:gd name="connsiteX80" fmla="*/ 2875788 w 3729174"/>
              <a:gd name="connsiteY80" fmla="*/ 519471 h 2713633"/>
              <a:gd name="connsiteX81" fmla="*/ 2835151 w 3729174"/>
              <a:gd name="connsiteY81" fmla="*/ 509312 h 2713633"/>
              <a:gd name="connsiteX82" fmla="*/ 2753876 w 3729174"/>
              <a:gd name="connsiteY82" fmla="*/ 448357 h 2713633"/>
              <a:gd name="connsiteX83" fmla="*/ 2733557 w 3729174"/>
              <a:gd name="connsiteY83" fmla="*/ 428038 h 2713633"/>
              <a:gd name="connsiteX84" fmla="*/ 2652282 w 3729174"/>
              <a:gd name="connsiteY84" fmla="*/ 387402 h 2713633"/>
              <a:gd name="connsiteX85" fmla="*/ 2611645 w 3729174"/>
              <a:gd name="connsiteY85" fmla="*/ 346765 h 2713633"/>
              <a:gd name="connsiteX86" fmla="*/ 2510051 w 3729174"/>
              <a:gd name="connsiteY86" fmla="*/ 224855 h 2713633"/>
              <a:gd name="connsiteX87" fmla="*/ 2449095 w 3729174"/>
              <a:gd name="connsiteY87" fmla="*/ 184219 h 2713633"/>
              <a:gd name="connsiteX88" fmla="*/ 2408458 w 3729174"/>
              <a:gd name="connsiteY88" fmla="*/ 174060 h 2713633"/>
              <a:gd name="connsiteX89" fmla="*/ 2388139 w 3729174"/>
              <a:gd name="connsiteY89" fmla="*/ 143582 h 2713633"/>
              <a:gd name="connsiteX90" fmla="*/ 2276386 w 3729174"/>
              <a:gd name="connsiteY90" fmla="*/ 92787 h 2713633"/>
              <a:gd name="connsiteX91" fmla="*/ 2235749 w 3729174"/>
              <a:gd name="connsiteY91" fmla="*/ 82627 h 2713633"/>
              <a:gd name="connsiteX92" fmla="*/ 2174792 w 3729174"/>
              <a:gd name="connsiteY92" fmla="*/ 62309 h 2713633"/>
              <a:gd name="connsiteX93" fmla="*/ 2134155 w 3729174"/>
              <a:gd name="connsiteY93" fmla="*/ 52150 h 2713633"/>
              <a:gd name="connsiteX94" fmla="*/ 2083358 w 3729174"/>
              <a:gd name="connsiteY94" fmla="*/ 41991 h 2713633"/>
              <a:gd name="connsiteX95" fmla="*/ 1971605 w 3729174"/>
              <a:gd name="connsiteY95" fmla="*/ 11513 h 2713633"/>
              <a:gd name="connsiteX96" fmla="*/ 1758259 w 3729174"/>
              <a:gd name="connsiteY96" fmla="*/ 1354 h 2713633"/>
              <a:gd name="connsiteX97" fmla="*/ 1616028 w 3729174"/>
              <a:gd name="connsiteY97" fmla="*/ 1354 h 271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729174" h="2713633">
                <a:moveTo>
                  <a:pt x="1697302" y="11513"/>
                </a:moveTo>
                <a:cubicBezTo>
                  <a:pt x="1656665" y="14899"/>
                  <a:pt x="1615853" y="16614"/>
                  <a:pt x="1575390" y="21672"/>
                </a:cubicBezTo>
                <a:cubicBezTo>
                  <a:pt x="1561535" y="23404"/>
                  <a:pt x="1548620" y="30201"/>
                  <a:pt x="1534753" y="31832"/>
                </a:cubicBezTo>
                <a:cubicBezTo>
                  <a:pt x="1490901" y="36991"/>
                  <a:pt x="1446636" y="37805"/>
                  <a:pt x="1402681" y="41991"/>
                </a:cubicBezTo>
                <a:cubicBezTo>
                  <a:pt x="1375501" y="44579"/>
                  <a:pt x="1348498" y="48764"/>
                  <a:pt x="1321406" y="52150"/>
                </a:cubicBezTo>
                <a:cubicBezTo>
                  <a:pt x="1235459" y="73636"/>
                  <a:pt x="1322923" y="44366"/>
                  <a:pt x="1250291" y="92787"/>
                </a:cubicBezTo>
                <a:cubicBezTo>
                  <a:pt x="1241381" y="98727"/>
                  <a:pt x="1229391" y="98157"/>
                  <a:pt x="1219813" y="102946"/>
                </a:cubicBezTo>
                <a:cubicBezTo>
                  <a:pt x="1208892" y="108406"/>
                  <a:pt x="1199935" y="117206"/>
                  <a:pt x="1189334" y="123264"/>
                </a:cubicBezTo>
                <a:cubicBezTo>
                  <a:pt x="1176185" y="130778"/>
                  <a:pt x="1161539" y="135555"/>
                  <a:pt x="1148697" y="143582"/>
                </a:cubicBezTo>
                <a:cubicBezTo>
                  <a:pt x="1134339" y="152556"/>
                  <a:pt x="1121838" y="164219"/>
                  <a:pt x="1108060" y="174060"/>
                </a:cubicBezTo>
                <a:cubicBezTo>
                  <a:pt x="1098124" y="181157"/>
                  <a:pt x="1087741" y="187605"/>
                  <a:pt x="1077581" y="194378"/>
                </a:cubicBezTo>
                <a:cubicBezTo>
                  <a:pt x="1065158" y="219224"/>
                  <a:pt x="1054896" y="243950"/>
                  <a:pt x="1036944" y="265492"/>
                </a:cubicBezTo>
                <a:cubicBezTo>
                  <a:pt x="1027746" y="276529"/>
                  <a:pt x="1017374" y="286619"/>
                  <a:pt x="1006466" y="295969"/>
                </a:cubicBezTo>
                <a:cubicBezTo>
                  <a:pt x="993610" y="306988"/>
                  <a:pt x="977802" y="314474"/>
                  <a:pt x="965829" y="326447"/>
                </a:cubicBezTo>
                <a:cubicBezTo>
                  <a:pt x="947127" y="345149"/>
                  <a:pt x="932604" y="367634"/>
                  <a:pt x="915032" y="387402"/>
                </a:cubicBezTo>
                <a:cubicBezTo>
                  <a:pt x="864805" y="443906"/>
                  <a:pt x="865515" y="415322"/>
                  <a:pt x="813438" y="519471"/>
                </a:cubicBezTo>
                <a:cubicBezTo>
                  <a:pt x="772059" y="602226"/>
                  <a:pt x="817869" y="514810"/>
                  <a:pt x="752482" y="621062"/>
                </a:cubicBezTo>
                <a:cubicBezTo>
                  <a:pt x="738173" y="644314"/>
                  <a:pt x="726503" y="669143"/>
                  <a:pt x="711845" y="692176"/>
                </a:cubicBezTo>
                <a:cubicBezTo>
                  <a:pt x="702754" y="706461"/>
                  <a:pt x="690078" y="718294"/>
                  <a:pt x="681366" y="732813"/>
                </a:cubicBezTo>
                <a:cubicBezTo>
                  <a:pt x="669678" y="752292"/>
                  <a:pt x="661658" y="773767"/>
                  <a:pt x="650888" y="793768"/>
                </a:cubicBezTo>
                <a:cubicBezTo>
                  <a:pt x="637944" y="817807"/>
                  <a:pt x="623325" y="840914"/>
                  <a:pt x="610251" y="864882"/>
                </a:cubicBezTo>
                <a:cubicBezTo>
                  <a:pt x="602999" y="878177"/>
                  <a:pt x="598735" y="893195"/>
                  <a:pt x="589932" y="905518"/>
                </a:cubicBezTo>
                <a:cubicBezTo>
                  <a:pt x="581581" y="917209"/>
                  <a:pt x="567805" y="924305"/>
                  <a:pt x="559454" y="935996"/>
                </a:cubicBezTo>
                <a:cubicBezTo>
                  <a:pt x="550651" y="948319"/>
                  <a:pt x="547162" y="963790"/>
                  <a:pt x="539135" y="976632"/>
                </a:cubicBezTo>
                <a:cubicBezTo>
                  <a:pt x="530161" y="990990"/>
                  <a:pt x="518816" y="1003723"/>
                  <a:pt x="508657" y="1017269"/>
                </a:cubicBezTo>
                <a:cubicBezTo>
                  <a:pt x="490031" y="1073148"/>
                  <a:pt x="509690" y="1023080"/>
                  <a:pt x="478179" y="1078224"/>
                </a:cubicBezTo>
                <a:cubicBezTo>
                  <a:pt x="470665" y="1091373"/>
                  <a:pt x="465888" y="1106018"/>
                  <a:pt x="457861" y="1118860"/>
                </a:cubicBezTo>
                <a:cubicBezTo>
                  <a:pt x="448887" y="1133218"/>
                  <a:pt x="436356" y="1145138"/>
                  <a:pt x="427382" y="1159497"/>
                </a:cubicBezTo>
                <a:cubicBezTo>
                  <a:pt x="419355" y="1172339"/>
                  <a:pt x="414578" y="1186985"/>
                  <a:pt x="407064" y="1200134"/>
                </a:cubicBezTo>
                <a:cubicBezTo>
                  <a:pt x="401006" y="1210735"/>
                  <a:pt x="393842" y="1220676"/>
                  <a:pt x="386745" y="1230611"/>
                </a:cubicBezTo>
                <a:cubicBezTo>
                  <a:pt x="359973" y="1268091"/>
                  <a:pt x="334244" y="1306395"/>
                  <a:pt x="305470" y="1342362"/>
                </a:cubicBezTo>
                <a:cubicBezTo>
                  <a:pt x="294722" y="1355796"/>
                  <a:pt x="264319" y="1397632"/>
                  <a:pt x="244514" y="1413476"/>
                </a:cubicBezTo>
                <a:cubicBezTo>
                  <a:pt x="234980" y="1421103"/>
                  <a:pt x="223416" y="1425978"/>
                  <a:pt x="214036" y="1433794"/>
                </a:cubicBezTo>
                <a:cubicBezTo>
                  <a:pt x="135804" y="1498985"/>
                  <a:pt x="228758" y="1434137"/>
                  <a:pt x="153080" y="1484590"/>
                </a:cubicBezTo>
                <a:cubicBezTo>
                  <a:pt x="146307" y="1494749"/>
                  <a:pt x="141395" y="1506434"/>
                  <a:pt x="132761" y="1515067"/>
                </a:cubicBezTo>
                <a:cubicBezTo>
                  <a:pt x="120788" y="1527039"/>
                  <a:pt x="102083" y="1531851"/>
                  <a:pt x="92124" y="1545544"/>
                </a:cubicBezTo>
                <a:cubicBezTo>
                  <a:pt x="74309" y="1570040"/>
                  <a:pt x="51486" y="1626818"/>
                  <a:pt x="51486" y="1626818"/>
                </a:cubicBezTo>
                <a:cubicBezTo>
                  <a:pt x="48100" y="1643750"/>
                  <a:pt x="46071" y="1661010"/>
                  <a:pt x="41327" y="1677613"/>
                </a:cubicBezTo>
                <a:cubicBezTo>
                  <a:pt x="32501" y="1708503"/>
                  <a:pt x="10849" y="1769046"/>
                  <a:pt x="10849" y="1769046"/>
                </a:cubicBezTo>
                <a:cubicBezTo>
                  <a:pt x="16442" y="1858539"/>
                  <a:pt x="0" y="2041825"/>
                  <a:pt x="51486" y="2155093"/>
                </a:cubicBezTo>
                <a:cubicBezTo>
                  <a:pt x="69714" y="2195194"/>
                  <a:pt x="103958" y="2235423"/>
                  <a:pt x="132761" y="2266844"/>
                </a:cubicBezTo>
                <a:cubicBezTo>
                  <a:pt x="152178" y="2288026"/>
                  <a:pt x="168768" y="2313543"/>
                  <a:pt x="193717" y="2327799"/>
                </a:cubicBezTo>
                <a:cubicBezTo>
                  <a:pt x="217422" y="2341344"/>
                  <a:pt x="242752" y="2352377"/>
                  <a:pt x="264833" y="2368435"/>
                </a:cubicBezTo>
                <a:cubicBezTo>
                  <a:pt x="280326" y="2379702"/>
                  <a:pt x="289776" y="2398087"/>
                  <a:pt x="305470" y="2409072"/>
                </a:cubicBezTo>
                <a:cubicBezTo>
                  <a:pt x="324080" y="2422099"/>
                  <a:pt x="346483" y="2428671"/>
                  <a:pt x="366426" y="2439549"/>
                </a:cubicBezTo>
                <a:cubicBezTo>
                  <a:pt x="383761" y="2449004"/>
                  <a:pt x="400406" y="2459678"/>
                  <a:pt x="417223" y="2470027"/>
                </a:cubicBezTo>
                <a:cubicBezTo>
                  <a:pt x="444432" y="2486771"/>
                  <a:pt x="468584" y="2509606"/>
                  <a:pt x="498498" y="2520823"/>
                </a:cubicBezTo>
                <a:lnTo>
                  <a:pt x="579773" y="2551300"/>
                </a:lnTo>
                <a:cubicBezTo>
                  <a:pt x="599943" y="2558503"/>
                  <a:pt x="620739" y="2563930"/>
                  <a:pt x="640729" y="2571618"/>
                </a:cubicBezTo>
                <a:cubicBezTo>
                  <a:pt x="664801" y="2580876"/>
                  <a:pt x="688777" y="2590562"/>
                  <a:pt x="711845" y="2602096"/>
                </a:cubicBezTo>
                <a:cubicBezTo>
                  <a:pt x="722766" y="2607556"/>
                  <a:pt x="731165" y="2617455"/>
                  <a:pt x="742323" y="2622414"/>
                </a:cubicBezTo>
                <a:cubicBezTo>
                  <a:pt x="772958" y="2636029"/>
                  <a:pt x="819930" y="2648338"/>
                  <a:pt x="854076" y="2652891"/>
                </a:cubicBezTo>
                <a:cubicBezTo>
                  <a:pt x="887811" y="2657389"/>
                  <a:pt x="921899" y="2658830"/>
                  <a:pt x="955669" y="2663051"/>
                </a:cubicBezTo>
                <a:cubicBezTo>
                  <a:pt x="976109" y="2665606"/>
                  <a:pt x="996036" y="2672567"/>
                  <a:pt x="1016625" y="2673210"/>
                </a:cubicBezTo>
                <a:cubicBezTo>
                  <a:pt x="1212973" y="2679346"/>
                  <a:pt x="1409454" y="2679983"/>
                  <a:pt x="1605868" y="2683369"/>
                </a:cubicBezTo>
                <a:cubicBezTo>
                  <a:pt x="1619414" y="2686755"/>
                  <a:pt x="1632553" y="2693001"/>
                  <a:pt x="1646506" y="2693528"/>
                </a:cubicBezTo>
                <a:cubicBezTo>
                  <a:pt x="2179301" y="2713633"/>
                  <a:pt x="2597857" y="2699152"/>
                  <a:pt x="3160250" y="2693528"/>
                </a:cubicBezTo>
                <a:cubicBezTo>
                  <a:pt x="3183955" y="2686755"/>
                  <a:pt x="3207977" y="2681006"/>
                  <a:pt x="3231366" y="2673210"/>
                </a:cubicBezTo>
                <a:cubicBezTo>
                  <a:pt x="3427047" y="2607984"/>
                  <a:pt x="3207008" y="2672912"/>
                  <a:pt x="3383756" y="2622414"/>
                </a:cubicBezTo>
                <a:cubicBezTo>
                  <a:pt x="3400688" y="2612255"/>
                  <a:pt x="3417292" y="2601526"/>
                  <a:pt x="3434553" y="2591937"/>
                </a:cubicBezTo>
                <a:cubicBezTo>
                  <a:pt x="3447792" y="2584582"/>
                  <a:pt x="3463074" y="2580705"/>
                  <a:pt x="3475190" y="2571618"/>
                </a:cubicBezTo>
                <a:cubicBezTo>
                  <a:pt x="3509414" y="2545950"/>
                  <a:pt x="3520586" y="2522494"/>
                  <a:pt x="3546306" y="2490345"/>
                </a:cubicBezTo>
                <a:cubicBezTo>
                  <a:pt x="3562829" y="2469692"/>
                  <a:pt x="3582432" y="2451397"/>
                  <a:pt x="3597103" y="2429390"/>
                </a:cubicBezTo>
                <a:cubicBezTo>
                  <a:pt x="3605382" y="2416972"/>
                  <a:pt x="3683046" y="2287215"/>
                  <a:pt x="3698696" y="2246526"/>
                </a:cubicBezTo>
                <a:cubicBezTo>
                  <a:pt x="3717798" y="2196862"/>
                  <a:pt x="3720707" y="2165259"/>
                  <a:pt x="3729174" y="2114457"/>
                </a:cubicBezTo>
                <a:cubicBezTo>
                  <a:pt x="3725788" y="1897728"/>
                  <a:pt x="3725295" y="1680935"/>
                  <a:pt x="3719015" y="1464271"/>
                </a:cubicBezTo>
                <a:cubicBezTo>
                  <a:pt x="3718272" y="1438626"/>
                  <a:pt x="3693253" y="1359654"/>
                  <a:pt x="3688537" y="1342362"/>
                </a:cubicBezTo>
                <a:cubicBezTo>
                  <a:pt x="3652015" y="1208451"/>
                  <a:pt x="3712219" y="1413406"/>
                  <a:pt x="3658059" y="1250929"/>
                </a:cubicBezTo>
                <a:cubicBezTo>
                  <a:pt x="3653644" y="1237683"/>
                  <a:pt x="3652315" y="1223539"/>
                  <a:pt x="3647900" y="1210293"/>
                </a:cubicBezTo>
                <a:cubicBezTo>
                  <a:pt x="3642133" y="1192992"/>
                  <a:pt x="3632944" y="1176927"/>
                  <a:pt x="3627581" y="1159497"/>
                </a:cubicBezTo>
                <a:cubicBezTo>
                  <a:pt x="3608991" y="1099081"/>
                  <a:pt x="3604956" y="1025122"/>
                  <a:pt x="3556465" y="976632"/>
                </a:cubicBezTo>
                <a:lnTo>
                  <a:pt x="3515828" y="935996"/>
                </a:lnTo>
                <a:cubicBezTo>
                  <a:pt x="3492535" y="866115"/>
                  <a:pt x="3526537" y="948846"/>
                  <a:pt x="3465031" y="875041"/>
                </a:cubicBezTo>
                <a:cubicBezTo>
                  <a:pt x="3423351" y="825026"/>
                  <a:pt x="3493166" y="857327"/>
                  <a:pt x="3424394" y="834404"/>
                </a:cubicBezTo>
                <a:cubicBezTo>
                  <a:pt x="3394400" y="804411"/>
                  <a:pt x="3379090" y="785272"/>
                  <a:pt x="3343119" y="763290"/>
                </a:cubicBezTo>
                <a:cubicBezTo>
                  <a:pt x="3296526" y="734817"/>
                  <a:pt x="3249728" y="706436"/>
                  <a:pt x="3200888" y="682017"/>
                </a:cubicBezTo>
                <a:cubicBezTo>
                  <a:pt x="3187342" y="675244"/>
                  <a:pt x="3173399" y="669213"/>
                  <a:pt x="3160250" y="661699"/>
                </a:cubicBezTo>
                <a:cubicBezTo>
                  <a:pt x="3149649" y="655641"/>
                  <a:pt x="3140491" y="647227"/>
                  <a:pt x="3129772" y="641380"/>
                </a:cubicBezTo>
                <a:cubicBezTo>
                  <a:pt x="3103181" y="626876"/>
                  <a:pt x="3075589" y="614290"/>
                  <a:pt x="3048497" y="600744"/>
                </a:cubicBezTo>
                <a:lnTo>
                  <a:pt x="2987541" y="570266"/>
                </a:lnTo>
                <a:cubicBezTo>
                  <a:pt x="2947615" y="550303"/>
                  <a:pt x="2920330" y="535668"/>
                  <a:pt x="2875788" y="519471"/>
                </a:cubicBezTo>
                <a:cubicBezTo>
                  <a:pt x="2862666" y="514700"/>
                  <a:pt x="2848697" y="512698"/>
                  <a:pt x="2835151" y="509312"/>
                </a:cubicBezTo>
                <a:cubicBezTo>
                  <a:pt x="2788553" y="462714"/>
                  <a:pt x="2845778" y="517282"/>
                  <a:pt x="2753876" y="448357"/>
                </a:cubicBezTo>
                <a:cubicBezTo>
                  <a:pt x="2746213" y="442610"/>
                  <a:pt x="2741037" y="434022"/>
                  <a:pt x="2733557" y="428038"/>
                </a:cubicBezTo>
                <a:cubicBezTo>
                  <a:pt x="2703123" y="403691"/>
                  <a:pt x="2691686" y="403163"/>
                  <a:pt x="2652282" y="387402"/>
                </a:cubicBezTo>
                <a:cubicBezTo>
                  <a:pt x="2638736" y="373856"/>
                  <a:pt x="2623612" y="361724"/>
                  <a:pt x="2611645" y="346765"/>
                </a:cubicBezTo>
                <a:cubicBezTo>
                  <a:pt x="2568810" y="293223"/>
                  <a:pt x="2572103" y="266222"/>
                  <a:pt x="2510051" y="224855"/>
                </a:cubicBezTo>
                <a:cubicBezTo>
                  <a:pt x="2489732" y="211310"/>
                  <a:pt x="2472786" y="190142"/>
                  <a:pt x="2449095" y="184219"/>
                </a:cubicBezTo>
                <a:lnTo>
                  <a:pt x="2408458" y="174060"/>
                </a:lnTo>
                <a:cubicBezTo>
                  <a:pt x="2401685" y="163901"/>
                  <a:pt x="2398142" y="150584"/>
                  <a:pt x="2388139" y="143582"/>
                </a:cubicBezTo>
                <a:cubicBezTo>
                  <a:pt x="2360393" y="124161"/>
                  <a:pt x="2313287" y="103330"/>
                  <a:pt x="2276386" y="92787"/>
                </a:cubicBezTo>
                <a:cubicBezTo>
                  <a:pt x="2262961" y="88951"/>
                  <a:pt x="2249123" y="86639"/>
                  <a:pt x="2235749" y="82627"/>
                </a:cubicBezTo>
                <a:cubicBezTo>
                  <a:pt x="2215234" y="76473"/>
                  <a:pt x="2195571" y="67504"/>
                  <a:pt x="2174792" y="62309"/>
                </a:cubicBezTo>
                <a:cubicBezTo>
                  <a:pt x="2161246" y="58923"/>
                  <a:pt x="2147785" y="55179"/>
                  <a:pt x="2134155" y="52150"/>
                </a:cubicBezTo>
                <a:cubicBezTo>
                  <a:pt x="2117299" y="48404"/>
                  <a:pt x="2100017" y="46534"/>
                  <a:pt x="2083358" y="41991"/>
                </a:cubicBezTo>
                <a:cubicBezTo>
                  <a:pt x="2038055" y="29636"/>
                  <a:pt x="2017577" y="15049"/>
                  <a:pt x="1971605" y="11513"/>
                </a:cubicBezTo>
                <a:cubicBezTo>
                  <a:pt x="1900619" y="6053"/>
                  <a:pt x="1829426" y="3387"/>
                  <a:pt x="1758259" y="1354"/>
                </a:cubicBezTo>
                <a:cubicBezTo>
                  <a:pt x="1710868" y="0"/>
                  <a:pt x="1663438" y="1354"/>
                  <a:pt x="1616028" y="1354"/>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7" name="Freeform 86"/>
          <p:cNvSpPr/>
          <p:nvPr/>
        </p:nvSpPr>
        <p:spPr>
          <a:xfrm>
            <a:off x="5801030" y="3159495"/>
            <a:ext cx="3368451" cy="2326444"/>
          </a:xfrm>
          <a:custGeom>
            <a:avLst/>
            <a:gdLst>
              <a:gd name="connsiteX0" fmla="*/ 1076892 w 3368451"/>
              <a:gd name="connsiteY0" fmla="*/ 2082625 h 2326444"/>
              <a:gd name="connsiteX1" fmla="*/ 1107370 w 3368451"/>
              <a:gd name="connsiteY1" fmla="*/ 2102943 h 2326444"/>
              <a:gd name="connsiteX2" fmla="*/ 1208963 w 3368451"/>
              <a:gd name="connsiteY2" fmla="*/ 2143580 h 2326444"/>
              <a:gd name="connsiteX3" fmla="*/ 1249601 w 3368451"/>
              <a:gd name="connsiteY3" fmla="*/ 2163898 h 2326444"/>
              <a:gd name="connsiteX4" fmla="*/ 1828684 w 3368451"/>
              <a:gd name="connsiteY4" fmla="*/ 2245171 h 2326444"/>
              <a:gd name="connsiteX5" fmla="*/ 1869322 w 3368451"/>
              <a:gd name="connsiteY5" fmla="*/ 2255330 h 2326444"/>
              <a:gd name="connsiteX6" fmla="*/ 2031872 w 3368451"/>
              <a:gd name="connsiteY6" fmla="*/ 2275648 h 2326444"/>
              <a:gd name="connsiteX7" fmla="*/ 2133465 w 3368451"/>
              <a:gd name="connsiteY7" fmla="*/ 2295967 h 2326444"/>
              <a:gd name="connsiteX8" fmla="*/ 2275696 w 3368451"/>
              <a:gd name="connsiteY8" fmla="*/ 2316285 h 2326444"/>
              <a:gd name="connsiteX9" fmla="*/ 2692230 w 3368451"/>
              <a:gd name="connsiteY9" fmla="*/ 2326444 h 2326444"/>
              <a:gd name="connsiteX10" fmla="*/ 2773505 w 3368451"/>
              <a:gd name="connsiteY10" fmla="*/ 2316285 h 2326444"/>
              <a:gd name="connsiteX11" fmla="*/ 2854780 w 3368451"/>
              <a:gd name="connsiteY11" fmla="*/ 2275648 h 2326444"/>
              <a:gd name="connsiteX12" fmla="*/ 2976692 w 3368451"/>
              <a:gd name="connsiteY12" fmla="*/ 2214694 h 2326444"/>
              <a:gd name="connsiteX13" fmla="*/ 3017330 w 3368451"/>
              <a:gd name="connsiteY13" fmla="*/ 2194375 h 2326444"/>
              <a:gd name="connsiteX14" fmla="*/ 3047808 w 3368451"/>
              <a:gd name="connsiteY14" fmla="*/ 2163898 h 2326444"/>
              <a:gd name="connsiteX15" fmla="*/ 3139242 w 3368451"/>
              <a:gd name="connsiteY15" fmla="*/ 2082625 h 2326444"/>
              <a:gd name="connsiteX16" fmla="*/ 3179879 w 3368451"/>
              <a:gd name="connsiteY16" fmla="*/ 2021670 h 2326444"/>
              <a:gd name="connsiteX17" fmla="*/ 3200198 w 3368451"/>
              <a:gd name="connsiteY17" fmla="*/ 1981033 h 2326444"/>
              <a:gd name="connsiteX18" fmla="*/ 3230676 w 3368451"/>
              <a:gd name="connsiteY18" fmla="*/ 1960715 h 2326444"/>
              <a:gd name="connsiteX19" fmla="*/ 3281473 w 3368451"/>
              <a:gd name="connsiteY19" fmla="*/ 1869283 h 2326444"/>
              <a:gd name="connsiteX20" fmla="*/ 3322110 w 3368451"/>
              <a:gd name="connsiteY20" fmla="*/ 1777850 h 2326444"/>
              <a:gd name="connsiteX21" fmla="*/ 3332270 w 3368451"/>
              <a:gd name="connsiteY21" fmla="*/ 1737214 h 2326444"/>
              <a:gd name="connsiteX22" fmla="*/ 3322110 w 3368451"/>
              <a:gd name="connsiteY22" fmla="*/ 1147983 h 2326444"/>
              <a:gd name="connsiteX23" fmla="*/ 3311951 w 3368451"/>
              <a:gd name="connsiteY23" fmla="*/ 954959 h 2326444"/>
              <a:gd name="connsiteX24" fmla="*/ 3301792 w 3368451"/>
              <a:gd name="connsiteY24" fmla="*/ 894005 h 2326444"/>
              <a:gd name="connsiteX25" fmla="*/ 3291632 w 3368451"/>
              <a:gd name="connsiteY25" fmla="*/ 782254 h 2326444"/>
              <a:gd name="connsiteX26" fmla="*/ 3250995 w 3368451"/>
              <a:gd name="connsiteY26" fmla="*/ 700981 h 2326444"/>
              <a:gd name="connsiteX27" fmla="*/ 3240835 w 3368451"/>
              <a:gd name="connsiteY27" fmla="*/ 670503 h 2326444"/>
              <a:gd name="connsiteX28" fmla="*/ 3220517 w 3368451"/>
              <a:gd name="connsiteY28" fmla="*/ 629867 h 2326444"/>
              <a:gd name="connsiteX29" fmla="*/ 3200198 w 3368451"/>
              <a:gd name="connsiteY29" fmla="*/ 558753 h 2326444"/>
              <a:gd name="connsiteX30" fmla="*/ 3190039 w 3368451"/>
              <a:gd name="connsiteY30" fmla="*/ 528275 h 2326444"/>
              <a:gd name="connsiteX31" fmla="*/ 3149401 w 3368451"/>
              <a:gd name="connsiteY31" fmla="*/ 447002 h 2326444"/>
              <a:gd name="connsiteX32" fmla="*/ 3139242 w 3368451"/>
              <a:gd name="connsiteY32" fmla="*/ 416525 h 2326444"/>
              <a:gd name="connsiteX33" fmla="*/ 3088445 w 3368451"/>
              <a:gd name="connsiteY33" fmla="*/ 345411 h 2326444"/>
              <a:gd name="connsiteX34" fmla="*/ 2986851 w 3368451"/>
              <a:gd name="connsiteY34" fmla="*/ 213342 h 2326444"/>
              <a:gd name="connsiteX35" fmla="*/ 2946214 w 3368451"/>
              <a:gd name="connsiteY35" fmla="*/ 172705 h 2326444"/>
              <a:gd name="connsiteX36" fmla="*/ 2885258 w 3368451"/>
              <a:gd name="connsiteY36" fmla="*/ 132069 h 2326444"/>
              <a:gd name="connsiteX37" fmla="*/ 2864939 w 3368451"/>
              <a:gd name="connsiteY37" fmla="*/ 111750 h 2326444"/>
              <a:gd name="connsiteX38" fmla="*/ 2732867 w 3368451"/>
              <a:gd name="connsiteY38" fmla="*/ 30477 h 2326444"/>
              <a:gd name="connsiteX39" fmla="*/ 2702389 w 3368451"/>
              <a:gd name="connsiteY39" fmla="*/ 20318 h 2326444"/>
              <a:gd name="connsiteX40" fmla="*/ 2651593 w 3368451"/>
              <a:gd name="connsiteY40" fmla="*/ 10159 h 2326444"/>
              <a:gd name="connsiteX41" fmla="*/ 2610955 w 3368451"/>
              <a:gd name="connsiteY41" fmla="*/ 0 h 2326444"/>
              <a:gd name="connsiteX42" fmla="*/ 1849003 w 3368451"/>
              <a:gd name="connsiteY42" fmla="*/ 10159 h 2326444"/>
              <a:gd name="connsiteX43" fmla="*/ 1727091 w 3368451"/>
              <a:gd name="connsiteY43" fmla="*/ 30477 h 2326444"/>
              <a:gd name="connsiteX44" fmla="*/ 1615338 w 3368451"/>
              <a:gd name="connsiteY44" fmla="*/ 40636 h 2326444"/>
              <a:gd name="connsiteX45" fmla="*/ 1574700 w 3368451"/>
              <a:gd name="connsiteY45" fmla="*/ 50795 h 2326444"/>
              <a:gd name="connsiteX46" fmla="*/ 1523904 w 3368451"/>
              <a:gd name="connsiteY46" fmla="*/ 60954 h 2326444"/>
              <a:gd name="connsiteX47" fmla="*/ 1442629 w 3368451"/>
              <a:gd name="connsiteY47" fmla="*/ 81273 h 2326444"/>
              <a:gd name="connsiteX48" fmla="*/ 1401991 w 3368451"/>
              <a:gd name="connsiteY48" fmla="*/ 91432 h 2326444"/>
              <a:gd name="connsiteX49" fmla="*/ 1361354 w 3368451"/>
              <a:gd name="connsiteY49" fmla="*/ 111750 h 2326444"/>
              <a:gd name="connsiteX50" fmla="*/ 1330876 w 3368451"/>
              <a:gd name="connsiteY50" fmla="*/ 121909 h 2326444"/>
              <a:gd name="connsiteX51" fmla="*/ 1188645 w 3368451"/>
              <a:gd name="connsiteY51" fmla="*/ 152387 h 2326444"/>
              <a:gd name="connsiteX52" fmla="*/ 1087051 w 3368451"/>
              <a:gd name="connsiteY52" fmla="*/ 193023 h 2326444"/>
              <a:gd name="connsiteX53" fmla="*/ 1005776 w 3368451"/>
              <a:gd name="connsiteY53" fmla="*/ 203183 h 2326444"/>
              <a:gd name="connsiteX54" fmla="*/ 965139 w 3368451"/>
              <a:gd name="connsiteY54" fmla="*/ 223501 h 2326444"/>
              <a:gd name="connsiteX55" fmla="*/ 934661 w 3368451"/>
              <a:gd name="connsiteY55" fmla="*/ 233660 h 2326444"/>
              <a:gd name="connsiteX56" fmla="*/ 812748 w 3368451"/>
              <a:gd name="connsiteY56" fmla="*/ 304774 h 2326444"/>
              <a:gd name="connsiteX57" fmla="*/ 660358 w 3368451"/>
              <a:gd name="connsiteY57" fmla="*/ 365729 h 2326444"/>
              <a:gd name="connsiteX58" fmla="*/ 599402 w 3368451"/>
              <a:gd name="connsiteY58" fmla="*/ 406365 h 2326444"/>
              <a:gd name="connsiteX59" fmla="*/ 579083 w 3368451"/>
              <a:gd name="connsiteY59" fmla="*/ 426684 h 2326444"/>
              <a:gd name="connsiteX60" fmla="*/ 507968 w 3368451"/>
              <a:gd name="connsiteY60" fmla="*/ 457161 h 2326444"/>
              <a:gd name="connsiteX61" fmla="*/ 447011 w 3368451"/>
              <a:gd name="connsiteY61" fmla="*/ 497798 h 2326444"/>
              <a:gd name="connsiteX62" fmla="*/ 406374 w 3368451"/>
              <a:gd name="connsiteY62" fmla="*/ 507957 h 2326444"/>
              <a:gd name="connsiteX63" fmla="*/ 325099 w 3368451"/>
              <a:gd name="connsiteY63" fmla="*/ 548594 h 2326444"/>
              <a:gd name="connsiteX64" fmla="*/ 304780 w 3368451"/>
              <a:gd name="connsiteY64" fmla="*/ 579071 h 2326444"/>
              <a:gd name="connsiteX65" fmla="*/ 213346 w 3368451"/>
              <a:gd name="connsiteY65" fmla="*/ 629867 h 2326444"/>
              <a:gd name="connsiteX66" fmla="*/ 193027 w 3368451"/>
              <a:gd name="connsiteY66" fmla="*/ 660344 h 2326444"/>
              <a:gd name="connsiteX67" fmla="*/ 162549 w 3368451"/>
              <a:gd name="connsiteY67" fmla="*/ 680662 h 2326444"/>
              <a:gd name="connsiteX68" fmla="*/ 121912 w 3368451"/>
              <a:gd name="connsiteY68" fmla="*/ 741617 h 2326444"/>
              <a:gd name="connsiteX69" fmla="*/ 101593 w 3368451"/>
              <a:gd name="connsiteY69" fmla="*/ 772095 h 2326444"/>
              <a:gd name="connsiteX70" fmla="*/ 81274 w 3368451"/>
              <a:gd name="connsiteY70" fmla="*/ 812731 h 2326444"/>
              <a:gd name="connsiteX71" fmla="*/ 50796 w 3368451"/>
              <a:gd name="connsiteY71" fmla="*/ 853368 h 2326444"/>
              <a:gd name="connsiteX72" fmla="*/ 30478 w 3368451"/>
              <a:gd name="connsiteY72" fmla="*/ 904164 h 2326444"/>
              <a:gd name="connsiteX73" fmla="*/ 0 w 3368451"/>
              <a:gd name="connsiteY73" fmla="*/ 1026073 h 2326444"/>
              <a:gd name="connsiteX74" fmla="*/ 20318 w 3368451"/>
              <a:gd name="connsiteY74" fmla="*/ 1229256 h 2326444"/>
              <a:gd name="connsiteX75" fmla="*/ 71115 w 3368451"/>
              <a:gd name="connsiteY75" fmla="*/ 1320689 h 2326444"/>
              <a:gd name="connsiteX76" fmla="*/ 101593 w 3368451"/>
              <a:gd name="connsiteY76" fmla="*/ 1391803 h 2326444"/>
              <a:gd name="connsiteX77" fmla="*/ 121912 w 3368451"/>
              <a:gd name="connsiteY77" fmla="*/ 1422280 h 2326444"/>
              <a:gd name="connsiteX78" fmla="*/ 142231 w 3368451"/>
              <a:gd name="connsiteY78" fmla="*/ 1473076 h 2326444"/>
              <a:gd name="connsiteX79" fmla="*/ 172709 w 3368451"/>
              <a:gd name="connsiteY79" fmla="*/ 1503553 h 2326444"/>
              <a:gd name="connsiteX80" fmla="*/ 223506 w 3368451"/>
              <a:gd name="connsiteY80" fmla="*/ 1584826 h 2326444"/>
              <a:gd name="connsiteX81" fmla="*/ 304780 w 3368451"/>
              <a:gd name="connsiteY81" fmla="*/ 1686418 h 2326444"/>
              <a:gd name="connsiteX82" fmla="*/ 335258 w 3368451"/>
              <a:gd name="connsiteY82" fmla="*/ 1696577 h 2326444"/>
              <a:gd name="connsiteX83" fmla="*/ 365737 w 3368451"/>
              <a:gd name="connsiteY83" fmla="*/ 1727055 h 2326444"/>
              <a:gd name="connsiteX84" fmla="*/ 426693 w 3368451"/>
              <a:gd name="connsiteY84" fmla="*/ 1767691 h 2326444"/>
              <a:gd name="connsiteX85" fmla="*/ 457171 w 3368451"/>
              <a:gd name="connsiteY85" fmla="*/ 1798169 h 2326444"/>
              <a:gd name="connsiteX86" fmla="*/ 477490 w 3368451"/>
              <a:gd name="connsiteY86" fmla="*/ 1828646 h 2326444"/>
              <a:gd name="connsiteX87" fmla="*/ 518127 w 3368451"/>
              <a:gd name="connsiteY87" fmla="*/ 1848964 h 2326444"/>
              <a:gd name="connsiteX88" fmla="*/ 579083 w 3368451"/>
              <a:gd name="connsiteY88" fmla="*/ 1889601 h 2326444"/>
              <a:gd name="connsiteX89" fmla="*/ 619721 w 3368451"/>
              <a:gd name="connsiteY89" fmla="*/ 1920078 h 2326444"/>
              <a:gd name="connsiteX90" fmla="*/ 650199 w 3368451"/>
              <a:gd name="connsiteY90" fmla="*/ 1930237 h 2326444"/>
              <a:gd name="connsiteX91" fmla="*/ 690836 w 3368451"/>
              <a:gd name="connsiteY91" fmla="*/ 1950556 h 2326444"/>
              <a:gd name="connsiteX92" fmla="*/ 731474 w 3368451"/>
              <a:gd name="connsiteY92" fmla="*/ 1960715 h 2326444"/>
              <a:gd name="connsiteX93" fmla="*/ 792430 w 3368451"/>
              <a:gd name="connsiteY93" fmla="*/ 1981033 h 2326444"/>
              <a:gd name="connsiteX94" fmla="*/ 833067 w 3368451"/>
              <a:gd name="connsiteY94" fmla="*/ 1991192 h 2326444"/>
              <a:gd name="connsiteX95" fmla="*/ 883864 w 3368451"/>
              <a:gd name="connsiteY95" fmla="*/ 2001351 h 2326444"/>
              <a:gd name="connsiteX96" fmla="*/ 944820 w 3368451"/>
              <a:gd name="connsiteY96" fmla="*/ 2021670 h 2326444"/>
              <a:gd name="connsiteX97" fmla="*/ 975298 w 3368451"/>
              <a:gd name="connsiteY97" fmla="*/ 2031829 h 2326444"/>
              <a:gd name="connsiteX98" fmla="*/ 1005776 w 3368451"/>
              <a:gd name="connsiteY98" fmla="*/ 2041988 h 2326444"/>
              <a:gd name="connsiteX99" fmla="*/ 1036254 w 3368451"/>
              <a:gd name="connsiteY99" fmla="*/ 2052147 h 2326444"/>
              <a:gd name="connsiteX100" fmla="*/ 1056573 w 3368451"/>
              <a:gd name="connsiteY100" fmla="*/ 2072466 h 2326444"/>
              <a:gd name="connsiteX101" fmla="*/ 1127689 w 3368451"/>
              <a:gd name="connsiteY101" fmla="*/ 2113102 h 232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368451" h="2326444">
                <a:moveTo>
                  <a:pt x="1076892" y="2082625"/>
                </a:moveTo>
                <a:cubicBezTo>
                  <a:pt x="1087051" y="2089398"/>
                  <a:pt x="1096449" y="2097483"/>
                  <a:pt x="1107370" y="2102943"/>
                </a:cubicBezTo>
                <a:cubicBezTo>
                  <a:pt x="1283769" y="2191140"/>
                  <a:pt x="1114388" y="2103048"/>
                  <a:pt x="1208963" y="2143580"/>
                </a:cubicBezTo>
                <a:cubicBezTo>
                  <a:pt x="1222883" y="2149546"/>
                  <a:pt x="1234656" y="2161448"/>
                  <a:pt x="1249601" y="2163898"/>
                </a:cubicBezTo>
                <a:cubicBezTo>
                  <a:pt x="1441953" y="2195430"/>
                  <a:pt x="1635852" y="2216721"/>
                  <a:pt x="1828684" y="2245171"/>
                </a:cubicBezTo>
                <a:cubicBezTo>
                  <a:pt x="1842497" y="2247209"/>
                  <a:pt x="1855499" y="2253355"/>
                  <a:pt x="1869322" y="2255330"/>
                </a:cubicBezTo>
                <a:cubicBezTo>
                  <a:pt x="2211193" y="2304167"/>
                  <a:pt x="1804318" y="2237724"/>
                  <a:pt x="2031872" y="2275648"/>
                </a:cubicBezTo>
                <a:cubicBezTo>
                  <a:pt x="2087304" y="2294126"/>
                  <a:pt x="2046747" y="2282626"/>
                  <a:pt x="2133465" y="2295967"/>
                </a:cubicBezTo>
                <a:cubicBezTo>
                  <a:pt x="2174165" y="2302228"/>
                  <a:pt x="2236524" y="2314686"/>
                  <a:pt x="2275696" y="2316285"/>
                </a:cubicBezTo>
                <a:cubicBezTo>
                  <a:pt x="2414466" y="2321949"/>
                  <a:pt x="2553385" y="2323058"/>
                  <a:pt x="2692230" y="2326444"/>
                </a:cubicBezTo>
                <a:cubicBezTo>
                  <a:pt x="2719322" y="2323058"/>
                  <a:pt x="2747445" y="2324429"/>
                  <a:pt x="2773505" y="2316285"/>
                </a:cubicBezTo>
                <a:cubicBezTo>
                  <a:pt x="2802416" y="2307251"/>
                  <a:pt x="2826045" y="2285226"/>
                  <a:pt x="2854780" y="2275648"/>
                </a:cubicBezTo>
                <a:cubicBezTo>
                  <a:pt x="3007981" y="2224583"/>
                  <a:pt x="2819154" y="2293463"/>
                  <a:pt x="2976692" y="2214694"/>
                </a:cubicBezTo>
                <a:cubicBezTo>
                  <a:pt x="2990238" y="2207921"/>
                  <a:pt x="3005006" y="2203178"/>
                  <a:pt x="3017330" y="2194375"/>
                </a:cubicBezTo>
                <a:cubicBezTo>
                  <a:pt x="3029021" y="2186024"/>
                  <a:pt x="3036771" y="2173095"/>
                  <a:pt x="3047808" y="2163898"/>
                </a:cubicBezTo>
                <a:cubicBezTo>
                  <a:pt x="3093614" y="2125728"/>
                  <a:pt x="3089847" y="2156717"/>
                  <a:pt x="3139242" y="2082625"/>
                </a:cubicBezTo>
                <a:cubicBezTo>
                  <a:pt x="3152788" y="2062307"/>
                  <a:pt x="3167315" y="2042610"/>
                  <a:pt x="3179879" y="2021670"/>
                </a:cubicBezTo>
                <a:cubicBezTo>
                  <a:pt x="3187671" y="2008684"/>
                  <a:pt x="3190503" y="1992667"/>
                  <a:pt x="3200198" y="1981033"/>
                </a:cubicBezTo>
                <a:cubicBezTo>
                  <a:pt x="3208015" y="1971653"/>
                  <a:pt x="3220517" y="1967488"/>
                  <a:pt x="3230676" y="1960715"/>
                </a:cubicBezTo>
                <a:cubicBezTo>
                  <a:pt x="3246139" y="1934943"/>
                  <a:pt x="3269815" y="1898428"/>
                  <a:pt x="3281473" y="1869283"/>
                </a:cubicBezTo>
                <a:cubicBezTo>
                  <a:pt x="3317745" y="1778606"/>
                  <a:pt x="3283019" y="1836489"/>
                  <a:pt x="3322110" y="1777850"/>
                </a:cubicBezTo>
                <a:cubicBezTo>
                  <a:pt x="3325497" y="1764305"/>
                  <a:pt x="3329772" y="1750951"/>
                  <a:pt x="3332270" y="1737214"/>
                </a:cubicBezTo>
                <a:cubicBezTo>
                  <a:pt x="3368451" y="1538227"/>
                  <a:pt x="3331968" y="1378005"/>
                  <a:pt x="3322110" y="1147983"/>
                </a:cubicBezTo>
                <a:cubicBezTo>
                  <a:pt x="3319351" y="1083612"/>
                  <a:pt x="3317089" y="1019184"/>
                  <a:pt x="3311951" y="954959"/>
                </a:cubicBezTo>
                <a:cubicBezTo>
                  <a:pt x="3310308" y="934426"/>
                  <a:pt x="3304199" y="914462"/>
                  <a:pt x="3301792" y="894005"/>
                </a:cubicBezTo>
                <a:cubicBezTo>
                  <a:pt x="3297422" y="856857"/>
                  <a:pt x="3298525" y="819017"/>
                  <a:pt x="3291632" y="782254"/>
                </a:cubicBezTo>
                <a:cubicBezTo>
                  <a:pt x="3281085" y="726003"/>
                  <a:pt x="3271852" y="742693"/>
                  <a:pt x="3250995" y="700981"/>
                </a:cubicBezTo>
                <a:cubicBezTo>
                  <a:pt x="3246206" y="691403"/>
                  <a:pt x="3245054" y="680346"/>
                  <a:pt x="3240835" y="670503"/>
                </a:cubicBezTo>
                <a:cubicBezTo>
                  <a:pt x="3234869" y="656583"/>
                  <a:pt x="3226483" y="643787"/>
                  <a:pt x="3220517" y="629867"/>
                </a:cubicBezTo>
                <a:cubicBezTo>
                  <a:pt x="3210075" y="605504"/>
                  <a:pt x="3207565" y="584536"/>
                  <a:pt x="3200198" y="558753"/>
                </a:cubicBezTo>
                <a:cubicBezTo>
                  <a:pt x="3197256" y="548456"/>
                  <a:pt x="3194470" y="538024"/>
                  <a:pt x="3190039" y="528275"/>
                </a:cubicBezTo>
                <a:cubicBezTo>
                  <a:pt x="3177505" y="500701"/>
                  <a:pt x="3158979" y="475737"/>
                  <a:pt x="3149401" y="447002"/>
                </a:cubicBezTo>
                <a:cubicBezTo>
                  <a:pt x="3146015" y="436843"/>
                  <a:pt x="3144031" y="426103"/>
                  <a:pt x="3139242" y="416525"/>
                </a:cubicBezTo>
                <a:cubicBezTo>
                  <a:pt x="3131260" y="400562"/>
                  <a:pt x="3096117" y="356151"/>
                  <a:pt x="3088445" y="345411"/>
                </a:cubicBezTo>
                <a:cubicBezTo>
                  <a:pt x="3048617" y="289654"/>
                  <a:pt x="3059602" y="286093"/>
                  <a:pt x="2986851" y="213342"/>
                </a:cubicBezTo>
                <a:cubicBezTo>
                  <a:pt x="2973305" y="199796"/>
                  <a:pt x="2961173" y="184672"/>
                  <a:pt x="2946214" y="172705"/>
                </a:cubicBezTo>
                <a:cubicBezTo>
                  <a:pt x="2927145" y="157450"/>
                  <a:pt x="2902525" y="149336"/>
                  <a:pt x="2885258" y="132069"/>
                </a:cubicBezTo>
                <a:cubicBezTo>
                  <a:pt x="2878485" y="125296"/>
                  <a:pt x="2872212" y="117983"/>
                  <a:pt x="2864939" y="111750"/>
                </a:cubicBezTo>
                <a:cubicBezTo>
                  <a:pt x="2821545" y="74556"/>
                  <a:pt x="2790157" y="49573"/>
                  <a:pt x="2732867" y="30477"/>
                </a:cubicBezTo>
                <a:cubicBezTo>
                  <a:pt x="2722708" y="27091"/>
                  <a:pt x="2712778" y="22915"/>
                  <a:pt x="2702389" y="20318"/>
                </a:cubicBezTo>
                <a:cubicBezTo>
                  <a:pt x="2685637" y="16130"/>
                  <a:pt x="2668449" y="13905"/>
                  <a:pt x="2651593" y="10159"/>
                </a:cubicBezTo>
                <a:cubicBezTo>
                  <a:pt x="2637963" y="7130"/>
                  <a:pt x="2624501" y="3386"/>
                  <a:pt x="2610955" y="0"/>
                </a:cubicBezTo>
                <a:lnTo>
                  <a:pt x="1849003" y="10159"/>
                </a:lnTo>
                <a:cubicBezTo>
                  <a:pt x="1787876" y="11650"/>
                  <a:pt x="1781839" y="23634"/>
                  <a:pt x="1727091" y="30477"/>
                </a:cubicBezTo>
                <a:cubicBezTo>
                  <a:pt x="1689975" y="35116"/>
                  <a:pt x="1652589" y="37250"/>
                  <a:pt x="1615338" y="40636"/>
                </a:cubicBezTo>
                <a:cubicBezTo>
                  <a:pt x="1601792" y="44022"/>
                  <a:pt x="1588330" y="47766"/>
                  <a:pt x="1574700" y="50795"/>
                </a:cubicBezTo>
                <a:cubicBezTo>
                  <a:pt x="1557844" y="54541"/>
                  <a:pt x="1540729" y="57071"/>
                  <a:pt x="1523904" y="60954"/>
                </a:cubicBezTo>
                <a:cubicBezTo>
                  <a:pt x="1496694" y="67233"/>
                  <a:pt x="1469721" y="74500"/>
                  <a:pt x="1442629" y="81273"/>
                </a:cubicBezTo>
                <a:lnTo>
                  <a:pt x="1401991" y="91432"/>
                </a:lnTo>
                <a:cubicBezTo>
                  <a:pt x="1388445" y="98205"/>
                  <a:pt x="1375274" y="105784"/>
                  <a:pt x="1361354" y="111750"/>
                </a:cubicBezTo>
                <a:cubicBezTo>
                  <a:pt x="1351511" y="115968"/>
                  <a:pt x="1341208" y="119091"/>
                  <a:pt x="1330876" y="121909"/>
                </a:cubicBezTo>
                <a:cubicBezTo>
                  <a:pt x="1251311" y="143609"/>
                  <a:pt x="1261144" y="140304"/>
                  <a:pt x="1188645" y="152387"/>
                </a:cubicBezTo>
                <a:cubicBezTo>
                  <a:pt x="1151043" y="171187"/>
                  <a:pt x="1130990" y="183608"/>
                  <a:pt x="1087051" y="193023"/>
                </a:cubicBezTo>
                <a:cubicBezTo>
                  <a:pt x="1060355" y="198744"/>
                  <a:pt x="1032868" y="199796"/>
                  <a:pt x="1005776" y="203183"/>
                </a:cubicBezTo>
                <a:cubicBezTo>
                  <a:pt x="992230" y="209956"/>
                  <a:pt x="979059" y="217535"/>
                  <a:pt x="965139" y="223501"/>
                </a:cubicBezTo>
                <a:cubicBezTo>
                  <a:pt x="955296" y="227719"/>
                  <a:pt x="944110" y="228621"/>
                  <a:pt x="934661" y="233660"/>
                </a:cubicBezTo>
                <a:cubicBezTo>
                  <a:pt x="893150" y="255799"/>
                  <a:pt x="857984" y="291850"/>
                  <a:pt x="812748" y="304774"/>
                </a:cubicBezTo>
                <a:cubicBezTo>
                  <a:pt x="749301" y="322901"/>
                  <a:pt x="718481" y="326981"/>
                  <a:pt x="660358" y="365729"/>
                </a:cubicBezTo>
                <a:cubicBezTo>
                  <a:pt x="640039" y="379274"/>
                  <a:pt x="616669" y="389098"/>
                  <a:pt x="599402" y="406365"/>
                </a:cubicBezTo>
                <a:cubicBezTo>
                  <a:pt x="592629" y="413138"/>
                  <a:pt x="587053" y="421371"/>
                  <a:pt x="579083" y="426684"/>
                </a:cubicBezTo>
                <a:cubicBezTo>
                  <a:pt x="553976" y="443422"/>
                  <a:pt x="535059" y="448131"/>
                  <a:pt x="507968" y="457161"/>
                </a:cubicBezTo>
                <a:cubicBezTo>
                  <a:pt x="487649" y="470707"/>
                  <a:pt x="468853" y="486877"/>
                  <a:pt x="447011" y="497798"/>
                </a:cubicBezTo>
                <a:cubicBezTo>
                  <a:pt x="434522" y="504042"/>
                  <a:pt x="418863" y="501713"/>
                  <a:pt x="406374" y="507957"/>
                </a:cubicBezTo>
                <a:cubicBezTo>
                  <a:pt x="302755" y="559765"/>
                  <a:pt x="424890" y="523645"/>
                  <a:pt x="325099" y="548594"/>
                </a:cubicBezTo>
                <a:cubicBezTo>
                  <a:pt x="318326" y="558753"/>
                  <a:pt x="314050" y="571125"/>
                  <a:pt x="304780" y="579071"/>
                </a:cubicBezTo>
                <a:cubicBezTo>
                  <a:pt x="286922" y="594378"/>
                  <a:pt x="236422" y="618329"/>
                  <a:pt x="213346" y="629867"/>
                </a:cubicBezTo>
                <a:cubicBezTo>
                  <a:pt x="206573" y="640026"/>
                  <a:pt x="201661" y="651711"/>
                  <a:pt x="193027" y="660344"/>
                </a:cubicBezTo>
                <a:cubicBezTo>
                  <a:pt x="184393" y="668978"/>
                  <a:pt x="169322" y="670503"/>
                  <a:pt x="162549" y="680662"/>
                </a:cubicBezTo>
                <a:cubicBezTo>
                  <a:pt x="110067" y="759385"/>
                  <a:pt x="198429" y="690607"/>
                  <a:pt x="121912" y="741617"/>
                </a:cubicBezTo>
                <a:cubicBezTo>
                  <a:pt x="115139" y="751776"/>
                  <a:pt x="107651" y="761494"/>
                  <a:pt x="101593" y="772095"/>
                </a:cubicBezTo>
                <a:cubicBezTo>
                  <a:pt x="94079" y="785244"/>
                  <a:pt x="89301" y="799889"/>
                  <a:pt x="81274" y="812731"/>
                </a:cubicBezTo>
                <a:cubicBezTo>
                  <a:pt x="72300" y="827089"/>
                  <a:pt x="59019" y="838567"/>
                  <a:pt x="50796" y="853368"/>
                </a:cubicBezTo>
                <a:cubicBezTo>
                  <a:pt x="41940" y="869309"/>
                  <a:pt x="36245" y="886864"/>
                  <a:pt x="30478" y="904164"/>
                </a:cubicBezTo>
                <a:cubicBezTo>
                  <a:pt x="11680" y="960559"/>
                  <a:pt x="10606" y="973041"/>
                  <a:pt x="0" y="1026073"/>
                </a:cubicBezTo>
                <a:cubicBezTo>
                  <a:pt x="6773" y="1093801"/>
                  <a:pt x="11514" y="1161762"/>
                  <a:pt x="20318" y="1229256"/>
                </a:cubicBezTo>
                <a:cubicBezTo>
                  <a:pt x="24859" y="1264068"/>
                  <a:pt x="54961" y="1293767"/>
                  <a:pt x="71115" y="1320689"/>
                </a:cubicBezTo>
                <a:cubicBezTo>
                  <a:pt x="134545" y="1426403"/>
                  <a:pt x="59547" y="1307713"/>
                  <a:pt x="101593" y="1391803"/>
                </a:cubicBezTo>
                <a:cubicBezTo>
                  <a:pt x="107053" y="1402724"/>
                  <a:pt x="116451" y="1411359"/>
                  <a:pt x="121912" y="1422280"/>
                </a:cubicBezTo>
                <a:cubicBezTo>
                  <a:pt x="130068" y="1438591"/>
                  <a:pt x="132566" y="1457612"/>
                  <a:pt x="142231" y="1473076"/>
                </a:cubicBezTo>
                <a:cubicBezTo>
                  <a:pt x="149846" y="1485259"/>
                  <a:pt x="164089" y="1492059"/>
                  <a:pt x="172709" y="1503553"/>
                </a:cubicBezTo>
                <a:cubicBezTo>
                  <a:pt x="273726" y="1638240"/>
                  <a:pt x="152501" y="1492520"/>
                  <a:pt x="223506" y="1584826"/>
                </a:cubicBezTo>
                <a:cubicBezTo>
                  <a:pt x="249948" y="1619200"/>
                  <a:pt x="263638" y="1672705"/>
                  <a:pt x="304780" y="1686418"/>
                </a:cubicBezTo>
                <a:lnTo>
                  <a:pt x="335258" y="1696577"/>
                </a:lnTo>
                <a:cubicBezTo>
                  <a:pt x="345418" y="1706736"/>
                  <a:pt x="354396" y="1718234"/>
                  <a:pt x="365737" y="1727055"/>
                </a:cubicBezTo>
                <a:cubicBezTo>
                  <a:pt x="385013" y="1742047"/>
                  <a:pt x="409426" y="1750424"/>
                  <a:pt x="426693" y="1767691"/>
                </a:cubicBezTo>
                <a:cubicBezTo>
                  <a:pt x="436852" y="1777850"/>
                  <a:pt x="447973" y="1787132"/>
                  <a:pt x="457171" y="1798169"/>
                </a:cubicBezTo>
                <a:cubicBezTo>
                  <a:pt x="464988" y="1807549"/>
                  <a:pt x="468110" y="1820830"/>
                  <a:pt x="477490" y="1828646"/>
                </a:cubicBezTo>
                <a:cubicBezTo>
                  <a:pt x="489124" y="1838341"/>
                  <a:pt x="504581" y="1842191"/>
                  <a:pt x="518127" y="1848964"/>
                </a:cubicBezTo>
                <a:cubicBezTo>
                  <a:pt x="559527" y="1890364"/>
                  <a:pt x="513480" y="1848600"/>
                  <a:pt x="579083" y="1889601"/>
                </a:cubicBezTo>
                <a:cubicBezTo>
                  <a:pt x="593442" y="1898575"/>
                  <a:pt x="605020" y="1911678"/>
                  <a:pt x="619721" y="1920078"/>
                </a:cubicBezTo>
                <a:cubicBezTo>
                  <a:pt x="629019" y="1925391"/>
                  <a:pt x="640356" y="1926019"/>
                  <a:pt x="650199" y="1930237"/>
                </a:cubicBezTo>
                <a:cubicBezTo>
                  <a:pt x="664119" y="1936203"/>
                  <a:pt x="676656" y="1945238"/>
                  <a:pt x="690836" y="1950556"/>
                </a:cubicBezTo>
                <a:cubicBezTo>
                  <a:pt x="703910" y="1955459"/>
                  <a:pt x="718100" y="1956703"/>
                  <a:pt x="731474" y="1960715"/>
                </a:cubicBezTo>
                <a:cubicBezTo>
                  <a:pt x="751988" y="1966869"/>
                  <a:pt x="771652" y="1975839"/>
                  <a:pt x="792430" y="1981033"/>
                </a:cubicBezTo>
                <a:cubicBezTo>
                  <a:pt x="805976" y="1984419"/>
                  <a:pt x="819437" y="1988163"/>
                  <a:pt x="833067" y="1991192"/>
                </a:cubicBezTo>
                <a:cubicBezTo>
                  <a:pt x="849923" y="1994938"/>
                  <a:pt x="867205" y="1996808"/>
                  <a:pt x="883864" y="2001351"/>
                </a:cubicBezTo>
                <a:cubicBezTo>
                  <a:pt x="904527" y="2006986"/>
                  <a:pt x="924501" y="2014897"/>
                  <a:pt x="944820" y="2021670"/>
                </a:cubicBezTo>
                <a:lnTo>
                  <a:pt x="975298" y="2031829"/>
                </a:lnTo>
                <a:lnTo>
                  <a:pt x="1005776" y="2041988"/>
                </a:lnTo>
                <a:lnTo>
                  <a:pt x="1036254" y="2052147"/>
                </a:lnTo>
                <a:cubicBezTo>
                  <a:pt x="1043027" y="2058920"/>
                  <a:pt x="1048779" y="2066899"/>
                  <a:pt x="1056573" y="2072466"/>
                </a:cubicBezTo>
                <a:cubicBezTo>
                  <a:pt x="1083308" y="2091562"/>
                  <a:pt x="1101426" y="2099971"/>
                  <a:pt x="1127689" y="2113102"/>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6" name="Freeform 85"/>
          <p:cNvSpPr/>
          <p:nvPr/>
        </p:nvSpPr>
        <p:spPr>
          <a:xfrm>
            <a:off x="2754347" y="1570037"/>
            <a:ext cx="4500447" cy="2205546"/>
          </a:xfrm>
          <a:custGeom>
            <a:avLst/>
            <a:gdLst>
              <a:gd name="connsiteX0" fmla="*/ 264143 w 4500447"/>
              <a:gd name="connsiteY0" fmla="*/ 223501 h 2205546"/>
              <a:gd name="connsiteX1" fmla="*/ 182868 w 4500447"/>
              <a:gd name="connsiteY1" fmla="*/ 284456 h 2205546"/>
              <a:gd name="connsiteX2" fmla="*/ 172709 w 4500447"/>
              <a:gd name="connsiteY2" fmla="*/ 314933 h 2205546"/>
              <a:gd name="connsiteX3" fmla="*/ 121912 w 4500447"/>
              <a:gd name="connsiteY3" fmla="*/ 365729 h 2205546"/>
              <a:gd name="connsiteX4" fmla="*/ 91434 w 4500447"/>
              <a:gd name="connsiteY4" fmla="*/ 406365 h 2205546"/>
              <a:gd name="connsiteX5" fmla="*/ 71115 w 4500447"/>
              <a:gd name="connsiteY5" fmla="*/ 477479 h 2205546"/>
              <a:gd name="connsiteX6" fmla="*/ 60956 w 4500447"/>
              <a:gd name="connsiteY6" fmla="*/ 528275 h 2205546"/>
              <a:gd name="connsiteX7" fmla="*/ 40637 w 4500447"/>
              <a:gd name="connsiteY7" fmla="*/ 568912 h 2205546"/>
              <a:gd name="connsiteX8" fmla="*/ 10159 w 4500447"/>
              <a:gd name="connsiteY8" fmla="*/ 741617 h 2205546"/>
              <a:gd name="connsiteX9" fmla="*/ 0 w 4500447"/>
              <a:gd name="connsiteY9" fmla="*/ 883845 h 2205546"/>
              <a:gd name="connsiteX10" fmla="*/ 20318 w 4500447"/>
              <a:gd name="connsiteY10" fmla="*/ 1015914 h 2205546"/>
              <a:gd name="connsiteX11" fmla="*/ 60956 w 4500447"/>
              <a:gd name="connsiteY11" fmla="*/ 1107347 h 2205546"/>
              <a:gd name="connsiteX12" fmla="*/ 81275 w 4500447"/>
              <a:gd name="connsiteY12" fmla="*/ 1158142 h 2205546"/>
              <a:gd name="connsiteX13" fmla="*/ 111753 w 4500447"/>
              <a:gd name="connsiteY13" fmla="*/ 1198779 h 2205546"/>
              <a:gd name="connsiteX14" fmla="*/ 132071 w 4500447"/>
              <a:gd name="connsiteY14" fmla="*/ 1249575 h 2205546"/>
              <a:gd name="connsiteX15" fmla="*/ 182868 w 4500447"/>
              <a:gd name="connsiteY15" fmla="*/ 1310530 h 2205546"/>
              <a:gd name="connsiteX16" fmla="*/ 203187 w 4500447"/>
              <a:gd name="connsiteY16" fmla="*/ 1341007 h 2205546"/>
              <a:gd name="connsiteX17" fmla="*/ 243824 w 4500447"/>
              <a:gd name="connsiteY17" fmla="*/ 1432439 h 2205546"/>
              <a:gd name="connsiteX18" fmla="*/ 264143 w 4500447"/>
              <a:gd name="connsiteY18" fmla="*/ 1452758 h 2205546"/>
              <a:gd name="connsiteX19" fmla="*/ 325099 w 4500447"/>
              <a:gd name="connsiteY19" fmla="*/ 1564508 h 2205546"/>
              <a:gd name="connsiteX20" fmla="*/ 386055 w 4500447"/>
              <a:gd name="connsiteY20" fmla="*/ 1625463 h 2205546"/>
              <a:gd name="connsiteX21" fmla="*/ 426693 w 4500447"/>
              <a:gd name="connsiteY21" fmla="*/ 1645781 h 2205546"/>
              <a:gd name="connsiteX22" fmla="*/ 497808 w 4500447"/>
              <a:gd name="connsiteY22" fmla="*/ 1686418 h 2205546"/>
              <a:gd name="connsiteX23" fmla="*/ 558765 w 4500447"/>
              <a:gd name="connsiteY23" fmla="*/ 1737214 h 2205546"/>
              <a:gd name="connsiteX24" fmla="*/ 629880 w 4500447"/>
              <a:gd name="connsiteY24" fmla="*/ 1767691 h 2205546"/>
              <a:gd name="connsiteX25" fmla="*/ 690836 w 4500447"/>
              <a:gd name="connsiteY25" fmla="*/ 1808328 h 2205546"/>
              <a:gd name="connsiteX26" fmla="*/ 721314 w 4500447"/>
              <a:gd name="connsiteY26" fmla="*/ 1818487 h 2205546"/>
              <a:gd name="connsiteX27" fmla="*/ 812749 w 4500447"/>
              <a:gd name="connsiteY27" fmla="*/ 1859123 h 2205546"/>
              <a:gd name="connsiteX28" fmla="*/ 843227 w 4500447"/>
              <a:gd name="connsiteY28" fmla="*/ 1879442 h 2205546"/>
              <a:gd name="connsiteX29" fmla="*/ 883864 w 4500447"/>
              <a:gd name="connsiteY29" fmla="*/ 1889601 h 2205546"/>
              <a:gd name="connsiteX30" fmla="*/ 985458 w 4500447"/>
              <a:gd name="connsiteY30" fmla="*/ 1909919 h 2205546"/>
              <a:gd name="connsiteX31" fmla="*/ 1056573 w 4500447"/>
              <a:gd name="connsiteY31" fmla="*/ 1930237 h 2205546"/>
              <a:gd name="connsiteX32" fmla="*/ 1107370 w 4500447"/>
              <a:gd name="connsiteY32" fmla="*/ 1940397 h 2205546"/>
              <a:gd name="connsiteX33" fmla="*/ 1137848 w 4500447"/>
              <a:gd name="connsiteY33" fmla="*/ 1950556 h 2205546"/>
              <a:gd name="connsiteX34" fmla="*/ 1178486 w 4500447"/>
              <a:gd name="connsiteY34" fmla="*/ 1960715 h 2205546"/>
              <a:gd name="connsiteX35" fmla="*/ 1259760 w 4500447"/>
              <a:gd name="connsiteY35" fmla="*/ 1991192 h 2205546"/>
              <a:gd name="connsiteX36" fmla="*/ 1300398 w 4500447"/>
              <a:gd name="connsiteY36" fmla="*/ 2011511 h 2205546"/>
              <a:gd name="connsiteX37" fmla="*/ 1351195 w 4500447"/>
              <a:gd name="connsiteY37" fmla="*/ 2021670 h 2205546"/>
              <a:gd name="connsiteX38" fmla="*/ 1422310 w 4500447"/>
              <a:gd name="connsiteY38" fmla="*/ 2041988 h 2205546"/>
              <a:gd name="connsiteX39" fmla="*/ 1462948 w 4500447"/>
              <a:gd name="connsiteY39" fmla="*/ 2052147 h 2205546"/>
              <a:gd name="connsiteX40" fmla="*/ 1493426 w 4500447"/>
              <a:gd name="connsiteY40" fmla="*/ 2072466 h 2205546"/>
              <a:gd name="connsiteX41" fmla="*/ 1615338 w 4500447"/>
              <a:gd name="connsiteY41" fmla="*/ 2102943 h 2205546"/>
              <a:gd name="connsiteX42" fmla="*/ 1777888 w 4500447"/>
              <a:gd name="connsiteY42" fmla="*/ 2143580 h 2205546"/>
              <a:gd name="connsiteX43" fmla="*/ 1818525 w 4500447"/>
              <a:gd name="connsiteY43" fmla="*/ 2163898 h 2205546"/>
              <a:gd name="connsiteX44" fmla="*/ 1950597 w 4500447"/>
              <a:gd name="connsiteY44" fmla="*/ 2174057 h 2205546"/>
              <a:gd name="connsiteX45" fmla="*/ 2042031 w 4500447"/>
              <a:gd name="connsiteY45" fmla="*/ 2184216 h 2205546"/>
              <a:gd name="connsiteX46" fmla="*/ 2102987 w 4500447"/>
              <a:gd name="connsiteY46" fmla="*/ 2194375 h 2205546"/>
              <a:gd name="connsiteX47" fmla="*/ 2174103 w 4500447"/>
              <a:gd name="connsiteY47" fmla="*/ 2204534 h 2205546"/>
              <a:gd name="connsiteX48" fmla="*/ 2610955 w 4500447"/>
              <a:gd name="connsiteY48" fmla="*/ 2194375 h 2205546"/>
              <a:gd name="connsiteX49" fmla="*/ 2702390 w 4500447"/>
              <a:gd name="connsiteY49" fmla="*/ 2163898 h 2205546"/>
              <a:gd name="connsiteX50" fmla="*/ 2783664 w 4500447"/>
              <a:gd name="connsiteY50" fmla="*/ 2123261 h 2205546"/>
              <a:gd name="connsiteX51" fmla="*/ 2824302 w 4500447"/>
              <a:gd name="connsiteY51" fmla="*/ 2102943 h 2205546"/>
              <a:gd name="connsiteX52" fmla="*/ 2885258 w 4500447"/>
              <a:gd name="connsiteY52" fmla="*/ 2062306 h 2205546"/>
              <a:gd name="connsiteX53" fmla="*/ 2925895 w 4500447"/>
              <a:gd name="connsiteY53" fmla="*/ 2031829 h 2205546"/>
              <a:gd name="connsiteX54" fmla="*/ 3047808 w 4500447"/>
              <a:gd name="connsiteY54" fmla="*/ 1981033 h 2205546"/>
              <a:gd name="connsiteX55" fmla="*/ 3108764 w 4500447"/>
              <a:gd name="connsiteY55" fmla="*/ 1940397 h 2205546"/>
              <a:gd name="connsiteX56" fmla="*/ 3159561 w 4500447"/>
              <a:gd name="connsiteY56" fmla="*/ 1930237 h 2205546"/>
              <a:gd name="connsiteX57" fmla="*/ 3220517 w 4500447"/>
              <a:gd name="connsiteY57" fmla="*/ 1909919 h 2205546"/>
              <a:gd name="connsiteX58" fmla="*/ 3250995 w 4500447"/>
              <a:gd name="connsiteY58" fmla="*/ 1889601 h 2205546"/>
              <a:gd name="connsiteX59" fmla="*/ 3311951 w 4500447"/>
              <a:gd name="connsiteY59" fmla="*/ 1859123 h 2205546"/>
              <a:gd name="connsiteX60" fmla="*/ 3383067 w 4500447"/>
              <a:gd name="connsiteY60" fmla="*/ 1838805 h 2205546"/>
              <a:gd name="connsiteX61" fmla="*/ 3423704 w 4500447"/>
              <a:gd name="connsiteY61" fmla="*/ 1808328 h 2205546"/>
              <a:gd name="connsiteX62" fmla="*/ 3565935 w 4500447"/>
              <a:gd name="connsiteY62" fmla="*/ 1747373 h 2205546"/>
              <a:gd name="connsiteX63" fmla="*/ 3657369 w 4500447"/>
              <a:gd name="connsiteY63" fmla="*/ 1716895 h 2205546"/>
              <a:gd name="connsiteX64" fmla="*/ 3789441 w 4500447"/>
              <a:gd name="connsiteY64" fmla="*/ 1645781 h 2205546"/>
              <a:gd name="connsiteX65" fmla="*/ 4023106 w 4500447"/>
              <a:gd name="connsiteY65" fmla="*/ 1523872 h 2205546"/>
              <a:gd name="connsiteX66" fmla="*/ 4063744 w 4500447"/>
              <a:gd name="connsiteY66" fmla="*/ 1493394 h 2205546"/>
              <a:gd name="connsiteX67" fmla="*/ 4114541 w 4500447"/>
              <a:gd name="connsiteY67" fmla="*/ 1432439 h 2205546"/>
              <a:gd name="connsiteX68" fmla="*/ 4155178 w 4500447"/>
              <a:gd name="connsiteY68" fmla="*/ 1391803 h 2205546"/>
              <a:gd name="connsiteX69" fmla="*/ 4195815 w 4500447"/>
              <a:gd name="connsiteY69" fmla="*/ 1341007 h 2205546"/>
              <a:gd name="connsiteX70" fmla="*/ 4277090 w 4500447"/>
              <a:gd name="connsiteY70" fmla="*/ 1259734 h 2205546"/>
              <a:gd name="connsiteX71" fmla="*/ 4378684 w 4500447"/>
              <a:gd name="connsiteY71" fmla="*/ 1117506 h 2205546"/>
              <a:gd name="connsiteX72" fmla="*/ 4409162 w 4500447"/>
              <a:gd name="connsiteY72" fmla="*/ 1046392 h 2205546"/>
              <a:gd name="connsiteX73" fmla="*/ 4449799 w 4500447"/>
              <a:gd name="connsiteY73" fmla="*/ 954959 h 2205546"/>
              <a:gd name="connsiteX74" fmla="*/ 4490437 w 4500447"/>
              <a:gd name="connsiteY74" fmla="*/ 833050 h 2205546"/>
              <a:gd name="connsiteX75" fmla="*/ 4480278 w 4500447"/>
              <a:gd name="connsiteY75" fmla="*/ 365729 h 2205546"/>
              <a:gd name="connsiteX76" fmla="*/ 4470118 w 4500447"/>
              <a:gd name="connsiteY76" fmla="*/ 304774 h 2205546"/>
              <a:gd name="connsiteX77" fmla="*/ 4419321 w 4500447"/>
              <a:gd name="connsiteY77" fmla="*/ 223501 h 2205546"/>
              <a:gd name="connsiteX78" fmla="*/ 4378684 w 4500447"/>
              <a:gd name="connsiteY78" fmla="*/ 142228 h 2205546"/>
              <a:gd name="connsiteX79" fmla="*/ 4327887 w 4500447"/>
              <a:gd name="connsiteY79" fmla="*/ 121909 h 2205546"/>
              <a:gd name="connsiteX80" fmla="*/ 4297409 w 4500447"/>
              <a:gd name="connsiteY80" fmla="*/ 101591 h 2205546"/>
              <a:gd name="connsiteX81" fmla="*/ 4145019 w 4500447"/>
              <a:gd name="connsiteY81" fmla="*/ 50795 h 2205546"/>
              <a:gd name="connsiteX82" fmla="*/ 4104381 w 4500447"/>
              <a:gd name="connsiteY82" fmla="*/ 30477 h 2205546"/>
              <a:gd name="connsiteX83" fmla="*/ 3931672 w 4500447"/>
              <a:gd name="connsiteY83" fmla="*/ 0 h 2205546"/>
              <a:gd name="connsiteX84" fmla="*/ 2214740 w 4500447"/>
              <a:gd name="connsiteY84" fmla="*/ 10159 h 2205546"/>
              <a:gd name="connsiteX85" fmla="*/ 1909959 w 4500447"/>
              <a:gd name="connsiteY85" fmla="*/ 20318 h 2205546"/>
              <a:gd name="connsiteX86" fmla="*/ 1564541 w 4500447"/>
              <a:gd name="connsiteY86" fmla="*/ 30477 h 2205546"/>
              <a:gd name="connsiteX87" fmla="*/ 1361354 w 4500447"/>
              <a:gd name="connsiteY87" fmla="*/ 50795 h 2205546"/>
              <a:gd name="connsiteX88" fmla="*/ 1320717 w 4500447"/>
              <a:gd name="connsiteY88" fmla="*/ 60954 h 2205546"/>
              <a:gd name="connsiteX89" fmla="*/ 1168326 w 4500447"/>
              <a:gd name="connsiteY89" fmla="*/ 81273 h 2205546"/>
              <a:gd name="connsiteX90" fmla="*/ 1056573 w 4500447"/>
              <a:gd name="connsiteY90" fmla="*/ 111750 h 2205546"/>
              <a:gd name="connsiteX91" fmla="*/ 1015936 w 4500447"/>
              <a:gd name="connsiteY91" fmla="*/ 132068 h 2205546"/>
              <a:gd name="connsiteX92" fmla="*/ 894023 w 4500447"/>
              <a:gd name="connsiteY92" fmla="*/ 152387 h 2205546"/>
              <a:gd name="connsiteX93" fmla="*/ 822908 w 4500447"/>
              <a:gd name="connsiteY93" fmla="*/ 172705 h 2205546"/>
              <a:gd name="connsiteX94" fmla="*/ 670518 w 4500447"/>
              <a:gd name="connsiteY94" fmla="*/ 193023 h 2205546"/>
              <a:gd name="connsiteX95" fmla="*/ 538446 w 4500447"/>
              <a:gd name="connsiteY95" fmla="*/ 213342 h 2205546"/>
              <a:gd name="connsiteX96" fmla="*/ 264143 w 4500447"/>
              <a:gd name="connsiteY96" fmla="*/ 223501 h 22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500447" h="2205546">
                <a:moveTo>
                  <a:pt x="264143" y="223501"/>
                </a:moveTo>
                <a:cubicBezTo>
                  <a:pt x="204880" y="235353"/>
                  <a:pt x="220454" y="246870"/>
                  <a:pt x="182868" y="284456"/>
                </a:cubicBezTo>
                <a:cubicBezTo>
                  <a:pt x="179482" y="294615"/>
                  <a:pt x="179134" y="306366"/>
                  <a:pt x="172709" y="314933"/>
                </a:cubicBezTo>
                <a:cubicBezTo>
                  <a:pt x="158341" y="334089"/>
                  <a:pt x="137821" y="347832"/>
                  <a:pt x="121912" y="365729"/>
                </a:cubicBezTo>
                <a:cubicBezTo>
                  <a:pt x="110663" y="378384"/>
                  <a:pt x="101593" y="392820"/>
                  <a:pt x="91434" y="406365"/>
                </a:cubicBezTo>
                <a:cubicBezTo>
                  <a:pt x="84661" y="430070"/>
                  <a:pt x="77094" y="453562"/>
                  <a:pt x="71115" y="477479"/>
                </a:cubicBezTo>
                <a:cubicBezTo>
                  <a:pt x="66927" y="494231"/>
                  <a:pt x="66416" y="511894"/>
                  <a:pt x="60956" y="528275"/>
                </a:cubicBezTo>
                <a:cubicBezTo>
                  <a:pt x="56167" y="542642"/>
                  <a:pt x="47410" y="555366"/>
                  <a:pt x="40637" y="568912"/>
                </a:cubicBezTo>
                <a:cubicBezTo>
                  <a:pt x="29427" y="624960"/>
                  <a:pt x="15630" y="684175"/>
                  <a:pt x="10159" y="741617"/>
                </a:cubicBezTo>
                <a:cubicBezTo>
                  <a:pt x="5653" y="788933"/>
                  <a:pt x="3386" y="836436"/>
                  <a:pt x="0" y="883845"/>
                </a:cubicBezTo>
                <a:cubicBezTo>
                  <a:pt x="6773" y="927868"/>
                  <a:pt x="10656" y="972434"/>
                  <a:pt x="20318" y="1015914"/>
                </a:cubicBezTo>
                <a:cubicBezTo>
                  <a:pt x="27010" y="1046027"/>
                  <a:pt x="48469" y="1079253"/>
                  <a:pt x="60956" y="1107347"/>
                </a:cubicBezTo>
                <a:cubicBezTo>
                  <a:pt x="68363" y="1124011"/>
                  <a:pt x="72419" y="1142201"/>
                  <a:pt x="81275" y="1158142"/>
                </a:cubicBezTo>
                <a:cubicBezTo>
                  <a:pt x="89498" y="1172943"/>
                  <a:pt x="103530" y="1183978"/>
                  <a:pt x="111753" y="1198779"/>
                </a:cubicBezTo>
                <a:cubicBezTo>
                  <a:pt x="120609" y="1214720"/>
                  <a:pt x="123915" y="1233264"/>
                  <a:pt x="132071" y="1249575"/>
                </a:cubicBezTo>
                <a:cubicBezTo>
                  <a:pt x="150986" y="1287404"/>
                  <a:pt x="154787" y="1276833"/>
                  <a:pt x="182868" y="1310530"/>
                </a:cubicBezTo>
                <a:cubicBezTo>
                  <a:pt x="190685" y="1319910"/>
                  <a:pt x="197726" y="1330086"/>
                  <a:pt x="203187" y="1341007"/>
                </a:cubicBezTo>
                <a:cubicBezTo>
                  <a:pt x="220785" y="1376201"/>
                  <a:pt x="222281" y="1400125"/>
                  <a:pt x="243824" y="1432439"/>
                </a:cubicBezTo>
                <a:cubicBezTo>
                  <a:pt x="249137" y="1440409"/>
                  <a:pt x="259215" y="1444545"/>
                  <a:pt x="264143" y="1452758"/>
                </a:cubicBezTo>
                <a:cubicBezTo>
                  <a:pt x="274853" y="1470607"/>
                  <a:pt x="302245" y="1538798"/>
                  <a:pt x="325099" y="1564508"/>
                </a:cubicBezTo>
                <a:cubicBezTo>
                  <a:pt x="344189" y="1585984"/>
                  <a:pt x="360354" y="1612613"/>
                  <a:pt x="386055" y="1625463"/>
                </a:cubicBezTo>
                <a:lnTo>
                  <a:pt x="426693" y="1645781"/>
                </a:lnTo>
                <a:cubicBezTo>
                  <a:pt x="495121" y="1714209"/>
                  <a:pt x="415947" y="1645489"/>
                  <a:pt x="497808" y="1686418"/>
                </a:cubicBezTo>
                <a:cubicBezTo>
                  <a:pt x="587829" y="1731427"/>
                  <a:pt x="502873" y="1699953"/>
                  <a:pt x="558765" y="1737214"/>
                </a:cubicBezTo>
                <a:cubicBezTo>
                  <a:pt x="583872" y="1753952"/>
                  <a:pt x="602789" y="1758661"/>
                  <a:pt x="629880" y="1767691"/>
                </a:cubicBezTo>
                <a:cubicBezTo>
                  <a:pt x="650199" y="1781237"/>
                  <a:pt x="669489" y="1796469"/>
                  <a:pt x="690836" y="1808328"/>
                </a:cubicBezTo>
                <a:cubicBezTo>
                  <a:pt x="700197" y="1813529"/>
                  <a:pt x="711736" y="1813698"/>
                  <a:pt x="721314" y="1818487"/>
                </a:cubicBezTo>
                <a:cubicBezTo>
                  <a:pt x="809192" y="1862424"/>
                  <a:pt x="735200" y="1839737"/>
                  <a:pt x="812749" y="1859123"/>
                </a:cubicBezTo>
                <a:cubicBezTo>
                  <a:pt x="822908" y="1865896"/>
                  <a:pt x="832004" y="1874632"/>
                  <a:pt x="843227" y="1879442"/>
                </a:cubicBezTo>
                <a:cubicBezTo>
                  <a:pt x="856061" y="1884942"/>
                  <a:pt x="870439" y="1885765"/>
                  <a:pt x="883864" y="1889601"/>
                </a:cubicBezTo>
                <a:cubicBezTo>
                  <a:pt x="954790" y="1909865"/>
                  <a:pt x="864093" y="1892582"/>
                  <a:pt x="985458" y="1909919"/>
                </a:cubicBezTo>
                <a:cubicBezTo>
                  <a:pt x="1019400" y="1921233"/>
                  <a:pt x="1018301" y="1921732"/>
                  <a:pt x="1056573" y="1930237"/>
                </a:cubicBezTo>
                <a:cubicBezTo>
                  <a:pt x="1073429" y="1933983"/>
                  <a:pt x="1090618" y="1936209"/>
                  <a:pt x="1107370" y="1940397"/>
                </a:cubicBezTo>
                <a:cubicBezTo>
                  <a:pt x="1117759" y="1942994"/>
                  <a:pt x="1127551" y="1947614"/>
                  <a:pt x="1137848" y="1950556"/>
                </a:cubicBezTo>
                <a:cubicBezTo>
                  <a:pt x="1151274" y="1954392"/>
                  <a:pt x="1164940" y="1957329"/>
                  <a:pt x="1178486" y="1960715"/>
                </a:cubicBezTo>
                <a:cubicBezTo>
                  <a:pt x="1291632" y="2017286"/>
                  <a:pt x="1149095" y="1949693"/>
                  <a:pt x="1259760" y="1991192"/>
                </a:cubicBezTo>
                <a:cubicBezTo>
                  <a:pt x="1273941" y="1996510"/>
                  <a:pt x="1286030" y="2006722"/>
                  <a:pt x="1300398" y="2011511"/>
                </a:cubicBezTo>
                <a:cubicBezTo>
                  <a:pt x="1316780" y="2016971"/>
                  <a:pt x="1334443" y="2017482"/>
                  <a:pt x="1351195" y="2021670"/>
                </a:cubicBezTo>
                <a:cubicBezTo>
                  <a:pt x="1375112" y="2027649"/>
                  <a:pt x="1398525" y="2035501"/>
                  <a:pt x="1422310" y="2041988"/>
                </a:cubicBezTo>
                <a:cubicBezTo>
                  <a:pt x="1435781" y="2045662"/>
                  <a:pt x="1449402" y="2048761"/>
                  <a:pt x="1462948" y="2052147"/>
                </a:cubicBezTo>
                <a:cubicBezTo>
                  <a:pt x="1473107" y="2058920"/>
                  <a:pt x="1481843" y="2068605"/>
                  <a:pt x="1493426" y="2072466"/>
                </a:cubicBezTo>
                <a:cubicBezTo>
                  <a:pt x="1533164" y="2085712"/>
                  <a:pt x="1615338" y="2102943"/>
                  <a:pt x="1615338" y="2102943"/>
                </a:cubicBezTo>
                <a:cubicBezTo>
                  <a:pt x="1717130" y="2164016"/>
                  <a:pt x="1610628" y="2110128"/>
                  <a:pt x="1777888" y="2143580"/>
                </a:cubicBezTo>
                <a:cubicBezTo>
                  <a:pt x="1792738" y="2146550"/>
                  <a:pt x="1803611" y="2161266"/>
                  <a:pt x="1818525" y="2163898"/>
                </a:cubicBezTo>
                <a:cubicBezTo>
                  <a:pt x="1862007" y="2171571"/>
                  <a:pt x="1906624" y="2170060"/>
                  <a:pt x="1950597" y="2174057"/>
                </a:cubicBezTo>
                <a:cubicBezTo>
                  <a:pt x="1981137" y="2176833"/>
                  <a:pt x="2011634" y="2180163"/>
                  <a:pt x="2042031" y="2184216"/>
                </a:cubicBezTo>
                <a:cubicBezTo>
                  <a:pt x="2062449" y="2186938"/>
                  <a:pt x="2082628" y="2191243"/>
                  <a:pt x="2102987" y="2194375"/>
                </a:cubicBezTo>
                <a:cubicBezTo>
                  <a:pt x="2126655" y="2198016"/>
                  <a:pt x="2150398" y="2201148"/>
                  <a:pt x="2174103" y="2204534"/>
                </a:cubicBezTo>
                <a:cubicBezTo>
                  <a:pt x="2319720" y="2201148"/>
                  <a:pt x="2465727" y="2205546"/>
                  <a:pt x="2610955" y="2194375"/>
                </a:cubicBezTo>
                <a:cubicBezTo>
                  <a:pt x="2642987" y="2191911"/>
                  <a:pt x="2672683" y="2176130"/>
                  <a:pt x="2702390" y="2163898"/>
                </a:cubicBezTo>
                <a:cubicBezTo>
                  <a:pt x="2730398" y="2152366"/>
                  <a:pt x="2756573" y="2136806"/>
                  <a:pt x="2783664" y="2123261"/>
                </a:cubicBezTo>
                <a:cubicBezTo>
                  <a:pt x="2797210" y="2116488"/>
                  <a:pt x="2811701" y="2111344"/>
                  <a:pt x="2824302" y="2102943"/>
                </a:cubicBezTo>
                <a:cubicBezTo>
                  <a:pt x="2844621" y="2089397"/>
                  <a:pt x="2865252" y="2076310"/>
                  <a:pt x="2885258" y="2062306"/>
                </a:cubicBezTo>
                <a:cubicBezTo>
                  <a:pt x="2899129" y="2052596"/>
                  <a:pt x="2911376" y="2040540"/>
                  <a:pt x="2925895" y="2031829"/>
                </a:cubicBezTo>
                <a:cubicBezTo>
                  <a:pt x="3071749" y="1944318"/>
                  <a:pt x="2903320" y="2053274"/>
                  <a:pt x="3047808" y="1981033"/>
                </a:cubicBezTo>
                <a:cubicBezTo>
                  <a:pt x="3069650" y="1970112"/>
                  <a:pt x="3086533" y="1950502"/>
                  <a:pt x="3108764" y="1940397"/>
                </a:cubicBezTo>
                <a:cubicBezTo>
                  <a:pt x="3124484" y="1933252"/>
                  <a:pt x="3142902" y="1934780"/>
                  <a:pt x="3159561" y="1930237"/>
                </a:cubicBezTo>
                <a:cubicBezTo>
                  <a:pt x="3180224" y="1924602"/>
                  <a:pt x="3200945" y="1918617"/>
                  <a:pt x="3220517" y="1909919"/>
                </a:cubicBezTo>
                <a:cubicBezTo>
                  <a:pt x="3231675" y="1904960"/>
                  <a:pt x="3240322" y="1895531"/>
                  <a:pt x="3250995" y="1889601"/>
                </a:cubicBezTo>
                <a:cubicBezTo>
                  <a:pt x="3270853" y="1878569"/>
                  <a:pt x="3290748" y="1867278"/>
                  <a:pt x="3311951" y="1859123"/>
                </a:cubicBezTo>
                <a:cubicBezTo>
                  <a:pt x="3334962" y="1850273"/>
                  <a:pt x="3359362" y="1845578"/>
                  <a:pt x="3383067" y="1838805"/>
                </a:cubicBezTo>
                <a:cubicBezTo>
                  <a:pt x="3396613" y="1828646"/>
                  <a:pt x="3409185" y="1817039"/>
                  <a:pt x="3423704" y="1808328"/>
                </a:cubicBezTo>
                <a:cubicBezTo>
                  <a:pt x="3468208" y="1781626"/>
                  <a:pt x="3517305" y="1764536"/>
                  <a:pt x="3565935" y="1747373"/>
                </a:cubicBezTo>
                <a:cubicBezTo>
                  <a:pt x="3596230" y="1736681"/>
                  <a:pt x="3627288" y="1728175"/>
                  <a:pt x="3657369" y="1716895"/>
                </a:cubicBezTo>
                <a:cubicBezTo>
                  <a:pt x="3788546" y="1667705"/>
                  <a:pt x="3671410" y="1709335"/>
                  <a:pt x="3789441" y="1645781"/>
                </a:cubicBezTo>
                <a:cubicBezTo>
                  <a:pt x="3916290" y="1577480"/>
                  <a:pt x="3841472" y="1660096"/>
                  <a:pt x="4023106" y="1523872"/>
                </a:cubicBezTo>
                <a:cubicBezTo>
                  <a:pt x="4036652" y="1513713"/>
                  <a:pt x="4051771" y="1505367"/>
                  <a:pt x="4063744" y="1493394"/>
                </a:cubicBezTo>
                <a:cubicBezTo>
                  <a:pt x="4082446" y="1474692"/>
                  <a:pt x="4096847" y="1452098"/>
                  <a:pt x="4114541" y="1432439"/>
                </a:cubicBezTo>
                <a:cubicBezTo>
                  <a:pt x="4127356" y="1418200"/>
                  <a:pt x="4142451" y="1406120"/>
                  <a:pt x="4155178" y="1391803"/>
                </a:cubicBezTo>
                <a:cubicBezTo>
                  <a:pt x="4169584" y="1375597"/>
                  <a:pt x="4181107" y="1356940"/>
                  <a:pt x="4195815" y="1341007"/>
                </a:cubicBezTo>
                <a:cubicBezTo>
                  <a:pt x="4221802" y="1312855"/>
                  <a:pt x="4253568" y="1289976"/>
                  <a:pt x="4277090" y="1259734"/>
                </a:cubicBezTo>
                <a:cubicBezTo>
                  <a:pt x="4314386" y="1211783"/>
                  <a:pt x="4351835" y="1171202"/>
                  <a:pt x="4378684" y="1117506"/>
                </a:cubicBezTo>
                <a:cubicBezTo>
                  <a:pt x="4390218" y="1094439"/>
                  <a:pt x="4398490" y="1069870"/>
                  <a:pt x="4409162" y="1046392"/>
                </a:cubicBezTo>
                <a:cubicBezTo>
                  <a:pt x="4431292" y="997706"/>
                  <a:pt x="4431496" y="1009868"/>
                  <a:pt x="4449799" y="954959"/>
                </a:cubicBezTo>
                <a:cubicBezTo>
                  <a:pt x="4500447" y="803016"/>
                  <a:pt x="4442233" y="953554"/>
                  <a:pt x="4490437" y="833050"/>
                </a:cubicBezTo>
                <a:cubicBezTo>
                  <a:pt x="4487051" y="677276"/>
                  <a:pt x="4486266" y="521424"/>
                  <a:pt x="4480278" y="365729"/>
                </a:cubicBezTo>
                <a:cubicBezTo>
                  <a:pt x="4479486" y="345146"/>
                  <a:pt x="4477158" y="324132"/>
                  <a:pt x="4470118" y="304774"/>
                </a:cubicBezTo>
                <a:cubicBezTo>
                  <a:pt x="4458408" y="272572"/>
                  <a:pt x="4435104" y="252436"/>
                  <a:pt x="4419321" y="223501"/>
                </a:cubicBezTo>
                <a:cubicBezTo>
                  <a:pt x="4404817" y="196911"/>
                  <a:pt x="4406806" y="153477"/>
                  <a:pt x="4378684" y="142228"/>
                </a:cubicBezTo>
                <a:cubicBezTo>
                  <a:pt x="4361752" y="135455"/>
                  <a:pt x="4344198" y="130065"/>
                  <a:pt x="4327887" y="121909"/>
                </a:cubicBezTo>
                <a:cubicBezTo>
                  <a:pt x="4316966" y="116449"/>
                  <a:pt x="4308525" y="106643"/>
                  <a:pt x="4297409" y="101591"/>
                </a:cubicBezTo>
                <a:cubicBezTo>
                  <a:pt x="4184849" y="50429"/>
                  <a:pt x="4250943" y="89312"/>
                  <a:pt x="4145019" y="50795"/>
                </a:cubicBezTo>
                <a:cubicBezTo>
                  <a:pt x="4130786" y="45619"/>
                  <a:pt x="4118943" y="34637"/>
                  <a:pt x="4104381" y="30477"/>
                </a:cubicBezTo>
                <a:cubicBezTo>
                  <a:pt x="4054350" y="16183"/>
                  <a:pt x="3984942" y="7610"/>
                  <a:pt x="3931672" y="0"/>
                </a:cubicBezTo>
                <a:lnTo>
                  <a:pt x="2214740" y="10159"/>
                </a:lnTo>
                <a:cubicBezTo>
                  <a:pt x="2113095" y="11181"/>
                  <a:pt x="2011559" y="17143"/>
                  <a:pt x="1909959" y="20318"/>
                </a:cubicBezTo>
                <a:lnTo>
                  <a:pt x="1564541" y="30477"/>
                </a:lnTo>
                <a:cubicBezTo>
                  <a:pt x="1440384" y="55307"/>
                  <a:pt x="1600079" y="25667"/>
                  <a:pt x="1361354" y="50795"/>
                </a:cubicBezTo>
                <a:cubicBezTo>
                  <a:pt x="1347468" y="52257"/>
                  <a:pt x="1334408" y="58216"/>
                  <a:pt x="1320717" y="60954"/>
                </a:cubicBezTo>
                <a:cubicBezTo>
                  <a:pt x="1263705" y="72356"/>
                  <a:pt x="1229331" y="74495"/>
                  <a:pt x="1168326" y="81273"/>
                </a:cubicBezTo>
                <a:cubicBezTo>
                  <a:pt x="1136604" y="89203"/>
                  <a:pt x="1083140" y="102089"/>
                  <a:pt x="1056573" y="111750"/>
                </a:cubicBezTo>
                <a:cubicBezTo>
                  <a:pt x="1042340" y="116925"/>
                  <a:pt x="1030303" y="127279"/>
                  <a:pt x="1015936" y="132068"/>
                </a:cubicBezTo>
                <a:cubicBezTo>
                  <a:pt x="990658" y="140494"/>
                  <a:pt x="914282" y="148704"/>
                  <a:pt x="894023" y="152387"/>
                </a:cubicBezTo>
                <a:cubicBezTo>
                  <a:pt x="772333" y="174512"/>
                  <a:pt x="920829" y="150946"/>
                  <a:pt x="822908" y="172705"/>
                </a:cubicBezTo>
                <a:cubicBezTo>
                  <a:pt x="777306" y="182838"/>
                  <a:pt x="714537" y="188132"/>
                  <a:pt x="670518" y="193023"/>
                </a:cubicBezTo>
                <a:cubicBezTo>
                  <a:pt x="614092" y="207130"/>
                  <a:pt x="613095" y="209307"/>
                  <a:pt x="538446" y="213342"/>
                </a:cubicBezTo>
                <a:cubicBezTo>
                  <a:pt x="443703" y="218463"/>
                  <a:pt x="323406" y="211649"/>
                  <a:pt x="264143" y="223501"/>
                </a:cubicBezTo>
                <a:close/>
              </a:path>
            </a:pathLst>
          </a:cu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2" name="Title 1"/>
          <p:cNvSpPr>
            <a:spLocks noGrp="1"/>
          </p:cNvSpPr>
          <p:nvPr>
            <p:ph type="title"/>
          </p:nvPr>
        </p:nvSpPr>
        <p:spPr/>
        <p:txBody>
          <a:bodyPr/>
          <a:lstStyle/>
          <a:p>
            <a:r>
              <a:rPr lang="en-US" dirty="0" smtClean="0"/>
              <a:t>The role of dialects</a:t>
            </a:r>
            <a:endParaRPr lang="en-US" dirty="0"/>
          </a:p>
        </p:txBody>
      </p:sp>
      <p:grpSp>
        <p:nvGrpSpPr>
          <p:cNvPr id="3" name="Group 27"/>
          <p:cNvGrpSpPr/>
          <p:nvPr/>
        </p:nvGrpSpPr>
        <p:grpSpPr>
          <a:xfrm>
            <a:off x="3153297" y="3140397"/>
            <a:ext cx="3487216" cy="1864192"/>
            <a:chOff x="1077912" y="1981514"/>
            <a:chExt cx="3487216" cy="1864192"/>
          </a:xfrm>
        </p:grpSpPr>
        <p:grpSp>
          <p:nvGrpSpPr>
            <p:cNvPr id="4" name="Group 4"/>
            <p:cNvGrpSpPr/>
            <p:nvPr/>
          </p:nvGrpSpPr>
          <p:grpSpPr>
            <a:xfrm>
              <a:off x="1077912" y="2179637"/>
              <a:ext cx="3487216" cy="1666069"/>
              <a:chOff x="925512" y="1520267"/>
              <a:chExt cx="8305800" cy="5327466"/>
            </a:xfrm>
          </p:grpSpPr>
          <p:sp>
            <p:nvSpPr>
              <p:cNvPr id="6" name="Rectangle 5"/>
              <p:cNvSpPr/>
              <p:nvPr/>
            </p:nvSpPr>
            <p:spPr>
              <a:xfrm>
                <a:off x="3897312" y="3577667"/>
                <a:ext cx="2286000" cy="685800"/>
              </a:xfrm>
              <a:prstGeom prst="rect">
                <a:avLst/>
              </a:prstGeom>
              <a:ln w="9525" cmpd="sng"/>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40000" lnSpcReduction="20000"/>
              </a:bodyPr>
              <a:lstStyle/>
              <a:p>
                <a:pPr algn="ctr"/>
                <a:r>
                  <a:rPr lang="en-US" dirty="0" smtClean="0"/>
                  <a:t>“Core”</a:t>
                </a:r>
                <a:endParaRPr lang="en-US" dirty="0"/>
              </a:p>
            </p:txBody>
          </p:sp>
          <p:grpSp>
            <p:nvGrpSpPr>
              <p:cNvPr id="5" name="Group 238"/>
              <p:cNvGrpSpPr/>
              <p:nvPr/>
            </p:nvGrpSpPr>
            <p:grpSpPr>
              <a:xfrm>
                <a:off x="4278312" y="5635067"/>
                <a:ext cx="1676400" cy="533400"/>
                <a:chOff x="4278312" y="5837237"/>
                <a:chExt cx="1676400" cy="533400"/>
              </a:xfrm>
            </p:grpSpPr>
            <p:sp>
              <p:nvSpPr>
                <p:cNvPr id="25" name="Rectangle 24"/>
                <p:cNvSpPr/>
                <p:nvPr/>
              </p:nvSpPr>
              <p:spPr>
                <a:xfrm>
                  <a:off x="4278312" y="5837237"/>
                  <a:ext cx="1676400" cy="533400"/>
                </a:xfrm>
                <a:prstGeom prst="rect">
                  <a:avLst/>
                </a:prstGeom>
                <a:ln w="9525" cmpd="sng"/>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6" name="Rectangle 25"/>
                <p:cNvSpPr/>
                <p:nvPr/>
              </p:nvSpPr>
              <p:spPr>
                <a:xfrm>
                  <a:off x="4354512" y="5913437"/>
                  <a:ext cx="1371600" cy="381000"/>
                </a:xfrm>
                <a:prstGeom prst="rect">
                  <a:avLst/>
                </a:prstGeom>
                <a:ln w="9525" cmpd="sng"/>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7" name="Group 33"/>
              <p:cNvGrpSpPr/>
              <p:nvPr/>
            </p:nvGrpSpPr>
            <p:grpSpPr>
              <a:xfrm>
                <a:off x="7554912" y="3658954"/>
                <a:ext cx="1676400" cy="990600"/>
                <a:chOff x="2220912" y="5684837"/>
                <a:chExt cx="1676400" cy="990600"/>
              </a:xfrm>
            </p:grpSpPr>
            <p:sp>
              <p:nvSpPr>
                <p:cNvPr id="23" name="Rectangle 22"/>
                <p:cNvSpPr/>
                <p:nvPr/>
              </p:nvSpPr>
              <p:spPr>
                <a:xfrm>
                  <a:off x="2220912" y="5684837"/>
                  <a:ext cx="1676400" cy="990600"/>
                </a:xfrm>
                <a:prstGeom prst="rect">
                  <a:avLst/>
                </a:prstGeom>
                <a:ln w="9525" cmpd="sng"/>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ectangle 23"/>
                <p:cNvSpPr/>
                <p:nvPr/>
              </p:nvSpPr>
              <p:spPr>
                <a:xfrm>
                  <a:off x="2373312" y="5761037"/>
                  <a:ext cx="1371600" cy="381000"/>
                </a:xfrm>
                <a:prstGeom prst="rect">
                  <a:avLst/>
                </a:prstGeom>
                <a:ln w="9525" cmpd="sng"/>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8" name="Group 237"/>
              <p:cNvGrpSpPr/>
              <p:nvPr/>
            </p:nvGrpSpPr>
            <p:grpSpPr>
              <a:xfrm>
                <a:off x="4202112" y="1520267"/>
                <a:ext cx="1676400" cy="685800"/>
                <a:chOff x="4202112" y="1722437"/>
                <a:chExt cx="1676400" cy="685800"/>
              </a:xfrm>
            </p:grpSpPr>
            <p:sp>
              <p:nvSpPr>
                <p:cNvPr id="21" name="Rectangle 20"/>
                <p:cNvSpPr/>
                <p:nvPr/>
              </p:nvSpPr>
              <p:spPr>
                <a:xfrm>
                  <a:off x="4202112" y="1722437"/>
                  <a:ext cx="1676400" cy="685800"/>
                </a:xfrm>
                <a:prstGeom prst="rect">
                  <a:avLst/>
                </a:prstGeom>
                <a:ln w="9525" cmpd="sng"/>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2" name="Rectangle 21"/>
                <p:cNvSpPr/>
                <p:nvPr/>
              </p:nvSpPr>
              <p:spPr>
                <a:xfrm>
                  <a:off x="4354512" y="1798637"/>
                  <a:ext cx="1371600" cy="381000"/>
                </a:xfrm>
                <a:prstGeom prst="rect">
                  <a:avLst/>
                </a:prstGeom>
                <a:ln w="9525" cmpd="sng"/>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cxnSp>
            <p:nvCxnSpPr>
              <p:cNvPr id="10" name="Straight Arrow Connector 9"/>
              <p:cNvCxnSpPr>
                <a:stCxn id="6" idx="3"/>
              </p:cNvCxnSpPr>
              <p:nvPr/>
            </p:nvCxnSpPr>
            <p:spPr>
              <a:xfrm>
                <a:off x="6183312" y="3920567"/>
                <a:ext cx="1524000" cy="5087"/>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0"/>
              </p:cNvCxnSpPr>
              <p:nvPr/>
            </p:nvCxnSpPr>
            <p:spPr>
              <a:xfrm rot="5400000" flipH="1" flipV="1">
                <a:off x="4240212" y="2777567"/>
                <a:ext cx="16002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2"/>
              </p:cNvCxnSpPr>
              <p:nvPr/>
            </p:nvCxnSpPr>
            <p:spPr>
              <a:xfrm rot="5400000">
                <a:off x="4316412" y="49873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nvGrpSpPr>
              <p:cNvPr id="9" name="Group 242"/>
              <p:cNvGrpSpPr/>
              <p:nvPr/>
            </p:nvGrpSpPr>
            <p:grpSpPr>
              <a:xfrm>
                <a:off x="925512" y="3653867"/>
                <a:ext cx="1676400" cy="1426020"/>
                <a:chOff x="925512" y="3856037"/>
                <a:chExt cx="1676400" cy="1426020"/>
              </a:xfrm>
            </p:grpSpPr>
            <p:grpSp>
              <p:nvGrpSpPr>
                <p:cNvPr id="13" name="Group 236"/>
                <p:cNvGrpSpPr/>
                <p:nvPr/>
              </p:nvGrpSpPr>
              <p:grpSpPr>
                <a:xfrm>
                  <a:off x="925512" y="3856037"/>
                  <a:ext cx="1676400" cy="762000"/>
                  <a:chOff x="925512" y="3856037"/>
                  <a:chExt cx="1676400" cy="762000"/>
                </a:xfrm>
              </p:grpSpPr>
              <p:sp>
                <p:nvSpPr>
                  <p:cNvPr id="19" name="Rectangle 18"/>
                  <p:cNvSpPr/>
                  <p:nvPr/>
                </p:nvSpPr>
                <p:spPr>
                  <a:xfrm>
                    <a:off x="925512" y="3856037"/>
                    <a:ext cx="1676400" cy="762000"/>
                  </a:xfrm>
                  <a:prstGeom prst="rect">
                    <a:avLst/>
                  </a:prstGeom>
                  <a:ln w="9525" cmpd="sng"/>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Rectangle 19"/>
                  <p:cNvSpPr/>
                  <p:nvPr/>
                </p:nvSpPr>
                <p:spPr>
                  <a:xfrm>
                    <a:off x="1077912" y="3932237"/>
                    <a:ext cx="1371600" cy="381000"/>
                  </a:xfrm>
                  <a:prstGeom prst="rect">
                    <a:avLst/>
                  </a:prstGeom>
                  <a:ln w="3175" cmpd="sng"/>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18" name="TextBox 17"/>
                <p:cNvSpPr txBox="1"/>
                <p:nvPr/>
              </p:nvSpPr>
              <p:spPr>
                <a:xfrm>
                  <a:off x="1001711" y="4618038"/>
                  <a:ext cx="1524001" cy="664019"/>
                </a:xfrm>
                <a:prstGeom prst="rect">
                  <a:avLst/>
                </a:prstGeom>
                <a:noFill/>
                <a:ln w="3175" cmpd="sng">
                  <a:noFill/>
                </a:ln>
              </p:spPr>
              <p:txBody>
                <a:bodyPr wrap="square" rtlCol="0">
                  <a:spAutoFit/>
                </a:bodyPr>
                <a:lstStyle/>
                <a:p>
                  <a:pPr algn="ctr"/>
                  <a:r>
                    <a:rPr lang="en-US" sz="800" dirty="0">
                      <a:solidFill>
                        <a:srgbClr val="000000"/>
                      </a:solidFill>
                      <a:latin typeface="Gill Sans MT"/>
                      <a:cs typeface="Gill Sans MT"/>
                    </a:rPr>
                    <a:t>Dialect #3</a:t>
                  </a:r>
                </a:p>
              </p:txBody>
            </p:sp>
          </p:grpSp>
          <p:sp>
            <p:nvSpPr>
              <p:cNvPr id="14" name="TextBox 13"/>
              <p:cNvSpPr txBox="1"/>
              <p:nvPr/>
            </p:nvSpPr>
            <p:spPr>
              <a:xfrm>
                <a:off x="4354512" y="6183715"/>
                <a:ext cx="1524003" cy="664018"/>
              </a:xfrm>
              <a:prstGeom prst="rect">
                <a:avLst/>
              </a:prstGeom>
              <a:noFill/>
              <a:ln w="3175" cmpd="sng">
                <a:noFill/>
              </a:ln>
            </p:spPr>
            <p:txBody>
              <a:bodyPr wrap="square" rtlCol="0">
                <a:spAutoFit/>
              </a:bodyPr>
              <a:lstStyle/>
              <a:p>
                <a:pPr algn="ctr"/>
                <a:r>
                  <a:rPr lang="en-US" sz="800" dirty="0">
                    <a:solidFill>
                      <a:srgbClr val="000000"/>
                    </a:solidFill>
                    <a:latin typeface="Gill Sans MT"/>
                    <a:cs typeface="Gill Sans MT"/>
                  </a:rPr>
                  <a:t>Dialect #3</a:t>
                </a:r>
              </a:p>
            </p:txBody>
          </p:sp>
          <p:sp>
            <p:nvSpPr>
              <p:cNvPr id="15" name="TextBox 14"/>
              <p:cNvSpPr txBox="1"/>
              <p:nvPr/>
            </p:nvSpPr>
            <p:spPr>
              <a:xfrm>
                <a:off x="7646358" y="4644470"/>
                <a:ext cx="1524003" cy="664018"/>
              </a:xfrm>
              <a:prstGeom prst="rect">
                <a:avLst/>
              </a:prstGeom>
              <a:noFill/>
              <a:ln w="3175" cmpd="sng">
                <a:noFill/>
              </a:ln>
            </p:spPr>
            <p:txBody>
              <a:bodyPr wrap="square" rtlCol="0">
                <a:spAutoFit/>
              </a:bodyPr>
              <a:lstStyle/>
              <a:p>
                <a:pPr algn="ctr"/>
                <a:r>
                  <a:rPr lang="en-US" sz="800" dirty="0">
                    <a:solidFill>
                      <a:srgbClr val="000000"/>
                    </a:solidFill>
                    <a:latin typeface="Gill Sans MT"/>
                    <a:cs typeface="Gill Sans MT"/>
                  </a:rPr>
                  <a:t>Dialect #2</a:t>
                </a:r>
              </a:p>
            </p:txBody>
          </p:sp>
          <p:cxnSp>
            <p:nvCxnSpPr>
              <p:cNvPr id="16" name="Straight Arrow Connector 15"/>
              <p:cNvCxnSpPr>
                <a:stCxn id="6" idx="1"/>
              </p:cNvCxnSpPr>
              <p:nvPr/>
            </p:nvCxnSpPr>
            <p:spPr>
              <a:xfrm rot="10800000">
                <a:off x="2449512" y="39205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a:off x="2495235" y="1981514"/>
              <a:ext cx="639857" cy="207660"/>
            </a:xfrm>
            <a:prstGeom prst="rect">
              <a:avLst/>
            </a:prstGeom>
            <a:noFill/>
            <a:ln w="3175" cmpd="sng">
              <a:noFill/>
            </a:ln>
          </p:spPr>
          <p:txBody>
            <a:bodyPr wrap="square" rtlCol="0">
              <a:spAutoFit/>
            </a:bodyPr>
            <a:lstStyle/>
            <a:p>
              <a:pPr algn="ctr"/>
              <a:r>
                <a:rPr lang="en-US" sz="800" dirty="0">
                  <a:solidFill>
                    <a:srgbClr val="000000"/>
                  </a:solidFill>
                  <a:latin typeface="Gill Sans MT"/>
                  <a:cs typeface="Gill Sans MT"/>
                </a:rPr>
                <a:t>Dialect #1</a:t>
              </a:r>
            </a:p>
          </p:txBody>
        </p:sp>
      </p:grpSp>
      <p:sp>
        <p:nvSpPr>
          <p:cNvPr id="29" name="Oval 28"/>
          <p:cNvSpPr/>
          <p:nvPr/>
        </p:nvSpPr>
        <p:spPr>
          <a:xfrm>
            <a:off x="925513" y="28654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#9</a:t>
            </a:r>
            <a:endParaRPr lang="en-US" dirty="0"/>
          </a:p>
        </p:txBody>
      </p:sp>
      <p:sp>
        <p:nvSpPr>
          <p:cNvPr id="30" name="Oval 29"/>
          <p:cNvSpPr/>
          <p:nvPr/>
        </p:nvSpPr>
        <p:spPr>
          <a:xfrm>
            <a:off x="392113" y="4084638"/>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#8</a:t>
            </a:r>
            <a:endParaRPr lang="en-US" dirty="0"/>
          </a:p>
        </p:txBody>
      </p:sp>
      <p:sp>
        <p:nvSpPr>
          <p:cNvPr id="31" name="Oval 30"/>
          <p:cNvSpPr/>
          <p:nvPr/>
        </p:nvSpPr>
        <p:spPr>
          <a:xfrm>
            <a:off x="1230313" y="4999039"/>
            <a:ext cx="11430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#10</a:t>
            </a:r>
            <a:endParaRPr lang="en-US" dirty="0"/>
          </a:p>
        </p:txBody>
      </p:sp>
      <p:sp>
        <p:nvSpPr>
          <p:cNvPr id="32" name="Oval 31"/>
          <p:cNvSpPr/>
          <p:nvPr/>
        </p:nvSpPr>
        <p:spPr>
          <a:xfrm>
            <a:off x="3211513" y="210344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#1</a:t>
            </a:r>
            <a:endParaRPr lang="en-US" dirty="0"/>
          </a:p>
        </p:txBody>
      </p:sp>
      <p:sp>
        <p:nvSpPr>
          <p:cNvPr id="33" name="Oval 32"/>
          <p:cNvSpPr/>
          <p:nvPr/>
        </p:nvSpPr>
        <p:spPr>
          <a:xfrm>
            <a:off x="5649913" y="210344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#2</a:t>
            </a:r>
            <a:endParaRPr lang="en-US" dirty="0"/>
          </a:p>
        </p:txBody>
      </p:sp>
      <p:sp>
        <p:nvSpPr>
          <p:cNvPr id="34" name="Oval 33"/>
          <p:cNvSpPr/>
          <p:nvPr/>
        </p:nvSpPr>
        <p:spPr>
          <a:xfrm>
            <a:off x="7478712" y="33988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#3</a:t>
            </a:r>
            <a:endParaRPr lang="en-US" dirty="0"/>
          </a:p>
        </p:txBody>
      </p:sp>
      <p:sp>
        <p:nvSpPr>
          <p:cNvPr id="35" name="Oval 34"/>
          <p:cNvSpPr/>
          <p:nvPr/>
        </p:nvSpPr>
        <p:spPr>
          <a:xfrm>
            <a:off x="7707313" y="4999039"/>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#4</a:t>
            </a:r>
            <a:endParaRPr lang="en-US" dirty="0"/>
          </a:p>
        </p:txBody>
      </p:sp>
      <p:sp>
        <p:nvSpPr>
          <p:cNvPr id="36" name="Oval 35"/>
          <p:cNvSpPr/>
          <p:nvPr/>
        </p:nvSpPr>
        <p:spPr>
          <a:xfrm>
            <a:off x="3059113" y="5989643"/>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#7</a:t>
            </a:r>
            <a:endParaRPr lang="en-US" dirty="0"/>
          </a:p>
        </p:txBody>
      </p:sp>
      <p:sp>
        <p:nvSpPr>
          <p:cNvPr id="37" name="Oval 36"/>
          <p:cNvSpPr/>
          <p:nvPr/>
        </p:nvSpPr>
        <p:spPr>
          <a:xfrm>
            <a:off x="5421313" y="561340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#5</a:t>
            </a:r>
            <a:endParaRPr lang="en-US" dirty="0"/>
          </a:p>
        </p:txBody>
      </p:sp>
      <p:sp>
        <p:nvSpPr>
          <p:cNvPr id="38" name="Oval 37"/>
          <p:cNvSpPr/>
          <p:nvPr/>
        </p:nvSpPr>
        <p:spPr>
          <a:xfrm>
            <a:off x="4887913" y="65992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#6</a:t>
            </a:r>
            <a:endParaRPr lang="en-US" dirty="0"/>
          </a:p>
        </p:txBody>
      </p:sp>
      <p:cxnSp>
        <p:nvCxnSpPr>
          <p:cNvPr id="39" name="Straight Arrow Connector 38"/>
          <p:cNvCxnSpPr>
            <a:stCxn id="19" idx="0"/>
            <a:endCxn id="29" idx="5"/>
          </p:cNvCxnSpPr>
          <p:nvPr/>
        </p:nvCxnSpPr>
        <p:spPr>
          <a:xfrm rot="16200000" flipV="1">
            <a:off x="2228535" y="2729083"/>
            <a:ext cx="884230" cy="1669134"/>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9" idx="1"/>
            <a:endCxn id="30" idx="6"/>
          </p:cNvCxnSpPr>
          <p:nvPr/>
        </p:nvCxnSpPr>
        <p:spPr>
          <a:xfrm rot="10800000" flipV="1">
            <a:off x="1458913" y="4124916"/>
            <a:ext cx="1694384" cy="109740"/>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8" idx="0"/>
            <a:endCxn id="31" idx="7"/>
          </p:cNvCxnSpPr>
          <p:nvPr/>
        </p:nvCxnSpPr>
        <p:spPr>
          <a:xfrm flipH="1">
            <a:off x="2205924" y="4244067"/>
            <a:ext cx="1299294" cy="798910"/>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21" idx="1"/>
            <a:endCxn id="32" idx="4"/>
          </p:cNvCxnSpPr>
          <p:nvPr/>
        </p:nvCxnSpPr>
        <p:spPr>
          <a:xfrm rot="10800000">
            <a:off x="3744918" y="2403476"/>
            <a:ext cx="784075" cy="1042281"/>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21" idx="3"/>
            <a:endCxn id="33" idx="4"/>
          </p:cNvCxnSpPr>
          <p:nvPr/>
        </p:nvCxnSpPr>
        <p:spPr>
          <a:xfrm flipV="1">
            <a:off x="5232833" y="2403476"/>
            <a:ext cx="950483" cy="1042281"/>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23" idx="3"/>
            <a:endCxn id="34" idx="3"/>
          </p:cNvCxnSpPr>
          <p:nvPr/>
        </p:nvCxnSpPr>
        <p:spPr>
          <a:xfrm flipV="1">
            <a:off x="6640547" y="3654970"/>
            <a:ext cx="994429" cy="507317"/>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23" idx="3"/>
            <a:endCxn id="35" idx="1"/>
          </p:cNvCxnSpPr>
          <p:nvPr/>
        </p:nvCxnSpPr>
        <p:spPr>
          <a:xfrm>
            <a:off x="6640547" y="4162256"/>
            <a:ext cx="1223029" cy="880725"/>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26" idx="1"/>
            <a:endCxn id="36" idx="0"/>
          </p:cNvCxnSpPr>
          <p:nvPr/>
        </p:nvCxnSpPr>
        <p:spPr>
          <a:xfrm rot="10800000" flipV="1">
            <a:off x="3592548" y="4708756"/>
            <a:ext cx="1000461" cy="1280881"/>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25" idx="3"/>
            <a:endCxn id="37" idx="0"/>
          </p:cNvCxnSpPr>
          <p:nvPr/>
        </p:nvCxnSpPr>
        <p:spPr>
          <a:xfrm>
            <a:off x="5264822" y="4708756"/>
            <a:ext cx="689890" cy="904643"/>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14" idx="0"/>
            <a:endCxn id="38" idx="0"/>
          </p:cNvCxnSpPr>
          <p:nvPr/>
        </p:nvCxnSpPr>
        <p:spPr>
          <a:xfrm>
            <a:off x="4912936" y="4796935"/>
            <a:ext cx="508411" cy="1802308"/>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Freeform 88"/>
          <p:cNvSpPr/>
          <p:nvPr/>
        </p:nvSpPr>
        <p:spPr>
          <a:xfrm>
            <a:off x="272674" y="2479954"/>
            <a:ext cx="3785665" cy="3239646"/>
          </a:xfrm>
          <a:custGeom>
            <a:avLst/>
            <a:gdLst>
              <a:gd name="connsiteX0" fmla="*/ 966773 w 3785665"/>
              <a:gd name="connsiteY0" fmla="*/ 120788 h 3239646"/>
              <a:gd name="connsiteX1" fmla="*/ 1088685 w 3785665"/>
              <a:gd name="connsiteY1" fmla="*/ 141106 h 3239646"/>
              <a:gd name="connsiteX2" fmla="*/ 1119163 w 3785665"/>
              <a:gd name="connsiteY2" fmla="*/ 151265 h 3239646"/>
              <a:gd name="connsiteX3" fmla="*/ 1230916 w 3785665"/>
              <a:gd name="connsiteY3" fmla="*/ 161424 h 3239646"/>
              <a:gd name="connsiteX4" fmla="*/ 1271554 w 3785665"/>
              <a:gd name="connsiteY4" fmla="*/ 171583 h 3239646"/>
              <a:gd name="connsiteX5" fmla="*/ 1342669 w 3785665"/>
              <a:gd name="connsiteY5" fmla="*/ 181742 h 3239646"/>
              <a:gd name="connsiteX6" fmla="*/ 1393466 w 3785665"/>
              <a:gd name="connsiteY6" fmla="*/ 202061 h 3239646"/>
              <a:gd name="connsiteX7" fmla="*/ 1464582 w 3785665"/>
              <a:gd name="connsiteY7" fmla="*/ 212220 h 3239646"/>
              <a:gd name="connsiteX8" fmla="*/ 1556016 w 3785665"/>
              <a:gd name="connsiteY8" fmla="*/ 232538 h 3239646"/>
              <a:gd name="connsiteX9" fmla="*/ 1606813 w 3785665"/>
              <a:gd name="connsiteY9" fmla="*/ 242697 h 3239646"/>
              <a:gd name="connsiteX10" fmla="*/ 1698247 w 3785665"/>
              <a:gd name="connsiteY10" fmla="*/ 273175 h 3239646"/>
              <a:gd name="connsiteX11" fmla="*/ 1799840 w 3785665"/>
              <a:gd name="connsiteY11" fmla="*/ 293493 h 3239646"/>
              <a:gd name="connsiteX12" fmla="*/ 1921753 w 3785665"/>
              <a:gd name="connsiteY12" fmla="*/ 334130 h 3239646"/>
              <a:gd name="connsiteX13" fmla="*/ 1982709 w 3785665"/>
              <a:gd name="connsiteY13" fmla="*/ 354448 h 3239646"/>
              <a:gd name="connsiteX14" fmla="*/ 2063984 w 3785665"/>
              <a:gd name="connsiteY14" fmla="*/ 374766 h 3239646"/>
              <a:gd name="connsiteX15" fmla="*/ 2104621 w 3785665"/>
              <a:gd name="connsiteY15" fmla="*/ 384925 h 3239646"/>
              <a:gd name="connsiteX16" fmla="*/ 2206215 w 3785665"/>
              <a:gd name="connsiteY16" fmla="*/ 425562 h 3239646"/>
              <a:gd name="connsiteX17" fmla="*/ 2287490 w 3785665"/>
              <a:gd name="connsiteY17" fmla="*/ 466199 h 3239646"/>
              <a:gd name="connsiteX18" fmla="*/ 2328127 w 3785665"/>
              <a:gd name="connsiteY18" fmla="*/ 486517 h 3239646"/>
              <a:gd name="connsiteX19" fmla="*/ 2368765 w 3785665"/>
              <a:gd name="connsiteY19" fmla="*/ 506835 h 3239646"/>
              <a:gd name="connsiteX20" fmla="*/ 2399243 w 3785665"/>
              <a:gd name="connsiteY20" fmla="*/ 527153 h 3239646"/>
              <a:gd name="connsiteX21" fmla="*/ 2541474 w 3785665"/>
              <a:gd name="connsiteY21" fmla="*/ 588108 h 3239646"/>
              <a:gd name="connsiteX22" fmla="*/ 2653227 w 3785665"/>
              <a:gd name="connsiteY22" fmla="*/ 669381 h 3239646"/>
              <a:gd name="connsiteX23" fmla="*/ 2673545 w 3785665"/>
              <a:gd name="connsiteY23" fmla="*/ 699859 h 3239646"/>
              <a:gd name="connsiteX24" fmla="*/ 2775139 w 3785665"/>
              <a:gd name="connsiteY24" fmla="*/ 760814 h 3239646"/>
              <a:gd name="connsiteX25" fmla="*/ 2825936 w 3785665"/>
              <a:gd name="connsiteY25" fmla="*/ 791291 h 3239646"/>
              <a:gd name="connsiteX26" fmla="*/ 2846255 w 3785665"/>
              <a:gd name="connsiteY26" fmla="*/ 811610 h 3239646"/>
              <a:gd name="connsiteX27" fmla="*/ 2958007 w 3785665"/>
              <a:gd name="connsiteY27" fmla="*/ 862405 h 3239646"/>
              <a:gd name="connsiteX28" fmla="*/ 2978326 w 3785665"/>
              <a:gd name="connsiteY28" fmla="*/ 882724 h 3239646"/>
              <a:gd name="connsiteX29" fmla="*/ 3008804 w 3785665"/>
              <a:gd name="connsiteY29" fmla="*/ 892883 h 3239646"/>
              <a:gd name="connsiteX30" fmla="*/ 3059601 w 3785665"/>
              <a:gd name="connsiteY30" fmla="*/ 923360 h 3239646"/>
              <a:gd name="connsiteX31" fmla="*/ 3140876 w 3785665"/>
              <a:gd name="connsiteY31" fmla="*/ 984315 h 3239646"/>
              <a:gd name="connsiteX32" fmla="*/ 3181513 w 3785665"/>
              <a:gd name="connsiteY32" fmla="*/ 1014792 h 3239646"/>
              <a:gd name="connsiteX33" fmla="*/ 3222151 w 3785665"/>
              <a:gd name="connsiteY33" fmla="*/ 1035111 h 3239646"/>
              <a:gd name="connsiteX34" fmla="*/ 3293266 w 3785665"/>
              <a:gd name="connsiteY34" fmla="*/ 1085906 h 3239646"/>
              <a:gd name="connsiteX35" fmla="*/ 3313585 w 3785665"/>
              <a:gd name="connsiteY35" fmla="*/ 1106225 h 3239646"/>
              <a:gd name="connsiteX36" fmla="*/ 3384701 w 3785665"/>
              <a:gd name="connsiteY36" fmla="*/ 1146861 h 3239646"/>
              <a:gd name="connsiteX37" fmla="*/ 3415179 w 3785665"/>
              <a:gd name="connsiteY37" fmla="*/ 1177339 h 3239646"/>
              <a:gd name="connsiteX38" fmla="*/ 3445657 w 3785665"/>
              <a:gd name="connsiteY38" fmla="*/ 1197657 h 3239646"/>
              <a:gd name="connsiteX39" fmla="*/ 3506613 w 3785665"/>
              <a:gd name="connsiteY39" fmla="*/ 1258612 h 3239646"/>
              <a:gd name="connsiteX40" fmla="*/ 3537091 w 3785665"/>
              <a:gd name="connsiteY40" fmla="*/ 1289089 h 3239646"/>
              <a:gd name="connsiteX41" fmla="*/ 3557410 w 3785665"/>
              <a:gd name="connsiteY41" fmla="*/ 1309408 h 3239646"/>
              <a:gd name="connsiteX42" fmla="*/ 3587888 w 3785665"/>
              <a:gd name="connsiteY42" fmla="*/ 1329726 h 3239646"/>
              <a:gd name="connsiteX43" fmla="*/ 3608207 w 3785665"/>
              <a:gd name="connsiteY43" fmla="*/ 1370363 h 3239646"/>
              <a:gd name="connsiteX44" fmla="*/ 3628525 w 3785665"/>
              <a:gd name="connsiteY44" fmla="*/ 1400840 h 3239646"/>
              <a:gd name="connsiteX45" fmla="*/ 3659003 w 3785665"/>
              <a:gd name="connsiteY45" fmla="*/ 1471954 h 3239646"/>
              <a:gd name="connsiteX46" fmla="*/ 3699641 w 3785665"/>
              <a:gd name="connsiteY46" fmla="*/ 1522750 h 3239646"/>
              <a:gd name="connsiteX47" fmla="*/ 3719959 w 3785665"/>
              <a:gd name="connsiteY47" fmla="*/ 1553227 h 3239646"/>
              <a:gd name="connsiteX48" fmla="*/ 3730119 w 3785665"/>
              <a:gd name="connsiteY48" fmla="*/ 1583705 h 3239646"/>
              <a:gd name="connsiteX49" fmla="*/ 3780916 w 3785665"/>
              <a:gd name="connsiteY49" fmla="*/ 1664978 h 3239646"/>
              <a:gd name="connsiteX50" fmla="*/ 3750438 w 3785665"/>
              <a:gd name="connsiteY50" fmla="*/ 1776728 h 3239646"/>
              <a:gd name="connsiteX51" fmla="*/ 3719959 w 3785665"/>
              <a:gd name="connsiteY51" fmla="*/ 1797047 h 3239646"/>
              <a:gd name="connsiteX52" fmla="*/ 3669163 w 3785665"/>
              <a:gd name="connsiteY52" fmla="*/ 1858002 h 3239646"/>
              <a:gd name="connsiteX53" fmla="*/ 3628525 w 3785665"/>
              <a:gd name="connsiteY53" fmla="*/ 1888479 h 3239646"/>
              <a:gd name="connsiteX54" fmla="*/ 3577728 w 3785665"/>
              <a:gd name="connsiteY54" fmla="*/ 1939275 h 3239646"/>
              <a:gd name="connsiteX55" fmla="*/ 3547250 w 3785665"/>
              <a:gd name="connsiteY55" fmla="*/ 1969752 h 3239646"/>
              <a:gd name="connsiteX56" fmla="*/ 3506613 w 3785665"/>
              <a:gd name="connsiteY56" fmla="*/ 2020548 h 3239646"/>
              <a:gd name="connsiteX57" fmla="*/ 3486294 w 3785665"/>
              <a:gd name="connsiteY57" fmla="*/ 2061185 h 3239646"/>
              <a:gd name="connsiteX58" fmla="*/ 3405019 w 3785665"/>
              <a:gd name="connsiteY58" fmla="*/ 2122139 h 3239646"/>
              <a:gd name="connsiteX59" fmla="*/ 3344063 w 3785665"/>
              <a:gd name="connsiteY59" fmla="*/ 2172935 h 3239646"/>
              <a:gd name="connsiteX60" fmla="*/ 3293266 w 3785665"/>
              <a:gd name="connsiteY60" fmla="*/ 2244049 h 3239646"/>
              <a:gd name="connsiteX61" fmla="*/ 3201832 w 3785665"/>
              <a:gd name="connsiteY61" fmla="*/ 2315163 h 3239646"/>
              <a:gd name="connsiteX62" fmla="*/ 3110398 w 3785665"/>
              <a:gd name="connsiteY62" fmla="*/ 2447232 h 3239646"/>
              <a:gd name="connsiteX63" fmla="*/ 3079920 w 3785665"/>
              <a:gd name="connsiteY63" fmla="*/ 2477710 h 3239646"/>
              <a:gd name="connsiteX64" fmla="*/ 3049442 w 3785665"/>
              <a:gd name="connsiteY64" fmla="*/ 2538664 h 3239646"/>
              <a:gd name="connsiteX65" fmla="*/ 2937689 w 3785665"/>
              <a:gd name="connsiteY65" fmla="*/ 2640256 h 3239646"/>
              <a:gd name="connsiteX66" fmla="*/ 2846255 w 3785665"/>
              <a:gd name="connsiteY66" fmla="*/ 2701211 h 3239646"/>
              <a:gd name="connsiteX67" fmla="*/ 2825936 w 3785665"/>
              <a:gd name="connsiteY67" fmla="*/ 2731688 h 3239646"/>
              <a:gd name="connsiteX68" fmla="*/ 2724342 w 3785665"/>
              <a:gd name="connsiteY68" fmla="*/ 2792643 h 3239646"/>
              <a:gd name="connsiteX69" fmla="*/ 2673545 w 3785665"/>
              <a:gd name="connsiteY69" fmla="*/ 2823121 h 3239646"/>
              <a:gd name="connsiteX70" fmla="*/ 2612589 w 3785665"/>
              <a:gd name="connsiteY70" fmla="*/ 2873916 h 3239646"/>
              <a:gd name="connsiteX71" fmla="*/ 2571952 w 3785665"/>
              <a:gd name="connsiteY71" fmla="*/ 2894235 h 3239646"/>
              <a:gd name="connsiteX72" fmla="*/ 2541474 w 3785665"/>
              <a:gd name="connsiteY72" fmla="*/ 2924712 h 3239646"/>
              <a:gd name="connsiteX73" fmla="*/ 2470358 w 3785665"/>
              <a:gd name="connsiteY73" fmla="*/ 2955189 h 3239646"/>
              <a:gd name="connsiteX74" fmla="*/ 2419561 w 3785665"/>
              <a:gd name="connsiteY74" fmla="*/ 2985667 h 3239646"/>
              <a:gd name="connsiteX75" fmla="*/ 2358605 w 3785665"/>
              <a:gd name="connsiteY75" fmla="*/ 3016144 h 3239646"/>
              <a:gd name="connsiteX76" fmla="*/ 2328127 w 3785665"/>
              <a:gd name="connsiteY76" fmla="*/ 3046622 h 3239646"/>
              <a:gd name="connsiteX77" fmla="*/ 2165577 w 3785665"/>
              <a:gd name="connsiteY77" fmla="*/ 3117736 h 3239646"/>
              <a:gd name="connsiteX78" fmla="*/ 2104621 w 3785665"/>
              <a:gd name="connsiteY78" fmla="*/ 3148213 h 3239646"/>
              <a:gd name="connsiteX79" fmla="*/ 2033506 w 3785665"/>
              <a:gd name="connsiteY79" fmla="*/ 3168532 h 3239646"/>
              <a:gd name="connsiteX80" fmla="*/ 1911593 w 3785665"/>
              <a:gd name="connsiteY80" fmla="*/ 3199009 h 3239646"/>
              <a:gd name="connsiteX81" fmla="*/ 1870956 w 3785665"/>
              <a:gd name="connsiteY81" fmla="*/ 3209168 h 3239646"/>
              <a:gd name="connsiteX82" fmla="*/ 1820159 w 3785665"/>
              <a:gd name="connsiteY82" fmla="*/ 3219327 h 3239646"/>
              <a:gd name="connsiteX83" fmla="*/ 1779522 w 3785665"/>
              <a:gd name="connsiteY83" fmla="*/ 3229486 h 3239646"/>
              <a:gd name="connsiteX84" fmla="*/ 1667769 w 3785665"/>
              <a:gd name="connsiteY84" fmla="*/ 3239646 h 3239646"/>
              <a:gd name="connsiteX85" fmla="*/ 1037888 w 3785665"/>
              <a:gd name="connsiteY85" fmla="*/ 3229486 h 3239646"/>
              <a:gd name="connsiteX86" fmla="*/ 936295 w 3785665"/>
              <a:gd name="connsiteY86" fmla="*/ 3199009 h 3239646"/>
              <a:gd name="connsiteX87" fmla="*/ 834701 w 3785665"/>
              <a:gd name="connsiteY87" fmla="*/ 3168532 h 3239646"/>
              <a:gd name="connsiteX88" fmla="*/ 733108 w 3785665"/>
              <a:gd name="connsiteY88" fmla="*/ 3066940 h 3239646"/>
              <a:gd name="connsiteX89" fmla="*/ 682311 w 3785665"/>
              <a:gd name="connsiteY89" fmla="*/ 3016144 h 3239646"/>
              <a:gd name="connsiteX90" fmla="*/ 621355 w 3785665"/>
              <a:gd name="connsiteY90" fmla="*/ 2975508 h 3239646"/>
              <a:gd name="connsiteX91" fmla="*/ 560399 w 3785665"/>
              <a:gd name="connsiteY91" fmla="*/ 2914553 h 3239646"/>
              <a:gd name="connsiteX92" fmla="*/ 489283 w 3785665"/>
              <a:gd name="connsiteY92" fmla="*/ 2863757 h 3239646"/>
              <a:gd name="connsiteX93" fmla="*/ 458805 w 3785665"/>
              <a:gd name="connsiteY93" fmla="*/ 2853598 h 3239646"/>
              <a:gd name="connsiteX94" fmla="*/ 306415 w 3785665"/>
              <a:gd name="connsiteY94" fmla="*/ 2691052 h 3239646"/>
              <a:gd name="connsiteX95" fmla="*/ 265777 w 3785665"/>
              <a:gd name="connsiteY95" fmla="*/ 2650415 h 3239646"/>
              <a:gd name="connsiteX96" fmla="*/ 255618 w 3785665"/>
              <a:gd name="connsiteY96" fmla="*/ 2619938 h 3239646"/>
              <a:gd name="connsiteX97" fmla="*/ 235299 w 3785665"/>
              <a:gd name="connsiteY97" fmla="*/ 2579301 h 3239646"/>
              <a:gd name="connsiteX98" fmla="*/ 225140 w 3785665"/>
              <a:gd name="connsiteY98" fmla="*/ 2528505 h 3239646"/>
              <a:gd name="connsiteX99" fmla="*/ 184502 w 3785665"/>
              <a:gd name="connsiteY99" fmla="*/ 2437073 h 3239646"/>
              <a:gd name="connsiteX100" fmla="*/ 154024 w 3785665"/>
              <a:gd name="connsiteY100" fmla="*/ 2376118 h 3239646"/>
              <a:gd name="connsiteX101" fmla="*/ 133705 w 3785665"/>
              <a:gd name="connsiteY101" fmla="*/ 2315163 h 3239646"/>
              <a:gd name="connsiteX102" fmla="*/ 103227 w 3785665"/>
              <a:gd name="connsiteY102" fmla="*/ 2233890 h 3239646"/>
              <a:gd name="connsiteX103" fmla="*/ 82909 w 3785665"/>
              <a:gd name="connsiteY103" fmla="*/ 2142458 h 3239646"/>
              <a:gd name="connsiteX104" fmla="*/ 32112 w 3785665"/>
              <a:gd name="connsiteY104" fmla="*/ 2020548 h 3239646"/>
              <a:gd name="connsiteX105" fmla="*/ 21952 w 3785665"/>
              <a:gd name="connsiteY105" fmla="*/ 1990071 h 3239646"/>
              <a:gd name="connsiteX106" fmla="*/ 1634 w 3785665"/>
              <a:gd name="connsiteY106" fmla="*/ 1817365 h 3239646"/>
              <a:gd name="connsiteX107" fmla="*/ 32112 w 3785665"/>
              <a:gd name="connsiteY107" fmla="*/ 1319567 h 3239646"/>
              <a:gd name="connsiteX108" fmla="*/ 42271 w 3785665"/>
              <a:gd name="connsiteY108" fmla="*/ 1136702 h 3239646"/>
              <a:gd name="connsiteX109" fmla="*/ 82909 w 3785665"/>
              <a:gd name="connsiteY109" fmla="*/ 994474 h 3239646"/>
              <a:gd name="connsiteX110" fmla="*/ 103227 w 3785665"/>
              <a:gd name="connsiteY110" fmla="*/ 923360 h 3239646"/>
              <a:gd name="connsiteX111" fmla="*/ 164183 w 3785665"/>
              <a:gd name="connsiteY111" fmla="*/ 730336 h 3239646"/>
              <a:gd name="connsiteX112" fmla="*/ 184502 w 3785665"/>
              <a:gd name="connsiteY112" fmla="*/ 638904 h 3239646"/>
              <a:gd name="connsiteX113" fmla="*/ 204821 w 3785665"/>
              <a:gd name="connsiteY113" fmla="*/ 405244 h 3239646"/>
              <a:gd name="connsiteX114" fmla="*/ 214980 w 3785665"/>
              <a:gd name="connsiteY114" fmla="*/ 344289 h 3239646"/>
              <a:gd name="connsiteX115" fmla="*/ 235299 w 3785665"/>
              <a:gd name="connsiteY115" fmla="*/ 293493 h 3239646"/>
              <a:gd name="connsiteX116" fmla="*/ 245458 w 3785665"/>
              <a:gd name="connsiteY116" fmla="*/ 252856 h 3239646"/>
              <a:gd name="connsiteX117" fmla="*/ 286096 w 3785665"/>
              <a:gd name="connsiteY117" fmla="*/ 171583 h 3239646"/>
              <a:gd name="connsiteX118" fmla="*/ 296255 w 3785665"/>
              <a:gd name="connsiteY118" fmla="*/ 141106 h 3239646"/>
              <a:gd name="connsiteX119" fmla="*/ 418167 w 3785665"/>
              <a:gd name="connsiteY119" fmla="*/ 90310 h 3239646"/>
              <a:gd name="connsiteX120" fmla="*/ 458805 w 3785665"/>
              <a:gd name="connsiteY120" fmla="*/ 80151 h 3239646"/>
              <a:gd name="connsiteX121" fmla="*/ 509602 w 3785665"/>
              <a:gd name="connsiteY121" fmla="*/ 69992 h 3239646"/>
              <a:gd name="connsiteX122" fmla="*/ 540080 w 3785665"/>
              <a:gd name="connsiteY122" fmla="*/ 59833 h 3239646"/>
              <a:gd name="connsiteX123" fmla="*/ 733108 w 3785665"/>
              <a:gd name="connsiteY123" fmla="*/ 39514 h 3239646"/>
              <a:gd name="connsiteX124" fmla="*/ 976932 w 3785665"/>
              <a:gd name="connsiteY124" fmla="*/ 80151 h 3239646"/>
              <a:gd name="connsiteX125" fmla="*/ 997251 w 3785665"/>
              <a:gd name="connsiteY125" fmla="*/ 110628 h 3239646"/>
              <a:gd name="connsiteX126" fmla="*/ 1017570 w 3785665"/>
              <a:gd name="connsiteY126" fmla="*/ 141106 h 32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785665" h="3239646">
                <a:moveTo>
                  <a:pt x="966773" y="120788"/>
                </a:moveTo>
                <a:cubicBezTo>
                  <a:pt x="1038225" y="144605"/>
                  <a:pt x="952582" y="118423"/>
                  <a:pt x="1088685" y="141106"/>
                </a:cubicBezTo>
                <a:cubicBezTo>
                  <a:pt x="1099248" y="142866"/>
                  <a:pt x="1108562" y="149751"/>
                  <a:pt x="1119163" y="151265"/>
                </a:cubicBezTo>
                <a:cubicBezTo>
                  <a:pt x="1156192" y="156555"/>
                  <a:pt x="1193665" y="158038"/>
                  <a:pt x="1230916" y="161424"/>
                </a:cubicBezTo>
                <a:cubicBezTo>
                  <a:pt x="1244462" y="164810"/>
                  <a:pt x="1257816" y="169085"/>
                  <a:pt x="1271554" y="171583"/>
                </a:cubicBezTo>
                <a:cubicBezTo>
                  <a:pt x="1295113" y="175866"/>
                  <a:pt x="1319438" y="175934"/>
                  <a:pt x="1342669" y="181742"/>
                </a:cubicBezTo>
                <a:cubicBezTo>
                  <a:pt x="1360361" y="186165"/>
                  <a:pt x="1375774" y="197638"/>
                  <a:pt x="1393466" y="202061"/>
                </a:cubicBezTo>
                <a:cubicBezTo>
                  <a:pt x="1416697" y="207869"/>
                  <a:pt x="1441046" y="207807"/>
                  <a:pt x="1464582" y="212220"/>
                </a:cubicBezTo>
                <a:cubicBezTo>
                  <a:pt x="1495269" y="217974"/>
                  <a:pt x="1525488" y="225996"/>
                  <a:pt x="1556016" y="232538"/>
                </a:cubicBezTo>
                <a:cubicBezTo>
                  <a:pt x="1572900" y="236156"/>
                  <a:pt x="1589957" y="238951"/>
                  <a:pt x="1606813" y="242697"/>
                </a:cubicBezTo>
                <a:cubicBezTo>
                  <a:pt x="1679850" y="258927"/>
                  <a:pt x="1615276" y="245518"/>
                  <a:pt x="1698247" y="273175"/>
                </a:cubicBezTo>
                <a:cubicBezTo>
                  <a:pt x="1728556" y="283278"/>
                  <a:pt x="1769830" y="288492"/>
                  <a:pt x="1799840" y="293493"/>
                </a:cubicBezTo>
                <a:cubicBezTo>
                  <a:pt x="1891476" y="339309"/>
                  <a:pt x="1777806" y="286149"/>
                  <a:pt x="1921753" y="334130"/>
                </a:cubicBezTo>
                <a:cubicBezTo>
                  <a:pt x="1942072" y="340903"/>
                  <a:pt x="1962115" y="348564"/>
                  <a:pt x="1982709" y="354448"/>
                </a:cubicBezTo>
                <a:cubicBezTo>
                  <a:pt x="2009560" y="362119"/>
                  <a:pt x="2036892" y="367993"/>
                  <a:pt x="2063984" y="374766"/>
                </a:cubicBezTo>
                <a:lnTo>
                  <a:pt x="2104621" y="384925"/>
                </a:lnTo>
                <a:cubicBezTo>
                  <a:pt x="2235427" y="450328"/>
                  <a:pt x="2030468" y="350243"/>
                  <a:pt x="2206215" y="425562"/>
                </a:cubicBezTo>
                <a:cubicBezTo>
                  <a:pt x="2234055" y="437493"/>
                  <a:pt x="2260398" y="452653"/>
                  <a:pt x="2287490" y="466199"/>
                </a:cubicBezTo>
                <a:lnTo>
                  <a:pt x="2328127" y="486517"/>
                </a:lnTo>
                <a:cubicBezTo>
                  <a:pt x="2341673" y="493290"/>
                  <a:pt x="2356164" y="498434"/>
                  <a:pt x="2368765" y="506835"/>
                </a:cubicBezTo>
                <a:cubicBezTo>
                  <a:pt x="2378924" y="513608"/>
                  <a:pt x="2388085" y="522194"/>
                  <a:pt x="2399243" y="527153"/>
                </a:cubicBezTo>
                <a:cubicBezTo>
                  <a:pt x="2457038" y="552839"/>
                  <a:pt x="2486150" y="543849"/>
                  <a:pt x="2541474" y="588108"/>
                </a:cubicBezTo>
                <a:cubicBezTo>
                  <a:pt x="2611340" y="644000"/>
                  <a:pt x="2574229" y="616717"/>
                  <a:pt x="2653227" y="669381"/>
                </a:cubicBezTo>
                <a:cubicBezTo>
                  <a:pt x="2660000" y="679540"/>
                  <a:pt x="2664356" y="691819"/>
                  <a:pt x="2673545" y="699859"/>
                </a:cubicBezTo>
                <a:cubicBezTo>
                  <a:pt x="2716641" y="737567"/>
                  <a:pt x="2731552" y="736599"/>
                  <a:pt x="2775139" y="760814"/>
                </a:cubicBezTo>
                <a:cubicBezTo>
                  <a:pt x="2792400" y="770403"/>
                  <a:pt x="2809868" y="779814"/>
                  <a:pt x="2825936" y="791291"/>
                </a:cubicBezTo>
                <a:cubicBezTo>
                  <a:pt x="2833730" y="796858"/>
                  <a:pt x="2838132" y="806533"/>
                  <a:pt x="2846255" y="811610"/>
                </a:cubicBezTo>
                <a:cubicBezTo>
                  <a:pt x="2880593" y="833071"/>
                  <a:pt x="2920581" y="847435"/>
                  <a:pt x="2958007" y="862405"/>
                </a:cubicBezTo>
                <a:cubicBezTo>
                  <a:pt x="2964780" y="869178"/>
                  <a:pt x="2970113" y="877796"/>
                  <a:pt x="2978326" y="882724"/>
                </a:cubicBezTo>
                <a:cubicBezTo>
                  <a:pt x="2987509" y="888234"/>
                  <a:pt x="2999226" y="888094"/>
                  <a:pt x="3008804" y="892883"/>
                </a:cubicBezTo>
                <a:cubicBezTo>
                  <a:pt x="3026466" y="901713"/>
                  <a:pt x="3043366" y="912121"/>
                  <a:pt x="3059601" y="923360"/>
                </a:cubicBezTo>
                <a:cubicBezTo>
                  <a:pt x="3087444" y="942636"/>
                  <a:pt x="3113784" y="963997"/>
                  <a:pt x="3140876" y="984315"/>
                </a:cubicBezTo>
                <a:cubicBezTo>
                  <a:pt x="3154422" y="994474"/>
                  <a:pt x="3166369" y="1007220"/>
                  <a:pt x="3181513" y="1014792"/>
                </a:cubicBezTo>
                <a:cubicBezTo>
                  <a:pt x="3195059" y="1021565"/>
                  <a:pt x="3209827" y="1026308"/>
                  <a:pt x="3222151" y="1035111"/>
                </a:cubicBezTo>
                <a:cubicBezTo>
                  <a:pt x="3318252" y="1103753"/>
                  <a:pt x="3181894" y="1030221"/>
                  <a:pt x="3293266" y="1085906"/>
                </a:cubicBezTo>
                <a:cubicBezTo>
                  <a:pt x="3300039" y="1092679"/>
                  <a:pt x="3306105" y="1100241"/>
                  <a:pt x="3313585" y="1106225"/>
                </a:cubicBezTo>
                <a:cubicBezTo>
                  <a:pt x="3337517" y="1125371"/>
                  <a:pt x="3356891" y="1132957"/>
                  <a:pt x="3384701" y="1146861"/>
                </a:cubicBezTo>
                <a:cubicBezTo>
                  <a:pt x="3394860" y="1157020"/>
                  <a:pt x="3404142" y="1168141"/>
                  <a:pt x="3415179" y="1177339"/>
                </a:cubicBezTo>
                <a:cubicBezTo>
                  <a:pt x="3424559" y="1185156"/>
                  <a:pt x="3436531" y="1189545"/>
                  <a:pt x="3445657" y="1197657"/>
                </a:cubicBezTo>
                <a:cubicBezTo>
                  <a:pt x="3467134" y="1216747"/>
                  <a:pt x="3486294" y="1238294"/>
                  <a:pt x="3506613" y="1258612"/>
                </a:cubicBezTo>
                <a:lnTo>
                  <a:pt x="3537091" y="1289089"/>
                </a:lnTo>
                <a:cubicBezTo>
                  <a:pt x="3543864" y="1295862"/>
                  <a:pt x="3549440" y="1304095"/>
                  <a:pt x="3557410" y="1309408"/>
                </a:cubicBezTo>
                <a:lnTo>
                  <a:pt x="3587888" y="1329726"/>
                </a:lnTo>
                <a:cubicBezTo>
                  <a:pt x="3594661" y="1343272"/>
                  <a:pt x="3600693" y="1357214"/>
                  <a:pt x="3608207" y="1370363"/>
                </a:cubicBezTo>
                <a:cubicBezTo>
                  <a:pt x="3614265" y="1380964"/>
                  <a:pt x="3623065" y="1389919"/>
                  <a:pt x="3628525" y="1400840"/>
                </a:cubicBezTo>
                <a:cubicBezTo>
                  <a:pt x="3640059" y="1423907"/>
                  <a:pt x="3647469" y="1448887"/>
                  <a:pt x="3659003" y="1471954"/>
                </a:cubicBezTo>
                <a:cubicBezTo>
                  <a:pt x="3679848" y="1513643"/>
                  <a:pt x="3674444" y="1491254"/>
                  <a:pt x="3699641" y="1522750"/>
                </a:cubicBezTo>
                <a:cubicBezTo>
                  <a:pt x="3707268" y="1532284"/>
                  <a:pt x="3714499" y="1542306"/>
                  <a:pt x="3719959" y="1553227"/>
                </a:cubicBezTo>
                <a:cubicBezTo>
                  <a:pt x="3724748" y="1562805"/>
                  <a:pt x="3725900" y="1573862"/>
                  <a:pt x="3730119" y="1583705"/>
                </a:cubicBezTo>
                <a:cubicBezTo>
                  <a:pt x="3748713" y="1627089"/>
                  <a:pt x="3751747" y="1626086"/>
                  <a:pt x="3780916" y="1664978"/>
                </a:cubicBezTo>
                <a:cubicBezTo>
                  <a:pt x="3770757" y="1702228"/>
                  <a:pt x="3766619" y="1741671"/>
                  <a:pt x="3750438" y="1776728"/>
                </a:cubicBezTo>
                <a:cubicBezTo>
                  <a:pt x="3745321" y="1787814"/>
                  <a:pt x="3728593" y="1788413"/>
                  <a:pt x="3719959" y="1797047"/>
                </a:cubicBezTo>
                <a:cubicBezTo>
                  <a:pt x="3625904" y="1891100"/>
                  <a:pt x="3785665" y="1758146"/>
                  <a:pt x="3669163" y="1858002"/>
                </a:cubicBezTo>
                <a:cubicBezTo>
                  <a:pt x="3656307" y="1869021"/>
                  <a:pt x="3641180" y="1877230"/>
                  <a:pt x="3628525" y="1888479"/>
                </a:cubicBezTo>
                <a:cubicBezTo>
                  <a:pt x="3610628" y="1904387"/>
                  <a:pt x="3594660" y="1922343"/>
                  <a:pt x="3577728" y="1939275"/>
                </a:cubicBezTo>
                <a:cubicBezTo>
                  <a:pt x="3567569" y="1949434"/>
                  <a:pt x="3556225" y="1958533"/>
                  <a:pt x="3547250" y="1969752"/>
                </a:cubicBezTo>
                <a:cubicBezTo>
                  <a:pt x="3533704" y="1986684"/>
                  <a:pt x="3518641" y="2002506"/>
                  <a:pt x="3506613" y="2020548"/>
                </a:cubicBezTo>
                <a:cubicBezTo>
                  <a:pt x="3498212" y="2033149"/>
                  <a:pt x="3496267" y="2049788"/>
                  <a:pt x="3486294" y="2061185"/>
                </a:cubicBezTo>
                <a:cubicBezTo>
                  <a:pt x="3446391" y="2106787"/>
                  <a:pt x="3442036" y="2091292"/>
                  <a:pt x="3405019" y="2122139"/>
                </a:cubicBezTo>
                <a:cubicBezTo>
                  <a:pt x="3326796" y="2187324"/>
                  <a:pt x="3419734" y="2122489"/>
                  <a:pt x="3344063" y="2172935"/>
                </a:cubicBezTo>
                <a:cubicBezTo>
                  <a:pt x="3323521" y="2214019"/>
                  <a:pt x="3328569" y="2214630"/>
                  <a:pt x="3293266" y="2244049"/>
                </a:cubicBezTo>
                <a:cubicBezTo>
                  <a:pt x="3263604" y="2268767"/>
                  <a:pt x="3201832" y="2315163"/>
                  <a:pt x="3201832" y="2315163"/>
                </a:cubicBezTo>
                <a:cubicBezTo>
                  <a:pt x="3175156" y="2359623"/>
                  <a:pt x="3146802" y="2410828"/>
                  <a:pt x="3110398" y="2447232"/>
                </a:cubicBezTo>
                <a:cubicBezTo>
                  <a:pt x="3100239" y="2457391"/>
                  <a:pt x="3087890" y="2465756"/>
                  <a:pt x="3079920" y="2477710"/>
                </a:cubicBezTo>
                <a:cubicBezTo>
                  <a:pt x="3067319" y="2496611"/>
                  <a:pt x="3063477" y="2520802"/>
                  <a:pt x="3049442" y="2538664"/>
                </a:cubicBezTo>
                <a:cubicBezTo>
                  <a:pt x="2986758" y="2618442"/>
                  <a:pt x="2991370" y="2601914"/>
                  <a:pt x="2937689" y="2640256"/>
                </a:cubicBezTo>
                <a:cubicBezTo>
                  <a:pt x="2863615" y="2693163"/>
                  <a:pt x="2932140" y="2649679"/>
                  <a:pt x="2846255" y="2701211"/>
                </a:cubicBezTo>
                <a:cubicBezTo>
                  <a:pt x="2839482" y="2711370"/>
                  <a:pt x="2835125" y="2723648"/>
                  <a:pt x="2825936" y="2731688"/>
                </a:cubicBezTo>
                <a:cubicBezTo>
                  <a:pt x="2782824" y="2769410"/>
                  <a:pt x="2767941" y="2768422"/>
                  <a:pt x="2724342" y="2792643"/>
                </a:cubicBezTo>
                <a:cubicBezTo>
                  <a:pt x="2707081" y="2802232"/>
                  <a:pt x="2690290" y="2812656"/>
                  <a:pt x="2673545" y="2823121"/>
                </a:cubicBezTo>
                <a:cubicBezTo>
                  <a:pt x="2544559" y="2903736"/>
                  <a:pt x="2753547" y="2773232"/>
                  <a:pt x="2612589" y="2873916"/>
                </a:cubicBezTo>
                <a:cubicBezTo>
                  <a:pt x="2600265" y="2882719"/>
                  <a:pt x="2584276" y="2885432"/>
                  <a:pt x="2571952" y="2894235"/>
                </a:cubicBezTo>
                <a:cubicBezTo>
                  <a:pt x="2560261" y="2902586"/>
                  <a:pt x="2553794" y="2917320"/>
                  <a:pt x="2541474" y="2924712"/>
                </a:cubicBezTo>
                <a:cubicBezTo>
                  <a:pt x="2519359" y="2937981"/>
                  <a:pt x="2493426" y="2943655"/>
                  <a:pt x="2470358" y="2955189"/>
                </a:cubicBezTo>
                <a:cubicBezTo>
                  <a:pt x="2452696" y="2964020"/>
                  <a:pt x="2436896" y="2976212"/>
                  <a:pt x="2419561" y="2985667"/>
                </a:cubicBezTo>
                <a:cubicBezTo>
                  <a:pt x="2399618" y="2996545"/>
                  <a:pt x="2378924" y="3005985"/>
                  <a:pt x="2358605" y="3016144"/>
                </a:cubicBezTo>
                <a:cubicBezTo>
                  <a:pt x="2348446" y="3026303"/>
                  <a:pt x="2340447" y="3039230"/>
                  <a:pt x="2328127" y="3046622"/>
                </a:cubicBezTo>
                <a:cubicBezTo>
                  <a:pt x="2232126" y="3104222"/>
                  <a:pt x="2238491" y="3099508"/>
                  <a:pt x="2165577" y="3117736"/>
                </a:cubicBezTo>
                <a:cubicBezTo>
                  <a:pt x="2145258" y="3127895"/>
                  <a:pt x="2125380" y="3138987"/>
                  <a:pt x="2104621" y="3148213"/>
                </a:cubicBezTo>
                <a:cubicBezTo>
                  <a:pt x="2080990" y="3158715"/>
                  <a:pt x="2058334" y="3161084"/>
                  <a:pt x="2033506" y="3168532"/>
                </a:cubicBezTo>
                <a:cubicBezTo>
                  <a:pt x="1897741" y="3209262"/>
                  <a:pt x="2046831" y="3171962"/>
                  <a:pt x="1911593" y="3199009"/>
                </a:cubicBezTo>
                <a:cubicBezTo>
                  <a:pt x="1897902" y="3201747"/>
                  <a:pt x="1884586" y="3206139"/>
                  <a:pt x="1870956" y="3209168"/>
                </a:cubicBezTo>
                <a:cubicBezTo>
                  <a:pt x="1854100" y="3212914"/>
                  <a:pt x="1837015" y="3215581"/>
                  <a:pt x="1820159" y="3219327"/>
                </a:cubicBezTo>
                <a:cubicBezTo>
                  <a:pt x="1806529" y="3222356"/>
                  <a:pt x="1793362" y="3227641"/>
                  <a:pt x="1779522" y="3229486"/>
                </a:cubicBezTo>
                <a:cubicBezTo>
                  <a:pt x="1742445" y="3234430"/>
                  <a:pt x="1705020" y="3236259"/>
                  <a:pt x="1667769" y="3239646"/>
                </a:cubicBezTo>
                <a:lnTo>
                  <a:pt x="1037888" y="3229486"/>
                </a:lnTo>
                <a:cubicBezTo>
                  <a:pt x="998484" y="3228310"/>
                  <a:pt x="972207" y="3212476"/>
                  <a:pt x="936295" y="3199009"/>
                </a:cubicBezTo>
                <a:cubicBezTo>
                  <a:pt x="907565" y="3188236"/>
                  <a:pt x="858245" y="3175258"/>
                  <a:pt x="834701" y="3168532"/>
                </a:cubicBezTo>
                <a:lnTo>
                  <a:pt x="733108" y="3066940"/>
                </a:lnTo>
                <a:cubicBezTo>
                  <a:pt x="716176" y="3050008"/>
                  <a:pt x="702235" y="3029426"/>
                  <a:pt x="682311" y="3016144"/>
                </a:cubicBezTo>
                <a:cubicBezTo>
                  <a:pt x="661992" y="3002599"/>
                  <a:pt x="640115" y="2991141"/>
                  <a:pt x="621355" y="2975508"/>
                </a:cubicBezTo>
                <a:cubicBezTo>
                  <a:pt x="599280" y="2957113"/>
                  <a:pt x="581758" y="2933775"/>
                  <a:pt x="560399" y="2914553"/>
                </a:cubicBezTo>
                <a:cubicBezTo>
                  <a:pt x="554646" y="2909375"/>
                  <a:pt x="501651" y="2869941"/>
                  <a:pt x="489283" y="2863757"/>
                </a:cubicBezTo>
                <a:cubicBezTo>
                  <a:pt x="479705" y="2858968"/>
                  <a:pt x="468964" y="2856984"/>
                  <a:pt x="458805" y="2853598"/>
                </a:cubicBezTo>
                <a:cubicBezTo>
                  <a:pt x="377349" y="2755853"/>
                  <a:pt x="426709" y="2811344"/>
                  <a:pt x="306415" y="2691052"/>
                </a:cubicBezTo>
                <a:lnTo>
                  <a:pt x="265777" y="2650415"/>
                </a:lnTo>
                <a:cubicBezTo>
                  <a:pt x="262391" y="2640256"/>
                  <a:pt x="259836" y="2629781"/>
                  <a:pt x="255618" y="2619938"/>
                </a:cubicBezTo>
                <a:cubicBezTo>
                  <a:pt x="249652" y="2606018"/>
                  <a:pt x="240088" y="2593668"/>
                  <a:pt x="235299" y="2579301"/>
                </a:cubicBezTo>
                <a:cubicBezTo>
                  <a:pt x="229839" y="2562920"/>
                  <a:pt x="230102" y="2545044"/>
                  <a:pt x="225140" y="2528505"/>
                </a:cubicBezTo>
                <a:cubicBezTo>
                  <a:pt x="209388" y="2476001"/>
                  <a:pt x="204512" y="2483763"/>
                  <a:pt x="184502" y="2437073"/>
                </a:cubicBezTo>
                <a:cubicBezTo>
                  <a:pt x="159265" y="2378187"/>
                  <a:pt x="193073" y="2434691"/>
                  <a:pt x="154024" y="2376118"/>
                </a:cubicBezTo>
                <a:cubicBezTo>
                  <a:pt x="147251" y="2355800"/>
                  <a:pt x="141659" y="2335049"/>
                  <a:pt x="133705" y="2315163"/>
                </a:cubicBezTo>
                <a:cubicBezTo>
                  <a:pt x="127497" y="2299644"/>
                  <a:pt x="108533" y="2255114"/>
                  <a:pt x="103227" y="2233890"/>
                </a:cubicBezTo>
                <a:cubicBezTo>
                  <a:pt x="98399" y="2214579"/>
                  <a:pt x="90731" y="2163317"/>
                  <a:pt x="82909" y="2142458"/>
                </a:cubicBezTo>
                <a:cubicBezTo>
                  <a:pt x="67451" y="2101238"/>
                  <a:pt x="46035" y="2062312"/>
                  <a:pt x="32112" y="2020548"/>
                </a:cubicBezTo>
                <a:lnTo>
                  <a:pt x="21952" y="1990071"/>
                </a:lnTo>
                <a:cubicBezTo>
                  <a:pt x="16246" y="1950127"/>
                  <a:pt x="1007" y="1850599"/>
                  <a:pt x="1634" y="1817365"/>
                </a:cubicBezTo>
                <a:cubicBezTo>
                  <a:pt x="8650" y="1445490"/>
                  <a:pt x="0" y="1512222"/>
                  <a:pt x="32112" y="1319567"/>
                </a:cubicBezTo>
                <a:cubicBezTo>
                  <a:pt x="35498" y="1258612"/>
                  <a:pt x="35273" y="1197349"/>
                  <a:pt x="42271" y="1136702"/>
                </a:cubicBezTo>
                <a:cubicBezTo>
                  <a:pt x="47558" y="1090883"/>
                  <a:pt x="69272" y="1038792"/>
                  <a:pt x="82909" y="994474"/>
                </a:cubicBezTo>
                <a:cubicBezTo>
                  <a:pt x="90159" y="970911"/>
                  <a:pt x="95874" y="946891"/>
                  <a:pt x="103227" y="923360"/>
                </a:cubicBezTo>
                <a:cubicBezTo>
                  <a:pt x="130712" y="835410"/>
                  <a:pt x="140072" y="821955"/>
                  <a:pt x="164183" y="730336"/>
                </a:cubicBezTo>
                <a:cubicBezTo>
                  <a:pt x="172129" y="700143"/>
                  <a:pt x="177729" y="669381"/>
                  <a:pt x="184502" y="638904"/>
                </a:cubicBezTo>
                <a:cubicBezTo>
                  <a:pt x="198751" y="382452"/>
                  <a:pt x="181804" y="531840"/>
                  <a:pt x="204821" y="405244"/>
                </a:cubicBezTo>
                <a:cubicBezTo>
                  <a:pt x="208506" y="384978"/>
                  <a:pt x="209560" y="364162"/>
                  <a:pt x="214980" y="344289"/>
                </a:cubicBezTo>
                <a:cubicBezTo>
                  <a:pt x="219778" y="326695"/>
                  <a:pt x="229532" y="310794"/>
                  <a:pt x="235299" y="293493"/>
                </a:cubicBezTo>
                <a:cubicBezTo>
                  <a:pt x="239714" y="280247"/>
                  <a:pt x="240088" y="265744"/>
                  <a:pt x="245458" y="252856"/>
                </a:cubicBezTo>
                <a:cubicBezTo>
                  <a:pt x="257108" y="224897"/>
                  <a:pt x="276518" y="200318"/>
                  <a:pt x="286096" y="171583"/>
                </a:cubicBezTo>
                <a:cubicBezTo>
                  <a:pt x="289482" y="161424"/>
                  <a:pt x="289399" y="149332"/>
                  <a:pt x="296255" y="141106"/>
                </a:cubicBezTo>
                <a:cubicBezTo>
                  <a:pt x="329402" y="101331"/>
                  <a:pt x="369665" y="102435"/>
                  <a:pt x="418167" y="90310"/>
                </a:cubicBezTo>
                <a:cubicBezTo>
                  <a:pt x="431713" y="86924"/>
                  <a:pt x="445113" y="82889"/>
                  <a:pt x="458805" y="80151"/>
                </a:cubicBezTo>
                <a:cubicBezTo>
                  <a:pt x="475737" y="76765"/>
                  <a:pt x="492850" y="74180"/>
                  <a:pt x="509602" y="69992"/>
                </a:cubicBezTo>
                <a:cubicBezTo>
                  <a:pt x="519991" y="67395"/>
                  <a:pt x="529544" y="61749"/>
                  <a:pt x="540080" y="59833"/>
                </a:cubicBezTo>
                <a:cubicBezTo>
                  <a:pt x="584469" y="51763"/>
                  <a:pt x="695548" y="42929"/>
                  <a:pt x="733108" y="39514"/>
                </a:cubicBezTo>
                <a:cubicBezTo>
                  <a:pt x="891297" y="47047"/>
                  <a:pt x="910137" y="0"/>
                  <a:pt x="976932" y="80151"/>
                </a:cubicBezTo>
                <a:cubicBezTo>
                  <a:pt x="984749" y="89531"/>
                  <a:pt x="989623" y="101094"/>
                  <a:pt x="997251" y="110628"/>
                </a:cubicBezTo>
                <a:cubicBezTo>
                  <a:pt x="1019964" y="139019"/>
                  <a:pt x="1017570" y="119361"/>
                  <a:pt x="1017570" y="141106"/>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8" name="Freeform 87"/>
          <p:cNvSpPr/>
          <p:nvPr/>
        </p:nvSpPr>
        <p:spPr>
          <a:xfrm>
            <a:off x="2915047" y="4377273"/>
            <a:ext cx="3729174" cy="2713633"/>
          </a:xfrm>
          <a:custGeom>
            <a:avLst/>
            <a:gdLst>
              <a:gd name="connsiteX0" fmla="*/ 1697302 w 3729174"/>
              <a:gd name="connsiteY0" fmla="*/ 11513 h 2713633"/>
              <a:gd name="connsiteX1" fmla="*/ 1575390 w 3729174"/>
              <a:gd name="connsiteY1" fmla="*/ 21672 h 2713633"/>
              <a:gd name="connsiteX2" fmla="*/ 1534753 w 3729174"/>
              <a:gd name="connsiteY2" fmla="*/ 31832 h 2713633"/>
              <a:gd name="connsiteX3" fmla="*/ 1402681 w 3729174"/>
              <a:gd name="connsiteY3" fmla="*/ 41991 h 2713633"/>
              <a:gd name="connsiteX4" fmla="*/ 1321406 w 3729174"/>
              <a:gd name="connsiteY4" fmla="*/ 52150 h 2713633"/>
              <a:gd name="connsiteX5" fmla="*/ 1250291 w 3729174"/>
              <a:gd name="connsiteY5" fmla="*/ 92787 h 2713633"/>
              <a:gd name="connsiteX6" fmla="*/ 1219813 w 3729174"/>
              <a:gd name="connsiteY6" fmla="*/ 102946 h 2713633"/>
              <a:gd name="connsiteX7" fmla="*/ 1189334 w 3729174"/>
              <a:gd name="connsiteY7" fmla="*/ 123264 h 2713633"/>
              <a:gd name="connsiteX8" fmla="*/ 1148697 w 3729174"/>
              <a:gd name="connsiteY8" fmla="*/ 143582 h 2713633"/>
              <a:gd name="connsiteX9" fmla="*/ 1108060 w 3729174"/>
              <a:gd name="connsiteY9" fmla="*/ 174060 h 2713633"/>
              <a:gd name="connsiteX10" fmla="*/ 1077581 w 3729174"/>
              <a:gd name="connsiteY10" fmla="*/ 194378 h 2713633"/>
              <a:gd name="connsiteX11" fmla="*/ 1036944 w 3729174"/>
              <a:gd name="connsiteY11" fmla="*/ 265492 h 2713633"/>
              <a:gd name="connsiteX12" fmla="*/ 1006466 w 3729174"/>
              <a:gd name="connsiteY12" fmla="*/ 295969 h 2713633"/>
              <a:gd name="connsiteX13" fmla="*/ 965829 w 3729174"/>
              <a:gd name="connsiteY13" fmla="*/ 326447 h 2713633"/>
              <a:gd name="connsiteX14" fmla="*/ 915032 w 3729174"/>
              <a:gd name="connsiteY14" fmla="*/ 387402 h 2713633"/>
              <a:gd name="connsiteX15" fmla="*/ 813438 w 3729174"/>
              <a:gd name="connsiteY15" fmla="*/ 519471 h 2713633"/>
              <a:gd name="connsiteX16" fmla="*/ 752482 w 3729174"/>
              <a:gd name="connsiteY16" fmla="*/ 621062 h 2713633"/>
              <a:gd name="connsiteX17" fmla="*/ 711845 w 3729174"/>
              <a:gd name="connsiteY17" fmla="*/ 692176 h 2713633"/>
              <a:gd name="connsiteX18" fmla="*/ 681366 w 3729174"/>
              <a:gd name="connsiteY18" fmla="*/ 732813 h 2713633"/>
              <a:gd name="connsiteX19" fmla="*/ 650888 w 3729174"/>
              <a:gd name="connsiteY19" fmla="*/ 793768 h 2713633"/>
              <a:gd name="connsiteX20" fmla="*/ 610251 w 3729174"/>
              <a:gd name="connsiteY20" fmla="*/ 864882 h 2713633"/>
              <a:gd name="connsiteX21" fmla="*/ 589932 w 3729174"/>
              <a:gd name="connsiteY21" fmla="*/ 905518 h 2713633"/>
              <a:gd name="connsiteX22" fmla="*/ 559454 w 3729174"/>
              <a:gd name="connsiteY22" fmla="*/ 935996 h 2713633"/>
              <a:gd name="connsiteX23" fmla="*/ 539135 w 3729174"/>
              <a:gd name="connsiteY23" fmla="*/ 976632 h 2713633"/>
              <a:gd name="connsiteX24" fmla="*/ 508657 w 3729174"/>
              <a:gd name="connsiteY24" fmla="*/ 1017269 h 2713633"/>
              <a:gd name="connsiteX25" fmla="*/ 478179 w 3729174"/>
              <a:gd name="connsiteY25" fmla="*/ 1078224 h 2713633"/>
              <a:gd name="connsiteX26" fmla="*/ 457861 w 3729174"/>
              <a:gd name="connsiteY26" fmla="*/ 1118860 h 2713633"/>
              <a:gd name="connsiteX27" fmla="*/ 427382 w 3729174"/>
              <a:gd name="connsiteY27" fmla="*/ 1159497 h 2713633"/>
              <a:gd name="connsiteX28" fmla="*/ 407064 w 3729174"/>
              <a:gd name="connsiteY28" fmla="*/ 1200134 h 2713633"/>
              <a:gd name="connsiteX29" fmla="*/ 386745 w 3729174"/>
              <a:gd name="connsiteY29" fmla="*/ 1230611 h 2713633"/>
              <a:gd name="connsiteX30" fmla="*/ 305470 w 3729174"/>
              <a:gd name="connsiteY30" fmla="*/ 1342362 h 2713633"/>
              <a:gd name="connsiteX31" fmla="*/ 244514 w 3729174"/>
              <a:gd name="connsiteY31" fmla="*/ 1413476 h 2713633"/>
              <a:gd name="connsiteX32" fmla="*/ 214036 w 3729174"/>
              <a:gd name="connsiteY32" fmla="*/ 1433794 h 2713633"/>
              <a:gd name="connsiteX33" fmla="*/ 153080 w 3729174"/>
              <a:gd name="connsiteY33" fmla="*/ 1484590 h 2713633"/>
              <a:gd name="connsiteX34" fmla="*/ 132761 w 3729174"/>
              <a:gd name="connsiteY34" fmla="*/ 1515067 h 2713633"/>
              <a:gd name="connsiteX35" fmla="*/ 92124 w 3729174"/>
              <a:gd name="connsiteY35" fmla="*/ 1545544 h 2713633"/>
              <a:gd name="connsiteX36" fmla="*/ 51486 w 3729174"/>
              <a:gd name="connsiteY36" fmla="*/ 1626818 h 2713633"/>
              <a:gd name="connsiteX37" fmla="*/ 41327 w 3729174"/>
              <a:gd name="connsiteY37" fmla="*/ 1677613 h 2713633"/>
              <a:gd name="connsiteX38" fmla="*/ 10849 w 3729174"/>
              <a:gd name="connsiteY38" fmla="*/ 1769046 h 2713633"/>
              <a:gd name="connsiteX39" fmla="*/ 51486 w 3729174"/>
              <a:gd name="connsiteY39" fmla="*/ 2155093 h 2713633"/>
              <a:gd name="connsiteX40" fmla="*/ 132761 w 3729174"/>
              <a:gd name="connsiteY40" fmla="*/ 2266844 h 2713633"/>
              <a:gd name="connsiteX41" fmla="*/ 193717 w 3729174"/>
              <a:gd name="connsiteY41" fmla="*/ 2327799 h 2713633"/>
              <a:gd name="connsiteX42" fmla="*/ 264833 w 3729174"/>
              <a:gd name="connsiteY42" fmla="*/ 2368435 h 2713633"/>
              <a:gd name="connsiteX43" fmla="*/ 305470 w 3729174"/>
              <a:gd name="connsiteY43" fmla="*/ 2409072 h 2713633"/>
              <a:gd name="connsiteX44" fmla="*/ 366426 w 3729174"/>
              <a:gd name="connsiteY44" fmla="*/ 2439549 h 2713633"/>
              <a:gd name="connsiteX45" fmla="*/ 417223 w 3729174"/>
              <a:gd name="connsiteY45" fmla="*/ 2470027 h 2713633"/>
              <a:gd name="connsiteX46" fmla="*/ 498498 w 3729174"/>
              <a:gd name="connsiteY46" fmla="*/ 2520823 h 2713633"/>
              <a:gd name="connsiteX47" fmla="*/ 579773 w 3729174"/>
              <a:gd name="connsiteY47" fmla="*/ 2551300 h 2713633"/>
              <a:gd name="connsiteX48" fmla="*/ 640729 w 3729174"/>
              <a:gd name="connsiteY48" fmla="*/ 2571618 h 2713633"/>
              <a:gd name="connsiteX49" fmla="*/ 711845 w 3729174"/>
              <a:gd name="connsiteY49" fmla="*/ 2602096 h 2713633"/>
              <a:gd name="connsiteX50" fmla="*/ 742323 w 3729174"/>
              <a:gd name="connsiteY50" fmla="*/ 2622414 h 2713633"/>
              <a:gd name="connsiteX51" fmla="*/ 854076 w 3729174"/>
              <a:gd name="connsiteY51" fmla="*/ 2652891 h 2713633"/>
              <a:gd name="connsiteX52" fmla="*/ 955669 w 3729174"/>
              <a:gd name="connsiteY52" fmla="*/ 2663051 h 2713633"/>
              <a:gd name="connsiteX53" fmla="*/ 1016625 w 3729174"/>
              <a:gd name="connsiteY53" fmla="*/ 2673210 h 2713633"/>
              <a:gd name="connsiteX54" fmla="*/ 1605868 w 3729174"/>
              <a:gd name="connsiteY54" fmla="*/ 2683369 h 2713633"/>
              <a:gd name="connsiteX55" fmla="*/ 1646506 w 3729174"/>
              <a:gd name="connsiteY55" fmla="*/ 2693528 h 2713633"/>
              <a:gd name="connsiteX56" fmla="*/ 3160250 w 3729174"/>
              <a:gd name="connsiteY56" fmla="*/ 2693528 h 2713633"/>
              <a:gd name="connsiteX57" fmla="*/ 3231366 w 3729174"/>
              <a:gd name="connsiteY57" fmla="*/ 2673210 h 2713633"/>
              <a:gd name="connsiteX58" fmla="*/ 3383756 w 3729174"/>
              <a:gd name="connsiteY58" fmla="*/ 2622414 h 2713633"/>
              <a:gd name="connsiteX59" fmla="*/ 3434553 w 3729174"/>
              <a:gd name="connsiteY59" fmla="*/ 2591937 h 2713633"/>
              <a:gd name="connsiteX60" fmla="*/ 3475190 w 3729174"/>
              <a:gd name="connsiteY60" fmla="*/ 2571618 h 2713633"/>
              <a:gd name="connsiteX61" fmla="*/ 3546306 w 3729174"/>
              <a:gd name="connsiteY61" fmla="*/ 2490345 h 2713633"/>
              <a:gd name="connsiteX62" fmla="*/ 3597103 w 3729174"/>
              <a:gd name="connsiteY62" fmla="*/ 2429390 h 2713633"/>
              <a:gd name="connsiteX63" fmla="*/ 3698696 w 3729174"/>
              <a:gd name="connsiteY63" fmla="*/ 2246526 h 2713633"/>
              <a:gd name="connsiteX64" fmla="*/ 3729174 w 3729174"/>
              <a:gd name="connsiteY64" fmla="*/ 2114457 h 2713633"/>
              <a:gd name="connsiteX65" fmla="*/ 3719015 w 3729174"/>
              <a:gd name="connsiteY65" fmla="*/ 1464271 h 2713633"/>
              <a:gd name="connsiteX66" fmla="*/ 3688537 w 3729174"/>
              <a:gd name="connsiteY66" fmla="*/ 1342362 h 2713633"/>
              <a:gd name="connsiteX67" fmla="*/ 3658059 w 3729174"/>
              <a:gd name="connsiteY67" fmla="*/ 1250929 h 2713633"/>
              <a:gd name="connsiteX68" fmla="*/ 3647900 w 3729174"/>
              <a:gd name="connsiteY68" fmla="*/ 1210293 h 2713633"/>
              <a:gd name="connsiteX69" fmla="*/ 3627581 w 3729174"/>
              <a:gd name="connsiteY69" fmla="*/ 1159497 h 2713633"/>
              <a:gd name="connsiteX70" fmla="*/ 3556465 w 3729174"/>
              <a:gd name="connsiteY70" fmla="*/ 976632 h 2713633"/>
              <a:gd name="connsiteX71" fmla="*/ 3515828 w 3729174"/>
              <a:gd name="connsiteY71" fmla="*/ 935996 h 2713633"/>
              <a:gd name="connsiteX72" fmla="*/ 3465031 w 3729174"/>
              <a:gd name="connsiteY72" fmla="*/ 875041 h 2713633"/>
              <a:gd name="connsiteX73" fmla="*/ 3424394 w 3729174"/>
              <a:gd name="connsiteY73" fmla="*/ 834404 h 2713633"/>
              <a:gd name="connsiteX74" fmla="*/ 3343119 w 3729174"/>
              <a:gd name="connsiteY74" fmla="*/ 763290 h 2713633"/>
              <a:gd name="connsiteX75" fmla="*/ 3200888 w 3729174"/>
              <a:gd name="connsiteY75" fmla="*/ 682017 h 2713633"/>
              <a:gd name="connsiteX76" fmla="*/ 3160250 w 3729174"/>
              <a:gd name="connsiteY76" fmla="*/ 661699 h 2713633"/>
              <a:gd name="connsiteX77" fmla="*/ 3129772 w 3729174"/>
              <a:gd name="connsiteY77" fmla="*/ 641380 h 2713633"/>
              <a:gd name="connsiteX78" fmla="*/ 3048497 w 3729174"/>
              <a:gd name="connsiteY78" fmla="*/ 600744 h 2713633"/>
              <a:gd name="connsiteX79" fmla="*/ 2987541 w 3729174"/>
              <a:gd name="connsiteY79" fmla="*/ 570266 h 2713633"/>
              <a:gd name="connsiteX80" fmla="*/ 2875788 w 3729174"/>
              <a:gd name="connsiteY80" fmla="*/ 519471 h 2713633"/>
              <a:gd name="connsiteX81" fmla="*/ 2835151 w 3729174"/>
              <a:gd name="connsiteY81" fmla="*/ 509312 h 2713633"/>
              <a:gd name="connsiteX82" fmla="*/ 2753876 w 3729174"/>
              <a:gd name="connsiteY82" fmla="*/ 448357 h 2713633"/>
              <a:gd name="connsiteX83" fmla="*/ 2733557 w 3729174"/>
              <a:gd name="connsiteY83" fmla="*/ 428038 h 2713633"/>
              <a:gd name="connsiteX84" fmla="*/ 2652282 w 3729174"/>
              <a:gd name="connsiteY84" fmla="*/ 387402 h 2713633"/>
              <a:gd name="connsiteX85" fmla="*/ 2611645 w 3729174"/>
              <a:gd name="connsiteY85" fmla="*/ 346765 h 2713633"/>
              <a:gd name="connsiteX86" fmla="*/ 2510051 w 3729174"/>
              <a:gd name="connsiteY86" fmla="*/ 224855 h 2713633"/>
              <a:gd name="connsiteX87" fmla="*/ 2449095 w 3729174"/>
              <a:gd name="connsiteY87" fmla="*/ 184219 h 2713633"/>
              <a:gd name="connsiteX88" fmla="*/ 2408458 w 3729174"/>
              <a:gd name="connsiteY88" fmla="*/ 174060 h 2713633"/>
              <a:gd name="connsiteX89" fmla="*/ 2388139 w 3729174"/>
              <a:gd name="connsiteY89" fmla="*/ 143582 h 2713633"/>
              <a:gd name="connsiteX90" fmla="*/ 2276386 w 3729174"/>
              <a:gd name="connsiteY90" fmla="*/ 92787 h 2713633"/>
              <a:gd name="connsiteX91" fmla="*/ 2235749 w 3729174"/>
              <a:gd name="connsiteY91" fmla="*/ 82627 h 2713633"/>
              <a:gd name="connsiteX92" fmla="*/ 2174792 w 3729174"/>
              <a:gd name="connsiteY92" fmla="*/ 62309 h 2713633"/>
              <a:gd name="connsiteX93" fmla="*/ 2134155 w 3729174"/>
              <a:gd name="connsiteY93" fmla="*/ 52150 h 2713633"/>
              <a:gd name="connsiteX94" fmla="*/ 2083358 w 3729174"/>
              <a:gd name="connsiteY94" fmla="*/ 41991 h 2713633"/>
              <a:gd name="connsiteX95" fmla="*/ 1971605 w 3729174"/>
              <a:gd name="connsiteY95" fmla="*/ 11513 h 2713633"/>
              <a:gd name="connsiteX96" fmla="*/ 1758259 w 3729174"/>
              <a:gd name="connsiteY96" fmla="*/ 1354 h 2713633"/>
              <a:gd name="connsiteX97" fmla="*/ 1616028 w 3729174"/>
              <a:gd name="connsiteY97" fmla="*/ 1354 h 271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729174" h="2713633">
                <a:moveTo>
                  <a:pt x="1697302" y="11513"/>
                </a:moveTo>
                <a:cubicBezTo>
                  <a:pt x="1656665" y="14899"/>
                  <a:pt x="1615853" y="16614"/>
                  <a:pt x="1575390" y="21672"/>
                </a:cubicBezTo>
                <a:cubicBezTo>
                  <a:pt x="1561535" y="23404"/>
                  <a:pt x="1548620" y="30201"/>
                  <a:pt x="1534753" y="31832"/>
                </a:cubicBezTo>
                <a:cubicBezTo>
                  <a:pt x="1490901" y="36991"/>
                  <a:pt x="1446636" y="37805"/>
                  <a:pt x="1402681" y="41991"/>
                </a:cubicBezTo>
                <a:cubicBezTo>
                  <a:pt x="1375501" y="44579"/>
                  <a:pt x="1348498" y="48764"/>
                  <a:pt x="1321406" y="52150"/>
                </a:cubicBezTo>
                <a:cubicBezTo>
                  <a:pt x="1235459" y="73636"/>
                  <a:pt x="1322923" y="44366"/>
                  <a:pt x="1250291" y="92787"/>
                </a:cubicBezTo>
                <a:cubicBezTo>
                  <a:pt x="1241381" y="98727"/>
                  <a:pt x="1229391" y="98157"/>
                  <a:pt x="1219813" y="102946"/>
                </a:cubicBezTo>
                <a:cubicBezTo>
                  <a:pt x="1208892" y="108406"/>
                  <a:pt x="1199935" y="117206"/>
                  <a:pt x="1189334" y="123264"/>
                </a:cubicBezTo>
                <a:cubicBezTo>
                  <a:pt x="1176185" y="130778"/>
                  <a:pt x="1161539" y="135555"/>
                  <a:pt x="1148697" y="143582"/>
                </a:cubicBezTo>
                <a:cubicBezTo>
                  <a:pt x="1134339" y="152556"/>
                  <a:pt x="1121838" y="164219"/>
                  <a:pt x="1108060" y="174060"/>
                </a:cubicBezTo>
                <a:cubicBezTo>
                  <a:pt x="1098124" y="181157"/>
                  <a:pt x="1087741" y="187605"/>
                  <a:pt x="1077581" y="194378"/>
                </a:cubicBezTo>
                <a:cubicBezTo>
                  <a:pt x="1065158" y="219224"/>
                  <a:pt x="1054896" y="243950"/>
                  <a:pt x="1036944" y="265492"/>
                </a:cubicBezTo>
                <a:cubicBezTo>
                  <a:pt x="1027746" y="276529"/>
                  <a:pt x="1017374" y="286619"/>
                  <a:pt x="1006466" y="295969"/>
                </a:cubicBezTo>
                <a:cubicBezTo>
                  <a:pt x="993610" y="306988"/>
                  <a:pt x="977802" y="314474"/>
                  <a:pt x="965829" y="326447"/>
                </a:cubicBezTo>
                <a:cubicBezTo>
                  <a:pt x="947127" y="345149"/>
                  <a:pt x="932604" y="367634"/>
                  <a:pt x="915032" y="387402"/>
                </a:cubicBezTo>
                <a:cubicBezTo>
                  <a:pt x="864805" y="443906"/>
                  <a:pt x="865515" y="415322"/>
                  <a:pt x="813438" y="519471"/>
                </a:cubicBezTo>
                <a:cubicBezTo>
                  <a:pt x="772059" y="602226"/>
                  <a:pt x="817869" y="514810"/>
                  <a:pt x="752482" y="621062"/>
                </a:cubicBezTo>
                <a:cubicBezTo>
                  <a:pt x="738173" y="644314"/>
                  <a:pt x="726503" y="669143"/>
                  <a:pt x="711845" y="692176"/>
                </a:cubicBezTo>
                <a:cubicBezTo>
                  <a:pt x="702754" y="706461"/>
                  <a:pt x="690078" y="718294"/>
                  <a:pt x="681366" y="732813"/>
                </a:cubicBezTo>
                <a:cubicBezTo>
                  <a:pt x="669678" y="752292"/>
                  <a:pt x="661658" y="773767"/>
                  <a:pt x="650888" y="793768"/>
                </a:cubicBezTo>
                <a:cubicBezTo>
                  <a:pt x="637944" y="817807"/>
                  <a:pt x="623325" y="840914"/>
                  <a:pt x="610251" y="864882"/>
                </a:cubicBezTo>
                <a:cubicBezTo>
                  <a:pt x="602999" y="878177"/>
                  <a:pt x="598735" y="893195"/>
                  <a:pt x="589932" y="905518"/>
                </a:cubicBezTo>
                <a:cubicBezTo>
                  <a:pt x="581581" y="917209"/>
                  <a:pt x="567805" y="924305"/>
                  <a:pt x="559454" y="935996"/>
                </a:cubicBezTo>
                <a:cubicBezTo>
                  <a:pt x="550651" y="948319"/>
                  <a:pt x="547162" y="963790"/>
                  <a:pt x="539135" y="976632"/>
                </a:cubicBezTo>
                <a:cubicBezTo>
                  <a:pt x="530161" y="990990"/>
                  <a:pt x="518816" y="1003723"/>
                  <a:pt x="508657" y="1017269"/>
                </a:cubicBezTo>
                <a:cubicBezTo>
                  <a:pt x="490031" y="1073148"/>
                  <a:pt x="509690" y="1023080"/>
                  <a:pt x="478179" y="1078224"/>
                </a:cubicBezTo>
                <a:cubicBezTo>
                  <a:pt x="470665" y="1091373"/>
                  <a:pt x="465888" y="1106018"/>
                  <a:pt x="457861" y="1118860"/>
                </a:cubicBezTo>
                <a:cubicBezTo>
                  <a:pt x="448887" y="1133218"/>
                  <a:pt x="436356" y="1145138"/>
                  <a:pt x="427382" y="1159497"/>
                </a:cubicBezTo>
                <a:cubicBezTo>
                  <a:pt x="419355" y="1172339"/>
                  <a:pt x="414578" y="1186985"/>
                  <a:pt x="407064" y="1200134"/>
                </a:cubicBezTo>
                <a:cubicBezTo>
                  <a:pt x="401006" y="1210735"/>
                  <a:pt x="393842" y="1220676"/>
                  <a:pt x="386745" y="1230611"/>
                </a:cubicBezTo>
                <a:cubicBezTo>
                  <a:pt x="359973" y="1268091"/>
                  <a:pt x="334244" y="1306395"/>
                  <a:pt x="305470" y="1342362"/>
                </a:cubicBezTo>
                <a:cubicBezTo>
                  <a:pt x="294722" y="1355796"/>
                  <a:pt x="264319" y="1397632"/>
                  <a:pt x="244514" y="1413476"/>
                </a:cubicBezTo>
                <a:cubicBezTo>
                  <a:pt x="234980" y="1421103"/>
                  <a:pt x="223416" y="1425978"/>
                  <a:pt x="214036" y="1433794"/>
                </a:cubicBezTo>
                <a:cubicBezTo>
                  <a:pt x="135804" y="1498985"/>
                  <a:pt x="228758" y="1434137"/>
                  <a:pt x="153080" y="1484590"/>
                </a:cubicBezTo>
                <a:cubicBezTo>
                  <a:pt x="146307" y="1494749"/>
                  <a:pt x="141395" y="1506434"/>
                  <a:pt x="132761" y="1515067"/>
                </a:cubicBezTo>
                <a:cubicBezTo>
                  <a:pt x="120788" y="1527039"/>
                  <a:pt x="102083" y="1531851"/>
                  <a:pt x="92124" y="1545544"/>
                </a:cubicBezTo>
                <a:cubicBezTo>
                  <a:pt x="74309" y="1570040"/>
                  <a:pt x="51486" y="1626818"/>
                  <a:pt x="51486" y="1626818"/>
                </a:cubicBezTo>
                <a:cubicBezTo>
                  <a:pt x="48100" y="1643750"/>
                  <a:pt x="46071" y="1661010"/>
                  <a:pt x="41327" y="1677613"/>
                </a:cubicBezTo>
                <a:cubicBezTo>
                  <a:pt x="32501" y="1708503"/>
                  <a:pt x="10849" y="1769046"/>
                  <a:pt x="10849" y="1769046"/>
                </a:cubicBezTo>
                <a:cubicBezTo>
                  <a:pt x="16442" y="1858539"/>
                  <a:pt x="0" y="2041825"/>
                  <a:pt x="51486" y="2155093"/>
                </a:cubicBezTo>
                <a:cubicBezTo>
                  <a:pt x="69714" y="2195194"/>
                  <a:pt x="103958" y="2235423"/>
                  <a:pt x="132761" y="2266844"/>
                </a:cubicBezTo>
                <a:cubicBezTo>
                  <a:pt x="152178" y="2288026"/>
                  <a:pt x="168768" y="2313543"/>
                  <a:pt x="193717" y="2327799"/>
                </a:cubicBezTo>
                <a:cubicBezTo>
                  <a:pt x="217422" y="2341344"/>
                  <a:pt x="242752" y="2352377"/>
                  <a:pt x="264833" y="2368435"/>
                </a:cubicBezTo>
                <a:cubicBezTo>
                  <a:pt x="280326" y="2379702"/>
                  <a:pt x="289776" y="2398087"/>
                  <a:pt x="305470" y="2409072"/>
                </a:cubicBezTo>
                <a:cubicBezTo>
                  <a:pt x="324080" y="2422099"/>
                  <a:pt x="346483" y="2428671"/>
                  <a:pt x="366426" y="2439549"/>
                </a:cubicBezTo>
                <a:cubicBezTo>
                  <a:pt x="383761" y="2449004"/>
                  <a:pt x="400406" y="2459678"/>
                  <a:pt x="417223" y="2470027"/>
                </a:cubicBezTo>
                <a:cubicBezTo>
                  <a:pt x="444432" y="2486771"/>
                  <a:pt x="468584" y="2509606"/>
                  <a:pt x="498498" y="2520823"/>
                </a:cubicBezTo>
                <a:lnTo>
                  <a:pt x="579773" y="2551300"/>
                </a:lnTo>
                <a:cubicBezTo>
                  <a:pt x="599943" y="2558503"/>
                  <a:pt x="620739" y="2563930"/>
                  <a:pt x="640729" y="2571618"/>
                </a:cubicBezTo>
                <a:cubicBezTo>
                  <a:pt x="664801" y="2580876"/>
                  <a:pt x="688777" y="2590562"/>
                  <a:pt x="711845" y="2602096"/>
                </a:cubicBezTo>
                <a:cubicBezTo>
                  <a:pt x="722766" y="2607556"/>
                  <a:pt x="731165" y="2617455"/>
                  <a:pt x="742323" y="2622414"/>
                </a:cubicBezTo>
                <a:cubicBezTo>
                  <a:pt x="772958" y="2636029"/>
                  <a:pt x="819930" y="2648338"/>
                  <a:pt x="854076" y="2652891"/>
                </a:cubicBezTo>
                <a:cubicBezTo>
                  <a:pt x="887811" y="2657389"/>
                  <a:pt x="921899" y="2658830"/>
                  <a:pt x="955669" y="2663051"/>
                </a:cubicBezTo>
                <a:cubicBezTo>
                  <a:pt x="976109" y="2665606"/>
                  <a:pt x="996036" y="2672567"/>
                  <a:pt x="1016625" y="2673210"/>
                </a:cubicBezTo>
                <a:cubicBezTo>
                  <a:pt x="1212973" y="2679346"/>
                  <a:pt x="1409454" y="2679983"/>
                  <a:pt x="1605868" y="2683369"/>
                </a:cubicBezTo>
                <a:cubicBezTo>
                  <a:pt x="1619414" y="2686755"/>
                  <a:pt x="1632553" y="2693001"/>
                  <a:pt x="1646506" y="2693528"/>
                </a:cubicBezTo>
                <a:cubicBezTo>
                  <a:pt x="2179301" y="2713633"/>
                  <a:pt x="2597857" y="2699152"/>
                  <a:pt x="3160250" y="2693528"/>
                </a:cubicBezTo>
                <a:cubicBezTo>
                  <a:pt x="3183955" y="2686755"/>
                  <a:pt x="3207977" y="2681006"/>
                  <a:pt x="3231366" y="2673210"/>
                </a:cubicBezTo>
                <a:cubicBezTo>
                  <a:pt x="3427047" y="2607984"/>
                  <a:pt x="3207008" y="2672912"/>
                  <a:pt x="3383756" y="2622414"/>
                </a:cubicBezTo>
                <a:cubicBezTo>
                  <a:pt x="3400688" y="2612255"/>
                  <a:pt x="3417292" y="2601526"/>
                  <a:pt x="3434553" y="2591937"/>
                </a:cubicBezTo>
                <a:cubicBezTo>
                  <a:pt x="3447792" y="2584582"/>
                  <a:pt x="3463074" y="2580705"/>
                  <a:pt x="3475190" y="2571618"/>
                </a:cubicBezTo>
                <a:cubicBezTo>
                  <a:pt x="3509414" y="2545950"/>
                  <a:pt x="3520586" y="2522494"/>
                  <a:pt x="3546306" y="2490345"/>
                </a:cubicBezTo>
                <a:cubicBezTo>
                  <a:pt x="3562829" y="2469692"/>
                  <a:pt x="3582432" y="2451397"/>
                  <a:pt x="3597103" y="2429390"/>
                </a:cubicBezTo>
                <a:cubicBezTo>
                  <a:pt x="3605382" y="2416972"/>
                  <a:pt x="3683046" y="2287215"/>
                  <a:pt x="3698696" y="2246526"/>
                </a:cubicBezTo>
                <a:cubicBezTo>
                  <a:pt x="3717798" y="2196862"/>
                  <a:pt x="3720707" y="2165259"/>
                  <a:pt x="3729174" y="2114457"/>
                </a:cubicBezTo>
                <a:cubicBezTo>
                  <a:pt x="3725788" y="1897728"/>
                  <a:pt x="3725295" y="1680935"/>
                  <a:pt x="3719015" y="1464271"/>
                </a:cubicBezTo>
                <a:cubicBezTo>
                  <a:pt x="3718272" y="1438626"/>
                  <a:pt x="3693253" y="1359654"/>
                  <a:pt x="3688537" y="1342362"/>
                </a:cubicBezTo>
                <a:cubicBezTo>
                  <a:pt x="3652015" y="1208451"/>
                  <a:pt x="3712219" y="1413406"/>
                  <a:pt x="3658059" y="1250929"/>
                </a:cubicBezTo>
                <a:cubicBezTo>
                  <a:pt x="3653644" y="1237683"/>
                  <a:pt x="3652315" y="1223539"/>
                  <a:pt x="3647900" y="1210293"/>
                </a:cubicBezTo>
                <a:cubicBezTo>
                  <a:pt x="3642133" y="1192992"/>
                  <a:pt x="3632944" y="1176927"/>
                  <a:pt x="3627581" y="1159497"/>
                </a:cubicBezTo>
                <a:cubicBezTo>
                  <a:pt x="3608991" y="1099081"/>
                  <a:pt x="3604956" y="1025122"/>
                  <a:pt x="3556465" y="976632"/>
                </a:cubicBezTo>
                <a:lnTo>
                  <a:pt x="3515828" y="935996"/>
                </a:lnTo>
                <a:cubicBezTo>
                  <a:pt x="3492535" y="866115"/>
                  <a:pt x="3526537" y="948846"/>
                  <a:pt x="3465031" y="875041"/>
                </a:cubicBezTo>
                <a:cubicBezTo>
                  <a:pt x="3423351" y="825026"/>
                  <a:pt x="3493166" y="857327"/>
                  <a:pt x="3424394" y="834404"/>
                </a:cubicBezTo>
                <a:cubicBezTo>
                  <a:pt x="3394400" y="804411"/>
                  <a:pt x="3379090" y="785272"/>
                  <a:pt x="3343119" y="763290"/>
                </a:cubicBezTo>
                <a:cubicBezTo>
                  <a:pt x="3296526" y="734817"/>
                  <a:pt x="3249728" y="706436"/>
                  <a:pt x="3200888" y="682017"/>
                </a:cubicBezTo>
                <a:cubicBezTo>
                  <a:pt x="3187342" y="675244"/>
                  <a:pt x="3173399" y="669213"/>
                  <a:pt x="3160250" y="661699"/>
                </a:cubicBezTo>
                <a:cubicBezTo>
                  <a:pt x="3149649" y="655641"/>
                  <a:pt x="3140491" y="647227"/>
                  <a:pt x="3129772" y="641380"/>
                </a:cubicBezTo>
                <a:cubicBezTo>
                  <a:pt x="3103181" y="626876"/>
                  <a:pt x="3075589" y="614290"/>
                  <a:pt x="3048497" y="600744"/>
                </a:cubicBezTo>
                <a:lnTo>
                  <a:pt x="2987541" y="570266"/>
                </a:lnTo>
                <a:cubicBezTo>
                  <a:pt x="2947615" y="550303"/>
                  <a:pt x="2920330" y="535668"/>
                  <a:pt x="2875788" y="519471"/>
                </a:cubicBezTo>
                <a:cubicBezTo>
                  <a:pt x="2862666" y="514700"/>
                  <a:pt x="2848697" y="512698"/>
                  <a:pt x="2835151" y="509312"/>
                </a:cubicBezTo>
                <a:cubicBezTo>
                  <a:pt x="2788553" y="462714"/>
                  <a:pt x="2845778" y="517282"/>
                  <a:pt x="2753876" y="448357"/>
                </a:cubicBezTo>
                <a:cubicBezTo>
                  <a:pt x="2746213" y="442610"/>
                  <a:pt x="2741037" y="434022"/>
                  <a:pt x="2733557" y="428038"/>
                </a:cubicBezTo>
                <a:cubicBezTo>
                  <a:pt x="2703123" y="403691"/>
                  <a:pt x="2691686" y="403163"/>
                  <a:pt x="2652282" y="387402"/>
                </a:cubicBezTo>
                <a:cubicBezTo>
                  <a:pt x="2638736" y="373856"/>
                  <a:pt x="2623612" y="361724"/>
                  <a:pt x="2611645" y="346765"/>
                </a:cubicBezTo>
                <a:cubicBezTo>
                  <a:pt x="2568810" y="293223"/>
                  <a:pt x="2572103" y="266222"/>
                  <a:pt x="2510051" y="224855"/>
                </a:cubicBezTo>
                <a:cubicBezTo>
                  <a:pt x="2489732" y="211310"/>
                  <a:pt x="2472786" y="190142"/>
                  <a:pt x="2449095" y="184219"/>
                </a:cubicBezTo>
                <a:lnTo>
                  <a:pt x="2408458" y="174060"/>
                </a:lnTo>
                <a:cubicBezTo>
                  <a:pt x="2401685" y="163901"/>
                  <a:pt x="2398142" y="150584"/>
                  <a:pt x="2388139" y="143582"/>
                </a:cubicBezTo>
                <a:cubicBezTo>
                  <a:pt x="2360393" y="124161"/>
                  <a:pt x="2313287" y="103330"/>
                  <a:pt x="2276386" y="92787"/>
                </a:cubicBezTo>
                <a:cubicBezTo>
                  <a:pt x="2262961" y="88951"/>
                  <a:pt x="2249123" y="86639"/>
                  <a:pt x="2235749" y="82627"/>
                </a:cubicBezTo>
                <a:cubicBezTo>
                  <a:pt x="2215234" y="76473"/>
                  <a:pt x="2195571" y="67504"/>
                  <a:pt x="2174792" y="62309"/>
                </a:cubicBezTo>
                <a:cubicBezTo>
                  <a:pt x="2161246" y="58923"/>
                  <a:pt x="2147785" y="55179"/>
                  <a:pt x="2134155" y="52150"/>
                </a:cubicBezTo>
                <a:cubicBezTo>
                  <a:pt x="2117299" y="48404"/>
                  <a:pt x="2100017" y="46534"/>
                  <a:pt x="2083358" y="41991"/>
                </a:cubicBezTo>
                <a:cubicBezTo>
                  <a:pt x="2038055" y="29636"/>
                  <a:pt x="2017577" y="15049"/>
                  <a:pt x="1971605" y="11513"/>
                </a:cubicBezTo>
                <a:cubicBezTo>
                  <a:pt x="1900619" y="6053"/>
                  <a:pt x="1829426" y="3387"/>
                  <a:pt x="1758259" y="1354"/>
                </a:cubicBezTo>
                <a:cubicBezTo>
                  <a:pt x="1710868" y="0"/>
                  <a:pt x="1663438" y="1354"/>
                  <a:pt x="1616028" y="1354"/>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7" name="Freeform 86"/>
          <p:cNvSpPr/>
          <p:nvPr/>
        </p:nvSpPr>
        <p:spPr>
          <a:xfrm>
            <a:off x="5801030" y="3159495"/>
            <a:ext cx="3368451" cy="2326444"/>
          </a:xfrm>
          <a:custGeom>
            <a:avLst/>
            <a:gdLst>
              <a:gd name="connsiteX0" fmla="*/ 1076892 w 3368451"/>
              <a:gd name="connsiteY0" fmla="*/ 2082625 h 2326444"/>
              <a:gd name="connsiteX1" fmla="*/ 1107370 w 3368451"/>
              <a:gd name="connsiteY1" fmla="*/ 2102943 h 2326444"/>
              <a:gd name="connsiteX2" fmla="*/ 1208963 w 3368451"/>
              <a:gd name="connsiteY2" fmla="*/ 2143580 h 2326444"/>
              <a:gd name="connsiteX3" fmla="*/ 1249601 w 3368451"/>
              <a:gd name="connsiteY3" fmla="*/ 2163898 h 2326444"/>
              <a:gd name="connsiteX4" fmla="*/ 1828684 w 3368451"/>
              <a:gd name="connsiteY4" fmla="*/ 2245171 h 2326444"/>
              <a:gd name="connsiteX5" fmla="*/ 1869322 w 3368451"/>
              <a:gd name="connsiteY5" fmla="*/ 2255330 h 2326444"/>
              <a:gd name="connsiteX6" fmla="*/ 2031872 w 3368451"/>
              <a:gd name="connsiteY6" fmla="*/ 2275648 h 2326444"/>
              <a:gd name="connsiteX7" fmla="*/ 2133465 w 3368451"/>
              <a:gd name="connsiteY7" fmla="*/ 2295967 h 2326444"/>
              <a:gd name="connsiteX8" fmla="*/ 2275696 w 3368451"/>
              <a:gd name="connsiteY8" fmla="*/ 2316285 h 2326444"/>
              <a:gd name="connsiteX9" fmla="*/ 2692230 w 3368451"/>
              <a:gd name="connsiteY9" fmla="*/ 2326444 h 2326444"/>
              <a:gd name="connsiteX10" fmla="*/ 2773505 w 3368451"/>
              <a:gd name="connsiteY10" fmla="*/ 2316285 h 2326444"/>
              <a:gd name="connsiteX11" fmla="*/ 2854780 w 3368451"/>
              <a:gd name="connsiteY11" fmla="*/ 2275648 h 2326444"/>
              <a:gd name="connsiteX12" fmla="*/ 2976692 w 3368451"/>
              <a:gd name="connsiteY12" fmla="*/ 2214694 h 2326444"/>
              <a:gd name="connsiteX13" fmla="*/ 3017330 w 3368451"/>
              <a:gd name="connsiteY13" fmla="*/ 2194375 h 2326444"/>
              <a:gd name="connsiteX14" fmla="*/ 3047808 w 3368451"/>
              <a:gd name="connsiteY14" fmla="*/ 2163898 h 2326444"/>
              <a:gd name="connsiteX15" fmla="*/ 3139242 w 3368451"/>
              <a:gd name="connsiteY15" fmla="*/ 2082625 h 2326444"/>
              <a:gd name="connsiteX16" fmla="*/ 3179879 w 3368451"/>
              <a:gd name="connsiteY16" fmla="*/ 2021670 h 2326444"/>
              <a:gd name="connsiteX17" fmla="*/ 3200198 w 3368451"/>
              <a:gd name="connsiteY17" fmla="*/ 1981033 h 2326444"/>
              <a:gd name="connsiteX18" fmla="*/ 3230676 w 3368451"/>
              <a:gd name="connsiteY18" fmla="*/ 1960715 h 2326444"/>
              <a:gd name="connsiteX19" fmla="*/ 3281473 w 3368451"/>
              <a:gd name="connsiteY19" fmla="*/ 1869283 h 2326444"/>
              <a:gd name="connsiteX20" fmla="*/ 3322110 w 3368451"/>
              <a:gd name="connsiteY20" fmla="*/ 1777850 h 2326444"/>
              <a:gd name="connsiteX21" fmla="*/ 3332270 w 3368451"/>
              <a:gd name="connsiteY21" fmla="*/ 1737214 h 2326444"/>
              <a:gd name="connsiteX22" fmla="*/ 3322110 w 3368451"/>
              <a:gd name="connsiteY22" fmla="*/ 1147983 h 2326444"/>
              <a:gd name="connsiteX23" fmla="*/ 3311951 w 3368451"/>
              <a:gd name="connsiteY23" fmla="*/ 954959 h 2326444"/>
              <a:gd name="connsiteX24" fmla="*/ 3301792 w 3368451"/>
              <a:gd name="connsiteY24" fmla="*/ 894005 h 2326444"/>
              <a:gd name="connsiteX25" fmla="*/ 3291632 w 3368451"/>
              <a:gd name="connsiteY25" fmla="*/ 782254 h 2326444"/>
              <a:gd name="connsiteX26" fmla="*/ 3250995 w 3368451"/>
              <a:gd name="connsiteY26" fmla="*/ 700981 h 2326444"/>
              <a:gd name="connsiteX27" fmla="*/ 3240835 w 3368451"/>
              <a:gd name="connsiteY27" fmla="*/ 670503 h 2326444"/>
              <a:gd name="connsiteX28" fmla="*/ 3220517 w 3368451"/>
              <a:gd name="connsiteY28" fmla="*/ 629867 h 2326444"/>
              <a:gd name="connsiteX29" fmla="*/ 3200198 w 3368451"/>
              <a:gd name="connsiteY29" fmla="*/ 558753 h 2326444"/>
              <a:gd name="connsiteX30" fmla="*/ 3190039 w 3368451"/>
              <a:gd name="connsiteY30" fmla="*/ 528275 h 2326444"/>
              <a:gd name="connsiteX31" fmla="*/ 3149401 w 3368451"/>
              <a:gd name="connsiteY31" fmla="*/ 447002 h 2326444"/>
              <a:gd name="connsiteX32" fmla="*/ 3139242 w 3368451"/>
              <a:gd name="connsiteY32" fmla="*/ 416525 h 2326444"/>
              <a:gd name="connsiteX33" fmla="*/ 3088445 w 3368451"/>
              <a:gd name="connsiteY33" fmla="*/ 345411 h 2326444"/>
              <a:gd name="connsiteX34" fmla="*/ 2986851 w 3368451"/>
              <a:gd name="connsiteY34" fmla="*/ 213342 h 2326444"/>
              <a:gd name="connsiteX35" fmla="*/ 2946214 w 3368451"/>
              <a:gd name="connsiteY35" fmla="*/ 172705 h 2326444"/>
              <a:gd name="connsiteX36" fmla="*/ 2885258 w 3368451"/>
              <a:gd name="connsiteY36" fmla="*/ 132069 h 2326444"/>
              <a:gd name="connsiteX37" fmla="*/ 2864939 w 3368451"/>
              <a:gd name="connsiteY37" fmla="*/ 111750 h 2326444"/>
              <a:gd name="connsiteX38" fmla="*/ 2732867 w 3368451"/>
              <a:gd name="connsiteY38" fmla="*/ 30477 h 2326444"/>
              <a:gd name="connsiteX39" fmla="*/ 2702389 w 3368451"/>
              <a:gd name="connsiteY39" fmla="*/ 20318 h 2326444"/>
              <a:gd name="connsiteX40" fmla="*/ 2651593 w 3368451"/>
              <a:gd name="connsiteY40" fmla="*/ 10159 h 2326444"/>
              <a:gd name="connsiteX41" fmla="*/ 2610955 w 3368451"/>
              <a:gd name="connsiteY41" fmla="*/ 0 h 2326444"/>
              <a:gd name="connsiteX42" fmla="*/ 1849003 w 3368451"/>
              <a:gd name="connsiteY42" fmla="*/ 10159 h 2326444"/>
              <a:gd name="connsiteX43" fmla="*/ 1727091 w 3368451"/>
              <a:gd name="connsiteY43" fmla="*/ 30477 h 2326444"/>
              <a:gd name="connsiteX44" fmla="*/ 1615338 w 3368451"/>
              <a:gd name="connsiteY44" fmla="*/ 40636 h 2326444"/>
              <a:gd name="connsiteX45" fmla="*/ 1574700 w 3368451"/>
              <a:gd name="connsiteY45" fmla="*/ 50795 h 2326444"/>
              <a:gd name="connsiteX46" fmla="*/ 1523904 w 3368451"/>
              <a:gd name="connsiteY46" fmla="*/ 60954 h 2326444"/>
              <a:gd name="connsiteX47" fmla="*/ 1442629 w 3368451"/>
              <a:gd name="connsiteY47" fmla="*/ 81273 h 2326444"/>
              <a:gd name="connsiteX48" fmla="*/ 1401991 w 3368451"/>
              <a:gd name="connsiteY48" fmla="*/ 91432 h 2326444"/>
              <a:gd name="connsiteX49" fmla="*/ 1361354 w 3368451"/>
              <a:gd name="connsiteY49" fmla="*/ 111750 h 2326444"/>
              <a:gd name="connsiteX50" fmla="*/ 1330876 w 3368451"/>
              <a:gd name="connsiteY50" fmla="*/ 121909 h 2326444"/>
              <a:gd name="connsiteX51" fmla="*/ 1188645 w 3368451"/>
              <a:gd name="connsiteY51" fmla="*/ 152387 h 2326444"/>
              <a:gd name="connsiteX52" fmla="*/ 1087051 w 3368451"/>
              <a:gd name="connsiteY52" fmla="*/ 193023 h 2326444"/>
              <a:gd name="connsiteX53" fmla="*/ 1005776 w 3368451"/>
              <a:gd name="connsiteY53" fmla="*/ 203183 h 2326444"/>
              <a:gd name="connsiteX54" fmla="*/ 965139 w 3368451"/>
              <a:gd name="connsiteY54" fmla="*/ 223501 h 2326444"/>
              <a:gd name="connsiteX55" fmla="*/ 934661 w 3368451"/>
              <a:gd name="connsiteY55" fmla="*/ 233660 h 2326444"/>
              <a:gd name="connsiteX56" fmla="*/ 812748 w 3368451"/>
              <a:gd name="connsiteY56" fmla="*/ 304774 h 2326444"/>
              <a:gd name="connsiteX57" fmla="*/ 660358 w 3368451"/>
              <a:gd name="connsiteY57" fmla="*/ 365729 h 2326444"/>
              <a:gd name="connsiteX58" fmla="*/ 599402 w 3368451"/>
              <a:gd name="connsiteY58" fmla="*/ 406365 h 2326444"/>
              <a:gd name="connsiteX59" fmla="*/ 579083 w 3368451"/>
              <a:gd name="connsiteY59" fmla="*/ 426684 h 2326444"/>
              <a:gd name="connsiteX60" fmla="*/ 507968 w 3368451"/>
              <a:gd name="connsiteY60" fmla="*/ 457161 h 2326444"/>
              <a:gd name="connsiteX61" fmla="*/ 447011 w 3368451"/>
              <a:gd name="connsiteY61" fmla="*/ 497798 h 2326444"/>
              <a:gd name="connsiteX62" fmla="*/ 406374 w 3368451"/>
              <a:gd name="connsiteY62" fmla="*/ 507957 h 2326444"/>
              <a:gd name="connsiteX63" fmla="*/ 325099 w 3368451"/>
              <a:gd name="connsiteY63" fmla="*/ 548594 h 2326444"/>
              <a:gd name="connsiteX64" fmla="*/ 304780 w 3368451"/>
              <a:gd name="connsiteY64" fmla="*/ 579071 h 2326444"/>
              <a:gd name="connsiteX65" fmla="*/ 213346 w 3368451"/>
              <a:gd name="connsiteY65" fmla="*/ 629867 h 2326444"/>
              <a:gd name="connsiteX66" fmla="*/ 193027 w 3368451"/>
              <a:gd name="connsiteY66" fmla="*/ 660344 h 2326444"/>
              <a:gd name="connsiteX67" fmla="*/ 162549 w 3368451"/>
              <a:gd name="connsiteY67" fmla="*/ 680662 h 2326444"/>
              <a:gd name="connsiteX68" fmla="*/ 121912 w 3368451"/>
              <a:gd name="connsiteY68" fmla="*/ 741617 h 2326444"/>
              <a:gd name="connsiteX69" fmla="*/ 101593 w 3368451"/>
              <a:gd name="connsiteY69" fmla="*/ 772095 h 2326444"/>
              <a:gd name="connsiteX70" fmla="*/ 81274 w 3368451"/>
              <a:gd name="connsiteY70" fmla="*/ 812731 h 2326444"/>
              <a:gd name="connsiteX71" fmla="*/ 50796 w 3368451"/>
              <a:gd name="connsiteY71" fmla="*/ 853368 h 2326444"/>
              <a:gd name="connsiteX72" fmla="*/ 30478 w 3368451"/>
              <a:gd name="connsiteY72" fmla="*/ 904164 h 2326444"/>
              <a:gd name="connsiteX73" fmla="*/ 0 w 3368451"/>
              <a:gd name="connsiteY73" fmla="*/ 1026073 h 2326444"/>
              <a:gd name="connsiteX74" fmla="*/ 20318 w 3368451"/>
              <a:gd name="connsiteY74" fmla="*/ 1229256 h 2326444"/>
              <a:gd name="connsiteX75" fmla="*/ 71115 w 3368451"/>
              <a:gd name="connsiteY75" fmla="*/ 1320689 h 2326444"/>
              <a:gd name="connsiteX76" fmla="*/ 101593 w 3368451"/>
              <a:gd name="connsiteY76" fmla="*/ 1391803 h 2326444"/>
              <a:gd name="connsiteX77" fmla="*/ 121912 w 3368451"/>
              <a:gd name="connsiteY77" fmla="*/ 1422280 h 2326444"/>
              <a:gd name="connsiteX78" fmla="*/ 142231 w 3368451"/>
              <a:gd name="connsiteY78" fmla="*/ 1473076 h 2326444"/>
              <a:gd name="connsiteX79" fmla="*/ 172709 w 3368451"/>
              <a:gd name="connsiteY79" fmla="*/ 1503553 h 2326444"/>
              <a:gd name="connsiteX80" fmla="*/ 223506 w 3368451"/>
              <a:gd name="connsiteY80" fmla="*/ 1584826 h 2326444"/>
              <a:gd name="connsiteX81" fmla="*/ 304780 w 3368451"/>
              <a:gd name="connsiteY81" fmla="*/ 1686418 h 2326444"/>
              <a:gd name="connsiteX82" fmla="*/ 335258 w 3368451"/>
              <a:gd name="connsiteY82" fmla="*/ 1696577 h 2326444"/>
              <a:gd name="connsiteX83" fmla="*/ 365737 w 3368451"/>
              <a:gd name="connsiteY83" fmla="*/ 1727055 h 2326444"/>
              <a:gd name="connsiteX84" fmla="*/ 426693 w 3368451"/>
              <a:gd name="connsiteY84" fmla="*/ 1767691 h 2326444"/>
              <a:gd name="connsiteX85" fmla="*/ 457171 w 3368451"/>
              <a:gd name="connsiteY85" fmla="*/ 1798169 h 2326444"/>
              <a:gd name="connsiteX86" fmla="*/ 477490 w 3368451"/>
              <a:gd name="connsiteY86" fmla="*/ 1828646 h 2326444"/>
              <a:gd name="connsiteX87" fmla="*/ 518127 w 3368451"/>
              <a:gd name="connsiteY87" fmla="*/ 1848964 h 2326444"/>
              <a:gd name="connsiteX88" fmla="*/ 579083 w 3368451"/>
              <a:gd name="connsiteY88" fmla="*/ 1889601 h 2326444"/>
              <a:gd name="connsiteX89" fmla="*/ 619721 w 3368451"/>
              <a:gd name="connsiteY89" fmla="*/ 1920078 h 2326444"/>
              <a:gd name="connsiteX90" fmla="*/ 650199 w 3368451"/>
              <a:gd name="connsiteY90" fmla="*/ 1930237 h 2326444"/>
              <a:gd name="connsiteX91" fmla="*/ 690836 w 3368451"/>
              <a:gd name="connsiteY91" fmla="*/ 1950556 h 2326444"/>
              <a:gd name="connsiteX92" fmla="*/ 731474 w 3368451"/>
              <a:gd name="connsiteY92" fmla="*/ 1960715 h 2326444"/>
              <a:gd name="connsiteX93" fmla="*/ 792430 w 3368451"/>
              <a:gd name="connsiteY93" fmla="*/ 1981033 h 2326444"/>
              <a:gd name="connsiteX94" fmla="*/ 833067 w 3368451"/>
              <a:gd name="connsiteY94" fmla="*/ 1991192 h 2326444"/>
              <a:gd name="connsiteX95" fmla="*/ 883864 w 3368451"/>
              <a:gd name="connsiteY95" fmla="*/ 2001351 h 2326444"/>
              <a:gd name="connsiteX96" fmla="*/ 944820 w 3368451"/>
              <a:gd name="connsiteY96" fmla="*/ 2021670 h 2326444"/>
              <a:gd name="connsiteX97" fmla="*/ 975298 w 3368451"/>
              <a:gd name="connsiteY97" fmla="*/ 2031829 h 2326444"/>
              <a:gd name="connsiteX98" fmla="*/ 1005776 w 3368451"/>
              <a:gd name="connsiteY98" fmla="*/ 2041988 h 2326444"/>
              <a:gd name="connsiteX99" fmla="*/ 1036254 w 3368451"/>
              <a:gd name="connsiteY99" fmla="*/ 2052147 h 2326444"/>
              <a:gd name="connsiteX100" fmla="*/ 1056573 w 3368451"/>
              <a:gd name="connsiteY100" fmla="*/ 2072466 h 2326444"/>
              <a:gd name="connsiteX101" fmla="*/ 1127689 w 3368451"/>
              <a:gd name="connsiteY101" fmla="*/ 2113102 h 232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368451" h="2326444">
                <a:moveTo>
                  <a:pt x="1076892" y="2082625"/>
                </a:moveTo>
                <a:cubicBezTo>
                  <a:pt x="1087051" y="2089398"/>
                  <a:pt x="1096449" y="2097483"/>
                  <a:pt x="1107370" y="2102943"/>
                </a:cubicBezTo>
                <a:cubicBezTo>
                  <a:pt x="1283769" y="2191140"/>
                  <a:pt x="1114388" y="2103048"/>
                  <a:pt x="1208963" y="2143580"/>
                </a:cubicBezTo>
                <a:cubicBezTo>
                  <a:pt x="1222883" y="2149546"/>
                  <a:pt x="1234656" y="2161448"/>
                  <a:pt x="1249601" y="2163898"/>
                </a:cubicBezTo>
                <a:cubicBezTo>
                  <a:pt x="1441953" y="2195430"/>
                  <a:pt x="1635852" y="2216721"/>
                  <a:pt x="1828684" y="2245171"/>
                </a:cubicBezTo>
                <a:cubicBezTo>
                  <a:pt x="1842497" y="2247209"/>
                  <a:pt x="1855499" y="2253355"/>
                  <a:pt x="1869322" y="2255330"/>
                </a:cubicBezTo>
                <a:cubicBezTo>
                  <a:pt x="2211193" y="2304167"/>
                  <a:pt x="1804318" y="2237724"/>
                  <a:pt x="2031872" y="2275648"/>
                </a:cubicBezTo>
                <a:cubicBezTo>
                  <a:pt x="2087304" y="2294126"/>
                  <a:pt x="2046747" y="2282626"/>
                  <a:pt x="2133465" y="2295967"/>
                </a:cubicBezTo>
                <a:cubicBezTo>
                  <a:pt x="2174165" y="2302228"/>
                  <a:pt x="2236524" y="2314686"/>
                  <a:pt x="2275696" y="2316285"/>
                </a:cubicBezTo>
                <a:cubicBezTo>
                  <a:pt x="2414466" y="2321949"/>
                  <a:pt x="2553385" y="2323058"/>
                  <a:pt x="2692230" y="2326444"/>
                </a:cubicBezTo>
                <a:cubicBezTo>
                  <a:pt x="2719322" y="2323058"/>
                  <a:pt x="2747445" y="2324429"/>
                  <a:pt x="2773505" y="2316285"/>
                </a:cubicBezTo>
                <a:cubicBezTo>
                  <a:pt x="2802416" y="2307251"/>
                  <a:pt x="2826045" y="2285226"/>
                  <a:pt x="2854780" y="2275648"/>
                </a:cubicBezTo>
                <a:cubicBezTo>
                  <a:pt x="3007981" y="2224583"/>
                  <a:pt x="2819154" y="2293463"/>
                  <a:pt x="2976692" y="2214694"/>
                </a:cubicBezTo>
                <a:cubicBezTo>
                  <a:pt x="2990238" y="2207921"/>
                  <a:pt x="3005006" y="2203178"/>
                  <a:pt x="3017330" y="2194375"/>
                </a:cubicBezTo>
                <a:cubicBezTo>
                  <a:pt x="3029021" y="2186024"/>
                  <a:pt x="3036771" y="2173095"/>
                  <a:pt x="3047808" y="2163898"/>
                </a:cubicBezTo>
                <a:cubicBezTo>
                  <a:pt x="3093614" y="2125728"/>
                  <a:pt x="3089847" y="2156717"/>
                  <a:pt x="3139242" y="2082625"/>
                </a:cubicBezTo>
                <a:cubicBezTo>
                  <a:pt x="3152788" y="2062307"/>
                  <a:pt x="3167315" y="2042610"/>
                  <a:pt x="3179879" y="2021670"/>
                </a:cubicBezTo>
                <a:cubicBezTo>
                  <a:pt x="3187671" y="2008684"/>
                  <a:pt x="3190503" y="1992667"/>
                  <a:pt x="3200198" y="1981033"/>
                </a:cubicBezTo>
                <a:cubicBezTo>
                  <a:pt x="3208015" y="1971653"/>
                  <a:pt x="3220517" y="1967488"/>
                  <a:pt x="3230676" y="1960715"/>
                </a:cubicBezTo>
                <a:cubicBezTo>
                  <a:pt x="3246139" y="1934943"/>
                  <a:pt x="3269815" y="1898428"/>
                  <a:pt x="3281473" y="1869283"/>
                </a:cubicBezTo>
                <a:cubicBezTo>
                  <a:pt x="3317745" y="1778606"/>
                  <a:pt x="3283019" y="1836489"/>
                  <a:pt x="3322110" y="1777850"/>
                </a:cubicBezTo>
                <a:cubicBezTo>
                  <a:pt x="3325497" y="1764305"/>
                  <a:pt x="3329772" y="1750951"/>
                  <a:pt x="3332270" y="1737214"/>
                </a:cubicBezTo>
                <a:cubicBezTo>
                  <a:pt x="3368451" y="1538227"/>
                  <a:pt x="3331968" y="1378005"/>
                  <a:pt x="3322110" y="1147983"/>
                </a:cubicBezTo>
                <a:cubicBezTo>
                  <a:pt x="3319351" y="1083612"/>
                  <a:pt x="3317089" y="1019184"/>
                  <a:pt x="3311951" y="954959"/>
                </a:cubicBezTo>
                <a:cubicBezTo>
                  <a:pt x="3310308" y="934426"/>
                  <a:pt x="3304199" y="914462"/>
                  <a:pt x="3301792" y="894005"/>
                </a:cubicBezTo>
                <a:cubicBezTo>
                  <a:pt x="3297422" y="856857"/>
                  <a:pt x="3298525" y="819017"/>
                  <a:pt x="3291632" y="782254"/>
                </a:cubicBezTo>
                <a:cubicBezTo>
                  <a:pt x="3281085" y="726003"/>
                  <a:pt x="3271852" y="742693"/>
                  <a:pt x="3250995" y="700981"/>
                </a:cubicBezTo>
                <a:cubicBezTo>
                  <a:pt x="3246206" y="691403"/>
                  <a:pt x="3245054" y="680346"/>
                  <a:pt x="3240835" y="670503"/>
                </a:cubicBezTo>
                <a:cubicBezTo>
                  <a:pt x="3234869" y="656583"/>
                  <a:pt x="3226483" y="643787"/>
                  <a:pt x="3220517" y="629867"/>
                </a:cubicBezTo>
                <a:cubicBezTo>
                  <a:pt x="3210075" y="605504"/>
                  <a:pt x="3207565" y="584536"/>
                  <a:pt x="3200198" y="558753"/>
                </a:cubicBezTo>
                <a:cubicBezTo>
                  <a:pt x="3197256" y="548456"/>
                  <a:pt x="3194470" y="538024"/>
                  <a:pt x="3190039" y="528275"/>
                </a:cubicBezTo>
                <a:cubicBezTo>
                  <a:pt x="3177505" y="500701"/>
                  <a:pt x="3158979" y="475737"/>
                  <a:pt x="3149401" y="447002"/>
                </a:cubicBezTo>
                <a:cubicBezTo>
                  <a:pt x="3146015" y="436843"/>
                  <a:pt x="3144031" y="426103"/>
                  <a:pt x="3139242" y="416525"/>
                </a:cubicBezTo>
                <a:cubicBezTo>
                  <a:pt x="3131260" y="400562"/>
                  <a:pt x="3096117" y="356151"/>
                  <a:pt x="3088445" y="345411"/>
                </a:cubicBezTo>
                <a:cubicBezTo>
                  <a:pt x="3048617" y="289654"/>
                  <a:pt x="3059602" y="286093"/>
                  <a:pt x="2986851" y="213342"/>
                </a:cubicBezTo>
                <a:cubicBezTo>
                  <a:pt x="2973305" y="199796"/>
                  <a:pt x="2961173" y="184672"/>
                  <a:pt x="2946214" y="172705"/>
                </a:cubicBezTo>
                <a:cubicBezTo>
                  <a:pt x="2927145" y="157450"/>
                  <a:pt x="2902525" y="149336"/>
                  <a:pt x="2885258" y="132069"/>
                </a:cubicBezTo>
                <a:cubicBezTo>
                  <a:pt x="2878485" y="125296"/>
                  <a:pt x="2872212" y="117983"/>
                  <a:pt x="2864939" y="111750"/>
                </a:cubicBezTo>
                <a:cubicBezTo>
                  <a:pt x="2821545" y="74556"/>
                  <a:pt x="2790157" y="49573"/>
                  <a:pt x="2732867" y="30477"/>
                </a:cubicBezTo>
                <a:cubicBezTo>
                  <a:pt x="2722708" y="27091"/>
                  <a:pt x="2712778" y="22915"/>
                  <a:pt x="2702389" y="20318"/>
                </a:cubicBezTo>
                <a:cubicBezTo>
                  <a:pt x="2685637" y="16130"/>
                  <a:pt x="2668449" y="13905"/>
                  <a:pt x="2651593" y="10159"/>
                </a:cubicBezTo>
                <a:cubicBezTo>
                  <a:pt x="2637963" y="7130"/>
                  <a:pt x="2624501" y="3386"/>
                  <a:pt x="2610955" y="0"/>
                </a:cubicBezTo>
                <a:lnTo>
                  <a:pt x="1849003" y="10159"/>
                </a:lnTo>
                <a:cubicBezTo>
                  <a:pt x="1787876" y="11650"/>
                  <a:pt x="1781839" y="23634"/>
                  <a:pt x="1727091" y="30477"/>
                </a:cubicBezTo>
                <a:cubicBezTo>
                  <a:pt x="1689975" y="35116"/>
                  <a:pt x="1652589" y="37250"/>
                  <a:pt x="1615338" y="40636"/>
                </a:cubicBezTo>
                <a:cubicBezTo>
                  <a:pt x="1601792" y="44022"/>
                  <a:pt x="1588330" y="47766"/>
                  <a:pt x="1574700" y="50795"/>
                </a:cubicBezTo>
                <a:cubicBezTo>
                  <a:pt x="1557844" y="54541"/>
                  <a:pt x="1540729" y="57071"/>
                  <a:pt x="1523904" y="60954"/>
                </a:cubicBezTo>
                <a:cubicBezTo>
                  <a:pt x="1496694" y="67233"/>
                  <a:pt x="1469721" y="74500"/>
                  <a:pt x="1442629" y="81273"/>
                </a:cubicBezTo>
                <a:lnTo>
                  <a:pt x="1401991" y="91432"/>
                </a:lnTo>
                <a:cubicBezTo>
                  <a:pt x="1388445" y="98205"/>
                  <a:pt x="1375274" y="105784"/>
                  <a:pt x="1361354" y="111750"/>
                </a:cubicBezTo>
                <a:cubicBezTo>
                  <a:pt x="1351511" y="115968"/>
                  <a:pt x="1341208" y="119091"/>
                  <a:pt x="1330876" y="121909"/>
                </a:cubicBezTo>
                <a:cubicBezTo>
                  <a:pt x="1251311" y="143609"/>
                  <a:pt x="1261144" y="140304"/>
                  <a:pt x="1188645" y="152387"/>
                </a:cubicBezTo>
                <a:cubicBezTo>
                  <a:pt x="1151043" y="171187"/>
                  <a:pt x="1130990" y="183608"/>
                  <a:pt x="1087051" y="193023"/>
                </a:cubicBezTo>
                <a:cubicBezTo>
                  <a:pt x="1060355" y="198744"/>
                  <a:pt x="1032868" y="199796"/>
                  <a:pt x="1005776" y="203183"/>
                </a:cubicBezTo>
                <a:cubicBezTo>
                  <a:pt x="992230" y="209956"/>
                  <a:pt x="979059" y="217535"/>
                  <a:pt x="965139" y="223501"/>
                </a:cubicBezTo>
                <a:cubicBezTo>
                  <a:pt x="955296" y="227719"/>
                  <a:pt x="944110" y="228621"/>
                  <a:pt x="934661" y="233660"/>
                </a:cubicBezTo>
                <a:cubicBezTo>
                  <a:pt x="893150" y="255799"/>
                  <a:pt x="857984" y="291850"/>
                  <a:pt x="812748" y="304774"/>
                </a:cubicBezTo>
                <a:cubicBezTo>
                  <a:pt x="749301" y="322901"/>
                  <a:pt x="718481" y="326981"/>
                  <a:pt x="660358" y="365729"/>
                </a:cubicBezTo>
                <a:cubicBezTo>
                  <a:pt x="640039" y="379274"/>
                  <a:pt x="616669" y="389098"/>
                  <a:pt x="599402" y="406365"/>
                </a:cubicBezTo>
                <a:cubicBezTo>
                  <a:pt x="592629" y="413138"/>
                  <a:pt x="587053" y="421371"/>
                  <a:pt x="579083" y="426684"/>
                </a:cubicBezTo>
                <a:cubicBezTo>
                  <a:pt x="553976" y="443422"/>
                  <a:pt x="535059" y="448131"/>
                  <a:pt x="507968" y="457161"/>
                </a:cubicBezTo>
                <a:cubicBezTo>
                  <a:pt x="487649" y="470707"/>
                  <a:pt x="468853" y="486877"/>
                  <a:pt x="447011" y="497798"/>
                </a:cubicBezTo>
                <a:cubicBezTo>
                  <a:pt x="434522" y="504042"/>
                  <a:pt x="418863" y="501713"/>
                  <a:pt x="406374" y="507957"/>
                </a:cubicBezTo>
                <a:cubicBezTo>
                  <a:pt x="302755" y="559765"/>
                  <a:pt x="424890" y="523645"/>
                  <a:pt x="325099" y="548594"/>
                </a:cubicBezTo>
                <a:cubicBezTo>
                  <a:pt x="318326" y="558753"/>
                  <a:pt x="314050" y="571125"/>
                  <a:pt x="304780" y="579071"/>
                </a:cubicBezTo>
                <a:cubicBezTo>
                  <a:pt x="286922" y="594378"/>
                  <a:pt x="236422" y="618329"/>
                  <a:pt x="213346" y="629867"/>
                </a:cubicBezTo>
                <a:cubicBezTo>
                  <a:pt x="206573" y="640026"/>
                  <a:pt x="201661" y="651711"/>
                  <a:pt x="193027" y="660344"/>
                </a:cubicBezTo>
                <a:cubicBezTo>
                  <a:pt x="184393" y="668978"/>
                  <a:pt x="169322" y="670503"/>
                  <a:pt x="162549" y="680662"/>
                </a:cubicBezTo>
                <a:cubicBezTo>
                  <a:pt x="110067" y="759385"/>
                  <a:pt x="198429" y="690607"/>
                  <a:pt x="121912" y="741617"/>
                </a:cubicBezTo>
                <a:cubicBezTo>
                  <a:pt x="115139" y="751776"/>
                  <a:pt x="107651" y="761494"/>
                  <a:pt x="101593" y="772095"/>
                </a:cubicBezTo>
                <a:cubicBezTo>
                  <a:pt x="94079" y="785244"/>
                  <a:pt x="89301" y="799889"/>
                  <a:pt x="81274" y="812731"/>
                </a:cubicBezTo>
                <a:cubicBezTo>
                  <a:pt x="72300" y="827089"/>
                  <a:pt x="59019" y="838567"/>
                  <a:pt x="50796" y="853368"/>
                </a:cubicBezTo>
                <a:cubicBezTo>
                  <a:pt x="41940" y="869309"/>
                  <a:pt x="36245" y="886864"/>
                  <a:pt x="30478" y="904164"/>
                </a:cubicBezTo>
                <a:cubicBezTo>
                  <a:pt x="11680" y="960559"/>
                  <a:pt x="10606" y="973041"/>
                  <a:pt x="0" y="1026073"/>
                </a:cubicBezTo>
                <a:cubicBezTo>
                  <a:pt x="6773" y="1093801"/>
                  <a:pt x="11514" y="1161762"/>
                  <a:pt x="20318" y="1229256"/>
                </a:cubicBezTo>
                <a:cubicBezTo>
                  <a:pt x="24859" y="1264068"/>
                  <a:pt x="54961" y="1293767"/>
                  <a:pt x="71115" y="1320689"/>
                </a:cubicBezTo>
                <a:cubicBezTo>
                  <a:pt x="134545" y="1426403"/>
                  <a:pt x="59547" y="1307713"/>
                  <a:pt x="101593" y="1391803"/>
                </a:cubicBezTo>
                <a:cubicBezTo>
                  <a:pt x="107053" y="1402724"/>
                  <a:pt x="116451" y="1411359"/>
                  <a:pt x="121912" y="1422280"/>
                </a:cubicBezTo>
                <a:cubicBezTo>
                  <a:pt x="130068" y="1438591"/>
                  <a:pt x="132566" y="1457612"/>
                  <a:pt x="142231" y="1473076"/>
                </a:cubicBezTo>
                <a:cubicBezTo>
                  <a:pt x="149846" y="1485259"/>
                  <a:pt x="164089" y="1492059"/>
                  <a:pt x="172709" y="1503553"/>
                </a:cubicBezTo>
                <a:cubicBezTo>
                  <a:pt x="273726" y="1638240"/>
                  <a:pt x="152501" y="1492520"/>
                  <a:pt x="223506" y="1584826"/>
                </a:cubicBezTo>
                <a:cubicBezTo>
                  <a:pt x="249948" y="1619200"/>
                  <a:pt x="263638" y="1672705"/>
                  <a:pt x="304780" y="1686418"/>
                </a:cubicBezTo>
                <a:lnTo>
                  <a:pt x="335258" y="1696577"/>
                </a:lnTo>
                <a:cubicBezTo>
                  <a:pt x="345418" y="1706736"/>
                  <a:pt x="354396" y="1718234"/>
                  <a:pt x="365737" y="1727055"/>
                </a:cubicBezTo>
                <a:cubicBezTo>
                  <a:pt x="385013" y="1742047"/>
                  <a:pt x="409426" y="1750424"/>
                  <a:pt x="426693" y="1767691"/>
                </a:cubicBezTo>
                <a:cubicBezTo>
                  <a:pt x="436852" y="1777850"/>
                  <a:pt x="447973" y="1787132"/>
                  <a:pt x="457171" y="1798169"/>
                </a:cubicBezTo>
                <a:cubicBezTo>
                  <a:pt x="464988" y="1807549"/>
                  <a:pt x="468110" y="1820830"/>
                  <a:pt x="477490" y="1828646"/>
                </a:cubicBezTo>
                <a:cubicBezTo>
                  <a:pt x="489124" y="1838341"/>
                  <a:pt x="504581" y="1842191"/>
                  <a:pt x="518127" y="1848964"/>
                </a:cubicBezTo>
                <a:cubicBezTo>
                  <a:pt x="559527" y="1890364"/>
                  <a:pt x="513480" y="1848600"/>
                  <a:pt x="579083" y="1889601"/>
                </a:cubicBezTo>
                <a:cubicBezTo>
                  <a:pt x="593442" y="1898575"/>
                  <a:pt x="605020" y="1911678"/>
                  <a:pt x="619721" y="1920078"/>
                </a:cubicBezTo>
                <a:cubicBezTo>
                  <a:pt x="629019" y="1925391"/>
                  <a:pt x="640356" y="1926019"/>
                  <a:pt x="650199" y="1930237"/>
                </a:cubicBezTo>
                <a:cubicBezTo>
                  <a:pt x="664119" y="1936203"/>
                  <a:pt x="676656" y="1945238"/>
                  <a:pt x="690836" y="1950556"/>
                </a:cubicBezTo>
                <a:cubicBezTo>
                  <a:pt x="703910" y="1955459"/>
                  <a:pt x="718100" y="1956703"/>
                  <a:pt x="731474" y="1960715"/>
                </a:cubicBezTo>
                <a:cubicBezTo>
                  <a:pt x="751988" y="1966869"/>
                  <a:pt x="771652" y="1975839"/>
                  <a:pt x="792430" y="1981033"/>
                </a:cubicBezTo>
                <a:cubicBezTo>
                  <a:pt x="805976" y="1984419"/>
                  <a:pt x="819437" y="1988163"/>
                  <a:pt x="833067" y="1991192"/>
                </a:cubicBezTo>
                <a:cubicBezTo>
                  <a:pt x="849923" y="1994938"/>
                  <a:pt x="867205" y="1996808"/>
                  <a:pt x="883864" y="2001351"/>
                </a:cubicBezTo>
                <a:cubicBezTo>
                  <a:pt x="904527" y="2006986"/>
                  <a:pt x="924501" y="2014897"/>
                  <a:pt x="944820" y="2021670"/>
                </a:cubicBezTo>
                <a:lnTo>
                  <a:pt x="975298" y="2031829"/>
                </a:lnTo>
                <a:lnTo>
                  <a:pt x="1005776" y="2041988"/>
                </a:lnTo>
                <a:lnTo>
                  <a:pt x="1036254" y="2052147"/>
                </a:lnTo>
                <a:cubicBezTo>
                  <a:pt x="1043027" y="2058920"/>
                  <a:pt x="1048779" y="2066899"/>
                  <a:pt x="1056573" y="2072466"/>
                </a:cubicBezTo>
                <a:cubicBezTo>
                  <a:pt x="1083308" y="2091562"/>
                  <a:pt x="1101426" y="2099971"/>
                  <a:pt x="1127689" y="2113102"/>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6" name="Freeform 85"/>
          <p:cNvSpPr/>
          <p:nvPr/>
        </p:nvSpPr>
        <p:spPr>
          <a:xfrm>
            <a:off x="2754347" y="1564509"/>
            <a:ext cx="4500447" cy="2205546"/>
          </a:xfrm>
          <a:custGeom>
            <a:avLst/>
            <a:gdLst>
              <a:gd name="connsiteX0" fmla="*/ 264143 w 4500447"/>
              <a:gd name="connsiteY0" fmla="*/ 223501 h 2205546"/>
              <a:gd name="connsiteX1" fmla="*/ 182868 w 4500447"/>
              <a:gd name="connsiteY1" fmla="*/ 284456 h 2205546"/>
              <a:gd name="connsiteX2" fmla="*/ 172709 w 4500447"/>
              <a:gd name="connsiteY2" fmla="*/ 314933 h 2205546"/>
              <a:gd name="connsiteX3" fmla="*/ 121912 w 4500447"/>
              <a:gd name="connsiteY3" fmla="*/ 365729 h 2205546"/>
              <a:gd name="connsiteX4" fmla="*/ 91434 w 4500447"/>
              <a:gd name="connsiteY4" fmla="*/ 406365 h 2205546"/>
              <a:gd name="connsiteX5" fmla="*/ 71115 w 4500447"/>
              <a:gd name="connsiteY5" fmla="*/ 477479 h 2205546"/>
              <a:gd name="connsiteX6" fmla="*/ 60956 w 4500447"/>
              <a:gd name="connsiteY6" fmla="*/ 528275 h 2205546"/>
              <a:gd name="connsiteX7" fmla="*/ 40637 w 4500447"/>
              <a:gd name="connsiteY7" fmla="*/ 568912 h 2205546"/>
              <a:gd name="connsiteX8" fmla="*/ 10159 w 4500447"/>
              <a:gd name="connsiteY8" fmla="*/ 741617 h 2205546"/>
              <a:gd name="connsiteX9" fmla="*/ 0 w 4500447"/>
              <a:gd name="connsiteY9" fmla="*/ 883845 h 2205546"/>
              <a:gd name="connsiteX10" fmla="*/ 20318 w 4500447"/>
              <a:gd name="connsiteY10" fmla="*/ 1015914 h 2205546"/>
              <a:gd name="connsiteX11" fmla="*/ 60956 w 4500447"/>
              <a:gd name="connsiteY11" fmla="*/ 1107347 h 2205546"/>
              <a:gd name="connsiteX12" fmla="*/ 81275 w 4500447"/>
              <a:gd name="connsiteY12" fmla="*/ 1158142 h 2205546"/>
              <a:gd name="connsiteX13" fmla="*/ 111753 w 4500447"/>
              <a:gd name="connsiteY13" fmla="*/ 1198779 h 2205546"/>
              <a:gd name="connsiteX14" fmla="*/ 132071 w 4500447"/>
              <a:gd name="connsiteY14" fmla="*/ 1249575 h 2205546"/>
              <a:gd name="connsiteX15" fmla="*/ 182868 w 4500447"/>
              <a:gd name="connsiteY15" fmla="*/ 1310530 h 2205546"/>
              <a:gd name="connsiteX16" fmla="*/ 203187 w 4500447"/>
              <a:gd name="connsiteY16" fmla="*/ 1341007 h 2205546"/>
              <a:gd name="connsiteX17" fmla="*/ 243824 w 4500447"/>
              <a:gd name="connsiteY17" fmla="*/ 1432439 h 2205546"/>
              <a:gd name="connsiteX18" fmla="*/ 264143 w 4500447"/>
              <a:gd name="connsiteY18" fmla="*/ 1452758 h 2205546"/>
              <a:gd name="connsiteX19" fmla="*/ 325099 w 4500447"/>
              <a:gd name="connsiteY19" fmla="*/ 1564508 h 2205546"/>
              <a:gd name="connsiteX20" fmla="*/ 386055 w 4500447"/>
              <a:gd name="connsiteY20" fmla="*/ 1625463 h 2205546"/>
              <a:gd name="connsiteX21" fmla="*/ 426693 w 4500447"/>
              <a:gd name="connsiteY21" fmla="*/ 1645781 h 2205546"/>
              <a:gd name="connsiteX22" fmla="*/ 497808 w 4500447"/>
              <a:gd name="connsiteY22" fmla="*/ 1686418 h 2205546"/>
              <a:gd name="connsiteX23" fmla="*/ 558765 w 4500447"/>
              <a:gd name="connsiteY23" fmla="*/ 1737214 h 2205546"/>
              <a:gd name="connsiteX24" fmla="*/ 629880 w 4500447"/>
              <a:gd name="connsiteY24" fmla="*/ 1767691 h 2205546"/>
              <a:gd name="connsiteX25" fmla="*/ 690836 w 4500447"/>
              <a:gd name="connsiteY25" fmla="*/ 1808328 h 2205546"/>
              <a:gd name="connsiteX26" fmla="*/ 721314 w 4500447"/>
              <a:gd name="connsiteY26" fmla="*/ 1818487 h 2205546"/>
              <a:gd name="connsiteX27" fmla="*/ 812749 w 4500447"/>
              <a:gd name="connsiteY27" fmla="*/ 1859123 h 2205546"/>
              <a:gd name="connsiteX28" fmla="*/ 843227 w 4500447"/>
              <a:gd name="connsiteY28" fmla="*/ 1879442 h 2205546"/>
              <a:gd name="connsiteX29" fmla="*/ 883864 w 4500447"/>
              <a:gd name="connsiteY29" fmla="*/ 1889601 h 2205546"/>
              <a:gd name="connsiteX30" fmla="*/ 985458 w 4500447"/>
              <a:gd name="connsiteY30" fmla="*/ 1909919 h 2205546"/>
              <a:gd name="connsiteX31" fmla="*/ 1056573 w 4500447"/>
              <a:gd name="connsiteY31" fmla="*/ 1930237 h 2205546"/>
              <a:gd name="connsiteX32" fmla="*/ 1107370 w 4500447"/>
              <a:gd name="connsiteY32" fmla="*/ 1940397 h 2205546"/>
              <a:gd name="connsiteX33" fmla="*/ 1137848 w 4500447"/>
              <a:gd name="connsiteY33" fmla="*/ 1950556 h 2205546"/>
              <a:gd name="connsiteX34" fmla="*/ 1178486 w 4500447"/>
              <a:gd name="connsiteY34" fmla="*/ 1960715 h 2205546"/>
              <a:gd name="connsiteX35" fmla="*/ 1259760 w 4500447"/>
              <a:gd name="connsiteY35" fmla="*/ 1991192 h 2205546"/>
              <a:gd name="connsiteX36" fmla="*/ 1300398 w 4500447"/>
              <a:gd name="connsiteY36" fmla="*/ 2011511 h 2205546"/>
              <a:gd name="connsiteX37" fmla="*/ 1351195 w 4500447"/>
              <a:gd name="connsiteY37" fmla="*/ 2021670 h 2205546"/>
              <a:gd name="connsiteX38" fmla="*/ 1422310 w 4500447"/>
              <a:gd name="connsiteY38" fmla="*/ 2041988 h 2205546"/>
              <a:gd name="connsiteX39" fmla="*/ 1462948 w 4500447"/>
              <a:gd name="connsiteY39" fmla="*/ 2052147 h 2205546"/>
              <a:gd name="connsiteX40" fmla="*/ 1493426 w 4500447"/>
              <a:gd name="connsiteY40" fmla="*/ 2072466 h 2205546"/>
              <a:gd name="connsiteX41" fmla="*/ 1615338 w 4500447"/>
              <a:gd name="connsiteY41" fmla="*/ 2102943 h 2205546"/>
              <a:gd name="connsiteX42" fmla="*/ 1777888 w 4500447"/>
              <a:gd name="connsiteY42" fmla="*/ 2143580 h 2205546"/>
              <a:gd name="connsiteX43" fmla="*/ 1818525 w 4500447"/>
              <a:gd name="connsiteY43" fmla="*/ 2163898 h 2205546"/>
              <a:gd name="connsiteX44" fmla="*/ 1950597 w 4500447"/>
              <a:gd name="connsiteY44" fmla="*/ 2174057 h 2205546"/>
              <a:gd name="connsiteX45" fmla="*/ 2042031 w 4500447"/>
              <a:gd name="connsiteY45" fmla="*/ 2184216 h 2205546"/>
              <a:gd name="connsiteX46" fmla="*/ 2102987 w 4500447"/>
              <a:gd name="connsiteY46" fmla="*/ 2194375 h 2205546"/>
              <a:gd name="connsiteX47" fmla="*/ 2174103 w 4500447"/>
              <a:gd name="connsiteY47" fmla="*/ 2204534 h 2205546"/>
              <a:gd name="connsiteX48" fmla="*/ 2610955 w 4500447"/>
              <a:gd name="connsiteY48" fmla="*/ 2194375 h 2205546"/>
              <a:gd name="connsiteX49" fmla="*/ 2702390 w 4500447"/>
              <a:gd name="connsiteY49" fmla="*/ 2163898 h 2205546"/>
              <a:gd name="connsiteX50" fmla="*/ 2783664 w 4500447"/>
              <a:gd name="connsiteY50" fmla="*/ 2123261 h 2205546"/>
              <a:gd name="connsiteX51" fmla="*/ 2824302 w 4500447"/>
              <a:gd name="connsiteY51" fmla="*/ 2102943 h 2205546"/>
              <a:gd name="connsiteX52" fmla="*/ 2885258 w 4500447"/>
              <a:gd name="connsiteY52" fmla="*/ 2062306 h 2205546"/>
              <a:gd name="connsiteX53" fmla="*/ 2925895 w 4500447"/>
              <a:gd name="connsiteY53" fmla="*/ 2031829 h 2205546"/>
              <a:gd name="connsiteX54" fmla="*/ 3047808 w 4500447"/>
              <a:gd name="connsiteY54" fmla="*/ 1981033 h 2205546"/>
              <a:gd name="connsiteX55" fmla="*/ 3108764 w 4500447"/>
              <a:gd name="connsiteY55" fmla="*/ 1940397 h 2205546"/>
              <a:gd name="connsiteX56" fmla="*/ 3159561 w 4500447"/>
              <a:gd name="connsiteY56" fmla="*/ 1930237 h 2205546"/>
              <a:gd name="connsiteX57" fmla="*/ 3220517 w 4500447"/>
              <a:gd name="connsiteY57" fmla="*/ 1909919 h 2205546"/>
              <a:gd name="connsiteX58" fmla="*/ 3250995 w 4500447"/>
              <a:gd name="connsiteY58" fmla="*/ 1889601 h 2205546"/>
              <a:gd name="connsiteX59" fmla="*/ 3311951 w 4500447"/>
              <a:gd name="connsiteY59" fmla="*/ 1859123 h 2205546"/>
              <a:gd name="connsiteX60" fmla="*/ 3383067 w 4500447"/>
              <a:gd name="connsiteY60" fmla="*/ 1838805 h 2205546"/>
              <a:gd name="connsiteX61" fmla="*/ 3423704 w 4500447"/>
              <a:gd name="connsiteY61" fmla="*/ 1808328 h 2205546"/>
              <a:gd name="connsiteX62" fmla="*/ 3565935 w 4500447"/>
              <a:gd name="connsiteY62" fmla="*/ 1747373 h 2205546"/>
              <a:gd name="connsiteX63" fmla="*/ 3657369 w 4500447"/>
              <a:gd name="connsiteY63" fmla="*/ 1716895 h 2205546"/>
              <a:gd name="connsiteX64" fmla="*/ 3789441 w 4500447"/>
              <a:gd name="connsiteY64" fmla="*/ 1645781 h 2205546"/>
              <a:gd name="connsiteX65" fmla="*/ 4023106 w 4500447"/>
              <a:gd name="connsiteY65" fmla="*/ 1523872 h 2205546"/>
              <a:gd name="connsiteX66" fmla="*/ 4063744 w 4500447"/>
              <a:gd name="connsiteY66" fmla="*/ 1493394 h 2205546"/>
              <a:gd name="connsiteX67" fmla="*/ 4114541 w 4500447"/>
              <a:gd name="connsiteY67" fmla="*/ 1432439 h 2205546"/>
              <a:gd name="connsiteX68" fmla="*/ 4155178 w 4500447"/>
              <a:gd name="connsiteY68" fmla="*/ 1391803 h 2205546"/>
              <a:gd name="connsiteX69" fmla="*/ 4195815 w 4500447"/>
              <a:gd name="connsiteY69" fmla="*/ 1341007 h 2205546"/>
              <a:gd name="connsiteX70" fmla="*/ 4277090 w 4500447"/>
              <a:gd name="connsiteY70" fmla="*/ 1259734 h 2205546"/>
              <a:gd name="connsiteX71" fmla="*/ 4378684 w 4500447"/>
              <a:gd name="connsiteY71" fmla="*/ 1117506 h 2205546"/>
              <a:gd name="connsiteX72" fmla="*/ 4409162 w 4500447"/>
              <a:gd name="connsiteY72" fmla="*/ 1046392 h 2205546"/>
              <a:gd name="connsiteX73" fmla="*/ 4449799 w 4500447"/>
              <a:gd name="connsiteY73" fmla="*/ 954959 h 2205546"/>
              <a:gd name="connsiteX74" fmla="*/ 4490437 w 4500447"/>
              <a:gd name="connsiteY74" fmla="*/ 833050 h 2205546"/>
              <a:gd name="connsiteX75" fmla="*/ 4480278 w 4500447"/>
              <a:gd name="connsiteY75" fmla="*/ 365729 h 2205546"/>
              <a:gd name="connsiteX76" fmla="*/ 4470118 w 4500447"/>
              <a:gd name="connsiteY76" fmla="*/ 304774 h 2205546"/>
              <a:gd name="connsiteX77" fmla="*/ 4419321 w 4500447"/>
              <a:gd name="connsiteY77" fmla="*/ 223501 h 2205546"/>
              <a:gd name="connsiteX78" fmla="*/ 4378684 w 4500447"/>
              <a:gd name="connsiteY78" fmla="*/ 142228 h 2205546"/>
              <a:gd name="connsiteX79" fmla="*/ 4327887 w 4500447"/>
              <a:gd name="connsiteY79" fmla="*/ 121909 h 2205546"/>
              <a:gd name="connsiteX80" fmla="*/ 4297409 w 4500447"/>
              <a:gd name="connsiteY80" fmla="*/ 101591 h 2205546"/>
              <a:gd name="connsiteX81" fmla="*/ 4145019 w 4500447"/>
              <a:gd name="connsiteY81" fmla="*/ 50795 h 2205546"/>
              <a:gd name="connsiteX82" fmla="*/ 4104381 w 4500447"/>
              <a:gd name="connsiteY82" fmla="*/ 30477 h 2205546"/>
              <a:gd name="connsiteX83" fmla="*/ 3931672 w 4500447"/>
              <a:gd name="connsiteY83" fmla="*/ 0 h 2205546"/>
              <a:gd name="connsiteX84" fmla="*/ 2214740 w 4500447"/>
              <a:gd name="connsiteY84" fmla="*/ 10159 h 2205546"/>
              <a:gd name="connsiteX85" fmla="*/ 1909959 w 4500447"/>
              <a:gd name="connsiteY85" fmla="*/ 20318 h 2205546"/>
              <a:gd name="connsiteX86" fmla="*/ 1564541 w 4500447"/>
              <a:gd name="connsiteY86" fmla="*/ 30477 h 2205546"/>
              <a:gd name="connsiteX87" fmla="*/ 1361354 w 4500447"/>
              <a:gd name="connsiteY87" fmla="*/ 50795 h 2205546"/>
              <a:gd name="connsiteX88" fmla="*/ 1320717 w 4500447"/>
              <a:gd name="connsiteY88" fmla="*/ 60954 h 2205546"/>
              <a:gd name="connsiteX89" fmla="*/ 1168326 w 4500447"/>
              <a:gd name="connsiteY89" fmla="*/ 81273 h 2205546"/>
              <a:gd name="connsiteX90" fmla="*/ 1056573 w 4500447"/>
              <a:gd name="connsiteY90" fmla="*/ 111750 h 2205546"/>
              <a:gd name="connsiteX91" fmla="*/ 1015936 w 4500447"/>
              <a:gd name="connsiteY91" fmla="*/ 132068 h 2205546"/>
              <a:gd name="connsiteX92" fmla="*/ 894023 w 4500447"/>
              <a:gd name="connsiteY92" fmla="*/ 152387 h 2205546"/>
              <a:gd name="connsiteX93" fmla="*/ 822908 w 4500447"/>
              <a:gd name="connsiteY93" fmla="*/ 172705 h 2205546"/>
              <a:gd name="connsiteX94" fmla="*/ 670518 w 4500447"/>
              <a:gd name="connsiteY94" fmla="*/ 193023 h 2205546"/>
              <a:gd name="connsiteX95" fmla="*/ 538446 w 4500447"/>
              <a:gd name="connsiteY95" fmla="*/ 213342 h 2205546"/>
              <a:gd name="connsiteX96" fmla="*/ 264143 w 4500447"/>
              <a:gd name="connsiteY96" fmla="*/ 223501 h 22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500447" h="2205546">
                <a:moveTo>
                  <a:pt x="264143" y="223501"/>
                </a:moveTo>
                <a:cubicBezTo>
                  <a:pt x="204880" y="235353"/>
                  <a:pt x="220454" y="246870"/>
                  <a:pt x="182868" y="284456"/>
                </a:cubicBezTo>
                <a:cubicBezTo>
                  <a:pt x="179482" y="294615"/>
                  <a:pt x="179134" y="306366"/>
                  <a:pt x="172709" y="314933"/>
                </a:cubicBezTo>
                <a:cubicBezTo>
                  <a:pt x="158341" y="334089"/>
                  <a:pt x="137821" y="347832"/>
                  <a:pt x="121912" y="365729"/>
                </a:cubicBezTo>
                <a:cubicBezTo>
                  <a:pt x="110663" y="378384"/>
                  <a:pt x="101593" y="392820"/>
                  <a:pt x="91434" y="406365"/>
                </a:cubicBezTo>
                <a:cubicBezTo>
                  <a:pt x="84661" y="430070"/>
                  <a:pt x="77094" y="453562"/>
                  <a:pt x="71115" y="477479"/>
                </a:cubicBezTo>
                <a:cubicBezTo>
                  <a:pt x="66927" y="494231"/>
                  <a:pt x="66416" y="511894"/>
                  <a:pt x="60956" y="528275"/>
                </a:cubicBezTo>
                <a:cubicBezTo>
                  <a:pt x="56167" y="542642"/>
                  <a:pt x="47410" y="555366"/>
                  <a:pt x="40637" y="568912"/>
                </a:cubicBezTo>
                <a:cubicBezTo>
                  <a:pt x="29427" y="624960"/>
                  <a:pt x="15630" y="684175"/>
                  <a:pt x="10159" y="741617"/>
                </a:cubicBezTo>
                <a:cubicBezTo>
                  <a:pt x="5653" y="788933"/>
                  <a:pt x="3386" y="836436"/>
                  <a:pt x="0" y="883845"/>
                </a:cubicBezTo>
                <a:cubicBezTo>
                  <a:pt x="6773" y="927868"/>
                  <a:pt x="10656" y="972434"/>
                  <a:pt x="20318" y="1015914"/>
                </a:cubicBezTo>
                <a:cubicBezTo>
                  <a:pt x="27010" y="1046027"/>
                  <a:pt x="48469" y="1079253"/>
                  <a:pt x="60956" y="1107347"/>
                </a:cubicBezTo>
                <a:cubicBezTo>
                  <a:pt x="68363" y="1124011"/>
                  <a:pt x="72419" y="1142201"/>
                  <a:pt x="81275" y="1158142"/>
                </a:cubicBezTo>
                <a:cubicBezTo>
                  <a:pt x="89498" y="1172943"/>
                  <a:pt x="103530" y="1183978"/>
                  <a:pt x="111753" y="1198779"/>
                </a:cubicBezTo>
                <a:cubicBezTo>
                  <a:pt x="120609" y="1214720"/>
                  <a:pt x="123915" y="1233264"/>
                  <a:pt x="132071" y="1249575"/>
                </a:cubicBezTo>
                <a:cubicBezTo>
                  <a:pt x="150986" y="1287404"/>
                  <a:pt x="154787" y="1276833"/>
                  <a:pt x="182868" y="1310530"/>
                </a:cubicBezTo>
                <a:cubicBezTo>
                  <a:pt x="190685" y="1319910"/>
                  <a:pt x="197726" y="1330086"/>
                  <a:pt x="203187" y="1341007"/>
                </a:cubicBezTo>
                <a:cubicBezTo>
                  <a:pt x="220785" y="1376201"/>
                  <a:pt x="222281" y="1400125"/>
                  <a:pt x="243824" y="1432439"/>
                </a:cubicBezTo>
                <a:cubicBezTo>
                  <a:pt x="249137" y="1440409"/>
                  <a:pt x="259215" y="1444545"/>
                  <a:pt x="264143" y="1452758"/>
                </a:cubicBezTo>
                <a:cubicBezTo>
                  <a:pt x="274853" y="1470607"/>
                  <a:pt x="302245" y="1538798"/>
                  <a:pt x="325099" y="1564508"/>
                </a:cubicBezTo>
                <a:cubicBezTo>
                  <a:pt x="344189" y="1585984"/>
                  <a:pt x="360354" y="1612613"/>
                  <a:pt x="386055" y="1625463"/>
                </a:cubicBezTo>
                <a:lnTo>
                  <a:pt x="426693" y="1645781"/>
                </a:lnTo>
                <a:cubicBezTo>
                  <a:pt x="495121" y="1714209"/>
                  <a:pt x="415947" y="1645489"/>
                  <a:pt x="497808" y="1686418"/>
                </a:cubicBezTo>
                <a:cubicBezTo>
                  <a:pt x="587829" y="1731427"/>
                  <a:pt x="502873" y="1699953"/>
                  <a:pt x="558765" y="1737214"/>
                </a:cubicBezTo>
                <a:cubicBezTo>
                  <a:pt x="583872" y="1753952"/>
                  <a:pt x="602789" y="1758661"/>
                  <a:pt x="629880" y="1767691"/>
                </a:cubicBezTo>
                <a:cubicBezTo>
                  <a:pt x="650199" y="1781237"/>
                  <a:pt x="669489" y="1796469"/>
                  <a:pt x="690836" y="1808328"/>
                </a:cubicBezTo>
                <a:cubicBezTo>
                  <a:pt x="700197" y="1813529"/>
                  <a:pt x="711736" y="1813698"/>
                  <a:pt x="721314" y="1818487"/>
                </a:cubicBezTo>
                <a:cubicBezTo>
                  <a:pt x="809192" y="1862424"/>
                  <a:pt x="735200" y="1839737"/>
                  <a:pt x="812749" y="1859123"/>
                </a:cubicBezTo>
                <a:cubicBezTo>
                  <a:pt x="822908" y="1865896"/>
                  <a:pt x="832004" y="1874632"/>
                  <a:pt x="843227" y="1879442"/>
                </a:cubicBezTo>
                <a:cubicBezTo>
                  <a:pt x="856061" y="1884942"/>
                  <a:pt x="870439" y="1885765"/>
                  <a:pt x="883864" y="1889601"/>
                </a:cubicBezTo>
                <a:cubicBezTo>
                  <a:pt x="954790" y="1909865"/>
                  <a:pt x="864093" y="1892582"/>
                  <a:pt x="985458" y="1909919"/>
                </a:cubicBezTo>
                <a:cubicBezTo>
                  <a:pt x="1019400" y="1921233"/>
                  <a:pt x="1018301" y="1921732"/>
                  <a:pt x="1056573" y="1930237"/>
                </a:cubicBezTo>
                <a:cubicBezTo>
                  <a:pt x="1073429" y="1933983"/>
                  <a:pt x="1090618" y="1936209"/>
                  <a:pt x="1107370" y="1940397"/>
                </a:cubicBezTo>
                <a:cubicBezTo>
                  <a:pt x="1117759" y="1942994"/>
                  <a:pt x="1127551" y="1947614"/>
                  <a:pt x="1137848" y="1950556"/>
                </a:cubicBezTo>
                <a:cubicBezTo>
                  <a:pt x="1151274" y="1954392"/>
                  <a:pt x="1164940" y="1957329"/>
                  <a:pt x="1178486" y="1960715"/>
                </a:cubicBezTo>
                <a:cubicBezTo>
                  <a:pt x="1291632" y="2017286"/>
                  <a:pt x="1149095" y="1949693"/>
                  <a:pt x="1259760" y="1991192"/>
                </a:cubicBezTo>
                <a:cubicBezTo>
                  <a:pt x="1273941" y="1996510"/>
                  <a:pt x="1286030" y="2006722"/>
                  <a:pt x="1300398" y="2011511"/>
                </a:cubicBezTo>
                <a:cubicBezTo>
                  <a:pt x="1316780" y="2016971"/>
                  <a:pt x="1334443" y="2017482"/>
                  <a:pt x="1351195" y="2021670"/>
                </a:cubicBezTo>
                <a:cubicBezTo>
                  <a:pt x="1375112" y="2027649"/>
                  <a:pt x="1398525" y="2035501"/>
                  <a:pt x="1422310" y="2041988"/>
                </a:cubicBezTo>
                <a:cubicBezTo>
                  <a:pt x="1435781" y="2045662"/>
                  <a:pt x="1449402" y="2048761"/>
                  <a:pt x="1462948" y="2052147"/>
                </a:cubicBezTo>
                <a:cubicBezTo>
                  <a:pt x="1473107" y="2058920"/>
                  <a:pt x="1481843" y="2068605"/>
                  <a:pt x="1493426" y="2072466"/>
                </a:cubicBezTo>
                <a:cubicBezTo>
                  <a:pt x="1533164" y="2085712"/>
                  <a:pt x="1615338" y="2102943"/>
                  <a:pt x="1615338" y="2102943"/>
                </a:cubicBezTo>
                <a:cubicBezTo>
                  <a:pt x="1717130" y="2164016"/>
                  <a:pt x="1610628" y="2110128"/>
                  <a:pt x="1777888" y="2143580"/>
                </a:cubicBezTo>
                <a:cubicBezTo>
                  <a:pt x="1792738" y="2146550"/>
                  <a:pt x="1803611" y="2161266"/>
                  <a:pt x="1818525" y="2163898"/>
                </a:cubicBezTo>
                <a:cubicBezTo>
                  <a:pt x="1862007" y="2171571"/>
                  <a:pt x="1906624" y="2170060"/>
                  <a:pt x="1950597" y="2174057"/>
                </a:cubicBezTo>
                <a:cubicBezTo>
                  <a:pt x="1981137" y="2176833"/>
                  <a:pt x="2011634" y="2180163"/>
                  <a:pt x="2042031" y="2184216"/>
                </a:cubicBezTo>
                <a:cubicBezTo>
                  <a:pt x="2062449" y="2186938"/>
                  <a:pt x="2082628" y="2191243"/>
                  <a:pt x="2102987" y="2194375"/>
                </a:cubicBezTo>
                <a:cubicBezTo>
                  <a:pt x="2126655" y="2198016"/>
                  <a:pt x="2150398" y="2201148"/>
                  <a:pt x="2174103" y="2204534"/>
                </a:cubicBezTo>
                <a:cubicBezTo>
                  <a:pt x="2319720" y="2201148"/>
                  <a:pt x="2465727" y="2205546"/>
                  <a:pt x="2610955" y="2194375"/>
                </a:cubicBezTo>
                <a:cubicBezTo>
                  <a:pt x="2642987" y="2191911"/>
                  <a:pt x="2672683" y="2176130"/>
                  <a:pt x="2702390" y="2163898"/>
                </a:cubicBezTo>
                <a:cubicBezTo>
                  <a:pt x="2730398" y="2152366"/>
                  <a:pt x="2756573" y="2136806"/>
                  <a:pt x="2783664" y="2123261"/>
                </a:cubicBezTo>
                <a:cubicBezTo>
                  <a:pt x="2797210" y="2116488"/>
                  <a:pt x="2811701" y="2111344"/>
                  <a:pt x="2824302" y="2102943"/>
                </a:cubicBezTo>
                <a:cubicBezTo>
                  <a:pt x="2844621" y="2089397"/>
                  <a:pt x="2865252" y="2076310"/>
                  <a:pt x="2885258" y="2062306"/>
                </a:cubicBezTo>
                <a:cubicBezTo>
                  <a:pt x="2899129" y="2052596"/>
                  <a:pt x="2911376" y="2040540"/>
                  <a:pt x="2925895" y="2031829"/>
                </a:cubicBezTo>
                <a:cubicBezTo>
                  <a:pt x="3071749" y="1944318"/>
                  <a:pt x="2903320" y="2053274"/>
                  <a:pt x="3047808" y="1981033"/>
                </a:cubicBezTo>
                <a:cubicBezTo>
                  <a:pt x="3069650" y="1970112"/>
                  <a:pt x="3086533" y="1950502"/>
                  <a:pt x="3108764" y="1940397"/>
                </a:cubicBezTo>
                <a:cubicBezTo>
                  <a:pt x="3124484" y="1933252"/>
                  <a:pt x="3142902" y="1934780"/>
                  <a:pt x="3159561" y="1930237"/>
                </a:cubicBezTo>
                <a:cubicBezTo>
                  <a:pt x="3180224" y="1924602"/>
                  <a:pt x="3200945" y="1918617"/>
                  <a:pt x="3220517" y="1909919"/>
                </a:cubicBezTo>
                <a:cubicBezTo>
                  <a:pt x="3231675" y="1904960"/>
                  <a:pt x="3240322" y="1895531"/>
                  <a:pt x="3250995" y="1889601"/>
                </a:cubicBezTo>
                <a:cubicBezTo>
                  <a:pt x="3270853" y="1878569"/>
                  <a:pt x="3290748" y="1867278"/>
                  <a:pt x="3311951" y="1859123"/>
                </a:cubicBezTo>
                <a:cubicBezTo>
                  <a:pt x="3334962" y="1850273"/>
                  <a:pt x="3359362" y="1845578"/>
                  <a:pt x="3383067" y="1838805"/>
                </a:cubicBezTo>
                <a:cubicBezTo>
                  <a:pt x="3396613" y="1828646"/>
                  <a:pt x="3409185" y="1817039"/>
                  <a:pt x="3423704" y="1808328"/>
                </a:cubicBezTo>
                <a:cubicBezTo>
                  <a:pt x="3468208" y="1781626"/>
                  <a:pt x="3517305" y="1764536"/>
                  <a:pt x="3565935" y="1747373"/>
                </a:cubicBezTo>
                <a:cubicBezTo>
                  <a:pt x="3596230" y="1736681"/>
                  <a:pt x="3627288" y="1728175"/>
                  <a:pt x="3657369" y="1716895"/>
                </a:cubicBezTo>
                <a:cubicBezTo>
                  <a:pt x="3788546" y="1667705"/>
                  <a:pt x="3671410" y="1709335"/>
                  <a:pt x="3789441" y="1645781"/>
                </a:cubicBezTo>
                <a:cubicBezTo>
                  <a:pt x="3916290" y="1577480"/>
                  <a:pt x="3841472" y="1660096"/>
                  <a:pt x="4023106" y="1523872"/>
                </a:cubicBezTo>
                <a:cubicBezTo>
                  <a:pt x="4036652" y="1513713"/>
                  <a:pt x="4051771" y="1505367"/>
                  <a:pt x="4063744" y="1493394"/>
                </a:cubicBezTo>
                <a:cubicBezTo>
                  <a:pt x="4082446" y="1474692"/>
                  <a:pt x="4096847" y="1452098"/>
                  <a:pt x="4114541" y="1432439"/>
                </a:cubicBezTo>
                <a:cubicBezTo>
                  <a:pt x="4127356" y="1418200"/>
                  <a:pt x="4142451" y="1406120"/>
                  <a:pt x="4155178" y="1391803"/>
                </a:cubicBezTo>
                <a:cubicBezTo>
                  <a:pt x="4169584" y="1375597"/>
                  <a:pt x="4181107" y="1356940"/>
                  <a:pt x="4195815" y="1341007"/>
                </a:cubicBezTo>
                <a:cubicBezTo>
                  <a:pt x="4221802" y="1312855"/>
                  <a:pt x="4253568" y="1289976"/>
                  <a:pt x="4277090" y="1259734"/>
                </a:cubicBezTo>
                <a:cubicBezTo>
                  <a:pt x="4314386" y="1211783"/>
                  <a:pt x="4351835" y="1171202"/>
                  <a:pt x="4378684" y="1117506"/>
                </a:cubicBezTo>
                <a:cubicBezTo>
                  <a:pt x="4390218" y="1094439"/>
                  <a:pt x="4398490" y="1069870"/>
                  <a:pt x="4409162" y="1046392"/>
                </a:cubicBezTo>
                <a:cubicBezTo>
                  <a:pt x="4431292" y="997706"/>
                  <a:pt x="4431496" y="1009868"/>
                  <a:pt x="4449799" y="954959"/>
                </a:cubicBezTo>
                <a:cubicBezTo>
                  <a:pt x="4500447" y="803016"/>
                  <a:pt x="4442233" y="953554"/>
                  <a:pt x="4490437" y="833050"/>
                </a:cubicBezTo>
                <a:cubicBezTo>
                  <a:pt x="4487051" y="677276"/>
                  <a:pt x="4486266" y="521424"/>
                  <a:pt x="4480278" y="365729"/>
                </a:cubicBezTo>
                <a:cubicBezTo>
                  <a:pt x="4479486" y="345146"/>
                  <a:pt x="4477158" y="324132"/>
                  <a:pt x="4470118" y="304774"/>
                </a:cubicBezTo>
                <a:cubicBezTo>
                  <a:pt x="4458408" y="272572"/>
                  <a:pt x="4435104" y="252436"/>
                  <a:pt x="4419321" y="223501"/>
                </a:cubicBezTo>
                <a:cubicBezTo>
                  <a:pt x="4404817" y="196911"/>
                  <a:pt x="4406806" y="153477"/>
                  <a:pt x="4378684" y="142228"/>
                </a:cubicBezTo>
                <a:cubicBezTo>
                  <a:pt x="4361752" y="135455"/>
                  <a:pt x="4344198" y="130065"/>
                  <a:pt x="4327887" y="121909"/>
                </a:cubicBezTo>
                <a:cubicBezTo>
                  <a:pt x="4316966" y="116449"/>
                  <a:pt x="4308525" y="106643"/>
                  <a:pt x="4297409" y="101591"/>
                </a:cubicBezTo>
                <a:cubicBezTo>
                  <a:pt x="4184849" y="50429"/>
                  <a:pt x="4250943" y="89312"/>
                  <a:pt x="4145019" y="50795"/>
                </a:cubicBezTo>
                <a:cubicBezTo>
                  <a:pt x="4130786" y="45619"/>
                  <a:pt x="4118943" y="34637"/>
                  <a:pt x="4104381" y="30477"/>
                </a:cubicBezTo>
                <a:cubicBezTo>
                  <a:pt x="4054350" y="16183"/>
                  <a:pt x="3984942" y="7610"/>
                  <a:pt x="3931672" y="0"/>
                </a:cubicBezTo>
                <a:lnTo>
                  <a:pt x="2214740" y="10159"/>
                </a:lnTo>
                <a:cubicBezTo>
                  <a:pt x="2113095" y="11181"/>
                  <a:pt x="2011559" y="17143"/>
                  <a:pt x="1909959" y="20318"/>
                </a:cubicBezTo>
                <a:lnTo>
                  <a:pt x="1564541" y="30477"/>
                </a:lnTo>
                <a:cubicBezTo>
                  <a:pt x="1440384" y="55307"/>
                  <a:pt x="1600079" y="25667"/>
                  <a:pt x="1361354" y="50795"/>
                </a:cubicBezTo>
                <a:cubicBezTo>
                  <a:pt x="1347468" y="52257"/>
                  <a:pt x="1334408" y="58216"/>
                  <a:pt x="1320717" y="60954"/>
                </a:cubicBezTo>
                <a:cubicBezTo>
                  <a:pt x="1263705" y="72356"/>
                  <a:pt x="1229331" y="74495"/>
                  <a:pt x="1168326" y="81273"/>
                </a:cubicBezTo>
                <a:cubicBezTo>
                  <a:pt x="1136604" y="89203"/>
                  <a:pt x="1083140" y="102089"/>
                  <a:pt x="1056573" y="111750"/>
                </a:cubicBezTo>
                <a:cubicBezTo>
                  <a:pt x="1042340" y="116925"/>
                  <a:pt x="1030303" y="127279"/>
                  <a:pt x="1015936" y="132068"/>
                </a:cubicBezTo>
                <a:cubicBezTo>
                  <a:pt x="990658" y="140494"/>
                  <a:pt x="914282" y="148704"/>
                  <a:pt x="894023" y="152387"/>
                </a:cubicBezTo>
                <a:cubicBezTo>
                  <a:pt x="772333" y="174512"/>
                  <a:pt x="920829" y="150946"/>
                  <a:pt x="822908" y="172705"/>
                </a:cubicBezTo>
                <a:cubicBezTo>
                  <a:pt x="777306" y="182838"/>
                  <a:pt x="714537" y="188132"/>
                  <a:pt x="670518" y="193023"/>
                </a:cubicBezTo>
                <a:cubicBezTo>
                  <a:pt x="614092" y="207130"/>
                  <a:pt x="613095" y="209307"/>
                  <a:pt x="538446" y="213342"/>
                </a:cubicBezTo>
                <a:cubicBezTo>
                  <a:pt x="443703" y="218463"/>
                  <a:pt x="323406" y="211649"/>
                  <a:pt x="264143" y="223501"/>
                </a:cubicBezTo>
                <a:close/>
              </a:path>
            </a:pathLst>
          </a:cu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2" name="Title 1"/>
          <p:cNvSpPr>
            <a:spLocks noGrp="1"/>
          </p:cNvSpPr>
          <p:nvPr>
            <p:ph type="title"/>
          </p:nvPr>
        </p:nvSpPr>
        <p:spPr/>
        <p:txBody>
          <a:bodyPr/>
          <a:lstStyle/>
          <a:p>
            <a:r>
              <a:rPr lang="en-US" dirty="0" smtClean="0"/>
              <a:t>The role of dialects</a:t>
            </a:r>
            <a:endParaRPr lang="en-US" dirty="0"/>
          </a:p>
        </p:txBody>
      </p:sp>
      <p:grpSp>
        <p:nvGrpSpPr>
          <p:cNvPr id="3" name="Group 27"/>
          <p:cNvGrpSpPr/>
          <p:nvPr/>
        </p:nvGrpSpPr>
        <p:grpSpPr>
          <a:xfrm>
            <a:off x="3153297" y="3140397"/>
            <a:ext cx="3487216" cy="1864192"/>
            <a:chOff x="1077912" y="1981514"/>
            <a:chExt cx="3487216" cy="1864192"/>
          </a:xfrm>
        </p:grpSpPr>
        <p:grpSp>
          <p:nvGrpSpPr>
            <p:cNvPr id="4" name="Group 4"/>
            <p:cNvGrpSpPr/>
            <p:nvPr/>
          </p:nvGrpSpPr>
          <p:grpSpPr>
            <a:xfrm>
              <a:off x="1077912" y="2179637"/>
              <a:ext cx="3487216" cy="1666069"/>
              <a:chOff x="925512" y="1520267"/>
              <a:chExt cx="8305800" cy="5327466"/>
            </a:xfrm>
          </p:grpSpPr>
          <p:sp>
            <p:nvSpPr>
              <p:cNvPr id="6" name="Rectangle 5"/>
              <p:cNvSpPr/>
              <p:nvPr/>
            </p:nvSpPr>
            <p:spPr>
              <a:xfrm>
                <a:off x="3897312" y="3577667"/>
                <a:ext cx="2286000" cy="6858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40000" lnSpcReduction="20000"/>
              </a:bodyPr>
              <a:lstStyle/>
              <a:p>
                <a:pPr algn="ctr"/>
                <a:r>
                  <a:rPr lang="en-US" dirty="0" smtClean="0"/>
                  <a:t>“Core”</a:t>
                </a:r>
                <a:endParaRPr lang="en-US" dirty="0"/>
              </a:p>
            </p:txBody>
          </p:sp>
          <p:grpSp>
            <p:nvGrpSpPr>
              <p:cNvPr id="5" name="Group 238"/>
              <p:cNvGrpSpPr/>
              <p:nvPr/>
            </p:nvGrpSpPr>
            <p:grpSpPr>
              <a:xfrm>
                <a:off x="4278312" y="5635067"/>
                <a:ext cx="1676400" cy="533400"/>
                <a:chOff x="4278312" y="5837237"/>
                <a:chExt cx="1676400" cy="533400"/>
              </a:xfrm>
            </p:grpSpPr>
            <p:sp>
              <p:nvSpPr>
                <p:cNvPr id="25" name="Rectangle 24"/>
                <p:cNvSpPr/>
                <p:nvPr/>
              </p:nvSpPr>
              <p:spPr>
                <a:xfrm>
                  <a:off x="4278312" y="5837237"/>
                  <a:ext cx="1676400" cy="533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6" name="Rectangle 25"/>
                <p:cNvSpPr/>
                <p:nvPr/>
              </p:nvSpPr>
              <p:spPr>
                <a:xfrm>
                  <a:off x="4354512" y="59134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7" name="Group 33"/>
              <p:cNvGrpSpPr/>
              <p:nvPr/>
            </p:nvGrpSpPr>
            <p:grpSpPr>
              <a:xfrm>
                <a:off x="7554912" y="3658954"/>
                <a:ext cx="1676400" cy="990600"/>
                <a:chOff x="2220912" y="5684837"/>
                <a:chExt cx="1676400" cy="990600"/>
              </a:xfrm>
            </p:grpSpPr>
            <p:sp>
              <p:nvSpPr>
                <p:cNvPr id="23" name="Rectangle 22"/>
                <p:cNvSpPr/>
                <p:nvPr/>
              </p:nvSpPr>
              <p:spPr>
                <a:xfrm>
                  <a:off x="2220912" y="5684837"/>
                  <a:ext cx="1676400" cy="990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ectangle 23"/>
                <p:cNvSpPr/>
                <p:nvPr/>
              </p:nvSpPr>
              <p:spPr>
                <a:xfrm>
                  <a:off x="2373312" y="57610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8" name="Group 237"/>
              <p:cNvGrpSpPr/>
              <p:nvPr/>
            </p:nvGrpSpPr>
            <p:grpSpPr>
              <a:xfrm>
                <a:off x="4202112" y="1520267"/>
                <a:ext cx="1676400" cy="685800"/>
                <a:chOff x="4202112" y="1722437"/>
                <a:chExt cx="1676400" cy="685800"/>
              </a:xfrm>
            </p:grpSpPr>
            <p:sp>
              <p:nvSpPr>
                <p:cNvPr id="21" name="Rectangle 20"/>
                <p:cNvSpPr/>
                <p:nvPr/>
              </p:nvSpPr>
              <p:spPr>
                <a:xfrm>
                  <a:off x="4202112" y="1722437"/>
                  <a:ext cx="1676400"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2" name="Rectangle 21"/>
                <p:cNvSpPr/>
                <p:nvPr/>
              </p:nvSpPr>
              <p:spPr>
                <a:xfrm>
                  <a:off x="4354512" y="17986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cxnSp>
            <p:nvCxnSpPr>
              <p:cNvPr id="10" name="Straight Arrow Connector 9"/>
              <p:cNvCxnSpPr>
                <a:stCxn id="6" idx="3"/>
              </p:cNvCxnSpPr>
              <p:nvPr/>
            </p:nvCxnSpPr>
            <p:spPr>
              <a:xfrm>
                <a:off x="6183312" y="3920567"/>
                <a:ext cx="1524000" cy="5087"/>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0"/>
              </p:cNvCxnSpPr>
              <p:nvPr/>
            </p:nvCxnSpPr>
            <p:spPr>
              <a:xfrm rot="5400000" flipH="1" flipV="1">
                <a:off x="4240212" y="2777567"/>
                <a:ext cx="16002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2"/>
              </p:cNvCxnSpPr>
              <p:nvPr/>
            </p:nvCxnSpPr>
            <p:spPr>
              <a:xfrm rot="5400000">
                <a:off x="4316412" y="49873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nvGrpSpPr>
              <p:cNvPr id="9" name="Group 242"/>
              <p:cNvGrpSpPr/>
              <p:nvPr/>
            </p:nvGrpSpPr>
            <p:grpSpPr>
              <a:xfrm>
                <a:off x="925512" y="3653867"/>
                <a:ext cx="1676400" cy="1426020"/>
                <a:chOff x="925512" y="3856037"/>
                <a:chExt cx="1676400" cy="1426020"/>
              </a:xfrm>
            </p:grpSpPr>
            <p:grpSp>
              <p:nvGrpSpPr>
                <p:cNvPr id="13" name="Group 236"/>
                <p:cNvGrpSpPr/>
                <p:nvPr/>
              </p:nvGrpSpPr>
              <p:grpSpPr>
                <a:xfrm>
                  <a:off x="925512" y="3856037"/>
                  <a:ext cx="1676400" cy="762000"/>
                  <a:chOff x="925512" y="3856037"/>
                  <a:chExt cx="1676400" cy="762000"/>
                </a:xfrm>
              </p:grpSpPr>
              <p:sp>
                <p:nvSpPr>
                  <p:cNvPr id="19" name="Rectangle 18"/>
                  <p:cNvSpPr/>
                  <p:nvPr/>
                </p:nvSpPr>
                <p:spPr>
                  <a:xfrm>
                    <a:off x="925512" y="3856037"/>
                    <a:ext cx="1676400"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Rectangle 19"/>
                  <p:cNvSpPr/>
                  <p:nvPr/>
                </p:nvSpPr>
                <p:spPr>
                  <a:xfrm>
                    <a:off x="1077912" y="39322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18" name="TextBox 17"/>
                <p:cNvSpPr txBox="1"/>
                <p:nvPr/>
              </p:nvSpPr>
              <p:spPr>
                <a:xfrm>
                  <a:off x="1001711" y="4618038"/>
                  <a:ext cx="1524001" cy="664019"/>
                </a:xfrm>
                <a:prstGeom prst="rect">
                  <a:avLst/>
                </a:prstGeom>
                <a:noFill/>
              </p:spPr>
              <p:txBody>
                <a:bodyPr wrap="square" rtlCol="0">
                  <a:spAutoFit/>
                </a:bodyPr>
                <a:lstStyle/>
                <a:p>
                  <a:pPr algn="ctr"/>
                  <a:r>
                    <a:rPr lang="en-US" sz="800" dirty="0">
                      <a:solidFill>
                        <a:srgbClr val="000000"/>
                      </a:solidFill>
                      <a:latin typeface="Gill Sans MT"/>
                      <a:cs typeface="Gill Sans MT"/>
                    </a:rPr>
                    <a:t>Dialect #3</a:t>
                  </a:r>
                </a:p>
              </p:txBody>
            </p:sp>
          </p:grpSp>
          <p:sp>
            <p:nvSpPr>
              <p:cNvPr id="14" name="TextBox 13"/>
              <p:cNvSpPr txBox="1"/>
              <p:nvPr/>
            </p:nvSpPr>
            <p:spPr>
              <a:xfrm>
                <a:off x="4354512" y="6183715"/>
                <a:ext cx="1524003" cy="664018"/>
              </a:xfrm>
              <a:prstGeom prst="rect">
                <a:avLst/>
              </a:prstGeom>
              <a:noFill/>
            </p:spPr>
            <p:txBody>
              <a:bodyPr wrap="square" rtlCol="0">
                <a:spAutoFit/>
              </a:bodyPr>
              <a:lstStyle/>
              <a:p>
                <a:pPr algn="ctr"/>
                <a:r>
                  <a:rPr lang="en-US" sz="800" dirty="0">
                    <a:solidFill>
                      <a:srgbClr val="000000"/>
                    </a:solidFill>
                    <a:latin typeface="Gill Sans MT"/>
                    <a:cs typeface="Gill Sans MT"/>
                  </a:rPr>
                  <a:t>Dialect #3</a:t>
                </a:r>
              </a:p>
            </p:txBody>
          </p:sp>
          <p:sp>
            <p:nvSpPr>
              <p:cNvPr id="15" name="TextBox 14"/>
              <p:cNvSpPr txBox="1"/>
              <p:nvPr/>
            </p:nvSpPr>
            <p:spPr>
              <a:xfrm>
                <a:off x="7646358" y="4644470"/>
                <a:ext cx="1524003" cy="664018"/>
              </a:xfrm>
              <a:prstGeom prst="rect">
                <a:avLst/>
              </a:prstGeom>
              <a:noFill/>
            </p:spPr>
            <p:txBody>
              <a:bodyPr wrap="square" rtlCol="0">
                <a:spAutoFit/>
              </a:bodyPr>
              <a:lstStyle/>
              <a:p>
                <a:pPr algn="ctr"/>
                <a:r>
                  <a:rPr lang="en-US" sz="800" dirty="0">
                    <a:solidFill>
                      <a:srgbClr val="000000"/>
                    </a:solidFill>
                    <a:latin typeface="Gill Sans MT"/>
                    <a:cs typeface="Gill Sans MT"/>
                  </a:rPr>
                  <a:t>Dialect #2</a:t>
                </a:r>
              </a:p>
            </p:txBody>
          </p:sp>
          <p:cxnSp>
            <p:nvCxnSpPr>
              <p:cNvPr id="16" name="Straight Arrow Connector 15"/>
              <p:cNvCxnSpPr>
                <a:stCxn id="6" idx="1"/>
              </p:cNvCxnSpPr>
              <p:nvPr/>
            </p:nvCxnSpPr>
            <p:spPr>
              <a:xfrm rot="10800000">
                <a:off x="2449512" y="39205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a:off x="2495235" y="1981514"/>
              <a:ext cx="639857" cy="207660"/>
            </a:xfrm>
            <a:prstGeom prst="rect">
              <a:avLst/>
            </a:prstGeom>
            <a:noFill/>
          </p:spPr>
          <p:txBody>
            <a:bodyPr wrap="square" rtlCol="0">
              <a:spAutoFit/>
            </a:bodyPr>
            <a:lstStyle/>
            <a:p>
              <a:pPr algn="ctr"/>
              <a:r>
                <a:rPr lang="en-US" sz="800" dirty="0">
                  <a:solidFill>
                    <a:srgbClr val="000000"/>
                  </a:solidFill>
                  <a:latin typeface="Gill Sans MT"/>
                  <a:cs typeface="Gill Sans MT"/>
                </a:rPr>
                <a:t>Dialect #1</a:t>
              </a:r>
            </a:p>
          </p:txBody>
        </p:sp>
      </p:grpSp>
      <p:sp>
        <p:nvSpPr>
          <p:cNvPr id="29" name="Oval 28"/>
          <p:cNvSpPr/>
          <p:nvPr/>
        </p:nvSpPr>
        <p:spPr>
          <a:xfrm>
            <a:off x="925513" y="28654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#9</a:t>
            </a:r>
            <a:endParaRPr lang="en-US" dirty="0"/>
          </a:p>
        </p:txBody>
      </p:sp>
      <p:sp>
        <p:nvSpPr>
          <p:cNvPr id="30" name="Oval 29"/>
          <p:cNvSpPr/>
          <p:nvPr/>
        </p:nvSpPr>
        <p:spPr>
          <a:xfrm>
            <a:off x="392113" y="4084638"/>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#8</a:t>
            </a:r>
            <a:endParaRPr lang="en-US" dirty="0"/>
          </a:p>
        </p:txBody>
      </p:sp>
      <p:sp>
        <p:nvSpPr>
          <p:cNvPr id="31" name="Oval 30"/>
          <p:cNvSpPr/>
          <p:nvPr/>
        </p:nvSpPr>
        <p:spPr>
          <a:xfrm>
            <a:off x="1230313" y="4999039"/>
            <a:ext cx="11430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#10</a:t>
            </a:r>
            <a:endParaRPr lang="en-US" dirty="0"/>
          </a:p>
        </p:txBody>
      </p:sp>
      <p:sp>
        <p:nvSpPr>
          <p:cNvPr id="32" name="Oval 31"/>
          <p:cNvSpPr/>
          <p:nvPr/>
        </p:nvSpPr>
        <p:spPr>
          <a:xfrm>
            <a:off x="3211513" y="210344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#1</a:t>
            </a:r>
            <a:endParaRPr lang="en-US" dirty="0"/>
          </a:p>
        </p:txBody>
      </p:sp>
      <p:sp>
        <p:nvSpPr>
          <p:cNvPr id="33" name="Oval 32"/>
          <p:cNvSpPr/>
          <p:nvPr/>
        </p:nvSpPr>
        <p:spPr>
          <a:xfrm>
            <a:off x="5649913" y="210344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#2</a:t>
            </a:r>
            <a:endParaRPr lang="en-US" dirty="0"/>
          </a:p>
        </p:txBody>
      </p:sp>
      <p:sp>
        <p:nvSpPr>
          <p:cNvPr id="34" name="Oval 33"/>
          <p:cNvSpPr/>
          <p:nvPr/>
        </p:nvSpPr>
        <p:spPr>
          <a:xfrm>
            <a:off x="7478712" y="33988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#3</a:t>
            </a:r>
            <a:endParaRPr lang="en-US" dirty="0"/>
          </a:p>
        </p:txBody>
      </p:sp>
      <p:sp>
        <p:nvSpPr>
          <p:cNvPr id="35" name="Oval 34"/>
          <p:cNvSpPr/>
          <p:nvPr/>
        </p:nvSpPr>
        <p:spPr>
          <a:xfrm>
            <a:off x="7707313" y="4999039"/>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#4</a:t>
            </a:r>
            <a:endParaRPr lang="en-US" dirty="0"/>
          </a:p>
        </p:txBody>
      </p:sp>
      <p:sp>
        <p:nvSpPr>
          <p:cNvPr id="36" name="Oval 35"/>
          <p:cNvSpPr/>
          <p:nvPr/>
        </p:nvSpPr>
        <p:spPr>
          <a:xfrm>
            <a:off x="3059113" y="5989643"/>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#7</a:t>
            </a:r>
            <a:endParaRPr lang="en-US" dirty="0"/>
          </a:p>
        </p:txBody>
      </p:sp>
      <p:sp>
        <p:nvSpPr>
          <p:cNvPr id="37" name="Oval 36"/>
          <p:cNvSpPr/>
          <p:nvPr/>
        </p:nvSpPr>
        <p:spPr>
          <a:xfrm>
            <a:off x="5421313" y="561340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#5</a:t>
            </a:r>
            <a:endParaRPr lang="en-US" dirty="0"/>
          </a:p>
        </p:txBody>
      </p:sp>
      <p:sp>
        <p:nvSpPr>
          <p:cNvPr id="38" name="Oval 37"/>
          <p:cNvSpPr/>
          <p:nvPr/>
        </p:nvSpPr>
        <p:spPr>
          <a:xfrm>
            <a:off x="4887913" y="65992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#6</a:t>
            </a:r>
            <a:endParaRPr lang="en-US" dirty="0"/>
          </a:p>
        </p:txBody>
      </p:sp>
      <p:cxnSp>
        <p:nvCxnSpPr>
          <p:cNvPr id="39" name="Straight Arrow Connector 38"/>
          <p:cNvCxnSpPr>
            <a:stCxn id="19" idx="0"/>
            <a:endCxn id="29" idx="5"/>
          </p:cNvCxnSpPr>
          <p:nvPr/>
        </p:nvCxnSpPr>
        <p:spPr>
          <a:xfrm rot="16200000" flipV="1">
            <a:off x="2228535" y="2729083"/>
            <a:ext cx="884230" cy="1669134"/>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9" idx="1"/>
            <a:endCxn id="30" idx="6"/>
          </p:cNvCxnSpPr>
          <p:nvPr/>
        </p:nvCxnSpPr>
        <p:spPr>
          <a:xfrm rot="10800000" flipV="1">
            <a:off x="1458913" y="4124916"/>
            <a:ext cx="1694384" cy="109740"/>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8" idx="0"/>
            <a:endCxn id="31" idx="7"/>
          </p:cNvCxnSpPr>
          <p:nvPr/>
        </p:nvCxnSpPr>
        <p:spPr>
          <a:xfrm flipH="1">
            <a:off x="2205924" y="4244067"/>
            <a:ext cx="1299294" cy="798910"/>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21" idx="1"/>
            <a:endCxn id="32" idx="4"/>
          </p:cNvCxnSpPr>
          <p:nvPr/>
        </p:nvCxnSpPr>
        <p:spPr>
          <a:xfrm rot="10800000">
            <a:off x="3744918" y="2403476"/>
            <a:ext cx="784075" cy="1042281"/>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21" idx="3"/>
            <a:endCxn id="33" idx="4"/>
          </p:cNvCxnSpPr>
          <p:nvPr/>
        </p:nvCxnSpPr>
        <p:spPr>
          <a:xfrm flipV="1">
            <a:off x="5232833" y="2403476"/>
            <a:ext cx="950483" cy="1042281"/>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23" idx="3"/>
            <a:endCxn id="34" idx="3"/>
          </p:cNvCxnSpPr>
          <p:nvPr/>
        </p:nvCxnSpPr>
        <p:spPr>
          <a:xfrm flipV="1">
            <a:off x="6640547" y="3654970"/>
            <a:ext cx="994429" cy="507317"/>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23" idx="3"/>
            <a:endCxn id="35" idx="1"/>
          </p:cNvCxnSpPr>
          <p:nvPr/>
        </p:nvCxnSpPr>
        <p:spPr>
          <a:xfrm>
            <a:off x="6640547" y="4162256"/>
            <a:ext cx="1223029" cy="880725"/>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26" idx="1"/>
            <a:endCxn id="36" idx="0"/>
          </p:cNvCxnSpPr>
          <p:nvPr/>
        </p:nvCxnSpPr>
        <p:spPr>
          <a:xfrm rot="10800000" flipV="1">
            <a:off x="3592548" y="4708756"/>
            <a:ext cx="1000461" cy="1280881"/>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25" idx="3"/>
            <a:endCxn id="37" idx="0"/>
          </p:cNvCxnSpPr>
          <p:nvPr/>
        </p:nvCxnSpPr>
        <p:spPr>
          <a:xfrm>
            <a:off x="5264822" y="4708756"/>
            <a:ext cx="689890" cy="904643"/>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14" idx="0"/>
            <a:endCxn id="38" idx="0"/>
          </p:cNvCxnSpPr>
          <p:nvPr/>
        </p:nvCxnSpPr>
        <p:spPr>
          <a:xfrm>
            <a:off x="4912936" y="4796935"/>
            <a:ext cx="508411" cy="1802308"/>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91" name="Shape 90"/>
          <p:cNvCxnSpPr>
            <a:stCxn id="35" idx="2"/>
            <a:endCxn id="6" idx="3"/>
          </p:cNvCxnSpPr>
          <p:nvPr/>
        </p:nvCxnSpPr>
        <p:spPr>
          <a:xfrm rot="10800000">
            <a:off x="5360800" y="4089172"/>
            <a:ext cx="2346514" cy="1059885"/>
          </a:xfrm>
          <a:prstGeom prst="curvedConnector3">
            <a:avLst>
              <a:gd name="adj1" fmla="val 79008"/>
            </a:avLst>
          </a:prstGeom>
          <a:ln w="28575"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2" name="Shape 91"/>
          <p:cNvCxnSpPr>
            <a:stCxn id="33" idx="4"/>
            <a:endCxn id="6" idx="3"/>
          </p:cNvCxnSpPr>
          <p:nvPr/>
        </p:nvCxnSpPr>
        <p:spPr>
          <a:xfrm rot="5400000">
            <a:off x="4929208" y="2835070"/>
            <a:ext cx="1685696" cy="822514"/>
          </a:xfrm>
          <a:prstGeom prst="curvedConnector2">
            <a:avLst/>
          </a:prstGeom>
          <a:ln w="28575"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9" name="Shape 90"/>
          <p:cNvCxnSpPr>
            <a:stCxn id="36" idx="0"/>
            <a:endCxn id="6" idx="1"/>
          </p:cNvCxnSpPr>
          <p:nvPr/>
        </p:nvCxnSpPr>
        <p:spPr>
          <a:xfrm rot="5400000" flipH="1" flipV="1">
            <a:off x="3046530" y="4635157"/>
            <a:ext cx="1900466" cy="808503"/>
          </a:xfrm>
          <a:prstGeom prst="curvedConnector2">
            <a:avLst/>
          </a:prstGeom>
          <a:ln w="28575"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2" name="Shape 101"/>
          <p:cNvCxnSpPr/>
          <p:nvPr/>
        </p:nvCxnSpPr>
        <p:spPr>
          <a:xfrm>
            <a:off x="1992312" y="3010957"/>
            <a:ext cx="2408703" cy="1073715"/>
          </a:xfrm>
          <a:prstGeom prst="curvedConnector3">
            <a:avLst>
              <a:gd name="adj1" fmla="val 61810"/>
            </a:avLst>
          </a:prstGeom>
          <a:ln w="28575"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9" name="Rectangle 2"/>
          <p:cNvSpPr>
            <a:spLocks noGrp="1" noChangeArrowheads="1"/>
          </p:cNvSpPr>
          <p:nvPr>
            <p:ph idx="1"/>
          </p:nvPr>
        </p:nvSpPr>
        <p:spPr/>
        <p:txBody>
          <a:bodyPr/>
          <a:lstStyle/>
          <a:p>
            <a:r>
              <a:rPr lang="en-US" dirty="0" smtClean="0"/>
              <a:t>Even this model does not completely work</a:t>
            </a:r>
          </a:p>
          <a:p>
            <a:r>
              <a:rPr lang="en-US" dirty="0" smtClean="0"/>
              <a:t>The gap between production rules and “traditional” logic systems is too large</a:t>
            </a:r>
          </a:p>
          <a:p>
            <a:r>
              <a:rPr lang="en-US" dirty="0" smtClean="0"/>
              <a:t>A hierarchy of cores is necessary:</a:t>
            </a:r>
          </a:p>
          <a:p>
            <a:pPr lvl="1"/>
            <a:r>
              <a:rPr lang="en-US" dirty="0" smtClean="0"/>
              <a:t>a Basic Logic Dialect and Production Rule Dialect as “cores” for families of languages</a:t>
            </a:r>
          </a:p>
          <a:p>
            <a:pPr lvl="1"/>
            <a:r>
              <a:rPr lang="en-US" dirty="0" smtClean="0"/>
              <a:t>the common RIF Core binding these two</a:t>
            </a:r>
            <a:endParaRPr lang="en-US" dirty="0"/>
          </a:p>
        </p:txBody>
      </p:sp>
      <p:sp>
        <p:nvSpPr>
          <p:cNvPr id="516098" name="Rectangle 1"/>
          <p:cNvSpPr>
            <a:spLocks noGrp="1" noChangeArrowheads="1"/>
          </p:cNvSpPr>
          <p:nvPr>
            <p:ph type="title"/>
          </p:nvPr>
        </p:nvSpPr>
        <p:spPr/>
        <p:txBody>
          <a:bodyPr/>
          <a:lstStyle/>
          <a:p>
            <a:r>
              <a:rPr lang="en-US" smtClean="0"/>
              <a:t>However…</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8" name="Rectangle 2"/>
          <p:cNvSpPr>
            <a:spLocks noGrp="1" noChangeArrowheads="1"/>
          </p:cNvSpPr>
          <p:nvPr>
            <p:ph idx="1"/>
          </p:nvPr>
        </p:nvSpPr>
        <p:spPr/>
        <p:txBody>
          <a:bodyPr/>
          <a:lstStyle/>
          <a:p>
            <a:r>
              <a:rPr lang="en-US" dirty="0" smtClean="0"/>
              <a:t>The “BLD (Basic Logic Dialect)” is of the form:</a:t>
            </a:r>
          </a:p>
          <a:p>
            <a:pPr lvl="1"/>
            <a:r>
              <a:rPr lang="en-US" dirty="0" smtClean="0"/>
              <a:t>“if condition true then this is true”</a:t>
            </a:r>
          </a:p>
          <a:p>
            <a:pPr lvl="1"/>
            <a:r>
              <a:rPr lang="en-US" dirty="0" smtClean="0"/>
              <a:t>conditions may include functions, hierarchies</a:t>
            </a:r>
          </a:p>
          <a:p>
            <a:r>
              <a:rPr lang="en-US" dirty="0" smtClean="0"/>
              <a:t>The “PLD (Production Logic Dialect)” is of the form:</a:t>
            </a:r>
          </a:p>
          <a:p>
            <a:pPr lvl="1"/>
            <a:r>
              <a:rPr lang="en-US" dirty="0" smtClean="0"/>
              <a:t>“if condition is true then do something”</a:t>
            </a:r>
          </a:p>
          <a:p>
            <a:r>
              <a:rPr lang="en-US" dirty="0" smtClean="0"/>
              <a:t>The “Core”: shared subset of major language</a:t>
            </a:r>
          </a:p>
        </p:txBody>
      </p:sp>
      <p:sp>
        <p:nvSpPr>
          <p:cNvPr id="518147" name="Rectangle 1"/>
          <p:cNvSpPr>
            <a:spLocks noGrp="1" noChangeArrowheads="1"/>
          </p:cNvSpPr>
          <p:nvPr>
            <p:ph type="title"/>
          </p:nvPr>
        </p:nvSpPr>
        <p:spPr/>
        <p:txBody>
          <a:bodyPr/>
          <a:lstStyle/>
          <a:p>
            <a:r>
              <a:rPr lang="en-US" smtClean="0"/>
              <a:t>Schematically…</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reeform 85"/>
          <p:cNvSpPr/>
          <p:nvPr/>
        </p:nvSpPr>
        <p:spPr>
          <a:xfrm>
            <a:off x="6107113" y="1528856"/>
            <a:ext cx="3581400" cy="1755146"/>
          </a:xfrm>
          <a:custGeom>
            <a:avLst/>
            <a:gdLst>
              <a:gd name="connsiteX0" fmla="*/ 264143 w 4500447"/>
              <a:gd name="connsiteY0" fmla="*/ 223501 h 2205546"/>
              <a:gd name="connsiteX1" fmla="*/ 182868 w 4500447"/>
              <a:gd name="connsiteY1" fmla="*/ 284456 h 2205546"/>
              <a:gd name="connsiteX2" fmla="*/ 172709 w 4500447"/>
              <a:gd name="connsiteY2" fmla="*/ 314933 h 2205546"/>
              <a:gd name="connsiteX3" fmla="*/ 121912 w 4500447"/>
              <a:gd name="connsiteY3" fmla="*/ 365729 h 2205546"/>
              <a:gd name="connsiteX4" fmla="*/ 91434 w 4500447"/>
              <a:gd name="connsiteY4" fmla="*/ 406365 h 2205546"/>
              <a:gd name="connsiteX5" fmla="*/ 71115 w 4500447"/>
              <a:gd name="connsiteY5" fmla="*/ 477479 h 2205546"/>
              <a:gd name="connsiteX6" fmla="*/ 60956 w 4500447"/>
              <a:gd name="connsiteY6" fmla="*/ 528275 h 2205546"/>
              <a:gd name="connsiteX7" fmla="*/ 40637 w 4500447"/>
              <a:gd name="connsiteY7" fmla="*/ 568912 h 2205546"/>
              <a:gd name="connsiteX8" fmla="*/ 10159 w 4500447"/>
              <a:gd name="connsiteY8" fmla="*/ 741617 h 2205546"/>
              <a:gd name="connsiteX9" fmla="*/ 0 w 4500447"/>
              <a:gd name="connsiteY9" fmla="*/ 883845 h 2205546"/>
              <a:gd name="connsiteX10" fmla="*/ 20318 w 4500447"/>
              <a:gd name="connsiteY10" fmla="*/ 1015914 h 2205546"/>
              <a:gd name="connsiteX11" fmla="*/ 60956 w 4500447"/>
              <a:gd name="connsiteY11" fmla="*/ 1107347 h 2205546"/>
              <a:gd name="connsiteX12" fmla="*/ 81275 w 4500447"/>
              <a:gd name="connsiteY12" fmla="*/ 1158142 h 2205546"/>
              <a:gd name="connsiteX13" fmla="*/ 111753 w 4500447"/>
              <a:gd name="connsiteY13" fmla="*/ 1198779 h 2205546"/>
              <a:gd name="connsiteX14" fmla="*/ 132071 w 4500447"/>
              <a:gd name="connsiteY14" fmla="*/ 1249575 h 2205546"/>
              <a:gd name="connsiteX15" fmla="*/ 182868 w 4500447"/>
              <a:gd name="connsiteY15" fmla="*/ 1310530 h 2205546"/>
              <a:gd name="connsiteX16" fmla="*/ 203187 w 4500447"/>
              <a:gd name="connsiteY16" fmla="*/ 1341007 h 2205546"/>
              <a:gd name="connsiteX17" fmla="*/ 243824 w 4500447"/>
              <a:gd name="connsiteY17" fmla="*/ 1432439 h 2205546"/>
              <a:gd name="connsiteX18" fmla="*/ 264143 w 4500447"/>
              <a:gd name="connsiteY18" fmla="*/ 1452758 h 2205546"/>
              <a:gd name="connsiteX19" fmla="*/ 325099 w 4500447"/>
              <a:gd name="connsiteY19" fmla="*/ 1564508 h 2205546"/>
              <a:gd name="connsiteX20" fmla="*/ 386055 w 4500447"/>
              <a:gd name="connsiteY20" fmla="*/ 1625463 h 2205546"/>
              <a:gd name="connsiteX21" fmla="*/ 426693 w 4500447"/>
              <a:gd name="connsiteY21" fmla="*/ 1645781 h 2205546"/>
              <a:gd name="connsiteX22" fmla="*/ 497808 w 4500447"/>
              <a:gd name="connsiteY22" fmla="*/ 1686418 h 2205546"/>
              <a:gd name="connsiteX23" fmla="*/ 558765 w 4500447"/>
              <a:gd name="connsiteY23" fmla="*/ 1737214 h 2205546"/>
              <a:gd name="connsiteX24" fmla="*/ 629880 w 4500447"/>
              <a:gd name="connsiteY24" fmla="*/ 1767691 h 2205546"/>
              <a:gd name="connsiteX25" fmla="*/ 690836 w 4500447"/>
              <a:gd name="connsiteY25" fmla="*/ 1808328 h 2205546"/>
              <a:gd name="connsiteX26" fmla="*/ 721314 w 4500447"/>
              <a:gd name="connsiteY26" fmla="*/ 1818487 h 2205546"/>
              <a:gd name="connsiteX27" fmla="*/ 812749 w 4500447"/>
              <a:gd name="connsiteY27" fmla="*/ 1859123 h 2205546"/>
              <a:gd name="connsiteX28" fmla="*/ 843227 w 4500447"/>
              <a:gd name="connsiteY28" fmla="*/ 1879442 h 2205546"/>
              <a:gd name="connsiteX29" fmla="*/ 883864 w 4500447"/>
              <a:gd name="connsiteY29" fmla="*/ 1889601 h 2205546"/>
              <a:gd name="connsiteX30" fmla="*/ 985458 w 4500447"/>
              <a:gd name="connsiteY30" fmla="*/ 1909919 h 2205546"/>
              <a:gd name="connsiteX31" fmla="*/ 1056573 w 4500447"/>
              <a:gd name="connsiteY31" fmla="*/ 1930237 h 2205546"/>
              <a:gd name="connsiteX32" fmla="*/ 1107370 w 4500447"/>
              <a:gd name="connsiteY32" fmla="*/ 1940397 h 2205546"/>
              <a:gd name="connsiteX33" fmla="*/ 1137848 w 4500447"/>
              <a:gd name="connsiteY33" fmla="*/ 1950556 h 2205546"/>
              <a:gd name="connsiteX34" fmla="*/ 1178486 w 4500447"/>
              <a:gd name="connsiteY34" fmla="*/ 1960715 h 2205546"/>
              <a:gd name="connsiteX35" fmla="*/ 1259760 w 4500447"/>
              <a:gd name="connsiteY35" fmla="*/ 1991192 h 2205546"/>
              <a:gd name="connsiteX36" fmla="*/ 1300398 w 4500447"/>
              <a:gd name="connsiteY36" fmla="*/ 2011511 h 2205546"/>
              <a:gd name="connsiteX37" fmla="*/ 1351195 w 4500447"/>
              <a:gd name="connsiteY37" fmla="*/ 2021670 h 2205546"/>
              <a:gd name="connsiteX38" fmla="*/ 1422310 w 4500447"/>
              <a:gd name="connsiteY38" fmla="*/ 2041988 h 2205546"/>
              <a:gd name="connsiteX39" fmla="*/ 1462948 w 4500447"/>
              <a:gd name="connsiteY39" fmla="*/ 2052147 h 2205546"/>
              <a:gd name="connsiteX40" fmla="*/ 1493426 w 4500447"/>
              <a:gd name="connsiteY40" fmla="*/ 2072466 h 2205546"/>
              <a:gd name="connsiteX41" fmla="*/ 1615338 w 4500447"/>
              <a:gd name="connsiteY41" fmla="*/ 2102943 h 2205546"/>
              <a:gd name="connsiteX42" fmla="*/ 1777888 w 4500447"/>
              <a:gd name="connsiteY42" fmla="*/ 2143580 h 2205546"/>
              <a:gd name="connsiteX43" fmla="*/ 1818525 w 4500447"/>
              <a:gd name="connsiteY43" fmla="*/ 2163898 h 2205546"/>
              <a:gd name="connsiteX44" fmla="*/ 1950597 w 4500447"/>
              <a:gd name="connsiteY44" fmla="*/ 2174057 h 2205546"/>
              <a:gd name="connsiteX45" fmla="*/ 2042031 w 4500447"/>
              <a:gd name="connsiteY45" fmla="*/ 2184216 h 2205546"/>
              <a:gd name="connsiteX46" fmla="*/ 2102987 w 4500447"/>
              <a:gd name="connsiteY46" fmla="*/ 2194375 h 2205546"/>
              <a:gd name="connsiteX47" fmla="*/ 2174103 w 4500447"/>
              <a:gd name="connsiteY47" fmla="*/ 2204534 h 2205546"/>
              <a:gd name="connsiteX48" fmla="*/ 2610955 w 4500447"/>
              <a:gd name="connsiteY48" fmla="*/ 2194375 h 2205546"/>
              <a:gd name="connsiteX49" fmla="*/ 2702390 w 4500447"/>
              <a:gd name="connsiteY49" fmla="*/ 2163898 h 2205546"/>
              <a:gd name="connsiteX50" fmla="*/ 2783664 w 4500447"/>
              <a:gd name="connsiteY50" fmla="*/ 2123261 h 2205546"/>
              <a:gd name="connsiteX51" fmla="*/ 2824302 w 4500447"/>
              <a:gd name="connsiteY51" fmla="*/ 2102943 h 2205546"/>
              <a:gd name="connsiteX52" fmla="*/ 2885258 w 4500447"/>
              <a:gd name="connsiteY52" fmla="*/ 2062306 h 2205546"/>
              <a:gd name="connsiteX53" fmla="*/ 2925895 w 4500447"/>
              <a:gd name="connsiteY53" fmla="*/ 2031829 h 2205546"/>
              <a:gd name="connsiteX54" fmla="*/ 3047808 w 4500447"/>
              <a:gd name="connsiteY54" fmla="*/ 1981033 h 2205546"/>
              <a:gd name="connsiteX55" fmla="*/ 3108764 w 4500447"/>
              <a:gd name="connsiteY55" fmla="*/ 1940397 h 2205546"/>
              <a:gd name="connsiteX56" fmla="*/ 3159561 w 4500447"/>
              <a:gd name="connsiteY56" fmla="*/ 1930237 h 2205546"/>
              <a:gd name="connsiteX57" fmla="*/ 3220517 w 4500447"/>
              <a:gd name="connsiteY57" fmla="*/ 1909919 h 2205546"/>
              <a:gd name="connsiteX58" fmla="*/ 3250995 w 4500447"/>
              <a:gd name="connsiteY58" fmla="*/ 1889601 h 2205546"/>
              <a:gd name="connsiteX59" fmla="*/ 3311951 w 4500447"/>
              <a:gd name="connsiteY59" fmla="*/ 1859123 h 2205546"/>
              <a:gd name="connsiteX60" fmla="*/ 3383067 w 4500447"/>
              <a:gd name="connsiteY60" fmla="*/ 1838805 h 2205546"/>
              <a:gd name="connsiteX61" fmla="*/ 3423704 w 4500447"/>
              <a:gd name="connsiteY61" fmla="*/ 1808328 h 2205546"/>
              <a:gd name="connsiteX62" fmla="*/ 3565935 w 4500447"/>
              <a:gd name="connsiteY62" fmla="*/ 1747373 h 2205546"/>
              <a:gd name="connsiteX63" fmla="*/ 3657369 w 4500447"/>
              <a:gd name="connsiteY63" fmla="*/ 1716895 h 2205546"/>
              <a:gd name="connsiteX64" fmla="*/ 3789441 w 4500447"/>
              <a:gd name="connsiteY64" fmla="*/ 1645781 h 2205546"/>
              <a:gd name="connsiteX65" fmla="*/ 4023106 w 4500447"/>
              <a:gd name="connsiteY65" fmla="*/ 1523872 h 2205546"/>
              <a:gd name="connsiteX66" fmla="*/ 4063744 w 4500447"/>
              <a:gd name="connsiteY66" fmla="*/ 1493394 h 2205546"/>
              <a:gd name="connsiteX67" fmla="*/ 4114541 w 4500447"/>
              <a:gd name="connsiteY67" fmla="*/ 1432439 h 2205546"/>
              <a:gd name="connsiteX68" fmla="*/ 4155178 w 4500447"/>
              <a:gd name="connsiteY68" fmla="*/ 1391803 h 2205546"/>
              <a:gd name="connsiteX69" fmla="*/ 4195815 w 4500447"/>
              <a:gd name="connsiteY69" fmla="*/ 1341007 h 2205546"/>
              <a:gd name="connsiteX70" fmla="*/ 4277090 w 4500447"/>
              <a:gd name="connsiteY70" fmla="*/ 1259734 h 2205546"/>
              <a:gd name="connsiteX71" fmla="*/ 4378684 w 4500447"/>
              <a:gd name="connsiteY71" fmla="*/ 1117506 h 2205546"/>
              <a:gd name="connsiteX72" fmla="*/ 4409162 w 4500447"/>
              <a:gd name="connsiteY72" fmla="*/ 1046392 h 2205546"/>
              <a:gd name="connsiteX73" fmla="*/ 4449799 w 4500447"/>
              <a:gd name="connsiteY73" fmla="*/ 954959 h 2205546"/>
              <a:gd name="connsiteX74" fmla="*/ 4490437 w 4500447"/>
              <a:gd name="connsiteY74" fmla="*/ 833050 h 2205546"/>
              <a:gd name="connsiteX75" fmla="*/ 4480278 w 4500447"/>
              <a:gd name="connsiteY75" fmla="*/ 365729 h 2205546"/>
              <a:gd name="connsiteX76" fmla="*/ 4470118 w 4500447"/>
              <a:gd name="connsiteY76" fmla="*/ 304774 h 2205546"/>
              <a:gd name="connsiteX77" fmla="*/ 4419321 w 4500447"/>
              <a:gd name="connsiteY77" fmla="*/ 223501 h 2205546"/>
              <a:gd name="connsiteX78" fmla="*/ 4378684 w 4500447"/>
              <a:gd name="connsiteY78" fmla="*/ 142228 h 2205546"/>
              <a:gd name="connsiteX79" fmla="*/ 4327887 w 4500447"/>
              <a:gd name="connsiteY79" fmla="*/ 121909 h 2205546"/>
              <a:gd name="connsiteX80" fmla="*/ 4297409 w 4500447"/>
              <a:gd name="connsiteY80" fmla="*/ 101591 h 2205546"/>
              <a:gd name="connsiteX81" fmla="*/ 4145019 w 4500447"/>
              <a:gd name="connsiteY81" fmla="*/ 50795 h 2205546"/>
              <a:gd name="connsiteX82" fmla="*/ 4104381 w 4500447"/>
              <a:gd name="connsiteY82" fmla="*/ 30477 h 2205546"/>
              <a:gd name="connsiteX83" fmla="*/ 3931672 w 4500447"/>
              <a:gd name="connsiteY83" fmla="*/ 0 h 2205546"/>
              <a:gd name="connsiteX84" fmla="*/ 2214740 w 4500447"/>
              <a:gd name="connsiteY84" fmla="*/ 10159 h 2205546"/>
              <a:gd name="connsiteX85" fmla="*/ 1909959 w 4500447"/>
              <a:gd name="connsiteY85" fmla="*/ 20318 h 2205546"/>
              <a:gd name="connsiteX86" fmla="*/ 1564541 w 4500447"/>
              <a:gd name="connsiteY86" fmla="*/ 30477 h 2205546"/>
              <a:gd name="connsiteX87" fmla="*/ 1361354 w 4500447"/>
              <a:gd name="connsiteY87" fmla="*/ 50795 h 2205546"/>
              <a:gd name="connsiteX88" fmla="*/ 1320717 w 4500447"/>
              <a:gd name="connsiteY88" fmla="*/ 60954 h 2205546"/>
              <a:gd name="connsiteX89" fmla="*/ 1168326 w 4500447"/>
              <a:gd name="connsiteY89" fmla="*/ 81273 h 2205546"/>
              <a:gd name="connsiteX90" fmla="*/ 1056573 w 4500447"/>
              <a:gd name="connsiteY90" fmla="*/ 111750 h 2205546"/>
              <a:gd name="connsiteX91" fmla="*/ 1015936 w 4500447"/>
              <a:gd name="connsiteY91" fmla="*/ 132068 h 2205546"/>
              <a:gd name="connsiteX92" fmla="*/ 894023 w 4500447"/>
              <a:gd name="connsiteY92" fmla="*/ 152387 h 2205546"/>
              <a:gd name="connsiteX93" fmla="*/ 822908 w 4500447"/>
              <a:gd name="connsiteY93" fmla="*/ 172705 h 2205546"/>
              <a:gd name="connsiteX94" fmla="*/ 670518 w 4500447"/>
              <a:gd name="connsiteY94" fmla="*/ 193023 h 2205546"/>
              <a:gd name="connsiteX95" fmla="*/ 538446 w 4500447"/>
              <a:gd name="connsiteY95" fmla="*/ 213342 h 2205546"/>
              <a:gd name="connsiteX96" fmla="*/ 264143 w 4500447"/>
              <a:gd name="connsiteY96" fmla="*/ 223501 h 22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500447" h="2205546">
                <a:moveTo>
                  <a:pt x="264143" y="223501"/>
                </a:moveTo>
                <a:cubicBezTo>
                  <a:pt x="204880" y="235353"/>
                  <a:pt x="220454" y="246870"/>
                  <a:pt x="182868" y="284456"/>
                </a:cubicBezTo>
                <a:cubicBezTo>
                  <a:pt x="179482" y="294615"/>
                  <a:pt x="179134" y="306366"/>
                  <a:pt x="172709" y="314933"/>
                </a:cubicBezTo>
                <a:cubicBezTo>
                  <a:pt x="158341" y="334089"/>
                  <a:pt x="137821" y="347832"/>
                  <a:pt x="121912" y="365729"/>
                </a:cubicBezTo>
                <a:cubicBezTo>
                  <a:pt x="110663" y="378384"/>
                  <a:pt x="101593" y="392820"/>
                  <a:pt x="91434" y="406365"/>
                </a:cubicBezTo>
                <a:cubicBezTo>
                  <a:pt x="84661" y="430070"/>
                  <a:pt x="77094" y="453562"/>
                  <a:pt x="71115" y="477479"/>
                </a:cubicBezTo>
                <a:cubicBezTo>
                  <a:pt x="66927" y="494231"/>
                  <a:pt x="66416" y="511894"/>
                  <a:pt x="60956" y="528275"/>
                </a:cubicBezTo>
                <a:cubicBezTo>
                  <a:pt x="56167" y="542642"/>
                  <a:pt x="47410" y="555366"/>
                  <a:pt x="40637" y="568912"/>
                </a:cubicBezTo>
                <a:cubicBezTo>
                  <a:pt x="29427" y="624960"/>
                  <a:pt x="15630" y="684175"/>
                  <a:pt x="10159" y="741617"/>
                </a:cubicBezTo>
                <a:cubicBezTo>
                  <a:pt x="5653" y="788933"/>
                  <a:pt x="3386" y="836436"/>
                  <a:pt x="0" y="883845"/>
                </a:cubicBezTo>
                <a:cubicBezTo>
                  <a:pt x="6773" y="927868"/>
                  <a:pt x="10656" y="972434"/>
                  <a:pt x="20318" y="1015914"/>
                </a:cubicBezTo>
                <a:cubicBezTo>
                  <a:pt x="27010" y="1046027"/>
                  <a:pt x="48469" y="1079253"/>
                  <a:pt x="60956" y="1107347"/>
                </a:cubicBezTo>
                <a:cubicBezTo>
                  <a:pt x="68363" y="1124011"/>
                  <a:pt x="72419" y="1142201"/>
                  <a:pt x="81275" y="1158142"/>
                </a:cubicBezTo>
                <a:cubicBezTo>
                  <a:pt x="89498" y="1172943"/>
                  <a:pt x="103530" y="1183978"/>
                  <a:pt x="111753" y="1198779"/>
                </a:cubicBezTo>
                <a:cubicBezTo>
                  <a:pt x="120609" y="1214720"/>
                  <a:pt x="123915" y="1233264"/>
                  <a:pt x="132071" y="1249575"/>
                </a:cubicBezTo>
                <a:cubicBezTo>
                  <a:pt x="150986" y="1287404"/>
                  <a:pt x="154787" y="1276833"/>
                  <a:pt x="182868" y="1310530"/>
                </a:cubicBezTo>
                <a:cubicBezTo>
                  <a:pt x="190685" y="1319910"/>
                  <a:pt x="197726" y="1330086"/>
                  <a:pt x="203187" y="1341007"/>
                </a:cubicBezTo>
                <a:cubicBezTo>
                  <a:pt x="220785" y="1376201"/>
                  <a:pt x="222281" y="1400125"/>
                  <a:pt x="243824" y="1432439"/>
                </a:cubicBezTo>
                <a:cubicBezTo>
                  <a:pt x="249137" y="1440409"/>
                  <a:pt x="259215" y="1444545"/>
                  <a:pt x="264143" y="1452758"/>
                </a:cubicBezTo>
                <a:cubicBezTo>
                  <a:pt x="274853" y="1470607"/>
                  <a:pt x="302245" y="1538798"/>
                  <a:pt x="325099" y="1564508"/>
                </a:cubicBezTo>
                <a:cubicBezTo>
                  <a:pt x="344189" y="1585984"/>
                  <a:pt x="360354" y="1612613"/>
                  <a:pt x="386055" y="1625463"/>
                </a:cubicBezTo>
                <a:lnTo>
                  <a:pt x="426693" y="1645781"/>
                </a:lnTo>
                <a:cubicBezTo>
                  <a:pt x="495121" y="1714209"/>
                  <a:pt x="415947" y="1645489"/>
                  <a:pt x="497808" y="1686418"/>
                </a:cubicBezTo>
                <a:cubicBezTo>
                  <a:pt x="587829" y="1731427"/>
                  <a:pt x="502873" y="1699953"/>
                  <a:pt x="558765" y="1737214"/>
                </a:cubicBezTo>
                <a:cubicBezTo>
                  <a:pt x="583872" y="1753952"/>
                  <a:pt x="602789" y="1758661"/>
                  <a:pt x="629880" y="1767691"/>
                </a:cubicBezTo>
                <a:cubicBezTo>
                  <a:pt x="650199" y="1781237"/>
                  <a:pt x="669489" y="1796469"/>
                  <a:pt x="690836" y="1808328"/>
                </a:cubicBezTo>
                <a:cubicBezTo>
                  <a:pt x="700197" y="1813529"/>
                  <a:pt x="711736" y="1813698"/>
                  <a:pt x="721314" y="1818487"/>
                </a:cubicBezTo>
                <a:cubicBezTo>
                  <a:pt x="809192" y="1862424"/>
                  <a:pt x="735200" y="1839737"/>
                  <a:pt x="812749" y="1859123"/>
                </a:cubicBezTo>
                <a:cubicBezTo>
                  <a:pt x="822908" y="1865896"/>
                  <a:pt x="832004" y="1874632"/>
                  <a:pt x="843227" y="1879442"/>
                </a:cubicBezTo>
                <a:cubicBezTo>
                  <a:pt x="856061" y="1884942"/>
                  <a:pt x="870439" y="1885765"/>
                  <a:pt x="883864" y="1889601"/>
                </a:cubicBezTo>
                <a:cubicBezTo>
                  <a:pt x="954790" y="1909865"/>
                  <a:pt x="864093" y="1892582"/>
                  <a:pt x="985458" y="1909919"/>
                </a:cubicBezTo>
                <a:cubicBezTo>
                  <a:pt x="1019400" y="1921233"/>
                  <a:pt x="1018301" y="1921732"/>
                  <a:pt x="1056573" y="1930237"/>
                </a:cubicBezTo>
                <a:cubicBezTo>
                  <a:pt x="1073429" y="1933983"/>
                  <a:pt x="1090618" y="1936209"/>
                  <a:pt x="1107370" y="1940397"/>
                </a:cubicBezTo>
                <a:cubicBezTo>
                  <a:pt x="1117759" y="1942994"/>
                  <a:pt x="1127551" y="1947614"/>
                  <a:pt x="1137848" y="1950556"/>
                </a:cubicBezTo>
                <a:cubicBezTo>
                  <a:pt x="1151274" y="1954392"/>
                  <a:pt x="1164940" y="1957329"/>
                  <a:pt x="1178486" y="1960715"/>
                </a:cubicBezTo>
                <a:cubicBezTo>
                  <a:pt x="1291632" y="2017286"/>
                  <a:pt x="1149095" y="1949693"/>
                  <a:pt x="1259760" y="1991192"/>
                </a:cubicBezTo>
                <a:cubicBezTo>
                  <a:pt x="1273941" y="1996510"/>
                  <a:pt x="1286030" y="2006722"/>
                  <a:pt x="1300398" y="2011511"/>
                </a:cubicBezTo>
                <a:cubicBezTo>
                  <a:pt x="1316780" y="2016971"/>
                  <a:pt x="1334443" y="2017482"/>
                  <a:pt x="1351195" y="2021670"/>
                </a:cubicBezTo>
                <a:cubicBezTo>
                  <a:pt x="1375112" y="2027649"/>
                  <a:pt x="1398525" y="2035501"/>
                  <a:pt x="1422310" y="2041988"/>
                </a:cubicBezTo>
                <a:cubicBezTo>
                  <a:pt x="1435781" y="2045662"/>
                  <a:pt x="1449402" y="2048761"/>
                  <a:pt x="1462948" y="2052147"/>
                </a:cubicBezTo>
                <a:cubicBezTo>
                  <a:pt x="1473107" y="2058920"/>
                  <a:pt x="1481843" y="2068605"/>
                  <a:pt x="1493426" y="2072466"/>
                </a:cubicBezTo>
                <a:cubicBezTo>
                  <a:pt x="1533164" y="2085712"/>
                  <a:pt x="1615338" y="2102943"/>
                  <a:pt x="1615338" y="2102943"/>
                </a:cubicBezTo>
                <a:cubicBezTo>
                  <a:pt x="1717130" y="2164016"/>
                  <a:pt x="1610628" y="2110128"/>
                  <a:pt x="1777888" y="2143580"/>
                </a:cubicBezTo>
                <a:cubicBezTo>
                  <a:pt x="1792738" y="2146550"/>
                  <a:pt x="1803611" y="2161266"/>
                  <a:pt x="1818525" y="2163898"/>
                </a:cubicBezTo>
                <a:cubicBezTo>
                  <a:pt x="1862007" y="2171571"/>
                  <a:pt x="1906624" y="2170060"/>
                  <a:pt x="1950597" y="2174057"/>
                </a:cubicBezTo>
                <a:cubicBezTo>
                  <a:pt x="1981137" y="2176833"/>
                  <a:pt x="2011634" y="2180163"/>
                  <a:pt x="2042031" y="2184216"/>
                </a:cubicBezTo>
                <a:cubicBezTo>
                  <a:pt x="2062449" y="2186938"/>
                  <a:pt x="2082628" y="2191243"/>
                  <a:pt x="2102987" y="2194375"/>
                </a:cubicBezTo>
                <a:cubicBezTo>
                  <a:pt x="2126655" y="2198016"/>
                  <a:pt x="2150398" y="2201148"/>
                  <a:pt x="2174103" y="2204534"/>
                </a:cubicBezTo>
                <a:cubicBezTo>
                  <a:pt x="2319720" y="2201148"/>
                  <a:pt x="2465727" y="2205546"/>
                  <a:pt x="2610955" y="2194375"/>
                </a:cubicBezTo>
                <a:cubicBezTo>
                  <a:pt x="2642987" y="2191911"/>
                  <a:pt x="2672683" y="2176130"/>
                  <a:pt x="2702390" y="2163898"/>
                </a:cubicBezTo>
                <a:cubicBezTo>
                  <a:pt x="2730398" y="2152366"/>
                  <a:pt x="2756573" y="2136806"/>
                  <a:pt x="2783664" y="2123261"/>
                </a:cubicBezTo>
                <a:cubicBezTo>
                  <a:pt x="2797210" y="2116488"/>
                  <a:pt x="2811701" y="2111344"/>
                  <a:pt x="2824302" y="2102943"/>
                </a:cubicBezTo>
                <a:cubicBezTo>
                  <a:pt x="2844621" y="2089397"/>
                  <a:pt x="2865252" y="2076310"/>
                  <a:pt x="2885258" y="2062306"/>
                </a:cubicBezTo>
                <a:cubicBezTo>
                  <a:pt x="2899129" y="2052596"/>
                  <a:pt x="2911376" y="2040540"/>
                  <a:pt x="2925895" y="2031829"/>
                </a:cubicBezTo>
                <a:cubicBezTo>
                  <a:pt x="3071749" y="1944318"/>
                  <a:pt x="2903320" y="2053274"/>
                  <a:pt x="3047808" y="1981033"/>
                </a:cubicBezTo>
                <a:cubicBezTo>
                  <a:pt x="3069650" y="1970112"/>
                  <a:pt x="3086533" y="1950502"/>
                  <a:pt x="3108764" y="1940397"/>
                </a:cubicBezTo>
                <a:cubicBezTo>
                  <a:pt x="3124484" y="1933252"/>
                  <a:pt x="3142902" y="1934780"/>
                  <a:pt x="3159561" y="1930237"/>
                </a:cubicBezTo>
                <a:cubicBezTo>
                  <a:pt x="3180224" y="1924602"/>
                  <a:pt x="3200945" y="1918617"/>
                  <a:pt x="3220517" y="1909919"/>
                </a:cubicBezTo>
                <a:cubicBezTo>
                  <a:pt x="3231675" y="1904960"/>
                  <a:pt x="3240322" y="1895531"/>
                  <a:pt x="3250995" y="1889601"/>
                </a:cubicBezTo>
                <a:cubicBezTo>
                  <a:pt x="3270853" y="1878569"/>
                  <a:pt x="3290748" y="1867278"/>
                  <a:pt x="3311951" y="1859123"/>
                </a:cubicBezTo>
                <a:cubicBezTo>
                  <a:pt x="3334962" y="1850273"/>
                  <a:pt x="3359362" y="1845578"/>
                  <a:pt x="3383067" y="1838805"/>
                </a:cubicBezTo>
                <a:cubicBezTo>
                  <a:pt x="3396613" y="1828646"/>
                  <a:pt x="3409185" y="1817039"/>
                  <a:pt x="3423704" y="1808328"/>
                </a:cubicBezTo>
                <a:cubicBezTo>
                  <a:pt x="3468208" y="1781626"/>
                  <a:pt x="3517305" y="1764536"/>
                  <a:pt x="3565935" y="1747373"/>
                </a:cubicBezTo>
                <a:cubicBezTo>
                  <a:pt x="3596230" y="1736681"/>
                  <a:pt x="3627288" y="1728175"/>
                  <a:pt x="3657369" y="1716895"/>
                </a:cubicBezTo>
                <a:cubicBezTo>
                  <a:pt x="3788546" y="1667705"/>
                  <a:pt x="3671410" y="1709335"/>
                  <a:pt x="3789441" y="1645781"/>
                </a:cubicBezTo>
                <a:cubicBezTo>
                  <a:pt x="3916290" y="1577480"/>
                  <a:pt x="3841472" y="1660096"/>
                  <a:pt x="4023106" y="1523872"/>
                </a:cubicBezTo>
                <a:cubicBezTo>
                  <a:pt x="4036652" y="1513713"/>
                  <a:pt x="4051771" y="1505367"/>
                  <a:pt x="4063744" y="1493394"/>
                </a:cubicBezTo>
                <a:cubicBezTo>
                  <a:pt x="4082446" y="1474692"/>
                  <a:pt x="4096847" y="1452098"/>
                  <a:pt x="4114541" y="1432439"/>
                </a:cubicBezTo>
                <a:cubicBezTo>
                  <a:pt x="4127356" y="1418200"/>
                  <a:pt x="4142451" y="1406120"/>
                  <a:pt x="4155178" y="1391803"/>
                </a:cubicBezTo>
                <a:cubicBezTo>
                  <a:pt x="4169584" y="1375597"/>
                  <a:pt x="4181107" y="1356940"/>
                  <a:pt x="4195815" y="1341007"/>
                </a:cubicBezTo>
                <a:cubicBezTo>
                  <a:pt x="4221802" y="1312855"/>
                  <a:pt x="4253568" y="1289976"/>
                  <a:pt x="4277090" y="1259734"/>
                </a:cubicBezTo>
                <a:cubicBezTo>
                  <a:pt x="4314386" y="1211783"/>
                  <a:pt x="4351835" y="1171202"/>
                  <a:pt x="4378684" y="1117506"/>
                </a:cubicBezTo>
                <a:cubicBezTo>
                  <a:pt x="4390218" y="1094439"/>
                  <a:pt x="4398490" y="1069870"/>
                  <a:pt x="4409162" y="1046392"/>
                </a:cubicBezTo>
                <a:cubicBezTo>
                  <a:pt x="4431292" y="997706"/>
                  <a:pt x="4431496" y="1009868"/>
                  <a:pt x="4449799" y="954959"/>
                </a:cubicBezTo>
                <a:cubicBezTo>
                  <a:pt x="4500447" y="803016"/>
                  <a:pt x="4442233" y="953554"/>
                  <a:pt x="4490437" y="833050"/>
                </a:cubicBezTo>
                <a:cubicBezTo>
                  <a:pt x="4487051" y="677276"/>
                  <a:pt x="4486266" y="521424"/>
                  <a:pt x="4480278" y="365729"/>
                </a:cubicBezTo>
                <a:cubicBezTo>
                  <a:pt x="4479486" y="345146"/>
                  <a:pt x="4477158" y="324132"/>
                  <a:pt x="4470118" y="304774"/>
                </a:cubicBezTo>
                <a:cubicBezTo>
                  <a:pt x="4458408" y="272572"/>
                  <a:pt x="4435104" y="252436"/>
                  <a:pt x="4419321" y="223501"/>
                </a:cubicBezTo>
                <a:cubicBezTo>
                  <a:pt x="4404817" y="196911"/>
                  <a:pt x="4406806" y="153477"/>
                  <a:pt x="4378684" y="142228"/>
                </a:cubicBezTo>
                <a:cubicBezTo>
                  <a:pt x="4361752" y="135455"/>
                  <a:pt x="4344198" y="130065"/>
                  <a:pt x="4327887" y="121909"/>
                </a:cubicBezTo>
                <a:cubicBezTo>
                  <a:pt x="4316966" y="116449"/>
                  <a:pt x="4308525" y="106643"/>
                  <a:pt x="4297409" y="101591"/>
                </a:cubicBezTo>
                <a:cubicBezTo>
                  <a:pt x="4184849" y="50429"/>
                  <a:pt x="4250943" y="89312"/>
                  <a:pt x="4145019" y="50795"/>
                </a:cubicBezTo>
                <a:cubicBezTo>
                  <a:pt x="4130786" y="45619"/>
                  <a:pt x="4118943" y="34637"/>
                  <a:pt x="4104381" y="30477"/>
                </a:cubicBezTo>
                <a:cubicBezTo>
                  <a:pt x="4054350" y="16183"/>
                  <a:pt x="3984942" y="7610"/>
                  <a:pt x="3931672" y="0"/>
                </a:cubicBezTo>
                <a:lnTo>
                  <a:pt x="2214740" y="10159"/>
                </a:lnTo>
                <a:cubicBezTo>
                  <a:pt x="2113095" y="11181"/>
                  <a:pt x="2011559" y="17143"/>
                  <a:pt x="1909959" y="20318"/>
                </a:cubicBezTo>
                <a:lnTo>
                  <a:pt x="1564541" y="30477"/>
                </a:lnTo>
                <a:cubicBezTo>
                  <a:pt x="1440384" y="55307"/>
                  <a:pt x="1600079" y="25667"/>
                  <a:pt x="1361354" y="50795"/>
                </a:cubicBezTo>
                <a:cubicBezTo>
                  <a:pt x="1347468" y="52257"/>
                  <a:pt x="1334408" y="58216"/>
                  <a:pt x="1320717" y="60954"/>
                </a:cubicBezTo>
                <a:cubicBezTo>
                  <a:pt x="1263705" y="72356"/>
                  <a:pt x="1229331" y="74495"/>
                  <a:pt x="1168326" y="81273"/>
                </a:cubicBezTo>
                <a:cubicBezTo>
                  <a:pt x="1136604" y="89203"/>
                  <a:pt x="1083140" y="102089"/>
                  <a:pt x="1056573" y="111750"/>
                </a:cubicBezTo>
                <a:cubicBezTo>
                  <a:pt x="1042340" y="116925"/>
                  <a:pt x="1030303" y="127279"/>
                  <a:pt x="1015936" y="132068"/>
                </a:cubicBezTo>
                <a:cubicBezTo>
                  <a:pt x="990658" y="140494"/>
                  <a:pt x="914282" y="148704"/>
                  <a:pt x="894023" y="152387"/>
                </a:cubicBezTo>
                <a:cubicBezTo>
                  <a:pt x="772333" y="174512"/>
                  <a:pt x="920829" y="150946"/>
                  <a:pt x="822908" y="172705"/>
                </a:cubicBezTo>
                <a:cubicBezTo>
                  <a:pt x="777306" y="182838"/>
                  <a:pt x="714537" y="188132"/>
                  <a:pt x="670518" y="193023"/>
                </a:cubicBezTo>
                <a:cubicBezTo>
                  <a:pt x="614092" y="207130"/>
                  <a:pt x="613095" y="209307"/>
                  <a:pt x="538446" y="213342"/>
                </a:cubicBezTo>
                <a:cubicBezTo>
                  <a:pt x="443703" y="218463"/>
                  <a:pt x="323406" y="211649"/>
                  <a:pt x="264143" y="223501"/>
                </a:cubicBezTo>
                <a:close/>
              </a:path>
            </a:pathLst>
          </a:cu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2" name="Title 1"/>
          <p:cNvSpPr>
            <a:spLocks noGrp="1"/>
          </p:cNvSpPr>
          <p:nvPr>
            <p:ph type="title"/>
          </p:nvPr>
        </p:nvSpPr>
        <p:spPr/>
        <p:txBody>
          <a:bodyPr/>
          <a:lstStyle/>
          <a:p>
            <a:r>
              <a:rPr lang="en-US" dirty="0" smtClean="0"/>
              <a:t>Hierarchy of cores</a:t>
            </a:r>
            <a:endParaRPr lang="en-US" dirty="0"/>
          </a:p>
        </p:txBody>
      </p:sp>
      <p:sp>
        <p:nvSpPr>
          <p:cNvPr id="6" name="Rectangle 5"/>
          <p:cNvSpPr/>
          <p:nvPr/>
        </p:nvSpPr>
        <p:spPr>
          <a:xfrm>
            <a:off x="3135313" y="4228879"/>
            <a:ext cx="1143000" cy="5334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lIns="91132" tIns="45567" rIns="91132" bIns="45567" rtlCol="0" anchor="b" anchorCtr="1">
            <a:normAutofit/>
          </a:bodyPr>
          <a:lstStyle/>
          <a:p>
            <a:pPr algn="ctr"/>
            <a:r>
              <a:rPr lang="en-US" sz="1700" dirty="0"/>
              <a:t>RIF PLD</a:t>
            </a:r>
          </a:p>
        </p:txBody>
      </p:sp>
      <p:grpSp>
        <p:nvGrpSpPr>
          <p:cNvPr id="3" name="Group 56"/>
          <p:cNvGrpSpPr/>
          <p:nvPr/>
        </p:nvGrpSpPr>
        <p:grpSpPr>
          <a:xfrm>
            <a:off x="163513" y="3619279"/>
            <a:ext cx="3116504" cy="2667000"/>
            <a:chOff x="272669" y="2479954"/>
            <a:chExt cx="3785665" cy="3239646"/>
          </a:xfrm>
          <a:solidFill>
            <a:schemeClr val="accent4">
              <a:lumMod val="40000"/>
              <a:lumOff val="60000"/>
            </a:schemeClr>
          </a:solidFill>
        </p:grpSpPr>
        <p:sp>
          <p:nvSpPr>
            <p:cNvPr id="89" name="Freeform 88"/>
            <p:cNvSpPr/>
            <p:nvPr/>
          </p:nvSpPr>
          <p:spPr>
            <a:xfrm>
              <a:off x="272669" y="2479954"/>
              <a:ext cx="3785665" cy="3239646"/>
            </a:xfrm>
            <a:custGeom>
              <a:avLst/>
              <a:gdLst>
                <a:gd name="connsiteX0" fmla="*/ 966773 w 3785665"/>
                <a:gd name="connsiteY0" fmla="*/ 120788 h 3239646"/>
                <a:gd name="connsiteX1" fmla="*/ 1088685 w 3785665"/>
                <a:gd name="connsiteY1" fmla="*/ 141106 h 3239646"/>
                <a:gd name="connsiteX2" fmla="*/ 1119163 w 3785665"/>
                <a:gd name="connsiteY2" fmla="*/ 151265 h 3239646"/>
                <a:gd name="connsiteX3" fmla="*/ 1230916 w 3785665"/>
                <a:gd name="connsiteY3" fmla="*/ 161424 h 3239646"/>
                <a:gd name="connsiteX4" fmla="*/ 1271554 w 3785665"/>
                <a:gd name="connsiteY4" fmla="*/ 171583 h 3239646"/>
                <a:gd name="connsiteX5" fmla="*/ 1342669 w 3785665"/>
                <a:gd name="connsiteY5" fmla="*/ 181742 h 3239646"/>
                <a:gd name="connsiteX6" fmla="*/ 1393466 w 3785665"/>
                <a:gd name="connsiteY6" fmla="*/ 202061 h 3239646"/>
                <a:gd name="connsiteX7" fmla="*/ 1464582 w 3785665"/>
                <a:gd name="connsiteY7" fmla="*/ 212220 h 3239646"/>
                <a:gd name="connsiteX8" fmla="*/ 1556016 w 3785665"/>
                <a:gd name="connsiteY8" fmla="*/ 232538 h 3239646"/>
                <a:gd name="connsiteX9" fmla="*/ 1606813 w 3785665"/>
                <a:gd name="connsiteY9" fmla="*/ 242697 h 3239646"/>
                <a:gd name="connsiteX10" fmla="*/ 1698247 w 3785665"/>
                <a:gd name="connsiteY10" fmla="*/ 273175 h 3239646"/>
                <a:gd name="connsiteX11" fmla="*/ 1799840 w 3785665"/>
                <a:gd name="connsiteY11" fmla="*/ 293493 h 3239646"/>
                <a:gd name="connsiteX12" fmla="*/ 1921753 w 3785665"/>
                <a:gd name="connsiteY12" fmla="*/ 334130 h 3239646"/>
                <a:gd name="connsiteX13" fmla="*/ 1982709 w 3785665"/>
                <a:gd name="connsiteY13" fmla="*/ 354448 h 3239646"/>
                <a:gd name="connsiteX14" fmla="*/ 2063984 w 3785665"/>
                <a:gd name="connsiteY14" fmla="*/ 374766 h 3239646"/>
                <a:gd name="connsiteX15" fmla="*/ 2104621 w 3785665"/>
                <a:gd name="connsiteY15" fmla="*/ 384925 h 3239646"/>
                <a:gd name="connsiteX16" fmla="*/ 2206215 w 3785665"/>
                <a:gd name="connsiteY16" fmla="*/ 425562 h 3239646"/>
                <a:gd name="connsiteX17" fmla="*/ 2287490 w 3785665"/>
                <a:gd name="connsiteY17" fmla="*/ 466199 h 3239646"/>
                <a:gd name="connsiteX18" fmla="*/ 2328127 w 3785665"/>
                <a:gd name="connsiteY18" fmla="*/ 486517 h 3239646"/>
                <a:gd name="connsiteX19" fmla="*/ 2368765 w 3785665"/>
                <a:gd name="connsiteY19" fmla="*/ 506835 h 3239646"/>
                <a:gd name="connsiteX20" fmla="*/ 2399243 w 3785665"/>
                <a:gd name="connsiteY20" fmla="*/ 527153 h 3239646"/>
                <a:gd name="connsiteX21" fmla="*/ 2541474 w 3785665"/>
                <a:gd name="connsiteY21" fmla="*/ 588108 h 3239646"/>
                <a:gd name="connsiteX22" fmla="*/ 2653227 w 3785665"/>
                <a:gd name="connsiteY22" fmla="*/ 669381 h 3239646"/>
                <a:gd name="connsiteX23" fmla="*/ 2673545 w 3785665"/>
                <a:gd name="connsiteY23" fmla="*/ 699859 h 3239646"/>
                <a:gd name="connsiteX24" fmla="*/ 2775139 w 3785665"/>
                <a:gd name="connsiteY24" fmla="*/ 760814 h 3239646"/>
                <a:gd name="connsiteX25" fmla="*/ 2825936 w 3785665"/>
                <a:gd name="connsiteY25" fmla="*/ 791291 h 3239646"/>
                <a:gd name="connsiteX26" fmla="*/ 2846255 w 3785665"/>
                <a:gd name="connsiteY26" fmla="*/ 811610 h 3239646"/>
                <a:gd name="connsiteX27" fmla="*/ 2958007 w 3785665"/>
                <a:gd name="connsiteY27" fmla="*/ 862405 h 3239646"/>
                <a:gd name="connsiteX28" fmla="*/ 2978326 w 3785665"/>
                <a:gd name="connsiteY28" fmla="*/ 882724 h 3239646"/>
                <a:gd name="connsiteX29" fmla="*/ 3008804 w 3785665"/>
                <a:gd name="connsiteY29" fmla="*/ 892883 h 3239646"/>
                <a:gd name="connsiteX30" fmla="*/ 3059601 w 3785665"/>
                <a:gd name="connsiteY30" fmla="*/ 923360 h 3239646"/>
                <a:gd name="connsiteX31" fmla="*/ 3140876 w 3785665"/>
                <a:gd name="connsiteY31" fmla="*/ 984315 h 3239646"/>
                <a:gd name="connsiteX32" fmla="*/ 3181513 w 3785665"/>
                <a:gd name="connsiteY32" fmla="*/ 1014792 h 3239646"/>
                <a:gd name="connsiteX33" fmla="*/ 3222151 w 3785665"/>
                <a:gd name="connsiteY33" fmla="*/ 1035111 h 3239646"/>
                <a:gd name="connsiteX34" fmla="*/ 3293266 w 3785665"/>
                <a:gd name="connsiteY34" fmla="*/ 1085906 h 3239646"/>
                <a:gd name="connsiteX35" fmla="*/ 3313585 w 3785665"/>
                <a:gd name="connsiteY35" fmla="*/ 1106225 h 3239646"/>
                <a:gd name="connsiteX36" fmla="*/ 3384701 w 3785665"/>
                <a:gd name="connsiteY36" fmla="*/ 1146861 h 3239646"/>
                <a:gd name="connsiteX37" fmla="*/ 3415179 w 3785665"/>
                <a:gd name="connsiteY37" fmla="*/ 1177339 h 3239646"/>
                <a:gd name="connsiteX38" fmla="*/ 3445657 w 3785665"/>
                <a:gd name="connsiteY38" fmla="*/ 1197657 h 3239646"/>
                <a:gd name="connsiteX39" fmla="*/ 3506613 w 3785665"/>
                <a:gd name="connsiteY39" fmla="*/ 1258612 h 3239646"/>
                <a:gd name="connsiteX40" fmla="*/ 3537091 w 3785665"/>
                <a:gd name="connsiteY40" fmla="*/ 1289089 h 3239646"/>
                <a:gd name="connsiteX41" fmla="*/ 3557410 w 3785665"/>
                <a:gd name="connsiteY41" fmla="*/ 1309408 h 3239646"/>
                <a:gd name="connsiteX42" fmla="*/ 3587888 w 3785665"/>
                <a:gd name="connsiteY42" fmla="*/ 1329726 h 3239646"/>
                <a:gd name="connsiteX43" fmla="*/ 3608207 w 3785665"/>
                <a:gd name="connsiteY43" fmla="*/ 1370363 h 3239646"/>
                <a:gd name="connsiteX44" fmla="*/ 3628525 w 3785665"/>
                <a:gd name="connsiteY44" fmla="*/ 1400840 h 3239646"/>
                <a:gd name="connsiteX45" fmla="*/ 3659003 w 3785665"/>
                <a:gd name="connsiteY45" fmla="*/ 1471954 h 3239646"/>
                <a:gd name="connsiteX46" fmla="*/ 3699641 w 3785665"/>
                <a:gd name="connsiteY46" fmla="*/ 1522750 h 3239646"/>
                <a:gd name="connsiteX47" fmla="*/ 3719959 w 3785665"/>
                <a:gd name="connsiteY47" fmla="*/ 1553227 h 3239646"/>
                <a:gd name="connsiteX48" fmla="*/ 3730119 w 3785665"/>
                <a:gd name="connsiteY48" fmla="*/ 1583705 h 3239646"/>
                <a:gd name="connsiteX49" fmla="*/ 3780916 w 3785665"/>
                <a:gd name="connsiteY49" fmla="*/ 1664978 h 3239646"/>
                <a:gd name="connsiteX50" fmla="*/ 3750438 w 3785665"/>
                <a:gd name="connsiteY50" fmla="*/ 1776728 h 3239646"/>
                <a:gd name="connsiteX51" fmla="*/ 3719959 w 3785665"/>
                <a:gd name="connsiteY51" fmla="*/ 1797047 h 3239646"/>
                <a:gd name="connsiteX52" fmla="*/ 3669163 w 3785665"/>
                <a:gd name="connsiteY52" fmla="*/ 1858002 h 3239646"/>
                <a:gd name="connsiteX53" fmla="*/ 3628525 w 3785665"/>
                <a:gd name="connsiteY53" fmla="*/ 1888479 h 3239646"/>
                <a:gd name="connsiteX54" fmla="*/ 3577728 w 3785665"/>
                <a:gd name="connsiteY54" fmla="*/ 1939275 h 3239646"/>
                <a:gd name="connsiteX55" fmla="*/ 3547250 w 3785665"/>
                <a:gd name="connsiteY55" fmla="*/ 1969752 h 3239646"/>
                <a:gd name="connsiteX56" fmla="*/ 3506613 w 3785665"/>
                <a:gd name="connsiteY56" fmla="*/ 2020548 h 3239646"/>
                <a:gd name="connsiteX57" fmla="*/ 3486294 w 3785665"/>
                <a:gd name="connsiteY57" fmla="*/ 2061185 h 3239646"/>
                <a:gd name="connsiteX58" fmla="*/ 3405019 w 3785665"/>
                <a:gd name="connsiteY58" fmla="*/ 2122139 h 3239646"/>
                <a:gd name="connsiteX59" fmla="*/ 3344063 w 3785665"/>
                <a:gd name="connsiteY59" fmla="*/ 2172935 h 3239646"/>
                <a:gd name="connsiteX60" fmla="*/ 3293266 w 3785665"/>
                <a:gd name="connsiteY60" fmla="*/ 2244049 h 3239646"/>
                <a:gd name="connsiteX61" fmla="*/ 3201832 w 3785665"/>
                <a:gd name="connsiteY61" fmla="*/ 2315163 h 3239646"/>
                <a:gd name="connsiteX62" fmla="*/ 3110398 w 3785665"/>
                <a:gd name="connsiteY62" fmla="*/ 2447232 h 3239646"/>
                <a:gd name="connsiteX63" fmla="*/ 3079920 w 3785665"/>
                <a:gd name="connsiteY63" fmla="*/ 2477710 h 3239646"/>
                <a:gd name="connsiteX64" fmla="*/ 3049442 w 3785665"/>
                <a:gd name="connsiteY64" fmla="*/ 2538664 h 3239646"/>
                <a:gd name="connsiteX65" fmla="*/ 2937689 w 3785665"/>
                <a:gd name="connsiteY65" fmla="*/ 2640256 h 3239646"/>
                <a:gd name="connsiteX66" fmla="*/ 2846255 w 3785665"/>
                <a:gd name="connsiteY66" fmla="*/ 2701211 h 3239646"/>
                <a:gd name="connsiteX67" fmla="*/ 2825936 w 3785665"/>
                <a:gd name="connsiteY67" fmla="*/ 2731688 h 3239646"/>
                <a:gd name="connsiteX68" fmla="*/ 2724342 w 3785665"/>
                <a:gd name="connsiteY68" fmla="*/ 2792643 h 3239646"/>
                <a:gd name="connsiteX69" fmla="*/ 2673545 w 3785665"/>
                <a:gd name="connsiteY69" fmla="*/ 2823121 h 3239646"/>
                <a:gd name="connsiteX70" fmla="*/ 2612589 w 3785665"/>
                <a:gd name="connsiteY70" fmla="*/ 2873916 h 3239646"/>
                <a:gd name="connsiteX71" fmla="*/ 2571952 w 3785665"/>
                <a:gd name="connsiteY71" fmla="*/ 2894235 h 3239646"/>
                <a:gd name="connsiteX72" fmla="*/ 2541474 w 3785665"/>
                <a:gd name="connsiteY72" fmla="*/ 2924712 h 3239646"/>
                <a:gd name="connsiteX73" fmla="*/ 2470358 w 3785665"/>
                <a:gd name="connsiteY73" fmla="*/ 2955189 h 3239646"/>
                <a:gd name="connsiteX74" fmla="*/ 2419561 w 3785665"/>
                <a:gd name="connsiteY74" fmla="*/ 2985667 h 3239646"/>
                <a:gd name="connsiteX75" fmla="*/ 2358605 w 3785665"/>
                <a:gd name="connsiteY75" fmla="*/ 3016144 h 3239646"/>
                <a:gd name="connsiteX76" fmla="*/ 2328127 w 3785665"/>
                <a:gd name="connsiteY76" fmla="*/ 3046622 h 3239646"/>
                <a:gd name="connsiteX77" fmla="*/ 2165577 w 3785665"/>
                <a:gd name="connsiteY77" fmla="*/ 3117736 h 3239646"/>
                <a:gd name="connsiteX78" fmla="*/ 2104621 w 3785665"/>
                <a:gd name="connsiteY78" fmla="*/ 3148213 h 3239646"/>
                <a:gd name="connsiteX79" fmla="*/ 2033506 w 3785665"/>
                <a:gd name="connsiteY79" fmla="*/ 3168532 h 3239646"/>
                <a:gd name="connsiteX80" fmla="*/ 1911593 w 3785665"/>
                <a:gd name="connsiteY80" fmla="*/ 3199009 h 3239646"/>
                <a:gd name="connsiteX81" fmla="*/ 1870956 w 3785665"/>
                <a:gd name="connsiteY81" fmla="*/ 3209168 h 3239646"/>
                <a:gd name="connsiteX82" fmla="*/ 1820159 w 3785665"/>
                <a:gd name="connsiteY82" fmla="*/ 3219327 h 3239646"/>
                <a:gd name="connsiteX83" fmla="*/ 1779522 w 3785665"/>
                <a:gd name="connsiteY83" fmla="*/ 3229486 h 3239646"/>
                <a:gd name="connsiteX84" fmla="*/ 1667769 w 3785665"/>
                <a:gd name="connsiteY84" fmla="*/ 3239646 h 3239646"/>
                <a:gd name="connsiteX85" fmla="*/ 1037888 w 3785665"/>
                <a:gd name="connsiteY85" fmla="*/ 3229486 h 3239646"/>
                <a:gd name="connsiteX86" fmla="*/ 936295 w 3785665"/>
                <a:gd name="connsiteY86" fmla="*/ 3199009 h 3239646"/>
                <a:gd name="connsiteX87" fmla="*/ 834701 w 3785665"/>
                <a:gd name="connsiteY87" fmla="*/ 3168532 h 3239646"/>
                <a:gd name="connsiteX88" fmla="*/ 733108 w 3785665"/>
                <a:gd name="connsiteY88" fmla="*/ 3066940 h 3239646"/>
                <a:gd name="connsiteX89" fmla="*/ 682311 w 3785665"/>
                <a:gd name="connsiteY89" fmla="*/ 3016144 h 3239646"/>
                <a:gd name="connsiteX90" fmla="*/ 621355 w 3785665"/>
                <a:gd name="connsiteY90" fmla="*/ 2975508 h 3239646"/>
                <a:gd name="connsiteX91" fmla="*/ 560399 w 3785665"/>
                <a:gd name="connsiteY91" fmla="*/ 2914553 h 3239646"/>
                <a:gd name="connsiteX92" fmla="*/ 489283 w 3785665"/>
                <a:gd name="connsiteY92" fmla="*/ 2863757 h 3239646"/>
                <a:gd name="connsiteX93" fmla="*/ 458805 w 3785665"/>
                <a:gd name="connsiteY93" fmla="*/ 2853598 h 3239646"/>
                <a:gd name="connsiteX94" fmla="*/ 306415 w 3785665"/>
                <a:gd name="connsiteY94" fmla="*/ 2691052 h 3239646"/>
                <a:gd name="connsiteX95" fmla="*/ 265777 w 3785665"/>
                <a:gd name="connsiteY95" fmla="*/ 2650415 h 3239646"/>
                <a:gd name="connsiteX96" fmla="*/ 255618 w 3785665"/>
                <a:gd name="connsiteY96" fmla="*/ 2619938 h 3239646"/>
                <a:gd name="connsiteX97" fmla="*/ 235299 w 3785665"/>
                <a:gd name="connsiteY97" fmla="*/ 2579301 h 3239646"/>
                <a:gd name="connsiteX98" fmla="*/ 225140 w 3785665"/>
                <a:gd name="connsiteY98" fmla="*/ 2528505 h 3239646"/>
                <a:gd name="connsiteX99" fmla="*/ 184502 w 3785665"/>
                <a:gd name="connsiteY99" fmla="*/ 2437073 h 3239646"/>
                <a:gd name="connsiteX100" fmla="*/ 154024 w 3785665"/>
                <a:gd name="connsiteY100" fmla="*/ 2376118 h 3239646"/>
                <a:gd name="connsiteX101" fmla="*/ 133705 w 3785665"/>
                <a:gd name="connsiteY101" fmla="*/ 2315163 h 3239646"/>
                <a:gd name="connsiteX102" fmla="*/ 103227 w 3785665"/>
                <a:gd name="connsiteY102" fmla="*/ 2233890 h 3239646"/>
                <a:gd name="connsiteX103" fmla="*/ 82909 w 3785665"/>
                <a:gd name="connsiteY103" fmla="*/ 2142458 h 3239646"/>
                <a:gd name="connsiteX104" fmla="*/ 32112 w 3785665"/>
                <a:gd name="connsiteY104" fmla="*/ 2020548 h 3239646"/>
                <a:gd name="connsiteX105" fmla="*/ 21952 w 3785665"/>
                <a:gd name="connsiteY105" fmla="*/ 1990071 h 3239646"/>
                <a:gd name="connsiteX106" fmla="*/ 1634 w 3785665"/>
                <a:gd name="connsiteY106" fmla="*/ 1817365 h 3239646"/>
                <a:gd name="connsiteX107" fmla="*/ 32112 w 3785665"/>
                <a:gd name="connsiteY107" fmla="*/ 1319567 h 3239646"/>
                <a:gd name="connsiteX108" fmla="*/ 42271 w 3785665"/>
                <a:gd name="connsiteY108" fmla="*/ 1136702 h 3239646"/>
                <a:gd name="connsiteX109" fmla="*/ 82909 w 3785665"/>
                <a:gd name="connsiteY109" fmla="*/ 994474 h 3239646"/>
                <a:gd name="connsiteX110" fmla="*/ 103227 w 3785665"/>
                <a:gd name="connsiteY110" fmla="*/ 923360 h 3239646"/>
                <a:gd name="connsiteX111" fmla="*/ 164183 w 3785665"/>
                <a:gd name="connsiteY111" fmla="*/ 730336 h 3239646"/>
                <a:gd name="connsiteX112" fmla="*/ 184502 w 3785665"/>
                <a:gd name="connsiteY112" fmla="*/ 638904 h 3239646"/>
                <a:gd name="connsiteX113" fmla="*/ 204821 w 3785665"/>
                <a:gd name="connsiteY113" fmla="*/ 405244 h 3239646"/>
                <a:gd name="connsiteX114" fmla="*/ 214980 w 3785665"/>
                <a:gd name="connsiteY114" fmla="*/ 344289 h 3239646"/>
                <a:gd name="connsiteX115" fmla="*/ 235299 w 3785665"/>
                <a:gd name="connsiteY115" fmla="*/ 293493 h 3239646"/>
                <a:gd name="connsiteX116" fmla="*/ 245458 w 3785665"/>
                <a:gd name="connsiteY116" fmla="*/ 252856 h 3239646"/>
                <a:gd name="connsiteX117" fmla="*/ 286096 w 3785665"/>
                <a:gd name="connsiteY117" fmla="*/ 171583 h 3239646"/>
                <a:gd name="connsiteX118" fmla="*/ 296255 w 3785665"/>
                <a:gd name="connsiteY118" fmla="*/ 141106 h 3239646"/>
                <a:gd name="connsiteX119" fmla="*/ 418167 w 3785665"/>
                <a:gd name="connsiteY119" fmla="*/ 90310 h 3239646"/>
                <a:gd name="connsiteX120" fmla="*/ 458805 w 3785665"/>
                <a:gd name="connsiteY120" fmla="*/ 80151 h 3239646"/>
                <a:gd name="connsiteX121" fmla="*/ 509602 w 3785665"/>
                <a:gd name="connsiteY121" fmla="*/ 69992 h 3239646"/>
                <a:gd name="connsiteX122" fmla="*/ 540080 w 3785665"/>
                <a:gd name="connsiteY122" fmla="*/ 59833 h 3239646"/>
                <a:gd name="connsiteX123" fmla="*/ 733108 w 3785665"/>
                <a:gd name="connsiteY123" fmla="*/ 39514 h 3239646"/>
                <a:gd name="connsiteX124" fmla="*/ 976932 w 3785665"/>
                <a:gd name="connsiteY124" fmla="*/ 80151 h 3239646"/>
                <a:gd name="connsiteX125" fmla="*/ 997251 w 3785665"/>
                <a:gd name="connsiteY125" fmla="*/ 110628 h 3239646"/>
                <a:gd name="connsiteX126" fmla="*/ 1017570 w 3785665"/>
                <a:gd name="connsiteY126" fmla="*/ 141106 h 32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785665" h="3239646">
                  <a:moveTo>
                    <a:pt x="966773" y="120788"/>
                  </a:moveTo>
                  <a:cubicBezTo>
                    <a:pt x="1038225" y="144605"/>
                    <a:pt x="952582" y="118423"/>
                    <a:pt x="1088685" y="141106"/>
                  </a:cubicBezTo>
                  <a:cubicBezTo>
                    <a:pt x="1099248" y="142866"/>
                    <a:pt x="1108562" y="149751"/>
                    <a:pt x="1119163" y="151265"/>
                  </a:cubicBezTo>
                  <a:cubicBezTo>
                    <a:pt x="1156192" y="156555"/>
                    <a:pt x="1193665" y="158038"/>
                    <a:pt x="1230916" y="161424"/>
                  </a:cubicBezTo>
                  <a:cubicBezTo>
                    <a:pt x="1244462" y="164810"/>
                    <a:pt x="1257816" y="169085"/>
                    <a:pt x="1271554" y="171583"/>
                  </a:cubicBezTo>
                  <a:cubicBezTo>
                    <a:pt x="1295113" y="175866"/>
                    <a:pt x="1319438" y="175934"/>
                    <a:pt x="1342669" y="181742"/>
                  </a:cubicBezTo>
                  <a:cubicBezTo>
                    <a:pt x="1360361" y="186165"/>
                    <a:pt x="1375774" y="197638"/>
                    <a:pt x="1393466" y="202061"/>
                  </a:cubicBezTo>
                  <a:cubicBezTo>
                    <a:pt x="1416697" y="207869"/>
                    <a:pt x="1441046" y="207807"/>
                    <a:pt x="1464582" y="212220"/>
                  </a:cubicBezTo>
                  <a:cubicBezTo>
                    <a:pt x="1495269" y="217974"/>
                    <a:pt x="1525488" y="225996"/>
                    <a:pt x="1556016" y="232538"/>
                  </a:cubicBezTo>
                  <a:cubicBezTo>
                    <a:pt x="1572900" y="236156"/>
                    <a:pt x="1589957" y="238951"/>
                    <a:pt x="1606813" y="242697"/>
                  </a:cubicBezTo>
                  <a:cubicBezTo>
                    <a:pt x="1679850" y="258927"/>
                    <a:pt x="1615276" y="245518"/>
                    <a:pt x="1698247" y="273175"/>
                  </a:cubicBezTo>
                  <a:cubicBezTo>
                    <a:pt x="1728556" y="283278"/>
                    <a:pt x="1769830" y="288492"/>
                    <a:pt x="1799840" y="293493"/>
                  </a:cubicBezTo>
                  <a:cubicBezTo>
                    <a:pt x="1891476" y="339309"/>
                    <a:pt x="1777806" y="286149"/>
                    <a:pt x="1921753" y="334130"/>
                  </a:cubicBezTo>
                  <a:cubicBezTo>
                    <a:pt x="1942072" y="340903"/>
                    <a:pt x="1962115" y="348564"/>
                    <a:pt x="1982709" y="354448"/>
                  </a:cubicBezTo>
                  <a:cubicBezTo>
                    <a:pt x="2009560" y="362119"/>
                    <a:pt x="2036892" y="367993"/>
                    <a:pt x="2063984" y="374766"/>
                  </a:cubicBezTo>
                  <a:lnTo>
                    <a:pt x="2104621" y="384925"/>
                  </a:lnTo>
                  <a:cubicBezTo>
                    <a:pt x="2235427" y="450328"/>
                    <a:pt x="2030468" y="350243"/>
                    <a:pt x="2206215" y="425562"/>
                  </a:cubicBezTo>
                  <a:cubicBezTo>
                    <a:pt x="2234055" y="437493"/>
                    <a:pt x="2260398" y="452653"/>
                    <a:pt x="2287490" y="466199"/>
                  </a:cubicBezTo>
                  <a:lnTo>
                    <a:pt x="2328127" y="486517"/>
                  </a:lnTo>
                  <a:cubicBezTo>
                    <a:pt x="2341673" y="493290"/>
                    <a:pt x="2356164" y="498434"/>
                    <a:pt x="2368765" y="506835"/>
                  </a:cubicBezTo>
                  <a:cubicBezTo>
                    <a:pt x="2378924" y="513608"/>
                    <a:pt x="2388085" y="522194"/>
                    <a:pt x="2399243" y="527153"/>
                  </a:cubicBezTo>
                  <a:cubicBezTo>
                    <a:pt x="2457038" y="552839"/>
                    <a:pt x="2486150" y="543849"/>
                    <a:pt x="2541474" y="588108"/>
                  </a:cubicBezTo>
                  <a:cubicBezTo>
                    <a:pt x="2611340" y="644000"/>
                    <a:pt x="2574229" y="616717"/>
                    <a:pt x="2653227" y="669381"/>
                  </a:cubicBezTo>
                  <a:cubicBezTo>
                    <a:pt x="2660000" y="679540"/>
                    <a:pt x="2664356" y="691819"/>
                    <a:pt x="2673545" y="699859"/>
                  </a:cubicBezTo>
                  <a:cubicBezTo>
                    <a:pt x="2716641" y="737567"/>
                    <a:pt x="2731552" y="736599"/>
                    <a:pt x="2775139" y="760814"/>
                  </a:cubicBezTo>
                  <a:cubicBezTo>
                    <a:pt x="2792400" y="770403"/>
                    <a:pt x="2809868" y="779814"/>
                    <a:pt x="2825936" y="791291"/>
                  </a:cubicBezTo>
                  <a:cubicBezTo>
                    <a:pt x="2833730" y="796858"/>
                    <a:pt x="2838132" y="806533"/>
                    <a:pt x="2846255" y="811610"/>
                  </a:cubicBezTo>
                  <a:cubicBezTo>
                    <a:pt x="2880593" y="833071"/>
                    <a:pt x="2920581" y="847435"/>
                    <a:pt x="2958007" y="862405"/>
                  </a:cubicBezTo>
                  <a:cubicBezTo>
                    <a:pt x="2964780" y="869178"/>
                    <a:pt x="2970113" y="877796"/>
                    <a:pt x="2978326" y="882724"/>
                  </a:cubicBezTo>
                  <a:cubicBezTo>
                    <a:pt x="2987509" y="888234"/>
                    <a:pt x="2999226" y="888094"/>
                    <a:pt x="3008804" y="892883"/>
                  </a:cubicBezTo>
                  <a:cubicBezTo>
                    <a:pt x="3026466" y="901713"/>
                    <a:pt x="3043366" y="912121"/>
                    <a:pt x="3059601" y="923360"/>
                  </a:cubicBezTo>
                  <a:cubicBezTo>
                    <a:pt x="3087444" y="942636"/>
                    <a:pt x="3113784" y="963997"/>
                    <a:pt x="3140876" y="984315"/>
                  </a:cubicBezTo>
                  <a:cubicBezTo>
                    <a:pt x="3154422" y="994474"/>
                    <a:pt x="3166369" y="1007220"/>
                    <a:pt x="3181513" y="1014792"/>
                  </a:cubicBezTo>
                  <a:cubicBezTo>
                    <a:pt x="3195059" y="1021565"/>
                    <a:pt x="3209827" y="1026308"/>
                    <a:pt x="3222151" y="1035111"/>
                  </a:cubicBezTo>
                  <a:cubicBezTo>
                    <a:pt x="3318252" y="1103753"/>
                    <a:pt x="3181894" y="1030221"/>
                    <a:pt x="3293266" y="1085906"/>
                  </a:cubicBezTo>
                  <a:cubicBezTo>
                    <a:pt x="3300039" y="1092679"/>
                    <a:pt x="3306105" y="1100241"/>
                    <a:pt x="3313585" y="1106225"/>
                  </a:cubicBezTo>
                  <a:cubicBezTo>
                    <a:pt x="3337517" y="1125371"/>
                    <a:pt x="3356891" y="1132957"/>
                    <a:pt x="3384701" y="1146861"/>
                  </a:cubicBezTo>
                  <a:cubicBezTo>
                    <a:pt x="3394860" y="1157020"/>
                    <a:pt x="3404142" y="1168141"/>
                    <a:pt x="3415179" y="1177339"/>
                  </a:cubicBezTo>
                  <a:cubicBezTo>
                    <a:pt x="3424559" y="1185156"/>
                    <a:pt x="3436531" y="1189545"/>
                    <a:pt x="3445657" y="1197657"/>
                  </a:cubicBezTo>
                  <a:cubicBezTo>
                    <a:pt x="3467134" y="1216747"/>
                    <a:pt x="3486294" y="1238294"/>
                    <a:pt x="3506613" y="1258612"/>
                  </a:cubicBezTo>
                  <a:lnTo>
                    <a:pt x="3537091" y="1289089"/>
                  </a:lnTo>
                  <a:cubicBezTo>
                    <a:pt x="3543864" y="1295862"/>
                    <a:pt x="3549440" y="1304095"/>
                    <a:pt x="3557410" y="1309408"/>
                  </a:cubicBezTo>
                  <a:lnTo>
                    <a:pt x="3587888" y="1329726"/>
                  </a:lnTo>
                  <a:cubicBezTo>
                    <a:pt x="3594661" y="1343272"/>
                    <a:pt x="3600693" y="1357214"/>
                    <a:pt x="3608207" y="1370363"/>
                  </a:cubicBezTo>
                  <a:cubicBezTo>
                    <a:pt x="3614265" y="1380964"/>
                    <a:pt x="3623065" y="1389919"/>
                    <a:pt x="3628525" y="1400840"/>
                  </a:cubicBezTo>
                  <a:cubicBezTo>
                    <a:pt x="3640059" y="1423907"/>
                    <a:pt x="3647469" y="1448887"/>
                    <a:pt x="3659003" y="1471954"/>
                  </a:cubicBezTo>
                  <a:cubicBezTo>
                    <a:pt x="3679848" y="1513643"/>
                    <a:pt x="3674444" y="1491254"/>
                    <a:pt x="3699641" y="1522750"/>
                  </a:cubicBezTo>
                  <a:cubicBezTo>
                    <a:pt x="3707268" y="1532284"/>
                    <a:pt x="3714499" y="1542306"/>
                    <a:pt x="3719959" y="1553227"/>
                  </a:cubicBezTo>
                  <a:cubicBezTo>
                    <a:pt x="3724748" y="1562805"/>
                    <a:pt x="3725900" y="1573862"/>
                    <a:pt x="3730119" y="1583705"/>
                  </a:cubicBezTo>
                  <a:cubicBezTo>
                    <a:pt x="3748713" y="1627089"/>
                    <a:pt x="3751747" y="1626086"/>
                    <a:pt x="3780916" y="1664978"/>
                  </a:cubicBezTo>
                  <a:cubicBezTo>
                    <a:pt x="3770757" y="1702228"/>
                    <a:pt x="3766619" y="1741671"/>
                    <a:pt x="3750438" y="1776728"/>
                  </a:cubicBezTo>
                  <a:cubicBezTo>
                    <a:pt x="3745321" y="1787814"/>
                    <a:pt x="3728593" y="1788413"/>
                    <a:pt x="3719959" y="1797047"/>
                  </a:cubicBezTo>
                  <a:cubicBezTo>
                    <a:pt x="3625904" y="1891100"/>
                    <a:pt x="3785665" y="1758146"/>
                    <a:pt x="3669163" y="1858002"/>
                  </a:cubicBezTo>
                  <a:cubicBezTo>
                    <a:pt x="3656307" y="1869021"/>
                    <a:pt x="3641180" y="1877230"/>
                    <a:pt x="3628525" y="1888479"/>
                  </a:cubicBezTo>
                  <a:cubicBezTo>
                    <a:pt x="3610628" y="1904387"/>
                    <a:pt x="3594660" y="1922343"/>
                    <a:pt x="3577728" y="1939275"/>
                  </a:cubicBezTo>
                  <a:cubicBezTo>
                    <a:pt x="3567569" y="1949434"/>
                    <a:pt x="3556225" y="1958533"/>
                    <a:pt x="3547250" y="1969752"/>
                  </a:cubicBezTo>
                  <a:cubicBezTo>
                    <a:pt x="3533704" y="1986684"/>
                    <a:pt x="3518641" y="2002506"/>
                    <a:pt x="3506613" y="2020548"/>
                  </a:cubicBezTo>
                  <a:cubicBezTo>
                    <a:pt x="3498212" y="2033149"/>
                    <a:pt x="3496267" y="2049788"/>
                    <a:pt x="3486294" y="2061185"/>
                  </a:cubicBezTo>
                  <a:cubicBezTo>
                    <a:pt x="3446391" y="2106787"/>
                    <a:pt x="3442036" y="2091292"/>
                    <a:pt x="3405019" y="2122139"/>
                  </a:cubicBezTo>
                  <a:cubicBezTo>
                    <a:pt x="3326796" y="2187324"/>
                    <a:pt x="3419734" y="2122489"/>
                    <a:pt x="3344063" y="2172935"/>
                  </a:cubicBezTo>
                  <a:cubicBezTo>
                    <a:pt x="3323521" y="2214019"/>
                    <a:pt x="3328569" y="2214630"/>
                    <a:pt x="3293266" y="2244049"/>
                  </a:cubicBezTo>
                  <a:cubicBezTo>
                    <a:pt x="3263604" y="2268767"/>
                    <a:pt x="3201832" y="2315163"/>
                    <a:pt x="3201832" y="2315163"/>
                  </a:cubicBezTo>
                  <a:cubicBezTo>
                    <a:pt x="3175156" y="2359623"/>
                    <a:pt x="3146802" y="2410828"/>
                    <a:pt x="3110398" y="2447232"/>
                  </a:cubicBezTo>
                  <a:cubicBezTo>
                    <a:pt x="3100239" y="2457391"/>
                    <a:pt x="3087890" y="2465756"/>
                    <a:pt x="3079920" y="2477710"/>
                  </a:cubicBezTo>
                  <a:cubicBezTo>
                    <a:pt x="3067319" y="2496611"/>
                    <a:pt x="3063477" y="2520802"/>
                    <a:pt x="3049442" y="2538664"/>
                  </a:cubicBezTo>
                  <a:cubicBezTo>
                    <a:pt x="2986758" y="2618442"/>
                    <a:pt x="2991370" y="2601914"/>
                    <a:pt x="2937689" y="2640256"/>
                  </a:cubicBezTo>
                  <a:cubicBezTo>
                    <a:pt x="2863615" y="2693163"/>
                    <a:pt x="2932140" y="2649679"/>
                    <a:pt x="2846255" y="2701211"/>
                  </a:cubicBezTo>
                  <a:cubicBezTo>
                    <a:pt x="2839482" y="2711370"/>
                    <a:pt x="2835125" y="2723648"/>
                    <a:pt x="2825936" y="2731688"/>
                  </a:cubicBezTo>
                  <a:cubicBezTo>
                    <a:pt x="2782824" y="2769410"/>
                    <a:pt x="2767941" y="2768422"/>
                    <a:pt x="2724342" y="2792643"/>
                  </a:cubicBezTo>
                  <a:cubicBezTo>
                    <a:pt x="2707081" y="2802232"/>
                    <a:pt x="2690290" y="2812656"/>
                    <a:pt x="2673545" y="2823121"/>
                  </a:cubicBezTo>
                  <a:cubicBezTo>
                    <a:pt x="2544559" y="2903736"/>
                    <a:pt x="2753547" y="2773232"/>
                    <a:pt x="2612589" y="2873916"/>
                  </a:cubicBezTo>
                  <a:cubicBezTo>
                    <a:pt x="2600265" y="2882719"/>
                    <a:pt x="2584276" y="2885432"/>
                    <a:pt x="2571952" y="2894235"/>
                  </a:cubicBezTo>
                  <a:cubicBezTo>
                    <a:pt x="2560261" y="2902586"/>
                    <a:pt x="2553794" y="2917320"/>
                    <a:pt x="2541474" y="2924712"/>
                  </a:cubicBezTo>
                  <a:cubicBezTo>
                    <a:pt x="2519359" y="2937981"/>
                    <a:pt x="2493426" y="2943655"/>
                    <a:pt x="2470358" y="2955189"/>
                  </a:cubicBezTo>
                  <a:cubicBezTo>
                    <a:pt x="2452696" y="2964020"/>
                    <a:pt x="2436896" y="2976212"/>
                    <a:pt x="2419561" y="2985667"/>
                  </a:cubicBezTo>
                  <a:cubicBezTo>
                    <a:pt x="2399618" y="2996545"/>
                    <a:pt x="2378924" y="3005985"/>
                    <a:pt x="2358605" y="3016144"/>
                  </a:cubicBezTo>
                  <a:cubicBezTo>
                    <a:pt x="2348446" y="3026303"/>
                    <a:pt x="2340447" y="3039230"/>
                    <a:pt x="2328127" y="3046622"/>
                  </a:cubicBezTo>
                  <a:cubicBezTo>
                    <a:pt x="2232126" y="3104222"/>
                    <a:pt x="2238491" y="3099508"/>
                    <a:pt x="2165577" y="3117736"/>
                  </a:cubicBezTo>
                  <a:cubicBezTo>
                    <a:pt x="2145258" y="3127895"/>
                    <a:pt x="2125380" y="3138987"/>
                    <a:pt x="2104621" y="3148213"/>
                  </a:cubicBezTo>
                  <a:cubicBezTo>
                    <a:pt x="2080990" y="3158715"/>
                    <a:pt x="2058334" y="3161084"/>
                    <a:pt x="2033506" y="3168532"/>
                  </a:cubicBezTo>
                  <a:cubicBezTo>
                    <a:pt x="1897741" y="3209262"/>
                    <a:pt x="2046831" y="3171962"/>
                    <a:pt x="1911593" y="3199009"/>
                  </a:cubicBezTo>
                  <a:cubicBezTo>
                    <a:pt x="1897902" y="3201747"/>
                    <a:pt x="1884586" y="3206139"/>
                    <a:pt x="1870956" y="3209168"/>
                  </a:cubicBezTo>
                  <a:cubicBezTo>
                    <a:pt x="1854100" y="3212914"/>
                    <a:pt x="1837015" y="3215581"/>
                    <a:pt x="1820159" y="3219327"/>
                  </a:cubicBezTo>
                  <a:cubicBezTo>
                    <a:pt x="1806529" y="3222356"/>
                    <a:pt x="1793362" y="3227641"/>
                    <a:pt x="1779522" y="3229486"/>
                  </a:cubicBezTo>
                  <a:cubicBezTo>
                    <a:pt x="1742445" y="3234430"/>
                    <a:pt x="1705020" y="3236259"/>
                    <a:pt x="1667769" y="3239646"/>
                  </a:cubicBezTo>
                  <a:lnTo>
                    <a:pt x="1037888" y="3229486"/>
                  </a:lnTo>
                  <a:cubicBezTo>
                    <a:pt x="998484" y="3228310"/>
                    <a:pt x="972207" y="3212476"/>
                    <a:pt x="936295" y="3199009"/>
                  </a:cubicBezTo>
                  <a:cubicBezTo>
                    <a:pt x="907565" y="3188236"/>
                    <a:pt x="858245" y="3175258"/>
                    <a:pt x="834701" y="3168532"/>
                  </a:cubicBezTo>
                  <a:lnTo>
                    <a:pt x="733108" y="3066940"/>
                  </a:lnTo>
                  <a:cubicBezTo>
                    <a:pt x="716176" y="3050008"/>
                    <a:pt x="702235" y="3029426"/>
                    <a:pt x="682311" y="3016144"/>
                  </a:cubicBezTo>
                  <a:cubicBezTo>
                    <a:pt x="661992" y="3002599"/>
                    <a:pt x="640115" y="2991141"/>
                    <a:pt x="621355" y="2975508"/>
                  </a:cubicBezTo>
                  <a:cubicBezTo>
                    <a:pt x="599280" y="2957113"/>
                    <a:pt x="581758" y="2933775"/>
                    <a:pt x="560399" y="2914553"/>
                  </a:cubicBezTo>
                  <a:cubicBezTo>
                    <a:pt x="554646" y="2909375"/>
                    <a:pt x="501651" y="2869941"/>
                    <a:pt x="489283" y="2863757"/>
                  </a:cubicBezTo>
                  <a:cubicBezTo>
                    <a:pt x="479705" y="2858968"/>
                    <a:pt x="468964" y="2856984"/>
                    <a:pt x="458805" y="2853598"/>
                  </a:cubicBezTo>
                  <a:cubicBezTo>
                    <a:pt x="377349" y="2755853"/>
                    <a:pt x="426709" y="2811344"/>
                    <a:pt x="306415" y="2691052"/>
                  </a:cubicBezTo>
                  <a:lnTo>
                    <a:pt x="265777" y="2650415"/>
                  </a:lnTo>
                  <a:cubicBezTo>
                    <a:pt x="262391" y="2640256"/>
                    <a:pt x="259836" y="2629781"/>
                    <a:pt x="255618" y="2619938"/>
                  </a:cubicBezTo>
                  <a:cubicBezTo>
                    <a:pt x="249652" y="2606018"/>
                    <a:pt x="240088" y="2593668"/>
                    <a:pt x="235299" y="2579301"/>
                  </a:cubicBezTo>
                  <a:cubicBezTo>
                    <a:pt x="229839" y="2562920"/>
                    <a:pt x="230102" y="2545044"/>
                    <a:pt x="225140" y="2528505"/>
                  </a:cubicBezTo>
                  <a:cubicBezTo>
                    <a:pt x="209388" y="2476001"/>
                    <a:pt x="204512" y="2483763"/>
                    <a:pt x="184502" y="2437073"/>
                  </a:cubicBezTo>
                  <a:cubicBezTo>
                    <a:pt x="159265" y="2378187"/>
                    <a:pt x="193073" y="2434691"/>
                    <a:pt x="154024" y="2376118"/>
                  </a:cubicBezTo>
                  <a:cubicBezTo>
                    <a:pt x="147251" y="2355800"/>
                    <a:pt x="141659" y="2335049"/>
                    <a:pt x="133705" y="2315163"/>
                  </a:cubicBezTo>
                  <a:cubicBezTo>
                    <a:pt x="127497" y="2299644"/>
                    <a:pt x="108533" y="2255114"/>
                    <a:pt x="103227" y="2233890"/>
                  </a:cubicBezTo>
                  <a:cubicBezTo>
                    <a:pt x="98399" y="2214579"/>
                    <a:pt x="90731" y="2163317"/>
                    <a:pt x="82909" y="2142458"/>
                  </a:cubicBezTo>
                  <a:cubicBezTo>
                    <a:pt x="67451" y="2101238"/>
                    <a:pt x="46035" y="2062312"/>
                    <a:pt x="32112" y="2020548"/>
                  </a:cubicBezTo>
                  <a:lnTo>
                    <a:pt x="21952" y="1990071"/>
                  </a:lnTo>
                  <a:cubicBezTo>
                    <a:pt x="16246" y="1950127"/>
                    <a:pt x="1007" y="1850599"/>
                    <a:pt x="1634" y="1817365"/>
                  </a:cubicBezTo>
                  <a:cubicBezTo>
                    <a:pt x="8650" y="1445490"/>
                    <a:pt x="0" y="1512222"/>
                    <a:pt x="32112" y="1319567"/>
                  </a:cubicBezTo>
                  <a:cubicBezTo>
                    <a:pt x="35498" y="1258612"/>
                    <a:pt x="35273" y="1197349"/>
                    <a:pt x="42271" y="1136702"/>
                  </a:cubicBezTo>
                  <a:cubicBezTo>
                    <a:pt x="47558" y="1090883"/>
                    <a:pt x="69272" y="1038792"/>
                    <a:pt x="82909" y="994474"/>
                  </a:cubicBezTo>
                  <a:cubicBezTo>
                    <a:pt x="90159" y="970911"/>
                    <a:pt x="95874" y="946891"/>
                    <a:pt x="103227" y="923360"/>
                  </a:cubicBezTo>
                  <a:cubicBezTo>
                    <a:pt x="130712" y="835410"/>
                    <a:pt x="140072" y="821955"/>
                    <a:pt x="164183" y="730336"/>
                  </a:cubicBezTo>
                  <a:cubicBezTo>
                    <a:pt x="172129" y="700143"/>
                    <a:pt x="177729" y="669381"/>
                    <a:pt x="184502" y="638904"/>
                  </a:cubicBezTo>
                  <a:cubicBezTo>
                    <a:pt x="198751" y="382452"/>
                    <a:pt x="181804" y="531840"/>
                    <a:pt x="204821" y="405244"/>
                  </a:cubicBezTo>
                  <a:cubicBezTo>
                    <a:pt x="208506" y="384978"/>
                    <a:pt x="209560" y="364162"/>
                    <a:pt x="214980" y="344289"/>
                  </a:cubicBezTo>
                  <a:cubicBezTo>
                    <a:pt x="219778" y="326695"/>
                    <a:pt x="229532" y="310794"/>
                    <a:pt x="235299" y="293493"/>
                  </a:cubicBezTo>
                  <a:cubicBezTo>
                    <a:pt x="239714" y="280247"/>
                    <a:pt x="240088" y="265744"/>
                    <a:pt x="245458" y="252856"/>
                  </a:cubicBezTo>
                  <a:cubicBezTo>
                    <a:pt x="257108" y="224897"/>
                    <a:pt x="276518" y="200318"/>
                    <a:pt x="286096" y="171583"/>
                  </a:cubicBezTo>
                  <a:cubicBezTo>
                    <a:pt x="289482" y="161424"/>
                    <a:pt x="289399" y="149332"/>
                    <a:pt x="296255" y="141106"/>
                  </a:cubicBezTo>
                  <a:cubicBezTo>
                    <a:pt x="329402" y="101331"/>
                    <a:pt x="369665" y="102435"/>
                    <a:pt x="418167" y="90310"/>
                  </a:cubicBezTo>
                  <a:cubicBezTo>
                    <a:pt x="431713" y="86924"/>
                    <a:pt x="445113" y="82889"/>
                    <a:pt x="458805" y="80151"/>
                  </a:cubicBezTo>
                  <a:cubicBezTo>
                    <a:pt x="475737" y="76765"/>
                    <a:pt x="492850" y="74180"/>
                    <a:pt x="509602" y="69992"/>
                  </a:cubicBezTo>
                  <a:cubicBezTo>
                    <a:pt x="519991" y="67395"/>
                    <a:pt x="529544" y="61749"/>
                    <a:pt x="540080" y="59833"/>
                  </a:cubicBezTo>
                  <a:cubicBezTo>
                    <a:pt x="584469" y="51763"/>
                    <a:pt x="695548" y="42929"/>
                    <a:pt x="733108" y="39514"/>
                  </a:cubicBezTo>
                  <a:cubicBezTo>
                    <a:pt x="891297" y="47047"/>
                    <a:pt x="910137" y="0"/>
                    <a:pt x="976932" y="80151"/>
                  </a:cubicBezTo>
                  <a:cubicBezTo>
                    <a:pt x="984749" y="89531"/>
                    <a:pt x="989623" y="101094"/>
                    <a:pt x="997251" y="110628"/>
                  </a:cubicBezTo>
                  <a:cubicBezTo>
                    <a:pt x="1019964" y="139019"/>
                    <a:pt x="1017570" y="119361"/>
                    <a:pt x="1017570" y="141106"/>
                  </a:cubicBezTo>
                </a:path>
              </a:pathLst>
            </a:custGeom>
            <a:grp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 name="Group 236"/>
            <p:cNvGrpSpPr/>
            <p:nvPr/>
          </p:nvGrpSpPr>
          <p:grpSpPr>
            <a:xfrm>
              <a:off x="3153296" y="4005765"/>
              <a:ext cx="703842" cy="238302"/>
              <a:chOff x="925512" y="3856037"/>
              <a:chExt cx="1676400" cy="762000"/>
            </a:xfrm>
            <a:grpFill/>
          </p:grpSpPr>
          <p:sp>
            <p:nvSpPr>
              <p:cNvPr id="19" name="Rectangle 18"/>
              <p:cNvSpPr/>
              <p:nvPr/>
            </p:nvSpPr>
            <p:spPr>
              <a:xfrm>
                <a:off x="925512" y="3856037"/>
                <a:ext cx="1676400" cy="762000"/>
              </a:xfrm>
              <a:prstGeom prst="rect">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Rectangle 19"/>
              <p:cNvSpPr/>
              <p:nvPr/>
            </p:nvSpPr>
            <p:spPr>
              <a:xfrm>
                <a:off x="1077912" y="3932237"/>
                <a:ext cx="1371600" cy="381000"/>
              </a:xfrm>
              <a:prstGeom prst="rect">
                <a:avLst/>
              </a:prstGeom>
              <a:grpFill/>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29" name="Oval 28"/>
            <p:cNvSpPr/>
            <p:nvPr/>
          </p:nvSpPr>
          <p:spPr>
            <a:xfrm>
              <a:off x="925512" y="2865437"/>
              <a:ext cx="1066800" cy="300038"/>
            </a:xfrm>
            <a:prstGeom prst="ellipse">
              <a:avLst/>
            </a:prstGeom>
            <a:grpFill/>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#9</a:t>
              </a:r>
              <a:endParaRPr lang="en-US" dirty="0"/>
            </a:p>
          </p:txBody>
        </p:sp>
        <p:sp>
          <p:nvSpPr>
            <p:cNvPr id="30" name="Oval 29"/>
            <p:cNvSpPr/>
            <p:nvPr/>
          </p:nvSpPr>
          <p:spPr>
            <a:xfrm>
              <a:off x="392112" y="4084637"/>
              <a:ext cx="1066800" cy="300038"/>
            </a:xfrm>
            <a:prstGeom prst="ellipse">
              <a:avLst/>
            </a:prstGeom>
            <a:grpFill/>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#8</a:t>
              </a:r>
              <a:endParaRPr lang="en-US" dirty="0"/>
            </a:p>
          </p:txBody>
        </p:sp>
        <p:sp>
          <p:nvSpPr>
            <p:cNvPr id="31" name="Oval 30"/>
            <p:cNvSpPr/>
            <p:nvPr/>
          </p:nvSpPr>
          <p:spPr>
            <a:xfrm>
              <a:off x="1230312" y="4999037"/>
              <a:ext cx="1143000" cy="300038"/>
            </a:xfrm>
            <a:prstGeom prst="ellipse">
              <a:avLst/>
            </a:prstGeom>
            <a:grpFill/>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#10</a:t>
              </a:r>
              <a:endParaRPr lang="en-US" dirty="0"/>
            </a:p>
          </p:txBody>
        </p:sp>
        <p:cxnSp>
          <p:nvCxnSpPr>
            <p:cNvPr id="39" name="Straight Arrow Connector 38"/>
            <p:cNvCxnSpPr>
              <a:stCxn id="19" idx="0"/>
              <a:endCxn id="29" idx="5"/>
            </p:cNvCxnSpPr>
            <p:nvPr/>
          </p:nvCxnSpPr>
          <p:spPr>
            <a:xfrm rot="16200000" flipV="1">
              <a:off x="2228535" y="2729083"/>
              <a:ext cx="884230" cy="1669134"/>
            </a:xfrm>
            <a:prstGeom prst="straightConnector1">
              <a:avLst/>
            </a:prstGeom>
            <a:grpFill/>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9" idx="1"/>
              <a:endCxn id="30" idx="6"/>
            </p:cNvCxnSpPr>
            <p:nvPr/>
          </p:nvCxnSpPr>
          <p:spPr>
            <a:xfrm rot="10800000" flipV="1">
              <a:off x="1458912" y="4124916"/>
              <a:ext cx="1694384" cy="109740"/>
            </a:xfrm>
            <a:prstGeom prst="straightConnector1">
              <a:avLst/>
            </a:prstGeom>
            <a:grpFill/>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endCxn id="31" idx="7"/>
            </p:cNvCxnSpPr>
            <p:nvPr/>
          </p:nvCxnSpPr>
          <p:spPr>
            <a:xfrm rot="16200000" flipH="1" flipV="1">
              <a:off x="2456115" y="3993873"/>
              <a:ext cx="798910" cy="1299296"/>
            </a:xfrm>
            <a:prstGeom prst="straightConnector1">
              <a:avLst/>
            </a:prstGeom>
            <a:grpFill/>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grpSp>
      <p:grpSp>
        <p:nvGrpSpPr>
          <p:cNvPr id="5" name="Group 54"/>
          <p:cNvGrpSpPr/>
          <p:nvPr/>
        </p:nvGrpSpPr>
        <p:grpSpPr>
          <a:xfrm>
            <a:off x="6411913" y="1717684"/>
            <a:ext cx="3124200" cy="1291995"/>
            <a:chOff x="3211512" y="2103437"/>
            <a:chExt cx="3505200" cy="1449555"/>
          </a:xfrm>
        </p:grpSpPr>
        <p:grpSp>
          <p:nvGrpSpPr>
            <p:cNvPr id="7" name="Group 237"/>
            <p:cNvGrpSpPr/>
            <p:nvPr/>
          </p:nvGrpSpPr>
          <p:grpSpPr>
            <a:xfrm>
              <a:off x="4528987" y="3338520"/>
              <a:ext cx="703842" cy="214472"/>
              <a:chOff x="4202112" y="1722437"/>
              <a:chExt cx="1676400" cy="685800"/>
            </a:xfrm>
          </p:grpSpPr>
          <p:sp>
            <p:nvSpPr>
              <p:cNvPr id="21" name="Rectangle 20"/>
              <p:cNvSpPr/>
              <p:nvPr/>
            </p:nvSpPr>
            <p:spPr>
              <a:xfrm>
                <a:off x="4202112" y="1722437"/>
                <a:ext cx="1676400"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2" name="Rectangle 21"/>
              <p:cNvSpPr/>
              <p:nvPr/>
            </p:nvSpPr>
            <p:spPr>
              <a:xfrm>
                <a:off x="4354512" y="17986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32" name="Oval 31"/>
            <p:cNvSpPr/>
            <p:nvPr/>
          </p:nvSpPr>
          <p:spPr>
            <a:xfrm>
              <a:off x="3211512" y="21034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#1</a:t>
              </a:r>
              <a:endParaRPr lang="en-US" dirty="0"/>
            </a:p>
          </p:txBody>
        </p:sp>
        <p:sp>
          <p:nvSpPr>
            <p:cNvPr id="33" name="Oval 32"/>
            <p:cNvSpPr/>
            <p:nvPr/>
          </p:nvSpPr>
          <p:spPr>
            <a:xfrm>
              <a:off x="5649912" y="21034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#2</a:t>
              </a:r>
              <a:endParaRPr lang="en-US" dirty="0"/>
            </a:p>
          </p:txBody>
        </p:sp>
        <p:cxnSp>
          <p:nvCxnSpPr>
            <p:cNvPr id="56" name="Straight Arrow Connector 55"/>
            <p:cNvCxnSpPr>
              <a:stCxn id="21" idx="1"/>
              <a:endCxn id="32" idx="4"/>
            </p:cNvCxnSpPr>
            <p:nvPr/>
          </p:nvCxnSpPr>
          <p:spPr>
            <a:xfrm rot="10800000">
              <a:off x="3744913" y="2403476"/>
              <a:ext cx="784075" cy="1042281"/>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21" idx="3"/>
              <a:endCxn id="33" idx="4"/>
            </p:cNvCxnSpPr>
            <p:nvPr/>
          </p:nvCxnSpPr>
          <p:spPr>
            <a:xfrm flipV="1">
              <a:off x="5232829" y="2403475"/>
              <a:ext cx="950483" cy="1042281"/>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grpSp>
      <p:grpSp>
        <p:nvGrpSpPr>
          <p:cNvPr id="8" name="Group 59"/>
          <p:cNvGrpSpPr/>
          <p:nvPr/>
        </p:nvGrpSpPr>
        <p:grpSpPr>
          <a:xfrm>
            <a:off x="6945312" y="3619278"/>
            <a:ext cx="2976338" cy="2055628"/>
            <a:chOff x="5800995" y="3159495"/>
            <a:chExt cx="3368451" cy="2326444"/>
          </a:xfrm>
          <a:solidFill>
            <a:schemeClr val="accent4">
              <a:lumMod val="40000"/>
              <a:lumOff val="60000"/>
            </a:schemeClr>
          </a:solidFill>
        </p:grpSpPr>
        <p:sp>
          <p:nvSpPr>
            <p:cNvPr id="87" name="Freeform 86"/>
            <p:cNvSpPr/>
            <p:nvPr/>
          </p:nvSpPr>
          <p:spPr>
            <a:xfrm>
              <a:off x="5800995" y="3159495"/>
              <a:ext cx="3368451" cy="2326444"/>
            </a:xfrm>
            <a:custGeom>
              <a:avLst/>
              <a:gdLst>
                <a:gd name="connsiteX0" fmla="*/ 1076892 w 3368451"/>
                <a:gd name="connsiteY0" fmla="*/ 2082625 h 2326444"/>
                <a:gd name="connsiteX1" fmla="*/ 1107370 w 3368451"/>
                <a:gd name="connsiteY1" fmla="*/ 2102943 h 2326444"/>
                <a:gd name="connsiteX2" fmla="*/ 1208963 w 3368451"/>
                <a:gd name="connsiteY2" fmla="*/ 2143580 h 2326444"/>
                <a:gd name="connsiteX3" fmla="*/ 1249601 w 3368451"/>
                <a:gd name="connsiteY3" fmla="*/ 2163898 h 2326444"/>
                <a:gd name="connsiteX4" fmla="*/ 1828684 w 3368451"/>
                <a:gd name="connsiteY4" fmla="*/ 2245171 h 2326444"/>
                <a:gd name="connsiteX5" fmla="*/ 1869322 w 3368451"/>
                <a:gd name="connsiteY5" fmla="*/ 2255330 h 2326444"/>
                <a:gd name="connsiteX6" fmla="*/ 2031872 w 3368451"/>
                <a:gd name="connsiteY6" fmla="*/ 2275648 h 2326444"/>
                <a:gd name="connsiteX7" fmla="*/ 2133465 w 3368451"/>
                <a:gd name="connsiteY7" fmla="*/ 2295967 h 2326444"/>
                <a:gd name="connsiteX8" fmla="*/ 2275696 w 3368451"/>
                <a:gd name="connsiteY8" fmla="*/ 2316285 h 2326444"/>
                <a:gd name="connsiteX9" fmla="*/ 2692230 w 3368451"/>
                <a:gd name="connsiteY9" fmla="*/ 2326444 h 2326444"/>
                <a:gd name="connsiteX10" fmla="*/ 2773505 w 3368451"/>
                <a:gd name="connsiteY10" fmla="*/ 2316285 h 2326444"/>
                <a:gd name="connsiteX11" fmla="*/ 2854780 w 3368451"/>
                <a:gd name="connsiteY11" fmla="*/ 2275648 h 2326444"/>
                <a:gd name="connsiteX12" fmla="*/ 2976692 w 3368451"/>
                <a:gd name="connsiteY12" fmla="*/ 2214694 h 2326444"/>
                <a:gd name="connsiteX13" fmla="*/ 3017330 w 3368451"/>
                <a:gd name="connsiteY13" fmla="*/ 2194375 h 2326444"/>
                <a:gd name="connsiteX14" fmla="*/ 3047808 w 3368451"/>
                <a:gd name="connsiteY14" fmla="*/ 2163898 h 2326444"/>
                <a:gd name="connsiteX15" fmla="*/ 3139242 w 3368451"/>
                <a:gd name="connsiteY15" fmla="*/ 2082625 h 2326444"/>
                <a:gd name="connsiteX16" fmla="*/ 3179879 w 3368451"/>
                <a:gd name="connsiteY16" fmla="*/ 2021670 h 2326444"/>
                <a:gd name="connsiteX17" fmla="*/ 3200198 w 3368451"/>
                <a:gd name="connsiteY17" fmla="*/ 1981033 h 2326444"/>
                <a:gd name="connsiteX18" fmla="*/ 3230676 w 3368451"/>
                <a:gd name="connsiteY18" fmla="*/ 1960715 h 2326444"/>
                <a:gd name="connsiteX19" fmla="*/ 3281473 w 3368451"/>
                <a:gd name="connsiteY19" fmla="*/ 1869283 h 2326444"/>
                <a:gd name="connsiteX20" fmla="*/ 3322110 w 3368451"/>
                <a:gd name="connsiteY20" fmla="*/ 1777850 h 2326444"/>
                <a:gd name="connsiteX21" fmla="*/ 3332270 w 3368451"/>
                <a:gd name="connsiteY21" fmla="*/ 1737214 h 2326444"/>
                <a:gd name="connsiteX22" fmla="*/ 3322110 w 3368451"/>
                <a:gd name="connsiteY22" fmla="*/ 1147983 h 2326444"/>
                <a:gd name="connsiteX23" fmla="*/ 3311951 w 3368451"/>
                <a:gd name="connsiteY23" fmla="*/ 954959 h 2326444"/>
                <a:gd name="connsiteX24" fmla="*/ 3301792 w 3368451"/>
                <a:gd name="connsiteY24" fmla="*/ 894005 h 2326444"/>
                <a:gd name="connsiteX25" fmla="*/ 3291632 w 3368451"/>
                <a:gd name="connsiteY25" fmla="*/ 782254 h 2326444"/>
                <a:gd name="connsiteX26" fmla="*/ 3250995 w 3368451"/>
                <a:gd name="connsiteY26" fmla="*/ 700981 h 2326444"/>
                <a:gd name="connsiteX27" fmla="*/ 3240835 w 3368451"/>
                <a:gd name="connsiteY27" fmla="*/ 670503 h 2326444"/>
                <a:gd name="connsiteX28" fmla="*/ 3220517 w 3368451"/>
                <a:gd name="connsiteY28" fmla="*/ 629867 h 2326444"/>
                <a:gd name="connsiteX29" fmla="*/ 3200198 w 3368451"/>
                <a:gd name="connsiteY29" fmla="*/ 558753 h 2326444"/>
                <a:gd name="connsiteX30" fmla="*/ 3190039 w 3368451"/>
                <a:gd name="connsiteY30" fmla="*/ 528275 h 2326444"/>
                <a:gd name="connsiteX31" fmla="*/ 3149401 w 3368451"/>
                <a:gd name="connsiteY31" fmla="*/ 447002 h 2326444"/>
                <a:gd name="connsiteX32" fmla="*/ 3139242 w 3368451"/>
                <a:gd name="connsiteY32" fmla="*/ 416525 h 2326444"/>
                <a:gd name="connsiteX33" fmla="*/ 3088445 w 3368451"/>
                <a:gd name="connsiteY33" fmla="*/ 345411 h 2326444"/>
                <a:gd name="connsiteX34" fmla="*/ 2986851 w 3368451"/>
                <a:gd name="connsiteY34" fmla="*/ 213342 h 2326444"/>
                <a:gd name="connsiteX35" fmla="*/ 2946214 w 3368451"/>
                <a:gd name="connsiteY35" fmla="*/ 172705 h 2326444"/>
                <a:gd name="connsiteX36" fmla="*/ 2885258 w 3368451"/>
                <a:gd name="connsiteY36" fmla="*/ 132069 h 2326444"/>
                <a:gd name="connsiteX37" fmla="*/ 2864939 w 3368451"/>
                <a:gd name="connsiteY37" fmla="*/ 111750 h 2326444"/>
                <a:gd name="connsiteX38" fmla="*/ 2732867 w 3368451"/>
                <a:gd name="connsiteY38" fmla="*/ 30477 h 2326444"/>
                <a:gd name="connsiteX39" fmla="*/ 2702389 w 3368451"/>
                <a:gd name="connsiteY39" fmla="*/ 20318 h 2326444"/>
                <a:gd name="connsiteX40" fmla="*/ 2651593 w 3368451"/>
                <a:gd name="connsiteY40" fmla="*/ 10159 h 2326444"/>
                <a:gd name="connsiteX41" fmla="*/ 2610955 w 3368451"/>
                <a:gd name="connsiteY41" fmla="*/ 0 h 2326444"/>
                <a:gd name="connsiteX42" fmla="*/ 1849003 w 3368451"/>
                <a:gd name="connsiteY42" fmla="*/ 10159 h 2326444"/>
                <a:gd name="connsiteX43" fmla="*/ 1727091 w 3368451"/>
                <a:gd name="connsiteY43" fmla="*/ 30477 h 2326444"/>
                <a:gd name="connsiteX44" fmla="*/ 1615338 w 3368451"/>
                <a:gd name="connsiteY44" fmla="*/ 40636 h 2326444"/>
                <a:gd name="connsiteX45" fmla="*/ 1574700 w 3368451"/>
                <a:gd name="connsiteY45" fmla="*/ 50795 h 2326444"/>
                <a:gd name="connsiteX46" fmla="*/ 1523904 w 3368451"/>
                <a:gd name="connsiteY46" fmla="*/ 60954 h 2326444"/>
                <a:gd name="connsiteX47" fmla="*/ 1442629 w 3368451"/>
                <a:gd name="connsiteY47" fmla="*/ 81273 h 2326444"/>
                <a:gd name="connsiteX48" fmla="*/ 1401991 w 3368451"/>
                <a:gd name="connsiteY48" fmla="*/ 91432 h 2326444"/>
                <a:gd name="connsiteX49" fmla="*/ 1361354 w 3368451"/>
                <a:gd name="connsiteY49" fmla="*/ 111750 h 2326444"/>
                <a:gd name="connsiteX50" fmla="*/ 1330876 w 3368451"/>
                <a:gd name="connsiteY50" fmla="*/ 121909 h 2326444"/>
                <a:gd name="connsiteX51" fmla="*/ 1188645 w 3368451"/>
                <a:gd name="connsiteY51" fmla="*/ 152387 h 2326444"/>
                <a:gd name="connsiteX52" fmla="*/ 1087051 w 3368451"/>
                <a:gd name="connsiteY52" fmla="*/ 193023 h 2326444"/>
                <a:gd name="connsiteX53" fmla="*/ 1005776 w 3368451"/>
                <a:gd name="connsiteY53" fmla="*/ 203183 h 2326444"/>
                <a:gd name="connsiteX54" fmla="*/ 965139 w 3368451"/>
                <a:gd name="connsiteY54" fmla="*/ 223501 h 2326444"/>
                <a:gd name="connsiteX55" fmla="*/ 934661 w 3368451"/>
                <a:gd name="connsiteY55" fmla="*/ 233660 h 2326444"/>
                <a:gd name="connsiteX56" fmla="*/ 812748 w 3368451"/>
                <a:gd name="connsiteY56" fmla="*/ 304774 h 2326444"/>
                <a:gd name="connsiteX57" fmla="*/ 660358 w 3368451"/>
                <a:gd name="connsiteY57" fmla="*/ 365729 h 2326444"/>
                <a:gd name="connsiteX58" fmla="*/ 599402 w 3368451"/>
                <a:gd name="connsiteY58" fmla="*/ 406365 h 2326444"/>
                <a:gd name="connsiteX59" fmla="*/ 579083 w 3368451"/>
                <a:gd name="connsiteY59" fmla="*/ 426684 h 2326444"/>
                <a:gd name="connsiteX60" fmla="*/ 507968 w 3368451"/>
                <a:gd name="connsiteY60" fmla="*/ 457161 h 2326444"/>
                <a:gd name="connsiteX61" fmla="*/ 447011 w 3368451"/>
                <a:gd name="connsiteY61" fmla="*/ 497798 h 2326444"/>
                <a:gd name="connsiteX62" fmla="*/ 406374 w 3368451"/>
                <a:gd name="connsiteY62" fmla="*/ 507957 h 2326444"/>
                <a:gd name="connsiteX63" fmla="*/ 325099 w 3368451"/>
                <a:gd name="connsiteY63" fmla="*/ 548594 h 2326444"/>
                <a:gd name="connsiteX64" fmla="*/ 304780 w 3368451"/>
                <a:gd name="connsiteY64" fmla="*/ 579071 h 2326444"/>
                <a:gd name="connsiteX65" fmla="*/ 213346 w 3368451"/>
                <a:gd name="connsiteY65" fmla="*/ 629867 h 2326444"/>
                <a:gd name="connsiteX66" fmla="*/ 193027 w 3368451"/>
                <a:gd name="connsiteY66" fmla="*/ 660344 h 2326444"/>
                <a:gd name="connsiteX67" fmla="*/ 162549 w 3368451"/>
                <a:gd name="connsiteY67" fmla="*/ 680662 h 2326444"/>
                <a:gd name="connsiteX68" fmla="*/ 121912 w 3368451"/>
                <a:gd name="connsiteY68" fmla="*/ 741617 h 2326444"/>
                <a:gd name="connsiteX69" fmla="*/ 101593 w 3368451"/>
                <a:gd name="connsiteY69" fmla="*/ 772095 h 2326444"/>
                <a:gd name="connsiteX70" fmla="*/ 81274 w 3368451"/>
                <a:gd name="connsiteY70" fmla="*/ 812731 h 2326444"/>
                <a:gd name="connsiteX71" fmla="*/ 50796 w 3368451"/>
                <a:gd name="connsiteY71" fmla="*/ 853368 h 2326444"/>
                <a:gd name="connsiteX72" fmla="*/ 30478 w 3368451"/>
                <a:gd name="connsiteY72" fmla="*/ 904164 h 2326444"/>
                <a:gd name="connsiteX73" fmla="*/ 0 w 3368451"/>
                <a:gd name="connsiteY73" fmla="*/ 1026073 h 2326444"/>
                <a:gd name="connsiteX74" fmla="*/ 20318 w 3368451"/>
                <a:gd name="connsiteY74" fmla="*/ 1229256 h 2326444"/>
                <a:gd name="connsiteX75" fmla="*/ 71115 w 3368451"/>
                <a:gd name="connsiteY75" fmla="*/ 1320689 h 2326444"/>
                <a:gd name="connsiteX76" fmla="*/ 101593 w 3368451"/>
                <a:gd name="connsiteY76" fmla="*/ 1391803 h 2326444"/>
                <a:gd name="connsiteX77" fmla="*/ 121912 w 3368451"/>
                <a:gd name="connsiteY77" fmla="*/ 1422280 h 2326444"/>
                <a:gd name="connsiteX78" fmla="*/ 142231 w 3368451"/>
                <a:gd name="connsiteY78" fmla="*/ 1473076 h 2326444"/>
                <a:gd name="connsiteX79" fmla="*/ 172709 w 3368451"/>
                <a:gd name="connsiteY79" fmla="*/ 1503553 h 2326444"/>
                <a:gd name="connsiteX80" fmla="*/ 223506 w 3368451"/>
                <a:gd name="connsiteY80" fmla="*/ 1584826 h 2326444"/>
                <a:gd name="connsiteX81" fmla="*/ 304780 w 3368451"/>
                <a:gd name="connsiteY81" fmla="*/ 1686418 h 2326444"/>
                <a:gd name="connsiteX82" fmla="*/ 335258 w 3368451"/>
                <a:gd name="connsiteY82" fmla="*/ 1696577 h 2326444"/>
                <a:gd name="connsiteX83" fmla="*/ 365737 w 3368451"/>
                <a:gd name="connsiteY83" fmla="*/ 1727055 h 2326444"/>
                <a:gd name="connsiteX84" fmla="*/ 426693 w 3368451"/>
                <a:gd name="connsiteY84" fmla="*/ 1767691 h 2326444"/>
                <a:gd name="connsiteX85" fmla="*/ 457171 w 3368451"/>
                <a:gd name="connsiteY85" fmla="*/ 1798169 h 2326444"/>
                <a:gd name="connsiteX86" fmla="*/ 477490 w 3368451"/>
                <a:gd name="connsiteY86" fmla="*/ 1828646 h 2326444"/>
                <a:gd name="connsiteX87" fmla="*/ 518127 w 3368451"/>
                <a:gd name="connsiteY87" fmla="*/ 1848964 h 2326444"/>
                <a:gd name="connsiteX88" fmla="*/ 579083 w 3368451"/>
                <a:gd name="connsiteY88" fmla="*/ 1889601 h 2326444"/>
                <a:gd name="connsiteX89" fmla="*/ 619721 w 3368451"/>
                <a:gd name="connsiteY89" fmla="*/ 1920078 h 2326444"/>
                <a:gd name="connsiteX90" fmla="*/ 650199 w 3368451"/>
                <a:gd name="connsiteY90" fmla="*/ 1930237 h 2326444"/>
                <a:gd name="connsiteX91" fmla="*/ 690836 w 3368451"/>
                <a:gd name="connsiteY91" fmla="*/ 1950556 h 2326444"/>
                <a:gd name="connsiteX92" fmla="*/ 731474 w 3368451"/>
                <a:gd name="connsiteY92" fmla="*/ 1960715 h 2326444"/>
                <a:gd name="connsiteX93" fmla="*/ 792430 w 3368451"/>
                <a:gd name="connsiteY93" fmla="*/ 1981033 h 2326444"/>
                <a:gd name="connsiteX94" fmla="*/ 833067 w 3368451"/>
                <a:gd name="connsiteY94" fmla="*/ 1991192 h 2326444"/>
                <a:gd name="connsiteX95" fmla="*/ 883864 w 3368451"/>
                <a:gd name="connsiteY95" fmla="*/ 2001351 h 2326444"/>
                <a:gd name="connsiteX96" fmla="*/ 944820 w 3368451"/>
                <a:gd name="connsiteY96" fmla="*/ 2021670 h 2326444"/>
                <a:gd name="connsiteX97" fmla="*/ 975298 w 3368451"/>
                <a:gd name="connsiteY97" fmla="*/ 2031829 h 2326444"/>
                <a:gd name="connsiteX98" fmla="*/ 1005776 w 3368451"/>
                <a:gd name="connsiteY98" fmla="*/ 2041988 h 2326444"/>
                <a:gd name="connsiteX99" fmla="*/ 1036254 w 3368451"/>
                <a:gd name="connsiteY99" fmla="*/ 2052147 h 2326444"/>
                <a:gd name="connsiteX100" fmla="*/ 1056573 w 3368451"/>
                <a:gd name="connsiteY100" fmla="*/ 2072466 h 2326444"/>
                <a:gd name="connsiteX101" fmla="*/ 1127689 w 3368451"/>
                <a:gd name="connsiteY101" fmla="*/ 2113102 h 232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368451" h="2326444">
                  <a:moveTo>
                    <a:pt x="1076892" y="2082625"/>
                  </a:moveTo>
                  <a:cubicBezTo>
                    <a:pt x="1087051" y="2089398"/>
                    <a:pt x="1096449" y="2097483"/>
                    <a:pt x="1107370" y="2102943"/>
                  </a:cubicBezTo>
                  <a:cubicBezTo>
                    <a:pt x="1283769" y="2191140"/>
                    <a:pt x="1114388" y="2103048"/>
                    <a:pt x="1208963" y="2143580"/>
                  </a:cubicBezTo>
                  <a:cubicBezTo>
                    <a:pt x="1222883" y="2149546"/>
                    <a:pt x="1234656" y="2161448"/>
                    <a:pt x="1249601" y="2163898"/>
                  </a:cubicBezTo>
                  <a:cubicBezTo>
                    <a:pt x="1441953" y="2195430"/>
                    <a:pt x="1635852" y="2216721"/>
                    <a:pt x="1828684" y="2245171"/>
                  </a:cubicBezTo>
                  <a:cubicBezTo>
                    <a:pt x="1842497" y="2247209"/>
                    <a:pt x="1855499" y="2253355"/>
                    <a:pt x="1869322" y="2255330"/>
                  </a:cubicBezTo>
                  <a:cubicBezTo>
                    <a:pt x="2211193" y="2304167"/>
                    <a:pt x="1804318" y="2237724"/>
                    <a:pt x="2031872" y="2275648"/>
                  </a:cubicBezTo>
                  <a:cubicBezTo>
                    <a:pt x="2087304" y="2294126"/>
                    <a:pt x="2046747" y="2282626"/>
                    <a:pt x="2133465" y="2295967"/>
                  </a:cubicBezTo>
                  <a:cubicBezTo>
                    <a:pt x="2174165" y="2302228"/>
                    <a:pt x="2236524" y="2314686"/>
                    <a:pt x="2275696" y="2316285"/>
                  </a:cubicBezTo>
                  <a:cubicBezTo>
                    <a:pt x="2414466" y="2321949"/>
                    <a:pt x="2553385" y="2323058"/>
                    <a:pt x="2692230" y="2326444"/>
                  </a:cubicBezTo>
                  <a:cubicBezTo>
                    <a:pt x="2719322" y="2323058"/>
                    <a:pt x="2747445" y="2324429"/>
                    <a:pt x="2773505" y="2316285"/>
                  </a:cubicBezTo>
                  <a:cubicBezTo>
                    <a:pt x="2802416" y="2307251"/>
                    <a:pt x="2826045" y="2285226"/>
                    <a:pt x="2854780" y="2275648"/>
                  </a:cubicBezTo>
                  <a:cubicBezTo>
                    <a:pt x="3007981" y="2224583"/>
                    <a:pt x="2819154" y="2293463"/>
                    <a:pt x="2976692" y="2214694"/>
                  </a:cubicBezTo>
                  <a:cubicBezTo>
                    <a:pt x="2990238" y="2207921"/>
                    <a:pt x="3005006" y="2203178"/>
                    <a:pt x="3017330" y="2194375"/>
                  </a:cubicBezTo>
                  <a:cubicBezTo>
                    <a:pt x="3029021" y="2186024"/>
                    <a:pt x="3036771" y="2173095"/>
                    <a:pt x="3047808" y="2163898"/>
                  </a:cubicBezTo>
                  <a:cubicBezTo>
                    <a:pt x="3093614" y="2125728"/>
                    <a:pt x="3089847" y="2156717"/>
                    <a:pt x="3139242" y="2082625"/>
                  </a:cubicBezTo>
                  <a:cubicBezTo>
                    <a:pt x="3152788" y="2062307"/>
                    <a:pt x="3167315" y="2042610"/>
                    <a:pt x="3179879" y="2021670"/>
                  </a:cubicBezTo>
                  <a:cubicBezTo>
                    <a:pt x="3187671" y="2008684"/>
                    <a:pt x="3190503" y="1992667"/>
                    <a:pt x="3200198" y="1981033"/>
                  </a:cubicBezTo>
                  <a:cubicBezTo>
                    <a:pt x="3208015" y="1971653"/>
                    <a:pt x="3220517" y="1967488"/>
                    <a:pt x="3230676" y="1960715"/>
                  </a:cubicBezTo>
                  <a:cubicBezTo>
                    <a:pt x="3246139" y="1934943"/>
                    <a:pt x="3269815" y="1898428"/>
                    <a:pt x="3281473" y="1869283"/>
                  </a:cubicBezTo>
                  <a:cubicBezTo>
                    <a:pt x="3317745" y="1778606"/>
                    <a:pt x="3283019" y="1836489"/>
                    <a:pt x="3322110" y="1777850"/>
                  </a:cubicBezTo>
                  <a:cubicBezTo>
                    <a:pt x="3325497" y="1764305"/>
                    <a:pt x="3329772" y="1750951"/>
                    <a:pt x="3332270" y="1737214"/>
                  </a:cubicBezTo>
                  <a:cubicBezTo>
                    <a:pt x="3368451" y="1538227"/>
                    <a:pt x="3331968" y="1378005"/>
                    <a:pt x="3322110" y="1147983"/>
                  </a:cubicBezTo>
                  <a:cubicBezTo>
                    <a:pt x="3319351" y="1083612"/>
                    <a:pt x="3317089" y="1019184"/>
                    <a:pt x="3311951" y="954959"/>
                  </a:cubicBezTo>
                  <a:cubicBezTo>
                    <a:pt x="3310308" y="934426"/>
                    <a:pt x="3304199" y="914462"/>
                    <a:pt x="3301792" y="894005"/>
                  </a:cubicBezTo>
                  <a:cubicBezTo>
                    <a:pt x="3297422" y="856857"/>
                    <a:pt x="3298525" y="819017"/>
                    <a:pt x="3291632" y="782254"/>
                  </a:cubicBezTo>
                  <a:cubicBezTo>
                    <a:pt x="3281085" y="726003"/>
                    <a:pt x="3271852" y="742693"/>
                    <a:pt x="3250995" y="700981"/>
                  </a:cubicBezTo>
                  <a:cubicBezTo>
                    <a:pt x="3246206" y="691403"/>
                    <a:pt x="3245054" y="680346"/>
                    <a:pt x="3240835" y="670503"/>
                  </a:cubicBezTo>
                  <a:cubicBezTo>
                    <a:pt x="3234869" y="656583"/>
                    <a:pt x="3226483" y="643787"/>
                    <a:pt x="3220517" y="629867"/>
                  </a:cubicBezTo>
                  <a:cubicBezTo>
                    <a:pt x="3210075" y="605504"/>
                    <a:pt x="3207565" y="584536"/>
                    <a:pt x="3200198" y="558753"/>
                  </a:cubicBezTo>
                  <a:cubicBezTo>
                    <a:pt x="3197256" y="548456"/>
                    <a:pt x="3194470" y="538024"/>
                    <a:pt x="3190039" y="528275"/>
                  </a:cubicBezTo>
                  <a:cubicBezTo>
                    <a:pt x="3177505" y="500701"/>
                    <a:pt x="3158979" y="475737"/>
                    <a:pt x="3149401" y="447002"/>
                  </a:cubicBezTo>
                  <a:cubicBezTo>
                    <a:pt x="3146015" y="436843"/>
                    <a:pt x="3144031" y="426103"/>
                    <a:pt x="3139242" y="416525"/>
                  </a:cubicBezTo>
                  <a:cubicBezTo>
                    <a:pt x="3131260" y="400562"/>
                    <a:pt x="3096117" y="356151"/>
                    <a:pt x="3088445" y="345411"/>
                  </a:cubicBezTo>
                  <a:cubicBezTo>
                    <a:pt x="3048617" y="289654"/>
                    <a:pt x="3059602" y="286093"/>
                    <a:pt x="2986851" y="213342"/>
                  </a:cubicBezTo>
                  <a:cubicBezTo>
                    <a:pt x="2973305" y="199796"/>
                    <a:pt x="2961173" y="184672"/>
                    <a:pt x="2946214" y="172705"/>
                  </a:cubicBezTo>
                  <a:cubicBezTo>
                    <a:pt x="2927145" y="157450"/>
                    <a:pt x="2902525" y="149336"/>
                    <a:pt x="2885258" y="132069"/>
                  </a:cubicBezTo>
                  <a:cubicBezTo>
                    <a:pt x="2878485" y="125296"/>
                    <a:pt x="2872212" y="117983"/>
                    <a:pt x="2864939" y="111750"/>
                  </a:cubicBezTo>
                  <a:cubicBezTo>
                    <a:pt x="2821545" y="74556"/>
                    <a:pt x="2790157" y="49573"/>
                    <a:pt x="2732867" y="30477"/>
                  </a:cubicBezTo>
                  <a:cubicBezTo>
                    <a:pt x="2722708" y="27091"/>
                    <a:pt x="2712778" y="22915"/>
                    <a:pt x="2702389" y="20318"/>
                  </a:cubicBezTo>
                  <a:cubicBezTo>
                    <a:pt x="2685637" y="16130"/>
                    <a:pt x="2668449" y="13905"/>
                    <a:pt x="2651593" y="10159"/>
                  </a:cubicBezTo>
                  <a:cubicBezTo>
                    <a:pt x="2637963" y="7130"/>
                    <a:pt x="2624501" y="3386"/>
                    <a:pt x="2610955" y="0"/>
                  </a:cubicBezTo>
                  <a:lnTo>
                    <a:pt x="1849003" y="10159"/>
                  </a:lnTo>
                  <a:cubicBezTo>
                    <a:pt x="1787876" y="11650"/>
                    <a:pt x="1781839" y="23634"/>
                    <a:pt x="1727091" y="30477"/>
                  </a:cubicBezTo>
                  <a:cubicBezTo>
                    <a:pt x="1689975" y="35116"/>
                    <a:pt x="1652589" y="37250"/>
                    <a:pt x="1615338" y="40636"/>
                  </a:cubicBezTo>
                  <a:cubicBezTo>
                    <a:pt x="1601792" y="44022"/>
                    <a:pt x="1588330" y="47766"/>
                    <a:pt x="1574700" y="50795"/>
                  </a:cubicBezTo>
                  <a:cubicBezTo>
                    <a:pt x="1557844" y="54541"/>
                    <a:pt x="1540729" y="57071"/>
                    <a:pt x="1523904" y="60954"/>
                  </a:cubicBezTo>
                  <a:cubicBezTo>
                    <a:pt x="1496694" y="67233"/>
                    <a:pt x="1469721" y="74500"/>
                    <a:pt x="1442629" y="81273"/>
                  </a:cubicBezTo>
                  <a:lnTo>
                    <a:pt x="1401991" y="91432"/>
                  </a:lnTo>
                  <a:cubicBezTo>
                    <a:pt x="1388445" y="98205"/>
                    <a:pt x="1375274" y="105784"/>
                    <a:pt x="1361354" y="111750"/>
                  </a:cubicBezTo>
                  <a:cubicBezTo>
                    <a:pt x="1351511" y="115968"/>
                    <a:pt x="1341208" y="119091"/>
                    <a:pt x="1330876" y="121909"/>
                  </a:cubicBezTo>
                  <a:cubicBezTo>
                    <a:pt x="1251311" y="143609"/>
                    <a:pt x="1261144" y="140304"/>
                    <a:pt x="1188645" y="152387"/>
                  </a:cubicBezTo>
                  <a:cubicBezTo>
                    <a:pt x="1151043" y="171187"/>
                    <a:pt x="1130990" y="183608"/>
                    <a:pt x="1087051" y="193023"/>
                  </a:cubicBezTo>
                  <a:cubicBezTo>
                    <a:pt x="1060355" y="198744"/>
                    <a:pt x="1032868" y="199796"/>
                    <a:pt x="1005776" y="203183"/>
                  </a:cubicBezTo>
                  <a:cubicBezTo>
                    <a:pt x="992230" y="209956"/>
                    <a:pt x="979059" y="217535"/>
                    <a:pt x="965139" y="223501"/>
                  </a:cubicBezTo>
                  <a:cubicBezTo>
                    <a:pt x="955296" y="227719"/>
                    <a:pt x="944110" y="228621"/>
                    <a:pt x="934661" y="233660"/>
                  </a:cubicBezTo>
                  <a:cubicBezTo>
                    <a:pt x="893150" y="255799"/>
                    <a:pt x="857984" y="291850"/>
                    <a:pt x="812748" y="304774"/>
                  </a:cubicBezTo>
                  <a:cubicBezTo>
                    <a:pt x="749301" y="322901"/>
                    <a:pt x="718481" y="326981"/>
                    <a:pt x="660358" y="365729"/>
                  </a:cubicBezTo>
                  <a:cubicBezTo>
                    <a:pt x="640039" y="379274"/>
                    <a:pt x="616669" y="389098"/>
                    <a:pt x="599402" y="406365"/>
                  </a:cubicBezTo>
                  <a:cubicBezTo>
                    <a:pt x="592629" y="413138"/>
                    <a:pt x="587053" y="421371"/>
                    <a:pt x="579083" y="426684"/>
                  </a:cubicBezTo>
                  <a:cubicBezTo>
                    <a:pt x="553976" y="443422"/>
                    <a:pt x="535059" y="448131"/>
                    <a:pt x="507968" y="457161"/>
                  </a:cubicBezTo>
                  <a:cubicBezTo>
                    <a:pt x="487649" y="470707"/>
                    <a:pt x="468853" y="486877"/>
                    <a:pt x="447011" y="497798"/>
                  </a:cubicBezTo>
                  <a:cubicBezTo>
                    <a:pt x="434522" y="504042"/>
                    <a:pt x="418863" y="501713"/>
                    <a:pt x="406374" y="507957"/>
                  </a:cubicBezTo>
                  <a:cubicBezTo>
                    <a:pt x="302755" y="559765"/>
                    <a:pt x="424890" y="523645"/>
                    <a:pt x="325099" y="548594"/>
                  </a:cubicBezTo>
                  <a:cubicBezTo>
                    <a:pt x="318326" y="558753"/>
                    <a:pt x="314050" y="571125"/>
                    <a:pt x="304780" y="579071"/>
                  </a:cubicBezTo>
                  <a:cubicBezTo>
                    <a:pt x="286922" y="594378"/>
                    <a:pt x="236422" y="618329"/>
                    <a:pt x="213346" y="629867"/>
                  </a:cubicBezTo>
                  <a:cubicBezTo>
                    <a:pt x="206573" y="640026"/>
                    <a:pt x="201661" y="651711"/>
                    <a:pt x="193027" y="660344"/>
                  </a:cubicBezTo>
                  <a:cubicBezTo>
                    <a:pt x="184393" y="668978"/>
                    <a:pt x="169322" y="670503"/>
                    <a:pt x="162549" y="680662"/>
                  </a:cubicBezTo>
                  <a:cubicBezTo>
                    <a:pt x="110067" y="759385"/>
                    <a:pt x="198429" y="690607"/>
                    <a:pt x="121912" y="741617"/>
                  </a:cubicBezTo>
                  <a:cubicBezTo>
                    <a:pt x="115139" y="751776"/>
                    <a:pt x="107651" y="761494"/>
                    <a:pt x="101593" y="772095"/>
                  </a:cubicBezTo>
                  <a:cubicBezTo>
                    <a:pt x="94079" y="785244"/>
                    <a:pt x="89301" y="799889"/>
                    <a:pt x="81274" y="812731"/>
                  </a:cubicBezTo>
                  <a:cubicBezTo>
                    <a:pt x="72300" y="827089"/>
                    <a:pt x="59019" y="838567"/>
                    <a:pt x="50796" y="853368"/>
                  </a:cubicBezTo>
                  <a:cubicBezTo>
                    <a:pt x="41940" y="869309"/>
                    <a:pt x="36245" y="886864"/>
                    <a:pt x="30478" y="904164"/>
                  </a:cubicBezTo>
                  <a:cubicBezTo>
                    <a:pt x="11680" y="960559"/>
                    <a:pt x="10606" y="973041"/>
                    <a:pt x="0" y="1026073"/>
                  </a:cubicBezTo>
                  <a:cubicBezTo>
                    <a:pt x="6773" y="1093801"/>
                    <a:pt x="11514" y="1161762"/>
                    <a:pt x="20318" y="1229256"/>
                  </a:cubicBezTo>
                  <a:cubicBezTo>
                    <a:pt x="24859" y="1264068"/>
                    <a:pt x="54961" y="1293767"/>
                    <a:pt x="71115" y="1320689"/>
                  </a:cubicBezTo>
                  <a:cubicBezTo>
                    <a:pt x="134545" y="1426403"/>
                    <a:pt x="59547" y="1307713"/>
                    <a:pt x="101593" y="1391803"/>
                  </a:cubicBezTo>
                  <a:cubicBezTo>
                    <a:pt x="107053" y="1402724"/>
                    <a:pt x="116451" y="1411359"/>
                    <a:pt x="121912" y="1422280"/>
                  </a:cubicBezTo>
                  <a:cubicBezTo>
                    <a:pt x="130068" y="1438591"/>
                    <a:pt x="132566" y="1457612"/>
                    <a:pt x="142231" y="1473076"/>
                  </a:cubicBezTo>
                  <a:cubicBezTo>
                    <a:pt x="149846" y="1485259"/>
                    <a:pt x="164089" y="1492059"/>
                    <a:pt x="172709" y="1503553"/>
                  </a:cubicBezTo>
                  <a:cubicBezTo>
                    <a:pt x="273726" y="1638240"/>
                    <a:pt x="152501" y="1492520"/>
                    <a:pt x="223506" y="1584826"/>
                  </a:cubicBezTo>
                  <a:cubicBezTo>
                    <a:pt x="249948" y="1619200"/>
                    <a:pt x="263638" y="1672705"/>
                    <a:pt x="304780" y="1686418"/>
                  </a:cubicBezTo>
                  <a:lnTo>
                    <a:pt x="335258" y="1696577"/>
                  </a:lnTo>
                  <a:cubicBezTo>
                    <a:pt x="345418" y="1706736"/>
                    <a:pt x="354396" y="1718234"/>
                    <a:pt x="365737" y="1727055"/>
                  </a:cubicBezTo>
                  <a:cubicBezTo>
                    <a:pt x="385013" y="1742047"/>
                    <a:pt x="409426" y="1750424"/>
                    <a:pt x="426693" y="1767691"/>
                  </a:cubicBezTo>
                  <a:cubicBezTo>
                    <a:pt x="436852" y="1777850"/>
                    <a:pt x="447973" y="1787132"/>
                    <a:pt x="457171" y="1798169"/>
                  </a:cubicBezTo>
                  <a:cubicBezTo>
                    <a:pt x="464988" y="1807549"/>
                    <a:pt x="468110" y="1820830"/>
                    <a:pt x="477490" y="1828646"/>
                  </a:cubicBezTo>
                  <a:cubicBezTo>
                    <a:pt x="489124" y="1838341"/>
                    <a:pt x="504581" y="1842191"/>
                    <a:pt x="518127" y="1848964"/>
                  </a:cubicBezTo>
                  <a:cubicBezTo>
                    <a:pt x="559527" y="1890364"/>
                    <a:pt x="513480" y="1848600"/>
                    <a:pt x="579083" y="1889601"/>
                  </a:cubicBezTo>
                  <a:cubicBezTo>
                    <a:pt x="593442" y="1898575"/>
                    <a:pt x="605020" y="1911678"/>
                    <a:pt x="619721" y="1920078"/>
                  </a:cubicBezTo>
                  <a:cubicBezTo>
                    <a:pt x="629019" y="1925391"/>
                    <a:pt x="640356" y="1926019"/>
                    <a:pt x="650199" y="1930237"/>
                  </a:cubicBezTo>
                  <a:cubicBezTo>
                    <a:pt x="664119" y="1936203"/>
                    <a:pt x="676656" y="1945238"/>
                    <a:pt x="690836" y="1950556"/>
                  </a:cubicBezTo>
                  <a:cubicBezTo>
                    <a:pt x="703910" y="1955459"/>
                    <a:pt x="718100" y="1956703"/>
                    <a:pt x="731474" y="1960715"/>
                  </a:cubicBezTo>
                  <a:cubicBezTo>
                    <a:pt x="751988" y="1966869"/>
                    <a:pt x="771652" y="1975839"/>
                    <a:pt x="792430" y="1981033"/>
                  </a:cubicBezTo>
                  <a:cubicBezTo>
                    <a:pt x="805976" y="1984419"/>
                    <a:pt x="819437" y="1988163"/>
                    <a:pt x="833067" y="1991192"/>
                  </a:cubicBezTo>
                  <a:cubicBezTo>
                    <a:pt x="849923" y="1994938"/>
                    <a:pt x="867205" y="1996808"/>
                    <a:pt x="883864" y="2001351"/>
                  </a:cubicBezTo>
                  <a:cubicBezTo>
                    <a:pt x="904527" y="2006986"/>
                    <a:pt x="924501" y="2014897"/>
                    <a:pt x="944820" y="2021670"/>
                  </a:cubicBezTo>
                  <a:lnTo>
                    <a:pt x="975298" y="2031829"/>
                  </a:lnTo>
                  <a:lnTo>
                    <a:pt x="1005776" y="2041988"/>
                  </a:lnTo>
                  <a:lnTo>
                    <a:pt x="1036254" y="2052147"/>
                  </a:lnTo>
                  <a:cubicBezTo>
                    <a:pt x="1043027" y="2058920"/>
                    <a:pt x="1048779" y="2066899"/>
                    <a:pt x="1056573" y="2072466"/>
                  </a:cubicBezTo>
                  <a:cubicBezTo>
                    <a:pt x="1083308" y="2091562"/>
                    <a:pt x="1101426" y="2099971"/>
                    <a:pt x="1127689" y="2113102"/>
                  </a:cubicBezTo>
                </a:path>
              </a:pathLst>
            </a:custGeom>
            <a:grp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9" name="Group 33"/>
            <p:cNvGrpSpPr/>
            <p:nvPr/>
          </p:nvGrpSpPr>
          <p:grpSpPr>
            <a:xfrm>
              <a:off x="5936670" y="4007356"/>
              <a:ext cx="703842" cy="309792"/>
              <a:chOff x="2220912" y="5684837"/>
              <a:chExt cx="1676400" cy="990600"/>
            </a:xfrm>
            <a:grpFill/>
          </p:grpSpPr>
          <p:sp>
            <p:nvSpPr>
              <p:cNvPr id="23" name="Rectangle 22"/>
              <p:cNvSpPr/>
              <p:nvPr/>
            </p:nvSpPr>
            <p:spPr>
              <a:xfrm>
                <a:off x="2220912" y="5684837"/>
                <a:ext cx="1676400" cy="990600"/>
              </a:xfrm>
              <a:prstGeom prst="rect">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ectangle 23"/>
              <p:cNvSpPr/>
              <p:nvPr/>
            </p:nvSpPr>
            <p:spPr>
              <a:xfrm>
                <a:off x="2373312" y="5761037"/>
                <a:ext cx="1371600" cy="381000"/>
              </a:xfrm>
              <a:prstGeom prst="rect">
                <a:avLst/>
              </a:prstGeom>
              <a:grpFill/>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34" name="Oval 33"/>
            <p:cNvSpPr/>
            <p:nvPr/>
          </p:nvSpPr>
          <p:spPr>
            <a:xfrm>
              <a:off x="7478712" y="3398837"/>
              <a:ext cx="1066800" cy="300038"/>
            </a:xfrm>
            <a:prstGeom prst="ellipse">
              <a:avLst/>
            </a:prstGeom>
            <a:grpFill/>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#3</a:t>
              </a:r>
              <a:endParaRPr lang="en-US" dirty="0"/>
            </a:p>
          </p:txBody>
        </p:sp>
        <p:sp>
          <p:nvSpPr>
            <p:cNvPr id="35" name="Oval 34"/>
            <p:cNvSpPr/>
            <p:nvPr/>
          </p:nvSpPr>
          <p:spPr>
            <a:xfrm>
              <a:off x="7707312" y="4999037"/>
              <a:ext cx="1066800" cy="300038"/>
            </a:xfrm>
            <a:prstGeom prst="ellipse">
              <a:avLst/>
            </a:prstGeom>
            <a:grpFill/>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#4</a:t>
              </a:r>
              <a:endParaRPr lang="en-US" dirty="0"/>
            </a:p>
          </p:txBody>
        </p:sp>
        <p:cxnSp>
          <p:nvCxnSpPr>
            <p:cNvPr id="64" name="Straight Arrow Connector 63"/>
            <p:cNvCxnSpPr>
              <a:stCxn id="23" idx="3"/>
              <a:endCxn id="34" idx="3"/>
            </p:cNvCxnSpPr>
            <p:nvPr/>
          </p:nvCxnSpPr>
          <p:spPr>
            <a:xfrm flipV="1">
              <a:off x="6640512" y="3654935"/>
              <a:ext cx="994429" cy="507317"/>
            </a:xfrm>
            <a:prstGeom prst="straightConnector1">
              <a:avLst/>
            </a:prstGeom>
            <a:grpFill/>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23" idx="3"/>
              <a:endCxn id="35" idx="1"/>
            </p:cNvCxnSpPr>
            <p:nvPr/>
          </p:nvCxnSpPr>
          <p:spPr>
            <a:xfrm>
              <a:off x="6640512" y="4162252"/>
              <a:ext cx="1223029" cy="880725"/>
            </a:xfrm>
            <a:prstGeom prst="straightConnector1">
              <a:avLst/>
            </a:prstGeom>
            <a:grpFill/>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grpSp>
      <p:grpSp>
        <p:nvGrpSpPr>
          <p:cNvPr id="10" name="Group 57"/>
          <p:cNvGrpSpPr/>
          <p:nvPr/>
        </p:nvGrpSpPr>
        <p:grpSpPr>
          <a:xfrm>
            <a:off x="2982913" y="5067079"/>
            <a:ext cx="3048000" cy="2217958"/>
            <a:chOff x="2915047" y="4377238"/>
            <a:chExt cx="3729174" cy="2713633"/>
          </a:xfrm>
          <a:solidFill>
            <a:schemeClr val="accent4">
              <a:lumMod val="40000"/>
              <a:lumOff val="60000"/>
            </a:schemeClr>
          </a:solidFill>
        </p:grpSpPr>
        <p:sp>
          <p:nvSpPr>
            <p:cNvPr id="88" name="Freeform 87"/>
            <p:cNvSpPr/>
            <p:nvPr/>
          </p:nvSpPr>
          <p:spPr>
            <a:xfrm>
              <a:off x="2915047" y="4377238"/>
              <a:ext cx="3729174" cy="2713633"/>
            </a:xfrm>
            <a:custGeom>
              <a:avLst/>
              <a:gdLst>
                <a:gd name="connsiteX0" fmla="*/ 1697302 w 3729174"/>
                <a:gd name="connsiteY0" fmla="*/ 11513 h 2713633"/>
                <a:gd name="connsiteX1" fmla="*/ 1575390 w 3729174"/>
                <a:gd name="connsiteY1" fmla="*/ 21672 h 2713633"/>
                <a:gd name="connsiteX2" fmla="*/ 1534753 w 3729174"/>
                <a:gd name="connsiteY2" fmla="*/ 31832 h 2713633"/>
                <a:gd name="connsiteX3" fmla="*/ 1402681 w 3729174"/>
                <a:gd name="connsiteY3" fmla="*/ 41991 h 2713633"/>
                <a:gd name="connsiteX4" fmla="*/ 1321406 w 3729174"/>
                <a:gd name="connsiteY4" fmla="*/ 52150 h 2713633"/>
                <a:gd name="connsiteX5" fmla="*/ 1250291 w 3729174"/>
                <a:gd name="connsiteY5" fmla="*/ 92787 h 2713633"/>
                <a:gd name="connsiteX6" fmla="*/ 1219813 w 3729174"/>
                <a:gd name="connsiteY6" fmla="*/ 102946 h 2713633"/>
                <a:gd name="connsiteX7" fmla="*/ 1189334 w 3729174"/>
                <a:gd name="connsiteY7" fmla="*/ 123264 h 2713633"/>
                <a:gd name="connsiteX8" fmla="*/ 1148697 w 3729174"/>
                <a:gd name="connsiteY8" fmla="*/ 143582 h 2713633"/>
                <a:gd name="connsiteX9" fmla="*/ 1108060 w 3729174"/>
                <a:gd name="connsiteY9" fmla="*/ 174060 h 2713633"/>
                <a:gd name="connsiteX10" fmla="*/ 1077581 w 3729174"/>
                <a:gd name="connsiteY10" fmla="*/ 194378 h 2713633"/>
                <a:gd name="connsiteX11" fmla="*/ 1036944 w 3729174"/>
                <a:gd name="connsiteY11" fmla="*/ 265492 h 2713633"/>
                <a:gd name="connsiteX12" fmla="*/ 1006466 w 3729174"/>
                <a:gd name="connsiteY12" fmla="*/ 295969 h 2713633"/>
                <a:gd name="connsiteX13" fmla="*/ 965829 w 3729174"/>
                <a:gd name="connsiteY13" fmla="*/ 326447 h 2713633"/>
                <a:gd name="connsiteX14" fmla="*/ 915032 w 3729174"/>
                <a:gd name="connsiteY14" fmla="*/ 387402 h 2713633"/>
                <a:gd name="connsiteX15" fmla="*/ 813438 w 3729174"/>
                <a:gd name="connsiteY15" fmla="*/ 519471 h 2713633"/>
                <a:gd name="connsiteX16" fmla="*/ 752482 w 3729174"/>
                <a:gd name="connsiteY16" fmla="*/ 621062 h 2713633"/>
                <a:gd name="connsiteX17" fmla="*/ 711845 w 3729174"/>
                <a:gd name="connsiteY17" fmla="*/ 692176 h 2713633"/>
                <a:gd name="connsiteX18" fmla="*/ 681366 w 3729174"/>
                <a:gd name="connsiteY18" fmla="*/ 732813 h 2713633"/>
                <a:gd name="connsiteX19" fmla="*/ 650888 w 3729174"/>
                <a:gd name="connsiteY19" fmla="*/ 793768 h 2713633"/>
                <a:gd name="connsiteX20" fmla="*/ 610251 w 3729174"/>
                <a:gd name="connsiteY20" fmla="*/ 864882 h 2713633"/>
                <a:gd name="connsiteX21" fmla="*/ 589932 w 3729174"/>
                <a:gd name="connsiteY21" fmla="*/ 905518 h 2713633"/>
                <a:gd name="connsiteX22" fmla="*/ 559454 w 3729174"/>
                <a:gd name="connsiteY22" fmla="*/ 935996 h 2713633"/>
                <a:gd name="connsiteX23" fmla="*/ 539135 w 3729174"/>
                <a:gd name="connsiteY23" fmla="*/ 976632 h 2713633"/>
                <a:gd name="connsiteX24" fmla="*/ 508657 w 3729174"/>
                <a:gd name="connsiteY24" fmla="*/ 1017269 h 2713633"/>
                <a:gd name="connsiteX25" fmla="*/ 478179 w 3729174"/>
                <a:gd name="connsiteY25" fmla="*/ 1078224 h 2713633"/>
                <a:gd name="connsiteX26" fmla="*/ 457861 w 3729174"/>
                <a:gd name="connsiteY26" fmla="*/ 1118860 h 2713633"/>
                <a:gd name="connsiteX27" fmla="*/ 427382 w 3729174"/>
                <a:gd name="connsiteY27" fmla="*/ 1159497 h 2713633"/>
                <a:gd name="connsiteX28" fmla="*/ 407064 w 3729174"/>
                <a:gd name="connsiteY28" fmla="*/ 1200134 h 2713633"/>
                <a:gd name="connsiteX29" fmla="*/ 386745 w 3729174"/>
                <a:gd name="connsiteY29" fmla="*/ 1230611 h 2713633"/>
                <a:gd name="connsiteX30" fmla="*/ 305470 w 3729174"/>
                <a:gd name="connsiteY30" fmla="*/ 1342362 h 2713633"/>
                <a:gd name="connsiteX31" fmla="*/ 244514 w 3729174"/>
                <a:gd name="connsiteY31" fmla="*/ 1413476 h 2713633"/>
                <a:gd name="connsiteX32" fmla="*/ 214036 w 3729174"/>
                <a:gd name="connsiteY32" fmla="*/ 1433794 h 2713633"/>
                <a:gd name="connsiteX33" fmla="*/ 153080 w 3729174"/>
                <a:gd name="connsiteY33" fmla="*/ 1484590 h 2713633"/>
                <a:gd name="connsiteX34" fmla="*/ 132761 w 3729174"/>
                <a:gd name="connsiteY34" fmla="*/ 1515067 h 2713633"/>
                <a:gd name="connsiteX35" fmla="*/ 92124 w 3729174"/>
                <a:gd name="connsiteY35" fmla="*/ 1545544 h 2713633"/>
                <a:gd name="connsiteX36" fmla="*/ 51486 w 3729174"/>
                <a:gd name="connsiteY36" fmla="*/ 1626818 h 2713633"/>
                <a:gd name="connsiteX37" fmla="*/ 41327 w 3729174"/>
                <a:gd name="connsiteY37" fmla="*/ 1677613 h 2713633"/>
                <a:gd name="connsiteX38" fmla="*/ 10849 w 3729174"/>
                <a:gd name="connsiteY38" fmla="*/ 1769046 h 2713633"/>
                <a:gd name="connsiteX39" fmla="*/ 51486 w 3729174"/>
                <a:gd name="connsiteY39" fmla="*/ 2155093 h 2713633"/>
                <a:gd name="connsiteX40" fmla="*/ 132761 w 3729174"/>
                <a:gd name="connsiteY40" fmla="*/ 2266844 h 2713633"/>
                <a:gd name="connsiteX41" fmla="*/ 193717 w 3729174"/>
                <a:gd name="connsiteY41" fmla="*/ 2327799 h 2713633"/>
                <a:gd name="connsiteX42" fmla="*/ 264833 w 3729174"/>
                <a:gd name="connsiteY42" fmla="*/ 2368435 h 2713633"/>
                <a:gd name="connsiteX43" fmla="*/ 305470 w 3729174"/>
                <a:gd name="connsiteY43" fmla="*/ 2409072 h 2713633"/>
                <a:gd name="connsiteX44" fmla="*/ 366426 w 3729174"/>
                <a:gd name="connsiteY44" fmla="*/ 2439549 h 2713633"/>
                <a:gd name="connsiteX45" fmla="*/ 417223 w 3729174"/>
                <a:gd name="connsiteY45" fmla="*/ 2470027 h 2713633"/>
                <a:gd name="connsiteX46" fmla="*/ 498498 w 3729174"/>
                <a:gd name="connsiteY46" fmla="*/ 2520823 h 2713633"/>
                <a:gd name="connsiteX47" fmla="*/ 579773 w 3729174"/>
                <a:gd name="connsiteY47" fmla="*/ 2551300 h 2713633"/>
                <a:gd name="connsiteX48" fmla="*/ 640729 w 3729174"/>
                <a:gd name="connsiteY48" fmla="*/ 2571618 h 2713633"/>
                <a:gd name="connsiteX49" fmla="*/ 711845 w 3729174"/>
                <a:gd name="connsiteY49" fmla="*/ 2602096 h 2713633"/>
                <a:gd name="connsiteX50" fmla="*/ 742323 w 3729174"/>
                <a:gd name="connsiteY50" fmla="*/ 2622414 h 2713633"/>
                <a:gd name="connsiteX51" fmla="*/ 854076 w 3729174"/>
                <a:gd name="connsiteY51" fmla="*/ 2652891 h 2713633"/>
                <a:gd name="connsiteX52" fmla="*/ 955669 w 3729174"/>
                <a:gd name="connsiteY52" fmla="*/ 2663051 h 2713633"/>
                <a:gd name="connsiteX53" fmla="*/ 1016625 w 3729174"/>
                <a:gd name="connsiteY53" fmla="*/ 2673210 h 2713633"/>
                <a:gd name="connsiteX54" fmla="*/ 1605868 w 3729174"/>
                <a:gd name="connsiteY54" fmla="*/ 2683369 h 2713633"/>
                <a:gd name="connsiteX55" fmla="*/ 1646506 w 3729174"/>
                <a:gd name="connsiteY55" fmla="*/ 2693528 h 2713633"/>
                <a:gd name="connsiteX56" fmla="*/ 3160250 w 3729174"/>
                <a:gd name="connsiteY56" fmla="*/ 2693528 h 2713633"/>
                <a:gd name="connsiteX57" fmla="*/ 3231366 w 3729174"/>
                <a:gd name="connsiteY57" fmla="*/ 2673210 h 2713633"/>
                <a:gd name="connsiteX58" fmla="*/ 3383756 w 3729174"/>
                <a:gd name="connsiteY58" fmla="*/ 2622414 h 2713633"/>
                <a:gd name="connsiteX59" fmla="*/ 3434553 w 3729174"/>
                <a:gd name="connsiteY59" fmla="*/ 2591937 h 2713633"/>
                <a:gd name="connsiteX60" fmla="*/ 3475190 w 3729174"/>
                <a:gd name="connsiteY60" fmla="*/ 2571618 h 2713633"/>
                <a:gd name="connsiteX61" fmla="*/ 3546306 w 3729174"/>
                <a:gd name="connsiteY61" fmla="*/ 2490345 h 2713633"/>
                <a:gd name="connsiteX62" fmla="*/ 3597103 w 3729174"/>
                <a:gd name="connsiteY62" fmla="*/ 2429390 h 2713633"/>
                <a:gd name="connsiteX63" fmla="*/ 3698696 w 3729174"/>
                <a:gd name="connsiteY63" fmla="*/ 2246526 h 2713633"/>
                <a:gd name="connsiteX64" fmla="*/ 3729174 w 3729174"/>
                <a:gd name="connsiteY64" fmla="*/ 2114457 h 2713633"/>
                <a:gd name="connsiteX65" fmla="*/ 3719015 w 3729174"/>
                <a:gd name="connsiteY65" fmla="*/ 1464271 h 2713633"/>
                <a:gd name="connsiteX66" fmla="*/ 3688537 w 3729174"/>
                <a:gd name="connsiteY66" fmla="*/ 1342362 h 2713633"/>
                <a:gd name="connsiteX67" fmla="*/ 3658059 w 3729174"/>
                <a:gd name="connsiteY67" fmla="*/ 1250929 h 2713633"/>
                <a:gd name="connsiteX68" fmla="*/ 3647900 w 3729174"/>
                <a:gd name="connsiteY68" fmla="*/ 1210293 h 2713633"/>
                <a:gd name="connsiteX69" fmla="*/ 3627581 w 3729174"/>
                <a:gd name="connsiteY69" fmla="*/ 1159497 h 2713633"/>
                <a:gd name="connsiteX70" fmla="*/ 3556465 w 3729174"/>
                <a:gd name="connsiteY70" fmla="*/ 976632 h 2713633"/>
                <a:gd name="connsiteX71" fmla="*/ 3515828 w 3729174"/>
                <a:gd name="connsiteY71" fmla="*/ 935996 h 2713633"/>
                <a:gd name="connsiteX72" fmla="*/ 3465031 w 3729174"/>
                <a:gd name="connsiteY72" fmla="*/ 875041 h 2713633"/>
                <a:gd name="connsiteX73" fmla="*/ 3424394 w 3729174"/>
                <a:gd name="connsiteY73" fmla="*/ 834404 h 2713633"/>
                <a:gd name="connsiteX74" fmla="*/ 3343119 w 3729174"/>
                <a:gd name="connsiteY74" fmla="*/ 763290 h 2713633"/>
                <a:gd name="connsiteX75" fmla="*/ 3200888 w 3729174"/>
                <a:gd name="connsiteY75" fmla="*/ 682017 h 2713633"/>
                <a:gd name="connsiteX76" fmla="*/ 3160250 w 3729174"/>
                <a:gd name="connsiteY76" fmla="*/ 661699 h 2713633"/>
                <a:gd name="connsiteX77" fmla="*/ 3129772 w 3729174"/>
                <a:gd name="connsiteY77" fmla="*/ 641380 h 2713633"/>
                <a:gd name="connsiteX78" fmla="*/ 3048497 w 3729174"/>
                <a:gd name="connsiteY78" fmla="*/ 600744 h 2713633"/>
                <a:gd name="connsiteX79" fmla="*/ 2987541 w 3729174"/>
                <a:gd name="connsiteY79" fmla="*/ 570266 h 2713633"/>
                <a:gd name="connsiteX80" fmla="*/ 2875788 w 3729174"/>
                <a:gd name="connsiteY80" fmla="*/ 519471 h 2713633"/>
                <a:gd name="connsiteX81" fmla="*/ 2835151 w 3729174"/>
                <a:gd name="connsiteY81" fmla="*/ 509312 h 2713633"/>
                <a:gd name="connsiteX82" fmla="*/ 2753876 w 3729174"/>
                <a:gd name="connsiteY82" fmla="*/ 448357 h 2713633"/>
                <a:gd name="connsiteX83" fmla="*/ 2733557 w 3729174"/>
                <a:gd name="connsiteY83" fmla="*/ 428038 h 2713633"/>
                <a:gd name="connsiteX84" fmla="*/ 2652282 w 3729174"/>
                <a:gd name="connsiteY84" fmla="*/ 387402 h 2713633"/>
                <a:gd name="connsiteX85" fmla="*/ 2611645 w 3729174"/>
                <a:gd name="connsiteY85" fmla="*/ 346765 h 2713633"/>
                <a:gd name="connsiteX86" fmla="*/ 2510051 w 3729174"/>
                <a:gd name="connsiteY86" fmla="*/ 224855 h 2713633"/>
                <a:gd name="connsiteX87" fmla="*/ 2449095 w 3729174"/>
                <a:gd name="connsiteY87" fmla="*/ 184219 h 2713633"/>
                <a:gd name="connsiteX88" fmla="*/ 2408458 w 3729174"/>
                <a:gd name="connsiteY88" fmla="*/ 174060 h 2713633"/>
                <a:gd name="connsiteX89" fmla="*/ 2388139 w 3729174"/>
                <a:gd name="connsiteY89" fmla="*/ 143582 h 2713633"/>
                <a:gd name="connsiteX90" fmla="*/ 2276386 w 3729174"/>
                <a:gd name="connsiteY90" fmla="*/ 92787 h 2713633"/>
                <a:gd name="connsiteX91" fmla="*/ 2235749 w 3729174"/>
                <a:gd name="connsiteY91" fmla="*/ 82627 h 2713633"/>
                <a:gd name="connsiteX92" fmla="*/ 2174792 w 3729174"/>
                <a:gd name="connsiteY92" fmla="*/ 62309 h 2713633"/>
                <a:gd name="connsiteX93" fmla="*/ 2134155 w 3729174"/>
                <a:gd name="connsiteY93" fmla="*/ 52150 h 2713633"/>
                <a:gd name="connsiteX94" fmla="*/ 2083358 w 3729174"/>
                <a:gd name="connsiteY94" fmla="*/ 41991 h 2713633"/>
                <a:gd name="connsiteX95" fmla="*/ 1971605 w 3729174"/>
                <a:gd name="connsiteY95" fmla="*/ 11513 h 2713633"/>
                <a:gd name="connsiteX96" fmla="*/ 1758259 w 3729174"/>
                <a:gd name="connsiteY96" fmla="*/ 1354 h 2713633"/>
                <a:gd name="connsiteX97" fmla="*/ 1616028 w 3729174"/>
                <a:gd name="connsiteY97" fmla="*/ 1354 h 271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729174" h="2713633">
                  <a:moveTo>
                    <a:pt x="1697302" y="11513"/>
                  </a:moveTo>
                  <a:cubicBezTo>
                    <a:pt x="1656665" y="14899"/>
                    <a:pt x="1615853" y="16614"/>
                    <a:pt x="1575390" y="21672"/>
                  </a:cubicBezTo>
                  <a:cubicBezTo>
                    <a:pt x="1561535" y="23404"/>
                    <a:pt x="1548620" y="30201"/>
                    <a:pt x="1534753" y="31832"/>
                  </a:cubicBezTo>
                  <a:cubicBezTo>
                    <a:pt x="1490901" y="36991"/>
                    <a:pt x="1446636" y="37805"/>
                    <a:pt x="1402681" y="41991"/>
                  </a:cubicBezTo>
                  <a:cubicBezTo>
                    <a:pt x="1375501" y="44579"/>
                    <a:pt x="1348498" y="48764"/>
                    <a:pt x="1321406" y="52150"/>
                  </a:cubicBezTo>
                  <a:cubicBezTo>
                    <a:pt x="1235459" y="73636"/>
                    <a:pt x="1322923" y="44366"/>
                    <a:pt x="1250291" y="92787"/>
                  </a:cubicBezTo>
                  <a:cubicBezTo>
                    <a:pt x="1241381" y="98727"/>
                    <a:pt x="1229391" y="98157"/>
                    <a:pt x="1219813" y="102946"/>
                  </a:cubicBezTo>
                  <a:cubicBezTo>
                    <a:pt x="1208892" y="108406"/>
                    <a:pt x="1199935" y="117206"/>
                    <a:pt x="1189334" y="123264"/>
                  </a:cubicBezTo>
                  <a:cubicBezTo>
                    <a:pt x="1176185" y="130778"/>
                    <a:pt x="1161539" y="135555"/>
                    <a:pt x="1148697" y="143582"/>
                  </a:cubicBezTo>
                  <a:cubicBezTo>
                    <a:pt x="1134339" y="152556"/>
                    <a:pt x="1121838" y="164219"/>
                    <a:pt x="1108060" y="174060"/>
                  </a:cubicBezTo>
                  <a:cubicBezTo>
                    <a:pt x="1098124" y="181157"/>
                    <a:pt x="1087741" y="187605"/>
                    <a:pt x="1077581" y="194378"/>
                  </a:cubicBezTo>
                  <a:cubicBezTo>
                    <a:pt x="1065158" y="219224"/>
                    <a:pt x="1054896" y="243950"/>
                    <a:pt x="1036944" y="265492"/>
                  </a:cubicBezTo>
                  <a:cubicBezTo>
                    <a:pt x="1027746" y="276529"/>
                    <a:pt x="1017374" y="286619"/>
                    <a:pt x="1006466" y="295969"/>
                  </a:cubicBezTo>
                  <a:cubicBezTo>
                    <a:pt x="993610" y="306988"/>
                    <a:pt x="977802" y="314474"/>
                    <a:pt x="965829" y="326447"/>
                  </a:cubicBezTo>
                  <a:cubicBezTo>
                    <a:pt x="947127" y="345149"/>
                    <a:pt x="932604" y="367634"/>
                    <a:pt x="915032" y="387402"/>
                  </a:cubicBezTo>
                  <a:cubicBezTo>
                    <a:pt x="864805" y="443906"/>
                    <a:pt x="865515" y="415322"/>
                    <a:pt x="813438" y="519471"/>
                  </a:cubicBezTo>
                  <a:cubicBezTo>
                    <a:pt x="772059" y="602226"/>
                    <a:pt x="817869" y="514810"/>
                    <a:pt x="752482" y="621062"/>
                  </a:cubicBezTo>
                  <a:cubicBezTo>
                    <a:pt x="738173" y="644314"/>
                    <a:pt x="726503" y="669143"/>
                    <a:pt x="711845" y="692176"/>
                  </a:cubicBezTo>
                  <a:cubicBezTo>
                    <a:pt x="702754" y="706461"/>
                    <a:pt x="690078" y="718294"/>
                    <a:pt x="681366" y="732813"/>
                  </a:cubicBezTo>
                  <a:cubicBezTo>
                    <a:pt x="669678" y="752292"/>
                    <a:pt x="661658" y="773767"/>
                    <a:pt x="650888" y="793768"/>
                  </a:cubicBezTo>
                  <a:cubicBezTo>
                    <a:pt x="637944" y="817807"/>
                    <a:pt x="623325" y="840914"/>
                    <a:pt x="610251" y="864882"/>
                  </a:cubicBezTo>
                  <a:cubicBezTo>
                    <a:pt x="602999" y="878177"/>
                    <a:pt x="598735" y="893195"/>
                    <a:pt x="589932" y="905518"/>
                  </a:cubicBezTo>
                  <a:cubicBezTo>
                    <a:pt x="581581" y="917209"/>
                    <a:pt x="567805" y="924305"/>
                    <a:pt x="559454" y="935996"/>
                  </a:cubicBezTo>
                  <a:cubicBezTo>
                    <a:pt x="550651" y="948319"/>
                    <a:pt x="547162" y="963790"/>
                    <a:pt x="539135" y="976632"/>
                  </a:cubicBezTo>
                  <a:cubicBezTo>
                    <a:pt x="530161" y="990990"/>
                    <a:pt x="518816" y="1003723"/>
                    <a:pt x="508657" y="1017269"/>
                  </a:cubicBezTo>
                  <a:cubicBezTo>
                    <a:pt x="490031" y="1073148"/>
                    <a:pt x="509690" y="1023080"/>
                    <a:pt x="478179" y="1078224"/>
                  </a:cubicBezTo>
                  <a:cubicBezTo>
                    <a:pt x="470665" y="1091373"/>
                    <a:pt x="465888" y="1106018"/>
                    <a:pt x="457861" y="1118860"/>
                  </a:cubicBezTo>
                  <a:cubicBezTo>
                    <a:pt x="448887" y="1133218"/>
                    <a:pt x="436356" y="1145138"/>
                    <a:pt x="427382" y="1159497"/>
                  </a:cubicBezTo>
                  <a:cubicBezTo>
                    <a:pt x="419355" y="1172339"/>
                    <a:pt x="414578" y="1186985"/>
                    <a:pt x="407064" y="1200134"/>
                  </a:cubicBezTo>
                  <a:cubicBezTo>
                    <a:pt x="401006" y="1210735"/>
                    <a:pt x="393842" y="1220676"/>
                    <a:pt x="386745" y="1230611"/>
                  </a:cubicBezTo>
                  <a:cubicBezTo>
                    <a:pt x="359973" y="1268091"/>
                    <a:pt x="334244" y="1306395"/>
                    <a:pt x="305470" y="1342362"/>
                  </a:cubicBezTo>
                  <a:cubicBezTo>
                    <a:pt x="294722" y="1355796"/>
                    <a:pt x="264319" y="1397632"/>
                    <a:pt x="244514" y="1413476"/>
                  </a:cubicBezTo>
                  <a:cubicBezTo>
                    <a:pt x="234980" y="1421103"/>
                    <a:pt x="223416" y="1425978"/>
                    <a:pt x="214036" y="1433794"/>
                  </a:cubicBezTo>
                  <a:cubicBezTo>
                    <a:pt x="135804" y="1498985"/>
                    <a:pt x="228758" y="1434137"/>
                    <a:pt x="153080" y="1484590"/>
                  </a:cubicBezTo>
                  <a:cubicBezTo>
                    <a:pt x="146307" y="1494749"/>
                    <a:pt x="141395" y="1506434"/>
                    <a:pt x="132761" y="1515067"/>
                  </a:cubicBezTo>
                  <a:cubicBezTo>
                    <a:pt x="120788" y="1527039"/>
                    <a:pt x="102083" y="1531851"/>
                    <a:pt x="92124" y="1545544"/>
                  </a:cubicBezTo>
                  <a:cubicBezTo>
                    <a:pt x="74309" y="1570040"/>
                    <a:pt x="51486" y="1626818"/>
                    <a:pt x="51486" y="1626818"/>
                  </a:cubicBezTo>
                  <a:cubicBezTo>
                    <a:pt x="48100" y="1643750"/>
                    <a:pt x="46071" y="1661010"/>
                    <a:pt x="41327" y="1677613"/>
                  </a:cubicBezTo>
                  <a:cubicBezTo>
                    <a:pt x="32501" y="1708503"/>
                    <a:pt x="10849" y="1769046"/>
                    <a:pt x="10849" y="1769046"/>
                  </a:cubicBezTo>
                  <a:cubicBezTo>
                    <a:pt x="16442" y="1858539"/>
                    <a:pt x="0" y="2041825"/>
                    <a:pt x="51486" y="2155093"/>
                  </a:cubicBezTo>
                  <a:cubicBezTo>
                    <a:pt x="69714" y="2195194"/>
                    <a:pt x="103958" y="2235423"/>
                    <a:pt x="132761" y="2266844"/>
                  </a:cubicBezTo>
                  <a:cubicBezTo>
                    <a:pt x="152178" y="2288026"/>
                    <a:pt x="168768" y="2313543"/>
                    <a:pt x="193717" y="2327799"/>
                  </a:cubicBezTo>
                  <a:cubicBezTo>
                    <a:pt x="217422" y="2341344"/>
                    <a:pt x="242752" y="2352377"/>
                    <a:pt x="264833" y="2368435"/>
                  </a:cubicBezTo>
                  <a:cubicBezTo>
                    <a:pt x="280326" y="2379702"/>
                    <a:pt x="289776" y="2398087"/>
                    <a:pt x="305470" y="2409072"/>
                  </a:cubicBezTo>
                  <a:cubicBezTo>
                    <a:pt x="324080" y="2422099"/>
                    <a:pt x="346483" y="2428671"/>
                    <a:pt x="366426" y="2439549"/>
                  </a:cubicBezTo>
                  <a:cubicBezTo>
                    <a:pt x="383761" y="2449004"/>
                    <a:pt x="400406" y="2459678"/>
                    <a:pt x="417223" y="2470027"/>
                  </a:cubicBezTo>
                  <a:cubicBezTo>
                    <a:pt x="444432" y="2486771"/>
                    <a:pt x="468584" y="2509606"/>
                    <a:pt x="498498" y="2520823"/>
                  </a:cubicBezTo>
                  <a:lnTo>
                    <a:pt x="579773" y="2551300"/>
                  </a:lnTo>
                  <a:cubicBezTo>
                    <a:pt x="599943" y="2558503"/>
                    <a:pt x="620739" y="2563930"/>
                    <a:pt x="640729" y="2571618"/>
                  </a:cubicBezTo>
                  <a:cubicBezTo>
                    <a:pt x="664801" y="2580876"/>
                    <a:pt x="688777" y="2590562"/>
                    <a:pt x="711845" y="2602096"/>
                  </a:cubicBezTo>
                  <a:cubicBezTo>
                    <a:pt x="722766" y="2607556"/>
                    <a:pt x="731165" y="2617455"/>
                    <a:pt x="742323" y="2622414"/>
                  </a:cubicBezTo>
                  <a:cubicBezTo>
                    <a:pt x="772958" y="2636029"/>
                    <a:pt x="819930" y="2648338"/>
                    <a:pt x="854076" y="2652891"/>
                  </a:cubicBezTo>
                  <a:cubicBezTo>
                    <a:pt x="887811" y="2657389"/>
                    <a:pt x="921899" y="2658830"/>
                    <a:pt x="955669" y="2663051"/>
                  </a:cubicBezTo>
                  <a:cubicBezTo>
                    <a:pt x="976109" y="2665606"/>
                    <a:pt x="996036" y="2672567"/>
                    <a:pt x="1016625" y="2673210"/>
                  </a:cubicBezTo>
                  <a:cubicBezTo>
                    <a:pt x="1212973" y="2679346"/>
                    <a:pt x="1409454" y="2679983"/>
                    <a:pt x="1605868" y="2683369"/>
                  </a:cubicBezTo>
                  <a:cubicBezTo>
                    <a:pt x="1619414" y="2686755"/>
                    <a:pt x="1632553" y="2693001"/>
                    <a:pt x="1646506" y="2693528"/>
                  </a:cubicBezTo>
                  <a:cubicBezTo>
                    <a:pt x="2179301" y="2713633"/>
                    <a:pt x="2597857" y="2699152"/>
                    <a:pt x="3160250" y="2693528"/>
                  </a:cubicBezTo>
                  <a:cubicBezTo>
                    <a:pt x="3183955" y="2686755"/>
                    <a:pt x="3207977" y="2681006"/>
                    <a:pt x="3231366" y="2673210"/>
                  </a:cubicBezTo>
                  <a:cubicBezTo>
                    <a:pt x="3427047" y="2607984"/>
                    <a:pt x="3207008" y="2672912"/>
                    <a:pt x="3383756" y="2622414"/>
                  </a:cubicBezTo>
                  <a:cubicBezTo>
                    <a:pt x="3400688" y="2612255"/>
                    <a:pt x="3417292" y="2601526"/>
                    <a:pt x="3434553" y="2591937"/>
                  </a:cubicBezTo>
                  <a:cubicBezTo>
                    <a:pt x="3447792" y="2584582"/>
                    <a:pt x="3463074" y="2580705"/>
                    <a:pt x="3475190" y="2571618"/>
                  </a:cubicBezTo>
                  <a:cubicBezTo>
                    <a:pt x="3509414" y="2545950"/>
                    <a:pt x="3520586" y="2522494"/>
                    <a:pt x="3546306" y="2490345"/>
                  </a:cubicBezTo>
                  <a:cubicBezTo>
                    <a:pt x="3562829" y="2469692"/>
                    <a:pt x="3582432" y="2451397"/>
                    <a:pt x="3597103" y="2429390"/>
                  </a:cubicBezTo>
                  <a:cubicBezTo>
                    <a:pt x="3605382" y="2416972"/>
                    <a:pt x="3683046" y="2287215"/>
                    <a:pt x="3698696" y="2246526"/>
                  </a:cubicBezTo>
                  <a:cubicBezTo>
                    <a:pt x="3717798" y="2196862"/>
                    <a:pt x="3720707" y="2165259"/>
                    <a:pt x="3729174" y="2114457"/>
                  </a:cubicBezTo>
                  <a:cubicBezTo>
                    <a:pt x="3725788" y="1897728"/>
                    <a:pt x="3725295" y="1680935"/>
                    <a:pt x="3719015" y="1464271"/>
                  </a:cubicBezTo>
                  <a:cubicBezTo>
                    <a:pt x="3718272" y="1438626"/>
                    <a:pt x="3693253" y="1359654"/>
                    <a:pt x="3688537" y="1342362"/>
                  </a:cubicBezTo>
                  <a:cubicBezTo>
                    <a:pt x="3652015" y="1208451"/>
                    <a:pt x="3712219" y="1413406"/>
                    <a:pt x="3658059" y="1250929"/>
                  </a:cubicBezTo>
                  <a:cubicBezTo>
                    <a:pt x="3653644" y="1237683"/>
                    <a:pt x="3652315" y="1223539"/>
                    <a:pt x="3647900" y="1210293"/>
                  </a:cubicBezTo>
                  <a:cubicBezTo>
                    <a:pt x="3642133" y="1192992"/>
                    <a:pt x="3632944" y="1176927"/>
                    <a:pt x="3627581" y="1159497"/>
                  </a:cubicBezTo>
                  <a:cubicBezTo>
                    <a:pt x="3608991" y="1099081"/>
                    <a:pt x="3604956" y="1025122"/>
                    <a:pt x="3556465" y="976632"/>
                  </a:cubicBezTo>
                  <a:lnTo>
                    <a:pt x="3515828" y="935996"/>
                  </a:lnTo>
                  <a:cubicBezTo>
                    <a:pt x="3492535" y="866115"/>
                    <a:pt x="3526537" y="948846"/>
                    <a:pt x="3465031" y="875041"/>
                  </a:cubicBezTo>
                  <a:cubicBezTo>
                    <a:pt x="3423351" y="825026"/>
                    <a:pt x="3493166" y="857327"/>
                    <a:pt x="3424394" y="834404"/>
                  </a:cubicBezTo>
                  <a:cubicBezTo>
                    <a:pt x="3394400" y="804411"/>
                    <a:pt x="3379090" y="785272"/>
                    <a:pt x="3343119" y="763290"/>
                  </a:cubicBezTo>
                  <a:cubicBezTo>
                    <a:pt x="3296526" y="734817"/>
                    <a:pt x="3249728" y="706436"/>
                    <a:pt x="3200888" y="682017"/>
                  </a:cubicBezTo>
                  <a:cubicBezTo>
                    <a:pt x="3187342" y="675244"/>
                    <a:pt x="3173399" y="669213"/>
                    <a:pt x="3160250" y="661699"/>
                  </a:cubicBezTo>
                  <a:cubicBezTo>
                    <a:pt x="3149649" y="655641"/>
                    <a:pt x="3140491" y="647227"/>
                    <a:pt x="3129772" y="641380"/>
                  </a:cubicBezTo>
                  <a:cubicBezTo>
                    <a:pt x="3103181" y="626876"/>
                    <a:pt x="3075589" y="614290"/>
                    <a:pt x="3048497" y="600744"/>
                  </a:cubicBezTo>
                  <a:lnTo>
                    <a:pt x="2987541" y="570266"/>
                  </a:lnTo>
                  <a:cubicBezTo>
                    <a:pt x="2947615" y="550303"/>
                    <a:pt x="2920330" y="535668"/>
                    <a:pt x="2875788" y="519471"/>
                  </a:cubicBezTo>
                  <a:cubicBezTo>
                    <a:pt x="2862666" y="514700"/>
                    <a:pt x="2848697" y="512698"/>
                    <a:pt x="2835151" y="509312"/>
                  </a:cubicBezTo>
                  <a:cubicBezTo>
                    <a:pt x="2788553" y="462714"/>
                    <a:pt x="2845778" y="517282"/>
                    <a:pt x="2753876" y="448357"/>
                  </a:cubicBezTo>
                  <a:cubicBezTo>
                    <a:pt x="2746213" y="442610"/>
                    <a:pt x="2741037" y="434022"/>
                    <a:pt x="2733557" y="428038"/>
                  </a:cubicBezTo>
                  <a:cubicBezTo>
                    <a:pt x="2703123" y="403691"/>
                    <a:pt x="2691686" y="403163"/>
                    <a:pt x="2652282" y="387402"/>
                  </a:cubicBezTo>
                  <a:cubicBezTo>
                    <a:pt x="2638736" y="373856"/>
                    <a:pt x="2623612" y="361724"/>
                    <a:pt x="2611645" y="346765"/>
                  </a:cubicBezTo>
                  <a:cubicBezTo>
                    <a:pt x="2568810" y="293223"/>
                    <a:pt x="2572103" y="266222"/>
                    <a:pt x="2510051" y="224855"/>
                  </a:cubicBezTo>
                  <a:cubicBezTo>
                    <a:pt x="2489732" y="211310"/>
                    <a:pt x="2472786" y="190142"/>
                    <a:pt x="2449095" y="184219"/>
                  </a:cubicBezTo>
                  <a:lnTo>
                    <a:pt x="2408458" y="174060"/>
                  </a:lnTo>
                  <a:cubicBezTo>
                    <a:pt x="2401685" y="163901"/>
                    <a:pt x="2398142" y="150584"/>
                    <a:pt x="2388139" y="143582"/>
                  </a:cubicBezTo>
                  <a:cubicBezTo>
                    <a:pt x="2360393" y="124161"/>
                    <a:pt x="2313287" y="103330"/>
                    <a:pt x="2276386" y="92787"/>
                  </a:cubicBezTo>
                  <a:cubicBezTo>
                    <a:pt x="2262961" y="88951"/>
                    <a:pt x="2249123" y="86639"/>
                    <a:pt x="2235749" y="82627"/>
                  </a:cubicBezTo>
                  <a:cubicBezTo>
                    <a:pt x="2215234" y="76473"/>
                    <a:pt x="2195571" y="67504"/>
                    <a:pt x="2174792" y="62309"/>
                  </a:cubicBezTo>
                  <a:cubicBezTo>
                    <a:pt x="2161246" y="58923"/>
                    <a:pt x="2147785" y="55179"/>
                    <a:pt x="2134155" y="52150"/>
                  </a:cubicBezTo>
                  <a:cubicBezTo>
                    <a:pt x="2117299" y="48404"/>
                    <a:pt x="2100017" y="46534"/>
                    <a:pt x="2083358" y="41991"/>
                  </a:cubicBezTo>
                  <a:cubicBezTo>
                    <a:pt x="2038055" y="29636"/>
                    <a:pt x="2017577" y="15049"/>
                    <a:pt x="1971605" y="11513"/>
                  </a:cubicBezTo>
                  <a:cubicBezTo>
                    <a:pt x="1900619" y="6053"/>
                    <a:pt x="1829426" y="3387"/>
                    <a:pt x="1758259" y="1354"/>
                  </a:cubicBezTo>
                  <a:cubicBezTo>
                    <a:pt x="1710868" y="0"/>
                    <a:pt x="1663438" y="1354"/>
                    <a:pt x="1616028" y="1354"/>
                  </a:cubicBezTo>
                </a:path>
              </a:pathLst>
            </a:custGeom>
            <a:grp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1" name="Group 238"/>
            <p:cNvGrpSpPr/>
            <p:nvPr/>
          </p:nvGrpSpPr>
          <p:grpSpPr>
            <a:xfrm>
              <a:off x="4560980" y="4625350"/>
              <a:ext cx="703842" cy="166811"/>
              <a:chOff x="4278312" y="5837237"/>
              <a:chExt cx="1676400" cy="533400"/>
            </a:xfrm>
            <a:grpFill/>
          </p:grpSpPr>
          <p:sp>
            <p:nvSpPr>
              <p:cNvPr id="25" name="Rectangle 24"/>
              <p:cNvSpPr/>
              <p:nvPr/>
            </p:nvSpPr>
            <p:spPr>
              <a:xfrm>
                <a:off x="4278312" y="5837237"/>
                <a:ext cx="1676400" cy="533400"/>
              </a:xfrm>
              <a:prstGeom prst="rect">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6" name="Rectangle 25"/>
              <p:cNvSpPr/>
              <p:nvPr/>
            </p:nvSpPr>
            <p:spPr>
              <a:xfrm>
                <a:off x="4354512" y="5913437"/>
                <a:ext cx="1371600" cy="381000"/>
              </a:xfrm>
              <a:prstGeom prst="rect">
                <a:avLst/>
              </a:prstGeom>
              <a:grpFill/>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36" name="Oval 35"/>
            <p:cNvSpPr/>
            <p:nvPr/>
          </p:nvSpPr>
          <p:spPr>
            <a:xfrm>
              <a:off x="3059112" y="5989637"/>
              <a:ext cx="1066800" cy="300038"/>
            </a:xfrm>
            <a:prstGeom prst="ellipse">
              <a:avLst/>
            </a:prstGeom>
            <a:grpFill/>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#7</a:t>
              </a:r>
              <a:endParaRPr lang="en-US" dirty="0"/>
            </a:p>
          </p:txBody>
        </p:sp>
        <p:sp>
          <p:nvSpPr>
            <p:cNvPr id="37" name="Oval 36"/>
            <p:cNvSpPr/>
            <p:nvPr/>
          </p:nvSpPr>
          <p:spPr>
            <a:xfrm>
              <a:off x="5421312" y="5613399"/>
              <a:ext cx="1066800" cy="300038"/>
            </a:xfrm>
            <a:prstGeom prst="ellipse">
              <a:avLst/>
            </a:prstGeom>
            <a:grpFill/>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#5</a:t>
              </a:r>
              <a:endParaRPr lang="en-US" dirty="0"/>
            </a:p>
          </p:txBody>
        </p:sp>
        <p:sp>
          <p:nvSpPr>
            <p:cNvPr id="38" name="Oval 37"/>
            <p:cNvSpPr/>
            <p:nvPr/>
          </p:nvSpPr>
          <p:spPr>
            <a:xfrm>
              <a:off x="4887912" y="6599237"/>
              <a:ext cx="1066800" cy="300038"/>
            </a:xfrm>
            <a:prstGeom prst="ellipse">
              <a:avLst/>
            </a:prstGeom>
            <a:grpFill/>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#6</a:t>
              </a:r>
              <a:endParaRPr lang="en-US" dirty="0"/>
            </a:p>
          </p:txBody>
        </p:sp>
        <p:cxnSp>
          <p:nvCxnSpPr>
            <p:cNvPr id="74" name="Straight Arrow Connector 73"/>
            <p:cNvCxnSpPr>
              <a:stCxn id="26" idx="1"/>
              <a:endCxn id="36" idx="0"/>
            </p:cNvCxnSpPr>
            <p:nvPr/>
          </p:nvCxnSpPr>
          <p:spPr>
            <a:xfrm rot="10800000" flipV="1">
              <a:off x="3592513" y="4708755"/>
              <a:ext cx="1000461" cy="1280881"/>
            </a:xfrm>
            <a:prstGeom prst="straightConnector1">
              <a:avLst/>
            </a:prstGeom>
            <a:grpFill/>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25" idx="3"/>
              <a:endCxn id="37" idx="0"/>
            </p:cNvCxnSpPr>
            <p:nvPr/>
          </p:nvCxnSpPr>
          <p:spPr>
            <a:xfrm>
              <a:off x="5264822" y="4708756"/>
              <a:ext cx="689890" cy="904643"/>
            </a:xfrm>
            <a:prstGeom prst="straightConnector1">
              <a:avLst/>
            </a:prstGeom>
            <a:grpFill/>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endCxn id="38" idx="0"/>
            </p:cNvCxnSpPr>
            <p:nvPr/>
          </p:nvCxnSpPr>
          <p:spPr>
            <a:xfrm rot="16200000" flipH="1">
              <a:off x="4265953" y="5443877"/>
              <a:ext cx="1802306" cy="508413"/>
            </a:xfrm>
            <a:prstGeom prst="straightConnector1">
              <a:avLst/>
            </a:prstGeom>
            <a:grpFill/>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grpSp>
      <p:sp>
        <p:nvSpPr>
          <p:cNvPr id="63" name="Rectangle 62"/>
          <p:cNvSpPr/>
          <p:nvPr/>
        </p:nvSpPr>
        <p:spPr>
          <a:xfrm>
            <a:off x="6183313" y="3466881"/>
            <a:ext cx="1219200" cy="5334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lIns="91132" tIns="45567" rIns="91132" bIns="45567" rtlCol="0" anchor="b" anchorCtr="1">
            <a:normAutofit/>
          </a:bodyPr>
          <a:lstStyle/>
          <a:p>
            <a:pPr algn="ctr"/>
            <a:r>
              <a:rPr lang="en-US" sz="1700" dirty="0"/>
              <a:t>RIF BLD</a:t>
            </a:r>
          </a:p>
        </p:txBody>
      </p:sp>
      <p:cxnSp>
        <p:nvCxnSpPr>
          <p:cNvPr id="66" name="Straight Arrow Connector 65"/>
          <p:cNvCxnSpPr>
            <a:stCxn id="63" idx="0"/>
          </p:cNvCxnSpPr>
          <p:nvPr/>
        </p:nvCxnSpPr>
        <p:spPr>
          <a:xfrm rot="5400000" flipH="1" flipV="1">
            <a:off x="7117784" y="2684814"/>
            <a:ext cx="457201" cy="1106939"/>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63" idx="2"/>
          </p:cNvCxnSpPr>
          <p:nvPr/>
        </p:nvCxnSpPr>
        <p:spPr>
          <a:xfrm rot="16200000" flipH="1">
            <a:off x="6900485" y="3892741"/>
            <a:ext cx="368163" cy="583236"/>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3251544" y="2476282"/>
            <a:ext cx="1407803" cy="314585"/>
          </a:xfrm>
          <a:prstGeom prst="rect">
            <a:avLst/>
          </a:prstGeom>
        </p:spPr>
        <p:style>
          <a:lnRef idx="1">
            <a:schemeClr val="accent2"/>
          </a:lnRef>
          <a:fillRef idx="3">
            <a:schemeClr val="accent2"/>
          </a:fillRef>
          <a:effectRef idx="2">
            <a:schemeClr val="accent2"/>
          </a:effectRef>
          <a:fontRef idx="minor">
            <a:schemeClr val="lt1"/>
          </a:fontRef>
        </p:style>
        <p:txBody>
          <a:bodyPr lIns="91132" tIns="45567" rIns="91132" bIns="45567" rtlCol="0" anchor="ctr">
            <a:normAutofit lnSpcReduction="10000"/>
          </a:bodyPr>
          <a:lstStyle/>
          <a:p>
            <a:pPr algn="ctr"/>
            <a:r>
              <a:rPr lang="en-US" sz="1700" dirty="0"/>
              <a:t>RIF Core</a:t>
            </a:r>
          </a:p>
        </p:txBody>
      </p:sp>
      <p:cxnSp>
        <p:nvCxnSpPr>
          <p:cNvPr id="71" name="Straight Arrow Connector 70"/>
          <p:cNvCxnSpPr>
            <a:stCxn id="69" idx="3"/>
            <a:endCxn id="111" idx="1"/>
          </p:cNvCxnSpPr>
          <p:nvPr/>
        </p:nvCxnSpPr>
        <p:spPr>
          <a:xfrm>
            <a:off x="4659313" y="2633572"/>
            <a:ext cx="1676400" cy="981179"/>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9" idx="2"/>
            <a:endCxn id="118" idx="0"/>
          </p:cNvCxnSpPr>
          <p:nvPr/>
        </p:nvCxnSpPr>
        <p:spPr>
          <a:xfrm rot="5400000">
            <a:off x="3110209" y="3418157"/>
            <a:ext cx="1472461" cy="217945"/>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1"/>
          </p:cNvCxnSpPr>
          <p:nvPr/>
        </p:nvCxnSpPr>
        <p:spPr>
          <a:xfrm rot="10800000" flipV="1">
            <a:off x="2824674" y="4495582"/>
            <a:ext cx="310643" cy="379806"/>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3"/>
          </p:cNvCxnSpPr>
          <p:nvPr/>
        </p:nvCxnSpPr>
        <p:spPr>
          <a:xfrm>
            <a:off x="4278312" y="4495580"/>
            <a:ext cx="337525" cy="774292"/>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335714" y="3507521"/>
            <a:ext cx="959784" cy="214472"/>
          </a:xfrm>
          <a:prstGeom prst="rect">
            <a:avLst/>
          </a:prstGeom>
        </p:spPr>
        <p:style>
          <a:lnRef idx="1">
            <a:schemeClr val="accent2"/>
          </a:lnRef>
          <a:fillRef idx="3">
            <a:schemeClr val="accent2"/>
          </a:fillRef>
          <a:effectRef idx="2">
            <a:schemeClr val="accent2"/>
          </a:effectRef>
          <a:fontRef idx="minor">
            <a:schemeClr val="lt1"/>
          </a:fontRef>
        </p:style>
        <p:txBody>
          <a:bodyPr lIns="91132" tIns="45567" rIns="91132" bIns="45567" rtlCol="0" anchor="ctr">
            <a:normAutofit fontScale="40000" lnSpcReduction="20000"/>
          </a:bodyPr>
          <a:lstStyle/>
          <a:p>
            <a:pPr algn="ctr"/>
            <a:endParaRPr lang="en-US" dirty="0"/>
          </a:p>
        </p:txBody>
      </p:sp>
      <p:sp>
        <p:nvSpPr>
          <p:cNvPr id="118" name="Rectangle 117"/>
          <p:cNvSpPr/>
          <p:nvPr/>
        </p:nvSpPr>
        <p:spPr>
          <a:xfrm>
            <a:off x="3257579" y="4263325"/>
            <a:ext cx="959784" cy="214472"/>
          </a:xfrm>
          <a:prstGeom prst="rect">
            <a:avLst/>
          </a:prstGeom>
        </p:spPr>
        <p:style>
          <a:lnRef idx="1">
            <a:schemeClr val="accent2"/>
          </a:lnRef>
          <a:fillRef idx="3">
            <a:schemeClr val="accent2"/>
          </a:fillRef>
          <a:effectRef idx="2">
            <a:schemeClr val="accent2"/>
          </a:effectRef>
          <a:fontRef idx="minor">
            <a:schemeClr val="lt1"/>
          </a:fontRef>
        </p:style>
        <p:txBody>
          <a:bodyPr lIns="91132" tIns="45567" rIns="91132" bIns="45567" rtlCol="0" anchor="ctr">
            <a:normAutofit fontScale="40000" lnSpcReduction="20000"/>
          </a:bodyPr>
          <a:lstStyle/>
          <a:p>
            <a:pPr algn="ct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3"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A rough division of features...</a:t>
            </a:r>
          </a:p>
        </p:txBody>
      </p:sp>
      <p:pic>
        <p:nvPicPr>
          <p:cNvPr id="522244" name="Picture 2"/>
          <p:cNvPicPr>
            <a:picLocks noChangeAspect="1" noChangeArrowheads="1"/>
          </p:cNvPicPr>
          <p:nvPr/>
        </p:nvPicPr>
        <p:blipFill>
          <a:blip r:embed="rId3"/>
          <a:srcRect/>
          <a:stretch>
            <a:fillRect/>
          </a:stretch>
        </p:blipFill>
        <p:spPr bwMode="auto">
          <a:xfrm>
            <a:off x="1296988" y="1943104"/>
            <a:ext cx="7480300" cy="4179888"/>
          </a:xfrm>
          <a:prstGeom prst="rect">
            <a:avLst/>
          </a:prstGeom>
          <a:noFill/>
          <a:ln w="9525">
            <a:noFill/>
            <a:round/>
            <a:headEnd/>
            <a:tailEnd/>
          </a:ln>
        </p:spPr>
      </p:pic>
      <p:sp>
        <p:nvSpPr>
          <p:cNvPr id="522245" name="Text Box 3"/>
          <p:cNvSpPr txBox="1">
            <a:spLocks noChangeArrowheads="1"/>
          </p:cNvSpPr>
          <p:nvPr/>
        </p:nvSpPr>
        <p:spPr bwMode="auto">
          <a:xfrm>
            <a:off x="430213" y="7285038"/>
            <a:ext cx="3390900" cy="317500"/>
          </a:xfrm>
          <a:prstGeom prst="rect">
            <a:avLst/>
          </a:prstGeom>
          <a:noFill/>
          <a:ln w="9525">
            <a:noFill/>
            <a:round/>
            <a:headEnd/>
            <a:tailEnd/>
          </a:ln>
        </p:spPr>
        <p:txBody>
          <a:bodyPr wrap="none" lIns="89696" tIns="6770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1000" dirty="0">
                <a:solidFill>
                  <a:srgbClr val="000000"/>
                </a:solidFill>
                <a:latin typeface="Helvetica Neue"/>
                <a:ea typeface="msmincho" charset="0"/>
                <a:cs typeface="Helvetica Neue"/>
              </a:rPr>
              <a:t>Courtesy of </a:t>
            </a:r>
            <a:r>
              <a:rPr lang="en-US" sz="1000" dirty="0" err="1">
                <a:solidFill>
                  <a:srgbClr val="000000"/>
                </a:solidFill>
                <a:latin typeface="Helvetica Neue"/>
                <a:ea typeface="msmincho" charset="0"/>
                <a:cs typeface="Helvetica Neue"/>
              </a:rPr>
              <a:t>Sandro</a:t>
            </a:r>
            <a:r>
              <a:rPr lang="en-US" sz="1000" dirty="0">
                <a:solidFill>
                  <a:srgbClr val="000000"/>
                </a:solidFill>
                <a:latin typeface="Helvetica Neue"/>
                <a:ea typeface="msmincho" charset="0"/>
                <a:cs typeface="Helvetica Neue"/>
              </a:rPr>
              <a:t> Hawke, W3C</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p:cNvGrpSpPr/>
          <p:nvPr/>
        </p:nvGrpSpPr>
        <p:grpSpPr>
          <a:xfrm>
            <a:off x="163512" y="1490359"/>
            <a:ext cx="4962258" cy="2715820"/>
            <a:chOff x="4278312" y="3538866"/>
            <a:chExt cx="5664009" cy="3099887"/>
          </a:xfrm>
        </p:grpSpPr>
        <p:grpSp>
          <p:nvGrpSpPr>
            <p:cNvPr id="76" name="Group 40"/>
            <p:cNvGrpSpPr/>
            <p:nvPr/>
          </p:nvGrpSpPr>
          <p:grpSpPr>
            <a:xfrm>
              <a:off x="4278312" y="3538866"/>
              <a:ext cx="5576120" cy="3099887"/>
              <a:chOff x="4278312" y="3538866"/>
              <a:chExt cx="5576120" cy="3099887"/>
            </a:xfrm>
          </p:grpSpPr>
          <p:grpSp>
            <p:nvGrpSpPr>
              <p:cNvPr id="80" name="Group 54"/>
              <p:cNvGrpSpPr/>
              <p:nvPr/>
            </p:nvGrpSpPr>
            <p:grpSpPr>
              <a:xfrm>
                <a:off x="4278312" y="3969859"/>
                <a:ext cx="5576120" cy="2668894"/>
                <a:chOff x="4278312" y="3969859"/>
                <a:chExt cx="5576120" cy="2668894"/>
              </a:xfrm>
            </p:grpSpPr>
            <p:sp>
              <p:nvSpPr>
                <p:cNvPr id="84" name="Oval 83"/>
                <p:cNvSpPr/>
                <p:nvPr/>
              </p:nvSpPr>
              <p:spPr bwMode="auto">
                <a:xfrm>
                  <a:off x="6725673" y="4084632"/>
                  <a:ext cx="2934046" cy="357581"/>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noProof="1">
                      <a:solidFill>
                        <a:schemeClr val="tx1">
                          <a:lumMod val="95000"/>
                          <a:lumOff val="5000"/>
                        </a:schemeClr>
                      </a:solidFill>
                      <a:latin typeface="Arial" charset="0"/>
                    </a:rPr>
                    <a:t>&lt;Book/ISBN=0006511409&gt;</a:t>
                  </a:r>
                </a:p>
              </p:txBody>
            </p:sp>
            <p:sp>
              <p:nvSpPr>
                <p:cNvPr id="85" name="Oval 84"/>
                <p:cNvSpPr/>
                <p:nvPr/>
              </p:nvSpPr>
              <p:spPr bwMode="auto">
                <a:xfrm>
                  <a:off x="7348086" y="5432469"/>
                  <a:ext cx="1676400" cy="226267"/>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endParaRPr lang="en-US" dirty="0">
                    <a:solidFill>
                      <a:schemeClr val="bg1"/>
                    </a:solidFill>
                    <a:latin typeface="Arial" charset="0"/>
                  </a:endParaRPr>
                </a:p>
              </p:txBody>
            </p:sp>
            <p:sp>
              <p:nvSpPr>
                <p:cNvPr id="86" name="Rectangle 85"/>
                <p:cNvSpPr/>
                <p:nvPr/>
              </p:nvSpPr>
              <p:spPr bwMode="auto">
                <a:xfrm>
                  <a:off x="5525892" y="6384461"/>
                  <a:ext cx="1206758" cy="2542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noProof="1">
                      <a:solidFill>
                        <a:srgbClr val="0D0D0D"/>
                      </a:solidFill>
                    </a:rPr>
                    <a:t>Ghosh, Amitav</a:t>
                  </a:r>
                  <a:endParaRPr lang="en-US" sz="900" b="1" noProof="1">
                    <a:solidFill>
                      <a:srgbClr val="0D0D0D"/>
                    </a:solidFill>
                    <a:latin typeface="Arial" charset="0"/>
                  </a:endParaRPr>
                </a:p>
              </p:txBody>
            </p:sp>
            <p:sp>
              <p:nvSpPr>
                <p:cNvPr id="87" name="Rectangle 86"/>
                <p:cNvSpPr/>
                <p:nvPr/>
              </p:nvSpPr>
              <p:spPr bwMode="auto">
                <a:xfrm>
                  <a:off x="4278312" y="4052312"/>
                  <a:ext cx="1511558" cy="2542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dirty="0">
                      <a:solidFill>
                        <a:srgbClr val="0D0D0D"/>
                      </a:solidFill>
                    </a:rPr>
                    <a:t>The Glass Palace</a:t>
                  </a:r>
                  <a:endParaRPr lang="en-US" sz="900" b="1" dirty="0">
                    <a:solidFill>
                      <a:srgbClr val="0D0D0D"/>
                    </a:solidFill>
                    <a:latin typeface="Arial" charset="0"/>
                  </a:endParaRPr>
                </a:p>
              </p:txBody>
            </p:sp>
            <p:sp>
              <p:nvSpPr>
                <p:cNvPr id="88" name="Rectangle 87"/>
                <p:cNvSpPr/>
                <p:nvPr/>
              </p:nvSpPr>
              <p:spPr bwMode="auto">
                <a:xfrm>
                  <a:off x="4278312" y="4320807"/>
                  <a:ext cx="1511558" cy="2542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dirty="0">
                      <a:solidFill>
                        <a:srgbClr val="0D0D0D"/>
                      </a:solidFill>
                    </a:rPr>
                    <a:t>2000</a:t>
                  </a:r>
                  <a:endParaRPr lang="en-US" sz="900" b="1" dirty="0">
                    <a:solidFill>
                      <a:srgbClr val="0D0D0D"/>
                    </a:solidFill>
                    <a:latin typeface="Arial" charset="0"/>
                  </a:endParaRPr>
                </a:p>
              </p:txBody>
            </p:sp>
            <p:cxnSp>
              <p:nvCxnSpPr>
                <p:cNvPr id="89" name="Curved Connector 88"/>
                <p:cNvCxnSpPr>
                  <a:stCxn id="84" idx="4"/>
                  <a:endCxn id="85" idx="0"/>
                </p:cNvCxnSpPr>
                <p:nvPr/>
              </p:nvCxnSpPr>
              <p:spPr bwMode="auto">
                <a:xfrm rot="5400000">
                  <a:off x="7694364" y="4934136"/>
                  <a:ext cx="990256" cy="641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90" name="Curved Connector 89"/>
                <p:cNvCxnSpPr>
                  <a:stCxn id="85" idx="4"/>
                  <a:endCxn id="86" idx="0"/>
                </p:cNvCxnSpPr>
                <p:nvPr/>
              </p:nvCxnSpPr>
              <p:spPr bwMode="auto">
                <a:xfrm rot="5400000">
                  <a:off x="6794918" y="4993092"/>
                  <a:ext cx="725725" cy="2057015"/>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91" name="Curved Connector 90"/>
                <p:cNvCxnSpPr>
                  <a:stCxn id="85" idx="4"/>
                  <a:endCxn id="100" idx="0"/>
                </p:cNvCxnSpPr>
                <p:nvPr/>
              </p:nvCxnSpPr>
              <p:spPr bwMode="auto">
                <a:xfrm rot="5400000">
                  <a:off x="7821608" y="6019781"/>
                  <a:ext cx="725725" cy="3634"/>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92" name="Straight Arrow Connector 91"/>
                <p:cNvCxnSpPr>
                  <a:stCxn id="84" idx="2"/>
                  <a:endCxn id="87" idx="3"/>
                </p:cNvCxnSpPr>
                <p:nvPr/>
              </p:nvCxnSpPr>
              <p:spPr bwMode="auto">
                <a:xfrm flipH="1" flipV="1">
                  <a:off x="5789870" y="4179458"/>
                  <a:ext cx="935803" cy="8396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93" name="Straight Arrow Connector 92"/>
                <p:cNvCxnSpPr>
                  <a:stCxn id="84" idx="2"/>
                  <a:endCxn id="88" idx="3"/>
                </p:cNvCxnSpPr>
                <p:nvPr/>
              </p:nvCxnSpPr>
              <p:spPr bwMode="auto">
                <a:xfrm flipH="1">
                  <a:off x="5789870" y="4263423"/>
                  <a:ext cx="935803"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94" name="TextBox 93"/>
                <p:cNvSpPr txBox="1"/>
                <p:nvPr/>
              </p:nvSpPr>
              <p:spPr>
                <a:xfrm rot="238339">
                  <a:off x="5764164" y="3969859"/>
                  <a:ext cx="1060827" cy="254292"/>
                </a:xfrm>
                <a:prstGeom prst="rect">
                  <a:avLst/>
                </a:prstGeom>
                <a:noFill/>
              </p:spPr>
              <p:txBody>
                <a:bodyPr wrap="square" rtlCol="0">
                  <a:spAutoFit/>
                </a:bodyPr>
                <a:lstStyle/>
                <a:p>
                  <a:r>
                    <a:rPr lang="en-US" sz="900" b="1" noProof="1">
                      <a:solidFill>
                        <a:srgbClr val="0D0D0D"/>
                      </a:solidFill>
                    </a:rPr>
                    <a:t>&lt;Book#Title&gt;</a:t>
                  </a:r>
                </a:p>
              </p:txBody>
            </p:sp>
            <p:sp>
              <p:nvSpPr>
                <p:cNvPr id="95" name="TextBox 94"/>
                <p:cNvSpPr txBox="1"/>
                <p:nvPr/>
              </p:nvSpPr>
              <p:spPr>
                <a:xfrm rot="20818348">
                  <a:off x="5681927" y="4424304"/>
                  <a:ext cx="1153594" cy="254292"/>
                </a:xfrm>
                <a:prstGeom prst="rect">
                  <a:avLst/>
                </a:prstGeom>
                <a:noFill/>
              </p:spPr>
              <p:txBody>
                <a:bodyPr wrap="square" rtlCol="0">
                  <a:spAutoFit/>
                </a:bodyPr>
                <a:lstStyle/>
                <a:p>
                  <a:r>
                    <a:rPr lang="en-US" sz="900" b="1" noProof="1">
                      <a:solidFill>
                        <a:srgbClr val="0D0D0D"/>
                      </a:solidFill>
                    </a:rPr>
                    <a:t>&lt;Book#Year&gt;</a:t>
                  </a:r>
                </a:p>
              </p:txBody>
            </p:sp>
            <p:sp>
              <p:nvSpPr>
                <p:cNvPr id="96" name="TextBox 95"/>
                <p:cNvSpPr txBox="1"/>
                <p:nvPr/>
              </p:nvSpPr>
              <p:spPr>
                <a:xfrm>
                  <a:off x="6335713" y="5684837"/>
                  <a:ext cx="1371601" cy="254292"/>
                </a:xfrm>
                <a:prstGeom prst="rect">
                  <a:avLst/>
                </a:prstGeom>
                <a:noFill/>
              </p:spPr>
              <p:txBody>
                <a:bodyPr wrap="square" rtlCol="0">
                  <a:spAutoFit/>
                </a:bodyPr>
                <a:lstStyle/>
                <a:p>
                  <a:r>
                    <a:rPr lang="en-US" sz="900" b="1" noProof="1">
                      <a:solidFill>
                        <a:srgbClr val="0D0D0D"/>
                      </a:solidFill>
                    </a:rPr>
                    <a:t>&lt;Person#Name&gt;</a:t>
                  </a:r>
                </a:p>
              </p:txBody>
            </p:sp>
            <p:sp>
              <p:nvSpPr>
                <p:cNvPr id="97" name="TextBox 96"/>
                <p:cNvSpPr txBox="1"/>
                <p:nvPr/>
              </p:nvSpPr>
              <p:spPr>
                <a:xfrm>
                  <a:off x="8240712" y="5922715"/>
                  <a:ext cx="1613720" cy="254292"/>
                </a:xfrm>
                <a:prstGeom prst="rect">
                  <a:avLst/>
                </a:prstGeom>
                <a:noFill/>
              </p:spPr>
              <p:txBody>
                <a:bodyPr wrap="square" rtlCol="0">
                  <a:spAutoFit/>
                </a:bodyPr>
                <a:lstStyle/>
                <a:p>
                  <a:r>
                    <a:rPr lang="en-US" sz="900" b="1" noProof="1">
                      <a:solidFill>
                        <a:srgbClr val="0D0D0D"/>
                      </a:solidFill>
                    </a:rPr>
                    <a:t>&lt;Person#Homepage&gt;</a:t>
                  </a:r>
                </a:p>
              </p:txBody>
            </p:sp>
            <p:sp>
              <p:nvSpPr>
                <p:cNvPr id="98" name="TextBox 97"/>
                <p:cNvSpPr txBox="1"/>
                <p:nvPr/>
              </p:nvSpPr>
              <p:spPr>
                <a:xfrm>
                  <a:off x="8164512" y="4846639"/>
                  <a:ext cx="1219200" cy="254292"/>
                </a:xfrm>
                <a:prstGeom prst="rect">
                  <a:avLst/>
                </a:prstGeom>
                <a:noFill/>
              </p:spPr>
              <p:txBody>
                <a:bodyPr wrap="square" rtlCol="0">
                  <a:spAutoFit/>
                </a:bodyPr>
                <a:lstStyle/>
                <a:p>
                  <a:r>
                    <a:rPr lang="en-US" sz="900" b="1" noProof="1">
                      <a:solidFill>
                        <a:srgbClr val="0D0D0D"/>
                      </a:solidFill>
                    </a:rPr>
                    <a:t>&lt;Book#Author&gt;</a:t>
                  </a:r>
                </a:p>
              </p:txBody>
            </p:sp>
            <p:sp>
              <p:nvSpPr>
                <p:cNvPr id="99" name="TextBox 98"/>
                <p:cNvSpPr txBox="1"/>
                <p:nvPr/>
              </p:nvSpPr>
              <p:spPr>
                <a:xfrm>
                  <a:off x="7463730" y="5429027"/>
                  <a:ext cx="1640322" cy="254292"/>
                </a:xfrm>
                <a:prstGeom prst="rect">
                  <a:avLst/>
                </a:prstGeom>
                <a:noFill/>
              </p:spPr>
              <p:txBody>
                <a:bodyPr wrap="square" rtlCol="0">
                  <a:spAutoFit/>
                </a:bodyPr>
                <a:lstStyle/>
                <a:p>
                  <a:r>
                    <a:rPr lang="en-US" sz="900" b="1" noProof="1">
                      <a:solidFill>
                        <a:srgbClr val="0D0D0D"/>
                      </a:solidFill>
                    </a:rPr>
                    <a:t>&lt;Person/ID=id_xyz&gt;</a:t>
                  </a:r>
                </a:p>
              </p:txBody>
            </p:sp>
            <p:sp>
              <p:nvSpPr>
                <p:cNvPr id="100" name="Rectangle 99"/>
                <p:cNvSpPr/>
                <p:nvPr/>
              </p:nvSpPr>
              <p:spPr bwMode="auto">
                <a:xfrm>
                  <a:off x="7115853" y="6384461"/>
                  <a:ext cx="2133598" cy="2542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noProof="1">
                      <a:solidFill>
                        <a:srgbClr val="0D0D0D"/>
                      </a:solidFill>
                    </a:rPr>
                    <a:t>http://www.amitavghosh.com</a:t>
                  </a:r>
                  <a:endParaRPr lang="en-US" sz="900" b="1" noProof="1">
                    <a:solidFill>
                      <a:srgbClr val="0D0D0D"/>
                    </a:solidFill>
                    <a:latin typeface="Arial" charset="0"/>
                  </a:endParaRPr>
                </a:p>
              </p:txBody>
            </p:sp>
          </p:grpSp>
          <p:sp>
            <p:nvSpPr>
              <p:cNvPr id="81" name="Rectangle 80"/>
              <p:cNvSpPr/>
              <p:nvPr/>
            </p:nvSpPr>
            <p:spPr bwMode="auto">
              <a:xfrm>
                <a:off x="5421312" y="3538866"/>
                <a:ext cx="1511558" cy="254291"/>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dirty="0">
                    <a:solidFill>
                      <a:srgbClr val="0D0D0D"/>
                    </a:solidFill>
                  </a:rPr>
                  <a:t>0006511409X</a:t>
                </a:r>
                <a:endParaRPr lang="en-US" sz="900" b="1" dirty="0">
                  <a:solidFill>
                    <a:srgbClr val="0D0D0D"/>
                  </a:solidFill>
                  <a:latin typeface="Arial" charset="0"/>
                </a:endParaRPr>
              </a:p>
            </p:txBody>
          </p:sp>
          <p:cxnSp>
            <p:nvCxnSpPr>
              <p:cNvPr id="82" name="Straight Arrow Connector 81"/>
              <p:cNvCxnSpPr>
                <a:stCxn id="84" idx="0"/>
                <a:endCxn id="81" idx="2"/>
              </p:cNvCxnSpPr>
              <p:nvPr/>
            </p:nvCxnSpPr>
            <p:spPr bwMode="auto">
              <a:xfrm flipH="1" flipV="1">
                <a:off x="6177091" y="3793157"/>
                <a:ext cx="2015605" cy="2914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3" name="TextBox 82"/>
              <p:cNvSpPr txBox="1"/>
              <p:nvPr/>
            </p:nvSpPr>
            <p:spPr>
              <a:xfrm rot="446567">
                <a:off x="6954132" y="3782806"/>
                <a:ext cx="1153594" cy="254291"/>
              </a:xfrm>
              <a:prstGeom prst="rect">
                <a:avLst/>
              </a:prstGeom>
              <a:noFill/>
            </p:spPr>
            <p:txBody>
              <a:bodyPr wrap="square" rtlCol="0">
                <a:spAutoFit/>
              </a:bodyPr>
              <a:lstStyle/>
              <a:p>
                <a:r>
                  <a:rPr lang="en-US" sz="900" b="1" noProof="1">
                    <a:solidFill>
                      <a:srgbClr val="0D0D0D"/>
                    </a:solidFill>
                  </a:rPr>
                  <a:t>&lt;Book#ISBN&gt;</a:t>
                </a:r>
              </a:p>
            </p:txBody>
          </p:sp>
        </p:grpSp>
        <p:sp>
          <p:nvSpPr>
            <p:cNvPr id="77" name="Rectangle 76"/>
            <p:cNvSpPr/>
            <p:nvPr/>
          </p:nvSpPr>
          <p:spPr bwMode="auto">
            <a:xfrm>
              <a:off x="9307512" y="5066838"/>
              <a:ext cx="620713" cy="24635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dirty="0">
                  <a:solidFill>
                    <a:srgbClr val="0D0D0D"/>
                  </a:solidFill>
                </a:rPr>
                <a:t>id_xyz</a:t>
              </a:r>
              <a:endParaRPr lang="en-US" sz="900" b="1" dirty="0">
                <a:solidFill>
                  <a:srgbClr val="0D0D0D"/>
                </a:solidFill>
                <a:latin typeface="Arial" charset="0"/>
              </a:endParaRPr>
            </a:p>
          </p:txBody>
        </p:sp>
        <p:cxnSp>
          <p:nvCxnSpPr>
            <p:cNvPr id="78" name="Straight Arrow Connector 77"/>
            <p:cNvCxnSpPr>
              <a:stCxn id="85" idx="6"/>
              <a:endCxn id="77" idx="2"/>
            </p:cNvCxnSpPr>
            <p:nvPr/>
          </p:nvCxnSpPr>
          <p:spPr bwMode="auto">
            <a:xfrm flipV="1">
              <a:off x="9024487" y="5313188"/>
              <a:ext cx="593383" cy="23241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rot="20232856">
              <a:off x="8852228" y="5393184"/>
              <a:ext cx="1090093" cy="254291"/>
            </a:xfrm>
            <a:prstGeom prst="rect">
              <a:avLst/>
            </a:prstGeom>
            <a:noFill/>
          </p:spPr>
          <p:txBody>
            <a:bodyPr wrap="square" rtlCol="0">
              <a:spAutoFit/>
            </a:bodyPr>
            <a:lstStyle/>
            <a:p>
              <a:r>
                <a:rPr lang="en-US" sz="900" b="1" noProof="1">
                  <a:solidFill>
                    <a:srgbClr val="0D0D0D"/>
                  </a:solidFill>
                </a:rPr>
                <a:t>&lt;Person#ID&gt;</a:t>
              </a:r>
            </a:p>
          </p:txBody>
        </p:sp>
      </p:grpSp>
      <p:sp>
        <p:nvSpPr>
          <p:cNvPr id="3" name="Title 2"/>
          <p:cNvSpPr>
            <a:spLocks noGrp="1"/>
          </p:cNvSpPr>
          <p:nvPr>
            <p:ph type="title"/>
          </p:nvPr>
        </p:nvSpPr>
        <p:spPr/>
        <p:txBody>
          <a:bodyPr>
            <a:normAutofit/>
          </a:bodyPr>
          <a:lstStyle/>
          <a:p>
            <a:r>
              <a:rPr lang="en-US" dirty="0" smtClean="0"/>
              <a:t>Remember this?</a:t>
            </a:r>
            <a:endParaRPr lang="en-US" dirty="0"/>
          </a:p>
        </p:txBody>
      </p:sp>
      <p:grpSp>
        <p:nvGrpSpPr>
          <p:cNvPr id="4" name="Group 31"/>
          <p:cNvGrpSpPr/>
          <p:nvPr/>
        </p:nvGrpSpPr>
        <p:grpSpPr>
          <a:xfrm>
            <a:off x="4763300" y="4537040"/>
            <a:ext cx="5208473" cy="2678558"/>
            <a:chOff x="4430712" y="3989887"/>
            <a:chExt cx="5236882" cy="2693165"/>
          </a:xfrm>
        </p:grpSpPr>
        <p:sp>
          <p:nvSpPr>
            <p:cNvPr id="33" name="Oval 32"/>
            <p:cNvSpPr/>
            <p:nvPr/>
          </p:nvSpPr>
          <p:spPr bwMode="auto">
            <a:xfrm>
              <a:off x="6934559" y="4095236"/>
              <a:ext cx="2501771"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4" name="Oval 33"/>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5" name="Rectangle 34"/>
            <p:cNvSpPr/>
            <p:nvPr/>
          </p:nvSpPr>
          <p:spPr bwMode="auto">
            <a:xfrm>
              <a:off x="5389086" y="6395260"/>
              <a:ext cx="1206760"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6" name="Oval 35"/>
            <p:cNvSpPr/>
            <p:nvPr/>
          </p:nvSpPr>
          <p:spPr bwMode="auto">
            <a:xfrm>
              <a:off x="6701610" y="6346679"/>
              <a:ext cx="2965984"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7" name="Rectangle 36"/>
            <p:cNvSpPr/>
            <p:nvPr/>
          </p:nvSpPr>
          <p:spPr bwMode="auto">
            <a:xfrm>
              <a:off x="4430712" y="4059852"/>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39" name="Rectangle 38"/>
            <p:cNvSpPr/>
            <p:nvPr/>
          </p:nvSpPr>
          <p:spPr bwMode="auto">
            <a:xfrm>
              <a:off x="4430712" y="4328347"/>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1" name="Curved Connector 40"/>
            <p:cNvCxnSpPr>
              <a:stCxn id="33" idx="4"/>
              <a:endCxn id="34" idx="0"/>
            </p:cNvCxnSpPr>
            <p:nvPr/>
          </p:nvCxnSpPr>
          <p:spPr bwMode="auto">
            <a:xfrm rot="5400000">
              <a:off x="7684558" y="4931583"/>
              <a:ext cx="1000861" cy="911"/>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Curved Connector 41"/>
            <p:cNvCxnSpPr>
              <a:stCxn id="34" idx="4"/>
              <a:endCxn id="35" idx="0"/>
            </p:cNvCxnSpPr>
            <p:nvPr/>
          </p:nvCxnSpPr>
          <p:spPr bwMode="auto">
            <a:xfrm rot="5400000">
              <a:off x="6720237" y="4930965"/>
              <a:ext cx="736525" cy="2192067"/>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3" name="Curved Connector 42"/>
            <p:cNvCxnSpPr>
              <a:stCxn id="34" idx="4"/>
              <a:endCxn id="36" idx="0"/>
            </p:cNvCxnSpPr>
            <p:nvPr/>
          </p:nvCxnSpPr>
          <p:spPr bwMode="auto">
            <a:xfrm rot="16200000" flipH="1">
              <a:off x="7840596" y="6002672"/>
              <a:ext cx="687944" cy="7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4" name="Straight Arrow Connector 43"/>
            <p:cNvCxnSpPr>
              <a:stCxn id="33" idx="2"/>
              <a:endCxn id="37"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33" idx="2"/>
              <a:endCxn id="39" idx="3"/>
            </p:cNvCxnSpPr>
            <p:nvPr/>
          </p:nvCxnSpPr>
          <p:spPr bwMode="auto">
            <a:xfrm flipH="1">
              <a:off x="5789871" y="4263422"/>
              <a:ext cx="1144688" cy="18452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rot="238339">
              <a:off x="6072351" y="3989887"/>
              <a:ext cx="560882" cy="239208"/>
            </a:xfrm>
            <a:prstGeom prst="rect">
              <a:avLst/>
            </a:prstGeom>
            <a:noFill/>
          </p:spPr>
          <p:txBody>
            <a:bodyPr wrap="square" rtlCol="0">
              <a:spAutoFit/>
            </a:bodyPr>
            <a:lstStyle/>
            <a:p>
              <a:r>
                <a:rPr lang="en-US" sz="1000" b="1" noProof="1">
                  <a:solidFill>
                    <a:srgbClr val="0D0D0D"/>
                  </a:solidFill>
                </a:rPr>
                <a:t>a:title</a:t>
              </a:r>
            </a:p>
          </p:txBody>
        </p:sp>
        <p:sp>
          <p:nvSpPr>
            <p:cNvPr id="47" name="TextBox 46"/>
            <p:cNvSpPr txBox="1"/>
            <p:nvPr/>
          </p:nvSpPr>
          <p:spPr>
            <a:xfrm rot="21215795">
              <a:off x="6106894" y="4324757"/>
              <a:ext cx="691192" cy="239208"/>
            </a:xfrm>
            <a:prstGeom prst="rect">
              <a:avLst/>
            </a:prstGeom>
            <a:noFill/>
          </p:spPr>
          <p:txBody>
            <a:bodyPr wrap="square" rtlCol="0">
              <a:spAutoFit/>
            </a:bodyPr>
            <a:lstStyle/>
            <a:p>
              <a:r>
                <a:rPr lang="en-US" sz="1000" b="1" noProof="1">
                  <a:solidFill>
                    <a:srgbClr val="0D0D0D"/>
                  </a:solidFill>
                </a:rPr>
                <a:t>a:year</a:t>
              </a:r>
            </a:p>
          </p:txBody>
        </p:sp>
        <p:sp>
          <p:nvSpPr>
            <p:cNvPr id="48" name="TextBox 47"/>
            <p:cNvSpPr txBox="1"/>
            <p:nvPr/>
          </p:nvSpPr>
          <p:spPr>
            <a:xfrm>
              <a:off x="6996629" y="5779179"/>
              <a:ext cx="710683" cy="239208"/>
            </a:xfrm>
            <a:prstGeom prst="rect">
              <a:avLst/>
            </a:prstGeom>
            <a:noFill/>
          </p:spPr>
          <p:txBody>
            <a:bodyPr wrap="square" rtlCol="0">
              <a:spAutoFit/>
            </a:bodyPr>
            <a:lstStyle/>
            <a:p>
              <a:r>
                <a:rPr lang="en-US" sz="1000" b="1" noProof="1">
                  <a:solidFill>
                    <a:srgbClr val="0D0D0D"/>
                  </a:solidFill>
                </a:rPr>
                <a:t>a:name</a:t>
              </a:r>
            </a:p>
          </p:txBody>
        </p:sp>
        <p:sp>
          <p:nvSpPr>
            <p:cNvPr id="49" name="TextBox 48"/>
            <p:cNvSpPr txBox="1"/>
            <p:nvPr/>
          </p:nvSpPr>
          <p:spPr>
            <a:xfrm>
              <a:off x="8268760" y="5922715"/>
              <a:ext cx="1038752" cy="239208"/>
            </a:xfrm>
            <a:prstGeom prst="rect">
              <a:avLst/>
            </a:prstGeom>
            <a:noFill/>
          </p:spPr>
          <p:txBody>
            <a:bodyPr wrap="square" rtlCol="0">
              <a:spAutoFit/>
            </a:bodyPr>
            <a:lstStyle/>
            <a:p>
              <a:r>
                <a:rPr lang="en-US" sz="1000" b="1" noProof="1">
                  <a:solidFill>
                    <a:srgbClr val="0D0D0D"/>
                  </a:solidFill>
                </a:rPr>
                <a:t>a:homepage</a:t>
              </a:r>
            </a:p>
          </p:txBody>
        </p:sp>
        <p:sp>
          <p:nvSpPr>
            <p:cNvPr id="50" name="TextBox 49"/>
            <p:cNvSpPr txBox="1"/>
            <p:nvPr/>
          </p:nvSpPr>
          <p:spPr>
            <a:xfrm>
              <a:off x="8258475" y="5093069"/>
              <a:ext cx="820437" cy="239208"/>
            </a:xfrm>
            <a:prstGeom prst="rect">
              <a:avLst/>
            </a:prstGeom>
            <a:noFill/>
          </p:spPr>
          <p:txBody>
            <a:bodyPr wrap="square" rtlCol="0">
              <a:spAutoFit/>
            </a:bodyPr>
            <a:lstStyle/>
            <a:p>
              <a:r>
                <a:rPr lang="en-US" sz="1000" b="1" noProof="1">
                  <a:solidFill>
                    <a:srgbClr val="0D0D0D"/>
                  </a:solidFill>
                </a:rPr>
                <a:t>a:author</a:t>
              </a:r>
            </a:p>
          </p:txBody>
        </p:sp>
      </p:grpSp>
      <p:sp>
        <p:nvSpPr>
          <p:cNvPr id="51" name="Text Box 2"/>
          <p:cNvSpPr txBox="1">
            <a:spLocks noChangeArrowheads="1"/>
          </p:cNvSpPr>
          <p:nvPr/>
        </p:nvSpPr>
        <p:spPr bwMode="auto">
          <a:xfrm>
            <a:off x="132702" y="3941313"/>
            <a:ext cx="4831445" cy="34290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CONSTRUCT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?id a:title  ?title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a:year   ?year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a:author _:x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_:x a:name ?name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a:homepage ?hp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WHERE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?book</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&lt;Book#ISBN&gt;   ?isbn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&lt;Book#Title&gt;  ?title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&lt;Book#Year&gt;   ?year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&lt;Book#Author&gt; ?author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?author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&lt;Person#Name&gt;     ?name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&lt;Person#Homepage&gt; ?homepage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BIND </a:t>
            </a:r>
            <a:r>
              <a:rPr lang="en-US" sz="1200" b="1" noProof="1">
                <a:solidFill>
                  <a:srgbClr val="FF0000"/>
                </a:solidFill>
                <a:latin typeface="Courier New" charset="0"/>
                <a:ea typeface="msmincho" charset="0"/>
                <a:cs typeface="msmincho" charset="0"/>
              </a:rPr>
              <a:t>(IRI(fn:concat("http://...",?isbn)) AS ?id)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BIND </a:t>
            </a:r>
            <a:r>
              <a:rPr lang="en-US" sz="1200" b="1" noProof="1">
                <a:solidFill>
                  <a:srgbClr val="FF0000"/>
                </a:solidFill>
                <a:latin typeface="Courier New" charset="0"/>
                <a:ea typeface="msmincho" charset="0"/>
                <a:cs typeface="msmincho" charset="0"/>
              </a:rPr>
              <a:t>(IRI(?homepage) AS ?hp)</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a:t>
            </a:r>
          </a:p>
        </p:txBody>
      </p:sp>
      <p:cxnSp>
        <p:nvCxnSpPr>
          <p:cNvPr id="52" name="Curved Connector 63"/>
          <p:cNvCxnSpPr/>
          <p:nvPr/>
        </p:nvCxnSpPr>
        <p:spPr>
          <a:xfrm>
            <a:off x="5192715" y="2560637"/>
            <a:ext cx="3533556" cy="1697676"/>
          </a:xfrm>
          <a:prstGeom prst="curvedConnector2">
            <a:avLst/>
          </a:prstGeom>
          <a:ln w="2222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0534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1000" fill="hold"/>
                                        <p:tgtEl>
                                          <p:spTgt spid="51"/>
                                        </p:tgtEl>
                                        <p:attrNameLst>
                                          <p:attrName>ppt_x</p:attrName>
                                        </p:attrNameLst>
                                      </p:cBhvr>
                                      <p:tavLst>
                                        <p:tav tm="0">
                                          <p:val>
                                            <p:strVal val="#ppt_x-.2"/>
                                          </p:val>
                                        </p:tav>
                                        <p:tav tm="100000">
                                          <p:val>
                                            <p:strVal val="#ppt_x"/>
                                          </p:val>
                                        </p:tav>
                                      </p:tavLst>
                                    </p:anim>
                                    <p:anim calcmode="lin" valueType="num">
                                      <p:cBhvr>
                                        <p:cTn id="8" dur="1000" fill="hold"/>
                                        <p:tgtEl>
                                          <p:spTgt spid="5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p:cNvGrpSpPr/>
          <p:nvPr/>
        </p:nvGrpSpPr>
        <p:grpSpPr>
          <a:xfrm>
            <a:off x="163547" y="1490359"/>
            <a:ext cx="4973879" cy="2715820"/>
            <a:chOff x="4278312" y="3538866"/>
            <a:chExt cx="5677274" cy="3099887"/>
          </a:xfrm>
        </p:grpSpPr>
        <p:grpSp>
          <p:nvGrpSpPr>
            <p:cNvPr id="76" name="Group 40"/>
            <p:cNvGrpSpPr/>
            <p:nvPr/>
          </p:nvGrpSpPr>
          <p:grpSpPr>
            <a:xfrm>
              <a:off x="4278312" y="3538866"/>
              <a:ext cx="5588003" cy="3099887"/>
              <a:chOff x="4278312" y="3538866"/>
              <a:chExt cx="5588003" cy="3099887"/>
            </a:xfrm>
          </p:grpSpPr>
          <p:grpSp>
            <p:nvGrpSpPr>
              <p:cNvPr id="80" name="Group 54"/>
              <p:cNvGrpSpPr/>
              <p:nvPr/>
            </p:nvGrpSpPr>
            <p:grpSpPr>
              <a:xfrm>
                <a:off x="4278312" y="3969859"/>
                <a:ext cx="5588003" cy="2668894"/>
                <a:chOff x="4278312" y="3969859"/>
                <a:chExt cx="5588003" cy="2668894"/>
              </a:xfrm>
            </p:grpSpPr>
            <p:sp>
              <p:nvSpPr>
                <p:cNvPr id="84" name="Oval 83"/>
                <p:cNvSpPr/>
                <p:nvPr/>
              </p:nvSpPr>
              <p:spPr bwMode="auto">
                <a:xfrm>
                  <a:off x="6725673" y="4084632"/>
                  <a:ext cx="2934045" cy="357581"/>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noProof="1">
                      <a:solidFill>
                        <a:schemeClr val="tx1">
                          <a:lumMod val="95000"/>
                          <a:lumOff val="5000"/>
                        </a:schemeClr>
                      </a:solidFill>
                      <a:latin typeface="Arial" charset="0"/>
                    </a:rPr>
                    <a:t>&lt;Book/ISBN=0006511409&gt;</a:t>
                  </a:r>
                </a:p>
              </p:txBody>
            </p:sp>
            <p:sp>
              <p:nvSpPr>
                <p:cNvPr id="85" name="Oval 84"/>
                <p:cNvSpPr/>
                <p:nvPr/>
              </p:nvSpPr>
              <p:spPr bwMode="auto">
                <a:xfrm>
                  <a:off x="7348086" y="5432469"/>
                  <a:ext cx="1676400" cy="226267"/>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endParaRPr lang="en-US" dirty="0">
                    <a:solidFill>
                      <a:schemeClr val="bg1"/>
                    </a:solidFill>
                    <a:latin typeface="Arial" charset="0"/>
                  </a:endParaRPr>
                </a:p>
              </p:txBody>
            </p:sp>
            <p:sp>
              <p:nvSpPr>
                <p:cNvPr id="86" name="Rectangle 85"/>
                <p:cNvSpPr/>
                <p:nvPr/>
              </p:nvSpPr>
              <p:spPr bwMode="auto">
                <a:xfrm>
                  <a:off x="5525892" y="6384461"/>
                  <a:ext cx="1206759" cy="2542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noProof="1">
                      <a:solidFill>
                        <a:srgbClr val="0D0D0D"/>
                      </a:solidFill>
                    </a:rPr>
                    <a:t>Ghosh, Amitav</a:t>
                  </a:r>
                  <a:endParaRPr lang="en-US" sz="900" b="1" noProof="1">
                    <a:solidFill>
                      <a:srgbClr val="0D0D0D"/>
                    </a:solidFill>
                    <a:latin typeface="Arial" charset="0"/>
                  </a:endParaRPr>
                </a:p>
              </p:txBody>
            </p:sp>
            <p:sp>
              <p:nvSpPr>
                <p:cNvPr id="87" name="Rectangle 86"/>
                <p:cNvSpPr/>
                <p:nvPr/>
              </p:nvSpPr>
              <p:spPr bwMode="auto">
                <a:xfrm>
                  <a:off x="4278312" y="4052312"/>
                  <a:ext cx="1511559" cy="2542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dirty="0">
                      <a:solidFill>
                        <a:srgbClr val="0D0D0D"/>
                      </a:solidFill>
                    </a:rPr>
                    <a:t>The Glass Palace</a:t>
                  </a:r>
                  <a:endParaRPr lang="en-US" sz="900" b="1" dirty="0">
                    <a:solidFill>
                      <a:srgbClr val="0D0D0D"/>
                    </a:solidFill>
                    <a:latin typeface="Arial" charset="0"/>
                  </a:endParaRPr>
                </a:p>
              </p:txBody>
            </p:sp>
            <p:sp>
              <p:nvSpPr>
                <p:cNvPr id="88" name="Rectangle 87"/>
                <p:cNvSpPr/>
                <p:nvPr/>
              </p:nvSpPr>
              <p:spPr bwMode="auto">
                <a:xfrm>
                  <a:off x="4278312" y="4320807"/>
                  <a:ext cx="1511559" cy="2542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dirty="0">
                      <a:solidFill>
                        <a:srgbClr val="0D0D0D"/>
                      </a:solidFill>
                    </a:rPr>
                    <a:t>2000</a:t>
                  </a:r>
                  <a:endParaRPr lang="en-US" sz="900" b="1" dirty="0">
                    <a:solidFill>
                      <a:srgbClr val="0D0D0D"/>
                    </a:solidFill>
                    <a:latin typeface="Arial" charset="0"/>
                  </a:endParaRPr>
                </a:p>
              </p:txBody>
            </p:sp>
            <p:cxnSp>
              <p:nvCxnSpPr>
                <p:cNvPr id="89" name="Curved Connector 88"/>
                <p:cNvCxnSpPr>
                  <a:stCxn id="84" idx="4"/>
                  <a:endCxn id="85" idx="0"/>
                </p:cNvCxnSpPr>
                <p:nvPr/>
              </p:nvCxnSpPr>
              <p:spPr bwMode="auto">
                <a:xfrm rot="5400000">
                  <a:off x="7694363" y="4934136"/>
                  <a:ext cx="990256" cy="641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90" name="Curved Connector 89"/>
                <p:cNvCxnSpPr>
                  <a:stCxn id="85" idx="4"/>
                  <a:endCxn id="86" idx="0"/>
                </p:cNvCxnSpPr>
                <p:nvPr/>
              </p:nvCxnSpPr>
              <p:spPr bwMode="auto">
                <a:xfrm rot="5400000">
                  <a:off x="6794917" y="4993092"/>
                  <a:ext cx="725725" cy="2057014"/>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91" name="Curved Connector 90"/>
                <p:cNvCxnSpPr>
                  <a:stCxn id="85" idx="4"/>
                  <a:endCxn id="100" idx="0"/>
                </p:cNvCxnSpPr>
                <p:nvPr/>
              </p:nvCxnSpPr>
              <p:spPr bwMode="auto">
                <a:xfrm rot="5400000">
                  <a:off x="7821608" y="6019783"/>
                  <a:ext cx="725725" cy="363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92" name="Straight Arrow Connector 91"/>
                <p:cNvCxnSpPr>
                  <a:stCxn id="84" idx="2"/>
                  <a:endCxn id="87" idx="3"/>
                </p:cNvCxnSpPr>
                <p:nvPr/>
              </p:nvCxnSpPr>
              <p:spPr bwMode="auto">
                <a:xfrm flipH="1" flipV="1">
                  <a:off x="5789871" y="4179458"/>
                  <a:ext cx="935803" cy="8396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93" name="Straight Arrow Connector 92"/>
                <p:cNvCxnSpPr>
                  <a:stCxn id="84" idx="2"/>
                  <a:endCxn id="88" idx="3"/>
                </p:cNvCxnSpPr>
                <p:nvPr/>
              </p:nvCxnSpPr>
              <p:spPr bwMode="auto">
                <a:xfrm flipH="1">
                  <a:off x="5789871" y="4263423"/>
                  <a:ext cx="935803"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94" name="TextBox 93"/>
                <p:cNvSpPr txBox="1"/>
                <p:nvPr/>
              </p:nvSpPr>
              <p:spPr>
                <a:xfrm rot="238339">
                  <a:off x="5764164" y="3969859"/>
                  <a:ext cx="1060827" cy="254292"/>
                </a:xfrm>
                <a:prstGeom prst="rect">
                  <a:avLst/>
                </a:prstGeom>
                <a:noFill/>
              </p:spPr>
              <p:txBody>
                <a:bodyPr wrap="square" rtlCol="0">
                  <a:spAutoFit/>
                </a:bodyPr>
                <a:lstStyle/>
                <a:p>
                  <a:r>
                    <a:rPr lang="en-US" sz="900" b="1" noProof="1">
                      <a:solidFill>
                        <a:srgbClr val="0D0D0D"/>
                      </a:solidFill>
                    </a:rPr>
                    <a:t>&lt;Book#Title&gt;</a:t>
                  </a:r>
                </a:p>
              </p:txBody>
            </p:sp>
            <p:sp>
              <p:nvSpPr>
                <p:cNvPr id="95" name="TextBox 94"/>
                <p:cNvSpPr txBox="1"/>
                <p:nvPr/>
              </p:nvSpPr>
              <p:spPr>
                <a:xfrm rot="20818348">
                  <a:off x="5681927" y="4424304"/>
                  <a:ext cx="1153594" cy="254292"/>
                </a:xfrm>
                <a:prstGeom prst="rect">
                  <a:avLst/>
                </a:prstGeom>
                <a:noFill/>
              </p:spPr>
              <p:txBody>
                <a:bodyPr wrap="square" rtlCol="0">
                  <a:spAutoFit/>
                </a:bodyPr>
                <a:lstStyle/>
                <a:p>
                  <a:r>
                    <a:rPr lang="en-US" sz="900" b="1" noProof="1">
                      <a:solidFill>
                        <a:srgbClr val="0D0D0D"/>
                      </a:solidFill>
                    </a:rPr>
                    <a:t>&lt;Book#Year&gt;</a:t>
                  </a:r>
                </a:p>
              </p:txBody>
            </p:sp>
            <p:sp>
              <p:nvSpPr>
                <p:cNvPr id="96" name="TextBox 95"/>
                <p:cNvSpPr txBox="1"/>
                <p:nvPr/>
              </p:nvSpPr>
              <p:spPr>
                <a:xfrm>
                  <a:off x="6335713" y="5684837"/>
                  <a:ext cx="1371602" cy="254292"/>
                </a:xfrm>
                <a:prstGeom prst="rect">
                  <a:avLst/>
                </a:prstGeom>
                <a:noFill/>
              </p:spPr>
              <p:txBody>
                <a:bodyPr wrap="square" rtlCol="0">
                  <a:spAutoFit/>
                </a:bodyPr>
                <a:lstStyle/>
                <a:p>
                  <a:r>
                    <a:rPr lang="en-US" sz="900" b="1" noProof="1">
                      <a:solidFill>
                        <a:srgbClr val="0D0D0D"/>
                      </a:solidFill>
                    </a:rPr>
                    <a:t>&lt;Person#Name&gt;</a:t>
                  </a:r>
                </a:p>
              </p:txBody>
            </p:sp>
            <p:sp>
              <p:nvSpPr>
                <p:cNvPr id="97" name="TextBox 96"/>
                <p:cNvSpPr txBox="1"/>
                <p:nvPr/>
              </p:nvSpPr>
              <p:spPr>
                <a:xfrm>
                  <a:off x="8240712" y="5922715"/>
                  <a:ext cx="1625603" cy="254292"/>
                </a:xfrm>
                <a:prstGeom prst="rect">
                  <a:avLst/>
                </a:prstGeom>
                <a:noFill/>
              </p:spPr>
              <p:txBody>
                <a:bodyPr wrap="square" rtlCol="0">
                  <a:spAutoFit/>
                </a:bodyPr>
                <a:lstStyle/>
                <a:p>
                  <a:r>
                    <a:rPr lang="en-US" sz="900" b="1" noProof="1">
                      <a:solidFill>
                        <a:srgbClr val="0D0D0D"/>
                      </a:solidFill>
                    </a:rPr>
                    <a:t>&lt;Person#Homepage&gt;</a:t>
                  </a:r>
                </a:p>
              </p:txBody>
            </p:sp>
            <p:sp>
              <p:nvSpPr>
                <p:cNvPr id="98" name="TextBox 97"/>
                <p:cNvSpPr txBox="1"/>
                <p:nvPr/>
              </p:nvSpPr>
              <p:spPr>
                <a:xfrm>
                  <a:off x="8164511" y="4846639"/>
                  <a:ext cx="1219200" cy="254292"/>
                </a:xfrm>
                <a:prstGeom prst="rect">
                  <a:avLst/>
                </a:prstGeom>
                <a:noFill/>
              </p:spPr>
              <p:txBody>
                <a:bodyPr wrap="square" rtlCol="0">
                  <a:spAutoFit/>
                </a:bodyPr>
                <a:lstStyle/>
                <a:p>
                  <a:r>
                    <a:rPr lang="en-US" sz="900" b="1" noProof="1">
                      <a:solidFill>
                        <a:srgbClr val="0D0D0D"/>
                      </a:solidFill>
                    </a:rPr>
                    <a:t>&lt;Book#Author&gt;</a:t>
                  </a:r>
                </a:p>
              </p:txBody>
            </p:sp>
            <p:sp>
              <p:nvSpPr>
                <p:cNvPr id="99" name="TextBox 98"/>
                <p:cNvSpPr txBox="1"/>
                <p:nvPr/>
              </p:nvSpPr>
              <p:spPr>
                <a:xfrm>
                  <a:off x="7463730" y="5429027"/>
                  <a:ext cx="1640323" cy="254292"/>
                </a:xfrm>
                <a:prstGeom prst="rect">
                  <a:avLst/>
                </a:prstGeom>
                <a:noFill/>
              </p:spPr>
              <p:txBody>
                <a:bodyPr wrap="square" rtlCol="0">
                  <a:spAutoFit/>
                </a:bodyPr>
                <a:lstStyle/>
                <a:p>
                  <a:r>
                    <a:rPr lang="en-US" sz="900" b="1" noProof="1">
                      <a:solidFill>
                        <a:srgbClr val="0D0D0D"/>
                      </a:solidFill>
                    </a:rPr>
                    <a:t>&lt;Person/ID=id_xyz&gt;</a:t>
                  </a:r>
                </a:p>
              </p:txBody>
            </p:sp>
            <p:sp>
              <p:nvSpPr>
                <p:cNvPr id="100" name="Rectangle 99"/>
                <p:cNvSpPr/>
                <p:nvPr/>
              </p:nvSpPr>
              <p:spPr bwMode="auto">
                <a:xfrm>
                  <a:off x="7115854" y="6384461"/>
                  <a:ext cx="2133598" cy="2542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noProof="1">
                      <a:solidFill>
                        <a:srgbClr val="0D0D0D"/>
                      </a:solidFill>
                    </a:rPr>
                    <a:t>http://www.amitavghosh.com</a:t>
                  </a:r>
                  <a:endParaRPr lang="en-US" sz="900" b="1" noProof="1">
                    <a:solidFill>
                      <a:srgbClr val="0D0D0D"/>
                    </a:solidFill>
                    <a:latin typeface="Arial" charset="0"/>
                  </a:endParaRPr>
                </a:p>
              </p:txBody>
            </p:sp>
          </p:grpSp>
          <p:sp>
            <p:nvSpPr>
              <p:cNvPr id="81" name="Rectangle 80"/>
              <p:cNvSpPr/>
              <p:nvPr/>
            </p:nvSpPr>
            <p:spPr bwMode="auto">
              <a:xfrm>
                <a:off x="5421312" y="3538866"/>
                <a:ext cx="1511559" cy="254291"/>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dirty="0">
                    <a:solidFill>
                      <a:srgbClr val="0D0D0D"/>
                    </a:solidFill>
                  </a:rPr>
                  <a:t>0006511409X</a:t>
                </a:r>
                <a:endParaRPr lang="en-US" sz="900" b="1" dirty="0">
                  <a:solidFill>
                    <a:srgbClr val="0D0D0D"/>
                  </a:solidFill>
                  <a:latin typeface="Arial" charset="0"/>
                </a:endParaRPr>
              </a:p>
            </p:txBody>
          </p:sp>
          <p:cxnSp>
            <p:nvCxnSpPr>
              <p:cNvPr id="82" name="Straight Arrow Connector 81"/>
              <p:cNvCxnSpPr>
                <a:stCxn id="84" idx="0"/>
                <a:endCxn id="81" idx="2"/>
              </p:cNvCxnSpPr>
              <p:nvPr/>
            </p:nvCxnSpPr>
            <p:spPr bwMode="auto">
              <a:xfrm flipH="1" flipV="1">
                <a:off x="6177091" y="3793157"/>
                <a:ext cx="2015604" cy="2914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3" name="TextBox 82"/>
              <p:cNvSpPr txBox="1"/>
              <p:nvPr/>
            </p:nvSpPr>
            <p:spPr>
              <a:xfrm rot="446567">
                <a:off x="6954131" y="3782806"/>
                <a:ext cx="1153594" cy="254291"/>
              </a:xfrm>
              <a:prstGeom prst="rect">
                <a:avLst/>
              </a:prstGeom>
              <a:noFill/>
            </p:spPr>
            <p:txBody>
              <a:bodyPr wrap="square" rtlCol="0">
                <a:spAutoFit/>
              </a:bodyPr>
              <a:lstStyle/>
              <a:p>
                <a:r>
                  <a:rPr lang="en-US" sz="900" b="1" noProof="1">
                    <a:solidFill>
                      <a:srgbClr val="0D0D0D"/>
                    </a:solidFill>
                  </a:rPr>
                  <a:t>&lt;Book#ISBN&gt;</a:t>
                </a:r>
              </a:p>
            </p:txBody>
          </p:sp>
        </p:grpSp>
        <p:sp>
          <p:nvSpPr>
            <p:cNvPr id="77" name="Rectangle 76"/>
            <p:cNvSpPr/>
            <p:nvPr/>
          </p:nvSpPr>
          <p:spPr bwMode="auto">
            <a:xfrm>
              <a:off x="9307513" y="5066838"/>
              <a:ext cx="620713" cy="24635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dirty="0">
                  <a:solidFill>
                    <a:srgbClr val="0D0D0D"/>
                  </a:solidFill>
                </a:rPr>
                <a:t>id_xyz</a:t>
              </a:r>
              <a:endParaRPr lang="en-US" sz="900" b="1" dirty="0">
                <a:solidFill>
                  <a:srgbClr val="0D0D0D"/>
                </a:solidFill>
                <a:latin typeface="Arial" charset="0"/>
              </a:endParaRPr>
            </a:p>
          </p:txBody>
        </p:sp>
        <p:cxnSp>
          <p:nvCxnSpPr>
            <p:cNvPr id="78" name="Straight Arrow Connector 77"/>
            <p:cNvCxnSpPr>
              <a:stCxn id="85" idx="6"/>
              <a:endCxn id="77" idx="2"/>
            </p:cNvCxnSpPr>
            <p:nvPr/>
          </p:nvCxnSpPr>
          <p:spPr bwMode="auto">
            <a:xfrm flipV="1">
              <a:off x="9024486" y="5313188"/>
              <a:ext cx="593384" cy="23241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rot="20232856">
              <a:off x="8851689" y="5390511"/>
              <a:ext cx="1103897" cy="254291"/>
            </a:xfrm>
            <a:prstGeom prst="rect">
              <a:avLst/>
            </a:prstGeom>
            <a:noFill/>
          </p:spPr>
          <p:txBody>
            <a:bodyPr wrap="square" rtlCol="0">
              <a:spAutoFit/>
            </a:bodyPr>
            <a:lstStyle/>
            <a:p>
              <a:r>
                <a:rPr lang="en-US" sz="900" b="1" noProof="1">
                  <a:solidFill>
                    <a:srgbClr val="0D0D0D"/>
                  </a:solidFill>
                </a:rPr>
                <a:t>&lt;Person#ID&gt;</a:t>
              </a:r>
            </a:p>
          </p:txBody>
        </p:sp>
      </p:grpSp>
      <p:sp>
        <p:nvSpPr>
          <p:cNvPr id="3" name="Title 2"/>
          <p:cNvSpPr>
            <a:spLocks noGrp="1"/>
          </p:cNvSpPr>
          <p:nvPr>
            <p:ph type="title"/>
          </p:nvPr>
        </p:nvSpPr>
        <p:spPr/>
        <p:txBody>
          <a:bodyPr>
            <a:normAutofit/>
          </a:bodyPr>
          <a:lstStyle/>
          <a:p>
            <a:r>
              <a:rPr lang="en-US" dirty="0" smtClean="0"/>
              <a:t>Same with RIF Core</a:t>
            </a:r>
            <a:endParaRPr lang="en-US" dirty="0"/>
          </a:p>
        </p:txBody>
      </p:sp>
      <p:grpSp>
        <p:nvGrpSpPr>
          <p:cNvPr id="4" name="Group 31"/>
          <p:cNvGrpSpPr/>
          <p:nvPr/>
        </p:nvGrpSpPr>
        <p:grpSpPr>
          <a:xfrm>
            <a:off x="4763300" y="4537040"/>
            <a:ext cx="5208473" cy="2678558"/>
            <a:chOff x="4430712" y="3989887"/>
            <a:chExt cx="5236882" cy="2693165"/>
          </a:xfrm>
        </p:grpSpPr>
        <p:sp>
          <p:nvSpPr>
            <p:cNvPr id="33" name="Oval 32"/>
            <p:cNvSpPr/>
            <p:nvPr/>
          </p:nvSpPr>
          <p:spPr bwMode="auto">
            <a:xfrm>
              <a:off x="6934559" y="4095236"/>
              <a:ext cx="2501771"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4" name="Oval 33"/>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5" name="Rectangle 34"/>
            <p:cNvSpPr/>
            <p:nvPr/>
          </p:nvSpPr>
          <p:spPr bwMode="auto">
            <a:xfrm>
              <a:off x="5389086" y="6395260"/>
              <a:ext cx="1206760"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6" name="Oval 35"/>
            <p:cNvSpPr/>
            <p:nvPr/>
          </p:nvSpPr>
          <p:spPr bwMode="auto">
            <a:xfrm>
              <a:off x="6701610" y="6346679"/>
              <a:ext cx="2965984"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7" name="Rectangle 36"/>
            <p:cNvSpPr/>
            <p:nvPr/>
          </p:nvSpPr>
          <p:spPr bwMode="auto">
            <a:xfrm>
              <a:off x="4430712" y="4059852"/>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39" name="Rectangle 38"/>
            <p:cNvSpPr/>
            <p:nvPr/>
          </p:nvSpPr>
          <p:spPr bwMode="auto">
            <a:xfrm>
              <a:off x="4430712" y="4328347"/>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1" name="Curved Connector 40"/>
            <p:cNvCxnSpPr>
              <a:stCxn id="33" idx="4"/>
              <a:endCxn id="34" idx="0"/>
            </p:cNvCxnSpPr>
            <p:nvPr/>
          </p:nvCxnSpPr>
          <p:spPr bwMode="auto">
            <a:xfrm rot="5400000">
              <a:off x="7684558" y="4931583"/>
              <a:ext cx="1000861" cy="911"/>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Curved Connector 41"/>
            <p:cNvCxnSpPr>
              <a:stCxn id="34" idx="4"/>
              <a:endCxn id="35" idx="0"/>
            </p:cNvCxnSpPr>
            <p:nvPr/>
          </p:nvCxnSpPr>
          <p:spPr bwMode="auto">
            <a:xfrm rot="5400000">
              <a:off x="6720237" y="4930965"/>
              <a:ext cx="736525" cy="2192067"/>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3" name="Curved Connector 42"/>
            <p:cNvCxnSpPr>
              <a:stCxn id="34" idx="4"/>
              <a:endCxn id="36" idx="0"/>
            </p:cNvCxnSpPr>
            <p:nvPr/>
          </p:nvCxnSpPr>
          <p:spPr bwMode="auto">
            <a:xfrm rot="16200000" flipH="1">
              <a:off x="7840596" y="6002672"/>
              <a:ext cx="687944" cy="7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4" name="Straight Arrow Connector 43"/>
            <p:cNvCxnSpPr>
              <a:stCxn id="33" idx="2"/>
              <a:endCxn id="37"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33" idx="2"/>
              <a:endCxn id="39" idx="3"/>
            </p:cNvCxnSpPr>
            <p:nvPr/>
          </p:nvCxnSpPr>
          <p:spPr bwMode="auto">
            <a:xfrm flipH="1">
              <a:off x="5789871" y="4263422"/>
              <a:ext cx="1144688" cy="18452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rot="238339">
              <a:off x="6072351" y="3989887"/>
              <a:ext cx="560882" cy="239208"/>
            </a:xfrm>
            <a:prstGeom prst="rect">
              <a:avLst/>
            </a:prstGeom>
            <a:noFill/>
          </p:spPr>
          <p:txBody>
            <a:bodyPr wrap="square" rtlCol="0">
              <a:spAutoFit/>
            </a:bodyPr>
            <a:lstStyle/>
            <a:p>
              <a:r>
                <a:rPr lang="en-US" sz="1000" b="1" noProof="1">
                  <a:solidFill>
                    <a:srgbClr val="0D0D0D"/>
                  </a:solidFill>
                </a:rPr>
                <a:t>a:title</a:t>
              </a:r>
            </a:p>
          </p:txBody>
        </p:sp>
        <p:sp>
          <p:nvSpPr>
            <p:cNvPr id="47" name="TextBox 46"/>
            <p:cNvSpPr txBox="1"/>
            <p:nvPr/>
          </p:nvSpPr>
          <p:spPr>
            <a:xfrm rot="21215795">
              <a:off x="6106894" y="4324757"/>
              <a:ext cx="691192" cy="239208"/>
            </a:xfrm>
            <a:prstGeom prst="rect">
              <a:avLst/>
            </a:prstGeom>
            <a:noFill/>
          </p:spPr>
          <p:txBody>
            <a:bodyPr wrap="square" rtlCol="0">
              <a:spAutoFit/>
            </a:bodyPr>
            <a:lstStyle/>
            <a:p>
              <a:r>
                <a:rPr lang="en-US" sz="1000" b="1" noProof="1">
                  <a:solidFill>
                    <a:srgbClr val="0D0D0D"/>
                  </a:solidFill>
                </a:rPr>
                <a:t>a:year</a:t>
              </a:r>
            </a:p>
          </p:txBody>
        </p:sp>
        <p:sp>
          <p:nvSpPr>
            <p:cNvPr id="48" name="TextBox 47"/>
            <p:cNvSpPr txBox="1"/>
            <p:nvPr/>
          </p:nvSpPr>
          <p:spPr>
            <a:xfrm>
              <a:off x="6996629" y="5779179"/>
              <a:ext cx="710683" cy="239208"/>
            </a:xfrm>
            <a:prstGeom prst="rect">
              <a:avLst/>
            </a:prstGeom>
            <a:noFill/>
          </p:spPr>
          <p:txBody>
            <a:bodyPr wrap="square" rtlCol="0">
              <a:spAutoFit/>
            </a:bodyPr>
            <a:lstStyle/>
            <a:p>
              <a:r>
                <a:rPr lang="en-US" sz="1000" b="1" noProof="1">
                  <a:solidFill>
                    <a:srgbClr val="0D0D0D"/>
                  </a:solidFill>
                </a:rPr>
                <a:t>a:name</a:t>
              </a:r>
            </a:p>
          </p:txBody>
        </p:sp>
        <p:sp>
          <p:nvSpPr>
            <p:cNvPr id="49" name="TextBox 48"/>
            <p:cNvSpPr txBox="1"/>
            <p:nvPr/>
          </p:nvSpPr>
          <p:spPr>
            <a:xfrm>
              <a:off x="8268760" y="5922715"/>
              <a:ext cx="1038752" cy="239208"/>
            </a:xfrm>
            <a:prstGeom prst="rect">
              <a:avLst/>
            </a:prstGeom>
            <a:noFill/>
          </p:spPr>
          <p:txBody>
            <a:bodyPr wrap="square" rtlCol="0">
              <a:spAutoFit/>
            </a:bodyPr>
            <a:lstStyle/>
            <a:p>
              <a:r>
                <a:rPr lang="en-US" sz="1000" b="1" noProof="1">
                  <a:solidFill>
                    <a:srgbClr val="0D0D0D"/>
                  </a:solidFill>
                </a:rPr>
                <a:t>a:homepage</a:t>
              </a:r>
            </a:p>
          </p:txBody>
        </p:sp>
        <p:sp>
          <p:nvSpPr>
            <p:cNvPr id="50" name="TextBox 49"/>
            <p:cNvSpPr txBox="1"/>
            <p:nvPr/>
          </p:nvSpPr>
          <p:spPr>
            <a:xfrm>
              <a:off x="8258475" y="5093069"/>
              <a:ext cx="820437" cy="239208"/>
            </a:xfrm>
            <a:prstGeom prst="rect">
              <a:avLst/>
            </a:prstGeom>
            <a:noFill/>
          </p:spPr>
          <p:txBody>
            <a:bodyPr wrap="square" rtlCol="0">
              <a:spAutoFit/>
            </a:bodyPr>
            <a:lstStyle/>
            <a:p>
              <a:r>
                <a:rPr lang="en-US" sz="1000" b="1" noProof="1">
                  <a:solidFill>
                    <a:srgbClr val="0D0D0D"/>
                  </a:solidFill>
                </a:rPr>
                <a:t>a:author</a:t>
              </a:r>
            </a:p>
          </p:txBody>
        </p:sp>
      </p:grpSp>
      <p:sp>
        <p:nvSpPr>
          <p:cNvPr id="51" name="Text Box 2"/>
          <p:cNvSpPr txBox="1">
            <a:spLocks noChangeArrowheads="1"/>
          </p:cNvSpPr>
          <p:nvPr/>
        </p:nvSpPr>
        <p:spPr bwMode="auto">
          <a:xfrm>
            <a:off x="132702" y="3941313"/>
            <a:ext cx="4679045" cy="34290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?id[a:year-&gt;?year a:title-&gt;?title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a:author-&gt;?author]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And(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?book[&lt;Book#ISBN&gt;   -&gt; ?isbn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&lt;Book#Title&gt;  -&gt; ?title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&lt;Book#Year&gt;   -&gt; ?year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&lt;Book#Author&gt; -&gt; ?author]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r>
              <a:rPr lang="en-US" sz="1200" b="1" noProof="1">
                <a:solidFill>
                  <a:srgbClr val="FF0000"/>
                </a:solidFill>
                <a:latin typeface="Courier New" charset="0"/>
                <a:ea typeface="msmincho" charset="0"/>
                <a:cs typeface="msmincho" charset="0"/>
              </a:rPr>
              <a:t>External(pred:iri-string(?id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FF0000"/>
                </a:solidFill>
                <a:latin typeface="Courier New" charset="0"/>
                <a:ea typeface="msmincho" charset="0"/>
                <a:cs typeface="msmincho" charset="0"/>
              </a:rPr>
              <a:t>      External(func:concat("http://..." ?isbn))))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?author[a:name-&gt;?name a:homepage-&gt;?hp]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And(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?author[&lt;Person#Name&gt;     -&gt; ?name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&lt;Person#Homepage&gt; -&gt; ?homepage]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r>
              <a:rPr lang="en-US" sz="1200" b="1" noProof="1">
                <a:solidFill>
                  <a:srgbClr val="FF0000"/>
                </a:solidFill>
                <a:latin typeface="Courier New" charset="0"/>
                <a:ea typeface="msmincho" charset="0"/>
                <a:cs typeface="msmincho" charset="0"/>
              </a:rPr>
              <a:t>External(pred:iri-string(?hp ?homepage))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a:t>
            </a:r>
          </a:p>
        </p:txBody>
      </p:sp>
      <p:cxnSp>
        <p:nvCxnSpPr>
          <p:cNvPr id="52" name="Curved Connector 63"/>
          <p:cNvCxnSpPr/>
          <p:nvPr/>
        </p:nvCxnSpPr>
        <p:spPr>
          <a:xfrm>
            <a:off x="5192715" y="2560637"/>
            <a:ext cx="3533556" cy="1697676"/>
          </a:xfrm>
          <a:prstGeom prst="curvedConnector2">
            <a:avLst/>
          </a:prstGeom>
          <a:ln w="2222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1000" fill="hold"/>
                                        <p:tgtEl>
                                          <p:spTgt spid="51"/>
                                        </p:tgtEl>
                                        <p:attrNameLst>
                                          <p:attrName>ppt_x</p:attrName>
                                        </p:attrNameLst>
                                      </p:cBhvr>
                                      <p:tavLst>
                                        <p:tav tm="0">
                                          <p:val>
                                            <p:strVal val="#ppt_x-.2"/>
                                          </p:val>
                                        </p:tav>
                                        <p:tav tm="100000">
                                          <p:val>
                                            <p:strVal val="#ppt_x"/>
                                          </p:val>
                                        </p:tav>
                                      </p:tavLst>
                                    </p:anim>
                                    <p:anim calcmode="lin" valueType="num">
                                      <p:cBhvr>
                                        <p:cTn id="8" dur="1000" fill="hold"/>
                                        <p:tgtEl>
                                          <p:spTgt spid="5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Question: how does SPARQL queries and vocabularies work together?</a:t>
            </a:r>
          </a:p>
          <a:p>
            <a:pPr lvl="1"/>
            <a:r>
              <a:rPr lang="en-US" dirty="0" smtClean="0"/>
              <a:t>RDFS, OWL, and RIF produce new relationships</a:t>
            </a:r>
          </a:p>
          <a:p>
            <a:pPr lvl="1"/>
            <a:r>
              <a:rPr lang="en-US" dirty="0" smtClean="0"/>
              <a:t>on what data do we query?</a:t>
            </a:r>
          </a:p>
          <a:p>
            <a:r>
              <a:rPr lang="en-US" dirty="0" smtClean="0"/>
              <a:t>Answer: in current SPARQL, that is not defined </a:t>
            </a:r>
            <a:r>
              <a:rPr lang="en-US" dirty="0" smtClean="0">
                <a:sym typeface="Wingdings"/>
              </a:rPr>
              <a:t></a:t>
            </a:r>
            <a:endParaRPr lang="en-US" dirty="0" smtClean="0"/>
          </a:p>
          <a:p>
            <a:r>
              <a:rPr lang="en-US" dirty="0" smtClean="0"/>
              <a:t>But, in SPARQL 1.1 it is…</a:t>
            </a:r>
            <a:r>
              <a:rPr lang="en-US" dirty="0" smtClean="0">
                <a:sym typeface="Wingdings"/>
              </a:rPr>
              <a:t></a:t>
            </a:r>
            <a:endParaRPr lang="en-US" dirty="0"/>
          </a:p>
        </p:txBody>
      </p:sp>
      <p:sp>
        <p:nvSpPr>
          <p:cNvPr id="4" name="Title 3"/>
          <p:cNvSpPr>
            <a:spLocks noGrp="1"/>
          </p:cNvSpPr>
          <p:nvPr>
            <p:ph type="title"/>
          </p:nvPr>
        </p:nvSpPr>
        <p:spPr/>
        <p:txBody>
          <a:bodyPr/>
          <a:lstStyle/>
          <a:p>
            <a:r>
              <a:rPr lang="en-US" dirty="0" smtClean="0"/>
              <a:t>Vocabularies and SPARQL</a:t>
            </a:r>
            <a:endParaRPr lang="en-US" dirty="0"/>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Straight Connector 70"/>
          <p:cNvCxnSpPr/>
          <p:nvPr/>
        </p:nvCxnSpPr>
        <p:spPr bwMode="auto">
          <a:xfrm rot="16200000" flipH="1">
            <a:off x="2068513" y="4084637"/>
            <a:ext cx="5562600" cy="76200"/>
          </a:xfrm>
          <a:prstGeom prst="line">
            <a:avLst/>
          </a:prstGeom>
          <a:solidFill>
            <a:srgbClr val="00B8FF"/>
          </a:solidFill>
          <a:ln w="31750" cap="flat" cmpd="sng" algn="ctr">
            <a:solidFill>
              <a:schemeClr val="tx1">
                <a:alpha val="36000"/>
              </a:schemeClr>
            </a:solidFill>
            <a:prstDash val="dash"/>
            <a:round/>
            <a:headEnd type="none" w="med" len="med"/>
            <a:tailEnd type="none" w="med" len="med"/>
          </a:ln>
          <a:effectLst/>
        </p:spPr>
      </p:cxnSp>
      <p:sp>
        <p:nvSpPr>
          <p:cNvPr id="4" name="Title 3"/>
          <p:cNvSpPr>
            <a:spLocks noGrp="1"/>
          </p:cNvSpPr>
          <p:nvPr>
            <p:ph type="title"/>
          </p:nvPr>
        </p:nvSpPr>
        <p:spPr/>
        <p:txBody>
          <a:bodyPr/>
          <a:lstStyle/>
          <a:p>
            <a:r>
              <a:rPr lang="en-US" dirty="0" smtClean="0"/>
              <a:t>SPARQL 1.1 and RDFS/OWL/RIF</a:t>
            </a:r>
            <a:endParaRPr lang="en-US" dirty="0"/>
          </a:p>
        </p:txBody>
      </p:sp>
      <p:grpSp>
        <p:nvGrpSpPr>
          <p:cNvPr id="2" name="Group 32"/>
          <p:cNvGrpSpPr/>
          <p:nvPr/>
        </p:nvGrpSpPr>
        <p:grpSpPr>
          <a:xfrm>
            <a:off x="6269711" y="4084636"/>
            <a:ext cx="3577213" cy="798568"/>
            <a:chOff x="6411912" y="5595934"/>
            <a:chExt cx="3352801" cy="798568"/>
          </a:xfrm>
        </p:grpSpPr>
        <p:grpSp>
          <p:nvGrpSpPr>
            <p:cNvPr id="3" name="Group 27"/>
            <p:cNvGrpSpPr/>
            <p:nvPr/>
          </p:nvGrpSpPr>
          <p:grpSpPr>
            <a:xfrm>
              <a:off x="6411912" y="5595934"/>
              <a:ext cx="3352801" cy="337736"/>
              <a:chOff x="6259512" y="4008437"/>
              <a:chExt cx="3352801" cy="337736"/>
            </a:xfrm>
          </p:grpSpPr>
          <p:sp>
            <p:nvSpPr>
              <p:cNvPr id="20" name="Freeform 44"/>
              <p:cNvSpPr>
                <a:spLocks/>
              </p:cNvSpPr>
              <p:nvPr/>
            </p:nvSpPr>
            <p:spPr bwMode="auto">
              <a:xfrm>
                <a:off x="6259512" y="4008437"/>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solidFill>
                <a:srgbClr val="008000"/>
              </a:solidFill>
              <a:ln w="9525">
                <a:solidFill>
                  <a:schemeClr val="tx1"/>
                </a:solidFill>
                <a:headEnd/>
                <a:tailEnd/>
              </a:ln>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a:prstTxWarp prst="textNoShape">
                  <a:avLst/>
                </a:prstTxWarp>
              </a:bodyPr>
              <a:lstStyle/>
              <a:p>
                <a:endParaRPr lang="en-US"/>
              </a:p>
            </p:txBody>
          </p:sp>
          <p:sp>
            <p:nvSpPr>
              <p:cNvPr id="21" name="TextBox 20"/>
              <p:cNvSpPr txBox="1"/>
              <p:nvPr/>
            </p:nvSpPr>
            <p:spPr>
              <a:xfrm>
                <a:off x="6635073" y="4017508"/>
                <a:ext cx="2977240" cy="328665"/>
              </a:xfrm>
              <a:prstGeom prst="rect">
                <a:avLst/>
              </a:prstGeom>
              <a:noFill/>
            </p:spPr>
            <p:txBody>
              <a:bodyPr wrap="square" rtlCol="0">
                <a:spAutoFit/>
              </a:bodyPr>
              <a:lstStyle/>
              <a:p>
                <a:r>
                  <a:rPr lang="en-US" sz="1700" b="1" dirty="0">
                    <a:solidFill>
                      <a:schemeClr val="tx1"/>
                    </a:solidFill>
                  </a:rPr>
                  <a:t>RDF Data with extra triples</a:t>
                </a:r>
              </a:p>
            </p:txBody>
          </p:sp>
        </p:grpSp>
        <p:grpSp>
          <p:nvGrpSpPr>
            <p:cNvPr id="5" name="Group 28"/>
            <p:cNvGrpSpPr/>
            <p:nvPr/>
          </p:nvGrpSpPr>
          <p:grpSpPr>
            <a:xfrm>
              <a:off x="6411912" y="6065837"/>
              <a:ext cx="2122722" cy="328665"/>
              <a:chOff x="3973512" y="2921854"/>
              <a:chExt cx="2122722" cy="328665"/>
            </a:xfrm>
          </p:grpSpPr>
          <p:sp>
            <p:nvSpPr>
              <p:cNvPr id="30" name="Freeform 44"/>
              <p:cNvSpPr>
                <a:spLocks/>
              </p:cNvSpPr>
              <p:nvPr/>
            </p:nvSpPr>
            <p:spPr bwMode="auto">
              <a:xfrm>
                <a:off x="3973512" y="2928102"/>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solidFill>
                <a:srgbClr val="FF6600"/>
              </a:solidFill>
              <a:ln w="9525">
                <a:solidFill>
                  <a:schemeClr val="tx1"/>
                </a:solidFill>
                <a:headEnd/>
                <a:tailEnd/>
              </a:ln>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a:prstTxWarp prst="textNoShape">
                  <a:avLst/>
                </a:prstTxWarp>
              </a:bodyPr>
              <a:lstStyle/>
              <a:p>
                <a:endParaRPr lang="en-US"/>
              </a:p>
            </p:txBody>
          </p:sp>
          <p:sp>
            <p:nvSpPr>
              <p:cNvPr id="31" name="TextBox 30"/>
              <p:cNvSpPr txBox="1"/>
              <p:nvPr/>
            </p:nvSpPr>
            <p:spPr>
              <a:xfrm>
                <a:off x="4343634" y="2921854"/>
                <a:ext cx="1752600" cy="328665"/>
              </a:xfrm>
              <a:prstGeom prst="rect">
                <a:avLst/>
              </a:prstGeom>
              <a:noFill/>
            </p:spPr>
            <p:txBody>
              <a:bodyPr wrap="square" rtlCol="0">
                <a:spAutoFit/>
              </a:bodyPr>
              <a:lstStyle/>
              <a:p>
                <a:r>
                  <a:rPr lang="en-US" sz="1700" b="1" dirty="0">
                    <a:solidFill>
                      <a:schemeClr val="tx1"/>
                    </a:solidFill>
                  </a:rPr>
                  <a:t>SPARQL Pattern</a:t>
                </a:r>
              </a:p>
            </p:txBody>
          </p:sp>
        </p:grpSp>
      </p:grpSp>
      <p:grpSp>
        <p:nvGrpSpPr>
          <p:cNvPr id="6" name="Group 47"/>
          <p:cNvGrpSpPr/>
          <p:nvPr/>
        </p:nvGrpSpPr>
        <p:grpSpPr>
          <a:xfrm>
            <a:off x="6399797" y="2179637"/>
            <a:ext cx="1577225" cy="1676400"/>
            <a:chOff x="6399792" y="2179637"/>
            <a:chExt cx="1577225" cy="1676400"/>
          </a:xfrm>
        </p:grpSpPr>
        <p:grpSp>
          <p:nvGrpSpPr>
            <p:cNvPr id="9" name="Group 44"/>
            <p:cNvGrpSpPr/>
            <p:nvPr/>
          </p:nvGrpSpPr>
          <p:grpSpPr>
            <a:xfrm>
              <a:off x="6918917" y="2484437"/>
              <a:ext cx="703865" cy="685800"/>
              <a:chOff x="6918917" y="2484437"/>
              <a:chExt cx="703865" cy="685800"/>
            </a:xfrm>
          </p:grpSpPr>
          <p:sp>
            <p:nvSpPr>
              <p:cNvPr id="35" name="Freeform 37"/>
              <p:cNvSpPr>
                <a:spLocks/>
              </p:cNvSpPr>
              <p:nvPr/>
            </p:nvSpPr>
            <p:spPr bwMode="auto">
              <a:xfrm flipH="1">
                <a:off x="7193613" y="2484437"/>
                <a:ext cx="429169" cy="402179"/>
              </a:xfrm>
              <a:custGeom>
                <a:avLst/>
                <a:gdLst/>
                <a:ahLst/>
                <a:cxnLst>
                  <a:cxn ang="0">
                    <a:pos x="4725" y="1045"/>
                  </a:cxn>
                  <a:cxn ang="0">
                    <a:pos x="5732" y="1170"/>
                  </a:cxn>
                  <a:cxn ang="0">
                    <a:pos x="6866" y="307"/>
                  </a:cxn>
                  <a:cxn ang="0">
                    <a:pos x="7710" y="740"/>
                  </a:cxn>
                  <a:cxn ang="0">
                    <a:pos x="7467" y="2079"/>
                  </a:cxn>
                  <a:cxn ang="0">
                    <a:pos x="8069" y="2853"/>
                  </a:cxn>
                  <a:cxn ang="0">
                    <a:pos x="9519" y="2979"/>
                  </a:cxn>
                  <a:cxn ang="0">
                    <a:pos x="9817" y="3887"/>
                  </a:cxn>
                  <a:cxn ang="0">
                    <a:pos x="8781" y="4858"/>
                  </a:cxn>
                  <a:cxn ang="0">
                    <a:pos x="8684" y="5868"/>
                  </a:cxn>
                  <a:cxn ang="0">
                    <a:pos x="9519" y="6866"/>
                  </a:cxn>
                  <a:cxn ang="0">
                    <a:pos x="9079" y="7711"/>
                  </a:cxn>
                  <a:cxn ang="0">
                    <a:pos x="7674" y="7542"/>
                  </a:cxn>
                  <a:cxn ang="0">
                    <a:pos x="6936" y="8106"/>
                  </a:cxn>
                  <a:cxn ang="0">
                    <a:pos x="6866" y="9519"/>
                  </a:cxn>
                  <a:cxn ang="0">
                    <a:pos x="5929" y="9817"/>
                  </a:cxn>
                  <a:cxn ang="0">
                    <a:pos x="5029" y="8745"/>
                  </a:cxn>
                  <a:cxn ang="0">
                    <a:pos x="4022" y="8648"/>
                  </a:cxn>
                  <a:cxn ang="0">
                    <a:pos x="2979" y="9519"/>
                  </a:cxn>
                  <a:cxn ang="0">
                    <a:pos x="2115" y="9080"/>
                  </a:cxn>
                  <a:cxn ang="0">
                    <a:pos x="2115" y="7440"/>
                  </a:cxn>
                  <a:cxn ang="0">
                    <a:pos x="1539" y="6667"/>
                  </a:cxn>
                  <a:cxn ang="0">
                    <a:pos x="307" y="6866"/>
                  </a:cxn>
                  <a:cxn ang="0">
                    <a:pos x="0" y="5930"/>
                  </a:cxn>
                  <a:cxn ang="0">
                    <a:pos x="1072" y="4923"/>
                  </a:cxn>
                  <a:cxn ang="0">
                    <a:pos x="1207" y="3924"/>
                  </a:cxn>
                  <a:cxn ang="0">
                    <a:pos x="307" y="2979"/>
                  </a:cxn>
                  <a:cxn ang="0">
                    <a:pos x="740" y="2079"/>
                  </a:cxn>
                  <a:cxn ang="0">
                    <a:pos x="2017" y="2447"/>
                  </a:cxn>
                  <a:cxn ang="0">
                    <a:pos x="2717" y="1846"/>
                  </a:cxn>
                  <a:cxn ang="0">
                    <a:pos x="2979" y="307"/>
                  </a:cxn>
                  <a:cxn ang="0">
                    <a:pos x="3887" y="0"/>
                  </a:cxn>
                  <a:cxn ang="0">
                    <a:pos x="4725" y="1045"/>
                  </a:cxn>
                </a:cxnLst>
                <a:rect l="0" t="0" r="r" b="b"/>
                <a:pathLst>
                  <a:path w="9817" h="9817">
                    <a:moveTo>
                      <a:pt x="4725" y="1045"/>
                    </a:moveTo>
                    <a:lnTo>
                      <a:pt x="5732" y="1170"/>
                    </a:lnTo>
                    <a:lnTo>
                      <a:pt x="6866" y="307"/>
                    </a:lnTo>
                    <a:lnTo>
                      <a:pt x="7710" y="740"/>
                    </a:lnTo>
                    <a:lnTo>
                      <a:pt x="7467" y="2079"/>
                    </a:lnTo>
                    <a:lnTo>
                      <a:pt x="8069" y="2853"/>
                    </a:lnTo>
                    <a:lnTo>
                      <a:pt x="9519" y="2979"/>
                    </a:lnTo>
                    <a:lnTo>
                      <a:pt x="9817" y="3887"/>
                    </a:lnTo>
                    <a:lnTo>
                      <a:pt x="8781" y="4858"/>
                    </a:lnTo>
                    <a:lnTo>
                      <a:pt x="8684" y="5868"/>
                    </a:lnTo>
                    <a:lnTo>
                      <a:pt x="9519" y="6866"/>
                    </a:lnTo>
                    <a:lnTo>
                      <a:pt x="9079" y="7711"/>
                    </a:lnTo>
                    <a:lnTo>
                      <a:pt x="7674" y="7542"/>
                    </a:lnTo>
                    <a:lnTo>
                      <a:pt x="6936" y="8106"/>
                    </a:lnTo>
                    <a:lnTo>
                      <a:pt x="6866" y="9519"/>
                    </a:lnTo>
                    <a:lnTo>
                      <a:pt x="5929" y="9817"/>
                    </a:lnTo>
                    <a:lnTo>
                      <a:pt x="5029" y="8745"/>
                    </a:lnTo>
                    <a:lnTo>
                      <a:pt x="4022" y="8648"/>
                    </a:lnTo>
                    <a:lnTo>
                      <a:pt x="2979" y="9519"/>
                    </a:lnTo>
                    <a:lnTo>
                      <a:pt x="2115" y="9080"/>
                    </a:lnTo>
                    <a:lnTo>
                      <a:pt x="2115" y="7440"/>
                    </a:lnTo>
                    <a:lnTo>
                      <a:pt x="1539" y="6667"/>
                    </a:lnTo>
                    <a:lnTo>
                      <a:pt x="307" y="6866"/>
                    </a:lnTo>
                    <a:lnTo>
                      <a:pt x="0" y="5930"/>
                    </a:lnTo>
                    <a:lnTo>
                      <a:pt x="1072" y="4923"/>
                    </a:lnTo>
                    <a:lnTo>
                      <a:pt x="1207" y="3924"/>
                    </a:lnTo>
                    <a:lnTo>
                      <a:pt x="307" y="2979"/>
                    </a:lnTo>
                    <a:lnTo>
                      <a:pt x="740" y="2079"/>
                    </a:lnTo>
                    <a:lnTo>
                      <a:pt x="2017" y="2447"/>
                    </a:lnTo>
                    <a:lnTo>
                      <a:pt x="2717" y="1846"/>
                    </a:lnTo>
                    <a:lnTo>
                      <a:pt x="2979" y="307"/>
                    </a:lnTo>
                    <a:lnTo>
                      <a:pt x="3887" y="0"/>
                    </a:lnTo>
                    <a:lnTo>
                      <a:pt x="4725" y="1045"/>
                    </a:lnTo>
                    <a:close/>
                  </a:path>
                </a:pathLst>
              </a:custGeom>
              <a:solidFill>
                <a:srgbClr val="000090"/>
              </a:solidFill>
              <a:ln w="3175">
                <a:noFill/>
                <a:prstDash val="solid"/>
                <a:round/>
                <a:headEnd/>
                <a:tailEnd/>
              </a:ln>
            </p:spPr>
            <p:txBody>
              <a:bodyPr>
                <a:prstTxWarp prst="textNoShape">
                  <a:avLst/>
                </a:prstTxWarp>
              </a:bodyPr>
              <a:lstStyle/>
              <a:p>
                <a:endParaRPr lang="en-US"/>
              </a:p>
            </p:txBody>
          </p:sp>
          <p:sp>
            <p:nvSpPr>
              <p:cNvPr id="36" name="Freeform 38"/>
              <p:cNvSpPr>
                <a:spLocks/>
              </p:cNvSpPr>
              <p:nvPr/>
            </p:nvSpPr>
            <p:spPr bwMode="auto">
              <a:xfrm flipH="1">
                <a:off x="6918917" y="2762818"/>
                <a:ext cx="433363" cy="407419"/>
              </a:xfrm>
              <a:custGeom>
                <a:avLst/>
                <a:gdLst/>
                <a:ahLst/>
                <a:cxnLst>
                  <a:cxn ang="0">
                    <a:pos x="2914" y="1675"/>
                  </a:cxn>
                  <a:cxn ang="0">
                    <a:pos x="3887" y="1269"/>
                  </a:cxn>
                  <a:cxn ang="0">
                    <a:pos x="4453" y="0"/>
                  </a:cxn>
                  <a:cxn ang="0">
                    <a:pos x="5426" y="0"/>
                  </a:cxn>
                  <a:cxn ang="0">
                    <a:pos x="5829" y="1269"/>
                  </a:cxn>
                  <a:cxn ang="0">
                    <a:pos x="6728" y="1638"/>
                  </a:cxn>
                  <a:cxn ang="0">
                    <a:pos x="8069" y="1036"/>
                  </a:cxn>
                  <a:cxn ang="0">
                    <a:pos x="8779" y="1748"/>
                  </a:cxn>
                  <a:cxn ang="0">
                    <a:pos x="8303" y="3050"/>
                  </a:cxn>
                  <a:cxn ang="0">
                    <a:pos x="8671" y="3987"/>
                  </a:cxn>
                  <a:cxn ang="0">
                    <a:pos x="9915" y="4490"/>
                  </a:cxn>
                  <a:cxn ang="0">
                    <a:pos x="9915" y="5427"/>
                  </a:cxn>
                  <a:cxn ang="0">
                    <a:pos x="8611" y="5930"/>
                  </a:cxn>
                  <a:cxn ang="0">
                    <a:pos x="8241" y="6802"/>
                  </a:cxn>
                  <a:cxn ang="0">
                    <a:pos x="8843" y="8070"/>
                  </a:cxn>
                  <a:cxn ang="0">
                    <a:pos x="8177" y="8808"/>
                  </a:cxn>
                  <a:cxn ang="0">
                    <a:pos x="6863" y="8279"/>
                  </a:cxn>
                  <a:cxn ang="0">
                    <a:pos x="5929" y="8648"/>
                  </a:cxn>
                  <a:cxn ang="0">
                    <a:pos x="5460" y="9953"/>
                  </a:cxn>
                  <a:cxn ang="0">
                    <a:pos x="4453" y="9953"/>
                  </a:cxn>
                  <a:cxn ang="0">
                    <a:pos x="3716" y="8513"/>
                  </a:cxn>
                  <a:cxn ang="0">
                    <a:pos x="2844" y="8107"/>
                  </a:cxn>
                  <a:cxn ang="0">
                    <a:pos x="1846" y="8845"/>
                  </a:cxn>
                  <a:cxn ang="0">
                    <a:pos x="1142" y="8145"/>
                  </a:cxn>
                  <a:cxn ang="0">
                    <a:pos x="1609" y="6765"/>
                  </a:cxn>
                  <a:cxn ang="0">
                    <a:pos x="1241" y="5866"/>
                  </a:cxn>
                  <a:cxn ang="0">
                    <a:pos x="0" y="5427"/>
                  </a:cxn>
                  <a:cxn ang="0">
                    <a:pos x="0" y="4453"/>
                  </a:cxn>
                  <a:cxn ang="0">
                    <a:pos x="1241" y="4159"/>
                  </a:cxn>
                  <a:cxn ang="0">
                    <a:pos x="1539" y="3287"/>
                  </a:cxn>
                  <a:cxn ang="0">
                    <a:pos x="1035" y="1847"/>
                  </a:cxn>
                  <a:cxn ang="0">
                    <a:pos x="1711" y="1143"/>
                  </a:cxn>
                  <a:cxn ang="0">
                    <a:pos x="2914" y="1675"/>
                  </a:cxn>
                </a:cxnLst>
                <a:rect l="0" t="0" r="r" b="b"/>
                <a:pathLst>
                  <a:path w="9915" h="9953">
                    <a:moveTo>
                      <a:pt x="2914" y="1675"/>
                    </a:moveTo>
                    <a:lnTo>
                      <a:pt x="3887" y="1269"/>
                    </a:lnTo>
                    <a:lnTo>
                      <a:pt x="4453" y="0"/>
                    </a:lnTo>
                    <a:lnTo>
                      <a:pt x="5426" y="0"/>
                    </a:lnTo>
                    <a:lnTo>
                      <a:pt x="5829" y="1269"/>
                    </a:lnTo>
                    <a:lnTo>
                      <a:pt x="6728" y="1638"/>
                    </a:lnTo>
                    <a:lnTo>
                      <a:pt x="8069" y="1036"/>
                    </a:lnTo>
                    <a:lnTo>
                      <a:pt x="8779" y="1748"/>
                    </a:lnTo>
                    <a:lnTo>
                      <a:pt x="8303" y="3050"/>
                    </a:lnTo>
                    <a:lnTo>
                      <a:pt x="8671" y="3987"/>
                    </a:lnTo>
                    <a:lnTo>
                      <a:pt x="9915" y="4490"/>
                    </a:lnTo>
                    <a:lnTo>
                      <a:pt x="9915" y="5427"/>
                    </a:lnTo>
                    <a:lnTo>
                      <a:pt x="8611" y="5930"/>
                    </a:lnTo>
                    <a:lnTo>
                      <a:pt x="8241" y="6802"/>
                    </a:lnTo>
                    <a:lnTo>
                      <a:pt x="8843" y="8070"/>
                    </a:lnTo>
                    <a:lnTo>
                      <a:pt x="8177" y="8808"/>
                    </a:lnTo>
                    <a:lnTo>
                      <a:pt x="6863" y="8279"/>
                    </a:lnTo>
                    <a:lnTo>
                      <a:pt x="5929" y="8648"/>
                    </a:lnTo>
                    <a:lnTo>
                      <a:pt x="5460" y="9953"/>
                    </a:lnTo>
                    <a:lnTo>
                      <a:pt x="4453" y="9953"/>
                    </a:lnTo>
                    <a:lnTo>
                      <a:pt x="3716" y="8513"/>
                    </a:lnTo>
                    <a:lnTo>
                      <a:pt x="2844" y="8107"/>
                    </a:lnTo>
                    <a:lnTo>
                      <a:pt x="1846" y="8845"/>
                    </a:lnTo>
                    <a:lnTo>
                      <a:pt x="1142" y="8145"/>
                    </a:lnTo>
                    <a:lnTo>
                      <a:pt x="1609" y="6765"/>
                    </a:lnTo>
                    <a:lnTo>
                      <a:pt x="1241" y="5866"/>
                    </a:lnTo>
                    <a:lnTo>
                      <a:pt x="0" y="5427"/>
                    </a:lnTo>
                    <a:lnTo>
                      <a:pt x="0" y="4453"/>
                    </a:lnTo>
                    <a:lnTo>
                      <a:pt x="1241" y="4159"/>
                    </a:lnTo>
                    <a:lnTo>
                      <a:pt x="1539" y="3287"/>
                    </a:lnTo>
                    <a:lnTo>
                      <a:pt x="1035" y="1847"/>
                    </a:lnTo>
                    <a:lnTo>
                      <a:pt x="1711" y="1143"/>
                    </a:lnTo>
                    <a:lnTo>
                      <a:pt x="2914" y="1675"/>
                    </a:lnTo>
                  </a:path>
                </a:pathLst>
              </a:custGeom>
              <a:solidFill>
                <a:srgbClr val="02CC99"/>
              </a:solidFill>
              <a:ln w="3175">
                <a:noFill/>
                <a:prstDash val="solid"/>
                <a:round/>
                <a:headEnd/>
                <a:tailEnd/>
              </a:ln>
            </p:spPr>
            <p:txBody>
              <a:bodyPr>
                <a:prstTxWarp prst="textNoShape">
                  <a:avLst/>
                </a:prstTxWarp>
              </a:bodyPr>
              <a:lstStyle/>
              <a:p>
                <a:endParaRPr lang="en-US"/>
              </a:p>
            </p:txBody>
          </p:sp>
          <p:sp>
            <p:nvSpPr>
              <p:cNvPr id="37" name="Freeform 39"/>
              <p:cNvSpPr>
                <a:spLocks/>
              </p:cNvSpPr>
              <p:nvPr/>
            </p:nvSpPr>
            <p:spPr bwMode="auto">
              <a:xfrm flipH="1">
                <a:off x="7360667" y="2640985"/>
                <a:ext cx="95060" cy="90392"/>
              </a:xfrm>
              <a:custGeom>
                <a:avLst/>
                <a:gdLst/>
                <a:ahLst/>
                <a:cxnLst>
                  <a:cxn ang="0">
                    <a:pos x="962" y="6"/>
                  </a:cxn>
                  <a:cxn ang="0">
                    <a:pos x="834" y="26"/>
                  </a:cxn>
                  <a:cxn ang="0">
                    <a:pos x="712" y="61"/>
                  </a:cxn>
                  <a:cxn ang="0">
                    <a:pos x="596" y="112"/>
                  </a:cxn>
                  <a:cxn ang="0">
                    <a:pos x="485" y="179"/>
                  </a:cxn>
                  <a:cxn ang="0">
                    <a:pos x="380" y="262"/>
                  </a:cxn>
                  <a:cxn ang="0">
                    <a:pos x="280" y="360"/>
                  </a:cxn>
                  <a:cxn ang="0">
                    <a:pos x="194" y="464"/>
                  </a:cxn>
                  <a:cxn ang="0">
                    <a:pos x="124" y="573"/>
                  </a:cxn>
                  <a:cxn ang="0">
                    <a:pos x="69" y="689"/>
                  </a:cxn>
                  <a:cxn ang="0">
                    <a:pos x="31" y="810"/>
                  </a:cxn>
                  <a:cxn ang="0">
                    <a:pos x="8" y="936"/>
                  </a:cxn>
                  <a:cxn ang="0">
                    <a:pos x="0" y="1069"/>
                  </a:cxn>
                  <a:cxn ang="0">
                    <a:pos x="8" y="1210"/>
                  </a:cxn>
                  <a:cxn ang="0">
                    <a:pos x="31" y="1344"/>
                  </a:cxn>
                  <a:cxn ang="0">
                    <a:pos x="69" y="1473"/>
                  </a:cxn>
                  <a:cxn ang="0">
                    <a:pos x="124" y="1595"/>
                  </a:cxn>
                  <a:cxn ang="0">
                    <a:pos x="194" y="1711"/>
                  </a:cxn>
                  <a:cxn ang="0">
                    <a:pos x="280" y="1822"/>
                  </a:cxn>
                  <a:cxn ang="0">
                    <a:pos x="380" y="1925"/>
                  </a:cxn>
                  <a:cxn ang="0">
                    <a:pos x="485" y="2012"/>
                  </a:cxn>
                  <a:cxn ang="0">
                    <a:pos x="596" y="2084"/>
                  </a:cxn>
                  <a:cxn ang="0">
                    <a:pos x="712" y="2138"/>
                  </a:cxn>
                  <a:cxn ang="0">
                    <a:pos x="834" y="2176"/>
                  </a:cxn>
                  <a:cxn ang="0">
                    <a:pos x="962" y="2197"/>
                  </a:cxn>
                  <a:cxn ang="0">
                    <a:pos x="1096" y="2201"/>
                  </a:cxn>
                  <a:cxn ang="0">
                    <a:pos x="1233" y="2191"/>
                  </a:cxn>
                  <a:cxn ang="0">
                    <a:pos x="1364" y="2162"/>
                  </a:cxn>
                  <a:cxn ang="0">
                    <a:pos x="1489" y="2118"/>
                  </a:cxn>
                  <a:cxn ang="0">
                    <a:pos x="1607" y="2058"/>
                  </a:cxn>
                  <a:cxn ang="0">
                    <a:pos x="1719" y="1980"/>
                  </a:cxn>
                  <a:cxn ang="0">
                    <a:pos x="1827" y="1886"/>
                  </a:cxn>
                  <a:cxn ang="0">
                    <a:pos x="1925" y="1779"/>
                  </a:cxn>
                  <a:cxn ang="0">
                    <a:pos x="2007" y="1665"/>
                  </a:cxn>
                  <a:cxn ang="0">
                    <a:pos x="2072" y="1547"/>
                  </a:cxn>
                  <a:cxn ang="0">
                    <a:pos x="2122" y="1422"/>
                  </a:cxn>
                  <a:cxn ang="0">
                    <a:pos x="2156" y="1291"/>
                  </a:cxn>
                  <a:cxn ang="0">
                    <a:pos x="2174" y="1154"/>
                  </a:cxn>
                  <a:cxn ang="0">
                    <a:pos x="2176" y="1015"/>
                  </a:cxn>
                  <a:cxn ang="0">
                    <a:pos x="2161" y="885"/>
                  </a:cxn>
                  <a:cxn ang="0">
                    <a:pos x="2131" y="761"/>
                  </a:cxn>
                  <a:cxn ang="0">
                    <a:pos x="2083" y="642"/>
                  </a:cxn>
                  <a:cxn ang="0">
                    <a:pos x="2021" y="529"/>
                  </a:cxn>
                  <a:cxn ang="0">
                    <a:pos x="1943" y="422"/>
                  </a:cxn>
                  <a:cxn ang="0">
                    <a:pos x="1848" y="319"/>
                  </a:cxn>
                  <a:cxn ang="0">
                    <a:pos x="1741" y="227"/>
                  </a:cxn>
                  <a:cxn ang="0">
                    <a:pos x="1630" y="150"/>
                  </a:cxn>
                  <a:cxn ang="0">
                    <a:pos x="1513" y="90"/>
                  </a:cxn>
                  <a:cxn ang="0">
                    <a:pos x="1389" y="45"/>
                  </a:cxn>
                  <a:cxn ang="0">
                    <a:pos x="1260" y="15"/>
                  </a:cxn>
                  <a:cxn ang="0">
                    <a:pos x="1125" y="2"/>
                  </a:cxn>
                </a:cxnLst>
                <a:rect l="0" t="0" r="r" b="b"/>
                <a:pathLst>
                  <a:path w="2177" h="2202">
                    <a:moveTo>
                      <a:pt x="1068" y="0"/>
                    </a:moveTo>
                    <a:lnTo>
                      <a:pt x="1042" y="0"/>
                    </a:lnTo>
                    <a:lnTo>
                      <a:pt x="1015" y="2"/>
                    </a:lnTo>
                    <a:lnTo>
                      <a:pt x="988" y="3"/>
                    </a:lnTo>
                    <a:lnTo>
                      <a:pt x="962" y="6"/>
                    </a:lnTo>
                    <a:lnTo>
                      <a:pt x="936" y="8"/>
                    </a:lnTo>
                    <a:lnTo>
                      <a:pt x="910" y="11"/>
                    </a:lnTo>
                    <a:lnTo>
                      <a:pt x="884" y="15"/>
                    </a:lnTo>
                    <a:lnTo>
                      <a:pt x="859" y="20"/>
                    </a:lnTo>
                    <a:lnTo>
                      <a:pt x="834" y="26"/>
                    </a:lnTo>
                    <a:lnTo>
                      <a:pt x="809" y="31"/>
                    </a:lnTo>
                    <a:lnTo>
                      <a:pt x="785" y="37"/>
                    </a:lnTo>
                    <a:lnTo>
                      <a:pt x="761" y="45"/>
                    </a:lnTo>
                    <a:lnTo>
                      <a:pt x="737" y="53"/>
                    </a:lnTo>
                    <a:lnTo>
                      <a:pt x="712" y="61"/>
                    </a:lnTo>
                    <a:lnTo>
                      <a:pt x="688" y="70"/>
                    </a:lnTo>
                    <a:lnTo>
                      <a:pt x="665" y="79"/>
                    </a:lnTo>
                    <a:lnTo>
                      <a:pt x="641" y="90"/>
                    </a:lnTo>
                    <a:lnTo>
                      <a:pt x="618" y="100"/>
                    </a:lnTo>
                    <a:lnTo>
                      <a:pt x="596" y="112"/>
                    </a:lnTo>
                    <a:lnTo>
                      <a:pt x="573" y="124"/>
                    </a:lnTo>
                    <a:lnTo>
                      <a:pt x="551" y="137"/>
                    </a:lnTo>
                    <a:lnTo>
                      <a:pt x="529" y="150"/>
                    </a:lnTo>
                    <a:lnTo>
                      <a:pt x="507" y="164"/>
                    </a:lnTo>
                    <a:lnTo>
                      <a:pt x="485" y="179"/>
                    </a:lnTo>
                    <a:lnTo>
                      <a:pt x="464" y="195"/>
                    </a:lnTo>
                    <a:lnTo>
                      <a:pt x="442" y="210"/>
                    </a:lnTo>
                    <a:lnTo>
                      <a:pt x="421" y="227"/>
                    </a:lnTo>
                    <a:lnTo>
                      <a:pt x="400" y="244"/>
                    </a:lnTo>
                    <a:lnTo>
                      <a:pt x="380" y="262"/>
                    </a:lnTo>
                    <a:lnTo>
                      <a:pt x="359" y="281"/>
                    </a:lnTo>
                    <a:lnTo>
                      <a:pt x="339" y="299"/>
                    </a:lnTo>
                    <a:lnTo>
                      <a:pt x="319" y="319"/>
                    </a:lnTo>
                    <a:lnTo>
                      <a:pt x="299" y="339"/>
                    </a:lnTo>
                    <a:lnTo>
                      <a:pt x="280" y="360"/>
                    </a:lnTo>
                    <a:lnTo>
                      <a:pt x="261" y="380"/>
                    </a:lnTo>
                    <a:lnTo>
                      <a:pt x="244" y="401"/>
                    </a:lnTo>
                    <a:lnTo>
                      <a:pt x="227" y="422"/>
                    </a:lnTo>
                    <a:lnTo>
                      <a:pt x="210" y="443"/>
                    </a:lnTo>
                    <a:lnTo>
                      <a:pt x="194" y="464"/>
                    </a:lnTo>
                    <a:lnTo>
                      <a:pt x="179" y="485"/>
                    </a:lnTo>
                    <a:lnTo>
                      <a:pt x="164" y="507"/>
                    </a:lnTo>
                    <a:lnTo>
                      <a:pt x="149" y="529"/>
                    </a:lnTo>
                    <a:lnTo>
                      <a:pt x="137" y="551"/>
                    </a:lnTo>
                    <a:lnTo>
                      <a:pt x="124" y="573"/>
                    </a:lnTo>
                    <a:lnTo>
                      <a:pt x="111" y="596"/>
                    </a:lnTo>
                    <a:lnTo>
                      <a:pt x="100" y="619"/>
                    </a:lnTo>
                    <a:lnTo>
                      <a:pt x="89" y="642"/>
                    </a:lnTo>
                    <a:lnTo>
                      <a:pt x="79" y="666"/>
                    </a:lnTo>
                    <a:lnTo>
                      <a:pt x="69" y="689"/>
                    </a:lnTo>
                    <a:lnTo>
                      <a:pt x="60" y="713"/>
                    </a:lnTo>
                    <a:lnTo>
                      <a:pt x="52" y="737"/>
                    </a:lnTo>
                    <a:lnTo>
                      <a:pt x="44" y="761"/>
                    </a:lnTo>
                    <a:lnTo>
                      <a:pt x="37" y="785"/>
                    </a:lnTo>
                    <a:lnTo>
                      <a:pt x="31" y="810"/>
                    </a:lnTo>
                    <a:lnTo>
                      <a:pt x="24" y="834"/>
                    </a:lnTo>
                    <a:lnTo>
                      <a:pt x="19" y="860"/>
                    </a:lnTo>
                    <a:lnTo>
                      <a:pt x="15" y="885"/>
                    </a:lnTo>
                    <a:lnTo>
                      <a:pt x="11" y="911"/>
                    </a:lnTo>
                    <a:lnTo>
                      <a:pt x="8" y="936"/>
                    </a:lnTo>
                    <a:lnTo>
                      <a:pt x="4" y="962"/>
                    </a:lnTo>
                    <a:lnTo>
                      <a:pt x="2" y="989"/>
                    </a:lnTo>
                    <a:lnTo>
                      <a:pt x="1" y="1015"/>
                    </a:lnTo>
                    <a:lnTo>
                      <a:pt x="0" y="1042"/>
                    </a:lnTo>
                    <a:lnTo>
                      <a:pt x="0" y="1069"/>
                    </a:lnTo>
                    <a:lnTo>
                      <a:pt x="0" y="1098"/>
                    </a:lnTo>
                    <a:lnTo>
                      <a:pt x="1" y="1126"/>
                    </a:lnTo>
                    <a:lnTo>
                      <a:pt x="2" y="1154"/>
                    </a:lnTo>
                    <a:lnTo>
                      <a:pt x="4" y="1182"/>
                    </a:lnTo>
                    <a:lnTo>
                      <a:pt x="8" y="1210"/>
                    </a:lnTo>
                    <a:lnTo>
                      <a:pt x="11" y="1237"/>
                    </a:lnTo>
                    <a:lnTo>
                      <a:pt x="15" y="1265"/>
                    </a:lnTo>
                    <a:lnTo>
                      <a:pt x="19" y="1291"/>
                    </a:lnTo>
                    <a:lnTo>
                      <a:pt x="24" y="1318"/>
                    </a:lnTo>
                    <a:lnTo>
                      <a:pt x="31" y="1344"/>
                    </a:lnTo>
                    <a:lnTo>
                      <a:pt x="37" y="1370"/>
                    </a:lnTo>
                    <a:lnTo>
                      <a:pt x="44" y="1397"/>
                    </a:lnTo>
                    <a:lnTo>
                      <a:pt x="52" y="1422"/>
                    </a:lnTo>
                    <a:lnTo>
                      <a:pt x="60" y="1448"/>
                    </a:lnTo>
                    <a:lnTo>
                      <a:pt x="69" y="1473"/>
                    </a:lnTo>
                    <a:lnTo>
                      <a:pt x="79" y="1497"/>
                    </a:lnTo>
                    <a:lnTo>
                      <a:pt x="89" y="1523"/>
                    </a:lnTo>
                    <a:lnTo>
                      <a:pt x="100" y="1547"/>
                    </a:lnTo>
                    <a:lnTo>
                      <a:pt x="111" y="1571"/>
                    </a:lnTo>
                    <a:lnTo>
                      <a:pt x="124" y="1595"/>
                    </a:lnTo>
                    <a:lnTo>
                      <a:pt x="137" y="1619"/>
                    </a:lnTo>
                    <a:lnTo>
                      <a:pt x="149" y="1642"/>
                    </a:lnTo>
                    <a:lnTo>
                      <a:pt x="164" y="1665"/>
                    </a:lnTo>
                    <a:lnTo>
                      <a:pt x="179" y="1688"/>
                    </a:lnTo>
                    <a:lnTo>
                      <a:pt x="194" y="1711"/>
                    </a:lnTo>
                    <a:lnTo>
                      <a:pt x="210" y="1734"/>
                    </a:lnTo>
                    <a:lnTo>
                      <a:pt x="227" y="1757"/>
                    </a:lnTo>
                    <a:lnTo>
                      <a:pt x="244" y="1779"/>
                    </a:lnTo>
                    <a:lnTo>
                      <a:pt x="261" y="1801"/>
                    </a:lnTo>
                    <a:lnTo>
                      <a:pt x="280" y="1822"/>
                    </a:lnTo>
                    <a:lnTo>
                      <a:pt x="299" y="1844"/>
                    </a:lnTo>
                    <a:lnTo>
                      <a:pt x="319" y="1865"/>
                    </a:lnTo>
                    <a:lnTo>
                      <a:pt x="339" y="1886"/>
                    </a:lnTo>
                    <a:lnTo>
                      <a:pt x="359" y="1905"/>
                    </a:lnTo>
                    <a:lnTo>
                      <a:pt x="380" y="1925"/>
                    </a:lnTo>
                    <a:lnTo>
                      <a:pt x="400" y="1944"/>
                    </a:lnTo>
                    <a:lnTo>
                      <a:pt x="421" y="1962"/>
                    </a:lnTo>
                    <a:lnTo>
                      <a:pt x="442" y="1980"/>
                    </a:lnTo>
                    <a:lnTo>
                      <a:pt x="464" y="1997"/>
                    </a:lnTo>
                    <a:lnTo>
                      <a:pt x="485" y="2012"/>
                    </a:lnTo>
                    <a:lnTo>
                      <a:pt x="507" y="2028"/>
                    </a:lnTo>
                    <a:lnTo>
                      <a:pt x="529" y="2043"/>
                    </a:lnTo>
                    <a:lnTo>
                      <a:pt x="551" y="2058"/>
                    </a:lnTo>
                    <a:lnTo>
                      <a:pt x="573" y="2071"/>
                    </a:lnTo>
                    <a:lnTo>
                      <a:pt x="596" y="2084"/>
                    </a:lnTo>
                    <a:lnTo>
                      <a:pt x="618" y="2096"/>
                    </a:lnTo>
                    <a:lnTo>
                      <a:pt x="641" y="2108"/>
                    </a:lnTo>
                    <a:lnTo>
                      <a:pt x="665" y="2118"/>
                    </a:lnTo>
                    <a:lnTo>
                      <a:pt x="688" y="2129"/>
                    </a:lnTo>
                    <a:lnTo>
                      <a:pt x="712" y="2138"/>
                    </a:lnTo>
                    <a:lnTo>
                      <a:pt x="737" y="2147"/>
                    </a:lnTo>
                    <a:lnTo>
                      <a:pt x="761" y="2155"/>
                    </a:lnTo>
                    <a:lnTo>
                      <a:pt x="785" y="2162"/>
                    </a:lnTo>
                    <a:lnTo>
                      <a:pt x="809" y="2170"/>
                    </a:lnTo>
                    <a:lnTo>
                      <a:pt x="834" y="2176"/>
                    </a:lnTo>
                    <a:lnTo>
                      <a:pt x="859" y="2181"/>
                    </a:lnTo>
                    <a:lnTo>
                      <a:pt x="884" y="2187"/>
                    </a:lnTo>
                    <a:lnTo>
                      <a:pt x="910" y="2191"/>
                    </a:lnTo>
                    <a:lnTo>
                      <a:pt x="936" y="2194"/>
                    </a:lnTo>
                    <a:lnTo>
                      <a:pt x="962" y="2197"/>
                    </a:lnTo>
                    <a:lnTo>
                      <a:pt x="988" y="2199"/>
                    </a:lnTo>
                    <a:lnTo>
                      <a:pt x="1015" y="2201"/>
                    </a:lnTo>
                    <a:lnTo>
                      <a:pt x="1042" y="2201"/>
                    </a:lnTo>
                    <a:lnTo>
                      <a:pt x="1068" y="2202"/>
                    </a:lnTo>
                    <a:lnTo>
                      <a:pt x="1096" y="2201"/>
                    </a:lnTo>
                    <a:lnTo>
                      <a:pt x="1125" y="2201"/>
                    </a:lnTo>
                    <a:lnTo>
                      <a:pt x="1152" y="2199"/>
                    </a:lnTo>
                    <a:lnTo>
                      <a:pt x="1179" y="2197"/>
                    </a:lnTo>
                    <a:lnTo>
                      <a:pt x="1206" y="2194"/>
                    </a:lnTo>
                    <a:lnTo>
                      <a:pt x="1233" y="2191"/>
                    </a:lnTo>
                    <a:lnTo>
                      <a:pt x="1260" y="2187"/>
                    </a:lnTo>
                    <a:lnTo>
                      <a:pt x="1286" y="2181"/>
                    </a:lnTo>
                    <a:lnTo>
                      <a:pt x="1312" y="2176"/>
                    </a:lnTo>
                    <a:lnTo>
                      <a:pt x="1338" y="2170"/>
                    </a:lnTo>
                    <a:lnTo>
                      <a:pt x="1364" y="2162"/>
                    </a:lnTo>
                    <a:lnTo>
                      <a:pt x="1389" y="2155"/>
                    </a:lnTo>
                    <a:lnTo>
                      <a:pt x="1414" y="2147"/>
                    </a:lnTo>
                    <a:lnTo>
                      <a:pt x="1439" y="2138"/>
                    </a:lnTo>
                    <a:lnTo>
                      <a:pt x="1463" y="2129"/>
                    </a:lnTo>
                    <a:lnTo>
                      <a:pt x="1489" y="2118"/>
                    </a:lnTo>
                    <a:lnTo>
                      <a:pt x="1513" y="2108"/>
                    </a:lnTo>
                    <a:lnTo>
                      <a:pt x="1536" y="2096"/>
                    </a:lnTo>
                    <a:lnTo>
                      <a:pt x="1560" y="2084"/>
                    </a:lnTo>
                    <a:lnTo>
                      <a:pt x="1584" y="2071"/>
                    </a:lnTo>
                    <a:lnTo>
                      <a:pt x="1607" y="2058"/>
                    </a:lnTo>
                    <a:lnTo>
                      <a:pt x="1630" y="2043"/>
                    </a:lnTo>
                    <a:lnTo>
                      <a:pt x="1652" y="2028"/>
                    </a:lnTo>
                    <a:lnTo>
                      <a:pt x="1675" y="2012"/>
                    </a:lnTo>
                    <a:lnTo>
                      <a:pt x="1697" y="1997"/>
                    </a:lnTo>
                    <a:lnTo>
                      <a:pt x="1719" y="1980"/>
                    </a:lnTo>
                    <a:lnTo>
                      <a:pt x="1741" y="1962"/>
                    </a:lnTo>
                    <a:lnTo>
                      <a:pt x="1763" y="1944"/>
                    </a:lnTo>
                    <a:lnTo>
                      <a:pt x="1785" y="1925"/>
                    </a:lnTo>
                    <a:lnTo>
                      <a:pt x="1806" y="1905"/>
                    </a:lnTo>
                    <a:lnTo>
                      <a:pt x="1827" y="1886"/>
                    </a:lnTo>
                    <a:lnTo>
                      <a:pt x="1848" y="1865"/>
                    </a:lnTo>
                    <a:lnTo>
                      <a:pt x="1868" y="1844"/>
                    </a:lnTo>
                    <a:lnTo>
                      <a:pt x="1888" y="1822"/>
                    </a:lnTo>
                    <a:lnTo>
                      <a:pt x="1906" y="1801"/>
                    </a:lnTo>
                    <a:lnTo>
                      <a:pt x="1925" y="1779"/>
                    </a:lnTo>
                    <a:lnTo>
                      <a:pt x="1943" y="1757"/>
                    </a:lnTo>
                    <a:lnTo>
                      <a:pt x="1960" y="1734"/>
                    </a:lnTo>
                    <a:lnTo>
                      <a:pt x="1975" y="1711"/>
                    </a:lnTo>
                    <a:lnTo>
                      <a:pt x="1991" y="1688"/>
                    </a:lnTo>
                    <a:lnTo>
                      <a:pt x="2007" y="1665"/>
                    </a:lnTo>
                    <a:lnTo>
                      <a:pt x="2021" y="1642"/>
                    </a:lnTo>
                    <a:lnTo>
                      <a:pt x="2035" y="1619"/>
                    </a:lnTo>
                    <a:lnTo>
                      <a:pt x="2048" y="1595"/>
                    </a:lnTo>
                    <a:lnTo>
                      <a:pt x="2060" y="1571"/>
                    </a:lnTo>
                    <a:lnTo>
                      <a:pt x="2072" y="1547"/>
                    </a:lnTo>
                    <a:lnTo>
                      <a:pt x="2083" y="1523"/>
                    </a:lnTo>
                    <a:lnTo>
                      <a:pt x="2094" y="1497"/>
                    </a:lnTo>
                    <a:lnTo>
                      <a:pt x="2104" y="1473"/>
                    </a:lnTo>
                    <a:lnTo>
                      <a:pt x="2114" y="1448"/>
                    </a:lnTo>
                    <a:lnTo>
                      <a:pt x="2122" y="1422"/>
                    </a:lnTo>
                    <a:lnTo>
                      <a:pt x="2131" y="1397"/>
                    </a:lnTo>
                    <a:lnTo>
                      <a:pt x="2138" y="1370"/>
                    </a:lnTo>
                    <a:lnTo>
                      <a:pt x="2144" y="1344"/>
                    </a:lnTo>
                    <a:lnTo>
                      <a:pt x="2151" y="1318"/>
                    </a:lnTo>
                    <a:lnTo>
                      <a:pt x="2156" y="1291"/>
                    </a:lnTo>
                    <a:lnTo>
                      <a:pt x="2161" y="1265"/>
                    </a:lnTo>
                    <a:lnTo>
                      <a:pt x="2165" y="1237"/>
                    </a:lnTo>
                    <a:lnTo>
                      <a:pt x="2168" y="1210"/>
                    </a:lnTo>
                    <a:lnTo>
                      <a:pt x="2171" y="1182"/>
                    </a:lnTo>
                    <a:lnTo>
                      <a:pt x="2174" y="1154"/>
                    </a:lnTo>
                    <a:lnTo>
                      <a:pt x="2176" y="1126"/>
                    </a:lnTo>
                    <a:lnTo>
                      <a:pt x="2177" y="1098"/>
                    </a:lnTo>
                    <a:lnTo>
                      <a:pt x="2177" y="1069"/>
                    </a:lnTo>
                    <a:lnTo>
                      <a:pt x="2177" y="1042"/>
                    </a:lnTo>
                    <a:lnTo>
                      <a:pt x="2176" y="1015"/>
                    </a:lnTo>
                    <a:lnTo>
                      <a:pt x="2174" y="989"/>
                    </a:lnTo>
                    <a:lnTo>
                      <a:pt x="2171" y="962"/>
                    </a:lnTo>
                    <a:lnTo>
                      <a:pt x="2168" y="936"/>
                    </a:lnTo>
                    <a:lnTo>
                      <a:pt x="2165" y="911"/>
                    </a:lnTo>
                    <a:lnTo>
                      <a:pt x="2161" y="885"/>
                    </a:lnTo>
                    <a:lnTo>
                      <a:pt x="2156" y="860"/>
                    </a:lnTo>
                    <a:lnTo>
                      <a:pt x="2151" y="834"/>
                    </a:lnTo>
                    <a:lnTo>
                      <a:pt x="2144" y="810"/>
                    </a:lnTo>
                    <a:lnTo>
                      <a:pt x="2138" y="785"/>
                    </a:lnTo>
                    <a:lnTo>
                      <a:pt x="2131" y="761"/>
                    </a:lnTo>
                    <a:lnTo>
                      <a:pt x="2122" y="737"/>
                    </a:lnTo>
                    <a:lnTo>
                      <a:pt x="2114" y="713"/>
                    </a:lnTo>
                    <a:lnTo>
                      <a:pt x="2104" y="689"/>
                    </a:lnTo>
                    <a:lnTo>
                      <a:pt x="2094" y="666"/>
                    </a:lnTo>
                    <a:lnTo>
                      <a:pt x="2083" y="642"/>
                    </a:lnTo>
                    <a:lnTo>
                      <a:pt x="2072" y="619"/>
                    </a:lnTo>
                    <a:lnTo>
                      <a:pt x="2060" y="596"/>
                    </a:lnTo>
                    <a:lnTo>
                      <a:pt x="2048" y="573"/>
                    </a:lnTo>
                    <a:lnTo>
                      <a:pt x="2035" y="551"/>
                    </a:lnTo>
                    <a:lnTo>
                      <a:pt x="2021" y="529"/>
                    </a:lnTo>
                    <a:lnTo>
                      <a:pt x="2007" y="507"/>
                    </a:lnTo>
                    <a:lnTo>
                      <a:pt x="1991" y="485"/>
                    </a:lnTo>
                    <a:lnTo>
                      <a:pt x="1975" y="464"/>
                    </a:lnTo>
                    <a:lnTo>
                      <a:pt x="1960" y="443"/>
                    </a:lnTo>
                    <a:lnTo>
                      <a:pt x="1943" y="422"/>
                    </a:lnTo>
                    <a:lnTo>
                      <a:pt x="1925" y="401"/>
                    </a:lnTo>
                    <a:lnTo>
                      <a:pt x="1906" y="380"/>
                    </a:lnTo>
                    <a:lnTo>
                      <a:pt x="1888" y="360"/>
                    </a:lnTo>
                    <a:lnTo>
                      <a:pt x="1868" y="339"/>
                    </a:lnTo>
                    <a:lnTo>
                      <a:pt x="1848" y="319"/>
                    </a:lnTo>
                    <a:lnTo>
                      <a:pt x="1827" y="299"/>
                    </a:lnTo>
                    <a:lnTo>
                      <a:pt x="1806" y="281"/>
                    </a:lnTo>
                    <a:lnTo>
                      <a:pt x="1785" y="262"/>
                    </a:lnTo>
                    <a:lnTo>
                      <a:pt x="1763" y="244"/>
                    </a:lnTo>
                    <a:lnTo>
                      <a:pt x="1741" y="227"/>
                    </a:lnTo>
                    <a:lnTo>
                      <a:pt x="1719" y="210"/>
                    </a:lnTo>
                    <a:lnTo>
                      <a:pt x="1697" y="195"/>
                    </a:lnTo>
                    <a:lnTo>
                      <a:pt x="1675" y="179"/>
                    </a:lnTo>
                    <a:lnTo>
                      <a:pt x="1652" y="164"/>
                    </a:lnTo>
                    <a:lnTo>
                      <a:pt x="1630" y="150"/>
                    </a:lnTo>
                    <a:lnTo>
                      <a:pt x="1607" y="137"/>
                    </a:lnTo>
                    <a:lnTo>
                      <a:pt x="1584" y="124"/>
                    </a:lnTo>
                    <a:lnTo>
                      <a:pt x="1560" y="112"/>
                    </a:lnTo>
                    <a:lnTo>
                      <a:pt x="1536" y="100"/>
                    </a:lnTo>
                    <a:lnTo>
                      <a:pt x="1513" y="90"/>
                    </a:lnTo>
                    <a:lnTo>
                      <a:pt x="1489" y="79"/>
                    </a:lnTo>
                    <a:lnTo>
                      <a:pt x="1463" y="70"/>
                    </a:lnTo>
                    <a:lnTo>
                      <a:pt x="1439" y="61"/>
                    </a:lnTo>
                    <a:lnTo>
                      <a:pt x="1414" y="53"/>
                    </a:lnTo>
                    <a:lnTo>
                      <a:pt x="1389" y="45"/>
                    </a:lnTo>
                    <a:lnTo>
                      <a:pt x="1364" y="37"/>
                    </a:lnTo>
                    <a:lnTo>
                      <a:pt x="1338" y="31"/>
                    </a:lnTo>
                    <a:lnTo>
                      <a:pt x="1312" y="26"/>
                    </a:lnTo>
                    <a:lnTo>
                      <a:pt x="1286" y="20"/>
                    </a:lnTo>
                    <a:lnTo>
                      <a:pt x="1260" y="15"/>
                    </a:lnTo>
                    <a:lnTo>
                      <a:pt x="1233" y="11"/>
                    </a:lnTo>
                    <a:lnTo>
                      <a:pt x="1206" y="8"/>
                    </a:lnTo>
                    <a:lnTo>
                      <a:pt x="1179" y="6"/>
                    </a:lnTo>
                    <a:lnTo>
                      <a:pt x="1152" y="3"/>
                    </a:lnTo>
                    <a:lnTo>
                      <a:pt x="1125" y="2"/>
                    </a:lnTo>
                    <a:lnTo>
                      <a:pt x="1096" y="0"/>
                    </a:lnTo>
                    <a:lnTo>
                      <a:pt x="1068" y="0"/>
                    </a:lnTo>
                    <a:close/>
                  </a:path>
                </a:pathLst>
              </a:custGeom>
              <a:solidFill>
                <a:schemeClr val="accent1"/>
              </a:solidFill>
              <a:ln w="3175">
                <a:noFill/>
                <a:prstDash val="solid"/>
                <a:round/>
                <a:headEnd/>
                <a:tailEnd/>
              </a:ln>
            </p:spPr>
            <p:txBody>
              <a:bodyPr>
                <a:prstTxWarp prst="textNoShape">
                  <a:avLst/>
                </a:prstTxWarp>
              </a:bodyPr>
              <a:lstStyle/>
              <a:p>
                <a:endParaRPr lang="en-US"/>
              </a:p>
            </p:txBody>
          </p:sp>
          <p:sp>
            <p:nvSpPr>
              <p:cNvPr id="38" name="Freeform 40"/>
              <p:cNvSpPr>
                <a:spLocks/>
              </p:cNvSpPr>
              <p:nvPr/>
            </p:nvSpPr>
            <p:spPr bwMode="auto">
              <a:xfrm flipH="1">
                <a:off x="7078153" y="2917895"/>
                <a:ext cx="95759" cy="90392"/>
              </a:xfrm>
              <a:custGeom>
                <a:avLst/>
                <a:gdLst/>
                <a:ahLst/>
                <a:cxnLst>
                  <a:cxn ang="0">
                    <a:pos x="481" y="164"/>
                  </a:cxn>
                  <a:cxn ang="0">
                    <a:pos x="395" y="230"/>
                  </a:cxn>
                  <a:cxn ang="0">
                    <a:pos x="318" y="302"/>
                  </a:cxn>
                  <a:cxn ang="0">
                    <a:pos x="249" y="381"/>
                  </a:cxn>
                  <a:cxn ang="0">
                    <a:pos x="188" y="466"/>
                  </a:cxn>
                  <a:cxn ang="0">
                    <a:pos x="135" y="556"/>
                  </a:cxn>
                  <a:cxn ang="0">
                    <a:pos x="90" y="654"/>
                  </a:cxn>
                  <a:cxn ang="0">
                    <a:pos x="52" y="758"/>
                  </a:cxn>
                  <a:cxn ang="0">
                    <a:pos x="23" y="865"/>
                  </a:cxn>
                  <a:cxn ang="0">
                    <a:pos x="6" y="970"/>
                  </a:cxn>
                  <a:cxn ang="0">
                    <a:pos x="0" y="1075"/>
                  </a:cxn>
                  <a:cxn ang="0">
                    <a:pos x="6" y="1178"/>
                  </a:cxn>
                  <a:cxn ang="0">
                    <a:pos x="22" y="1279"/>
                  </a:cxn>
                  <a:cxn ang="0">
                    <a:pos x="50" y="1378"/>
                  </a:cxn>
                  <a:cxn ang="0">
                    <a:pos x="90" y="1475"/>
                  </a:cxn>
                  <a:cxn ang="0">
                    <a:pos x="140" y="1572"/>
                  </a:cxn>
                  <a:cxn ang="0">
                    <a:pos x="192" y="1668"/>
                  </a:cxn>
                  <a:cxn ang="0">
                    <a:pos x="251" y="1759"/>
                  </a:cxn>
                  <a:cxn ang="0">
                    <a:pos x="316" y="1843"/>
                  </a:cxn>
                  <a:cxn ang="0">
                    <a:pos x="388" y="1918"/>
                  </a:cxn>
                  <a:cxn ang="0">
                    <a:pos x="467" y="1985"/>
                  </a:cxn>
                  <a:cxn ang="0">
                    <a:pos x="554" y="2045"/>
                  </a:cxn>
                  <a:cxn ang="0">
                    <a:pos x="648" y="2095"/>
                  </a:cxn>
                  <a:cxn ang="0">
                    <a:pos x="747" y="2138"/>
                  </a:cxn>
                  <a:cxn ang="0">
                    <a:pos x="853" y="2172"/>
                  </a:cxn>
                  <a:cxn ang="0">
                    <a:pos x="959" y="2194"/>
                  </a:cxn>
                  <a:cxn ang="0">
                    <a:pos x="1065" y="2204"/>
                  </a:cxn>
                  <a:cxn ang="0">
                    <a:pos x="1172" y="2202"/>
                  </a:cxn>
                  <a:cxn ang="0">
                    <a:pos x="1278" y="2188"/>
                  </a:cxn>
                  <a:cxn ang="0">
                    <a:pos x="1385" y="2163"/>
                  </a:cxn>
                  <a:cxn ang="0">
                    <a:pos x="1493" y="2125"/>
                  </a:cxn>
                  <a:cxn ang="0">
                    <a:pos x="1601" y="2076"/>
                  </a:cxn>
                  <a:cxn ang="0">
                    <a:pos x="1778" y="1960"/>
                  </a:cxn>
                  <a:cxn ang="0">
                    <a:pos x="1942" y="1813"/>
                  </a:cxn>
                  <a:cxn ang="0">
                    <a:pos x="2065" y="1652"/>
                  </a:cxn>
                  <a:cxn ang="0">
                    <a:pos x="2145" y="1478"/>
                  </a:cxn>
                  <a:cxn ang="0">
                    <a:pos x="2185" y="1290"/>
                  </a:cxn>
                  <a:cxn ang="0">
                    <a:pos x="2182" y="1089"/>
                  </a:cxn>
                  <a:cxn ang="0">
                    <a:pos x="2138" y="873"/>
                  </a:cxn>
                  <a:cxn ang="0">
                    <a:pos x="2052" y="644"/>
                  </a:cxn>
                  <a:cxn ang="0">
                    <a:pos x="1984" y="513"/>
                  </a:cxn>
                  <a:cxn ang="0">
                    <a:pos x="1925" y="425"/>
                  </a:cxn>
                  <a:cxn ang="0">
                    <a:pos x="1859" y="345"/>
                  </a:cxn>
                  <a:cxn ang="0">
                    <a:pos x="1786" y="273"/>
                  </a:cxn>
                  <a:cxn ang="0">
                    <a:pos x="1704" y="209"/>
                  </a:cxn>
                  <a:cxn ang="0">
                    <a:pos x="1616" y="152"/>
                  </a:cxn>
                  <a:cxn ang="0">
                    <a:pos x="1519" y="105"/>
                  </a:cxn>
                  <a:cxn ang="0">
                    <a:pos x="1415" y="65"/>
                  </a:cxn>
                  <a:cxn ang="0">
                    <a:pos x="1307" y="34"/>
                  </a:cxn>
                  <a:cxn ang="0">
                    <a:pos x="1199" y="12"/>
                  </a:cxn>
                  <a:cxn ang="0">
                    <a:pos x="1093" y="1"/>
                  </a:cxn>
                  <a:cxn ang="0">
                    <a:pos x="987" y="1"/>
                  </a:cxn>
                  <a:cxn ang="0">
                    <a:pos x="883" y="12"/>
                  </a:cxn>
                  <a:cxn ang="0">
                    <a:pos x="779" y="33"/>
                  </a:cxn>
                  <a:cxn ang="0">
                    <a:pos x="676" y="64"/>
                  </a:cxn>
                  <a:cxn ang="0">
                    <a:pos x="575" y="106"/>
                  </a:cxn>
                </a:cxnLst>
                <a:rect l="0" t="0" r="r" b="b"/>
                <a:pathLst>
                  <a:path w="2188" h="2205">
                    <a:moveTo>
                      <a:pt x="550" y="118"/>
                    </a:moveTo>
                    <a:lnTo>
                      <a:pt x="526" y="132"/>
                    </a:lnTo>
                    <a:lnTo>
                      <a:pt x="503" y="148"/>
                    </a:lnTo>
                    <a:lnTo>
                      <a:pt x="481" y="164"/>
                    </a:lnTo>
                    <a:lnTo>
                      <a:pt x="459" y="180"/>
                    </a:lnTo>
                    <a:lnTo>
                      <a:pt x="437" y="196"/>
                    </a:lnTo>
                    <a:lnTo>
                      <a:pt x="416" y="213"/>
                    </a:lnTo>
                    <a:lnTo>
                      <a:pt x="395" y="230"/>
                    </a:lnTo>
                    <a:lnTo>
                      <a:pt x="375" y="248"/>
                    </a:lnTo>
                    <a:lnTo>
                      <a:pt x="356" y="266"/>
                    </a:lnTo>
                    <a:lnTo>
                      <a:pt x="337" y="283"/>
                    </a:lnTo>
                    <a:lnTo>
                      <a:pt x="318" y="302"/>
                    </a:lnTo>
                    <a:lnTo>
                      <a:pt x="300" y="321"/>
                    </a:lnTo>
                    <a:lnTo>
                      <a:pt x="283" y="341"/>
                    </a:lnTo>
                    <a:lnTo>
                      <a:pt x="266" y="361"/>
                    </a:lnTo>
                    <a:lnTo>
                      <a:pt x="249" y="381"/>
                    </a:lnTo>
                    <a:lnTo>
                      <a:pt x="233" y="401"/>
                    </a:lnTo>
                    <a:lnTo>
                      <a:pt x="217" y="423"/>
                    </a:lnTo>
                    <a:lnTo>
                      <a:pt x="203" y="444"/>
                    </a:lnTo>
                    <a:lnTo>
                      <a:pt x="188" y="466"/>
                    </a:lnTo>
                    <a:lnTo>
                      <a:pt x="174" y="488"/>
                    </a:lnTo>
                    <a:lnTo>
                      <a:pt x="161" y="510"/>
                    </a:lnTo>
                    <a:lnTo>
                      <a:pt x="147" y="533"/>
                    </a:lnTo>
                    <a:lnTo>
                      <a:pt x="135" y="556"/>
                    </a:lnTo>
                    <a:lnTo>
                      <a:pt x="123" y="580"/>
                    </a:lnTo>
                    <a:lnTo>
                      <a:pt x="112" y="604"/>
                    </a:lnTo>
                    <a:lnTo>
                      <a:pt x="100" y="629"/>
                    </a:lnTo>
                    <a:lnTo>
                      <a:pt x="90" y="654"/>
                    </a:lnTo>
                    <a:lnTo>
                      <a:pt x="79" y="679"/>
                    </a:lnTo>
                    <a:lnTo>
                      <a:pt x="70" y="705"/>
                    </a:lnTo>
                    <a:lnTo>
                      <a:pt x="60" y="731"/>
                    </a:lnTo>
                    <a:lnTo>
                      <a:pt x="52" y="758"/>
                    </a:lnTo>
                    <a:lnTo>
                      <a:pt x="43" y="784"/>
                    </a:lnTo>
                    <a:lnTo>
                      <a:pt x="36" y="811"/>
                    </a:lnTo>
                    <a:lnTo>
                      <a:pt x="29" y="838"/>
                    </a:lnTo>
                    <a:lnTo>
                      <a:pt x="23" y="865"/>
                    </a:lnTo>
                    <a:lnTo>
                      <a:pt x="18" y="892"/>
                    </a:lnTo>
                    <a:lnTo>
                      <a:pt x="13" y="918"/>
                    </a:lnTo>
                    <a:lnTo>
                      <a:pt x="9" y="944"/>
                    </a:lnTo>
                    <a:lnTo>
                      <a:pt x="6" y="970"/>
                    </a:lnTo>
                    <a:lnTo>
                      <a:pt x="4" y="997"/>
                    </a:lnTo>
                    <a:lnTo>
                      <a:pt x="1" y="1023"/>
                    </a:lnTo>
                    <a:lnTo>
                      <a:pt x="0" y="1049"/>
                    </a:lnTo>
                    <a:lnTo>
                      <a:pt x="0" y="1075"/>
                    </a:lnTo>
                    <a:lnTo>
                      <a:pt x="0" y="1101"/>
                    </a:lnTo>
                    <a:lnTo>
                      <a:pt x="1" y="1127"/>
                    </a:lnTo>
                    <a:lnTo>
                      <a:pt x="4" y="1152"/>
                    </a:lnTo>
                    <a:lnTo>
                      <a:pt x="6" y="1178"/>
                    </a:lnTo>
                    <a:lnTo>
                      <a:pt x="9" y="1203"/>
                    </a:lnTo>
                    <a:lnTo>
                      <a:pt x="13" y="1229"/>
                    </a:lnTo>
                    <a:lnTo>
                      <a:pt x="17" y="1254"/>
                    </a:lnTo>
                    <a:lnTo>
                      <a:pt x="22" y="1279"/>
                    </a:lnTo>
                    <a:lnTo>
                      <a:pt x="28" y="1304"/>
                    </a:lnTo>
                    <a:lnTo>
                      <a:pt x="35" y="1328"/>
                    </a:lnTo>
                    <a:lnTo>
                      <a:pt x="42" y="1353"/>
                    </a:lnTo>
                    <a:lnTo>
                      <a:pt x="50" y="1378"/>
                    </a:lnTo>
                    <a:lnTo>
                      <a:pt x="59" y="1403"/>
                    </a:lnTo>
                    <a:lnTo>
                      <a:pt x="69" y="1427"/>
                    </a:lnTo>
                    <a:lnTo>
                      <a:pt x="78" y="1451"/>
                    </a:lnTo>
                    <a:lnTo>
                      <a:pt x="90" y="1475"/>
                    </a:lnTo>
                    <a:lnTo>
                      <a:pt x="101" y="1499"/>
                    </a:lnTo>
                    <a:lnTo>
                      <a:pt x="113" y="1523"/>
                    </a:lnTo>
                    <a:lnTo>
                      <a:pt x="126" y="1547"/>
                    </a:lnTo>
                    <a:lnTo>
                      <a:pt x="140" y="1572"/>
                    </a:lnTo>
                    <a:lnTo>
                      <a:pt x="154" y="1595"/>
                    </a:lnTo>
                    <a:lnTo>
                      <a:pt x="166" y="1620"/>
                    </a:lnTo>
                    <a:lnTo>
                      <a:pt x="180" y="1644"/>
                    </a:lnTo>
                    <a:lnTo>
                      <a:pt x="192" y="1668"/>
                    </a:lnTo>
                    <a:lnTo>
                      <a:pt x="207" y="1692"/>
                    </a:lnTo>
                    <a:lnTo>
                      <a:pt x="221" y="1715"/>
                    </a:lnTo>
                    <a:lnTo>
                      <a:pt x="235" y="1737"/>
                    </a:lnTo>
                    <a:lnTo>
                      <a:pt x="251" y="1759"/>
                    </a:lnTo>
                    <a:lnTo>
                      <a:pt x="267" y="1781"/>
                    </a:lnTo>
                    <a:lnTo>
                      <a:pt x="283" y="1802"/>
                    </a:lnTo>
                    <a:lnTo>
                      <a:pt x="299" y="1823"/>
                    </a:lnTo>
                    <a:lnTo>
                      <a:pt x="316" y="1843"/>
                    </a:lnTo>
                    <a:lnTo>
                      <a:pt x="334" y="1862"/>
                    </a:lnTo>
                    <a:lnTo>
                      <a:pt x="352" y="1882"/>
                    </a:lnTo>
                    <a:lnTo>
                      <a:pt x="370" y="1900"/>
                    </a:lnTo>
                    <a:lnTo>
                      <a:pt x="388" y="1918"/>
                    </a:lnTo>
                    <a:lnTo>
                      <a:pt x="407" y="1936"/>
                    </a:lnTo>
                    <a:lnTo>
                      <a:pt x="427" y="1952"/>
                    </a:lnTo>
                    <a:lnTo>
                      <a:pt x="447" y="1969"/>
                    </a:lnTo>
                    <a:lnTo>
                      <a:pt x="467" y="1985"/>
                    </a:lnTo>
                    <a:lnTo>
                      <a:pt x="488" y="2001"/>
                    </a:lnTo>
                    <a:lnTo>
                      <a:pt x="510" y="2015"/>
                    </a:lnTo>
                    <a:lnTo>
                      <a:pt x="531" y="2030"/>
                    </a:lnTo>
                    <a:lnTo>
                      <a:pt x="554" y="2045"/>
                    </a:lnTo>
                    <a:lnTo>
                      <a:pt x="576" y="2057"/>
                    </a:lnTo>
                    <a:lnTo>
                      <a:pt x="599" y="2071"/>
                    </a:lnTo>
                    <a:lnTo>
                      <a:pt x="623" y="2083"/>
                    </a:lnTo>
                    <a:lnTo>
                      <a:pt x="648" y="2095"/>
                    </a:lnTo>
                    <a:lnTo>
                      <a:pt x="672" y="2107"/>
                    </a:lnTo>
                    <a:lnTo>
                      <a:pt x="697" y="2118"/>
                    </a:lnTo>
                    <a:lnTo>
                      <a:pt x="722" y="2129"/>
                    </a:lnTo>
                    <a:lnTo>
                      <a:pt x="747" y="2138"/>
                    </a:lnTo>
                    <a:lnTo>
                      <a:pt x="774" y="2147"/>
                    </a:lnTo>
                    <a:lnTo>
                      <a:pt x="801" y="2156"/>
                    </a:lnTo>
                    <a:lnTo>
                      <a:pt x="827" y="2164"/>
                    </a:lnTo>
                    <a:lnTo>
                      <a:pt x="853" y="2172"/>
                    </a:lnTo>
                    <a:lnTo>
                      <a:pt x="880" y="2179"/>
                    </a:lnTo>
                    <a:lnTo>
                      <a:pt x="907" y="2184"/>
                    </a:lnTo>
                    <a:lnTo>
                      <a:pt x="933" y="2189"/>
                    </a:lnTo>
                    <a:lnTo>
                      <a:pt x="959" y="2194"/>
                    </a:lnTo>
                    <a:lnTo>
                      <a:pt x="986" y="2198"/>
                    </a:lnTo>
                    <a:lnTo>
                      <a:pt x="1013" y="2201"/>
                    </a:lnTo>
                    <a:lnTo>
                      <a:pt x="1039" y="2203"/>
                    </a:lnTo>
                    <a:lnTo>
                      <a:pt x="1065" y="2204"/>
                    </a:lnTo>
                    <a:lnTo>
                      <a:pt x="1092" y="2205"/>
                    </a:lnTo>
                    <a:lnTo>
                      <a:pt x="1119" y="2205"/>
                    </a:lnTo>
                    <a:lnTo>
                      <a:pt x="1145" y="2204"/>
                    </a:lnTo>
                    <a:lnTo>
                      <a:pt x="1172" y="2202"/>
                    </a:lnTo>
                    <a:lnTo>
                      <a:pt x="1198" y="2200"/>
                    </a:lnTo>
                    <a:lnTo>
                      <a:pt x="1226" y="2197"/>
                    </a:lnTo>
                    <a:lnTo>
                      <a:pt x="1252" y="2194"/>
                    </a:lnTo>
                    <a:lnTo>
                      <a:pt x="1278" y="2188"/>
                    </a:lnTo>
                    <a:lnTo>
                      <a:pt x="1305" y="2183"/>
                    </a:lnTo>
                    <a:lnTo>
                      <a:pt x="1331" y="2178"/>
                    </a:lnTo>
                    <a:lnTo>
                      <a:pt x="1359" y="2171"/>
                    </a:lnTo>
                    <a:lnTo>
                      <a:pt x="1385" y="2163"/>
                    </a:lnTo>
                    <a:lnTo>
                      <a:pt x="1412" y="2155"/>
                    </a:lnTo>
                    <a:lnTo>
                      <a:pt x="1438" y="2145"/>
                    </a:lnTo>
                    <a:lnTo>
                      <a:pt x="1466" y="2136"/>
                    </a:lnTo>
                    <a:lnTo>
                      <a:pt x="1493" y="2125"/>
                    </a:lnTo>
                    <a:lnTo>
                      <a:pt x="1519" y="2114"/>
                    </a:lnTo>
                    <a:lnTo>
                      <a:pt x="1546" y="2102"/>
                    </a:lnTo>
                    <a:lnTo>
                      <a:pt x="1574" y="2090"/>
                    </a:lnTo>
                    <a:lnTo>
                      <a:pt x="1601" y="2076"/>
                    </a:lnTo>
                    <a:lnTo>
                      <a:pt x="1627" y="2061"/>
                    </a:lnTo>
                    <a:lnTo>
                      <a:pt x="1681" y="2029"/>
                    </a:lnTo>
                    <a:lnTo>
                      <a:pt x="1731" y="1994"/>
                    </a:lnTo>
                    <a:lnTo>
                      <a:pt x="1778" y="1960"/>
                    </a:lnTo>
                    <a:lnTo>
                      <a:pt x="1823" y="1925"/>
                    </a:lnTo>
                    <a:lnTo>
                      <a:pt x="1865" y="1888"/>
                    </a:lnTo>
                    <a:lnTo>
                      <a:pt x="1905" y="1852"/>
                    </a:lnTo>
                    <a:lnTo>
                      <a:pt x="1942" y="1813"/>
                    </a:lnTo>
                    <a:lnTo>
                      <a:pt x="1977" y="1774"/>
                    </a:lnTo>
                    <a:lnTo>
                      <a:pt x="2009" y="1734"/>
                    </a:lnTo>
                    <a:lnTo>
                      <a:pt x="2038" y="1694"/>
                    </a:lnTo>
                    <a:lnTo>
                      <a:pt x="2065" y="1652"/>
                    </a:lnTo>
                    <a:lnTo>
                      <a:pt x="2089" y="1610"/>
                    </a:lnTo>
                    <a:lnTo>
                      <a:pt x="2111" y="1567"/>
                    </a:lnTo>
                    <a:lnTo>
                      <a:pt x="2130" y="1523"/>
                    </a:lnTo>
                    <a:lnTo>
                      <a:pt x="2145" y="1478"/>
                    </a:lnTo>
                    <a:lnTo>
                      <a:pt x="2159" y="1432"/>
                    </a:lnTo>
                    <a:lnTo>
                      <a:pt x="2171" y="1386"/>
                    </a:lnTo>
                    <a:lnTo>
                      <a:pt x="2179" y="1339"/>
                    </a:lnTo>
                    <a:lnTo>
                      <a:pt x="2185" y="1290"/>
                    </a:lnTo>
                    <a:lnTo>
                      <a:pt x="2188" y="1241"/>
                    </a:lnTo>
                    <a:lnTo>
                      <a:pt x="2188" y="1191"/>
                    </a:lnTo>
                    <a:lnTo>
                      <a:pt x="2187" y="1140"/>
                    </a:lnTo>
                    <a:lnTo>
                      <a:pt x="2182" y="1089"/>
                    </a:lnTo>
                    <a:lnTo>
                      <a:pt x="2175" y="1036"/>
                    </a:lnTo>
                    <a:lnTo>
                      <a:pt x="2165" y="983"/>
                    </a:lnTo>
                    <a:lnTo>
                      <a:pt x="2153" y="929"/>
                    </a:lnTo>
                    <a:lnTo>
                      <a:pt x="2138" y="873"/>
                    </a:lnTo>
                    <a:lnTo>
                      <a:pt x="2120" y="817"/>
                    </a:lnTo>
                    <a:lnTo>
                      <a:pt x="2100" y="761"/>
                    </a:lnTo>
                    <a:lnTo>
                      <a:pt x="2077" y="703"/>
                    </a:lnTo>
                    <a:lnTo>
                      <a:pt x="2052" y="644"/>
                    </a:lnTo>
                    <a:lnTo>
                      <a:pt x="2024" y="584"/>
                    </a:lnTo>
                    <a:lnTo>
                      <a:pt x="2011" y="560"/>
                    </a:lnTo>
                    <a:lnTo>
                      <a:pt x="1998" y="536"/>
                    </a:lnTo>
                    <a:lnTo>
                      <a:pt x="1984" y="513"/>
                    </a:lnTo>
                    <a:lnTo>
                      <a:pt x="1970" y="490"/>
                    </a:lnTo>
                    <a:lnTo>
                      <a:pt x="1956" y="468"/>
                    </a:lnTo>
                    <a:lnTo>
                      <a:pt x="1941" y="446"/>
                    </a:lnTo>
                    <a:lnTo>
                      <a:pt x="1925" y="425"/>
                    </a:lnTo>
                    <a:lnTo>
                      <a:pt x="1909" y="404"/>
                    </a:lnTo>
                    <a:lnTo>
                      <a:pt x="1894" y="384"/>
                    </a:lnTo>
                    <a:lnTo>
                      <a:pt x="1877" y="364"/>
                    </a:lnTo>
                    <a:lnTo>
                      <a:pt x="1859" y="345"/>
                    </a:lnTo>
                    <a:lnTo>
                      <a:pt x="1841" y="326"/>
                    </a:lnTo>
                    <a:lnTo>
                      <a:pt x="1823" y="308"/>
                    </a:lnTo>
                    <a:lnTo>
                      <a:pt x="1805" y="290"/>
                    </a:lnTo>
                    <a:lnTo>
                      <a:pt x="1786" y="273"/>
                    </a:lnTo>
                    <a:lnTo>
                      <a:pt x="1766" y="256"/>
                    </a:lnTo>
                    <a:lnTo>
                      <a:pt x="1746" y="239"/>
                    </a:lnTo>
                    <a:lnTo>
                      <a:pt x="1725" y="224"/>
                    </a:lnTo>
                    <a:lnTo>
                      <a:pt x="1704" y="209"/>
                    </a:lnTo>
                    <a:lnTo>
                      <a:pt x="1683" y="194"/>
                    </a:lnTo>
                    <a:lnTo>
                      <a:pt x="1661" y="180"/>
                    </a:lnTo>
                    <a:lnTo>
                      <a:pt x="1638" y="166"/>
                    </a:lnTo>
                    <a:lnTo>
                      <a:pt x="1616" y="152"/>
                    </a:lnTo>
                    <a:lnTo>
                      <a:pt x="1592" y="140"/>
                    </a:lnTo>
                    <a:lnTo>
                      <a:pt x="1569" y="127"/>
                    </a:lnTo>
                    <a:lnTo>
                      <a:pt x="1543" y="116"/>
                    </a:lnTo>
                    <a:lnTo>
                      <a:pt x="1519" y="105"/>
                    </a:lnTo>
                    <a:lnTo>
                      <a:pt x="1494" y="94"/>
                    </a:lnTo>
                    <a:lnTo>
                      <a:pt x="1468" y="84"/>
                    </a:lnTo>
                    <a:lnTo>
                      <a:pt x="1442" y="74"/>
                    </a:lnTo>
                    <a:lnTo>
                      <a:pt x="1415" y="65"/>
                    </a:lnTo>
                    <a:lnTo>
                      <a:pt x="1388" y="56"/>
                    </a:lnTo>
                    <a:lnTo>
                      <a:pt x="1361" y="48"/>
                    </a:lnTo>
                    <a:lnTo>
                      <a:pt x="1334" y="40"/>
                    </a:lnTo>
                    <a:lnTo>
                      <a:pt x="1307" y="34"/>
                    </a:lnTo>
                    <a:lnTo>
                      <a:pt x="1280" y="27"/>
                    </a:lnTo>
                    <a:lnTo>
                      <a:pt x="1253" y="21"/>
                    </a:lnTo>
                    <a:lnTo>
                      <a:pt x="1227" y="17"/>
                    </a:lnTo>
                    <a:lnTo>
                      <a:pt x="1199" y="12"/>
                    </a:lnTo>
                    <a:lnTo>
                      <a:pt x="1173" y="9"/>
                    </a:lnTo>
                    <a:lnTo>
                      <a:pt x="1146" y="5"/>
                    </a:lnTo>
                    <a:lnTo>
                      <a:pt x="1120" y="3"/>
                    </a:lnTo>
                    <a:lnTo>
                      <a:pt x="1093" y="1"/>
                    </a:lnTo>
                    <a:lnTo>
                      <a:pt x="1066" y="0"/>
                    </a:lnTo>
                    <a:lnTo>
                      <a:pt x="1040" y="0"/>
                    </a:lnTo>
                    <a:lnTo>
                      <a:pt x="1014" y="0"/>
                    </a:lnTo>
                    <a:lnTo>
                      <a:pt x="987" y="1"/>
                    </a:lnTo>
                    <a:lnTo>
                      <a:pt x="961" y="3"/>
                    </a:lnTo>
                    <a:lnTo>
                      <a:pt x="935" y="5"/>
                    </a:lnTo>
                    <a:lnTo>
                      <a:pt x="909" y="9"/>
                    </a:lnTo>
                    <a:lnTo>
                      <a:pt x="883" y="12"/>
                    </a:lnTo>
                    <a:lnTo>
                      <a:pt x="856" y="16"/>
                    </a:lnTo>
                    <a:lnTo>
                      <a:pt x="830" y="21"/>
                    </a:lnTo>
                    <a:lnTo>
                      <a:pt x="805" y="26"/>
                    </a:lnTo>
                    <a:lnTo>
                      <a:pt x="779" y="33"/>
                    </a:lnTo>
                    <a:lnTo>
                      <a:pt x="752" y="39"/>
                    </a:lnTo>
                    <a:lnTo>
                      <a:pt x="727" y="47"/>
                    </a:lnTo>
                    <a:lnTo>
                      <a:pt x="702" y="55"/>
                    </a:lnTo>
                    <a:lnTo>
                      <a:pt x="676" y="64"/>
                    </a:lnTo>
                    <a:lnTo>
                      <a:pt x="651" y="74"/>
                    </a:lnTo>
                    <a:lnTo>
                      <a:pt x="626" y="83"/>
                    </a:lnTo>
                    <a:lnTo>
                      <a:pt x="600" y="95"/>
                    </a:lnTo>
                    <a:lnTo>
                      <a:pt x="575" y="106"/>
                    </a:lnTo>
                    <a:lnTo>
                      <a:pt x="550" y="118"/>
                    </a:lnTo>
                  </a:path>
                </a:pathLst>
              </a:custGeom>
              <a:solidFill>
                <a:schemeClr val="bg1"/>
              </a:solidFill>
              <a:ln w="3175">
                <a:noFill/>
                <a:prstDash val="solid"/>
                <a:round/>
                <a:headEnd/>
                <a:tailEnd/>
              </a:ln>
            </p:spPr>
            <p:txBody>
              <a:bodyPr>
                <a:prstTxWarp prst="textNoShape">
                  <a:avLst/>
                </a:prstTxWarp>
              </a:bodyPr>
              <a:lstStyle/>
              <a:p>
                <a:endParaRPr lang="en-US"/>
              </a:p>
            </p:txBody>
          </p:sp>
        </p:grpSp>
        <p:sp>
          <p:nvSpPr>
            <p:cNvPr id="60" name="Bent Arrow 59"/>
            <p:cNvSpPr/>
            <p:nvPr/>
          </p:nvSpPr>
          <p:spPr bwMode="auto">
            <a:xfrm rot="5400000">
              <a:off x="6350205" y="2229224"/>
              <a:ext cx="1676400" cy="1577225"/>
            </a:xfrm>
            <a:prstGeom prst="bentArrow">
              <a:avLst>
                <a:gd name="adj1" fmla="val 5515"/>
                <a:gd name="adj2" fmla="val 10428"/>
                <a:gd name="adj3" fmla="val 25000"/>
                <a:gd name="adj4" fmla="val 43750"/>
              </a:avLst>
            </a:prstGeom>
            <a:solidFill>
              <a:srgbClr val="01800D"/>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0" name="Group 46"/>
          <p:cNvGrpSpPr/>
          <p:nvPr/>
        </p:nvGrpSpPr>
        <p:grpSpPr>
          <a:xfrm>
            <a:off x="6107112" y="5075241"/>
            <a:ext cx="1788606" cy="1478280"/>
            <a:chOff x="6107112" y="5075237"/>
            <a:chExt cx="1788606" cy="1478280"/>
          </a:xfrm>
        </p:grpSpPr>
        <p:grpSp>
          <p:nvGrpSpPr>
            <p:cNvPr id="11" name="Group 45"/>
            <p:cNvGrpSpPr/>
            <p:nvPr/>
          </p:nvGrpSpPr>
          <p:grpSpPr>
            <a:xfrm>
              <a:off x="6918917" y="5465308"/>
              <a:ext cx="703865" cy="685800"/>
              <a:chOff x="6918917" y="5465308"/>
              <a:chExt cx="703865" cy="685800"/>
            </a:xfrm>
          </p:grpSpPr>
          <p:sp>
            <p:nvSpPr>
              <p:cNvPr id="40" name="Freeform 37"/>
              <p:cNvSpPr>
                <a:spLocks/>
              </p:cNvSpPr>
              <p:nvPr/>
            </p:nvSpPr>
            <p:spPr bwMode="auto">
              <a:xfrm flipH="1" flipV="1">
                <a:off x="7193613" y="5748929"/>
                <a:ext cx="429169" cy="402179"/>
              </a:xfrm>
              <a:custGeom>
                <a:avLst/>
                <a:gdLst/>
                <a:ahLst/>
                <a:cxnLst>
                  <a:cxn ang="0">
                    <a:pos x="4725" y="1045"/>
                  </a:cxn>
                  <a:cxn ang="0">
                    <a:pos x="5732" y="1170"/>
                  </a:cxn>
                  <a:cxn ang="0">
                    <a:pos x="6866" y="307"/>
                  </a:cxn>
                  <a:cxn ang="0">
                    <a:pos x="7710" y="740"/>
                  </a:cxn>
                  <a:cxn ang="0">
                    <a:pos x="7467" y="2079"/>
                  </a:cxn>
                  <a:cxn ang="0">
                    <a:pos x="8069" y="2853"/>
                  </a:cxn>
                  <a:cxn ang="0">
                    <a:pos x="9519" y="2979"/>
                  </a:cxn>
                  <a:cxn ang="0">
                    <a:pos x="9817" y="3887"/>
                  </a:cxn>
                  <a:cxn ang="0">
                    <a:pos x="8781" y="4858"/>
                  </a:cxn>
                  <a:cxn ang="0">
                    <a:pos x="8684" y="5868"/>
                  </a:cxn>
                  <a:cxn ang="0">
                    <a:pos x="9519" y="6866"/>
                  </a:cxn>
                  <a:cxn ang="0">
                    <a:pos x="9079" y="7711"/>
                  </a:cxn>
                  <a:cxn ang="0">
                    <a:pos x="7674" y="7542"/>
                  </a:cxn>
                  <a:cxn ang="0">
                    <a:pos x="6936" y="8106"/>
                  </a:cxn>
                  <a:cxn ang="0">
                    <a:pos x="6866" y="9519"/>
                  </a:cxn>
                  <a:cxn ang="0">
                    <a:pos x="5929" y="9817"/>
                  </a:cxn>
                  <a:cxn ang="0">
                    <a:pos x="5029" y="8745"/>
                  </a:cxn>
                  <a:cxn ang="0">
                    <a:pos x="4022" y="8648"/>
                  </a:cxn>
                  <a:cxn ang="0">
                    <a:pos x="2979" y="9519"/>
                  </a:cxn>
                  <a:cxn ang="0">
                    <a:pos x="2115" y="9080"/>
                  </a:cxn>
                  <a:cxn ang="0">
                    <a:pos x="2115" y="7440"/>
                  </a:cxn>
                  <a:cxn ang="0">
                    <a:pos x="1539" y="6667"/>
                  </a:cxn>
                  <a:cxn ang="0">
                    <a:pos x="307" y="6866"/>
                  </a:cxn>
                  <a:cxn ang="0">
                    <a:pos x="0" y="5930"/>
                  </a:cxn>
                  <a:cxn ang="0">
                    <a:pos x="1072" y="4923"/>
                  </a:cxn>
                  <a:cxn ang="0">
                    <a:pos x="1207" y="3924"/>
                  </a:cxn>
                  <a:cxn ang="0">
                    <a:pos x="307" y="2979"/>
                  </a:cxn>
                  <a:cxn ang="0">
                    <a:pos x="740" y="2079"/>
                  </a:cxn>
                  <a:cxn ang="0">
                    <a:pos x="2017" y="2447"/>
                  </a:cxn>
                  <a:cxn ang="0">
                    <a:pos x="2717" y="1846"/>
                  </a:cxn>
                  <a:cxn ang="0">
                    <a:pos x="2979" y="307"/>
                  </a:cxn>
                  <a:cxn ang="0">
                    <a:pos x="3887" y="0"/>
                  </a:cxn>
                  <a:cxn ang="0">
                    <a:pos x="4725" y="1045"/>
                  </a:cxn>
                </a:cxnLst>
                <a:rect l="0" t="0" r="r" b="b"/>
                <a:pathLst>
                  <a:path w="9817" h="9817">
                    <a:moveTo>
                      <a:pt x="4725" y="1045"/>
                    </a:moveTo>
                    <a:lnTo>
                      <a:pt x="5732" y="1170"/>
                    </a:lnTo>
                    <a:lnTo>
                      <a:pt x="6866" y="307"/>
                    </a:lnTo>
                    <a:lnTo>
                      <a:pt x="7710" y="740"/>
                    </a:lnTo>
                    <a:lnTo>
                      <a:pt x="7467" y="2079"/>
                    </a:lnTo>
                    <a:lnTo>
                      <a:pt x="8069" y="2853"/>
                    </a:lnTo>
                    <a:lnTo>
                      <a:pt x="9519" y="2979"/>
                    </a:lnTo>
                    <a:lnTo>
                      <a:pt x="9817" y="3887"/>
                    </a:lnTo>
                    <a:lnTo>
                      <a:pt x="8781" y="4858"/>
                    </a:lnTo>
                    <a:lnTo>
                      <a:pt x="8684" y="5868"/>
                    </a:lnTo>
                    <a:lnTo>
                      <a:pt x="9519" y="6866"/>
                    </a:lnTo>
                    <a:lnTo>
                      <a:pt x="9079" y="7711"/>
                    </a:lnTo>
                    <a:lnTo>
                      <a:pt x="7674" y="7542"/>
                    </a:lnTo>
                    <a:lnTo>
                      <a:pt x="6936" y="8106"/>
                    </a:lnTo>
                    <a:lnTo>
                      <a:pt x="6866" y="9519"/>
                    </a:lnTo>
                    <a:lnTo>
                      <a:pt x="5929" y="9817"/>
                    </a:lnTo>
                    <a:lnTo>
                      <a:pt x="5029" y="8745"/>
                    </a:lnTo>
                    <a:lnTo>
                      <a:pt x="4022" y="8648"/>
                    </a:lnTo>
                    <a:lnTo>
                      <a:pt x="2979" y="9519"/>
                    </a:lnTo>
                    <a:lnTo>
                      <a:pt x="2115" y="9080"/>
                    </a:lnTo>
                    <a:lnTo>
                      <a:pt x="2115" y="7440"/>
                    </a:lnTo>
                    <a:lnTo>
                      <a:pt x="1539" y="6667"/>
                    </a:lnTo>
                    <a:lnTo>
                      <a:pt x="307" y="6866"/>
                    </a:lnTo>
                    <a:lnTo>
                      <a:pt x="0" y="5930"/>
                    </a:lnTo>
                    <a:lnTo>
                      <a:pt x="1072" y="4923"/>
                    </a:lnTo>
                    <a:lnTo>
                      <a:pt x="1207" y="3924"/>
                    </a:lnTo>
                    <a:lnTo>
                      <a:pt x="307" y="2979"/>
                    </a:lnTo>
                    <a:lnTo>
                      <a:pt x="740" y="2079"/>
                    </a:lnTo>
                    <a:lnTo>
                      <a:pt x="2017" y="2447"/>
                    </a:lnTo>
                    <a:lnTo>
                      <a:pt x="2717" y="1846"/>
                    </a:lnTo>
                    <a:lnTo>
                      <a:pt x="2979" y="307"/>
                    </a:lnTo>
                    <a:lnTo>
                      <a:pt x="3887" y="0"/>
                    </a:lnTo>
                    <a:lnTo>
                      <a:pt x="4725" y="1045"/>
                    </a:lnTo>
                    <a:close/>
                  </a:path>
                </a:pathLst>
              </a:custGeom>
              <a:solidFill>
                <a:srgbClr val="FF6500"/>
              </a:solidFill>
              <a:ln w="3175">
                <a:noFill/>
                <a:prstDash val="solid"/>
                <a:round/>
                <a:headEnd/>
                <a:tailEnd/>
              </a:ln>
            </p:spPr>
            <p:txBody>
              <a:bodyPr>
                <a:prstTxWarp prst="textNoShape">
                  <a:avLst/>
                </a:prstTxWarp>
              </a:bodyPr>
              <a:lstStyle/>
              <a:p>
                <a:endParaRPr lang="en-US"/>
              </a:p>
            </p:txBody>
          </p:sp>
          <p:sp>
            <p:nvSpPr>
              <p:cNvPr id="41" name="Freeform 38"/>
              <p:cNvSpPr>
                <a:spLocks/>
              </p:cNvSpPr>
              <p:nvPr/>
            </p:nvSpPr>
            <p:spPr bwMode="auto">
              <a:xfrm flipH="1" flipV="1">
                <a:off x="6918917" y="5465308"/>
                <a:ext cx="433362" cy="407419"/>
              </a:xfrm>
              <a:custGeom>
                <a:avLst/>
                <a:gdLst/>
                <a:ahLst/>
                <a:cxnLst>
                  <a:cxn ang="0">
                    <a:pos x="2914" y="1675"/>
                  </a:cxn>
                  <a:cxn ang="0">
                    <a:pos x="3887" y="1269"/>
                  </a:cxn>
                  <a:cxn ang="0">
                    <a:pos x="4453" y="0"/>
                  </a:cxn>
                  <a:cxn ang="0">
                    <a:pos x="5426" y="0"/>
                  </a:cxn>
                  <a:cxn ang="0">
                    <a:pos x="5829" y="1269"/>
                  </a:cxn>
                  <a:cxn ang="0">
                    <a:pos x="6728" y="1638"/>
                  </a:cxn>
                  <a:cxn ang="0">
                    <a:pos x="8069" y="1036"/>
                  </a:cxn>
                  <a:cxn ang="0">
                    <a:pos x="8779" y="1748"/>
                  </a:cxn>
                  <a:cxn ang="0">
                    <a:pos x="8303" y="3050"/>
                  </a:cxn>
                  <a:cxn ang="0">
                    <a:pos x="8671" y="3987"/>
                  </a:cxn>
                  <a:cxn ang="0">
                    <a:pos x="9915" y="4490"/>
                  </a:cxn>
                  <a:cxn ang="0">
                    <a:pos x="9915" y="5427"/>
                  </a:cxn>
                  <a:cxn ang="0">
                    <a:pos x="8611" y="5930"/>
                  </a:cxn>
                  <a:cxn ang="0">
                    <a:pos x="8241" y="6802"/>
                  </a:cxn>
                  <a:cxn ang="0">
                    <a:pos x="8843" y="8070"/>
                  </a:cxn>
                  <a:cxn ang="0">
                    <a:pos x="8177" y="8808"/>
                  </a:cxn>
                  <a:cxn ang="0">
                    <a:pos x="6863" y="8279"/>
                  </a:cxn>
                  <a:cxn ang="0">
                    <a:pos x="5929" y="8648"/>
                  </a:cxn>
                  <a:cxn ang="0">
                    <a:pos x="5460" y="9953"/>
                  </a:cxn>
                  <a:cxn ang="0">
                    <a:pos x="4453" y="9953"/>
                  </a:cxn>
                  <a:cxn ang="0">
                    <a:pos x="3716" y="8513"/>
                  </a:cxn>
                  <a:cxn ang="0">
                    <a:pos x="2844" y="8107"/>
                  </a:cxn>
                  <a:cxn ang="0">
                    <a:pos x="1846" y="8845"/>
                  </a:cxn>
                  <a:cxn ang="0">
                    <a:pos x="1142" y="8145"/>
                  </a:cxn>
                  <a:cxn ang="0">
                    <a:pos x="1609" y="6765"/>
                  </a:cxn>
                  <a:cxn ang="0">
                    <a:pos x="1241" y="5866"/>
                  </a:cxn>
                  <a:cxn ang="0">
                    <a:pos x="0" y="5427"/>
                  </a:cxn>
                  <a:cxn ang="0">
                    <a:pos x="0" y="4453"/>
                  </a:cxn>
                  <a:cxn ang="0">
                    <a:pos x="1241" y="4159"/>
                  </a:cxn>
                  <a:cxn ang="0">
                    <a:pos x="1539" y="3287"/>
                  </a:cxn>
                  <a:cxn ang="0">
                    <a:pos x="1035" y="1847"/>
                  </a:cxn>
                  <a:cxn ang="0">
                    <a:pos x="1711" y="1143"/>
                  </a:cxn>
                  <a:cxn ang="0">
                    <a:pos x="2914" y="1675"/>
                  </a:cxn>
                </a:cxnLst>
                <a:rect l="0" t="0" r="r" b="b"/>
                <a:pathLst>
                  <a:path w="9915" h="9953">
                    <a:moveTo>
                      <a:pt x="2914" y="1675"/>
                    </a:moveTo>
                    <a:lnTo>
                      <a:pt x="3887" y="1269"/>
                    </a:lnTo>
                    <a:lnTo>
                      <a:pt x="4453" y="0"/>
                    </a:lnTo>
                    <a:lnTo>
                      <a:pt x="5426" y="0"/>
                    </a:lnTo>
                    <a:lnTo>
                      <a:pt x="5829" y="1269"/>
                    </a:lnTo>
                    <a:lnTo>
                      <a:pt x="6728" y="1638"/>
                    </a:lnTo>
                    <a:lnTo>
                      <a:pt x="8069" y="1036"/>
                    </a:lnTo>
                    <a:lnTo>
                      <a:pt x="8779" y="1748"/>
                    </a:lnTo>
                    <a:lnTo>
                      <a:pt x="8303" y="3050"/>
                    </a:lnTo>
                    <a:lnTo>
                      <a:pt x="8671" y="3987"/>
                    </a:lnTo>
                    <a:lnTo>
                      <a:pt x="9915" y="4490"/>
                    </a:lnTo>
                    <a:lnTo>
                      <a:pt x="9915" y="5427"/>
                    </a:lnTo>
                    <a:lnTo>
                      <a:pt x="8611" y="5930"/>
                    </a:lnTo>
                    <a:lnTo>
                      <a:pt x="8241" y="6802"/>
                    </a:lnTo>
                    <a:lnTo>
                      <a:pt x="8843" y="8070"/>
                    </a:lnTo>
                    <a:lnTo>
                      <a:pt x="8177" y="8808"/>
                    </a:lnTo>
                    <a:lnTo>
                      <a:pt x="6863" y="8279"/>
                    </a:lnTo>
                    <a:lnTo>
                      <a:pt x="5929" y="8648"/>
                    </a:lnTo>
                    <a:lnTo>
                      <a:pt x="5460" y="9953"/>
                    </a:lnTo>
                    <a:lnTo>
                      <a:pt x="4453" y="9953"/>
                    </a:lnTo>
                    <a:lnTo>
                      <a:pt x="3716" y="8513"/>
                    </a:lnTo>
                    <a:lnTo>
                      <a:pt x="2844" y="8107"/>
                    </a:lnTo>
                    <a:lnTo>
                      <a:pt x="1846" y="8845"/>
                    </a:lnTo>
                    <a:lnTo>
                      <a:pt x="1142" y="8145"/>
                    </a:lnTo>
                    <a:lnTo>
                      <a:pt x="1609" y="6765"/>
                    </a:lnTo>
                    <a:lnTo>
                      <a:pt x="1241" y="5866"/>
                    </a:lnTo>
                    <a:lnTo>
                      <a:pt x="0" y="5427"/>
                    </a:lnTo>
                    <a:lnTo>
                      <a:pt x="0" y="4453"/>
                    </a:lnTo>
                    <a:lnTo>
                      <a:pt x="1241" y="4159"/>
                    </a:lnTo>
                    <a:lnTo>
                      <a:pt x="1539" y="3287"/>
                    </a:lnTo>
                    <a:lnTo>
                      <a:pt x="1035" y="1847"/>
                    </a:lnTo>
                    <a:lnTo>
                      <a:pt x="1711" y="1143"/>
                    </a:lnTo>
                    <a:lnTo>
                      <a:pt x="2914" y="1675"/>
                    </a:lnTo>
                  </a:path>
                </a:pathLst>
              </a:custGeom>
              <a:solidFill>
                <a:srgbClr val="01800D"/>
              </a:solidFill>
              <a:ln w="3175">
                <a:noFill/>
                <a:prstDash val="solid"/>
                <a:round/>
                <a:headEnd/>
                <a:tailEnd/>
              </a:ln>
            </p:spPr>
            <p:txBody>
              <a:bodyPr>
                <a:prstTxWarp prst="textNoShape">
                  <a:avLst/>
                </a:prstTxWarp>
              </a:bodyPr>
              <a:lstStyle/>
              <a:p>
                <a:endParaRPr lang="en-US"/>
              </a:p>
            </p:txBody>
          </p:sp>
          <p:sp>
            <p:nvSpPr>
              <p:cNvPr id="42" name="Freeform 39"/>
              <p:cNvSpPr>
                <a:spLocks/>
              </p:cNvSpPr>
              <p:nvPr/>
            </p:nvSpPr>
            <p:spPr bwMode="auto">
              <a:xfrm flipH="1" flipV="1">
                <a:off x="7360668" y="5904168"/>
                <a:ext cx="95060" cy="90392"/>
              </a:xfrm>
              <a:custGeom>
                <a:avLst/>
                <a:gdLst/>
                <a:ahLst/>
                <a:cxnLst>
                  <a:cxn ang="0">
                    <a:pos x="962" y="6"/>
                  </a:cxn>
                  <a:cxn ang="0">
                    <a:pos x="834" y="26"/>
                  </a:cxn>
                  <a:cxn ang="0">
                    <a:pos x="712" y="61"/>
                  </a:cxn>
                  <a:cxn ang="0">
                    <a:pos x="596" y="112"/>
                  </a:cxn>
                  <a:cxn ang="0">
                    <a:pos x="485" y="179"/>
                  </a:cxn>
                  <a:cxn ang="0">
                    <a:pos x="380" y="262"/>
                  </a:cxn>
                  <a:cxn ang="0">
                    <a:pos x="280" y="360"/>
                  </a:cxn>
                  <a:cxn ang="0">
                    <a:pos x="194" y="464"/>
                  </a:cxn>
                  <a:cxn ang="0">
                    <a:pos x="124" y="573"/>
                  </a:cxn>
                  <a:cxn ang="0">
                    <a:pos x="69" y="689"/>
                  </a:cxn>
                  <a:cxn ang="0">
                    <a:pos x="31" y="810"/>
                  </a:cxn>
                  <a:cxn ang="0">
                    <a:pos x="8" y="936"/>
                  </a:cxn>
                  <a:cxn ang="0">
                    <a:pos x="0" y="1069"/>
                  </a:cxn>
                  <a:cxn ang="0">
                    <a:pos x="8" y="1210"/>
                  </a:cxn>
                  <a:cxn ang="0">
                    <a:pos x="31" y="1344"/>
                  </a:cxn>
                  <a:cxn ang="0">
                    <a:pos x="69" y="1473"/>
                  </a:cxn>
                  <a:cxn ang="0">
                    <a:pos x="124" y="1595"/>
                  </a:cxn>
                  <a:cxn ang="0">
                    <a:pos x="194" y="1711"/>
                  </a:cxn>
                  <a:cxn ang="0">
                    <a:pos x="280" y="1822"/>
                  </a:cxn>
                  <a:cxn ang="0">
                    <a:pos x="380" y="1925"/>
                  </a:cxn>
                  <a:cxn ang="0">
                    <a:pos x="485" y="2012"/>
                  </a:cxn>
                  <a:cxn ang="0">
                    <a:pos x="596" y="2084"/>
                  </a:cxn>
                  <a:cxn ang="0">
                    <a:pos x="712" y="2138"/>
                  </a:cxn>
                  <a:cxn ang="0">
                    <a:pos x="834" y="2176"/>
                  </a:cxn>
                  <a:cxn ang="0">
                    <a:pos x="962" y="2197"/>
                  </a:cxn>
                  <a:cxn ang="0">
                    <a:pos x="1096" y="2201"/>
                  </a:cxn>
                  <a:cxn ang="0">
                    <a:pos x="1233" y="2191"/>
                  </a:cxn>
                  <a:cxn ang="0">
                    <a:pos x="1364" y="2162"/>
                  </a:cxn>
                  <a:cxn ang="0">
                    <a:pos x="1489" y="2118"/>
                  </a:cxn>
                  <a:cxn ang="0">
                    <a:pos x="1607" y="2058"/>
                  </a:cxn>
                  <a:cxn ang="0">
                    <a:pos x="1719" y="1980"/>
                  </a:cxn>
                  <a:cxn ang="0">
                    <a:pos x="1827" y="1886"/>
                  </a:cxn>
                  <a:cxn ang="0">
                    <a:pos x="1925" y="1779"/>
                  </a:cxn>
                  <a:cxn ang="0">
                    <a:pos x="2007" y="1665"/>
                  </a:cxn>
                  <a:cxn ang="0">
                    <a:pos x="2072" y="1547"/>
                  </a:cxn>
                  <a:cxn ang="0">
                    <a:pos x="2122" y="1422"/>
                  </a:cxn>
                  <a:cxn ang="0">
                    <a:pos x="2156" y="1291"/>
                  </a:cxn>
                  <a:cxn ang="0">
                    <a:pos x="2174" y="1154"/>
                  </a:cxn>
                  <a:cxn ang="0">
                    <a:pos x="2176" y="1015"/>
                  </a:cxn>
                  <a:cxn ang="0">
                    <a:pos x="2161" y="885"/>
                  </a:cxn>
                  <a:cxn ang="0">
                    <a:pos x="2131" y="761"/>
                  </a:cxn>
                  <a:cxn ang="0">
                    <a:pos x="2083" y="642"/>
                  </a:cxn>
                  <a:cxn ang="0">
                    <a:pos x="2021" y="529"/>
                  </a:cxn>
                  <a:cxn ang="0">
                    <a:pos x="1943" y="422"/>
                  </a:cxn>
                  <a:cxn ang="0">
                    <a:pos x="1848" y="319"/>
                  </a:cxn>
                  <a:cxn ang="0">
                    <a:pos x="1741" y="227"/>
                  </a:cxn>
                  <a:cxn ang="0">
                    <a:pos x="1630" y="150"/>
                  </a:cxn>
                  <a:cxn ang="0">
                    <a:pos x="1513" y="90"/>
                  </a:cxn>
                  <a:cxn ang="0">
                    <a:pos x="1389" y="45"/>
                  </a:cxn>
                  <a:cxn ang="0">
                    <a:pos x="1260" y="15"/>
                  </a:cxn>
                  <a:cxn ang="0">
                    <a:pos x="1125" y="2"/>
                  </a:cxn>
                </a:cxnLst>
                <a:rect l="0" t="0" r="r" b="b"/>
                <a:pathLst>
                  <a:path w="2177" h="2202">
                    <a:moveTo>
                      <a:pt x="1068" y="0"/>
                    </a:moveTo>
                    <a:lnTo>
                      <a:pt x="1042" y="0"/>
                    </a:lnTo>
                    <a:lnTo>
                      <a:pt x="1015" y="2"/>
                    </a:lnTo>
                    <a:lnTo>
                      <a:pt x="988" y="3"/>
                    </a:lnTo>
                    <a:lnTo>
                      <a:pt x="962" y="6"/>
                    </a:lnTo>
                    <a:lnTo>
                      <a:pt x="936" y="8"/>
                    </a:lnTo>
                    <a:lnTo>
                      <a:pt x="910" y="11"/>
                    </a:lnTo>
                    <a:lnTo>
                      <a:pt x="884" y="15"/>
                    </a:lnTo>
                    <a:lnTo>
                      <a:pt x="859" y="20"/>
                    </a:lnTo>
                    <a:lnTo>
                      <a:pt x="834" y="26"/>
                    </a:lnTo>
                    <a:lnTo>
                      <a:pt x="809" y="31"/>
                    </a:lnTo>
                    <a:lnTo>
                      <a:pt x="785" y="37"/>
                    </a:lnTo>
                    <a:lnTo>
                      <a:pt x="761" y="45"/>
                    </a:lnTo>
                    <a:lnTo>
                      <a:pt x="737" y="53"/>
                    </a:lnTo>
                    <a:lnTo>
                      <a:pt x="712" y="61"/>
                    </a:lnTo>
                    <a:lnTo>
                      <a:pt x="688" y="70"/>
                    </a:lnTo>
                    <a:lnTo>
                      <a:pt x="665" y="79"/>
                    </a:lnTo>
                    <a:lnTo>
                      <a:pt x="641" y="90"/>
                    </a:lnTo>
                    <a:lnTo>
                      <a:pt x="618" y="100"/>
                    </a:lnTo>
                    <a:lnTo>
                      <a:pt x="596" y="112"/>
                    </a:lnTo>
                    <a:lnTo>
                      <a:pt x="573" y="124"/>
                    </a:lnTo>
                    <a:lnTo>
                      <a:pt x="551" y="137"/>
                    </a:lnTo>
                    <a:lnTo>
                      <a:pt x="529" y="150"/>
                    </a:lnTo>
                    <a:lnTo>
                      <a:pt x="507" y="164"/>
                    </a:lnTo>
                    <a:lnTo>
                      <a:pt x="485" y="179"/>
                    </a:lnTo>
                    <a:lnTo>
                      <a:pt x="464" y="195"/>
                    </a:lnTo>
                    <a:lnTo>
                      <a:pt x="442" y="210"/>
                    </a:lnTo>
                    <a:lnTo>
                      <a:pt x="421" y="227"/>
                    </a:lnTo>
                    <a:lnTo>
                      <a:pt x="400" y="244"/>
                    </a:lnTo>
                    <a:lnTo>
                      <a:pt x="380" y="262"/>
                    </a:lnTo>
                    <a:lnTo>
                      <a:pt x="359" y="281"/>
                    </a:lnTo>
                    <a:lnTo>
                      <a:pt x="339" y="299"/>
                    </a:lnTo>
                    <a:lnTo>
                      <a:pt x="319" y="319"/>
                    </a:lnTo>
                    <a:lnTo>
                      <a:pt x="299" y="339"/>
                    </a:lnTo>
                    <a:lnTo>
                      <a:pt x="280" y="360"/>
                    </a:lnTo>
                    <a:lnTo>
                      <a:pt x="261" y="380"/>
                    </a:lnTo>
                    <a:lnTo>
                      <a:pt x="244" y="401"/>
                    </a:lnTo>
                    <a:lnTo>
                      <a:pt x="227" y="422"/>
                    </a:lnTo>
                    <a:lnTo>
                      <a:pt x="210" y="443"/>
                    </a:lnTo>
                    <a:lnTo>
                      <a:pt x="194" y="464"/>
                    </a:lnTo>
                    <a:lnTo>
                      <a:pt x="179" y="485"/>
                    </a:lnTo>
                    <a:lnTo>
                      <a:pt x="164" y="507"/>
                    </a:lnTo>
                    <a:lnTo>
                      <a:pt x="149" y="529"/>
                    </a:lnTo>
                    <a:lnTo>
                      <a:pt x="137" y="551"/>
                    </a:lnTo>
                    <a:lnTo>
                      <a:pt x="124" y="573"/>
                    </a:lnTo>
                    <a:lnTo>
                      <a:pt x="111" y="596"/>
                    </a:lnTo>
                    <a:lnTo>
                      <a:pt x="100" y="619"/>
                    </a:lnTo>
                    <a:lnTo>
                      <a:pt x="89" y="642"/>
                    </a:lnTo>
                    <a:lnTo>
                      <a:pt x="79" y="666"/>
                    </a:lnTo>
                    <a:lnTo>
                      <a:pt x="69" y="689"/>
                    </a:lnTo>
                    <a:lnTo>
                      <a:pt x="60" y="713"/>
                    </a:lnTo>
                    <a:lnTo>
                      <a:pt x="52" y="737"/>
                    </a:lnTo>
                    <a:lnTo>
                      <a:pt x="44" y="761"/>
                    </a:lnTo>
                    <a:lnTo>
                      <a:pt x="37" y="785"/>
                    </a:lnTo>
                    <a:lnTo>
                      <a:pt x="31" y="810"/>
                    </a:lnTo>
                    <a:lnTo>
                      <a:pt x="24" y="834"/>
                    </a:lnTo>
                    <a:lnTo>
                      <a:pt x="19" y="860"/>
                    </a:lnTo>
                    <a:lnTo>
                      <a:pt x="15" y="885"/>
                    </a:lnTo>
                    <a:lnTo>
                      <a:pt x="11" y="911"/>
                    </a:lnTo>
                    <a:lnTo>
                      <a:pt x="8" y="936"/>
                    </a:lnTo>
                    <a:lnTo>
                      <a:pt x="4" y="962"/>
                    </a:lnTo>
                    <a:lnTo>
                      <a:pt x="2" y="989"/>
                    </a:lnTo>
                    <a:lnTo>
                      <a:pt x="1" y="1015"/>
                    </a:lnTo>
                    <a:lnTo>
                      <a:pt x="0" y="1042"/>
                    </a:lnTo>
                    <a:lnTo>
                      <a:pt x="0" y="1069"/>
                    </a:lnTo>
                    <a:lnTo>
                      <a:pt x="0" y="1098"/>
                    </a:lnTo>
                    <a:lnTo>
                      <a:pt x="1" y="1126"/>
                    </a:lnTo>
                    <a:lnTo>
                      <a:pt x="2" y="1154"/>
                    </a:lnTo>
                    <a:lnTo>
                      <a:pt x="4" y="1182"/>
                    </a:lnTo>
                    <a:lnTo>
                      <a:pt x="8" y="1210"/>
                    </a:lnTo>
                    <a:lnTo>
                      <a:pt x="11" y="1237"/>
                    </a:lnTo>
                    <a:lnTo>
                      <a:pt x="15" y="1265"/>
                    </a:lnTo>
                    <a:lnTo>
                      <a:pt x="19" y="1291"/>
                    </a:lnTo>
                    <a:lnTo>
                      <a:pt x="24" y="1318"/>
                    </a:lnTo>
                    <a:lnTo>
                      <a:pt x="31" y="1344"/>
                    </a:lnTo>
                    <a:lnTo>
                      <a:pt x="37" y="1370"/>
                    </a:lnTo>
                    <a:lnTo>
                      <a:pt x="44" y="1397"/>
                    </a:lnTo>
                    <a:lnTo>
                      <a:pt x="52" y="1422"/>
                    </a:lnTo>
                    <a:lnTo>
                      <a:pt x="60" y="1448"/>
                    </a:lnTo>
                    <a:lnTo>
                      <a:pt x="69" y="1473"/>
                    </a:lnTo>
                    <a:lnTo>
                      <a:pt x="79" y="1497"/>
                    </a:lnTo>
                    <a:lnTo>
                      <a:pt x="89" y="1523"/>
                    </a:lnTo>
                    <a:lnTo>
                      <a:pt x="100" y="1547"/>
                    </a:lnTo>
                    <a:lnTo>
                      <a:pt x="111" y="1571"/>
                    </a:lnTo>
                    <a:lnTo>
                      <a:pt x="124" y="1595"/>
                    </a:lnTo>
                    <a:lnTo>
                      <a:pt x="137" y="1619"/>
                    </a:lnTo>
                    <a:lnTo>
                      <a:pt x="149" y="1642"/>
                    </a:lnTo>
                    <a:lnTo>
                      <a:pt x="164" y="1665"/>
                    </a:lnTo>
                    <a:lnTo>
                      <a:pt x="179" y="1688"/>
                    </a:lnTo>
                    <a:lnTo>
                      <a:pt x="194" y="1711"/>
                    </a:lnTo>
                    <a:lnTo>
                      <a:pt x="210" y="1734"/>
                    </a:lnTo>
                    <a:lnTo>
                      <a:pt x="227" y="1757"/>
                    </a:lnTo>
                    <a:lnTo>
                      <a:pt x="244" y="1779"/>
                    </a:lnTo>
                    <a:lnTo>
                      <a:pt x="261" y="1801"/>
                    </a:lnTo>
                    <a:lnTo>
                      <a:pt x="280" y="1822"/>
                    </a:lnTo>
                    <a:lnTo>
                      <a:pt x="299" y="1844"/>
                    </a:lnTo>
                    <a:lnTo>
                      <a:pt x="319" y="1865"/>
                    </a:lnTo>
                    <a:lnTo>
                      <a:pt x="339" y="1886"/>
                    </a:lnTo>
                    <a:lnTo>
                      <a:pt x="359" y="1905"/>
                    </a:lnTo>
                    <a:lnTo>
                      <a:pt x="380" y="1925"/>
                    </a:lnTo>
                    <a:lnTo>
                      <a:pt x="400" y="1944"/>
                    </a:lnTo>
                    <a:lnTo>
                      <a:pt x="421" y="1962"/>
                    </a:lnTo>
                    <a:lnTo>
                      <a:pt x="442" y="1980"/>
                    </a:lnTo>
                    <a:lnTo>
                      <a:pt x="464" y="1997"/>
                    </a:lnTo>
                    <a:lnTo>
                      <a:pt x="485" y="2012"/>
                    </a:lnTo>
                    <a:lnTo>
                      <a:pt x="507" y="2028"/>
                    </a:lnTo>
                    <a:lnTo>
                      <a:pt x="529" y="2043"/>
                    </a:lnTo>
                    <a:lnTo>
                      <a:pt x="551" y="2058"/>
                    </a:lnTo>
                    <a:lnTo>
                      <a:pt x="573" y="2071"/>
                    </a:lnTo>
                    <a:lnTo>
                      <a:pt x="596" y="2084"/>
                    </a:lnTo>
                    <a:lnTo>
                      <a:pt x="618" y="2096"/>
                    </a:lnTo>
                    <a:lnTo>
                      <a:pt x="641" y="2108"/>
                    </a:lnTo>
                    <a:lnTo>
                      <a:pt x="665" y="2118"/>
                    </a:lnTo>
                    <a:lnTo>
                      <a:pt x="688" y="2129"/>
                    </a:lnTo>
                    <a:lnTo>
                      <a:pt x="712" y="2138"/>
                    </a:lnTo>
                    <a:lnTo>
                      <a:pt x="737" y="2147"/>
                    </a:lnTo>
                    <a:lnTo>
                      <a:pt x="761" y="2155"/>
                    </a:lnTo>
                    <a:lnTo>
                      <a:pt x="785" y="2162"/>
                    </a:lnTo>
                    <a:lnTo>
                      <a:pt x="809" y="2170"/>
                    </a:lnTo>
                    <a:lnTo>
                      <a:pt x="834" y="2176"/>
                    </a:lnTo>
                    <a:lnTo>
                      <a:pt x="859" y="2181"/>
                    </a:lnTo>
                    <a:lnTo>
                      <a:pt x="884" y="2187"/>
                    </a:lnTo>
                    <a:lnTo>
                      <a:pt x="910" y="2191"/>
                    </a:lnTo>
                    <a:lnTo>
                      <a:pt x="936" y="2194"/>
                    </a:lnTo>
                    <a:lnTo>
                      <a:pt x="962" y="2197"/>
                    </a:lnTo>
                    <a:lnTo>
                      <a:pt x="988" y="2199"/>
                    </a:lnTo>
                    <a:lnTo>
                      <a:pt x="1015" y="2201"/>
                    </a:lnTo>
                    <a:lnTo>
                      <a:pt x="1042" y="2201"/>
                    </a:lnTo>
                    <a:lnTo>
                      <a:pt x="1068" y="2202"/>
                    </a:lnTo>
                    <a:lnTo>
                      <a:pt x="1096" y="2201"/>
                    </a:lnTo>
                    <a:lnTo>
                      <a:pt x="1125" y="2201"/>
                    </a:lnTo>
                    <a:lnTo>
                      <a:pt x="1152" y="2199"/>
                    </a:lnTo>
                    <a:lnTo>
                      <a:pt x="1179" y="2197"/>
                    </a:lnTo>
                    <a:lnTo>
                      <a:pt x="1206" y="2194"/>
                    </a:lnTo>
                    <a:lnTo>
                      <a:pt x="1233" y="2191"/>
                    </a:lnTo>
                    <a:lnTo>
                      <a:pt x="1260" y="2187"/>
                    </a:lnTo>
                    <a:lnTo>
                      <a:pt x="1286" y="2181"/>
                    </a:lnTo>
                    <a:lnTo>
                      <a:pt x="1312" y="2176"/>
                    </a:lnTo>
                    <a:lnTo>
                      <a:pt x="1338" y="2170"/>
                    </a:lnTo>
                    <a:lnTo>
                      <a:pt x="1364" y="2162"/>
                    </a:lnTo>
                    <a:lnTo>
                      <a:pt x="1389" y="2155"/>
                    </a:lnTo>
                    <a:lnTo>
                      <a:pt x="1414" y="2147"/>
                    </a:lnTo>
                    <a:lnTo>
                      <a:pt x="1439" y="2138"/>
                    </a:lnTo>
                    <a:lnTo>
                      <a:pt x="1463" y="2129"/>
                    </a:lnTo>
                    <a:lnTo>
                      <a:pt x="1489" y="2118"/>
                    </a:lnTo>
                    <a:lnTo>
                      <a:pt x="1513" y="2108"/>
                    </a:lnTo>
                    <a:lnTo>
                      <a:pt x="1536" y="2096"/>
                    </a:lnTo>
                    <a:lnTo>
                      <a:pt x="1560" y="2084"/>
                    </a:lnTo>
                    <a:lnTo>
                      <a:pt x="1584" y="2071"/>
                    </a:lnTo>
                    <a:lnTo>
                      <a:pt x="1607" y="2058"/>
                    </a:lnTo>
                    <a:lnTo>
                      <a:pt x="1630" y="2043"/>
                    </a:lnTo>
                    <a:lnTo>
                      <a:pt x="1652" y="2028"/>
                    </a:lnTo>
                    <a:lnTo>
                      <a:pt x="1675" y="2012"/>
                    </a:lnTo>
                    <a:lnTo>
                      <a:pt x="1697" y="1997"/>
                    </a:lnTo>
                    <a:lnTo>
                      <a:pt x="1719" y="1980"/>
                    </a:lnTo>
                    <a:lnTo>
                      <a:pt x="1741" y="1962"/>
                    </a:lnTo>
                    <a:lnTo>
                      <a:pt x="1763" y="1944"/>
                    </a:lnTo>
                    <a:lnTo>
                      <a:pt x="1785" y="1925"/>
                    </a:lnTo>
                    <a:lnTo>
                      <a:pt x="1806" y="1905"/>
                    </a:lnTo>
                    <a:lnTo>
                      <a:pt x="1827" y="1886"/>
                    </a:lnTo>
                    <a:lnTo>
                      <a:pt x="1848" y="1865"/>
                    </a:lnTo>
                    <a:lnTo>
                      <a:pt x="1868" y="1844"/>
                    </a:lnTo>
                    <a:lnTo>
                      <a:pt x="1888" y="1822"/>
                    </a:lnTo>
                    <a:lnTo>
                      <a:pt x="1906" y="1801"/>
                    </a:lnTo>
                    <a:lnTo>
                      <a:pt x="1925" y="1779"/>
                    </a:lnTo>
                    <a:lnTo>
                      <a:pt x="1943" y="1757"/>
                    </a:lnTo>
                    <a:lnTo>
                      <a:pt x="1960" y="1734"/>
                    </a:lnTo>
                    <a:lnTo>
                      <a:pt x="1975" y="1711"/>
                    </a:lnTo>
                    <a:lnTo>
                      <a:pt x="1991" y="1688"/>
                    </a:lnTo>
                    <a:lnTo>
                      <a:pt x="2007" y="1665"/>
                    </a:lnTo>
                    <a:lnTo>
                      <a:pt x="2021" y="1642"/>
                    </a:lnTo>
                    <a:lnTo>
                      <a:pt x="2035" y="1619"/>
                    </a:lnTo>
                    <a:lnTo>
                      <a:pt x="2048" y="1595"/>
                    </a:lnTo>
                    <a:lnTo>
                      <a:pt x="2060" y="1571"/>
                    </a:lnTo>
                    <a:lnTo>
                      <a:pt x="2072" y="1547"/>
                    </a:lnTo>
                    <a:lnTo>
                      <a:pt x="2083" y="1523"/>
                    </a:lnTo>
                    <a:lnTo>
                      <a:pt x="2094" y="1497"/>
                    </a:lnTo>
                    <a:lnTo>
                      <a:pt x="2104" y="1473"/>
                    </a:lnTo>
                    <a:lnTo>
                      <a:pt x="2114" y="1448"/>
                    </a:lnTo>
                    <a:lnTo>
                      <a:pt x="2122" y="1422"/>
                    </a:lnTo>
                    <a:lnTo>
                      <a:pt x="2131" y="1397"/>
                    </a:lnTo>
                    <a:lnTo>
                      <a:pt x="2138" y="1370"/>
                    </a:lnTo>
                    <a:lnTo>
                      <a:pt x="2144" y="1344"/>
                    </a:lnTo>
                    <a:lnTo>
                      <a:pt x="2151" y="1318"/>
                    </a:lnTo>
                    <a:lnTo>
                      <a:pt x="2156" y="1291"/>
                    </a:lnTo>
                    <a:lnTo>
                      <a:pt x="2161" y="1265"/>
                    </a:lnTo>
                    <a:lnTo>
                      <a:pt x="2165" y="1237"/>
                    </a:lnTo>
                    <a:lnTo>
                      <a:pt x="2168" y="1210"/>
                    </a:lnTo>
                    <a:lnTo>
                      <a:pt x="2171" y="1182"/>
                    </a:lnTo>
                    <a:lnTo>
                      <a:pt x="2174" y="1154"/>
                    </a:lnTo>
                    <a:lnTo>
                      <a:pt x="2176" y="1126"/>
                    </a:lnTo>
                    <a:lnTo>
                      <a:pt x="2177" y="1098"/>
                    </a:lnTo>
                    <a:lnTo>
                      <a:pt x="2177" y="1069"/>
                    </a:lnTo>
                    <a:lnTo>
                      <a:pt x="2177" y="1042"/>
                    </a:lnTo>
                    <a:lnTo>
                      <a:pt x="2176" y="1015"/>
                    </a:lnTo>
                    <a:lnTo>
                      <a:pt x="2174" y="989"/>
                    </a:lnTo>
                    <a:lnTo>
                      <a:pt x="2171" y="962"/>
                    </a:lnTo>
                    <a:lnTo>
                      <a:pt x="2168" y="936"/>
                    </a:lnTo>
                    <a:lnTo>
                      <a:pt x="2165" y="911"/>
                    </a:lnTo>
                    <a:lnTo>
                      <a:pt x="2161" y="885"/>
                    </a:lnTo>
                    <a:lnTo>
                      <a:pt x="2156" y="860"/>
                    </a:lnTo>
                    <a:lnTo>
                      <a:pt x="2151" y="834"/>
                    </a:lnTo>
                    <a:lnTo>
                      <a:pt x="2144" y="810"/>
                    </a:lnTo>
                    <a:lnTo>
                      <a:pt x="2138" y="785"/>
                    </a:lnTo>
                    <a:lnTo>
                      <a:pt x="2131" y="761"/>
                    </a:lnTo>
                    <a:lnTo>
                      <a:pt x="2122" y="737"/>
                    </a:lnTo>
                    <a:lnTo>
                      <a:pt x="2114" y="713"/>
                    </a:lnTo>
                    <a:lnTo>
                      <a:pt x="2104" y="689"/>
                    </a:lnTo>
                    <a:lnTo>
                      <a:pt x="2094" y="666"/>
                    </a:lnTo>
                    <a:lnTo>
                      <a:pt x="2083" y="642"/>
                    </a:lnTo>
                    <a:lnTo>
                      <a:pt x="2072" y="619"/>
                    </a:lnTo>
                    <a:lnTo>
                      <a:pt x="2060" y="596"/>
                    </a:lnTo>
                    <a:lnTo>
                      <a:pt x="2048" y="573"/>
                    </a:lnTo>
                    <a:lnTo>
                      <a:pt x="2035" y="551"/>
                    </a:lnTo>
                    <a:lnTo>
                      <a:pt x="2021" y="529"/>
                    </a:lnTo>
                    <a:lnTo>
                      <a:pt x="2007" y="507"/>
                    </a:lnTo>
                    <a:lnTo>
                      <a:pt x="1991" y="485"/>
                    </a:lnTo>
                    <a:lnTo>
                      <a:pt x="1975" y="464"/>
                    </a:lnTo>
                    <a:lnTo>
                      <a:pt x="1960" y="443"/>
                    </a:lnTo>
                    <a:lnTo>
                      <a:pt x="1943" y="422"/>
                    </a:lnTo>
                    <a:lnTo>
                      <a:pt x="1925" y="401"/>
                    </a:lnTo>
                    <a:lnTo>
                      <a:pt x="1906" y="380"/>
                    </a:lnTo>
                    <a:lnTo>
                      <a:pt x="1888" y="360"/>
                    </a:lnTo>
                    <a:lnTo>
                      <a:pt x="1868" y="339"/>
                    </a:lnTo>
                    <a:lnTo>
                      <a:pt x="1848" y="319"/>
                    </a:lnTo>
                    <a:lnTo>
                      <a:pt x="1827" y="299"/>
                    </a:lnTo>
                    <a:lnTo>
                      <a:pt x="1806" y="281"/>
                    </a:lnTo>
                    <a:lnTo>
                      <a:pt x="1785" y="262"/>
                    </a:lnTo>
                    <a:lnTo>
                      <a:pt x="1763" y="244"/>
                    </a:lnTo>
                    <a:lnTo>
                      <a:pt x="1741" y="227"/>
                    </a:lnTo>
                    <a:lnTo>
                      <a:pt x="1719" y="210"/>
                    </a:lnTo>
                    <a:lnTo>
                      <a:pt x="1697" y="195"/>
                    </a:lnTo>
                    <a:lnTo>
                      <a:pt x="1675" y="179"/>
                    </a:lnTo>
                    <a:lnTo>
                      <a:pt x="1652" y="164"/>
                    </a:lnTo>
                    <a:lnTo>
                      <a:pt x="1630" y="150"/>
                    </a:lnTo>
                    <a:lnTo>
                      <a:pt x="1607" y="137"/>
                    </a:lnTo>
                    <a:lnTo>
                      <a:pt x="1584" y="124"/>
                    </a:lnTo>
                    <a:lnTo>
                      <a:pt x="1560" y="112"/>
                    </a:lnTo>
                    <a:lnTo>
                      <a:pt x="1536" y="100"/>
                    </a:lnTo>
                    <a:lnTo>
                      <a:pt x="1513" y="90"/>
                    </a:lnTo>
                    <a:lnTo>
                      <a:pt x="1489" y="79"/>
                    </a:lnTo>
                    <a:lnTo>
                      <a:pt x="1463" y="70"/>
                    </a:lnTo>
                    <a:lnTo>
                      <a:pt x="1439" y="61"/>
                    </a:lnTo>
                    <a:lnTo>
                      <a:pt x="1414" y="53"/>
                    </a:lnTo>
                    <a:lnTo>
                      <a:pt x="1389" y="45"/>
                    </a:lnTo>
                    <a:lnTo>
                      <a:pt x="1364" y="37"/>
                    </a:lnTo>
                    <a:lnTo>
                      <a:pt x="1338" y="31"/>
                    </a:lnTo>
                    <a:lnTo>
                      <a:pt x="1312" y="26"/>
                    </a:lnTo>
                    <a:lnTo>
                      <a:pt x="1286" y="20"/>
                    </a:lnTo>
                    <a:lnTo>
                      <a:pt x="1260" y="15"/>
                    </a:lnTo>
                    <a:lnTo>
                      <a:pt x="1233" y="11"/>
                    </a:lnTo>
                    <a:lnTo>
                      <a:pt x="1206" y="8"/>
                    </a:lnTo>
                    <a:lnTo>
                      <a:pt x="1179" y="6"/>
                    </a:lnTo>
                    <a:lnTo>
                      <a:pt x="1152" y="3"/>
                    </a:lnTo>
                    <a:lnTo>
                      <a:pt x="1125" y="2"/>
                    </a:lnTo>
                    <a:lnTo>
                      <a:pt x="1096" y="0"/>
                    </a:lnTo>
                    <a:lnTo>
                      <a:pt x="1068" y="0"/>
                    </a:lnTo>
                    <a:close/>
                  </a:path>
                </a:pathLst>
              </a:custGeom>
              <a:solidFill>
                <a:schemeClr val="accent1"/>
              </a:solidFill>
              <a:ln w="3175">
                <a:noFill/>
                <a:prstDash val="solid"/>
                <a:round/>
                <a:headEnd/>
                <a:tailEnd/>
              </a:ln>
            </p:spPr>
            <p:txBody>
              <a:bodyPr>
                <a:prstTxWarp prst="textNoShape">
                  <a:avLst/>
                </a:prstTxWarp>
              </a:bodyPr>
              <a:lstStyle/>
              <a:p>
                <a:endParaRPr lang="en-US"/>
              </a:p>
            </p:txBody>
          </p:sp>
          <p:sp>
            <p:nvSpPr>
              <p:cNvPr id="43" name="Freeform 40"/>
              <p:cNvSpPr>
                <a:spLocks/>
              </p:cNvSpPr>
              <p:nvPr/>
            </p:nvSpPr>
            <p:spPr bwMode="auto">
              <a:xfrm flipH="1" flipV="1">
                <a:off x="7087370" y="5623821"/>
                <a:ext cx="95759" cy="90392"/>
              </a:xfrm>
              <a:custGeom>
                <a:avLst/>
                <a:gdLst/>
                <a:ahLst/>
                <a:cxnLst>
                  <a:cxn ang="0">
                    <a:pos x="481" y="164"/>
                  </a:cxn>
                  <a:cxn ang="0">
                    <a:pos x="395" y="230"/>
                  </a:cxn>
                  <a:cxn ang="0">
                    <a:pos x="318" y="302"/>
                  </a:cxn>
                  <a:cxn ang="0">
                    <a:pos x="249" y="381"/>
                  </a:cxn>
                  <a:cxn ang="0">
                    <a:pos x="188" y="466"/>
                  </a:cxn>
                  <a:cxn ang="0">
                    <a:pos x="135" y="556"/>
                  </a:cxn>
                  <a:cxn ang="0">
                    <a:pos x="90" y="654"/>
                  </a:cxn>
                  <a:cxn ang="0">
                    <a:pos x="52" y="758"/>
                  </a:cxn>
                  <a:cxn ang="0">
                    <a:pos x="23" y="865"/>
                  </a:cxn>
                  <a:cxn ang="0">
                    <a:pos x="6" y="970"/>
                  </a:cxn>
                  <a:cxn ang="0">
                    <a:pos x="0" y="1075"/>
                  </a:cxn>
                  <a:cxn ang="0">
                    <a:pos x="6" y="1178"/>
                  </a:cxn>
                  <a:cxn ang="0">
                    <a:pos x="22" y="1279"/>
                  </a:cxn>
                  <a:cxn ang="0">
                    <a:pos x="50" y="1378"/>
                  </a:cxn>
                  <a:cxn ang="0">
                    <a:pos x="90" y="1475"/>
                  </a:cxn>
                  <a:cxn ang="0">
                    <a:pos x="140" y="1572"/>
                  </a:cxn>
                  <a:cxn ang="0">
                    <a:pos x="192" y="1668"/>
                  </a:cxn>
                  <a:cxn ang="0">
                    <a:pos x="251" y="1759"/>
                  </a:cxn>
                  <a:cxn ang="0">
                    <a:pos x="316" y="1843"/>
                  </a:cxn>
                  <a:cxn ang="0">
                    <a:pos x="388" y="1918"/>
                  </a:cxn>
                  <a:cxn ang="0">
                    <a:pos x="467" y="1985"/>
                  </a:cxn>
                  <a:cxn ang="0">
                    <a:pos x="554" y="2045"/>
                  </a:cxn>
                  <a:cxn ang="0">
                    <a:pos x="648" y="2095"/>
                  </a:cxn>
                  <a:cxn ang="0">
                    <a:pos x="747" y="2138"/>
                  </a:cxn>
                  <a:cxn ang="0">
                    <a:pos x="853" y="2172"/>
                  </a:cxn>
                  <a:cxn ang="0">
                    <a:pos x="959" y="2194"/>
                  </a:cxn>
                  <a:cxn ang="0">
                    <a:pos x="1065" y="2204"/>
                  </a:cxn>
                  <a:cxn ang="0">
                    <a:pos x="1172" y="2202"/>
                  </a:cxn>
                  <a:cxn ang="0">
                    <a:pos x="1278" y="2188"/>
                  </a:cxn>
                  <a:cxn ang="0">
                    <a:pos x="1385" y="2163"/>
                  </a:cxn>
                  <a:cxn ang="0">
                    <a:pos x="1493" y="2125"/>
                  </a:cxn>
                  <a:cxn ang="0">
                    <a:pos x="1601" y="2076"/>
                  </a:cxn>
                  <a:cxn ang="0">
                    <a:pos x="1778" y="1960"/>
                  </a:cxn>
                  <a:cxn ang="0">
                    <a:pos x="1942" y="1813"/>
                  </a:cxn>
                  <a:cxn ang="0">
                    <a:pos x="2065" y="1652"/>
                  </a:cxn>
                  <a:cxn ang="0">
                    <a:pos x="2145" y="1478"/>
                  </a:cxn>
                  <a:cxn ang="0">
                    <a:pos x="2185" y="1290"/>
                  </a:cxn>
                  <a:cxn ang="0">
                    <a:pos x="2182" y="1089"/>
                  </a:cxn>
                  <a:cxn ang="0">
                    <a:pos x="2138" y="873"/>
                  </a:cxn>
                  <a:cxn ang="0">
                    <a:pos x="2052" y="644"/>
                  </a:cxn>
                  <a:cxn ang="0">
                    <a:pos x="1984" y="513"/>
                  </a:cxn>
                  <a:cxn ang="0">
                    <a:pos x="1925" y="425"/>
                  </a:cxn>
                  <a:cxn ang="0">
                    <a:pos x="1859" y="345"/>
                  </a:cxn>
                  <a:cxn ang="0">
                    <a:pos x="1786" y="273"/>
                  </a:cxn>
                  <a:cxn ang="0">
                    <a:pos x="1704" y="209"/>
                  </a:cxn>
                  <a:cxn ang="0">
                    <a:pos x="1616" y="152"/>
                  </a:cxn>
                  <a:cxn ang="0">
                    <a:pos x="1519" y="105"/>
                  </a:cxn>
                  <a:cxn ang="0">
                    <a:pos x="1415" y="65"/>
                  </a:cxn>
                  <a:cxn ang="0">
                    <a:pos x="1307" y="34"/>
                  </a:cxn>
                  <a:cxn ang="0">
                    <a:pos x="1199" y="12"/>
                  </a:cxn>
                  <a:cxn ang="0">
                    <a:pos x="1093" y="1"/>
                  </a:cxn>
                  <a:cxn ang="0">
                    <a:pos x="987" y="1"/>
                  </a:cxn>
                  <a:cxn ang="0">
                    <a:pos x="883" y="12"/>
                  </a:cxn>
                  <a:cxn ang="0">
                    <a:pos x="779" y="33"/>
                  </a:cxn>
                  <a:cxn ang="0">
                    <a:pos x="676" y="64"/>
                  </a:cxn>
                  <a:cxn ang="0">
                    <a:pos x="575" y="106"/>
                  </a:cxn>
                </a:cxnLst>
                <a:rect l="0" t="0" r="r" b="b"/>
                <a:pathLst>
                  <a:path w="2188" h="2205">
                    <a:moveTo>
                      <a:pt x="550" y="118"/>
                    </a:moveTo>
                    <a:lnTo>
                      <a:pt x="526" y="132"/>
                    </a:lnTo>
                    <a:lnTo>
                      <a:pt x="503" y="148"/>
                    </a:lnTo>
                    <a:lnTo>
                      <a:pt x="481" y="164"/>
                    </a:lnTo>
                    <a:lnTo>
                      <a:pt x="459" y="180"/>
                    </a:lnTo>
                    <a:lnTo>
                      <a:pt x="437" y="196"/>
                    </a:lnTo>
                    <a:lnTo>
                      <a:pt x="416" y="213"/>
                    </a:lnTo>
                    <a:lnTo>
                      <a:pt x="395" y="230"/>
                    </a:lnTo>
                    <a:lnTo>
                      <a:pt x="375" y="248"/>
                    </a:lnTo>
                    <a:lnTo>
                      <a:pt x="356" y="266"/>
                    </a:lnTo>
                    <a:lnTo>
                      <a:pt x="337" y="283"/>
                    </a:lnTo>
                    <a:lnTo>
                      <a:pt x="318" y="302"/>
                    </a:lnTo>
                    <a:lnTo>
                      <a:pt x="300" y="321"/>
                    </a:lnTo>
                    <a:lnTo>
                      <a:pt x="283" y="341"/>
                    </a:lnTo>
                    <a:lnTo>
                      <a:pt x="266" y="361"/>
                    </a:lnTo>
                    <a:lnTo>
                      <a:pt x="249" y="381"/>
                    </a:lnTo>
                    <a:lnTo>
                      <a:pt x="233" y="401"/>
                    </a:lnTo>
                    <a:lnTo>
                      <a:pt x="217" y="423"/>
                    </a:lnTo>
                    <a:lnTo>
                      <a:pt x="203" y="444"/>
                    </a:lnTo>
                    <a:lnTo>
                      <a:pt x="188" y="466"/>
                    </a:lnTo>
                    <a:lnTo>
                      <a:pt x="174" y="488"/>
                    </a:lnTo>
                    <a:lnTo>
                      <a:pt x="161" y="510"/>
                    </a:lnTo>
                    <a:lnTo>
                      <a:pt x="147" y="533"/>
                    </a:lnTo>
                    <a:lnTo>
                      <a:pt x="135" y="556"/>
                    </a:lnTo>
                    <a:lnTo>
                      <a:pt x="123" y="580"/>
                    </a:lnTo>
                    <a:lnTo>
                      <a:pt x="112" y="604"/>
                    </a:lnTo>
                    <a:lnTo>
                      <a:pt x="100" y="629"/>
                    </a:lnTo>
                    <a:lnTo>
                      <a:pt x="90" y="654"/>
                    </a:lnTo>
                    <a:lnTo>
                      <a:pt x="79" y="679"/>
                    </a:lnTo>
                    <a:lnTo>
                      <a:pt x="70" y="705"/>
                    </a:lnTo>
                    <a:lnTo>
                      <a:pt x="60" y="731"/>
                    </a:lnTo>
                    <a:lnTo>
                      <a:pt x="52" y="758"/>
                    </a:lnTo>
                    <a:lnTo>
                      <a:pt x="43" y="784"/>
                    </a:lnTo>
                    <a:lnTo>
                      <a:pt x="36" y="811"/>
                    </a:lnTo>
                    <a:lnTo>
                      <a:pt x="29" y="838"/>
                    </a:lnTo>
                    <a:lnTo>
                      <a:pt x="23" y="865"/>
                    </a:lnTo>
                    <a:lnTo>
                      <a:pt x="18" y="892"/>
                    </a:lnTo>
                    <a:lnTo>
                      <a:pt x="13" y="918"/>
                    </a:lnTo>
                    <a:lnTo>
                      <a:pt x="9" y="944"/>
                    </a:lnTo>
                    <a:lnTo>
                      <a:pt x="6" y="970"/>
                    </a:lnTo>
                    <a:lnTo>
                      <a:pt x="4" y="997"/>
                    </a:lnTo>
                    <a:lnTo>
                      <a:pt x="1" y="1023"/>
                    </a:lnTo>
                    <a:lnTo>
                      <a:pt x="0" y="1049"/>
                    </a:lnTo>
                    <a:lnTo>
                      <a:pt x="0" y="1075"/>
                    </a:lnTo>
                    <a:lnTo>
                      <a:pt x="0" y="1101"/>
                    </a:lnTo>
                    <a:lnTo>
                      <a:pt x="1" y="1127"/>
                    </a:lnTo>
                    <a:lnTo>
                      <a:pt x="4" y="1152"/>
                    </a:lnTo>
                    <a:lnTo>
                      <a:pt x="6" y="1178"/>
                    </a:lnTo>
                    <a:lnTo>
                      <a:pt x="9" y="1203"/>
                    </a:lnTo>
                    <a:lnTo>
                      <a:pt x="13" y="1229"/>
                    </a:lnTo>
                    <a:lnTo>
                      <a:pt x="17" y="1254"/>
                    </a:lnTo>
                    <a:lnTo>
                      <a:pt x="22" y="1279"/>
                    </a:lnTo>
                    <a:lnTo>
                      <a:pt x="28" y="1304"/>
                    </a:lnTo>
                    <a:lnTo>
                      <a:pt x="35" y="1328"/>
                    </a:lnTo>
                    <a:lnTo>
                      <a:pt x="42" y="1353"/>
                    </a:lnTo>
                    <a:lnTo>
                      <a:pt x="50" y="1378"/>
                    </a:lnTo>
                    <a:lnTo>
                      <a:pt x="59" y="1403"/>
                    </a:lnTo>
                    <a:lnTo>
                      <a:pt x="69" y="1427"/>
                    </a:lnTo>
                    <a:lnTo>
                      <a:pt x="78" y="1451"/>
                    </a:lnTo>
                    <a:lnTo>
                      <a:pt x="90" y="1475"/>
                    </a:lnTo>
                    <a:lnTo>
                      <a:pt x="101" y="1499"/>
                    </a:lnTo>
                    <a:lnTo>
                      <a:pt x="113" y="1523"/>
                    </a:lnTo>
                    <a:lnTo>
                      <a:pt x="126" y="1547"/>
                    </a:lnTo>
                    <a:lnTo>
                      <a:pt x="140" y="1572"/>
                    </a:lnTo>
                    <a:lnTo>
                      <a:pt x="154" y="1595"/>
                    </a:lnTo>
                    <a:lnTo>
                      <a:pt x="166" y="1620"/>
                    </a:lnTo>
                    <a:lnTo>
                      <a:pt x="180" y="1644"/>
                    </a:lnTo>
                    <a:lnTo>
                      <a:pt x="192" y="1668"/>
                    </a:lnTo>
                    <a:lnTo>
                      <a:pt x="207" y="1692"/>
                    </a:lnTo>
                    <a:lnTo>
                      <a:pt x="221" y="1715"/>
                    </a:lnTo>
                    <a:lnTo>
                      <a:pt x="235" y="1737"/>
                    </a:lnTo>
                    <a:lnTo>
                      <a:pt x="251" y="1759"/>
                    </a:lnTo>
                    <a:lnTo>
                      <a:pt x="267" y="1781"/>
                    </a:lnTo>
                    <a:lnTo>
                      <a:pt x="283" y="1802"/>
                    </a:lnTo>
                    <a:lnTo>
                      <a:pt x="299" y="1823"/>
                    </a:lnTo>
                    <a:lnTo>
                      <a:pt x="316" y="1843"/>
                    </a:lnTo>
                    <a:lnTo>
                      <a:pt x="334" y="1862"/>
                    </a:lnTo>
                    <a:lnTo>
                      <a:pt x="352" y="1882"/>
                    </a:lnTo>
                    <a:lnTo>
                      <a:pt x="370" y="1900"/>
                    </a:lnTo>
                    <a:lnTo>
                      <a:pt x="388" y="1918"/>
                    </a:lnTo>
                    <a:lnTo>
                      <a:pt x="407" y="1936"/>
                    </a:lnTo>
                    <a:lnTo>
                      <a:pt x="427" y="1952"/>
                    </a:lnTo>
                    <a:lnTo>
                      <a:pt x="447" y="1969"/>
                    </a:lnTo>
                    <a:lnTo>
                      <a:pt x="467" y="1985"/>
                    </a:lnTo>
                    <a:lnTo>
                      <a:pt x="488" y="2001"/>
                    </a:lnTo>
                    <a:lnTo>
                      <a:pt x="510" y="2015"/>
                    </a:lnTo>
                    <a:lnTo>
                      <a:pt x="531" y="2030"/>
                    </a:lnTo>
                    <a:lnTo>
                      <a:pt x="554" y="2045"/>
                    </a:lnTo>
                    <a:lnTo>
                      <a:pt x="576" y="2057"/>
                    </a:lnTo>
                    <a:lnTo>
                      <a:pt x="599" y="2071"/>
                    </a:lnTo>
                    <a:lnTo>
                      <a:pt x="623" y="2083"/>
                    </a:lnTo>
                    <a:lnTo>
                      <a:pt x="648" y="2095"/>
                    </a:lnTo>
                    <a:lnTo>
                      <a:pt x="672" y="2107"/>
                    </a:lnTo>
                    <a:lnTo>
                      <a:pt x="697" y="2118"/>
                    </a:lnTo>
                    <a:lnTo>
                      <a:pt x="722" y="2129"/>
                    </a:lnTo>
                    <a:lnTo>
                      <a:pt x="747" y="2138"/>
                    </a:lnTo>
                    <a:lnTo>
                      <a:pt x="774" y="2147"/>
                    </a:lnTo>
                    <a:lnTo>
                      <a:pt x="801" y="2156"/>
                    </a:lnTo>
                    <a:lnTo>
                      <a:pt x="827" y="2164"/>
                    </a:lnTo>
                    <a:lnTo>
                      <a:pt x="853" y="2172"/>
                    </a:lnTo>
                    <a:lnTo>
                      <a:pt x="880" y="2179"/>
                    </a:lnTo>
                    <a:lnTo>
                      <a:pt x="907" y="2184"/>
                    </a:lnTo>
                    <a:lnTo>
                      <a:pt x="933" y="2189"/>
                    </a:lnTo>
                    <a:lnTo>
                      <a:pt x="959" y="2194"/>
                    </a:lnTo>
                    <a:lnTo>
                      <a:pt x="986" y="2198"/>
                    </a:lnTo>
                    <a:lnTo>
                      <a:pt x="1013" y="2201"/>
                    </a:lnTo>
                    <a:lnTo>
                      <a:pt x="1039" y="2203"/>
                    </a:lnTo>
                    <a:lnTo>
                      <a:pt x="1065" y="2204"/>
                    </a:lnTo>
                    <a:lnTo>
                      <a:pt x="1092" y="2205"/>
                    </a:lnTo>
                    <a:lnTo>
                      <a:pt x="1119" y="2205"/>
                    </a:lnTo>
                    <a:lnTo>
                      <a:pt x="1145" y="2204"/>
                    </a:lnTo>
                    <a:lnTo>
                      <a:pt x="1172" y="2202"/>
                    </a:lnTo>
                    <a:lnTo>
                      <a:pt x="1198" y="2200"/>
                    </a:lnTo>
                    <a:lnTo>
                      <a:pt x="1226" y="2197"/>
                    </a:lnTo>
                    <a:lnTo>
                      <a:pt x="1252" y="2194"/>
                    </a:lnTo>
                    <a:lnTo>
                      <a:pt x="1278" y="2188"/>
                    </a:lnTo>
                    <a:lnTo>
                      <a:pt x="1305" y="2183"/>
                    </a:lnTo>
                    <a:lnTo>
                      <a:pt x="1331" y="2178"/>
                    </a:lnTo>
                    <a:lnTo>
                      <a:pt x="1359" y="2171"/>
                    </a:lnTo>
                    <a:lnTo>
                      <a:pt x="1385" y="2163"/>
                    </a:lnTo>
                    <a:lnTo>
                      <a:pt x="1412" y="2155"/>
                    </a:lnTo>
                    <a:lnTo>
                      <a:pt x="1438" y="2145"/>
                    </a:lnTo>
                    <a:lnTo>
                      <a:pt x="1466" y="2136"/>
                    </a:lnTo>
                    <a:lnTo>
                      <a:pt x="1493" y="2125"/>
                    </a:lnTo>
                    <a:lnTo>
                      <a:pt x="1519" y="2114"/>
                    </a:lnTo>
                    <a:lnTo>
                      <a:pt x="1546" y="2102"/>
                    </a:lnTo>
                    <a:lnTo>
                      <a:pt x="1574" y="2090"/>
                    </a:lnTo>
                    <a:lnTo>
                      <a:pt x="1601" y="2076"/>
                    </a:lnTo>
                    <a:lnTo>
                      <a:pt x="1627" y="2061"/>
                    </a:lnTo>
                    <a:lnTo>
                      <a:pt x="1681" y="2029"/>
                    </a:lnTo>
                    <a:lnTo>
                      <a:pt x="1731" y="1994"/>
                    </a:lnTo>
                    <a:lnTo>
                      <a:pt x="1778" y="1960"/>
                    </a:lnTo>
                    <a:lnTo>
                      <a:pt x="1823" y="1925"/>
                    </a:lnTo>
                    <a:lnTo>
                      <a:pt x="1865" y="1888"/>
                    </a:lnTo>
                    <a:lnTo>
                      <a:pt x="1905" y="1852"/>
                    </a:lnTo>
                    <a:lnTo>
                      <a:pt x="1942" y="1813"/>
                    </a:lnTo>
                    <a:lnTo>
                      <a:pt x="1977" y="1774"/>
                    </a:lnTo>
                    <a:lnTo>
                      <a:pt x="2009" y="1734"/>
                    </a:lnTo>
                    <a:lnTo>
                      <a:pt x="2038" y="1694"/>
                    </a:lnTo>
                    <a:lnTo>
                      <a:pt x="2065" y="1652"/>
                    </a:lnTo>
                    <a:lnTo>
                      <a:pt x="2089" y="1610"/>
                    </a:lnTo>
                    <a:lnTo>
                      <a:pt x="2111" y="1567"/>
                    </a:lnTo>
                    <a:lnTo>
                      <a:pt x="2130" y="1523"/>
                    </a:lnTo>
                    <a:lnTo>
                      <a:pt x="2145" y="1478"/>
                    </a:lnTo>
                    <a:lnTo>
                      <a:pt x="2159" y="1432"/>
                    </a:lnTo>
                    <a:lnTo>
                      <a:pt x="2171" y="1386"/>
                    </a:lnTo>
                    <a:lnTo>
                      <a:pt x="2179" y="1339"/>
                    </a:lnTo>
                    <a:lnTo>
                      <a:pt x="2185" y="1290"/>
                    </a:lnTo>
                    <a:lnTo>
                      <a:pt x="2188" y="1241"/>
                    </a:lnTo>
                    <a:lnTo>
                      <a:pt x="2188" y="1191"/>
                    </a:lnTo>
                    <a:lnTo>
                      <a:pt x="2187" y="1140"/>
                    </a:lnTo>
                    <a:lnTo>
                      <a:pt x="2182" y="1089"/>
                    </a:lnTo>
                    <a:lnTo>
                      <a:pt x="2175" y="1036"/>
                    </a:lnTo>
                    <a:lnTo>
                      <a:pt x="2165" y="983"/>
                    </a:lnTo>
                    <a:lnTo>
                      <a:pt x="2153" y="929"/>
                    </a:lnTo>
                    <a:lnTo>
                      <a:pt x="2138" y="873"/>
                    </a:lnTo>
                    <a:lnTo>
                      <a:pt x="2120" y="817"/>
                    </a:lnTo>
                    <a:lnTo>
                      <a:pt x="2100" y="761"/>
                    </a:lnTo>
                    <a:lnTo>
                      <a:pt x="2077" y="703"/>
                    </a:lnTo>
                    <a:lnTo>
                      <a:pt x="2052" y="644"/>
                    </a:lnTo>
                    <a:lnTo>
                      <a:pt x="2024" y="584"/>
                    </a:lnTo>
                    <a:lnTo>
                      <a:pt x="2011" y="560"/>
                    </a:lnTo>
                    <a:lnTo>
                      <a:pt x="1998" y="536"/>
                    </a:lnTo>
                    <a:lnTo>
                      <a:pt x="1984" y="513"/>
                    </a:lnTo>
                    <a:lnTo>
                      <a:pt x="1970" y="490"/>
                    </a:lnTo>
                    <a:lnTo>
                      <a:pt x="1956" y="468"/>
                    </a:lnTo>
                    <a:lnTo>
                      <a:pt x="1941" y="446"/>
                    </a:lnTo>
                    <a:lnTo>
                      <a:pt x="1925" y="425"/>
                    </a:lnTo>
                    <a:lnTo>
                      <a:pt x="1909" y="404"/>
                    </a:lnTo>
                    <a:lnTo>
                      <a:pt x="1894" y="384"/>
                    </a:lnTo>
                    <a:lnTo>
                      <a:pt x="1877" y="364"/>
                    </a:lnTo>
                    <a:lnTo>
                      <a:pt x="1859" y="345"/>
                    </a:lnTo>
                    <a:lnTo>
                      <a:pt x="1841" y="326"/>
                    </a:lnTo>
                    <a:lnTo>
                      <a:pt x="1823" y="308"/>
                    </a:lnTo>
                    <a:lnTo>
                      <a:pt x="1805" y="290"/>
                    </a:lnTo>
                    <a:lnTo>
                      <a:pt x="1786" y="273"/>
                    </a:lnTo>
                    <a:lnTo>
                      <a:pt x="1766" y="256"/>
                    </a:lnTo>
                    <a:lnTo>
                      <a:pt x="1746" y="239"/>
                    </a:lnTo>
                    <a:lnTo>
                      <a:pt x="1725" y="224"/>
                    </a:lnTo>
                    <a:lnTo>
                      <a:pt x="1704" y="209"/>
                    </a:lnTo>
                    <a:lnTo>
                      <a:pt x="1683" y="194"/>
                    </a:lnTo>
                    <a:lnTo>
                      <a:pt x="1661" y="180"/>
                    </a:lnTo>
                    <a:lnTo>
                      <a:pt x="1638" y="166"/>
                    </a:lnTo>
                    <a:lnTo>
                      <a:pt x="1616" y="152"/>
                    </a:lnTo>
                    <a:lnTo>
                      <a:pt x="1592" y="140"/>
                    </a:lnTo>
                    <a:lnTo>
                      <a:pt x="1569" y="127"/>
                    </a:lnTo>
                    <a:lnTo>
                      <a:pt x="1543" y="116"/>
                    </a:lnTo>
                    <a:lnTo>
                      <a:pt x="1519" y="105"/>
                    </a:lnTo>
                    <a:lnTo>
                      <a:pt x="1494" y="94"/>
                    </a:lnTo>
                    <a:lnTo>
                      <a:pt x="1468" y="84"/>
                    </a:lnTo>
                    <a:lnTo>
                      <a:pt x="1442" y="74"/>
                    </a:lnTo>
                    <a:lnTo>
                      <a:pt x="1415" y="65"/>
                    </a:lnTo>
                    <a:lnTo>
                      <a:pt x="1388" y="56"/>
                    </a:lnTo>
                    <a:lnTo>
                      <a:pt x="1361" y="48"/>
                    </a:lnTo>
                    <a:lnTo>
                      <a:pt x="1334" y="40"/>
                    </a:lnTo>
                    <a:lnTo>
                      <a:pt x="1307" y="34"/>
                    </a:lnTo>
                    <a:lnTo>
                      <a:pt x="1280" y="27"/>
                    </a:lnTo>
                    <a:lnTo>
                      <a:pt x="1253" y="21"/>
                    </a:lnTo>
                    <a:lnTo>
                      <a:pt x="1227" y="17"/>
                    </a:lnTo>
                    <a:lnTo>
                      <a:pt x="1199" y="12"/>
                    </a:lnTo>
                    <a:lnTo>
                      <a:pt x="1173" y="9"/>
                    </a:lnTo>
                    <a:lnTo>
                      <a:pt x="1146" y="5"/>
                    </a:lnTo>
                    <a:lnTo>
                      <a:pt x="1120" y="3"/>
                    </a:lnTo>
                    <a:lnTo>
                      <a:pt x="1093" y="1"/>
                    </a:lnTo>
                    <a:lnTo>
                      <a:pt x="1066" y="0"/>
                    </a:lnTo>
                    <a:lnTo>
                      <a:pt x="1040" y="0"/>
                    </a:lnTo>
                    <a:lnTo>
                      <a:pt x="1014" y="0"/>
                    </a:lnTo>
                    <a:lnTo>
                      <a:pt x="987" y="1"/>
                    </a:lnTo>
                    <a:lnTo>
                      <a:pt x="961" y="3"/>
                    </a:lnTo>
                    <a:lnTo>
                      <a:pt x="935" y="5"/>
                    </a:lnTo>
                    <a:lnTo>
                      <a:pt x="909" y="9"/>
                    </a:lnTo>
                    <a:lnTo>
                      <a:pt x="883" y="12"/>
                    </a:lnTo>
                    <a:lnTo>
                      <a:pt x="856" y="16"/>
                    </a:lnTo>
                    <a:lnTo>
                      <a:pt x="830" y="21"/>
                    </a:lnTo>
                    <a:lnTo>
                      <a:pt x="805" y="26"/>
                    </a:lnTo>
                    <a:lnTo>
                      <a:pt x="779" y="33"/>
                    </a:lnTo>
                    <a:lnTo>
                      <a:pt x="752" y="39"/>
                    </a:lnTo>
                    <a:lnTo>
                      <a:pt x="727" y="47"/>
                    </a:lnTo>
                    <a:lnTo>
                      <a:pt x="702" y="55"/>
                    </a:lnTo>
                    <a:lnTo>
                      <a:pt x="676" y="64"/>
                    </a:lnTo>
                    <a:lnTo>
                      <a:pt x="651" y="74"/>
                    </a:lnTo>
                    <a:lnTo>
                      <a:pt x="626" y="83"/>
                    </a:lnTo>
                    <a:lnTo>
                      <a:pt x="600" y="95"/>
                    </a:lnTo>
                    <a:lnTo>
                      <a:pt x="575" y="106"/>
                    </a:lnTo>
                    <a:lnTo>
                      <a:pt x="550" y="118"/>
                    </a:lnTo>
                  </a:path>
                </a:pathLst>
              </a:custGeom>
              <a:solidFill>
                <a:schemeClr val="accent1"/>
              </a:solidFill>
              <a:ln w="3175">
                <a:noFill/>
                <a:prstDash val="solid"/>
                <a:round/>
                <a:headEnd/>
                <a:tailEnd/>
              </a:ln>
            </p:spPr>
            <p:txBody>
              <a:bodyPr>
                <a:prstTxWarp prst="textNoShape">
                  <a:avLst/>
                </a:prstTxWarp>
              </a:bodyPr>
              <a:lstStyle/>
              <a:p>
                <a:endParaRPr lang="en-US"/>
              </a:p>
            </p:txBody>
          </p:sp>
        </p:grpSp>
        <p:sp>
          <p:nvSpPr>
            <p:cNvPr id="61" name="Bent Arrow 60"/>
            <p:cNvSpPr/>
            <p:nvPr/>
          </p:nvSpPr>
          <p:spPr bwMode="auto">
            <a:xfrm rot="10800000">
              <a:off x="6107112" y="5075237"/>
              <a:ext cx="1788606" cy="1478280"/>
            </a:xfrm>
            <a:prstGeom prst="bentArrow">
              <a:avLst>
                <a:gd name="adj1" fmla="val 5515"/>
                <a:gd name="adj2" fmla="val 10428"/>
                <a:gd name="adj3" fmla="val 25000"/>
                <a:gd name="adj4" fmla="val 43750"/>
              </a:avLst>
            </a:prstGeom>
            <a:solidFill>
              <a:srgbClr val="660066"/>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grpSp>
      <p:sp>
        <p:nvSpPr>
          <p:cNvPr id="62" name="TextBox 61"/>
          <p:cNvSpPr txBox="1"/>
          <p:nvPr/>
        </p:nvSpPr>
        <p:spPr>
          <a:xfrm>
            <a:off x="8058318" y="2408273"/>
            <a:ext cx="1869906" cy="476541"/>
          </a:xfrm>
          <a:prstGeom prst="rect">
            <a:avLst/>
          </a:prstGeom>
          <a:noFill/>
        </p:spPr>
        <p:txBody>
          <a:bodyPr wrap="square" lIns="91132" tIns="45567" rIns="91132" bIns="45567" rtlCol="0">
            <a:spAutoFit/>
          </a:bodyPr>
          <a:lstStyle/>
          <a:p>
            <a:r>
              <a:rPr lang="en-US" dirty="0" smtClean="0">
                <a:solidFill>
                  <a:srgbClr val="000000"/>
                </a:solidFill>
              </a:rPr>
              <a:t>entailment</a:t>
            </a:r>
            <a:endParaRPr lang="en-US" dirty="0">
              <a:solidFill>
                <a:srgbClr val="000000"/>
              </a:solidFill>
            </a:endParaRPr>
          </a:p>
        </p:txBody>
      </p:sp>
      <p:sp>
        <p:nvSpPr>
          <p:cNvPr id="63" name="TextBox 62"/>
          <p:cNvSpPr txBox="1"/>
          <p:nvPr/>
        </p:nvSpPr>
        <p:spPr>
          <a:xfrm>
            <a:off x="8058318" y="5284497"/>
            <a:ext cx="1869906" cy="851413"/>
          </a:xfrm>
          <a:prstGeom prst="rect">
            <a:avLst/>
          </a:prstGeom>
          <a:noFill/>
        </p:spPr>
        <p:txBody>
          <a:bodyPr wrap="square" lIns="91132" tIns="45567" rIns="91132" bIns="45567" rtlCol="0">
            <a:spAutoFit/>
          </a:bodyPr>
          <a:lstStyle/>
          <a:p>
            <a:r>
              <a:rPr lang="en-US" dirty="0" smtClean="0">
                <a:solidFill>
                  <a:srgbClr val="000000"/>
                </a:solidFill>
              </a:rPr>
              <a:t>pattern matching</a:t>
            </a:r>
            <a:endParaRPr lang="en-US" dirty="0">
              <a:solidFill>
                <a:srgbClr val="000000"/>
              </a:solidFill>
            </a:endParaRPr>
          </a:p>
        </p:txBody>
      </p:sp>
      <p:sp>
        <p:nvSpPr>
          <p:cNvPr id="65" name="Freeform 122"/>
          <p:cNvSpPr>
            <a:spLocks/>
          </p:cNvSpPr>
          <p:nvPr/>
        </p:nvSpPr>
        <p:spPr bwMode="auto">
          <a:xfrm>
            <a:off x="544513" y="3521376"/>
            <a:ext cx="609600" cy="1690402"/>
          </a:xfrm>
          <a:custGeom>
            <a:avLst/>
            <a:gdLst/>
            <a:ahLst/>
            <a:cxnLst>
              <a:cxn ang="0">
                <a:pos x="4558" y="3551"/>
              </a:cxn>
              <a:cxn ang="0">
                <a:pos x="4932" y="3676"/>
              </a:cxn>
              <a:cxn ang="0">
                <a:pos x="5287" y="3900"/>
              </a:cxn>
              <a:cxn ang="0">
                <a:pos x="5619" y="4220"/>
              </a:cxn>
              <a:cxn ang="0">
                <a:pos x="5880" y="4585"/>
              </a:cxn>
              <a:cxn ang="0">
                <a:pos x="6049" y="4967"/>
              </a:cxn>
              <a:cxn ang="0">
                <a:pos x="6127" y="5370"/>
              </a:cxn>
              <a:cxn ang="0">
                <a:pos x="6122" y="9793"/>
              </a:cxn>
              <a:cxn ang="0">
                <a:pos x="6053" y="10109"/>
              </a:cxn>
              <a:cxn ang="0">
                <a:pos x="5917" y="10397"/>
              </a:cxn>
              <a:cxn ang="0">
                <a:pos x="5715" y="10660"/>
              </a:cxn>
              <a:cxn ang="0">
                <a:pos x="5455" y="10883"/>
              </a:cxn>
              <a:cxn ang="0">
                <a:pos x="5145" y="11056"/>
              </a:cxn>
              <a:cxn ang="0">
                <a:pos x="4787" y="11178"/>
              </a:cxn>
              <a:cxn ang="0">
                <a:pos x="1424" y="11201"/>
              </a:cxn>
              <a:cxn ang="0">
                <a:pos x="1026" y="11058"/>
              </a:cxn>
              <a:cxn ang="0">
                <a:pos x="719" y="10901"/>
              </a:cxn>
              <a:cxn ang="0">
                <a:pos x="456" y="10714"/>
              </a:cxn>
              <a:cxn ang="0">
                <a:pos x="247" y="10503"/>
              </a:cxn>
              <a:cxn ang="0">
                <a:pos x="101" y="10281"/>
              </a:cxn>
              <a:cxn ang="0">
                <a:pos x="19" y="10047"/>
              </a:cxn>
              <a:cxn ang="0">
                <a:pos x="1" y="5453"/>
              </a:cxn>
              <a:cxn ang="0">
                <a:pos x="57" y="4978"/>
              </a:cxn>
              <a:cxn ang="0">
                <a:pos x="208" y="4560"/>
              </a:cxn>
              <a:cxn ang="0">
                <a:pos x="453" y="4201"/>
              </a:cxn>
              <a:cxn ang="0">
                <a:pos x="789" y="3904"/>
              </a:cxn>
              <a:cxn ang="0">
                <a:pos x="1194" y="3691"/>
              </a:cxn>
              <a:cxn ang="0">
                <a:pos x="1670" y="3564"/>
              </a:cxn>
              <a:cxn ang="0">
                <a:pos x="2212" y="3522"/>
              </a:cxn>
              <a:cxn ang="0">
                <a:pos x="2312" y="3514"/>
              </a:cxn>
              <a:cxn ang="0">
                <a:pos x="2617" y="3511"/>
              </a:cxn>
              <a:cxn ang="0">
                <a:pos x="2686" y="3430"/>
              </a:cxn>
              <a:cxn ang="0">
                <a:pos x="2402" y="3322"/>
              </a:cxn>
              <a:cxn ang="0">
                <a:pos x="2117" y="3158"/>
              </a:cxn>
              <a:cxn ang="0">
                <a:pos x="1869" y="2950"/>
              </a:cxn>
              <a:cxn ang="0">
                <a:pos x="1660" y="2699"/>
              </a:cxn>
              <a:cxn ang="0">
                <a:pos x="1506" y="2420"/>
              </a:cxn>
              <a:cxn ang="0">
                <a:pos x="1408" y="2123"/>
              </a:cxn>
              <a:cxn ang="0">
                <a:pos x="1367" y="1804"/>
              </a:cxn>
              <a:cxn ang="0">
                <a:pos x="1390" y="1427"/>
              </a:cxn>
              <a:cxn ang="0">
                <a:pos x="1493" y="1068"/>
              </a:cxn>
              <a:cxn ang="0">
                <a:pos x="1676" y="742"/>
              </a:cxn>
              <a:cxn ang="0">
                <a:pos x="1940" y="448"/>
              </a:cxn>
              <a:cxn ang="0">
                <a:pos x="2247" y="219"/>
              </a:cxn>
              <a:cxn ang="0">
                <a:pos x="2588" y="71"/>
              </a:cxn>
              <a:cxn ang="0">
                <a:pos x="2962" y="4"/>
              </a:cxn>
              <a:cxn ang="0">
                <a:pos x="3356" y="18"/>
              </a:cxn>
              <a:cxn ang="0">
                <a:pos x="3721" y="111"/>
              </a:cxn>
              <a:cxn ang="0">
                <a:pos x="4053" y="287"/>
              </a:cxn>
              <a:cxn ang="0">
                <a:pos x="4353" y="542"/>
              </a:cxn>
              <a:cxn ang="0">
                <a:pos x="4588" y="847"/>
              </a:cxn>
              <a:cxn ang="0">
                <a:pos x="4745" y="1184"/>
              </a:cxn>
              <a:cxn ang="0">
                <a:pos x="4820" y="1555"/>
              </a:cxn>
              <a:cxn ang="0">
                <a:pos x="4818" y="1917"/>
              </a:cxn>
              <a:cxn ang="0">
                <a:pos x="4752" y="2240"/>
              </a:cxn>
              <a:cxn ang="0">
                <a:pos x="4624" y="2541"/>
              </a:cxn>
              <a:cxn ang="0">
                <a:pos x="4431" y="2824"/>
              </a:cxn>
              <a:cxn ang="0">
                <a:pos x="4192" y="3066"/>
              </a:cxn>
              <a:cxn ang="0">
                <a:pos x="3919" y="3252"/>
              </a:cxn>
              <a:cxn ang="0">
                <a:pos x="3611" y="3381"/>
              </a:cxn>
              <a:cxn ang="0">
                <a:pos x="3466" y="3480"/>
              </a:cxn>
            </a:cxnLst>
            <a:rect l="0" t="0" r="r" b="b"/>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lIns="91132" tIns="45567" rIns="91132" bIns="45567">
            <a:prstTxWarp prst="textNoShape">
              <a:avLst/>
            </a:prstTxWarp>
          </a:bodyPr>
          <a:lstStyle/>
          <a:p>
            <a:endParaRPr lang="en-US"/>
          </a:p>
        </p:txBody>
      </p:sp>
      <p:sp>
        <p:nvSpPr>
          <p:cNvPr id="67" name="Notched Right Arrow 66"/>
          <p:cNvSpPr/>
          <p:nvPr/>
        </p:nvSpPr>
        <p:spPr bwMode="auto">
          <a:xfrm rot="20493927">
            <a:off x="1505727" y="2913824"/>
            <a:ext cx="4722116" cy="484632"/>
          </a:xfrm>
          <a:prstGeom prst="notchedRightArrow">
            <a:avLst>
              <a:gd name="adj1" fmla="val 23956"/>
              <a:gd name="adj2" fmla="val 49407"/>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132" tIns="45567" rIns="91132" bIns="45567" numCol="1" rtlCol="0" anchor="t" anchorCtr="0" compatLnSpc="1">
            <a:prstTxWarp prst="textNoShape">
              <a:avLst/>
            </a:prstTxWarp>
          </a:bodyPr>
          <a:lstStyle/>
          <a:p>
            <a:endParaRPr lang="en-US">
              <a:solidFill>
                <a:schemeClr val="bg1"/>
              </a:solidFill>
              <a:latin typeface="Arial" charset="0"/>
            </a:endParaRPr>
          </a:p>
        </p:txBody>
      </p:sp>
      <p:sp>
        <p:nvSpPr>
          <p:cNvPr id="69" name="Notched Right Arrow 68"/>
          <p:cNvSpPr/>
          <p:nvPr/>
        </p:nvSpPr>
        <p:spPr bwMode="auto">
          <a:xfrm rot="1106073" flipH="1">
            <a:off x="1414381" y="5276024"/>
            <a:ext cx="4722116" cy="484632"/>
          </a:xfrm>
          <a:prstGeom prst="notchedRightArrow">
            <a:avLst>
              <a:gd name="adj1" fmla="val 23956"/>
              <a:gd name="adj2" fmla="val 49407"/>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132" tIns="45567" rIns="91132" bIns="45567" numCol="1" rtlCol="0" anchor="t" anchorCtr="0" compatLnSpc="1">
            <a:prstTxWarp prst="textNoShape">
              <a:avLst/>
            </a:prstTxWarp>
          </a:bodyPr>
          <a:lstStyle/>
          <a:p>
            <a:endParaRPr lang="en-US">
              <a:solidFill>
                <a:schemeClr val="bg1"/>
              </a:solidFill>
              <a:latin typeface="Arial" charset="0"/>
            </a:endParaRPr>
          </a:p>
        </p:txBody>
      </p:sp>
      <p:grpSp>
        <p:nvGrpSpPr>
          <p:cNvPr id="13" name="Group 31"/>
          <p:cNvGrpSpPr/>
          <p:nvPr/>
        </p:nvGrpSpPr>
        <p:grpSpPr>
          <a:xfrm>
            <a:off x="1687547" y="1922183"/>
            <a:ext cx="2590799" cy="1243065"/>
            <a:chOff x="3516312" y="2027237"/>
            <a:chExt cx="2590799" cy="1243065"/>
          </a:xfrm>
        </p:grpSpPr>
        <p:grpSp>
          <p:nvGrpSpPr>
            <p:cNvPr id="14" name="Group 21"/>
            <p:cNvGrpSpPr/>
            <p:nvPr/>
          </p:nvGrpSpPr>
          <p:grpSpPr>
            <a:xfrm>
              <a:off x="3516312" y="2027237"/>
              <a:ext cx="1819729" cy="328665"/>
              <a:chOff x="3973512" y="1951037"/>
              <a:chExt cx="1819729" cy="328665"/>
            </a:xfrm>
          </p:grpSpPr>
          <p:sp>
            <p:nvSpPr>
              <p:cNvPr id="7" name="Freeform 44"/>
              <p:cNvSpPr>
                <a:spLocks/>
              </p:cNvSpPr>
              <p:nvPr/>
            </p:nvSpPr>
            <p:spPr bwMode="auto">
              <a:xfrm>
                <a:off x="3973512" y="1951037"/>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solidFill>
                <a:schemeClr val="accent1"/>
              </a:solidFill>
              <a:ln w="3175">
                <a:solidFill>
                  <a:schemeClr val="tx1"/>
                </a:solidFill>
                <a:prstDash val="solid"/>
                <a:round/>
                <a:headEnd/>
                <a:tailEnd/>
              </a:ln>
              <a:effectLst>
                <a:outerShdw blurRad="50800" dist="38100" dir="2700000">
                  <a:srgbClr val="000000">
                    <a:alpha val="43000"/>
                  </a:srgbClr>
                </a:outerShdw>
              </a:effectLst>
            </p:spPr>
            <p:txBody>
              <a:bodyPr>
                <a:prstTxWarp prst="textNoShape">
                  <a:avLst/>
                </a:prstTxWarp>
              </a:bodyPr>
              <a:lstStyle/>
              <a:p>
                <a:endParaRPr lang="en-US"/>
              </a:p>
            </p:txBody>
          </p:sp>
          <p:sp>
            <p:nvSpPr>
              <p:cNvPr id="8" name="TextBox 7"/>
              <p:cNvSpPr txBox="1"/>
              <p:nvPr/>
            </p:nvSpPr>
            <p:spPr>
              <a:xfrm>
                <a:off x="4345441" y="1951037"/>
                <a:ext cx="1447800" cy="328665"/>
              </a:xfrm>
              <a:prstGeom prst="rect">
                <a:avLst/>
              </a:prstGeom>
              <a:noFill/>
            </p:spPr>
            <p:txBody>
              <a:bodyPr wrap="square" rtlCol="0">
                <a:spAutoFit/>
              </a:bodyPr>
              <a:lstStyle/>
              <a:p>
                <a:r>
                  <a:rPr lang="en-US" sz="1700" b="1" dirty="0">
                    <a:solidFill>
                      <a:schemeClr val="tx1"/>
                    </a:solidFill>
                  </a:rPr>
                  <a:t>RDF Data</a:t>
                </a:r>
              </a:p>
            </p:txBody>
          </p:sp>
        </p:grpSp>
        <p:grpSp>
          <p:nvGrpSpPr>
            <p:cNvPr id="15" name="Group 22"/>
            <p:cNvGrpSpPr/>
            <p:nvPr/>
          </p:nvGrpSpPr>
          <p:grpSpPr>
            <a:xfrm>
              <a:off x="3516312" y="2484437"/>
              <a:ext cx="2590799" cy="559658"/>
              <a:chOff x="3973512" y="2470902"/>
              <a:chExt cx="2590799" cy="559658"/>
            </a:xfrm>
          </p:grpSpPr>
          <p:sp>
            <p:nvSpPr>
              <p:cNvPr id="12" name="TextBox 11"/>
              <p:cNvSpPr txBox="1"/>
              <p:nvPr/>
            </p:nvSpPr>
            <p:spPr>
              <a:xfrm>
                <a:off x="4345440" y="2477357"/>
                <a:ext cx="2218871" cy="553203"/>
              </a:xfrm>
              <a:prstGeom prst="rect">
                <a:avLst/>
              </a:prstGeom>
              <a:noFill/>
            </p:spPr>
            <p:txBody>
              <a:bodyPr wrap="square" rtlCol="0">
                <a:spAutoFit/>
              </a:bodyPr>
              <a:lstStyle/>
              <a:p>
                <a:r>
                  <a:rPr lang="en-US" sz="1700" b="1" dirty="0">
                    <a:solidFill>
                      <a:schemeClr val="tx1"/>
                    </a:solidFill>
                  </a:rPr>
                  <a:t>RDFS/OWL/RIF data</a:t>
                </a:r>
              </a:p>
            </p:txBody>
          </p:sp>
          <p:sp>
            <p:nvSpPr>
              <p:cNvPr id="17" name="Freeform 44"/>
              <p:cNvSpPr>
                <a:spLocks/>
              </p:cNvSpPr>
              <p:nvPr/>
            </p:nvSpPr>
            <p:spPr bwMode="auto">
              <a:xfrm>
                <a:off x="3973512" y="2470902"/>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ln w="9525">
                <a:solidFill>
                  <a:schemeClr val="tx1"/>
                </a:solidFill>
                <a:headEnd/>
                <a:tailEnd/>
              </a:ln>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a:prstTxWarp prst="textNoShape">
                  <a:avLst/>
                </a:prstTxWarp>
              </a:bodyPr>
              <a:lstStyle/>
              <a:p>
                <a:endParaRPr lang="en-US"/>
              </a:p>
            </p:txBody>
          </p:sp>
        </p:grpSp>
        <p:grpSp>
          <p:nvGrpSpPr>
            <p:cNvPr id="16" name="Group 23"/>
            <p:cNvGrpSpPr/>
            <p:nvPr/>
          </p:nvGrpSpPr>
          <p:grpSpPr>
            <a:xfrm>
              <a:off x="3516312" y="2941637"/>
              <a:ext cx="2286000" cy="328665"/>
              <a:chOff x="3973512" y="2921854"/>
              <a:chExt cx="2286000" cy="328665"/>
            </a:xfrm>
          </p:grpSpPr>
          <p:sp>
            <p:nvSpPr>
              <p:cNvPr id="18" name="Freeform 44"/>
              <p:cNvSpPr>
                <a:spLocks/>
              </p:cNvSpPr>
              <p:nvPr/>
            </p:nvSpPr>
            <p:spPr bwMode="auto">
              <a:xfrm>
                <a:off x="3973512" y="2928102"/>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solidFill>
                <a:srgbClr val="FF6600"/>
              </a:solidFill>
              <a:ln w="9525">
                <a:solidFill>
                  <a:schemeClr val="tx1"/>
                </a:solidFill>
                <a:headEnd/>
                <a:tailEnd/>
              </a:ln>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a:prstTxWarp prst="textNoShape">
                  <a:avLst/>
                </a:prstTxWarp>
              </a:bodyPr>
              <a:lstStyle/>
              <a:p>
                <a:endParaRPr lang="en-US"/>
              </a:p>
            </p:txBody>
          </p:sp>
          <p:sp>
            <p:nvSpPr>
              <p:cNvPr id="19" name="TextBox 18"/>
              <p:cNvSpPr txBox="1"/>
              <p:nvPr/>
            </p:nvSpPr>
            <p:spPr>
              <a:xfrm>
                <a:off x="4343634" y="2921854"/>
                <a:ext cx="1915878" cy="328665"/>
              </a:xfrm>
              <a:prstGeom prst="rect">
                <a:avLst/>
              </a:prstGeom>
              <a:noFill/>
            </p:spPr>
            <p:txBody>
              <a:bodyPr wrap="square" rtlCol="0">
                <a:spAutoFit/>
              </a:bodyPr>
              <a:lstStyle/>
              <a:p>
                <a:r>
                  <a:rPr lang="en-US" sz="1700" b="1" dirty="0">
                    <a:solidFill>
                      <a:schemeClr val="tx1"/>
                    </a:solidFill>
                  </a:rPr>
                  <a:t>SPARQL Pattern</a:t>
                </a:r>
              </a:p>
            </p:txBody>
          </p:sp>
        </p:grpSp>
      </p:grpSp>
      <p:grpSp>
        <p:nvGrpSpPr>
          <p:cNvPr id="22" name="Group 24"/>
          <p:cNvGrpSpPr/>
          <p:nvPr/>
        </p:nvGrpSpPr>
        <p:grpSpPr>
          <a:xfrm>
            <a:off x="1687517" y="5380037"/>
            <a:ext cx="1819729" cy="553203"/>
            <a:chOff x="3973512" y="1951037"/>
            <a:chExt cx="1819729" cy="553203"/>
          </a:xfrm>
        </p:grpSpPr>
        <p:sp>
          <p:nvSpPr>
            <p:cNvPr id="26" name="Freeform 44"/>
            <p:cNvSpPr>
              <a:spLocks/>
            </p:cNvSpPr>
            <p:nvPr/>
          </p:nvSpPr>
          <p:spPr bwMode="auto">
            <a:xfrm>
              <a:off x="3973512" y="1951037"/>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solidFill>
              <a:srgbClr val="660066"/>
            </a:solidFill>
            <a:ln w="3175">
              <a:solidFill>
                <a:schemeClr val="tx1"/>
              </a:solidFill>
              <a:prstDash val="solid"/>
              <a:round/>
              <a:headEnd/>
              <a:tailEnd/>
            </a:ln>
            <a:effectLst>
              <a:outerShdw blurRad="50800" dist="38100" dir="2700000">
                <a:srgbClr val="000000">
                  <a:alpha val="43000"/>
                </a:srgbClr>
              </a:outerShdw>
            </a:effectLst>
          </p:spPr>
          <p:txBody>
            <a:bodyPr>
              <a:prstTxWarp prst="textNoShape">
                <a:avLst/>
              </a:prstTxWarp>
            </a:bodyPr>
            <a:lstStyle/>
            <a:p>
              <a:endParaRPr lang="en-US"/>
            </a:p>
          </p:txBody>
        </p:sp>
        <p:sp>
          <p:nvSpPr>
            <p:cNvPr id="27" name="TextBox 26"/>
            <p:cNvSpPr txBox="1"/>
            <p:nvPr/>
          </p:nvSpPr>
          <p:spPr>
            <a:xfrm>
              <a:off x="4345441" y="1951037"/>
              <a:ext cx="1447800" cy="553203"/>
            </a:xfrm>
            <a:prstGeom prst="rect">
              <a:avLst/>
            </a:prstGeom>
            <a:noFill/>
          </p:spPr>
          <p:txBody>
            <a:bodyPr wrap="square" rtlCol="0">
              <a:spAutoFit/>
            </a:bodyPr>
            <a:lstStyle/>
            <a:p>
              <a:r>
                <a:rPr lang="en-US" sz="1700" b="1" dirty="0">
                  <a:solidFill>
                    <a:schemeClr val="tx1"/>
                  </a:solidFill>
                </a:rPr>
                <a:t>Query result</a:t>
              </a:r>
            </a:p>
          </p:txBody>
        </p:sp>
      </p:grpSp>
      <p:sp>
        <p:nvSpPr>
          <p:cNvPr id="72" name="TextBox 71"/>
          <p:cNvSpPr txBox="1"/>
          <p:nvPr/>
        </p:nvSpPr>
        <p:spPr>
          <a:xfrm>
            <a:off x="4887912" y="1417672"/>
            <a:ext cx="5221859" cy="440215"/>
          </a:xfrm>
          <a:prstGeom prst="rect">
            <a:avLst/>
          </a:prstGeom>
          <a:noFill/>
        </p:spPr>
        <p:txBody>
          <a:bodyPr wrap="none" lIns="91132" tIns="45567" rIns="91132" bIns="45567" rtlCol="0">
            <a:spAutoFit/>
          </a:bodyPr>
          <a:lstStyle/>
          <a:p>
            <a:r>
              <a:rPr lang="en-US" sz="2500" b="1" i="1" dirty="0">
                <a:solidFill>
                  <a:srgbClr val="000000"/>
                </a:solidFill>
              </a:rPr>
              <a:t>SPARQL Engine with entailment</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Merge with Wikipedia data</a:t>
            </a:r>
            <a:endParaRPr lang="en-US" dirty="0"/>
          </a:p>
        </p:txBody>
      </p:sp>
      <p:sp>
        <p:nvSpPr>
          <p:cNvPr id="6" name="Oval 5"/>
          <p:cNvSpPr/>
          <p:nvPr/>
        </p:nvSpPr>
        <p:spPr bwMode="auto">
          <a:xfrm>
            <a:off x="8393113" y="4008438"/>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8" name="Rectangle 7"/>
          <p:cNvSpPr/>
          <p:nvPr/>
        </p:nvSpPr>
        <p:spPr bwMode="auto">
          <a:xfrm>
            <a:off x="8240715" y="45418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9" name="Rectangle 8"/>
          <p:cNvSpPr/>
          <p:nvPr/>
        </p:nvSpPr>
        <p:spPr bwMode="auto">
          <a:xfrm>
            <a:off x="8240715" y="21034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fr-FR" sz="1000" b="1" dirty="0">
                <a:solidFill>
                  <a:srgbClr val="0D0D0D"/>
                </a:solidFill>
              </a:rPr>
              <a:t>Le palais des miroirs</a:t>
            </a:r>
          </a:p>
        </p:txBody>
      </p:sp>
      <p:sp>
        <p:nvSpPr>
          <p:cNvPr id="11" name="TextBox 10"/>
          <p:cNvSpPr txBox="1"/>
          <p:nvPr/>
        </p:nvSpPr>
        <p:spPr>
          <a:xfrm>
            <a:off x="7402513" y="2179637"/>
            <a:ext cx="762000" cy="229550"/>
          </a:xfrm>
          <a:prstGeom prst="rect">
            <a:avLst/>
          </a:prstGeom>
          <a:noFill/>
        </p:spPr>
        <p:txBody>
          <a:bodyPr wrap="square" lIns="91132" tIns="45567" rIns="91132" bIns="45567" rtlCol="0">
            <a:spAutoFit/>
          </a:bodyPr>
          <a:lstStyle/>
          <a:p>
            <a:r>
              <a:rPr lang="en-US" sz="1000" b="1" noProof="1">
                <a:solidFill>
                  <a:srgbClr val="0D0D0D"/>
                </a:solidFill>
              </a:rPr>
              <a:t>f:original</a:t>
            </a:r>
          </a:p>
        </p:txBody>
      </p:sp>
      <p:sp>
        <p:nvSpPr>
          <p:cNvPr id="12" name="TextBox 11"/>
          <p:cNvSpPr txBox="1"/>
          <p:nvPr/>
        </p:nvSpPr>
        <p:spPr>
          <a:xfrm>
            <a:off x="849313" y="4008437"/>
            <a:ext cx="533400"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13" name="TextBox 12"/>
          <p:cNvSpPr txBox="1"/>
          <p:nvPr/>
        </p:nvSpPr>
        <p:spPr>
          <a:xfrm>
            <a:off x="8316915" y="3551237"/>
            <a:ext cx="889632" cy="229550"/>
          </a:xfrm>
          <a:prstGeom prst="rect">
            <a:avLst/>
          </a:prstGeom>
          <a:noFill/>
        </p:spPr>
        <p:txBody>
          <a:bodyPr wrap="square" lIns="91132" tIns="45567" rIns="91132" bIns="45567" rtlCol="0">
            <a:spAutoFit/>
          </a:bodyPr>
          <a:lstStyle/>
          <a:p>
            <a:r>
              <a:rPr lang="en-US" sz="1000" b="1" noProof="1">
                <a:solidFill>
                  <a:srgbClr val="0D0D0D"/>
                </a:solidFill>
              </a:rPr>
              <a:t>f:traducteur</a:t>
            </a:r>
          </a:p>
        </p:txBody>
      </p:sp>
      <p:sp>
        <p:nvSpPr>
          <p:cNvPr id="14" name="TextBox 13"/>
          <p:cNvSpPr txBox="1"/>
          <p:nvPr/>
        </p:nvSpPr>
        <p:spPr>
          <a:xfrm>
            <a:off x="4811713" y="3169286"/>
            <a:ext cx="685800" cy="229550"/>
          </a:xfrm>
          <a:prstGeom prst="rect">
            <a:avLst/>
          </a:prstGeom>
          <a:noFill/>
        </p:spPr>
        <p:txBody>
          <a:bodyPr wrap="square" lIns="91132" tIns="45567" rIns="91132" bIns="45567" rtlCol="0">
            <a:spAutoFit/>
          </a:bodyPr>
          <a:lstStyle/>
          <a:p>
            <a:r>
              <a:rPr lang="en-US" sz="1000" b="1" noProof="1">
                <a:solidFill>
                  <a:srgbClr val="0D0D0D"/>
                </a:solidFill>
              </a:rPr>
              <a:t>f:auteur</a:t>
            </a:r>
          </a:p>
        </p:txBody>
      </p:sp>
      <p:sp>
        <p:nvSpPr>
          <p:cNvPr id="15" name="TextBox 14"/>
          <p:cNvSpPr txBox="1"/>
          <p:nvPr/>
        </p:nvSpPr>
        <p:spPr>
          <a:xfrm rot="19874736">
            <a:off x="7867276" y="2498732"/>
            <a:ext cx="675917" cy="229550"/>
          </a:xfrm>
          <a:prstGeom prst="rect">
            <a:avLst/>
          </a:prstGeom>
          <a:noFill/>
        </p:spPr>
        <p:txBody>
          <a:bodyPr wrap="square" lIns="91132" tIns="45567" rIns="91132" bIns="45567" rtlCol="0">
            <a:spAutoFit/>
          </a:bodyPr>
          <a:lstStyle/>
          <a:p>
            <a:r>
              <a:rPr lang="en-US" sz="1000" b="1" noProof="1">
                <a:solidFill>
                  <a:srgbClr val="0D0D0D"/>
                </a:solidFill>
              </a:rPr>
              <a:t>f:titre</a:t>
            </a: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16" idx="4"/>
            <a:endCxn id="6" idx="1"/>
          </p:cNvCxnSpPr>
          <p:nvPr/>
        </p:nvCxnSpPr>
        <p:spPr bwMode="auto">
          <a:xfrm rot="16200000" flipH="1">
            <a:off x="7784449"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78"/>
            <a:ext cx="305593"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317" y="2062339"/>
            <a:ext cx="684849"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52"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3" y="4160837"/>
            <a:ext cx="609600"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4" name="Oval 23"/>
          <p:cNvSpPr/>
          <p:nvPr/>
        </p:nvSpPr>
        <p:spPr bwMode="auto">
          <a:xfrm>
            <a:off x="3973515"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5" name="Rectangle 24"/>
          <p:cNvSpPr/>
          <p:nvPr/>
        </p:nvSpPr>
        <p:spPr bwMode="auto">
          <a:xfrm>
            <a:off x="239747" y="4694237"/>
            <a:ext cx="1670399"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6" name="Oval 25"/>
          <p:cNvSpPr/>
          <p:nvPr/>
        </p:nvSpPr>
        <p:spPr bwMode="auto">
          <a:xfrm>
            <a:off x="2068515" y="46942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27" name="Rectangle 26"/>
          <p:cNvSpPr/>
          <p:nvPr/>
        </p:nvSpPr>
        <p:spPr bwMode="auto">
          <a:xfrm>
            <a:off x="239747" y="1465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28" name="Rectangle 27"/>
          <p:cNvSpPr/>
          <p:nvPr/>
        </p:nvSpPr>
        <p:spPr bwMode="auto">
          <a:xfrm>
            <a:off x="239747" y="1846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2000</a:t>
            </a:r>
          </a:p>
        </p:txBody>
      </p:sp>
      <p:sp>
        <p:nvSpPr>
          <p:cNvPr id="29" name="Rectangle 28"/>
          <p:cNvSpPr/>
          <p:nvPr/>
        </p:nvSpPr>
        <p:spPr bwMode="auto">
          <a:xfrm>
            <a:off x="239747" y="27156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London</a:t>
            </a:r>
          </a:p>
        </p:txBody>
      </p:sp>
      <p:sp>
        <p:nvSpPr>
          <p:cNvPr id="30" name="Rectangle 29"/>
          <p:cNvSpPr/>
          <p:nvPr/>
        </p:nvSpPr>
        <p:spPr bwMode="auto">
          <a:xfrm>
            <a:off x="239747" y="31158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1" name="Curved Connector 20"/>
          <p:cNvCxnSpPr>
            <a:stCxn id="47" idx="3"/>
            <a:endCxn id="23" idx="6"/>
          </p:cNvCxnSpPr>
          <p:nvPr/>
        </p:nvCxnSpPr>
        <p:spPr bwMode="auto">
          <a:xfrm rot="5400000">
            <a:off x="3853979" y="1624331"/>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6" y="2245579"/>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46" y="1593940"/>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46"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5" y="1396622"/>
            <a:ext cx="587248" cy="229550"/>
          </a:xfrm>
          <a:prstGeom prst="rect">
            <a:avLst/>
          </a:prstGeom>
          <a:noFill/>
        </p:spPr>
        <p:txBody>
          <a:bodyPr wrap="square" lIns="91132" tIns="45567" rIns="91132" bIns="45567" rtlCol="0">
            <a:spAutoFit/>
          </a:bodyPr>
          <a:lstStyle/>
          <a:p>
            <a:r>
              <a:rPr lang="en-US" sz="1000" b="1" noProof="1">
                <a:solidFill>
                  <a:srgbClr val="0D0D0D"/>
                </a:solidFill>
              </a:rPr>
              <a:t>a:title</a:t>
            </a:r>
          </a:p>
        </p:txBody>
      </p:sp>
      <p:sp>
        <p:nvSpPr>
          <p:cNvPr id="39" name="TextBox 38"/>
          <p:cNvSpPr txBox="1"/>
          <p:nvPr/>
        </p:nvSpPr>
        <p:spPr>
          <a:xfrm rot="21319586">
            <a:off x="2558864" y="1851210"/>
            <a:ext cx="565992" cy="229550"/>
          </a:xfrm>
          <a:prstGeom prst="rect">
            <a:avLst/>
          </a:prstGeom>
          <a:noFill/>
        </p:spPr>
        <p:txBody>
          <a:bodyPr wrap="square" lIns="91132" tIns="45567" rIns="91132" bIns="45567" rtlCol="0">
            <a:spAutoFit/>
          </a:bodyPr>
          <a:lstStyle/>
          <a:p>
            <a:r>
              <a:rPr lang="en-US" sz="1000" b="1" noProof="1">
                <a:solidFill>
                  <a:srgbClr val="0D0D0D"/>
                </a:solidFill>
              </a:rPr>
              <a:t>a:year</a:t>
            </a:r>
          </a:p>
        </p:txBody>
      </p:sp>
      <p:sp>
        <p:nvSpPr>
          <p:cNvPr id="40" name="TextBox 39"/>
          <p:cNvSpPr txBox="1"/>
          <p:nvPr/>
        </p:nvSpPr>
        <p:spPr>
          <a:xfrm rot="610119">
            <a:off x="2284481" y="2663769"/>
            <a:ext cx="543645" cy="229550"/>
          </a:xfrm>
          <a:prstGeom prst="rect">
            <a:avLst/>
          </a:prstGeom>
          <a:noFill/>
        </p:spPr>
        <p:txBody>
          <a:bodyPr wrap="square" lIns="91132" tIns="45567" rIns="91132" bIns="45567" rtlCol="0">
            <a:spAutoFit/>
          </a:bodyPr>
          <a:lstStyle/>
          <a:p>
            <a:r>
              <a:rPr lang="en-US" sz="1000" b="1" noProof="1">
                <a:solidFill>
                  <a:srgbClr val="0D0D0D"/>
                </a:solidFill>
              </a:rPr>
              <a:t>a:city</a:t>
            </a:r>
          </a:p>
        </p:txBody>
      </p:sp>
      <p:sp>
        <p:nvSpPr>
          <p:cNvPr id="41" name="TextBox 40"/>
          <p:cNvSpPr txBox="1"/>
          <p:nvPr/>
        </p:nvSpPr>
        <p:spPr>
          <a:xfrm rot="21074880">
            <a:off x="2183967" y="3126451"/>
            <a:ext cx="829823" cy="229550"/>
          </a:xfrm>
          <a:prstGeom prst="rect">
            <a:avLst/>
          </a:prstGeom>
          <a:noFill/>
        </p:spPr>
        <p:txBody>
          <a:bodyPr wrap="square" lIns="91132" tIns="45567" rIns="91132" bIns="45567" rtlCol="0">
            <a:spAutoFit/>
          </a:bodyPr>
          <a:lstStyle/>
          <a:p>
            <a:r>
              <a:rPr lang="en-US" sz="1000" b="1" noProof="1">
                <a:solidFill>
                  <a:srgbClr val="0D0D0D"/>
                </a:solidFill>
              </a:rPr>
              <a:t>a:p_name</a:t>
            </a:r>
          </a:p>
        </p:txBody>
      </p:sp>
      <p:sp>
        <p:nvSpPr>
          <p:cNvPr id="42" name="TextBox 41"/>
          <p:cNvSpPr txBox="1"/>
          <p:nvPr/>
        </p:nvSpPr>
        <p:spPr>
          <a:xfrm>
            <a:off x="1109779" y="3779837"/>
            <a:ext cx="653936" cy="229550"/>
          </a:xfrm>
          <a:prstGeom prst="rect">
            <a:avLst/>
          </a:prstGeom>
          <a:noFill/>
        </p:spPr>
        <p:txBody>
          <a:bodyPr wrap="square" lIns="91132" tIns="45567" rIns="91132" bIns="45567" rtlCol="0">
            <a:spAutoFit/>
          </a:bodyPr>
          <a:lstStyle/>
          <a:p>
            <a:r>
              <a:rPr lang="en-US" sz="1000" b="1" noProof="1">
                <a:solidFill>
                  <a:srgbClr val="0D0D0D"/>
                </a:solidFill>
              </a:rPr>
              <a:t>a:name</a:t>
            </a:r>
          </a:p>
        </p:txBody>
      </p:sp>
      <p:sp>
        <p:nvSpPr>
          <p:cNvPr id="43" name="TextBox 42"/>
          <p:cNvSpPr txBox="1"/>
          <p:nvPr/>
        </p:nvSpPr>
        <p:spPr>
          <a:xfrm>
            <a:off x="3135347" y="3932237"/>
            <a:ext cx="1005711" cy="229550"/>
          </a:xfrm>
          <a:prstGeom prst="rect">
            <a:avLst/>
          </a:prstGeom>
          <a:noFill/>
        </p:spPr>
        <p:txBody>
          <a:bodyPr wrap="square" lIns="91132" tIns="45567" rIns="91132" bIns="45567" rtlCol="0">
            <a:spAutoFit/>
          </a:bodyPr>
          <a:lstStyle/>
          <a:p>
            <a:r>
              <a:rPr lang="en-US" sz="1000" b="1" noProof="1">
                <a:solidFill>
                  <a:srgbClr val="0D0D0D"/>
                </a:solidFill>
              </a:rPr>
              <a:t>a:homepage</a:t>
            </a:r>
          </a:p>
        </p:txBody>
      </p:sp>
      <p:sp>
        <p:nvSpPr>
          <p:cNvPr id="44" name="TextBox 43"/>
          <p:cNvSpPr txBox="1"/>
          <p:nvPr/>
        </p:nvSpPr>
        <p:spPr>
          <a:xfrm>
            <a:off x="4278312" y="3017837"/>
            <a:ext cx="706748" cy="229550"/>
          </a:xfrm>
          <a:prstGeom prst="rect">
            <a:avLst/>
          </a:prstGeom>
          <a:noFill/>
        </p:spPr>
        <p:txBody>
          <a:bodyPr wrap="square" lIns="91132" tIns="45567" rIns="91132" bIns="45567" rtlCol="0">
            <a:spAutoFit/>
          </a:bodyPr>
          <a:lstStyle/>
          <a:p>
            <a:r>
              <a:rPr lang="en-US" sz="1000" b="1" noProof="1">
                <a:solidFill>
                  <a:srgbClr val="0D0D0D"/>
                </a:solidFill>
              </a:rPr>
              <a:t>a:author</a:t>
            </a:r>
          </a:p>
        </p:txBody>
      </p:sp>
      <p:sp>
        <p:nvSpPr>
          <p:cNvPr id="45" name="TextBox 44"/>
          <p:cNvSpPr txBox="1"/>
          <p:nvPr/>
        </p:nvSpPr>
        <p:spPr>
          <a:xfrm rot="20242754">
            <a:off x="3903794" y="2534347"/>
            <a:ext cx="900086" cy="229550"/>
          </a:xfrm>
          <a:prstGeom prst="rect">
            <a:avLst/>
          </a:prstGeom>
          <a:noFill/>
        </p:spPr>
        <p:txBody>
          <a:bodyPr wrap="square" lIns="91132" tIns="45567" rIns="91132" bIns="45567" rtlCol="0">
            <a:spAutoFit/>
          </a:bodyPr>
          <a:lstStyle/>
          <a:p>
            <a:r>
              <a:rPr lang="en-US" sz="1000" b="1" noProof="1">
                <a:solidFill>
                  <a:srgbClr val="0D0D0D"/>
                </a:solidFill>
              </a:rPr>
              <a:t>a:publisher</a:t>
            </a:r>
          </a:p>
        </p:txBody>
      </p:sp>
      <p:cxnSp>
        <p:nvCxnSpPr>
          <p:cNvPr id="46" name="Straight Arrow Connector 45"/>
          <p:cNvCxnSpPr>
            <a:stCxn id="24" idx="4"/>
            <a:endCxn id="26" idx="0"/>
          </p:cNvCxnSpPr>
          <p:nvPr/>
        </p:nvCxnSpPr>
        <p:spPr bwMode="auto">
          <a:xfrm rot="5400000">
            <a:off x="3379215" y="3865037"/>
            <a:ext cx="10584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9"/>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8" name="Oval 57"/>
          <p:cNvSpPr/>
          <p:nvPr/>
        </p:nvSpPr>
        <p:spPr bwMode="auto">
          <a:xfrm>
            <a:off x="49641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CFD20F"/>
                </a:solidFill>
              </a:rPr>
              <a:t>http://…foaf/Person</a:t>
            </a:r>
          </a:p>
        </p:txBody>
      </p:sp>
      <p:cxnSp>
        <p:nvCxnSpPr>
          <p:cNvPr id="59" name="Straight Arrow Connector 58"/>
          <p:cNvCxnSpPr>
            <a:stCxn id="24" idx="5"/>
            <a:endCxn id="58" idx="2"/>
          </p:cNvCxnSpPr>
          <p:nvPr/>
        </p:nvCxnSpPr>
        <p:spPr bwMode="auto">
          <a:xfrm rot="16200000" flipH="1">
            <a:off x="4464576" y="3499940"/>
            <a:ext cx="409472" cy="5896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011484" y="3999442"/>
            <a:ext cx="13816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798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66" name="TextBox 65"/>
          <p:cNvSpPr txBox="1"/>
          <p:nvPr/>
        </p:nvSpPr>
        <p:spPr>
          <a:xfrm>
            <a:off x="4659312" y="35512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85" name="Oval 84"/>
          <p:cNvSpPr/>
          <p:nvPr/>
        </p:nvSpPr>
        <p:spPr bwMode="auto">
          <a:xfrm>
            <a:off x="1916113" y="5590646"/>
            <a:ext cx="327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http://dbpedia.org/../Amitav_Ghosh</a:t>
            </a:r>
          </a:p>
        </p:txBody>
      </p:sp>
      <p:cxnSp>
        <p:nvCxnSpPr>
          <p:cNvPr id="106" name="Straight Arrow Connector 105"/>
          <p:cNvCxnSpPr>
            <a:stCxn id="85" idx="2"/>
            <a:endCxn id="25" idx="2"/>
          </p:cNvCxnSpPr>
          <p:nvPr/>
        </p:nvCxnSpPr>
        <p:spPr bwMode="auto">
          <a:xfrm rot="10800000">
            <a:off x="1074912" y="4923789"/>
            <a:ext cx="841200" cy="82825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2" name="Straight Arrow Connector 111"/>
          <p:cNvCxnSpPr>
            <a:stCxn id="85" idx="0"/>
            <a:endCxn id="26" idx="4"/>
          </p:cNvCxnSpPr>
          <p:nvPr/>
        </p:nvCxnSpPr>
        <p:spPr bwMode="auto">
          <a:xfrm rot="5400000" flipH="1" flipV="1">
            <a:off x="3294603" y="5276837"/>
            <a:ext cx="573618" cy="54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5" name="Straight Arrow Connector 114"/>
          <p:cNvCxnSpPr>
            <a:stCxn id="85" idx="7"/>
            <a:endCxn id="58" idx="4"/>
          </p:cNvCxnSpPr>
          <p:nvPr/>
        </p:nvCxnSpPr>
        <p:spPr bwMode="auto">
          <a:xfrm rot="5400000" flipH="1" flipV="1">
            <a:off x="4611826" y="4261947"/>
            <a:ext cx="1477081" cy="12749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0" name="TextBox 139"/>
          <p:cNvSpPr txBox="1"/>
          <p:nvPr/>
        </p:nvSpPr>
        <p:spPr>
          <a:xfrm>
            <a:off x="5116512" y="42370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141" name="TextBox 140"/>
          <p:cNvSpPr txBox="1"/>
          <p:nvPr/>
        </p:nvSpPr>
        <p:spPr>
          <a:xfrm>
            <a:off x="729017" y="5151437"/>
            <a:ext cx="882298" cy="229550"/>
          </a:xfrm>
          <a:prstGeom prst="rect">
            <a:avLst/>
          </a:prstGeom>
          <a:noFill/>
        </p:spPr>
        <p:txBody>
          <a:bodyPr wrap="square" lIns="91132" tIns="45567" rIns="91132" bIns="45567" rtlCol="0">
            <a:spAutoFit/>
          </a:bodyPr>
          <a:lstStyle/>
          <a:p>
            <a:r>
              <a:rPr lang="en-US" sz="1000" b="1" noProof="1">
                <a:solidFill>
                  <a:srgbClr val="0D0D0D"/>
                </a:solidFill>
              </a:rPr>
              <a:t>foaf:name</a:t>
            </a:r>
          </a:p>
        </p:txBody>
      </p:sp>
      <p:sp>
        <p:nvSpPr>
          <p:cNvPr id="142" name="TextBox 141"/>
          <p:cNvSpPr txBox="1"/>
          <p:nvPr/>
        </p:nvSpPr>
        <p:spPr>
          <a:xfrm>
            <a:off x="2754313" y="5151437"/>
            <a:ext cx="914400" cy="229550"/>
          </a:xfrm>
          <a:prstGeom prst="rect">
            <a:avLst/>
          </a:prstGeom>
          <a:noFill/>
        </p:spPr>
        <p:txBody>
          <a:bodyPr wrap="square" lIns="91132" tIns="45567" rIns="91132" bIns="45567" rtlCol="0">
            <a:spAutoFit/>
          </a:bodyPr>
          <a:lstStyle/>
          <a:p>
            <a:r>
              <a:rPr lang="en-US" sz="1000" b="1" noProof="1">
                <a:solidFill>
                  <a:srgbClr val="0D0D0D"/>
                </a:solidFill>
              </a:rPr>
              <a:t>w:reference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SPARQL 1.1 </a:t>
            </a:r>
            <a:r>
              <a:rPr lang="en-US" dirty="0"/>
              <a:t>as a unifying point</a:t>
            </a:r>
          </a:p>
        </p:txBody>
      </p:sp>
      <p:grpSp>
        <p:nvGrpSpPr>
          <p:cNvPr id="2" name="Group 33"/>
          <p:cNvGrpSpPr/>
          <p:nvPr/>
        </p:nvGrpSpPr>
        <p:grpSpPr>
          <a:xfrm>
            <a:off x="315913" y="4430076"/>
            <a:ext cx="1447800" cy="1254761"/>
            <a:chOff x="4659312" y="2789237"/>
            <a:chExt cx="1143000" cy="990600"/>
          </a:xfrm>
        </p:grpSpPr>
        <p:sp>
          <p:nvSpPr>
            <p:cNvPr id="26" name="Oval 25"/>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7" name="Oval 26"/>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8" name="Oval 27"/>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9" name="Oval 28"/>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0" name="Oval 29"/>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1" name="Oval 30"/>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32" name="Straight Arrow Connector 31"/>
            <p:cNvCxnSpPr>
              <a:stCxn id="26" idx="6"/>
              <a:endCxn id="28"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3" name="Straight Arrow Connector 32"/>
            <p:cNvCxnSpPr>
              <a:stCxn id="26" idx="5"/>
              <a:endCxn id="29"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4" name="Straight Arrow Connector 33"/>
            <p:cNvCxnSpPr>
              <a:stCxn id="30" idx="7"/>
              <a:endCxn id="27"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5" name="Straight Arrow Connector 34"/>
            <p:cNvCxnSpPr>
              <a:stCxn id="27" idx="5"/>
              <a:endCxn id="31"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6" name="Straight Arrow Connector 35"/>
            <p:cNvCxnSpPr>
              <a:stCxn id="31" idx="7"/>
              <a:endCxn id="28"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nvGrpSpPr>
          <p:cNvPr id="3" name="Group 91"/>
          <p:cNvGrpSpPr/>
          <p:nvPr/>
        </p:nvGrpSpPr>
        <p:grpSpPr>
          <a:xfrm>
            <a:off x="3668713" y="2636841"/>
            <a:ext cx="2438400" cy="685800"/>
            <a:chOff x="3668712" y="2636837"/>
            <a:chExt cx="2438400" cy="685800"/>
          </a:xfrm>
        </p:grpSpPr>
        <p:sp>
          <p:nvSpPr>
            <p:cNvPr id="91" name="Oval 90"/>
            <p:cNvSpPr/>
            <p:nvPr/>
          </p:nvSpPr>
          <p:spPr bwMode="auto">
            <a:xfrm>
              <a:off x="3668712" y="2636837"/>
              <a:ext cx="2438400" cy="6858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3783012" y="2789237"/>
              <a:ext cx="22098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sz="1700" b="1" dirty="0">
                  <a:solidFill>
                    <a:srgbClr val="800000"/>
                  </a:solidFill>
                </a:rPr>
                <a:t>SPARQL Processor</a:t>
              </a:r>
            </a:p>
          </p:txBody>
        </p:sp>
      </p:grpSp>
      <p:grpSp>
        <p:nvGrpSpPr>
          <p:cNvPr id="4" name="Group 40"/>
          <p:cNvGrpSpPr/>
          <p:nvPr/>
        </p:nvGrpSpPr>
        <p:grpSpPr>
          <a:xfrm>
            <a:off x="2335247" y="5989709"/>
            <a:ext cx="761999" cy="1275037"/>
            <a:chOff x="2335212" y="5989637"/>
            <a:chExt cx="761999" cy="1275037"/>
          </a:xfrm>
        </p:grpSpPr>
        <p:pic>
          <p:nvPicPr>
            <p:cNvPr id="8" name="Picture 7"/>
            <p:cNvPicPr>
              <a:picLocks noChangeAspect="1"/>
            </p:cNvPicPr>
            <p:nvPr/>
          </p:nvPicPr>
          <p:blipFill>
            <a:blip r:embed="rId3"/>
            <a:stretch>
              <a:fillRect/>
            </a:stretch>
          </p:blipFill>
          <p:spPr>
            <a:xfrm>
              <a:off x="2335212" y="5989637"/>
              <a:ext cx="761999" cy="986761"/>
            </a:xfrm>
            <a:prstGeom prst="rect">
              <a:avLst/>
            </a:prstGeom>
          </p:spPr>
        </p:pic>
        <p:sp>
          <p:nvSpPr>
            <p:cNvPr id="40" name="TextBox 39"/>
            <p:cNvSpPr txBox="1"/>
            <p:nvPr/>
          </p:nvSpPr>
          <p:spPr>
            <a:xfrm>
              <a:off x="2379143" y="6980237"/>
              <a:ext cx="679969" cy="284437"/>
            </a:xfrm>
            <a:prstGeom prst="rect">
              <a:avLst/>
            </a:prstGeom>
            <a:noFill/>
          </p:spPr>
          <p:txBody>
            <a:bodyPr wrap="none" rtlCol="0">
              <a:spAutoFit/>
            </a:bodyPr>
            <a:lstStyle/>
            <a:p>
              <a:r>
                <a:rPr lang="en-US" sz="1400" b="1" dirty="0">
                  <a:solidFill>
                    <a:srgbClr val="00664D"/>
                  </a:solidFill>
                </a:rPr>
                <a:t>HTML</a:t>
              </a:r>
            </a:p>
          </p:txBody>
        </p:sp>
      </p:grpSp>
      <p:grpSp>
        <p:nvGrpSpPr>
          <p:cNvPr id="6" name="Group 42"/>
          <p:cNvGrpSpPr/>
          <p:nvPr/>
        </p:nvGrpSpPr>
        <p:grpSpPr>
          <a:xfrm>
            <a:off x="4154998" y="5989709"/>
            <a:ext cx="1723549" cy="1275037"/>
            <a:chOff x="4506912" y="5989637"/>
            <a:chExt cx="1723549" cy="1275037"/>
          </a:xfrm>
        </p:grpSpPr>
        <p:pic>
          <p:nvPicPr>
            <p:cNvPr id="7" name="Picture 6"/>
            <p:cNvPicPr>
              <a:picLocks noChangeAspect="1"/>
            </p:cNvPicPr>
            <p:nvPr/>
          </p:nvPicPr>
          <p:blipFill>
            <a:blip r:embed="rId3"/>
            <a:stretch>
              <a:fillRect/>
            </a:stretch>
          </p:blipFill>
          <p:spPr>
            <a:xfrm>
              <a:off x="4900896" y="5989637"/>
              <a:ext cx="761999" cy="986761"/>
            </a:xfrm>
            <a:prstGeom prst="rect">
              <a:avLst/>
            </a:prstGeom>
          </p:spPr>
        </p:pic>
        <p:sp>
          <p:nvSpPr>
            <p:cNvPr id="42" name="TextBox 41"/>
            <p:cNvSpPr txBox="1"/>
            <p:nvPr/>
          </p:nvSpPr>
          <p:spPr>
            <a:xfrm>
              <a:off x="4506912" y="6980237"/>
              <a:ext cx="1723549" cy="284437"/>
            </a:xfrm>
            <a:prstGeom prst="rect">
              <a:avLst/>
            </a:prstGeom>
            <a:noFill/>
          </p:spPr>
          <p:txBody>
            <a:bodyPr wrap="none" rtlCol="0">
              <a:spAutoFit/>
            </a:bodyPr>
            <a:lstStyle/>
            <a:p>
              <a:r>
                <a:rPr lang="en-US" sz="1400" b="1" dirty="0">
                  <a:solidFill>
                    <a:srgbClr val="00664D"/>
                  </a:solidFill>
                </a:rPr>
                <a:t>Unstructured Text</a:t>
              </a:r>
            </a:p>
          </p:txBody>
        </p:sp>
      </p:grpSp>
      <p:grpSp>
        <p:nvGrpSpPr>
          <p:cNvPr id="9" name="Group 44"/>
          <p:cNvGrpSpPr/>
          <p:nvPr/>
        </p:nvGrpSpPr>
        <p:grpSpPr>
          <a:xfrm>
            <a:off x="6631145" y="5989709"/>
            <a:ext cx="1228571" cy="1275037"/>
            <a:chOff x="6631141" y="5989637"/>
            <a:chExt cx="1228571" cy="1275037"/>
          </a:xfrm>
        </p:grpSpPr>
        <p:pic>
          <p:nvPicPr>
            <p:cNvPr id="5" name="Picture 4"/>
            <p:cNvPicPr>
              <a:picLocks noChangeAspect="1"/>
            </p:cNvPicPr>
            <p:nvPr/>
          </p:nvPicPr>
          <p:blipFill>
            <a:blip r:embed="rId3"/>
            <a:stretch>
              <a:fillRect/>
            </a:stretch>
          </p:blipFill>
          <p:spPr>
            <a:xfrm>
              <a:off x="6869112" y="5989637"/>
              <a:ext cx="761999" cy="986761"/>
            </a:xfrm>
            <a:prstGeom prst="rect">
              <a:avLst/>
            </a:prstGeom>
          </p:spPr>
        </p:pic>
        <p:sp>
          <p:nvSpPr>
            <p:cNvPr id="44" name="TextBox 43"/>
            <p:cNvSpPr txBox="1"/>
            <p:nvPr/>
          </p:nvSpPr>
          <p:spPr>
            <a:xfrm>
              <a:off x="6631141" y="6980237"/>
              <a:ext cx="1228571" cy="284437"/>
            </a:xfrm>
            <a:prstGeom prst="rect">
              <a:avLst/>
            </a:prstGeom>
            <a:noFill/>
          </p:spPr>
          <p:txBody>
            <a:bodyPr wrap="none" rtlCol="0">
              <a:spAutoFit/>
            </a:bodyPr>
            <a:lstStyle/>
            <a:p>
              <a:r>
                <a:rPr lang="en-US" sz="1400" b="1" dirty="0">
                  <a:solidFill>
                    <a:srgbClr val="00664D"/>
                  </a:solidFill>
                </a:rPr>
                <a:t>XML/XHTML</a:t>
              </a:r>
            </a:p>
          </p:txBody>
        </p:sp>
      </p:grpSp>
      <p:grpSp>
        <p:nvGrpSpPr>
          <p:cNvPr id="10" name="Group 48"/>
          <p:cNvGrpSpPr/>
          <p:nvPr/>
        </p:nvGrpSpPr>
        <p:grpSpPr>
          <a:xfrm>
            <a:off x="8344300" y="4515740"/>
            <a:ext cx="1385981" cy="1659352"/>
            <a:chOff x="8344352" y="4515733"/>
            <a:chExt cx="1385983" cy="1659373"/>
          </a:xfrm>
        </p:grpSpPr>
        <p:pic>
          <p:nvPicPr>
            <p:cNvPr id="21" name="Picture 20"/>
            <p:cNvPicPr>
              <a:picLocks noChangeAspect="1"/>
            </p:cNvPicPr>
            <p:nvPr/>
          </p:nvPicPr>
          <p:blipFill>
            <a:blip r:embed="rId4"/>
            <a:stretch>
              <a:fillRect/>
            </a:stretch>
          </p:blipFill>
          <p:spPr>
            <a:xfrm>
              <a:off x="8655997" y="4541837"/>
              <a:ext cx="1066800" cy="1066800"/>
            </a:xfrm>
            <a:prstGeom prst="rect">
              <a:avLst/>
            </a:prstGeom>
            <a:effectLst>
              <a:outerShdw blurRad="50800" dist="38100" dir="5400000">
                <a:srgbClr val="000000">
                  <a:alpha val="43000"/>
                </a:srgbClr>
              </a:outerShdw>
            </a:effectLst>
          </p:spPr>
        </p:pic>
        <p:sp>
          <p:nvSpPr>
            <p:cNvPr id="47" name="TextBox 46"/>
            <p:cNvSpPr txBox="1"/>
            <p:nvPr/>
          </p:nvSpPr>
          <p:spPr>
            <a:xfrm>
              <a:off x="8648462" y="5684837"/>
              <a:ext cx="1081873" cy="490269"/>
            </a:xfrm>
            <a:prstGeom prst="rect">
              <a:avLst/>
            </a:prstGeom>
            <a:noFill/>
          </p:spPr>
          <p:txBody>
            <a:bodyPr wrap="none" rtlCol="0">
              <a:spAutoFit/>
            </a:bodyPr>
            <a:lstStyle/>
            <a:p>
              <a:pPr algn="ctr"/>
              <a:r>
                <a:rPr lang="en-US" sz="1400" b="1" dirty="0">
                  <a:solidFill>
                    <a:srgbClr val="00664D"/>
                  </a:solidFill>
                </a:rPr>
                <a:t>Relational</a:t>
              </a:r>
            </a:p>
            <a:p>
              <a:pPr algn="ctr"/>
              <a:r>
                <a:rPr lang="en-US" sz="1400" b="1" dirty="0">
                  <a:solidFill>
                    <a:srgbClr val="00664D"/>
                  </a:solidFill>
                </a:rPr>
                <a:t>Database</a:t>
              </a:r>
            </a:p>
          </p:txBody>
        </p:sp>
        <p:sp>
          <p:nvSpPr>
            <p:cNvPr id="48" name="TextBox 47"/>
            <p:cNvSpPr txBox="1"/>
            <p:nvPr/>
          </p:nvSpPr>
          <p:spPr>
            <a:xfrm rot="16200000">
              <a:off x="7930049" y="4930036"/>
              <a:ext cx="1113044" cy="284437"/>
            </a:xfrm>
            <a:prstGeom prst="rect">
              <a:avLst/>
            </a:prstGeom>
            <a:noFill/>
          </p:spPr>
          <p:txBody>
            <a:bodyPr wrap="none" rtlCol="0">
              <a:spAutoFit/>
            </a:bodyPr>
            <a:lstStyle/>
            <a:p>
              <a:r>
                <a:rPr lang="en-US" sz="1400" b="1" dirty="0">
                  <a:solidFill>
                    <a:srgbClr val="000000"/>
                  </a:solidFill>
                </a:rPr>
                <a:t>SQL</a:t>
              </a:r>
              <a:r>
                <a:rPr lang="en-US" sz="1400" b="1" dirty="0">
                  <a:solidFill>
                    <a:srgbClr val="000000"/>
                  </a:solidFill>
                  <a:sym typeface="Wingdings"/>
                </a:rPr>
                <a:t>RDF</a:t>
              </a:r>
              <a:endParaRPr lang="en-US" sz="1400" b="1" dirty="0">
                <a:solidFill>
                  <a:srgbClr val="000000"/>
                </a:solidFill>
              </a:endParaRPr>
            </a:p>
          </p:txBody>
        </p:sp>
      </p:grpSp>
      <p:grpSp>
        <p:nvGrpSpPr>
          <p:cNvPr id="11" name="Group 54"/>
          <p:cNvGrpSpPr/>
          <p:nvPr/>
        </p:nvGrpSpPr>
        <p:grpSpPr>
          <a:xfrm>
            <a:off x="8420551" y="1344844"/>
            <a:ext cx="1420355" cy="1749197"/>
            <a:chOff x="8268157" y="1646235"/>
            <a:chExt cx="1420355" cy="1749197"/>
          </a:xfrm>
        </p:grpSpPr>
        <p:pic>
          <p:nvPicPr>
            <p:cNvPr id="23" name="Picture 22"/>
            <p:cNvPicPr>
              <a:picLocks noChangeAspect="1"/>
            </p:cNvPicPr>
            <p:nvPr/>
          </p:nvPicPr>
          <p:blipFill>
            <a:blip r:embed="rId4"/>
            <a:stretch>
              <a:fillRect/>
            </a:stretch>
          </p:blipFill>
          <p:spPr>
            <a:xfrm>
              <a:off x="8621712" y="1874837"/>
              <a:ext cx="1066800" cy="1066800"/>
            </a:xfrm>
            <a:prstGeom prst="rect">
              <a:avLst/>
            </a:prstGeom>
            <a:effectLst>
              <a:outerShdw blurRad="50800" dist="38100" dir="5400000">
                <a:srgbClr val="000000">
                  <a:alpha val="43000"/>
                </a:srgbClr>
              </a:outerShdw>
            </a:effectLst>
          </p:spPr>
        </p:pic>
        <p:sp>
          <p:nvSpPr>
            <p:cNvPr id="50" name="TextBox 49"/>
            <p:cNvSpPr txBox="1"/>
            <p:nvPr/>
          </p:nvSpPr>
          <p:spPr>
            <a:xfrm>
              <a:off x="8657748" y="3017837"/>
              <a:ext cx="983024" cy="284437"/>
            </a:xfrm>
            <a:prstGeom prst="rect">
              <a:avLst/>
            </a:prstGeom>
            <a:noFill/>
          </p:spPr>
          <p:txBody>
            <a:bodyPr wrap="none" rtlCol="0">
              <a:spAutoFit/>
            </a:bodyPr>
            <a:lstStyle/>
            <a:p>
              <a:r>
                <a:rPr lang="en-US" sz="1400" b="1" dirty="0">
                  <a:solidFill>
                    <a:srgbClr val="00664D"/>
                  </a:solidFill>
                </a:rPr>
                <a:t>Database</a:t>
              </a:r>
            </a:p>
          </p:txBody>
        </p:sp>
        <p:sp>
          <p:nvSpPr>
            <p:cNvPr id="51" name="TextBox 50"/>
            <p:cNvSpPr txBox="1"/>
            <p:nvPr/>
          </p:nvSpPr>
          <p:spPr>
            <a:xfrm rot="16200000">
              <a:off x="7535777" y="2378615"/>
              <a:ext cx="1749197" cy="284437"/>
            </a:xfrm>
            <a:prstGeom prst="rect">
              <a:avLst/>
            </a:prstGeom>
            <a:noFill/>
          </p:spPr>
          <p:txBody>
            <a:bodyPr wrap="none" rtlCol="0">
              <a:spAutoFit/>
            </a:bodyPr>
            <a:lstStyle/>
            <a:p>
              <a:r>
                <a:rPr lang="en-US" sz="1400" b="1" dirty="0">
                  <a:solidFill>
                    <a:srgbClr val="000000"/>
                  </a:solidFill>
                </a:rPr>
                <a:t>SPARQL Endpoint</a:t>
              </a:r>
            </a:p>
          </p:txBody>
        </p:sp>
      </p:grpSp>
      <p:grpSp>
        <p:nvGrpSpPr>
          <p:cNvPr id="12" name="Group 55"/>
          <p:cNvGrpSpPr/>
          <p:nvPr/>
        </p:nvGrpSpPr>
        <p:grpSpPr>
          <a:xfrm>
            <a:off x="91385" y="1341438"/>
            <a:ext cx="1443732" cy="1749197"/>
            <a:chOff x="147220" y="1636861"/>
            <a:chExt cx="1443732" cy="1749197"/>
          </a:xfrm>
        </p:grpSpPr>
        <p:grpSp>
          <p:nvGrpSpPr>
            <p:cNvPr id="13" name="Group 52"/>
            <p:cNvGrpSpPr/>
            <p:nvPr/>
          </p:nvGrpSpPr>
          <p:grpSpPr>
            <a:xfrm>
              <a:off x="147220" y="1874837"/>
              <a:ext cx="1159292" cy="1427437"/>
              <a:chOff x="147220" y="1874837"/>
              <a:chExt cx="1159292" cy="1427437"/>
            </a:xfrm>
          </p:grpSpPr>
          <p:pic>
            <p:nvPicPr>
              <p:cNvPr id="24" name="Picture 23"/>
              <p:cNvPicPr>
                <a:picLocks noChangeAspect="1"/>
              </p:cNvPicPr>
              <p:nvPr/>
            </p:nvPicPr>
            <p:blipFill>
              <a:blip r:embed="rId4"/>
              <a:stretch>
                <a:fillRect/>
              </a:stretch>
            </p:blipFill>
            <p:spPr>
              <a:xfrm>
                <a:off x="239712" y="1874837"/>
                <a:ext cx="1066800" cy="1066800"/>
              </a:xfrm>
              <a:prstGeom prst="rect">
                <a:avLst/>
              </a:prstGeom>
              <a:effectLst>
                <a:outerShdw blurRad="50800" dist="38100" dir="5400000">
                  <a:srgbClr val="000000">
                    <a:alpha val="43000"/>
                  </a:srgbClr>
                </a:outerShdw>
              </a:effectLst>
            </p:spPr>
          </p:pic>
          <p:sp>
            <p:nvSpPr>
              <p:cNvPr id="52" name="TextBox 51"/>
              <p:cNvSpPr txBox="1"/>
              <p:nvPr/>
            </p:nvSpPr>
            <p:spPr>
              <a:xfrm>
                <a:off x="147220" y="3017837"/>
                <a:ext cx="1159292" cy="284437"/>
              </a:xfrm>
              <a:prstGeom prst="rect">
                <a:avLst/>
              </a:prstGeom>
              <a:noFill/>
            </p:spPr>
            <p:txBody>
              <a:bodyPr wrap="none" rtlCol="0">
                <a:spAutoFit/>
              </a:bodyPr>
              <a:lstStyle/>
              <a:p>
                <a:r>
                  <a:rPr lang="en-US" sz="1400" b="1" dirty="0">
                    <a:solidFill>
                      <a:schemeClr val="accent1">
                        <a:lumMod val="50000"/>
                      </a:schemeClr>
                    </a:solidFill>
                  </a:rPr>
                  <a:t>Triple store</a:t>
                </a:r>
              </a:p>
            </p:txBody>
          </p:sp>
        </p:grpSp>
        <p:sp>
          <p:nvSpPr>
            <p:cNvPr id="54" name="TextBox 53"/>
            <p:cNvSpPr txBox="1"/>
            <p:nvPr/>
          </p:nvSpPr>
          <p:spPr>
            <a:xfrm rot="16200000">
              <a:off x="574135" y="2369241"/>
              <a:ext cx="1749197" cy="284437"/>
            </a:xfrm>
            <a:prstGeom prst="rect">
              <a:avLst/>
            </a:prstGeom>
            <a:noFill/>
          </p:spPr>
          <p:txBody>
            <a:bodyPr wrap="none" rtlCol="0">
              <a:spAutoFit/>
            </a:bodyPr>
            <a:lstStyle/>
            <a:p>
              <a:r>
                <a:rPr lang="en-US" sz="1400" b="1" dirty="0">
                  <a:solidFill>
                    <a:srgbClr val="000000"/>
                  </a:solidFill>
                </a:rPr>
                <a:t>SPARQL Endpoint</a:t>
              </a:r>
            </a:p>
          </p:txBody>
        </p:sp>
      </p:grpSp>
      <p:sp>
        <p:nvSpPr>
          <p:cNvPr id="57" name="TextBox 56"/>
          <p:cNvSpPr txBox="1"/>
          <p:nvPr/>
        </p:nvSpPr>
        <p:spPr>
          <a:xfrm>
            <a:off x="315912" y="5761042"/>
            <a:ext cx="1154675" cy="288959"/>
          </a:xfrm>
          <a:prstGeom prst="rect">
            <a:avLst/>
          </a:prstGeom>
          <a:noFill/>
        </p:spPr>
        <p:txBody>
          <a:bodyPr wrap="none" lIns="91132" tIns="45567" rIns="91132" bIns="45567" rtlCol="0">
            <a:spAutoFit/>
          </a:bodyPr>
          <a:lstStyle/>
          <a:p>
            <a:r>
              <a:rPr lang="en-US" sz="1400" b="1" dirty="0">
                <a:solidFill>
                  <a:srgbClr val="00664D"/>
                </a:solidFill>
              </a:rPr>
              <a:t>RDF Graph</a:t>
            </a:r>
          </a:p>
        </p:txBody>
      </p:sp>
      <p:cxnSp>
        <p:nvCxnSpPr>
          <p:cNvPr id="59" name="Straight Arrow Connector 58"/>
          <p:cNvCxnSpPr>
            <a:stCxn id="8" idx="0"/>
          </p:cNvCxnSpPr>
          <p:nvPr/>
        </p:nvCxnSpPr>
        <p:spPr bwMode="auto">
          <a:xfrm rot="5400000" flipH="1" flipV="1">
            <a:off x="2239963" y="3798887"/>
            <a:ext cx="2667000" cy="171450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62" name="Straight Arrow Connector 61"/>
          <p:cNvCxnSpPr>
            <a:stCxn id="7" idx="0"/>
            <a:endCxn id="91" idx="4"/>
          </p:cNvCxnSpPr>
          <p:nvPr/>
        </p:nvCxnSpPr>
        <p:spPr bwMode="auto">
          <a:xfrm rot="16200000" flipV="1">
            <a:off x="3575430" y="4635155"/>
            <a:ext cx="2667000" cy="4203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65" name="Straight Arrow Connector 64"/>
          <p:cNvCxnSpPr>
            <a:stCxn id="5" idx="0"/>
          </p:cNvCxnSpPr>
          <p:nvPr/>
        </p:nvCxnSpPr>
        <p:spPr bwMode="auto">
          <a:xfrm rot="16200000" flipV="1">
            <a:off x="4964113" y="3703637"/>
            <a:ext cx="2667000" cy="190500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73" name="Straight Arrow Connector 72"/>
          <p:cNvCxnSpPr>
            <a:endCxn id="91" idx="3"/>
          </p:cNvCxnSpPr>
          <p:nvPr/>
        </p:nvCxnSpPr>
        <p:spPr bwMode="auto">
          <a:xfrm flipV="1">
            <a:off x="1839912" y="3222204"/>
            <a:ext cx="2185895" cy="1700634"/>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76" name="Straight Arrow Connector 75"/>
          <p:cNvCxnSpPr>
            <a:stCxn id="48" idx="0"/>
            <a:endCxn id="91" idx="5"/>
          </p:cNvCxnSpPr>
          <p:nvPr/>
        </p:nvCxnSpPr>
        <p:spPr bwMode="auto">
          <a:xfrm flipH="1" flipV="1">
            <a:off x="5750018" y="3222208"/>
            <a:ext cx="2594283" cy="1850047"/>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79" name="Straight Arrow Connector 78"/>
          <p:cNvCxnSpPr>
            <a:stCxn id="54" idx="2"/>
            <a:endCxn id="91" idx="2"/>
          </p:cNvCxnSpPr>
          <p:nvPr/>
        </p:nvCxnSpPr>
        <p:spPr bwMode="auto">
          <a:xfrm>
            <a:off x="1535117" y="2216036"/>
            <a:ext cx="2133596" cy="763705"/>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82" name="Straight Arrow Connector 81"/>
          <p:cNvCxnSpPr>
            <a:stCxn id="51" idx="0"/>
            <a:endCxn id="91" idx="6"/>
          </p:cNvCxnSpPr>
          <p:nvPr/>
        </p:nvCxnSpPr>
        <p:spPr bwMode="auto">
          <a:xfrm flipH="1">
            <a:off x="6107113" y="2219442"/>
            <a:ext cx="2313438" cy="760299"/>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110" name="Straight Arrow Connector 109"/>
          <p:cNvCxnSpPr>
            <a:stCxn id="91" idx="0"/>
            <a:endCxn id="119" idx="4"/>
          </p:cNvCxnSpPr>
          <p:nvPr/>
        </p:nvCxnSpPr>
        <p:spPr bwMode="auto">
          <a:xfrm rot="5400000" flipH="1" flipV="1">
            <a:off x="4545018" y="2293937"/>
            <a:ext cx="685800" cy="1588"/>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113" name="Straight Arrow Connector 112"/>
          <p:cNvCxnSpPr>
            <a:endCxn id="119" idx="2"/>
          </p:cNvCxnSpPr>
          <p:nvPr/>
        </p:nvCxnSpPr>
        <p:spPr bwMode="auto">
          <a:xfrm flipV="1">
            <a:off x="1535113" y="1646236"/>
            <a:ext cx="2590800" cy="457201"/>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116" name="Straight Arrow Connector 115"/>
          <p:cNvCxnSpPr>
            <a:endCxn id="119" idx="6"/>
          </p:cNvCxnSpPr>
          <p:nvPr/>
        </p:nvCxnSpPr>
        <p:spPr bwMode="auto">
          <a:xfrm rot="10800000">
            <a:off x="5649913" y="1646236"/>
            <a:ext cx="2743200" cy="457201"/>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grpSp>
        <p:nvGrpSpPr>
          <p:cNvPr id="14" name="Group 129"/>
          <p:cNvGrpSpPr/>
          <p:nvPr/>
        </p:nvGrpSpPr>
        <p:grpSpPr>
          <a:xfrm>
            <a:off x="4125913" y="1341437"/>
            <a:ext cx="1524000" cy="609600"/>
            <a:chOff x="4125912" y="1341437"/>
            <a:chExt cx="1524000" cy="609600"/>
          </a:xfrm>
        </p:grpSpPr>
        <p:sp>
          <p:nvSpPr>
            <p:cNvPr id="38" name="Rectangle 37"/>
            <p:cNvSpPr/>
            <p:nvPr/>
          </p:nvSpPr>
          <p:spPr bwMode="auto">
            <a:xfrm>
              <a:off x="4196017" y="1455837"/>
              <a:ext cx="13716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sz="1700" b="1" dirty="0">
                  <a:solidFill>
                    <a:srgbClr val="800000"/>
                  </a:solidFill>
                </a:rPr>
                <a:t>Application</a:t>
              </a:r>
            </a:p>
          </p:txBody>
        </p:sp>
        <p:sp>
          <p:nvSpPr>
            <p:cNvPr id="119" name="Oval 118"/>
            <p:cNvSpPr/>
            <p:nvPr/>
          </p:nvSpPr>
          <p:spPr bwMode="auto">
            <a:xfrm>
              <a:off x="4125912" y="1341437"/>
              <a:ext cx="1524000" cy="609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49" name="TextBox 148"/>
          <p:cNvSpPr txBox="1"/>
          <p:nvPr/>
        </p:nvSpPr>
        <p:spPr>
          <a:xfrm rot="18136226">
            <a:off x="2946526" y="4675747"/>
            <a:ext cx="665277" cy="288989"/>
          </a:xfrm>
          <a:prstGeom prst="rect">
            <a:avLst/>
          </a:prstGeom>
          <a:noFill/>
        </p:spPr>
        <p:txBody>
          <a:bodyPr wrap="none" lIns="91132" tIns="45567" rIns="91132" bIns="45567" rtlCol="0">
            <a:spAutoFit/>
          </a:bodyPr>
          <a:lstStyle/>
          <a:p>
            <a:r>
              <a:rPr lang="en-US" sz="1400" b="1" noProof="1">
                <a:solidFill>
                  <a:srgbClr val="000000"/>
                </a:solidFill>
              </a:rPr>
              <a:t>RDFa</a:t>
            </a:r>
          </a:p>
        </p:txBody>
      </p:sp>
      <p:sp>
        <p:nvSpPr>
          <p:cNvPr id="150" name="TextBox 149"/>
          <p:cNvSpPr txBox="1"/>
          <p:nvPr/>
        </p:nvSpPr>
        <p:spPr>
          <a:xfrm rot="3212084">
            <a:off x="5927677" y="4745557"/>
            <a:ext cx="1419978" cy="288989"/>
          </a:xfrm>
          <a:prstGeom prst="rect">
            <a:avLst/>
          </a:prstGeom>
          <a:noFill/>
        </p:spPr>
        <p:txBody>
          <a:bodyPr wrap="none" lIns="91132" tIns="45567" rIns="91132" bIns="45567" rtlCol="0">
            <a:spAutoFit/>
          </a:bodyPr>
          <a:lstStyle/>
          <a:p>
            <a:r>
              <a:rPr lang="en-US" sz="1400" b="1" noProof="1">
                <a:solidFill>
                  <a:srgbClr val="000000"/>
                </a:solidFill>
              </a:rPr>
              <a:t>GRDDL, RDFa</a:t>
            </a:r>
          </a:p>
        </p:txBody>
      </p:sp>
      <p:sp>
        <p:nvSpPr>
          <p:cNvPr id="151" name="TextBox 150"/>
          <p:cNvSpPr txBox="1"/>
          <p:nvPr/>
        </p:nvSpPr>
        <p:spPr>
          <a:xfrm rot="16200000">
            <a:off x="3921619" y="4660511"/>
            <a:ext cx="1607426" cy="288989"/>
          </a:xfrm>
          <a:prstGeom prst="rect">
            <a:avLst/>
          </a:prstGeom>
          <a:noFill/>
        </p:spPr>
        <p:txBody>
          <a:bodyPr wrap="none" lIns="91132" tIns="45567" rIns="91132" bIns="45567" rtlCol="0">
            <a:spAutoFit/>
          </a:bodyPr>
          <a:lstStyle/>
          <a:p>
            <a:r>
              <a:rPr lang="en-US" sz="1400" b="1" noProof="1">
                <a:solidFill>
                  <a:srgbClr val="000000"/>
                </a:solidFill>
              </a:rPr>
              <a:t>NLP Techniques</a:t>
            </a:r>
          </a:p>
        </p:txBody>
      </p:sp>
      <p:sp>
        <p:nvSpPr>
          <p:cNvPr id="152" name="TextBox 151"/>
          <p:cNvSpPr txBox="1"/>
          <p:nvPr/>
        </p:nvSpPr>
        <p:spPr>
          <a:xfrm rot="1192782">
            <a:off x="1890961" y="2324907"/>
            <a:ext cx="1852905" cy="288959"/>
          </a:xfrm>
          <a:prstGeom prst="rect">
            <a:avLst/>
          </a:prstGeom>
          <a:noFill/>
        </p:spPr>
        <p:txBody>
          <a:bodyPr wrap="none" lIns="91132" tIns="45567" rIns="91132" bIns="45567" rtlCol="0">
            <a:spAutoFit/>
          </a:bodyPr>
          <a:lstStyle/>
          <a:p>
            <a:r>
              <a:rPr lang="en-US" sz="1400" b="1" dirty="0">
                <a:solidFill>
                  <a:srgbClr val="000000"/>
                </a:solidFill>
              </a:rPr>
              <a:t>SPARQL Construct</a:t>
            </a:r>
          </a:p>
        </p:txBody>
      </p:sp>
      <p:sp>
        <p:nvSpPr>
          <p:cNvPr id="154" name="TextBox 153"/>
          <p:cNvSpPr txBox="1"/>
          <p:nvPr/>
        </p:nvSpPr>
        <p:spPr>
          <a:xfrm rot="20494382">
            <a:off x="6238499" y="2304368"/>
            <a:ext cx="1852905" cy="288959"/>
          </a:xfrm>
          <a:prstGeom prst="rect">
            <a:avLst/>
          </a:prstGeom>
          <a:noFill/>
        </p:spPr>
        <p:txBody>
          <a:bodyPr wrap="none" lIns="91132" tIns="45567" rIns="91132" bIns="45567" rtlCol="0">
            <a:spAutoFit/>
          </a:bodyPr>
          <a:lstStyle/>
          <a:p>
            <a:r>
              <a:rPr lang="en-US" sz="1400" b="1" dirty="0">
                <a:solidFill>
                  <a:srgbClr val="000000"/>
                </a:solidFill>
              </a:rPr>
              <a:t>SPARQL Construct</a:t>
            </a:r>
          </a:p>
        </p:txBody>
      </p:sp>
      <p:sp>
        <p:nvSpPr>
          <p:cNvPr id="60" name="TextBox 59"/>
          <p:cNvSpPr txBox="1"/>
          <p:nvPr/>
        </p:nvSpPr>
        <p:spPr>
          <a:xfrm rot="1206292">
            <a:off x="1900567" y="2658905"/>
            <a:ext cx="1607505" cy="288959"/>
          </a:xfrm>
          <a:prstGeom prst="rect">
            <a:avLst/>
          </a:prstGeom>
          <a:noFill/>
        </p:spPr>
        <p:txBody>
          <a:bodyPr wrap="none" lIns="91132" tIns="45567" rIns="91132" bIns="45567" rtlCol="0">
            <a:spAutoFit/>
          </a:bodyPr>
          <a:lstStyle/>
          <a:p>
            <a:r>
              <a:rPr lang="en-US" sz="1400" b="1" dirty="0">
                <a:solidFill>
                  <a:srgbClr val="000000"/>
                </a:solidFill>
              </a:rPr>
              <a:t>SPARQL Update</a:t>
            </a:r>
          </a:p>
        </p:txBody>
      </p:sp>
      <p:sp>
        <p:nvSpPr>
          <p:cNvPr id="61" name="TextBox 60"/>
          <p:cNvSpPr txBox="1"/>
          <p:nvPr/>
        </p:nvSpPr>
        <p:spPr>
          <a:xfrm rot="20451556">
            <a:off x="6478491" y="2657554"/>
            <a:ext cx="1607505" cy="288959"/>
          </a:xfrm>
          <a:prstGeom prst="rect">
            <a:avLst/>
          </a:prstGeom>
          <a:noFill/>
        </p:spPr>
        <p:txBody>
          <a:bodyPr wrap="none" lIns="91132" tIns="45567" rIns="91132" bIns="45567" rtlCol="0">
            <a:spAutoFit/>
          </a:bodyPr>
          <a:lstStyle/>
          <a:p>
            <a:r>
              <a:rPr lang="en-US" sz="1400" b="1" dirty="0">
                <a:solidFill>
                  <a:srgbClr val="000000"/>
                </a:solidFill>
              </a:rPr>
              <a:t>SPARQL Update</a:t>
            </a:r>
          </a:p>
        </p:txBody>
      </p:sp>
      <p:sp>
        <p:nvSpPr>
          <p:cNvPr id="63" name="Arc 62"/>
          <p:cNvSpPr/>
          <p:nvPr/>
        </p:nvSpPr>
        <p:spPr>
          <a:xfrm rot="2895240">
            <a:off x="468313" y="3015563"/>
            <a:ext cx="381000" cy="381000"/>
          </a:xfrm>
          <a:prstGeom prst="arc">
            <a:avLst>
              <a:gd name="adj1" fmla="val 16200000"/>
              <a:gd name="adj2" fmla="val 10785553"/>
            </a:avLst>
          </a:prstGeom>
          <a:ln w="28575" cmpd="sng">
            <a:solidFill>
              <a:srgbClr val="005500"/>
            </a:solidFill>
            <a:tailEnd type="arrow"/>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64" name="Arc 63"/>
          <p:cNvSpPr/>
          <p:nvPr/>
        </p:nvSpPr>
        <p:spPr>
          <a:xfrm rot="2895240">
            <a:off x="9004986" y="6144311"/>
            <a:ext cx="381000" cy="381000"/>
          </a:xfrm>
          <a:prstGeom prst="arc">
            <a:avLst>
              <a:gd name="adj1" fmla="val 16200000"/>
              <a:gd name="adj2" fmla="val 10785553"/>
            </a:avLst>
          </a:prstGeom>
          <a:ln w="28575" cmpd="sng">
            <a:solidFill>
              <a:srgbClr val="005500"/>
            </a:solidFill>
            <a:tailEnd type="arrow"/>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66" name="TextBox 65"/>
          <p:cNvSpPr txBox="1"/>
          <p:nvPr/>
        </p:nvSpPr>
        <p:spPr>
          <a:xfrm>
            <a:off x="8621746" y="6599240"/>
            <a:ext cx="1175225" cy="288959"/>
          </a:xfrm>
          <a:prstGeom prst="rect">
            <a:avLst/>
          </a:prstGeom>
          <a:noFill/>
        </p:spPr>
        <p:txBody>
          <a:bodyPr wrap="none" lIns="91132" tIns="45567" rIns="91132" bIns="45567" rtlCol="0">
            <a:spAutoFit/>
          </a:bodyPr>
          <a:lstStyle/>
          <a:p>
            <a:r>
              <a:rPr lang="en-US" sz="1400" b="1" noProof="1">
                <a:solidFill>
                  <a:srgbClr val="000000"/>
                </a:solidFill>
              </a:rPr>
              <a:t>Inferencing</a:t>
            </a:r>
          </a:p>
        </p:txBody>
      </p:sp>
      <p:sp>
        <p:nvSpPr>
          <p:cNvPr id="67" name="TextBox 66"/>
          <p:cNvSpPr txBox="1"/>
          <p:nvPr/>
        </p:nvSpPr>
        <p:spPr>
          <a:xfrm>
            <a:off x="76419" y="3398842"/>
            <a:ext cx="1175225" cy="288959"/>
          </a:xfrm>
          <a:prstGeom prst="rect">
            <a:avLst/>
          </a:prstGeom>
          <a:noFill/>
        </p:spPr>
        <p:txBody>
          <a:bodyPr wrap="none" lIns="91132" tIns="45567" rIns="91132" bIns="45567" rtlCol="0">
            <a:spAutoFit/>
          </a:bodyPr>
          <a:lstStyle/>
          <a:p>
            <a:r>
              <a:rPr lang="en-US" sz="1400" b="1" noProof="1">
                <a:solidFill>
                  <a:srgbClr val="000000"/>
                </a:solidFill>
              </a:rPr>
              <a:t>Inferencing</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 y="3191863"/>
            <a:ext cx="9072563" cy="1259946"/>
          </a:xfrm>
        </p:spPr>
        <p:txBody>
          <a:bodyPr>
            <a:normAutofit fontScale="90000"/>
          </a:bodyPr>
          <a:lstStyle/>
          <a:p>
            <a:r>
              <a:rPr lang="en-US" sz="6000" dirty="0" smtClean="0">
                <a:solidFill>
                  <a:schemeClr val="bg1"/>
                </a:solidFill>
              </a:rPr>
              <a:t>What have we achieved?</a:t>
            </a:r>
            <a:br>
              <a:rPr lang="en-US" sz="6000" dirty="0" smtClean="0">
                <a:solidFill>
                  <a:schemeClr val="bg1"/>
                </a:solidFill>
              </a:rPr>
            </a:br>
            <a:r>
              <a:rPr lang="en-US" sz="4400" dirty="0" smtClean="0">
                <a:solidFill>
                  <a:schemeClr val="bg1"/>
                </a:solidFill>
              </a:rPr>
              <a:t>(putting all together)</a:t>
            </a:r>
            <a:endParaRPr lang="en-US" sz="4400" dirty="0">
              <a:solidFill>
                <a:schemeClr val="bg1"/>
              </a:solidFill>
            </a:endParaRPr>
          </a:p>
        </p:txBody>
      </p:sp>
    </p:spTree>
    <p:extLst>
      <p:ext uri="{BB962C8B-B14F-4D97-AF65-F5344CB8AC3E}">
        <p14:creationId xmlns:p14="http://schemas.microsoft.com/office/powerpoint/2010/main" val="976072434"/>
      </p:ext>
    </p:extLst>
  </p:cSld>
  <p:clrMapOvr>
    <a:masterClrMapping/>
  </p:clrMapOvr>
  <p:timing>
    <p:tnLst>
      <p:par>
        <p:cTn xmlns:p14="http://schemas.microsoft.com/office/powerpoint/2010/mai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162">
            <a:norm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Remember the integration example?</a:t>
            </a:r>
            <a:endParaRPr lang="en-US" dirty="0"/>
          </a:p>
        </p:txBody>
      </p:sp>
      <p:grpSp>
        <p:nvGrpSpPr>
          <p:cNvPr id="2" name="Group 57"/>
          <p:cNvGrpSpPr/>
          <p:nvPr/>
        </p:nvGrpSpPr>
        <p:grpSpPr>
          <a:xfrm>
            <a:off x="1955386" y="1417639"/>
            <a:ext cx="4493454" cy="914400"/>
            <a:chOff x="1687513" y="1265237"/>
            <a:chExt cx="4493454" cy="914400"/>
          </a:xfrm>
        </p:grpSpPr>
        <p:pic>
          <p:nvPicPr>
            <p:cNvPr id="4" name="Picture 3"/>
            <p:cNvPicPr>
              <a:picLocks noChangeAspect="1"/>
            </p:cNvPicPr>
            <p:nvPr/>
          </p:nvPicPr>
          <p:blipFill>
            <a:blip r:embed="rId3"/>
            <a:stretch>
              <a:fillRect/>
            </a:stretch>
          </p:blipFill>
          <p:spPr>
            <a:xfrm>
              <a:off x="1687513" y="1265237"/>
              <a:ext cx="1304260" cy="914400"/>
            </a:xfrm>
            <a:prstGeom prst="rect">
              <a:avLst/>
            </a:prstGeom>
          </p:spPr>
        </p:pic>
        <p:pic>
          <p:nvPicPr>
            <p:cNvPr id="6" name="Picture 5"/>
            <p:cNvPicPr>
              <a:picLocks noChangeAspect="1"/>
            </p:cNvPicPr>
            <p:nvPr/>
          </p:nvPicPr>
          <p:blipFill>
            <a:blip r:embed="rId4"/>
            <a:stretch>
              <a:fillRect/>
            </a:stretch>
          </p:blipFill>
          <p:spPr>
            <a:xfrm>
              <a:off x="4964112" y="1265237"/>
              <a:ext cx="1216855" cy="914400"/>
            </a:xfrm>
            <a:prstGeom prst="rect">
              <a:avLst/>
            </a:prstGeom>
          </p:spPr>
        </p:pic>
      </p:grpSp>
      <p:grpSp>
        <p:nvGrpSpPr>
          <p:cNvPr id="3" name="Group 56"/>
          <p:cNvGrpSpPr/>
          <p:nvPr/>
        </p:nvGrpSpPr>
        <p:grpSpPr>
          <a:xfrm>
            <a:off x="506448" y="6180137"/>
            <a:ext cx="7391399" cy="838200"/>
            <a:chOff x="392112" y="6180137"/>
            <a:chExt cx="7391399" cy="838200"/>
          </a:xfrm>
        </p:grpSpPr>
        <p:pic>
          <p:nvPicPr>
            <p:cNvPr id="7" name="Picture 6"/>
            <p:cNvPicPr>
              <a:picLocks noChangeAspect="1"/>
            </p:cNvPicPr>
            <p:nvPr/>
          </p:nvPicPr>
          <p:blipFill>
            <a:blip r:embed="rId5"/>
            <a:stretch>
              <a:fillRect/>
            </a:stretch>
          </p:blipFill>
          <p:spPr>
            <a:xfrm>
              <a:off x="5396401" y="6271011"/>
              <a:ext cx="1143000" cy="656453"/>
            </a:xfrm>
            <a:prstGeom prst="rect">
              <a:avLst/>
            </a:prstGeom>
          </p:spPr>
        </p:pic>
        <p:pic>
          <p:nvPicPr>
            <p:cNvPr id="8" name="Picture 7"/>
            <p:cNvPicPr>
              <a:picLocks noChangeAspect="1"/>
            </p:cNvPicPr>
            <p:nvPr/>
          </p:nvPicPr>
          <p:blipFill>
            <a:blip r:embed="rId6"/>
            <a:stretch>
              <a:fillRect/>
            </a:stretch>
          </p:blipFill>
          <p:spPr>
            <a:xfrm>
              <a:off x="1941024" y="6291369"/>
              <a:ext cx="1066799" cy="615736"/>
            </a:xfrm>
            <a:prstGeom prst="rect">
              <a:avLst/>
            </a:prstGeom>
          </p:spPr>
        </p:pic>
        <p:pic>
          <p:nvPicPr>
            <p:cNvPr id="9" name="Picture 8"/>
            <p:cNvPicPr>
              <a:picLocks noChangeAspect="1"/>
            </p:cNvPicPr>
            <p:nvPr/>
          </p:nvPicPr>
          <p:blipFill>
            <a:blip r:embed="rId7"/>
            <a:stretch>
              <a:fillRect/>
            </a:stretch>
          </p:blipFill>
          <p:spPr>
            <a:xfrm>
              <a:off x="392112" y="6180137"/>
              <a:ext cx="838200" cy="838200"/>
            </a:xfrm>
            <a:prstGeom prst="rect">
              <a:avLst/>
            </a:prstGeom>
          </p:spPr>
        </p:pic>
        <p:pic>
          <p:nvPicPr>
            <p:cNvPr id="12" name="Picture 11"/>
            <p:cNvPicPr>
              <a:picLocks noChangeAspect="1"/>
            </p:cNvPicPr>
            <p:nvPr/>
          </p:nvPicPr>
          <p:blipFill>
            <a:blip r:embed="rId8"/>
            <a:stretch>
              <a:fillRect/>
            </a:stretch>
          </p:blipFill>
          <p:spPr>
            <a:xfrm>
              <a:off x="7250112" y="6253871"/>
              <a:ext cx="533399" cy="690732"/>
            </a:xfrm>
            <a:prstGeom prst="rect">
              <a:avLst/>
            </a:prstGeom>
          </p:spPr>
        </p:pic>
        <p:grpSp>
          <p:nvGrpSpPr>
            <p:cNvPr id="5" name="Group 33"/>
            <p:cNvGrpSpPr/>
            <p:nvPr/>
          </p:nvGrpSpPr>
          <p:grpSpPr>
            <a:xfrm>
              <a:off x="3718535" y="6180137"/>
              <a:ext cx="967154" cy="838200"/>
              <a:chOff x="4659312" y="2789237"/>
              <a:chExt cx="1143000" cy="990600"/>
            </a:xfrm>
          </p:grpSpPr>
          <p:sp>
            <p:nvSpPr>
              <p:cNvPr id="13" name="Oval 12"/>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4" name="Oval 13"/>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5" name="Oval 14"/>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6" name="Oval 15"/>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8" name="Oval 17"/>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20" name="Straight Arrow Connector 19"/>
              <p:cNvCxnSpPr>
                <a:stCxn id="13" idx="6"/>
                <a:endCxn id="15"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1" name="Straight Arrow Connector 20"/>
              <p:cNvCxnSpPr>
                <a:stCxn id="13" idx="5"/>
                <a:endCxn id="16"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4" name="Straight Arrow Connector 23"/>
              <p:cNvCxnSpPr>
                <a:stCxn id="17" idx="7"/>
                <a:endCxn id="14"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7" name="Straight Arrow Connector 26"/>
              <p:cNvCxnSpPr>
                <a:stCxn id="14" idx="5"/>
                <a:endCxn id="18"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0" name="Straight Arrow Connector 29"/>
              <p:cNvCxnSpPr>
                <a:stCxn id="18" idx="7"/>
                <a:endCxn id="15"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nvGrpSpPr>
          <p:cNvPr id="10" name="Group 55"/>
          <p:cNvGrpSpPr/>
          <p:nvPr/>
        </p:nvGrpSpPr>
        <p:grpSpPr>
          <a:xfrm>
            <a:off x="1039813" y="3417887"/>
            <a:ext cx="6324600" cy="1524000"/>
            <a:chOff x="696912" y="3170237"/>
            <a:chExt cx="6324600" cy="1524000"/>
          </a:xfrm>
        </p:grpSpPr>
        <p:sp>
          <p:nvSpPr>
            <p:cNvPr id="35" name="Oval 34"/>
            <p:cNvSpPr/>
            <p:nvPr/>
          </p:nvSpPr>
          <p:spPr bwMode="auto">
            <a:xfrm>
              <a:off x="1535112" y="33988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7" name="Oval 36"/>
            <p:cNvSpPr/>
            <p:nvPr/>
          </p:nvSpPr>
          <p:spPr bwMode="auto">
            <a:xfrm>
              <a:off x="2754312" y="4160837"/>
              <a:ext cx="533400" cy="457200"/>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8" name="Oval 37"/>
            <p:cNvSpPr/>
            <p:nvPr/>
          </p:nvSpPr>
          <p:spPr bwMode="auto">
            <a:xfrm>
              <a:off x="4049712" y="3170237"/>
              <a:ext cx="533400" cy="4572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9" name="Oval 38"/>
            <p:cNvSpPr/>
            <p:nvPr/>
          </p:nvSpPr>
          <p:spPr bwMode="auto">
            <a:xfrm>
              <a:off x="5116512" y="42370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40" name="Oval 39"/>
            <p:cNvSpPr/>
            <p:nvPr/>
          </p:nvSpPr>
          <p:spPr bwMode="auto">
            <a:xfrm>
              <a:off x="696912" y="4160837"/>
              <a:ext cx="533400" cy="4572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41" name="Oval 40"/>
            <p:cNvSpPr/>
            <p:nvPr/>
          </p:nvSpPr>
          <p:spPr bwMode="auto">
            <a:xfrm>
              <a:off x="6488112" y="3779837"/>
              <a:ext cx="533400" cy="457200"/>
            </a:xfrm>
            <a:prstGeom prst="ellipse">
              <a:avLst/>
            </a:prstGeom>
            <a:solidFill>
              <a:srgbClr val="F9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43" name="Straight Arrow Connector 42"/>
            <p:cNvCxnSpPr>
              <a:stCxn id="40" idx="7"/>
              <a:endCxn id="35" idx="3"/>
            </p:cNvCxnSpPr>
            <p:nvPr/>
          </p:nvCxnSpPr>
          <p:spPr bwMode="auto">
            <a:xfrm rot="5400000" flipH="1" flipV="1">
              <a:off x="1163357" y="3777922"/>
              <a:ext cx="438710" cy="461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4" name="Straight Arrow Connector 43"/>
            <p:cNvCxnSpPr>
              <a:stCxn id="40" idx="6"/>
              <a:endCxn id="38" idx="2"/>
            </p:cNvCxnSpPr>
            <p:nvPr/>
          </p:nvCxnSpPr>
          <p:spPr bwMode="auto">
            <a:xfrm flipV="1">
              <a:off x="1230312" y="3398837"/>
              <a:ext cx="2819400" cy="9906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7" name="Straight Arrow Connector 46"/>
            <p:cNvCxnSpPr>
              <a:stCxn id="35" idx="5"/>
              <a:endCxn id="37" idx="1"/>
            </p:cNvCxnSpPr>
            <p:nvPr/>
          </p:nvCxnSpPr>
          <p:spPr bwMode="auto">
            <a:xfrm rot="16200000" flipH="1">
              <a:off x="2192057" y="3587422"/>
              <a:ext cx="438710" cy="842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0" name="Straight Arrow Connector 49"/>
            <p:cNvCxnSpPr>
              <a:stCxn id="39" idx="1"/>
              <a:endCxn id="38" idx="4"/>
            </p:cNvCxnSpPr>
            <p:nvPr/>
          </p:nvCxnSpPr>
          <p:spPr bwMode="auto">
            <a:xfrm rot="16200000" flipV="1">
              <a:off x="4417243" y="3526607"/>
              <a:ext cx="676555" cy="878215"/>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3" name="Straight Arrow Connector 52"/>
            <p:cNvCxnSpPr>
              <a:stCxn id="41" idx="2"/>
              <a:endCxn id="35" idx="6"/>
            </p:cNvCxnSpPr>
            <p:nvPr/>
          </p:nvCxnSpPr>
          <p:spPr bwMode="auto">
            <a:xfrm rot="10800000">
              <a:off x="2068512" y="3627437"/>
              <a:ext cx="4419600" cy="3810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grpSp>
      <p:cxnSp>
        <p:nvCxnSpPr>
          <p:cNvPr id="60" name="Straight Connector 59"/>
          <p:cNvCxnSpPr/>
          <p:nvPr/>
        </p:nvCxnSpPr>
        <p:spPr bwMode="auto">
          <a:xfrm>
            <a:off x="315913" y="2797970"/>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cxnSp>
        <p:nvCxnSpPr>
          <p:cNvPr id="63" name="Straight Connector 62"/>
          <p:cNvCxnSpPr/>
          <p:nvPr/>
        </p:nvCxnSpPr>
        <p:spPr bwMode="auto">
          <a:xfrm>
            <a:off x="315913" y="5560221"/>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sp>
        <p:nvSpPr>
          <p:cNvPr id="64" name="TextBox 63"/>
          <p:cNvSpPr txBox="1"/>
          <p:nvPr/>
        </p:nvSpPr>
        <p:spPr>
          <a:xfrm>
            <a:off x="239716" y="6980236"/>
            <a:ext cx="2607647" cy="325594"/>
          </a:xfrm>
          <a:prstGeom prst="rect">
            <a:avLst/>
          </a:prstGeom>
          <a:noFill/>
        </p:spPr>
        <p:txBody>
          <a:bodyPr wrap="none" lIns="91132" tIns="45567" rIns="91132" bIns="45567" rtlCol="0">
            <a:spAutoFit/>
          </a:bodyPr>
          <a:lstStyle/>
          <a:p>
            <a:r>
              <a:rPr lang="en-US" sz="1700" b="1" dirty="0">
                <a:solidFill>
                  <a:schemeClr val="tx1">
                    <a:lumMod val="95000"/>
                    <a:lumOff val="5000"/>
                  </a:schemeClr>
                </a:solidFill>
              </a:rPr>
              <a:t>Data in various formats</a:t>
            </a:r>
          </a:p>
        </p:txBody>
      </p:sp>
      <p:sp>
        <p:nvSpPr>
          <p:cNvPr id="65" name="TextBox 64"/>
          <p:cNvSpPr txBox="1"/>
          <p:nvPr/>
        </p:nvSpPr>
        <p:spPr>
          <a:xfrm>
            <a:off x="239746" y="5242410"/>
            <a:ext cx="3867689" cy="325594"/>
          </a:xfrm>
          <a:prstGeom prst="rect">
            <a:avLst/>
          </a:prstGeom>
          <a:noFill/>
        </p:spPr>
        <p:txBody>
          <a:bodyPr wrap="none" lIns="91132" tIns="45567" rIns="91132" bIns="45567" rtlCol="0">
            <a:spAutoFit/>
          </a:bodyPr>
          <a:lstStyle/>
          <a:p>
            <a:r>
              <a:rPr lang="en-US" sz="1700" b="1" dirty="0">
                <a:solidFill>
                  <a:schemeClr val="tx1">
                    <a:lumMod val="95000"/>
                    <a:lumOff val="5000"/>
                  </a:schemeClr>
                </a:solidFill>
              </a:rPr>
              <a:t>Data represented in abstract format</a:t>
            </a:r>
          </a:p>
        </p:txBody>
      </p:sp>
      <p:sp>
        <p:nvSpPr>
          <p:cNvPr id="66" name="TextBox 65"/>
          <p:cNvSpPr txBox="1"/>
          <p:nvPr/>
        </p:nvSpPr>
        <p:spPr>
          <a:xfrm>
            <a:off x="239716" y="2468036"/>
            <a:ext cx="1492803" cy="325594"/>
          </a:xfrm>
          <a:prstGeom prst="rect">
            <a:avLst/>
          </a:prstGeom>
          <a:noFill/>
        </p:spPr>
        <p:txBody>
          <a:bodyPr wrap="none" lIns="91132" tIns="45567" rIns="91132" bIns="45567" rtlCol="0">
            <a:spAutoFit/>
          </a:bodyPr>
          <a:lstStyle/>
          <a:p>
            <a:r>
              <a:rPr lang="en-US" sz="1700" b="1" dirty="0">
                <a:solidFill>
                  <a:schemeClr val="tx1">
                    <a:lumMod val="95000"/>
                    <a:lumOff val="5000"/>
                  </a:schemeClr>
                </a:solidFill>
              </a:rPr>
              <a:t>Applications</a:t>
            </a:r>
          </a:p>
        </p:txBody>
      </p:sp>
      <p:sp>
        <p:nvSpPr>
          <p:cNvPr id="67" name="Up-Down Arrow 66"/>
          <p:cNvSpPr/>
          <p:nvPr/>
        </p:nvSpPr>
        <p:spPr bwMode="auto">
          <a:xfrm>
            <a:off x="8240713" y="5075243"/>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b="1"/>
          </a:p>
        </p:txBody>
      </p:sp>
      <p:sp>
        <p:nvSpPr>
          <p:cNvPr id="68" name="Up-Down Arrow 67"/>
          <p:cNvSpPr/>
          <p:nvPr/>
        </p:nvSpPr>
        <p:spPr bwMode="auto">
          <a:xfrm>
            <a:off x="8240713" y="2332040"/>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b="1"/>
          </a:p>
        </p:txBody>
      </p:sp>
      <p:sp>
        <p:nvSpPr>
          <p:cNvPr id="69" name="TextBox 68"/>
          <p:cNvSpPr txBox="1"/>
          <p:nvPr/>
        </p:nvSpPr>
        <p:spPr>
          <a:xfrm>
            <a:off x="8545512" y="5075272"/>
            <a:ext cx="1020699" cy="780795"/>
          </a:xfrm>
          <a:prstGeom prst="rect">
            <a:avLst/>
          </a:prstGeom>
          <a:noFill/>
        </p:spPr>
        <p:txBody>
          <a:bodyPr wrap="none" lIns="91132" tIns="45567" rIns="91132" bIns="45567" rtlCol="0">
            <a:spAutoFit/>
          </a:bodyPr>
          <a:lstStyle/>
          <a:p>
            <a:r>
              <a:rPr lang="en-US" sz="1700" b="1" dirty="0">
                <a:solidFill>
                  <a:schemeClr val="tx1">
                    <a:lumMod val="95000"/>
                    <a:lumOff val="5000"/>
                  </a:schemeClr>
                </a:solidFill>
              </a:rPr>
              <a:t>Map,</a:t>
            </a:r>
          </a:p>
          <a:p>
            <a:r>
              <a:rPr lang="en-US" sz="1700" b="1" dirty="0">
                <a:solidFill>
                  <a:schemeClr val="tx1">
                    <a:lumMod val="95000"/>
                    <a:lumOff val="5000"/>
                  </a:schemeClr>
                </a:solidFill>
              </a:rPr>
              <a:t>Expose,</a:t>
            </a:r>
          </a:p>
          <a:p>
            <a:r>
              <a:rPr lang="en-US" sz="1700" b="1" dirty="0">
                <a:solidFill>
                  <a:schemeClr val="tx1">
                    <a:lumMod val="95000"/>
                    <a:lumOff val="5000"/>
                  </a:schemeClr>
                </a:solidFill>
              </a:rPr>
              <a:t>…</a:t>
            </a:r>
          </a:p>
        </p:txBody>
      </p:sp>
      <p:sp>
        <p:nvSpPr>
          <p:cNvPr id="70" name="TextBox 69"/>
          <p:cNvSpPr txBox="1"/>
          <p:nvPr/>
        </p:nvSpPr>
        <p:spPr>
          <a:xfrm>
            <a:off x="8545547" y="2332071"/>
            <a:ext cx="1323229" cy="780795"/>
          </a:xfrm>
          <a:prstGeom prst="rect">
            <a:avLst/>
          </a:prstGeom>
          <a:noFill/>
        </p:spPr>
        <p:txBody>
          <a:bodyPr wrap="none" lIns="91132" tIns="45567" rIns="91132" bIns="45567" rtlCol="0">
            <a:spAutoFit/>
          </a:bodyPr>
          <a:lstStyle/>
          <a:p>
            <a:r>
              <a:rPr lang="en-US" sz="1700" b="1" dirty="0">
                <a:solidFill>
                  <a:schemeClr val="tx1">
                    <a:lumMod val="95000"/>
                    <a:lumOff val="5000"/>
                  </a:schemeClr>
                </a:solidFill>
              </a:rPr>
              <a:t>Manipulate</a:t>
            </a:r>
          </a:p>
          <a:p>
            <a:r>
              <a:rPr lang="en-US" sz="1700" b="1" dirty="0">
                <a:solidFill>
                  <a:schemeClr val="tx1">
                    <a:lumMod val="95000"/>
                    <a:lumOff val="5000"/>
                  </a:schemeClr>
                </a:solidFill>
              </a:rPr>
              <a:t>Query</a:t>
            </a:r>
          </a:p>
          <a:p>
            <a:r>
              <a:rPr lang="en-US" sz="1700" b="1" dirty="0">
                <a:solidFill>
                  <a:schemeClr val="tx1">
                    <a:lumMod val="95000"/>
                    <a:lumOff val="5000"/>
                  </a:schemeClr>
                </a:solidFill>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Same with what we learned</a:t>
            </a:r>
            <a:endParaRPr lang="en-US" dirty="0"/>
          </a:p>
        </p:txBody>
      </p:sp>
      <p:grpSp>
        <p:nvGrpSpPr>
          <p:cNvPr id="45" name="Group 44"/>
          <p:cNvGrpSpPr/>
          <p:nvPr/>
        </p:nvGrpSpPr>
        <p:grpSpPr>
          <a:xfrm>
            <a:off x="239714" y="1417637"/>
            <a:ext cx="9754127" cy="5888202"/>
            <a:chOff x="239712" y="1417637"/>
            <a:chExt cx="9754127" cy="5888202"/>
          </a:xfrm>
        </p:grpSpPr>
        <p:grpSp>
          <p:nvGrpSpPr>
            <p:cNvPr id="2" name="Group 57"/>
            <p:cNvGrpSpPr/>
            <p:nvPr/>
          </p:nvGrpSpPr>
          <p:grpSpPr>
            <a:xfrm>
              <a:off x="1955385" y="1417637"/>
              <a:ext cx="4493454" cy="914400"/>
              <a:chOff x="1687513" y="1265237"/>
              <a:chExt cx="4493454" cy="914400"/>
            </a:xfrm>
          </p:grpSpPr>
          <p:pic>
            <p:nvPicPr>
              <p:cNvPr id="4" name="Picture 3"/>
              <p:cNvPicPr>
                <a:picLocks noChangeAspect="1"/>
              </p:cNvPicPr>
              <p:nvPr/>
            </p:nvPicPr>
            <p:blipFill>
              <a:blip r:embed="rId3"/>
              <a:stretch>
                <a:fillRect/>
              </a:stretch>
            </p:blipFill>
            <p:spPr>
              <a:xfrm>
                <a:off x="1687513" y="1265237"/>
                <a:ext cx="1304260" cy="914400"/>
              </a:xfrm>
              <a:prstGeom prst="rect">
                <a:avLst/>
              </a:prstGeom>
            </p:spPr>
          </p:pic>
          <p:pic>
            <p:nvPicPr>
              <p:cNvPr id="6" name="Picture 5"/>
              <p:cNvPicPr>
                <a:picLocks noChangeAspect="1"/>
              </p:cNvPicPr>
              <p:nvPr/>
            </p:nvPicPr>
            <p:blipFill>
              <a:blip r:embed="rId4"/>
              <a:stretch>
                <a:fillRect/>
              </a:stretch>
            </p:blipFill>
            <p:spPr>
              <a:xfrm>
                <a:off x="4964112" y="1265237"/>
                <a:ext cx="1216855" cy="914400"/>
              </a:xfrm>
              <a:prstGeom prst="rect">
                <a:avLst/>
              </a:prstGeom>
            </p:spPr>
          </p:pic>
        </p:grpSp>
        <p:grpSp>
          <p:nvGrpSpPr>
            <p:cNvPr id="3" name="Group 56"/>
            <p:cNvGrpSpPr/>
            <p:nvPr/>
          </p:nvGrpSpPr>
          <p:grpSpPr>
            <a:xfrm>
              <a:off x="506413" y="6180137"/>
              <a:ext cx="7391399" cy="838200"/>
              <a:chOff x="392112" y="6180137"/>
              <a:chExt cx="7391399" cy="838200"/>
            </a:xfrm>
          </p:grpSpPr>
          <p:pic>
            <p:nvPicPr>
              <p:cNvPr id="7" name="Picture 6"/>
              <p:cNvPicPr>
                <a:picLocks noChangeAspect="1"/>
              </p:cNvPicPr>
              <p:nvPr/>
            </p:nvPicPr>
            <p:blipFill>
              <a:blip r:embed="rId5"/>
              <a:stretch>
                <a:fillRect/>
              </a:stretch>
            </p:blipFill>
            <p:spPr>
              <a:xfrm>
                <a:off x="5396401" y="6271011"/>
                <a:ext cx="1143000" cy="656453"/>
              </a:xfrm>
              <a:prstGeom prst="rect">
                <a:avLst/>
              </a:prstGeom>
            </p:spPr>
          </p:pic>
          <p:pic>
            <p:nvPicPr>
              <p:cNvPr id="8" name="Picture 7"/>
              <p:cNvPicPr>
                <a:picLocks noChangeAspect="1"/>
              </p:cNvPicPr>
              <p:nvPr/>
            </p:nvPicPr>
            <p:blipFill>
              <a:blip r:embed="rId6"/>
              <a:stretch>
                <a:fillRect/>
              </a:stretch>
            </p:blipFill>
            <p:spPr>
              <a:xfrm>
                <a:off x="1941024" y="6291369"/>
                <a:ext cx="1066799" cy="615736"/>
              </a:xfrm>
              <a:prstGeom prst="rect">
                <a:avLst/>
              </a:prstGeom>
            </p:spPr>
          </p:pic>
          <p:pic>
            <p:nvPicPr>
              <p:cNvPr id="9" name="Picture 8"/>
              <p:cNvPicPr>
                <a:picLocks noChangeAspect="1"/>
              </p:cNvPicPr>
              <p:nvPr/>
            </p:nvPicPr>
            <p:blipFill>
              <a:blip r:embed="rId7"/>
              <a:stretch>
                <a:fillRect/>
              </a:stretch>
            </p:blipFill>
            <p:spPr>
              <a:xfrm>
                <a:off x="392112" y="6180137"/>
                <a:ext cx="838200" cy="838200"/>
              </a:xfrm>
              <a:prstGeom prst="rect">
                <a:avLst/>
              </a:prstGeom>
            </p:spPr>
          </p:pic>
          <p:pic>
            <p:nvPicPr>
              <p:cNvPr id="12" name="Picture 11"/>
              <p:cNvPicPr>
                <a:picLocks noChangeAspect="1"/>
              </p:cNvPicPr>
              <p:nvPr/>
            </p:nvPicPr>
            <p:blipFill>
              <a:blip r:embed="rId8"/>
              <a:stretch>
                <a:fillRect/>
              </a:stretch>
            </p:blipFill>
            <p:spPr>
              <a:xfrm>
                <a:off x="7250112" y="6253871"/>
                <a:ext cx="533399" cy="690732"/>
              </a:xfrm>
              <a:prstGeom prst="rect">
                <a:avLst/>
              </a:prstGeom>
            </p:spPr>
          </p:pic>
          <p:grpSp>
            <p:nvGrpSpPr>
              <p:cNvPr id="5" name="Group 33"/>
              <p:cNvGrpSpPr/>
              <p:nvPr/>
            </p:nvGrpSpPr>
            <p:grpSpPr>
              <a:xfrm>
                <a:off x="3718535" y="6180137"/>
                <a:ext cx="967154" cy="838200"/>
                <a:chOff x="4659312" y="2789237"/>
                <a:chExt cx="1143000" cy="990600"/>
              </a:xfrm>
            </p:grpSpPr>
            <p:sp>
              <p:nvSpPr>
                <p:cNvPr id="13" name="Oval 12"/>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4" name="Oval 13"/>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5" name="Oval 14"/>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6" name="Oval 15"/>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8" name="Oval 17"/>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20" name="Straight Arrow Connector 19"/>
                <p:cNvCxnSpPr>
                  <a:stCxn id="13" idx="6"/>
                  <a:endCxn id="15"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1" name="Straight Arrow Connector 20"/>
                <p:cNvCxnSpPr>
                  <a:stCxn id="13" idx="5"/>
                  <a:endCxn id="16"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4" name="Straight Arrow Connector 23"/>
                <p:cNvCxnSpPr>
                  <a:stCxn id="17" idx="7"/>
                  <a:endCxn id="14"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7" name="Straight Arrow Connector 26"/>
                <p:cNvCxnSpPr>
                  <a:stCxn id="14" idx="5"/>
                  <a:endCxn id="18"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0" name="Straight Arrow Connector 29"/>
                <p:cNvCxnSpPr>
                  <a:stCxn id="18" idx="7"/>
                  <a:endCxn id="15"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nvGrpSpPr>
            <p:cNvPr id="10" name="Group 55"/>
            <p:cNvGrpSpPr/>
            <p:nvPr/>
          </p:nvGrpSpPr>
          <p:grpSpPr>
            <a:xfrm>
              <a:off x="1039812" y="3417887"/>
              <a:ext cx="6324600" cy="1524000"/>
              <a:chOff x="696912" y="3170237"/>
              <a:chExt cx="6324600" cy="1524000"/>
            </a:xfrm>
          </p:grpSpPr>
          <p:sp>
            <p:nvSpPr>
              <p:cNvPr id="35" name="Oval 34"/>
              <p:cNvSpPr/>
              <p:nvPr/>
            </p:nvSpPr>
            <p:spPr bwMode="auto">
              <a:xfrm>
                <a:off x="1535112" y="33988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7" name="Oval 36"/>
              <p:cNvSpPr/>
              <p:nvPr/>
            </p:nvSpPr>
            <p:spPr bwMode="auto">
              <a:xfrm>
                <a:off x="2754312" y="4160837"/>
                <a:ext cx="533400" cy="457200"/>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8" name="Oval 37"/>
              <p:cNvSpPr/>
              <p:nvPr/>
            </p:nvSpPr>
            <p:spPr bwMode="auto">
              <a:xfrm>
                <a:off x="4049712" y="3170237"/>
                <a:ext cx="533400" cy="4572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9" name="Oval 38"/>
              <p:cNvSpPr/>
              <p:nvPr/>
            </p:nvSpPr>
            <p:spPr bwMode="auto">
              <a:xfrm>
                <a:off x="5116512" y="42370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40" name="Oval 39"/>
              <p:cNvSpPr/>
              <p:nvPr/>
            </p:nvSpPr>
            <p:spPr bwMode="auto">
              <a:xfrm>
                <a:off x="696912" y="4160837"/>
                <a:ext cx="533400" cy="4572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41" name="Oval 40"/>
              <p:cNvSpPr/>
              <p:nvPr/>
            </p:nvSpPr>
            <p:spPr bwMode="auto">
              <a:xfrm>
                <a:off x="6488112" y="3779837"/>
                <a:ext cx="533400" cy="457200"/>
              </a:xfrm>
              <a:prstGeom prst="ellipse">
                <a:avLst/>
              </a:prstGeom>
              <a:solidFill>
                <a:srgbClr val="F9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43" name="Straight Arrow Connector 42"/>
              <p:cNvCxnSpPr>
                <a:stCxn id="40" idx="7"/>
                <a:endCxn id="35" idx="3"/>
              </p:cNvCxnSpPr>
              <p:nvPr/>
            </p:nvCxnSpPr>
            <p:spPr bwMode="auto">
              <a:xfrm rot="5400000" flipH="1" flipV="1">
                <a:off x="1163357" y="3777922"/>
                <a:ext cx="438710" cy="461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4" name="Straight Arrow Connector 43"/>
              <p:cNvCxnSpPr>
                <a:stCxn id="40" idx="6"/>
                <a:endCxn id="38" idx="2"/>
              </p:cNvCxnSpPr>
              <p:nvPr/>
            </p:nvCxnSpPr>
            <p:spPr bwMode="auto">
              <a:xfrm flipV="1">
                <a:off x="1230312" y="3398837"/>
                <a:ext cx="2819400" cy="9906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7" name="Straight Arrow Connector 46"/>
              <p:cNvCxnSpPr>
                <a:stCxn id="35" idx="5"/>
                <a:endCxn id="37" idx="1"/>
              </p:cNvCxnSpPr>
              <p:nvPr/>
            </p:nvCxnSpPr>
            <p:spPr bwMode="auto">
              <a:xfrm rot="16200000" flipH="1">
                <a:off x="2192057" y="3587422"/>
                <a:ext cx="438710" cy="842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0" name="Straight Arrow Connector 49"/>
              <p:cNvCxnSpPr>
                <a:stCxn id="39" idx="1"/>
                <a:endCxn id="38" idx="4"/>
              </p:cNvCxnSpPr>
              <p:nvPr/>
            </p:nvCxnSpPr>
            <p:spPr bwMode="auto">
              <a:xfrm rot="16200000" flipV="1">
                <a:off x="4417243" y="3526607"/>
                <a:ext cx="676555" cy="878215"/>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3" name="Straight Arrow Connector 52"/>
              <p:cNvCxnSpPr>
                <a:stCxn id="41" idx="2"/>
                <a:endCxn id="35" idx="6"/>
              </p:cNvCxnSpPr>
              <p:nvPr/>
            </p:nvCxnSpPr>
            <p:spPr bwMode="auto">
              <a:xfrm rot="10800000">
                <a:off x="2068512" y="3627437"/>
                <a:ext cx="4419600" cy="3810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grpSp>
        <p:cxnSp>
          <p:nvCxnSpPr>
            <p:cNvPr id="60" name="Straight Connector 59"/>
            <p:cNvCxnSpPr/>
            <p:nvPr/>
          </p:nvCxnSpPr>
          <p:spPr bwMode="auto">
            <a:xfrm>
              <a:off x="315912" y="2797968"/>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cxnSp>
          <p:nvCxnSpPr>
            <p:cNvPr id="63" name="Straight Connector 62"/>
            <p:cNvCxnSpPr/>
            <p:nvPr/>
          </p:nvCxnSpPr>
          <p:spPr bwMode="auto">
            <a:xfrm>
              <a:off x="315912" y="5560218"/>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sp>
          <p:nvSpPr>
            <p:cNvPr id="64" name="TextBox 63"/>
            <p:cNvSpPr txBox="1"/>
            <p:nvPr/>
          </p:nvSpPr>
          <p:spPr>
            <a:xfrm>
              <a:off x="239712" y="6980237"/>
              <a:ext cx="2607667" cy="325602"/>
            </a:xfrm>
            <a:prstGeom prst="rect">
              <a:avLst/>
            </a:prstGeom>
            <a:noFill/>
          </p:spPr>
          <p:txBody>
            <a:bodyPr wrap="none" rtlCol="0">
              <a:spAutoFit/>
            </a:bodyPr>
            <a:lstStyle/>
            <a:p>
              <a:r>
                <a:rPr lang="en-US" sz="1700" b="1" dirty="0">
                  <a:solidFill>
                    <a:schemeClr val="tx1">
                      <a:lumMod val="95000"/>
                      <a:lumOff val="5000"/>
                    </a:schemeClr>
                  </a:solidFill>
                </a:rPr>
                <a:t>Data in various formats</a:t>
              </a:r>
            </a:p>
          </p:txBody>
        </p:sp>
        <p:sp>
          <p:nvSpPr>
            <p:cNvPr id="65" name="TextBox 64"/>
            <p:cNvSpPr txBox="1"/>
            <p:nvPr/>
          </p:nvSpPr>
          <p:spPr>
            <a:xfrm>
              <a:off x="239712" y="5242410"/>
              <a:ext cx="7888623" cy="325602"/>
            </a:xfrm>
            <a:prstGeom prst="rect">
              <a:avLst/>
            </a:prstGeom>
            <a:noFill/>
          </p:spPr>
          <p:txBody>
            <a:bodyPr wrap="none" rtlCol="0">
              <a:spAutoFit/>
            </a:bodyPr>
            <a:lstStyle/>
            <a:p>
              <a:r>
                <a:rPr lang="en-US" sz="1700" b="1" dirty="0">
                  <a:solidFill>
                    <a:schemeClr val="tx1">
                      <a:lumMod val="95000"/>
                      <a:lumOff val="5000"/>
                    </a:schemeClr>
                  </a:solidFill>
                </a:rPr>
                <a:t>Data represented in RDF with extra knowledge (RDFS, SKOS, RIF, OWL,…)</a:t>
              </a:r>
            </a:p>
          </p:txBody>
        </p:sp>
        <p:sp>
          <p:nvSpPr>
            <p:cNvPr id="66" name="TextBox 65"/>
            <p:cNvSpPr txBox="1"/>
            <p:nvPr/>
          </p:nvSpPr>
          <p:spPr>
            <a:xfrm>
              <a:off x="239712" y="2476677"/>
              <a:ext cx="1490206" cy="328665"/>
            </a:xfrm>
            <a:prstGeom prst="rect">
              <a:avLst/>
            </a:prstGeom>
            <a:noFill/>
          </p:spPr>
          <p:txBody>
            <a:bodyPr wrap="none" rtlCol="0">
              <a:spAutoFit/>
            </a:bodyPr>
            <a:lstStyle/>
            <a:p>
              <a:r>
                <a:rPr lang="en-US" sz="1700" b="1" dirty="0">
                  <a:solidFill>
                    <a:schemeClr val="tx1">
                      <a:lumMod val="95000"/>
                      <a:lumOff val="5000"/>
                    </a:schemeClr>
                  </a:solidFill>
                </a:rPr>
                <a:t>Applications</a:t>
              </a:r>
            </a:p>
          </p:txBody>
        </p:sp>
        <p:sp>
          <p:nvSpPr>
            <p:cNvPr id="67" name="Up-Down Arrow 66"/>
            <p:cNvSpPr/>
            <p:nvPr/>
          </p:nvSpPr>
          <p:spPr bwMode="auto">
            <a:xfrm>
              <a:off x="8240712" y="5075237"/>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68" name="Up-Down Arrow 67"/>
            <p:cNvSpPr/>
            <p:nvPr/>
          </p:nvSpPr>
          <p:spPr bwMode="auto">
            <a:xfrm>
              <a:off x="8240712" y="2332037"/>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69" name="TextBox 68"/>
            <p:cNvSpPr txBox="1"/>
            <p:nvPr/>
          </p:nvSpPr>
          <p:spPr>
            <a:xfrm>
              <a:off x="8545512" y="5075238"/>
              <a:ext cx="996130" cy="780803"/>
            </a:xfrm>
            <a:prstGeom prst="rect">
              <a:avLst/>
            </a:prstGeom>
            <a:noFill/>
          </p:spPr>
          <p:txBody>
            <a:bodyPr wrap="none" rtlCol="0">
              <a:spAutoFit/>
            </a:bodyPr>
            <a:lstStyle/>
            <a:p>
              <a:r>
                <a:rPr lang="en-US" sz="1700" b="1" dirty="0">
                  <a:solidFill>
                    <a:schemeClr val="tx1">
                      <a:lumMod val="95000"/>
                      <a:lumOff val="5000"/>
                    </a:schemeClr>
                  </a:solidFill>
                </a:rPr>
                <a:t>R2RML</a:t>
              </a:r>
              <a:r>
                <a:rPr lang="en-US" sz="1700" b="1" dirty="0" smtClean="0">
                  <a:solidFill>
                    <a:schemeClr val="tx1">
                      <a:lumMod val="95000"/>
                      <a:lumOff val="5000"/>
                    </a:schemeClr>
                  </a:solidFill>
                </a:rPr>
                <a:t>, </a:t>
              </a:r>
              <a:endParaRPr lang="en-US" sz="1700" b="1" dirty="0">
                <a:solidFill>
                  <a:schemeClr val="tx1">
                    <a:lumMod val="95000"/>
                    <a:lumOff val="5000"/>
                  </a:schemeClr>
                </a:solidFill>
              </a:endParaRPr>
            </a:p>
            <a:p>
              <a:r>
                <a:rPr lang="en-US" sz="1700" b="1" dirty="0">
                  <a:solidFill>
                    <a:schemeClr val="tx1">
                      <a:lumMod val="95000"/>
                      <a:lumOff val="5000"/>
                    </a:schemeClr>
                  </a:solidFill>
                </a:rPr>
                <a:t>RDFa,</a:t>
              </a:r>
            </a:p>
            <a:p>
              <a:r>
                <a:rPr lang="en-US" sz="1700" b="1" dirty="0">
                  <a:solidFill>
                    <a:schemeClr val="tx1">
                      <a:lumMod val="95000"/>
                      <a:lumOff val="5000"/>
                    </a:schemeClr>
                  </a:solidFill>
                </a:rPr>
                <a:t>…</a:t>
              </a:r>
            </a:p>
          </p:txBody>
        </p:sp>
        <p:sp>
          <p:nvSpPr>
            <p:cNvPr id="70" name="TextBox 69"/>
            <p:cNvSpPr txBox="1"/>
            <p:nvPr/>
          </p:nvSpPr>
          <p:spPr>
            <a:xfrm>
              <a:off x="8545512" y="2332037"/>
              <a:ext cx="1448327" cy="1008404"/>
            </a:xfrm>
            <a:prstGeom prst="rect">
              <a:avLst/>
            </a:prstGeom>
            <a:noFill/>
          </p:spPr>
          <p:txBody>
            <a:bodyPr wrap="none" rtlCol="0">
              <a:spAutoFit/>
            </a:bodyPr>
            <a:lstStyle/>
            <a:p>
              <a:r>
                <a:rPr lang="en-US" sz="1700" b="1" dirty="0" err="1" smtClean="0">
                  <a:solidFill>
                    <a:schemeClr val="tx1">
                      <a:lumMod val="95000"/>
                      <a:lumOff val="5000"/>
                    </a:schemeClr>
                  </a:solidFill>
                </a:rPr>
                <a:t>RESTful</a:t>
              </a:r>
              <a:r>
                <a:rPr lang="en-US" sz="1700" b="1" dirty="0" smtClean="0">
                  <a:solidFill>
                    <a:schemeClr val="tx1">
                      <a:lumMod val="95000"/>
                      <a:lumOff val="5000"/>
                    </a:schemeClr>
                  </a:solidFill>
                </a:rPr>
                <a:t> API</a:t>
              </a:r>
            </a:p>
            <a:p>
              <a:r>
                <a:rPr lang="en-US" sz="1700" b="1" dirty="0" smtClean="0">
                  <a:solidFill>
                    <a:schemeClr val="tx1">
                      <a:lumMod val="95000"/>
                      <a:lumOff val="5000"/>
                    </a:schemeClr>
                  </a:solidFill>
                </a:rPr>
                <a:t>SPARQL</a:t>
              </a:r>
              <a:r>
                <a:rPr lang="en-US" sz="1700" b="1" dirty="0">
                  <a:solidFill>
                    <a:schemeClr val="tx1">
                      <a:lumMod val="95000"/>
                      <a:lumOff val="5000"/>
                    </a:schemeClr>
                  </a:solidFill>
                </a:rPr>
                <a:t>,</a:t>
              </a:r>
            </a:p>
            <a:p>
              <a:r>
                <a:rPr lang="en-US" sz="1700" b="1" dirty="0">
                  <a:solidFill>
                    <a:schemeClr val="tx1">
                      <a:lumMod val="95000"/>
                      <a:lumOff val="5000"/>
                    </a:schemeClr>
                  </a:solidFill>
                </a:rPr>
                <a:t>Inferences</a:t>
              </a:r>
            </a:p>
            <a:p>
              <a:r>
                <a:rPr lang="en-US" sz="1700" b="1" dirty="0">
                  <a:solidFill>
                    <a:schemeClr val="tx1">
                      <a:lumMod val="95000"/>
                      <a:lumOff val="5000"/>
                    </a:schemeClr>
                  </a:solidFill>
                </a:rPr>
                <a:t>…</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a:t>Remember the integration example?</a:t>
            </a:r>
          </a:p>
        </p:txBody>
      </p:sp>
      <p:grpSp>
        <p:nvGrpSpPr>
          <p:cNvPr id="46" name="Group 45"/>
          <p:cNvGrpSpPr/>
          <p:nvPr/>
        </p:nvGrpSpPr>
        <p:grpSpPr>
          <a:xfrm>
            <a:off x="1583928" y="1547624"/>
            <a:ext cx="6779081" cy="5833751"/>
            <a:chOff x="502633" y="64718"/>
            <a:chExt cx="7932384" cy="6826227"/>
          </a:xfrm>
        </p:grpSpPr>
        <p:sp>
          <p:nvSpPr>
            <p:cNvPr id="48" name="TextBox 47"/>
            <p:cNvSpPr txBox="1"/>
            <p:nvPr/>
          </p:nvSpPr>
          <p:spPr>
            <a:xfrm>
              <a:off x="826539" y="2683506"/>
              <a:ext cx="1348342" cy="332827"/>
            </a:xfrm>
            <a:prstGeom prst="rect">
              <a:avLst/>
            </a:prstGeom>
            <a:noFill/>
          </p:spPr>
          <p:txBody>
            <a:bodyPr wrap="none" rtlCol="0">
              <a:spAutoFit/>
            </a:bodyPr>
            <a:lstStyle/>
            <a:p>
              <a:pPr algn="r"/>
              <a:r>
                <a:rPr lang="en-US" sz="1400" b="1" noProof="1">
                  <a:solidFill>
                    <a:schemeClr val="accent5"/>
                  </a:solidFill>
                </a:rPr>
                <a:t>Inferencing</a:t>
              </a:r>
            </a:p>
          </p:txBody>
        </p:sp>
        <p:sp>
          <p:nvSpPr>
            <p:cNvPr id="49" name="TextBox 48"/>
            <p:cNvSpPr txBox="1"/>
            <p:nvPr/>
          </p:nvSpPr>
          <p:spPr>
            <a:xfrm>
              <a:off x="4484645" y="1335805"/>
              <a:ext cx="2031776" cy="332827"/>
            </a:xfrm>
            <a:prstGeom prst="rect">
              <a:avLst/>
            </a:prstGeom>
            <a:noFill/>
          </p:spPr>
          <p:txBody>
            <a:bodyPr wrap="none" rtlCol="0">
              <a:spAutoFit/>
            </a:bodyPr>
            <a:lstStyle/>
            <a:p>
              <a:r>
                <a:rPr lang="en-US" sz="1400" b="1" dirty="0">
                  <a:solidFill>
                    <a:schemeClr val="accent5"/>
                  </a:solidFill>
                </a:rPr>
                <a:t>Query and Update</a:t>
              </a:r>
            </a:p>
          </p:txBody>
        </p:sp>
        <p:sp>
          <p:nvSpPr>
            <p:cNvPr id="51" name="Curved Right Arrow 50"/>
            <p:cNvSpPr/>
            <p:nvPr/>
          </p:nvSpPr>
          <p:spPr>
            <a:xfrm>
              <a:off x="2174881" y="2600573"/>
              <a:ext cx="774723" cy="668404"/>
            </a:xfrm>
            <a:prstGeom prst="curvedRightArrow">
              <a:avLst>
                <a:gd name="adj1" fmla="val 11197"/>
                <a:gd name="adj2" fmla="val 50000"/>
                <a:gd name="adj3" fmla="val 212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Up-Down Arrow 51"/>
            <p:cNvSpPr/>
            <p:nvPr/>
          </p:nvSpPr>
          <p:spPr>
            <a:xfrm>
              <a:off x="4183889" y="3884374"/>
              <a:ext cx="275362" cy="720746"/>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36"/>
            <p:cNvGrpSpPr/>
            <p:nvPr/>
          </p:nvGrpSpPr>
          <p:grpSpPr>
            <a:xfrm>
              <a:off x="3118430" y="64718"/>
              <a:ext cx="2406281" cy="1071588"/>
              <a:chOff x="5727454" y="2176923"/>
              <a:chExt cx="2406281" cy="1071588"/>
            </a:xfrm>
          </p:grpSpPr>
          <p:sp>
            <p:nvSpPr>
              <p:cNvPr id="107" name="Process 106"/>
              <p:cNvSpPr/>
              <p:nvPr/>
            </p:nvSpPr>
            <p:spPr>
              <a:xfrm>
                <a:off x="5727454" y="2176923"/>
                <a:ext cx="2406281" cy="107158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08" name="TextBox 107"/>
              <p:cNvSpPr txBox="1"/>
              <p:nvPr/>
            </p:nvSpPr>
            <p:spPr>
              <a:xfrm>
                <a:off x="6233711" y="2226405"/>
                <a:ext cx="1393763" cy="503741"/>
              </a:xfrm>
              <a:prstGeom prst="rect">
                <a:avLst/>
              </a:prstGeom>
              <a:noFill/>
            </p:spPr>
            <p:txBody>
              <a:bodyPr wrap="square" rtlCol="0">
                <a:spAutoFit/>
              </a:bodyPr>
              <a:lstStyle/>
              <a:p>
                <a:pPr algn="ctr"/>
                <a:r>
                  <a:rPr lang="en-US" sz="1200" b="1" dirty="0">
                    <a:solidFill>
                      <a:schemeClr val="tx2">
                        <a:lumMod val="90000"/>
                        <a:lumOff val="10000"/>
                      </a:schemeClr>
                    </a:solidFill>
                  </a:rPr>
                  <a:t>Web of Data Applications</a:t>
                </a:r>
              </a:p>
            </p:txBody>
          </p:sp>
          <p:grpSp>
            <p:nvGrpSpPr>
              <p:cNvPr id="109" name="Group 34"/>
              <p:cNvGrpSpPr/>
              <p:nvPr/>
            </p:nvGrpSpPr>
            <p:grpSpPr>
              <a:xfrm>
                <a:off x="5756332" y="2788057"/>
                <a:ext cx="2348524" cy="398838"/>
                <a:chOff x="5760470" y="2788057"/>
                <a:chExt cx="2348524" cy="398838"/>
              </a:xfrm>
            </p:grpSpPr>
            <p:sp>
              <p:nvSpPr>
                <p:cNvPr id="110" name="TextBox 109"/>
                <p:cNvSpPr txBox="1"/>
                <p:nvPr/>
              </p:nvSpPr>
              <p:spPr>
                <a:xfrm>
                  <a:off x="7077809" y="2788057"/>
                  <a:ext cx="1031185" cy="39883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900" b="1" dirty="0">
                      <a:solidFill>
                        <a:schemeClr val="tx1"/>
                      </a:solidFill>
                    </a:rPr>
                    <a:t>Browser Applications</a:t>
                  </a:r>
                </a:p>
              </p:txBody>
            </p:sp>
            <p:sp>
              <p:nvSpPr>
                <p:cNvPr id="111" name="TextBox 110"/>
                <p:cNvSpPr txBox="1"/>
                <p:nvPr/>
              </p:nvSpPr>
              <p:spPr>
                <a:xfrm>
                  <a:off x="5760470" y="2788057"/>
                  <a:ext cx="1031185" cy="39883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900" b="1" dirty="0">
                      <a:solidFill>
                        <a:schemeClr val="tx1"/>
                      </a:solidFill>
                    </a:rPr>
                    <a:t>Stand Alone Applications</a:t>
                  </a:r>
                </a:p>
              </p:txBody>
            </p:sp>
          </p:grpSp>
        </p:grpSp>
        <p:grpSp>
          <p:nvGrpSpPr>
            <p:cNvPr id="55" name="Group 53"/>
            <p:cNvGrpSpPr/>
            <p:nvPr/>
          </p:nvGrpSpPr>
          <p:grpSpPr>
            <a:xfrm>
              <a:off x="2949604" y="1733690"/>
              <a:ext cx="2743932" cy="2176604"/>
              <a:chOff x="2949604" y="1673827"/>
              <a:chExt cx="2743932" cy="2176604"/>
            </a:xfrm>
          </p:grpSpPr>
          <p:pic>
            <p:nvPicPr>
              <p:cNvPr id="105" name="Picture 104" descr="cloud07b.png"/>
              <p:cNvPicPr>
                <a:picLocks noChangeAspect="1"/>
              </p:cNvPicPr>
              <p:nvPr/>
            </p:nvPicPr>
            <p:blipFill>
              <a:blip r:embed="rId3">
                <a:alphaModFix amt="82000"/>
              </a:blip>
              <a:stretch>
                <a:fillRect/>
              </a:stretch>
            </p:blipFill>
            <p:spPr>
              <a:xfrm>
                <a:off x="2949604" y="1673827"/>
                <a:ext cx="2743932" cy="2176604"/>
              </a:xfrm>
              <a:prstGeom prst="rect">
                <a:avLst/>
              </a:prstGeom>
            </p:spPr>
          </p:pic>
          <p:sp>
            <p:nvSpPr>
              <p:cNvPr id="106" name="TextBox 105"/>
              <p:cNvSpPr txBox="1"/>
              <p:nvPr/>
            </p:nvSpPr>
            <p:spPr>
              <a:xfrm>
                <a:off x="3076486" y="2300130"/>
                <a:ext cx="2503536" cy="1243015"/>
              </a:xfrm>
              <a:prstGeom prst="rect">
                <a:avLst/>
              </a:prstGeom>
              <a:noFill/>
            </p:spPr>
            <p:txBody>
              <a:bodyPr wrap="square" rtlCol="0">
                <a:spAutoFit/>
              </a:bodyPr>
              <a:lstStyle/>
              <a:p>
                <a:pPr algn="ctr"/>
                <a:r>
                  <a:rPr lang="en-US" sz="1800" b="1" dirty="0">
                    <a:solidFill>
                      <a:schemeClr val="tx2">
                        <a:lumMod val="90000"/>
                        <a:lumOff val="10000"/>
                      </a:schemeClr>
                    </a:solidFill>
                  </a:rPr>
                  <a:t>Common “Graph” Format &amp;</a:t>
                </a:r>
              </a:p>
              <a:p>
                <a:pPr algn="ctr"/>
                <a:r>
                  <a:rPr lang="en-US" sz="1800" b="1" dirty="0">
                    <a:solidFill>
                      <a:schemeClr val="tx2">
                        <a:lumMod val="90000"/>
                        <a:lumOff val="10000"/>
                      </a:schemeClr>
                    </a:solidFill>
                  </a:rPr>
                  <a:t>Common Vocabularies</a:t>
                </a:r>
              </a:p>
            </p:txBody>
          </p:sp>
        </p:grpSp>
        <p:sp>
          <p:nvSpPr>
            <p:cNvPr id="56" name="TextBox 55"/>
            <p:cNvSpPr txBox="1"/>
            <p:nvPr/>
          </p:nvSpPr>
          <p:spPr>
            <a:xfrm>
              <a:off x="4484645" y="4057790"/>
              <a:ext cx="1208322" cy="332827"/>
            </a:xfrm>
            <a:prstGeom prst="rect">
              <a:avLst/>
            </a:prstGeom>
            <a:noFill/>
          </p:spPr>
          <p:txBody>
            <a:bodyPr wrap="none" rtlCol="0">
              <a:spAutoFit/>
            </a:bodyPr>
            <a:lstStyle/>
            <a:p>
              <a:r>
                <a:rPr lang="en-US" sz="1400" b="1" dirty="0">
                  <a:solidFill>
                    <a:srgbClr val="0F3661"/>
                  </a:solidFill>
                </a:rPr>
                <a:t>“</a:t>
              </a:r>
              <a:r>
                <a:rPr lang="en-US" sz="1400" b="1" dirty="0">
                  <a:solidFill>
                    <a:schemeClr val="accent5"/>
                  </a:solidFill>
                </a:rPr>
                <a:t>Bridges</a:t>
              </a:r>
              <a:r>
                <a:rPr lang="en-US" sz="1400" b="1" dirty="0">
                  <a:solidFill>
                    <a:srgbClr val="0F3661"/>
                  </a:solidFill>
                </a:rPr>
                <a:t>”</a:t>
              </a:r>
            </a:p>
          </p:txBody>
        </p:sp>
        <p:sp>
          <p:nvSpPr>
            <p:cNvPr id="57" name="Up-Down Arrow 56"/>
            <p:cNvSpPr/>
            <p:nvPr/>
          </p:nvSpPr>
          <p:spPr>
            <a:xfrm>
              <a:off x="4140164" y="1144946"/>
              <a:ext cx="275362" cy="708706"/>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3365608" y="6488667"/>
              <a:ext cx="2445309" cy="402278"/>
            </a:xfrm>
            <a:prstGeom prst="rect">
              <a:avLst/>
            </a:prstGeom>
            <a:noFill/>
          </p:spPr>
          <p:txBody>
            <a:bodyPr wrap="square" rtlCol="0">
              <a:spAutoFit/>
            </a:bodyPr>
            <a:lstStyle/>
            <a:p>
              <a:pPr algn="ctr"/>
              <a:r>
                <a:rPr lang="en-US" sz="1800" b="1" dirty="0">
                  <a:solidFill>
                    <a:schemeClr val="tx2">
                      <a:lumMod val="90000"/>
                      <a:lumOff val="10000"/>
                    </a:schemeClr>
                  </a:solidFill>
                </a:rPr>
                <a:t>Data on the Web</a:t>
              </a:r>
            </a:p>
          </p:txBody>
        </p:sp>
        <p:grpSp>
          <p:nvGrpSpPr>
            <p:cNvPr id="59" name="Group 58"/>
            <p:cNvGrpSpPr/>
            <p:nvPr/>
          </p:nvGrpSpPr>
          <p:grpSpPr>
            <a:xfrm>
              <a:off x="502633" y="4521383"/>
              <a:ext cx="2446971" cy="1941042"/>
              <a:chOff x="502633" y="4521383"/>
              <a:chExt cx="2446971" cy="1941042"/>
            </a:xfrm>
          </p:grpSpPr>
          <p:grpSp>
            <p:nvGrpSpPr>
              <p:cNvPr id="99" name="Group 52"/>
              <p:cNvGrpSpPr/>
              <p:nvPr/>
            </p:nvGrpSpPr>
            <p:grpSpPr>
              <a:xfrm>
                <a:off x="502633" y="4521383"/>
                <a:ext cx="2446971" cy="1941042"/>
                <a:chOff x="2949604" y="4248478"/>
                <a:chExt cx="2743932" cy="2176604"/>
              </a:xfrm>
            </p:grpSpPr>
            <p:pic>
              <p:nvPicPr>
                <p:cNvPr id="102" name="Picture 101"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103" name="Vertical Scroll 102"/>
                <p:cNvSpPr/>
                <p:nvPr/>
              </p:nvSpPr>
              <p:spPr>
                <a:xfrm>
                  <a:off x="4703311" y="4922629"/>
                  <a:ext cx="441158" cy="372143"/>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04" name="Document 103"/>
                <p:cNvSpPr/>
                <p:nvPr/>
              </p:nvSpPr>
              <p:spPr>
                <a:xfrm>
                  <a:off x="3907526" y="5370530"/>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100" name="Magnetic Disk 99"/>
              <p:cNvSpPr/>
              <p:nvPr/>
            </p:nvSpPr>
            <p:spPr>
              <a:xfrm>
                <a:off x="2148961" y="5670735"/>
                <a:ext cx="315390" cy="497586"/>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1" name="Multidocument 100"/>
              <p:cNvSpPr/>
              <p:nvPr/>
            </p:nvSpPr>
            <p:spPr>
              <a:xfrm>
                <a:off x="897008" y="4935845"/>
                <a:ext cx="563552" cy="403023"/>
              </a:xfrm>
              <a:prstGeom prst="flowChartMultidocumen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nvGrpSpPr>
            <p:cNvPr id="61" name="Group 60"/>
            <p:cNvGrpSpPr/>
            <p:nvPr/>
          </p:nvGrpSpPr>
          <p:grpSpPr>
            <a:xfrm>
              <a:off x="3245340" y="4521383"/>
              <a:ext cx="2446971" cy="1941042"/>
              <a:chOff x="3245340" y="4521383"/>
              <a:chExt cx="2446971" cy="1941042"/>
            </a:xfrm>
          </p:grpSpPr>
          <p:grpSp>
            <p:nvGrpSpPr>
              <p:cNvPr id="93" name="Group 52"/>
              <p:cNvGrpSpPr/>
              <p:nvPr/>
            </p:nvGrpSpPr>
            <p:grpSpPr>
              <a:xfrm>
                <a:off x="3245340" y="4521383"/>
                <a:ext cx="2446971" cy="1941042"/>
                <a:chOff x="2949604" y="4248478"/>
                <a:chExt cx="2743932" cy="2176604"/>
              </a:xfrm>
            </p:grpSpPr>
            <p:pic>
              <p:nvPicPr>
                <p:cNvPr id="96" name="Picture 95"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97" name="Magnetic Disk 96"/>
                <p:cNvSpPr/>
                <p:nvPr/>
              </p:nvSpPr>
              <p:spPr>
                <a:xfrm>
                  <a:off x="3302319" y="4701999"/>
                  <a:ext cx="481263" cy="372142"/>
                </a:xfrm>
                <a:prstGeom prst="flowChartMagneticDisk">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8" name="Document 97"/>
                <p:cNvSpPr/>
                <p:nvPr/>
              </p:nvSpPr>
              <p:spPr>
                <a:xfrm>
                  <a:off x="3783582" y="5351242"/>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94" name="Direct Access Storage 93"/>
              <p:cNvSpPr/>
              <p:nvPr/>
            </p:nvSpPr>
            <p:spPr>
              <a:xfrm>
                <a:off x="4612387" y="5853868"/>
                <a:ext cx="406064" cy="297467"/>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Internal Storage 94"/>
              <p:cNvSpPr/>
              <p:nvPr/>
            </p:nvSpPr>
            <p:spPr>
              <a:xfrm>
                <a:off x="4849977" y="5185108"/>
                <a:ext cx="336947" cy="336893"/>
              </a:xfrm>
              <a:prstGeom prst="flowChartInternalStorag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62" name="Up-Down Arrow 61"/>
            <p:cNvSpPr/>
            <p:nvPr/>
          </p:nvSpPr>
          <p:spPr>
            <a:xfrm rot="2972012">
              <a:off x="2717845" y="3392399"/>
              <a:ext cx="275362" cy="1436769"/>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Up-Down Arrow 70"/>
            <p:cNvSpPr/>
            <p:nvPr/>
          </p:nvSpPr>
          <p:spPr>
            <a:xfrm rot="18303808">
              <a:off x="6101466" y="3339407"/>
              <a:ext cx="275362" cy="1436769"/>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p:cNvGrpSpPr/>
            <p:nvPr/>
          </p:nvGrpSpPr>
          <p:grpSpPr>
            <a:xfrm>
              <a:off x="5988046" y="4521383"/>
              <a:ext cx="2446971" cy="1941042"/>
              <a:chOff x="5988046" y="4521383"/>
              <a:chExt cx="2446971" cy="1941042"/>
            </a:xfrm>
          </p:grpSpPr>
          <p:grpSp>
            <p:nvGrpSpPr>
              <p:cNvPr id="73" name="Group 72"/>
              <p:cNvGrpSpPr/>
              <p:nvPr/>
            </p:nvGrpSpPr>
            <p:grpSpPr>
              <a:xfrm>
                <a:off x="5988046" y="4521383"/>
                <a:ext cx="2446971" cy="1941042"/>
                <a:chOff x="5988046" y="4521383"/>
                <a:chExt cx="2446971" cy="1941042"/>
              </a:xfrm>
            </p:grpSpPr>
            <p:grpSp>
              <p:nvGrpSpPr>
                <p:cNvPr id="88" name="Group 52"/>
                <p:cNvGrpSpPr/>
                <p:nvPr/>
              </p:nvGrpSpPr>
              <p:grpSpPr>
                <a:xfrm>
                  <a:off x="5988046" y="4521383"/>
                  <a:ext cx="2446971" cy="1941042"/>
                  <a:chOff x="2949604" y="4248478"/>
                  <a:chExt cx="2743932" cy="2176604"/>
                </a:xfrm>
              </p:grpSpPr>
              <p:pic>
                <p:nvPicPr>
                  <p:cNvPr id="90" name="Picture 89"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91" name="Vertical Scroll 90"/>
                  <p:cNvSpPr/>
                  <p:nvPr/>
                </p:nvSpPr>
                <p:spPr>
                  <a:xfrm>
                    <a:off x="4703311" y="4922629"/>
                    <a:ext cx="441158" cy="372143"/>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2" name="Document 91"/>
                  <p:cNvSpPr/>
                  <p:nvPr/>
                </p:nvSpPr>
                <p:spPr>
                  <a:xfrm>
                    <a:off x="4359005" y="5537314"/>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89" name="Multidocument 88"/>
                <p:cNvSpPr/>
                <p:nvPr/>
              </p:nvSpPr>
              <p:spPr>
                <a:xfrm>
                  <a:off x="6602391" y="5056177"/>
                  <a:ext cx="563552" cy="403023"/>
                </a:xfrm>
                <a:prstGeom prst="flowChartMultidocumen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74" name="Group 73"/>
              <p:cNvGrpSpPr/>
              <p:nvPr/>
            </p:nvGrpSpPr>
            <p:grpSpPr>
              <a:xfrm>
                <a:off x="6602391" y="5687934"/>
                <a:ext cx="393414" cy="331868"/>
                <a:chOff x="825870" y="3910294"/>
                <a:chExt cx="393414" cy="331868"/>
              </a:xfrm>
            </p:grpSpPr>
            <p:sp>
              <p:nvSpPr>
                <p:cNvPr id="75" name="Vertical Scroll 74"/>
                <p:cNvSpPr/>
                <p:nvPr/>
              </p:nvSpPr>
              <p:spPr>
                <a:xfrm>
                  <a:off x="825870" y="3910294"/>
                  <a:ext cx="393414" cy="331868"/>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76" name="Group 33"/>
                <p:cNvGrpSpPr/>
                <p:nvPr/>
              </p:nvGrpSpPr>
              <p:grpSpPr>
                <a:xfrm>
                  <a:off x="905352" y="3996929"/>
                  <a:ext cx="231375" cy="200525"/>
                  <a:chOff x="4659312" y="2789237"/>
                  <a:chExt cx="1143000" cy="990600"/>
                </a:xfrm>
              </p:grpSpPr>
              <p:sp>
                <p:nvSpPr>
                  <p:cNvPr id="77" name="Oval 76"/>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78" name="Oval 77"/>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79" name="Oval 78"/>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0" name="Oval 79"/>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1" name="Oval 80"/>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2" name="Oval 81"/>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83" name="Straight Arrow Connector 82"/>
                  <p:cNvCxnSpPr>
                    <a:stCxn id="77" idx="6"/>
                    <a:endCxn id="79"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4" name="Straight Arrow Connector 83"/>
                  <p:cNvCxnSpPr>
                    <a:stCxn id="77" idx="5"/>
                    <a:endCxn id="80"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5" name="Straight Arrow Connector 84"/>
                  <p:cNvCxnSpPr>
                    <a:stCxn id="81" idx="7"/>
                    <a:endCxn id="78"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6" name="Straight Arrow Connector 85"/>
                  <p:cNvCxnSpPr>
                    <a:stCxn id="78" idx="5"/>
                    <a:endCxn id="82"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7" name="Straight Arrow Connector 29"/>
                  <p:cNvCxnSpPr>
                    <a:stCxn id="82" idx="7"/>
                    <a:endCxn id="79"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grpSp>
    </p:spTree>
    <p:extLst>
      <p:ext uri="{BB962C8B-B14F-4D97-AF65-F5344CB8AC3E}">
        <p14:creationId xmlns:p14="http://schemas.microsoft.com/office/powerpoint/2010/main" val="3282661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The same with what we learned</a:t>
            </a:r>
            <a:endParaRPr lang="en-US" dirty="0"/>
          </a:p>
        </p:txBody>
      </p:sp>
      <p:grpSp>
        <p:nvGrpSpPr>
          <p:cNvPr id="46" name="Group 45"/>
          <p:cNvGrpSpPr/>
          <p:nvPr/>
        </p:nvGrpSpPr>
        <p:grpSpPr>
          <a:xfrm>
            <a:off x="1583928" y="1547624"/>
            <a:ext cx="6779081" cy="5833751"/>
            <a:chOff x="502633" y="64718"/>
            <a:chExt cx="7932384" cy="6826227"/>
          </a:xfrm>
        </p:grpSpPr>
        <p:sp>
          <p:nvSpPr>
            <p:cNvPr id="48" name="TextBox 47"/>
            <p:cNvSpPr txBox="1"/>
            <p:nvPr/>
          </p:nvSpPr>
          <p:spPr>
            <a:xfrm>
              <a:off x="826539" y="2683506"/>
              <a:ext cx="1348342" cy="332827"/>
            </a:xfrm>
            <a:prstGeom prst="rect">
              <a:avLst/>
            </a:prstGeom>
            <a:noFill/>
          </p:spPr>
          <p:txBody>
            <a:bodyPr wrap="none" rtlCol="0">
              <a:spAutoFit/>
            </a:bodyPr>
            <a:lstStyle/>
            <a:p>
              <a:pPr algn="r"/>
              <a:r>
                <a:rPr lang="en-US" sz="1400" b="1" noProof="1">
                  <a:solidFill>
                    <a:schemeClr val="accent5"/>
                  </a:solidFill>
                </a:rPr>
                <a:t>Inferencing</a:t>
              </a:r>
            </a:p>
          </p:txBody>
        </p:sp>
        <p:sp>
          <p:nvSpPr>
            <p:cNvPr id="49" name="TextBox 48"/>
            <p:cNvSpPr txBox="1"/>
            <p:nvPr/>
          </p:nvSpPr>
          <p:spPr>
            <a:xfrm>
              <a:off x="4484645" y="1335805"/>
              <a:ext cx="2597129" cy="332827"/>
            </a:xfrm>
            <a:prstGeom prst="rect">
              <a:avLst/>
            </a:prstGeom>
            <a:noFill/>
          </p:spPr>
          <p:txBody>
            <a:bodyPr wrap="none" rtlCol="0">
              <a:spAutoFit/>
            </a:bodyPr>
            <a:lstStyle/>
            <a:p>
              <a:r>
                <a:rPr lang="en-US" sz="1400" b="1" dirty="0">
                  <a:solidFill>
                    <a:schemeClr val="accent5"/>
                  </a:solidFill>
                </a:rPr>
                <a:t>SPARQL, </a:t>
              </a:r>
              <a:r>
                <a:rPr lang="en-US" sz="1400" b="1" dirty="0" err="1" smtClean="0">
                  <a:solidFill>
                    <a:schemeClr val="accent5"/>
                  </a:solidFill>
                </a:rPr>
                <a:t>RESTful</a:t>
              </a:r>
              <a:r>
                <a:rPr lang="en-US" sz="1400" b="1" dirty="0" smtClean="0">
                  <a:solidFill>
                    <a:schemeClr val="accent5"/>
                  </a:solidFill>
                </a:rPr>
                <a:t> API</a:t>
              </a:r>
              <a:r>
                <a:rPr lang="en-US" sz="1400" b="1" dirty="0">
                  <a:solidFill>
                    <a:schemeClr val="accent5"/>
                  </a:solidFill>
                </a:rPr>
                <a:t>-s</a:t>
              </a:r>
            </a:p>
          </p:txBody>
        </p:sp>
        <p:sp>
          <p:nvSpPr>
            <p:cNvPr id="51" name="Curved Right Arrow 50"/>
            <p:cNvSpPr/>
            <p:nvPr/>
          </p:nvSpPr>
          <p:spPr>
            <a:xfrm>
              <a:off x="2174881" y="2600573"/>
              <a:ext cx="774723" cy="668404"/>
            </a:xfrm>
            <a:prstGeom prst="curvedRightArrow">
              <a:avLst>
                <a:gd name="adj1" fmla="val 11197"/>
                <a:gd name="adj2" fmla="val 50000"/>
                <a:gd name="adj3" fmla="val 212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Up-Down Arrow 51"/>
            <p:cNvSpPr/>
            <p:nvPr/>
          </p:nvSpPr>
          <p:spPr>
            <a:xfrm>
              <a:off x="4183889" y="3884374"/>
              <a:ext cx="275362" cy="720746"/>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36"/>
            <p:cNvGrpSpPr/>
            <p:nvPr/>
          </p:nvGrpSpPr>
          <p:grpSpPr>
            <a:xfrm>
              <a:off x="3118430" y="64718"/>
              <a:ext cx="2406281" cy="1071588"/>
              <a:chOff x="5727454" y="2176923"/>
              <a:chExt cx="2406281" cy="1071588"/>
            </a:xfrm>
          </p:grpSpPr>
          <p:sp>
            <p:nvSpPr>
              <p:cNvPr id="107" name="Process 106"/>
              <p:cNvSpPr/>
              <p:nvPr/>
            </p:nvSpPr>
            <p:spPr>
              <a:xfrm>
                <a:off x="5727454" y="2176923"/>
                <a:ext cx="2406281" cy="107158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08" name="TextBox 107"/>
              <p:cNvSpPr txBox="1"/>
              <p:nvPr/>
            </p:nvSpPr>
            <p:spPr>
              <a:xfrm>
                <a:off x="6144962" y="2226405"/>
                <a:ext cx="1566770" cy="503741"/>
              </a:xfrm>
              <a:prstGeom prst="rect">
                <a:avLst/>
              </a:prstGeom>
              <a:noFill/>
            </p:spPr>
            <p:txBody>
              <a:bodyPr wrap="square" rtlCol="0">
                <a:spAutoFit/>
              </a:bodyPr>
              <a:lstStyle/>
              <a:p>
                <a:pPr algn="ctr"/>
                <a:r>
                  <a:rPr lang="en-US" sz="1200" b="1" dirty="0">
                    <a:solidFill>
                      <a:schemeClr val="tx2">
                        <a:lumMod val="90000"/>
                        <a:lumOff val="10000"/>
                      </a:schemeClr>
                    </a:solidFill>
                  </a:rPr>
                  <a:t>Semantic Web Applications</a:t>
                </a:r>
              </a:p>
            </p:txBody>
          </p:sp>
          <p:grpSp>
            <p:nvGrpSpPr>
              <p:cNvPr id="109" name="Group 34"/>
              <p:cNvGrpSpPr/>
              <p:nvPr/>
            </p:nvGrpSpPr>
            <p:grpSpPr>
              <a:xfrm>
                <a:off x="5756332" y="2788057"/>
                <a:ext cx="2348524" cy="398838"/>
                <a:chOff x="5760470" y="2788057"/>
                <a:chExt cx="2348524" cy="398838"/>
              </a:xfrm>
            </p:grpSpPr>
            <p:sp>
              <p:nvSpPr>
                <p:cNvPr id="110" name="TextBox 109"/>
                <p:cNvSpPr txBox="1"/>
                <p:nvPr/>
              </p:nvSpPr>
              <p:spPr>
                <a:xfrm>
                  <a:off x="7077809" y="2788057"/>
                  <a:ext cx="1031185" cy="39883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900" b="1" dirty="0">
                      <a:solidFill>
                        <a:schemeClr val="tx1"/>
                      </a:solidFill>
                    </a:rPr>
                    <a:t>Browser Applications</a:t>
                  </a:r>
                </a:p>
              </p:txBody>
            </p:sp>
            <p:sp>
              <p:nvSpPr>
                <p:cNvPr id="111" name="TextBox 110"/>
                <p:cNvSpPr txBox="1"/>
                <p:nvPr/>
              </p:nvSpPr>
              <p:spPr>
                <a:xfrm>
                  <a:off x="5760470" y="2788057"/>
                  <a:ext cx="1031185" cy="39883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900" b="1" dirty="0">
                      <a:solidFill>
                        <a:schemeClr val="tx1"/>
                      </a:solidFill>
                    </a:rPr>
                    <a:t>Stand Alone Applications</a:t>
                  </a:r>
                </a:p>
              </p:txBody>
            </p:sp>
          </p:grpSp>
        </p:grpSp>
        <p:grpSp>
          <p:nvGrpSpPr>
            <p:cNvPr id="55" name="Group 53"/>
            <p:cNvGrpSpPr/>
            <p:nvPr/>
          </p:nvGrpSpPr>
          <p:grpSpPr>
            <a:xfrm>
              <a:off x="2949604" y="1733690"/>
              <a:ext cx="2743932" cy="2176604"/>
              <a:chOff x="2949604" y="1673827"/>
              <a:chExt cx="2743932" cy="2176604"/>
            </a:xfrm>
          </p:grpSpPr>
          <p:pic>
            <p:nvPicPr>
              <p:cNvPr id="105" name="Picture 104" descr="cloud07b.png"/>
              <p:cNvPicPr>
                <a:picLocks noChangeAspect="1"/>
              </p:cNvPicPr>
              <p:nvPr/>
            </p:nvPicPr>
            <p:blipFill>
              <a:blip r:embed="rId3">
                <a:alphaModFix amt="82000"/>
              </a:blip>
              <a:stretch>
                <a:fillRect/>
              </a:stretch>
            </p:blipFill>
            <p:spPr>
              <a:xfrm>
                <a:off x="2949604" y="1673827"/>
                <a:ext cx="2743932" cy="2176604"/>
              </a:xfrm>
              <a:prstGeom prst="rect">
                <a:avLst/>
              </a:prstGeom>
            </p:spPr>
          </p:pic>
          <p:sp>
            <p:nvSpPr>
              <p:cNvPr id="106" name="TextBox 105"/>
              <p:cNvSpPr txBox="1"/>
              <p:nvPr/>
            </p:nvSpPr>
            <p:spPr>
              <a:xfrm>
                <a:off x="3076486" y="2300130"/>
                <a:ext cx="2503536" cy="1243015"/>
              </a:xfrm>
              <a:prstGeom prst="rect">
                <a:avLst/>
              </a:prstGeom>
              <a:noFill/>
            </p:spPr>
            <p:txBody>
              <a:bodyPr wrap="square" rtlCol="0">
                <a:spAutoFit/>
              </a:bodyPr>
              <a:lstStyle/>
              <a:p>
                <a:pPr algn="ctr"/>
                <a:r>
                  <a:rPr lang="en-US" sz="1800" b="1" dirty="0">
                    <a:solidFill>
                      <a:schemeClr val="tx2">
                        <a:lumMod val="90000"/>
                        <a:lumOff val="10000"/>
                      </a:schemeClr>
                    </a:solidFill>
                  </a:rPr>
                  <a:t>RDF Graph with vocabularies in RDFS, SKOS, OWL, RIF, …</a:t>
                </a:r>
              </a:p>
            </p:txBody>
          </p:sp>
        </p:grpSp>
        <p:sp>
          <p:nvSpPr>
            <p:cNvPr id="56" name="TextBox 55"/>
            <p:cNvSpPr txBox="1"/>
            <p:nvPr/>
          </p:nvSpPr>
          <p:spPr>
            <a:xfrm>
              <a:off x="4377218" y="3962465"/>
              <a:ext cx="1651563" cy="552151"/>
            </a:xfrm>
            <a:prstGeom prst="rect">
              <a:avLst/>
            </a:prstGeom>
            <a:noFill/>
          </p:spPr>
          <p:txBody>
            <a:bodyPr wrap="none" rtlCol="0">
              <a:spAutoFit/>
            </a:bodyPr>
            <a:lstStyle/>
            <a:p>
              <a:r>
                <a:rPr lang="en-US" sz="1400" b="1" dirty="0">
                  <a:solidFill>
                    <a:srgbClr val="0F3661"/>
                  </a:solidFill>
                </a:rPr>
                <a:t>RDFa, </a:t>
              </a:r>
              <a:r>
                <a:rPr lang="en-US" sz="1400" b="1" dirty="0" err="1" smtClean="0">
                  <a:solidFill>
                    <a:srgbClr val="0F3661"/>
                  </a:solidFill>
                </a:rPr>
                <a:t>μData</a:t>
              </a:r>
              <a:r>
                <a:rPr lang="en-US" sz="1400" b="1" dirty="0">
                  <a:solidFill>
                    <a:srgbClr val="0F3661"/>
                  </a:solidFill>
                </a:rPr>
                <a:t>, </a:t>
              </a:r>
              <a:endParaRPr lang="en-US" sz="1400" b="1" dirty="0" smtClean="0">
                <a:solidFill>
                  <a:srgbClr val="0F3661"/>
                </a:solidFill>
              </a:endParaRPr>
            </a:p>
            <a:p>
              <a:r>
                <a:rPr lang="en-US" sz="1400" b="1" dirty="0" smtClean="0">
                  <a:solidFill>
                    <a:srgbClr val="0F3661"/>
                  </a:solidFill>
                </a:rPr>
                <a:t>R2RML</a:t>
              </a:r>
              <a:r>
                <a:rPr lang="en-US" sz="1400" b="1" dirty="0">
                  <a:solidFill>
                    <a:srgbClr val="0F3661"/>
                  </a:solidFill>
                </a:rPr>
                <a:t>, DM …</a:t>
              </a:r>
            </a:p>
          </p:txBody>
        </p:sp>
        <p:sp>
          <p:nvSpPr>
            <p:cNvPr id="57" name="Up-Down Arrow 56"/>
            <p:cNvSpPr/>
            <p:nvPr/>
          </p:nvSpPr>
          <p:spPr>
            <a:xfrm>
              <a:off x="4140164" y="1144946"/>
              <a:ext cx="275362" cy="708706"/>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3365608" y="6488667"/>
              <a:ext cx="2445309" cy="402278"/>
            </a:xfrm>
            <a:prstGeom prst="rect">
              <a:avLst/>
            </a:prstGeom>
            <a:noFill/>
          </p:spPr>
          <p:txBody>
            <a:bodyPr wrap="square" rtlCol="0">
              <a:spAutoFit/>
            </a:bodyPr>
            <a:lstStyle/>
            <a:p>
              <a:pPr algn="ctr"/>
              <a:r>
                <a:rPr lang="en-US" sz="1800" b="1" dirty="0">
                  <a:solidFill>
                    <a:schemeClr val="tx2">
                      <a:lumMod val="90000"/>
                      <a:lumOff val="10000"/>
                    </a:schemeClr>
                  </a:solidFill>
                </a:rPr>
                <a:t>Data on the Web</a:t>
              </a:r>
            </a:p>
          </p:txBody>
        </p:sp>
        <p:grpSp>
          <p:nvGrpSpPr>
            <p:cNvPr id="59" name="Group 58"/>
            <p:cNvGrpSpPr/>
            <p:nvPr/>
          </p:nvGrpSpPr>
          <p:grpSpPr>
            <a:xfrm>
              <a:off x="502633" y="4521383"/>
              <a:ext cx="2446971" cy="1941042"/>
              <a:chOff x="502633" y="4521383"/>
              <a:chExt cx="2446971" cy="1941042"/>
            </a:xfrm>
          </p:grpSpPr>
          <p:grpSp>
            <p:nvGrpSpPr>
              <p:cNvPr id="99" name="Group 52"/>
              <p:cNvGrpSpPr/>
              <p:nvPr/>
            </p:nvGrpSpPr>
            <p:grpSpPr>
              <a:xfrm>
                <a:off x="502633" y="4521383"/>
                <a:ext cx="2446971" cy="1941042"/>
                <a:chOff x="2949604" y="4248478"/>
                <a:chExt cx="2743932" cy="2176604"/>
              </a:xfrm>
            </p:grpSpPr>
            <p:pic>
              <p:nvPicPr>
                <p:cNvPr id="102" name="Picture 101"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103" name="Vertical Scroll 102"/>
                <p:cNvSpPr/>
                <p:nvPr/>
              </p:nvSpPr>
              <p:spPr>
                <a:xfrm>
                  <a:off x="4703311" y="4922629"/>
                  <a:ext cx="441158" cy="372143"/>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04" name="Document 103"/>
                <p:cNvSpPr/>
                <p:nvPr/>
              </p:nvSpPr>
              <p:spPr>
                <a:xfrm>
                  <a:off x="3907526" y="5370530"/>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100" name="Magnetic Disk 99"/>
              <p:cNvSpPr/>
              <p:nvPr/>
            </p:nvSpPr>
            <p:spPr>
              <a:xfrm>
                <a:off x="2148961" y="5670735"/>
                <a:ext cx="315390" cy="497586"/>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1" name="Multidocument 100"/>
              <p:cNvSpPr/>
              <p:nvPr/>
            </p:nvSpPr>
            <p:spPr>
              <a:xfrm>
                <a:off x="897008" y="4935845"/>
                <a:ext cx="563552" cy="403023"/>
              </a:xfrm>
              <a:prstGeom prst="flowChartMultidocumen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nvGrpSpPr>
            <p:cNvPr id="61" name="Group 60"/>
            <p:cNvGrpSpPr/>
            <p:nvPr/>
          </p:nvGrpSpPr>
          <p:grpSpPr>
            <a:xfrm>
              <a:off x="3245340" y="4521383"/>
              <a:ext cx="2446971" cy="1941042"/>
              <a:chOff x="3245340" y="4521383"/>
              <a:chExt cx="2446971" cy="1941042"/>
            </a:xfrm>
          </p:grpSpPr>
          <p:grpSp>
            <p:nvGrpSpPr>
              <p:cNvPr id="93" name="Group 52"/>
              <p:cNvGrpSpPr/>
              <p:nvPr/>
            </p:nvGrpSpPr>
            <p:grpSpPr>
              <a:xfrm>
                <a:off x="3245340" y="4521383"/>
                <a:ext cx="2446971" cy="1941042"/>
                <a:chOff x="2949604" y="4248478"/>
                <a:chExt cx="2743932" cy="2176604"/>
              </a:xfrm>
            </p:grpSpPr>
            <p:pic>
              <p:nvPicPr>
                <p:cNvPr id="96" name="Picture 95"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97" name="Magnetic Disk 96"/>
                <p:cNvSpPr/>
                <p:nvPr/>
              </p:nvSpPr>
              <p:spPr>
                <a:xfrm>
                  <a:off x="3302319" y="4701999"/>
                  <a:ext cx="481263" cy="372142"/>
                </a:xfrm>
                <a:prstGeom prst="flowChartMagneticDisk">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8" name="Document 97"/>
                <p:cNvSpPr/>
                <p:nvPr/>
              </p:nvSpPr>
              <p:spPr>
                <a:xfrm>
                  <a:off x="3783582" y="5351242"/>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94" name="Direct Access Storage 93"/>
              <p:cNvSpPr/>
              <p:nvPr/>
            </p:nvSpPr>
            <p:spPr>
              <a:xfrm>
                <a:off x="4612387" y="5853868"/>
                <a:ext cx="406064" cy="297467"/>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Internal Storage 94"/>
              <p:cNvSpPr/>
              <p:nvPr/>
            </p:nvSpPr>
            <p:spPr>
              <a:xfrm>
                <a:off x="4849977" y="5185108"/>
                <a:ext cx="336947" cy="336893"/>
              </a:xfrm>
              <a:prstGeom prst="flowChartInternalStorag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62" name="Up-Down Arrow 61"/>
            <p:cNvSpPr/>
            <p:nvPr/>
          </p:nvSpPr>
          <p:spPr>
            <a:xfrm rot="2972012">
              <a:off x="2717845" y="3392399"/>
              <a:ext cx="275362" cy="1436769"/>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Up-Down Arrow 70"/>
            <p:cNvSpPr/>
            <p:nvPr/>
          </p:nvSpPr>
          <p:spPr>
            <a:xfrm rot="18303808">
              <a:off x="6101466" y="3339407"/>
              <a:ext cx="275362" cy="1436769"/>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p:cNvGrpSpPr/>
            <p:nvPr/>
          </p:nvGrpSpPr>
          <p:grpSpPr>
            <a:xfrm>
              <a:off x="5988046" y="4521383"/>
              <a:ext cx="2446971" cy="1941042"/>
              <a:chOff x="5988046" y="4521383"/>
              <a:chExt cx="2446971" cy="1941042"/>
            </a:xfrm>
          </p:grpSpPr>
          <p:grpSp>
            <p:nvGrpSpPr>
              <p:cNvPr id="73" name="Group 72"/>
              <p:cNvGrpSpPr/>
              <p:nvPr/>
            </p:nvGrpSpPr>
            <p:grpSpPr>
              <a:xfrm>
                <a:off x="5988046" y="4521383"/>
                <a:ext cx="2446971" cy="1941042"/>
                <a:chOff x="5988046" y="4521383"/>
                <a:chExt cx="2446971" cy="1941042"/>
              </a:xfrm>
            </p:grpSpPr>
            <p:grpSp>
              <p:nvGrpSpPr>
                <p:cNvPr id="88" name="Group 52"/>
                <p:cNvGrpSpPr/>
                <p:nvPr/>
              </p:nvGrpSpPr>
              <p:grpSpPr>
                <a:xfrm>
                  <a:off x="5988046" y="4521383"/>
                  <a:ext cx="2446971" cy="1941042"/>
                  <a:chOff x="2949604" y="4248478"/>
                  <a:chExt cx="2743932" cy="2176604"/>
                </a:xfrm>
              </p:grpSpPr>
              <p:pic>
                <p:nvPicPr>
                  <p:cNvPr id="90" name="Picture 89"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91" name="Vertical Scroll 90"/>
                  <p:cNvSpPr/>
                  <p:nvPr/>
                </p:nvSpPr>
                <p:spPr>
                  <a:xfrm>
                    <a:off x="4703311" y="4922629"/>
                    <a:ext cx="441158" cy="372143"/>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2" name="Document 91"/>
                  <p:cNvSpPr/>
                  <p:nvPr/>
                </p:nvSpPr>
                <p:spPr>
                  <a:xfrm>
                    <a:off x="4359005" y="5537314"/>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89" name="Multidocument 88"/>
                <p:cNvSpPr/>
                <p:nvPr/>
              </p:nvSpPr>
              <p:spPr>
                <a:xfrm>
                  <a:off x="6602391" y="5056177"/>
                  <a:ext cx="563552" cy="403023"/>
                </a:xfrm>
                <a:prstGeom prst="flowChartMultidocumen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74" name="Group 73"/>
              <p:cNvGrpSpPr/>
              <p:nvPr/>
            </p:nvGrpSpPr>
            <p:grpSpPr>
              <a:xfrm>
                <a:off x="6602391" y="5687934"/>
                <a:ext cx="393414" cy="331868"/>
                <a:chOff x="825870" y="3910294"/>
                <a:chExt cx="393414" cy="331868"/>
              </a:xfrm>
            </p:grpSpPr>
            <p:sp>
              <p:nvSpPr>
                <p:cNvPr id="75" name="Vertical Scroll 74"/>
                <p:cNvSpPr/>
                <p:nvPr/>
              </p:nvSpPr>
              <p:spPr>
                <a:xfrm>
                  <a:off x="825870" y="3910294"/>
                  <a:ext cx="393414" cy="331868"/>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76" name="Group 33"/>
                <p:cNvGrpSpPr/>
                <p:nvPr/>
              </p:nvGrpSpPr>
              <p:grpSpPr>
                <a:xfrm>
                  <a:off x="905352" y="3996929"/>
                  <a:ext cx="231375" cy="200525"/>
                  <a:chOff x="4659312" y="2789237"/>
                  <a:chExt cx="1143000" cy="990600"/>
                </a:xfrm>
              </p:grpSpPr>
              <p:sp>
                <p:nvSpPr>
                  <p:cNvPr id="77" name="Oval 76"/>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78" name="Oval 77"/>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79" name="Oval 78"/>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0" name="Oval 79"/>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1" name="Oval 80"/>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2" name="Oval 81"/>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83" name="Straight Arrow Connector 82"/>
                  <p:cNvCxnSpPr>
                    <a:stCxn id="77" idx="6"/>
                    <a:endCxn id="79"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4" name="Straight Arrow Connector 83"/>
                  <p:cNvCxnSpPr>
                    <a:stCxn id="77" idx="5"/>
                    <a:endCxn id="80"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5" name="Straight Arrow Connector 84"/>
                  <p:cNvCxnSpPr>
                    <a:stCxn id="81" idx="7"/>
                    <a:endCxn id="78"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6" name="Straight Arrow Connector 85"/>
                  <p:cNvCxnSpPr>
                    <a:stCxn id="78" idx="5"/>
                    <a:endCxn id="82"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7" name="Straight Arrow Connector 29"/>
                  <p:cNvCxnSpPr>
                    <a:stCxn id="82" idx="7"/>
                    <a:endCxn id="79"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grpSp>
    </p:spTree>
    <p:extLst>
      <p:ext uri="{BB962C8B-B14F-4D97-AF65-F5344CB8AC3E}">
        <p14:creationId xmlns:p14="http://schemas.microsoft.com/office/powerpoint/2010/main" val="8066135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0" y="3778078"/>
            <a:ext cx="9177576" cy="1259946"/>
          </a:xfrm>
          <a:prstGeom prst="rect">
            <a:avLst/>
          </a:prstGeom>
          <a:noFill/>
        </p:spPr>
        <p:txBody>
          <a:bodyPr vert="horz" lIns="100490" tIns="50247" rIns="100490" bIns="50247" anchor="ctr">
            <a:normAutofit fontScale="77500" lnSpcReduction="20000"/>
            <a:scene3d>
              <a:camera prst="orthographicFront"/>
              <a:lightRig rig="soft" dir="t"/>
            </a:scene3d>
            <a:sp3d prstMaterial="softEdge">
              <a:bevelT w="25400" h="25400"/>
            </a:sp3d>
          </a:bodyPr>
          <a:lstStyle>
            <a:lvl1pPr algn="l" rtl="0" eaLnBrk="1" latinLnBrk="0" hangingPunct="1">
              <a:spcBef>
                <a:spcPct val="0"/>
              </a:spcBef>
              <a:buNone/>
              <a:defRPr kumimoji="0" sz="41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a:lstStyle>
          <a:p>
            <a:pPr defTabSz="502404" fontAlgn="auto">
              <a:lnSpc>
                <a:spcPct val="100000"/>
              </a:lnSpc>
              <a:spcAft>
                <a:spcPts val="0"/>
              </a:spcAft>
              <a:buClrTx/>
              <a:buSzTx/>
            </a:pPr>
            <a:r>
              <a:rPr lang="en-US" sz="6000" b="1" dirty="0">
                <a:ln w="19050">
                  <a:solidFill>
                    <a:srgbClr val="464646">
                      <a:tint val="1000"/>
                    </a:srgbClr>
                  </a:solidFill>
                  <a:prstDash val="solid"/>
                </a:ln>
                <a:solidFill>
                  <a:srgbClr val="EB641B"/>
                </a:solidFill>
                <a:effectLst>
                  <a:outerShdw blurRad="50000" dist="50800" dir="7500000" algn="tl">
                    <a:srgbClr val="000000">
                      <a:shade val="5000"/>
                      <a:alpha val="35000"/>
                    </a:srgbClr>
                  </a:outerShdw>
                </a:effectLst>
              </a:rPr>
              <a:t>What else may be on the horizon?</a:t>
            </a:r>
          </a:p>
        </p:txBody>
      </p:sp>
    </p:spTree>
    <p:extLst>
      <p:ext uri="{BB962C8B-B14F-4D97-AF65-F5344CB8AC3E}">
        <p14:creationId xmlns:p14="http://schemas.microsoft.com/office/powerpoint/2010/main" val="100019312"/>
      </p:ext>
    </p:extLst>
  </p:cSld>
  <p:clrMapOvr>
    <a:masterClrMapping/>
  </p:clrMapOvr>
  <p:timing>
    <p:tnLst>
      <p:par>
        <p:cTn xmlns:p14="http://schemas.microsoft.com/office/powerpoint/2010/mai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3" name="Rectangle 2"/>
          <p:cNvSpPr>
            <a:spLocks noGrp="1" noChangeArrowheads="1"/>
          </p:cNvSpPr>
          <p:nvPr>
            <p:ph idx="1"/>
          </p:nvPr>
        </p:nvSpPr>
        <p:spPr/>
        <p:txBody>
          <a:bodyPr>
            <a:normAutofit/>
          </a:bodyPr>
          <a:lstStyle/>
          <a:p>
            <a:r>
              <a:rPr lang="en-US" dirty="0" smtClean="0"/>
              <a:t>Quality constraints on graphs</a:t>
            </a:r>
          </a:p>
          <a:p>
            <a:pPr lvl="1"/>
            <a:r>
              <a:rPr lang="en-US" dirty="0" smtClean="0"/>
              <a:t>“may I be sure that certain patterns are present in a graph?”</a:t>
            </a:r>
          </a:p>
          <a:p>
            <a:r>
              <a:rPr lang="en-US" dirty="0" smtClean="0"/>
              <a:t>Quality control of the content of the graphs</a:t>
            </a:r>
          </a:p>
          <a:p>
            <a:pPr lvl="1"/>
            <a:r>
              <a:rPr lang="en-US" dirty="0" smtClean="0"/>
              <a:t>are links really what they should be?</a:t>
            </a:r>
          </a:p>
          <a:p>
            <a:r>
              <a:rPr lang="en-US" dirty="0" smtClean="0"/>
              <a:t>User interfaces for exploring large datasets</a:t>
            </a:r>
          </a:p>
          <a:p>
            <a:r>
              <a:rPr lang="en-US" dirty="0" smtClean="0"/>
              <a:t>Access control issues on a Web of Data</a:t>
            </a:r>
          </a:p>
        </p:txBody>
      </p:sp>
      <p:sp>
        <p:nvSpPr>
          <p:cNvPr id="563202" name="Rectangle 1"/>
          <p:cNvSpPr>
            <a:spLocks noGrp="1" noChangeArrowheads="1"/>
          </p:cNvSpPr>
          <p:nvPr>
            <p:ph type="title"/>
          </p:nvPr>
        </p:nvSpPr>
        <p:spPr/>
        <p:txBody>
          <a:bodyPr/>
          <a:lstStyle/>
          <a:p>
            <a:r>
              <a:rPr lang="en-US" dirty="0" smtClean="0"/>
              <a:t>Some items, issues, questions, …</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3" name="Rectangle 2"/>
          <p:cNvSpPr>
            <a:spLocks noGrp="1" noChangeArrowheads="1"/>
          </p:cNvSpPr>
          <p:nvPr>
            <p:ph idx="1"/>
          </p:nvPr>
        </p:nvSpPr>
        <p:spPr/>
        <p:txBody>
          <a:bodyPr>
            <a:normAutofit/>
          </a:bodyPr>
          <a:lstStyle/>
          <a:p>
            <a:r>
              <a:rPr lang="en-US" dirty="0" smtClean="0"/>
              <a:t>Ontology merging, alignment, term equivalences, versioning, development, …</a:t>
            </a:r>
          </a:p>
          <a:p>
            <a:r>
              <a:rPr lang="en-US" dirty="0" smtClean="0"/>
              <a:t>Scaling:</a:t>
            </a:r>
          </a:p>
          <a:p>
            <a:pPr lvl="1"/>
            <a:r>
              <a:rPr lang="en-US" dirty="0" smtClean="0"/>
              <a:t>what does it mean to “reason” and “infer” on graphs with millions of triples?</a:t>
            </a:r>
          </a:p>
          <a:p>
            <a:pPr lvl="1"/>
            <a:r>
              <a:rPr lang="en-US" dirty="0"/>
              <a:t>h</a:t>
            </a:r>
            <a:r>
              <a:rPr lang="en-US" dirty="0" smtClean="0"/>
              <a:t>ow can one systematically “explore” a huge Web of Data</a:t>
            </a:r>
            <a:endParaRPr lang="en-US" dirty="0"/>
          </a:p>
        </p:txBody>
      </p:sp>
      <p:sp>
        <p:nvSpPr>
          <p:cNvPr id="563202" name="Rectangle 1"/>
          <p:cNvSpPr>
            <a:spLocks noGrp="1" noChangeArrowheads="1"/>
          </p:cNvSpPr>
          <p:nvPr>
            <p:ph type="title"/>
          </p:nvPr>
        </p:nvSpPr>
        <p:spPr/>
        <p:txBody>
          <a:bodyPr/>
          <a:lstStyle/>
          <a:p>
            <a:r>
              <a:rPr lang="en-US" dirty="0" smtClean="0"/>
              <a:t>Some items, issues, questions, …</a:t>
            </a:r>
            <a:endParaRPr lang="en-US" dirty="0"/>
          </a:p>
        </p:txBody>
      </p:sp>
    </p:spTree>
    <p:extLst>
      <p:ext uri="{BB962C8B-B14F-4D97-AF65-F5344CB8AC3E}">
        <p14:creationId xmlns:p14="http://schemas.microsoft.com/office/powerpoint/2010/main" val="8554366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9" name="Rectangle 2"/>
          <p:cNvSpPr>
            <a:spLocks noGrp="1" noChangeArrowheads="1"/>
          </p:cNvSpPr>
          <p:nvPr>
            <p:ph idx="1"/>
          </p:nvPr>
        </p:nvSpPr>
        <p:spPr/>
        <p:txBody>
          <a:bodyPr>
            <a:normAutofit/>
          </a:bodyPr>
          <a:lstStyle/>
          <a:p>
            <a:r>
              <a:rPr lang="en-US" dirty="0" smtClean="0"/>
              <a:t>Naming:</a:t>
            </a:r>
          </a:p>
          <a:p>
            <a:pPr lvl="1"/>
            <a:r>
              <a:rPr lang="en-US" dirty="0"/>
              <a:t>t</a:t>
            </a:r>
            <a:r>
              <a:rPr lang="en-US" dirty="0" smtClean="0"/>
              <a:t>he SW infrastructure relies on unique naming of “things” via URI-s</a:t>
            </a:r>
          </a:p>
          <a:p>
            <a:pPr lvl="1"/>
            <a:r>
              <a:rPr lang="en-US" dirty="0"/>
              <a:t>l</a:t>
            </a:r>
            <a:r>
              <a:rPr lang="en-US" dirty="0" smtClean="0"/>
              <a:t>ots of discussions are happening that touch upon general Web architecture, too</a:t>
            </a:r>
          </a:p>
          <a:p>
            <a:pPr lvl="2"/>
            <a:r>
              <a:rPr lang="en-US" dirty="0" smtClean="0"/>
              <a:t>HTTP URI-s or other URN-s?	</a:t>
            </a:r>
          </a:p>
          <a:p>
            <a:pPr lvl="2"/>
            <a:r>
              <a:rPr lang="en-US" dirty="0" smtClean="0"/>
              <a:t>URI-s for “informational resources” and “non informational resources”</a:t>
            </a:r>
          </a:p>
          <a:p>
            <a:pPr lvl="2"/>
            <a:r>
              <a:rPr lang="en-US" dirty="0" smtClean="0"/>
              <a:t>how to ensure that URI-s used on the SW are dereferencable</a:t>
            </a:r>
          </a:p>
          <a:p>
            <a:pPr lvl="2"/>
            <a:r>
              <a:rPr lang="en-US" dirty="0" smtClean="0"/>
              <a:t>etc.</a:t>
            </a:r>
            <a:endParaRPr lang="en-US" dirty="0"/>
          </a:p>
        </p:txBody>
      </p:sp>
      <p:sp>
        <p:nvSpPr>
          <p:cNvPr id="567298" name="Rectangle 1"/>
          <p:cNvSpPr>
            <a:spLocks noGrp="1" noChangeArrowheads="1"/>
          </p:cNvSpPr>
          <p:nvPr>
            <p:ph type="title"/>
          </p:nvPr>
        </p:nvSpPr>
        <p:spPr/>
        <p:txBody>
          <a:bodyPr/>
          <a:lstStyle/>
          <a:p>
            <a:r>
              <a:rPr lang="en-US" dirty="0"/>
              <a:t>Some items, issues, questions,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Straight Arrow Connector 117"/>
          <p:cNvCxnSpPr>
            <a:stCxn id="104" idx="0"/>
            <a:endCxn id="47" idx="4"/>
          </p:cNvCxnSpPr>
          <p:nvPr/>
        </p:nvCxnSpPr>
        <p:spPr bwMode="auto">
          <a:xfrm rot="16200000" flipV="1">
            <a:off x="5371698" y="2737565"/>
            <a:ext cx="3164418" cy="147501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9635"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Merge with Wikipedia data</a:t>
            </a:r>
            <a:endParaRPr lang="en-US" dirty="0"/>
          </a:p>
        </p:txBody>
      </p:sp>
      <p:sp>
        <p:nvSpPr>
          <p:cNvPr id="6" name="Oval 5"/>
          <p:cNvSpPr/>
          <p:nvPr/>
        </p:nvSpPr>
        <p:spPr bwMode="auto">
          <a:xfrm>
            <a:off x="8393113" y="4008438"/>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8" name="Rectangle 7"/>
          <p:cNvSpPr/>
          <p:nvPr/>
        </p:nvSpPr>
        <p:spPr bwMode="auto">
          <a:xfrm>
            <a:off x="8240715" y="45418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9" name="Rectangle 8"/>
          <p:cNvSpPr/>
          <p:nvPr/>
        </p:nvSpPr>
        <p:spPr bwMode="auto">
          <a:xfrm>
            <a:off x="8240715" y="21034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fr-FR" sz="1000" b="1" dirty="0">
                <a:solidFill>
                  <a:srgbClr val="0D0D0D"/>
                </a:solidFill>
              </a:rPr>
              <a:t>Le palais des miroirs</a:t>
            </a:r>
          </a:p>
        </p:txBody>
      </p:sp>
      <p:sp>
        <p:nvSpPr>
          <p:cNvPr id="11" name="TextBox 10"/>
          <p:cNvSpPr txBox="1"/>
          <p:nvPr/>
        </p:nvSpPr>
        <p:spPr>
          <a:xfrm>
            <a:off x="7402513" y="2179637"/>
            <a:ext cx="762000" cy="229550"/>
          </a:xfrm>
          <a:prstGeom prst="rect">
            <a:avLst/>
          </a:prstGeom>
          <a:noFill/>
        </p:spPr>
        <p:txBody>
          <a:bodyPr wrap="square" lIns="91132" tIns="45567" rIns="91132" bIns="45567" rtlCol="0">
            <a:spAutoFit/>
          </a:bodyPr>
          <a:lstStyle/>
          <a:p>
            <a:r>
              <a:rPr lang="en-US" sz="1000" b="1" noProof="1">
                <a:solidFill>
                  <a:srgbClr val="0D0D0D"/>
                </a:solidFill>
              </a:rPr>
              <a:t>f:original</a:t>
            </a:r>
          </a:p>
        </p:txBody>
      </p:sp>
      <p:sp>
        <p:nvSpPr>
          <p:cNvPr id="12" name="TextBox 11"/>
          <p:cNvSpPr txBox="1"/>
          <p:nvPr/>
        </p:nvSpPr>
        <p:spPr>
          <a:xfrm>
            <a:off x="773113" y="4008437"/>
            <a:ext cx="609600"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13" name="TextBox 12"/>
          <p:cNvSpPr txBox="1"/>
          <p:nvPr/>
        </p:nvSpPr>
        <p:spPr>
          <a:xfrm>
            <a:off x="8316915" y="3551237"/>
            <a:ext cx="889632" cy="229550"/>
          </a:xfrm>
          <a:prstGeom prst="rect">
            <a:avLst/>
          </a:prstGeom>
          <a:noFill/>
        </p:spPr>
        <p:txBody>
          <a:bodyPr wrap="square" lIns="91132" tIns="45567" rIns="91132" bIns="45567" rtlCol="0">
            <a:spAutoFit/>
          </a:bodyPr>
          <a:lstStyle/>
          <a:p>
            <a:r>
              <a:rPr lang="en-US" sz="1000" b="1" noProof="1">
                <a:solidFill>
                  <a:srgbClr val="0D0D0D"/>
                </a:solidFill>
              </a:rPr>
              <a:t>f:traducteur</a:t>
            </a:r>
          </a:p>
        </p:txBody>
      </p:sp>
      <p:sp>
        <p:nvSpPr>
          <p:cNvPr id="14" name="TextBox 13"/>
          <p:cNvSpPr txBox="1"/>
          <p:nvPr/>
        </p:nvSpPr>
        <p:spPr>
          <a:xfrm>
            <a:off x="4811713" y="3169286"/>
            <a:ext cx="762000" cy="229550"/>
          </a:xfrm>
          <a:prstGeom prst="rect">
            <a:avLst/>
          </a:prstGeom>
          <a:noFill/>
        </p:spPr>
        <p:txBody>
          <a:bodyPr wrap="square" lIns="91132" tIns="45567" rIns="91132" bIns="45567" rtlCol="0">
            <a:spAutoFit/>
          </a:bodyPr>
          <a:lstStyle/>
          <a:p>
            <a:r>
              <a:rPr lang="en-US" sz="1000" b="1" noProof="1">
                <a:solidFill>
                  <a:srgbClr val="0D0D0D"/>
                </a:solidFill>
              </a:rPr>
              <a:t>f:auteur</a:t>
            </a:r>
          </a:p>
        </p:txBody>
      </p:sp>
      <p:sp>
        <p:nvSpPr>
          <p:cNvPr id="15" name="TextBox 14"/>
          <p:cNvSpPr txBox="1"/>
          <p:nvPr/>
        </p:nvSpPr>
        <p:spPr>
          <a:xfrm rot="19874736">
            <a:off x="7867276" y="2498732"/>
            <a:ext cx="675917" cy="229550"/>
          </a:xfrm>
          <a:prstGeom prst="rect">
            <a:avLst/>
          </a:prstGeom>
          <a:noFill/>
        </p:spPr>
        <p:txBody>
          <a:bodyPr wrap="square" lIns="91132" tIns="45567" rIns="91132" bIns="45567" rtlCol="0">
            <a:spAutoFit/>
          </a:bodyPr>
          <a:lstStyle/>
          <a:p>
            <a:r>
              <a:rPr lang="en-US" sz="1000" b="1" noProof="1">
                <a:solidFill>
                  <a:srgbClr val="0D0D0D"/>
                </a:solidFill>
              </a:rPr>
              <a:t>f:titre</a:t>
            </a: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16" idx="4"/>
            <a:endCxn id="6" idx="1"/>
          </p:cNvCxnSpPr>
          <p:nvPr/>
        </p:nvCxnSpPr>
        <p:spPr bwMode="auto">
          <a:xfrm rot="16200000" flipH="1">
            <a:off x="7784449"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78"/>
            <a:ext cx="305593"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317" y="2062339"/>
            <a:ext cx="684849"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52"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3" y="4160837"/>
            <a:ext cx="609600"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4" name="Oval 23"/>
          <p:cNvSpPr/>
          <p:nvPr/>
        </p:nvSpPr>
        <p:spPr bwMode="auto">
          <a:xfrm>
            <a:off x="3973515"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5" name="Rectangle 24"/>
          <p:cNvSpPr/>
          <p:nvPr/>
        </p:nvSpPr>
        <p:spPr bwMode="auto">
          <a:xfrm>
            <a:off x="239747" y="4694237"/>
            <a:ext cx="1670399"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6" name="Oval 25"/>
          <p:cNvSpPr/>
          <p:nvPr/>
        </p:nvSpPr>
        <p:spPr bwMode="auto">
          <a:xfrm>
            <a:off x="2068515" y="46942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27" name="Rectangle 26"/>
          <p:cNvSpPr/>
          <p:nvPr/>
        </p:nvSpPr>
        <p:spPr bwMode="auto">
          <a:xfrm>
            <a:off x="239747" y="1465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28" name="Rectangle 27"/>
          <p:cNvSpPr/>
          <p:nvPr/>
        </p:nvSpPr>
        <p:spPr bwMode="auto">
          <a:xfrm>
            <a:off x="239747" y="1846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2000</a:t>
            </a:r>
          </a:p>
        </p:txBody>
      </p:sp>
      <p:sp>
        <p:nvSpPr>
          <p:cNvPr id="29" name="Rectangle 28"/>
          <p:cNvSpPr/>
          <p:nvPr/>
        </p:nvSpPr>
        <p:spPr bwMode="auto">
          <a:xfrm>
            <a:off x="239747" y="27156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London</a:t>
            </a:r>
          </a:p>
        </p:txBody>
      </p:sp>
      <p:sp>
        <p:nvSpPr>
          <p:cNvPr id="30" name="Rectangle 29"/>
          <p:cNvSpPr/>
          <p:nvPr/>
        </p:nvSpPr>
        <p:spPr bwMode="auto">
          <a:xfrm>
            <a:off x="239747" y="31158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1" name="Curved Connector 20"/>
          <p:cNvCxnSpPr>
            <a:stCxn id="47" idx="3"/>
            <a:endCxn id="23" idx="6"/>
          </p:cNvCxnSpPr>
          <p:nvPr/>
        </p:nvCxnSpPr>
        <p:spPr bwMode="auto">
          <a:xfrm rot="5400000">
            <a:off x="3853979" y="1624331"/>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6" y="2245579"/>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46" y="1593940"/>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46"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5" y="1396622"/>
            <a:ext cx="587248" cy="229550"/>
          </a:xfrm>
          <a:prstGeom prst="rect">
            <a:avLst/>
          </a:prstGeom>
          <a:noFill/>
        </p:spPr>
        <p:txBody>
          <a:bodyPr wrap="square" lIns="91132" tIns="45567" rIns="91132" bIns="45567" rtlCol="0">
            <a:spAutoFit/>
          </a:bodyPr>
          <a:lstStyle/>
          <a:p>
            <a:r>
              <a:rPr lang="en-US" sz="1000" b="1" noProof="1">
                <a:solidFill>
                  <a:srgbClr val="0D0D0D"/>
                </a:solidFill>
              </a:rPr>
              <a:t>a:title</a:t>
            </a:r>
          </a:p>
        </p:txBody>
      </p:sp>
      <p:sp>
        <p:nvSpPr>
          <p:cNvPr id="39" name="TextBox 38"/>
          <p:cNvSpPr txBox="1"/>
          <p:nvPr/>
        </p:nvSpPr>
        <p:spPr>
          <a:xfrm rot="21319586">
            <a:off x="2558864" y="1851210"/>
            <a:ext cx="565992" cy="229550"/>
          </a:xfrm>
          <a:prstGeom prst="rect">
            <a:avLst/>
          </a:prstGeom>
          <a:noFill/>
        </p:spPr>
        <p:txBody>
          <a:bodyPr wrap="square" lIns="91132" tIns="45567" rIns="91132" bIns="45567" rtlCol="0">
            <a:spAutoFit/>
          </a:bodyPr>
          <a:lstStyle/>
          <a:p>
            <a:r>
              <a:rPr lang="en-US" sz="1000" b="1" noProof="1">
                <a:solidFill>
                  <a:srgbClr val="0D0D0D"/>
                </a:solidFill>
              </a:rPr>
              <a:t>a:year</a:t>
            </a:r>
          </a:p>
        </p:txBody>
      </p:sp>
      <p:sp>
        <p:nvSpPr>
          <p:cNvPr id="40" name="TextBox 39"/>
          <p:cNvSpPr txBox="1"/>
          <p:nvPr/>
        </p:nvSpPr>
        <p:spPr>
          <a:xfrm rot="610119">
            <a:off x="2284481" y="2663769"/>
            <a:ext cx="543645" cy="229550"/>
          </a:xfrm>
          <a:prstGeom prst="rect">
            <a:avLst/>
          </a:prstGeom>
          <a:noFill/>
        </p:spPr>
        <p:txBody>
          <a:bodyPr wrap="square" lIns="91132" tIns="45567" rIns="91132" bIns="45567" rtlCol="0">
            <a:spAutoFit/>
          </a:bodyPr>
          <a:lstStyle/>
          <a:p>
            <a:r>
              <a:rPr lang="en-US" sz="1000" b="1" noProof="1">
                <a:solidFill>
                  <a:srgbClr val="0D0D0D"/>
                </a:solidFill>
              </a:rPr>
              <a:t>a:city</a:t>
            </a:r>
          </a:p>
        </p:txBody>
      </p:sp>
      <p:sp>
        <p:nvSpPr>
          <p:cNvPr id="41" name="TextBox 40"/>
          <p:cNvSpPr txBox="1"/>
          <p:nvPr/>
        </p:nvSpPr>
        <p:spPr>
          <a:xfrm rot="21074880">
            <a:off x="2183967" y="3126451"/>
            <a:ext cx="829823" cy="229550"/>
          </a:xfrm>
          <a:prstGeom prst="rect">
            <a:avLst/>
          </a:prstGeom>
          <a:noFill/>
        </p:spPr>
        <p:txBody>
          <a:bodyPr wrap="square" lIns="91132" tIns="45567" rIns="91132" bIns="45567" rtlCol="0">
            <a:spAutoFit/>
          </a:bodyPr>
          <a:lstStyle/>
          <a:p>
            <a:r>
              <a:rPr lang="en-US" sz="1000" b="1" noProof="1">
                <a:solidFill>
                  <a:srgbClr val="0D0D0D"/>
                </a:solidFill>
              </a:rPr>
              <a:t>a:p_name</a:t>
            </a:r>
          </a:p>
        </p:txBody>
      </p:sp>
      <p:sp>
        <p:nvSpPr>
          <p:cNvPr id="42" name="TextBox 41"/>
          <p:cNvSpPr txBox="1"/>
          <p:nvPr/>
        </p:nvSpPr>
        <p:spPr>
          <a:xfrm>
            <a:off x="1109779" y="3779837"/>
            <a:ext cx="653936" cy="229550"/>
          </a:xfrm>
          <a:prstGeom prst="rect">
            <a:avLst/>
          </a:prstGeom>
          <a:noFill/>
        </p:spPr>
        <p:txBody>
          <a:bodyPr wrap="square" lIns="91132" tIns="45567" rIns="91132" bIns="45567" rtlCol="0">
            <a:spAutoFit/>
          </a:bodyPr>
          <a:lstStyle/>
          <a:p>
            <a:r>
              <a:rPr lang="en-US" sz="1000" b="1" noProof="1">
                <a:solidFill>
                  <a:srgbClr val="0D0D0D"/>
                </a:solidFill>
              </a:rPr>
              <a:t>a:name</a:t>
            </a:r>
          </a:p>
        </p:txBody>
      </p:sp>
      <p:sp>
        <p:nvSpPr>
          <p:cNvPr id="43" name="TextBox 42"/>
          <p:cNvSpPr txBox="1"/>
          <p:nvPr/>
        </p:nvSpPr>
        <p:spPr>
          <a:xfrm>
            <a:off x="3135347" y="3932237"/>
            <a:ext cx="1005711" cy="229550"/>
          </a:xfrm>
          <a:prstGeom prst="rect">
            <a:avLst/>
          </a:prstGeom>
          <a:noFill/>
        </p:spPr>
        <p:txBody>
          <a:bodyPr wrap="square" lIns="91132" tIns="45567" rIns="91132" bIns="45567" rtlCol="0">
            <a:spAutoFit/>
          </a:bodyPr>
          <a:lstStyle/>
          <a:p>
            <a:r>
              <a:rPr lang="en-US" sz="1000" b="1" noProof="1">
                <a:solidFill>
                  <a:srgbClr val="0D0D0D"/>
                </a:solidFill>
              </a:rPr>
              <a:t>a:homepage</a:t>
            </a:r>
          </a:p>
        </p:txBody>
      </p:sp>
      <p:sp>
        <p:nvSpPr>
          <p:cNvPr id="44" name="TextBox 43"/>
          <p:cNvSpPr txBox="1"/>
          <p:nvPr/>
        </p:nvSpPr>
        <p:spPr>
          <a:xfrm>
            <a:off x="4278312" y="3017837"/>
            <a:ext cx="706748" cy="229550"/>
          </a:xfrm>
          <a:prstGeom prst="rect">
            <a:avLst/>
          </a:prstGeom>
          <a:noFill/>
        </p:spPr>
        <p:txBody>
          <a:bodyPr wrap="square" lIns="91132" tIns="45567" rIns="91132" bIns="45567" rtlCol="0">
            <a:spAutoFit/>
          </a:bodyPr>
          <a:lstStyle/>
          <a:p>
            <a:r>
              <a:rPr lang="en-US" sz="1000" b="1" noProof="1">
                <a:solidFill>
                  <a:srgbClr val="0D0D0D"/>
                </a:solidFill>
              </a:rPr>
              <a:t>a:author</a:t>
            </a:r>
          </a:p>
        </p:txBody>
      </p:sp>
      <p:sp>
        <p:nvSpPr>
          <p:cNvPr id="45" name="TextBox 44"/>
          <p:cNvSpPr txBox="1"/>
          <p:nvPr/>
        </p:nvSpPr>
        <p:spPr>
          <a:xfrm rot="20242754">
            <a:off x="3903794" y="2534347"/>
            <a:ext cx="900086" cy="229550"/>
          </a:xfrm>
          <a:prstGeom prst="rect">
            <a:avLst/>
          </a:prstGeom>
          <a:noFill/>
        </p:spPr>
        <p:txBody>
          <a:bodyPr wrap="square" lIns="91132" tIns="45567" rIns="91132" bIns="45567" rtlCol="0">
            <a:spAutoFit/>
          </a:bodyPr>
          <a:lstStyle/>
          <a:p>
            <a:r>
              <a:rPr lang="en-US" sz="1000" b="1" noProof="1">
                <a:solidFill>
                  <a:srgbClr val="0D0D0D"/>
                </a:solidFill>
              </a:rPr>
              <a:t>a:publisher</a:t>
            </a:r>
          </a:p>
        </p:txBody>
      </p:sp>
      <p:cxnSp>
        <p:nvCxnSpPr>
          <p:cNvPr id="46" name="Straight Arrow Connector 45"/>
          <p:cNvCxnSpPr>
            <a:stCxn id="24" idx="4"/>
            <a:endCxn id="26" idx="0"/>
          </p:cNvCxnSpPr>
          <p:nvPr/>
        </p:nvCxnSpPr>
        <p:spPr bwMode="auto">
          <a:xfrm rot="5400000">
            <a:off x="3379215" y="3865037"/>
            <a:ext cx="10584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9"/>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8" name="Oval 57"/>
          <p:cNvSpPr/>
          <p:nvPr/>
        </p:nvSpPr>
        <p:spPr bwMode="auto">
          <a:xfrm>
            <a:off x="49641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CFD20F"/>
                </a:solidFill>
              </a:rPr>
              <a:t>http://…foaf/Person</a:t>
            </a:r>
          </a:p>
        </p:txBody>
      </p:sp>
      <p:cxnSp>
        <p:nvCxnSpPr>
          <p:cNvPr id="59" name="Straight Arrow Connector 58"/>
          <p:cNvCxnSpPr>
            <a:stCxn id="24" idx="5"/>
            <a:endCxn id="58" idx="2"/>
          </p:cNvCxnSpPr>
          <p:nvPr/>
        </p:nvCxnSpPr>
        <p:spPr bwMode="auto">
          <a:xfrm rot="16200000" flipH="1">
            <a:off x="4464576" y="3499940"/>
            <a:ext cx="409472" cy="5896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011484" y="3999442"/>
            <a:ext cx="13816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798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66" name="TextBox 65"/>
          <p:cNvSpPr txBox="1"/>
          <p:nvPr/>
        </p:nvSpPr>
        <p:spPr>
          <a:xfrm>
            <a:off x="4659312" y="35512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85" name="Oval 84"/>
          <p:cNvSpPr/>
          <p:nvPr/>
        </p:nvSpPr>
        <p:spPr bwMode="auto">
          <a:xfrm>
            <a:off x="1916113" y="5590646"/>
            <a:ext cx="327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http://dbpedia.org/../Amitav_Ghosh</a:t>
            </a:r>
          </a:p>
        </p:txBody>
      </p:sp>
      <p:sp>
        <p:nvSpPr>
          <p:cNvPr id="101" name="Oval 100"/>
          <p:cNvSpPr/>
          <p:nvPr/>
        </p:nvSpPr>
        <p:spPr bwMode="auto">
          <a:xfrm>
            <a:off x="354015" y="6142037"/>
            <a:ext cx="3765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http://dbpedia.org/../The_Hungry_Tide</a:t>
            </a:r>
          </a:p>
        </p:txBody>
      </p:sp>
      <p:sp>
        <p:nvSpPr>
          <p:cNvPr id="102" name="Oval 101"/>
          <p:cNvSpPr/>
          <p:nvPr/>
        </p:nvSpPr>
        <p:spPr bwMode="auto">
          <a:xfrm>
            <a:off x="76202" y="6886047"/>
            <a:ext cx="4430713"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http://dbpedia.org/../The_Calcutta_Chromosome</a:t>
            </a:r>
          </a:p>
        </p:txBody>
      </p:sp>
      <p:sp>
        <p:nvSpPr>
          <p:cNvPr id="104" name="Oval 103"/>
          <p:cNvSpPr/>
          <p:nvPr/>
        </p:nvSpPr>
        <p:spPr bwMode="auto">
          <a:xfrm>
            <a:off x="5618112" y="5057246"/>
            <a:ext cx="414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http://dbpedia.org/../The_Glass_Palace</a:t>
            </a:r>
          </a:p>
        </p:txBody>
      </p:sp>
      <p:cxnSp>
        <p:nvCxnSpPr>
          <p:cNvPr id="106" name="Straight Arrow Connector 105"/>
          <p:cNvCxnSpPr>
            <a:stCxn id="85" idx="2"/>
            <a:endCxn id="25" idx="2"/>
          </p:cNvCxnSpPr>
          <p:nvPr/>
        </p:nvCxnSpPr>
        <p:spPr bwMode="auto">
          <a:xfrm rot="10800000">
            <a:off x="1074912" y="4923789"/>
            <a:ext cx="841200" cy="82825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2" name="Straight Arrow Connector 111"/>
          <p:cNvCxnSpPr>
            <a:stCxn id="85" idx="0"/>
            <a:endCxn id="26" idx="4"/>
          </p:cNvCxnSpPr>
          <p:nvPr/>
        </p:nvCxnSpPr>
        <p:spPr bwMode="auto">
          <a:xfrm rot="5400000" flipH="1" flipV="1">
            <a:off x="3294603" y="5276837"/>
            <a:ext cx="573618" cy="54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5" name="Straight Arrow Connector 114"/>
          <p:cNvCxnSpPr>
            <a:stCxn id="85" idx="7"/>
            <a:endCxn id="58" idx="4"/>
          </p:cNvCxnSpPr>
          <p:nvPr/>
        </p:nvCxnSpPr>
        <p:spPr bwMode="auto">
          <a:xfrm rot="5400000" flipH="1" flipV="1">
            <a:off x="4611826" y="4261947"/>
            <a:ext cx="1477081" cy="12749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0" name="Curved Connector 34"/>
          <p:cNvCxnSpPr>
            <a:stCxn id="85" idx="5"/>
            <a:endCxn id="102" idx="6"/>
          </p:cNvCxnSpPr>
          <p:nvPr/>
        </p:nvCxnSpPr>
        <p:spPr bwMode="auto">
          <a:xfrm rot="5400000">
            <a:off x="4019286" y="6353862"/>
            <a:ext cx="1181277" cy="2059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4" name="Curved Connector 34"/>
          <p:cNvCxnSpPr>
            <a:stCxn id="85" idx="5"/>
            <a:endCxn id="101" idx="6"/>
          </p:cNvCxnSpPr>
          <p:nvPr/>
        </p:nvCxnSpPr>
        <p:spPr bwMode="auto">
          <a:xfrm rot="5400000">
            <a:off x="4197605" y="5788173"/>
            <a:ext cx="437268" cy="5932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7" name="Straight Arrow Connector 136"/>
          <p:cNvCxnSpPr>
            <a:stCxn id="85" idx="7"/>
            <a:endCxn id="104" idx="2"/>
          </p:cNvCxnSpPr>
          <p:nvPr/>
        </p:nvCxnSpPr>
        <p:spPr bwMode="auto">
          <a:xfrm rot="5400000" flipH="1" flipV="1">
            <a:off x="4955850" y="4975693"/>
            <a:ext cx="419276" cy="90524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0" name="TextBox 139"/>
          <p:cNvSpPr txBox="1"/>
          <p:nvPr/>
        </p:nvSpPr>
        <p:spPr>
          <a:xfrm>
            <a:off x="5116512" y="42370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141" name="TextBox 140"/>
          <p:cNvSpPr txBox="1"/>
          <p:nvPr/>
        </p:nvSpPr>
        <p:spPr>
          <a:xfrm>
            <a:off x="729017" y="5151437"/>
            <a:ext cx="882298" cy="229550"/>
          </a:xfrm>
          <a:prstGeom prst="rect">
            <a:avLst/>
          </a:prstGeom>
          <a:noFill/>
        </p:spPr>
        <p:txBody>
          <a:bodyPr wrap="square" lIns="91132" tIns="45567" rIns="91132" bIns="45567" rtlCol="0">
            <a:spAutoFit/>
          </a:bodyPr>
          <a:lstStyle/>
          <a:p>
            <a:r>
              <a:rPr lang="en-US" sz="1000" b="1" noProof="1">
                <a:solidFill>
                  <a:srgbClr val="0D0D0D"/>
                </a:solidFill>
              </a:rPr>
              <a:t>foaf:name</a:t>
            </a:r>
          </a:p>
        </p:txBody>
      </p:sp>
      <p:sp>
        <p:nvSpPr>
          <p:cNvPr id="142" name="TextBox 141"/>
          <p:cNvSpPr txBox="1"/>
          <p:nvPr/>
        </p:nvSpPr>
        <p:spPr>
          <a:xfrm>
            <a:off x="2754313" y="5151437"/>
            <a:ext cx="914400" cy="229550"/>
          </a:xfrm>
          <a:prstGeom prst="rect">
            <a:avLst/>
          </a:prstGeom>
          <a:noFill/>
        </p:spPr>
        <p:txBody>
          <a:bodyPr wrap="square" lIns="91132" tIns="45567" rIns="91132" bIns="45567" rtlCol="0">
            <a:spAutoFit/>
          </a:bodyPr>
          <a:lstStyle/>
          <a:p>
            <a:r>
              <a:rPr lang="en-US" sz="1000" b="1" noProof="1">
                <a:solidFill>
                  <a:srgbClr val="0D0D0D"/>
                </a:solidFill>
              </a:rPr>
              <a:t>w:reference</a:t>
            </a:r>
          </a:p>
        </p:txBody>
      </p:sp>
      <p:sp>
        <p:nvSpPr>
          <p:cNvPr id="143" name="TextBox 142"/>
          <p:cNvSpPr txBox="1"/>
          <p:nvPr/>
        </p:nvSpPr>
        <p:spPr>
          <a:xfrm>
            <a:off x="3592513" y="6674487"/>
            <a:ext cx="990600" cy="229550"/>
          </a:xfrm>
          <a:prstGeom prst="rect">
            <a:avLst/>
          </a:prstGeom>
          <a:noFill/>
        </p:spPr>
        <p:txBody>
          <a:bodyPr wrap="square" lIns="91132" tIns="45567" rIns="91132" bIns="45567" rtlCol="0">
            <a:spAutoFit/>
          </a:bodyPr>
          <a:lstStyle/>
          <a:p>
            <a:r>
              <a:rPr lang="en-US" sz="1000" b="1" noProof="1">
                <a:solidFill>
                  <a:srgbClr val="0D0D0D"/>
                </a:solidFill>
              </a:rPr>
              <a:t>w:author_of</a:t>
            </a:r>
          </a:p>
        </p:txBody>
      </p:sp>
      <p:sp>
        <p:nvSpPr>
          <p:cNvPr id="144" name="TextBox 143"/>
          <p:cNvSpPr txBox="1"/>
          <p:nvPr/>
        </p:nvSpPr>
        <p:spPr>
          <a:xfrm>
            <a:off x="5224817" y="5379087"/>
            <a:ext cx="958498" cy="229550"/>
          </a:xfrm>
          <a:prstGeom prst="rect">
            <a:avLst/>
          </a:prstGeom>
          <a:noFill/>
        </p:spPr>
        <p:txBody>
          <a:bodyPr wrap="square" lIns="91132" tIns="45567" rIns="91132" bIns="45567" rtlCol="0">
            <a:spAutoFit/>
          </a:bodyPr>
          <a:lstStyle/>
          <a:p>
            <a:r>
              <a:rPr lang="en-US" sz="1000" b="1" noProof="1">
                <a:solidFill>
                  <a:srgbClr val="0D0D0D"/>
                </a:solidFill>
              </a:rPr>
              <a:t>w:author_of</a:t>
            </a:r>
          </a:p>
        </p:txBody>
      </p:sp>
      <p:sp>
        <p:nvSpPr>
          <p:cNvPr id="145" name="TextBox 144"/>
          <p:cNvSpPr txBox="1"/>
          <p:nvPr/>
        </p:nvSpPr>
        <p:spPr>
          <a:xfrm>
            <a:off x="3516313" y="5988687"/>
            <a:ext cx="990600" cy="229550"/>
          </a:xfrm>
          <a:prstGeom prst="rect">
            <a:avLst/>
          </a:prstGeom>
          <a:noFill/>
        </p:spPr>
        <p:txBody>
          <a:bodyPr wrap="square" lIns="91132" tIns="45567" rIns="91132" bIns="45567" rtlCol="0">
            <a:spAutoFit/>
          </a:bodyPr>
          <a:lstStyle/>
          <a:p>
            <a:r>
              <a:rPr lang="en-US" sz="1000" b="1" noProof="1">
                <a:solidFill>
                  <a:srgbClr val="0D0D0D"/>
                </a:solidFill>
              </a:rPr>
              <a:t>w:author_of</a:t>
            </a:r>
          </a:p>
        </p:txBody>
      </p:sp>
      <p:sp>
        <p:nvSpPr>
          <p:cNvPr id="147" name="TextBox 146"/>
          <p:cNvSpPr txBox="1"/>
          <p:nvPr/>
        </p:nvSpPr>
        <p:spPr>
          <a:xfrm>
            <a:off x="7554912" y="4465637"/>
            <a:ext cx="882298" cy="229550"/>
          </a:xfrm>
          <a:prstGeom prst="rect">
            <a:avLst/>
          </a:prstGeom>
          <a:noFill/>
        </p:spPr>
        <p:txBody>
          <a:bodyPr wrap="square" lIns="91132" tIns="45567" rIns="91132" bIns="45567" rtlCol="0">
            <a:spAutoFit/>
          </a:bodyPr>
          <a:lstStyle/>
          <a:p>
            <a:r>
              <a:rPr lang="en-US" sz="1000" b="1" noProof="1">
                <a:solidFill>
                  <a:srgbClr val="0D0D0D"/>
                </a:solidFill>
              </a:rPr>
              <a:t>w:isbn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7" name="Rectangle 2"/>
          <p:cNvSpPr>
            <a:spLocks noGrp="1" noChangeArrowheads="1"/>
          </p:cNvSpPr>
          <p:nvPr>
            <p:ph idx="1"/>
          </p:nvPr>
        </p:nvSpPr>
        <p:spPr/>
        <p:txBody>
          <a:bodyPr>
            <a:normAutofit/>
          </a:bodyPr>
          <a:lstStyle/>
          <a:p>
            <a:r>
              <a:rPr lang="en-US" dirty="0" smtClean="0"/>
              <a:t>A different aspect of naming: what is the URI for a specific entity (regardless of the technical details)</a:t>
            </a:r>
          </a:p>
          <a:p>
            <a:pPr lvl="1"/>
            <a:r>
              <a:rPr lang="en-US" dirty="0" smtClean="0"/>
              <a:t>what is the unique URI for, e.g., Bach’s Well-Tempered Clavier?</a:t>
            </a:r>
          </a:p>
          <a:p>
            <a:pPr lvl="2"/>
            <a:r>
              <a:rPr lang="en-US" dirty="0" smtClean="0"/>
              <a:t>obviously important for music ontologies an data</a:t>
            </a:r>
          </a:p>
          <a:p>
            <a:pPr lvl="1"/>
            <a:r>
              <a:rPr lang="en-US" dirty="0" smtClean="0"/>
              <a:t>who has the authority or the means to define and maintain such URI-</a:t>
            </a:r>
            <a:r>
              <a:rPr lang="en-US" dirty="0" err="1" smtClean="0"/>
              <a:t>s</a:t>
            </a:r>
            <a:r>
              <a:rPr lang="en-US" dirty="0" smtClean="0"/>
              <a:t>? </a:t>
            </a:r>
          </a:p>
          <a:p>
            <a:pPr lvl="1"/>
            <a:r>
              <a:rPr lang="en-US" dirty="0" smtClean="0"/>
              <a:t>should we define characterizing properties for these and use </a:t>
            </a:r>
            <a:r>
              <a:rPr lang="en-US" noProof="1" smtClean="0"/>
              <a:t>owl:sameAs</a:t>
            </a:r>
            <a:r>
              <a:rPr lang="en-US" dirty="0" smtClean="0"/>
              <a:t> instead of a URI? </a:t>
            </a:r>
          </a:p>
          <a:p>
            <a:r>
              <a:rPr lang="en-US" dirty="0" smtClean="0"/>
              <a:t>The traditional library community may be of a big help in this area</a:t>
            </a:r>
            <a:endParaRPr lang="en-US" dirty="0"/>
          </a:p>
        </p:txBody>
      </p:sp>
      <p:sp>
        <p:nvSpPr>
          <p:cNvPr id="569346" name="Rectangle 1"/>
          <p:cNvSpPr>
            <a:spLocks noGrp="1" noChangeArrowheads="1"/>
          </p:cNvSpPr>
          <p:nvPr>
            <p:ph type="title"/>
          </p:nvPr>
        </p:nvSpPr>
        <p:spPr/>
        <p:txBody>
          <a:bodyPr/>
          <a:lstStyle/>
          <a:p>
            <a:r>
              <a:rPr lang="en-US" dirty="0"/>
              <a:t>Some items, issues, questions,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1" name="Rectangle 2"/>
          <p:cNvSpPr>
            <a:spLocks noGrp="1" noChangeArrowheads="1"/>
          </p:cNvSpPr>
          <p:nvPr>
            <p:ph idx="1"/>
          </p:nvPr>
        </p:nvSpPr>
        <p:spPr/>
        <p:txBody>
          <a:bodyPr>
            <a:normAutofit/>
          </a:bodyPr>
          <a:lstStyle/>
          <a:p>
            <a:r>
              <a:rPr lang="en-US" dirty="0" smtClean="0"/>
              <a:t>Uncertainty:</a:t>
            </a:r>
          </a:p>
          <a:p>
            <a:pPr lvl="1"/>
            <a:r>
              <a:rPr lang="en-US" dirty="0" smtClean="0"/>
              <a:t>Fuzzy logic</a:t>
            </a:r>
          </a:p>
          <a:p>
            <a:pPr lvl="2"/>
            <a:r>
              <a:rPr lang="en-US" dirty="0" smtClean="0"/>
              <a:t>look at alternatives of Description Logic based on fuzzy logic</a:t>
            </a:r>
          </a:p>
          <a:p>
            <a:pPr lvl="2"/>
            <a:r>
              <a:rPr lang="en-US" dirty="0" smtClean="0"/>
              <a:t>alternatively, extend RDF(S) with fuzzy notions</a:t>
            </a:r>
          </a:p>
          <a:p>
            <a:pPr lvl="1"/>
            <a:r>
              <a:rPr lang="en-US" dirty="0" smtClean="0"/>
              <a:t>Probabilistic statements</a:t>
            </a:r>
          </a:p>
          <a:p>
            <a:pPr lvl="2"/>
            <a:r>
              <a:rPr lang="en-US" dirty="0" smtClean="0"/>
              <a:t>have an OWL class membership with a specific probability</a:t>
            </a:r>
          </a:p>
          <a:p>
            <a:pPr lvl="2"/>
            <a:r>
              <a:rPr lang="en-US" dirty="0" smtClean="0"/>
              <a:t>combine reasoners with Bayesian networks</a:t>
            </a:r>
          </a:p>
          <a:p>
            <a:pPr lvl="1"/>
            <a:r>
              <a:rPr lang="en-US" dirty="0" smtClean="0"/>
              <a:t>A W3C Incubator Group has issued a report on the current status, possibilities, directions, etc.</a:t>
            </a:r>
          </a:p>
          <a:p>
            <a:pPr lvl="1"/>
            <a:r>
              <a:rPr lang="en-US" dirty="0"/>
              <a:t>p</a:t>
            </a:r>
            <a:r>
              <a:rPr lang="en-US" dirty="0" smtClean="0"/>
              <a:t>ossible RIF dialect for fuzzy logic, for example?</a:t>
            </a:r>
            <a:endParaRPr lang="en-US" dirty="0"/>
          </a:p>
        </p:txBody>
      </p:sp>
      <p:sp>
        <p:nvSpPr>
          <p:cNvPr id="565250" name="Rectangle 1"/>
          <p:cNvSpPr>
            <a:spLocks noGrp="1" noChangeArrowheads="1"/>
          </p:cNvSpPr>
          <p:nvPr>
            <p:ph type="title"/>
          </p:nvPr>
        </p:nvSpPr>
        <p:spPr/>
        <p:txBody>
          <a:bodyPr/>
          <a:lstStyle/>
          <a:p>
            <a:r>
              <a:rPr lang="en-US" dirty="0"/>
              <a:t>Some items, issues, questions,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73442" name="Rectangle 1"/>
          <p:cNvSpPr>
            <a:spLocks noGrp="1" noChangeArrowheads="1"/>
          </p:cNvSpPr>
          <p:nvPr>
            <p:ph type="title" idx="4294967295"/>
          </p:nvPr>
        </p:nvSpPr>
        <p:spPr>
          <a:xfrm>
            <a:off x="431800" y="611188"/>
            <a:ext cx="9648825" cy="1260475"/>
          </a:xfrm>
        </p:spPr>
        <p:txBody>
          <a:bodyPr tIns="42195">
            <a:no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5400" dirty="0">
                <a:solidFill>
                  <a:schemeClr val="bg1"/>
                </a:solidFill>
              </a:rPr>
              <a:t>Available documents, </a:t>
            </a:r>
            <a:r>
              <a:rPr lang="en-US" sz="5400" dirty="0">
                <a:solidFill>
                  <a:srgbClr val="FFFFFF"/>
                </a:solidFill>
              </a:rPr>
              <a:t>resources</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srgbClr val="FFFFFF"/>
                </a:solidFill>
                <a:latin typeface="Lucida Sans Unicode"/>
                <a:ea typeface="msmincho" charset="0"/>
                <a:cs typeface="msmincho" charset="0"/>
              </a:rPr>
              <a:t>Photo credit </a:t>
            </a:r>
            <a:r>
              <a:rPr lang="en-US" sz="1100" i="1" dirty="0" smtClean="0">
                <a:solidFill>
                  <a:srgbClr val="FFFFFF"/>
                </a:solidFill>
                <a:latin typeface="Lucida Sans Unicode"/>
                <a:ea typeface="msmincho" charset="0"/>
                <a:cs typeface="msmincho" charset="0"/>
              </a:rPr>
              <a:t>“</a:t>
            </a:r>
            <a:r>
              <a:rPr lang="en-US" sz="1100" i="1" dirty="0" err="1" smtClean="0"/>
              <a:t>Abizern</a:t>
            </a:r>
            <a:r>
              <a:rPr lang="en-US" sz="1100" i="1" dirty="0" smtClean="0">
                <a:solidFill>
                  <a:srgbClr val="FFFFFF"/>
                </a:solidFill>
                <a:latin typeface="Lucida Sans Unicode"/>
                <a:ea typeface="msmincho" charset="0"/>
                <a:cs typeface="msmincho" charset="0"/>
              </a:rPr>
              <a:t>”</a:t>
            </a:r>
            <a:r>
              <a:rPr lang="en-US" sz="1100" i="1" dirty="0">
                <a:solidFill>
                  <a:srgbClr val="FFFFFF"/>
                </a:solidFill>
                <a:latin typeface="Lucida Sans Unicode"/>
                <a:ea typeface="msmincho" charset="0"/>
                <a:cs typeface="msmincho" charset="0"/>
              </a:rPr>
              <a:t>, Flickr</a:t>
            </a:r>
            <a:endParaRPr lang="en-US" sz="1100" i="1" dirty="0">
              <a:solidFill>
                <a:srgbClr val="FFFFFF"/>
              </a:solidFill>
              <a:latin typeface="Lucida Sans Unicode"/>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2"/>
          <p:cNvSpPr>
            <a:spLocks noGrp="1" noChangeArrowheads="1"/>
          </p:cNvSpPr>
          <p:nvPr>
            <p:ph idx="1"/>
          </p:nvPr>
        </p:nvSpPr>
        <p:spPr/>
        <p:txBody>
          <a:bodyPr/>
          <a:lstStyle/>
          <a:p>
            <a:r>
              <a:rPr lang="en-US" dirty="0" smtClean="0"/>
              <a:t>The “RDF Primer” and the “OWL Guide” give a formal introduction to RDF(S) and OWL</a:t>
            </a:r>
          </a:p>
          <a:p>
            <a:r>
              <a:rPr lang="en-US" dirty="0" smtClean="0"/>
              <a:t>SKOS has its separate “SKOS Primer”</a:t>
            </a:r>
          </a:p>
          <a:p>
            <a:r>
              <a:rPr lang="en-US" dirty="0" smtClean="0"/>
              <a:t>GRDDL Primer and RDFa Primer have been published; RIF Primer is on its way</a:t>
            </a:r>
          </a:p>
          <a:p>
            <a:r>
              <a:rPr lang="en-US" dirty="0" smtClean="0"/>
              <a:t>The W3C </a:t>
            </a:r>
            <a:r>
              <a:rPr lang="en-US" dirty="0" smtClean="0">
                <a:hlinkClick r:id="rId3"/>
              </a:rPr>
              <a:t>Semantic Web Activity Wiki </a:t>
            </a:r>
            <a:r>
              <a:rPr lang="en-US" dirty="0" smtClean="0"/>
              <a:t>has links to all the specifications</a:t>
            </a:r>
            <a:endParaRPr lang="en-US" dirty="0"/>
          </a:p>
        </p:txBody>
      </p:sp>
      <p:sp>
        <p:nvSpPr>
          <p:cNvPr id="575490" name="Rectangle 1"/>
          <p:cNvSpPr>
            <a:spLocks noGrp="1" noChangeArrowheads="1"/>
          </p:cNvSpPr>
          <p:nvPr>
            <p:ph type="title"/>
          </p:nvPr>
        </p:nvSpPr>
        <p:spPr/>
        <p:txBody>
          <a:bodyPr>
            <a:normAutofit fontScale="90000"/>
          </a:bodyPr>
          <a:lstStyle/>
          <a:p>
            <a:r>
              <a:rPr lang="en-US" smtClean="0"/>
              <a:t>Available specifications: </a:t>
            </a:r>
            <a:br>
              <a:rPr lang="en-US" smtClean="0"/>
            </a:br>
            <a:r>
              <a:rPr lang="en-US" smtClean="0"/>
              <a:t>Primers, Guides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9" name="Rectangle 2"/>
          <p:cNvSpPr>
            <a:spLocks noGrp="1" noChangeArrowheads="1"/>
          </p:cNvSpPr>
          <p:nvPr>
            <p:ph idx="1"/>
          </p:nvPr>
        </p:nvSpPr>
        <p:spPr/>
        <p:txBody>
          <a:bodyPr>
            <a:normAutofit/>
          </a:bodyPr>
          <a:lstStyle/>
          <a:p>
            <a:r>
              <a:rPr lang="en-US" dirty="0" smtClean="0"/>
              <a:t>There are also a number “core vocabularies”</a:t>
            </a:r>
          </a:p>
          <a:p>
            <a:pPr lvl="1"/>
            <a:r>
              <a:rPr lang="en-US" dirty="0" smtClean="0"/>
              <a:t>Dublin Core: about information resources, digital libraries, with extensions for rights, permissions, digital right management</a:t>
            </a:r>
          </a:p>
          <a:p>
            <a:pPr lvl="1"/>
            <a:r>
              <a:rPr lang="en-US" dirty="0" smtClean="0"/>
              <a:t>FOAF: about people and their organizations</a:t>
            </a:r>
          </a:p>
          <a:p>
            <a:pPr lvl="1"/>
            <a:r>
              <a:rPr lang="en-US" dirty="0" smtClean="0"/>
              <a:t>DOAP: on the descriptions of software projects</a:t>
            </a:r>
          </a:p>
          <a:p>
            <a:pPr lvl="1"/>
            <a:r>
              <a:rPr lang="en-US" dirty="0" smtClean="0"/>
              <a:t>SIOC: Semantically-Interlinked Online Communities</a:t>
            </a:r>
          </a:p>
          <a:p>
            <a:pPr lvl="1"/>
            <a:r>
              <a:rPr lang="en-US" dirty="0" smtClean="0"/>
              <a:t>vCard in RDF</a:t>
            </a:r>
          </a:p>
          <a:p>
            <a:pPr lvl="1"/>
            <a:r>
              <a:rPr lang="en-US" dirty="0" smtClean="0"/>
              <a:t>…</a:t>
            </a:r>
          </a:p>
          <a:p>
            <a:r>
              <a:rPr lang="en-US" dirty="0" smtClean="0"/>
              <a:t>One should never forget: ontologies/vocabularies must be shared and reused!</a:t>
            </a:r>
            <a:endParaRPr lang="en-US" dirty="0"/>
          </a:p>
        </p:txBody>
      </p:sp>
      <p:sp>
        <p:nvSpPr>
          <p:cNvPr id="577538" name="Rectangle 1"/>
          <p:cNvSpPr>
            <a:spLocks noGrp="1" noChangeArrowheads="1"/>
          </p:cNvSpPr>
          <p:nvPr>
            <p:ph type="title"/>
          </p:nvPr>
        </p:nvSpPr>
        <p:spPr/>
        <p:txBody>
          <a:bodyPr/>
          <a:lstStyle/>
          <a:p>
            <a:r>
              <a:rPr lang="en-US" smtClean="0"/>
              <a:t>“Core” vocabularies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7" name="Rectangle 2"/>
          <p:cNvSpPr>
            <a:spLocks noGrp="1" noChangeArrowheads="1"/>
          </p:cNvSpPr>
          <p:nvPr>
            <p:ph idx="1"/>
          </p:nvPr>
        </p:nvSpPr>
        <p:spPr>
          <a:xfrm>
            <a:off x="504031" y="1574065"/>
            <a:ext cx="9072563" cy="4798095"/>
          </a:xfrm>
        </p:spPr>
        <p:txBody>
          <a:bodyPr>
            <a:normAutofit fontScale="92500" lnSpcReduction="10000"/>
          </a:bodyPr>
          <a:lstStyle/>
          <a:p>
            <a:r>
              <a:rPr lang="en-US" dirty="0" smtClean="0"/>
              <a:t>T. Heath and C. </a:t>
            </a:r>
            <a:r>
              <a:rPr lang="en-US" dirty="0" err="1" smtClean="0"/>
              <a:t>Bizer</a:t>
            </a:r>
            <a:r>
              <a:rPr lang="en-US" dirty="0" smtClean="0"/>
              <a:t>: </a:t>
            </a:r>
            <a:r>
              <a:rPr lang="en-US" i="1" dirty="0" smtClean="0"/>
              <a:t>Linked Data: Evolving the Web into a Global Data Space</a:t>
            </a:r>
            <a:r>
              <a:rPr lang="en-US" dirty="0" smtClean="0"/>
              <a:t>, 2011</a:t>
            </a:r>
          </a:p>
          <a:p>
            <a:r>
              <a:rPr lang="en-US" dirty="0" smtClean="0"/>
              <a:t>M. Watson: </a:t>
            </a:r>
            <a:r>
              <a:rPr lang="en-US" i="1" dirty="0" smtClean="0"/>
              <a:t>Practical Semantic Web and Linked data Applications</a:t>
            </a:r>
            <a:r>
              <a:rPr lang="en-US" dirty="0" smtClean="0"/>
              <a:t>, 2010</a:t>
            </a:r>
          </a:p>
          <a:p>
            <a:r>
              <a:rPr lang="en-US" dirty="0" smtClean="0"/>
              <a:t>P</a:t>
            </a:r>
            <a:r>
              <a:rPr lang="en-US" dirty="0"/>
              <a:t>. </a:t>
            </a:r>
            <a:r>
              <a:rPr lang="en-US" dirty="0" err="1"/>
              <a:t>Hitzler</a:t>
            </a:r>
            <a:r>
              <a:rPr lang="en-US" dirty="0"/>
              <a:t>, R. Sebastian, </a:t>
            </a:r>
            <a:r>
              <a:rPr lang="en-US" dirty="0" smtClean="0"/>
              <a:t>and M</a:t>
            </a:r>
            <a:r>
              <a:rPr lang="en-US" dirty="0"/>
              <a:t>. </a:t>
            </a:r>
            <a:r>
              <a:rPr lang="en-US" dirty="0" err="1"/>
              <a:t>Krötzsch</a:t>
            </a:r>
            <a:r>
              <a:rPr lang="en-US" dirty="0"/>
              <a:t>: </a:t>
            </a:r>
            <a:r>
              <a:rPr lang="en-US" i="1" dirty="0"/>
              <a:t>Foundation of Semantic Web Technologies</a:t>
            </a:r>
            <a:r>
              <a:rPr lang="en-US" dirty="0"/>
              <a:t>, </a:t>
            </a:r>
            <a:r>
              <a:rPr lang="en-US" dirty="0" smtClean="0"/>
              <a:t>2009</a:t>
            </a:r>
          </a:p>
          <a:p>
            <a:r>
              <a:rPr lang="en-US" dirty="0" smtClean="0"/>
              <a:t>G. </a:t>
            </a:r>
            <a:r>
              <a:rPr lang="en-US" dirty="0" err="1" smtClean="0"/>
              <a:t>Antoniu</a:t>
            </a:r>
            <a:r>
              <a:rPr lang="en-US" dirty="0" smtClean="0"/>
              <a:t> and F. van </a:t>
            </a:r>
            <a:r>
              <a:rPr lang="en-US" dirty="0" err="1" smtClean="0"/>
              <a:t>Harmelen</a:t>
            </a:r>
            <a:r>
              <a:rPr lang="en-US" dirty="0" smtClean="0"/>
              <a:t>: </a:t>
            </a:r>
            <a:r>
              <a:rPr lang="en-US" i="1" dirty="0" smtClean="0"/>
              <a:t>Semantic Web Primer, 2nd edition,</a:t>
            </a:r>
            <a:r>
              <a:rPr lang="en-US" dirty="0" smtClean="0"/>
              <a:t> 2008</a:t>
            </a:r>
          </a:p>
          <a:p>
            <a:r>
              <a:rPr lang="en-US" dirty="0" smtClean="0"/>
              <a:t>D. </a:t>
            </a:r>
            <a:r>
              <a:rPr lang="en-US" dirty="0" err="1" smtClean="0"/>
              <a:t>Allemang</a:t>
            </a:r>
            <a:r>
              <a:rPr lang="en-US" dirty="0" smtClean="0"/>
              <a:t> and J. </a:t>
            </a:r>
            <a:r>
              <a:rPr lang="en-US" dirty="0" err="1" smtClean="0"/>
              <a:t>Hendler</a:t>
            </a:r>
            <a:r>
              <a:rPr lang="en-US" dirty="0" smtClean="0"/>
              <a:t>: </a:t>
            </a:r>
            <a:r>
              <a:rPr lang="en-US" i="1" dirty="0" smtClean="0"/>
              <a:t>Semantic Web for the Working </a:t>
            </a:r>
            <a:r>
              <a:rPr lang="en-US" i="1" dirty="0" err="1" smtClean="0"/>
              <a:t>Ontologist</a:t>
            </a:r>
            <a:r>
              <a:rPr lang="en-US" dirty="0" smtClean="0"/>
              <a:t>, 2008</a:t>
            </a:r>
          </a:p>
          <a:p>
            <a:r>
              <a:rPr lang="en-US" dirty="0" smtClean="0"/>
              <a:t>…</a:t>
            </a:r>
            <a:endParaRPr lang="en-US" dirty="0"/>
          </a:p>
        </p:txBody>
      </p:sp>
      <p:sp>
        <p:nvSpPr>
          <p:cNvPr id="579586" name="Rectangle 1"/>
          <p:cNvSpPr>
            <a:spLocks noGrp="1" noChangeArrowheads="1"/>
          </p:cNvSpPr>
          <p:nvPr>
            <p:ph type="title"/>
          </p:nvPr>
        </p:nvSpPr>
        <p:spPr/>
        <p:txBody>
          <a:bodyPr/>
          <a:lstStyle/>
          <a:p>
            <a:r>
              <a:rPr lang="en-US" dirty="0" smtClean="0"/>
              <a:t>Some books</a:t>
            </a:r>
            <a:endParaRPr lang="en-US" dirty="0"/>
          </a:p>
        </p:txBody>
      </p:sp>
      <p:sp>
        <p:nvSpPr>
          <p:cNvPr id="579588" name="Text Box 3"/>
          <p:cNvSpPr txBox="1">
            <a:spLocks noChangeArrowheads="1"/>
          </p:cNvSpPr>
          <p:nvPr/>
        </p:nvSpPr>
        <p:spPr bwMode="auto">
          <a:xfrm>
            <a:off x="468318" y="6294437"/>
            <a:ext cx="8880475" cy="855663"/>
          </a:xfrm>
          <a:prstGeom prst="rect">
            <a:avLst/>
          </a:prstGeom>
          <a:noFill/>
          <a:ln w="9525">
            <a:noFill/>
            <a:round/>
            <a:headEnd/>
            <a:tailEnd/>
          </a:ln>
        </p:spPr>
        <p:txBody>
          <a:bodyPr wrap="none"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See the separate </a:t>
            </a:r>
            <a:r>
              <a:rPr lang="en-US" dirty="0">
                <a:solidFill>
                  <a:srgbClr val="7F7F7F"/>
                </a:solidFill>
                <a:latin typeface="Helvetica Neue"/>
                <a:ea typeface="msmincho" charset="0"/>
                <a:cs typeface="Helvetica Neue"/>
                <a:hlinkClick r:id="rId3"/>
              </a:rPr>
              <a:t>Wiki page collecting book </a:t>
            </a:r>
            <a:r>
              <a:rPr lang="en-US" dirty="0" smtClean="0">
                <a:solidFill>
                  <a:srgbClr val="7F7F7F"/>
                </a:solidFill>
                <a:latin typeface="Helvetica Neue"/>
                <a:ea typeface="msmincho" charset="0"/>
                <a:cs typeface="Helvetica Neue"/>
                <a:hlinkClick r:id="rId3"/>
              </a:rPr>
              <a:t>references</a:t>
            </a:r>
            <a:endParaRPr lang="en-US" dirty="0">
              <a:solidFill>
                <a:srgbClr val="7F7F7F"/>
              </a:solidFill>
              <a:latin typeface="Helvetica Neue"/>
              <a:ea typeface="msmincho" charset="0"/>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5" name="Rectangle 2"/>
          <p:cNvSpPr>
            <a:spLocks noGrp="1" noChangeArrowheads="1"/>
          </p:cNvSpPr>
          <p:nvPr>
            <p:ph idx="1"/>
          </p:nvPr>
        </p:nvSpPr>
        <p:spPr/>
        <p:txBody>
          <a:bodyPr/>
          <a:lstStyle/>
          <a:p>
            <a:r>
              <a:rPr lang="en-US" dirty="0" smtClean="0"/>
              <a:t>Planet RDF aggregates a number of SW blogs:</a:t>
            </a:r>
          </a:p>
          <a:p>
            <a:pPr lvl="1"/>
            <a:r>
              <a:rPr lang="en-US" dirty="0" smtClean="0">
                <a:hlinkClick r:id="rId3"/>
              </a:rPr>
              <a:t>http://planetrdf.com/</a:t>
            </a:r>
            <a:endParaRPr lang="en-US" dirty="0" smtClean="0"/>
          </a:p>
          <a:p>
            <a:r>
              <a:rPr lang="en-US" dirty="0" smtClean="0"/>
              <a:t>Semantic Web Interest Group</a:t>
            </a:r>
          </a:p>
          <a:p>
            <a:pPr lvl="1"/>
            <a:r>
              <a:rPr lang="en-US" dirty="0" smtClean="0"/>
              <a:t>a forum developers with a publicly archived mailing list, and a constant IRC presence on </a:t>
            </a:r>
            <a:r>
              <a:rPr lang="en-US" dirty="0" err="1" smtClean="0"/>
              <a:t>freenode.net#swig</a:t>
            </a:r>
            <a:endParaRPr lang="en-US" dirty="0" smtClean="0"/>
          </a:p>
          <a:p>
            <a:pPr lvl="1"/>
            <a:r>
              <a:rPr lang="en-US" dirty="0" smtClean="0"/>
              <a:t>anybody can sign up on the list</a:t>
            </a:r>
          </a:p>
          <a:p>
            <a:pPr lvl="2"/>
            <a:r>
              <a:rPr lang="en-US" dirty="0" smtClean="0">
                <a:hlinkClick r:id="rId4"/>
              </a:rPr>
              <a:t>http://www.w3.org/2001/sw/interest/</a:t>
            </a:r>
            <a:endParaRPr lang="en-US" dirty="0" smtClean="0"/>
          </a:p>
          <a:p>
            <a:r>
              <a:rPr lang="en-US" dirty="0" smtClean="0"/>
              <a:t>Linked Data mailing list</a:t>
            </a:r>
          </a:p>
          <a:p>
            <a:pPr lvl="1"/>
            <a:r>
              <a:rPr lang="en-US" dirty="0" smtClean="0"/>
              <a:t>a forum concentrating on linked data with a public archive</a:t>
            </a:r>
          </a:p>
          <a:p>
            <a:pPr lvl="1"/>
            <a:r>
              <a:rPr lang="en-US" dirty="0" smtClean="0"/>
              <a:t>anybody can sign up on the list</a:t>
            </a:r>
          </a:p>
          <a:p>
            <a:pPr lvl="2"/>
            <a:r>
              <a:rPr lang="en-US" dirty="0">
                <a:hlinkClick r:id="rId5"/>
              </a:rPr>
              <a:t>http://lists.w3.org/Archives/Public/public-lod/</a:t>
            </a:r>
            <a:endParaRPr lang="en-US" dirty="0"/>
          </a:p>
        </p:txBody>
      </p:sp>
      <p:sp>
        <p:nvSpPr>
          <p:cNvPr id="581634" name="Rectangle 1"/>
          <p:cNvSpPr>
            <a:spLocks noGrp="1" noChangeArrowheads="1"/>
          </p:cNvSpPr>
          <p:nvPr>
            <p:ph type="title"/>
          </p:nvPr>
        </p:nvSpPr>
        <p:spPr/>
        <p:txBody>
          <a:bodyPr/>
          <a:lstStyle/>
          <a:p>
            <a:r>
              <a:rPr lang="en-US" smtClean="0"/>
              <a:t>Further information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3"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Great community…</a:t>
            </a:r>
          </a:p>
        </p:txBody>
      </p:sp>
      <p:sp>
        <p:nvSpPr>
          <p:cNvPr id="583682" name="Slide Number Placeholder 2"/>
          <p:cNvSpPr>
            <a:spLocks noGrp="1"/>
          </p:cNvSpPr>
          <p:nvPr>
            <p:ph type="sldNum" sz="quarter" idx="4294967295"/>
          </p:nvPr>
        </p:nvSpPr>
        <p:spPr>
          <a:xfrm>
            <a:off x="7734300" y="71438"/>
            <a:ext cx="2346325" cy="519112"/>
          </a:xfrm>
          <a:prstGeom prst="rect">
            <a:avLst/>
          </a:prstGeom>
          <a:noFill/>
        </p:spPr>
        <p:txBody>
          <a:bodyPr lIns="91141" tIns="45572" rIns="91141" bIns="45572"/>
          <a:lstStyle/>
          <a:p>
            <a:fld id="{33A87905-7866-F540-AB80-903209AE34D6}" type="slidenum">
              <a:rPr lang="en-US" smtClean="0"/>
              <a:pPr/>
              <a:t>367</a:t>
            </a:fld>
            <a:endParaRPr lang="en-US" smtClean="0"/>
          </a:p>
        </p:txBody>
      </p:sp>
      <p:pic>
        <p:nvPicPr>
          <p:cNvPr id="583684" name="Picture 2"/>
          <p:cNvPicPr>
            <a:picLocks noChangeAspect="1" noChangeArrowheads="1"/>
          </p:cNvPicPr>
          <p:nvPr/>
        </p:nvPicPr>
        <p:blipFill>
          <a:blip r:embed="rId3"/>
          <a:srcRect/>
          <a:stretch>
            <a:fillRect/>
          </a:stretch>
        </p:blipFill>
        <p:spPr bwMode="auto">
          <a:xfrm>
            <a:off x="1230312" y="1417636"/>
            <a:ext cx="7409083" cy="5553076"/>
          </a:xfrm>
          <a:prstGeom prst="rect">
            <a:avLst/>
          </a:prstGeom>
          <a:noFill/>
          <a:ln w="9525">
            <a:noFill/>
            <a:round/>
            <a:headEnd/>
            <a:tailEnd/>
          </a:ln>
        </p:spPr>
      </p:pic>
      <p:sp>
        <p:nvSpPr>
          <p:cNvPr id="583685" name="Text Box 3"/>
          <p:cNvSpPr txBox="1">
            <a:spLocks noChangeArrowheads="1"/>
          </p:cNvSpPr>
          <p:nvPr/>
        </p:nvSpPr>
        <p:spPr bwMode="auto">
          <a:xfrm>
            <a:off x="490543" y="7307264"/>
            <a:ext cx="8131175" cy="290512"/>
          </a:xfrm>
          <a:prstGeom prst="rect">
            <a:avLst/>
          </a:prstGeom>
          <a:noFill/>
          <a:ln w="9525">
            <a:noFill/>
            <a:round/>
            <a:headEnd/>
            <a:tailEnd/>
          </a:ln>
        </p:spPr>
        <p:txBody>
          <a:bodyPr wrap="none" lIns="89696" tIns="6770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1000" i="1" dirty="0">
                <a:solidFill>
                  <a:srgbClr val="7F7F7F"/>
                </a:solidFill>
                <a:latin typeface="Helvetica Neue"/>
                <a:ea typeface="msmincho" charset="0"/>
                <a:cs typeface="Helvetica Neue"/>
              </a:rPr>
              <a:t>From a presentation given by David </a:t>
            </a:r>
            <a:r>
              <a:rPr lang="en-US" sz="1000" i="1" dirty="0" err="1">
                <a:solidFill>
                  <a:srgbClr val="7F7F7F"/>
                </a:solidFill>
                <a:latin typeface="Helvetica Neue"/>
                <a:ea typeface="msmincho" charset="0"/>
                <a:cs typeface="Helvetica Neue"/>
              </a:rPr>
              <a:t>Norheim</a:t>
            </a:r>
            <a:r>
              <a:rPr lang="en-US" sz="1000" i="1" dirty="0">
                <a:solidFill>
                  <a:srgbClr val="7F7F7F"/>
                </a:solidFill>
                <a:latin typeface="Helvetica Neue"/>
                <a:ea typeface="msmincho" charset="0"/>
                <a:cs typeface="Helvetica Neue"/>
              </a:rPr>
              <a:t>, </a:t>
            </a:r>
            <a:r>
              <a:rPr lang="en-US" sz="1000" i="1" dirty="0" err="1">
                <a:solidFill>
                  <a:srgbClr val="7F7F7F"/>
                </a:solidFill>
                <a:latin typeface="Helvetica Neue"/>
                <a:ea typeface="msmincho" charset="0"/>
                <a:cs typeface="Helvetica Neue"/>
              </a:rPr>
              <a:t>Computas</a:t>
            </a:r>
            <a:r>
              <a:rPr lang="en-US" sz="1000" i="1" dirty="0">
                <a:solidFill>
                  <a:srgbClr val="7F7F7F"/>
                </a:solidFill>
                <a:latin typeface="Helvetica Neue"/>
                <a:ea typeface="msmincho" charset="0"/>
                <a:cs typeface="Helvetica Neue"/>
              </a:rPr>
              <a:t> AS, ESTC2008 Conference, Vienna, Austria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8" name="Rectangle 2"/>
          <p:cNvSpPr>
            <a:spLocks noGrp="1" noChangeArrowheads="1"/>
          </p:cNvSpPr>
          <p:nvPr>
            <p:ph idx="1"/>
          </p:nvPr>
        </p:nvSpPr>
        <p:spPr>
          <a:xfrm>
            <a:off x="5040312" y="1493837"/>
            <a:ext cx="4896545" cy="5334000"/>
          </a:xfrm>
        </p:spPr>
        <p:txBody>
          <a:bodyPr>
            <a:normAutofit/>
          </a:bodyPr>
          <a:lstStyle/>
          <a:p>
            <a:pPr marL="430374" indent="-322781">
              <a:buSzPct val="45000"/>
              <a:buFont typeface="Wingdings" charset="2"/>
              <a:buChar char=""/>
              <a:tabLst>
                <a:tab pos="721503" algn="l"/>
                <a:tab pos="1443000" algn="l"/>
                <a:tab pos="2164504" algn="l"/>
                <a:tab pos="2886007" algn="l"/>
                <a:tab pos="3607509" algn="l"/>
                <a:tab pos="4329015" algn="l"/>
                <a:tab pos="5050518" algn="l"/>
              </a:tabLst>
            </a:pPr>
            <a:r>
              <a:rPr lang="en-US" dirty="0">
                <a:solidFill>
                  <a:srgbClr val="7F7F7F"/>
                </a:solidFill>
              </a:rPr>
              <a:t>Categories: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Triple Stores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Inference engines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Converters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Search engines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Middleware</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CMS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Semantic Web browsers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Development environments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Semantic Wikis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a:t>
            </a:r>
          </a:p>
        </p:txBody>
      </p:sp>
      <p:sp>
        <p:nvSpPr>
          <p:cNvPr id="589827" name="Rectangle 1"/>
          <p:cNvSpPr>
            <a:spLocks noGrp="1" noChangeArrowheads="1"/>
          </p:cNvSpPr>
          <p:nvPr>
            <p:ph type="title"/>
          </p:nvPr>
        </p:nvSpPr>
        <p:spPr/>
        <p:txBody>
          <a:bodyPr tIns="35162">
            <a:norm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Lots of Tools (</a:t>
            </a:r>
            <a:r>
              <a:rPr lang="en-US" i="1" u="sng"/>
              <a:t>not</a:t>
            </a:r>
            <a:r>
              <a:rPr lang="en-US"/>
              <a:t> an exhaustive list!)</a:t>
            </a:r>
          </a:p>
        </p:txBody>
      </p:sp>
      <p:sp>
        <p:nvSpPr>
          <p:cNvPr id="589829" name="Rectangle 3"/>
          <p:cNvSpPr>
            <a:spLocks noGrp="1" noChangeArrowheads="1"/>
          </p:cNvSpPr>
          <p:nvPr>
            <p:ph idx="13"/>
          </p:nvPr>
        </p:nvSpPr>
        <p:spPr>
          <a:xfrm>
            <a:off x="287784" y="1493837"/>
            <a:ext cx="4648200" cy="5334000"/>
          </a:xfrm>
        </p:spPr>
        <p:txBody>
          <a:bodyPr>
            <a:normAutofit lnSpcReduction="10000"/>
          </a:bodyPr>
          <a:lstStyle/>
          <a:p>
            <a:pPr marL="430374" indent="-322781">
              <a:buSzPct val="45000"/>
              <a:buFont typeface="Wingdings" charset="2"/>
              <a:buChar char=""/>
              <a:tabLst>
                <a:tab pos="721503" algn="l"/>
                <a:tab pos="1443000" algn="l"/>
                <a:tab pos="2164504" algn="l"/>
                <a:tab pos="2886007" algn="l"/>
                <a:tab pos="3607509" algn="l"/>
                <a:tab pos="4329015" algn="l"/>
              </a:tabLst>
            </a:pPr>
            <a:r>
              <a:rPr lang="en-US" sz="3200" dirty="0"/>
              <a:t>Some names:</a:t>
            </a:r>
          </a:p>
          <a:p>
            <a:pPr marL="860739" lvl="1" indent="-286385">
              <a:buSzPct val="45000"/>
              <a:buFont typeface="Wingdings" charset="2"/>
              <a:buChar char=""/>
              <a:tabLst>
                <a:tab pos="721503" algn="l"/>
                <a:tab pos="1443000" algn="l"/>
                <a:tab pos="2164504" algn="l"/>
                <a:tab pos="2886007" algn="l"/>
                <a:tab pos="3607509" algn="l"/>
                <a:tab pos="4329015" algn="l"/>
              </a:tabLst>
            </a:pPr>
            <a:r>
              <a:rPr lang="en-US" sz="2000" dirty="0"/>
              <a:t>Jena, </a:t>
            </a:r>
            <a:r>
              <a:rPr lang="en-US" sz="2000" dirty="0" err="1"/>
              <a:t>AllegroGraph</a:t>
            </a:r>
            <a:r>
              <a:rPr lang="en-US" sz="2000" dirty="0"/>
              <a:t>, </a:t>
            </a:r>
            <a:r>
              <a:rPr lang="en-US" sz="2000" dirty="0" err="1"/>
              <a:t>Mulgara</a:t>
            </a:r>
            <a:r>
              <a:rPr lang="en-US" sz="2000" dirty="0"/>
              <a:t>, Sesame, </a:t>
            </a:r>
            <a:r>
              <a:rPr lang="en-US" sz="2000" dirty="0" err="1"/>
              <a:t>flickurl</a:t>
            </a:r>
            <a:r>
              <a:rPr lang="en-US" sz="2000" dirty="0"/>
              <a:t>, 4Store, </a:t>
            </a:r>
            <a:r>
              <a:rPr lang="en-US" sz="2000" dirty="0" err="1"/>
              <a:t>Stardog</a:t>
            </a:r>
            <a:r>
              <a:rPr lang="en-US" sz="2000" dirty="0"/>
              <a:t>, …</a:t>
            </a:r>
          </a:p>
          <a:p>
            <a:pPr marL="860739" lvl="1" indent="-286385">
              <a:buSzPct val="45000"/>
              <a:buFont typeface="Wingdings" charset="2"/>
              <a:buChar char=""/>
              <a:tabLst>
                <a:tab pos="721503" algn="l"/>
                <a:tab pos="1443000" algn="l"/>
                <a:tab pos="2164504" algn="l"/>
                <a:tab pos="2886007" algn="l"/>
                <a:tab pos="3607509" algn="l"/>
                <a:tab pos="4329015" algn="l"/>
              </a:tabLst>
            </a:pPr>
            <a:r>
              <a:rPr lang="en-US" sz="2000" dirty="0" err="1"/>
              <a:t>TopBraid</a:t>
            </a:r>
            <a:r>
              <a:rPr lang="en-US" sz="2000" dirty="0"/>
              <a:t> Suite, Virtuoso environment, Falcon, </a:t>
            </a:r>
            <a:r>
              <a:rPr lang="en-US" sz="2000" dirty="0" err="1"/>
              <a:t>Drupal</a:t>
            </a:r>
            <a:r>
              <a:rPr lang="en-US" sz="2000" dirty="0"/>
              <a:t> 7, Redland, Pellet, …</a:t>
            </a:r>
          </a:p>
          <a:p>
            <a:pPr marL="860739" lvl="1" indent="-286385">
              <a:buSzPct val="45000"/>
              <a:buFont typeface="Wingdings" charset="2"/>
              <a:buChar char=""/>
              <a:tabLst>
                <a:tab pos="721503" algn="l"/>
                <a:tab pos="1443000" algn="l"/>
                <a:tab pos="2164504" algn="l"/>
                <a:tab pos="2886007" algn="l"/>
                <a:tab pos="3607509" algn="l"/>
                <a:tab pos="4329015" algn="l"/>
              </a:tabLst>
            </a:pPr>
            <a:r>
              <a:rPr lang="en-US" sz="2000" dirty="0"/>
              <a:t>Disco, Oracle 11g, </a:t>
            </a:r>
            <a:r>
              <a:rPr lang="en-US" sz="2000" dirty="0" err="1"/>
              <a:t>RacerPro</a:t>
            </a:r>
            <a:r>
              <a:rPr lang="en-US" sz="2000" dirty="0"/>
              <a:t>, IODT, </a:t>
            </a:r>
            <a:r>
              <a:rPr lang="en-US" sz="2000" dirty="0" err="1"/>
              <a:t>Ontobroker</a:t>
            </a:r>
            <a:r>
              <a:rPr lang="en-US" sz="2000" dirty="0"/>
              <a:t>, OWLIM, </a:t>
            </a:r>
            <a:r>
              <a:rPr lang="en-US" sz="2000" dirty="0" err="1"/>
              <a:t>Talis</a:t>
            </a:r>
            <a:r>
              <a:rPr lang="en-US" sz="2000" dirty="0"/>
              <a:t> Platform, …</a:t>
            </a:r>
          </a:p>
          <a:p>
            <a:pPr marL="860739" lvl="1" indent="-286385">
              <a:buSzPct val="45000"/>
              <a:buFont typeface="Wingdings" charset="2"/>
              <a:buChar char=""/>
              <a:tabLst>
                <a:tab pos="721503" algn="l"/>
                <a:tab pos="1443000" algn="l"/>
                <a:tab pos="2164504" algn="l"/>
                <a:tab pos="2886007" algn="l"/>
                <a:tab pos="3607509" algn="l"/>
                <a:tab pos="4329015" algn="l"/>
              </a:tabLst>
            </a:pPr>
            <a:r>
              <a:rPr lang="en-US" sz="2000" dirty="0"/>
              <a:t>RDF Gateway, </a:t>
            </a:r>
            <a:r>
              <a:rPr lang="en-US" sz="2000" dirty="0" err="1"/>
              <a:t>RDFLib</a:t>
            </a:r>
            <a:r>
              <a:rPr lang="en-US" sz="2000" dirty="0"/>
              <a:t>, Open </a:t>
            </a:r>
            <a:r>
              <a:rPr lang="en-US" sz="2000" dirty="0" err="1"/>
              <a:t>Anzo</a:t>
            </a:r>
            <a:r>
              <a:rPr lang="en-US" sz="2000" dirty="0"/>
              <a:t>, </a:t>
            </a:r>
            <a:r>
              <a:rPr lang="en-US" sz="2000" dirty="0" err="1"/>
              <a:t>DartGrid</a:t>
            </a:r>
            <a:r>
              <a:rPr lang="en-US" sz="2000" dirty="0"/>
              <a:t>, </a:t>
            </a:r>
            <a:r>
              <a:rPr lang="en-US" sz="2000" dirty="0" err="1"/>
              <a:t>Zitgist</a:t>
            </a:r>
            <a:r>
              <a:rPr lang="en-US" sz="2000" dirty="0"/>
              <a:t>, </a:t>
            </a:r>
            <a:r>
              <a:rPr lang="en-US" sz="2000" dirty="0" err="1"/>
              <a:t>Ontotext</a:t>
            </a:r>
            <a:r>
              <a:rPr lang="en-US" sz="2000" dirty="0"/>
              <a:t>, Protégé, …</a:t>
            </a:r>
          </a:p>
          <a:p>
            <a:pPr marL="860739" lvl="1" indent="-286385">
              <a:buSzPct val="45000"/>
              <a:buFont typeface="Wingdings" charset="2"/>
              <a:buChar char=""/>
              <a:tabLst>
                <a:tab pos="721503" algn="l"/>
                <a:tab pos="1443000" algn="l"/>
                <a:tab pos="2164504" algn="l"/>
                <a:tab pos="2886007" algn="l"/>
                <a:tab pos="3607509" algn="l"/>
                <a:tab pos="4329015" algn="l"/>
              </a:tabLst>
            </a:pPr>
            <a:r>
              <a:rPr lang="en-US" sz="2000" dirty="0" err="1"/>
              <a:t>Thetus</a:t>
            </a:r>
            <a:r>
              <a:rPr lang="en-US" sz="2000" dirty="0"/>
              <a:t> publisher, </a:t>
            </a:r>
            <a:r>
              <a:rPr lang="en-US" sz="2000" dirty="0" err="1"/>
              <a:t>SemanticWorks</a:t>
            </a:r>
            <a:r>
              <a:rPr lang="en-US" sz="2000" dirty="0"/>
              <a:t>, SWI-Prolog, </a:t>
            </a:r>
            <a:r>
              <a:rPr lang="en-US" sz="2000" dirty="0" err="1"/>
              <a:t>RDFStore</a:t>
            </a:r>
            <a:r>
              <a:rPr lang="en-US" sz="2000" dirty="0"/>
              <a:t>…</a:t>
            </a:r>
          </a:p>
          <a:p>
            <a:pPr marL="860739" lvl="1" indent="-286385">
              <a:buSzPct val="45000"/>
              <a:buFont typeface="Wingdings" charset="2"/>
              <a:buChar char=""/>
              <a:tabLst>
                <a:tab pos="721503" algn="l"/>
                <a:tab pos="1443000" algn="l"/>
                <a:tab pos="2164504" algn="l"/>
                <a:tab pos="2886007" algn="l"/>
                <a:tab pos="3607509" algn="l"/>
                <a:tab pos="4329015" algn="l"/>
              </a:tabLst>
            </a:pPr>
            <a:r>
              <a:rPr lang="en-US" sz="2000" dirty="0"/>
              <a:t>…</a:t>
            </a:r>
          </a:p>
        </p:txBody>
      </p:sp>
      <p:sp>
        <p:nvSpPr>
          <p:cNvPr id="2" name="TextBox 1"/>
          <p:cNvSpPr txBox="1"/>
          <p:nvPr/>
        </p:nvSpPr>
        <p:spPr>
          <a:xfrm>
            <a:off x="791840" y="6732201"/>
            <a:ext cx="8424936" cy="476541"/>
          </a:xfrm>
          <a:prstGeom prst="rect">
            <a:avLst/>
          </a:prstGeom>
          <a:noFill/>
        </p:spPr>
        <p:txBody>
          <a:bodyPr wrap="square" lIns="91132" tIns="45567" rIns="91132" bIns="45567" rtlCol="0">
            <a:spAutoFit/>
          </a:bodyPr>
          <a:lstStyle/>
          <a:p>
            <a:r>
              <a:rPr lang="en-US" dirty="0" smtClean="0">
                <a:solidFill>
                  <a:schemeClr val="bg1">
                    <a:lumMod val="50000"/>
                  </a:schemeClr>
                </a:solidFill>
                <a:latin typeface="Helvetica Neue"/>
                <a:cs typeface="Helvetica Neue"/>
              </a:rPr>
              <a:t>More on </a:t>
            </a:r>
            <a:r>
              <a:rPr lang="en-US" dirty="0" smtClean="0">
                <a:solidFill>
                  <a:schemeClr val="bg1">
                    <a:lumMod val="50000"/>
                  </a:schemeClr>
                </a:solidFill>
                <a:latin typeface="Helvetica Neue"/>
                <a:cs typeface="Helvetica Neue"/>
                <a:hlinkClick r:id="rId3"/>
              </a:rPr>
              <a:t>http://www.w3.org/2001/sw/wiki/Tools</a:t>
            </a:r>
            <a:endParaRPr lang="en-US" dirty="0">
              <a:solidFill>
                <a:schemeClr val="bg1">
                  <a:lumMod val="50000"/>
                </a:schemeClr>
              </a:solidFill>
              <a:latin typeface="Helvetica Neue"/>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1"/>
          <p:cNvSpPr>
            <a:spLocks noGrp="1" noChangeArrowheads="1"/>
          </p:cNvSpPr>
          <p:nvPr>
            <p:ph type="title"/>
          </p:nvPr>
        </p:nvSpPr>
        <p:spPr/>
        <p:txBody>
          <a:bodyPr/>
          <a:lstStyle/>
          <a:p>
            <a:r>
              <a:rPr lang="en-US" smtClean="0"/>
              <a:t>Deployment, applications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Straight Arrow Connector 117"/>
          <p:cNvCxnSpPr>
            <a:stCxn id="104" idx="0"/>
            <a:endCxn id="47" idx="4"/>
          </p:cNvCxnSpPr>
          <p:nvPr/>
        </p:nvCxnSpPr>
        <p:spPr bwMode="auto">
          <a:xfrm rot="16200000" flipV="1">
            <a:off x="5371698" y="2737565"/>
            <a:ext cx="3164418" cy="147501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9635"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Merge with Wikipedia data</a:t>
            </a:r>
            <a:endParaRPr lang="en-US" dirty="0"/>
          </a:p>
        </p:txBody>
      </p:sp>
      <p:sp>
        <p:nvSpPr>
          <p:cNvPr id="6" name="Oval 5"/>
          <p:cNvSpPr/>
          <p:nvPr/>
        </p:nvSpPr>
        <p:spPr bwMode="auto">
          <a:xfrm>
            <a:off x="8393113" y="4008438"/>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8" name="Rectangle 7"/>
          <p:cNvSpPr/>
          <p:nvPr/>
        </p:nvSpPr>
        <p:spPr bwMode="auto">
          <a:xfrm>
            <a:off x="8240715" y="45418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9" name="Rectangle 8"/>
          <p:cNvSpPr/>
          <p:nvPr/>
        </p:nvSpPr>
        <p:spPr bwMode="auto">
          <a:xfrm>
            <a:off x="8240715" y="21034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fr-FR" sz="1000" b="1" dirty="0">
                <a:solidFill>
                  <a:srgbClr val="0D0D0D"/>
                </a:solidFill>
              </a:rPr>
              <a:t>Le palais des miroirs</a:t>
            </a:r>
          </a:p>
        </p:txBody>
      </p:sp>
      <p:sp>
        <p:nvSpPr>
          <p:cNvPr id="11" name="TextBox 10"/>
          <p:cNvSpPr txBox="1"/>
          <p:nvPr/>
        </p:nvSpPr>
        <p:spPr>
          <a:xfrm>
            <a:off x="7402513" y="2179637"/>
            <a:ext cx="762000" cy="229550"/>
          </a:xfrm>
          <a:prstGeom prst="rect">
            <a:avLst/>
          </a:prstGeom>
          <a:noFill/>
        </p:spPr>
        <p:txBody>
          <a:bodyPr wrap="square" lIns="91132" tIns="45567" rIns="91132" bIns="45567" rtlCol="0">
            <a:spAutoFit/>
          </a:bodyPr>
          <a:lstStyle/>
          <a:p>
            <a:r>
              <a:rPr lang="en-US" sz="1000" b="1" noProof="1">
                <a:solidFill>
                  <a:srgbClr val="0D0D0D"/>
                </a:solidFill>
              </a:rPr>
              <a:t>f:original</a:t>
            </a:r>
          </a:p>
        </p:txBody>
      </p:sp>
      <p:sp>
        <p:nvSpPr>
          <p:cNvPr id="12" name="TextBox 11"/>
          <p:cNvSpPr txBox="1"/>
          <p:nvPr/>
        </p:nvSpPr>
        <p:spPr>
          <a:xfrm>
            <a:off x="773113" y="4008437"/>
            <a:ext cx="609600"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13" name="TextBox 12"/>
          <p:cNvSpPr txBox="1"/>
          <p:nvPr/>
        </p:nvSpPr>
        <p:spPr>
          <a:xfrm>
            <a:off x="8316915" y="3551237"/>
            <a:ext cx="889632" cy="229550"/>
          </a:xfrm>
          <a:prstGeom prst="rect">
            <a:avLst/>
          </a:prstGeom>
          <a:noFill/>
        </p:spPr>
        <p:txBody>
          <a:bodyPr wrap="square" lIns="91132" tIns="45567" rIns="91132" bIns="45567" rtlCol="0">
            <a:spAutoFit/>
          </a:bodyPr>
          <a:lstStyle/>
          <a:p>
            <a:r>
              <a:rPr lang="en-US" sz="1000" b="1" noProof="1">
                <a:solidFill>
                  <a:srgbClr val="0D0D0D"/>
                </a:solidFill>
              </a:rPr>
              <a:t>f:traducteur</a:t>
            </a:r>
          </a:p>
        </p:txBody>
      </p:sp>
      <p:sp>
        <p:nvSpPr>
          <p:cNvPr id="14" name="TextBox 13"/>
          <p:cNvSpPr txBox="1"/>
          <p:nvPr/>
        </p:nvSpPr>
        <p:spPr>
          <a:xfrm>
            <a:off x="4811713" y="3169286"/>
            <a:ext cx="685800" cy="229550"/>
          </a:xfrm>
          <a:prstGeom prst="rect">
            <a:avLst/>
          </a:prstGeom>
          <a:noFill/>
        </p:spPr>
        <p:txBody>
          <a:bodyPr wrap="square" lIns="91132" tIns="45567" rIns="91132" bIns="45567" rtlCol="0">
            <a:spAutoFit/>
          </a:bodyPr>
          <a:lstStyle/>
          <a:p>
            <a:r>
              <a:rPr lang="en-US" sz="1000" b="1" noProof="1">
                <a:solidFill>
                  <a:srgbClr val="0D0D0D"/>
                </a:solidFill>
              </a:rPr>
              <a:t>f:auteur</a:t>
            </a:r>
          </a:p>
        </p:txBody>
      </p:sp>
      <p:sp>
        <p:nvSpPr>
          <p:cNvPr id="15" name="TextBox 14"/>
          <p:cNvSpPr txBox="1"/>
          <p:nvPr/>
        </p:nvSpPr>
        <p:spPr>
          <a:xfrm rot="19874736">
            <a:off x="7867276" y="2498732"/>
            <a:ext cx="675917" cy="229550"/>
          </a:xfrm>
          <a:prstGeom prst="rect">
            <a:avLst/>
          </a:prstGeom>
          <a:noFill/>
        </p:spPr>
        <p:txBody>
          <a:bodyPr wrap="square" lIns="91132" tIns="45567" rIns="91132" bIns="45567" rtlCol="0">
            <a:spAutoFit/>
          </a:bodyPr>
          <a:lstStyle/>
          <a:p>
            <a:r>
              <a:rPr lang="en-US" sz="1000" b="1" noProof="1">
                <a:solidFill>
                  <a:srgbClr val="0D0D0D"/>
                </a:solidFill>
              </a:rPr>
              <a:t>f:titre</a:t>
            </a: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16" idx="4"/>
            <a:endCxn id="6" idx="1"/>
          </p:cNvCxnSpPr>
          <p:nvPr/>
        </p:nvCxnSpPr>
        <p:spPr bwMode="auto">
          <a:xfrm rot="16200000" flipH="1">
            <a:off x="7784449"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78"/>
            <a:ext cx="305593"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317" y="2062339"/>
            <a:ext cx="684849"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52"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3" y="4160837"/>
            <a:ext cx="533400"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4" name="Oval 23"/>
          <p:cNvSpPr/>
          <p:nvPr/>
        </p:nvSpPr>
        <p:spPr bwMode="auto">
          <a:xfrm>
            <a:off x="3973515"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5" name="Rectangle 24"/>
          <p:cNvSpPr/>
          <p:nvPr/>
        </p:nvSpPr>
        <p:spPr bwMode="auto">
          <a:xfrm>
            <a:off x="239747" y="4694237"/>
            <a:ext cx="1670399"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6" name="Oval 25"/>
          <p:cNvSpPr/>
          <p:nvPr/>
        </p:nvSpPr>
        <p:spPr bwMode="auto">
          <a:xfrm>
            <a:off x="2068515" y="46942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27" name="Rectangle 26"/>
          <p:cNvSpPr/>
          <p:nvPr/>
        </p:nvSpPr>
        <p:spPr bwMode="auto">
          <a:xfrm>
            <a:off x="239747" y="1465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28" name="Rectangle 27"/>
          <p:cNvSpPr/>
          <p:nvPr/>
        </p:nvSpPr>
        <p:spPr bwMode="auto">
          <a:xfrm>
            <a:off x="239747" y="1846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2000</a:t>
            </a:r>
          </a:p>
        </p:txBody>
      </p:sp>
      <p:sp>
        <p:nvSpPr>
          <p:cNvPr id="29" name="Rectangle 28"/>
          <p:cNvSpPr/>
          <p:nvPr/>
        </p:nvSpPr>
        <p:spPr bwMode="auto">
          <a:xfrm>
            <a:off x="239747" y="27156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London</a:t>
            </a:r>
          </a:p>
        </p:txBody>
      </p:sp>
      <p:sp>
        <p:nvSpPr>
          <p:cNvPr id="30" name="Rectangle 29"/>
          <p:cNvSpPr/>
          <p:nvPr/>
        </p:nvSpPr>
        <p:spPr bwMode="auto">
          <a:xfrm>
            <a:off x="239747" y="31158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1" name="Curved Connector 20"/>
          <p:cNvCxnSpPr>
            <a:stCxn id="47" idx="3"/>
            <a:endCxn id="23" idx="6"/>
          </p:cNvCxnSpPr>
          <p:nvPr/>
        </p:nvCxnSpPr>
        <p:spPr bwMode="auto">
          <a:xfrm rot="5400000">
            <a:off x="3853979" y="1624331"/>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6" y="2245579"/>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46" y="1593940"/>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46"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5" y="1396622"/>
            <a:ext cx="587248" cy="229550"/>
          </a:xfrm>
          <a:prstGeom prst="rect">
            <a:avLst/>
          </a:prstGeom>
          <a:noFill/>
        </p:spPr>
        <p:txBody>
          <a:bodyPr wrap="square" lIns="91132" tIns="45567" rIns="91132" bIns="45567" rtlCol="0">
            <a:spAutoFit/>
          </a:bodyPr>
          <a:lstStyle/>
          <a:p>
            <a:r>
              <a:rPr lang="en-US" sz="1000" b="1" noProof="1">
                <a:solidFill>
                  <a:srgbClr val="0D0D0D"/>
                </a:solidFill>
              </a:rPr>
              <a:t>a:title</a:t>
            </a:r>
          </a:p>
        </p:txBody>
      </p:sp>
      <p:sp>
        <p:nvSpPr>
          <p:cNvPr id="39" name="TextBox 38"/>
          <p:cNvSpPr txBox="1"/>
          <p:nvPr/>
        </p:nvSpPr>
        <p:spPr>
          <a:xfrm rot="21319586">
            <a:off x="2558864" y="1851210"/>
            <a:ext cx="565992" cy="229550"/>
          </a:xfrm>
          <a:prstGeom prst="rect">
            <a:avLst/>
          </a:prstGeom>
          <a:noFill/>
        </p:spPr>
        <p:txBody>
          <a:bodyPr wrap="square" lIns="91132" tIns="45567" rIns="91132" bIns="45567" rtlCol="0">
            <a:spAutoFit/>
          </a:bodyPr>
          <a:lstStyle/>
          <a:p>
            <a:r>
              <a:rPr lang="en-US" sz="1000" b="1" noProof="1">
                <a:solidFill>
                  <a:srgbClr val="0D0D0D"/>
                </a:solidFill>
              </a:rPr>
              <a:t>a:year</a:t>
            </a:r>
          </a:p>
        </p:txBody>
      </p:sp>
      <p:sp>
        <p:nvSpPr>
          <p:cNvPr id="40" name="TextBox 39"/>
          <p:cNvSpPr txBox="1"/>
          <p:nvPr/>
        </p:nvSpPr>
        <p:spPr>
          <a:xfrm rot="610119">
            <a:off x="2284481" y="2663769"/>
            <a:ext cx="543645" cy="229550"/>
          </a:xfrm>
          <a:prstGeom prst="rect">
            <a:avLst/>
          </a:prstGeom>
          <a:noFill/>
        </p:spPr>
        <p:txBody>
          <a:bodyPr wrap="square" lIns="91132" tIns="45567" rIns="91132" bIns="45567" rtlCol="0">
            <a:spAutoFit/>
          </a:bodyPr>
          <a:lstStyle/>
          <a:p>
            <a:r>
              <a:rPr lang="en-US" sz="1000" b="1" noProof="1">
                <a:solidFill>
                  <a:srgbClr val="0D0D0D"/>
                </a:solidFill>
              </a:rPr>
              <a:t>a:city</a:t>
            </a:r>
          </a:p>
        </p:txBody>
      </p:sp>
      <p:sp>
        <p:nvSpPr>
          <p:cNvPr id="41" name="TextBox 40"/>
          <p:cNvSpPr txBox="1"/>
          <p:nvPr/>
        </p:nvSpPr>
        <p:spPr>
          <a:xfrm rot="21074880">
            <a:off x="2183967" y="3126451"/>
            <a:ext cx="829823" cy="229550"/>
          </a:xfrm>
          <a:prstGeom prst="rect">
            <a:avLst/>
          </a:prstGeom>
          <a:noFill/>
        </p:spPr>
        <p:txBody>
          <a:bodyPr wrap="square" lIns="91132" tIns="45567" rIns="91132" bIns="45567" rtlCol="0">
            <a:spAutoFit/>
          </a:bodyPr>
          <a:lstStyle/>
          <a:p>
            <a:r>
              <a:rPr lang="en-US" sz="1000" b="1" noProof="1">
                <a:solidFill>
                  <a:srgbClr val="0D0D0D"/>
                </a:solidFill>
              </a:rPr>
              <a:t>a:p_name</a:t>
            </a:r>
          </a:p>
        </p:txBody>
      </p:sp>
      <p:sp>
        <p:nvSpPr>
          <p:cNvPr id="42" name="TextBox 41"/>
          <p:cNvSpPr txBox="1"/>
          <p:nvPr/>
        </p:nvSpPr>
        <p:spPr>
          <a:xfrm>
            <a:off x="1109779" y="3779837"/>
            <a:ext cx="653936" cy="229550"/>
          </a:xfrm>
          <a:prstGeom prst="rect">
            <a:avLst/>
          </a:prstGeom>
          <a:noFill/>
        </p:spPr>
        <p:txBody>
          <a:bodyPr wrap="square" lIns="91132" tIns="45567" rIns="91132" bIns="45567" rtlCol="0">
            <a:spAutoFit/>
          </a:bodyPr>
          <a:lstStyle/>
          <a:p>
            <a:r>
              <a:rPr lang="en-US" sz="1000" b="1" noProof="1">
                <a:solidFill>
                  <a:srgbClr val="0D0D0D"/>
                </a:solidFill>
              </a:rPr>
              <a:t>a:name</a:t>
            </a:r>
          </a:p>
        </p:txBody>
      </p:sp>
      <p:sp>
        <p:nvSpPr>
          <p:cNvPr id="43" name="TextBox 42"/>
          <p:cNvSpPr txBox="1"/>
          <p:nvPr/>
        </p:nvSpPr>
        <p:spPr>
          <a:xfrm>
            <a:off x="3135347" y="3932237"/>
            <a:ext cx="1005711" cy="229550"/>
          </a:xfrm>
          <a:prstGeom prst="rect">
            <a:avLst/>
          </a:prstGeom>
          <a:noFill/>
        </p:spPr>
        <p:txBody>
          <a:bodyPr wrap="square" lIns="91132" tIns="45567" rIns="91132" bIns="45567" rtlCol="0">
            <a:spAutoFit/>
          </a:bodyPr>
          <a:lstStyle/>
          <a:p>
            <a:r>
              <a:rPr lang="en-US" sz="1000" b="1" noProof="1">
                <a:solidFill>
                  <a:srgbClr val="0D0D0D"/>
                </a:solidFill>
              </a:rPr>
              <a:t>a:homepage</a:t>
            </a:r>
          </a:p>
        </p:txBody>
      </p:sp>
      <p:sp>
        <p:nvSpPr>
          <p:cNvPr id="44" name="TextBox 43"/>
          <p:cNvSpPr txBox="1"/>
          <p:nvPr/>
        </p:nvSpPr>
        <p:spPr>
          <a:xfrm>
            <a:off x="4278312" y="3017837"/>
            <a:ext cx="706748" cy="229550"/>
          </a:xfrm>
          <a:prstGeom prst="rect">
            <a:avLst/>
          </a:prstGeom>
          <a:noFill/>
        </p:spPr>
        <p:txBody>
          <a:bodyPr wrap="square" lIns="91132" tIns="45567" rIns="91132" bIns="45567" rtlCol="0">
            <a:spAutoFit/>
          </a:bodyPr>
          <a:lstStyle/>
          <a:p>
            <a:r>
              <a:rPr lang="en-US" sz="1000" b="1" noProof="1">
                <a:solidFill>
                  <a:srgbClr val="0D0D0D"/>
                </a:solidFill>
              </a:rPr>
              <a:t>a:author</a:t>
            </a:r>
          </a:p>
        </p:txBody>
      </p:sp>
      <p:sp>
        <p:nvSpPr>
          <p:cNvPr id="45" name="TextBox 44"/>
          <p:cNvSpPr txBox="1"/>
          <p:nvPr/>
        </p:nvSpPr>
        <p:spPr>
          <a:xfrm rot="20242754">
            <a:off x="3903794" y="2534347"/>
            <a:ext cx="900086" cy="229550"/>
          </a:xfrm>
          <a:prstGeom prst="rect">
            <a:avLst/>
          </a:prstGeom>
          <a:noFill/>
        </p:spPr>
        <p:txBody>
          <a:bodyPr wrap="square" lIns="91132" tIns="45567" rIns="91132" bIns="45567" rtlCol="0">
            <a:spAutoFit/>
          </a:bodyPr>
          <a:lstStyle/>
          <a:p>
            <a:r>
              <a:rPr lang="en-US" sz="1000" b="1" noProof="1">
                <a:solidFill>
                  <a:srgbClr val="0D0D0D"/>
                </a:solidFill>
              </a:rPr>
              <a:t>a:publisher</a:t>
            </a:r>
          </a:p>
        </p:txBody>
      </p:sp>
      <p:cxnSp>
        <p:nvCxnSpPr>
          <p:cNvPr id="46" name="Straight Arrow Connector 45"/>
          <p:cNvCxnSpPr>
            <a:stCxn id="24" idx="4"/>
            <a:endCxn id="26" idx="0"/>
          </p:cNvCxnSpPr>
          <p:nvPr/>
        </p:nvCxnSpPr>
        <p:spPr bwMode="auto">
          <a:xfrm rot="5400000">
            <a:off x="3379215" y="3865037"/>
            <a:ext cx="10584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9"/>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8" name="Oval 57"/>
          <p:cNvSpPr/>
          <p:nvPr/>
        </p:nvSpPr>
        <p:spPr bwMode="auto">
          <a:xfrm>
            <a:off x="49641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CFD20F"/>
                </a:solidFill>
              </a:rPr>
              <a:t>http://…foaf/Person</a:t>
            </a:r>
          </a:p>
        </p:txBody>
      </p:sp>
      <p:cxnSp>
        <p:nvCxnSpPr>
          <p:cNvPr id="59" name="Straight Arrow Connector 58"/>
          <p:cNvCxnSpPr>
            <a:stCxn id="24" idx="5"/>
            <a:endCxn id="58" idx="2"/>
          </p:cNvCxnSpPr>
          <p:nvPr/>
        </p:nvCxnSpPr>
        <p:spPr bwMode="auto">
          <a:xfrm rot="16200000" flipH="1">
            <a:off x="4464576" y="3499940"/>
            <a:ext cx="409472" cy="5896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011484" y="3999442"/>
            <a:ext cx="13816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798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66" name="TextBox 65"/>
          <p:cNvSpPr txBox="1"/>
          <p:nvPr/>
        </p:nvSpPr>
        <p:spPr>
          <a:xfrm>
            <a:off x="4659312" y="35512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85" name="Oval 84"/>
          <p:cNvSpPr/>
          <p:nvPr/>
        </p:nvSpPr>
        <p:spPr bwMode="auto">
          <a:xfrm>
            <a:off x="1916113" y="5590646"/>
            <a:ext cx="327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http://dbpedia.org/../Amitav_Ghosh</a:t>
            </a:r>
          </a:p>
        </p:txBody>
      </p:sp>
      <p:sp>
        <p:nvSpPr>
          <p:cNvPr id="101" name="Oval 100"/>
          <p:cNvSpPr/>
          <p:nvPr/>
        </p:nvSpPr>
        <p:spPr bwMode="auto">
          <a:xfrm>
            <a:off x="354015" y="6142037"/>
            <a:ext cx="3765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http://dbpedia.org/../The_Hungry_Tide</a:t>
            </a:r>
          </a:p>
        </p:txBody>
      </p:sp>
      <p:sp>
        <p:nvSpPr>
          <p:cNvPr id="102" name="Oval 101"/>
          <p:cNvSpPr/>
          <p:nvPr/>
        </p:nvSpPr>
        <p:spPr bwMode="auto">
          <a:xfrm>
            <a:off x="76202" y="6886047"/>
            <a:ext cx="4430713"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http://dbpedia.org/../The_Calcutta_Chromosome</a:t>
            </a:r>
          </a:p>
        </p:txBody>
      </p:sp>
      <p:sp>
        <p:nvSpPr>
          <p:cNvPr id="103" name="Oval 102"/>
          <p:cNvSpPr/>
          <p:nvPr/>
        </p:nvSpPr>
        <p:spPr bwMode="auto">
          <a:xfrm>
            <a:off x="5573715" y="5971646"/>
            <a:ext cx="414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http://dbpedia.org/../Kolkata</a:t>
            </a:r>
          </a:p>
        </p:txBody>
      </p:sp>
      <p:sp>
        <p:nvSpPr>
          <p:cNvPr id="104" name="Oval 103"/>
          <p:cNvSpPr/>
          <p:nvPr/>
        </p:nvSpPr>
        <p:spPr bwMode="auto">
          <a:xfrm>
            <a:off x="5618112" y="5057246"/>
            <a:ext cx="414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http://dbpedia.org/../The_Glass_Palace</a:t>
            </a:r>
          </a:p>
        </p:txBody>
      </p:sp>
      <p:cxnSp>
        <p:nvCxnSpPr>
          <p:cNvPr id="106" name="Straight Arrow Connector 105"/>
          <p:cNvCxnSpPr>
            <a:stCxn id="85" idx="2"/>
            <a:endCxn id="25" idx="2"/>
          </p:cNvCxnSpPr>
          <p:nvPr/>
        </p:nvCxnSpPr>
        <p:spPr bwMode="auto">
          <a:xfrm rot="10800000">
            <a:off x="1074912" y="4923789"/>
            <a:ext cx="841200" cy="82825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2" name="Straight Arrow Connector 111"/>
          <p:cNvCxnSpPr>
            <a:stCxn id="85" idx="0"/>
            <a:endCxn id="26" idx="4"/>
          </p:cNvCxnSpPr>
          <p:nvPr/>
        </p:nvCxnSpPr>
        <p:spPr bwMode="auto">
          <a:xfrm rot="5400000" flipH="1" flipV="1">
            <a:off x="3294603" y="5276837"/>
            <a:ext cx="573618" cy="54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5" name="Straight Arrow Connector 114"/>
          <p:cNvCxnSpPr>
            <a:stCxn id="85" idx="7"/>
            <a:endCxn id="58" idx="4"/>
          </p:cNvCxnSpPr>
          <p:nvPr/>
        </p:nvCxnSpPr>
        <p:spPr bwMode="auto">
          <a:xfrm rot="5400000" flipH="1" flipV="1">
            <a:off x="4611826" y="4261947"/>
            <a:ext cx="1477081" cy="12749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21" name="Straight Arrow Connector 120"/>
          <p:cNvCxnSpPr>
            <a:stCxn id="85" idx="5"/>
            <a:endCxn id="103" idx="1"/>
          </p:cNvCxnSpPr>
          <p:nvPr/>
        </p:nvCxnSpPr>
        <p:spPr bwMode="auto">
          <a:xfrm rot="16200000" flipH="1">
            <a:off x="5370575" y="5208524"/>
            <a:ext cx="152753" cy="14681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0" name="Curved Connector 34"/>
          <p:cNvCxnSpPr>
            <a:stCxn id="85" idx="5"/>
            <a:endCxn id="102" idx="6"/>
          </p:cNvCxnSpPr>
          <p:nvPr/>
        </p:nvCxnSpPr>
        <p:spPr bwMode="auto">
          <a:xfrm rot="5400000">
            <a:off x="4019286" y="6353862"/>
            <a:ext cx="1181277" cy="2059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4" name="Curved Connector 34"/>
          <p:cNvCxnSpPr>
            <a:stCxn id="85" idx="5"/>
            <a:endCxn id="101" idx="6"/>
          </p:cNvCxnSpPr>
          <p:nvPr/>
        </p:nvCxnSpPr>
        <p:spPr bwMode="auto">
          <a:xfrm rot="5400000">
            <a:off x="4197605" y="5788173"/>
            <a:ext cx="437268" cy="5932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7" name="Straight Arrow Connector 136"/>
          <p:cNvCxnSpPr>
            <a:stCxn id="85" idx="7"/>
            <a:endCxn id="104" idx="2"/>
          </p:cNvCxnSpPr>
          <p:nvPr/>
        </p:nvCxnSpPr>
        <p:spPr bwMode="auto">
          <a:xfrm rot="5400000" flipH="1" flipV="1">
            <a:off x="4955850" y="4975693"/>
            <a:ext cx="419276" cy="90524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0" name="TextBox 139"/>
          <p:cNvSpPr txBox="1"/>
          <p:nvPr/>
        </p:nvSpPr>
        <p:spPr>
          <a:xfrm>
            <a:off x="5116512" y="42370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141" name="TextBox 140"/>
          <p:cNvSpPr txBox="1"/>
          <p:nvPr/>
        </p:nvSpPr>
        <p:spPr>
          <a:xfrm>
            <a:off x="729017" y="5151437"/>
            <a:ext cx="882298" cy="229550"/>
          </a:xfrm>
          <a:prstGeom prst="rect">
            <a:avLst/>
          </a:prstGeom>
          <a:noFill/>
        </p:spPr>
        <p:txBody>
          <a:bodyPr wrap="square" lIns="91132" tIns="45567" rIns="91132" bIns="45567" rtlCol="0">
            <a:spAutoFit/>
          </a:bodyPr>
          <a:lstStyle/>
          <a:p>
            <a:r>
              <a:rPr lang="en-US" sz="1000" b="1" noProof="1">
                <a:solidFill>
                  <a:srgbClr val="0D0D0D"/>
                </a:solidFill>
              </a:rPr>
              <a:t>foaf:name</a:t>
            </a:r>
          </a:p>
        </p:txBody>
      </p:sp>
      <p:sp>
        <p:nvSpPr>
          <p:cNvPr id="142" name="TextBox 141"/>
          <p:cNvSpPr txBox="1"/>
          <p:nvPr/>
        </p:nvSpPr>
        <p:spPr>
          <a:xfrm>
            <a:off x="2754313" y="5151437"/>
            <a:ext cx="914400" cy="229550"/>
          </a:xfrm>
          <a:prstGeom prst="rect">
            <a:avLst/>
          </a:prstGeom>
          <a:noFill/>
        </p:spPr>
        <p:txBody>
          <a:bodyPr wrap="square" lIns="91132" tIns="45567" rIns="91132" bIns="45567" rtlCol="0">
            <a:spAutoFit/>
          </a:bodyPr>
          <a:lstStyle/>
          <a:p>
            <a:r>
              <a:rPr lang="en-US" sz="1000" b="1" noProof="1">
                <a:solidFill>
                  <a:srgbClr val="0D0D0D"/>
                </a:solidFill>
              </a:rPr>
              <a:t>w:reference</a:t>
            </a:r>
          </a:p>
        </p:txBody>
      </p:sp>
      <p:sp>
        <p:nvSpPr>
          <p:cNvPr id="143" name="TextBox 142"/>
          <p:cNvSpPr txBox="1"/>
          <p:nvPr/>
        </p:nvSpPr>
        <p:spPr>
          <a:xfrm>
            <a:off x="3592513" y="6674487"/>
            <a:ext cx="914400" cy="229550"/>
          </a:xfrm>
          <a:prstGeom prst="rect">
            <a:avLst/>
          </a:prstGeom>
          <a:noFill/>
        </p:spPr>
        <p:txBody>
          <a:bodyPr wrap="square" lIns="91132" tIns="45567" rIns="91132" bIns="45567" rtlCol="0">
            <a:spAutoFit/>
          </a:bodyPr>
          <a:lstStyle/>
          <a:p>
            <a:r>
              <a:rPr lang="en-US" sz="1000" b="1" noProof="1">
                <a:solidFill>
                  <a:srgbClr val="0D0D0D"/>
                </a:solidFill>
              </a:rPr>
              <a:t>w:author_of</a:t>
            </a:r>
          </a:p>
        </p:txBody>
      </p:sp>
      <p:sp>
        <p:nvSpPr>
          <p:cNvPr id="144" name="TextBox 143"/>
          <p:cNvSpPr txBox="1"/>
          <p:nvPr/>
        </p:nvSpPr>
        <p:spPr>
          <a:xfrm>
            <a:off x="5224817" y="5379087"/>
            <a:ext cx="958498" cy="229550"/>
          </a:xfrm>
          <a:prstGeom prst="rect">
            <a:avLst/>
          </a:prstGeom>
          <a:noFill/>
        </p:spPr>
        <p:txBody>
          <a:bodyPr wrap="square" lIns="91132" tIns="45567" rIns="91132" bIns="45567" rtlCol="0">
            <a:spAutoFit/>
          </a:bodyPr>
          <a:lstStyle/>
          <a:p>
            <a:r>
              <a:rPr lang="en-US" sz="1000" b="1" noProof="1">
                <a:solidFill>
                  <a:srgbClr val="0D0D0D"/>
                </a:solidFill>
              </a:rPr>
              <a:t>w:author_of</a:t>
            </a:r>
          </a:p>
        </p:txBody>
      </p:sp>
      <p:sp>
        <p:nvSpPr>
          <p:cNvPr id="145" name="TextBox 144"/>
          <p:cNvSpPr txBox="1"/>
          <p:nvPr/>
        </p:nvSpPr>
        <p:spPr>
          <a:xfrm>
            <a:off x="3516313" y="5988687"/>
            <a:ext cx="990600" cy="229550"/>
          </a:xfrm>
          <a:prstGeom prst="rect">
            <a:avLst/>
          </a:prstGeom>
          <a:noFill/>
        </p:spPr>
        <p:txBody>
          <a:bodyPr wrap="square" lIns="91132" tIns="45567" rIns="91132" bIns="45567" rtlCol="0">
            <a:spAutoFit/>
          </a:bodyPr>
          <a:lstStyle/>
          <a:p>
            <a:r>
              <a:rPr lang="en-US" sz="1000" b="1" noProof="1">
                <a:solidFill>
                  <a:srgbClr val="0D0D0D"/>
                </a:solidFill>
              </a:rPr>
              <a:t>w:author_of</a:t>
            </a:r>
          </a:p>
        </p:txBody>
      </p:sp>
      <p:sp>
        <p:nvSpPr>
          <p:cNvPr id="146" name="TextBox 145"/>
          <p:cNvSpPr txBox="1"/>
          <p:nvPr/>
        </p:nvSpPr>
        <p:spPr>
          <a:xfrm>
            <a:off x="5224817" y="5684837"/>
            <a:ext cx="882298" cy="229550"/>
          </a:xfrm>
          <a:prstGeom prst="rect">
            <a:avLst/>
          </a:prstGeom>
          <a:noFill/>
        </p:spPr>
        <p:txBody>
          <a:bodyPr wrap="square" lIns="91132" tIns="45567" rIns="91132" bIns="45567" rtlCol="0">
            <a:spAutoFit/>
          </a:bodyPr>
          <a:lstStyle/>
          <a:p>
            <a:r>
              <a:rPr lang="en-US" sz="1000" b="1" noProof="1">
                <a:solidFill>
                  <a:srgbClr val="0D0D0D"/>
                </a:solidFill>
              </a:rPr>
              <a:t>w:born_in</a:t>
            </a:r>
          </a:p>
        </p:txBody>
      </p:sp>
      <p:sp>
        <p:nvSpPr>
          <p:cNvPr id="147" name="TextBox 146"/>
          <p:cNvSpPr txBox="1"/>
          <p:nvPr/>
        </p:nvSpPr>
        <p:spPr>
          <a:xfrm>
            <a:off x="7554912" y="4465637"/>
            <a:ext cx="882298" cy="229550"/>
          </a:xfrm>
          <a:prstGeom prst="rect">
            <a:avLst/>
          </a:prstGeom>
          <a:noFill/>
        </p:spPr>
        <p:txBody>
          <a:bodyPr wrap="square" lIns="91132" tIns="45567" rIns="91132" bIns="45567" rtlCol="0">
            <a:spAutoFit/>
          </a:bodyPr>
          <a:lstStyle/>
          <a:p>
            <a:r>
              <a:rPr lang="en-US" sz="1000" b="1" noProof="1">
                <a:solidFill>
                  <a:srgbClr val="0D0D0D"/>
                </a:solidFill>
              </a:rPr>
              <a:t>w:isbn</a:t>
            </a:r>
          </a:p>
        </p:txBody>
      </p:sp>
      <p:pic>
        <p:nvPicPr>
          <p:cNvPr id="148" name="Picture 147"/>
          <p:cNvPicPr>
            <a:picLocks noChangeAspect="1"/>
          </p:cNvPicPr>
          <p:nvPr/>
        </p:nvPicPr>
        <p:blipFill>
          <a:blip r:embed="rId3"/>
          <a:stretch>
            <a:fillRect/>
          </a:stretch>
        </p:blipFill>
        <p:spPr>
          <a:xfrm>
            <a:off x="7097713" y="6415788"/>
            <a:ext cx="1257300" cy="782321"/>
          </a:xfrm>
          <a:prstGeom prst="rect">
            <a:avLst/>
          </a:prstGeom>
        </p:spPr>
      </p:pic>
      <p:cxnSp>
        <p:nvCxnSpPr>
          <p:cNvPr id="149" name="Curved Connector 34"/>
          <p:cNvCxnSpPr>
            <a:stCxn id="103" idx="5"/>
            <a:endCxn id="148" idx="3"/>
          </p:cNvCxnSpPr>
          <p:nvPr/>
        </p:nvCxnSpPr>
        <p:spPr bwMode="auto">
          <a:xfrm rot="5400000">
            <a:off x="8454160" y="6148017"/>
            <a:ext cx="559749" cy="758044"/>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53" name="Curved Connector 34"/>
          <p:cNvCxnSpPr>
            <a:stCxn id="103" idx="3"/>
            <a:endCxn id="148" idx="1"/>
          </p:cNvCxnSpPr>
          <p:nvPr/>
        </p:nvCxnSpPr>
        <p:spPr bwMode="auto">
          <a:xfrm rot="16200000" flipH="1">
            <a:off x="6359466" y="6068667"/>
            <a:ext cx="559749" cy="916744"/>
          </a:xfrm>
          <a:prstGeom prst="curvedConnector2">
            <a:avLst/>
          </a:prstGeom>
          <a:solidFill>
            <a:srgbClr val="00B8FF"/>
          </a:solidFill>
          <a:ln w="19050" cap="flat" cmpd="sng" algn="ctr">
            <a:solidFill>
              <a:schemeClr val="tx1"/>
            </a:solidFill>
            <a:prstDash val="solid"/>
            <a:round/>
            <a:headEnd type="none"/>
            <a:tailEnd type="triangle" w="lg" len="med"/>
          </a:ln>
          <a:effectLst/>
        </p:spPr>
      </p:cxnSp>
      <p:sp>
        <p:nvSpPr>
          <p:cNvPr id="158" name="TextBox 157"/>
          <p:cNvSpPr txBox="1"/>
          <p:nvPr/>
        </p:nvSpPr>
        <p:spPr>
          <a:xfrm>
            <a:off x="5802312" y="6523037"/>
            <a:ext cx="882298" cy="229550"/>
          </a:xfrm>
          <a:prstGeom prst="rect">
            <a:avLst/>
          </a:prstGeom>
          <a:noFill/>
        </p:spPr>
        <p:txBody>
          <a:bodyPr wrap="square" lIns="91132" tIns="45567" rIns="91132" bIns="45567" rtlCol="0">
            <a:spAutoFit/>
          </a:bodyPr>
          <a:lstStyle/>
          <a:p>
            <a:r>
              <a:rPr lang="en-US" sz="1000" b="1" noProof="1">
                <a:solidFill>
                  <a:srgbClr val="0D0D0D"/>
                </a:solidFill>
              </a:rPr>
              <a:t>w:long</a:t>
            </a:r>
          </a:p>
        </p:txBody>
      </p:sp>
      <p:sp>
        <p:nvSpPr>
          <p:cNvPr id="159" name="TextBox 158"/>
          <p:cNvSpPr txBox="1"/>
          <p:nvPr/>
        </p:nvSpPr>
        <p:spPr>
          <a:xfrm>
            <a:off x="9002712" y="6522087"/>
            <a:ext cx="882298" cy="229550"/>
          </a:xfrm>
          <a:prstGeom prst="rect">
            <a:avLst/>
          </a:prstGeom>
          <a:noFill/>
        </p:spPr>
        <p:txBody>
          <a:bodyPr wrap="square" lIns="91132" tIns="45567" rIns="91132" bIns="45567" rtlCol="0">
            <a:spAutoFit/>
          </a:bodyPr>
          <a:lstStyle/>
          <a:p>
            <a:r>
              <a:rPr lang="en-US" sz="1000" b="1" noProof="1">
                <a:solidFill>
                  <a:srgbClr val="0D0D0D"/>
                </a:solidFill>
              </a:rPr>
              <a:t>w:lat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See the separate slide set…</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98018" name="Rectangle 1"/>
          <p:cNvSpPr>
            <a:spLocks noGrp="1" noChangeArrowheads="1"/>
          </p:cNvSpPr>
          <p:nvPr>
            <p:ph type="title" idx="4294967295"/>
          </p:nvPr>
        </p:nvSpPr>
        <p:spPr>
          <a:xfrm>
            <a:off x="1511920" y="611485"/>
            <a:ext cx="4320232" cy="1258887"/>
          </a:xfrm>
        </p:spPr>
        <p:txBody>
          <a:bodyPr/>
          <a:lstStyle/>
          <a:p>
            <a:r>
              <a:rPr lang="en-US" sz="6000" dirty="0" smtClean="0">
                <a:solidFill>
                  <a:schemeClr val="bg1"/>
                </a:solidFill>
              </a:rPr>
              <a:t>Conclusions</a:t>
            </a:r>
            <a:endParaRPr lang="en-US" sz="6000" dirty="0">
              <a:solidFill>
                <a:schemeClr val="bg1"/>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i="1" dirty="0" smtClean="0"/>
              <a:t>Data</a:t>
            </a:r>
            <a:r>
              <a:rPr lang="en-US" dirty="0" smtClean="0"/>
              <a:t> on the Web is a major challenge</a:t>
            </a:r>
          </a:p>
          <a:p>
            <a:pPr lvl="1"/>
            <a:r>
              <a:rPr lang="en-US" dirty="0"/>
              <a:t>t</a:t>
            </a:r>
            <a:r>
              <a:rPr lang="en-US" dirty="0" smtClean="0"/>
              <a:t>echnologies are needed to use them, to interact with them, to integrate them</a:t>
            </a:r>
          </a:p>
          <a:p>
            <a:r>
              <a:rPr lang="en-US" dirty="0" smtClean="0"/>
              <a:t>Semantic Web technologies, Linked Data principles and practices, etc., should play a major role in publishing and using Data on the Web</a:t>
            </a:r>
            <a:endParaRPr lang="en-US" dirty="0"/>
          </a:p>
        </p:txBody>
      </p:sp>
      <p:sp>
        <p:nvSpPr>
          <p:cNvPr id="3" name="Title 2"/>
          <p:cNvSpPr>
            <a:spLocks noGrp="1"/>
          </p:cNvSpPr>
          <p:nvPr>
            <p:ph type="title"/>
          </p:nvPr>
        </p:nvSpPr>
        <p:spPr/>
        <p:txBody>
          <a:bodyPr/>
          <a:lstStyle/>
          <a:p>
            <a:r>
              <a:rPr lang="en-US" dirty="0" smtClean="0"/>
              <a:t>To remember…</a:t>
            </a:r>
            <a:endParaRPr lang="en-US" dirty="0"/>
          </a:p>
        </p:txBody>
      </p:sp>
    </p:spTree>
    <p:extLst>
      <p:ext uri="{BB962C8B-B14F-4D97-AF65-F5344CB8AC3E}">
        <p14:creationId xmlns:p14="http://schemas.microsoft.com/office/powerpoint/2010/main" val="4220807672"/>
      </p:ext>
    </p:extLst>
  </p:cSld>
  <p:clrMapOvr>
    <a:masterClrMapping/>
  </p:clrMapOvr>
  <p:timing>
    <p:tnLst>
      <p:par>
        <p:cTn xmlns:p14="http://schemas.microsoft.com/office/powerpoint/2010/mai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Lot remain to be done…</a:t>
            </a:r>
            <a:endParaRPr lang="en-US" dirty="0"/>
          </a:p>
        </p:txBody>
      </p:sp>
      <p:sp>
        <p:nvSpPr>
          <p:cNvPr id="2" name="Content Placeholder 1"/>
          <p:cNvSpPr>
            <a:spLocks noGrp="1"/>
          </p:cNvSpPr>
          <p:nvPr>
            <p:ph sz="quarter" idx="4294967295"/>
          </p:nvPr>
        </p:nvSpPr>
        <p:spPr>
          <a:xfrm>
            <a:off x="6125380" y="2164658"/>
            <a:ext cx="3955245" cy="3748339"/>
          </a:xfrm>
        </p:spPr>
        <p:txBody>
          <a:bodyPr>
            <a:normAutofit/>
          </a:bodyPr>
          <a:lstStyle/>
          <a:p>
            <a:r>
              <a:rPr lang="en-US" dirty="0" smtClean="0"/>
              <a:t>Lots of issues to be solved</a:t>
            </a:r>
          </a:p>
          <a:p>
            <a:r>
              <a:rPr lang="en-US" dirty="0" smtClean="0"/>
              <a:t>But… W3C needs experts! </a:t>
            </a:r>
          </a:p>
          <a:p>
            <a:pPr lvl="1"/>
            <a:r>
              <a:rPr lang="en-US" dirty="0"/>
              <a:t>c</a:t>
            </a:r>
            <a:r>
              <a:rPr lang="en-US" dirty="0" smtClean="0"/>
              <a:t>onsider joining W3C, as well as the work done there!</a:t>
            </a:r>
            <a:endParaRPr lang="en-US" dirty="0"/>
          </a:p>
        </p:txBody>
      </p:sp>
      <p:pic>
        <p:nvPicPr>
          <p:cNvPr id="9" name="Picture 8" descr="w3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91" y="1762713"/>
            <a:ext cx="6036489" cy="4767337"/>
          </a:xfrm>
          <a:prstGeom prst="rect">
            <a:avLst/>
          </a:prstGeom>
        </p:spPr>
      </p:pic>
    </p:spTree>
    <p:extLst>
      <p:ext uri="{BB962C8B-B14F-4D97-AF65-F5344CB8AC3E}">
        <p14:creationId xmlns:p14="http://schemas.microsoft.com/office/powerpoint/2010/main" val="2606258687"/>
      </p:ext>
    </p:extLst>
  </p:cSld>
  <p:clrMapOvr>
    <a:masterClrMapping/>
  </p:clrMapOvr>
  <p:timing>
    <p:tnLst>
      <p:par>
        <p:cTn xmlns:p14="http://schemas.microsoft.com/office/powerpoint/2010/mai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6" name="Text Box 2"/>
          <p:cNvSpPr txBox="1">
            <a:spLocks noChangeArrowheads="1"/>
          </p:cNvSpPr>
          <p:nvPr/>
        </p:nvSpPr>
        <p:spPr bwMode="auto">
          <a:xfrm>
            <a:off x="252412" y="4967323"/>
            <a:ext cx="9180513" cy="1062037"/>
          </a:xfrm>
          <a:prstGeom prst="rect">
            <a:avLst/>
          </a:prstGeom>
          <a:noFill/>
          <a:ln w="9525">
            <a:noFill/>
            <a:round/>
            <a:headEnd/>
            <a:tailEnd/>
          </a:ln>
        </p:spPr>
        <p:txBody>
          <a:bodyPr lIns="89696" tIns="84033"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2400" dirty="0">
                <a:solidFill>
                  <a:srgbClr val="7F7F7F"/>
                </a:solidFill>
                <a:latin typeface="Helvetica Neue"/>
                <a:ea typeface="msmincho" charset="0"/>
                <a:cs typeface="Helvetica Neue"/>
              </a:rPr>
              <a:t>These slides are also available on the Web:</a:t>
            </a:r>
          </a:p>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endParaRPr lang="en-US" sz="2400" dirty="0">
              <a:solidFill>
                <a:srgbClr val="7F7F7F"/>
              </a:solidFill>
              <a:latin typeface="Helvetica Neue"/>
              <a:ea typeface="msmincho" charset="0"/>
              <a:cs typeface="Helvetica Neue"/>
            </a:endParaRPr>
          </a:p>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2400" dirty="0">
                <a:solidFill>
                  <a:srgbClr val="7F7F7F"/>
                </a:solidFill>
                <a:latin typeface="Helvetica Neue"/>
                <a:ea typeface="msmincho" charset="0"/>
                <a:cs typeface="Helvetica Neue"/>
              </a:rPr>
              <a:t>    http://www.w3.org/People/Ivan/CorePresentations/SWTutorial/</a:t>
            </a:r>
          </a:p>
        </p:txBody>
      </p:sp>
      <p:pic>
        <p:nvPicPr>
          <p:cNvPr id="602117" name="Picture 3"/>
          <p:cNvPicPr>
            <a:picLocks noChangeAspect="1" noChangeArrowheads="1"/>
          </p:cNvPicPr>
          <p:nvPr/>
        </p:nvPicPr>
        <p:blipFill>
          <a:blip r:embed="rId3"/>
          <a:srcRect/>
          <a:stretch>
            <a:fillRect/>
          </a:stretch>
        </p:blipFill>
        <p:spPr bwMode="auto">
          <a:xfrm>
            <a:off x="8767763" y="4995865"/>
            <a:ext cx="952500" cy="333375"/>
          </a:xfrm>
          <a:prstGeom prst="rect">
            <a:avLst/>
          </a:prstGeom>
          <a:noFill/>
          <a:ln w="9525">
            <a:noFill/>
            <a:round/>
            <a:headEnd/>
            <a:tailEnd/>
          </a:ln>
        </p:spPr>
      </p:pic>
      <p:sp>
        <p:nvSpPr>
          <p:cNvPr id="5" name="Title 4"/>
          <p:cNvSpPr>
            <a:spLocks noGrp="1"/>
          </p:cNvSpPr>
          <p:nvPr>
            <p:ph type="title"/>
          </p:nvPr>
        </p:nvSpPr>
        <p:spPr/>
        <p:txBody>
          <a:bodyPr/>
          <a:lstStyle/>
          <a:p>
            <a:r>
              <a:rPr lang="en-US" dirty="0" smtClean="0"/>
              <a:t>Thank you for your attention</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idx="1"/>
          </p:nvPr>
        </p:nvSpPr>
        <p:spPr/>
        <p:txBody>
          <a:bodyPr/>
          <a:lstStyle/>
          <a:p>
            <a:r>
              <a:rPr lang="en-US" smtClean="0"/>
              <a:t>It may look like it but, in fact, it should not be…</a:t>
            </a:r>
          </a:p>
          <a:p>
            <a:r>
              <a:rPr lang="en-US" smtClean="0"/>
              <a:t>What happened via automatic means is done every day by Web users!</a:t>
            </a:r>
          </a:p>
          <a:p>
            <a:r>
              <a:rPr lang="en-US" smtClean="0"/>
              <a:t>The difference: a bit of extra rigour so that machines could do this, too</a:t>
            </a:r>
            <a:endParaRPr lang="en-US"/>
          </a:p>
        </p:txBody>
      </p:sp>
      <p:sp>
        <p:nvSpPr>
          <p:cNvPr id="81922" name="Rectangle 1"/>
          <p:cNvSpPr>
            <a:spLocks noGrp="1" noChangeArrowheads="1"/>
          </p:cNvSpPr>
          <p:nvPr>
            <p:ph type="title"/>
          </p:nvPr>
        </p:nvSpPr>
        <p:spPr/>
        <p:txBody>
          <a:bodyPr/>
          <a:lstStyle/>
          <a:p>
            <a:r>
              <a:rPr lang="en-US" smtClean="0"/>
              <a:t>Is that surprising?</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idx="1"/>
          </p:nvPr>
        </p:nvSpPr>
        <p:spPr/>
        <p:txBody>
          <a:bodyPr>
            <a:normAutofit/>
          </a:bodyPr>
          <a:lstStyle/>
          <a:p>
            <a:r>
              <a:rPr lang="en-US" dirty="0" smtClean="0"/>
              <a:t>We could add extra knowledge to the merged datasets</a:t>
            </a:r>
          </a:p>
          <a:p>
            <a:pPr lvl="1"/>
            <a:r>
              <a:rPr lang="en-US" dirty="0" smtClean="0"/>
              <a:t>e.g., a full classification of various types of library data</a:t>
            </a:r>
          </a:p>
          <a:p>
            <a:pPr lvl="1"/>
            <a:r>
              <a:rPr lang="en-US" dirty="0" smtClean="0"/>
              <a:t>geographical information</a:t>
            </a:r>
          </a:p>
          <a:p>
            <a:pPr lvl="1"/>
            <a:r>
              <a:rPr lang="en-US" dirty="0" smtClean="0"/>
              <a:t>etc.</a:t>
            </a:r>
          </a:p>
          <a:p>
            <a:r>
              <a:rPr lang="en-US" dirty="0" smtClean="0"/>
              <a:t>This is where ontologies, extra rules, </a:t>
            </a:r>
            <a:r>
              <a:rPr lang="en-US" dirty="0" err="1" smtClean="0"/>
              <a:t>etc</a:t>
            </a:r>
            <a:r>
              <a:rPr lang="en-US" dirty="0" smtClean="0"/>
              <a:t>, come in</a:t>
            </a:r>
          </a:p>
          <a:p>
            <a:pPr lvl="1"/>
            <a:r>
              <a:rPr lang="en-US" dirty="0" smtClean="0"/>
              <a:t>ontologies/rule sets can be relatively simple and small, or huge, or anything in between…</a:t>
            </a:r>
          </a:p>
          <a:p>
            <a:r>
              <a:rPr lang="en-US" dirty="0" smtClean="0"/>
              <a:t>Even more powerful queries can be asked as a result</a:t>
            </a:r>
            <a:endParaRPr lang="en-US" dirty="0"/>
          </a:p>
        </p:txBody>
      </p:sp>
      <p:sp>
        <p:nvSpPr>
          <p:cNvPr id="86019" name="Rectangle 1"/>
          <p:cNvSpPr>
            <a:spLocks noGrp="1" noChangeArrowheads="1"/>
          </p:cNvSpPr>
          <p:nvPr>
            <p:ph type="title"/>
          </p:nvPr>
        </p:nvSpPr>
        <p:spPr/>
        <p:txBody>
          <a:bodyPr>
            <a:normAutofit/>
          </a:bodyPr>
          <a:lstStyle/>
          <a:p>
            <a:r>
              <a:rPr lang="en-US" smtClean="0"/>
              <a:t>It could become even more powerful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ec1.png">
            <a:hlinkClick r:id="rId3"/>
          </p:cNvPr>
          <p:cNvPicPr>
            <a:picLocks noChangeAspect="1"/>
          </p:cNvPicPr>
          <p:nvPr/>
        </p:nvPicPr>
        <p:blipFill>
          <a:blip r:embed="rId4"/>
          <a:srcRect/>
          <a:stretch>
            <a:fillRect/>
          </a:stretch>
        </p:blipFill>
        <p:spPr bwMode="auto">
          <a:xfrm>
            <a:off x="27631" y="4097"/>
            <a:ext cx="10052993" cy="7555578"/>
          </a:xfrm>
          <a:prstGeom prst="rect">
            <a:avLst/>
          </a:prstGeom>
          <a:noFill/>
          <a:ln w="9525">
            <a:noFill/>
            <a:miter lim="800000"/>
            <a:headEnd/>
            <a:tailEnd/>
          </a:ln>
        </p:spPr>
      </p:pic>
    </p:spTree>
    <p:extLst>
      <p:ext uri="{BB962C8B-B14F-4D97-AF65-F5344CB8AC3E}">
        <p14:creationId xmlns:p14="http://schemas.microsoft.com/office/powerpoint/2010/main" val="10169590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a:t>What did we do</a:t>
            </a:r>
            <a:r>
              <a:rPr lang="en-US" dirty="0" smtClean="0"/>
              <a:t>?</a:t>
            </a:r>
            <a:endParaRPr lang="en-US" dirty="0"/>
          </a:p>
        </p:txBody>
      </p:sp>
      <p:grpSp>
        <p:nvGrpSpPr>
          <p:cNvPr id="45" name="Group 44"/>
          <p:cNvGrpSpPr/>
          <p:nvPr/>
        </p:nvGrpSpPr>
        <p:grpSpPr>
          <a:xfrm>
            <a:off x="239713" y="1417637"/>
            <a:ext cx="9629048" cy="5888202"/>
            <a:chOff x="239712" y="1417637"/>
            <a:chExt cx="9629049" cy="5888202"/>
          </a:xfrm>
        </p:grpSpPr>
        <p:grpSp>
          <p:nvGrpSpPr>
            <p:cNvPr id="2" name="Group 57"/>
            <p:cNvGrpSpPr/>
            <p:nvPr/>
          </p:nvGrpSpPr>
          <p:grpSpPr>
            <a:xfrm>
              <a:off x="1955385" y="1417637"/>
              <a:ext cx="4493454" cy="914400"/>
              <a:chOff x="1687513" y="1265237"/>
              <a:chExt cx="4493454" cy="914400"/>
            </a:xfrm>
          </p:grpSpPr>
          <p:pic>
            <p:nvPicPr>
              <p:cNvPr id="4" name="Picture 3"/>
              <p:cNvPicPr>
                <a:picLocks noChangeAspect="1"/>
              </p:cNvPicPr>
              <p:nvPr/>
            </p:nvPicPr>
            <p:blipFill>
              <a:blip r:embed="rId3"/>
              <a:stretch>
                <a:fillRect/>
              </a:stretch>
            </p:blipFill>
            <p:spPr>
              <a:xfrm>
                <a:off x="1687513" y="1265237"/>
                <a:ext cx="1304260" cy="914400"/>
              </a:xfrm>
              <a:prstGeom prst="rect">
                <a:avLst/>
              </a:prstGeom>
            </p:spPr>
          </p:pic>
          <p:pic>
            <p:nvPicPr>
              <p:cNvPr id="6" name="Picture 5"/>
              <p:cNvPicPr>
                <a:picLocks noChangeAspect="1"/>
              </p:cNvPicPr>
              <p:nvPr/>
            </p:nvPicPr>
            <p:blipFill>
              <a:blip r:embed="rId4"/>
              <a:stretch>
                <a:fillRect/>
              </a:stretch>
            </p:blipFill>
            <p:spPr>
              <a:xfrm>
                <a:off x="4964112" y="1265237"/>
                <a:ext cx="1216855" cy="914400"/>
              </a:xfrm>
              <a:prstGeom prst="rect">
                <a:avLst/>
              </a:prstGeom>
            </p:spPr>
          </p:pic>
        </p:grpSp>
        <p:grpSp>
          <p:nvGrpSpPr>
            <p:cNvPr id="3" name="Group 56"/>
            <p:cNvGrpSpPr/>
            <p:nvPr/>
          </p:nvGrpSpPr>
          <p:grpSpPr>
            <a:xfrm>
              <a:off x="506413" y="6180137"/>
              <a:ext cx="7391399" cy="838200"/>
              <a:chOff x="392112" y="6180137"/>
              <a:chExt cx="7391399" cy="838200"/>
            </a:xfrm>
          </p:grpSpPr>
          <p:pic>
            <p:nvPicPr>
              <p:cNvPr id="7" name="Picture 6"/>
              <p:cNvPicPr>
                <a:picLocks noChangeAspect="1"/>
              </p:cNvPicPr>
              <p:nvPr/>
            </p:nvPicPr>
            <p:blipFill>
              <a:blip r:embed="rId5"/>
              <a:stretch>
                <a:fillRect/>
              </a:stretch>
            </p:blipFill>
            <p:spPr>
              <a:xfrm>
                <a:off x="5396401" y="6271011"/>
                <a:ext cx="1143000" cy="656453"/>
              </a:xfrm>
              <a:prstGeom prst="rect">
                <a:avLst/>
              </a:prstGeom>
            </p:spPr>
          </p:pic>
          <p:pic>
            <p:nvPicPr>
              <p:cNvPr id="8" name="Picture 7"/>
              <p:cNvPicPr>
                <a:picLocks noChangeAspect="1"/>
              </p:cNvPicPr>
              <p:nvPr/>
            </p:nvPicPr>
            <p:blipFill>
              <a:blip r:embed="rId6"/>
              <a:stretch>
                <a:fillRect/>
              </a:stretch>
            </p:blipFill>
            <p:spPr>
              <a:xfrm>
                <a:off x="1941024" y="6291369"/>
                <a:ext cx="1066799" cy="615736"/>
              </a:xfrm>
              <a:prstGeom prst="rect">
                <a:avLst/>
              </a:prstGeom>
            </p:spPr>
          </p:pic>
          <p:pic>
            <p:nvPicPr>
              <p:cNvPr id="9" name="Picture 8"/>
              <p:cNvPicPr>
                <a:picLocks noChangeAspect="1"/>
              </p:cNvPicPr>
              <p:nvPr/>
            </p:nvPicPr>
            <p:blipFill>
              <a:blip r:embed="rId7"/>
              <a:stretch>
                <a:fillRect/>
              </a:stretch>
            </p:blipFill>
            <p:spPr>
              <a:xfrm>
                <a:off x="392112" y="6180137"/>
                <a:ext cx="838200" cy="838200"/>
              </a:xfrm>
              <a:prstGeom prst="rect">
                <a:avLst/>
              </a:prstGeom>
            </p:spPr>
          </p:pic>
          <p:pic>
            <p:nvPicPr>
              <p:cNvPr id="12" name="Picture 11"/>
              <p:cNvPicPr>
                <a:picLocks noChangeAspect="1"/>
              </p:cNvPicPr>
              <p:nvPr/>
            </p:nvPicPr>
            <p:blipFill>
              <a:blip r:embed="rId8"/>
              <a:stretch>
                <a:fillRect/>
              </a:stretch>
            </p:blipFill>
            <p:spPr>
              <a:xfrm>
                <a:off x="7250112" y="6253871"/>
                <a:ext cx="533399" cy="690732"/>
              </a:xfrm>
              <a:prstGeom prst="rect">
                <a:avLst/>
              </a:prstGeom>
            </p:spPr>
          </p:pic>
          <p:grpSp>
            <p:nvGrpSpPr>
              <p:cNvPr id="5" name="Group 33"/>
              <p:cNvGrpSpPr/>
              <p:nvPr/>
            </p:nvGrpSpPr>
            <p:grpSpPr>
              <a:xfrm>
                <a:off x="3718535" y="6180137"/>
                <a:ext cx="967154" cy="838200"/>
                <a:chOff x="4659312" y="2789237"/>
                <a:chExt cx="1143000" cy="990600"/>
              </a:xfrm>
            </p:grpSpPr>
            <p:sp>
              <p:nvSpPr>
                <p:cNvPr id="13" name="Oval 12"/>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4" name="Oval 13"/>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5" name="Oval 14"/>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6" name="Oval 15"/>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8" name="Oval 17"/>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20" name="Straight Arrow Connector 19"/>
                <p:cNvCxnSpPr>
                  <a:stCxn id="13" idx="6"/>
                  <a:endCxn id="15"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1" name="Straight Arrow Connector 20"/>
                <p:cNvCxnSpPr>
                  <a:stCxn id="13" idx="5"/>
                  <a:endCxn id="16"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4" name="Straight Arrow Connector 23"/>
                <p:cNvCxnSpPr>
                  <a:stCxn id="17" idx="7"/>
                  <a:endCxn id="14"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7" name="Straight Arrow Connector 26"/>
                <p:cNvCxnSpPr>
                  <a:stCxn id="14" idx="5"/>
                  <a:endCxn id="18"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0" name="Straight Arrow Connector 29"/>
                <p:cNvCxnSpPr>
                  <a:stCxn id="18" idx="7"/>
                  <a:endCxn id="15"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nvGrpSpPr>
            <p:cNvPr id="10" name="Group 55"/>
            <p:cNvGrpSpPr/>
            <p:nvPr/>
          </p:nvGrpSpPr>
          <p:grpSpPr>
            <a:xfrm>
              <a:off x="1039812" y="3417887"/>
              <a:ext cx="6324600" cy="1524000"/>
              <a:chOff x="696912" y="3170237"/>
              <a:chExt cx="6324600" cy="1524000"/>
            </a:xfrm>
          </p:grpSpPr>
          <p:sp>
            <p:nvSpPr>
              <p:cNvPr id="35" name="Oval 34"/>
              <p:cNvSpPr/>
              <p:nvPr/>
            </p:nvSpPr>
            <p:spPr bwMode="auto">
              <a:xfrm>
                <a:off x="1535112" y="33988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7" name="Oval 36"/>
              <p:cNvSpPr/>
              <p:nvPr/>
            </p:nvSpPr>
            <p:spPr bwMode="auto">
              <a:xfrm>
                <a:off x="2754312" y="4160837"/>
                <a:ext cx="533400" cy="457200"/>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8" name="Oval 37"/>
              <p:cNvSpPr/>
              <p:nvPr/>
            </p:nvSpPr>
            <p:spPr bwMode="auto">
              <a:xfrm>
                <a:off x="4049712" y="3170237"/>
                <a:ext cx="533400" cy="4572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9" name="Oval 38"/>
              <p:cNvSpPr/>
              <p:nvPr/>
            </p:nvSpPr>
            <p:spPr bwMode="auto">
              <a:xfrm>
                <a:off x="5116512" y="42370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40" name="Oval 39"/>
              <p:cNvSpPr/>
              <p:nvPr/>
            </p:nvSpPr>
            <p:spPr bwMode="auto">
              <a:xfrm>
                <a:off x="696912" y="4160837"/>
                <a:ext cx="533400" cy="4572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41" name="Oval 40"/>
              <p:cNvSpPr/>
              <p:nvPr/>
            </p:nvSpPr>
            <p:spPr bwMode="auto">
              <a:xfrm>
                <a:off x="6488112" y="3779837"/>
                <a:ext cx="533400" cy="457200"/>
              </a:xfrm>
              <a:prstGeom prst="ellipse">
                <a:avLst/>
              </a:prstGeom>
              <a:solidFill>
                <a:srgbClr val="F9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43" name="Straight Arrow Connector 42"/>
              <p:cNvCxnSpPr>
                <a:stCxn id="40" idx="7"/>
                <a:endCxn id="35" idx="3"/>
              </p:cNvCxnSpPr>
              <p:nvPr/>
            </p:nvCxnSpPr>
            <p:spPr bwMode="auto">
              <a:xfrm rot="5400000" flipH="1" flipV="1">
                <a:off x="1163357" y="3777922"/>
                <a:ext cx="438710" cy="461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4" name="Straight Arrow Connector 43"/>
              <p:cNvCxnSpPr>
                <a:stCxn id="40" idx="6"/>
                <a:endCxn id="38" idx="2"/>
              </p:cNvCxnSpPr>
              <p:nvPr/>
            </p:nvCxnSpPr>
            <p:spPr bwMode="auto">
              <a:xfrm flipV="1">
                <a:off x="1230312" y="3398837"/>
                <a:ext cx="2819400" cy="9906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7" name="Straight Arrow Connector 46"/>
              <p:cNvCxnSpPr>
                <a:stCxn id="35" idx="5"/>
                <a:endCxn id="37" idx="1"/>
              </p:cNvCxnSpPr>
              <p:nvPr/>
            </p:nvCxnSpPr>
            <p:spPr bwMode="auto">
              <a:xfrm rot="16200000" flipH="1">
                <a:off x="2192057" y="3587422"/>
                <a:ext cx="438710" cy="842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0" name="Straight Arrow Connector 49"/>
              <p:cNvCxnSpPr>
                <a:stCxn id="39" idx="1"/>
                <a:endCxn id="38" idx="4"/>
              </p:cNvCxnSpPr>
              <p:nvPr/>
            </p:nvCxnSpPr>
            <p:spPr bwMode="auto">
              <a:xfrm rot="16200000" flipV="1">
                <a:off x="4417243" y="3526607"/>
                <a:ext cx="676555" cy="878215"/>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3" name="Straight Arrow Connector 52"/>
              <p:cNvCxnSpPr>
                <a:stCxn id="41" idx="2"/>
                <a:endCxn id="35" idx="6"/>
              </p:cNvCxnSpPr>
              <p:nvPr/>
            </p:nvCxnSpPr>
            <p:spPr bwMode="auto">
              <a:xfrm rot="10800000">
                <a:off x="2068512" y="3627437"/>
                <a:ext cx="4419600" cy="3810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grpSp>
        <p:cxnSp>
          <p:nvCxnSpPr>
            <p:cNvPr id="60" name="Straight Connector 59"/>
            <p:cNvCxnSpPr/>
            <p:nvPr/>
          </p:nvCxnSpPr>
          <p:spPr bwMode="auto">
            <a:xfrm>
              <a:off x="315912" y="2797968"/>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cxnSp>
          <p:nvCxnSpPr>
            <p:cNvPr id="63" name="Straight Connector 62"/>
            <p:cNvCxnSpPr/>
            <p:nvPr/>
          </p:nvCxnSpPr>
          <p:spPr bwMode="auto">
            <a:xfrm>
              <a:off x="315912" y="5560218"/>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sp>
          <p:nvSpPr>
            <p:cNvPr id="64" name="TextBox 63"/>
            <p:cNvSpPr txBox="1"/>
            <p:nvPr/>
          </p:nvSpPr>
          <p:spPr>
            <a:xfrm>
              <a:off x="239712" y="6980237"/>
              <a:ext cx="2607667" cy="325602"/>
            </a:xfrm>
            <a:prstGeom prst="rect">
              <a:avLst/>
            </a:prstGeom>
            <a:noFill/>
          </p:spPr>
          <p:txBody>
            <a:bodyPr wrap="none" rtlCol="0">
              <a:spAutoFit/>
            </a:bodyPr>
            <a:lstStyle/>
            <a:p>
              <a:r>
                <a:rPr lang="en-US" sz="1700" b="1" dirty="0">
                  <a:solidFill>
                    <a:schemeClr val="tx1">
                      <a:lumMod val="95000"/>
                      <a:lumOff val="5000"/>
                    </a:schemeClr>
                  </a:solidFill>
                </a:rPr>
                <a:t>Data in various formats</a:t>
              </a:r>
            </a:p>
          </p:txBody>
        </p:sp>
        <p:sp>
          <p:nvSpPr>
            <p:cNvPr id="65" name="TextBox 64"/>
            <p:cNvSpPr txBox="1"/>
            <p:nvPr/>
          </p:nvSpPr>
          <p:spPr>
            <a:xfrm>
              <a:off x="239712" y="5242410"/>
              <a:ext cx="3867709" cy="325602"/>
            </a:xfrm>
            <a:prstGeom prst="rect">
              <a:avLst/>
            </a:prstGeom>
            <a:noFill/>
          </p:spPr>
          <p:txBody>
            <a:bodyPr wrap="none" rtlCol="0">
              <a:spAutoFit/>
            </a:bodyPr>
            <a:lstStyle/>
            <a:p>
              <a:r>
                <a:rPr lang="en-US" sz="1700" b="1" dirty="0">
                  <a:solidFill>
                    <a:schemeClr val="tx1">
                      <a:lumMod val="95000"/>
                      <a:lumOff val="5000"/>
                    </a:schemeClr>
                  </a:solidFill>
                </a:rPr>
                <a:t>Data represented in abstract format</a:t>
              </a:r>
            </a:p>
          </p:txBody>
        </p:sp>
        <p:sp>
          <p:nvSpPr>
            <p:cNvPr id="66" name="TextBox 65"/>
            <p:cNvSpPr txBox="1"/>
            <p:nvPr/>
          </p:nvSpPr>
          <p:spPr>
            <a:xfrm>
              <a:off x="239712" y="2476677"/>
              <a:ext cx="1490206" cy="328665"/>
            </a:xfrm>
            <a:prstGeom prst="rect">
              <a:avLst/>
            </a:prstGeom>
            <a:noFill/>
          </p:spPr>
          <p:txBody>
            <a:bodyPr wrap="none" rtlCol="0">
              <a:spAutoFit/>
            </a:bodyPr>
            <a:lstStyle/>
            <a:p>
              <a:r>
                <a:rPr lang="en-US" sz="1700" b="1" dirty="0">
                  <a:solidFill>
                    <a:schemeClr val="tx1">
                      <a:lumMod val="95000"/>
                      <a:lumOff val="5000"/>
                    </a:schemeClr>
                  </a:solidFill>
                </a:rPr>
                <a:t>Applications</a:t>
              </a:r>
            </a:p>
          </p:txBody>
        </p:sp>
        <p:sp>
          <p:nvSpPr>
            <p:cNvPr id="67" name="Up-Down Arrow 66"/>
            <p:cNvSpPr/>
            <p:nvPr/>
          </p:nvSpPr>
          <p:spPr bwMode="auto">
            <a:xfrm>
              <a:off x="8240712" y="5075237"/>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68" name="Up-Down Arrow 67"/>
            <p:cNvSpPr/>
            <p:nvPr/>
          </p:nvSpPr>
          <p:spPr bwMode="auto">
            <a:xfrm>
              <a:off x="8240712" y="2332037"/>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69" name="TextBox 68"/>
            <p:cNvSpPr txBox="1"/>
            <p:nvPr/>
          </p:nvSpPr>
          <p:spPr>
            <a:xfrm>
              <a:off x="8545512" y="5075238"/>
              <a:ext cx="1020720" cy="780803"/>
            </a:xfrm>
            <a:prstGeom prst="rect">
              <a:avLst/>
            </a:prstGeom>
            <a:noFill/>
          </p:spPr>
          <p:txBody>
            <a:bodyPr wrap="none" rtlCol="0">
              <a:spAutoFit/>
            </a:bodyPr>
            <a:lstStyle/>
            <a:p>
              <a:r>
                <a:rPr lang="en-US" sz="1700" b="1" dirty="0">
                  <a:solidFill>
                    <a:schemeClr val="tx1">
                      <a:lumMod val="95000"/>
                      <a:lumOff val="5000"/>
                    </a:schemeClr>
                  </a:solidFill>
                </a:rPr>
                <a:t>Map,</a:t>
              </a:r>
            </a:p>
            <a:p>
              <a:r>
                <a:rPr lang="en-US" sz="1700" b="1" dirty="0">
                  <a:solidFill>
                    <a:schemeClr val="tx1">
                      <a:lumMod val="95000"/>
                      <a:lumOff val="5000"/>
                    </a:schemeClr>
                  </a:solidFill>
                </a:rPr>
                <a:t>Expose,</a:t>
              </a:r>
            </a:p>
            <a:p>
              <a:r>
                <a:rPr lang="en-US" sz="1700" b="1" dirty="0">
                  <a:solidFill>
                    <a:schemeClr val="tx1">
                      <a:lumMod val="95000"/>
                      <a:lumOff val="5000"/>
                    </a:schemeClr>
                  </a:solidFill>
                </a:rPr>
                <a:t>…</a:t>
              </a:r>
            </a:p>
          </p:txBody>
        </p:sp>
        <p:sp>
          <p:nvSpPr>
            <p:cNvPr id="70" name="TextBox 69"/>
            <p:cNvSpPr txBox="1"/>
            <p:nvPr/>
          </p:nvSpPr>
          <p:spPr>
            <a:xfrm>
              <a:off x="8545512" y="2332037"/>
              <a:ext cx="1323249" cy="780803"/>
            </a:xfrm>
            <a:prstGeom prst="rect">
              <a:avLst/>
            </a:prstGeom>
            <a:noFill/>
          </p:spPr>
          <p:txBody>
            <a:bodyPr wrap="none" rtlCol="0">
              <a:spAutoFit/>
            </a:bodyPr>
            <a:lstStyle/>
            <a:p>
              <a:r>
                <a:rPr lang="en-US" sz="1700" b="1" dirty="0">
                  <a:solidFill>
                    <a:schemeClr val="tx1">
                      <a:lumMod val="95000"/>
                      <a:lumOff val="5000"/>
                    </a:schemeClr>
                  </a:solidFill>
                </a:rPr>
                <a:t>Manipulate</a:t>
              </a:r>
            </a:p>
            <a:p>
              <a:r>
                <a:rPr lang="en-US" sz="1700" b="1" dirty="0">
                  <a:solidFill>
                    <a:schemeClr val="tx1">
                      <a:lumMod val="95000"/>
                      <a:lumOff val="5000"/>
                    </a:schemeClr>
                  </a:solidFill>
                </a:rPr>
                <a:t>Query</a:t>
              </a:r>
            </a:p>
            <a:p>
              <a:r>
                <a:rPr lang="en-US" sz="1700" b="1" dirty="0">
                  <a:solidFill>
                    <a:schemeClr val="tx1">
                      <a:lumMod val="95000"/>
                      <a:lumOff val="5000"/>
                    </a:schemeClr>
                  </a:solidFill>
                </a:rPr>
                <a:t>…</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a:t>What did we do? </a:t>
            </a:r>
            <a:r>
              <a:rPr lang="en-US" dirty="0" smtClean="0"/>
              <a:t>(alternate view)</a:t>
            </a:r>
            <a:endParaRPr lang="en-US" dirty="0"/>
          </a:p>
        </p:txBody>
      </p:sp>
      <p:grpSp>
        <p:nvGrpSpPr>
          <p:cNvPr id="46" name="Group 45"/>
          <p:cNvGrpSpPr/>
          <p:nvPr/>
        </p:nvGrpSpPr>
        <p:grpSpPr>
          <a:xfrm>
            <a:off x="1583928" y="1547624"/>
            <a:ext cx="6779081" cy="5833751"/>
            <a:chOff x="502633" y="64718"/>
            <a:chExt cx="7932384" cy="6826227"/>
          </a:xfrm>
        </p:grpSpPr>
        <p:sp>
          <p:nvSpPr>
            <p:cNvPr id="48" name="TextBox 47"/>
            <p:cNvSpPr txBox="1"/>
            <p:nvPr/>
          </p:nvSpPr>
          <p:spPr>
            <a:xfrm>
              <a:off x="826539" y="2683506"/>
              <a:ext cx="1348342" cy="332827"/>
            </a:xfrm>
            <a:prstGeom prst="rect">
              <a:avLst/>
            </a:prstGeom>
            <a:noFill/>
          </p:spPr>
          <p:txBody>
            <a:bodyPr wrap="none" rtlCol="0">
              <a:spAutoFit/>
            </a:bodyPr>
            <a:lstStyle/>
            <a:p>
              <a:pPr algn="r"/>
              <a:r>
                <a:rPr lang="en-US" sz="1400" b="1" noProof="1">
                  <a:solidFill>
                    <a:schemeClr val="accent5"/>
                  </a:solidFill>
                </a:rPr>
                <a:t>Inferencing</a:t>
              </a:r>
            </a:p>
          </p:txBody>
        </p:sp>
        <p:sp>
          <p:nvSpPr>
            <p:cNvPr id="49" name="TextBox 48"/>
            <p:cNvSpPr txBox="1"/>
            <p:nvPr/>
          </p:nvSpPr>
          <p:spPr>
            <a:xfrm>
              <a:off x="4484645" y="1335805"/>
              <a:ext cx="2031776" cy="332827"/>
            </a:xfrm>
            <a:prstGeom prst="rect">
              <a:avLst/>
            </a:prstGeom>
            <a:noFill/>
          </p:spPr>
          <p:txBody>
            <a:bodyPr wrap="none" rtlCol="0">
              <a:spAutoFit/>
            </a:bodyPr>
            <a:lstStyle/>
            <a:p>
              <a:r>
                <a:rPr lang="en-US" sz="1400" b="1" dirty="0">
                  <a:solidFill>
                    <a:schemeClr val="accent5"/>
                  </a:solidFill>
                </a:rPr>
                <a:t>Query and Update</a:t>
              </a:r>
            </a:p>
          </p:txBody>
        </p:sp>
        <p:sp>
          <p:nvSpPr>
            <p:cNvPr id="51" name="Curved Right Arrow 50"/>
            <p:cNvSpPr/>
            <p:nvPr/>
          </p:nvSpPr>
          <p:spPr>
            <a:xfrm>
              <a:off x="2174881" y="2600573"/>
              <a:ext cx="774723" cy="668404"/>
            </a:xfrm>
            <a:prstGeom prst="curvedRightArrow">
              <a:avLst>
                <a:gd name="adj1" fmla="val 11197"/>
                <a:gd name="adj2" fmla="val 50000"/>
                <a:gd name="adj3" fmla="val 212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Up-Down Arrow 51"/>
            <p:cNvSpPr/>
            <p:nvPr/>
          </p:nvSpPr>
          <p:spPr>
            <a:xfrm>
              <a:off x="4183889" y="3884374"/>
              <a:ext cx="275362" cy="720746"/>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36"/>
            <p:cNvGrpSpPr/>
            <p:nvPr/>
          </p:nvGrpSpPr>
          <p:grpSpPr>
            <a:xfrm>
              <a:off x="3118430" y="64718"/>
              <a:ext cx="2406281" cy="1071588"/>
              <a:chOff x="5727454" y="2176923"/>
              <a:chExt cx="2406281" cy="1071588"/>
            </a:xfrm>
          </p:grpSpPr>
          <p:sp>
            <p:nvSpPr>
              <p:cNvPr id="107" name="Process 106"/>
              <p:cNvSpPr/>
              <p:nvPr/>
            </p:nvSpPr>
            <p:spPr>
              <a:xfrm>
                <a:off x="5727454" y="2176923"/>
                <a:ext cx="2406281" cy="107158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08" name="TextBox 107"/>
              <p:cNvSpPr txBox="1"/>
              <p:nvPr/>
            </p:nvSpPr>
            <p:spPr>
              <a:xfrm>
                <a:off x="6233711" y="2226405"/>
                <a:ext cx="1393763" cy="503741"/>
              </a:xfrm>
              <a:prstGeom prst="rect">
                <a:avLst/>
              </a:prstGeom>
              <a:noFill/>
            </p:spPr>
            <p:txBody>
              <a:bodyPr wrap="square" rtlCol="0">
                <a:spAutoFit/>
              </a:bodyPr>
              <a:lstStyle/>
              <a:p>
                <a:pPr algn="ctr"/>
                <a:r>
                  <a:rPr lang="en-US" sz="1200" b="1" dirty="0">
                    <a:solidFill>
                      <a:schemeClr val="tx2">
                        <a:lumMod val="90000"/>
                        <a:lumOff val="10000"/>
                      </a:schemeClr>
                    </a:solidFill>
                  </a:rPr>
                  <a:t>Web of Data Applications</a:t>
                </a:r>
              </a:p>
            </p:txBody>
          </p:sp>
          <p:grpSp>
            <p:nvGrpSpPr>
              <p:cNvPr id="109" name="Group 34"/>
              <p:cNvGrpSpPr/>
              <p:nvPr/>
            </p:nvGrpSpPr>
            <p:grpSpPr>
              <a:xfrm>
                <a:off x="5756332" y="2788057"/>
                <a:ext cx="2348524" cy="398838"/>
                <a:chOff x="5760470" y="2788057"/>
                <a:chExt cx="2348524" cy="398838"/>
              </a:xfrm>
            </p:grpSpPr>
            <p:sp>
              <p:nvSpPr>
                <p:cNvPr id="110" name="TextBox 109"/>
                <p:cNvSpPr txBox="1"/>
                <p:nvPr/>
              </p:nvSpPr>
              <p:spPr>
                <a:xfrm>
                  <a:off x="7077809" y="2788057"/>
                  <a:ext cx="1031185" cy="39883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900" b="1" dirty="0">
                      <a:solidFill>
                        <a:schemeClr val="tx1"/>
                      </a:solidFill>
                    </a:rPr>
                    <a:t>Browser Applications</a:t>
                  </a:r>
                </a:p>
              </p:txBody>
            </p:sp>
            <p:sp>
              <p:nvSpPr>
                <p:cNvPr id="111" name="TextBox 110"/>
                <p:cNvSpPr txBox="1"/>
                <p:nvPr/>
              </p:nvSpPr>
              <p:spPr>
                <a:xfrm>
                  <a:off x="5760470" y="2788057"/>
                  <a:ext cx="1031185" cy="39883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900" b="1" dirty="0">
                      <a:solidFill>
                        <a:schemeClr val="tx1"/>
                      </a:solidFill>
                    </a:rPr>
                    <a:t>Stand Alone Applications</a:t>
                  </a:r>
                </a:p>
              </p:txBody>
            </p:sp>
          </p:grpSp>
        </p:grpSp>
        <p:grpSp>
          <p:nvGrpSpPr>
            <p:cNvPr id="55" name="Group 53"/>
            <p:cNvGrpSpPr/>
            <p:nvPr/>
          </p:nvGrpSpPr>
          <p:grpSpPr>
            <a:xfrm>
              <a:off x="2949604" y="1733690"/>
              <a:ext cx="2743932" cy="2176604"/>
              <a:chOff x="2949604" y="1673827"/>
              <a:chExt cx="2743932" cy="2176604"/>
            </a:xfrm>
          </p:grpSpPr>
          <p:pic>
            <p:nvPicPr>
              <p:cNvPr id="105" name="Picture 104" descr="cloud07b.png"/>
              <p:cNvPicPr>
                <a:picLocks noChangeAspect="1"/>
              </p:cNvPicPr>
              <p:nvPr/>
            </p:nvPicPr>
            <p:blipFill>
              <a:blip r:embed="rId3">
                <a:alphaModFix amt="82000"/>
              </a:blip>
              <a:stretch>
                <a:fillRect/>
              </a:stretch>
            </p:blipFill>
            <p:spPr>
              <a:xfrm>
                <a:off x="2949604" y="1673827"/>
                <a:ext cx="2743932" cy="2176604"/>
              </a:xfrm>
              <a:prstGeom prst="rect">
                <a:avLst/>
              </a:prstGeom>
            </p:spPr>
          </p:pic>
          <p:sp>
            <p:nvSpPr>
              <p:cNvPr id="106" name="TextBox 105"/>
              <p:cNvSpPr txBox="1"/>
              <p:nvPr/>
            </p:nvSpPr>
            <p:spPr>
              <a:xfrm>
                <a:off x="3076486" y="2300130"/>
                <a:ext cx="2503536" cy="1243015"/>
              </a:xfrm>
              <a:prstGeom prst="rect">
                <a:avLst/>
              </a:prstGeom>
              <a:noFill/>
            </p:spPr>
            <p:txBody>
              <a:bodyPr wrap="square" rtlCol="0">
                <a:spAutoFit/>
              </a:bodyPr>
              <a:lstStyle/>
              <a:p>
                <a:pPr algn="ctr"/>
                <a:r>
                  <a:rPr lang="en-US" sz="1800" b="1" dirty="0">
                    <a:solidFill>
                      <a:schemeClr val="tx2">
                        <a:lumMod val="90000"/>
                        <a:lumOff val="10000"/>
                      </a:schemeClr>
                    </a:solidFill>
                  </a:rPr>
                  <a:t>Common “Graph” Format &amp;</a:t>
                </a:r>
              </a:p>
              <a:p>
                <a:pPr algn="ctr"/>
                <a:r>
                  <a:rPr lang="en-US" sz="1800" b="1" dirty="0">
                    <a:solidFill>
                      <a:schemeClr val="tx2">
                        <a:lumMod val="90000"/>
                        <a:lumOff val="10000"/>
                      </a:schemeClr>
                    </a:solidFill>
                  </a:rPr>
                  <a:t>Common Vocabularies</a:t>
                </a:r>
              </a:p>
            </p:txBody>
          </p:sp>
        </p:grpSp>
        <p:sp>
          <p:nvSpPr>
            <p:cNvPr id="56" name="TextBox 55"/>
            <p:cNvSpPr txBox="1"/>
            <p:nvPr/>
          </p:nvSpPr>
          <p:spPr>
            <a:xfrm>
              <a:off x="4484645" y="4057790"/>
              <a:ext cx="1208322" cy="332827"/>
            </a:xfrm>
            <a:prstGeom prst="rect">
              <a:avLst/>
            </a:prstGeom>
            <a:noFill/>
          </p:spPr>
          <p:txBody>
            <a:bodyPr wrap="none" rtlCol="0">
              <a:spAutoFit/>
            </a:bodyPr>
            <a:lstStyle/>
            <a:p>
              <a:r>
                <a:rPr lang="en-US" sz="1400" b="1" dirty="0">
                  <a:solidFill>
                    <a:srgbClr val="0F3661"/>
                  </a:solidFill>
                </a:rPr>
                <a:t>“</a:t>
              </a:r>
              <a:r>
                <a:rPr lang="en-US" sz="1400" b="1" dirty="0">
                  <a:solidFill>
                    <a:schemeClr val="accent5"/>
                  </a:solidFill>
                </a:rPr>
                <a:t>Bridges</a:t>
              </a:r>
              <a:r>
                <a:rPr lang="en-US" sz="1400" b="1" dirty="0">
                  <a:solidFill>
                    <a:srgbClr val="0F3661"/>
                  </a:solidFill>
                </a:rPr>
                <a:t>”</a:t>
              </a:r>
            </a:p>
          </p:txBody>
        </p:sp>
        <p:sp>
          <p:nvSpPr>
            <p:cNvPr id="57" name="Up-Down Arrow 56"/>
            <p:cNvSpPr/>
            <p:nvPr/>
          </p:nvSpPr>
          <p:spPr>
            <a:xfrm>
              <a:off x="4140164" y="1144946"/>
              <a:ext cx="275362" cy="708706"/>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3365608" y="6488667"/>
              <a:ext cx="2445309" cy="402278"/>
            </a:xfrm>
            <a:prstGeom prst="rect">
              <a:avLst/>
            </a:prstGeom>
            <a:noFill/>
          </p:spPr>
          <p:txBody>
            <a:bodyPr wrap="square" rtlCol="0">
              <a:spAutoFit/>
            </a:bodyPr>
            <a:lstStyle/>
            <a:p>
              <a:pPr algn="ctr"/>
              <a:r>
                <a:rPr lang="en-US" sz="1800" b="1" dirty="0">
                  <a:solidFill>
                    <a:schemeClr val="tx2">
                      <a:lumMod val="90000"/>
                      <a:lumOff val="10000"/>
                    </a:schemeClr>
                  </a:solidFill>
                </a:rPr>
                <a:t>Data on the Web</a:t>
              </a:r>
            </a:p>
          </p:txBody>
        </p:sp>
        <p:grpSp>
          <p:nvGrpSpPr>
            <p:cNvPr id="59" name="Group 58"/>
            <p:cNvGrpSpPr/>
            <p:nvPr/>
          </p:nvGrpSpPr>
          <p:grpSpPr>
            <a:xfrm>
              <a:off x="502633" y="4521383"/>
              <a:ext cx="2446971" cy="1941042"/>
              <a:chOff x="502633" y="4521383"/>
              <a:chExt cx="2446971" cy="1941042"/>
            </a:xfrm>
          </p:grpSpPr>
          <p:grpSp>
            <p:nvGrpSpPr>
              <p:cNvPr id="99" name="Group 52"/>
              <p:cNvGrpSpPr/>
              <p:nvPr/>
            </p:nvGrpSpPr>
            <p:grpSpPr>
              <a:xfrm>
                <a:off x="502633" y="4521383"/>
                <a:ext cx="2446971" cy="1941042"/>
                <a:chOff x="2949604" y="4248478"/>
                <a:chExt cx="2743932" cy="2176604"/>
              </a:xfrm>
            </p:grpSpPr>
            <p:pic>
              <p:nvPicPr>
                <p:cNvPr id="102" name="Picture 101"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103" name="Vertical Scroll 102"/>
                <p:cNvSpPr/>
                <p:nvPr/>
              </p:nvSpPr>
              <p:spPr>
                <a:xfrm>
                  <a:off x="4703311" y="4922629"/>
                  <a:ext cx="441158" cy="372143"/>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04" name="Document 103"/>
                <p:cNvSpPr/>
                <p:nvPr/>
              </p:nvSpPr>
              <p:spPr>
                <a:xfrm>
                  <a:off x="3907526" y="5370530"/>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100" name="Magnetic Disk 99"/>
              <p:cNvSpPr/>
              <p:nvPr/>
            </p:nvSpPr>
            <p:spPr>
              <a:xfrm>
                <a:off x="2148961" y="5670735"/>
                <a:ext cx="315390" cy="497586"/>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1" name="Multidocument 100"/>
              <p:cNvSpPr/>
              <p:nvPr/>
            </p:nvSpPr>
            <p:spPr>
              <a:xfrm>
                <a:off x="897008" y="4935845"/>
                <a:ext cx="563552" cy="403023"/>
              </a:xfrm>
              <a:prstGeom prst="flowChartMultidocumen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nvGrpSpPr>
            <p:cNvPr id="61" name="Group 60"/>
            <p:cNvGrpSpPr/>
            <p:nvPr/>
          </p:nvGrpSpPr>
          <p:grpSpPr>
            <a:xfrm>
              <a:off x="3245340" y="4521383"/>
              <a:ext cx="2446971" cy="1941042"/>
              <a:chOff x="3245340" y="4521383"/>
              <a:chExt cx="2446971" cy="1941042"/>
            </a:xfrm>
          </p:grpSpPr>
          <p:grpSp>
            <p:nvGrpSpPr>
              <p:cNvPr id="93" name="Group 52"/>
              <p:cNvGrpSpPr/>
              <p:nvPr/>
            </p:nvGrpSpPr>
            <p:grpSpPr>
              <a:xfrm>
                <a:off x="3245340" y="4521383"/>
                <a:ext cx="2446971" cy="1941042"/>
                <a:chOff x="2949604" y="4248478"/>
                <a:chExt cx="2743932" cy="2176604"/>
              </a:xfrm>
            </p:grpSpPr>
            <p:pic>
              <p:nvPicPr>
                <p:cNvPr id="96" name="Picture 95"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97" name="Magnetic Disk 96"/>
                <p:cNvSpPr/>
                <p:nvPr/>
              </p:nvSpPr>
              <p:spPr>
                <a:xfrm>
                  <a:off x="3302319" y="4701999"/>
                  <a:ext cx="481263" cy="372142"/>
                </a:xfrm>
                <a:prstGeom prst="flowChartMagneticDisk">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8" name="Document 97"/>
                <p:cNvSpPr/>
                <p:nvPr/>
              </p:nvSpPr>
              <p:spPr>
                <a:xfrm>
                  <a:off x="3783582" y="5351242"/>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94" name="Direct Access Storage 93"/>
              <p:cNvSpPr/>
              <p:nvPr/>
            </p:nvSpPr>
            <p:spPr>
              <a:xfrm>
                <a:off x="4612387" y="5853868"/>
                <a:ext cx="406064" cy="297467"/>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Internal Storage 94"/>
              <p:cNvSpPr/>
              <p:nvPr/>
            </p:nvSpPr>
            <p:spPr>
              <a:xfrm>
                <a:off x="4849977" y="5185108"/>
                <a:ext cx="336947" cy="336893"/>
              </a:xfrm>
              <a:prstGeom prst="flowChartInternalStorag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62" name="Up-Down Arrow 61"/>
            <p:cNvSpPr/>
            <p:nvPr/>
          </p:nvSpPr>
          <p:spPr>
            <a:xfrm rot="2972012">
              <a:off x="2717845" y="3392399"/>
              <a:ext cx="275362" cy="1436769"/>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Up-Down Arrow 70"/>
            <p:cNvSpPr/>
            <p:nvPr/>
          </p:nvSpPr>
          <p:spPr>
            <a:xfrm rot="18303808">
              <a:off x="6101466" y="3339407"/>
              <a:ext cx="275362" cy="1436769"/>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p:cNvGrpSpPr/>
            <p:nvPr/>
          </p:nvGrpSpPr>
          <p:grpSpPr>
            <a:xfrm>
              <a:off x="5988046" y="4521383"/>
              <a:ext cx="2446971" cy="1941042"/>
              <a:chOff x="5988046" y="4521383"/>
              <a:chExt cx="2446971" cy="1941042"/>
            </a:xfrm>
          </p:grpSpPr>
          <p:grpSp>
            <p:nvGrpSpPr>
              <p:cNvPr id="73" name="Group 72"/>
              <p:cNvGrpSpPr/>
              <p:nvPr/>
            </p:nvGrpSpPr>
            <p:grpSpPr>
              <a:xfrm>
                <a:off x="5988046" y="4521383"/>
                <a:ext cx="2446971" cy="1941042"/>
                <a:chOff x="5988046" y="4521383"/>
                <a:chExt cx="2446971" cy="1941042"/>
              </a:xfrm>
            </p:grpSpPr>
            <p:grpSp>
              <p:nvGrpSpPr>
                <p:cNvPr id="88" name="Group 52"/>
                <p:cNvGrpSpPr/>
                <p:nvPr/>
              </p:nvGrpSpPr>
              <p:grpSpPr>
                <a:xfrm>
                  <a:off x="5988046" y="4521383"/>
                  <a:ext cx="2446971" cy="1941042"/>
                  <a:chOff x="2949604" y="4248478"/>
                  <a:chExt cx="2743932" cy="2176604"/>
                </a:xfrm>
              </p:grpSpPr>
              <p:pic>
                <p:nvPicPr>
                  <p:cNvPr id="90" name="Picture 89"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91" name="Vertical Scroll 90"/>
                  <p:cNvSpPr/>
                  <p:nvPr/>
                </p:nvSpPr>
                <p:spPr>
                  <a:xfrm>
                    <a:off x="4703311" y="4922629"/>
                    <a:ext cx="441158" cy="372143"/>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2" name="Document 91"/>
                  <p:cNvSpPr/>
                  <p:nvPr/>
                </p:nvSpPr>
                <p:spPr>
                  <a:xfrm>
                    <a:off x="4359005" y="5537314"/>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89" name="Multidocument 88"/>
                <p:cNvSpPr/>
                <p:nvPr/>
              </p:nvSpPr>
              <p:spPr>
                <a:xfrm>
                  <a:off x="6602391" y="5056177"/>
                  <a:ext cx="563552" cy="403023"/>
                </a:xfrm>
                <a:prstGeom prst="flowChartMultidocumen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74" name="Group 73"/>
              <p:cNvGrpSpPr/>
              <p:nvPr/>
            </p:nvGrpSpPr>
            <p:grpSpPr>
              <a:xfrm>
                <a:off x="6602391" y="5687934"/>
                <a:ext cx="393414" cy="331868"/>
                <a:chOff x="825870" y="3910294"/>
                <a:chExt cx="393414" cy="331868"/>
              </a:xfrm>
            </p:grpSpPr>
            <p:sp>
              <p:nvSpPr>
                <p:cNvPr id="75" name="Vertical Scroll 74"/>
                <p:cNvSpPr/>
                <p:nvPr/>
              </p:nvSpPr>
              <p:spPr>
                <a:xfrm>
                  <a:off x="825870" y="3910294"/>
                  <a:ext cx="393414" cy="331868"/>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76" name="Group 33"/>
                <p:cNvGrpSpPr/>
                <p:nvPr/>
              </p:nvGrpSpPr>
              <p:grpSpPr>
                <a:xfrm>
                  <a:off x="905352" y="3996929"/>
                  <a:ext cx="231375" cy="200525"/>
                  <a:chOff x="4659312" y="2789237"/>
                  <a:chExt cx="1143000" cy="990600"/>
                </a:xfrm>
              </p:grpSpPr>
              <p:sp>
                <p:nvSpPr>
                  <p:cNvPr id="77" name="Oval 76"/>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78" name="Oval 77"/>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79" name="Oval 78"/>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0" name="Oval 79"/>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1" name="Oval 80"/>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2" name="Oval 81"/>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83" name="Straight Arrow Connector 82"/>
                  <p:cNvCxnSpPr>
                    <a:stCxn id="77" idx="6"/>
                    <a:endCxn id="79"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4" name="Straight Arrow Connector 83"/>
                  <p:cNvCxnSpPr>
                    <a:stCxn id="77" idx="5"/>
                    <a:endCxn id="80"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5" name="Straight Arrow Connector 84"/>
                  <p:cNvCxnSpPr>
                    <a:stCxn id="81" idx="7"/>
                    <a:endCxn id="78"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6" name="Straight Arrow Connector 85"/>
                  <p:cNvCxnSpPr>
                    <a:stCxn id="78" idx="5"/>
                    <a:endCxn id="82"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7" name="Straight Arrow Connector 29"/>
                  <p:cNvCxnSpPr>
                    <a:stCxn id="82" idx="7"/>
                    <a:endCxn id="79"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grpSp>
    </p:spTree>
    <p:extLst>
      <p:ext uri="{BB962C8B-B14F-4D97-AF65-F5344CB8AC3E}">
        <p14:creationId xmlns:p14="http://schemas.microsoft.com/office/powerpoint/2010/main" val="4738460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ChangeArrowheads="1"/>
          </p:cNvSpPr>
          <p:nvPr>
            <p:ph idx="1"/>
          </p:nvPr>
        </p:nvSpPr>
        <p:spPr/>
        <p:txBody>
          <a:bodyPr/>
          <a:lstStyle/>
          <a:p>
            <a:r>
              <a:rPr lang="en-US" smtClean="0"/>
              <a:t>… the graph representation is independent of the exact structures</a:t>
            </a:r>
          </a:p>
          <a:p>
            <a:r>
              <a:rPr lang="en-US" smtClean="0"/>
              <a:t>… a change in local database schema’s, XHTML structures, etc, do not affect the whole</a:t>
            </a:r>
          </a:p>
          <a:p>
            <a:pPr lvl="1"/>
            <a:r>
              <a:rPr lang="en-US" smtClean="0"/>
              <a:t>“schema independence”</a:t>
            </a:r>
          </a:p>
          <a:p>
            <a:r>
              <a:rPr lang="en-US" smtClean="0"/>
              <a:t>… new data, new connections can be added seamlessly</a:t>
            </a:r>
            <a:endParaRPr lang="en-US"/>
          </a:p>
        </p:txBody>
      </p:sp>
      <p:sp>
        <p:nvSpPr>
          <p:cNvPr id="90114" name="Rectangle 1"/>
          <p:cNvSpPr>
            <a:spLocks noGrp="1" noChangeArrowheads="1"/>
          </p:cNvSpPr>
          <p:nvPr>
            <p:ph type="title"/>
          </p:nvPr>
        </p:nvSpPr>
        <p:spPr/>
        <p:txBody>
          <a:bodyPr/>
          <a:lstStyle/>
          <a:p>
            <a:r>
              <a:rPr lang="en-US" smtClean="0"/>
              <a:t>The abstraction pays off because…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2"/>
          <p:cNvSpPr>
            <a:spLocks noGrp="1" noChangeArrowheads="1"/>
          </p:cNvSpPr>
          <p:nvPr>
            <p:ph idx="1"/>
          </p:nvPr>
        </p:nvSpPr>
        <p:spPr/>
        <p:txBody>
          <a:bodyPr/>
          <a:lstStyle/>
          <a:p>
            <a:r>
              <a:rPr lang="en-US" smtClean="0"/>
              <a:t>Through URI-s we can link any data to any data</a:t>
            </a:r>
          </a:p>
          <a:p>
            <a:r>
              <a:rPr lang="en-US" smtClean="0"/>
              <a:t>The “network effect” is extended to the (Web) data</a:t>
            </a:r>
          </a:p>
          <a:p>
            <a:r>
              <a:rPr lang="en-US" smtClean="0"/>
              <a:t>“Mashup on steroids” become possible</a:t>
            </a:r>
            <a:endParaRPr lang="en-US"/>
          </a:p>
        </p:txBody>
      </p:sp>
      <p:sp>
        <p:nvSpPr>
          <p:cNvPr id="92163" name="Rectangle 1"/>
          <p:cNvSpPr>
            <a:spLocks noGrp="1" noChangeArrowheads="1"/>
          </p:cNvSpPr>
          <p:nvPr>
            <p:ph type="title"/>
          </p:nvPr>
        </p:nvSpPr>
        <p:spPr/>
        <p:txBody>
          <a:bodyPr/>
          <a:lstStyle/>
          <a:p>
            <a:r>
              <a:rPr lang="en-US" smtClean="0"/>
              <a:t>The network effect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idx="1"/>
          </p:nvPr>
        </p:nvSpPr>
        <p:spPr/>
        <p:txBody>
          <a:bodyPr/>
          <a:lstStyle/>
          <a:p>
            <a:r>
              <a:rPr lang="en-US" smtClean="0"/>
              <a:t>The Semantic Web provides technologies to make such integration possible! </a:t>
            </a:r>
          </a:p>
          <a:p>
            <a:r>
              <a:rPr lang="en-US" smtClean="0"/>
              <a:t>Hopefully you get a full picture at the end of the tutorial…</a:t>
            </a:r>
            <a:endParaRPr lang="en-US"/>
          </a:p>
        </p:txBody>
      </p:sp>
      <p:sp>
        <p:nvSpPr>
          <p:cNvPr id="94210" name="Rectangle 1"/>
          <p:cNvSpPr>
            <a:spLocks noGrp="1" noChangeArrowheads="1"/>
          </p:cNvSpPr>
          <p:nvPr>
            <p:ph type="title"/>
          </p:nvPr>
        </p:nvSpPr>
        <p:spPr/>
        <p:txBody>
          <a:bodyPr/>
          <a:lstStyle/>
          <a:p>
            <a:r>
              <a:rPr lang="en-US" smtClean="0"/>
              <a:t>So where is the Semantic Web?</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6258" name="Rectangle 1"/>
          <p:cNvSpPr>
            <a:spLocks noGrp="1" noChangeArrowheads="1"/>
          </p:cNvSpPr>
          <p:nvPr>
            <p:ph type="title" idx="4294967295"/>
          </p:nvPr>
        </p:nvSpPr>
        <p:spPr>
          <a:xfrm>
            <a:off x="0" y="3192494"/>
            <a:ext cx="9074150" cy="1258887"/>
          </a:xfrm>
        </p:spPr>
        <p:txBody>
          <a:bodyPr tIns="42195">
            <a:norm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7200" dirty="0">
                <a:solidFill>
                  <a:srgbClr val="FFFFFF"/>
                </a:solidFill>
              </a:rPr>
              <a:t>The Basis: RDF</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
          <p:cNvSpPr>
            <a:spLocks noGrp="1" noChangeArrowheads="1"/>
          </p:cNvSpPr>
          <p:nvPr>
            <p:ph idx="1"/>
          </p:nvPr>
        </p:nvSpPr>
        <p:spPr/>
        <p:txBody>
          <a:bodyPr/>
          <a:lstStyle/>
          <a:p>
            <a:r>
              <a:rPr lang="en-US" smtClean="0"/>
              <a:t>Let us begin to formalize what we did!</a:t>
            </a:r>
          </a:p>
          <a:p>
            <a:pPr lvl="1"/>
            <a:r>
              <a:rPr lang="en-US" smtClean="0"/>
              <a:t>we “connected” the data…</a:t>
            </a:r>
          </a:p>
          <a:p>
            <a:pPr lvl="1"/>
            <a:r>
              <a:rPr lang="en-US" smtClean="0"/>
              <a:t>but a simple connection is not enough… data should be named somehow</a:t>
            </a:r>
          </a:p>
          <a:p>
            <a:pPr lvl="1"/>
            <a:r>
              <a:rPr lang="en-US" smtClean="0"/>
              <a:t>hence the RDF Triples: a labelled connection between two resources</a:t>
            </a:r>
            <a:endParaRPr lang="en-US"/>
          </a:p>
        </p:txBody>
      </p:sp>
      <p:sp>
        <p:nvSpPr>
          <p:cNvPr id="98306" name="Rectangle 1"/>
          <p:cNvSpPr>
            <a:spLocks noGrp="1" noChangeArrowheads="1"/>
          </p:cNvSpPr>
          <p:nvPr>
            <p:ph type="title"/>
          </p:nvPr>
        </p:nvSpPr>
        <p:spPr/>
        <p:txBody>
          <a:bodyPr/>
          <a:lstStyle/>
          <a:p>
            <a:r>
              <a:rPr lang="en-US" smtClean="0"/>
              <a:t>RDF triples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Grp="1" noChangeArrowheads="1"/>
          </p:cNvSpPr>
          <p:nvPr>
            <p:ph type="title"/>
          </p:nvPr>
        </p:nvSpPr>
        <p:spPr/>
        <p:txBody>
          <a:bodyPr/>
          <a:lstStyle/>
          <a:p>
            <a:r>
              <a:rPr lang="en-US" smtClean="0"/>
              <a:t>RDF triples (cont.)</a:t>
            </a:r>
            <a:endParaRPr lang="en-US"/>
          </a:p>
        </p:txBody>
      </p:sp>
      <p:sp>
        <p:nvSpPr>
          <p:cNvPr id="100355" name="Rectangle 2"/>
          <p:cNvSpPr>
            <a:spLocks noGrp="1" noChangeArrowheads="1"/>
          </p:cNvSpPr>
          <p:nvPr>
            <p:ph sz="quarter" idx="2"/>
          </p:nvPr>
        </p:nvSpPr>
        <p:spPr>
          <a:xfrm>
            <a:off x="504068" y="1458737"/>
            <a:ext cx="9076063" cy="2537123"/>
          </a:xfrm>
        </p:spPr>
        <p:txBody>
          <a:bodyPr>
            <a:normAutofit/>
          </a:bodyPr>
          <a:lstStyle/>
          <a:p>
            <a:r>
              <a:rPr lang="en-US" dirty="0" smtClean="0"/>
              <a:t>An RDF Triple (</a:t>
            </a:r>
            <a:r>
              <a:rPr lang="en-US" dirty="0" err="1" smtClean="0"/>
              <a:t>s,p,o</a:t>
            </a:r>
            <a:r>
              <a:rPr lang="en-US" dirty="0" smtClean="0"/>
              <a:t>) is such that:</a:t>
            </a:r>
          </a:p>
          <a:p>
            <a:pPr lvl="1"/>
            <a:r>
              <a:rPr lang="en-US" dirty="0" smtClean="0"/>
              <a:t>“</a:t>
            </a:r>
            <a:r>
              <a:rPr lang="en-US" dirty="0" err="1" smtClean="0"/>
              <a:t>s</a:t>
            </a:r>
            <a:r>
              <a:rPr lang="en-US" dirty="0" smtClean="0"/>
              <a:t>”, “p” are URI-</a:t>
            </a:r>
            <a:r>
              <a:rPr lang="en-US" dirty="0" err="1" smtClean="0"/>
              <a:t>s</a:t>
            </a:r>
            <a:r>
              <a:rPr lang="en-US" dirty="0" smtClean="0"/>
              <a:t>, ie, resources on the Web; “</a:t>
            </a:r>
            <a:r>
              <a:rPr lang="en-US" dirty="0" err="1" smtClean="0"/>
              <a:t>o</a:t>
            </a:r>
            <a:r>
              <a:rPr lang="en-US" dirty="0" smtClean="0"/>
              <a:t>” is a URI or a literal</a:t>
            </a:r>
          </a:p>
          <a:p>
            <a:pPr lvl="2"/>
            <a:r>
              <a:rPr lang="en-US" dirty="0" smtClean="0"/>
              <a:t>“</a:t>
            </a:r>
            <a:r>
              <a:rPr lang="en-US" dirty="0" err="1" smtClean="0"/>
              <a:t>s</a:t>
            </a:r>
            <a:r>
              <a:rPr lang="en-US" dirty="0" smtClean="0"/>
              <a:t>”, “p”, and “</a:t>
            </a:r>
            <a:r>
              <a:rPr lang="en-US" dirty="0" err="1" smtClean="0"/>
              <a:t>o</a:t>
            </a:r>
            <a:r>
              <a:rPr lang="en-US" dirty="0" smtClean="0"/>
              <a:t>” stand for “subject”, “property”, and “object”</a:t>
            </a:r>
          </a:p>
          <a:p>
            <a:pPr lvl="1"/>
            <a:r>
              <a:rPr lang="en-US" dirty="0" smtClean="0"/>
              <a:t>here is the complete triple:</a:t>
            </a:r>
            <a:endParaRPr lang="en-US" dirty="0"/>
          </a:p>
        </p:txBody>
      </p:sp>
      <p:sp>
        <p:nvSpPr>
          <p:cNvPr id="3" name="Content Placeholder 2"/>
          <p:cNvSpPr>
            <a:spLocks noGrp="1"/>
          </p:cNvSpPr>
          <p:nvPr>
            <p:ph sz="quarter" idx="4"/>
          </p:nvPr>
        </p:nvSpPr>
        <p:spPr/>
        <p:txBody>
          <a:bodyPr/>
          <a:lstStyle/>
          <a:p>
            <a:r>
              <a:rPr lang="en-US" i="1" u="sng" dirty="0"/>
              <a:t>RDF</a:t>
            </a:r>
            <a:r>
              <a:rPr lang="en-US" dirty="0"/>
              <a:t> is a general model for such triples (with machine readable formats like RDF/XML, Turtle, N3, </a:t>
            </a:r>
            <a:r>
              <a:rPr lang="en-US" dirty="0" err="1"/>
              <a:t>RDFa</a:t>
            </a:r>
            <a:r>
              <a:rPr lang="en-US" dirty="0"/>
              <a:t>, </a:t>
            </a:r>
            <a:r>
              <a:rPr lang="en-US" dirty="0" err="1" smtClean="0"/>
              <a:t>Json</a:t>
            </a:r>
            <a:r>
              <a:rPr lang="en-US" dirty="0" smtClean="0"/>
              <a:t>, …)</a:t>
            </a:r>
            <a:endParaRPr lang="en-US" dirty="0"/>
          </a:p>
        </p:txBody>
      </p:sp>
      <p:sp>
        <p:nvSpPr>
          <p:cNvPr id="46084" name="Text Box 4"/>
          <p:cNvSpPr txBox="1">
            <a:spLocks noChangeArrowheads="1"/>
          </p:cNvSpPr>
          <p:nvPr/>
        </p:nvSpPr>
        <p:spPr bwMode="auto">
          <a:xfrm>
            <a:off x="252413" y="4367214"/>
            <a:ext cx="9647238" cy="349250"/>
          </a:xfrm>
          <a:prstGeom prst="rect">
            <a:avLst/>
          </a:prstGeom>
          <a:solidFill>
            <a:schemeClr val="accent4">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(&lt;http://…isbn…6682&gt;, &lt;http://…/original&gt;, &lt;http://…isbn…409X&gt;)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ChangeArrowheads="1"/>
          </p:cNvSpPr>
          <p:nvPr>
            <p:ph idx="1"/>
          </p:nvPr>
        </p:nvSpPr>
        <p:spPr/>
        <p:txBody>
          <a:bodyPr/>
          <a:lstStyle/>
          <a:p>
            <a:r>
              <a:rPr lang="en-US" dirty="0" smtClean="0"/>
              <a:t>RDF triples are also referred to as “triplets”, or “statements”</a:t>
            </a:r>
          </a:p>
          <a:p>
            <a:r>
              <a:rPr lang="en-US" dirty="0" smtClean="0"/>
              <a:t>The “p” is sometimes referred to as “predicate”</a:t>
            </a:r>
            <a:endParaRPr lang="en-US" dirty="0"/>
          </a:p>
        </p:txBody>
      </p:sp>
      <p:sp>
        <p:nvSpPr>
          <p:cNvPr id="102402" name="Rectangle 1"/>
          <p:cNvSpPr>
            <a:spLocks noGrp="1" noChangeArrowheads="1"/>
          </p:cNvSpPr>
          <p:nvPr>
            <p:ph type="title"/>
          </p:nvPr>
        </p:nvSpPr>
        <p:spPr/>
        <p:txBody>
          <a:bodyPr/>
          <a:lstStyle/>
          <a:p>
            <a:r>
              <a:rPr lang="en-US" smtClean="0"/>
              <a:t>RDF triples (cont.)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ChangeArrowheads="1"/>
          </p:cNvSpPr>
          <p:nvPr>
            <p:ph idx="1"/>
          </p:nvPr>
        </p:nvSpPr>
        <p:spPr/>
        <p:txBody>
          <a:bodyPr/>
          <a:lstStyle/>
          <a:p>
            <a:r>
              <a:rPr lang="en-US" dirty="0" smtClean="0"/>
              <a:t>Resources can use </a:t>
            </a:r>
            <a:r>
              <a:rPr lang="en-US" i="1" dirty="0" smtClean="0"/>
              <a:t>any </a:t>
            </a:r>
            <a:r>
              <a:rPr lang="en-US" dirty="0" smtClean="0"/>
              <a:t>URI</a:t>
            </a:r>
          </a:p>
          <a:p>
            <a:pPr lvl="1"/>
            <a:r>
              <a:rPr lang="en-US" b="1" dirty="0" smtClean="0">
                <a:latin typeface="Courier New"/>
                <a:cs typeface="Courier New"/>
              </a:rPr>
              <a:t>http://</a:t>
            </a:r>
            <a:r>
              <a:rPr lang="en-US" b="1" dirty="0" err="1" smtClean="0">
                <a:latin typeface="Courier New"/>
                <a:cs typeface="Courier New"/>
              </a:rPr>
              <a:t>www.example.org/file.html#home</a:t>
            </a:r>
            <a:r>
              <a:rPr lang="en-US" b="1" dirty="0" smtClean="0">
                <a:latin typeface="Courier New"/>
                <a:cs typeface="Courier New"/>
              </a:rPr>
              <a:t> </a:t>
            </a:r>
          </a:p>
          <a:p>
            <a:pPr lvl="1"/>
            <a:r>
              <a:rPr lang="en-US" b="1" dirty="0" smtClean="0">
                <a:latin typeface="Courier New"/>
                <a:cs typeface="Courier New"/>
              </a:rPr>
              <a:t>http://www.example.org/</a:t>
            </a:r>
            <a:r>
              <a:rPr lang="en-US" b="1" dirty="0" err="1" smtClean="0">
                <a:latin typeface="Courier New"/>
                <a:cs typeface="Courier New"/>
              </a:rPr>
              <a:t>f.xml#xpath</a:t>
            </a:r>
            <a:r>
              <a:rPr lang="en-US" b="1" dirty="0" smtClean="0">
                <a:latin typeface="Courier New"/>
                <a:cs typeface="Courier New"/>
              </a:rPr>
              <a:t>(//q[@a=b])</a:t>
            </a:r>
          </a:p>
          <a:p>
            <a:pPr lvl="1"/>
            <a:r>
              <a:rPr lang="en-US" b="1" dirty="0" smtClean="0">
                <a:latin typeface="Courier New"/>
                <a:cs typeface="Courier New"/>
              </a:rPr>
              <a:t>http://</a:t>
            </a:r>
            <a:r>
              <a:rPr lang="en-US" b="1" dirty="0" err="1" smtClean="0">
                <a:latin typeface="Courier New"/>
                <a:cs typeface="Courier New"/>
              </a:rPr>
              <a:t>www.example.org/form?a</a:t>
            </a:r>
            <a:r>
              <a:rPr lang="en-US" b="1" dirty="0" smtClean="0">
                <a:latin typeface="Courier New"/>
                <a:cs typeface="Courier New"/>
              </a:rPr>
              <a:t>=</a:t>
            </a:r>
            <a:r>
              <a:rPr lang="en-US" b="1" dirty="0" err="1" smtClean="0">
                <a:latin typeface="Courier New"/>
                <a:cs typeface="Courier New"/>
              </a:rPr>
              <a:t>b&amp;c</a:t>
            </a:r>
            <a:r>
              <a:rPr lang="en-US" b="1" dirty="0" smtClean="0">
                <a:latin typeface="Courier New"/>
                <a:cs typeface="Courier New"/>
              </a:rPr>
              <a:t>=</a:t>
            </a:r>
            <a:r>
              <a:rPr lang="en-US" b="1" dirty="0" err="1" smtClean="0">
                <a:latin typeface="Courier New"/>
                <a:cs typeface="Courier New"/>
              </a:rPr>
              <a:t>d</a:t>
            </a:r>
            <a:endParaRPr lang="en-US" b="1" dirty="0" smtClean="0">
              <a:latin typeface="Courier New"/>
              <a:cs typeface="Courier New"/>
            </a:endParaRPr>
          </a:p>
          <a:p>
            <a:r>
              <a:rPr lang="en-US" dirty="0" smtClean="0"/>
              <a:t>RDF triples form a directed, labeled graph (the best way to think about them!)</a:t>
            </a:r>
            <a:endParaRPr lang="en-US" dirty="0"/>
          </a:p>
        </p:txBody>
      </p:sp>
      <p:sp>
        <p:nvSpPr>
          <p:cNvPr id="104450" name="Rectangle 1"/>
          <p:cNvSpPr>
            <a:spLocks noGrp="1" noChangeArrowheads="1"/>
          </p:cNvSpPr>
          <p:nvPr>
            <p:ph type="title"/>
          </p:nvPr>
        </p:nvSpPr>
        <p:spPr/>
        <p:txBody>
          <a:bodyPr/>
          <a:lstStyle/>
          <a:p>
            <a:r>
              <a:rPr lang="en-US" smtClean="0"/>
              <a:t>RDF triples (cont.)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ec1.png">
            <a:hlinkClick r:id="rId3"/>
          </p:cNvPr>
          <p:cNvPicPr>
            <a:picLocks noChangeAspect="1"/>
          </p:cNvPicPr>
          <p:nvPr/>
        </p:nvPicPr>
        <p:blipFill>
          <a:blip r:embed="rId4"/>
          <a:srcRect/>
          <a:stretch>
            <a:fillRect/>
          </a:stretch>
        </p:blipFill>
        <p:spPr bwMode="auto">
          <a:xfrm>
            <a:off x="0" y="4761"/>
            <a:ext cx="10080625" cy="7554914"/>
          </a:xfrm>
          <a:prstGeom prst="rect">
            <a:avLst/>
          </a:prstGeom>
          <a:noFill/>
          <a:ln w="9525">
            <a:noFill/>
            <a:miter lim="800000"/>
            <a:headEnd/>
            <a:tailEnd/>
          </a:ln>
        </p:spPr>
      </p:pic>
      <p:sp>
        <p:nvSpPr>
          <p:cNvPr id="6" name="Connector 5"/>
          <p:cNvSpPr/>
          <p:nvPr/>
        </p:nvSpPr>
        <p:spPr bwMode="auto">
          <a:xfrm>
            <a:off x="90838" y="3400313"/>
            <a:ext cx="2501202" cy="379524"/>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875" tIns="35438" rIns="70875" bIns="35438">
            <a:prstTxWarp prst="textNoShape">
              <a:avLst/>
            </a:prstTxWarp>
          </a:bodyPr>
          <a:lstStyle/>
          <a:p>
            <a:pPr algn="ctr">
              <a:defRPr/>
            </a:pPr>
            <a:endParaRPr lang="en-US" dirty="0">
              <a:effectLst>
                <a:outerShdw blurRad="38100" dist="38100" dir="2700000" algn="tl">
                  <a:srgbClr val="000000">
                    <a:alpha val="43137"/>
                  </a:srgbClr>
                </a:outerShdw>
              </a:effectLst>
            </a:endParaRPr>
          </a:p>
        </p:txBody>
      </p:sp>
      <p:sp>
        <p:nvSpPr>
          <p:cNvPr id="7" name="Connector 6"/>
          <p:cNvSpPr/>
          <p:nvPr/>
        </p:nvSpPr>
        <p:spPr bwMode="auto">
          <a:xfrm>
            <a:off x="90838" y="4552441"/>
            <a:ext cx="2501202" cy="379524"/>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875" tIns="35438" rIns="70875" bIns="35438">
            <a:prstTxWarp prst="textNoShape">
              <a:avLst/>
            </a:prstTxWarp>
          </a:bodyPr>
          <a:lstStyle/>
          <a:p>
            <a:pPr algn="ctr">
              <a:defRPr/>
            </a:pPr>
            <a:endParaRPr lang="en-US" dirty="0">
              <a:effectLst>
                <a:outerShdw blurRad="38100" dist="38100" dir="2700000" algn="tl">
                  <a:srgbClr val="000000">
                    <a:alpha val="43137"/>
                  </a:srgbClr>
                </a:outerShdw>
              </a:effectLst>
            </a:endParaRPr>
          </a:p>
        </p:txBody>
      </p:sp>
      <p:sp>
        <p:nvSpPr>
          <p:cNvPr id="8" name="Connector 7"/>
          <p:cNvSpPr/>
          <p:nvPr/>
        </p:nvSpPr>
        <p:spPr bwMode="auto">
          <a:xfrm>
            <a:off x="22840" y="4931966"/>
            <a:ext cx="6241608" cy="432048"/>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875" tIns="35438" rIns="70875" bIns="35438">
            <a:prstTxWarp prst="textNoShape">
              <a:avLst/>
            </a:prstTxWarp>
          </a:bodyPr>
          <a:lstStyle/>
          <a:p>
            <a:pPr algn="ctr">
              <a:defRPr/>
            </a:pPr>
            <a:endParaRPr lang="en-US" dirty="0">
              <a:effectLst>
                <a:outerShdw blurRad="38100" dist="38100" dir="2700000" algn="tl">
                  <a:srgbClr val="000000">
                    <a:alpha val="43137"/>
                  </a:srgbClr>
                </a:outerShdw>
              </a:effectLst>
            </a:endParaRPr>
          </a:p>
        </p:txBody>
      </p:sp>
      <p:sp>
        <p:nvSpPr>
          <p:cNvPr id="9" name="Connector 8"/>
          <p:cNvSpPr/>
          <p:nvPr/>
        </p:nvSpPr>
        <p:spPr bwMode="auto">
          <a:xfrm>
            <a:off x="15161" y="5940077"/>
            <a:ext cx="2501202" cy="379524"/>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875" tIns="35438" rIns="70875" bIns="35438">
            <a:prstTxWarp prst="textNoShape">
              <a:avLst/>
            </a:prstTxWarp>
          </a:bodyPr>
          <a:lstStyle/>
          <a:p>
            <a:pPr algn="ctr">
              <a:defRPr/>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411293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ChangeArrowheads="1"/>
          </p:cNvSpPr>
          <p:nvPr>
            <p:ph type="title"/>
          </p:nvPr>
        </p:nvSpPr>
        <p:spPr/>
        <p:txBody>
          <a:bodyPr tIns="35162">
            <a:normAutofit fontScale="90000"/>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A simple RDF example (in RDF/XML)</a:t>
            </a:r>
          </a:p>
        </p:txBody>
      </p:sp>
      <p:sp>
        <p:nvSpPr>
          <p:cNvPr id="13" name="Text Placeholder 12"/>
          <p:cNvSpPr>
            <a:spLocks noGrp="1"/>
          </p:cNvSpPr>
          <p:nvPr>
            <p:ph type="body" sz="half" idx="3"/>
          </p:nvPr>
        </p:nvSpPr>
        <p:spPr>
          <a:xfrm>
            <a:off x="500568" y="4922839"/>
            <a:ext cx="9076063" cy="1321115"/>
          </a:xfrm>
        </p:spPr>
        <p:txBody>
          <a:bodyPr>
            <a:normAutofit/>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&lt;rdf:Description rdf:about="http://…/isbn/2020386682"&gt;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&lt;f:titre xml:lang="fr"&gt;Le palais des mirroirs&lt;/f:titre&gt;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&lt;f:original rdf:resource="http://…/isbn/000651409X"/&gt;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&lt;/rdf:Description&gt;</a:t>
            </a:r>
          </a:p>
          <a:p>
            <a:endParaRPr lang="en-US" dirty="0"/>
          </a:p>
        </p:txBody>
      </p:sp>
      <p:sp>
        <p:nvSpPr>
          <p:cNvPr id="106500" name="Text Box 3"/>
          <p:cNvSpPr txBox="1">
            <a:spLocks noChangeArrowheads="1"/>
          </p:cNvSpPr>
          <p:nvPr/>
        </p:nvSpPr>
        <p:spPr bwMode="auto">
          <a:xfrm>
            <a:off x="317500" y="6372229"/>
            <a:ext cx="8502650" cy="533400"/>
          </a:xfrm>
          <a:prstGeom prst="rect">
            <a:avLst/>
          </a:prstGeom>
          <a:noFill/>
          <a:ln w="9525">
            <a:noFill/>
            <a:round/>
            <a:headEnd/>
            <a:tailEnd/>
          </a:ln>
        </p:spPr>
        <p:txBody>
          <a:bodyPr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000000"/>
                </a:solidFill>
                <a:latin typeface="Helvetica Neue Light"/>
                <a:ea typeface="msmincho" charset="0"/>
                <a:cs typeface="Helvetica Neue Light"/>
              </a:rPr>
              <a:t>(Note: namespaces are used to simplify the URI-</a:t>
            </a:r>
            <a:r>
              <a:rPr lang="en-US" dirty="0" err="1">
                <a:solidFill>
                  <a:srgbClr val="000000"/>
                </a:solidFill>
                <a:latin typeface="Helvetica Neue Light"/>
                <a:ea typeface="msmincho" charset="0"/>
                <a:cs typeface="Helvetica Neue Light"/>
              </a:rPr>
              <a:t>s</a:t>
            </a:r>
            <a:r>
              <a:rPr lang="en-US" dirty="0">
                <a:solidFill>
                  <a:srgbClr val="000000"/>
                </a:solidFill>
                <a:latin typeface="Helvetica Neue Light"/>
                <a:ea typeface="msmincho" charset="0"/>
                <a:cs typeface="Helvetica Neue Light"/>
              </a:rPr>
              <a:t>)</a:t>
            </a:r>
          </a:p>
        </p:txBody>
      </p:sp>
      <p:grpSp>
        <p:nvGrpSpPr>
          <p:cNvPr id="2" name="Group 29"/>
          <p:cNvGrpSpPr/>
          <p:nvPr/>
        </p:nvGrpSpPr>
        <p:grpSpPr>
          <a:xfrm>
            <a:off x="1077913" y="1443955"/>
            <a:ext cx="7924800" cy="3311146"/>
            <a:chOff x="1077912" y="1324161"/>
            <a:chExt cx="7924800" cy="3311149"/>
          </a:xfrm>
        </p:grpSpPr>
        <p:sp>
          <p:nvSpPr>
            <p:cNvPr id="7" name="TextBox 6"/>
            <p:cNvSpPr txBox="1"/>
            <p:nvPr/>
          </p:nvSpPr>
          <p:spPr>
            <a:xfrm rot="2473353">
              <a:off x="5461135" y="2689911"/>
              <a:ext cx="1228902" cy="328665"/>
            </a:xfrm>
            <a:prstGeom prst="rect">
              <a:avLst/>
            </a:prstGeom>
            <a:noFill/>
          </p:spPr>
          <p:txBody>
            <a:bodyPr wrap="square" rtlCol="0">
              <a:spAutoFit/>
            </a:bodyPr>
            <a:lstStyle/>
            <a:p>
              <a:r>
                <a:rPr lang="en-US" sz="1700" b="1" noProof="1">
                  <a:solidFill>
                    <a:srgbClr val="0D0D0D"/>
                  </a:solidFill>
                </a:rPr>
                <a:t>f:original</a:t>
              </a:r>
            </a:p>
          </p:txBody>
        </p:sp>
        <p:sp>
          <p:nvSpPr>
            <p:cNvPr id="8" name="TextBox 7"/>
            <p:cNvSpPr txBox="1"/>
            <p:nvPr/>
          </p:nvSpPr>
          <p:spPr>
            <a:xfrm rot="19151461">
              <a:off x="2960343" y="2777265"/>
              <a:ext cx="780392" cy="328665"/>
            </a:xfrm>
            <a:prstGeom prst="rect">
              <a:avLst/>
            </a:prstGeom>
            <a:noFill/>
          </p:spPr>
          <p:txBody>
            <a:bodyPr wrap="square" rtlCol="0">
              <a:spAutoFit/>
            </a:bodyPr>
            <a:lstStyle/>
            <a:p>
              <a:r>
                <a:rPr lang="en-US" sz="1700" b="1" noProof="1">
                  <a:solidFill>
                    <a:srgbClr val="0D0D0D"/>
                  </a:solidFill>
                </a:rPr>
                <a:t>f:titre</a:t>
              </a:r>
            </a:p>
          </p:txBody>
        </p:sp>
        <p:sp>
          <p:nvSpPr>
            <p:cNvPr id="9" name="Oval 8"/>
            <p:cNvSpPr/>
            <p:nvPr/>
          </p:nvSpPr>
          <p:spPr bwMode="auto">
            <a:xfrm>
              <a:off x="2877187" y="1324161"/>
              <a:ext cx="3763325" cy="777909"/>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http://…isbn/2020386682</a:t>
              </a:r>
            </a:p>
          </p:txBody>
        </p:sp>
        <p:cxnSp>
          <p:nvCxnSpPr>
            <p:cNvPr id="10" name="Straight Arrow Connector 9"/>
            <p:cNvCxnSpPr>
              <a:stCxn id="9" idx="4"/>
              <a:endCxn id="6" idx="0"/>
            </p:cNvCxnSpPr>
            <p:nvPr/>
          </p:nvCxnSpPr>
          <p:spPr bwMode="auto">
            <a:xfrm flipH="1">
              <a:off x="2220912" y="2102070"/>
              <a:ext cx="2537938" cy="192521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 name="Straight Arrow Connector 10"/>
            <p:cNvCxnSpPr>
              <a:stCxn id="9" idx="4"/>
              <a:endCxn id="12" idx="0"/>
            </p:cNvCxnSpPr>
            <p:nvPr/>
          </p:nvCxnSpPr>
          <p:spPr bwMode="auto">
            <a:xfrm>
              <a:off x="4758850" y="2102070"/>
              <a:ext cx="2415062" cy="17553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 name="Rectangle 5"/>
            <p:cNvSpPr/>
            <p:nvPr/>
          </p:nvSpPr>
          <p:spPr bwMode="auto">
            <a:xfrm>
              <a:off x="1077912" y="4027282"/>
              <a:ext cx="2286000" cy="553204"/>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700" b="1" dirty="0">
                  <a:solidFill>
                    <a:srgbClr val="0D0D0D"/>
                  </a:solidFill>
                </a:rPr>
                <a:t>Le palais des miroirs</a:t>
              </a:r>
            </a:p>
          </p:txBody>
        </p:sp>
        <p:sp>
          <p:nvSpPr>
            <p:cNvPr id="12" name="Oval 11"/>
            <p:cNvSpPr/>
            <p:nvPr/>
          </p:nvSpPr>
          <p:spPr bwMode="auto">
            <a:xfrm>
              <a:off x="5345112" y="3857402"/>
              <a:ext cx="3657600" cy="77790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A simple RDF example (in Turtle)</a:t>
            </a:r>
          </a:p>
        </p:txBody>
      </p:sp>
      <p:sp>
        <p:nvSpPr>
          <p:cNvPr id="13" name="Text Placeholder 12"/>
          <p:cNvSpPr>
            <a:spLocks noGrp="1"/>
          </p:cNvSpPr>
          <p:nvPr>
            <p:ph type="body" sz="half" idx="3"/>
          </p:nvPr>
        </p:nvSpPr>
        <p:spPr>
          <a:xfrm>
            <a:off x="500568" y="4846673"/>
            <a:ext cx="9076063" cy="1397315"/>
          </a:xfrm>
        </p:spPr>
        <p:txBody>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&lt;http://…/isbn/2020386682&gt;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f:titre "Le palais des mirroirs"@fr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f:original &lt;http://…/isbn/000651409X&gt; .</a:t>
            </a:r>
          </a:p>
          <a:p>
            <a:endParaRPr lang="en-US" dirty="0"/>
          </a:p>
        </p:txBody>
      </p:sp>
      <p:grpSp>
        <p:nvGrpSpPr>
          <p:cNvPr id="2" name="Group 4"/>
          <p:cNvGrpSpPr/>
          <p:nvPr/>
        </p:nvGrpSpPr>
        <p:grpSpPr>
          <a:xfrm>
            <a:off x="1077913" y="1443955"/>
            <a:ext cx="7924800" cy="3311146"/>
            <a:chOff x="1077912" y="1324161"/>
            <a:chExt cx="7924800" cy="3311149"/>
          </a:xfrm>
        </p:grpSpPr>
        <p:sp>
          <p:nvSpPr>
            <p:cNvPr id="6" name="TextBox 5"/>
            <p:cNvSpPr txBox="1"/>
            <p:nvPr/>
          </p:nvSpPr>
          <p:spPr>
            <a:xfrm rot="2143846">
              <a:off x="5461135" y="2689911"/>
              <a:ext cx="1228902" cy="328665"/>
            </a:xfrm>
            <a:prstGeom prst="rect">
              <a:avLst/>
            </a:prstGeom>
            <a:noFill/>
          </p:spPr>
          <p:txBody>
            <a:bodyPr wrap="square" rtlCol="0">
              <a:spAutoFit/>
            </a:bodyPr>
            <a:lstStyle/>
            <a:p>
              <a:r>
                <a:rPr lang="en-US" sz="1700" b="1" noProof="1">
                  <a:solidFill>
                    <a:srgbClr val="0D0D0D"/>
                  </a:solidFill>
                </a:rPr>
                <a:t>f:original</a:t>
              </a:r>
            </a:p>
          </p:txBody>
        </p:sp>
        <p:sp>
          <p:nvSpPr>
            <p:cNvPr id="7" name="TextBox 6"/>
            <p:cNvSpPr txBox="1"/>
            <p:nvPr/>
          </p:nvSpPr>
          <p:spPr>
            <a:xfrm rot="19151461">
              <a:off x="2952342" y="2757290"/>
              <a:ext cx="846210" cy="325602"/>
            </a:xfrm>
            <a:prstGeom prst="rect">
              <a:avLst/>
            </a:prstGeom>
            <a:noFill/>
          </p:spPr>
          <p:txBody>
            <a:bodyPr wrap="square" rtlCol="0">
              <a:spAutoFit/>
            </a:bodyPr>
            <a:lstStyle/>
            <a:p>
              <a:r>
                <a:rPr lang="en-US" sz="1700" b="1" noProof="1">
                  <a:solidFill>
                    <a:srgbClr val="0D0D0D"/>
                  </a:solidFill>
                </a:rPr>
                <a:t>f:titre</a:t>
              </a:r>
            </a:p>
          </p:txBody>
        </p:sp>
        <p:sp>
          <p:nvSpPr>
            <p:cNvPr id="8" name="Oval 7"/>
            <p:cNvSpPr/>
            <p:nvPr/>
          </p:nvSpPr>
          <p:spPr bwMode="auto">
            <a:xfrm>
              <a:off x="2877187" y="1324161"/>
              <a:ext cx="3763325" cy="777909"/>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http://…isbn/2020386682</a:t>
              </a:r>
            </a:p>
          </p:txBody>
        </p:sp>
        <p:cxnSp>
          <p:nvCxnSpPr>
            <p:cNvPr id="9" name="Straight Arrow Connector 8"/>
            <p:cNvCxnSpPr>
              <a:stCxn id="8" idx="4"/>
              <a:endCxn id="11" idx="0"/>
            </p:cNvCxnSpPr>
            <p:nvPr/>
          </p:nvCxnSpPr>
          <p:spPr bwMode="auto">
            <a:xfrm flipH="1">
              <a:off x="2220912" y="2102070"/>
              <a:ext cx="2537938" cy="192521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0" name="Straight Arrow Connector 9"/>
            <p:cNvCxnSpPr>
              <a:stCxn id="8" idx="4"/>
              <a:endCxn id="12" idx="0"/>
            </p:cNvCxnSpPr>
            <p:nvPr/>
          </p:nvCxnSpPr>
          <p:spPr bwMode="auto">
            <a:xfrm>
              <a:off x="4758850" y="2102070"/>
              <a:ext cx="2415062" cy="17553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1" name="Rectangle 10"/>
            <p:cNvSpPr/>
            <p:nvPr/>
          </p:nvSpPr>
          <p:spPr bwMode="auto">
            <a:xfrm>
              <a:off x="1077912" y="4027282"/>
              <a:ext cx="2286000" cy="553204"/>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700" b="1" dirty="0">
                  <a:solidFill>
                    <a:srgbClr val="0D0D0D"/>
                  </a:solidFill>
                </a:rPr>
                <a:t>Le palais des miroirs</a:t>
              </a:r>
            </a:p>
          </p:txBody>
        </p:sp>
        <p:sp>
          <p:nvSpPr>
            <p:cNvPr id="12" name="Oval 11"/>
            <p:cNvSpPr/>
            <p:nvPr/>
          </p:nvSpPr>
          <p:spPr bwMode="auto">
            <a:xfrm>
              <a:off x="5345112" y="3857402"/>
              <a:ext cx="3657600" cy="77790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a:t>A simple RDF example (in</a:t>
            </a:r>
            <a:r>
              <a:rPr lang="en-US" dirty="0" smtClean="0"/>
              <a:t> RDFa)</a:t>
            </a:r>
            <a:endParaRPr lang="en-US" dirty="0"/>
          </a:p>
        </p:txBody>
      </p:sp>
      <p:sp>
        <p:nvSpPr>
          <p:cNvPr id="13" name="Text Placeholder 12"/>
          <p:cNvSpPr>
            <a:spLocks noGrp="1"/>
          </p:cNvSpPr>
          <p:nvPr>
            <p:ph type="body" sz="half" idx="3"/>
          </p:nvPr>
        </p:nvSpPr>
        <p:spPr>
          <a:xfrm>
            <a:off x="468347" y="4922836"/>
            <a:ext cx="9340379" cy="1828800"/>
          </a:xfrm>
        </p:spPr>
        <p:txBody>
          <a:bodyPr>
            <a:normAutofit/>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&lt;p </a:t>
            </a:r>
            <a:r>
              <a:rPr lang="en-US" noProof="1" smtClean="0">
                <a:solidFill>
                  <a:srgbClr val="800000"/>
                </a:solidFill>
                <a:latin typeface="Courier New" charset="0"/>
                <a:ea typeface="msmincho" charset="0"/>
                <a:cs typeface="msmincho" charset="0"/>
              </a:rPr>
              <a:t>about</a:t>
            </a:r>
            <a:r>
              <a:rPr lang="en-US" noProof="1" smtClean="0">
                <a:solidFill>
                  <a:srgbClr val="000000"/>
                </a:solidFill>
                <a:latin typeface="Courier New" charset="0"/>
                <a:ea typeface="msmincho" charset="0"/>
                <a:cs typeface="msmincho" charset="0"/>
              </a:rPr>
              <a:t>="http://…/isbn/2020386682"&gt;The book entitled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“&lt;span </a:t>
            </a:r>
            <a:r>
              <a:rPr lang="en-US" noProof="1" smtClean="0">
                <a:solidFill>
                  <a:srgbClr val="800000"/>
                </a:solidFill>
                <a:latin typeface="Courier New" charset="0"/>
                <a:ea typeface="msmincho" charset="0"/>
                <a:cs typeface="msmincho" charset="0"/>
              </a:rPr>
              <a:t>property</a:t>
            </a:r>
            <a:r>
              <a:rPr lang="en-US" noProof="1" smtClean="0">
                <a:solidFill>
                  <a:srgbClr val="000000"/>
                </a:solidFill>
                <a:latin typeface="Courier New" charset="0"/>
                <a:ea typeface="msmincho" charset="0"/>
                <a:cs typeface="msmincho" charset="0"/>
              </a:rPr>
              <a:t>="f:title" </a:t>
            </a:r>
            <a:r>
              <a:rPr lang="en-US" noProof="1" smtClean="0">
                <a:solidFill>
                  <a:srgbClr val="800000"/>
                </a:solidFill>
                <a:latin typeface="Courier New" charset="0"/>
                <a:ea typeface="msmincho" charset="0"/>
                <a:cs typeface="msmincho" charset="0"/>
              </a:rPr>
              <a:t>lang</a:t>
            </a:r>
            <a:r>
              <a:rPr lang="en-US" noProof="1" smtClean="0">
                <a:solidFill>
                  <a:srgbClr val="000000"/>
                </a:solidFill>
                <a:latin typeface="Courier New" charset="0"/>
                <a:ea typeface="msmincho" charset="0"/>
                <a:cs typeface="msmincho" charset="0"/>
              </a:rPr>
              <a:t>="fr"&gt;Le palais des mirroirs&lt;/span&gt;”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is the French translation of the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“&lt;span </a:t>
            </a:r>
            <a:r>
              <a:rPr lang="en-US" noProof="1" smtClean="0">
                <a:solidFill>
                  <a:srgbClr val="800000"/>
                </a:solidFill>
                <a:latin typeface="Courier New" charset="0"/>
                <a:ea typeface="msmincho" charset="0"/>
                <a:cs typeface="msmincho" charset="0"/>
              </a:rPr>
              <a:t>rel</a:t>
            </a:r>
            <a:r>
              <a:rPr lang="en-US" noProof="1" smtClean="0">
                <a:solidFill>
                  <a:srgbClr val="000000"/>
                </a:solidFill>
                <a:latin typeface="Courier New" charset="0"/>
                <a:ea typeface="msmincho" charset="0"/>
                <a:cs typeface="msmincho" charset="0"/>
              </a:rPr>
              <a:t>="f:original" </a:t>
            </a:r>
            <a:r>
              <a:rPr lang="en-US" noProof="1" smtClean="0">
                <a:solidFill>
                  <a:srgbClr val="800000"/>
                </a:solidFill>
                <a:latin typeface="Courier New" charset="0"/>
                <a:ea typeface="msmincho" charset="0"/>
                <a:cs typeface="msmincho" charset="0"/>
              </a:rPr>
              <a:t>resource</a:t>
            </a:r>
            <a:r>
              <a:rPr lang="en-US" noProof="1" smtClean="0">
                <a:solidFill>
                  <a:srgbClr val="000000"/>
                </a:solidFill>
                <a:latin typeface="Courier New" charset="0"/>
                <a:ea typeface="msmincho" charset="0"/>
                <a:cs typeface="msmincho" charset="0"/>
              </a:rPr>
              <a:t>="http://…/isbn/000651409X"&gt;Glass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Palace&lt;/span&gt;”&lt;/p&gt; .</a:t>
            </a:r>
          </a:p>
          <a:p>
            <a:endParaRPr lang="en-US" dirty="0"/>
          </a:p>
        </p:txBody>
      </p:sp>
      <p:grpSp>
        <p:nvGrpSpPr>
          <p:cNvPr id="2" name="Group 4"/>
          <p:cNvGrpSpPr/>
          <p:nvPr/>
        </p:nvGrpSpPr>
        <p:grpSpPr>
          <a:xfrm>
            <a:off x="1077913" y="1443955"/>
            <a:ext cx="7924800" cy="3311146"/>
            <a:chOff x="1077912" y="1324161"/>
            <a:chExt cx="7924800" cy="3311149"/>
          </a:xfrm>
        </p:grpSpPr>
        <p:sp>
          <p:nvSpPr>
            <p:cNvPr id="6" name="TextBox 5"/>
            <p:cNvSpPr txBox="1"/>
            <p:nvPr/>
          </p:nvSpPr>
          <p:spPr>
            <a:xfrm rot="2473353">
              <a:off x="5461135" y="2689911"/>
              <a:ext cx="1228902" cy="328665"/>
            </a:xfrm>
            <a:prstGeom prst="rect">
              <a:avLst/>
            </a:prstGeom>
            <a:noFill/>
          </p:spPr>
          <p:txBody>
            <a:bodyPr wrap="square" rtlCol="0">
              <a:spAutoFit/>
            </a:bodyPr>
            <a:lstStyle/>
            <a:p>
              <a:r>
                <a:rPr lang="en-US" sz="1700" b="1" noProof="1">
                  <a:solidFill>
                    <a:srgbClr val="0D0D0D"/>
                  </a:solidFill>
                </a:rPr>
                <a:t>f:original</a:t>
              </a:r>
            </a:p>
          </p:txBody>
        </p:sp>
        <p:sp>
          <p:nvSpPr>
            <p:cNvPr id="7" name="TextBox 6"/>
            <p:cNvSpPr txBox="1"/>
            <p:nvPr/>
          </p:nvSpPr>
          <p:spPr>
            <a:xfrm rot="19151461">
              <a:off x="2967353" y="2685426"/>
              <a:ext cx="722717" cy="550036"/>
            </a:xfrm>
            <a:prstGeom prst="rect">
              <a:avLst/>
            </a:prstGeom>
            <a:noFill/>
          </p:spPr>
          <p:txBody>
            <a:bodyPr wrap="square" rtlCol="0">
              <a:spAutoFit/>
            </a:bodyPr>
            <a:lstStyle/>
            <a:p>
              <a:r>
                <a:rPr lang="en-US" sz="1700" b="1" noProof="1">
                  <a:solidFill>
                    <a:srgbClr val="0D0D0D"/>
                  </a:solidFill>
                </a:rPr>
                <a:t>f:titre</a:t>
              </a:r>
            </a:p>
          </p:txBody>
        </p:sp>
        <p:sp>
          <p:nvSpPr>
            <p:cNvPr id="8" name="Oval 7"/>
            <p:cNvSpPr/>
            <p:nvPr/>
          </p:nvSpPr>
          <p:spPr bwMode="auto">
            <a:xfrm>
              <a:off x="2877187" y="1324161"/>
              <a:ext cx="3763325" cy="777909"/>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http://…isbn/2020386682</a:t>
              </a:r>
            </a:p>
          </p:txBody>
        </p:sp>
        <p:cxnSp>
          <p:nvCxnSpPr>
            <p:cNvPr id="9" name="Straight Arrow Connector 8"/>
            <p:cNvCxnSpPr>
              <a:stCxn id="8" idx="4"/>
              <a:endCxn id="11" idx="0"/>
            </p:cNvCxnSpPr>
            <p:nvPr/>
          </p:nvCxnSpPr>
          <p:spPr bwMode="auto">
            <a:xfrm flipH="1">
              <a:off x="2220912" y="2102070"/>
              <a:ext cx="2537938" cy="192521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0" name="Straight Arrow Connector 9"/>
            <p:cNvCxnSpPr>
              <a:stCxn id="8" idx="4"/>
              <a:endCxn id="12" idx="0"/>
            </p:cNvCxnSpPr>
            <p:nvPr/>
          </p:nvCxnSpPr>
          <p:spPr bwMode="auto">
            <a:xfrm>
              <a:off x="4758850" y="2102070"/>
              <a:ext cx="2415062" cy="17553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1" name="Rectangle 10"/>
            <p:cNvSpPr/>
            <p:nvPr/>
          </p:nvSpPr>
          <p:spPr bwMode="auto">
            <a:xfrm>
              <a:off x="1077912" y="4027282"/>
              <a:ext cx="2286000" cy="553204"/>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700" b="1" dirty="0">
                  <a:solidFill>
                    <a:srgbClr val="0D0D0D"/>
                  </a:solidFill>
                </a:rPr>
                <a:t>Le palais des miroirs</a:t>
              </a:r>
            </a:p>
          </p:txBody>
        </p:sp>
        <p:sp>
          <p:nvSpPr>
            <p:cNvPr id="12" name="Oval 11"/>
            <p:cNvSpPr/>
            <p:nvPr/>
          </p:nvSpPr>
          <p:spPr bwMode="auto">
            <a:xfrm>
              <a:off x="5345112" y="3857402"/>
              <a:ext cx="3657600" cy="77790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ChangeArrowheads="1"/>
          </p:cNvSpPr>
          <p:nvPr>
            <p:ph idx="1"/>
          </p:nvPr>
        </p:nvSpPr>
        <p:spPr/>
        <p:txBody>
          <a:bodyPr/>
          <a:lstStyle/>
          <a:p>
            <a:r>
              <a:rPr lang="en-US" dirty="0" smtClean="0"/>
              <a:t>URIs made the merge possible</a:t>
            </a:r>
          </a:p>
          <a:p>
            <a:r>
              <a:rPr lang="en-US" dirty="0" smtClean="0"/>
              <a:t>URIs ground RDF into the Web</a:t>
            </a:r>
          </a:p>
          <a:p>
            <a:pPr lvl="1"/>
            <a:r>
              <a:rPr lang="en-US" dirty="0" smtClean="0"/>
              <a:t>information can be retrieved using existing tools</a:t>
            </a:r>
          </a:p>
          <a:p>
            <a:pPr lvl="1"/>
            <a:r>
              <a:rPr lang="en-US" dirty="0" smtClean="0"/>
              <a:t>this makes the “Semantic Web”, well… “Semantic </a:t>
            </a:r>
            <a:r>
              <a:rPr lang="en-US" i="1" u="sng" dirty="0" smtClean="0"/>
              <a:t>Web</a:t>
            </a:r>
            <a:r>
              <a:rPr lang="en-US" dirty="0" smtClean="0"/>
              <a:t>”</a:t>
            </a:r>
            <a:endParaRPr lang="en-US" dirty="0"/>
          </a:p>
        </p:txBody>
      </p:sp>
      <p:sp>
        <p:nvSpPr>
          <p:cNvPr id="110594" name="Rectangle 1"/>
          <p:cNvSpPr>
            <a:spLocks noGrp="1" noChangeArrowheads="1"/>
          </p:cNvSpPr>
          <p:nvPr>
            <p:ph type="title"/>
          </p:nvPr>
        </p:nvSpPr>
        <p:spPr/>
        <p:txBody>
          <a:bodyPr/>
          <a:lstStyle/>
          <a:p>
            <a:r>
              <a:rPr lang="en-US" smtClean="0"/>
              <a:t>URI-s play a fundamental role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RDF/XML principles</a:t>
            </a:r>
          </a:p>
        </p:txBody>
      </p:sp>
      <p:sp>
        <p:nvSpPr>
          <p:cNvPr id="15" name="Text Placeholder 14"/>
          <p:cNvSpPr>
            <a:spLocks noGrp="1"/>
          </p:cNvSpPr>
          <p:nvPr>
            <p:ph type="body" sz="half" idx="3"/>
          </p:nvPr>
        </p:nvSpPr>
        <p:spPr>
          <a:xfrm>
            <a:off x="504068" y="4645422"/>
            <a:ext cx="9076063" cy="2590800"/>
          </a:xfrm>
        </p:spPr>
        <p:txBody>
          <a:bodyPr>
            <a:normAutofit fontScale="85000" lnSpcReduction="20000"/>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«Element for http://…/isbn/2020386682»</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«Element for original»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«Element for http://…/isbn/000651409X»</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«/Element for original»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«/Element for http://…/isbn/2020386682»</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«Element for http://…/isbn/2020386682»</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«Element for </a:t>
            </a:r>
            <a:r>
              <a:rPr lang="en-US" dirty="0" err="1" smtClean="0">
                <a:solidFill>
                  <a:srgbClr val="000000"/>
                </a:solidFill>
                <a:latin typeface="Courier New" charset="0"/>
                <a:ea typeface="msmincho" charset="0"/>
                <a:cs typeface="msmincho" charset="0"/>
              </a:rPr>
              <a:t>titre</a:t>
            </a:r>
            <a:r>
              <a:rPr lang="en-US" dirty="0"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Le </a:t>
            </a:r>
            <a:r>
              <a:rPr lang="en-US" dirty="0" err="1" smtClean="0">
                <a:solidFill>
                  <a:srgbClr val="000000"/>
                </a:solidFill>
                <a:latin typeface="Courier New" charset="0"/>
                <a:ea typeface="msmincho" charset="0"/>
                <a:cs typeface="msmincho" charset="0"/>
              </a:rPr>
              <a:t>palais</a:t>
            </a:r>
            <a:r>
              <a:rPr lang="en-US" dirty="0" smtClean="0">
                <a:solidFill>
                  <a:srgbClr val="000000"/>
                </a:solidFill>
                <a:latin typeface="Courier New" charset="0"/>
                <a:ea typeface="msmincho" charset="0"/>
                <a:cs typeface="msmincho" charset="0"/>
              </a:rPr>
              <a:t> des </a:t>
            </a:r>
            <a:r>
              <a:rPr lang="en-US" dirty="0" err="1" smtClean="0">
                <a:solidFill>
                  <a:srgbClr val="000000"/>
                </a:solidFill>
                <a:latin typeface="Courier New" charset="0"/>
                <a:ea typeface="msmincho" charset="0"/>
                <a:cs typeface="msmincho" charset="0"/>
              </a:rPr>
              <a:t>mirroirs</a:t>
            </a:r>
            <a:endParaRPr lang="en-US" dirty="0" smtClean="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«/Element for </a:t>
            </a:r>
            <a:r>
              <a:rPr lang="en-US" dirty="0" err="1" smtClean="0">
                <a:solidFill>
                  <a:srgbClr val="000000"/>
                </a:solidFill>
                <a:latin typeface="Courier New" charset="0"/>
                <a:ea typeface="msmincho" charset="0"/>
                <a:cs typeface="msmincho" charset="0"/>
              </a:rPr>
              <a:t>titre</a:t>
            </a:r>
            <a:r>
              <a:rPr lang="en-US" dirty="0"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«/Element for http://…/isbn/2020386682»</a:t>
            </a:r>
          </a:p>
          <a:p>
            <a:endParaRPr lang="en-US" dirty="0"/>
          </a:p>
        </p:txBody>
      </p:sp>
      <p:sp>
        <p:nvSpPr>
          <p:cNvPr id="112644" name="Text Box 3"/>
          <p:cNvSpPr txBox="1">
            <a:spLocks noChangeArrowheads="1"/>
          </p:cNvSpPr>
          <p:nvPr/>
        </p:nvSpPr>
        <p:spPr bwMode="auto">
          <a:xfrm>
            <a:off x="179393" y="4022329"/>
            <a:ext cx="9718675" cy="909637"/>
          </a:xfrm>
          <a:prstGeom prst="rect">
            <a:avLst/>
          </a:prstGeom>
          <a:noFill/>
          <a:ln w="9525">
            <a:noFill/>
            <a:round/>
            <a:headEnd/>
            <a:tailEnd/>
          </a:ln>
        </p:spPr>
        <p:txBody>
          <a:bodyPr lIns="0" tIns="28134" rIns="0" bIns="0">
            <a:prstTxWarp prst="textNoShape">
              <a:avLst/>
            </a:prstTxWarp>
          </a:bodyPr>
          <a:lstStyle/>
          <a:p>
            <a:pPr marL="430374" indent="-322781">
              <a:lnSpc>
                <a:spcPct val="93000"/>
              </a:lnSpc>
              <a:spcAft>
                <a:spcPts val="1425"/>
              </a:spcAft>
              <a:buClr>
                <a:schemeClr val="bg1">
                  <a:lumMod val="50000"/>
                </a:schemeClr>
              </a:buClr>
              <a:buSzPct val="45000"/>
              <a:buFont typeface="Wingdings" charset="2"/>
              <a:buChar cha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3200" dirty="0">
                <a:solidFill>
                  <a:srgbClr val="000000"/>
                </a:solidFill>
                <a:latin typeface="Helvetica Neue Light"/>
                <a:cs typeface="Helvetica Neue Light"/>
              </a:rPr>
              <a:t>Encode nodes and edges as elements or literals:</a:t>
            </a:r>
          </a:p>
        </p:txBody>
      </p:sp>
      <p:grpSp>
        <p:nvGrpSpPr>
          <p:cNvPr id="6" name="Group 4"/>
          <p:cNvGrpSpPr/>
          <p:nvPr/>
        </p:nvGrpSpPr>
        <p:grpSpPr>
          <a:xfrm>
            <a:off x="1077913" y="1427799"/>
            <a:ext cx="7924800" cy="2541352"/>
            <a:chOff x="1077912" y="1154364"/>
            <a:chExt cx="7924800" cy="3650738"/>
          </a:xfrm>
        </p:grpSpPr>
        <p:sp>
          <p:nvSpPr>
            <p:cNvPr id="7" name="TextBox 6"/>
            <p:cNvSpPr txBox="1"/>
            <p:nvPr/>
          </p:nvSpPr>
          <p:spPr>
            <a:xfrm rot="1304330">
              <a:off x="5461135" y="2618177"/>
              <a:ext cx="1228902" cy="472138"/>
            </a:xfrm>
            <a:prstGeom prst="rect">
              <a:avLst/>
            </a:prstGeom>
            <a:noFill/>
          </p:spPr>
          <p:txBody>
            <a:bodyPr wrap="square" rtlCol="0">
              <a:spAutoFit/>
            </a:bodyPr>
            <a:lstStyle/>
            <a:p>
              <a:r>
                <a:rPr lang="en-US" sz="1700" b="1" noProof="1">
                  <a:solidFill>
                    <a:srgbClr val="0D0D0D"/>
                  </a:solidFill>
                </a:rPr>
                <a:t>f:original</a:t>
              </a:r>
            </a:p>
          </p:txBody>
        </p:sp>
        <p:sp>
          <p:nvSpPr>
            <p:cNvPr id="8" name="TextBox 7"/>
            <p:cNvSpPr txBox="1"/>
            <p:nvPr/>
          </p:nvSpPr>
          <p:spPr>
            <a:xfrm rot="20054549">
              <a:off x="2945618" y="2642640"/>
              <a:ext cx="901528" cy="467738"/>
            </a:xfrm>
            <a:prstGeom prst="rect">
              <a:avLst/>
            </a:prstGeom>
            <a:noFill/>
          </p:spPr>
          <p:txBody>
            <a:bodyPr wrap="square" rtlCol="0">
              <a:spAutoFit/>
            </a:bodyPr>
            <a:lstStyle/>
            <a:p>
              <a:r>
                <a:rPr lang="en-US" sz="1700" b="1" noProof="1">
                  <a:solidFill>
                    <a:srgbClr val="0D0D0D"/>
                  </a:solidFill>
                </a:rPr>
                <a:t>f:titre</a:t>
              </a:r>
            </a:p>
          </p:txBody>
        </p:sp>
        <p:sp>
          <p:nvSpPr>
            <p:cNvPr id="9" name="Oval 8"/>
            <p:cNvSpPr/>
            <p:nvPr/>
          </p:nvSpPr>
          <p:spPr bwMode="auto">
            <a:xfrm>
              <a:off x="2877187" y="1154364"/>
              <a:ext cx="3763325" cy="11174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http://…isbn/2020386682</a:t>
              </a:r>
            </a:p>
          </p:txBody>
        </p:sp>
        <p:cxnSp>
          <p:nvCxnSpPr>
            <p:cNvPr id="10" name="Straight Arrow Connector 9"/>
            <p:cNvCxnSpPr>
              <a:stCxn id="9" idx="4"/>
              <a:endCxn id="12" idx="0"/>
            </p:cNvCxnSpPr>
            <p:nvPr/>
          </p:nvCxnSpPr>
          <p:spPr bwMode="auto">
            <a:xfrm flipH="1">
              <a:off x="2220912" y="2271855"/>
              <a:ext cx="2537938" cy="163471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 name="Straight Arrow Connector 10"/>
            <p:cNvCxnSpPr>
              <a:stCxn id="9" idx="4"/>
              <a:endCxn id="13" idx="0"/>
            </p:cNvCxnSpPr>
            <p:nvPr/>
          </p:nvCxnSpPr>
          <p:spPr bwMode="auto">
            <a:xfrm>
              <a:off x="4758850" y="2271855"/>
              <a:ext cx="2415062" cy="141575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Rectangle 11"/>
            <p:cNvSpPr/>
            <p:nvPr/>
          </p:nvSpPr>
          <p:spPr bwMode="auto">
            <a:xfrm>
              <a:off x="1077912" y="3906569"/>
              <a:ext cx="2286000" cy="794695"/>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700" b="1" dirty="0">
                  <a:solidFill>
                    <a:srgbClr val="0D0D0D"/>
                  </a:solidFill>
                </a:rPr>
                <a:t>Le palais des miroirs</a:t>
              </a:r>
            </a:p>
          </p:txBody>
        </p:sp>
        <p:sp>
          <p:nvSpPr>
            <p:cNvPr id="13" name="Oval 12"/>
            <p:cNvSpPr/>
            <p:nvPr/>
          </p:nvSpPr>
          <p:spPr bwMode="auto">
            <a:xfrm>
              <a:off x="5345112" y="3687611"/>
              <a:ext cx="3657600" cy="11174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RDF/XML principles (cont.)</a:t>
            </a:r>
          </a:p>
        </p:txBody>
      </p:sp>
      <p:sp>
        <p:nvSpPr>
          <p:cNvPr id="19" name="Text Placeholder 18"/>
          <p:cNvSpPr>
            <a:spLocks noGrp="1"/>
          </p:cNvSpPr>
          <p:nvPr>
            <p:ph type="body" sz="half" idx="3"/>
          </p:nvPr>
        </p:nvSpPr>
        <p:spPr>
          <a:xfrm>
            <a:off x="239712" y="4905290"/>
            <a:ext cx="9612313" cy="2186915"/>
          </a:xfrm>
        </p:spPr>
        <p:txBody>
          <a:bodyPr>
            <a:normAutofit lnSpcReduction="10000"/>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rdf:RDF</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xmlns:rdf</a:t>
            </a:r>
            <a:r>
              <a:rPr lang="en-US" dirty="0" smtClean="0">
                <a:solidFill>
                  <a:srgbClr val="000000"/>
                </a:solidFill>
                <a:latin typeface="Courier New" charset="0"/>
                <a:ea typeface="msmincho" charset="0"/>
                <a:cs typeface="msmincho" charset="0"/>
              </a:rPr>
              <a:t>="http://www.w3.org/1999/02/22-rdf-syntax-ns#"&gt;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rdf:about</a:t>
            </a:r>
            <a:r>
              <a:rPr lang="en-US" dirty="0" smtClean="0">
                <a:solidFill>
                  <a:srgbClr val="000000"/>
                </a:solidFill>
                <a:latin typeface="Courier New" charset="0"/>
                <a:ea typeface="msmincho" charset="0"/>
                <a:cs typeface="msmincho" charset="0"/>
              </a:rPr>
              <a:t>="http://…/isbn/2020386682"&gt;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«Element for original»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rdf:about</a:t>
            </a:r>
            <a:r>
              <a:rPr lang="en-US" dirty="0" smtClean="0">
                <a:solidFill>
                  <a:srgbClr val="000000"/>
                </a:solidFill>
                <a:latin typeface="Courier New" charset="0"/>
                <a:ea typeface="msmincho" charset="0"/>
                <a:cs typeface="msmincho" charset="0"/>
              </a:rPr>
              <a: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«/Element for </a:t>
            </a:r>
            <a:r>
              <a:rPr lang="en-US" dirty="0" err="1" smtClean="0">
                <a:solidFill>
                  <a:srgbClr val="000000"/>
                </a:solidFill>
                <a:latin typeface="Courier New" charset="0"/>
                <a:ea typeface="msmincho" charset="0"/>
                <a:cs typeface="msmincho" charset="0"/>
              </a:rPr>
              <a:t>f:original</a:t>
            </a:r>
            <a:r>
              <a:rPr lang="en-US" dirty="0"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rdf:RDF</a:t>
            </a:r>
            <a:r>
              <a:rPr lang="en-US" dirty="0" smtClean="0">
                <a:solidFill>
                  <a:srgbClr val="000000"/>
                </a:solidFill>
                <a:latin typeface="Courier New" charset="0"/>
                <a:ea typeface="msmincho" charset="0"/>
                <a:cs typeface="msmincho" charset="0"/>
              </a:rPr>
              <a:t>&gt;</a:t>
            </a:r>
          </a:p>
          <a:p>
            <a:endParaRPr lang="en-US" dirty="0"/>
          </a:p>
        </p:txBody>
      </p:sp>
      <p:sp>
        <p:nvSpPr>
          <p:cNvPr id="114691" name="Text Box 2"/>
          <p:cNvSpPr txBox="1">
            <a:spLocks noChangeArrowheads="1"/>
          </p:cNvSpPr>
          <p:nvPr/>
        </p:nvSpPr>
        <p:spPr bwMode="auto">
          <a:xfrm>
            <a:off x="179393" y="4075957"/>
            <a:ext cx="9718675" cy="539750"/>
          </a:xfrm>
          <a:prstGeom prst="rect">
            <a:avLst/>
          </a:prstGeom>
          <a:noFill/>
          <a:ln w="9525">
            <a:noFill/>
            <a:round/>
            <a:headEnd/>
            <a:tailEnd/>
          </a:ln>
        </p:spPr>
        <p:txBody>
          <a:bodyPr lIns="0" tIns="28134" rIns="0" bIns="0">
            <a:prstTxWarp prst="textNoShape">
              <a:avLst/>
            </a:prstTxWarp>
          </a:bodyPr>
          <a:lstStyle/>
          <a:p>
            <a:pPr marL="430374" indent="-322781">
              <a:lnSpc>
                <a:spcPct val="93000"/>
              </a:lnSpc>
              <a:spcAft>
                <a:spcPts val="1425"/>
              </a:spcAft>
              <a:buClr>
                <a:schemeClr val="bg1">
                  <a:lumMod val="50000"/>
                </a:schemeClr>
              </a:buClr>
              <a:buSzPct val="45000"/>
              <a:buFont typeface="Wingdings" charset="2"/>
              <a:buChar cha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3200" dirty="0">
                <a:solidFill>
                  <a:srgbClr val="000000"/>
                </a:solidFill>
                <a:latin typeface="Helvetica Neue Light"/>
                <a:cs typeface="Helvetica Neue Light"/>
              </a:rPr>
              <a:t>Encode the resources (i.e., the nodes):</a:t>
            </a:r>
          </a:p>
        </p:txBody>
      </p:sp>
      <p:grpSp>
        <p:nvGrpSpPr>
          <p:cNvPr id="14" name="Group 4"/>
          <p:cNvGrpSpPr/>
          <p:nvPr/>
        </p:nvGrpSpPr>
        <p:grpSpPr>
          <a:xfrm>
            <a:off x="1077913" y="1427799"/>
            <a:ext cx="7924800" cy="2541352"/>
            <a:chOff x="1077912" y="1154364"/>
            <a:chExt cx="7924800" cy="3650738"/>
          </a:xfrm>
        </p:grpSpPr>
        <p:sp>
          <p:nvSpPr>
            <p:cNvPr id="15" name="TextBox 14"/>
            <p:cNvSpPr txBox="1"/>
            <p:nvPr/>
          </p:nvSpPr>
          <p:spPr>
            <a:xfrm rot="1304330">
              <a:off x="5461135" y="2618177"/>
              <a:ext cx="1228902" cy="472138"/>
            </a:xfrm>
            <a:prstGeom prst="rect">
              <a:avLst/>
            </a:prstGeom>
            <a:noFill/>
          </p:spPr>
          <p:txBody>
            <a:bodyPr wrap="square" rtlCol="0">
              <a:spAutoFit/>
            </a:bodyPr>
            <a:lstStyle/>
            <a:p>
              <a:r>
                <a:rPr lang="en-US" sz="1700" b="1" noProof="1">
                  <a:solidFill>
                    <a:srgbClr val="0D0D0D"/>
                  </a:solidFill>
                </a:rPr>
                <a:t>f:original</a:t>
              </a:r>
            </a:p>
          </p:txBody>
        </p:sp>
        <p:sp>
          <p:nvSpPr>
            <p:cNvPr id="16" name="TextBox 15"/>
            <p:cNvSpPr txBox="1"/>
            <p:nvPr/>
          </p:nvSpPr>
          <p:spPr>
            <a:xfrm rot="20054549">
              <a:off x="2945618" y="2642640"/>
              <a:ext cx="901528" cy="467738"/>
            </a:xfrm>
            <a:prstGeom prst="rect">
              <a:avLst/>
            </a:prstGeom>
            <a:noFill/>
          </p:spPr>
          <p:txBody>
            <a:bodyPr wrap="square" rtlCol="0">
              <a:spAutoFit/>
            </a:bodyPr>
            <a:lstStyle/>
            <a:p>
              <a:r>
                <a:rPr lang="en-US" sz="1700" b="1" noProof="1">
                  <a:solidFill>
                    <a:srgbClr val="0D0D0D"/>
                  </a:solidFill>
                </a:rPr>
                <a:t>f:titre</a:t>
              </a:r>
            </a:p>
          </p:txBody>
        </p:sp>
        <p:sp>
          <p:nvSpPr>
            <p:cNvPr id="17" name="Oval 16"/>
            <p:cNvSpPr/>
            <p:nvPr/>
          </p:nvSpPr>
          <p:spPr bwMode="auto">
            <a:xfrm>
              <a:off x="2877187" y="1154364"/>
              <a:ext cx="3763325" cy="11174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http://…isbn/2020386682</a:t>
              </a:r>
            </a:p>
          </p:txBody>
        </p:sp>
        <p:cxnSp>
          <p:nvCxnSpPr>
            <p:cNvPr id="18" name="Straight Arrow Connector 17"/>
            <p:cNvCxnSpPr>
              <a:stCxn id="17" idx="4"/>
              <a:endCxn id="21" idx="0"/>
            </p:cNvCxnSpPr>
            <p:nvPr/>
          </p:nvCxnSpPr>
          <p:spPr bwMode="auto">
            <a:xfrm flipH="1">
              <a:off x="2220912" y="2271855"/>
              <a:ext cx="2537938" cy="163471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7" idx="4"/>
              <a:endCxn id="22" idx="0"/>
            </p:cNvCxnSpPr>
            <p:nvPr/>
          </p:nvCxnSpPr>
          <p:spPr bwMode="auto">
            <a:xfrm>
              <a:off x="4758850" y="2271855"/>
              <a:ext cx="2415062" cy="141575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1" name="Rectangle 20"/>
            <p:cNvSpPr/>
            <p:nvPr/>
          </p:nvSpPr>
          <p:spPr bwMode="auto">
            <a:xfrm>
              <a:off x="1077912" y="3906569"/>
              <a:ext cx="2286000" cy="794695"/>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700" b="1" dirty="0">
                  <a:solidFill>
                    <a:srgbClr val="0D0D0D"/>
                  </a:solidFill>
                </a:rPr>
                <a:t>Le palais des miroirs</a:t>
              </a:r>
            </a:p>
          </p:txBody>
        </p:sp>
        <p:sp>
          <p:nvSpPr>
            <p:cNvPr id="22" name="Oval 21"/>
            <p:cNvSpPr/>
            <p:nvPr/>
          </p:nvSpPr>
          <p:spPr bwMode="auto">
            <a:xfrm>
              <a:off x="5345112" y="3687611"/>
              <a:ext cx="3657600" cy="11174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RDF/XML principles (cont.)</a:t>
            </a:r>
          </a:p>
        </p:txBody>
      </p:sp>
      <p:sp>
        <p:nvSpPr>
          <p:cNvPr id="15" name="Text Placeholder 14"/>
          <p:cNvSpPr>
            <a:spLocks noGrp="1"/>
          </p:cNvSpPr>
          <p:nvPr>
            <p:ph type="body" sz="half" idx="3"/>
          </p:nvPr>
        </p:nvSpPr>
        <p:spPr>
          <a:xfrm>
            <a:off x="392113" y="4945723"/>
            <a:ext cx="9296400" cy="2186915"/>
          </a:xfrm>
        </p:spPr>
        <p:txBody>
          <a:bodyPr>
            <a:normAutofit fontScale="92500" lnSpcReduction="20000"/>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noProof="1" smtClean="0">
                <a:solidFill>
                  <a:srgbClr val="000000"/>
                </a:solidFill>
                <a:latin typeface="Courier New" charset="0"/>
                <a:ea typeface="msmincho" charset="0"/>
                <a:cs typeface="msmincho" charset="0"/>
              </a:rPr>
              <a:t>rdf:RDF</a:t>
            </a:r>
            <a:r>
              <a:rPr lang="en-US" dirty="0" smtClean="0">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xmlns:rdf="http://www.w3.org/1999/02/22-rdf-syntax-ns#"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xmlns:f="http://www.editeur.fr""&gt;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&lt;rdf:Description rdf:about="http://…/isbn/2020386682"&gt;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&lt;f:original&gt;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&lt;rdf:Description rdf:about="http://…/isbn/000651409X"/&gt;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&lt;/f:original&gt;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&lt;/rdf:Description&gt;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&lt;rdf:RDF&gt;</a:t>
            </a:r>
          </a:p>
          <a:p>
            <a:endParaRPr lang="en-US" dirty="0"/>
          </a:p>
        </p:txBody>
      </p:sp>
      <p:sp>
        <p:nvSpPr>
          <p:cNvPr id="116739" name="Text Box 2"/>
          <p:cNvSpPr txBox="1">
            <a:spLocks noChangeArrowheads="1"/>
          </p:cNvSpPr>
          <p:nvPr/>
        </p:nvSpPr>
        <p:spPr bwMode="auto">
          <a:xfrm>
            <a:off x="179393" y="3924304"/>
            <a:ext cx="9718675" cy="909638"/>
          </a:xfrm>
          <a:prstGeom prst="rect">
            <a:avLst/>
          </a:prstGeom>
          <a:noFill/>
          <a:ln w="9525">
            <a:noFill/>
            <a:round/>
            <a:headEnd/>
            <a:tailEnd/>
          </a:ln>
        </p:spPr>
        <p:txBody>
          <a:bodyPr lIns="0" tIns="28134" rIns="0" bIns="0">
            <a:prstTxWarp prst="textNoShape">
              <a:avLst/>
            </a:prstTxWarp>
          </a:bodyPr>
          <a:lstStyle/>
          <a:p>
            <a:pPr marL="430374" indent="-322781">
              <a:lnSpc>
                <a:spcPct val="93000"/>
              </a:lnSpc>
              <a:spcAft>
                <a:spcPts val="1425"/>
              </a:spcAft>
              <a:buClr>
                <a:schemeClr val="bg1">
                  <a:lumMod val="50000"/>
                </a:schemeClr>
              </a:buClr>
              <a:buSzPct val="45000"/>
              <a:buFont typeface="Wingdings" charset="2"/>
              <a:buChar cha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3200" dirty="0">
                <a:solidFill>
                  <a:srgbClr val="000000"/>
                </a:solidFill>
                <a:latin typeface="Helvetica Neue Light"/>
                <a:cs typeface="Helvetica Neue Light"/>
              </a:rPr>
              <a:t>Encode the properties (i.e., edges) in their own namespaces:</a:t>
            </a:r>
          </a:p>
        </p:txBody>
      </p:sp>
      <p:grpSp>
        <p:nvGrpSpPr>
          <p:cNvPr id="14" name="Group 4"/>
          <p:cNvGrpSpPr/>
          <p:nvPr/>
        </p:nvGrpSpPr>
        <p:grpSpPr>
          <a:xfrm>
            <a:off x="1077913" y="1427799"/>
            <a:ext cx="7924800" cy="2541352"/>
            <a:chOff x="1077912" y="1154364"/>
            <a:chExt cx="7924800" cy="3650738"/>
          </a:xfrm>
        </p:grpSpPr>
        <p:sp>
          <p:nvSpPr>
            <p:cNvPr id="16" name="TextBox 15"/>
            <p:cNvSpPr txBox="1"/>
            <p:nvPr/>
          </p:nvSpPr>
          <p:spPr>
            <a:xfrm rot="1304330">
              <a:off x="5461135" y="2618177"/>
              <a:ext cx="1228902" cy="472138"/>
            </a:xfrm>
            <a:prstGeom prst="rect">
              <a:avLst/>
            </a:prstGeom>
            <a:noFill/>
          </p:spPr>
          <p:txBody>
            <a:bodyPr wrap="square" rtlCol="0">
              <a:spAutoFit/>
            </a:bodyPr>
            <a:lstStyle/>
            <a:p>
              <a:r>
                <a:rPr lang="en-US" sz="1700" b="1" noProof="1">
                  <a:solidFill>
                    <a:srgbClr val="0D0D0D"/>
                  </a:solidFill>
                </a:rPr>
                <a:t>f:original</a:t>
              </a:r>
            </a:p>
          </p:txBody>
        </p:sp>
        <p:sp>
          <p:nvSpPr>
            <p:cNvPr id="17" name="TextBox 16"/>
            <p:cNvSpPr txBox="1"/>
            <p:nvPr/>
          </p:nvSpPr>
          <p:spPr>
            <a:xfrm rot="20054549">
              <a:off x="2945618" y="2642640"/>
              <a:ext cx="901528" cy="467738"/>
            </a:xfrm>
            <a:prstGeom prst="rect">
              <a:avLst/>
            </a:prstGeom>
            <a:noFill/>
          </p:spPr>
          <p:txBody>
            <a:bodyPr wrap="square" rtlCol="0">
              <a:spAutoFit/>
            </a:bodyPr>
            <a:lstStyle/>
            <a:p>
              <a:r>
                <a:rPr lang="en-US" sz="1700" b="1" noProof="1">
                  <a:solidFill>
                    <a:srgbClr val="0D0D0D"/>
                  </a:solidFill>
                </a:rPr>
                <a:t>f:titre</a:t>
              </a:r>
            </a:p>
          </p:txBody>
        </p:sp>
        <p:sp>
          <p:nvSpPr>
            <p:cNvPr id="18" name="Oval 17"/>
            <p:cNvSpPr/>
            <p:nvPr/>
          </p:nvSpPr>
          <p:spPr bwMode="auto">
            <a:xfrm>
              <a:off x="2877187" y="1154364"/>
              <a:ext cx="3763325" cy="11174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http://…isbn/2020386682</a:t>
              </a:r>
            </a:p>
          </p:txBody>
        </p:sp>
        <p:cxnSp>
          <p:nvCxnSpPr>
            <p:cNvPr id="19" name="Straight Arrow Connector 18"/>
            <p:cNvCxnSpPr>
              <a:stCxn id="18" idx="4"/>
              <a:endCxn id="21" idx="0"/>
            </p:cNvCxnSpPr>
            <p:nvPr/>
          </p:nvCxnSpPr>
          <p:spPr bwMode="auto">
            <a:xfrm flipH="1">
              <a:off x="2220912" y="2271855"/>
              <a:ext cx="2537938" cy="163471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8" idx="4"/>
              <a:endCxn id="22" idx="0"/>
            </p:cNvCxnSpPr>
            <p:nvPr/>
          </p:nvCxnSpPr>
          <p:spPr bwMode="auto">
            <a:xfrm>
              <a:off x="4758850" y="2271855"/>
              <a:ext cx="2415062" cy="141575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1" name="Rectangle 20"/>
            <p:cNvSpPr/>
            <p:nvPr/>
          </p:nvSpPr>
          <p:spPr bwMode="auto">
            <a:xfrm>
              <a:off x="1077912" y="3906569"/>
              <a:ext cx="2286000" cy="794695"/>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700" b="1" dirty="0">
                  <a:solidFill>
                    <a:srgbClr val="0D0D0D"/>
                  </a:solidFill>
                </a:rPr>
                <a:t>Le palais des miroirs</a:t>
              </a:r>
            </a:p>
          </p:txBody>
        </p:sp>
        <p:sp>
          <p:nvSpPr>
            <p:cNvPr id="22" name="Oval 21"/>
            <p:cNvSpPr/>
            <p:nvPr/>
          </p:nvSpPr>
          <p:spPr bwMode="auto">
            <a:xfrm>
              <a:off x="5345112" y="3687611"/>
              <a:ext cx="3657600" cy="11174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Grp="1" noChangeArrowheads="1"/>
          </p:cNvSpPr>
          <p:nvPr>
            <p:ph type="title"/>
          </p:nvPr>
        </p:nvSpPr>
        <p:spPr/>
        <p:txBody>
          <a:bodyPr>
            <a:normAutofit fontScale="90000"/>
          </a:bodyPr>
          <a:lstStyle/>
          <a:p>
            <a:r>
              <a:rPr lang="en-US" smtClean="0"/>
              <a:t>Examples of RDF/XML “simplifications”</a:t>
            </a:r>
            <a:endParaRPr lang="en-US"/>
          </a:p>
        </p:txBody>
      </p:sp>
      <p:sp>
        <p:nvSpPr>
          <p:cNvPr id="9" name="Text Placeholder 8"/>
          <p:cNvSpPr>
            <a:spLocks noGrp="1"/>
          </p:cNvSpPr>
          <p:nvPr>
            <p:ph type="body" sz="half" idx="3"/>
          </p:nvPr>
        </p:nvSpPr>
        <p:spPr/>
        <p:txBody>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&lt;rdf:Description rdf:about="http://…/isbn/2020386682"&gt;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&lt;f:original rdf:resource="http://…/isbn/000651409X"/&gt;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&lt;f:titre&gt;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Le palais des mirroirs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&lt;/f:titre&gt;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&lt;/rdf:Description&gt;</a:t>
            </a:r>
          </a:p>
          <a:p>
            <a:endParaRPr lang="en-US" dirty="0"/>
          </a:p>
        </p:txBody>
      </p:sp>
      <p:sp>
        <p:nvSpPr>
          <p:cNvPr id="118787" name="Rectangle 2"/>
          <p:cNvSpPr>
            <a:spLocks noGrp="1" noChangeArrowheads="1"/>
          </p:cNvSpPr>
          <p:nvPr>
            <p:ph sz="quarter" idx="2"/>
          </p:nvPr>
        </p:nvSpPr>
        <p:spPr/>
        <p:txBody>
          <a:bodyPr/>
          <a:lstStyle/>
          <a:p>
            <a:r>
              <a:rPr lang="en-US" dirty="0" smtClean="0"/>
              <a:t>Object references can be put into attributes</a:t>
            </a:r>
          </a:p>
          <a:p>
            <a:r>
              <a:rPr lang="en-US" dirty="0" smtClean="0"/>
              <a:t>Several properties on the same resource</a:t>
            </a:r>
            <a:endParaRPr lang="en-US" dirty="0"/>
          </a:p>
        </p:txBody>
      </p:sp>
      <p:sp>
        <p:nvSpPr>
          <p:cNvPr id="10" name="Content Placeholder 9"/>
          <p:cNvSpPr>
            <a:spLocks noGrp="1"/>
          </p:cNvSpPr>
          <p:nvPr>
            <p:ph sz="quarter" idx="4"/>
          </p:nvPr>
        </p:nvSpPr>
        <p:spPr/>
        <p:txBody>
          <a:bodyPr/>
          <a:lstStyle/>
          <a:p>
            <a:r>
              <a:rPr lang="en-US" dirty="0" smtClean="0"/>
              <a:t>There are other “simplification rules”, see the “RDF/XML Serialization” document for details</a:t>
            </a:r>
          </a:p>
          <a:p>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2"/>
          <p:cNvSpPr>
            <a:spLocks noGrp="1" noChangeArrowheads="1"/>
          </p:cNvSpPr>
          <p:nvPr>
            <p:ph idx="1"/>
          </p:nvPr>
        </p:nvSpPr>
        <p:spPr/>
        <p:txBody>
          <a:bodyPr/>
          <a:lstStyle/>
          <a:p>
            <a:r>
              <a:rPr lang="en-US" smtClean="0"/>
              <a:t>Consider the following statement:</a:t>
            </a:r>
          </a:p>
          <a:p>
            <a:pPr lvl="1"/>
            <a:r>
              <a:rPr lang="en-US" smtClean="0"/>
              <a:t>“the publisher is a «thing» that has a name and an address”</a:t>
            </a:r>
          </a:p>
          <a:p>
            <a:r>
              <a:rPr lang="en-US" smtClean="0"/>
              <a:t>Until now, nodes were identified with a URI. But…</a:t>
            </a:r>
          </a:p>
          <a:p>
            <a:r>
              <a:rPr lang="en-US" smtClean="0"/>
              <a:t>…what is the URI of «thing»?</a:t>
            </a:r>
            <a:endParaRPr lang="en-US"/>
          </a:p>
        </p:txBody>
      </p:sp>
      <p:sp>
        <p:nvSpPr>
          <p:cNvPr id="120834" name="Rectangle 1"/>
          <p:cNvSpPr>
            <a:spLocks noGrp="1" noChangeArrowheads="1"/>
          </p:cNvSpPr>
          <p:nvPr>
            <p:ph type="title"/>
          </p:nvPr>
        </p:nvSpPr>
        <p:spPr/>
        <p:txBody>
          <a:bodyPr/>
          <a:lstStyle/>
          <a:p>
            <a:r>
              <a:rPr lang="en-US" smtClean="0"/>
              <a:t>“Internal” nodes</a:t>
            </a:r>
            <a:endParaRPr lang="en-US"/>
          </a:p>
        </p:txBody>
      </p:sp>
      <p:grpSp>
        <p:nvGrpSpPr>
          <p:cNvPr id="2" name="Group 24"/>
          <p:cNvGrpSpPr/>
          <p:nvPr/>
        </p:nvGrpSpPr>
        <p:grpSpPr>
          <a:xfrm>
            <a:off x="468313" y="5191805"/>
            <a:ext cx="9144000" cy="1014464"/>
            <a:chOff x="620712" y="5191802"/>
            <a:chExt cx="9144000" cy="1014465"/>
          </a:xfrm>
        </p:grpSpPr>
        <p:sp>
          <p:nvSpPr>
            <p:cNvPr id="5" name="Oval 4"/>
            <p:cNvSpPr/>
            <p:nvPr/>
          </p:nvSpPr>
          <p:spPr bwMode="auto">
            <a:xfrm>
              <a:off x="4049712" y="55324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 name="Rectangle 5"/>
            <p:cNvSpPr/>
            <p:nvPr/>
          </p:nvSpPr>
          <p:spPr bwMode="auto">
            <a:xfrm>
              <a:off x="620712" y="5191802"/>
              <a:ext cx="1670399" cy="328665"/>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dirty="0">
                  <a:solidFill>
                    <a:srgbClr val="0D0D0D"/>
                  </a:solidFill>
                </a:rPr>
                <a:t>London</a:t>
              </a:r>
            </a:p>
          </p:txBody>
        </p:sp>
        <p:sp>
          <p:nvSpPr>
            <p:cNvPr id="7" name="Rectangle 6"/>
            <p:cNvSpPr/>
            <p:nvPr/>
          </p:nvSpPr>
          <p:spPr bwMode="auto">
            <a:xfrm>
              <a:off x="620712" y="5877602"/>
              <a:ext cx="1670399" cy="328665"/>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dirty="0">
                  <a:solidFill>
                    <a:srgbClr val="0D0D0D"/>
                  </a:solidFill>
                </a:rPr>
                <a:t>Harper Collins</a:t>
              </a:r>
            </a:p>
          </p:txBody>
        </p:sp>
        <p:cxnSp>
          <p:nvCxnSpPr>
            <p:cNvPr id="8" name="Curved Connector 20"/>
            <p:cNvCxnSpPr>
              <a:stCxn id="14" idx="2"/>
              <a:endCxn id="5" idx="6"/>
            </p:cNvCxnSpPr>
            <p:nvPr/>
          </p:nvCxnSpPr>
          <p:spPr bwMode="auto">
            <a:xfrm rot="10800000">
              <a:off x="4519513" y="5689038"/>
              <a:ext cx="1359000" cy="2524"/>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9" name="Straight Arrow Connector 8"/>
            <p:cNvCxnSpPr>
              <a:stCxn id="5" idx="2"/>
              <a:endCxn id="6" idx="3"/>
            </p:cNvCxnSpPr>
            <p:nvPr/>
          </p:nvCxnSpPr>
          <p:spPr bwMode="auto">
            <a:xfrm flipH="1" flipV="1">
              <a:off x="2291111" y="5356135"/>
              <a:ext cx="1758601" cy="3329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0" name="Straight Arrow Connector 9"/>
            <p:cNvCxnSpPr>
              <a:stCxn id="5" idx="2"/>
              <a:endCxn id="7" idx="3"/>
            </p:cNvCxnSpPr>
            <p:nvPr/>
          </p:nvCxnSpPr>
          <p:spPr bwMode="auto">
            <a:xfrm flipH="1">
              <a:off x="2291111" y="5689038"/>
              <a:ext cx="1758601" cy="35289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1" name="TextBox 10"/>
            <p:cNvSpPr txBox="1"/>
            <p:nvPr/>
          </p:nvSpPr>
          <p:spPr>
            <a:xfrm rot="610119">
              <a:off x="2927065" y="5221273"/>
              <a:ext cx="913959" cy="328665"/>
            </a:xfrm>
            <a:prstGeom prst="rect">
              <a:avLst/>
            </a:prstGeom>
            <a:noFill/>
          </p:spPr>
          <p:txBody>
            <a:bodyPr wrap="square" rtlCol="0">
              <a:spAutoFit/>
            </a:bodyPr>
            <a:lstStyle/>
            <a:p>
              <a:r>
                <a:rPr lang="en-US" sz="1700" b="1" noProof="1">
                  <a:solidFill>
                    <a:srgbClr val="0D0D0D"/>
                  </a:solidFill>
                </a:rPr>
                <a:t>a:city</a:t>
              </a:r>
            </a:p>
          </p:txBody>
        </p:sp>
        <p:sp>
          <p:nvSpPr>
            <p:cNvPr id="12" name="TextBox 11"/>
            <p:cNvSpPr txBox="1"/>
            <p:nvPr/>
          </p:nvSpPr>
          <p:spPr>
            <a:xfrm rot="20860771">
              <a:off x="2523287" y="5822759"/>
              <a:ext cx="1390710" cy="325602"/>
            </a:xfrm>
            <a:prstGeom prst="rect">
              <a:avLst/>
            </a:prstGeom>
            <a:noFill/>
          </p:spPr>
          <p:txBody>
            <a:bodyPr wrap="square" rtlCol="0">
              <a:spAutoFit/>
            </a:bodyPr>
            <a:lstStyle/>
            <a:p>
              <a:r>
                <a:rPr lang="en-US" sz="1700" b="1" noProof="1">
                  <a:solidFill>
                    <a:srgbClr val="0D0D0D"/>
                  </a:solidFill>
                </a:rPr>
                <a:t>a:p_name</a:t>
              </a:r>
            </a:p>
          </p:txBody>
        </p:sp>
        <p:sp>
          <p:nvSpPr>
            <p:cNvPr id="13" name="TextBox 12"/>
            <p:cNvSpPr txBox="1"/>
            <p:nvPr/>
          </p:nvSpPr>
          <p:spPr>
            <a:xfrm>
              <a:off x="4583112" y="5380037"/>
              <a:ext cx="1524000" cy="328665"/>
            </a:xfrm>
            <a:prstGeom prst="rect">
              <a:avLst/>
            </a:prstGeom>
            <a:noFill/>
          </p:spPr>
          <p:txBody>
            <a:bodyPr wrap="square" rtlCol="0">
              <a:spAutoFit/>
            </a:bodyPr>
            <a:lstStyle/>
            <a:p>
              <a:r>
                <a:rPr lang="en-US" sz="1700" b="1" noProof="1">
                  <a:solidFill>
                    <a:srgbClr val="0D0D0D"/>
                  </a:solidFill>
                </a:rPr>
                <a:t>a:publisher</a:t>
              </a:r>
            </a:p>
          </p:txBody>
        </p:sp>
        <p:sp>
          <p:nvSpPr>
            <p:cNvPr id="14" name="Oval 13"/>
            <p:cNvSpPr/>
            <p:nvPr/>
          </p:nvSpPr>
          <p:spPr bwMode="auto">
            <a:xfrm>
              <a:off x="5878512" y="5460479"/>
              <a:ext cx="3886200" cy="462164"/>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ChangeArrowheads="1"/>
          </p:cNvSpPr>
          <p:nvPr>
            <p:ph type="title"/>
          </p:nvPr>
        </p:nvSpPr>
        <p:spPr/>
        <p:txBody>
          <a:bodyPr/>
          <a:lstStyle/>
          <a:p>
            <a:r>
              <a:rPr lang="en-US" smtClean="0"/>
              <a:t>One solution: create an extra URI</a:t>
            </a:r>
            <a:endParaRPr lang="en-US"/>
          </a:p>
        </p:txBody>
      </p:sp>
      <p:sp>
        <p:nvSpPr>
          <p:cNvPr id="5" name="Text Placeholder 4"/>
          <p:cNvSpPr>
            <a:spLocks noGrp="1"/>
          </p:cNvSpPr>
          <p:nvPr>
            <p:ph type="body" sz="half" idx="3"/>
          </p:nvPr>
        </p:nvSpPr>
        <p:spPr/>
        <p:txBody>
          <a:bodyPr>
            <a:normAutofit lnSpcReduction="10000"/>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&lt;rdf:Description rdf:about="http://…/isbn/000651409X"&gt;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&lt;a:publisher rdf:resource="urn:uuid:f60ffb40-307d-…"/&gt;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&lt;/rdf:Description&gt;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&lt;rdf:Description rdf:about="urn:uuid:f60ffb40-307d-…"&gt;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&lt;a:p_name&gt;HarpersCollins&lt;/a:p_name&gt;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&lt;a:city&gt;HarpersCollins&lt;/a:city&gt;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&lt;/rdf:Description&gt;</a:t>
            </a:r>
          </a:p>
          <a:p>
            <a:endParaRPr lang="en-US" dirty="0"/>
          </a:p>
        </p:txBody>
      </p:sp>
      <p:sp>
        <p:nvSpPr>
          <p:cNvPr id="122883" name="Rectangle 2"/>
          <p:cNvSpPr>
            <a:spLocks noGrp="1" noChangeArrowheads="1"/>
          </p:cNvSpPr>
          <p:nvPr>
            <p:ph sz="quarter" idx="2"/>
          </p:nvPr>
        </p:nvSpPr>
        <p:spPr/>
        <p:txBody>
          <a:bodyPr/>
          <a:lstStyle/>
          <a:p>
            <a:r>
              <a:rPr lang="en-US" dirty="0" smtClean="0"/>
              <a:t>The resource will be “visible” on the Web</a:t>
            </a:r>
          </a:p>
          <a:p>
            <a:pPr lvl="1"/>
            <a:r>
              <a:rPr lang="en-US" dirty="0" smtClean="0"/>
              <a:t>care should be taken to define unique URI-</a:t>
            </a:r>
            <a:r>
              <a:rPr lang="en-US" dirty="0" err="1" smtClean="0"/>
              <a:t>s</a:t>
            </a:r>
            <a:r>
              <a:rPr lang="en-US" dirty="0" smtClean="0"/>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Site editors roam the Web for new facts</a:t>
            </a:r>
          </a:p>
          <a:p>
            <a:pPr lvl="1"/>
            <a:r>
              <a:rPr lang="en-US" dirty="0" smtClean="0"/>
              <a:t>may discover further links while roaming </a:t>
            </a:r>
          </a:p>
          <a:p>
            <a:r>
              <a:rPr lang="en-US" dirty="0" smtClean="0"/>
              <a:t>They update the site manually</a:t>
            </a:r>
          </a:p>
          <a:p>
            <a:r>
              <a:rPr lang="en-US" dirty="0" smtClean="0"/>
              <a:t>And the site gets soon out-of-date </a:t>
            </a:r>
            <a:r>
              <a:rPr lang="en-US" dirty="0" smtClean="0">
                <a:sym typeface="Wingdings"/>
              </a:rPr>
              <a:t></a:t>
            </a:r>
            <a:r>
              <a:rPr lang="en-US" dirty="0" smtClean="0"/>
              <a:t> </a:t>
            </a:r>
            <a:endParaRPr lang="en-US" dirty="0"/>
          </a:p>
        </p:txBody>
      </p:sp>
      <p:sp>
        <p:nvSpPr>
          <p:cNvPr id="2" name="Title 1"/>
          <p:cNvSpPr>
            <a:spLocks noGrp="1"/>
          </p:cNvSpPr>
          <p:nvPr>
            <p:ph type="title"/>
          </p:nvPr>
        </p:nvSpPr>
        <p:spPr/>
        <p:txBody>
          <a:bodyPr/>
          <a:lstStyle/>
          <a:p>
            <a:r>
              <a:rPr lang="en-US" dirty="0" smtClean="0"/>
              <a:t>How to build such a site 1.</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Grp="1" noChangeArrowheads="1"/>
          </p:cNvSpPr>
          <p:nvPr>
            <p:ph type="title"/>
          </p:nvPr>
        </p:nvSpPr>
        <p:spPr/>
        <p:txBody>
          <a:bodyPr/>
          <a:lstStyle/>
          <a:p>
            <a:r>
              <a:rPr lang="en-US" i="1" dirty="0" smtClean="0"/>
              <a:t>Internal </a:t>
            </a:r>
            <a:r>
              <a:rPr lang="en-US" dirty="0" smtClean="0"/>
              <a:t>identifier (“blank nodes”)</a:t>
            </a:r>
            <a:endParaRPr lang="en-US" dirty="0"/>
          </a:p>
        </p:txBody>
      </p:sp>
      <p:sp>
        <p:nvSpPr>
          <p:cNvPr id="20" name="Text Placeholder 19"/>
          <p:cNvSpPr>
            <a:spLocks noGrp="1"/>
          </p:cNvSpPr>
          <p:nvPr>
            <p:ph type="body" sz="half" idx="3"/>
          </p:nvPr>
        </p:nvSpPr>
        <p:spPr/>
        <p:txBody>
          <a:bodyPr>
            <a:normAutofit fontScale="92500" lnSpcReduction="20000"/>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rdf:about</a:t>
            </a:r>
            <a:r>
              <a:rPr lang="en-US" dirty="0" smtClean="0">
                <a:solidFill>
                  <a:srgbClr val="000000"/>
                </a:solidFill>
                <a:latin typeface="Courier New" charset="0"/>
                <a:ea typeface="msmincho" charset="0"/>
                <a:cs typeface="msmincho" charset="0"/>
              </a:rPr>
              <a: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a:publisher</a:t>
            </a:r>
            <a:r>
              <a:rPr lang="en-US" dirty="0" smtClean="0">
                <a:solidFill>
                  <a:srgbClr val="000000"/>
                </a:solidFill>
                <a:latin typeface="Courier New" charset="0"/>
                <a:ea typeface="msmincho" charset="0"/>
                <a:cs typeface="msmincho" charset="0"/>
              </a:rPr>
              <a:t> </a:t>
            </a:r>
            <a:r>
              <a:rPr lang="en-US" dirty="0" err="1" smtClean="0">
                <a:solidFill>
                  <a:srgbClr val="DC2300"/>
                </a:solidFill>
                <a:latin typeface="Courier New" charset="0"/>
                <a:ea typeface="msmincho" charset="0"/>
                <a:cs typeface="msmincho" charset="0"/>
              </a:rPr>
              <a:t>rdf:nodeID</a:t>
            </a:r>
            <a:r>
              <a:rPr lang="en-US" dirty="0" smtClean="0">
                <a:solidFill>
                  <a:srgbClr val="DC2300"/>
                </a:solidFill>
                <a:latin typeface="Courier New" charset="0"/>
                <a:ea typeface="msmincho" charset="0"/>
                <a:cs typeface="msmincho" charset="0"/>
              </a:rPr>
              <a:t>="A234"</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 </a:t>
            </a:r>
            <a:r>
              <a:rPr lang="en-US" dirty="0" err="1" smtClean="0">
                <a:solidFill>
                  <a:srgbClr val="DC2300"/>
                </a:solidFill>
                <a:latin typeface="Courier New" charset="0"/>
                <a:ea typeface="msmincho" charset="0"/>
                <a:cs typeface="msmincho" charset="0"/>
              </a:rPr>
              <a:t>rdf:nodeID</a:t>
            </a:r>
            <a:r>
              <a:rPr lang="en-US" dirty="0" smtClean="0">
                <a:solidFill>
                  <a:srgbClr val="DC2300"/>
                </a:solidFill>
                <a:latin typeface="Courier New" charset="0"/>
                <a:ea typeface="msmincho" charset="0"/>
                <a:cs typeface="msmincho" charset="0"/>
              </a:rPr>
              <a:t>="A234"</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a:p_name</a:t>
            </a:r>
            <a:r>
              <a:rPr lang="en-US" dirty="0" smtClean="0">
                <a:solidFill>
                  <a:srgbClr val="000000"/>
                </a:solidFill>
                <a:latin typeface="Courier New" charset="0"/>
                <a:ea typeface="msmincho" charset="0"/>
                <a:cs typeface="msmincho" charset="0"/>
              </a:rPr>
              <a:t>&gt;</a:t>
            </a:r>
            <a:r>
              <a:rPr lang="en-US" dirty="0" err="1" smtClean="0">
                <a:solidFill>
                  <a:srgbClr val="000000"/>
                </a:solidFill>
                <a:latin typeface="Courier New" charset="0"/>
                <a:ea typeface="msmincho" charset="0"/>
                <a:cs typeface="msmincho" charset="0"/>
              </a:rPr>
              <a:t>HarpersCollins</a:t>
            </a: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a:p_name</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a:city</a:t>
            </a:r>
            <a:r>
              <a:rPr lang="en-US" dirty="0" smtClean="0">
                <a:solidFill>
                  <a:srgbClr val="000000"/>
                </a:solidFill>
                <a:latin typeface="Courier New" charset="0"/>
                <a:ea typeface="msmincho" charset="0"/>
                <a:cs typeface="msmincho" charset="0"/>
              </a:rPr>
              <a:t>&gt;</a:t>
            </a:r>
            <a:r>
              <a:rPr lang="en-US" dirty="0" err="1" smtClean="0">
                <a:solidFill>
                  <a:srgbClr val="000000"/>
                </a:solidFill>
                <a:latin typeface="Courier New" charset="0"/>
                <a:ea typeface="msmincho" charset="0"/>
                <a:cs typeface="msmincho" charset="0"/>
              </a:rPr>
              <a:t>HarpersCollins</a:t>
            </a: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a:city</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&gt;</a:t>
            </a:r>
          </a:p>
          <a:p>
            <a:endParaRPr lang="en-US" dirty="0"/>
          </a:p>
        </p:txBody>
      </p:sp>
      <p:sp>
        <p:nvSpPr>
          <p:cNvPr id="19" name="Content Placeholder 18"/>
          <p:cNvSpPr>
            <a:spLocks noGrp="1"/>
          </p:cNvSpPr>
          <p:nvPr>
            <p:ph sz="quarter" idx="2"/>
          </p:nvPr>
        </p:nvSpPr>
        <p:spPr>
          <a:xfrm>
            <a:off x="468347" y="4981704"/>
            <a:ext cx="9076063" cy="1236536"/>
          </a:xfrm>
        </p:spPr>
        <p:txBody>
          <a:bodyPr/>
          <a:lstStyle/>
          <a:p>
            <a:r>
              <a:rPr lang="en-US" dirty="0" smtClean="0"/>
              <a:t>Internal = these resources are not visible outside</a:t>
            </a:r>
          </a:p>
        </p:txBody>
      </p:sp>
      <p:sp>
        <p:nvSpPr>
          <p:cNvPr id="21" name="Text Placeholder 20"/>
          <p:cNvSpPr>
            <a:spLocks noGrp="1"/>
          </p:cNvSpPr>
          <p:nvPr>
            <p:ph type="body" sz="half" idx="10"/>
          </p:nvPr>
        </p:nvSpPr>
        <p:spPr>
          <a:xfrm>
            <a:off x="544547" y="3627439"/>
            <a:ext cx="9076063" cy="844691"/>
          </a:xfrm>
        </p:spPr>
        <p:txBody>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&lt;http://…/isbn/2020386682&gt; </a:t>
            </a:r>
            <a:r>
              <a:rPr lang="en-US" dirty="0" err="1" smtClean="0">
                <a:solidFill>
                  <a:srgbClr val="000000"/>
                </a:solidFill>
                <a:latin typeface="Courier New" charset="0"/>
                <a:ea typeface="msmincho" charset="0"/>
                <a:cs typeface="msmincho" charset="0"/>
              </a:rPr>
              <a:t>a:publisher</a:t>
            </a:r>
            <a:r>
              <a:rPr lang="en-US" dirty="0" smtClean="0">
                <a:solidFill>
                  <a:srgbClr val="000000"/>
                </a:solidFill>
                <a:latin typeface="Courier New" charset="0"/>
                <a:ea typeface="msmincho" charset="0"/>
                <a:cs typeface="msmincho" charset="0"/>
              </a:rPr>
              <a:t> </a:t>
            </a:r>
            <a:r>
              <a:rPr lang="en-US" dirty="0" smtClean="0">
                <a:solidFill>
                  <a:srgbClr val="DC2300"/>
                </a:solidFill>
                <a:latin typeface="Courier New" charset="0"/>
                <a:ea typeface="msmincho" charset="0"/>
                <a:cs typeface="msmincho" charset="0"/>
              </a:rPr>
              <a:t>_:A234</a:t>
            </a:r>
            <a:r>
              <a:rPr lang="en-US" dirty="0"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DC2300"/>
                </a:solidFill>
                <a:latin typeface="Courier New" charset="0"/>
                <a:ea typeface="msmincho" charset="0"/>
                <a:cs typeface="msmincho" charset="0"/>
              </a:rPr>
              <a:t>_:A234</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a:p_name</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HarpersCollins</a:t>
            </a:r>
            <a:r>
              <a:rPr lang="en-US" dirty="0" smtClean="0">
                <a:solidFill>
                  <a:srgbClr val="000000"/>
                </a:solidFill>
                <a:latin typeface="Courier New" charset="0"/>
                <a:ea typeface="msmincho" charset="0"/>
                <a:cs typeface="msmincho" charset="0"/>
              </a:rPr>
              <a:t>".</a:t>
            </a:r>
          </a:p>
          <a:p>
            <a:endParaRPr lang="en-US" dirty="0"/>
          </a:p>
        </p:txBody>
      </p:sp>
      <p:grpSp>
        <p:nvGrpSpPr>
          <p:cNvPr id="2" name="Group 6"/>
          <p:cNvGrpSpPr/>
          <p:nvPr/>
        </p:nvGrpSpPr>
        <p:grpSpPr>
          <a:xfrm>
            <a:off x="468313" y="5974164"/>
            <a:ext cx="9144000" cy="1014464"/>
            <a:chOff x="620712" y="5191802"/>
            <a:chExt cx="9144000" cy="1014465"/>
          </a:xfrm>
        </p:grpSpPr>
        <p:sp>
          <p:nvSpPr>
            <p:cNvPr id="9" name="Oval 8"/>
            <p:cNvSpPr/>
            <p:nvPr/>
          </p:nvSpPr>
          <p:spPr bwMode="auto">
            <a:xfrm>
              <a:off x="4049712" y="55324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0" name="Rectangle 9"/>
            <p:cNvSpPr/>
            <p:nvPr/>
          </p:nvSpPr>
          <p:spPr bwMode="auto">
            <a:xfrm>
              <a:off x="620712" y="5191802"/>
              <a:ext cx="1670399" cy="328665"/>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dirty="0">
                  <a:solidFill>
                    <a:srgbClr val="0D0D0D"/>
                  </a:solidFill>
                </a:rPr>
                <a:t>London</a:t>
              </a:r>
            </a:p>
          </p:txBody>
        </p:sp>
        <p:sp>
          <p:nvSpPr>
            <p:cNvPr id="11" name="Rectangle 10"/>
            <p:cNvSpPr/>
            <p:nvPr/>
          </p:nvSpPr>
          <p:spPr bwMode="auto">
            <a:xfrm>
              <a:off x="620712" y="5877602"/>
              <a:ext cx="1670399" cy="328665"/>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dirty="0">
                  <a:solidFill>
                    <a:srgbClr val="0D0D0D"/>
                  </a:solidFill>
                </a:rPr>
                <a:t>Harper Collins</a:t>
              </a:r>
            </a:p>
          </p:txBody>
        </p:sp>
        <p:cxnSp>
          <p:nvCxnSpPr>
            <p:cNvPr id="12" name="Curved Connector 20"/>
            <p:cNvCxnSpPr>
              <a:stCxn id="18" idx="2"/>
              <a:endCxn id="9" idx="6"/>
            </p:cNvCxnSpPr>
            <p:nvPr/>
          </p:nvCxnSpPr>
          <p:spPr bwMode="auto">
            <a:xfrm rot="10800000">
              <a:off x="4519513" y="5689038"/>
              <a:ext cx="1359000" cy="2524"/>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13" name="Straight Arrow Connector 12"/>
            <p:cNvCxnSpPr>
              <a:stCxn id="9" idx="2"/>
              <a:endCxn id="10" idx="3"/>
            </p:cNvCxnSpPr>
            <p:nvPr/>
          </p:nvCxnSpPr>
          <p:spPr bwMode="auto">
            <a:xfrm flipH="1" flipV="1">
              <a:off x="2291111" y="5356135"/>
              <a:ext cx="1758601" cy="3329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4" name="Straight Arrow Connector 13"/>
            <p:cNvCxnSpPr>
              <a:stCxn id="9" idx="2"/>
              <a:endCxn id="11" idx="3"/>
            </p:cNvCxnSpPr>
            <p:nvPr/>
          </p:nvCxnSpPr>
          <p:spPr bwMode="auto">
            <a:xfrm flipH="1">
              <a:off x="2291111" y="5689038"/>
              <a:ext cx="1758601" cy="35289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5" name="TextBox 14"/>
            <p:cNvSpPr txBox="1"/>
            <p:nvPr/>
          </p:nvSpPr>
          <p:spPr>
            <a:xfrm rot="610119">
              <a:off x="2927065" y="5221273"/>
              <a:ext cx="913959" cy="328665"/>
            </a:xfrm>
            <a:prstGeom prst="rect">
              <a:avLst/>
            </a:prstGeom>
            <a:noFill/>
          </p:spPr>
          <p:txBody>
            <a:bodyPr wrap="square" rtlCol="0">
              <a:spAutoFit/>
            </a:bodyPr>
            <a:lstStyle/>
            <a:p>
              <a:r>
                <a:rPr lang="en-US" sz="1700" b="1" noProof="1">
                  <a:solidFill>
                    <a:srgbClr val="0D0D0D"/>
                  </a:solidFill>
                </a:rPr>
                <a:t>a:city</a:t>
              </a:r>
            </a:p>
          </p:txBody>
        </p:sp>
        <p:sp>
          <p:nvSpPr>
            <p:cNvPr id="16" name="TextBox 15"/>
            <p:cNvSpPr txBox="1"/>
            <p:nvPr/>
          </p:nvSpPr>
          <p:spPr>
            <a:xfrm rot="20860771">
              <a:off x="2590775" y="5815475"/>
              <a:ext cx="1322435" cy="325602"/>
            </a:xfrm>
            <a:prstGeom prst="rect">
              <a:avLst/>
            </a:prstGeom>
            <a:noFill/>
          </p:spPr>
          <p:txBody>
            <a:bodyPr wrap="square" rtlCol="0">
              <a:spAutoFit/>
            </a:bodyPr>
            <a:lstStyle/>
            <a:p>
              <a:r>
                <a:rPr lang="en-US" sz="1700" b="1" noProof="1">
                  <a:solidFill>
                    <a:srgbClr val="0D0D0D"/>
                  </a:solidFill>
                </a:rPr>
                <a:t>a:p_name</a:t>
              </a:r>
            </a:p>
          </p:txBody>
        </p:sp>
        <p:sp>
          <p:nvSpPr>
            <p:cNvPr id="17" name="TextBox 16"/>
            <p:cNvSpPr txBox="1"/>
            <p:nvPr/>
          </p:nvSpPr>
          <p:spPr>
            <a:xfrm>
              <a:off x="4583112" y="5380037"/>
              <a:ext cx="1524000" cy="328665"/>
            </a:xfrm>
            <a:prstGeom prst="rect">
              <a:avLst/>
            </a:prstGeom>
            <a:noFill/>
          </p:spPr>
          <p:txBody>
            <a:bodyPr wrap="square" rtlCol="0">
              <a:spAutoFit/>
            </a:bodyPr>
            <a:lstStyle/>
            <a:p>
              <a:r>
                <a:rPr lang="en-US" sz="1700" b="1" noProof="1">
                  <a:solidFill>
                    <a:srgbClr val="0D0D0D"/>
                  </a:solidFill>
                </a:rPr>
                <a:t>a:publisher</a:t>
              </a:r>
            </a:p>
          </p:txBody>
        </p:sp>
        <p:sp>
          <p:nvSpPr>
            <p:cNvPr id="18" name="Oval 17"/>
            <p:cNvSpPr/>
            <p:nvPr/>
          </p:nvSpPr>
          <p:spPr bwMode="auto">
            <a:xfrm>
              <a:off x="5878512" y="5460479"/>
              <a:ext cx="3886200" cy="462164"/>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p:cNvSpPr>
            <a:spLocks noGrp="1" noChangeArrowheads="1"/>
          </p:cNvSpPr>
          <p:nvPr>
            <p:ph type="title"/>
          </p:nvPr>
        </p:nvSpPr>
        <p:spPr/>
        <p:txBody>
          <a:bodyPr/>
          <a:lstStyle/>
          <a:p>
            <a:r>
              <a:rPr lang="en-US" smtClean="0"/>
              <a:t>Blank nodes: the system can  do it</a:t>
            </a:r>
            <a:endParaRPr lang="en-US"/>
          </a:p>
        </p:txBody>
      </p:sp>
      <p:sp>
        <p:nvSpPr>
          <p:cNvPr id="17" name="Text Placeholder 16"/>
          <p:cNvSpPr>
            <a:spLocks noGrp="1"/>
          </p:cNvSpPr>
          <p:nvPr>
            <p:ph type="body" sz="half" idx="3"/>
          </p:nvPr>
        </p:nvSpPr>
        <p:spPr/>
        <p:txBody>
          <a:bodyPr>
            <a:normAutofit fontScale="92500" lnSpcReduction="20000"/>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rdf:about</a:t>
            </a:r>
            <a:r>
              <a:rPr lang="en-US" dirty="0" smtClean="0">
                <a:solidFill>
                  <a:srgbClr val="000000"/>
                </a:solidFill>
                <a:latin typeface="Courier New" charset="0"/>
                <a:ea typeface="msmincho" charset="0"/>
                <a:cs typeface="msmincho" charset="0"/>
              </a:rPr>
              <a: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a:publisher</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a:p_name</a:t>
            </a:r>
            <a:r>
              <a:rPr lang="en-US" dirty="0" smtClean="0">
                <a:solidFill>
                  <a:srgbClr val="000000"/>
                </a:solidFill>
                <a:latin typeface="Courier New" charset="0"/>
                <a:ea typeface="msmincho" charset="0"/>
                <a:cs typeface="msmincho" charset="0"/>
              </a:rPr>
              <a:t>&gt;</a:t>
            </a:r>
            <a:r>
              <a:rPr lang="en-US" dirty="0" err="1" smtClean="0">
                <a:solidFill>
                  <a:srgbClr val="000000"/>
                </a:solidFill>
                <a:latin typeface="Courier New" charset="0"/>
                <a:ea typeface="msmincho" charset="0"/>
                <a:cs typeface="msmincho" charset="0"/>
              </a:rPr>
              <a:t>HarpersCollins</a:t>
            </a: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a:p_name</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a:publisher</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&gt;</a:t>
            </a:r>
          </a:p>
          <a:p>
            <a:endParaRPr lang="en-US" dirty="0"/>
          </a:p>
        </p:txBody>
      </p:sp>
      <p:sp>
        <p:nvSpPr>
          <p:cNvPr id="126979" name="Rectangle 2"/>
          <p:cNvSpPr>
            <a:spLocks noGrp="1" noChangeArrowheads="1"/>
          </p:cNvSpPr>
          <p:nvPr>
            <p:ph sz="quarter" idx="2"/>
          </p:nvPr>
        </p:nvSpPr>
        <p:spPr/>
        <p:txBody>
          <a:bodyPr/>
          <a:lstStyle/>
          <a:p>
            <a:r>
              <a:rPr lang="en-US" smtClean="0"/>
              <a:t>Let the system create a “nodeID” internally (you do not really care about the name…)</a:t>
            </a:r>
            <a:endParaRPr lang="en-US"/>
          </a:p>
        </p:txBody>
      </p:sp>
      <p:grpSp>
        <p:nvGrpSpPr>
          <p:cNvPr id="6" name="Group 7"/>
          <p:cNvGrpSpPr/>
          <p:nvPr/>
        </p:nvGrpSpPr>
        <p:grpSpPr>
          <a:xfrm>
            <a:off x="468313" y="5974164"/>
            <a:ext cx="9144000" cy="1014464"/>
            <a:chOff x="620712" y="5191802"/>
            <a:chExt cx="9144000" cy="1014465"/>
          </a:xfrm>
        </p:grpSpPr>
        <p:sp>
          <p:nvSpPr>
            <p:cNvPr id="7" name="Oval 6"/>
            <p:cNvSpPr/>
            <p:nvPr/>
          </p:nvSpPr>
          <p:spPr bwMode="auto">
            <a:xfrm>
              <a:off x="4049712" y="55324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8" name="Rectangle 7"/>
            <p:cNvSpPr/>
            <p:nvPr/>
          </p:nvSpPr>
          <p:spPr bwMode="auto">
            <a:xfrm>
              <a:off x="620712" y="5191802"/>
              <a:ext cx="1670399" cy="328665"/>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dirty="0">
                  <a:solidFill>
                    <a:srgbClr val="0D0D0D"/>
                  </a:solidFill>
                </a:rPr>
                <a:t>London</a:t>
              </a:r>
            </a:p>
          </p:txBody>
        </p:sp>
        <p:sp>
          <p:nvSpPr>
            <p:cNvPr id="9" name="Rectangle 8"/>
            <p:cNvSpPr/>
            <p:nvPr/>
          </p:nvSpPr>
          <p:spPr bwMode="auto">
            <a:xfrm>
              <a:off x="620712" y="5877602"/>
              <a:ext cx="1670399" cy="328665"/>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dirty="0">
                  <a:solidFill>
                    <a:srgbClr val="0D0D0D"/>
                  </a:solidFill>
                </a:rPr>
                <a:t>Harper Collins</a:t>
              </a:r>
            </a:p>
          </p:txBody>
        </p:sp>
        <p:cxnSp>
          <p:nvCxnSpPr>
            <p:cNvPr id="10" name="Curved Connector 20"/>
            <p:cNvCxnSpPr>
              <a:stCxn id="16" idx="2"/>
              <a:endCxn id="7" idx="6"/>
            </p:cNvCxnSpPr>
            <p:nvPr/>
          </p:nvCxnSpPr>
          <p:spPr bwMode="auto">
            <a:xfrm rot="10800000">
              <a:off x="4519513" y="5689038"/>
              <a:ext cx="1359000" cy="2524"/>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11" name="Straight Arrow Connector 10"/>
            <p:cNvCxnSpPr>
              <a:stCxn id="7" idx="2"/>
              <a:endCxn id="8" idx="3"/>
            </p:cNvCxnSpPr>
            <p:nvPr/>
          </p:nvCxnSpPr>
          <p:spPr bwMode="auto">
            <a:xfrm flipH="1" flipV="1">
              <a:off x="2291111" y="5356135"/>
              <a:ext cx="1758601" cy="3329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2" name="Straight Arrow Connector 11"/>
            <p:cNvCxnSpPr>
              <a:stCxn id="7" idx="2"/>
              <a:endCxn id="9" idx="3"/>
            </p:cNvCxnSpPr>
            <p:nvPr/>
          </p:nvCxnSpPr>
          <p:spPr bwMode="auto">
            <a:xfrm flipH="1">
              <a:off x="2291111" y="5689038"/>
              <a:ext cx="1758601" cy="35289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3" name="TextBox 12"/>
            <p:cNvSpPr txBox="1"/>
            <p:nvPr/>
          </p:nvSpPr>
          <p:spPr>
            <a:xfrm rot="610119">
              <a:off x="2927065" y="5221273"/>
              <a:ext cx="913959" cy="328665"/>
            </a:xfrm>
            <a:prstGeom prst="rect">
              <a:avLst/>
            </a:prstGeom>
            <a:noFill/>
          </p:spPr>
          <p:txBody>
            <a:bodyPr wrap="square" rtlCol="0">
              <a:spAutoFit/>
            </a:bodyPr>
            <a:lstStyle/>
            <a:p>
              <a:r>
                <a:rPr lang="en-US" sz="1700" b="1" noProof="1">
                  <a:solidFill>
                    <a:srgbClr val="0D0D0D"/>
                  </a:solidFill>
                </a:rPr>
                <a:t>a:city</a:t>
              </a:r>
            </a:p>
          </p:txBody>
        </p:sp>
        <p:sp>
          <p:nvSpPr>
            <p:cNvPr id="14" name="TextBox 13"/>
            <p:cNvSpPr txBox="1"/>
            <p:nvPr/>
          </p:nvSpPr>
          <p:spPr>
            <a:xfrm rot="20860771">
              <a:off x="2575587" y="5817114"/>
              <a:ext cx="1337800" cy="325602"/>
            </a:xfrm>
            <a:prstGeom prst="rect">
              <a:avLst/>
            </a:prstGeom>
            <a:noFill/>
          </p:spPr>
          <p:txBody>
            <a:bodyPr wrap="square" rtlCol="0">
              <a:spAutoFit/>
            </a:bodyPr>
            <a:lstStyle/>
            <a:p>
              <a:r>
                <a:rPr lang="en-US" sz="1700" b="1" noProof="1">
                  <a:solidFill>
                    <a:srgbClr val="0D0D0D"/>
                  </a:solidFill>
                </a:rPr>
                <a:t>a:p_name</a:t>
              </a:r>
            </a:p>
          </p:txBody>
        </p:sp>
        <p:sp>
          <p:nvSpPr>
            <p:cNvPr id="15" name="TextBox 14"/>
            <p:cNvSpPr txBox="1"/>
            <p:nvPr/>
          </p:nvSpPr>
          <p:spPr>
            <a:xfrm>
              <a:off x="4583112" y="5380037"/>
              <a:ext cx="1524000" cy="328665"/>
            </a:xfrm>
            <a:prstGeom prst="rect">
              <a:avLst/>
            </a:prstGeom>
            <a:noFill/>
          </p:spPr>
          <p:txBody>
            <a:bodyPr wrap="square" rtlCol="0">
              <a:spAutoFit/>
            </a:bodyPr>
            <a:lstStyle/>
            <a:p>
              <a:r>
                <a:rPr lang="en-US" sz="1700" b="1" noProof="1">
                  <a:solidFill>
                    <a:srgbClr val="0D0D0D"/>
                  </a:solidFill>
                </a:rPr>
                <a:t>a:publisher</a:t>
              </a:r>
            </a:p>
          </p:txBody>
        </p:sp>
        <p:sp>
          <p:nvSpPr>
            <p:cNvPr id="16" name="Oval 15"/>
            <p:cNvSpPr/>
            <p:nvPr/>
          </p:nvSpPr>
          <p:spPr bwMode="auto">
            <a:xfrm>
              <a:off x="5878512" y="5460479"/>
              <a:ext cx="3886200" cy="462164"/>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
          <p:cNvSpPr>
            <a:spLocks noGrp="1" noChangeArrowheads="1"/>
          </p:cNvSpPr>
          <p:nvPr>
            <p:ph type="title"/>
          </p:nvPr>
        </p:nvSpPr>
        <p:spPr/>
        <p:txBody>
          <a:bodyPr/>
          <a:lstStyle/>
          <a:p>
            <a:r>
              <a:rPr lang="en-US" smtClean="0"/>
              <a:t>Same in Turtle</a:t>
            </a:r>
            <a:endParaRPr lang="en-US"/>
          </a:p>
        </p:txBody>
      </p:sp>
      <p:sp>
        <p:nvSpPr>
          <p:cNvPr id="19" name="Text Placeholder 18"/>
          <p:cNvSpPr>
            <a:spLocks noGrp="1"/>
          </p:cNvSpPr>
          <p:nvPr>
            <p:ph type="body" sz="half" idx="3"/>
          </p:nvPr>
        </p:nvSpPr>
        <p:spPr>
          <a:xfrm>
            <a:off x="504068" y="1874837"/>
            <a:ext cx="9076063" cy="1441030"/>
          </a:xfrm>
        </p:spPr>
        <p:txBody>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&lt;http://…/isbn/000651409X&gt; </a:t>
            </a:r>
            <a:r>
              <a:rPr lang="en-US" dirty="0" err="1" smtClean="0">
                <a:solidFill>
                  <a:srgbClr val="000000"/>
                </a:solidFill>
                <a:latin typeface="Courier New" charset="0"/>
                <a:ea typeface="msmincho" charset="0"/>
                <a:cs typeface="msmincho" charset="0"/>
              </a:rPr>
              <a:t>a:publisher</a:t>
            </a:r>
            <a:r>
              <a:rPr lang="en-US" dirty="0" smtClean="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a:p_name</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HarpersCollins</a:t>
            </a:r>
            <a:r>
              <a:rPr lang="en-US" dirty="0"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a:t>
            </a:r>
          </a:p>
          <a:p>
            <a:endParaRPr lang="en-US" dirty="0"/>
          </a:p>
        </p:txBody>
      </p:sp>
      <p:grpSp>
        <p:nvGrpSpPr>
          <p:cNvPr id="7" name="Group 7"/>
          <p:cNvGrpSpPr/>
          <p:nvPr/>
        </p:nvGrpSpPr>
        <p:grpSpPr>
          <a:xfrm>
            <a:off x="468313" y="5974164"/>
            <a:ext cx="9144000" cy="1014464"/>
            <a:chOff x="620712" y="5191802"/>
            <a:chExt cx="9144000" cy="1014465"/>
          </a:xfrm>
        </p:grpSpPr>
        <p:sp>
          <p:nvSpPr>
            <p:cNvPr id="8" name="Oval 7"/>
            <p:cNvSpPr/>
            <p:nvPr/>
          </p:nvSpPr>
          <p:spPr bwMode="auto">
            <a:xfrm>
              <a:off x="4049712" y="55324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9" name="Rectangle 8"/>
            <p:cNvSpPr/>
            <p:nvPr/>
          </p:nvSpPr>
          <p:spPr bwMode="auto">
            <a:xfrm>
              <a:off x="620712" y="5191802"/>
              <a:ext cx="1670399" cy="328665"/>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dirty="0">
                  <a:solidFill>
                    <a:srgbClr val="0D0D0D"/>
                  </a:solidFill>
                </a:rPr>
                <a:t>London</a:t>
              </a:r>
            </a:p>
          </p:txBody>
        </p:sp>
        <p:sp>
          <p:nvSpPr>
            <p:cNvPr id="10" name="Rectangle 9"/>
            <p:cNvSpPr/>
            <p:nvPr/>
          </p:nvSpPr>
          <p:spPr bwMode="auto">
            <a:xfrm>
              <a:off x="620712" y="5877602"/>
              <a:ext cx="1670399" cy="328665"/>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dirty="0">
                  <a:solidFill>
                    <a:srgbClr val="0D0D0D"/>
                  </a:solidFill>
                </a:rPr>
                <a:t>Harper Collins</a:t>
              </a:r>
            </a:p>
          </p:txBody>
        </p:sp>
        <p:cxnSp>
          <p:nvCxnSpPr>
            <p:cNvPr id="11" name="Curved Connector 20"/>
            <p:cNvCxnSpPr>
              <a:stCxn id="17" idx="2"/>
              <a:endCxn id="8" idx="6"/>
            </p:cNvCxnSpPr>
            <p:nvPr/>
          </p:nvCxnSpPr>
          <p:spPr bwMode="auto">
            <a:xfrm rot="10800000">
              <a:off x="4519513" y="5689038"/>
              <a:ext cx="1359000" cy="2524"/>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12" name="Straight Arrow Connector 11"/>
            <p:cNvCxnSpPr>
              <a:stCxn id="8" idx="2"/>
              <a:endCxn id="9" idx="3"/>
            </p:cNvCxnSpPr>
            <p:nvPr/>
          </p:nvCxnSpPr>
          <p:spPr bwMode="auto">
            <a:xfrm flipH="1" flipV="1">
              <a:off x="2291111" y="5356135"/>
              <a:ext cx="1758601" cy="3329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 name="Straight Arrow Connector 12"/>
            <p:cNvCxnSpPr>
              <a:stCxn id="8" idx="2"/>
              <a:endCxn id="10" idx="3"/>
            </p:cNvCxnSpPr>
            <p:nvPr/>
          </p:nvCxnSpPr>
          <p:spPr bwMode="auto">
            <a:xfrm flipH="1">
              <a:off x="2291111" y="5689038"/>
              <a:ext cx="1758601" cy="35289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 name="TextBox 13"/>
            <p:cNvSpPr txBox="1"/>
            <p:nvPr/>
          </p:nvSpPr>
          <p:spPr>
            <a:xfrm rot="610119">
              <a:off x="2927065" y="5221273"/>
              <a:ext cx="913959" cy="328665"/>
            </a:xfrm>
            <a:prstGeom prst="rect">
              <a:avLst/>
            </a:prstGeom>
            <a:noFill/>
          </p:spPr>
          <p:txBody>
            <a:bodyPr wrap="square" rtlCol="0">
              <a:spAutoFit/>
            </a:bodyPr>
            <a:lstStyle/>
            <a:p>
              <a:r>
                <a:rPr lang="en-US" sz="1700" b="1" noProof="1">
                  <a:solidFill>
                    <a:srgbClr val="0D0D0D"/>
                  </a:solidFill>
                </a:rPr>
                <a:t>a:city</a:t>
              </a:r>
            </a:p>
          </p:txBody>
        </p:sp>
        <p:sp>
          <p:nvSpPr>
            <p:cNvPr id="15" name="TextBox 14"/>
            <p:cNvSpPr txBox="1"/>
            <p:nvPr/>
          </p:nvSpPr>
          <p:spPr>
            <a:xfrm rot="20860771">
              <a:off x="2590775" y="5815475"/>
              <a:ext cx="1322435" cy="325602"/>
            </a:xfrm>
            <a:prstGeom prst="rect">
              <a:avLst/>
            </a:prstGeom>
            <a:noFill/>
          </p:spPr>
          <p:txBody>
            <a:bodyPr wrap="square" rtlCol="0">
              <a:spAutoFit/>
            </a:bodyPr>
            <a:lstStyle/>
            <a:p>
              <a:r>
                <a:rPr lang="en-US" sz="1700" b="1" noProof="1">
                  <a:solidFill>
                    <a:srgbClr val="0D0D0D"/>
                  </a:solidFill>
                </a:rPr>
                <a:t>a:p_name</a:t>
              </a:r>
            </a:p>
          </p:txBody>
        </p:sp>
        <p:sp>
          <p:nvSpPr>
            <p:cNvPr id="16" name="TextBox 15"/>
            <p:cNvSpPr txBox="1"/>
            <p:nvPr/>
          </p:nvSpPr>
          <p:spPr>
            <a:xfrm>
              <a:off x="4583112" y="5380037"/>
              <a:ext cx="1524000" cy="328665"/>
            </a:xfrm>
            <a:prstGeom prst="rect">
              <a:avLst/>
            </a:prstGeom>
            <a:noFill/>
          </p:spPr>
          <p:txBody>
            <a:bodyPr wrap="square" rtlCol="0">
              <a:spAutoFit/>
            </a:bodyPr>
            <a:lstStyle/>
            <a:p>
              <a:r>
                <a:rPr lang="en-US" sz="1700" b="1" noProof="1">
                  <a:solidFill>
                    <a:srgbClr val="0D0D0D"/>
                  </a:solidFill>
                </a:rPr>
                <a:t>a:publisher</a:t>
              </a:r>
            </a:p>
          </p:txBody>
        </p:sp>
        <p:sp>
          <p:nvSpPr>
            <p:cNvPr id="17" name="Oval 16"/>
            <p:cNvSpPr/>
            <p:nvPr/>
          </p:nvSpPr>
          <p:spPr bwMode="auto">
            <a:xfrm>
              <a:off x="5878512" y="5460479"/>
              <a:ext cx="3886200" cy="462164"/>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2"/>
          <p:cNvSpPr>
            <a:spLocks noGrp="1" noChangeArrowheads="1"/>
          </p:cNvSpPr>
          <p:nvPr>
            <p:ph idx="1"/>
          </p:nvPr>
        </p:nvSpPr>
        <p:spPr/>
        <p:txBody>
          <a:bodyPr>
            <a:normAutofit/>
          </a:bodyPr>
          <a:lstStyle/>
          <a:p>
            <a:r>
              <a:rPr lang="en-US" dirty="0" smtClean="0"/>
              <a:t>Blank nodes require attention when merging</a:t>
            </a:r>
          </a:p>
          <a:p>
            <a:pPr lvl="1"/>
            <a:r>
              <a:rPr lang="en-US" dirty="0" smtClean="0"/>
              <a:t>blanks nodes with identical </a:t>
            </a:r>
            <a:r>
              <a:rPr lang="en-US" dirty="0" err="1" smtClean="0"/>
              <a:t>nodeID-s</a:t>
            </a:r>
            <a:r>
              <a:rPr lang="en-US" dirty="0" smtClean="0"/>
              <a:t> in different graphs are </a:t>
            </a:r>
            <a:r>
              <a:rPr lang="en-US" i="1" u="sng" dirty="0" smtClean="0"/>
              <a:t>different</a:t>
            </a:r>
          </a:p>
          <a:p>
            <a:pPr lvl="1"/>
            <a:r>
              <a:rPr lang="en-US" dirty="0" smtClean="0"/>
              <a:t>implementations must be careful…</a:t>
            </a:r>
          </a:p>
          <a:p>
            <a:r>
              <a:rPr lang="en-US" dirty="0" smtClean="0"/>
              <a:t>Many applications prefer not to use blank nodes and define new URIs “on-the-fly”</a:t>
            </a:r>
          </a:p>
          <a:p>
            <a:r>
              <a:rPr lang="en-US" dirty="0" smtClean="0"/>
              <a:t>From a logic point of view, blank nodes represent an “existential” statement </a:t>
            </a:r>
          </a:p>
          <a:p>
            <a:pPr lvl="1"/>
            <a:r>
              <a:rPr lang="en-US" dirty="0" smtClean="0"/>
              <a:t>“there is a resource such that…”</a:t>
            </a:r>
            <a:endParaRPr lang="en-US" dirty="0"/>
          </a:p>
        </p:txBody>
      </p:sp>
      <p:sp>
        <p:nvSpPr>
          <p:cNvPr id="131074" name="Rectangle 1"/>
          <p:cNvSpPr>
            <a:spLocks noGrp="1" noChangeArrowheads="1"/>
          </p:cNvSpPr>
          <p:nvPr>
            <p:ph type="title"/>
          </p:nvPr>
        </p:nvSpPr>
        <p:spPr/>
        <p:txBody>
          <a:bodyPr>
            <a:normAutofit/>
          </a:bodyPr>
          <a:lstStyle/>
          <a:p>
            <a:r>
              <a:rPr lang="en-US" dirty="0" smtClean="0"/>
              <a:t>More on blank nodes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idx="1"/>
          </p:nvPr>
        </p:nvSpPr>
        <p:spPr/>
        <p:txBody>
          <a:bodyPr>
            <a:normAutofit/>
          </a:bodyPr>
          <a:lstStyle/>
          <a:p>
            <a:r>
              <a:rPr lang="en-US" dirty="0" smtClean="0"/>
              <a:t>For example, using </a:t>
            </a:r>
            <a:r>
              <a:rPr lang="en-US" dirty="0" err="1" smtClean="0"/>
              <a:t>Python+RDFLib</a:t>
            </a:r>
            <a:r>
              <a:rPr lang="en-US" dirty="0" smtClean="0"/>
              <a:t>:</a:t>
            </a:r>
          </a:p>
          <a:p>
            <a:pPr lvl="1"/>
            <a:r>
              <a:rPr lang="en-US" dirty="0" smtClean="0"/>
              <a:t>a “Graph” object is created</a:t>
            </a:r>
          </a:p>
          <a:p>
            <a:pPr lvl="1"/>
            <a:r>
              <a:rPr lang="en-US" dirty="0" smtClean="0"/>
              <a:t>the RDF file is parsed and results stored in the Graph</a:t>
            </a:r>
          </a:p>
          <a:p>
            <a:pPr lvl="1"/>
            <a:r>
              <a:rPr lang="en-US" dirty="0" smtClean="0"/>
              <a:t>the Graph offers methods to retrieve (or add):</a:t>
            </a:r>
          </a:p>
          <a:p>
            <a:pPr lvl="2"/>
            <a:r>
              <a:rPr lang="en-US" dirty="0" smtClean="0"/>
              <a:t>triples</a:t>
            </a:r>
          </a:p>
          <a:p>
            <a:pPr lvl="2"/>
            <a:r>
              <a:rPr lang="en-US" dirty="0" smtClean="0"/>
              <a:t>(</a:t>
            </a:r>
            <a:r>
              <a:rPr lang="en-US" dirty="0" err="1" smtClean="0"/>
              <a:t>property,object</a:t>
            </a:r>
            <a:r>
              <a:rPr lang="en-US" dirty="0" smtClean="0"/>
              <a:t>) pairs for a specific subject</a:t>
            </a:r>
          </a:p>
          <a:p>
            <a:pPr lvl="2"/>
            <a:r>
              <a:rPr lang="en-US" dirty="0" smtClean="0"/>
              <a:t>(</a:t>
            </a:r>
            <a:r>
              <a:rPr lang="en-US" dirty="0" err="1" smtClean="0"/>
              <a:t>subject,property</a:t>
            </a:r>
            <a:r>
              <a:rPr lang="en-US" dirty="0" smtClean="0"/>
              <a:t>) pairs for specific object</a:t>
            </a:r>
          </a:p>
          <a:p>
            <a:pPr lvl="2"/>
            <a:r>
              <a:rPr lang="en-US" dirty="0" smtClean="0"/>
              <a:t>etc.</a:t>
            </a:r>
          </a:p>
          <a:p>
            <a:pPr lvl="1"/>
            <a:r>
              <a:rPr lang="en-US" dirty="0" smtClean="0"/>
              <a:t>the rest is conventional programming…</a:t>
            </a:r>
          </a:p>
          <a:p>
            <a:r>
              <a:rPr lang="en-US" dirty="0" smtClean="0"/>
              <a:t>Similar tools exist </a:t>
            </a:r>
            <a:r>
              <a:rPr lang="en-US" smtClean="0"/>
              <a:t>in Java, </a:t>
            </a:r>
            <a:r>
              <a:rPr lang="en-US" dirty="0" smtClean="0"/>
              <a:t>PHP, etc.</a:t>
            </a:r>
            <a:endParaRPr lang="en-US" dirty="0"/>
          </a:p>
        </p:txBody>
      </p:sp>
      <p:sp>
        <p:nvSpPr>
          <p:cNvPr id="133122" name="Rectangle 1"/>
          <p:cNvSpPr>
            <a:spLocks noGrp="1" noChangeArrowheads="1"/>
          </p:cNvSpPr>
          <p:nvPr>
            <p:ph type="title"/>
          </p:nvPr>
        </p:nvSpPr>
        <p:spPr/>
        <p:txBody>
          <a:bodyPr/>
          <a:lstStyle/>
          <a:p>
            <a:r>
              <a:rPr lang="en-US" smtClean="0"/>
              <a:t>RDF in programming practice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
          <p:cNvSpPr>
            <a:spLocks noGrp="1" noChangeArrowheads="1"/>
          </p:cNvSpPr>
          <p:nvPr>
            <p:ph type="title"/>
          </p:nvPr>
        </p:nvSpPr>
        <p:spPr/>
        <p:txBody>
          <a:bodyPr/>
          <a:lstStyle/>
          <a:p>
            <a:r>
              <a:rPr lang="en-US" dirty="0" smtClean="0"/>
              <a:t>Python example using </a:t>
            </a:r>
            <a:r>
              <a:rPr lang="en-US" dirty="0" err="1" smtClean="0"/>
              <a:t>RDFLib</a:t>
            </a:r>
            <a:endParaRPr lang="en-US" dirty="0"/>
          </a:p>
        </p:txBody>
      </p:sp>
      <p:sp>
        <p:nvSpPr>
          <p:cNvPr id="4" name="Text Placeholder 3"/>
          <p:cNvSpPr>
            <a:spLocks noGrp="1"/>
          </p:cNvSpPr>
          <p:nvPr>
            <p:ph type="body" sz="half" idx="3"/>
          </p:nvPr>
        </p:nvSpPr>
        <p:spPr>
          <a:xfrm>
            <a:off x="500568" y="1941661"/>
            <a:ext cx="9076063" cy="2918302"/>
          </a:xfrm>
        </p:spPr>
        <p:txBody>
          <a:bodyPr>
            <a:normAutofit lnSpcReduction="10000"/>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a:t>
            </a:r>
            <a:r>
              <a:rPr lang="en-US" noProof="1">
                <a:solidFill>
                  <a:srgbClr val="000000"/>
                </a:solidFill>
                <a:latin typeface="Courier New" charset="0"/>
                <a:ea typeface="msmincho" charset="0"/>
                <a:cs typeface="msmincho" charset="0"/>
              </a:rPr>
              <a:t>#</a:t>
            </a:r>
            <a:r>
              <a:rPr lang="en-US" noProof="1" smtClean="0">
                <a:solidFill>
                  <a:srgbClr val="000000"/>
                </a:solidFill>
                <a:latin typeface="Courier New" charset="0"/>
                <a:ea typeface="msmincho" charset="0"/>
                <a:cs typeface="msmincho" charset="0"/>
              </a:rPr>
              <a:t> create a graph from a file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graph = rdflib.Graph()</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a:solidFill>
                  <a:srgbClr val="000000"/>
                </a:solidFill>
                <a:latin typeface="Courier New" charset="0"/>
                <a:ea typeface="msmincho" charset="0"/>
                <a:cs typeface="msmincho" charset="0"/>
              </a:rPr>
              <a:t>  graph.parse("</a:t>
            </a:r>
            <a:r>
              <a:rPr lang="en-US" noProof="1" smtClean="0">
                <a:solidFill>
                  <a:srgbClr val="000000"/>
                </a:solidFill>
                <a:latin typeface="Courier New" charset="0"/>
                <a:ea typeface="msmincho" charset="0"/>
                <a:cs typeface="msmincho" charset="0"/>
              </a:rPr>
              <a:t>filename.rdf</a:t>
            </a:r>
            <a:r>
              <a:rPr lang="en-US" noProof="1">
                <a:solidFill>
                  <a:srgbClr val="000000"/>
                </a:solidFill>
                <a:latin typeface="Courier New" charset="0"/>
                <a:ea typeface="msmincho" charset="0"/>
                <a:cs typeface="msmincho" charset="0"/>
              </a:rPr>
              <a:t>"</a:t>
            </a:r>
            <a:r>
              <a:rPr lang="en-US" noProof="1" smtClean="0">
                <a:solidFill>
                  <a:srgbClr val="000000"/>
                </a:solidFill>
                <a:latin typeface="Courier New" charset="0"/>
                <a:ea typeface="msmincho" charset="0"/>
                <a:cs typeface="msmincho" charset="0"/>
              </a:rPr>
              <a:t>, format=</a:t>
            </a:r>
            <a:r>
              <a:rPr lang="en-US" noProof="1">
                <a:solidFill>
                  <a:srgbClr val="000000"/>
                </a:solidFill>
                <a:latin typeface="Courier New" charset="0"/>
                <a:ea typeface="msmincho" charset="0"/>
                <a:cs typeface="msmincho" charset="0"/>
              </a:rPr>
              <a:t>"</a:t>
            </a:r>
            <a:r>
              <a:rPr lang="en-US" noProof="1" smtClean="0">
                <a:solidFill>
                  <a:srgbClr val="000000"/>
                </a:solidFill>
                <a:latin typeface="Courier New" charset="0"/>
                <a:ea typeface="msmincho" charset="0"/>
                <a:cs typeface="msmincho" charset="0"/>
              </a:rPr>
              <a:t>rdfxml</a:t>
            </a:r>
            <a:r>
              <a:rPr lang="en-US" noProof="1">
                <a:solidFill>
                  <a:srgbClr val="000000"/>
                </a:solidFill>
                <a:latin typeface="Courier New" charset="0"/>
                <a:ea typeface="msmincho" charset="0"/>
                <a:cs typeface="msmincho" charset="0"/>
              </a:rPr>
              <a:t>"</a:t>
            </a:r>
            <a:r>
              <a:rPr lang="en-US" noProof="1"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 # take subject with a known URI</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 subject </a:t>
            </a:r>
            <a:r>
              <a:rPr lang="en-US" noProof="1">
                <a:solidFill>
                  <a:srgbClr val="000000"/>
                </a:solidFill>
                <a:latin typeface="Courier New" charset="0"/>
                <a:ea typeface="msmincho" charset="0"/>
                <a:cs typeface="msmincho" charset="0"/>
              </a:rPr>
              <a:t>= rdflib.URIRef("URI_of_Subject"</a:t>
            </a:r>
            <a:r>
              <a:rPr lang="en-US" noProof="1"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 # process all properties and objects for this subject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a:t>
            </a:r>
            <a:r>
              <a:rPr lang="en-US" noProof="1">
                <a:solidFill>
                  <a:srgbClr val="000000"/>
                </a:solidFill>
                <a:latin typeface="Courier New" charset="0"/>
                <a:ea typeface="msmincho" charset="0"/>
                <a:cs typeface="msmincho" charset="0"/>
              </a:rPr>
              <a:t>for (s,p,o) in graph.triples((subject,None,None))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   do_something(p,o)</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ChangeArrowheads="1"/>
          </p:cNvSpPr>
          <p:nvPr>
            <p:ph idx="1"/>
          </p:nvPr>
        </p:nvSpPr>
        <p:spPr/>
        <p:txBody>
          <a:bodyPr/>
          <a:lstStyle/>
          <a:p>
            <a:r>
              <a:rPr lang="en-US" dirty="0" smtClean="0"/>
              <a:t>Environments merge graphs automatically</a:t>
            </a:r>
          </a:p>
          <a:p>
            <a:pPr lvl="1"/>
            <a:r>
              <a:rPr lang="en-US" dirty="0" smtClean="0"/>
              <a:t>e.g., in </a:t>
            </a:r>
            <a:r>
              <a:rPr lang="en-US" dirty="0" err="1" smtClean="0"/>
              <a:t>Python+RDFLib</a:t>
            </a:r>
            <a:r>
              <a:rPr lang="en-US" dirty="0" smtClean="0"/>
              <a:t>, the Graph can load several files</a:t>
            </a:r>
          </a:p>
          <a:p>
            <a:pPr lvl="1"/>
            <a:r>
              <a:rPr lang="en-US" dirty="0" smtClean="0"/>
              <a:t>the load merges the new statements automatically</a:t>
            </a:r>
            <a:endParaRPr lang="en-US" dirty="0"/>
          </a:p>
        </p:txBody>
      </p:sp>
      <p:sp>
        <p:nvSpPr>
          <p:cNvPr id="137218" name="Rectangle 1"/>
          <p:cNvSpPr>
            <a:spLocks noGrp="1" noChangeArrowheads="1"/>
          </p:cNvSpPr>
          <p:nvPr>
            <p:ph type="title"/>
          </p:nvPr>
        </p:nvSpPr>
        <p:spPr/>
        <p:txBody>
          <a:bodyPr/>
          <a:lstStyle/>
          <a:p>
            <a:r>
              <a:rPr lang="en-US" smtClean="0"/>
              <a:t>Merge in practice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87923"/>
            <a:ext cx="9864725" cy="1812925"/>
          </a:xfrm>
          <a:solidFill>
            <a:schemeClr val="bg2">
              <a:lumMod val="25000"/>
              <a:alpha val="36000"/>
            </a:schemeClr>
          </a:solidFill>
        </p:spPr>
        <p:txBody>
          <a:bodyPr>
            <a:normAutofit/>
          </a:bodyPr>
          <a:lstStyle/>
          <a:p>
            <a:r>
              <a:rPr lang="en-US" sz="5300" dirty="0">
                <a:solidFill>
                  <a:schemeClr val="bg1"/>
                </a:solidFill>
              </a:rPr>
              <a:t>One level higher up: </a:t>
            </a:r>
            <a:br>
              <a:rPr lang="en-US" sz="5300" dirty="0">
                <a:solidFill>
                  <a:schemeClr val="bg1"/>
                </a:solidFill>
              </a:rPr>
            </a:br>
            <a:r>
              <a:rPr lang="en-US" sz="5300" dirty="0">
                <a:solidFill>
                  <a:schemeClr val="bg1"/>
                </a:solidFill>
              </a:rPr>
              <a:t>RDFS, Datatypes</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886" tIns="74650" rIns="98886" bIns="49446">
            <a:prstTxWarp prst="textNoShape">
              <a:avLst/>
            </a:prstTxWarp>
          </a:bodyPr>
          <a:lstStyle/>
          <a:p>
            <a:pPr defTabSz="501415" fontAlgn="auto" hangingPunct="1">
              <a:lnSpc>
                <a:spcPct val="100000"/>
              </a:lnSpc>
              <a:spcBef>
                <a:spcPts val="0"/>
              </a:spcBef>
              <a:spcAft>
                <a:spcPts val="0"/>
              </a:spcAft>
              <a:buClrTx/>
              <a:buSzTx/>
              <a:tabLst>
                <a:tab pos="0" algn="l"/>
                <a:tab pos="788502" algn="l"/>
                <a:tab pos="1578742" algn="l"/>
                <a:tab pos="2368985" algn="l"/>
                <a:tab pos="3159226" algn="l"/>
                <a:tab pos="3949477" algn="l"/>
                <a:tab pos="4739718" algn="l"/>
                <a:tab pos="5529961" algn="l"/>
                <a:tab pos="6320199" algn="l"/>
                <a:tab pos="7110447" algn="l"/>
                <a:tab pos="7900696" algn="l"/>
                <a:tab pos="8690934" algn="l"/>
                <a:tab pos="9481177" algn="l"/>
                <a:tab pos="10271427" algn="l"/>
                <a:tab pos="11061666" algn="l"/>
                <a:tab pos="11851910" algn="l"/>
              </a:tabLst>
            </a:pPr>
            <a:r>
              <a:rPr lang="en-US" sz="1100" i="1" dirty="0">
                <a:solidFill>
                  <a:srgbClr val="FFFFFF"/>
                </a:solidFill>
                <a:latin typeface="Lucida Sans Unicode"/>
                <a:ea typeface="msmincho" charset="0"/>
                <a:cs typeface="msmincho" charset="0"/>
              </a:rPr>
              <a:t>Nexus Simulation Credit Erich Bremmer</a:t>
            </a:r>
            <a:endParaRPr lang="en-US" sz="1100" i="1" dirty="0">
              <a:solidFill>
                <a:srgbClr val="FFFFFF"/>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148355436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ChangeArrowheads="1"/>
          </p:cNvSpPr>
          <p:nvPr>
            <p:ph idx="1"/>
          </p:nvPr>
        </p:nvSpPr>
        <p:spPr/>
        <p:txBody>
          <a:bodyPr/>
          <a:lstStyle/>
          <a:p>
            <a:r>
              <a:rPr lang="en-US" dirty="0" smtClean="0"/>
              <a:t>First step towards the “extra knowledge”:</a:t>
            </a:r>
          </a:p>
          <a:p>
            <a:pPr lvl="1"/>
            <a:r>
              <a:rPr lang="en-US" dirty="0" smtClean="0"/>
              <a:t>define the terms we can use</a:t>
            </a:r>
          </a:p>
          <a:p>
            <a:pPr lvl="1"/>
            <a:r>
              <a:rPr lang="en-US" dirty="0" smtClean="0"/>
              <a:t>what restrictions apply</a:t>
            </a:r>
          </a:p>
          <a:p>
            <a:pPr lvl="1"/>
            <a:r>
              <a:rPr lang="en-US" dirty="0" smtClean="0"/>
              <a:t>what extra relationships are there?</a:t>
            </a:r>
          </a:p>
          <a:p>
            <a:r>
              <a:rPr lang="en-US" dirty="0" smtClean="0"/>
              <a:t>Officially: “RDF Vocabulary Description Language”</a:t>
            </a:r>
          </a:p>
          <a:p>
            <a:pPr lvl="1"/>
            <a:r>
              <a:rPr lang="en-US" dirty="0" smtClean="0"/>
              <a:t>the term “Schema” is retained for historical reasons…</a:t>
            </a:r>
            <a:endParaRPr lang="en-US" dirty="0"/>
          </a:p>
        </p:txBody>
      </p:sp>
      <p:sp>
        <p:nvSpPr>
          <p:cNvPr id="141314" name="Rectangle 1"/>
          <p:cNvSpPr>
            <a:spLocks noGrp="1" noChangeArrowheads="1"/>
          </p:cNvSpPr>
          <p:nvPr>
            <p:ph type="title"/>
          </p:nvPr>
        </p:nvSpPr>
        <p:spPr/>
        <p:txBody>
          <a:bodyPr/>
          <a:lstStyle/>
          <a:p>
            <a:r>
              <a:rPr lang="en-US" smtClean="0"/>
              <a:t>Need for RDF schemas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2"/>
          <p:cNvSpPr>
            <a:spLocks noGrp="1" noChangeArrowheads="1"/>
          </p:cNvSpPr>
          <p:nvPr>
            <p:ph idx="1"/>
          </p:nvPr>
        </p:nvSpPr>
        <p:spPr/>
        <p:txBody>
          <a:bodyPr>
            <a:normAutofit/>
          </a:bodyPr>
          <a:lstStyle/>
          <a:p>
            <a:r>
              <a:rPr lang="en-US" dirty="0" smtClean="0"/>
              <a:t>Think of well known traditional vocabularies:</a:t>
            </a:r>
          </a:p>
          <a:p>
            <a:pPr lvl="1"/>
            <a:r>
              <a:rPr lang="en-US" dirty="0" smtClean="0"/>
              <a:t>use the term “novel”</a:t>
            </a:r>
          </a:p>
          <a:p>
            <a:pPr lvl="1"/>
            <a:r>
              <a:rPr lang="en-US" dirty="0" smtClean="0"/>
              <a:t>“every novel is a fiction”</a:t>
            </a:r>
          </a:p>
          <a:p>
            <a:pPr lvl="1"/>
            <a:r>
              <a:rPr lang="en-US" dirty="0" smtClean="0"/>
              <a:t>“«The Glass Palace» is a novel”</a:t>
            </a:r>
          </a:p>
          <a:p>
            <a:pPr lvl="1"/>
            <a:r>
              <a:rPr lang="en-US" dirty="0" smtClean="0"/>
              <a:t>etc.</a:t>
            </a:r>
          </a:p>
          <a:p>
            <a:r>
              <a:rPr lang="en-US" dirty="0" smtClean="0"/>
              <a:t>RDFS defines resources and classes:</a:t>
            </a:r>
          </a:p>
          <a:p>
            <a:pPr lvl="1"/>
            <a:r>
              <a:rPr lang="en-US" dirty="0" smtClean="0"/>
              <a:t>everything in RDF is a “resource”</a:t>
            </a:r>
          </a:p>
          <a:p>
            <a:pPr lvl="1"/>
            <a:r>
              <a:rPr lang="en-US" dirty="0" smtClean="0"/>
              <a:t>“classes” are also resources, but…</a:t>
            </a:r>
          </a:p>
          <a:p>
            <a:pPr lvl="1"/>
            <a:r>
              <a:rPr lang="en-US" dirty="0" smtClean="0"/>
              <a:t>…they are also a collection of possible resources (i.e., “individuals”)</a:t>
            </a:r>
          </a:p>
          <a:p>
            <a:pPr lvl="2"/>
            <a:r>
              <a:rPr lang="en-US" dirty="0" smtClean="0"/>
              <a:t>“fiction”, “novel”, …</a:t>
            </a:r>
            <a:endParaRPr lang="en-US" dirty="0"/>
          </a:p>
        </p:txBody>
      </p:sp>
      <p:sp>
        <p:nvSpPr>
          <p:cNvPr id="143362" name="Rectangle 1"/>
          <p:cNvSpPr>
            <a:spLocks noGrp="1" noChangeArrowheads="1"/>
          </p:cNvSpPr>
          <p:nvPr>
            <p:ph type="title"/>
          </p:nvPr>
        </p:nvSpPr>
        <p:spPr/>
        <p:txBody>
          <a:bodyPr/>
          <a:lstStyle/>
          <a:p>
            <a:r>
              <a:rPr lang="en-US" smtClean="0"/>
              <a:t>Classes, resources, …</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Editors roam the Web for new data published on Web sites</a:t>
            </a:r>
          </a:p>
          <a:p>
            <a:r>
              <a:rPr lang="en-US" dirty="0" smtClean="0"/>
              <a:t>“Scrape” the sites with a program to extract the information</a:t>
            </a:r>
          </a:p>
          <a:p>
            <a:pPr lvl="1"/>
            <a:r>
              <a:rPr lang="en-US" dirty="0" err="1" smtClean="0"/>
              <a:t>Ie</a:t>
            </a:r>
            <a:r>
              <a:rPr lang="en-US" dirty="0" smtClean="0"/>
              <a:t>, write some code to incorporate the new data</a:t>
            </a:r>
          </a:p>
          <a:p>
            <a:r>
              <a:rPr lang="en-US" dirty="0" smtClean="0"/>
              <a:t>Easily get out of date again… </a:t>
            </a:r>
            <a:r>
              <a:rPr lang="en-US" dirty="0" smtClean="0">
                <a:sym typeface="Wingdings"/>
              </a:rPr>
              <a:t></a:t>
            </a:r>
            <a:endParaRPr lang="en-US" dirty="0"/>
          </a:p>
        </p:txBody>
      </p:sp>
      <p:sp>
        <p:nvSpPr>
          <p:cNvPr id="2" name="Title 1"/>
          <p:cNvSpPr>
            <a:spLocks noGrp="1"/>
          </p:cNvSpPr>
          <p:nvPr>
            <p:ph type="title"/>
          </p:nvPr>
        </p:nvSpPr>
        <p:spPr/>
        <p:txBody>
          <a:bodyPr/>
          <a:lstStyle/>
          <a:p>
            <a:r>
              <a:rPr lang="en-US" smtClean="0"/>
              <a:t>How to build such a site 2.</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ChangeArrowheads="1"/>
          </p:cNvSpPr>
          <p:nvPr>
            <p:ph idx="1"/>
          </p:nvPr>
        </p:nvSpPr>
        <p:spPr/>
        <p:txBody>
          <a:bodyPr/>
          <a:lstStyle/>
          <a:p>
            <a:r>
              <a:rPr lang="en-US" dirty="0" smtClean="0"/>
              <a:t>Relationships are defined </a:t>
            </a:r>
            <a:r>
              <a:rPr lang="en-US" smtClean="0"/>
              <a:t>among resources:</a:t>
            </a:r>
            <a:endParaRPr lang="en-US" dirty="0" smtClean="0"/>
          </a:p>
          <a:p>
            <a:pPr lvl="1"/>
            <a:r>
              <a:rPr lang="en-US" dirty="0" smtClean="0"/>
              <a:t>“typing”: an individual belongs to a specific class </a:t>
            </a:r>
          </a:p>
          <a:p>
            <a:pPr lvl="2"/>
            <a:r>
              <a:rPr lang="en-US" dirty="0" smtClean="0"/>
              <a:t>“«The Glass Palace» is a novel”</a:t>
            </a:r>
          </a:p>
          <a:p>
            <a:pPr lvl="2"/>
            <a:r>
              <a:rPr lang="en-US" dirty="0" smtClean="0"/>
              <a:t>to be more precise: “«http://.../000651409X» is a novel”</a:t>
            </a:r>
          </a:p>
          <a:p>
            <a:pPr lvl="1"/>
            <a:r>
              <a:rPr lang="en-US" dirty="0" smtClean="0"/>
              <a:t>“subclassing”: all instances of one are also the instances of the other (“every novel is a fiction”)</a:t>
            </a:r>
          </a:p>
          <a:p>
            <a:r>
              <a:rPr lang="en-US" dirty="0" smtClean="0"/>
              <a:t>RDFS formalizes these notions in RDF</a:t>
            </a:r>
            <a:endParaRPr lang="en-US" dirty="0"/>
          </a:p>
        </p:txBody>
      </p:sp>
      <p:sp>
        <p:nvSpPr>
          <p:cNvPr id="145410" name="Rectangle 1"/>
          <p:cNvSpPr>
            <a:spLocks noGrp="1" noChangeArrowheads="1"/>
          </p:cNvSpPr>
          <p:nvPr>
            <p:ph type="title"/>
          </p:nvPr>
        </p:nvSpPr>
        <p:spPr/>
        <p:txBody>
          <a:bodyPr/>
          <a:lstStyle/>
          <a:p>
            <a:r>
              <a:rPr lang="en-US" smtClean="0"/>
              <a:t>Classes, resources, … (cont.)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
          <p:cNvSpPr>
            <a:spLocks noGrp="1" noChangeArrowheads="1"/>
          </p:cNvSpPr>
          <p:nvPr>
            <p:ph idx="1"/>
          </p:nvPr>
        </p:nvSpPr>
        <p:spPr>
          <a:xfrm>
            <a:off x="392111" y="4922838"/>
            <a:ext cx="9358313" cy="2068512"/>
          </a:xfrm>
        </p:spPr>
        <p:txBody>
          <a:bodyPr/>
          <a:lstStyle/>
          <a:p>
            <a:r>
              <a:rPr lang="en-US" dirty="0" smtClean="0"/>
              <a:t>RDFS defines the meaning of these terms</a:t>
            </a:r>
          </a:p>
          <a:p>
            <a:pPr lvl="1"/>
            <a:r>
              <a:rPr lang="en-US" dirty="0" smtClean="0"/>
              <a:t>(these are all special URI-</a:t>
            </a:r>
            <a:r>
              <a:rPr lang="en-US" dirty="0" err="1" smtClean="0"/>
              <a:t>s</a:t>
            </a:r>
            <a:r>
              <a:rPr lang="en-US" dirty="0" smtClean="0"/>
              <a:t>, we just use the namespace abbreviation)</a:t>
            </a:r>
            <a:endParaRPr lang="en-US" dirty="0"/>
          </a:p>
        </p:txBody>
      </p:sp>
      <p:sp>
        <p:nvSpPr>
          <p:cNvPr id="147458" name="Rectangle 1"/>
          <p:cNvSpPr>
            <a:spLocks noGrp="1" noChangeArrowheads="1"/>
          </p:cNvSpPr>
          <p:nvPr>
            <p:ph type="title"/>
          </p:nvPr>
        </p:nvSpPr>
        <p:spPr/>
        <p:txBody>
          <a:bodyPr/>
          <a:lstStyle/>
          <a:p>
            <a:r>
              <a:rPr lang="en-US" smtClean="0"/>
              <a:t>Classes, resources in RDF(S)</a:t>
            </a:r>
            <a:endParaRPr lang="en-US"/>
          </a:p>
        </p:txBody>
      </p:sp>
      <p:grpSp>
        <p:nvGrpSpPr>
          <p:cNvPr id="2" name="Group 29"/>
          <p:cNvGrpSpPr/>
          <p:nvPr/>
        </p:nvGrpSpPr>
        <p:grpSpPr>
          <a:xfrm>
            <a:off x="304806" y="1482037"/>
            <a:ext cx="9560872" cy="2372636"/>
            <a:chOff x="304800" y="1482037"/>
            <a:chExt cx="9560872" cy="2372636"/>
          </a:xfrm>
        </p:grpSpPr>
        <p:sp>
          <p:nvSpPr>
            <p:cNvPr id="6" name="TextBox 5"/>
            <p:cNvSpPr txBox="1"/>
            <p:nvPr/>
          </p:nvSpPr>
          <p:spPr>
            <a:xfrm>
              <a:off x="3973513" y="3151337"/>
              <a:ext cx="1676400" cy="328665"/>
            </a:xfrm>
            <a:prstGeom prst="rect">
              <a:avLst/>
            </a:prstGeom>
            <a:noFill/>
          </p:spPr>
          <p:txBody>
            <a:bodyPr wrap="square" rtlCol="0">
              <a:spAutoFit/>
            </a:bodyPr>
            <a:lstStyle/>
            <a:p>
              <a:pPr algn="ctr"/>
              <a:r>
                <a:rPr lang="en-US" sz="1700" b="1" noProof="1">
                  <a:solidFill>
                    <a:schemeClr val="accent1">
                      <a:lumMod val="50000"/>
                    </a:schemeClr>
                  </a:solidFill>
                </a:rPr>
                <a:t>rdf:type</a:t>
              </a:r>
            </a:p>
          </p:txBody>
        </p:sp>
        <p:sp>
          <p:nvSpPr>
            <p:cNvPr id="7" name="Oval 6"/>
            <p:cNvSpPr/>
            <p:nvPr/>
          </p:nvSpPr>
          <p:spPr bwMode="auto">
            <a:xfrm>
              <a:off x="5659940" y="3234637"/>
              <a:ext cx="2656972"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#Novel</a:t>
              </a:r>
            </a:p>
          </p:txBody>
        </p:sp>
        <p:cxnSp>
          <p:nvCxnSpPr>
            <p:cNvPr id="9" name="Straight Arrow Connector 8"/>
            <p:cNvCxnSpPr>
              <a:stCxn id="7" idx="2"/>
              <a:endCxn id="10" idx="6"/>
            </p:cNvCxnSpPr>
            <p:nvPr/>
          </p:nvCxnSpPr>
          <p:spPr bwMode="auto">
            <a:xfrm flipH="1">
              <a:off x="4049713" y="3465719"/>
              <a:ext cx="1610227" cy="0"/>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10" name="Oval 9"/>
            <p:cNvSpPr/>
            <p:nvPr/>
          </p:nvSpPr>
          <p:spPr bwMode="auto">
            <a:xfrm>
              <a:off x="304800" y="3076765"/>
              <a:ext cx="3744913" cy="77790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sp>
          <p:nvSpPr>
            <p:cNvPr id="13" name="Oval 12"/>
            <p:cNvSpPr/>
            <p:nvPr/>
          </p:nvSpPr>
          <p:spPr bwMode="auto">
            <a:xfrm>
              <a:off x="7208700" y="1482037"/>
              <a:ext cx="2656972" cy="462164"/>
            </a:xfrm>
            <a:prstGeom prst="ellipse">
              <a:avLst/>
            </a:prstGeom>
            <a:solidFill>
              <a:srgbClr val="EFAA29"/>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rdfs:Class</a:t>
              </a:r>
            </a:p>
          </p:txBody>
        </p:sp>
        <p:cxnSp>
          <p:nvCxnSpPr>
            <p:cNvPr id="19" name="Straight Arrow Connector 18"/>
            <p:cNvCxnSpPr>
              <a:stCxn id="13" idx="4"/>
              <a:endCxn id="7" idx="0"/>
            </p:cNvCxnSpPr>
            <p:nvPr/>
          </p:nvCxnSpPr>
          <p:spPr bwMode="auto">
            <a:xfrm flipH="1">
              <a:off x="6988426" y="1944201"/>
              <a:ext cx="1548759" cy="1290436"/>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24" name="TextBox 23"/>
            <p:cNvSpPr txBox="1"/>
            <p:nvPr/>
          </p:nvSpPr>
          <p:spPr>
            <a:xfrm rot="19190151">
              <a:off x="6717307" y="2418481"/>
              <a:ext cx="1676400" cy="328665"/>
            </a:xfrm>
            <a:prstGeom prst="rect">
              <a:avLst/>
            </a:prstGeom>
            <a:noFill/>
          </p:spPr>
          <p:txBody>
            <a:bodyPr wrap="square" rtlCol="0">
              <a:spAutoFit/>
            </a:bodyPr>
            <a:lstStyle/>
            <a:p>
              <a:pPr algn="ctr"/>
              <a:r>
                <a:rPr lang="en-US" sz="1700" b="1" noProof="1">
                  <a:solidFill>
                    <a:schemeClr val="accent1">
                      <a:lumMod val="50000"/>
                    </a:schemeClr>
                  </a:solidFill>
                </a:rPr>
                <a:t>rdf:type</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
          <p:cNvSpPr>
            <a:spLocks noGrp="1" noChangeArrowheads="1"/>
          </p:cNvSpPr>
          <p:nvPr>
            <p:ph type="title"/>
          </p:nvPr>
        </p:nvSpPr>
        <p:spPr/>
        <p:txBody>
          <a:bodyPr/>
          <a:lstStyle/>
          <a:p>
            <a:r>
              <a:rPr lang="en-US" smtClean="0"/>
              <a:t>Schema example in RDF/XML</a:t>
            </a:r>
            <a:endParaRPr lang="en-US"/>
          </a:p>
        </p:txBody>
      </p:sp>
      <p:sp>
        <p:nvSpPr>
          <p:cNvPr id="9" name="Text Placeholder 8"/>
          <p:cNvSpPr>
            <a:spLocks noGrp="1"/>
          </p:cNvSpPr>
          <p:nvPr>
            <p:ph type="body" sz="half" idx="3"/>
          </p:nvPr>
        </p:nvSpPr>
        <p:spPr>
          <a:xfrm>
            <a:off x="468347" y="2255836"/>
            <a:ext cx="9076063" cy="1219200"/>
          </a:xfrm>
        </p:spPr>
        <p:txBody>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rdf:ID</a:t>
            </a:r>
            <a:r>
              <a:rPr lang="en-US" dirty="0" smtClean="0">
                <a:solidFill>
                  <a:srgbClr val="000000"/>
                </a:solidFill>
                <a:latin typeface="Courier New" charset="0"/>
                <a:ea typeface="msmincho" charset="0"/>
                <a:cs typeface="msmincho" charset="0"/>
              </a:rPr>
              <a:t>="Novel"&gt;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rdf:type</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rdf:resource</a:t>
            </a:r>
            <a:r>
              <a:rPr lang="en-US" dirty="0" smtClean="0">
                <a:solidFill>
                  <a:srgbClr val="000000"/>
                </a:solidFill>
                <a:latin typeface="Courier New" charset="0"/>
                <a:ea typeface="msmincho" charset="0"/>
                <a:cs typeface="msmincho" charset="0"/>
              </a:rPr>
              <a:t>="http://www.w3.org/…/</a:t>
            </a:r>
            <a:r>
              <a:rPr lang="en-US" dirty="0" err="1" smtClean="0">
                <a:solidFill>
                  <a:srgbClr val="000000"/>
                </a:solidFill>
                <a:latin typeface="Courier New" charset="0"/>
                <a:ea typeface="msmincho" charset="0"/>
                <a:cs typeface="msmincho" charset="0"/>
              </a:rPr>
              <a:t>rdf-schema#Class</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&gt;</a:t>
            </a:r>
          </a:p>
          <a:p>
            <a:endParaRPr lang="en-US" dirty="0"/>
          </a:p>
        </p:txBody>
      </p:sp>
      <p:sp>
        <p:nvSpPr>
          <p:cNvPr id="149507" name="Rectangle 2"/>
          <p:cNvSpPr>
            <a:spLocks noGrp="1" noChangeArrowheads="1"/>
          </p:cNvSpPr>
          <p:nvPr>
            <p:ph sz="quarter" idx="2"/>
          </p:nvPr>
        </p:nvSpPr>
        <p:spPr/>
        <p:txBody>
          <a:bodyPr/>
          <a:lstStyle/>
          <a:p>
            <a:r>
              <a:rPr lang="en-US" smtClean="0"/>
              <a:t>The schema part:</a:t>
            </a:r>
            <a:endParaRPr lang="en-US"/>
          </a:p>
        </p:txBody>
      </p:sp>
      <p:sp>
        <p:nvSpPr>
          <p:cNvPr id="10" name="Content Placeholder 9"/>
          <p:cNvSpPr>
            <a:spLocks noGrp="1"/>
          </p:cNvSpPr>
          <p:nvPr>
            <p:ph sz="quarter" idx="4"/>
          </p:nvPr>
        </p:nvSpPr>
        <p:spPr>
          <a:xfrm>
            <a:off x="468312" y="3779837"/>
            <a:ext cx="9072563" cy="1581683"/>
          </a:xfrm>
        </p:spPr>
        <p:txBody>
          <a:bodyPr/>
          <a:lstStyle/>
          <a:p>
            <a:r>
              <a:rPr lang="en-US" dirty="0" smtClean="0"/>
              <a:t>The RDF data on a specific novel:</a:t>
            </a:r>
          </a:p>
          <a:p>
            <a:endParaRPr lang="en-US" dirty="0"/>
          </a:p>
        </p:txBody>
      </p:sp>
      <p:sp>
        <p:nvSpPr>
          <p:cNvPr id="11" name="Text Placeholder 8"/>
          <p:cNvSpPr txBox="1">
            <a:spLocks/>
          </p:cNvSpPr>
          <p:nvPr/>
        </p:nvSpPr>
        <p:spPr>
          <a:xfrm>
            <a:off x="544547" y="4770437"/>
            <a:ext cx="9076063" cy="1219200"/>
          </a:xfrm>
          <a:prstGeom prst="rect">
            <a:avLst/>
          </a:prstGeom>
          <a:solidFill>
            <a:schemeClr val="accent1">
              <a:lumMod val="20000"/>
              <a:lumOff val="80000"/>
            </a:schemeClr>
          </a:solidFill>
          <a:ln>
            <a:noFill/>
          </a:ln>
          <a:effectLst>
            <a:outerShdw blurRad="50800" dist="88900" dir="2700000" algn="tl" rotWithShape="0">
              <a:srgbClr val="000000">
                <a:alpha val="43000"/>
              </a:srgbClr>
            </a:outerShdw>
          </a:effectLst>
        </p:spPr>
        <p:txBody>
          <a:bodyPr vert="horz" wrap="none" lIns="100425" tIns="50221" rIns="100436" bIns="50221" anchor="t" anchorCtr="0">
            <a:normAutofit/>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rdf:resource</a:t>
            </a:r>
            <a:r>
              <a:rPr lang="en-US" sz="1800" b="1" dirty="0">
                <a:solidFill>
                  <a:srgbClr val="000000"/>
                </a:solidFill>
                <a:latin typeface="Courier New" charset="0"/>
                <a:ea typeface="msmincho" charset="0"/>
                <a:cs typeface="msmincho" charset="0"/>
              </a:rPr>
              <a:t>="http://…/</a:t>
            </a:r>
            <a:r>
              <a:rPr lang="en-US" sz="1800" b="1" dirty="0" err="1">
                <a:solidFill>
                  <a:srgbClr val="000000"/>
                </a:solidFill>
                <a:latin typeface="Courier New" charset="0"/>
                <a:ea typeface="msmincho" charset="0"/>
                <a:cs typeface="msmincho" charset="0"/>
              </a:rPr>
              <a:t>bookSchema.rdf#Novel</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&gt;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
          <p:cNvSpPr>
            <a:spLocks noGrp="1" noChangeArrowheads="1"/>
          </p:cNvSpPr>
          <p:nvPr>
            <p:ph type="title"/>
          </p:nvPr>
        </p:nvSpPr>
        <p:spPr/>
        <p:txBody>
          <a:bodyPr/>
          <a:lstStyle/>
          <a:p>
            <a:r>
              <a:rPr lang="en-US" smtClean="0"/>
              <a:t>An aside: typed nodes in RDF/XML</a:t>
            </a:r>
            <a:endParaRPr lang="en-US"/>
          </a:p>
        </p:txBody>
      </p:sp>
      <p:sp>
        <p:nvSpPr>
          <p:cNvPr id="9" name="Text Placeholder 8"/>
          <p:cNvSpPr>
            <a:spLocks noGrp="1"/>
          </p:cNvSpPr>
          <p:nvPr>
            <p:ph type="body" sz="half" idx="3"/>
          </p:nvPr>
        </p:nvSpPr>
        <p:spPr>
          <a:xfrm>
            <a:off x="504068" y="2179637"/>
            <a:ext cx="9076063" cy="1524000"/>
          </a:xfrm>
        </p:spPr>
        <p:txBody>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rdf:about</a:t>
            </a:r>
            <a:r>
              <a:rPr lang="en-US" dirty="0" smtClean="0">
                <a:solidFill>
                  <a:srgbClr val="000000"/>
                </a:solidFill>
                <a:latin typeface="Courier New" charset="0"/>
                <a:ea typeface="msmincho" charset="0"/>
                <a:cs typeface="msmincho" charset="0"/>
              </a:rPr>
              <a:t>="http://..."&gt;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rdf:type</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rdf:resource</a:t>
            </a:r>
            <a:r>
              <a:rPr lang="en-US" dirty="0" smtClean="0">
                <a:solidFill>
                  <a:srgbClr val="000000"/>
                </a:solidFill>
                <a:latin typeface="Courier New" charset="0"/>
                <a:ea typeface="msmincho" charset="0"/>
                <a:cs typeface="msmincho" charset="0"/>
              </a:rPr>
              <a:t>="http://..../</a:t>
            </a:r>
            <a:r>
              <a:rPr lang="en-US" dirty="0" err="1" smtClean="0">
                <a:solidFill>
                  <a:srgbClr val="000000"/>
                </a:solidFill>
                <a:latin typeface="Courier New" charset="0"/>
                <a:ea typeface="msmincho" charset="0"/>
                <a:cs typeface="msmincho" charset="0"/>
              </a:rPr>
              <a:t>something#ClassName</a:t>
            </a:r>
            <a:r>
              <a:rPr lang="en-US" noProof="1" smtClean="0">
                <a:solidFill>
                  <a:srgbClr val="000000"/>
                </a:solidFill>
                <a:latin typeface="Courier New" charset="0"/>
                <a:ea typeface="msmincho" charset="0"/>
                <a:cs typeface="msmincho" charset="0"/>
              </a:rPr>
              <a:t>"</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&gt;</a:t>
            </a:r>
          </a:p>
          <a:p>
            <a:endParaRPr lang="en-US" dirty="0"/>
          </a:p>
        </p:txBody>
      </p:sp>
      <p:sp>
        <p:nvSpPr>
          <p:cNvPr id="151555" name="Rectangle 2"/>
          <p:cNvSpPr>
            <a:spLocks noGrp="1" noChangeArrowheads="1"/>
          </p:cNvSpPr>
          <p:nvPr>
            <p:ph sz="quarter" idx="2"/>
          </p:nvPr>
        </p:nvSpPr>
        <p:spPr/>
        <p:txBody>
          <a:bodyPr/>
          <a:lstStyle/>
          <a:p>
            <a:r>
              <a:rPr lang="en-US" smtClean="0"/>
              <a:t>A frequent simplification rule: instead of</a:t>
            </a:r>
            <a:endParaRPr lang="en-US"/>
          </a:p>
        </p:txBody>
      </p:sp>
      <p:sp>
        <p:nvSpPr>
          <p:cNvPr id="151557" name="Text Box 4"/>
          <p:cNvSpPr txBox="1">
            <a:spLocks noChangeArrowheads="1"/>
          </p:cNvSpPr>
          <p:nvPr/>
        </p:nvSpPr>
        <p:spPr bwMode="auto">
          <a:xfrm>
            <a:off x="544511" y="3779838"/>
            <a:ext cx="900113" cy="487362"/>
          </a:xfrm>
          <a:prstGeom prst="rect">
            <a:avLst/>
          </a:prstGeom>
          <a:noFill/>
          <a:ln w="9525">
            <a:noFill/>
            <a:round/>
            <a:headEnd/>
            <a:tailEnd/>
          </a:ln>
        </p:spPr>
        <p:txBody>
          <a:bodyPr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000000"/>
                </a:solidFill>
                <a:latin typeface="Helvetica Neue Light"/>
                <a:ea typeface="msmincho" charset="0"/>
                <a:cs typeface="Helvetica Neue Light"/>
              </a:rPr>
              <a:t>use:</a:t>
            </a:r>
          </a:p>
        </p:txBody>
      </p:sp>
      <p:sp>
        <p:nvSpPr>
          <p:cNvPr id="151559" name="Text Box 6"/>
          <p:cNvSpPr txBox="1">
            <a:spLocks noChangeArrowheads="1"/>
          </p:cNvSpPr>
          <p:nvPr/>
        </p:nvSpPr>
        <p:spPr bwMode="auto">
          <a:xfrm>
            <a:off x="544511" y="5532437"/>
            <a:ext cx="900113" cy="487362"/>
          </a:xfrm>
          <a:prstGeom prst="rect">
            <a:avLst/>
          </a:prstGeom>
          <a:noFill/>
          <a:ln w="9525">
            <a:noFill/>
            <a:round/>
            <a:headEnd/>
            <a:tailEnd/>
          </a:ln>
        </p:spPr>
        <p:txBody>
          <a:bodyPr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000000"/>
                </a:solidFill>
                <a:latin typeface="Helvetica Neue Light"/>
                <a:ea typeface="msmincho" charset="0"/>
                <a:cs typeface="Helvetica Neue Light"/>
              </a:rPr>
              <a:t>ie:</a:t>
            </a:r>
          </a:p>
        </p:txBody>
      </p:sp>
      <p:sp>
        <p:nvSpPr>
          <p:cNvPr id="11" name="Text Placeholder 8"/>
          <p:cNvSpPr txBox="1">
            <a:spLocks/>
          </p:cNvSpPr>
          <p:nvPr/>
        </p:nvSpPr>
        <p:spPr>
          <a:xfrm>
            <a:off x="544547" y="4313237"/>
            <a:ext cx="9076063" cy="1066800"/>
          </a:xfrm>
          <a:prstGeom prst="rect">
            <a:avLst/>
          </a:prstGeom>
          <a:solidFill>
            <a:schemeClr val="accent1">
              <a:lumMod val="20000"/>
              <a:lumOff val="80000"/>
            </a:schemeClr>
          </a:solidFill>
          <a:ln>
            <a:noFill/>
          </a:ln>
          <a:effectLst>
            <a:outerShdw blurRad="50800" dist="88900" dir="2700000" algn="tl" rotWithShape="0">
              <a:srgbClr val="000000">
                <a:alpha val="43000"/>
              </a:srgbClr>
            </a:outerShdw>
          </a:effectLst>
        </p:spPr>
        <p:txBody>
          <a:bodyPr vert="horz" wrap="none" lIns="100425" tIns="50221" rIns="100436" bIns="50221" anchor="t" anchorCtr="0">
            <a:normAutofit/>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yourNameSpace:ClassName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="http://..."&gt;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yourNameSpace:ClassName</a:t>
            </a:r>
            <a:r>
              <a:rPr lang="en-US" sz="1800" b="1" dirty="0">
                <a:solidFill>
                  <a:srgbClr val="000000"/>
                </a:solidFill>
                <a:latin typeface="Courier New" charset="0"/>
                <a:ea typeface="msmincho" charset="0"/>
                <a:cs typeface="msmincho" charset="0"/>
              </a:rPr>
              <a:t>&gt;</a:t>
            </a:r>
          </a:p>
        </p:txBody>
      </p:sp>
      <p:sp>
        <p:nvSpPr>
          <p:cNvPr id="12" name="Text Placeholder 8"/>
          <p:cNvSpPr txBox="1">
            <a:spLocks/>
          </p:cNvSpPr>
          <p:nvPr/>
        </p:nvSpPr>
        <p:spPr>
          <a:xfrm>
            <a:off x="544547" y="6065837"/>
            <a:ext cx="9076063" cy="1066800"/>
          </a:xfrm>
          <a:prstGeom prst="rect">
            <a:avLst/>
          </a:prstGeom>
          <a:solidFill>
            <a:schemeClr val="accent1">
              <a:lumMod val="20000"/>
              <a:lumOff val="80000"/>
            </a:schemeClr>
          </a:solidFill>
          <a:ln>
            <a:noFill/>
          </a:ln>
          <a:effectLst>
            <a:outerShdw blurRad="50800" dist="88900" dir="2700000" algn="tl" rotWithShape="0">
              <a:srgbClr val="000000">
                <a:alpha val="43000"/>
              </a:srgbClr>
            </a:outerShdw>
          </a:effectLst>
        </p:spPr>
        <p:txBody>
          <a:bodyPr vert="horz" wrap="none" lIns="100425" tIns="50221" rIns="100436" bIns="50221" anchor="t" anchorCtr="0">
            <a:normAutofit/>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a:Novel</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a:Novel</a:t>
            </a:r>
            <a:r>
              <a:rPr lang="en-US" sz="1800" b="1" dirty="0">
                <a:solidFill>
                  <a:srgbClr val="000000"/>
                </a:solidFill>
                <a:latin typeface="Courier New" charset="0"/>
                <a:ea typeface="msmincho" charset="0"/>
                <a:cs typeface="msmincho" charset="0"/>
              </a:rPr>
              <a:t>&gt;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ChangeArrowheads="1"/>
          </p:cNvSpPr>
          <p:nvPr>
            <p:ph idx="1"/>
          </p:nvPr>
        </p:nvSpPr>
        <p:spPr/>
        <p:txBody>
          <a:bodyPr>
            <a:normAutofit/>
          </a:bodyPr>
          <a:lstStyle/>
          <a:p>
            <a:r>
              <a:rPr lang="en-US" dirty="0" smtClean="0"/>
              <a:t>A resource may belong to several classes</a:t>
            </a:r>
          </a:p>
          <a:p>
            <a:pPr lvl="1"/>
            <a:r>
              <a:rPr lang="en-US" dirty="0" err="1" smtClean="0"/>
              <a:t>rdf:type</a:t>
            </a:r>
            <a:r>
              <a:rPr lang="en-US" dirty="0" smtClean="0"/>
              <a:t> is just a property…</a:t>
            </a:r>
          </a:p>
          <a:p>
            <a:pPr lvl="1"/>
            <a:r>
              <a:rPr lang="en-US" dirty="0" smtClean="0"/>
              <a:t>“«The Glass Palace» is a novel, but «The Glass Palace» is also an «inventory item»…”</a:t>
            </a:r>
          </a:p>
          <a:p>
            <a:pPr lvl="1"/>
            <a:r>
              <a:rPr lang="en-US" dirty="0" smtClean="0"/>
              <a:t>i.e., it is not like a datatype!</a:t>
            </a:r>
          </a:p>
          <a:p>
            <a:r>
              <a:rPr lang="en-US" dirty="0" smtClean="0"/>
              <a:t>The type information may be very important for applications</a:t>
            </a:r>
          </a:p>
          <a:p>
            <a:pPr lvl="1"/>
            <a:r>
              <a:rPr lang="en-US" dirty="0" smtClean="0"/>
              <a:t>e.g., it may be used for a categorization of possible nodes</a:t>
            </a:r>
          </a:p>
          <a:p>
            <a:pPr lvl="1"/>
            <a:r>
              <a:rPr lang="en-US" dirty="0" smtClean="0"/>
              <a:t>probably the most frequently used RDF property…</a:t>
            </a:r>
          </a:p>
          <a:p>
            <a:r>
              <a:rPr lang="en-US" dirty="0" smtClean="0"/>
              <a:t>(remember the “Person” in our example?)</a:t>
            </a:r>
            <a:endParaRPr lang="en-US" dirty="0"/>
          </a:p>
        </p:txBody>
      </p:sp>
      <p:sp>
        <p:nvSpPr>
          <p:cNvPr id="153602" name="Rectangle 1"/>
          <p:cNvSpPr>
            <a:spLocks noGrp="1" noChangeArrowheads="1"/>
          </p:cNvSpPr>
          <p:nvPr>
            <p:ph type="title"/>
          </p:nvPr>
        </p:nvSpPr>
        <p:spPr/>
        <p:txBody>
          <a:bodyPr/>
          <a:lstStyle/>
          <a:p>
            <a:r>
              <a:rPr lang="en-US" smtClean="0"/>
              <a:t>Further remarks on types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2"/>
          <p:cNvSpPr>
            <a:spLocks noGrp="1" noChangeArrowheads="1"/>
          </p:cNvSpPr>
          <p:nvPr>
            <p:ph idx="1"/>
          </p:nvPr>
        </p:nvSpPr>
        <p:spPr>
          <a:xfrm>
            <a:off x="360362" y="5151472"/>
            <a:ext cx="9358313" cy="1866901"/>
          </a:xfrm>
        </p:spPr>
        <p:txBody>
          <a:bodyPr>
            <a:normAutofit/>
          </a:bodyPr>
          <a:lstStyle/>
          <a:p>
            <a:r>
              <a:rPr lang="en-US" dirty="0" smtClean="0"/>
              <a:t>is not in the original RDF data…</a:t>
            </a:r>
          </a:p>
          <a:p>
            <a:r>
              <a:rPr lang="en-US" dirty="0" smtClean="0"/>
              <a:t>…but can be inferred from the RDFS rules</a:t>
            </a:r>
          </a:p>
          <a:p>
            <a:r>
              <a:rPr lang="en-US" dirty="0" smtClean="0"/>
              <a:t>RDFS environments return that triple, too</a:t>
            </a:r>
            <a:endParaRPr lang="en-US" dirty="0"/>
          </a:p>
        </p:txBody>
      </p:sp>
      <p:sp>
        <p:nvSpPr>
          <p:cNvPr id="155650" name="Rectangle 1"/>
          <p:cNvSpPr>
            <a:spLocks noGrp="1" noChangeArrowheads="1"/>
          </p:cNvSpPr>
          <p:nvPr>
            <p:ph type="title"/>
          </p:nvPr>
        </p:nvSpPr>
        <p:spPr/>
        <p:txBody>
          <a:bodyPr/>
          <a:lstStyle/>
          <a:p>
            <a:r>
              <a:rPr lang="en-US" smtClean="0"/>
              <a:t>Inferred properties</a:t>
            </a:r>
            <a:endParaRPr lang="en-US"/>
          </a:p>
        </p:txBody>
      </p:sp>
      <p:sp>
        <p:nvSpPr>
          <p:cNvPr id="7" name="TextBox 6"/>
          <p:cNvSpPr txBox="1"/>
          <p:nvPr/>
        </p:nvSpPr>
        <p:spPr>
          <a:xfrm>
            <a:off x="3973513" y="3151340"/>
            <a:ext cx="1676400" cy="325594"/>
          </a:xfrm>
          <a:prstGeom prst="rect">
            <a:avLst/>
          </a:prstGeom>
          <a:noFill/>
        </p:spPr>
        <p:txBody>
          <a:bodyPr wrap="square" lIns="91132" tIns="45567" rIns="91132" bIns="45567" rtlCol="0">
            <a:spAutoFit/>
          </a:bodyPr>
          <a:lstStyle/>
          <a:p>
            <a:pPr algn="ctr"/>
            <a:r>
              <a:rPr lang="en-US" sz="1700" b="1" noProof="1">
                <a:solidFill>
                  <a:schemeClr val="accent1">
                    <a:lumMod val="50000"/>
                  </a:schemeClr>
                </a:solidFill>
              </a:rPr>
              <a:t>rdf:type</a:t>
            </a:r>
          </a:p>
        </p:txBody>
      </p:sp>
      <p:sp>
        <p:nvSpPr>
          <p:cNvPr id="8" name="Oval 7"/>
          <p:cNvSpPr/>
          <p:nvPr/>
        </p:nvSpPr>
        <p:spPr bwMode="auto">
          <a:xfrm>
            <a:off x="5659940" y="3236798"/>
            <a:ext cx="2656972" cy="457846"/>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700" b="1" noProof="1">
                <a:solidFill>
                  <a:schemeClr val="tx1">
                    <a:lumMod val="95000"/>
                    <a:lumOff val="5000"/>
                  </a:schemeClr>
                </a:solidFill>
              </a:rPr>
              <a:t>#Novel</a:t>
            </a:r>
          </a:p>
        </p:txBody>
      </p:sp>
      <p:cxnSp>
        <p:nvCxnSpPr>
          <p:cNvPr id="9" name="Straight Arrow Connector 8"/>
          <p:cNvCxnSpPr>
            <a:stCxn id="8" idx="2"/>
            <a:endCxn id="10" idx="6"/>
          </p:cNvCxnSpPr>
          <p:nvPr/>
        </p:nvCxnSpPr>
        <p:spPr bwMode="auto">
          <a:xfrm flipH="1" flipV="1">
            <a:off x="3952534" y="3465719"/>
            <a:ext cx="1707412" cy="2"/>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10" name="Oval 9"/>
          <p:cNvSpPr/>
          <p:nvPr/>
        </p:nvSpPr>
        <p:spPr bwMode="auto">
          <a:xfrm>
            <a:off x="207615" y="3076776"/>
            <a:ext cx="3744913" cy="777896"/>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sp>
        <p:nvSpPr>
          <p:cNvPr id="11" name="Oval 10"/>
          <p:cNvSpPr/>
          <p:nvPr/>
        </p:nvSpPr>
        <p:spPr bwMode="auto">
          <a:xfrm>
            <a:off x="7222504" y="1484198"/>
            <a:ext cx="2656972" cy="457846"/>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700" b="1" noProof="1">
                <a:solidFill>
                  <a:schemeClr val="tx1">
                    <a:lumMod val="95000"/>
                    <a:lumOff val="5000"/>
                  </a:schemeClr>
                </a:solidFill>
              </a:rPr>
              <a:t>#Fiction</a:t>
            </a:r>
          </a:p>
        </p:txBody>
      </p:sp>
      <p:cxnSp>
        <p:nvCxnSpPr>
          <p:cNvPr id="12" name="Straight Arrow Connector 11"/>
          <p:cNvCxnSpPr>
            <a:stCxn id="11" idx="4"/>
            <a:endCxn id="8" idx="0"/>
          </p:cNvCxnSpPr>
          <p:nvPr/>
        </p:nvCxnSpPr>
        <p:spPr bwMode="auto">
          <a:xfrm flipH="1">
            <a:off x="6988428" y="1942047"/>
            <a:ext cx="1562564" cy="1294753"/>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13" name="TextBox 12"/>
          <p:cNvSpPr txBox="1"/>
          <p:nvPr/>
        </p:nvSpPr>
        <p:spPr>
          <a:xfrm rot="19190151">
            <a:off x="6717307" y="2306217"/>
            <a:ext cx="1676400" cy="553194"/>
          </a:xfrm>
          <a:prstGeom prst="rect">
            <a:avLst/>
          </a:prstGeom>
          <a:noFill/>
        </p:spPr>
        <p:txBody>
          <a:bodyPr wrap="square" lIns="91132" tIns="45567" rIns="91132" bIns="45567" rtlCol="0">
            <a:spAutoFit/>
          </a:bodyPr>
          <a:lstStyle/>
          <a:p>
            <a:pPr algn="ctr"/>
            <a:r>
              <a:rPr lang="en-US" sz="1700" b="1" noProof="1">
                <a:solidFill>
                  <a:schemeClr val="accent1">
                    <a:lumMod val="50000"/>
                  </a:schemeClr>
                </a:solidFill>
              </a:rPr>
              <a:t>rdf:subClassOf</a:t>
            </a:r>
          </a:p>
        </p:txBody>
      </p:sp>
      <p:cxnSp>
        <p:nvCxnSpPr>
          <p:cNvPr id="14" name="Straight Arrow Connector 13"/>
          <p:cNvCxnSpPr>
            <a:stCxn id="11" idx="2"/>
            <a:endCxn id="10" idx="7"/>
          </p:cNvCxnSpPr>
          <p:nvPr/>
        </p:nvCxnSpPr>
        <p:spPr bwMode="auto">
          <a:xfrm flipH="1">
            <a:off x="3404101" y="1713121"/>
            <a:ext cx="3818406" cy="1477570"/>
          </a:xfrm>
          <a:prstGeom prst="straightConnector1">
            <a:avLst/>
          </a:prstGeom>
          <a:solidFill>
            <a:srgbClr val="00B8FF"/>
          </a:solidFill>
          <a:ln w="19050" cap="flat" cmpd="sng" algn="ctr">
            <a:solidFill>
              <a:schemeClr val="accent1">
                <a:lumMod val="50000"/>
              </a:schemeClr>
            </a:solidFill>
            <a:prstDash val="dash"/>
            <a:round/>
            <a:headEnd type="triangle" w="lg" len="med"/>
            <a:tailEnd type="none" w="lg" len="med"/>
          </a:ln>
          <a:effectLst/>
        </p:spPr>
      </p:cxnSp>
      <p:sp>
        <p:nvSpPr>
          <p:cNvPr id="17" name="TextBox 16"/>
          <p:cNvSpPr txBox="1"/>
          <p:nvPr/>
        </p:nvSpPr>
        <p:spPr>
          <a:xfrm rot="20256282">
            <a:off x="4350705" y="2239115"/>
            <a:ext cx="1676400" cy="325594"/>
          </a:xfrm>
          <a:prstGeom prst="rect">
            <a:avLst/>
          </a:prstGeom>
          <a:noFill/>
        </p:spPr>
        <p:txBody>
          <a:bodyPr wrap="square" lIns="91132" tIns="45567" rIns="91132" bIns="45567" rtlCol="0">
            <a:spAutoFit/>
          </a:bodyPr>
          <a:lstStyle/>
          <a:p>
            <a:pPr algn="ctr"/>
            <a:r>
              <a:rPr lang="en-US" sz="1700" b="1" noProof="1">
                <a:solidFill>
                  <a:schemeClr val="accent1">
                    <a:lumMod val="50000"/>
                  </a:schemeClr>
                </a:solidFill>
              </a:rPr>
              <a:t>rdf:type</a:t>
            </a:r>
          </a:p>
        </p:txBody>
      </p:sp>
      <p:sp>
        <p:nvSpPr>
          <p:cNvPr id="15" name="Text Placeholder 8"/>
          <p:cNvSpPr txBox="1">
            <a:spLocks/>
          </p:cNvSpPr>
          <p:nvPr/>
        </p:nvSpPr>
        <p:spPr>
          <a:xfrm>
            <a:off x="544547" y="4389436"/>
            <a:ext cx="9076063" cy="457201"/>
          </a:xfrm>
          <a:prstGeom prst="rect">
            <a:avLst/>
          </a:prstGeom>
          <a:solidFill>
            <a:schemeClr val="accent1">
              <a:lumMod val="20000"/>
              <a:lumOff val="80000"/>
            </a:schemeClr>
          </a:solidFill>
          <a:ln>
            <a:noFill/>
          </a:ln>
          <a:effectLst>
            <a:outerShdw blurRad="50800" dist="88900" dir="2700000" algn="tl" rotWithShape="0">
              <a:srgbClr val="000000">
                <a:alpha val="43000"/>
              </a:srgbClr>
            </a:outerShdw>
          </a:effectLst>
        </p:spPr>
        <p:txBody>
          <a:bodyPr vert="horz" wrap="none" lIns="100425" tIns="50221" rIns="100436" bIns="50221" anchor="t" anchorCtr="0">
            <a:normAutofit/>
          </a:bodyPr>
          <a:lstStyle/>
          <a:p>
            <a:pPr algn="ct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(&lt;http://…/isbn/000651409X&gt;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#Fiction)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noChangeArrowheads="1"/>
          </p:cNvSpPr>
          <p:nvPr>
            <p:ph idx="1"/>
          </p:nvPr>
        </p:nvSpPr>
        <p:spPr/>
        <p:txBody>
          <a:bodyPr/>
          <a:lstStyle/>
          <a:p>
            <a:r>
              <a:rPr lang="en-US" smtClean="0"/>
              <a:t>The RDF Semantics document has a list of (33) entailment rules:</a:t>
            </a:r>
          </a:p>
          <a:p>
            <a:pPr lvl="1"/>
            <a:r>
              <a:rPr lang="en-US" smtClean="0"/>
              <a:t>“if such and such triples are in the graph, add this and this”</a:t>
            </a:r>
          </a:p>
          <a:p>
            <a:pPr lvl="1"/>
            <a:r>
              <a:rPr lang="en-US" smtClean="0"/>
              <a:t>do that recursively until the graph does not change</a:t>
            </a:r>
          </a:p>
          <a:p>
            <a:r>
              <a:rPr lang="en-US" smtClean="0"/>
              <a:t>The relevant rule for our example:</a:t>
            </a:r>
            <a:endParaRPr lang="en-US"/>
          </a:p>
        </p:txBody>
      </p:sp>
      <p:sp>
        <p:nvSpPr>
          <p:cNvPr id="157698" name="Rectangle 1"/>
          <p:cNvSpPr>
            <a:spLocks noGrp="1" noChangeArrowheads="1"/>
          </p:cNvSpPr>
          <p:nvPr>
            <p:ph type="title"/>
          </p:nvPr>
        </p:nvSpPr>
        <p:spPr/>
        <p:txBody>
          <a:bodyPr/>
          <a:lstStyle/>
          <a:p>
            <a:r>
              <a:rPr lang="en-US" smtClean="0"/>
              <a:t>Inference: let us be formal…</a:t>
            </a:r>
            <a:endParaRPr lang="en-US"/>
          </a:p>
        </p:txBody>
      </p:sp>
      <p:sp>
        <p:nvSpPr>
          <p:cNvPr id="6" name="Text Placeholder 8"/>
          <p:cNvSpPr txBox="1">
            <a:spLocks/>
          </p:cNvSpPr>
          <p:nvPr/>
        </p:nvSpPr>
        <p:spPr>
          <a:xfrm>
            <a:off x="544547" y="4389437"/>
            <a:ext cx="9076063" cy="2057400"/>
          </a:xfrm>
          <a:prstGeom prst="rect">
            <a:avLst/>
          </a:prstGeom>
          <a:solidFill>
            <a:schemeClr val="accent1">
              <a:lumMod val="20000"/>
              <a:lumOff val="80000"/>
            </a:schemeClr>
          </a:solidFill>
          <a:ln>
            <a:noFill/>
          </a:ln>
          <a:effectLst>
            <a:outerShdw blurRad="50800" dist="88900" dir="2700000" algn="tl" rotWithShape="0">
              <a:srgbClr val="000000">
                <a:alpha val="43000"/>
              </a:srgbClr>
            </a:outerShdw>
          </a:effectLst>
        </p:spPr>
        <p:txBody>
          <a:bodyPr vert="horz" wrap="none" lIns="100425" tIns="50221" rIns="100436" bIns="50221" anchor="t" anchorCtr="0">
            <a:normAutofit/>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If:</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uuu</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rdfs:subClassOf</a:t>
            </a:r>
            <a:r>
              <a:rPr lang="en-US" sz="1800" b="1" dirty="0">
                <a:solidFill>
                  <a:srgbClr val="000000"/>
                </a:solidFill>
                <a:latin typeface="Courier New" charset="0"/>
                <a:ea typeface="msmincho" charset="0"/>
                <a:cs typeface="msmincho" charset="0"/>
              </a:rPr>
              <a:t> xxx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vvv</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uuu</a:t>
            </a: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Then add: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vvv</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xxx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2"/>
          <p:cNvSpPr>
            <a:spLocks noGrp="1" noChangeArrowheads="1"/>
          </p:cNvSpPr>
          <p:nvPr>
            <p:ph idx="1"/>
          </p:nvPr>
        </p:nvSpPr>
        <p:spPr/>
        <p:txBody>
          <a:bodyPr/>
          <a:lstStyle/>
          <a:p>
            <a:r>
              <a:rPr lang="en-US" smtClean="0"/>
              <a:t>Property is a special class (rdf:Property)</a:t>
            </a:r>
          </a:p>
          <a:p>
            <a:pPr lvl="1"/>
            <a:r>
              <a:rPr lang="en-US" smtClean="0"/>
              <a:t>properties are also resources identified by URI-s</a:t>
            </a:r>
          </a:p>
          <a:p>
            <a:r>
              <a:rPr lang="en-US" smtClean="0"/>
              <a:t>There is also a possibility for a “sub-property”</a:t>
            </a:r>
          </a:p>
          <a:p>
            <a:pPr lvl="1"/>
            <a:r>
              <a:rPr lang="en-US" smtClean="0"/>
              <a:t>all resources bound by the “sub” are also bound by the other</a:t>
            </a:r>
          </a:p>
          <a:p>
            <a:r>
              <a:rPr lang="en-US" smtClean="0"/>
              <a:t>Range and domain of properties can be specified</a:t>
            </a:r>
          </a:p>
          <a:p>
            <a:pPr lvl="1"/>
            <a:r>
              <a:rPr lang="en-US" smtClean="0"/>
              <a:t>i.e., what type of resources serve as object and subject</a:t>
            </a:r>
            <a:endParaRPr lang="en-US"/>
          </a:p>
        </p:txBody>
      </p:sp>
      <p:sp>
        <p:nvSpPr>
          <p:cNvPr id="159746" name="Rectangle 1"/>
          <p:cNvSpPr>
            <a:spLocks noGrp="1" noChangeArrowheads="1"/>
          </p:cNvSpPr>
          <p:nvPr>
            <p:ph type="title"/>
          </p:nvPr>
        </p:nvSpPr>
        <p:spPr/>
        <p:txBody>
          <a:bodyPr/>
          <a:lstStyle/>
          <a:p>
            <a:r>
              <a:rPr lang="en-US" smtClean="0"/>
              <a:t>Properties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2"/>
          <p:cNvSpPr>
            <a:spLocks noGrp="1" noChangeArrowheads="1"/>
          </p:cNvSpPr>
          <p:nvPr>
            <p:ph idx="1"/>
          </p:nvPr>
        </p:nvSpPr>
        <p:spPr>
          <a:xfrm>
            <a:off x="360362" y="1444660"/>
            <a:ext cx="9720263" cy="5573713"/>
          </a:xfrm>
        </p:spPr>
        <p:txBody>
          <a:bodyPr/>
          <a:lstStyle/>
          <a:p>
            <a:r>
              <a:rPr lang="en-US" dirty="0" smtClean="0"/>
              <a:t>Properties are also resources (named via URI–</a:t>
            </a:r>
            <a:r>
              <a:rPr lang="en-US" dirty="0" err="1" smtClean="0"/>
              <a:t>s</a:t>
            </a:r>
            <a:r>
              <a:rPr lang="en-US" dirty="0" smtClean="0"/>
              <a:t>)…</a:t>
            </a:r>
          </a:p>
          <a:p>
            <a:r>
              <a:rPr lang="en-US" dirty="0" smtClean="0"/>
              <a:t>So properties of properties can be expressed as… RDF properties</a:t>
            </a:r>
          </a:p>
          <a:p>
            <a:pPr lvl="1"/>
            <a:r>
              <a:rPr lang="en-US" dirty="0" smtClean="0"/>
              <a:t>this twists your mind a bit, but you can get used to it</a:t>
            </a:r>
          </a:p>
          <a:p>
            <a:r>
              <a:rPr lang="en-US" dirty="0" smtClean="0"/>
              <a:t>For example, (P </a:t>
            </a:r>
            <a:r>
              <a:rPr lang="en-US" dirty="0" err="1" smtClean="0"/>
              <a:t>rdfs:domain</a:t>
            </a:r>
            <a:r>
              <a:rPr lang="en-US" dirty="0" smtClean="0"/>
              <a:t> C) means:</a:t>
            </a:r>
          </a:p>
          <a:p>
            <a:pPr lvl="1"/>
            <a:r>
              <a:rPr lang="en-US" dirty="0" smtClean="0"/>
              <a:t>P is a property</a:t>
            </a:r>
          </a:p>
          <a:p>
            <a:pPr lvl="1"/>
            <a:r>
              <a:rPr lang="en-US" dirty="0" smtClean="0"/>
              <a:t>C is a class</a:t>
            </a:r>
          </a:p>
          <a:p>
            <a:pPr lvl="1"/>
            <a:r>
              <a:rPr lang="en-US" dirty="0" smtClean="0"/>
              <a:t>when using P, I can infer that the “subject” is of type C</a:t>
            </a:r>
            <a:endParaRPr lang="en-US" dirty="0"/>
          </a:p>
        </p:txBody>
      </p:sp>
      <p:sp>
        <p:nvSpPr>
          <p:cNvPr id="161794" name="Rectangle 1"/>
          <p:cNvSpPr>
            <a:spLocks noGrp="1" noChangeArrowheads="1"/>
          </p:cNvSpPr>
          <p:nvPr>
            <p:ph type="title"/>
          </p:nvPr>
        </p:nvSpPr>
        <p:spPr/>
        <p:txBody>
          <a:bodyPr/>
          <a:lstStyle/>
          <a:p>
            <a:r>
              <a:rPr lang="en-US" smtClean="0"/>
              <a:t>Properties (cont.)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Property specification example</a:t>
            </a:r>
          </a:p>
        </p:txBody>
      </p:sp>
      <p:pic>
        <p:nvPicPr>
          <p:cNvPr id="163843" name="Picture 2"/>
          <p:cNvPicPr>
            <a:picLocks noChangeAspect="1" noChangeArrowheads="1"/>
          </p:cNvPicPr>
          <p:nvPr/>
        </p:nvPicPr>
        <p:blipFill>
          <a:blip r:embed="rId3"/>
          <a:srcRect/>
          <a:stretch>
            <a:fillRect/>
          </a:stretch>
        </p:blipFill>
        <p:spPr bwMode="auto">
          <a:xfrm>
            <a:off x="468313" y="2019299"/>
            <a:ext cx="9005888" cy="3379788"/>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Editors roam the Web for new data via API-s</a:t>
            </a:r>
          </a:p>
          <a:p>
            <a:r>
              <a:rPr lang="en-US" dirty="0" smtClean="0"/>
              <a:t>Understand those…</a:t>
            </a:r>
          </a:p>
          <a:p>
            <a:pPr lvl="1"/>
            <a:r>
              <a:rPr lang="en-US" dirty="0" smtClean="0"/>
              <a:t>input, output arguments, datatypes used, </a:t>
            </a:r>
            <a:r>
              <a:rPr lang="en-US" dirty="0" err="1" smtClean="0"/>
              <a:t>etc</a:t>
            </a:r>
            <a:endParaRPr lang="en-US" dirty="0" smtClean="0"/>
          </a:p>
          <a:p>
            <a:r>
              <a:rPr lang="en-US" dirty="0" smtClean="0"/>
              <a:t>Write some code to incorporate the new data</a:t>
            </a:r>
          </a:p>
          <a:p>
            <a:r>
              <a:rPr lang="en-US" dirty="0" smtClean="0"/>
              <a:t>Easily get out of date again… </a:t>
            </a:r>
            <a:r>
              <a:rPr lang="en-US" dirty="0" smtClean="0">
                <a:sym typeface="Wingdings"/>
              </a:rPr>
              <a:t></a:t>
            </a:r>
            <a:endParaRPr lang="en-US" dirty="0"/>
          </a:p>
        </p:txBody>
      </p:sp>
      <p:sp>
        <p:nvSpPr>
          <p:cNvPr id="2" name="Title 1"/>
          <p:cNvSpPr>
            <a:spLocks noGrp="1"/>
          </p:cNvSpPr>
          <p:nvPr>
            <p:ph type="title"/>
          </p:nvPr>
        </p:nvSpPr>
        <p:spPr/>
        <p:txBody>
          <a:bodyPr/>
          <a:lstStyle/>
          <a:p>
            <a:r>
              <a:rPr lang="en-US" smtClean="0"/>
              <a:t>How to build such a site 3.</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
          <p:cNvSpPr>
            <a:spLocks noGrp="1" noChangeArrowheads="1"/>
          </p:cNvSpPr>
          <p:nvPr>
            <p:ph type="title"/>
          </p:nvPr>
        </p:nvSpPr>
        <p:spPr/>
        <p:txBody>
          <a:bodyPr/>
          <a:lstStyle/>
          <a:p>
            <a:r>
              <a:rPr lang="en-US" smtClean="0"/>
              <a:t>Property specification serialized</a:t>
            </a:r>
            <a:endParaRPr lang="en-US"/>
          </a:p>
        </p:txBody>
      </p:sp>
      <p:sp>
        <p:nvSpPr>
          <p:cNvPr id="7" name="Text Placeholder 6"/>
          <p:cNvSpPr>
            <a:spLocks noGrp="1"/>
          </p:cNvSpPr>
          <p:nvPr>
            <p:ph type="body" sz="half" idx="3"/>
          </p:nvPr>
        </p:nvSpPr>
        <p:spPr>
          <a:xfrm>
            <a:off x="500568" y="2255838"/>
            <a:ext cx="9076063" cy="1602030"/>
          </a:xfrm>
        </p:spPr>
        <p:txBody>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rdf:Property</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rdf:ID</a:t>
            </a:r>
            <a:r>
              <a:rPr lang="en-US" dirty="0" smtClean="0">
                <a:solidFill>
                  <a:srgbClr val="000000"/>
                </a:solidFill>
                <a:latin typeface="Courier New" charset="0"/>
                <a:ea typeface="msmincho" charset="0"/>
                <a:cs typeface="msmincho" charset="0"/>
              </a:rPr>
              <a:t>="title"&gt;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rdfs:domain</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rdf:resource</a:t>
            </a:r>
            <a:r>
              <a:rPr lang="en-US" dirty="0" smtClean="0">
                <a:solidFill>
                  <a:srgbClr val="000000"/>
                </a:solidFill>
                <a:latin typeface="Courier New" charset="0"/>
                <a:ea typeface="msmincho" charset="0"/>
                <a:cs typeface="msmincho" charset="0"/>
              </a:rPr>
              <a:t>="#Fiction"/&gt;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rdfs:range</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rdf:resource</a:t>
            </a:r>
            <a:r>
              <a:rPr lang="en-US" dirty="0" smtClean="0">
                <a:solidFill>
                  <a:srgbClr val="000000"/>
                </a:solidFill>
                <a:latin typeface="Courier New" charset="0"/>
                <a:ea typeface="msmincho" charset="0"/>
                <a:cs typeface="msmincho" charset="0"/>
              </a:rPr>
              <a:t>="http://...#Literal"/&gt;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rdf:Property</a:t>
            </a:r>
            <a:r>
              <a:rPr lang="en-US" dirty="0" smtClean="0">
                <a:solidFill>
                  <a:srgbClr val="000000"/>
                </a:solidFill>
                <a:latin typeface="Courier New" charset="0"/>
                <a:ea typeface="msmincho" charset="0"/>
                <a:cs typeface="msmincho" charset="0"/>
              </a:rPr>
              <a:t>&gt;</a:t>
            </a:r>
            <a:endParaRPr lang="en-US" dirty="0">
              <a:solidFill>
                <a:srgbClr val="000000"/>
              </a:solidFill>
              <a:latin typeface="Courier New" charset="0"/>
              <a:ea typeface="msmincho" charset="0"/>
              <a:cs typeface="msmincho" charset="0"/>
            </a:endParaRPr>
          </a:p>
        </p:txBody>
      </p:sp>
      <p:sp>
        <p:nvSpPr>
          <p:cNvPr id="165891" name="Rectangle 2"/>
          <p:cNvSpPr>
            <a:spLocks noGrp="1" noChangeArrowheads="1"/>
          </p:cNvSpPr>
          <p:nvPr>
            <p:ph sz="quarter" idx="2"/>
          </p:nvPr>
        </p:nvSpPr>
        <p:spPr>
          <a:xfrm>
            <a:off x="468347" y="1493837"/>
            <a:ext cx="9076063" cy="664978"/>
          </a:xfrm>
        </p:spPr>
        <p:txBody>
          <a:bodyPr/>
          <a:lstStyle/>
          <a:p>
            <a:r>
              <a:rPr lang="en-US" dirty="0" smtClean="0"/>
              <a:t>In RDF/XML:</a:t>
            </a:r>
            <a:endParaRPr lang="en-US" dirty="0"/>
          </a:p>
        </p:txBody>
      </p:sp>
      <p:sp>
        <p:nvSpPr>
          <p:cNvPr id="8" name="Text Placeholder 7"/>
          <p:cNvSpPr>
            <a:spLocks noGrp="1"/>
          </p:cNvSpPr>
          <p:nvPr>
            <p:ph type="body" sz="half" idx="10"/>
          </p:nvPr>
        </p:nvSpPr>
        <p:spPr>
          <a:xfrm>
            <a:off x="544547" y="5075237"/>
            <a:ext cx="9076063" cy="2013180"/>
          </a:xfrm>
        </p:spPr>
        <p:txBody>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:title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rdf:type</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rdf:Property</a:t>
            </a:r>
            <a:r>
              <a:rPr lang="en-US" dirty="0"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rdfs:domain</a:t>
            </a:r>
            <a:r>
              <a:rPr lang="en-US" dirty="0" smtClean="0">
                <a:solidFill>
                  <a:srgbClr val="000000"/>
                </a:solidFill>
                <a:latin typeface="Courier New" charset="0"/>
                <a:ea typeface="msmincho" charset="0"/>
                <a:cs typeface="msmincho" charset="0"/>
              </a:rPr>
              <a:t> :Fiction;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rdfs:range</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rdfs:Literal</a:t>
            </a:r>
            <a:r>
              <a:rPr lang="en-US" dirty="0" smtClean="0">
                <a:solidFill>
                  <a:srgbClr val="000000"/>
                </a:solidFill>
                <a:latin typeface="Courier New" charset="0"/>
                <a:ea typeface="msmincho" charset="0"/>
                <a:cs typeface="msmincho" charset="0"/>
              </a:rPr>
              <a:t>.</a:t>
            </a:r>
          </a:p>
          <a:p>
            <a:endParaRPr lang="en-US" dirty="0"/>
          </a:p>
        </p:txBody>
      </p:sp>
      <p:sp>
        <p:nvSpPr>
          <p:cNvPr id="9" name="Rectangle 2"/>
          <p:cNvSpPr txBox="1">
            <a:spLocks noChangeArrowheads="1"/>
          </p:cNvSpPr>
          <p:nvPr/>
        </p:nvSpPr>
        <p:spPr>
          <a:xfrm>
            <a:off x="620747" y="4237037"/>
            <a:ext cx="9076063" cy="1236536"/>
          </a:xfrm>
          <a:prstGeom prst="rect">
            <a:avLst/>
          </a:prstGeom>
        </p:spPr>
        <p:txBody>
          <a:bodyPr vert="horz" lIns="100436" tIns="50221" rIns="100436" bIns="50221">
            <a:normAutofit/>
          </a:bodyPr>
          <a:lstStyle/>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r>
              <a:rPr lang="en-US" sz="3000" dirty="0">
                <a:solidFill>
                  <a:schemeClr val="bg1">
                    <a:lumMod val="50000"/>
                  </a:schemeClr>
                </a:solidFill>
                <a:latin typeface="Helvetica Neue"/>
                <a:cs typeface="Helvetica Neue"/>
              </a:rPr>
              <a:t>In Turtle: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2"/>
          <p:cNvSpPr>
            <a:spLocks noGrp="1" noChangeArrowheads="1"/>
          </p:cNvSpPr>
          <p:nvPr>
            <p:ph idx="1"/>
          </p:nvPr>
        </p:nvSpPr>
        <p:spPr/>
        <p:txBody>
          <a:bodyPr/>
          <a:lstStyle/>
          <a:p>
            <a:r>
              <a:rPr lang="en-US" dirty="0" smtClean="0"/>
              <a:t>Again, new relations can be deduced. Indeed, if</a:t>
            </a:r>
            <a:endParaRPr lang="en-US" dirty="0"/>
          </a:p>
        </p:txBody>
      </p:sp>
      <p:sp>
        <p:nvSpPr>
          <p:cNvPr id="167938" name="Rectangle 1"/>
          <p:cNvSpPr>
            <a:spLocks noGrp="1" noChangeArrowheads="1"/>
          </p:cNvSpPr>
          <p:nvPr>
            <p:ph type="title"/>
          </p:nvPr>
        </p:nvSpPr>
        <p:spPr/>
        <p:txBody>
          <a:bodyPr/>
          <a:lstStyle/>
          <a:p>
            <a:r>
              <a:rPr lang="en-US" smtClean="0"/>
              <a:t>What does this mean?</a:t>
            </a:r>
            <a:endParaRPr lang="en-US"/>
          </a:p>
        </p:txBody>
      </p:sp>
      <p:sp>
        <p:nvSpPr>
          <p:cNvPr id="79875" name="Text Box 3"/>
          <p:cNvSpPr txBox="1">
            <a:spLocks noChangeArrowheads="1"/>
          </p:cNvSpPr>
          <p:nvPr/>
        </p:nvSpPr>
        <p:spPr bwMode="auto">
          <a:xfrm>
            <a:off x="288925" y="2530475"/>
            <a:ext cx="9475788" cy="15541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:title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rdf:Property</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DC2300"/>
                </a:solidFill>
                <a:latin typeface="Courier New" charset="0"/>
                <a:ea typeface="msmincho" charset="0"/>
                <a:cs typeface="msmincho" charset="0"/>
              </a:rPr>
              <a:t>rdfs:domain</a:t>
            </a:r>
            <a:r>
              <a:rPr lang="en-US" sz="1800" b="1" dirty="0">
                <a:solidFill>
                  <a:srgbClr val="DC2300"/>
                </a:solidFill>
                <a:latin typeface="Courier New" charset="0"/>
                <a:ea typeface="msmincho" charset="0"/>
                <a:cs typeface="msmincho" charset="0"/>
              </a:rPr>
              <a:t> :Fiction;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rdfs:range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rdfs:Literal</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&lt;http://…/isbn/000651409X&gt; :title "The Glass Palace" .</a:t>
            </a:r>
          </a:p>
        </p:txBody>
      </p:sp>
      <p:sp>
        <p:nvSpPr>
          <p:cNvPr id="167941" name="Text Box 4"/>
          <p:cNvSpPr txBox="1">
            <a:spLocks noChangeArrowheads="1"/>
          </p:cNvSpPr>
          <p:nvPr/>
        </p:nvSpPr>
        <p:spPr bwMode="auto">
          <a:xfrm>
            <a:off x="503243" y="4687887"/>
            <a:ext cx="9185275" cy="539750"/>
          </a:xfrm>
          <a:prstGeom prst="rect">
            <a:avLst/>
          </a:prstGeom>
          <a:noFill/>
          <a:ln w="9525">
            <a:noFill/>
            <a:round/>
            <a:headEnd/>
            <a:tailEnd/>
          </a:ln>
        </p:spPr>
        <p:txBody>
          <a:bodyPr lIns="0" tIns="28134" rIns="0" bIns="0">
            <a:prstTxWarp prst="textNoShape">
              <a:avLst/>
            </a:prstTxWarp>
          </a:bodyPr>
          <a:lstStyle/>
          <a:p>
            <a:pPr marL="430374" indent="-322781">
              <a:lnSpc>
                <a:spcPct val="93000"/>
              </a:lnSpc>
              <a:spcAft>
                <a:spcPts val="1425"/>
              </a:spcAft>
              <a:buClr>
                <a:srgbClr val="800000"/>
              </a:buClr>
              <a:buSzPct val="45000"/>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3200" dirty="0">
                <a:solidFill>
                  <a:schemeClr val="bg1">
                    <a:lumMod val="50000"/>
                  </a:schemeClr>
                </a:solidFill>
                <a:latin typeface="Helvetica Neue"/>
                <a:cs typeface="Helvetica Neue"/>
              </a:rPr>
              <a:t>then the system can </a:t>
            </a:r>
            <a:r>
              <a:rPr lang="en-US" sz="3200" u="sng" dirty="0">
                <a:solidFill>
                  <a:schemeClr val="bg1">
                    <a:lumMod val="50000"/>
                  </a:schemeClr>
                </a:solidFill>
                <a:latin typeface="Helvetica Neue"/>
                <a:cs typeface="Helvetica Neue"/>
              </a:rPr>
              <a:t>infer</a:t>
            </a:r>
            <a:r>
              <a:rPr lang="en-US" sz="3200" dirty="0">
                <a:solidFill>
                  <a:schemeClr val="bg1">
                    <a:lumMod val="50000"/>
                  </a:schemeClr>
                </a:solidFill>
                <a:latin typeface="Helvetica Neue"/>
                <a:cs typeface="Helvetica Neue"/>
              </a:rPr>
              <a:t> that:</a:t>
            </a:r>
          </a:p>
        </p:txBody>
      </p:sp>
      <p:sp>
        <p:nvSpPr>
          <p:cNvPr id="79877" name="Text Box 5"/>
          <p:cNvSpPr txBox="1">
            <a:spLocks noChangeArrowheads="1"/>
          </p:cNvSpPr>
          <p:nvPr/>
        </p:nvSpPr>
        <p:spPr bwMode="auto">
          <a:xfrm>
            <a:off x="325439" y="5657851"/>
            <a:ext cx="9439274" cy="461963"/>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&lt;http://…/isbn/000651409X&gt; rdf:type </a:t>
            </a:r>
            <a:r>
              <a:rPr lang="en-US" sz="1800" b="1">
                <a:solidFill>
                  <a:srgbClr val="DC2300"/>
                </a:solidFill>
                <a:latin typeface="Courier New" charset="0"/>
                <a:ea typeface="msmincho" charset="0"/>
                <a:cs typeface="msmincho" charset="0"/>
              </a:rPr>
              <a:t>:Fiction</a:t>
            </a:r>
            <a:r>
              <a:rPr lang="en-US" sz="1800" b="1">
                <a:solidFill>
                  <a:srgbClr val="000000"/>
                </a:solidFill>
                <a:latin typeface="Courier New" charset="0"/>
                <a:ea typeface="msmincho" charset="0"/>
                <a:cs typeface="msmincho"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2"/>
          <p:cNvSpPr>
            <a:spLocks noGrp="1" noChangeArrowheads="1"/>
          </p:cNvSpPr>
          <p:nvPr>
            <p:ph idx="1"/>
          </p:nvPr>
        </p:nvSpPr>
        <p:spPr/>
        <p:txBody>
          <a:bodyPr/>
          <a:lstStyle/>
          <a:p>
            <a:r>
              <a:rPr lang="en-US" dirty="0" smtClean="0"/>
              <a:t>Literals may have a data type</a:t>
            </a:r>
          </a:p>
          <a:p>
            <a:pPr lvl="1"/>
            <a:r>
              <a:rPr lang="en-US" dirty="0" smtClean="0"/>
              <a:t>floats, integers, </a:t>
            </a:r>
            <a:r>
              <a:rPr lang="en-US" dirty="0" err="1" smtClean="0"/>
              <a:t>booleans</a:t>
            </a:r>
            <a:r>
              <a:rPr lang="en-US" dirty="0" smtClean="0"/>
              <a:t>, etc., defined in XML Schemas</a:t>
            </a:r>
          </a:p>
          <a:p>
            <a:pPr lvl="1"/>
            <a:r>
              <a:rPr lang="en-US" dirty="0" smtClean="0"/>
              <a:t>full XML fragments</a:t>
            </a:r>
          </a:p>
          <a:p>
            <a:r>
              <a:rPr lang="en-US" dirty="0" smtClean="0"/>
              <a:t>(Natural) language can also be specified</a:t>
            </a:r>
            <a:endParaRPr lang="en-US" dirty="0"/>
          </a:p>
        </p:txBody>
      </p:sp>
      <p:sp>
        <p:nvSpPr>
          <p:cNvPr id="169986" name="Rectangle 1"/>
          <p:cNvSpPr>
            <a:spLocks noGrp="1" noChangeArrowheads="1"/>
          </p:cNvSpPr>
          <p:nvPr>
            <p:ph type="title"/>
          </p:nvPr>
        </p:nvSpPr>
        <p:spPr/>
        <p:txBody>
          <a:bodyPr/>
          <a:lstStyle/>
          <a:p>
            <a:r>
              <a:rPr lang="en-US" smtClean="0"/>
              <a:t>Literals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
          <p:cNvSpPr>
            <a:spLocks noGrp="1" noChangeArrowheads="1"/>
          </p:cNvSpPr>
          <p:nvPr>
            <p:ph type="title"/>
          </p:nvPr>
        </p:nvSpPr>
        <p:spPr/>
        <p:txBody>
          <a:bodyPr/>
          <a:lstStyle/>
          <a:p>
            <a:r>
              <a:rPr lang="en-US" dirty="0" smtClean="0"/>
              <a:t>Examples for datatypes</a:t>
            </a:r>
            <a:endParaRPr lang="en-US" dirty="0"/>
          </a:p>
        </p:txBody>
      </p:sp>
      <p:sp>
        <p:nvSpPr>
          <p:cNvPr id="81922" name="Text Box 2"/>
          <p:cNvSpPr txBox="1">
            <a:spLocks noChangeArrowheads="1"/>
          </p:cNvSpPr>
          <p:nvPr/>
        </p:nvSpPr>
        <p:spPr bwMode="auto">
          <a:xfrm>
            <a:off x="287339" y="1697038"/>
            <a:ext cx="9477374" cy="15541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&lt;rdf:Description rdf:about="http://…/isbn/000651409X"&gt;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&lt;page_number rdf:datatype="http://...#integer"&gt;543&lt;/page_number&gt;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&lt;publ_date rdf:datatype="http://...#gYear"&gt;2000&lt;/publ_date&gt;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&lt;price rdf:datatype="http://...#float"&gt;6.99&lt;/price&gt;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&lt;/rdf:Description&gt;</a:t>
            </a:r>
          </a:p>
        </p:txBody>
      </p:sp>
      <p:sp>
        <p:nvSpPr>
          <p:cNvPr id="81923" name="Text Box 3"/>
          <p:cNvSpPr txBox="1">
            <a:spLocks noChangeArrowheads="1"/>
          </p:cNvSpPr>
          <p:nvPr/>
        </p:nvSpPr>
        <p:spPr bwMode="auto">
          <a:xfrm>
            <a:off x="323852" y="4181481"/>
            <a:ext cx="9440863" cy="13128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:page_number "543"^^xsd:integer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:publ_date   "2000"^^xsd:gYear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:price       "6.99"^^xsd:float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1"/>
          <p:cNvSpPr>
            <a:spLocks noGrp="1" noChangeArrowheads="1"/>
          </p:cNvSpPr>
          <p:nvPr>
            <p:ph type="title"/>
          </p:nvPr>
        </p:nvSpPr>
        <p:spPr/>
        <p:txBody>
          <a:bodyPr/>
          <a:lstStyle/>
          <a:p>
            <a:r>
              <a:rPr lang="en-US" smtClean="0"/>
              <a:t>Examples for language tags</a:t>
            </a:r>
            <a:endParaRPr lang="en-US"/>
          </a:p>
        </p:txBody>
      </p:sp>
      <p:sp>
        <p:nvSpPr>
          <p:cNvPr id="82946" name="Text Box 2"/>
          <p:cNvSpPr txBox="1">
            <a:spLocks noChangeArrowheads="1"/>
          </p:cNvSpPr>
          <p:nvPr/>
        </p:nvSpPr>
        <p:spPr bwMode="auto">
          <a:xfrm>
            <a:off x="287339" y="1770067"/>
            <a:ext cx="9477374" cy="13128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&lt;rdf:Description rdf:about="http://…/isbn/000651409X"&gt;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&lt;title xml:lang="en"&gt;The Glass Palace&lt;/title&gt;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&lt;fr:titre xml:lang="fr"&gt;</a:t>
            </a:r>
            <a:r>
              <a:rPr lang="fr-FR" sz="1800" b="1" noProof="1">
                <a:solidFill>
                  <a:srgbClr val="000000"/>
                </a:solidFill>
                <a:latin typeface="Courier New" charset="0"/>
                <a:ea typeface="msmincho" charset="0"/>
                <a:cs typeface="msmincho" charset="0"/>
              </a:rPr>
              <a:t>Le palais des mirroirs</a:t>
            </a:r>
            <a:r>
              <a:rPr lang="en-US" sz="1800" b="1" noProof="1">
                <a:solidFill>
                  <a:srgbClr val="000000"/>
                </a:solidFill>
                <a:latin typeface="Courier New" charset="0"/>
                <a:ea typeface="msmincho" charset="0"/>
                <a:cs typeface="msmincho" charset="0"/>
              </a:rPr>
              <a:t>&lt;/fr:titre&gt;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&lt;/rdf:Description&gt;</a:t>
            </a:r>
          </a:p>
        </p:txBody>
      </p:sp>
      <p:sp>
        <p:nvSpPr>
          <p:cNvPr id="82947" name="Text Box 3"/>
          <p:cNvSpPr txBox="1">
            <a:spLocks noChangeArrowheads="1"/>
          </p:cNvSpPr>
          <p:nvPr/>
        </p:nvSpPr>
        <p:spPr bwMode="auto">
          <a:xfrm>
            <a:off x="323852" y="4541838"/>
            <a:ext cx="9440863" cy="8318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:title     "The Glass Palace"@en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fr:titre   "Le palais des mirroirs"@fr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2"/>
          <p:cNvSpPr>
            <a:spLocks noGrp="1" noChangeArrowheads="1"/>
          </p:cNvSpPr>
          <p:nvPr>
            <p:ph idx="1"/>
          </p:nvPr>
        </p:nvSpPr>
        <p:spPr/>
        <p:txBody>
          <a:bodyPr/>
          <a:lstStyle/>
          <a:p>
            <a:r>
              <a:rPr lang="en-US" smtClean="0"/>
              <a:t>XML Literals</a:t>
            </a:r>
          </a:p>
          <a:p>
            <a:pPr lvl="1"/>
            <a:r>
              <a:rPr lang="en-US" smtClean="0"/>
              <a:t>makes it possible to “include” XML vocabularies into RDF:</a:t>
            </a:r>
            <a:endParaRPr lang="en-US"/>
          </a:p>
        </p:txBody>
      </p:sp>
      <p:sp>
        <p:nvSpPr>
          <p:cNvPr id="176130" name="Rectangle 1"/>
          <p:cNvSpPr>
            <a:spLocks noGrp="1" noChangeArrowheads="1"/>
          </p:cNvSpPr>
          <p:nvPr>
            <p:ph type="title"/>
          </p:nvPr>
        </p:nvSpPr>
        <p:spPr/>
        <p:txBody>
          <a:bodyPr/>
          <a:lstStyle/>
          <a:p>
            <a:r>
              <a:rPr lang="en-US" smtClean="0"/>
              <a:t>XML literals in RDF/XML</a:t>
            </a:r>
            <a:endParaRPr lang="en-US"/>
          </a:p>
        </p:txBody>
      </p:sp>
      <p:sp>
        <p:nvSpPr>
          <p:cNvPr id="83971" name="Text Box 3"/>
          <p:cNvSpPr txBox="1">
            <a:spLocks noChangeArrowheads="1"/>
          </p:cNvSpPr>
          <p:nvPr/>
        </p:nvSpPr>
        <p:spPr bwMode="auto">
          <a:xfrm>
            <a:off x="287339" y="3060704"/>
            <a:ext cx="9477374" cy="25177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&lt;rdf:Description rdf:about="#Path"&gt;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&lt;axsvg:algorithmUsed rdf:parseType="Literal"&gt;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&lt;math xmlns="..."&gt;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&lt;apply&gt;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&lt;laplacian/&gt;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&lt;ci&gt;f&lt;/ci&gt;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&lt;/apply&gt;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&lt;/math&gt;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&lt;/axsvg:algorithmUsed&gt;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&lt;/rdf:Description/&gt;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2"/>
          <p:cNvSpPr>
            <a:spLocks noGrp="1" noChangeArrowheads="1"/>
          </p:cNvSpPr>
          <p:nvPr>
            <p:ph idx="1"/>
          </p:nvPr>
        </p:nvSpPr>
        <p:spPr/>
        <p:txBody>
          <a:bodyPr/>
          <a:lstStyle/>
          <a:p>
            <a:r>
              <a:rPr lang="en-US" smtClean="0"/>
              <a:t>Remember the power of merge?</a:t>
            </a:r>
          </a:p>
          <a:p>
            <a:r>
              <a:rPr lang="en-US" smtClean="0"/>
              <a:t>We could have used, in our example:</a:t>
            </a:r>
          </a:p>
          <a:p>
            <a:pPr lvl="1"/>
            <a:r>
              <a:rPr lang="en-US" smtClean="0"/>
              <a:t>f:auteur is a subproperty of a:author and vice versa</a:t>
            </a:r>
            <a:br>
              <a:rPr lang="en-US" smtClean="0"/>
            </a:br>
            <a:r>
              <a:rPr lang="en-US" smtClean="0"/>
              <a:t>(although we will see other ways to do that…)</a:t>
            </a:r>
          </a:p>
          <a:p>
            <a:r>
              <a:rPr lang="en-US" smtClean="0"/>
              <a:t>Of course, in some cases, more complex knowledge is necessary (see later…)</a:t>
            </a:r>
            <a:endParaRPr lang="en-US"/>
          </a:p>
        </p:txBody>
      </p:sp>
      <p:sp>
        <p:nvSpPr>
          <p:cNvPr id="178178" name="Rectangle 1"/>
          <p:cNvSpPr>
            <a:spLocks noGrp="1" noChangeArrowheads="1"/>
          </p:cNvSpPr>
          <p:nvPr>
            <p:ph type="title"/>
          </p:nvPr>
        </p:nvSpPr>
        <p:spPr/>
        <p:txBody>
          <a:bodyPr/>
          <a:lstStyle/>
          <a:p>
            <a:r>
              <a:rPr lang="en-US" smtClean="0"/>
              <a:t>A bit of RDFS can take you far…</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9748" y="1631097"/>
            <a:ext cx="9697108" cy="5181601"/>
          </a:xfrm>
        </p:spPr>
        <p:txBody>
          <a:bodyPr/>
          <a:lstStyle/>
          <a:p>
            <a:r>
              <a:rPr lang="en-US" dirty="0" smtClean="0"/>
              <a:t>RDFS makes it possible to define </a:t>
            </a:r>
            <a:r>
              <a:rPr lang="en-US" i="1" dirty="0" smtClean="0"/>
              <a:t>vocabularies</a:t>
            </a:r>
            <a:r>
              <a:rPr lang="en-US" dirty="0" smtClean="0"/>
              <a:t>:</a:t>
            </a:r>
          </a:p>
          <a:p>
            <a:pPr lvl="1"/>
            <a:r>
              <a:rPr lang="en-US" dirty="0" smtClean="0"/>
              <a:t>collection of properties and classes</a:t>
            </a:r>
          </a:p>
          <a:p>
            <a:pPr lvl="1"/>
            <a:r>
              <a:rPr lang="en-US" dirty="0" smtClean="0"/>
              <a:t>relationships among those and to </a:t>
            </a:r>
            <a:r>
              <a:rPr lang="en-US" i="1" dirty="0" smtClean="0"/>
              <a:t>terms in other vocabularies</a:t>
            </a:r>
          </a:p>
          <a:p>
            <a:r>
              <a:rPr lang="en-US" dirty="0" smtClean="0"/>
              <a:t>Some examples:</a:t>
            </a:r>
          </a:p>
          <a:p>
            <a:pPr lvl="1"/>
            <a:r>
              <a:rPr lang="en-US" dirty="0" smtClean="0"/>
              <a:t>Dublin Core terms: creator, date, …</a:t>
            </a:r>
          </a:p>
          <a:p>
            <a:pPr lvl="1"/>
            <a:r>
              <a:rPr lang="en-US" dirty="0" smtClean="0"/>
              <a:t>FOAF terms: characterization of persons</a:t>
            </a:r>
          </a:p>
          <a:p>
            <a:pPr lvl="1"/>
            <a:r>
              <a:rPr lang="en-US" dirty="0" smtClean="0"/>
              <a:t>Good Relations: </a:t>
            </a:r>
            <a:r>
              <a:rPr lang="en-US" dirty="0" err="1" smtClean="0"/>
              <a:t>eCommerce</a:t>
            </a:r>
            <a:r>
              <a:rPr lang="en-US" dirty="0" smtClean="0"/>
              <a:t> terms</a:t>
            </a:r>
          </a:p>
          <a:p>
            <a:pPr lvl="1"/>
            <a:r>
              <a:rPr lang="en-US" dirty="0" smtClean="0"/>
              <a:t>Creative Commons: copyright classes, license relations, …</a:t>
            </a:r>
          </a:p>
          <a:p>
            <a:pPr lvl="1"/>
            <a:r>
              <a:rPr lang="en-US" dirty="0" smtClean="0"/>
              <a:t>schema.org terms: events, organizations, places, reviews, …</a:t>
            </a:r>
          </a:p>
          <a:p>
            <a:pPr lvl="1"/>
            <a:r>
              <a:rPr lang="en-US" dirty="0"/>
              <a:t>…</a:t>
            </a:r>
          </a:p>
        </p:txBody>
      </p:sp>
      <p:sp>
        <p:nvSpPr>
          <p:cNvPr id="3" name="Title 2"/>
          <p:cNvSpPr>
            <a:spLocks noGrp="1"/>
          </p:cNvSpPr>
          <p:nvPr>
            <p:ph type="title"/>
          </p:nvPr>
        </p:nvSpPr>
        <p:spPr/>
        <p:txBody>
          <a:bodyPr/>
          <a:lstStyle/>
          <a:p>
            <a:r>
              <a:rPr lang="en-US" dirty="0" smtClean="0"/>
              <a:t>Vocabularies</a:t>
            </a:r>
            <a:endParaRPr lang="en-US" dirty="0"/>
          </a:p>
        </p:txBody>
      </p:sp>
    </p:spTree>
    <p:extLst>
      <p:ext uri="{BB962C8B-B14F-4D97-AF65-F5344CB8AC3E}">
        <p14:creationId xmlns:p14="http://schemas.microsoft.com/office/powerpoint/2010/main" val="76538129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80226" name="Rectangle 1"/>
          <p:cNvSpPr>
            <a:spLocks noGrp="1" noChangeArrowheads="1"/>
          </p:cNvSpPr>
          <p:nvPr>
            <p:ph type="title" idx="4294967295"/>
          </p:nvPr>
        </p:nvSpPr>
        <p:spPr>
          <a:xfrm>
            <a:off x="0" y="3192462"/>
            <a:ext cx="9074150" cy="1595486"/>
          </a:xfrm>
          <a:solidFill>
            <a:schemeClr val="bg1">
              <a:alpha val="28000"/>
            </a:schemeClr>
          </a:solidFill>
        </p:spPr>
        <p:txBody>
          <a:bodyPr tIns="42195">
            <a:no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5400" dirty="0">
                <a:solidFill>
                  <a:srgbClr val="FFFFFF"/>
                </a:solidFill>
              </a:rPr>
              <a:t>Some predefined structures…</a:t>
            </a:r>
            <a:br>
              <a:rPr lang="en-US" sz="5400" dirty="0">
                <a:solidFill>
                  <a:srgbClr val="FFFFFF"/>
                </a:solidFill>
              </a:rPr>
            </a:br>
            <a:r>
              <a:rPr lang="en-US" sz="5400" dirty="0">
                <a:solidFill>
                  <a:srgbClr val="FFFFFF"/>
                </a:solidFill>
              </a:rPr>
              <a:t>(collections, containers)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2"/>
          <p:cNvSpPr>
            <a:spLocks noGrp="1" noChangeArrowheads="1"/>
          </p:cNvSpPr>
          <p:nvPr>
            <p:ph idx="1"/>
          </p:nvPr>
        </p:nvSpPr>
        <p:spPr/>
        <p:txBody>
          <a:bodyPr/>
          <a:lstStyle/>
          <a:p>
            <a:r>
              <a:rPr lang="en-US" smtClean="0"/>
              <a:t>RDF(S) has some predefined classes and properties</a:t>
            </a:r>
          </a:p>
          <a:p>
            <a:r>
              <a:rPr lang="en-US" smtClean="0"/>
              <a:t>These are not new “concepts” in the RDF Model, just resources with an agreed semantics</a:t>
            </a:r>
          </a:p>
          <a:p>
            <a:r>
              <a:rPr lang="en-US" smtClean="0"/>
              <a:t>Examples:</a:t>
            </a:r>
          </a:p>
          <a:p>
            <a:pPr lvl="1"/>
            <a:r>
              <a:rPr lang="en-US" smtClean="0"/>
              <a:t>collections (a.k.a. lists)</a:t>
            </a:r>
          </a:p>
          <a:p>
            <a:pPr lvl="1"/>
            <a:r>
              <a:rPr lang="en-US" smtClean="0"/>
              <a:t>containers: sequence, bag, alternatives</a:t>
            </a:r>
          </a:p>
          <a:p>
            <a:pPr lvl="1"/>
            <a:r>
              <a:rPr lang="en-US" smtClean="0"/>
              <a:t>reification</a:t>
            </a:r>
          </a:p>
          <a:p>
            <a:pPr lvl="1"/>
            <a:r>
              <a:rPr lang="en-US" smtClean="0"/>
              <a:t>rdfs:comment, rdfs:seeAlso, rdf:value</a:t>
            </a:r>
            <a:endParaRPr lang="en-US"/>
          </a:p>
        </p:txBody>
      </p:sp>
      <p:sp>
        <p:nvSpPr>
          <p:cNvPr id="182274" name="Rectangle 1"/>
          <p:cNvSpPr>
            <a:spLocks noGrp="1" noChangeArrowheads="1"/>
          </p:cNvSpPr>
          <p:nvPr>
            <p:ph type="title"/>
          </p:nvPr>
        </p:nvSpPr>
        <p:spPr/>
        <p:txBody>
          <a:bodyPr/>
          <a:lstStyle/>
          <a:p>
            <a:r>
              <a:rPr lang="en-US" smtClean="0"/>
              <a:t>Predefined classes and properties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eaLnBrk="1" hangingPunct="1">
              <a:defRPr/>
            </a:pPr>
            <a:r>
              <a:rPr lang="en-US" dirty="0" smtClean="0"/>
              <a:t>Use external, public datasets</a:t>
            </a:r>
          </a:p>
          <a:p>
            <a:pPr lvl="1" eaLnBrk="1" hangingPunct="1">
              <a:defRPr/>
            </a:pPr>
            <a:r>
              <a:rPr lang="en-US" dirty="0" smtClean="0"/>
              <a:t>Wikipedia, </a:t>
            </a:r>
            <a:r>
              <a:rPr lang="en-US" dirty="0" err="1" smtClean="0"/>
              <a:t>MusicBrainz</a:t>
            </a:r>
            <a:r>
              <a:rPr lang="en-US" dirty="0" smtClean="0"/>
              <a:t>, …</a:t>
            </a:r>
          </a:p>
          <a:p>
            <a:pPr eaLnBrk="1" hangingPunct="1">
              <a:defRPr/>
            </a:pPr>
            <a:r>
              <a:rPr lang="en-US" dirty="0" smtClean="0"/>
              <a:t>They are available </a:t>
            </a:r>
            <a:r>
              <a:rPr lang="en-US" i="1" u="sng" dirty="0" smtClean="0"/>
              <a:t>as data </a:t>
            </a:r>
            <a:endParaRPr lang="en-US" dirty="0" smtClean="0"/>
          </a:p>
          <a:p>
            <a:pPr lvl="1" eaLnBrk="1" hangingPunct="1">
              <a:defRPr/>
            </a:pPr>
            <a:r>
              <a:rPr lang="en-US" dirty="0" smtClean="0"/>
              <a:t>not API-</a:t>
            </a:r>
            <a:r>
              <a:rPr lang="en-US" dirty="0" err="1" smtClean="0"/>
              <a:t>s</a:t>
            </a:r>
            <a:r>
              <a:rPr lang="en-US" dirty="0" smtClean="0"/>
              <a:t> or hidden on a Web site</a:t>
            </a:r>
          </a:p>
          <a:p>
            <a:pPr lvl="1" eaLnBrk="1" hangingPunct="1">
              <a:defRPr/>
            </a:pPr>
            <a:r>
              <a:rPr lang="en-US" dirty="0" smtClean="0"/>
              <a:t>data can be extracted using, e.g., HTTP requests or standard queries</a:t>
            </a:r>
          </a:p>
        </p:txBody>
      </p:sp>
      <p:sp>
        <p:nvSpPr>
          <p:cNvPr id="2" name="Title 1"/>
          <p:cNvSpPr>
            <a:spLocks noGrp="1"/>
          </p:cNvSpPr>
          <p:nvPr>
            <p:ph type="title"/>
          </p:nvPr>
        </p:nvSpPr>
        <p:spPr/>
        <p:txBody>
          <a:bodyPr/>
          <a:lstStyle/>
          <a:p>
            <a:pPr eaLnBrk="1" hangingPunct="1">
              <a:defRPr/>
            </a:pPr>
            <a:r>
              <a:rPr lang="en-US" dirty="0" smtClean="0"/>
              <a:t>The choice of the BBC</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2"/>
          <p:cNvSpPr>
            <a:spLocks noGrp="1" noChangeArrowheads="1"/>
          </p:cNvSpPr>
          <p:nvPr>
            <p:ph idx="1"/>
          </p:nvPr>
        </p:nvSpPr>
        <p:spPr/>
        <p:txBody>
          <a:bodyPr/>
          <a:lstStyle/>
          <a:p>
            <a:r>
              <a:rPr lang="en-US" smtClean="0"/>
              <a:t>We could have the following statement:</a:t>
            </a:r>
          </a:p>
          <a:p>
            <a:pPr lvl="1"/>
            <a:r>
              <a:rPr lang="en-US" smtClean="0"/>
              <a:t>“The book inventory is a «thing» that consists of </a:t>
            </a:r>
            <a:br>
              <a:rPr lang="en-US" smtClean="0"/>
            </a:br>
            <a:r>
              <a:rPr lang="en-US" smtClean="0"/>
              <a:t>&lt;http://…/isbn/000651409X&gt;, </a:t>
            </a:r>
            <a:br>
              <a:rPr lang="en-US" smtClean="0"/>
            </a:br>
            <a:r>
              <a:rPr lang="en-US" smtClean="0"/>
              <a:t>&lt;http://…/isbn/000XXXX&gt;, …”</a:t>
            </a:r>
          </a:p>
          <a:p>
            <a:r>
              <a:rPr lang="en-US" smtClean="0"/>
              <a:t>But we also want to express the constituents in this order</a:t>
            </a:r>
          </a:p>
          <a:p>
            <a:r>
              <a:rPr lang="en-US" smtClean="0"/>
              <a:t>Using blank nodes is not enough</a:t>
            </a:r>
            <a:endParaRPr lang="en-US"/>
          </a:p>
        </p:txBody>
      </p:sp>
      <p:sp>
        <p:nvSpPr>
          <p:cNvPr id="184322" name="Rectangle 1"/>
          <p:cNvSpPr>
            <a:spLocks noGrp="1" noChangeArrowheads="1"/>
          </p:cNvSpPr>
          <p:nvPr>
            <p:ph type="title"/>
          </p:nvPr>
        </p:nvSpPr>
        <p:spPr/>
        <p:txBody>
          <a:bodyPr/>
          <a:lstStyle/>
          <a:p>
            <a:r>
              <a:rPr lang="en-US" smtClean="0"/>
              <a:t>Collections (lists)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2"/>
          <p:cNvSpPr>
            <a:spLocks noGrp="1" noChangeArrowheads="1"/>
          </p:cNvSpPr>
          <p:nvPr>
            <p:ph idx="1"/>
          </p:nvPr>
        </p:nvSpPr>
        <p:spPr/>
        <p:txBody>
          <a:bodyPr/>
          <a:lstStyle/>
          <a:p>
            <a:r>
              <a:rPr lang="en-US" smtClean="0"/>
              <a:t>Familiar structure for Lisp programmers…</a:t>
            </a:r>
            <a:endParaRPr lang="en-US"/>
          </a:p>
        </p:txBody>
      </p:sp>
      <p:sp>
        <p:nvSpPr>
          <p:cNvPr id="186370" name="Rectangle 1"/>
          <p:cNvSpPr>
            <a:spLocks noGrp="1" noChangeArrowheads="1"/>
          </p:cNvSpPr>
          <p:nvPr>
            <p:ph type="title"/>
          </p:nvPr>
        </p:nvSpPr>
        <p:spPr/>
        <p:txBody>
          <a:bodyPr/>
          <a:lstStyle/>
          <a:p>
            <a:r>
              <a:rPr lang="en-US" smtClean="0"/>
              <a:t>Collections (lists) (cont.)</a:t>
            </a:r>
            <a:endParaRPr lang="en-US"/>
          </a:p>
        </p:txBody>
      </p:sp>
      <p:pic>
        <p:nvPicPr>
          <p:cNvPr id="186372" name="Picture 3"/>
          <p:cNvPicPr>
            <a:picLocks noChangeAspect="1" noChangeArrowheads="1"/>
          </p:cNvPicPr>
          <p:nvPr/>
        </p:nvPicPr>
        <p:blipFill>
          <a:blip r:embed="rId3"/>
          <a:srcRect/>
          <a:stretch>
            <a:fillRect/>
          </a:stretch>
        </p:blipFill>
        <p:spPr bwMode="auto">
          <a:xfrm>
            <a:off x="327025" y="2257460"/>
            <a:ext cx="9105900" cy="4797425"/>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
          <p:cNvSpPr>
            <a:spLocks noGrp="1" noChangeArrowheads="1"/>
          </p:cNvSpPr>
          <p:nvPr>
            <p:ph type="title"/>
          </p:nvPr>
        </p:nvSpPr>
        <p:spPr/>
        <p:txBody>
          <a:bodyPr/>
          <a:lstStyle/>
          <a:p>
            <a:r>
              <a:rPr lang="en-US" smtClean="0"/>
              <a:t>The same in RDF/XML and Turtle</a:t>
            </a:r>
            <a:endParaRPr lang="en-US"/>
          </a:p>
        </p:txBody>
      </p:sp>
      <p:sp>
        <p:nvSpPr>
          <p:cNvPr id="90114" name="Text Box 2"/>
          <p:cNvSpPr txBox="1">
            <a:spLocks noChangeArrowheads="1"/>
          </p:cNvSpPr>
          <p:nvPr/>
        </p:nvSpPr>
        <p:spPr bwMode="auto">
          <a:xfrm>
            <a:off x="287339" y="1444660"/>
            <a:ext cx="9477374" cy="17938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="#Inventory"&gt;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a:consistsOf</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rdf:parseType</a:t>
            </a:r>
            <a:r>
              <a:rPr lang="en-US" sz="1800" b="1" dirty="0">
                <a:solidFill>
                  <a:srgbClr val="000000"/>
                </a:solidFill>
                <a:latin typeface="Courier New" charset="0"/>
                <a:ea typeface="msmincho" charset="0"/>
                <a:cs typeface="msmincho" charset="0"/>
              </a:rPr>
              <a:t>="Collection"&gt;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="http://.../</a:t>
            </a:r>
            <a:r>
              <a:rPr lang="en-US" sz="1800" b="1" dirty="0" err="1">
                <a:solidFill>
                  <a:srgbClr val="000000"/>
                </a:solidFill>
                <a:latin typeface="Courier New" charset="0"/>
                <a:ea typeface="msmincho" charset="0"/>
                <a:cs typeface="msmincho" charset="0"/>
              </a:rPr>
              <a:t>isbn</a:t>
            </a:r>
            <a:r>
              <a:rPr lang="en-US" sz="1800" b="1" dirty="0">
                <a:solidFill>
                  <a:srgbClr val="000000"/>
                </a:solidFill>
                <a:latin typeface="Courier New" charset="0"/>
                <a:ea typeface="msmincho" charset="0"/>
                <a:cs typeface="msmincho" charset="0"/>
              </a:rPr>
              <a:t>/XXXX"/&gt;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="http://.../</a:t>
            </a:r>
            <a:r>
              <a:rPr lang="en-US" sz="1800" b="1" dirty="0" err="1">
                <a:solidFill>
                  <a:srgbClr val="000000"/>
                </a:solidFill>
                <a:latin typeface="Courier New" charset="0"/>
                <a:ea typeface="msmincho" charset="0"/>
                <a:cs typeface="msmincho" charset="0"/>
              </a:rPr>
              <a:t>isbn</a:t>
            </a:r>
            <a:r>
              <a:rPr lang="en-US" sz="1800" b="1" dirty="0">
                <a:solidFill>
                  <a:srgbClr val="000000"/>
                </a:solidFill>
                <a:latin typeface="Courier New" charset="0"/>
                <a:ea typeface="msmincho" charset="0"/>
                <a:cs typeface="msmincho" charset="0"/>
              </a:rPr>
              <a:t>/YYYY"/&gt;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a:consistsOf</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&gt;</a:t>
            </a:r>
          </a:p>
        </p:txBody>
      </p:sp>
      <p:sp>
        <p:nvSpPr>
          <p:cNvPr id="90115" name="Text Box 3"/>
          <p:cNvSpPr txBox="1">
            <a:spLocks noChangeArrowheads="1"/>
          </p:cNvSpPr>
          <p:nvPr/>
        </p:nvSpPr>
        <p:spPr bwMode="auto">
          <a:xfrm>
            <a:off x="287339" y="3563938"/>
            <a:ext cx="9477374"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:Inventory </a:t>
            </a:r>
            <a:r>
              <a:rPr lang="en-US" sz="1800" b="1" dirty="0" err="1">
                <a:solidFill>
                  <a:srgbClr val="000000"/>
                </a:solidFill>
                <a:latin typeface="Courier New" charset="0"/>
                <a:ea typeface="msmincho" charset="0"/>
                <a:cs typeface="msmincho" charset="0"/>
              </a:rPr>
              <a:t>a:consistsOf</a:t>
            </a: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(&lt;http://.../isbn/000651409X&gt; &lt;http://.../</a:t>
            </a:r>
            <a:r>
              <a:rPr lang="en-US" sz="1800" b="1" dirty="0" err="1">
                <a:solidFill>
                  <a:srgbClr val="000000"/>
                </a:solidFill>
                <a:latin typeface="Courier New" charset="0"/>
                <a:ea typeface="msmincho" charset="0"/>
                <a:cs typeface="msmincho" charset="0"/>
              </a:rPr>
              <a:t>isbn</a:t>
            </a:r>
            <a:r>
              <a:rPr lang="en-US" sz="1800" b="1" dirty="0">
                <a:solidFill>
                  <a:srgbClr val="000000"/>
                </a:solidFill>
                <a:latin typeface="Courier New" charset="0"/>
                <a:ea typeface="msmincho" charset="0"/>
                <a:cs typeface="msmincho" charset="0"/>
              </a:rPr>
              <a:t>/XXXX&gt; ...) .</a:t>
            </a:r>
          </a:p>
        </p:txBody>
      </p:sp>
      <p:pic>
        <p:nvPicPr>
          <p:cNvPr id="188421" name="Picture 4"/>
          <p:cNvPicPr>
            <a:picLocks noChangeAspect="1" noChangeArrowheads="1"/>
          </p:cNvPicPr>
          <p:nvPr/>
        </p:nvPicPr>
        <p:blipFill>
          <a:blip r:embed="rId3"/>
          <a:srcRect/>
          <a:stretch>
            <a:fillRect/>
          </a:stretch>
        </p:blipFill>
        <p:spPr bwMode="auto">
          <a:xfrm>
            <a:off x="503238" y="4572035"/>
            <a:ext cx="8999538" cy="2555875"/>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2"/>
          <p:cNvSpPr>
            <a:spLocks noGrp="1" noChangeArrowheads="1"/>
          </p:cNvSpPr>
          <p:nvPr>
            <p:ph idx="1"/>
          </p:nvPr>
        </p:nvSpPr>
        <p:spPr/>
        <p:txBody>
          <a:bodyPr/>
          <a:lstStyle/>
          <a:p>
            <a:r>
              <a:rPr lang="en-US" smtClean="0"/>
              <a:t>Use the predefined:</a:t>
            </a:r>
          </a:p>
          <a:p>
            <a:pPr lvl="1"/>
            <a:r>
              <a:rPr lang="en-US" smtClean="0"/>
              <a:t>RDF Schema class Seq</a:t>
            </a:r>
          </a:p>
          <a:p>
            <a:pPr lvl="1"/>
            <a:r>
              <a:rPr lang="en-US" smtClean="0"/>
              <a:t>RDF properties rdf:_1, rdf:_2, …</a:t>
            </a:r>
          </a:p>
          <a:p>
            <a:r>
              <a:rPr lang="en-US" smtClean="0"/>
              <a:t>The agreed semantics is of a sequential containment</a:t>
            </a:r>
            <a:endParaRPr lang="en-US"/>
          </a:p>
        </p:txBody>
      </p:sp>
      <p:sp>
        <p:nvSpPr>
          <p:cNvPr id="190466" name="Rectangle 1"/>
          <p:cNvSpPr>
            <a:spLocks noGrp="1" noChangeArrowheads="1"/>
          </p:cNvSpPr>
          <p:nvPr>
            <p:ph type="title"/>
          </p:nvPr>
        </p:nvSpPr>
        <p:spPr/>
        <p:txBody>
          <a:bodyPr/>
          <a:lstStyle/>
          <a:p>
            <a:r>
              <a:rPr lang="en-US" smtClean="0"/>
              <a:t>Sequences</a:t>
            </a:r>
            <a:endParaRPr lang="en-US"/>
          </a:p>
        </p:txBody>
      </p:sp>
      <p:pic>
        <p:nvPicPr>
          <p:cNvPr id="190468" name="Picture 3"/>
          <p:cNvPicPr>
            <a:picLocks noChangeAspect="1" noChangeArrowheads="1"/>
          </p:cNvPicPr>
          <p:nvPr/>
        </p:nvPicPr>
        <p:blipFill>
          <a:blip r:embed="rId3"/>
          <a:srcRect/>
          <a:stretch>
            <a:fillRect/>
          </a:stretch>
        </p:blipFill>
        <p:spPr bwMode="auto">
          <a:xfrm>
            <a:off x="471487" y="3902110"/>
            <a:ext cx="8996363" cy="3262313"/>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2"/>
          <p:cNvSpPr>
            <a:spLocks noGrp="1" noChangeArrowheads="1"/>
          </p:cNvSpPr>
          <p:nvPr>
            <p:ph idx="1"/>
          </p:nvPr>
        </p:nvSpPr>
        <p:spPr>
          <a:xfrm>
            <a:off x="239748" y="1341443"/>
            <a:ext cx="9524999" cy="5181601"/>
          </a:xfrm>
        </p:spPr>
        <p:txBody>
          <a:bodyPr/>
          <a:lstStyle/>
          <a:p>
            <a:r>
              <a:rPr lang="en-US" dirty="0" smtClean="0"/>
              <a:t>In RDF/XML:</a:t>
            </a:r>
            <a:endParaRPr lang="en-US" dirty="0"/>
          </a:p>
        </p:txBody>
      </p:sp>
      <p:sp>
        <p:nvSpPr>
          <p:cNvPr id="192514" name="Rectangle 1"/>
          <p:cNvSpPr>
            <a:spLocks noGrp="1" noChangeArrowheads="1"/>
          </p:cNvSpPr>
          <p:nvPr>
            <p:ph type="title"/>
          </p:nvPr>
        </p:nvSpPr>
        <p:spPr/>
        <p:txBody>
          <a:bodyPr/>
          <a:lstStyle/>
          <a:p>
            <a:r>
              <a:rPr lang="en-US" smtClean="0"/>
              <a:t>Sequences serialized</a:t>
            </a:r>
            <a:endParaRPr lang="en-US"/>
          </a:p>
        </p:txBody>
      </p:sp>
      <p:sp>
        <p:nvSpPr>
          <p:cNvPr id="92163" name="Text Box 3"/>
          <p:cNvSpPr txBox="1">
            <a:spLocks noChangeArrowheads="1"/>
          </p:cNvSpPr>
          <p:nvPr/>
        </p:nvSpPr>
        <p:spPr bwMode="auto">
          <a:xfrm>
            <a:off x="252448" y="1965361"/>
            <a:ext cx="9512299" cy="22764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&lt;rdf:Description rdf:about="#Inventory"&gt;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&lt;a:consistsOf&gt;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&lt;rdf:Description&gt;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&lt;rdf:type rdf:resource="http:...rdf-syntax-ns#Seq"&gt;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&lt;rdf:_1 rdf:resource="http://.../isbn/000651409X"&gt;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&lt;/rdf:Description&gt;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&lt;/a:consistsOf&gt;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&lt;/rdf:Description/&gt;</a:t>
            </a:r>
          </a:p>
        </p:txBody>
      </p:sp>
      <p:sp>
        <p:nvSpPr>
          <p:cNvPr id="192517" name="Text Box 4"/>
          <p:cNvSpPr txBox="1">
            <a:spLocks noChangeArrowheads="1"/>
          </p:cNvSpPr>
          <p:nvPr/>
        </p:nvSpPr>
        <p:spPr bwMode="auto">
          <a:xfrm>
            <a:off x="179393" y="4529144"/>
            <a:ext cx="9718675" cy="539750"/>
          </a:xfrm>
          <a:prstGeom prst="rect">
            <a:avLst/>
          </a:prstGeom>
          <a:noFill/>
          <a:ln w="9525">
            <a:noFill/>
            <a:round/>
            <a:headEnd/>
            <a:tailEnd/>
          </a:ln>
        </p:spPr>
        <p:txBody>
          <a:bodyPr lIns="0" tIns="28134" rIns="0" bIns="0">
            <a:prstTxWarp prst="textNoShape">
              <a:avLst/>
            </a:prstTxWarp>
          </a:bodyPr>
          <a:lstStyle/>
          <a:p>
            <a:pPr marL="430374" indent="-322781">
              <a:lnSpc>
                <a:spcPct val="93000"/>
              </a:lnSpc>
              <a:spcAft>
                <a:spcPts val="1425"/>
              </a:spcAft>
              <a:buClr>
                <a:srgbClr val="800000"/>
              </a:buClr>
              <a:buSzPct val="45000"/>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3200" dirty="0">
                <a:solidFill>
                  <a:srgbClr val="7F7F7F"/>
                </a:solidFill>
                <a:latin typeface="Helvetica Neue"/>
                <a:cs typeface="Helvetica Neue"/>
              </a:rPr>
              <a:t>In Turtle:</a:t>
            </a:r>
          </a:p>
        </p:txBody>
      </p:sp>
      <p:sp>
        <p:nvSpPr>
          <p:cNvPr id="92165" name="Text Box 5"/>
          <p:cNvSpPr txBox="1">
            <a:spLocks noChangeArrowheads="1"/>
          </p:cNvSpPr>
          <p:nvPr/>
        </p:nvSpPr>
        <p:spPr bwMode="auto">
          <a:xfrm>
            <a:off x="252448" y="5322888"/>
            <a:ext cx="9512299" cy="15541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:Inventory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a:consistsOf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rdf:type &lt;http:...rdf-syntax-ns#Seq&gt;;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rdf:_1   &lt;http://.../isbn/000651409X&gt;;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1"/>
          <p:cNvSpPr>
            <a:spLocks noGrp="1" noChangeArrowheads="1"/>
          </p:cNvSpPr>
          <p:nvPr>
            <p:ph type="title"/>
          </p:nvPr>
        </p:nvSpPr>
        <p:spPr/>
        <p:txBody>
          <a:bodyPr/>
          <a:lstStyle/>
          <a:p>
            <a:r>
              <a:rPr lang="en-US" smtClean="0"/>
              <a:t>Sequences (simplified RDF/XML)</a:t>
            </a:r>
            <a:endParaRPr lang="en-US"/>
          </a:p>
        </p:txBody>
      </p:sp>
      <p:sp>
        <p:nvSpPr>
          <p:cNvPr id="93186" name="Text Box 2"/>
          <p:cNvSpPr txBox="1">
            <a:spLocks noChangeArrowheads="1"/>
          </p:cNvSpPr>
          <p:nvPr/>
        </p:nvSpPr>
        <p:spPr bwMode="auto">
          <a:xfrm>
            <a:off x="252448" y="1684338"/>
            <a:ext cx="9588499" cy="20351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="#Inventory"&gt;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a:consistsOf</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rdf:Seq</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rdf:li</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rdf:resource</a:t>
            </a:r>
            <a:r>
              <a:rPr lang="en-US" sz="1800" b="1" dirty="0">
                <a:solidFill>
                  <a:srgbClr val="000000"/>
                </a:solidFill>
                <a:latin typeface="Courier New" charset="0"/>
                <a:ea typeface="msmincho" charset="0"/>
                <a:cs typeface="msmincho" charset="0"/>
              </a:rPr>
              <a: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rdf:Seq</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a:consistsOf</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/&gt;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2"/>
          <p:cNvSpPr>
            <a:spLocks noGrp="1" noChangeArrowheads="1"/>
          </p:cNvSpPr>
          <p:nvPr>
            <p:ph idx="1"/>
          </p:nvPr>
        </p:nvSpPr>
        <p:spPr/>
        <p:txBody>
          <a:bodyPr>
            <a:normAutofit/>
          </a:bodyPr>
          <a:lstStyle/>
          <a:p>
            <a:r>
              <a:rPr lang="en-US" smtClean="0"/>
              <a:t>Also defined in RDFS</a:t>
            </a:r>
          </a:p>
          <a:p>
            <a:pPr lvl="1"/>
            <a:r>
              <a:rPr lang="en-US" smtClean="0"/>
              <a:t>rdf:Bag</a:t>
            </a:r>
          </a:p>
          <a:p>
            <a:pPr lvl="2"/>
            <a:r>
              <a:rPr lang="en-US" smtClean="0"/>
              <a:t>a general bag, no particular semantics attached</a:t>
            </a:r>
          </a:p>
          <a:p>
            <a:pPr lvl="1"/>
            <a:r>
              <a:rPr lang="en-US" smtClean="0"/>
              <a:t>rdf:Alt</a:t>
            </a:r>
          </a:p>
          <a:p>
            <a:pPr lvl="2"/>
            <a:r>
              <a:rPr lang="en-US" smtClean="0"/>
              <a:t>agreed semantics: only one of the constituents is “valid”</a:t>
            </a:r>
          </a:p>
          <a:p>
            <a:r>
              <a:rPr lang="en-US" smtClean="0"/>
              <a:t>Note: these containers are incompletely defined semantically; it is better not to use them…</a:t>
            </a:r>
          </a:p>
          <a:p>
            <a:pPr lvl="1"/>
            <a:r>
              <a:rPr lang="en-US" smtClean="0"/>
              <a:t>use repeated predicates for bags</a:t>
            </a:r>
          </a:p>
          <a:p>
            <a:pPr lvl="1"/>
            <a:r>
              <a:rPr lang="en-US" smtClean="0"/>
              <a:t>use lists for sequences   </a:t>
            </a:r>
            <a:endParaRPr lang="en-US"/>
          </a:p>
        </p:txBody>
      </p:sp>
      <p:sp>
        <p:nvSpPr>
          <p:cNvPr id="196610" name="Rectangle 1"/>
          <p:cNvSpPr>
            <a:spLocks noGrp="1" noChangeArrowheads="1"/>
          </p:cNvSpPr>
          <p:nvPr>
            <p:ph type="title"/>
          </p:nvPr>
        </p:nvSpPr>
        <p:spPr/>
        <p:txBody>
          <a:bodyPr/>
          <a:lstStyle/>
          <a:p>
            <a:r>
              <a:rPr lang="en-US" smtClean="0"/>
              <a:t>Other containers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7784" y="3707829"/>
            <a:ext cx="9433047" cy="2025362"/>
          </a:xfrm>
          <a:prstGeom prst="rect">
            <a:avLst/>
          </a:prstGeom>
          <a:solidFill>
            <a:schemeClr val="bg1">
              <a:alpha val="52000"/>
            </a:schemeClr>
          </a:solidFill>
        </p:spPr>
        <p:txBody>
          <a:bodyPr wrap="square" lIns="100544" tIns="50275" rIns="100544" bIns="50275">
            <a:spAutoFit/>
          </a:bodyPr>
          <a:lstStyle/>
          <a:p>
            <a:pPr defTabSz="501623" fontAlgn="auto" hangingPunct="1">
              <a:lnSpc>
                <a:spcPct val="100000"/>
              </a:lnSpc>
              <a:spcBef>
                <a:spcPts val="0"/>
              </a:spcBef>
              <a:spcAft>
                <a:spcPts val="0"/>
              </a:spcAft>
              <a:buClrTx/>
              <a:buSzTx/>
            </a:pPr>
            <a:r>
              <a:rPr lang="en-US" sz="5300" b="1" dirty="0" smtClean="0">
                <a:ln w="1905"/>
                <a:solidFill>
                  <a:srgbClr val="0000FF"/>
                </a:solidFill>
                <a:effectLst>
                  <a:innerShdw blurRad="69850" dist="43180" dir="5400000">
                    <a:srgbClr val="000000">
                      <a:alpha val="65000"/>
                    </a:srgbClr>
                  </a:innerShdw>
                </a:effectLst>
                <a:latin typeface="Lucida Sans Unicode"/>
              </a:rPr>
              <a:t>RDF Data and Web Pages?</a:t>
            </a:r>
            <a:endParaRPr lang="en-US" sz="5300" b="1" dirty="0">
              <a:ln w="1905"/>
              <a:solidFill>
                <a:srgbClr val="0000FF"/>
              </a:solidFill>
              <a:effectLst>
                <a:innerShdw blurRad="69850" dist="43180" dir="5400000">
                  <a:srgbClr val="000000">
                    <a:alpha val="65000"/>
                  </a:srgbClr>
                </a:innerShdw>
              </a:effectLst>
              <a:latin typeface="Lucida Sans Unicode"/>
            </a:endParaRPr>
          </a:p>
          <a:p>
            <a:pPr defTabSz="501623" fontAlgn="auto" hangingPunct="1">
              <a:lnSpc>
                <a:spcPct val="100000"/>
              </a:lnSpc>
              <a:spcBef>
                <a:spcPts val="0"/>
              </a:spcBef>
              <a:spcAft>
                <a:spcPts val="0"/>
              </a:spcAft>
              <a:buClrTx/>
              <a:buSzTx/>
            </a:pPr>
            <a:r>
              <a:rPr lang="en-US" sz="3600" b="1" dirty="0">
                <a:ln w="1905"/>
                <a:solidFill>
                  <a:srgbClr val="0000FF"/>
                </a:solidFill>
                <a:effectLst>
                  <a:innerShdw blurRad="69850" dist="43180" dir="5400000">
                    <a:srgbClr val="000000">
                      <a:alpha val="65000"/>
                    </a:srgbClr>
                  </a:innerShdw>
                </a:effectLst>
                <a:latin typeface="Lucida Sans Unicode"/>
              </a:rPr>
              <a:t>(RDFa, microdata, microformats,</a:t>
            </a:r>
          </a:p>
          <a:p>
            <a:pPr defTabSz="501623" fontAlgn="auto" hangingPunct="1">
              <a:lnSpc>
                <a:spcPct val="100000"/>
              </a:lnSpc>
              <a:spcBef>
                <a:spcPts val="0"/>
              </a:spcBef>
              <a:spcAft>
                <a:spcPts val="0"/>
              </a:spcAft>
              <a:buClrTx/>
              <a:buSzTx/>
            </a:pPr>
            <a:r>
              <a:rPr lang="en-US" sz="3600" b="1" dirty="0">
                <a:ln w="1905"/>
                <a:solidFill>
                  <a:srgbClr val="0000FF"/>
                </a:solidFill>
                <a:effectLst>
                  <a:innerShdw blurRad="69850" dist="43180" dir="5400000">
                    <a:srgbClr val="000000">
                      <a:alpha val="65000"/>
                    </a:srgbClr>
                  </a:innerShdw>
                </a:effectLst>
                <a:latin typeface="Lucida Sans Unicode"/>
              </a:rPr>
              <a:t> </a:t>
            </a:r>
            <a:r>
              <a:rPr lang="en-US" sz="3600" b="1" dirty="0" smtClean="0">
                <a:ln w="1905"/>
                <a:solidFill>
                  <a:srgbClr val="0000FF"/>
                </a:solidFill>
                <a:effectLst>
                  <a:innerShdw blurRad="69850" dist="43180" dir="5400000">
                    <a:srgbClr val="000000">
                      <a:alpha val="65000"/>
                    </a:srgbClr>
                  </a:innerShdw>
                </a:effectLst>
                <a:latin typeface="Lucida Sans Unicode"/>
              </a:rPr>
              <a:t>GRDDL)</a:t>
            </a:r>
            <a:endParaRPr lang="en-US" sz="3600" b="1" dirty="0">
              <a:ln w="1905"/>
              <a:solidFill>
                <a:srgbClr val="0000FF"/>
              </a:solidFill>
              <a:effectLst>
                <a:innerShdw blurRad="69850" dist="43180" dir="5400000">
                  <a:srgbClr val="000000">
                    <a:alpha val="65000"/>
                  </a:srgbClr>
                </a:innerShdw>
              </a:effectLst>
              <a:latin typeface="Lucida Sans Unicode"/>
            </a:endParaRPr>
          </a:p>
        </p:txBody>
      </p:sp>
      <p:sp>
        <p:nvSpPr>
          <p:cNvPr id="3" name="Text Box 7"/>
          <p:cNvSpPr txBox="1">
            <a:spLocks noChangeArrowheads="1"/>
          </p:cNvSpPr>
          <p:nvPr/>
        </p:nvSpPr>
        <p:spPr bwMode="auto">
          <a:xfrm>
            <a:off x="7056536" y="7245072"/>
            <a:ext cx="2882967" cy="290512"/>
          </a:xfrm>
          <a:prstGeom prst="rect">
            <a:avLst/>
          </a:prstGeom>
          <a:noFill/>
          <a:ln w="9525">
            <a:noFill/>
            <a:round/>
            <a:headEnd/>
            <a:tailEnd/>
          </a:ln>
        </p:spPr>
        <p:txBody>
          <a:bodyPr wrap="none" lIns="89953" tIns="67897" rIns="89953" bIns="44978">
            <a:prstTxWarp prst="textNoShape">
              <a:avLst/>
            </a:prstTxWarp>
          </a:bodyPr>
          <a:lstStyle/>
          <a:p>
            <a:pPr algn="r">
              <a:tabLst>
                <a:tab pos="0" algn="l"/>
                <a:tab pos="717179" algn="l"/>
                <a:tab pos="1435943" algn="l"/>
                <a:tab pos="2154706" algn="l"/>
                <a:tab pos="2873473" algn="l"/>
                <a:tab pos="3592237" algn="l"/>
                <a:tab pos="4311003" algn="l"/>
                <a:tab pos="5029768" algn="l"/>
                <a:tab pos="5748533" algn="l"/>
                <a:tab pos="6467296" algn="l"/>
                <a:tab pos="7186062" algn="l"/>
                <a:tab pos="7904825" algn="l"/>
                <a:tab pos="8623591" algn="l"/>
                <a:tab pos="9342355" algn="l"/>
                <a:tab pos="10061121" algn="l"/>
                <a:tab pos="10779886" algn="l"/>
              </a:tabLst>
            </a:pPr>
            <a:r>
              <a:rPr lang="en-US" sz="1000" i="1" dirty="0" smtClean="0">
                <a:solidFill>
                  <a:schemeClr val="bg1"/>
                </a:solidFill>
                <a:ea typeface="msmincho" charset="0"/>
                <a:cs typeface="msmincho" charset="0"/>
              </a:rPr>
              <a:t>Photo credit “</a:t>
            </a:r>
            <a:r>
              <a:rPr lang="en-US" sz="1000" i="1" dirty="0" err="1" smtClean="0">
                <a:solidFill>
                  <a:schemeClr val="bg1"/>
                </a:solidFill>
                <a:ea typeface="msmincho" charset="0"/>
                <a:cs typeface="msmincho" charset="0"/>
              </a:rPr>
              <a:t>shetladd</a:t>
            </a:r>
            <a:r>
              <a:rPr lang="en-US" sz="1000" i="1" dirty="0" smtClean="0">
                <a:solidFill>
                  <a:schemeClr val="bg1"/>
                </a:solidFill>
                <a:ea typeface="msmincho" charset="0"/>
                <a:cs typeface="msmincho" charset="0"/>
              </a:rPr>
              <a:t>”, Flickr</a:t>
            </a:r>
            <a:endParaRPr lang="en-US" sz="1000" i="1" dirty="0">
              <a:solidFill>
                <a:schemeClr val="bg1"/>
              </a:solidFill>
              <a:ea typeface="msmincho" charset="0"/>
              <a:cs typeface="msmincho" charset="0"/>
              <a:hlinkClick r:id="rId3"/>
            </a:endParaRPr>
          </a:p>
        </p:txBody>
      </p:sp>
    </p:spTree>
    <p:extLst>
      <p:ext uri="{BB962C8B-B14F-4D97-AF65-F5344CB8AC3E}">
        <p14:creationId xmlns:p14="http://schemas.microsoft.com/office/powerpoint/2010/main" val="4152171270"/>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2"/>
          <p:cNvSpPr>
            <a:spLocks noGrp="1" noChangeArrowheads="1"/>
          </p:cNvSpPr>
          <p:nvPr>
            <p:ph idx="1"/>
          </p:nvPr>
        </p:nvSpPr>
        <p:spPr/>
        <p:txBody>
          <a:bodyPr>
            <a:normAutofit lnSpcReduction="10000"/>
          </a:bodyPr>
          <a:lstStyle/>
          <a:p>
            <a:r>
              <a:rPr lang="en-US" dirty="0" smtClean="0"/>
              <a:t>Obviously, a huge source of information</a:t>
            </a:r>
          </a:p>
          <a:p>
            <a:r>
              <a:rPr lang="en-US" dirty="0" smtClean="0"/>
              <a:t>By adding some “meta” information, the same source can be reused for, e.g., data integration, better mashups, etc.</a:t>
            </a:r>
          </a:p>
          <a:p>
            <a:pPr lvl="1"/>
            <a:r>
              <a:rPr lang="en-US" dirty="0" smtClean="0"/>
              <a:t>typical example: your personal information, like address, should be readable for humans and processable by machines</a:t>
            </a:r>
          </a:p>
          <a:p>
            <a:r>
              <a:rPr lang="en-US" dirty="0" smtClean="0"/>
              <a:t>Some solutions have emerged:</a:t>
            </a:r>
          </a:p>
          <a:p>
            <a:pPr lvl="1"/>
            <a:r>
              <a:rPr lang="en-US" dirty="0" smtClean="0"/>
              <a:t>use microformats and convert the content into RDF</a:t>
            </a:r>
          </a:p>
          <a:p>
            <a:pPr lvl="1"/>
            <a:r>
              <a:rPr lang="en-US" dirty="0" smtClean="0"/>
              <a:t>add extra statements in microdata, that can be converted to RDF</a:t>
            </a:r>
          </a:p>
          <a:p>
            <a:pPr lvl="1"/>
            <a:r>
              <a:rPr lang="en-US" dirty="0" smtClean="0"/>
              <a:t>add RDF statements directly into XHTML via RDFa</a:t>
            </a:r>
            <a:endParaRPr lang="en-US" dirty="0"/>
          </a:p>
        </p:txBody>
      </p:sp>
      <p:sp>
        <p:nvSpPr>
          <p:cNvPr id="202754" name="Rectangle 1"/>
          <p:cNvSpPr>
            <a:spLocks noGrp="1" noChangeArrowheads="1"/>
          </p:cNvSpPr>
          <p:nvPr>
            <p:ph type="title"/>
          </p:nvPr>
        </p:nvSpPr>
        <p:spPr/>
        <p:txBody>
          <a:bodyPr/>
          <a:lstStyle/>
          <a:p>
            <a:r>
              <a:rPr lang="en-US" smtClean="0"/>
              <a:t>RDF with  HTML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2"/>
          <p:cNvSpPr>
            <a:spLocks noGrp="1" noChangeArrowheads="1"/>
          </p:cNvSpPr>
          <p:nvPr>
            <p:ph idx="1"/>
          </p:nvPr>
        </p:nvSpPr>
        <p:spPr/>
        <p:txBody>
          <a:bodyPr/>
          <a:lstStyle/>
          <a:p>
            <a:r>
              <a:rPr lang="en-US" dirty="0" smtClean="0"/>
              <a:t>Not a Semantic Web specification per se</a:t>
            </a:r>
          </a:p>
          <a:p>
            <a:pPr lvl="1"/>
            <a:r>
              <a:rPr lang="en-US" dirty="0" smtClean="0"/>
              <a:t>there is a separate microformat community</a:t>
            </a:r>
          </a:p>
          <a:p>
            <a:r>
              <a:rPr lang="en-US" dirty="0" smtClean="0"/>
              <a:t>Approach: re-use (X)HTML attributes and elements to add “meta” information</a:t>
            </a:r>
          </a:p>
          <a:p>
            <a:pPr lvl="1"/>
            <a:r>
              <a:rPr lang="en-US" dirty="0" smtClean="0"/>
              <a:t>typically @</a:t>
            </a:r>
            <a:r>
              <a:rPr lang="en-US" dirty="0" err="1" smtClean="0"/>
              <a:t>abbr</a:t>
            </a:r>
            <a:r>
              <a:rPr lang="en-US" dirty="0" smtClean="0"/>
              <a:t>, @class, @title, …</a:t>
            </a:r>
          </a:p>
          <a:p>
            <a:pPr lvl="1"/>
            <a:r>
              <a:rPr lang="en-US" dirty="0" smtClean="0"/>
              <a:t>different agreements for different applications</a:t>
            </a:r>
          </a:p>
          <a:p>
            <a:r>
              <a:rPr lang="en-US" dirty="0" smtClean="0"/>
              <a:t>It is not a specification per se, rather a common methodology</a:t>
            </a:r>
          </a:p>
          <a:p>
            <a:pPr lvl="1"/>
            <a:r>
              <a:rPr lang="en-US" dirty="0" smtClean="0"/>
              <a:t>each vocabulary has its own, independent specification</a:t>
            </a:r>
            <a:endParaRPr lang="en-US" dirty="0"/>
          </a:p>
        </p:txBody>
      </p:sp>
      <p:sp>
        <p:nvSpPr>
          <p:cNvPr id="204802" name="Rectangle 1"/>
          <p:cNvSpPr>
            <a:spLocks noGrp="1" noChangeArrowheads="1"/>
          </p:cNvSpPr>
          <p:nvPr>
            <p:ph type="title"/>
          </p:nvPr>
        </p:nvSpPr>
        <p:spPr/>
        <p:txBody>
          <a:bodyPr/>
          <a:lstStyle/>
          <a:p>
            <a:r>
              <a:rPr lang="en-US" dirty="0" smtClean="0"/>
              <a:t>Microformats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2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3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4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5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6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14204</TotalTime>
  <Words>21250</Words>
  <Application>Microsoft Macintosh PowerPoint</Application>
  <PresentationFormat>Custom</PresentationFormat>
  <Paragraphs>3962</Paragraphs>
  <Slides>374</Slides>
  <Notes>271</Notes>
  <HiddenSlides>0</HiddenSlides>
  <MMClips>0</MMClips>
  <ScaleCrop>false</ScaleCrop>
  <HeadingPairs>
    <vt:vector size="6" baseType="variant">
      <vt:variant>
        <vt:lpstr>Theme</vt:lpstr>
      </vt:variant>
      <vt:variant>
        <vt:i4>7</vt:i4>
      </vt:variant>
      <vt:variant>
        <vt:lpstr>Slide Titles</vt:lpstr>
      </vt:variant>
      <vt:variant>
        <vt:i4>374</vt:i4>
      </vt:variant>
      <vt:variant>
        <vt:lpstr>Custom Shows</vt:lpstr>
      </vt:variant>
      <vt:variant>
        <vt:i4>2</vt:i4>
      </vt:variant>
    </vt:vector>
  </HeadingPairs>
  <TitlesOfParts>
    <vt:vector size="383" baseType="lpstr">
      <vt:lpstr>Concourse</vt:lpstr>
      <vt:lpstr>1_Concourse</vt:lpstr>
      <vt:lpstr>2_Concourse</vt:lpstr>
      <vt:lpstr>3_Concourse</vt:lpstr>
      <vt:lpstr>4_Concourse</vt:lpstr>
      <vt:lpstr>5_Concourse</vt:lpstr>
      <vt:lpstr>6_Concourse</vt:lpstr>
      <vt:lpstr>Tutorial on Semantic Web</vt:lpstr>
      <vt:lpstr>WARNING TO THE READER!</vt:lpstr>
      <vt:lpstr>Introduction</vt:lpstr>
      <vt:lpstr>PowerPoint Presentation</vt:lpstr>
      <vt:lpstr>PowerPoint Presentation</vt:lpstr>
      <vt:lpstr>How to build such a site 1.</vt:lpstr>
      <vt:lpstr>How to build such a site 2.</vt:lpstr>
      <vt:lpstr>How to build such a site 3.</vt:lpstr>
      <vt:lpstr>The choice of the BBC</vt:lpstr>
      <vt:lpstr>In short…</vt:lpstr>
      <vt:lpstr>And this is no secret…</vt:lpstr>
      <vt:lpstr>Data on the Web</vt:lpstr>
      <vt:lpstr>PowerPoint Presentation</vt:lpstr>
      <vt:lpstr>Imagine…</vt:lpstr>
      <vt:lpstr>PowerPoint Presentation</vt:lpstr>
      <vt:lpstr>Data on the Web is not enough…</vt:lpstr>
      <vt:lpstr>PowerPoint Presentation</vt:lpstr>
      <vt:lpstr>In what follows…</vt:lpstr>
      <vt:lpstr>The rough structure of data integration</vt:lpstr>
      <vt:lpstr>PowerPoint Presentation</vt:lpstr>
      <vt:lpstr>A simplified bookstore data  (dataset “A”)</vt:lpstr>
      <vt:lpstr>1st: export your data as a set of relations</vt:lpstr>
      <vt:lpstr>Some notes on the exporting the data</vt:lpstr>
      <vt:lpstr>PowerPoint Presentation</vt:lpstr>
      <vt:lpstr>Another bookstore data  (dataset “F”)</vt:lpstr>
      <vt:lpstr>2nd: export your second set of data</vt:lpstr>
      <vt:lpstr>3rd: start merging your data</vt:lpstr>
      <vt:lpstr>3rd: start merging your data (cont)</vt:lpstr>
      <vt:lpstr>3rd: start merging your data</vt:lpstr>
      <vt:lpstr>Start making queries…</vt:lpstr>
      <vt:lpstr>However, more can be achieved…</vt:lpstr>
      <vt:lpstr>3rd revisited: use the extra knowledge</vt:lpstr>
      <vt:lpstr>Start making richer queries!</vt:lpstr>
      <vt:lpstr>Combine with different datasets</vt:lpstr>
      <vt:lpstr>Merge with Wikipedia data</vt:lpstr>
      <vt:lpstr>Merge with Wikipedia data</vt:lpstr>
      <vt:lpstr>Merge with Wikipedia data</vt:lpstr>
      <vt:lpstr>Is that surprising?</vt:lpstr>
      <vt:lpstr>It could become even more powerful</vt:lpstr>
      <vt:lpstr>What did we do?</vt:lpstr>
      <vt:lpstr>What did we do? (alternate view)</vt:lpstr>
      <vt:lpstr>The abstraction pays off because…</vt:lpstr>
      <vt:lpstr>The network effect</vt:lpstr>
      <vt:lpstr>So where is the Semantic Web?</vt:lpstr>
      <vt:lpstr>The Basis: RDF</vt:lpstr>
      <vt:lpstr>RDF triples</vt:lpstr>
      <vt:lpstr>RDF triples (cont.)</vt:lpstr>
      <vt:lpstr>RDF triples (cont.)</vt:lpstr>
      <vt:lpstr>RDF triples (cont.)</vt:lpstr>
      <vt:lpstr>A simple RDF example (in RDF/XML)</vt:lpstr>
      <vt:lpstr>A simple RDF example (in Turtle)</vt:lpstr>
      <vt:lpstr>A simple RDF example (in RDFa)</vt:lpstr>
      <vt:lpstr>URI-s play a fundamental role</vt:lpstr>
      <vt:lpstr>RDF/XML principles</vt:lpstr>
      <vt:lpstr>RDF/XML principles (cont.)</vt:lpstr>
      <vt:lpstr>RDF/XML principles (cont.)</vt:lpstr>
      <vt:lpstr>Examples of RDF/XML “simplifications”</vt:lpstr>
      <vt:lpstr>“Internal” nodes</vt:lpstr>
      <vt:lpstr>One solution: create an extra URI</vt:lpstr>
      <vt:lpstr>Internal identifier (“blank nodes”)</vt:lpstr>
      <vt:lpstr>Blank nodes: the system can  do it</vt:lpstr>
      <vt:lpstr>Same in Turtle</vt:lpstr>
      <vt:lpstr>More on blank nodes</vt:lpstr>
      <vt:lpstr>RDF in programming practice</vt:lpstr>
      <vt:lpstr>Python example using RDFLib</vt:lpstr>
      <vt:lpstr>Merge in practice</vt:lpstr>
      <vt:lpstr>One level higher up:  RDFS, Datatypes</vt:lpstr>
      <vt:lpstr>Need for RDF schemas</vt:lpstr>
      <vt:lpstr>Classes, resources, …</vt:lpstr>
      <vt:lpstr>Classes, resources, … (cont.)</vt:lpstr>
      <vt:lpstr>Classes, resources in RDF(S)</vt:lpstr>
      <vt:lpstr>Schema example in RDF/XML</vt:lpstr>
      <vt:lpstr>An aside: typed nodes in RDF/XML</vt:lpstr>
      <vt:lpstr>Further remarks on types</vt:lpstr>
      <vt:lpstr>Inferred properties</vt:lpstr>
      <vt:lpstr>Inference: let us be formal…</vt:lpstr>
      <vt:lpstr>Properties</vt:lpstr>
      <vt:lpstr>Properties (cont.)</vt:lpstr>
      <vt:lpstr>Property specification example</vt:lpstr>
      <vt:lpstr>Property specification serialized</vt:lpstr>
      <vt:lpstr>What does this mean?</vt:lpstr>
      <vt:lpstr>Literals</vt:lpstr>
      <vt:lpstr>Examples for datatypes</vt:lpstr>
      <vt:lpstr>Examples for language tags</vt:lpstr>
      <vt:lpstr>XML literals in RDF/XML</vt:lpstr>
      <vt:lpstr>A bit of RDFS can take you far…</vt:lpstr>
      <vt:lpstr>Vocabularies</vt:lpstr>
      <vt:lpstr>Some predefined structures… (collections, containers)</vt:lpstr>
      <vt:lpstr>Predefined classes and properties</vt:lpstr>
      <vt:lpstr>Collections (lists)</vt:lpstr>
      <vt:lpstr>Collections (lists) (cont.)</vt:lpstr>
      <vt:lpstr>The same in RDF/XML and Turtle</vt:lpstr>
      <vt:lpstr>Sequences</vt:lpstr>
      <vt:lpstr>Sequences serialized</vt:lpstr>
      <vt:lpstr>Sequences (simplified RDF/XML)</vt:lpstr>
      <vt:lpstr>Other containers</vt:lpstr>
      <vt:lpstr>PowerPoint Presentation</vt:lpstr>
      <vt:lpstr>RDF with  HTML</vt:lpstr>
      <vt:lpstr>Microformats</vt:lpstr>
      <vt:lpstr>Microformat example: hCalendar</vt:lpstr>
      <vt:lpstr>Microformat example: hCalendar</vt:lpstr>
      <vt:lpstr>Behind the scenes…</vt:lpstr>
      <vt:lpstr>Microformat extraction</vt:lpstr>
      <vt:lpstr>So far so good, but…</vt:lpstr>
      <vt:lpstr>GRDDL: find the right transformation</vt:lpstr>
      <vt:lpstr>GRDDL: find the right transformation</vt:lpstr>
      <vt:lpstr>The GRDDL process: simple case</vt:lpstr>
      <vt:lpstr>The GRDDL process: merging case</vt:lpstr>
      <vt:lpstr>The GRDDL process: indirect case</vt:lpstr>
      <vt:lpstr>Microformats &amp; GRDDL: pros</vt:lpstr>
      <vt:lpstr>Microformats &amp; GRDDL: cons</vt:lpstr>
      <vt:lpstr>A more general solution: microdata and RDFa</vt:lpstr>
      <vt:lpstr>HTML+microdata or HTML+RDFa are becoming a major source of data on the Web!</vt:lpstr>
      <vt:lpstr>PowerPoint Presentation</vt:lpstr>
      <vt:lpstr>PowerPoint Presentation</vt:lpstr>
      <vt:lpstr>PowerPoint Presentation</vt:lpstr>
      <vt:lpstr>PowerPoint Presentation</vt:lpstr>
      <vt:lpstr>In a slightly more readable format…</vt:lpstr>
      <vt:lpstr>In a slightly more readable format…</vt:lpstr>
      <vt:lpstr>Yielding…</vt:lpstr>
      <vt:lpstr>PowerPoint Presentation</vt:lpstr>
      <vt:lpstr>PowerPoint Presentation</vt:lpstr>
      <vt:lpstr>PowerPoint Presentation</vt:lpstr>
      <vt:lpstr>PowerPoint Presentation</vt:lpstr>
      <vt:lpstr>In a slightly more readable format…</vt:lpstr>
      <vt:lpstr>Yielding…</vt:lpstr>
      <vt:lpstr>RDFa and microdata: similarities</vt:lpstr>
      <vt:lpstr>RDFa and microdata: differences</vt:lpstr>
      <vt:lpstr>Typical usage of structured data</vt:lpstr>
      <vt:lpstr>How to “assign” RDF data to resources?</vt:lpstr>
      <vt:lpstr>How to “assign” RDF data to resources?</vt:lpstr>
      <vt:lpstr>If I know the URI of the resource (photograph, publication, etc), how do I find the relevant RDF data? </vt:lpstr>
      <vt:lpstr>The data might be embedded</vt:lpstr>
      <vt:lpstr>Simple linkage</vt:lpstr>
      <vt:lpstr>POWDER</vt:lpstr>
      <vt:lpstr>A POWDER scenario: copyright for photos</vt:lpstr>
      <vt:lpstr>The gory details…</vt:lpstr>
      <vt:lpstr>The gory details…</vt:lpstr>
      <vt:lpstr>POWDER Service</vt:lpstr>
      <vt:lpstr>But there is a hidden “hiccup”</vt:lpstr>
      <vt:lpstr>If you want the OWL version…</vt:lpstr>
      <vt:lpstr>Consequences of the “hiccup”</vt:lpstr>
      <vt:lpstr>Other POWDER features</vt:lpstr>
      <vt:lpstr>Access to Relational Databases (Direct Mapping, R2RML)</vt:lpstr>
      <vt:lpstr>Relational Databases and RDF</vt:lpstr>
      <vt:lpstr>RDF provides a common “view”</vt:lpstr>
      <vt:lpstr>What is “export”?</vt:lpstr>
      <vt:lpstr>Simple export: Direct Mapping</vt:lpstr>
      <vt:lpstr>What DM processor does</vt:lpstr>
      <vt:lpstr>Back to the bookshop example</vt:lpstr>
      <vt:lpstr>Direct mapping of the bookshop tables</vt:lpstr>
      <vt:lpstr>Direct mapping of the bookshop tables</vt:lpstr>
      <vt:lpstr>Direct mapping of the bookshop tables</vt:lpstr>
      <vt:lpstr>Direct mapping of the bookshop tables</vt:lpstr>
      <vt:lpstr>Result of the Direct Mapping</vt:lpstr>
      <vt:lpstr>Direct graph must be transformed</vt:lpstr>
      <vt:lpstr>Pros and cons of Direct Mapping</vt:lpstr>
      <vt:lpstr>Enters R2RML</vt:lpstr>
      <vt:lpstr>What R2RML processor does</vt:lpstr>
      <vt:lpstr>Back to the bookshop example</vt:lpstr>
      <vt:lpstr>Back to the bookshop example</vt:lpstr>
      <vt:lpstr>Back to the bookshop example</vt:lpstr>
      <vt:lpstr>Back to the bookshop example</vt:lpstr>
      <vt:lpstr>Step 1: transform “Person Table”</vt:lpstr>
      <vt:lpstr>Step 2: transform “Book Table”</vt:lpstr>
      <vt:lpstr>Step 3: “bind” the two tables</vt:lpstr>
      <vt:lpstr>Further R2RML features</vt:lpstr>
      <vt:lpstr>Further R2RML features: logical table</vt:lpstr>
      <vt:lpstr>Further R2RML features: logical table</vt:lpstr>
      <vt:lpstr>Linked Data</vt:lpstr>
      <vt:lpstr>Linked Data “Project”</vt:lpstr>
      <vt:lpstr>Is your data 5 Star?</vt:lpstr>
      <vt:lpstr>Example data source: DBpedia</vt:lpstr>
      <vt:lpstr>Extracting structured data from Wikipedia</vt:lpstr>
      <vt:lpstr>Automatic links among open datasets</vt:lpstr>
      <vt:lpstr>The LOD “cloud”, March 2008</vt:lpstr>
      <vt:lpstr>The LOD “cloud”, September 2008</vt:lpstr>
      <vt:lpstr>The LOD “cloud”, March 2009</vt:lpstr>
      <vt:lpstr>The LOD “cloud”, June 2009</vt:lpstr>
      <vt:lpstr>The LOD “cloud”, September 2010</vt:lpstr>
      <vt:lpstr>The LOD “cloud”, September 2011</vt:lpstr>
      <vt:lpstr>Application specific portions of the cloud</vt:lpstr>
      <vt:lpstr>The importance of Linked Data</vt:lpstr>
      <vt:lpstr>Some things to remember if you publish data</vt:lpstr>
      <vt:lpstr>Read only vs. Read/Write</vt:lpstr>
      <vt:lpstr>Example: Simple Application Integration via Linked Data</vt:lpstr>
      <vt:lpstr>Example: Simple Application Integration via Linked Data</vt:lpstr>
      <vt:lpstr>Example: Simple Application Integration via Linked Data</vt:lpstr>
      <vt:lpstr>Linked Data Platform</vt:lpstr>
      <vt:lpstr>Provenance</vt:lpstr>
      <vt:lpstr>The goal is simple…</vt:lpstr>
      <vt:lpstr>…the solution is more complicated</vt:lpstr>
      <vt:lpstr>PowerPoint Presentation</vt:lpstr>
      <vt:lpstr>Query RDF:  (SPARQL)</vt:lpstr>
      <vt:lpstr>RDF data access</vt:lpstr>
      <vt:lpstr>Querying RDF graphs</vt:lpstr>
      <vt:lpstr>Querying RDF graphs</vt:lpstr>
      <vt:lpstr>Analyze the Python+RDFLib example</vt:lpstr>
      <vt:lpstr>General: graph patterns</vt:lpstr>
      <vt:lpstr>Our Python example in SPARQL</vt:lpstr>
      <vt:lpstr>Simple SPARQL example</vt:lpstr>
      <vt:lpstr>Simple SPARQL example</vt:lpstr>
      <vt:lpstr>Simple SPARQL example</vt:lpstr>
      <vt:lpstr>Simple SPARQL example</vt:lpstr>
      <vt:lpstr>Simple SPARQL example</vt:lpstr>
      <vt:lpstr>Pattern constraints</vt:lpstr>
      <vt:lpstr>Optional pattern</vt:lpstr>
      <vt:lpstr>Optional pattern</vt:lpstr>
      <vt:lpstr>Construct a new graph</vt:lpstr>
      <vt:lpstr>Construct a new graph</vt:lpstr>
      <vt:lpstr>Other SPARQL features</vt:lpstr>
      <vt:lpstr>SPARQL usage in practice</vt:lpstr>
      <vt:lpstr>Remote query/reply example</vt:lpstr>
      <vt:lpstr>SPARQL 1.1 Update</vt:lpstr>
      <vt:lpstr>Update: insert</vt:lpstr>
      <vt:lpstr>Update: insert</vt:lpstr>
      <vt:lpstr>Update: delete</vt:lpstr>
      <vt:lpstr>Update: delete</vt:lpstr>
      <vt:lpstr>SPARQL as a unifying point</vt:lpstr>
      <vt:lpstr>SPARQL 1.1 as a unifying point</vt:lpstr>
      <vt:lpstr>Remember the Direct Mapping issue?</vt:lpstr>
      <vt:lpstr>Vocabularies</vt:lpstr>
      <vt:lpstr>Vocabularies</vt:lpstr>
      <vt:lpstr>Vocabularies</vt:lpstr>
      <vt:lpstr>But what about RDFS?</vt:lpstr>
      <vt:lpstr>Three technologies have emerged</vt:lpstr>
      <vt:lpstr>Thesauri, glossaries (SKOS)</vt:lpstr>
      <vt:lpstr>SKOS</vt:lpstr>
      <vt:lpstr>Example: the term “Fiction”, as defined by the Library of Congress</vt:lpstr>
      <vt:lpstr>Example: the term “Fiction”, as defined by the Library of Congress</vt:lpstr>
      <vt:lpstr>Thesauri have identical structures…</vt:lpstr>
      <vt:lpstr>LOC’s “Fiction” in SKOS/RDF</vt:lpstr>
      <vt:lpstr>Usage of the LOC graph</vt:lpstr>
      <vt:lpstr>Same serialized</vt:lpstr>
      <vt:lpstr>SKOS terms overview</vt:lpstr>
      <vt:lpstr>Importance of SKOS</vt:lpstr>
      <vt:lpstr>Importance of SKOS</vt:lpstr>
      <vt:lpstr>Ontologies (OWL)</vt:lpstr>
      <vt:lpstr>SKOS is not enough…</vt:lpstr>
      <vt:lpstr>Application may want more…</vt:lpstr>
      <vt:lpstr>Ontologies (cont.)</vt:lpstr>
      <vt:lpstr>Web Ontology Language = OWL</vt:lpstr>
      <vt:lpstr>OWL is complex…</vt:lpstr>
      <vt:lpstr>Term equivalences</vt:lpstr>
      <vt:lpstr>Term equivalences</vt:lpstr>
      <vt:lpstr>Other example: connecting to French</vt:lpstr>
      <vt:lpstr>Typical usage of owl:sameAs</vt:lpstr>
      <vt:lpstr>Property characterization</vt:lpstr>
      <vt:lpstr>Characterization example</vt:lpstr>
      <vt:lpstr>What this means is…</vt:lpstr>
      <vt:lpstr>What this means is…</vt:lpstr>
      <vt:lpstr>What this means is…</vt:lpstr>
      <vt:lpstr>Inverse properties</vt:lpstr>
      <vt:lpstr>Property chains</vt:lpstr>
      <vt:lpstr>Keys</vt:lpstr>
      <vt:lpstr>Keys</vt:lpstr>
      <vt:lpstr>Previous rule in OWL</vt:lpstr>
      <vt:lpstr>What it means is…</vt:lpstr>
      <vt:lpstr>Classes in OWL</vt:lpstr>
      <vt:lpstr>Classes in OWL (cont)</vt:lpstr>
      <vt:lpstr>OWL classes can be “enumerated”</vt:lpstr>
      <vt:lpstr>Same serialized</vt:lpstr>
      <vt:lpstr>Union of classes</vt:lpstr>
      <vt:lpstr>Same serialized</vt:lpstr>
      <vt:lpstr>For example…</vt:lpstr>
      <vt:lpstr>It can be a bit more complicated…</vt:lpstr>
      <vt:lpstr>What we have so far…</vt:lpstr>
      <vt:lpstr>However… that may not be enough</vt:lpstr>
      <vt:lpstr>Property value restrictions</vt:lpstr>
      <vt:lpstr>Restrictions formally</vt:lpstr>
      <vt:lpstr>Possible usage…</vt:lpstr>
      <vt:lpstr>Other restrictions</vt:lpstr>
      <vt:lpstr>Similar concept: cardinality restriction</vt:lpstr>
      <vt:lpstr>Cardinality restriction</vt:lpstr>
      <vt:lpstr>Qualified Cardinality Restriction</vt:lpstr>
      <vt:lpstr>Datatypes in OWL</vt:lpstr>
      <vt:lpstr>Datatype restrictions</vt:lpstr>
      <vt:lpstr>Definition of a numeric interval</vt:lpstr>
      <vt:lpstr>Typical usage of datatype restrictions</vt:lpstr>
      <vt:lpstr>But: OWL is hard!</vt:lpstr>
      <vt:lpstr>OWL “species” or profiles</vt:lpstr>
      <vt:lpstr>OWL Species</vt:lpstr>
      <vt:lpstr>OWL Full</vt:lpstr>
      <vt:lpstr>Example for a possible OWL Full problem</vt:lpstr>
      <vt:lpstr>OWL Full usage</vt:lpstr>
      <vt:lpstr>OWL DL</vt:lpstr>
      <vt:lpstr>Examples for restrictions</vt:lpstr>
      <vt:lpstr>Example for restriction on conceptual identity</vt:lpstr>
      <vt:lpstr>“DL” stands for “Description Logic”</vt:lpstr>
      <vt:lpstr>OWL DL and Description Logic</vt:lpstr>
      <vt:lpstr>Description Logic Formalism</vt:lpstr>
      <vt:lpstr>Description Logic Formalism</vt:lpstr>
      <vt:lpstr>OWL DL usage</vt:lpstr>
      <vt:lpstr>OWL also defines “profiles”</vt:lpstr>
      <vt:lpstr>OWL profiles: EL</vt:lpstr>
      <vt:lpstr>OWL profiles: QL</vt:lpstr>
      <vt:lpstr>OWL profiles: RL</vt:lpstr>
      <vt:lpstr>Some more on OWL RL</vt:lpstr>
      <vt:lpstr>What can be done in OWL RL?</vt:lpstr>
      <vt:lpstr>What cannot be done in OWL RL?</vt:lpstr>
      <vt:lpstr>What cannot be done in OWL RL?</vt:lpstr>
      <vt:lpstr>Alternative syntaxes for OWL</vt:lpstr>
      <vt:lpstr>Functional syntax example</vt:lpstr>
      <vt:lpstr>Manchester syntax example</vt:lpstr>
      <vt:lpstr>Ontology development</vt:lpstr>
      <vt:lpstr>Ontology development (cont.)</vt:lpstr>
      <vt:lpstr>Ontologies examples</vt:lpstr>
      <vt:lpstr>Rules (RIF)</vt:lpstr>
      <vt:lpstr>Why rules on the Semantic Web?</vt:lpstr>
      <vt:lpstr>Rules</vt:lpstr>
      <vt:lpstr>Things you may want to express</vt:lpstr>
      <vt:lpstr>Things you may want to express</vt:lpstr>
      <vt:lpstr>RIF (Rule Interchange Format)</vt:lpstr>
      <vt:lpstr>RIF Core</vt:lpstr>
      <vt:lpstr>RIF Core example</vt:lpstr>
      <vt:lpstr>Expressivity of RIF Core</vt:lpstr>
      <vt:lpstr>Expressivity of RIF Core</vt:lpstr>
      <vt:lpstr>RIF Syntaxes</vt:lpstr>
      <vt:lpstr>What about RDF and RIF?</vt:lpstr>
      <vt:lpstr>To make RIF/RDF work</vt:lpstr>
      <vt:lpstr>Expressing RDF triples in RIF</vt:lpstr>
      <vt:lpstr>RIF/RDF harmonization</vt:lpstr>
      <vt:lpstr>Remember the what we wanted from Rules?</vt:lpstr>
      <vt:lpstr>The same with RIF Presentation syntax</vt:lpstr>
      <vt:lpstr>Discovering new relationships…</vt:lpstr>
      <vt:lpstr>Discovering new relationships…</vt:lpstr>
      <vt:lpstr>Discovering new relationships…</vt:lpstr>
      <vt:lpstr>A word on the syntax</vt:lpstr>
      <vt:lpstr>RIF vs. OWL?</vt:lpstr>
      <vt:lpstr>At the end of the day…</vt:lpstr>
      <vt:lpstr>What about OWL RL?</vt:lpstr>
      <vt:lpstr>Why other RIF dialects?</vt:lpstr>
      <vt:lpstr>In an ideal world</vt:lpstr>
      <vt:lpstr>In the real World…</vt:lpstr>
      <vt:lpstr>A partial interchange…</vt:lpstr>
      <vt:lpstr>RIF “dialects”…</vt:lpstr>
      <vt:lpstr>The role of dialects</vt:lpstr>
      <vt:lpstr>The role of dialects</vt:lpstr>
      <vt:lpstr>The role of dialects</vt:lpstr>
      <vt:lpstr>The role of dialects</vt:lpstr>
      <vt:lpstr>The role of dialects</vt:lpstr>
      <vt:lpstr>However…</vt:lpstr>
      <vt:lpstr>Schematically…</vt:lpstr>
      <vt:lpstr>Hierarchy of cores</vt:lpstr>
      <vt:lpstr>A rough division of features...</vt:lpstr>
      <vt:lpstr>Remember this?</vt:lpstr>
      <vt:lpstr>Same with RIF Core</vt:lpstr>
      <vt:lpstr>Vocabularies and SPARQL</vt:lpstr>
      <vt:lpstr>SPARQL 1.1 and RDFS/OWL/RIF</vt:lpstr>
      <vt:lpstr>SPARQL 1.1 as a unifying point</vt:lpstr>
      <vt:lpstr>What have we achieved? (putting all together)</vt:lpstr>
      <vt:lpstr>Remember the integration example?</vt:lpstr>
      <vt:lpstr>Same with what we learned</vt:lpstr>
      <vt:lpstr>Remember the integration example?</vt:lpstr>
      <vt:lpstr>The same with what we learned</vt:lpstr>
      <vt:lpstr>PowerPoint Presentation</vt:lpstr>
      <vt:lpstr>Some items, issues, questions, …</vt:lpstr>
      <vt:lpstr>Some items, issues, questions, …</vt:lpstr>
      <vt:lpstr>Some items, issues, questions, …</vt:lpstr>
      <vt:lpstr>Some items, issues, questions, …</vt:lpstr>
      <vt:lpstr>Some items, issues, questions, …</vt:lpstr>
      <vt:lpstr>Available documents, resources</vt:lpstr>
      <vt:lpstr>Available specifications:  Primers, Guides</vt:lpstr>
      <vt:lpstr>“Core” vocabularies</vt:lpstr>
      <vt:lpstr>Some books</vt:lpstr>
      <vt:lpstr>Further information</vt:lpstr>
      <vt:lpstr>Great community…</vt:lpstr>
      <vt:lpstr>Lots of Tools (not an exhaustive list!)</vt:lpstr>
      <vt:lpstr>Deployment, applications</vt:lpstr>
      <vt:lpstr>See the separate slide set…</vt:lpstr>
      <vt:lpstr>Conclusions</vt:lpstr>
      <vt:lpstr>To remember…</vt:lpstr>
      <vt:lpstr>Lot remain to be done…</vt:lpstr>
      <vt:lpstr>Thank you for your attention</vt:lpstr>
      <vt:lpstr>shorter version</vt:lpstr>
      <vt:lpstr>full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Tutorial on Semantic Web</dc:title>
  <cp:keywords>semantic web</cp:keywords>
  <dc:description>Full, cca. 4-5 hours’ worth of introductory tutorial to Semantic Web. The targeted audience is techies who have a good knowledge of the Web in general, have programming experience or at least minimal knowledge, have a knowledge in XML and want to understand what this beast is all about…
This is a generic slide set that should be adapted for a particular event. In particular, the separate set of Applications may be used to add application examples, intermixed with the technology part</dc:description>
  <cp:lastModifiedBy>Dilvan Moreira</cp:lastModifiedBy>
  <cp:revision>540</cp:revision>
  <cp:lastPrinted>1601-01-01T00:00:00Z</cp:lastPrinted>
  <dcterms:created xsi:type="dcterms:W3CDTF">2010-12-09T13:24:03Z</dcterms:created>
  <dcterms:modified xsi:type="dcterms:W3CDTF">2013-09-10T04:45:15Z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pyright URI: ">
    <vt:lpwstr>http://creativecommons.org/licenses/by-nd/3.0/</vt:lpwstr>
  </property>
  <property fmtid="{D5CDD505-2E9C-101B-9397-08002B2CF9AE}" pid="3" name="Copyright:">
    <vt:lpwstr>Creative Commons Attribution 3.0  License</vt:lpwstr>
  </property>
</Properties>
</file>