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3" r:id="rId4"/>
    <p:sldId id="260" r:id="rId5"/>
    <p:sldId id="258" r:id="rId6"/>
    <p:sldId id="266" r:id="rId7"/>
    <p:sldId id="280" r:id="rId8"/>
    <p:sldId id="264" r:id="rId9"/>
    <p:sldId id="263" r:id="rId10"/>
    <p:sldId id="272" r:id="rId11"/>
    <p:sldId id="281" r:id="rId12"/>
    <p:sldId id="283" r:id="rId13"/>
    <p:sldId id="284" r:id="rId14"/>
    <p:sldId id="271" r:id="rId15"/>
    <p:sldId id="274" r:id="rId16"/>
    <p:sldId id="275" r:id="rId17"/>
    <p:sldId id="276" r:id="rId18"/>
    <p:sldId id="277" r:id="rId19"/>
    <p:sldId id="278" r:id="rId20"/>
    <p:sldId id="285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EFAA8-25DD-470F-A58A-8FC75C399A97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A7F23-E36B-4DE8-A90A-49EC674A6C8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DE67-2A72-4CCF-A6E9-7C38D126B808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9159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6F6-C389-45D9-8A41-37ED91953AA1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366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C59D-6C19-4F55-BF3C-AE7467A37FEB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0051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6C6F-1A80-417A-91F9-A27D226F3529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3458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6F4D-4832-4678-896E-C8CA9B79BAC2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6718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B62-2C7A-4450-8A1D-ED226657A178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6274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82ED-7675-45E6-BB23-477E30F4F429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1984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BA09-B460-4291-9CC5-D7061A1B7E3C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14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67D-17DD-4F13-A2FD-FB3CAEFABAB2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782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B0A-25B2-4235-9BCA-077A6E4EC613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600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1C52-3725-4F84-BD74-B6AE0A3E2C3A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79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23AF-062A-41E2-9FC0-1D7E9FAECC2D}" type="datetime1">
              <a:rPr lang="pt-BR" smtClean="0"/>
              <a:t>28/11/2016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038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17E8-53B8-4EE3-9130-2DE571AC751F}" type="datetime1">
              <a:rPr lang="pt-BR" smtClean="0"/>
              <a:t>28/11/2016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6065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50EA-F605-45A0-B4E3-8D446F36DE52}" type="datetime1">
              <a:rPr lang="pt-BR" smtClean="0"/>
              <a:t>28/11/2016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7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62C9-8403-459A-A71E-673F4B2C77C3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217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A73F-8E1B-4C57-9DA3-103D2F942EEB}" type="datetime1">
              <a:rPr lang="pt-BR" smtClean="0"/>
              <a:t>28/11/2016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782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00ED-D9E1-4B86-AAF9-82ED65E1C14C}" type="datetime1">
              <a:rPr lang="pt-BR" smtClean="0"/>
              <a:t>28/11/2016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C1F439-6BE7-428B-90D2-8DBB20D534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4985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822004" y="1700808"/>
            <a:ext cx="6854452" cy="2262781"/>
          </a:xfrm>
        </p:spPr>
        <p:txBody>
          <a:bodyPr/>
          <a:lstStyle/>
          <a:p>
            <a:pPr algn="ctr"/>
            <a:r>
              <a:rPr lang="pt-BR" b="1" dirty="0" smtClean="0"/>
              <a:t>Interoperabilidade semântica</a:t>
            </a:r>
            <a:endParaRPr lang="pt-BR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3419871" y="4725144"/>
            <a:ext cx="5002583" cy="1752600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en-US" sz="2900" b="1" dirty="0">
                <a:solidFill>
                  <a:srgbClr val="292929"/>
                </a:solidFill>
              </a:rPr>
              <a:t>CBD5283 - </a:t>
            </a:r>
            <a:r>
              <a:rPr lang="en-US" sz="2900" b="1" dirty="0" err="1">
                <a:solidFill>
                  <a:srgbClr val="292929"/>
                </a:solidFill>
              </a:rPr>
              <a:t>Informação</a:t>
            </a:r>
            <a:r>
              <a:rPr lang="en-US" sz="2900" b="1" dirty="0">
                <a:solidFill>
                  <a:srgbClr val="292929"/>
                </a:solidFill>
              </a:rPr>
              <a:t> e </a:t>
            </a:r>
            <a:r>
              <a:rPr lang="en-US" sz="2900" b="1" dirty="0" err="1">
                <a:solidFill>
                  <a:srgbClr val="292929"/>
                </a:solidFill>
              </a:rPr>
              <a:t>linguagem</a:t>
            </a:r>
            <a:endParaRPr lang="en-US" sz="2900" b="1" dirty="0">
              <a:solidFill>
                <a:srgbClr val="292929"/>
              </a:solidFill>
            </a:endParaRPr>
          </a:p>
          <a:p>
            <a:pPr algn="ctr">
              <a:defRPr/>
            </a:pPr>
            <a:r>
              <a:rPr lang="en-US" sz="2900" b="1" dirty="0" err="1">
                <a:solidFill>
                  <a:srgbClr val="292929"/>
                </a:solidFill>
              </a:rPr>
              <a:t>Profa</a:t>
            </a:r>
            <a:r>
              <a:rPr lang="en-US" sz="2900" b="1" dirty="0">
                <a:solidFill>
                  <a:srgbClr val="292929"/>
                </a:solidFill>
              </a:rPr>
              <a:t>. Dra. </a:t>
            </a:r>
            <a:r>
              <a:rPr lang="en-US" sz="2900" b="1" dirty="0" err="1">
                <a:solidFill>
                  <a:srgbClr val="292929"/>
                </a:solidFill>
              </a:rPr>
              <a:t>Vânia</a:t>
            </a:r>
            <a:r>
              <a:rPr lang="en-US" sz="2900" b="1" dirty="0">
                <a:solidFill>
                  <a:srgbClr val="292929"/>
                </a:solidFill>
              </a:rPr>
              <a:t> M. A. Lima</a:t>
            </a:r>
          </a:p>
          <a:p>
            <a:pPr algn="ctr">
              <a:defRPr/>
            </a:pPr>
            <a:r>
              <a:rPr lang="en-US" sz="2900" b="1" dirty="0" err="1" smtClean="0">
                <a:solidFill>
                  <a:srgbClr val="292929"/>
                </a:solidFill>
              </a:rPr>
              <a:t>Profa</a:t>
            </a:r>
            <a:r>
              <a:rPr lang="en-US" sz="2900" b="1" dirty="0">
                <a:solidFill>
                  <a:srgbClr val="292929"/>
                </a:solidFill>
              </a:rPr>
              <a:t>. </a:t>
            </a:r>
            <a:r>
              <a:rPr lang="en-US" sz="2900" b="1" dirty="0" err="1">
                <a:solidFill>
                  <a:srgbClr val="292929"/>
                </a:solidFill>
              </a:rPr>
              <a:t>Cibele</a:t>
            </a:r>
            <a:r>
              <a:rPr lang="en-US" sz="2900" b="1" dirty="0">
                <a:solidFill>
                  <a:srgbClr val="292929"/>
                </a:solidFill>
              </a:rPr>
              <a:t> A.C.M. dos Santos</a:t>
            </a:r>
          </a:p>
          <a:p>
            <a:pPr algn="ctr">
              <a:defRPr/>
            </a:pPr>
            <a:r>
              <a:rPr lang="en-US" sz="2900" b="1" dirty="0" smtClean="0">
                <a:solidFill>
                  <a:srgbClr val="292929"/>
                </a:solidFill>
              </a:rPr>
              <a:t>PPGCI-ECA/USP</a:t>
            </a:r>
          </a:p>
          <a:p>
            <a:pPr algn="ctr">
              <a:defRPr/>
            </a:pPr>
            <a:r>
              <a:rPr lang="en-US" sz="2900" b="1" dirty="0" smtClean="0">
                <a:solidFill>
                  <a:srgbClr val="292929"/>
                </a:solidFill>
              </a:rPr>
              <a:t>2016</a:t>
            </a:r>
            <a:endParaRPr lang="en-US" sz="2900" b="1" dirty="0">
              <a:solidFill>
                <a:srgbClr val="292929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188640"/>
            <a:ext cx="7143800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Passos para a interoperabilidade semântica entre vocabulários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57400"/>
            <a:ext cx="7599218" cy="4971996"/>
          </a:xfrm>
        </p:spPr>
        <p:txBody>
          <a:bodyPr>
            <a:normAutofit/>
          </a:bodyPr>
          <a:lstStyle/>
          <a:p>
            <a:r>
              <a:rPr lang="pt-BR" dirty="0" smtClean="0"/>
              <a:t>Alinhamento entre </a:t>
            </a:r>
            <a:r>
              <a:rPr lang="pt-BR" dirty="0" err="1" smtClean="0"/>
              <a:t>metadados</a:t>
            </a:r>
            <a:endParaRPr lang="pt-BR" dirty="0" smtClean="0"/>
          </a:p>
          <a:p>
            <a:r>
              <a:rPr lang="pt-BR" dirty="0" smtClean="0"/>
              <a:t>Mapeamento entre vocabulários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PT" dirty="0" smtClean="0"/>
              <a:t>Utilizar a </a:t>
            </a:r>
            <a:r>
              <a:rPr lang="pt-PT" b="1" dirty="0"/>
              <a:t>arquitetura de </a:t>
            </a:r>
            <a:r>
              <a:rPr lang="pt-PT" b="1" dirty="0" smtClean="0"/>
              <a:t>hub, </a:t>
            </a:r>
            <a:r>
              <a:rPr lang="pt-PT" dirty="0"/>
              <a:t>estrutura intermediária de nós sobre a qual os conceitos de cada vocabulário local podem ser mapeado</a:t>
            </a:r>
            <a:r>
              <a:rPr lang="pt-PT" dirty="0" smtClean="0"/>
              <a:t> é mais eficiente para mapear mais de 3 vocabulários.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332304"/>
            <a:ext cx="3429024" cy="2634145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33188"/>
          </a:xfrm>
        </p:spPr>
        <p:txBody>
          <a:bodyPr/>
          <a:lstStyle/>
          <a:p>
            <a:r>
              <a:rPr lang="pt-BR" b="1" dirty="0" smtClean="0"/>
              <a:t>Problemas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rmAutofit/>
          </a:bodyPr>
          <a:lstStyle/>
          <a:p>
            <a:r>
              <a:rPr lang="pt-PT" i="1" dirty="0"/>
              <a:t>Os resultados ainda requerem supervisão manual usando outros dados contextuais associados ao conceito, uma vez que até mesmo uma correspondência exata entre os termos preferidos ainda é apenas uma correspondência sintática e não uma correspondência semântica</a:t>
            </a:r>
            <a:r>
              <a:rPr lang="pt-PT" i="1" dirty="0" smtClean="0"/>
              <a:t>.</a:t>
            </a:r>
          </a:p>
          <a:p>
            <a:r>
              <a:rPr lang="pt-PT" i="1" dirty="0" smtClean="0"/>
              <a:t>Observa-se que n</a:t>
            </a:r>
            <a:r>
              <a:rPr lang="pt-PT" i="1" dirty="0" smtClean="0"/>
              <a:t>otas </a:t>
            </a:r>
            <a:r>
              <a:rPr lang="pt-PT" i="1" dirty="0"/>
              <a:t>de escopo </a:t>
            </a:r>
            <a:r>
              <a:rPr lang="pt-PT" i="1" dirty="0" smtClean="0"/>
              <a:t>de </a:t>
            </a:r>
            <a:r>
              <a:rPr lang="pt-PT" i="1" dirty="0"/>
              <a:t>conceitos </a:t>
            </a:r>
            <a:r>
              <a:rPr lang="pt-PT" i="1" dirty="0" smtClean="0"/>
              <a:t>relacionados sintaticamente </a:t>
            </a:r>
            <a:r>
              <a:rPr lang="pt-PT" i="1" dirty="0"/>
              <a:t>mostram que esses conceitos são fundamentalmente diferentes e não devem ser mapeados juntos. </a:t>
            </a:r>
            <a:endParaRPr lang="pt-PT" i="1" dirty="0" smtClean="0"/>
          </a:p>
          <a:p>
            <a:r>
              <a:rPr lang="pt-PT" i="1" dirty="0" smtClean="0"/>
              <a:t>O </a:t>
            </a:r>
            <a:r>
              <a:rPr lang="pt-PT" i="1" dirty="0"/>
              <a:t>requisito é o alinhamento conceitual e não o alinhamento do </a:t>
            </a:r>
            <a:r>
              <a:rPr lang="pt-PT" i="1" dirty="0" smtClean="0"/>
              <a:t>termo.</a:t>
            </a:r>
            <a:endParaRPr lang="pt-BR" i="1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1343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624110"/>
            <a:ext cx="7786710" cy="1280890"/>
          </a:xfrm>
        </p:spPr>
        <p:txBody>
          <a:bodyPr/>
          <a:lstStyle/>
          <a:p>
            <a:r>
              <a:rPr lang="pt-BR" dirty="0" err="1" smtClean="0"/>
              <a:t>Art</a:t>
            </a:r>
            <a:r>
              <a:rPr lang="pt-BR" dirty="0" smtClean="0"/>
              <a:t> &amp;</a:t>
            </a:r>
            <a:r>
              <a:rPr lang="pt-BR" dirty="0" err="1" smtClean="0"/>
              <a:t>Architecture</a:t>
            </a:r>
            <a:r>
              <a:rPr lang="pt-BR" dirty="0" smtClean="0"/>
              <a:t> Thesaurus (AAT)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56" y="1714488"/>
            <a:ext cx="6929486" cy="3777622"/>
          </a:xfrm>
        </p:spPr>
        <p:txBody>
          <a:bodyPr>
            <a:normAutofit/>
          </a:bodyPr>
          <a:lstStyle/>
          <a:p>
            <a:r>
              <a:rPr lang="pt-PT" sz="2400" dirty="0"/>
              <a:t>O AAT tem uma estrutura </a:t>
            </a:r>
            <a:r>
              <a:rPr lang="pt-PT" sz="2400" dirty="0" smtClean="0"/>
              <a:t>polihierárquica </a:t>
            </a:r>
            <a:r>
              <a:rPr lang="pt-PT" sz="2400" dirty="0"/>
              <a:t>facetada de </a:t>
            </a:r>
            <a:r>
              <a:rPr lang="pt-PT" sz="2400" dirty="0" smtClean="0"/>
              <a:t>conceitos relacionados </a:t>
            </a:r>
            <a:r>
              <a:rPr lang="pt-PT" sz="2400" dirty="0"/>
              <a:t>com o património cultural, com </a:t>
            </a:r>
            <a:r>
              <a:rPr lang="pt-PT" sz="2400" dirty="0" smtClean="0"/>
              <a:t>etiquetas e notas em múltiplos </a:t>
            </a:r>
            <a:r>
              <a:rPr lang="pt-PT" sz="2400" dirty="0"/>
              <a:t>idiomas. Tem uma boa amplitude de cobertura de </a:t>
            </a:r>
            <a:r>
              <a:rPr lang="pt-PT" sz="2400" dirty="0" smtClean="0"/>
              <a:t>domínio com </a:t>
            </a:r>
            <a:r>
              <a:rPr lang="pt-PT" sz="2400" dirty="0"/>
              <a:t>notas claras </a:t>
            </a:r>
            <a:r>
              <a:rPr lang="pt-PT" sz="2400" dirty="0" smtClean="0"/>
              <a:t>que </a:t>
            </a:r>
            <a:r>
              <a:rPr lang="pt-PT" sz="2400" dirty="0"/>
              <a:t>definem </a:t>
            </a:r>
            <a:r>
              <a:rPr lang="pt-PT" sz="2400" dirty="0" smtClean="0"/>
              <a:t>o escopo do uso de cada</a:t>
            </a:r>
            <a:r>
              <a:rPr lang="pt-PT" sz="2400" dirty="0"/>
              <a:t> </a:t>
            </a:r>
            <a:r>
              <a:rPr lang="pt-PT" sz="2400" dirty="0" smtClean="0"/>
              <a:t>conceito. T</a:t>
            </a:r>
            <a:r>
              <a:rPr lang="pt-PT" sz="2400" dirty="0" smtClean="0"/>
              <a:t>em </a:t>
            </a:r>
            <a:r>
              <a:rPr lang="pt-PT" sz="2400" dirty="0"/>
              <a:t>o potencial para atuar como um hub para mapeamento de </a:t>
            </a:r>
            <a:r>
              <a:rPr lang="pt-PT" sz="2400" dirty="0" smtClean="0"/>
              <a:t>vocabulários.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8176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572428" cy="1071570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Mapeamento entre o Vocabulário controlado do </a:t>
            </a:r>
            <a:r>
              <a:rPr lang="pt-BR" sz="2000" b="1" dirty="0" err="1" smtClean="0"/>
              <a:t>National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Palace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Museum</a:t>
            </a:r>
            <a:r>
              <a:rPr lang="pt-BR" sz="2000" b="1" dirty="0" smtClean="0"/>
              <a:t> (NPM-CV)  X  </a:t>
            </a:r>
            <a:r>
              <a:rPr lang="pt-BR" sz="2000" b="1" dirty="0" err="1" smtClean="0"/>
              <a:t>Art</a:t>
            </a:r>
            <a:r>
              <a:rPr lang="pt-BR" sz="2000" b="1" dirty="0" smtClean="0"/>
              <a:t> &amp; </a:t>
            </a:r>
            <a:r>
              <a:rPr lang="pt-BR" sz="2000" b="1" dirty="0" err="1" smtClean="0"/>
              <a:t>Architectural</a:t>
            </a:r>
            <a:r>
              <a:rPr lang="pt-BR" sz="2000" b="1" dirty="0" smtClean="0"/>
              <a:t> Thesaurus (AAT)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285860"/>
            <a:ext cx="7786742" cy="514353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60 termos chineses os quais cobre seis facetas do AAT (</a:t>
            </a:r>
            <a:r>
              <a:rPr lang="pt-BR" dirty="0" smtClean="0"/>
              <a:t>a</a:t>
            </a:r>
            <a:r>
              <a:rPr lang="pt-BR" dirty="0" smtClean="0"/>
              <a:t>tributos físicos; estilos e períodos; agentes; atividades; materiais e objetos)</a:t>
            </a:r>
          </a:p>
          <a:p>
            <a:r>
              <a:rPr lang="pt-BR" dirty="0" smtClean="0"/>
              <a:t>ISO 25964-2 para mapear o processo de  interoperabilidade semântica entre os 2 vocabulários.</a:t>
            </a:r>
          </a:p>
          <a:p>
            <a:pPr lvl="1"/>
            <a:r>
              <a:rPr lang="pt-BR" dirty="0" smtClean="0"/>
              <a:t>Equivalência simples exata</a:t>
            </a:r>
          </a:p>
          <a:p>
            <a:pPr lvl="1"/>
            <a:r>
              <a:rPr lang="pt-BR" dirty="0" smtClean="0"/>
              <a:t>Equivalência simples inexata</a:t>
            </a:r>
          </a:p>
          <a:p>
            <a:pPr lvl="1"/>
            <a:r>
              <a:rPr lang="pt-PT" dirty="0" smtClean="0"/>
              <a:t>Equivalência por intersecção composta</a:t>
            </a:r>
          </a:p>
          <a:p>
            <a:pPr lvl="1"/>
            <a:r>
              <a:rPr lang="pt-PT" dirty="0" smtClean="0"/>
              <a:t>Equivalência cumulativa  composta</a:t>
            </a:r>
          </a:p>
          <a:p>
            <a:pPr lvl="1"/>
            <a:r>
              <a:rPr lang="pt-PT" dirty="0" smtClean="0"/>
              <a:t>Mapeamento hierárquico (geral/específico;  específico/geral e associativo)</a:t>
            </a:r>
            <a:endParaRPr lang="pt-BR" dirty="0" smtClean="0"/>
          </a:p>
          <a:p>
            <a:r>
              <a:rPr lang="pt-BR" dirty="0" smtClean="0"/>
              <a:t>Resultados</a:t>
            </a:r>
          </a:p>
          <a:p>
            <a:pPr lvl="1"/>
            <a:r>
              <a:rPr lang="pt-BR" dirty="0" smtClean="0"/>
              <a:t>Somente 1/3 dos termos pode ser mapeado com equivalência exata</a:t>
            </a:r>
          </a:p>
          <a:p>
            <a:pPr lvl="1"/>
            <a:r>
              <a:rPr lang="pt-BR" dirty="0" smtClean="0"/>
              <a:t>Aproximadamente 2/3 do NPM-CV possuem relacionamento hierárquico com o AAT</a:t>
            </a:r>
          </a:p>
          <a:p>
            <a:pPr lvl="1"/>
            <a:r>
              <a:rPr lang="pt-BR" dirty="0" smtClean="0"/>
              <a:t>Os termos do NPM-CV representam conceitos  mais específicos , sendo que alguns só existem na cultura chinesa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04626"/>
          </a:xfrm>
        </p:spPr>
        <p:txBody>
          <a:bodyPr/>
          <a:lstStyle/>
          <a:p>
            <a:r>
              <a:rPr lang="en-US" b="1" dirty="0" smtClean="0"/>
              <a:t>O que </a:t>
            </a:r>
            <a:r>
              <a:rPr lang="en-US" b="1" dirty="0" err="1" smtClean="0"/>
              <a:t>fazer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1643050"/>
            <a:ext cx="6591985" cy="4268172"/>
          </a:xfrm>
        </p:spPr>
        <p:txBody>
          <a:bodyPr>
            <a:normAutofit/>
          </a:bodyPr>
          <a:lstStyle/>
          <a:p>
            <a:r>
              <a:rPr lang="pt-PT" sz="2400" dirty="0"/>
              <a:t>Revisão da adequação do conceito baseado </a:t>
            </a:r>
            <a:r>
              <a:rPr lang="pt-PT" sz="2400" dirty="0" smtClean="0"/>
              <a:t>na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 smtClean="0"/>
              <a:t>Terminologia</a:t>
            </a:r>
          </a:p>
          <a:p>
            <a:r>
              <a:rPr lang="pt-PT" sz="2400" dirty="0" smtClean="0"/>
              <a:t>Adequação </a:t>
            </a:r>
            <a:r>
              <a:rPr lang="pt-PT" sz="2400" dirty="0"/>
              <a:t>de ferramentas e linguagens atuais para </a:t>
            </a:r>
            <a:r>
              <a:rPr lang="pt-PT" sz="2400" dirty="0" smtClean="0"/>
              <a:t>representação</a:t>
            </a:r>
          </a:p>
          <a:p>
            <a:r>
              <a:rPr lang="pt-PT" sz="2400" dirty="0" smtClean="0"/>
              <a:t>Estabelecer os limites </a:t>
            </a:r>
            <a:r>
              <a:rPr lang="pt-PT" sz="2400" dirty="0"/>
              <a:t>entre terminologia e ontologia </a:t>
            </a:r>
            <a:r>
              <a:rPr lang="pt-PT" sz="2400" dirty="0" smtClean="0"/>
              <a:t>e o </a:t>
            </a:r>
            <a:r>
              <a:rPr lang="pt-PT" sz="2400" dirty="0"/>
              <a:t>lugar de cada um em interoperabilidade semântica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589199" cy="1280890"/>
          </a:xfrm>
        </p:spPr>
        <p:txBody>
          <a:bodyPr/>
          <a:lstStyle/>
          <a:p>
            <a:r>
              <a:rPr lang="pt-BR" b="1" dirty="0" err="1" smtClean="0"/>
              <a:t>Helping</a:t>
            </a:r>
            <a:r>
              <a:rPr lang="pt-BR" b="1" dirty="0" smtClean="0"/>
              <a:t> </a:t>
            </a:r>
            <a:r>
              <a:rPr lang="pt-BR" b="1" dirty="0" err="1" smtClean="0"/>
              <a:t>Interdisciplinary</a:t>
            </a:r>
            <a:r>
              <a:rPr lang="pt-BR" b="1" dirty="0" smtClean="0"/>
              <a:t> </a:t>
            </a:r>
            <a:r>
              <a:rPr lang="pt-BR" b="1" dirty="0" err="1" smtClean="0"/>
              <a:t>Engineering</a:t>
            </a:r>
            <a:r>
              <a:rPr lang="pt-BR" b="1" dirty="0" smtClean="0"/>
              <a:t> (HIVE)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375" y="1714488"/>
            <a:ext cx="8741625" cy="4914764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86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589199" cy="714380"/>
          </a:xfrm>
        </p:spPr>
        <p:txBody>
          <a:bodyPr/>
          <a:lstStyle/>
          <a:p>
            <a:r>
              <a:rPr lang="pt-BR" b="1" dirty="0" smtClean="0"/>
              <a:t>HIVE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069" y="1285860"/>
            <a:ext cx="8640279" cy="4857784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0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589199" cy="876064"/>
          </a:xfrm>
        </p:spPr>
        <p:txBody>
          <a:bodyPr/>
          <a:lstStyle/>
          <a:p>
            <a:r>
              <a:rPr lang="pt-BR" b="1" dirty="0" smtClean="0"/>
              <a:t>HIVE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742" y="1357298"/>
            <a:ext cx="8503258" cy="4780747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37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589199" cy="804626"/>
          </a:xfrm>
        </p:spPr>
        <p:txBody>
          <a:bodyPr/>
          <a:lstStyle/>
          <a:p>
            <a:r>
              <a:rPr lang="pt-BR" b="1" dirty="0" smtClean="0"/>
              <a:t>HIVE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73" y="871690"/>
            <a:ext cx="8900227" cy="5003934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15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89199" cy="661750"/>
          </a:xfrm>
        </p:spPr>
        <p:txBody>
          <a:bodyPr/>
          <a:lstStyle/>
          <a:p>
            <a:r>
              <a:rPr lang="pt-BR" b="1" dirty="0" smtClean="0"/>
              <a:t>HIVE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73" y="1214422"/>
            <a:ext cx="8767342" cy="4929222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307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79" y="260648"/>
            <a:ext cx="7344815" cy="936104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Interoperabilidade</a:t>
            </a:r>
            <a:r>
              <a:rPr lang="en-US" b="1" dirty="0" smtClean="0"/>
              <a:t> </a:t>
            </a:r>
            <a:r>
              <a:rPr lang="en-US" b="1" dirty="0" err="1" smtClean="0"/>
              <a:t>semântica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412776"/>
            <a:ext cx="7776863" cy="4498446"/>
          </a:xfrm>
        </p:spPr>
        <p:txBody>
          <a:bodyPr>
            <a:normAutofit/>
          </a:bodyPr>
          <a:lstStyle/>
          <a:p>
            <a:r>
              <a:rPr lang="pt-PT" sz="2400" dirty="0" smtClean="0"/>
              <a:t>Capacidade </a:t>
            </a:r>
            <a:r>
              <a:rPr lang="pt-PT" sz="2400" dirty="0"/>
              <a:t>dos sistemas de tecnologias de informação e comunicação (TIC) </a:t>
            </a:r>
            <a:r>
              <a:rPr lang="pt-PT" sz="2400" dirty="0" smtClean="0"/>
              <a:t>para </a:t>
            </a:r>
            <a:r>
              <a:rPr lang="pt-PT" sz="2400" dirty="0"/>
              <a:t>o intercâmbio </a:t>
            </a:r>
            <a:r>
              <a:rPr lang="pt-PT" sz="2400" dirty="0" smtClean="0"/>
              <a:t>de </a:t>
            </a:r>
            <a:r>
              <a:rPr lang="pt-PT" sz="2400" dirty="0"/>
              <a:t>dados e </a:t>
            </a:r>
            <a:r>
              <a:rPr lang="pt-PT" sz="2400" dirty="0" smtClean="0"/>
              <a:t>compartilhamento </a:t>
            </a:r>
            <a:r>
              <a:rPr lang="pt-PT" sz="2400" dirty="0"/>
              <a:t>de informações e </a:t>
            </a:r>
            <a:r>
              <a:rPr lang="pt-PT" sz="2400" dirty="0" smtClean="0"/>
              <a:t>conhecimentos de maneira que as informações recebidas sejam processadas de maneira significativa.</a:t>
            </a:r>
          </a:p>
          <a:p>
            <a:r>
              <a:rPr lang="pt-PT" sz="2400" dirty="0" smtClean="0"/>
              <a:t>Visa </a:t>
            </a:r>
            <a:r>
              <a:rPr lang="pt-PT" sz="2400" dirty="0"/>
              <a:t>as representações mentais que os seres humanos têm do significado de qualquer dado </a:t>
            </a:r>
            <a:r>
              <a:rPr lang="pt-PT" sz="2400" dirty="0" smtClean="0"/>
              <a:t>recebido.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BINDING, C.; TUDHOPE, D. </a:t>
            </a:r>
            <a:r>
              <a:rPr lang="pt-BR" dirty="0" err="1" smtClean="0"/>
              <a:t>Improvinginteroperabilityusingvocabularylinked</a:t>
            </a:r>
            <a:r>
              <a:rPr lang="pt-BR" dirty="0" smtClean="0"/>
              <a:t> data. </a:t>
            </a:r>
            <a:r>
              <a:rPr lang="pt-BR" b="1" dirty="0" err="1" smtClean="0"/>
              <a:t>InternationalJournalon</a:t>
            </a:r>
            <a:r>
              <a:rPr lang="pt-BR" b="1" dirty="0" smtClean="0"/>
              <a:t> Digital </a:t>
            </a:r>
            <a:r>
              <a:rPr lang="pt-BR" b="1" dirty="0" err="1" smtClean="0"/>
              <a:t>Libraries</a:t>
            </a:r>
            <a:r>
              <a:rPr lang="pt-BR" dirty="0" smtClean="0"/>
              <a:t>, v. 17, n. 1, p. 5-21, 2016. </a:t>
            </a:r>
          </a:p>
          <a:p>
            <a:r>
              <a:rPr lang="en-US" dirty="0" smtClean="0"/>
              <a:t>CHEN, S.-J.; CHEN, H.-H. Lexical-semantic Mapping between Chinese and English Controlled Vocabularies in the Domain of Chinese Art. </a:t>
            </a:r>
            <a:r>
              <a:rPr lang="en-US" b="1" dirty="0" err="1" smtClean="0"/>
              <a:t>TushuZixunXuekan</a:t>
            </a:r>
            <a:r>
              <a:rPr lang="en-US" dirty="0" smtClean="0"/>
              <a:t>, Taipei, v. 13, n. 1, p. 161, Jun 2015 .</a:t>
            </a:r>
            <a:endParaRPr lang="pt-BR" dirty="0" smtClean="0"/>
          </a:p>
          <a:p>
            <a:r>
              <a:rPr lang="en-US" dirty="0" smtClean="0"/>
              <a:t>CHEN, S. J.; ZENG, M. L.; CHEN, H. H. Alignment of conceptual structures in controlled vocabularies in the domain of Chinese art: a discussion of issues and patterns. </a:t>
            </a:r>
            <a:r>
              <a:rPr lang="pt-BR" b="1" dirty="0" err="1" smtClean="0"/>
              <a:t>InternationalJournalon</a:t>
            </a:r>
            <a:r>
              <a:rPr lang="pt-BR" b="1" dirty="0" smtClean="0"/>
              <a:t> Digital </a:t>
            </a:r>
            <a:r>
              <a:rPr lang="pt-BR" b="1" dirty="0" err="1" smtClean="0"/>
              <a:t>Libraries</a:t>
            </a:r>
            <a:r>
              <a:rPr lang="pt-BR" dirty="0" smtClean="0"/>
              <a:t>, 2015.</a:t>
            </a:r>
          </a:p>
          <a:p>
            <a:r>
              <a:rPr lang="pt-BR" dirty="0" smtClean="0"/>
              <a:t>CARO-CASTRO, C. </a:t>
            </a:r>
            <a:r>
              <a:rPr lang="pt-BR" dirty="0" err="1" smtClean="0"/>
              <a:t>Vocabulariosestructurados</a:t>
            </a:r>
            <a:r>
              <a:rPr lang="pt-BR" dirty="0" smtClean="0"/>
              <a:t>, Web </a:t>
            </a:r>
            <a:r>
              <a:rPr lang="pt-BR" dirty="0" err="1" smtClean="0"/>
              <a:t>Semántica</a:t>
            </a:r>
            <a:r>
              <a:rPr lang="pt-BR" dirty="0" smtClean="0"/>
              <a:t> y </a:t>
            </a:r>
            <a:r>
              <a:rPr lang="pt-BR" dirty="0" err="1" smtClean="0"/>
              <a:t>Linked</a:t>
            </a:r>
            <a:r>
              <a:rPr lang="pt-BR" dirty="0" smtClean="0"/>
              <a:t> Data: oportunidades y retos para </a:t>
            </a:r>
            <a:r>
              <a:rPr lang="pt-BR" dirty="0" err="1" smtClean="0"/>
              <a:t>losprofesionales</a:t>
            </a:r>
            <a:r>
              <a:rPr lang="pt-BR" dirty="0" smtClean="0"/>
              <a:t> de </a:t>
            </a:r>
            <a:r>
              <a:rPr lang="pt-BR" dirty="0" err="1" smtClean="0"/>
              <a:t>ladocumentación</a:t>
            </a:r>
            <a:r>
              <a:rPr lang="pt-BR" dirty="0" smtClean="0"/>
              <a:t>. </a:t>
            </a:r>
            <a:r>
              <a:rPr lang="pt-BR" b="1" dirty="0" smtClean="0"/>
              <a:t>II Seminário de Estudos da Informação : </a:t>
            </a:r>
            <a:r>
              <a:rPr lang="pt-BR" b="1" dirty="0" err="1" smtClean="0"/>
              <a:t>Arquivologia</a:t>
            </a:r>
            <a:r>
              <a:rPr lang="pt-BR" b="1" dirty="0" smtClean="0"/>
              <a:t>, Biblioteconomia e Ciência de Informação : Identidades, Contrastes e Perspectivas de Interlocução</a:t>
            </a:r>
            <a:r>
              <a:rPr lang="pt-BR" dirty="0" smtClean="0"/>
              <a:t>. </a:t>
            </a:r>
            <a:r>
              <a:rPr lang="en-US" dirty="0" err="1" smtClean="0"/>
              <a:t>Niterói</a:t>
            </a:r>
            <a:r>
              <a:rPr lang="en-US" dirty="0" smtClean="0"/>
              <a:t>, </a:t>
            </a:r>
            <a:r>
              <a:rPr lang="en-US" dirty="0" err="1" smtClean="0"/>
              <a:t>Brasil</a:t>
            </a:r>
            <a:r>
              <a:rPr lang="en-US" dirty="0" smtClean="0"/>
              <a:t>: </a:t>
            </a:r>
            <a:r>
              <a:rPr lang="en-US" dirty="0" err="1" smtClean="0"/>
              <a:t>Universidade</a:t>
            </a:r>
            <a:r>
              <a:rPr lang="en-US" dirty="0" smtClean="0"/>
              <a:t> Federal </a:t>
            </a:r>
            <a:r>
              <a:rPr lang="en-US" dirty="0" err="1" smtClean="0"/>
              <a:t>Fluminense</a:t>
            </a:r>
            <a:r>
              <a:rPr lang="en-US" dirty="0" smtClean="0"/>
              <a:t> 2011.</a:t>
            </a:r>
            <a:endParaRPr lang="pt-BR" dirty="0" smtClean="0"/>
          </a:p>
          <a:p>
            <a:r>
              <a:rPr lang="en-US" dirty="0" smtClean="0"/>
              <a:t>LUCARELLI, A.; VITI, E. Florence–Washington Round Trip: Ways and Intersections between Semantic Indexing Tools in Different Languages. </a:t>
            </a:r>
            <a:r>
              <a:rPr lang="en-US" b="1" dirty="0" smtClean="0"/>
              <a:t>Cataloging &amp; Classification Quarterly</a:t>
            </a:r>
            <a:r>
              <a:rPr lang="en-US" dirty="0" smtClean="0"/>
              <a:t>, New York, v. 53, n. 3-4, p. 414-429, Apr 2015 2015. ISSN 0163-9374. </a:t>
            </a:r>
            <a:endParaRPr lang="pt-BR" dirty="0" smtClean="0"/>
          </a:p>
          <a:p>
            <a:r>
              <a:rPr lang="en-US" dirty="0" smtClean="0"/>
              <a:t>MOREIRO, J.-A. The Prevalence of the Concepts on the Terms in the Vocabularies for the Semantic Web. </a:t>
            </a:r>
            <a:r>
              <a:rPr lang="pt-BR" b="1" dirty="0" err="1" smtClean="0"/>
              <a:t>Analisis</a:t>
            </a:r>
            <a:r>
              <a:rPr lang="pt-BR" b="1" dirty="0" smtClean="0"/>
              <a:t> de </a:t>
            </a:r>
            <a:r>
              <a:rPr lang="pt-BR" b="1" dirty="0" err="1" smtClean="0"/>
              <a:t>tendenciaseninformacion</a:t>
            </a:r>
            <a:r>
              <a:rPr lang="pt-BR" b="1" dirty="0" smtClean="0"/>
              <a:t> y </a:t>
            </a:r>
            <a:r>
              <a:rPr lang="pt-BR" b="1" dirty="0" err="1" smtClean="0"/>
              <a:t>documentacion</a:t>
            </a:r>
            <a:r>
              <a:rPr lang="pt-BR" dirty="0" smtClean="0"/>
              <a:t>, p. 173-177, 2013.</a:t>
            </a:r>
            <a:endParaRPr lang="pt-BR" smtClean="0"/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589199" cy="733188"/>
          </a:xfrm>
        </p:spPr>
        <p:txBody>
          <a:bodyPr/>
          <a:lstStyle/>
          <a:p>
            <a:r>
              <a:rPr lang="pt-BR" b="1" dirty="0" smtClean="0"/>
              <a:t>HIVE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98" y="1135040"/>
            <a:ext cx="8431820" cy="4740583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239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482680" cy="1000132"/>
          </a:xfrm>
        </p:spPr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496944" cy="5445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dirty="0"/>
              <a:t>Comunicação e </a:t>
            </a:r>
            <a:r>
              <a:rPr lang="pt-BR" sz="2800" b="1" dirty="0" smtClean="0"/>
              <a:t>Interpretação</a:t>
            </a:r>
          </a:p>
          <a:p>
            <a:r>
              <a:rPr lang="pt-BR" sz="2200" dirty="0" smtClean="0"/>
              <a:t>Envolve diferentes comunidades, conhecimentos, atividades e instrumentos</a:t>
            </a:r>
          </a:p>
          <a:p>
            <a:pPr lvl="1"/>
            <a:r>
              <a:rPr lang="pt-BR" sz="2200" dirty="0" smtClean="0"/>
              <a:t>Base de dados</a:t>
            </a:r>
          </a:p>
          <a:p>
            <a:pPr lvl="1"/>
            <a:r>
              <a:rPr lang="pt-BR" sz="2200" dirty="0" smtClean="0"/>
              <a:t>Bibliotecas digitais</a:t>
            </a:r>
          </a:p>
          <a:p>
            <a:pPr lvl="1"/>
            <a:r>
              <a:rPr lang="pt-BR" sz="2200" dirty="0" smtClean="0"/>
              <a:t>Recuperação da informação</a:t>
            </a:r>
          </a:p>
          <a:p>
            <a:pPr lvl="1"/>
            <a:r>
              <a:rPr lang="pt-BR" sz="2200" dirty="0" smtClean="0"/>
              <a:t>Terminologia</a:t>
            </a:r>
          </a:p>
          <a:p>
            <a:pPr lvl="1"/>
            <a:r>
              <a:rPr lang="pt-BR" sz="2200" dirty="0" smtClean="0"/>
              <a:t>Ontologias</a:t>
            </a:r>
          </a:p>
          <a:p>
            <a:pPr lvl="1"/>
            <a:r>
              <a:rPr lang="pt-BR" sz="2200" dirty="0" smtClean="0"/>
              <a:t>Representação do conhecimento</a:t>
            </a:r>
          </a:p>
          <a:p>
            <a:pPr lvl="1"/>
            <a:r>
              <a:rPr lang="pt-BR" sz="2200" dirty="0" smtClean="0"/>
              <a:t>Teoria das categorias </a:t>
            </a:r>
          </a:p>
          <a:p>
            <a:pPr lvl="1"/>
            <a:r>
              <a:rPr lang="pt-BR" sz="2200" dirty="0" smtClean="0"/>
              <a:t>Web semântica</a:t>
            </a:r>
          </a:p>
          <a:p>
            <a:pPr lvl="1"/>
            <a:r>
              <a:rPr lang="pt-BR" sz="2200" dirty="0" smtClean="0"/>
              <a:t>Middleware (softwares que permite que diferentes softwares trabalhem juntos)</a:t>
            </a:r>
          </a:p>
          <a:p>
            <a:pPr lvl="1"/>
            <a:endParaRPr lang="pt-BR" sz="2600" b="1" dirty="0" smtClean="0"/>
          </a:p>
          <a:p>
            <a:pPr lvl="1"/>
            <a:endParaRPr lang="pt-BR" sz="2600" b="1" dirty="0" smtClean="0"/>
          </a:p>
          <a:p>
            <a:pPr lvl="1"/>
            <a:endParaRPr lang="pt-BR" sz="2600" b="1" dirty="0" smtClean="0"/>
          </a:p>
          <a:p>
            <a:pPr lvl="1"/>
            <a:endParaRPr lang="pt-BR" sz="2600" b="1" dirty="0" smtClean="0"/>
          </a:p>
          <a:p>
            <a:endParaRPr lang="pt-BR" sz="2800" b="1" dirty="0"/>
          </a:p>
          <a:p>
            <a:endParaRPr lang="pt-BR" sz="2800" b="1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574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188640"/>
            <a:ext cx="7632849" cy="128089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2 sistemas  são semanticamente interoperáveis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7" y="1357298"/>
            <a:ext cx="7848872" cy="5000660"/>
          </a:xfrm>
        </p:spPr>
        <p:txBody>
          <a:bodyPr>
            <a:normAutofit/>
          </a:bodyPr>
          <a:lstStyle/>
          <a:p>
            <a:r>
              <a:rPr lang="pt-PT" sz="2400" dirty="0"/>
              <a:t>Se e somente se cada um </a:t>
            </a:r>
            <a:r>
              <a:rPr lang="pt-PT" sz="2400" dirty="0" smtClean="0"/>
              <a:t>possa </a:t>
            </a:r>
            <a:r>
              <a:rPr lang="pt-PT" sz="2400" dirty="0"/>
              <a:t>realizar as tarefas para que foi projetado usando dados e informações tiradas do outro, sem que você </a:t>
            </a:r>
            <a:r>
              <a:rPr lang="pt-PT" sz="2400" dirty="0" smtClean="0"/>
              <a:t>note </a:t>
            </a:r>
            <a:r>
              <a:rPr lang="pt-PT" sz="2400" dirty="0"/>
              <a:t>qualquer mudança entre </a:t>
            </a:r>
            <a:r>
              <a:rPr lang="pt-PT" sz="2400" dirty="0" smtClean="0"/>
              <a:t>eles, isto é, como se estivesse </a:t>
            </a:r>
            <a:r>
              <a:rPr lang="pt-PT" sz="2400" dirty="0"/>
              <a:t>usando seus próprios dados e informações.</a:t>
            </a:r>
            <a:endParaRPr lang="en-US" sz="2400" dirty="0" smtClean="0"/>
          </a:p>
          <a:p>
            <a:pPr lvl="1"/>
            <a:r>
              <a:rPr lang="pt-PT" sz="1800" b="1" dirty="0" smtClean="0"/>
              <a:t>Sistema</a:t>
            </a:r>
            <a:r>
              <a:rPr lang="pt-PT" sz="1800" dirty="0" smtClean="0"/>
              <a:t> = qualquer </a:t>
            </a:r>
            <a:r>
              <a:rPr lang="pt-PT" sz="1800" dirty="0"/>
              <a:t>conjunto organizado de recursos e procedimentos unidos e regulados pela interação ou interdependência para realizar um conjunto de funções específicas</a:t>
            </a:r>
            <a:r>
              <a:rPr lang="pt-PT" sz="1800" dirty="0" smtClean="0"/>
              <a:t>.</a:t>
            </a:r>
            <a:endParaRPr lang="en-US" sz="1800" dirty="0"/>
          </a:p>
          <a:p>
            <a:pPr lvl="1"/>
            <a:r>
              <a:rPr lang="en-US" sz="1800" b="1" dirty="0" smtClean="0"/>
              <a:t>Sistema de </a:t>
            </a:r>
            <a:r>
              <a:rPr lang="en-US" sz="1800" b="1" dirty="0" err="1" smtClean="0"/>
              <a:t>informação</a:t>
            </a:r>
            <a:r>
              <a:rPr lang="en-US" sz="1800" b="1" dirty="0"/>
              <a:t> </a:t>
            </a:r>
            <a:r>
              <a:rPr lang="en-US" sz="1800" dirty="0" smtClean="0"/>
              <a:t>= </a:t>
            </a:r>
            <a:r>
              <a:rPr lang="pt-PT" sz="1800" dirty="0"/>
              <a:t>sistema, automatizado ou </a:t>
            </a:r>
            <a:r>
              <a:rPr lang="pt-PT" sz="1800" dirty="0" smtClean="0"/>
              <a:t>manual,que </a:t>
            </a:r>
            <a:r>
              <a:rPr lang="pt-PT" sz="1800" dirty="0"/>
              <a:t>compreende pessoas, máquinas e / ou métodos organizados para coletar, processar, transmitir e disseminar dados que representam informações </a:t>
            </a:r>
            <a:r>
              <a:rPr lang="pt-PT" sz="1800" dirty="0" smtClean="0"/>
              <a:t>para seus </a:t>
            </a:r>
            <a:r>
              <a:rPr lang="pt-PT" sz="1800" dirty="0"/>
              <a:t>usuários</a:t>
            </a:r>
            <a:r>
              <a:rPr lang="pt-PT" sz="1800" dirty="0" smtClean="0"/>
              <a:t>.</a:t>
            </a:r>
            <a:endParaRPr lang="en-US" sz="1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1" y="188640"/>
            <a:ext cx="7560839" cy="954344"/>
          </a:xfrm>
        </p:spPr>
        <p:txBody>
          <a:bodyPr>
            <a:normAutofit/>
          </a:bodyPr>
          <a:lstStyle/>
          <a:p>
            <a:r>
              <a:rPr lang="pt-BR" b="1" dirty="0" smtClean="0"/>
              <a:t>Interoperabilidade </a:t>
            </a:r>
            <a:r>
              <a:rPr lang="pt-BR" b="1" dirty="0" smtClean="0"/>
              <a:t>semântica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28736"/>
            <a:ext cx="7848871" cy="5168616"/>
          </a:xfrm>
        </p:spPr>
        <p:txBody>
          <a:bodyPr>
            <a:normAutofit fontScale="92500"/>
          </a:bodyPr>
          <a:lstStyle/>
          <a:p>
            <a:r>
              <a:rPr lang="pt-BR" sz="2600" b="1" dirty="0" smtClean="0"/>
              <a:t>Terminologia</a:t>
            </a:r>
            <a:r>
              <a:rPr lang="pt-BR" sz="2600" dirty="0" smtClean="0"/>
              <a:t> que define claramente os significados dos itens que transportam a informação</a:t>
            </a:r>
            <a:r>
              <a:rPr lang="pt-BR" sz="2600" dirty="0"/>
              <a:t> </a:t>
            </a:r>
            <a:r>
              <a:rPr lang="pt-BR" sz="2600" dirty="0" smtClean="0">
                <a:sym typeface="Wingdings" panose="05000000000000000000" pitchFamily="2" charset="2"/>
              </a:rPr>
              <a:t> </a:t>
            </a:r>
            <a:r>
              <a:rPr lang="pt-BR" sz="2600" dirty="0" smtClean="0"/>
              <a:t>confiabilidade </a:t>
            </a:r>
          </a:p>
          <a:p>
            <a:r>
              <a:rPr lang="pt-BR" sz="2600" b="1" dirty="0" smtClean="0"/>
              <a:t>Ontologia</a:t>
            </a:r>
            <a:r>
              <a:rPr lang="pt-BR" sz="2600" dirty="0" smtClean="0"/>
              <a:t> que reflete </a:t>
            </a:r>
            <a:r>
              <a:rPr lang="pt-BR" sz="2600" dirty="0"/>
              <a:t>as propriedades dos objetos dentro </a:t>
            </a:r>
            <a:r>
              <a:rPr lang="pt-BR" sz="2600" dirty="0" smtClean="0"/>
              <a:t>do seu domínio </a:t>
            </a:r>
            <a:r>
              <a:rPr lang="pt-BR" sz="2600" dirty="0"/>
              <a:t>de tal forma que obtenha </a:t>
            </a:r>
            <a:r>
              <a:rPr lang="pt-BR" sz="2600" dirty="0" smtClean="0"/>
              <a:t>uma correlação </a:t>
            </a:r>
            <a:r>
              <a:rPr lang="pt-BR" sz="2600" dirty="0"/>
              <a:t>entre a </a:t>
            </a:r>
            <a:r>
              <a:rPr lang="pt-BR" sz="2600" dirty="0" smtClean="0"/>
              <a:t>realidade </a:t>
            </a:r>
            <a:r>
              <a:rPr lang="pt-BR" sz="2600" dirty="0"/>
              <a:t>e a própria representação</a:t>
            </a:r>
            <a:r>
              <a:rPr lang="pt-BR" sz="2600" dirty="0" smtClean="0"/>
              <a:t>, é </a:t>
            </a:r>
            <a:r>
              <a:rPr lang="pt-BR" sz="2600" dirty="0"/>
              <a:t>inteligível para um especialista do </a:t>
            </a:r>
            <a:r>
              <a:rPr lang="pt-BR" sz="2600" dirty="0" smtClean="0"/>
              <a:t>domínio e é formalizado </a:t>
            </a:r>
            <a:r>
              <a:rPr lang="pt-BR" sz="2600" dirty="0"/>
              <a:t>de </a:t>
            </a:r>
            <a:r>
              <a:rPr lang="pt-BR" sz="2600" dirty="0" smtClean="0"/>
              <a:t>maneira </a:t>
            </a:r>
            <a:r>
              <a:rPr lang="pt-BR" sz="2600" dirty="0"/>
              <a:t>que </a:t>
            </a:r>
            <a:r>
              <a:rPr lang="pt-BR" sz="2600" dirty="0" smtClean="0"/>
              <a:t>suporta o processamento </a:t>
            </a:r>
            <a:r>
              <a:rPr lang="pt-BR" sz="2600" dirty="0"/>
              <a:t>automático de </a:t>
            </a:r>
            <a:r>
              <a:rPr lang="pt-BR" sz="2600" dirty="0" smtClean="0"/>
              <a:t>informação.</a:t>
            </a:r>
          </a:p>
          <a:p>
            <a:r>
              <a:rPr lang="pt-BR" sz="2600" b="1" dirty="0" smtClean="0"/>
              <a:t>Tabelas de mapeamento </a:t>
            </a:r>
            <a:r>
              <a:rPr lang="pt-BR" sz="2600" dirty="0" smtClean="0"/>
              <a:t>de </a:t>
            </a:r>
            <a:r>
              <a:rPr lang="pt-BR" sz="2600" dirty="0" err="1" smtClean="0"/>
              <a:t>metadados</a:t>
            </a:r>
            <a:r>
              <a:rPr lang="pt-BR" sz="2600" dirty="0" smtClean="0"/>
              <a:t> e suas representações como taxonomias, ontologias, tesauros e vocabulários controlados</a:t>
            </a:r>
          </a:p>
          <a:p>
            <a:pPr marL="457200" lvl="1" indent="0">
              <a:buNone/>
            </a:pPr>
            <a:endParaRPr lang="pt-BR" sz="2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86736" cy="860674"/>
          </a:xfrm>
        </p:spPr>
        <p:txBody>
          <a:bodyPr/>
          <a:lstStyle/>
          <a:p>
            <a:r>
              <a:rPr lang="pt-BR" b="1" dirty="0" smtClean="0"/>
              <a:t>Conceito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5" y="1116284"/>
            <a:ext cx="6984776" cy="5115990"/>
          </a:xfrm>
        </p:spPr>
        <p:txBody>
          <a:bodyPr>
            <a:normAutofit/>
          </a:bodyPr>
          <a:lstStyle/>
          <a:p>
            <a:r>
              <a:rPr lang="pt-PT" sz="2400" dirty="0"/>
              <a:t>Uma unidade de conhecimento criada por uma combinação única de características. A própria </a:t>
            </a:r>
            <a:r>
              <a:rPr lang="pt-PT" sz="2400" dirty="0" smtClean="0"/>
              <a:t>característica </a:t>
            </a:r>
            <a:r>
              <a:rPr lang="pt-PT" sz="2400" dirty="0"/>
              <a:t>é definida como: uma abstração de uma propriedade de um objeto ou de um conjunto de objetos</a:t>
            </a:r>
            <a:r>
              <a:rPr lang="pt-PT" sz="2400" dirty="0" smtClean="0"/>
              <a:t>. Elemento </a:t>
            </a:r>
            <a:r>
              <a:rPr lang="pt-PT" sz="2400" dirty="0"/>
              <a:t>central para a organização de </a:t>
            </a:r>
            <a:r>
              <a:rPr lang="pt-PT" sz="2400" dirty="0" smtClean="0"/>
              <a:t>termos.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/>
          <a:lstStyle/>
          <a:p>
            <a:r>
              <a:rPr lang="pt-PT" b="1" dirty="0"/>
              <a:t>Sistema 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56" y="1500174"/>
            <a:ext cx="7094081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 smtClean="0"/>
              <a:t>Organização </a:t>
            </a:r>
            <a:r>
              <a:rPr lang="pt-PT" sz="2400" dirty="0"/>
              <a:t>de conceitos por meio de relações genéricas e associativas</a:t>
            </a:r>
          </a:p>
          <a:p>
            <a:pPr marL="0" indent="0">
              <a:buNone/>
            </a:pPr>
            <a:r>
              <a:rPr lang="pt-PT" sz="2400" b="1" dirty="0" smtClean="0"/>
              <a:t>Na terminologia</a:t>
            </a:r>
            <a:r>
              <a:rPr lang="pt-PT" sz="2400" dirty="0"/>
              <a:t>:</a:t>
            </a:r>
          </a:p>
          <a:p>
            <a:pPr marL="0" indent="0">
              <a:buNone/>
            </a:pPr>
            <a:r>
              <a:rPr lang="pt-PT" sz="2400" dirty="0"/>
              <a:t>O conceito “ferramenta” é um conceito mais genérico do que o conceito “martelo”</a:t>
            </a:r>
          </a:p>
          <a:p>
            <a:pPr marL="0" indent="0">
              <a:buNone/>
            </a:pPr>
            <a:r>
              <a:rPr lang="pt-PT" sz="2400" dirty="0"/>
              <a:t> O conceito martelo está associado com o conceito “prego”.</a:t>
            </a:r>
          </a:p>
          <a:p>
            <a:pPr marL="0" indent="0">
              <a:buNone/>
            </a:pPr>
            <a:r>
              <a:rPr lang="pt-PT" sz="2400" b="1" dirty="0"/>
              <a:t>Na o</a:t>
            </a:r>
            <a:r>
              <a:rPr lang="pt-PT" sz="2400" b="1" dirty="0" smtClean="0"/>
              <a:t>ntologia</a:t>
            </a:r>
            <a:r>
              <a:rPr lang="pt-PT" sz="2400" b="1" dirty="0"/>
              <a:t>:</a:t>
            </a:r>
          </a:p>
          <a:p>
            <a:pPr marL="0" indent="0">
              <a:buNone/>
            </a:pPr>
            <a:r>
              <a:rPr lang="pt-PT" sz="2400" dirty="0"/>
              <a:t>    martelo  “é um tipo de” ferramenta</a:t>
            </a:r>
          </a:p>
          <a:p>
            <a:pPr marL="0" indent="0">
              <a:buNone/>
            </a:pPr>
            <a:r>
              <a:rPr lang="pt-PT" sz="2400" dirty="0"/>
              <a:t>    prego “é um tipo de” ferramenta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356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89199" cy="860674"/>
          </a:xfrm>
        </p:spPr>
        <p:txBody>
          <a:bodyPr/>
          <a:lstStyle/>
          <a:p>
            <a:r>
              <a:rPr lang="pt-BR" b="1" dirty="0" smtClean="0"/>
              <a:t>Funções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080414"/>
            <a:ext cx="7272808" cy="5156897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Terminologia</a:t>
            </a:r>
          </a:p>
          <a:p>
            <a:pPr lvl="1"/>
            <a:r>
              <a:rPr lang="pt-BR" sz="2400" dirty="0" smtClean="0"/>
              <a:t> Comunicação entre humanos</a:t>
            </a:r>
          </a:p>
          <a:p>
            <a:pPr lvl="1"/>
            <a:r>
              <a:rPr lang="pt-BR" sz="2400" dirty="0" smtClean="0"/>
              <a:t> Comunicação </a:t>
            </a:r>
            <a:r>
              <a:rPr lang="pt-BR" sz="2400" dirty="0"/>
              <a:t>entre humanos</a:t>
            </a:r>
            <a:r>
              <a:rPr lang="en-US" sz="2400" dirty="0" smtClean="0"/>
              <a:t> e </a:t>
            </a:r>
            <a:r>
              <a:rPr lang="en-US" sz="2400" dirty="0" err="1" smtClean="0"/>
              <a:t>máquina</a:t>
            </a:r>
            <a:endParaRPr lang="en-US" sz="2400" dirty="0" smtClean="0"/>
          </a:p>
          <a:p>
            <a:r>
              <a:rPr lang="pt-BR" sz="2400" b="1" dirty="0" smtClean="0"/>
              <a:t>Ontologia</a:t>
            </a:r>
          </a:p>
          <a:p>
            <a:pPr lvl="1"/>
            <a:r>
              <a:rPr lang="en-US" sz="2400" dirty="0" err="1" smtClean="0"/>
              <a:t>Representação</a:t>
            </a:r>
            <a:r>
              <a:rPr lang="en-US" sz="2400" dirty="0" smtClean="0"/>
              <a:t> da </a:t>
            </a:r>
            <a:r>
              <a:rPr lang="en-US" sz="2400" dirty="0" err="1" smtClean="0"/>
              <a:t>realidade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dentro</a:t>
            </a:r>
            <a:r>
              <a:rPr lang="en-US" sz="2400" dirty="0" smtClean="0"/>
              <a:t> da </a:t>
            </a:r>
            <a:r>
              <a:rPr lang="en-US" sz="2400" dirty="0" err="1" smtClean="0"/>
              <a:t>máquina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/>
              <a:t>C</a:t>
            </a:r>
            <a:r>
              <a:rPr lang="pt-BR" sz="2400" dirty="0" err="1" smtClean="0"/>
              <a:t>omunicação</a:t>
            </a:r>
            <a:r>
              <a:rPr lang="pt-BR" sz="2400" dirty="0" smtClean="0"/>
              <a:t> entre máquinas</a:t>
            </a:r>
          </a:p>
          <a:p>
            <a:pPr lvl="1"/>
            <a:r>
              <a:rPr lang="pt-BR" sz="2400" dirty="0" smtClean="0"/>
              <a:t>Interpretação pelas máquinas</a:t>
            </a:r>
          </a:p>
          <a:p>
            <a:pPr marL="457200" lvl="1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589199" cy="788666"/>
          </a:xfrm>
        </p:spPr>
        <p:txBody>
          <a:bodyPr/>
          <a:lstStyle/>
          <a:p>
            <a:r>
              <a:rPr lang="pt-BR" b="1" dirty="0" err="1" smtClean="0"/>
              <a:t>Linked</a:t>
            </a:r>
            <a:r>
              <a:rPr lang="pt-BR" b="1" dirty="0" smtClean="0"/>
              <a:t> Open Data (LOD)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071546"/>
            <a:ext cx="7416823" cy="5357850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Refere-se ao conjunto do boas práticas para publicar e conectar dados estruturados na Web.</a:t>
            </a:r>
          </a:p>
          <a:p>
            <a:r>
              <a:rPr lang="pt-BR" sz="2400" dirty="0" smtClean="0"/>
              <a:t>Itens </a:t>
            </a:r>
            <a:r>
              <a:rPr lang="pt-BR" sz="2400" dirty="0" smtClean="0"/>
              <a:t>chave </a:t>
            </a:r>
            <a:endParaRPr lang="pt-BR" sz="2400" dirty="0" smtClean="0"/>
          </a:p>
          <a:p>
            <a:pPr lvl="1"/>
            <a:r>
              <a:rPr lang="pt-BR" sz="2200" b="1" dirty="0" smtClean="0">
                <a:sym typeface="Wingdings" panose="05000000000000000000" pitchFamily="2" charset="2"/>
              </a:rPr>
              <a:t>URI </a:t>
            </a:r>
            <a:r>
              <a:rPr lang="pt-BR" sz="2200" dirty="0" smtClean="0">
                <a:sym typeface="Wingdings" panose="05000000000000000000" pitchFamily="2" charset="2"/>
              </a:rPr>
              <a:t> (identifica entidades e conceitos no mundo)</a:t>
            </a:r>
          </a:p>
          <a:p>
            <a:pPr lvl="1"/>
            <a:r>
              <a:rPr lang="pt-BR" sz="2200" b="1" dirty="0" smtClean="0">
                <a:sym typeface="Wingdings" panose="05000000000000000000" pitchFamily="2" charset="2"/>
              </a:rPr>
              <a:t>HTTP</a:t>
            </a:r>
            <a:r>
              <a:rPr lang="pt-BR" sz="2200" dirty="0" smtClean="0">
                <a:sym typeface="Wingdings" panose="05000000000000000000" pitchFamily="2" charset="2"/>
              </a:rPr>
              <a:t> (mecanismo universal para recuperação de recursos)</a:t>
            </a:r>
          </a:p>
          <a:p>
            <a:pPr lvl="1"/>
            <a:r>
              <a:rPr lang="pt-BR" sz="2200" b="1" dirty="0" smtClean="0">
                <a:sym typeface="Wingdings" panose="05000000000000000000" pitchFamily="2" charset="2"/>
              </a:rPr>
              <a:t>RDF</a:t>
            </a:r>
            <a:r>
              <a:rPr lang="pt-BR" sz="2200" dirty="0" smtClean="0">
                <a:sym typeface="Wingdings" panose="05000000000000000000" pitchFamily="2" charset="2"/>
              </a:rPr>
              <a:t> (modelo genérico de dados baseado em gráficos com o qual estruturamos e ligamos as coisas no mundo)</a:t>
            </a:r>
          </a:p>
          <a:p>
            <a:pPr lvl="1"/>
            <a:r>
              <a:rPr lang="en-US" sz="2000" b="1" dirty="0" smtClean="0"/>
              <a:t>Norma ISO 25964-2 </a:t>
            </a:r>
            <a:r>
              <a:rPr lang="en-US" sz="2000" dirty="0" smtClean="0"/>
              <a:t>(2013) </a:t>
            </a:r>
            <a:r>
              <a:rPr lang="pt-PT" sz="2000" dirty="0" smtClean="0"/>
              <a:t>fornece uma visão geral do mapeamento de vocabulário e descreve abordagens para criar relações de mapeamento entre conceitos em diferentes vocabulários.</a:t>
            </a:r>
          </a:p>
          <a:p>
            <a:r>
              <a:rPr lang="pt-BR" sz="2400" dirty="0" smtClean="0">
                <a:sym typeface="Wingdings" panose="05000000000000000000" pitchFamily="2" charset="2"/>
              </a:rPr>
              <a:t>Exemplos de sistemas com LOD</a:t>
            </a:r>
          </a:p>
          <a:p>
            <a:pPr lvl="1"/>
            <a:r>
              <a:rPr lang="pt-BR" sz="2200" dirty="0" err="1" smtClean="0"/>
              <a:t>Library</a:t>
            </a:r>
            <a:r>
              <a:rPr lang="pt-BR" sz="2200" dirty="0" smtClean="0"/>
              <a:t> </a:t>
            </a:r>
            <a:r>
              <a:rPr lang="pt-BR" sz="2200" dirty="0" err="1" smtClean="0"/>
              <a:t>Congress</a:t>
            </a:r>
            <a:r>
              <a:rPr lang="pt-BR" sz="2200" dirty="0" smtClean="0"/>
              <a:t> </a:t>
            </a:r>
            <a:r>
              <a:rPr lang="pt-BR" sz="2200" dirty="0" err="1" smtClean="0"/>
              <a:t>Subject</a:t>
            </a:r>
            <a:r>
              <a:rPr lang="pt-BR" sz="2200" dirty="0" smtClean="0"/>
              <a:t>  </a:t>
            </a:r>
            <a:r>
              <a:rPr lang="pt-BR" sz="2200" dirty="0" err="1" smtClean="0"/>
              <a:t>Headings</a:t>
            </a:r>
            <a:r>
              <a:rPr lang="pt-BR" sz="2200" dirty="0" smtClean="0"/>
              <a:t> (LCSH)</a:t>
            </a:r>
          </a:p>
          <a:p>
            <a:pPr lvl="1"/>
            <a:r>
              <a:rPr lang="pt-BR" sz="2200" dirty="0" smtClean="0"/>
              <a:t>Dewey Decimal </a:t>
            </a:r>
            <a:r>
              <a:rPr lang="pt-BR" sz="2200" dirty="0" err="1" smtClean="0"/>
              <a:t>Classification</a:t>
            </a:r>
            <a:r>
              <a:rPr lang="pt-BR" sz="2200" dirty="0" smtClean="0"/>
              <a:t> (CDD)</a:t>
            </a:r>
          </a:p>
          <a:p>
            <a:pPr lvl="1"/>
            <a:r>
              <a:rPr lang="pt-BR" sz="2200" dirty="0" err="1" smtClean="0"/>
              <a:t>Art</a:t>
            </a:r>
            <a:r>
              <a:rPr lang="pt-BR" sz="2200" dirty="0" smtClean="0"/>
              <a:t> </a:t>
            </a:r>
            <a:r>
              <a:rPr lang="pt-BR" sz="2200" dirty="0" err="1" smtClean="0"/>
              <a:t>and</a:t>
            </a:r>
            <a:r>
              <a:rPr lang="pt-BR" sz="2200" dirty="0" smtClean="0"/>
              <a:t> </a:t>
            </a:r>
            <a:r>
              <a:rPr lang="pt-BR" sz="2200" dirty="0" err="1" smtClean="0"/>
              <a:t>Architecture</a:t>
            </a:r>
            <a:r>
              <a:rPr lang="pt-BR" sz="2200" dirty="0" smtClean="0"/>
              <a:t> Thesaurus (AAT)</a:t>
            </a: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pPr lvl="1"/>
            <a:endParaRPr 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F439-6BE7-428B-90D2-8DBB20D534E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440</TotalTime>
  <Words>1158</Words>
  <Application>Microsoft Office PowerPoint</Application>
  <PresentationFormat>Apresentação na tela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Cacho</vt:lpstr>
      <vt:lpstr>Interoperabilidade semântica</vt:lpstr>
      <vt:lpstr>Interoperabilidade semântica</vt:lpstr>
      <vt:lpstr>Objetivo</vt:lpstr>
      <vt:lpstr>2 sistemas  são semanticamente interoperáveis</vt:lpstr>
      <vt:lpstr>Interoperabilidade semântica</vt:lpstr>
      <vt:lpstr>Conceito</vt:lpstr>
      <vt:lpstr>Sistema conceitual</vt:lpstr>
      <vt:lpstr>Funções</vt:lpstr>
      <vt:lpstr>Linked Open Data (LOD)</vt:lpstr>
      <vt:lpstr>Passos para a interoperabilidade semântica entre vocabulários</vt:lpstr>
      <vt:lpstr>Problemas</vt:lpstr>
      <vt:lpstr>Art &amp;Architecture Thesaurus (AAT)</vt:lpstr>
      <vt:lpstr>Mapeamento entre o Vocabulário controlado do National Palace Museum (NPM-CV)  X  Art &amp; Architectural Thesaurus (AAT)</vt:lpstr>
      <vt:lpstr>O que fazer</vt:lpstr>
      <vt:lpstr>Helping Interdisciplinary Engineering (HIVE)</vt:lpstr>
      <vt:lpstr>HIVE</vt:lpstr>
      <vt:lpstr>HIVE</vt:lpstr>
      <vt:lpstr>HIVE</vt:lpstr>
      <vt:lpstr>HIVE</vt:lpstr>
      <vt:lpstr>Referências</vt:lpstr>
      <vt:lpstr>HIVE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vânia</dc:creator>
  <cp:lastModifiedBy>vânia</cp:lastModifiedBy>
  <cp:revision>36</cp:revision>
  <dcterms:created xsi:type="dcterms:W3CDTF">2016-11-23T18:40:36Z</dcterms:created>
  <dcterms:modified xsi:type="dcterms:W3CDTF">2016-11-28T18:36:50Z</dcterms:modified>
</cp:coreProperties>
</file>