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65" r:id="rId2"/>
    <p:sldId id="270" r:id="rId3"/>
    <p:sldId id="266" r:id="rId4"/>
    <p:sldId id="267" r:id="rId5"/>
    <p:sldId id="275" r:id="rId6"/>
    <p:sldId id="268" r:id="rId7"/>
    <p:sldId id="276" r:id="rId8"/>
    <p:sldId id="269" r:id="rId9"/>
    <p:sldId id="272" r:id="rId10"/>
    <p:sldId id="271" r:id="rId11"/>
    <p:sldId id="273" r:id="rId12"/>
    <p:sldId id="27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6"/>
    <p:restoredTop sz="94586"/>
  </p:normalViewPr>
  <p:slideViewPr>
    <p:cSldViewPr snapToGrid="0" snapToObjects="1">
      <p:cViewPr varScale="1">
        <p:scale>
          <a:sx n="102" d="100"/>
          <a:sy n="102" d="100"/>
        </p:scale>
        <p:origin x="1128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50D098-2D36-2E4E-9D2A-170226241B59}" type="datetimeFigureOut">
              <a:rPr lang="pt-BR" smtClean="0"/>
              <a:t>08/08/17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719ECD-D354-DC45-BB0D-0FF4AB9CAF3A}" type="slidenum">
              <a:rPr lang="pt-BR" smtClean="0"/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6270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8/8/17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‹n.º›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8/8/17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‹n.º›</a:t>
            </a:fld>
            <a:endParaRPr 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8/8/17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‹n.º›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8/8/17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‹n.º›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8/8/17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‹n.º›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8/8/17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‹n.º›</a:t>
            </a:fld>
            <a:endParaRPr 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8/8/17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‹n.º›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8/8/17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‹n.º›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8/8/17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‹n.º›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8/8/17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‹n.º›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8/8/17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‹n.º›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8/8/17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‹n.º›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pPr/>
              <a:t>8/8/17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pPr/>
              <a:t>‹n.º›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844" y="1392254"/>
            <a:ext cx="8042276" cy="5339525"/>
          </a:xfrm>
        </p:spPr>
        <p:txBody>
          <a:bodyPr/>
          <a:lstStyle/>
          <a:p>
            <a:pPr algn="just"/>
            <a:r>
              <a:rPr lang="pt-BR" dirty="0" smtClean="0">
                <a:solidFill>
                  <a:srgbClr val="000000"/>
                </a:solidFill>
                <a:latin typeface="Cambria"/>
                <a:cs typeface="Cambria"/>
              </a:rPr>
              <a:t>Para se entender o que uma TRI representa é preciso observá-la de três maneiras sobrepostas (Buzan, 2005, p. 12):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t-BR" dirty="0" smtClean="0">
                <a:solidFill>
                  <a:srgbClr val="000000"/>
                </a:solidFill>
                <a:latin typeface="Cambria"/>
                <a:cs typeface="Cambria"/>
              </a:rPr>
              <a:t>Um conjunto de id</a:t>
            </a:r>
            <a:r>
              <a:rPr lang="pt-BR" dirty="0">
                <a:solidFill>
                  <a:srgbClr val="000000"/>
                </a:solidFill>
                <a:latin typeface="Cambria"/>
                <a:cs typeface="Cambria"/>
              </a:rPr>
              <a:t>e</a:t>
            </a:r>
            <a:r>
              <a:rPr lang="pt-BR" dirty="0" smtClean="0">
                <a:solidFill>
                  <a:srgbClr val="000000"/>
                </a:solidFill>
                <a:latin typeface="Cambria"/>
                <a:cs typeface="Cambria"/>
              </a:rPr>
              <a:t>ias que pode ser encontrada nas mentes dos tomadores de decisão (</a:t>
            </a:r>
            <a:r>
              <a:rPr lang="pt-BR" i="1" dirty="0" smtClean="0">
                <a:solidFill>
                  <a:srgbClr val="000000"/>
                </a:solidFill>
                <a:latin typeface="Cambria"/>
                <a:cs typeface="Cambria"/>
              </a:rPr>
              <a:t>policymakers</a:t>
            </a:r>
            <a:r>
              <a:rPr lang="pt-BR" dirty="0" smtClean="0">
                <a:solidFill>
                  <a:srgbClr val="000000"/>
                </a:solidFill>
                <a:latin typeface="Cambria"/>
                <a:cs typeface="Cambria"/>
              </a:rPr>
              <a:t>)</a:t>
            </a:r>
            <a:r>
              <a:rPr lang="pt-BR" dirty="0">
                <a:solidFill>
                  <a:srgbClr val="000000"/>
                </a:solidFill>
                <a:latin typeface="Cambria"/>
                <a:cs typeface="Cambria"/>
              </a:rPr>
              <a:t>.</a:t>
            </a:r>
            <a:endParaRPr lang="pt-BR" dirty="0" smtClean="0">
              <a:solidFill>
                <a:srgbClr val="000000"/>
              </a:solidFill>
              <a:latin typeface="Cambria"/>
              <a:cs typeface="Cambria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pt-BR" dirty="0">
                <a:solidFill>
                  <a:srgbClr val="000000"/>
                </a:solidFill>
                <a:latin typeface="Cambria"/>
                <a:cs typeface="Cambria"/>
              </a:rPr>
              <a:t>Um conjunto de ideias que pode ser encontrada nas </a:t>
            </a:r>
            <a:r>
              <a:rPr lang="pt-BR" dirty="0" smtClean="0">
                <a:solidFill>
                  <a:srgbClr val="000000"/>
                </a:solidFill>
                <a:latin typeface="Cambria"/>
                <a:cs typeface="Cambria"/>
              </a:rPr>
              <a:t>mentes dos cientistas políticos</a:t>
            </a:r>
            <a:r>
              <a:rPr lang="pt-BR" dirty="0">
                <a:solidFill>
                  <a:srgbClr val="000000"/>
                </a:solidFill>
                <a:latin typeface="Cambria"/>
                <a:cs typeface="Cambria"/>
              </a:rPr>
              <a:t>.</a:t>
            </a:r>
            <a:endParaRPr lang="pt-BR" dirty="0" smtClean="0">
              <a:solidFill>
                <a:srgbClr val="000000"/>
              </a:solidFill>
              <a:latin typeface="Cambria"/>
              <a:cs typeface="Cambria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pt-BR" dirty="0" smtClean="0">
                <a:solidFill>
                  <a:srgbClr val="000000"/>
                </a:solidFill>
                <a:latin typeface="Cambria"/>
                <a:cs typeface="Cambria"/>
              </a:rPr>
              <a:t>Um conjunto de conceitos que definem a estrutura material e social do sistema internacional.</a:t>
            </a:r>
            <a:endParaRPr lang="pt-BR" dirty="0">
              <a:solidFill>
                <a:srgbClr val="000000"/>
              </a:solidFill>
              <a:latin typeface="Cambria"/>
              <a:cs typeface="Cambria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49275" y="321288"/>
            <a:ext cx="8042276" cy="764975"/>
          </a:xfrm>
        </p:spPr>
        <p:txBody>
          <a:bodyPr/>
          <a:lstStyle/>
          <a:p>
            <a:r>
              <a:rPr lang="pt-BR" sz="4000" dirty="0" smtClean="0">
                <a:latin typeface="Cambria"/>
                <a:cs typeface="Cambria"/>
              </a:rPr>
              <a:t>As três dimensões da TRI</a:t>
            </a:r>
            <a:endParaRPr lang="pt-BR" sz="4000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9544898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844" y="1046757"/>
            <a:ext cx="8042276" cy="5685023"/>
          </a:xfrm>
        </p:spPr>
        <p:txBody>
          <a:bodyPr>
            <a:noAutofit/>
          </a:bodyPr>
          <a:lstStyle/>
          <a:p>
            <a:pPr algn="just"/>
            <a:r>
              <a:rPr lang="pt-BR" sz="2300" dirty="0" smtClean="0">
                <a:solidFill>
                  <a:srgbClr val="000000"/>
                </a:solidFill>
                <a:latin typeface="Cambria"/>
                <a:cs typeface="Cambria"/>
              </a:rPr>
              <a:t>O </a:t>
            </a:r>
            <a:r>
              <a:rPr lang="pt-BR" sz="2300" b="1" dirty="0" err="1">
                <a:solidFill>
                  <a:srgbClr val="000000"/>
                </a:solidFill>
                <a:latin typeface="Cambria"/>
                <a:cs typeface="Cambria"/>
              </a:rPr>
              <a:t>interpretativismo</a:t>
            </a:r>
            <a:r>
              <a:rPr lang="pt-BR" sz="2300" b="1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lang="pt-BR" sz="2300" dirty="0">
                <a:solidFill>
                  <a:srgbClr val="000000"/>
                </a:solidFill>
                <a:latin typeface="Cambria"/>
                <a:cs typeface="Cambria"/>
              </a:rPr>
              <a:t>ou </a:t>
            </a:r>
            <a:r>
              <a:rPr lang="pt-BR" sz="2300" dirty="0" smtClean="0">
                <a:solidFill>
                  <a:srgbClr val="000000"/>
                </a:solidFill>
                <a:latin typeface="Cambria"/>
                <a:cs typeface="Cambria"/>
              </a:rPr>
              <a:t>teorias críticas</a:t>
            </a:r>
            <a:r>
              <a:rPr lang="pt-BR" sz="2300" dirty="0" smtClean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lang="pt-BR" sz="2300" dirty="0">
                <a:solidFill>
                  <a:srgbClr val="000000"/>
                </a:solidFill>
                <a:latin typeface="Cambria"/>
                <a:cs typeface="Cambria"/>
              </a:rPr>
              <a:t>tem uma ontologia e epistemologias </a:t>
            </a:r>
            <a:r>
              <a:rPr lang="pt-BR" sz="2300" dirty="0" err="1" smtClean="0">
                <a:solidFill>
                  <a:srgbClr val="000000"/>
                </a:solidFill>
                <a:latin typeface="Cambria"/>
                <a:cs typeface="Cambria"/>
              </a:rPr>
              <a:t>anti-fundacional</a:t>
            </a:r>
            <a:r>
              <a:rPr lang="pt-BR" sz="2300" dirty="0">
                <a:solidFill>
                  <a:srgbClr val="000000"/>
                </a:solidFill>
                <a:latin typeface="Cambria"/>
                <a:cs typeface="Cambria"/>
              </a:rPr>
              <a:t>. </a:t>
            </a:r>
            <a:r>
              <a:rPr lang="pt-BR" sz="2300" dirty="0" smtClean="0">
                <a:solidFill>
                  <a:srgbClr val="000000"/>
                </a:solidFill>
                <a:latin typeface="Cambria"/>
                <a:cs typeface="Cambria"/>
              </a:rPr>
              <a:t>Não </a:t>
            </a:r>
            <a:r>
              <a:rPr lang="pt-BR" sz="2300" dirty="0">
                <a:solidFill>
                  <a:srgbClr val="000000"/>
                </a:solidFill>
                <a:latin typeface="Cambria"/>
                <a:cs typeface="Cambria"/>
              </a:rPr>
              <a:t>há um mundo real para ser observado. </a:t>
            </a:r>
            <a:endParaRPr lang="pt-BR" sz="2300" dirty="0" smtClean="0">
              <a:solidFill>
                <a:srgbClr val="000000"/>
              </a:solidFill>
              <a:latin typeface="Cambria"/>
              <a:cs typeface="Cambria"/>
            </a:endParaRPr>
          </a:p>
          <a:p>
            <a:pPr algn="just"/>
            <a:r>
              <a:rPr lang="pt-BR" sz="2300" dirty="0">
                <a:solidFill>
                  <a:srgbClr val="000000"/>
                </a:solidFill>
                <a:latin typeface="Cambria"/>
                <a:cs typeface="Cambria"/>
              </a:rPr>
              <a:t>A epistemologia interpretativista diz que é impossível adquirir ou construir um conhecimento objetivo do mundo. </a:t>
            </a:r>
            <a:endParaRPr lang="pt-BR" sz="2300" dirty="0" smtClean="0">
              <a:solidFill>
                <a:srgbClr val="000000"/>
              </a:solidFill>
              <a:latin typeface="Cambria"/>
              <a:cs typeface="Cambria"/>
            </a:endParaRPr>
          </a:p>
          <a:p>
            <a:pPr algn="just"/>
            <a:r>
              <a:rPr lang="pt-BR" sz="2300" dirty="0" smtClean="0">
                <a:solidFill>
                  <a:srgbClr val="000000"/>
                </a:solidFill>
                <a:latin typeface="Cambria"/>
                <a:cs typeface="Cambria"/>
              </a:rPr>
              <a:t>O </a:t>
            </a:r>
            <a:r>
              <a:rPr lang="pt-BR" sz="2300" dirty="0">
                <a:solidFill>
                  <a:srgbClr val="000000"/>
                </a:solidFill>
                <a:latin typeface="Cambria"/>
                <a:cs typeface="Cambria"/>
              </a:rPr>
              <a:t>mundo não é independente da interpretação do pesquisador. Toda a observação afeta o que é observado. </a:t>
            </a:r>
            <a:endParaRPr lang="pt-BR" sz="2300" dirty="0" smtClean="0">
              <a:solidFill>
                <a:srgbClr val="000000"/>
              </a:solidFill>
              <a:latin typeface="Cambria"/>
              <a:cs typeface="Cambria"/>
            </a:endParaRPr>
          </a:p>
          <a:p>
            <a:pPr algn="just"/>
            <a:r>
              <a:rPr lang="pt-BR" sz="2300" dirty="0">
                <a:solidFill>
                  <a:srgbClr val="000000"/>
                </a:solidFill>
                <a:latin typeface="Cambria"/>
                <a:cs typeface="Cambria"/>
              </a:rPr>
              <a:t>A ontologia nega o mundo real objetivamente observado</a:t>
            </a:r>
            <a:r>
              <a:rPr lang="pt-BR" sz="2300" dirty="0" smtClean="0">
                <a:solidFill>
                  <a:srgbClr val="000000"/>
                </a:solidFill>
                <a:latin typeface="Cambria"/>
                <a:cs typeface="Cambria"/>
              </a:rPr>
              <a:t>.</a:t>
            </a:r>
          </a:p>
          <a:p>
            <a:pPr algn="just"/>
            <a:r>
              <a:rPr lang="pt-BR" sz="2300" dirty="0" smtClean="0">
                <a:solidFill>
                  <a:srgbClr val="000000"/>
                </a:solidFill>
                <a:latin typeface="Cambria"/>
                <a:cs typeface="Cambria"/>
              </a:rPr>
              <a:t>O </a:t>
            </a:r>
            <a:r>
              <a:rPr lang="pt-BR" sz="2300" dirty="0">
                <a:solidFill>
                  <a:srgbClr val="000000"/>
                </a:solidFill>
                <a:latin typeface="Cambria"/>
                <a:cs typeface="Cambria"/>
              </a:rPr>
              <a:t>mundo é socialmente e discursivamente </a:t>
            </a:r>
            <a:r>
              <a:rPr lang="pt-BR" sz="2300" dirty="0" smtClean="0">
                <a:solidFill>
                  <a:srgbClr val="000000"/>
                </a:solidFill>
                <a:latin typeface="Cambria"/>
                <a:cs typeface="Cambria"/>
              </a:rPr>
              <a:t>construído.  </a:t>
            </a:r>
          </a:p>
          <a:p>
            <a:pPr algn="just"/>
            <a:r>
              <a:rPr lang="pt-BR" sz="2300" dirty="0" smtClean="0">
                <a:solidFill>
                  <a:srgbClr val="000000"/>
                </a:solidFill>
                <a:latin typeface="Cambria"/>
                <a:cs typeface="Cambria"/>
              </a:rPr>
              <a:t>Os </a:t>
            </a:r>
            <a:r>
              <a:rPr lang="pt-BR" sz="2300" dirty="0" err="1" smtClean="0">
                <a:solidFill>
                  <a:srgbClr val="000000"/>
                </a:solidFill>
                <a:latin typeface="Cambria"/>
                <a:cs typeface="Cambria"/>
              </a:rPr>
              <a:t>interpretativistas</a:t>
            </a:r>
            <a:r>
              <a:rPr lang="pt-BR" sz="2300" dirty="0" smtClean="0">
                <a:solidFill>
                  <a:srgbClr val="000000"/>
                </a:solidFill>
                <a:latin typeface="Cambria"/>
                <a:cs typeface="Cambria"/>
              </a:rPr>
              <a:t> sofrem críticas por conta da dificuldade em gerar conhecimento válido para além da subjetividade. </a:t>
            </a:r>
            <a:endParaRPr lang="pt-BR" sz="2300" dirty="0">
              <a:solidFill>
                <a:srgbClr val="000000"/>
              </a:solidFill>
              <a:latin typeface="Cambria"/>
              <a:cs typeface="Cambria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49275" y="363159"/>
            <a:ext cx="8042276" cy="516117"/>
          </a:xfrm>
        </p:spPr>
        <p:txBody>
          <a:bodyPr/>
          <a:lstStyle/>
          <a:p>
            <a:r>
              <a:rPr lang="pt-BR" sz="3800" dirty="0" smtClean="0">
                <a:latin typeface="Cambria"/>
                <a:cs typeface="Cambria"/>
              </a:rPr>
              <a:t>Objetivismo vs. Interpretativismo</a:t>
            </a:r>
            <a:endParaRPr lang="pt-BR" sz="3800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8379767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844" y="1046757"/>
            <a:ext cx="8042276" cy="5685023"/>
          </a:xfrm>
        </p:spPr>
        <p:txBody>
          <a:bodyPr>
            <a:noAutofit/>
          </a:bodyPr>
          <a:lstStyle/>
          <a:p>
            <a:pPr algn="just"/>
            <a:r>
              <a:rPr lang="pt-BR" dirty="0" smtClean="0">
                <a:solidFill>
                  <a:schemeClr val="tx1"/>
                </a:solidFill>
                <a:latin typeface="Cambria"/>
                <a:cs typeface="Cambria"/>
              </a:rPr>
              <a:t>Afinal, as teorias de RI são factuais, ou seja, </a:t>
            </a:r>
            <a:r>
              <a:rPr lang="pt-BR" dirty="0" smtClean="0">
                <a:solidFill>
                  <a:schemeClr val="tx1"/>
                </a:solidFill>
                <a:latin typeface="Cambria"/>
                <a:cs typeface="Cambria"/>
              </a:rPr>
              <a:t>são </a:t>
            </a:r>
            <a:r>
              <a:rPr lang="pt-BR" dirty="0" smtClean="0">
                <a:solidFill>
                  <a:schemeClr val="tx1"/>
                </a:solidFill>
                <a:latin typeface="Cambria"/>
                <a:cs typeface="Cambria"/>
              </a:rPr>
              <a:t>baseadas em algo observável e real, em estruturas que geram padrões observáveis de comportamento, ou são teorias </a:t>
            </a:r>
            <a:r>
              <a:rPr lang="pt-BR" dirty="0" err="1" smtClean="0">
                <a:solidFill>
                  <a:schemeClr val="tx1"/>
                </a:solidFill>
                <a:latin typeface="Cambria"/>
                <a:cs typeface="Cambria"/>
              </a:rPr>
              <a:t>fenomalistas</a:t>
            </a:r>
            <a:r>
              <a:rPr lang="pt-BR" dirty="0" smtClean="0">
                <a:solidFill>
                  <a:schemeClr val="tx1"/>
                </a:solidFill>
                <a:latin typeface="Cambria"/>
                <a:cs typeface="Cambria"/>
              </a:rPr>
              <a:t>, ou seja, interessadas naquilo construído a partir da experiência do observador?</a:t>
            </a:r>
          </a:p>
          <a:p>
            <a:pPr algn="just"/>
            <a:r>
              <a:rPr lang="pt-BR" dirty="0" smtClean="0">
                <a:solidFill>
                  <a:schemeClr val="tx1"/>
                </a:solidFill>
                <a:latin typeface="Cambria"/>
                <a:cs typeface="Cambria"/>
              </a:rPr>
              <a:t>A busca por uma abordagem pluralista em RI – a defesa de Relações Internacionais pós-fundacionais (Patrick Jackson) em que cada abordagem tem validade científica equivalente, demostrada pela validade interna (Weber) das teorias, suas ontologias, </a:t>
            </a:r>
            <a:r>
              <a:rPr lang="pt-BR" dirty="0" err="1" smtClean="0">
                <a:solidFill>
                  <a:schemeClr val="tx1"/>
                </a:solidFill>
                <a:latin typeface="Cambria"/>
                <a:cs typeface="Cambria"/>
              </a:rPr>
              <a:t>espistemologias</a:t>
            </a:r>
            <a:r>
              <a:rPr lang="pt-BR" dirty="0" smtClean="0">
                <a:solidFill>
                  <a:schemeClr val="tx1"/>
                </a:solidFill>
                <a:latin typeface="Cambria"/>
                <a:cs typeface="Cambria"/>
              </a:rPr>
              <a:t> e métodos. </a:t>
            </a:r>
          </a:p>
          <a:p>
            <a:pPr algn="just"/>
            <a:r>
              <a:rPr lang="pt-BR" dirty="0" smtClean="0">
                <a:solidFill>
                  <a:schemeClr val="tx1"/>
                </a:solidFill>
                <a:latin typeface="Cambria"/>
                <a:cs typeface="Cambria"/>
              </a:rPr>
              <a:t>A importância da pluralidade semântica da área – os </a:t>
            </a:r>
            <a:r>
              <a:rPr lang="pt-BR" dirty="0" err="1" smtClean="0">
                <a:solidFill>
                  <a:schemeClr val="tx1"/>
                </a:solidFill>
                <a:latin typeface="Cambria"/>
                <a:cs typeface="Cambria"/>
              </a:rPr>
              <a:t>lexicons</a:t>
            </a:r>
            <a:r>
              <a:rPr lang="pt-BR" dirty="0" smtClean="0">
                <a:solidFill>
                  <a:schemeClr val="tx1"/>
                </a:solidFill>
                <a:latin typeface="Cambria"/>
                <a:cs typeface="Cambria"/>
              </a:rPr>
              <a:t> de cada área (Kuhn). </a:t>
            </a:r>
            <a:endParaRPr lang="pt-BR" dirty="0">
              <a:solidFill>
                <a:schemeClr val="tx1"/>
              </a:solidFill>
              <a:latin typeface="Cambria"/>
              <a:cs typeface="Cambria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49275" y="363159"/>
            <a:ext cx="8042276" cy="516117"/>
          </a:xfrm>
        </p:spPr>
        <p:txBody>
          <a:bodyPr/>
          <a:lstStyle/>
          <a:p>
            <a:r>
              <a:rPr lang="pt-BR" sz="3800" dirty="0" smtClean="0">
                <a:latin typeface="Cambria"/>
                <a:cs typeface="Cambria"/>
              </a:rPr>
              <a:t>Objetivismo vs. Interpretativismo</a:t>
            </a:r>
            <a:endParaRPr lang="pt-BR" sz="3800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6545010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844" y="1392254"/>
            <a:ext cx="8042276" cy="5339525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>
                <a:solidFill>
                  <a:schemeClr val="tx1"/>
                </a:solidFill>
                <a:latin typeface="Cambria"/>
                <a:cs typeface="Cambria"/>
              </a:rPr>
              <a:t>As edições de 2013 da </a:t>
            </a:r>
            <a:r>
              <a:rPr lang="pt-BR" i="1" dirty="0" err="1" smtClean="0">
                <a:solidFill>
                  <a:schemeClr val="tx1"/>
                </a:solidFill>
                <a:latin typeface="Cambria"/>
                <a:cs typeface="Cambria"/>
              </a:rPr>
              <a:t>European</a:t>
            </a:r>
            <a:r>
              <a:rPr lang="pt-BR" i="1" dirty="0" smtClean="0">
                <a:solidFill>
                  <a:schemeClr val="tx1"/>
                </a:solidFill>
                <a:latin typeface="Cambria"/>
                <a:cs typeface="Cambria"/>
              </a:rPr>
              <a:t> </a:t>
            </a:r>
            <a:r>
              <a:rPr lang="pt-BR" i="1" dirty="0" err="1" smtClean="0">
                <a:solidFill>
                  <a:schemeClr val="tx1"/>
                </a:solidFill>
                <a:latin typeface="Cambria"/>
                <a:cs typeface="Cambria"/>
              </a:rPr>
              <a:t>Journal</a:t>
            </a:r>
            <a:r>
              <a:rPr lang="pt-BR" i="1" dirty="0" smtClean="0">
                <a:solidFill>
                  <a:schemeClr val="tx1"/>
                </a:solidFill>
                <a:latin typeface="Cambria"/>
                <a:cs typeface="Cambria"/>
              </a:rPr>
              <a:t> of International Relations</a:t>
            </a:r>
            <a:r>
              <a:rPr lang="pt-BR" dirty="0" smtClean="0">
                <a:solidFill>
                  <a:schemeClr val="tx1"/>
                </a:solidFill>
                <a:latin typeface="Cambria"/>
                <a:cs typeface="Cambria"/>
              </a:rPr>
              <a:t> e da </a:t>
            </a:r>
            <a:r>
              <a:rPr lang="pt-BR" i="1" dirty="0" smtClean="0">
                <a:solidFill>
                  <a:schemeClr val="tx1"/>
                </a:solidFill>
                <a:latin typeface="Cambria"/>
                <a:cs typeface="Cambria"/>
              </a:rPr>
              <a:t>Millenium</a:t>
            </a:r>
            <a:r>
              <a:rPr lang="pt-BR" dirty="0" smtClean="0">
                <a:solidFill>
                  <a:schemeClr val="tx1"/>
                </a:solidFill>
                <a:latin typeface="Cambria"/>
                <a:cs typeface="Cambria"/>
              </a:rPr>
              <a:t> de 2015 questionam o uso das grandes teorias em RI.</a:t>
            </a:r>
          </a:p>
          <a:p>
            <a:pPr algn="just"/>
            <a:r>
              <a:rPr lang="pt-PT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Em primeiro lugar, se observa cada vez menos debate entre paradigmas (ou ismos</a:t>
            </a:r>
            <a:r>
              <a:rPr lang="pt-PT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).</a:t>
            </a:r>
            <a:endParaRPr lang="pt-BR" dirty="0">
              <a:solidFill>
                <a:schemeClr val="tx1"/>
              </a:solidFill>
              <a:latin typeface="Cambria" charset="0"/>
              <a:ea typeface="Cambria" charset="0"/>
              <a:cs typeface="Cambria" charset="0"/>
            </a:endParaRPr>
          </a:p>
          <a:p>
            <a:pPr algn="just"/>
            <a:r>
              <a:rPr lang="pt-PT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Em segundo lugar, estudos envolvendo apenas desenvolvimento teórico (</a:t>
            </a:r>
            <a:r>
              <a:rPr lang="pt-PT" i="1" dirty="0" err="1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theory-building</a:t>
            </a:r>
            <a:r>
              <a:rPr lang="pt-PT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) são </a:t>
            </a:r>
            <a:r>
              <a:rPr lang="pt-PT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raros.</a:t>
            </a:r>
          </a:p>
          <a:p>
            <a:pPr algn="just"/>
            <a:r>
              <a:rPr lang="pt-PT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A defesa da </a:t>
            </a:r>
            <a:r>
              <a:rPr lang="pt-PT" i="1" dirty="0" err="1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mid-level</a:t>
            </a:r>
            <a:r>
              <a:rPr lang="pt-PT" i="1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 </a:t>
            </a:r>
            <a:r>
              <a:rPr lang="pt-PT" i="1" dirty="0" err="1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theory</a:t>
            </a:r>
            <a:r>
              <a:rPr lang="pt-PT" i="1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  - uma teoria aplicada ao mundo de </a:t>
            </a:r>
            <a:r>
              <a:rPr lang="pt-PT" i="1" dirty="0" err="1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policy</a:t>
            </a:r>
            <a:r>
              <a:rPr lang="pt-PT" i="1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  - com número de variáveis que afetam determinado processo ou fenômeno </a:t>
            </a:r>
            <a:r>
              <a:rPr lang="pt-PT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(David </a:t>
            </a:r>
            <a:r>
              <a:rPr lang="pt-PT" dirty="0" err="1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Lake</a:t>
            </a:r>
            <a:r>
              <a:rPr lang="pt-PT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).</a:t>
            </a:r>
            <a:endParaRPr lang="pt-BR" dirty="0">
              <a:solidFill>
                <a:schemeClr val="tx1"/>
              </a:solidFill>
              <a:latin typeface="Cambria" charset="0"/>
              <a:ea typeface="Cambria" charset="0"/>
              <a:cs typeface="Cambria" charset="0"/>
            </a:endParaRPr>
          </a:p>
          <a:p>
            <a:pPr algn="just"/>
            <a:endParaRPr lang="pt-BR" dirty="0" smtClean="0">
              <a:solidFill>
                <a:srgbClr val="000000"/>
              </a:solidFill>
              <a:latin typeface="Cambria"/>
              <a:cs typeface="Cambria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49275" y="321288"/>
            <a:ext cx="8042276" cy="764975"/>
          </a:xfrm>
        </p:spPr>
        <p:txBody>
          <a:bodyPr/>
          <a:lstStyle/>
          <a:p>
            <a:r>
              <a:rPr lang="pt-BR" sz="4000" dirty="0" smtClean="0">
                <a:latin typeface="Cambria"/>
                <a:cs typeface="Cambria"/>
              </a:rPr>
              <a:t>O fim das grandes teorias?</a:t>
            </a:r>
            <a:endParaRPr lang="pt-BR" sz="4000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2029018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844" y="1392254"/>
            <a:ext cx="8042276" cy="5339525"/>
          </a:xfrm>
        </p:spPr>
        <p:txBody>
          <a:bodyPr>
            <a:normAutofit fontScale="92500"/>
          </a:bodyPr>
          <a:lstStyle/>
          <a:p>
            <a:pPr algn="just"/>
            <a:r>
              <a:rPr lang="pt-BR" dirty="0" smtClean="0">
                <a:solidFill>
                  <a:schemeClr val="tx1"/>
                </a:solidFill>
                <a:latin typeface="Cambria"/>
                <a:cs typeface="Cambria"/>
              </a:rPr>
              <a:t>Ontologia – se refere ao conjunto de fenômenos que se diz existir, ou conhecer, por um tipo de teoria. </a:t>
            </a:r>
          </a:p>
          <a:p>
            <a:pPr algn="just"/>
            <a:r>
              <a:rPr lang="pt-BR" dirty="0" smtClean="0">
                <a:solidFill>
                  <a:schemeClr val="tx1"/>
                </a:solidFill>
                <a:latin typeface="Cambria"/>
                <a:cs typeface="Cambria"/>
              </a:rPr>
              <a:t>Epistemologia - na filosofia da ciência epistemologia significa a teoria do conhecimento. Como nós sabemos o que sabemos? O que constitui o conhecimento válido e como obtê-lo?</a:t>
            </a:r>
          </a:p>
          <a:p>
            <a:pPr algn="just"/>
            <a:r>
              <a:rPr lang="pt-BR" dirty="0" smtClean="0">
                <a:solidFill>
                  <a:schemeClr val="tx1"/>
                </a:solidFill>
                <a:latin typeface="Cambria"/>
                <a:cs typeface="Cambria"/>
              </a:rPr>
              <a:t>Metodologia – também se preocupa em como se chegar ao conhecimento, mas é mais prática. A metodologia tem como foco os modos específicos que se usa para construir o conhecimento. </a:t>
            </a:r>
          </a:p>
          <a:p>
            <a:pPr algn="just"/>
            <a:r>
              <a:rPr lang="pt-BR" dirty="0" smtClean="0">
                <a:solidFill>
                  <a:schemeClr val="tx1"/>
                </a:solidFill>
                <a:latin typeface="Cambria"/>
                <a:cs typeface="Cambria"/>
              </a:rPr>
              <a:t>Epistemologia e metodologia são fortemente ligadas. A primeira envolve a filosofia por detrás de como sabemos o que sabemos e a segundo envolve a prática de construir e demonstrar esse conhecimento. 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49275" y="321288"/>
            <a:ext cx="8042276" cy="764975"/>
          </a:xfrm>
        </p:spPr>
        <p:txBody>
          <a:bodyPr/>
          <a:lstStyle/>
          <a:p>
            <a:r>
              <a:rPr lang="pt-BR" sz="3200" dirty="0" smtClean="0">
                <a:latin typeface="Cambria"/>
                <a:cs typeface="Cambria"/>
              </a:rPr>
              <a:t>Ontologia, Epistemologia e Metodologia</a:t>
            </a:r>
            <a:endParaRPr lang="pt-BR" sz="3200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4027810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844" y="1392254"/>
            <a:ext cx="8042276" cy="5339525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t-BR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As teorias são simplificações abstratas da realidade.</a:t>
            </a:r>
          </a:p>
          <a:p>
            <a:pPr algn="just"/>
            <a:r>
              <a:rPr lang="en-US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Karl Popper </a:t>
            </a:r>
            <a:r>
              <a:rPr lang="en-US" dirty="0" err="1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sugeriu</a:t>
            </a:r>
            <a:r>
              <a:rPr lang="en-US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 que as </a:t>
            </a:r>
            <a:r>
              <a:rPr lang="en-US" dirty="0" err="1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teorias</a:t>
            </a:r>
            <a:r>
              <a:rPr lang="en-US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deveriar</a:t>
            </a:r>
            <a:r>
              <a:rPr lang="en-US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ser</a:t>
            </a:r>
            <a:r>
              <a:rPr lang="en-US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entendidas</a:t>
            </a:r>
            <a:r>
              <a:rPr lang="en-US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como</a:t>
            </a:r>
            <a:r>
              <a:rPr lang="en-US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 ‘</a:t>
            </a:r>
            <a:r>
              <a:rPr lang="en-US" i="1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nets cast to catch what we</a:t>
            </a:r>
            <a:r>
              <a:rPr lang="pt-BR" i="1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 </a:t>
            </a:r>
            <a:r>
              <a:rPr lang="en-US" i="1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call “the world”: to rationalize, to explain, and to master it</a:t>
            </a:r>
            <a:r>
              <a:rPr lang="en-US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’ (Popper, 1959: 59). </a:t>
            </a:r>
            <a:endParaRPr lang="pt-BR" dirty="0" smtClean="0">
              <a:solidFill>
                <a:schemeClr val="tx1"/>
              </a:solidFill>
              <a:latin typeface="Cambria" charset="0"/>
              <a:ea typeface="Cambria" charset="0"/>
              <a:cs typeface="Cambria" charset="0"/>
            </a:endParaRPr>
          </a:p>
          <a:p>
            <a:pPr algn="just"/>
            <a:r>
              <a:rPr lang="pt-BR" dirty="0" smtClean="0">
                <a:solidFill>
                  <a:srgbClr val="000000"/>
                </a:solidFill>
                <a:latin typeface="Cambria"/>
                <a:cs typeface="Cambria"/>
              </a:rPr>
              <a:t>As teorias explicam o mundo em determinado domínio conceitual ou empírico.</a:t>
            </a:r>
          </a:p>
          <a:p>
            <a:pPr algn="just"/>
            <a:r>
              <a:rPr lang="pt-BR" dirty="0" smtClean="0">
                <a:solidFill>
                  <a:srgbClr val="000000"/>
                </a:solidFill>
                <a:latin typeface="Cambria"/>
                <a:cs typeface="Cambria"/>
              </a:rPr>
              <a:t>Com o objetivo de explicar o mundo as teorias enfatizam alguns aspectos em detrimentos de outros de maneira hierárquica. </a:t>
            </a:r>
          </a:p>
          <a:p>
            <a:pPr algn="just"/>
            <a:r>
              <a:rPr lang="pt-BR" dirty="0" smtClean="0">
                <a:solidFill>
                  <a:srgbClr val="000000"/>
                </a:solidFill>
                <a:latin typeface="Cambria"/>
                <a:cs typeface="Cambria"/>
              </a:rPr>
              <a:t>Uma teoria é composta por princípios, conceitos e variáveis que constroem hipóteses sobre a realidade. </a:t>
            </a:r>
          </a:p>
          <a:p>
            <a:pPr algn="just"/>
            <a:r>
              <a:rPr lang="pt-BR" dirty="0" smtClean="0">
                <a:solidFill>
                  <a:srgbClr val="000000"/>
                </a:solidFill>
                <a:latin typeface="Cambria"/>
                <a:cs typeface="Cambria"/>
              </a:rPr>
              <a:t>As hipóteses mostram os mecanismos causais daquilo que considerado como “a verdade”. </a:t>
            </a:r>
            <a:endParaRPr lang="pt-BR" dirty="0">
              <a:solidFill>
                <a:srgbClr val="000000"/>
              </a:solidFill>
              <a:latin typeface="Cambria"/>
              <a:cs typeface="Cambria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49275" y="321288"/>
            <a:ext cx="8042276" cy="764975"/>
          </a:xfrm>
        </p:spPr>
        <p:txBody>
          <a:bodyPr/>
          <a:lstStyle/>
          <a:p>
            <a:r>
              <a:rPr lang="pt-BR" sz="4000" dirty="0" smtClean="0">
                <a:latin typeface="Cambria"/>
                <a:cs typeface="Cambria"/>
              </a:rPr>
              <a:t>A visão positivista das teorias I</a:t>
            </a:r>
            <a:endParaRPr lang="pt-BR" sz="4000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2847839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844" y="1392254"/>
            <a:ext cx="8042276" cy="5339525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>
                <a:solidFill>
                  <a:srgbClr val="000000"/>
                </a:solidFill>
                <a:latin typeface="Cambria"/>
                <a:cs typeface="Cambria"/>
              </a:rPr>
              <a:t>Os pressupostos são a base das teorias. A partir dos pressupostos se pode construir uma teoria.</a:t>
            </a:r>
          </a:p>
          <a:p>
            <a:pPr algn="just"/>
            <a:r>
              <a:rPr lang="pt-BR" dirty="0" smtClean="0">
                <a:solidFill>
                  <a:srgbClr val="000000"/>
                </a:solidFill>
                <a:latin typeface="Cambria"/>
                <a:cs typeface="Cambria"/>
              </a:rPr>
              <a:t>As teorias pretendem ser atemporais: viajam por períodos e situações. </a:t>
            </a:r>
          </a:p>
          <a:p>
            <a:pPr algn="just"/>
            <a:r>
              <a:rPr lang="pt-BR" dirty="0" smtClean="0">
                <a:solidFill>
                  <a:srgbClr val="000000"/>
                </a:solidFill>
                <a:latin typeface="Cambria"/>
                <a:cs typeface="Cambria"/>
              </a:rPr>
              <a:t>Grandes teorias explicam os padrões de comportamento entre os Estados, ao passo que subteorias explicam aspectos mais restritos, tais como sanções econômicas ou cooperação comercial.  </a:t>
            </a:r>
          </a:p>
          <a:p>
            <a:pPr algn="just"/>
            <a:r>
              <a:rPr lang="pt-BR" dirty="0" smtClean="0">
                <a:solidFill>
                  <a:srgbClr val="000000"/>
                </a:solidFill>
                <a:latin typeface="Cambria"/>
                <a:cs typeface="Cambria"/>
              </a:rPr>
              <a:t>Uma teoria pode ser avaliada pela sua consistência lógica e pela validade empírica. </a:t>
            </a:r>
            <a:endParaRPr lang="pt-BR" dirty="0">
              <a:solidFill>
                <a:srgbClr val="000000"/>
              </a:solidFill>
              <a:latin typeface="Cambria"/>
              <a:cs typeface="Cambria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49275" y="321288"/>
            <a:ext cx="8042276" cy="764975"/>
          </a:xfrm>
        </p:spPr>
        <p:txBody>
          <a:bodyPr/>
          <a:lstStyle/>
          <a:p>
            <a:r>
              <a:rPr lang="pt-BR" sz="4000" dirty="0" smtClean="0">
                <a:latin typeface="Cambria"/>
                <a:cs typeface="Cambria"/>
              </a:rPr>
              <a:t>A visão positivista das teorias II</a:t>
            </a:r>
            <a:endParaRPr lang="pt-BR" sz="4000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9792691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844" y="1392254"/>
            <a:ext cx="8042276" cy="5339525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pt-BR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A visão de Kenneth </a:t>
            </a:r>
            <a:r>
              <a:rPr lang="pt-BR" dirty="0" err="1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Waltz</a:t>
            </a:r>
            <a:r>
              <a:rPr lang="pt-BR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 das Teorias de RI.</a:t>
            </a:r>
          </a:p>
          <a:p>
            <a:pPr algn="just"/>
            <a:r>
              <a:rPr lang="pt-BR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Primeiro, a relação entre teoria e realidade é de pouca importância na determinação da validade de uma teoria</a:t>
            </a:r>
            <a:r>
              <a:rPr lang="pt-BR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.</a:t>
            </a:r>
            <a:r>
              <a:rPr lang="pt-BR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 </a:t>
            </a:r>
          </a:p>
          <a:p>
            <a:pPr algn="just"/>
            <a:r>
              <a:rPr lang="pt-BR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Segundo, o verdadeiro teste da teoria não é a medida em que ele capta realisticamente um domínio, mas sim a medida em que pode ser </a:t>
            </a:r>
            <a:r>
              <a:rPr lang="pt-BR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considerada </a:t>
            </a:r>
            <a:r>
              <a:rPr lang="pt-BR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útil; utilidade neste contexto definido em termos da capacidade explicativa e preditiva da teoria</a:t>
            </a:r>
            <a:r>
              <a:rPr lang="pt-BR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.</a:t>
            </a:r>
            <a:endParaRPr lang="pt-BR" dirty="0">
              <a:solidFill>
                <a:schemeClr val="tx1"/>
              </a:solidFill>
              <a:latin typeface="Cambria" charset="0"/>
              <a:ea typeface="Cambria" charset="0"/>
              <a:cs typeface="Cambria" charset="0"/>
            </a:endParaRPr>
          </a:p>
          <a:p>
            <a:pPr algn="just"/>
            <a:r>
              <a:rPr lang="pt-BR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Terceiro, a teoria precede a realidade, pois a realidade emerge dos materiais que coletamos e como os organizamos. </a:t>
            </a:r>
          </a:p>
          <a:p>
            <a:pPr algn="just"/>
            <a:r>
              <a:rPr lang="pt-BR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Quarto, uma vez que o domínio empírico é potencialmente infinito, o papel da teoria é fornecer um dispositivo organizacional que nos permita identificar o que é importante e o que não é; e especificar quais são as relações entre os fatores que consideramos importantes. </a:t>
            </a:r>
          </a:p>
          <a:p>
            <a:pPr algn="just"/>
            <a:r>
              <a:rPr lang="pt-BR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Quinto, toda a teoria é abstração, na medida em que é um processo conduzido no pensamento que tenta isolar o domínio da atividade de suas conexões com outros campos do conhecimento e da </a:t>
            </a:r>
            <a:r>
              <a:rPr lang="pt-BR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realidade</a:t>
            </a:r>
            <a:r>
              <a:rPr lang="pt-BR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49275" y="321288"/>
            <a:ext cx="8042276" cy="764975"/>
          </a:xfrm>
        </p:spPr>
        <p:txBody>
          <a:bodyPr/>
          <a:lstStyle/>
          <a:p>
            <a:r>
              <a:rPr lang="pt-BR" sz="4000" dirty="0" smtClean="0">
                <a:latin typeface="Cambria"/>
                <a:cs typeface="Cambria"/>
              </a:rPr>
              <a:t>A visão positivista das teorias III</a:t>
            </a:r>
            <a:endParaRPr lang="pt-BR" sz="4000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3221709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844" y="1392254"/>
            <a:ext cx="8042276" cy="5339525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>
                <a:solidFill>
                  <a:srgbClr val="000000"/>
                </a:solidFill>
                <a:latin typeface="Cambria"/>
                <a:cs typeface="Cambria"/>
              </a:rPr>
              <a:t>Toda teoria serve alguém e algum propósito. </a:t>
            </a:r>
          </a:p>
          <a:p>
            <a:pPr algn="just"/>
            <a:r>
              <a:rPr lang="pt-BR" dirty="0" smtClean="0">
                <a:solidFill>
                  <a:srgbClr val="000000"/>
                </a:solidFill>
                <a:latin typeface="Cambria"/>
                <a:cs typeface="Cambria"/>
              </a:rPr>
              <a:t>Não há neutralidade teórica.</a:t>
            </a:r>
          </a:p>
          <a:p>
            <a:pPr algn="just"/>
            <a:r>
              <a:rPr lang="pt-BR" dirty="0" smtClean="0">
                <a:solidFill>
                  <a:srgbClr val="000000"/>
                </a:solidFill>
                <a:latin typeface="Cambria"/>
                <a:cs typeface="Cambria"/>
              </a:rPr>
              <a:t>Toda teoria mascara algum tipo de relação de poder. </a:t>
            </a:r>
          </a:p>
          <a:p>
            <a:pPr algn="just"/>
            <a:r>
              <a:rPr lang="pt-BR" dirty="0" smtClean="0">
                <a:solidFill>
                  <a:srgbClr val="000000"/>
                </a:solidFill>
                <a:latin typeface="Cambria"/>
                <a:cs typeface="Cambria"/>
              </a:rPr>
              <a:t>Toda teoria constrói a realidade e, portanto, pode perpetuar relações de dominação.</a:t>
            </a:r>
          </a:p>
          <a:p>
            <a:pPr algn="just"/>
            <a:r>
              <a:rPr lang="pt-BR" dirty="0" smtClean="0">
                <a:solidFill>
                  <a:srgbClr val="000000"/>
                </a:solidFill>
                <a:latin typeface="Cambria"/>
                <a:cs typeface="Cambria"/>
              </a:rPr>
              <a:t>Toda teoria hierarquiza os fenômenos estudados e, tradicionalmente, deixa de lado fenômenos como igualdade de gênero, raça e credo.  </a:t>
            </a:r>
            <a:endParaRPr lang="pt-BR" dirty="0">
              <a:solidFill>
                <a:srgbClr val="000000"/>
              </a:solidFill>
              <a:latin typeface="Cambria"/>
              <a:cs typeface="Cambria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49275" y="321288"/>
            <a:ext cx="8042276" cy="764975"/>
          </a:xfrm>
        </p:spPr>
        <p:txBody>
          <a:bodyPr/>
          <a:lstStyle/>
          <a:p>
            <a:r>
              <a:rPr lang="pt-BR" sz="3800" dirty="0" smtClean="0">
                <a:latin typeface="Cambria"/>
                <a:cs typeface="Cambria"/>
              </a:rPr>
              <a:t>A visão </a:t>
            </a:r>
            <a:r>
              <a:rPr lang="pt-BR" sz="3800" dirty="0" smtClean="0">
                <a:latin typeface="Cambria"/>
                <a:cs typeface="Cambria"/>
              </a:rPr>
              <a:t>crítica</a:t>
            </a:r>
            <a:r>
              <a:rPr lang="pt-BR" sz="3800" dirty="0" smtClean="0">
                <a:latin typeface="Cambria"/>
                <a:cs typeface="Cambria"/>
              </a:rPr>
              <a:t> </a:t>
            </a:r>
            <a:r>
              <a:rPr lang="pt-BR" sz="3800" dirty="0" smtClean="0">
                <a:latin typeface="Cambria"/>
                <a:cs typeface="Cambria"/>
              </a:rPr>
              <a:t>das teorias </a:t>
            </a:r>
            <a:r>
              <a:rPr lang="pt-BR" sz="3800" dirty="0" err="1" smtClean="0">
                <a:latin typeface="Cambria"/>
                <a:cs typeface="Cambria"/>
              </a:rPr>
              <a:t>I</a:t>
            </a:r>
            <a:endParaRPr lang="pt-BR" sz="3800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5104033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844" y="1392254"/>
            <a:ext cx="8042276" cy="5339525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pt-BR" dirty="0">
                <a:solidFill>
                  <a:schemeClr val="tx1"/>
                </a:solidFill>
                <a:latin typeface="Cambria Math" charset="0"/>
                <a:ea typeface="Cambria Math" charset="0"/>
                <a:cs typeface="Cambria Math" charset="0"/>
              </a:rPr>
              <a:t>Por "teoria crítica" </a:t>
            </a:r>
            <a:r>
              <a:rPr lang="pt-BR" dirty="0" smtClean="0">
                <a:solidFill>
                  <a:schemeClr val="tx1"/>
                </a:solidFill>
                <a:latin typeface="Cambria Math" charset="0"/>
                <a:ea typeface="Cambria Math" charset="0"/>
                <a:cs typeface="Cambria Math" charset="0"/>
              </a:rPr>
              <a:t>entende-se um </a:t>
            </a:r>
            <a:r>
              <a:rPr lang="pt-BR" dirty="0">
                <a:solidFill>
                  <a:schemeClr val="tx1"/>
                </a:solidFill>
                <a:latin typeface="Cambria Math" charset="0"/>
                <a:ea typeface="Cambria Math" charset="0"/>
                <a:cs typeface="Cambria Math" charset="0"/>
              </a:rPr>
              <a:t>tipo de teoria que começa com a intenção declarada de criticar arranjos e /ou resultados sociais particulares. </a:t>
            </a:r>
          </a:p>
          <a:p>
            <a:pPr algn="just"/>
            <a:r>
              <a:rPr lang="pt-BR" dirty="0">
                <a:solidFill>
                  <a:schemeClr val="tx1"/>
                </a:solidFill>
                <a:latin typeface="Cambria Math" charset="0"/>
                <a:ea typeface="Cambria Math" charset="0"/>
                <a:cs typeface="Cambria Math" charset="0"/>
              </a:rPr>
              <a:t>Assim, uma teoria pode ser considerada crítica neste sentido se ela explicitamente se propõe a identificar e criticar um determinado conjunto de circunstâncias sociais e demonstrar como eles vieram a existir. </a:t>
            </a:r>
          </a:p>
          <a:p>
            <a:pPr algn="just"/>
            <a:r>
              <a:rPr lang="pt-BR" dirty="0">
                <a:solidFill>
                  <a:schemeClr val="tx1"/>
                </a:solidFill>
                <a:latin typeface="Cambria Math" charset="0"/>
                <a:ea typeface="Cambria Math" charset="0"/>
                <a:cs typeface="Cambria Math" charset="0"/>
              </a:rPr>
              <a:t>A teoria crítica neste sentido não pode ser contrastada com a teoria explicativa, uma vez que esse tipo de teoria crítica constrói sua análise com base em um exame dos fatores causais que levaram a um estado de coisas particular. </a:t>
            </a:r>
          </a:p>
          <a:p>
            <a:pPr algn="just"/>
            <a:r>
              <a:rPr lang="pt-BR" dirty="0">
                <a:solidFill>
                  <a:schemeClr val="tx1"/>
                </a:solidFill>
                <a:latin typeface="Cambria Math" charset="0"/>
                <a:ea typeface="Cambria Math" charset="0"/>
                <a:cs typeface="Cambria Math" charset="0"/>
              </a:rPr>
              <a:t>Portanto, não há conflito necessário entre a identificação de um estado de coisas injusto e uma consideração das causas desse estado de coisas. </a:t>
            </a:r>
          </a:p>
          <a:p>
            <a:pPr algn="just"/>
            <a:r>
              <a:rPr lang="pt-BR" dirty="0">
                <a:solidFill>
                  <a:schemeClr val="tx1"/>
                </a:solidFill>
                <a:latin typeface="Cambria Math" charset="0"/>
                <a:ea typeface="Cambria Math" charset="0"/>
                <a:cs typeface="Cambria Math" charset="0"/>
              </a:rPr>
              <a:t>Assim, é possível que uma teoria seja tanto explicativa quanto crítica e muitas teorias se encaixam neste modelo. </a:t>
            </a:r>
          </a:p>
          <a:p>
            <a:pPr algn="just"/>
            <a:r>
              <a:rPr lang="pt-BR" dirty="0">
                <a:solidFill>
                  <a:schemeClr val="tx1"/>
                </a:solidFill>
                <a:latin typeface="Cambria Math" charset="0"/>
                <a:ea typeface="Cambria Math" charset="0"/>
                <a:cs typeface="Cambria Math" charset="0"/>
              </a:rPr>
              <a:t>Essa concepção da teoria ecoa a exortação marxista de que o ponto da teoria não é apenas interpretar o mundo, mas </a:t>
            </a:r>
            <a:r>
              <a:rPr lang="pt-BR" dirty="0" smtClean="0">
                <a:solidFill>
                  <a:schemeClr val="tx1"/>
                </a:solidFill>
                <a:latin typeface="Cambria Math" charset="0"/>
                <a:ea typeface="Cambria Math" charset="0"/>
                <a:cs typeface="Cambria Math" charset="0"/>
              </a:rPr>
              <a:t>mudá-lo</a:t>
            </a:r>
            <a:r>
              <a:rPr lang="pt-BR" dirty="0">
                <a:solidFill>
                  <a:schemeClr val="tx1"/>
                </a:solidFill>
                <a:latin typeface="Cambria Math" charset="0"/>
                <a:ea typeface="Cambria Math" charset="0"/>
                <a:cs typeface="Cambria Math" charset="0"/>
              </a:rPr>
              <a:t>.</a:t>
            </a:r>
            <a:r>
              <a:rPr lang="pt-BR" dirty="0" smtClean="0">
                <a:solidFill>
                  <a:schemeClr val="tx1"/>
                </a:solidFill>
                <a:latin typeface="Cambria Math" charset="0"/>
                <a:ea typeface="Cambria Math" charset="0"/>
                <a:cs typeface="Cambria Math" charset="0"/>
              </a:rPr>
              <a:t>  </a:t>
            </a:r>
            <a:endParaRPr lang="pt-BR" dirty="0">
              <a:solidFill>
                <a:schemeClr val="tx1"/>
              </a:solidFill>
              <a:latin typeface="Cambria Math" charset="0"/>
              <a:ea typeface="Cambria Math" charset="0"/>
              <a:cs typeface="Cambria Math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49275" y="321288"/>
            <a:ext cx="8042276" cy="764975"/>
          </a:xfrm>
        </p:spPr>
        <p:txBody>
          <a:bodyPr/>
          <a:lstStyle/>
          <a:p>
            <a:r>
              <a:rPr lang="pt-BR" sz="3800" dirty="0" smtClean="0">
                <a:latin typeface="Cambria"/>
                <a:cs typeface="Cambria"/>
              </a:rPr>
              <a:t>A visão </a:t>
            </a:r>
            <a:r>
              <a:rPr lang="pt-BR" sz="3800" dirty="0" smtClean="0">
                <a:latin typeface="Cambria"/>
                <a:cs typeface="Cambria"/>
              </a:rPr>
              <a:t>crítica</a:t>
            </a:r>
            <a:r>
              <a:rPr lang="pt-BR" sz="3800" dirty="0" smtClean="0">
                <a:latin typeface="Cambria"/>
                <a:cs typeface="Cambria"/>
              </a:rPr>
              <a:t> </a:t>
            </a:r>
            <a:r>
              <a:rPr lang="pt-BR" sz="3800" dirty="0" smtClean="0">
                <a:latin typeface="Cambria"/>
                <a:cs typeface="Cambria"/>
              </a:rPr>
              <a:t>das teorias II</a:t>
            </a:r>
            <a:endParaRPr lang="pt-BR" sz="3800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3236544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844" y="1392254"/>
            <a:ext cx="8042276" cy="5339525"/>
          </a:xfrm>
        </p:spPr>
        <p:txBody>
          <a:bodyPr>
            <a:normAutofit/>
          </a:bodyPr>
          <a:lstStyle/>
          <a:p>
            <a:pPr algn="just"/>
            <a:r>
              <a:rPr lang="pt-BR" dirty="0">
                <a:solidFill>
                  <a:schemeClr val="tx1"/>
                </a:solidFill>
                <a:latin typeface="Cambria"/>
                <a:cs typeface="Cambria"/>
              </a:rPr>
              <a:t>Se por um lado, as teorias explicativas provém os instrumentos necessários à compreensão e fornecem possíveis soluções aos problemas, as teorias normativas sugere qual dessas soluções é a mais desejável.</a:t>
            </a:r>
            <a:r>
              <a:rPr lang="pt-BR" dirty="0">
                <a:solidFill>
                  <a:srgbClr val="000000"/>
                </a:solidFill>
                <a:latin typeface="Cambria"/>
                <a:cs typeface="Cambria"/>
              </a:rPr>
              <a:t>  </a:t>
            </a:r>
          </a:p>
          <a:p>
            <a:pPr algn="just"/>
            <a:r>
              <a:rPr lang="pt-BR" dirty="0" smtClean="0">
                <a:solidFill>
                  <a:srgbClr val="000000"/>
                </a:solidFill>
                <a:latin typeface="Cambria"/>
                <a:cs typeface="Cambria"/>
              </a:rPr>
              <a:t>Toda teoria tem uma visão normativa embutida da realidade na formação dos pressupostos, conceitos e variáveis.</a:t>
            </a:r>
          </a:p>
          <a:p>
            <a:pPr algn="just"/>
            <a:r>
              <a:rPr lang="pt-BR" dirty="0" smtClean="0">
                <a:solidFill>
                  <a:srgbClr val="000000"/>
                </a:solidFill>
                <a:latin typeface="Cambria"/>
                <a:cs typeface="Cambria"/>
              </a:rPr>
              <a:t>A visão normativa embutida por gerar injustiças a partir do olhar de outro arcabouço normativo.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49275" y="321288"/>
            <a:ext cx="8042276" cy="764975"/>
          </a:xfrm>
        </p:spPr>
        <p:txBody>
          <a:bodyPr/>
          <a:lstStyle/>
          <a:p>
            <a:r>
              <a:rPr lang="pt-BR" sz="4000" dirty="0" smtClean="0">
                <a:latin typeface="Cambria"/>
                <a:cs typeface="Cambria"/>
              </a:rPr>
              <a:t>A visão normativa das teorias</a:t>
            </a:r>
            <a:endParaRPr lang="pt-BR" sz="4000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26346259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844" y="1116540"/>
            <a:ext cx="8042276" cy="5615240"/>
          </a:xfrm>
        </p:spPr>
        <p:txBody>
          <a:bodyPr>
            <a:noAutofit/>
          </a:bodyPr>
          <a:lstStyle/>
          <a:p>
            <a:pPr algn="just"/>
            <a:r>
              <a:rPr lang="pt-BR" sz="2100" dirty="0" smtClean="0">
                <a:solidFill>
                  <a:srgbClr val="000000"/>
                </a:solidFill>
                <a:latin typeface="Cambria"/>
                <a:cs typeface="Cambria"/>
              </a:rPr>
              <a:t>O </a:t>
            </a:r>
            <a:r>
              <a:rPr lang="pt-BR" sz="2100" b="1" dirty="0">
                <a:solidFill>
                  <a:srgbClr val="000000"/>
                </a:solidFill>
                <a:latin typeface="Cambria"/>
                <a:cs typeface="Cambria"/>
              </a:rPr>
              <a:t>positivismo</a:t>
            </a:r>
            <a:r>
              <a:rPr lang="pt-BR" sz="2100" dirty="0">
                <a:solidFill>
                  <a:srgbClr val="000000"/>
                </a:solidFill>
                <a:latin typeface="Cambria"/>
                <a:cs typeface="Cambria"/>
              </a:rPr>
              <a:t> adota uma ontologia e epistemologia fundacional. </a:t>
            </a:r>
            <a:endParaRPr lang="pt-BR" sz="2100" dirty="0" smtClean="0">
              <a:solidFill>
                <a:srgbClr val="000000"/>
              </a:solidFill>
              <a:latin typeface="Cambria"/>
              <a:cs typeface="Cambria"/>
            </a:endParaRPr>
          </a:p>
          <a:p>
            <a:pPr algn="just"/>
            <a:r>
              <a:rPr lang="pt-BR" sz="2100" dirty="0" smtClean="0">
                <a:solidFill>
                  <a:srgbClr val="000000"/>
                </a:solidFill>
                <a:latin typeface="Cambria"/>
                <a:cs typeface="Cambria"/>
              </a:rPr>
              <a:t>O </a:t>
            </a:r>
            <a:r>
              <a:rPr lang="pt-BR" sz="2100" dirty="0">
                <a:solidFill>
                  <a:srgbClr val="000000"/>
                </a:solidFill>
                <a:latin typeface="Cambria"/>
                <a:cs typeface="Cambria"/>
              </a:rPr>
              <a:t>positivismo tem como base a tradição </a:t>
            </a:r>
            <a:r>
              <a:rPr lang="pt-BR" sz="2100" dirty="0" err="1">
                <a:solidFill>
                  <a:srgbClr val="000000"/>
                </a:solidFill>
                <a:latin typeface="Cambria"/>
                <a:cs typeface="Cambria"/>
              </a:rPr>
              <a:t>empiricista</a:t>
            </a:r>
            <a:r>
              <a:rPr lang="pt-BR" sz="2100" dirty="0">
                <a:solidFill>
                  <a:srgbClr val="000000"/>
                </a:solidFill>
                <a:latin typeface="Cambria"/>
                <a:cs typeface="Cambria"/>
              </a:rPr>
              <a:t> das ciências naturais e veem as ciências sociais como capazes de mimetizar </a:t>
            </a:r>
            <a:r>
              <a:rPr lang="pt-BR" sz="2100" dirty="0" smtClean="0">
                <a:solidFill>
                  <a:srgbClr val="000000"/>
                </a:solidFill>
                <a:latin typeface="Cambria"/>
                <a:cs typeface="Cambria"/>
              </a:rPr>
              <a:t>esta </a:t>
            </a:r>
            <a:r>
              <a:rPr lang="pt-BR" sz="2100" dirty="0">
                <a:solidFill>
                  <a:srgbClr val="000000"/>
                </a:solidFill>
                <a:latin typeface="Cambria"/>
                <a:cs typeface="Cambria"/>
              </a:rPr>
              <a:t>lógica científica. </a:t>
            </a:r>
            <a:endParaRPr lang="pt-BR" sz="2100" dirty="0" smtClean="0">
              <a:solidFill>
                <a:srgbClr val="000000"/>
              </a:solidFill>
              <a:latin typeface="Cambria"/>
              <a:cs typeface="Cambria"/>
            </a:endParaRPr>
          </a:p>
          <a:p>
            <a:pPr algn="just"/>
            <a:r>
              <a:rPr lang="pt-BR" sz="2100" dirty="0" smtClean="0">
                <a:solidFill>
                  <a:srgbClr val="000000"/>
                </a:solidFill>
                <a:latin typeface="Cambria"/>
                <a:cs typeface="Cambria"/>
              </a:rPr>
              <a:t>Ou </a:t>
            </a:r>
            <a:r>
              <a:rPr lang="pt-BR" sz="2100" dirty="0">
                <a:solidFill>
                  <a:srgbClr val="000000"/>
                </a:solidFill>
                <a:latin typeface="Cambria"/>
                <a:cs typeface="Cambria"/>
              </a:rPr>
              <a:t>seja, é possível observar tudo que acontece no mundo real como um todo sem qualquer mediação. Por isso nega a dicotomia aparência-realidade. </a:t>
            </a:r>
            <a:endParaRPr lang="pt-BR" sz="2100" dirty="0" smtClean="0">
              <a:solidFill>
                <a:srgbClr val="000000"/>
              </a:solidFill>
              <a:latin typeface="Cambria"/>
              <a:cs typeface="Cambria"/>
            </a:endParaRPr>
          </a:p>
          <a:p>
            <a:pPr algn="just"/>
            <a:r>
              <a:rPr lang="pt-BR" sz="2100" dirty="0" smtClean="0">
                <a:solidFill>
                  <a:srgbClr val="000000"/>
                </a:solidFill>
                <a:latin typeface="Cambria"/>
                <a:cs typeface="Cambria"/>
              </a:rPr>
              <a:t>As </a:t>
            </a:r>
            <a:r>
              <a:rPr lang="pt-BR" sz="2100" dirty="0">
                <a:solidFill>
                  <a:srgbClr val="000000"/>
                </a:solidFill>
                <a:latin typeface="Cambria"/>
                <a:cs typeface="Cambria"/>
              </a:rPr>
              <a:t>hipótese podem ser geradas e testadas a partir da observação direta. O objetivo final é gerar leis e causalidade gerais sobre o fenômeno social. </a:t>
            </a:r>
            <a:endParaRPr lang="pt-BR" sz="2100" dirty="0" smtClean="0">
              <a:solidFill>
                <a:srgbClr val="000000"/>
              </a:solidFill>
              <a:latin typeface="Cambria"/>
              <a:cs typeface="Cambria"/>
            </a:endParaRPr>
          </a:p>
          <a:p>
            <a:pPr algn="just"/>
            <a:r>
              <a:rPr lang="pt-BR" sz="2100" dirty="0" smtClean="0">
                <a:solidFill>
                  <a:srgbClr val="000000"/>
                </a:solidFill>
                <a:latin typeface="Cambria"/>
                <a:cs typeface="Cambria"/>
              </a:rPr>
              <a:t>Há </a:t>
            </a:r>
            <a:r>
              <a:rPr lang="pt-BR" sz="2100" dirty="0">
                <a:solidFill>
                  <a:srgbClr val="000000"/>
                </a:solidFill>
                <a:latin typeface="Cambria"/>
                <a:cs typeface="Cambria"/>
              </a:rPr>
              <a:t>uma objetividade implícita na análise. Todo o conhecimento é generalizável e replicável. O positivismo busca explicar os comportamentos e não seu significado. </a:t>
            </a:r>
            <a:endParaRPr lang="en-US" sz="2100" dirty="0">
              <a:solidFill>
                <a:srgbClr val="000000"/>
              </a:solidFill>
              <a:latin typeface="Cambria"/>
              <a:cs typeface="Cambria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49275" y="467692"/>
            <a:ext cx="8042276" cy="516117"/>
          </a:xfrm>
        </p:spPr>
        <p:txBody>
          <a:bodyPr/>
          <a:lstStyle/>
          <a:p>
            <a:r>
              <a:rPr lang="pt-BR" sz="3800" dirty="0" smtClean="0">
                <a:latin typeface="Cambria"/>
                <a:cs typeface="Cambria"/>
              </a:rPr>
              <a:t>Objetivismo vs. Interpretativismo</a:t>
            </a:r>
            <a:endParaRPr lang="pt-BR" sz="3800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30421770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462</TotalTime>
  <Words>1155</Words>
  <Application>Microsoft Macintosh PowerPoint</Application>
  <PresentationFormat>Apresentação na tela (4:3)</PresentationFormat>
  <Paragraphs>68</Paragraphs>
  <Slides>12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8" baseType="lpstr">
      <vt:lpstr>Calibri</vt:lpstr>
      <vt:lpstr>Cambria</vt:lpstr>
      <vt:lpstr>Cambria Math</vt:lpstr>
      <vt:lpstr>News Gothic MT</vt:lpstr>
      <vt:lpstr>Wingdings 2</vt:lpstr>
      <vt:lpstr>Breeze</vt:lpstr>
      <vt:lpstr>As três dimensões da TRI</vt:lpstr>
      <vt:lpstr>Ontologia, Epistemologia e Metodologia</vt:lpstr>
      <vt:lpstr>A visão positivista das teorias I</vt:lpstr>
      <vt:lpstr>A visão positivista das teorias II</vt:lpstr>
      <vt:lpstr>A visão positivista das teorias III</vt:lpstr>
      <vt:lpstr>A visão crítica das teorias I</vt:lpstr>
      <vt:lpstr>A visão crítica das teorias II</vt:lpstr>
      <vt:lpstr>A visão normativa das teorias</vt:lpstr>
      <vt:lpstr>Objetivismo vs. Interpretativismo</vt:lpstr>
      <vt:lpstr>Objetivismo vs. Interpretativismo</vt:lpstr>
      <vt:lpstr>Objetivismo vs. Interpretativismo</vt:lpstr>
      <vt:lpstr>O fim das grandes teorias?</vt:lpstr>
    </vt:vector>
  </TitlesOfParts>
  <Company>ESPM</Company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 realismo ofensivo de John Mearsheimer</dc:title>
  <dc:creator>Feliciano Guimaraes</dc:creator>
  <cp:lastModifiedBy>Feliciano Guimarães</cp:lastModifiedBy>
  <cp:revision>86</cp:revision>
  <dcterms:created xsi:type="dcterms:W3CDTF">2014-02-20T14:42:30Z</dcterms:created>
  <dcterms:modified xsi:type="dcterms:W3CDTF">2017-08-08T15:55:53Z</dcterms:modified>
</cp:coreProperties>
</file>