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DC327"/>
    <a:srgbClr val="E3B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5" d="100"/>
          <a:sy n="65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38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3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40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0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1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73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4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42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5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62E67-AA38-46CC-A48E-B9639FFCF943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53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>
                <a:latin typeface="Bahnschrift SemiBold" pitchFamily="34" charset="0"/>
              </a:rPr>
              <a:t>7</a:t>
            </a:r>
            <a:r>
              <a:rPr lang="pt-BR" sz="1600" u="sng" dirty="0" smtClean="0">
                <a:latin typeface="Bahnschrift SemiBold" pitchFamily="34" charset="0"/>
              </a:rPr>
              <a:t> (01/10/20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48351" y="50820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Bahnschrift Light" pitchFamily="34" charset="0"/>
              </a:rPr>
              <a:t>Morte . Luto.  Cuidados paliativos 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47864" y="1430161"/>
            <a:ext cx="232482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TED X FMUSP</a:t>
            </a:r>
          </a:p>
          <a:p>
            <a:pPr algn="just"/>
            <a:r>
              <a:rPr lang="pt-BR" dirty="0" smtClean="0">
                <a:latin typeface="+mj-lt"/>
              </a:rPr>
              <a:t>“A morte é um dia que vale a pena viver”</a:t>
            </a:r>
          </a:p>
          <a:p>
            <a:pPr algn="just"/>
            <a:endParaRPr lang="pt-BR" dirty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Cuidados paliativos: cuidar do sofrimento nas suas várias dimensões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Intempéries e sofrimento 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Doenças se repetem, sofrimento não: os tons do sofrimento 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Ética 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Escuta: ouvir como gostaria de ser ouvido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j-lt"/>
              </a:rPr>
              <a:t> Encontrar sentido na existência e na sua história  </a:t>
            </a:r>
            <a:endParaRPr lang="pt-BR" dirty="0">
              <a:latin typeface="+mj-lt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347864" y="1425457"/>
            <a:ext cx="2304256" cy="536001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55776" y="486885"/>
            <a:ext cx="3816424" cy="6463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72" name="Conector angulado 71"/>
          <p:cNvCxnSpPr>
            <a:stCxn id="18" idx="3"/>
          </p:cNvCxnSpPr>
          <p:nvPr/>
        </p:nvCxnSpPr>
        <p:spPr>
          <a:xfrm>
            <a:off x="6372200" y="810051"/>
            <a:ext cx="504056" cy="55952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do 82"/>
          <p:cNvCxnSpPr>
            <a:endCxn id="18" idx="1"/>
          </p:cNvCxnSpPr>
          <p:nvPr/>
        </p:nvCxnSpPr>
        <p:spPr>
          <a:xfrm rot="5400000" flipH="1" flipV="1">
            <a:off x="2069743" y="864037"/>
            <a:ext cx="540019" cy="4320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/>
          <p:cNvSpPr/>
          <p:nvPr/>
        </p:nvSpPr>
        <p:spPr>
          <a:xfrm>
            <a:off x="179512" y="1369572"/>
            <a:ext cx="2880320" cy="529978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6156176" y="1412777"/>
            <a:ext cx="2880320" cy="468051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6210080" y="1453141"/>
            <a:ext cx="2772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“Cuidados paliativos no SUS em SP”: pesquisa Sofia e Thais</a:t>
            </a:r>
          </a:p>
          <a:p>
            <a:pPr algn="just"/>
            <a:endParaRPr lang="pt-BR" dirty="0"/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Dignidade e respeito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Acolhimento: vínculo e a garantia de um tratamento digno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Importância de cuidar do cuidador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Importância de olhar para as profissionais 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Visão paliativa em todos os segmentos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A questão da hierarquia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Comunicação </a:t>
            </a:r>
            <a:endParaRPr lang="pt-BR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243249" y="1444901"/>
            <a:ext cx="27528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Processo de desenvolvimento envolve pequenas e grandes perdas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A importância dos profissionais de saúde para as notícias sobre a perda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Processo de luto é variável, pode existir adoecimento no luto que requer tratamento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Distanciamento do processo de luto não auxilia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Aceitação X negação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Dimensão cultural da morte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Luto coletivo e ritualização das despedidas</a:t>
            </a:r>
            <a:endParaRPr lang="pt-BR" dirty="0"/>
          </a:p>
        </p:txBody>
      </p:sp>
      <p:cxnSp>
        <p:nvCxnSpPr>
          <p:cNvPr id="19" name="Conector reto 18"/>
          <p:cNvCxnSpPr>
            <a:stCxn id="18" idx="2"/>
            <a:endCxn id="12" idx="0"/>
          </p:cNvCxnSpPr>
          <p:nvPr/>
        </p:nvCxnSpPr>
        <p:spPr>
          <a:xfrm>
            <a:off x="4463988" y="1133216"/>
            <a:ext cx="36004" cy="292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3059832" y="3212976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>
            <a:off x="5652120" y="3212976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0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>
                <a:latin typeface="Bahnschrift SemiBold" pitchFamily="34" charset="0"/>
              </a:rPr>
              <a:t>7</a:t>
            </a:r>
            <a:r>
              <a:rPr lang="pt-BR" sz="1600" u="sng" dirty="0" smtClean="0">
                <a:latin typeface="Bahnschrift SemiBold" pitchFamily="34" charset="0"/>
              </a:rPr>
              <a:t> (01/10/20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48106" y="4930195"/>
            <a:ext cx="3539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Bahnschrift Light" pitchFamily="34" charset="0"/>
              </a:rPr>
              <a:t>O papel da enfermagem </a:t>
            </a:r>
            <a:r>
              <a:rPr lang="pt-BR" sz="1600" dirty="0" smtClean="0">
                <a:latin typeface="Bahnschrift Light" pitchFamily="34" charset="0"/>
              </a:rPr>
              <a:t>no desenvolvimento e cuidados com a morte</a:t>
            </a:r>
            <a:endParaRPr lang="pt-BR" sz="1600" dirty="0" smtClean="0">
              <a:latin typeface="Bahnschrift Light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68978" y="739564"/>
            <a:ext cx="6399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Bahnschrift Light" pitchFamily="34" charset="0"/>
              </a:rPr>
              <a:t>Que experiências vocês tem com o </a:t>
            </a:r>
            <a:r>
              <a:rPr lang="pt-BR" sz="1600" b="1" dirty="0" smtClean="0">
                <a:latin typeface="Bahnschrift Light" pitchFamily="34" charset="0"/>
              </a:rPr>
              <a:t>tema/processo da morte?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089870" y="739563"/>
            <a:ext cx="6705724" cy="3385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1268978" y="4950082"/>
            <a:ext cx="3659479" cy="811109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5557545" y="1718714"/>
            <a:ext cx="3406943" cy="66894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322114" y="2536499"/>
            <a:ext cx="4448932" cy="61468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4325632" y="2566403"/>
            <a:ext cx="4445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Bahnschrift Light" pitchFamily="34" charset="0"/>
              </a:rPr>
              <a:t>A </a:t>
            </a:r>
            <a:r>
              <a:rPr lang="pt-BR" sz="1600" b="1" dirty="0" smtClean="0">
                <a:latin typeface="Bahnschrift Light" pitchFamily="34" charset="0"/>
              </a:rPr>
              <a:t>importância do luto</a:t>
            </a:r>
            <a:r>
              <a:rPr lang="pt-BR" sz="1600" dirty="0" smtClean="0">
                <a:latin typeface="Bahnschrift Light" pitchFamily="34" charset="0"/>
              </a:rPr>
              <a:t> e elaboração a dor, sentimento que se modifica ao longo do tempo 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50562" y="4010615"/>
            <a:ext cx="3475326" cy="847955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50926" y="4010615"/>
            <a:ext cx="3321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Bahnschrift Light" pitchFamily="34" charset="0"/>
              </a:rPr>
              <a:t>A relação da morte co</a:t>
            </a:r>
            <a:r>
              <a:rPr lang="pt-BR" sz="1600" dirty="0" smtClean="0">
                <a:latin typeface="Bahnschrift Light" pitchFamily="34" charset="0"/>
              </a:rPr>
              <a:t>m a </a:t>
            </a:r>
            <a:r>
              <a:rPr lang="pt-BR" sz="1600" b="1" dirty="0" smtClean="0">
                <a:latin typeface="Bahnschrift Light" pitchFamily="34" charset="0"/>
              </a:rPr>
              <a:t>cultura</a:t>
            </a:r>
            <a:r>
              <a:rPr lang="pt-BR" sz="1600" dirty="0" smtClean="0">
                <a:latin typeface="Bahnschrift Light" pitchFamily="34" charset="0"/>
              </a:rPr>
              <a:t>: compreensões, processos de luto, tabus, religiosidade e rituais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539619" y="1760801"/>
            <a:ext cx="3424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Bahnschrift Light" pitchFamily="34" charset="0"/>
              </a:rPr>
              <a:t>A </a:t>
            </a:r>
            <a:r>
              <a:rPr lang="pt-BR" sz="1600" b="1" dirty="0" smtClean="0">
                <a:latin typeface="Bahnschrift Light" pitchFamily="34" charset="0"/>
              </a:rPr>
              <a:t>negação da morte </a:t>
            </a:r>
            <a:r>
              <a:rPr lang="pt-BR" sz="1600" dirty="0" smtClean="0">
                <a:latin typeface="Bahnschrift Light" pitchFamily="34" charset="0"/>
              </a:rPr>
              <a:t>e o papel profissional nesse processo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071543" y="2551451"/>
            <a:ext cx="2701419" cy="59972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89870" y="2551451"/>
            <a:ext cx="2683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latin typeface="Bahnschrift Light" pitchFamily="34" charset="0"/>
              </a:rPr>
              <a:t>A importância dos </a:t>
            </a:r>
            <a:r>
              <a:rPr lang="pt-BR" sz="1600" b="1" dirty="0" smtClean="0">
                <a:latin typeface="Bahnschrift Light" pitchFamily="34" charset="0"/>
              </a:rPr>
              <a:t>rituais de despedida 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231231" y="1578520"/>
            <a:ext cx="4237430" cy="823236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222685" y="1622200"/>
            <a:ext cx="4220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latin typeface="Bahnschrift Light" pitchFamily="34" charset="0"/>
              </a:rPr>
              <a:t>Morte </a:t>
            </a:r>
            <a:r>
              <a:rPr lang="pt-BR" sz="1600" b="1" dirty="0" smtClean="0">
                <a:latin typeface="Bahnschrift Light" pitchFamily="34" charset="0"/>
              </a:rPr>
              <a:t>repentina</a:t>
            </a:r>
            <a:r>
              <a:rPr lang="pt-BR" sz="1600" dirty="0" smtClean="0">
                <a:latin typeface="Bahnschrift Light" pitchFamily="34" charset="0"/>
              </a:rPr>
              <a:t> x processo de adoecimento:  dificuldades percebidas na despedida e processo de luto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4723307" y="4067143"/>
            <a:ext cx="4241181" cy="745574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5095314" y="5055325"/>
            <a:ext cx="3620208" cy="646331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5095314" y="5053305"/>
            <a:ext cx="341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Bahnschrift Light" pitchFamily="34" charset="0"/>
              </a:rPr>
              <a:t>A </a:t>
            </a:r>
            <a:r>
              <a:rPr lang="pt-BR" sz="1600" b="1" dirty="0" smtClean="0">
                <a:latin typeface="Bahnschrift Light" pitchFamily="34" charset="0"/>
              </a:rPr>
              <a:t>dificuldade de falar </a:t>
            </a:r>
            <a:r>
              <a:rPr lang="pt-BR" sz="1600" dirty="0" smtClean="0">
                <a:latin typeface="Bahnschrift Light" pitchFamily="34" charset="0"/>
              </a:rPr>
              <a:t>sobre a morte e o medo da morte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3827229" y="3364122"/>
            <a:ext cx="4943816" cy="580999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3618125" y="3360346"/>
            <a:ext cx="5346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latin typeface="Bahnschrift Light" pitchFamily="34" charset="0"/>
              </a:rPr>
              <a:t>A </a:t>
            </a:r>
            <a:r>
              <a:rPr lang="pt-BR" sz="1600" b="1" dirty="0" smtClean="0">
                <a:latin typeface="Bahnschrift Light" pitchFamily="34" charset="0"/>
              </a:rPr>
              <a:t>aprendizagem </a:t>
            </a:r>
            <a:r>
              <a:rPr lang="pt-BR" sz="1600" dirty="0" smtClean="0">
                <a:latin typeface="Bahnschrift Light" pitchFamily="34" charset="0"/>
              </a:rPr>
              <a:t>vivida no processo de morte e o cuidado do cuidador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293743" y="5857935"/>
            <a:ext cx="353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Bahnschrift Light" pitchFamily="34" charset="0"/>
              </a:rPr>
              <a:t>Postura profissional x identificação </a:t>
            </a:r>
            <a:r>
              <a:rPr lang="pt-BR" sz="1600" dirty="0" smtClean="0">
                <a:latin typeface="Bahnschrift Light" pitchFamily="34" charset="0"/>
              </a:rPr>
              <a:t>com as demandas do paciente: a importância da empatia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39" name="Retângulo de cantos arredondados 38"/>
          <p:cNvSpPr/>
          <p:nvPr/>
        </p:nvSpPr>
        <p:spPr>
          <a:xfrm>
            <a:off x="240084" y="5890826"/>
            <a:ext cx="3587145" cy="798106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de cantos arredondados 40"/>
          <p:cNvSpPr/>
          <p:nvPr/>
        </p:nvSpPr>
        <p:spPr>
          <a:xfrm>
            <a:off x="4322113" y="5900646"/>
            <a:ext cx="4675339" cy="745574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CaixaDeTexto 41"/>
          <p:cNvSpPr txBox="1"/>
          <p:nvPr/>
        </p:nvSpPr>
        <p:spPr>
          <a:xfrm>
            <a:off x="4296186" y="5854855"/>
            <a:ext cx="4701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Bahnschrift Light" pitchFamily="34" charset="0"/>
              </a:rPr>
              <a:t>O descaso profissional </a:t>
            </a:r>
            <a:r>
              <a:rPr lang="pt-BR" sz="1600" dirty="0" smtClean="0">
                <a:latin typeface="Bahnschrift Light" pitchFamily="34" charset="0"/>
              </a:rPr>
              <a:t>e suas implicações para os cuidados paliativos, morte e luto (para quem o vive e para a família)</a:t>
            </a:r>
            <a:endParaRPr lang="pt-BR" sz="1600" dirty="0" smtClean="0">
              <a:latin typeface="Bahnschrift Light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723307" y="4133725"/>
            <a:ext cx="424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Bahnschrift Light" pitchFamily="34" charset="0"/>
              </a:rPr>
              <a:t>A escuta ao paciente</a:t>
            </a:r>
            <a:r>
              <a:rPr lang="pt-BR" sz="1600" dirty="0" smtClean="0">
                <a:latin typeface="Bahnschrift Light" pitchFamily="34" charset="0"/>
              </a:rPr>
              <a:t>: o conhecimento que ele tem sobre si, seu corpo e seu processo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300403" y="3364122"/>
            <a:ext cx="2191939" cy="387154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76865" y="3364122"/>
            <a:ext cx="2185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Bahnschrift Light" pitchFamily="34" charset="0"/>
              </a:rPr>
              <a:t>A questão do </a:t>
            </a:r>
            <a:r>
              <a:rPr lang="pt-BR" sz="1600" b="1" dirty="0" smtClean="0">
                <a:latin typeface="Bahnschrift Light" pitchFamily="34" charset="0"/>
              </a:rPr>
              <a:t>suicídio</a:t>
            </a:r>
            <a:endParaRPr lang="pt-BR" sz="1600" b="1" dirty="0">
              <a:latin typeface="Bahnschrift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98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</TotalTime>
  <Words>384</Words>
  <Application>Microsoft Office PowerPoint</Application>
  <PresentationFormat>Apresentação na tela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</dc:creator>
  <cp:lastModifiedBy>Bruna</cp:lastModifiedBy>
  <cp:revision>80</cp:revision>
  <dcterms:created xsi:type="dcterms:W3CDTF">2020-08-24T16:37:14Z</dcterms:created>
  <dcterms:modified xsi:type="dcterms:W3CDTF">2020-10-07T20:01:44Z</dcterms:modified>
</cp:coreProperties>
</file>