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4" r:id="rId2"/>
  </p:sldMasterIdLst>
  <p:notesMasterIdLst>
    <p:notesMasterId r:id="rId33"/>
  </p:notesMasterIdLst>
  <p:handoutMasterIdLst>
    <p:handoutMasterId r:id="rId34"/>
  </p:handoutMasterIdLst>
  <p:sldIdLst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000099"/>
    <a:srgbClr val="006600"/>
    <a:srgbClr val="4F81BD"/>
    <a:srgbClr val="FFFF00"/>
    <a:srgbClr val="385D8A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364" autoAdjust="0"/>
  </p:normalViewPr>
  <p:slideViewPr>
    <p:cSldViewPr>
      <p:cViewPr varScale="1">
        <p:scale>
          <a:sx n="77" d="100"/>
          <a:sy n="77" d="100"/>
        </p:scale>
        <p:origin x="31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0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ACD2F-A948-4A27-A871-5A9F2770F022}" type="datetimeFigureOut">
              <a:rPr lang="pt-BR" smtClean="0"/>
              <a:t>23/05/2019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7980A-CB4C-4420-AFEE-D62384F732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4000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6A6A1-2F4D-4CEB-8202-76D2FDD5D571}" type="datetimeFigureOut">
              <a:rPr lang="pt-BR" smtClean="0"/>
              <a:t>23/05/2019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5D562-C7BB-4836-B47C-15BFDD4A35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9791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5D562-C7BB-4836-B47C-15BFDD4A356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518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5D562-C7BB-4836-B47C-15BFDD4A3562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3375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6A4C-B1FE-4D81-9A05-063DB1910318}" type="datetime1">
              <a:rPr lang="pt-BR" smtClean="0"/>
              <a:t>23/05/2019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105575"/>
            <a:ext cx="9180512" cy="6990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45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3C41-74B7-4BE3-83FF-E5A2A6E3CD9F}" type="datetime1">
              <a:rPr lang="pt-BR" smtClean="0"/>
              <a:t>23/05/2019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035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8844-75CE-4BB9-AE8B-25BEC2B53472}" type="datetime1">
              <a:rPr lang="pt-BR" smtClean="0"/>
              <a:t>23/05/2019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7692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F419-60C5-4F24-AE0A-FB42C0CD0ECA}" type="datetime1">
              <a:rPr lang="pt-BR" smtClean="0"/>
              <a:t>23/05/2019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146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D1DB0-8ACD-4777-A942-9593B2E11846}" type="datetime1">
              <a:rPr lang="pt-BR" smtClean="0"/>
              <a:t>23/05/2019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317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E7B2-1EFB-4E84-A759-E2120DE232E7}" type="datetime1">
              <a:rPr lang="pt-BR" smtClean="0"/>
              <a:t>23/05/2019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247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Fun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E8B7-FEB8-4958-B0CC-989C41FE56E7}" type="datetime1">
              <a:rPr lang="pt-BR" smtClean="0"/>
              <a:t>23/05/2019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883"/>
            <a:ext cx="9203262" cy="687600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376" y="145109"/>
            <a:ext cx="1619672" cy="590599"/>
          </a:xfrm>
          <a:prstGeom prst="rect">
            <a:avLst/>
          </a:prstGeom>
        </p:spPr>
      </p:pic>
      <p:sp>
        <p:nvSpPr>
          <p:cNvPr id="11" name="Retângulo 10"/>
          <p:cNvSpPr/>
          <p:nvPr userDrawn="1"/>
        </p:nvSpPr>
        <p:spPr>
          <a:xfrm>
            <a:off x="145003" y="305270"/>
            <a:ext cx="6768752" cy="288032"/>
          </a:xfrm>
          <a:prstGeom prst="rect">
            <a:avLst/>
          </a:prstGeom>
          <a:solidFill>
            <a:srgbClr val="4F81BD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407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F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A06A-D1DF-413F-8B3C-83E07B6C4DC1}" type="datetime1">
              <a:rPr lang="pt-BR" smtClean="0"/>
              <a:t>23/05/2019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953" y="-27384"/>
            <a:ext cx="9214465" cy="69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2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C13BF-9B88-4292-B126-2D6011385579}" type="datetime1">
              <a:rPr lang="pt-BR" smtClean="0"/>
              <a:t>23/05/2019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2531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2F81-0823-4625-9A07-4170A9638674}" type="datetime1">
              <a:rPr lang="pt-BR" smtClean="0"/>
              <a:t>23/05/2019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932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4DAF-6167-422B-972C-706BF291987A}" type="datetime1">
              <a:rPr lang="pt-BR" smtClean="0"/>
              <a:t>23/05/2019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181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7F91-DE0B-42B1-B1A8-0F7F85686074}" type="datetime1">
              <a:rPr lang="pt-BR" smtClean="0"/>
              <a:t>23/05/2019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90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9C1D-CDCF-4DA9-B077-4991CD7B8F12}" type="datetime1">
              <a:rPr lang="pt-BR" smtClean="0"/>
              <a:t>23/05/2019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12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5DF3-D2D3-4570-B9DD-3BA542C466AF}" type="datetime1">
              <a:rPr lang="pt-BR" smtClean="0"/>
              <a:t>23/05/2019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350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7CB5F-F939-47B8-A91E-471574C0D7B1}" type="datetime1">
              <a:rPr lang="pt-BR" smtClean="0"/>
              <a:t>23/05/2019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62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63" r:id="rId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EC8C7-A51A-4AF5-BD4E-0F16DEBAC3D5}" type="datetime1">
              <a:rPr lang="pt-BR" smtClean="0"/>
              <a:t>23/05/2019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3431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28650" y="990600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dirty="0" smtClean="0">
                <a:solidFill>
                  <a:srgbClr val="003399"/>
                </a:solidFill>
                <a:latin typeface="Arial" charset="0"/>
              </a:rPr>
              <a:t>BIBLIOGRAFIA</a:t>
            </a:r>
            <a:endParaRPr lang="pt-BR" altLang="pt-BR" sz="32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85750" y="2590800"/>
            <a:ext cx="882015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6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241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71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9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86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43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00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b="1" dirty="0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SANTOS, Fernando César Almada.</a:t>
            </a:r>
            <a:endParaRPr kumimoji="0" lang="pt-BR" altLang="pt-BR" b="1" dirty="0">
              <a:solidFill>
                <a:srgbClr val="660066"/>
              </a:solidFill>
              <a:latin typeface="Arial" charset="0"/>
              <a:cs typeface="Times New Roman" pitchFamily="18" charset="0"/>
            </a:endParaRPr>
          </a:p>
          <a:p>
            <a:endParaRPr kumimoji="0" lang="pt-BR" altLang="pt-BR" b="1" dirty="0">
              <a:solidFill>
                <a:srgbClr val="660066"/>
              </a:solidFill>
              <a:latin typeface="Arial" charset="0"/>
              <a:cs typeface="Times New Roman" pitchFamily="18" charset="0"/>
            </a:endParaRPr>
          </a:p>
          <a:p>
            <a:r>
              <a:rPr kumimoji="0" lang="pt-BR" altLang="pt-BR" b="1" i="1" dirty="0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Estratégia de recursos humanos</a:t>
            </a:r>
            <a:r>
              <a:rPr kumimoji="0" lang="pt-BR" altLang="pt-BR" b="1" dirty="0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: dimensões competitivas.</a:t>
            </a:r>
            <a:endParaRPr kumimoji="0" lang="pt-BR" altLang="pt-BR" b="1" dirty="0">
              <a:solidFill>
                <a:srgbClr val="660066"/>
              </a:solidFill>
              <a:latin typeface="Arial" charset="0"/>
              <a:cs typeface="Times New Roman" pitchFamily="18" charset="0"/>
            </a:endParaRPr>
          </a:p>
          <a:p>
            <a:endParaRPr kumimoji="0" lang="pt-BR" altLang="pt-BR" b="1" dirty="0">
              <a:solidFill>
                <a:srgbClr val="660066"/>
              </a:solidFill>
              <a:latin typeface="Arial" charset="0"/>
              <a:cs typeface="Times New Roman" pitchFamily="18" charset="0"/>
            </a:endParaRPr>
          </a:p>
          <a:p>
            <a:r>
              <a:rPr kumimoji="0" lang="pt-BR" altLang="pt-BR" b="1" dirty="0">
                <a:solidFill>
                  <a:srgbClr val="660066"/>
                </a:solidFill>
                <a:latin typeface="Arial" charset="0"/>
                <a:cs typeface="Times New Roman" pitchFamily="18" charset="0"/>
              </a:rPr>
              <a:t> São Paulo: Atlas, 1999.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570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10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11188" y="1628775"/>
            <a:ext cx="7848600" cy="4681538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>
              <a:latin typeface="+mj-lt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620688"/>
            <a:ext cx="8207375" cy="927124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sz="28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CRITÉRIOS COMPETITIVOS</a:t>
            </a:r>
            <a:br>
              <a:rPr lang="pt-BR" altLang="pt-BR" sz="28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</a:br>
            <a:r>
              <a:rPr lang="pt-BR" altLang="pt-BR" sz="2800" b="1" dirty="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pt-BR" altLang="pt-BR" sz="2800" b="1" dirty="0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QUALIFICADORES</a:t>
            </a:r>
            <a:endParaRPr lang="pt-BR" altLang="pt-BR" sz="2800" b="1" dirty="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24525" y="5734050"/>
            <a:ext cx="2592388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600">
                <a:solidFill>
                  <a:schemeClr val="tx2"/>
                </a:solidFill>
                <a:latin typeface="Tahoma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Tahoma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Tahoma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Tahoma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Tahoma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kumimoji="0" lang="pt-BR" altLang="pt-BR" sz="2400" b="1" dirty="0">
                <a:solidFill>
                  <a:schemeClr val="tx1"/>
                </a:solidFill>
                <a:latin typeface="Arial" charset="0"/>
              </a:rPr>
              <a:t>Desempenho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55650" y="2060575"/>
            <a:ext cx="22320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600">
                <a:solidFill>
                  <a:schemeClr val="tx2"/>
                </a:solidFill>
                <a:latin typeface="Tahoma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Tahoma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Tahoma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Tahoma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Tahoma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kumimoji="0" lang="pt-BR" altLang="pt-BR" sz="2400" b="1">
                <a:solidFill>
                  <a:srgbClr val="008000"/>
                </a:solidFill>
                <a:latin typeface="Arial" charset="0"/>
              </a:rPr>
              <a:t>Benefício competitivo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V="1">
            <a:off x="4427538" y="2708275"/>
            <a:ext cx="504825" cy="252095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V="1">
            <a:off x="2987675" y="5229225"/>
            <a:ext cx="1439863" cy="431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4932363" y="2349500"/>
            <a:ext cx="1657350" cy="35877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572000" y="1916113"/>
            <a:ext cx="71438" cy="43211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003800" y="3500438"/>
            <a:ext cx="24479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400" b="1">
                <a:solidFill>
                  <a:srgbClr val="0000FF"/>
                </a:solidFill>
              </a:rPr>
              <a:t>Nível de qualificação</a:t>
            </a:r>
          </a:p>
        </p:txBody>
      </p:sp>
    </p:spTree>
    <p:extLst>
      <p:ext uri="{BB962C8B-B14F-4D97-AF65-F5344CB8AC3E}">
        <p14:creationId xmlns:p14="http://schemas.microsoft.com/office/powerpoint/2010/main" val="195444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11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84213" y="1740808"/>
            <a:ext cx="7848600" cy="4681537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620687"/>
            <a:ext cx="8207375" cy="984275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sz="32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CRITÉRIOS COMPETITIVOS</a:t>
            </a:r>
            <a:br>
              <a:rPr lang="pt-BR" altLang="pt-BR" sz="32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</a:br>
            <a:r>
              <a:rPr lang="pt-BR" altLang="pt-BR" sz="3200" b="1" dirty="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pt-BR" altLang="pt-BR" sz="3200" b="1" dirty="0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MENOS IMPORTANTES</a:t>
            </a:r>
            <a:endParaRPr lang="pt-BR" altLang="pt-BR" sz="3200" b="1" dirty="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24525" y="5734050"/>
            <a:ext cx="2592388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600">
                <a:solidFill>
                  <a:schemeClr val="tx2"/>
                </a:solidFill>
                <a:latin typeface="Tahoma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Tahoma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Tahoma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Tahoma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Tahoma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kumimoji="0" lang="pt-BR" altLang="pt-BR" sz="2400" b="1" dirty="0">
                <a:solidFill>
                  <a:schemeClr val="tx1"/>
                </a:solidFill>
                <a:latin typeface="Arial" charset="0"/>
              </a:rPr>
              <a:t>Desempenho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55650" y="2060575"/>
            <a:ext cx="22320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600">
                <a:solidFill>
                  <a:schemeClr val="tx2"/>
                </a:solidFill>
                <a:latin typeface="Tahoma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Tahoma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Tahoma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Tahoma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Tahoma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kumimoji="0" lang="pt-BR" altLang="pt-BR" sz="2400" b="1">
                <a:solidFill>
                  <a:srgbClr val="008000"/>
                </a:solidFill>
                <a:latin typeface="Arial" charset="0"/>
              </a:rPr>
              <a:t>Benefício competitivo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V="1">
            <a:off x="2700338" y="4941888"/>
            <a:ext cx="5327650" cy="6477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41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12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09550" y="762000"/>
            <a:ext cx="87630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sz="2700" b="1">
                <a:solidFill>
                  <a:srgbClr val="000099"/>
                </a:solidFill>
                <a:cs typeface="Arial" charset="0"/>
              </a:rPr>
              <a:t>AS ESTRATÉGIAS COMPETITIVAS E AS PRIORIDADES COMPETITIVAS DAS OPERAÇÕES</a:t>
            </a:r>
            <a:endParaRPr lang="pt-BR" altLang="pt-BR" sz="2700" b="1">
              <a:solidFill>
                <a:srgbClr val="000099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590800" y="3429000"/>
            <a:ext cx="5454650" cy="784225"/>
            <a:chOff x="1632" y="2160"/>
            <a:chExt cx="3436" cy="494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3859" y="2160"/>
              <a:ext cx="1209" cy="494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+mj-lt"/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H="1">
              <a:off x="2736" y="2160"/>
              <a:ext cx="1123" cy="48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+mj-lt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H="1">
              <a:off x="1632" y="2160"/>
              <a:ext cx="2227" cy="48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+mj-lt"/>
              </a:endParaRPr>
            </a:p>
          </p:txBody>
        </p:sp>
      </p:grp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3116263" y="2147888"/>
            <a:ext cx="5037137" cy="1281112"/>
            <a:chOff x="1963" y="1353"/>
            <a:chExt cx="3173" cy="807"/>
          </a:xfrm>
        </p:grpSpPr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963" y="1353"/>
              <a:ext cx="3168" cy="807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kumimoji="0" lang="pt-BR" altLang="pt-BR" sz="1000" b="1">
                <a:solidFill>
                  <a:srgbClr val="008000"/>
                </a:solidFill>
                <a:latin typeface="+mj-lt"/>
              </a:endParaRPr>
            </a:p>
            <a:p>
              <a:pPr algn="ctr" eaLnBrk="0" hangingPunct="0"/>
              <a:r>
                <a:rPr kumimoji="0" lang="pt-BR" altLang="pt-BR" sz="2000" b="1">
                  <a:solidFill>
                    <a:srgbClr val="008000"/>
                  </a:solidFill>
                  <a:latin typeface="+mj-lt"/>
                </a:rPr>
                <a:t>ESTRATÉGIA COMPETITIVA</a:t>
              </a:r>
              <a:endParaRPr kumimoji="0" lang="pt-BR" altLang="pt-BR" sz="2000" b="1">
                <a:solidFill>
                  <a:schemeClr val="tx1"/>
                </a:solidFill>
                <a:latin typeface="+mj-lt"/>
              </a:endParaRPr>
            </a:p>
            <a:p>
              <a:pPr eaLnBrk="0" hangingPunct="0"/>
              <a:endParaRPr kumimoji="0" lang="pt-BR" altLang="pt-BR" sz="1200" b="1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2208" y="1824"/>
              <a:ext cx="10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pt-BR" altLang="pt-BR" sz="2000" b="1">
                  <a:solidFill>
                    <a:srgbClr val="008000"/>
                  </a:solidFill>
                  <a:latin typeface="+mj-lt"/>
                </a:rPr>
                <a:t>Menor Custo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696" y="1824"/>
              <a:ext cx="116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pt-BR" altLang="pt-BR" sz="2000" b="1">
                  <a:solidFill>
                    <a:srgbClr val="008000"/>
                  </a:solidFill>
                  <a:latin typeface="+mj-lt"/>
                </a:rPr>
                <a:t>Diferenciação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1968" y="1776"/>
              <a:ext cx="3168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>
                <a:latin typeface="+mj-lt"/>
              </a:endParaRPr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3408" y="1776"/>
              <a:ext cx="0" cy="384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>
                <a:latin typeface="+mj-lt"/>
              </a:endParaRPr>
            </a:p>
          </p:txBody>
        </p:sp>
      </p:grp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419100" y="4219575"/>
            <a:ext cx="8285163" cy="1419225"/>
            <a:chOff x="264" y="2658"/>
            <a:chExt cx="5219" cy="894"/>
          </a:xfrm>
        </p:grpSpPr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264" y="2661"/>
              <a:ext cx="5208" cy="891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kumimoji="0" lang="pt-BR" altLang="pt-BR" sz="1000" b="1">
                <a:solidFill>
                  <a:srgbClr val="800080"/>
                </a:solidFill>
                <a:latin typeface="+mj-lt"/>
              </a:endParaRPr>
            </a:p>
            <a:p>
              <a:pPr algn="ctr" eaLnBrk="0" hangingPunct="0"/>
              <a:endParaRPr kumimoji="0" lang="pt-BR" altLang="pt-BR" sz="2000">
                <a:solidFill>
                  <a:srgbClr val="800080"/>
                </a:solidFill>
                <a:latin typeface="+mj-lt"/>
              </a:endParaRPr>
            </a:p>
            <a:p>
              <a:pPr algn="ctr" eaLnBrk="0" hangingPunct="0"/>
              <a:endParaRPr kumimoji="0" lang="pt-BR" altLang="pt-BR" sz="2000">
                <a:solidFill>
                  <a:srgbClr val="800080"/>
                </a:solidFill>
                <a:latin typeface="+mj-lt"/>
              </a:endParaRPr>
            </a:p>
            <a:p>
              <a:pPr algn="ctr" eaLnBrk="0" hangingPunct="0"/>
              <a:r>
                <a:rPr kumimoji="0" lang="pt-BR" altLang="pt-BR" sz="2000">
                  <a:solidFill>
                    <a:srgbClr val="800080"/>
                  </a:solidFill>
                  <a:latin typeface="+mj-lt"/>
                </a:rPr>
                <a:t>PRIORIDADES COMPETITIVAS DA ESTRATÉGIA  DE OPERAÇÕES</a:t>
              </a:r>
              <a:endParaRPr kumimoji="0" lang="pt-BR" altLang="pt-BR" sz="200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2112" y="2790"/>
              <a:ext cx="10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kumimoji="0" lang="pt-BR" altLang="pt-BR" sz="2000" b="1">
                  <a:solidFill>
                    <a:srgbClr val="800080"/>
                  </a:solidFill>
                  <a:latin typeface="+mj-lt"/>
                </a:rPr>
                <a:t>Flexibilidade</a:t>
              </a: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3312" y="2784"/>
              <a:ext cx="217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kumimoji="0" lang="pt-BR" altLang="pt-BR" sz="2000" b="1">
                  <a:solidFill>
                    <a:srgbClr val="800080"/>
                  </a:solidFill>
                  <a:latin typeface="+mj-lt"/>
                </a:rPr>
                <a:t>Desempenho das Entregas</a:t>
              </a: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146" y="2774"/>
              <a:ext cx="88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kumimoji="0" lang="pt-BR" altLang="pt-BR" sz="2000" b="1">
                  <a:solidFill>
                    <a:srgbClr val="800080"/>
                  </a:solidFill>
                  <a:latin typeface="+mj-lt"/>
                </a:rPr>
                <a:t>Qualidade</a:t>
              </a: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408" y="2736"/>
              <a:ext cx="7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kumimoji="0" lang="pt-BR" altLang="pt-BR" sz="2000" b="1">
                  <a:solidFill>
                    <a:srgbClr val="800080"/>
                  </a:solidFill>
                  <a:latin typeface="+mj-lt"/>
                </a:rPr>
                <a:t>Custo</a:t>
              </a:r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288" y="3090"/>
              <a:ext cx="5184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>
                <a:latin typeface="+mj-lt"/>
              </a:endParaRPr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1104" y="2658"/>
              <a:ext cx="0" cy="432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>
                <a:latin typeface="+mj-lt"/>
              </a:endParaRPr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70" y="2658"/>
              <a:ext cx="0" cy="432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>
                <a:latin typeface="+mj-lt"/>
              </a:endParaRPr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264" y="2664"/>
              <a:ext cx="0" cy="432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>
                <a:latin typeface="+mj-lt"/>
              </a:endParaRPr>
            </a:p>
          </p:txBody>
        </p:sp>
      </p:grpSp>
      <p:grpSp>
        <p:nvGrpSpPr>
          <p:cNvPr id="25" name="Group 26"/>
          <p:cNvGrpSpPr>
            <a:grpSpLocks/>
          </p:cNvGrpSpPr>
          <p:nvPr/>
        </p:nvGrpSpPr>
        <p:grpSpPr bwMode="auto">
          <a:xfrm>
            <a:off x="1371600" y="3429000"/>
            <a:ext cx="5808663" cy="792163"/>
            <a:chOff x="864" y="2160"/>
            <a:chExt cx="3659" cy="499"/>
          </a:xfrm>
        </p:grpSpPr>
        <p:sp>
          <p:nvSpPr>
            <p:cNvPr id="26" name="Line 3"/>
            <p:cNvSpPr>
              <a:spLocks noChangeShapeType="1"/>
            </p:cNvSpPr>
            <p:nvPr/>
          </p:nvSpPr>
          <p:spPr bwMode="auto">
            <a:xfrm flipH="1">
              <a:off x="864" y="2160"/>
              <a:ext cx="1789" cy="48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+mj-lt"/>
              </a:endParaRPr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 flipH="1">
              <a:off x="1338" y="2160"/>
              <a:ext cx="1315" cy="499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+mj-lt"/>
              </a:endParaRPr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>
              <a:off x="2699" y="2160"/>
              <a:ext cx="1824" cy="48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326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13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2923"/>
            <a:ext cx="9144000" cy="874713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sz="2800" b="1">
                <a:solidFill>
                  <a:srgbClr val="003300"/>
                </a:solidFill>
              </a:rPr>
              <a:t>REPRESENTAÇÃO POLAR</a:t>
            </a:r>
            <a:br>
              <a:rPr lang="pt-BR" altLang="pt-BR" sz="2800" b="1">
                <a:solidFill>
                  <a:srgbClr val="003300"/>
                </a:solidFill>
              </a:rPr>
            </a:br>
            <a:r>
              <a:rPr lang="pt-BR" altLang="pt-BR" sz="2800" b="1">
                <a:solidFill>
                  <a:srgbClr val="003300"/>
                </a:solidFill>
              </a:rPr>
              <a:t>DOS OBJETIVOS DE DESEMPENHO</a:t>
            </a:r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 flipV="1">
            <a:off x="4294188" y="3853011"/>
            <a:ext cx="2006600" cy="307975"/>
          </a:xfrm>
          <a:prstGeom prst="line">
            <a:avLst/>
          </a:prstGeom>
          <a:noFill/>
          <a:ln w="38100">
            <a:solidFill>
              <a:srgbClr val="0000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4284663" y="2148036"/>
            <a:ext cx="0" cy="2017712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2411413" y="3800623"/>
            <a:ext cx="1873250" cy="360363"/>
          </a:xfrm>
          <a:prstGeom prst="line">
            <a:avLst/>
          </a:prstGeom>
          <a:noFill/>
          <a:ln w="38100">
            <a:solidFill>
              <a:srgbClr val="66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H="1">
            <a:off x="2897188" y="4122886"/>
            <a:ext cx="1406525" cy="1800225"/>
          </a:xfrm>
          <a:prstGeom prst="line">
            <a:avLst/>
          </a:prstGeom>
          <a:noFill/>
          <a:ln w="38100">
            <a:solidFill>
              <a:srgbClr val="0099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4283075" y="4140348"/>
            <a:ext cx="1512888" cy="1730375"/>
          </a:xfrm>
          <a:prstGeom prst="line">
            <a:avLst/>
          </a:prstGeom>
          <a:noFill/>
          <a:ln w="38100">
            <a:solidFill>
              <a:srgbClr val="FF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659563" y="3637111"/>
            <a:ext cx="1800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b="1">
                <a:solidFill>
                  <a:srgbClr val="0000FF"/>
                </a:solidFill>
                <a:latin typeface="+mj-lt"/>
              </a:rPr>
              <a:t>Confiabilidade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058863" y="3565673"/>
            <a:ext cx="1209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b="1">
                <a:solidFill>
                  <a:srgbClr val="A50021"/>
                </a:solidFill>
                <a:latin typeface="+mj-lt"/>
              </a:rPr>
              <a:t>Rapidez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779838" y="1765448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b="1">
                <a:solidFill>
                  <a:schemeClr val="accent2"/>
                </a:solidFill>
                <a:latin typeface="+mj-lt"/>
              </a:rPr>
              <a:t>Custo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932363" y="6013598"/>
            <a:ext cx="187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b="1">
                <a:solidFill>
                  <a:srgbClr val="FF3300"/>
                </a:solidFill>
                <a:latin typeface="+mj-lt"/>
              </a:rPr>
              <a:t>Flexibilidade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547813" y="6086623"/>
            <a:ext cx="187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b="1">
                <a:solidFill>
                  <a:srgbClr val="009900"/>
                </a:solidFill>
                <a:latin typeface="+mj-lt"/>
              </a:rPr>
              <a:t>Qualidade</a:t>
            </a: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4284663" y="2557611"/>
            <a:ext cx="792162" cy="15128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H="1">
            <a:off x="4787900" y="4070498"/>
            <a:ext cx="288925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>
            <a:off x="3348038" y="4718198"/>
            <a:ext cx="1439862" cy="5762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H="1" flipV="1">
            <a:off x="2627313" y="3853011"/>
            <a:ext cx="720725" cy="14414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V="1">
            <a:off x="2627313" y="2557611"/>
            <a:ext cx="1657350" cy="1295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V="1">
            <a:off x="2916238" y="3637111"/>
            <a:ext cx="1368425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4284663" y="3637111"/>
            <a:ext cx="1800225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 flipH="1">
            <a:off x="5508625" y="3853011"/>
            <a:ext cx="576263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 flipH="1" flipV="1">
            <a:off x="3203575" y="5510361"/>
            <a:ext cx="2305050" cy="714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 flipH="1" flipV="1">
            <a:off x="2916238" y="3853011"/>
            <a:ext cx="287337" cy="15843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 flipV="1">
            <a:off x="4643438" y="2844948"/>
            <a:ext cx="504825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292725" y="2413148"/>
            <a:ext cx="25193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b="1" dirty="0">
                <a:latin typeface="+mj-lt"/>
              </a:rPr>
              <a:t>Requisitos dos clientes</a:t>
            </a:r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5867400" y="4788048"/>
            <a:ext cx="504825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6300788" y="4429273"/>
            <a:ext cx="215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b="1" dirty="0">
                <a:latin typeface="+mj-lt"/>
              </a:rPr>
              <a:t>Desempenho da concorrência</a:t>
            </a:r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 flipV="1">
            <a:off x="3203575" y="3421211"/>
            <a:ext cx="1081088" cy="504825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4284663" y="3421211"/>
            <a:ext cx="503237" cy="649287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4787900" y="4070498"/>
            <a:ext cx="215900" cy="935038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32" name="Line 30"/>
          <p:cNvSpPr>
            <a:spLocks noChangeShapeType="1"/>
          </p:cNvSpPr>
          <p:nvPr/>
        </p:nvSpPr>
        <p:spPr bwMode="auto">
          <a:xfrm flipH="1">
            <a:off x="3203575" y="5005536"/>
            <a:ext cx="1800225" cy="504825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 flipV="1">
            <a:off x="3203575" y="3926036"/>
            <a:ext cx="0" cy="1584325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34" name="Line 32"/>
          <p:cNvSpPr>
            <a:spLocks noChangeShapeType="1"/>
          </p:cNvSpPr>
          <p:nvPr/>
        </p:nvSpPr>
        <p:spPr bwMode="auto">
          <a:xfrm flipH="1" flipV="1">
            <a:off x="2124075" y="4934098"/>
            <a:ext cx="719138" cy="1444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atin typeface="+mj-lt"/>
            </a:endParaRPr>
          </a:p>
        </p:txBody>
      </p:sp>
      <p:sp>
        <p:nvSpPr>
          <p:cNvPr id="35" name="Text Box 33"/>
          <p:cNvSpPr txBox="1">
            <a:spLocks noChangeArrowheads="1"/>
          </p:cNvSpPr>
          <p:nvPr/>
        </p:nvSpPr>
        <p:spPr bwMode="auto">
          <a:xfrm>
            <a:off x="468313" y="4580086"/>
            <a:ext cx="172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b="1" dirty="0">
                <a:latin typeface="+mj-lt"/>
              </a:rPr>
              <a:t>Desempenho da empresa</a:t>
            </a:r>
          </a:p>
        </p:txBody>
      </p:sp>
    </p:spTree>
    <p:extLst>
      <p:ext uri="{BB962C8B-B14F-4D97-AF65-F5344CB8AC3E}">
        <p14:creationId xmlns:p14="http://schemas.microsoft.com/office/powerpoint/2010/main" val="2465688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5" grpId="1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25" grpId="1"/>
      <p:bldP spid="26" grpId="0" animBg="1"/>
      <p:bldP spid="28" grpId="0"/>
      <p:bldP spid="28" grpId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100392" y="6376243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14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5288" y="563959"/>
            <a:ext cx="8353425" cy="102393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dirty="0" smtClean="0"/>
              <a:t>PAPEL “EXTERNAMENTE APOIADOR”</a:t>
            </a:r>
            <a:br>
              <a:rPr lang="pt-BR" altLang="pt-BR" sz="2400" dirty="0" smtClean="0"/>
            </a:br>
            <a:r>
              <a:rPr lang="pt-BR" altLang="pt-BR" sz="2400" dirty="0" smtClean="0"/>
              <a:t>DA ESTRATÉGIA DE MANUFATURA</a:t>
            </a:r>
            <a:br>
              <a:rPr lang="pt-BR" altLang="pt-BR" sz="2400" dirty="0" smtClean="0"/>
            </a:br>
            <a:r>
              <a:rPr lang="pt-BR" altLang="pt-BR" sz="2400" dirty="0" smtClean="0"/>
              <a:t>RELATIVO AOS NEGÓCIOS</a:t>
            </a:r>
            <a:endParaRPr lang="pt-BR" altLang="pt-BR" sz="24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25463" y="5904309"/>
            <a:ext cx="82073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b="1">
                <a:latin typeface="+mj-lt"/>
              </a:rPr>
              <a:t>HAYES, R. H., WHEELWRIGHT, S. C.   </a:t>
            </a:r>
            <a:r>
              <a:rPr lang="en-US" altLang="pt-BR" b="1" i="1">
                <a:latin typeface="+mj-lt"/>
              </a:rPr>
              <a:t>Restoring our competitive edge</a:t>
            </a:r>
            <a:r>
              <a:rPr lang="en-US" altLang="pt-BR" b="1">
                <a:latin typeface="+mj-lt"/>
              </a:rPr>
              <a:t>: competing through manufacturing.  New York : John Wiley, 1984.</a:t>
            </a:r>
            <a:r>
              <a:rPr lang="pt-BR" altLang="pt-BR">
                <a:latin typeface="+mj-lt"/>
              </a:rPr>
              <a:t> 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68313" y="1721247"/>
            <a:ext cx="2735262" cy="376237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ITENS DA AVALIAÇÃO 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58788" y="2235597"/>
            <a:ext cx="2744787" cy="120015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008000"/>
                </a:solidFill>
                <a:latin typeface="+mj-lt"/>
              </a:rPr>
              <a:t>Envolvimento das áreas funcionais na estratégia das unidades de negócios</a:t>
            </a:r>
            <a:r>
              <a:rPr kumimoji="0" lang="pt-BR" altLang="pt-BR">
                <a:solidFill>
                  <a:srgbClr val="008000"/>
                </a:solidFill>
                <a:latin typeface="+mj-lt"/>
              </a:rPr>
              <a:t> 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58788" y="3977084"/>
            <a:ext cx="2744787" cy="12001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9900CC"/>
                </a:solidFill>
                <a:latin typeface="+mj-lt"/>
              </a:rPr>
              <a:t>Conhecimento das áreas funcionais e seu uso na estratégia da unidade de negócios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276600" y="1722834"/>
            <a:ext cx="5399088" cy="376238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PAPEL DESEMPENHADO PELA MANUFATURA</a:t>
            </a:r>
            <a:r>
              <a:rPr kumimoji="0" lang="pt-BR" altLang="pt-BR">
                <a:solidFill>
                  <a:srgbClr val="CC3300"/>
                </a:solidFill>
                <a:latin typeface="+mj-lt"/>
              </a:rPr>
              <a:t> 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3348038" y="2378472"/>
            <a:ext cx="5305425" cy="925512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413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kumimoji="0" lang="pt-BR" altLang="pt-BR" sz="1800" b="1">
                <a:solidFill>
                  <a:srgbClr val="008000"/>
                </a:solidFill>
                <a:latin typeface="+mj-lt"/>
              </a:rPr>
              <a:t>estratégia da unidade de negócios é baseada na informação e em questões fornecidas por todas as áreas funcionais.</a:t>
            </a:r>
            <a:r>
              <a:rPr kumimoji="0" lang="pt-BR" altLang="pt-BR" sz="1800">
                <a:solidFill>
                  <a:srgbClr val="008000"/>
                </a:solidFill>
                <a:latin typeface="+mj-lt"/>
              </a:rPr>
              <a:t> 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3348038" y="3577034"/>
            <a:ext cx="5308600" cy="21463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66700" indent="-2667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12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sz="1800" b="1">
                <a:solidFill>
                  <a:srgbClr val="9900CC"/>
                </a:solidFill>
                <a:latin typeface="+mj-lt"/>
              </a:rPr>
              <a:t>comunicação clara e ampla durante a formulação da estratégia da unidade de negócios para todas as áreas funcionais e níveis organizacionais.</a:t>
            </a:r>
          </a:p>
          <a:p>
            <a:endParaRPr kumimoji="0" lang="pt-BR" altLang="pt-BR" sz="800" b="1">
              <a:solidFill>
                <a:srgbClr val="9900CC"/>
              </a:solidFill>
              <a:latin typeface="+mj-lt"/>
            </a:endParaRPr>
          </a:p>
          <a:p>
            <a:r>
              <a:rPr kumimoji="0" lang="pt-BR" altLang="pt-BR" sz="1800" b="1">
                <a:solidFill>
                  <a:srgbClr val="9900CC"/>
                </a:solidFill>
                <a:latin typeface="+mj-lt"/>
              </a:rPr>
              <a:t>integração deliberada das estratégias funcionais com a estratégia da unidade de negócios.</a:t>
            </a:r>
            <a:r>
              <a:rPr kumimoji="0" lang="pt-BR" altLang="pt-BR" sz="1800">
                <a:solidFill>
                  <a:srgbClr val="9900CC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26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15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5288" y="570452"/>
            <a:ext cx="8353425" cy="102393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dirty="0" smtClean="0"/>
              <a:t>PAPEL “EXTERNAMENTE APOIADOR”</a:t>
            </a:r>
            <a:br>
              <a:rPr lang="pt-BR" altLang="pt-BR" sz="2400" dirty="0" smtClean="0"/>
            </a:br>
            <a:r>
              <a:rPr lang="pt-BR" altLang="pt-BR" sz="2400" dirty="0" smtClean="0"/>
              <a:t>DA ESTRATÉGIA DE MANUFATURA</a:t>
            </a:r>
            <a:br>
              <a:rPr lang="pt-BR" altLang="pt-BR" sz="2400" dirty="0" smtClean="0"/>
            </a:br>
            <a:r>
              <a:rPr lang="pt-BR" altLang="pt-BR" sz="2400" dirty="0" smtClean="0"/>
              <a:t>RELATIVO AOS NEGÓCIOS</a:t>
            </a:r>
            <a:endParaRPr lang="pt-BR" altLang="pt-BR" sz="24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25463" y="5910802"/>
            <a:ext cx="82073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b="1">
                <a:latin typeface="+mj-lt"/>
              </a:rPr>
              <a:t>HAYES, R. H., WHEELWRIGHT, S. C.   </a:t>
            </a:r>
            <a:r>
              <a:rPr lang="en-US" altLang="pt-BR" b="1" i="1">
                <a:latin typeface="+mj-lt"/>
              </a:rPr>
              <a:t>Restoring our competitive edge</a:t>
            </a:r>
            <a:r>
              <a:rPr lang="en-US" altLang="pt-BR" b="1">
                <a:latin typeface="+mj-lt"/>
              </a:rPr>
              <a:t>: competing through manufacturing.  New York : John Wiley, 1984.</a:t>
            </a:r>
            <a:r>
              <a:rPr lang="pt-BR" altLang="pt-BR">
                <a:latin typeface="+mj-lt"/>
              </a:rPr>
              <a:t>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68313" y="1857915"/>
            <a:ext cx="2735262" cy="376237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ITENS DA AVALIAÇÃO 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58788" y="2988215"/>
            <a:ext cx="2744787" cy="65087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008000"/>
                </a:solidFill>
                <a:latin typeface="+mj-lt"/>
              </a:rPr>
              <a:t>Fonte de vantagem competitiva</a:t>
            </a:r>
            <a:r>
              <a:rPr kumimoji="0" lang="pt-BR" altLang="pt-BR">
                <a:solidFill>
                  <a:srgbClr val="008000"/>
                </a:solidFill>
                <a:latin typeface="+mj-lt"/>
              </a:rPr>
              <a:t> 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58788" y="4542377"/>
            <a:ext cx="2744787" cy="9255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9900CC"/>
                </a:solidFill>
                <a:latin typeface="+mj-lt"/>
              </a:rPr>
              <a:t>Comunicação e tomada de decisão das áreas funcionais</a:t>
            </a:r>
            <a:r>
              <a:rPr kumimoji="0" lang="pt-BR" altLang="pt-BR">
                <a:solidFill>
                  <a:srgbClr val="9900CC"/>
                </a:solidFill>
                <a:latin typeface="+mj-lt"/>
              </a:rPr>
              <a:t> </a:t>
            </a:r>
            <a:r>
              <a:rPr kumimoji="0" lang="pt-BR" altLang="pt-BR" b="1">
                <a:solidFill>
                  <a:srgbClr val="9900CC"/>
                </a:solidFill>
                <a:latin typeface="+mj-lt"/>
              </a:rPr>
              <a:t> 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276600" y="1859502"/>
            <a:ext cx="5399088" cy="376238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PAPEL DESEMPENHADO PELA MANUFATURA</a:t>
            </a:r>
            <a:r>
              <a:rPr kumimoji="0" lang="pt-BR" altLang="pt-BR">
                <a:solidFill>
                  <a:srgbClr val="CC3300"/>
                </a:solidFill>
                <a:latin typeface="+mj-lt"/>
              </a:rPr>
              <a:t> 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348038" y="2519902"/>
            <a:ext cx="5305425" cy="159702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413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sz="1800" b="1">
                <a:solidFill>
                  <a:srgbClr val="008000"/>
                </a:solidFill>
                <a:latin typeface="+mj-lt"/>
              </a:rPr>
              <a:t>excelência é perseguida em todas as áreas funcionais por meio do desenvolvimento consciente de capacidades.</a:t>
            </a:r>
          </a:p>
          <a:p>
            <a:endParaRPr kumimoji="0" lang="pt-BR" altLang="pt-BR" sz="800" b="1">
              <a:solidFill>
                <a:srgbClr val="008000"/>
              </a:solidFill>
              <a:latin typeface="+mj-lt"/>
            </a:endParaRPr>
          </a:p>
          <a:p>
            <a:r>
              <a:rPr kumimoji="0" lang="pt-BR" altLang="pt-BR" sz="1800" b="1">
                <a:solidFill>
                  <a:srgbClr val="008000"/>
                </a:solidFill>
                <a:latin typeface="+mj-lt"/>
              </a:rPr>
              <a:t>a fonte de vantagem competitiva muda com o tempo.</a:t>
            </a:r>
            <a:r>
              <a:rPr kumimoji="0" lang="pt-BR" altLang="pt-BR" sz="1800">
                <a:solidFill>
                  <a:srgbClr val="008000"/>
                </a:solidFill>
                <a:latin typeface="+mj-lt"/>
              </a:rPr>
              <a:t> 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348038" y="4496340"/>
            <a:ext cx="5308600" cy="1047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6365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sz="1800" b="1">
                <a:solidFill>
                  <a:srgbClr val="9900CC"/>
                </a:solidFill>
                <a:latin typeface="+mj-lt"/>
              </a:rPr>
              <a:t>equipes de projeto interfuncionais numerosas.</a:t>
            </a:r>
          </a:p>
          <a:p>
            <a:endParaRPr kumimoji="0" lang="pt-BR" altLang="pt-BR" sz="800" b="1">
              <a:solidFill>
                <a:srgbClr val="9900CC"/>
              </a:solidFill>
              <a:latin typeface="+mj-lt"/>
            </a:endParaRPr>
          </a:p>
          <a:p>
            <a:r>
              <a:rPr kumimoji="0" lang="pt-BR" altLang="pt-BR" sz="1800" b="1">
                <a:solidFill>
                  <a:srgbClr val="9900CC"/>
                </a:solidFill>
                <a:latin typeface="+mj-lt"/>
              </a:rPr>
              <a:t>interação formal e informal constantes para resolver questões operacionais e estratégicas.</a:t>
            </a:r>
            <a:r>
              <a:rPr kumimoji="0" lang="pt-BR" altLang="pt-BR" sz="1800">
                <a:solidFill>
                  <a:srgbClr val="9900CC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237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16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5288" y="615652"/>
            <a:ext cx="8353425" cy="102393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dirty="0" smtClean="0"/>
              <a:t>PAPEL “EXTERNAMENTE APOIADOR”</a:t>
            </a:r>
            <a:br>
              <a:rPr lang="pt-BR" altLang="pt-BR" sz="2400" dirty="0" smtClean="0"/>
            </a:br>
            <a:r>
              <a:rPr lang="pt-BR" altLang="pt-BR" sz="2400" dirty="0" smtClean="0"/>
              <a:t>DA ESTRATÉGIA DE MANUFATURA</a:t>
            </a:r>
            <a:br>
              <a:rPr lang="pt-BR" altLang="pt-BR" sz="2400" dirty="0" smtClean="0"/>
            </a:br>
            <a:r>
              <a:rPr lang="pt-BR" altLang="pt-BR" sz="2400" dirty="0" smtClean="0"/>
              <a:t>RELATIVO AOS NEGÓCIOS</a:t>
            </a:r>
            <a:endParaRPr lang="pt-BR" altLang="pt-BR" sz="24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25463" y="5956002"/>
            <a:ext cx="82073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b="1" dirty="0">
                <a:solidFill>
                  <a:srgbClr val="C00000"/>
                </a:solidFill>
                <a:latin typeface="+mj-lt"/>
              </a:rPr>
              <a:t>HAYES, R. H., WHEELWRIGHT, S. C.   </a:t>
            </a:r>
            <a:r>
              <a:rPr lang="en-US" altLang="pt-BR" b="1" i="1" dirty="0">
                <a:solidFill>
                  <a:srgbClr val="C00000"/>
                </a:solidFill>
                <a:latin typeface="+mj-lt"/>
              </a:rPr>
              <a:t>Restoring our competitive edge</a:t>
            </a:r>
            <a:r>
              <a:rPr lang="en-US" altLang="pt-BR" b="1" dirty="0">
                <a:solidFill>
                  <a:srgbClr val="C00000"/>
                </a:solidFill>
                <a:latin typeface="+mj-lt"/>
              </a:rPr>
              <a:t>: competing through manufacturing.  New York : John Wiley, 1984.</a:t>
            </a:r>
            <a:r>
              <a:rPr lang="pt-BR" altLang="pt-BR" dirty="0">
                <a:solidFill>
                  <a:srgbClr val="C00000"/>
                </a:solidFill>
                <a:latin typeface="+mj-lt"/>
              </a:rPr>
              <a:t>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68313" y="1898352"/>
            <a:ext cx="2735262" cy="376238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ITENS DA AVALIAÇÃO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8788" y="2571452"/>
            <a:ext cx="2744787" cy="376238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008000"/>
                </a:solidFill>
                <a:latin typeface="+mj-lt"/>
              </a:rPr>
              <a:t>Nível dos benefícios</a:t>
            </a:r>
            <a:r>
              <a:rPr kumimoji="0" lang="pt-BR" altLang="pt-BR">
                <a:solidFill>
                  <a:srgbClr val="008000"/>
                </a:solidFill>
                <a:latin typeface="+mj-lt"/>
              </a:rPr>
              <a:t> 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58788" y="3676352"/>
            <a:ext cx="2744787" cy="9255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9900CC"/>
                </a:solidFill>
                <a:latin typeface="+mj-lt"/>
              </a:rPr>
              <a:t>Movimentação e treinamento interfuncional</a:t>
            </a:r>
            <a:r>
              <a:rPr kumimoji="0" lang="pt-BR" altLang="pt-BR">
                <a:solidFill>
                  <a:srgbClr val="9900CC"/>
                </a:solidFill>
                <a:latin typeface="+mj-lt"/>
              </a:rPr>
              <a:t> 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58788" y="5046365"/>
            <a:ext cx="2744787" cy="650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 dirty="0">
                <a:latin typeface="+mj-lt"/>
              </a:rPr>
              <a:t>Componentes da gerência geral</a:t>
            </a:r>
            <a:r>
              <a:rPr kumimoji="0" lang="pt-BR" altLang="pt-BR" dirty="0">
                <a:latin typeface="+mj-lt"/>
              </a:rPr>
              <a:t>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276600" y="1899940"/>
            <a:ext cx="5399088" cy="376237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PAPEL DESEMPENHADO PELA MANUFATURA</a:t>
            </a:r>
            <a:r>
              <a:rPr kumimoji="0" lang="pt-BR" altLang="pt-BR">
                <a:solidFill>
                  <a:srgbClr val="CC3300"/>
                </a:solidFill>
                <a:latin typeface="+mj-lt"/>
              </a:rPr>
              <a:t> 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348038" y="2561927"/>
            <a:ext cx="5305425" cy="65087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413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kumimoji="0" lang="pt-BR" altLang="pt-BR" sz="1800" b="1">
                <a:solidFill>
                  <a:srgbClr val="008000"/>
                </a:solidFill>
                <a:latin typeface="+mj-lt"/>
              </a:rPr>
              <a:t>benefícios são relativamente iguais para todas as áreas funcionais.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348038" y="3474740"/>
            <a:ext cx="5308600" cy="13223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6365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kumimoji="0" lang="pt-BR" altLang="pt-BR" sz="1800" b="1">
                <a:solidFill>
                  <a:srgbClr val="9900CC"/>
                </a:solidFill>
                <a:latin typeface="+mj-lt"/>
              </a:rPr>
              <a:t>talento é desenvolvido e alocado em todas as funções.</a:t>
            </a:r>
          </a:p>
          <a:p>
            <a:pPr eaLnBrk="0" hangingPunct="0"/>
            <a:endParaRPr kumimoji="0" lang="pt-BR" altLang="pt-BR" sz="800" b="1">
              <a:solidFill>
                <a:srgbClr val="9900CC"/>
              </a:solidFill>
              <a:latin typeface="+mj-lt"/>
            </a:endParaRPr>
          </a:p>
          <a:p>
            <a:pPr eaLnBrk="0" hangingPunct="0"/>
            <a:r>
              <a:rPr kumimoji="0" lang="pt-BR" altLang="pt-BR" sz="1800" b="1">
                <a:solidFill>
                  <a:srgbClr val="9900CC"/>
                </a:solidFill>
                <a:latin typeface="+mj-lt"/>
              </a:rPr>
              <a:t>movimentação lateral e treinamento interfuncional freqüentes.</a:t>
            </a:r>
            <a:r>
              <a:rPr kumimoji="0" lang="pt-BR" altLang="pt-BR" sz="1800">
                <a:solidFill>
                  <a:srgbClr val="9900CC"/>
                </a:solidFill>
                <a:latin typeface="+mj-lt"/>
              </a:rPr>
              <a:t> </a:t>
            </a:r>
            <a:r>
              <a:rPr kumimoji="0" lang="pt-BR" altLang="pt-BR" sz="1800" b="1">
                <a:solidFill>
                  <a:srgbClr val="9900CC"/>
                </a:solidFill>
                <a:latin typeface="+mj-lt"/>
              </a:rPr>
              <a:t> 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348038" y="5047952"/>
            <a:ext cx="5308600" cy="650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413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sz="1800" b="1">
                <a:latin typeface="+mj-lt"/>
              </a:rPr>
              <a:t>gerentes gerais vêm de várias funções que variam no decorrer do tempo.</a:t>
            </a:r>
            <a:r>
              <a:rPr kumimoji="0" lang="pt-BR" altLang="pt-BR" sz="180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251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17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5288" y="400050"/>
            <a:ext cx="8497887" cy="10239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2200" dirty="0" smtClean="0">
                <a:solidFill>
                  <a:srgbClr val="080808"/>
                </a:solidFill>
              </a:rPr>
              <a:t>GESTÃO ESTRATÉGICA DA ENGENHARIA DE PRODUTO E DE FABRICAÇÃO, QUALIDADE E LOGÍSTICA</a:t>
            </a:r>
            <a:endParaRPr lang="pt-BR" altLang="pt-BR" sz="2200" dirty="0">
              <a:solidFill>
                <a:srgbClr val="080808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25463" y="5740400"/>
            <a:ext cx="82073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b="1" dirty="0">
                <a:solidFill>
                  <a:srgbClr val="C00000"/>
                </a:solidFill>
                <a:latin typeface="+mj-lt"/>
              </a:rPr>
              <a:t>GARVIN, D. A.  </a:t>
            </a:r>
            <a:r>
              <a:rPr lang="pt-BR" altLang="pt-BR" b="1" i="1" dirty="0">
                <a:solidFill>
                  <a:srgbClr val="C00000"/>
                </a:solidFill>
                <a:latin typeface="+mj-lt"/>
              </a:rPr>
              <a:t>Gerenciando a qualidade</a:t>
            </a:r>
            <a:r>
              <a:rPr lang="pt-BR" altLang="pt-BR" b="1" dirty="0">
                <a:solidFill>
                  <a:srgbClr val="C00000"/>
                </a:solidFill>
                <a:latin typeface="+mj-lt"/>
              </a:rPr>
              <a:t>: a visão estratégica e competitiva.  Rio de Janeiro : </a:t>
            </a:r>
            <a:r>
              <a:rPr lang="pt-BR" altLang="pt-BR" b="1" dirty="0" err="1">
                <a:solidFill>
                  <a:srgbClr val="C00000"/>
                </a:solidFill>
                <a:latin typeface="+mj-lt"/>
              </a:rPr>
              <a:t>Qualitymark</a:t>
            </a:r>
            <a:r>
              <a:rPr lang="pt-BR" altLang="pt-BR" b="1" dirty="0">
                <a:solidFill>
                  <a:srgbClr val="C00000"/>
                </a:solidFill>
                <a:latin typeface="+mj-lt"/>
              </a:rPr>
              <a:t>, 1992.</a:t>
            </a:r>
            <a:r>
              <a:rPr lang="pt-BR" altLang="pt-BR" dirty="0">
                <a:solidFill>
                  <a:srgbClr val="C00000"/>
                </a:solidFill>
                <a:latin typeface="+mj-lt"/>
              </a:rPr>
              <a:t>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68313" y="1739900"/>
            <a:ext cx="2735262" cy="376238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Preocupação básica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8788" y="2565400"/>
            <a:ext cx="2744787" cy="65087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008000"/>
                </a:solidFill>
                <a:latin typeface="+mj-lt"/>
              </a:rPr>
              <a:t>Visão das sub-áreas da manufatura</a:t>
            </a:r>
            <a:endParaRPr kumimoji="0" lang="pt-BR" altLang="pt-BR">
              <a:solidFill>
                <a:srgbClr val="008000"/>
              </a:solidFill>
              <a:latin typeface="+mj-lt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58788" y="3689350"/>
            <a:ext cx="2744787" cy="376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9900CC"/>
                </a:solidFill>
                <a:latin typeface="+mj-lt"/>
              </a:rPr>
              <a:t>Ênfase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58788" y="4830763"/>
            <a:ext cx="2744787" cy="376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000099"/>
                </a:solidFill>
                <a:latin typeface="+mj-lt"/>
              </a:rPr>
              <a:t>Métodos</a:t>
            </a:r>
            <a:r>
              <a:rPr kumimoji="0" lang="pt-BR" altLang="pt-BR">
                <a:solidFill>
                  <a:srgbClr val="000099"/>
                </a:solidFill>
                <a:latin typeface="+mj-lt"/>
              </a:rPr>
              <a:t>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276600" y="1741488"/>
            <a:ext cx="5399088" cy="376237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impacto estratégico</a:t>
            </a:r>
            <a:r>
              <a:rPr kumimoji="0" lang="pt-BR" altLang="pt-BR">
                <a:solidFill>
                  <a:srgbClr val="CC3300"/>
                </a:solidFill>
                <a:latin typeface="+mj-lt"/>
              </a:rPr>
              <a:t> 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348038" y="2689225"/>
            <a:ext cx="5305425" cy="376238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413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kumimoji="0" lang="pt-BR" altLang="pt-BR" sz="1800" b="1">
                <a:solidFill>
                  <a:srgbClr val="008000"/>
                </a:solidFill>
                <a:latin typeface="+mj-lt"/>
              </a:rPr>
              <a:t>uma oportunidade de concorrência</a:t>
            </a:r>
            <a:r>
              <a:rPr kumimoji="0" lang="pt-BR" altLang="pt-BR" sz="1800">
                <a:solidFill>
                  <a:srgbClr val="008000"/>
                </a:solidFill>
                <a:latin typeface="+mj-lt"/>
              </a:rPr>
              <a:t> 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348038" y="3544888"/>
            <a:ext cx="5308600" cy="36933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6365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kumimoji="0" lang="pt-BR" altLang="pt-BR" sz="1800" b="1">
                <a:solidFill>
                  <a:srgbClr val="9900CC"/>
                </a:solidFill>
                <a:latin typeface="+mj-lt"/>
              </a:rPr>
              <a:t>as necessidades de mercado e do consumidor.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348038" y="4699000"/>
            <a:ext cx="5308600" cy="650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413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sz="1800" b="1">
                <a:solidFill>
                  <a:srgbClr val="000099"/>
                </a:solidFill>
                <a:latin typeface="+mj-lt"/>
              </a:rPr>
              <a:t>planejamento estratégico, estabelecimento de objetivos e a mobilização da organização.</a:t>
            </a:r>
            <a:r>
              <a:rPr kumimoji="0" lang="pt-BR" altLang="pt-BR" sz="1800">
                <a:solidFill>
                  <a:srgbClr val="000099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185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Número de Slide 21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18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5288" y="471488"/>
            <a:ext cx="8497887" cy="941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200" dirty="0" smtClean="0"/>
              <a:t>GESTÃO ESTRATÉGICA DA ENGENHARIA DE PRODUTO E DE FABRICAÇÃO, QUALIDADE E LOGÍSTICA</a:t>
            </a:r>
            <a:endParaRPr lang="pt-BR" altLang="pt-BR" sz="22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25463" y="5740400"/>
            <a:ext cx="82073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b="1" dirty="0">
                <a:solidFill>
                  <a:srgbClr val="000099"/>
                </a:solidFill>
                <a:latin typeface="+mj-lt"/>
              </a:rPr>
              <a:t>GARVIN, D. A.  </a:t>
            </a:r>
            <a:r>
              <a:rPr lang="pt-BR" altLang="pt-BR" b="1" i="1" dirty="0">
                <a:solidFill>
                  <a:srgbClr val="000099"/>
                </a:solidFill>
                <a:latin typeface="+mj-lt"/>
              </a:rPr>
              <a:t>Gerenciando a qualidade</a:t>
            </a:r>
            <a:r>
              <a:rPr lang="pt-BR" altLang="pt-BR" b="1" dirty="0">
                <a:solidFill>
                  <a:srgbClr val="000099"/>
                </a:solidFill>
                <a:latin typeface="+mj-lt"/>
              </a:rPr>
              <a:t>: a visão estratégica e competitiva.  Rio de Janeiro : </a:t>
            </a:r>
            <a:r>
              <a:rPr lang="pt-BR" altLang="pt-BR" b="1" dirty="0" err="1">
                <a:solidFill>
                  <a:srgbClr val="000099"/>
                </a:solidFill>
                <a:latin typeface="+mj-lt"/>
              </a:rPr>
              <a:t>Qualitymark</a:t>
            </a:r>
            <a:r>
              <a:rPr lang="pt-BR" altLang="pt-BR" b="1" dirty="0">
                <a:solidFill>
                  <a:srgbClr val="000099"/>
                </a:solidFill>
                <a:latin typeface="+mj-lt"/>
              </a:rPr>
              <a:t>, 1992.</a:t>
            </a:r>
            <a:r>
              <a:rPr lang="pt-BR" altLang="pt-BR" dirty="0">
                <a:solidFill>
                  <a:srgbClr val="000099"/>
                </a:solidFill>
                <a:latin typeface="+mj-lt"/>
              </a:rPr>
              <a:t>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68313" y="1778000"/>
            <a:ext cx="2735262" cy="120015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Papel dos profissionais das subáreas da manufatura</a:t>
            </a:r>
            <a:r>
              <a:rPr kumimoji="0" lang="pt-BR" altLang="pt-BR">
                <a:solidFill>
                  <a:srgbClr val="CC3300"/>
                </a:solidFill>
                <a:latin typeface="+mj-lt"/>
              </a:rPr>
              <a:t>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8788" y="3319463"/>
            <a:ext cx="2744787" cy="925512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008000"/>
                </a:solidFill>
                <a:latin typeface="+mj-lt"/>
              </a:rPr>
              <a:t>Quem é o responsável pelas subáreas da manufatura 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58788" y="4608513"/>
            <a:ext cx="2744787" cy="6508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9900CC"/>
                </a:solidFill>
                <a:latin typeface="+mj-lt"/>
              </a:rPr>
              <a:t>Orientação e abordagem</a:t>
            </a:r>
            <a:r>
              <a:rPr kumimoji="0" lang="pt-BR" altLang="pt-BR">
                <a:solidFill>
                  <a:srgbClr val="9900CC"/>
                </a:solidFill>
                <a:latin typeface="+mj-lt"/>
              </a:rPr>
              <a:t> 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276600" y="1741488"/>
            <a:ext cx="5399088" cy="1322387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estabelecimento de objetivos, educação e treinamento.</a:t>
            </a:r>
          </a:p>
          <a:p>
            <a:endParaRPr kumimoji="0" lang="pt-BR" altLang="pt-BR" sz="800" b="1">
              <a:solidFill>
                <a:srgbClr val="CC3300"/>
              </a:solidFill>
              <a:latin typeface="+mj-lt"/>
            </a:endParaRPr>
          </a:p>
          <a:p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trabalho consultivo com outros departamentos;</a:t>
            </a:r>
          </a:p>
          <a:p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delineamento de programas. 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348038" y="3443288"/>
            <a:ext cx="5305425" cy="65087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413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kumimoji="0" lang="pt-BR" altLang="pt-BR" sz="1800" b="1">
                <a:solidFill>
                  <a:srgbClr val="008000"/>
                </a:solidFill>
                <a:latin typeface="+mj-lt"/>
              </a:rPr>
              <a:t>todos na empresa, com a alta gerência exercendo forte liderança. 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348038" y="4608513"/>
            <a:ext cx="5308600" cy="6508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6365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kumimoji="0" lang="pt-BR" altLang="pt-BR" sz="1800" b="1">
                <a:solidFill>
                  <a:srgbClr val="9900CC"/>
                </a:solidFill>
                <a:latin typeface="+mj-lt"/>
              </a:rPr>
              <a:t>gerenciam programas com base das prioridades competitivas da manufatura.</a:t>
            </a:r>
          </a:p>
        </p:txBody>
      </p:sp>
    </p:spTree>
    <p:extLst>
      <p:ext uri="{BB962C8B-B14F-4D97-AF65-F5344CB8AC3E}">
        <p14:creationId xmlns:p14="http://schemas.microsoft.com/office/powerpoint/2010/main" val="195444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028384" y="6356350"/>
            <a:ext cx="658416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19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46793" y="572541"/>
            <a:ext cx="8748712" cy="436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1900" dirty="0" smtClean="0"/>
              <a:t>INDICADORES DE DESEMPENHO DAS SUBÁREAS DA MANUFATURA</a:t>
            </a:r>
            <a:endParaRPr lang="pt-BR" altLang="pt-BR" sz="19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25463" y="6165487"/>
            <a:ext cx="8207375" cy="480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1600" b="1" dirty="0">
                <a:latin typeface="+mj-lt"/>
              </a:rPr>
              <a:t>COOPERS &amp; LYBRAND.   </a:t>
            </a:r>
            <a:r>
              <a:rPr lang="pt-BR" altLang="pt-BR" sz="1600" b="1" i="1" dirty="0">
                <a:latin typeface="+mj-lt"/>
              </a:rPr>
              <a:t>Remuneração estratégica</a:t>
            </a:r>
            <a:r>
              <a:rPr lang="pt-BR" altLang="pt-BR" sz="1600" b="1" dirty="0">
                <a:latin typeface="+mj-lt"/>
              </a:rPr>
              <a:t>: a nova vantagem competitiva.  São Paulo : Atlas, 1996.</a:t>
            </a:r>
            <a:r>
              <a:rPr lang="pt-BR" altLang="pt-BR" sz="1600" dirty="0">
                <a:latin typeface="+mj-lt"/>
              </a:rPr>
              <a:t>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68313" y="1009104"/>
            <a:ext cx="2735262" cy="376238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FUNÇÃO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58788" y="1739354"/>
            <a:ext cx="2744787" cy="65087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008000"/>
                </a:solidFill>
                <a:latin typeface="+mj-lt"/>
              </a:rPr>
              <a:t>Engenharia de produto e de fabricação</a:t>
            </a:r>
            <a:r>
              <a:rPr kumimoji="0" lang="pt-BR" altLang="pt-BR">
                <a:solidFill>
                  <a:srgbClr val="008000"/>
                </a:solidFill>
                <a:latin typeface="+mj-lt"/>
              </a:rPr>
              <a:t> 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58788" y="3141117"/>
            <a:ext cx="2744787" cy="376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9900CC"/>
                </a:solidFill>
                <a:latin typeface="+mj-lt"/>
              </a:rPr>
              <a:t>Qualidade</a:t>
            </a:r>
            <a:r>
              <a:rPr kumimoji="0" lang="pt-BR" altLang="pt-BR">
                <a:solidFill>
                  <a:srgbClr val="9900CC"/>
                </a:solidFill>
                <a:latin typeface="+mj-lt"/>
              </a:rPr>
              <a:t> 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58788" y="5179467"/>
            <a:ext cx="2744787" cy="376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 dirty="0">
                <a:solidFill>
                  <a:srgbClr val="000099"/>
                </a:solidFill>
                <a:latin typeface="+mj-lt"/>
              </a:rPr>
              <a:t>Métodos</a:t>
            </a:r>
            <a:r>
              <a:rPr kumimoji="0" lang="pt-BR" altLang="pt-BR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276600" y="1010692"/>
            <a:ext cx="5399088" cy="376237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INDICADORES DE DESEMPENHO</a:t>
            </a:r>
            <a:endParaRPr kumimoji="0" lang="pt-BR" altLang="pt-BR">
              <a:solidFill>
                <a:srgbClr val="CC3300"/>
              </a:solidFill>
              <a:latin typeface="+mj-lt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348038" y="1491704"/>
            <a:ext cx="5305425" cy="10795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413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sz="1600" b="1" i="1">
                <a:solidFill>
                  <a:srgbClr val="008000"/>
                </a:solidFill>
                <a:latin typeface="+mj-lt"/>
              </a:rPr>
              <a:t>mix</a:t>
            </a:r>
            <a:r>
              <a:rPr kumimoji="0" lang="pt-BR" altLang="pt-BR" sz="1600" b="1">
                <a:solidFill>
                  <a:srgbClr val="008000"/>
                </a:solidFill>
                <a:latin typeface="+mj-lt"/>
              </a:rPr>
              <a:t> de produtos</a:t>
            </a:r>
          </a:p>
          <a:p>
            <a:r>
              <a:rPr kumimoji="0" lang="pt-BR" altLang="pt-BR" sz="1600" b="1">
                <a:solidFill>
                  <a:srgbClr val="008000"/>
                </a:solidFill>
                <a:latin typeface="+mj-lt"/>
              </a:rPr>
              <a:t>introdução de novos produtos</a:t>
            </a:r>
          </a:p>
          <a:p>
            <a:r>
              <a:rPr kumimoji="0" lang="pt-BR" altLang="pt-BR" sz="1600" b="1">
                <a:solidFill>
                  <a:srgbClr val="008000"/>
                </a:solidFill>
                <a:latin typeface="+mj-lt"/>
              </a:rPr>
              <a:t>introdução de novos serviços</a:t>
            </a:r>
          </a:p>
          <a:p>
            <a:r>
              <a:rPr kumimoji="0" lang="pt-BR" altLang="pt-BR" sz="1600" b="1">
                <a:solidFill>
                  <a:srgbClr val="008000"/>
                </a:solidFill>
                <a:latin typeface="+mj-lt"/>
              </a:rPr>
              <a:t>inovações em processos</a:t>
            </a:r>
            <a:endParaRPr kumimoji="0" lang="pt-BR" altLang="pt-BR" sz="1600">
              <a:solidFill>
                <a:srgbClr val="008000"/>
              </a:solidFill>
              <a:latin typeface="+mj-lt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348038" y="2680742"/>
            <a:ext cx="5308600" cy="13239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6365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sz="1600" b="1">
                <a:solidFill>
                  <a:srgbClr val="9900CC"/>
                </a:solidFill>
                <a:latin typeface="+mj-lt"/>
              </a:rPr>
              <a:t>índice de conformidade de matérias-primas</a:t>
            </a:r>
          </a:p>
          <a:p>
            <a:r>
              <a:rPr kumimoji="0" lang="pt-BR" altLang="pt-BR" sz="1600" b="1">
                <a:solidFill>
                  <a:srgbClr val="9900CC"/>
                </a:solidFill>
                <a:latin typeface="+mj-lt"/>
              </a:rPr>
              <a:t>índice de conformidade de produção</a:t>
            </a:r>
          </a:p>
          <a:p>
            <a:r>
              <a:rPr kumimoji="0" lang="pt-BR" altLang="pt-BR" sz="1600" b="1">
                <a:solidFill>
                  <a:srgbClr val="9900CC"/>
                </a:solidFill>
                <a:latin typeface="+mj-lt"/>
              </a:rPr>
              <a:t>índice de conformidade dos produtos finais</a:t>
            </a:r>
          </a:p>
          <a:p>
            <a:r>
              <a:rPr kumimoji="0" lang="pt-BR" altLang="pt-BR" sz="1600" b="1">
                <a:solidFill>
                  <a:srgbClr val="9900CC"/>
                </a:solidFill>
                <a:latin typeface="+mj-lt"/>
              </a:rPr>
              <a:t>nível de reprocesso</a:t>
            </a:r>
          </a:p>
          <a:p>
            <a:r>
              <a:rPr kumimoji="0" lang="pt-BR" altLang="pt-BR" sz="1600" b="1">
                <a:solidFill>
                  <a:srgbClr val="9900CC"/>
                </a:solidFill>
                <a:latin typeface="+mj-lt"/>
              </a:rPr>
              <a:t>nível de retrabalho</a:t>
            </a:r>
            <a:endParaRPr kumimoji="0" lang="pt-BR" altLang="pt-BR" sz="1600">
              <a:solidFill>
                <a:srgbClr val="9900CC"/>
              </a:solidFill>
              <a:latin typeface="+mj-lt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348038" y="4107904"/>
            <a:ext cx="5308600" cy="2057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413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sz="1600" b="1" dirty="0">
                <a:solidFill>
                  <a:srgbClr val="000099"/>
                </a:solidFill>
                <a:latin typeface="+mj-lt"/>
              </a:rPr>
              <a:t>nível de atendimento de pedidos</a:t>
            </a:r>
          </a:p>
          <a:p>
            <a:r>
              <a:rPr kumimoji="0" lang="pt-BR" altLang="pt-BR" sz="1600" b="1" dirty="0">
                <a:solidFill>
                  <a:srgbClr val="000099"/>
                </a:solidFill>
                <a:latin typeface="+mj-lt"/>
              </a:rPr>
              <a:t>pontualidade da entrega</a:t>
            </a:r>
          </a:p>
          <a:p>
            <a:r>
              <a:rPr kumimoji="0" lang="pt-BR" altLang="pt-BR" sz="1600" b="1" dirty="0">
                <a:solidFill>
                  <a:srgbClr val="000099"/>
                </a:solidFill>
                <a:latin typeface="+mj-lt"/>
              </a:rPr>
              <a:t>custos de distribuição</a:t>
            </a:r>
            <a:endParaRPr kumimoji="0" lang="pt-BR" altLang="pt-BR" sz="1600" b="1" i="1" dirty="0">
              <a:solidFill>
                <a:srgbClr val="000099"/>
              </a:solidFill>
              <a:latin typeface="+mj-lt"/>
            </a:endParaRPr>
          </a:p>
          <a:p>
            <a:r>
              <a:rPr kumimoji="0" lang="pt-BR" altLang="pt-BR" sz="1600" b="1" i="1" dirty="0">
                <a:solidFill>
                  <a:srgbClr val="000099"/>
                </a:solidFill>
                <a:latin typeface="+mj-lt"/>
              </a:rPr>
              <a:t>lead time</a:t>
            </a:r>
            <a:r>
              <a:rPr kumimoji="0" lang="pt-BR" altLang="pt-BR" sz="1600" b="1" dirty="0">
                <a:solidFill>
                  <a:srgbClr val="000099"/>
                </a:solidFill>
                <a:latin typeface="+mj-lt"/>
              </a:rPr>
              <a:t> de atendimento</a:t>
            </a:r>
          </a:p>
          <a:p>
            <a:r>
              <a:rPr kumimoji="0" lang="pt-BR" altLang="pt-BR" sz="1600" b="1" dirty="0">
                <a:solidFill>
                  <a:srgbClr val="000099"/>
                </a:solidFill>
                <a:latin typeface="+mj-lt"/>
              </a:rPr>
              <a:t>giro do inventário</a:t>
            </a:r>
          </a:p>
          <a:p>
            <a:r>
              <a:rPr kumimoji="0" lang="pt-BR" altLang="pt-BR" sz="1600" b="1" dirty="0">
                <a:solidFill>
                  <a:srgbClr val="000099"/>
                </a:solidFill>
                <a:latin typeface="+mj-lt"/>
              </a:rPr>
              <a:t>precisão da informação de estoques</a:t>
            </a:r>
          </a:p>
          <a:p>
            <a:r>
              <a:rPr kumimoji="0" lang="pt-BR" altLang="pt-BR" sz="1600" b="1" dirty="0">
                <a:solidFill>
                  <a:srgbClr val="000099"/>
                </a:solidFill>
                <a:latin typeface="+mj-lt"/>
              </a:rPr>
              <a:t>confiabilidade da informação logística</a:t>
            </a:r>
          </a:p>
          <a:p>
            <a:r>
              <a:rPr kumimoji="0" lang="pt-BR" altLang="pt-BR" sz="1600" b="1" dirty="0">
                <a:solidFill>
                  <a:srgbClr val="000099"/>
                </a:solidFill>
                <a:latin typeface="+mj-lt"/>
              </a:rPr>
              <a:t>nível de inventário em processo</a:t>
            </a:r>
          </a:p>
        </p:txBody>
      </p:sp>
    </p:spTree>
    <p:extLst>
      <p:ext uri="{BB962C8B-B14F-4D97-AF65-F5344CB8AC3E}">
        <p14:creationId xmlns:p14="http://schemas.microsoft.com/office/powerpoint/2010/main" val="11741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5288" y="621308"/>
            <a:ext cx="8353425" cy="18891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smtClean="0">
                <a:solidFill>
                  <a:srgbClr val="FF3300"/>
                </a:solidFill>
                <a:latin typeface="Arial" charset="0"/>
              </a:rPr>
              <a:t>CAPÍTULO 4 </a:t>
            </a:r>
            <a:br>
              <a:rPr lang="pt-BR" altLang="pt-BR" sz="3200" smtClean="0">
                <a:solidFill>
                  <a:srgbClr val="FF3300"/>
                </a:solidFill>
                <a:latin typeface="Arial" charset="0"/>
              </a:rPr>
            </a:br>
            <a:r>
              <a:rPr lang="pt-BR" altLang="pt-BR" sz="1200" smtClean="0">
                <a:solidFill>
                  <a:srgbClr val="0000FF"/>
                </a:solidFill>
                <a:latin typeface="Arial" charset="0"/>
              </a:rPr>
              <a:t/>
            </a:r>
            <a:br>
              <a:rPr lang="pt-BR" altLang="pt-BR" sz="120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3200" smtClean="0">
                <a:solidFill>
                  <a:srgbClr val="0000FF"/>
                </a:solidFill>
                <a:latin typeface="Arial" charset="0"/>
              </a:rPr>
              <a:t>GESTÃO ESTRATÉGICA</a:t>
            </a:r>
            <a:br>
              <a:rPr lang="pt-BR" altLang="pt-BR" sz="320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3200" smtClean="0">
                <a:solidFill>
                  <a:srgbClr val="0000FF"/>
                </a:solidFill>
                <a:latin typeface="Arial" charset="0"/>
              </a:rPr>
              <a:t>DA MANUFATURA</a:t>
            </a:r>
            <a:endParaRPr lang="pt-BR" altLang="pt-BR" sz="32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223963" y="4077295"/>
            <a:ext cx="6551612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b="1">
                <a:solidFill>
                  <a:srgbClr val="009900"/>
                </a:solidFill>
                <a:latin typeface="Arial" charset="0"/>
                <a:cs typeface="Times New Roman" pitchFamily="18" charset="0"/>
              </a:rPr>
              <a:t>2. </a:t>
            </a:r>
            <a:r>
              <a:rPr kumimoji="0" lang="pt-BR" altLang="pt-BR" b="1">
                <a:solidFill>
                  <a:srgbClr val="009900"/>
                </a:solidFill>
                <a:latin typeface="Arial" charset="0"/>
              </a:rPr>
              <a:t>Interfuncionalidade e simultaneidade na gestão da manufatura 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539750" y="2853333"/>
            <a:ext cx="7308850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b="1">
                <a:solidFill>
                  <a:srgbClr val="CC0099"/>
                </a:solidFill>
                <a:latin typeface="Arial" charset="0"/>
                <a:cs typeface="Times New Roman" pitchFamily="18" charset="0"/>
              </a:rPr>
              <a:t>1. </a:t>
            </a:r>
            <a:r>
              <a:rPr kumimoji="0" lang="pt-BR" altLang="pt-BR" b="1">
                <a:solidFill>
                  <a:srgbClr val="CC0099"/>
                </a:solidFill>
                <a:latin typeface="Arial" charset="0"/>
              </a:rPr>
              <a:t>Prioridades competitivas da estratégia da manufatura 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1908175" y="5334595"/>
            <a:ext cx="6767513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b="1">
                <a:solidFill>
                  <a:srgbClr val="993300"/>
                </a:solidFill>
                <a:latin typeface="Arial" charset="0"/>
                <a:cs typeface="Times New Roman" pitchFamily="18" charset="0"/>
              </a:rPr>
              <a:t>3. </a:t>
            </a:r>
            <a:r>
              <a:rPr kumimoji="0" lang="pt-BR" altLang="pt-BR" b="1">
                <a:solidFill>
                  <a:srgbClr val="993300"/>
                </a:solidFill>
                <a:latin typeface="Arial" charset="0"/>
              </a:rPr>
              <a:t>Importância da negociação dos trade-offs para o estabelecimento das prioridades competitivas</a:t>
            </a:r>
          </a:p>
        </p:txBody>
      </p:sp>
    </p:spTree>
    <p:extLst>
      <p:ext uri="{BB962C8B-B14F-4D97-AF65-F5344CB8AC3E}">
        <p14:creationId xmlns:p14="http://schemas.microsoft.com/office/powerpoint/2010/main" val="184141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Espaço Reservado para Número de Slide 61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20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565401"/>
            <a:ext cx="8482013" cy="1181100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sz="2400" b="1">
                <a:solidFill>
                  <a:srgbClr val="003399"/>
                </a:solidFill>
              </a:rPr>
              <a:t>RELACIONAMENTO ENTRE ÁREAS E SUBÁREAS DA FUNÇÃO MANUFATURA DURANTE</a:t>
            </a:r>
            <a:br>
              <a:rPr lang="pt-BR" altLang="pt-BR" sz="2400" b="1">
                <a:solidFill>
                  <a:srgbClr val="003399"/>
                </a:solidFill>
              </a:rPr>
            </a:br>
            <a:r>
              <a:rPr lang="pt-BR" altLang="pt-BR" sz="2400" b="1">
                <a:solidFill>
                  <a:srgbClr val="003399"/>
                </a:solidFill>
              </a:rPr>
              <a:t>A GERAÇÃO DE VANTAGENS COMPETITIVAS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750" y="1949701"/>
            <a:ext cx="820896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2000" b="1" dirty="0">
                <a:solidFill>
                  <a:srgbClr val="7030A0"/>
                </a:solidFill>
                <a:latin typeface="+mj-lt"/>
              </a:rPr>
              <a:t>“Primeiro, cada uma das áreas funcionais e cada uma das subáreas da função manufatura são responsáveis pela definição de metas estratégicas e coordenação dos respectivos processos de negócios e programas de ação</a:t>
            </a:r>
            <a:r>
              <a:rPr lang="pt-BR" altLang="pt-BR" sz="2000" dirty="0">
                <a:solidFill>
                  <a:srgbClr val="7030A0"/>
                </a:solidFill>
                <a:latin typeface="+mj-lt"/>
              </a:rPr>
              <a:t>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8313" y="5404101"/>
            <a:ext cx="83518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400" b="1">
                <a:solidFill>
                  <a:srgbClr val="009900"/>
                </a:solidFill>
                <a:latin typeface="+mj-lt"/>
              </a:rPr>
              <a:t>SANTOS, F. C. A. </a:t>
            </a:r>
            <a:r>
              <a:rPr lang="pt-BR" altLang="pt-BR" sz="2400" b="1" i="1">
                <a:solidFill>
                  <a:srgbClr val="009900"/>
                </a:solidFill>
                <a:latin typeface="+mj-lt"/>
              </a:rPr>
              <a:t>Estratégia de recursos humanos</a:t>
            </a:r>
            <a:r>
              <a:rPr lang="pt-BR" altLang="pt-BR" sz="2400" b="1">
                <a:solidFill>
                  <a:srgbClr val="009900"/>
                </a:solidFill>
                <a:latin typeface="+mj-lt"/>
              </a:rPr>
              <a:t> : dimensões competitiva. São Paulo: Atlas, 1999.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30238" y="3513389"/>
            <a:ext cx="8208962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2000" b="1" dirty="0">
                <a:solidFill>
                  <a:srgbClr val="C00000"/>
                </a:solidFill>
                <a:latin typeface="+mj-lt"/>
              </a:rPr>
              <a:t>Segundo, cada uma das áreas funcionais e cada uma das subáreas da manufatura participa ativamente da definição de metas estratégicas das demais áreas e subáreas funcionais, pois elas têm sempre papel importante na identificação de consecução de suas vantagens competitivas” (SANTOS, 1999, p.65).</a:t>
            </a:r>
          </a:p>
        </p:txBody>
      </p:sp>
    </p:spTree>
    <p:extLst>
      <p:ext uri="{BB962C8B-B14F-4D97-AF65-F5344CB8AC3E}">
        <p14:creationId xmlns:p14="http://schemas.microsoft.com/office/powerpoint/2010/main" val="159326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028384" y="6356350"/>
            <a:ext cx="658416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21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82000" cy="533400"/>
          </a:xfrm>
        </p:spPr>
        <p:txBody>
          <a:bodyPr/>
          <a:lstStyle/>
          <a:p>
            <a:pPr algn="ctr"/>
            <a:r>
              <a:rPr lang="pt-BR" altLang="pt-BR" sz="2800" b="1">
                <a:solidFill>
                  <a:srgbClr val="000099"/>
                </a:solidFill>
                <a:cs typeface="Times New Roman" pitchFamily="18" charset="0"/>
              </a:rPr>
              <a:t> </a:t>
            </a:r>
            <a:r>
              <a:rPr lang="pt-BR" altLang="pt-BR" sz="2800" b="1">
                <a:solidFill>
                  <a:srgbClr val="800000"/>
                </a:solidFill>
                <a:cs typeface="Times New Roman" pitchFamily="18" charset="0"/>
              </a:rPr>
              <a:t>FLUXO TÍPICO DA ENGENHARIA SIMULTÂNEA</a:t>
            </a:r>
            <a:r>
              <a:rPr lang="pt-BR" altLang="pt-BR" sz="2800" b="1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89338" y="3355975"/>
            <a:ext cx="2212975" cy="53816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 algn="ctr" eaLnBrk="0" hangingPunct="0"/>
            <a:endParaRPr kumimoji="0" lang="pt-BR" altLang="pt-BR" sz="600" b="1">
              <a:solidFill>
                <a:srgbClr val="008000"/>
              </a:solidFill>
              <a:latin typeface="+mj-lt"/>
            </a:endParaRPr>
          </a:p>
          <a:p>
            <a:pPr algn="ctr" eaLnBrk="0" hangingPunct="0"/>
            <a:r>
              <a:rPr kumimoji="0" lang="pt-BR" altLang="pt-BR" b="1">
                <a:solidFill>
                  <a:srgbClr val="800000"/>
                </a:solidFill>
                <a:latin typeface="+mj-lt"/>
              </a:rPr>
              <a:t>Protótipo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534150" y="3375025"/>
            <a:ext cx="2214563" cy="53816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 algn="ctr" eaLnBrk="0" hangingPunct="0"/>
            <a:endParaRPr kumimoji="0" lang="pt-BR" altLang="pt-BR" sz="600" b="1">
              <a:solidFill>
                <a:srgbClr val="008000"/>
              </a:solidFill>
              <a:latin typeface="+mj-lt"/>
            </a:endParaRPr>
          </a:p>
          <a:p>
            <a:pPr algn="ctr" eaLnBrk="0" hangingPunct="0"/>
            <a:r>
              <a:rPr kumimoji="0" lang="pt-BR" altLang="pt-BR" b="1">
                <a:solidFill>
                  <a:srgbClr val="800000"/>
                </a:solidFill>
                <a:latin typeface="+mj-lt"/>
              </a:rPr>
              <a:t>Manufatura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035300" y="3630613"/>
            <a:ext cx="552450" cy="158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>
              <a:latin typeface="+mj-lt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5799138" y="3630613"/>
            <a:ext cx="738187" cy="158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>
              <a:latin typeface="+mj-lt"/>
            </a:endParaRPr>
          </a:p>
        </p:txBody>
      </p: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457200" y="1295400"/>
            <a:ext cx="2582863" cy="5029200"/>
            <a:chOff x="288" y="816"/>
            <a:chExt cx="1627" cy="3168"/>
          </a:xfrm>
        </p:grpSpPr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288" y="816"/>
              <a:ext cx="1394" cy="340"/>
            </a:xfrm>
            <a:prstGeom prst="rect">
              <a:avLst/>
            </a:prstGeom>
            <a:noFill/>
            <a:ln w="3810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endParaRPr kumimoji="0" lang="pt-BR" altLang="pt-BR" sz="600" b="1">
                <a:solidFill>
                  <a:srgbClr val="000080"/>
                </a:solidFill>
                <a:latin typeface="+mj-lt"/>
              </a:endParaRPr>
            </a:p>
            <a:p>
              <a:pPr algn="ctr" eaLnBrk="0" hangingPunct="0"/>
              <a:r>
                <a:rPr kumimoji="0" lang="pt-BR" altLang="pt-BR" b="1">
                  <a:solidFill>
                    <a:srgbClr val="000080"/>
                  </a:solidFill>
                  <a:latin typeface="+mj-lt"/>
                </a:rPr>
                <a:t>Marketing</a:t>
              </a: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88" y="1382"/>
              <a:ext cx="1394" cy="340"/>
            </a:xfrm>
            <a:prstGeom prst="rect">
              <a:avLst/>
            </a:prstGeom>
            <a:noFill/>
            <a:ln w="3810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r>
                <a:rPr kumimoji="0" lang="pt-BR" altLang="pt-BR" b="1">
                  <a:solidFill>
                    <a:srgbClr val="000080"/>
                  </a:solidFill>
                  <a:latin typeface="+mj-lt"/>
                </a:rPr>
                <a:t>Pesquisa &amp;</a:t>
              </a:r>
            </a:p>
            <a:p>
              <a:pPr algn="ctr" eaLnBrk="0" hangingPunct="0"/>
              <a:r>
                <a:rPr kumimoji="0" lang="pt-BR" altLang="pt-BR" b="1">
                  <a:solidFill>
                    <a:srgbClr val="000080"/>
                  </a:solidFill>
                  <a:latin typeface="+mj-lt"/>
                </a:rPr>
                <a:t>Desenvolvimento</a:t>
              </a: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88" y="1947"/>
              <a:ext cx="1394" cy="340"/>
            </a:xfrm>
            <a:prstGeom prst="rect">
              <a:avLst/>
            </a:prstGeom>
            <a:noFill/>
            <a:ln w="3810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endParaRPr kumimoji="0" lang="pt-BR" altLang="pt-BR" sz="600" b="1">
                <a:solidFill>
                  <a:srgbClr val="008000"/>
                </a:solidFill>
                <a:latin typeface="+mj-lt"/>
              </a:endParaRPr>
            </a:p>
            <a:p>
              <a:pPr algn="ctr" eaLnBrk="0" hangingPunct="0"/>
              <a:r>
                <a:rPr kumimoji="0" lang="pt-BR" altLang="pt-BR" b="1">
                  <a:solidFill>
                    <a:srgbClr val="000080"/>
                  </a:solidFill>
                  <a:latin typeface="+mj-lt"/>
                </a:rPr>
                <a:t>Projeto Básico</a:t>
              </a: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288" y="3078"/>
              <a:ext cx="1394" cy="340"/>
            </a:xfrm>
            <a:prstGeom prst="rect">
              <a:avLst/>
            </a:prstGeom>
            <a:noFill/>
            <a:ln w="3810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endParaRPr kumimoji="0" lang="pt-BR" altLang="pt-BR" sz="600" b="1">
                <a:solidFill>
                  <a:srgbClr val="000080"/>
                </a:solidFill>
                <a:latin typeface="+mj-lt"/>
              </a:endParaRPr>
            </a:p>
            <a:p>
              <a:pPr algn="ctr" eaLnBrk="0" hangingPunct="0"/>
              <a:r>
                <a:rPr kumimoji="0" lang="pt-BR" altLang="pt-BR" b="1">
                  <a:solidFill>
                    <a:srgbClr val="000080"/>
                  </a:solidFill>
                  <a:latin typeface="+mj-lt"/>
                </a:rPr>
                <a:t>Suprimentos</a:t>
              </a: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288" y="3644"/>
              <a:ext cx="1394" cy="340"/>
            </a:xfrm>
            <a:prstGeom prst="rect">
              <a:avLst/>
            </a:prstGeom>
            <a:noFill/>
            <a:ln w="3810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endParaRPr kumimoji="0" lang="pt-BR" altLang="pt-BR" sz="600" b="1">
                <a:solidFill>
                  <a:srgbClr val="000080"/>
                </a:solidFill>
                <a:latin typeface="+mj-lt"/>
              </a:endParaRPr>
            </a:p>
            <a:p>
              <a:pPr algn="ctr" eaLnBrk="0" hangingPunct="0"/>
              <a:r>
                <a:rPr kumimoji="0" lang="pt-BR" altLang="pt-BR" b="1">
                  <a:solidFill>
                    <a:srgbClr val="000080"/>
                  </a:solidFill>
                  <a:latin typeface="+mj-lt"/>
                </a:rPr>
                <a:t>Produção</a:t>
              </a:r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1681" y="930"/>
              <a:ext cx="234" cy="2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>
                <a:latin typeface="+mj-lt"/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1681" y="3870"/>
              <a:ext cx="234" cy="1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>
                <a:latin typeface="+mj-lt"/>
              </a:endParaRPr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1912" y="930"/>
              <a:ext cx="1" cy="2941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>
                <a:latin typeface="+mj-lt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288" y="2508"/>
              <a:ext cx="1394" cy="340"/>
            </a:xfrm>
            <a:prstGeom prst="rect">
              <a:avLst/>
            </a:prstGeom>
            <a:noFill/>
            <a:ln w="3810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algn="ctr" eaLnBrk="0" hangingPunct="0"/>
              <a:endParaRPr kumimoji="0" lang="pt-BR" altLang="pt-BR" sz="600" b="1">
                <a:solidFill>
                  <a:srgbClr val="008000"/>
                </a:solidFill>
                <a:latin typeface="+mj-lt"/>
              </a:endParaRPr>
            </a:p>
            <a:p>
              <a:pPr algn="ctr" eaLnBrk="0" hangingPunct="0"/>
              <a:r>
                <a:rPr kumimoji="0" lang="pt-BR" altLang="pt-BR" b="1">
                  <a:solidFill>
                    <a:srgbClr val="000080"/>
                  </a:solidFill>
                  <a:latin typeface="+mj-lt"/>
                </a:rPr>
                <a:t>Projeto Detalhado</a:t>
              </a:r>
            </a:p>
          </p:txBody>
        </p:sp>
        <p:grpSp>
          <p:nvGrpSpPr>
            <p:cNvPr id="19" name="Group 17"/>
            <p:cNvGrpSpPr>
              <a:grpSpLocks/>
            </p:cNvGrpSpPr>
            <p:nvPr/>
          </p:nvGrpSpPr>
          <p:grpSpPr bwMode="auto">
            <a:xfrm>
              <a:off x="875" y="1142"/>
              <a:ext cx="191" cy="242"/>
              <a:chOff x="3564" y="3426"/>
              <a:chExt cx="468" cy="606"/>
            </a:xfrm>
          </p:grpSpPr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V="1">
                <a:off x="3564" y="3426"/>
                <a:ext cx="0" cy="576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>
                  <a:latin typeface="+mj-lt"/>
                </a:endParaRPr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>
                <a:off x="4032" y="3456"/>
                <a:ext cx="0" cy="576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>
                  <a:latin typeface="+mj-lt"/>
                </a:endParaRPr>
              </a:p>
            </p:txBody>
          </p:sp>
        </p:grpSp>
        <p:grpSp>
          <p:nvGrpSpPr>
            <p:cNvPr id="20" name="Group 20"/>
            <p:cNvGrpSpPr>
              <a:grpSpLocks/>
            </p:cNvGrpSpPr>
            <p:nvPr/>
          </p:nvGrpSpPr>
          <p:grpSpPr bwMode="auto">
            <a:xfrm>
              <a:off x="875" y="1713"/>
              <a:ext cx="191" cy="243"/>
              <a:chOff x="3564" y="3426"/>
              <a:chExt cx="468" cy="606"/>
            </a:xfrm>
          </p:grpSpPr>
          <p:sp>
            <p:nvSpPr>
              <p:cNvPr id="30" name="Line 21"/>
              <p:cNvSpPr>
                <a:spLocks noChangeShapeType="1"/>
              </p:cNvSpPr>
              <p:nvPr/>
            </p:nvSpPr>
            <p:spPr bwMode="auto">
              <a:xfrm flipV="1">
                <a:off x="3564" y="3426"/>
                <a:ext cx="0" cy="576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>
                  <a:latin typeface="+mj-lt"/>
                </a:endParaRPr>
              </a:p>
            </p:txBody>
          </p:sp>
          <p:sp>
            <p:nvSpPr>
              <p:cNvPr id="31" name="Line 22"/>
              <p:cNvSpPr>
                <a:spLocks noChangeShapeType="1"/>
              </p:cNvSpPr>
              <p:nvPr/>
            </p:nvSpPr>
            <p:spPr bwMode="auto">
              <a:xfrm>
                <a:off x="4032" y="3456"/>
                <a:ext cx="0" cy="576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>
                  <a:latin typeface="+mj-lt"/>
                </a:endParaRPr>
              </a:p>
            </p:txBody>
          </p:sp>
        </p:grpSp>
        <p:grpSp>
          <p:nvGrpSpPr>
            <p:cNvPr id="21" name="Group 23"/>
            <p:cNvGrpSpPr>
              <a:grpSpLocks/>
            </p:cNvGrpSpPr>
            <p:nvPr/>
          </p:nvGrpSpPr>
          <p:grpSpPr bwMode="auto">
            <a:xfrm>
              <a:off x="875" y="2841"/>
              <a:ext cx="191" cy="243"/>
              <a:chOff x="3564" y="3426"/>
              <a:chExt cx="468" cy="606"/>
            </a:xfrm>
          </p:grpSpPr>
          <p:sp>
            <p:nvSpPr>
              <p:cNvPr id="28" name="Line 24"/>
              <p:cNvSpPr>
                <a:spLocks noChangeShapeType="1"/>
              </p:cNvSpPr>
              <p:nvPr/>
            </p:nvSpPr>
            <p:spPr bwMode="auto">
              <a:xfrm flipV="1">
                <a:off x="3564" y="3426"/>
                <a:ext cx="0" cy="576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>
                  <a:latin typeface="+mj-lt"/>
                </a:endParaRPr>
              </a:p>
            </p:txBody>
          </p:sp>
          <p:sp>
            <p:nvSpPr>
              <p:cNvPr id="29" name="Line 25"/>
              <p:cNvSpPr>
                <a:spLocks noChangeShapeType="1"/>
              </p:cNvSpPr>
              <p:nvPr/>
            </p:nvSpPr>
            <p:spPr bwMode="auto">
              <a:xfrm>
                <a:off x="4032" y="3456"/>
                <a:ext cx="0" cy="576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>
                  <a:latin typeface="+mj-lt"/>
                </a:endParaRPr>
              </a:p>
            </p:txBody>
          </p:sp>
        </p:grpSp>
        <p:grpSp>
          <p:nvGrpSpPr>
            <p:cNvPr id="22" name="Group 26"/>
            <p:cNvGrpSpPr>
              <a:grpSpLocks/>
            </p:cNvGrpSpPr>
            <p:nvPr/>
          </p:nvGrpSpPr>
          <p:grpSpPr bwMode="auto">
            <a:xfrm>
              <a:off x="875" y="3417"/>
              <a:ext cx="191" cy="243"/>
              <a:chOff x="3564" y="3426"/>
              <a:chExt cx="468" cy="606"/>
            </a:xfrm>
          </p:grpSpPr>
          <p:sp>
            <p:nvSpPr>
              <p:cNvPr id="26" name="Line 27"/>
              <p:cNvSpPr>
                <a:spLocks noChangeShapeType="1"/>
              </p:cNvSpPr>
              <p:nvPr/>
            </p:nvSpPr>
            <p:spPr bwMode="auto">
              <a:xfrm flipV="1">
                <a:off x="3564" y="3426"/>
                <a:ext cx="0" cy="576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>
                  <a:latin typeface="+mj-lt"/>
                </a:endParaRPr>
              </a:p>
            </p:txBody>
          </p:sp>
          <p:sp>
            <p:nvSpPr>
              <p:cNvPr id="27" name="Line 28"/>
              <p:cNvSpPr>
                <a:spLocks noChangeShapeType="1"/>
              </p:cNvSpPr>
              <p:nvPr/>
            </p:nvSpPr>
            <p:spPr bwMode="auto">
              <a:xfrm>
                <a:off x="4032" y="3456"/>
                <a:ext cx="0" cy="576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>
                  <a:latin typeface="+mj-lt"/>
                </a:endParaRPr>
              </a:p>
            </p:txBody>
          </p:sp>
        </p:grpSp>
        <p:grpSp>
          <p:nvGrpSpPr>
            <p:cNvPr id="23" name="Group 29"/>
            <p:cNvGrpSpPr>
              <a:grpSpLocks/>
            </p:cNvGrpSpPr>
            <p:nvPr/>
          </p:nvGrpSpPr>
          <p:grpSpPr bwMode="auto">
            <a:xfrm>
              <a:off x="875" y="2277"/>
              <a:ext cx="191" cy="243"/>
              <a:chOff x="3564" y="3426"/>
              <a:chExt cx="468" cy="606"/>
            </a:xfrm>
          </p:grpSpPr>
          <p:sp>
            <p:nvSpPr>
              <p:cNvPr id="24" name="Line 30"/>
              <p:cNvSpPr>
                <a:spLocks noChangeShapeType="1"/>
              </p:cNvSpPr>
              <p:nvPr/>
            </p:nvSpPr>
            <p:spPr bwMode="auto">
              <a:xfrm flipV="1">
                <a:off x="3564" y="3426"/>
                <a:ext cx="0" cy="576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>
                  <a:latin typeface="+mj-lt"/>
                </a:endParaRPr>
              </a:p>
            </p:txBody>
          </p:sp>
          <p:sp>
            <p:nvSpPr>
              <p:cNvPr id="25" name="Line 31"/>
              <p:cNvSpPr>
                <a:spLocks noChangeShapeType="1"/>
              </p:cNvSpPr>
              <p:nvPr/>
            </p:nvSpPr>
            <p:spPr bwMode="auto">
              <a:xfrm>
                <a:off x="4032" y="3456"/>
                <a:ext cx="0" cy="576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>
                  <a:latin typeface="+mj-lt"/>
                </a:endParaRPr>
              </a:p>
            </p:txBody>
          </p:sp>
        </p:grpSp>
      </p:grpSp>
      <p:sp>
        <p:nvSpPr>
          <p:cNvPr id="34" name="Rectangle 32"/>
          <p:cNvSpPr>
            <a:spLocks noChangeArrowheads="1"/>
          </p:cNvSpPr>
          <p:nvPr/>
        </p:nvSpPr>
        <p:spPr bwMode="auto">
          <a:xfrm>
            <a:off x="4140200" y="4652963"/>
            <a:ext cx="3889375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600">
                <a:solidFill>
                  <a:schemeClr val="tx2"/>
                </a:solidFill>
                <a:latin typeface="Tahoma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Tahoma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Tahoma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Tahoma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Tahoma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algn="ctr"/>
            <a:r>
              <a:rPr kumimoji="0" lang="pt-BR" altLang="pt-BR" sz="2400" b="1">
                <a:solidFill>
                  <a:srgbClr val="000099"/>
                </a:solidFill>
                <a:latin typeface="+mj-lt"/>
                <a:cs typeface="Times New Roman" pitchFamily="18" charset="0"/>
              </a:rPr>
              <a:t> Interfuncionalidade e simultaneidade da gestão da manufatura</a:t>
            </a:r>
            <a:endParaRPr kumimoji="0" lang="pt-BR" altLang="pt-BR" sz="2400" b="1">
              <a:solidFill>
                <a:srgbClr val="0000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5688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7" grpId="0" animBg="1"/>
      <p:bldP spid="8" grpId="0" animBg="1"/>
      <p:bldP spid="3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028384" y="6356350"/>
            <a:ext cx="658416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22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9042" y="692696"/>
            <a:ext cx="8353425" cy="8462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dirty="0" smtClean="0">
                <a:solidFill>
                  <a:srgbClr val="080808"/>
                </a:solidFill>
              </a:rPr>
              <a:t>NOVO PARADIGMA DE DESENVOLVIMENTO DE PRODUTOS E DE PROCESSOS DE FABRICAÇÃO</a:t>
            </a:r>
            <a:endParaRPr lang="pt-BR" altLang="pt-BR" sz="2400" dirty="0">
              <a:solidFill>
                <a:srgbClr val="080808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25463" y="6028010"/>
            <a:ext cx="82073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b="1" dirty="0">
                <a:solidFill>
                  <a:srgbClr val="000099"/>
                </a:solidFill>
                <a:latin typeface="+mj-lt"/>
              </a:rPr>
              <a:t>HAYES, R. H. et al.   </a:t>
            </a:r>
            <a:r>
              <a:rPr lang="en-US" altLang="pt-BR" b="1" i="1" dirty="0">
                <a:solidFill>
                  <a:srgbClr val="000099"/>
                </a:solidFill>
                <a:latin typeface="+mj-lt"/>
              </a:rPr>
              <a:t>Dynamic manufacturing</a:t>
            </a:r>
            <a:r>
              <a:rPr lang="en-US" altLang="pt-BR" b="1" dirty="0">
                <a:solidFill>
                  <a:srgbClr val="000099"/>
                </a:solidFill>
                <a:latin typeface="+mj-lt"/>
              </a:rPr>
              <a:t>: creating the learning organization.   New York : Free, 1988.</a:t>
            </a:r>
            <a:r>
              <a:rPr lang="pt-BR" altLang="pt-BR" dirty="0">
                <a:solidFill>
                  <a:srgbClr val="000099"/>
                </a:solidFill>
                <a:latin typeface="+mj-lt"/>
              </a:rPr>
              <a:t> 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68313" y="1682750"/>
            <a:ext cx="2735262" cy="376238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DIMENSÃO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58788" y="2355850"/>
            <a:ext cx="2744787" cy="2665413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794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88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sz="1800" b="1">
                <a:solidFill>
                  <a:srgbClr val="008000"/>
                </a:solidFill>
                <a:latin typeface="+mj-lt"/>
              </a:rPr>
              <a:t>Pontos de referência:</a:t>
            </a:r>
          </a:p>
          <a:p>
            <a:endParaRPr kumimoji="0" lang="pt-BR" altLang="pt-BR" sz="800" b="1">
              <a:solidFill>
                <a:srgbClr val="008000"/>
              </a:solidFill>
              <a:latin typeface="+mj-lt"/>
            </a:endParaRPr>
          </a:p>
          <a:p>
            <a:r>
              <a:rPr kumimoji="0" lang="pt-BR" altLang="pt-BR" sz="1800" b="1">
                <a:solidFill>
                  <a:srgbClr val="008000"/>
                </a:solidFill>
                <a:latin typeface="+mj-lt"/>
              </a:rPr>
              <a:t>1. custo de projeto</a:t>
            </a:r>
          </a:p>
          <a:p>
            <a:endParaRPr kumimoji="0" lang="pt-BR" altLang="pt-BR" sz="800" b="1">
              <a:solidFill>
                <a:srgbClr val="008000"/>
              </a:solidFill>
              <a:latin typeface="+mj-lt"/>
            </a:endParaRPr>
          </a:p>
          <a:p>
            <a:r>
              <a:rPr kumimoji="0" lang="pt-BR" altLang="pt-BR" sz="1800" b="1">
                <a:solidFill>
                  <a:srgbClr val="008000"/>
                </a:solidFill>
                <a:latin typeface="+mj-lt"/>
              </a:rPr>
              <a:t>2. especificação de desempenho de produto    de fabricação</a:t>
            </a:r>
          </a:p>
          <a:p>
            <a:endParaRPr kumimoji="0" lang="pt-BR" altLang="pt-BR" sz="800" b="1">
              <a:solidFill>
                <a:srgbClr val="008000"/>
              </a:solidFill>
              <a:latin typeface="+mj-lt"/>
            </a:endParaRPr>
          </a:p>
          <a:p>
            <a:r>
              <a:rPr kumimoji="0" lang="pt-BR" altLang="pt-BR" sz="1800" b="1">
                <a:solidFill>
                  <a:srgbClr val="008000"/>
                </a:solidFill>
                <a:latin typeface="+mj-lt"/>
              </a:rPr>
              <a:t>3. programação de projeto</a:t>
            </a:r>
            <a:r>
              <a:rPr kumimoji="0" lang="pt-BR" altLang="pt-BR" sz="1800">
                <a:solidFill>
                  <a:srgbClr val="008000"/>
                </a:solidFill>
                <a:latin typeface="+mj-lt"/>
              </a:rPr>
              <a:t> 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58788" y="5384800"/>
            <a:ext cx="2744787" cy="376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9900CC"/>
                </a:solidFill>
                <a:latin typeface="+mj-lt"/>
              </a:rPr>
              <a:t>Equipe de projeto</a:t>
            </a:r>
            <a:endParaRPr kumimoji="0" lang="pt-BR" altLang="pt-BR">
              <a:solidFill>
                <a:srgbClr val="9900CC"/>
              </a:solidFill>
              <a:latin typeface="+mj-lt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276600" y="1684338"/>
            <a:ext cx="5399088" cy="376237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NOVO PARADIGMA</a:t>
            </a:r>
            <a:endParaRPr kumimoji="0" lang="pt-BR" altLang="pt-BR">
              <a:solidFill>
                <a:srgbClr val="CC3300"/>
              </a:solidFill>
              <a:latin typeface="+mj-lt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348038" y="2346325"/>
            <a:ext cx="5305425" cy="269557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413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kumimoji="0" lang="pt-BR" altLang="pt-BR" sz="1800" b="1">
                <a:solidFill>
                  <a:srgbClr val="008000"/>
                </a:solidFill>
                <a:latin typeface="+mj-lt"/>
              </a:rPr>
              <a:t>Podem exigir revisão ocasional.</a:t>
            </a:r>
          </a:p>
          <a:p>
            <a:pPr eaLnBrk="0" hangingPunct="0"/>
            <a:endParaRPr kumimoji="0" lang="pt-BR" altLang="pt-BR" sz="1800" b="1">
              <a:solidFill>
                <a:srgbClr val="008000"/>
              </a:solidFill>
              <a:latin typeface="+mj-lt"/>
            </a:endParaRPr>
          </a:p>
          <a:p>
            <a:pPr eaLnBrk="0" hangingPunct="0"/>
            <a:endParaRPr kumimoji="0" lang="pt-BR" altLang="pt-BR" sz="1800" b="1">
              <a:solidFill>
                <a:srgbClr val="008000"/>
              </a:solidFill>
              <a:latin typeface="+mj-lt"/>
            </a:endParaRPr>
          </a:p>
          <a:p>
            <a:pPr eaLnBrk="0" hangingPunct="0"/>
            <a:endParaRPr kumimoji="0" lang="pt-BR" altLang="pt-BR" sz="1800" b="1">
              <a:solidFill>
                <a:srgbClr val="008000"/>
              </a:solidFill>
              <a:latin typeface="+mj-lt"/>
            </a:endParaRPr>
          </a:p>
          <a:p>
            <a:pPr eaLnBrk="0" hangingPunct="0"/>
            <a:endParaRPr kumimoji="0" lang="pt-BR" altLang="pt-BR" sz="1800" b="1">
              <a:solidFill>
                <a:srgbClr val="008000"/>
              </a:solidFill>
              <a:latin typeface="+mj-lt"/>
            </a:endParaRPr>
          </a:p>
          <a:p>
            <a:pPr eaLnBrk="0" hangingPunct="0"/>
            <a:r>
              <a:rPr kumimoji="0" lang="pt-BR" altLang="pt-BR" sz="1800" b="1">
                <a:solidFill>
                  <a:srgbClr val="008000"/>
                </a:solidFill>
                <a:latin typeface="+mj-lt"/>
              </a:rPr>
              <a:t>A todos é dada atenção significativa.</a:t>
            </a:r>
          </a:p>
          <a:p>
            <a:pPr eaLnBrk="0" hangingPunct="0"/>
            <a:endParaRPr kumimoji="0" lang="pt-BR" altLang="pt-BR" sz="1800" b="1">
              <a:solidFill>
                <a:srgbClr val="008000"/>
              </a:solidFill>
              <a:latin typeface="+mj-lt"/>
            </a:endParaRPr>
          </a:p>
          <a:p>
            <a:pPr eaLnBrk="0" hangingPunct="0"/>
            <a:endParaRPr kumimoji="0" lang="pt-BR" altLang="pt-BR" sz="1800" b="1">
              <a:solidFill>
                <a:srgbClr val="008000"/>
              </a:solidFill>
              <a:latin typeface="+mj-lt"/>
            </a:endParaRPr>
          </a:p>
          <a:p>
            <a:pPr eaLnBrk="0" hangingPunct="0"/>
            <a:endParaRPr kumimoji="0" lang="pt-BR" altLang="pt-BR" sz="1800" b="1">
              <a:solidFill>
                <a:srgbClr val="008000"/>
              </a:solidFill>
              <a:latin typeface="+mj-lt"/>
            </a:endParaRPr>
          </a:p>
          <a:p>
            <a:pPr eaLnBrk="0" hangingPunct="0"/>
            <a:endParaRPr kumimoji="0" lang="pt-BR" altLang="pt-BR" sz="800" b="1">
              <a:solidFill>
                <a:srgbClr val="008000"/>
              </a:solidFill>
              <a:latin typeface="+mj-lt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348038" y="5213350"/>
            <a:ext cx="5308600" cy="6508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6365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kumimoji="0" lang="pt-BR" altLang="pt-BR" sz="1800" b="1">
                <a:solidFill>
                  <a:srgbClr val="9900CC"/>
                </a:solidFill>
                <a:latin typeface="+mj-lt"/>
              </a:rPr>
              <a:t>Liderada por gerente de negócios com visão ampla</a:t>
            </a:r>
          </a:p>
        </p:txBody>
      </p:sp>
      <p:sp>
        <p:nvSpPr>
          <p:cNvPr id="12" name="AutoShape 12"/>
          <p:cNvSpPr>
            <a:spLocks/>
          </p:cNvSpPr>
          <p:nvPr/>
        </p:nvSpPr>
        <p:spPr bwMode="auto">
          <a:xfrm>
            <a:off x="2700338" y="2781300"/>
            <a:ext cx="215900" cy="2160588"/>
          </a:xfrm>
          <a:prstGeom prst="rightBrace">
            <a:avLst>
              <a:gd name="adj1" fmla="val 83395"/>
              <a:gd name="adj2" fmla="val 50000"/>
            </a:avLst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326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56376" y="6356350"/>
            <a:ext cx="730424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23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5288" y="400050"/>
            <a:ext cx="8353425" cy="10239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dirty="0" smtClean="0">
                <a:solidFill>
                  <a:srgbClr val="080808"/>
                </a:solidFill>
              </a:rPr>
              <a:t>NOVO PARADIGMA DE DESENVOLVIMENTO DE PRODUTOS E DE PROCESSOS DE FABRICAÇÃO</a:t>
            </a:r>
            <a:endParaRPr lang="pt-BR" altLang="pt-BR" sz="2400" dirty="0">
              <a:solidFill>
                <a:srgbClr val="080808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25463" y="5740400"/>
            <a:ext cx="82073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b="1" dirty="0">
                <a:solidFill>
                  <a:srgbClr val="7030A0"/>
                </a:solidFill>
                <a:latin typeface="+mj-lt"/>
              </a:rPr>
              <a:t>HAYES, R. H. et al.   </a:t>
            </a:r>
            <a:r>
              <a:rPr lang="en-US" altLang="pt-BR" b="1" i="1" dirty="0">
                <a:solidFill>
                  <a:srgbClr val="7030A0"/>
                </a:solidFill>
                <a:latin typeface="+mj-lt"/>
              </a:rPr>
              <a:t>Dynamic manufacturing</a:t>
            </a:r>
            <a:r>
              <a:rPr lang="en-US" altLang="pt-BR" b="1" dirty="0">
                <a:solidFill>
                  <a:srgbClr val="7030A0"/>
                </a:solidFill>
                <a:latin typeface="+mj-lt"/>
              </a:rPr>
              <a:t>: creating the learning organization.   New York : Free, 1988.</a:t>
            </a:r>
            <a:r>
              <a:rPr lang="pt-BR" altLang="pt-BR" dirty="0">
                <a:solidFill>
                  <a:srgbClr val="7030A0"/>
                </a:solidFill>
                <a:latin typeface="+mj-lt"/>
              </a:rPr>
              <a:t>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68313" y="1682750"/>
            <a:ext cx="2735262" cy="376238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DIMENSÃO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58788" y="2528888"/>
            <a:ext cx="2744787" cy="376237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008000"/>
                </a:solidFill>
                <a:latin typeface="+mj-lt"/>
              </a:rPr>
              <a:t>Foco do projeto</a:t>
            </a:r>
            <a:r>
              <a:rPr kumimoji="0" lang="pt-BR" altLang="pt-BR">
                <a:solidFill>
                  <a:srgbClr val="008000"/>
                </a:solidFill>
                <a:latin typeface="+mj-lt"/>
              </a:rPr>
              <a:t> 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58788" y="3268663"/>
            <a:ext cx="2744787" cy="376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9900CC"/>
                </a:solidFill>
                <a:latin typeface="+mj-lt"/>
              </a:rPr>
              <a:t>Fases do projeto</a:t>
            </a:r>
            <a:r>
              <a:rPr kumimoji="0" lang="pt-BR" altLang="pt-BR">
                <a:solidFill>
                  <a:srgbClr val="9900CC"/>
                </a:solidFill>
                <a:latin typeface="+mj-lt"/>
              </a:rPr>
              <a:t> 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58788" y="4011613"/>
            <a:ext cx="2744787" cy="376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 dirty="0">
                <a:solidFill>
                  <a:srgbClr val="080808"/>
                </a:solidFill>
                <a:latin typeface="+mj-lt"/>
              </a:rPr>
              <a:t>Obstáculos gerenciais</a:t>
            </a:r>
            <a:r>
              <a:rPr kumimoji="0" lang="pt-BR" altLang="pt-BR" dirty="0">
                <a:solidFill>
                  <a:srgbClr val="080808"/>
                </a:solidFill>
                <a:latin typeface="+mj-lt"/>
              </a:rPr>
              <a:t>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276600" y="1684338"/>
            <a:ext cx="5399088" cy="376237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NOVO PARADIGMA</a:t>
            </a:r>
            <a:endParaRPr kumimoji="0" lang="pt-BR" altLang="pt-BR">
              <a:solidFill>
                <a:srgbClr val="CC3300"/>
              </a:solidFill>
              <a:latin typeface="+mj-lt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348038" y="2346325"/>
            <a:ext cx="5305425" cy="65087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413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kumimoji="0" lang="pt-BR" altLang="pt-BR" sz="1800" b="1">
                <a:solidFill>
                  <a:srgbClr val="008000"/>
                </a:solidFill>
                <a:latin typeface="+mj-lt"/>
              </a:rPr>
              <a:t>esforço interfuncional durante todo o processo</a:t>
            </a:r>
            <a:r>
              <a:rPr kumimoji="0" lang="pt-BR" altLang="pt-BR" sz="1800">
                <a:solidFill>
                  <a:srgbClr val="008000"/>
                </a:solidFill>
                <a:latin typeface="+mj-lt"/>
              </a:rPr>
              <a:t> 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348038" y="3259138"/>
            <a:ext cx="5308600" cy="376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6365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kumimoji="0" lang="pt-BR" altLang="pt-BR" sz="1800" b="1">
                <a:solidFill>
                  <a:srgbClr val="9900CC"/>
                </a:solidFill>
                <a:latin typeface="+mj-lt"/>
              </a:rPr>
              <a:t>sobreposição extensiva</a:t>
            </a:r>
            <a:endParaRPr kumimoji="0" lang="pt-BR" altLang="pt-BR" sz="1800">
              <a:solidFill>
                <a:srgbClr val="9900CC"/>
              </a:solidFill>
              <a:latin typeface="+mj-lt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348038" y="3860800"/>
            <a:ext cx="5308600" cy="650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413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sz="1800" b="1">
                <a:solidFill>
                  <a:srgbClr val="080808"/>
                </a:solidFill>
                <a:latin typeface="+mj-lt"/>
              </a:rPr>
              <a:t>gerenciado por meio de melhores planos, disciplina, habilidades e com continuidade 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465138" y="4652963"/>
            <a:ext cx="2744787" cy="925512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0000FF"/>
                </a:solidFill>
                <a:latin typeface="+mj-lt"/>
              </a:rPr>
              <a:t>Respostas a problemas de programação</a:t>
            </a:r>
            <a:r>
              <a:rPr kumimoji="0" lang="pt-BR" altLang="pt-BR">
                <a:solidFill>
                  <a:srgbClr val="0000FF"/>
                </a:solidFill>
                <a:latin typeface="+mj-lt"/>
              </a:rPr>
              <a:t> 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354388" y="4818063"/>
            <a:ext cx="5308600" cy="6508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413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sz="1800" b="1">
                <a:solidFill>
                  <a:srgbClr val="0000FF"/>
                </a:solidFill>
                <a:latin typeface="+mj-lt"/>
              </a:rPr>
              <a:t>muito menos freqüentes e tratadas mais realisticamente quando surgem.</a:t>
            </a:r>
            <a:r>
              <a:rPr kumimoji="0" lang="pt-BR" altLang="pt-BR" sz="1800">
                <a:solidFill>
                  <a:srgbClr val="0000FF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237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56376" y="6356350"/>
            <a:ext cx="730424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24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5288" y="400050"/>
            <a:ext cx="8353425" cy="10239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2400" dirty="0" smtClean="0">
                <a:solidFill>
                  <a:srgbClr val="080808"/>
                </a:solidFill>
              </a:rPr>
              <a:t>NOVO PARADIGMA DE DESENVOLVIMENTO DE PRODUTOS E DE PROCESSOS DE FABRICAÇÃO</a:t>
            </a:r>
            <a:endParaRPr lang="pt-BR" altLang="pt-BR" sz="2400" dirty="0">
              <a:solidFill>
                <a:srgbClr val="080808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25463" y="5740400"/>
            <a:ext cx="82073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b="1" dirty="0">
                <a:solidFill>
                  <a:srgbClr val="000099"/>
                </a:solidFill>
                <a:latin typeface="+mj-lt"/>
              </a:rPr>
              <a:t>HAYES, R. H. et al.   </a:t>
            </a:r>
            <a:r>
              <a:rPr lang="en-US" altLang="pt-BR" b="1" i="1" dirty="0">
                <a:solidFill>
                  <a:srgbClr val="000099"/>
                </a:solidFill>
                <a:latin typeface="+mj-lt"/>
              </a:rPr>
              <a:t>Dynamic manufacturing</a:t>
            </a:r>
            <a:r>
              <a:rPr lang="en-US" altLang="pt-BR" b="1" dirty="0">
                <a:solidFill>
                  <a:srgbClr val="000099"/>
                </a:solidFill>
                <a:latin typeface="+mj-lt"/>
              </a:rPr>
              <a:t>: creating the learning organization.   New York : Free, 1988.</a:t>
            </a:r>
            <a:r>
              <a:rPr lang="pt-BR" altLang="pt-BR" dirty="0">
                <a:solidFill>
                  <a:srgbClr val="000099"/>
                </a:solidFill>
                <a:latin typeface="+mj-lt"/>
              </a:rPr>
              <a:t>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68313" y="1682750"/>
            <a:ext cx="2735262" cy="376238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DIMENSÃO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58788" y="2355850"/>
            <a:ext cx="2744787" cy="22987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kumimoji="0" lang="pt-BR" altLang="pt-BR" b="1">
                <a:solidFill>
                  <a:srgbClr val="008000"/>
                </a:solidFill>
                <a:latin typeface="+mj-lt"/>
              </a:rPr>
              <a:t>Condução de atividades-chaves:</a:t>
            </a:r>
          </a:p>
          <a:p>
            <a:r>
              <a:rPr kumimoji="0" lang="pt-BR" altLang="pt-BR" b="1">
                <a:solidFill>
                  <a:srgbClr val="008000"/>
                </a:solidFill>
                <a:latin typeface="+mj-lt"/>
              </a:rPr>
              <a:t>1. solução de problemas</a:t>
            </a:r>
          </a:p>
          <a:p>
            <a:r>
              <a:rPr kumimoji="0" lang="pt-BR" altLang="pt-BR" b="1">
                <a:solidFill>
                  <a:srgbClr val="008000"/>
                </a:solidFill>
                <a:latin typeface="+mj-lt"/>
              </a:rPr>
              <a:t>2. resolução de conflitos</a:t>
            </a:r>
          </a:p>
          <a:p>
            <a:r>
              <a:rPr kumimoji="0" lang="pt-BR" altLang="pt-BR" b="1">
                <a:solidFill>
                  <a:srgbClr val="008000"/>
                </a:solidFill>
                <a:latin typeface="+mj-lt"/>
              </a:rPr>
              <a:t>3. organização do projeto</a:t>
            </a:r>
            <a:r>
              <a:rPr kumimoji="0" lang="pt-BR" altLang="pt-BR">
                <a:solidFill>
                  <a:srgbClr val="008000"/>
                </a:solidFill>
                <a:latin typeface="+mj-lt"/>
              </a:rPr>
              <a:t> 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58788" y="4960938"/>
            <a:ext cx="2744787" cy="6508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9900CC"/>
                </a:solidFill>
                <a:latin typeface="+mj-lt"/>
              </a:rPr>
              <a:t>Controle da manufatura</a:t>
            </a:r>
            <a:r>
              <a:rPr kumimoji="0" lang="pt-BR" altLang="pt-BR">
                <a:solidFill>
                  <a:srgbClr val="9900CC"/>
                </a:solidFill>
                <a:latin typeface="+mj-lt"/>
              </a:rPr>
              <a:t> 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276600" y="1684338"/>
            <a:ext cx="5399088" cy="376237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NOVO PARADIGMA</a:t>
            </a:r>
            <a:endParaRPr kumimoji="0" lang="pt-BR" altLang="pt-BR">
              <a:solidFill>
                <a:srgbClr val="CC3300"/>
              </a:solidFill>
              <a:latin typeface="+mj-lt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348038" y="2346325"/>
            <a:ext cx="5305425" cy="22987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8538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kumimoji="0" lang="pt-BR" altLang="pt-BR" sz="1800" b="1">
              <a:solidFill>
                <a:srgbClr val="008000"/>
              </a:solidFill>
              <a:latin typeface="+mj-lt"/>
            </a:endParaRPr>
          </a:p>
          <a:p>
            <a:endParaRPr kumimoji="0" lang="pt-BR" altLang="pt-BR" sz="1800" b="1">
              <a:solidFill>
                <a:srgbClr val="008000"/>
              </a:solidFill>
              <a:latin typeface="+mj-lt"/>
            </a:endParaRPr>
          </a:p>
          <a:p>
            <a:pPr>
              <a:buFontTx/>
              <a:buAutoNum type="arabicPeriod"/>
            </a:pPr>
            <a:r>
              <a:rPr kumimoji="0" lang="pt-BR" altLang="pt-BR" sz="1800" b="1">
                <a:solidFill>
                  <a:srgbClr val="008000"/>
                </a:solidFill>
                <a:latin typeface="+mj-lt"/>
              </a:rPr>
              <a:t>sobreposição e interfuncionalidade</a:t>
            </a:r>
          </a:p>
          <a:p>
            <a:pPr>
              <a:buFontTx/>
              <a:buAutoNum type="arabicPeriod"/>
            </a:pPr>
            <a:endParaRPr kumimoji="0" lang="pt-BR" altLang="pt-BR" sz="1800" b="1">
              <a:solidFill>
                <a:srgbClr val="008000"/>
              </a:solidFill>
              <a:latin typeface="+mj-lt"/>
            </a:endParaRPr>
          </a:p>
          <a:p>
            <a:pPr>
              <a:buFontTx/>
              <a:buAutoNum type="arabicPeriod"/>
            </a:pPr>
            <a:r>
              <a:rPr kumimoji="0" lang="pt-BR" altLang="pt-BR" sz="1800" b="1">
                <a:solidFill>
                  <a:srgbClr val="008000"/>
                </a:solidFill>
                <a:latin typeface="+mj-lt"/>
              </a:rPr>
              <a:t>abordada cedo nos níveis operacionais</a:t>
            </a:r>
          </a:p>
          <a:p>
            <a:pPr>
              <a:buFontTx/>
              <a:buAutoNum type="arabicPeriod"/>
            </a:pPr>
            <a:endParaRPr kumimoji="0" lang="pt-BR" altLang="pt-BR" sz="1800" b="1">
              <a:solidFill>
                <a:srgbClr val="008000"/>
              </a:solidFill>
              <a:latin typeface="+mj-lt"/>
            </a:endParaRPr>
          </a:p>
          <a:p>
            <a:pPr>
              <a:buFontTx/>
              <a:buAutoNum type="arabicPeriod"/>
            </a:pPr>
            <a:r>
              <a:rPr kumimoji="0" lang="pt-BR" altLang="pt-BR" sz="1800" b="1">
                <a:solidFill>
                  <a:srgbClr val="008000"/>
                </a:solidFill>
                <a:latin typeface="+mj-lt"/>
              </a:rPr>
              <a:t>gerentes de projetos experientes mantém a integração.</a:t>
            </a:r>
            <a:r>
              <a:rPr kumimoji="0" lang="pt-BR" altLang="pt-BR" sz="1800">
                <a:solidFill>
                  <a:srgbClr val="008000"/>
                </a:solidFill>
                <a:latin typeface="+mj-lt"/>
              </a:rPr>
              <a:t> 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348038" y="5075238"/>
            <a:ext cx="5308600" cy="376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6365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kumimoji="0" lang="pt-BR" altLang="pt-BR" sz="1800" b="1">
                <a:solidFill>
                  <a:srgbClr val="9900CC"/>
                </a:solidFill>
                <a:latin typeface="+mj-lt"/>
              </a:rPr>
              <a:t>controles dinâmicos e progressivos.</a:t>
            </a:r>
            <a:r>
              <a:rPr kumimoji="0" lang="pt-BR" altLang="pt-BR" sz="1800">
                <a:solidFill>
                  <a:srgbClr val="9900CC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251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56376" y="6356350"/>
            <a:ext cx="730424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25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5288" y="471636"/>
            <a:ext cx="8353425" cy="10239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smtClean="0"/>
              <a:t>NOVO PARADIGMA DE DESENVOLVIMENTO DE PRODUTOS E DE PROCESSOS DE FABRICAÇÃO</a:t>
            </a:r>
            <a:endParaRPr lang="pt-BR" altLang="pt-BR" sz="240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25463" y="5811986"/>
            <a:ext cx="82073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b="1">
                <a:latin typeface="+mj-lt"/>
              </a:rPr>
              <a:t>HAYES, R. H. et al.   </a:t>
            </a:r>
            <a:r>
              <a:rPr lang="en-US" altLang="pt-BR" b="1" i="1">
                <a:latin typeface="+mj-lt"/>
              </a:rPr>
              <a:t>Dynamic manufacturing</a:t>
            </a:r>
            <a:r>
              <a:rPr lang="en-US" altLang="pt-BR" b="1">
                <a:latin typeface="+mj-lt"/>
              </a:rPr>
              <a:t>: creating the learning organization.   New York : Free, 1988.</a:t>
            </a:r>
            <a:r>
              <a:rPr lang="pt-BR" altLang="pt-BR">
                <a:latin typeface="+mj-lt"/>
              </a:rPr>
              <a:t>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68313" y="1754336"/>
            <a:ext cx="2735262" cy="376238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DIMENSÃO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58788" y="2636986"/>
            <a:ext cx="2744787" cy="65087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008000"/>
                </a:solidFill>
                <a:latin typeface="+mj-lt"/>
              </a:rPr>
              <a:t>Transferências de informação</a:t>
            </a:r>
            <a:r>
              <a:rPr kumimoji="0" lang="pt-BR" altLang="pt-BR">
                <a:solidFill>
                  <a:srgbClr val="008000"/>
                </a:solidFill>
                <a:latin typeface="+mj-lt"/>
              </a:rPr>
              <a:t> 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58788" y="3602186"/>
            <a:ext cx="2744787" cy="12001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9900CC"/>
                </a:solidFill>
                <a:latin typeface="+mj-lt"/>
              </a:rPr>
              <a:t>Envolvimento da manufatura desde os estágios iniciais do projeto</a:t>
            </a:r>
            <a:r>
              <a:rPr kumimoji="0" lang="pt-BR" altLang="pt-BR">
                <a:solidFill>
                  <a:srgbClr val="9900CC"/>
                </a:solidFill>
                <a:latin typeface="+mj-lt"/>
              </a:rPr>
              <a:t> 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58788" y="5022999"/>
            <a:ext cx="2744787" cy="650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000099"/>
                </a:solidFill>
                <a:latin typeface="+mj-lt"/>
              </a:rPr>
              <a:t>Projeto voltado para </a:t>
            </a:r>
            <a:r>
              <a:rPr kumimoji="0" lang="pt-BR" altLang="pt-BR" b="1" i="1">
                <a:solidFill>
                  <a:srgbClr val="000099"/>
                </a:solidFill>
                <a:latin typeface="+mj-lt"/>
              </a:rPr>
              <a:t>manufaturabilidade</a:t>
            </a:r>
            <a:r>
              <a:rPr kumimoji="0" lang="pt-BR" altLang="pt-BR">
                <a:solidFill>
                  <a:srgbClr val="000099"/>
                </a:solidFill>
                <a:latin typeface="+mj-lt"/>
              </a:rPr>
              <a:t>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276600" y="1755924"/>
            <a:ext cx="5399088" cy="376237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0" lang="pt-BR" altLang="pt-BR" b="1">
                <a:solidFill>
                  <a:srgbClr val="CC3300"/>
                </a:solidFill>
                <a:latin typeface="+mj-lt"/>
              </a:rPr>
              <a:t>NOVO PARADIGMA</a:t>
            </a:r>
            <a:endParaRPr kumimoji="0" lang="pt-BR" altLang="pt-BR">
              <a:solidFill>
                <a:srgbClr val="CC3300"/>
              </a:solidFill>
              <a:latin typeface="+mj-lt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348038" y="2417911"/>
            <a:ext cx="5305425" cy="1062038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413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kumimoji="0" lang="pt-BR" altLang="pt-BR" sz="1800" b="1">
                <a:solidFill>
                  <a:srgbClr val="008000"/>
                </a:solidFill>
                <a:latin typeface="+mj-lt"/>
              </a:rPr>
              <a:t>muitas trocas bidirecionais de informação</a:t>
            </a:r>
          </a:p>
          <a:p>
            <a:pPr eaLnBrk="0" hangingPunct="0"/>
            <a:endParaRPr kumimoji="0" lang="pt-BR" altLang="pt-BR" sz="900" b="1">
              <a:solidFill>
                <a:srgbClr val="008000"/>
              </a:solidFill>
              <a:latin typeface="+mj-lt"/>
            </a:endParaRPr>
          </a:p>
          <a:p>
            <a:pPr eaLnBrk="0" hangingPunct="0"/>
            <a:r>
              <a:rPr kumimoji="0" lang="pt-BR" altLang="pt-BR" sz="1800" b="1">
                <a:solidFill>
                  <a:srgbClr val="008000"/>
                </a:solidFill>
                <a:latin typeface="+mj-lt"/>
              </a:rPr>
              <a:t>muito menores durante o desenvolvimento das atividades de engenharia</a:t>
            </a:r>
            <a:r>
              <a:rPr kumimoji="0" lang="pt-BR" altLang="pt-BR" sz="1800">
                <a:solidFill>
                  <a:srgbClr val="008000"/>
                </a:solidFill>
                <a:latin typeface="+mj-lt"/>
              </a:rPr>
              <a:t> 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348038" y="3829199"/>
            <a:ext cx="5308600" cy="787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6365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sz="1800" b="1">
                <a:solidFill>
                  <a:srgbClr val="9900CC"/>
                </a:solidFill>
                <a:latin typeface="+mj-lt"/>
              </a:rPr>
              <a:t>baseada na confiança e respeito mútuos</a:t>
            </a:r>
          </a:p>
          <a:p>
            <a:endParaRPr kumimoji="0" lang="pt-BR" altLang="pt-BR" sz="900" b="1">
              <a:solidFill>
                <a:srgbClr val="9900CC"/>
              </a:solidFill>
              <a:latin typeface="+mj-lt"/>
            </a:endParaRPr>
          </a:p>
          <a:p>
            <a:r>
              <a:rPr kumimoji="0" lang="pt-BR" altLang="pt-BR" sz="1800" b="1">
                <a:solidFill>
                  <a:srgbClr val="9900CC"/>
                </a:solidFill>
                <a:latin typeface="+mj-lt"/>
              </a:rPr>
              <a:t>adição de valor</a:t>
            </a:r>
            <a:r>
              <a:rPr kumimoji="0" lang="pt-BR" altLang="pt-BR" sz="1800">
                <a:solidFill>
                  <a:srgbClr val="9900CC"/>
                </a:solidFill>
                <a:latin typeface="+mj-lt"/>
              </a:rPr>
              <a:t> 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348038" y="5024586"/>
            <a:ext cx="5308600" cy="650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413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sz="1800" b="1" dirty="0">
                <a:solidFill>
                  <a:srgbClr val="000099"/>
                </a:solidFill>
                <a:latin typeface="+mj-lt"/>
              </a:rPr>
              <a:t>fornece melhores produtos e processos de fabricação </a:t>
            </a:r>
          </a:p>
        </p:txBody>
      </p:sp>
    </p:spTree>
    <p:extLst>
      <p:ext uri="{BB962C8B-B14F-4D97-AF65-F5344CB8AC3E}">
        <p14:creationId xmlns:p14="http://schemas.microsoft.com/office/powerpoint/2010/main" val="364185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26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567615"/>
            <a:ext cx="8482013" cy="1181100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sz="2400" b="1">
                <a:solidFill>
                  <a:srgbClr val="003399"/>
                </a:solidFill>
              </a:rPr>
              <a:t>RELACIONAMENTO ENTRE ÁREAS E SUBÁREAS DA FUNÇÃO MANUFATURA DURANTE</a:t>
            </a:r>
            <a:br>
              <a:rPr lang="pt-BR" altLang="pt-BR" sz="2400" b="1">
                <a:solidFill>
                  <a:srgbClr val="003399"/>
                </a:solidFill>
              </a:rPr>
            </a:br>
            <a:r>
              <a:rPr lang="pt-BR" altLang="pt-BR" sz="2400" b="1">
                <a:solidFill>
                  <a:srgbClr val="003399"/>
                </a:solidFill>
              </a:rPr>
              <a:t>A GERAÇÃO DE VANTAGENS COMPETITIVAS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750" y="1951915"/>
            <a:ext cx="820896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2000" b="1" dirty="0">
                <a:solidFill>
                  <a:srgbClr val="7030A0"/>
                </a:solidFill>
                <a:latin typeface="+mj-lt"/>
              </a:rPr>
              <a:t>“Primeiro, cada uma das áreas funcionais e cada uma das subáreas da função manufatura são responsáveis pela definição de metas estratégicas e coordenação dos respectivos processos de negócios e programas de ação</a:t>
            </a:r>
            <a:r>
              <a:rPr lang="pt-BR" altLang="pt-BR" sz="2000" dirty="0">
                <a:solidFill>
                  <a:srgbClr val="7030A0"/>
                </a:solidFill>
                <a:latin typeface="+mj-lt"/>
              </a:rPr>
              <a:t>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68313" y="5406315"/>
            <a:ext cx="83518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400" b="1">
                <a:solidFill>
                  <a:srgbClr val="009900"/>
                </a:solidFill>
                <a:latin typeface="+mj-lt"/>
              </a:rPr>
              <a:t>SANTOS, F. C. A. </a:t>
            </a:r>
            <a:r>
              <a:rPr lang="pt-BR" altLang="pt-BR" sz="2400" b="1" i="1">
                <a:solidFill>
                  <a:srgbClr val="009900"/>
                </a:solidFill>
                <a:latin typeface="+mj-lt"/>
              </a:rPr>
              <a:t>Estratégia de recursos humanos</a:t>
            </a:r>
            <a:r>
              <a:rPr lang="pt-BR" altLang="pt-BR" sz="2400" b="1">
                <a:solidFill>
                  <a:srgbClr val="009900"/>
                </a:solidFill>
                <a:latin typeface="+mj-lt"/>
              </a:rPr>
              <a:t> : dimensões competitiva. São Paulo: Atlas, 1999.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30238" y="3515603"/>
            <a:ext cx="8208962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2000" b="1" dirty="0">
                <a:solidFill>
                  <a:srgbClr val="080808"/>
                </a:solidFill>
                <a:latin typeface="+mj-lt"/>
              </a:rPr>
              <a:t>Segundo, cada uma das áreas funcionais e cada uma das subáreas da manufatura participa ativamente da definição de metas estratégicas das demais áreas e subáreas funcionais, pois elas têm sempre papel importante na identificação de consecução de suas vantagens competitivas” (SANTOS, 1999, p.65).</a:t>
            </a:r>
          </a:p>
        </p:txBody>
      </p:sp>
    </p:spTree>
    <p:extLst>
      <p:ext uri="{BB962C8B-B14F-4D97-AF65-F5344CB8AC3E}">
        <p14:creationId xmlns:p14="http://schemas.microsoft.com/office/powerpoint/2010/main" val="195444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620713"/>
            <a:ext cx="8482013" cy="10080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pt-BR" altLang="pt-BR" sz="2800" b="1">
                <a:solidFill>
                  <a:srgbClr val="000066"/>
                </a:solidFill>
              </a:rPr>
              <a:t>DUAS CARATERÍSTICAS DA </a:t>
            </a:r>
            <a:br>
              <a:rPr lang="pt-BR" altLang="pt-BR" sz="2800" b="1">
                <a:solidFill>
                  <a:srgbClr val="000066"/>
                </a:solidFill>
              </a:rPr>
            </a:br>
            <a:r>
              <a:rPr lang="pt-BR" altLang="pt-BR" sz="2800" b="1">
                <a:solidFill>
                  <a:srgbClr val="000066"/>
                </a:solidFill>
              </a:rPr>
              <a:t>GESTÃO SIMULTÂNEA DA MANUFATURA</a:t>
            </a:r>
            <a:r>
              <a:rPr lang="pt-BR" altLang="pt-BR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39750" y="1989138"/>
            <a:ext cx="8208963" cy="289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2000" b="1" dirty="0">
                <a:solidFill>
                  <a:srgbClr val="7030A0"/>
                </a:solidFill>
                <a:latin typeface="+mj-lt"/>
              </a:rPr>
              <a:t>“</a:t>
            </a:r>
            <a:r>
              <a:rPr lang="pt-BR" altLang="pt-BR" b="1" dirty="0">
                <a:solidFill>
                  <a:srgbClr val="7030A0"/>
                </a:solidFill>
                <a:latin typeface="+mj-lt"/>
              </a:rPr>
              <a:t>Primeiro, o envolvimento dos membros das áreas funcionais deve ocorrer desde o início dos projetos de inovação.  É fundamental que as prioridades competitivas das áreas funcionais e das subáreas da manufatura sejam sempre enfatizadas e negociadas, e, quanto mais cedo isto ocorrer, melhor.  A crença de que os objetivos perseguidos no processo de desenvolvimento de produtos e serviços (qualidade, desempenho das entregas, flexibilidade e custo) são questões conflitantes é consistente.  O pressuposto, porém, de que esses objetivos não possam ser confrontados, nem ser atingidos simultaneamente, não são verdadeiros</a:t>
            </a:r>
            <a:r>
              <a:rPr lang="pt-BR" altLang="pt-BR" dirty="0">
                <a:solidFill>
                  <a:srgbClr val="7030A0"/>
                </a:solidFill>
                <a:latin typeface="+mj-lt"/>
              </a:rPr>
              <a:t> </a:t>
            </a:r>
            <a:r>
              <a:rPr lang="pt-BR" altLang="pt-BR" sz="2000" b="1" dirty="0">
                <a:solidFill>
                  <a:srgbClr val="7030A0"/>
                </a:solidFill>
                <a:latin typeface="+mj-lt"/>
              </a:rPr>
              <a:t>” </a:t>
            </a:r>
            <a:r>
              <a:rPr lang="pt-BR" altLang="pt-BR" b="1" dirty="0">
                <a:solidFill>
                  <a:srgbClr val="7030A0"/>
                </a:solidFill>
                <a:latin typeface="+mj-lt"/>
              </a:rPr>
              <a:t>(SANTOS, 1999, p.192).</a:t>
            </a:r>
            <a:endParaRPr lang="pt-BR" altLang="pt-BR" sz="20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68313" y="5373688"/>
            <a:ext cx="83518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b="1">
                <a:solidFill>
                  <a:srgbClr val="009900"/>
                </a:solidFill>
                <a:latin typeface="+mj-lt"/>
              </a:rPr>
              <a:t>SANTOS, F. C. A. </a:t>
            </a:r>
            <a:r>
              <a:rPr lang="pt-BR" altLang="pt-BR" b="1" i="1">
                <a:solidFill>
                  <a:srgbClr val="009900"/>
                </a:solidFill>
                <a:latin typeface="+mj-lt"/>
              </a:rPr>
              <a:t>Estratégia de recursos humanos</a:t>
            </a:r>
            <a:r>
              <a:rPr lang="pt-BR" altLang="pt-BR" b="1">
                <a:solidFill>
                  <a:srgbClr val="009900"/>
                </a:solidFill>
                <a:latin typeface="+mj-lt"/>
              </a:rPr>
              <a:t> : dimensões competitiva. São Paulo: Atlas, 1999.</a:t>
            </a:r>
            <a:endParaRPr lang="pt-BR" altLang="pt-BR">
              <a:solidFill>
                <a:srgbClr val="008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741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28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908050"/>
            <a:ext cx="8482013" cy="1008063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pt-BR" altLang="pt-BR" sz="2800" b="1">
                <a:solidFill>
                  <a:srgbClr val="000066"/>
                </a:solidFill>
              </a:rPr>
              <a:t>DUAS CARATERÍSTICAS DA </a:t>
            </a:r>
            <a:br>
              <a:rPr lang="pt-BR" altLang="pt-BR" sz="2800" b="1">
                <a:solidFill>
                  <a:srgbClr val="000066"/>
                </a:solidFill>
              </a:rPr>
            </a:br>
            <a:r>
              <a:rPr lang="pt-BR" altLang="pt-BR" sz="2800" b="1">
                <a:solidFill>
                  <a:srgbClr val="000066"/>
                </a:solidFill>
              </a:rPr>
              <a:t>GESTÃO SIMULTÂNEA DA MANUFATURA</a:t>
            </a:r>
            <a:r>
              <a:rPr lang="pt-BR" altLang="pt-BR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750" y="2565400"/>
            <a:ext cx="8208963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2000" b="1" dirty="0">
                <a:solidFill>
                  <a:srgbClr val="7030A0"/>
                </a:solidFill>
                <a:latin typeface="+mj-lt"/>
              </a:rPr>
              <a:t>“</a:t>
            </a:r>
            <a:r>
              <a:rPr lang="pt-BR" altLang="pt-BR" b="1" dirty="0">
                <a:solidFill>
                  <a:srgbClr val="7030A0"/>
                </a:solidFill>
                <a:latin typeface="+mj-lt"/>
              </a:rPr>
              <a:t>Segundo, as decisões sobre os </a:t>
            </a:r>
            <a:r>
              <a:rPr lang="pt-BR" altLang="pt-BR" b="1" i="1" dirty="0">
                <a:solidFill>
                  <a:srgbClr val="7030A0"/>
                </a:solidFill>
                <a:latin typeface="+mj-lt"/>
              </a:rPr>
              <a:t>trade-</a:t>
            </a:r>
            <a:r>
              <a:rPr lang="pt-BR" altLang="pt-BR" b="1" i="1" dirty="0" err="1">
                <a:solidFill>
                  <a:srgbClr val="7030A0"/>
                </a:solidFill>
                <a:latin typeface="+mj-lt"/>
              </a:rPr>
              <a:t>offs</a:t>
            </a:r>
            <a:r>
              <a:rPr lang="pt-BR" altLang="pt-BR" b="1" dirty="0">
                <a:solidFill>
                  <a:srgbClr val="7030A0"/>
                </a:solidFill>
                <a:latin typeface="+mj-lt"/>
              </a:rPr>
              <a:t> ocorrem em ambientes em que haja a constituição de unidades de negócios, o nivelamento da importância das áreas funcionais, a capacitação decisória dos funcionários e a confiança mútua, pois são esses pré-requisitos que possibilitam o trabalho em equipe, o estabelecimento de objetivos comuns à aprendizagem em grupo</a:t>
            </a:r>
            <a:r>
              <a:rPr lang="pt-BR" altLang="pt-BR" sz="2000" b="1" dirty="0">
                <a:solidFill>
                  <a:srgbClr val="7030A0"/>
                </a:solidFill>
                <a:latin typeface="+mj-lt"/>
              </a:rPr>
              <a:t>” </a:t>
            </a:r>
            <a:r>
              <a:rPr lang="pt-BR" altLang="pt-BR" b="1" dirty="0">
                <a:solidFill>
                  <a:srgbClr val="7030A0"/>
                </a:solidFill>
                <a:latin typeface="+mj-lt"/>
              </a:rPr>
              <a:t>(SANTOS, 1999, p.192).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8313" y="5157788"/>
            <a:ext cx="83518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b="1">
                <a:solidFill>
                  <a:srgbClr val="009900"/>
                </a:solidFill>
                <a:latin typeface="+mj-lt"/>
              </a:rPr>
              <a:t>SANTOS, F. C. A. </a:t>
            </a:r>
            <a:r>
              <a:rPr lang="pt-BR" altLang="pt-BR" b="1" i="1">
                <a:solidFill>
                  <a:srgbClr val="009900"/>
                </a:solidFill>
                <a:latin typeface="+mj-lt"/>
              </a:rPr>
              <a:t>Estratégia de recursos humanos</a:t>
            </a:r>
            <a:r>
              <a:rPr lang="pt-BR" altLang="pt-BR" b="1">
                <a:solidFill>
                  <a:srgbClr val="009900"/>
                </a:solidFill>
                <a:latin typeface="+mj-lt"/>
              </a:rPr>
              <a:t> : dimensões competitiva. São Paulo: Atlas, 1999.</a:t>
            </a:r>
            <a:endParaRPr lang="pt-BR" altLang="pt-BR">
              <a:solidFill>
                <a:srgbClr val="008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0621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29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620713"/>
            <a:ext cx="8482013" cy="1439862"/>
          </a:xfrm>
        </p:spPr>
        <p:txBody>
          <a:bodyPr/>
          <a:lstStyle/>
          <a:p>
            <a:pPr algn="ctr"/>
            <a:r>
              <a:rPr lang="pt-BR" altLang="pt-BR" sz="2800" b="1">
                <a:solidFill>
                  <a:srgbClr val="993300"/>
                </a:solidFill>
              </a:rPr>
              <a:t>IMPORTÂNCIA DA NEGOCIAÇÃO DOS </a:t>
            </a:r>
            <a:br>
              <a:rPr lang="pt-BR" altLang="pt-BR" sz="2800" b="1">
                <a:solidFill>
                  <a:srgbClr val="993300"/>
                </a:solidFill>
              </a:rPr>
            </a:br>
            <a:r>
              <a:rPr lang="pt-BR" altLang="pt-BR" sz="2800" b="1">
                <a:solidFill>
                  <a:srgbClr val="993300"/>
                </a:solidFill>
              </a:rPr>
              <a:t>TRADE-OFFS PARA O ESTABELECIMENTO DAS PRIORIDADES COMPETITIVAS</a:t>
            </a:r>
            <a:endParaRPr lang="pt-BR" altLang="pt-BR" sz="2800" b="1">
              <a:solidFill>
                <a:srgbClr val="003399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750" y="2427288"/>
            <a:ext cx="8208963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2000" b="1" dirty="0">
                <a:solidFill>
                  <a:srgbClr val="7030A0"/>
                </a:solidFill>
                <a:latin typeface="+mj-lt"/>
              </a:rPr>
              <a:t>“Entre os fatores que devem ser considerados para facilitar a efetiva tomada de decisão sobre os </a:t>
            </a:r>
            <a:r>
              <a:rPr lang="pt-BR" altLang="pt-BR" sz="2000" b="1" i="1" dirty="0">
                <a:solidFill>
                  <a:srgbClr val="7030A0"/>
                </a:solidFill>
                <a:latin typeface="+mj-lt"/>
              </a:rPr>
              <a:t>trade-</a:t>
            </a:r>
            <a:r>
              <a:rPr lang="pt-BR" altLang="pt-BR" sz="2000" b="1" i="1" dirty="0" err="1">
                <a:solidFill>
                  <a:srgbClr val="7030A0"/>
                </a:solidFill>
                <a:latin typeface="+mj-lt"/>
              </a:rPr>
              <a:t>offs</a:t>
            </a:r>
            <a:r>
              <a:rPr lang="pt-BR" altLang="pt-BR" sz="2000" b="1" dirty="0">
                <a:solidFill>
                  <a:srgbClr val="7030A0"/>
                </a:solidFill>
                <a:latin typeface="+mj-lt"/>
              </a:rPr>
              <a:t> em equipes da engenharia simultânea, incluem-se uma estrutura e uma cultura organizacional que focalize as realizações relativas aos projetos </a:t>
            </a:r>
            <a:r>
              <a:rPr lang="pt-BR" altLang="pt-BR" sz="2000" b="1" i="1" dirty="0">
                <a:solidFill>
                  <a:srgbClr val="7030A0"/>
                </a:solidFill>
                <a:latin typeface="+mj-lt"/>
              </a:rPr>
              <a:t>versus</a:t>
            </a:r>
            <a:r>
              <a:rPr lang="pt-BR" altLang="pt-BR" sz="2000" b="1" dirty="0">
                <a:solidFill>
                  <a:srgbClr val="7030A0"/>
                </a:solidFill>
                <a:latin typeface="+mj-lt"/>
              </a:rPr>
              <a:t> as responsabilidades funcionais, a superação das diferenças do </a:t>
            </a:r>
            <a:r>
              <a:rPr lang="pt-BR" altLang="pt-BR" sz="2000" b="1" i="1" dirty="0">
                <a:solidFill>
                  <a:srgbClr val="7030A0"/>
                </a:solidFill>
                <a:latin typeface="+mj-lt"/>
              </a:rPr>
              <a:t>status</a:t>
            </a:r>
            <a:r>
              <a:rPr lang="pt-BR" altLang="pt-BR" sz="2000" b="1" dirty="0">
                <a:solidFill>
                  <a:srgbClr val="7030A0"/>
                </a:solidFill>
                <a:latin typeface="+mj-lt"/>
              </a:rPr>
              <a:t> profissional das diferentes funções de projeto” </a:t>
            </a:r>
            <a:r>
              <a:rPr lang="pt-BR" altLang="pt-BR" b="1" dirty="0">
                <a:solidFill>
                  <a:srgbClr val="7030A0"/>
                </a:solidFill>
                <a:latin typeface="+mj-lt"/>
              </a:rPr>
              <a:t>(KING &amp; MAJCHRZAK, 1996, p.192).</a:t>
            </a:r>
          </a:p>
          <a:p>
            <a:r>
              <a:rPr lang="pt-BR" altLang="pt-BR" sz="2000" b="1" dirty="0">
                <a:solidFill>
                  <a:srgbClr val="7030A0"/>
                </a:solidFill>
                <a:latin typeface="+mj-lt"/>
              </a:rPr>
              <a:t>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8313" y="5084763"/>
            <a:ext cx="835183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b="1">
                <a:solidFill>
                  <a:srgbClr val="008000"/>
                </a:solidFill>
                <a:latin typeface="+mj-lt"/>
              </a:rPr>
              <a:t>KING, N., MAJCHRZAK, A.   Concurrent engineering tools: are the human issues being ignored?   </a:t>
            </a:r>
            <a:r>
              <a:rPr lang="en-US" altLang="pt-BR" b="1" i="1">
                <a:solidFill>
                  <a:srgbClr val="008000"/>
                </a:solidFill>
                <a:latin typeface="+mj-lt"/>
              </a:rPr>
              <a:t>IEEE Transactions on Engineering Management</a:t>
            </a:r>
            <a:r>
              <a:rPr lang="en-US" altLang="pt-BR" b="1">
                <a:solidFill>
                  <a:srgbClr val="008000"/>
                </a:solidFill>
                <a:latin typeface="+mj-lt"/>
              </a:rPr>
              <a:t>, v.43, n.2, p.189-201, maio, 1996.</a:t>
            </a:r>
            <a:r>
              <a:rPr lang="pt-BR" altLang="pt-BR">
                <a:solidFill>
                  <a:srgbClr val="008000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443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3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98438" y="592410"/>
            <a:ext cx="8748712" cy="5762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2700" smtClean="0">
                <a:solidFill>
                  <a:srgbClr val="CC0099"/>
                </a:solidFill>
                <a:latin typeface="Arial" charset="0"/>
              </a:rPr>
              <a:t>AMPLITUDE DA MANUFATURA E DA PRODUÇÃO</a:t>
            </a:r>
            <a:endParaRPr lang="pt-BR" altLang="pt-BR" sz="2700">
              <a:solidFill>
                <a:srgbClr val="CC0099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77850" y="1198835"/>
            <a:ext cx="8097838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8538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35125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271713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083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365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22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279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371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b="1" dirty="0">
                <a:solidFill>
                  <a:srgbClr val="0000FF"/>
                </a:solidFill>
                <a:latin typeface="Arial" charset="0"/>
              </a:rPr>
              <a:t>Segundo Drucker (1990, p.100-101), "ao se definir manufatura como o processo que converte coisas em satisfações econômicas, torna-se claro que o ato de produzir não termina quando o produto deixa a empresa.  A distribuição física e os serviços ainda são parte do processo de produção e deveriam ser integrados nele, coordenados com ele, gerenciados junto com ele.  Já se reconhece amplamente que os serviços relativos aos produtos manufaturados devem ser uma importante consideração durante seu projeto e produção".</a:t>
            </a:r>
            <a:r>
              <a:rPr kumimoji="0" lang="pt-BR" altLang="pt-BR" dirty="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39750" y="5481910"/>
            <a:ext cx="82073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2400" b="1" dirty="0">
                <a:latin typeface="+mj-lt"/>
              </a:rPr>
              <a:t>DRUCKER, P. F.   The emerging theory of manufacturing.  </a:t>
            </a:r>
            <a:r>
              <a:rPr lang="pt-BR" altLang="pt-BR" sz="2400" b="1" i="1" dirty="0">
                <a:latin typeface="+mj-lt"/>
              </a:rPr>
              <a:t>Harvard Business </a:t>
            </a:r>
            <a:r>
              <a:rPr lang="pt-BR" altLang="pt-BR" sz="2400" b="1" i="1" dirty="0" err="1">
                <a:latin typeface="+mj-lt"/>
              </a:rPr>
              <a:t>Review</a:t>
            </a:r>
            <a:r>
              <a:rPr lang="pt-BR" altLang="pt-BR" sz="2400" b="1" dirty="0">
                <a:latin typeface="+mj-lt"/>
              </a:rPr>
              <a:t>, v.68, n.3, p.94-102, maio/jun., 1990.</a:t>
            </a:r>
            <a:r>
              <a:rPr lang="pt-BR" altLang="pt-BR" sz="24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570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30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620713"/>
            <a:ext cx="8482013" cy="1439862"/>
          </a:xfrm>
        </p:spPr>
        <p:txBody>
          <a:bodyPr/>
          <a:lstStyle/>
          <a:p>
            <a:pPr algn="ctr"/>
            <a:r>
              <a:rPr lang="pt-BR" altLang="pt-BR" sz="2800" b="1">
                <a:solidFill>
                  <a:srgbClr val="993300"/>
                </a:solidFill>
              </a:rPr>
              <a:t>IMPORTÂNCIA DA NEGOCIAÇÃO DOS </a:t>
            </a:r>
            <a:br>
              <a:rPr lang="pt-BR" altLang="pt-BR" sz="2800" b="1">
                <a:solidFill>
                  <a:srgbClr val="993300"/>
                </a:solidFill>
              </a:rPr>
            </a:br>
            <a:r>
              <a:rPr lang="pt-BR" altLang="pt-BR" sz="2800" b="1">
                <a:solidFill>
                  <a:srgbClr val="993300"/>
                </a:solidFill>
              </a:rPr>
              <a:t>TRADE-OFFS PARA O ESTABELECIMENTO DAS PRIORIDADES COMPETITIVAS</a:t>
            </a:r>
            <a:endParaRPr lang="pt-BR" altLang="pt-BR" sz="2800" b="1">
              <a:solidFill>
                <a:srgbClr val="003399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750" y="2427288"/>
            <a:ext cx="8208963" cy="177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2000" b="1" dirty="0">
                <a:solidFill>
                  <a:srgbClr val="7030A0"/>
                </a:solidFill>
                <a:latin typeface="+mj-lt"/>
              </a:rPr>
              <a:t>“</a:t>
            </a:r>
            <a:r>
              <a:rPr lang="pt-BR" altLang="pt-BR" b="1" dirty="0">
                <a:solidFill>
                  <a:srgbClr val="7030A0"/>
                </a:solidFill>
                <a:latin typeface="+mj-lt"/>
              </a:rPr>
              <a:t>É importante que haja garantia de paridade na remuneração entre as funções, menos níveis organizacionais antes que o relacionamento entre as áreas funcionais seja definido, consenso entre os membros das equipes de engenharia simultânea sobre as metas de projeto, continuidade da equipe e capacidade de resolver problemas de forma compartilhada” (KING &amp; MAJCHRZAK, 1996, p.192).</a:t>
            </a:r>
            <a:endParaRPr lang="pt-BR" altLang="pt-BR" sz="20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8313" y="5084763"/>
            <a:ext cx="835183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b="1">
                <a:solidFill>
                  <a:srgbClr val="008000"/>
                </a:solidFill>
                <a:latin typeface="+mj-lt"/>
              </a:rPr>
              <a:t>KING, N., MAJCHRZAK, A.   Concurrent engineering tools: are the human issues being ignored?   </a:t>
            </a:r>
            <a:r>
              <a:rPr lang="en-US" altLang="pt-BR" b="1" i="1">
                <a:solidFill>
                  <a:srgbClr val="008000"/>
                </a:solidFill>
                <a:latin typeface="+mj-lt"/>
              </a:rPr>
              <a:t>IEEE Transactions on Engineering Management</a:t>
            </a:r>
            <a:r>
              <a:rPr lang="en-US" altLang="pt-BR" b="1">
                <a:solidFill>
                  <a:srgbClr val="008000"/>
                </a:solidFill>
                <a:latin typeface="+mj-lt"/>
              </a:rPr>
              <a:t>, v.43, n.2, p.189-201, maio, 1996.</a:t>
            </a:r>
            <a:r>
              <a:rPr lang="pt-BR" altLang="pt-BR">
                <a:solidFill>
                  <a:srgbClr val="008000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845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4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906463" y="800100"/>
            <a:ext cx="6408737" cy="630238"/>
          </a:xfrm>
        </p:spPr>
        <p:txBody>
          <a:bodyPr>
            <a:normAutofit/>
          </a:bodyPr>
          <a:lstStyle/>
          <a:p>
            <a:pPr algn="ctr"/>
            <a:r>
              <a:rPr lang="pt-BR" altLang="pt-BR" sz="2800" b="1" dirty="0">
                <a:solidFill>
                  <a:srgbClr val="003399"/>
                </a:solidFill>
                <a:latin typeface="Arial" charset="0"/>
              </a:rPr>
              <a:t>CICLO PRODUTIVO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58875" y="3868738"/>
            <a:ext cx="1358900" cy="1236662"/>
          </a:xfrm>
          <a:prstGeom prst="rect">
            <a:avLst/>
          </a:prstGeom>
          <a:noFill/>
          <a:ln w="28575">
            <a:solidFill>
              <a:srgbClr val="33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 algn="ctr" eaLnBrk="0" hangingPunct="0"/>
            <a:r>
              <a:rPr kumimoji="0" lang="pt-BR" altLang="pt-BR" sz="1700" b="1">
                <a:solidFill>
                  <a:srgbClr val="000080"/>
                </a:solidFill>
              </a:rPr>
              <a:t>Pesquisa</a:t>
            </a:r>
          </a:p>
          <a:p>
            <a:pPr algn="ctr" eaLnBrk="0" hangingPunct="0"/>
            <a:r>
              <a:rPr kumimoji="0" lang="pt-BR" altLang="pt-BR" sz="1700" b="1">
                <a:solidFill>
                  <a:srgbClr val="000080"/>
                </a:solidFill>
              </a:rPr>
              <a:t>Básica e</a:t>
            </a:r>
          </a:p>
          <a:p>
            <a:pPr algn="ctr" eaLnBrk="0" hangingPunct="0"/>
            <a:r>
              <a:rPr kumimoji="0" lang="pt-BR" altLang="pt-BR" sz="1700" b="1">
                <a:solidFill>
                  <a:srgbClr val="000080"/>
                </a:solidFill>
              </a:rPr>
              <a:t>Aplicada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673350" y="3890963"/>
            <a:ext cx="1317625" cy="1227137"/>
          </a:xfrm>
          <a:prstGeom prst="rect">
            <a:avLst/>
          </a:prstGeom>
          <a:noFill/>
          <a:ln w="28575">
            <a:solidFill>
              <a:srgbClr val="33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 algn="ctr" eaLnBrk="0" hangingPunct="0"/>
            <a:r>
              <a:rPr kumimoji="0" lang="pt-BR" altLang="pt-BR" sz="1700" b="1">
                <a:solidFill>
                  <a:srgbClr val="008000"/>
                </a:solidFill>
              </a:rPr>
              <a:t>Engenharia</a:t>
            </a:r>
          </a:p>
          <a:p>
            <a:pPr algn="ctr" eaLnBrk="0" hangingPunct="0"/>
            <a:r>
              <a:rPr kumimoji="0" lang="pt-BR" altLang="pt-BR" sz="1700" b="1">
                <a:solidFill>
                  <a:srgbClr val="008000"/>
                </a:solidFill>
              </a:rPr>
              <a:t>de</a:t>
            </a:r>
          </a:p>
          <a:p>
            <a:pPr algn="ctr" eaLnBrk="0" hangingPunct="0"/>
            <a:r>
              <a:rPr kumimoji="0" lang="pt-BR" altLang="pt-BR" sz="1700" b="1">
                <a:solidFill>
                  <a:srgbClr val="008000"/>
                </a:solidFill>
              </a:rPr>
              <a:t>Produto</a:t>
            </a:r>
            <a:endParaRPr kumimoji="0" lang="pt-BR" altLang="pt-BR" b="1">
              <a:solidFill>
                <a:schemeClr val="tx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151313" y="3890963"/>
            <a:ext cx="1319212" cy="1227137"/>
          </a:xfrm>
          <a:prstGeom prst="rect">
            <a:avLst/>
          </a:prstGeom>
          <a:noFill/>
          <a:ln w="28575">
            <a:solidFill>
              <a:srgbClr val="33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 algn="ctr" eaLnBrk="0" hangingPunct="0"/>
            <a:r>
              <a:rPr kumimoji="0" lang="pt-BR" altLang="pt-BR" sz="1700" b="1">
                <a:solidFill>
                  <a:srgbClr val="0000FF"/>
                </a:solidFill>
              </a:rPr>
              <a:t>Engenharia</a:t>
            </a:r>
          </a:p>
          <a:p>
            <a:pPr algn="ctr" eaLnBrk="0" hangingPunct="0"/>
            <a:r>
              <a:rPr kumimoji="0" lang="pt-BR" altLang="pt-BR" sz="1700" b="1">
                <a:solidFill>
                  <a:srgbClr val="0000FF"/>
                </a:solidFill>
              </a:rPr>
              <a:t>de</a:t>
            </a:r>
          </a:p>
          <a:p>
            <a:pPr algn="ctr" eaLnBrk="0" hangingPunct="0"/>
            <a:r>
              <a:rPr kumimoji="0" lang="pt-BR" altLang="pt-BR" sz="1700" b="1">
                <a:solidFill>
                  <a:srgbClr val="0000FF"/>
                </a:solidFill>
              </a:rPr>
              <a:t>Fabricação</a:t>
            </a:r>
            <a:endParaRPr kumimoji="0" lang="pt-BR" altLang="pt-BR" sz="1700">
              <a:solidFill>
                <a:schemeClr val="tx1"/>
              </a:solidFill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643563" y="3889375"/>
            <a:ext cx="1257300" cy="1243013"/>
          </a:xfrm>
          <a:prstGeom prst="rect">
            <a:avLst/>
          </a:prstGeom>
          <a:noFill/>
          <a:ln w="28575">
            <a:solidFill>
              <a:srgbClr val="33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 algn="ctr" eaLnBrk="0" hangingPunct="0"/>
            <a:r>
              <a:rPr kumimoji="0" lang="pt-BR" altLang="pt-BR" sz="1700" b="1">
                <a:solidFill>
                  <a:srgbClr val="FF0000"/>
                </a:solidFill>
              </a:rPr>
              <a:t>Engenharia</a:t>
            </a:r>
          </a:p>
          <a:p>
            <a:pPr algn="ctr" eaLnBrk="0" hangingPunct="0"/>
            <a:r>
              <a:rPr kumimoji="0" lang="pt-BR" altLang="pt-BR" sz="1700" b="1">
                <a:solidFill>
                  <a:srgbClr val="FF0000"/>
                </a:solidFill>
              </a:rPr>
              <a:t>de</a:t>
            </a:r>
            <a:endParaRPr kumimoji="0" lang="pt-BR" altLang="pt-BR" b="1">
              <a:solidFill>
                <a:srgbClr val="FF0000"/>
              </a:solidFill>
            </a:endParaRPr>
          </a:p>
          <a:p>
            <a:pPr algn="ctr" eaLnBrk="0" hangingPunct="0"/>
            <a:r>
              <a:rPr kumimoji="0" lang="pt-BR" altLang="pt-BR" b="1">
                <a:solidFill>
                  <a:srgbClr val="FF0000"/>
                </a:solidFill>
              </a:rPr>
              <a:t>Produção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7032625" y="3905250"/>
            <a:ext cx="1006475" cy="1227138"/>
          </a:xfrm>
          <a:prstGeom prst="rect">
            <a:avLst/>
          </a:prstGeom>
          <a:noFill/>
          <a:ln w="28575">
            <a:solidFill>
              <a:srgbClr val="33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 algn="ctr" eaLnBrk="0" hangingPunct="0"/>
            <a:r>
              <a:rPr kumimoji="0" lang="pt-BR" altLang="pt-BR" sz="1700" b="1">
                <a:solidFill>
                  <a:srgbClr val="800080"/>
                </a:solidFill>
              </a:rPr>
              <a:t>Logística</a:t>
            </a:r>
          </a:p>
          <a:p>
            <a:pPr algn="ctr" eaLnBrk="0" hangingPunct="0"/>
            <a:r>
              <a:rPr kumimoji="0" lang="pt-BR" altLang="pt-BR" sz="1700" b="1">
                <a:solidFill>
                  <a:srgbClr val="800080"/>
                </a:solidFill>
              </a:rPr>
              <a:t>e Serviços</a:t>
            </a:r>
            <a:endParaRPr kumimoji="0" lang="pt-BR" altLang="pt-BR">
              <a:solidFill>
                <a:schemeClr val="tx1"/>
              </a:solidFill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6873875" y="2719388"/>
            <a:ext cx="1154113" cy="420687"/>
          </a:xfrm>
          <a:prstGeom prst="rect">
            <a:avLst/>
          </a:prstGeom>
          <a:noFill/>
          <a:ln w="28575">
            <a:solidFill>
              <a:srgbClr val="33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 algn="ctr" eaLnBrk="0" hangingPunct="0"/>
            <a:r>
              <a:rPr kumimoji="0" lang="pt-BR" altLang="pt-BR" sz="1700" b="1">
                <a:solidFill>
                  <a:srgbClr val="FF00FF"/>
                </a:solidFill>
              </a:rPr>
              <a:t>Marketing</a:t>
            </a: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1011238" y="4464050"/>
            <a:ext cx="141287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2524125" y="4445000"/>
            <a:ext cx="141288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8031163" y="4502150"/>
            <a:ext cx="141287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8035925" y="2911475"/>
            <a:ext cx="141288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6897688" y="4502150"/>
            <a:ext cx="141287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4003675" y="4445000"/>
            <a:ext cx="138113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5487988" y="4489450"/>
            <a:ext cx="1397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8174038" y="2133600"/>
            <a:ext cx="542925" cy="3657600"/>
          </a:xfrm>
          <a:prstGeom prst="rect">
            <a:avLst/>
          </a:prstGeom>
          <a:noFill/>
          <a:ln w="28575">
            <a:solidFill>
              <a:srgbClr val="33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kumimoji="0" lang="pt-BR" altLang="pt-BR" sz="2200" b="1">
              <a:solidFill>
                <a:srgbClr val="0000FF"/>
              </a:solidFill>
            </a:endParaRPr>
          </a:p>
          <a:p>
            <a:pPr algn="ctr" eaLnBrk="0" hangingPunct="0"/>
            <a:endParaRPr kumimoji="0" lang="pt-BR" altLang="pt-BR" sz="1600" b="1">
              <a:solidFill>
                <a:srgbClr val="0000FF"/>
              </a:solidFill>
            </a:endParaRPr>
          </a:p>
          <a:p>
            <a:pPr algn="ctr" eaLnBrk="0" hangingPunct="0"/>
            <a:r>
              <a:rPr kumimoji="0" lang="pt-BR" altLang="pt-BR" sz="2200" b="1">
                <a:solidFill>
                  <a:srgbClr val="0000FF"/>
                </a:solidFill>
              </a:rPr>
              <a:t>MERCADO</a:t>
            </a: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457200" y="2133600"/>
            <a:ext cx="542925" cy="3657600"/>
          </a:xfrm>
          <a:prstGeom prst="rect">
            <a:avLst/>
          </a:prstGeom>
          <a:noFill/>
          <a:ln w="28575">
            <a:solidFill>
              <a:srgbClr val="33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kumimoji="0" lang="pt-BR" altLang="pt-BR" sz="2200" b="1">
              <a:solidFill>
                <a:srgbClr val="0000FF"/>
              </a:solidFill>
            </a:endParaRPr>
          </a:p>
          <a:p>
            <a:pPr algn="ctr" eaLnBrk="0" hangingPunct="0"/>
            <a:endParaRPr kumimoji="0" lang="pt-BR" altLang="pt-BR" sz="1600" b="1">
              <a:solidFill>
                <a:srgbClr val="0000FF"/>
              </a:solidFill>
            </a:endParaRPr>
          </a:p>
          <a:p>
            <a:pPr algn="ctr" eaLnBrk="0" hangingPunct="0"/>
            <a:r>
              <a:rPr kumimoji="0" lang="pt-BR" altLang="pt-BR" sz="2200" b="1">
                <a:solidFill>
                  <a:srgbClr val="0000FF"/>
                </a:solidFill>
              </a:rPr>
              <a:t>MERCADO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 flipV="1">
            <a:off x="1774825" y="3111500"/>
            <a:ext cx="1588" cy="61595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21" name="Group 19"/>
          <p:cNvGrpSpPr>
            <a:grpSpLocks/>
          </p:cNvGrpSpPr>
          <p:nvPr/>
        </p:nvGrpSpPr>
        <p:grpSpPr bwMode="auto">
          <a:xfrm>
            <a:off x="2373313" y="2840038"/>
            <a:ext cx="673100" cy="822325"/>
            <a:chOff x="1495" y="1789"/>
            <a:chExt cx="424" cy="518"/>
          </a:xfrm>
        </p:grpSpPr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1495" y="1790"/>
              <a:ext cx="424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1912" y="1789"/>
              <a:ext cx="0" cy="518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1152525" y="2703513"/>
            <a:ext cx="1208088" cy="420687"/>
          </a:xfrm>
          <a:prstGeom prst="rect">
            <a:avLst/>
          </a:prstGeom>
          <a:noFill/>
          <a:ln w="28575">
            <a:solidFill>
              <a:srgbClr val="33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 algn="ctr" eaLnBrk="0" hangingPunct="0"/>
            <a:r>
              <a:rPr kumimoji="0" lang="pt-BR" altLang="pt-BR" sz="1700" b="1">
                <a:solidFill>
                  <a:srgbClr val="FF00FF"/>
                </a:solidFill>
              </a:rPr>
              <a:t>Marketing</a:t>
            </a:r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1011238" y="2897188"/>
            <a:ext cx="141287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26" name="Group 24"/>
          <p:cNvGrpSpPr>
            <a:grpSpLocks/>
          </p:cNvGrpSpPr>
          <p:nvPr/>
        </p:nvGrpSpPr>
        <p:grpSpPr bwMode="auto">
          <a:xfrm>
            <a:off x="1000125" y="2605088"/>
            <a:ext cx="5294313" cy="1281112"/>
            <a:chOff x="630" y="912"/>
            <a:chExt cx="3335" cy="807"/>
          </a:xfrm>
        </p:grpSpPr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H="1">
              <a:off x="630" y="912"/>
              <a:ext cx="3335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28" name="Group 26"/>
            <p:cNvGrpSpPr>
              <a:grpSpLocks/>
            </p:cNvGrpSpPr>
            <p:nvPr/>
          </p:nvGrpSpPr>
          <p:grpSpPr bwMode="auto">
            <a:xfrm>
              <a:off x="2248" y="912"/>
              <a:ext cx="1713" cy="807"/>
              <a:chOff x="2248" y="1504"/>
              <a:chExt cx="1713" cy="807"/>
            </a:xfrm>
          </p:grpSpPr>
          <p:sp>
            <p:nvSpPr>
              <p:cNvPr id="29" name="Line 27"/>
              <p:cNvSpPr>
                <a:spLocks noChangeShapeType="1"/>
              </p:cNvSpPr>
              <p:nvPr/>
            </p:nvSpPr>
            <p:spPr bwMode="auto">
              <a:xfrm>
                <a:off x="2248" y="1505"/>
                <a:ext cx="0" cy="806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/>
            </p:nvSpPr>
            <p:spPr bwMode="auto">
              <a:xfrm>
                <a:off x="3961" y="1504"/>
                <a:ext cx="0" cy="806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/>
            </p:nvSpPr>
            <p:spPr bwMode="auto">
              <a:xfrm>
                <a:off x="3041" y="1504"/>
                <a:ext cx="0" cy="806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32" name="Line 30"/>
          <p:cNvSpPr>
            <a:spLocks noChangeShapeType="1"/>
          </p:cNvSpPr>
          <p:nvPr/>
        </p:nvSpPr>
        <p:spPr bwMode="auto">
          <a:xfrm flipV="1">
            <a:off x="7489825" y="3201988"/>
            <a:ext cx="0" cy="61595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33" name="Group 31"/>
          <p:cNvGrpSpPr>
            <a:grpSpLocks/>
          </p:cNvGrpSpPr>
          <p:nvPr/>
        </p:nvGrpSpPr>
        <p:grpSpPr bwMode="auto">
          <a:xfrm>
            <a:off x="1673225" y="5137150"/>
            <a:ext cx="5821363" cy="368300"/>
            <a:chOff x="1054" y="3236"/>
            <a:chExt cx="3667" cy="232"/>
          </a:xfrm>
        </p:grpSpPr>
        <p:sp>
          <p:nvSpPr>
            <p:cNvPr id="34" name="Line 32"/>
            <p:cNvSpPr>
              <a:spLocks noChangeShapeType="1"/>
            </p:cNvSpPr>
            <p:nvPr/>
          </p:nvSpPr>
          <p:spPr bwMode="auto">
            <a:xfrm>
              <a:off x="1054" y="3468"/>
              <a:ext cx="3667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 flipV="1">
              <a:off x="1061" y="3272"/>
              <a:ext cx="1" cy="195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 flipV="1">
              <a:off x="2107" y="3264"/>
              <a:ext cx="0" cy="196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 flipV="1">
              <a:off x="3024" y="3264"/>
              <a:ext cx="0" cy="196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 flipV="1">
              <a:off x="4048" y="3264"/>
              <a:ext cx="0" cy="195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>
              <a:off x="4713" y="3236"/>
              <a:ext cx="0" cy="23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40" name="Text Box 38"/>
          <p:cNvSpPr txBox="1">
            <a:spLocks noChangeArrowheads="1"/>
          </p:cNvSpPr>
          <p:nvPr/>
        </p:nvSpPr>
        <p:spPr bwMode="auto">
          <a:xfrm>
            <a:off x="3733800" y="1828800"/>
            <a:ext cx="1676400" cy="425450"/>
          </a:xfrm>
          <a:prstGeom prst="rect">
            <a:avLst/>
          </a:prstGeom>
          <a:noFill/>
          <a:ln w="28575">
            <a:solidFill>
              <a:srgbClr val="00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2000" b="1">
                <a:solidFill>
                  <a:srgbClr val="003399"/>
                </a:solidFill>
              </a:rPr>
              <a:t>Qualidade</a:t>
            </a:r>
          </a:p>
        </p:txBody>
      </p:sp>
      <p:sp>
        <p:nvSpPr>
          <p:cNvPr id="41" name="Line 39"/>
          <p:cNvSpPr>
            <a:spLocks noChangeShapeType="1"/>
          </p:cNvSpPr>
          <p:nvPr/>
        </p:nvSpPr>
        <p:spPr bwMode="auto">
          <a:xfrm>
            <a:off x="5410200" y="2057400"/>
            <a:ext cx="990600" cy="228600"/>
          </a:xfrm>
          <a:prstGeom prst="line">
            <a:avLst/>
          </a:prstGeom>
          <a:noFill/>
          <a:ln w="28575">
            <a:solidFill>
              <a:srgbClr val="0033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 flipH="1">
            <a:off x="2819400" y="2057400"/>
            <a:ext cx="914400" cy="228600"/>
          </a:xfrm>
          <a:prstGeom prst="line">
            <a:avLst/>
          </a:prstGeom>
          <a:noFill/>
          <a:ln w="28575">
            <a:solidFill>
              <a:srgbClr val="0033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43" name="Line 41"/>
          <p:cNvSpPr>
            <a:spLocks noChangeShapeType="1"/>
          </p:cNvSpPr>
          <p:nvPr/>
        </p:nvSpPr>
        <p:spPr bwMode="auto">
          <a:xfrm flipH="1">
            <a:off x="3124200" y="2241550"/>
            <a:ext cx="838200" cy="285750"/>
          </a:xfrm>
          <a:prstGeom prst="line">
            <a:avLst/>
          </a:prstGeom>
          <a:noFill/>
          <a:ln w="28575">
            <a:solidFill>
              <a:srgbClr val="0033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44" name="Line 42"/>
          <p:cNvSpPr>
            <a:spLocks noChangeShapeType="1"/>
          </p:cNvSpPr>
          <p:nvPr/>
        </p:nvSpPr>
        <p:spPr bwMode="auto">
          <a:xfrm flipH="1">
            <a:off x="3962400" y="2241550"/>
            <a:ext cx="304800" cy="285750"/>
          </a:xfrm>
          <a:prstGeom prst="line">
            <a:avLst/>
          </a:prstGeom>
          <a:noFill/>
          <a:ln w="28575">
            <a:solidFill>
              <a:srgbClr val="0033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>
            <a:off x="4572000" y="2241550"/>
            <a:ext cx="0" cy="285750"/>
          </a:xfrm>
          <a:prstGeom prst="line">
            <a:avLst/>
          </a:prstGeom>
          <a:noFill/>
          <a:ln w="28575">
            <a:solidFill>
              <a:srgbClr val="0033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46" name="Line 44"/>
          <p:cNvSpPr>
            <a:spLocks noChangeShapeType="1"/>
          </p:cNvSpPr>
          <p:nvPr/>
        </p:nvSpPr>
        <p:spPr bwMode="auto">
          <a:xfrm>
            <a:off x="4800600" y="2241550"/>
            <a:ext cx="457200" cy="361950"/>
          </a:xfrm>
          <a:prstGeom prst="line">
            <a:avLst/>
          </a:prstGeom>
          <a:noFill/>
          <a:ln w="28575">
            <a:solidFill>
              <a:srgbClr val="0033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47" name="Line 45"/>
          <p:cNvSpPr>
            <a:spLocks noChangeShapeType="1"/>
          </p:cNvSpPr>
          <p:nvPr/>
        </p:nvSpPr>
        <p:spPr bwMode="auto">
          <a:xfrm>
            <a:off x="5181600" y="2241550"/>
            <a:ext cx="685800" cy="209550"/>
          </a:xfrm>
          <a:prstGeom prst="line">
            <a:avLst/>
          </a:prstGeom>
          <a:noFill/>
          <a:ln w="28575">
            <a:solidFill>
              <a:srgbClr val="0033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141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nimBg="1" autoUpdateAnimBg="0"/>
      <p:bldP spid="5" grpId="0" animBg="1" autoUpdateAnimBg="0"/>
      <p:bldP spid="6" grpId="0" animBg="1" autoUpdateAnimBg="0"/>
      <p:bldP spid="8" grpId="0" animBg="1" autoUpdateAnimBg="0"/>
      <p:bldP spid="9" grpId="0" animBg="1" autoUpdateAnimBg="0"/>
      <p:bldP spid="10" grpId="0" animBg="1" autoUpdateAnimBg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 autoUpdateAnimBg="0"/>
      <p:bldP spid="19" grpId="0" animBg="1" autoUpdateAnimBg="0"/>
      <p:bldP spid="20" grpId="0" animBg="1"/>
      <p:bldP spid="24" grpId="0" animBg="1" autoUpdateAnimBg="0"/>
      <p:bldP spid="25" grpId="0" animBg="1"/>
      <p:bldP spid="32" grpId="0" animBg="1"/>
      <p:bldP spid="40" grpId="0" animBg="1" autoUpdateAnimBg="0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5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93038" cy="1219200"/>
          </a:xfrm>
        </p:spPr>
        <p:txBody>
          <a:bodyPr/>
          <a:lstStyle/>
          <a:p>
            <a:pPr algn="ctr"/>
            <a:r>
              <a:rPr lang="pt-BR" altLang="pt-BR" sz="2800" b="1">
                <a:solidFill>
                  <a:srgbClr val="003399"/>
                </a:solidFill>
              </a:rPr>
              <a:t>ATIVIDADES DA ÁREA FUNCIONAL DE PRODUÇÃO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95600" y="4760913"/>
            <a:ext cx="3429000" cy="202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90500" indent="-1905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006600"/>
              </a:buClr>
              <a:buFont typeface="Wingdings" pitchFamily="2" charset="2"/>
              <a:buNone/>
            </a:pPr>
            <a:r>
              <a:rPr kumimoji="0" lang="pt-BR" altLang="pt-BR" sz="1800">
                <a:solidFill>
                  <a:srgbClr val="006600"/>
                </a:solidFill>
                <a:latin typeface="+mj-lt"/>
                <a:cs typeface="Arial" charset="0"/>
              </a:rPr>
              <a:t>Elaboração de processos de fabricação.</a:t>
            </a:r>
          </a:p>
          <a:p>
            <a:pPr>
              <a:buClr>
                <a:srgbClr val="006600"/>
              </a:buClr>
              <a:buFont typeface="Wingdings" pitchFamily="2" charset="2"/>
              <a:buNone/>
            </a:pPr>
            <a:r>
              <a:rPr kumimoji="0" lang="pt-BR" altLang="pt-BR" sz="1800">
                <a:solidFill>
                  <a:srgbClr val="006600"/>
                </a:solidFill>
                <a:latin typeface="+mj-lt"/>
                <a:cs typeface="Arial" charset="0"/>
              </a:rPr>
              <a:t>Seleção e dimensionamento de equipamentos produtivos.</a:t>
            </a:r>
            <a:endParaRPr kumimoji="0" lang="pt-BR" altLang="pt-BR" sz="1800">
              <a:solidFill>
                <a:srgbClr val="006600"/>
              </a:solidFill>
              <a:latin typeface="+mj-lt"/>
              <a:cs typeface="Times New Roman" pitchFamily="18" charset="0"/>
            </a:endParaRPr>
          </a:p>
          <a:p>
            <a:pPr>
              <a:buClr>
                <a:srgbClr val="006600"/>
              </a:buClr>
              <a:buFont typeface="Wingdings" pitchFamily="2" charset="2"/>
              <a:buNone/>
            </a:pPr>
            <a:r>
              <a:rPr kumimoji="0" lang="pt-BR" altLang="pt-BR" sz="1800">
                <a:solidFill>
                  <a:srgbClr val="006600"/>
                </a:solidFill>
                <a:latin typeface="+mj-lt"/>
                <a:cs typeface="Arial" charset="0"/>
              </a:rPr>
              <a:t>Arranjo físico dos recursos produtivos</a:t>
            </a:r>
            <a:r>
              <a:rPr kumimoji="0" lang="pt-BR" altLang="pt-BR" sz="2000">
                <a:solidFill>
                  <a:srgbClr val="006600"/>
                </a:solidFill>
                <a:latin typeface="+mj-lt"/>
                <a:cs typeface="Arial" charset="0"/>
              </a:rPr>
              <a:t>.</a:t>
            </a:r>
            <a:r>
              <a:rPr kumimoji="0" lang="pt-BR" altLang="pt-BR" sz="2000">
                <a:solidFill>
                  <a:srgbClr val="006600"/>
                </a:solidFill>
                <a:latin typeface="+mj-lt"/>
              </a:rPr>
              <a:t>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4760913"/>
            <a:ext cx="2514600" cy="202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kumimoji="0" lang="pt-BR" altLang="pt-BR" sz="2000" b="1">
                <a:solidFill>
                  <a:srgbClr val="006600"/>
                </a:solidFill>
                <a:latin typeface="+mj-lt"/>
              </a:rPr>
              <a:t>Desenvolvimento de Processos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248400" y="3068638"/>
            <a:ext cx="2514600" cy="2646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93675" indent="-1936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CC3300"/>
              </a:buClr>
            </a:pPr>
            <a:r>
              <a:rPr kumimoji="0" lang="pt-BR" altLang="pt-BR" sz="2000">
                <a:solidFill>
                  <a:schemeClr val="bg1"/>
                </a:solidFill>
                <a:latin typeface="+mj-lt"/>
              </a:rPr>
              <a:t> </a:t>
            </a:r>
            <a:r>
              <a:rPr kumimoji="0" lang="pt-BR" altLang="pt-BR" sz="2000">
                <a:solidFill>
                  <a:srgbClr val="CC3300"/>
                </a:solidFill>
                <a:latin typeface="+mj-lt"/>
              </a:rPr>
              <a:t>Mix de produtos</a:t>
            </a:r>
          </a:p>
          <a:p>
            <a:pPr>
              <a:buClr>
                <a:srgbClr val="CC3300"/>
              </a:buClr>
            </a:pPr>
            <a:r>
              <a:rPr kumimoji="0" lang="pt-BR" altLang="pt-BR" sz="2000">
                <a:solidFill>
                  <a:srgbClr val="CC3300"/>
                </a:solidFill>
                <a:latin typeface="+mj-lt"/>
              </a:rPr>
              <a:t>Introdução de novos produtos</a:t>
            </a:r>
          </a:p>
          <a:p>
            <a:pPr>
              <a:buClr>
                <a:srgbClr val="CC3300"/>
              </a:buClr>
            </a:pPr>
            <a:r>
              <a:rPr kumimoji="0" lang="pt-BR" altLang="pt-BR" sz="2000">
                <a:solidFill>
                  <a:srgbClr val="CC3300"/>
                </a:solidFill>
                <a:latin typeface="+mj-lt"/>
              </a:rPr>
              <a:t>Introdução de novos serviços</a:t>
            </a:r>
          </a:p>
          <a:p>
            <a:pPr>
              <a:buClr>
                <a:srgbClr val="CC3300"/>
              </a:buClr>
            </a:pPr>
            <a:r>
              <a:rPr kumimoji="0" lang="pt-BR" altLang="pt-BR" sz="2000">
                <a:solidFill>
                  <a:srgbClr val="CC3300"/>
                </a:solidFill>
                <a:latin typeface="+mj-lt"/>
              </a:rPr>
              <a:t>Inovações em processos</a:t>
            </a:r>
          </a:p>
          <a:p>
            <a:endParaRPr kumimoji="0" lang="pt-BR" altLang="pt-BR" sz="20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895600" y="2992438"/>
            <a:ext cx="34290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90500" indent="-1905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990099"/>
              </a:buClr>
              <a:buFont typeface="Wingdings" pitchFamily="2" charset="2"/>
              <a:buNone/>
            </a:pPr>
            <a:r>
              <a:rPr kumimoji="0" lang="pt-BR" altLang="pt-BR" sz="1800">
                <a:solidFill>
                  <a:srgbClr val="990099"/>
                </a:solidFill>
                <a:latin typeface="+mj-lt"/>
                <a:cs typeface="Arial" charset="0"/>
              </a:rPr>
              <a:t>Projeto de produto a partir das tecnologias desenvolvidas pela área de P &amp; D e/ou da aquisição de tecnologia,</a:t>
            </a:r>
          </a:p>
          <a:p>
            <a:pPr>
              <a:buClr>
                <a:srgbClr val="990099"/>
              </a:buClr>
              <a:buFont typeface="Wingdings" pitchFamily="2" charset="2"/>
              <a:buNone/>
            </a:pPr>
            <a:r>
              <a:rPr kumimoji="0" lang="pt-BR" altLang="pt-BR" sz="1800">
                <a:solidFill>
                  <a:srgbClr val="990099"/>
                </a:solidFill>
                <a:latin typeface="+mj-lt"/>
                <a:cs typeface="Arial" charset="0"/>
              </a:rPr>
              <a:t>   com base nas necessidades levantadas por </a:t>
            </a:r>
            <a:r>
              <a:rPr kumimoji="0" lang="pt-BR" altLang="pt-BR" sz="1800" i="1">
                <a:solidFill>
                  <a:srgbClr val="990099"/>
                </a:solidFill>
                <a:latin typeface="+mj-lt"/>
                <a:cs typeface="Arial" charset="0"/>
              </a:rPr>
              <a:t>marketing</a:t>
            </a:r>
            <a:r>
              <a:rPr kumimoji="0" lang="pt-BR" altLang="pt-BR" sz="2000">
                <a:solidFill>
                  <a:srgbClr val="990099"/>
                </a:solidFill>
                <a:latin typeface="+mj-lt"/>
              </a:rPr>
              <a:t> 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81000" y="2992438"/>
            <a:ext cx="25146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kumimoji="0" lang="pt-BR" altLang="pt-BR" sz="2000" b="1">
                <a:solidFill>
                  <a:srgbClr val="990099"/>
                </a:solidFill>
                <a:latin typeface="+mj-lt"/>
              </a:rPr>
              <a:t>Desenvolvimento de Produto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6324600" y="1897063"/>
            <a:ext cx="2819400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kumimoji="0" lang="pt-BR" altLang="pt-BR" sz="2200" b="1">
                <a:solidFill>
                  <a:srgbClr val="003399"/>
                </a:solidFill>
                <a:latin typeface="+mj-lt"/>
              </a:rPr>
              <a:t>INDICADORES DE DESEMPENHO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895600" y="1897063"/>
            <a:ext cx="3429000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kumimoji="0" lang="pt-BR" altLang="pt-BR" sz="2200" b="1">
                <a:solidFill>
                  <a:srgbClr val="003399"/>
                </a:solidFill>
                <a:latin typeface="+mj-lt"/>
              </a:rPr>
              <a:t>PRINCIPAIS ATIVIDADES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81000" y="1897063"/>
            <a:ext cx="2514600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kumimoji="0" lang="pt-BR" altLang="pt-BR" sz="1200" b="1">
              <a:solidFill>
                <a:srgbClr val="003399"/>
              </a:solidFill>
              <a:latin typeface="+mj-lt"/>
            </a:endParaRPr>
          </a:p>
          <a:p>
            <a:pPr algn="ctr"/>
            <a:r>
              <a:rPr kumimoji="0" lang="pt-BR" altLang="pt-BR" sz="2200" b="1">
                <a:solidFill>
                  <a:srgbClr val="003399"/>
                </a:solidFill>
                <a:latin typeface="+mj-lt"/>
              </a:rPr>
              <a:t>SUBÁREAS</a:t>
            </a:r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381000" y="6781800"/>
            <a:ext cx="8458200" cy="0"/>
          </a:xfrm>
          <a:prstGeom prst="line">
            <a:avLst/>
          </a:prstGeom>
          <a:noFill/>
          <a:ln w="12700" cap="sq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5688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spaço Reservado para Número de Slide 2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6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620688"/>
            <a:ext cx="7793037" cy="1103313"/>
          </a:xfrm>
        </p:spPr>
        <p:txBody>
          <a:bodyPr/>
          <a:lstStyle/>
          <a:p>
            <a:pPr algn="ctr"/>
            <a:r>
              <a:rPr lang="pt-BR" altLang="pt-BR" sz="2800" b="1" dirty="0">
                <a:solidFill>
                  <a:srgbClr val="003399"/>
                </a:solidFill>
              </a:rPr>
              <a:t>ATIVIDADES DA ÁREA FUNCIONAL DE PRODUÇÃO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362200" y="4773613"/>
            <a:ext cx="3089275" cy="193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90500" indent="-1905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762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006600"/>
              </a:buClr>
              <a:buFont typeface="Wingdings" pitchFamily="2" charset="2"/>
              <a:buChar char="§"/>
            </a:pPr>
            <a:r>
              <a:rPr kumimoji="0" lang="pt-BR" altLang="pt-BR" sz="1800">
                <a:solidFill>
                  <a:srgbClr val="006600"/>
                </a:solidFill>
                <a:latin typeface="+mj-lt"/>
                <a:cs typeface="Times New Roman" pitchFamily="18" charset="0"/>
              </a:rPr>
              <a:t>Suprimento de materiais.</a:t>
            </a:r>
          </a:p>
          <a:p>
            <a:pPr>
              <a:buClr>
                <a:srgbClr val="006600"/>
              </a:buClr>
              <a:buFont typeface="Wingdings" pitchFamily="2" charset="2"/>
              <a:buChar char="§"/>
            </a:pPr>
            <a:r>
              <a:rPr kumimoji="0" lang="pt-BR" altLang="pt-BR" sz="1800">
                <a:solidFill>
                  <a:srgbClr val="006600"/>
                </a:solidFill>
                <a:latin typeface="+mj-lt"/>
                <a:cs typeface="Times New Roman" pitchFamily="18" charset="0"/>
              </a:rPr>
              <a:t>Planejamento e controle da produção.</a:t>
            </a:r>
          </a:p>
          <a:p>
            <a:pPr>
              <a:buClr>
                <a:srgbClr val="006600"/>
              </a:buClr>
              <a:buFont typeface="Wingdings" pitchFamily="2" charset="2"/>
              <a:buChar char="§"/>
            </a:pPr>
            <a:r>
              <a:rPr kumimoji="0" lang="pt-BR" altLang="pt-BR" sz="1800">
                <a:solidFill>
                  <a:srgbClr val="006600"/>
                </a:solidFill>
                <a:latin typeface="+mj-lt"/>
                <a:cs typeface="Times New Roman" pitchFamily="18" charset="0"/>
              </a:rPr>
              <a:t>Distribuição de produtos.</a:t>
            </a:r>
          </a:p>
          <a:p>
            <a:pPr>
              <a:buClr>
                <a:srgbClr val="006600"/>
              </a:buClr>
              <a:buFont typeface="Wingdings" pitchFamily="2" charset="2"/>
              <a:buChar char="§"/>
            </a:pPr>
            <a:r>
              <a:rPr kumimoji="0" lang="pt-BR" altLang="pt-BR" sz="1800">
                <a:solidFill>
                  <a:srgbClr val="006600"/>
                </a:solidFill>
                <a:latin typeface="+mj-lt"/>
                <a:cs typeface="Times New Roman" pitchFamily="18" charset="0"/>
              </a:rPr>
              <a:t>Oferecimento de serviços pós-venda</a:t>
            </a:r>
            <a:r>
              <a:rPr kumimoji="0" lang="pt-BR" altLang="pt-BR" sz="1800">
                <a:solidFill>
                  <a:srgbClr val="006600"/>
                </a:solidFill>
                <a:latin typeface="+mj-lt"/>
                <a:cs typeface="Arial" charset="0"/>
              </a:rPr>
              <a:t>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362200" y="2714625"/>
            <a:ext cx="3089275" cy="205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90500" indent="-1905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CC3300"/>
              </a:buClr>
              <a:buFont typeface="Wingdings" pitchFamily="2" charset="2"/>
              <a:buChar char="§"/>
            </a:pPr>
            <a:r>
              <a:rPr kumimoji="0" lang="pt-BR" altLang="pt-BR" sz="2000">
                <a:solidFill>
                  <a:srgbClr val="CC3300"/>
                </a:solidFill>
                <a:latin typeface="+mj-lt"/>
                <a:cs typeface="Arial" charset="0"/>
              </a:rPr>
              <a:t>Inspeção da qualidade.</a:t>
            </a:r>
            <a:endParaRPr kumimoji="0" lang="pt-BR" altLang="pt-BR" sz="2000">
              <a:solidFill>
                <a:srgbClr val="CC3300"/>
              </a:solidFill>
              <a:latin typeface="+mj-lt"/>
              <a:cs typeface="Times New Roman" pitchFamily="18" charset="0"/>
            </a:endParaRPr>
          </a:p>
          <a:p>
            <a:pPr>
              <a:buClr>
                <a:srgbClr val="CC3300"/>
              </a:buClr>
              <a:buFont typeface="Wingdings" pitchFamily="2" charset="2"/>
              <a:buChar char="§"/>
            </a:pPr>
            <a:r>
              <a:rPr kumimoji="0" lang="pt-BR" altLang="pt-BR" sz="2000">
                <a:solidFill>
                  <a:srgbClr val="CC3300"/>
                </a:solidFill>
                <a:latin typeface="+mj-lt"/>
                <a:cs typeface="Times New Roman" pitchFamily="18" charset="0"/>
              </a:rPr>
              <a:t>C</a:t>
            </a:r>
            <a:r>
              <a:rPr kumimoji="0" lang="pt-BR" altLang="pt-BR" sz="2000">
                <a:solidFill>
                  <a:srgbClr val="CC3300"/>
                </a:solidFill>
                <a:latin typeface="+mj-lt"/>
                <a:cs typeface="Arial" charset="0"/>
              </a:rPr>
              <a:t>ontrole estatístico do processo produtivo.</a:t>
            </a:r>
            <a:endParaRPr kumimoji="0" lang="pt-BR" altLang="pt-BR" sz="2000">
              <a:solidFill>
                <a:srgbClr val="CC3300"/>
              </a:solidFill>
              <a:latin typeface="+mj-lt"/>
              <a:cs typeface="Times New Roman" pitchFamily="18" charset="0"/>
            </a:endParaRPr>
          </a:p>
          <a:p>
            <a:pPr>
              <a:buClr>
                <a:srgbClr val="CC3300"/>
              </a:buClr>
              <a:buFont typeface="Wingdings" pitchFamily="2" charset="2"/>
              <a:buChar char="§"/>
            </a:pPr>
            <a:r>
              <a:rPr kumimoji="0" lang="pt-BR" altLang="pt-BR" sz="2000">
                <a:solidFill>
                  <a:srgbClr val="CC3300"/>
                </a:solidFill>
                <a:latin typeface="+mj-lt"/>
                <a:cs typeface="Times New Roman" pitchFamily="18" charset="0"/>
              </a:rPr>
              <a:t>G</a:t>
            </a:r>
            <a:r>
              <a:rPr kumimoji="0" lang="pt-BR" altLang="pt-BR" sz="2000">
                <a:solidFill>
                  <a:srgbClr val="CC3300"/>
                </a:solidFill>
                <a:latin typeface="+mj-lt"/>
                <a:cs typeface="Arial" charset="0"/>
              </a:rPr>
              <a:t>arantia da qualidade.</a:t>
            </a:r>
            <a:endParaRPr kumimoji="0" lang="pt-BR" altLang="pt-BR" sz="2000">
              <a:solidFill>
                <a:srgbClr val="CC3300"/>
              </a:solidFill>
              <a:latin typeface="+mj-lt"/>
              <a:cs typeface="Times New Roman" pitchFamily="18" charset="0"/>
            </a:endParaRPr>
          </a:p>
          <a:p>
            <a:pPr>
              <a:buClr>
                <a:srgbClr val="CC3300"/>
              </a:buClr>
              <a:buFont typeface="Wingdings" pitchFamily="2" charset="2"/>
              <a:buChar char="§"/>
            </a:pPr>
            <a:r>
              <a:rPr kumimoji="0" lang="pt-BR" altLang="pt-BR" sz="2000">
                <a:solidFill>
                  <a:srgbClr val="CC3300"/>
                </a:solidFill>
                <a:latin typeface="+mj-lt"/>
                <a:cs typeface="Arial" charset="0"/>
              </a:rPr>
              <a:t>Serviços de qualidade pós-venda.</a:t>
            </a:r>
            <a:r>
              <a:rPr kumimoji="0" lang="pt-BR" altLang="pt-BR" sz="2000">
                <a:solidFill>
                  <a:srgbClr val="003399"/>
                </a:solidFill>
                <a:latin typeface="+mj-lt"/>
              </a:rPr>
              <a:t>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362200" y="1905000"/>
            <a:ext cx="3089275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kumimoji="0" lang="pt-BR" altLang="pt-BR" sz="2200" b="1">
                <a:solidFill>
                  <a:srgbClr val="003399"/>
                </a:solidFill>
                <a:latin typeface="+mj-lt"/>
              </a:rPr>
              <a:t>PRINCIPAIS ATIVIDADES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81000" y="4773613"/>
            <a:ext cx="2133600" cy="193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kumimoji="0" lang="pt-BR" altLang="pt-BR" sz="2000" b="1">
                <a:solidFill>
                  <a:srgbClr val="006600"/>
                </a:solidFill>
                <a:latin typeface="+mj-lt"/>
              </a:rPr>
              <a:t>Logística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1000" y="2714625"/>
            <a:ext cx="2133600" cy="205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kumimoji="0" lang="pt-BR" altLang="pt-BR" sz="2000" b="1">
                <a:solidFill>
                  <a:srgbClr val="CC3300"/>
                </a:solidFill>
                <a:latin typeface="+mj-lt"/>
              </a:rPr>
              <a:t>Qualidade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81000" y="1905000"/>
            <a:ext cx="21336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kumimoji="0" lang="pt-BR" altLang="pt-BR" sz="1200" b="1">
              <a:solidFill>
                <a:srgbClr val="003399"/>
              </a:solidFill>
              <a:latin typeface="+mj-lt"/>
            </a:endParaRPr>
          </a:p>
          <a:p>
            <a:pPr algn="ctr"/>
            <a:r>
              <a:rPr kumimoji="0" lang="pt-BR" altLang="pt-BR" sz="2200" b="1">
                <a:solidFill>
                  <a:srgbClr val="003399"/>
                </a:solidFill>
                <a:latin typeface="+mj-lt"/>
              </a:rPr>
              <a:t>SUBÁREAS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275263" y="4773613"/>
            <a:ext cx="3563937" cy="193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90500" indent="-1905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762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006600"/>
              </a:buClr>
              <a:buFont typeface="Wingdings" pitchFamily="2" charset="2"/>
              <a:buChar char="§"/>
            </a:pPr>
            <a:r>
              <a:rPr kumimoji="0" lang="pt-BR" altLang="pt-BR" sz="1800">
                <a:solidFill>
                  <a:srgbClr val="006600"/>
                </a:solidFill>
                <a:latin typeface="+mj-lt"/>
              </a:rPr>
              <a:t>Nível de atendimento de pedidos</a:t>
            </a:r>
          </a:p>
          <a:p>
            <a:pPr>
              <a:buClr>
                <a:srgbClr val="006600"/>
              </a:buClr>
              <a:buFont typeface="Wingdings" pitchFamily="2" charset="2"/>
              <a:buChar char="§"/>
            </a:pPr>
            <a:r>
              <a:rPr kumimoji="0" lang="pt-BR" altLang="pt-BR" sz="1800">
                <a:solidFill>
                  <a:srgbClr val="006600"/>
                </a:solidFill>
                <a:latin typeface="+mj-lt"/>
              </a:rPr>
              <a:t>Pontualidade na entrega</a:t>
            </a:r>
          </a:p>
          <a:p>
            <a:pPr>
              <a:buClr>
                <a:srgbClr val="006600"/>
              </a:buClr>
              <a:buFont typeface="Wingdings" pitchFamily="2" charset="2"/>
              <a:buChar char="§"/>
            </a:pPr>
            <a:r>
              <a:rPr kumimoji="0" lang="pt-BR" altLang="pt-BR" sz="1800">
                <a:solidFill>
                  <a:srgbClr val="006600"/>
                </a:solidFill>
                <a:latin typeface="+mj-lt"/>
              </a:rPr>
              <a:t>Custos de distribuição</a:t>
            </a:r>
          </a:p>
          <a:p>
            <a:pPr>
              <a:buClr>
                <a:srgbClr val="006600"/>
              </a:buClr>
              <a:buFont typeface="Wingdings" pitchFamily="2" charset="2"/>
              <a:buChar char="§"/>
            </a:pPr>
            <a:r>
              <a:rPr kumimoji="0" lang="pt-BR" altLang="pt-BR" sz="1800" i="1">
                <a:solidFill>
                  <a:srgbClr val="006600"/>
                </a:solidFill>
                <a:latin typeface="+mj-lt"/>
              </a:rPr>
              <a:t>Lead time</a:t>
            </a:r>
            <a:r>
              <a:rPr kumimoji="0" lang="pt-BR" altLang="pt-BR" sz="1800">
                <a:solidFill>
                  <a:srgbClr val="006600"/>
                </a:solidFill>
                <a:latin typeface="+mj-lt"/>
              </a:rPr>
              <a:t> de atendimento</a:t>
            </a:r>
          </a:p>
          <a:p>
            <a:pPr>
              <a:buClr>
                <a:srgbClr val="006600"/>
              </a:buClr>
              <a:buFont typeface="Wingdings" pitchFamily="2" charset="2"/>
              <a:buChar char="§"/>
            </a:pPr>
            <a:r>
              <a:rPr kumimoji="0" lang="pt-BR" altLang="pt-BR" sz="1800">
                <a:solidFill>
                  <a:srgbClr val="006600"/>
                </a:solidFill>
                <a:latin typeface="+mj-lt"/>
              </a:rPr>
              <a:t>Giro de inventário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275263" y="2714625"/>
            <a:ext cx="3563937" cy="205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90500" indent="-1905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CC3300"/>
              </a:buClr>
              <a:buFont typeface="Wingdings" pitchFamily="2" charset="2"/>
              <a:buChar char="§"/>
            </a:pPr>
            <a:r>
              <a:rPr kumimoji="0" lang="pt-BR" altLang="pt-BR" sz="1800">
                <a:solidFill>
                  <a:srgbClr val="CC3300"/>
                </a:solidFill>
                <a:latin typeface="+mj-lt"/>
              </a:rPr>
              <a:t>Índice de conformidade</a:t>
            </a:r>
          </a:p>
          <a:p>
            <a:pPr>
              <a:buClr>
                <a:srgbClr val="CC3300"/>
              </a:buClr>
              <a:buFont typeface="Wingdings" pitchFamily="2" charset="2"/>
              <a:buChar char="§"/>
            </a:pPr>
            <a:r>
              <a:rPr kumimoji="0" lang="pt-BR" altLang="pt-BR" sz="1800">
                <a:solidFill>
                  <a:srgbClr val="CC3300"/>
                </a:solidFill>
                <a:latin typeface="+mj-lt"/>
              </a:rPr>
              <a:t>Índice de conformidade de produção</a:t>
            </a:r>
          </a:p>
          <a:p>
            <a:pPr>
              <a:buClr>
                <a:srgbClr val="CC3300"/>
              </a:buClr>
              <a:buFont typeface="Wingdings" pitchFamily="2" charset="2"/>
              <a:buChar char="§"/>
            </a:pPr>
            <a:r>
              <a:rPr kumimoji="0" lang="pt-BR" altLang="pt-BR" sz="1800">
                <a:solidFill>
                  <a:srgbClr val="CC3300"/>
                </a:solidFill>
                <a:latin typeface="+mj-lt"/>
              </a:rPr>
              <a:t>Índice de conformidade dos produtos finais</a:t>
            </a:r>
          </a:p>
          <a:p>
            <a:pPr>
              <a:buClr>
                <a:srgbClr val="CC3300"/>
              </a:buClr>
              <a:buFont typeface="Wingdings" pitchFamily="2" charset="2"/>
              <a:buChar char="§"/>
            </a:pPr>
            <a:r>
              <a:rPr kumimoji="0" lang="pt-BR" altLang="pt-BR" sz="1800">
                <a:solidFill>
                  <a:srgbClr val="CC3300"/>
                </a:solidFill>
                <a:latin typeface="+mj-lt"/>
              </a:rPr>
              <a:t>Nível de reprocesso</a:t>
            </a:r>
          </a:p>
          <a:p>
            <a:pPr>
              <a:buClr>
                <a:srgbClr val="CC3300"/>
              </a:buClr>
              <a:buFont typeface="Wingdings" pitchFamily="2" charset="2"/>
              <a:buChar char="§"/>
            </a:pPr>
            <a:r>
              <a:rPr kumimoji="0" lang="pt-BR" altLang="pt-BR" sz="1800">
                <a:solidFill>
                  <a:srgbClr val="CC3300"/>
                </a:solidFill>
                <a:latin typeface="+mj-lt"/>
              </a:rPr>
              <a:t>Nível de retrabalho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275263" y="1905000"/>
            <a:ext cx="3563937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kumimoji="0" lang="pt-BR" altLang="pt-BR" sz="2200" b="1">
                <a:solidFill>
                  <a:srgbClr val="003399"/>
                </a:solidFill>
                <a:latin typeface="+mj-lt"/>
              </a:rPr>
              <a:t>INDICADORES DE DESEMPENHO</a:t>
            </a:r>
          </a:p>
        </p:txBody>
      </p:sp>
    </p:spTree>
    <p:extLst>
      <p:ext uri="{BB962C8B-B14F-4D97-AF65-F5344CB8AC3E}">
        <p14:creationId xmlns:p14="http://schemas.microsoft.com/office/powerpoint/2010/main" val="10326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Espaço Reservado para Número de Slide 124"/>
          <p:cNvSpPr>
            <a:spLocks noGrp="1"/>
          </p:cNvSpPr>
          <p:nvPr>
            <p:ph type="sldNum" sz="quarter" idx="12"/>
          </p:nvPr>
        </p:nvSpPr>
        <p:spPr>
          <a:xfrm>
            <a:off x="8214641" y="6376243"/>
            <a:ext cx="47215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7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57200" y="2266950"/>
            <a:ext cx="7848600" cy="704850"/>
            <a:chOff x="288" y="1428"/>
            <a:chExt cx="4944" cy="444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288" y="1428"/>
              <a:ext cx="1056" cy="444"/>
              <a:chOff x="0" y="634"/>
              <a:chExt cx="1464" cy="634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0" y="634"/>
                <a:ext cx="1464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B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>
                  <a:latin typeface="+mj-lt"/>
                </a:endParaRPr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28" y="634"/>
                <a:ext cx="1408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B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kumimoji="0" lang="pt-BR" altLang="pt-BR" sz="2400" b="1">
                    <a:solidFill>
                      <a:srgbClr val="008000"/>
                    </a:solidFill>
                    <a:latin typeface="+mj-lt"/>
                    <a:cs typeface="Arial" charset="0"/>
                  </a:rPr>
                  <a:t>CUSTO</a:t>
                </a:r>
                <a:endParaRPr kumimoji="0" lang="pt-BR" altLang="pt-BR" sz="2400" b="1">
                  <a:solidFill>
                    <a:schemeClr val="tx1"/>
                  </a:solidFill>
                  <a:latin typeface="+mj-lt"/>
                  <a:cs typeface="Times New Roman" pitchFamily="18" charset="0"/>
                </a:endParaRPr>
              </a:p>
              <a:p>
                <a:pPr algn="ctr" eaLnBrk="0" hangingPunct="0"/>
                <a:endParaRPr kumimoji="0" lang="pt-BR" altLang="pt-BR" sz="2400" b="1">
                  <a:solidFill>
                    <a:schemeClr val="tx1"/>
                  </a:solidFill>
                  <a:latin typeface="+mj-lt"/>
                </a:endParaRPr>
              </a:p>
            </p:txBody>
          </p:sp>
        </p:grp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1392" y="1428"/>
              <a:ext cx="3840" cy="444"/>
              <a:chOff x="1464" y="634"/>
              <a:chExt cx="4257" cy="634"/>
            </a:xfrm>
          </p:grpSpPr>
          <p:sp>
            <p:nvSpPr>
              <p:cNvPr id="6" name="Rectangle 7"/>
              <p:cNvSpPr>
                <a:spLocks noChangeArrowheads="1"/>
              </p:cNvSpPr>
              <p:nvPr/>
            </p:nvSpPr>
            <p:spPr bwMode="auto">
              <a:xfrm>
                <a:off x="1464" y="634"/>
                <a:ext cx="4257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B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>
                  <a:latin typeface="+mj-lt"/>
                </a:endParaRPr>
              </a:p>
            </p:txBody>
          </p:sp>
          <p:sp>
            <p:nvSpPr>
              <p:cNvPr id="7" name="Rectangle 8"/>
              <p:cNvSpPr>
                <a:spLocks noChangeArrowheads="1"/>
              </p:cNvSpPr>
              <p:nvPr/>
            </p:nvSpPr>
            <p:spPr bwMode="auto">
              <a:xfrm>
                <a:off x="1492" y="634"/>
                <a:ext cx="4201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B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201613" indent="-201613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buFontTx/>
                  <a:buChar char="•"/>
                </a:pPr>
                <a:r>
                  <a:rPr kumimoji="0" lang="pt-BR" altLang="pt-BR">
                    <a:solidFill>
                      <a:srgbClr val="008000"/>
                    </a:solidFill>
                    <a:latin typeface="+mj-lt"/>
                    <a:cs typeface="Arial" charset="0"/>
                  </a:rPr>
                  <a:t>oferecer produtos e/ou serviços com o menor preço do mercado</a:t>
                </a:r>
                <a:endParaRPr kumimoji="0" lang="pt-BR" altLang="pt-BR">
                  <a:latin typeface="+mj-lt"/>
                </a:endParaRPr>
              </a:p>
            </p:txBody>
          </p:sp>
        </p:grp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85738" y="3657600"/>
            <a:ext cx="8272462" cy="2667000"/>
            <a:chOff x="117" y="2304"/>
            <a:chExt cx="5211" cy="1680"/>
          </a:xfrm>
        </p:grpSpPr>
        <p:grpSp>
          <p:nvGrpSpPr>
            <p:cNvPr id="11" name="Group 10"/>
            <p:cNvGrpSpPr>
              <a:grpSpLocks/>
            </p:cNvGrpSpPr>
            <p:nvPr/>
          </p:nvGrpSpPr>
          <p:grpSpPr bwMode="auto">
            <a:xfrm>
              <a:off x="117" y="2920"/>
              <a:ext cx="1464" cy="537"/>
              <a:chOff x="0" y="1268"/>
              <a:chExt cx="1464" cy="807"/>
            </a:xfrm>
          </p:grpSpPr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0" y="1268"/>
                <a:ext cx="1464" cy="8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B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>
                  <a:latin typeface="+mj-lt"/>
                </a:endParaRPr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28" y="1268"/>
                <a:ext cx="1408" cy="8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B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kumimoji="0" lang="pt-BR" altLang="pt-BR" sz="2400" b="1">
                    <a:solidFill>
                      <a:srgbClr val="800000"/>
                    </a:solidFill>
                    <a:latin typeface="+mj-lt"/>
                    <a:cs typeface="Arial" charset="0"/>
                  </a:rPr>
                  <a:t>QUALIDADE</a:t>
                </a:r>
                <a:endParaRPr kumimoji="0" lang="pt-BR" altLang="pt-BR" sz="2400" b="1">
                  <a:solidFill>
                    <a:schemeClr val="tx1"/>
                  </a:solidFill>
                  <a:latin typeface="+mj-lt"/>
                </a:endParaRPr>
              </a:p>
            </p:txBody>
          </p:sp>
        </p:grpSp>
        <p:grpSp>
          <p:nvGrpSpPr>
            <p:cNvPr id="12" name="Group 13"/>
            <p:cNvGrpSpPr>
              <a:grpSpLocks/>
            </p:cNvGrpSpPr>
            <p:nvPr/>
          </p:nvGrpSpPr>
          <p:grpSpPr bwMode="auto">
            <a:xfrm>
              <a:off x="1455" y="2304"/>
              <a:ext cx="3873" cy="1680"/>
              <a:chOff x="1464" y="1268"/>
              <a:chExt cx="4257" cy="807"/>
            </a:xfrm>
          </p:grpSpPr>
          <p:sp>
            <p:nvSpPr>
              <p:cNvPr id="13" name="Rectangle 14"/>
              <p:cNvSpPr>
                <a:spLocks noChangeArrowheads="1"/>
              </p:cNvSpPr>
              <p:nvPr/>
            </p:nvSpPr>
            <p:spPr bwMode="auto">
              <a:xfrm>
                <a:off x="1464" y="1268"/>
                <a:ext cx="4257" cy="8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B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>
                  <a:latin typeface="+mj-lt"/>
                </a:endParaRPr>
              </a:p>
            </p:txBody>
          </p:sp>
          <p:sp>
            <p:nvSpPr>
              <p:cNvPr id="14" name="Rectangle 15"/>
              <p:cNvSpPr>
                <a:spLocks noChangeArrowheads="1"/>
              </p:cNvSpPr>
              <p:nvPr/>
            </p:nvSpPr>
            <p:spPr bwMode="auto">
              <a:xfrm>
                <a:off x="1492" y="1268"/>
                <a:ext cx="4201" cy="8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B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288925" indent="-28892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651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buFontTx/>
                  <a:buChar char="•"/>
                </a:pPr>
                <a:r>
                  <a:rPr kumimoji="0" lang="pt-BR" altLang="pt-BR">
                    <a:solidFill>
                      <a:srgbClr val="800000"/>
                    </a:solidFill>
                    <a:latin typeface="+mj-lt"/>
                    <a:cs typeface="Arial" charset="0"/>
                  </a:rPr>
                  <a:t>oferecer produtos com alto desempenho</a:t>
                </a:r>
              </a:p>
              <a:p>
                <a:endParaRPr kumimoji="0" lang="pt-BR" altLang="pt-BR">
                  <a:latin typeface="+mj-lt"/>
                  <a:cs typeface="Times New Roman" pitchFamily="18" charset="0"/>
                </a:endParaRPr>
              </a:p>
              <a:p>
                <a:pPr eaLnBrk="0" hangingPunct="0">
                  <a:buFontTx/>
                  <a:buChar char="•"/>
                </a:pPr>
                <a:r>
                  <a:rPr kumimoji="0" lang="pt-BR" altLang="pt-BR">
                    <a:solidFill>
                      <a:srgbClr val="800000"/>
                    </a:solidFill>
                    <a:latin typeface="+mj-lt"/>
                    <a:cs typeface="Arial" charset="0"/>
                  </a:rPr>
                  <a:t>prestar serviços de assistência técnica adequados</a:t>
                </a:r>
              </a:p>
              <a:p>
                <a:pPr eaLnBrk="0" hangingPunct="0">
                  <a:buFontTx/>
                  <a:buChar char="•"/>
                </a:pPr>
                <a:endParaRPr kumimoji="0" lang="pt-BR" altLang="pt-BR">
                  <a:latin typeface="+mj-lt"/>
                  <a:cs typeface="Times New Roman" pitchFamily="18" charset="0"/>
                </a:endParaRPr>
              </a:p>
              <a:p>
                <a:pPr eaLnBrk="0" hangingPunct="0">
                  <a:buFontTx/>
                  <a:buChar char="•"/>
                </a:pPr>
                <a:r>
                  <a:rPr kumimoji="0" lang="pt-BR" altLang="pt-BR">
                    <a:solidFill>
                      <a:srgbClr val="800000"/>
                    </a:solidFill>
                    <a:latin typeface="+mj-lt"/>
                    <a:cs typeface="Arial" charset="0"/>
                  </a:rPr>
                  <a:t>melhorar a confiabilidade e durabilidade do produto.</a:t>
                </a:r>
                <a:endParaRPr kumimoji="0" lang="pt-BR" altLang="pt-BR">
                  <a:latin typeface="+mj-lt"/>
                  <a:cs typeface="Times New Roman" pitchFamily="18" charset="0"/>
                </a:endParaRPr>
              </a:p>
              <a:p>
                <a:pPr eaLnBrk="0" hangingPunct="0">
                  <a:buFontTx/>
                  <a:buChar char="•"/>
                </a:pPr>
                <a:endParaRPr kumimoji="0" lang="pt-BR" altLang="pt-BR">
                  <a:latin typeface="+mj-lt"/>
                </a:endParaRPr>
              </a:p>
            </p:txBody>
          </p:sp>
        </p:grpSp>
      </p:grpSp>
      <p:sp>
        <p:nvSpPr>
          <p:cNvPr id="17" name="Rectangle 16"/>
          <p:cNvSpPr>
            <a:spLocks noGrp="1" noChangeArrowheads="1"/>
          </p:cNvSpPr>
          <p:nvPr>
            <p:ph type="title"/>
          </p:nvPr>
        </p:nvSpPr>
        <p:spPr>
          <a:xfrm>
            <a:off x="1447800" y="762000"/>
            <a:ext cx="6477000" cy="838200"/>
          </a:xfrm>
        </p:spPr>
        <p:txBody>
          <a:bodyPr/>
          <a:lstStyle/>
          <a:p>
            <a:pPr algn="ctr"/>
            <a:r>
              <a:rPr lang="pt-BR" altLang="pt-BR" sz="2400" b="1">
                <a:solidFill>
                  <a:srgbClr val="000099"/>
                </a:solidFill>
              </a:rPr>
              <a:t>PRIORIDADES COMPETITIVAS</a:t>
            </a:r>
            <a:br>
              <a:rPr lang="pt-BR" altLang="pt-BR" sz="2400" b="1">
                <a:solidFill>
                  <a:srgbClr val="000099"/>
                </a:solidFill>
              </a:rPr>
            </a:br>
            <a:r>
              <a:rPr lang="pt-BR" altLang="pt-BR" sz="2400" b="1">
                <a:solidFill>
                  <a:srgbClr val="000099"/>
                </a:solidFill>
              </a:rPr>
              <a:t>E PRINCIPAIS DEMANDAS DO MERCADO</a:t>
            </a:r>
          </a:p>
        </p:txBody>
      </p:sp>
    </p:spTree>
    <p:extLst>
      <p:ext uri="{BB962C8B-B14F-4D97-AF65-F5344CB8AC3E}">
        <p14:creationId xmlns:p14="http://schemas.microsoft.com/office/powerpoint/2010/main" val="145237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028384" y="6356350"/>
            <a:ext cx="658416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8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algn="ctr"/>
            <a:r>
              <a:rPr lang="pt-BR" altLang="pt-BR" sz="2400" b="1">
                <a:solidFill>
                  <a:srgbClr val="000099"/>
                </a:solidFill>
              </a:rPr>
              <a:t>PRIORIDADES COMPETITIVAS</a:t>
            </a:r>
            <a:br>
              <a:rPr lang="pt-BR" altLang="pt-BR" sz="2400" b="1">
                <a:solidFill>
                  <a:srgbClr val="000099"/>
                </a:solidFill>
              </a:rPr>
            </a:br>
            <a:r>
              <a:rPr lang="pt-BR" altLang="pt-BR" sz="2400" b="1">
                <a:solidFill>
                  <a:srgbClr val="000099"/>
                </a:solidFill>
              </a:rPr>
              <a:t>E PRINCIPAIS DEMANDAS DO MERCADOS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465138" y="1981200"/>
            <a:ext cx="8069262" cy="1314450"/>
            <a:chOff x="293" y="1248"/>
            <a:chExt cx="5083" cy="828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293" y="1356"/>
              <a:ext cx="1543" cy="720"/>
              <a:chOff x="0" y="2075"/>
              <a:chExt cx="1464" cy="807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auto">
              <a:xfrm>
                <a:off x="0" y="2075"/>
                <a:ext cx="1464" cy="8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B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>
                  <a:latin typeface="+mj-lt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auto">
              <a:xfrm>
                <a:off x="28" y="2075"/>
                <a:ext cx="1408" cy="8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B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kumimoji="0" lang="pt-BR" altLang="pt-BR" sz="2400" b="1">
                    <a:solidFill>
                      <a:srgbClr val="000080"/>
                    </a:solidFill>
                    <a:latin typeface="+mj-lt"/>
                    <a:cs typeface="Arial" charset="0"/>
                  </a:rPr>
                  <a:t>DESEMPENHO DAS ENTREGAS</a:t>
                </a:r>
                <a:endParaRPr kumimoji="0" lang="pt-BR" altLang="pt-BR" sz="2400">
                  <a:solidFill>
                    <a:schemeClr val="tx1"/>
                  </a:solidFill>
                  <a:latin typeface="+mj-lt"/>
                  <a:cs typeface="Times New Roman" pitchFamily="18" charset="0"/>
                </a:endParaRPr>
              </a:p>
              <a:p>
                <a:pPr algn="ctr" eaLnBrk="0" hangingPunct="0"/>
                <a:endParaRPr kumimoji="0" lang="pt-BR" altLang="pt-BR" sz="2400">
                  <a:solidFill>
                    <a:schemeClr val="tx1"/>
                  </a:solidFill>
                  <a:latin typeface="+mj-lt"/>
                </a:endParaRPr>
              </a:p>
            </p:txBody>
          </p:sp>
        </p:grpSp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1782" y="1248"/>
              <a:ext cx="3594" cy="768"/>
              <a:chOff x="1464" y="2075"/>
              <a:chExt cx="4257" cy="807"/>
            </a:xfrm>
          </p:grpSpPr>
          <p:sp>
            <p:nvSpPr>
              <p:cNvPr id="8" name="Rectangle 8"/>
              <p:cNvSpPr>
                <a:spLocks noChangeArrowheads="1"/>
              </p:cNvSpPr>
              <p:nvPr/>
            </p:nvSpPr>
            <p:spPr bwMode="auto">
              <a:xfrm>
                <a:off x="1464" y="2075"/>
                <a:ext cx="4257" cy="8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B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>
                  <a:latin typeface="+mj-lt"/>
                </a:endParaRPr>
              </a:p>
            </p:txBody>
          </p:sp>
          <p:sp>
            <p:nvSpPr>
              <p:cNvPr id="9" name="Rectangle 9"/>
              <p:cNvSpPr>
                <a:spLocks noChangeArrowheads="1"/>
              </p:cNvSpPr>
              <p:nvPr/>
            </p:nvSpPr>
            <p:spPr bwMode="auto">
              <a:xfrm>
                <a:off x="1492" y="2075"/>
                <a:ext cx="4201" cy="8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B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201613" indent="-201613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buFontTx/>
                  <a:buChar char="•"/>
                </a:pPr>
                <a:r>
                  <a:rPr kumimoji="0" lang="pt-BR" altLang="pt-BR" dirty="0">
                    <a:solidFill>
                      <a:srgbClr val="000080"/>
                    </a:solidFill>
                    <a:latin typeface="+mj-lt"/>
                    <a:cs typeface="Arial" charset="0"/>
                  </a:rPr>
                  <a:t>garantir confiabilidade nos prazos</a:t>
                </a:r>
              </a:p>
              <a:p>
                <a:pPr>
                  <a:buFontTx/>
                  <a:buChar char="•"/>
                </a:pPr>
                <a:r>
                  <a:rPr kumimoji="0" lang="pt-BR" altLang="pt-BR" dirty="0">
                    <a:solidFill>
                      <a:srgbClr val="000080"/>
                    </a:solidFill>
                    <a:latin typeface="+mj-lt"/>
                    <a:cs typeface="Arial" charset="0"/>
                  </a:rPr>
                  <a:t>oferecer prontamente peças de reposição para serviços de assistência técnica.</a:t>
                </a:r>
                <a:endParaRPr kumimoji="0" lang="pt-BR" altLang="pt-BR" dirty="0">
                  <a:latin typeface="+mj-lt"/>
                  <a:cs typeface="Times New Roman" pitchFamily="18" charset="0"/>
                </a:endParaRPr>
              </a:p>
              <a:p>
                <a:pPr eaLnBrk="0" hangingPunct="0">
                  <a:buFontTx/>
                  <a:buChar char="•"/>
                </a:pPr>
                <a:endParaRPr kumimoji="0" lang="pt-BR" altLang="pt-BR" dirty="0">
                  <a:latin typeface="+mj-lt"/>
                </a:endParaRPr>
              </a:p>
            </p:txBody>
          </p:sp>
        </p:grp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65088" y="3733800"/>
            <a:ext cx="8469312" cy="2438400"/>
            <a:chOff x="41" y="2352"/>
            <a:chExt cx="5335" cy="1536"/>
          </a:xfrm>
        </p:grpSpPr>
        <p:grpSp>
          <p:nvGrpSpPr>
            <p:cNvPr id="13" name="Group 11"/>
            <p:cNvGrpSpPr>
              <a:grpSpLocks/>
            </p:cNvGrpSpPr>
            <p:nvPr/>
          </p:nvGrpSpPr>
          <p:grpSpPr bwMode="auto">
            <a:xfrm>
              <a:off x="41" y="2400"/>
              <a:ext cx="1927" cy="1462"/>
              <a:chOff x="0" y="2882"/>
              <a:chExt cx="1464" cy="980"/>
            </a:xfrm>
          </p:grpSpPr>
          <p:sp>
            <p:nvSpPr>
              <p:cNvPr id="17" name="Rectangle 12"/>
              <p:cNvSpPr>
                <a:spLocks noChangeArrowheads="1"/>
              </p:cNvSpPr>
              <p:nvPr/>
            </p:nvSpPr>
            <p:spPr bwMode="auto">
              <a:xfrm>
                <a:off x="0" y="2882"/>
                <a:ext cx="1464" cy="9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B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>
                  <a:latin typeface="+mj-lt"/>
                </a:endParaRPr>
              </a:p>
            </p:txBody>
          </p:sp>
          <p:sp>
            <p:nvSpPr>
              <p:cNvPr id="18" name="Rectangle 13"/>
              <p:cNvSpPr>
                <a:spLocks noChangeArrowheads="1"/>
              </p:cNvSpPr>
              <p:nvPr/>
            </p:nvSpPr>
            <p:spPr bwMode="auto">
              <a:xfrm>
                <a:off x="28" y="2882"/>
                <a:ext cx="1408" cy="9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B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kumimoji="0" lang="pt-BR" altLang="pt-BR" sz="2400" b="1">
                    <a:solidFill>
                      <a:srgbClr val="800080"/>
                    </a:solidFill>
                    <a:latin typeface="+mj-lt"/>
                    <a:cs typeface="Arial" charset="0"/>
                  </a:rPr>
                  <a:t> </a:t>
                </a:r>
                <a:endParaRPr kumimoji="0" lang="pt-BR" altLang="pt-BR" sz="2400">
                  <a:solidFill>
                    <a:schemeClr val="tx1"/>
                  </a:solidFill>
                  <a:latin typeface="+mj-lt"/>
                  <a:cs typeface="Times New Roman" pitchFamily="18" charset="0"/>
                </a:endParaRPr>
              </a:p>
              <a:p>
                <a:pPr algn="ctr" eaLnBrk="0" hangingPunct="0"/>
                <a:r>
                  <a:rPr kumimoji="0" lang="pt-BR" altLang="pt-BR" sz="2400" b="1">
                    <a:solidFill>
                      <a:srgbClr val="800080"/>
                    </a:solidFill>
                    <a:latin typeface="+mj-lt"/>
                    <a:cs typeface="Arial" charset="0"/>
                  </a:rPr>
                  <a:t>FLEXIBILIDADE</a:t>
                </a:r>
                <a:endParaRPr kumimoji="0" lang="pt-BR" altLang="pt-BR" sz="2400">
                  <a:solidFill>
                    <a:schemeClr val="tx1"/>
                  </a:solidFill>
                  <a:latin typeface="+mj-lt"/>
                  <a:cs typeface="Times New Roman" pitchFamily="18" charset="0"/>
                </a:endParaRPr>
              </a:p>
              <a:p>
                <a:pPr algn="ctr" eaLnBrk="0" hangingPunct="0"/>
                <a:endParaRPr kumimoji="0" lang="pt-BR" altLang="pt-BR" sz="2400">
                  <a:solidFill>
                    <a:schemeClr val="tx1"/>
                  </a:solidFill>
                  <a:latin typeface="+mj-lt"/>
                </a:endParaRPr>
              </a:p>
            </p:txBody>
          </p:sp>
        </p:grp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>
              <a:off x="1776" y="2352"/>
              <a:ext cx="3600" cy="1536"/>
              <a:chOff x="1464" y="2882"/>
              <a:chExt cx="4257" cy="980"/>
            </a:xfrm>
          </p:grpSpPr>
          <p:sp>
            <p:nvSpPr>
              <p:cNvPr id="15" name="Rectangle 15"/>
              <p:cNvSpPr>
                <a:spLocks noChangeArrowheads="1"/>
              </p:cNvSpPr>
              <p:nvPr/>
            </p:nvSpPr>
            <p:spPr bwMode="auto">
              <a:xfrm>
                <a:off x="1464" y="2882"/>
                <a:ext cx="4257" cy="9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B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>
                  <a:latin typeface="+mj-lt"/>
                </a:endParaRPr>
              </a:p>
            </p:txBody>
          </p:sp>
          <p:sp>
            <p:nvSpPr>
              <p:cNvPr id="16" name="Rectangle 16"/>
              <p:cNvSpPr>
                <a:spLocks noChangeArrowheads="1"/>
              </p:cNvSpPr>
              <p:nvPr/>
            </p:nvSpPr>
            <p:spPr bwMode="auto">
              <a:xfrm>
                <a:off x="1492" y="2882"/>
                <a:ext cx="4201" cy="9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B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201613" indent="-201613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buFontTx/>
                  <a:buChar char="•"/>
                </a:pPr>
                <a:r>
                  <a:rPr kumimoji="0" lang="pt-BR" altLang="pt-BR" dirty="0">
                    <a:solidFill>
                      <a:srgbClr val="800080"/>
                    </a:solidFill>
                    <a:latin typeface="+mj-lt"/>
                    <a:cs typeface="Arial" charset="0"/>
                  </a:rPr>
                  <a:t>fazer rápidas mudanças no projeto</a:t>
                </a:r>
              </a:p>
              <a:p>
                <a:pPr>
                  <a:buFontTx/>
                  <a:buChar char="•"/>
                </a:pPr>
                <a:r>
                  <a:rPr kumimoji="0" lang="pt-BR" altLang="pt-BR" dirty="0">
                    <a:solidFill>
                      <a:srgbClr val="800080"/>
                    </a:solidFill>
                    <a:latin typeface="+mj-lt"/>
                    <a:cs typeface="Arial" charset="0"/>
                  </a:rPr>
                  <a:t>introduzir novos produtos rapidamente</a:t>
                </a:r>
                <a:endParaRPr kumimoji="0" lang="pt-BR" altLang="pt-BR" dirty="0">
                  <a:latin typeface="+mj-lt"/>
                  <a:cs typeface="Times New Roman" pitchFamily="18" charset="0"/>
                </a:endParaRPr>
              </a:p>
              <a:p>
                <a:pPr>
                  <a:buFontTx/>
                  <a:buChar char="•"/>
                </a:pPr>
                <a:r>
                  <a:rPr kumimoji="0" lang="pt-BR" altLang="pt-BR" dirty="0">
                    <a:solidFill>
                      <a:srgbClr val="800080"/>
                    </a:solidFill>
                    <a:latin typeface="+mj-lt"/>
                    <a:cs typeface="Arial" charset="0"/>
                  </a:rPr>
                  <a:t>oferecer uma ampla linha - </a:t>
                </a:r>
                <a:r>
                  <a:rPr kumimoji="0" lang="pt-BR" altLang="pt-BR" i="1" dirty="0" err="1">
                    <a:solidFill>
                      <a:srgbClr val="800080"/>
                    </a:solidFill>
                    <a:latin typeface="+mj-lt"/>
                    <a:cs typeface="Arial" charset="0"/>
                  </a:rPr>
                  <a:t>mix</a:t>
                </a:r>
                <a:r>
                  <a:rPr kumimoji="0" lang="pt-BR" altLang="pt-BR" i="1" dirty="0">
                    <a:solidFill>
                      <a:srgbClr val="800080"/>
                    </a:solidFill>
                    <a:latin typeface="+mj-lt"/>
                    <a:cs typeface="Arial" charset="0"/>
                  </a:rPr>
                  <a:t> - </a:t>
                </a:r>
                <a:r>
                  <a:rPr kumimoji="0" lang="pt-BR" altLang="pt-BR" dirty="0">
                    <a:solidFill>
                      <a:srgbClr val="800080"/>
                    </a:solidFill>
                    <a:latin typeface="+mj-lt"/>
                    <a:cs typeface="Arial" charset="0"/>
                  </a:rPr>
                  <a:t>de produtos</a:t>
                </a:r>
              </a:p>
              <a:p>
                <a:pPr eaLnBrk="0" hangingPunct="0">
                  <a:buFontTx/>
                  <a:buChar char="•"/>
                </a:pPr>
                <a:r>
                  <a:rPr kumimoji="0" lang="pt-BR" altLang="pt-BR" dirty="0">
                    <a:solidFill>
                      <a:srgbClr val="800080"/>
                    </a:solidFill>
                    <a:latin typeface="+mj-lt"/>
                    <a:cs typeface="Arial" charset="0"/>
                  </a:rPr>
                  <a:t>mudar o volume de produção rapidamente</a:t>
                </a:r>
                <a:endParaRPr kumimoji="0" lang="pt-BR" altLang="pt-BR" dirty="0">
                  <a:latin typeface="+mj-lt"/>
                  <a:cs typeface="Times New Roman" pitchFamily="18" charset="0"/>
                </a:endParaRPr>
              </a:p>
              <a:p>
                <a:pPr eaLnBrk="0" hangingPunct="0">
                  <a:buFontTx/>
                  <a:buChar char="•"/>
                </a:pPr>
                <a:endParaRPr kumimoji="0" lang="pt-BR" altLang="pt-BR" dirty="0">
                  <a:latin typeface="+mj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2251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9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84213" y="1700212"/>
            <a:ext cx="7848600" cy="4681537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>
              <a:latin typeface="+mj-lt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620688"/>
            <a:ext cx="8207375" cy="984274"/>
          </a:xfrm>
        </p:spPr>
        <p:txBody>
          <a:bodyPr>
            <a:noAutofit/>
          </a:bodyPr>
          <a:lstStyle/>
          <a:p>
            <a:pPr algn="ctr"/>
            <a:r>
              <a:rPr lang="pt-BR" altLang="pt-BR" sz="2800" b="1" dirty="0">
                <a:solidFill>
                  <a:srgbClr val="0000FF"/>
                </a:solidFill>
                <a:cs typeface="Times New Roman" pitchFamily="18" charset="0"/>
              </a:rPr>
              <a:t>CRITÉRIOS COMPETITIVOS</a:t>
            </a:r>
            <a:br>
              <a:rPr lang="pt-BR" altLang="pt-BR" sz="2800" b="1" dirty="0">
                <a:solidFill>
                  <a:srgbClr val="0000FF"/>
                </a:solidFill>
                <a:cs typeface="Times New Roman" pitchFamily="18" charset="0"/>
              </a:rPr>
            </a:br>
            <a:r>
              <a:rPr lang="pt-BR" altLang="pt-BR" sz="2800" b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pt-BR" altLang="pt-BR" sz="2800" b="1" dirty="0">
                <a:solidFill>
                  <a:srgbClr val="FF3300"/>
                </a:solidFill>
                <a:cs typeface="Times New Roman" pitchFamily="18" charset="0"/>
              </a:rPr>
              <a:t>GANHADORES DE PEDIDOS</a:t>
            </a:r>
            <a:endParaRPr lang="pt-BR" altLang="pt-BR" sz="2800" b="1" dirty="0">
              <a:solidFill>
                <a:srgbClr val="FF33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724525" y="5734050"/>
            <a:ext cx="2592388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600">
                <a:solidFill>
                  <a:schemeClr val="tx2"/>
                </a:solidFill>
                <a:latin typeface="Tahoma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Tahoma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Tahoma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Tahoma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Tahoma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kumimoji="0" lang="pt-BR" altLang="pt-BR" sz="2400" b="1" dirty="0">
                <a:solidFill>
                  <a:srgbClr val="080808"/>
                </a:solidFill>
                <a:latin typeface="+mj-lt"/>
              </a:rPr>
              <a:t>Desempenho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55650" y="2060575"/>
            <a:ext cx="22320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600">
                <a:solidFill>
                  <a:schemeClr val="tx2"/>
                </a:solidFill>
                <a:latin typeface="Tahoma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Tahoma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Tahoma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Tahoma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Tahoma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kumimoji="0" lang="pt-BR" altLang="pt-BR" sz="2400" b="1">
                <a:solidFill>
                  <a:srgbClr val="008000"/>
                </a:solidFill>
                <a:latin typeface="+mj-lt"/>
              </a:rPr>
              <a:t>Benefício competitivo</a:t>
            </a: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V="1">
            <a:off x="2700338" y="1916113"/>
            <a:ext cx="4967287" cy="367347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>
              <a:ln>
                <a:solidFill>
                  <a:srgbClr val="080808"/>
                </a:solidFill>
              </a:ln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185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/>
      <p:bldP spid="7" grpId="0"/>
      <p:bldP spid="8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2131</Words>
  <Application>Microsoft Office PowerPoint</Application>
  <PresentationFormat>Apresentação na tela (4:3)</PresentationFormat>
  <Paragraphs>342</Paragraphs>
  <Slides>30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30</vt:i4>
      </vt:variant>
    </vt:vector>
  </HeadingPairs>
  <TitlesOfParts>
    <vt:vector size="36" baseType="lpstr">
      <vt:lpstr>Arial</vt:lpstr>
      <vt:lpstr>Calibri</vt:lpstr>
      <vt:lpstr>Times New Roman</vt:lpstr>
      <vt:lpstr>Wingdings</vt:lpstr>
      <vt:lpstr>Tema do Office</vt:lpstr>
      <vt:lpstr>Personalizar design</vt:lpstr>
      <vt:lpstr>Apresentação do PowerPoint</vt:lpstr>
      <vt:lpstr>Apresentação do PowerPoint</vt:lpstr>
      <vt:lpstr>Apresentação do PowerPoint</vt:lpstr>
      <vt:lpstr>CICLO PRODUTIVO</vt:lpstr>
      <vt:lpstr>ATIVIDADES DA ÁREA FUNCIONAL DE PRODUÇÃO</vt:lpstr>
      <vt:lpstr>ATIVIDADES DA ÁREA FUNCIONAL DE PRODUÇÃO</vt:lpstr>
      <vt:lpstr>PRIORIDADES COMPETITIVAS E PRINCIPAIS DEMANDAS DO MERCADO</vt:lpstr>
      <vt:lpstr>PRIORIDADES COMPETITIVAS E PRINCIPAIS DEMANDAS DO MERCADOS</vt:lpstr>
      <vt:lpstr>CRITÉRIOS COMPETITIVOS  GANHADORES DE PEDIDOS</vt:lpstr>
      <vt:lpstr>CRITÉRIOS COMPETITIVOS  QUALIFICADORES</vt:lpstr>
      <vt:lpstr>CRITÉRIOS COMPETITIVOS  MENOS IMPORTANTES</vt:lpstr>
      <vt:lpstr>AS ESTRATÉGIAS COMPETITIVAS E AS PRIORIDADES COMPETITIVAS DAS OPERAÇÕES</vt:lpstr>
      <vt:lpstr>REPRESENTAÇÃO POLAR DOS OBJETIVOS DE DESEMPENHO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RELACIONAMENTO ENTRE ÁREAS E SUBÁREAS DA FUNÇÃO MANUFATURA DURANTE A GERAÇÃO DE VANTAGENS COMPETITIVAS</vt:lpstr>
      <vt:lpstr> FLUXO TÍPICO DA ENGENHARIA SIMULTÂNEA </vt:lpstr>
      <vt:lpstr>Apresentação do PowerPoint</vt:lpstr>
      <vt:lpstr>Apresentação do PowerPoint</vt:lpstr>
      <vt:lpstr>Apresentação do PowerPoint</vt:lpstr>
      <vt:lpstr>Apresentação do PowerPoint</vt:lpstr>
      <vt:lpstr>RELACIONAMENTO ENTRE ÁREAS E SUBÁREAS DA FUNÇÃO MANUFATURA DURANTE A GERAÇÃO DE VANTAGENS COMPETITIVAS</vt:lpstr>
      <vt:lpstr>DUAS CARATERÍSTICAS DA  GESTÃO SIMULTÂNEA DA MANUFATURA </vt:lpstr>
      <vt:lpstr>DUAS CARATERÍSTICAS DA  GESTÃO SIMULTÂNEA DA MANUFATURA </vt:lpstr>
      <vt:lpstr>IMPORTÂNCIA DA NEGOCIAÇÃO DOS  TRADE-OFFS PARA O ESTABELECIMENTO DAS PRIORIDADES COMPETITIVAS</vt:lpstr>
      <vt:lpstr>IMPORTÂNCIA DA NEGOCIAÇÃO DOS  TRADE-OFFS PARA O ESTABELECIMENTO DAS PRIORIDADES COMPETITIVAS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comunicacao1</dc:creator>
  <cp:lastModifiedBy>Fernando César Almada Santos</cp:lastModifiedBy>
  <cp:revision>81</cp:revision>
  <dcterms:created xsi:type="dcterms:W3CDTF">2013-12-11T18:35:22Z</dcterms:created>
  <dcterms:modified xsi:type="dcterms:W3CDTF">2019-05-23T18:59:51Z</dcterms:modified>
</cp:coreProperties>
</file>