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78" r:id="rId24"/>
    <p:sldId id="282" r:id="rId25"/>
    <p:sldId id="287" r:id="rId26"/>
    <p:sldId id="291" r:id="rId27"/>
    <p:sldId id="293" r:id="rId28"/>
    <p:sldId id="294" r:id="rId29"/>
    <p:sldId id="292" r:id="rId30"/>
    <p:sldId id="279" r:id="rId31"/>
    <p:sldId id="295" r:id="rId32"/>
    <p:sldId id="298" r:id="rId33"/>
    <p:sldId id="280" r:id="rId34"/>
    <p:sldId id="281" r:id="rId35"/>
    <p:sldId id="283" r:id="rId36"/>
    <p:sldId id="288" r:id="rId37"/>
    <p:sldId id="296" r:id="rId38"/>
    <p:sldId id="289" r:id="rId39"/>
    <p:sldId id="284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lineChart>
        <c:grouping val="standard"/>
        <c:ser>
          <c:idx val="0"/>
          <c:order val="0"/>
          <c:spPr>
            <a:ln w="60325"/>
          </c:spPr>
          <c:marker>
            <c:symbol val="none"/>
          </c:marker>
          <c:cat>
            <c:numRef>
              <c:f>Plan2!$A$1:$A$392</c:f>
              <c:numCache>
                <c:formatCode>General</c:formatCode>
                <c:ptCount val="392"/>
                <c:pt idx="0">
                  <c:v>1626</c:v>
                </c:pt>
                <c:pt idx="1">
                  <c:v>1627</c:v>
                </c:pt>
                <c:pt idx="2">
                  <c:v>1628</c:v>
                </c:pt>
                <c:pt idx="3">
                  <c:v>1629</c:v>
                </c:pt>
                <c:pt idx="4">
                  <c:v>1630</c:v>
                </c:pt>
                <c:pt idx="5">
                  <c:v>1631</c:v>
                </c:pt>
                <c:pt idx="6">
                  <c:v>1632</c:v>
                </c:pt>
                <c:pt idx="7">
                  <c:v>1633</c:v>
                </c:pt>
                <c:pt idx="8">
                  <c:v>1634</c:v>
                </c:pt>
                <c:pt idx="9">
                  <c:v>1635</c:v>
                </c:pt>
                <c:pt idx="10">
                  <c:v>1636</c:v>
                </c:pt>
                <c:pt idx="11">
                  <c:v>1637</c:v>
                </c:pt>
                <c:pt idx="12">
                  <c:v>1638</c:v>
                </c:pt>
                <c:pt idx="13">
                  <c:v>1639</c:v>
                </c:pt>
                <c:pt idx="14">
                  <c:v>1640</c:v>
                </c:pt>
                <c:pt idx="15">
                  <c:v>1641</c:v>
                </c:pt>
                <c:pt idx="16">
                  <c:v>1642</c:v>
                </c:pt>
                <c:pt idx="17">
                  <c:v>1643</c:v>
                </c:pt>
                <c:pt idx="18">
                  <c:v>1644</c:v>
                </c:pt>
                <c:pt idx="19">
                  <c:v>1645</c:v>
                </c:pt>
                <c:pt idx="20">
                  <c:v>1646</c:v>
                </c:pt>
                <c:pt idx="21">
                  <c:v>1647</c:v>
                </c:pt>
                <c:pt idx="22">
                  <c:v>1648</c:v>
                </c:pt>
                <c:pt idx="23">
                  <c:v>1649</c:v>
                </c:pt>
                <c:pt idx="24">
                  <c:v>1650</c:v>
                </c:pt>
                <c:pt idx="25">
                  <c:v>1651</c:v>
                </c:pt>
                <c:pt idx="26">
                  <c:v>1652</c:v>
                </c:pt>
                <c:pt idx="27">
                  <c:v>1653</c:v>
                </c:pt>
                <c:pt idx="28">
                  <c:v>1654</c:v>
                </c:pt>
                <c:pt idx="29">
                  <c:v>1655</c:v>
                </c:pt>
                <c:pt idx="30">
                  <c:v>1656</c:v>
                </c:pt>
                <c:pt idx="31">
                  <c:v>1657</c:v>
                </c:pt>
                <c:pt idx="32">
                  <c:v>1658</c:v>
                </c:pt>
                <c:pt idx="33">
                  <c:v>1659</c:v>
                </c:pt>
                <c:pt idx="34">
                  <c:v>1660</c:v>
                </c:pt>
                <c:pt idx="35">
                  <c:v>1661</c:v>
                </c:pt>
                <c:pt idx="36">
                  <c:v>1662</c:v>
                </c:pt>
                <c:pt idx="37">
                  <c:v>1663</c:v>
                </c:pt>
                <c:pt idx="38">
                  <c:v>1664</c:v>
                </c:pt>
                <c:pt idx="39">
                  <c:v>1665</c:v>
                </c:pt>
                <c:pt idx="40">
                  <c:v>1666</c:v>
                </c:pt>
                <c:pt idx="41">
                  <c:v>1667</c:v>
                </c:pt>
                <c:pt idx="42">
                  <c:v>1668</c:v>
                </c:pt>
                <c:pt idx="43">
                  <c:v>1669</c:v>
                </c:pt>
                <c:pt idx="44">
                  <c:v>1670</c:v>
                </c:pt>
                <c:pt idx="45">
                  <c:v>1671</c:v>
                </c:pt>
                <c:pt idx="46">
                  <c:v>1672</c:v>
                </c:pt>
                <c:pt idx="47">
                  <c:v>1673</c:v>
                </c:pt>
                <c:pt idx="48">
                  <c:v>1674</c:v>
                </c:pt>
                <c:pt idx="49">
                  <c:v>1675</c:v>
                </c:pt>
                <c:pt idx="50">
                  <c:v>1676</c:v>
                </c:pt>
                <c:pt idx="51">
                  <c:v>1677</c:v>
                </c:pt>
                <c:pt idx="52">
                  <c:v>1678</c:v>
                </c:pt>
                <c:pt idx="53">
                  <c:v>1679</c:v>
                </c:pt>
                <c:pt idx="54">
                  <c:v>1680</c:v>
                </c:pt>
                <c:pt idx="55">
                  <c:v>1681</c:v>
                </c:pt>
                <c:pt idx="56">
                  <c:v>1682</c:v>
                </c:pt>
                <c:pt idx="57">
                  <c:v>1683</c:v>
                </c:pt>
                <c:pt idx="58">
                  <c:v>1684</c:v>
                </c:pt>
                <c:pt idx="59">
                  <c:v>1685</c:v>
                </c:pt>
                <c:pt idx="60">
                  <c:v>1686</c:v>
                </c:pt>
                <c:pt idx="61">
                  <c:v>1687</c:v>
                </c:pt>
                <c:pt idx="62">
                  <c:v>1688</c:v>
                </c:pt>
                <c:pt idx="63">
                  <c:v>1689</c:v>
                </c:pt>
                <c:pt idx="64">
                  <c:v>1690</c:v>
                </c:pt>
                <c:pt idx="65">
                  <c:v>1691</c:v>
                </c:pt>
                <c:pt idx="66">
                  <c:v>1692</c:v>
                </c:pt>
                <c:pt idx="67">
                  <c:v>1693</c:v>
                </c:pt>
                <c:pt idx="68">
                  <c:v>1694</c:v>
                </c:pt>
                <c:pt idx="69">
                  <c:v>1695</c:v>
                </c:pt>
                <c:pt idx="70">
                  <c:v>1696</c:v>
                </c:pt>
                <c:pt idx="71">
                  <c:v>1697</c:v>
                </c:pt>
                <c:pt idx="72">
                  <c:v>1698</c:v>
                </c:pt>
                <c:pt idx="73">
                  <c:v>1699</c:v>
                </c:pt>
                <c:pt idx="74">
                  <c:v>1700</c:v>
                </c:pt>
                <c:pt idx="75">
                  <c:v>1701</c:v>
                </c:pt>
                <c:pt idx="76">
                  <c:v>1702</c:v>
                </c:pt>
                <c:pt idx="77">
                  <c:v>1703</c:v>
                </c:pt>
                <c:pt idx="78">
                  <c:v>1704</c:v>
                </c:pt>
                <c:pt idx="79">
                  <c:v>1705</c:v>
                </c:pt>
                <c:pt idx="80">
                  <c:v>1706</c:v>
                </c:pt>
                <c:pt idx="81">
                  <c:v>1707</c:v>
                </c:pt>
                <c:pt idx="82">
                  <c:v>1708</c:v>
                </c:pt>
                <c:pt idx="83">
                  <c:v>1709</c:v>
                </c:pt>
                <c:pt idx="84">
                  <c:v>1710</c:v>
                </c:pt>
                <c:pt idx="85">
                  <c:v>1711</c:v>
                </c:pt>
                <c:pt idx="86">
                  <c:v>1712</c:v>
                </c:pt>
                <c:pt idx="87">
                  <c:v>1713</c:v>
                </c:pt>
                <c:pt idx="88">
                  <c:v>1714</c:v>
                </c:pt>
                <c:pt idx="89">
                  <c:v>1715</c:v>
                </c:pt>
                <c:pt idx="90">
                  <c:v>1716</c:v>
                </c:pt>
                <c:pt idx="91">
                  <c:v>1717</c:v>
                </c:pt>
                <c:pt idx="92">
                  <c:v>1718</c:v>
                </c:pt>
                <c:pt idx="93">
                  <c:v>1719</c:v>
                </c:pt>
                <c:pt idx="94">
                  <c:v>1720</c:v>
                </c:pt>
                <c:pt idx="95">
                  <c:v>1721</c:v>
                </c:pt>
                <c:pt idx="96">
                  <c:v>1722</c:v>
                </c:pt>
                <c:pt idx="97">
                  <c:v>1723</c:v>
                </c:pt>
                <c:pt idx="98">
                  <c:v>1724</c:v>
                </c:pt>
                <c:pt idx="99">
                  <c:v>1725</c:v>
                </c:pt>
                <c:pt idx="100">
                  <c:v>1726</c:v>
                </c:pt>
                <c:pt idx="101">
                  <c:v>1727</c:v>
                </c:pt>
                <c:pt idx="102">
                  <c:v>1728</c:v>
                </c:pt>
                <c:pt idx="103">
                  <c:v>1729</c:v>
                </c:pt>
                <c:pt idx="104">
                  <c:v>1730</c:v>
                </c:pt>
                <c:pt idx="105">
                  <c:v>1731</c:v>
                </c:pt>
                <c:pt idx="106">
                  <c:v>1732</c:v>
                </c:pt>
                <c:pt idx="107">
                  <c:v>1733</c:v>
                </c:pt>
                <c:pt idx="108">
                  <c:v>1734</c:v>
                </c:pt>
                <c:pt idx="109">
                  <c:v>1735</c:v>
                </c:pt>
                <c:pt idx="110">
                  <c:v>1736</c:v>
                </c:pt>
                <c:pt idx="111">
                  <c:v>1737</c:v>
                </c:pt>
                <c:pt idx="112">
                  <c:v>1738</c:v>
                </c:pt>
                <c:pt idx="113">
                  <c:v>1739</c:v>
                </c:pt>
                <c:pt idx="114">
                  <c:v>1740</c:v>
                </c:pt>
                <c:pt idx="115">
                  <c:v>1741</c:v>
                </c:pt>
                <c:pt idx="116">
                  <c:v>1742</c:v>
                </c:pt>
                <c:pt idx="117">
                  <c:v>1743</c:v>
                </c:pt>
                <c:pt idx="118">
                  <c:v>1744</c:v>
                </c:pt>
                <c:pt idx="119">
                  <c:v>1745</c:v>
                </c:pt>
                <c:pt idx="120">
                  <c:v>1746</c:v>
                </c:pt>
                <c:pt idx="121">
                  <c:v>1747</c:v>
                </c:pt>
                <c:pt idx="122">
                  <c:v>1748</c:v>
                </c:pt>
                <c:pt idx="123">
                  <c:v>1749</c:v>
                </c:pt>
                <c:pt idx="124">
                  <c:v>1750</c:v>
                </c:pt>
                <c:pt idx="125">
                  <c:v>1751</c:v>
                </c:pt>
                <c:pt idx="126">
                  <c:v>1752</c:v>
                </c:pt>
                <c:pt idx="127">
                  <c:v>1753</c:v>
                </c:pt>
                <c:pt idx="128">
                  <c:v>1754</c:v>
                </c:pt>
                <c:pt idx="129">
                  <c:v>1755</c:v>
                </c:pt>
                <c:pt idx="130">
                  <c:v>1756</c:v>
                </c:pt>
                <c:pt idx="131">
                  <c:v>1757</c:v>
                </c:pt>
                <c:pt idx="132">
                  <c:v>1758</c:v>
                </c:pt>
                <c:pt idx="133">
                  <c:v>1759</c:v>
                </c:pt>
                <c:pt idx="134">
                  <c:v>1760</c:v>
                </c:pt>
                <c:pt idx="135">
                  <c:v>1761</c:v>
                </c:pt>
                <c:pt idx="136">
                  <c:v>1762</c:v>
                </c:pt>
                <c:pt idx="137">
                  <c:v>1763</c:v>
                </c:pt>
                <c:pt idx="138">
                  <c:v>1764</c:v>
                </c:pt>
                <c:pt idx="139">
                  <c:v>1765</c:v>
                </c:pt>
                <c:pt idx="140">
                  <c:v>1766</c:v>
                </c:pt>
                <c:pt idx="141">
                  <c:v>1767</c:v>
                </c:pt>
                <c:pt idx="142">
                  <c:v>1768</c:v>
                </c:pt>
                <c:pt idx="143">
                  <c:v>1769</c:v>
                </c:pt>
                <c:pt idx="144">
                  <c:v>1770</c:v>
                </c:pt>
                <c:pt idx="145">
                  <c:v>1771</c:v>
                </c:pt>
                <c:pt idx="146">
                  <c:v>1772</c:v>
                </c:pt>
                <c:pt idx="147">
                  <c:v>1773</c:v>
                </c:pt>
                <c:pt idx="148">
                  <c:v>1774</c:v>
                </c:pt>
                <c:pt idx="149">
                  <c:v>1775</c:v>
                </c:pt>
                <c:pt idx="150">
                  <c:v>1776</c:v>
                </c:pt>
                <c:pt idx="151">
                  <c:v>1777</c:v>
                </c:pt>
                <c:pt idx="152">
                  <c:v>1778</c:v>
                </c:pt>
                <c:pt idx="153">
                  <c:v>1779</c:v>
                </c:pt>
                <c:pt idx="154">
                  <c:v>1780</c:v>
                </c:pt>
                <c:pt idx="155">
                  <c:v>1781</c:v>
                </c:pt>
                <c:pt idx="156">
                  <c:v>1782</c:v>
                </c:pt>
                <c:pt idx="157">
                  <c:v>1783</c:v>
                </c:pt>
                <c:pt idx="158">
                  <c:v>1784</c:v>
                </c:pt>
                <c:pt idx="159">
                  <c:v>1785</c:v>
                </c:pt>
                <c:pt idx="160">
                  <c:v>1786</c:v>
                </c:pt>
                <c:pt idx="161">
                  <c:v>1787</c:v>
                </c:pt>
                <c:pt idx="162">
                  <c:v>1788</c:v>
                </c:pt>
                <c:pt idx="163">
                  <c:v>1789</c:v>
                </c:pt>
                <c:pt idx="164">
                  <c:v>1790</c:v>
                </c:pt>
                <c:pt idx="165">
                  <c:v>1791</c:v>
                </c:pt>
                <c:pt idx="166">
                  <c:v>1792</c:v>
                </c:pt>
                <c:pt idx="167">
                  <c:v>1793</c:v>
                </c:pt>
                <c:pt idx="168">
                  <c:v>1794</c:v>
                </c:pt>
                <c:pt idx="169">
                  <c:v>1795</c:v>
                </c:pt>
                <c:pt idx="170">
                  <c:v>1796</c:v>
                </c:pt>
                <c:pt idx="171">
                  <c:v>1797</c:v>
                </c:pt>
                <c:pt idx="172">
                  <c:v>1798</c:v>
                </c:pt>
                <c:pt idx="173">
                  <c:v>1799</c:v>
                </c:pt>
                <c:pt idx="174">
                  <c:v>1800</c:v>
                </c:pt>
                <c:pt idx="175">
                  <c:v>1801</c:v>
                </c:pt>
                <c:pt idx="176">
                  <c:v>1802</c:v>
                </c:pt>
                <c:pt idx="177">
                  <c:v>1803</c:v>
                </c:pt>
                <c:pt idx="178">
                  <c:v>1804</c:v>
                </c:pt>
                <c:pt idx="179">
                  <c:v>1805</c:v>
                </c:pt>
                <c:pt idx="180">
                  <c:v>1806</c:v>
                </c:pt>
                <c:pt idx="181">
                  <c:v>1807</c:v>
                </c:pt>
                <c:pt idx="182">
                  <c:v>1808</c:v>
                </c:pt>
                <c:pt idx="183">
                  <c:v>1809</c:v>
                </c:pt>
                <c:pt idx="184">
                  <c:v>1810</c:v>
                </c:pt>
                <c:pt idx="185">
                  <c:v>1811</c:v>
                </c:pt>
                <c:pt idx="186">
                  <c:v>1812</c:v>
                </c:pt>
                <c:pt idx="187">
                  <c:v>1813</c:v>
                </c:pt>
                <c:pt idx="188">
                  <c:v>1814</c:v>
                </c:pt>
                <c:pt idx="189">
                  <c:v>1815</c:v>
                </c:pt>
                <c:pt idx="190">
                  <c:v>1816</c:v>
                </c:pt>
                <c:pt idx="191">
                  <c:v>1817</c:v>
                </c:pt>
                <c:pt idx="192">
                  <c:v>1818</c:v>
                </c:pt>
                <c:pt idx="193">
                  <c:v>1819</c:v>
                </c:pt>
                <c:pt idx="194">
                  <c:v>1820</c:v>
                </c:pt>
                <c:pt idx="195">
                  <c:v>1821</c:v>
                </c:pt>
                <c:pt idx="196">
                  <c:v>1822</c:v>
                </c:pt>
                <c:pt idx="197">
                  <c:v>1823</c:v>
                </c:pt>
                <c:pt idx="198">
                  <c:v>1824</c:v>
                </c:pt>
                <c:pt idx="199">
                  <c:v>1825</c:v>
                </c:pt>
                <c:pt idx="200">
                  <c:v>1826</c:v>
                </c:pt>
                <c:pt idx="201">
                  <c:v>1827</c:v>
                </c:pt>
                <c:pt idx="202">
                  <c:v>1828</c:v>
                </c:pt>
                <c:pt idx="203">
                  <c:v>1829</c:v>
                </c:pt>
                <c:pt idx="204">
                  <c:v>1830</c:v>
                </c:pt>
                <c:pt idx="205">
                  <c:v>1831</c:v>
                </c:pt>
                <c:pt idx="206">
                  <c:v>1832</c:v>
                </c:pt>
                <c:pt idx="207">
                  <c:v>1833</c:v>
                </c:pt>
                <c:pt idx="208">
                  <c:v>1834</c:v>
                </c:pt>
                <c:pt idx="209">
                  <c:v>1835</c:v>
                </c:pt>
                <c:pt idx="210">
                  <c:v>1836</c:v>
                </c:pt>
                <c:pt idx="211">
                  <c:v>1837</c:v>
                </c:pt>
                <c:pt idx="212">
                  <c:v>1838</c:v>
                </c:pt>
                <c:pt idx="213">
                  <c:v>1839</c:v>
                </c:pt>
                <c:pt idx="214">
                  <c:v>1840</c:v>
                </c:pt>
                <c:pt idx="215">
                  <c:v>1841</c:v>
                </c:pt>
                <c:pt idx="216">
                  <c:v>1842</c:v>
                </c:pt>
                <c:pt idx="217">
                  <c:v>1843</c:v>
                </c:pt>
                <c:pt idx="218">
                  <c:v>1844</c:v>
                </c:pt>
                <c:pt idx="219">
                  <c:v>1845</c:v>
                </c:pt>
                <c:pt idx="220">
                  <c:v>1846</c:v>
                </c:pt>
                <c:pt idx="221">
                  <c:v>1847</c:v>
                </c:pt>
                <c:pt idx="222">
                  <c:v>1848</c:v>
                </c:pt>
                <c:pt idx="223">
                  <c:v>1849</c:v>
                </c:pt>
                <c:pt idx="224">
                  <c:v>1850</c:v>
                </c:pt>
                <c:pt idx="225">
                  <c:v>1851</c:v>
                </c:pt>
                <c:pt idx="226">
                  <c:v>1852</c:v>
                </c:pt>
                <c:pt idx="227">
                  <c:v>1853</c:v>
                </c:pt>
                <c:pt idx="228">
                  <c:v>1854</c:v>
                </c:pt>
                <c:pt idx="229">
                  <c:v>1855</c:v>
                </c:pt>
                <c:pt idx="230">
                  <c:v>1856</c:v>
                </c:pt>
                <c:pt idx="231">
                  <c:v>1857</c:v>
                </c:pt>
                <c:pt idx="232">
                  <c:v>1858</c:v>
                </c:pt>
                <c:pt idx="233">
                  <c:v>1859</c:v>
                </c:pt>
                <c:pt idx="234">
                  <c:v>1860</c:v>
                </c:pt>
                <c:pt idx="235">
                  <c:v>1861</c:v>
                </c:pt>
                <c:pt idx="236">
                  <c:v>1862</c:v>
                </c:pt>
                <c:pt idx="237">
                  <c:v>1863</c:v>
                </c:pt>
                <c:pt idx="238">
                  <c:v>1864</c:v>
                </c:pt>
                <c:pt idx="239">
                  <c:v>1865</c:v>
                </c:pt>
                <c:pt idx="240">
                  <c:v>1866</c:v>
                </c:pt>
                <c:pt idx="241">
                  <c:v>1867</c:v>
                </c:pt>
                <c:pt idx="242">
                  <c:v>1868</c:v>
                </c:pt>
                <c:pt idx="243">
                  <c:v>1869</c:v>
                </c:pt>
                <c:pt idx="244">
                  <c:v>1870</c:v>
                </c:pt>
                <c:pt idx="245">
                  <c:v>1871</c:v>
                </c:pt>
                <c:pt idx="246">
                  <c:v>1872</c:v>
                </c:pt>
                <c:pt idx="247">
                  <c:v>1873</c:v>
                </c:pt>
                <c:pt idx="248">
                  <c:v>1874</c:v>
                </c:pt>
                <c:pt idx="249">
                  <c:v>1875</c:v>
                </c:pt>
                <c:pt idx="250">
                  <c:v>1876</c:v>
                </c:pt>
                <c:pt idx="251">
                  <c:v>1877</c:v>
                </c:pt>
                <c:pt idx="252">
                  <c:v>1878</c:v>
                </c:pt>
                <c:pt idx="253">
                  <c:v>1879</c:v>
                </c:pt>
                <c:pt idx="254">
                  <c:v>1880</c:v>
                </c:pt>
                <c:pt idx="255">
                  <c:v>1881</c:v>
                </c:pt>
                <c:pt idx="256">
                  <c:v>1882</c:v>
                </c:pt>
                <c:pt idx="257">
                  <c:v>1883</c:v>
                </c:pt>
                <c:pt idx="258">
                  <c:v>1884</c:v>
                </c:pt>
                <c:pt idx="259">
                  <c:v>1885</c:v>
                </c:pt>
                <c:pt idx="260">
                  <c:v>1886</c:v>
                </c:pt>
                <c:pt idx="261">
                  <c:v>1887</c:v>
                </c:pt>
                <c:pt idx="262">
                  <c:v>1888</c:v>
                </c:pt>
                <c:pt idx="263">
                  <c:v>1889</c:v>
                </c:pt>
                <c:pt idx="264">
                  <c:v>1890</c:v>
                </c:pt>
                <c:pt idx="265">
                  <c:v>1891</c:v>
                </c:pt>
                <c:pt idx="266">
                  <c:v>1892</c:v>
                </c:pt>
                <c:pt idx="267">
                  <c:v>1893</c:v>
                </c:pt>
                <c:pt idx="268">
                  <c:v>1894</c:v>
                </c:pt>
                <c:pt idx="269">
                  <c:v>1895</c:v>
                </c:pt>
                <c:pt idx="270">
                  <c:v>1896</c:v>
                </c:pt>
                <c:pt idx="271">
                  <c:v>1897</c:v>
                </c:pt>
                <c:pt idx="272">
                  <c:v>1898</c:v>
                </c:pt>
                <c:pt idx="273">
                  <c:v>1899</c:v>
                </c:pt>
                <c:pt idx="274">
                  <c:v>1900</c:v>
                </c:pt>
                <c:pt idx="275">
                  <c:v>1901</c:v>
                </c:pt>
                <c:pt idx="276">
                  <c:v>1902</c:v>
                </c:pt>
                <c:pt idx="277">
                  <c:v>1903</c:v>
                </c:pt>
                <c:pt idx="278">
                  <c:v>1904</c:v>
                </c:pt>
                <c:pt idx="279">
                  <c:v>1905</c:v>
                </c:pt>
                <c:pt idx="280">
                  <c:v>1906</c:v>
                </c:pt>
                <c:pt idx="281">
                  <c:v>1907</c:v>
                </c:pt>
                <c:pt idx="282">
                  <c:v>1908</c:v>
                </c:pt>
                <c:pt idx="283">
                  <c:v>1909</c:v>
                </c:pt>
                <c:pt idx="284">
                  <c:v>1910</c:v>
                </c:pt>
                <c:pt idx="285">
                  <c:v>1911</c:v>
                </c:pt>
                <c:pt idx="286">
                  <c:v>1912</c:v>
                </c:pt>
                <c:pt idx="287">
                  <c:v>1913</c:v>
                </c:pt>
                <c:pt idx="288">
                  <c:v>1914</c:v>
                </c:pt>
                <c:pt idx="289">
                  <c:v>1915</c:v>
                </c:pt>
                <c:pt idx="290">
                  <c:v>1916</c:v>
                </c:pt>
                <c:pt idx="291">
                  <c:v>1917</c:v>
                </c:pt>
                <c:pt idx="292">
                  <c:v>1918</c:v>
                </c:pt>
                <c:pt idx="293">
                  <c:v>1919</c:v>
                </c:pt>
                <c:pt idx="294">
                  <c:v>1920</c:v>
                </c:pt>
                <c:pt idx="295">
                  <c:v>1921</c:v>
                </c:pt>
                <c:pt idx="296">
                  <c:v>1922</c:v>
                </c:pt>
                <c:pt idx="297">
                  <c:v>1923</c:v>
                </c:pt>
                <c:pt idx="298">
                  <c:v>1924</c:v>
                </c:pt>
                <c:pt idx="299">
                  <c:v>1925</c:v>
                </c:pt>
                <c:pt idx="300">
                  <c:v>1926</c:v>
                </c:pt>
                <c:pt idx="301">
                  <c:v>1927</c:v>
                </c:pt>
                <c:pt idx="302">
                  <c:v>1928</c:v>
                </c:pt>
                <c:pt idx="303">
                  <c:v>1929</c:v>
                </c:pt>
                <c:pt idx="304">
                  <c:v>1930</c:v>
                </c:pt>
                <c:pt idx="305">
                  <c:v>1931</c:v>
                </c:pt>
                <c:pt idx="306">
                  <c:v>1932</c:v>
                </c:pt>
                <c:pt idx="307">
                  <c:v>1933</c:v>
                </c:pt>
                <c:pt idx="308">
                  <c:v>1934</c:v>
                </c:pt>
                <c:pt idx="309">
                  <c:v>1935</c:v>
                </c:pt>
                <c:pt idx="310">
                  <c:v>1936</c:v>
                </c:pt>
                <c:pt idx="311">
                  <c:v>1937</c:v>
                </c:pt>
                <c:pt idx="312">
                  <c:v>1938</c:v>
                </c:pt>
                <c:pt idx="313">
                  <c:v>1939</c:v>
                </c:pt>
                <c:pt idx="314">
                  <c:v>1940</c:v>
                </c:pt>
                <c:pt idx="315">
                  <c:v>1941</c:v>
                </c:pt>
                <c:pt idx="316">
                  <c:v>1942</c:v>
                </c:pt>
                <c:pt idx="317">
                  <c:v>1943</c:v>
                </c:pt>
                <c:pt idx="318">
                  <c:v>1944</c:v>
                </c:pt>
                <c:pt idx="319">
                  <c:v>1945</c:v>
                </c:pt>
                <c:pt idx="320">
                  <c:v>1946</c:v>
                </c:pt>
                <c:pt idx="321">
                  <c:v>1947</c:v>
                </c:pt>
                <c:pt idx="322">
                  <c:v>1948</c:v>
                </c:pt>
                <c:pt idx="323">
                  <c:v>1949</c:v>
                </c:pt>
                <c:pt idx="324">
                  <c:v>1950</c:v>
                </c:pt>
                <c:pt idx="325">
                  <c:v>1951</c:v>
                </c:pt>
                <c:pt idx="326">
                  <c:v>1952</c:v>
                </c:pt>
                <c:pt idx="327">
                  <c:v>1953</c:v>
                </c:pt>
                <c:pt idx="328">
                  <c:v>1954</c:v>
                </c:pt>
                <c:pt idx="329">
                  <c:v>1955</c:v>
                </c:pt>
                <c:pt idx="330">
                  <c:v>1956</c:v>
                </c:pt>
                <c:pt idx="331">
                  <c:v>1957</c:v>
                </c:pt>
                <c:pt idx="332">
                  <c:v>1958</c:v>
                </c:pt>
                <c:pt idx="333">
                  <c:v>1959</c:v>
                </c:pt>
                <c:pt idx="334">
                  <c:v>1960</c:v>
                </c:pt>
                <c:pt idx="335">
                  <c:v>1961</c:v>
                </c:pt>
                <c:pt idx="336">
                  <c:v>1962</c:v>
                </c:pt>
                <c:pt idx="337">
                  <c:v>1963</c:v>
                </c:pt>
                <c:pt idx="338">
                  <c:v>1964</c:v>
                </c:pt>
                <c:pt idx="339">
                  <c:v>1965</c:v>
                </c:pt>
                <c:pt idx="340">
                  <c:v>1966</c:v>
                </c:pt>
                <c:pt idx="341">
                  <c:v>1967</c:v>
                </c:pt>
                <c:pt idx="342">
                  <c:v>1968</c:v>
                </c:pt>
                <c:pt idx="343">
                  <c:v>1969</c:v>
                </c:pt>
                <c:pt idx="344">
                  <c:v>1970</c:v>
                </c:pt>
                <c:pt idx="345">
                  <c:v>1971</c:v>
                </c:pt>
                <c:pt idx="346">
                  <c:v>1972</c:v>
                </c:pt>
                <c:pt idx="347">
                  <c:v>1973</c:v>
                </c:pt>
                <c:pt idx="348">
                  <c:v>1974</c:v>
                </c:pt>
                <c:pt idx="349">
                  <c:v>1975</c:v>
                </c:pt>
                <c:pt idx="350">
                  <c:v>1976</c:v>
                </c:pt>
                <c:pt idx="351">
                  <c:v>1977</c:v>
                </c:pt>
                <c:pt idx="352">
                  <c:v>1978</c:v>
                </c:pt>
                <c:pt idx="353">
                  <c:v>1979</c:v>
                </c:pt>
                <c:pt idx="354">
                  <c:v>1980</c:v>
                </c:pt>
                <c:pt idx="355">
                  <c:v>1981</c:v>
                </c:pt>
                <c:pt idx="356">
                  <c:v>1982</c:v>
                </c:pt>
                <c:pt idx="357">
                  <c:v>1983</c:v>
                </c:pt>
                <c:pt idx="358">
                  <c:v>1984</c:v>
                </c:pt>
                <c:pt idx="359">
                  <c:v>1985</c:v>
                </c:pt>
                <c:pt idx="360">
                  <c:v>1986</c:v>
                </c:pt>
                <c:pt idx="361">
                  <c:v>1987</c:v>
                </c:pt>
                <c:pt idx="362">
                  <c:v>1988</c:v>
                </c:pt>
                <c:pt idx="363">
                  <c:v>1989</c:v>
                </c:pt>
                <c:pt idx="364">
                  <c:v>1990</c:v>
                </c:pt>
                <c:pt idx="365">
                  <c:v>1991</c:v>
                </c:pt>
                <c:pt idx="366">
                  <c:v>1992</c:v>
                </c:pt>
                <c:pt idx="367">
                  <c:v>1993</c:v>
                </c:pt>
                <c:pt idx="368">
                  <c:v>1994</c:v>
                </c:pt>
                <c:pt idx="369">
                  <c:v>1995</c:v>
                </c:pt>
                <c:pt idx="370">
                  <c:v>1996</c:v>
                </c:pt>
                <c:pt idx="371">
                  <c:v>1997</c:v>
                </c:pt>
                <c:pt idx="372">
                  <c:v>1998</c:v>
                </c:pt>
                <c:pt idx="373">
                  <c:v>1999</c:v>
                </c:pt>
                <c:pt idx="374">
                  <c:v>2000</c:v>
                </c:pt>
                <c:pt idx="375">
                  <c:v>2001</c:v>
                </c:pt>
                <c:pt idx="376">
                  <c:v>2002</c:v>
                </c:pt>
                <c:pt idx="377">
                  <c:v>2003</c:v>
                </c:pt>
                <c:pt idx="378">
                  <c:v>2004</c:v>
                </c:pt>
                <c:pt idx="379">
                  <c:v>2005</c:v>
                </c:pt>
                <c:pt idx="380">
                  <c:v>2006</c:v>
                </c:pt>
                <c:pt idx="381">
                  <c:v>2007</c:v>
                </c:pt>
                <c:pt idx="382">
                  <c:v>2008</c:v>
                </c:pt>
                <c:pt idx="383">
                  <c:v>2009</c:v>
                </c:pt>
                <c:pt idx="384">
                  <c:v>2010</c:v>
                </c:pt>
                <c:pt idx="385">
                  <c:v>2011</c:v>
                </c:pt>
                <c:pt idx="386">
                  <c:v>2012</c:v>
                </c:pt>
                <c:pt idx="387">
                  <c:v>2013</c:v>
                </c:pt>
                <c:pt idx="388">
                  <c:v>2014</c:v>
                </c:pt>
                <c:pt idx="389">
                  <c:v>2015</c:v>
                </c:pt>
                <c:pt idx="390">
                  <c:v>2016</c:v>
                </c:pt>
                <c:pt idx="391">
                  <c:v>2017</c:v>
                </c:pt>
              </c:numCache>
            </c:numRef>
          </c:cat>
          <c:val>
            <c:numRef>
              <c:f>Plan2!$B$1:$B$392</c:f>
              <c:numCache>
                <c:formatCode>General</c:formatCode>
                <c:ptCount val="392"/>
                <c:pt idx="0">
                  <c:v>1050</c:v>
                </c:pt>
                <c:pt idx="1">
                  <c:v>1102.5</c:v>
                </c:pt>
                <c:pt idx="2">
                  <c:v>1157.6250000000002</c:v>
                </c:pt>
                <c:pt idx="3">
                  <c:v>1215.5062499999999</c:v>
                </c:pt>
                <c:pt idx="4">
                  <c:v>1276.2815625000001</c:v>
                </c:pt>
                <c:pt idx="5">
                  <c:v>1340.095640625</c:v>
                </c:pt>
                <c:pt idx="6">
                  <c:v>1407.1004226562488</c:v>
                </c:pt>
                <c:pt idx="7">
                  <c:v>1477.4554437890631</c:v>
                </c:pt>
                <c:pt idx="8">
                  <c:v>1551.3282159785158</c:v>
                </c:pt>
                <c:pt idx="9">
                  <c:v>1628.8946267774397</c:v>
                </c:pt>
                <c:pt idx="10">
                  <c:v>1710.3393581163125</c:v>
                </c:pt>
                <c:pt idx="11">
                  <c:v>1795.8563260221292</c:v>
                </c:pt>
                <c:pt idx="12">
                  <c:v>1885.6491423232358</c:v>
                </c:pt>
                <c:pt idx="13">
                  <c:v>1979.931599439398</c:v>
                </c:pt>
                <c:pt idx="14">
                  <c:v>2078.9281794113681</c:v>
                </c:pt>
                <c:pt idx="15">
                  <c:v>2182.8745883819361</c:v>
                </c:pt>
                <c:pt idx="16">
                  <c:v>2292.018317801037</c:v>
                </c:pt>
                <c:pt idx="17">
                  <c:v>2406.6192336910872</c:v>
                </c:pt>
                <c:pt idx="18">
                  <c:v>2526.9501953756412</c:v>
                </c:pt>
                <c:pt idx="19">
                  <c:v>2653.2977051444209</c:v>
                </c:pt>
                <c:pt idx="20">
                  <c:v>2785.9625904016407</c:v>
                </c:pt>
                <c:pt idx="21">
                  <c:v>2925.2607199217209</c:v>
                </c:pt>
                <c:pt idx="22">
                  <c:v>3071.5237559178104</c:v>
                </c:pt>
                <c:pt idx="23">
                  <c:v>3225.0999437137007</c:v>
                </c:pt>
                <c:pt idx="24">
                  <c:v>3386.3549408993872</c:v>
                </c:pt>
                <c:pt idx="25">
                  <c:v>3555.6726879443554</c:v>
                </c:pt>
                <c:pt idx="26">
                  <c:v>3733.456322341578</c:v>
                </c:pt>
                <c:pt idx="27">
                  <c:v>3920.1291384586507</c:v>
                </c:pt>
                <c:pt idx="28">
                  <c:v>4116.1355953815846</c:v>
                </c:pt>
                <c:pt idx="29">
                  <c:v>4321.9423751506629</c:v>
                </c:pt>
                <c:pt idx="30">
                  <c:v>4538.0394939081898</c:v>
                </c:pt>
                <c:pt idx="31">
                  <c:v>4764.9414686036125</c:v>
                </c:pt>
                <c:pt idx="32">
                  <c:v>5003.1885420337894</c:v>
                </c:pt>
                <c:pt idx="33">
                  <c:v>5253.3479691354814</c:v>
                </c:pt>
                <c:pt idx="34">
                  <c:v>5516.0153675922511</c:v>
                </c:pt>
                <c:pt idx="35">
                  <c:v>5791.8161359718715</c:v>
                </c:pt>
                <c:pt idx="36">
                  <c:v>6081.4069427704562</c:v>
                </c:pt>
                <c:pt idx="37">
                  <c:v>6385.4772899089785</c:v>
                </c:pt>
                <c:pt idx="38">
                  <c:v>6704.7511544044346</c:v>
                </c:pt>
                <c:pt idx="39">
                  <c:v>7039.9887121246402</c:v>
                </c:pt>
                <c:pt idx="40">
                  <c:v>7391.9881477308763</c:v>
                </c:pt>
                <c:pt idx="41">
                  <c:v>7761.5875551174204</c:v>
                </c:pt>
                <c:pt idx="42">
                  <c:v>8149.666932873306</c:v>
                </c:pt>
                <c:pt idx="43">
                  <c:v>8557.1502795169708</c:v>
                </c:pt>
                <c:pt idx="44">
                  <c:v>8985.0077934928031</c:v>
                </c:pt>
                <c:pt idx="45">
                  <c:v>9434.2581831674361</c:v>
                </c:pt>
                <c:pt idx="46">
                  <c:v>9905.9710923258262</c:v>
                </c:pt>
                <c:pt idx="47">
                  <c:v>10401.269646942117</c:v>
                </c:pt>
                <c:pt idx="48">
                  <c:v>10921.333129289209</c:v>
                </c:pt>
                <c:pt idx="49">
                  <c:v>11467.399785753685</c:v>
                </c:pt>
                <c:pt idx="50">
                  <c:v>12040.769775041368</c:v>
                </c:pt>
                <c:pt idx="51">
                  <c:v>12642.808263793426</c:v>
                </c:pt>
                <c:pt idx="52">
                  <c:v>13274.948676983095</c:v>
                </c:pt>
                <c:pt idx="53">
                  <c:v>13938.696110832268</c:v>
                </c:pt>
                <c:pt idx="54">
                  <c:v>14635.630916373879</c:v>
                </c:pt>
                <c:pt idx="55">
                  <c:v>15367.412462192591</c:v>
                </c:pt>
                <c:pt idx="56">
                  <c:v>16135.783085302213</c:v>
                </c:pt>
                <c:pt idx="57">
                  <c:v>16942.572239567296</c:v>
                </c:pt>
                <c:pt idx="58">
                  <c:v>17789.70085154568</c:v>
                </c:pt>
                <c:pt idx="59">
                  <c:v>18679.185894123002</c:v>
                </c:pt>
                <c:pt idx="60">
                  <c:v>19613.145188829119</c:v>
                </c:pt>
                <c:pt idx="61">
                  <c:v>20593.802448270537</c:v>
                </c:pt>
                <c:pt idx="62">
                  <c:v>21623.492570684095</c:v>
                </c:pt>
                <c:pt idx="63">
                  <c:v>22704.667199218322</c:v>
                </c:pt>
                <c:pt idx="64">
                  <c:v>23839.900559179216</c:v>
                </c:pt>
                <c:pt idx="65">
                  <c:v>25031.895587138155</c:v>
                </c:pt>
                <c:pt idx="66">
                  <c:v>26283.490366495062</c:v>
                </c:pt>
                <c:pt idx="67">
                  <c:v>27597.664884819867</c:v>
                </c:pt>
                <c:pt idx="68">
                  <c:v>28977.548129060855</c:v>
                </c:pt>
                <c:pt idx="69">
                  <c:v>30426.425535513892</c:v>
                </c:pt>
                <c:pt idx="70">
                  <c:v>31947.746812289592</c:v>
                </c:pt>
                <c:pt idx="71">
                  <c:v>33545.134152904051</c:v>
                </c:pt>
                <c:pt idx="72">
                  <c:v>35222.390860549225</c:v>
                </c:pt>
                <c:pt idx="73">
                  <c:v>36983.510403576707</c:v>
                </c:pt>
                <c:pt idx="74">
                  <c:v>38832.685923755525</c:v>
                </c:pt>
                <c:pt idx="75">
                  <c:v>40774.320219943365</c:v>
                </c:pt>
                <c:pt idx="76">
                  <c:v>42813.036230940546</c:v>
                </c:pt>
                <c:pt idx="77">
                  <c:v>44953.688042487513</c:v>
                </c:pt>
                <c:pt idx="78">
                  <c:v>47201.372444611858</c:v>
                </c:pt>
                <c:pt idx="79">
                  <c:v>49561.44106684249</c:v>
                </c:pt>
                <c:pt idx="80">
                  <c:v>52039.513120184594</c:v>
                </c:pt>
                <c:pt idx="81">
                  <c:v>54641.488776193895</c:v>
                </c:pt>
                <c:pt idx="82">
                  <c:v>57373.563215003545</c:v>
                </c:pt>
                <c:pt idx="83">
                  <c:v>60242.241375753671</c:v>
                </c:pt>
                <c:pt idx="84">
                  <c:v>63254.353444541404</c:v>
                </c:pt>
                <c:pt idx="85">
                  <c:v>66417.07111676858</c:v>
                </c:pt>
                <c:pt idx="86">
                  <c:v>69737.92467260691</c:v>
                </c:pt>
                <c:pt idx="87">
                  <c:v>73224.82090623735</c:v>
                </c:pt>
                <c:pt idx="88">
                  <c:v>76886.061951549113</c:v>
                </c:pt>
                <c:pt idx="89">
                  <c:v>80730.365049126456</c:v>
                </c:pt>
                <c:pt idx="90">
                  <c:v>84766.883301582915</c:v>
                </c:pt>
                <c:pt idx="91">
                  <c:v>89005.227466662036</c:v>
                </c:pt>
                <c:pt idx="92">
                  <c:v>93455.48883999516</c:v>
                </c:pt>
                <c:pt idx="93">
                  <c:v>98128.263281994878</c:v>
                </c:pt>
                <c:pt idx="94">
                  <c:v>103034.67644609475</c:v>
                </c:pt>
                <c:pt idx="95">
                  <c:v>108186.41026839937</c:v>
                </c:pt>
                <c:pt idx="96">
                  <c:v>113595.73078181934</c:v>
                </c:pt>
                <c:pt idx="97">
                  <c:v>119275.51732091032</c:v>
                </c:pt>
                <c:pt idx="98">
                  <c:v>125239.29318695588</c:v>
                </c:pt>
                <c:pt idx="99">
                  <c:v>131501.25784630378</c:v>
                </c:pt>
                <c:pt idx="100">
                  <c:v>138076.32073861882</c:v>
                </c:pt>
                <c:pt idx="101">
                  <c:v>144980.13677554973</c:v>
                </c:pt>
                <c:pt idx="102">
                  <c:v>152229.14361432724</c:v>
                </c:pt>
                <c:pt idx="103">
                  <c:v>159840.6007950436</c:v>
                </c:pt>
                <c:pt idx="104">
                  <c:v>167832.6308347958</c:v>
                </c:pt>
                <c:pt idx="105">
                  <c:v>176224.26237653583</c:v>
                </c:pt>
                <c:pt idx="106">
                  <c:v>185035.47549536239</c:v>
                </c:pt>
                <c:pt idx="107">
                  <c:v>194287.24927013068</c:v>
                </c:pt>
                <c:pt idx="108">
                  <c:v>204001.61173363711</c:v>
                </c:pt>
                <c:pt idx="109">
                  <c:v>214201.69232031907</c:v>
                </c:pt>
                <c:pt idx="110">
                  <c:v>224911.77693633485</c:v>
                </c:pt>
                <c:pt idx="111">
                  <c:v>236157.36578315141</c:v>
                </c:pt>
                <c:pt idx="112">
                  <c:v>247965.23407230905</c:v>
                </c:pt>
                <c:pt idx="113">
                  <c:v>260363.4957759247</c:v>
                </c:pt>
                <c:pt idx="114">
                  <c:v>273381.67056472087</c:v>
                </c:pt>
                <c:pt idx="115">
                  <c:v>287050.75409295695</c:v>
                </c:pt>
                <c:pt idx="116">
                  <c:v>301403.2917976047</c:v>
                </c:pt>
                <c:pt idx="117">
                  <c:v>316473.45638748491</c:v>
                </c:pt>
                <c:pt idx="118">
                  <c:v>332297.12920685927</c:v>
                </c:pt>
                <c:pt idx="119">
                  <c:v>348911.98566720221</c:v>
                </c:pt>
                <c:pt idx="120">
                  <c:v>366357.58495056233</c:v>
                </c:pt>
                <c:pt idx="121">
                  <c:v>384675.4641980906</c:v>
                </c:pt>
                <c:pt idx="122">
                  <c:v>403909.23740799521</c:v>
                </c:pt>
                <c:pt idx="123">
                  <c:v>424104.69927839492</c:v>
                </c:pt>
                <c:pt idx="124">
                  <c:v>445309.93424231524</c:v>
                </c:pt>
                <c:pt idx="125">
                  <c:v>467575.43095442996</c:v>
                </c:pt>
                <c:pt idx="126">
                  <c:v>490954.20250215178</c:v>
                </c:pt>
                <c:pt idx="127">
                  <c:v>515501.91262725962</c:v>
                </c:pt>
                <c:pt idx="128">
                  <c:v>541277.00825862249</c:v>
                </c:pt>
                <c:pt idx="129">
                  <c:v>568340.85867155343</c:v>
                </c:pt>
                <c:pt idx="130">
                  <c:v>596757.90160513227</c:v>
                </c:pt>
                <c:pt idx="131">
                  <c:v>626595.79668538761</c:v>
                </c:pt>
                <c:pt idx="132">
                  <c:v>657925.58651965635</c:v>
                </c:pt>
                <c:pt idx="133">
                  <c:v>690821.86584564089</c:v>
                </c:pt>
                <c:pt idx="134">
                  <c:v>725362.95913792204</c:v>
                </c:pt>
                <c:pt idx="135">
                  <c:v>761631.10709481803</c:v>
                </c:pt>
                <c:pt idx="136">
                  <c:v>799712.66244955896</c:v>
                </c:pt>
                <c:pt idx="137">
                  <c:v>839698.29557203699</c:v>
                </c:pt>
                <c:pt idx="138">
                  <c:v>881683.21035063872</c:v>
                </c:pt>
                <c:pt idx="139">
                  <c:v>925767.37086817028</c:v>
                </c:pt>
                <c:pt idx="140">
                  <c:v>972055.73941157898</c:v>
                </c:pt>
                <c:pt idx="141">
                  <c:v>1020658.526382158</c:v>
                </c:pt>
                <c:pt idx="142">
                  <c:v>1071691.4527012671</c:v>
                </c:pt>
                <c:pt idx="143">
                  <c:v>1125276.0253363294</c:v>
                </c:pt>
                <c:pt idx="144">
                  <c:v>1181539.826603146</c:v>
                </c:pt>
                <c:pt idx="145">
                  <c:v>1240616.8179333033</c:v>
                </c:pt>
                <c:pt idx="146">
                  <c:v>1302647.6588299687</c:v>
                </c:pt>
                <c:pt idx="147">
                  <c:v>1367780.0417714671</c:v>
                </c:pt>
                <c:pt idx="148">
                  <c:v>1436169.0438600408</c:v>
                </c:pt>
                <c:pt idx="149">
                  <c:v>1507977.4960530421</c:v>
                </c:pt>
                <c:pt idx="150">
                  <c:v>1583376.3708556951</c:v>
                </c:pt>
                <c:pt idx="151">
                  <c:v>1662545.1893984813</c:v>
                </c:pt>
                <c:pt idx="152">
                  <c:v>1745672.448868403</c:v>
                </c:pt>
                <c:pt idx="153">
                  <c:v>1832956.0713118233</c:v>
                </c:pt>
                <c:pt idx="154">
                  <c:v>1924603.8748774151</c:v>
                </c:pt>
                <c:pt idx="155">
                  <c:v>2020834.0686212846</c:v>
                </c:pt>
                <c:pt idx="156">
                  <c:v>2121875.7720523477</c:v>
                </c:pt>
                <c:pt idx="157">
                  <c:v>2227969.5606549666</c:v>
                </c:pt>
                <c:pt idx="158">
                  <c:v>2339368.038687712</c:v>
                </c:pt>
                <c:pt idx="159">
                  <c:v>2456336.4406221011</c:v>
                </c:pt>
                <c:pt idx="160">
                  <c:v>2579153.2626532037</c:v>
                </c:pt>
                <c:pt idx="161">
                  <c:v>2708110.9257858666</c:v>
                </c:pt>
                <c:pt idx="162">
                  <c:v>2843516.4720751573</c:v>
                </c:pt>
                <c:pt idx="163">
                  <c:v>2985692.2956789178</c:v>
                </c:pt>
                <c:pt idx="164">
                  <c:v>3134976.9104628647</c:v>
                </c:pt>
                <c:pt idx="165">
                  <c:v>3291725.7559860069</c:v>
                </c:pt>
                <c:pt idx="166">
                  <c:v>3456312.043785308</c:v>
                </c:pt>
                <c:pt idx="167">
                  <c:v>3629127.6459745727</c:v>
                </c:pt>
                <c:pt idx="168">
                  <c:v>3810584.0282733017</c:v>
                </c:pt>
                <c:pt idx="169">
                  <c:v>4001113.2296869694</c:v>
                </c:pt>
                <c:pt idx="170">
                  <c:v>4201168.8911713157</c:v>
                </c:pt>
                <c:pt idx="171">
                  <c:v>4411227.3357298812</c:v>
                </c:pt>
                <c:pt idx="172">
                  <c:v>4631788.7025163705</c:v>
                </c:pt>
                <c:pt idx="173">
                  <c:v>4863378.1376421936</c:v>
                </c:pt>
                <c:pt idx="174">
                  <c:v>5106547.0445243046</c:v>
                </c:pt>
                <c:pt idx="175">
                  <c:v>5361874.3967505191</c:v>
                </c:pt>
                <c:pt idx="176">
                  <c:v>5629968.1165880412</c:v>
                </c:pt>
                <c:pt idx="177">
                  <c:v>5911466.5224174485</c:v>
                </c:pt>
                <c:pt idx="178">
                  <c:v>6207039.8485383205</c:v>
                </c:pt>
                <c:pt idx="179">
                  <c:v>6517391.8409652431</c:v>
                </c:pt>
                <c:pt idx="180">
                  <c:v>6843261.4330134988</c:v>
                </c:pt>
                <c:pt idx="181">
                  <c:v>7185424.5046641715</c:v>
                </c:pt>
                <c:pt idx="182">
                  <c:v>7544695.7298973771</c:v>
                </c:pt>
                <c:pt idx="183">
                  <c:v>7921930.5163922524</c:v>
                </c:pt>
                <c:pt idx="184">
                  <c:v>8318027.0422118595</c:v>
                </c:pt>
                <c:pt idx="185">
                  <c:v>8733928.3943224587</c:v>
                </c:pt>
                <c:pt idx="186">
                  <c:v>9170624.8140385821</c:v>
                </c:pt>
                <c:pt idx="187">
                  <c:v>9629156.0547405109</c:v>
                </c:pt>
                <c:pt idx="188">
                  <c:v>10110613.857477535</c:v>
                </c:pt>
                <c:pt idx="189">
                  <c:v>10616144.55035142</c:v>
                </c:pt>
                <c:pt idx="190">
                  <c:v>11146951.777868981</c:v>
                </c:pt>
                <c:pt idx="191">
                  <c:v>11704299.366762444</c:v>
                </c:pt>
                <c:pt idx="192">
                  <c:v>12289514.335100556</c:v>
                </c:pt>
                <c:pt idx="193">
                  <c:v>12903990.051855586</c:v>
                </c:pt>
                <c:pt idx="194">
                  <c:v>13549189.554448362</c:v>
                </c:pt>
                <c:pt idx="195">
                  <c:v>14226649.03217078</c:v>
                </c:pt>
                <c:pt idx="196">
                  <c:v>14937981.483779332</c:v>
                </c:pt>
                <c:pt idx="197">
                  <c:v>15684880.557968285</c:v>
                </c:pt>
                <c:pt idx="198">
                  <c:v>16469124.585866706</c:v>
                </c:pt>
                <c:pt idx="199">
                  <c:v>17292580.815160051</c:v>
                </c:pt>
                <c:pt idx="200">
                  <c:v>18157209.855918016</c:v>
                </c:pt>
                <c:pt idx="201">
                  <c:v>19065070.348713934</c:v>
                </c:pt>
                <c:pt idx="202">
                  <c:v>20018323.866149638</c:v>
                </c:pt>
                <c:pt idx="203">
                  <c:v>21019240.05945712</c:v>
                </c:pt>
                <c:pt idx="204">
                  <c:v>22070202.062429979</c:v>
                </c:pt>
                <c:pt idx="205">
                  <c:v>23173712.165551446</c:v>
                </c:pt>
                <c:pt idx="206">
                  <c:v>24332397.773829047</c:v>
                </c:pt>
                <c:pt idx="207">
                  <c:v>25549017.662520505</c:v>
                </c:pt>
                <c:pt idx="208">
                  <c:v>26826468.545646507</c:v>
                </c:pt>
                <c:pt idx="209">
                  <c:v>28167791.972928856</c:v>
                </c:pt>
                <c:pt idx="210">
                  <c:v>29576181.571575277</c:v>
                </c:pt>
                <c:pt idx="211">
                  <c:v>31054990.650154091</c:v>
                </c:pt>
                <c:pt idx="212">
                  <c:v>32607740.182661746</c:v>
                </c:pt>
                <c:pt idx="213">
                  <c:v>34238127.191794872</c:v>
                </c:pt>
                <c:pt idx="214">
                  <c:v>35950033.551384553</c:v>
                </c:pt>
                <c:pt idx="215">
                  <c:v>37747535.228953868</c:v>
                </c:pt>
                <c:pt idx="216">
                  <c:v>39634911.990401514</c:v>
                </c:pt>
                <c:pt idx="217">
                  <c:v>41616657.589921586</c:v>
                </c:pt>
                <c:pt idx="218">
                  <c:v>43697490.469417736</c:v>
                </c:pt>
                <c:pt idx="219">
                  <c:v>45882364.992888555</c:v>
                </c:pt>
                <c:pt idx="220">
                  <c:v>48176483.242532998</c:v>
                </c:pt>
                <c:pt idx="221">
                  <c:v>50585307.404659666</c:v>
                </c:pt>
                <c:pt idx="222">
                  <c:v>53114572.774892643</c:v>
                </c:pt>
                <c:pt idx="223">
                  <c:v>55770301.413637273</c:v>
                </c:pt>
                <c:pt idx="224">
                  <c:v>58558816.484319068</c:v>
                </c:pt>
                <c:pt idx="225">
                  <c:v>61486757.308535077</c:v>
                </c:pt>
                <c:pt idx="226">
                  <c:v>64561095.173961826</c:v>
                </c:pt>
                <c:pt idx="227">
                  <c:v>67789149.932659909</c:v>
                </c:pt>
                <c:pt idx="228">
                  <c:v>71178607.429292917</c:v>
                </c:pt>
                <c:pt idx="229">
                  <c:v>74737537.800757542</c:v>
                </c:pt>
                <c:pt idx="230">
                  <c:v>78474414.690795437</c:v>
                </c:pt>
                <c:pt idx="231">
                  <c:v>82398135.425335214</c:v>
                </c:pt>
                <c:pt idx="232">
                  <c:v>86518042.196601868</c:v>
                </c:pt>
                <c:pt idx="233">
                  <c:v>90843944.306432068</c:v>
                </c:pt>
                <c:pt idx="234">
                  <c:v>95386141.521753579</c:v>
                </c:pt>
                <c:pt idx="235">
                  <c:v>100155448.59784134</c:v>
                </c:pt>
                <c:pt idx="236">
                  <c:v>105163221.02773336</c:v>
                </c:pt>
                <c:pt idx="237">
                  <c:v>110421382.07912007</c:v>
                </c:pt>
                <c:pt idx="238">
                  <c:v>115942451.1830762</c:v>
                </c:pt>
                <c:pt idx="239">
                  <c:v>121739573.74222995</c:v>
                </c:pt>
                <c:pt idx="240">
                  <c:v>127826552.42934145</c:v>
                </c:pt>
                <c:pt idx="241">
                  <c:v>134217880.05080861</c:v>
                </c:pt>
                <c:pt idx="242">
                  <c:v>140928774.05334875</c:v>
                </c:pt>
                <c:pt idx="243">
                  <c:v>147975212.7560164</c:v>
                </c:pt>
                <c:pt idx="244">
                  <c:v>155373973.39381739</c:v>
                </c:pt>
                <c:pt idx="245">
                  <c:v>163142672.06350788</c:v>
                </c:pt>
                <c:pt idx="246">
                  <c:v>171299805.66668347</c:v>
                </c:pt>
                <c:pt idx="247">
                  <c:v>179864795.95001781</c:v>
                </c:pt>
                <c:pt idx="248">
                  <c:v>188858035.74751836</c:v>
                </c:pt>
                <c:pt idx="249">
                  <c:v>198300937.53489447</c:v>
                </c:pt>
                <c:pt idx="250">
                  <c:v>208215984.41163918</c:v>
                </c:pt>
                <c:pt idx="251">
                  <c:v>218626783.63222113</c:v>
                </c:pt>
                <c:pt idx="252">
                  <c:v>229558122.81383231</c:v>
                </c:pt>
                <c:pt idx="253">
                  <c:v>241036028.95452374</c:v>
                </c:pt>
                <c:pt idx="254">
                  <c:v>253087830.40225011</c:v>
                </c:pt>
                <c:pt idx="255">
                  <c:v>265742221.92236251</c:v>
                </c:pt>
                <c:pt idx="256">
                  <c:v>279029333.0184806</c:v>
                </c:pt>
                <c:pt idx="257">
                  <c:v>292980799.6694048</c:v>
                </c:pt>
                <c:pt idx="258">
                  <c:v>307629839.65287489</c:v>
                </c:pt>
                <c:pt idx="259">
                  <c:v>323011331.63551861</c:v>
                </c:pt>
                <c:pt idx="260">
                  <c:v>339161898.21729445</c:v>
                </c:pt>
                <c:pt idx="261">
                  <c:v>356119993.12815952</c:v>
                </c:pt>
                <c:pt idx="262">
                  <c:v>373925992.78456736</c:v>
                </c:pt>
                <c:pt idx="263">
                  <c:v>392622292.4237957</c:v>
                </c:pt>
                <c:pt idx="264">
                  <c:v>412253407.04498547</c:v>
                </c:pt>
                <c:pt idx="265">
                  <c:v>432866077.39723474</c:v>
                </c:pt>
                <c:pt idx="266">
                  <c:v>454509381.26709652</c:v>
                </c:pt>
                <c:pt idx="267">
                  <c:v>477234850.33045125</c:v>
                </c:pt>
                <c:pt idx="268">
                  <c:v>501096592.84697354</c:v>
                </c:pt>
                <c:pt idx="269">
                  <c:v>526151422.48932248</c:v>
                </c:pt>
                <c:pt idx="270">
                  <c:v>552458993.61378872</c:v>
                </c:pt>
                <c:pt idx="271">
                  <c:v>580081943.29447818</c:v>
                </c:pt>
                <c:pt idx="272">
                  <c:v>609086040.45920217</c:v>
                </c:pt>
                <c:pt idx="273">
                  <c:v>639540342.48216224</c:v>
                </c:pt>
                <c:pt idx="274">
                  <c:v>671517359.60627043</c:v>
                </c:pt>
                <c:pt idx="275">
                  <c:v>705093227.58658385</c:v>
                </c:pt>
                <c:pt idx="276">
                  <c:v>740347888.96591306</c:v>
                </c:pt>
                <c:pt idx="277">
                  <c:v>777365283.41420829</c:v>
                </c:pt>
                <c:pt idx="278">
                  <c:v>816233547.58491921</c:v>
                </c:pt>
                <c:pt idx="279">
                  <c:v>857045224.96416497</c:v>
                </c:pt>
                <c:pt idx="280">
                  <c:v>899897486.2123735</c:v>
                </c:pt>
                <c:pt idx="281">
                  <c:v>944892360.52299213</c:v>
                </c:pt>
                <c:pt idx="282">
                  <c:v>992136978.54914176</c:v>
                </c:pt>
                <c:pt idx="283">
                  <c:v>1041743827.4765986</c:v>
                </c:pt>
                <c:pt idx="284">
                  <c:v>1093831018.8504288</c:v>
                </c:pt>
                <c:pt idx="285">
                  <c:v>1148522569.7929511</c:v>
                </c:pt>
                <c:pt idx="286">
                  <c:v>1205948698.2825966</c:v>
                </c:pt>
                <c:pt idx="287">
                  <c:v>1266246133.1967266</c:v>
                </c:pt>
                <c:pt idx="288">
                  <c:v>1329558439.856564</c:v>
                </c:pt>
                <c:pt idx="289">
                  <c:v>1396036361.849391</c:v>
                </c:pt>
                <c:pt idx="290">
                  <c:v>1465838179.9418619</c:v>
                </c:pt>
                <c:pt idx="291">
                  <c:v>1539130088.9389551</c:v>
                </c:pt>
                <c:pt idx="292">
                  <c:v>1616086593.3859029</c:v>
                </c:pt>
                <c:pt idx="293">
                  <c:v>1696890923.0551963</c:v>
                </c:pt>
                <c:pt idx="294">
                  <c:v>1781735469.2079577</c:v>
                </c:pt>
                <c:pt idx="295">
                  <c:v>1870822242.668354</c:v>
                </c:pt>
                <c:pt idx="296">
                  <c:v>1964363354.8017735</c:v>
                </c:pt>
                <c:pt idx="297">
                  <c:v>2062581522.5418608</c:v>
                </c:pt>
                <c:pt idx="298">
                  <c:v>2165710598.6689529</c:v>
                </c:pt>
                <c:pt idx="299">
                  <c:v>2273996128.6024013</c:v>
                </c:pt>
                <c:pt idx="300">
                  <c:v>2387695935.0325236</c:v>
                </c:pt>
                <c:pt idx="301">
                  <c:v>2507080731.7841492</c:v>
                </c:pt>
                <c:pt idx="302">
                  <c:v>2632434768.3733582</c:v>
                </c:pt>
                <c:pt idx="303">
                  <c:v>2764056506.7920222</c:v>
                </c:pt>
                <c:pt idx="304">
                  <c:v>2902259332.1316266</c:v>
                </c:pt>
                <c:pt idx="305">
                  <c:v>3047372298.7382083</c:v>
                </c:pt>
                <c:pt idx="306">
                  <c:v>3199740913.6751213</c:v>
                </c:pt>
                <c:pt idx="307">
                  <c:v>3359727959.3588772</c:v>
                </c:pt>
                <c:pt idx="308">
                  <c:v>3527714357.3268204</c:v>
                </c:pt>
                <c:pt idx="309">
                  <c:v>3704100075.1931581</c:v>
                </c:pt>
                <c:pt idx="310">
                  <c:v>3889305078.9528203</c:v>
                </c:pt>
                <c:pt idx="311">
                  <c:v>4083770332.9004602</c:v>
                </c:pt>
                <c:pt idx="312">
                  <c:v>4287958849.5454807</c:v>
                </c:pt>
                <c:pt idx="313">
                  <c:v>4502356792.0227556</c:v>
                </c:pt>
                <c:pt idx="314">
                  <c:v>4727474631.6238985</c:v>
                </c:pt>
                <c:pt idx="315">
                  <c:v>4963848363.2050867</c:v>
                </c:pt>
                <c:pt idx="316">
                  <c:v>5212040781.3653479</c:v>
                </c:pt>
                <c:pt idx="317">
                  <c:v>5472642820.4336014</c:v>
                </c:pt>
                <c:pt idx="318">
                  <c:v>5746274961.4552898</c:v>
                </c:pt>
                <c:pt idx="319">
                  <c:v>6033588709.5280542</c:v>
                </c:pt>
                <c:pt idx="320">
                  <c:v>6335268145.0044518</c:v>
                </c:pt>
                <c:pt idx="321">
                  <c:v>6652031552.2546806</c:v>
                </c:pt>
                <c:pt idx="322">
                  <c:v>6984633129.8674145</c:v>
                </c:pt>
                <c:pt idx="323">
                  <c:v>7333864786.3607864</c:v>
                </c:pt>
                <c:pt idx="324">
                  <c:v>7700558025.6788244</c:v>
                </c:pt>
                <c:pt idx="325">
                  <c:v>8085585926.9627647</c:v>
                </c:pt>
                <c:pt idx="326">
                  <c:v>8489865223.3109064</c:v>
                </c:pt>
                <c:pt idx="327">
                  <c:v>8914358484.4764481</c:v>
                </c:pt>
                <c:pt idx="328">
                  <c:v>9360076408.7002697</c:v>
                </c:pt>
                <c:pt idx="329">
                  <c:v>9828080229.1352844</c:v>
                </c:pt>
                <c:pt idx="330">
                  <c:v>10319484240.592052</c:v>
                </c:pt>
                <c:pt idx="331">
                  <c:v>10835458452.621656</c:v>
                </c:pt>
                <c:pt idx="332">
                  <c:v>11377231375.252748</c:v>
                </c:pt>
                <c:pt idx="333">
                  <c:v>11946092944.015358</c:v>
                </c:pt>
                <c:pt idx="334">
                  <c:v>12543397591.216146</c:v>
                </c:pt>
                <c:pt idx="335">
                  <c:v>13170567470.776958</c:v>
                </c:pt>
                <c:pt idx="336">
                  <c:v>13829095844.315786</c:v>
                </c:pt>
                <c:pt idx="337">
                  <c:v>14520550636.531588</c:v>
                </c:pt>
                <c:pt idx="338">
                  <c:v>15246578168.358145</c:v>
                </c:pt>
                <c:pt idx="339">
                  <c:v>16008907076.776085</c:v>
                </c:pt>
                <c:pt idx="340">
                  <c:v>16809352430.614878</c:v>
                </c:pt>
                <c:pt idx="341">
                  <c:v>17649820052.145618</c:v>
                </c:pt>
                <c:pt idx="342">
                  <c:v>18532311054.752907</c:v>
                </c:pt>
                <c:pt idx="343">
                  <c:v>19458926607.490547</c:v>
                </c:pt>
                <c:pt idx="344">
                  <c:v>20431872937.865074</c:v>
                </c:pt>
                <c:pt idx="345">
                  <c:v>21453466584.758331</c:v>
                </c:pt>
                <c:pt idx="346">
                  <c:v>22526139913.99625</c:v>
                </c:pt>
                <c:pt idx="347">
                  <c:v>23652446909.696056</c:v>
                </c:pt>
                <c:pt idx="348">
                  <c:v>24835069255.18087</c:v>
                </c:pt>
                <c:pt idx="349">
                  <c:v>26076822717.939899</c:v>
                </c:pt>
                <c:pt idx="350">
                  <c:v>27380663853.836906</c:v>
                </c:pt>
                <c:pt idx="351">
                  <c:v>28749697046.528748</c:v>
                </c:pt>
                <c:pt idx="352">
                  <c:v>30187181898.855186</c:v>
                </c:pt>
                <c:pt idx="353">
                  <c:v>31696540993.797947</c:v>
                </c:pt>
                <c:pt idx="354">
                  <c:v>33281368043.487873</c:v>
                </c:pt>
                <c:pt idx="355">
                  <c:v>34945436445.662224</c:v>
                </c:pt>
                <c:pt idx="356">
                  <c:v>36692708267.945351</c:v>
                </c:pt>
                <c:pt idx="357">
                  <c:v>38527343681.342613</c:v>
                </c:pt>
                <c:pt idx="358">
                  <c:v>40453710865.409782</c:v>
                </c:pt>
                <c:pt idx="359">
                  <c:v>42476396408.680229</c:v>
                </c:pt>
                <c:pt idx="360">
                  <c:v>44600216229.114235</c:v>
                </c:pt>
                <c:pt idx="361">
                  <c:v>46830227040.569962</c:v>
                </c:pt>
                <c:pt idx="362">
                  <c:v>49171738392.598465</c:v>
                </c:pt>
                <c:pt idx="363">
                  <c:v>51630325312.228355</c:v>
                </c:pt>
                <c:pt idx="364">
                  <c:v>54211841577.839813</c:v>
                </c:pt>
                <c:pt idx="365">
                  <c:v>56922433656.731766</c:v>
                </c:pt>
                <c:pt idx="366">
                  <c:v>59768555339.56839</c:v>
                </c:pt>
                <c:pt idx="367">
                  <c:v>62756983106.546814</c:v>
                </c:pt>
                <c:pt idx="368">
                  <c:v>65894832261.874153</c:v>
                </c:pt>
                <c:pt idx="369">
                  <c:v>69189573874.967819</c:v>
                </c:pt>
                <c:pt idx="370">
                  <c:v>72649052568.716248</c:v>
                </c:pt>
                <c:pt idx="371">
                  <c:v>76281505197.152084</c:v>
                </c:pt>
                <c:pt idx="372">
                  <c:v>80095580457.009659</c:v>
                </c:pt>
                <c:pt idx="373">
                  <c:v>84100359479.860153</c:v>
                </c:pt>
                <c:pt idx="374">
                  <c:v>88305377453.853226</c:v>
                </c:pt>
                <c:pt idx="375">
                  <c:v>92720646326.545792</c:v>
                </c:pt>
                <c:pt idx="376">
                  <c:v>97356678642.87326</c:v>
                </c:pt>
                <c:pt idx="377">
                  <c:v>102224512575.01677</c:v>
                </c:pt>
                <c:pt idx="378">
                  <c:v>107335738203.76761</c:v>
                </c:pt>
                <c:pt idx="379">
                  <c:v>112702525113.95599</c:v>
                </c:pt>
                <c:pt idx="380">
                  <c:v>118337651369.65382</c:v>
                </c:pt>
                <c:pt idx="381">
                  <c:v>124254533938.13644</c:v>
                </c:pt>
                <c:pt idx="382">
                  <c:v>130467260635.04332</c:v>
                </c:pt>
                <c:pt idx="383">
                  <c:v>136990623666.79549</c:v>
                </c:pt>
                <c:pt idx="384">
                  <c:v>143840154850.13531</c:v>
                </c:pt>
                <c:pt idx="385">
                  <c:v>151032162592.64218</c:v>
                </c:pt>
                <c:pt idx="386">
                  <c:v>158583770722.27414</c:v>
                </c:pt>
                <c:pt idx="387">
                  <c:v>166512959258.38766</c:v>
                </c:pt>
                <c:pt idx="388">
                  <c:v>174838607221.30725</c:v>
                </c:pt>
                <c:pt idx="389">
                  <c:v>183580537582.37259</c:v>
                </c:pt>
                <c:pt idx="390">
                  <c:v>192759564461.49124</c:v>
                </c:pt>
                <c:pt idx="391">
                  <c:v>202397542684.5658</c:v>
                </c:pt>
              </c:numCache>
            </c:numRef>
          </c:val>
        </c:ser>
        <c:marker val="1"/>
        <c:axId val="55502720"/>
        <c:axId val="55791616"/>
      </c:lineChart>
      <c:catAx>
        <c:axId val="555027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pt-BR"/>
          </a:p>
        </c:txPr>
        <c:crossAx val="55791616"/>
        <c:crosses val="autoZero"/>
        <c:auto val="1"/>
        <c:lblAlgn val="ctr"/>
        <c:lblOffset val="100"/>
      </c:catAx>
      <c:valAx>
        <c:axId val="55791616"/>
        <c:scaling>
          <c:orientation val="minMax"/>
        </c:scaling>
        <c:axPos val="l"/>
        <c:majorGridlines/>
        <c:numFmt formatCode="#,##0" sourceLinked="0"/>
        <c:tickLblPos val="nextTo"/>
        <c:crossAx val="5550272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Plan1!$A$2:$A$8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Plan1!$C$2:$C$8</c:f>
              <c:numCache>
                <c:formatCode>#,##0</c:formatCode>
                <c:ptCount val="7"/>
                <c:pt idx="0">
                  <c:v>-100000</c:v>
                </c:pt>
                <c:pt idx="1">
                  <c:v>-80000</c:v>
                </c:pt>
                <c:pt idx="2">
                  <c:v>-50000</c:v>
                </c:pt>
                <c:pt idx="3">
                  <c:v>-10000</c:v>
                </c:pt>
                <c:pt idx="4">
                  <c:v>30000</c:v>
                </c:pt>
                <c:pt idx="5">
                  <c:v>60000</c:v>
                </c:pt>
                <c:pt idx="6">
                  <c:v>90000</c:v>
                </c:pt>
              </c:numCache>
            </c:numRef>
          </c:val>
        </c:ser>
        <c:marker val="1"/>
        <c:axId val="162248960"/>
        <c:axId val="162459008"/>
      </c:lineChart>
      <c:catAx>
        <c:axId val="162248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62459008"/>
        <c:crosses val="autoZero"/>
        <c:auto val="1"/>
        <c:lblAlgn val="ctr"/>
        <c:lblOffset val="100"/>
      </c:catAx>
      <c:valAx>
        <c:axId val="16245900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62248960"/>
        <c:crosses val="autoZero"/>
        <c:crossBetween val="midCat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676222910549262"/>
          <c:y val="3.5571640772897768E-2"/>
          <c:w val="0.86078311522138162"/>
          <c:h val="0.9288567184542047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numRef>
              <c:f>Plan1!$E$2:$E$8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Plan1!$F$2:$F$7</c:f>
              <c:numCache>
                <c:formatCode>#,##0</c:formatCode>
                <c:ptCount val="6"/>
                <c:pt idx="0">
                  <c:v>-100000</c:v>
                </c:pt>
                <c:pt idx="1">
                  <c:v>-82608.695652173934</c:v>
                </c:pt>
                <c:pt idx="2">
                  <c:v>-59924.385633270373</c:v>
                </c:pt>
                <c:pt idx="3">
                  <c:v>-33623.73633599079</c:v>
                </c:pt>
                <c:pt idx="4">
                  <c:v>-10753.606512269453</c:v>
                </c:pt>
                <c:pt idx="5">
                  <c:v>4161.6955466792479</c:v>
                </c:pt>
              </c:numCache>
            </c:numRef>
          </c:val>
        </c:ser>
        <c:marker val="1"/>
        <c:axId val="62922752"/>
        <c:axId val="62924288"/>
      </c:lineChart>
      <c:catAx>
        <c:axId val="62922752"/>
        <c:scaling>
          <c:orientation val="minMax"/>
        </c:scaling>
        <c:axPos val="b"/>
        <c:numFmt formatCode="General" sourceLinked="1"/>
        <c:tickLblPos val="nextTo"/>
        <c:crossAx val="62924288"/>
        <c:crosses val="autoZero"/>
        <c:auto val="1"/>
        <c:lblAlgn val="ctr"/>
        <c:lblOffset val="0"/>
        <c:tickLblSkip val="1"/>
      </c:catAx>
      <c:valAx>
        <c:axId val="62924288"/>
        <c:scaling>
          <c:orientation val="minMax"/>
        </c:scaling>
        <c:axPos val="l"/>
        <c:majorGridlines/>
        <c:numFmt formatCode="#,##0" sourceLinked="1"/>
        <c:tickLblPos val="nextTo"/>
        <c:crossAx val="62922752"/>
        <c:crosses val="autoZero"/>
        <c:crossBetween val="midCat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Plan1!$K$1:$K$10</c:f>
              <c:numCache>
                <c:formatCode>General</c:formatCode>
                <c:ptCount val="10"/>
                <c:pt idx="0">
                  <c:v>-13</c:v>
                </c:pt>
                <c:pt idx="1">
                  <c:v>-7</c:v>
                </c:pt>
                <c:pt idx="2">
                  <c:v>-1</c:v>
                </c:pt>
                <c:pt idx="3">
                  <c:v>5</c:v>
                </c:pt>
                <c:pt idx="4">
                  <c:v>11</c:v>
                </c:pt>
                <c:pt idx="5">
                  <c:v>17</c:v>
                </c:pt>
                <c:pt idx="6">
                  <c:v>23</c:v>
                </c:pt>
                <c:pt idx="7">
                  <c:v>29</c:v>
                </c:pt>
                <c:pt idx="8">
                  <c:v>35</c:v>
                </c:pt>
                <c:pt idx="9">
                  <c:v>41</c:v>
                </c:pt>
              </c:numCache>
            </c:numRef>
          </c:cat>
          <c:val>
            <c:numRef>
              <c:f>Plan1!$O$1:$O$10</c:f>
              <c:numCache>
                <c:formatCode>0.0%</c:formatCode>
                <c:ptCount val="10"/>
                <c:pt idx="0">
                  <c:v>5.0000000000000027E-3</c:v>
                </c:pt>
                <c:pt idx="1">
                  <c:v>1.0000000000000005E-2</c:v>
                </c:pt>
                <c:pt idx="2">
                  <c:v>3.500000000000001E-2</c:v>
                </c:pt>
                <c:pt idx="3">
                  <c:v>9.5000000000000043E-2</c:v>
                </c:pt>
                <c:pt idx="4">
                  <c:v>0.12000000000000002</c:v>
                </c:pt>
                <c:pt idx="5">
                  <c:v>0.22</c:v>
                </c:pt>
                <c:pt idx="6">
                  <c:v>0.26500000000000001</c:v>
                </c:pt>
                <c:pt idx="7">
                  <c:v>0.19500000000000001</c:v>
                </c:pt>
                <c:pt idx="8">
                  <c:v>0.05</c:v>
                </c:pt>
                <c:pt idx="9">
                  <c:v>5.0000000000000027E-3</c:v>
                </c:pt>
              </c:numCache>
            </c:numRef>
          </c:val>
        </c:ser>
        <c:gapWidth val="219"/>
        <c:overlap val="-27"/>
        <c:axId val="80592896"/>
        <c:axId val="80594432"/>
      </c:barChart>
      <c:catAx>
        <c:axId val="80592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0594432"/>
        <c:crosses val="autoZero"/>
        <c:auto val="1"/>
        <c:lblAlgn val="ctr"/>
        <c:lblOffset val="100"/>
      </c:catAx>
      <c:valAx>
        <c:axId val="805944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059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211C7-419A-4408-8256-486EE75DCD99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0AF74-D623-47E1-AAC9-B9A1EAC003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0AF74-D623-47E1-AAC9-B9A1EAC0038F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BF8FF-49C0-4048-8494-CDE7D72179F8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1C70-4DB5-490B-81E5-F3EA1BCD8C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06388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>Elementos de Matemática </a:t>
            </a:r>
            <a:r>
              <a:rPr lang="pt-BR" sz="4800" dirty="0" smtClean="0"/>
              <a:t>Financeira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100" dirty="0" smtClean="0"/>
              <a:t>ZEB0763 - Economia 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Capitalização e Desconto</a:t>
            </a:r>
            <a:endParaRPr lang="pt-BR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14668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652120" y="2204864"/>
            <a:ext cx="1867268" cy="216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763688" y="472514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PRESENTE</a:t>
            </a:r>
            <a:endParaRPr lang="pt-BR" sz="24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508104" y="472514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FUTURO</a:t>
            </a:r>
            <a:endParaRPr lang="pt-BR" sz="2400" b="1" dirty="0"/>
          </a:p>
        </p:txBody>
      </p:sp>
      <p:pic>
        <p:nvPicPr>
          <p:cNvPr id="4199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933056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501008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077072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upo 21"/>
          <p:cNvGrpSpPr/>
          <p:nvPr/>
        </p:nvGrpSpPr>
        <p:grpSpPr>
          <a:xfrm>
            <a:off x="2771800" y="1340768"/>
            <a:ext cx="3456384" cy="893713"/>
            <a:chOff x="2771800" y="1340768"/>
            <a:chExt cx="3456384" cy="893713"/>
          </a:xfrm>
        </p:grpSpPr>
        <p:sp>
          <p:nvSpPr>
            <p:cNvPr id="17" name="Seta em curva para baixo 16"/>
            <p:cNvSpPr/>
            <p:nvPr/>
          </p:nvSpPr>
          <p:spPr>
            <a:xfrm>
              <a:off x="2771800" y="1340768"/>
              <a:ext cx="3456384" cy="72008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3419872" y="1772816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Capitalização</a:t>
              </a:r>
              <a:endParaRPr lang="pt-BR" sz="2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2699792" y="5445224"/>
            <a:ext cx="3456384" cy="792088"/>
            <a:chOff x="2699792" y="5445224"/>
            <a:chExt cx="3456384" cy="792088"/>
          </a:xfrm>
        </p:grpSpPr>
        <p:sp>
          <p:nvSpPr>
            <p:cNvPr id="19" name="Seta em curva para baixo 18"/>
            <p:cNvSpPr/>
            <p:nvPr/>
          </p:nvSpPr>
          <p:spPr>
            <a:xfrm rot="10800000">
              <a:off x="2699792" y="5517232"/>
              <a:ext cx="3456384" cy="720080"/>
            </a:xfrm>
            <a:prstGeom prst="curved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3707904" y="5445224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rgbClr val="FF0000"/>
                  </a:solidFill>
                </a:rPr>
                <a:t>Desconto</a:t>
              </a:r>
              <a:endParaRPr lang="pt-BR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CaixaDeTexto 22"/>
          <p:cNvSpPr txBox="1"/>
          <p:nvPr/>
        </p:nvSpPr>
        <p:spPr>
          <a:xfrm>
            <a:off x="1979712" y="6269250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Descontar = trazer o valor futuro a valor presente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Capitalização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1626 Peter </a:t>
            </a:r>
            <a:r>
              <a:rPr lang="pt-BR" dirty="0" err="1" smtClean="0"/>
              <a:t>Minuit</a:t>
            </a:r>
            <a:r>
              <a:rPr lang="pt-BR" dirty="0" smtClean="0"/>
              <a:t> comprou dos </a:t>
            </a:r>
            <a:r>
              <a:rPr lang="pt-BR" dirty="0" err="1" smtClean="0"/>
              <a:t>Canarsees</a:t>
            </a:r>
            <a:r>
              <a:rPr lang="pt-BR" dirty="0" smtClean="0"/>
              <a:t> a ilha de Manhattan por </a:t>
            </a:r>
            <a:r>
              <a:rPr lang="pt-BR" dirty="0" err="1" smtClean="0"/>
              <a:t>Fl</a:t>
            </a:r>
            <a:r>
              <a:rPr lang="pt-BR" dirty="0" smtClean="0"/>
              <a:t> 60, ≈ US$ 1.000 atuais</a:t>
            </a:r>
          </a:p>
          <a:p>
            <a:r>
              <a:rPr lang="pt-BR" dirty="0" smtClean="0"/>
              <a:t>Se os nativos tivessem aplicado esse valor a 5% ao ano, e reinvestido o valor recebido a cada ano nas mesmas condições, em 2017 eles teriam ...</a:t>
            </a:r>
          </a:p>
          <a:p>
            <a:r>
              <a:rPr lang="pt-BR" dirty="0" smtClean="0"/>
              <a:t>US$ 192.759.564.461,49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91680" y="764704"/>
          <a:ext cx="5544615" cy="4752538"/>
        </p:xfrm>
        <a:graphic>
          <a:graphicData uri="http://schemas.openxmlformats.org/drawingml/2006/table">
            <a:tbl>
              <a:tblPr/>
              <a:tblGrid>
                <a:gridCol w="1113563"/>
                <a:gridCol w="2180727"/>
                <a:gridCol w="2250325"/>
              </a:tblGrid>
              <a:tr h="339467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1.050,00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1.102,50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4.631.788,70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231.589,44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609.086.040,46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30.454.302,02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80.095.580.457,01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4.004.779.022,85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166.512.959.258,39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8.325.647.962,92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174.838.607.221,31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8.741.930.361,07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183.580.537.582,37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9.179.026.879,12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683568" y="836712"/>
          <a:ext cx="741682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Desconto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LTN será resgatada por R$ 1.000 na data do vencimento, 01.04.2018</a:t>
            </a:r>
          </a:p>
          <a:p>
            <a:r>
              <a:rPr lang="pt-BR" dirty="0" smtClean="0"/>
              <a:t>Em 24.02.2017, esse título foi comprado em leilão por R$ 901,97,</a:t>
            </a:r>
          </a:p>
          <a:p>
            <a:r>
              <a:rPr lang="pt-BR" dirty="0" smtClean="0"/>
              <a:t>... com desconto de R$ 98,03, ou 9,8% no período de 401 dias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Juros Simples e Juros Compostos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Convenções sobre como calcular os juros</a:t>
            </a:r>
          </a:p>
          <a:p>
            <a:r>
              <a:rPr lang="pt-BR" dirty="0" smtClean="0"/>
              <a:t>Simples: a cada período, os juros (J) são calculados sobre o valor original (</a:t>
            </a:r>
            <a:r>
              <a:rPr lang="pt-BR" dirty="0" err="1" smtClean="0"/>
              <a:t>VP</a:t>
            </a:r>
            <a:r>
              <a:rPr lang="pt-BR" dirty="0" smtClean="0"/>
              <a:t>)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Compostos: a cada período, os juros são calculados sobre o saldo atual </a:t>
            </a:r>
            <a:r>
              <a:rPr lang="pt-BR" dirty="0" smtClean="0"/>
              <a:t>(Valor inicial + juros acumulados até a data)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3635896" y="3356992"/>
          <a:ext cx="1425575" cy="407988"/>
        </p:xfrm>
        <a:graphic>
          <a:graphicData uri="http://schemas.openxmlformats.org/presentationml/2006/ole">
            <p:oleObj spid="_x0000_s45058" name="Equação" r:id="rId3" imgW="711000" imgH="20304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347864" y="5301208"/>
          <a:ext cx="2317750" cy="971550"/>
        </p:xfrm>
        <a:graphic>
          <a:graphicData uri="http://schemas.openxmlformats.org/presentationml/2006/ole">
            <p:oleObj spid="_x0000_s45059" name="Equação" r:id="rId4" imgW="11556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Juros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Quanto teremos em 6 meses se aplicarmos um capital inicial de R$3.000,00 a juros simples de 5% ao mês? 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</a:t>
            </a:r>
            <a:r>
              <a:rPr lang="pt-BR" dirty="0" err="1" smtClean="0"/>
              <a:t>VP</a:t>
            </a:r>
            <a:r>
              <a:rPr lang="pt-BR" dirty="0" smtClean="0"/>
              <a:t> (1 + i . n)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3000 (1 + 0,05 . 6)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3000 . 1,3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3900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Juros Compostos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Quanto teremos em 6 meses se aplicarmos um capital inicial de R$3.000,00 a juros compostos de 5% ao mês?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</a:t>
            </a:r>
            <a:r>
              <a:rPr lang="pt-BR" dirty="0" err="1" smtClean="0"/>
              <a:t>VP</a:t>
            </a:r>
            <a:r>
              <a:rPr lang="pt-BR" dirty="0" smtClean="0"/>
              <a:t> (1 + i)</a:t>
            </a:r>
            <a:r>
              <a:rPr lang="pt-BR" baseline="30000" dirty="0" smtClean="0"/>
              <a:t>n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3000 (1 + 0,05)</a:t>
            </a:r>
            <a:r>
              <a:rPr lang="pt-BR" baseline="30000" dirty="0" smtClean="0"/>
              <a:t>6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3000 . 1,340096 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4020,29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Equivalência de Juros Simples e Compostos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Qual é a taxa de juros compostos na qual um capital inicial de R$3.000,00 renderá R$ 900 em 6 meses?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</a:t>
            </a:r>
            <a:r>
              <a:rPr lang="pt-BR" dirty="0" err="1" smtClean="0"/>
              <a:t>VP</a:t>
            </a:r>
            <a:r>
              <a:rPr lang="pt-BR" dirty="0" smtClean="0"/>
              <a:t> (1 + i)</a:t>
            </a:r>
            <a:r>
              <a:rPr lang="pt-BR" baseline="30000" dirty="0" smtClean="0"/>
              <a:t>n</a:t>
            </a:r>
          </a:p>
          <a:p>
            <a:pPr algn="ctr">
              <a:buNone/>
            </a:pPr>
            <a:r>
              <a:rPr lang="pt-BR" dirty="0" smtClean="0"/>
              <a:t>3900 = 3000 (1 + i)</a:t>
            </a:r>
            <a:r>
              <a:rPr lang="pt-BR" baseline="30000" dirty="0" smtClean="0"/>
              <a:t>6</a:t>
            </a:r>
          </a:p>
          <a:p>
            <a:pPr algn="ctr">
              <a:buNone/>
            </a:pPr>
            <a:r>
              <a:rPr lang="pt-BR" dirty="0" smtClean="0"/>
              <a:t>(1 + i)</a:t>
            </a:r>
            <a:r>
              <a:rPr lang="pt-BR" baseline="30000" dirty="0" smtClean="0"/>
              <a:t>6</a:t>
            </a:r>
            <a:r>
              <a:rPr lang="pt-BR" dirty="0" smtClean="0"/>
              <a:t> = 3900 / 3000</a:t>
            </a:r>
          </a:p>
          <a:p>
            <a:pPr algn="ctr">
              <a:buNone/>
            </a:pPr>
            <a:r>
              <a:rPr lang="pt-BR" dirty="0" smtClean="0"/>
              <a:t>1 + i = 1,3 </a:t>
            </a:r>
            <a:r>
              <a:rPr lang="pt-BR" baseline="30000" dirty="0" smtClean="0"/>
              <a:t>1/6</a:t>
            </a:r>
          </a:p>
          <a:p>
            <a:pPr algn="ctr">
              <a:buNone/>
            </a:pPr>
            <a:r>
              <a:rPr lang="pt-BR" dirty="0" smtClean="0"/>
              <a:t>i = 4,4698 % a. m.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Desconto Comercial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título de R$ 10 000,00 é descontado à taxa de 1,5% ao mês, faltando um mês para para o vencimento. Qual será o valor recebido?</a:t>
            </a:r>
          </a:p>
          <a:p>
            <a:pPr algn="ctr">
              <a:buNone/>
            </a:pPr>
            <a:r>
              <a:rPr lang="pt-BR" dirty="0" err="1" smtClean="0"/>
              <a:t>VP</a:t>
            </a:r>
            <a:r>
              <a:rPr lang="pt-BR" dirty="0" smtClean="0"/>
              <a:t> = </a:t>
            </a:r>
            <a:r>
              <a:rPr lang="pt-BR" dirty="0" err="1" smtClean="0"/>
              <a:t>VF</a:t>
            </a:r>
            <a:r>
              <a:rPr lang="pt-BR" dirty="0" smtClean="0"/>
              <a:t> – d</a:t>
            </a:r>
          </a:p>
          <a:p>
            <a:pPr algn="ctr">
              <a:buNone/>
            </a:pPr>
            <a:r>
              <a:rPr lang="pt-BR" dirty="0" smtClean="0"/>
              <a:t>d = </a:t>
            </a:r>
            <a:r>
              <a:rPr lang="pt-BR" dirty="0" err="1" smtClean="0"/>
              <a:t>VF</a:t>
            </a:r>
            <a:r>
              <a:rPr lang="pt-BR" dirty="0" smtClean="0"/>
              <a:t> . i . n</a:t>
            </a:r>
          </a:p>
          <a:p>
            <a:pPr algn="ctr">
              <a:buNone/>
            </a:pPr>
            <a:r>
              <a:rPr lang="pt-BR" dirty="0" smtClean="0"/>
              <a:t>d = 10000 . 0,015 . 1 = 150</a:t>
            </a:r>
          </a:p>
          <a:p>
            <a:pPr algn="ctr">
              <a:buNone/>
            </a:pPr>
            <a:r>
              <a:rPr lang="pt-BR" dirty="0" err="1" smtClean="0"/>
              <a:t>VP</a:t>
            </a:r>
            <a:r>
              <a:rPr lang="pt-BR" dirty="0" smtClean="0"/>
              <a:t> = 10000 – 150 = 9850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4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16/01/2017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2.037,00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700,00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16/02/2017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700,00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16/03/2017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700,00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3933056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A, B, e C são opções para pagamento do IPVA.</a:t>
            </a:r>
          </a:p>
          <a:p>
            <a:endParaRPr lang="pt-BR" sz="2800" dirty="0" smtClean="0"/>
          </a:p>
          <a:p>
            <a:r>
              <a:rPr lang="pt-BR" sz="2800" b="1" dirty="0" smtClean="0"/>
              <a:t>Qual a melhor opção?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Desconto Comercial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título de R$ 10 000,00 é descontado à taxa de 1,5% ao mês, faltando 50 dias para para o vencimento. Qual será o valor recebido?</a:t>
            </a:r>
          </a:p>
          <a:p>
            <a:pPr algn="ctr">
              <a:buNone/>
            </a:pPr>
            <a:r>
              <a:rPr lang="pt-BR" dirty="0" err="1" smtClean="0"/>
              <a:t>VP</a:t>
            </a:r>
            <a:r>
              <a:rPr lang="pt-BR" dirty="0" smtClean="0"/>
              <a:t> = </a:t>
            </a:r>
            <a:r>
              <a:rPr lang="pt-BR" dirty="0" err="1" smtClean="0"/>
              <a:t>VF</a:t>
            </a:r>
            <a:r>
              <a:rPr lang="pt-BR" dirty="0" smtClean="0"/>
              <a:t> – d</a:t>
            </a:r>
          </a:p>
          <a:p>
            <a:pPr algn="ctr">
              <a:buNone/>
            </a:pPr>
            <a:r>
              <a:rPr lang="pt-BR" dirty="0" smtClean="0"/>
              <a:t>d = </a:t>
            </a:r>
            <a:r>
              <a:rPr lang="pt-BR" dirty="0" err="1" smtClean="0"/>
              <a:t>VF</a:t>
            </a:r>
            <a:r>
              <a:rPr lang="pt-BR" dirty="0" smtClean="0"/>
              <a:t> . i/30 . n</a:t>
            </a:r>
          </a:p>
          <a:p>
            <a:pPr algn="ctr">
              <a:buNone/>
            </a:pPr>
            <a:r>
              <a:rPr lang="pt-BR" dirty="0" smtClean="0"/>
              <a:t>d = 10000 . 0,015/30 . 50</a:t>
            </a:r>
          </a:p>
          <a:p>
            <a:pPr algn="ctr">
              <a:buNone/>
            </a:pPr>
            <a:r>
              <a:rPr lang="pt-BR" dirty="0" smtClean="0"/>
              <a:t>d = 10000 . 0,0005 . 50 = 250</a:t>
            </a:r>
          </a:p>
          <a:p>
            <a:pPr algn="ctr">
              <a:buNone/>
            </a:pPr>
            <a:r>
              <a:rPr lang="pt-BR" dirty="0" err="1" smtClean="0"/>
              <a:t>VP</a:t>
            </a:r>
            <a:r>
              <a:rPr lang="pt-BR" dirty="0" smtClean="0"/>
              <a:t> = 10000 – 250 = 9750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Desconto Racional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título de R$ 10 000,00 é descontado à taxa de 1,5% ao mês, faltando um mês para para o vencimento. Qual será o valor recebido?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</a:t>
            </a:r>
            <a:r>
              <a:rPr lang="pt-BR" dirty="0" err="1" smtClean="0"/>
              <a:t>VP</a:t>
            </a:r>
            <a:r>
              <a:rPr lang="pt-BR" dirty="0" smtClean="0"/>
              <a:t> (1 + i . n)</a:t>
            </a:r>
          </a:p>
          <a:p>
            <a:pPr algn="ctr">
              <a:buNone/>
            </a:pPr>
            <a:r>
              <a:rPr lang="pt-BR" dirty="0" err="1" smtClean="0"/>
              <a:t>VP</a:t>
            </a:r>
            <a:r>
              <a:rPr lang="pt-BR" dirty="0" smtClean="0"/>
              <a:t> = </a:t>
            </a:r>
            <a:r>
              <a:rPr lang="pt-BR" dirty="0" err="1" smtClean="0"/>
              <a:t>VF</a:t>
            </a:r>
            <a:r>
              <a:rPr lang="pt-BR" dirty="0" smtClean="0"/>
              <a:t> / ( 1 + i . n)</a:t>
            </a:r>
          </a:p>
          <a:p>
            <a:pPr algn="ctr">
              <a:buNone/>
            </a:pPr>
            <a:r>
              <a:rPr lang="pt-BR" dirty="0" err="1" smtClean="0"/>
              <a:t>VP</a:t>
            </a:r>
            <a:r>
              <a:rPr lang="pt-BR" dirty="0" smtClean="0"/>
              <a:t> = 10000 / 1,015 = 9852,22 </a:t>
            </a:r>
          </a:p>
          <a:p>
            <a:pPr algn="ctr">
              <a:buNone/>
            </a:pPr>
            <a:r>
              <a:rPr lang="pt-BR" dirty="0" smtClean="0"/>
              <a:t>D = </a:t>
            </a:r>
            <a:r>
              <a:rPr lang="pt-BR" dirty="0" err="1" smtClean="0"/>
              <a:t>VF</a:t>
            </a:r>
            <a:r>
              <a:rPr lang="pt-BR" dirty="0" smtClean="0"/>
              <a:t> – </a:t>
            </a:r>
            <a:r>
              <a:rPr lang="pt-BR" dirty="0" err="1" smtClean="0"/>
              <a:t>VP</a:t>
            </a:r>
            <a:endParaRPr lang="pt-BR" dirty="0" smtClean="0"/>
          </a:p>
          <a:p>
            <a:pPr algn="ctr">
              <a:buNone/>
            </a:pPr>
            <a:r>
              <a:rPr lang="pt-BR" dirty="0" smtClean="0"/>
              <a:t>D = </a:t>
            </a:r>
            <a:r>
              <a:rPr lang="pt-BR" dirty="0" err="1" smtClean="0"/>
              <a:t>VP</a:t>
            </a:r>
            <a:r>
              <a:rPr lang="pt-BR" dirty="0" smtClean="0"/>
              <a:t> . i . n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Desconto Composto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vencimento de um título no valor de </a:t>
            </a:r>
            <a:br>
              <a:rPr lang="pt-BR" dirty="0" smtClean="0"/>
            </a:br>
            <a:r>
              <a:rPr lang="pt-BR" dirty="0" smtClean="0"/>
              <a:t>R$ 10000 será no dia 16.06.2017. Por quanto será resgatado no dia 16.03.2017, se a taxa de desconto composto for de 3% </a:t>
            </a:r>
            <a:r>
              <a:rPr lang="pt-BR" dirty="0" err="1" smtClean="0"/>
              <a:t>a.m.</a:t>
            </a:r>
            <a:r>
              <a:rPr lang="pt-BR" dirty="0" smtClean="0"/>
              <a:t>?</a:t>
            </a:r>
          </a:p>
          <a:p>
            <a:pPr algn="ctr">
              <a:buNone/>
            </a:pPr>
            <a:r>
              <a:rPr lang="pt-BR" dirty="0" err="1" smtClean="0"/>
              <a:t>VF</a:t>
            </a:r>
            <a:r>
              <a:rPr lang="pt-BR" dirty="0" smtClean="0"/>
              <a:t> = </a:t>
            </a:r>
            <a:r>
              <a:rPr lang="pt-BR" dirty="0" err="1" smtClean="0"/>
              <a:t>VP</a:t>
            </a:r>
            <a:r>
              <a:rPr lang="pt-BR" dirty="0" smtClean="0"/>
              <a:t> (1+i)</a:t>
            </a:r>
            <a:r>
              <a:rPr lang="pt-BR" baseline="30000" dirty="0" smtClean="0"/>
              <a:t>n</a:t>
            </a:r>
          </a:p>
          <a:p>
            <a:pPr algn="ctr">
              <a:buNone/>
            </a:pPr>
            <a:r>
              <a:rPr lang="pt-BR" dirty="0" err="1" smtClean="0"/>
              <a:t>VP</a:t>
            </a:r>
            <a:r>
              <a:rPr lang="pt-BR" dirty="0" smtClean="0"/>
              <a:t> = </a:t>
            </a:r>
            <a:r>
              <a:rPr lang="pt-BR" dirty="0" err="1" smtClean="0"/>
              <a:t>VF</a:t>
            </a:r>
            <a:r>
              <a:rPr lang="pt-BR" dirty="0" smtClean="0"/>
              <a:t> / (1+i)</a:t>
            </a:r>
            <a:r>
              <a:rPr lang="pt-BR" baseline="30000" dirty="0" smtClean="0"/>
              <a:t>n</a:t>
            </a:r>
          </a:p>
          <a:p>
            <a:pPr algn="ctr">
              <a:buNone/>
            </a:pPr>
            <a:r>
              <a:rPr lang="pt-BR" dirty="0" err="1" smtClean="0"/>
              <a:t>VP</a:t>
            </a:r>
            <a:r>
              <a:rPr lang="pt-BR" dirty="0" smtClean="0"/>
              <a:t> = 10000 / (1 + 0,03)</a:t>
            </a:r>
            <a:r>
              <a:rPr lang="pt-BR" baseline="30000" dirty="0" smtClean="0"/>
              <a:t>3</a:t>
            </a:r>
          </a:p>
          <a:p>
            <a:pPr algn="ctr">
              <a:buNone/>
            </a:pPr>
            <a:r>
              <a:rPr lang="pt-BR" dirty="0" err="1" smtClean="0"/>
              <a:t>VP</a:t>
            </a:r>
            <a:r>
              <a:rPr lang="pt-BR" dirty="0" smtClean="0"/>
              <a:t> = 10000 / 1,092727 = 9151,42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de Caixa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044824"/>
          </a:xfrm>
        </p:spPr>
        <p:txBody>
          <a:bodyPr/>
          <a:lstStyle/>
          <a:p>
            <a:r>
              <a:rPr lang="pt-BR" dirty="0" smtClean="0"/>
              <a:t>Sequência de entradas ou saídas líquidas de </a:t>
            </a:r>
            <a:r>
              <a:rPr lang="pt-BR" u="sng" dirty="0" smtClean="0"/>
              <a:t>valores indexados no tempo</a:t>
            </a:r>
            <a:r>
              <a:rPr lang="pt-BR" dirty="0" smtClean="0"/>
              <a:t>, associada a uma transação ou a um </a:t>
            </a:r>
            <a:r>
              <a:rPr lang="pt-BR" u="sng" dirty="0" smtClean="0"/>
              <a:t>conjunto de transações </a:t>
            </a:r>
            <a:r>
              <a:rPr lang="pt-BR" dirty="0" err="1" smtClean="0"/>
              <a:t>interrelacionadas</a:t>
            </a:r>
            <a:endParaRPr lang="pt-BR" dirty="0" smtClean="0"/>
          </a:p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1979712" y="3212976"/>
            <a:ext cx="5572125" cy="3228975"/>
            <a:chOff x="1979712" y="3212976"/>
            <a:chExt cx="5572125" cy="3228975"/>
          </a:xfrm>
        </p:grpSpPr>
        <p:grpSp>
          <p:nvGrpSpPr>
            <p:cNvPr id="6" name="Grupo 5"/>
            <p:cNvGrpSpPr/>
            <p:nvPr/>
          </p:nvGrpSpPr>
          <p:grpSpPr>
            <a:xfrm>
              <a:off x="1979712" y="3212976"/>
              <a:ext cx="5572125" cy="3228975"/>
              <a:chOff x="1979712" y="3212976"/>
              <a:chExt cx="5572125" cy="3228975"/>
            </a:xfrm>
          </p:grpSpPr>
          <p:pic>
            <p:nvPicPr>
              <p:cNvPr id="50180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79712" y="3212976"/>
                <a:ext cx="5572125" cy="3228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" name="Retângulo 4"/>
              <p:cNvSpPr/>
              <p:nvPr/>
            </p:nvSpPr>
            <p:spPr>
              <a:xfrm>
                <a:off x="4214810" y="5715016"/>
                <a:ext cx="714380" cy="14287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7" name="Retângulo 6"/>
            <p:cNvSpPr/>
            <p:nvPr/>
          </p:nvSpPr>
          <p:spPr>
            <a:xfrm>
              <a:off x="3857620" y="6215082"/>
              <a:ext cx="714380" cy="1428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1907704" y="2010326"/>
            <a:ext cx="5472608" cy="2354778"/>
            <a:chOff x="1259632" y="548680"/>
            <a:chExt cx="5472608" cy="2354778"/>
          </a:xfrm>
        </p:grpSpPr>
        <p:cxnSp>
          <p:nvCxnSpPr>
            <p:cNvPr id="6" name="Conector reto 5"/>
            <p:cNvCxnSpPr/>
            <p:nvPr/>
          </p:nvCxnSpPr>
          <p:spPr>
            <a:xfrm>
              <a:off x="1691680" y="2276872"/>
              <a:ext cx="46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o 18"/>
            <p:cNvGrpSpPr/>
            <p:nvPr/>
          </p:nvGrpSpPr>
          <p:grpSpPr>
            <a:xfrm>
              <a:off x="1259632" y="548680"/>
              <a:ext cx="5472608" cy="2354778"/>
              <a:chOff x="1259632" y="548680"/>
              <a:chExt cx="5472608" cy="2354778"/>
            </a:xfrm>
          </p:grpSpPr>
          <p:cxnSp>
            <p:nvCxnSpPr>
              <p:cNvPr id="3" name="Conector de seta reta 2"/>
              <p:cNvCxnSpPr/>
              <p:nvPr/>
            </p:nvCxnSpPr>
            <p:spPr>
              <a:xfrm flipV="1">
                <a:off x="1691680" y="836712"/>
                <a:ext cx="0" cy="144016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aixaDeTexto 6"/>
              <p:cNvSpPr txBox="1"/>
              <p:nvPr/>
            </p:nvSpPr>
            <p:spPr>
              <a:xfrm>
                <a:off x="1259632" y="548680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806,55</a:t>
                </a:r>
                <a:endParaRPr lang="pt-BR" dirty="0"/>
              </a:p>
            </p:txBody>
          </p:sp>
          <p:cxnSp>
            <p:nvCxnSpPr>
              <p:cNvPr id="8" name="Conector de seta reta 7"/>
              <p:cNvCxnSpPr/>
              <p:nvPr/>
            </p:nvCxnSpPr>
            <p:spPr>
              <a:xfrm flipV="1">
                <a:off x="2267744" y="2384912"/>
                <a:ext cx="0" cy="252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de seta reta 8"/>
              <p:cNvCxnSpPr/>
              <p:nvPr/>
            </p:nvCxnSpPr>
            <p:spPr>
              <a:xfrm flipV="1">
                <a:off x="2843808" y="2384912"/>
                <a:ext cx="0" cy="252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de seta reta 9"/>
              <p:cNvCxnSpPr/>
              <p:nvPr/>
            </p:nvCxnSpPr>
            <p:spPr>
              <a:xfrm flipV="1">
                <a:off x="3419872" y="2384912"/>
                <a:ext cx="0" cy="252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de seta reta 10"/>
              <p:cNvCxnSpPr/>
              <p:nvPr/>
            </p:nvCxnSpPr>
            <p:spPr>
              <a:xfrm flipV="1">
                <a:off x="3995936" y="2384912"/>
                <a:ext cx="0" cy="252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de seta reta 11"/>
              <p:cNvCxnSpPr/>
              <p:nvPr/>
            </p:nvCxnSpPr>
            <p:spPr>
              <a:xfrm flipV="1">
                <a:off x="4572000" y="2384912"/>
                <a:ext cx="0" cy="252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de seta reta 12"/>
              <p:cNvCxnSpPr/>
              <p:nvPr/>
            </p:nvCxnSpPr>
            <p:spPr>
              <a:xfrm flipV="1">
                <a:off x="5148064" y="2384912"/>
                <a:ext cx="0" cy="252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de seta reta 13"/>
              <p:cNvCxnSpPr/>
              <p:nvPr/>
            </p:nvCxnSpPr>
            <p:spPr>
              <a:xfrm flipV="1">
                <a:off x="5724128" y="2384912"/>
                <a:ext cx="0" cy="252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de seta reta 14"/>
              <p:cNvCxnSpPr/>
              <p:nvPr/>
            </p:nvCxnSpPr>
            <p:spPr>
              <a:xfrm flipV="1">
                <a:off x="6300192" y="2384912"/>
                <a:ext cx="0" cy="252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CaixaDeTexto 15"/>
              <p:cNvSpPr txBox="1"/>
              <p:nvPr/>
            </p:nvSpPr>
            <p:spPr>
              <a:xfrm>
                <a:off x="1835696" y="2564904"/>
                <a:ext cx="9361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 smtClean="0"/>
                  <a:t>-106,12</a:t>
                </a:r>
                <a:endParaRPr lang="pt-BR" sz="1600" dirty="0"/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5796136" y="2564904"/>
                <a:ext cx="9361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 smtClean="0"/>
                  <a:t>-106,12</a:t>
                </a:r>
                <a:endParaRPr lang="pt-BR" sz="1600" dirty="0"/>
              </a:p>
            </p:txBody>
          </p:sp>
          <p:sp>
            <p:nvSpPr>
              <p:cNvPr id="18" name="CaixaDeTexto 17"/>
              <p:cNvSpPr txBox="1"/>
              <p:nvPr/>
            </p:nvSpPr>
            <p:spPr>
              <a:xfrm>
                <a:off x="2699792" y="2564904"/>
                <a:ext cx="3096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600" dirty="0" smtClean="0"/>
                  <a:t>. . .   . . .     . . .   . . .   . . . </a:t>
                </a:r>
                <a:endParaRPr lang="pt-BR" sz="1600" dirty="0"/>
              </a:p>
            </p:txBody>
          </p:sp>
        </p:grpSp>
      </p:grpSp>
      <p:sp>
        <p:nvSpPr>
          <p:cNvPr id="21" name="Título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de Caixa do Comprador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2339752" y="3573016"/>
            <a:ext cx="4608000" cy="0"/>
          </a:xfrm>
          <a:prstGeom prst="line">
            <a:avLst/>
          </a:prstGeom>
          <a:ln w="19050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de seta reta 2"/>
          <p:cNvCxnSpPr/>
          <p:nvPr/>
        </p:nvCxnSpPr>
        <p:spPr>
          <a:xfrm flipV="1">
            <a:off x="2339752" y="3645024"/>
            <a:ext cx="0" cy="1440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835696" y="4941168"/>
            <a:ext cx="1152128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 smtClean="0"/>
              <a:t>- 806,55</a:t>
            </a:r>
            <a:endParaRPr lang="pt-BR" dirty="0"/>
          </a:p>
        </p:txBody>
      </p:sp>
      <p:grpSp>
        <p:nvGrpSpPr>
          <p:cNvPr id="19" name="Grupo 18"/>
          <p:cNvGrpSpPr/>
          <p:nvPr/>
        </p:nvGrpSpPr>
        <p:grpSpPr>
          <a:xfrm rot="10800000" flipV="1">
            <a:off x="2915816" y="3284983"/>
            <a:ext cx="4032448" cy="288032"/>
            <a:chOff x="2915816" y="3846558"/>
            <a:chExt cx="4032448" cy="252000"/>
          </a:xfrm>
          <a:scene3d>
            <a:camera prst="orthographicFront">
              <a:rot lat="0" lon="0" rev="0"/>
            </a:camera>
            <a:lightRig rig="threePt" dir="t"/>
          </a:scene3d>
        </p:grpSpPr>
        <p:cxnSp>
          <p:nvCxnSpPr>
            <p:cNvPr id="8" name="Conector de seta reta 7"/>
            <p:cNvCxnSpPr/>
            <p:nvPr/>
          </p:nvCxnSpPr>
          <p:spPr>
            <a:xfrm flipV="1">
              <a:off x="2915816" y="3846558"/>
              <a:ext cx="0" cy="252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"/>
            <p:cNvCxnSpPr/>
            <p:nvPr/>
          </p:nvCxnSpPr>
          <p:spPr>
            <a:xfrm flipV="1">
              <a:off x="3491880" y="3846558"/>
              <a:ext cx="0" cy="252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9"/>
            <p:cNvCxnSpPr/>
            <p:nvPr/>
          </p:nvCxnSpPr>
          <p:spPr>
            <a:xfrm flipV="1">
              <a:off x="4067944" y="3846558"/>
              <a:ext cx="0" cy="252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V="1">
              <a:off x="4644008" y="3846558"/>
              <a:ext cx="0" cy="252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 flipV="1">
              <a:off x="5220072" y="3846558"/>
              <a:ext cx="0" cy="252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/>
            <p:nvPr/>
          </p:nvCxnSpPr>
          <p:spPr>
            <a:xfrm flipV="1">
              <a:off x="5796136" y="3846558"/>
              <a:ext cx="0" cy="252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flipV="1">
              <a:off x="6372200" y="3846558"/>
              <a:ext cx="0" cy="252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 flipV="1">
              <a:off x="6948264" y="3846558"/>
              <a:ext cx="0" cy="252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/>
          <p:cNvGrpSpPr/>
          <p:nvPr/>
        </p:nvGrpSpPr>
        <p:grpSpPr>
          <a:xfrm>
            <a:off x="2555776" y="2946430"/>
            <a:ext cx="4896544" cy="338554"/>
            <a:chOff x="2483768" y="4026550"/>
            <a:chExt cx="4896544" cy="338554"/>
          </a:xfrm>
        </p:grpSpPr>
        <p:sp>
          <p:nvSpPr>
            <p:cNvPr id="16" name="CaixaDeTexto 15"/>
            <p:cNvSpPr txBox="1"/>
            <p:nvPr/>
          </p:nvSpPr>
          <p:spPr>
            <a:xfrm>
              <a:off x="2483768" y="4026550"/>
              <a:ext cx="936104" cy="338554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106,12</a:t>
              </a:r>
              <a:endParaRPr lang="pt-BR" sz="1600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6444208" y="4026550"/>
              <a:ext cx="936104" cy="338554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106,12</a:t>
              </a:r>
              <a:endParaRPr lang="pt-BR" sz="1600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3347864" y="4026550"/>
              <a:ext cx="3096344" cy="338554"/>
            </a:xfrm>
            <a:prstGeom prst="rect">
              <a:avLst/>
            </a:prstGeom>
            <a:noFill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 smtClean="0"/>
                <a:t>. . .   . . .     . . .   . . .   . . . </a:t>
              </a:r>
              <a:endParaRPr lang="pt-BR" sz="1600" dirty="0"/>
            </a:p>
          </p:txBody>
        </p:sp>
      </p:grpSp>
      <p:sp>
        <p:nvSpPr>
          <p:cNvPr id="21" name="Título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de Caixa da Financeira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Amortização da Dívida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8640"/>
            <a:ext cx="1950244" cy="113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71600" y="1844824"/>
          <a:ext cx="6984777" cy="3448050"/>
        </p:xfrm>
        <a:graphic>
          <a:graphicData uri="http://schemas.openxmlformats.org/drawingml/2006/table">
            <a:tbl>
              <a:tblPr/>
              <a:tblGrid>
                <a:gridCol w="586920"/>
                <a:gridCol w="1501312"/>
                <a:gridCol w="1008112"/>
                <a:gridCol w="1157793"/>
                <a:gridCol w="1365320"/>
                <a:gridCol w="136532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Fluxo de Caixa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Amortização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Saldo Devedor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10/03/2017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806,55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806,55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10/04/2017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-106,12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709,73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10/05/2017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-106,12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611,79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10/06/2017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-106,12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10/07/2017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-106,12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10/08/2017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-106,12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10/09/2017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-106,12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208,62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10/10/2017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-106,12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103,71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10/11/2017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-106,12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923928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Taxa de juros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 1,15% 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a.m.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47664" y="5805264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Tabela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(Pagamento Constante)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Tabela </a:t>
            </a:r>
            <a:r>
              <a:rPr lang="pt-BR" dirty="0" err="1" smtClean="0"/>
              <a:t>Price</a:t>
            </a:r>
            <a:r>
              <a:rPr lang="pt-BR" dirty="0" smtClean="0"/>
              <a:t> (Pagamento Constante)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ChangeAspect="1"/>
          </p:cNvGraphicFramePr>
          <p:nvPr>
            <p:ph idx="1"/>
          </p:nvPr>
        </p:nvGraphicFramePr>
        <p:xfrm>
          <a:off x="1547664" y="1700808"/>
          <a:ext cx="5564188" cy="2692400"/>
        </p:xfrm>
        <a:graphic>
          <a:graphicData uri="http://schemas.openxmlformats.org/presentationml/2006/ole">
            <p:oleObj spid="_x0000_s72706" name="Equação" r:id="rId3" imgW="2781000" imgH="1346040" progId="Equation.3">
              <p:embed/>
            </p:oleObj>
          </a:graphicData>
        </a:graphic>
      </p:graphicFrame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14" name="Grupo 13"/>
          <p:cNvGrpSpPr/>
          <p:nvPr/>
        </p:nvGrpSpPr>
        <p:grpSpPr>
          <a:xfrm>
            <a:off x="3131840" y="3429000"/>
            <a:ext cx="4968552" cy="2167791"/>
            <a:chOff x="3131840" y="3429000"/>
            <a:chExt cx="4968552" cy="2167791"/>
          </a:xfrm>
        </p:grpSpPr>
        <p:sp>
          <p:nvSpPr>
            <p:cNvPr id="12" name="Elipse 11"/>
            <p:cNvSpPr/>
            <p:nvPr/>
          </p:nvSpPr>
          <p:spPr>
            <a:xfrm>
              <a:off x="3131840" y="3429000"/>
              <a:ext cx="1512168" cy="1296144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4572000" y="4581128"/>
              <a:ext cx="35283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>
                      <a:lumMod val="75000"/>
                    </a:schemeClr>
                  </a:solidFill>
                </a:rPr>
                <a:t>Soma dos n primeiros termos de uma </a:t>
              </a:r>
              <a:r>
                <a:rPr lang="pt-BR" sz="2000" dirty="0" err="1" smtClean="0">
                  <a:solidFill>
                    <a:schemeClr val="tx2">
                      <a:lumMod val="75000"/>
                    </a:schemeClr>
                  </a:solidFill>
                </a:rPr>
                <a:t>P.G.</a:t>
              </a:r>
              <a:r>
                <a:rPr lang="pt-BR" sz="2000" dirty="0" smtClean="0">
                  <a:solidFill>
                    <a:schemeClr val="tx2">
                      <a:lumMod val="75000"/>
                    </a:schemeClr>
                  </a:solidFill>
                </a:rPr>
                <a:t>, com primeiro termo e razão = (1+i)</a:t>
              </a:r>
              <a:r>
                <a:rPr lang="pt-BR" sz="2000" baseline="30000" dirty="0" smtClean="0">
                  <a:solidFill>
                    <a:schemeClr val="tx2">
                      <a:lumMod val="75000"/>
                    </a:schemeClr>
                  </a:solidFill>
                </a:rPr>
                <a:t>-1</a:t>
              </a:r>
              <a:endParaRPr lang="pt-BR" sz="20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Tabela </a:t>
            </a:r>
            <a:r>
              <a:rPr lang="pt-BR" dirty="0" err="1" smtClean="0"/>
              <a:t>Price</a:t>
            </a:r>
            <a:r>
              <a:rPr lang="pt-BR" dirty="0" smtClean="0"/>
              <a:t> (Pagamento Constante)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ChangeAspect="1"/>
          </p:cNvGraphicFramePr>
          <p:nvPr>
            <p:ph idx="1"/>
          </p:nvPr>
        </p:nvGraphicFramePr>
        <p:xfrm>
          <a:off x="827584" y="1196752"/>
          <a:ext cx="7431088" cy="5289550"/>
        </p:xfrm>
        <a:graphic>
          <a:graphicData uri="http://schemas.openxmlformats.org/presentationml/2006/ole">
            <p:oleObj spid="_x0000_s74754" name="Equação" r:id="rId4" imgW="4140000" imgH="2946240" progId="Equation.3">
              <p:embed/>
            </p:oleObj>
          </a:graphicData>
        </a:graphic>
      </p:graphicFrame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Amortização da Dívida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8640"/>
            <a:ext cx="1950244" cy="113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71600" y="1844824"/>
          <a:ext cx="6984777" cy="3448050"/>
        </p:xfrm>
        <a:graphic>
          <a:graphicData uri="http://schemas.openxmlformats.org/drawingml/2006/table">
            <a:tbl>
              <a:tblPr/>
              <a:tblGrid>
                <a:gridCol w="586920"/>
                <a:gridCol w="1501312"/>
                <a:gridCol w="1008112"/>
                <a:gridCol w="1157793"/>
                <a:gridCol w="1365320"/>
                <a:gridCol w="136532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Fluxo de Caixa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Amortização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Saldo Devedor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10/03/2017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806,55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806,55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10/04/2017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-110,12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705,73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10/05/2017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-108,96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604,91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10/06/2017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-107,79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504,09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10/07/2017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-106,63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403,28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10/08/2017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-105,47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302,46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10/09/2017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-104,31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201,64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10/10/2017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-103,14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10/11/2017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-101,98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923928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Taxa de juros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 1,15% 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a.m.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47664" y="5805264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err="1" smtClean="0"/>
              <a:t>SAC</a:t>
            </a:r>
            <a:r>
              <a:rPr lang="pt-BR" sz="3200" dirty="0" smtClean="0"/>
              <a:t> (Amortização Constante)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Depende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Terei $$$ suficiente nas datas previstas?</a:t>
            </a:r>
          </a:p>
          <a:p>
            <a:r>
              <a:rPr lang="pt-BR" dirty="0" smtClean="0"/>
              <a:t>Meu $$$ está aplicado? Quanto rende?</a:t>
            </a:r>
          </a:p>
          <a:p>
            <a:r>
              <a:rPr lang="pt-BR" dirty="0" smtClean="0"/>
              <a:t>Posso tomar um empréstimo? Qual é o custo?</a:t>
            </a:r>
          </a:p>
          <a:p>
            <a:endParaRPr lang="pt-BR" dirty="0"/>
          </a:p>
          <a:p>
            <a:pPr algn="ctr"/>
            <a:r>
              <a:rPr lang="pt-BR" b="1" dirty="0" smtClean="0"/>
              <a:t>Quais são as alternativas factíveis?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9188" y="1738332"/>
            <a:ext cx="69056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de Caixa - Exemplo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Valor Presente Líquido (VPL) de um fluxo de caixa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/>
              <a:t>I</a:t>
            </a:r>
            <a:r>
              <a:rPr lang="pt-BR" sz="2800" baseline="-25000" dirty="0" smtClean="0"/>
              <a:t>0</a:t>
            </a:r>
            <a:r>
              <a:rPr lang="pt-BR" sz="2800" dirty="0" smtClean="0"/>
              <a:t>: investimento inicial</a:t>
            </a:r>
          </a:p>
          <a:p>
            <a:pPr>
              <a:buNone/>
            </a:pPr>
            <a:r>
              <a:rPr lang="pt-BR" sz="2800" dirty="0" err="1" smtClean="0"/>
              <a:t>R</a:t>
            </a:r>
            <a:r>
              <a:rPr lang="pt-BR" sz="2800" baseline="-25000" dirty="0" err="1" smtClean="0"/>
              <a:t>t</a:t>
            </a:r>
            <a:r>
              <a:rPr lang="pt-BR" sz="2800" dirty="0" smtClean="0"/>
              <a:t>: receita líquida no período t (entradas – saídas de caixa)</a:t>
            </a:r>
          </a:p>
          <a:p>
            <a:pPr>
              <a:buNone/>
            </a:pPr>
            <a:r>
              <a:rPr lang="pt-BR" sz="2800" dirty="0" smtClean="0"/>
              <a:t>T: vida útil do investimento (horizonte temporal do projeto)</a:t>
            </a:r>
          </a:p>
          <a:p>
            <a:pPr>
              <a:buNone/>
            </a:pPr>
            <a:r>
              <a:rPr lang="pt-BR" sz="2800" dirty="0" smtClean="0"/>
              <a:t>i: taxa de desconto (taxa mínima de atratividade)</a:t>
            </a:r>
          </a:p>
          <a:p>
            <a:endParaRPr lang="pt-BR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339752" y="4725144"/>
          <a:ext cx="4016375" cy="1333500"/>
        </p:xfrm>
        <a:graphic>
          <a:graphicData uri="http://schemas.openxmlformats.org/presentationml/2006/ole">
            <p:oleObj spid="_x0000_s89090" name="Equation" r:id="rId3" imgW="13335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 de decisão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VPL &lt; 0 </a:t>
            </a:r>
            <a:r>
              <a:rPr lang="pt-BR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pt-BR" dirty="0" smtClean="0">
                <a:ea typeface="Wingdings"/>
                <a:cs typeface="Wingdings"/>
              </a:rPr>
              <a:t> projeto economicamente </a:t>
            </a:r>
            <a:r>
              <a:rPr lang="pt-BR" b="1" dirty="0" smtClean="0">
                <a:ea typeface="Wingdings"/>
                <a:cs typeface="Wingdings"/>
              </a:rPr>
              <a:t>inviável</a:t>
            </a:r>
            <a:r>
              <a:rPr lang="pt-BR" dirty="0" smtClean="0">
                <a:ea typeface="Wingdings"/>
                <a:cs typeface="Wingdings"/>
              </a:rPr>
              <a:t> (à taxa de desconto escolhida)</a:t>
            </a:r>
          </a:p>
          <a:p>
            <a:r>
              <a:rPr lang="pt-BR" smtClean="0"/>
              <a:t>VPL ≥ </a:t>
            </a:r>
            <a:r>
              <a:rPr lang="pt-BR" dirty="0" smtClean="0"/>
              <a:t>0 </a:t>
            </a:r>
            <a:r>
              <a:rPr lang="pt-BR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pt-BR" dirty="0" smtClean="0">
                <a:ea typeface="Wingdings"/>
                <a:cs typeface="Wingdings"/>
              </a:rPr>
              <a:t> projeto economicamente </a:t>
            </a:r>
            <a:r>
              <a:rPr lang="pt-BR" b="1" dirty="0" smtClean="0">
                <a:ea typeface="Wingdings"/>
                <a:cs typeface="Wingdings"/>
              </a:rPr>
              <a:t>viável</a:t>
            </a:r>
            <a:r>
              <a:rPr lang="pt-BR" dirty="0" smtClean="0">
                <a:ea typeface="Wingdings"/>
                <a:cs typeface="Wingdings"/>
              </a:rPr>
              <a:t> (à taxa de desconto escolhida)</a:t>
            </a:r>
          </a:p>
          <a:p>
            <a:pPr>
              <a:buNone/>
            </a:pPr>
            <a:endParaRPr lang="pt-BR" dirty="0" smtClean="0">
              <a:ea typeface="Wingdings"/>
              <a:cs typeface="Wingdings"/>
            </a:endParaRPr>
          </a:p>
          <a:p>
            <a:r>
              <a:rPr lang="pt-BR" dirty="0" smtClean="0">
                <a:ea typeface="Wingdings"/>
                <a:cs typeface="Wingdings"/>
              </a:rPr>
              <a:t>O </a:t>
            </a:r>
            <a:r>
              <a:rPr lang="pt-BR" dirty="0" err="1" smtClean="0">
                <a:ea typeface="Wingdings"/>
                <a:cs typeface="Wingdings"/>
              </a:rPr>
              <a:t>VPL</a:t>
            </a:r>
            <a:r>
              <a:rPr lang="pt-BR" dirty="0" smtClean="0">
                <a:ea typeface="Wingdings"/>
                <a:cs typeface="Wingdings"/>
              </a:rPr>
              <a:t> (i) depende da taxa mínima de atratividade que o tomador de decisão usa para descontar os retornos futuros.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 Presente Líquido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915816" y="2780928"/>
          <a:ext cx="3167063" cy="1335088"/>
        </p:xfrm>
        <a:graphic>
          <a:graphicData uri="http://schemas.openxmlformats.org/presentationml/2006/ole">
            <p:oleObj spid="_x0000_s52226" name="Equação" r:id="rId3" imgW="10540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Interna de Retorno</a:t>
            </a:r>
            <a:endParaRPr lang="pt-BR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2195736" y="2780928"/>
          <a:ext cx="4427537" cy="1411288"/>
        </p:xfrm>
        <a:graphic>
          <a:graphicData uri="http://schemas.openxmlformats.org/presentationml/2006/ole">
            <p:oleObj spid="_x0000_s53250" name="Equação" r:id="rId3" imgW="147312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Interna de Retorno</a:t>
            </a:r>
            <a:endParaRPr lang="pt-BR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586581" y="3452019"/>
            <a:ext cx="40687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47006" y="4114800"/>
            <a:ext cx="56395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445230" y="2365079"/>
            <a:ext cx="5561946" cy="2365080"/>
          </a:xfrm>
          <a:custGeom>
            <a:avLst/>
            <a:gdLst>
              <a:gd name="connsiteX0" fmla="*/ 0 w 5561946"/>
              <a:gd name="connsiteY0" fmla="*/ 0 h 2365080"/>
              <a:gd name="connsiteX1" fmla="*/ 1226256 w 5561946"/>
              <a:gd name="connsiteY1" fmla="*/ 1372330 h 2365080"/>
              <a:gd name="connsiteX2" fmla="*/ 5561946 w 5561946"/>
              <a:gd name="connsiteY2" fmla="*/ 2365080 h 236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61946" h="2365080">
                <a:moveTo>
                  <a:pt x="0" y="0"/>
                </a:moveTo>
                <a:cubicBezTo>
                  <a:pt x="149632" y="489075"/>
                  <a:pt x="299265" y="978150"/>
                  <a:pt x="1226256" y="1372330"/>
                </a:cubicBezTo>
                <a:cubicBezTo>
                  <a:pt x="2153247" y="1766510"/>
                  <a:pt x="3857596" y="2065795"/>
                  <a:pt x="5561946" y="2365080"/>
                </a:cubicBezTo>
              </a:path>
            </a:pathLst>
          </a:cu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762000" y="1219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VPL</a:t>
            </a:r>
            <a:endParaRPr lang="pt-BR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4034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i</a:t>
            </a:r>
            <a:endParaRPr lang="pt-BR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2533472"/>
            <a:ext cx="4038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TIR</a:t>
            </a:r>
            <a:r>
              <a:rPr lang="pt-BR" sz="2400" dirty="0" smtClean="0"/>
              <a:t> do fluxo de caixa: taxa de juros para a qual o VPL do fluxo de caixa é zero</a:t>
            </a:r>
            <a:endParaRPr lang="pt-BR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697933" y="3083867"/>
            <a:ext cx="1290935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VPL</a:t>
            </a:r>
            <a:r>
              <a:rPr lang="pt-BR" dirty="0" smtClean="0"/>
              <a:t> e </a:t>
            </a:r>
            <a:r>
              <a:rPr lang="pt-BR" dirty="0" err="1" smtClean="0"/>
              <a:t>TIR</a:t>
            </a:r>
            <a:r>
              <a:rPr lang="pt-BR" dirty="0" smtClean="0"/>
              <a:t>: como interpretar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avaliar é preciso comparar com um padrão ou uma referência</a:t>
            </a:r>
          </a:p>
          <a:p>
            <a:r>
              <a:rPr lang="pt-BR" dirty="0" smtClean="0"/>
              <a:t>Taxa Mínima de Atratividade (</a:t>
            </a:r>
            <a:r>
              <a:rPr lang="pt-BR" dirty="0" err="1" smtClean="0"/>
              <a:t>TMA</a:t>
            </a:r>
            <a:r>
              <a:rPr lang="pt-BR" dirty="0" smtClean="0"/>
              <a:t>): qual é a menor taxa que induziria o investidor a colocar dinheiro no projeto / ativo / título</a:t>
            </a:r>
          </a:p>
          <a:p>
            <a:r>
              <a:rPr lang="pt-BR" dirty="0" err="1" smtClean="0"/>
              <a:t>TMA</a:t>
            </a:r>
            <a:r>
              <a:rPr lang="pt-BR" dirty="0" smtClean="0"/>
              <a:t> = custo de oportunidade + prêmio de risco + custo de gestão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Mínima de Atratividade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79712" y="177281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Custo de Oportunidade do Capital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75856" y="285293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Prêmio de Risco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11960" y="2276872"/>
            <a:ext cx="639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+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11960" y="3225170"/>
            <a:ext cx="639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+</a:t>
            </a:r>
            <a:endParaRPr lang="pt-BR" sz="2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83768" y="393305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Remuneração da Gestão</a:t>
            </a:r>
            <a:endParaRPr lang="pt-BR" sz="2800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1907704" y="4653136"/>
            <a:ext cx="5688632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2483768" y="4869160"/>
            <a:ext cx="4330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/>
              <a:t>Taxa Mínima de Atratividade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VPL</a:t>
            </a:r>
            <a:r>
              <a:rPr lang="pt-BR" dirty="0" smtClean="0"/>
              <a:t> e </a:t>
            </a:r>
            <a:r>
              <a:rPr lang="pt-BR" dirty="0" err="1" smtClean="0"/>
              <a:t>TIR</a:t>
            </a:r>
            <a:r>
              <a:rPr lang="pt-BR" dirty="0" smtClean="0"/>
              <a:t>: como interpretar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juízo sobre a viabilidade econômica pressupõe a viabilidade técnica</a:t>
            </a:r>
          </a:p>
          <a:p>
            <a:r>
              <a:rPr lang="pt-BR" dirty="0" err="1" smtClean="0"/>
              <a:t>VPL</a:t>
            </a:r>
            <a:r>
              <a:rPr lang="pt-BR" dirty="0" smtClean="0"/>
              <a:t> é uma grandeza de valor, medida em $ </a:t>
            </a:r>
          </a:p>
          <a:p>
            <a:r>
              <a:rPr lang="pt-BR" dirty="0" err="1" smtClean="0"/>
              <a:t>VPL</a:t>
            </a:r>
            <a:r>
              <a:rPr lang="pt-BR" dirty="0" smtClean="0"/>
              <a:t> (calculado com a </a:t>
            </a:r>
            <a:r>
              <a:rPr lang="pt-BR" dirty="0" err="1" smtClean="0"/>
              <a:t>TMA</a:t>
            </a:r>
            <a:r>
              <a:rPr lang="pt-BR" dirty="0" smtClean="0"/>
              <a:t>) &lt; 0 → Economicamente </a:t>
            </a:r>
            <a:r>
              <a:rPr lang="pt-BR" b="1" dirty="0" smtClean="0"/>
              <a:t>INVIÁVEL</a:t>
            </a:r>
          </a:p>
          <a:p>
            <a:r>
              <a:rPr lang="pt-BR" dirty="0" err="1" smtClean="0"/>
              <a:t>TIR</a:t>
            </a:r>
            <a:r>
              <a:rPr lang="pt-BR" dirty="0" smtClean="0"/>
              <a:t> é uma taxa de variação, medida em % por unidade de tempo</a:t>
            </a:r>
          </a:p>
          <a:p>
            <a:r>
              <a:rPr lang="pt-BR" dirty="0" err="1" smtClean="0"/>
              <a:t>TIR</a:t>
            </a:r>
            <a:r>
              <a:rPr lang="pt-BR" dirty="0" smtClean="0"/>
              <a:t> &lt; </a:t>
            </a:r>
            <a:r>
              <a:rPr lang="pt-BR" dirty="0" err="1" smtClean="0"/>
              <a:t>TMA</a:t>
            </a:r>
            <a:r>
              <a:rPr lang="pt-BR" dirty="0" smtClean="0"/>
              <a:t> → Economicamente </a:t>
            </a:r>
            <a:r>
              <a:rPr lang="pt-BR" b="1" dirty="0" smtClean="0"/>
              <a:t>INVIÁVEL</a:t>
            </a:r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Período de recuperação do investimento (</a:t>
            </a:r>
            <a:r>
              <a:rPr lang="pt-BR" dirty="0" err="1" smtClean="0"/>
              <a:t>payback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Simples</a:t>
            </a:r>
          </a:p>
          <a:p>
            <a:pPr marL="0" indent="0">
              <a:buNone/>
            </a:pPr>
            <a:r>
              <a:rPr lang="pt-BR" dirty="0" smtClean="0"/>
              <a:t>É o período em que a soma das entradas e saídas do fluxo de caixa é igual a zero</a:t>
            </a:r>
          </a:p>
          <a:p>
            <a:pPr marL="0" indent="0">
              <a:buNone/>
            </a:pPr>
            <a:r>
              <a:rPr lang="pt-BR" dirty="0" smtClean="0"/>
              <a:t>É o tempo necessário para que o investidor receba de volta o montante investido</a:t>
            </a:r>
          </a:p>
          <a:p>
            <a:r>
              <a:rPr lang="pt-BR" dirty="0" smtClean="0"/>
              <a:t>Descontado</a:t>
            </a:r>
          </a:p>
          <a:p>
            <a:pPr marL="0" indent="0">
              <a:buNone/>
            </a:pPr>
            <a:r>
              <a:rPr lang="pt-BR" dirty="0" smtClean="0"/>
              <a:t>É o período em que a soma dos valores presentes das entradas e saídas do fluxo de caixa é igual a zero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Recolocando o Problema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4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16/01/2017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2.037,00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700,00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16/02/2017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700,00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16/03/2017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700,00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3933056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 A, B, e C são opções para pagamento do IPVA.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Tenho $ 20.000, que rendem 0,5% </a:t>
            </a:r>
            <a:r>
              <a:rPr lang="pt-BR" sz="2800" dirty="0" err="1" smtClean="0"/>
              <a:t>a.m.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Posso tomar empréstimos até $ 30.000, pagando juros de 1,5% </a:t>
            </a:r>
            <a:r>
              <a:rPr lang="pt-BR" sz="2800" dirty="0" err="1" smtClean="0"/>
              <a:t>a.m.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b="1" dirty="0" smtClean="0"/>
              <a:t>Qual a melhor opção?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Período de recuperação do investimento (</a:t>
            </a:r>
            <a:r>
              <a:rPr lang="pt-BR" dirty="0" err="1" smtClean="0"/>
              <a:t>payback</a:t>
            </a:r>
            <a:r>
              <a:rPr lang="pt-BR" dirty="0" smtClean="0"/>
              <a:t> simples)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2118464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Fluxo de Caixa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Acumulado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-100.000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-80.000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-50.000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60.000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90.000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Período de recuperação do investimento (</a:t>
            </a:r>
            <a:r>
              <a:rPr lang="pt-BR" dirty="0" err="1" smtClean="0"/>
              <a:t>payback</a:t>
            </a:r>
            <a:r>
              <a:rPr lang="pt-BR" dirty="0" smtClean="0"/>
              <a:t> simples)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835696" y="1844824"/>
          <a:ext cx="6102424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ector de seta reta 5"/>
          <p:cNvCxnSpPr/>
          <p:nvPr/>
        </p:nvCxnSpPr>
        <p:spPr>
          <a:xfrm>
            <a:off x="4644008" y="2852936"/>
            <a:ext cx="64807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3563888" y="235062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Aproximadamente 3,25 anos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218040" y="1628800"/>
            <a:ext cx="1386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accent1">
                    <a:lumMod val="75000"/>
                  </a:schemeClr>
                </a:solidFill>
              </a:rPr>
              <a:t>Fluxo de caixa acumulado</a:t>
            </a:r>
            <a:endParaRPr lang="pt-B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292080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Período de recuperação do investimento (</a:t>
            </a:r>
            <a:r>
              <a:rPr lang="pt-BR" dirty="0" err="1" smtClean="0"/>
              <a:t>payback</a:t>
            </a:r>
            <a:r>
              <a:rPr lang="pt-BR" dirty="0" smtClean="0"/>
              <a:t> descontado)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2118464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Fluxo de Caixa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Descontado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Acumulado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-100.000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-100.000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17.391</a:t>
                      </a:r>
                      <a:endParaRPr lang="pt-BR" sz="2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-82.609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22.684</a:t>
                      </a:r>
                      <a:endParaRPr lang="pt-BR" sz="2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-59.924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26.301</a:t>
                      </a:r>
                      <a:endParaRPr lang="pt-BR" sz="2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-33.624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22.870</a:t>
                      </a:r>
                      <a:endParaRPr lang="pt-BR" sz="2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-10.754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14.915</a:t>
                      </a:r>
                      <a:endParaRPr lang="pt-BR" sz="2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4.162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12.970</a:t>
                      </a:r>
                      <a:endParaRPr lang="pt-BR" sz="2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17.132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635896" y="155679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→ </a:t>
            </a:r>
            <a:r>
              <a:rPr lang="pt-BR" dirty="0" err="1" smtClean="0"/>
              <a:t>TMA</a:t>
            </a:r>
            <a:r>
              <a:rPr lang="pt-BR" dirty="0" smtClean="0"/>
              <a:t> = 15% </a:t>
            </a:r>
            <a:r>
              <a:rPr lang="pt-BR" dirty="0" err="1" smtClean="0"/>
              <a:t>a.a.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Período de recuperação do investimento (</a:t>
            </a:r>
            <a:r>
              <a:rPr lang="pt-BR" dirty="0" err="1" smtClean="0"/>
              <a:t>payback</a:t>
            </a:r>
            <a:r>
              <a:rPr lang="pt-BR" dirty="0" smtClean="0"/>
              <a:t> descontado)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6804248" y="2492896"/>
            <a:ext cx="432048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5796136" y="350100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Aproximadamente 4,7 anos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52320" y="2060848"/>
            <a:ext cx="1386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accent1">
                    <a:lumMod val="75000"/>
                  </a:schemeClr>
                </a:solidFill>
              </a:rPr>
              <a:t>Fluxo de caixa acumulado</a:t>
            </a:r>
            <a:endParaRPr lang="pt-B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1691680" y="1844824"/>
          <a:ext cx="5958408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lipse 9"/>
          <p:cNvSpPr/>
          <p:nvPr/>
        </p:nvSpPr>
        <p:spPr>
          <a:xfrm>
            <a:off x="7164288" y="24208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 de decisão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Dados dois projetos com o mesmo retorno (</a:t>
            </a:r>
            <a:r>
              <a:rPr lang="pt-BR" dirty="0" err="1" smtClean="0"/>
              <a:t>TIR</a:t>
            </a:r>
            <a:r>
              <a:rPr lang="pt-BR" dirty="0" smtClean="0"/>
              <a:t>) e mesma magnitude (</a:t>
            </a:r>
            <a:r>
              <a:rPr lang="pt-BR" dirty="0" err="1" smtClean="0"/>
              <a:t>VPL</a:t>
            </a:r>
            <a:r>
              <a:rPr lang="pt-BR" dirty="0" smtClean="0"/>
              <a:t>), os tomadores de decisão preferem o projeto de menor período de recuperação</a:t>
            </a:r>
          </a:p>
          <a:p>
            <a:r>
              <a:rPr lang="pt-BR" dirty="0" smtClean="0"/>
              <a:t>O </a:t>
            </a:r>
            <a:r>
              <a:rPr lang="pt-BR" i="1" dirty="0" err="1" smtClean="0"/>
              <a:t>payback</a:t>
            </a:r>
            <a:r>
              <a:rPr lang="pt-BR" dirty="0" smtClean="0"/>
              <a:t> pode ser interpretado como um indicador de risco: quanto mais distante a recuperação esperada, maior a probabilidade de não haver a recuperação de 100% do capital investido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Índice de Lucratividade (IL)</a:t>
            </a:r>
            <a:endParaRPr lang="pt-BR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699792" y="2780928"/>
          <a:ext cx="3098800" cy="2019300"/>
        </p:xfrm>
        <a:graphic>
          <a:graphicData uri="http://schemas.openxmlformats.org/presentationml/2006/ole">
            <p:oleObj spid="_x0000_s90114" name="Equação" r:id="rId3" imgW="1028254" imgH="67280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Índice Benefício / Custo</a:t>
            </a:r>
            <a:endParaRPr lang="pt-BR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115616" y="2348880"/>
          <a:ext cx="6978650" cy="3941762"/>
        </p:xfrm>
        <a:graphic>
          <a:graphicData uri="http://schemas.openxmlformats.org/presentationml/2006/ole">
            <p:oleObj spid="_x0000_s91138" name="Equação" r:id="rId3" imgW="2463800" imgH="1397000" progId="Equation.3">
              <p:embed/>
            </p:oleObj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44008" y="40770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Valor Presente dos Custos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16016" y="27809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Valor Presente dos Benefícios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</a:t>
            </a:r>
            <a:endParaRPr lang="pt-B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1804988"/>
            <a:ext cx="79438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835696" y="522920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 smtClean="0"/>
              <a:t>Resultado</a:t>
            </a:r>
          </a:p>
          <a:p>
            <a:r>
              <a:rPr lang="pt-BR" dirty="0" smtClean="0"/>
              <a:t>Receitas</a:t>
            </a:r>
          </a:p>
          <a:p>
            <a:r>
              <a:rPr lang="pt-BR" dirty="0" smtClean="0"/>
              <a:t>(-) Despesas</a:t>
            </a:r>
            <a:endParaRPr lang="pt-BR" dirty="0"/>
          </a:p>
        </p:txBody>
      </p:sp>
      <p:cxnSp>
        <p:nvCxnSpPr>
          <p:cNvPr id="7" name="Conector em curva 6"/>
          <p:cNvCxnSpPr/>
          <p:nvPr/>
        </p:nvCxnSpPr>
        <p:spPr>
          <a:xfrm rot="16200000" flipH="1">
            <a:off x="1979712" y="4581128"/>
            <a:ext cx="1008112" cy="288032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em curva 10"/>
          <p:cNvCxnSpPr/>
          <p:nvPr/>
        </p:nvCxnSpPr>
        <p:spPr>
          <a:xfrm flipV="1">
            <a:off x="3563888" y="4221088"/>
            <a:ext cx="2160240" cy="1440160"/>
          </a:xfrm>
          <a:prstGeom prst="curvedConnector3">
            <a:avLst>
              <a:gd name="adj1" fmla="val 50000"/>
            </a:avLst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683568" y="1628800"/>
            <a:ext cx="3816424" cy="468052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539552" y="12687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Análise Econômica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179512" y="980728"/>
            <a:ext cx="8568952" cy="5544616"/>
          </a:xfrm>
          <a:prstGeom prst="ellipse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5220072" y="537321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Análise Econômico-Financeira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4" grpId="0" animBg="1"/>
      <p:bldP spid="15" grpId="0" build="allAtOnce"/>
      <p:bldP spid="16" grpId="0" animBg="1"/>
      <p:bldP spid="17" grpId="0" build="allAtOnce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 de Financiamento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Capital próprio</a:t>
            </a:r>
          </a:p>
          <a:p>
            <a:pPr>
              <a:buNone/>
            </a:pPr>
            <a:r>
              <a:rPr lang="pt-BR" sz="2800" dirty="0" smtClean="0"/>
              <a:t>Proveniente de sócios, acionistas, proprietários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sz="2400" dirty="0" smtClean="0"/>
              <a:t>- Vantagem: baixo custo (custo de oportunidade)</a:t>
            </a:r>
          </a:p>
          <a:p>
            <a:pPr>
              <a:buNone/>
            </a:pPr>
            <a:r>
              <a:rPr lang="pt-BR" sz="2400" dirty="0" smtClean="0"/>
              <a:t>	- Desvantagem:  crescimento lento</a:t>
            </a:r>
          </a:p>
          <a:p>
            <a:r>
              <a:rPr lang="pt-BR" dirty="0" smtClean="0"/>
              <a:t>Capital de terceiros</a:t>
            </a:r>
          </a:p>
          <a:p>
            <a:pPr marL="0" indent="0">
              <a:buNone/>
            </a:pPr>
            <a:r>
              <a:rPr lang="pt-BR" sz="2800" dirty="0" smtClean="0"/>
              <a:t>Proveniente de instituições financeiras, cooperativas de crédito, fornecedores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sz="2400" dirty="0" smtClean="0"/>
              <a:t>- Vantagem: crescimento rápido</a:t>
            </a:r>
          </a:p>
          <a:p>
            <a:pPr>
              <a:buNone/>
            </a:pPr>
            <a:r>
              <a:rPr lang="pt-BR" sz="2400" dirty="0" smtClean="0"/>
              <a:t>	- Desvantagem:  custo do financiamento (juros); risco do negócio absorvido somente pelo capital próprio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Fluxos de Caixa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539552" y="1844824"/>
          <a:ext cx="778720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872208"/>
                <a:gridCol w="2170583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Projeto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Capital de Terceiros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Capital Próprio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-13.211,85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6.788,15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-13.211,85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16.788,15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-13.211,85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26.788,15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-13.211,85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26.788,15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-13.211,85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16.788,15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-13.211,85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16.788,15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TIR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25,6%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VPL</a:t>
                      </a:r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(12%)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27.886,63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23.567,35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IL </a:t>
                      </a:r>
                      <a:r>
                        <a:rPr lang="pt-B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(12%)</a:t>
                      </a:r>
                      <a:endParaRPr lang="pt-B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1,28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1,47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Alternativas e Consequências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015108" y="2071678"/>
          <a:ext cx="7128792" cy="2738120"/>
        </p:xfrm>
        <a:graphic>
          <a:graphicData uri="http://schemas.openxmlformats.org/drawingml/2006/table">
            <a:tbl>
              <a:tblPr/>
              <a:tblGrid>
                <a:gridCol w="2375989"/>
                <a:gridCol w="2375989"/>
                <a:gridCol w="237681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Retiro $ 2.037 da Poupança e pago a cota única em 16.01.2017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Retiro $ 700 da Poupança e pago a primeira parcela em 16.01.2017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Retiro $ 2.100 da Poupança e pago a cota única em 16.02.2017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Retiro $ 700 da Poupança e pago a segunda parcela em 16.02.2017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Retiro $ 700 da Poupança e pago a terceira parcela em 16.03.2017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Financiamento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Projeto Economicamente Viável: existem esquemas de financiamento viáveis</a:t>
            </a:r>
          </a:p>
          <a:p>
            <a:pPr lvl="1"/>
            <a:r>
              <a:rPr lang="pt-BR" dirty="0" smtClean="0"/>
              <a:t>Pelo menos a solução trivial: 100% de capital próprio</a:t>
            </a:r>
          </a:p>
          <a:p>
            <a:r>
              <a:rPr lang="pt-BR" dirty="0" smtClean="0"/>
              <a:t>Projeto Economicamente Inviável: pode ser viabilizado pra o capital próprio se </a:t>
            </a:r>
          </a:p>
          <a:p>
            <a:pPr lvl="1"/>
            <a:r>
              <a:rPr lang="pt-BR" dirty="0" smtClean="0"/>
              <a:t>o custo do capital de terceiros for inferior à </a:t>
            </a:r>
            <a:r>
              <a:rPr lang="pt-BR" dirty="0" err="1" smtClean="0"/>
              <a:t>TIR</a:t>
            </a:r>
            <a:r>
              <a:rPr lang="pt-BR" dirty="0" smtClean="0"/>
              <a:t> do projeto</a:t>
            </a:r>
          </a:p>
          <a:p>
            <a:pPr lvl="1"/>
            <a:r>
              <a:rPr lang="pt-BR" dirty="0" smtClean="0"/>
              <a:t>a alavancagem for elevada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Na análise do projeto, não se conhecem os retornos futuros </a:t>
            </a:r>
          </a:p>
          <a:p>
            <a:r>
              <a:rPr lang="pt-BR" dirty="0" smtClean="0"/>
              <a:t>Contingências: atraso na implantação, paradas não programadas</a:t>
            </a:r>
            <a:r>
              <a:rPr lang="pt-BR" smtClean="0"/>
              <a:t>, etc.</a:t>
            </a:r>
            <a:endParaRPr lang="pt-BR" dirty="0" smtClean="0"/>
          </a:p>
          <a:p>
            <a:r>
              <a:rPr lang="pt-BR" dirty="0" smtClean="0"/>
              <a:t>Utilizam-se projeções ou cenários no lugar dos preços desconhecidos</a:t>
            </a:r>
          </a:p>
          <a:p>
            <a:r>
              <a:rPr lang="pt-BR" dirty="0" smtClean="0"/>
              <a:t>Os indicadores (VPL, TIR, </a:t>
            </a:r>
            <a:r>
              <a:rPr lang="pt-BR" dirty="0" err="1" smtClean="0"/>
              <a:t>payback</a:t>
            </a:r>
            <a:r>
              <a:rPr lang="pt-BR" dirty="0" smtClean="0"/>
              <a:t>, entre outros) passam a ser variáveis aleatórias, cujas  médias e variâncias podem ser estimadas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Atraso na execução do </a:t>
            </a:r>
            <a:r>
              <a:rPr lang="pt-BR" dirty="0" err="1" smtClean="0"/>
              <a:t>I</a:t>
            </a:r>
            <a:r>
              <a:rPr lang="pt-BR" baseline="-25000" dirty="0" err="1" smtClean="0"/>
              <a:t>0</a:t>
            </a:r>
            <a:endParaRPr lang="pt-BR" baseline="-25000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457200" y="2118464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Fluxo de Caixa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Acumulado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-100.000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</a:t>
                      </a:r>
                      <a:endParaRPr lang="pt-BR" sz="2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TIR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Risco de Preço - Simulação</a:t>
            </a:r>
            <a:endParaRPr lang="pt-BR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02174287"/>
              </p:ext>
            </p:extLst>
          </p:nvPr>
        </p:nvGraphicFramePr>
        <p:xfrm>
          <a:off x="1907704" y="2060848"/>
          <a:ext cx="5310336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to 4"/>
          <p:cNvCxnSpPr/>
          <p:nvPr/>
        </p:nvCxnSpPr>
        <p:spPr>
          <a:xfrm flipV="1">
            <a:off x="5220072" y="1988840"/>
            <a:ext cx="0" cy="324036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4427984" y="16195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>
                <a:solidFill>
                  <a:schemeClr val="tx2"/>
                </a:solidFill>
              </a:rPr>
              <a:t>Média: 20,8</a:t>
            </a:r>
            <a:endParaRPr lang="pt-BR">
              <a:solidFill>
                <a:schemeClr val="tx2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 flipV="1">
            <a:off x="4788024" y="2141240"/>
            <a:ext cx="0" cy="324036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283968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>
                <a:solidFill>
                  <a:srgbClr val="00B050"/>
                </a:solidFill>
              </a:rPr>
              <a:t>TMA: 15</a:t>
            </a:r>
            <a:endParaRPr lang="pt-BR">
              <a:solidFill>
                <a:srgbClr val="00B05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1560" y="555788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>
                <a:solidFill>
                  <a:srgbClr val="FF0000"/>
                </a:solidFill>
              </a:rPr>
              <a:t>Risco de 26,5% de não atingir a TMA !</a:t>
            </a:r>
            <a:endParaRPr lang="pt-B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225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Comparando as alternativas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Alternativas A e B – se eu deixasse os 2.037 rendendo por mais um mês, em 16.02 eu teria 2.037 + 2.037 x 0,5% = 2.047,19, que é menos que o valor a ser pago nesse dia, 2.100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</a:t>
            </a:r>
            <a:r>
              <a:rPr lang="pt-BR" b="1" dirty="0" smtClean="0"/>
              <a:t>→   A é preferível a B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Comparando as alternativas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 Alternativas A e C</a:t>
            </a:r>
            <a:endParaRPr lang="pt-BR" b="1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Os juros recebidos (9,91) são menores que o desconto (63,00)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/>
              <a:t>	→   A é preferível a C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2348880"/>
          <a:ext cx="6192688" cy="1135380"/>
        </p:xfrm>
        <a:graphic>
          <a:graphicData uri="http://schemas.openxmlformats.org/drawingml/2006/table">
            <a:tbl>
              <a:tblPr/>
              <a:tblGrid>
                <a:gridCol w="1170569"/>
                <a:gridCol w="1321610"/>
                <a:gridCol w="1321610"/>
                <a:gridCol w="1321610"/>
                <a:gridCol w="105728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16/01/2017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2.037,00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1.337,00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16/02/2017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643,69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16/03/2017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-53,10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Comparando as alternativas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Quanto custa postergar o pagamento?</a:t>
            </a:r>
          </a:p>
          <a:p>
            <a:r>
              <a:rPr lang="pt-BR" dirty="0" smtClean="0"/>
              <a:t>Alternativa B: acréscimo de 2.100 – 2.037 = 63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63 / 2.037 = 3,09% em um mês</a:t>
            </a:r>
          </a:p>
          <a:p>
            <a:r>
              <a:rPr lang="pt-BR" dirty="0" smtClean="0"/>
              <a:t>Alternativa C </a:t>
            </a: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3779912" y="3645024"/>
          <a:ext cx="3152775" cy="2559050"/>
        </p:xfrm>
        <a:graphic>
          <a:graphicData uri="http://schemas.openxmlformats.org/presentationml/2006/ole">
            <p:oleObj spid="_x0000_s20482" name="Equação" r:id="rId3" imgW="1752480" imgH="1422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3059113" y="549275"/>
          <a:ext cx="3556000" cy="3913188"/>
        </p:xfrm>
        <a:graphic>
          <a:graphicData uri="http://schemas.openxmlformats.org/presentationml/2006/ole">
            <p:oleObj spid="_x0000_s21506" name="Equação" r:id="rId3" imgW="1777680" imgH="1955520" progId="Equation.3">
              <p:embed/>
            </p:oleObj>
          </a:graphicData>
        </a:graphic>
      </p:graphicFrame>
      <p:sp>
        <p:nvSpPr>
          <p:cNvPr id="3" name="Retângulo 2"/>
          <p:cNvSpPr/>
          <p:nvPr/>
        </p:nvSpPr>
        <p:spPr>
          <a:xfrm>
            <a:off x="2051720" y="5157192"/>
            <a:ext cx="3270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/>
              <a:t>→   B é preferível a C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1687</Words>
  <Application>Microsoft Office PowerPoint</Application>
  <PresentationFormat>Apresentação na tela (4:3)</PresentationFormat>
  <Paragraphs>524</Paragraphs>
  <Slides>53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53</vt:i4>
      </vt:variant>
    </vt:vector>
  </HeadingPairs>
  <TitlesOfParts>
    <vt:vector size="56" baseType="lpstr">
      <vt:lpstr>Tema do Office</vt:lpstr>
      <vt:lpstr>Equação</vt:lpstr>
      <vt:lpstr>Equation</vt:lpstr>
      <vt:lpstr> Elementos de Matemática Financeira  ZEB0763 - Economia </vt:lpstr>
      <vt:lpstr>Problema</vt:lpstr>
      <vt:lpstr>Depende ...</vt:lpstr>
      <vt:lpstr>Recolocando o Problema</vt:lpstr>
      <vt:lpstr>Alternativas e Consequências</vt:lpstr>
      <vt:lpstr>Comparando as alternativas</vt:lpstr>
      <vt:lpstr>Comparando as alternativas</vt:lpstr>
      <vt:lpstr>Comparando as alternativas</vt:lpstr>
      <vt:lpstr>Slide 9</vt:lpstr>
      <vt:lpstr>Capitalização e Desconto</vt:lpstr>
      <vt:lpstr>Capitalização</vt:lpstr>
      <vt:lpstr>Slide 12</vt:lpstr>
      <vt:lpstr>Slide 13</vt:lpstr>
      <vt:lpstr>Desconto</vt:lpstr>
      <vt:lpstr>Juros Simples e Juros Compostos</vt:lpstr>
      <vt:lpstr>Juros Simples</vt:lpstr>
      <vt:lpstr>Juros Compostos</vt:lpstr>
      <vt:lpstr>Equivalência de Juros Simples e Compostos</vt:lpstr>
      <vt:lpstr>Desconto Comercial Simples</vt:lpstr>
      <vt:lpstr>Desconto Comercial Simples</vt:lpstr>
      <vt:lpstr>Desconto Racional Simples</vt:lpstr>
      <vt:lpstr>Desconto Composto</vt:lpstr>
      <vt:lpstr>Fluxo de Caixa</vt:lpstr>
      <vt:lpstr>Fluxo de Caixa do Comprador</vt:lpstr>
      <vt:lpstr>Fluxo de Caixa da Financeira</vt:lpstr>
      <vt:lpstr>Amortização da Dívida</vt:lpstr>
      <vt:lpstr>Tabela Price (Pagamento Constante)</vt:lpstr>
      <vt:lpstr>Tabela Price (Pagamento Constante)</vt:lpstr>
      <vt:lpstr>Amortização da Dívida</vt:lpstr>
      <vt:lpstr>Fluxo de Caixa - Exemplo</vt:lpstr>
      <vt:lpstr>Valor Presente Líquido (VPL) de um fluxo de caixa</vt:lpstr>
      <vt:lpstr>Regra de decisão</vt:lpstr>
      <vt:lpstr>Valor Presente Líquido</vt:lpstr>
      <vt:lpstr>Taxa Interna de Retorno</vt:lpstr>
      <vt:lpstr>Taxa Interna de Retorno</vt:lpstr>
      <vt:lpstr>VPL e TIR: como interpretar</vt:lpstr>
      <vt:lpstr>Taxa Mínima de Atratividade</vt:lpstr>
      <vt:lpstr>VPL e TIR: como interpretar</vt:lpstr>
      <vt:lpstr>Período de recuperação do investimento (payback)</vt:lpstr>
      <vt:lpstr>Período de recuperação do investimento (payback simples)</vt:lpstr>
      <vt:lpstr>Período de recuperação do investimento (payback simples)</vt:lpstr>
      <vt:lpstr>Período de recuperação do investimento (payback descontado)</vt:lpstr>
      <vt:lpstr>Período de recuperação do investimento (payback descontado)</vt:lpstr>
      <vt:lpstr>Regra de decisão</vt:lpstr>
      <vt:lpstr>Outros Indicadores</vt:lpstr>
      <vt:lpstr>Outros Indicadores</vt:lpstr>
      <vt:lpstr>Financiamento</vt:lpstr>
      <vt:lpstr>Fontes de Financiamento</vt:lpstr>
      <vt:lpstr>Fluxos de Caixa</vt:lpstr>
      <vt:lpstr>Financiamento</vt:lpstr>
      <vt:lpstr>Risco</vt:lpstr>
      <vt:lpstr>Atraso na execução do I0</vt:lpstr>
      <vt:lpstr>Risco de Preço - Simulação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Autor</dc:creator>
  <cp:lastModifiedBy>User</cp:lastModifiedBy>
  <cp:revision>83</cp:revision>
  <dcterms:created xsi:type="dcterms:W3CDTF">2017-02-24T13:26:47Z</dcterms:created>
  <dcterms:modified xsi:type="dcterms:W3CDTF">2017-10-03T18:02:11Z</dcterms:modified>
</cp:coreProperties>
</file>