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9" r:id="rId4"/>
    <p:sldId id="258" r:id="rId5"/>
    <p:sldId id="270" r:id="rId6"/>
    <p:sldId id="271" r:id="rId7"/>
    <p:sldId id="272" r:id="rId8"/>
    <p:sldId id="277" r:id="rId9"/>
    <p:sldId id="273" r:id="rId10"/>
    <p:sldId id="274" r:id="rId11"/>
    <p:sldId id="275" r:id="rId12"/>
    <p:sldId id="276" r:id="rId13"/>
    <p:sldId id="259" r:id="rId14"/>
    <p:sldId id="278" r:id="rId15"/>
    <p:sldId id="260" r:id="rId16"/>
    <p:sldId id="261" r:id="rId17"/>
    <p:sldId id="262" r:id="rId18"/>
    <p:sldId id="263" r:id="rId19"/>
    <p:sldId id="26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7E329-94F3-41BF-AF8F-1375C596A649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2EB7D-A8E6-4069-84E4-95B444B76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035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D6DD-7455-4A42-B9B6-7CF1295AB5F4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86BF-8DC6-49C1-873F-F191A9AEA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82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D6DD-7455-4A42-B9B6-7CF1295AB5F4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86BF-8DC6-49C1-873F-F191A9AEA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62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D6DD-7455-4A42-B9B6-7CF1295AB5F4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86BF-8DC6-49C1-873F-F191A9AEA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10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D6DD-7455-4A42-B9B6-7CF1295AB5F4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86BF-8DC6-49C1-873F-F191A9AEA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06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D6DD-7455-4A42-B9B6-7CF1295AB5F4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86BF-8DC6-49C1-873F-F191A9AEA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50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D6DD-7455-4A42-B9B6-7CF1295AB5F4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86BF-8DC6-49C1-873F-F191A9AEA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377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D6DD-7455-4A42-B9B6-7CF1295AB5F4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86BF-8DC6-49C1-873F-F191A9AEA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5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D6DD-7455-4A42-B9B6-7CF1295AB5F4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86BF-8DC6-49C1-873F-F191A9AEA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5088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D6DD-7455-4A42-B9B6-7CF1295AB5F4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86BF-8DC6-49C1-873F-F191A9AEA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858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D6DD-7455-4A42-B9B6-7CF1295AB5F4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86BF-8DC6-49C1-873F-F191A9AEA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373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AD6DD-7455-4A42-B9B6-7CF1295AB5F4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386BF-8DC6-49C1-873F-F191A9AEA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183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AD6DD-7455-4A42-B9B6-7CF1295AB5F4}" type="datetimeFigureOut">
              <a:rPr lang="pt-BR" smtClean="0"/>
              <a:t>23/06/2022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86BF-8DC6-49C1-873F-F191A9AEA5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44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Família jurídica muçulmana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5846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do direito islâmico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base </a:t>
            </a:r>
            <a:r>
              <a:rPr lang="pt-BR" dirty="0"/>
              <a:t>religiosa: o direito é a expressão da vontade de Deus – e não do povo. Não existe soberania popular</a:t>
            </a:r>
          </a:p>
          <a:p>
            <a:r>
              <a:rPr lang="pt-BR" dirty="0"/>
              <a:t>aplica-se somente a mulçumanos  </a:t>
            </a:r>
          </a:p>
          <a:p>
            <a:r>
              <a:rPr lang="pt-BR" dirty="0"/>
              <a:t>é um direito uniforme, não variando de Estado para Estado, mas entre escolas de pensamento.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0969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Relações do direito islâmico com  outros direitos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subordinação </a:t>
            </a:r>
            <a:r>
              <a:rPr lang="pt-BR" dirty="0"/>
              <a:t>do direito laico à </a:t>
            </a:r>
            <a:r>
              <a:rPr lang="pt-BR" dirty="0" smtClean="0"/>
              <a:t>xaria: </a:t>
            </a:r>
            <a:r>
              <a:rPr lang="pt-BR" dirty="0"/>
              <a:t>a Nação não pode contrariar a xaria, e o Estado está a seu serviço</a:t>
            </a:r>
          </a:p>
          <a:p>
            <a:r>
              <a:rPr lang="pt-BR" dirty="0"/>
              <a:t>direito estadual sobrepõe-se à xaria, que, no entanto, é a principal fonte inspiradora do direito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353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Fontes de sistema jurídico de países muçulmanos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xaria</a:t>
            </a:r>
            <a:endParaRPr lang="pt-BR" b="1" dirty="0"/>
          </a:p>
          <a:p>
            <a:r>
              <a:rPr lang="pt-BR" b="1" dirty="0"/>
              <a:t>direito legislado</a:t>
            </a:r>
          </a:p>
          <a:p>
            <a:pPr lvl="1"/>
            <a:r>
              <a:rPr lang="pt-BR" dirty="0"/>
              <a:t>reprodução da xaria em matérias do estatuto pessoal: pessoas, famílias, sucessões</a:t>
            </a:r>
          </a:p>
          <a:p>
            <a:pPr lvl="1"/>
            <a:r>
              <a:rPr lang="pt-BR" dirty="0"/>
              <a:t>direito secular: regulação pública da economia. Regras importadas do sistema romano-germânico ou da </a:t>
            </a:r>
            <a:r>
              <a:rPr lang="pt-BR" i="1" dirty="0"/>
              <a:t>common </a:t>
            </a:r>
            <a:r>
              <a:rPr lang="pt-BR" i="1" dirty="0" err="1"/>
              <a:t>law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4926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costume</a:t>
            </a:r>
            <a:r>
              <a:rPr lang="pt-BR" dirty="0" smtClean="0"/>
              <a:t>: fonte subsidiária (entre sunitas)</a:t>
            </a:r>
          </a:p>
          <a:p>
            <a:pPr lvl="1"/>
            <a:r>
              <a:rPr lang="pt-BR" dirty="0"/>
              <a:t>função semelhante à da </a:t>
            </a:r>
            <a:r>
              <a:rPr lang="pt-BR" i="1" dirty="0" err="1"/>
              <a:t>equity</a:t>
            </a:r>
            <a:r>
              <a:rPr lang="pt-BR" dirty="0"/>
              <a:t>. </a:t>
            </a:r>
          </a:p>
          <a:p>
            <a:pPr lvl="1"/>
            <a:r>
              <a:rPr lang="pt-BR" dirty="0"/>
              <a:t>instrumento em favor da tolerância: ao reconhecer validade </a:t>
            </a:r>
            <a:r>
              <a:rPr lang="pt-BR" dirty="0" smtClean="0"/>
              <a:t>dos costumes</a:t>
            </a:r>
            <a:r>
              <a:rPr lang="pt-BR" dirty="0"/>
              <a:t>, contribui-se para a paz social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2948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ciência do direito</a:t>
            </a:r>
            <a:r>
              <a:rPr lang="pt-BR" dirty="0"/>
              <a:t>: traduz as regras da xaria para o direito </a:t>
            </a:r>
          </a:p>
          <a:p>
            <a:r>
              <a:rPr lang="pt-BR" b="1" dirty="0"/>
              <a:t>jurisprudência</a:t>
            </a:r>
            <a:r>
              <a:rPr lang="pt-BR" dirty="0"/>
              <a:t>: </a:t>
            </a:r>
            <a:endParaRPr lang="pt-BR" dirty="0" smtClean="0"/>
          </a:p>
          <a:p>
            <a:pPr lvl="1"/>
            <a:r>
              <a:rPr lang="pt-BR" dirty="0" smtClean="0"/>
              <a:t>em </a:t>
            </a:r>
            <a:r>
              <a:rPr lang="pt-BR" dirty="0"/>
              <a:t>países </a:t>
            </a:r>
            <a:r>
              <a:rPr lang="pt-BR" dirty="0" smtClean="0"/>
              <a:t>onde </a:t>
            </a:r>
            <a:r>
              <a:rPr lang="pt-BR" dirty="0"/>
              <a:t>a </a:t>
            </a:r>
            <a:r>
              <a:rPr lang="pt-BR" i="1" dirty="0"/>
              <a:t>common </a:t>
            </a:r>
            <a:r>
              <a:rPr lang="pt-BR" i="1" dirty="0" err="1"/>
              <a:t>law</a:t>
            </a:r>
            <a:r>
              <a:rPr lang="pt-BR" i="1" dirty="0"/>
              <a:t> </a:t>
            </a:r>
            <a:r>
              <a:rPr lang="pt-BR" dirty="0"/>
              <a:t>formata o sistema </a:t>
            </a:r>
            <a:r>
              <a:rPr lang="pt-BR" dirty="0" smtClean="0"/>
              <a:t>jurídico</a:t>
            </a:r>
          </a:p>
          <a:p>
            <a:pPr lvl="1"/>
            <a:r>
              <a:rPr lang="pt-BR" dirty="0" smtClean="0"/>
              <a:t>há </a:t>
            </a:r>
            <a:r>
              <a:rPr lang="pt-BR" dirty="0"/>
              <a:t>países, contudo, onde os juízes estão vinculados às interpretações vigentes da xaria, sendo-lhes vedado criar regras. A jurisprudência, nesse caso, não constitui fonte de direito</a:t>
            </a:r>
          </a:p>
          <a:p>
            <a:r>
              <a:rPr lang="pt-BR" b="1" dirty="0"/>
              <a:t>equidade</a:t>
            </a:r>
            <a:r>
              <a:rPr lang="pt-BR" dirty="0"/>
              <a:t>: interpretação pela qual se afasta a solução decorrente da regra aplicável (p.ex.: pena da amputação mão aplicável aos roubos e furtos deixa de ser aplicada em período de fome generalizada)</a:t>
            </a:r>
          </a:p>
          <a:p>
            <a:r>
              <a:rPr lang="pt-BR" b="1" dirty="0"/>
              <a:t>analogia</a:t>
            </a:r>
            <a:r>
              <a:rPr lang="pt-BR" dirty="0"/>
              <a:t>: </a:t>
            </a:r>
            <a:r>
              <a:rPr lang="pt-BR" dirty="0" smtClean="0"/>
              <a:t>fonte </a:t>
            </a:r>
            <a:r>
              <a:rPr lang="pt-BR" dirty="0"/>
              <a:t>de direito para os sunitas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4440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dirty="0"/>
              <a:t>Concepção de sociedade do direito muçulmano: orgânica, coletivista. </a:t>
            </a:r>
          </a:p>
          <a:p>
            <a:pPr lvl="1"/>
            <a:r>
              <a:rPr lang="pt-BR" dirty="0"/>
              <a:t>concepção orgânica: os </a:t>
            </a:r>
            <a:r>
              <a:rPr lang="pt-BR" b="1" dirty="0"/>
              <a:t>deveres</a:t>
            </a:r>
            <a:r>
              <a:rPr lang="pt-BR" dirty="0"/>
              <a:t> </a:t>
            </a:r>
            <a:r>
              <a:rPr lang="pt-BR" b="1" dirty="0"/>
              <a:t>do indivíduo</a:t>
            </a:r>
            <a:r>
              <a:rPr lang="pt-BR" dirty="0"/>
              <a:t> para com a coletividade </a:t>
            </a:r>
          </a:p>
          <a:p>
            <a:pPr lvl="1"/>
            <a:r>
              <a:rPr lang="pt-BR" dirty="0"/>
              <a:t>concepção liberal: os </a:t>
            </a:r>
            <a:r>
              <a:rPr lang="pt-BR" b="1" dirty="0"/>
              <a:t>direitos</a:t>
            </a:r>
            <a:r>
              <a:rPr lang="pt-BR" dirty="0"/>
              <a:t> </a:t>
            </a:r>
            <a:r>
              <a:rPr lang="pt-BR" b="1" dirty="0"/>
              <a:t>do indivíduo</a:t>
            </a:r>
            <a:r>
              <a:rPr lang="pt-BR" dirty="0"/>
              <a:t> perante a coletividade (Estado e sociedade)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1684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Estudo de caso</a:t>
            </a:r>
            <a:r>
              <a:rPr lang="pt-BR" dirty="0" smtClean="0"/>
              <a:t>: </a:t>
            </a:r>
            <a:br>
              <a:rPr lang="pt-BR" dirty="0" smtClean="0"/>
            </a:br>
            <a:r>
              <a:rPr lang="pt-BR" dirty="0" smtClean="0"/>
              <a:t>Leyla </a:t>
            </a:r>
            <a:r>
              <a:rPr lang="pt-BR" dirty="0" err="1"/>
              <a:t>Sahin</a:t>
            </a:r>
            <a:r>
              <a:rPr lang="pt-BR" dirty="0"/>
              <a:t> v. Turquia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Em 23 de fevereiro de 1998, a Universidade de Istambul proibiu a seus estudantes o uso do véu islâmico e da barba.  A admissão em palestras, cursos ou orientações somente seria possível sem esses ornamentos de significado religioso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6646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/>
              <a:t>1997</a:t>
            </a:r>
            <a:r>
              <a:rPr lang="pt-BR" dirty="0" smtClean="0"/>
              <a:t>: Leyla </a:t>
            </a:r>
            <a:r>
              <a:rPr lang="pt-BR" dirty="0" err="1" smtClean="0"/>
              <a:t>Sahin</a:t>
            </a:r>
            <a:r>
              <a:rPr lang="pt-BR" dirty="0" smtClean="0"/>
              <a:t> matriculou-se </a:t>
            </a:r>
            <a:r>
              <a:rPr lang="pt-BR" dirty="0"/>
              <a:t>na faculdade de medicina da </a:t>
            </a:r>
            <a:r>
              <a:rPr lang="pt-BR" dirty="0" smtClean="0"/>
              <a:t>Universidade </a:t>
            </a:r>
            <a:r>
              <a:rPr lang="pt-BR" dirty="0"/>
              <a:t>de </a:t>
            </a:r>
            <a:r>
              <a:rPr lang="pt-BR" dirty="0" smtClean="0"/>
              <a:t>Istambul</a:t>
            </a:r>
          </a:p>
          <a:p>
            <a:pPr marL="0" indent="0">
              <a:buNone/>
            </a:pPr>
            <a:r>
              <a:rPr lang="pt-BR" b="1" dirty="0" smtClean="0"/>
              <a:t>1998</a:t>
            </a:r>
            <a:r>
              <a:rPr lang="pt-BR" dirty="0" smtClean="0"/>
              <a:t>: Leyla </a:t>
            </a:r>
            <a:r>
              <a:rPr lang="pt-BR" dirty="0" err="1" smtClean="0"/>
              <a:t>Sahin</a:t>
            </a:r>
            <a:r>
              <a:rPr lang="pt-BR" dirty="0" smtClean="0"/>
              <a:t> não foi autorizada a</a:t>
            </a:r>
          </a:p>
          <a:p>
            <a:pPr lvl="1"/>
            <a:r>
              <a:rPr lang="pt-BR" dirty="0" smtClean="0"/>
              <a:t>fazer </a:t>
            </a:r>
            <a:r>
              <a:rPr lang="pt-BR" dirty="0"/>
              <a:t>a prova escrita de oncologia, pois trajava o véu islâmico; </a:t>
            </a:r>
            <a:endParaRPr lang="pt-BR" dirty="0" smtClean="0"/>
          </a:p>
          <a:p>
            <a:pPr lvl="1"/>
            <a:r>
              <a:rPr lang="pt-BR" dirty="0" smtClean="0"/>
              <a:t>matricular-se </a:t>
            </a:r>
            <a:r>
              <a:rPr lang="pt-BR" dirty="0"/>
              <a:t>na cadeira de traumatologia </a:t>
            </a:r>
            <a:r>
              <a:rPr lang="pt-BR" dirty="0" smtClean="0"/>
              <a:t>ortopédica;</a:t>
            </a:r>
          </a:p>
          <a:p>
            <a:pPr lvl="1"/>
            <a:r>
              <a:rPr lang="pt-BR" dirty="0" smtClean="0"/>
              <a:t>participar de </a:t>
            </a:r>
            <a:r>
              <a:rPr lang="pt-BR" dirty="0"/>
              <a:t>seminário sobre </a:t>
            </a:r>
            <a:r>
              <a:rPr lang="pt-BR" dirty="0" smtClean="0"/>
              <a:t>neurologia;</a:t>
            </a:r>
          </a:p>
          <a:p>
            <a:pPr lvl="1"/>
            <a:r>
              <a:rPr lang="pt-BR" dirty="0" smtClean="0"/>
              <a:t>fazer </a:t>
            </a:r>
            <a:r>
              <a:rPr lang="pt-BR" dirty="0"/>
              <a:t>a prova escrita sobre saúde </a:t>
            </a:r>
            <a:r>
              <a:rPr lang="pt-BR" dirty="0" smtClean="0"/>
              <a:t>pública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5129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Leyla </a:t>
            </a:r>
            <a:r>
              <a:rPr lang="pt-BR" dirty="0" err="1"/>
              <a:t>Sahin</a:t>
            </a:r>
            <a:r>
              <a:rPr lang="pt-BR" dirty="0"/>
              <a:t> acionou a justiça turca, </a:t>
            </a:r>
            <a:r>
              <a:rPr lang="pt-BR" dirty="0" smtClean="0"/>
              <a:t>alegando:</a:t>
            </a:r>
          </a:p>
          <a:p>
            <a:r>
              <a:rPr lang="pt-BR" dirty="0" smtClean="0"/>
              <a:t>violação </a:t>
            </a:r>
            <a:r>
              <a:rPr lang="pt-BR" dirty="0"/>
              <a:t>de direitos fundamentais e incompetência da autoridade universitária para instituir proibições dessa </a:t>
            </a:r>
            <a:r>
              <a:rPr lang="pt-BR" dirty="0" smtClean="0"/>
              <a:t>natureza</a:t>
            </a:r>
          </a:p>
          <a:p>
            <a:r>
              <a:rPr lang="pt-BR" dirty="0" smtClean="0"/>
              <a:t>ação </a:t>
            </a:r>
            <a:r>
              <a:rPr lang="pt-BR" dirty="0"/>
              <a:t>foi julgada improcedente tanto em primeira, como em segunda instância, e essa improcedência teve como </a:t>
            </a:r>
            <a:r>
              <a:rPr lang="pt-BR" dirty="0" smtClean="0"/>
              <a:t>base:  </a:t>
            </a:r>
          </a:p>
          <a:p>
            <a:pPr lvl="1">
              <a:buFontTx/>
              <a:buChar char="-"/>
            </a:pPr>
            <a:r>
              <a:rPr lang="pt-BR" dirty="0" smtClean="0"/>
              <a:t> </a:t>
            </a:r>
            <a:r>
              <a:rPr lang="pt-BR" dirty="0"/>
              <a:t>a legislação ordinária em vigor na Turquia, que conferia ao órgão executivo das universidades o poder de disciplinar a indumentária dos estudantes, com o objetivo de manter a ordem, </a:t>
            </a:r>
            <a:endParaRPr lang="pt-BR" dirty="0" smtClean="0"/>
          </a:p>
          <a:p>
            <a:pPr lvl="1">
              <a:buFontTx/>
              <a:buChar char="-"/>
            </a:pPr>
            <a:r>
              <a:rPr lang="pt-BR" dirty="0" smtClean="0"/>
              <a:t>antecedentes </a:t>
            </a:r>
            <a:r>
              <a:rPr lang="pt-BR" dirty="0"/>
              <a:t>judiciais da Corte Constitucional e da Suprema Corte Administrativa, que, em casos semelhantes, não consideraram a proibição ilegal. </a:t>
            </a:r>
          </a:p>
        </p:txBody>
      </p:sp>
    </p:spTree>
    <p:extLst>
      <p:ext uri="{BB962C8B-B14F-4D97-AF65-F5344CB8AC3E}">
        <p14:creationId xmlns:p14="http://schemas.microsoft.com/office/powerpoint/2010/main" val="3335374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 smtClean="0"/>
              <a:t>Leyla </a:t>
            </a:r>
            <a:r>
              <a:rPr lang="pt-BR" dirty="0" err="1" smtClean="0"/>
              <a:t>Sahin</a:t>
            </a:r>
            <a:r>
              <a:rPr lang="pt-BR" dirty="0" smtClean="0"/>
              <a:t> aciona a Corte Europeia de Direitos Humanos (</a:t>
            </a:r>
            <a:r>
              <a:rPr lang="pt-BR" dirty="0" err="1" smtClean="0"/>
              <a:t>CEDH</a:t>
            </a:r>
            <a:r>
              <a:rPr lang="pt-BR" dirty="0" smtClean="0"/>
              <a:t>). A </a:t>
            </a:r>
            <a:r>
              <a:rPr lang="pt-BR" dirty="0" err="1" smtClean="0"/>
              <a:t>CEDH</a:t>
            </a:r>
            <a:r>
              <a:rPr lang="pt-BR" dirty="0" smtClean="0"/>
              <a:t> então</a:t>
            </a:r>
          </a:p>
          <a:p>
            <a:r>
              <a:rPr lang="pt-BR" dirty="0" smtClean="0"/>
              <a:t>atesta </a:t>
            </a:r>
            <a:r>
              <a:rPr lang="pt-BR" dirty="0"/>
              <a:t>a diferença entre liberdade de religião, de consciência e de adoração, de um lado, e o direito de trajar adornos religiosos, de outro: todos têm o direito de vestir-se como quiserem, assim como as tradições e os valores religiosos devem ser </a:t>
            </a:r>
            <a:r>
              <a:rPr lang="pt-BR" dirty="0" smtClean="0"/>
              <a:t>respeitados</a:t>
            </a:r>
          </a:p>
          <a:p>
            <a:r>
              <a:rPr lang="pt-BR" dirty="0"/>
              <a:t>e</a:t>
            </a:r>
            <a:r>
              <a:rPr lang="pt-BR" dirty="0" smtClean="0"/>
              <a:t>ntende que, numa </a:t>
            </a:r>
            <a:r>
              <a:rPr lang="pt-BR" dirty="0"/>
              <a:t>sociedade majoritariamente islâmica, com vários graus de engajamento religioso, se o uso de adornos religiosos for permitido em qualquer circunstância, haverá como discriminar entre muçulmanos praticantes, não praticantes e </a:t>
            </a:r>
            <a:r>
              <a:rPr lang="pt-BR" dirty="0" smtClean="0"/>
              <a:t>descrentes</a:t>
            </a:r>
          </a:p>
          <a:p>
            <a:r>
              <a:rPr lang="pt-BR" dirty="0"/>
              <a:t>c</a:t>
            </a:r>
            <a:r>
              <a:rPr lang="pt-BR" dirty="0" smtClean="0"/>
              <a:t>onsidera incompatível </a:t>
            </a:r>
            <a:r>
              <a:rPr lang="pt-BR" dirty="0"/>
              <a:t>com os fundamentos de um Estado laico dar reconhecimento legal a símbolos religiosos em instituições públicas de ensino superior. </a:t>
            </a:r>
            <a:endParaRPr lang="pt-BR" dirty="0" smtClean="0"/>
          </a:p>
          <a:p>
            <a:r>
              <a:rPr lang="pt-BR" dirty="0" smtClean="0"/>
              <a:t>considera a proibição </a:t>
            </a:r>
            <a:r>
              <a:rPr lang="pt-BR" dirty="0"/>
              <a:t>do uso de véu islâmico </a:t>
            </a:r>
            <a:r>
              <a:rPr lang="pt-BR" dirty="0" smtClean="0"/>
              <a:t>medida </a:t>
            </a:r>
            <a:r>
              <a:rPr lang="pt-BR" dirty="0"/>
              <a:t>compatível com o objetivo de assegurar o pluralismo e a paz social na Universidade de Istambul. </a:t>
            </a:r>
          </a:p>
        </p:txBody>
      </p:sp>
    </p:spTree>
    <p:extLst>
      <p:ext uri="{BB962C8B-B14F-4D97-AF65-F5344CB8AC3E}">
        <p14:creationId xmlns:p14="http://schemas.microsoft.com/office/powerpoint/2010/main" val="90803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Introdução: relações entre Estado e religião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Estado </a:t>
            </a:r>
            <a:r>
              <a:rPr lang="pt-BR" dirty="0"/>
              <a:t>laico. Estado e religião são separados. Dois modelos de separação</a:t>
            </a:r>
          </a:p>
          <a:p>
            <a:pPr lvl="1"/>
            <a:r>
              <a:rPr lang="pt-BR" dirty="0"/>
              <a:t>religião não interferirá nos assuntos do Estado (modelo francês)</a:t>
            </a:r>
          </a:p>
          <a:p>
            <a:pPr lvl="1"/>
            <a:r>
              <a:rPr lang="pt-BR" dirty="0"/>
              <a:t>estado não interferirá nos assuntos da religião (modelo norte-americano)</a:t>
            </a:r>
          </a:p>
          <a:p>
            <a:r>
              <a:rPr lang="pt-BR" dirty="0"/>
              <a:t>Estado com religião oficial: modelo muçulmano</a:t>
            </a:r>
          </a:p>
          <a:p>
            <a:pPr lvl="1"/>
            <a:r>
              <a:rPr lang="pt-BR" dirty="0"/>
              <a:t>purista: </a:t>
            </a:r>
            <a:r>
              <a:rPr lang="pt-BR" dirty="0" smtClean="0"/>
              <a:t>direito islâmico determina </a:t>
            </a:r>
            <a:r>
              <a:rPr lang="pt-BR" dirty="0"/>
              <a:t>vida pessoal, familiar, social, econômica dos muçulmanos (Arábia Saudita, Emirados Árabes Unidos, Iêmen, Irã etc.)</a:t>
            </a:r>
          </a:p>
          <a:p>
            <a:pPr lvl="1"/>
            <a:r>
              <a:rPr lang="pt-BR" dirty="0"/>
              <a:t>hibrido: </a:t>
            </a:r>
            <a:r>
              <a:rPr lang="pt-BR" dirty="0" smtClean="0"/>
              <a:t>direito islâmico é conjugado </a:t>
            </a:r>
            <a:r>
              <a:rPr lang="pt-BR" dirty="0"/>
              <a:t>com o direito do sistema</a:t>
            </a:r>
          </a:p>
          <a:p>
            <a:pPr lvl="2"/>
            <a:r>
              <a:rPr lang="pt-BR" dirty="0"/>
              <a:t>romano-germânico: Argélia, Egito, Líbano etc. ou </a:t>
            </a:r>
          </a:p>
          <a:p>
            <a:pPr lvl="2"/>
            <a:r>
              <a:rPr lang="pt-BR" dirty="0"/>
              <a:t>da </a:t>
            </a:r>
            <a:r>
              <a:rPr lang="pt-BR" i="1" dirty="0"/>
              <a:t>common </a:t>
            </a:r>
            <a:r>
              <a:rPr lang="pt-BR" i="1" dirty="0" err="1"/>
              <a:t>law</a:t>
            </a:r>
            <a:r>
              <a:rPr lang="pt-BR" dirty="0"/>
              <a:t>: Nigéria, Paquistão, Malásia etc.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119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t-BR" dirty="0"/>
              <a:t>Origens do islamismo</a:t>
            </a:r>
          </a:p>
          <a:p>
            <a:pPr lvl="1"/>
            <a:r>
              <a:rPr lang="pt-BR" dirty="0"/>
              <a:t>narrativa religiosa sobre a origem do islamismo: Deus envia mensagem por meio do anjo Gabriel para Maomé (570-632), que a recita para seus discípulos (alcorão: recitação). Escribas registram suas palavras, surge o texto sagrado do Alcorão, obra em 114 capítulos </a:t>
            </a:r>
          </a:p>
          <a:p>
            <a:pPr lvl="2"/>
            <a:r>
              <a:rPr lang="pt-BR" dirty="0"/>
              <a:t>Maomé: último profeta do Deus de Abraão, depois de Jesus, Moisés, Davi, Isaac, Ismael e Abraão</a:t>
            </a:r>
          </a:p>
          <a:p>
            <a:pPr lvl="1"/>
            <a:r>
              <a:rPr lang="pt-BR" dirty="0"/>
              <a:t>narrativa politica: Maomé unificou várias tribos árabes, permitindo que, em etapa posterior à unificação, tivesse início o expansionismo árabe e, com ele, a religião islâmica. Surge califado dominado pelos descendentes de Maomé.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266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cisma no islamismo: sunismo e xiismo </a:t>
            </a:r>
          </a:p>
          <a:p>
            <a:pPr lvl="1"/>
            <a:r>
              <a:rPr lang="pt-BR" dirty="0"/>
              <a:t>sunitas: deposição de Ali, primo e genro de Maomé, ascensão de partidários da dinastia </a:t>
            </a:r>
            <a:r>
              <a:rPr lang="pt-BR" dirty="0" err="1"/>
              <a:t>omíada</a:t>
            </a:r>
            <a:r>
              <a:rPr lang="pt-BR" dirty="0"/>
              <a:t>, que governou a comunidade islâmica entre 661 e 750. Califa deve ser escolhido por eleição. </a:t>
            </a:r>
          </a:p>
          <a:p>
            <a:pPr lvl="1"/>
            <a:r>
              <a:rPr lang="pt-BR" dirty="0"/>
              <a:t>xiitas: opositores aos novos soberanos. Para os xiitas, a autoridade doutrinal e política cabe exclusivamente aos descendentes de Maomé, por isso não pode o califa ser escolhido por eleição.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3170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 islâmica: xaria ou sharia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u="sng" dirty="0" smtClean="0"/>
              <a:t>Alcorão</a:t>
            </a:r>
            <a:r>
              <a:rPr lang="pt-BR" dirty="0"/>
              <a:t>: contém 600 versículos jurídicos </a:t>
            </a:r>
          </a:p>
          <a:p>
            <a:pPr lvl="1"/>
            <a:r>
              <a:rPr lang="pt-BR" dirty="0"/>
              <a:t>penal: </a:t>
            </a:r>
          </a:p>
          <a:p>
            <a:pPr lvl="2"/>
            <a:r>
              <a:rPr lang="pt-BR" dirty="0"/>
              <a:t>versículo 2:178: “ó vós que credes, é-vos prescrito o talião para o homicídio...[...]</a:t>
            </a:r>
          </a:p>
          <a:p>
            <a:pPr lvl="2"/>
            <a:r>
              <a:rPr lang="pt-BR" dirty="0"/>
              <a:t>amputação da mão como punição por furto</a:t>
            </a:r>
          </a:p>
          <a:p>
            <a:pPr lvl="2"/>
            <a:r>
              <a:rPr lang="pt-BR" dirty="0"/>
              <a:t>flagelação para adúlteros </a:t>
            </a:r>
          </a:p>
          <a:p>
            <a:pPr lvl="1"/>
            <a:r>
              <a:rPr lang="pt-BR" dirty="0"/>
              <a:t>família:</a:t>
            </a:r>
          </a:p>
          <a:p>
            <a:pPr lvl="2"/>
            <a:r>
              <a:rPr lang="pt-BR" dirty="0"/>
              <a:t>poligamia</a:t>
            </a:r>
          </a:p>
          <a:p>
            <a:pPr lvl="2"/>
            <a:r>
              <a:rPr lang="pt-BR" dirty="0"/>
              <a:t>direito do marido de repudiar unilateralmente a mulher</a:t>
            </a:r>
          </a:p>
          <a:p>
            <a:pPr lvl="2"/>
            <a:r>
              <a:rPr lang="pt-BR" dirty="0"/>
              <a:t>direito do marido de castigar a mulher se ela </a:t>
            </a:r>
            <a:r>
              <a:rPr lang="pt-BR"/>
              <a:t>for </a:t>
            </a:r>
            <a:r>
              <a:rPr lang="pt-BR" smtClean="0"/>
              <a:t>desobediente</a:t>
            </a:r>
            <a:endParaRPr lang="pt-BR" dirty="0"/>
          </a:p>
          <a:p>
            <a:pPr lvl="2"/>
            <a:r>
              <a:rPr lang="pt-BR" dirty="0"/>
              <a:t>direito da mulher casada ao dote do marido</a:t>
            </a:r>
          </a:p>
          <a:p>
            <a:pPr lvl="1"/>
            <a:r>
              <a:rPr lang="pt-BR" dirty="0"/>
              <a:t>economia: proibição da usura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203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u="sng" dirty="0" err="1" smtClean="0"/>
              <a:t>Suna</a:t>
            </a:r>
            <a:r>
              <a:rPr lang="pt-BR" dirty="0" smtClean="0"/>
              <a:t>: conjunto de regras deduzidas das condutas do profeta Maomé </a:t>
            </a:r>
          </a:p>
          <a:p>
            <a:pPr marL="0" indent="0">
              <a:buNone/>
            </a:pPr>
            <a:r>
              <a:rPr lang="pt-BR" dirty="0" smtClean="0"/>
              <a:t>Quatro escolas de pensamento: a diferença entre elas encontra-se na quantidade e no teor das tradições imputáveis ao profeta </a:t>
            </a:r>
          </a:p>
          <a:p>
            <a:pPr lvl="1"/>
            <a:r>
              <a:rPr lang="pt-BR" dirty="0" err="1" smtClean="0"/>
              <a:t>hanifita</a:t>
            </a:r>
            <a:endParaRPr lang="pt-BR" dirty="0" smtClean="0"/>
          </a:p>
          <a:p>
            <a:pPr lvl="1"/>
            <a:r>
              <a:rPr lang="pt-BR" dirty="0" err="1" smtClean="0"/>
              <a:t>maliquita</a:t>
            </a:r>
            <a:endParaRPr lang="pt-BR" dirty="0" smtClean="0"/>
          </a:p>
          <a:p>
            <a:pPr lvl="1"/>
            <a:r>
              <a:rPr lang="pt-BR" dirty="0" err="1" smtClean="0"/>
              <a:t>xafiita</a:t>
            </a:r>
            <a:endParaRPr lang="pt-BR" dirty="0" smtClean="0"/>
          </a:p>
          <a:p>
            <a:pPr lvl="1"/>
            <a:r>
              <a:rPr lang="pt-BR" dirty="0" err="1" smtClean="0"/>
              <a:t>hanbalita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046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Ilustração </a:t>
            </a:r>
            <a:r>
              <a:rPr lang="pt-BR" dirty="0"/>
              <a:t>da divergência entre essas escolas de pensamento focalizando a dissolução do </a:t>
            </a:r>
            <a:r>
              <a:rPr lang="pt-BR" dirty="0" smtClean="0"/>
              <a:t>casamento:</a:t>
            </a:r>
            <a:endParaRPr lang="pt-BR" dirty="0"/>
          </a:p>
          <a:p>
            <a:pPr lvl="1"/>
            <a:r>
              <a:rPr lang="pt-BR" dirty="0" err="1"/>
              <a:t>hanifitas</a:t>
            </a:r>
            <a:r>
              <a:rPr lang="pt-BR" dirty="0"/>
              <a:t>, </a:t>
            </a:r>
            <a:r>
              <a:rPr lang="pt-BR" dirty="0" err="1"/>
              <a:t>maliquitas</a:t>
            </a:r>
            <a:r>
              <a:rPr lang="pt-BR" dirty="0"/>
              <a:t> </a:t>
            </a:r>
            <a:r>
              <a:rPr lang="pt-BR" dirty="0" err="1"/>
              <a:t>xafiitas</a:t>
            </a:r>
            <a:r>
              <a:rPr lang="pt-BR" dirty="0"/>
              <a:t>: é nulo o acordo entre noivos pelo qual o homem se compromete a não casar com mais ninguém, pois a poligamia está consagrada no alcorão</a:t>
            </a:r>
          </a:p>
          <a:p>
            <a:pPr lvl="1"/>
            <a:r>
              <a:rPr lang="pt-BR" dirty="0" err="1"/>
              <a:t>hanbalitas</a:t>
            </a:r>
            <a:r>
              <a:rPr lang="pt-BR" dirty="0"/>
              <a:t>: o acordo é válido, porque a poligamia é autorizada pelo alcorão, e não imposta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8998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pt-BR" b="1" u="sng" dirty="0" err="1" smtClean="0"/>
              <a:t>Ijma</a:t>
            </a:r>
            <a:r>
              <a:rPr lang="pt-BR" dirty="0"/>
              <a:t>: consenso na comunidade (juristas qualificados) a respeito de qualquer questão suscitada pela interpretação ou aplicação do alcorão ou da </a:t>
            </a:r>
            <a:r>
              <a:rPr lang="pt-BR" dirty="0" err="1"/>
              <a:t>suna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1225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Fontes </a:t>
            </a:r>
            <a:r>
              <a:rPr lang="pt-BR" dirty="0"/>
              <a:t>do direito islâmico segundo os xiitas: </a:t>
            </a:r>
          </a:p>
          <a:p>
            <a:pPr lvl="1"/>
            <a:r>
              <a:rPr lang="pt-BR" dirty="0"/>
              <a:t>interpretação dada </a:t>
            </a:r>
            <a:r>
              <a:rPr lang="pt-BR" dirty="0" smtClean="0"/>
              <a:t>ao alcorão </a:t>
            </a:r>
            <a:r>
              <a:rPr lang="pt-BR" dirty="0"/>
              <a:t>por doze ímãs que sucederam a Maomé depois de Ali. </a:t>
            </a:r>
          </a:p>
          <a:p>
            <a:pPr lvl="1"/>
            <a:r>
              <a:rPr lang="pt-BR" dirty="0" err="1"/>
              <a:t>suna</a:t>
            </a:r>
            <a:r>
              <a:rPr lang="pt-BR" dirty="0"/>
              <a:t>: tradições sobre a conduta do profeta transmitidas pelos membros de sua família</a:t>
            </a:r>
          </a:p>
          <a:p>
            <a:pPr lvl="1"/>
            <a:r>
              <a:rPr lang="pt-BR" dirty="0"/>
              <a:t>não reconhece o </a:t>
            </a:r>
            <a:r>
              <a:rPr lang="pt-BR" i="1" dirty="0" err="1"/>
              <a:t>ijma</a:t>
            </a:r>
            <a:r>
              <a:rPr lang="pt-BR" dirty="0"/>
              <a:t> como fonte de direito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531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1197</Words>
  <Application>Microsoft Office PowerPoint</Application>
  <PresentationFormat>Apresentação na tela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Família jurídica muçulmana</vt:lpstr>
      <vt:lpstr>Introdução: relações entre Estado e religião</vt:lpstr>
      <vt:lpstr>Apresentação do PowerPoint</vt:lpstr>
      <vt:lpstr>Apresentação do PowerPoint</vt:lpstr>
      <vt:lpstr>Lei islâmica: xaria ou sharia</vt:lpstr>
      <vt:lpstr>Apresentação do PowerPoint</vt:lpstr>
      <vt:lpstr>Apresentação do PowerPoint</vt:lpstr>
      <vt:lpstr>Apresentação do PowerPoint</vt:lpstr>
      <vt:lpstr>Apresentação do PowerPoint</vt:lpstr>
      <vt:lpstr>Características do direito islâmico</vt:lpstr>
      <vt:lpstr>Relações do direito islâmico com  outros direitos</vt:lpstr>
      <vt:lpstr>Fontes de sistema jurídico de países muçulmanos</vt:lpstr>
      <vt:lpstr>Apresentação do PowerPoint</vt:lpstr>
      <vt:lpstr>Apresentação do PowerPoint</vt:lpstr>
      <vt:lpstr>Apresentação do PowerPoint</vt:lpstr>
      <vt:lpstr>Estudo de caso:  Leyla Sahin v. Turquia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Família jurídica muçulmana</dc:title>
  <dc:creator>Geraldo Miniuci</dc:creator>
  <cp:lastModifiedBy>Professores</cp:lastModifiedBy>
  <cp:revision>20</cp:revision>
  <dcterms:created xsi:type="dcterms:W3CDTF">2019-04-02T15:13:01Z</dcterms:created>
  <dcterms:modified xsi:type="dcterms:W3CDTF">2022-06-23T13:51:04Z</dcterms:modified>
</cp:coreProperties>
</file>