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59" r:id="rId5"/>
    <p:sldId id="258" r:id="rId6"/>
    <p:sldId id="268" r:id="rId7"/>
    <p:sldId id="269" r:id="rId8"/>
    <p:sldId id="281" r:id="rId9"/>
    <p:sldId id="280" r:id="rId10"/>
    <p:sldId id="279" r:id="rId11"/>
    <p:sldId id="270" r:id="rId12"/>
    <p:sldId id="271" r:id="rId13"/>
    <p:sldId id="272" r:id="rId14"/>
    <p:sldId id="274" r:id="rId15"/>
    <p:sldId id="275" r:id="rId16"/>
    <p:sldId id="276" r:id="rId17"/>
    <p:sldId id="282" r:id="rId18"/>
    <p:sldId id="278" r:id="rId19"/>
    <p:sldId id="260" r:id="rId20"/>
  </p:sldIdLst>
  <p:sldSz cx="12192000" cy="6858000"/>
  <p:notesSz cx="6881813" cy="97107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okinf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okinfo.com/media/pdf/qrc/wosqrc.pdf" TargetMode="External"/><Relationship Id="rId4" Type="http://schemas.openxmlformats.org/officeDocument/2006/relationships/hyperlink" Target="-%20http:/wokinfo.com/training_support/training/web-of-knowledg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est.science.thomsonreuters.com/forms/HistCit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arfield.library.upenn.edu/histcomp/guide.html" TargetMode="External"/><Relationship Id="rId2" Type="http://schemas.openxmlformats.org/officeDocument/2006/relationships/hyperlink" Target="https://en.wikipedia.org/wiki/Histci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ibliometric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4264" y="2606040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State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of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the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art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literature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review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pt-BR" b="1" dirty="0" err="1">
                <a:latin typeface="Batang" panose="02030600000101010101" pitchFamily="18" charset="-127"/>
                <a:ea typeface="Batang" panose="02030600000101010101" pitchFamily="18" charset="-127"/>
              </a:rPr>
              <a:t>on</a:t>
            </a:r>
            <a:r>
              <a:rPr lang="pt-BR" b="1" dirty="0">
                <a:latin typeface="Batang" panose="02030600000101010101" pitchFamily="18" charset="-127"/>
                <a:ea typeface="Batang" panose="02030600000101010101" pitchFamily="18" charset="-127"/>
              </a:rPr>
              <a:t>...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b="1" dirty="0"/>
              <a:t>Dutra – 2016</a:t>
            </a:r>
          </a:p>
          <a:p>
            <a:pPr algn="ctr"/>
            <a:r>
              <a:rPr lang="pt-BR" b="1" dirty="0"/>
              <a:t>dutra@usp.br </a:t>
            </a:r>
          </a:p>
          <a:p>
            <a:pPr algn="ctr"/>
            <a:r>
              <a:rPr lang="pt-BR" b="1" dirty="0"/>
              <a:t>UNM</a:t>
            </a:r>
          </a:p>
        </p:txBody>
      </p:sp>
    </p:spTree>
    <p:extLst>
      <p:ext uri="{BB962C8B-B14F-4D97-AF65-F5344CB8AC3E}">
        <p14:creationId xmlns:p14="http://schemas.microsoft.com/office/powerpoint/2010/main" val="4408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22" y="38505"/>
            <a:ext cx="10975791" cy="1280890"/>
          </a:xfrm>
        </p:spPr>
        <p:txBody>
          <a:bodyPr/>
          <a:lstStyle/>
          <a:p>
            <a:r>
              <a:rPr lang="en-US" b="1" dirty="0"/>
              <a:t>Cited References (1 to 14,088 references)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11656" r="56307" b="5390"/>
          <a:stretch/>
        </p:blipFill>
        <p:spPr>
          <a:xfrm>
            <a:off x="3486564" y="1905000"/>
            <a:ext cx="8215106" cy="4787348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5951089" y="704671"/>
            <a:ext cx="5698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</a:rPr>
              <a:t>Records in blue are part of the collection. </a:t>
            </a:r>
          </a:p>
          <a:p>
            <a:r>
              <a:rPr lang="en-US" dirty="0">
                <a:latin typeface="Arial" panose="020B0604020202020204" pitchFamily="34" charset="0"/>
              </a:rPr>
              <a:t>Records in black are not part of the collection as they did not meet Web of Science search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</a:rPr>
              <a:t>criteria used by you</a:t>
            </a:r>
            <a:r>
              <a:rPr lang="en-US" dirty="0">
                <a:latin typeface="Arial" panose="020B0604020202020204" pitchFamily="34" charset="0"/>
              </a:rPr>
              <a:t>, or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they are not indexed in Web of Science</a:t>
            </a:r>
            <a:r>
              <a:rPr lang="en-US" dirty="0">
                <a:solidFill>
                  <a:srgbClr val="010101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228427" y="3031929"/>
            <a:ext cx="2809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0101"/>
                </a:solidFill>
                <a:latin typeface="Arial" panose="020B0604020202020204" pitchFamily="34" charset="0"/>
              </a:rPr>
              <a:t>The "</a:t>
            </a:r>
            <a:r>
              <a:rPr lang="en-US" dirty="0" err="1">
                <a:solidFill>
                  <a:srgbClr val="010101"/>
                </a:solidFill>
                <a:latin typeface="Arial" panose="020B0604020202020204" pitchFamily="34" charset="0"/>
              </a:rPr>
              <a:t>WoS</a:t>
            </a:r>
            <a:r>
              <a:rPr lang="en-US" dirty="0">
                <a:solidFill>
                  <a:srgbClr val="010101"/>
                </a:solidFill>
                <a:latin typeface="Arial" panose="020B0604020202020204" pitchFamily="34" charset="0"/>
              </a:rPr>
              <a:t>" link will automatically search Web of Science for the cited reference</a:t>
            </a:r>
            <a:endParaRPr lang="en-US" dirty="0"/>
          </a:p>
        </p:txBody>
      </p:sp>
      <p:sp>
        <p:nvSpPr>
          <p:cNvPr id="14" name="Retângulo 13"/>
          <p:cNvSpPr/>
          <p:nvPr/>
        </p:nvSpPr>
        <p:spPr>
          <a:xfrm>
            <a:off x="180952" y="4896644"/>
            <a:ext cx="33865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0101"/>
                </a:solidFill>
                <a:latin typeface="Arial" panose="020B0604020202020204" pitchFamily="34" charset="0"/>
              </a:rPr>
              <a:t>The “+ Make Record" link (available only on references in black that are not in the collection) allows the user to manual turn a reference into a record in the collection</a:t>
            </a:r>
            <a:endParaRPr lang="en-US" dirty="0"/>
          </a:p>
        </p:txBody>
      </p:sp>
      <p:sp>
        <p:nvSpPr>
          <p:cNvPr id="15" name="Seta para Baixo 14"/>
          <p:cNvSpPr/>
          <p:nvPr/>
        </p:nvSpPr>
        <p:spPr>
          <a:xfrm>
            <a:off x="3607743" y="714099"/>
            <a:ext cx="940904" cy="2358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 rot="5400000">
            <a:off x="8579152" y="3387510"/>
            <a:ext cx="685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Shows the number of records in which this reference is cited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11317357" y="704671"/>
            <a:ext cx="505311" cy="23272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7997839" y="1868300"/>
            <a:ext cx="1529611" cy="139173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/>
          <p:nvPr/>
        </p:nvCxnSpPr>
        <p:spPr>
          <a:xfrm flipH="1">
            <a:off x="4808618" y="1868300"/>
            <a:ext cx="1406653" cy="2054343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401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Categories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  <a:p>
            <a:r>
              <a:rPr lang="en-US" dirty="0"/>
              <a:t>Journals</a:t>
            </a:r>
          </a:p>
          <a:p>
            <a:r>
              <a:rPr lang="en-US" dirty="0"/>
              <a:t>Cited References</a:t>
            </a:r>
          </a:p>
          <a:p>
            <a:r>
              <a:rPr lang="en-US" dirty="0"/>
              <a:t>Yearly output</a:t>
            </a:r>
          </a:p>
          <a:p>
            <a:r>
              <a:rPr lang="en-US" dirty="0"/>
              <a:t>Country</a:t>
            </a:r>
          </a:p>
          <a:p>
            <a:endParaRPr lang="en-US" dirty="0"/>
          </a:p>
          <a:p>
            <a:r>
              <a:rPr lang="en-US" dirty="0" err="1"/>
              <a:t>Historiographs</a:t>
            </a:r>
            <a:r>
              <a:rPr lang="en-US" dirty="0"/>
              <a:t> - chronological citation network showing citation links between papers.</a:t>
            </a:r>
          </a:p>
          <a:p>
            <a:pPr lvl="1"/>
            <a:r>
              <a:rPr lang="pt-BR" dirty="0"/>
              <a:t>TOOLS – GRAPH MAKER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2788760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better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34352" y="1562276"/>
            <a:ext cx="8915400" cy="2778034"/>
          </a:xfrm>
        </p:spPr>
        <p:txBody>
          <a:bodyPr/>
          <a:lstStyle/>
          <a:p>
            <a:r>
              <a:rPr lang="en-US" dirty="0"/>
              <a:t>LCS – Local citation score -&gt; number of citations to the paper from WITHIN the collection</a:t>
            </a:r>
          </a:p>
          <a:p>
            <a:r>
              <a:rPr lang="en-US" dirty="0"/>
              <a:t>GCS – Global citation score-&gt; number of citations to the paper from ALL sources</a:t>
            </a:r>
          </a:p>
          <a:p>
            <a:r>
              <a:rPr lang="en-US" dirty="0"/>
              <a:t>LCR – Local cited references -&gt; Number of records in the collection that are cited by the paper. </a:t>
            </a:r>
            <a:r>
              <a:rPr lang="en-US" b="1" dirty="0">
                <a:solidFill>
                  <a:srgbClr val="FF0000"/>
                </a:solidFill>
              </a:rPr>
              <a:t>This is the relevance </a:t>
            </a:r>
            <a:r>
              <a:rPr lang="en-US" dirty="0"/>
              <a:t>of the paper to the collection</a:t>
            </a:r>
          </a:p>
          <a:p>
            <a:r>
              <a:rPr lang="en-US" dirty="0"/>
              <a:t>CR – Number of cited references -&gt; Total cited references in the bibliography of the paper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91" y="5362667"/>
            <a:ext cx="754986" cy="6725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612" y="4924697"/>
            <a:ext cx="2619375" cy="1743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229" y="5950762"/>
            <a:ext cx="554674" cy="7921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9566" y="4993533"/>
            <a:ext cx="741692" cy="1070892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35131" y="2011680"/>
            <a:ext cx="1946365" cy="1293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Web of Science</a:t>
            </a:r>
          </a:p>
          <a:p>
            <a:pPr algn="ctr"/>
            <a:r>
              <a:rPr lang="en-US" dirty="0"/>
              <a:t>collection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371600" y="3474720"/>
            <a:ext cx="561703" cy="12148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70709" y="416705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GCS</a:t>
            </a:r>
          </a:p>
        </p:txBody>
      </p:sp>
      <p:sp>
        <p:nvSpPr>
          <p:cNvPr id="12" name="Chave Direita 11"/>
          <p:cNvSpPr/>
          <p:nvPr/>
        </p:nvSpPr>
        <p:spPr>
          <a:xfrm>
            <a:off x="8490857" y="4911634"/>
            <a:ext cx="326572" cy="148916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8863854" y="5457680"/>
            <a:ext cx="1672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Your collection</a:t>
            </a:r>
            <a:endParaRPr lang="en-US" b="1" dirty="0"/>
          </a:p>
        </p:txBody>
      </p:sp>
      <p:cxnSp>
        <p:nvCxnSpPr>
          <p:cNvPr id="15" name="Conector de Seta Reta 14"/>
          <p:cNvCxnSpPr/>
          <p:nvPr/>
        </p:nvCxnSpPr>
        <p:spPr>
          <a:xfrm flipH="1">
            <a:off x="4245429" y="5656217"/>
            <a:ext cx="1558245" cy="427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ave Esquerda 15"/>
          <p:cNvSpPr/>
          <p:nvPr/>
        </p:nvSpPr>
        <p:spPr>
          <a:xfrm>
            <a:off x="5962285" y="4740717"/>
            <a:ext cx="441050" cy="187370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4753296" y="566713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LCS</a:t>
            </a:r>
          </a:p>
        </p:txBody>
      </p:sp>
      <p:cxnSp>
        <p:nvCxnSpPr>
          <p:cNvPr id="19" name="Conector de Seta Reta 18"/>
          <p:cNvCxnSpPr/>
          <p:nvPr/>
        </p:nvCxnSpPr>
        <p:spPr>
          <a:xfrm>
            <a:off x="4389120" y="5071829"/>
            <a:ext cx="14145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4741273" y="498949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LCR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89212" y="629844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Paper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7555972" y="495556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Paper 1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301166" y="6124198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Paper 3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424890" y="4999991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Paper 2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701198" y="5939532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668235" y="466132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cites</a:t>
            </a:r>
          </a:p>
        </p:txBody>
      </p:sp>
    </p:spTree>
    <p:extLst>
      <p:ext uri="{BB962C8B-B14F-4D97-AF65-F5344CB8AC3E}">
        <p14:creationId xmlns:p14="http://schemas.microsoft.com/office/powerpoint/2010/main" val="3601722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475" r="6682" b="10099"/>
          <a:stretch/>
        </p:blipFill>
        <p:spPr>
          <a:xfrm>
            <a:off x="0" y="342948"/>
            <a:ext cx="12141646" cy="6541557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31554" y="0"/>
            <a:ext cx="95090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LCS COUNT LIMIT to 30-&gt; select top 30 records from the collection Sorted by LCS</a:t>
            </a:r>
          </a:p>
        </p:txBody>
      </p:sp>
      <p:sp>
        <p:nvSpPr>
          <p:cNvPr id="6" name="Retângulo 5"/>
          <p:cNvSpPr/>
          <p:nvPr/>
        </p:nvSpPr>
        <p:spPr>
          <a:xfrm rot="5400000">
            <a:off x="8770480" y="3129001"/>
            <a:ext cx="6096000" cy="646331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dirty="0"/>
              <a:t>LCS – Local citation score -&gt; number of citations to the paper from WITHIN the collection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668412" y="6165669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993915" y="369332"/>
            <a:ext cx="437638" cy="664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26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61850" y="166910"/>
            <a:ext cx="8911687" cy="1280890"/>
          </a:xfrm>
        </p:spPr>
        <p:txBody>
          <a:bodyPr/>
          <a:lstStyle/>
          <a:p>
            <a:r>
              <a:rPr lang="en-US" dirty="0"/>
              <a:t>Do your search using WOK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http://wokinfo.com/</a:t>
            </a:r>
            <a:endParaRPr lang="pt-BR" dirty="0"/>
          </a:p>
          <a:p>
            <a:r>
              <a:rPr lang="en-US" dirty="0"/>
              <a:t>Product access  -&gt; Web of Science</a:t>
            </a:r>
          </a:p>
          <a:p>
            <a:r>
              <a:rPr lang="en-US" dirty="0"/>
              <a:t>Select </a:t>
            </a:r>
            <a:r>
              <a:rPr lang="en-US" b="1" i="1" dirty="0"/>
              <a:t>Web of Science core collection</a:t>
            </a:r>
          </a:p>
          <a:p>
            <a:r>
              <a:rPr lang="en-US" dirty="0"/>
              <a:t>We need at least 300 papers for better results</a:t>
            </a:r>
          </a:p>
          <a:p>
            <a:pPr lvl="1"/>
            <a:r>
              <a:rPr lang="en-US" dirty="0"/>
              <a:t>Use “AND“ connector  and other options of the left side  to refine the results, if needed</a:t>
            </a:r>
          </a:p>
          <a:p>
            <a:pPr lvl="1"/>
            <a:r>
              <a:rPr lang="en-US" dirty="0"/>
              <a:t>Time span -&gt; all years</a:t>
            </a:r>
          </a:p>
          <a:p>
            <a:r>
              <a:rPr lang="en-US" dirty="0"/>
              <a:t>Initially include all papers in the marked list</a:t>
            </a:r>
          </a:p>
          <a:p>
            <a:r>
              <a:rPr lang="en-US" dirty="0"/>
              <a:t>Review the Market list and delete any paper that should no belong to the list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638" t="45095" r="78950" b="16695"/>
          <a:stretch/>
        </p:blipFill>
        <p:spPr>
          <a:xfrm>
            <a:off x="9536014" y="1006224"/>
            <a:ext cx="2655986" cy="279506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8895806" y="2547257"/>
            <a:ext cx="822960" cy="1254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9287691" y="3605349"/>
            <a:ext cx="1998618" cy="19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04998" y="6412189"/>
            <a:ext cx="10299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Video tutorials for WOK </a:t>
            </a:r>
            <a:r>
              <a:rPr lang="en-US" dirty="0">
                <a:hlinkClick r:id="rId4"/>
              </a:rPr>
              <a:t>- http://wokinfo.com/training_support/training/web-of-knowledge/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16951" y="5955547"/>
            <a:ext cx="9147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Quick reference guide to WOS - </a:t>
            </a:r>
            <a:r>
              <a:rPr lang="en-US" b="1" dirty="0">
                <a:hlinkClick r:id="rId5"/>
              </a:rPr>
              <a:t>http://wokinfo.com/media/pdf/qrc/wosqrc.pdf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277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1463040" y="1639389"/>
            <a:ext cx="3187337" cy="128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" y="0"/>
            <a:ext cx="13011150" cy="7315200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H="1" flipV="1">
            <a:off x="3775166" y="2376491"/>
            <a:ext cx="2351314" cy="5747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1463040" y="1670887"/>
            <a:ext cx="3204948" cy="925425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635931" y="2743200"/>
            <a:ext cx="849086" cy="6923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662913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3429211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Export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Histcite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the Market list</a:t>
            </a:r>
          </a:p>
          <a:p>
            <a:r>
              <a:rPr lang="en-US" dirty="0"/>
              <a:t>Delete unwanted papers</a:t>
            </a:r>
          </a:p>
          <a:p>
            <a:r>
              <a:rPr lang="en-US" dirty="0"/>
              <a:t>Check “Select all”</a:t>
            </a:r>
          </a:p>
          <a:p>
            <a:r>
              <a:rPr lang="en-US" dirty="0"/>
              <a:t>Select “Save to other files formats”</a:t>
            </a:r>
          </a:p>
          <a:p>
            <a:r>
              <a:rPr lang="en-US" dirty="0"/>
              <a:t>Select “Other reference software”</a:t>
            </a:r>
          </a:p>
          <a:p>
            <a:r>
              <a:rPr lang="en-US" dirty="0"/>
              <a:t>Press “Send” button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0014" t="59279" r="47009" b="31160"/>
          <a:stretch/>
        </p:blipFill>
        <p:spPr>
          <a:xfrm>
            <a:off x="7254909" y="1853754"/>
            <a:ext cx="4290646" cy="699365"/>
          </a:xfrm>
          <a:prstGeom prst="rect">
            <a:avLst/>
          </a:prstGeom>
        </p:spPr>
      </p:pic>
      <p:cxnSp>
        <p:nvCxnSpPr>
          <p:cNvPr id="6" name="Conector de Seta Reta 5"/>
          <p:cNvCxnSpPr/>
          <p:nvPr/>
        </p:nvCxnSpPr>
        <p:spPr>
          <a:xfrm flipH="1">
            <a:off x="7422716" y="705757"/>
            <a:ext cx="1240971" cy="13324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ave Esquerda 6"/>
          <p:cNvSpPr/>
          <p:nvPr/>
        </p:nvSpPr>
        <p:spPr>
          <a:xfrm rot="19968439">
            <a:off x="5844440" y="2386100"/>
            <a:ext cx="1384663" cy="627017"/>
          </a:xfrm>
          <a:prstGeom prst="leftBrace">
            <a:avLst>
              <a:gd name="adj1" fmla="val 8333"/>
              <a:gd name="adj2" fmla="val 5161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35576" t="44471" r="36737" b="39554"/>
          <a:stretch/>
        </p:blipFill>
        <p:spPr>
          <a:xfrm>
            <a:off x="7902278" y="4022411"/>
            <a:ext cx="3602334" cy="1168623"/>
          </a:xfrm>
          <a:prstGeom prst="rect">
            <a:avLst/>
          </a:prstGeom>
        </p:spPr>
      </p:pic>
      <p:cxnSp>
        <p:nvCxnSpPr>
          <p:cNvPr id="10" name="Conector de Seta Reta 9"/>
          <p:cNvCxnSpPr/>
          <p:nvPr/>
        </p:nvCxnSpPr>
        <p:spPr>
          <a:xfrm>
            <a:off x="4924697" y="4606722"/>
            <a:ext cx="4434592" cy="3179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Agrupar 11"/>
          <p:cNvGrpSpPr/>
          <p:nvPr/>
        </p:nvGrpSpPr>
        <p:grpSpPr>
          <a:xfrm>
            <a:off x="-718218" y="2935624"/>
            <a:ext cx="3047556" cy="1897633"/>
            <a:chOff x="1449976" y="3631474"/>
            <a:chExt cx="2926080" cy="1799661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 rotWithShape="1">
            <a:blip r:embed="rId4"/>
            <a:srcRect l="21003" t="51668" r="64761" b="33276"/>
            <a:stretch/>
          </p:blipFill>
          <p:spPr>
            <a:xfrm>
              <a:off x="2442753" y="3631474"/>
              <a:ext cx="1933303" cy="1149532"/>
            </a:xfrm>
            <a:prstGeom prst="rect">
              <a:avLst/>
            </a:prstGeom>
          </p:spPr>
        </p:pic>
        <p:cxnSp>
          <p:nvCxnSpPr>
            <p:cNvPr id="14" name="Conector de Seta Reta 13"/>
            <p:cNvCxnSpPr/>
            <p:nvPr/>
          </p:nvCxnSpPr>
          <p:spPr>
            <a:xfrm flipV="1">
              <a:off x="1449976" y="3981157"/>
              <a:ext cx="1309052" cy="144997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Chave Direita 14"/>
          <p:cNvSpPr/>
          <p:nvPr/>
        </p:nvSpPr>
        <p:spPr>
          <a:xfrm>
            <a:off x="2329337" y="2860765"/>
            <a:ext cx="400799" cy="6923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4"/>
          <a:srcRect l="41901" t="44196" r="43240" b="41340"/>
          <a:stretch/>
        </p:blipFill>
        <p:spPr>
          <a:xfrm>
            <a:off x="8043201" y="2830674"/>
            <a:ext cx="1933303" cy="1058093"/>
          </a:xfrm>
          <a:prstGeom prst="rect">
            <a:avLst/>
          </a:prstGeom>
        </p:spPr>
      </p:pic>
      <p:cxnSp>
        <p:nvCxnSpPr>
          <p:cNvPr id="20" name="Conector de Seta Reta 19"/>
          <p:cNvCxnSpPr/>
          <p:nvPr/>
        </p:nvCxnSpPr>
        <p:spPr>
          <a:xfrm>
            <a:off x="5499463" y="4010296"/>
            <a:ext cx="3350376" cy="5964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6823396" y="3553097"/>
            <a:ext cx="1523770" cy="229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18370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Fix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output file (savedrecs.txt) </a:t>
            </a:r>
            <a:r>
              <a:rPr lang="pt-BR" dirty="0" err="1"/>
              <a:t>using</a:t>
            </a:r>
            <a:r>
              <a:rPr lang="pt-BR" dirty="0"/>
              <a:t> </a:t>
            </a:r>
            <a:r>
              <a:rPr lang="pt-BR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wordpad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only the first line and then save it to the c:\fakepath folder</a:t>
            </a:r>
          </a:p>
          <a:p>
            <a:pPr lvl="1"/>
            <a:r>
              <a:rPr lang="en-US" dirty="0"/>
              <a:t>Replace: FN Thomson Reuters Web of </a:t>
            </a:r>
            <a:r>
              <a:rPr lang="en-US" b="1" dirty="0">
                <a:solidFill>
                  <a:srgbClr val="FF0000"/>
                </a:solidFill>
              </a:rPr>
              <a:t>Science</a:t>
            </a:r>
            <a:r>
              <a:rPr lang="en-US" dirty="0"/>
              <a:t>™</a:t>
            </a:r>
          </a:p>
          <a:p>
            <a:pPr lvl="1"/>
            <a:r>
              <a:rPr lang="en-US" dirty="0"/>
              <a:t>by : FN Thomson Reuters Web of </a:t>
            </a:r>
            <a:r>
              <a:rPr lang="en-US" b="1" dirty="0">
                <a:solidFill>
                  <a:srgbClr val="002060"/>
                </a:solidFill>
              </a:rPr>
              <a:t>Knowledge</a:t>
            </a:r>
            <a:r>
              <a:rPr lang="en-US" dirty="0"/>
              <a:t>™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3055142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Histcite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the software and install in your computer</a:t>
            </a:r>
          </a:p>
          <a:p>
            <a:r>
              <a:rPr lang="en-US" dirty="0"/>
              <a:t>Where to download (PC only)?</a:t>
            </a:r>
          </a:p>
          <a:p>
            <a:pPr lvl="1"/>
            <a:r>
              <a:rPr lang="pt-BR" dirty="0">
                <a:hlinkClick r:id="rId2"/>
              </a:rPr>
              <a:t>http://interest.science.thomsonreuters.com/forms/HistCite/</a:t>
            </a:r>
            <a:endParaRPr lang="pt-BR" dirty="0"/>
          </a:p>
          <a:p>
            <a:r>
              <a:rPr lang="en-US" dirty="0"/>
              <a:t>Create a new folder c:\fakepath where you should store the files exported from Web of knowledge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Histcite</a:t>
            </a:r>
            <a:r>
              <a:rPr lang="en-US" dirty="0"/>
              <a:t> Install</a:t>
            </a:r>
          </a:p>
        </p:txBody>
      </p:sp>
    </p:spTree>
    <p:extLst>
      <p:ext uri="{BB962C8B-B14F-4D97-AF65-F5344CB8AC3E}">
        <p14:creationId xmlns:p14="http://schemas.microsoft.com/office/powerpoint/2010/main" val="1181593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References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Wikipedia</a:t>
            </a:r>
            <a:r>
              <a:rPr lang="pt-BR" dirty="0"/>
              <a:t>: </a:t>
            </a:r>
            <a:r>
              <a:rPr lang="pt-BR" dirty="0">
                <a:hlinkClick r:id="rId2"/>
              </a:rPr>
              <a:t>https://en.wikipedia.org/wiki/Histcite</a:t>
            </a:r>
            <a:endParaRPr lang="pt-BR" dirty="0"/>
          </a:p>
          <a:p>
            <a:r>
              <a:rPr lang="pt-BR" dirty="0" err="1"/>
              <a:t>Guide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Histcite</a:t>
            </a:r>
            <a:r>
              <a:rPr lang="pt-BR" dirty="0"/>
              <a:t> - </a:t>
            </a:r>
            <a:r>
              <a:rPr lang="pt-BR" dirty="0">
                <a:hlinkClick r:id="rId3"/>
              </a:rPr>
              <a:t>http://garfield.library.upenn.edu/histcomp/guide.html</a:t>
            </a:r>
            <a:endParaRPr lang="pt-BR" dirty="0"/>
          </a:p>
          <a:p>
            <a:r>
              <a:rPr lang="pt-BR" b="1" dirty="0" err="1"/>
              <a:t>Video</a:t>
            </a:r>
            <a:r>
              <a:rPr lang="pt-BR" b="1" dirty="0"/>
              <a:t> </a:t>
            </a:r>
            <a:r>
              <a:rPr lang="pt-BR" b="1" dirty="0" err="1"/>
              <a:t>tutorials</a:t>
            </a:r>
            <a:r>
              <a:rPr lang="pt-BR" b="1" dirty="0"/>
              <a:t> </a:t>
            </a:r>
            <a:r>
              <a:rPr lang="pt-BR" b="1" dirty="0" err="1"/>
              <a:t>available</a:t>
            </a:r>
            <a:r>
              <a:rPr lang="pt-BR" b="1" dirty="0"/>
              <a:t> in </a:t>
            </a:r>
            <a:r>
              <a:rPr lang="pt-BR" b="1" dirty="0" err="1"/>
              <a:t>youtube</a:t>
            </a:r>
            <a:r>
              <a:rPr lang="pt-BR" b="1" dirty="0"/>
              <a:t> </a:t>
            </a:r>
            <a:r>
              <a:rPr lang="pt-BR" b="1" dirty="0" err="1"/>
              <a:t>channel</a:t>
            </a:r>
            <a:r>
              <a:rPr lang="pt-BR" b="1" dirty="0"/>
              <a:t> </a:t>
            </a:r>
            <a:r>
              <a:rPr lang="pt-BR" b="1" dirty="0" err="1"/>
              <a:t>designed</a:t>
            </a:r>
            <a:r>
              <a:rPr lang="pt-BR" b="1" dirty="0"/>
              <a:t> for </a:t>
            </a:r>
            <a:r>
              <a:rPr lang="pt-BR" b="1" dirty="0" err="1"/>
              <a:t>this</a:t>
            </a:r>
            <a:r>
              <a:rPr lang="pt-BR" b="1" dirty="0"/>
              <a:t> </a:t>
            </a:r>
            <a:r>
              <a:rPr lang="pt-BR" b="1" dirty="0" err="1"/>
              <a:t>presentation</a:t>
            </a:r>
            <a:endParaRPr lang="pt-BR" b="1" dirty="0"/>
          </a:p>
          <a:p>
            <a:pPr lvl="1"/>
            <a:r>
              <a:rPr lang="pt-BR" b="1" dirty="0"/>
              <a:t>https://www.youtube.com/playlist?list=PLJhGCg6gttFPLQdi0yBLrFzaIf82Nj0SL</a:t>
            </a:r>
          </a:p>
        </p:txBody>
      </p:sp>
    </p:spTree>
    <p:extLst>
      <p:ext uri="{BB962C8B-B14F-4D97-AF65-F5344CB8AC3E}">
        <p14:creationId xmlns:p14="http://schemas.microsoft.com/office/powerpoint/2010/main" val="298407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Initial</a:t>
            </a:r>
            <a:r>
              <a:rPr lang="pt-BR" dirty="0"/>
              <a:t> </a:t>
            </a:r>
            <a:r>
              <a:rPr lang="pt-BR" dirty="0" err="1"/>
              <a:t>question</a:t>
            </a:r>
            <a:r>
              <a:rPr lang="pt-BR" dirty="0"/>
              <a:t>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Key </a:t>
            </a:r>
            <a:r>
              <a:rPr lang="pt-BR" dirty="0" err="1"/>
              <a:t>authors</a:t>
            </a:r>
            <a:r>
              <a:rPr lang="pt-BR" dirty="0"/>
              <a:t> ?</a:t>
            </a:r>
          </a:p>
          <a:p>
            <a:pPr lvl="1"/>
            <a:r>
              <a:rPr lang="pt-BR" dirty="0"/>
              <a:t>Best </a:t>
            </a:r>
            <a:r>
              <a:rPr lang="pt-BR" dirty="0" err="1"/>
              <a:t>journals</a:t>
            </a:r>
            <a:r>
              <a:rPr lang="pt-B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749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concepts</a:t>
            </a:r>
          </a:p>
          <a:p>
            <a:endParaRPr lang="en-US" dirty="0"/>
          </a:p>
          <a:p>
            <a:r>
              <a:rPr lang="en-US" dirty="0" err="1"/>
              <a:t>Histcite</a:t>
            </a:r>
            <a:r>
              <a:rPr lang="en-US" dirty="0"/>
              <a:t> – Free software</a:t>
            </a:r>
          </a:p>
          <a:p>
            <a:endParaRPr lang="en-US" dirty="0"/>
          </a:p>
          <a:p>
            <a:r>
              <a:rPr lang="en-US" dirty="0"/>
              <a:t>Using an example to discover </a:t>
            </a:r>
            <a:r>
              <a:rPr lang="en-US" dirty="0" err="1"/>
              <a:t>Histcite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WOK: source to </a:t>
            </a:r>
            <a:r>
              <a:rPr lang="en-US" dirty="0" err="1"/>
              <a:t>Histcite</a:t>
            </a:r>
            <a:endParaRPr lang="en-US" dirty="0"/>
          </a:p>
          <a:p>
            <a:endParaRPr lang="en-US" dirty="0"/>
          </a:p>
          <a:p>
            <a:r>
              <a:rPr lang="en-US" dirty="0"/>
              <a:t>Guide to Install </a:t>
            </a:r>
            <a:r>
              <a:rPr lang="en-US" dirty="0" err="1"/>
              <a:t>HIstcite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556" y="0"/>
            <a:ext cx="1179443" cy="11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8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509490"/>
          </a:xfrm>
        </p:spPr>
        <p:txBody>
          <a:bodyPr>
            <a:normAutofit/>
          </a:bodyPr>
          <a:lstStyle/>
          <a:p>
            <a:r>
              <a:rPr lang="en-US" dirty="0"/>
              <a:t>Some typical questions that can be answered by </a:t>
            </a:r>
            <a:r>
              <a:rPr lang="en-US" dirty="0" err="1"/>
              <a:t>HistCite</a:t>
            </a:r>
            <a:r>
              <a:rPr lang="en-US" dirty="0"/>
              <a:t> analysis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2137954"/>
            <a:ext cx="8915400" cy="3156857"/>
          </a:xfrm>
        </p:spPr>
        <p:txBody>
          <a:bodyPr>
            <a:normAutofit/>
          </a:bodyPr>
          <a:lstStyle/>
          <a:p>
            <a:r>
              <a:rPr lang="en-US" dirty="0"/>
              <a:t>How much literature has been published in this field? </a:t>
            </a:r>
          </a:p>
          <a:p>
            <a:r>
              <a:rPr lang="en-US" dirty="0"/>
              <a:t>When and in what countries has it been published? </a:t>
            </a:r>
          </a:p>
          <a:p>
            <a:r>
              <a:rPr lang="en-US" dirty="0"/>
              <a:t>What countries are the major contributors to this field? </a:t>
            </a:r>
          </a:p>
          <a:p>
            <a:r>
              <a:rPr lang="en-US" dirty="0"/>
              <a:t>What journals cover the literature of the field?</a:t>
            </a:r>
          </a:p>
          <a:p>
            <a:r>
              <a:rPr lang="en-US" dirty="0"/>
              <a:t>Who are the key authors in this field? </a:t>
            </a:r>
          </a:p>
          <a:p>
            <a:r>
              <a:rPr lang="en-US" dirty="0"/>
              <a:t>Which articles are the most important?</a:t>
            </a:r>
          </a:p>
          <a:p>
            <a:r>
              <a:rPr lang="en-US" dirty="0"/>
              <a:t>How have the various contributors to the field influenced each other?</a:t>
            </a:r>
          </a:p>
        </p:txBody>
      </p:sp>
    </p:spTree>
    <p:extLst>
      <p:ext uri="{BB962C8B-B14F-4D97-AF65-F5344CB8AC3E}">
        <p14:creationId xmlns:p14="http://schemas.microsoft.com/office/powerpoint/2010/main" val="412964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HistCite</a:t>
            </a:r>
            <a:r>
              <a:rPr lang="en-US" b="1" dirty="0"/>
              <a:t> (free) - </a:t>
            </a:r>
            <a:r>
              <a:rPr lang="en-US" dirty="0">
                <a:hlinkClick r:id="rId2" tooltip="Bibliometrics"/>
              </a:rPr>
              <a:t>bibliometric</a:t>
            </a:r>
            <a:r>
              <a:rPr lang="en-US" dirty="0"/>
              <a:t> analysis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it is a software package used for </a:t>
            </a:r>
            <a:r>
              <a:rPr lang="en-US" dirty="0">
                <a:hlinkClick r:id="rId2" tooltip="Bibliometrics"/>
              </a:rPr>
              <a:t>bibliometric</a:t>
            </a:r>
            <a:r>
              <a:rPr lang="en-US" dirty="0"/>
              <a:t> analysis and information visualization</a:t>
            </a:r>
          </a:p>
          <a:p>
            <a:r>
              <a:rPr lang="en-US" dirty="0"/>
              <a:t>Input: bibliographic information (titles, authors, dates, author addresses, references, etc.)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594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Open </a:t>
            </a:r>
            <a:r>
              <a:rPr lang="pt-BR" dirty="0" err="1"/>
              <a:t>Histcite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32456" y="2225040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Run </a:t>
            </a:r>
            <a:r>
              <a:rPr lang="en-US" dirty="0" err="1"/>
              <a:t>Histcite</a:t>
            </a:r>
            <a:endParaRPr lang="en-US" dirty="0"/>
          </a:p>
          <a:p>
            <a:r>
              <a:rPr lang="en-US" dirty="0"/>
              <a:t>Use Firefox browser and type the following URL (Close IE bowser in order to have only one version running of </a:t>
            </a:r>
            <a:r>
              <a:rPr lang="en-US" dirty="0" err="1"/>
              <a:t>Histcite</a:t>
            </a:r>
            <a:r>
              <a:rPr lang="en-US" dirty="0"/>
              <a:t>). Minimize (do not close) the window with black background.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File /Add file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savedrecs.txt file and press &lt;add file&gt;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4593" t="25433" r="79012" b="61875"/>
          <a:stretch/>
        </p:blipFill>
        <p:spPr>
          <a:xfrm>
            <a:off x="4215986" y="1950269"/>
            <a:ext cx="457201" cy="5102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33499" t="18641" r="52546" b="78502"/>
          <a:stretch/>
        </p:blipFill>
        <p:spPr>
          <a:xfrm>
            <a:off x="4444587" y="2951117"/>
            <a:ext cx="3801699" cy="39406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/>
          <a:srcRect l="16501" t="14471" r="29493" b="57589"/>
          <a:stretch/>
        </p:blipFill>
        <p:spPr>
          <a:xfrm>
            <a:off x="4349929" y="3468189"/>
            <a:ext cx="7026812" cy="204383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37044" y="6359407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saverecs.txt should be in c:/fakepath</a:t>
            </a:r>
          </a:p>
        </p:txBody>
      </p:sp>
    </p:spTree>
    <p:extLst>
      <p:ext uri="{BB962C8B-B14F-4D97-AF65-F5344CB8AC3E}">
        <p14:creationId xmlns:p14="http://schemas.microsoft.com/office/powerpoint/2010/main" val="46376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Publication</a:t>
            </a:r>
            <a:r>
              <a:rPr lang="pt-BR" dirty="0"/>
              <a:t> </a:t>
            </a:r>
            <a:r>
              <a:rPr lang="pt-BR" dirty="0" err="1"/>
              <a:t>Year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9718766" y="0"/>
            <a:ext cx="24732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Web Of Knowledge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009" t="25240" r="76093" b="27672"/>
          <a:stretch/>
        </p:blipFill>
        <p:spPr>
          <a:xfrm>
            <a:off x="3278529" y="2193986"/>
            <a:ext cx="5587175" cy="371723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5400000">
            <a:off x="8563621" y="3302838"/>
            <a:ext cx="60960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dirty="0"/>
              <a:t>TLCS – Total Local citation score -&gt; number of citations to the Journal from papers WITHIN the collection</a:t>
            </a:r>
          </a:p>
        </p:txBody>
      </p:sp>
      <p:sp>
        <p:nvSpPr>
          <p:cNvPr id="8" name="Retângulo 7"/>
          <p:cNvSpPr/>
          <p:nvPr/>
        </p:nvSpPr>
        <p:spPr>
          <a:xfrm rot="5400000">
            <a:off x="7619763" y="3441338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/>
              <a:t>TGCS – Total Global citation score -&gt; number of citations to the Journal  from WOK  collection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8159587" y="624110"/>
            <a:ext cx="596348" cy="15902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ta para Baixo 9"/>
          <p:cNvSpPr/>
          <p:nvPr/>
        </p:nvSpPr>
        <p:spPr>
          <a:xfrm>
            <a:off x="7181256" y="603725"/>
            <a:ext cx="596348" cy="159026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6" t="18510" r="28000" b="29846"/>
          <a:stretch/>
        </p:blipFill>
        <p:spPr>
          <a:xfrm>
            <a:off x="280020" y="2133333"/>
            <a:ext cx="9329531" cy="377788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5400000">
            <a:off x="8540292" y="2804973"/>
            <a:ext cx="60960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dirty="0"/>
              <a:t>TLCS – Total Local citation score -&gt; number of citations to the Journal from papers WITHIN the collection</a:t>
            </a:r>
          </a:p>
        </p:txBody>
      </p:sp>
      <p:sp>
        <p:nvSpPr>
          <p:cNvPr id="6" name="Retângulo 5"/>
          <p:cNvSpPr/>
          <p:nvPr/>
        </p:nvSpPr>
        <p:spPr>
          <a:xfrm rot="5400000">
            <a:off x="7580091" y="2944731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/>
              <a:t>TGCS – Total Global citation score -&gt; number of citations to the Journal  from WOK  collection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9170138" y="980661"/>
            <a:ext cx="596348" cy="15902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ta para Baixo 7"/>
          <p:cNvSpPr/>
          <p:nvPr/>
        </p:nvSpPr>
        <p:spPr>
          <a:xfrm>
            <a:off x="8532978" y="980661"/>
            <a:ext cx="596348" cy="159026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6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96" t="8741" r="74904" b="5145"/>
          <a:stretch/>
        </p:blipFill>
        <p:spPr>
          <a:xfrm>
            <a:off x="3233530" y="1590853"/>
            <a:ext cx="7076661" cy="526714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5400000">
            <a:off x="8770480" y="2990502"/>
            <a:ext cx="6096000" cy="923330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r>
              <a:rPr lang="en-US" dirty="0"/>
              <a:t>TLCS – Total Local citation score -&gt; number of citations to the author from papers WITHIN the collection</a:t>
            </a:r>
          </a:p>
        </p:txBody>
      </p:sp>
      <p:sp>
        <p:nvSpPr>
          <p:cNvPr id="8" name="Retângulo 7"/>
          <p:cNvSpPr/>
          <p:nvPr/>
        </p:nvSpPr>
        <p:spPr>
          <a:xfrm rot="5400000">
            <a:off x="7810279" y="3130260"/>
            <a:ext cx="6096000" cy="646331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en-US" dirty="0"/>
              <a:t>TGCS – Total Global citation score -&gt; number of citations to the author from WOK  collection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9541565" y="1166191"/>
            <a:ext cx="596348" cy="159026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ta para Baixo 9"/>
          <p:cNvSpPr/>
          <p:nvPr/>
        </p:nvSpPr>
        <p:spPr>
          <a:xfrm>
            <a:off x="8311449" y="1166190"/>
            <a:ext cx="596348" cy="159026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7125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1000</TotalTime>
  <Words>821</Words>
  <Application>Microsoft Office PowerPoint</Application>
  <PresentationFormat>Widescreen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4" baseType="lpstr">
      <vt:lpstr>Batang</vt:lpstr>
      <vt:lpstr>Arial</vt:lpstr>
      <vt:lpstr>Century Gothic</vt:lpstr>
      <vt:lpstr>Wingdings 3</vt:lpstr>
      <vt:lpstr>Cacho</vt:lpstr>
      <vt:lpstr>State of the art literature review on...   </vt:lpstr>
      <vt:lpstr>Initial question?</vt:lpstr>
      <vt:lpstr>Agenda</vt:lpstr>
      <vt:lpstr>Some typical questions that can be answered by HistCite analysis</vt:lpstr>
      <vt:lpstr>HistCite (free) - bibliometric analysis </vt:lpstr>
      <vt:lpstr>Open Histcite</vt:lpstr>
      <vt:lpstr>Publication Year</vt:lpstr>
      <vt:lpstr>Journals</vt:lpstr>
      <vt:lpstr>Authors</vt:lpstr>
      <vt:lpstr>Cited References (1 to 14,088 references)</vt:lpstr>
      <vt:lpstr>Categories</vt:lpstr>
      <vt:lpstr>Understanding better</vt:lpstr>
      <vt:lpstr>Apresentação do PowerPoint</vt:lpstr>
      <vt:lpstr>Do your search using WOK</vt:lpstr>
      <vt:lpstr>Apresentação do PowerPoint</vt:lpstr>
      <vt:lpstr>Export to Histcite</vt:lpstr>
      <vt:lpstr>Fix the output file (savedrecs.txt) using wordpad</vt:lpstr>
      <vt:lpstr>Install Histcite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the art</dc:title>
  <dc:creator>Dutra</dc:creator>
  <cp:lastModifiedBy>LEIA</cp:lastModifiedBy>
  <cp:revision>51</cp:revision>
  <cp:lastPrinted>2016-02-01T01:34:03Z</cp:lastPrinted>
  <dcterms:created xsi:type="dcterms:W3CDTF">2016-01-31T23:14:36Z</dcterms:created>
  <dcterms:modified xsi:type="dcterms:W3CDTF">2016-11-04T11:35:44Z</dcterms:modified>
</cp:coreProperties>
</file>