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3"/>
  </p:notesMasterIdLst>
  <p:sldIdLst>
    <p:sldId id="257" r:id="rId2"/>
    <p:sldId id="607" r:id="rId3"/>
    <p:sldId id="269" r:id="rId4"/>
    <p:sldId id="270" r:id="rId5"/>
    <p:sldId id="271" r:id="rId6"/>
    <p:sldId id="259" r:id="rId7"/>
    <p:sldId id="260" r:id="rId8"/>
    <p:sldId id="283" r:id="rId9"/>
    <p:sldId id="407" r:id="rId10"/>
    <p:sldId id="408" r:id="rId11"/>
    <p:sldId id="409" r:id="rId12"/>
    <p:sldId id="410" r:id="rId13"/>
    <p:sldId id="411" r:id="rId14"/>
    <p:sldId id="276" r:id="rId15"/>
    <p:sldId id="379" r:id="rId16"/>
    <p:sldId id="388" r:id="rId17"/>
    <p:sldId id="378" r:id="rId18"/>
    <p:sldId id="290" r:id="rId19"/>
    <p:sldId id="406" r:id="rId20"/>
    <p:sldId id="292" r:id="rId21"/>
    <p:sldId id="298" r:id="rId22"/>
    <p:sldId id="299" r:id="rId23"/>
    <p:sldId id="304" r:id="rId24"/>
    <p:sldId id="301" r:id="rId25"/>
    <p:sldId id="305" r:id="rId26"/>
    <p:sldId id="302" r:id="rId27"/>
    <p:sldId id="307" r:id="rId28"/>
    <p:sldId id="308" r:id="rId29"/>
    <p:sldId id="309" r:id="rId30"/>
    <p:sldId id="303" r:id="rId31"/>
    <p:sldId id="310" r:id="rId32"/>
    <p:sldId id="311" r:id="rId33"/>
    <p:sldId id="312" r:id="rId34"/>
    <p:sldId id="313" r:id="rId35"/>
    <p:sldId id="314" r:id="rId36"/>
    <p:sldId id="315" r:id="rId37"/>
    <p:sldId id="323" r:id="rId38"/>
    <p:sldId id="325" r:id="rId39"/>
    <p:sldId id="326" r:id="rId40"/>
    <p:sldId id="396" r:id="rId41"/>
    <p:sldId id="328" r:id="rId42"/>
    <p:sldId id="329" r:id="rId43"/>
    <p:sldId id="390" r:id="rId44"/>
    <p:sldId id="391" r:id="rId45"/>
    <p:sldId id="392" r:id="rId46"/>
    <p:sldId id="395" r:id="rId47"/>
    <p:sldId id="413" r:id="rId48"/>
    <p:sldId id="414" r:id="rId49"/>
    <p:sldId id="415" r:id="rId50"/>
    <p:sldId id="416" r:id="rId51"/>
    <p:sldId id="344" r:id="rId52"/>
    <p:sldId id="338" r:id="rId53"/>
    <p:sldId id="339" r:id="rId54"/>
    <p:sldId id="341" r:id="rId55"/>
    <p:sldId id="375" r:id="rId56"/>
    <p:sldId id="343" r:id="rId57"/>
    <p:sldId id="342" r:id="rId58"/>
    <p:sldId id="346" r:id="rId59"/>
    <p:sldId id="398" r:id="rId60"/>
    <p:sldId id="365" r:id="rId61"/>
    <p:sldId id="381" r:id="rId62"/>
    <p:sldId id="382" r:id="rId63"/>
    <p:sldId id="387" r:id="rId64"/>
    <p:sldId id="376" r:id="rId65"/>
    <p:sldId id="399" r:id="rId66"/>
    <p:sldId id="401" r:id="rId67"/>
    <p:sldId id="400" r:id="rId68"/>
    <p:sldId id="402" r:id="rId69"/>
    <p:sldId id="403" r:id="rId70"/>
    <p:sldId id="389" r:id="rId71"/>
    <p:sldId id="373" r:id="rId72"/>
    <p:sldId id="374" r:id="rId73"/>
    <p:sldId id="404" r:id="rId74"/>
    <p:sldId id="417" r:id="rId75"/>
    <p:sldId id="418" r:id="rId76"/>
    <p:sldId id="420" r:id="rId77"/>
    <p:sldId id="405" r:id="rId78"/>
    <p:sldId id="436" r:id="rId79"/>
    <p:sldId id="422" r:id="rId80"/>
    <p:sldId id="427" r:id="rId81"/>
    <p:sldId id="428" r:id="rId82"/>
    <p:sldId id="429" r:id="rId83"/>
    <p:sldId id="430" r:id="rId84"/>
    <p:sldId id="431" r:id="rId85"/>
    <p:sldId id="432" r:id="rId86"/>
    <p:sldId id="437" r:id="rId87"/>
    <p:sldId id="421" r:id="rId88"/>
    <p:sldId id="438" r:id="rId89"/>
    <p:sldId id="439" r:id="rId90"/>
    <p:sldId id="442" r:id="rId91"/>
    <p:sldId id="419" r:id="rId92"/>
    <p:sldId id="441" r:id="rId93"/>
    <p:sldId id="444" r:id="rId94"/>
    <p:sldId id="446" r:id="rId95"/>
    <p:sldId id="443" r:id="rId96"/>
    <p:sldId id="454" r:id="rId97"/>
    <p:sldId id="448" r:id="rId98"/>
    <p:sldId id="447" r:id="rId99"/>
    <p:sldId id="449" r:id="rId100"/>
    <p:sldId id="450" r:id="rId101"/>
    <p:sldId id="451" r:id="rId102"/>
    <p:sldId id="456" r:id="rId103"/>
    <p:sldId id="457" r:id="rId104"/>
    <p:sldId id="453" r:id="rId105"/>
    <p:sldId id="452" r:id="rId106"/>
    <p:sldId id="262" r:id="rId107"/>
    <p:sldId id="263" r:id="rId108"/>
    <p:sldId id="264" r:id="rId109"/>
    <p:sldId id="265" r:id="rId110"/>
    <p:sldId id="266" r:id="rId111"/>
    <p:sldId id="267" r:id="rId112"/>
    <p:sldId id="268" r:id="rId113"/>
    <p:sldId id="490" r:id="rId114"/>
    <p:sldId id="507" r:id="rId115"/>
    <p:sldId id="508" r:id="rId116"/>
    <p:sldId id="511" r:id="rId117"/>
    <p:sldId id="509" r:id="rId118"/>
    <p:sldId id="525" r:id="rId119"/>
    <p:sldId id="512" r:id="rId120"/>
    <p:sldId id="513" r:id="rId121"/>
    <p:sldId id="514" r:id="rId122"/>
    <p:sldId id="515" r:id="rId123"/>
    <p:sldId id="516" r:id="rId124"/>
    <p:sldId id="526" r:id="rId125"/>
    <p:sldId id="517" r:id="rId126"/>
    <p:sldId id="518" r:id="rId127"/>
    <p:sldId id="519" r:id="rId128"/>
    <p:sldId id="520" r:id="rId129"/>
    <p:sldId id="528" r:id="rId130"/>
    <p:sldId id="521" r:id="rId131"/>
    <p:sldId id="529" r:id="rId132"/>
    <p:sldId id="530" r:id="rId133"/>
    <p:sldId id="531" r:id="rId134"/>
    <p:sldId id="532" r:id="rId135"/>
    <p:sldId id="533" r:id="rId136"/>
    <p:sldId id="536" r:id="rId137"/>
    <p:sldId id="522" r:id="rId138"/>
    <p:sldId id="523" r:id="rId139"/>
    <p:sldId id="534" r:id="rId140"/>
    <p:sldId id="535" r:id="rId141"/>
    <p:sldId id="538" r:id="rId142"/>
    <p:sldId id="541" r:id="rId143"/>
    <p:sldId id="556" r:id="rId144"/>
    <p:sldId id="545" r:id="rId145"/>
    <p:sldId id="546" r:id="rId146"/>
    <p:sldId id="547" r:id="rId147"/>
    <p:sldId id="542" r:id="rId148"/>
    <p:sldId id="544" r:id="rId149"/>
    <p:sldId id="548" r:id="rId150"/>
    <p:sldId id="549" r:id="rId151"/>
    <p:sldId id="552" r:id="rId152"/>
    <p:sldId id="553" r:id="rId153"/>
    <p:sldId id="550" r:id="rId154"/>
    <p:sldId id="555" r:id="rId155"/>
    <p:sldId id="557" r:id="rId156"/>
    <p:sldId id="558" r:id="rId157"/>
    <p:sldId id="559" r:id="rId158"/>
    <p:sldId id="561" r:id="rId159"/>
    <p:sldId id="562" r:id="rId160"/>
    <p:sldId id="563" r:id="rId161"/>
    <p:sldId id="565" r:id="rId162"/>
    <p:sldId id="564" r:id="rId163"/>
    <p:sldId id="566" r:id="rId164"/>
    <p:sldId id="567" r:id="rId165"/>
    <p:sldId id="568" r:id="rId166"/>
    <p:sldId id="569" r:id="rId167"/>
    <p:sldId id="570" r:id="rId168"/>
    <p:sldId id="571" r:id="rId169"/>
    <p:sldId id="583" r:id="rId170"/>
    <p:sldId id="584" r:id="rId171"/>
    <p:sldId id="585" r:id="rId172"/>
    <p:sldId id="586" r:id="rId173"/>
    <p:sldId id="587" r:id="rId174"/>
    <p:sldId id="582" r:id="rId175"/>
    <p:sldId id="591" r:id="rId176"/>
    <p:sldId id="588" r:id="rId177"/>
    <p:sldId id="589" r:id="rId178"/>
    <p:sldId id="590" r:id="rId179"/>
    <p:sldId id="604" r:id="rId180"/>
    <p:sldId id="601" r:id="rId181"/>
    <p:sldId id="593" r:id="rId182"/>
    <p:sldId id="592" r:id="rId183"/>
    <p:sldId id="596" r:id="rId184"/>
    <p:sldId id="597" r:id="rId185"/>
    <p:sldId id="598" r:id="rId186"/>
    <p:sldId id="599" r:id="rId187"/>
    <p:sldId id="600" r:id="rId188"/>
    <p:sldId id="594" r:id="rId189"/>
    <p:sldId id="603" r:id="rId190"/>
    <p:sldId id="377" r:id="rId191"/>
    <p:sldId id="595" r:id="rId1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5" autoAdjust="0"/>
    <p:restoredTop sz="93757" autoAdjust="0"/>
  </p:normalViewPr>
  <p:slideViewPr>
    <p:cSldViewPr snapToGrid="0" snapToObjects="1">
      <p:cViewPr varScale="1">
        <p:scale>
          <a:sx n="136" d="100"/>
          <a:sy n="136" d="100"/>
        </p:scale>
        <p:origin x="235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6E0AF-254C-EA4F-A2CF-7905302BDEF1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FC007-5105-E941-8C92-230FA94D70F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dependente</a:t>
            </a:r>
            <a:r>
              <a:rPr lang="en-US" baseline="0" dirty="0"/>
              <a:t> da </a:t>
            </a:r>
            <a:r>
              <a:rPr lang="en-US" baseline="0" dirty="0" err="1"/>
              <a:t>escala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taxa de </a:t>
            </a:r>
            <a:r>
              <a:rPr lang="en-US" baseline="0" dirty="0" err="1"/>
              <a:t>imigração</a:t>
            </a:r>
            <a:r>
              <a:rPr lang="en-US" baseline="0" dirty="0"/>
              <a:t> </a:t>
            </a:r>
            <a:r>
              <a:rPr lang="en-US" baseline="0" dirty="0" err="1"/>
              <a:t>depende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só</a:t>
            </a:r>
            <a:r>
              <a:rPr lang="en-US" baseline="0" dirty="0"/>
              <a:t> da </a:t>
            </a:r>
            <a:r>
              <a:rPr lang="en-US" baseline="0" dirty="0" err="1"/>
              <a:t>probabilidade</a:t>
            </a:r>
            <a:r>
              <a:rPr lang="en-US" baseline="0" dirty="0"/>
              <a:t> de </a:t>
            </a:r>
            <a:r>
              <a:rPr lang="en-US" baseline="0" dirty="0" err="1"/>
              <a:t>colonização</a:t>
            </a:r>
            <a:r>
              <a:rPr lang="en-US" baseline="0" dirty="0"/>
              <a:t> local, mas </a:t>
            </a:r>
            <a:r>
              <a:rPr lang="en-US" baseline="0" dirty="0" err="1"/>
              <a:t>também</a:t>
            </a:r>
            <a:r>
              <a:rPr lang="en-US" baseline="0" dirty="0"/>
              <a:t> da </a:t>
            </a:r>
            <a:r>
              <a:rPr lang="en-US" baseline="0" dirty="0" err="1"/>
              <a:t>disponibilidade</a:t>
            </a:r>
            <a:r>
              <a:rPr lang="en-US" baseline="0" dirty="0"/>
              <a:t> de </a:t>
            </a:r>
            <a:r>
              <a:rPr lang="en-US" baseline="0" dirty="0" err="1"/>
              <a:t>locais</a:t>
            </a:r>
            <a:r>
              <a:rPr lang="en-US" baseline="0" dirty="0"/>
              <a:t> </a:t>
            </a:r>
            <a:r>
              <a:rPr lang="en-US" baseline="0" dirty="0" err="1"/>
              <a:t>desocupados</a:t>
            </a:r>
            <a:r>
              <a:rPr lang="en-US" baseline="0" dirty="0"/>
              <a:t> (1-f)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taxa de </a:t>
            </a:r>
            <a:r>
              <a:rPr lang="en-US" baseline="0" dirty="0" err="1"/>
              <a:t>imigração</a:t>
            </a:r>
            <a:r>
              <a:rPr lang="en-US" baseline="0" dirty="0"/>
              <a:t> </a:t>
            </a:r>
            <a:r>
              <a:rPr lang="en-US" baseline="0" dirty="0" err="1"/>
              <a:t>depende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só</a:t>
            </a:r>
            <a:r>
              <a:rPr lang="en-US" baseline="0" dirty="0"/>
              <a:t> da </a:t>
            </a:r>
            <a:r>
              <a:rPr lang="en-US" baseline="0" dirty="0" err="1"/>
              <a:t>probabilidade</a:t>
            </a:r>
            <a:r>
              <a:rPr lang="en-US" baseline="0" dirty="0"/>
              <a:t> de </a:t>
            </a:r>
            <a:r>
              <a:rPr lang="en-US" baseline="0" dirty="0" err="1"/>
              <a:t>colonização</a:t>
            </a:r>
            <a:r>
              <a:rPr lang="en-US" baseline="0" dirty="0"/>
              <a:t> local, mas </a:t>
            </a:r>
            <a:r>
              <a:rPr lang="en-US" baseline="0" dirty="0" err="1"/>
              <a:t>também</a:t>
            </a:r>
            <a:r>
              <a:rPr lang="en-US" baseline="0" dirty="0"/>
              <a:t> da </a:t>
            </a:r>
            <a:r>
              <a:rPr lang="en-US" baseline="0" dirty="0" err="1"/>
              <a:t>disponibilidade</a:t>
            </a:r>
            <a:r>
              <a:rPr lang="en-US" baseline="0" dirty="0"/>
              <a:t> de </a:t>
            </a:r>
            <a:r>
              <a:rPr lang="en-US" baseline="0" dirty="0" err="1"/>
              <a:t>locais</a:t>
            </a:r>
            <a:r>
              <a:rPr lang="en-US" baseline="0" dirty="0"/>
              <a:t> </a:t>
            </a:r>
            <a:r>
              <a:rPr lang="en-US" baseline="0" dirty="0" err="1"/>
              <a:t>desocupados</a:t>
            </a:r>
            <a:r>
              <a:rPr lang="en-US" baseline="0"/>
              <a:t> (1-f)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taxa de </a:t>
            </a:r>
            <a:r>
              <a:rPr lang="en-US" baseline="0" dirty="0" err="1"/>
              <a:t>imigração</a:t>
            </a:r>
            <a:r>
              <a:rPr lang="en-US" baseline="0" dirty="0"/>
              <a:t> </a:t>
            </a:r>
            <a:r>
              <a:rPr lang="en-US" baseline="0" dirty="0" err="1"/>
              <a:t>depende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só</a:t>
            </a:r>
            <a:r>
              <a:rPr lang="en-US" baseline="0" dirty="0"/>
              <a:t> da </a:t>
            </a:r>
            <a:r>
              <a:rPr lang="en-US" baseline="0" dirty="0" err="1"/>
              <a:t>probabilidade</a:t>
            </a:r>
            <a:r>
              <a:rPr lang="en-US" baseline="0" dirty="0"/>
              <a:t> de </a:t>
            </a:r>
            <a:r>
              <a:rPr lang="en-US" baseline="0" dirty="0" err="1"/>
              <a:t>colonização</a:t>
            </a:r>
            <a:r>
              <a:rPr lang="en-US" baseline="0" dirty="0"/>
              <a:t> local, mas </a:t>
            </a:r>
            <a:r>
              <a:rPr lang="en-US" baseline="0" dirty="0" err="1"/>
              <a:t>também</a:t>
            </a:r>
            <a:r>
              <a:rPr lang="en-US" baseline="0" dirty="0"/>
              <a:t> da </a:t>
            </a:r>
            <a:r>
              <a:rPr lang="en-US" baseline="0" dirty="0" err="1"/>
              <a:t>disponibilidade</a:t>
            </a:r>
            <a:r>
              <a:rPr lang="en-US" baseline="0" dirty="0"/>
              <a:t> de </a:t>
            </a:r>
            <a:r>
              <a:rPr lang="en-US" baseline="0" dirty="0" err="1"/>
              <a:t>locais</a:t>
            </a:r>
            <a:r>
              <a:rPr lang="en-US" baseline="0" dirty="0"/>
              <a:t> </a:t>
            </a:r>
            <a:r>
              <a:rPr lang="en-US" baseline="0" dirty="0" err="1"/>
              <a:t>desocupados</a:t>
            </a:r>
            <a:r>
              <a:rPr lang="en-US" baseline="0"/>
              <a:t> (1-f)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x-none" dirty="0"/>
              <a:t>onjunto de manchas homogêneas!</a:t>
            </a:r>
          </a:p>
          <a:p>
            <a:r>
              <a:rPr lang="x-none" dirty="0"/>
              <a:t>A mudança de fração de lugares ocupados ao longo do tempo é definida pelo balanço entre ganhos (colonização) e perdas (extinção).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Peixe</a:t>
            </a:r>
            <a:r>
              <a:rPr lang="en-US" dirty="0"/>
              <a:t> </a:t>
            </a:r>
            <a:r>
              <a:rPr lang="en-US" dirty="0" err="1"/>
              <a:t>leão</a:t>
            </a:r>
            <a:r>
              <a:rPr lang="en-US" dirty="0"/>
              <a:t> (</a:t>
            </a:r>
            <a:r>
              <a:rPr lang="en-US" dirty="0" err="1"/>
              <a:t>invasão</a:t>
            </a:r>
            <a:r>
              <a:rPr lang="en-US" dirty="0"/>
              <a:t> </a:t>
            </a:r>
            <a:r>
              <a:rPr lang="en-US" dirty="0" err="1"/>
              <a:t>biológica</a:t>
            </a:r>
            <a:r>
              <a:rPr lang="en-US" dirty="0"/>
              <a:t>)</a:t>
            </a:r>
          </a:p>
          <a:p>
            <a:r>
              <a:rPr lang="en-US" dirty="0" err="1"/>
              <a:t>Ratos</a:t>
            </a:r>
            <a:r>
              <a:rPr lang="en-US" dirty="0"/>
              <a:t> e </a:t>
            </a:r>
            <a:r>
              <a:rPr lang="en-US" dirty="0" err="1"/>
              <a:t>pragas</a:t>
            </a:r>
            <a:r>
              <a:rPr lang="en-US" dirty="0"/>
              <a:t> </a:t>
            </a:r>
            <a:r>
              <a:rPr lang="en-US" dirty="0" err="1"/>
              <a:t>urbanas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0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61A9-7D49-6543-9F26-69F60993E719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4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</a:t>
            </a:r>
            <a:r>
              <a:rPr lang="en-US" dirty="0" err="1"/>
              <a:t>tamanho</a:t>
            </a:r>
            <a:r>
              <a:rPr lang="en-US" dirty="0"/>
              <a:t> do </a:t>
            </a:r>
            <a:r>
              <a:rPr lang="en-US" dirty="0" err="1"/>
              <a:t>corpo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velocidade</a:t>
            </a:r>
            <a:r>
              <a:rPr lang="en-US" dirty="0"/>
              <a:t> de </a:t>
            </a:r>
            <a:r>
              <a:rPr lang="en-US" dirty="0" err="1"/>
              <a:t>crescimento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dependente</a:t>
            </a:r>
            <a:r>
              <a:rPr lang="en-US" baseline="0" dirty="0"/>
              <a:t> da </a:t>
            </a:r>
            <a:r>
              <a:rPr lang="en-US" baseline="0" dirty="0" err="1"/>
              <a:t>escala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6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dependente</a:t>
            </a:r>
            <a:r>
              <a:rPr lang="en-US" baseline="0" dirty="0"/>
              <a:t> da </a:t>
            </a:r>
            <a:r>
              <a:rPr lang="en-US" baseline="0" dirty="0" err="1"/>
              <a:t>escala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6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Quando</a:t>
            </a:r>
            <a:r>
              <a:rPr lang="en-US" baseline="0" dirty="0"/>
              <a:t> N for </a:t>
            </a:r>
            <a:r>
              <a:rPr lang="en-US" baseline="0" dirty="0" err="1"/>
              <a:t>próximo</a:t>
            </a:r>
            <a:r>
              <a:rPr lang="en-US" baseline="0" dirty="0"/>
              <a:t> de 0, o r </a:t>
            </a:r>
            <a:r>
              <a:rPr lang="en-US" baseline="0" dirty="0" err="1"/>
              <a:t>será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alto e </a:t>
            </a:r>
            <a:r>
              <a:rPr lang="en-US" baseline="0" dirty="0" err="1"/>
              <a:t>pode</a:t>
            </a:r>
            <a:r>
              <a:rPr lang="en-US" baseline="0" dirty="0"/>
              <a:t>-se </a:t>
            </a:r>
            <a:r>
              <a:rPr lang="en-US" baseline="0" dirty="0" err="1"/>
              <a:t>esperar</a:t>
            </a:r>
            <a:r>
              <a:rPr lang="en-US" baseline="0" dirty="0"/>
              <a:t> </a:t>
            </a:r>
            <a:r>
              <a:rPr lang="en-US" baseline="0" dirty="0" err="1"/>
              <a:t>crescimento</a:t>
            </a:r>
            <a:r>
              <a:rPr lang="en-US" baseline="0" dirty="0"/>
              <a:t> </a:t>
            </a:r>
            <a:r>
              <a:rPr lang="en-US" baseline="0" dirty="0" err="1"/>
              <a:t>exponencial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Quando</a:t>
            </a:r>
            <a:r>
              <a:rPr lang="en-US" baseline="0" dirty="0"/>
              <a:t> N for </a:t>
            </a:r>
            <a:r>
              <a:rPr lang="en-US" baseline="0" dirty="0" err="1"/>
              <a:t>próximo</a:t>
            </a:r>
            <a:r>
              <a:rPr lang="en-US" baseline="0" dirty="0"/>
              <a:t> de 0, o r </a:t>
            </a:r>
            <a:r>
              <a:rPr lang="en-US" baseline="0" dirty="0" err="1"/>
              <a:t>será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alto e </a:t>
            </a:r>
            <a:r>
              <a:rPr lang="en-US" baseline="0" dirty="0" err="1"/>
              <a:t>pode</a:t>
            </a:r>
            <a:r>
              <a:rPr lang="en-US" baseline="0" dirty="0"/>
              <a:t>-se </a:t>
            </a:r>
            <a:r>
              <a:rPr lang="en-US" baseline="0" dirty="0" err="1"/>
              <a:t>esperar</a:t>
            </a:r>
            <a:r>
              <a:rPr lang="en-US" baseline="0" dirty="0"/>
              <a:t> </a:t>
            </a:r>
            <a:r>
              <a:rPr lang="en-US" baseline="0" dirty="0" err="1"/>
              <a:t>crescimento</a:t>
            </a:r>
            <a:r>
              <a:rPr lang="en-US" baseline="0" dirty="0"/>
              <a:t> </a:t>
            </a:r>
            <a:r>
              <a:rPr lang="en-US" baseline="0" dirty="0" err="1"/>
              <a:t>exponencial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Quando</a:t>
            </a:r>
            <a:r>
              <a:rPr lang="en-US" baseline="0" dirty="0"/>
              <a:t> N for </a:t>
            </a:r>
            <a:r>
              <a:rPr lang="en-US" baseline="0" dirty="0" err="1"/>
              <a:t>próximo</a:t>
            </a:r>
            <a:r>
              <a:rPr lang="en-US" baseline="0" dirty="0"/>
              <a:t> de 0, o r </a:t>
            </a:r>
            <a:r>
              <a:rPr lang="en-US" baseline="0" dirty="0" err="1"/>
              <a:t>será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alto e </a:t>
            </a:r>
            <a:r>
              <a:rPr lang="en-US" baseline="0" dirty="0" err="1"/>
              <a:t>pode</a:t>
            </a:r>
            <a:r>
              <a:rPr lang="en-US" baseline="0" dirty="0"/>
              <a:t>-se </a:t>
            </a:r>
            <a:r>
              <a:rPr lang="en-US" baseline="0" dirty="0" err="1"/>
              <a:t>esperar</a:t>
            </a:r>
            <a:r>
              <a:rPr lang="en-US" baseline="0" dirty="0"/>
              <a:t> </a:t>
            </a:r>
            <a:r>
              <a:rPr lang="en-US" baseline="0" dirty="0" err="1"/>
              <a:t>crescimento</a:t>
            </a:r>
            <a:r>
              <a:rPr lang="en-US" baseline="0" dirty="0"/>
              <a:t> </a:t>
            </a:r>
            <a:r>
              <a:rPr lang="en-US" baseline="0" dirty="0" err="1"/>
              <a:t>exponencial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Quando</a:t>
            </a:r>
            <a:r>
              <a:rPr lang="en-US" baseline="0" dirty="0"/>
              <a:t> N for </a:t>
            </a:r>
            <a:r>
              <a:rPr lang="en-US" baseline="0" dirty="0" err="1"/>
              <a:t>próximo</a:t>
            </a:r>
            <a:r>
              <a:rPr lang="en-US" baseline="0" dirty="0"/>
              <a:t> de 0, o r </a:t>
            </a:r>
            <a:r>
              <a:rPr lang="en-US" baseline="0" dirty="0" err="1"/>
              <a:t>será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alto e </a:t>
            </a:r>
            <a:r>
              <a:rPr lang="en-US" baseline="0" dirty="0" err="1"/>
              <a:t>pode</a:t>
            </a:r>
            <a:r>
              <a:rPr lang="en-US" baseline="0" dirty="0"/>
              <a:t>-se </a:t>
            </a:r>
            <a:r>
              <a:rPr lang="en-US" baseline="0" dirty="0" err="1"/>
              <a:t>esperar</a:t>
            </a:r>
            <a:r>
              <a:rPr lang="en-US" baseline="0" dirty="0"/>
              <a:t> </a:t>
            </a:r>
            <a:r>
              <a:rPr lang="en-US" baseline="0" dirty="0" err="1"/>
              <a:t>crescimento</a:t>
            </a:r>
            <a:r>
              <a:rPr lang="en-US" baseline="0" dirty="0"/>
              <a:t> </a:t>
            </a:r>
            <a:r>
              <a:rPr lang="en-US" baseline="0" dirty="0" err="1"/>
              <a:t>exponencial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dependente</a:t>
            </a:r>
            <a:r>
              <a:rPr lang="en-US" baseline="0" dirty="0"/>
              <a:t> da </a:t>
            </a:r>
            <a:r>
              <a:rPr lang="en-US" baseline="0" dirty="0" err="1"/>
              <a:t>escala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6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“b” e “d” </a:t>
            </a:r>
            <a:r>
              <a:rPr lang="en-US" dirty="0" err="1"/>
              <a:t>constantes</a:t>
            </a:r>
            <a:r>
              <a:rPr lang="en-US" dirty="0"/>
              <a:t> (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contínuo</a:t>
            </a:r>
            <a:r>
              <a:rPr lang="en-US" dirty="0"/>
              <a:t>);</a:t>
            </a:r>
          </a:p>
          <a:p>
            <a:r>
              <a:rPr lang="en-US" dirty="0" err="1"/>
              <a:t>ausência</a:t>
            </a:r>
            <a:r>
              <a:rPr lang="en-US" dirty="0"/>
              <a:t> de </a:t>
            </a:r>
            <a:r>
              <a:rPr lang="en-US" dirty="0" err="1"/>
              <a:t>estrutura</a:t>
            </a:r>
            <a:r>
              <a:rPr lang="en-US" dirty="0"/>
              <a:t> </a:t>
            </a:r>
            <a:r>
              <a:rPr lang="en-US" dirty="0" err="1"/>
              <a:t>genética</a:t>
            </a:r>
            <a:r>
              <a:rPr lang="en-US" dirty="0"/>
              <a:t> (s/ </a:t>
            </a:r>
            <a:r>
              <a:rPr lang="en-US" dirty="0" err="1"/>
              <a:t>variações</a:t>
            </a:r>
            <a:r>
              <a:rPr lang="en-US" dirty="0"/>
              <a:t> </a:t>
            </a:r>
            <a:r>
              <a:rPr lang="en-US" dirty="0" err="1"/>
              <a:t>genéticas</a:t>
            </a:r>
            <a:r>
              <a:rPr lang="en-US" dirty="0"/>
              <a:t> p/ </a:t>
            </a:r>
            <a:r>
              <a:rPr lang="en-US" dirty="0" err="1"/>
              <a:t>taxas</a:t>
            </a:r>
            <a:r>
              <a:rPr lang="en-US" dirty="0"/>
              <a:t> de </a:t>
            </a:r>
            <a:r>
              <a:rPr lang="en-US" dirty="0" err="1"/>
              <a:t>natalalidade</a:t>
            </a:r>
            <a:r>
              <a:rPr lang="en-US" dirty="0"/>
              <a:t> e </a:t>
            </a:r>
            <a:r>
              <a:rPr lang="en-US" dirty="0" err="1"/>
              <a:t>mortalidade</a:t>
            </a:r>
            <a:r>
              <a:rPr lang="en-US" dirty="0"/>
              <a:t>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Capacidade</a:t>
            </a:r>
            <a:r>
              <a:rPr lang="en-US" dirty="0"/>
              <a:t> de </a:t>
            </a:r>
            <a:r>
              <a:rPr lang="en-US" dirty="0" err="1"/>
              <a:t>suporte</a:t>
            </a:r>
            <a:r>
              <a:rPr lang="en-US" dirty="0"/>
              <a:t> (K) </a:t>
            </a:r>
            <a:r>
              <a:rPr lang="en-US" dirty="0" err="1"/>
              <a:t>constante</a:t>
            </a:r>
            <a:r>
              <a:rPr lang="en-US" baseline="0" dirty="0"/>
              <a:t> –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seja</a:t>
            </a:r>
            <a:r>
              <a:rPr lang="en-US" baseline="0" dirty="0"/>
              <a:t>, </a:t>
            </a:r>
            <a:r>
              <a:rPr lang="en-US" baseline="0" dirty="0" err="1"/>
              <a:t>recurso</a:t>
            </a:r>
            <a:r>
              <a:rPr lang="en-US" baseline="0" dirty="0"/>
              <a:t> </a:t>
            </a:r>
            <a:r>
              <a:rPr lang="en-US" baseline="0" dirty="0" err="1"/>
              <a:t>nao</a:t>
            </a:r>
            <a:r>
              <a:rPr lang="en-US" baseline="0" dirty="0"/>
              <a:t> </a:t>
            </a:r>
            <a:r>
              <a:rPr lang="en-US" baseline="0" dirty="0" err="1"/>
              <a:t>varia</a:t>
            </a:r>
            <a:r>
              <a:rPr lang="en-US" baseline="0" dirty="0"/>
              <a:t> com o tempo!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denso-dependência</a:t>
            </a:r>
            <a:r>
              <a:rPr lang="en-US" dirty="0"/>
              <a:t> linear –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indivíduo</a:t>
            </a:r>
            <a:r>
              <a:rPr lang="en-US" dirty="0"/>
              <a:t> </a:t>
            </a:r>
            <a:r>
              <a:rPr lang="en-US" dirty="0" err="1"/>
              <a:t>acrescentado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populac’ão</a:t>
            </a:r>
            <a:r>
              <a:rPr lang="en-US" dirty="0"/>
              <a:t> </a:t>
            </a:r>
            <a:r>
              <a:rPr lang="en-US" dirty="0" err="1"/>
              <a:t>contribui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baseline="0" dirty="0"/>
              <a:t> o </a:t>
            </a:r>
            <a:r>
              <a:rPr lang="en-US" baseline="0" dirty="0" err="1"/>
              <a:t>decréscimo</a:t>
            </a:r>
            <a:r>
              <a:rPr lang="en-US" baseline="0" dirty="0"/>
              <a:t> da taxa de </a:t>
            </a:r>
            <a:r>
              <a:rPr lang="en-US" baseline="0" dirty="0" err="1"/>
              <a:t>crescimento</a:t>
            </a:r>
            <a:r>
              <a:rPr lang="en-US" baseline="0" dirty="0"/>
              <a:t> </a:t>
            </a:r>
            <a:r>
              <a:rPr lang="en-US" baseline="0" dirty="0" err="1"/>
              <a:t>populacional</a:t>
            </a:r>
            <a:r>
              <a:rPr lang="en-US" baseline="0" dirty="0"/>
              <a:t> per capita.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decréscimo</a:t>
            </a:r>
            <a:r>
              <a:rPr lang="en-US" dirty="0"/>
              <a:t>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chegará</a:t>
            </a:r>
            <a:r>
              <a:rPr lang="en-US" dirty="0"/>
              <a:t> a zero, </a:t>
            </a:r>
            <a:r>
              <a:rPr lang="en-US" dirty="0" err="1"/>
              <a:t>porém</a:t>
            </a:r>
            <a:r>
              <a:rPr lang="en-US" dirty="0"/>
              <a:t>, com 1 </a:t>
            </a:r>
            <a:r>
              <a:rPr lang="en-US" dirty="0" err="1"/>
              <a:t>indivíduo</a:t>
            </a:r>
            <a:r>
              <a:rPr lang="en-US" dirty="0"/>
              <a:t> </a:t>
            </a:r>
            <a:r>
              <a:rPr lang="en-US" dirty="0" err="1"/>
              <a:t>poderemos</a:t>
            </a:r>
            <a:r>
              <a:rPr lang="en-US" dirty="0"/>
              <a:t>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extinção</a:t>
            </a:r>
            <a:r>
              <a:rPr lang="en-US" dirty="0"/>
              <a:t> local.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geográficas</a:t>
            </a:r>
            <a:r>
              <a:rPr lang="en-US" dirty="0"/>
              <a:t> do </a:t>
            </a:r>
            <a:r>
              <a:rPr lang="en-US" dirty="0" err="1"/>
              <a:t>planeta</a:t>
            </a:r>
            <a:r>
              <a:rPr lang="en-US" dirty="0"/>
              <a:t> </a:t>
            </a:r>
            <a:r>
              <a:rPr lang="en-US" dirty="0" err="1"/>
              <a:t>sofrem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da </a:t>
            </a:r>
            <a:r>
              <a:rPr lang="en-US" dirty="0" err="1"/>
              <a:t>sazonalidade</a:t>
            </a:r>
            <a:r>
              <a:rPr lang="en-US" dirty="0"/>
              <a:t> do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, logo,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acompanhar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decréscimo</a:t>
            </a:r>
            <a:r>
              <a:rPr lang="en-US" dirty="0"/>
              <a:t> </a:t>
            </a:r>
            <a:r>
              <a:rPr lang="en-US" dirty="0" err="1"/>
              <a:t>nunca</a:t>
            </a:r>
            <a:r>
              <a:rPr lang="en-US" dirty="0"/>
              <a:t> </a:t>
            </a:r>
            <a:r>
              <a:rPr lang="en-US" dirty="0" err="1"/>
              <a:t>chegará</a:t>
            </a:r>
            <a:r>
              <a:rPr lang="en-US" dirty="0"/>
              <a:t> a zero, </a:t>
            </a:r>
            <a:r>
              <a:rPr lang="en-US" dirty="0" err="1"/>
              <a:t>porém</a:t>
            </a:r>
            <a:r>
              <a:rPr lang="en-US" dirty="0"/>
              <a:t>, com 1 </a:t>
            </a:r>
            <a:r>
              <a:rPr lang="en-US" dirty="0" err="1"/>
              <a:t>indivíduo</a:t>
            </a:r>
            <a:r>
              <a:rPr lang="en-US" dirty="0"/>
              <a:t> </a:t>
            </a:r>
            <a:r>
              <a:rPr lang="en-US" dirty="0" err="1"/>
              <a:t>poderemos</a:t>
            </a:r>
            <a:r>
              <a:rPr lang="en-US" dirty="0"/>
              <a:t> </a:t>
            </a:r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extinção</a:t>
            </a:r>
            <a:r>
              <a:rPr lang="en-US" dirty="0"/>
              <a:t> local.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= </a:t>
            </a:r>
            <a:r>
              <a:rPr lang="en-US" dirty="0" err="1"/>
              <a:t>idade</a:t>
            </a:r>
            <a:r>
              <a:rPr lang="en-US" dirty="0"/>
              <a:t>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atingida</a:t>
            </a:r>
            <a:r>
              <a:rPr lang="en-US" dirty="0"/>
              <a:t> de 4 </a:t>
            </a:r>
            <a:r>
              <a:rPr lang="en-US" dirty="0" err="1"/>
              <a:t>anos</a:t>
            </a:r>
            <a:r>
              <a:rPr lang="is-IS" dirty="0"/>
              <a:t>…</a:t>
            </a:r>
          </a:p>
          <a:p>
            <a:r>
              <a:rPr lang="is-IS" dirty="0"/>
              <a:t>Ro = 2,9 descendentes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for o r,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o tempo de </a:t>
            </a:r>
            <a:r>
              <a:rPr lang="en-US" dirty="0" err="1"/>
              <a:t>duplicação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x-none" dirty="0"/>
              <a:t>e estivéssemos modelando a dinâmica de um pátio de estacionamento muito</a:t>
            </a:r>
            <a:r>
              <a:rPr lang="x-none" baseline="0" dirty="0"/>
              <a:t> movimentado, tentaríamos prever quantos e não quais locais estariam vazios.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FC007-5105-E941-8C92-230FA94D70FD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5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5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4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0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5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0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7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F3246-5DF8-4C46-A4FD-6D0ED766FEAD}" type="datetimeFigureOut">
              <a:rPr lang="en-US" smtClean="0"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3D007-1A67-1543-9057-ADB6EB4AD71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emf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0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0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21" Type="http://schemas.openxmlformats.org/officeDocument/2006/relationships/image" Target="../media/image108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7.png"/><Relationship Id="rId4" Type="http://schemas.openxmlformats.org/officeDocument/2006/relationships/image" Target="../media/image5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de Manada De Elefante Bebendo Pelo Rio e mais fotos de stock de  Elefante - Elefante, Manada, Parque Nacional de Liwonde - iStock">
            <a:extLst>
              <a:ext uri="{FF2B5EF4-FFF2-40B4-BE49-F238E27FC236}">
                <a16:creationId xmlns:a16="http://schemas.microsoft.com/office/drawing/2014/main" id="{22B5BC58-684D-051E-5DD8-039C34D1C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47" r="11547"/>
          <a:stretch/>
        </p:blipFill>
        <p:spPr bwMode="auto">
          <a:xfrm>
            <a:off x="-1193675" y="0"/>
            <a:ext cx="1033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839755" y="102637"/>
            <a:ext cx="7750196" cy="707886"/>
          </a:xfrm>
          <a:prstGeom prst="rect">
            <a:avLst/>
          </a:prstGeom>
          <a:solidFill>
            <a:schemeClr val="accent3">
              <a:lumMod val="60000"/>
              <a:lumOff val="40000"/>
              <a:alpha val="6004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Estrutura e dinâmica de populações</a:t>
            </a:r>
            <a:endParaRPr lang="pt-BR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635286" y="1692325"/>
            <a:ext cx="296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Maurício Lamano Ferreira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Aula#2</a:t>
            </a:r>
          </a:p>
        </p:txBody>
      </p:sp>
      <p:pic>
        <p:nvPicPr>
          <p:cNvPr id="1030" name="Picture 6" descr="Identidade Visual – Referências de elementos visuais – USP – Identidade  Visual">
            <a:extLst>
              <a:ext uri="{FF2B5EF4-FFF2-40B4-BE49-F238E27FC236}">
                <a16:creationId xmlns:a16="http://schemas.microsoft.com/office/drawing/2014/main" id="{D8D14BBF-C379-CD73-336B-F7671A85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61" y="925300"/>
            <a:ext cx="1809092" cy="7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8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20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63" y="1651341"/>
            <a:ext cx="4466174" cy="2100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72415" y="1306906"/>
            <a:ext cx="277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Cultivo</a:t>
            </a:r>
            <a:r>
              <a:rPr lang="en-US" sz="1400" dirty="0"/>
              <a:t> experimental de </a:t>
            </a:r>
            <a:r>
              <a:rPr lang="en-US" sz="1400" b="1" i="1" dirty="0" err="1"/>
              <a:t>Linum</a:t>
            </a:r>
            <a:r>
              <a:rPr lang="en-US" sz="1400" b="1" i="1" dirty="0"/>
              <a:t> sp</a:t>
            </a:r>
            <a:r>
              <a:rPr lang="en-US" i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903" y="714204"/>
            <a:ext cx="79193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3366FF"/>
                </a:solidFill>
              </a:rPr>
              <a:t>Efeito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err="1">
                <a:solidFill>
                  <a:srgbClr val="3366FF"/>
                </a:solidFill>
              </a:rPr>
              <a:t>dependente</a:t>
            </a:r>
            <a:r>
              <a:rPr lang="en-US" sz="1600" b="1" dirty="0">
                <a:solidFill>
                  <a:srgbClr val="3366FF"/>
                </a:solidFill>
              </a:rPr>
              <a:t> da </a:t>
            </a:r>
            <a:r>
              <a:rPr lang="en-US" sz="1600" b="1" dirty="0" err="1">
                <a:solidFill>
                  <a:srgbClr val="3366FF"/>
                </a:solidFill>
              </a:rPr>
              <a:t>densidade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dirty="0" err="1"/>
              <a:t>promove</a:t>
            </a:r>
            <a:r>
              <a:rPr lang="en-US" sz="1600" dirty="0"/>
              <a:t> o </a:t>
            </a:r>
            <a:r>
              <a:rPr lang="en-US" sz="1600" dirty="0" err="1"/>
              <a:t>controle</a:t>
            </a:r>
            <a:r>
              <a:rPr lang="en-US" sz="1600" dirty="0"/>
              <a:t> </a:t>
            </a:r>
            <a:r>
              <a:rPr lang="en-US" sz="1600" dirty="0" err="1"/>
              <a:t>intrínseco</a:t>
            </a:r>
            <a:r>
              <a:rPr lang="en-US" sz="1600" dirty="0"/>
              <a:t> do </a:t>
            </a:r>
            <a:r>
              <a:rPr lang="en-US" sz="1600" dirty="0" err="1"/>
              <a:t>tamanho</a:t>
            </a:r>
            <a:r>
              <a:rPr lang="en-US" sz="1600" dirty="0"/>
              <a:t> </a:t>
            </a:r>
            <a:r>
              <a:rPr lang="en-US" sz="1600" dirty="0" err="1"/>
              <a:t>populacional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 err="1"/>
              <a:t>Crescimento</a:t>
            </a:r>
            <a:r>
              <a:rPr lang="en-US" sz="1600" dirty="0"/>
              <a:t> individual </a:t>
            </a:r>
            <a:r>
              <a:rPr lang="en-US" sz="1600" dirty="0" err="1"/>
              <a:t>decresce</a:t>
            </a:r>
            <a:r>
              <a:rPr lang="en-US" sz="1600" dirty="0"/>
              <a:t> com o </a:t>
            </a:r>
            <a:r>
              <a:rPr lang="en-US" sz="1600" dirty="0" err="1"/>
              <a:t>aumento</a:t>
            </a:r>
            <a:r>
              <a:rPr lang="en-US" sz="1600" dirty="0"/>
              <a:t> da </a:t>
            </a:r>
            <a:r>
              <a:rPr lang="en-US" sz="1600" dirty="0" err="1"/>
              <a:t>densidade</a:t>
            </a:r>
            <a:r>
              <a:rPr lang="en-US" sz="1600" dirty="0"/>
              <a:t> </a:t>
            </a:r>
            <a:r>
              <a:rPr lang="en-US" sz="1600" dirty="0" err="1"/>
              <a:t>populacional</a:t>
            </a:r>
            <a:r>
              <a:rPr lang="en-US" sz="1600" dirty="0"/>
              <a:t> 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390" y="4350368"/>
            <a:ext cx="3748684" cy="101796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397705" y="3989483"/>
            <a:ext cx="8338968" cy="0"/>
          </a:xfrm>
          <a:prstGeom prst="line">
            <a:avLst/>
          </a:prstGeom>
          <a:ln w="762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11" y="4644565"/>
            <a:ext cx="2350272" cy="19897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320" y="4651444"/>
            <a:ext cx="2332124" cy="19828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921" y="5484439"/>
            <a:ext cx="1611287" cy="130227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 rot="16200000">
            <a:off x="6371098" y="3278829"/>
            <a:ext cx="6500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err="1"/>
              <a:t>Ricklefs</a:t>
            </a:r>
            <a:r>
              <a:rPr lang="en-US" sz="600" b="1" dirty="0"/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17442984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082" y="2620141"/>
            <a:ext cx="1381945" cy="97565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5870" y="714204"/>
            <a:ext cx="7955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3366FF"/>
                </a:solidFill>
              </a:rPr>
              <a:t>Efeito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b="1" dirty="0" err="1">
                <a:solidFill>
                  <a:srgbClr val="3366FF"/>
                </a:solidFill>
              </a:rPr>
              <a:t>independente</a:t>
            </a:r>
            <a:r>
              <a:rPr lang="en-US" sz="1600" b="1" dirty="0">
                <a:solidFill>
                  <a:srgbClr val="3366FF"/>
                </a:solidFill>
              </a:rPr>
              <a:t> da </a:t>
            </a:r>
            <a:r>
              <a:rPr lang="en-US" sz="1600" b="1" dirty="0" err="1">
                <a:solidFill>
                  <a:srgbClr val="3366FF"/>
                </a:solidFill>
              </a:rPr>
              <a:t>densidade</a:t>
            </a:r>
            <a:r>
              <a:rPr lang="en-US" sz="1600" b="1" dirty="0">
                <a:solidFill>
                  <a:srgbClr val="3366FF"/>
                </a:solidFill>
              </a:rPr>
              <a:t> </a:t>
            </a:r>
            <a:r>
              <a:rPr lang="en-US" sz="1600" dirty="0" err="1"/>
              <a:t>promove</a:t>
            </a:r>
            <a:r>
              <a:rPr lang="en-US" sz="1600" dirty="0"/>
              <a:t> o </a:t>
            </a:r>
            <a:r>
              <a:rPr lang="en-US" sz="1600" dirty="0" err="1"/>
              <a:t>controle</a:t>
            </a:r>
            <a:r>
              <a:rPr lang="en-US" sz="1600" dirty="0"/>
              <a:t> </a:t>
            </a:r>
            <a:r>
              <a:rPr lang="en-US" sz="1600" dirty="0" err="1"/>
              <a:t>extrínseco</a:t>
            </a:r>
            <a:r>
              <a:rPr lang="en-US" sz="1600" dirty="0"/>
              <a:t> do </a:t>
            </a:r>
            <a:r>
              <a:rPr lang="en-US" sz="1600" dirty="0" err="1"/>
              <a:t>tamanho</a:t>
            </a:r>
            <a:r>
              <a:rPr lang="en-US" sz="1600" dirty="0"/>
              <a:t> </a:t>
            </a:r>
            <a:r>
              <a:rPr lang="en-US" sz="1600" dirty="0" err="1"/>
              <a:t>populacional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 err="1"/>
              <a:t>Crescimento</a:t>
            </a:r>
            <a:r>
              <a:rPr lang="en-US" sz="1600" dirty="0"/>
              <a:t> individual </a:t>
            </a:r>
            <a:r>
              <a:rPr lang="en-US" sz="1600" dirty="0" err="1"/>
              <a:t>decresce</a:t>
            </a:r>
            <a:r>
              <a:rPr lang="en-US" sz="1600" dirty="0"/>
              <a:t> com o </a:t>
            </a:r>
            <a:r>
              <a:rPr lang="en-US" sz="1600" dirty="0" err="1"/>
              <a:t>aumento</a:t>
            </a:r>
            <a:r>
              <a:rPr lang="en-US" sz="1600" dirty="0"/>
              <a:t> da </a:t>
            </a:r>
            <a:r>
              <a:rPr lang="en-US" sz="1600" dirty="0" err="1"/>
              <a:t>densidade</a:t>
            </a:r>
            <a:r>
              <a:rPr lang="en-US" sz="1600" dirty="0"/>
              <a:t> </a:t>
            </a:r>
            <a:r>
              <a:rPr lang="en-US" sz="1600" dirty="0" err="1"/>
              <a:t>populacional</a:t>
            </a:r>
            <a:r>
              <a:rPr lang="en-US" sz="1600" dirty="0"/>
              <a:t> !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7705" y="3989483"/>
            <a:ext cx="8338968" cy="0"/>
          </a:xfrm>
          <a:prstGeom prst="line">
            <a:avLst/>
          </a:prstGeom>
          <a:ln w="762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665" y="1509264"/>
            <a:ext cx="1658335" cy="11027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5158" y="1589998"/>
            <a:ext cx="2427402" cy="1672183"/>
            <a:chOff x="222422" y="2443851"/>
            <a:chExt cx="2206729" cy="15201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422" y="2443851"/>
              <a:ext cx="1971161" cy="152016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108659" y="3380344"/>
              <a:ext cx="320492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63193" y="17405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145" y="1712265"/>
            <a:ext cx="2602281" cy="1526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342" y="5172731"/>
            <a:ext cx="4692318" cy="15875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1510" y="4136353"/>
            <a:ext cx="3204916" cy="9457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189973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8" y="1959003"/>
            <a:ext cx="5677705" cy="29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89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8" y="1959003"/>
            <a:ext cx="5677705" cy="2922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0507" y="4908530"/>
            <a:ext cx="481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As </a:t>
            </a:r>
            <a:r>
              <a:rPr lang="en-US" sz="1200" b="1" i="1" dirty="0" err="1"/>
              <a:t>taxas</a:t>
            </a:r>
            <a:r>
              <a:rPr lang="en-US" sz="1200" b="1" i="1" dirty="0"/>
              <a:t> de </a:t>
            </a:r>
            <a:r>
              <a:rPr lang="en-US" sz="1200" b="1" i="1" dirty="0" err="1"/>
              <a:t>natalidade</a:t>
            </a:r>
            <a:r>
              <a:rPr lang="en-US" sz="1200" b="1" i="1" dirty="0"/>
              <a:t> e </a:t>
            </a:r>
            <a:r>
              <a:rPr lang="en-US" sz="1200" b="1" i="1" dirty="0" err="1"/>
              <a:t>mortalidade</a:t>
            </a:r>
            <a:r>
              <a:rPr lang="en-US" sz="1200" b="1" i="1" dirty="0"/>
              <a:t> </a:t>
            </a:r>
            <a:r>
              <a:rPr lang="en-US" sz="1200" b="1" i="1" dirty="0" err="1"/>
              <a:t>dependem</a:t>
            </a:r>
            <a:r>
              <a:rPr lang="en-US" sz="1200" b="1" i="1" dirty="0"/>
              <a:t> da </a:t>
            </a:r>
            <a:r>
              <a:rPr lang="en-US" sz="1200" b="1" i="1" dirty="0" err="1"/>
              <a:t>idade</a:t>
            </a:r>
            <a:r>
              <a:rPr lang="en-US" sz="1200" b="1" i="1" dirty="0"/>
              <a:t> do </a:t>
            </a:r>
            <a:r>
              <a:rPr lang="en-US" sz="1200" b="1" i="1" dirty="0" err="1"/>
              <a:t>indivíduol</a:t>
            </a:r>
            <a:r>
              <a:rPr lang="en-US" sz="1200" b="1" i="1" dirty="0"/>
              <a:t>;</a:t>
            </a:r>
          </a:p>
          <a:p>
            <a:pPr algn="ctr"/>
            <a:r>
              <a:rPr lang="en-US" sz="1200" b="1" i="1" dirty="0" err="1"/>
              <a:t>Vulnerabilidade</a:t>
            </a:r>
            <a:r>
              <a:rPr lang="en-US" sz="1200" b="1" i="1" dirty="0"/>
              <a:t> </a:t>
            </a:r>
            <a:r>
              <a:rPr lang="en-US" sz="1200" b="1" i="1" dirty="0" err="1"/>
              <a:t>em</a:t>
            </a:r>
            <a:r>
              <a:rPr lang="en-US" sz="1200" b="1" i="1" dirty="0"/>
              <a:t> </a:t>
            </a:r>
            <a:r>
              <a:rPr lang="en-US" sz="1200" b="1" i="1" dirty="0" err="1"/>
              <a:t>interações</a:t>
            </a:r>
            <a:r>
              <a:rPr lang="en-US" sz="1200" b="1" i="1" dirty="0"/>
              <a:t> (</a:t>
            </a:r>
            <a:r>
              <a:rPr lang="en-US" sz="1200" b="1" i="1" dirty="0" err="1">
                <a:solidFill>
                  <a:srgbClr val="FF6600"/>
                </a:solidFill>
              </a:rPr>
              <a:t>parasitismo</a:t>
            </a:r>
            <a:r>
              <a:rPr lang="en-US" sz="1200" b="1" i="1" dirty="0">
                <a:solidFill>
                  <a:srgbClr val="FF6600"/>
                </a:solidFill>
              </a:rPr>
              <a:t> </a:t>
            </a:r>
            <a:r>
              <a:rPr lang="en-US" sz="1200" b="1" i="1" dirty="0"/>
              <a:t>e </a:t>
            </a:r>
            <a:r>
              <a:rPr lang="en-US" sz="1200" b="1" i="1" dirty="0" err="1">
                <a:solidFill>
                  <a:srgbClr val="FF6600"/>
                </a:solidFill>
              </a:rPr>
              <a:t>predação</a:t>
            </a:r>
            <a:r>
              <a:rPr lang="en-US" sz="1200" b="1" i="1" dirty="0"/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40278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2744" y="1522162"/>
            <a:ext cx="859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 </a:t>
            </a:r>
            <a:r>
              <a:rPr lang="en-US" i="1" dirty="0" err="1"/>
              <a:t>populações</a:t>
            </a:r>
            <a:r>
              <a:rPr lang="en-US" i="1" dirty="0"/>
              <a:t> se </a:t>
            </a:r>
            <a:r>
              <a:rPr lang="en-US" i="1" dirty="0" err="1"/>
              <a:t>dividem</a:t>
            </a:r>
            <a:r>
              <a:rPr lang="en-US" i="1" dirty="0"/>
              <a:t>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faixas</a:t>
            </a:r>
            <a:r>
              <a:rPr lang="en-US" i="1" dirty="0"/>
              <a:t> de </a:t>
            </a:r>
            <a:r>
              <a:rPr lang="en-US" i="1" dirty="0" err="1"/>
              <a:t>idade</a:t>
            </a:r>
            <a:r>
              <a:rPr lang="en-US" i="1" dirty="0"/>
              <a:t> e </a:t>
            </a:r>
            <a:r>
              <a:rPr lang="en-US" i="1" dirty="0" err="1"/>
              <a:t>sexo</a:t>
            </a:r>
            <a:r>
              <a:rPr lang="en-US" i="1" dirty="0"/>
              <a:t> e </a:t>
            </a:r>
            <a:r>
              <a:rPr lang="en-US" i="1" dirty="0" err="1"/>
              <a:t>podem</a:t>
            </a:r>
            <a:r>
              <a:rPr lang="en-US" i="1" dirty="0"/>
              <a:t> </a:t>
            </a:r>
            <a:r>
              <a:rPr lang="en-US" i="1" dirty="0" err="1"/>
              <a:t>fornecer</a:t>
            </a:r>
            <a:r>
              <a:rPr lang="en-US" i="1" dirty="0"/>
              <a:t> </a:t>
            </a:r>
            <a:r>
              <a:rPr lang="en-US" i="1" dirty="0" err="1"/>
              <a:t>informações</a:t>
            </a:r>
            <a:r>
              <a:rPr lang="en-US" i="1" dirty="0"/>
              <a:t> </a:t>
            </a:r>
            <a:r>
              <a:rPr lang="en-US" i="1" dirty="0" err="1"/>
              <a:t>sobre</a:t>
            </a:r>
            <a:r>
              <a:rPr lang="en-US" i="1" dirty="0"/>
              <a:t> a </a:t>
            </a:r>
            <a:r>
              <a:rPr lang="en-US" i="1" dirty="0" err="1"/>
              <a:t>fecundidade</a:t>
            </a:r>
            <a:r>
              <a:rPr lang="en-US" i="1" dirty="0"/>
              <a:t> e a </a:t>
            </a:r>
            <a:r>
              <a:rPr lang="en-US" i="1" dirty="0" err="1"/>
              <a:t>obtenção</a:t>
            </a:r>
            <a:r>
              <a:rPr lang="en-US" i="1" dirty="0"/>
              <a:t> de </a:t>
            </a:r>
            <a:r>
              <a:rPr lang="en-US" i="1" dirty="0" err="1"/>
              <a:t>recursos</a:t>
            </a:r>
            <a:r>
              <a:rPr lang="en-US" i="1" dirty="0"/>
              <a:t> </a:t>
            </a:r>
            <a:r>
              <a:rPr lang="en-US" i="1" dirty="0" err="1"/>
              <a:t>num</a:t>
            </a:r>
            <a:r>
              <a:rPr lang="en-US" i="1" dirty="0"/>
              <a:t> tempo </a:t>
            </a:r>
            <a:r>
              <a:rPr lang="en-US" i="1" dirty="0" err="1"/>
              <a:t>futuro</a:t>
            </a:r>
            <a:r>
              <a:rPr lang="en-US" i="1" dirty="0"/>
              <a:t>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500860"/>
            <a:ext cx="381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77758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93164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26407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11156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79920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767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75" y="743719"/>
            <a:ext cx="3463224" cy="28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20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82690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36879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809625"/>
            <a:ext cx="8382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24819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427283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0" name="Group 69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71" name="Group 70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73" name="Group 7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88" name="Straight Connector 87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10486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FFFF"/>
                </a:solidFill>
              </a:rPr>
              <a:t>g(x) – </a:t>
            </a:r>
            <a:r>
              <a:rPr lang="en-US" sz="1100" i="1" dirty="0" err="1">
                <a:solidFill>
                  <a:srgbClr val="FFFFFF"/>
                </a:solidFill>
              </a:rPr>
              <a:t>Probabilidade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sobrevivência</a:t>
            </a:r>
            <a:r>
              <a:rPr lang="en-US" sz="1100" i="1" dirty="0">
                <a:solidFill>
                  <a:srgbClr val="FFFFFF"/>
                </a:solidFill>
              </a:rPr>
              <a:t> (</a:t>
            </a:r>
            <a:r>
              <a:rPr lang="en-US" sz="1100" i="1" dirty="0" err="1">
                <a:solidFill>
                  <a:srgbClr val="FFFFFF"/>
                </a:solidFill>
              </a:rPr>
              <a:t>probabilidade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sobrevivência</a:t>
            </a:r>
            <a:r>
              <a:rPr lang="en-US" sz="1100" i="1" dirty="0">
                <a:solidFill>
                  <a:srgbClr val="FFFFFF"/>
                </a:solidFill>
              </a:rPr>
              <a:t> da </a:t>
            </a:r>
            <a:r>
              <a:rPr lang="en-US" sz="1100" i="1" dirty="0" err="1">
                <a:solidFill>
                  <a:srgbClr val="FFFFFF"/>
                </a:solidFill>
              </a:rPr>
              <a:t>idade</a:t>
            </a:r>
            <a:r>
              <a:rPr lang="en-US" sz="1100" i="1" dirty="0">
                <a:solidFill>
                  <a:srgbClr val="FFFFFF"/>
                </a:solidFill>
              </a:rPr>
              <a:t> x </a:t>
            </a:r>
            <a:r>
              <a:rPr lang="en-US" sz="1100" i="1" dirty="0" err="1">
                <a:solidFill>
                  <a:srgbClr val="FFFFFF"/>
                </a:solidFill>
              </a:rPr>
              <a:t>até</a:t>
            </a:r>
            <a:r>
              <a:rPr lang="en-US" sz="1100" i="1" dirty="0">
                <a:solidFill>
                  <a:srgbClr val="FFFFFF"/>
                </a:solidFill>
              </a:rPr>
              <a:t> x+1)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3145" y="4651530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FFFF"/>
                </a:solidFill>
              </a:rPr>
              <a:t>R</a:t>
            </a:r>
            <a:r>
              <a:rPr lang="en-US" sz="1100" i="1" baseline="-25000" dirty="0">
                <a:solidFill>
                  <a:srgbClr val="FFFFFF"/>
                </a:solidFill>
              </a:rPr>
              <a:t>0</a:t>
            </a:r>
            <a:r>
              <a:rPr lang="en-US" sz="1100" i="1" dirty="0">
                <a:solidFill>
                  <a:srgbClr val="FFFFFF"/>
                </a:solidFill>
              </a:rPr>
              <a:t> – Taxa </a:t>
            </a:r>
            <a:r>
              <a:rPr lang="en-US" sz="1100" i="1" dirty="0" err="1">
                <a:solidFill>
                  <a:srgbClr val="FFFFFF"/>
                </a:solidFill>
              </a:rPr>
              <a:t>líquida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reprodução</a:t>
            </a:r>
            <a:r>
              <a:rPr lang="en-US" sz="1100" i="1" dirty="0">
                <a:solidFill>
                  <a:srgbClr val="FFFFFF"/>
                </a:solidFill>
              </a:rPr>
              <a:t> (</a:t>
            </a:r>
            <a:r>
              <a:rPr lang="en-US" sz="1100" i="1" dirty="0" err="1">
                <a:solidFill>
                  <a:srgbClr val="FFFFFF"/>
                </a:solidFill>
              </a:rPr>
              <a:t>número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médio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fêmeas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produzidas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por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cada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fêmea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ao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longo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toda</a:t>
            </a:r>
            <a:r>
              <a:rPr lang="en-US" sz="1100" i="1" dirty="0">
                <a:solidFill>
                  <a:srgbClr val="FFFFFF"/>
                </a:solidFill>
              </a:rPr>
              <a:t> a </a:t>
            </a:r>
            <a:r>
              <a:rPr lang="en-US" sz="1100" i="1" dirty="0" err="1">
                <a:solidFill>
                  <a:srgbClr val="FFFFFF"/>
                </a:solidFill>
              </a:rPr>
              <a:t>vida</a:t>
            </a:r>
            <a:r>
              <a:rPr lang="en-US" sz="1100" i="1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6800" y="4904202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FFFFF"/>
                </a:solidFill>
              </a:rPr>
              <a:t>G – Tempo de </a:t>
            </a:r>
            <a:r>
              <a:rPr lang="en-US" sz="1100" i="1" dirty="0" err="1">
                <a:solidFill>
                  <a:srgbClr val="FFFFFF"/>
                </a:solidFill>
              </a:rPr>
              <a:t>geração</a:t>
            </a:r>
            <a:r>
              <a:rPr lang="en-US" sz="1100" i="1" dirty="0">
                <a:solidFill>
                  <a:srgbClr val="FFFFFF"/>
                </a:solidFill>
              </a:rPr>
              <a:t> (</a:t>
            </a:r>
            <a:r>
              <a:rPr lang="en-US" sz="1100" i="1" dirty="0" err="1">
                <a:solidFill>
                  <a:srgbClr val="FFFFFF"/>
                </a:solidFill>
              </a:rPr>
              <a:t>média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idade</a:t>
            </a:r>
            <a:r>
              <a:rPr lang="en-US" sz="1100" i="1" dirty="0">
                <a:solidFill>
                  <a:srgbClr val="FFFFFF"/>
                </a:solidFill>
              </a:rPr>
              <a:t> dos </a:t>
            </a:r>
            <a:r>
              <a:rPr lang="en-US" sz="1100" i="1" dirty="0" err="1">
                <a:solidFill>
                  <a:srgbClr val="FFFFFF"/>
                </a:solidFill>
              </a:rPr>
              <a:t>progenitores</a:t>
            </a:r>
            <a:r>
              <a:rPr lang="en-US" sz="1100" i="1" dirty="0">
                <a:solidFill>
                  <a:srgbClr val="FFFFFF"/>
                </a:solidFill>
              </a:rPr>
              <a:t> de </a:t>
            </a:r>
            <a:r>
              <a:rPr lang="en-US" sz="1100" i="1" dirty="0" err="1">
                <a:solidFill>
                  <a:srgbClr val="FFFFFF"/>
                </a:solidFill>
              </a:rPr>
              <a:t>todos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os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descendentes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produzidos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por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uma</a:t>
            </a:r>
            <a:r>
              <a:rPr lang="en-US" sz="1100" i="1" dirty="0">
                <a:solidFill>
                  <a:srgbClr val="FFFFFF"/>
                </a:solidFill>
              </a:rPr>
              <a:t> </a:t>
            </a:r>
            <a:r>
              <a:rPr lang="en-US" sz="1100" i="1" dirty="0" err="1">
                <a:solidFill>
                  <a:srgbClr val="FFFFFF"/>
                </a:solidFill>
              </a:rPr>
              <a:t>coorte</a:t>
            </a:r>
            <a:r>
              <a:rPr lang="en-US" sz="1100" i="1" dirty="0">
                <a:solidFill>
                  <a:srgbClr val="FFFFFF"/>
                </a:solidFill>
              </a:rPr>
              <a:t>)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36208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34" name="Group 33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36" name="Group 35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37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36882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4741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32" name="Group 31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34" name="Group 33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40687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274762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32" name="Group 31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34" name="Group 33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5498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38219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9" y="5209178"/>
            <a:ext cx="2407901" cy="1560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10385" y="4401039"/>
            <a:ext cx="0" cy="2183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12443" y="6495074"/>
            <a:ext cx="2833329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9769" y="6467235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Idade</a:t>
            </a:r>
            <a:r>
              <a:rPr lang="en-US" sz="1050" dirty="0"/>
              <a:t> (x)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5442668" y="4856284"/>
            <a:ext cx="595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Ln [l(x)]</a:t>
            </a:r>
          </a:p>
        </p:txBody>
      </p:sp>
      <p:sp>
        <p:nvSpPr>
          <p:cNvPr id="12" name="Freeform 11"/>
          <p:cNvSpPr/>
          <p:nvPr/>
        </p:nvSpPr>
        <p:spPr>
          <a:xfrm>
            <a:off x="6010543" y="4640841"/>
            <a:ext cx="2355341" cy="1748236"/>
          </a:xfrm>
          <a:custGeom>
            <a:avLst/>
            <a:gdLst>
              <a:gd name="connsiteX0" fmla="*/ 0 w 1690077"/>
              <a:gd name="connsiteY0" fmla="*/ 0 h 1680308"/>
              <a:gd name="connsiteX1" fmla="*/ 1270000 w 1690077"/>
              <a:gd name="connsiteY1" fmla="*/ 332154 h 1680308"/>
              <a:gd name="connsiteX2" fmla="*/ 1690077 w 1690077"/>
              <a:gd name="connsiteY2" fmla="*/ 1680308 h 1680308"/>
              <a:gd name="connsiteX3" fmla="*/ 1690077 w 1690077"/>
              <a:gd name="connsiteY3" fmla="*/ 1680308 h 168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077" h="1680308">
                <a:moveTo>
                  <a:pt x="0" y="0"/>
                </a:moveTo>
                <a:cubicBezTo>
                  <a:pt x="494160" y="26051"/>
                  <a:pt x="988321" y="52103"/>
                  <a:pt x="1270000" y="332154"/>
                </a:cubicBezTo>
                <a:cubicBezTo>
                  <a:pt x="1551679" y="612205"/>
                  <a:pt x="1690077" y="1680308"/>
                  <a:pt x="1690077" y="1680308"/>
                </a:cubicBezTo>
                <a:lnTo>
                  <a:pt x="1690077" y="1680308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945558" y="4695551"/>
            <a:ext cx="2355341" cy="1748236"/>
          </a:xfrm>
          <a:custGeom>
            <a:avLst/>
            <a:gdLst>
              <a:gd name="connsiteX0" fmla="*/ 0 w 1690077"/>
              <a:gd name="connsiteY0" fmla="*/ 0 h 1680308"/>
              <a:gd name="connsiteX1" fmla="*/ 1270000 w 1690077"/>
              <a:gd name="connsiteY1" fmla="*/ 332154 h 1680308"/>
              <a:gd name="connsiteX2" fmla="*/ 1690077 w 1690077"/>
              <a:gd name="connsiteY2" fmla="*/ 1680308 h 1680308"/>
              <a:gd name="connsiteX3" fmla="*/ 1690077 w 1690077"/>
              <a:gd name="connsiteY3" fmla="*/ 1680308 h 168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077" h="1680308">
                <a:moveTo>
                  <a:pt x="0" y="0"/>
                </a:moveTo>
                <a:cubicBezTo>
                  <a:pt x="494160" y="26051"/>
                  <a:pt x="988321" y="52103"/>
                  <a:pt x="1270000" y="332154"/>
                </a:cubicBezTo>
                <a:cubicBezTo>
                  <a:pt x="1551679" y="612205"/>
                  <a:pt x="1690077" y="1680308"/>
                  <a:pt x="1690077" y="1680308"/>
                </a:cubicBezTo>
                <a:lnTo>
                  <a:pt x="1690077" y="1680308"/>
                </a:lnTo>
              </a:path>
            </a:pathLst>
          </a:custGeom>
          <a:ln>
            <a:solidFill>
              <a:srgbClr val="660066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00922" y="4691695"/>
            <a:ext cx="2318073" cy="1710210"/>
          </a:xfrm>
          <a:prstGeom prst="line">
            <a:avLst/>
          </a:prstGeom>
          <a:ln>
            <a:solidFill>
              <a:srgbClr val="3366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7823" y="4500615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078930" y="5024512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40023" y="5675143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43705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084882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9" y="5209178"/>
            <a:ext cx="2407901" cy="1560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10385" y="4401039"/>
            <a:ext cx="0" cy="2183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812443" y="6495074"/>
            <a:ext cx="2833329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9769" y="6467235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Idade</a:t>
            </a:r>
            <a:r>
              <a:rPr lang="en-US" sz="1050" dirty="0"/>
              <a:t> (x)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5442668" y="4856284"/>
            <a:ext cx="595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Ln [l(x)]</a:t>
            </a:r>
          </a:p>
        </p:txBody>
      </p:sp>
      <p:sp>
        <p:nvSpPr>
          <p:cNvPr id="12" name="Freeform 11"/>
          <p:cNvSpPr/>
          <p:nvPr/>
        </p:nvSpPr>
        <p:spPr>
          <a:xfrm>
            <a:off x="6010543" y="4640841"/>
            <a:ext cx="2355341" cy="1748236"/>
          </a:xfrm>
          <a:custGeom>
            <a:avLst/>
            <a:gdLst>
              <a:gd name="connsiteX0" fmla="*/ 0 w 1690077"/>
              <a:gd name="connsiteY0" fmla="*/ 0 h 1680308"/>
              <a:gd name="connsiteX1" fmla="*/ 1270000 w 1690077"/>
              <a:gd name="connsiteY1" fmla="*/ 332154 h 1680308"/>
              <a:gd name="connsiteX2" fmla="*/ 1690077 w 1690077"/>
              <a:gd name="connsiteY2" fmla="*/ 1680308 h 1680308"/>
              <a:gd name="connsiteX3" fmla="*/ 1690077 w 1690077"/>
              <a:gd name="connsiteY3" fmla="*/ 1680308 h 168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077" h="1680308">
                <a:moveTo>
                  <a:pt x="0" y="0"/>
                </a:moveTo>
                <a:cubicBezTo>
                  <a:pt x="494160" y="26051"/>
                  <a:pt x="988321" y="52103"/>
                  <a:pt x="1270000" y="332154"/>
                </a:cubicBezTo>
                <a:cubicBezTo>
                  <a:pt x="1551679" y="612205"/>
                  <a:pt x="1690077" y="1680308"/>
                  <a:pt x="1690077" y="1680308"/>
                </a:cubicBezTo>
                <a:lnTo>
                  <a:pt x="1690077" y="1680308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945558" y="4695551"/>
            <a:ext cx="2355341" cy="1748236"/>
          </a:xfrm>
          <a:custGeom>
            <a:avLst/>
            <a:gdLst>
              <a:gd name="connsiteX0" fmla="*/ 0 w 1690077"/>
              <a:gd name="connsiteY0" fmla="*/ 0 h 1680308"/>
              <a:gd name="connsiteX1" fmla="*/ 1270000 w 1690077"/>
              <a:gd name="connsiteY1" fmla="*/ 332154 h 1680308"/>
              <a:gd name="connsiteX2" fmla="*/ 1690077 w 1690077"/>
              <a:gd name="connsiteY2" fmla="*/ 1680308 h 1680308"/>
              <a:gd name="connsiteX3" fmla="*/ 1690077 w 1690077"/>
              <a:gd name="connsiteY3" fmla="*/ 1680308 h 168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077" h="1680308">
                <a:moveTo>
                  <a:pt x="0" y="0"/>
                </a:moveTo>
                <a:cubicBezTo>
                  <a:pt x="494160" y="26051"/>
                  <a:pt x="988321" y="52103"/>
                  <a:pt x="1270000" y="332154"/>
                </a:cubicBezTo>
                <a:cubicBezTo>
                  <a:pt x="1551679" y="612205"/>
                  <a:pt x="1690077" y="1680308"/>
                  <a:pt x="1690077" y="1680308"/>
                </a:cubicBezTo>
                <a:lnTo>
                  <a:pt x="1690077" y="1680308"/>
                </a:lnTo>
              </a:path>
            </a:pathLst>
          </a:custGeom>
          <a:ln>
            <a:solidFill>
              <a:srgbClr val="660066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00922" y="4691695"/>
            <a:ext cx="2318073" cy="1710210"/>
          </a:xfrm>
          <a:prstGeom prst="line">
            <a:avLst/>
          </a:prstGeom>
          <a:ln>
            <a:solidFill>
              <a:srgbClr val="3366FF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7823" y="4500615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078930" y="5024512"/>
            <a:ext cx="30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40023" y="5675143"/>
            <a:ext cx="35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960" y="4843326"/>
            <a:ext cx="541537" cy="433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162" y="4270319"/>
            <a:ext cx="295422" cy="406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229" y="5823083"/>
            <a:ext cx="551810" cy="496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648" y="5962795"/>
            <a:ext cx="246585" cy="34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922" y="4702360"/>
            <a:ext cx="373919" cy="3950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011" y="5369204"/>
            <a:ext cx="476391" cy="30593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259" y="4550483"/>
            <a:ext cx="112762" cy="18071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008042" y="6108138"/>
            <a:ext cx="218126" cy="274350"/>
            <a:chOff x="2670327" y="2862385"/>
            <a:chExt cx="1212765" cy="152536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0573" y="2862385"/>
              <a:ext cx="1052519" cy="152536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562600" y="2862385"/>
              <a:ext cx="320492" cy="291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670327" y="3570411"/>
              <a:ext cx="320492" cy="817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0"/>
          <a:stretch/>
        </p:blipFill>
        <p:spPr>
          <a:xfrm>
            <a:off x="8264895" y="6569239"/>
            <a:ext cx="201978" cy="28296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66515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719692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613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75" y="743719"/>
            <a:ext cx="3463224" cy="287614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937207" y="1064696"/>
            <a:ext cx="1154626" cy="692694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20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542936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chemeClr val="bg1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chemeClr val="bg1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chemeClr val="bg1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50565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554512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9439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320689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34083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552198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09341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90171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06" r="35165"/>
          <a:stretch/>
        </p:blipFill>
        <p:spPr>
          <a:xfrm>
            <a:off x="512231" y="6077788"/>
            <a:ext cx="1545758" cy="381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157909" y="5575584"/>
            <a:ext cx="248694" cy="31175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51950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25936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06" r="35165"/>
          <a:stretch/>
        </p:blipFill>
        <p:spPr>
          <a:xfrm>
            <a:off x="512231" y="6077788"/>
            <a:ext cx="1545758" cy="381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157909" y="5575584"/>
            <a:ext cx="248694" cy="31175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02827" y="5575584"/>
            <a:ext cx="1289482" cy="306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N</a:t>
            </a:r>
            <a:r>
              <a:rPr lang="en-US" sz="1600" baseline="-25000" dirty="0" err="1"/>
              <a:t>t</a:t>
            </a:r>
            <a:r>
              <a:rPr lang="en-US" sz="1600" dirty="0"/>
              <a:t> = N</a:t>
            </a:r>
            <a:r>
              <a:rPr lang="en-US" sz="1600" baseline="-25000" dirty="0"/>
              <a:t>0 </a:t>
            </a:r>
            <a:r>
              <a:rPr lang="en-US" sz="1600" dirty="0"/>
              <a:t>* e </a:t>
            </a:r>
            <a:r>
              <a:rPr lang="en-US" sz="1600" baseline="30000" dirty="0"/>
              <a:t>r 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245774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071232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06" r="35165"/>
          <a:stretch/>
        </p:blipFill>
        <p:spPr>
          <a:xfrm>
            <a:off x="512231" y="6077788"/>
            <a:ext cx="1545758" cy="381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157909" y="5575584"/>
            <a:ext cx="248694" cy="31175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02827" y="5575584"/>
            <a:ext cx="1289482" cy="306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  <a:r>
              <a:rPr lang="en-US" sz="1600" baseline="-25000" dirty="0"/>
              <a:t>G</a:t>
            </a:r>
            <a:r>
              <a:rPr lang="en-US" sz="1600" dirty="0"/>
              <a:t> = N</a:t>
            </a:r>
            <a:r>
              <a:rPr lang="en-US" sz="1600" baseline="-25000" dirty="0"/>
              <a:t>0 </a:t>
            </a:r>
            <a:r>
              <a:rPr lang="en-US" sz="1600" dirty="0"/>
              <a:t>* e </a:t>
            </a:r>
            <a:r>
              <a:rPr lang="en-US" sz="1600" baseline="30000" dirty="0"/>
              <a:t>r 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08036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434801" y="463825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d(x) – 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mortes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para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classe</a:t>
            </a:r>
            <a:r>
              <a:rPr lang="en-US" sz="1100" i="1" dirty="0">
                <a:solidFill>
                  <a:srgbClr val="000000"/>
                </a:solidFill>
              </a:rPr>
              <a:t> x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039464"/>
              </p:ext>
            </p:extLst>
          </p:nvPr>
        </p:nvGraphicFramePr>
        <p:xfrm>
          <a:off x="1444917" y="817184"/>
          <a:ext cx="6259049" cy="2161249"/>
        </p:xfrm>
        <a:graphic>
          <a:graphicData uri="http://schemas.openxmlformats.org/drawingml/2006/table">
            <a:tbl>
              <a:tblPr/>
              <a:tblGrid>
                <a:gridCol w="460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7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2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4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3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= s(x)/s(0)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g(x) = l(x+1)/l(x)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d(x) = S(X+1)-S(X)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l(x) b(x)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l(x) b(x) x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0,8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843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1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1100" b="0" i="1" baseline="-25000" dirty="0">
                          <a:solidFill>
                            <a:srgbClr val="000000"/>
                          </a:solidFill>
                        </a:rPr>
                        <a:t>0 </a:t>
                      </a:r>
                      <a:r>
                        <a:rPr lang="en-US" sz="1100" b="0" i="1" baseline="0" dirty="0">
                          <a:solidFill>
                            <a:srgbClr val="000000"/>
                          </a:solidFill>
                        </a:rPr>
                        <a:t>=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2,9 </a:t>
                      </a:r>
                      <a:r>
                        <a:rPr lang="en-US" sz="11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desc</a:t>
                      </a:r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4,3</a:t>
                      </a:r>
                    </a:p>
                  </a:txBody>
                  <a:tcPr marL="11351" marR="11351" marT="1135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0421" y="3358313"/>
            <a:ext cx="170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x - </a:t>
            </a:r>
            <a:r>
              <a:rPr lang="en-US" sz="1100" i="1" dirty="0" err="1"/>
              <a:t>Idade</a:t>
            </a:r>
            <a:r>
              <a:rPr lang="en-US" sz="1100" i="1" dirty="0"/>
              <a:t> </a:t>
            </a:r>
            <a:r>
              <a:rPr lang="en-US" sz="1100" i="1" dirty="0" err="1"/>
              <a:t>máxima</a:t>
            </a:r>
            <a:r>
              <a:rPr lang="en-US" sz="1100" i="1" dirty="0"/>
              <a:t> </a:t>
            </a:r>
            <a:r>
              <a:rPr lang="en-US" sz="1100" i="1" dirty="0" err="1"/>
              <a:t>atingida</a:t>
            </a:r>
            <a:endParaRPr lang="en-US" sz="11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7492" y="3611209"/>
            <a:ext cx="2003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s(x) – </a:t>
            </a:r>
            <a:r>
              <a:rPr lang="en-US" sz="1100" i="1" dirty="0" err="1"/>
              <a:t>Número</a:t>
            </a:r>
            <a:r>
              <a:rPr lang="en-US" sz="1100" i="1" dirty="0"/>
              <a:t> de </a:t>
            </a:r>
            <a:r>
              <a:rPr lang="en-US" sz="1100" i="1" dirty="0" err="1"/>
              <a:t>sobreviventes</a:t>
            </a:r>
            <a:endParaRPr lang="en-US" sz="11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5426" y="3873241"/>
            <a:ext cx="3556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fecundidade</a:t>
            </a:r>
            <a:r>
              <a:rPr lang="en-US" sz="1100" i="1" dirty="0"/>
              <a:t> (</a:t>
            </a:r>
            <a:r>
              <a:rPr lang="en-US" sz="1100" i="1" dirty="0" err="1"/>
              <a:t>reprodução</a:t>
            </a:r>
            <a:r>
              <a:rPr lang="en-US" sz="1100" i="1" dirty="0"/>
              <a:t> </a:t>
            </a:r>
            <a:r>
              <a:rPr lang="en-US" sz="1100" i="1" dirty="0" err="1"/>
              <a:t>média</a:t>
            </a:r>
            <a:r>
              <a:rPr lang="en-US" sz="1100" i="1" dirty="0"/>
              <a:t> </a:t>
            </a:r>
            <a:r>
              <a:rPr lang="en-US" sz="1100" i="1" dirty="0" err="1"/>
              <a:t>por</a:t>
            </a:r>
            <a:r>
              <a:rPr lang="en-US" sz="1100" i="1" dirty="0"/>
              <a:t> </a:t>
            </a:r>
            <a:r>
              <a:rPr lang="en-US" sz="1100" i="1" dirty="0" err="1"/>
              <a:t>fêmea</a:t>
            </a:r>
            <a:r>
              <a:rPr lang="en-US" sz="1100" i="1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17301" y="933067"/>
            <a:ext cx="6360397" cy="2094978"/>
            <a:chOff x="1417301" y="933067"/>
            <a:chExt cx="6360397" cy="2094978"/>
          </a:xfrm>
        </p:grpSpPr>
        <p:grpSp>
          <p:nvGrpSpPr>
            <p:cNvPr id="40" name="Group 39"/>
            <p:cNvGrpSpPr/>
            <p:nvPr/>
          </p:nvGrpSpPr>
          <p:grpSpPr>
            <a:xfrm>
              <a:off x="1417301" y="933067"/>
              <a:ext cx="6360397" cy="2094978"/>
              <a:chOff x="2111562" y="987144"/>
              <a:chExt cx="4778660" cy="2094978"/>
            </a:xfrm>
            <a:effectLst/>
          </p:grpSpPr>
          <p:grpSp>
            <p:nvGrpSpPr>
              <p:cNvPr id="43" name="Group 42"/>
              <p:cNvGrpSpPr/>
              <p:nvPr/>
            </p:nvGrpSpPr>
            <p:grpSpPr>
              <a:xfrm>
                <a:off x="4266500" y="2833606"/>
                <a:ext cx="2609851" cy="248516"/>
                <a:chOff x="1548910" y="2813432"/>
                <a:chExt cx="7446243" cy="2485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48910" y="2813432"/>
                  <a:ext cx="744493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49034" y="3061948"/>
                  <a:ext cx="7446119" cy="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2111562" y="987144"/>
                <a:ext cx="4778660" cy="1593957"/>
                <a:chOff x="523103" y="978264"/>
                <a:chExt cx="4655699" cy="1593957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23103" y="1385367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23103" y="1608810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524526" y="183972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524526" y="2080926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523103" y="232213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33407" y="2563341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524526" y="978264"/>
                  <a:ext cx="4645395" cy="8880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Connector 44"/>
              <p:cNvCxnSpPr/>
              <p:nvPr/>
            </p:nvCxnSpPr>
            <p:spPr>
              <a:xfrm flipH="1">
                <a:off x="245335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2827781" y="993501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173374" y="989250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955266" y="98714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4830328" y="992836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5706194" y="996024"/>
                <a:ext cx="8881" cy="1585077"/>
              </a:xfrm>
              <a:prstGeom prst="line">
                <a:avLst/>
              </a:prstGeom>
              <a:ln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/>
            <p:cNvCxnSpPr/>
            <p:nvPr/>
          </p:nvCxnSpPr>
          <p:spPr>
            <a:xfrm flipH="1">
              <a:off x="7064369" y="933067"/>
              <a:ext cx="11821" cy="1585077"/>
            </a:xfrm>
            <a:prstGeom prst="line">
              <a:avLst/>
            </a:prstGeom>
            <a:ln>
              <a:solidFill>
                <a:srgbClr val="E46C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441634" y="412613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l(x) – </a:t>
            </a:r>
            <a:r>
              <a:rPr lang="en-US" sz="1100" i="1" dirty="0" err="1"/>
              <a:t>Perfil</a:t>
            </a:r>
            <a:r>
              <a:rPr lang="en-US" sz="1100" i="1" dirty="0"/>
              <a:t> de </a:t>
            </a:r>
            <a:r>
              <a:rPr lang="en-US" sz="1100" i="1" dirty="0" err="1"/>
              <a:t>sobrevivência</a:t>
            </a:r>
            <a:r>
              <a:rPr lang="en-US" sz="1100" i="1" dirty="0"/>
              <a:t> (</a:t>
            </a:r>
            <a:r>
              <a:rPr lang="en-US" sz="1100" i="1" dirty="0" err="1"/>
              <a:t>proporção</a:t>
            </a:r>
            <a:r>
              <a:rPr lang="en-US" sz="1100" i="1" dirty="0"/>
              <a:t> da </a:t>
            </a:r>
            <a:r>
              <a:rPr lang="en-US" sz="1100" i="1" dirty="0" err="1"/>
              <a:t>coorte</a:t>
            </a:r>
            <a:r>
              <a:rPr lang="en-US" sz="1100" i="1" dirty="0"/>
              <a:t> </a:t>
            </a:r>
            <a:r>
              <a:rPr lang="en-US" sz="1100" i="1" dirty="0" err="1"/>
              <a:t>que</a:t>
            </a:r>
            <a:r>
              <a:rPr lang="en-US" sz="1100" i="1" dirty="0"/>
              <a:t> </a:t>
            </a:r>
            <a:r>
              <a:rPr lang="en-US" sz="1100" i="1" dirty="0" err="1"/>
              <a:t>sobrevive</a:t>
            </a:r>
            <a:r>
              <a:rPr lang="en-US" sz="1100" i="1" dirty="0"/>
              <a:t> </a:t>
            </a:r>
            <a:r>
              <a:rPr lang="en-US" sz="1100" i="1" dirty="0" err="1"/>
              <a:t>até</a:t>
            </a:r>
            <a:r>
              <a:rPr lang="en-US" sz="1100" i="1" dirty="0"/>
              <a:t> a </a:t>
            </a:r>
            <a:r>
              <a:rPr lang="en-US" sz="1100" i="1" dirty="0" err="1"/>
              <a:t>idade</a:t>
            </a:r>
            <a:r>
              <a:rPr lang="en-US" sz="1100" i="1" dirty="0"/>
              <a:t> x)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8705" y="438816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g(x) – 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probabilidade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sobrevivência</a:t>
            </a:r>
            <a:r>
              <a:rPr lang="en-US" sz="1100" i="1" dirty="0">
                <a:solidFill>
                  <a:srgbClr val="000000"/>
                </a:solidFill>
              </a:rPr>
              <a:t> da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x </a:t>
            </a:r>
            <a:r>
              <a:rPr lang="en-US" sz="1100" i="1" dirty="0" err="1">
                <a:solidFill>
                  <a:srgbClr val="000000"/>
                </a:solidFill>
              </a:rPr>
              <a:t>até</a:t>
            </a:r>
            <a:r>
              <a:rPr lang="en-US" sz="1100" i="1" dirty="0">
                <a:solidFill>
                  <a:srgbClr val="000000"/>
                </a:solidFill>
              </a:rPr>
              <a:t> x+1)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80263" y="4868910"/>
            <a:ext cx="1691841" cy="1742023"/>
            <a:chOff x="4572000" y="4227097"/>
            <a:chExt cx="1691841" cy="174202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4227097"/>
              <a:ext cx="1691841" cy="1742023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5113153" y="5089647"/>
              <a:ext cx="666034" cy="434432"/>
            </a:xfrm>
            <a:custGeom>
              <a:avLst/>
              <a:gdLst>
                <a:gd name="connsiteX0" fmla="*/ 375684 w 701499"/>
                <a:gd name="connsiteY0" fmla="*/ 448833 h 448833"/>
                <a:gd name="connsiteX1" fmla="*/ 701499 w 701499"/>
                <a:gd name="connsiteY1" fmla="*/ 86442 h 448833"/>
                <a:gd name="connsiteX2" fmla="*/ 635006 w 701499"/>
                <a:gd name="connsiteY2" fmla="*/ 6650 h 448833"/>
                <a:gd name="connsiteX3" fmla="*/ 635006 w 701499"/>
                <a:gd name="connsiteY3" fmla="*/ 6650 h 448833"/>
                <a:gd name="connsiteX4" fmla="*/ 635006 w 701499"/>
                <a:gd name="connsiteY4" fmla="*/ 6650 h 448833"/>
                <a:gd name="connsiteX5" fmla="*/ 635006 w 701499"/>
                <a:gd name="connsiteY5" fmla="*/ 6650 h 448833"/>
                <a:gd name="connsiteX6" fmla="*/ 79791 w 701499"/>
                <a:gd name="connsiteY6" fmla="*/ 0 h 448833"/>
                <a:gd name="connsiteX7" fmla="*/ 0 w 701499"/>
                <a:gd name="connsiteY7" fmla="*/ 96416 h 448833"/>
                <a:gd name="connsiteX8" fmla="*/ 375684 w 701499"/>
                <a:gd name="connsiteY8" fmla="*/ 448833 h 448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499" h="448833">
                  <a:moveTo>
                    <a:pt x="375684" y="448833"/>
                  </a:moveTo>
                  <a:lnTo>
                    <a:pt x="701499" y="86442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635006" y="6650"/>
                  </a:lnTo>
                  <a:lnTo>
                    <a:pt x="79791" y="0"/>
                  </a:lnTo>
                  <a:lnTo>
                    <a:pt x="0" y="96416"/>
                  </a:lnTo>
                  <a:lnTo>
                    <a:pt x="375684" y="448833"/>
                  </a:lnTo>
                  <a:close/>
                </a:path>
              </a:pathLst>
            </a:cu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27964" y="5035865"/>
              <a:ext cx="274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r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3145" y="4876217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R</a:t>
            </a:r>
            <a:r>
              <a:rPr lang="en-US" sz="1100" i="1" baseline="-25000" dirty="0">
                <a:solidFill>
                  <a:srgbClr val="000000"/>
                </a:solidFill>
              </a:rPr>
              <a:t>0</a:t>
            </a:r>
            <a:r>
              <a:rPr lang="en-US" sz="1100" i="1" dirty="0">
                <a:solidFill>
                  <a:srgbClr val="000000"/>
                </a:solidFill>
              </a:rPr>
              <a:t> – Taxa </a:t>
            </a:r>
            <a:r>
              <a:rPr lang="en-US" sz="1100" i="1" dirty="0" err="1">
                <a:solidFill>
                  <a:srgbClr val="000000"/>
                </a:solidFill>
              </a:rPr>
              <a:t>líquida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reprodução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número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médio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fêmeas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produzidas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cada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fêmea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ao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longo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toda</a:t>
            </a:r>
            <a:r>
              <a:rPr lang="en-US" sz="1100" i="1" dirty="0">
                <a:solidFill>
                  <a:srgbClr val="000000"/>
                </a:solidFill>
              </a:rPr>
              <a:t> a </a:t>
            </a:r>
            <a:r>
              <a:rPr lang="en-US" sz="1100" i="1" dirty="0" err="1">
                <a:solidFill>
                  <a:srgbClr val="000000"/>
                </a:solidFill>
              </a:rPr>
              <a:t>vida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6800" y="5128889"/>
            <a:ext cx="83848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G – Tempo de </a:t>
            </a:r>
            <a:r>
              <a:rPr lang="en-US" sz="1100" i="1" dirty="0" err="1">
                <a:solidFill>
                  <a:srgbClr val="000000"/>
                </a:solidFill>
              </a:rPr>
              <a:t>geração</a:t>
            </a:r>
            <a:r>
              <a:rPr lang="en-US" sz="1100" i="1" dirty="0">
                <a:solidFill>
                  <a:srgbClr val="000000"/>
                </a:solidFill>
              </a:rPr>
              <a:t> (</a:t>
            </a:r>
            <a:r>
              <a:rPr lang="en-US" sz="1100" i="1" dirty="0" err="1">
                <a:solidFill>
                  <a:srgbClr val="000000"/>
                </a:solidFill>
              </a:rPr>
              <a:t>média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idade</a:t>
            </a:r>
            <a:r>
              <a:rPr lang="en-US" sz="1100" i="1" dirty="0">
                <a:solidFill>
                  <a:srgbClr val="000000"/>
                </a:solidFill>
              </a:rPr>
              <a:t> dos </a:t>
            </a:r>
            <a:r>
              <a:rPr lang="en-US" sz="1100" i="1" dirty="0" err="1">
                <a:solidFill>
                  <a:srgbClr val="000000"/>
                </a:solidFill>
              </a:rPr>
              <a:t>progenitores</a:t>
            </a:r>
            <a:r>
              <a:rPr lang="en-US" sz="1100" i="1" dirty="0">
                <a:solidFill>
                  <a:srgbClr val="000000"/>
                </a:solidFill>
              </a:rPr>
              <a:t> de </a:t>
            </a:r>
            <a:r>
              <a:rPr lang="en-US" sz="1100" i="1" dirty="0" err="1">
                <a:solidFill>
                  <a:srgbClr val="000000"/>
                </a:solidFill>
              </a:rPr>
              <a:t>todos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descendentes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produzidos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por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uma</a:t>
            </a:r>
            <a:r>
              <a:rPr lang="en-US" sz="1100" i="1" dirty="0">
                <a:solidFill>
                  <a:srgbClr val="000000"/>
                </a:solidFill>
              </a:rPr>
              <a:t> </a:t>
            </a:r>
            <a:r>
              <a:rPr lang="en-US" sz="1100" i="1" dirty="0" err="1">
                <a:solidFill>
                  <a:srgbClr val="000000"/>
                </a:solidFill>
              </a:rPr>
              <a:t>coorte</a:t>
            </a:r>
            <a:r>
              <a:rPr lang="en-US" sz="1100" i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06" r="35165"/>
          <a:stretch/>
        </p:blipFill>
        <p:spPr>
          <a:xfrm>
            <a:off x="512231" y="6077788"/>
            <a:ext cx="1545758" cy="381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157909" y="5575584"/>
            <a:ext cx="248694" cy="31175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02827" y="5575584"/>
            <a:ext cx="1289482" cy="306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</a:t>
            </a:r>
            <a:r>
              <a:rPr lang="en-US" sz="1600" baseline="-25000" dirty="0"/>
              <a:t>G</a:t>
            </a:r>
            <a:r>
              <a:rPr lang="en-US" sz="1600" dirty="0"/>
              <a:t> = N</a:t>
            </a:r>
            <a:r>
              <a:rPr lang="en-US" sz="1600" baseline="-25000" dirty="0"/>
              <a:t>0 </a:t>
            </a:r>
            <a:r>
              <a:rPr lang="en-US" sz="1600" dirty="0"/>
              <a:t>* e </a:t>
            </a:r>
            <a:r>
              <a:rPr lang="en-US" sz="1600" baseline="30000" dirty="0"/>
              <a:t>r G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26530" y="5697599"/>
            <a:ext cx="1289482" cy="306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 = </a:t>
            </a:r>
            <a:r>
              <a:rPr lang="en-US" sz="1600" dirty="0" err="1"/>
              <a:t>ln</a:t>
            </a:r>
            <a:r>
              <a:rPr lang="en-US" sz="1600" dirty="0"/>
              <a:t>(R</a:t>
            </a:r>
            <a:r>
              <a:rPr lang="en-US" sz="1600" baseline="-25000" dirty="0"/>
              <a:t>0</a:t>
            </a:r>
            <a:r>
              <a:rPr lang="en-US" sz="1600" dirty="0"/>
              <a:t>)/G</a:t>
            </a:r>
            <a:endParaRPr lang="en-US" sz="1600" baseline="30000" dirty="0"/>
          </a:p>
        </p:txBody>
      </p:sp>
      <p:sp>
        <p:nvSpPr>
          <p:cNvPr id="57" name="Rectangle 56"/>
          <p:cNvSpPr/>
          <p:nvPr/>
        </p:nvSpPr>
        <p:spPr>
          <a:xfrm>
            <a:off x="3871271" y="5845645"/>
            <a:ext cx="1289482" cy="3066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 = 0,718</a:t>
            </a:r>
            <a:endParaRPr lang="en-US" sz="1600" baseline="30000" dirty="0"/>
          </a:p>
        </p:txBody>
      </p:sp>
      <p:sp>
        <p:nvSpPr>
          <p:cNvPr id="58" name="TextBox 57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81233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1" y="5644127"/>
            <a:ext cx="628629" cy="82873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157116" y="5459461"/>
            <a:ext cx="7693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i="1" dirty="0"/>
              <a:t>… mas... </a:t>
            </a:r>
            <a:r>
              <a:rPr lang="en-US" b="1" i="1" dirty="0"/>
              <a:t>p</a:t>
            </a:r>
            <a:r>
              <a:rPr lang="x-none" b="1" i="1"/>
              <a:t>or </a:t>
            </a:r>
            <a:r>
              <a:rPr lang="x-none" b="1" i="1" dirty="0"/>
              <a:t>que do ponto de vista evolutivo, há certos padrões nas histórias de vida envolvendo os perfis b(x) e l(x)?</a:t>
            </a:r>
          </a:p>
          <a:p>
            <a:pPr algn="ctr"/>
            <a:endParaRPr lang="x-none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924667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1" y="5644127"/>
            <a:ext cx="628629" cy="82873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157116" y="5459461"/>
            <a:ext cx="7693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i="1" dirty="0"/>
              <a:t>… mas... </a:t>
            </a:r>
            <a:r>
              <a:rPr lang="en-US" b="1" i="1" dirty="0"/>
              <a:t>p</a:t>
            </a:r>
            <a:r>
              <a:rPr lang="x-none" b="1" i="1" dirty="0"/>
              <a:t>or que do ponto de vista evolutivo, há certos padrões nas histórias de vida envolvendo os perfis b(x) e l(x)?</a:t>
            </a:r>
          </a:p>
          <a:p>
            <a:pPr algn="ctr"/>
            <a:endParaRPr lang="x-none" b="1" i="1" dirty="0"/>
          </a:p>
          <a:p>
            <a:pPr algn="ctr"/>
            <a:r>
              <a:rPr lang="x-none" b="1" i="1" dirty="0"/>
              <a:t>... </a:t>
            </a:r>
            <a:r>
              <a:rPr lang="en-US" b="1" i="1" dirty="0"/>
              <a:t>e</a:t>
            </a:r>
            <a:r>
              <a:rPr lang="is-IS" b="1" i="1" dirty="0"/>
              <a:t>… </a:t>
            </a:r>
            <a:r>
              <a:rPr lang="en-US" b="1" i="1" dirty="0"/>
              <a:t>q</a:t>
            </a:r>
            <a:r>
              <a:rPr lang="x-none" b="1" i="1" dirty="0"/>
              <a:t>ual seria a melhor idade para reproduzir? No início ou no fim da vida? </a:t>
            </a:r>
            <a:endParaRPr lang="en-US" dirty="0"/>
          </a:p>
          <a:p>
            <a:pPr algn="ctr"/>
            <a:endParaRPr lang="en-US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620" y="1650049"/>
            <a:ext cx="2569598" cy="1777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58" y="1646934"/>
            <a:ext cx="2569598" cy="17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350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75" y="743719"/>
            <a:ext cx="3463224" cy="28761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445" y="3791584"/>
            <a:ext cx="9001956" cy="10776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0000"/>
                </a:solidFill>
              </a:rPr>
              <a:t>Definição</a:t>
            </a:r>
            <a:r>
              <a:rPr lang="en-US" b="1" i="1" dirty="0">
                <a:solidFill>
                  <a:srgbClr val="000000"/>
                </a:solidFill>
              </a:rPr>
              <a:t>: </a:t>
            </a:r>
            <a:r>
              <a:rPr lang="en-US" i="1" dirty="0" err="1">
                <a:solidFill>
                  <a:srgbClr val="000000"/>
                </a:solidFill>
              </a:rPr>
              <a:t>População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é</a:t>
            </a:r>
            <a:r>
              <a:rPr lang="en-US" i="1" dirty="0">
                <a:solidFill>
                  <a:srgbClr val="000000"/>
                </a:solidFill>
              </a:rPr>
              <a:t> um </a:t>
            </a:r>
            <a:r>
              <a:rPr lang="en-US" i="1" dirty="0" err="1">
                <a:solidFill>
                  <a:srgbClr val="000000"/>
                </a:solidFill>
              </a:rPr>
              <a:t>nível</a:t>
            </a:r>
            <a:r>
              <a:rPr lang="en-US" i="1" dirty="0">
                <a:solidFill>
                  <a:srgbClr val="000000"/>
                </a:solidFill>
              </a:rPr>
              <a:t> de </a:t>
            </a:r>
            <a:r>
              <a:rPr lang="en-US" i="1" dirty="0" err="1">
                <a:solidFill>
                  <a:srgbClr val="000000"/>
                </a:solidFill>
              </a:rPr>
              <a:t>organização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biológica</a:t>
            </a:r>
            <a:r>
              <a:rPr lang="en-US" i="1" dirty="0">
                <a:solidFill>
                  <a:srgbClr val="000000"/>
                </a:solidFill>
              </a:rPr>
              <a:t>, a </a:t>
            </a:r>
            <a:r>
              <a:rPr lang="en-US" i="1" dirty="0" err="1">
                <a:solidFill>
                  <a:srgbClr val="000000"/>
                </a:solidFill>
              </a:rPr>
              <a:t>qual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envolve</a:t>
            </a:r>
            <a:r>
              <a:rPr lang="en-US" i="1" dirty="0">
                <a:solidFill>
                  <a:srgbClr val="000000"/>
                </a:solidFill>
              </a:rPr>
              <a:t> um </a:t>
            </a:r>
            <a:r>
              <a:rPr lang="en-US" i="1" dirty="0" err="1">
                <a:solidFill>
                  <a:srgbClr val="000000"/>
                </a:solidFill>
              </a:rPr>
              <a:t>conjunto</a:t>
            </a:r>
            <a:r>
              <a:rPr lang="en-US" i="1" dirty="0">
                <a:solidFill>
                  <a:srgbClr val="000000"/>
                </a:solidFill>
              </a:rPr>
              <a:t> de </a:t>
            </a:r>
            <a:r>
              <a:rPr lang="en-US" i="1" dirty="0" err="1">
                <a:solidFill>
                  <a:srgbClr val="000000"/>
                </a:solidFill>
              </a:rPr>
              <a:t>indivíduos</a:t>
            </a:r>
            <a:r>
              <a:rPr lang="en-US" i="1" dirty="0">
                <a:solidFill>
                  <a:srgbClr val="000000"/>
                </a:solidFill>
              </a:rPr>
              <a:t> da </a:t>
            </a:r>
            <a:r>
              <a:rPr lang="en-US" i="1" dirty="0" err="1">
                <a:solidFill>
                  <a:srgbClr val="000000"/>
                </a:solidFill>
              </a:rPr>
              <a:t>mesma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espécie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que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habitam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uma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mesma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área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num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determinado</a:t>
            </a:r>
            <a:r>
              <a:rPr lang="en-US" i="1" dirty="0">
                <a:solidFill>
                  <a:srgbClr val="000000"/>
                </a:solidFill>
              </a:rPr>
              <a:t> tempo.</a:t>
            </a:r>
          </a:p>
        </p:txBody>
      </p:sp>
      <p:sp>
        <p:nvSpPr>
          <p:cNvPr id="6" name="Oval 5"/>
          <p:cNvSpPr/>
          <p:nvPr/>
        </p:nvSpPr>
        <p:spPr>
          <a:xfrm>
            <a:off x="1937207" y="1064696"/>
            <a:ext cx="1154626" cy="692694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20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0538" y="1682192"/>
            <a:ext cx="83331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8923" y="2403231"/>
            <a:ext cx="3106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uma</a:t>
            </a:r>
            <a:r>
              <a:rPr lang="en-US" sz="1000" i="1" dirty="0"/>
              <a:t> </a:t>
            </a:r>
            <a:r>
              <a:rPr lang="en-US" sz="1000" i="1" dirty="0" err="1"/>
              <a:t>única</a:t>
            </a:r>
            <a:r>
              <a:rPr lang="en-US" sz="1000" i="1" dirty="0"/>
              <a:t> </a:t>
            </a:r>
            <a:r>
              <a:rPr lang="en-US" sz="1000" i="1" dirty="0" err="1"/>
              <a:t>vez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1703" y="2403231"/>
            <a:ext cx="3098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diversas</a:t>
            </a:r>
            <a:r>
              <a:rPr lang="en-US" sz="1000" i="1" dirty="0"/>
              <a:t> </a:t>
            </a:r>
            <a:r>
              <a:rPr lang="en-US" sz="1000" i="1" dirty="0" err="1"/>
              <a:t>vezes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2" y="2831068"/>
            <a:ext cx="1009369" cy="1632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1538" y="4450964"/>
            <a:ext cx="534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Agave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953" y="3091919"/>
            <a:ext cx="1533106" cy="9593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513603" y="4051286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Baleia</a:t>
            </a:r>
            <a:r>
              <a:rPr lang="en-US" sz="1050" b="1" dirty="0"/>
              <a:t> </a:t>
            </a:r>
            <a:r>
              <a:rPr lang="en-US" sz="1050" b="1" dirty="0" err="1"/>
              <a:t>jubarte</a:t>
            </a:r>
            <a:endParaRPr lang="en-US" sz="105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2889" y="660239"/>
            <a:ext cx="883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400" i="1" dirty="0"/>
              <a:t>…depende!</a:t>
            </a:r>
          </a:p>
          <a:p>
            <a:pPr algn="ctr"/>
            <a:endParaRPr lang="is-IS" sz="1400" i="1" dirty="0"/>
          </a:p>
          <a:p>
            <a:pPr algn="ctr"/>
            <a:r>
              <a:rPr lang="is-IS" sz="1400" i="1" dirty="0"/>
              <a:t>... a seleção favorece qualquer perfil que maximize a contribuição de descendentes para a próxima geração, logo, o perfil perfeito teria a máxima sobrevivência [l(x)] e máxima fertilidade [b(x)] em todas as classes etárias.</a:t>
            </a:r>
            <a:endParaRPr lang="en-US" sz="1400" i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865" y="2747380"/>
            <a:ext cx="1357638" cy="19585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849" y="2949764"/>
            <a:ext cx="1501356" cy="11034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7049803" y="4062263"/>
            <a:ext cx="13052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Cachorro</a:t>
            </a:r>
            <a:r>
              <a:rPr lang="en-US" sz="1050" b="1" dirty="0"/>
              <a:t> </a:t>
            </a:r>
            <a:r>
              <a:rPr lang="en-US" sz="1050" b="1" dirty="0" err="1"/>
              <a:t>doméstico</a:t>
            </a:r>
            <a:endParaRPr lang="en-US" sz="105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323358" y="1865118"/>
            <a:ext cx="14530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Semelparição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263647" y="1865118"/>
            <a:ext cx="13324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Iteroparição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453759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23358" y="1865118"/>
            <a:ext cx="14530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Semelparição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3647" y="1865118"/>
            <a:ext cx="13324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Iteroparição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00538" y="1682192"/>
            <a:ext cx="83331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8923" y="2403231"/>
            <a:ext cx="3106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uma</a:t>
            </a:r>
            <a:r>
              <a:rPr lang="en-US" sz="1000" i="1" dirty="0"/>
              <a:t> </a:t>
            </a:r>
            <a:r>
              <a:rPr lang="en-US" sz="1000" i="1" dirty="0" err="1"/>
              <a:t>única</a:t>
            </a:r>
            <a:r>
              <a:rPr lang="en-US" sz="1000" i="1" dirty="0"/>
              <a:t> </a:t>
            </a:r>
            <a:r>
              <a:rPr lang="en-US" sz="1000" i="1" dirty="0" err="1"/>
              <a:t>vez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1703" y="2403231"/>
            <a:ext cx="3098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diversas</a:t>
            </a:r>
            <a:r>
              <a:rPr lang="en-US" sz="1000" i="1" dirty="0"/>
              <a:t> </a:t>
            </a:r>
            <a:r>
              <a:rPr lang="en-US" sz="1000" i="1" dirty="0" err="1"/>
              <a:t>vezes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2" y="2831068"/>
            <a:ext cx="1009369" cy="1632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1538" y="4450964"/>
            <a:ext cx="534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Agave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953" y="3091919"/>
            <a:ext cx="1533106" cy="9593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513603" y="4051286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Baleia</a:t>
            </a:r>
            <a:r>
              <a:rPr lang="en-US" sz="1050" b="1" dirty="0"/>
              <a:t> </a:t>
            </a:r>
            <a:r>
              <a:rPr lang="en-US" sz="1050" b="1" dirty="0" err="1"/>
              <a:t>jubarte</a:t>
            </a:r>
            <a:endParaRPr lang="en-US" sz="105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334942" y="4886277"/>
            <a:ext cx="83331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2889" y="660239"/>
            <a:ext cx="883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400" i="1" dirty="0"/>
              <a:t>…depende!</a:t>
            </a:r>
          </a:p>
          <a:p>
            <a:pPr algn="ctr"/>
            <a:endParaRPr lang="is-IS" sz="1400" i="1" dirty="0"/>
          </a:p>
          <a:p>
            <a:pPr algn="ctr"/>
            <a:r>
              <a:rPr lang="is-IS" sz="1400" i="1" dirty="0"/>
              <a:t>... a seleção favorece qualquer perfil que maximize a contribuição de descendentes para a próxima geração, logo, o perfil perfeito teria a máxima sobrevivência [l(x)] e máxima fertilidade [b(x)] em todas as classes etárias.</a:t>
            </a:r>
            <a:endParaRPr lang="en-US" sz="1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273157" y="4966098"/>
            <a:ext cx="8588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i="1" dirty="0"/>
              <a:t>… assim, a estratégia de vida vai ser moldada por restrições, limitações fisiológicas ou evolutivas que impedem alguns caracteres... </a:t>
            </a:r>
            <a:r>
              <a:rPr lang="en-US" sz="1400" i="1" dirty="0"/>
              <a:t>P</a:t>
            </a:r>
            <a:r>
              <a:rPr lang="is-IS" sz="1400" i="1" dirty="0"/>
              <a:t>or exemplo: se por um lado a viviparidade garante maior cuidado com a prole, por outro limita o número de indivíduos por evento reprodutivo.</a:t>
            </a:r>
            <a:endParaRPr lang="en-US" sz="1400" i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29" y="5746941"/>
            <a:ext cx="617817" cy="9267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865" y="2747380"/>
            <a:ext cx="1357638" cy="19585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849" y="2949764"/>
            <a:ext cx="1501356" cy="11034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7049803" y="4062263"/>
            <a:ext cx="13052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Cachorro</a:t>
            </a:r>
            <a:r>
              <a:rPr lang="en-US" sz="1050" b="1" dirty="0"/>
              <a:t> </a:t>
            </a:r>
            <a:r>
              <a:rPr lang="en-US" sz="1050" b="1" dirty="0" err="1"/>
              <a:t>doméstico</a:t>
            </a:r>
            <a:endParaRPr lang="en-US" sz="105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72267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2889" y="660239"/>
            <a:ext cx="883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400" i="1" dirty="0"/>
              <a:t>…depende!</a:t>
            </a:r>
          </a:p>
          <a:p>
            <a:pPr algn="ctr"/>
            <a:endParaRPr lang="is-IS" sz="1400" i="1" dirty="0"/>
          </a:p>
          <a:p>
            <a:pPr algn="ctr"/>
            <a:r>
              <a:rPr lang="is-IS" sz="1400" i="1" dirty="0"/>
              <a:t>... a seleção favorece qualquer perfil que maximize a contribuição de descendentes para a próxima geração, logo, o perfil perfeito teria a máxima sobrevivência [l(x)] e máxima fertilidade [b(x)] em todas as classes etárias.</a:t>
            </a:r>
            <a:endParaRPr lang="en-US" sz="1400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00538" y="1682192"/>
            <a:ext cx="83331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8923" y="2403231"/>
            <a:ext cx="3106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uma</a:t>
            </a:r>
            <a:r>
              <a:rPr lang="en-US" sz="1000" i="1" dirty="0"/>
              <a:t> </a:t>
            </a:r>
            <a:r>
              <a:rPr lang="en-US" sz="1000" i="1" dirty="0" err="1"/>
              <a:t>única</a:t>
            </a:r>
            <a:r>
              <a:rPr lang="en-US" sz="1000" i="1" dirty="0"/>
              <a:t> </a:t>
            </a:r>
            <a:r>
              <a:rPr lang="en-US" sz="1000" i="1" dirty="0" err="1"/>
              <a:t>vez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1703" y="2403231"/>
            <a:ext cx="3098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Organismos</a:t>
            </a:r>
            <a:r>
              <a:rPr lang="en-US" sz="1000" i="1" dirty="0"/>
              <a:t> </a:t>
            </a:r>
            <a:r>
              <a:rPr lang="en-US" sz="1000" i="1" dirty="0" err="1"/>
              <a:t>que</a:t>
            </a:r>
            <a:r>
              <a:rPr lang="en-US" sz="1000" i="1" dirty="0"/>
              <a:t> se </a:t>
            </a:r>
            <a:r>
              <a:rPr lang="en-US" sz="1000" i="1" dirty="0" err="1"/>
              <a:t>reproduzem</a:t>
            </a:r>
            <a:r>
              <a:rPr lang="en-US" sz="1000" i="1" dirty="0"/>
              <a:t> </a:t>
            </a:r>
            <a:r>
              <a:rPr lang="en-US" sz="1000" i="1" dirty="0" err="1"/>
              <a:t>diversas</a:t>
            </a:r>
            <a:r>
              <a:rPr lang="en-US" sz="1000" i="1" dirty="0"/>
              <a:t> </a:t>
            </a:r>
            <a:r>
              <a:rPr lang="en-US" sz="1000" i="1" dirty="0" err="1"/>
              <a:t>vezes</a:t>
            </a:r>
            <a:r>
              <a:rPr lang="en-US" sz="1000" i="1" dirty="0"/>
              <a:t> na </a:t>
            </a:r>
            <a:r>
              <a:rPr lang="en-US" sz="1000" i="1" dirty="0" err="1"/>
              <a:t>vida</a:t>
            </a:r>
            <a:r>
              <a:rPr lang="en-US" sz="1000" i="1" dirty="0"/>
              <a:t> 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2" y="2831068"/>
            <a:ext cx="1009369" cy="1632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1538" y="4450964"/>
            <a:ext cx="534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Agave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953" y="3091919"/>
            <a:ext cx="1533106" cy="9593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513603" y="4051286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Baleia</a:t>
            </a:r>
            <a:r>
              <a:rPr lang="en-US" sz="1050" b="1" dirty="0"/>
              <a:t> </a:t>
            </a:r>
            <a:r>
              <a:rPr lang="en-US" sz="1050" b="1" dirty="0" err="1"/>
              <a:t>jubarte</a:t>
            </a:r>
            <a:endParaRPr lang="en-US" sz="105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334942" y="4886277"/>
            <a:ext cx="83331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3157" y="4966098"/>
            <a:ext cx="8588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i="1" dirty="0"/>
              <a:t>… assim, a estratégia de vida vai ser moldada por restrições, limitações fisiológicas ou evolutivas que impedem alguns caracteres... </a:t>
            </a:r>
            <a:r>
              <a:rPr lang="en-US" sz="1400" i="1" dirty="0"/>
              <a:t>P</a:t>
            </a:r>
            <a:r>
              <a:rPr lang="is-IS" sz="1400" i="1" dirty="0"/>
              <a:t>or exemplo: se por um lado a viviparidade garante maior cuidado com a prole, por outro limita o número de indivíduos por evento reprodutivo.</a:t>
            </a:r>
            <a:endParaRPr lang="en-US" sz="1400" i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29" y="5746941"/>
            <a:ext cx="617817" cy="9267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2245370" y="5980124"/>
            <a:ext cx="11592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3140" y="5980124"/>
            <a:ext cx="11849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k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4865" y="2747380"/>
            <a:ext cx="1357638" cy="19585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849" y="2949764"/>
            <a:ext cx="1501356" cy="11034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7049803" y="4062263"/>
            <a:ext cx="13052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Cachorro</a:t>
            </a:r>
            <a:r>
              <a:rPr lang="en-US" sz="1050" b="1" dirty="0"/>
              <a:t> </a:t>
            </a:r>
            <a:r>
              <a:rPr lang="en-US" sz="1050" b="1" dirty="0" err="1"/>
              <a:t>doméstico</a:t>
            </a:r>
            <a:endParaRPr lang="en-US" sz="105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323358" y="1865118"/>
            <a:ext cx="14530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Semelparição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263647" y="1865118"/>
            <a:ext cx="13324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Iteroparição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72267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45370" y="5980124"/>
            <a:ext cx="11592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3140" y="5980124"/>
            <a:ext cx="11849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2469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99416" y="1453115"/>
            <a:ext cx="4456" cy="4033779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45370" y="5980124"/>
            <a:ext cx="11592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3140" y="5980124"/>
            <a:ext cx="11849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053" y="900342"/>
            <a:ext cx="3178725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Baixa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densidade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populacional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Alta </a:t>
            </a:r>
            <a:r>
              <a:rPr lang="en-US" dirty="0" err="1">
                <a:solidFill>
                  <a:schemeClr val="tx1"/>
                </a:solidFill>
              </a:rPr>
              <a:t>disponibilidade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recursos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7258" y="2199586"/>
            <a:ext cx="2353228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Reprodução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semelpara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3912" y="3232804"/>
            <a:ext cx="679919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 alto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8831" y="4258642"/>
            <a:ext cx="3286815" cy="5078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Curva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sobrevivência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tipo</a:t>
            </a:r>
            <a:r>
              <a:rPr lang="en-US" dirty="0">
                <a:solidFill>
                  <a:schemeClr val="tx1"/>
                </a:solidFill>
              </a:rPr>
              <a:t> III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</a:t>
            </a:r>
            <a:r>
              <a:rPr lang="en-US" sz="900" dirty="0" err="1">
                <a:solidFill>
                  <a:schemeClr val="tx1"/>
                </a:solidFill>
              </a:rPr>
              <a:t>muitos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descendentes</a:t>
            </a:r>
            <a:r>
              <a:rPr lang="en-US" sz="900" dirty="0">
                <a:solidFill>
                  <a:schemeClr val="tx1"/>
                </a:solidFill>
              </a:rPr>
              <a:t> com </a:t>
            </a:r>
            <a:r>
              <a:rPr lang="en-US" sz="900" dirty="0" err="1">
                <a:solidFill>
                  <a:schemeClr val="tx1"/>
                </a:solidFill>
              </a:rPr>
              <a:t>pouca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probabilidade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n-US" sz="900" dirty="0" err="1">
                <a:solidFill>
                  <a:schemeClr val="tx1"/>
                </a:solidFill>
              </a:rPr>
              <a:t>sobrevivência</a:t>
            </a:r>
            <a:r>
              <a:rPr lang="en-US" sz="9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5115" y="5451246"/>
            <a:ext cx="2955557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Pequeno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porte</a:t>
            </a:r>
            <a:r>
              <a:rPr lang="en-US" dirty="0">
                <a:solidFill>
                  <a:schemeClr val="tx1"/>
                </a:solidFill>
              </a:rPr>
              <a:t> na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adulta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716961" y="1453115"/>
            <a:ext cx="4456" cy="4033779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41" name="TextBox 40"/>
          <p:cNvSpPr txBox="1"/>
          <p:nvPr/>
        </p:nvSpPr>
        <p:spPr>
          <a:xfrm>
            <a:off x="5064987" y="900342"/>
            <a:ext cx="3303947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Alta </a:t>
            </a:r>
            <a:r>
              <a:rPr lang="en-US" dirty="0" err="1">
                <a:solidFill>
                  <a:schemeClr val="tx1"/>
                </a:solidFill>
              </a:rPr>
              <a:t>densidade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populacional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Baixa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disponibilidade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recursos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44803" y="2199586"/>
            <a:ext cx="2243222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Reprodução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iteropara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81457" y="3232804"/>
            <a:ext cx="823851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 </a:t>
            </a:r>
            <a:r>
              <a:rPr lang="en-US" dirty="0" err="1">
                <a:solidFill>
                  <a:schemeClr val="tx1"/>
                </a:solidFill>
              </a:rPr>
              <a:t>baixo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8199" y="4258642"/>
            <a:ext cx="3163171" cy="5078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Curva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sobrevivência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tipo</a:t>
            </a:r>
            <a:r>
              <a:rPr lang="en-US" dirty="0">
                <a:solidFill>
                  <a:schemeClr val="tx1"/>
                </a:solidFill>
              </a:rPr>
              <a:t> I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</a:t>
            </a:r>
            <a:r>
              <a:rPr lang="en-US" sz="900" dirty="0" err="1">
                <a:solidFill>
                  <a:schemeClr val="tx1"/>
                </a:solidFill>
              </a:rPr>
              <a:t>poucos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descendentes</a:t>
            </a:r>
            <a:r>
              <a:rPr lang="en-US" sz="900" dirty="0">
                <a:solidFill>
                  <a:schemeClr val="tx1"/>
                </a:solidFill>
              </a:rPr>
              <a:t> com </a:t>
            </a:r>
            <a:r>
              <a:rPr lang="en-US" sz="900" dirty="0" err="1">
                <a:solidFill>
                  <a:schemeClr val="tx1"/>
                </a:solidFill>
              </a:rPr>
              <a:t>alta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probabilidade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n-US" sz="900" dirty="0" err="1">
                <a:solidFill>
                  <a:schemeClr val="tx1"/>
                </a:solidFill>
              </a:rPr>
              <a:t>sobrevivência</a:t>
            </a:r>
            <a:r>
              <a:rPr lang="en-US" sz="9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32660" y="5451246"/>
            <a:ext cx="2815119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Grande </a:t>
            </a:r>
            <a:r>
              <a:rPr lang="en-US" dirty="0" err="1">
                <a:solidFill>
                  <a:schemeClr val="tx1"/>
                </a:solidFill>
              </a:rPr>
              <a:t>porte</a:t>
            </a:r>
            <a:r>
              <a:rPr lang="en-US" dirty="0">
                <a:solidFill>
                  <a:schemeClr val="tx1"/>
                </a:solidFill>
              </a:rPr>
              <a:t> na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adulta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52429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168" y="3203897"/>
            <a:ext cx="1079038" cy="123347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299416" y="1453115"/>
            <a:ext cx="4456" cy="4033779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245370" y="5980124"/>
            <a:ext cx="11592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3140" y="5980124"/>
            <a:ext cx="11849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Seleção</a:t>
            </a:r>
            <a:r>
              <a:rPr lang="en-US" dirty="0"/>
              <a:t> - 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053" y="900342"/>
            <a:ext cx="3178725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Baixa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densidade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populacional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Alta </a:t>
            </a:r>
            <a:r>
              <a:rPr lang="en-US" dirty="0" err="1">
                <a:solidFill>
                  <a:schemeClr val="tx1"/>
                </a:solidFill>
              </a:rPr>
              <a:t>disponibilidade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recursos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7258" y="2199586"/>
            <a:ext cx="2353228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Reprodução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semelpara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3912" y="3232804"/>
            <a:ext cx="679919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 alto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8831" y="4258642"/>
            <a:ext cx="3286815" cy="5078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Curva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sobrevivência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tipo</a:t>
            </a:r>
            <a:r>
              <a:rPr lang="en-US" dirty="0">
                <a:solidFill>
                  <a:schemeClr val="tx1"/>
                </a:solidFill>
              </a:rPr>
              <a:t> III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</a:t>
            </a:r>
            <a:r>
              <a:rPr lang="en-US" sz="900" dirty="0" err="1">
                <a:solidFill>
                  <a:schemeClr val="tx1"/>
                </a:solidFill>
              </a:rPr>
              <a:t>muitos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descendentes</a:t>
            </a:r>
            <a:r>
              <a:rPr lang="en-US" sz="900" dirty="0">
                <a:solidFill>
                  <a:schemeClr val="tx1"/>
                </a:solidFill>
              </a:rPr>
              <a:t> com </a:t>
            </a:r>
            <a:r>
              <a:rPr lang="en-US" sz="900" dirty="0" err="1">
                <a:solidFill>
                  <a:schemeClr val="tx1"/>
                </a:solidFill>
              </a:rPr>
              <a:t>pouca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probabilidade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n-US" sz="900" dirty="0" err="1">
                <a:solidFill>
                  <a:schemeClr val="tx1"/>
                </a:solidFill>
              </a:rPr>
              <a:t>sobrevivência</a:t>
            </a:r>
            <a:r>
              <a:rPr lang="en-US" sz="9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5115" y="5451246"/>
            <a:ext cx="2955557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Pequeno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porte</a:t>
            </a:r>
            <a:r>
              <a:rPr lang="en-US" dirty="0">
                <a:solidFill>
                  <a:schemeClr val="tx1"/>
                </a:solidFill>
              </a:rPr>
              <a:t> na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adulta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716961" y="1453115"/>
            <a:ext cx="4456" cy="4033779"/>
          </a:xfrm>
          <a:prstGeom prst="lin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41" name="TextBox 40"/>
          <p:cNvSpPr txBox="1"/>
          <p:nvPr/>
        </p:nvSpPr>
        <p:spPr>
          <a:xfrm>
            <a:off x="5064987" y="900342"/>
            <a:ext cx="3303947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Alta </a:t>
            </a:r>
            <a:r>
              <a:rPr lang="en-US" dirty="0" err="1">
                <a:solidFill>
                  <a:schemeClr val="tx1"/>
                </a:solidFill>
              </a:rPr>
              <a:t>densidade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populacional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Baixa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disponibilidade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recursos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44803" y="2199586"/>
            <a:ext cx="2243222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Reprodução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iteropara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81457" y="3232804"/>
            <a:ext cx="823851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 </a:t>
            </a:r>
            <a:r>
              <a:rPr lang="en-US" dirty="0" err="1">
                <a:solidFill>
                  <a:schemeClr val="tx1"/>
                </a:solidFill>
              </a:rPr>
              <a:t>baixo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8199" y="4258642"/>
            <a:ext cx="3163171" cy="5078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Curva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sobrevivência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tipo</a:t>
            </a:r>
            <a:r>
              <a:rPr lang="en-US" dirty="0">
                <a:solidFill>
                  <a:schemeClr val="tx1"/>
                </a:solidFill>
              </a:rPr>
              <a:t> I</a:t>
            </a:r>
            <a:endParaRPr lang="en-US" sz="900" dirty="0">
              <a:solidFill>
                <a:schemeClr val="tx1"/>
              </a:solidFill>
            </a:endParaRP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(</a:t>
            </a:r>
            <a:r>
              <a:rPr lang="en-US" sz="900" dirty="0" err="1">
                <a:solidFill>
                  <a:schemeClr val="tx1"/>
                </a:solidFill>
              </a:rPr>
              <a:t>poucos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descendentes</a:t>
            </a:r>
            <a:r>
              <a:rPr lang="en-US" sz="900" dirty="0">
                <a:solidFill>
                  <a:schemeClr val="tx1"/>
                </a:solidFill>
              </a:rPr>
              <a:t> com </a:t>
            </a:r>
            <a:r>
              <a:rPr lang="en-US" sz="900" dirty="0" err="1">
                <a:solidFill>
                  <a:schemeClr val="tx1"/>
                </a:solidFill>
              </a:rPr>
              <a:t>alta</a:t>
            </a:r>
            <a:r>
              <a:rPr lang="en-US" sz="900" dirty="0">
                <a:solidFill>
                  <a:schemeClr val="tx1"/>
                </a:solidFill>
              </a:rPr>
              <a:t> </a:t>
            </a:r>
            <a:r>
              <a:rPr lang="en-US" sz="900" dirty="0" err="1">
                <a:solidFill>
                  <a:schemeClr val="tx1"/>
                </a:solidFill>
              </a:rPr>
              <a:t>probabilidade</a:t>
            </a:r>
            <a:r>
              <a:rPr lang="en-US" sz="900" dirty="0">
                <a:solidFill>
                  <a:schemeClr val="tx1"/>
                </a:solidFill>
              </a:rPr>
              <a:t> de </a:t>
            </a:r>
            <a:r>
              <a:rPr lang="en-US" sz="900" dirty="0" err="1">
                <a:solidFill>
                  <a:schemeClr val="tx1"/>
                </a:solidFill>
              </a:rPr>
              <a:t>sobrevivência</a:t>
            </a:r>
            <a:r>
              <a:rPr lang="en-US" sz="9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32660" y="5451246"/>
            <a:ext cx="2815119" cy="36933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Grande </a:t>
            </a:r>
            <a:r>
              <a:rPr lang="en-US" dirty="0" err="1">
                <a:solidFill>
                  <a:schemeClr val="tx1"/>
                </a:solidFill>
              </a:rPr>
              <a:t>porte</a:t>
            </a:r>
            <a:r>
              <a:rPr lang="en-US" dirty="0">
                <a:solidFill>
                  <a:schemeClr val="tx1"/>
                </a:solidFill>
              </a:rPr>
              <a:t> na </a:t>
            </a:r>
            <a:r>
              <a:rPr lang="en-US" dirty="0" err="1">
                <a:solidFill>
                  <a:schemeClr val="tx1"/>
                </a:solidFill>
              </a:rPr>
              <a:t>fase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adulta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221" y="2818629"/>
            <a:ext cx="3522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A </a:t>
            </a:r>
            <a:r>
              <a:rPr lang="en-US" sz="1100" b="1" i="1" dirty="0" err="1"/>
              <a:t>densidade</a:t>
            </a:r>
            <a:r>
              <a:rPr lang="en-US" sz="1100" b="1" i="1" dirty="0"/>
              <a:t> </a:t>
            </a:r>
            <a:r>
              <a:rPr lang="en-US" sz="1100" b="1" i="1" dirty="0" err="1"/>
              <a:t>não</a:t>
            </a:r>
            <a:r>
              <a:rPr lang="en-US" sz="1100" b="1" i="1" dirty="0"/>
              <a:t> </a:t>
            </a:r>
            <a:r>
              <a:rPr lang="en-US" sz="1100" b="1" i="1" dirty="0" err="1"/>
              <a:t>é</a:t>
            </a:r>
            <a:r>
              <a:rPr lang="en-US" sz="1100" b="1" i="1" dirty="0"/>
              <a:t> a </a:t>
            </a:r>
            <a:r>
              <a:rPr lang="en-US" sz="1100" b="1" i="1" dirty="0" err="1"/>
              <a:t>única</a:t>
            </a:r>
            <a:r>
              <a:rPr lang="en-US" sz="1100" b="1" i="1" dirty="0"/>
              <a:t> </a:t>
            </a:r>
            <a:r>
              <a:rPr lang="en-US" sz="1100" b="1" i="1" dirty="0" err="1"/>
              <a:t>força</a:t>
            </a:r>
            <a:r>
              <a:rPr lang="en-US" sz="1100" b="1" i="1" dirty="0"/>
              <a:t> </a:t>
            </a:r>
            <a:r>
              <a:rPr lang="en-US" sz="1100" b="1" i="1" dirty="0" err="1"/>
              <a:t>que</a:t>
            </a:r>
            <a:r>
              <a:rPr lang="en-US" sz="1100" b="1" i="1" dirty="0"/>
              <a:t> </a:t>
            </a:r>
            <a:r>
              <a:rPr lang="en-US" sz="1100" b="1" i="1" dirty="0" err="1"/>
              <a:t>conduz</a:t>
            </a:r>
            <a:r>
              <a:rPr lang="en-US" sz="1100" b="1" i="1" dirty="0"/>
              <a:t> a </a:t>
            </a:r>
            <a:r>
              <a:rPr lang="en-US" sz="1100" b="1" i="1" dirty="0" err="1"/>
              <a:t>seleção</a:t>
            </a:r>
            <a:r>
              <a:rPr lang="en-US" sz="1100" b="1" i="1" dirty="0"/>
              <a:t> !!!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86000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889" y="80716"/>
            <a:ext cx="556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etária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00499" y="2828905"/>
            <a:ext cx="8235595" cy="1770432"/>
            <a:chOff x="813481" y="4901672"/>
            <a:chExt cx="7950911" cy="1770432"/>
          </a:xfrm>
        </p:grpSpPr>
        <p:sp>
          <p:nvSpPr>
            <p:cNvPr id="22" name="Rectangle 21"/>
            <p:cNvSpPr/>
            <p:nvPr/>
          </p:nvSpPr>
          <p:spPr>
            <a:xfrm>
              <a:off x="813481" y="4901672"/>
              <a:ext cx="7950911" cy="1770432"/>
            </a:xfrm>
            <a:prstGeom prst="rect">
              <a:avLst/>
            </a:prstGeom>
            <a:ln w="762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8974" y="5033528"/>
              <a:ext cx="25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Pressupostos</a:t>
              </a:r>
              <a:r>
                <a:rPr lang="en-US" b="1" dirty="0"/>
                <a:t> do </a:t>
              </a:r>
              <a:r>
                <a:rPr lang="en-US" b="1" dirty="0" err="1"/>
                <a:t>modelo</a:t>
              </a:r>
              <a:r>
                <a:rPr lang="en-US" b="1" dirty="0"/>
                <a:t>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8968" y="5592870"/>
              <a:ext cx="74457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err="1"/>
                <a:t>Os</a:t>
              </a:r>
              <a:r>
                <a:rPr lang="en-US" dirty="0"/>
                <a:t> </a:t>
              </a:r>
              <a:r>
                <a:rPr lang="en-US" dirty="0" err="1"/>
                <a:t>mesmos</a:t>
              </a:r>
              <a:r>
                <a:rPr lang="en-US" dirty="0"/>
                <a:t> </a:t>
              </a:r>
              <a:r>
                <a:rPr lang="en-US" dirty="0" err="1"/>
                <a:t>pressupostos</a:t>
              </a:r>
              <a:r>
                <a:rPr lang="en-US" dirty="0"/>
                <a:t> </a:t>
              </a:r>
              <a:r>
                <a:rPr lang="en-US" dirty="0" err="1"/>
                <a:t>citados</a:t>
              </a:r>
              <a:r>
                <a:rPr lang="en-US" dirty="0"/>
                <a:t> </a:t>
              </a:r>
              <a:r>
                <a:rPr lang="en-US" dirty="0" err="1"/>
                <a:t>para</a:t>
              </a:r>
              <a:r>
                <a:rPr lang="en-US" dirty="0"/>
                <a:t> o </a:t>
              </a:r>
              <a:r>
                <a:rPr lang="en-US" dirty="0" err="1"/>
                <a:t>modelo</a:t>
              </a:r>
              <a:r>
                <a:rPr lang="en-US" dirty="0"/>
                <a:t> de </a:t>
              </a:r>
              <a:r>
                <a:rPr lang="en-US" dirty="0" err="1"/>
                <a:t>crescimento</a:t>
              </a:r>
              <a:r>
                <a:rPr lang="en-US" dirty="0"/>
                <a:t> </a:t>
              </a:r>
              <a:r>
                <a:rPr lang="en-US" dirty="0" err="1"/>
                <a:t>exponencial</a:t>
              </a:r>
              <a:r>
                <a:rPr lang="en-US" dirty="0"/>
                <a:t>;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err="1"/>
                <a:t>Perfis</a:t>
              </a:r>
              <a:r>
                <a:rPr lang="en-US" dirty="0"/>
                <a:t> l(x) e b(x) </a:t>
              </a:r>
              <a:r>
                <a:rPr lang="en-US" dirty="0" err="1"/>
                <a:t>constantes</a:t>
              </a:r>
              <a:r>
                <a:rPr lang="en-US" dirty="0"/>
                <a:t>.</a:t>
              </a:r>
            </a:p>
            <a:p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688" y="1021548"/>
            <a:ext cx="2648691" cy="13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102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873739"/>
            <a:ext cx="8312727" cy="57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75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94684" y="1405505"/>
            <a:ext cx="123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E</a:t>
            </a:r>
            <a:r>
              <a:rPr lang="en-US" i="1" dirty="0" err="1"/>
              <a:t>migração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20705" y="3142805"/>
            <a:ext cx="118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I</a:t>
            </a:r>
            <a:r>
              <a:rPr lang="en-US" i="1" dirty="0" err="1"/>
              <a:t>migração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2318" y="4919535"/>
            <a:ext cx="116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Migração</a:t>
            </a:r>
            <a:endParaRPr lang="en-US" b="1" i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05" y="5405809"/>
            <a:ext cx="2154415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1148388" y="1405504"/>
            <a:ext cx="813816" cy="3186530"/>
            <a:chOff x="1148388" y="3043198"/>
            <a:chExt cx="813816" cy="1548837"/>
          </a:xfrm>
          <a:solidFill>
            <a:srgbClr val="CCFFCC"/>
          </a:solidFill>
        </p:grpSpPr>
        <p:sp>
          <p:nvSpPr>
            <p:cNvPr id="28" name="Bent Arrow 27"/>
            <p:cNvSpPr/>
            <p:nvPr/>
          </p:nvSpPr>
          <p:spPr>
            <a:xfrm>
              <a:off x="1148388" y="3902872"/>
              <a:ext cx="813816" cy="689163"/>
            </a:xfrm>
            <a:prstGeom prst="bentArrow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Bent Arrow 28"/>
            <p:cNvSpPr/>
            <p:nvPr/>
          </p:nvSpPr>
          <p:spPr>
            <a:xfrm>
              <a:off x="1148388" y="3043198"/>
              <a:ext cx="813816" cy="1548837"/>
            </a:xfrm>
            <a:prstGeom prst="bentArrow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453759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148388" y="1405504"/>
            <a:ext cx="813816" cy="3186530"/>
            <a:chOff x="1148388" y="3043198"/>
            <a:chExt cx="813816" cy="1548837"/>
          </a:xfrm>
          <a:solidFill>
            <a:srgbClr val="CCFFCC"/>
          </a:solidFill>
        </p:grpSpPr>
        <p:sp>
          <p:nvSpPr>
            <p:cNvPr id="8" name="Bent Arrow 7"/>
            <p:cNvSpPr/>
            <p:nvPr/>
          </p:nvSpPr>
          <p:spPr>
            <a:xfrm>
              <a:off x="1148388" y="3902872"/>
              <a:ext cx="813816" cy="689163"/>
            </a:xfrm>
            <a:prstGeom prst="bentArrow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>
              <a:off x="1148388" y="3043198"/>
              <a:ext cx="813816" cy="1548837"/>
            </a:xfrm>
            <a:prstGeom prst="bentArrow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94684" y="1405505"/>
            <a:ext cx="123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E</a:t>
            </a:r>
            <a:r>
              <a:rPr lang="en-US" i="1" dirty="0" err="1"/>
              <a:t>migração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20705" y="3142805"/>
            <a:ext cx="118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I</a:t>
            </a:r>
            <a:r>
              <a:rPr lang="en-US" i="1" dirty="0" err="1"/>
              <a:t>migração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2318" y="4919535"/>
            <a:ext cx="116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Migração</a:t>
            </a:r>
            <a:endParaRPr lang="en-US" b="1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84" y="2089623"/>
            <a:ext cx="1990001" cy="835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655" y="1484717"/>
            <a:ext cx="1048573" cy="6984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095" y="2895890"/>
            <a:ext cx="1082880" cy="6497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Curved Up Arrow 20"/>
          <p:cNvSpPr/>
          <p:nvPr/>
        </p:nvSpPr>
        <p:spPr>
          <a:xfrm>
            <a:off x="2613892" y="3628832"/>
            <a:ext cx="4266070" cy="731520"/>
          </a:xfrm>
          <a:prstGeom prst="curvedUp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>
            <a:off x="2613892" y="697966"/>
            <a:ext cx="4266070" cy="731520"/>
          </a:xfrm>
          <a:prstGeom prst="curvedDown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555" y="4776969"/>
            <a:ext cx="2023305" cy="17547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05" y="5405809"/>
            <a:ext cx="2154415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847" y="1841253"/>
            <a:ext cx="1990001" cy="132832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893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15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Introdução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889" y="820970"/>
            <a:ext cx="739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Fatores</a:t>
            </a:r>
            <a:r>
              <a:rPr lang="en-US" sz="2400" b="1" dirty="0"/>
              <a:t> </a:t>
            </a:r>
            <a:r>
              <a:rPr lang="en-US" sz="2400" b="1" dirty="0" err="1"/>
              <a:t>que</a:t>
            </a:r>
            <a:r>
              <a:rPr lang="en-US" sz="2400" b="1" dirty="0"/>
              <a:t> </a:t>
            </a:r>
            <a:r>
              <a:rPr lang="en-US" sz="2400" b="1" dirty="0" err="1"/>
              <a:t>podem</a:t>
            </a:r>
            <a:r>
              <a:rPr lang="en-US" sz="2400" b="1" dirty="0"/>
              <a:t> </a:t>
            </a:r>
            <a:r>
              <a:rPr lang="en-US" sz="2400" b="1" dirty="0" err="1"/>
              <a:t>afetar</a:t>
            </a:r>
            <a:r>
              <a:rPr lang="en-US" sz="2400" b="1" dirty="0"/>
              <a:t> o </a:t>
            </a:r>
            <a:r>
              <a:rPr lang="en-US" sz="2400" b="1" dirty="0" err="1"/>
              <a:t>tamanho</a:t>
            </a:r>
            <a:r>
              <a:rPr lang="en-US" sz="2400" b="1" dirty="0"/>
              <a:t> de </a:t>
            </a:r>
            <a:r>
              <a:rPr lang="en-US" sz="2400" b="1"/>
              <a:t>uma </a:t>
            </a:r>
            <a:r>
              <a:rPr lang="en-US" sz="2400" b="1" dirty="0" err="1"/>
              <a:t>população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1521" y="1606131"/>
            <a:ext cx="184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Fatores</a:t>
            </a:r>
            <a:r>
              <a:rPr lang="en-US" dirty="0"/>
              <a:t> </a:t>
            </a:r>
            <a:r>
              <a:rPr lang="en-US" dirty="0" err="1"/>
              <a:t>abióticos</a:t>
            </a:r>
            <a:r>
              <a:rPr lang="en-US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7652" y="1988291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Radiação</a:t>
            </a:r>
            <a:r>
              <a:rPr lang="en-US" dirty="0"/>
              <a:t> solar e </a:t>
            </a:r>
            <a:r>
              <a:rPr lang="en-US" dirty="0" err="1"/>
              <a:t>temperatura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Precipitação</a:t>
            </a:r>
            <a:r>
              <a:rPr lang="en-US" dirty="0"/>
              <a:t> / pH / </a:t>
            </a:r>
            <a:r>
              <a:rPr lang="en-US" dirty="0" err="1"/>
              <a:t>salinidade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Solo / </a:t>
            </a:r>
            <a:r>
              <a:rPr lang="en-US" dirty="0" err="1"/>
              <a:t>nutrientes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581521" y="3386107"/>
            <a:ext cx="173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Fatores</a:t>
            </a:r>
            <a:r>
              <a:rPr lang="en-US" dirty="0"/>
              <a:t> </a:t>
            </a:r>
            <a:r>
              <a:rPr lang="en-US" dirty="0" err="1"/>
              <a:t>bióticos</a:t>
            </a:r>
            <a:r>
              <a:rPr lang="en-US" dirty="0"/>
              <a:t>: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1077652" y="3768267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Presa</a:t>
            </a:r>
            <a:r>
              <a:rPr lang="en-US" dirty="0"/>
              <a:t> (</a:t>
            </a:r>
            <a:r>
              <a:rPr lang="en-US" dirty="0" err="1"/>
              <a:t>recurso</a:t>
            </a:r>
            <a:r>
              <a:rPr lang="en-US" dirty="0"/>
              <a:t>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Competidores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Predadores</a:t>
            </a:r>
            <a:r>
              <a:rPr lang="en-US" dirty="0"/>
              <a:t> e </a:t>
            </a:r>
            <a:r>
              <a:rPr lang="en-US" dirty="0" err="1"/>
              <a:t>parasitas</a:t>
            </a:r>
            <a:endParaRPr lang="en-US" dirty="0"/>
          </a:p>
        </p:txBody>
      </p:sp>
      <p:sp>
        <p:nvSpPr>
          <p:cNvPr id="215" name="TextBox 214"/>
          <p:cNvSpPr txBox="1"/>
          <p:nvPr/>
        </p:nvSpPr>
        <p:spPr>
          <a:xfrm>
            <a:off x="579438" y="5020265"/>
            <a:ext cx="166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Fator</a:t>
            </a:r>
            <a:r>
              <a:rPr lang="en-US" dirty="0"/>
              <a:t> </a:t>
            </a:r>
            <a:r>
              <a:rPr lang="en-US" dirty="0" err="1"/>
              <a:t>intrínsico</a:t>
            </a:r>
            <a:r>
              <a:rPr lang="en-US" dirty="0"/>
              <a:t>: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075569" y="540242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Adaptação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22" y="1528731"/>
            <a:ext cx="3616995" cy="1857376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22" y="3641516"/>
            <a:ext cx="2648691" cy="1638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9633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6780" y="409476"/>
            <a:ext cx="1106424" cy="11064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517106" y="1886335"/>
            <a:ext cx="2091603" cy="184352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2792" y="4088640"/>
            <a:ext cx="2091603" cy="114468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784555" y="4560355"/>
            <a:ext cx="2091603" cy="184352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175874" y="286648"/>
            <a:ext cx="1298721" cy="184352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175874" y="4378887"/>
            <a:ext cx="1298721" cy="78183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7348" y="5274740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7" name="Curved Up Arrow 6"/>
          <p:cNvSpPr/>
          <p:nvPr/>
        </p:nvSpPr>
        <p:spPr>
          <a:xfrm rot="19800000">
            <a:off x="6821423" y="2654501"/>
            <a:ext cx="2293321" cy="731520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urved Up Arrow 58"/>
          <p:cNvSpPr/>
          <p:nvPr/>
        </p:nvSpPr>
        <p:spPr>
          <a:xfrm rot="19800000">
            <a:off x="5915901" y="5766379"/>
            <a:ext cx="2163972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urved Up Arrow 59"/>
          <p:cNvSpPr/>
          <p:nvPr/>
        </p:nvSpPr>
        <p:spPr>
          <a:xfrm rot="11700000">
            <a:off x="2511638" y="3522086"/>
            <a:ext cx="2279315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Curved Up Arrow 60"/>
          <p:cNvSpPr/>
          <p:nvPr/>
        </p:nvSpPr>
        <p:spPr>
          <a:xfrm rot="2700000">
            <a:off x="5438528" y="4333247"/>
            <a:ext cx="1566368" cy="454216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Up Arrow 61"/>
          <p:cNvSpPr/>
          <p:nvPr/>
        </p:nvSpPr>
        <p:spPr>
          <a:xfrm rot="11700000">
            <a:off x="1491477" y="541860"/>
            <a:ext cx="4197975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96796" y="4560355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96796" y="988911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66848" y="2608461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99772" y="4459798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92825" y="767258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971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17106" y="1886335"/>
            <a:ext cx="2091603" cy="184352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84555" y="4560355"/>
            <a:ext cx="2091603" cy="184352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6780" y="409476"/>
            <a:ext cx="1106424" cy="1106424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02792" y="4088640"/>
            <a:ext cx="2091603" cy="114468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175874" y="286648"/>
            <a:ext cx="1298721" cy="184352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175874" y="4378887"/>
            <a:ext cx="1298721" cy="78183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7348" y="5274740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7" name="Curved Up Arrow 6"/>
          <p:cNvSpPr/>
          <p:nvPr/>
        </p:nvSpPr>
        <p:spPr>
          <a:xfrm rot="19800000">
            <a:off x="6821423" y="2654501"/>
            <a:ext cx="2293321" cy="731520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urved Up Arrow 58"/>
          <p:cNvSpPr/>
          <p:nvPr/>
        </p:nvSpPr>
        <p:spPr>
          <a:xfrm rot="19800000">
            <a:off x="5915901" y="5766379"/>
            <a:ext cx="2163972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urved Up Arrow 59"/>
          <p:cNvSpPr/>
          <p:nvPr/>
        </p:nvSpPr>
        <p:spPr>
          <a:xfrm rot="11700000">
            <a:off x="2511638" y="3522086"/>
            <a:ext cx="2279315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Curved Up Arrow 60"/>
          <p:cNvSpPr/>
          <p:nvPr/>
        </p:nvSpPr>
        <p:spPr>
          <a:xfrm rot="2700000">
            <a:off x="5438528" y="4333247"/>
            <a:ext cx="1566368" cy="454216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Up Arrow 61"/>
          <p:cNvSpPr/>
          <p:nvPr/>
        </p:nvSpPr>
        <p:spPr>
          <a:xfrm rot="11700000">
            <a:off x="1491477" y="541860"/>
            <a:ext cx="4197975" cy="604562"/>
          </a:xfrm>
          <a:prstGeom prst="curvedUp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96796" y="4560355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96796" y="988911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66848" y="2608461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99772" y="4459798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92825" y="767258"/>
            <a:ext cx="108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MANCHA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9023" y="1591348"/>
            <a:ext cx="9001956" cy="10776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0000"/>
                </a:solidFill>
              </a:rPr>
              <a:t>Definição</a:t>
            </a:r>
            <a:r>
              <a:rPr lang="en-US" b="1" i="1" dirty="0">
                <a:solidFill>
                  <a:srgbClr val="000000"/>
                </a:solidFill>
              </a:rPr>
              <a:t>: </a:t>
            </a:r>
            <a:r>
              <a:rPr lang="en-US" i="1" dirty="0" err="1">
                <a:solidFill>
                  <a:srgbClr val="000000"/>
                </a:solidFill>
              </a:rPr>
              <a:t>Metapopopulação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pode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ser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compreendida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como</a:t>
            </a:r>
            <a:r>
              <a:rPr lang="en-US" i="1" dirty="0">
                <a:solidFill>
                  <a:srgbClr val="000000"/>
                </a:solidFill>
              </a:rPr>
              <a:t> um </a:t>
            </a:r>
            <a:r>
              <a:rPr lang="en-US" i="1" dirty="0" err="1">
                <a:solidFill>
                  <a:srgbClr val="000000"/>
                </a:solidFill>
              </a:rPr>
              <a:t>conjunto</a:t>
            </a:r>
            <a:r>
              <a:rPr lang="en-US" i="1" dirty="0">
                <a:solidFill>
                  <a:srgbClr val="000000"/>
                </a:solidFill>
              </a:rPr>
              <a:t> de </a:t>
            </a:r>
            <a:r>
              <a:rPr lang="en-US" i="1" dirty="0" err="1">
                <a:solidFill>
                  <a:srgbClr val="000000"/>
                </a:solidFill>
              </a:rPr>
              <a:t>populações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que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recebem</a:t>
            </a:r>
            <a:r>
              <a:rPr lang="en-US" i="1" dirty="0">
                <a:solidFill>
                  <a:srgbClr val="000000"/>
                </a:solidFill>
              </a:rPr>
              <a:t> e </a:t>
            </a:r>
            <a:r>
              <a:rPr lang="en-US" i="1" dirty="0" err="1">
                <a:solidFill>
                  <a:srgbClr val="000000"/>
                </a:solidFill>
              </a:rPr>
              <a:t>perdem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integrantes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num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determinado</a:t>
            </a:r>
            <a:r>
              <a:rPr lang="en-US" i="1" dirty="0">
                <a:solidFill>
                  <a:srgbClr val="000000"/>
                </a:solidFill>
              </a:rPr>
              <a:t> tempo, </a:t>
            </a:r>
            <a:r>
              <a:rPr lang="en-US" i="1" dirty="0" err="1">
                <a:solidFill>
                  <a:srgbClr val="000000"/>
                </a:solidFill>
              </a:rPr>
              <a:t>ou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seja</a:t>
            </a:r>
            <a:r>
              <a:rPr lang="en-US" i="1" dirty="0">
                <a:solidFill>
                  <a:srgbClr val="000000"/>
                </a:solidFill>
              </a:rPr>
              <a:t>, um </a:t>
            </a:r>
            <a:r>
              <a:rPr lang="en-US" i="1" dirty="0" err="1">
                <a:solidFill>
                  <a:srgbClr val="000000"/>
                </a:solidFill>
              </a:rPr>
              <a:t>grupo</a:t>
            </a:r>
            <a:r>
              <a:rPr lang="en-US" i="1" dirty="0">
                <a:solidFill>
                  <a:srgbClr val="000000"/>
                </a:solidFill>
              </a:rPr>
              <a:t> de </a:t>
            </a:r>
            <a:r>
              <a:rPr lang="en-US" i="1" dirty="0" err="1">
                <a:solidFill>
                  <a:srgbClr val="000000"/>
                </a:solidFill>
              </a:rPr>
              <a:t>várias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populações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interligadas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pela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emigração</a:t>
            </a:r>
            <a:r>
              <a:rPr lang="en-US" i="1" dirty="0">
                <a:solidFill>
                  <a:srgbClr val="000000"/>
                </a:solidFill>
              </a:rPr>
              <a:t> e </a:t>
            </a:r>
            <a:r>
              <a:rPr lang="en-US" i="1" dirty="0" err="1">
                <a:solidFill>
                  <a:srgbClr val="000000"/>
                </a:solidFill>
              </a:rPr>
              <a:t>imigração</a:t>
            </a:r>
            <a:r>
              <a:rPr lang="en-US" i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6019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209" y="900016"/>
            <a:ext cx="88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modelos</a:t>
            </a:r>
            <a:r>
              <a:rPr lang="en-US" sz="1400" dirty="0"/>
              <a:t> de </a:t>
            </a:r>
            <a:r>
              <a:rPr lang="en-US" sz="1400" dirty="0" err="1"/>
              <a:t>metapopulação</a:t>
            </a:r>
            <a:r>
              <a:rPr lang="en-US" sz="1400" dirty="0"/>
              <a:t>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preveem</a:t>
            </a:r>
            <a:r>
              <a:rPr lang="en-US" sz="1400" dirty="0"/>
              <a:t> 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, mas a </a:t>
            </a:r>
            <a:r>
              <a:rPr lang="en-US" sz="1400" dirty="0" err="1"/>
              <a:t>sua</a:t>
            </a:r>
            <a:r>
              <a:rPr lang="en-US" sz="1400" dirty="0"/>
              <a:t> </a:t>
            </a:r>
            <a:r>
              <a:rPr lang="en-US" sz="1400" dirty="0" err="1"/>
              <a:t>persistência</a:t>
            </a:r>
            <a:r>
              <a:rPr lang="en-US" sz="1400" dirty="0"/>
              <a:t> </a:t>
            </a:r>
            <a:r>
              <a:rPr lang="en-US" sz="1400" dirty="0" err="1"/>
              <a:t>numa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2675" y="1530638"/>
            <a:ext cx="2413440" cy="1811689"/>
            <a:chOff x="235905" y="1530638"/>
            <a:chExt cx="2413440" cy="18116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5" y="1530638"/>
              <a:ext cx="2413440" cy="1811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8814" y="2798412"/>
              <a:ext cx="1746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>
                  <a:solidFill>
                    <a:schemeClr val="bg1"/>
                  </a:solidFill>
                </a:rPr>
                <a:t>Escala</a:t>
              </a:r>
              <a:r>
                <a:rPr lang="en-US" sz="1600" b="1" i="1" dirty="0">
                  <a:solidFill>
                    <a:schemeClr val="bg1"/>
                  </a:solidFill>
                </a:rPr>
                <a:t> :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Paisagem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3034" y="1530638"/>
            <a:ext cx="2407901" cy="1792003"/>
            <a:chOff x="3873567" y="2334698"/>
            <a:chExt cx="2407901" cy="1792003"/>
          </a:xfrm>
        </p:grpSpPr>
        <p:sp>
          <p:nvSpPr>
            <p:cNvPr id="5" name="Rectangle 4"/>
            <p:cNvSpPr/>
            <p:nvPr/>
          </p:nvSpPr>
          <p:spPr>
            <a:xfrm>
              <a:off x="3873567" y="2334698"/>
              <a:ext cx="2407901" cy="179200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567" y="2334698"/>
              <a:ext cx="2407901" cy="17920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761392" y="151830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388" y="3359091"/>
            <a:ext cx="347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 </a:t>
            </a:r>
            <a:r>
              <a:rPr lang="en-US" sz="1400" dirty="0" err="1"/>
              <a:t>risco</a:t>
            </a:r>
            <a:r>
              <a:rPr lang="en-US" sz="1400" dirty="0"/>
              <a:t> de </a:t>
            </a:r>
            <a:r>
              <a:rPr lang="en-US" sz="1400" dirty="0" err="1"/>
              <a:t>extinção</a:t>
            </a:r>
            <a:r>
              <a:rPr lang="en-US" sz="1400" dirty="0"/>
              <a:t> local</a:t>
            </a:r>
            <a:r>
              <a:rPr lang="is-IS" sz="1400" dirty="0"/>
              <a:t>… 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é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is-IS" sz="1400" dirty="0">
                <a:solidFill>
                  <a:schemeClr val="bg1"/>
                </a:solidFill>
              </a:rPr>
              <a:t>muito maior do que o de extinção regional!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869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209" y="900016"/>
            <a:ext cx="88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modelos</a:t>
            </a:r>
            <a:r>
              <a:rPr lang="en-US" sz="1400" dirty="0"/>
              <a:t> de </a:t>
            </a:r>
            <a:r>
              <a:rPr lang="en-US" sz="1400" dirty="0" err="1"/>
              <a:t>metapopulação</a:t>
            </a:r>
            <a:r>
              <a:rPr lang="en-US" sz="1400" dirty="0"/>
              <a:t>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preveem</a:t>
            </a:r>
            <a:r>
              <a:rPr lang="en-US" sz="1400" dirty="0"/>
              <a:t> 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, mas a </a:t>
            </a:r>
            <a:r>
              <a:rPr lang="en-US" sz="1400" dirty="0" err="1"/>
              <a:t>sua</a:t>
            </a:r>
            <a:r>
              <a:rPr lang="en-US" sz="1400" dirty="0"/>
              <a:t> </a:t>
            </a:r>
            <a:r>
              <a:rPr lang="en-US" sz="1400" dirty="0" err="1"/>
              <a:t>persistência</a:t>
            </a:r>
            <a:r>
              <a:rPr lang="en-US" sz="1400" dirty="0"/>
              <a:t> </a:t>
            </a:r>
            <a:r>
              <a:rPr lang="en-US" sz="1400" dirty="0" err="1"/>
              <a:t>numa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2675" y="1530638"/>
            <a:ext cx="2413440" cy="1811689"/>
            <a:chOff x="235905" y="1530638"/>
            <a:chExt cx="2413440" cy="18116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5" y="1530638"/>
              <a:ext cx="2413440" cy="1811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8814" y="2798412"/>
              <a:ext cx="1746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>
                  <a:solidFill>
                    <a:schemeClr val="bg1"/>
                  </a:solidFill>
                </a:rPr>
                <a:t>Escala</a:t>
              </a:r>
              <a:r>
                <a:rPr lang="en-US" sz="1600" b="1" i="1" dirty="0">
                  <a:solidFill>
                    <a:schemeClr val="bg1"/>
                  </a:solidFill>
                </a:rPr>
                <a:t> :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Paisagem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3034" y="1530638"/>
            <a:ext cx="2407901" cy="1792003"/>
            <a:chOff x="3873567" y="2334698"/>
            <a:chExt cx="2407901" cy="1792003"/>
          </a:xfrm>
        </p:grpSpPr>
        <p:sp>
          <p:nvSpPr>
            <p:cNvPr id="5" name="Rectangle 4"/>
            <p:cNvSpPr/>
            <p:nvPr/>
          </p:nvSpPr>
          <p:spPr>
            <a:xfrm>
              <a:off x="3873567" y="2334698"/>
              <a:ext cx="2407901" cy="179200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567" y="2334698"/>
              <a:ext cx="2407901" cy="17920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761392" y="151830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388" y="3359091"/>
            <a:ext cx="347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 </a:t>
            </a:r>
            <a:r>
              <a:rPr lang="en-US" sz="1400" dirty="0" err="1"/>
              <a:t>risco</a:t>
            </a:r>
            <a:r>
              <a:rPr lang="en-US" sz="1400" dirty="0"/>
              <a:t> de </a:t>
            </a:r>
            <a:r>
              <a:rPr lang="en-US" sz="1400" dirty="0" err="1"/>
              <a:t>extinção</a:t>
            </a:r>
            <a:r>
              <a:rPr lang="en-US" sz="1400" dirty="0"/>
              <a:t> local</a:t>
            </a:r>
            <a:r>
              <a:rPr lang="is-IS" sz="1400" dirty="0"/>
              <a:t>… </a:t>
            </a:r>
          </a:p>
          <a:p>
            <a:pPr algn="ctr"/>
            <a:r>
              <a:rPr lang="en-US" sz="1400" dirty="0" err="1"/>
              <a:t>é</a:t>
            </a:r>
            <a:r>
              <a:rPr lang="en-US" sz="1400" dirty="0"/>
              <a:t> </a:t>
            </a:r>
            <a:r>
              <a:rPr lang="is-IS" sz="1400" dirty="0"/>
              <a:t>muito maior do que o de extinção regional!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53641" y="159070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6940" y="1996746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3641" y="2552101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701" y="2736767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3631" y="2519835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095390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209" y="900016"/>
            <a:ext cx="88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modelos</a:t>
            </a:r>
            <a:r>
              <a:rPr lang="en-US" sz="1400" dirty="0"/>
              <a:t> de </a:t>
            </a:r>
            <a:r>
              <a:rPr lang="en-US" sz="1400" dirty="0" err="1"/>
              <a:t>metapopulação</a:t>
            </a:r>
            <a:r>
              <a:rPr lang="en-US" sz="1400" dirty="0"/>
              <a:t>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preveem</a:t>
            </a:r>
            <a:r>
              <a:rPr lang="en-US" sz="1400" dirty="0"/>
              <a:t> 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, mas a </a:t>
            </a:r>
            <a:r>
              <a:rPr lang="en-US" sz="1400" dirty="0" err="1"/>
              <a:t>sua</a:t>
            </a:r>
            <a:r>
              <a:rPr lang="en-US" sz="1400" dirty="0"/>
              <a:t> </a:t>
            </a:r>
            <a:r>
              <a:rPr lang="en-US" sz="1400" dirty="0" err="1"/>
              <a:t>persistência</a:t>
            </a:r>
            <a:r>
              <a:rPr lang="en-US" sz="1400" dirty="0"/>
              <a:t> </a:t>
            </a:r>
            <a:r>
              <a:rPr lang="en-US" sz="1400" dirty="0" err="1"/>
              <a:t>numa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2675" y="1530638"/>
            <a:ext cx="2413440" cy="1811689"/>
            <a:chOff x="235905" y="1530638"/>
            <a:chExt cx="2413440" cy="18116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5" y="1530638"/>
              <a:ext cx="2413440" cy="1811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8814" y="2798412"/>
              <a:ext cx="1746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>
                  <a:solidFill>
                    <a:schemeClr val="bg1"/>
                  </a:solidFill>
                </a:rPr>
                <a:t>Escala</a:t>
              </a:r>
              <a:r>
                <a:rPr lang="en-US" sz="1600" b="1" i="1" dirty="0">
                  <a:solidFill>
                    <a:schemeClr val="bg1"/>
                  </a:solidFill>
                </a:rPr>
                <a:t> :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Paisagem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3034" y="1530638"/>
            <a:ext cx="2407901" cy="1792003"/>
            <a:chOff x="3873567" y="2334698"/>
            <a:chExt cx="2407901" cy="1792003"/>
          </a:xfrm>
        </p:grpSpPr>
        <p:sp>
          <p:nvSpPr>
            <p:cNvPr id="5" name="Rectangle 4"/>
            <p:cNvSpPr/>
            <p:nvPr/>
          </p:nvSpPr>
          <p:spPr>
            <a:xfrm>
              <a:off x="3873567" y="2334698"/>
              <a:ext cx="2407901" cy="179200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567" y="2334698"/>
              <a:ext cx="2407901" cy="17920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761392" y="151830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388" y="3359091"/>
            <a:ext cx="347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 </a:t>
            </a:r>
            <a:r>
              <a:rPr lang="en-US" sz="1400" dirty="0" err="1"/>
              <a:t>risco</a:t>
            </a:r>
            <a:r>
              <a:rPr lang="en-US" sz="1400" dirty="0"/>
              <a:t> de </a:t>
            </a:r>
            <a:r>
              <a:rPr lang="en-US" sz="1400" dirty="0" err="1"/>
              <a:t>extinção</a:t>
            </a:r>
            <a:r>
              <a:rPr lang="en-US" sz="1400" dirty="0"/>
              <a:t> local</a:t>
            </a:r>
            <a:r>
              <a:rPr lang="is-IS" sz="1400" dirty="0"/>
              <a:t>… </a:t>
            </a:r>
          </a:p>
          <a:p>
            <a:pPr algn="ctr"/>
            <a:r>
              <a:rPr lang="en-US" sz="1400" dirty="0" err="1"/>
              <a:t>é</a:t>
            </a:r>
            <a:r>
              <a:rPr lang="en-US" sz="1400" dirty="0"/>
              <a:t> </a:t>
            </a:r>
            <a:r>
              <a:rPr lang="is-IS" sz="1400" dirty="0"/>
              <a:t>muito maior do que o de extinção regional!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61412" y="4056775"/>
            <a:ext cx="505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Extinção</a:t>
            </a:r>
            <a:r>
              <a:rPr lang="en-US" b="1" dirty="0"/>
              <a:t> Local (</a:t>
            </a:r>
            <a:r>
              <a:rPr lang="en-US" b="1" dirty="0" err="1"/>
              <a:t>varia</a:t>
            </a:r>
            <a:r>
              <a:rPr lang="en-US" b="1" dirty="0"/>
              <a:t> de 0 – 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583" y="4426107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Logo, se </a:t>
            </a:r>
            <a:r>
              <a:rPr lang="en-US" sz="1200" dirty="0" err="1"/>
              <a:t>P</a:t>
            </a:r>
            <a:r>
              <a:rPr lang="en-US" sz="1200" baseline="-25000" dirty="0" err="1"/>
              <a:t>e</a:t>
            </a:r>
            <a:r>
              <a:rPr lang="en-US" sz="1200" dirty="0"/>
              <a:t> = 0,7, </a:t>
            </a:r>
            <a:r>
              <a:rPr lang="en-US" sz="1200" dirty="0" err="1"/>
              <a:t>isso</a:t>
            </a:r>
            <a:r>
              <a:rPr lang="en-US" sz="1200" dirty="0"/>
              <a:t> </a:t>
            </a:r>
            <a:r>
              <a:rPr lang="en-US" sz="1200" dirty="0" err="1"/>
              <a:t>significa</a:t>
            </a:r>
            <a:r>
              <a:rPr lang="en-US" sz="1200" dirty="0"/>
              <a:t> </a:t>
            </a:r>
            <a:r>
              <a:rPr lang="en-US" sz="1200" dirty="0" err="1"/>
              <a:t>que</a:t>
            </a:r>
            <a:r>
              <a:rPr lang="en-US" sz="1200" dirty="0"/>
              <a:t> </a:t>
            </a:r>
            <a:r>
              <a:rPr lang="en-US" sz="1200" dirty="0" err="1"/>
              <a:t>num</a:t>
            </a:r>
            <a:r>
              <a:rPr lang="en-US" sz="1200" dirty="0"/>
              <a:t> </a:t>
            </a:r>
            <a:r>
              <a:rPr lang="en-US" sz="1200" dirty="0" err="1"/>
              <a:t>determinado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a </a:t>
            </a:r>
            <a:r>
              <a:rPr lang="en-US" sz="1200" dirty="0" err="1"/>
              <a:t>população</a:t>
            </a:r>
            <a:r>
              <a:rPr lang="en-US" sz="1200" dirty="0"/>
              <a:t> tem 70% de chance de </a:t>
            </a:r>
            <a:r>
              <a:rPr lang="en-US" sz="1200" dirty="0" err="1"/>
              <a:t>desaparecer</a:t>
            </a:r>
            <a:r>
              <a:rPr lang="en-US" sz="1200" dirty="0"/>
              <a:t> e 30% de </a:t>
            </a:r>
            <a:r>
              <a:rPr lang="en-US" sz="1200" dirty="0" err="1"/>
              <a:t>persistir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133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209" y="900016"/>
            <a:ext cx="88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modelos</a:t>
            </a:r>
            <a:r>
              <a:rPr lang="en-US" sz="1400" dirty="0"/>
              <a:t> de </a:t>
            </a:r>
            <a:r>
              <a:rPr lang="en-US" sz="1400" dirty="0" err="1"/>
              <a:t>metapopulação</a:t>
            </a:r>
            <a:r>
              <a:rPr lang="en-US" sz="1400" dirty="0"/>
              <a:t>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preveem</a:t>
            </a:r>
            <a:r>
              <a:rPr lang="en-US" sz="1400" dirty="0"/>
              <a:t> 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, mas a </a:t>
            </a:r>
            <a:r>
              <a:rPr lang="en-US" sz="1400" dirty="0" err="1"/>
              <a:t>sua</a:t>
            </a:r>
            <a:r>
              <a:rPr lang="en-US" sz="1400" dirty="0"/>
              <a:t> </a:t>
            </a:r>
            <a:r>
              <a:rPr lang="en-US" sz="1400" dirty="0" err="1"/>
              <a:t>persistência</a:t>
            </a:r>
            <a:r>
              <a:rPr lang="en-US" sz="1400" dirty="0"/>
              <a:t> </a:t>
            </a:r>
            <a:r>
              <a:rPr lang="en-US" sz="1400" dirty="0" err="1"/>
              <a:t>numa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2675" y="1530638"/>
            <a:ext cx="2413440" cy="1811689"/>
            <a:chOff x="235905" y="1530638"/>
            <a:chExt cx="2413440" cy="18116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5" y="1530638"/>
              <a:ext cx="2413440" cy="1811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8814" y="2798412"/>
              <a:ext cx="1746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>
                  <a:solidFill>
                    <a:schemeClr val="bg1"/>
                  </a:solidFill>
                </a:rPr>
                <a:t>Escala</a:t>
              </a:r>
              <a:r>
                <a:rPr lang="en-US" sz="1600" b="1" i="1" dirty="0">
                  <a:solidFill>
                    <a:schemeClr val="bg1"/>
                  </a:solidFill>
                </a:rPr>
                <a:t> :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Paisagem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3034" y="1530638"/>
            <a:ext cx="2407901" cy="1792003"/>
            <a:chOff x="3873567" y="2334698"/>
            <a:chExt cx="2407901" cy="1792003"/>
          </a:xfrm>
        </p:grpSpPr>
        <p:sp>
          <p:nvSpPr>
            <p:cNvPr id="5" name="Rectangle 4"/>
            <p:cNvSpPr/>
            <p:nvPr/>
          </p:nvSpPr>
          <p:spPr>
            <a:xfrm>
              <a:off x="3873567" y="2334698"/>
              <a:ext cx="2407901" cy="179200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567" y="2334698"/>
              <a:ext cx="2407901" cy="17920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761392" y="151830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388" y="3359091"/>
            <a:ext cx="347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 </a:t>
            </a:r>
            <a:r>
              <a:rPr lang="en-US" sz="1400" dirty="0" err="1"/>
              <a:t>risco</a:t>
            </a:r>
            <a:r>
              <a:rPr lang="en-US" sz="1400" dirty="0"/>
              <a:t> de </a:t>
            </a:r>
            <a:r>
              <a:rPr lang="en-US" sz="1400" dirty="0" err="1"/>
              <a:t>extinção</a:t>
            </a:r>
            <a:r>
              <a:rPr lang="en-US" sz="1400" dirty="0"/>
              <a:t> local</a:t>
            </a:r>
            <a:r>
              <a:rPr lang="is-IS" sz="1400" dirty="0"/>
              <a:t>… </a:t>
            </a:r>
          </a:p>
          <a:p>
            <a:pPr algn="ctr"/>
            <a:r>
              <a:rPr lang="en-US" sz="1400" dirty="0" err="1"/>
              <a:t>é</a:t>
            </a:r>
            <a:r>
              <a:rPr lang="en-US" sz="1400" dirty="0"/>
              <a:t> </a:t>
            </a:r>
            <a:r>
              <a:rPr lang="is-IS" sz="1400" dirty="0"/>
              <a:t>muito maior do que o de extinção regional!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61412" y="4056775"/>
            <a:ext cx="505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Extinção</a:t>
            </a:r>
            <a:r>
              <a:rPr lang="en-US" b="1" dirty="0"/>
              <a:t> Local (</a:t>
            </a:r>
            <a:r>
              <a:rPr lang="en-US" b="1" dirty="0" err="1"/>
              <a:t>varia</a:t>
            </a:r>
            <a:r>
              <a:rPr lang="en-US" b="1" dirty="0"/>
              <a:t> de 0 – 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583" y="4426107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Logo, se </a:t>
            </a:r>
            <a:r>
              <a:rPr lang="en-US" sz="1200" dirty="0" err="1"/>
              <a:t>P</a:t>
            </a:r>
            <a:r>
              <a:rPr lang="en-US" sz="1200" baseline="-25000" dirty="0" err="1"/>
              <a:t>e</a:t>
            </a:r>
            <a:r>
              <a:rPr lang="en-US" sz="1200" dirty="0"/>
              <a:t> = 0,7, </a:t>
            </a:r>
            <a:r>
              <a:rPr lang="en-US" sz="1200" dirty="0" err="1"/>
              <a:t>isso</a:t>
            </a:r>
            <a:r>
              <a:rPr lang="en-US" sz="1200" dirty="0"/>
              <a:t> </a:t>
            </a:r>
            <a:r>
              <a:rPr lang="en-US" sz="1200" dirty="0" err="1"/>
              <a:t>significa</a:t>
            </a:r>
            <a:r>
              <a:rPr lang="en-US" sz="1200" dirty="0"/>
              <a:t> </a:t>
            </a:r>
            <a:r>
              <a:rPr lang="en-US" sz="1200" dirty="0" err="1"/>
              <a:t>que</a:t>
            </a:r>
            <a:r>
              <a:rPr lang="en-US" sz="1200" dirty="0"/>
              <a:t> </a:t>
            </a:r>
            <a:r>
              <a:rPr lang="en-US" sz="1200" dirty="0" err="1"/>
              <a:t>num</a:t>
            </a:r>
            <a:r>
              <a:rPr lang="en-US" sz="1200" dirty="0"/>
              <a:t> </a:t>
            </a:r>
            <a:r>
              <a:rPr lang="en-US" sz="1200" dirty="0" err="1"/>
              <a:t>determinado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a </a:t>
            </a:r>
            <a:r>
              <a:rPr lang="en-US" sz="1200" dirty="0" err="1"/>
              <a:t>população</a:t>
            </a:r>
            <a:r>
              <a:rPr lang="en-US" sz="1200" dirty="0"/>
              <a:t> tem 70% de chance de </a:t>
            </a:r>
            <a:r>
              <a:rPr lang="en-US" sz="1200" dirty="0" err="1"/>
              <a:t>desaparecer</a:t>
            </a:r>
            <a:r>
              <a:rPr lang="en-US" sz="1200" dirty="0"/>
              <a:t> e 30% de </a:t>
            </a:r>
            <a:r>
              <a:rPr lang="en-US" sz="1200" dirty="0" err="1"/>
              <a:t>persistir</a:t>
            </a:r>
            <a:r>
              <a:rPr lang="en-US" sz="1200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384990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209" y="900016"/>
            <a:ext cx="883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modelos</a:t>
            </a:r>
            <a:r>
              <a:rPr lang="en-US" sz="1400" dirty="0"/>
              <a:t> de </a:t>
            </a:r>
            <a:r>
              <a:rPr lang="en-US" sz="1400" dirty="0" err="1"/>
              <a:t>metapopulação</a:t>
            </a:r>
            <a:r>
              <a:rPr lang="en-US" sz="1400" dirty="0"/>
              <a:t>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preveem</a:t>
            </a:r>
            <a:r>
              <a:rPr lang="en-US" sz="1400" dirty="0"/>
              <a:t> 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, mas a </a:t>
            </a:r>
            <a:r>
              <a:rPr lang="en-US" sz="1400" dirty="0" err="1"/>
              <a:t>sua</a:t>
            </a:r>
            <a:r>
              <a:rPr lang="en-US" sz="1400" dirty="0"/>
              <a:t> </a:t>
            </a:r>
            <a:r>
              <a:rPr lang="en-US" sz="1400" dirty="0" err="1"/>
              <a:t>persistência</a:t>
            </a:r>
            <a:r>
              <a:rPr lang="en-US" sz="1400" dirty="0"/>
              <a:t> </a:t>
            </a:r>
            <a:r>
              <a:rPr lang="en-US" sz="1400" dirty="0" err="1"/>
              <a:t>numa</a:t>
            </a:r>
            <a:r>
              <a:rPr lang="en-US" sz="1400" dirty="0"/>
              <a:t> </a:t>
            </a:r>
            <a:r>
              <a:rPr lang="en-US" sz="1400" dirty="0" err="1"/>
              <a:t>determinada</a:t>
            </a:r>
            <a:r>
              <a:rPr lang="en-US" sz="1400" dirty="0"/>
              <a:t> </a:t>
            </a:r>
            <a:r>
              <a:rPr lang="en-US" sz="1400" dirty="0" err="1"/>
              <a:t>área</a:t>
            </a:r>
            <a:r>
              <a:rPr lang="en-US" sz="1400" dirty="0"/>
              <a:t>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12675" y="1530638"/>
            <a:ext cx="2413440" cy="1811689"/>
            <a:chOff x="235905" y="1530638"/>
            <a:chExt cx="2413440" cy="18116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905" y="1530638"/>
              <a:ext cx="2413440" cy="1811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28814" y="2798412"/>
              <a:ext cx="1746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err="1">
                  <a:solidFill>
                    <a:schemeClr val="bg1"/>
                  </a:solidFill>
                </a:rPr>
                <a:t>Escala</a:t>
              </a:r>
              <a:r>
                <a:rPr lang="en-US" sz="1600" b="1" i="1" dirty="0">
                  <a:solidFill>
                    <a:schemeClr val="bg1"/>
                  </a:solidFill>
                </a:rPr>
                <a:t> : </a:t>
              </a:r>
              <a:r>
                <a:rPr lang="en-US" sz="1600" b="1" i="1" dirty="0" err="1">
                  <a:solidFill>
                    <a:schemeClr val="bg1"/>
                  </a:solidFill>
                </a:rPr>
                <a:t>Paisagem</a:t>
              </a:r>
              <a:endParaRPr lang="en-US" sz="16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83034" y="1530638"/>
            <a:ext cx="2407901" cy="1792003"/>
            <a:chOff x="3873567" y="2334698"/>
            <a:chExt cx="2407901" cy="1792003"/>
          </a:xfrm>
        </p:grpSpPr>
        <p:sp>
          <p:nvSpPr>
            <p:cNvPr id="5" name="Rectangle 4"/>
            <p:cNvSpPr/>
            <p:nvPr/>
          </p:nvSpPr>
          <p:spPr>
            <a:xfrm>
              <a:off x="3873567" y="2334698"/>
              <a:ext cx="2407901" cy="179200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567" y="2334698"/>
              <a:ext cx="2407901" cy="17920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761392" y="151830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9388" y="3359091"/>
            <a:ext cx="347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 </a:t>
            </a:r>
            <a:r>
              <a:rPr lang="en-US" sz="1400" dirty="0" err="1"/>
              <a:t>risco</a:t>
            </a:r>
            <a:r>
              <a:rPr lang="en-US" sz="1400" dirty="0"/>
              <a:t> de </a:t>
            </a:r>
            <a:r>
              <a:rPr lang="en-US" sz="1400" dirty="0" err="1"/>
              <a:t>extinção</a:t>
            </a:r>
            <a:r>
              <a:rPr lang="en-US" sz="1400" dirty="0"/>
              <a:t> local</a:t>
            </a:r>
            <a:r>
              <a:rPr lang="is-IS" sz="1400" dirty="0"/>
              <a:t>… </a:t>
            </a:r>
          </a:p>
          <a:p>
            <a:pPr algn="ctr"/>
            <a:r>
              <a:rPr lang="en-US" sz="1400" dirty="0" err="1"/>
              <a:t>é</a:t>
            </a:r>
            <a:r>
              <a:rPr lang="en-US" sz="1400" dirty="0"/>
              <a:t> </a:t>
            </a:r>
            <a:r>
              <a:rPr lang="is-IS" sz="1400" dirty="0"/>
              <a:t>muito maior do que o de extinção regional!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61412" y="4056775"/>
            <a:ext cx="505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Extinção</a:t>
            </a:r>
            <a:r>
              <a:rPr lang="en-US" b="1" dirty="0"/>
              <a:t> Local (</a:t>
            </a:r>
            <a:r>
              <a:rPr lang="en-US" b="1" dirty="0" err="1"/>
              <a:t>varia</a:t>
            </a:r>
            <a:r>
              <a:rPr lang="en-US" b="1" dirty="0"/>
              <a:t> de 0 – 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583" y="4426107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Logo, se </a:t>
            </a:r>
            <a:r>
              <a:rPr lang="en-US" sz="1200" dirty="0" err="1"/>
              <a:t>P</a:t>
            </a:r>
            <a:r>
              <a:rPr lang="en-US" sz="1200" baseline="-25000" dirty="0" err="1"/>
              <a:t>e</a:t>
            </a:r>
            <a:r>
              <a:rPr lang="en-US" sz="1200" dirty="0"/>
              <a:t> = 0,7, </a:t>
            </a:r>
            <a:r>
              <a:rPr lang="en-US" sz="1200" dirty="0" err="1"/>
              <a:t>isso</a:t>
            </a:r>
            <a:r>
              <a:rPr lang="en-US" sz="1200" dirty="0"/>
              <a:t> </a:t>
            </a:r>
            <a:r>
              <a:rPr lang="en-US" sz="1200" dirty="0" err="1"/>
              <a:t>significa</a:t>
            </a:r>
            <a:r>
              <a:rPr lang="en-US" sz="1200" dirty="0"/>
              <a:t> </a:t>
            </a:r>
            <a:r>
              <a:rPr lang="en-US" sz="1200" dirty="0" err="1"/>
              <a:t>que</a:t>
            </a:r>
            <a:r>
              <a:rPr lang="en-US" sz="1200" dirty="0"/>
              <a:t> </a:t>
            </a:r>
            <a:r>
              <a:rPr lang="en-US" sz="1200" dirty="0" err="1"/>
              <a:t>num</a:t>
            </a:r>
            <a:r>
              <a:rPr lang="en-US" sz="1200" dirty="0"/>
              <a:t> </a:t>
            </a:r>
            <a:r>
              <a:rPr lang="en-US" sz="1200" dirty="0" err="1"/>
              <a:t>determinado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a </a:t>
            </a:r>
            <a:r>
              <a:rPr lang="en-US" sz="1200" dirty="0" err="1"/>
              <a:t>população</a:t>
            </a:r>
            <a:r>
              <a:rPr lang="en-US" sz="1200" dirty="0"/>
              <a:t> tem 70% de chance de </a:t>
            </a:r>
            <a:r>
              <a:rPr lang="en-US" sz="1200" dirty="0" err="1"/>
              <a:t>desaparecer</a:t>
            </a:r>
            <a:r>
              <a:rPr lang="en-US" sz="1200" dirty="0"/>
              <a:t> e 30% de </a:t>
            </a:r>
            <a:r>
              <a:rPr lang="en-US" sz="1200" dirty="0" err="1"/>
              <a:t>persistir</a:t>
            </a:r>
            <a:r>
              <a:rPr lang="en-US" sz="1200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38499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9192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402996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0116" y="1409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877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15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Introdução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89" y="820970"/>
            <a:ext cx="447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Características</a:t>
            </a:r>
            <a:r>
              <a:rPr lang="en-US" sz="2400" b="1" dirty="0"/>
              <a:t> de </a:t>
            </a:r>
            <a:r>
              <a:rPr lang="en-US" sz="2400" b="1" dirty="0" err="1"/>
              <a:t>uma</a:t>
            </a:r>
            <a:r>
              <a:rPr lang="en-US" sz="2400" b="1" dirty="0"/>
              <a:t> </a:t>
            </a:r>
            <a:r>
              <a:rPr lang="en-US" sz="2400" b="1" dirty="0" err="1"/>
              <a:t>População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1521" y="1606131"/>
            <a:ext cx="265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descritivas</a:t>
            </a:r>
            <a:r>
              <a:rPr lang="en-US" dirty="0"/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652" y="1988291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Alcance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população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Densidade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biomassa</a:t>
            </a:r>
            <a:r>
              <a:rPr lang="en-US" dirty="0"/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Padrão</a:t>
            </a:r>
            <a:r>
              <a:rPr lang="en-US" dirty="0"/>
              <a:t> de </a:t>
            </a:r>
            <a:r>
              <a:rPr lang="en-US" dirty="0" err="1"/>
              <a:t>dispersão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1" y="3316622"/>
            <a:ext cx="3154280" cy="20975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65679" y="4426822"/>
            <a:ext cx="1295748" cy="63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688" y="4440921"/>
            <a:ext cx="863439" cy="53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205" y="930937"/>
            <a:ext cx="3028782" cy="23636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614" y="3774728"/>
            <a:ext cx="2438023" cy="19506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386" y="4971174"/>
            <a:ext cx="1841105" cy="1337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20802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0116" y="1409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2809" y="1907570"/>
            <a:ext cx="182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– 0,7)</a:t>
            </a:r>
            <a:r>
              <a:rPr lang="en-US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8778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0116" y="1409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2809" y="1907570"/>
            <a:ext cx="182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– 0,7)</a:t>
            </a:r>
            <a:r>
              <a:rPr lang="en-US" b="1" baseline="30000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84430" y="2495937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0,09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337862223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10273" y="5265898"/>
            <a:ext cx="5738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b="1" i="1" dirty="0">
                <a:solidFill>
                  <a:srgbClr val="FF0000"/>
                </a:solidFill>
              </a:rPr>
              <a:t>… ou seja, 9% de chance desta população persistir após 2 anos 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0116" y="1409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2809" y="1907570"/>
            <a:ext cx="182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– 0,7)</a:t>
            </a:r>
            <a:r>
              <a:rPr lang="en-US" b="1" baseline="30000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84430" y="2495937"/>
            <a:ext cx="137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0,09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8403473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1412" y="5703761"/>
            <a:ext cx="338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</a:t>
            </a:r>
            <a:r>
              <a:rPr lang="en-US" b="1" baseline="-25000" dirty="0" err="1"/>
              <a:t>p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63860" y="887688"/>
            <a:ext cx="2537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0116" y="140995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(1 - 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7492" y="3249321"/>
            <a:ext cx="2217607" cy="584776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 </a:t>
            </a:r>
            <a:r>
              <a:rPr lang="en-US" sz="3200" b="1" baseline="-25000" dirty="0">
                <a:solidFill>
                  <a:schemeClr val="tx1"/>
                </a:solidFill>
              </a:rPr>
              <a:t>n</a:t>
            </a:r>
            <a:r>
              <a:rPr lang="en-US" sz="3200" b="1" dirty="0">
                <a:solidFill>
                  <a:schemeClr val="tx1"/>
                </a:solidFill>
              </a:rPr>
              <a:t>= (1 - </a:t>
            </a:r>
            <a:r>
              <a:rPr lang="en-US" sz="3200" b="1" dirty="0" err="1">
                <a:solidFill>
                  <a:schemeClr val="tx1"/>
                </a:solidFill>
              </a:rPr>
              <a:t>P</a:t>
            </a:r>
            <a:r>
              <a:rPr lang="en-US" sz="3200" b="1" baseline="-25000" dirty="0" err="1">
                <a:solidFill>
                  <a:schemeClr val="tx1"/>
                </a:solidFill>
              </a:rPr>
              <a:t>e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  <a:r>
              <a:rPr lang="en-US" sz="3200" b="1" baseline="300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2809" y="1907570"/>
            <a:ext cx="182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(1 – 0,7)</a:t>
            </a:r>
            <a:r>
              <a:rPr lang="en-US" b="1" baseline="30000" dirty="0"/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0273" y="5265898"/>
            <a:ext cx="6295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b="1" i="1" dirty="0">
                <a:solidFill>
                  <a:srgbClr val="FF0000"/>
                </a:solidFill>
              </a:rPr>
              <a:t>… ou seja, apenas 9% de chance desta população persistir após 2 anos 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6321" y="4936040"/>
            <a:ext cx="7928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Então</a:t>
            </a:r>
            <a:r>
              <a:rPr lang="en-US" sz="1600" b="1" i="1" dirty="0"/>
              <a:t>, </a:t>
            </a:r>
            <a:r>
              <a:rPr lang="en-US" sz="1600" b="1" i="1" dirty="0" err="1"/>
              <a:t>qual</a:t>
            </a:r>
            <a:r>
              <a:rPr lang="en-US" sz="1600" b="1" i="1" dirty="0"/>
              <a:t> </a:t>
            </a:r>
            <a:r>
              <a:rPr lang="en-US" sz="1600" b="1" i="1" dirty="0" err="1"/>
              <a:t>seria</a:t>
            </a:r>
            <a:r>
              <a:rPr lang="en-US" sz="1600" b="1" i="1" dirty="0"/>
              <a:t> a </a:t>
            </a:r>
            <a:r>
              <a:rPr lang="en-US" sz="1600" b="1" i="1" dirty="0" err="1"/>
              <a:t>probabilidade</a:t>
            </a:r>
            <a:r>
              <a:rPr lang="en-US" sz="1600" b="1" i="1" dirty="0"/>
              <a:t> </a:t>
            </a:r>
            <a:r>
              <a:rPr lang="en-US" sz="1600" b="1" i="1" dirty="0" err="1"/>
              <a:t>desta</a:t>
            </a:r>
            <a:r>
              <a:rPr lang="en-US" sz="1600" b="1" i="1" dirty="0"/>
              <a:t> </a:t>
            </a:r>
            <a:r>
              <a:rPr lang="en-US" sz="1600" b="1" i="1" dirty="0" err="1"/>
              <a:t>população</a:t>
            </a:r>
            <a:r>
              <a:rPr lang="en-US" sz="1600" b="1" i="1" dirty="0"/>
              <a:t> </a:t>
            </a:r>
            <a:r>
              <a:rPr lang="en-US" sz="1600" b="1" i="1" dirty="0" err="1"/>
              <a:t>permanecer</a:t>
            </a:r>
            <a:r>
              <a:rPr lang="en-US" sz="1600" b="1" i="1" dirty="0"/>
              <a:t> </a:t>
            </a:r>
            <a:r>
              <a:rPr lang="en-US" sz="1600" b="1" i="1" dirty="0" err="1"/>
              <a:t>num</a:t>
            </a:r>
            <a:r>
              <a:rPr lang="en-US" sz="1600" b="1" i="1" dirty="0"/>
              <a:t> dado local </a:t>
            </a:r>
            <a:r>
              <a:rPr lang="en-US" sz="1600" b="1" i="1" dirty="0" err="1"/>
              <a:t>por</a:t>
            </a:r>
            <a:r>
              <a:rPr lang="en-US" sz="1600" b="1" i="1" dirty="0"/>
              <a:t> 2 </a:t>
            </a:r>
            <a:r>
              <a:rPr lang="en-US" sz="1600" b="1" i="1" dirty="0" err="1"/>
              <a:t>anos</a:t>
            </a:r>
            <a:r>
              <a:rPr lang="en-US" sz="1600" b="1" i="1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4430" y="2495937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2° </a:t>
            </a:r>
            <a:r>
              <a:rPr lang="en-US" b="1" baseline="-25000" dirty="0" err="1"/>
              <a:t>ano</a:t>
            </a:r>
            <a:r>
              <a:rPr lang="en-US" b="1" baseline="-25000" dirty="0"/>
              <a:t> </a:t>
            </a:r>
            <a:r>
              <a:rPr lang="en-US" b="1" dirty="0"/>
              <a:t>= 0,09</a:t>
            </a:r>
            <a:endParaRPr lang="en-US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</a:t>
            </a:r>
            <a:r>
              <a:rPr lang="en-US" sz="1200" dirty="0" err="1"/>
              <a:t>probabilidade</a:t>
            </a:r>
            <a:r>
              <a:rPr lang="en-US" sz="1200" dirty="0"/>
              <a:t> de </a:t>
            </a:r>
            <a:r>
              <a:rPr lang="en-US" sz="1200" dirty="0" err="1"/>
              <a:t>persistir</a:t>
            </a:r>
            <a:r>
              <a:rPr lang="en-US" sz="1200" dirty="0"/>
              <a:t> no </a:t>
            </a:r>
            <a:r>
              <a:rPr lang="en-US" sz="1200" dirty="0" err="1"/>
              <a:t>primeiro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 (30%) </a:t>
            </a:r>
            <a:r>
              <a:rPr lang="en-US" sz="1200" dirty="0" err="1"/>
              <a:t>multiplicada</a:t>
            </a:r>
            <a:r>
              <a:rPr lang="en-US" sz="1200" dirty="0"/>
              <a:t> </a:t>
            </a:r>
            <a:r>
              <a:rPr lang="en-US" sz="1200" dirty="0" err="1"/>
              <a:t>pela</a:t>
            </a:r>
            <a:r>
              <a:rPr lang="en-US" sz="1200" dirty="0"/>
              <a:t> </a:t>
            </a:r>
            <a:r>
              <a:rPr lang="en-US" sz="1200" dirty="0" err="1"/>
              <a:t>probablidade</a:t>
            </a:r>
            <a:r>
              <a:rPr lang="en-US" sz="1200" dirty="0"/>
              <a:t> de </a:t>
            </a:r>
            <a:r>
              <a:rPr lang="en-US" sz="1200" dirty="0" err="1"/>
              <a:t>não</a:t>
            </a:r>
            <a:r>
              <a:rPr lang="en-US" sz="1200" dirty="0"/>
              <a:t> </a:t>
            </a:r>
            <a:r>
              <a:rPr lang="en-US" sz="1200" dirty="0" err="1"/>
              <a:t>extinção</a:t>
            </a:r>
            <a:r>
              <a:rPr lang="en-US" sz="1200" dirty="0"/>
              <a:t> no </a:t>
            </a:r>
            <a:r>
              <a:rPr lang="en-US" sz="1200" dirty="0" err="1"/>
              <a:t>segundo</a:t>
            </a:r>
            <a:r>
              <a:rPr lang="en-US" sz="1200" dirty="0"/>
              <a:t> </a:t>
            </a:r>
            <a:r>
              <a:rPr lang="en-US" sz="1200" dirty="0" err="1"/>
              <a:t>ano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8778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089667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17" name="Group 16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051559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… ou seja, esta probabilidade é igual a 1 menos a probablidade de que ambas as manchas se extiguam neste ano.  </a:t>
            </a:r>
            <a:endParaRPr lang="en-US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17" name="Group 16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412" y="5703761"/>
            <a:ext cx="43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X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7260604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… ou seja, esta probabilidade é igual a 1 menos a probablidade de que ambas as manchas se extiguam neste ano.  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20" name="Group 19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0222" y="809255"/>
            <a:ext cx="505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1412" y="5703761"/>
            <a:ext cx="43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X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10827409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… ou seja, esta probabilidade é igual a 1 menos a probablidade de que ambas as manchas se extiguam neste ano.  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20" name="Group 19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0222" y="809255"/>
            <a:ext cx="505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5014" y="1401006"/>
            <a:ext cx="13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1784" y="1849302"/>
            <a:ext cx="14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(0,7)</a:t>
            </a:r>
            <a:r>
              <a:rPr lang="en-US" b="1" baseline="30000" dirty="0"/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26224" y="2297598"/>
            <a:ext cx="105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0,94</a:t>
            </a:r>
            <a:endParaRPr lang="en-US" b="1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261412" y="5703761"/>
            <a:ext cx="43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X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197964034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… ou seja, esta probabilidade é igual a 1 menos a probablidade de que ambas as manchas se extiguam neste ano.  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20" name="Group 19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0222" y="809255"/>
            <a:ext cx="505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5014" y="1401006"/>
            <a:ext cx="13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1784" y="1849302"/>
            <a:ext cx="14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(0,7)</a:t>
            </a:r>
            <a:r>
              <a:rPr lang="en-US" b="1" baseline="30000" dirty="0"/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26224" y="2297598"/>
            <a:ext cx="105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0,94</a:t>
            </a:r>
            <a:endParaRPr lang="en-US" b="1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775417" y="4940036"/>
            <a:ext cx="8368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i="1" dirty="0">
                <a:solidFill>
                  <a:srgbClr val="FF0000"/>
                </a:solidFill>
              </a:rPr>
              <a:t>… a probabilidade é de que das 8 manchas, existem 94% de chance de que pelo menos 1 persista!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1412" y="5703761"/>
            <a:ext cx="43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X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24742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158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Introdução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889" y="820970"/>
            <a:ext cx="447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Características</a:t>
            </a:r>
            <a:r>
              <a:rPr lang="en-US" sz="2400" b="1" dirty="0"/>
              <a:t> de </a:t>
            </a:r>
            <a:r>
              <a:rPr lang="en-US" sz="2400" b="1" dirty="0" err="1"/>
              <a:t>uma</a:t>
            </a:r>
            <a:r>
              <a:rPr lang="en-US" sz="2400" b="1" dirty="0"/>
              <a:t> </a:t>
            </a:r>
            <a:r>
              <a:rPr lang="en-US" sz="2400" b="1" dirty="0" err="1"/>
              <a:t>População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1521" y="1606131"/>
            <a:ext cx="265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descritivas</a:t>
            </a:r>
            <a:r>
              <a:rPr lang="en-US" dirty="0"/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652" y="1988291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Alcance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população</a:t>
            </a: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Densidade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biomassa</a:t>
            </a:r>
            <a:r>
              <a:rPr lang="en-US" dirty="0"/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>
                <a:solidFill>
                  <a:srgbClr val="FF0000"/>
                </a:solidFill>
              </a:rPr>
              <a:t>Padrão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dispersão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41" y="3316622"/>
            <a:ext cx="3154280" cy="20975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65679" y="4426822"/>
            <a:ext cx="1295748" cy="637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688" y="4440921"/>
            <a:ext cx="863439" cy="53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205" y="930937"/>
            <a:ext cx="3028782" cy="23636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614" y="3774728"/>
            <a:ext cx="2438023" cy="19506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386" y="4971174"/>
            <a:ext cx="1841105" cy="13377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895062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12" y="5703761"/>
            <a:ext cx="435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r>
              <a:rPr lang="en-US" b="1" baseline="-25000" dirty="0"/>
              <a:t>X</a:t>
            </a:r>
            <a:r>
              <a:rPr lang="en-US" b="1" dirty="0"/>
              <a:t> – </a:t>
            </a:r>
            <a:r>
              <a:rPr lang="en-US" b="1" dirty="0" err="1"/>
              <a:t>Probablidade</a:t>
            </a:r>
            <a:r>
              <a:rPr lang="en-US" b="1" dirty="0"/>
              <a:t> de </a:t>
            </a:r>
            <a:r>
              <a:rPr lang="en-US" b="1" dirty="0" err="1"/>
              <a:t>Persistência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Regional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806" y="6095635"/>
            <a:ext cx="8408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/>
              <a:t>… ou seja, esta probabilidade é igual a 1 menos a probablidade de que ambas as manchas se extiguam neste ano.  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503950" y="5522380"/>
            <a:ext cx="1495117" cy="1161019"/>
            <a:chOff x="5965254" y="2537760"/>
            <a:chExt cx="2407901" cy="1869832"/>
          </a:xfrm>
        </p:grpSpPr>
        <p:grpSp>
          <p:nvGrpSpPr>
            <p:cNvPr id="20" name="Group 19"/>
            <p:cNvGrpSpPr/>
            <p:nvPr/>
          </p:nvGrpSpPr>
          <p:grpSpPr>
            <a:xfrm>
              <a:off x="5965254" y="2615589"/>
              <a:ext cx="2407901" cy="1792003"/>
              <a:chOff x="3873567" y="2334698"/>
              <a:chExt cx="2407901" cy="179200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873567" y="2334698"/>
                <a:ext cx="2407901" cy="17920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567" y="2334698"/>
                <a:ext cx="2407901" cy="1792003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6078532" y="2537760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0094" y="3503874"/>
              <a:ext cx="468924" cy="545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06" y="4963274"/>
            <a:ext cx="472298" cy="622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196" y="4553841"/>
            <a:ext cx="839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Ok! </a:t>
            </a:r>
            <a:r>
              <a:rPr lang="is-IS" sz="1600" b="1" i="1" dirty="0"/>
              <a:t>… mas se houver 8 populações (manchas) com a mesma probabilidade de extinção (P</a:t>
            </a:r>
            <a:r>
              <a:rPr lang="is-IS" sz="1600" b="1" i="1" baseline="-25000" dirty="0"/>
              <a:t>e</a:t>
            </a:r>
            <a:r>
              <a:rPr lang="is-IS" sz="1600" b="1" i="1" dirty="0"/>
              <a:t> = 0,7)</a:t>
            </a:r>
            <a:r>
              <a:rPr lang="en-US" sz="1600" b="1" i="1" dirty="0"/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0222" y="809255"/>
            <a:ext cx="505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*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 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5014" y="1401006"/>
            <a:ext cx="13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</a:t>
            </a: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)</a:t>
            </a:r>
            <a:r>
              <a:rPr lang="en-US" b="1" baseline="30000" dirty="0"/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1784" y="1849302"/>
            <a:ext cx="14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1 – (0,7)</a:t>
            </a:r>
            <a:r>
              <a:rPr lang="en-US" b="1" baseline="30000" dirty="0"/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26224" y="2297598"/>
            <a:ext cx="105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 </a:t>
            </a:r>
            <a:r>
              <a:rPr lang="en-US" b="1" baseline="-25000" dirty="0"/>
              <a:t>8 </a:t>
            </a:r>
            <a:r>
              <a:rPr lang="en-US" b="1" dirty="0"/>
              <a:t>= 0,94</a:t>
            </a:r>
            <a:endParaRPr lang="en-US" b="1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775417" y="4940036"/>
            <a:ext cx="8368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i="1" dirty="0">
                <a:solidFill>
                  <a:srgbClr val="FF0000"/>
                </a:solidFill>
              </a:rPr>
              <a:t>… a probabilidade é de que das 8 manchas, existem 94% de chance de que pelo menos 1 persista!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86382" y="2918907"/>
            <a:ext cx="2273178" cy="584776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</a:t>
            </a:r>
            <a:r>
              <a:rPr lang="en-US" sz="3200" b="1" baseline="-25000" dirty="0">
                <a:solidFill>
                  <a:schemeClr val="tx1"/>
                </a:solidFill>
              </a:rPr>
              <a:t>X </a:t>
            </a:r>
            <a:r>
              <a:rPr lang="en-US" sz="3200" b="1" dirty="0">
                <a:solidFill>
                  <a:schemeClr val="tx1"/>
                </a:solidFill>
              </a:rPr>
              <a:t>= 1 – (</a:t>
            </a:r>
            <a:r>
              <a:rPr lang="en-US" sz="3200" b="1" dirty="0" err="1">
                <a:solidFill>
                  <a:schemeClr val="tx1"/>
                </a:solidFill>
              </a:rPr>
              <a:t>P</a:t>
            </a:r>
            <a:r>
              <a:rPr lang="en-US" sz="3200" b="1" baseline="-25000" dirty="0" err="1">
                <a:solidFill>
                  <a:schemeClr val="tx1"/>
                </a:solidFill>
              </a:rPr>
              <a:t>e</a:t>
            </a:r>
            <a:r>
              <a:rPr lang="en-US" sz="3200" b="1" dirty="0">
                <a:solidFill>
                  <a:schemeClr val="tx1"/>
                </a:solidFill>
              </a:rPr>
              <a:t>)</a:t>
            </a:r>
            <a:r>
              <a:rPr lang="en-US" sz="3200" b="1" baseline="30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96466" y="2080707"/>
            <a:ext cx="0" cy="21834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98524" y="4174742"/>
            <a:ext cx="348805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71253" y="2320509"/>
            <a:ext cx="2849963" cy="1748236"/>
          </a:xfrm>
          <a:custGeom>
            <a:avLst/>
            <a:gdLst>
              <a:gd name="connsiteX0" fmla="*/ 0 w 1690077"/>
              <a:gd name="connsiteY0" fmla="*/ 0 h 1680308"/>
              <a:gd name="connsiteX1" fmla="*/ 1270000 w 1690077"/>
              <a:gd name="connsiteY1" fmla="*/ 332154 h 1680308"/>
              <a:gd name="connsiteX2" fmla="*/ 1690077 w 1690077"/>
              <a:gd name="connsiteY2" fmla="*/ 1680308 h 1680308"/>
              <a:gd name="connsiteX3" fmla="*/ 1690077 w 1690077"/>
              <a:gd name="connsiteY3" fmla="*/ 1680308 h 168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077" h="1680308">
                <a:moveTo>
                  <a:pt x="0" y="0"/>
                </a:moveTo>
                <a:cubicBezTo>
                  <a:pt x="494160" y="26051"/>
                  <a:pt x="988321" y="52103"/>
                  <a:pt x="1270000" y="332154"/>
                </a:cubicBezTo>
                <a:cubicBezTo>
                  <a:pt x="1551679" y="612205"/>
                  <a:pt x="1690077" y="1680308"/>
                  <a:pt x="1690077" y="1680308"/>
                </a:cubicBezTo>
                <a:lnTo>
                  <a:pt x="1690077" y="1680308"/>
                </a:lnTo>
              </a:path>
            </a:pathLst>
          </a:cu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65545" y="2371363"/>
            <a:ext cx="2804868" cy="171021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426305" y="2379495"/>
            <a:ext cx="2759999" cy="1701401"/>
          </a:xfrm>
          <a:custGeom>
            <a:avLst/>
            <a:gdLst>
              <a:gd name="connsiteX0" fmla="*/ 0 w 2280991"/>
              <a:gd name="connsiteY0" fmla="*/ 0 h 1701401"/>
              <a:gd name="connsiteX1" fmla="*/ 1442573 w 2280991"/>
              <a:gd name="connsiteY1" fmla="*/ 357541 h 1701401"/>
              <a:gd name="connsiteX2" fmla="*/ 2280991 w 2280991"/>
              <a:gd name="connsiteY2" fmla="*/ 1701401 h 1701401"/>
              <a:gd name="connsiteX3" fmla="*/ 2280991 w 2280991"/>
              <a:gd name="connsiteY3" fmla="*/ 1701401 h 170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991" h="1701401">
                <a:moveTo>
                  <a:pt x="0" y="0"/>
                </a:moveTo>
                <a:cubicBezTo>
                  <a:pt x="531204" y="36987"/>
                  <a:pt x="1062408" y="73974"/>
                  <a:pt x="1442573" y="357541"/>
                </a:cubicBezTo>
                <a:cubicBezTo>
                  <a:pt x="1822738" y="641108"/>
                  <a:pt x="2280991" y="1701401"/>
                  <a:pt x="2280991" y="1701401"/>
                </a:cubicBezTo>
                <a:lnTo>
                  <a:pt x="2280991" y="1701401"/>
                </a:lnTo>
              </a:path>
            </a:pathLst>
          </a:cu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01646" y="2367166"/>
            <a:ext cx="2759999" cy="1689072"/>
          </a:xfrm>
          <a:custGeom>
            <a:avLst/>
            <a:gdLst>
              <a:gd name="connsiteX0" fmla="*/ 0 w 2280991"/>
              <a:gd name="connsiteY0" fmla="*/ 0 h 1689072"/>
              <a:gd name="connsiteX1" fmla="*/ 1306946 w 2280991"/>
              <a:gd name="connsiteY1" fmla="*/ 554805 h 1689072"/>
              <a:gd name="connsiteX2" fmla="*/ 2280991 w 2280991"/>
              <a:gd name="connsiteY2" fmla="*/ 1689072 h 1689072"/>
              <a:gd name="connsiteX3" fmla="*/ 2280991 w 2280991"/>
              <a:gd name="connsiteY3" fmla="*/ 1689072 h 168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991" h="1689072">
                <a:moveTo>
                  <a:pt x="0" y="0"/>
                </a:moveTo>
                <a:cubicBezTo>
                  <a:pt x="463390" y="136646"/>
                  <a:pt x="926781" y="273293"/>
                  <a:pt x="1306946" y="554805"/>
                </a:cubicBezTo>
                <a:cubicBezTo>
                  <a:pt x="1687111" y="836317"/>
                  <a:pt x="2280991" y="1689072"/>
                  <a:pt x="2280991" y="1689072"/>
                </a:cubicBezTo>
                <a:lnTo>
                  <a:pt x="2280991" y="1689072"/>
                </a:ln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1216" y="4110535"/>
            <a:ext cx="336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</a:t>
            </a:r>
            <a:r>
              <a:rPr lang="en-US" sz="1400" baseline="-25000" dirty="0" err="1"/>
              <a:t>e</a:t>
            </a:r>
            <a:endParaRPr lang="en-US" sz="1400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21148" y="2213277"/>
            <a:ext cx="33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baseline="-25000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594" y="2532298"/>
            <a:ext cx="49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X =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2754" y="2614986"/>
            <a:ext cx="49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X =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32779" y="2753485"/>
            <a:ext cx="49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X = 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30196" y="3101395"/>
            <a:ext cx="49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X = 8</a:t>
            </a:r>
          </a:p>
        </p:txBody>
      </p:sp>
    </p:spTree>
    <p:extLst>
      <p:ext uri="{BB962C8B-B14F-4D97-AF65-F5344CB8AC3E}">
        <p14:creationId xmlns:p14="http://schemas.microsoft.com/office/powerpoint/2010/main" val="252111182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288" y="2853101"/>
            <a:ext cx="2154415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55303" y="1744565"/>
            <a:ext cx="457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800" b="1" dirty="0"/>
              <a:t>… e a </a:t>
            </a:r>
            <a:r>
              <a:rPr lang="is-IS" sz="2800" b="1" dirty="0">
                <a:solidFill>
                  <a:srgbClr val="FF0000"/>
                </a:solidFill>
              </a:rPr>
              <a:t>E</a:t>
            </a:r>
            <a:r>
              <a:rPr lang="is-IS" sz="2800" b="1" dirty="0"/>
              <a:t>migração e </a:t>
            </a:r>
            <a:r>
              <a:rPr lang="is-IS" sz="2800" b="1" dirty="0">
                <a:solidFill>
                  <a:srgbClr val="FF0000"/>
                </a:solidFill>
              </a:rPr>
              <a:t>I</a:t>
            </a:r>
            <a:r>
              <a:rPr lang="is-IS" sz="2800" b="1" dirty="0"/>
              <a:t>migração?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0661850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7320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</p:spTree>
    <p:extLst>
      <p:ext uri="{BB962C8B-B14F-4D97-AF65-F5344CB8AC3E}">
        <p14:creationId xmlns:p14="http://schemas.microsoft.com/office/powerpoint/2010/main" val="28122042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22042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80686" y="2888432"/>
            <a:ext cx="1275828" cy="904065"/>
            <a:chOff x="3818832" y="2954345"/>
            <a:chExt cx="1275828" cy="904065"/>
          </a:xfrm>
        </p:grpSpPr>
        <p:sp>
          <p:nvSpPr>
            <p:cNvPr id="10" name="TextBox 9"/>
            <p:cNvSpPr txBox="1"/>
            <p:nvPr/>
          </p:nvSpPr>
          <p:spPr>
            <a:xfrm>
              <a:off x="4297778" y="3335190"/>
              <a:ext cx="3000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f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8832" y="2954345"/>
              <a:ext cx="246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7283" y="3203830"/>
              <a:ext cx="29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 rot="19800000">
            <a:off x="3712356" y="2885059"/>
            <a:ext cx="914400" cy="914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20422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220422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Taxa de </a:t>
            </a:r>
            <a:r>
              <a:rPr lang="en-US" b="1" dirty="0" err="1">
                <a:solidFill>
                  <a:srgbClr val="FF0000"/>
                </a:solidFill>
              </a:rPr>
              <a:t>imigração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colonizados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410873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Taxa de </a:t>
            </a:r>
            <a:r>
              <a:rPr lang="en-US" b="1" dirty="0" err="1">
                <a:solidFill>
                  <a:srgbClr val="FF0000"/>
                </a:solidFill>
              </a:rPr>
              <a:t>imigração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colonizados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Down Arrow 1"/>
          <p:cNvSpPr/>
          <p:nvPr/>
        </p:nvSpPr>
        <p:spPr>
          <a:xfrm>
            <a:off x="4137066" y="2971018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76006" y="4097109"/>
            <a:ext cx="3865925" cy="3693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Probabilidade</a:t>
            </a:r>
            <a:r>
              <a:rPr lang="en-US" b="1" dirty="0"/>
              <a:t> de </a:t>
            </a:r>
            <a:r>
              <a:rPr lang="en-US" b="1" dirty="0" err="1"/>
              <a:t>colonização</a:t>
            </a:r>
            <a:r>
              <a:rPr lang="en-US" b="1" dirty="0"/>
              <a:t> local (Pi)</a:t>
            </a:r>
          </a:p>
        </p:txBody>
      </p:sp>
      <p:sp>
        <p:nvSpPr>
          <p:cNvPr id="5" name="Oval 4"/>
          <p:cNvSpPr/>
          <p:nvPr/>
        </p:nvSpPr>
        <p:spPr>
          <a:xfrm>
            <a:off x="6818757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6297" y="409710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Recursos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3558595" y="5319673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424" y="5520765"/>
            <a:ext cx="1738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Área</a:t>
            </a:r>
            <a:r>
              <a:rPr lang="en-US" b="1" dirty="0"/>
              <a:t> da </a:t>
            </a:r>
            <a:r>
              <a:rPr lang="en-US" b="1" dirty="0" err="1"/>
              <a:t>mancha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274324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684" y="4097109"/>
            <a:ext cx="153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Competidores</a:t>
            </a:r>
            <a:endParaRPr lang="en-US" b="1" dirty="0"/>
          </a:p>
        </p:txBody>
      </p:sp>
      <p:cxnSp>
        <p:nvCxnSpPr>
          <p:cNvPr id="9" name="Straight Connector 8"/>
          <p:cNvCxnSpPr>
            <a:stCxn id="5" idx="2"/>
            <a:endCxn id="3" idx="3"/>
          </p:cNvCxnSpPr>
          <p:nvPr/>
        </p:nvCxnSpPr>
        <p:spPr>
          <a:xfrm flipH="1">
            <a:off x="6341931" y="4274486"/>
            <a:ext cx="476826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6"/>
            <a:endCxn id="3" idx="1"/>
          </p:cNvCxnSpPr>
          <p:nvPr/>
        </p:nvCxnSpPr>
        <p:spPr>
          <a:xfrm>
            <a:off x="2013277" y="4274486"/>
            <a:ext cx="462729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0"/>
            <a:endCxn id="3" idx="2"/>
          </p:cNvCxnSpPr>
          <p:nvPr/>
        </p:nvCxnSpPr>
        <p:spPr>
          <a:xfrm flipH="1" flipV="1">
            <a:off x="4408969" y="4466441"/>
            <a:ext cx="19103" cy="8532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44937" y="6362531"/>
            <a:ext cx="46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alto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err="1"/>
              <a:t>migração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intensa</a:t>
            </a:r>
            <a:r>
              <a:rPr lang="en-US" b="1" dirty="0"/>
              <a:t>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/>
              <a:t> Pi alto   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4135518" y="1430122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50954" y="780957"/>
            <a:ext cx="443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Disponibilidade</a:t>
            </a:r>
            <a:r>
              <a:rPr lang="en-US" b="1" dirty="0"/>
              <a:t> de 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desocupados</a:t>
            </a:r>
            <a:r>
              <a:rPr lang="en-US" b="1" dirty="0"/>
              <a:t> (1 - f)</a:t>
            </a:r>
          </a:p>
        </p:txBody>
      </p:sp>
    </p:spTree>
    <p:extLst>
      <p:ext uri="{BB962C8B-B14F-4D97-AF65-F5344CB8AC3E}">
        <p14:creationId xmlns:p14="http://schemas.microsoft.com/office/powerpoint/2010/main" val="45527435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Taxa de </a:t>
            </a:r>
            <a:r>
              <a:rPr lang="en-US" b="1" dirty="0" err="1">
                <a:solidFill>
                  <a:srgbClr val="FF0000"/>
                </a:solidFill>
              </a:rPr>
              <a:t>imigração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colonizados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Down Arrow 1"/>
          <p:cNvSpPr/>
          <p:nvPr/>
        </p:nvSpPr>
        <p:spPr>
          <a:xfrm>
            <a:off x="4137066" y="2971018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76006" y="4097109"/>
            <a:ext cx="3865925" cy="3693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Probabilidade</a:t>
            </a:r>
            <a:r>
              <a:rPr lang="en-US" b="1" dirty="0"/>
              <a:t> de </a:t>
            </a:r>
            <a:r>
              <a:rPr lang="en-US" b="1" dirty="0" err="1"/>
              <a:t>colonização</a:t>
            </a:r>
            <a:r>
              <a:rPr lang="en-US" b="1" dirty="0"/>
              <a:t> local (Pi)</a:t>
            </a:r>
          </a:p>
        </p:txBody>
      </p:sp>
      <p:sp>
        <p:nvSpPr>
          <p:cNvPr id="5" name="Oval 4"/>
          <p:cNvSpPr/>
          <p:nvPr/>
        </p:nvSpPr>
        <p:spPr>
          <a:xfrm>
            <a:off x="6818757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6297" y="409710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Recursos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3558595" y="5319673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424" y="5520765"/>
            <a:ext cx="1738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Área</a:t>
            </a:r>
            <a:r>
              <a:rPr lang="en-US" b="1" dirty="0"/>
              <a:t> da </a:t>
            </a:r>
            <a:r>
              <a:rPr lang="en-US" b="1" dirty="0" err="1"/>
              <a:t>mancha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274324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684" y="4097109"/>
            <a:ext cx="153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Competidores</a:t>
            </a:r>
            <a:endParaRPr lang="en-US" b="1" dirty="0"/>
          </a:p>
        </p:txBody>
      </p:sp>
      <p:cxnSp>
        <p:nvCxnSpPr>
          <p:cNvPr id="9" name="Straight Connector 8"/>
          <p:cNvCxnSpPr>
            <a:stCxn id="5" idx="2"/>
            <a:endCxn id="3" idx="3"/>
          </p:cNvCxnSpPr>
          <p:nvPr/>
        </p:nvCxnSpPr>
        <p:spPr>
          <a:xfrm flipH="1">
            <a:off x="6341931" y="4274486"/>
            <a:ext cx="476826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6"/>
            <a:endCxn id="3" idx="1"/>
          </p:cNvCxnSpPr>
          <p:nvPr/>
        </p:nvCxnSpPr>
        <p:spPr>
          <a:xfrm>
            <a:off x="2013277" y="4274486"/>
            <a:ext cx="462729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0"/>
            <a:endCxn id="3" idx="2"/>
          </p:cNvCxnSpPr>
          <p:nvPr/>
        </p:nvCxnSpPr>
        <p:spPr>
          <a:xfrm flipH="1" flipV="1">
            <a:off x="4408969" y="4466441"/>
            <a:ext cx="19103" cy="8532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44937" y="6362531"/>
            <a:ext cx="46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alto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err="1"/>
              <a:t>migração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intensa</a:t>
            </a:r>
            <a:r>
              <a:rPr lang="en-US" b="1" dirty="0"/>
              <a:t>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/>
              <a:t> Pi alto   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4135518" y="1430122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50954" y="780957"/>
            <a:ext cx="443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Disponibilidade</a:t>
            </a:r>
            <a:r>
              <a:rPr lang="en-US" b="1" dirty="0"/>
              <a:t> de 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desocupados</a:t>
            </a:r>
            <a:r>
              <a:rPr lang="en-US" b="1" dirty="0"/>
              <a:t> (1 - f)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3859" y="2103742"/>
            <a:ext cx="110179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 = Pi (1-f)</a:t>
            </a:r>
          </a:p>
        </p:txBody>
      </p:sp>
      <p:sp>
        <p:nvSpPr>
          <p:cNvPr id="27" name="Down Arrow 26"/>
          <p:cNvSpPr/>
          <p:nvPr/>
        </p:nvSpPr>
        <p:spPr>
          <a:xfrm rot="16200000">
            <a:off x="6708098" y="2010255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0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08227" y="3224590"/>
            <a:ext cx="11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Agrupado</a:t>
            </a:r>
            <a:endParaRPr lang="en-US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4147528" y="3224590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Aleatório</a:t>
            </a:r>
            <a:endParaRPr lang="en-US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7186992" y="3224590"/>
            <a:ext cx="91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Regular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0017" y="3627327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Estrutura</a:t>
            </a:r>
            <a:r>
              <a:rPr lang="en-US" sz="1200" i="1" dirty="0"/>
              <a:t> social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Reprodução</a:t>
            </a:r>
            <a:r>
              <a:rPr lang="en-US" sz="1200" i="1" dirty="0"/>
              <a:t> </a:t>
            </a:r>
            <a:r>
              <a:rPr lang="en-US" sz="1200" i="1" dirty="0" err="1"/>
              <a:t>vegetativa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Concentração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Dispersão</a:t>
            </a:r>
            <a:r>
              <a:rPr lang="en-US" sz="1200" i="1" dirty="0"/>
              <a:t> de </a:t>
            </a:r>
            <a:r>
              <a:rPr lang="en-US" sz="1200" i="1" dirty="0" err="1"/>
              <a:t>curto</a:t>
            </a:r>
            <a:r>
              <a:rPr lang="en-US" sz="1200" i="1" dirty="0"/>
              <a:t> </a:t>
            </a:r>
            <a:r>
              <a:rPr lang="en-US" sz="1200" i="1" dirty="0" err="1"/>
              <a:t>alcance</a:t>
            </a:r>
            <a:endParaRPr lang="en-US" sz="12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806821" y="3627327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Ausência</a:t>
            </a:r>
            <a:r>
              <a:rPr lang="en-US" sz="1200" i="1" dirty="0"/>
              <a:t> de </a:t>
            </a:r>
            <a:r>
              <a:rPr lang="en-US" sz="1200" i="1" dirty="0" err="1"/>
              <a:t>tendência</a:t>
            </a:r>
            <a:r>
              <a:rPr lang="en-US" sz="1200" i="1" dirty="0"/>
              <a:t> </a:t>
            </a:r>
            <a:r>
              <a:rPr lang="en-US" sz="1200" i="1" dirty="0" err="1"/>
              <a:t>em</a:t>
            </a:r>
            <a:r>
              <a:rPr lang="en-US" sz="1200" i="1" dirty="0"/>
              <a:t> </a:t>
            </a:r>
            <a:r>
              <a:rPr lang="en-US" sz="1200" i="1" dirty="0" err="1"/>
              <a:t>formar</a:t>
            </a:r>
            <a:r>
              <a:rPr lang="en-US" sz="1200" i="1" dirty="0"/>
              <a:t> </a:t>
            </a:r>
            <a:r>
              <a:rPr lang="en-US" sz="1200" i="1" dirty="0" err="1"/>
              <a:t>grupos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Distribuição</a:t>
            </a:r>
            <a:r>
              <a:rPr lang="en-US" sz="1200" i="1" dirty="0"/>
              <a:t> </a:t>
            </a:r>
            <a:r>
              <a:rPr lang="en-US" sz="1200" i="1" dirty="0" err="1"/>
              <a:t>heterogênea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r>
              <a:rPr lang="en-US" sz="1200" i="1" dirty="0"/>
              <a:t> e </a:t>
            </a:r>
            <a:r>
              <a:rPr lang="en-US" sz="1200" i="1" dirty="0" err="1"/>
              <a:t>condições</a:t>
            </a:r>
            <a:endParaRPr lang="en-US" sz="12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6371834" y="3547751"/>
            <a:ext cx="2422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Interação</a:t>
            </a:r>
            <a:r>
              <a:rPr lang="en-US" sz="1200" i="1" dirty="0"/>
              <a:t> </a:t>
            </a:r>
            <a:r>
              <a:rPr lang="en-US" sz="1200" i="1" dirty="0" err="1"/>
              <a:t>negativa</a:t>
            </a:r>
            <a:r>
              <a:rPr lang="en-US" sz="1200" i="1" dirty="0"/>
              <a:t> entre </a:t>
            </a:r>
            <a:r>
              <a:rPr lang="en-US" sz="1200" i="1" dirty="0" err="1"/>
              <a:t>indivíduos</a:t>
            </a:r>
            <a:r>
              <a:rPr lang="en-US" sz="1200" i="1" dirty="0"/>
              <a:t> (</a:t>
            </a:r>
            <a:r>
              <a:rPr lang="en-US" sz="1200" i="1" dirty="0" err="1"/>
              <a:t>alelopatia</a:t>
            </a:r>
            <a:r>
              <a:rPr lang="en-US" sz="1200" i="1" dirty="0"/>
              <a:t>, </a:t>
            </a:r>
            <a:r>
              <a:rPr lang="en-US" sz="1200" i="1" dirty="0" err="1"/>
              <a:t>territorialidade</a:t>
            </a:r>
            <a:r>
              <a:rPr lang="en-US" sz="1200" i="1" dirty="0"/>
              <a:t>, </a:t>
            </a:r>
            <a:r>
              <a:rPr lang="en-US" sz="1200" i="1" dirty="0" err="1"/>
              <a:t>exploração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endParaRPr lang="en-US" sz="1200" i="1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376983" y="825223"/>
            <a:ext cx="8416919" cy="2374709"/>
            <a:chOff x="376983" y="825223"/>
            <a:chExt cx="8416919" cy="2374709"/>
          </a:xfrm>
        </p:grpSpPr>
        <p:sp>
          <p:nvSpPr>
            <p:cNvPr id="214" name="Rectangle 213"/>
            <p:cNvSpPr/>
            <p:nvPr/>
          </p:nvSpPr>
          <p:spPr>
            <a:xfrm>
              <a:off x="376983" y="82522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3427937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422183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7" name="Grupo 84"/>
            <p:cNvGrpSpPr/>
            <p:nvPr/>
          </p:nvGrpSpPr>
          <p:grpSpPr>
            <a:xfrm>
              <a:off x="2146424" y="1018375"/>
              <a:ext cx="357690" cy="630351"/>
              <a:chOff x="4716463" y="1484313"/>
              <a:chExt cx="1641475" cy="4176713"/>
            </a:xfrm>
          </p:grpSpPr>
          <p:sp>
            <p:nvSpPr>
              <p:cNvPr id="32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2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18" name="Grupo 84"/>
            <p:cNvGrpSpPr/>
            <p:nvPr/>
          </p:nvGrpSpPr>
          <p:grpSpPr>
            <a:xfrm>
              <a:off x="1941134" y="964867"/>
              <a:ext cx="357690" cy="630351"/>
              <a:chOff x="4716463" y="1484313"/>
              <a:chExt cx="1641475" cy="4176713"/>
            </a:xfrm>
          </p:grpSpPr>
          <p:sp>
            <p:nvSpPr>
              <p:cNvPr id="32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2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19" name="Grupo 84"/>
            <p:cNvGrpSpPr/>
            <p:nvPr/>
          </p:nvGrpSpPr>
          <p:grpSpPr>
            <a:xfrm>
              <a:off x="2077238" y="1257136"/>
              <a:ext cx="357690" cy="630351"/>
              <a:chOff x="4716463" y="1484313"/>
              <a:chExt cx="1641475" cy="4176713"/>
            </a:xfrm>
          </p:grpSpPr>
          <p:sp>
            <p:nvSpPr>
              <p:cNvPr id="32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2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0" name="Grupo 84"/>
            <p:cNvGrpSpPr/>
            <p:nvPr/>
          </p:nvGrpSpPr>
          <p:grpSpPr>
            <a:xfrm>
              <a:off x="552253" y="2381690"/>
              <a:ext cx="357690" cy="630351"/>
              <a:chOff x="4716463" y="1484313"/>
              <a:chExt cx="1641475" cy="4176713"/>
            </a:xfrm>
          </p:grpSpPr>
          <p:sp>
            <p:nvSpPr>
              <p:cNvPr id="32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2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1" name="Grupo 84"/>
            <p:cNvGrpSpPr/>
            <p:nvPr/>
          </p:nvGrpSpPr>
          <p:grpSpPr>
            <a:xfrm>
              <a:off x="704653" y="2534090"/>
              <a:ext cx="357690" cy="630351"/>
              <a:chOff x="4716463" y="1484313"/>
              <a:chExt cx="1641475" cy="4176713"/>
            </a:xfrm>
          </p:grpSpPr>
          <p:sp>
            <p:nvSpPr>
              <p:cNvPr id="31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2" name="Grupo 84"/>
            <p:cNvGrpSpPr/>
            <p:nvPr/>
          </p:nvGrpSpPr>
          <p:grpSpPr>
            <a:xfrm>
              <a:off x="847367" y="2218914"/>
              <a:ext cx="357690" cy="630351"/>
              <a:chOff x="4716463" y="1484313"/>
              <a:chExt cx="1641475" cy="4176713"/>
            </a:xfrm>
          </p:grpSpPr>
          <p:sp>
            <p:nvSpPr>
              <p:cNvPr id="31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1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3" name="Grupo 84"/>
            <p:cNvGrpSpPr/>
            <p:nvPr/>
          </p:nvGrpSpPr>
          <p:grpSpPr>
            <a:xfrm>
              <a:off x="999767" y="2371314"/>
              <a:ext cx="357690" cy="630351"/>
              <a:chOff x="4716463" y="1484313"/>
              <a:chExt cx="1641475" cy="4176713"/>
            </a:xfrm>
          </p:grpSpPr>
          <p:sp>
            <p:nvSpPr>
              <p:cNvPr id="31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1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4" name="Grupo 84"/>
            <p:cNvGrpSpPr/>
            <p:nvPr/>
          </p:nvGrpSpPr>
          <p:grpSpPr>
            <a:xfrm>
              <a:off x="1693103" y="2371314"/>
              <a:ext cx="357690" cy="630351"/>
              <a:chOff x="4716463" y="1484313"/>
              <a:chExt cx="1641475" cy="4176713"/>
            </a:xfrm>
          </p:grpSpPr>
          <p:sp>
            <p:nvSpPr>
              <p:cNvPr id="31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1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5" name="Grupo 84"/>
            <p:cNvGrpSpPr/>
            <p:nvPr/>
          </p:nvGrpSpPr>
          <p:grpSpPr>
            <a:xfrm>
              <a:off x="1988217" y="2208538"/>
              <a:ext cx="357690" cy="630351"/>
              <a:chOff x="4716463" y="1484313"/>
              <a:chExt cx="1641475" cy="4176713"/>
            </a:xfrm>
          </p:grpSpPr>
          <p:sp>
            <p:nvSpPr>
              <p:cNvPr id="31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1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6" name="Grupo 84"/>
            <p:cNvGrpSpPr/>
            <p:nvPr/>
          </p:nvGrpSpPr>
          <p:grpSpPr>
            <a:xfrm>
              <a:off x="1845503" y="2523714"/>
              <a:ext cx="357690" cy="630351"/>
              <a:chOff x="4716463" y="1484313"/>
              <a:chExt cx="1641475" cy="4176713"/>
            </a:xfrm>
          </p:grpSpPr>
          <p:sp>
            <p:nvSpPr>
              <p:cNvPr id="30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7" name="Grupo 84"/>
            <p:cNvGrpSpPr/>
            <p:nvPr/>
          </p:nvGrpSpPr>
          <p:grpSpPr>
            <a:xfrm>
              <a:off x="2140617" y="2360938"/>
              <a:ext cx="357690" cy="630351"/>
              <a:chOff x="4716463" y="1484313"/>
              <a:chExt cx="1641475" cy="4176713"/>
            </a:xfrm>
          </p:grpSpPr>
          <p:sp>
            <p:nvSpPr>
              <p:cNvPr id="30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0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8" name="Grupo 84"/>
            <p:cNvGrpSpPr/>
            <p:nvPr/>
          </p:nvGrpSpPr>
          <p:grpSpPr>
            <a:xfrm>
              <a:off x="525808" y="1061980"/>
              <a:ext cx="357690" cy="630351"/>
              <a:chOff x="4716463" y="1484313"/>
              <a:chExt cx="1641475" cy="4176713"/>
            </a:xfrm>
          </p:grpSpPr>
          <p:sp>
            <p:nvSpPr>
              <p:cNvPr id="30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0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9" name="Grupo 84"/>
            <p:cNvGrpSpPr/>
            <p:nvPr/>
          </p:nvGrpSpPr>
          <p:grpSpPr>
            <a:xfrm>
              <a:off x="820922" y="899204"/>
              <a:ext cx="357690" cy="630351"/>
              <a:chOff x="4716463" y="1484313"/>
              <a:chExt cx="1641475" cy="4176713"/>
            </a:xfrm>
          </p:grpSpPr>
          <p:sp>
            <p:nvSpPr>
              <p:cNvPr id="30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0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6" name="Grupo 84"/>
            <p:cNvGrpSpPr/>
            <p:nvPr/>
          </p:nvGrpSpPr>
          <p:grpSpPr>
            <a:xfrm>
              <a:off x="678208" y="1214380"/>
              <a:ext cx="357690" cy="630351"/>
              <a:chOff x="4716463" y="1484313"/>
              <a:chExt cx="1641475" cy="4176713"/>
            </a:xfrm>
          </p:grpSpPr>
          <p:sp>
            <p:nvSpPr>
              <p:cNvPr id="30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30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7" name="Grupo 84"/>
            <p:cNvGrpSpPr/>
            <p:nvPr/>
          </p:nvGrpSpPr>
          <p:grpSpPr>
            <a:xfrm>
              <a:off x="973322" y="1051604"/>
              <a:ext cx="357690" cy="630351"/>
              <a:chOff x="4716463" y="1484313"/>
              <a:chExt cx="1641475" cy="4176713"/>
            </a:xfrm>
          </p:grpSpPr>
          <p:sp>
            <p:nvSpPr>
              <p:cNvPr id="29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9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8" name="Grupo 84"/>
            <p:cNvGrpSpPr/>
            <p:nvPr/>
          </p:nvGrpSpPr>
          <p:grpSpPr>
            <a:xfrm>
              <a:off x="3581348" y="985565"/>
              <a:ext cx="357690" cy="630351"/>
              <a:chOff x="4716463" y="1484313"/>
              <a:chExt cx="1641475" cy="4176713"/>
            </a:xfrm>
          </p:grpSpPr>
          <p:sp>
            <p:nvSpPr>
              <p:cNvPr id="29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9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9" name="Grupo 84"/>
            <p:cNvGrpSpPr/>
            <p:nvPr/>
          </p:nvGrpSpPr>
          <p:grpSpPr>
            <a:xfrm>
              <a:off x="4407887" y="1105585"/>
              <a:ext cx="357690" cy="630351"/>
              <a:chOff x="4716463" y="1484313"/>
              <a:chExt cx="1641475" cy="4176713"/>
            </a:xfrm>
          </p:grpSpPr>
          <p:sp>
            <p:nvSpPr>
              <p:cNvPr id="29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9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0" name="Grupo 84"/>
            <p:cNvGrpSpPr/>
            <p:nvPr/>
          </p:nvGrpSpPr>
          <p:grpSpPr>
            <a:xfrm>
              <a:off x="3549559" y="2327423"/>
              <a:ext cx="357690" cy="630351"/>
              <a:chOff x="4716463" y="1484313"/>
              <a:chExt cx="1641475" cy="4176713"/>
            </a:xfrm>
          </p:grpSpPr>
          <p:sp>
            <p:nvSpPr>
              <p:cNvPr id="29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9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1" name="Grupo 84"/>
            <p:cNvGrpSpPr/>
            <p:nvPr/>
          </p:nvGrpSpPr>
          <p:grpSpPr>
            <a:xfrm>
              <a:off x="5225881" y="2415102"/>
              <a:ext cx="357690" cy="630351"/>
              <a:chOff x="4716463" y="1484313"/>
              <a:chExt cx="1641475" cy="4176713"/>
            </a:xfrm>
          </p:grpSpPr>
          <p:sp>
            <p:nvSpPr>
              <p:cNvPr id="29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9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2" name="Grupo 84"/>
            <p:cNvGrpSpPr/>
            <p:nvPr/>
          </p:nvGrpSpPr>
          <p:grpSpPr>
            <a:xfrm>
              <a:off x="5335540" y="964108"/>
              <a:ext cx="357690" cy="630351"/>
              <a:chOff x="4716463" y="1484313"/>
              <a:chExt cx="1641475" cy="4176713"/>
            </a:xfrm>
          </p:grpSpPr>
          <p:sp>
            <p:nvSpPr>
              <p:cNvPr id="28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8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3" name="Grupo 84"/>
            <p:cNvGrpSpPr/>
            <p:nvPr/>
          </p:nvGrpSpPr>
          <p:grpSpPr>
            <a:xfrm>
              <a:off x="4437869" y="2099743"/>
              <a:ext cx="357690" cy="630351"/>
              <a:chOff x="4716463" y="1484313"/>
              <a:chExt cx="1641475" cy="4176713"/>
            </a:xfrm>
          </p:grpSpPr>
          <p:sp>
            <p:nvSpPr>
              <p:cNvPr id="28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8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4" name="Grupo 84"/>
            <p:cNvGrpSpPr/>
            <p:nvPr/>
          </p:nvGrpSpPr>
          <p:grpSpPr>
            <a:xfrm>
              <a:off x="8184581" y="858008"/>
              <a:ext cx="357690" cy="630351"/>
              <a:chOff x="4716463" y="1484313"/>
              <a:chExt cx="1641475" cy="4176713"/>
            </a:xfrm>
          </p:grpSpPr>
          <p:sp>
            <p:nvSpPr>
              <p:cNvPr id="28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8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5" name="Grupo 84"/>
            <p:cNvGrpSpPr/>
            <p:nvPr/>
          </p:nvGrpSpPr>
          <p:grpSpPr>
            <a:xfrm>
              <a:off x="8184581" y="1605334"/>
              <a:ext cx="357690" cy="630351"/>
              <a:chOff x="4716463" y="1484313"/>
              <a:chExt cx="1641475" cy="4176713"/>
            </a:xfrm>
          </p:grpSpPr>
          <p:sp>
            <p:nvSpPr>
              <p:cNvPr id="28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8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6" name="Grupo 84"/>
            <p:cNvGrpSpPr/>
            <p:nvPr/>
          </p:nvGrpSpPr>
          <p:grpSpPr>
            <a:xfrm>
              <a:off x="8213101" y="2415102"/>
              <a:ext cx="357690" cy="630351"/>
              <a:chOff x="4716463" y="1484313"/>
              <a:chExt cx="1641475" cy="4176713"/>
            </a:xfrm>
          </p:grpSpPr>
          <p:sp>
            <p:nvSpPr>
              <p:cNvPr id="28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8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7" name="Grupo 84"/>
            <p:cNvGrpSpPr/>
            <p:nvPr/>
          </p:nvGrpSpPr>
          <p:grpSpPr>
            <a:xfrm>
              <a:off x="7694183" y="853608"/>
              <a:ext cx="357690" cy="630351"/>
              <a:chOff x="4716463" y="1484313"/>
              <a:chExt cx="1641475" cy="4176713"/>
            </a:xfrm>
          </p:grpSpPr>
          <p:sp>
            <p:nvSpPr>
              <p:cNvPr id="27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8" name="Grupo 84"/>
            <p:cNvGrpSpPr/>
            <p:nvPr/>
          </p:nvGrpSpPr>
          <p:grpSpPr>
            <a:xfrm>
              <a:off x="7694183" y="1600934"/>
              <a:ext cx="357690" cy="630351"/>
              <a:chOff x="4716463" y="1484313"/>
              <a:chExt cx="1641475" cy="4176713"/>
            </a:xfrm>
          </p:grpSpPr>
          <p:sp>
            <p:nvSpPr>
              <p:cNvPr id="27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49" name="Grupo 84"/>
            <p:cNvGrpSpPr/>
            <p:nvPr/>
          </p:nvGrpSpPr>
          <p:grpSpPr>
            <a:xfrm>
              <a:off x="7722703" y="2410702"/>
              <a:ext cx="357690" cy="630351"/>
              <a:chOff x="4716463" y="1484313"/>
              <a:chExt cx="1641475" cy="4176713"/>
            </a:xfrm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0" name="Grupo 84"/>
            <p:cNvGrpSpPr/>
            <p:nvPr/>
          </p:nvGrpSpPr>
          <p:grpSpPr>
            <a:xfrm>
              <a:off x="7208165" y="869288"/>
              <a:ext cx="357690" cy="630351"/>
              <a:chOff x="4716463" y="1484313"/>
              <a:chExt cx="1641475" cy="4176713"/>
            </a:xfrm>
          </p:grpSpPr>
          <p:sp>
            <p:nvSpPr>
              <p:cNvPr id="27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1" name="Grupo 84"/>
            <p:cNvGrpSpPr/>
            <p:nvPr/>
          </p:nvGrpSpPr>
          <p:grpSpPr>
            <a:xfrm>
              <a:off x="7208165" y="1616614"/>
              <a:ext cx="357690" cy="630351"/>
              <a:chOff x="4716463" y="1484313"/>
              <a:chExt cx="1641475" cy="4176713"/>
            </a:xfrm>
          </p:grpSpPr>
          <p:sp>
            <p:nvSpPr>
              <p:cNvPr id="27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7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2" name="Grupo 84"/>
            <p:cNvGrpSpPr/>
            <p:nvPr/>
          </p:nvGrpSpPr>
          <p:grpSpPr>
            <a:xfrm>
              <a:off x="7236685" y="2426382"/>
              <a:ext cx="357690" cy="630351"/>
              <a:chOff x="4716463" y="1484313"/>
              <a:chExt cx="1641475" cy="4176713"/>
            </a:xfrm>
          </p:grpSpPr>
          <p:sp>
            <p:nvSpPr>
              <p:cNvPr id="26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3" name="Grupo 84"/>
            <p:cNvGrpSpPr/>
            <p:nvPr/>
          </p:nvGrpSpPr>
          <p:grpSpPr>
            <a:xfrm>
              <a:off x="6717767" y="864888"/>
              <a:ext cx="357690" cy="630351"/>
              <a:chOff x="4716463" y="1484313"/>
              <a:chExt cx="1641475" cy="4176713"/>
            </a:xfrm>
          </p:grpSpPr>
          <p:sp>
            <p:nvSpPr>
              <p:cNvPr id="26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4" name="Grupo 84"/>
            <p:cNvGrpSpPr/>
            <p:nvPr/>
          </p:nvGrpSpPr>
          <p:grpSpPr>
            <a:xfrm>
              <a:off x="6717767" y="1612214"/>
              <a:ext cx="357690" cy="630351"/>
              <a:chOff x="4716463" y="1484313"/>
              <a:chExt cx="1641475" cy="4176713"/>
            </a:xfrm>
          </p:grpSpPr>
          <p:sp>
            <p:nvSpPr>
              <p:cNvPr id="26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5" name="Grupo 84"/>
            <p:cNvGrpSpPr/>
            <p:nvPr/>
          </p:nvGrpSpPr>
          <p:grpSpPr>
            <a:xfrm>
              <a:off x="6746287" y="2421982"/>
              <a:ext cx="357690" cy="630351"/>
              <a:chOff x="4716463" y="1484313"/>
              <a:chExt cx="1641475" cy="4176713"/>
            </a:xfrm>
          </p:grpSpPr>
          <p:sp>
            <p:nvSpPr>
              <p:cNvPr id="26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6" name="Grupo 84"/>
            <p:cNvGrpSpPr/>
            <p:nvPr/>
          </p:nvGrpSpPr>
          <p:grpSpPr>
            <a:xfrm>
              <a:off x="3701959" y="2444541"/>
              <a:ext cx="357690" cy="630351"/>
              <a:chOff x="4716463" y="1484313"/>
              <a:chExt cx="1641475" cy="4176713"/>
            </a:xfrm>
          </p:grpSpPr>
          <p:sp>
            <p:nvSpPr>
              <p:cNvPr id="26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6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57" name="Grupo 84"/>
            <p:cNvGrpSpPr/>
            <p:nvPr/>
          </p:nvGrpSpPr>
          <p:grpSpPr>
            <a:xfrm>
              <a:off x="4616714" y="1027983"/>
              <a:ext cx="357690" cy="630351"/>
              <a:chOff x="4716463" y="1484313"/>
              <a:chExt cx="1641475" cy="4176713"/>
            </a:xfrm>
          </p:grpSpPr>
          <p:sp>
            <p:nvSpPr>
              <p:cNvPr id="25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5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40134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Taxa de </a:t>
            </a:r>
            <a:r>
              <a:rPr lang="en-US" b="1" dirty="0" err="1">
                <a:solidFill>
                  <a:srgbClr val="FF0000"/>
                </a:solidFill>
              </a:rPr>
              <a:t>imigração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colonizados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" name="Down Arrow 1"/>
          <p:cNvSpPr/>
          <p:nvPr/>
        </p:nvSpPr>
        <p:spPr>
          <a:xfrm>
            <a:off x="4137066" y="2971018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76006" y="4097109"/>
            <a:ext cx="3865925" cy="3693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/>
              <a:t>Probabilidade</a:t>
            </a:r>
            <a:r>
              <a:rPr lang="en-US" b="1" dirty="0"/>
              <a:t> de </a:t>
            </a:r>
            <a:r>
              <a:rPr lang="en-US" b="1" dirty="0" err="1"/>
              <a:t>colonização</a:t>
            </a:r>
            <a:r>
              <a:rPr lang="en-US" b="1" dirty="0"/>
              <a:t> local (Pi)</a:t>
            </a:r>
          </a:p>
        </p:txBody>
      </p:sp>
      <p:sp>
        <p:nvSpPr>
          <p:cNvPr id="5" name="Oval 4"/>
          <p:cNvSpPr/>
          <p:nvPr/>
        </p:nvSpPr>
        <p:spPr>
          <a:xfrm>
            <a:off x="6818757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6297" y="4097109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Recursos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3558595" y="5319673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424" y="5520765"/>
            <a:ext cx="1738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Área</a:t>
            </a:r>
            <a:r>
              <a:rPr lang="en-US" b="1" dirty="0"/>
              <a:t> da </a:t>
            </a:r>
            <a:r>
              <a:rPr lang="en-US" b="1" dirty="0" err="1"/>
              <a:t>mancha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274324" y="3858849"/>
            <a:ext cx="1738953" cy="8312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684" y="4097109"/>
            <a:ext cx="153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Competidores</a:t>
            </a:r>
            <a:endParaRPr lang="en-US" b="1" dirty="0"/>
          </a:p>
        </p:txBody>
      </p:sp>
      <p:cxnSp>
        <p:nvCxnSpPr>
          <p:cNvPr id="9" name="Straight Connector 8"/>
          <p:cNvCxnSpPr>
            <a:stCxn id="5" idx="2"/>
            <a:endCxn id="3" idx="3"/>
          </p:cNvCxnSpPr>
          <p:nvPr/>
        </p:nvCxnSpPr>
        <p:spPr>
          <a:xfrm flipH="1">
            <a:off x="6341931" y="4274486"/>
            <a:ext cx="476826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6"/>
            <a:endCxn id="3" idx="1"/>
          </p:cNvCxnSpPr>
          <p:nvPr/>
        </p:nvCxnSpPr>
        <p:spPr>
          <a:xfrm>
            <a:off x="2013277" y="4274486"/>
            <a:ext cx="462729" cy="728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0"/>
            <a:endCxn id="3" idx="2"/>
          </p:cNvCxnSpPr>
          <p:nvPr/>
        </p:nvCxnSpPr>
        <p:spPr>
          <a:xfrm flipH="1" flipV="1">
            <a:off x="4408969" y="4466441"/>
            <a:ext cx="19103" cy="8532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44937" y="6362531"/>
            <a:ext cx="46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alto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err="1"/>
              <a:t>migração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intensa</a:t>
            </a:r>
            <a:r>
              <a:rPr lang="en-US" b="1" dirty="0"/>
              <a:t> </a:t>
            </a:r>
            <a:r>
              <a:rPr lang="en-US" b="1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b="1" dirty="0"/>
              <a:t> Pi alto   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4135518" y="1430122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50954" y="780957"/>
            <a:ext cx="443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Disponibilidade</a:t>
            </a:r>
            <a:r>
              <a:rPr lang="en-US" b="1" dirty="0"/>
              <a:t> de 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desocupados</a:t>
            </a:r>
            <a:r>
              <a:rPr lang="en-US" b="1" dirty="0"/>
              <a:t> (1 - f)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3859" y="2103742"/>
            <a:ext cx="110179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 = Pi (1-f)</a:t>
            </a:r>
          </a:p>
        </p:txBody>
      </p:sp>
      <p:sp>
        <p:nvSpPr>
          <p:cNvPr id="27" name="Down Arrow 26"/>
          <p:cNvSpPr/>
          <p:nvPr/>
        </p:nvSpPr>
        <p:spPr>
          <a:xfrm rot="16200000">
            <a:off x="6708098" y="2010255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07202" y="2499014"/>
            <a:ext cx="44336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Se </a:t>
            </a:r>
            <a:r>
              <a:rPr lang="en-US" sz="1100" b="1" dirty="0" err="1"/>
              <a:t>todos</a:t>
            </a:r>
            <a:r>
              <a:rPr lang="en-US" sz="1100" b="1" dirty="0"/>
              <a:t> </a:t>
            </a:r>
            <a:r>
              <a:rPr lang="en-US" sz="1100" b="1" dirty="0" err="1"/>
              <a:t>os</a:t>
            </a:r>
            <a:r>
              <a:rPr lang="en-US" sz="1100" b="1" dirty="0"/>
              <a:t> </a:t>
            </a:r>
            <a:r>
              <a:rPr lang="en-US" sz="1100" b="1" dirty="0" err="1"/>
              <a:t>locais</a:t>
            </a:r>
            <a:r>
              <a:rPr lang="en-US" sz="1100" b="1" dirty="0"/>
              <a:t> </a:t>
            </a:r>
            <a:r>
              <a:rPr lang="en-US" sz="1100" b="1" dirty="0" err="1"/>
              <a:t>estiverem</a:t>
            </a:r>
            <a:r>
              <a:rPr lang="en-US" sz="1100" b="1" dirty="0"/>
              <a:t> </a:t>
            </a:r>
            <a:r>
              <a:rPr lang="en-US" sz="1100" b="1" dirty="0" err="1"/>
              <a:t>ocupados</a:t>
            </a:r>
            <a:r>
              <a:rPr lang="en-US" sz="1100" b="1" dirty="0"/>
              <a:t> : f = 0, logo, </a:t>
            </a:r>
            <a:r>
              <a:rPr lang="en-US" sz="1100" b="1" dirty="0" err="1"/>
              <a:t>não</a:t>
            </a:r>
            <a:r>
              <a:rPr lang="en-US" sz="1100" b="1" dirty="0"/>
              <a:t> </a:t>
            </a:r>
            <a:r>
              <a:rPr lang="en-US" sz="1100" b="1" dirty="0" err="1"/>
              <a:t>haverá</a:t>
            </a:r>
            <a:r>
              <a:rPr lang="en-US" sz="1100" b="1" dirty="0"/>
              <a:t> </a:t>
            </a:r>
            <a:r>
              <a:rPr lang="en-US" sz="1100" b="1" dirty="0" err="1"/>
              <a:t>migração</a:t>
            </a:r>
            <a:r>
              <a:rPr lang="en-US" sz="1100" b="1" dirty="0"/>
              <a:t>;</a:t>
            </a:r>
          </a:p>
          <a:p>
            <a:pPr algn="ctr"/>
            <a:r>
              <a:rPr lang="en-US" sz="1100" b="1" dirty="0"/>
              <a:t>Se Pi = 0, </a:t>
            </a:r>
            <a:r>
              <a:rPr lang="en-US" sz="1100" b="1" dirty="0" err="1"/>
              <a:t>também</a:t>
            </a:r>
            <a:r>
              <a:rPr lang="en-US" sz="1100" b="1" dirty="0"/>
              <a:t> </a:t>
            </a:r>
            <a:r>
              <a:rPr lang="en-US" sz="1100" b="1" dirty="0" err="1"/>
              <a:t>não</a:t>
            </a:r>
            <a:r>
              <a:rPr lang="en-US" sz="1100" b="1" dirty="0"/>
              <a:t> </a:t>
            </a:r>
            <a:r>
              <a:rPr lang="en-US" sz="1100" b="1" dirty="0" err="1"/>
              <a:t>haverá</a:t>
            </a:r>
            <a:r>
              <a:rPr lang="en-US" sz="1100" b="1" dirty="0"/>
              <a:t> </a:t>
            </a:r>
            <a:r>
              <a:rPr lang="en-US" sz="1100" b="1" dirty="0" err="1"/>
              <a:t>colonização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62491768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 – Taxa de </a:t>
            </a:r>
            <a:r>
              <a:rPr lang="en-US" b="1" dirty="0" err="1">
                <a:solidFill>
                  <a:srgbClr val="FF0000"/>
                </a:solidFill>
              </a:rPr>
              <a:t>imigração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colonizados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746762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– Taxa de </a:t>
            </a:r>
            <a:r>
              <a:rPr lang="en-US" b="1" dirty="0" err="1"/>
              <a:t>emigração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extiguem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466356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– Taxa de </a:t>
            </a:r>
            <a:r>
              <a:rPr lang="en-US" b="1" dirty="0" err="1">
                <a:solidFill>
                  <a:srgbClr val="FF0000"/>
                </a:solidFill>
              </a:rPr>
              <a:t>emigração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extiguem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120249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– Taxa de </a:t>
            </a:r>
            <a:r>
              <a:rPr lang="en-US" b="1" dirty="0" err="1">
                <a:solidFill>
                  <a:srgbClr val="FF0000"/>
                </a:solidFill>
              </a:rPr>
              <a:t>emigração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extiguem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42769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– Taxa de </a:t>
            </a:r>
            <a:r>
              <a:rPr lang="en-US" b="1" dirty="0" err="1">
                <a:solidFill>
                  <a:srgbClr val="FF0000"/>
                </a:solidFill>
              </a:rPr>
              <a:t>emigração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extiguem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Down Arrow 5"/>
          <p:cNvSpPr/>
          <p:nvPr/>
        </p:nvSpPr>
        <p:spPr>
          <a:xfrm>
            <a:off x="4034434" y="3104303"/>
            <a:ext cx="364112" cy="55228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81975" y="3962831"/>
            <a:ext cx="1043876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 = </a:t>
            </a:r>
            <a:r>
              <a:rPr lang="en-US" b="1" dirty="0" err="1">
                <a:solidFill>
                  <a:schemeClr val="tx1"/>
                </a:solidFill>
              </a:rPr>
              <a:t>P</a:t>
            </a:r>
            <a:r>
              <a:rPr lang="en-US" b="1" baseline="-25000" dirty="0" err="1">
                <a:solidFill>
                  <a:schemeClr val="tx1"/>
                </a:solidFill>
              </a:rPr>
              <a:t>e</a:t>
            </a:r>
            <a:r>
              <a:rPr lang="en-US" b="1" dirty="0">
                <a:solidFill>
                  <a:schemeClr val="tx1"/>
                </a:solidFill>
              </a:rPr>
              <a:t> * 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2915" t="53319" r="1644"/>
          <a:stretch/>
        </p:blipFill>
        <p:spPr>
          <a:xfrm>
            <a:off x="7627876" y="4743474"/>
            <a:ext cx="1354205" cy="1987824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6814308" y="4425023"/>
            <a:ext cx="1734976" cy="380406"/>
          </a:xfrm>
          <a:prstGeom prst="wedgeRectCallout">
            <a:avLst>
              <a:gd name="adj1" fmla="val -5290"/>
              <a:gd name="adj2" fmla="val 9809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000000"/>
                </a:solidFill>
              </a:rPr>
              <a:t>O </a:t>
            </a:r>
            <a:r>
              <a:rPr lang="en-US" sz="1400" i="1" dirty="0" err="1">
                <a:solidFill>
                  <a:srgbClr val="000000"/>
                </a:solidFill>
              </a:rPr>
              <a:t>mesmo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err="1">
                <a:solidFill>
                  <a:srgbClr val="000000"/>
                </a:solidFill>
              </a:rPr>
              <a:t>reciocínio</a:t>
            </a:r>
            <a:r>
              <a:rPr lang="is-IS" sz="1400" i="1" dirty="0">
                <a:solidFill>
                  <a:srgbClr val="000000"/>
                </a:solidFill>
              </a:rPr>
              <a:t>…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4940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 – Taxa de </a:t>
            </a:r>
            <a:r>
              <a:rPr lang="en-US" b="1" dirty="0" err="1">
                <a:solidFill>
                  <a:srgbClr val="FF0000"/>
                </a:solidFill>
              </a:rPr>
              <a:t>emigração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 err="1">
                <a:solidFill>
                  <a:srgbClr val="FF0000"/>
                </a:solidFill>
              </a:rPr>
              <a:t>locais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extiguem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527771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58076" y="3031786"/>
            <a:ext cx="232166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I - E</a:t>
            </a:r>
          </a:p>
        </p:txBody>
      </p:sp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 – Taxa de </a:t>
            </a:r>
            <a:r>
              <a:rPr lang="en-US" b="1" dirty="0" err="1">
                <a:solidFill>
                  <a:srgbClr val="000000"/>
                </a:solidFill>
              </a:rPr>
              <a:t>emigração</a:t>
            </a:r>
            <a:r>
              <a:rPr lang="en-US" b="1" dirty="0">
                <a:solidFill>
                  <a:srgbClr val="000000"/>
                </a:solidFill>
              </a:rPr>
              <a:t> (</a:t>
            </a:r>
            <a:r>
              <a:rPr lang="en-US" b="1" dirty="0" err="1">
                <a:solidFill>
                  <a:srgbClr val="000000"/>
                </a:solidFill>
              </a:rPr>
              <a:t>locais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que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extiguem</a:t>
            </a:r>
            <a:r>
              <a:rPr lang="en-US" b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130155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/>
          <p:nvPr/>
        </p:nvSpPr>
        <p:spPr>
          <a:xfrm>
            <a:off x="4180996" y="549986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568" y="6396686"/>
            <a:ext cx="94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MATRIZ</a:t>
            </a:r>
          </a:p>
        </p:txBody>
      </p:sp>
      <p:sp>
        <p:nvSpPr>
          <p:cNvPr id="71" name="Freeform 70"/>
          <p:cNvSpPr/>
          <p:nvPr/>
        </p:nvSpPr>
        <p:spPr>
          <a:xfrm>
            <a:off x="-12330" y="2314666"/>
            <a:ext cx="4167433" cy="4552581"/>
          </a:xfrm>
          <a:custGeom>
            <a:avLst/>
            <a:gdLst>
              <a:gd name="connsiteX0" fmla="*/ 0 w 4167433"/>
              <a:gd name="connsiteY0" fmla="*/ 249764 h 4552581"/>
              <a:gd name="connsiteX1" fmla="*/ 727452 w 4167433"/>
              <a:gd name="connsiteY1" fmla="*/ 410041 h 4552581"/>
              <a:gd name="connsiteX2" fmla="*/ 1602859 w 4167433"/>
              <a:gd name="connsiteY2" fmla="*/ 3184 h 4552581"/>
              <a:gd name="connsiteX3" fmla="*/ 1935760 w 4167433"/>
              <a:gd name="connsiteY3" fmla="*/ 668949 h 4552581"/>
              <a:gd name="connsiteX4" fmla="*/ 937056 w 4167433"/>
              <a:gd name="connsiteY4" fmla="*/ 1297728 h 4552581"/>
              <a:gd name="connsiteX5" fmla="*/ 419209 w 4167433"/>
              <a:gd name="connsiteY5" fmla="*/ 2308705 h 4552581"/>
              <a:gd name="connsiteX6" fmla="*/ 863078 w 4167433"/>
              <a:gd name="connsiteY6" fmla="*/ 3097760 h 4552581"/>
              <a:gd name="connsiteX7" fmla="*/ 1528881 w 4167433"/>
              <a:gd name="connsiteY7" fmla="*/ 3221050 h 4552581"/>
              <a:gd name="connsiteX8" fmla="*/ 1824793 w 4167433"/>
              <a:gd name="connsiteY8" fmla="*/ 4047092 h 4552581"/>
              <a:gd name="connsiteX9" fmla="*/ 3156399 w 4167433"/>
              <a:gd name="connsiteY9" fmla="*/ 3997776 h 4552581"/>
              <a:gd name="connsiteX10" fmla="*/ 4167433 w 4167433"/>
              <a:gd name="connsiteY10" fmla="*/ 4552581 h 45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7433" h="4552581">
                <a:moveTo>
                  <a:pt x="0" y="249764"/>
                </a:moveTo>
                <a:cubicBezTo>
                  <a:pt x="230154" y="350451"/>
                  <a:pt x="460309" y="451138"/>
                  <a:pt x="727452" y="410041"/>
                </a:cubicBezTo>
                <a:cubicBezTo>
                  <a:pt x="994595" y="368944"/>
                  <a:pt x="1401474" y="-39967"/>
                  <a:pt x="1602859" y="3184"/>
                </a:cubicBezTo>
                <a:cubicBezTo>
                  <a:pt x="1804244" y="46335"/>
                  <a:pt x="2046727" y="453192"/>
                  <a:pt x="1935760" y="668949"/>
                </a:cubicBezTo>
                <a:cubicBezTo>
                  <a:pt x="1824793" y="884706"/>
                  <a:pt x="1189814" y="1024435"/>
                  <a:pt x="937056" y="1297728"/>
                </a:cubicBezTo>
                <a:cubicBezTo>
                  <a:pt x="684298" y="1571021"/>
                  <a:pt x="431539" y="2008700"/>
                  <a:pt x="419209" y="2308705"/>
                </a:cubicBezTo>
                <a:cubicBezTo>
                  <a:pt x="406879" y="2608710"/>
                  <a:pt x="678133" y="2945702"/>
                  <a:pt x="863078" y="3097760"/>
                </a:cubicBezTo>
                <a:cubicBezTo>
                  <a:pt x="1048023" y="3249818"/>
                  <a:pt x="1368595" y="3062828"/>
                  <a:pt x="1528881" y="3221050"/>
                </a:cubicBezTo>
                <a:cubicBezTo>
                  <a:pt x="1689167" y="3379272"/>
                  <a:pt x="1553540" y="3917638"/>
                  <a:pt x="1824793" y="4047092"/>
                </a:cubicBezTo>
                <a:cubicBezTo>
                  <a:pt x="2096046" y="4176546"/>
                  <a:pt x="2765959" y="3913528"/>
                  <a:pt x="3156399" y="3997776"/>
                </a:cubicBezTo>
                <a:cubicBezTo>
                  <a:pt x="3546839" y="4082024"/>
                  <a:pt x="4167433" y="4552581"/>
                  <a:pt x="4167433" y="4552581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509184" y="425237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2669" y="2669520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33953" y="1137888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9258" y="3860297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643214" y="4022671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24088" y="854136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24645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758172" y="298003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239175" y="5316375"/>
            <a:ext cx="1298721" cy="1144685"/>
          </a:xfrm>
          <a:prstGeom prst="ellipse">
            <a:avLst/>
          </a:prstGeom>
          <a:solidFill>
            <a:srgbClr val="008000"/>
          </a:solidFill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1251" y="910301"/>
            <a:ext cx="1083421" cy="987679"/>
            <a:chOff x="641251" y="1346453"/>
            <a:chExt cx="1083421" cy="987679"/>
          </a:xfrm>
        </p:grpSpPr>
        <p:sp>
          <p:nvSpPr>
            <p:cNvPr id="2" name="Oval 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871013" y="352996"/>
            <a:ext cx="1083421" cy="987679"/>
            <a:chOff x="641251" y="1346453"/>
            <a:chExt cx="1083421" cy="987679"/>
          </a:xfrm>
        </p:grpSpPr>
        <p:sp>
          <p:nvSpPr>
            <p:cNvPr id="104" name="Oval 10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396853" y="1234122"/>
            <a:ext cx="1083421" cy="987679"/>
            <a:chOff x="641251" y="1346453"/>
            <a:chExt cx="1083421" cy="987679"/>
          </a:xfrm>
        </p:grpSpPr>
        <p:sp>
          <p:nvSpPr>
            <p:cNvPr id="126" name="Oval 125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406711" y="2759080"/>
            <a:ext cx="1083421" cy="987679"/>
            <a:chOff x="641251" y="1346453"/>
            <a:chExt cx="1083421" cy="987679"/>
          </a:xfrm>
        </p:grpSpPr>
        <p:sp>
          <p:nvSpPr>
            <p:cNvPr id="148" name="Oval 14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28772" y="3941013"/>
            <a:ext cx="1083421" cy="987679"/>
            <a:chOff x="641251" y="1346453"/>
            <a:chExt cx="1083421" cy="987679"/>
          </a:xfrm>
        </p:grpSpPr>
        <p:sp>
          <p:nvSpPr>
            <p:cNvPr id="192" name="Oval 191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279682" y="5562157"/>
            <a:ext cx="1083421" cy="987679"/>
            <a:chOff x="641251" y="1346453"/>
            <a:chExt cx="1083421" cy="987679"/>
          </a:xfrm>
        </p:grpSpPr>
        <p:sp>
          <p:nvSpPr>
            <p:cNvPr id="214" name="Oval 213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49078" y="5402410"/>
            <a:ext cx="1083421" cy="987679"/>
            <a:chOff x="641251" y="1346453"/>
            <a:chExt cx="1083421" cy="987679"/>
          </a:xfrm>
        </p:grpSpPr>
        <p:sp>
          <p:nvSpPr>
            <p:cNvPr id="258" name="Oval 257"/>
            <p:cNvSpPr/>
            <p:nvPr/>
          </p:nvSpPr>
          <p:spPr>
            <a:xfrm>
              <a:off x="794176" y="14426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946576" y="15950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1098976" y="17474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1251376" y="18998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1403776" y="2052288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1002741" y="13464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1155141" y="14988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1307541" y="16512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1459941" y="18036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612341" y="195605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648552" y="16122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800952" y="17646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953352" y="19170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1105752" y="20694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258152" y="2221801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641251" y="18798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93651" y="20322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946051" y="2184655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1291445" y="13858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1443845" y="15382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1596245" y="1690623"/>
              <a:ext cx="112331" cy="11233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73343" y="1745580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 = </a:t>
            </a:r>
            <a:r>
              <a:rPr lang="en-US" b="1" dirty="0" err="1"/>
              <a:t>fração</a:t>
            </a:r>
            <a:r>
              <a:rPr lang="en-US" b="1" dirty="0"/>
              <a:t> de </a:t>
            </a:r>
            <a:r>
              <a:rPr lang="en-US" b="1" dirty="0" err="1"/>
              <a:t>lugares</a:t>
            </a:r>
            <a:r>
              <a:rPr lang="en-US" b="1" dirty="0"/>
              <a:t> </a:t>
            </a:r>
            <a:r>
              <a:rPr lang="en-US" b="1" dirty="0" err="1"/>
              <a:t>ocupados</a:t>
            </a:r>
            <a:r>
              <a:rPr lang="en-US" b="1" dirty="0"/>
              <a:t> =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3158" y="2104344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– Taxa de </a:t>
            </a:r>
            <a:r>
              <a:rPr lang="en-US" b="1" dirty="0" err="1"/>
              <a:t>imigração</a:t>
            </a:r>
            <a:r>
              <a:rPr lang="en-US" b="1" dirty="0"/>
              <a:t> (</a:t>
            </a:r>
            <a:r>
              <a:rPr lang="en-US" b="1" dirty="0" err="1"/>
              <a:t>locais</a:t>
            </a:r>
            <a:r>
              <a:rPr lang="en-US" b="1" dirty="0"/>
              <a:t> </a:t>
            </a:r>
            <a:r>
              <a:rPr lang="en-US" b="1" dirty="0" err="1"/>
              <a:t>colonizados</a:t>
            </a:r>
            <a:r>
              <a:rPr lang="en-US" b="1" dirty="0"/>
              <a:t>)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211610" y="2461992"/>
            <a:ext cx="440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E – Taxa de </a:t>
            </a:r>
            <a:r>
              <a:rPr lang="en-US" b="1" dirty="0" err="1">
                <a:solidFill>
                  <a:srgbClr val="000000"/>
                </a:solidFill>
              </a:rPr>
              <a:t>emigração</a:t>
            </a:r>
            <a:r>
              <a:rPr lang="en-US" b="1" dirty="0">
                <a:solidFill>
                  <a:srgbClr val="000000"/>
                </a:solidFill>
              </a:rPr>
              <a:t> (</a:t>
            </a:r>
            <a:r>
              <a:rPr lang="en-US" b="1" dirty="0" err="1">
                <a:solidFill>
                  <a:srgbClr val="000000"/>
                </a:solidFill>
              </a:rPr>
              <a:t>locais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que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extiguem</a:t>
            </a:r>
            <a:r>
              <a:rPr lang="en-US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8076" y="3031786"/>
            <a:ext cx="487795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Pi (1 –f) – (</a:t>
            </a:r>
            <a:r>
              <a:rPr lang="en-US" sz="3600" b="1" dirty="0" err="1"/>
              <a:t>Pe</a:t>
            </a:r>
            <a:r>
              <a:rPr lang="en-US" sz="3600" b="1" baseline="-25000" dirty="0"/>
              <a:t> </a:t>
            </a:r>
            <a:r>
              <a:rPr lang="en-US" sz="3600" b="1" dirty="0"/>
              <a:t>* f)</a:t>
            </a:r>
          </a:p>
        </p:txBody>
      </p:sp>
    </p:spTree>
    <p:extLst>
      <p:ext uri="{BB962C8B-B14F-4D97-AF65-F5344CB8AC3E}">
        <p14:creationId xmlns:p14="http://schemas.microsoft.com/office/powerpoint/2010/main" val="407435049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570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Metapopulações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58076" y="3031786"/>
            <a:ext cx="487795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/>
              <a:t>df</a:t>
            </a:r>
            <a:r>
              <a:rPr lang="en-US" sz="3600" b="1" dirty="0"/>
              <a:t>/</a:t>
            </a:r>
            <a:r>
              <a:rPr lang="en-US" sz="3600" b="1" dirty="0" err="1"/>
              <a:t>dt</a:t>
            </a:r>
            <a:r>
              <a:rPr lang="en-US" sz="3600" b="1" dirty="0"/>
              <a:t> = Pi (1 –f) – (</a:t>
            </a:r>
            <a:r>
              <a:rPr lang="en-US" sz="3600" b="1" dirty="0" err="1"/>
              <a:t>Pe</a:t>
            </a:r>
            <a:r>
              <a:rPr lang="en-US" sz="3600" b="1" baseline="-25000" dirty="0"/>
              <a:t> </a:t>
            </a:r>
            <a:r>
              <a:rPr lang="en-US" sz="3600" b="1" dirty="0"/>
              <a:t>* f)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6031" y="4285575"/>
            <a:ext cx="8623972" cy="2004663"/>
            <a:chOff x="813481" y="4901671"/>
            <a:chExt cx="7950912" cy="2004663"/>
          </a:xfrm>
        </p:grpSpPr>
        <p:sp>
          <p:nvSpPr>
            <p:cNvPr id="11" name="Rectangle 10"/>
            <p:cNvSpPr/>
            <p:nvPr/>
          </p:nvSpPr>
          <p:spPr>
            <a:xfrm>
              <a:off x="813481" y="4901671"/>
              <a:ext cx="7950911" cy="2004663"/>
            </a:xfrm>
            <a:prstGeom prst="rect">
              <a:avLst/>
            </a:prstGeom>
            <a:ln w="762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28974" y="5033528"/>
              <a:ext cx="25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Pressupostos</a:t>
              </a:r>
              <a:r>
                <a:rPr lang="en-US" b="1" dirty="0"/>
                <a:t> do </a:t>
              </a:r>
              <a:r>
                <a:rPr lang="en-US" b="1" dirty="0" err="1"/>
                <a:t>modelo</a:t>
              </a:r>
              <a:r>
                <a:rPr lang="en-US" b="1" dirty="0"/>
                <a:t>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3481" y="5488283"/>
              <a:ext cx="79509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err="1"/>
                <a:t>Manchas</a:t>
              </a:r>
              <a:r>
                <a:rPr lang="en-US" sz="1600" dirty="0"/>
                <a:t> </a:t>
              </a:r>
              <a:r>
                <a:rPr lang="en-US" sz="1600" dirty="0" err="1"/>
                <a:t>homogêneas</a:t>
              </a:r>
              <a:r>
                <a:rPr lang="en-US" sz="1600" dirty="0"/>
                <a:t>;</a:t>
              </a:r>
            </a:p>
            <a:p>
              <a:pPr marL="285750" indent="-285750">
                <a:buFont typeface="Arial"/>
                <a:buChar char="•"/>
              </a:pPr>
              <a:endParaRPr lang="en-US" sz="1600" dirty="0"/>
            </a:p>
            <a:p>
              <a:pPr marL="285750" indent="-285750">
                <a:buFont typeface="Arial"/>
                <a:buChar char="•"/>
              </a:pPr>
              <a:r>
                <a:rPr lang="en-US" sz="1600" dirty="0"/>
                <a:t>O </a:t>
              </a:r>
              <a:r>
                <a:rPr lang="en-US" sz="1600" dirty="0" err="1"/>
                <a:t>modelo</a:t>
              </a:r>
              <a:r>
                <a:rPr lang="en-US" sz="1600" dirty="0"/>
                <a:t> assume </a:t>
              </a:r>
              <a:r>
                <a:rPr lang="en-US" sz="1600" dirty="0" err="1"/>
                <a:t>que</a:t>
              </a:r>
              <a:r>
                <a:rPr lang="en-US" sz="1600" dirty="0"/>
                <a:t> Pi e </a:t>
              </a:r>
              <a:r>
                <a:rPr lang="en-US" sz="1600" dirty="0" err="1"/>
                <a:t>P</a:t>
              </a:r>
              <a:r>
                <a:rPr lang="en-US" sz="1600" baseline="-25000" dirty="0" err="1"/>
                <a:t>e</a:t>
              </a:r>
              <a:r>
                <a:rPr lang="en-US" sz="1600" dirty="0"/>
                <a:t> </a:t>
              </a:r>
              <a:r>
                <a:rPr lang="en-US" sz="1600" dirty="0" err="1"/>
                <a:t>podem</a:t>
              </a:r>
              <a:r>
                <a:rPr lang="en-US" sz="1600" dirty="0"/>
                <a:t> </a:t>
              </a:r>
              <a:r>
                <a:rPr lang="en-US" sz="1600" dirty="0" err="1"/>
                <a:t>ser</a:t>
              </a:r>
              <a:r>
                <a:rPr lang="en-US" sz="1600" dirty="0"/>
                <a:t> </a:t>
              </a:r>
              <a:r>
                <a:rPr lang="en-US" sz="1600" dirty="0" err="1"/>
                <a:t>afetados</a:t>
              </a:r>
              <a:r>
                <a:rPr lang="en-US" sz="1600" dirty="0"/>
                <a:t> </a:t>
              </a:r>
              <a:r>
                <a:rPr lang="en-US" sz="1600" dirty="0" err="1"/>
                <a:t>por</a:t>
              </a:r>
              <a:r>
                <a:rPr lang="en-US" sz="1600" dirty="0"/>
                <a:t> f, mas </a:t>
              </a:r>
              <a:r>
                <a:rPr lang="en-US" sz="1600" dirty="0" err="1"/>
                <a:t>não</a:t>
              </a:r>
              <a:r>
                <a:rPr lang="en-US" sz="1600" dirty="0"/>
                <a:t> </a:t>
              </a:r>
              <a:r>
                <a:rPr lang="en-US" sz="1600" dirty="0" err="1"/>
                <a:t>pela</a:t>
              </a:r>
              <a:r>
                <a:rPr lang="en-US" sz="1600" dirty="0"/>
                <a:t> </a:t>
              </a:r>
              <a:r>
                <a:rPr lang="en-US" sz="1600" dirty="0" err="1"/>
                <a:t>sua</a:t>
              </a:r>
              <a:r>
                <a:rPr lang="en-US" sz="1600" dirty="0"/>
                <a:t> </a:t>
              </a:r>
              <a:r>
                <a:rPr lang="en-US" sz="1600" dirty="0" err="1"/>
                <a:t>distribuição</a:t>
              </a:r>
              <a:r>
                <a:rPr lang="en-US" sz="1600" dirty="0"/>
                <a:t> no </a:t>
              </a:r>
              <a:r>
                <a:rPr lang="en-US" sz="1600" dirty="0" err="1"/>
                <a:t>espaço</a:t>
              </a:r>
              <a:r>
                <a:rPr lang="en-US" sz="1600" dirty="0"/>
                <a:t>;</a:t>
              </a:r>
            </a:p>
            <a:p>
              <a:pPr marL="285750" indent="-285750">
                <a:buFont typeface="Arial"/>
                <a:buChar char="•"/>
              </a:pPr>
              <a:endParaRPr lang="en-US" sz="1600" dirty="0"/>
            </a:p>
            <a:p>
              <a:pPr marL="285750" indent="-285750">
                <a:buFont typeface="Arial"/>
                <a:buChar char="•"/>
              </a:pPr>
              <a:r>
                <a:rPr lang="en-US" sz="1600" dirty="0"/>
                <a:t>Pi e </a:t>
              </a:r>
              <a:r>
                <a:rPr lang="en-US" sz="1600" dirty="0" err="1"/>
                <a:t>P</a:t>
              </a:r>
              <a:r>
                <a:rPr lang="en-US" sz="1600" baseline="-25000" dirty="0" err="1"/>
                <a:t>e</a:t>
              </a:r>
              <a:r>
                <a:rPr lang="en-US" sz="1600" dirty="0"/>
                <a:t> </a:t>
              </a:r>
              <a:r>
                <a:rPr lang="en-US" sz="1600" dirty="0" err="1"/>
                <a:t>constantes</a:t>
              </a:r>
              <a:r>
                <a:rPr lang="en-US" sz="16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42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908227" y="3224590"/>
            <a:ext cx="11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Agrupado</a:t>
            </a:r>
            <a:endParaRPr lang="en-US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4147528" y="3224590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Aleatório</a:t>
            </a:r>
            <a:endParaRPr lang="en-US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7186992" y="3224590"/>
            <a:ext cx="91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Regular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0017" y="3627327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Estrutura</a:t>
            </a:r>
            <a:r>
              <a:rPr lang="en-US" sz="1200" i="1" dirty="0"/>
              <a:t> social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Reprodução</a:t>
            </a:r>
            <a:r>
              <a:rPr lang="en-US" sz="1200" i="1" dirty="0"/>
              <a:t> </a:t>
            </a:r>
            <a:r>
              <a:rPr lang="en-US" sz="1200" i="1" dirty="0" err="1"/>
              <a:t>vegetativa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Concentração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Dispersão</a:t>
            </a:r>
            <a:r>
              <a:rPr lang="en-US" sz="1200" i="1" dirty="0"/>
              <a:t> de </a:t>
            </a:r>
            <a:r>
              <a:rPr lang="en-US" sz="1200" i="1" dirty="0" err="1"/>
              <a:t>curto</a:t>
            </a:r>
            <a:r>
              <a:rPr lang="en-US" sz="1200" i="1" dirty="0"/>
              <a:t> </a:t>
            </a:r>
            <a:r>
              <a:rPr lang="en-US" sz="1200" i="1" dirty="0" err="1"/>
              <a:t>alcance</a:t>
            </a:r>
            <a:endParaRPr lang="en-US" sz="12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806821" y="3627327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Ausência</a:t>
            </a:r>
            <a:r>
              <a:rPr lang="en-US" sz="1200" i="1" dirty="0"/>
              <a:t> de </a:t>
            </a:r>
            <a:r>
              <a:rPr lang="en-US" sz="1200" i="1" dirty="0" err="1"/>
              <a:t>tendência</a:t>
            </a:r>
            <a:r>
              <a:rPr lang="en-US" sz="1200" i="1" dirty="0"/>
              <a:t> </a:t>
            </a:r>
            <a:r>
              <a:rPr lang="en-US" sz="1200" i="1" dirty="0" err="1"/>
              <a:t>em</a:t>
            </a:r>
            <a:r>
              <a:rPr lang="en-US" sz="1200" i="1" dirty="0"/>
              <a:t> </a:t>
            </a:r>
            <a:r>
              <a:rPr lang="en-US" sz="1200" i="1" dirty="0" err="1"/>
              <a:t>formar</a:t>
            </a:r>
            <a:r>
              <a:rPr lang="en-US" sz="1200" i="1" dirty="0"/>
              <a:t> </a:t>
            </a:r>
            <a:r>
              <a:rPr lang="en-US" sz="1200" i="1" dirty="0" err="1"/>
              <a:t>grupos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Distribuição</a:t>
            </a:r>
            <a:r>
              <a:rPr lang="en-US" sz="1200" i="1" dirty="0"/>
              <a:t> </a:t>
            </a:r>
            <a:r>
              <a:rPr lang="en-US" sz="1200" i="1" dirty="0" err="1"/>
              <a:t>heterogênea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r>
              <a:rPr lang="en-US" sz="1200" i="1" dirty="0"/>
              <a:t> e </a:t>
            </a:r>
            <a:r>
              <a:rPr lang="en-US" sz="1200" i="1" dirty="0" err="1"/>
              <a:t>condições</a:t>
            </a:r>
            <a:endParaRPr lang="en-US" sz="12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6371834" y="3547751"/>
            <a:ext cx="2422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Interação</a:t>
            </a:r>
            <a:r>
              <a:rPr lang="en-US" sz="1200" i="1" dirty="0"/>
              <a:t> </a:t>
            </a:r>
            <a:r>
              <a:rPr lang="en-US" sz="1200" i="1" dirty="0" err="1"/>
              <a:t>negativa</a:t>
            </a:r>
            <a:r>
              <a:rPr lang="en-US" sz="1200" i="1" dirty="0"/>
              <a:t> entre </a:t>
            </a:r>
            <a:r>
              <a:rPr lang="en-US" sz="1200" i="1" dirty="0" err="1"/>
              <a:t>indivíduos</a:t>
            </a:r>
            <a:r>
              <a:rPr lang="en-US" sz="1200" i="1" dirty="0"/>
              <a:t> (</a:t>
            </a:r>
            <a:r>
              <a:rPr lang="en-US" sz="1200" i="1" dirty="0" err="1"/>
              <a:t>alelopatia</a:t>
            </a:r>
            <a:r>
              <a:rPr lang="en-US" sz="1200" i="1" dirty="0"/>
              <a:t>, </a:t>
            </a:r>
            <a:r>
              <a:rPr lang="en-US" sz="1200" i="1" dirty="0" err="1"/>
              <a:t>territorialidade</a:t>
            </a:r>
            <a:r>
              <a:rPr lang="en-US" sz="1200" i="1" dirty="0"/>
              <a:t>, </a:t>
            </a:r>
            <a:r>
              <a:rPr lang="en-US" sz="1200" i="1" dirty="0" err="1"/>
              <a:t>exploração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endParaRPr lang="en-US" sz="12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76983" y="825223"/>
            <a:ext cx="8416919" cy="2374709"/>
            <a:chOff x="376983" y="825223"/>
            <a:chExt cx="8416919" cy="2374709"/>
          </a:xfrm>
        </p:grpSpPr>
        <p:sp>
          <p:nvSpPr>
            <p:cNvPr id="2" name="Rectangle 1"/>
            <p:cNvSpPr/>
            <p:nvPr/>
          </p:nvSpPr>
          <p:spPr>
            <a:xfrm>
              <a:off x="376983" y="82522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27937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22183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upo 84"/>
            <p:cNvGrpSpPr/>
            <p:nvPr/>
          </p:nvGrpSpPr>
          <p:grpSpPr>
            <a:xfrm>
              <a:off x="2146424" y="1018375"/>
              <a:ext cx="357690" cy="630351"/>
              <a:chOff x="4716463" y="1484313"/>
              <a:chExt cx="1641475" cy="4176713"/>
            </a:xfrm>
          </p:grpSpPr>
          <p:sp>
            <p:nvSpPr>
              <p:cNvPr id="11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17" name="Grupo 84"/>
            <p:cNvGrpSpPr/>
            <p:nvPr/>
          </p:nvGrpSpPr>
          <p:grpSpPr>
            <a:xfrm>
              <a:off x="1941134" y="964867"/>
              <a:ext cx="357690" cy="630351"/>
              <a:chOff x="4716463" y="1484313"/>
              <a:chExt cx="1641475" cy="4176713"/>
            </a:xfrm>
          </p:grpSpPr>
          <p:sp>
            <p:nvSpPr>
              <p:cNvPr id="11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0" name="Grupo 84"/>
            <p:cNvGrpSpPr/>
            <p:nvPr/>
          </p:nvGrpSpPr>
          <p:grpSpPr>
            <a:xfrm>
              <a:off x="2077238" y="1257136"/>
              <a:ext cx="357690" cy="630351"/>
              <a:chOff x="4716463" y="1484313"/>
              <a:chExt cx="1641475" cy="4176713"/>
            </a:xfrm>
          </p:grpSpPr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3" name="Grupo 84"/>
            <p:cNvGrpSpPr/>
            <p:nvPr/>
          </p:nvGrpSpPr>
          <p:grpSpPr>
            <a:xfrm>
              <a:off x="552253" y="2381690"/>
              <a:ext cx="357690" cy="630351"/>
              <a:chOff x="4716463" y="1484313"/>
              <a:chExt cx="1641475" cy="4176713"/>
            </a:xfrm>
          </p:grpSpPr>
          <p:sp>
            <p:nvSpPr>
              <p:cNvPr id="12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6" name="Grupo 84"/>
            <p:cNvGrpSpPr/>
            <p:nvPr/>
          </p:nvGrpSpPr>
          <p:grpSpPr>
            <a:xfrm>
              <a:off x="704653" y="2534090"/>
              <a:ext cx="357690" cy="630351"/>
              <a:chOff x="4716463" y="1484313"/>
              <a:chExt cx="1641475" cy="4176713"/>
            </a:xfrm>
          </p:grpSpPr>
          <p:sp>
            <p:nvSpPr>
              <p:cNvPr id="12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0" name="Grupo 84"/>
            <p:cNvGrpSpPr/>
            <p:nvPr/>
          </p:nvGrpSpPr>
          <p:grpSpPr>
            <a:xfrm>
              <a:off x="847367" y="2218914"/>
              <a:ext cx="357690" cy="630351"/>
              <a:chOff x="4716463" y="1484313"/>
              <a:chExt cx="1641475" cy="4176713"/>
            </a:xfrm>
          </p:grpSpPr>
          <p:sp>
            <p:nvSpPr>
              <p:cNvPr id="13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3" name="Grupo 84"/>
            <p:cNvGrpSpPr/>
            <p:nvPr/>
          </p:nvGrpSpPr>
          <p:grpSpPr>
            <a:xfrm>
              <a:off x="999767" y="2371314"/>
              <a:ext cx="357690" cy="630351"/>
              <a:chOff x="4716463" y="1484313"/>
              <a:chExt cx="1641475" cy="4176713"/>
            </a:xfrm>
          </p:grpSpPr>
          <p:sp>
            <p:nvSpPr>
              <p:cNvPr id="13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6" name="Grupo 84"/>
            <p:cNvGrpSpPr/>
            <p:nvPr/>
          </p:nvGrpSpPr>
          <p:grpSpPr>
            <a:xfrm>
              <a:off x="1693103" y="2371314"/>
              <a:ext cx="357690" cy="630351"/>
              <a:chOff x="4716463" y="1484313"/>
              <a:chExt cx="1641475" cy="4176713"/>
            </a:xfrm>
          </p:grpSpPr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9" name="Grupo 84"/>
            <p:cNvGrpSpPr/>
            <p:nvPr/>
          </p:nvGrpSpPr>
          <p:grpSpPr>
            <a:xfrm>
              <a:off x="1988217" y="2208538"/>
              <a:ext cx="357690" cy="630351"/>
              <a:chOff x="4716463" y="1484313"/>
              <a:chExt cx="1641475" cy="4176713"/>
            </a:xfrm>
          </p:grpSpPr>
          <p:sp>
            <p:nvSpPr>
              <p:cNvPr id="14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2" name="Grupo 84"/>
            <p:cNvGrpSpPr/>
            <p:nvPr/>
          </p:nvGrpSpPr>
          <p:grpSpPr>
            <a:xfrm>
              <a:off x="1845503" y="2523714"/>
              <a:ext cx="357690" cy="630351"/>
              <a:chOff x="4716463" y="1484313"/>
              <a:chExt cx="1641475" cy="4176713"/>
            </a:xfrm>
          </p:grpSpPr>
          <p:sp>
            <p:nvSpPr>
              <p:cNvPr id="14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5" name="Grupo 84"/>
            <p:cNvGrpSpPr/>
            <p:nvPr/>
          </p:nvGrpSpPr>
          <p:grpSpPr>
            <a:xfrm>
              <a:off x="2140617" y="2360938"/>
              <a:ext cx="357690" cy="630351"/>
              <a:chOff x="4716463" y="1484313"/>
              <a:chExt cx="1641475" cy="4176713"/>
            </a:xfrm>
          </p:grpSpPr>
          <p:sp>
            <p:nvSpPr>
              <p:cNvPr id="14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8" name="Grupo 84"/>
            <p:cNvGrpSpPr/>
            <p:nvPr/>
          </p:nvGrpSpPr>
          <p:grpSpPr>
            <a:xfrm>
              <a:off x="525808" y="1061980"/>
              <a:ext cx="357690" cy="630351"/>
              <a:chOff x="4716463" y="1484313"/>
              <a:chExt cx="1641475" cy="4176713"/>
            </a:xfrm>
          </p:grpSpPr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1" name="Grupo 84"/>
            <p:cNvGrpSpPr/>
            <p:nvPr/>
          </p:nvGrpSpPr>
          <p:grpSpPr>
            <a:xfrm>
              <a:off x="820922" y="899204"/>
              <a:ext cx="357690" cy="630351"/>
              <a:chOff x="4716463" y="1484313"/>
              <a:chExt cx="1641475" cy="4176713"/>
            </a:xfrm>
          </p:grpSpPr>
          <p:sp>
            <p:nvSpPr>
              <p:cNvPr id="15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4" name="Grupo 84"/>
            <p:cNvGrpSpPr/>
            <p:nvPr/>
          </p:nvGrpSpPr>
          <p:grpSpPr>
            <a:xfrm>
              <a:off x="678208" y="1214380"/>
              <a:ext cx="357690" cy="630351"/>
              <a:chOff x="4716463" y="1484313"/>
              <a:chExt cx="1641475" cy="4176713"/>
            </a:xfrm>
          </p:grpSpPr>
          <p:sp>
            <p:nvSpPr>
              <p:cNvPr id="15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7" name="Grupo 84"/>
            <p:cNvGrpSpPr/>
            <p:nvPr/>
          </p:nvGrpSpPr>
          <p:grpSpPr>
            <a:xfrm>
              <a:off x="973322" y="1051604"/>
              <a:ext cx="357690" cy="630351"/>
              <a:chOff x="4716463" y="1484313"/>
              <a:chExt cx="1641475" cy="4176713"/>
            </a:xfrm>
          </p:grpSpPr>
          <p:sp>
            <p:nvSpPr>
              <p:cNvPr id="15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0" name="Grupo 84"/>
            <p:cNvGrpSpPr/>
            <p:nvPr/>
          </p:nvGrpSpPr>
          <p:grpSpPr>
            <a:xfrm>
              <a:off x="3581348" y="985565"/>
              <a:ext cx="357690" cy="630351"/>
              <a:chOff x="4716463" y="1484313"/>
              <a:chExt cx="1641475" cy="4176713"/>
            </a:xfrm>
          </p:grpSpPr>
          <p:sp>
            <p:nvSpPr>
              <p:cNvPr id="16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3" name="Grupo 84"/>
            <p:cNvGrpSpPr/>
            <p:nvPr/>
          </p:nvGrpSpPr>
          <p:grpSpPr>
            <a:xfrm>
              <a:off x="4407887" y="1105585"/>
              <a:ext cx="357690" cy="630351"/>
              <a:chOff x="4716463" y="1484313"/>
              <a:chExt cx="1641475" cy="4176713"/>
            </a:xfrm>
          </p:grpSpPr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6" name="Grupo 84"/>
            <p:cNvGrpSpPr/>
            <p:nvPr/>
          </p:nvGrpSpPr>
          <p:grpSpPr>
            <a:xfrm>
              <a:off x="3549559" y="2327423"/>
              <a:ext cx="357690" cy="630351"/>
              <a:chOff x="4716463" y="1484313"/>
              <a:chExt cx="1641475" cy="4176713"/>
            </a:xfrm>
          </p:grpSpPr>
          <p:sp>
            <p:nvSpPr>
              <p:cNvPr id="16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9" name="Grupo 84"/>
            <p:cNvGrpSpPr/>
            <p:nvPr/>
          </p:nvGrpSpPr>
          <p:grpSpPr>
            <a:xfrm>
              <a:off x="5225881" y="2415102"/>
              <a:ext cx="357690" cy="630351"/>
              <a:chOff x="4716463" y="1484313"/>
              <a:chExt cx="1641475" cy="4176713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2" name="Grupo 84"/>
            <p:cNvGrpSpPr/>
            <p:nvPr/>
          </p:nvGrpSpPr>
          <p:grpSpPr>
            <a:xfrm>
              <a:off x="5335540" y="964108"/>
              <a:ext cx="357690" cy="630351"/>
              <a:chOff x="4716463" y="1484313"/>
              <a:chExt cx="1641475" cy="4176713"/>
            </a:xfrm>
          </p:grpSpPr>
          <p:sp>
            <p:nvSpPr>
              <p:cNvPr id="17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5" name="Grupo 84"/>
            <p:cNvGrpSpPr/>
            <p:nvPr/>
          </p:nvGrpSpPr>
          <p:grpSpPr>
            <a:xfrm>
              <a:off x="4437869" y="2099743"/>
              <a:ext cx="357690" cy="630351"/>
              <a:chOff x="4716463" y="1484313"/>
              <a:chExt cx="1641475" cy="4176713"/>
            </a:xfrm>
          </p:grpSpPr>
          <p:sp>
            <p:nvSpPr>
              <p:cNvPr id="17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8" name="Grupo 84"/>
            <p:cNvGrpSpPr/>
            <p:nvPr/>
          </p:nvGrpSpPr>
          <p:grpSpPr>
            <a:xfrm>
              <a:off x="8184581" y="858008"/>
              <a:ext cx="357690" cy="630351"/>
              <a:chOff x="4716463" y="1484313"/>
              <a:chExt cx="1641475" cy="4176713"/>
            </a:xfrm>
          </p:grpSpPr>
          <p:sp>
            <p:nvSpPr>
              <p:cNvPr id="17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1" name="Grupo 84"/>
            <p:cNvGrpSpPr/>
            <p:nvPr/>
          </p:nvGrpSpPr>
          <p:grpSpPr>
            <a:xfrm>
              <a:off x="8184581" y="1605334"/>
              <a:ext cx="357690" cy="630351"/>
              <a:chOff x="4716463" y="1484313"/>
              <a:chExt cx="1641475" cy="4176713"/>
            </a:xfrm>
          </p:grpSpPr>
          <p:sp>
            <p:nvSpPr>
              <p:cNvPr id="18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4" name="Grupo 84"/>
            <p:cNvGrpSpPr/>
            <p:nvPr/>
          </p:nvGrpSpPr>
          <p:grpSpPr>
            <a:xfrm>
              <a:off x="8213101" y="2415102"/>
              <a:ext cx="357690" cy="630351"/>
              <a:chOff x="4716463" y="1484313"/>
              <a:chExt cx="1641475" cy="4176713"/>
            </a:xfrm>
          </p:grpSpPr>
          <p:sp>
            <p:nvSpPr>
              <p:cNvPr id="18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7" name="Grupo 84"/>
            <p:cNvGrpSpPr/>
            <p:nvPr/>
          </p:nvGrpSpPr>
          <p:grpSpPr>
            <a:xfrm>
              <a:off x="7694183" y="853608"/>
              <a:ext cx="357690" cy="630351"/>
              <a:chOff x="4716463" y="1484313"/>
              <a:chExt cx="1641475" cy="4176713"/>
            </a:xfrm>
          </p:grpSpPr>
          <p:sp>
            <p:nvSpPr>
              <p:cNvPr id="18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0" name="Grupo 84"/>
            <p:cNvGrpSpPr/>
            <p:nvPr/>
          </p:nvGrpSpPr>
          <p:grpSpPr>
            <a:xfrm>
              <a:off x="7694183" y="1600934"/>
              <a:ext cx="357690" cy="630351"/>
              <a:chOff x="4716463" y="1484313"/>
              <a:chExt cx="1641475" cy="4176713"/>
            </a:xfrm>
          </p:grpSpPr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3" name="Grupo 84"/>
            <p:cNvGrpSpPr/>
            <p:nvPr/>
          </p:nvGrpSpPr>
          <p:grpSpPr>
            <a:xfrm>
              <a:off x="7722703" y="2410702"/>
              <a:ext cx="357690" cy="630351"/>
              <a:chOff x="4716463" y="1484313"/>
              <a:chExt cx="1641475" cy="4176713"/>
            </a:xfrm>
          </p:grpSpPr>
          <p:sp>
            <p:nvSpPr>
              <p:cNvPr id="19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6" name="Grupo 84"/>
            <p:cNvGrpSpPr/>
            <p:nvPr/>
          </p:nvGrpSpPr>
          <p:grpSpPr>
            <a:xfrm>
              <a:off x="7208165" y="869288"/>
              <a:ext cx="357690" cy="630351"/>
              <a:chOff x="4716463" y="1484313"/>
              <a:chExt cx="1641475" cy="4176713"/>
            </a:xfrm>
          </p:grpSpPr>
          <p:sp>
            <p:nvSpPr>
              <p:cNvPr id="19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9" name="Grupo 84"/>
            <p:cNvGrpSpPr/>
            <p:nvPr/>
          </p:nvGrpSpPr>
          <p:grpSpPr>
            <a:xfrm>
              <a:off x="7208165" y="1616614"/>
              <a:ext cx="357690" cy="630351"/>
              <a:chOff x="4716463" y="1484313"/>
              <a:chExt cx="1641475" cy="4176713"/>
            </a:xfrm>
          </p:grpSpPr>
          <p:sp>
            <p:nvSpPr>
              <p:cNvPr id="20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2" name="Grupo 84"/>
            <p:cNvGrpSpPr/>
            <p:nvPr/>
          </p:nvGrpSpPr>
          <p:grpSpPr>
            <a:xfrm>
              <a:off x="7236685" y="2426382"/>
              <a:ext cx="357690" cy="630351"/>
              <a:chOff x="4716463" y="1484313"/>
              <a:chExt cx="1641475" cy="4176713"/>
            </a:xfrm>
          </p:grpSpPr>
          <p:sp>
            <p:nvSpPr>
              <p:cNvPr id="20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5" name="Grupo 84"/>
            <p:cNvGrpSpPr/>
            <p:nvPr/>
          </p:nvGrpSpPr>
          <p:grpSpPr>
            <a:xfrm>
              <a:off x="6717767" y="864888"/>
              <a:ext cx="357690" cy="630351"/>
              <a:chOff x="4716463" y="1484313"/>
              <a:chExt cx="1641475" cy="4176713"/>
            </a:xfrm>
          </p:grpSpPr>
          <p:sp>
            <p:nvSpPr>
              <p:cNvPr id="20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8" name="Grupo 84"/>
            <p:cNvGrpSpPr/>
            <p:nvPr/>
          </p:nvGrpSpPr>
          <p:grpSpPr>
            <a:xfrm>
              <a:off x="6717767" y="1612214"/>
              <a:ext cx="357690" cy="630351"/>
              <a:chOff x="4716463" y="1484313"/>
              <a:chExt cx="1641475" cy="4176713"/>
            </a:xfrm>
          </p:grpSpPr>
          <p:sp>
            <p:nvSpPr>
              <p:cNvPr id="20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11" name="Grupo 84"/>
            <p:cNvGrpSpPr/>
            <p:nvPr/>
          </p:nvGrpSpPr>
          <p:grpSpPr>
            <a:xfrm>
              <a:off x="6746287" y="2421982"/>
              <a:ext cx="357690" cy="630351"/>
              <a:chOff x="4716463" y="1484313"/>
              <a:chExt cx="1641475" cy="4176713"/>
            </a:xfrm>
          </p:grpSpPr>
          <p:sp>
            <p:nvSpPr>
              <p:cNvPr id="21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0" name="Grupo 84"/>
            <p:cNvGrpSpPr/>
            <p:nvPr/>
          </p:nvGrpSpPr>
          <p:grpSpPr>
            <a:xfrm>
              <a:off x="3701959" y="2444541"/>
              <a:ext cx="357690" cy="630351"/>
              <a:chOff x="4716463" y="1484313"/>
              <a:chExt cx="1641475" cy="4176713"/>
            </a:xfrm>
          </p:grpSpPr>
          <p:sp>
            <p:nvSpPr>
              <p:cNvPr id="23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3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3" name="Grupo 84"/>
            <p:cNvGrpSpPr/>
            <p:nvPr/>
          </p:nvGrpSpPr>
          <p:grpSpPr>
            <a:xfrm>
              <a:off x="4616714" y="1027983"/>
              <a:ext cx="357690" cy="630351"/>
              <a:chOff x="4716463" y="1484313"/>
              <a:chExt cx="1641475" cy="4176713"/>
            </a:xfrm>
          </p:grpSpPr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214" name="TextBox 213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183" y="4239282"/>
            <a:ext cx="2902408" cy="2667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10" y="4667382"/>
            <a:ext cx="2410553" cy="1740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145" y="4611360"/>
            <a:ext cx="1864646" cy="1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9052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12889" y="80716"/>
            <a:ext cx="501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Aplicações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práticas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do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conhecimento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26081" y="1541308"/>
            <a:ext cx="6870024" cy="4623010"/>
            <a:chOff x="1026081" y="1541308"/>
            <a:chExt cx="6870024" cy="462301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081" y="1541308"/>
              <a:ext cx="6870024" cy="462301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2521" y="5630074"/>
              <a:ext cx="1990001" cy="47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34481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7240" y="67865"/>
            <a:ext cx="5782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Apresentação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aula:</a:t>
            </a:r>
          </a:p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Crescimento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estrutura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populacional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756" y="26564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164" y="2297715"/>
            <a:ext cx="259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367" y="262411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espacial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572" y="3232718"/>
            <a:ext cx="260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3.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Dinâmica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663" y="3576706"/>
            <a:ext cx="831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exponencial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previsão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tamanho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sem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limitação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recursos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logístico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aprofundamento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considerando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limitação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recursos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etária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interferência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etária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no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Metapopulações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consideração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migração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na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dinâmica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868" y="4732723"/>
            <a:ext cx="118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4. </a:t>
            </a:r>
            <a:r>
              <a:rPr lang="en-US" b="1" dirty="0" err="1"/>
              <a:t>Resumo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4164" y="5340788"/>
            <a:ext cx="225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 </a:t>
            </a:r>
            <a:r>
              <a:rPr lang="en-US" b="1" dirty="0" err="1"/>
              <a:t>Sugestão</a:t>
            </a:r>
            <a:r>
              <a:rPr lang="en-US" b="1" dirty="0"/>
              <a:t> de </a:t>
            </a:r>
            <a:r>
              <a:rPr lang="en-US" b="1" dirty="0" err="1"/>
              <a:t>leitura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1460" y="1713295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Introdução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5815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3521240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7937" y="1664634"/>
            <a:ext cx="475001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limitação</a:t>
            </a:r>
            <a:r>
              <a:rPr lang="en-US" b="1" dirty="0"/>
              <a:t> de </a:t>
            </a:r>
            <a:r>
              <a:rPr lang="en-US" b="1" dirty="0" err="1"/>
              <a:t>recursos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exponencial</a:t>
            </a:r>
            <a:r>
              <a:rPr lang="en-US" sz="14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  <p:sp>
        <p:nvSpPr>
          <p:cNvPr id="4" name="Down Arrow 3"/>
          <p:cNvSpPr/>
          <p:nvPr/>
        </p:nvSpPr>
        <p:spPr>
          <a:xfrm>
            <a:off x="4409354" y="1317084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293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7937" y="1664634"/>
            <a:ext cx="475001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limitação</a:t>
            </a:r>
            <a:r>
              <a:rPr lang="en-US" b="1" dirty="0"/>
              <a:t> de </a:t>
            </a:r>
            <a:r>
              <a:rPr lang="en-US" b="1" dirty="0" err="1"/>
              <a:t>recursos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exponencial</a:t>
            </a:r>
            <a:r>
              <a:rPr lang="en-US" sz="1400" b="1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066" y="2750803"/>
            <a:ext cx="462177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com </a:t>
            </a:r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logístico</a:t>
            </a:r>
            <a:r>
              <a:rPr lang="en-US" sz="14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  <p:sp>
        <p:nvSpPr>
          <p:cNvPr id="4" name="Down Arrow 3"/>
          <p:cNvSpPr/>
          <p:nvPr/>
        </p:nvSpPr>
        <p:spPr>
          <a:xfrm>
            <a:off x="4409354" y="1317084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409354" y="2377597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29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7937" y="1664634"/>
            <a:ext cx="475001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limitação</a:t>
            </a:r>
            <a:r>
              <a:rPr lang="en-US" b="1" dirty="0"/>
              <a:t> de </a:t>
            </a:r>
            <a:r>
              <a:rPr lang="en-US" b="1" dirty="0" err="1"/>
              <a:t>recursos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exponencial</a:t>
            </a:r>
            <a:r>
              <a:rPr lang="en-US" sz="1400" b="1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066" y="2750803"/>
            <a:ext cx="462177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com </a:t>
            </a:r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logístico</a:t>
            </a:r>
            <a:r>
              <a:rPr lang="en-US" sz="1400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729" y="3826819"/>
            <a:ext cx="4249030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etária</a:t>
            </a:r>
            <a:r>
              <a:rPr lang="en-US" b="1" dirty="0"/>
              <a:t> na </a:t>
            </a:r>
            <a:r>
              <a:rPr lang="en-US" b="1" dirty="0" err="1"/>
              <a:t>dinâmica</a:t>
            </a:r>
            <a:r>
              <a:rPr lang="en-US" b="1" dirty="0"/>
              <a:t> da </a:t>
            </a:r>
            <a:r>
              <a:rPr lang="en-US" b="1" dirty="0" err="1"/>
              <a:t>população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Tabela</a:t>
            </a:r>
            <a:r>
              <a:rPr lang="en-US" sz="1400" b="1" dirty="0"/>
              <a:t> de </a:t>
            </a:r>
            <a:r>
              <a:rPr lang="en-US" sz="1400" b="1" dirty="0" err="1"/>
              <a:t>vida</a:t>
            </a:r>
            <a:r>
              <a:rPr lang="en-US" sz="14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  <p:sp>
        <p:nvSpPr>
          <p:cNvPr id="4" name="Down Arrow 3"/>
          <p:cNvSpPr/>
          <p:nvPr/>
        </p:nvSpPr>
        <p:spPr>
          <a:xfrm>
            <a:off x="4409354" y="1317084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409354" y="2377597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409354" y="3478672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293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7937" y="1664634"/>
            <a:ext cx="475001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limitação</a:t>
            </a:r>
            <a:r>
              <a:rPr lang="en-US" b="1" dirty="0"/>
              <a:t> de </a:t>
            </a:r>
            <a:r>
              <a:rPr lang="en-US" b="1" dirty="0" err="1"/>
              <a:t>recursos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exponencial</a:t>
            </a:r>
            <a:r>
              <a:rPr lang="en-US" sz="1400" b="1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066" y="2750803"/>
            <a:ext cx="462177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com </a:t>
            </a:r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logístico</a:t>
            </a:r>
            <a:r>
              <a:rPr lang="en-US" sz="1400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729" y="3826819"/>
            <a:ext cx="4249030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etária</a:t>
            </a:r>
            <a:r>
              <a:rPr lang="en-US" b="1" dirty="0"/>
              <a:t> na </a:t>
            </a:r>
            <a:r>
              <a:rPr lang="en-US" b="1" dirty="0" err="1"/>
              <a:t>dinâmica</a:t>
            </a:r>
            <a:r>
              <a:rPr lang="en-US" b="1" dirty="0"/>
              <a:t> da </a:t>
            </a:r>
            <a:r>
              <a:rPr lang="en-US" b="1" dirty="0" err="1"/>
              <a:t>população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Tabela</a:t>
            </a:r>
            <a:r>
              <a:rPr lang="en-US" sz="1400" b="1" dirty="0"/>
              <a:t> de </a:t>
            </a:r>
            <a:r>
              <a:rPr lang="en-US" sz="1400" b="1" dirty="0" err="1"/>
              <a:t>vida</a:t>
            </a:r>
            <a:r>
              <a:rPr lang="en-US" sz="14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7834" y="4911105"/>
            <a:ext cx="4532836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migração</a:t>
            </a:r>
            <a:r>
              <a:rPr lang="en-US" b="1" dirty="0"/>
              <a:t> na </a:t>
            </a:r>
            <a:r>
              <a:rPr lang="en-US" b="1" dirty="0" err="1"/>
              <a:t>dinâmica</a:t>
            </a:r>
            <a:r>
              <a:rPr lang="en-US" b="1" dirty="0"/>
              <a:t> da </a:t>
            </a:r>
            <a:r>
              <a:rPr lang="en-US" b="1" dirty="0" err="1"/>
              <a:t>população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Metapopulaçãoda</a:t>
            </a:r>
            <a:r>
              <a:rPr lang="en-US" sz="14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  <p:sp>
        <p:nvSpPr>
          <p:cNvPr id="4" name="Down Arrow 3"/>
          <p:cNvSpPr/>
          <p:nvPr/>
        </p:nvSpPr>
        <p:spPr>
          <a:xfrm>
            <a:off x="4409354" y="1317084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409354" y="2377597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409354" y="3478672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409354" y="4539185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29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889" y="80716"/>
            <a:ext cx="121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Resumo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7937" y="1664634"/>
            <a:ext cx="475001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limitação</a:t>
            </a:r>
            <a:r>
              <a:rPr lang="en-US" b="1" dirty="0"/>
              <a:t> de </a:t>
            </a:r>
            <a:r>
              <a:rPr lang="en-US" b="1" dirty="0" err="1"/>
              <a:t>recursos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exponencial</a:t>
            </a:r>
            <a:r>
              <a:rPr lang="en-US" sz="1400" b="1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066" y="2750803"/>
            <a:ext cx="4621778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População</a:t>
            </a:r>
            <a:r>
              <a:rPr lang="en-US" b="1" dirty="0"/>
              <a:t> crescendo com </a:t>
            </a:r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logístico</a:t>
            </a:r>
            <a:r>
              <a:rPr lang="en-US" sz="1400" b="1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729" y="3826819"/>
            <a:ext cx="4249030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etária</a:t>
            </a:r>
            <a:r>
              <a:rPr lang="en-US" b="1" dirty="0"/>
              <a:t> na </a:t>
            </a:r>
            <a:r>
              <a:rPr lang="en-US" b="1" dirty="0" err="1"/>
              <a:t>dinâmica</a:t>
            </a:r>
            <a:r>
              <a:rPr lang="en-US" b="1" dirty="0"/>
              <a:t> da </a:t>
            </a:r>
            <a:r>
              <a:rPr lang="en-US" b="1" dirty="0" err="1"/>
              <a:t>população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Tabela</a:t>
            </a:r>
            <a:r>
              <a:rPr lang="en-US" sz="1400" b="1" dirty="0"/>
              <a:t> de </a:t>
            </a:r>
            <a:r>
              <a:rPr lang="en-US" sz="1400" b="1" dirty="0" err="1"/>
              <a:t>vida</a:t>
            </a:r>
            <a:r>
              <a:rPr lang="en-US" sz="14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7834" y="4911105"/>
            <a:ext cx="4532836" cy="5847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Efeito</a:t>
            </a:r>
            <a:r>
              <a:rPr lang="en-US" b="1" dirty="0"/>
              <a:t> da </a:t>
            </a:r>
            <a:r>
              <a:rPr lang="en-US" b="1" dirty="0" err="1"/>
              <a:t>migração</a:t>
            </a:r>
            <a:r>
              <a:rPr lang="en-US" b="1" dirty="0"/>
              <a:t> na </a:t>
            </a:r>
            <a:r>
              <a:rPr lang="en-US" b="1" dirty="0" err="1"/>
              <a:t>dinâmica</a:t>
            </a:r>
            <a:r>
              <a:rPr lang="en-US" b="1" dirty="0"/>
              <a:t> da </a:t>
            </a:r>
            <a:r>
              <a:rPr lang="en-US" b="1" dirty="0" err="1"/>
              <a:t>população</a:t>
            </a:r>
            <a:endParaRPr lang="en-US" b="1" dirty="0"/>
          </a:p>
          <a:p>
            <a:pPr algn="ctr"/>
            <a:r>
              <a:rPr lang="en-US" sz="1400" b="1" dirty="0"/>
              <a:t>(</a:t>
            </a:r>
            <a:r>
              <a:rPr lang="en-US" sz="1400" b="1" dirty="0" err="1"/>
              <a:t>Metapopulaçãoda</a:t>
            </a:r>
            <a:r>
              <a:rPr lang="en-US" sz="14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507" y="789947"/>
            <a:ext cx="3722894" cy="4062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Estrutura</a:t>
            </a:r>
            <a:r>
              <a:rPr lang="en-US" b="1" dirty="0"/>
              <a:t> especial de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população</a:t>
            </a:r>
            <a:endParaRPr lang="en-US" sz="1400" b="1" dirty="0"/>
          </a:p>
        </p:txBody>
      </p:sp>
      <p:sp>
        <p:nvSpPr>
          <p:cNvPr id="4" name="Down Arrow 3"/>
          <p:cNvSpPr/>
          <p:nvPr/>
        </p:nvSpPr>
        <p:spPr>
          <a:xfrm>
            <a:off x="4409354" y="1317084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4409354" y="2377597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409354" y="3478672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409354" y="4539185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42633" y="6005004"/>
            <a:ext cx="373337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Aplicações</a:t>
            </a:r>
            <a:r>
              <a:rPr lang="en-US" b="1" dirty="0"/>
              <a:t> </a:t>
            </a:r>
            <a:r>
              <a:rPr lang="en-US" b="1" dirty="0" err="1"/>
              <a:t>práticas</a:t>
            </a:r>
            <a:r>
              <a:rPr lang="en-US" b="1" dirty="0"/>
              <a:t> do </a:t>
            </a:r>
            <a:r>
              <a:rPr lang="en-US" b="1" dirty="0" err="1"/>
              <a:t>conhecimento</a:t>
            </a:r>
            <a:endParaRPr lang="en-US" sz="1400" b="1" dirty="0"/>
          </a:p>
        </p:txBody>
      </p:sp>
      <p:sp>
        <p:nvSpPr>
          <p:cNvPr id="20" name="Down Arrow 19"/>
          <p:cNvSpPr/>
          <p:nvPr/>
        </p:nvSpPr>
        <p:spPr>
          <a:xfrm>
            <a:off x="4436022" y="5602350"/>
            <a:ext cx="364112" cy="283410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293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7240" y="67865"/>
            <a:ext cx="5782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Apresentação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aula:</a:t>
            </a:r>
          </a:p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Crescimento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estrutura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populacional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756" y="26564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164" y="2297715"/>
            <a:ext cx="259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367" y="262411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espacial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572" y="3232718"/>
            <a:ext cx="260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3.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Dinâmica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663" y="3576706"/>
            <a:ext cx="831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exponencial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previsão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tamanho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sem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limitação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recursos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logístico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aprofundamento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considerando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limitação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recursos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etária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interferência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etária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no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modelo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crescimento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Metapopulações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consideração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da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migração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na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dinâmica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868" y="4732723"/>
            <a:ext cx="118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9D9D9"/>
                </a:solidFill>
              </a:rPr>
              <a:t>4. </a:t>
            </a:r>
            <a:r>
              <a:rPr lang="en-US" b="1" dirty="0" err="1">
                <a:solidFill>
                  <a:srgbClr val="D9D9D9"/>
                </a:solidFill>
              </a:rPr>
              <a:t>Resumo</a:t>
            </a:r>
            <a:endParaRPr lang="en-US" b="1" dirty="0">
              <a:solidFill>
                <a:srgbClr val="D9D9D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164" y="5340788"/>
            <a:ext cx="225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 </a:t>
            </a:r>
            <a:r>
              <a:rPr lang="en-US" b="1" dirty="0" err="1"/>
              <a:t>Sugestão</a:t>
            </a:r>
            <a:r>
              <a:rPr lang="en-US" b="1" dirty="0"/>
              <a:t> de </a:t>
            </a:r>
            <a:r>
              <a:rPr lang="en-US" b="1" dirty="0" err="1"/>
              <a:t>leitura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1460" y="1713295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Introdução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1317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4064000" y="1025494"/>
            <a:ext cx="130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Livros</a:t>
            </a:r>
            <a:endParaRPr lang="en-US" sz="3600" b="1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2889" y="80716"/>
            <a:ext cx="2641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Sugestão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leitura</a:t>
            </a:r>
            <a:endParaRPr lang="en-US" sz="24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100349"/>
            <a:ext cx="7557025" cy="34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9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908227" y="3224590"/>
            <a:ext cx="112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Agrupado</a:t>
            </a:r>
            <a:endParaRPr lang="en-US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4147528" y="3224590"/>
            <a:ext cx="107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Aleatório</a:t>
            </a:r>
            <a:endParaRPr lang="en-US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7186992" y="3224590"/>
            <a:ext cx="91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Regular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0017" y="3627327"/>
            <a:ext cx="2133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Estrutura</a:t>
            </a:r>
            <a:r>
              <a:rPr lang="en-US" sz="1200" i="1" dirty="0"/>
              <a:t> social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Reprodução</a:t>
            </a:r>
            <a:r>
              <a:rPr lang="en-US" sz="1200" i="1" dirty="0"/>
              <a:t> </a:t>
            </a:r>
            <a:r>
              <a:rPr lang="en-US" sz="1200" i="1" dirty="0" err="1"/>
              <a:t>vegetativa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Concentração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Dispersão</a:t>
            </a:r>
            <a:r>
              <a:rPr lang="en-US" sz="1200" i="1" dirty="0"/>
              <a:t> de </a:t>
            </a:r>
            <a:r>
              <a:rPr lang="en-US" sz="1200" i="1" dirty="0" err="1"/>
              <a:t>curto</a:t>
            </a:r>
            <a:r>
              <a:rPr lang="en-US" sz="1200" i="1" dirty="0"/>
              <a:t> </a:t>
            </a:r>
            <a:r>
              <a:rPr lang="en-US" sz="1200" i="1" dirty="0" err="1"/>
              <a:t>alcance</a:t>
            </a:r>
            <a:endParaRPr lang="en-US" sz="1200" i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806821" y="3627327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Ausência</a:t>
            </a:r>
            <a:r>
              <a:rPr lang="en-US" sz="1200" i="1" dirty="0"/>
              <a:t> de </a:t>
            </a:r>
            <a:r>
              <a:rPr lang="en-US" sz="1200" i="1" dirty="0" err="1"/>
              <a:t>tendência</a:t>
            </a:r>
            <a:r>
              <a:rPr lang="en-US" sz="1200" i="1" dirty="0"/>
              <a:t> </a:t>
            </a:r>
            <a:r>
              <a:rPr lang="en-US" sz="1200" i="1" dirty="0" err="1"/>
              <a:t>em</a:t>
            </a:r>
            <a:r>
              <a:rPr lang="en-US" sz="1200" i="1" dirty="0"/>
              <a:t> </a:t>
            </a:r>
            <a:r>
              <a:rPr lang="en-US" sz="1200" i="1" dirty="0" err="1"/>
              <a:t>formar</a:t>
            </a:r>
            <a:r>
              <a:rPr lang="en-US" sz="1200" i="1" dirty="0"/>
              <a:t> </a:t>
            </a:r>
            <a:r>
              <a:rPr lang="en-US" sz="1200" i="1" dirty="0" err="1"/>
              <a:t>grupos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r>
              <a:rPr lang="en-US" sz="1200" i="1" dirty="0" err="1"/>
              <a:t>Distribuição</a:t>
            </a:r>
            <a:r>
              <a:rPr lang="en-US" sz="1200" i="1" dirty="0"/>
              <a:t> </a:t>
            </a:r>
            <a:r>
              <a:rPr lang="en-US" sz="1200" i="1" dirty="0" err="1"/>
              <a:t>heterogênea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r>
              <a:rPr lang="en-US" sz="1200" i="1" dirty="0"/>
              <a:t> e </a:t>
            </a:r>
            <a:r>
              <a:rPr lang="en-US" sz="1200" i="1" dirty="0" err="1"/>
              <a:t>condições</a:t>
            </a:r>
            <a:endParaRPr lang="en-US" sz="12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6371834" y="3547751"/>
            <a:ext cx="2422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i="1" dirty="0" err="1"/>
              <a:t>Interação</a:t>
            </a:r>
            <a:r>
              <a:rPr lang="en-US" sz="1200" i="1" dirty="0"/>
              <a:t> </a:t>
            </a:r>
            <a:r>
              <a:rPr lang="en-US" sz="1200" i="1" dirty="0" err="1"/>
              <a:t>negativa</a:t>
            </a:r>
            <a:r>
              <a:rPr lang="en-US" sz="1200" i="1" dirty="0"/>
              <a:t> entre </a:t>
            </a:r>
            <a:r>
              <a:rPr lang="en-US" sz="1200" i="1" dirty="0" err="1"/>
              <a:t>indivíduos</a:t>
            </a:r>
            <a:r>
              <a:rPr lang="en-US" sz="1200" i="1" dirty="0"/>
              <a:t> (</a:t>
            </a:r>
            <a:r>
              <a:rPr lang="en-US" sz="1200" i="1" dirty="0" err="1"/>
              <a:t>alelopatia</a:t>
            </a:r>
            <a:r>
              <a:rPr lang="en-US" sz="1200" i="1" dirty="0"/>
              <a:t>, </a:t>
            </a:r>
            <a:r>
              <a:rPr lang="en-US" sz="1200" i="1" dirty="0" err="1"/>
              <a:t>territorialidade</a:t>
            </a:r>
            <a:r>
              <a:rPr lang="en-US" sz="1200" i="1" dirty="0"/>
              <a:t>, </a:t>
            </a:r>
            <a:r>
              <a:rPr lang="en-US" sz="1200" i="1" dirty="0" err="1"/>
              <a:t>exploração</a:t>
            </a:r>
            <a:r>
              <a:rPr lang="en-US" sz="1200" i="1" dirty="0"/>
              <a:t> de </a:t>
            </a:r>
            <a:r>
              <a:rPr lang="en-US" sz="1200" i="1" dirty="0" err="1"/>
              <a:t>recursos</a:t>
            </a:r>
            <a:endParaRPr lang="en-US" sz="1200" i="1" dirty="0"/>
          </a:p>
          <a:p>
            <a:pPr marL="285750" indent="-285750">
              <a:buFont typeface="Arial"/>
              <a:buChar char="•"/>
            </a:pPr>
            <a:endParaRPr lang="en-US" sz="12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76983" y="825223"/>
            <a:ext cx="8416919" cy="2374709"/>
            <a:chOff x="376983" y="825223"/>
            <a:chExt cx="8416919" cy="2374709"/>
          </a:xfrm>
        </p:grpSpPr>
        <p:sp>
          <p:nvSpPr>
            <p:cNvPr id="2" name="Rectangle 1"/>
            <p:cNvSpPr/>
            <p:nvPr/>
          </p:nvSpPr>
          <p:spPr>
            <a:xfrm>
              <a:off x="376983" y="82522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27937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22183" y="828213"/>
              <a:ext cx="2371719" cy="2371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upo 84"/>
            <p:cNvGrpSpPr/>
            <p:nvPr/>
          </p:nvGrpSpPr>
          <p:grpSpPr>
            <a:xfrm>
              <a:off x="2146424" y="1018375"/>
              <a:ext cx="357690" cy="630351"/>
              <a:chOff x="4716463" y="1484313"/>
              <a:chExt cx="1641475" cy="4176713"/>
            </a:xfrm>
          </p:grpSpPr>
          <p:sp>
            <p:nvSpPr>
              <p:cNvPr id="11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17" name="Grupo 84"/>
            <p:cNvGrpSpPr/>
            <p:nvPr/>
          </p:nvGrpSpPr>
          <p:grpSpPr>
            <a:xfrm>
              <a:off x="1941134" y="964867"/>
              <a:ext cx="357690" cy="630351"/>
              <a:chOff x="4716463" y="1484313"/>
              <a:chExt cx="1641475" cy="4176713"/>
            </a:xfrm>
          </p:grpSpPr>
          <p:sp>
            <p:nvSpPr>
              <p:cNvPr id="11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0" name="Grupo 84"/>
            <p:cNvGrpSpPr/>
            <p:nvPr/>
          </p:nvGrpSpPr>
          <p:grpSpPr>
            <a:xfrm>
              <a:off x="2077238" y="1257136"/>
              <a:ext cx="357690" cy="630351"/>
              <a:chOff x="4716463" y="1484313"/>
              <a:chExt cx="1641475" cy="4176713"/>
            </a:xfrm>
          </p:grpSpPr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3" name="Grupo 84"/>
            <p:cNvGrpSpPr/>
            <p:nvPr/>
          </p:nvGrpSpPr>
          <p:grpSpPr>
            <a:xfrm>
              <a:off x="552253" y="2381690"/>
              <a:ext cx="357690" cy="630351"/>
              <a:chOff x="4716463" y="1484313"/>
              <a:chExt cx="1641475" cy="4176713"/>
            </a:xfrm>
          </p:grpSpPr>
          <p:sp>
            <p:nvSpPr>
              <p:cNvPr id="12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26" name="Grupo 84"/>
            <p:cNvGrpSpPr/>
            <p:nvPr/>
          </p:nvGrpSpPr>
          <p:grpSpPr>
            <a:xfrm>
              <a:off x="704653" y="2534090"/>
              <a:ext cx="357690" cy="630351"/>
              <a:chOff x="4716463" y="1484313"/>
              <a:chExt cx="1641475" cy="4176713"/>
            </a:xfrm>
          </p:grpSpPr>
          <p:sp>
            <p:nvSpPr>
              <p:cNvPr id="12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2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0" name="Grupo 84"/>
            <p:cNvGrpSpPr/>
            <p:nvPr/>
          </p:nvGrpSpPr>
          <p:grpSpPr>
            <a:xfrm>
              <a:off x="847367" y="2218914"/>
              <a:ext cx="357690" cy="630351"/>
              <a:chOff x="4716463" y="1484313"/>
              <a:chExt cx="1641475" cy="4176713"/>
            </a:xfrm>
          </p:grpSpPr>
          <p:sp>
            <p:nvSpPr>
              <p:cNvPr id="13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3" name="Grupo 84"/>
            <p:cNvGrpSpPr/>
            <p:nvPr/>
          </p:nvGrpSpPr>
          <p:grpSpPr>
            <a:xfrm>
              <a:off x="999767" y="2371314"/>
              <a:ext cx="357690" cy="630351"/>
              <a:chOff x="4716463" y="1484313"/>
              <a:chExt cx="1641475" cy="4176713"/>
            </a:xfrm>
          </p:grpSpPr>
          <p:sp>
            <p:nvSpPr>
              <p:cNvPr id="13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6" name="Grupo 84"/>
            <p:cNvGrpSpPr/>
            <p:nvPr/>
          </p:nvGrpSpPr>
          <p:grpSpPr>
            <a:xfrm>
              <a:off x="1693103" y="2371314"/>
              <a:ext cx="357690" cy="630351"/>
              <a:chOff x="4716463" y="1484313"/>
              <a:chExt cx="1641475" cy="4176713"/>
            </a:xfrm>
          </p:grpSpPr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39" name="Grupo 84"/>
            <p:cNvGrpSpPr/>
            <p:nvPr/>
          </p:nvGrpSpPr>
          <p:grpSpPr>
            <a:xfrm>
              <a:off x="1988217" y="2208538"/>
              <a:ext cx="357690" cy="630351"/>
              <a:chOff x="4716463" y="1484313"/>
              <a:chExt cx="1641475" cy="4176713"/>
            </a:xfrm>
          </p:grpSpPr>
          <p:sp>
            <p:nvSpPr>
              <p:cNvPr id="14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2" name="Grupo 84"/>
            <p:cNvGrpSpPr/>
            <p:nvPr/>
          </p:nvGrpSpPr>
          <p:grpSpPr>
            <a:xfrm>
              <a:off x="1845503" y="2523714"/>
              <a:ext cx="357690" cy="630351"/>
              <a:chOff x="4716463" y="1484313"/>
              <a:chExt cx="1641475" cy="4176713"/>
            </a:xfrm>
          </p:grpSpPr>
          <p:sp>
            <p:nvSpPr>
              <p:cNvPr id="14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5" name="Grupo 84"/>
            <p:cNvGrpSpPr/>
            <p:nvPr/>
          </p:nvGrpSpPr>
          <p:grpSpPr>
            <a:xfrm>
              <a:off x="2140617" y="2360938"/>
              <a:ext cx="357690" cy="630351"/>
              <a:chOff x="4716463" y="1484313"/>
              <a:chExt cx="1641475" cy="4176713"/>
            </a:xfrm>
          </p:grpSpPr>
          <p:sp>
            <p:nvSpPr>
              <p:cNvPr id="14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4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48" name="Grupo 84"/>
            <p:cNvGrpSpPr/>
            <p:nvPr/>
          </p:nvGrpSpPr>
          <p:grpSpPr>
            <a:xfrm>
              <a:off x="525808" y="1061980"/>
              <a:ext cx="357690" cy="630351"/>
              <a:chOff x="4716463" y="1484313"/>
              <a:chExt cx="1641475" cy="4176713"/>
            </a:xfrm>
          </p:grpSpPr>
          <p:sp>
            <p:nvSpPr>
              <p:cNvPr id="14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1" name="Grupo 84"/>
            <p:cNvGrpSpPr/>
            <p:nvPr/>
          </p:nvGrpSpPr>
          <p:grpSpPr>
            <a:xfrm>
              <a:off x="820922" y="899204"/>
              <a:ext cx="357690" cy="630351"/>
              <a:chOff x="4716463" y="1484313"/>
              <a:chExt cx="1641475" cy="4176713"/>
            </a:xfrm>
          </p:grpSpPr>
          <p:sp>
            <p:nvSpPr>
              <p:cNvPr id="15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4" name="Grupo 84"/>
            <p:cNvGrpSpPr/>
            <p:nvPr/>
          </p:nvGrpSpPr>
          <p:grpSpPr>
            <a:xfrm>
              <a:off x="678208" y="1214380"/>
              <a:ext cx="357690" cy="630351"/>
              <a:chOff x="4716463" y="1484313"/>
              <a:chExt cx="1641475" cy="4176713"/>
            </a:xfrm>
          </p:grpSpPr>
          <p:sp>
            <p:nvSpPr>
              <p:cNvPr id="15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57" name="Grupo 84"/>
            <p:cNvGrpSpPr/>
            <p:nvPr/>
          </p:nvGrpSpPr>
          <p:grpSpPr>
            <a:xfrm>
              <a:off x="973322" y="1051604"/>
              <a:ext cx="357690" cy="630351"/>
              <a:chOff x="4716463" y="1484313"/>
              <a:chExt cx="1641475" cy="4176713"/>
            </a:xfrm>
          </p:grpSpPr>
          <p:sp>
            <p:nvSpPr>
              <p:cNvPr id="15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0" name="Grupo 84"/>
            <p:cNvGrpSpPr/>
            <p:nvPr/>
          </p:nvGrpSpPr>
          <p:grpSpPr>
            <a:xfrm>
              <a:off x="3581348" y="985565"/>
              <a:ext cx="357690" cy="630351"/>
              <a:chOff x="4716463" y="1484313"/>
              <a:chExt cx="1641475" cy="4176713"/>
            </a:xfrm>
          </p:grpSpPr>
          <p:sp>
            <p:nvSpPr>
              <p:cNvPr id="16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3" name="Grupo 84"/>
            <p:cNvGrpSpPr/>
            <p:nvPr/>
          </p:nvGrpSpPr>
          <p:grpSpPr>
            <a:xfrm>
              <a:off x="4407887" y="1105585"/>
              <a:ext cx="357690" cy="630351"/>
              <a:chOff x="4716463" y="1484313"/>
              <a:chExt cx="1641475" cy="4176713"/>
            </a:xfrm>
          </p:grpSpPr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6" name="Grupo 84"/>
            <p:cNvGrpSpPr/>
            <p:nvPr/>
          </p:nvGrpSpPr>
          <p:grpSpPr>
            <a:xfrm>
              <a:off x="3549559" y="2327423"/>
              <a:ext cx="357690" cy="630351"/>
              <a:chOff x="4716463" y="1484313"/>
              <a:chExt cx="1641475" cy="4176713"/>
            </a:xfrm>
          </p:grpSpPr>
          <p:sp>
            <p:nvSpPr>
              <p:cNvPr id="16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6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69" name="Grupo 84"/>
            <p:cNvGrpSpPr/>
            <p:nvPr/>
          </p:nvGrpSpPr>
          <p:grpSpPr>
            <a:xfrm>
              <a:off x="5225881" y="2415102"/>
              <a:ext cx="357690" cy="630351"/>
              <a:chOff x="4716463" y="1484313"/>
              <a:chExt cx="1641475" cy="4176713"/>
            </a:xfrm>
          </p:grpSpPr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2" name="Grupo 84"/>
            <p:cNvGrpSpPr/>
            <p:nvPr/>
          </p:nvGrpSpPr>
          <p:grpSpPr>
            <a:xfrm>
              <a:off x="5335540" y="964108"/>
              <a:ext cx="357690" cy="630351"/>
              <a:chOff x="4716463" y="1484313"/>
              <a:chExt cx="1641475" cy="4176713"/>
            </a:xfrm>
          </p:grpSpPr>
          <p:sp>
            <p:nvSpPr>
              <p:cNvPr id="17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5" name="Grupo 84"/>
            <p:cNvGrpSpPr/>
            <p:nvPr/>
          </p:nvGrpSpPr>
          <p:grpSpPr>
            <a:xfrm>
              <a:off x="4437869" y="2099743"/>
              <a:ext cx="357690" cy="630351"/>
              <a:chOff x="4716463" y="1484313"/>
              <a:chExt cx="1641475" cy="4176713"/>
            </a:xfrm>
          </p:grpSpPr>
          <p:sp>
            <p:nvSpPr>
              <p:cNvPr id="17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7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78" name="Grupo 84"/>
            <p:cNvGrpSpPr/>
            <p:nvPr/>
          </p:nvGrpSpPr>
          <p:grpSpPr>
            <a:xfrm>
              <a:off x="8184581" y="858008"/>
              <a:ext cx="357690" cy="630351"/>
              <a:chOff x="4716463" y="1484313"/>
              <a:chExt cx="1641475" cy="4176713"/>
            </a:xfrm>
          </p:grpSpPr>
          <p:sp>
            <p:nvSpPr>
              <p:cNvPr id="17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1" name="Grupo 84"/>
            <p:cNvGrpSpPr/>
            <p:nvPr/>
          </p:nvGrpSpPr>
          <p:grpSpPr>
            <a:xfrm>
              <a:off x="8184581" y="1605334"/>
              <a:ext cx="357690" cy="630351"/>
              <a:chOff x="4716463" y="1484313"/>
              <a:chExt cx="1641475" cy="4176713"/>
            </a:xfrm>
          </p:grpSpPr>
          <p:sp>
            <p:nvSpPr>
              <p:cNvPr id="18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4" name="Grupo 84"/>
            <p:cNvGrpSpPr/>
            <p:nvPr/>
          </p:nvGrpSpPr>
          <p:grpSpPr>
            <a:xfrm>
              <a:off x="8213101" y="2415102"/>
              <a:ext cx="357690" cy="630351"/>
              <a:chOff x="4716463" y="1484313"/>
              <a:chExt cx="1641475" cy="4176713"/>
            </a:xfrm>
          </p:grpSpPr>
          <p:sp>
            <p:nvSpPr>
              <p:cNvPr id="185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6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87" name="Grupo 84"/>
            <p:cNvGrpSpPr/>
            <p:nvPr/>
          </p:nvGrpSpPr>
          <p:grpSpPr>
            <a:xfrm>
              <a:off x="7694183" y="853608"/>
              <a:ext cx="357690" cy="630351"/>
              <a:chOff x="4716463" y="1484313"/>
              <a:chExt cx="1641475" cy="4176713"/>
            </a:xfrm>
          </p:grpSpPr>
          <p:sp>
            <p:nvSpPr>
              <p:cNvPr id="188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89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0" name="Grupo 84"/>
            <p:cNvGrpSpPr/>
            <p:nvPr/>
          </p:nvGrpSpPr>
          <p:grpSpPr>
            <a:xfrm>
              <a:off x="7694183" y="1600934"/>
              <a:ext cx="357690" cy="630351"/>
              <a:chOff x="4716463" y="1484313"/>
              <a:chExt cx="1641475" cy="4176713"/>
            </a:xfrm>
          </p:grpSpPr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3" name="Grupo 84"/>
            <p:cNvGrpSpPr/>
            <p:nvPr/>
          </p:nvGrpSpPr>
          <p:grpSpPr>
            <a:xfrm>
              <a:off x="7722703" y="2410702"/>
              <a:ext cx="357690" cy="630351"/>
              <a:chOff x="4716463" y="1484313"/>
              <a:chExt cx="1641475" cy="4176713"/>
            </a:xfrm>
          </p:grpSpPr>
          <p:sp>
            <p:nvSpPr>
              <p:cNvPr id="19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6" name="Grupo 84"/>
            <p:cNvGrpSpPr/>
            <p:nvPr/>
          </p:nvGrpSpPr>
          <p:grpSpPr>
            <a:xfrm>
              <a:off x="7208165" y="869288"/>
              <a:ext cx="357690" cy="630351"/>
              <a:chOff x="4716463" y="1484313"/>
              <a:chExt cx="1641475" cy="4176713"/>
            </a:xfrm>
          </p:grpSpPr>
          <p:sp>
            <p:nvSpPr>
              <p:cNvPr id="197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98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199" name="Grupo 84"/>
            <p:cNvGrpSpPr/>
            <p:nvPr/>
          </p:nvGrpSpPr>
          <p:grpSpPr>
            <a:xfrm>
              <a:off x="7208165" y="1616614"/>
              <a:ext cx="357690" cy="630351"/>
              <a:chOff x="4716463" y="1484313"/>
              <a:chExt cx="1641475" cy="4176713"/>
            </a:xfrm>
          </p:grpSpPr>
          <p:sp>
            <p:nvSpPr>
              <p:cNvPr id="200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1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2" name="Grupo 84"/>
            <p:cNvGrpSpPr/>
            <p:nvPr/>
          </p:nvGrpSpPr>
          <p:grpSpPr>
            <a:xfrm>
              <a:off x="7236685" y="2426382"/>
              <a:ext cx="357690" cy="630351"/>
              <a:chOff x="4716463" y="1484313"/>
              <a:chExt cx="1641475" cy="4176713"/>
            </a:xfrm>
          </p:grpSpPr>
          <p:sp>
            <p:nvSpPr>
              <p:cNvPr id="203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4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5" name="Grupo 84"/>
            <p:cNvGrpSpPr/>
            <p:nvPr/>
          </p:nvGrpSpPr>
          <p:grpSpPr>
            <a:xfrm>
              <a:off x="6717767" y="864888"/>
              <a:ext cx="357690" cy="630351"/>
              <a:chOff x="4716463" y="1484313"/>
              <a:chExt cx="1641475" cy="4176713"/>
            </a:xfrm>
          </p:grpSpPr>
          <p:sp>
            <p:nvSpPr>
              <p:cNvPr id="206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07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08" name="Grupo 84"/>
            <p:cNvGrpSpPr/>
            <p:nvPr/>
          </p:nvGrpSpPr>
          <p:grpSpPr>
            <a:xfrm>
              <a:off x="6717767" y="1612214"/>
              <a:ext cx="357690" cy="630351"/>
              <a:chOff x="4716463" y="1484313"/>
              <a:chExt cx="1641475" cy="4176713"/>
            </a:xfrm>
          </p:grpSpPr>
          <p:sp>
            <p:nvSpPr>
              <p:cNvPr id="209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0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11" name="Grupo 84"/>
            <p:cNvGrpSpPr/>
            <p:nvPr/>
          </p:nvGrpSpPr>
          <p:grpSpPr>
            <a:xfrm>
              <a:off x="6746287" y="2421982"/>
              <a:ext cx="357690" cy="630351"/>
              <a:chOff x="4716463" y="1484313"/>
              <a:chExt cx="1641475" cy="4176713"/>
            </a:xfrm>
          </p:grpSpPr>
          <p:sp>
            <p:nvSpPr>
              <p:cNvPr id="212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13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0" name="Grupo 84"/>
            <p:cNvGrpSpPr/>
            <p:nvPr/>
          </p:nvGrpSpPr>
          <p:grpSpPr>
            <a:xfrm>
              <a:off x="3701959" y="2444541"/>
              <a:ext cx="357690" cy="630351"/>
              <a:chOff x="4716463" y="1484313"/>
              <a:chExt cx="1641475" cy="4176713"/>
            </a:xfrm>
          </p:grpSpPr>
          <p:sp>
            <p:nvSpPr>
              <p:cNvPr id="231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32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33" name="Grupo 84"/>
            <p:cNvGrpSpPr/>
            <p:nvPr/>
          </p:nvGrpSpPr>
          <p:grpSpPr>
            <a:xfrm>
              <a:off x="4616714" y="1027983"/>
              <a:ext cx="357690" cy="630351"/>
              <a:chOff x="4716463" y="1484313"/>
              <a:chExt cx="1641475" cy="4176713"/>
            </a:xfrm>
          </p:grpSpPr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716463" y="1484313"/>
                <a:ext cx="1641475" cy="1728788"/>
              </a:xfrm>
              <a:custGeom>
                <a:avLst/>
                <a:gdLst>
                  <a:gd name="T0" fmla="*/ 420 w 1152"/>
                  <a:gd name="T1" fmla="*/ 1710 h 1765"/>
                  <a:gd name="T2" fmla="*/ 258 w 1152"/>
                  <a:gd name="T3" fmla="*/ 1602 h 1765"/>
                  <a:gd name="T4" fmla="*/ 150 w 1152"/>
                  <a:gd name="T5" fmla="*/ 1512 h 1765"/>
                  <a:gd name="T6" fmla="*/ 42 w 1152"/>
                  <a:gd name="T7" fmla="*/ 1332 h 1765"/>
                  <a:gd name="T8" fmla="*/ 24 w 1152"/>
                  <a:gd name="T9" fmla="*/ 846 h 1765"/>
                  <a:gd name="T10" fmla="*/ 186 w 1152"/>
                  <a:gd name="T11" fmla="*/ 180 h 1765"/>
                  <a:gd name="T12" fmla="*/ 636 w 1152"/>
                  <a:gd name="T13" fmla="*/ 36 h 1765"/>
                  <a:gd name="T14" fmla="*/ 834 w 1152"/>
                  <a:gd name="T15" fmla="*/ 162 h 1765"/>
                  <a:gd name="T16" fmla="*/ 1086 w 1152"/>
                  <a:gd name="T17" fmla="*/ 486 h 1765"/>
                  <a:gd name="T18" fmla="*/ 1140 w 1152"/>
                  <a:gd name="T19" fmla="*/ 918 h 1765"/>
                  <a:gd name="T20" fmla="*/ 1014 w 1152"/>
                  <a:gd name="T21" fmla="*/ 1458 h 1765"/>
                  <a:gd name="T22" fmla="*/ 996 w 1152"/>
                  <a:gd name="T23" fmla="*/ 1548 h 1765"/>
                  <a:gd name="T24" fmla="*/ 978 w 1152"/>
                  <a:gd name="T25" fmla="*/ 1602 h 1765"/>
                  <a:gd name="T26" fmla="*/ 870 w 1152"/>
                  <a:gd name="T27" fmla="*/ 1638 h 1765"/>
                  <a:gd name="T28" fmla="*/ 636 w 1152"/>
                  <a:gd name="T29" fmla="*/ 1764 h 1765"/>
                  <a:gd name="T30" fmla="*/ 438 w 1152"/>
                  <a:gd name="T31" fmla="*/ 1746 h 1765"/>
                  <a:gd name="T32" fmla="*/ 402 w 1152"/>
                  <a:gd name="T33" fmla="*/ 1692 h 1765"/>
                  <a:gd name="T34" fmla="*/ 420 w 1152"/>
                  <a:gd name="T35" fmla="*/ 1710 h 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2" h="1765">
                    <a:moveTo>
                      <a:pt x="420" y="1710"/>
                    </a:moveTo>
                    <a:cubicBezTo>
                      <a:pt x="366" y="1674"/>
                      <a:pt x="304" y="1648"/>
                      <a:pt x="258" y="1602"/>
                    </a:cubicBezTo>
                    <a:cubicBezTo>
                      <a:pt x="189" y="1533"/>
                      <a:pt x="225" y="1562"/>
                      <a:pt x="150" y="1512"/>
                    </a:cubicBezTo>
                    <a:cubicBezTo>
                      <a:pt x="63" y="1382"/>
                      <a:pt x="97" y="1443"/>
                      <a:pt x="42" y="1332"/>
                    </a:cubicBezTo>
                    <a:cubicBezTo>
                      <a:pt x="8" y="1128"/>
                      <a:pt x="0" y="1091"/>
                      <a:pt x="24" y="846"/>
                    </a:cubicBezTo>
                    <a:cubicBezTo>
                      <a:pt x="66" y="654"/>
                      <a:pt x="30" y="354"/>
                      <a:pt x="186" y="180"/>
                    </a:cubicBezTo>
                    <a:cubicBezTo>
                      <a:pt x="432" y="186"/>
                      <a:pt x="390" y="20"/>
                      <a:pt x="636" y="36"/>
                    </a:cubicBezTo>
                    <a:cubicBezTo>
                      <a:pt x="852" y="0"/>
                      <a:pt x="729" y="150"/>
                      <a:pt x="834" y="162"/>
                    </a:cubicBezTo>
                    <a:cubicBezTo>
                      <a:pt x="954" y="228"/>
                      <a:pt x="1041" y="303"/>
                      <a:pt x="1086" y="486"/>
                    </a:cubicBezTo>
                    <a:cubicBezTo>
                      <a:pt x="1128" y="687"/>
                      <a:pt x="1152" y="756"/>
                      <a:pt x="1140" y="918"/>
                    </a:cubicBezTo>
                    <a:cubicBezTo>
                      <a:pt x="1097" y="1005"/>
                      <a:pt x="1105" y="1397"/>
                      <a:pt x="1014" y="1458"/>
                    </a:cubicBezTo>
                    <a:cubicBezTo>
                      <a:pt x="1008" y="1488"/>
                      <a:pt x="1003" y="1518"/>
                      <a:pt x="996" y="1548"/>
                    </a:cubicBezTo>
                    <a:cubicBezTo>
                      <a:pt x="991" y="1566"/>
                      <a:pt x="993" y="1591"/>
                      <a:pt x="978" y="1602"/>
                    </a:cubicBezTo>
                    <a:cubicBezTo>
                      <a:pt x="947" y="1624"/>
                      <a:pt x="870" y="1638"/>
                      <a:pt x="870" y="1638"/>
                    </a:cubicBezTo>
                    <a:cubicBezTo>
                      <a:pt x="794" y="1714"/>
                      <a:pt x="738" y="1738"/>
                      <a:pt x="636" y="1764"/>
                    </a:cubicBezTo>
                    <a:cubicBezTo>
                      <a:pt x="570" y="1758"/>
                      <a:pt x="501" y="1765"/>
                      <a:pt x="438" y="1746"/>
                    </a:cubicBezTo>
                    <a:cubicBezTo>
                      <a:pt x="417" y="1740"/>
                      <a:pt x="412" y="1711"/>
                      <a:pt x="402" y="1692"/>
                    </a:cubicBezTo>
                    <a:cubicBezTo>
                      <a:pt x="398" y="1684"/>
                      <a:pt x="414" y="1704"/>
                      <a:pt x="420" y="17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3300"/>
                  </a:gs>
                  <a:gs pos="100000">
                    <a:srgbClr val="669900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5219700" y="1773238"/>
                <a:ext cx="1093788" cy="3887788"/>
              </a:xfrm>
              <a:custGeom>
                <a:avLst/>
                <a:gdLst>
                  <a:gd name="T0" fmla="*/ 368 w 1088"/>
                  <a:gd name="T1" fmla="*/ 1691 h 3578"/>
                  <a:gd name="T2" fmla="*/ 328 w 1088"/>
                  <a:gd name="T3" fmla="*/ 1008 h 3578"/>
                  <a:gd name="T4" fmla="*/ 225 w 1088"/>
                  <a:gd name="T5" fmla="*/ 750 h 3578"/>
                  <a:gd name="T6" fmla="*/ 187 w 1088"/>
                  <a:gd name="T7" fmla="*/ 644 h 3578"/>
                  <a:gd name="T8" fmla="*/ 143 w 1088"/>
                  <a:gd name="T9" fmla="*/ 503 h 3578"/>
                  <a:gd name="T10" fmla="*/ 27 w 1088"/>
                  <a:gd name="T11" fmla="*/ 100 h 3578"/>
                  <a:gd name="T12" fmla="*/ 9 w 1088"/>
                  <a:gd name="T13" fmla="*/ 16 h 3578"/>
                  <a:gd name="T14" fmla="*/ 85 w 1088"/>
                  <a:gd name="T15" fmla="*/ 193 h 3578"/>
                  <a:gd name="T16" fmla="*/ 121 w 1088"/>
                  <a:gd name="T17" fmla="*/ 327 h 3578"/>
                  <a:gd name="T18" fmla="*/ 190 w 1088"/>
                  <a:gd name="T19" fmla="*/ 583 h 3578"/>
                  <a:gd name="T20" fmla="*/ 242 w 1088"/>
                  <a:gd name="T21" fmla="*/ 695 h 3578"/>
                  <a:gd name="T22" fmla="*/ 286 w 1088"/>
                  <a:gd name="T23" fmla="*/ 823 h 3578"/>
                  <a:gd name="T24" fmla="*/ 346 w 1088"/>
                  <a:gd name="T25" fmla="*/ 993 h 3578"/>
                  <a:gd name="T26" fmla="*/ 424 w 1088"/>
                  <a:gd name="T27" fmla="*/ 1115 h 3578"/>
                  <a:gd name="T28" fmla="*/ 398 w 1088"/>
                  <a:gd name="T29" fmla="*/ 342 h 3578"/>
                  <a:gd name="T30" fmla="*/ 328 w 1088"/>
                  <a:gd name="T31" fmla="*/ 30 h 3578"/>
                  <a:gd name="T32" fmla="*/ 381 w 1088"/>
                  <a:gd name="T33" fmla="*/ 385 h 3578"/>
                  <a:gd name="T34" fmla="*/ 406 w 1088"/>
                  <a:gd name="T35" fmla="*/ 763 h 3578"/>
                  <a:gd name="T36" fmla="*/ 413 w 1088"/>
                  <a:gd name="T37" fmla="*/ 822 h 3578"/>
                  <a:gd name="T38" fmla="*/ 409 w 1088"/>
                  <a:gd name="T39" fmla="*/ 1111 h 3578"/>
                  <a:gd name="T40" fmla="*/ 449 w 1088"/>
                  <a:gd name="T41" fmla="*/ 1008 h 3578"/>
                  <a:gd name="T42" fmla="*/ 475 w 1088"/>
                  <a:gd name="T43" fmla="*/ 922 h 3578"/>
                  <a:gd name="T44" fmla="*/ 639 w 1088"/>
                  <a:gd name="T45" fmla="*/ 695 h 3578"/>
                  <a:gd name="T46" fmla="*/ 700 w 1088"/>
                  <a:gd name="T47" fmla="*/ 610 h 3578"/>
                  <a:gd name="T48" fmla="*/ 736 w 1088"/>
                  <a:gd name="T49" fmla="*/ 492 h 3578"/>
                  <a:gd name="T50" fmla="*/ 733 w 1088"/>
                  <a:gd name="T51" fmla="*/ 376 h 3578"/>
                  <a:gd name="T52" fmla="*/ 689 w 1088"/>
                  <a:gd name="T53" fmla="*/ 546 h 3578"/>
                  <a:gd name="T54" fmla="*/ 655 w 1088"/>
                  <a:gd name="T55" fmla="*/ 609 h 3578"/>
                  <a:gd name="T56" fmla="*/ 642 w 1088"/>
                  <a:gd name="T57" fmla="*/ 642 h 3578"/>
                  <a:gd name="T58" fmla="*/ 551 w 1088"/>
                  <a:gd name="T59" fmla="*/ 756 h 3578"/>
                  <a:gd name="T60" fmla="*/ 522 w 1088"/>
                  <a:gd name="T61" fmla="*/ 830 h 3578"/>
                  <a:gd name="T62" fmla="*/ 577 w 1088"/>
                  <a:gd name="T63" fmla="*/ 775 h 3578"/>
                  <a:gd name="T64" fmla="*/ 527 w 1088"/>
                  <a:gd name="T65" fmla="*/ 881 h 3578"/>
                  <a:gd name="T66" fmla="*/ 509 w 1088"/>
                  <a:gd name="T67" fmla="*/ 938 h 3578"/>
                  <a:gd name="T68" fmla="*/ 443 w 1088"/>
                  <a:gd name="T69" fmla="*/ 1178 h 3578"/>
                  <a:gd name="T70" fmla="*/ 448 w 1088"/>
                  <a:gd name="T71" fmla="*/ 1450 h 3578"/>
                  <a:gd name="T72" fmla="*/ 499 w 1088"/>
                  <a:gd name="T73" fmla="*/ 1398 h 3578"/>
                  <a:gd name="T74" fmla="*/ 572 w 1088"/>
                  <a:gd name="T75" fmla="*/ 1253 h 3578"/>
                  <a:gd name="T76" fmla="*/ 699 w 1088"/>
                  <a:gd name="T77" fmla="*/ 1049 h 3578"/>
                  <a:gd name="T78" fmla="*/ 799 w 1088"/>
                  <a:gd name="T79" fmla="*/ 911 h 3578"/>
                  <a:gd name="T80" fmla="*/ 1045 w 1088"/>
                  <a:gd name="T81" fmla="*/ 613 h 3578"/>
                  <a:gd name="T82" fmla="*/ 1060 w 1088"/>
                  <a:gd name="T83" fmla="*/ 640 h 3578"/>
                  <a:gd name="T84" fmla="*/ 994 w 1088"/>
                  <a:gd name="T85" fmla="*/ 710 h 3578"/>
                  <a:gd name="T86" fmla="*/ 873 w 1088"/>
                  <a:gd name="T87" fmla="*/ 867 h 3578"/>
                  <a:gd name="T88" fmla="*/ 742 w 1088"/>
                  <a:gd name="T89" fmla="*/ 1050 h 3578"/>
                  <a:gd name="T90" fmla="*/ 647 w 1088"/>
                  <a:gd name="T91" fmla="*/ 1206 h 3578"/>
                  <a:gd name="T92" fmla="*/ 596 w 1088"/>
                  <a:gd name="T93" fmla="*/ 1292 h 3578"/>
                  <a:gd name="T94" fmla="*/ 509 w 1088"/>
                  <a:gd name="T95" fmla="*/ 1462 h 3578"/>
                  <a:gd name="T96" fmla="*/ 458 w 1088"/>
                  <a:gd name="T97" fmla="*/ 1519 h 3578"/>
                  <a:gd name="T98" fmla="*/ 475 w 1088"/>
                  <a:gd name="T99" fmla="*/ 1930 h 3578"/>
                  <a:gd name="T100" fmla="*/ 470 w 1088"/>
                  <a:gd name="T101" fmla="*/ 2084 h 3578"/>
                  <a:gd name="T102" fmla="*/ 467 w 1088"/>
                  <a:gd name="T103" fmla="*/ 2450 h 3578"/>
                  <a:gd name="T104" fmla="*/ 446 w 1088"/>
                  <a:gd name="T105" fmla="*/ 2795 h 3578"/>
                  <a:gd name="T106" fmla="*/ 473 w 1088"/>
                  <a:gd name="T107" fmla="*/ 3560 h 3578"/>
                  <a:gd name="T108" fmla="*/ 440 w 1088"/>
                  <a:gd name="T109" fmla="*/ 3563 h 3578"/>
                  <a:gd name="T110" fmla="*/ 302 w 1088"/>
                  <a:gd name="T111" fmla="*/ 3560 h 3578"/>
                  <a:gd name="T112" fmla="*/ 362 w 1088"/>
                  <a:gd name="T113" fmla="*/ 2256 h 3578"/>
                  <a:gd name="T114" fmla="*/ 368 w 1088"/>
                  <a:gd name="T115" fmla="*/ 1685 h 3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88" h="3578">
                    <a:moveTo>
                      <a:pt x="368" y="1691"/>
                    </a:moveTo>
                    <a:cubicBezTo>
                      <a:pt x="358" y="1063"/>
                      <a:pt x="434" y="1251"/>
                      <a:pt x="328" y="1008"/>
                    </a:cubicBezTo>
                    <a:cubicBezTo>
                      <a:pt x="297" y="935"/>
                      <a:pt x="274" y="791"/>
                      <a:pt x="225" y="750"/>
                    </a:cubicBezTo>
                    <a:cubicBezTo>
                      <a:pt x="194" y="689"/>
                      <a:pt x="203" y="684"/>
                      <a:pt x="187" y="644"/>
                    </a:cubicBezTo>
                    <a:cubicBezTo>
                      <a:pt x="174" y="604"/>
                      <a:pt x="170" y="595"/>
                      <a:pt x="143" y="503"/>
                    </a:cubicBezTo>
                    <a:cubicBezTo>
                      <a:pt x="118" y="383"/>
                      <a:pt x="99" y="181"/>
                      <a:pt x="27" y="100"/>
                    </a:cubicBezTo>
                    <a:cubicBezTo>
                      <a:pt x="5" y="18"/>
                      <a:pt x="0" y="0"/>
                      <a:pt x="9" y="16"/>
                    </a:cubicBezTo>
                    <a:cubicBezTo>
                      <a:pt x="25" y="66"/>
                      <a:pt x="68" y="141"/>
                      <a:pt x="85" y="193"/>
                    </a:cubicBezTo>
                    <a:cubicBezTo>
                      <a:pt x="117" y="297"/>
                      <a:pt x="84" y="235"/>
                      <a:pt x="121" y="327"/>
                    </a:cubicBezTo>
                    <a:cubicBezTo>
                      <a:pt x="152" y="403"/>
                      <a:pt x="160" y="506"/>
                      <a:pt x="190" y="583"/>
                    </a:cubicBezTo>
                    <a:cubicBezTo>
                      <a:pt x="206" y="622"/>
                      <a:pt x="230" y="654"/>
                      <a:pt x="242" y="695"/>
                    </a:cubicBezTo>
                    <a:cubicBezTo>
                      <a:pt x="257" y="744"/>
                      <a:pt x="263" y="787"/>
                      <a:pt x="286" y="823"/>
                    </a:cubicBezTo>
                    <a:cubicBezTo>
                      <a:pt x="301" y="878"/>
                      <a:pt x="322" y="950"/>
                      <a:pt x="346" y="993"/>
                    </a:cubicBezTo>
                    <a:cubicBezTo>
                      <a:pt x="366" y="1036"/>
                      <a:pt x="424" y="1115"/>
                      <a:pt x="424" y="1115"/>
                    </a:cubicBezTo>
                    <a:cubicBezTo>
                      <a:pt x="462" y="863"/>
                      <a:pt x="450" y="585"/>
                      <a:pt x="398" y="342"/>
                    </a:cubicBezTo>
                    <a:cubicBezTo>
                      <a:pt x="329" y="26"/>
                      <a:pt x="396" y="310"/>
                      <a:pt x="328" y="30"/>
                    </a:cubicBezTo>
                    <a:cubicBezTo>
                      <a:pt x="325" y="37"/>
                      <a:pt x="369" y="263"/>
                      <a:pt x="381" y="385"/>
                    </a:cubicBezTo>
                    <a:cubicBezTo>
                      <a:pt x="401" y="524"/>
                      <a:pt x="391" y="692"/>
                      <a:pt x="406" y="763"/>
                    </a:cubicBezTo>
                    <a:cubicBezTo>
                      <a:pt x="411" y="834"/>
                      <a:pt x="412" y="763"/>
                      <a:pt x="413" y="822"/>
                    </a:cubicBezTo>
                    <a:cubicBezTo>
                      <a:pt x="415" y="921"/>
                      <a:pt x="396" y="1013"/>
                      <a:pt x="409" y="1111"/>
                    </a:cubicBezTo>
                    <a:cubicBezTo>
                      <a:pt x="412" y="1141"/>
                      <a:pt x="442" y="1036"/>
                      <a:pt x="449" y="1008"/>
                    </a:cubicBezTo>
                    <a:cubicBezTo>
                      <a:pt x="457" y="979"/>
                      <a:pt x="464" y="948"/>
                      <a:pt x="475" y="922"/>
                    </a:cubicBezTo>
                    <a:cubicBezTo>
                      <a:pt x="524" y="822"/>
                      <a:pt x="582" y="776"/>
                      <a:pt x="639" y="695"/>
                    </a:cubicBezTo>
                    <a:cubicBezTo>
                      <a:pt x="709" y="596"/>
                      <a:pt x="643" y="676"/>
                      <a:pt x="700" y="610"/>
                    </a:cubicBezTo>
                    <a:cubicBezTo>
                      <a:pt x="717" y="565"/>
                      <a:pt x="727" y="536"/>
                      <a:pt x="736" y="492"/>
                    </a:cubicBezTo>
                    <a:cubicBezTo>
                      <a:pt x="741" y="454"/>
                      <a:pt x="740" y="367"/>
                      <a:pt x="733" y="376"/>
                    </a:cubicBezTo>
                    <a:cubicBezTo>
                      <a:pt x="724" y="385"/>
                      <a:pt x="706" y="503"/>
                      <a:pt x="689" y="546"/>
                    </a:cubicBezTo>
                    <a:cubicBezTo>
                      <a:pt x="687" y="574"/>
                      <a:pt x="661" y="583"/>
                      <a:pt x="655" y="609"/>
                    </a:cubicBezTo>
                    <a:cubicBezTo>
                      <a:pt x="653" y="622"/>
                      <a:pt x="646" y="630"/>
                      <a:pt x="642" y="642"/>
                    </a:cubicBezTo>
                    <a:cubicBezTo>
                      <a:pt x="638" y="655"/>
                      <a:pt x="556" y="742"/>
                      <a:pt x="551" y="756"/>
                    </a:cubicBezTo>
                    <a:cubicBezTo>
                      <a:pt x="539" y="789"/>
                      <a:pt x="537" y="799"/>
                      <a:pt x="522" y="830"/>
                    </a:cubicBezTo>
                    <a:cubicBezTo>
                      <a:pt x="508" y="857"/>
                      <a:pt x="576" y="767"/>
                      <a:pt x="577" y="775"/>
                    </a:cubicBezTo>
                    <a:cubicBezTo>
                      <a:pt x="577" y="785"/>
                      <a:pt x="538" y="853"/>
                      <a:pt x="527" y="881"/>
                    </a:cubicBezTo>
                    <a:cubicBezTo>
                      <a:pt x="521" y="899"/>
                      <a:pt x="514" y="917"/>
                      <a:pt x="509" y="938"/>
                    </a:cubicBezTo>
                    <a:cubicBezTo>
                      <a:pt x="503" y="965"/>
                      <a:pt x="443" y="1178"/>
                      <a:pt x="443" y="1178"/>
                    </a:cubicBezTo>
                    <a:cubicBezTo>
                      <a:pt x="433" y="1281"/>
                      <a:pt x="428" y="1335"/>
                      <a:pt x="448" y="1450"/>
                    </a:cubicBezTo>
                    <a:cubicBezTo>
                      <a:pt x="452" y="1471"/>
                      <a:pt x="489" y="1412"/>
                      <a:pt x="499" y="1398"/>
                    </a:cubicBezTo>
                    <a:cubicBezTo>
                      <a:pt x="507" y="1385"/>
                      <a:pt x="561" y="1259"/>
                      <a:pt x="572" y="1253"/>
                    </a:cubicBezTo>
                    <a:cubicBezTo>
                      <a:pt x="606" y="1195"/>
                      <a:pt x="661" y="1107"/>
                      <a:pt x="699" y="1049"/>
                    </a:cubicBezTo>
                    <a:cubicBezTo>
                      <a:pt x="738" y="964"/>
                      <a:pt x="774" y="985"/>
                      <a:pt x="799" y="911"/>
                    </a:cubicBezTo>
                    <a:cubicBezTo>
                      <a:pt x="856" y="839"/>
                      <a:pt x="993" y="682"/>
                      <a:pt x="1045" y="613"/>
                    </a:cubicBezTo>
                    <a:cubicBezTo>
                      <a:pt x="1088" y="568"/>
                      <a:pt x="1068" y="624"/>
                      <a:pt x="1060" y="640"/>
                    </a:cubicBezTo>
                    <a:cubicBezTo>
                      <a:pt x="1009" y="689"/>
                      <a:pt x="1036" y="688"/>
                      <a:pt x="994" y="710"/>
                    </a:cubicBezTo>
                    <a:cubicBezTo>
                      <a:pt x="963" y="747"/>
                      <a:pt x="914" y="810"/>
                      <a:pt x="873" y="867"/>
                    </a:cubicBezTo>
                    <a:cubicBezTo>
                      <a:pt x="829" y="929"/>
                      <a:pt x="791" y="998"/>
                      <a:pt x="742" y="1050"/>
                    </a:cubicBezTo>
                    <a:cubicBezTo>
                      <a:pt x="716" y="1118"/>
                      <a:pt x="678" y="1139"/>
                      <a:pt x="647" y="1206"/>
                    </a:cubicBezTo>
                    <a:cubicBezTo>
                      <a:pt x="616" y="1278"/>
                      <a:pt x="634" y="1251"/>
                      <a:pt x="596" y="1292"/>
                    </a:cubicBezTo>
                    <a:cubicBezTo>
                      <a:pt x="572" y="1350"/>
                      <a:pt x="546" y="1424"/>
                      <a:pt x="509" y="1462"/>
                    </a:cubicBezTo>
                    <a:cubicBezTo>
                      <a:pt x="493" y="1481"/>
                      <a:pt x="458" y="1519"/>
                      <a:pt x="458" y="1519"/>
                    </a:cubicBezTo>
                    <a:cubicBezTo>
                      <a:pt x="452" y="1596"/>
                      <a:pt x="463" y="1879"/>
                      <a:pt x="475" y="1930"/>
                    </a:cubicBezTo>
                    <a:cubicBezTo>
                      <a:pt x="475" y="1930"/>
                      <a:pt x="470" y="2084"/>
                      <a:pt x="470" y="2084"/>
                    </a:cubicBezTo>
                    <a:cubicBezTo>
                      <a:pt x="474" y="2160"/>
                      <a:pt x="471" y="2332"/>
                      <a:pt x="467" y="2450"/>
                    </a:cubicBezTo>
                    <a:cubicBezTo>
                      <a:pt x="463" y="2568"/>
                      <a:pt x="445" y="2610"/>
                      <a:pt x="446" y="2795"/>
                    </a:cubicBezTo>
                    <a:cubicBezTo>
                      <a:pt x="455" y="2970"/>
                      <a:pt x="479" y="3433"/>
                      <a:pt x="473" y="3560"/>
                    </a:cubicBezTo>
                    <a:cubicBezTo>
                      <a:pt x="453" y="3541"/>
                      <a:pt x="477" y="3554"/>
                      <a:pt x="440" y="3563"/>
                    </a:cubicBezTo>
                    <a:cubicBezTo>
                      <a:pt x="404" y="3550"/>
                      <a:pt x="336" y="3578"/>
                      <a:pt x="302" y="3560"/>
                    </a:cubicBezTo>
                    <a:cubicBezTo>
                      <a:pt x="305" y="3356"/>
                      <a:pt x="364" y="2401"/>
                      <a:pt x="362" y="2256"/>
                    </a:cubicBezTo>
                    <a:cubicBezTo>
                      <a:pt x="373" y="1944"/>
                      <a:pt x="367" y="1780"/>
                      <a:pt x="368" y="1685"/>
                    </a:cubicBezTo>
                  </a:path>
                </a:pathLst>
              </a:custGeom>
              <a:gradFill rotWithShape="0">
                <a:gsLst>
                  <a:gs pos="0">
                    <a:srgbClr val="FF9966"/>
                  </a:gs>
                  <a:gs pos="100000">
                    <a:schemeClr val="tx2"/>
                  </a:gs>
                </a:gsLst>
                <a:lin ang="0" scaled="1"/>
              </a:gra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</p:grpSp>
      <p:sp>
        <p:nvSpPr>
          <p:cNvPr id="214" name="TextBox 213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183" y="4239282"/>
            <a:ext cx="2902408" cy="2667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10" y="4667382"/>
            <a:ext cx="2410553" cy="1740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145" y="4611360"/>
            <a:ext cx="1864646" cy="1745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47" y="1105931"/>
            <a:ext cx="5956918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531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007" y="982340"/>
            <a:ext cx="176270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portaldoemprestimo.com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92" y="427335"/>
            <a:ext cx="1113786" cy="5550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42" y="2271639"/>
            <a:ext cx="2132874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http://zoologia2013.blogspot.com.br/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22" y="1509253"/>
            <a:ext cx="1105556" cy="735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43" y="3803069"/>
            <a:ext cx="2132873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http://g1.globo.com/</a:t>
            </a:r>
            <a:r>
              <a:rPr lang="en-US" sz="900" dirty="0" err="1"/>
              <a:t>sp</a:t>
            </a:r>
            <a:r>
              <a:rPr lang="en-US" sz="900" dirty="0"/>
              <a:t>/</a:t>
            </a:r>
            <a:r>
              <a:rPr lang="en-US" sz="900" dirty="0" err="1"/>
              <a:t>santos-regiao</a:t>
            </a:r>
            <a:r>
              <a:rPr lang="en-US" sz="900" dirty="0"/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1" y="2517860"/>
            <a:ext cx="1713612" cy="12852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397" y="5472526"/>
            <a:ext cx="1456781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revistatae.com.br</a:t>
            </a:r>
            <a:r>
              <a:rPr lang="en-US" sz="900" dirty="0"/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53" y="4235444"/>
            <a:ext cx="1294915" cy="1265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410" y="416310"/>
            <a:ext cx="500014" cy="5025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8131" y="918835"/>
            <a:ext cx="10236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/>
              <a:t>igreja</a:t>
            </a:r>
            <a:r>
              <a:rPr lang="en-US" sz="900" dirty="0"/>
              <a:t>-de-</a:t>
            </a:r>
            <a:r>
              <a:rPr lang="en-US" sz="900" dirty="0" err="1"/>
              <a:t>cristo.com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2602078" y="2006279"/>
            <a:ext cx="1938975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www.palavrademedico.com.br</a:t>
            </a:r>
            <a:endParaRPr lang="en-US" sz="9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089" y="1348607"/>
            <a:ext cx="1434459" cy="73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131" y="2502471"/>
            <a:ext cx="1089760" cy="753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31" y="3656346"/>
            <a:ext cx="1089760" cy="755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3030805" y="4371431"/>
            <a:ext cx="13660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/>
              <a:t>agenciapatriciagalvao.org.br</a:t>
            </a:r>
            <a:endParaRPr lang="en-US" sz="800" dirty="0"/>
          </a:p>
        </p:txBody>
      </p:sp>
      <p:sp>
        <p:nvSpPr>
          <p:cNvPr id="18" name="Rectangle 17"/>
          <p:cNvSpPr/>
          <p:nvPr/>
        </p:nvSpPr>
        <p:spPr>
          <a:xfrm>
            <a:off x="3194813" y="3256781"/>
            <a:ext cx="9669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/>
              <a:t>mulher.uol.com.br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42301" y="5580247"/>
            <a:ext cx="10054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www.flickr.com</a:t>
            </a:r>
            <a:endParaRPr lang="en-US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217" y="4630049"/>
            <a:ext cx="514207" cy="8424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387" y="531146"/>
            <a:ext cx="1256314" cy="8392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82279" y="1332455"/>
            <a:ext cx="176270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http://</a:t>
            </a:r>
            <a:r>
              <a:rPr lang="en-US" sz="1050" dirty="0" err="1"/>
              <a:t>essasmeninas.com.br</a:t>
            </a:r>
            <a:r>
              <a:rPr lang="en-US" sz="1050" dirty="0"/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09751" y="2502471"/>
            <a:ext cx="9412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old.knoow.net</a:t>
            </a:r>
            <a:endParaRPr lang="en-US" sz="1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279" y="1558493"/>
            <a:ext cx="1425345" cy="9593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6649" y="2919447"/>
            <a:ext cx="1658335" cy="1105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086649" y="4034392"/>
            <a:ext cx="1602459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ecotelhado.com</a:t>
            </a:r>
            <a:endParaRPr lang="en-US" sz="1100" dirty="0"/>
          </a:p>
        </p:txBody>
      </p:sp>
      <p:sp>
        <p:nvSpPr>
          <p:cNvPr id="22" name="Rectangle 21"/>
          <p:cNvSpPr/>
          <p:nvPr/>
        </p:nvSpPr>
        <p:spPr>
          <a:xfrm>
            <a:off x="5173850" y="5104466"/>
            <a:ext cx="1456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g1.globo.com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2279" y="4296002"/>
            <a:ext cx="1557829" cy="8769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4572000" y="6215620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www.pedroarizoli.com.br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3387" y="5412809"/>
            <a:ext cx="1143245" cy="8568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/>
          <a:srcRect r="11300"/>
          <a:stretch/>
        </p:blipFill>
        <p:spPr>
          <a:xfrm>
            <a:off x="7470297" y="491802"/>
            <a:ext cx="1143245" cy="8568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286262" y="1409399"/>
            <a:ext cx="14927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www.imparcial.com.br</a:t>
            </a:r>
            <a:endParaRPr lang="en-US" sz="105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19781" y="1889364"/>
            <a:ext cx="1359197" cy="76454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409983" y="2661915"/>
            <a:ext cx="137730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viajeaqui.abril.com.br</a:t>
            </a:r>
            <a:endParaRPr lang="en-US" sz="1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92166" y="3002148"/>
            <a:ext cx="1495117" cy="84100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409983" y="3866112"/>
            <a:ext cx="14424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www.redeprouc.org.br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7342572" y="4877551"/>
            <a:ext cx="1547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www.amborelle.com.br</a:t>
            </a:r>
            <a:endParaRPr lang="en-US" sz="11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2451" y="4265009"/>
            <a:ext cx="858937" cy="64373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42265" y="5237870"/>
            <a:ext cx="1747400" cy="117719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326333" y="6400286"/>
            <a:ext cx="14713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ecologiaparatodos.org</a:t>
            </a:r>
            <a:endParaRPr lang="en-US" sz="11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1"/>
          <a:srcRect l="72915" t="53319" r="1644"/>
          <a:stretch/>
        </p:blipFill>
        <p:spPr>
          <a:xfrm>
            <a:off x="2028819" y="5087798"/>
            <a:ext cx="694922" cy="102006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769738" y="5923200"/>
            <a:ext cx="12800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/>
              <a:t>ultradownloads.com.br</a:t>
            </a:r>
            <a:endParaRPr lang="en-US" sz="900" dirty="0"/>
          </a:p>
        </p:txBody>
      </p:sp>
      <p:sp>
        <p:nvSpPr>
          <p:cNvPr id="43" name="TextBox 42"/>
          <p:cNvSpPr txBox="1"/>
          <p:nvPr/>
        </p:nvSpPr>
        <p:spPr>
          <a:xfrm>
            <a:off x="3559209" y="161814"/>
            <a:ext cx="212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Crédito</a:t>
            </a:r>
            <a:r>
              <a:rPr lang="en-US" b="1" dirty="0"/>
              <a:t> das </a:t>
            </a:r>
            <a:r>
              <a:rPr lang="en-US" b="1" dirty="0" err="1"/>
              <a:t>imagens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89263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89" y="6386549"/>
            <a:ext cx="2974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www.saude.goiania.go.gov.br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9" y="4394717"/>
            <a:ext cx="2962322" cy="19314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56959" y="3847235"/>
            <a:ext cx="1456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g1.globo.com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4" y="1923427"/>
            <a:ext cx="2962322" cy="192380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30515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C932D7-0293-60A7-7406-6ED8DF97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186" y="0"/>
            <a:ext cx="6239814" cy="6858000"/>
          </a:xfrm>
          <a:prstGeom prst="rect">
            <a:avLst/>
          </a:prstGeom>
        </p:spPr>
      </p:pic>
      <p:sp>
        <p:nvSpPr>
          <p:cNvPr id="3" name="Seta para a Direita 2">
            <a:extLst>
              <a:ext uri="{FF2B5EF4-FFF2-40B4-BE49-F238E27FC236}">
                <a16:creationId xmlns:a16="http://schemas.microsoft.com/office/drawing/2014/main" id="{38C48781-F87D-BC9B-E16A-A2604DEBD186}"/>
              </a:ext>
            </a:extLst>
          </p:cNvPr>
          <p:cNvSpPr/>
          <p:nvPr/>
        </p:nvSpPr>
        <p:spPr>
          <a:xfrm>
            <a:off x="4040155" y="681135"/>
            <a:ext cx="1754155" cy="2519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2164226F-23EC-B4FB-0BB4-0D967A521803}"/>
              </a:ext>
            </a:extLst>
          </p:cNvPr>
          <p:cNvSpPr/>
          <p:nvPr/>
        </p:nvSpPr>
        <p:spPr>
          <a:xfrm>
            <a:off x="4040155" y="1038809"/>
            <a:ext cx="1754155" cy="2519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5194FB8F-CFD3-28DF-EF57-EF95C9BDB637}"/>
              </a:ext>
            </a:extLst>
          </p:cNvPr>
          <p:cNvSpPr/>
          <p:nvPr/>
        </p:nvSpPr>
        <p:spPr>
          <a:xfrm>
            <a:off x="4040155" y="1489788"/>
            <a:ext cx="1754155" cy="2519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8CEBBE8F-393F-F42E-C298-C1D26F48058E}"/>
              </a:ext>
            </a:extLst>
          </p:cNvPr>
          <p:cNvSpPr/>
          <p:nvPr/>
        </p:nvSpPr>
        <p:spPr>
          <a:xfrm>
            <a:off x="4040155" y="1940767"/>
            <a:ext cx="1754155" cy="2519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7ABC5BE3-D6E7-362E-09FD-EB343E188207}"/>
              </a:ext>
            </a:extLst>
          </p:cNvPr>
          <p:cNvSpPr/>
          <p:nvPr/>
        </p:nvSpPr>
        <p:spPr>
          <a:xfrm>
            <a:off x="4030824" y="2978021"/>
            <a:ext cx="1754155" cy="25192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E2021EF8-2C08-D964-7C34-FF27CDB568E5}"/>
              </a:ext>
            </a:extLst>
          </p:cNvPr>
          <p:cNvSpPr/>
          <p:nvPr/>
        </p:nvSpPr>
        <p:spPr>
          <a:xfrm>
            <a:off x="4030824" y="3429000"/>
            <a:ext cx="1754155" cy="25192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DA3BC1B5-91A1-909B-6124-798C6D83EAD1}"/>
              </a:ext>
            </a:extLst>
          </p:cNvPr>
          <p:cNvSpPr/>
          <p:nvPr/>
        </p:nvSpPr>
        <p:spPr>
          <a:xfrm>
            <a:off x="4040155" y="4340291"/>
            <a:ext cx="1754155" cy="25192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id="{D1A5DC7E-C4B3-04EC-D8FC-E8BB96335ED4}"/>
              </a:ext>
            </a:extLst>
          </p:cNvPr>
          <p:cNvSpPr/>
          <p:nvPr/>
        </p:nvSpPr>
        <p:spPr>
          <a:xfrm>
            <a:off x="4030823" y="4990324"/>
            <a:ext cx="1754155" cy="25192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AA3BB6-A407-7170-A939-0D39DD743D66}"/>
              </a:ext>
            </a:extLst>
          </p:cNvPr>
          <p:cNvSpPr txBox="1"/>
          <p:nvPr/>
        </p:nvSpPr>
        <p:spPr>
          <a:xfrm>
            <a:off x="2840292" y="4340291"/>
            <a:ext cx="103265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400" dirty="0">
                <a:solidFill>
                  <a:srgbClr val="FF0000"/>
                </a:solidFill>
                <a:latin typeface="Chalkduster" panose="03050602040202020205" pitchFamily="66" charset="77"/>
              </a:rPr>
              <a:t>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00C009-C8D2-53FC-8F8A-6DABE93D72B5}"/>
              </a:ext>
            </a:extLst>
          </p:cNvPr>
          <p:cNvSpPr txBox="1"/>
          <p:nvPr/>
        </p:nvSpPr>
        <p:spPr>
          <a:xfrm>
            <a:off x="194670" y="4592217"/>
            <a:ext cx="2805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i="1" dirty="0"/>
              <a:t>Como deve acontecer um projeto de restauração florestal? Qualquer espécie da árvore serve para ser plantada em qualquer local e a qualquer tempo? Por quê?</a:t>
            </a:r>
          </a:p>
        </p:txBody>
      </p:sp>
      <p:pic>
        <p:nvPicPr>
          <p:cNvPr id="2050" name="Picture 2" descr="Dia da Árvore: Criado pela Águas Guariroba, Viveiro Isaac de Oliveira  cumpre papel fundamental na conservação do Cerrado">
            <a:extLst>
              <a:ext uri="{FF2B5EF4-FFF2-40B4-BE49-F238E27FC236}">
                <a16:creationId xmlns:a16="http://schemas.microsoft.com/office/drawing/2014/main" id="{80DD779A-8495-E273-DA70-69378176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0" y="2153425"/>
            <a:ext cx="3435362" cy="2289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62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3868" y="803239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/>
              <a:t>… mas como descobrir o padrão de distribuição de uma dada população?</a:t>
            </a:r>
            <a:endParaRPr lang="en-US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993291" y="25050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8061361" y="33694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8" y="1375055"/>
            <a:ext cx="1225019" cy="1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6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3868" y="803239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/>
              <a:t>… mas como descobrir o padrão de distribuição de uma dada população?</a:t>
            </a:r>
            <a:endParaRPr lang="en-US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993291" y="25050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8061361" y="33694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1956932" y="1440009"/>
            <a:ext cx="4925021" cy="780296"/>
            <a:chOff x="1889621" y="3131911"/>
            <a:chExt cx="4925021" cy="780296"/>
          </a:xfrm>
        </p:grpSpPr>
        <p:sp>
          <p:nvSpPr>
            <p:cNvPr id="70" name="CaixaDeTexto 69"/>
            <p:cNvSpPr txBox="1"/>
            <p:nvPr/>
          </p:nvSpPr>
          <p:spPr>
            <a:xfrm>
              <a:off x="1889621" y="3388987"/>
              <a:ext cx="49250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Razão Variância / Média (</a:t>
              </a:r>
              <a:r>
                <a:rPr lang="pt-BR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pt-BR" sz="2800" b="1" baseline="30000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</a:t>
              </a:r>
              <a:r>
                <a:rPr lang="pt-BR" sz="28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 </a:t>
              </a:r>
              <a:r>
                <a:rPr lang="pt-BR" sz="28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  <a:r>
                <a:rPr lang="pt-BR" sz="2800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252211" y="3131911"/>
              <a:ext cx="3260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3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US" sz="36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8" y="1375055"/>
            <a:ext cx="1225019" cy="1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55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889" y="80716"/>
            <a:ext cx="8927697" cy="6690849"/>
            <a:chOff x="112889" y="80716"/>
            <a:chExt cx="8927697" cy="6690849"/>
          </a:xfrm>
        </p:grpSpPr>
        <p:sp>
          <p:nvSpPr>
            <p:cNvPr id="67" name="CaixaDeTexto 66"/>
            <p:cNvSpPr txBox="1"/>
            <p:nvPr/>
          </p:nvSpPr>
          <p:spPr>
            <a:xfrm>
              <a:off x="237656" y="3866889"/>
              <a:ext cx="8649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Dada a localização de um indivíduo, qual é a probabilidade de que outro esteja próximo?</a:t>
              </a: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8135508" y="6525344"/>
              <a:ext cx="9050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000" dirty="0"/>
                <a:t>(Krebs, 1989)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aixaDeTexto 70"/>
                <p:cNvSpPr txBox="1"/>
                <p:nvPr/>
              </p:nvSpPr>
              <p:spPr>
                <a:xfrm>
                  <a:off x="237656" y="4521377"/>
                  <a:ext cx="850585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pt-BR" sz="1600" dirty="0"/>
                    <a:t>Forma antiga e simples de se avaliar a dispersão de uma população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pt-BR" sz="1600" dirty="0"/>
                    <a:t>Índice bastante eficiente por ser fracamente afetado pela densidade da população (Myers, 1978)</a:t>
                  </a:r>
                </a:p>
                <a:p>
                  <a:endParaRPr lang="pt-BR" sz="1600" dirty="0"/>
                </a:p>
                <a:p>
                  <a:pPr algn="ctr"/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Padrão aleatório: S</a:t>
                  </a:r>
                  <a:r>
                    <a:rPr lang="pt-BR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/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</m:acc>
                    </m:oMath>
                  </a14:m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=1</a:t>
                  </a:r>
                </a:p>
                <a:p>
                  <a:pPr algn="ctr"/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Padrão agrupado: S</a:t>
                  </a:r>
                  <a:r>
                    <a:rPr lang="pt-BR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/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pt-BR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</m:oMath>
                  </a14:m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&gt;1</a:t>
                  </a:r>
                </a:p>
                <a:p>
                  <a:pPr algn="ctr"/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Padrão uniforme: S</a:t>
                  </a:r>
                  <a:r>
                    <a:rPr lang="pt-BR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/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𝒙</m:t>
                          </m:r>
                        </m:e>
                      </m:acc>
                      <m:r>
                        <a:rPr lang="pt-BR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</m:oMath>
                  </a14:m>
                  <a:r>
                    <a:rPr lang="pt-BR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&lt;1</a:t>
                  </a:r>
                </a:p>
              </p:txBody>
            </p:sp>
          </mc:Choice>
          <mc:Fallback xmlns="">
            <p:sp>
              <p:nvSpPr>
                <p:cNvPr id="71" name="CaixaDeTexto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56" y="4521377"/>
                  <a:ext cx="8505851" cy="175432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112889" y="80716"/>
              <a:ext cx="4579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Estrutura</a:t>
              </a:r>
              <a:r>
                <a:rPr lang="en-US" sz="24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 de </a:t>
              </a:r>
              <a:r>
                <a:rPr lang="en-US" sz="2400" b="1" dirty="0" err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populações</a:t>
              </a:r>
              <a:r>
                <a:rPr lang="en-US" sz="24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 (</a:t>
              </a:r>
              <a:r>
                <a:rPr lang="en-US" sz="2400" b="1" dirty="0" err="1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espacial</a:t>
              </a:r>
              <a:r>
                <a:rPr lang="en-US" sz="2400" b="1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)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V="1">
              <a:off x="112889" y="578556"/>
              <a:ext cx="8833555" cy="1411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1053868" y="803239"/>
              <a:ext cx="7173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b="1" dirty="0"/>
                <a:t>… mas como descobrir o padrão de distribuição de uma dada população?</a:t>
              </a:r>
              <a:endParaRPr lang="en-US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93291" y="250504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061361" y="336946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1956932" y="1440009"/>
              <a:ext cx="4925021" cy="780296"/>
              <a:chOff x="1889621" y="3131911"/>
              <a:chExt cx="4925021" cy="780296"/>
            </a:xfrm>
          </p:grpSpPr>
          <p:sp>
            <p:nvSpPr>
              <p:cNvPr id="70" name="CaixaDeTexto 69"/>
              <p:cNvSpPr txBox="1"/>
              <p:nvPr/>
            </p:nvSpPr>
            <p:spPr>
              <a:xfrm>
                <a:off x="1889621" y="3388987"/>
                <a:ext cx="49250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8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Razão Variância / Média (</a:t>
                </a:r>
                <a:r>
                  <a:rPr lang="pt-B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</a:t>
                </a:r>
                <a:r>
                  <a:rPr lang="pt-BR" sz="2800" b="1" baseline="3000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 </a:t>
                </a:r>
                <a:r>
                  <a:rPr lang="pt-BR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/ </a:t>
                </a:r>
                <a:r>
                  <a:rPr lang="pt-BR" sz="2800" b="1" dirty="0" err="1">
                    <a:ln>
                      <a:solidFill>
                        <a:sysClr val="windowText" lastClr="000000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  <a:r>
                  <a:rPr lang="pt-BR" sz="2800" b="1" dirty="0">
                    <a:ln>
                      <a:solidFill>
                        <a:schemeClr val="tx1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252211" y="3131911"/>
                <a:ext cx="32600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36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endParaRPr lang="en-US" sz="36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300136" y="507839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18067" y="538020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21057" y="56969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8" y="1375055"/>
            <a:ext cx="1225019" cy="1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55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69" name="Oval 68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616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70" name="Oval 69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218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graphicFrame>
        <p:nvGraphicFramePr>
          <p:cNvPr id="63" name="Tabela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3062"/>
              </p:ext>
            </p:extLst>
          </p:nvPr>
        </p:nvGraphicFramePr>
        <p:xfrm>
          <a:off x="5364088" y="737248"/>
          <a:ext cx="3600400" cy="579349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1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 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Nº de indivíduos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Desvio padrão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Variância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30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(30-2,3) = 27,6 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20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(20-2,3) = 17,6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10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(10-2,3) = 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35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(-2,3)</a:t>
                      </a:r>
                      <a:r>
                        <a:rPr lang="pt-BR" sz="800" u="none" strike="noStrike" baseline="30000" dirty="0">
                          <a:effectLst/>
                        </a:rPr>
                        <a:t>2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Média das Espécies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2,3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Variância das Espécies 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50,4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sp>
        <p:nvSpPr>
          <p:cNvPr id="9252" name="Retângulo 9251"/>
          <p:cNvSpPr/>
          <p:nvPr/>
        </p:nvSpPr>
        <p:spPr>
          <a:xfrm>
            <a:off x="5346086" y="756991"/>
            <a:ext cx="3636404" cy="578868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extBox 21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38" name="Oval 37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5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graphicFrame>
        <p:nvGraphicFramePr>
          <p:cNvPr id="45" name="Tabela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442020"/>
              </p:ext>
            </p:extLst>
          </p:nvPr>
        </p:nvGraphicFramePr>
        <p:xfrm>
          <a:off x="5364088" y="737248"/>
          <a:ext cx="3600400" cy="579349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1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 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Nº de indivíduos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Desvio padrão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Variância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30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(30-2,3) = 27,6 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20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(20-2,3) = 17,6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10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(10-2,3) = 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35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(-2,3)</a:t>
                      </a:r>
                      <a:r>
                        <a:rPr lang="pt-BR" sz="800" u="none" strike="noStrike" baseline="30000" dirty="0">
                          <a:effectLst/>
                        </a:rPr>
                        <a:t>2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Média das Espécies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2,3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Variância das Espécies 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50,4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46" name="Retângulo 9251"/>
          <p:cNvSpPr/>
          <p:nvPr/>
        </p:nvSpPr>
        <p:spPr>
          <a:xfrm>
            <a:off x="5346086" y="756991"/>
            <a:ext cx="3636404" cy="578868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0755" y="1402639"/>
            <a:ext cx="1701636" cy="1112951"/>
            <a:chOff x="340755" y="1402639"/>
            <a:chExt cx="1701636" cy="1112951"/>
          </a:xfrm>
        </p:grpSpPr>
        <p:sp>
          <p:nvSpPr>
            <p:cNvPr id="27" name="TextBox 26"/>
            <p:cNvSpPr txBox="1"/>
            <p:nvPr/>
          </p:nvSpPr>
          <p:spPr>
            <a:xfrm>
              <a:off x="728463" y="140263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_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40755" y="1599968"/>
              <a:ext cx="1701636" cy="915622"/>
              <a:chOff x="1176441" y="2057779"/>
              <a:chExt cx="1701636" cy="91562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191573" y="2057779"/>
                <a:ext cx="1686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50,4/2,3</a:t>
                </a:r>
                <a:endParaRPr lang="en-US" b="1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76441" y="2604069"/>
                <a:ext cx="1293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21,8</a:t>
                </a:r>
                <a:endParaRPr lang="en-US" b="1" baseline="30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534267" y="241940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_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3" name="Oval 2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141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31868" y="5064122"/>
            <a:ext cx="4572000" cy="1599542"/>
            <a:chOff x="331868" y="4690597"/>
            <a:chExt cx="4572000" cy="1599542"/>
          </a:xfrm>
        </p:grpSpPr>
        <p:grpSp>
          <p:nvGrpSpPr>
            <p:cNvPr id="11" name="Group 10"/>
            <p:cNvGrpSpPr/>
            <p:nvPr/>
          </p:nvGrpSpPr>
          <p:grpSpPr>
            <a:xfrm>
              <a:off x="331868" y="4720479"/>
              <a:ext cx="4572000" cy="1569660"/>
              <a:chOff x="345979" y="4706368"/>
              <a:chExt cx="4572000" cy="15696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53" name="Retângulo 9252"/>
                  <p:cNvSpPr/>
                  <p:nvPr/>
                </p:nvSpPr>
                <p:spPr>
                  <a:xfrm>
                    <a:off x="345979" y="4706368"/>
                    <a:ext cx="4572000" cy="1569660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aleatório: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=1</a:t>
                    </a:r>
                  </a:p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agrupado: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pt-BR" sz="32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&gt;1</a:t>
                    </a:r>
                  </a:p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uniforme: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pt-BR" sz="32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&lt;1</a:t>
                    </a:r>
                  </a:p>
                </p:txBody>
              </p:sp>
            </mc:Choice>
            <mc:Fallback xmlns="">
              <p:sp>
                <p:nvSpPr>
                  <p:cNvPr id="9253" name="Retângulo 925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979" y="4706368"/>
                    <a:ext cx="4572000" cy="156966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l="-2933" t="-5039" r="-3333" b="-143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4075290" y="514098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_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044247" y="563205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_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992615" y="469059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</p:grpSp>
      <p:graphicFrame>
        <p:nvGraphicFramePr>
          <p:cNvPr id="45" name="Tabela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550975"/>
              </p:ext>
            </p:extLst>
          </p:nvPr>
        </p:nvGraphicFramePr>
        <p:xfrm>
          <a:off x="5364088" y="737248"/>
          <a:ext cx="3600400" cy="579349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1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 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Nº de indivíduos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Desvio padrão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Variância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30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(30-2,3) = 27,6 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20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(20-2,3) = 17,6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10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(10-2,3) = 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35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(-2,3)</a:t>
                      </a:r>
                      <a:r>
                        <a:rPr lang="pt-BR" sz="800" u="none" strike="noStrike" baseline="30000" dirty="0">
                          <a:effectLst/>
                        </a:rPr>
                        <a:t>2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Média das Espécies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2,3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Variância das Espécies 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50,4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46" name="Retângulo 9251"/>
          <p:cNvSpPr/>
          <p:nvPr/>
        </p:nvSpPr>
        <p:spPr>
          <a:xfrm>
            <a:off x="5346086" y="756991"/>
            <a:ext cx="3636404" cy="578868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0755" y="1402639"/>
            <a:ext cx="1701636" cy="1112951"/>
            <a:chOff x="340755" y="1402639"/>
            <a:chExt cx="1701636" cy="1112951"/>
          </a:xfrm>
        </p:grpSpPr>
        <p:sp>
          <p:nvSpPr>
            <p:cNvPr id="27" name="TextBox 26"/>
            <p:cNvSpPr txBox="1"/>
            <p:nvPr/>
          </p:nvSpPr>
          <p:spPr>
            <a:xfrm>
              <a:off x="728463" y="140263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_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40755" y="1599968"/>
              <a:ext cx="1701636" cy="915622"/>
              <a:chOff x="1176441" y="2057779"/>
              <a:chExt cx="1701636" cy="91562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191573" y="2057779"/>
                <a:ext cx="1686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50,4/2,3</a:t>
                </a:r>
                <a:endParaRPr lang="en-US" b="1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76441" y="2604069"/>
                <a:ext cx="1293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21,8</a:t>
                </a:r>
                <a:endParaRPr lang="en-US" b="1" baseline="30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534267" y="241940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_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75" name="Oval 74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73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8" name="CaixaDeTexto 9247"/>
          <p:cNvSpPr txBox="1"/>
          <p:nvPr/>
        </p:nvSpPr>
        <p:spPr>
          <a:xfrm>
            <a:off x="230749" y="1124744"/>
            <a:ext cx="4569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...lembrando que variância é o desvio padrão ao quadrado!</a:t>
            </a:r>
          </a:p>
        </p:txBody>
      </p:sp>
      <p:sp>
        <p:nvSpPr>
          <p:cNvPr id="71" name="Retângulo 70"/>
          <p:cNvSpPr/>
          <p:nvPr/>
        </p:nvSpPr>
        <p:spPr>
          <a:xfrm>
            <a:off x="375100" y="5575007"/>
            <a:ext cx="3206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Padrão agrupado:</a:t>
            </a:r>
          </a:p>
        </p:txBody>
      </p:sp>
      <p:graphicFrame>
        <p:nvGraphicFramePr>
          <p:cNvPr id="45" name="Tabela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738248"/>
              </p:ext>
            </p:extLst>
          </p:nvPr>
        </p:nvGraphicFramePr>
        <p:xfrm>
          <a:off x="5364088" y="737248"/>
          <a:ext cx="3600400" cy="5793497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18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 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Nº de indivíduos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Desvio padrão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Variância</a:t>
                      </a:r>
                      <a:endParaRPr lang="pt-BR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30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(30-2,3) = 27,6 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20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(20-2,3) = 17,6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10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(10-2,3) = 7,6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(7,6)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18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19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20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21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22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23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24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50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25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(-2,3)</a:t>
                      </a:r>
                      <a:r>
                        <a:rPr lang="pt-BR" sz="800" u="none" strike="noStrike" baseline="30000">
                          <a:effectLst/>
                        </a:rPr>
                        <a:t>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35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26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(0-2,3) = -2,3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(-2,3)</a:t>
                      </a:r>
                      <a:r>
                        <a:rPr lang="pt-BR" sz="800" u="none" strike="noStrike" baseline="30000" dirty="0">
                          <a:effectLst/>
                        </a:rPr>
                        <a:t>2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 dirty="0">
                          <a:effectLst/>
                        </a:rPr>
                        <a:t>Amostra 27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Média das Espécies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2,3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8130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 dirty="0">
                          <a:effectLst/>
                        </a:rPr>
                        <a:t>Variância das Espécies 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u="none" strike="noStrike" dirty="0">
                          <a:effectLst/>
                        </a:rPr>
                        <a:t>50,4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27" marR="6627" marT="662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46" name="Retângulo 9251"/>
          <p:cNvSpPr/>
          <p:nvPr/>
        </p:nvSpPr>
        <p:spPr>
          <a:xfrm>
            <a:off x="5346086" y="756991"/>
            <a:ext cx="3636404" cy="578868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457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Estrutura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aixaDeTexto 1"/>
          <p:cNvSpPr txBox="1"/>
          <p:nvPr/>
        </p:nvSpPr>
        <p:spPr>
          <a:xfrm>
            <a:off x="238027" y="727109"/>
            <a:ext cx="492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 a teoria pela razão variância / média...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0755" y="1402639"/>
            <a:ext cx="1701636" cy="1112951"/>
            <a:chOff x="340755" y="1402639"/>
            <a:chExt cx="1701636" cy="1112951"/>
          </a:xfrm>
        </p:grpSpPr>
        <p:sp>
          <p:nvSpPr>
            <p:cNvPr id="27" name="TextBox 26"/>
            <p:cNvSpPr txBox="1"/>
            <p:nvPr/>
          </p:nvSpPr>
          <p:spPr>
            <a:xfrm>
              <a:off x="728463" y="140263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_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40755" y="1599968"/>
              <a:ext cx="1701636" cy="915622"/>
              <a:chOff x="1176441" y="2057779"/>
              <a:chExt cx="1701636" cy="91562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191573" y="2057779"/>
                <a:ext cx="1686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50,4/2,3</a:t>
                </a:r>
                <a:endParaRPr lang="en-US" b="1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76441" y="2604069"/>
                <a:ext cx="1293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baseline="30000" dirty="0"/>
                  <a:t>2 </a:t>
                </a:r>
                <a:r>
                  <a:rPr lang="en-US" b="1" dirty="0"/>
                  <a:t>/ x = 21,8</a:t>
                </a:r>
                <a:endParaRPr lang="en-US" b="1" baseline="30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534267" y="241940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_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1464234" y="1772678"/>
            <a:ext cx="3822088" cy="3339593"/>
            <a:chOff x="1464234" y="1772678"/>
            <a:chExt cx="3822088" cy="3339593"/>
          </a:xfrm>
        </p:grpSpPr>
        <p:sp>
          <p:nvSpPr>
            <p:cNvPr id="75" name="Oval 74"/>
            <p:cNvSpPr/>
            <p:nvPr/>
          </p:nvSpPr>
          <p:spPr>
            <a:xfrm>
              <a:off x="1464234" y="1772678"/>
              <a:ext cx="3822088" cy="333959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196362" y="26098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902468" y="305003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11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02468" y="3534805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14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870559" y="40999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13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675618" y="34462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24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047266" y="476215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21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304986" y="255303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8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79401" y="297030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9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66114" y="34023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16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622937" y="32787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15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087182" y="385373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17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068920" y="436485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19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043137" y="228817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24930" y="2250721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473841" y="436484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20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196362" y="188138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687128" y="225631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7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634312" y="37200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18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72833" y="268547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343212" y="337168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10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888906" y="2609813"/>
              <a:ext cx="426575" cy="26486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315481" y="3993910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12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81343" y="3787727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23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443984" y="4497284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811849" y="2817909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25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888906" y="3082778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26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469413" y="3839213"/>
              <a:ext cx="426575" cy="2648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27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31868" y="5064122"/>
            <a:ext cx="4572000" cy="1599542"/>
            <a:chOff x="331868" y="4690597"/>
            <a:chExt cx="4572000" cy="1599542"/>
          </a:xfrm>
        </p:grpSpPr>
        <p:grpSp>
          <p:nvGrpSpPr>
            <p:cNvPr id="104" name="Group 103"/>
            <p:cNvGrpSpPr/>
            <p:nvPr/>
          </p:nvGrpSpPr>
          <p:grpSpPr>
            <a:xfrm>
              <a:off x="331868" y="4720479"/>
              <a:ext cx="4572000" cy="1569660"/>
              <a:chOff x="345979" y="4706368"/>
              <a:chExt cx="4572000" cy="15696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tângulo 9252"/>
                  <p:cNvSpPr/>
                  <p:nvPr/>
                </p:nvSpPr>
                <p:spPr>
                  <a:xfrm>
                    <a:off x="345979" y="4706368"/>
                    <a:ext cx="4572000" cy="1569660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aleatório: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=1</a:t>
                    </a:r>
                  </a:p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agrupado: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pt-BR" sz="32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&gt;1</a:t>
                    </a:r>
                  </a:p>
                  <a:p>
                    <a:pPr algn="ctr"/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Padrão uniforme: S</a:t>
                    </a:r>
                    <a:r>
                      <a:rPr lang="pt-BR" sz="3200" b="1" baseline="30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2</a:t>
                    </a:r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/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32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𝒙</m:t>
                            </m:r>
                          </m:e>
                        </m:acc>
                        <m:r>
                          <a:rPr lang="pt-BR" sz="32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 </m:t>
                        </m:r>
                      </m:oMath>
                    </a14:m>
                    <a:r>
                      <a:rPr lang="pt-BR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&lt;1</a:t>
                    </a:r>
                  </a:p>
                </p:txBody>
              </p:sp>
            </mc:Choice>
            <mc:Fallback xmlns="">
              <p:sp>
                <p:nvSpPr>
                  <p:cNvPr id="9253" name="Retângulo 925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979" y="4706368"/>
                    <a:ext cx="4572000" cy="1569660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l="-2933" t="-5039" r="-3333" b="-14341"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TextBox 106"/>
              <p:cNvSpPr txBox="1"/>
              <p:nvPr/>
            </p:nvSpPr>
            <p:spPr>
              <a:xfrm>
                <a:off x="4075290" y="514098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_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044247" y="563205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_</a:t>
                </a: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3992615" y="469059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612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7240" y="67865"/>
            <a:ext cx="5782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Apresentação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aula:</a:t>
            </a:r>
          </a:p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Crescimento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estrutura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populacional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756" y="26564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164" y="2297715"/>
            <a:ext cx="259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2.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populacional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367" y="262411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Estrutura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espacial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572" y="3232718"/>
            <a:ext cx="260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 </a:t>
            </a:r>
            <a:r>
              <a:rPr lang="en-US" b="1" dirty="0" err="1"/>
              <a:t>Dinâmica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663" y="3576706"/>
            <a:ext cx="831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exponencial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modelo</a:t>
            </a:r>
            <a:r>
              <a:rPr lang="en-US" sz="1400" dirty="0"/>
              <a:t> de </a:t>
            </a:r>
            <a:r>
              <a:rPr lang="en-US" sz="1400" dirty="0" err="1"/>
              <a:t>previsão</a:t>
            </a:r>
            <a:r>
              <a:rPr lang="en-US" sz="1400" dirty="0"/>
              <a:t> do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sem</a:t>
            </a:r>
            <a:r>
              <a:rPr lang="en-US" sz="1400" dirty="0"/>
              <a:t> </a:t>
            </a:r>
            <a:r>
              <a:rPr lang="en-US" sz="1400" dirty="0" err="1"/>
              <a:t>limitação</a:t>
            </a:r>
            <a:r>
              <a:rPr lang="en-US" sz="1400" dirty="0"/>
              <a:t> de </a:t>
            </a:r>
            <a:r>
              <a:rPr lang="en-US" sz="1400" dirty="0" err="1"/>
              <a:t>recursos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logístico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aprofundamento</a:t>
            </a:r>
            <a:r>
              <a:rPr lang="en-US" sz="1400" dirty="0"/>
              <a:t> do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considerando</a:t>
            </a:r>
            <a:r>
              <a:rPr lang="en-US" sz="1400" dirty="0"/>
              <a:t> a </a:t>
            </a:r>
            <a:r>
              <a:rPr lang="en-US" sz="1400" dirty="0" err="1"/>
              <a:t>limitação</a:t>
            </a:r>
            <a:r>
              <a:rPr lang="en-US" sz="1400" dirty="0"/>
              <a:t> de </a:t>
            </a:r>
            <a:r>
              <a:rPr lang="en-US" sz="1400" dirty="0" err="1"/>
              <a:t>recursos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etária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interferência</a:t>
            </a:r>
            <a:r>
              <a:rPr lang="en-US" sz="1400" dirty="0"/>
              <a:t> da </a:t>
            </a:r>
            <a:r>
              <a:rPr lang="en-US" sz="1400" dirty="0" err="1"/>
              <a:t>estrutura</a:t>
            </a:r>
            <a:r>
              <a:rPr lang="en-US" sz="1400" dirty="0"/>
              <a:t> </a:t>
            </a:r>
            <a:r>
              <a:rPr lang="en-US" sz="1400" dirty="0" err="1"/>
              <a:t>etária</a:t>
            </a:r>
            <a:r>
              <a:rPr lang="en-US" sz="1400" dirty="0"/>
              <a:t> no </a:t>
            </a:r>
            <a:r>
              <a:rPr lang="en-US" sz="1400" dirty="0" err="1"/>
              <a:t>modelo</a:t>
            </a:r>
            <a:r>
              <a:rPr lang="en-US" sz="1400" dirty="0"/>
              <a:t>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Metapopulações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consideração</a:t>
            </a:r>
            <a:r>
              <a:rPr lang="en-US" sz="1400" dirty="0"/>
              <a:t> da </a:t>
            </a:r>
            <a:r>
              <a:rPr lang="en-US" sz="1400" dirty="0" err="1"/>
              <a:t>migração</a:t>
            </a:r>
            <a:r>
              <a:rPr lang="en-US" sz="1400" dirty="0"/>
              <a:t> na </a:t>
            </a:r>
            <a:r>
              <a:rPr lang="en-US" sz="1400" dirty="0" err="1"/>
              <a:t>dinâmica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868" y="4732723"/>
            <a:ext cx="118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4. </a:t>
            </a:r>
            <a:r>
              <a:rPr lang="en-US" b="1" dirty="0" err="1"/>
              <a:t>Resumo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4164" y="5340788"/>
            <a:ext cx="225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 </a:t>
            </a:r>
            <a:r>
              <a:rPr lang="en-US" b="1" dirty="0" err="1"/>
              <a:t>Sugestão</a:t>
            </a:r>
            <a:r>
              <a:rPr lang="en-US" b="1" dirty="0"/>
              <a:t> de </a:t>
            </a:r>
            <a:r>
              <a:rPr lang="en-US" b="1" dirty="0" err="1"/>
              <a:t>leitura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1460" y="1713295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</a:rPr>
              <a:t>Introdução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24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0" y="939799"/>
            <a:ext cx="7671509" cy="5010377"/>
            <a:chOff x="762000" y="939799"/>
            <a:chExt cx="7671509" cy="50103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939799"/>
              <a:ext cx="7620000" cy="49772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849171" y="5734732"/>
              <a:ext cx="15843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http://cn8-aeso.blogspot.com.br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2998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</a:rPr>
                <a:t>Natalidade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</a:rPr>
                <a:t>Mortalidade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Imigração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</a:rPr>
                <a:t>Emigração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F4B707C-CFEC-76F6-2F2D-A97763DFB485}"/>
              </a:ext>
            </a:extLst>
          </p:cNvPr>
          <p:cNvSpPr txBox="1"/>
          <p:nvPr/>
        </p:nvSpPr>
        <p:spPr>
          <a:xfrm>
            <a:off x="3104269" y="825541"/>
            <a:ext cx="301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Crescimento Contínuo</a:t>
            </a:r>
          </a:p>
        </p:txBody>
      </p:sp>
    </p:spTree>
    <p:extLst>
      <p:ext uri="{BB962C8B-B14F-4D97-AF65-F5344CB8AC3E}">
        <p14:creationId xmlns:p14="http://schemas.microsoft.com/office/powerpoint/2010/main" val="229515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6620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53311" y="5665063"/>
            <a:ext cx="3313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</a:t>
            </a:r>
            <a:r>
              <a:rPr lang="en-US" sz="2400" b="1" baseline="-25000" dirty="0"/>
              <a:t>t+1</a:t>
            </a:r>
            <a:r>
              <a:rPr lang="en-US" sz="2400" b="1" dirty="0"/>
              <a:t>=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t</a:t>
            </a:r>
            <a:r>
              <a:rPr lang="en-US" sz="2400" b="1" dirty="0"/>
              <a:t> + (B + I) – (D + E) </a:t>
            </a:r>
          </a:p>
        </p:txBody>
      </p:sp>
    </p:spTree>
    <p:extLst>
      <p:ext uri="{BB962C8B-B14F-4D97-AF65-F5344CB8AC3E}">
        <p14:creationId xmlns:p14="http://schemas.microsoft.com/office/powerpoint/2010/main" val="679348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53311" y="5665063"/>
            <a:ext cx="3313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b="1" baseline="-25000" dirty="0">
                <a:solidFill>
                  <a:srgbClr val="FF0000"/>
                </a:solidFill>
              </a:rPr>
              <a:t>t+1</a:t>
            </a:r>
            <a:r>
              <a:rPr lang="en-US" sz="2400" b="1" dirty="0"/>
              <a:t>=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baseline="-25000" dirty="0" err="1">
                <a:solidFill>
                  <a:srgbClr val="FF0000"/>
                </a:solidFill>
              </a:rPr>
              <a:t>t</a:t>
            </a:r>
            <a:r>
              <a:rPr lang="en-US" sz="2400" b="1" dirty="0"/>
              <a:t> + (B + I) – (D + E) </a:t>
            </a:r>
          </a:p>
        </p:txBody>
      </p:sp>
    </p:spTree>
    <p:extLst>
      <p:ext uri="{BB962C8B-B14F-4D97-AF65-F5344CB8AC3E}">
        <p14:creationId xmlns:p14="http://schemas.microsoft.com/office/powerpoint/2010/main" val="1706455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15399" y="5665063"/>
            <a:ext cx="264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</a:t>
            </a:r>
            <a:r>
              <a:rPr lang="en-US" sz="2400" b="1" dirty="0"/>
              <a:t>= (B + I) – (D + E) </a:t>
            </a:r>
          </a:p>
        </p:txBody>
      </p:sp>
    </p:spTree>
    <p:extLst>
      <p:ext uri="{BB962C8B-B14F-4D97-AF65-F5344CB8AC3E}">
        <p14:creationId xmlns:p14="http://schemas.microsoft.com/office/powerpoint/2010/main" val="3165940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615399" y="5665063"/>
            <a:ext cx="264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</a:t>
            </a:r>
            <a:r>
              <a:rPr lang="en-US" sz="2400" b="1" dirty="0"/>
              <a:t>= (B + I) – (D + E)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8981" y="4844062"/>
            <a:ext cx="410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54701" y="4844062"/>
            <a:ext cx="410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5648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70094" y="1566235"/>
            <a:ext cx="6416418" cy="3695442"/>
            <a:chOff x="1270094" y="1566235"/>
            <a:chExt cx="6416418" cy="3695442"/>
          </a:xfrm>
        </p:grpSpPr>
        <p:sp>
          <p:nvSpPr>
            <p:cNvPr id="9" name="Rectangle 8"/>
            <p:cNvSpPr/>
            <p:nvPr/>
          </p:nvSpPr>
          <p:spPr>
            <a:xfrm>
              <a:off x="3062160" y="1631210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45103" y="1604567"/>
              <a:ext cx="2202791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061" y="1566235"/>
              <a:ext cx="687003" cy="387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0370" y="1856034"/>
              <a:ext cx="5301899" cy="334796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36589" y="2187732"/>
              <a:ext cx="82880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59766" y="2238050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18930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36946" y="5057513"/>
              <a:ext cx="911681" cy="204164"/>
            </a:xfrm>
            <a:prstGeom prst="rect">
              <a:avLst/>
            </a:prstGeom>
            <a:solidFill>
              <a:schemeClr val="tx1"/>
            </a:solidFill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0094" y="3418023"/>
              <a:ext cx="1999722" cy="621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20048" y="3547055"/>
              <a:ext cx="1128791" cy="289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6790" y="3597308"/>
              <a:ext cx="1999722" cy="466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15399" y="5665063"/>
            <a:ext cx="163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</a:t>
            </a:r>
            <a:r>
              <a:rPr lang="en-US" sz="2400" b="1" dirty="0"/>
              <a:t>= (B – D)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08981" y="4844062"/>
            <a:ext cx="410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54701" y="4844062"/>
            <a:ext cx="410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7464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170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(B – D)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972700" y="4687340"/>
            <a:ext cx="5201980" cy="160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</p:spTree>
    <p:extLst>
      <p:ext uri="{BB962C8B-B14F-4D97-AF65-F5344CB8AC3E}">
        <p14:creationId xmlns:p14="http://schemas.microsoft.com/office/powerpoint/2010/main" val="2464822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170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972700" y="4687340"/>
            <a:ext cx="5201980" cy="1606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5694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170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5753" y="1961106"/>
            <a:ext cx="1065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/>
              <a:t> = </a:t>
            </a:r>
            <a:r>
              <a:rPr lang="en-US" sz="2400" i="1" dirty="0" err="1"/>
              <a:t>bN</a:t>
            </a: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185454" y="1959438"/>
            <a:ext cx="109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 = </a:t>
            </a:r>
            <a:r>
              <a:rPr lang="en-US" sz="2400" i="1" dirty="0" err="1"/>
              <a:t>dN</a:t>
            </a:r>
            <a:endParaRPr lang="en-US" sz="2400" i="1" dirty="0"/>
          </a:p>
        </p:txBody>
      </p:sp>
      <p:sp>
        <p:nvSpPr>
          <p:cNvPr id="7" name="Notched Right Arrow 6"/>
          <p:cNvSpPr/>
          <p:nvPr/>
        </p:nvSpPr>
        <p:spPr>
          <a:xfrm rot="8100000">
            <a:off x="3713835" y="1556745"/>
            <a:ext cx="735093" cy="226085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/>
          <p:cNvSpPr/>
          <p:nvPr/>
        </p:nvSpPr>
        <p:spPr>
          <a:xfrm rot="2700000">
            <a:off x="4943871" y="1568037"/>
            <a:ext cx="735093" cy="226085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1972700" y="4687340"/>
            <a:ext cx="5201980" cy="1606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383360" y="2411601"/>
            <a:ext cx="255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b = taxa de </a:t>
            </a:r>
            <a:r>
              <a:rPr lang="en-US" sz="1200" b="1" i="1" dirty="0" err="1"/>
              <a:t>natalidade</a:t>
            </a:r>
            <a:r>
              <a:rPr lang="en-US" sz="1200" b="1" i="1" dirty="0"/>
              <a:t> </a:t>
            </a:r>
            <a:r>
              <a:rPr lang="en-US" sz="1200" b="1" i="1" dirty="0" err="1"/>
              <a:t>instantânea</a:t>
            </a:r>
            <a:endParaRPr lang="en-US" sz="1200" b="1" i="1" dirty="0"/>
          </a:p>
          <a:p>
            <a:r>
              <a:rPr lang="en-US" sz="1200" b="1" i="1" dirty="0"/>
              <a:t>d = taxa de </a:t>
            </a:r>
            <a:r>
              <a:rPr lang="en-US" sz="1200" b="1" i="1" dirty="0" err="1"/>
              <a:t>mortalidade</a:t>
            </a:r>
            <a:r>
              <a:rPr lang="en-US" sz="1200" b="1" i="1" dirty="0"/>
              <a:t> </a:t>
            </a:r>
            <a:r>
              <a:rPr lang="en-US" sz="1200" b="1" i="1" dirty="0" err="1"/>
              <a:t>instantânea</a:t>
            </a:r>
            <a:r>
              <a:rPr lang="en-US" sz="12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98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939800"/>
            <a:ext cx="7641067" cy="4990933"/>
            <a:chOff x="762000" y="939800"/>
            <a:chExt cx="7641067" cy="49909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939800"/>
              <a:ext cx="7620000" cy="4978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7199116" y="5715289"/>
              <a:ext cx="1203951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800" b="1" dirty="0"/>
                <a:t>http://</a:t>
              </a:r>
              <a:r>
                <a:rPr lang="en-US" sz="800" b="1" dirty="0" err="1"/>
                <a:t>ahduvido.com.br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15921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1708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/>
              <a:t> – 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360" y="2411601"/>
            <a:ext cx="255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b = taxa de </a:t>
            </a:r>
            <a:r>
              <a:rPr lang="en-US" sz="1200" b="1" i="1" dirty="0" err="1"/>
              <a:t>natalidade</a:t>
            </a:r>
            <a:r>
              <a:rPr lang="en-US" sz="1200" b="1" i="1" dirty="0"/>
              <a:t> </a:t>
            </a:r>
            <a:r>
              <a:rPr lang="en-US" sz="1200" b="1" i="1" dirty="0" err="1"/>
              <a:t>instantânea</a:t>
            </a:r>
            <a:endParaRPr lang="en-US" sz="1200" b="1" i="1" dirty="0"/>
          </a:p>
          <a:p>
            <a:r>
              <a:rPr lang="en-US" sz="1200" b="1" i="1" dirty="0"/>
              <a:t>d = taxa de </a:t>
            </a:r>
            <a:r>
              <a:rPr lang="en-US" sz="1200" b="1" i="1" dirty="0" err="1"/>
              <a:t>mortalidade</a:t>
            </a:r>
            <a:r>
              <a:rPr lang="en-US" sz="1200" b="1" i="1" dirty="0"/>
              <a:t> </a:t>
            </a:r>
            <a:r>
              <a:rPr lang="en-US" sz="1200" b="1" i="1" dirty="0" err="1"/>
              <a:t>instantânea</a:t>
            </a:r>
            <a:r>
              <a:rPr lang="en-US" sz="1200" b="1" i="1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205753" y="1961106"/>
            <a:ext cx="1065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n-US" sz="2400" b="1" dirty="0"/>
              <a:t> = </a:t>
            </a:r>
            <a:r>
              <a:rPr lang="en-US" sz="2400" i="1" dirty="0" err="1"/>
              <a:t>bN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85454" y="1959438"/>
            <a:ext cx="109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/>
              <a:t> = </a:t>
            </a:r>
            <a:r>
              <a:rPr lang="en-US" sz="2400" i="1" dirty="0" err="1"/>
              <a:t>dN</a:t>
            </a:r>
            <a:endParaRPr lang="en-US" sz="2400" i="1" dirty="0"/>
          </a:p>
        </p:txBody>
      </p:sp>
      <p:sp>
        <p:nvSpPr>
          <p:cNvPr id="16" name="Notched Right Arrow 15"/>
          <p:cNvSpPr/>
          <p:nvPr/>
        </p:nvSpPr>
        <p:spPr>
          <a:xfrm rot="8100000">
            <a:off x="3713835" y="1556745"/>
            <a:ext cx="735093" cy="226085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 rot="2700000">
            <a:off x="4943871" y="1568037"/>
            <a:ext cx="735093" cy="226085"/>
          </a:xfrm>
          <a:prstGeom prst="notch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4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/>
              <a:t>bN</a:t>
            </a:r>
            <a:r>
              <a:rPr lang="en-US" sz="2400" b="1" dirty="0"/>
              <a:t> – </a:t>
            </a:r>
            <a:r>
              <a:rPr lang="en-US" sz="2400" i="1" dirty="0" err="1"/>
              <a:t>dN</a:t>
            </a:r>
            <a:r>
              <a:rPr lang="en-US" sz="2400" b="1" dirty="0"/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</p:spTree>
    <p:extLst>
      <p:ext uri="{BB962C8B-B14F-4D97-AF65-F5344CB8AC3E}">
        <p14:creationId xmlns:p14="http://schemas.microsoft.com/office/powerpoint/2010/main" val="1398138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211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>
                <a:solidFill>
                  <a:srgbClr val="000000"/>
                </a:solidFill>
              </a:rPr>
              <a:t>b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>
                <a:solidFill>
                  <a:srgbClr val="000000"/>
                </a:solidFill>
              </a:rPr>
              <a:t>d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800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2110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>
                <a:solidFill>
                  <a:srgbClr val="FF0000"/>
                </a:solidFill>
              </a:rPr>
              <a:t>b</a:t>
            </a:r>
            <a:r>
              <a:rPr lang="en-US" sz="2400" b="1" dirty="0">
                <a:solidFill>
                  <a:srgbClr val="FF0000"/>
                </a:solidFill>
              </a:rPr>
              <a:t> – </a:t>
            </a:r>
            <a:r>
              <a:rPr lang="en-US" sz="2400" i="1" dirty="0">
                <a:solidFill>
                  <a:srgbClr val="FF0000"/>
                </a:solidFill>
              </a:rPr>
              <a:t>d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416149" y="1691970"/>
            <a:ext cx="32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5837" y="2076827"/>
            <a:ext cx="3708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 </a:t>
            </a:r>
            <a:r>
              <a:rPr lang="en-US" dirty="0"/>
              <a:t>= taxa de </a:t>
            </a: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instantânea</a:t>
            </a:r>
            <a:r>
              <a:rPr lang="en-US" dirty="0"/>
              <a:t> 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6570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890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1833" y="2033964"/>
            <a:ext cx="358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r &gt; 0 : </a:t>
            </a:r>
            <a:r>
              <a:rPr lang="en-US" sz="1200" b="1" dirty="0" err="1">
                <a:solidFill>
                  <a:srgbClr val="0CFF22"/>
                </a:solidFill>
              </a:rPr>
              <a:t>população</a:t>
            </a:r>
            <a:r>
              <a:rPr lang="en-US" sz="1200" b="1" dirty="0">
                <a:solidFill>
                  <a:srgbClr val="0CFF22"/>
                </a:solidFill>
              </a:rPr>
              <a:t> </a:t>
            </a:r>
            <a:r>
              <a:rPr lang="en-US" sz="1200" b="1" dirty="0" err="1">
                <a:solidFill>
                  <a:srgbClr val="0CFF22"/>
                </a:solidFill>
              </a:rPr>
              <a:t>cresce</a:t>
            </a:r>
            <a:endParaRPr lang="en-US" sz="1200" b="1" dirty="0">
              <a:solidFill>
                <a:srgbClr val="0CFF22"/>
              </a:solidFill>
            </a:endParaRPr>
          </a:p>
          <a:p>
            <a:pPr algn="ctr"/>
            <a:r>
              <a:rPr lang="en-US" sz="1200" b="1" dirty="0"/>
              <a:t>r &lt; 0 : </a:t>
            </a:r>
            <a:r>
              <a:rPr lang="en-US" sz="1200" b="1" dirty="0" err="1">
                <a:solidFill>
                  <a:srgbClr val="FF0000"/>
                </a:solidFill>
              </a:rPr>
              <a:t>população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decresce</a:t>
            </a:r>
            <a:endParaRPr lang="en-US" sz="1200" b="1" dirty="0"/>
          </a:p>
          <a:p>
            <a:pPr algn="ctr"/>
            <a:r>
              <a:rPr lang="en-US" sz="1200" b="1" dirty="0"/>
              <a:t>r = 0 : </a:t>
            </a:r>
            <a:r>
              <a:rPr lang="en-US" sz="1200" b="1" dirty="0" err="1">
                <a:solidFill>
                  <a:srgbClr val="0000FF"/>
                </a:solidFill>
              </a:rPr>
              <a:t>população</a:t>
            </a:r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rgbClr val="0000FF"/>
                </a:solidFill>
              </a:rPr>
              <a:t>permanece</a:t>
            </a:r>
            <a:r>
              <a:rPr lang="en-US" sz="1200" b="1" dirty="0">
                <a:solidFill>
                  <a:srgbClr val="0000FF"/>
                </a:solidFill>
              </a:rPr>
              <a:t> com </a:t>
            </a:r>
            <a:r>
              <a:rPr lang="en-US" sz="1200" b="1" dirty="0" err="1">
                <a:solidFill>
                  <a:srgbClr val="0000FF"/>
                </a:solidFill>
              </a:rPr>
              <a:t>tamanho</a:t>
            </a:r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rgbClr val="0000FF"/>
                </a:solidFill>
              </a:rPr>
              <a:t>constante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80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361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5782" y="1508159"/>
            <a:ext cx="14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89" y="1399272"/>
            <a:ext cx="2428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Alteração</a:t>
            </a:r>
            <a:r>
              <a:rPr lang="en-US" sz="1100" b="1" dirty="0"/>
              <a:t> no </a:t>
            </a:r>
            <a:r>
              <a:rPr lang="en-US" sz="1100" b="1" dirty="0" err="1"/>
              <a:t>tamanho</a:t>
            </a:r>
            <a:r>
              <a:rPr lang="en-US" sz="1100" b="1" dirty="0"/>
              <a:t> da </a:t>
            </a:r>
            <a:r>
              <a:rPr lang="en-US" sz="1100" b="1" dirty="0" err="1"/>
              <a:t>população</a:t>
            </a:r>
            <a:r>
              <a:rPr lang="is-IS" sz="1100" b="1" dirty="0"/>
              <a:t>…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6336" y="1920210"/>
            <a:ext cx="24906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100" b="1" dirty="0"/>
              <a:t>… durante um dado intervalo de tempo</a:t>
            </a:r>
            <a:endParaRPr lang="en-US" sz="1100" b="1" dirty="0"/>
          </a:p>
        </p:txBody>
      </p:sp>
      <p:sp>
        <p:nvSpPr>
          <p:cNvPr id="23" name="Curved Left Arrow 22"/>
          <p:cNvSpPr/>
          <p:nvPr/>
        </p:nvSpPr>
        <p:spPr>
          <a:xfrm rot="5400000">
            <a:off x="2169123" y="970331"/>
            <a:ext cx="573676" cy="2894169"/>
          </a:xfrm>
          <a:prstGeom prst="curvedLef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5879" y="1617601"/>
            <a:ext cx="95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dN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>
                <a:solidFill>
                  <a:srgbClr val="0000FF"/>
                </a:solidFill>
              </a:rPr>
              <a:t>dt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7735FC-E884-65AB-0FF5-102DFA4F60E3}"/>
              </a:ext>
            </a:extLst>
          </p:cNvPr>
          <p:cNvSpPr txBox="1"/>
          <p:nvPr/>
        </p:nvSpPr>
        <p:spPr>
          <a:xfrm>
            <a:off x="112889" y="956621"/>
            <a:ext cx="295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Derivada – Cálculo diferencial</a:t>
            </a:r>
          </a:p>
        </p:txBody>
      </p:sp>
    </p:spTree>
    <p:extLst>
      <p:ext uri="{BB962C8B-B14F-4D97-AF65-F5344CB8AC3E}">
        <p14:creationId xmlns:p14="http://schemas.microsoft.com/office/powerpoint/2010/main" val="4208798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6605" y="1508159"/>
            <a:ext cx="191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dN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>
                <a:solidFill>
                  <a:srgbClr val="0000FF"/>
                </a:solidFill>
              </a:rPr>
              <a:t>dt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9196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18" r="-6" b="233"/>
          <a:stretch/>
        </p:blipFill>
        <p:spPr>
          <a:xfrm>
            <a:off x="1972700" y="2902452"/>
            <a:ext cx="5201980" cy="3391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6605" y="1508159"/>
            <a:ext cx="191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dN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>
                <a:solidFill>
                  <a:srgbClr val="0000FF"/>
                </a:solidFill>
              </a:rPr>
              <a:t>dt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3296" y="1377816"/>
            <a:ext cx="1613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Taxa de 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populacional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6758983" y="1380806"/>
            <a:ext cx="1613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Taxa </a:t>
            </a:r>
            <a:r>
              <a:rPr lang="en-US" sz="1400" b="1" i="1" dirty="0"/>
              <a:t>per </a:t>
            </a:r>
            <a:r>
              <a:rPr lang="en-US" sz="1400" b="1" i="1" dirty="0" err="1"/>
              <a:t>capta</a:t>
            </a:r>
            <a:r>
              <a:rPr lang="en-US" sz="1400" b="1" i="1" dirty="0"/>
              <a:t> </a:t>
            </a:r>
            <a:r>
              <a:rPr lang="en-US" sz="1400" b="1" dirty="0"/>
              <a:t>de </a:t>
            </a:r>
            <a:r>
              <a:rPr lang="en-US" sz="1400" b="1" dirty="0" err="1"/>
              <a:t>aumento</a:t>
            </a:r>
            <a:r>
              <a:rPr lang="en-US" sz="1400" b="1" dirty="0"/>
              <a:t> </a:t>
            </a:r>
            <a:r>
              <a:rPr lang="en-US" sz="1400" b="1" dirty="0" err="1"/>
              <a:t>populacional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433296" y="1261128"/>
            <a:ext cx="1613649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58983" y="1261128"/>
            <a:ext cx="1613649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2270398" y="1695662"/>
            <a:ext cx="808602" cy="226085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5325540" y="1694124"/>
            <a:ext cx="808602" cy="226085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57260" y="939800"/>
            <a:ext cx="6256759" cy="5024809"/>
            <a:chOff x="1357260" y="939800"/>
            <a:chExt cx="6256759" cy="5024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7260" y="939800"/>
              <a:ext cx="6256759" cy="4978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2244856" y="5749165"/>
              <a:ext cx="1938976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800" b="1" dirty="0"/>
                <a:t>http://</a:t>
              </a:r>
              <a:r>
                <a:rPr lang="en-US" sz="800" b="1" dirty="0" err="1"/>
                <a:t>conhecimentopratico.uol.com.br</a:t>
              </a:r>
              <a:endParaRPr 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2329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17330" y="868295"/>
            <a:ext cx="205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ΔN </a:t>
            </a:r>
            <a:r>
              <a:rPr lang="en-US" sz="2400" b="1" dirty="0"/>
              <a:t>= (</a:t>
            </a:r>
            <a:r>
              <a:rPr lang="en-US" sz="2400" i="1" dirty="0" err="1">
                <a:solidFill>
                  <a:srgbClr val="000000"/>
                </a:solidFill>
              </a:rPr>
              <a:t>bN</a:t>
            </a:r>
            <a:r>
              <a:rPr lang="en-US" sz="2400" b="1" dirty="0">
                <a:solidFill>
                  <a:srgbClr val="000000"/>
                </a:solidFill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</a:rPr>
              <a:t>dN</a:t>
            </a:r>
            <a:r>
              <a:rPr lang="en-US" sz="2400" b="1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5068" y="6399431"/>
            <a:ext cx="6724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400" dirty="0"/>
              <a:t>Taxa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medida</a:t>
            </a:r>
            <a:r>
              <a:rPr lang="en-US" sz="1400" dirty="0"/>
              <a:t> </a:t>
            </a:r>
            <a:r>
              <a:rPr lang="en-US" sz="1400" i="1" dirty="0"/>
              <a:t>per capita </a:t>
            </a:r>
            <a:r>
              <a:rPr lang="en-US" sz="1400" dirty="0"/>
              <a:t>[</a:t>
            </a:r>
            <a:r>
              <a:rPr lang="en-US" sz="1400" dirty="0" err="1"/>
              <a:t>nascimento</a:t>
            </a:r>
            <a:r>
              <a:rPr lang="en-US" sz="1400" dirty="0"/>
              <a:t>/(</a:t>
            </a:r>
            <a:r>
              <a:rPr lang="en-US" sz="1400" dirty="0" err="1"/>
              <a:t>indivíduo</a:t>
            </a:r>
            <a:r>
              <a:rPr lang="en-US" sz="1400" dirty="0"/>
              <a:t>*tempo)]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6605" y="1508159"/>
            <a:ext cx="191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dN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>
                <a:solidFill>
                  <a:srgbClr val="0000FF"/>
                </a:solidFill>
              </a:rPr>
              <a:t>dt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/>
              <a:t> </a:t>
            </a:r>
            <a:r>
              <a:rPr lang="en-US" dirty="0">
                <a:solidFill>
                  <a:srgbClr val="000000"/>
                </a:solidFill>
              </a:rPr>
              <a:t>*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3296" y="1377816"/>
            <a:ext cx="1613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Taxa de </a:t>
            </a:r>
            <a:r>
              <a:rPr lang="en-US" sz="1400" b="1" dirty="0" err="1"/>
              <a:t>crescimento</a:t>
            </a:r>
            <a:r>
              <a:rPr lang="en-US" sz="1400" b="1" dirty="0"/>
              <a:t> </a:t>
            </a:r>
            <a:r>
              <a:rPr lang="en-US" sz="1400" b="1" dirty="0" err="1"/>
              <a:t>populacional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6758983" y="1380806"/>
            <a:ext cx="16136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Taxa </a:t>
            </a:r>
            <a:r>
              <a:rPr lang="en-US" sz="1400" b="1" i="1" dirty="0"/>
              <a:t>per </a:t>
            </a:r>
            <a:r>
              <a:rPr lang="en-US" sz="1400" b="1" i="1" dirty="0" err="1"/>
              <a:t>capta</a:t>
            </a:r>
            <a:r>
              <a:rPr lang="en-US" sz="1400" b="1" i="1" dirty="0"/>
              <a:t> </a:t>
            </a:r>
            <a:r>
              <a:rPr lang="en-US" sz="1400" b="1" dirty="0"/>
              <a:t>de </a:t>
            </a:r>
            <a:r>
              <a:rPr lang="en-US" sz="1400" b="1" dirty="0" err="1"/>
              <a:t>aumento</a:t>
            </a:r>
            <a:r>
              <a:rPr lang="en-US" sz="1400" b="1" dirty="0"/>
              <a:t> </a:t>
            </a:r>
            <a:r>
              <a:rPr lang="en-US" sz="1400" b="1" dirty="0" err="1"/>
              <a:t>populacional</a:t>
            </a:r>
            <a:endParaRPr lang="en-US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433296" y="1261128"/>
            <a:ext cx="1613649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58983" y="1261128"/>
            <a:ext cx="1613649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2270398" y="1695662"/>
            <a:ext cx="808602" cy="226085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5325540" y="1694124"/>
            <a:ext cx="808602" cy="226085"/>
          </a:xfrm>
          <a:prstGeom prst="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85" y="2896749"/>
            <a:ext cx="4477893" cy="3358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1" y="3277604"/>
            <a:ext cx="1820975" cy="18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0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51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210" y="4188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700039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O </a:t>
            </a:r>
            <a:r>
              <a:rPr lang="en-US" i="1" dirty="0" err="1"/>
              <a:t>Modelo</a:t>
            </a:r>
            <a:r>
              <a:rPr lang="en-US" i="1" dirty="0"/>
              <a:t> de </a:t>
            </a:r>
            <a:r>
              <a:rPr lang="en-US" b="1" i="1" u="sng" dirty="0" err="1"/>
              <a:t>crescimento</a:t>
            </a:r>
            <a:r>
              <a:rPr lang="en-US" b="1" i="1" u="sng" dirty="0"/>
              <a:t> </a:t>
            </a:r>
            <a:r>
              <a:rPr lang="en-US" b="1" i="1" u="sng" dirty="0" err="1"/>
              <a:t>exponencial</a:t>
            </a:r>
            <a:r>
              <a:rPr lang="en-US" b="1" i="1" u="sng" dirty="0"/>
              <a:t> </a:t>
            </a:r>
            <a:r>
              <a:rPr lang="en-US" i="1" dirty="0"/>
              <a:t>se </a:t>
            </a:r>
            <a:r>
              <a:rPr lang="en-US" i="1" dirty="0" err="1"/>
              <a:t>aplica</a:t>
            </a:r>
            <a:r>
              <a:rPr lang="en-US" i="1" dirty="0"/>
              <a:t> a </a:t>
            </a:r>
            <a:r>
              <a:rPr lang="en-US" i="1" dirty="0" err="1"/>
              <a:t>populações</a:t>
            </a:r>
            <a:r>
              <a:rPr lang="en-US" i="1" dirty="0"/>
              <a:t> </a:t>
            </a:r>
            <a:r>
              <a:rPr lang="en-US" i="1" dirty="0" err="1"/>
              <a:t>que</a:t>
            </a:r>
            <a:r>
              <a:rPr lang="en-US" i="1" dirty="0"/>
              <a:t> </a:t>
            </a:r>
            <a:r>
              <a:rPr lang="en-US" i="1" dirty="0" err="1"/>
              <a:t>crescem</a:t>
            </a:r>
            <a:r>
              <a:rPr lang="en-US" i="1" dirty="0"/>
              <a:t> </a:t>
            </a: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ambientes</a:t>
            </a:r>
            <a:r>
              <a:rPr lang="en-US" i="1" dirty="0"/>
              <a:t> </a:t>
            </a:r>
            <a:r>
              <a:rPr lang="en-US" i="1" dirty="0" err="1"/>
              <a:t>livres</a:t>
            </a:r>
            <a:r>
              <a:rPr lang="en-US" i="1" dirty="0"/>
              <a:t> de </a:t>
            </a:r>
            <a:r>
              <a:rPr lang="en-US" i="1" dirty="0" err="1"/>
              <a:t>predação</a:t>
            </a:r>
            <a:r>
              <a:rPr lang="en-US" i="1" dirty="0"/>
              <a:t> </a:t>
            </a:r>
            <a:r>
              <a:rPr lang="en-US" i="1" dirty="0" err="1"/>
              <a:t>ou</a:t>
            </a:r>
            <a:r>
              <a:rPr lang="en-US" i="1" dirty="0"/>
              <a:t> </a:t>
            </a:r>
            <a:r>
              <a:rPr lang="en-US" i="1" dirty="0" err="1"/>
              <a:t>competição</a:t>
            </a:r>
            <a:r>
              <a:rPr lang="en-US" i="1" dirty="0"/>
              <a:t>, com </a:t>
            </a:r>
            <a:r>
              <a:rPr lang="en-US" i="1" dirty="0" err="1"/>
              <a:t>abundância</a:t>
            </a:r>
            <a:r>
              <a:rPr lang="en-US" i="1" dirty="0"/>
              <a:t> de </a:t>
            </a:r>
            <a:r>
              <a:rPr lang="en-US" i="1" dirty="0" err="1"/>
              <a:t>recursos</a:t>
            </a:r>
            <a:r>
              <a:rPr lang="en-US" i="1" dirty="0"/>
              <a:t> e </a:t>
            </a:r>
            <a:r>
              <a:rPr lang="en-US" i="1" dirty="0" err="1"/>
              <a:t>sem</a:t>
            </a:r>
            <a:r>
              <a:rPr lang="en-US" i="1" dirty="0"/>
              <a:t> </a:t>
            </a:r>
            <a:r>
              <a:rPr lang="en-US" i="1" dirty="0" err="1"/>
              <a:t>qualquer</a:t>
            </a:r>
            <a:r>
              <a:rPr lang="en-US" i="1" dirty="0"/>
              <a:t> </a:t>
            </a:r>
            <a:r>
              <a:rPr lang="en-US" i="1" dirty="0" err="1"/>
              <a:t>outra</a:t>
            </a:r>
            <a:r>
              <a:rPr lang="en-US" i="1" dirty="0"/>
              <a:t> forma de </a:t>
            </a:r>
            <a:r>
              <a:rPr lang="en-US" i="1" dirty="0" err="1"/>
              <a:t>limitação</a:t>
            </a:r>
            <a:r>
              <a:rPr lang="en-US" i="1" dirty="0"/>
              <a:t> do </a:t>
            </a:r>
            <a:r>
              <a:rPr lang="en-US" i="1" dirty="0" err="1"/>
              <a:t>ambiente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794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520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como se projeta o tamanho populacional ???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23885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2" y="817090"/>
            <a:ext cx="2387502" cy="11897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520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como se projeta o tamanho populacional ???</a:t>
            </a:r>
            <a:endParaRPr lang="en-US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02" y="2115134"/>
            <a:ext cx="2512049" cy="19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65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6346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b="1" i="1" dirty="0"/>
              <a:t>… como se projeta o tamanho populacional com crescimento discreto???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815138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520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como se projeta o tamanho populacional ???</a:t>
            </a:r>
            <a:endParaRPr lang="en-US" b="1" i="1" dirty="0"/>
          </a:p>
        </p:txBody>
      </p:sp>
      <p:sp>
        <p:nvSpPr>
          <p:cNvPr id="4" name="Rectangle 3"/>
          <p:cNvSpPr/>
          <p:nvPr/>
        </p:nvSpPr>
        <p:spPr>
          <a:xfrm>
            <a:off x="3331882" y="1882588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/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t</a:t>
            </a:r>
          </a:p>
        </p:txBody>
      </p:sp>
    </p:spTree>
    <p:extLst>
      <p:ext uri="{BB962C8B-B14F-4D97-AF65-F5344CB8AC3E}">
        <p14:creationId xmlns:p14="http://schemas.microsoft.com/office/powerpoint/2010/main" val="2318767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520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como se projeta o tamanho populacional ???</a:t>
            </a:r>
            <a:endParaRPr lang="en-US" b="1" i="1" dirty="0"/>
          </a:p>
        </p:txBody>
      </p:sp>
      <p:sp>
        <p:nvSpPr>
          <p:cNvPr id="4" name="Rectangle 3"/>
          <p:cNvSpPr/>
          <p:nvPr/>
        </p:nvSpPr>
        <p:spPr>
          <a:xfrm>
            <a:off x="3331882" y="1882588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/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6684" y="1758267"/>
            <a:ext cx="1972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no tempo “t”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886" y="1731375"/>
            <a:ext cx="1810328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2361259" y="2151011"/>
            <a:ext cx="607515" cy="18684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4306598" y="2984470"/>
            <a:ext cx="607515" cy="18684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11413" y="3539255"/>
            <a:ext cx="1972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</a:t>
            </a:r>
            <a:r>
              <a:rPr lang="en-US" b="1" dirty="0" err="1"/>
              <a:t>inicial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3798615" y="3512363"/>
            <a:ext cx="1810328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5400000">
            <a:off x="5346231" y="1602999"/>
            <a:ext cx="607515" cy="186847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67409" y="695627"/>
            <a:ext cx="2360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Taxa de </a:t>
            </a: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instrínsica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4648956" y="720847"/>
            <a:ext cx="2014807" cy="5998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5961802" y="2099042"/>
            <a:ext cx="607515" cy="186847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23527" y="1729318"/>
            <a:ext cx="236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Tempo na </a:t>
            </a:r>
            <a:r>
              <a:rPr lang="en-US" b="1" dirty="0" err="1"/>
              <a:t>qual</a:t>
            </a:r>
            <a:r>
              <a:rPr lang="en-US" b="1" dirty="0"/>
              <a:t> se </a:t>
            </a:r>
            <a:r>
              <a:rPr lang="en-US" b="1" dirty="0" err="1"/>
              <a:t>deseja</a:t>
            </a:r>
            <a:r>
              <a:rPr lang="en-US" b="1" dirty="0"/>
              <a:t> </a:t>
            </a:r>
            <a:r>
              <a:rPr lang="en-US" b="1" dirty="0" err="1"/>
              <a:t>estimar</a:t>
            </a:r>
            <a:r>
              <a:rPr lang="en-US" b="1" dirty="0"/>
              <a:t> o </a:t>
            </a:r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6676588" y="1788864"/>
            <a:ext cx="2397074" cy="8961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38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630" y="5710295"/>
            <a:ext cx="628629" cy="8287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80235" y="5525629"/>
            <a:ext cx="520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como se projeta o tamanho populacional ???</a:t>
            </a:r>
            <a:endParaRPr lang="en-US" b="1" i="1" dirty="0"/>
          </a:p>
        </p:txBody>
      </p:sp>
      <p:sp>
        <p:nvSpPr>
          <p:cNvPr id="4" name="Rectangle 3"/>
          <p:cNvSpPr/>
          <p:nvPr/>
        </p:nvSpPr>
        <p:spPr>
          <a:xfrm>
            <a:off x="3331882" y="1882588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>
                <a:solidFill>
                  <a:srgbClr val="000000"/>
                </a:solidFill>
              </a:rPr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</a:t>
            </a:r>
            <a:r>
              <a:rPr lang="en-US" sz="3600" baseline="300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6684" y="1758267"/>
            <a:ext cx="1972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no tempo “t”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886" y="1731375"/>
            <a:ext cx="1810328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2361259" y="2151011"/>
            <a:ext cx="607515" cy="18684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4306598" y="2984470"/>
            <a:ext cx="607515" cy="18684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711413" y="3539255"/>
            <a:ext cx="1972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</a:t>
            </a:r>
            <a:r>
              <a:rPr lang="en-US" b="1" dirty="0" err="1"/>
              <a:t>inicial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3798615" y="3512363"/>
            <a:ext cx="1810328" cy="10626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5400000">
            <a:off x="5346231" y="1602999"/>
            <a:ext cx="607515" cy="186847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67409" y="695627"/>
            <a:ext cx="2360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Taxa de </a:t>
            </a: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instrínsica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4648956" y="720847"/>
            <a:ext cx="2014807" cy="5998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5961802" y="2099042"/>
            <a:ext cx="607515" cy="186847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23527" y="1729318"/>
            <a:ext cx="2360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Tempo na </a:t>
            </a:r>
            <a:r>
              <a:rPr lang="en-US" b="1" dirty="0" err="1"/>
              <a:t>qual</a:t>
            </a:r>
            <a:r>
              <a:rPr lang="en-US" b="1" dirty="0"/>
              <a:t> se </a:t>
            </a:r>
            <a:r>
              <a:rPr lang="en-US" b="1" dirty="0" err="1"/>
              <a:t>deseja</a:t>
            </a:r>
            <a:r>
              <a:rPr lang="en-US" b="1" dirty="0"/>
              <a:t> </a:t>
            </a:r>
            <a:r>
              <a:rPr lang="en-US" b="1" dirty="0" err="1"/>
              <a:t>estimar</a:t>
            </a:r>
            <a:r>
              <a:rPr lang="en-US" b="1" dirty="0"/>
              <a:t> o </a:t>
            </a:r>
            <a:r>
              <a:rPr lang="en-US" b="1" dirty="0" err="1"/>
              <a:t>tamanho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endParaRPr lang="en-US" b="1" dirty="0"/>
          </a:p>
        </p:txBody>
      </p:sp>
      <p:sp>
        <p:nvSpPr>
          <p:cNvPr id="22" name="Rectangle 21"/>
          <p:cNvSpPr/>
          <p:nvPr/>
        </p:nvSpPr>
        <p:spPr>
          <a:xfrm>
            <a:off x="6676588" y="1788864"/>
            <a:ext cx="2397074" cy="89610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56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60812" y="837643"/>
            <a:ext cx="3776099" cy="2337620"/>
            <a:chOff x="260812" y="837643"/>
            <a:chExt cx="3776099" cy="2337620"/>
          </a:xfrm>
        </p:grpSpPr>
        <p:sp>
          <p:nvSpPr>
            <p:cNvPr id="68" name="Rectangle 67"/>
            <p:cNvSpPr/>
            <p:nvPr/>
          </p:nvSpPr>
          <p:spPr>
            <a:xfrm>
              <a:off x="260812" y="842623"/>
              <a:ext cx="3776099" cy="23326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65045" y="1280889"/>
              <a:ext cx="2464795" cy="1708101"/>
              <a:chOff x="565045" y="975685"/>
              <a:chExt cx="2464795" cy="1708101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633027" y="97568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28473" y="1489903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325786" y="1489903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3965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267811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068912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638698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65045" y="2502877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71099" y="2502877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27973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34027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61858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267912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524786" y="249980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830840" y="249980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127973" y="1284294"/>
                <a:ext cx="1283385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98683" y="1789175"/>
                <a:ext cx="658579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065207" y="1789175"/>
                <a:ext cx="658579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3909" y="2338816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240339" y="2340151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017705" y="2323498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621913" y="2324833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131378" y="1280889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407953" y="1280889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02259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455173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067977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720891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897455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625078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293487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021110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53211" y="2333713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80834" y="2333713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15289" y="2340151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242912" y="2340151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2962438" y="837643"/>
              <a:ext cx="628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Tempo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27198" y="842623"/>
              <a:ext cx="2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152419" y="1181949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153989" y="1751858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77143" y="2201513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78713" y="2714722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35739" y="1175589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37309" y="1745498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60463" y="2195153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62033" y="2708362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8</a:t>
              </a: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916" y="1084926"/>
            <a:ext cx="4265744" cy="2220453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5702335" y="119038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 = 0,5 e </a:t>
            </a:r>
            <a:r>
              <a:rPr lang="en-US" b="1" baseline="30000" dirty="0"/>
              <a:t>0,6931 x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44571" y="3395173"/>
            <a:ext cx="40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i="1" dirty="0" err="1"/>
              <a:t>Tipo</a:t>
            </a:r>
            <a:r>
              <a:rPr lang="en-US" sz="1400" i="1" dirty="0"/>
              <a:t> de </a:t>
            </a:r>
            <a:r>
              <a:rPr lang="en-US" sz="1400" i="1" dirty="0" err="1"/>
              <a:t>crescimento</a:t>
            </a:r>
            <a:r>
              <a:rPr lang="en-US" sz="1400" i="1" dirty="0"/>
              <a:t> </a:t>
            </a:r>
            <a:r>
              <a:rPr lang="en-US" sz="1400" i="1" dirty="0" err="1"/>
              <a:t>independente</a:t>
            </a:r>
            <a:r>
              <a:rPr lang="en-US" sz="1400" i="1" dirty="0"/>
              <a:t> da </a:t>
            </a:r>
            <a:r>
              <a:rPr lang="en-US" sz="1400" i="1" dirty="0" err="1"/>
              <a:t>densidade</a:t>
            </a:r>
            <a:endParaRPr lang="en-US" sz="1400" i="1" dirty="0"/>
          </a:p>
          <a:p>
            <a:pPr marL="285750" indent="-285750">
              <a:buFont typeface="Wingdings" charset="2"/>
              <a:buChar char="q"/>
            </a:pPr>
            <a:r>
              <a:rPr lang="en-US" sz="1400" i="1" dirty="0" err="1"/>
              <a:t>População</a:t>
            </a:r>
            <a:r>
              <a:rPr lang="en-US" sz="1400" i="1" dirty="0"/>
              <a:t> </a:t>
            </a:r>
            <a:r>
              <a:rPr lang="en-US" sz="1400" i="1" dirty="0" err="1"/>
              <a:t>alcançando</a:t>
            </a:r>
            <a:r>
              <a:rPr lang="en-US" sz="1400" i="1" dirty="0"/>
              <a:t> o </a:t>
            </a:r>
            <a:r>
              <a:rPr lang="en-US" sz="1400" i="1" dirty="0" err="1"/>
              <a:t>seu</a:t>
            </a:r>
            <a:r>
              <a:rPr lang="en-US" sz="1400" i="1" dirty="0"/>
              <a:t> </a:t>
            </a:r>
            <a:r>
              <a:rPr lang="en-US" sz="1400" i="1" dirty="0" err="1"/>
              <a:t>seu</a:t>
            </a:r>
            <a:r>
              <a:rPr lang="en-US" sz="1400" i="1" dirty="0"/>
              <a:t> </a:t>
            </a:r>
            <a:r>
              <a:rPr lang="en-US" sz="1400" i="1" dirty="0" err="1"/>
              <a:t>potencial</a:t>
            </a:r>
            <a:r>
              <a:rPr lang="en-US" sz="1400" i="1" dirty="0"/>
              <a:t> </a:t>
            </a:r>
            <a:r>
              <a:rPr lang="en-US" sz="1400" i="1" dirty="0" err="1"/>
              <a:t>biótico</a:t>
            </a:r>
            <a:endParaRPr lang="en-US" sz="1400" i="1" dirty="0"/>
          </a:p>
        </p:txBody>
      </p:sp>
      <p:grpSp>
        <p:nvGrpSpPr>
          <p:cNvPr id="98" name="Group 97"/>
          <p:cNvGrpSpPr/>
          <p:nvPr/>
        </p:nvGrpSpPr>
        <p:grpSpPr>
          <a:xfrm>
            <a:off x="2680569" y="4181778"/>
            <a:ext cx="3872994" cy="2600852"/>
            <a:chOff x="2251609" y="1348901"/>
            <a:chExt cx="5154956" cy="3461735"/>
          </a:xfrm>
        </p:grpSpPr>
        <p:sp>
          <p:nvSpPr>
            <p:cNvPr id="99" name="Freeform 98"/>
            <p:cNvSpPr/>
            <p:nvPr/>
          </p:nvSpPr>
          <p:spPr>
            <a:xfrm rot="20317251">
              <a:off x="2554946" y="2046946"/>
              <a:ext cx="2330823" cy="2008269"/>
            </a:xfrm>
            <a:custGeom>
              <a:avLst/>
              <a:gdLst>
                <a:gd name="connsiteX0" fmla="*/ 0 w 2330823"/>
                <a:gd name="connsiteY0" fmla="*/ 1852705 h 2008269"/>
                <a:gd name="connsiteX1" fmla="*/ 1255058 w 2330823"/>
                <a:gd name="connsiteY1" fmla="*/ 1822823 h 2008269"/>
                <a:gd name="connsiteX2" fmla="*/ 2330823 w 2330823"/>
                <a:gd name="connsiteY2" fmla="*/ 0 h 200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0823" h="2008269">
                  <a:moveTo>
                    <a:pt x="0" y="1852705"/>
                  </a:moveTo>
                  <a:cubicBezTo>
                    <a:pt x="433294" y="1992156"/>
                    <a:pt x="866588" y="2131607"/>
                    <a:pt x="1255058" y="1822823"/>
                  </a:cubicBezTo>
                  <a:cubicBezTo>
                    <a:pt x="1643528" y="1514039"/>
                    <a:pt x="2330823" y="0"/>
                    <a:pt x="2330823" y="0"/>
                  </a:cubicBezTo>
                </a:path>
              </a:pathLst>
            </a:cu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251609" y="1431118"/>
              <a:ext cx="4597016" cy="3379518"/>
              <a:chOff x="689269" y="3107765"/>
              <a:chExt cx="1988181" cy="2006252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flipV="1">
                <a:off x="881529" y="3107765"/>
                <a:ext cx="0" cy="197223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5400000" flipV="1">
                <a:off x="1691333" y="3932510"/>
                <a:ext cx="0" cy="197223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reeform 108"/>
              <p:cNvSpPr/>
              <p:nvPr/>
            </p:nvSpPr>
            <p:spPr>
              <a:xfrm rot="20700000">
                <a:off x="883021" y="3617962"/>
                <a:ext cx="1658470" cy="990292"/>
              </a:xfrm>
              <a:custGeom>
                <a:avLst/>
                <a:gdLst>
                  <a:gd name="connsiteX0" fmla="*/ 0 w 1658470"/>
                  <a:gd name="connsiteY0" fmla="*/ 806823 h 884459"/>
                  <a:gd name="connsiteX1" fmla="*/ 956235 w 1658470"/>
                  <a:gd name="connsiteY1" fmla="*/ 806823 h 884459"/>
                  <a:gd name="connsiteX2" fmla="*/ 1658470 w 1658470"/>
                  <a:gd name="connsiteY2" fmla="*/ 0 h 88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8470" h="884459">
                    <a:moveTo>
                      <a:pt x="0" y="806823"/>
                    </a:moveTo>
                    <a:cubicBezTo>
                      <a:pt x="339911" y="874058"/>
                      <a:pt x="679823" y="941294"/>
                      <a:pt x="956235" y="806823"/>
                    </a:cubicBezTo>
                    <a:cubicBezTo>
                      <a:pt x="1232647" y="672352"/>
                      <a:pt x="1658470" y="0"/>
                      <a:pt x="1658470" y="0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237182" y="4870827"/>
                <a:ext cx="383702" cy="243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tempo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6200000">
                <a:off x="47096" y="3894127"/>
                <a:ext cx="1461517" cy="17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Tamanho</a:t>
                </a:r>
                <a:r>
                  <a:rPr lang="en-US" sz="1400" dirty="0"/>
                  <a:t> </a:t>
                </a:r>
                <a:r>
                  <a:rPr lang="en-US" sz="1400" dirty="0" err="1"/>
                  <a:t>populacional</a:t>
                </a:r>
                <a:endParaRPr lang="en-US" sz="1400" dirty="0"/>
              </a:p>
            </p:txBody>
          </p:sp>
        </p:grpSp>
        <p:sp>
          <p:nvSpPr>
            <p:cNvPr id="101" name="Freeform 100"/>
            <p:cNvSpPr/>
            <p:nvPr/>
          </p:nvSpPr>
          <p:spPr>
            <a:xfrm rot="21298830">
              <a:off x="2883648" y="3182472"/>
              <a:ext cx="3705412" cy="993097"/>
            </a:xfrm>
            <a:custGeom>
              <a:avLst/>
              <a:gdLst>
                <a:gd name="connsiteX0" fmla="*/ 0 w 3705412"/>
                <a:gd name="connsiteY0" fmla="*/ 926353 h 993097"/>
                <a:gd name="connsiteX1" fmla="*/ 2091765 w 3705412"/>
                <a:gd name="connsiteY1" fmla="*/ 896471 h 993097"/>
                <a:gd name="connsiteX2" fmla="*/ 3705412 w 3705412"/>
                <a:gd name="connsiteY2" fmla="*/ 0 h 993097"/>
                <a:gd name="connsiteX3" fmla="*/ 3705412 w 3705412"/>
                <a:gd name="connsiteY3" fmla="*/ 0 h 993097"/>
                <a:gd name="connsiteX4" fmla="*/ 3705412 w 3705412"/>
                <a:gd name="connsiteY4" fmla="*/ 0 h 99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412" h="993097">
                  <a:moveTo>
                    <a:pt x="0" y="926353"/>
                  </a:moveTo>
                  <a:cubicBezTo>
                    <a:pt x="737098" y="988608"/>
                    <a:pt x="1474196" y="1050863"/>
                    <a:pt x="2091765" y="896471"/>
                  </a:cubicBezTo>
                  <a:cubicBezTo>
                    <a:pt x="2709334" y="742079"/>
                    <a:pt x="3705412" y="0"/>
                    <a:pt x="3705412" y="0"/>
                  </a:cubicBezTo>
                  <a:lnTo>
                    <a:pt x="3705412" y="0"/>
                  </a:lnTo>
                  <a:lnTo>
                    <a:pt x="3705412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049058" y="1348901"/>
              <a:ext cx="720850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20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017541" y="1506539"/>
              <a:ext cx="981281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2,321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21471" y="2661427"/>
              <a:ext cx="1085094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0,6931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2925705" y="4245742"/>
              <a:ext cx="3620865" cy="3566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6596477" y="4011676"/>
              <a:ext cx="617036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639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60812" y="837643"/>
            <a:ext cx="3776099" cy="2337620"/>
            <a:chOff x="260812" y="837643"/>
            <a:chExt cx="3776099" cy="2337620"/>
          </a:xfrm>
        </p:grpSpPr>
        <p:sp>
          <p:nvSpPr>
            <p:cNvPr id="68" name="Rectangle 67"/>
            <p:cNvSpPr/>
            <p:nvPr/>
          </p:nvSpPr>
          <p:spPr>
            <a:xfrm>
              <a:off x="260812" y="842623"/>
              <a:ext cx="3776099" cy="23326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65045" y="1280889"/>
              <a:ext cx="2464795" cy="1708101"/>
              <a:chOff x="565045" y="975685"/>
              <a:chExt cx="2464795" cy="1708101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633027" y="97568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28473" y="1489903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325786" y="1489903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3965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267811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068912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638698" y="1964320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65045" y="2502877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71099" y="2502877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27973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34027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61858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267912" y="2501341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524786" y="249980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830840" y="2499805"/>
                <a:ext cx="199000" cy="18090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1127973" y="1284294"/>
                <a:ext cx="1283385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98683" y="1789175"/>
                <a:ext cx="658579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065207" y="1789175"/>
                <a:ext cx="658579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3909" y="2338816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1240339" y="2340151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017705" y="2323498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621913" y="2324833"/>
                <a:ext cx="279302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131378" y="1280889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407953" y="1280889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02259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455173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067977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720891" y="1789175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897455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625078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293487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021110" y="2323498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53211" y="2333713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80834" y="2333713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15289" y="2340151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242912" y="2340151"/>
                <a:ext cx="0" cy="860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/>
            <p:cNvSpPr txBox="1"/>
            <p:nvPr/>
          </p:nvSpPr>
          <p:spPr>
            <a:xfrm>
              <a:off x="2962438" y="837643"/>
              <a:ext cx="628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Tempo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27198" y="842623"/>
              <a:ext cx="284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152419" y="1181949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153989" y="1751858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77143" y="2201513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78713" y="2714722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35739" y="1175589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37309" y="1745498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60463" y="2195153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62033" y="2708362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8</a:t>
              </a: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916" y="1084926"/>
            <a:ext cx="4265744" cy="2220453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5702335" y="119038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 = 0,5 e </a:t>
            </a:r>
            <a:r>
              <a:rPr lang="en-US" b="1" baseline="30000" dirty="0">
                <a:solidFill>
                  <a:srgbClr val="FF0000"/>
                </a:solidFill>
              </a:rPr>
              <a:t>0,6931</a:t>
            </a:r>
            <a:r>
              <a:rPr lang="en-US" b="1" baseline="30000" dirty="0"/>
              <a:t> x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44571" y="3395173"/>
            <a:ext cx="40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i="1" dirty="0" err="1"/>
              <a:t>Tipo</a:t>
            </a:r>
            <a:r>
              <a:rPr lang="en-US" sz="1400" i="1" dirty="0"/>
              <a:t> de </a:t>
            </a:r>
            <a:r>
              <a:rPr lang="en-US" sz="1400" i="1" dirty="0" err="1"/>
              <a:t>crescimento</a:t>
            </a:r>
            <a:r>
              <a:rPr lang="en-US" sz="1400" i="1" dirty="0"/>
              <a:t> </a:t>
            </a:r>
            <a:r>
              <a:rPr lang="en-US" sz="1400" i="1" dirty="0" err="1"/>
              <a:t>independente</a:t>
            </a:r>
            <a:r>
              <a:rPr lang="en-US" sz="1400" i="1" dirty="0"/>
              <a:t> da </a:t>
            </a:r>
            <a:r>
              <a:rPr lang="en-US" sz="1400" i="1" dirty="0" err="1"/>
              <a:t>densidade</a:t>
            </a:r>
            <a:endParaRPr lang="en-US" sz="1400" i="1" dirty="0"/>
          </a:p>
          <a:p>
            <a:pPr marL="285750" indent="-285750">
              <a:buFont typeface="Wingdings" charset="2"/>
              <a:buChar char="q"/>
            </a:pPr>
            <a:r>
              <a:rPr lang="en-US" sz="1400" i="1" dirty="0" err="1"/>
              <a:t>População</a:t>
            </a:r>
            <a:r>
              <a:rPr lang="en-US" sz="1400" i="1" dirty="0"/>
              <a:t> </a:t>
            </a:r>
            <a:r>
              <a:rPr lang="en-US" sz="1400" i="1" dirty="0" err="1"/>
              <a:t>alcançando</a:t>
            </a:r>
            <a:r>
              <a:rPr lang="en-US" sz="1400" i="1" dirty="0"/>
              <a:t> o </a:t>
            </a:r>
            <a:r>
              <a:rPr lang="en-US" sz="1400" i="1" dirty="0" err="1"/>
              <a:t>seu</a:t>
            </a:r>
            <a:r>
              <a:rPr lang="en-US" sz="1400" i="1" dirty="0"/>
              <a:t> </a:t>
            </a:r>
            <a:r>
              <a:rPr lang="en-US" sz="1400" i="1" dirty="0" err="1"/>
              <a:t>seu</a:t>
            </a:r>
            <a:r>
              <a:rPr lang="en-US" sz="1400" i="1" dirty="0"/>
              <a:t> </a:t>
            </a:r>
            <a:r>
              <a:rPr lang="en-US" sz="1400" i="1" dirty="0" err="1"/>
              <a:t>potencial</a:t>
            </a:r>
            <a:r>
              <a:rPr lang="en-US" sz="1400" i="1" dirty="0"/>
              <a:t> </a:t>
            </a:r>
            <a:r>
              <a:rPr lang="en-US" sz="1400" i="1" dirty="0" err="1"/>
              <a:t>biótico</a:t>
            </a:r>
            <a:endParaRPr lang="en-US" sz="1400" i="1" dirty="0"/>
          </a:p>
        </p:txBody>
      </p:sp>
      <p:grpSp>
        <p:nvGrpSpPr>
          <p:cNvPr id="98" name="Group 97"/>
          <p:cNvGrpSpPr/>
          <p:nvPr/>
        </p:nvGrpSpPr>
        <p:grpSpPr>
          <a:xfrm>
            <a:off x="2680569" y="4181778"/>
            <a:ext cx="3872994" cy="2600852"/>
            <a:chOff x="2251609" y="1348901"/>
            <a:chExt cx="5154956" cy="3461735"/>
          </a:xfrm>
        </p:grpSpPr>
        <p:sp>
          <p:nvSpPr>
            <p:cNvPr id="99" name="Freeform 98"/>
            <p:cNvSpPr/>
            <p:nvPr/>
          </p:nvSpPr>
          <p:spPr>
            <a:xfrm rot="20317251">
              <a:off x="2554946" y="2046946"/>
              <a:ext cx="2330823" cy="2008269"/>
            </a:xfrm>
            <a:custGeom>
              <a:avLst/>
              <a:gdLst>
                <a:gd name="connsiteX0" fmla="*/ 0 w 2330823"/>
                <a:gd name="connsiteY0" fmla="*/ 1852705 h 2008269"/>
                <a:gd name="connsiteX1" fmla="*/ 1255058 w 2330823"/>
                <a:gd name="connsiteY1" fmla="*/ 1822823 h 2008269"/>
                <a:gd name="connsiteX2" fmla="*/ 2330823 w 2330823"/>
                <a:gd name="connsiteY2" fmla="*/ 0 h 200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0823" h="2008269">
                  <a:moveTo>
                    <a:pt x="0" y="1852705"/>
                  </a:moveTo>
                  <a:cubicBezTo>
                    <a:pt x="433294" y="1992156"/>
                    <a:pt x="866588" y="2131607"/>
                    <a:pt x="1255058" y="1822823"/>
                  </a:cubicBezTo>
                  <a:cubicBezTo>
                    <a:pt x="1643528" y="1514039"/>
                    <a:pt x="2330823" y="0"/>
                    <a:pt x="2330823" y="0"/>
                  </a:cubicBezTo>
                </a:path>
              </a:pathLst>
            </a:cu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251609" y="1431118"/>
              <a:ext cx="4597016" cy="3379518"/>
              <a:chOff x="689269" y="3107765"/>
              <a:chExt cx="1988181" cy="2006252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flipV="1">
                <a:off x="881529" y="3107765"/>
                <a:ext cx="0" cy="197223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5400000" flipV="1">
                <a:off x="1691333" y="3932510"/>
                <a:ext cx="0" cy="197223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Freeform 108"/>
              <p:cNvSpPr/>
              <p:nvPr/>
            </p:nvSpPr>
            <p:spPr>
              <a:xfrm rot="20700000">
                <a:off x="883021" y="3617962"/>
                <a:ext cx="1658470" cy="990292"/>
              </a:xfrm>
              <a:custGeom>
                <a:avLst/>
                <a:gdLst>
                  <a:gd name="connsiteX0" fmla="*/ 0 w 1658470"/>
                  <a:gd name="connsiteY0" fmla="*/ 806823 h 884459"/>
                  <a:gd name="connsiteX1" fmla="*/ 956235 w 1658470"/>
                  <a:gd name="connsiteY1" fmla="*/ 806823 h 884459"/>
                  <a:gd name="connsiteX2" fmla="*/ 1658470 w 1658470"/>
                  <a:gd name="connsiteY2" fmla="*/ 0 h 884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8470" h="884459">
                    <a:moveTo>
                      <a:pt x="0" y="806823"/>
                    </a:moveTo>
                    <a:cubicBezTo>
                      <a:pt x="339911" y="874058"/>
                      <a:pt x="679823" y="941294"/>
                      <a:pt x="956235" y="806823"/>
                    </a:cubicBezTo>
                    <a:cubicBezTo>
                      <a:pt x="1232647" y="672352"/>
                      <a:pt x="1658470" y="0"/>
                      <a:pt x="1658470" y="0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2237182" y="4870827"/>
                <a:ext cx="383702" cy="243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tempo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6200000">
                <a:off x="47096" y="3894127"/>
                <a:ext cx="1461517" cy="177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Tamanho</a:t>
                </a:r>
                <a:r>
                  <a:rPr lang="en-US" sz="1400" dirty="0"/>
                  <a:t> </a:t>
                </a:r>
                <a:r>
                  <a:rPr lang="en-US" sz="1400" dirty="0" err="1"/>
                  <a:t>populacional</a:t>
                </a:r>
                <a:endParaRPr lang="en-US" sz="1400" dirty="0"/>
              </a:p>
            </p:txBody>
          </p:sp>
        </p:grpSp>
        <p:sp>
          <p:nvSpPr>
            <p:cNvPr id="101" name="Freeform 100"/>
            <p:cNvSpPr/>
            <p:nvPr/>
          </p:nvSpPr>
          <p:spPr>
            <a:xfrm rot="21298830">
              <a:off x="2883648" y="3182472"/>
              <a:ext cx="3705412" cy="993097"/>
            </a:xfrm>
            <a:custGeom>
              <a:avLst/>
              <a:gdLst>
                <a:gd name="connsiteX0" fmla="*/ 0 w 3705412"/>
                <a:gd name="connsiteY0" fmla="*/ 926353 h 993097"/>
                <a:gd name="connsiteX1" fmla="*/ 2091765 w 3705412"/>
                <a:gd name="connsiteY1" fmla="*/ 896471 h 993097"/>
                <a:gd name="connsiteX2" fmla="*/ 3705412 w 3705412"/>
                <a:gd name="connsiteY2" fmla="*/ 0 h 993097"/>
                <a:gd name="connsiteX3" fmla="*/ 3705412 w 3705412"/>
                <a:gd name="connsiteY3" fmla="*/ 0 h 993097"/>
                <a:gd name="connsiteX4" fmla="*/ 3705412 w 3705412"/>
                <a:gd name="connsiteY4" fmla="*/ 0 h 993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5412" h="993097">
                  <a:moveTo>
                    <a:pt x="0" y="926353"/>
                  </a:moveTo>
                  <a:cubicBezTo>
                    <a:pt x="737098" y="988608"/>
                    <a:pt x="1474196" y="1050863"/>
                    <a:pt x="2091765" y="896471"/>
                  </a:cubicBezTo>
                  <a:cubicBezTo>
                    <a:pt x="2709334" y="742079"/>
                    <a:pt x="3705412" y="0"/>
                    <a:pt x="3705412" y="0"/>
                  </a:cubicBezTo>
                  <a:lnTo>
                    <a:pt x="3705412" y="0"/>
                  </a:lnTo>
                  <a:lnTo>
                    <a:pt x="3705412" y="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049058" y="1348901"/>
              <a:ext cx="720850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20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017541" y="1506539"/>
              <a:ext cx="981281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2,321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21471" y="2661427"/>
              <a:ext cx="1085094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r = 0,6931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2925705" y="4245742"/>
              <a:ext cx="3620865" cy="3566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6596477" y="4011676"/>
              <a:ext cx="617036" cy="3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231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3084" y="2035950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o</a:t>
            </a:r>
            <a:r>
              <a:rPr lang="is-IS" dirty="0"/>
              <a:t>s modelos de crescimento populacional;</a:t>
            </a:r>
          </a:p>
          <a:p>
            <a:pPr marL="342900" indent="-342900">
              <a:buAutoNum type="arabicPeriod"/>
            </a:pPr>
            <a:r>
              <a:rPr lang="en-US" dirty="0"/>
              <a:t>a forma </a:t>
            </a:r>
            <a:r>
              <a:rPr lang="en-US" dirty="0" err="1"/>
              <a:t>como</a:t>
            </a:r>
            <a:r>
              <a:rPr lang="en-US" dirty="0"/>
              <a:t> as </a:t>
            </a:r>
            <a:r>
              <a:rPr lang="en-US" dirty="0" err="1"/>
              <a:t>populações</a:t>
            </a:r>
            <a:r>
              <a:rPr lang="en-US" dirty="0"/>
              <a:t> se </a:t>
            </a:r>
            <a:r>
              <a:rPr lang="en-US" dirty="0" err="1"/>
              <a:t>estruturam</a:t>
            </a:r>
            <a:r>
              <a:rPr lang="en-US" dirty="0"/>
              <a:t> </a:t>
            </a:r>
            <a:r>
              <a:rPr lang="en-US" dirty="0" err="1"/>
              <a:t>etária</a:t>
            </a:r>
            <a:r>
              <a:rPr lang="en-US" dirty="0"/>
              <a:t>, sexual e </a:t>
            </a:r>
            <a:r>
              <a:rPr lang="en-US" dirty="0" err="1"/>
              <a:t>espacialmente</a:t>
            </a:r>
            <a:r>
              <a:rPr lang="en-US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153" y="1137750"/>
            <a:ext cx="8375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término</a:t>
            </a:r>
            <a:r>
              <a:rPr lang="en-US" sz="2000" b="1" dirty="0"/>
              <a:t> </a:t>
            </a:r>
            <a:r>
              <a:rPr lang="en-US" sz="2000" b="1" dirty="0" err="1"/>
              <a:t>desta</a:t>
            </a:r>
            <a:r>
              <a:rPr lang="en-US" sz="2000" b="1" dirty="0"/>
              <a:t> aula, </a:t>
            </a:r>
            <a:r>
              <a:rPr lang="en-US" sz="2000" b="1" dirty="0" err="1"/>
              <a:t>nós</a:t>
            </a:r>
            <a:r>
              <a:rPr lang="en-US" sz="2000" b="1" dirty="0"/>
              <a:t> </a:t>
            </a:r>
            <a:r>
              <a:rPr lang="en-US" sz="2000" b="1" dirty="0" err="1"/>
              <a:t>deveremos</a:t>
            </a:r>
            <a:r>
              <a:rPr lang="en-US" sz="2000" b="1" dirty="0"/>
              <a:t> </a:t>
            </a:r>
            <a:r>
              <a:rPr lang="en-US" sz="2000" b="1" dirty="0" err="1"/>
              <a:t>compreender</a:t>
            </a:r>
            <a:r>
              <a:rPr lang="is-IS" sz="2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45205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829" y="6465174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Independente</a:t>
            </a:r>
            <a:r>
              <a:rPr lang="en-US" sz="1050" dirty="0"/>
              <a:t> do </a:t>
            </a:r>
            <a:r>
              <a:rPr lang="en-US" sz="1050" dirty="0" err="1"/>
              <a:t>tamanho</a:t>
            </a:r>
            <a:r>
              <a:rPr lang="en-US" sz="1050" dirty="0"/>
              <a:t> da </a:t>
            </a:r>
            <a:r>
              <a:rPr lang="en-US" sz="1050" dirty="0" err="1"/>
              <a:t>população</a:t>
            </a:r>
            <a:r>
              <a:rPr lang="en-US" sz="1050" dirty="0"/>
              <a:t>, </a:t>
            </a:r>
            <a:r>
              <a:rPr lang="en-US" sz="1050" dirty="0" err="1"/>
              <a:t>ela</a:t>
            </a:r>
            <a:r>
              <a:rPr lang="en-US" sz="1050" dirty="0"/>
              <a:t> </a:t>
            </a:r>
            <a:r>
              <a:rPr lang="en-US" sz="1050" dirty="0" err="1"/>
              <a:t>sempre</a:t>
            </a:r>
            <a:r>
              <a:rPr lang="en-US" sz="1050" dirty="0"/>
              <a:t> </a:t>
            </a:r>
            <a:r>
              <a:rPr lang="en-US" sz="1050" dirty="0" err="1"/>
              <a:t>levará</a:t>
            </a:r>
            <a:r>
              <a:rPr lang="en-US" sz="1050" dirty="0"/>
              <a:t> o </a:t>
            </a:r>
            <a:r>
              <a:rPr lang="en-US" sz="1050" dirty="0" err="1"/>
              <a:t>mesmo</a:t>
            </a:r>
            <a:r>
              <a:rPr lang="en-US" sz="1050" dirty="0"/>
              <a:t> tempo </a:t>
            </a:r>
            <a:r>
              <a:rPr lang="en-US" sz="1050" dirty="0" err="1"/>
              <a:t>para</a:t>
            </a:r>
            <a:r>
              <a:rPr lang="en-US" sz="1050" dirty="0"/>
              <a:t> se </a:t>
            </a:r>
            <a:r>
              <a:rPr lang="en-US" sz="1050" dirty="0" err="1"/>
              <a:t>duplicar</a:t>
            </a:r>
            <a:r>
              <a:rPr lang="en-US" sz="1050" dirty="0"/>
              <a:t>, </a:t>
            </a:r>
            <a:r>
              <a:rPr lang="en-US" sz="1050" dirty="0" err="1"/>
              <a:t>ou</a:t>
            </a:r>
            <a:r>
              <a:rPr lang="en-US" sz="1050" dirty="0"/>
              <a:t> </a:t>
            </a:r>
            <a:r>
              <a:rPr lang="en-US" sz="1050" dirty="0" err="1"/>
              <a:t>seja</a:t>
            </a:r>
            <a:r>
              <a:rPr lang="en-US" sz="1050" dirty="0"/>
              <a:t>, </a:t>
            </a:r>
            <a:r>
              <a:rPr lang="en-US" sz="1050" dirty="0" err="1"/>
              <a:t>populações</a:t>
            </a:r>
            <a:r>
              <a:rPr lang="en-US" sz="1050" dirty="0"/>
              <a:t> </a:t>
            </a:r>
            <a:r>
              <a:rPr lang="en-US" sz="1050" dirty="0" err="1"/>
              <a:t>têm</a:t>
            </a:r>
            <a:r>
              <a:rPr lang="en-US" sz="1050" dirty="0"/>
              <a:t> </a:t>
            </a:r>
            <a:r>
              <a:rPr lang="en-US" sz="1050" b="1" dirty="0">
                <a:solidFill>
                  <a:srgbClr val="008000"/>
                </a:solidFill>
              </a:rPr>
              <a:t>TEMPO DE DUPLICAÇÃO CONSTANTE </a:t>
            </a:r>
            <a:r>
              <a:rPr lang="en-US" sz="1050" b="1" dirty="0"/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2507" y="731243"/>
            <a:ext cx="121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</a:t>
            </a:r>
            <a:r>
              <a:rPr lang="en-US" sz="2400" b="1" baseline="-25000" dirty="0" err="1"/>
              <a:t>t</a:t>
            </a:r>
            <a:r>
              <a:rPr lang="en-US" sz="2400" b="1" dirty="0"/>
              <a:t> = 2N</a:t>
            </a:r>
            <a:r>
              <a:rPr lang="en-US" sz="2400" b="1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177700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829" y="6465174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Independente</a:t>
            </a:r>
            <a:r>
              <a:rPr lang="en-US" sz="1050" dirty="0"/>
              <a:t> do </a:t>
            </a:r>
            <a:r>
              <a:rPr lang="en-US" sz="1050" dirty="0" err="1"/>
              <a:t>tamanho</a:t>
            </a:r>
            <a:r>
              <a:rPr lang="en-US" sz="1050" dirty="0"/>
              <a:t> da </a:t>
            </a:r>
            <a:r>
              <a:rPr lang="en-US" sz="1050" dirty="0" err="1"/>
              <a:t>população</a:t>
            </a:r>
            <a:r>
              <a:rPr lang="en-US" sz="1050" dirty="0"/>
              <a:t>, </a:t>
            </a:r>
            <a:r>
              <a:rPr lang="en-US" sz="1050" dirty="0" err="1"/>
              <a:t>ela</a:t>
            </a:r>
            <a:r>
              <a:rPr lang="en-US" sz="1050" dirty="0"/>
              <a:t> </a:t>
            </a:r>
            <a:r>
              <a:rPr lang="en-US" sz="1050" dirty="0" err="1"/>
              <a:t>sempre</a:t>
            </a:r>
            <a:r>
              <a:rPr lang="en-US" sz="1050" dirty="0"/>
              <a:t> </a:t>
            </a:r>
            <a:r>
              <a:rPr lang="en-US" sz="1050" dirty="0" err="1"/>
              <a:t>levará</a:t>
            </a:r>
            <a:r>
              <a:rPr lang="en-US" sz="1050" dirty="0"/>
              <a:t> o </a:t>
            </a:r>
            <a:r>
              <a:rPr lang="en-US" sz="1050" dirty="0" err="1"/>
              <a:t>mesmo</a:t>
            </a:r>
            <a:r>
              <a:rPr lang="en-US" sz="1050" dirty="0"/>
              <a:t> tempo </a:t>
            </a:r>
            <a:r>
              <a:rPr lang="en-US" sz="1050" dirty="0" err="1"/>
              <a:t>para</a:t>
            </a:r>
            <a:r>
              <a:rPr lang="en-US" sz="1050" dirty="0"/>
              <a:t> se </a:t>
            </a:r>
            <a:r>
              <a:rPr lang="en-US" sz="1050" dirty="0" err="1"/>
              <a:t>duplicar</a:t>
            </a:r>
            <a:r>
              <a:rPr lang="en-US" sz="1050" dirty="0"/>
              <a:t>, </a:t>
            </a:r>
            <a:r>
              <a:rPr lang="en-US" sz="1050" dirty="0" err="1"/>
              <a:t>ou</a:t>
            </a:r>
            <a:r>
              <a:rPr lang="en-US" sz="1050" dirty="0"/>
              <a:t> </a:t>
            </a:r>
            <a:r>
              <a:rPr lang="en-US" sz="1050" dirty="0" err="1"/>
              <a:t>seja</a:t>
            </a:r>
            <a:r>
              <a:rPr lang="en-US" sz="1050" dirty="0"/>
              <a:t>, </a:t>
            </a:r>
            <a:r>
              <a:rPr lang="en-US" sz="1050" dirty="0" err="1"/>
              <a:t>populações</a:t>
            </a:r>
            <a:r>
              <a:rPr lang="en-US" sz="1050" dirty="0"/>
              <a:t> </a:t>
            </a:r>
            <a:r>
              <a:rPr lang="en-US" sz="1050" dirty="0" err="1"/>
              <a:t>têm</a:t>
            </a:r>
            <a:r>
              <a:rPr lang="en-US" sz="1050" dirty="0"/>
              <a:t> </a:t>
            </a:r>
            <a:r>
              <a:rPr lang="en-US" sz="1050" b="1" dirty="0">
                <a:solidFill>
                  <a:srgbClr val="008000"/>
                </a:solidFill>
              </a:rPr>
              <a:t>TEMPO DE DUPLICAÇÃO CONSTANTE </a:t>
            </a:r>
            <a:r>
              <a:rPr lang="en-US" sz="1050" b="1" dirty="0"/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2507" y="731243"/>
            <a:ext cx="121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</a:t>
            </a:r>
            <a:r>
              <a:rPr lang="en-US" sz="2400" b="1" baseline="-25000" dirty="0" err="1"/>
              <a:t>t</a:t>
            </a:r>
            <a:r>
              <a:rPr lang="en-US" sz="2400" b="1" dirty="0"/>
              <a:t> = 2N</a:t>
            </a:r>
            <a:r>
              <a:rPr lang="en-US" sz="2400" b="1" baseline="-25000" dirty="0"/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6421" y="1343826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/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t</a:t>
            </a:r>
          </a:p>
        </p:txBody>
      </p:sp>
    </p:spTree>
    <p:extLst>
      <p:ext uri="{BB962C8B-B14F-4D97-AF65-F5344CB8AC3E}">
        <p14:creationId xmlns:p14="http://schemas.microsoft.com/office/powerpoint/2010/main" val="2373966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829" y="6465174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Independente</a:t>
            </a:r>
            <a:r>
              <a:rPr lang="en-US" sz="1050" dirty="0"/>
              <a:t> do </a:t>
            </a:r>
            <a:r>
              <a:rPr lang="en-US" sz="1050" dirty="0" err="1"/>
              <a:t>tamanho</a:t>
            </a:r>
            <a:r>
              <a:rPr lang="en-US" sz="1050" dirty="0"/>
              <a:t> da </a:t>
            </a:r>
            <a:r>
              <a:rPr lang="en-US" sz="1050" dirty="0" err="1"/>
              <a:t>população</a:t>
            </a:r>
            <a:r>
              <a:rPr lang="en-US" sz="1050" dirty="0"/>
              <a:t>, </a:t>
            </a:r>
            <a:r>
              <a:rPr lang="en-US" sz="1050" dirty="0" err="1"/>
              <a:t>ela</a:t>
            </a:r>
            <a:r>
              <a:rPr lang="en-US" sz="1050" dirty="0"/>
              <a:t> </a:t>
            </a:r>
            <a:r>
              <a:rPr lang="en-US" sz="1050" dirty="0" err="1"/>
              <a:t>sempre</a:t>
            </a:r>
            <a:r>
              <a:rPr lang="en-US" sz="1050" dirty="0"/>
              <a:t> </a:t>
            </a:r>
            <a:r>
              <a:rPr lang="en-US" sz="1050" dirty="0" err="1"/>
              <a:t>levará</a:t>
            </a:r>
            <a:r>
              <a:rPr lang="en-US" sz="1050" dirty="0"/>
              <a:t> o </a:t>
            </a:r>
            <a:r>
              <a:rPr lang="en-US" sz="1050" dirty="0" err="1"/>
              <a:t>mesmo</a:t>
            </a:r>
            <a:r>
              <a:rPr lang="en-US" sz="1050" dirty="0"/>
              <a:t> tempo </a:t>
            </a:r>
            <a:r>
              <a:rPr lang="en-US" sz="1050" dirty="0" err="1"/>
              <a:t>para</a:t>
            </a:r>
            <a:r>
              <a:rPr lang="en-US" sz="1050" dirty="0"/>
              <a:t> se </a:t>
            </a:r>
            <a:r>
              <a:rPr lang="en-US" sz="1050" dirty="0" err="1"/>
              <a:t>duplicar</a:t>
            </a:r>
            <a:r>
              <a:rPr lang="en-US" sz="1050" dirty="0"/>
              <a:t>, </a:t>
            </a:r>
            <a:r>
              <a:rPr lang="en-US" sz="1050" dirty="0" err="1"/>
              <a:t>ou</a:t>
            </a:r>
            <a:r>
              <a:rPr lang="en-US" sz="1050" dirty="0"/>
              <a:t> </a:t>
            </a:r>
            <a:r>
              <a:rPr lang="en-US" sz="1050" dirty="0" err="1"/>
              <a:t>seja</a:t>
            </a:r>
            <a:r>
              <a:rPr lang="en-US" sz="1050" dirty="0"/>
              <a:t>, </a:t>
            </a:r>
            <a:r>
              <a:rPr lang="en-US" sz="1050" dirty="0" err="1"/>
              <a:t>populações</a:t>
            </a:r>
            <a:r>
              <a:rPr lang="en-US" sz="1050" dirty="0"/>
              <a:t> </a:t>
            </a:r>
            <a:r>
              <a:rPr lang="en-US" sz="1050" dirty="0" err="1"/>
              <a:t>têm</a:t>
            </a:r>
            <a:r>
              <a:rPr lang="en-US" sz="1050" dirty="0"/>
              <a:t> </a:t>
            </a:r>
            <a:r>
              <a:rPr lang="en-US" sz="1050" b="1" dirty="0">
                <a:solidFill>
                  <a:srgbClr val="008000"/>
                </a:solidFill>
              </a:rPr>
              <a:t>TEMPO DE DUPLICAÇÃO CONSTANTE </a:t>
            </a:r>
            <a:r>
              <a:rPr lang="en-US" sz="1050" b="1" dirty="0"/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2507" y="731243"/>
            <a:ext cx="121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</a:t>
            </a:r>
            <a:r>
              <a:rPr lang="en-US" sz="2400" b="1" baseline="-25000" dirty="0" err="1"/>
              <a:t>t</a:t>
            </a:r>
            <a:r>
              <a:rPr lang="en-US" sz="2400" b="1" dirty="0"/>
              <a:t> = 2N</a:t>
            </a:r>
            <a:r>
              <a:rPr lang="en-US" sz="2400" b="1" baseline="-25000" dirty="0"/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6421" y="1343826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/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t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4748" y="2074520"/>
            <a:ext cx="326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/>
              <a:t>N</a:t>
            </a:r>
            <a:r>
              <a:rPr lang="en-US" sz="2800" baseline="-25000" dirty="0" err="1"/>
              <a:t>t</a:t>
            </a:r>
            <a:r>
              <a:rPr lang="en-US" sz="2800" baseline="-25000" dirty="0"/>
              <a:t> </a:t>
            </a:r>
            <a:r>
              <a:rPr lang="en-US" sz="2800" baseline="-25000" dirty="0" err="1">
                <a:solidFill>
                  <a:srgbClr val="0000FF"/>
                </a:solidFill>
              </a:rPr>
              <a:t>dobro</a:t>
            </a:r>
            <a:r>
              <a:rPr lang="en-US" sz="2800" dirty="0"/>
              <a:t> = N</a:t>
            </a:r>
            <a:r>
              <a:rPr lang="en-US" sz="2800" baseline="-25000" dirty="0"/>
              <a:t>0 </a:t>
            </a:r>
            <a:r>
              <a:rPr lang="en-US" sz="2800" dirty="0"/>
              <a:t>* e </a:t>
            </a:r>
            <a:r>
              <a:rPr lang="en-US" sz="2800" baseline="30000" dirty="0"/>
              <a:t>r t </a:t>
            </a:r>
            <a:r>
              <a:rPr lang="en-US" sz="2800" baseline="30000" dirty="0" err="1">
                <a:solidFill>
                  <a:srgbClr val="0000FF"/>
                </a:solidFill>
              </a:rPr>
              <a:t>dobro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98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5570" y="5477416"/>
            <a:ext cx="2483235" cy="51243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829" y="6465174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Independente</a:t>
            </a:r>
            <a:r>
              <a:rPr lang="en-US" sz="1050" dirty="0"/>
              <a:t> do </a:t>
            </a:r>
            <a:r>
              <a:rPr lang="en-US" sz="1050" dirty="0" err="1"/>
              <a:t>tamanho</a:t>
            </a:r>
            <a:r>
              <a:rPr lang="en-US" sz="1050" dirty="0"/>
              <a:t> da </a:t>
            </a:r>
            <a:r>
              <a:rPr lang="en-US" sz="1050" dirty="0" err="1"/>
              <a:t>população</a:t>
            </a:r>
            <a:r>
              <a:rPr lang="en-US" sz="1050" dirty="0"/>
              <a:t>, </a:t>
            </a:r>
            <a:r>
              <a:rPr lang="en-US" sz="1050" dirty="0" err="1"/>
              <a:t>ela</a:t>
            </a:r>
            <a:r>
              <a:rPr lang="en-US" sz="1050" dirty="0"/>
              <a:t> </a:t>
            </a:r>
            <a:r>
              <a:rPr lang="en-US" sz="1050" dirty="0" err="1"/>
              <a:t>sempre</a:t>
            </a:r>
            <a:r>
              <a:rPr lang="en-US" sz="1050" dirty="0"/>
              <a:t> </a:t>
            </a:r>
            <a:r>
              <a:rPr lang="en-US" sz="1050" dirty="0" err="1"/>
              <a:t>levará</a:t>
            </a:r>
            <a:r>
              <a:rPr lang="en-US" sz="1050" dirty="0"/>
              <a:t> o </a:t>
            </a:r>
            <a:r>
              <a:rPr lang="en-US" sz="1050" dirty="0" err="1"/>
              <a:t>mesmo</a:t>
            </a:r>
            <a:r>
              <a:rPr lang="en-US" sz="1050" dirty="0"/>
              <a:t> tempo </a:t>
            </a:r>
            <a:r>
              <a:rPr lang="en-US" sz="1050" dirty="0" err="1"/>
              <a:t>para</a:t>
            </a:r>
            <a:r>
              <a:rPr lang="en-US" sz="1050" dirty="0"/>
              <a:t> se </a:t>
            </a:r>
            <a:r>
              <a:rPr lang="en-US" sz="1050" dirty="0" err="1"/>
              <a:t>duplicar</a:t>
            </a:r>
            <a:r>
              <a:rPr lang="en-US" sz="1050" dirty="0"/>
              <a:t>, </a:t>
            </a:r>
            <a:r>
              <a:rPr lang="en-US" sz="1050" dirty="0" err="1"/>
              <a:t>ou</a:t>
            </a:r>
            <a:r>
              <a:rPr lang="en-US" sz="1050" dirty="0"/>
              <a:t> </a:t>
            </a:r>
            <a:r>
              <a:rPr lang="en-US" sz="1050" dirty="0" err="1"/>
              <a:t>seja</a:t>
            </a:r>
            <a:r>
              <a:rPr lang="en-US" sz="1050" dirty="0"/>
              <a:t>, </a:t>
            </a:r>
            <a:r>
              <a:rPr lang="en-US" sz="1050" dirty="0" err="1"/>
              <a:t>populações</a:t>
            </a:r>
            <a:r>
              <a:rPr lang="en-US" sz="1050" dirty="0"/>
              <a:t> </a:t>
            </a:r>
            <a:r>
              <a:rPr lang="en-US" sz="1050" dirty="0" err="1"/>
              <a:t>têm</a:t>
            </a:r>
            <a:r>
              <a:rPr lang="en-US" sz="1050" dirty="0"/>
              <a:t> </a:t>
            </a:r>
            <a:r>
              <a:rPr lang="en-US" sz="1050" b="1" dirty="0">
                <a:solidFill>
                  <a:srgbClr val="008000"/>
                </a:solidFill>
              </a:rPr>
              <a:t>TEMPO DE DUPLICAÇÃO CONSTANTE </a:t>
            </a:r>
            <a:r>
              <a:rPr lang="en-US" sz="1050" b="1" dirty="0"/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2507" y="731243"/>
            <a:ext cx="121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</a:t>
            </a:r>
            <a:r>
              <a:rPr lang="en-US" sz="2400" b="1" baseline="-25000" dirty="0" err="1"/>
              <a:t>t</a:t>
            </a:r>
            <a:r>
              <a:rPr lang="en-US" sz="2400" b="1" dirty="0"/>
              <a:t> = 2N</a:t>
            </a:r>
            <a:r>
              <a:rPr lang="en-US" sz="2400" b="1" baseline="-25000" dirty="0"/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6421" y="1343826"/>
            <a:ext cx="2764118" cy="6574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N</a:t>
            </a:r>
            <a:r>
              <a:rPr lang="en-US" sz="3600" baseline="-25000" dirty="0" err="1"/>
              <a:t>t</a:t>
            </a:r>
            <a:r>
              <a:rPr lang="en-US" sz="3600" dirty="0"/>
              <a:t> = N</a:t>
            </a:r>
            <a:r>
              <a:rPr lang="en-US" sz="3600" baseline="-25000" dirty="0"/>
              <a:t>0 </a:t>
            </a:r>
            <a:r>
              <a:rPr lang="en-US" sz="3600" dirty="0"/>
              <a:t>* e </a:t>
            </a:r>
            <a:r>
              <a:rPr lang="en-US" sz="3600" baseline="30000" dirty="0"/>
              <a:t>r t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4748" y="2074520"/>
            <a:ext cx="3265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/>
              <a:t>N</a:t>
            </a:r>
            <a:r>
              <a:rPr lang="en-US" sz="2800" baseline="-25000" dirty="0" err="1"/>
              <a:t>t</a:t>
            </a:r>
            <a:r>
              <a:rPr lang="en-US" sz="2800" baseline="-25000" dirty="0"/>
              <a:t> </a:t>
            </a:r>
            <a:r>
              <a:rPr lang="en-US" sz="2800" baseline="-25000" dirty="0" err="1">
                <a:solidFill>
                  <a:srgbClr val="0000FF"/>
                </a:solidFill>
              </a:rPr>
              <a:t>dobro</a:t>
            </a:r>
            <a:r>
              <a:rPr lang="en-US" sz="2800" dirty="0"/>
              <a:t> = N</a:t>
            </a:r>
            <a:r>
              <a:rPr lang="en-US" sz="2800" baseline="-25000" dirty="0"/>
              <a:t>0 </a:t>
            </a:r>
            <a:r>
              <a:rPr lang="en-US" sz="2800" dirty="0"/>
              <a:t>* e </a:t>
            </a:r>
            <a:r>
              <a:rPr lang="en-US" sz="2800" baseline="30000" dirty="0"/>
              <a:t>r t </a:t>
            </a:r>
            <a:r>
              <a:rPr lang="en-US" sz="2800" baseline="30000" dirty="0" err="1">
                <a:solidFill>
                  <a:srgbClr val="0000FF"/>
                </a:solidFill>
              </a:rPr>
              <a:t>dobro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916" y="3458408"/>
            <a:ext cx="1827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2 = e </a:t>
            </a:r>
            <a:r>
              <a:rPr lang="en-US" sz="2800" baseline="30000" dirty="0">
                <a:solidFill>
                  <a:schemeClr val="bg1">
                    <a:lumMod val="85000"/>
                  </a:schemeClr>
                </a:solidFill>
              </a:rPr>
              <a:t>r t </a:t>
            </a:r>
            <a:r>
              <a:rPr lang="en-US" sz="2800" baseline="30000" dirty="0" err="1">
                <a:solidFill>
                  <a:schemeClr val="bg1">
                    <a:lumMod val="85000"/>
                  </a:schemeClr>
                </a:solidFill>
              </a:rPr>
              <a:t>dobro</a:t>
            </a:r>
            <a:endParaRPr lang="en-US" sz="28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4889" y="4050967"/>
            <a:ext cx="2685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Ln*2 =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Lne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aseline="30000" dirty="0">
                <a:solidFill>
                  <a:schemeClr val="bg1">
                    <a:lumMod val="85000"/>
                  </a:schemeClr>
                </a:solidFill>
              </a:rPr>
              <a:t>r t </a:t>
            </a:r>
            <a:r>
              <a:rPr lang="en-US" sz="2800" baseline="30000" dirty="0" err="1">
                <a:solidFill>
                  <a:schemeClr val="bg1">
                    <a:lumMod val="85000"/>
                  </a:schemeClr>
                </a:solidFill>
              </a:rPr>
              <a:t>dobro</a:t>
            </a:r>
            <a:endParaRPr lang="en-US" sz="28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8776" y="4703659"/>
            <a:ext cx="2344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Ln2 = r * t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dobro</a:t>
            </a:r>
            <a:endParaRPr lang="en-US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6783" y="5290590"/>
            <a:ext cx="2366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4000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dobro</a:t>
            </a:r>
            <a:r>
              <a:rPr lang="en-US" sz="4000" dirty="0"/>
              <a:t> </a:t>
            </a:r>
            <a:r>
              <a:rPr lang="en-US" sz="2800" dirty="0"/>
              <a:t>= </a:t>
            </a:r>
            <a:r>
              <a:rPr lang="en-US" sz="2800" dirty="0">
                <a:solidFill>
                  <a:srgbClr val="800000"/>
                </a:solidFill>
              </a:rPr>
              <a:t>Ln</a:t>
            </a:r>
            <a:r>
              <a:rPr lang="en-US" sz="2800" dirty="0"/>
              <a:t>(2)/r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0350" y="2842664"/>
            <a:ext cx="2908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2 N</a:t>
            </a:r>
            <a:r>
              <a:rPr lang="en-US" sz="2800" baseline="-25000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= N</a:t>
            </a:r>
            <a:r>
              <a:rPr lang="en-US" sz="2800" baseline="-25000" dirty="0">
                <a:solidFill>
                  <a:schemeClr val="bg1">
                    <a:lumMod val="85000"/>
                  </a:schemeClr>
                </a:solidFill>
              </a:rPr>
              <a:t>0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* e </a:t>
            </a:r>
            <a:r>
              <a:rPr lang="en-US" sz="2800" baseline="30000" dirty="0">
                <a:solidFill>
                  <a:schemeClr val="bg1">
                    <a:lumMod val="85000"/>
                  </a:schemeClr>
                </a:solidFill>
              </a:rPr>
              <a:t>r t </a:t>
            </a:r>
            <a:r>
              <a:rPr lang="en-US" sz="2800" baseline="30000" dirty="0" err="1">
                <a:solidFill>
                  <a:schemeClr val="bg1">
                    <a:lumMod val="85000"/>
                  </a:schemeClr>
                </a:solidFill>
              </a:rPr>
              <a:t>dobro</a:t>
            </a:r>
            <a:endParaRPr lang="en-US" sz="2800" baseline="30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2065498" y="2450086"/>
            <a:ext cx="731520" cy="3386509"/>
          </a:xfrm>
          <a:prstGeom prst="curvedRight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97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896518" y="725636"/>
            <a:ext cx="2192888" cy="1581006"/>
            <a:chOff x="6896518" y="725636"/>
            <a:chExt cx="2192888" cy="15810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6518" y="807707"/>
              <a:ext cx="2049926" cy="14989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8313310" y="1994800"/>
              <a:ext cx="607476" cy="28057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</a:rPr>
                <a:t>r = 0,99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69062" y="725636"/>
              <a:ext cx="10203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err="1">
                  <a:solidFill>
                    <a:schemeClr val="bg1"/>
                  </a:solidFill>
                </a:rPr>
                <a:t>Aedes</a:t>
              </a:r>
              <a:r>
                <a:rPr lang="en-US" sz="1050" i="1" dirty="0">
                  <a:solidFill>
                    <a:schemeClr val="bg1"/>
                  </a:solidFill>
                </a:rPr>
                <a:t> </a:t>
              </a:r>
              <a:r>
                <a:rPr lang="en-US" sz="1050" i="1" dirty="0" err="1">
                  <a:solidFill>
                    <a:schemeClr val="bg1"/>
                  </a:solidFill>
                </a:rPr>
                <a:t>aegypti</a:t>
              </a:r>
              <a:endParaRPr lang="en-US" sz="105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84833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" y="3372559"/>
            <a:ext cx="1615812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04" y="1264144"/>
            <a:ext cx="1613175" cy="120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Right Arrow 19"/>
          <p:cNvSpPr/>
          <p:nvPr/>
        </p:nvSpPr>
        <p:spPr>
          <a:xfrm rot="5400000">
            <a:off x="785800" y="2371802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038145" y="1753068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896518" y="725636"/>
            <a:ext cx="2192888" cy="1581006"/>
            <a:chOff x="6896518" y="725636"/>
            <a:chExt cx="2192888" cy="158100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6518" y="807707"/>
              <a:ext cx="2049926" cy="14989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8313310" y="1994800"/>
              <a:ext cx="607476" cy="28057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</a:rPr>
                <a:t>r = 0,99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9062" y="725636"/>
              <a:ext cx="10203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err="1">
                  <a:solidFill>
                    <a:schemeClr val="bg1"/>
                  </a:solidFill>
                </a:rPr>
                <a:t>Aedes</a:t>
              </a:r>
              <a:r>
                <a:rPr lang="en-US" sz="1050" i="1" dirty="0">
                  <a:solidFill>
                    <a:schemeClr val="bg1"/>
                  </a:solidFill>
                </a:rPr>
                <a:t> </a:t>
              </a:r>
              <a:r>
                <a:rPr lang="en-US" sz="1050" i="1" dirty="0" err="1">
                  <a:solidFill>
                    <a:schemeClr val="bg1"/>
                  </a:solidFill>
                </a:rPr>
                <a:t>aegypti</a:t>
              </a:r>
              <a:endParaRPr lang="en-US" sz="105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71878" y="4534163"/>
            <a:ext cx="1608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Catiapoã</a:t>
            </a:r>
            <a:r>
              <a:rPr lang="en-US" sz="1050" b="1" dirty="0"/>
              <a:t>, São Vicente, SP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71675" y="2436147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Itararé</a:t>
            </a:r>
            <a:r>
              <a:rPr lang="en-US" sz="1050" b="1" dirty="0"/>
              <a:t>, São Vicente, SP</a:t>
            </a:r>
          </a:p>
        </p:txBody>
      </p:sp>
    </p:spTree>
    <p:extLst>
      <p:ext uri="{BB962C8B-B14F-4D97-AF65-F5344CB8AC3E}">
        <p14:creationId xmlns:p14="http://schemas.microsoft.com/office/powerpoint/2010/main" val="11195304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" y="3372559"/>
            <a:ext cx="1615812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04" y="1264144"/>
            <a:ext cx="1613175" cy="120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Right Arrow 19"/>
          <p:cNvSpPr/>
          <p:nvPr/>
        </p:nvSpPr>
        <p:spPr>
          <a:xfrm rot="5400000">
            <a:off x="785800" y="2371802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038145" y="1753068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1878" y="4534163"/>
            <a:ext cx="1608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Catiapoã</a:t>
            </a:r>
            <a:r>
              <a:rPr lang="en-US" sz="1050" b="1" dirty="0"/>
              <a:t>, São Vicente, SP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1675" y="2436147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Itararé</a:t>
            </a:r>
            <a:r>
              <a:rPr lang="en-US" sz="1050" b="1" dirty="0"/>
              <a:t>, São Vicente, SP</a:t>
            </a:r>
          </a:p>
        </p:txBody>
      </p:sp>
    </p:spTree>
    <p:extLst>
      <p:ext uri="{BB962C8B-B14F-4D97-AF65-F5344CB8AC3E}">
        <p14:creationId xmlns:p14="http://schemas.microsoft.com/office/powerpoint/2010/main" val="3245120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26957" y="2981372"/>
            <a:ext cx="5505703" cy="386528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51144" y="5457315"/>
            <a:ext cx="1981515" cy="1389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" y="3372559"/>
            <a:ext cx="1615812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04" y="1264144"/>
            <a:ext cx="1613175" cy="120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Right Arrow 19"/>
          <p:cNvSpPr/>
          <p:nvPr/>
        </p:nvSpPr>
        <p:spPr>
          <a:xfrm rot="5400000">
            <a:off x="785800" y="2371802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038145" y="1753068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67707" y="1043301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200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79047" y="1412633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945" y="5587314"/>
            <a:ext cx="1618644" cy="12139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7094474" y="5434635"/>
            <a:ext cx="224467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 err="1"/>
              <a:t>Levantamento</a:t>
            </a:r>
            <a:r>
              <a:rPr lang="en-US" sz="500" b="1" dirty="0"/>
              <a:t> de </a:t>
            </a:r>
            <a:r>
              <a:rPr lang="en-US" sz="500" b="1" dirty="0" err="1"/>
              <a:t>Índice</a:t>
            </a:r>
            <a:r>
              <a:rPr lang="en-US" sz="500" b="1" dirty="0"/>
              <a:t> </a:t>
            </a:r>
            <a:r>
              <a:rPr lang="en-US" sz="500" b="1" dirty="0" err="1"/>
              <a:t>Rápido</a:t>
            </a:r>
            <a:r>
              <a:rPr lang="en-US" sz="500" b="1" dirty="0"/>
              <a:t> de </a:t>
            </a:r>
            <a:r>
              <a:rPr lang="en-US" sz="500" b="1" dirty="0" err="1"/>
              <a:t>Infestação</a:t>
            </a:r>
            <a:r>
              <a:rPr lang="en-US" sz="500" b="1" dirty="0"/>
              <a:t> </a:t>
            </a:r>
            <a:r>
              <a:rPr lang="en-US" sz="500" b="1" dirty="0" err="1"/>
              <a:t>por</a:t>
            </a:r>
            <a:r>
              <a:rPr lang="en-US" sz="500" b="1" dirty="0"/>
              <a:t> </a:t>
            </a:r>
            <a:r>
              <a:rPr lang="en-US" sz="500" b="1" dirty="0" err="1"/>
              <a:t>Aedes</a:t>
            </a:r>
            <a:r>
              <a:rPr lang="en-US" sz="500" b="1" dirty="0"/>
              <a:t> </a:t>
            </a:r>
            <a:r>
              <a:rPr lang="en-US" sz="500" b="1" dirty="0" err="1"/>
              <a:t>aegypti</a:t>
            </a:r>
            <a:r>
              <a:rPr lang="en-US" sz="500" b="1" dirty="0"/>
              <a:t> (</a:t>
            </a:r>
            <a:r>
              <a:rPr lang="en-US" sz="500" b="1" dirty="0" err="1"/>
              <a:t>LIRAa</a:t>
            </a:r>
            <a:r>
              <a:rPr lang="en-US" sz="500" b="1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79551" y="4098080"/>
            <a:ext cx="15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1456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90891" y="4467412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1878" y="4534163"/>
            <a:ext cx="1608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Catiapoã</a:t>
            </a:r>
            <a:r>
              <a:rPr lang="en-US" sz="1050" b="1" dirty="0"/>
              <a:t>, São Vicente, SP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71675" y="2436147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Itararé</a:t>
            </a:r>
            <a:r>
              <a:rPr lang="en-US" sz="1050" b="1" dirty="0"/>
              <a:t>, São Vicente, SP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02" y="6602064"/>
            <a:ext cx="36343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[valor de r] - </a:t>
            </a:r>
            <a:r>
              <a:rPr lang="en-US" sz="1000" dirty="0" err="1"/>
              <a:t>Diniz</a:t>
            </a:r>
            <a:r>
              <a:rPr lang="en-US" sz="1000" dirty="0"/>
              <a:t> et al., (2014), Rev. </a:t>
            </a:r>
            <a:r>
              <a:rPr lang="en-US" sz="1000" dirty="0" err="1"/>
              <a:t>Saúde</a:t>
            </a:r>
            <a:r>
              <a:rPr lang="en-US" sz="1000" dirty="0"/>
              <a:t> </a:t>
            </a:r>
            <a:r>
              <a:rPr lang="en-US" sz="1000" dirty="0" err="1"/>
              <a:t>Pública</a:t>
            </a:r>
            <a:r>
              <a:rPr lang="en-US" sz="1000" dirty="0"/>
              <a:t>, 48(5): 775-782</a:t>
            </a:r>
          </a:p>
        </p:txBody>
      </p:sp>
    </p:spTree>
    <p:extLst>
      <p:ext uri="{BB962C8B-B14F-4D97-AF65-F5344CB8AC3E}">
        <p14:creationId xmlns:p14="http://schemas.microsoft.com/office/powerpoint/2010/main" val="613974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26957" y="2981372"/>
            <a:ext cx="5505703" cy="386528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51144" y="5457315"/>
            <a:ext cx="1981515" cy="1389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" y="3372559"/>
            <a:ext cx="1615812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04" y="1264144"/>
            <a:ext cx="1613175" cy="120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Right Arrow 19"/>
          <p:cNvSpPr/>
          <p:nvPr/>
        </p:nvSpPr>
        <p:spPr>
          <a:xfrm rot="5400000">
            <a:off x="785800" y="2371802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038145" y="1753068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67707" y="1043301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200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79047" y="1412633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90587" y="1917569"/>
            <a:ext cx="1560273" cy="4082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= N</a:t>
            </a:r>
            <a:r>
              <a:rPr lang="en-US" sz="2000" baseline="-25000" dirty="0"/>
              <a:t>0 </a:t>
            </a:r>
            <a:r>
              <a:rPr lang="en-US" sz="2000" dirty="0"/>
              <a:t>* e </a:t>
            </a:r>
            <a:r>
              <a:rPr lang="en-US" sz="2000" baseline="30000" dirty="0"/>
              <a:t>r 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945" y="5587314"/>
            <a:ext cx="1618644" cy="12139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7094474" y="5434635"/>
            <a:ext cx="224467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 err="1"/>
              <a:t>Levantamento</a:t>
            </a:r>
            <a:r>
              <a:rPr lang="en-US" sz="500" b="1" dirty="0"/>
              <a:t> de </a:t>
            </a:r>
            <a:r>
              <a:rPr lang="en-US" sz="500" b="1" dirty="0" err="1"/>
              <a:t>Índice</a:t>
            </a:r>
            <a:r>
              <a:rPr lang="en-US" sz="500" b="1" dirty="0"/>
              <a:t> </a:t>
            </a:r>
            <a:r>
              <a:rPr lang="en-US" sz="500" b="1" dirty="0" err="1"/>
              <a:t>Rápido</a:t>
            </a:r>
            <a:r>
              <a:rPr lang="en-US" sz="500" b="1" dirty="0"/>
              <a:t> de </a:t>
            </a:r>
            <a:r>
              <a:rPr lang="en-US" sz="500" b="1" dirty="0" err="1"/>
              <a:t>Infestação</a:t>
            </a:r>
            <a:r>
              <a:rPr lang="en-US" sz="500" b="1" dirty="0"/>
              <a:t> </a:t>
            </a:r>
            <a:r>
              <a:rPr lang="en-US" sz="500" b="1" dirty="0" err="1"/>
              <a:t>por</a:t>
            </a:r>
            <a:r>
              <a:rPr lang="en-US" sz="500" b="1" dirty="0"/>
              <a:t> </a:t>
            </a:r>
            <a:r>
              <a:rPr lang="en-US" sz="500" b="1" dirty="0" err="1"/>
              <a:t>Aedes</a:t>
            </a:r>
            <a:r>
              <a:rPr lang="en-US" sz="500" b="1" dirty="0"/>
              <a:t> </a:t>
            </a:r>
            <a:r>
              <a:rPr lang="en-US" sz="500" b="1" dirty="0" err="1"/>
              <a:t>aegypti</a:t>
            </a:r>
            <a:r>
              <a:rPr lang="en-US" sz="500" b="1" dirty="0"/>
              <a:t> (</a:t>
            </a:r>
            <a:r>
              <a:rPr lang="en-US" sz="500" b="1" dirty="0" err="1"/>
              <a:t>LIRAa</a:t>
            </a:r>
            <a:r>
              <a:rPr lang="en-US" sz="500" b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1242" y="2532535"/>
            <a:ext cx="1854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= 1.076,38 </a:t>
            </a:r>
            <a:r>
              <a:rPr lang="en-US" dirty="0" err="1"/>
              <a:t>ind.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 = 1.614,57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79551" y="4098080"/>
            <a:ext cx="15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1456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90891" y="4467412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79751" y="4972348"/>
            <a:ext cx="1560273" cy="4082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= N</a:t>
            </a:r>
            <a:r>
              <a:rPr lang="en-US" sz="2000" baseline="-25000" dirty="0"/>
              <a:t>0 </a:t>
            </a:r>
            <a:r>
              <a:rPr lang="en-US" sz="2000" dirty="0"/>
              <a:t>* e </a:t>
            </a:r>
            <a:r>
              <a:rPr lang="en-US" sz="2000" baseline="30000" dirty="0"/>
              <a:t>r 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73086" y="5587314"/>
            <a:ext cx="1971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= 7.836,07 </a:t>
            </a:r>
            <a:r>
              <a:rPr lang="en-US" dirty="0" err="1"/>
              <a:t>ind.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 = 11.754,10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1878" y="4534163"/>
            <a:ext cx="1608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Catiapoã</a:t>
            </a:r>
            <a:r>
              <a:rPr lang="en-US" sz="1050" b="1" dirty="0"/>
              <a:t>, São Vicente, SP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71675" y="2436147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Itararé</a:t>
            </a:r>
            <a:r>
              <a:rPr lang="en-US" sz="1050" b="1" dirty="0"/>
              <a:t>, São Vicente, SP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02" y="6602064"/>
            <a:ext cx="3661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[valor de r] - </a:t>
            </a:r>
            <a:r>
              <a:rPr lang="en-US" sz="1000" dirty="0" err="1"/>
              <a:t>Diniz</a:t>
            </a:r>
            <a:r>
              <a:rPr lang="en-US" sz="1000" dirty="0"/>
              <a:t> et al., (2014), Rev. </a:t>
            </a:r>
            <a:r>
              <a:rPr lang="en-US" sz="1000" dirty="0" err="1"/>
              <a:t>Saúde</a:t>
            </a:r>
            <a:r>
              <a:rPr lang="en-US" sz="1000" dirty="0"/>
              <a:t> </a:t>
            </a:r>
            <a:r>
              <a:rPr lang="en-US" sz="1000" dirty="0" err="1"/>
              <a:t>Pública</a:t>
            </a:r>
            <a:r>
              <a:rPr lang="en-US" sz="1000" dirty="0"/>
              <a:t>, 48(5): 775-782</a:t>
            </a:r>
          </a:p>
        </p:txBody>
      </p:sp>
    </p:spTree>
    <p:extLst>
      <p:ext uri="{BB962C8B-B14F-4D97-AF65-F5344CB8AC3E}">
        <p14:creationId xmlns:p14="http://schemas.microsoft.com/office/powerpoint/2010/main" val="879122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26957" y="2981372"/>
            <a:ext cx="5505703" cy="386528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151144" y="5457315"/>
            <a:ext cx="1981515" cy="1389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" y="3372559"/>
            <a:ext cx="1615812" cy="12118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04" y="1264144"/>
            <a:ext cx="1613175" cy="12098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9" y="725636"/>
            <a:ext cx="3525408" cy="22670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Right Arrow 19"/>
          <p:cNvSpPr/>
          <p:nvPr/>
        </p:nvSpPr>
        <p:spPr>
          <a:xfrm rot="5400000">
            <a:off x="785800" y="2371802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2038145" y="1753068"/>
            <a:ext cx="1749722" cy="116017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67707" y="1043301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200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79047" y="1412633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90587" y="1917569"/>
            <a:ext cx="1560273" cy="4082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= N</a:t>
            </a:r>
            <a:r>
              <a:rPr lang="en-US" sz="2000" baseline="-25000" dirty="0"/>
              <a:t>0 </a:t>
            </a:r>
            <a:r>
              <a:rPr lang="en-US" sz="2000" dirty="0"/>
              <a:t>* e </a:t>
            </a:r>
            <a:r>
              <a:rPr lang="en-US" sz="2000" baseline="30000" dirty="0"/>
              <a:t>r 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945" y="5587314"/>
            <a:ext cx="1618644" cy="12139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7094474" y="5434635"/>
            <a:ext cx="224467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b="1" dirty="0" err="1"/>
              <a:t>Levantamento</a:t>
            </a:r>
            <a:r>
              <a:rPr lang="en-US" sz="500" b="1" dirty="0"/>
              <a:t> de </a:t>
            </a:r>
            <a:r>
              <a:rPr lang="en-US" sz="500" b="1" dirty="0" err="1"/>
              <a:t>Índice</a:t>
            </a:r>
            <a:r>
              <a:rPr lang="en-US" sz="500" b="1" dirty="0"/>
              <a:t> </a:t>
            </a:r>
            <a:r>
              <a:rPr lang="en-US" sz="500" b="1" dirty="0" err="1"/>
              <a:t>Rápido</a:t>
            </a:r>
            <a:r>
              <a:rPr lang="en-US" sz="500" b="1" dirty="0"/>
              <a:t> de </a:t>
            </a:r>
            <a:r>
              <a:rPr lang="en-US" sz="500" b="1" dirty="0" err="1"/>
              <a:t>Infestação</a:t>
            </a:r>
            <a:r>
              <a:rPr lang="en-US" sz="500" b="1" dirty="0"/>
              <a:t> </a:t>
            </a:r>
            <a:r>
              <a:rPr lang="en-US" sz="500" b="1" dirty="0" err="1"/>
              <a:t>por</a:t>
            </a:r>
            <a:r>
              <a:rPr lang="en-US" sz="500" b="1" dirty="0"/>
              <a:t> </a:t>
            </a:r>
            <a:r>
              <a:rPr lang="en-US" sz="500" b="1" dirty="0" err="1"/>
              <a:t>Aedes</a:t>
            </a:r>
            <a:r>
              <a:rPr lang="en-US" sz="500" b="1" dirty="0"/>
              <a:t> </a:t>
            </a:r>
            <a:r>
              <a:rPr lang="en-US" sz="500" b="1" dirty="0" err="1"/>
              <a:t>aegypti</a:t>
            </a:r>
            <a:r>
              <a:rPr lang="en-US" sz="500" b="1" dirty="0"/>
              <a:t> (</a:t>
            </a:r>
            <a:r>
              <a:rPr lang="en-US" sz="500" b="1" dirty="0" err="1"/>
              <a:t>LIRAa</a:t>
            </a:r>
            <a:r>
              <a:rPr lang="en-US" sz="500" b="1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1242" y="2532535"/>
            <a:ext cx="1854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= 1.076,38 </a:t>
            </a:r>
            <a:r>
              <a:rPr lang="en-US" dirty="0" err="1"/>
              <a:t>ind.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 = 1.614,57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79551" y="4098080"/>
            <a:ext cx="15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0</a:t>
            </a:r>
            <a:r>
              <a:rPr lang="en-US" dirty="0"/>
              <a:t> = 1456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90891" y="4467412"/>
            <a:ext cx="8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0,99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79751" y="4972348"/>
            <a:ext cx="1560273" cy="4082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</a:t>
            </a:r>
            <a:r>
              <a:rPr lang="en-US" sz="2000" baseline="-25000" dirty="0" err="1"/>
              <a:t>t</a:t>
            </a:r>
            <a:r>
              <a:rPr lang="en-US" sz="2000" dirty="0"/>
              <a:t> = N</a:t>
            </a:r>
            <a:r>
              <a:rPr lang="en-US" sz="2000" baseline="-25000" dirty="0"/>
              <a:t>0 </a:t>
            </a:r>
            <a:r>
              <a:rPr lang="en-US" sz="2000" dirty="0"/>
              <a:t>* e </a:t>
            </a:r>
            <a:r>
              <a:rPr lang="en-US" sz="2000" baseline="30000" dirty="0"/>
              <a:t>r 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73086" y="5587314"/>
            <a:ext cx="1971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= 7.836,07 </a:t>
            </a:r>
            <a:r>
              <a:rPr lang="en-US" dirty="0" err="1"/>
              <a:t>ind.</a:t>
            </a:r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3</a:t>
            </a:r>
            <a:r>
              <a:rPr lang="en-US" dirty="0"/>
              <a:t> = 11.754,10 </a:t>
            </a:r>
            <a:r>
              <a:rPr lang="en-US" dirty="0" err="1"/>
              <a:t>ind.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1878" y="4534163"/>
            <a:ext cx="1608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Catiapoã</a:t>
            </a:r>
            <a:r>
              <a:rPr lang="en-US" sz="1050" b="1" dirty="0"/>
              <a:t>, São Vicente, SP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71675" y="2436147"/>
            <a:ext cx="14927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Itararé</a:t>
            </a:r>
            <a:r>
              <a:rPr lang="en-US" sz="1050" b="1" dirty="0"/>
              <a:t>, São Vicente, SP</a:t>
            </a:r>
          </a:p>
        </p:txBody>
      </p:sp>
      <p:sp>
        <p:nvSpPr>
          <p:cNvPr id="6" name="Oval 5"/>
          <p:cNvSpPr/>
          <p:nvPr/>
        </p:nvSpPr>
        <p:spPr>
          <a:xfrm>
            <a:off x="4682573" y="3710158"/>
            <a:ext cx="1847194" cy="1338773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Tempo = </a:t>
            </a:r>
            <a:r>
              <a:rPr lang="en-US" sz="1050" b="1" dirty="0" err="1">
                <a:solidFill>
                  <a:schemeClr val="tx1"/>
                </a:solidFill>
              </a:rPr>
              <a:t>semana</a:t>
            </a:r>
            <a:endParaRPr lang="en-US" sz="1050" b="1" dirty="0">
              <a:solidFill>
                <a:schemeClr val="tx1"/>
              </a:solidFill>
            </a:endParaRP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T </a:t>
            </a:r>
            <a:r>
              <a:rPr lang="en-US" sz="1050" b="1" baseline="-25000" dirty="0" err="1">
                <a:solidFill>
                  <a:schemeClr val="tx1"/>
                </a:solidFill>
              </a:rPr>
              <a:t>dobro</a:t>
            </a:r>
            <a:r>
              <a:rPr lang="en-US" sz="1050" b="1" dirty="0">
                <a:solidFill>
                  <a:schemeClr val="tx1"/>
                </a:solidFill>
              </a:rPr>
              <a:t> = 4,9 </a:t>
            </a:r>
            <a:r>
              <a:rPr lang="en-US" sz="1050" b="1" dirty="0" err="1">
                <a:solidFill>
                  <a:schemeClr val="tx1"/>
                </a:solidFill>
              </a:rPr>
              <a:t>dias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2" y="6602064"/>
            <a:ext cx="3661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[valor de r] - </a:t>
            </a:r>
            <a:r>
              <a:rPr lang="en-US" sz="1000" dirty="0" err="1"/>
              <a:t>Diniz</a:t>
            </a:r>
            <a:r>
              <a:rPr lang="en-US" sz="1000" dirty="0"/>
              <a:t> et al., (2014), Rev. </a:t>
            </a:r>
            <a:r>
              <a:rPr lang="en-US" sz="1000" dirty="0" err="1"/>
              <a:t>Saúde</a:t>
            </a:r>
            <a:r>
              <a:rPr lang="en-US" sz="1000" dirty="0"/>
              <a:t> </a:t>
            </a:r>
            <a:r>
              <a:rPr lang="en-US" sz="1000" dirty="0" err="1"/>
              <a:t>Pública</a:t>
            </a:r>
            <a:r>
              <a:rPr lang="en-US" sz="1000" dirty="0"/>
              <a:t>, 48(5): 775-782</a:t>
            </a:r>
          </a:p>
        </p:txBody>
      </p:sp>
    </p:spTree>
    <p:extLst>
      <p:ext uri="{BB962C8B-B14F-4D97-AF65-F5344CB8AC3E}">
        <p14:creationId xmlns:p14="http://schemas.microsoft.com/office/powerpoint/2010/main" val="2015508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7240" y="67865"/>
            <a:ext cx="5782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Apresentação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aula:</a:t>
            </a:r>
          </a:p>
          <a:p>
            <a:pPr algn="ctr"/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Crescimento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estrutura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populacional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4756" y="26564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164" y="2297715"/>
            <a:ext cx="259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2. </a:t>
            </a:r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3367" y="262411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espacial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9572" y="3232718"/>
            <a:ext cx="260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 </a:t>
            </a:r>
            <a:r>
              <a:rPr lang="en-US" b="1" dirty="0" err="1"/>
              <a:t>Dinâmica</a:t>
            </a:r>
            <a:r>
              <a:rPr lang="en-US" b="1" dirty="0"/>
              <a:t> </a:t>
            </a:r>
            <a:r>
              <a:rPr lang="en-US" b="1" dirty="0" err="1"/>
              <a:t>populacional</a:t>
            </a:r>
            <a:r>
              <a:rPr lang="en-US" b="1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663" y="3576706"/>
            <a:ext cx="8315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exponencial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modelo</a:t>
            </a:r>
            <a:r>
              <a:rPr lang="en-US" sz="1400" dirty="0"/>
              <a:t> de </a:t>
            </a:r>
            <a:r>
              <a:rPr lang="en-US" sz="1400" dirty="0" err="1"/>
              <a:t>previsão</a:t>
            </a:r>
            <a:r>
              <a:rPr lang="en-US" sz="1400" dirty="0"/>
              <a:t> do </a:t>
            </a:r>
            <a:r>
              <a:rPr lang="en-US" sz="1400" dirty="0" err="1"/>
              <a:t>tamanho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 </a:t>
            </a:r>
            <a:r>
              <a:rPr lang="en-US" sz="1400" dirty="0" err="1"/>
              <a:t>sem</a:t>
            </a:r>
            <a:r>
              <a:rPr lang="en-US" sz="1400" dirty="0"/>
              <a:t> </a:t>
            </a:r>
            <a:r>
              <a:rPr lang="en-US" sz="1400" dirty="0" err="1"/>
              <a:t>limitação</a:t>
            </a:r>
            <a:r>
              <a:rPr lang="en-US" sz="1400" dirty="0"/>
              <a:t> de </a:t>
            </a:r>
            <a:r>
              <a:rPr lang="en-US" sz="1400" dirty="0" err="1"/>
              <a:t>recursos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Crescimento</a:t>
            </a:r>
            <a:r>
              <a:rPr lang="en-US" b="1" dirty="0"/>
              <a:t> </a:t>
            </a:r>
            <a:r>
              <a:rPr lang="en-US" b="1" dirty="0" err="1"/>
              <a:t>logístico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aprofundamento</a:t>
            </a:r>
            <a:r>
              <a:rPr lang="en-US" sz="1400" dirty="0"/>
              <a:t> do </a:t>
            </a:r>
            <a:r>
              <a:rPr lang="en-US" sz="1400" dirty="0" err="1"/>
              <a:t>modelo</a:t>
            </a:r>
            <a:r>
              <a:rPr lang="en-US" sz="1400" dirty="0"/>
              <a:t> </a:t>
            </a:r>
            <a:r>
              <a:rPr lang="en-US" sz="1400" dirty="0" err="1"/>
              <a:t>considerando</a:t>
            </a:r>
            <a:r>
              <a:rPr lang="en-US" sz="1400" dirty="0"/>
              <a:t> a </a:t>
            </a:r>
            <a:r>
              <a:rPr lang="en-US" sz="1400" dirty="0" err="1"/>
              <a:t>limitação</a:t>
            </a:r>
            <a:r>
              <a:rPr lang="en-US" sz="1400" dirty="0"/>
              <a:t> de </a:t>
            </a:r>
            <a:r>
              <a:rPr lang="en-US" sz="1400" dirty="0" err="1"/>
              <a:t>recursos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Estrutura</a:t>
            </a:r>
            <a:r>
              <a:rPr lang="en-US" b="1" dirty="0"/>
              <a:t> </a:t>
            </a:r>
            <a:r>
              <a:rPr lang="en-US" b="1" dirty="0" err="1"/>
              <a:t>etária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interferência</a:t>
            </a:r>
            <a:r>
              <a:rPr lang="en-US" sz="1400" dirty="0"/>
              <a:t> da </a:t>
            </a:r>
            <a:r>
              <a:rPr lang="en-US" sz="1400" dirty="0" err="1"/>
              <a:t>estrutura</a:t>
            </a:r>
            <a:r>
              <a:rPr lang="en-US" sz="1400" dirty="0"/>
              <a:t> </a:t>
            </a:r>
            <a:r>
              <a:rPr lang="en-US" sz="1400" dirty="0" err="1"/>
              <a:t>etária</a:t>
            </a:r>
            <a:r>
              <a:rPr lang="en-US" sz="1400" dirty="0"/>
              <a:t> no </a:t>
            </a:r>
            <a:r>
              <a:rPr lang="en-US" sz="1400" dirty="0" err="1"/>
              <a:t>modelo</a:t>
            </a:r>
            <a:r>
              <a:rPr lang="en-US" sz="1400" dirty="0"/>
              <a:t> de </a:t>
            </a:r>
            <a:r>
              <a:rPr lang="en-US" sz="1400" dirty="0" err="1"/>
              <a:t>crescimento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/>
              <a:t>Metapopulações</a:t>
            </a:r>
            <a:r>
              <a:rPr lang="en-US" b="1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consideração</a:t>
            </a:r>
            <a:r>
              <a:rPr lang="en-US" sz="1400" dirty="0"/>
              <a:t> da </a:t>
            </a:r>
            <a:r>
              <a:rPr lang="en-US" sz="1400" dirty="0" err="1"/>
              <a:t>migração</a:t>
            </a:r>
            <a:r>
              <a:rPr lang="en-US" sz="1400" dirty="0"/>
              <a:t> na </a:t>
            </a:r>
            <a:r>
              <a:rPr lang="en-US" sz="1400" dirty="0" err="1"/>
              <a:t>dinâmica</a:t>
            </a:r>
            <a:r>
              <a:rPr lang="en-US" sz="1400" dirty="0"/>
              <a:t> </a:t>
            </a:r>
            <a:r>
              <a:rPr lang="en-US" sz="1400" dirty="0" err="1"/>
              <a:t>populacional</a:t>
            </a:r>
            <a:r>
              <a:rPr lang="en-US" sz="1400" dirty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6868" y="4732723"/>
            <a:ext cx="118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4. </a:t>
            </a:r>
            <a:r>
              <a:rPr lang="en-US" b="1" dirty="0" err="1"/>
              <a:t>Resumo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4164" y="5340788"/>
            <a:ext cx="225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5. </a:t>
            </a:r>
            <a:r>
              <a:rPr lang="en-US" b="1" dirty="0" err="1"/>
              <a:t>Sugestão</a:t>
            </a:r>
            <a:r>
              <a:rPr lang="en-US" b="1" dirty="0"/>
              <a:t> de </a:t>
            </a:r>
            <a:r>
              <a:rPr lang="en-US" b="1" dirty="0" err="1"/>
              <a:t>leitura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1460" y="1713295"/>
            <a:ext cx="14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 </a:t>
            </a:r>
            <a:r>
              <a:rPr lang="en-US" b="1" dirty="0" err="1"/>
              <a:t>Introdução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358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745" y="4004681"/>
            <a:ext cx="502571" cy="92672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39" y="1522732"/>
            <a:ext cx="2407901" cy="1786441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4100770" y="4071950"/>
            <a:ext cx="1060704" cy="9144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18772" y="3155610"/>
            <a:ext cx="6959918" cy="183074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5570" y="5477416"/>
            <a:ext cx="2483235" cy="51243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86783" y="5290590"/>
            <a:ext cx="2366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4000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dobro</a:t>
            </a:r>
            <a:r>
              <a:rPr lang="en-US" sz="4000" dirty="0"/>
              <a:t> </a:t>
            </a:r>
            <a:r>
              <a:rPr lang="en-US" sz="2800" dirty="0"/>
              <a:t>= </a:t>
            </a:r>
            <a:r>
              <a:rPr lang="en-US" sz="2800" dirty="0">
                <a:solidFill>
                  <a:srgbClr val="800000"/>
                </a:solidFill>
              </a:rPr>
              <a:t>Ln</a:t>
            </a:r>
            <a:r>
              <a:rPr lang="en-US" sz="2800" dirty="0"/>
              <a:t>(2)/r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06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21474"/>
              </p:ext>
            </p:extLst>
          </p:nvPr>
        </p:nvGraphicFramePr>
        <p:xfrm>
          <a:off x="1274594" y="1385390"/>
          <a:ext cx="7671850" cy="3822648"/>
        </p:xfrm>
        <a:graphic>
          <a:graphicData uri="http://schemas.openxmlformats.org/drawingml/2006/table">
            <a:tbl>
              <a:tblPr/>
              <a:tblGrid>
                <a:gridCol w="2009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6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Espécie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Nome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comum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indivíduos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indivíduos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)]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tempo de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duplicação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 phage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Vírus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minutos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Escherichia coli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Bactéria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58,7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minutos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Paramecium caudatum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Protozoário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10,5 horas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dias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Tribolium</a:t>
                      </a: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castaneum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Besouro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6,9 dias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Rattus</a:t>
                      </a:r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norvegicus</a:t>
                      </a:r>
                      <a:endParaRPr lang="en-US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0,0148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46,8 dias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Bos taurus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 anos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63" y="1987329"/>
            <a:ext cx="632726" cy="41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73451" y="2517817"/>
            <a:ext cx="606077" cy="372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56" y="2958138"/>
            <a:ext cx="467224" cy="46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45" y="3485025"/>
            <a:ext cx="698968" cy="376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06" y="3955856"/>
            <a:ext cx="548114" cy="43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65" y="4499413"/>
            <a:ext cx="760641" cy="34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95" y="4975201"/>
            <a:ext cx="647885" cy="45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Straight Connector 26"/>
          <p:cNvCxnSpPr/>
          <p:nvPr/>
        </p:nvCxnSpPr>
        <p:spPr>
          <a:xfrm>
            <a:off x="1185784" y="1988464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78318" y="2474392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78318" y="2997324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79733" y="3501014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87207" y="3943707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79741" y="4429635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79741" y="4952567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81156" y="5456257"/>
            <a:ext cx="76718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056698" y="5614907"/>
            <a:ext cx="1802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Adaptado</a:t>
            </a:r>
            <a:r>
              <a:rPr lang="en-US" sz="1100" dirty="0"/>
              <a:t> de </a:t>
            </a:r>
            <a:r>
              <a:rPr lang="en-US" sz="1100" dirty="0" err="1"/>
              <a:t>Fenchel</a:t>
            </a:r>
            <a:r>
              <a:rPr lang="en-US" sz="1100" dirty="0"/>
              <a:t> (1974)</a:t>
            </a:r>
          </a:p>
        </p:txBody>
      </p:sp>
    </p:spTree>
    <p:extLst>
      <p:ext uri="{BB962C8B-B14F-4D97-AF65-F5344CB8AC3E}">
        <p14:creationId xmlns:p14="http://schemas.microsoft.com/office/powerpoint/2010/main" val="40521688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73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exponencial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1" y="3256488"/>
            <a:ext cx="3231624" cy="2115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5656" y="5369720"/>
            <a:ext cx="339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Proibição</a:t>
            </a:r>
            <a:r>
              <a:rPr lang="en-US" dirty="0"/>
              <a:t> de </a:t>
            </a:r>
            <a:r>
              <a:rPr lang="en-US" dirty="0" err="1"/>
              <a:t>caça</a:t>
            </a:r>
            <a:r>
              <a:rPr lang="en-US" dirty="0"/>
              <a:t> na </a:t>
            </a:r>
            <a:r>
              <a:rPr lang="en-US" dirty="0" err="1"/>
              <a:t>África</a:t>
            </a:r>
            <a:r>
              <a:rPr lang="en-US" dirty="0"/>
              <a:t> do </a:t>
            </a:r>
            <a:r>
              <a:rPr lang="en-US" dirty="0" err="1"/>
              <a:t>Sul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410" y="3533878"/>
            <a:ext cx="3545307" cy="291314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25425" y="799616"/>
            <a:ext cx="4755549" cy="2142223"/>
            <a:chOff x="315229" y="1500851"/>
            <a:chExt cx="4755549" cy="2142223"/>
          </a:xfrm>
        </p:grpSpPr>
        <p:grpSp>
          <p:nvGrpSpPr>
            <p:cNvPr id="7" name="Group 6"/>
            <p:cNvGrpSpPr/>
            <p:nvPr/>
          </p:nvGrpSpPr>
          <p:grpSpPr>
            <a:xfrm>
              <a:off x="315229" y="1500851"/>
              <a:ext cx="4755549" cy="2142223"/>
              <a:chOff x="417861" y="1000559"/>
              <a:chExt cx="4755549" cy="214222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17861" y="1000559"/>
                <a:ext cx="4755549" cy="2142223"/>
              </a:xfrm>
              <a:prstGeom prst="rect">
                <a:avLst/>
              </a:prstGeom>
              <a:ln w="76200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0336" y="1818478"/>
                <a:ext cx="467307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dirty="0" err="1"/>
                  <a:t>ausência</a:t>
                </a:r>
                <a:r>
                  <a:rPr lang="en-US" dirty="0"/>
                  <a:t> de </a:t>
                </a:r>
                <a:r>
                  <a:rPr lang="en-US" dirty="0" err="1"/>
                  <a:t>estrutura</a:t>
                </a:r>
                <a:r>
                  <a:rPr lang="en-US" dirty="0"/>
                  <a:t> </a:t>
                </a:r>
                <a:r>
                  <a:rPr lang="en-US" dirty="0" err="1"/>
                  <a:t>etária</a:t>
                </a:r>
                <a:r>
                  <a:rPr lang="en-US" dirty="0"/>
                  <a:t>;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err="1"/>
                  <a:t>ausência</a:t>
                </a:r>
                <a:r>
                  <a:rPr lang="en-US" dirty="0"/>
                  <a:t> de </a:t>
                </a:r>
                <a:r>
                  <a:rPr lang="en-US" dirty="0" err="1"/>
                  <a:t>estrutura</a:t>
                </a:r>
                <a:r>
                  <a:rPr lang="en-US" dirty="0"/>
                  <a:t> </a:t>
                </a:r>
                <a:r>
                  <a:rPr lang="en-US" dirty="0" err="1"/>
                  <a:t>genética</a:t>
                </a:r>
                <a:r>
                  <a:rPr lang="en-US" dirty="0"/>
                  <a:t>;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err="1"/>
                  <a:t>ausência</a:t>
                </a:r>
                <a:r>
                  <a:rPr lang="en-US" dirty="0"/>
                  <a:t> de </a:t>
                </a:r>
                <a:r>
                  <a:rPr lang="en-US" dirty="0" err="1"/>
                  <a:t>imigração</a:t>
                </a:r>
                <a:r>
                  <a:rPr lang="en-US" dirty="0"/>
                  <a:t> e </a:t>
                </a:r>
                <a:r>
                  <a:rPr lang="en-US" dirty="0" err="1"/>
                  <a:t>emigração</a:t>
                </a:r>
                <a:r>
                  <a:rPr lang="en-US" dirty="0"/>
                  <a:t>;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/>
                  <a:t>“b” e “d” </a:t>
                </a:r>
                <a:r>
                  <a:rPr lang="en-US" dirty="0" err="1"/>
                  <a:t>constantes</a:t>
                </a:r>
                <a:r>
                  <a:rPr lang="en-US" dirty="0"/>
                  <a:t> (</a:t>
                </a:r>
                <a:r>
                  <a:rPr lang="en-US" dirty="0" err="1"/>
                  <a:t>crescimento</a:t>
                </a:r>
                <a:r>
                  <a:rPr lang="en-US" dirty="0"/>
                  <a:t> </a:t>
                </a:r>
                <a:r>
                  <a:rPr lang="en-US" dirty="0" err="1"/>
                  <a:t>contínuo</a:t>
                </a:r>
                <a:r>
                  <a:rPr lang="en-US" dirty="0"/>
                  <a:t>);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00336" y="1770220"/>
              <a:ext cx="25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Pressupostos</a:t>
              </a:r>
              <a:r>
                <a:rPr lang="en-US" b="1" dirty="0"/>
                <a:t> do </a:t>
              </a:r>
              <a:r>
                <a:rPr lang="en-US" b="1" dirty="0" err="1"/>
                <a:t>modelo</a:t>
              </a:r>
              <a:r>
                <a:rPr lang="en-US" b="1" dirty="0"/>
                <a:t>: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555" y="1237980"/>
            <a:ext cx="2043807" cy="1532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615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5" y="0"/>
            <a:ext cx="9161104" cy="68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56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5" y="0"/>
            <a:ext cx="9161104" cy="68708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3699" y="295945"/>
            <a:ext cx="1317216" cy="760381"/>
            <a:chOff x="6536386" y="1475328"/>
            <a:chExt cx="1317216" cy="760381"/>
          </a:xfrm>
        </p:grpSpPr>
        <p:sp>
          <p:nvSpPr>
            <p:cNvPr id="22" name="Rectangle 21"/>
            <p:cNvSpPr/>
            <p:nvPr/>
          </p:nvSpPr>
          <p:spPr>
            <a:xfrm>
              <a:off x="6536386" y="1475328"/>
              <a:ext cx="1317216" cy="760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7159" y="1485476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dN</a:t>
              </a:r>
              <a:r>
                <a:rPr lang="en-US" sz="1600" dirty="0">
                  <a:solidFill>
                    <a:srgbClr val="000000"/>
                  </a:solidFill>
                </a:rPr>
                <a:t>/</a:t>
              </a:r>
              <a:r>
                <a:rPr lang="en-US" sz="1600" dirty="0" err="1">
                  <a:solidFill>
                    <a:srgbClr val="000000"/>
                  </a:solidFill>
                </a:rPr>
                <a:t>dt</a:t>
              </a:r>
              <a:r>
                <a:rPr lang="en-US" sz="1600" dirty="0">
                  <a:solidFill>
                    <a:srgbClr val="000000"/>
                  </a:solidFill>
                </a:rPr>
                <a:t> = r </a:t>
              </a:r>
              <a:r>
                <a:rPr lang="en-US" sz="1600" i="1" dirty="0">
                  <a:solidFill>
                    <a:srgbClr val="000000"/>
                  </a:solidFill>
                </a:rPr>
                <a:t>N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08093" y="1848243"/>
              <a:ext cx="12120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0000"/>
                  </a:solidFill>
                </a:rPr>
                <a:t>N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t</a:t>
              </a:r>
              <a:r>
                <a:rPr lang="en-US" sz="1600" dirty="0">
                  <a:solidFill>
                    <a:srgbClr val="000000"/>
                  </a:solidFill>
                </a:rPr>
                <a:t> = N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0 </a:t>
              </a:r>
              <a:r>
                <a:rPr lang="en-US" sz="1600" dirty="0">
                  <a:solidFill>
                    <a:srgbClr val="000000"/>
                  </a:solidFill>
                </a:rPr>
                <a:t>* e </a:t>
              </a:r>
              <a:r>
                <a:rPr lang="en-US" sz="1600" baseline="30000" dirty="0">
                  <a:solidFill>
                    <a:srgbClr val="000000"/>
                  </a:solidFill>
                </a:rPr>
                <a:t>r t</a:t>
              </a:r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2097833" y="445849"/>
            <a:ext cx="978408" cy="484632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12" y="262368"/>
            <a:ext cx="1203951" cy="132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4" name="Group 33"/>
          <p:cNvGrpSpPr/>
          <p:nvPr/>
        </p:nvGrpSpPr>
        <p:grpSpPr>
          <a:xfrm>
            <a:off x="3431802" y="295945"/>
            <a:ext cx="2644472" cy="1094867"/>
            <a:chOff x="71385" y="5424346"/>
            <a:chExt cx="2644472" cy="1094867"/>
          </a:xfrm>
        </p:grpSpPr>
        <p:sp>
          <p:nvSpPr>
            <p:cNvPr id="35" name="Rectangle 34"/>
            <p:cNvSpPr/>
            <p:nvPr/>
          </p:nvSpPr>
          <p:spPr>
            <a:xfrm>
              <a:off x="71385" y="5480273"/>
              <a:ext cx="2644472" cy="10389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255" y="5424346"/>
              <a:ext cx="25782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1600" dirty="0"/>
                <a:t>Com abundância de recursos e ausência de predadores, competidores e parasitas as populações crescem</a:t>
              </a:r>
              <a:r>
                <a:rPr lang="is-IS" sz="1600" dirty="0"/>
                <a:t>…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7747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5" y="0"/>
            <a:ext cx="9161104" cy="68708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3699" y="295945"/>
            <a:ext cx="1317216" cy="760381"/>
            <a:chOff x="6536386" y="1475328"/>
            <a:chExt cx="1317216" cy="760381"/>
          </a:xfrm>
        </p:grpSpPr>
        <p:sp>
          <p:nvSpPr>
            <p:cNvPr id="22" name="Rectangle 21"/>
            <p:cNvSpPr/>
            <p:nvPr/>
          </p:nvSpPr>
          <p:spPr>
            <a:xfrm>
              <a:off x="6536386" y="1475328"/>
              <a:ext cx="1317216" cy="760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7159" y="1485476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dN</a:t>
              </a:r>
              <a:r>
                <a:rPr lang="en-US" sz="1600" dirty="0">
                  <a:solidFill>
                    <a:srgbClr val="000000"/>
                  </a:solidFill>
                </a:rPr>
                <a:t>/</a:t>
              </a:r>
              <a:r>
                <a:rPr lang="en-US" sz="1600" dirty="0" err="1">
                  <a:solidFill>
                    <a:srgbClr val="000000"/>
                  </a:solidFill>
                </a:rPr>
                <a:t>dt</a:t>
              </a:r>
              <a:r>
                <a:rPr lang="en-US" sz="1600" dirty="0">
                  <a:solidFill>
                    <a:srgbClr val="000000"/>
                  </a:solidFill>
                </a:rPr>
                <a:t> = r </a:t>
              </a:r>
              <a:r>
                <a:rPr lang="en-US" sz="1600" i="1" dirty="0">
                  <a:solidFill>
                    <a:srgbClr val="000000"/>
                  </a:solidFill>
                </a:rPr>
                <a:t>N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08093" y="1848243"/>
              <a:ext cx="12120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0000"/>
                  </a:solidFill>
                </a:rPr>
                <a:t>N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t</a:t>
              </a:r>
              <a:r>
                <a:rPr lang="en-US" sz="1600" dirty="0">
                  <a:solidFill>
                    <a:srgbClr val="000000"/>
                  </a:solidFill>
                </a:rPr>
                <a:t> = N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0 </a:t>
              </a:r>
              <a:r>
                <a:rPr lang="en-US" sz="1600" dirty="0">
                  <a:solidFill>
                    <a:srgbClr val="000000"/>
                  </a:solidFill>
                </a:rPr>
                <a:t>* e </a:t>
              </a:r>
              <a:r>
                <a:rPr lang="en-US" sz="1600" baseline="30000" dirty="0">
                  <a:solidFill>
                    <a:srgbClr val="000000"/>
                  </a:solidFill>
                </a:rPr>
                <a:t>r t</a:t>
              </a:r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2097833" y="445849"/>
            <a:ext cx="978408" cy="484632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41925" y="5386435"/>
            <a:ext cx="3050361" cy="830997"/>
            <a:chOff x="5919276" y="1774042"/>
            <a:chExt cx="3050361" cy="830997"/>
          </a:xfrm>
        </p:grpSpPr>
        <p:sp>
          <p:nvSpPr>
            <p:cNvPr id="30" name="Rectangle 29"/>
            <p:cNvSpPr/>
            <p:nvPr/>
          </p:nvSpPr>
          <p:spPr>
            <a:xfrm>
              <a:off x="5919276" y="1844658"/>
              <a:ext cx="3050361" cy="760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19276" y="1774042"/>
              <a:ext cx="3050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600" dirty="0"/>
                <a:t>… a taxa de crescimento (dN/dt) depende do número de indivíduos existentes na população !</a:t>
              </a:r>
              <a:endParaRPr lang="en-US" sz="1600" dirty="0"/>
            </a:p>
          </p:txBody>
        </p:sp>
      </p:grpSp>
      <p:sp>
        <p:nvSpPr>
          <p:cNvPr id="32" name="Bent Arrow 31"/>
          <p:cNvSpPr/>
          <p:nvPr/>
        </p:nvSpPr>
        <p:spPr>
          <a:xfrm rot="5400000">
            <a:off x="7922520" y="356847"/>
            <a:ext cx="908964" cy="1301134"/>
          </a:xfrm>
          <a:prstGeom prst="bentArrow">
            <a:avLst>
              <a:gd name="adj1" fmla="val 31527"/>
              <a:gd name="adj2" fmla="val 32833"/>
              <a:gd name="adj3" fmla="val 25000"/>
              <a:gd name="adj4" fmla="val 1111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12" y="262368"/>
            <a:ext cx="1203951" cy="132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ight Arrow 32"/>
          <p:cNvSpPr/>
          <p:nvPr/>
        </p:nvSpPr>
        <p:spPr>
          <a:xfrm rot="5400000">
            <a:off x="8212173" y="4146174"/>
            <a:ext cx="1000559" cy="533096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431802" y="295945"/>
            <a:ext cx="2644472" cy="1094867"/>
            <a:chOff x="71385" y="5424346"/>
            <a:chExt cx="2644472" cy="1094867"/>
          </a:xfrm>
        </p:grpSpPr>
        <p:sp>
          <p:nvSpPr>
            <p:cNvPr id="35" name="Rectangle 34"/>
            <p:cNvSpPr/>
            <p:nvPr/>
          </p:nvSpPr>
          <p:spPr>
            <a:xfrm>
              <a:off x="71385" y="5480273"/>
              <a:ext cx="2644472" cy="10389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255" y="5424346"/>
              <a:ext cx="25782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1600" dirty="0"/>
                <a:t>Com abundância de recursos e ausência de predadores, competidores e parasitas as populações crescem</a:t>
              </a:r>
              <a:r>
                <a:rPr lang="is-IS" sz="1600" dirty="0"/>
                <a:t>…</a:t>
              </a:r>
              <a:endParaRPr lang="en-US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46077" y="1988300"/>
            <a:ext cx="2285094" cy="1077218"/>
            <a:chOff x="6889006" y="5387628"/>
            <a:chExt cx="2285094" cy="1077218"/>
          </a:xfrm>
        </p:grpSpPr>
        <p:sp>
          <p:nvSpPr>
            <p:cNvPr id="38" name="Rectangle 37"/>
            <p:cNvSpPr/>
            <p:nvPr/>
          </p:nvSpPr>
          <p:spPr>
            <a:xfrm>
              <a:off x="6889006" y="5432941"/>
              <a:ext cx="2285094" cy="10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28728" y="5387628"/>
              <a:ext cx="22152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s-IS" sz="1600" dirty="0"/>
                <a:t>…d</a:t>
              </a:r>
              <a:r>
                <a:rPr lang="en-US" sz="1600" dirty="0" err="1"/>
                <a:t>emasiadamente</a:t>
              </a:r>
              <a:r>
                <a:rPr lang="en-US" sz="1600" dirty="0"/>
                <a:t> </a:t>
              </a:r>
              <a:r>
                <a:rPr lang="en-US" sz="1600" dirty="0" err="1"/>
                <a:t>até</a:t>
              </a:r>
              <a:r>
                <a:rPr lang="en-US" sz="1600" dirty="0"/>
                <a:t> </a:t>
              </a:r>
              <a:r>
                <a:rPr lang="en-US" sz="1600" dirty="0" err="1"/>
                <a:t>deplecionar</a:t>
              </a:r>
              <a:r>
                <a:rPr lang="en-US" sz="1600" dirty="0"/>
                <a:t> </a:t>
              </a:r>
              <a:r>
                <a:rPr lang="en-US" sz="1600" dirty="0" err="1"/>
                <a:t>os</a:t>
              </a:r>
              <a:r>
                <a:rPr lang="en-US" sz="1600" dirty="0"/>
                <a:t> </a:t>
              </a:r>
              <a:r>
                <a:rPr lang="en-US" sz="1600" dirty="0" err="1"/>
                <a:t>recursos</a:t>
              </a:r>
              <a:r>
                <a:rPr lang="en-US" sz="1600" dirty="0"/>
                <a:t> </a:t>
              </a:r>
              <a:r>
                <a:rPr lang="en-US" sz="1600" dirty="0" err="1"/>
                <a:t>disponíveis</a:t>
              </a:r>
              <a:r>
                <a:rPr lang="en-US" sz="1600" dirty="0"/>
                <a:t> e a </a:t>
              </a:r>
              <a:r>
                <a:rPr lang="en-US" sz="1600" dirty="0" err="1"/>
                <a:t>partir</a:t>
              </a:r>
              <a:r>
                <a:rPr lang="en-US" sz="1600" dirty="0"/>
                <a:t> </a:t>
              </a:r>
              <a:r>
                <a:rPr lang="en-US" sz="1600" dirty="0" err="1"/>
                <a:t>daí</a:t>
              </a:r>
              <a:r>
                <a:rPr lang="is-IS" sz="1600" dirty="0"/>
                <a:t>…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61243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5" y="0"/>
            <a:ext cx="9161104" cy="68708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03699" y="295945"/>
            <a:ext cx="1317216" cy="760381"/>
            <a:chOff x="6536386" y="1475328"/>
            <a:chExt cx="1317216" cy="760381"/>
          </a:xfrm>
        </p:grpSpPr>
        <p:sp>
          <p:nvSpPr>
            <p:cNvPr id="22" name="Rectangle 21"/>
            <p:cNvSpPr/>
            <p:nvPr/>
          </p:nvSpPr>
          <p:spPr>
            <a:xfrm>
              <a:off x="6536386" y="1475328"/>
              <a:ext cx="1317216" cy="760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7159" y="1485476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</a:rPr>
                <a:t>dN</a:t>
              </a:r>
              <a:r>
                <a:rPr lang="en-US" sz="1600" dirty="0">
                  <a:solidFill>
                    <a:srgbClr val="000000"/>
                  </a:solidFill>
                </a:rPr>
                <a:t>/</a:t>
              </a:r>
              <a:r>
                <a:rPr lang="en-US" sz="1600" dirty="0" err="1">
                  <a:solidFill>
                    <a:srgbClr val="000000"/>
                  </a:solidFill>
                </a:rPr>
                <a:t>dt</a:t>
              </a:r>
              <a:r>
                <a:rPr lang="en-US" sz="1600" dirty="0">
                  <a:solidFill>
                    <a:srgbClr val="000000"/>
                  </a:solidFill>
                </a:rPr>
                <a:t> = r </a:t>
              </a:r>
              <a:r>
                <a:rPr lang="en-US" sz="1600" i="1" dirty="0">
                  <a:solidFill>
                    <a:srgbClr val="000000"/>
                  </a:solidFill>
                </a:rPr>
                <a:t>N</a:t>
              </a:r>
              <a:r>
                <a:rPr lang="en-US" sz="16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08093" y="1848243"/>
              <a:ext cx="12120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0000"/>
                  </a:solidFill>
                </a:rPr>
                <a:t>N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t</a:t>
              </a:r>
              <a:r>
                <a:rPr lang="en-US" sz="1600" dirty="0">
                  <a:solidFill>
                    <a:srgbClr val="000000"/>
                  </a:solidFill>
                </a:rPr>
                <a:t> = N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0 </a:t>
              </a:r>
              <a:r>
                <a:rPr lang="en-US" sz="1600" dirty="0">
                  <a:solidFill>
                    <a:srgbClr val="000000"/>
                  </a:solidFill>
                </a:rPr>
                <a:t>* e </a:t>
              </a:r>
              <a:r>
                <a:rPr lang="en-US" sz="1600" baseline="30000" dirty="0">
                  <a:solidFill>
                    <a:srgbClr val="000000"/>
                  </a:solidFill>
                </a:rPr>
                <a:t>r t</a:t>
              </a:r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2097833" y="445849"/>
            <a:ext cx="978408" cy="484632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41925" y="5386435"/>
            <a:ext cx="3050361" cy="830997"/>
            <a:chOff x="5919276" y="1774042"/>
            <a:chExt cx="3050361" cy="830997"/>
          </a:xfrm>
        </p:grpSpPr>
        <p:sp>
          <p:nvSpPr>
            <p:cNvPr id="30" name="Rectangle 29"/>
            <p:cNvSpPr/>
            <p:nvPr/>
          </p:nvSpPr>
          <p:spPr>
            <a:xfrm>
              <a:off x="5919276" y="1844658"/>
              <a:ext cx="3050361" cy="760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19276" y="1774042"/>
              <a:ext cx="30503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600" dirty="0"/>
                <a:t>… a taxa de crescimento (dN/dt) depende do número de indivíduos existentes na população !</a:t>
              </a:r>
              <a:endParaRPr lang="en-US" sz="1600" dirty="0"/>
            </a:p>
          </p:txBody>
        </p:sp>
      </p:grpSp>
      <p:sp>
        <p:nvSpPr>
          <p:cNvPr id="32" name="Bent Arrow 31"/>
          <p:cNvSpPr/>
          <p:nvPr/>
        </p:nvSpPr>
        <p:spPr>
          <a:xfrm rot="5400000">
            <a:off x="7922520" y="356847"/>
            <a:ext cx="908964" cy="1301134"/>
          </a:xfrm>
          <a:prstGeom prst="bentArrow">
            <a:avLst>
              <a:gd name="adj1" fmla="val 31527"/>
              <a:gd name="adj2" fmla="val 32833"/>
              <a:gd name="adj3" fmla="val 25000"/>
              <a:gd name="adj4" fmla="val 1111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312" y="262368"/>
            <a:ext cx="1203951" cy="132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ight Arrow 32"/>
          <p:cNvSpPr/>
          <p:nvPr/>
        </p:nvSpPr>
        <p:spPr>
          <a:xfrm rot="5400000">
            <a:off x="8212173" y="4146174"/>
            <a:ext cx="1000559" cy="533096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3431802" y="295945"/>
            <a:ext cx="2644472" cy="1094867"/>
            <a:chOff x="71385" y="5424346"/>
            <a:chExt cx="2644472" cy="1094867"/>
          </a:xfrm>
        </p:grpSpPr>
        <p:sp>
          <p:nvSpPr>
            <p:cNvPr id="35" name="Rectangle 34"/>
            <p:cNvSpPr/>
            <p:nvPr/>
          </p:nvSpPr>
          <p:spPr>
            <a:xfrm>
              <a:off x="71385" y="5480273"/>
              <a:ext cx="2644472" cy="10389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255" y="5424346"/>
              <a:ext cx="25782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1600" dirty="0"/>
                <a:t>Com abundância de recursos e ausência de predadores, competidores e parasitas as populações crescem</a:t>
              </a:r>
              <a:r>
                <a:rPr lang="is-IS" sz="1600" dirty="0"/>
                <a:t>…</a:t>
              </a:r>
              <a:endParaRPr lang="en-US" sz="1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46077" y="1988300"/>
            <a:ext cx="2285094" cy="1077218"/>
            <a:chOff x="6889006" y="5387628"/>
            <a:chExt cx="2285094" cy="1077218"/>
          </a:xfrm>
        </p:grpSpPr>
        <p:sp>
          <p:nvSpPr>
            <p:cNvPr id="38" name="Rectangle 37"/>
            <p:cNvSpPr/>
            <p:nvPr/>
          </p:nvSpPr>
          <p:spPr>
            <a:xfrm>
              <a:off x="6889006" y="5432941"/>
              <a:ext cx="2285094" cy="10120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28728" y="5387628"/>
              <a:ext cx="22152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s-IS" sz="1600" dirty="0"/>
                <a:t>…d</a:t>
              </a:r>
              <a:r>
                <a:rPr lang="en-US" sz="1600" dirty="0" err="1"/>
                <a:t>emasiadamente</a:t>
              </a:r>
              <a:r>
                <a:rPr lang="en-US" sz="1600" dirty="0"/>
                <a:t> </a:t>
              </a:r>
              <a:r>
                <a:rPr lang="en-US" sz="1600" dirty="0" err="1"/>
                <a:t>até</a:t>
              </a:r>
              <a:r>
                <a:rPr lang="en-US" sz="1600" dirty="0"/>
                <a:t> </a:t>
              </a:r>
              <a:r>
                <a:rPr lang="en-US" sz="1600" dirty="0" err="1"/>
                <a:t>deplecionar</a:t>
              </a:r>
              <a:r>
                <a:rPr lang="en-US" sz="1600" dirty="0"/>
                <a:t> </a:t>
              </a:r>
              <a:r>
                <a:rPr lang="en-US" sz="1600" dirty="0" err="1"/>
                <a:t>os</a:t>
              </a:r>
              <a:r>
                <a:rPr lang="en-US" sz="1600" dirty="0"/>
                <a:t> </a:t>
              </a:r>
              <a:r>
                <a:rPr lang="en-US" sz="1600" dirty="0" err="1"/>
                <a:t>recursos</a:t>
              </a:r>
              <a:r>
                <a:rPr lang="en-US" sz="1600" dirty="0"/>
                <a:t> </a:t>
              </a:r>
              <a:r>
                <a:rPr lang="en-US" sz="1600" dirty="0" err="1"/>
                <a:t>disponíveis</a:t>
              </a:r>
              <a:r>
                <a:rPr lang="en-US" sz="1600" dirty="0"/>
                <a:t> e a </a:t>
              </a:r>
              <a:r>
                <a:rPr lang="en-US" sz="1600" dirty="0" err="1"/>
                <a:t>partir</a:t>
              </a:r>
              <a:r>
                <a:rPr lang="en-US" sz="1600" dirty="0"/>
                <a:t> </a:t>
              </a:r>
              <a:r>
                <a:rPr lang="en-US" sz="1600" dirty="0" err="1"/>
                <a:t>daí</a:t>
              </a:r>
              <a:r>
                <a:rPr lang="is-IS" sz="1600" dirty="0"/>
                <a:t>…</a:t>
              </a:r>
              <a:endParaRPr lang="en-US" sz="1600" dirty="0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14" y="4830398"/>
            <a:ext cx="2297056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50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</p:spTree>
    <p:extLst>
      <p:ext uri="{BB962C8B-B14F-4D97-AF65-F5344CB8AC3E}">
        <p14:creationId xmlns:p14="http://schemas.microsoft.com/office/powerpoint/2010/main" val="5122798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099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endParaRPr lang="en-US" sz="1200" dirty="0"/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2621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69143" y="2027698"/>
            <a:ext cx="4099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489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58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747375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97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747375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071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747375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606" y="3532140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8606" y="3843345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65417" y="3734299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11561" y="3536121"/>
            <a:ext cx="1008535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8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1981089" y="3600261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765293" y="3534585"/>
            <a:ext cx="14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0,5 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4065085" y="359872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881014" y="3523874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0,5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6195537" y="358053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69714" y="3423094"/>
            <a:ext cx="739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8</a:t>
            </a:r>
          </a:p>
        </p:txBody>
      </p:sp>
    </p:spTree>
    <p:extLst>
      <p:ext uri="{BB962C8B-B14F-4D97-AF65-F5344CB8AC3E}">
        <p14:creationId xmlns:p14="http://schemas.microsoft.com/office/powerpoint/2010/main" val="3751889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103671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8606" y="3532140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9714" y="3423094"/>
            <a:ext cx="739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8606" y="3843345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5417" y="3734299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1561" y="3536121"/>
            <a:ext cx="1008535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8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81089" y="3600261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5293" y="3534585"/>
            <a:ext cx="14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0,5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065085" y="359872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81014" y="3523874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195537" y="358053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30278" y="430711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081386" y="419807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30278" y="461832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077089" y="450927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905201" y="4305956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4</a:t>
            </a:r>
          </a:p>
        </p:txBody>
      </p:sp>
      <p:sp>
        <p:nvSpPr>
          <p:cNvPr id="93" name="Right Arrow 92"/>
          <p:cNvSpPr/>
          <p:nvPr/>
        </p:nvSpPr>
        <p:spPr>
          <a:xfrm>
            <a:off x="1974729" y="4370096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4758933" y="4304420"/>
            <a:ext cx="155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0,25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058725" y="436856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874654" y="4293709"/>
            <a:ext cx="18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(16-12)/16 = 0,25</a:t>
            </a:r>
          </a:p>
        </p:txBody>
      </p:sp>
      <p:sp>
        <p:nvSpPr>
          <p:cNvPr id="97" name="Right Arrow 96"/>
          <p:cNvSpPr/>
          <p:nvPr/>
        </p:nvSpPr>
        <p:spPr>
          <a:xfrm>
            <a:off x="6189177" y="435037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31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8606" y="3532140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9714" y="3423094"/>
            <a:ext cx="739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8606" y="3843345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5417" y="3734299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1561" y="3536121"/>
            <a:ext cx="1008535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8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81089" y="3600261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5293" y="3534585"/>
            <a:ext cx="14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0,5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065085" y="359872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81014" y="3523874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195537" y="358053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22903" y="500857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074011" y="489953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16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22903" y="531978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1069714" y="521073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874654" y="4293709"/>
            <a:ext cx="18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(16-12)/16 = 0,25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916481" y="5040509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0</a:t>
            </a:r>
          </a:p>
        </p:txBody>
      </p:sp>
      <p:sp>
        <p:nvSpPr>
          <p:cNvPr id="99" name="Right Arrow 98"/>
          <p:cNvSpPr/>
          <p:nvPr/>
        </p:nvSpPr>
        <p:spPr>
          <a:xfrm>
            <a:off x="1986009" y="5104649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770213" y="5038973"/>
            <a:ext cx="126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</a:t>
            </a:r>
          </a:p>
        </p:txBody>
      </p:sp>
      <p:sp>
        <p:nvSpPr>
          <p:cNvPr id="101" name="Right Arrow 100"/>
          <p:cNvSpPr/>
          <p:nvPr/>
        </p:nvSpPr>
        <p:spPr>
          <a:xfrm>
            <a:off x="4070005" y="510311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6885934" y="5028262"/>
            <a:ext cx="157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(16-16)/16 = 0</a:t>
            </a:r>
          </a:p>
        </p:txBody>
      </p:sp>
      <p:sp>
        <p:nvSpPr>
          <p:cNvPr id="103" name="Right Arrow 102"/>
          <p:cNvSpPr/>
          <p:nvPr/>
        </p:nvSpPr>
        <p:spPr>
          <a:xfrm>
            <a:off x="6200457" y="508492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30278" y="430711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81386" y="419807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30278" y="461832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77089" y="450927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05201" y="4305956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4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1974729" y="4370096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758933" y="4304420"/>
            <a:ext cx="155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0,25</a:t>
            </a:r>
          </a:p>
        </p:txBody>
      </p:sp>
      <p:sp>
        <p:nvSpPr>
          <p:cNvPr id="68" name="Right Arrow 67"/>
          <p:cNvSpPr/>
          <p:nvPr/>
        </p:nvSpPr>
        <p:spPr>
          <a:xfrm>
            <a:off x="4058725" y="436856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/>
          <p:cNvSpPr/>
          <p:nvPr/>
        </p:nvSpPr>
        <p:spPr>
          <a:xfrm>
            <a:off x="6189177" y="435037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11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8606" y="3532140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9714" y="3423094"/>
            <a:ext cx="739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8606" y="3843345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5417" y="3734299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1561" y="3536121"/>
            <a:ext cx="1008535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8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81089" y="3600261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5293" y="3534585"/>
            <a:ext cx="14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0,5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065085" y="359872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81014" y="3523874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195537" y="358053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34575" y="5783558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85683" y="5674512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20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34575" y="6094763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1081386" y="5985717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910121" y="5810344"/>
            <a:ext cx="98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-4</a:t>
            </a:r>
          </a:p>
        </p:txBody>
      </p:sp>
      <p:sp>
        <p:nvSpPr>
          <p:cNvPr id="105" name="Right Arrow 104"/>
          <p:cNvSpPr/>
          <p:nvPr/>
        </p:nvSpPr>
        <p:spPr>
          <a:xfrm>
            <a:off x="1979649" y="5874484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763853" y="5808808"/>
            <a:ext cx="157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=-0,25</a:t>
            </a:r>
          </a:p>
        </p:txBody>
      </p:sp>
      <p:sp>
        <p:nvSpPr>
          <p:cNvPr id="107" name="Right Arrow 106"/>
          <p:cNvSpPr/>
          <p:nvPr/>
        </p:nvSpPr>
        <p:spPr>
          <a:xfrm>
            <a:off x="4063645" y="5872948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6879574" y="5798097"/>
            <a:ext cx="194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(16-24)/16 = -0,25</a:t>
            </a:r>
          </a:p>
        </p:txBody>
      </p:sp>
      <p:sp>
        <p:nvSpPr>
          <p:cNvPr id="109" name="Right Arrow 108"/>
          <p:cNvSpPr/>
          <p:nvPr/>
        </p:nvSpPr>
        <p:spPr>
          <a:xfrm>
            <a:off x="6194097" y="5854758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2903" y="500857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74011" y="489953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16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22903" y="531978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69714" y="521073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16481" y="5040509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0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1986009" y="5104649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770213" y="5038973"/>
            <a:ext cx="126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</a:t>
            </a:r>
          </a:p>
        </p:txBody>
      </p:sp>
      <p:sp>
        <p:nvSpPr>
          <p:cNvPr id="68" name="Right Arrow 67"/>
          <p:cNvSpPr/>
          <p:nvPr/>
        </p:nvSpPr>
        <p:spPr>
          <a:xfrm>
            <a:off x="4070005" y="510311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885934" y="5028262"/>
            <a:ext cx="157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(16-16)/16 = 0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6200457" y="508492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30278" y="430711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081386" y="419807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0278" y="461832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077089" y="450927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905201" y="4305956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4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1974729" y="4370096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758933" y="4304420"/>
            <a:ext cx="155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0,25</a:t>
            </a:r>
          </a:p>
        </p:txBody>
      </p:sp>
      <p:sp>
        <p:nvSpPr>
          <p:cNvPr id="78" name="Right Arrow 77"/>
          <p:cNvSpPr/>
          <p:nvPr/>
        </p:nvSpPr>
        <p:spPr>
          <a:xfrm>
            <a:off x="4058725" y="436856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874654" y="4293709"/>
            <a:ext cx="187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(16-12)/16 = 0,25</a:t>
            </a:r>
          </a:p>
        </p:txBody>
      </p:sp>
      <p:sp>
        <p:nvSpPr>
          <p:cNvPr id="110" name="Right Arrow 109"/>
          <p:cNvSpPr/>
          <p:nvPr/>
        </p:nvSpPr>
        <p:spPr>
          <a:xfrm>
            <a:off x="6189177" y="435037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3359" y="2052429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944699" y="2716476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419645" y="1699361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167020" y="1699361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118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ln w="38100" cmpd="sng"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99" y="939776"/>
            <a:ext cx="3057382" cy="24036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457734" y="955057"/>
            <a:ext cx="5082589" cy="78333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K (</a:t>
            </a:r>
            <a:r>
              <a:rPr lang="en-US" sz="1600" b="1" dirty="0" err="1">
                <a:solidFill>
                  <a:schemeClr val="tx1"/>
                </a:solidFill>
              </a:rPr>
              <a:t>ou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capacidade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suporte</a:t>
            </a:r>
            <a:r>
              <a:rPr lang="en-US" sz="1600" b="1" dirty="0">
                <a:solidFill>
                  <a:schemeClr val="tx1"/>
                </a:solidFill>
              </a:rPr>
              <a:t>) </a:t>
            </a:r>
            <a:r>
              <a:rPr lang="en-US" sz="1600" dirty="0" err="1">
                <a:solidFill>
                  <a:schemeClr val="tx1"/>
                </a:solidFill>
              </a:rPr>
              <a:t>é</a:t>
            </a:r>
            <a:r>
              <a:rPr lang="en-US" sz="1600" dirty="0">
                <a:solidFill>
                  <a:schemeClr val="tx1"/>
                </a:solidFill>
              </a:rPr>
              <a:t> o </a:t>
            </a:r>
            <a:r>
              <a:rPr lang="en-US" sz="1600" dirty="0" err="1">
                <a:solidFill>
                  <a:schemeClr val="tx1"/>
                </a:solidFill>
              </a:rPr>
              <a:t>número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máximo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indivíduos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que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pode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mantido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pelos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recursos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disponíveis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determinado</a:t>
            </a:r>
            <a:r>
              <a:rPr lang="en-US" sz="1600" dirty="0">
                <a:solidFill>
                  <a:schemeClr val="tx1"/>
                </a:solidFill>
              </a:rPr>
              <a:t> habitat!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67020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523316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01877" y="2052429"/>
            <a:ext cx="0" cy="1295596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419645" y="2700227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419645" y="2380766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419645" y="3034154"/>
            <a:ext cx="1494749" cy="0"/>
          </a:xfrm>
          <a:prstGeom prst="line">
            <a:avLst/>
          </a:prstGeom>
          <a:noFill/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969143" y="2027698"/>
            <a:ext cx="4174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o </a:t>
            </a:r>
            <a:r>
              <a:rPr lang="en-US" sz="1200" dirty="0" err="1"/>
              <a:t>grande</a:t>
            </a:r>
            <a:r>
              <a:rPr lang="en-US" sz="1200" dirty="0"/>
              <a:t> </a:t>
            </a:r>
            <a:r>
              <a:rPr lang="en-US" sz="1200" dirty="0" err="1"/>
              <a:t>quadrado</a:t>
            </a:r>
            <a:r>
              <a:rPr lang="en-US" sz="1200" dirty="0"/>
              <a:t> </a:t>
            </a:r>
            <a:r>
              <a:rPr lang="en-US" sz="1200" dirty="0" err="1"/>
              <a:t>azul</a:t>
            </a:r>
            <a:r>
              <a:rPr lang="en-US" sz="1200" dirty="0"/>
              <a:t> </a:t>
            </a:r>
            <a:r>
              <a:rPr lang="en-US" sz="1200" dirty="0" err="1"/>
              <a:t>suporta</a:t>
            </a:r>
            <a:r>
              <a:rPr lang="en-US" sz="1200" dirty="0"/>
              <a:t>?</a:t>
            </a:r>
          </a:p>
          <a:p>
            <a:r>
              <a:rPr lang="en-US" sz="1200" dirty="0"/>
              <a:t>R: 16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E agora</a:t>
            </a:r>
            <a:r>
              <a:rPr lang="is-IS" sz="1200" dirty="0"/>
              <a:t>…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? </a:t>
            </a:r>
            <a:r>
              <a:rPr lang="en-US" sz="1200" dirty="0" err="1"/>
              <a:t>Quantos</a:t>
            </a:r>
            <a:r>
              <a:rPr lang="en-US" sz="1200" dirty="0"/>
              <a:t> </a:t>
            </a:r>
            <a:r>
              <a:rPr lang="en-US" sz="1200" dirty="0" err="1"/>
              <a:t>quadrados</a:t>
            </a:r>
            <a:r>
              <a:rPr lang="en-US" sz="1200" dirty="0"/>
              <a:t>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?</a:t>
            </a:r>
          </a:p>
          <a:p>
            <a:r>
              <a:rPr lang="en-US" sz="1200" dirty="0"/>
              <a:t>R: </a:t>
            </a:r>
            <a:r>
              <a:rPr lang="en-US" sz="1200" dirty="0" err="1"/>
              <a:t>Sim</a:t>
            </a:r>
            <a:r>
              <a:rPr lang="en-US" sz="1200" dirty="0"/>
              <a:t>, </a:t>
            </a:r>
            <a:r>
              <a:rPr lang="en-US" sz="1200" dirty="0" err="1"/>
              <a:t>há</a:t>
            </a:r>
            <a:r>
              <a:rPr lang="en-US" sz="1200" dirty="0"/>
              <a:t> </a:t>
            </a:r>
            <a:r>
              <a:rPr lang="en-US" sz="1200" dirty="0" err="1"/>
              <a:t>espaço</a:t>
            </a:r>
            <a:r>
              <a:rPr lang="en-US" sz="1200" dirty="0"/>
              <a:t> </a:t>
            </a:r>
            <a:r>
              <a:rPr lang="en-US" sz="1200" dirty="0" err="1"/>
              <a:t>livre</a:t>
            </a:r>
            <a:r>
              <a:rPr lang="en-US" sz="1200" dirty="0"/>
              <a:t> e </a:t>
            </a:r>
            <a:r>
              <a:rPr lang="en-US" sz="1200" dirty="0" err="1"/>
              <a:t>ainda</a:t>
            </a:r>
            <a:r>
              <a:rPr lang="en-US" sz="1200" dirty="0"/>
              <a:t> </a:t>
            </a:r>
            <a:r>
              <a:rPr lang="en-US" sz="1200" dirty="0" err="1"/>
              <a:t>podem</a:t>
            </a:r>
            <a:r>
              <a:rPr lang="en-US" sz="1200" dirty="0"/>
              <a:t> </a:t>
            </a:r>
            <a:r>
              <a:rPr lang="en-US" sz="1200" dirty="0" err="1"/>
              <a:t>ser</a:t>
            </a:r>
            <a:r>
              <a:rPr lang="en-US" sz="1200" dirty="0"/>
              <a:t> </a:t>
            </a:r>
            <a:r>
              <a:rPr lang="en-US" sz="1200" dirty="0" err="1"/>
              <a:t>pintados</a:t>
            </a:r>
            <a:r>
              <a:rPr lang="en-US" sz="1200" dirty="0"/>
              <a:t> 8 </a:t>
            </a:r>
            <a:r>
              <a:rPr lang="en-US" sz="1200" dirty="0" err="1"/>
              <a:t>quadrados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3419645" y="2052429"/>
            <a:ext cx="1494749" cy="12955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8606" y="3532140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9714" y="3423094"/>
            <a:ext cx="739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8606" y="3843345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65417" y="3734299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1561" y="3536121"/>
            <a:ext cx="1008535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8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81089" y="3600261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65293" y="3534585"/>
            <a:ext cx="14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0,5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065085" y="359872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881014" y="3523874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0,5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6195537" y="3580535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34575" y="5783558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85683" y="5674512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20</a:t>
            </a:r>
          </a:p>
        </p:txBody>
      </p:sp>
      <p:sp>
        <p:nvSpPr>
          <p:cNvPr id="90" name="Rectangle 89"/>
          <p:cNvSpPr/>
          <p:nvPr/>
        </p:nvSpPr>
        <p:spPr>
          <a:xfrm>
            <a:off x="634575" y="6094763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1081386" y="5985717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910121" y="5810344"/>
            <a:ext cx="98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-4</a:t>
            </a:r>
          </a:p>
        </p:txBody>
      </p:sp>
      <p:sp>
        <p:nvSpPr>
          <p:cNvPr id="105" name="Right Arrow 104"/>
          <p:cNvSpPr/>
          <p:nvPr/>
        </p:nvSpPr>
        <p:spPr>
          <a:xfrm>
            <a:off x="1979649" y="5874484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763853" y="5808808"/>
            <a:ext cx="157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=-0,25</a:t>
            </a:r>
          </a:p>
        </p:txBody>
      </p:sp>
      <p:sp>
        <p:nvSpPr>
          <p:cNvPr id="107" name="Right Arrow 106"/>
          <p:cNvSpPr/>
          <p:nvPr/>
        </p:nvSpPr>
        <p:spPr>
          <a:xfrm>
            <a:off x="4063645" y="5872948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6879574" y="5798097"/>
            <a:ext cx="182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-0,25</a:t>
            </a:r>
          </a:p>
        </p:txBody>
      </p:sp>
      <p:sp>
        <p:nvSpPr>
          <p:cNvPr id="109" name="Right Arrow 108"/>
          <p:cNvSpPr/>
          <p:nvPr/>
        </p:nvSpPr>
        <p:spPr>
          <a:xfrm>
            <a:off x="6194097" y="5854758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2903" y="500857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74011" y="489953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16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22903" y="531978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69714" y="521073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16481" y="5040509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0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1986009" y="5104649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770213" y="5038973"/>
            <a:ext cx="126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</a:t>
            </a:r>
          </a:p>
        </p:txBody>
      </p:sp>
      <p:sp>
        <p:nvSpPr>
          <p:cNvPr id="68" name="Right Arrow 67"/>
          <p:cNvSpPr/>
          <p:nvPr/>
        </p:nvSpPr>
        <p:spPr>
          <a:xfrm>
            <a:off x="4070005" y="510311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885934" y="5028262"/>
            <a:ext cx="152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6200457" y="5084923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30278" y="4307119"/>
            <a:ext cx="220754" cy="2112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081386" y="4198073"/>
            <a:ext cx="78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12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0278" y="4618324"/>
            <a:ext cx="220754" cy="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077089" y="4509278"/>
            <a:ext cx="83370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16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905201" y="4305956"/>
            <a:ext cx="91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K-N = 4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1974729" y="4370096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758933" y="4304420"/>
            <a:ext cx="155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(K-N)/K = 0,25</a:t>
            </a:r>
          </a:p>
        </p:txBody>
      </p:sp>
      <p:sp>
        <p:nvSpPr>
          <p:cNvPr id="78" name="Right Arrow 77"/>
          <p:cNvSpPr/>
          <p:nvPr/>
        </p:nvSpPr>
        <p:spPr>
          <a:xfrm>
            <a:off x="4058725" y="436856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874654" y="4293709"/>
            <a:ext cx="18009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(16-8)/16 = 0,25</a:t>
            </a:r>
          </a:p>
        </p:txBody>
      </p:sp>
      <p:sp>
        <p:nvSpPr>
          <p:cNvPr id="110" name="Right Arrow 109"/>
          <p:cNvSpPr/>
          <p:nvPr/>
        </p:nvSpPr>
        <p:spPr>
          <a:xfrm>
            <a:off x="6189177" y="4350370"/>
            <a:ext cx="607515" cy="300919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33359" y="2052429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944699" y="2716476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3419645" y="1699361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167020" y="1699361"/>
            <a:ext cx="391078" cy="328337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51666" y="6178141"/>
            <a:ext cx="990175" cy="671466"/>
            <a:chOff x="3336219" y="6249326"/>
            <a:chExt cx="990175" cy="671466"/>
          </a:xfrm>
        </p:grpSpPr>
        <p:sp>
          <p:nvSpPr>
            <p:cNvPr id="7" name="TextBox 6"/>
            <p:cNvSpPr txBox="1"/>
            <p:nvPr/>
          </p:nvSpPr>
          <p:spPr>
            <a:xfrm>
              <a:off x="3336219" y="6249326"/>
              <a:ext cx="99017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(      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31791" y="6303082"/>
              <a:ext cx="693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K - 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614149" y="6612471"/>
              <a:ext cx="462869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638368" y="655146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343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4" y="852634"/>
            <a:ext cx="1723533" cy="168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984" y="90721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 </a:t>
            </a:r>
            <a:r>
              <a:rPr lang="en-US" b="1" dirty="0" err="1"/>
              <a:t>dependente</a:t>
            </a:r>
            <a:r>
              <a:rPr lang="en-US" dirty="0"/>
              <a:t> da </a:t>
            </a:r>
            <a:r>
              <a:rPr lang="en-US" dirty="0" err="1"/>
              <a:t>densidade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inversa</a:t>
            </a:r>
            <a:r>
              <a:rPr lang="en-US" dirty="0"/>
              <a:t> entre taxa de </a:t>
            </a:r>
            <a:r>
              <a:rPr lang="en-US" dirty="0" err="1"/>
              <a:t>natalidade</a:t>
            </a:r>
            <a:r>
              <a:rPr lang="en-US" dirty="0"/>
              <a:t> e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34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4" y="852634"/>
            <a:ext cx="1723533" cy="168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984" y="90721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 </a:t>
            </a:r>
            <a:r>
              <a:rPr lang="en-US" b="1" dirty="0" err="1"/>
              <a:t>dependente</a:t>
            </a:r>
            <a:r>
              <a:rPr lang="en-US" dirty="0"/>
              <a:t> da </a:t>
            </a:r>
            <a:r>
              <a:rPr lang="en-US" dirty="0" err="1"/>
              <a:t>densidade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inversa</a:t>
            </a:r>
            <a:r>
              <a:rPr lang="en-US" dirty="0"/>
              <a:t> entre taxa de </a:t>
            </a:r>
            <a:r>
              <a:rPr lang="en-US" dirty="0" err="1"/>
              <a:t>natalidade</a:t>
            </a:r>
            <a:r>
              <a:rPr lang="en-US" dirty="0"/>
              <a:t> e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7" y="2590336"/>
            <a:ext cx="2648691" cy="1900307"/>
          </a:xfrm>
          <a:prstGeom prst="rect">
            <a:avLst/>
          </a:prstGeom>
        </p:spPr>
      </p:pic>
      <p:sp>
        <p:nvSpPr>
          <p:cNvPr id="38" name="Curved Down Arrow 37"/>
          <p:cNvSpPr/>
          <p:nvPr/>
        </p:nvSpPr>
        <p:spPr>
          <a:xfrm rot="20700000">
            <a:off x="1587314" y="1846043"/>
            <a:ext cx="2968485" cy="577724"/>
          </a:xfrm>
          <a:prstGeom prst="curvedDown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6162" y="2128483"/>
            <a:ext cx="4350786" cy="3014883"/>
            <a:chOff x="4656162" y="2128483"/>
            <a:chExt cx="4350786" cy="3014883"/>
          </a:xfrm>
        </p:grpSpPr>
        <p:grpSp>
          <p:nvGrpSpPr>
            <p:cNvPr id="26" name="Group 25"/>
            <p:cNvGrpSpPr/>
            <p:nvPr/>
          </p:nvGrpSpPr>
          <p:grpSpPr>
            <a:xfrm>
              <a:off x="4656162" y="2128483"/>
              <a:ext cx="4350786" cy="3014883"/>
              <a:chOff x="4515412" y="2386925"/>
              <a:chExt cx="4350786" cy="301488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515412" y="2386925"/>
                <a:ext cx="4350786" cy="300536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5456507" y="2573672"/>
                <a:ext cx="2194" cy="238097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5400000" flipH="1" flipV="1">
                <a:off x="6757426" y="3473992"/>
                <a:ext cx="2195" cy="27731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5925783" y="5124809"/>
                <a:ext cx="18379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/>
                  <a:t>Tamanho</a:t>
                </a:r>
                <a:r>
                  <a:rPr lang="en-US" sz="1200" dirty="0"/>
                  <a:t> </a:t>
                </a:r>
                <a:r>
                  <a:rPr lang="en-US" sz="1200" dirty="0" err="1"/>
                  <a:t>Populacional</a:t>
                </a:r>
                <a:r>
                  <a:rPr lang="en-US" sz="1200" dirty="0"/>
                  <a:t> (N)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3764790" y="3495333"/>
                <a:ext cx="2254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Taxa de </a:t>
                </a:r>
                <a:r>
                  <a:rPr lang="en-US" sz="1200" dirty="0" err="1"/>
                  <a:t>crescimento</a:t>
                </a:r>
                <a:r>
                  <a:rPr lang="en-US" sz="1200" dirty="0"/>
                  <a:t> </a:t>
                </a:r>
                <a:r>
                  <a:rPr lang="en-US" sz="1200" i="1" dirty="0"/>
                  <a:t>(per capita)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034082" y="4635077"/>
                <a:ext cx="422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d</a:t>
                </a:r>
                <a:r>
                  <a:rPr lang="en-US" i="1" baseline="-25000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024908" y="2969138"/>
                <a:ext cx="422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b</a:t>
                </a:r>
                <a:r>
                  <a:rPr lang="en-US" i="1" baseline="-25000" dirty="0"/>
                  <a:t>0</a:t>
                </a:r>
              </a:p>
            </p:txBody>
          </p:sp>
          <p:cxnSp>
            <p:nvCxnSpPr>
              <p:cNvPr id="40" name="Straight Connector 39"/>
              <p:cNvCxnSpPr>
                <a:stCxn id="36" idx="3"/>
              </p:cNvCxnSpPr>
              <p:nvPr/>
            </p:nvCxnSpPr>
            <p:spPr>
              <a:xfrm flipV="1">
                <a:off x="5456506" y="3015160"/>
                <a:ext cx="2218104" cy="180458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4500000" flipV="1">
                <a:off x="5500810" y="3113520"/>
                <a:ext cx="2218104" cy="180458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441082" y="2704411"/>
                <a:ext cx="11007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err="1"/>
                  <a:t>mortalidade</a:t>
                </a:r>
                <a:r>
                  <a:rPr lang="en-US" sz="1100" b="1" dirty="0"/>
                  <a:t> (d)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437892" y="4397746"/>
                <a:ext cx="10054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err="1"/>
                  <a:t>natalidade</a:t>
                </a:r>
                <a:r>
                  <a:rPr lang="en-US" sz="1100" b="1" dirty="0"/>
                  <a:t> (d)</a:t>
                </a:r>
              </a:p>
            </p:txBody>
          </p:sp>
        </p:grpSp>
        <p:cxnSp>
          <p:nvCxnSpPr>
            <p:cNvPr id="53" name="Straight Connector 52"/>
            <p:cNvCxnSpPr/>
            <p:nvPr/>
          </p:nvCxnSpPr>
          <p:spPr>
            <a:xfrm>
              <a:off x="6665994" y="3674713"/>
              <a:ext cx="13511" cy="92851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516623" y="4561939"/>
              <a:ext cx="34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endParaRPr lang="en-US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53209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4" y="852634"/>
            <a:ext cx="1723533" cy="168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984" y="90721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 </a:t>
            </a:r>
            <a:r>
              <a:rPr lang="en-US" b="1" dirty="0" err="1"/>
              <a:t>dependente</a:t>
            </a:r>
            <a:r>
              <a:rPr lang="en-US" dirty="0"/>
              <a:t> da </a:t>
            </a:r>
            <a:r>
              <a:rPr lang="en-US" dirty="0" err="1"/>
              <a:t>densidade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inversa</a:t>
            </a:r>
            <a:r>
              <a:rPr lang="en-US" dirty="0"/>
              <a:t> entre taxa de </a:t>
            </a:r>
            <a:r>
              <a:rPr lang="en-US" dirty="0" err="1"/>
              <a:t>natalidade</a:t>
            </a:r>
            <a:r>
              <a:rPr lang="en-US" dirty="0"/>
              <a:t> e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656162" y="2128483"/>
            <a:ext cx="4350786" cy="3014883"/>
            <a:chOff x="4515412" y="2386925"/>
            <a:chExt cx="4350786" cy="3014883"/>
          </a:xfrm>
        </p:grpSpPr>
        <p:sp>
          <p:nvSpPr>
            <p:cNvPr id="29" name="Rectangle 28"/>
            <p:cNvSpPr/>
            <p:nvPr/>
          </p:nvSpPr>
          <p:spPr>
            <a:xfrm>
              <a:off x="4515412" y="2386925"/>
              <a:ext cx="4350786" cy="30053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456507" y="2573672"/>
              <a:ext cx="2194" cy="238097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 flipH="1" flipV="1">
              <a:off x="6757426" y="3473992"/>
              <a:ext cx="2195" cy="27731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925783" y="5124809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3764790" y="3495333"/>
              <a:ext cx="2254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Taxa de </a:t>
              </a:r>
              <a:r>
                <a:rPr lang="en-US" sz="1200" dirty="0" err="1"/>
                <a:t>crescimento</a:t>
              </a:r>
              <a:r>
                <a:rPr lang="en-US" sz="1200" dirty="0"/>
                <a:t> </a:t>
              </a:r>
              <a:r>
                <a:rPr lang="en-US" sz="1200" i="1" dirty="0"/>
                <a:t>(per capita)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34082" y="4635077"/>
              <a:ext cx="42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  <a:r>
                <a:rPr lang="en-US" i="1" baseline="-25000" dirty="0"/>
                <a:t>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24908" y="2969138"/>
              <a:ext cx="42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b</a:t>
              </a:r>
              <a:r>
                <a:rPr lang="en-US" i="1" baseline="-25000" dirty="0"/>
                <a:t>0</a:t>
              </a:r>
            </a:p>
          </p:txBody>
        </p:sp>
        <p:cxnSp>
          <p:nvCxnSpPr>
            <p:cNvPr id="27" name="Straight Connector 26"/>
            <p:cNvCxnSpPr>
              <a:stCxn id="25" idx="3"/>
            </p:cNvCxnSpPr>
            <p:nvPr/>
          </p:nvCxnSpPr>
          <p:spPr>
            <a:xfrm flipV="1">
              <a:off x="5456506" y="3015160"/>
              <a:ext cx="2218104" cy="1804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4500000" flipV="1">
              <a:off x="5500810" y="3113520"/>
              <a:ext cx="2218104" cy="1804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41082" y="2704411"/>
              <a:ext cx="1100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mortalidade</a:t>
              </a:r>
              <a:r>
                <a:rPr lang="en-US" sz="1100" b="1" dirty="0"/>
                <a:t> (d)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437892" y="4397746"/>
              <a:ext cx="10054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natalidade</a:t>
              </a:r>
              <a:r>
                <a:rPr lang="en-US" sz="1100" b="1" dirty="0"/>
                <a:t> (d)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7" y="2590336"/>
            <a:ext cx="2648691" cy="1900307"/>
          </a:xfrm>
          <a:prstGeom prst="rect">
            <a:avLst/>
          </a:prstGeom>
        </p:spPr>
      </p:pic>
      <p:sp>
        <p:nvSpPr>
          <p:cNvPr id="38" name="Curved Down Arrow 37"/>
          <p:cNvSpPr/>
          <p:nvPr/>
        </p:nvSpPr>
        <p:spPr>
          <a:xfrm rot="20700000">
            <a:off x="1587314" y="1846043"/>
            <a:ext cx="2968485" cy="577724"/>
          </a:xfrm>
          <a:prstGeom prst="curvedDown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16623" y="3674713"/>
            <a:ext cx="346523" cy="1256558"/>
            <a:chOff x="6516623" y="3674713"/>
            <a:chExt cx="346523" cy="125655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665994" y="3674713"/>
              <a:ext cx="13511" cy="92851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516623" y="4561939"/>
              <a:ext cx="34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endParaRPr lang="en-US" i="1" baseline="-25000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6602631" y="3638587"/>
            <a:ext cx="123564" cy="12356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305093" y="3087285"/>
            <a:ext cx="745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/>
              <a:t>Equilíbrio</a:t>
            </a:r>
            <a:r>
              <a:rPr lang="en-US" sz="1100" b="1" dirty="0"/>
              <a:t> </a:t>
            </a:r>
          </a:p>
          <a:p>
            <a:pPr algn="ctr"/>
            <a:r>
              <a:rPr lang="en-US" sz="1100" b="1" dirty="0" err="1"/>
              <a:t>estável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90532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5" y="-4813"/>
            <a:ext cx="9165034" cy="6879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4" y="3701478"/>
            <a:ext cx="4692318" cy="28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920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4" y="852634"/>
            <a:ext cx="1723533" cy="168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984" y="90721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err="1"/>
              <a:t>Crescimento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 </a:t>
            </a:r>
            <a:r>
              <a:rPr lang="en-US" b="1" dirty="0" err="1"/>
              <a:t>dependente</a:t>
            </a:r>
            <a:r>
              <a:rPr lang="en-US" dirty="0"/>
              <a:t> da </a:t>
            </a:r>
            <a:r>
              <a:rPr lang="en-US" dirty="0" err="1"/>
              <a:t>densidade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inversa</a:t>
            </a:r>
            <a:r>
              <a:rPr lang="en-US" dirty="0"/>
              <a:t> entre taxa de </a:t>
            </a:r>
            <a:r>
              <a:rPr lang="en-US" dirty="0" err="1"/>
              <a:t>natalidade</a:t>
            </a:r>
            <a:r>
              <a:rPr lang="en-US" dirty="0"/>
              <a:t> e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656162" y="2128483"/>
            <a:ext cx="4350786" cy="3014883"/>
            <a:chOff x="4515412" y="2386925"/>
            <a:chExt cx="4350786" cy="3014883"/>
          </a:xfrm>
        </p:grpSpPr>
        <p:sp>
          <p:nvSpPr>
            <p:cNvPr id="29" name="Rectangle 28"/>
            <p:cNvSpPr/>
            <p:nvPr/>
          </p:nvSpPr>
          <p:spPr>
            <a:xfrm>
              <a:off x="4515412" y="2386925"/>
              <a:ext cx="4350786" cy="30053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5456507" y="2573672"/>
              <a:ext cx="2194" cy="238097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 flipH="1" flipV="1">
              <a:off x="6757426" y="3473992"/>
              <a:ext cx="2195" cy="277315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925783" y="5124809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3764790" y="3495333"/>
              <a:ext cx="2254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Taxa de </a:t>
              </a:r>
              <a:r>
                <a:rPr lang="en-US" sz="1200" dirty="0" err="1"/>
                <a:t>crescimento</a:t>
              </a:r>
              <a:r>
                <a:rPr lang="en-US" sz="1200" dirty="0"/>
                <a:t> </a:t>
              </a:r>
              <a:r>
                <a:rPr lang="en-US" sz="1200" i="1" dirty="0"/>
                <a:t>(per capita)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34082" y="4635077"/>
              <a:ext cx="42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  <a:r>
                <a:rPr lang="en-US" i="1" baseline="-25000" dirty="0"/>
                <a:t>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24908" y="2969138"/>
              <a:ext cx="42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b</a:t>
              </a:r>
              <a:r>
                <a:rPr lang="en-US" i="1" baseline="-25000" dirty="0"/>
                <a:t>0</a:t>
              </a:r>
            </a:p>
          </p:txBody>
        </p:sp>
        <p:cxnSp>
          <p:nvCxnSpPr>
            <p:cNvPr id="27" name="Straight Connector 26"/>
            <p:cNvCxnSpPr>
              <a:stCxn id="25" idx="3"/>
            </p:cNvCxnSpPr>
            <p:nvPr/>
          </p:nvCxnSpPr>
          <p:spPr>
            <a:xfrm flipV="1">
              <a:off x="5456506" y="3015160"/>
              <a:ext cx="2218104" cy="1804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4500000" flipV="1">
              <a:off x="5500810" y="3113520"/>
              <a:ext cx="2218104" cy="1804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41082" y="2704411"/>
              <a:ext cx="1100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mortalidade</a:t>
              </a:r>
              <a:r>
                <a:rPr lang="en-US" sz="1100" b="1" dirty="0"/>
                <a:t> (d)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437892" y="4397746"/>
              <a:ext cx="10054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natalidade</a:t>
              </a:r>
              <a:r>
                <a:rPr lang="en-US" sz="1100" b="1" dirty="0"/>
                <a:t> (d)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7" y="2590336"/>
            <a:ext cx="2648691" cy="1900307"/>
          </a:xfrm>
          <a:prstGeom prst="rect">
            <a:avLst/>
          </a:prstGeom>
        </p:spPr>
      </p:pic>
      <p:sp>
        <p:nvSpPr>
          <p:cNvPr id="38" name="Curved Down Arrow 37"/>
          <p:cNvSpPr/>
          <p:nvPr/>
        </p:nvSpPr>
        <p:spPr>
          <a:xfrm rot="20700000">
            <a:off x="1587314" y="1846043"/>
            <a:ext cx="2968485" cy="577724"/>
          </a:xfrm>
          <a:prstGeom prst="curvedDown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648141" y="5318976"/>
            <a:ext cx="5369815" cy="139041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rgbClr val="000000"/>
                </a:solidFill>
              </a:rPr>
              <a:t>Grupos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animais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apresentam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eficiência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caçar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reproduzir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cuidar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prole</a:t>
            </a:r>
            <a:r>
              <a:rPr lang="en-US" dirty="0">
                <a:solidFill>
                  <a:srgbClr val="000000"/>
                </a:solidFill>
              </a:rPr>
              <a:t> e </a:t>
            </a:r>
            <a:r>
              <a:rPr lang="en-US" dirty="0" err="1">
                <a:solidFill>
                  <a:srgbClr val="000000"/>
                </a:solidFill>
              </a:rPr>
              <a:t>evitar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predadores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grupos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apresentar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maior</a:t>
            </a:r>
            <a:r>
              <a:rPr lang="en-US" dirty="0">
                <a:solidFill>
                  <a:srgbClr val="000000"/>
                </a:solidFill>
              </a:rPr>
              <a:t> taxa de </a:t>
            </a:r>
            <a:r>
              <a:rPr lang="en-US" dirty="0" err="1">
                <a:solidFill>
                  <a:srgbClr val="000000"/>
                </a:solidFill>
              </a:rPr>
              <a:t>nascimentos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dependente</a:t>
            </a:r>
            <a:r>
              <a:rPr lang="en-US" dirty="0">
                <a:solidFill>
                  <a:srgbClr val="000000"/>
                </a:solidFill>
              </a:rPr>
              <a:t> da </a:t>
            </a:r>
            <a:r>
              <a:rPr lang="en-US" dirty="0" err="1">
                <a:solidFill>
                  <a:srgbClr val="000000"/>
                </a:solidFill>
              </a:rPr>
              <a:t>densidade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err="1">
                <a:solidFill>
                  <a:srgbClr val="000000"/>
                </a:solidFill>
              </a:rPr>
              <a:t>conforme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população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aumenta</a:t>
            </a:r>
            <a:r>
              <a:rPr lang="en-US" dirty="0">
                <a:solidFill>
                  <a:srgbClr val="000000"/>
                </a:solidFill>
              </a:rPr>
              <a:t>. (</a:t>
            </a:r>
            <a:r>
              <a:rPr lang="en-US" b="1" dirty="0" err="1">
                <a:solidFill>
                  <a:srgbClr val="000000"/>
                </a:solidFill>
              </a:rPr>
              <a:t>Efeito</a:t>
            </a:r>
            <a:r>
              <a:rPr lang="en-US" b="1" dirty="0">
                <a:solidFill>
                  <a:srgbClr val="000000"/>
                </a:solidFill>
              </a:rPr>
              <a:t> de </a:t>
            </a:r>
            <a:r>
              <a:rPr lang="en-US" b="1" dirty="0" err="1">
                <a:solidFill>
                  <a:srgbClr val="000000"/>
                </a:solidFill>
              </a:rPr>
              <a:t>Allee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14" y="5318976"/>
            <a:ext cx="2410553" cy="17404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159" y="5620934"/>
            <a:ext cx="665518" cy="6688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16623" y="3674713"/>
            <a:ext cx="346523" cy="1256558"/>
            <a:chOff x="6516623" y="3674713"/>
            <a:chExt cx="346523" cy="125655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665994" y="3674713"/>
              <a:ext cx="13511" cy="92851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516623" y="4561939"/>
              <a:ext cx="34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endParaRPr lang="en-US" i="1" baseline="-25000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6602631" y="3638587"/>
            <a:ext cx="123564" cy="12356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305093" y="3087285"/>
            <a:ext cx="745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/>
              <a:t>Equilíbrio</a:t>
            </a:r>
            <a:r>
              <a:rPr lang="en-US" sz="1100" b="1" dirty="0"/>
              <a:t> </a:t>
            </a:r>
          </a:p>
          <a:p>
            <a:pPr algn="ctr"/>
            <a:r>
              <a:rPr lang="en-US" sz="1100" b="1" dirty="0" err="1"/>
              <a:t>estável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4009846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/>
          <p:cNvGrpSpPr/>
          <p:nvPr/>
        </p:nvGrpSpPr>
        <p:grpSpPr>
          <a:xfrm>
            <a:off x="2871535" y="875299"/>
            <a:ext cx="3492737" cy="2639465"/>
            <a:chOff x="2871535" y="1734775"/>
            <a:chExt cx="3492737" cy="2639465"/>
          </a:xfrm>
        </p:grpSpPr>
        <p:cxnSp>
          <p:nvCxnSpPr>
            <p:cNvPr id="33" name="Straight Arrow Connector 3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4913577" y="1847186"/>
              <a:ext cx="1450693" cy="21422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 rot="19800000">
              <a:off x="4567472" y="2781218"/>
              <a:ext cx="615235" cy="289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3630636" y="4136638"/>
            <a:ext cx="1918989" cy="872742"/>
            <a:chOff x="2617326" y="5022944"/>
            <a:chExt cx="1918989" cy="872742"/>
          </a:xfrm>
        </p:grpSpPr>
        <p:sp>
          <p:nvSpPr>
            <p:cNvPr id="178" name="TextBox 177"/>
            <p:cNvSpPr txBox="1"/>
            <p:nvPr/>
          </p:nvSpPr>
          <p:spPr>
            <a:xfrm>
              <a:off x="2617326" y="5022944"/>
              <a:ext cx="19189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dN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0000"/>
                  </a:solidFill>
                </a:rPr>
                <a:t>= </a:t>
              </a:r>
              <a:r>
                <a:rPr lang="en-US" sz="2400" i="1" dirty="0" err="1">
                  <a:solidFill>
                    <a:srgbClr val="000000"/>
                  </a:solidFill>
                </a:rPr>
                <a:t>rN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646804" y="5434021"/>
              <a:ext cx="44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dt</a:t>
              </a:r>
              <a:endParaRPr lang="en-US" sz="2400" dirty="0"/>
            </a:p>
          </p:txBody>
        </p:sp>
        <p:cxnSp>
          <p:nvCxnSpPr>
            <p:cNvPr id="181" name="Straight Connector 180"/>
            <p:cNvCxnSpPr/>
            <p:nvPr/>
          </p:nvCxnSpPr>
          <p:spPr>
            <a:xfrm flipH="1">
              <a:off x="2663900" y="5484609"/>
              <a:ext cx="432366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TextBox 188"/>
          <p:cNvSpPr txBox="1"/>
          <p:nvPr/>
        </p:nvSpPr>
        <p:spPr>
          <a:xfrm>
            <a:off x="5560247" y="3424968"/>
            <a:ext cx="621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Tempo</a:t>
            </a:r>
          </a:p>
        </p:txBody>
      </p:sp>
      <p:sp>
        <p:nvSpPr>
          <p:cNvPr id="193" name="TextBox 192"/>
          <p:cNvSpPr txBox="1"/>
          <p:nvPr/>
        </p:nvSpPr>
        <p:spPr>
          <a:xfrm rot="16200000">
            <a:off x="1660127" y="1907017"/>
            <a:ext cx="1837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Tamanho</a:t>
            </a:r>
            <a:r>
              <a:rPr lang="en-US" sz="1200" dirty="0"/>
              <a:t> </a:t>
            </a:r>
            <a:r>
              <a:rPr lang="en-US" sz="1200" dirty="0" err="1"/>
              <a:t>Populacional</a:t>
            </a:r>
            <a:r>
              <a:rPr lang="en-US" sz="1200" dirty="0"/>
              <a:t> (N)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19305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30636" y="4136638"/>
            <a:ext cx="1918989" cy="872742"/>
            <a:chOff x="2963053" y="5022944"/>
            <a:chExt cx="1918989" cy="872742"/>
          </a:xfrm>
        </p:grpSpPr>
        <p:grpSp>
          <p:nvGrpSpPr>
            <p:cNvPr id="5" name="Group 4"/>
            <p:cNvGrpSpPr/>
            <p:nvPr/>
          </p:nvGrpSpPr>
          <p:grpSpPr>
            <a:xfrm>
              <a:off x="2963053" y="5022944"/>
              <a:ext cx="1918989" cy="872742"/>
              <a:chOff x="2617326" y="5022944"/>
              <a:chExt cx="1918989" cy="87274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7326" y="5022944"/>
                <a:ext cx="19189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dN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= </a:t>
                </a:r>
                <a:r>
                  <a:rPr lang="en-US" sz="2400" i="1" dirty="0" err="1">
                    <a:solidFill>
                      <a:srgbClr val="000000"/>
                    </a:solidFill>
                  </a:rPr>
                  <a:t>rN</a:t>
                </a:r>
                <a:r>
                  <a:rPr lang="en-US" sz="2400" i="1" dirty="0">
                    <a:solidFill>
                      <a:srgbClr val="000000"/>
                    </a:solidFill>
                  </a:rPr>
                  <a:t>   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K-N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6804" y="5434021"/>
                <a:ext cx="44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dt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>
                <a:off x="2663900" y="5484609"/>
                <a:ext cx="43236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flipH="1">
              <a:off x="4278150" y="5483073"/>
              <a:ext cx="432366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86712" y="5432485"/>
              <a:ext cx="41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40584" y="875299"/>
            <a:ext cx="3923688" cy="2826668"/>
            <a:chOff x="2440584" y="1734775"/>
            <a:chExt cx="3923688" cy="282666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004116" y="2515300"/>
              <a:ext cx="3211712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17583" y="229215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0247" y="4284444"/>
              <a:ext cx="6211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Tempo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0127" y="2766493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2" y="3695987"/>
            <a:ext cx="1492500" cy="1492500"/>
          </a:xfrm>
          <a:prstGeom prst="rect">
            <a:avLst/>
          </a:prstGeom>
        </p:spPr>
      </p:pic>
      <p:sp>
        <p:nvSpPr>
          <p:cNvPr id="21" name="Double Bracket 20"/>
          <p:cNvSpPr/>
          <p:nvPr/>
        </p:nvSpPr>
        <p:spPr>
          <a:xfrm>
            <a:off x="4849431" y="4136638"/>
            <a:ext cx="621013" cy="871206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414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30636" y="4136638"/>
            <a:ext cx="1918989" cy="872742"/>
            <a:chOff x="2963053" y="5022944"/>
            <a:chExt cx="1918989" cy="872742"/>
          </a:xfrm>
        </p:grpSpPr>
        <p:grpSp>
          <p:nvGrpSpPr>
            <p:cNvPr id="5" name="Group 4"/>
            <p:cNvGrpSpPr/>
            <p:nvPr/>
          </p:nvGrpSpPr>
          <p:grpSpPr>
            <a:xfrm>
              <a:off x="2963053" y="5022944"/>
              <a:ext cx="1918989" cy="872742"/>
              <a:chOff x="2617326" y="5022944"/>
              <a:chExt cx="1918989" cy="87274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7326" y="5022944"/>
                <a:ext cx="19189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dN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= </a:t>
                </a:r>
                <a:r>
                  <a:rPr lang="en-US" sz="2400" i="1" dirty="0" err="1">
                    <a:solidFill>
                      <a:srgbClr val="000000"/>
                    </a:solidFill>
                  </a:rPr>
                  <a:t>rN</a:t>
                </a:r>
                <a:r>
                  <a:rPr lang="en-US" sz="2400" i="1" dirty="0">
                    <a:solidFill>
                      <a:srgbClr val="000000"/>
                    </a:solidFill>
                  </a:rPr>
                  <a:t>   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K-N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6804" y="5434021"/>
                <a:ext cx="44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dt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>
                <a:off x="2663900" y="5484609"/>
                <a:ext cx="43236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flipH="1">
              <a:off x="4278150" y="5483073"/>
              <a:ext cx="432366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86712" y="5432485"/>
              <a:ext cx="41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40584" y="875299"/>
            <a:ext cx="3923688" cy="2826668"/>
            <a:chOff x="2440584" y="1734775"/>
            <a:chExt cx="3923688" cy="282666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17583" y="229215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0247" y="4284444"/>
              <a:ext cx="6211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Tempo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0127" y="2766493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  <p:sp>
          <p:nvSpPr>
            <p:cNvPr id="15" name="Freeform 14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004116" y="2515300"/>
              <a:ext cx="3211712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2" y="3695987"/>
            <a:ext cx="1492500" cy="1492500"/>
          </a:xfrm>
          <a:prstGeom prst="rect">
            <a:avLst/>
          </a:prstGeom>
        </p:spPr>
      </p:pic>
      <p:sp>
        <p:nvSpPr>
          <p:cNvPr id="21" name="Double Bracket 20"/>
          <p:cNvSpPr/>
          <p:nvPr/>
        </p:nvSpPr>
        <p:spPr>
          <a:xfrm>
            <a:off x="4849431" y="4136638"/>
            <a:ext cx="621013" cy="871206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49431" y="1943576"/>
            <a:ext cx="352541" cy="352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54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44" y="1405862"/>
            <a:ext cx="1366541" cy="89025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30636" y="4136638"/>
            <a:ext cx="1918989" cy="872742"/>
            <a:chOff x="2963053" y="5022944"/>
            <a:chExt cx="1918989" cy="872742"/>
          </a:xfrm>
        </p:grpSpPr>
        <p:grpSp>
          <p:nvGrpSpPr>
            <p:cNvPr id="5" name="Group 4"/>
            <p:cNvGrpSpPr/>
            <p:nvPr/>
          </p:nvGrpSpPr>
          <p:grpSpPr>
            <a:xfrm>
              <a:off x="2963053" y="5022944"/>
              <a:ext cx="1918989" cy="872742"/>
              <a:chOff x="2617326" y="5022944"/>
              <a:chExt cx="1918989" cy="87274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7326" y="5022944"/>
                <a:ext cx="19189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dN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= </a:t>
                </a:r>
                <a:r>
                  <a:rPr lang="en-US" sz="2400" i="1" dirty="0" err="1">
                    <a:solidFill>
                      <a:srgbClr val="000000"/>
                    </a:solidFill>
                  </a:rPr>
                  <a:t>rN</a:t>
                </a:r>
                <a:r>
                  <a:rPr lang="en-US" sz="2400" i="1" dirty="0">
                    <a:solidFill>
                      <a:srgbClr val="000000"/>
                    </a:solidFill>
                  </a:rPr>
                  <a:t>   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K-N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6804" y="5434021"/>
                <a:ext cx="44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dt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>
                <a:off x="2663900" y="5484609"/>
                <a:ext cx="43236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flipH="1">
              <a:off x="4278150" y="5483073"/>
              <a:ext cx="432366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86712" y="5432485"/>
              <a:ext cx="41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40584" y="875299"/>
            <a:ext cx="3923688" cy="2826668"/>
            <a:chOff x="2440584" y="1734775"/>
            <a:chExt cx="3923688" cy="282666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17583" y="229215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0247" y="4284444"/>
              <a:ext cx="6211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Tempo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0127" y="2766493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  <p:sp>
          <p:nvSpPr>
            <p:cNvPr id="15" name="Freeform 14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004116" y="2515300"/>
              <a:ext cx="3211712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2" y="3695987"/>
            <a:ext cx="1492500" cy="1492500"/>
          </a:xfrm>
          <a:prstGeom prst="rect">
            <a:avLst/>
          </a:prstGeom>
        </p:spPr>
      </p:pic>
      <p:sp>
        <p:nvSpPr>
          <p:cNvPr id="21" name="Double Bracket 20"/>
          <p:cNvSpPr/>
          <p:nvPr/>
        </p:nvSpPr>
        <p:spPr>
          <a:xfrm>
            <a:off x="4849431" y="4136638"/>
            <a:ext cx="621013" cy="871206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49431" y="1943576"/>
            <a:ext cx="352541" cy="352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55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44" y="1405862"/>
            <a:ext cx="1366541" cy="89025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30636" y="4136638"/>
            <a:ext cx="1918989" cy="872742"/>
            <a:chOff x="2963053" y="5022944"/>
            <a:chExt cx="1918989" cy="872742"/>
          </a:xfrm>
        </p:grpSpPr>
        <p:grpSp>
          <p:nvGrpSpPr>
            <p:cNvPr id="5" name="Group 4"/>
            <p:cNvGrpSpPr/>
            <p:nvPr/>
          </p:nvGrpSpPr>
          <p:grpSpPr>
            <a:xfrm>
              <a:off x="2963053" y="5022944"/>
              <a:ext cx="1918989" cy="872742"/>
              <a:chOff x="2617326" y="5022944"/>
              <a:chExt cx="1918989" cy="87274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7326" y="5022944"/>
                <a:ext cx="19189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dN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00"/>
                    </a:solidFill>
                  </a:rPr>
                  <a:t>= </a:t>
                </a:r>
                <a:r>
                  <a:rPr lang="en-US" sz="2400" i="1" dirty="0" err="1">
                    <a:solidFill>
                      <a:srgbClr val="000000"/>
                    </a:solidFill>
                  </a:rPr>
                  <a:t>rN</a:t>
                </a:r>
                <a:r>
                  <a:rPr lang="en-US" sz="2400" i="1" dirty="0">
                    <a:solidFill>
                      <a:srgbClr val="000000"/>
                    </a:solidFill>
                  </a:rPr>
                  <a:t>   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K-N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6804" y="5434021"/>
                <a:ext cx="44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dt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>
                <a:off x="2663900" y="5484609"/>
                <a:ext cx="43236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flipH="1">
              <a:off x="4278150" y="5483073"/>
              <a:ext cx="432366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86712" y="5432485"/>
              <a:ext cx="41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40584" y="875299"/>
            <a:ext cx="3923688" cy="2826668"/>
            <a:chOff x="2440584" y="1734775"/>
            <a:chExt cx="3923688" cy="282666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004116" y="2515300"/>
              <a:ext cx="3211712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17583" y="229215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0247" y="4284444"/>
              <a:ext cx="6211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Tempo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0127" y="2766493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2" y="3695987"/>
            <a:ext cx="1492500" cy="1492500"/>
          </a:xfrm>
          <a:prstGeom prst="rect">
            <a:avLst/>
          </a:prstGeom>
        </p:spPr>
      </p:pic>
      <p:sp>
        <p:nvSpPr>
          <p:cNvPr id="21" name="Double Bracket 20"/>
          <p:cNvSpPr/>
          <p:nvPr/>
        </p:nvSpPr>
        <p:spPr>
          <a:xfrm>
            <a:off x="4849431" y="4136638"/>
            <a:ext cx="621013" cy="871206"/>
          </a:xfrm>
          <a:prstGeom prst="bracketPair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32278" y="5631355"/>
            <a:ext cx="4695479" cy="9620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 =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= 0 (</a:t>
            </a:r>
            <a:r>
              <a:rPr lang="en-US" dirty="0" err="1">
                <a:solidFill>
                  <a:srgbClr val="000000"/>
                </a:solidFill>
              </a:rPr>
              <a:t>crescimento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cessa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 &gt;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&lt; 0 (</a:t>
            </a:r>
            <a:r>
              <a:rPr lang="en-US" dirty="0" err="1">
                <a:solidFill>
                  <a:srgbClr val="000000"/>
                </a:solidFill>
              </a:rPr>
              <a:t>população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decresce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 &lt;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~ </a:t>
            </a:r>
            <a:r>
              <a:rPr lang="en-US" dirty="0" err="1">
                <a:solidFill>
                  <a:srgbClr val="000000"/>
                </a:solidFill>
              </a:rPr>
              <a:t>rN</a:t>
            </a:r>
            <a:r>
              <a:rPr lang="en-US" dirty="0">
                <a:solidFill>
                  <a:srgbClr val="000000"/>
                </a:solidFill>
              </a:rPr>
              <a:t> (~ </a:t>
            </a:r>
            <a:r>
              <a:rPr lang="en-US" dirty="0" err="1">
                <a:solidFill>
                  <a:srgbClr val="000000"/>
                </a:solidFill>
              </a:rPr>
              <a:t>crescimento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exponencial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849431" y="1943576"/>
            <a:ext cx="352541" cy="352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853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44" y="1405862"/>
            <a:ext cx="1366541" cy="89025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30636" y="4136638"/>
            <a:ext cx="1918989" cy="872742"/>
            <a:chOff x="2963053" y="5022944"/>
            <a:chExt cx="1918989" cy="872742"/>
          </a:xfrm>
        </p:grpSpPr>
        <p:sp>
          <p:nvSpPr>
            <p:cNvPr id="7" name="TextBox 6"/>
            <p:cNvSpPr txBox="1"/>
            <p:nvPr/>
          </p:nvSpPr>
          <p:spPr>
            <a:xfrm>
              <a:off x="4286712" y="5432485"/>
              <a:ext cx="41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K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963053" y="5022944"/>
              <a:ext cx="1918989" cy="872742"/>
              <a:chOff x="2617326" y="5022944"/>
              <a:chExt cx="1918989" cy="87274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17326" y="5022944"/>
                <a:ext cx="19189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dN</a:t>
                </a:r>
                <a:r>
                  <a:rPr lang="en-US" sz="2400" dirty="0"/>
                  <a:t> = </a:t>
                </a:r>
                <a:r>
                  <a:rPr lang="en-US" sz="2400" i="1" dirty="0" err="1"/>
                  <a:t>rN</a:t>
                </a:r>
                <a:r>
                  <a:rPr lang="en-US" sz="2400" i="1" dirty="0"/>
                  <a:t>    K-N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46804" y="5434021"/>
                <a:ext cx="449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dt</a:t>
                </a:r>
                <a:endParaRPr lang="en-US" sz="2400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H="1">
                <a:off x="2663900" y="5484609"/>
                <a:ext cx="43236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flipH="1">
              <a:off x="4278150" y="5483073"/>
              <a:ext cx="432366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2" y="3885830"/>
            <a:ext cx="2189001" cy="13206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40584" y="875299"/>
            <a:ext cx="3923688" cy="2826668"/>
            <a:chOff x="2440584" y="1734775"/>
            <a:chExt cx="3923688" cy="2826668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3023037" y="1734775"/>
              <a:ext cx="4650" cy="263946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871535" y="4256452"/>
              <a:ext cx="3492737" cy="4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rot="21351437">
              <a:off x="3053349" y="2629680"/>
              <a:ext cx="3220125" cy="1479459"/>
            </a:xfrm>
            <a:custGeom>
              <a:avLst/>
              <a:gdLst>
                <a:gd name="connsiteX0" fmla="*/ 0 w 3220125"/>
                <a:gd name="connsiteY0" fmla="*/ 1462356 h 1479459"/>
                <a:gd name="connsiteX1" fmla="*/ 1359893 w 3220125"/>
                <a:gd name="connsiteY1" fmla="*/ 1308424 h 1479459"/>
                <a:gd name="connsiteX2" fmla="*/ 2052669 w 3220125"/>
                <a:gd name="connsiteY2" fmla="*/ 230898 h 1479459"/>
                <a:gd name="connsiteX3" fmla="*/ 3220125 w 3220125"/>
                <a:gd name="connsiteY3" fmla="*/ 0 h 147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0125" h="1479459">
                  <a:moveTo>
                    <a:pt x="0" y="1462356"/>
                  </a:moveTo>
                  <a:cubicBezTo>
                    <a:pt x="508891" y="1488011"/>
                    <a:pt x="1017782" y="1513667"/>
                    <a:pt x="1359893" y="1308424"/>
                  </a:cubicBezTo>
                  <a:cubicBezTo>
                    <a:pt x="1702005" y="1103181"/>
                    <a:pt x="1742630" y="448969"/>
                    <a:pt x="2052669" y="230898"/>
                  </a:cubicBezTo>
                  <a:cubicBezTo>
                    <a:pt x="2362708" y="12827"/>
                    <a:pt x="3220125" y="0"/>
                    <a:pt x="3220125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004116" y="2515300"/>
              <a:ext cx="3211712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17583" y="2292150"/>
              <a:ext cx="367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0247" y="4284444"/>
              <a:ext cx="6211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Tempo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660127" y="2766493"/>
              <a:ext cx="1837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Tamanho</a:t>
              </a:r>
              <a:r>
                <a:rPr lang="en-US" sz="1200" dirty="0"/>
                <a:t> </a:t>
              </a:r>
              <a:r>
                <a:rPr lang="en-US" sz="1200" dirty="0" err="1"/>
                <a:t>Populacional</a:t>
              </a:r>
              <a:r>
                <a:rPr lang="en-US" sz="1200" dirty="0"/>
                <a:t> (N)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22" y="3695987"/>
            <a:ext cx="1492500" cy="1492500"/>
          </a:xfrm>
          <a:prstGeom prst="rect">
            <a:avLst/>
          </a:prstGeom>
        </p:spPr>
      </p:pic>
      <p:sp>
        <p:nvSpPr>
          <p:cNvPr id="21" name="Double Bracket 20"/>
          <p:cNvSpPr/>
          <p:nvPr/>
        </p:nvSpPr>
        <p:spPr>
          <a:xfrm>
            <a:off x="4849431" y="4136638"/>
            <a:ext cx="621013" cy="871206"/>
          </a:xfrm>
          <a:prstGeom prst="bracketPair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32278" y="5631355"/>
            <a:ext cx="4695479" cy="9620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 =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= 0 (</a:t>
            </a:r>
            <a:r>
              <a:rPr lang="en-US" dirty="0" err="1">
                <a:solidFill>
                  <a:srgbClr val="000000"/>
                </a:solidFill>
              </a:rPr>
              <a:t>crescimento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cessa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 &gt;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&lt; 0 (</a:t>
            </a:r>
            <a:r>
              <a:rPr lang="en-US" dirty="0" err="1">
                <a:solidFill>
                  <a:srgbClr val="000000"/>
                </a:solidFill>
              </a:rPr>
              <a:t>população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decresce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 &lt; K --- </a:t>
            </a:r>
            <a:r>
              <a:rPr lang="en-US" dirty="0" err="1">
                <a:solidFill>
                  <a:srgbClr val="000000"/>
                </a:solidFill>
              </a:rPr>
              <a:t>dN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dt</a:t>
            </a:r>
            <a:r>
              <a:rPr lang="en-US" dirty="0">
                <a:solidFill>
                  <a:srgbClr val="000000"/>
                </a:solidFill>
              </a:rPr>
              <a:t> ~ </a:t>
            </a:r>
            <a:r>
              <a:rPr lang="en-US" dirty="0" err="1">
                <a:solidFill>
                  <a:srgbClr val="000000"/>
                </a:solidFill>
              </a:rPr>
              <a:t>rN</a:t>
            </a:r>
            <a:r>
              <a:rPr lang="en-US" dirty="0">
                <a:solidFill>
                  <a:srgbClr val="000000"/>
                </a:solidFill>
              </a:rPr>
              <a:t> (~ </a:t>
            </a:r>
            <a:r>
              <a:rPr lang="en-US" dirty="0" err="1">
                <a:solidFill>
                  <a:srgbClr val="000000"/>
                </a:solidFill>
              </a:rPr>
              <a:t>crescimento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exponencial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849431" y="1943576"/>
            <a:ext cx="352541" cy="3525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30339" y="3885830"/>
            <a:ext cx="2513295" cy="139809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5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913577" y="987710"/>
            <a:ext cx="1450693" cy="2142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626428" y="1683478"/>
            <a:ext cx="8056742" cy="2892909"/>
            <a:chOff x="439375" y="1810200"/>
            <a:chExt cx="8056742" cy="2892909"/>
          </a:xfrm>
        </p:grpSpPr>
        <p:grpSp>
          <p:nvGrpSpPr>
            <p:cNvPr id="11" name="Group 10"/>
            <p:cNvGrpSpPr/>
            <p:nvPr/>
          </p:nvGrpSpPr>
          <p:grpSpPr>
            <a:xfrm>
              <a:off x="626428" y="1810200"/>
              <a:ext cx="3492737" cy="2639465"/>
              <a:chOff x="626428" y="1810200"/>
              <a:chExt cx="3492737" cy="2639465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777930" y="1810200"/>
                <a:ext cx="4650" cy="263946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26428" y="4331877"/>
                <a:ext cx="3492737" cy="465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5003380" y="1810200"/>
              <a:ext cx="3492737" cy="2639465"/>
              <a:chOff x="626428" y="1810200"/>
              <a:chExt cx="3492737" cy="2639465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777930" y="1810200"/>
                <a:ext cx="4650" cy="263946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626428" y="4331877"/>
                <a:ext cx="3492737" cy="465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12"/>
            <p:cNvSpPr/>
            <p:nvPr/>
          </p:nvSpPr>
          <p:spPr>
            <a:xfrm>
              <a:off x="821068" y="2764104"/>
              <a:ext cx="3117491" cy="1481859"/>
            </a:xfrm>
            <a:custGeom>
              <a:avLst/>
              <a:gdLst>
                <a:gd name="connsiteX0" fmla="*/ 0 w 3566512"/>
                <a:gd name="connsiteY0" fmla="*/ 1481859 h 1481859"/>
                <a:gd name="connsiteX1" fmla="*/ 1128968 w 3566512"/>
                <a:gd name="connsiteY1" fmla="*/ 263229 h 1481859"/>
                <a:gd name="connsiteX2" fmla="*/ 2334911 w 3566512"/>
                <a:gd name="connsiteY2" fmla="*/ 96469 h 1481859"/>
                <a:gd name="connsiteX3" fmla="*/ 3566512 w 3566512"/>
                <a:gd name="connsiteY3" fmla="*/ 1456204 h 148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512" h="1481859">
                  <a:moveTo>
                    <a:pt x="0" y="1481859"/>
                  </a:moveTo>
                  <a:cubicBezTo>
                    <a:pt x="369908" y="987993"/>
                    <a:pt x="739816" y="494127"/>
                    <a:pt x="1128968" y="263229"/>
                  </a:cubicBezTo>
                  <a:cubicBezTo>
                    <a:pt x="1518120" y="32331"/>
                    <a:pt x="1928654" y="-102360"/>
                    <a:pt x="2334911" y="96469"/>
                  </a:cubicBezTo>
                  <a:cubicBezTo>
                    <a:pt x="2741168" y="295298"/>
                    <a:pt x="3566512" y="1456204"/>
                    <a:pt x="3566512" y="1456204"/>
                  </a:cubicBez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5176242" y="2193534"/>
              <a:ext cx="2191590" cy="2052429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 rot="16200000">
              <a:off x="283918" y="2123412"/>
              <a:ext cx="618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dN</a:t>
              </a:r>
              <a:r>
                <a:rPr lang="en-US" sz="1400" dirty="0"/>
                <a:t>/</a:t>
              </a:r>
              <a:r>
                <a:rPr lang="en-US" sz="1400" dirty="0" err="1"/>
                <a:t>dt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665520" y="2123412"/>
              <a:ext cx="618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dN</a:t>
              </a:r>
              <a:r>
                <a:rPr lang="en-US" sz="1400" dirty="0"/>
                <a:t>/</a:t>
              </a:r>
              <a:r>
                <a:rPr lang="en-US" sz="1400" dirty="0" err="1"/>
                <a:t>dt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4815" y="4395332"/>
              <a:ext cx="2113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Tamanho</a:t>
              </a:r>
              <a:r>
                <a:rPr lang="en-US" sz="1400" dirty="0"/>
                <a:t> </a:t>
              </a:r>
              <a:r>
                <a:rPr lang="en-US" sz="1400" dirty="0" err="1"/>
                <a:t>Populacional</a:t>
              </a:r>
              <a:r>
                <a:rPr lang="en-US" sz="1400" dirty="0"/>
                <a:t> (N)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25105" y="4393843"/>
              <a:ext cx="21134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Tamanho</a:t>
              </a:r>
              <a:r>
                <a:rPr lang="en-US" sz="1400" dirty="0"/>
                <a:t> </a:t>
              </a:r>
              <a:r>
                <a:rPr lang="en-US" sz="1400" dirty="0" err="1"/>
                <a:t>Populacional</a:t>
              </a:r>
              <a:r>
                <a:rPr lang="en-US" sz="1400" dirty="0"/>
                <a:t> (N)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29658" y="1064693"/>
            <a:ext cx="237499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</a:rPr>
              <a:t>Crescimento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Logístico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4342" y="1069188"/>
            <a:ext cx="2612489" cy="3648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</a:rPr>
              <a:t>Crescimento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Exponencial</a:t>
            </a:r>
            <a:endParaRPr lang="en-US" b="1" i="1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23796" y="4863188"/>
            <a:ext cx="8235595" cy="1891527"/>
            <a:chOff x="813481" y="4901672"/>
            <a:chExt cx="7950911" cy="1891527"/>
          </a:xfrm>
        </p:grpSpPr>
        <p:sp>
          <p:nvSpPr>
            <p:cNvPr id="40" name="Rectangle 39"/>
            <p:cNvSpPr/>
            <p:nvPr/>
          </p:nvSpPr>
          <p:spPr>
            <a:xfrm>
              <a:off x="813481" y="4901672"/>
              <a:ext cx="7950911" cy="1770432"/>
            </a:xfrm>
            <a:prstGeom prst="rect">
              <a:avLst/>
            </a:prstGeom>
            <a:ln w="762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28974" y="5033528"/>
              <a:ext cx="25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Pressupostos</a:t>
              </a:r>
              <a:r>
                <a:rPr lang="en-US" b="1" dirty="0"/>
                <a:t> do </a:t>
              </a:r>
              <a:r>
                <a:rPr lang="en-US" b="1" dirty="0" err="1"/>
                <a:t>modelo</a:t>
              </a:r>
              <a:r>
                <a:rPr lang="en-US" b="1" dirty="0"/>
                <a:t>: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8968" y="5592870"/>
              <a:ext cx="763542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err="1"/>
                <a:t>Os</a:t>
              </a:r>
              <a:r>
                <a:rPr lang="en-US" dirty="0"/>
                <a:t> </a:t>
              </a:r>
              <a:r>
                <a:rPr lang="en-US" dirty="0" err="1"/>
                <a:t>mesmos</a:t>
              </a:r>
              <a:r>
                <a:rPr lang="en-US" dirty="0"/>
                <a:t> </a:t>
              </a:r>
              <a:r>
                <a:rPr lang="en-US" dirty="0" err="1"/>
                <a:t>pressupostos</a:t>
              </a:r>
              <a:r>
                <a:rPr lang="en-US" dirty="0"/>
                <a:t> </a:t>
              </a:r>
              <a:r>
                <a:rPr lang="en-US" dirty="0" err="1"/>
                <a:t>citados</a:t>
              </a:r>
              <a:r>
                <a:rPr lang="en-US" dirty="0"/>
                <a:t> </a:t>
              </a:r>
              <a:r>
                <a:rPr lang="en-US" dirty="0" err="1"/>
                <a:t>para</a:t>
              </a:r>
              <a:r>
                <a:rPr lang="en-US" dirty="0"/>
                <a:t> o </a:t>
              </a:r>
              <a:r>
                <a:rPr lang="en-US" dirty="0" err="1"/>
                <a:t>modelo</a:t>
              </a:r>
              <a:r>
                <a:rPr lang="en-US" dirty="0"/>
                <a:t> de </a:t>
              </a:r>
              <a:r>
                <a:rPr lang="en-US" dirty="0" err="1"/>
                <a:t>crescimento</a:t>
              </a:r>
              <a:r>
                <a:rPr lang="en-US" dirty="0"/>
                <a:t> </a:t>
              </a:r>
              <a:r>
                <a:rPr lang="en-US" dirty="0" err="1"/>
                <a:t>exponencial</a:t>
              </a:r>
              <a:r>
                <a:rPr lang="en-US" dirty="0"/>
                <a:t>;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err="1"/>
                <a:t>Capacidade</a:t>
              </a:r>
              <a:r>
                <a:rPr lang="en-US" dirty="0"/>
                <a:t> de </a:t>
              </a:r>
              <a:r>
                <a:rPr lang="en-US" dirty="0" err="1"/>
                <a:t>suporte</a:t>
              </a:r>
              <a:r>
                <a:rPr lang="en-US" dirty="0"/>
                <a:t> (K) </a:t>
              </a:r>
              <a:r>
                <a:rPr lang="en-US" dirty="0" err="1"/>
                <a:t>constante</a:t>
              </a:r>
              <a:r>
                <a:rPr lang="en-US" dirty="0"/>
                <a:t>;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err="1"/>
                <a:t>Relação</a:t>
              </a:r>
              <a:r>
                <a:rPr lang="en-US" dirty="0"/>
                <a:t> </a:t>
              </a:r>
              <a:r>
                <a:rPr lang="en-US" dirty="0" err="1"/>
                <a:t>denso-dependência</a:t>
              </a:r>
              <a:r>
                <a:rPr lang="en-US" dirty="0"/>
                <a:t> linear.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4546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7705" y="849295"/>
            <a:ext cx="853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quais fatores regulam o tamanho da população ao longo do tempo (ecológico)?</a:t>
            </a:r>
            <a:endParaRPr lang="en-US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8" y="1375055"/>
            <a:ext cx="1225019" cy="1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76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112889" y="80716"/>
            <a:ext cx="625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Dinâmica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populações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crescimento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logístico</a:t>
            </a:r>
            <a:r>
              <a:rPr lang="en-US" sz="24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12889" y="578556"/>
            <a:ext cx="8833555" cy="1411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7705" y="849295"/>
            <a:ext cx="853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/>
              <a:t>… mas quais fatores regulam o tamanho da população ao longo do tempo (ecológico)?</a:t>
            </a:r>
            <a:endParaRPr lang="en-US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58" y="1375055"/>
            <a:ext cx="1225019" cy="1614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1353" y="1529165"/>
            <a:ext cx="66351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err="1"/>
              <a:t>Fatores</a:t>
            </a:r>
            <a:r>
              <a:rPr lang="en-US" b="1" dirty="0"/>
              <a:t> </a:t>
            </a:r>
            <a:r>
              <a:rPr lang="en-US" b="1" dirty="0" err="1"/>
              <a:t>dependentes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evidentes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a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err="1"/>
              <a:t>promovem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b="1" i="1" u="sng" dirty="0" err="1">
                <a:solidFill>
                  <a:srgbClr val="FF0000"/>
                </a:solidFill>
              </a:rPr>
              <a:t>intrínseco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do </a:t>
            </a:r>
            <a:r>
              <a:rPr lang="en-US" dirty="0" err="1"/>
              <a:t>aumento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b="1" dirty="0" err="1"/>
              <a:t>Fatores</a:t>
            </a:r>
            <a:r>
              <a:rPr lang="en-US" b="1" dirty="0"/>
              <a:t> </a:t>
            </a:r>
            <a:r>
              <a:rPr lang="en-US" b="1" dirty="0" err="1"/>
              <a:t>independentes</a:t>
            </a:r>
            <a:r>
              <a:rPr lang="en-US" b="1" dirty="0"/>
              <a:t> da </a:t>
            </a:r>
            <a:r>
              <a:rPr lang="en-US" b="1" dirty="0" err="1"/>
              <a:t>densidade</a:t>
            </a:r>
            <a:endParaRPr lang="en-US" b="1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/>
              <a:t>Influenciam</a:t>
            </a:r>
            <a:r>
              <a:rPr lang="en-US" dirty="0"/>
              <a:t> o </a:t>
            </a:r>
            <a:r>
              <a:rPr lang="en-US" dirty="0" err="1"/>
              <a:t>tamanho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 </a:t>
            </a:r>
            <a:r>
              <a:rPr lang="en-US" dirty="0" err="1"/>
              <a:t>independente</a:t>
            </a:r>
            <a:r>
              <a:rPr lang="en-US" dirty="0"/>
              <a:t> da </a:t>
            </a:r>
            <a:r>
              <a:rPr lang="en-US" dirty="0" err="1"/>
              <a:t>densidade</a:t>
            </a:r>
            <a:r>
              <a:rPr lang="en-US" dirty="0"/>
              <a:t>;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err="1"/>
              <a:t>Promovem</a:t>
            </a:r>
            <a:r>
              <a:rPr lang="en-US" dirty="0"/>
              <a:t> o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b="1" i="1" u="sng" dirty="0" err="1">
                <a:solidFill>
                  <a:srgbClr val="FF0000"/>
                </a:solidFill>
              </a:rPr>
              <a:t>extrínseco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do </a:t>
            </a:r>
            <a:r>
              <a:rPr lang="en-US" dirty="0" err="1"/>
              <a:t>aumento</a:t>
            </a:r>
            <a:r>
              <a:rPr lang="en-US" dirty="0"/>
              <a:t> </a:t>
            </a:r>
            <a:r>
              <a:rPr lang="en-US" dirty="0" err="1"/>
              <a:t>populacional</a:t>
            </a:r>
            <a:r>
              <a:rPr lang="en-US" dirty="0"/>
              <a:t>.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1077651" y="4101716"/>
            <a:ext cx="731520" cy="1478347"/>
          </a:xfrm>
          <a:prstGeom prst="curvedRightArrow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812" y="4883838"/>
            <a:ext cx="2470457" cy="12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15106</Words>
  <Application>Microsoft Macintosh PowerPoint</Application>
  <PresentationFormat>Apresentação na tela (4:3)</PresentationFormat>
  <Paragraphs>3041</Paragraphs>
  <Slides>191</Slides>
  <Notes>126</Notes>
  <HiddenSlides>1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191</vt:i4>
      </vt:variant>
    </vt:vector>
  </HeadingPairs>
  <TitlesOfParts>
    <vt:vector size="197" baseType="lpstr">
      <vt:lpstr>Arial</vt:lpstr>
      <vt:lpstr>Calibri</vt:lpstr>
      <vt:lpstr>Cambria Math</vt:lpstr>
      <vt:lpstr>Chalkduster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UNINOVE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 Lamano Ferreira</dc:creator>
  <cp:lastModifiedBy>UNASP-SP - Mauricio Lamano Ferreira</cp:lastModifiedBy>
  <cp:revision>227</cp:revision>
  <dcterms:created xsi:type="dcterms:W3CDTF">2016-01-08T13:38:24Z</dcterms:created>
  <dcterms:modified xsi:type="dcterms:W3CDTF">2025-03-18T19:27:24Z</dcterms:modified>
</cp:coreProperties>
</file>