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4023" r:id="rId1"/>
  </p:sldMasterIdLst>
  <p:sldIdLst>
    <p:sldId id="257" r:id="rId2"/>
    <p:sldId id="258" r:id="rId3"/>
    <p:sldId id="259" r:id="rId4"/>
    <p:sldId id="264" r:id="rId5"/>
    <p:sldId id="265" r:id="rId6"/>
    <p:sldId id="261" r:id="rId7"/>
    <p:sldId id="260" r:id="rId8"/>
    <p:sldId id="262" r:id="rId9"/>
    <p:sldId id="266" r:id="rId10"/>
    <p:sldId id="267" r:id="rId11"/>
    <p:sldId id="269" r:id="rId12"/>
    <p:sldId id="268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rgbClr val="3333FF"/>
        </a:solidFill>
        <a:latin typeface="Times New Roman" charset="0"/>
        <a:ea typeface="MS PGothic" charset="0"/>
        <a:cs typeface="MS PGothic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rgbClr val="3333FF"/>
        </a:solidFill>
        <a:latin typeface="Times New Roman" charset="0"/>
        <a:ea typeface="MS PGothic" charset="0"/>
        <a:cs typeface="MS PGothic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rgbClr val="3333FF"/>
        </a:solidFill>
        <a:latin typeface="Times New Roman" charset="0"/>
        <a:ea typeface="MS PGothic" charset="0"/>
        <a:cs typeface="MS PGothic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rgbClr val="3333FF"/>
        </a:solidFill>
        <a:latin typeface="Times New Roman" charset="0"/>
        <a:ea typeface="MS PGothic" charset="0"/>
        <a:cs typeface="MS PGothic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rgbClr val="3333FF"/>
        </a:solidFill>
        <a:latin typeface="Times New Roman" charset="0"/>
        <a:ea typeface="MS PGothic" charset="0"/>
        <a:cs typeface="MS PGothic" charset="0"/>
      </a:defRPr>
    </a:lvl5pPr>
    <a:lvl6pPr marL="2286000" algn="l" defTabSz="457200" rtl="0" eaLnBrk="1" latinLnBrk="0" hangingPunct="1">
      <a:defRPr sz="2000" kern="1200">
        <a:solidFill>
          <a:srgbClr val="3333FF"/>
        </a:solidFill>
        <a:latin typeface="Times New Roman" charset="0"/>
        <a:ea typeface="MS PGothic" charset="0"/>
        <a:cs typeface="MS PGothic" charset="0"/>
      </a:defRPr>
    </a:lvl6pPr>
    <a:lvl7pPr marL="2743200" algn="l" defTabSz="457200" rtl="0" eaLnBrk="1" latinLnBrk="0" hangingPunct="1">
      <a:defRPr sz="2000" kern="1200">
        <a:solidFill>
          <a:srgbClr val="3333FF"/>
        </a:solidFill>
        <a:latin typeface="Times New Roman" charset="0"/>
        <a:ea typeface="MS PGothic" charset="0"/>
        <a:cs typeface="MS PGothic" charset="0"/>
      </a:defRPr>
    </a:lvl7pPr>
    <a:lvl8pPr marL="3200400" algn="l" defTabSz="457200" rtl="0" eaLnBrk="1" latinLnBrk="0" hangingPunct="1">
      <a:defRPr sz="2000" kern="1200">
        <a:solidFill>
          <a:srgbClr val="3333FF"/>
        </a:solidFill>
        <a:latin typeface="Times New Roman" charset="0"/>
        <a:ea typeface="MS PGothic" charset="0"/>
        <a:cs typeface="MS PGothic" charset="0"/>
      </a:defRPr>
    </a:lvl8pPr>
    <a:lvl9pPr marL="3657600" algn="l" defTabSz="457200" rtl="0" eaLnBrk="1" latinLnBrk="0" hangingPunct="1">
      <a:defRPr sz="2000" kern="1200">
        <a:solidFill>
          <a:srgbClr val="3333FF"/>
        </a:solidFill>
        <a:latin typeface="Times New Roman" charset="0"/>
        <a:ea typeface="MS PGothic" charset="0"/>
        <a:cs typeface="MS P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207" autoAdjust="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0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lIns="45720" tIns="0" rIns="45720" bIns="0" rtlCol="0" anchor="b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788"/>
            <a:ext cx="1984375" cy="273050"/>
          </a:xfrm>
        </p:spPr>
        <p:txBody>
          <a:bodyPr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25" y="6300788"/>
            <a:ext cx="3813175" cy="273050"/>
          </a:xfrm>
        </p:spPr>
        <p:txBody>
          <a:bodyPr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638" y="6300788"/>
            <a:ext cx="685800" cy="273050"/>
          </a:xfrm>
        </p:spPr>
        <p:txBody>
          <a:bodyPr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99F533DE-2B74-FC49-8B48-858BE16A8859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5013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DA497-9D8C-7041-AB0C-C26FD2BFE7E7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3858773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90D48-9B16-7742-B3E8-142B67A3F98B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2576569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CC32D-21FE-D14A-82DF-BA122F73669D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22306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1CC80-5DF3-1F4C-9F85-E125146813EB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76548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6B81F-F207-294F-B0EB-3B7E50072C1B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0458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/>
          <p:cNvGrpSpPr>
            <a:grpSpLocks/>
          </p:cNvGrpSpPr>
          <p:nvPr/>
        </p:nvGrpSpPr>
        <p:grpSpPr bwMode="auto">
          <a:xfrm rot="-178369">
            <a:off x="628650" y="506413"/>
            <a:ext cx="3851275" cy="5514975"/>
            <a:chOff x="1524000" y="381000"/>
            <a:chExt cx="3657600" cy="4737978"/>
          </a:xfrm>
        </p:grpSpPr>
        <p:sp>
          <p:nvSpPr>
            <p:cNvPr id="6" name="Rectangle 5"/>
            <p:cNvSpPr/>
            <p:nvPr userDrawn="1"/>
          </p:nvSpPr>
          <p:spPr>
            <a:xfrm>
              <a:off x="1502354" y="370414"/>
              <a:ext cx="3657600" cy="47243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x-none" noProof="0" smtClean="0"/>
              <a:t>Drag picture to placeholder or click icon to add</a:t>
            </a:r>
            <a:endParaRPr noProof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68670-9B63-904D-BC48-62897831FCC7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50351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3"/>
          <p:cNvGrpSpPr>
            <a:grpSpLocks/>
          </p:cNvGrpSpPr>
          <p:nvPr/>
        </p:nvGrpSpPr>
        <p:grpSpPr bwMode="auto">
          <a:xfrm rot="-385649">
            <a:off x="312738" y="3521075"/>
            <a:ext cx="4089400" cy="3025775"/>
            <a:chOff x="1524000" y="381000"/>
            <a:chExt cx="3657600" cy="4737978"/>
          </a:xfrm>
        </p:grpSpPr>
        <p:sp>
          <p:nvSpPr>
            <p:cNvPr id="7" name="Rectangle 6"/>
            <p:cNvSpPr/>
            <p:nvPr userDrawn="1"/>
          </p:nvSpPr>
          <p:spPr>
            <a:xfrm>
              <a:off x="1509055" y="352998"/>
              <a:ext cx="3657600" cy="47255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 rot="232774">
            <a:off x="169863" y="241300"/>
            <a:ext cx="4087812" cy="3025775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3760" y="381014"/>
              <a:ext cx="3657600" cy="47255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x-none" noProof="0" smtClean="0"/>
              <a:t>Drag picture to placeholder or click icon to add</a:t>
            </a:r>
            <a:endParaRPr noProof="0"/>
          </a:p>
        </p:txBody>
      </p: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x-none" noProof="0" smtClean="0"/>
              <a:t>Drag picture to placeholder or click icon to add</a:t>
            </a:r>
            <a:endParaRPr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4" name="Footer Placehold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EAB98-C58B-1E40-9C68-4883556EEB9B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7319975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"/>
          <p:cNvGrpSpPr>
            <a:grpSpLocks/>
          </p:cNvGrpSpPr>
          <p:nvPr/>
        </p:nvGrpSpPr>
        <p:grpSpPr bwMode="auto">
          <a:xfrm rot="232774">
            <a:off x="2058988" y="379413"/>
            <a:ext cx="5032375" cy="3443287"/>
            <a:chOff x="1524000" y="381000"/>
            <a:chExt cx="3657600" cy="4737978"/>
          </a:xfrm>
        </p:grpSpPr>
        <p:sp>
          <p:nvSpPr>
            <p:cNvPr id="6" name="Rectangle 5"/>
            <p:cNvSpPr/>
            <p:nvPr userDrawn="1"/>
          </p:nvSpPr>
          <p:spPr>
            <a:xfrm>
              <a:off x="1523766" y="381015"/>
              <a:ext cx="3657600" cy="472487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x-none" noProof="0" smtClean="0"/>
              <a:t>Drag picture to placeholder or click icon to add</a:t>
            </a:r>
            <a:endParaRPr noProof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19B7B-376F-AB4C-89BC-7AAAE4862BE8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1501143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3"/>
          <p:cNvGrpSpPr>
            <a:grpSpLocks/>
          </p:cNvGrpSpPr>
          <p:nvPr/>
        </p:nvGrpSpPr>
        <p:grpSpPr bwMode="auto">
          <a:xfrm rot="-180000">
            <a:off x="114300" y="115888"/>
            <a:ext cx="3968750" cy="3705225"/>
            <a:chOff x="1524000" y="381000"/>
            <a:chExt cx="3657600" cy="4737978"/>
          </a:xfrm>
        </p:grpSpPr>
        <p:sp>
          <p:nvSpPr>
            <p:cNvPr id="7" name="Rectangle 6"/>
            <p:cNvSpPr/>
            <p:nvPr userDrawn="1"/>
          </p:nvSpPr>
          <p:spPr>
            <a:xfrm>
              <a:off x="1501427" y="365119"/>
              <a:ext cx="3657600" cy="472376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 rot="360000">
            <a:off x="4165600" y="323850"/>
            <a:ext cx="4792663" cy="344328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3620" y="381036"/>
              <a:ext cx="3657600" cy="472487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x-none" noProof="0" smtClean="0"/>
              <a:t>Drag picture to placeholder or click icon to add</a:t>
            </a:r>
            <a:endParaRPr noProof="0"/>
          </a:p>
        </p:txBody>
      </p: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x-none" noProof="0" smtClean="0"/>
              <a:t>Drag picture to placeholder or click icon to add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4" name="Footer Placeholder 5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6EB17-E2C0-2241-ACBF-240F6E64E892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2986945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44461-B39B-3D46-8447-90674D2E84F9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6473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D74E3-D08B-D24F-BEB4-68FBA53D5838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30818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B518E-C4B8-3747-8F70-7427EF4FE60D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1857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x-none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>
          <a:xfrm>
            <a:off x="457200" y="6299200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962400" y="6299200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8264525" y="6311900"/>
            <a:ext cx="685800" cy="265113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pPr>
              <a:defRPr/>
            </a:pPr>
            <a:fld id="{5EFF52F0-661B-A942-8A9B-906FF10BAFF7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9468028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lIns="45720" tIns="0" rIns="45720" bIns="0" rtlCol="0" anchor="b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tIns="0" rIns="45720" bIns="0" rtlCol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F64B1-7BE6-D441-8A78-A1C7ABB8FDF8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6712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E2489-9F45-AB41-B8CE-0D478329E049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0734721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"/>
          <p:cNvGrpSpPr>
            <a:grpSpLocks/>
          </p:cNvGrpSpPr>
          <p:nvPr/>
        </p:nvGrpSpPr>
        <p:grpSpPr bwMode="auto">
          <a:xfrm rot="-360000">
            <a:off x="654050" y="444500"/>
            <a:ext cx="5416550" cy="3630613"/>
            <a:chOff x="1524000" y="381000"/>
            <a:chExt cx="3657600" cy="4737978"/>
          </a:xfrm>
        </p:grpSpPr>
        <p:sp>
          <p:nvSpPr>
            <p:cNvPr id="6" name="Rectangle 5"/>
            <p:cNvSpPr/>
            <p:nvPr userDrawn="1"/>
          </p:nvSpPr>
          <p:spPr>
            <a:xfrm>
              <a:off x="1511542" y="359682"/>
              <a:ext cx="3657600" cy="472347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x-none" noProof="0" smtClean="0"/>
              <a:t>Drag picture to placeholder or click icon to add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89934-7A52-7C46-B4D2-CC87D1EBED90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1984384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9272D-E8A1-B242-9CB3-6393431C0B35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0133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mparison-Underlin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263" y="1897063"/>
            <a:ext cx="322897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Comparison-Underlin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6488" y="1897063"/>
            <a:ext cx="322897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Comparison-Underlin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263" y="1897063"/>
            <a:ext cx="322897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Comparison-Underlin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6488" y="1897063"/>
            <a:ext cx="322897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27DE5-0CFE-CD46-BD98-5A251A2F5E7E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6607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443EC-4E83-1745-B8B5-C9FEE62D690F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8272909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914400" y="503238"/>
            <a:ext cx="7313613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1735138"/>
            <a:ext cx="7313613" cy="405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2863" y="6315075"/>
            <a:ext cx="1295400" cy="2651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3350" y="6305550"/>
            <a:ext cx="3717925" cy="258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pPr>
              <a:defRPr/>
            </a:pPr>
            <a:fld id="{2D8A23C9-38C9-FD49-BEAC-A06816BC2C34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24" r:id="rId1"/>
    <p:sldLayoutId id="2147484512" r:id="rId2"/>
    <p:sldLayoutId id="2147484525" r:id="rId3"/>
    <p:sldLayoutId id="2147484513" r:id="rId4"/>
    <p:sldLayoutId id="2147484514" r:id="rId5"/>
    <p:sldLayoutId id="2147484526" r:id="rId6"/>
    <p:sldLayoutId id="2147484515" r:id="rId7"/>
    <p:sldLayoutId id="2147484527" r:id="rId8"/>
    <p:sldLayoutId id="2147484516" r:id="rId9"/>
    <p:sldLayoutId id="2147484517" r:id="rId10"/>
    <p:sldLayoutId id="2147484518" r:id="rId11"/>
    <p:sldLayoutId id="2147484519" r:id="rId12"/>
    <p:sldLayoutId id="2147484520" r:id="rId13"/>
    <p:sldLayoutId id="2147484521" r:id="rId14"/>
    <p:sldLayoutId id="2147484528" r:id="rId15"/>
    <p:sldLayoutId id="2147484529" r:id="rId16"/>
    <p:sldLayoutId id="2147484530" r:id="rId17"/>
    <p:sldLayoutId id="2147484531" r:id="rId18"/>
    <p:sldLayoutId id="2147484522" r:id="rId19"/>
    <p:sldLayoutId id="2147484523" r:id="rId20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Goudy Old Style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Goudy Old Style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Goudy Old Style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Goudy Old Style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Goudy Old Style" charset="0"/>
          <a:ea typeface="ＭＳ Ｐゴシック" charset="0"/>
          <a:cs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Goudy Old Style" charset="0"/>
          <a:ea typeface="ＭＳ Ｐゴシック" charset="0"/>
          <a:cs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Goudy Old Style" charset="0"/>
          <a:ea typeface="ＭＳ Ｐゴシック" charset="0"/>
          <a:cs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Goudy Old Style" charset="0"/>
          <a:ea typeface="ＭＳ Ｐゴシック" charset="0"/>
          <a:cs typeface="ＭＳ Ｐゴシック" charset="0"/>
        </a:defRPr>
      </a:lvl9pPr>
    </p:titleStyle>
    <p:bodyStyle>
      <a:lvl1pPr marL="463550" indent="-463550" algn="l" rtl="0" eaLnBrk="1" fontAlgn="base" hangingPunct="1">
        <a:spcBef>
          <a:spcPts val="2000"/>
        </a:spcBef>
        <a:spcAft>
          <a:spcPct val="0"/>
        </a:spcAft>
        <a:buSzPct val="90000"/>
        <a:buBlip>
          <a:blip r:embed="rId22"/>
        </a:buBlip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914400" indent="-457200" algn="l" rtl="0" eaLnBrk="1" fontAlgn="base" hangingPunct="1">
        <a:spcBef>
          <a:spcPts val="600"/>
        </a:spcBef>
        <a:spcAft>
          <a:spcPct val="0"/>
        </a:spcAft>
        <a:buSzPct val="90000"/>
        <a:buBlip>
          <a:blip r:embed="rId23"/>
        </a:buBlip>
        <a:defRPr sz="22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255713" indent="-341313" algn="l" rtl="0" eaLnBrk="1" fontAlgn="base" hangingPunct="1">
        <a:spcBef>
          <a:spcPts val="600"/>
        </a:spcBef>
        <a:spcAft>
          <a:spcPct val="0"/>
        </a:spcAft>
        <a:buSzPct val="90000"/>
        <a:buBlip>
          <a:blip r:embed="rId24"/>
        </a:buBlip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597025" indent="-341313" algn="l" rtl="0" eaLnBrk="1" fontAlgn="base" hangingPunct="1">
        <a:spcBef>
          <a:spcPts val="600"/>
        </a:spcBef>
        <a:spcAft>
          <a:spcPct val="0"/>
        </a:spcAft>
        <a:buSzPct val="90000"/>
        <a:buBlip>
          <a:blip r:embed="rId24"/>
        </a:buBlip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938338" indent="-341313" algn="l" rtl="0" eaLnBrk="1" fontAlgn="base" hangingPunct="1">
        <a:spcBef>
          <a:spcPts val="600"/>
        </a:spcBef>
        <a:spcAft>
          <a:spcPct val="0"/>
        </a:spcAft>
        <a:buSzPct val="90000"/>
        <a:buBlip>
          <a:blip r:embed="rId24"/>
        </a:buBlip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exojornal.com.br/expresso/2016/10/07/Um-antrop%C3%B3logo-e-um-historiador-respondem-a-3-perguntas-sobre-a-tinta-jogada-no-Monumento-%C3%A0s-Bandeiras" TargetMode="External"/><Relationship Id="rId4" Type="http://schemas.openxmlformats.org/officeDocument/2006/relationships/hyperlink" Target="http://galerialemead.com/expo/totemonumento/" TargetMode="External"/><Relationship Id="rId5" Type="http://schemas.openxmlformats.org/officeDocument/2006/relationships/hyperlink" Target="http://galerialemead.com/expo/totemonumento/?section=photos" TargetMode="External"/><Relationship Id="rId6" Type="http://schemas.openxmlformats.org/officeDocument/2006/relationships/hyperlink" Target="http://www.realidadesinexistentes.com/anti-monumentos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g1.globo.com/sao-paulo/noticia/2016/09/camera-registra-casal-pichando-o-monumento-bandeiras-em-sp.html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biblioteca.pinacoteca.org.br:9090/publicacoes/index.php/sim/issue/view/5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brasil.elpais.com/brasil/2019/03/14/cultura/1552575802_167574.html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seer.ufrgs.br/EmQuestao/issue/view/123" TargetMode="External"/><Relationship Id="rId3" Type="http://schemas.openxmlformats.org/officeDocument/2006/relationships/hyperlink" Target="http://www.seer.ufal.br/index.php/ritur/issue/view/337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b="1" dirty="0" smtClean="0">
                <a:solidFill>
                  <a:srgbClr val="FF6600"/>
                </a:solidFill>
              </a:rPr>
              <a:t>Aula 4 </a:t>
            </a:r>
            <a:r>
              <a:rPr lang="x-none" sz="3500" b="1" dirty="0" smtClean="0">
                <a:solidFill>
                  <a:srgbClr val="FF6600"/>
                </a:solidFill>
              </a:rPr>
              <a:t> Patrimônio e Memória </a:t>
            </a:r>
            <a:endParaRPr lang="en-US" sz="3500" b="1" dirty="0">
              <a:solidFill>
                <a:srgbClr val="FF6600"/>
              </a:solidFill>
            </a:endParaRPr>
          </a:p>
        </p:txBody>
      </p:sp>
      <p:pic>
        <p:nvPicPr>
          <p:cNvPr id="5" name="Content Placeholder 4" descr="imagem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2" r="4922"/>
          <a:stretch>
            <a:fillRect/>
          </a:stretch>
        </p:blipFill>
        <p:spPr>
          <a:xfrm>
            <a:off x="914400" y="1540933"/>
            <a:ext cx="7445601" cy="4334934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9D74E3-D08B-D24F-BEB4-68FBA53D5838}" type="slidenum">
              <a:rPr lang="pt-BR" smtClean="0"/>
              <a:pPr>
                <a:defRPr/>
              </a:pPr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5169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6600"/>
                </a:solidFill>
              </a:rPr>
              <a:t>Texto</a:t>
            </a:r>
            <a:r>
              <a:rPr lang="en-US" b="1" dirty="0" smtClean="0">
                <a:solidFill>
                  <a:srgbClr val="FF6600"/>
                </a:solidFill>
              </a:rPr>
              <a:t> II</a:t>
            </a:r>
            <a:endParaRPr lang="en-US" b="1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332" y="1537582"/>
            <a:ext cx="8834967" cy="4657196"/>
          </a:xfrm>
        </p:spPr>
        <p:txBody>
          <a:bodyPr/>
          <a:lstStyle/>
          <a:p>
            <a:r>
              <a:rPr lang="pt-BR" sz="2800" dirty="0">
                <a:solidFill>
                  <a:srgbClr val="000000"/>
                </a:solidFill>
                <a:latin typeface="Times"/>
                <a:cs typeface="Times"/>
              </a:rPr>
              <a:t>CHAGAS, Mario. Memória política e política de memória. In: ABREU, Regina; CHAGAS, Mario (</a:t>
            </a:r>
            <a:r>
              <a:rPr lang="pt-BR" sz="2800" dirty="0" err="1">
                <a:solidFill>
                  <a:srgbClr val="000000"/>
                </a:solidFill>
                <a:latin typeface="Times"/>
                <a:cs typeface="Times"/>
              </a:rPr>
              <a:t>Orgs</a:t>
            </a:r>
            <a:r>
              <a:rPr lang="pt-BR" sz="2800" dirty="0">
                <a:solidFill>
                  <a:srgbClr val="000000"/>
                </a:solidFill>
                <a:latin typeface="Times"/>
                <a:cs typeface="Times"/>
              </a:rPr>
              <a:t>.) </a:t>
            </a:r>
            <a:r>
              <a:rPr lang="pt-BR" sz="2800" b="1" dirty="0">
                <a:solidFill>
                  <a:srgbClr val="000000"/>
                </a:solidFill>
                <a:latin typeface="Times"/>
                <a:cs typeface="Times"/>
              </a:rPr>
              <a:t>Memória e patrimônio</a:t>
            </a:r>
            <a:r>
              <a:rPr lang="pt-BR" sz="2800" dirty="0">
                <a:solidFill>
                  <a:srgbClr val="000000"/>
                </a:solidFill>
                <a:latin typeface="Times"/>
                <a:cs typeface="Times"/>
              </a:rPr>
              <a:t>: ensaios contemporâneos. 2. ed. Rio de Janeiro: Lamparina, 2009. 317 p.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9D74E3-D08B-D24F-BEB4-68FBA53D5838}" type="slidenum">
              <a:rPr lang="pt-BR" smtClean="0"/>
              <a:pPr>
                <a:defRPr/>
              </a:pPr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5474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6600"/>
                </a:solidFill>
              </a:rPr>
              <a:t>Monumentos</a:t>
            </a:r>
            <a:r>
              <a:rPr lang="en-US" b="1" dirty="0" smtClean="0">
                <a:solidFill>
                  <a:srgbClr val="FF6600"/>
                </a:solidFill>
              </a:rPr>
              <a:t> e anti-</a:t>
            </a:r>
            <a:r>
              <a:rPr lang="en-US" b="1" dirty="0" err="1" smtClean="0">
                <a:solidFill>
                  <a:srgbClr val="FF6600"/>
                </a:solidFill>
              </a:rPr>
              <a:t>monumentos</a:t>
            </a:r>
            <a:endParaRPr lang="en-US" b="1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778" y="1735138"/>
            <a:ext cx="8905522" cy="4056062"/>
          </a:xfrm>
        </p:spPr>
        <p:txBody>
          <a:bodyPr/>
          <a:lstStyle/>
          <a:p>
            <a:r>
              <a:rPr lang="pt-BR" sz="1500" dirty="0" smtClean="0">
                <a:solidFill>
                  <a:srgbClr val="000000"/>
                </a:solidFill>
                <a:latin typeface="Times"/>
                <a:cs typeface="Times"/>
              </a:rPr>
              <a:t>1 </a:t>
            </a:r>
            <a:r>
              <a:rPr lang="pt-BR" sz="1500" dirty="0">
                <a:solidFill>
                  <a:srgbClr val="000000"/>
                </a:solidFill>
                <a:latin typeface="Times"/>
                <a:cs typeface="Times"/>
              </a:rPr>
              <a:t>Sobre a pichação do Monumento às Bandeiras </a:t>
            </a:r>
            <a:r>
              <a:rPr lang="pt-BR" sz="1500" dirty="0" smtClean="0">
                <a:solidFill>
                  <a:srgbClr val="000000"/>
                </a:solidFill>
                <a:latin typeface="Times"/>
                <a:cs typeface="Times"/>
                <a:hlinkClick r:id="rId2"/>
              </a:rPr>
              <a:t>http</a:t>
            </a:r>
            <a:r>
              <a:rPr lang="pt-BR" sz="1500" dirty="0">
                <a:solidFill>
                  <a:srgbClr val="000000"/>
                </a:solidFill>
                <a:latin typeface="Times"/>
                <a:cs typeface="Times"/>
                <a:hlinkClick r:id="rId2"/>
              </a:rPr>
              <a:t>://g1.globo.com/sao-paulo/noticia/2016/09/camera-registra-casal-pichando-o-monumento-bandeiras-em-</a:t>
            </a:r>
            <a:r>
              <a:rPr lang="pt-BR" sz="1500" dirty="0" smtClean="0">
                <a:solidFill>
                  <a:srgbClr val="000000"/>
                </a:solidFill>
                <a:latin typeface="Times"/>
                <a:cs typeface="Times"/>
                <a:hlinkClick r:id="rId2"/>
              </a:rPr>
              <a:t>sp.html</a:t>
            </a:r>
            <a:endParaRPr lang="pt-BR" sz="1500" dirty="0">
              <a:solidFill>
                <a:srgbClr val="000000"/>
              </a:solidFill>
              <a:latin typeface="Times"/>
              <a:cs typeface="Times"/>
            </a:endParaRPr>
          </a:p>
          <a:p>
            <a:r>
              <a:rPr lang="pt-BR" sz="1500" dirty="0" smtClean="0">
                <a:solidFill>
                  <a:srgbClr val="000000"/>
                </a:solidFill>
                <a:latin typeface="Times"/>
                <a:cs typeface="Times"/>
              </a:rPr>
              <a:t>2 Entrevista: </a:t>
            </a:r>
            <a:endParaRPr lang="pt-BR" sz="1500" dirty="0">
              <a:solidFill>
                <a:srgbClr val="000000"/>
              </a:solidFill>
              <a:latin typeface="Times"/>
              <a:cs typeface="Times"/>
            </a:endParaRPr>
          </a:p>
          <a:p>
            <a:r>
              <a:rPr lang="pt-BR" sz="1500" dirty="0">
                <a:solidFill>
                  <a:srgbClr val="000000"/>
                </a:solidFill>
                <a:latin typeface="Times"/>
                <a:cs typeface="Times"/>
                <a:hlinkClick r:id="rId3"/>
              </a:rPr>
              <a:t>https://www.nexojornal.com.br/expresso/2016/10/07/Um-antrop%C3%B3logo-e-um-historiador-respondem-a-3-perguntas-sobre-a-tinta-jogada-no-Monumento-%C3%A0s-</a:t>
            </a:r>
            <a:r>
              <a:rPr lang="pt-BR" sz="1500" dirty="0" smtClean="0">
                <a:solidFill>
                  <a:srgbClr val="000000"/>
                </a:solidFill>
                <a:latin typeface="Times"/>
                <a:cs typeface="Times"/>
                <a:hlinkClick r:id="rId3"/>
              </a:rPr>
              <a:t>Bandeiras</a:t>
            </a:r>
            <a:endParaRPr lang="pt-BR" sz="1500" dirty="0">
              <a:solidFill>
                <a:srgbClr val="000000"/>
              </a:solidFill>
              <a:latin typeface="Times"/>
              <a:cs typeface="Times"/>
            </a:endParaRPr>
          </a:p>
          <a:p>
            <a:r>
              <a:rPr lang="pt-BR" sz="1500" dirty="0" smtClean="0">
                <a:solidFill>
                  <a:srgbClr val="000000"/>
                </a:solidFill>
                <a:latin typeface="Times"/>
                <a:cs typeface="Times"/>
              </a:rPr>
              <a:t>3 </a:t>
            </a:r>
            <a:r>
              <a:rPr lang="pt-BR" sz="1500" dirty="0">
                <a:solidFill>
                  <a:srgbClr val="000000"/>
                </a:solidFill>
                <a:latin typeface="Times"/>
                <a:cs typeface="Times"/>
              </a:rPr>
              <a:t>Exposição </a:t>
            </a:r>
            <a:r>
              <a:rPr lang="pt-BR" sz="1500" dirty="0" err="1">
                <a:solidFill>
                  <a:srgbClr val="000000"/>
                </a:solidFill>
                <a:latin typeface="Times"/>
                <a:cs typeface="Times"/>
              </a:rPr>
              <a:t>Totemonumento</a:t>
            </a:r>
            <a:r>
              <a:rPr lang="pt-BR" sz="1500" dirty="0" smtClean="0">
                <a:solidFill>
                  <a:srgbClr val="000000"/>
                </a:solidFill>
                <a:latin typeface="Times"/>
                <a:cs typeface="Times"/>
              </a:rPr>
              <a:t>:</a:t>
            </a:r>
            <a:endParaRPr lang="pt-BR" sz="1500" dirty="0">
              <a:solidFill>
                <a:srgbClr val="000000"/>
              </a:solidFill>
              <a:latin typeface="Times"/>
              <a:cs typeface="Times"/>
            </a:endParaRPr>
          </a:p>
          <a:p>
            <a:r>
              <a:rPr lang="pt-BR" sz="1500" dirty="0">
                <a:solidFill>
                  <a:srgbClr val="000000"/>
                </a:solidFill>
                <a:latin typeface="Times"/>
                <a:cs typeface="Times"/>
                <a:hlinkClick r:id="rId4"/>
              </a:rPr>
              <a:t>http://galerialemead.com/expo/totemonumento</a:t>
            </a:r>
            <a:r>
              <a:rPr lang="pt-BR" sz="1500" dirty="0" smtClean="0">
                <a:solidFill>
                  <a:srgbClr val="000000"/>
                </a:solidFill>
                <a:latin typeface="Times"/>
                <a:cs typeface="Times"/>
                <a:hlinkClick r:id="rId4"/>
              </a:rPr>
              <a:t>/</a:t>
            </a:r>
            <a:endParaRPr lang="pt-BR" sz="1500" dirty="0">
              <a:solidFill>
                <a:srgbClr val="000000"/>
              </a:solidFill>
              <a:latin typeface="Times"/>
              <a:cs typeface="Times"/>
            </a:endParaRPr>
          </a:p>
          <a:p>
            <a:r>
              <a:rPr lang="pt-BR" sz="1500" dirty="0">
                <a:solidFill>
                  <a:srgbClr val="000000"/>
                </a:solidFill>
                <a:latin typeface="Times"/>
                <a:cs typeface="Times"/>
                <a:hlinkClick r:id="rId5"/>
              </a:rPr>
              <a:t>http://galerialemead.com/expo/totemonumento/?section=</a:t>
            </a:r>
            <a:r>
              <a:rPr lang="pt-BR" sz="1500" dirty="0" smtClean="0">
                <a:solidFill>
                  <a:srgbClr val="000000"/>
                </a:solidFill>
                <a:latin typeface="Times"/>
                <a:cs typeface="Times"/>
                <a:hlinkClick r:id="rId5"/>
              </a:rPr>
              <a:t>photos</a:t>
            </a:r>
            <a:endParaRPr lang="pt-BR" sz="1500" dirty="0">
              <a:solidFill>
                <a:srgbClr val="000000"/>
              </a:solidFill>
              <a:latin typeface="Times"/>
              <a:cs typeface="Times"/>
            </a:endParaRPr>
          </a:p>
          <a:p>
            <a:r>
              <a:rPr lang="pt-BR" sz="1500" dirty="0" smtClean="0">
                <a:solidFill>
                  <a:srgbClr val="000000"/>
                </a:solidFill>
                <a:latin typeface="Times"/>
                <a:cs typeface="Times"/>
              </a:rPr>
              <a:t>4 </a:t>
            </a:r>
            <a:r>
              <a:rPr lang="pt-BR" sz="1500" dirty="0" err="1">
                <a:solidFill>
                  <a:srgbClr val="000000"/>
                </a:solidFill>
                <a:latin typeface="Times"/>
                <a:cs typeface="Times"/>
              </a:rPr>
              <a:t>Anti</a:t>
            </a:r>
            <a:r>
              <a:rPr lang="pt-BR" sz="1500" dirty="0">
                <a:solidFill>
                  <a:srgbClr val="000000"/>
                </a:solidFill>
                <a:latin typeface="Times"/>
                <a:cs typeface="Times"/>
              </a:rPr>
              <a:t>-monumentos: </a:t>
            </a:r>
            <a:endParaRPr lang="pt-BR" sz="1500" dirty="0" smtClean="0">
              <a:solidFill>
                <a:srgbClr val="000000"/>
              </a:solidFill>
              <a:latin typeface="Times"/>
              <a:cs typeface="Times"/>
            </a:endParaRPr>
          </a:p>
          <a:p>
            <a:r>
              <a:rPr lang="pt-BR" sz="1500" dirty="0" smtClean="0">
                <a:latin typeface="Times"/>
                <a:cs typeface="Times"/>
                <a:hlinkClick r:id="rId6"/>
              </a:rPr>
              <a:t>http</a:t>
            </a:r>
            <a:r>
              <a:rPr lang="pt-BR" sz="1500" dirty="0">
                <a:latin typeface="Times"/>
                <a:cs typeface="Times"/>
                <a:hlinkClick r:id="rId6"/>
              </a:rPr>
              <a:t>://www.realidadesinexistentes.com/anti-monumentos</a:t>
            </a:r>
            <a:endParaRPr lang="pt-BR" sz="1500" dirty="0">
              <a:latin typeface="Times"/>
              <a:cs typeface="Times"/>
            </a:endParaRPr>
          </a:p>
          <a:p>
            <a:r>
              <a:rPr lang="pt-BR" dirty="0"/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9D74E3-D08B-D24F-BEB4-68FBA53D5838}" type="slidenum">
              <a:rPr lang="pt-BR" smtClean="0"/>
              <a:pPr>
                <a:defRPr/>
              </a:pPr>
              <a:t>11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70359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6600"/>
                </a:solidFill>
              </a:rPr>
              <a:t>Texto</a:t>
            </a:r>
            <a:r>
              <a:rPr lang="en-US" b="1" dirty="0" smtClean="0">
                <a:solidFill>
                  <a:srgbClr val="FF6600"/>
                </a:solidFill>
              </a:rPr>
              <a:t> III</a:t>
            </a:r>
            <a:endParaRPr lang="en-US" b="1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332" y="1537582"/>
            <a:ext cx="8834967" cy="4657196"/>
          </a:xfrm>
        </p:spPr>
        <p:txBody>
          <a:bodyPr/>
          <a:lstStyle/>
          <a:p>
            <a:r>
              <a:rPr lang="pt-BR" sz="2800" dirty="0">
                <a:solidFill>
                  <a:srgbClr val="000000"/>
                </a:solidFill>
                <a:latin typeface="Times"/>
                <a:cs typeface="Times"/>
              </a:rPr>
              <a:t>OGBECHIE, Sylvester </a:t>
            </a:r>
            <a:r>
              <a:rPr lang="pt-BR" sz="2800" dirty="0" err="1">
                <a:solidFill>
                  <a:srgbClr val="000000"/>
                </a:solidFill>
                <a:latin typeface="Times"/>
                <a:cs typeface="Times"/>
              </a:rPr>
              <a:t>Okwunodu</a:t>
            </a:r>
            <a:r>
              <a:rPr lang="pt-BR" sz="2800" dirty="0">
                <a:solidFill>
                  <a:srgbClr val="000000"/>
                </a:solidFill>
                <a:latin typeface="Times"/>
                <a:cs typeface="Times"/>
              </a:rPr>
              <a:t>. </a:t>
            </a:r>
            <a:r>
              <a:rPr lang="pt-BR" sz="2800" b="1" dirty="0">
                <a:solidFill>
                  <a:srgbClr val="000000"/>
                </a:solidFill>
                <a:latin typeface="Times"/>
                <a:cs typeface="Times"/>
              </a:rPr>
              <a:t>O museu africano pós-colonial na era da informática cultural.</a:t>
            </a:r>
            <a:r>
              <a:rPr lang="pt-BR" sz="2800" dirty="0">
                <a:solidFill>
                  <a:srgbClr val="000000"/>
                </a:solidFill>
                <a:latin typeface="Times"/>
                <a:cs typeface="Times"/>
              </a:rPr>
              <a:t> In: Anais do III Seminário Serviços de Informação em Museus. São Paulo: Pinacoteca de São Paulo, 2014. Disponível em: </a:t>
            </a:r>
            <a:r>
              <a:rPr lang="pt-BR" sz="2800" u="sng" dirty="0">
                <a:solidFill>
                  <a:srgbClr val="000000"/>
                </a:solidFill>
                <a:latin typeface="Times"/>
                <a:cs typeface="Times"/>
                <a:hlinkClick r:id="rId2"/>
              </a:rPr>
              <a:t>&lt;</a:t>
            </a:r>
            <a:r>
              <a:rPr lang="pt-BR" sz="2800" dirty="0">
                <a:solidFill>
                  <a:srgbClr val="000000"/>
                </a:solidFill>
                <a:latin typeface="Times"/>
                <a:cs typeface="Times"/>
                <a:hlinkClick r:id="rId2"/>
              </a:rPr>
              <a:t> </a:t>
            </a:r>
            <a:r>
              <a:rPr lang="pt-BR" sz="2800" u="sng" dirty="0">
                <a:solidFill>
                  <a:srgbClr val="000000"/>
                </a:solidFill>
                <a:latin typeface="Times"/>
                <a:cs typeface="Times"/>
                <a:hlinkClick r:id="rId2"/>
              </a:rPr>
              <a:t>http://biblioteca.pinacoteca.org.br:9090/publicacoes/index.php/sim/article/view/71</a:t>
            </a:r>
            <a:r>
              <a:rPr lang="pt-BR" sz="2800" dirty="0">
                <a:solidFill>
                  <a:srgbClr val="000000"/>
                </a:solidFill>
                <a:latin typeface="Times"/>
                <a:cs typeface="Times"/>
              </a:rPr>
              <a:t>&gt;. Acesso em: 08 fev. 2019.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9D74E3-D08B-D24F-BEB4-68FBA53D5838}" type="slidenum">
              <a:rPr lang="pt-BR" smtClean="0"/>
              <a:pPr>
                <a:defRPr/>
              </a:pPr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4378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b="1" dirty="0" smtClean="0">
                <a:solidFill>
                  <a:srgbClr val="FF6600"/>
                </a:solidFill>
              </a:rPr>
              <a:t>Patrimônio Cultural e Repatriação </a:t>
            </a:r>
            <a:endParaRPr lang="en-US" sz="4400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59694"/>
            <a:ext cx="7313613" cy="4056062"/>
          </a:xfrm>
        </p:spPr>
        <p:txBody>
          <a:bodyPr/>
          <a:lstStyle/>
          <a:p>
            <a:pPr algn="ctr"/>
            <a:r>
              <a:rPr lang="pt-BR" sz="2800" dirty="0">
                <a:solidFill>
                  <a:srgbClr val="000000"/>
                </a:solidFill>
                <a:latin typeface="Times"/>
                <a:cs typeface="Times"/>
              </a:rPr>
              <a:t> </a:t>
            </a:r>
            <a:r>
              <a:rPr lang="pt-BR" sz="2800" dirty="0" smtClean="0">
                <a:solidFill>
                  <a:srgbClr val="000000"/>
                </a:solidFill>
                <a:latin typeface="Times"/>
                <a:cs typeface="Times"/>
              </a:rPr>
              <a:t>O </a:t>
            </a:r>
            <a:r>
              <a:rPr lang="pt-BR" sz="2800" dirty="0">
                <a:solidFill>
                  <a:srgbClr val="000000"/>
                </a:solidFill>
                <a:latin typeface="Times"/>
                <a:cs typeface="Times"/>
              </a:rPr>
              <a:t>que aconteceria se os museus europeus tivessem que devolver a arte colonial espoliada</a:t>
            </a:r>
            <a:r>
              <a:rPr lang="pt-BR" sz="2800" dirty="0" smtClean="0">
                <a:solidFill>
                  <a:srgbClr val="000000"/>
                </a:solidFill>
                <a:latin typeface="Times"/>
                <a:cs typeface="Times"/>
              </a:rPr>
              <a:t>?</a:t>
            </a:r>
            <a:endParaRPr lang="pt-BR" sz="2800" dirty="0">
              <a:solidFill>
                <a:srgbClr val="000000"/>
              </a:solidFill>
              <a:latin typeface="Times"/>
              <a:cs typeface="Times"/>
            </a:endParaRPr>
          </a:p>
          <a:p>
            <a:pPr algn="ctr"/>
            <a:r>
              <a:rPr lang="pt-BR" sz="2800" dirty="0" smtClean="0">
                <a:solidFill>
                  <a:srgbClr val="000000"/>
                </a:solidFill>
                <a:latin typeface="Times"/>
                <a:cs typeface="Times"/>
              </a:rPr>
              <a:t> </a:t>
            </a:r>
            <a:r>
              <a:rPr lang="pt-BR" sz="2800" u="sng" dirty="0" smtClean="0">
                <a:solidFill>
                  <a:srgbClr val="000000"/>
                </a:solidFill>
                <a:latin typeface="Times"/>
                <a:cs typeface="Times"/>
                <a:hlinkClick r:id="rId2"/>
              </a:rPr>
              <a:t>https</a:t>
            </a:r>
            <a:r>
              <a:rPr lang="pt-BR" sz="2800" u="sng" dirty="0">
                <a:solidFill>
                  <a:srgbClr val="000000"/>
                </a:solidFill>
                <a:latin typeface="Times"/>
                <a:cs typeface="Times"/>
                <a:hlinkClick r:id="rId2"/>
              </a:rPr>
              <a:t>://brasil.elpais.com/brasil/2019/03/14/cultura/1552575802_167574.html</a:t>
            </a:r>
            <a:endParaRPr lang="pt-BR" sz="2800" dirty="0">
              <a:solidFill>
                <a:srgbClr val="000000"/>
              </a:solidFill>
              <a:latin typeface="Times"/>
              <a:cs typeface="Time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9D74E3-D08B-D24F-BEB4-68FBA53D5838}" type="slidenum">
              <a:rPr lang="pt-BR" smtClean="0"/>
              <a:pPr>
                <a:defRPr/>
              </a:pPr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4221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1535940297_655202_1535943702_noticia_normal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94" b="5194"/>
          <a:stretch>
            <a:fillRect/>
          </a:stretch>
        </p:blipFill>
        <p:spPr>
          <a:xfrm>
            <a:off x="1138517" y="680541"/>
            <a:ext cx="6973910" cy="500551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9D74E3-D08B-D24F-BEB4-68FBA53D5838}" type="slidenum">
              <a:rPr lang="pt-BR" smtClean="0"/>
              <a:pPr>
                <a:defRPr/>
              </a:pPr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0263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6600"/>
                </a:solidFill>
              </a:rPr>
              <a:t>Considerações</a:t>
            </a:r>
            <a:endParaRPr lang="en-US" b="1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000" y="1462618"/>
            <a:ext cx="8228013" cy="4056062"/>
          </a:xfrm>
        </p:spPr>
        <p:txBody>
          <a:bodyPr/>
          <a:lstStyle/>
          <a:p>
            <a:pPr algn="just"/>
            <a:r>
              <a:rPr lang="en-US" dirty="0" smtClean="0">
                <a:solidFill>
                  <a:srgbClr val="000000"/>
                </a:solidFill>
              </a:rPr>
              <a:t>“Em </a:t>
            </a:r>
            <a:r>
              <a:rPr lang="en-US" dirty="0">
                <a:solidFill>
                  <a:srgbClr val="000000"/>
                </a:solidFill>
              </a:rPr>
              <a:t>que o </a:t>
            </a:r>
            <a:r>
              <a:rPr lang="en-US" dirty="0" err="1">
                <a:solidFill>
                  <a:srgbClr val="000000"/>
                </a:solidFill>
              </a:rPr>
              <a:t>patrimônio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imaterial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afeta</a:t>
            </a:r>
            <a:r>
              <a:rPr lang="en-US" dirty="0">
                <a:solidFill>
                  <a:srgbClr val="000000"/>
                </a:solidFill>
              </a:rPr>
              <a:t> a </a:t>
            </a:r>
            <a:r>
              <a:rPr lang="en-US" dirty="0" err="1">
                <a:solidFill>
                  <a:srgbClr val="000000"/>
                </a:solidFill>
              </a:rPr>
              <a:t>noção</a:t>
            </a:r>
            <a:r>
              <a:rPr lang="en-US" dirty="0">
                <a:solidFill>
                  <a:srgbClr val="000000"/>
                </a:solidFill>
              </a:rPr>
              <a:t> de </a:t>
            </a:r>
            <a:r>
              <a:rPr lang="en-US" dirty="0" err="1">
                <a:solidFill>
                  <a:srgbClr val="000000"/>
                </a:solidFill>
              </a:rPr>
              <a:t>patrimonialização</a:t>
            </a:r>
            <a:r>
              <a:rPr lang="en-US" dirty="0">
                <a:solidFill>
                  <a:srgbClr val="000000"/>
                </a:solidFill>
              </a:rPr>
              <a:t>? O </a:t>
            </a:r>
            <a:r>
              <a:rPr lang="en-US" dirty="0" err="1" smtClean="0">
                <a:solidFill>
                  <a:srgbClr val="000000"/>
                </a:solidFill>
              </a:rPr>
              <a:t>reconhecimento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patrimonial das </a:t>
            </a:r>
            <a:r>
              <a:rPr lang="en-US" dirty="0" err="1">
                <a:solidFill>
                  <a:srgbClr val="000000"/>
                </a:solidFill>
              </a:rPr>
              <a:t>especificidades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locais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é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compatível</a:t>
            </a:r>
            <a:r>
              <a:rPr lang="en-US" dirty="0">
                <a:solidFill>
                  <a:srgbClr val="000000"/>
                </a:solidFill>
              </a:rPr>
              <a:t> com um contexto global de </a:t>
            </a:r>
            <a:r>
              <a:rPr lang="en-US" dirty="0" err="1">
                <a:solidFill>
                  <a:srgbClr val="000000"/>
                </a:solidFill>
              </a:rPr>
              <a:t>homogeneização</a:t>
            </a:r>
            <a:r>
              <a:rPr lang="en-US" dirty="0">
                <a:solidFill>
                  <a:srgbClr val="000000"/>
                </a:solidFill>
              </a:rPr>
              <a:t>? Como </a:t>
            </a:r>
            <a:r>
              <a:rPr lang="en-US" dirty="0" err="1">
                <a:solidFill>
                  <a:srgbClr val="000000"/>
                </a:solidFill>
              </a:rPr>
              <a:t>construir</a:t>
            </a:r>
            <a:r>
              <a:rPr lang="en-US" dirty="0">
                <a:solidFill>
                  <a:srgbClr val="000000"/>
                </a:solidFill>
              </a:rPr>
              <a:t> um </a:t>
            </a:r>
            <a:r>
              <a:rPr lang="en-US" dirty="0" err="1">
                <a:solidFill>
                  <a:srgbClr val="000000"/>
                </a:solidFill>
              </a:rPr>
              <a:t>conhecimento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distanciado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sobre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uma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memória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conflituosa</a:t>
            </a:r>
            <a:r>
              <a:rPr lang="en-US" dirty="0">
                <a:solidFill>
                  <a:srgbClr val="000000"/>
                </a:solidFill>
              </a:rPr>
              <a:t> e </a:t>
            </a:r>
            <a:r>
              <a:rPr lang="en-US" dirty="0" err="1">
                <a:solidFill>
                  <a:srgbClr val="000000"/>
                </a:solidFill>
              </a:rPr>
              <a:t>recente</a:t>
            </a:r>
            <a:r>
              <a:rPr lang="en-US" dirty="0">
                <a:solidFill>
                  <a:srgbClr val="000000"/>
                </a:solidFill>
              </a:rPr>
              <a:t>? As </a:t>
            </a:r>
            <a:r>
              <a:rPr lang="en-US" dirty="0" err="1">
                <a:solidFill>
                  <a:srgbClr val="000000"/>
                </a:solidFill>
              </a:rPr>
              <a:t>mediações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documentais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e </a:t>
            </a:r>
            <a:r>
              <a:rPr lang="en-US" dirty="0" err="1">
                <a:solidFill>
                  <a:srgbClr val="000000"/>
                </a:solidFill>
              </a:rPr>
              <a:t>digitais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limitam</a:t>
            </a:r>
            <a:r>
              <a:rPr lang="en-US" dirty="0">
                <a:solidFill>
                  <a:srgbClr val="000000"/>
                </a:solidFill>
              </a:rPr>
              <a:t>-se a um </a:t>
            </a:r>
            <a:r>
              <a:rPr lang="en-US" dirty="0" err="1">
                <a:solidFill>
                  <a:srgbClr val="000000"/>
                </a:solidFill>
              </a:rPr>
              <a:t>papel</a:t>
            </a:r>
            <a:r>
              <a:rPr lang="en-US" dirty="0">
                <a:solidFill>
                  <a:srgbClr val="000000"/>
                </a:solidFill>
              </a:rPr>
              <a:t> de </a:t>
            </a:r>
            <a:r>
              <a:rPr lang="en-US" dirty="0" err="1">
                <a:solidFill>
                  <a:srgbClr val="000000"/>
                </a:solidFill>
              </a:rPr>
              <a:t>conservação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ou</a:t>
            </a:r>
            <a:r>
              <a:rPr lang="en-US" dirty="0">
                <a:solidFill>
                  <a:srgbClr val="000000"/>
                </a:solidFill>
              </a:rPr>
              <a:t> de </a:t>
            </a:r>
            <a:r>
              <a:rPr lang="en-US" dirty="0" err="1">
                <a:solidFill>
                  <a:srgbClr val="000000"/>
                </a:solidFill>
              </a:rPr>
              <a:t>ilustração</a:t>
            </a:r>
            <a:r>
              <a:rPr lang="en-US" dirty="0">
                <a:solidFill>
                  <a:srgbClr val="000000"/>
                </a:solidFill>
              </a:rPr>
              <a:t> do </a:t>
            </a:r>
            <a:r>
              <a:rPr lang="en-US" dirty="0" err="1">
                <a:solidFill>
                  <a:srgbClr val="000000"/>
                </a:solidFill>
              </a:rPr>
              <a:t>patrimônio</a:t>
            </a:r>
            <a:r>
              <a:rPr lang="en-US" dirty="0">
                <a:solidFill>
                  <a:srgbClr val="000000"/>
                </a:solidFill>
              </a:rPr>
              <a:t>? </a:t>
            </a:r>
            <a:r>
              <a:rPr lang="en-US" dirty="0" err="1">
                <a:solidFill>
                  <a:srgbClr val="000000"/>
                </a:solidFill>
              </a:rPr>
              <a:t>Elas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não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garantiriam</a:t>
            </a:r>
            <a:r>
              <a:rPr lang="en-US" dirty="0">
                <a:solidFill>
                  <a:srgbClr val="000000"/>
                </a:solidFill>
              </a:rPr>
              <a:t> a </a:t>
            </a:r>
            <a:r>
              <a:rPr lang="en-US" dirty="0" err="1">
                <a:solidFill>
                  <a:srgbClr val="000000"/>
                </a:solidFill>
              </a:rPr>
              <a:t>continuidade</a:t>
            </a:r>
            <a:r>
              <a:rPr lang="en-US" dirty="0">
                <a:solidFill>
                  <a:srgbClr val="000000"/>
                </a:solidFill>
              </a:rPr>
              <a:t> da </a:t>
            </a:r>
            <a:r>
              <a:rPr lang="en-US" dirty="0" err="1">
                <a:solidFill>
                  <a:srgbClr val="000000"/>
                </a:solidFill>
              </a:rPr>
              <a:t>memória</a:t>
            </a:r>
            <a:r>
              <a:rPr lang="en-US" dirty="0">
                <a:solidFill>
                  <a:srgbClr val="000000"/>
                </a:solidFill>
              </a:rPr>
              <a:t> social de </a:t>
            </a:r>
            <a:r>
              <a:rPr lang="en-US" dirty="0" err="1" smtClean="0">
                <a:solidFill>
                  <a:srgbClr val="000000"/>
                </a:solidFill>
              </a:rPr>
              <a:t>patrimônios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desaparecidos</a:t>
            </a:r>
            <a:r>
              <a:rPr lang="en-US" dirty="0">
                <a:solidFill>
                  <a:srgbClr val="000000"/>
                </a:solidFill>
              </a:rPr>
              <a:t> e a </a:t>
            </a:r>
            <a:r>
              <a:rPr lang="en-US" dirty="0" err="1">
                <a:solidFill>
                  <a:srgbClr val="000000"/>
                </a:solidFill>
              </a:rPr>
              <a:t>renovação</a:t>
            </a:r>
            <a:r>
              <a:rPr lang="en-US" dirty="0">
                <a:solidFill>
                  <a:srgbClr val="000000"/>
                </a:solidFill>
              </a:rPr>
              <a:t> das </a:t>
            </a:r>
            <a:r>
              <a:rPr lang="en-US" dirty="0" err="1">
                <a:solidFill>
                  <a:srgbClr val="000000"/>
                </a:solidFill>
              </a:rPr>
              <a:t>práticas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patrimoniais</a:t>
            </a:r>
            <a:r>
              <a:rPr lang="en-US" dirty="0">
                <a:solidFill>
                  <a:srgbClr val="000000"/>
                </a:solidFill>
              </a:rPr>
              <a:t> da </a:t>
            </a:r>
            <a:r>
              <a:rPr lang="en-US" dirty="0" err="1">
                <a:solidFill>
                  <a:srgbClr val="000000"/>
                </a:solidFill>
              </a:rPr>
              <a:t>sociedade</a:t>
            </a:r>
            <a:r>
              <a:rPr lang="en-US" smtClean="0">
                <a:solidFill>
                  <a:srgbClr val="000000"/>
                </a:solidFill>
              </a:rPr>
              <a:t>? </a:t>
            </a:r>
            <a:r>
              <a:rPr lang="en-US" dirty="0">
                <a:solidFill>
                  <a:srgbClr val="000000"/>
                </a:solidFill>
              </a:rPr>
              <a:t>(TARDY; DODEBEI, 2015). </a:t>
            </a:r>
            <a:endParaRPr lang="pt-BR" dirty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9D74E3-D08B-D24F-BEB4-68FBA53D5838}" type="slidenum">
              <a:rPr lang="pt-BR" smtClean="0"/>
              <a:pPr>
                <a:defRPr/>
              </a:pPr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3296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415" y="37571"/>
            <a:ext cx="7313613" cy="868362"/>
          </a:xfrm>
        </p:spPr>
        <p:txBody>
          <a:bodyPr/>
          <a:lstStyle/>
          <a:p>
            <a:r>
              <a:rPr lang="en-US" b="1" dirty="0" err="1" smtClean="0">
                <a:solidFill>
                  <a:srgbClr val="FF6600"/>
                </a:solidFill>
              </a:rPr>
              <a:t>Patrimônio</a:t>
            </a:r>
            <a:endParaRPr lang="en-US" b="1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3222" y="1735138"/>
            <a:ext cx="3754791" cy="4056062"/>
          </a:xfrm>
        </p:spPr>
        <p:txBody>
          <a:bodyPr/>
          <a:lstStyle/>
          <a:p>
            <a:pPr algn="just"/>
            <a:r>
              <a:rPr lang="pt-BR" sz="2000" dirty="0" smtClean="0">
                <a:solidFill>
                  <a:srgbClr val="000000"/>
                </a:solidFill>
                <a:latin typeface="Times"/>
                <a:cs typeface="Times"/>
              </a:rPr>
              <a:t>“A </a:t>
            </a:r>
            <a:r>
              <a:rPr lang="pt-BR" sz="2000" dirty="0">
                <a:solidFill>
                  <a:srgbClr val="000000"/>
                </a:solidFill>
                <a:latin typeface="Times"/>
                <a:cs typeface="Times"/>
              </a:rPr>
              <a:t>palavra patrimônio esteve, em sua origem, ligada às estruturas familiares, econômicas e jurídicas de uma sociedade estável, enraizada no espaço e no tempo. Foi requalificada por diversos adjetivos que fizeram dela um conceito </a:t>
            </a:r>
            <a:r>
              <a:rPr lang="pt-BR" sz="2000" dirty="0" smtClean="0">
                <a:solidFill>
                  <a:srgbClr val="000000"/>
                </a:solidFill>
                <a:latin typeface="Times"/>
                <a:cs typeface="Times"/>
              </a:rPr>
              <a:t>nômade” </a:t>
            </a:r>
            <a:r>
              <a:rPr lang="pt-BR" sz="2000" dirty="0">
                <a:solidFill>
                  <a:srgbClr val="000000"/>
                </a:solidFill>
                <a:latin typeface="Times"/>
                <a:cs typeface="Times"/>
              </a:rPr>
              <a:t>(</a:t>
            </a:r>
            <a:r>
              <a:rPr lang="pt-BR" sz="2000" dirty="0" err="1">
                <a:solidFill>
                  <a:srgbClr val="000000"/>
                </a:solidFill>
                <a:latin typeface="Times"/>
                <a:cs typeface="Times"/>
              </a:rPr>
              <a:t>Choay</a:t>
            </a:r>
            <a:r>
              <a:rPr lang="pt-BR" sz="2000" dirty="0">
                <a:solidFill>
                  <a:srgbClr val="000000"/>
                </a:solidFill>
                <a:latin typeface="Times"/>
                <a:cs typeface="Times"/>
              </a:rPr>
              <a:t>, 2017). </a:t>
            </a:r>
          </a:p>
          <a:p>
            <a:endParaRPr lang="en-US" sz="2000" dirty="0">
              <a:solidFill>
                <a:srgbClr val="000000"/>
              </a:solidFill>
              <a:latin typeface="Times"/>
              <a:cs typeface="Time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9D74E3-D08B-D24F-BEB4-68FBA53D5838}" type="slidenum">
              <a:rPr lang="pt-BR" smtClean="0"/>
              <a:pPr>
                <a:defRPr/>
              </a:pPr>
              <a:t>2</a:t>
            </a:fld>
            <a:endParaRPr lang="pt-BR"/>
          </a:p>
        </p:txBody>
      </p:sp>
      <p:pic>
        <p:nvPicPr>
          <p:cNvPr id="6" name="Picture 5" descr="capa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79" y="1371600"/>
            <a:ext cx="3599744" cy="5439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673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35127"/>
            <a:ext cx="7313613" cy="868362"/>
          </a:xfrm>
        </p:spPr>
        <p:txBody>
          <a:bodyPr/>
          <a:lstStyle/>
          <a:p>
            <a:r>
              <a:rPr lang="en-US" b="1" dirty="0" err="1">
                <a:solidFill>
                  <a:srgbClr val="FF6600"/>
                </a:solidFill>
              </a:rPr>
              <a:t>Patrimônio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39700" y="1183218"/>
            <a:ext cx="9144000" cy="4056062"/>
          </a:xfrm>
        </p:spPr>
        <p:txBody>
          <a:bodyPr/>
          <a:lstStyle/>
          <a:p>
            <a:pPr algn="just"/>
            <a:r>
              <a:rPr lang="pt-BR" sz="2000" b="1" dirty="0">
                <a:solidFill>
                  <a:srgbClr val="000000"/>
                </a:solidFill>
                <a:latin typeface="Times"/>
                <a:cs typeface="Times"/>
              </a:rPr>
              <a:t>A Constituição de 1988 prevê</a:t>
            </a:r>
            <a:r>
              <a:rPr lang="pt-BR" sz="2000" b="1" dirty="0" smtClean="0">
                <a:solidFill>
                  <a:srgbClr val="000000"/>
                </a:solidFill>
                <a:latin typeface="Times"/>
                <a:cs typeface="Times"/>
              </a:rPr>
              <a:t>:</a:t>
            </a:r>
          </a:p>
          <a:p>
            <a:pPr algn="just">
              <a:spcBef>
                <a:spcPts val="0"/>
              </a:spcBef>
            </a:pPr>
            <a:r>
              <a:rPr lang="pt-BR" sz="2000" dirty="0">
                <a:solidFill>
                  <a:srgbClr val="000000"/>
                </a:solidFill>
                <a:latin typeface="Times"/>
                <a:cs typeface="Times"/>
              </a:rPr>
              <a:t/>
            </a:r>
            <a:br>
              <a:rPr lang="pt-BR" sz="2000" dirty="0">
                <a:solidFill>
                  <a:srgbClr val="000000"/>
                </a:solidFill>
                <a:latin typeface="Times"/>
                <a:cs typeface="Times"/>
              </a:rPr>
            </a:br>
            <a:r>
              <a:rPr lang="pt-BR" sz="2000" dirty="0">
                <a:solidFill>
                  <a:srgbClr val="000000"/>
                </a:solidFill>
                <a:latin typeface="Times"/>
                <a:cs typeface="Times"/>
              </a:rPr>
              <a:t>Art. 216 – Constituem patrimônio cultural brasileiro os bens de natureza material e imaterial, tomados individualmente ou em conjunto, portadores de referência à identidade, à ação, à memória dos diferentes grupos formadores da sociedade brasileira, nos quais se incluem</a:t>
            </a:r>
            <a:r>
              <a:rPr lang="pt-BR" sz="2000" dirty="0" smtClean="0">
                <a:solidFill>
                  <a:srgbClr val="000000"/>
                </a:solidFill>
                <a:latin typeface="Times"/>
                <a:cs typeface="Times"/>
              </a:rPr>
              <a:t>:</a:t>
            </a:r>
          </a:p>
          <a:p>
            <a:pPr algn="just">
              <a:spcBef>
                <a:spcPts val="0"/>
              </a:spcBef>
            </a:pPr>
            <a:endParaRPr lang="pt-BR" sz="2000" dirty="0" smtClean="0">
              <a:solidFill>
                <a:srgbClr val="000000"/>
              </a:solidFill>
              <a:latin typeface="Times"/>
              <a:cs typeface="Times"/>
            </a:endParaRPr>
          </a:p>
          <a:p>
            <a:pPr algn="just">
              <a:spcBef>
                <a:spcPts val="0"/>
              </a:spcBef>
            </a:pPr>
            <a:r>
              <a:rPr lang="pt-BR" sz="2000" dirty="0" err="1" smtClean="0">
                <a:solidFill>
                  <a:srgbClr val="000000"/>
                </a:solidFill>
                <a:latin typeface="Times"/>
                <a:cs typeface="Times"/>
              </a:rPr>
              <a:t>I</a:t>
            </a:r>
            <a:r>
              <a:rPr lang="pt-BR" sz="2000" dirty="0" smtClean="0">
                <a:solidFill>
                  <a:srgbClr val="000000"/>
                </a:solidFill>
                <a:latin typeface="Times"/>
                <a:cs typeface="Times"/>
              </a:rPr>
              <a:t> </a:t>
            </a:r>
            <a:r>
              <a:rPr lang="pt-BR" sz="2000" dirty="0">
                <a:solidFill>
                  <a:srgbClr val="000000"/>
                </a:solidFill>
                <a:latin typeface="Times"/>
                <a:cs typeface="Times"/>
              </a:rPr>
              <a:t>- as formas de expressão</a:t>
            </a:r>
            <a:r>
              <a:rPr lang="pt-BR" sz="2000" dirty="0" smtClean="0">
                <a:solidFill>
                  <a:srgbClr val="000000"/>
                </a:solidFill>
                <a:latin typeface="Times"/>
                <a:cs typeface="Times"/>
              </a:rPr>
              <a:t>;</a:t>
            </a:r>
          </a:p>
          <a:p>
            <a:pPr algn="just">
              <a:spcBef>
                <a:spcPts val="0"/>
              </a:spcBef>
            </a:pPr>
            <a:endParaRPr lang="pt-BR" sz="2000" dirty="0" smtClean="0">
              <a:solidFill>
                <a:srgbClr val="000000"/>
              </a:solidFill>
              <a:latin typeface="Times"/>
              <a:cs typeface="Times"/>
            </a:endParaRPr>
          </a:p>
          <a:p>
            <a:pPr algn="just">
              <a:spcBef>
                <a:spcPts val="0"/>
              </a:spcBef>
            </a:pPr>
            <a:r>
              <a:rPr lang="pt-BR" sz="2000" dirty="0" smtClean="0">
                <a:solidFill>
                  <a:srgbClr val="000000"/>
                </a:solidFill>
                <a:latin typeface="Times"/>
                <a:cs typeface="Times"/>
              </a:rPr>
              <a:t>II </a:t>
            </a:r>
            <a:r>
              <a:rPr lang="pt-BR" sz="2000" dirty="0">
                <a:solidFill>
                  <a:srgbClr val="000000"/>
                </a:solidFill>
                <a:latin typeface="Times"/>
                <a:cs typeface="Times"/>
              </a:rPr>
              <a:t>- os modos de criar, fazer e viver</a:t>
            </a:r>
            <a:r>
              <a:rPr lang="pt-BR" sz="2000" dirty="0" smtClean="0">
                <a:solidFill>
                  <a:srgbClr val="000000"/>
                </a:solidFill>
                <a:latin typeface="Times"/>
                <a:cs typeface="Times"/>
              </a:rPr>
              <a:t>;</a:t>
            </a:r>
          </a:p>
          <a:p>
            <a:pPr algn="just">
              <a:spcBef>
                <a:spcPts val="0"/>
              </a:spcBef>
            </a:pPr>
            <a:endParaRPr lang="pt-BR" sz="2000" dirty="0" smtClean="0">
              <a:solidFill>
                <a:srgbClr val="000000"/>
              </a:solidFill>
              <a:latin typeface="Times"/>
              <a:cs typeface="Times"/>
            </a:endParaRPr>
          </a:p>
          <a:p>
            <a:pPr algn="just">
              <a:spcBef>
                <a:spcPts val="0"/>
              </a:spcBef>
            </a:pPr>
            <a:r>
              <a:rPr lang="pt-BR" sz="2000" dirty="0" smtClean="0">
                <a:solidFill>
                  <a:srgbClr val="000000"/>
                </a:solidFill>
                <a:latin typeface="Times"/>
                <a:cs typeface="Times"/>
              </a:rPr>
              <a:t>III </a:t>
            </a:r>
            <a:r>
              <a:rPr lang="pt-BR" sz="2000" dirty="0">
                <a:solidFill>
                  <a:srgbClr val="000000"/>
                </a:solidFill>
                <a:latin typeface="Times"/>
                <a:cs typeface="Times"/>
              </a:rPr>
              <a:t>- as criações científicas, artísticas e tecnológicas</a:t>
            </a:r>
            <a:r>
              <a:rPr lang="pt-BR" sz="2000" dirty="0" smtClean="0">
                <a:solidFill>
                  <a:srgbClr val="000000"/>
                </a:solidFill>
                <a:latin typeface="Times"/>
                <a:cs typeface="Times"/>
              </a:rPr>
              <a:t>;</a:t>
            </a:r>
          </a:p>
          <a:p>
            <a:pPr algn="just">
              <a:spcBef>
                <a:spcPts val="0"/>
              </a:spcBef>
            </a:pPr>
            <a:endParaRPr lang="pt-BR" sz="2000" dirty="0" smtClean="0">
              <a:solidFill>
                <a:srgbClr val="000000"/>
              </a:solidFill>
              <a:latin typeface="Times"/>
              <a:cs typeface="Times"/>
            </a:endParaRPr>
          </a:p>
          <a:p>
            <a:pPr algn="just">
              <a:spcBef>
                <a:spcPts val="0"/>
              </a:spcBef>
            </a:pPr>
            <a:r>
              <a:rPr lang="pt-BR" sz="2000" dirty="0" smtClean="0">
                <a:solidFill>
                  <a:srgbClr val="000000"/>
                </a:solidFill>
                <a:latin typeface="Times"/>
                <a:cs typeface="Times"/>
              </a:rPr>
              <a:t>IV </a:t>
            </a:r>
            <a:r>
              <a:rPr lang="pt-BR" sz="2000" dirty="0">
                <a:solidFill>
                  <a:srgbClr val="000000"/>
                </a:solidFill>
                <a:latin typeface="Times"/>
                <a:cs typeface="Times"/>
              </a:rPr>
              <a:t>- as obras, objetos, documentos, edificações e demais espaços destinados às manifestações artístico-culturais</a:t>
            </a:r>
            <a:r>
              <a:rPr lang="pt-BR" sz="2000" dirty="0" smtClean="0">
                <a:solidFill>
                  <a:srgbClr val="000000"/>
                </a:solidFill>
                <a:latin typeface="Times"/>
                <a:cs typeface="Times"/>
              </a:rPr>
              <a:t>;</a:t>
            </a:r>
          </a:p>
          <a:p>
            <a:pPr algn="just">
              <a:spcBef>
                <a:spcPts val="0"/>
              </a:spcBef>
            </a:pPr>
            <a:endParaRPr lang="pt-BR" sz="2000" dirty="0" smtClean="0">
              <a:solidFill>
                <a:srgbClr val="000000"/>
              </a:solidFill>
              <a:latin typeface="Times"/>
              <a:cs typeface="Times"/>
            </a:endParaRPr>
          </a:p>
          <a:p>
            <a:pPr algn="just">
              <a:spcBef>
                <a:spcPts val="0"/>
              </a:spcBef>
            </a:pPr>
            <a:r>
              <a:rPr lang="pt-BR" sz="2000" dirty="0" smtClean="0">
                <a:solidFill>
                  <a:srgbClr val="000000"/>
                </a:solidFill>
                <a:latin typeface="Times"/>
                <a:cs typeface="Times"/>
              </a:rPr>
              <a:t>V </a:t>
            </a:r>
            <a:r>
              <a:rPr lang="pt-BR" sz="2000" dirty="0">
                <a:solidFill>
                  <a:srgbClr val="000000"/>
                </a:solidFill>
                <a:latin typeface="Times"/>
                <a:cs typeface="Times"/>
              </a:rPr>
              <a:t>- os conjuntos urbanos e sítios de valor histórico, paisagístico, artístico, arqueológico, paleontológico, ecológico e científico </a:t>
            </a:r>
            <a:endParaRPr lang="en-US" sz="2000" dirty="0">
              <a:solidFill>
                <a:srgbClr val="000000"/>
              </a:solidFill>
              <a:latin typeface="Times"/>
              <a:cs typeface="Time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9D74E3-D08B-D24F-BEB4-68FBA53D5838}" type="slidenum">
              <a:rPr lang="pt-BR" smtClean="0"/>
              <a:pPr>
                <a:defRPr/>
              </a:pPr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997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9057"/>
            <a:ext cx="7313613" cy="868362"/>
          </a:xfrm>
        </p:spPr>
        <p:txBody>
          <a:bodyPr/>
          <a:lstStyle/>
          <a:p>
            <a:r>
              <a:rPr lang="en-US" b="1" dirty="0" err="1" smtClean="0">
                <a:solidFill>
                  <a:srgbClr val="FF6600"/>
                </a:solidFill>
              </a:rPr>
              <a:t>Memória</a:t>
            </a:r>
            <a:endParaRPr lang="en-US" b="1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09033" y="929394"/>
            <a:ext cx="9313333" cy="4419600"/>
          </a:xfrm>
        </p:spPr>
        <p:txBody>
          <a:bodyPr/>
          <a:lstStyle/>
          <a:p>
            <a:pPr algn="just"/>
            <a:r>
              <a:rPr lang="en-US" sz="1800" dirty="0">
                <a:solidFill>
                  <a:srgbClr val="000000"/>
                </a:solidFill>
                <a:latin typeface="Times"/>
                <a:cs typeface="Times"/>
              </a:rPr>
              <a:t>A </a:t>
            </a:r>
            <a:r>
              <a:rPr lang="en-US" sz="1800" dirty="0" err="1">
                <a:solidFill>
                  <a:srgbClr val="000000"/>
                </a:solidFill>
                <a:latin typeface="Times"/>
                <a:cs typeface="Times"/>
              </a:rPr>
              <a:t>memória</a:t>
            </a:r>
            <a:r>
              <a:rPr lang="en-US" sz="1800" dirty="0">
                <a:solidFill>
                  <a:srgbClr val="000000"/>
                </a:solidFill>
                <a:latin typeface="Times"/>
                <a:cs typeface="Times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"/>
                <a:cs typeface="Times"/>
              </a:rPr>
              <a:t>existe</a:t>
            </a:r>
            <a:r>
              <a:rPr lang="en-US" sz="1800" dirty="0">
                <a:solidFill>
                  <a:srgbClr val="000000"/>
                </a:solidFill>
                <a:latin typeface="Times"/>
                <a:cs typeface="Times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"/>
                <a:cs typeface="Times"/>
              </a:rPr>
              <a:t>enquanto</a:t>
            </a:r>
            <a:r>
              <a:rPr lang="en-US" sz="1800" dirty="0">
                <a:solidFill>
                  <a:srgbClr val="000000"/>
                </a:solidFill>
                <a:latin typeface="Times"/>
                <a:cs typeface="Times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"/>
                <a:cs typeface="Times"/>
              </a:rPr>
              <a:t>fenômeno</a:t>
            </a:r>
            <a:r>
              <a:rPr lang="en-US" sz="1800" dirty="0">
                <a:solidFill>
                  <a:srgbClr val="000000"/>
                </a:solidFill>
                <a:latin typeface="Times"/>
                <a:cs typeface="Times"/>
              </a:rPr>
              <a:t> individual e </a:t>
            </a:r>
            <a:r>
              <a:rPr lang="en-US" sz="1800" dirty="0" err="1">
                <a:solidFill>
                  <a:srgbClr val="000000"/>
                </a:solidFill>
                <a:latin typeface="Times"/>
                <a:cs typeface="Times"/>
              </a:rPr>
              <a:t>psicológico</a:t>
            </a:r>
            <a:r>
              <a:rPr lang="en-US" sz="1800" dirty="0">
                <a:solidFill>
                  <a:srgbClr val="000000"/>
                </a:solidFill>
                <a:latin typeface="Times"/>
                <a:cs typeface="Times"/>
              </a:rPr>
              <a:t> e “[...] como </a:t>
            </a:r>
            <a:r>
              <a:rPr lang="en-US" sz="1800" dirty="0" err="1">
                <a:solidFill>
                  <a:srgbClr val="000000"/>
                </a:solidFill>
                <a:latin typeface="Times"/>
                <a:cs typeface="Times"/>
              </a:rPr>
              <a:t>propriedade</a:t>
            </a:r>
            <a:r>
              <a:rPr lang="en-US" sz="1800" dirty="0">
                <a:solidFill>
                  <a:srgbClr val="000000"/>
                </a:solidFill>
                <a:latin typeface="Times"/>
                <a:cs typeface="Times"/>
              </a:rPr>
              <a:t> de </a:t>
            </a:r>
            <a:r>
              <a:rPr lang="en-US" sz="1800" dirty="0" err="1">
                <a:solidFill>
                  <a:srgbClr val="000000"/>
                </a:solidFill>
                <a:latin typeface="Times"/>
                <a:cs typeface="Times"/>
              </a:rPr>
              <a:t>conservar</a:t>
            </a:r>
            <a:r>
              <a:rPr lang="en-US" sz="1800" dirty="0">
                <a:solidFill>
                  <a:srgbClr val="000000"/>
                </a:solidFill>
                <a:latin typeface="Times"/>
                <a:cs typeface="Times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"/>
                <a:cs typeface="Times"/>
              </a:rPr>
              <a:t>certas</a:t>
            </a:r>
            <a:r>
              <a:rPr lang="en-US" sz="1800" dirty="0">
                <a:solidFill>
                  <a:srgbClr val="000000"/>
                </a:solidFill>
                <a:latin typeface="Times"/>
                <a:cs typeface="Times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"/>
                <a:cs typeface="Times"/>
              </a:rPr>
              <a:t>informações</a:t>
            </a:r>
            <a:r>
              <a:rPr lang="en-US" sz="1800" dirty="0">
                <a:solidFill>
                  <a:srgbClr val="000000"/>
                </a:solidFill>
                <a:latin typeface="Times"/>
                <a:cs typeface="Times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Times"/>
                <a:cs typeface="Times"/>
              </a:rPr>
              <a:t>remete-nos</a:t>
            </a:r>
            <a:r>
              <a:rPr lang="en-US" sz="1800" dirty="0">
                <a:solidFill>
                  <a:srgbClr val="000000"/>
                </a:solidFill>
                <a:latin typeface="Times"/>
                <a:cs typeface="Times"/>
              </a:rPr>
              <a:t> </a:t>
            </a:r>
            <a:r>
              <a:rPr lang="en-US" sz="1800" b="1" dirty="0">
                <a:solidFill>
                  <a:srgbClr val="000000"/>
                </a:solidFill>
                <a:latin typeface="Times"/>
                <a:cs typeface="Times"/>
              </a:rPr>
              <a:t>em </a:t>
            </a:r>
            <a:r>
              <a:rPr lang="en-US" sz="1800" b="1" dirty="0" err="1">
                <a:solidFill>
                  <a:srgbClr val="000000"/>
                </a:solidFill>
                <a:latin typeface="Times"/>
                <a:cs typeface="Times"/>
              </a:rPr>
              <a:t>primeiro</a:t>
            </a:r>
            <a:r>
              <a:rPr lang="en-US" sz="1800" b="1" dirty="0">
                <a:solidFill>
                  <a:srgbClr val="000000"/>
                </a:solidFill>
                <a:latin typeface="Times"/>
                <a:cs typeface="Times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Times"/>
                <a:cs typeface="Times"/>
              </a:rPr>
              <a:t>lugar</a:t>
            </a:r>
            <a:r>
              <a:rPr lang="en-US" sz="1800" dirty="0">
                <a:solidFill>
                  <a:srgbClr val="000000"/>
                </a:solidFill>
                <a:latin typeface="Times"/>
                <a:cs typeface="Times"/>
              </a:rPr>
              <a:t> a um </a:t>
            </a:r>
            <a:r>
              <a:rPr lang="en-US" sz="1800" dirty="0" err="1">
                <a:solidFill>
                  <a:srgbClr val="000000"/>
                </a:solidFill>
                <a:latin typeface="Times"/>
                <a:cs typeface="Times"/>
              </a:rPr>
              <a:t>conjunto</a:t>
            </a:r>
            <a:r>
              <a:rPr lang="en-US" sz="1800" dirty="0">
                <a:solidFill>
                  <a:srgbClr val="000000"/>
                </a:solidFill>
                <a:latin typeface="Times"/>
                <a:cs typeface="Times"/>
              </a:rPr>
              <a:t> de </a:t>
            </a:r>
            <a:r>
              <a:rPr lang="en-US" sz="1800" dirty="0" err="1">
                <a:solidFill>
                  <a:srgbClr val="000000"/>
                </a:solidFill>
                <a:latin typeface="Times"/>
                <a:cs typeface="Times"/>
              </a:rPr>
              <a:t>funções</a:t>
            </a:r>
            <a:r>
              <a:rPr lang="en-US" sz="1800" dirty="0">
                <a:solidFill>
                  <a:srgbClr val="000000"/>
                </a:solidFill>
                <a:latin typeface="Times"/>
                <a:cs typeface="Times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"/>
                <a:cs typeface="Times"/>
              </a:rPr>
              <a:t>psíquicas</a:t>
            </a:r>
            <a:r>
              <a:rPr lang="en-US" sz="1800" dirty="0">
                <a:solidFill>
                  <a:srgbClr val="000000"/>
                </a:solidFill>
                <a:latin typeface="Times"/>
                <a:cs typeface="Times"/>
              </a:rPr>
              <a:t>” (LE GOFF, 2013, p. 387)</a:t>
            </a:r>
            <a:r>
              <a:rPr lang="en-US" sz="1800" dirty="0" smtClean="0">
                <a:solidFill>
                  <a:srgbClr val="000000"/>
                </a:solidFill>
                <a:latin typeface="Times"/>
                <a:cs typeface="Times"/>
              </a:rPr>
              <a:t>.</a:t>
            </a:r>
            <a:endParaRPr lang="pt-BR" sz="1800" dirty="0">
              <a:solidFill>
                <a:srgbClr val="000000"/>
              </a:solidFill>
              <a:latin typeface="Times"/>
              <a:cs typeface="Times"/>
            </a:endParaRPr>
          </a:p>
          <a:p>
            <a:pPr algn="just"/>
            <a:r>
              <a:rPr lang="pt-BR" sz="1800" dirty="0">
                <a:solidFill>
                  <a:srgbClr val="000000"/>
                </a:solidFill>
                <a:latin typeface="Times"/>
                <a:cs typeface="Times"/>
              </a:rPr>
              <a:t>A</a:t>
            </a:r>
            <a:r>
              <a:rPr lang="pt-BR" sz="1800" dirty="0" smtClean="0">
                <a:solidFill>
                  <a:srgbClr val="000000"/>
                </a:solidFill>
                <a:latin typeface="Times"/>
                <a:cs typeface="Times"/>
              </a:rPr>
              <a:t> </a:t>
            </a:r>
            <a:r>
              <a:rPr lang="pt-BR" sz="1800" dirty="0">
                <a:solidFill>
                  <a:srgbClr val="000000"/>
                </a:solidFill>
                <a:latin typeface="Times"/>
                <a:cs typeface="Times"/>
              </a:rPr>
              <a:t>memória seria um organismo vivo que funciona graças a um sistema que possibilite a recuperação dos </a:t>
            </a:r>
            <a:r>
              <a:rPr lang="pt-BR" sz="1800" b="1" dirty="0">
                <a:solidFill>
                  <a:srgbClr val="000000"/>
                </a:solidFill>
                <a:latin typeface="Times"/>
                <a:cs typeface="Times"/>
              </a:rPr>
              <a:t>“vestígios” mnemônicos – ou “rastros</a:t>
            </a:r>
            <a:r>
              <a:rPr lang="pt-BR" sz="1800" dirty="0">
                <a:solidFill>
                  <a:srgbClr val="000000"/>
                </a:solidFill>
                <a:latin typeface="Times"/>
                <a:cs typeface="Times"/>
              </a:rPr>
              <a:t>” (GAGNEBIN, 2009</a:t>
            </a:r>
            <a:r>
              <a:rPr lang="pt-BR" sz="1800" dirty="0" smtClean="0">
                <a:solidFill>
                  <a:srgbClr val="000000"/>
                </a:solidFill>
                <a:latin typeface="Times"/>
                <a:cs typeface="Times"/>
              </a:rPr>
              <a:t>).</a:t>
            </a:r>
          </a:p>
          <a:p>
            <a:pPr algn="just"/>
            <a:r>
              <a:rPr lang="pt-BR" sz="1800" dirty="0" smtClean="0">
                <a:solidFill>
                  <a:srgbClr val="000000"/>
                </a:solidFill>
                <a:latin typeface="Times"/>
                <a:cs typeface="Times"/>
              </a:rPr>
              <a:t>“</a:t>
            </a:r>
            <a:r>
              <a:rPr lang="pt-BR" sz="1800" dirty="0">
                <a:solidFill>
                  <a:srgbClr val="000000"/>
                </a:solidFill>
                <a:latin typeface="Times"/>
                <a:cs typeface="Times"/>
              </a:rPr>
              <a:t>Todo processo de memória é, além disso, um trabalho, </a:t>
            </a:r>
            <a:r>
              <a:rPr lang="pt-BR" sz="1800" b="1" dirty="0">
                <a:solidFill>
                  <a:srgbClr val="000000"/>
                </a:solidFill>
                <a:latin typeface="Times"/>
                <a:cs typeface="Times"/>
              </a:rPr>
              <a:t>um esforço sobre o </a:t>
            </a:r>
            <a:r>
              <a:rPr lang="pt-BR" sz="1800" b="1" dirty="0" smtClean="0">
                <a:solidFill>
                  <a:srgbClr val="000000"/>
                </a:solidFill>
                <a:latin typeface="Times"/>
                <a:cs typeface="Times"/>
              </a:rPr>
              <a:t>tempo” </a:t>
            </a:r>
            <a:r>
              <a:rPr lang="pt-BR" sz="1800" dirty="0">
                <a:solidFill>
                  <a:srgbClr val="000000"/>
                </a:solidFill>
                <a:latin typeface="Times"/>
                <a:cs typeface="Times"/>
              </a:rPr>
              <a:t>(GAGNEBIN, 2009)</a:t>
            </a:r>
            <a:r>
              <a:rPr lang="pt-BR" sz="1800" dirty="0" smtClean="0">
                <a:solidFill>
                  <a:srgbClr val="000000"/>
                </a:solidFill>
                <a:latin typeface="Times"/>
                <a:cs typeface="Times"/>
              </a:rPr>
              <a:t>.</a:t>
            </a:r>
            <a:r>
              <a:rPr lang="pt-BR" sz="1800" dirty="0" smtClean="0">
                <a:solidFill>
                  <a:srgbClr val="000000"/>
                </a:solidFill>
                <a:latin typeface="Times"/>
                <a:cs typeface="Times"/>
              </a:rPr>
              <a:t> </a:t>
            </a:r>
            <a:endParaRPr lang="pt-BR" sz="1800" dirty="0">
              <a:solidFill>
                <a:srgbClr val="000000"/>
              </a:solidFill>
              <a:latin typeface="Times"/>
              <a:cs typeface="Times"/>
            </a:endParaRPr>
          </a:p>
          <a:p>
            <a:pPr algn="just"/>
            <a:r>
              <a:rPr lang="pt-BR" sz="1800" dirty="0">
                <a:solidFill>
                  <a:srgbClr val="000000"/>
                </a:solidFill>
                <a:latin typeface="Times"/>
                <a:cs typeface="Times"/>
              </a:rPr>
              <a:t>Le </a:t>
            </a:r>
            <a:r>
              <a:rPr lang="pt-BR" sz="1800" dirty="0" err="1">
                <a:solidFill>
                  <a:srgbClr val="000000"/>
                </a:solidFill>
                <a:latin typeface="Times"/>
                <a:cs typeface="Times"/>
              </a:rPr>
              <a:t>Goff</a:t>
            </a:r>
            <a:r>
              <a:rPr lang="pt-BR" sz="1800" dirty="0">
                <a:solidFill>
                  <a:srgbClr val="000000"/>
                </a:solidFill>
                <a:latin typeface="Times"/>
                <a:cs typeface="Times"/>
              </a:rPr>
              <a:t> (2013) afirma que o </a:t>
            </a:r>
            <a:r>
              <a:rPr lang="pt-BR" sz="1800" b="1" dirty="0">
                <a:solidFill>
                  <a:srgbClr val="000000"/>
                </a:solidFill>
                <a:latin typeface="Times"/>
                <a:cs typeface="Times"/>
              </a:rPr>
              <a:t>passado depende parcialmente do presente </a:t>
            </a:r>
            <a:r>
              <a:rPr lang="pt-BR" sz="1800" dirty="0" smtClean="0">
                <a:solidFill>
                  <a:srgbClr val="000000"/>
                </a:solidFill>
                <a:latin typeface="Times"/>
                <a:cs typeface="Times"/>
              </a:rPr>
              <a:t>pois o </a:t>
            </a:r>
            <a:r>
              <a:rPr lang="pt-BR" sz="1800" b="1" dirty="0">
                <a:solidFill>
                  <a:srgbClr val="000000"/>
                </a:solidFill>
                <a:latin typeface="Times"/>
                <a:cs typeface="Times"/>
              </a:rPr>
              <a:t>passado é apreendido no presente</a:t>
            </a:r>
            <a:r>
              <a:rPr lang="pt-BR" sz="1800" dirty="0">
                <a:solidFill>
                  <a:srgbClr val="000000"/>
                </a:solidFill>
                <a:latin typeface="Times"/>
                <a:cs typeface="Times"/>
              </a:rPr>
              <a:t>, respondendo, portanto, aos interesses da contemporaneidade. </a:t>
            </a:r>
            <a:endParaRPr lang="pt-BR" sz="1800" dirty="0" smtClean="0">
              <a:solidFill>
                <a:srgbClr val="000000"/>
              </a:solidFill>
              <a:latin typeface="Times"/>
              <a:cs typeface="Times"/>
            </a:endParaRPr>
          </a:p>
          <a:p>
            <a:pPr algn="just"/>
            <a:r>
              <a:rPr lang="pt-BR" sz="1800" dirty="0" smtClean="0">
                <a:solidFill>
                  <a:srgbClr val="000000"/>
                </a:solidFill>
                <a:latin typeface="Times"/>
                <a:cs typeface="Times"/>
              </a:rPr>
              <a:t>Para </a:t>
            </a:r>
            <a:r>
              <a:rPr lang="pt-BR" sz="1800" dirty="0" err="1" smtClean="0">
                <a:solidFill>
                  <a:srgbClr val="000000"/>
                </a:solidFill>
                <a:latin typeface="Times"/>
                <a:cs typeface="Times"/>
              </a:rPr>
              <a:t>Pollak</a:t>
            </a:r>
            <a:r>
              <a:rPr lang="pt-BR" sz="1800" dirty="0" smtClean="0">
                <a:solidFill>
                  <a:srgbClr val="000000"/>
                </a:solidFill>
                <a:latin typeface="Times"/>
                <a:cs typeface="Times"/>
              </a:rPr>
              <a:t> </a:t>
            </a:r>
            <a:r>
              <a:rPr lang="pt-BR" sz="1800" dirty="0">
                <a:solidFill>
                  <a:srgbClr val="000000"/>
                </a:solidFill>
                <a:latin typeface="Times"/>
                <a:cs typeface="Times"/>
              </a:rPr>
              <a:t>(1992), nós somos o que lembramos e esquecemos, tanto individualmente quanto socialmente. </a:t>
            </a:r>
            <a:endParaRPr lang="pt-BR" sz="1800" dirty="0" smtClean="0">
              <a:solidFill>
                <a:srgbClr val="000000"/>
              </a:solidFill>
              <a:latin typeface="Times"/>
              <a:cs typeface="Times"/>
            </a:endParaRPr>
          </a:p>
          <a:p>
            <a:pPr algn="just"/>
            <a:r>
              <a:rPr lang="pt-BR" sz="1800" dirty="0" smtClean="0">
                <a:solidFill>
                  <a:srgbClr val="000000"/>
                </a:solidFill>
                <a:latin typeface="Times"/>
                <a:cs typeface="Times"/>
              </a:rPr>
              <a:t>Quando </a:t>
            </a:r>
            <a:r>
              <a:rPr lang="pt-BR" sz="1800" dirty="0">
                <a:solidFill>
                  <a:srgbClr val="000000"/>
                </a:solidFill>
                <a:latin typeface="Times"/>
                <a:cs typeface="Times"/>
              </a:rPr>
              <a:t>os esquecimentos ocorrem no âmbito da memória social, ele se </a:t>
            </a:r>
            <a:r>
              <a:rPr lang="pt-BR" sz="1800" b="1" dirty="0">
                <a:solidFill>
                  <a:srgbClr val="000000"/>
                </a:solidFill>
                <a:latin typeface="Times"/>
                <a:cs typeface="Times"/>
              </a:rPr>
              <a:t>torna um instrumento de poder</a:t>
            </a:r>
            <a:r>
              <a:rPr lang="pt-BR" sz="1800" dirty="0">
                <a:solidFill>
                  <a:srgbClr val="000000"/>
                </a:solidFill>
                <a:latin typeface="Times"/>
                <a:cs typeface="Times"/>
              </a:rPr>
              <a:t>, onde “[...] os esquecimentos e os silêncios da história são reveladores desses mecanismos de manipulação da história coletiva” (LE GOFF, 2013, p. 390).</a:t>
            </a:r>
          </a:p>
          <a:p>
            <a:endParaRPr lang="pt-BR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9D74E3-D08B-D24F-BEB4-68FBA53D5838}" type="slidenum">
              <a:rPr lang="pt-BR" smtClean="0"/>
              <a:pPr>
                <a:defRPr/>
              </a:pPr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568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FF6600"/>
                </a:solidFill>
              </a:rPr>
              <a:t>Memória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667" y="1735138"/>
            <a:ext cx="8565443" cy="4056062"/>
          </a:xfrm>
        </p:spPr>
        <p:txBody>
          <a:bodyPr/>
          <a:lstStyle/>
          <a:p>
            <a:pPr algn="just"/>
            <a:r>
              <a:rPr lang="pt-BR" sz="1800" dirty="0">
                <a:solidFill>
                  <a:srgbClr val="000000"/>
                </a:solidFill>
                <a:latin typeface="Times"/>
                <a:cs typeface="Times"/>
              </a:rPr>
              <a:t>A memória social é, com frequência, um </a:t>
            </a:r>
            <a:r>
              <a:rPr lang="pt-BR" sz="1800" b="1" dirty="0">
                <a:solidFill>
                  <a:srgbClr val="000000"/>
                </a:solidFill>
                <a:latin typeface="Times"/>
                <a:cs typeface="Times"/>
              </a:rPr>
              <a:t>campo de conflitos</a:t>
            </a:r>
            <a:r>
              <a:rPr lang="pt-BR" sz="1800" dirty="0">
                <a:solidFill>
                  <a:srgbClr val="000000"/>
                </a:solidFill>
                <a:latin typeface="Times"/>
                <a:cs typeface="Times"/>
              </a:rPr>
              <a:t>, no qual diferentes sentidos são conferidos ao passado: </a:t>
            </a:r>
            <a:r>
              <a:rPr lang="pt-BR" sz="1800" b="1" dirty="0">
                <a:solidFill>
                  <a:srgbClr val="000000"/>
                </a:solidFill>
                <a:latin typeface="Times"/>
                <a:cs typeface="Times"/>
              </a:rPr>
              <a:t>personagens e fatos distintos são valorizados ou rejeitados</a:t>
            </a:r>
            <a:r>
              <a:rPr lang="pt-BR" sz="1800" dirty="0">
                <a:solidFill>
                  <a:srgbClr val="000000"/>
                </a:solidFill>
                <a:latin typeface="Times"/>
                <a:cs typeface="Times"/>
              </a:rPr>
              <a:t>, interpretações são contrapostas, silêncios ou rememorações festivas se confrontam. </a:t>
            </a:r>
            <a:r>
              <a:rPr lang="pt-BR" sz="1800" b="1" dirty="0">
                <a:solidFill>
                  <a:srgbClr val="000000"/>
                </a:solidFill>
                <a:latin typeface="Times"/>
                <a:cs typeface="Times"/>
              </a:rPr>
              <a:t>Tradições contrastantes lutam por legitimidade no espaço social </a:t>
            </a:r>
            <a:r>
              <a:rPr lang="pt-BR" sz="1800" dirty="0">
                <a:solidFill>
                  <a:srgbClr val="000000"/>
                </a:solidFill>
                <a:latin typeface="Times"/>
                <a:cs typeface="Times"/>
              </a:rPr>
              <a:t>[...] (GUARINELLO, 2013, p. 9</a:t>
            </a:r>
            <a:r>
              <a:rPr lang="pt-BR" sz="1800" dirty="0" smtClean="0">
                <a:solidFill>
                  <a:srgbClr val="000000"/>
                </a:solidFill>
                <a:latin typeface="Times"/>
                <a:cs typeface="Times"/>
              </a:rPr>
              <a:t>)</a:t>
            </a:r>
            <a:endParaRPr lang="pt-BR" sz="1800" dirty="0">
              <a:solidFill>
                <a:srgbClr val="000000"/>
              </a:solidFill>
              <a:latin typeface="Times"/>
              <a:cs typeface="Times"/>
            </a:endParaRPr>
          </a:p>
          <a:p>
            <a:pPr algn="just"/>
            <a:r>
              <a:rPr lang="pt-BR" sz="1800" dirty="0" smtClean="0">
                <a:solidFill>
                  <a:srgbClr val="000000"/>
                </a:solidFill>
                <a:latin typeface="Times"/>
                <a:cs typeface="Times"/>
              </a:rPr>
              <a:t>“A </a:t>
            </a:r>
            <a:r>
              <a:rPr lang="pt-BR" sz="1800" dirty="0">
                <a:solidFill>
                  <a:srgbClr val="000000"/>
                </a:solidFill>
                <a:latin typeface="Times"/>
                <a:cs typeface="Times"/>
              </a:rPr>
              <a:t>associação entre </a:t>
            </a:r>
            <a:r>
              <a:rPr lang="pt-BR" sz="1800" b="1" dirty="0">
                <a:solidFill>
                  <a:srgbClr val="000000"/>
                </a:solidFill>
                <a:latin typeface="Times"/>
                <a:cs typeface="Times"/>
              </a:rPr>
              <a:t>memória e </a:t>
            </a:r>
            <a:r>
              <a:rPr lang="pt-BR" sz="1800" b="1" dirty="0" err="1">
                <a:solidFill>
                  <a:srgbClr val="000000"/>
                </a:solidFill>
                <a:latin typeface="Times"/>
                <a:cs typeface="Times"/>
              </a:rPr>
              <a:t>patrimonialização</a:t>
            </a:r>
            <a:r>
              <a:rPr lang="pt-BR" sz="1800" b="1" dirty="0">
                <a:solidFill>
                  <a:srgbClr val="000000"/>
                </a:solidFill>
                <a:latin typeface="Times"/>
                <a:cs typeface="Times"/>
              </a:rPr>
              <a:t> </a:t>
            </a:r>
            <a:r>
              <a:rPr lang="pt-BR" sz="1800" dirty="0">
                <a:solidFill>
                  <a:srgbClr val="000000"/>
                </a:solidFill>
                <a:latin typeface="Times"/>
                <a:cs typeface="Times"/>
              </a:rPr>
              <a:t>coloca-se como um dos suportes desses tempos </a:t>
            </a:r>
            <a:r>
              <a:rPr lang="pt-BR" sz="1800" b="1" dirty="0" err="1">
                <a:solidFill>
                  <a:srgbClr val="000000"/>
                </a:solidFill>
                <a:latin typeface="Times"/>
                <a:cs typeface="Times"/>
              </a:rPr>
              <a:t>mnemotrópicos</a:t>
            </a:r>
            <a:r>
              <a:rPr lang="pt-BR" sz="1800" b="1" dirty="0">
                <a:solidFill>
                  <a:srgbClr val="000000"/>
                </a:solidFill>
                <a:latin typeface="Times"/>
                <a:cs typeface="Times"/>
              </a:rPr>
              <a:t> de afirmações </a:t>
            </a:r>
            <a:r>
              <a:rPr lang="pt-BR" sz="1800" b="1" dirty="0" err="1">
                <a:solidFill>
                  <a:srgbClr val="000000"/>
                </a:solidFill>
                <a:latin typeface="Times"/>
                <a:cs typeface="Times"/>
              </a:rPr>
              <a:t>identitárias</a:t>
            </a:r>
            <a:r>
              <a:rPr lang="pt-BR" sz="1800" b="1" dirty="0">
                <a:solidFill>
                  <a:srgbClr val="000000"/>
                </a:solidFill>
                <a:latin typeface="Times"/>
                <a:cs typeface="Times"/>
              </a:rPr>
              <a:t> e buscas pelo </a:t>
            </a:r>
            <a:r>
              <a:rPr lang="pt-BR" sz="1800" b="1" dirty="0" smtClean="0">
                <a:solidFill>
                  <a:srgbClr val="000000"/>
                </a:solidFill>
                <a:latin typeface="Times"/>
                <a:cs typeface="Times"/>
              </a:rPr>
              <a:t>reconhecimento</a:t>
            </a:r>
            <a:r>
              <a:rPr lang="pt-BR" sz="1800" dirty="0" smtClean="0">
                <a:solidFill>
                  <a:srgbClr val="000000"/>
                </a:solidFill>
                <a:latin typeface="Times"/>
                <a:cs typeface="Times"/>
              </a:rPr>
              <a:t> </a:t>
            </a:r>
            <a:r>
              <a:rPr lang="pt-BR" sz="1800" dirty="0">
                <a:solidFill>
                  <a:srgbClr val="000000"/>
                </a:solidFill>
                <a:latin typeface="Times"/>
                <a:cs typeface="Times"/>
              </a:rPr>
              <a:t>(RICOEUR, 2006). </a:t>
            </a:r>
            <a:r>
              <a:rPr lang="pt-BR" sz="1800" dirty="0" smtClean="0">
                <a:solidFill>
                  <a:srgbClr val="000000"/>
                </a:solidFill>
                <a:latin typeface="Times"/>
                <a:cs typeface="Times"/>
              </a:rPr>
              <a:t>É já recorrente dizer que não é tanto o passado, esse da memória retrograda ou do sentimento nostálgico, que mais interessaria e sim o </a:t>
            </a:r>
            <a:r>
              <a:rPr lang="pt-BR" sz="1800" b="1" dirty="0" smtClean="0">
                <a:solidFill>
                  <a:srgbClr val="000000"/>
                </a:solidFill>
                <a:latin typeface="Times"/>
                <a:cs typeface="Times"/>
              </a:rPr>
              <a:t>uso desse passado na construção de um futuro</a:t>
            </a:r>
            <a:r>
              <a:rPr lang="pt-BR" sz="1800" dirty="0" smtClean="0">
                <a:solidFill>
                  <a:srgbClr val="000000"/>
                </a:solidFill>
                <a:latin typeface="Times"/>
                <a:cs typeface="Times"/>
              </a:rPr>
              <a:t>. Esse horizonte do devir projetado pela sombra do passado, reinterpretado, reinventado, é inerente aos processos de buscas memoriais e </a:t>
            </a:r>
            <a:r>
              <a:rPr lang="pt-BR" sz="1800" b="1" dirty="0" smtClean="0">
                <a:solidFill>
                  <a:srgbClr val="000000"/>
                </a:solidFill>
                <a:latin typeface="Times"/>
                <a:cs typeface="Times"/>
              </a:rPr>
              <a:t>sua expressão política, o patrimônio, pensando </a:t>
            </a:r>
            <a:r>
              <a:rPr lang="pt-BR" sz="1800" dirty="0" smtClean="0">
                <a:solidFill>
                  <a:srgbClr val="000000"/>
                </a:solidFill>
                <a:latin typeface="Times"/>
                <a:cs typeface="Times"/>
              </a:rPr>
              <a:t>aqui na </a:t>
            </a:r>
            <a:r>
              <a:rPr lang="pt-BR" sz="1800" b="1" dirty="0" smtClean="0">
                <a:solidFill>
                  <a:srgbClr val="000000"/>
                </a:solidFill>
                <a:latin typeface="Times"/>
                <a:cs typeface="Times"/>
              </a:rPr>
              <a:t>memória como o processo de compartilhamento de representações sociais [...]” </a:t>
            </a:r>
            <a:r>
              <a:rPr lang="pt-BR" sz="1800" dirty="0" smtClean="0">
                <a:solidFill>
                  <a:srgbClr val="000000"/>
                </a:solidFill>
                <a:latin typeface="Times"/>
                <a:cs typeface="Times"/>
              </a:rPr>
              <a:t>(FERREIRA, 2011).</a:t>
            </a:r>
          </a:p>
          <a:p>
            <a:pPr algn="just"/>
            <a:endParaRPr lang="en-US" sz="1600" dirty="0">
              <a:solidFill>
                <a:srgbClr val="000000"/>
              </a:solidFill>
              <a:latin typeface="Times"/>
              <a:cs typeface="Time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9D74E3-D08B-D24F-BEB4-68FBA53D5838}" type="slidenum">
              <a:rPr lang="pt-BR" smtClean="0"/>
              <a:pPr>
                <a:defRPr/>
              </a:pPr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755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6066" y="249238"/>
            <a:ext cx="7313613" cy="868362"/>
          </a:xfrm>
        </p:spPr>
        <p:txBody>
          <a:bodyPr/>
          <a:lstStyle/>
          <a:p>
            <a:r>
              <a:rPr lang="en-US" b="1" dirty="0" err="1" smtClean="0">
                <a:solidFill>
                  <a:srgbClr val="FF6600"/>
                </a:solidFill>
              </a:rPr>
              <a:t>Patrimônio</a:t>
            </a:r>
            <a:r>
              <a:rPr lang="en-US" b="1" dirty="0" smtClean="0">
                <a:solidFill>
                  <a:srgbClr val="FF6600"/>
                </a:solidFill>
              </a:rPr>
              <a:t> e </a:t>
            </a:r>
            <a:r>
              <a:rPr lang="en-US" b="1" dirty="0" err="1" smtClean="0">
                <a:solidFill>
                  <a:srgbClr val="FF6600"/>
                </a:solidFill>
              </a:rPr>
              <a:t>Memória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9D74E3-D08B-D24F-BEB4-68FBA53D5838}" type="slidenum">
              <a:rPr lang="pt-BR" smtClean="0"/>
              <a:pPr>
                <a:defRPr/>
              </a:pPr>
              <a:t>6</a:t>
            </a:fld>
            <a:endParaRPr lang="pt-BR"/>
          </a:p>
        </p:txBody>
      </p:sp>
      <p:sp>
        <p:nvSpPr>
          <p:cNvPr id="5" name="Rectangle 4"/>
          <p:cNvSpPr/>
          <p:nvPr/>
        </p:nvSpPr>
        <p:spPr>
          <a:xfrm>
            <a:off x="141111" y="1258010"/>
            <a:ext cx="9002889" cy="626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500" dirty="0">
                <a:solidFill>
                  <a:srgbClr val="000000"/>
                </a:solidFill>
                <a:latin typeface="Times"/>
                <a:cs typeface="Times"/>
              </a:rPr>
              <a:t>ABREU, Regina; CHAGAS, Mário. Memória e patrimônio – ensaios contemporâneos. Rio de Janeiro: UNI-RIO: FAPERJ: DP&amp;A Editora, 2003</a:t>
            </a:r>
            <a:r>
              <a:rPr lang="pt-BR" sz="1500" dirty="0" smtClean="0">
                <a:solidFill>
                  <a:srgbClr val="000000"/>
                </a:solidFill>
                <a:latin typeface="Times"/>
                <a:cs typeface="Times"/>
              </a:rPr>
              <a:t>.</a:t>
            </a:r>
          </a:p>
          <a:p>
            <a:pPr algn="just"/>
            <a:endParaRPr lang="pt-BR" sz="1500" dirty="0">
              <a:solidFill>
                <a:srgbClr val="000000"/>
              </a:solidFill>
              <a:latin typeface="Times"/>
              <a:cs typeface="Times"/>
            </a:endParaRPr>
          </a:p>
          <a:p>
            <a:pPr lvl="0" algn="just"/>
            <a:r>
              <a:rPr lang="pt-BR" sz="1500" dirty="0">
                <a:solidFill>
                  <a:srgbClr val="000000"/>
                </a:solidFill>
                <a:latin typeface="Times"/>
                <a:cs typeface="Times"/>
              </a:rPr>
              <a:t>BABELON, Jean-Pierre; CHASTEL, André. La </a:t>
            </a:r>
            <a:r>
              <a:rPr lang="pt-BR" sz="1500" dirty="0" err="1">
                <a:solidFill>
                  <a:srgbClr val="000000"/>
                </a:solidFill>
                <a:latin typeface="Times"/>
                <a:cs typeface="Times"/>
              </a:rPr>
              <a:t>notion</a:t>
            </a:r>
            <a:r>
              <a:rPr lang="pt-BR" sz="1500" dirty="0">
                <a:solidFill>
                  <a:srgbClr val="000000"/>
                </a:solidFill>
                <a:latin typeface="Times"/>
                <a:cs typeface="Times"/>
              </a:rPr>
              <a:t> de </a:t>
            </a:r>
            <a:r>
              <a:rPr lang="pt-BR" sz="1500" dirty="0" err="1">
                <a:solidFill>
                  <a:srgbClr val="000000"/>
                </a:solidFill>
                <a:latin typeface="Times"/>
                <a:cs typeface="Times"/>
              </a:rPr>
              <a:t>patrimoine</a:t>
            </a:r>
            <a:r>
              <a:rPr lang="pt-BR" sz="1500" dirty="0">
                <a:solidFill>
                  <a:srgbClr val="000000"/>
                </a:solidFill>
                <a:latin typeface="Times"/>
                <a:cs typeface="Times"/>
              </a:rPr>
              <a:t>. Paris: Liana Levi, 1994.</a:t>
            </a:r>
          </a:p>
          <a:p>
            <a:pPr algn="just"/>
            <a:endParaRPr lang="pt-BR" sz="1500" dirty="0" smtClean="0">
              <a:solidFill>
                <a:srgbClr val="000000"/>
              </a:solidFill>
              <a:latin typeface="Times"/>
              <a:cs typeface="Times"/>
            </a:endParaRPr>
          </a:p>
          <a:p>
            <a:pPr algn="just"/>
            <a:r>
              <a:rPr lang="pt-BR" sz="1600" dirty="0">
                <a:solidFill>
                  <a:srgbClr val="000000"/>
                </a:solidFill>
                <a:latin typeface="Times"/>
                <a:cs typeface="Times"/>
              </a:rPr>
              <a:t>BOSI, </a:t>
            </a:r>
            <a:r>
              <a:rPr lang="pt-BR" sz="1600" dirty="0" err="1">
                <a:solidFill>
                  <a:srgbClr val="000000"/>
                </a:solidFill>
                <a:latin typeface="Times"/>
                <a:cs typeface="Times"/>
              </a:rPr>
              <a:t>Ecléa</a:t>
            </a:r>
            <a:r>
              <a:rPr lang="pt-BR" sz="1600" dirty="0">
                <a:solidFill>
                  <a:srgbClr val="000000"/>
                </a:solidFill>
                <a:latin typeface="Times"/>
                <a:cs typeface="Times"/>
              </a:rPr>
              <a:t>. Memória e Sociedade: lembrança de velhos. 5 ed. São Paulo: Cia das Letras, 1998</a:t>
            </a:r>
          </a:p>
          <a:p>
            <a:pPr algn="just"/>
            <a:endParaRPr lang="pt-BR" sz="1500" dirty="0" smtClean="0">
              <a:solidFill>
                <a:srgbClr val="000000"/>
              </a:solidFill>
              <a:latin typeface="Times"/>
              <a:cs typeface="Times"/>
            </a:endParaRPr>
          </a:p>
          <a:p>
            <a:pPr algn="just"/>
            <a:r>
              <a:rPr lang="pt-BR" sz="1500" dirty="0" smtClean="0">
                <a:solidFill>
                  <a:srgbClr val="000000"/>
                </a:solidFill>
                <a:latin typeface="Times"/>
                <a:cs typeface="Times"/>
              </a:rPr>
              <a:t>CANCELA</a:t>
            </a:r>
            <a:r>
              <a:rPr lang="pt-BR" sz="1500" dirty="0">
                <a:solidFill>
                  <a:srgbClr val="000000"/>
                </a:solidFill>
                <a:latin typeface="Times"/>
                <a:cs typeface="Times"/>
              </a:rPr>
              <a:t>, C. D. Paisagem e cultura: dinâmicas do patrimônio e da memória na atualidade. Belém: </a:t>
            </a:r>
            <a:r>
              <a:rPr lang="pt-BR" sz="1500" dirty="0" err="1">
                <a:solidFill>
                  <a:srgbClr val="000000"/>
                </a:solidFill>
                <a:latin typeface="Times"/>
                <a:cs typeface="Times"/>
              </a:rPr>
              <a:t>Edufpa</a:t>
            </a:r>
            <a:r>
              <a:rPr lang="pt-BR" sz="1500" dirty="0">
                <a:solidFill>
                  <a:srgbClr val="000000"/>
                </a:solidFill>
                <a:latin typeface="Times"/>
                <a:cs typeface="Times"/>
              </a:rPr>
              <a:t>, 2009 </a:t>
            </a:r>
            <a:endParaRPr lang="pt-BR" sz="1500" dirty="0" smtClean="0">
              <a:solidFill>
                <a:srgbClr val="000000"/>
              </a:solidFill>
              <a:latin typeface="Times"/>
              <a:cs typeface="Times"/>
            </a:endParaRPr>
          </a:p>
          <a:p>
            <a:pPr algn="just"/>
            <a:endParaRPr lang="pt-BR" sz="1500" dirty="0">
              <a:solidFill>
                <a:srgbClr val="000000"/>
              </a:solidFill>
              <a:latin typeface="Times"/>
              <a:cs typeface="Times"/>
            </a:endParaRPr>
          </a:p>
          <a:p>
            <a:pPr algn="just"/>
            <a:r>
              <a:rPr lang="pt-BR" sz="1500" dirty="0">
                <a:solidFill>
                  <a:srgbClr val="000000"/>
                </a:solidFill>
                <a:latin typeface="Times"/>
                <a:cs typeface="Times"/>
              </a:rPr>
              <a:t>CASTRIOTA, Leonardo </a:t>
            </a:r>
            <a:r>
              <a:rPr lang="pt-BR" sz="1500" dirty="0" err="1">
                <a:solidFill>
                  <a:srgbClr val="000000"/>
                </a:solidFill>
                <a:latin typeface="Times"/>
                <a:cs typeface="Times"/>
              </a:rPr>
              <a:t>Barci</a:t>
            </a:r>
            <a:r>
              <a:rPr lang="pt-BR" sz="1500" dirty="0">
                <a:solidFill>
                  <a:srgbClr val="000000"/>
                </a:solidFill>
                <a:latin typeface="Times"/>
                <a:cs typeface="Times"/>
              </a:rPr>
              <a:t>. Patrimônio cultural: conceitos, políticas, instrumentos. São Paulo: </a:t>
            </a:r>
            <a:r>
              <a:rPr lang="pt-BR" sz="1500" dirty="0" err="1">
                <a:solidFill>
                  <a:srgbClr val="000000"/>
                </a:solidFill>
                <a:latin typeface="Times"/>
                <a:cs typeface="Times"/>
              </a:rPr>
              <a:t>Annablume</a:t>
            </a:r>
            <a:r>
              <a:rPr lang="pt-BR" sz="1500" dirty="0">
                <a:solidFill>
                  <a:srgbClr val="000000"/>
                </a:solidFill>
                <a:latin typeface="Times"/>
                <a:cs typeface="Times"/>
              </a:rPr>
              <a:t>, 2009</a:t>
            </a:r>
          </a:p>
          <a:p>
            <a:pPr algn="just"/>
            <a:endParaRPr lang="en-US" sz="1500" dirty="0" smtClean="0">
              <a:solidFill>
                <a:srgbClr val="000000"/>
              </a:solidFill>
              <a:latin typeface="Times"/>
              <a:cs typeface="Times"/>
            </a:endParaRPr>
          </a:p>
          <a:p>
            <a:pPr lvl="0" algn="just"/>
            <a:r>
              <a:rPr lang="pt-BR" sz="1500" dirty="0">
                <a:solidFill>
                  <a:srgbClr val="000000"/>
                </a:solidFill>
                <a:latin typeface="Times"/>
                <a:cs typeface="Times"/>
              </a:rPr>
              <a:t>CAVALCANTI, Maria Laura Viveiros de Castro; FONSECA, Maria Cecília Londres. Patrimônio imaterial no Brasil: legislação e políticas estaduais. Brasília: UNESCO Brasil, 2008</a:t>
            </a:r>
            <a:r>
              <a:rPr lang="pt-BR" sz="1500" dirty="0" smtClean="0">
                <a:solidFill>
                  <a:srgbClr val="000000"/>
                </a:solidFill>
                <a:latin typeface="Times"/>
                <a:cs typeface="Times"/>
              </a:rPr>
              <a:t>.</a:t>
            </a:r>
          </a:p>
          <a:p>
            <a:pPr lvl="0" algn="just"/>
            <a:endParaRPr lang="pt-BR" sz="1500" dirty="0" smtClean="0">
              <a:solidFill>
                <a:srgbClr val="000000"/>
              </a:solidFill>
              <a:latin typeface="Times"/>
              <a:cs typeface="Times"/>
            </a:endParaRPr>
          </a:p>
          <a:p>
            <a:pPr algn="just"/>
            <a:r>
              <a:rPr lang="pt-BR" sz="1500" dirty="0">
                <a:solidFill>
                  <a:srgbClr val="000000"/>
                </a:solidFill>
                <a:latin typeface="Times"/>
                <a:cs typeface="Times"/>
              </a:rPr>
              <a:t>CHUVA, Márcia Regina Romeiro (org.). A invenção do patrimônio: continuidade e ruptura na constituição de uma política oficial de preservação no Brasil. Rio de Janeiro: IPHAN, 1995.</a:t>
            </a:r>
          </a:p>
          <a:p>
            <a:pPr lvl="0" algn="just"/>
            <a:endParaRPr lang="pt-BR" sz="1500" dirty="0" smtClean="0">
              <a:solidFill>
                <a:srgbClr val="000000"/>
              </a:solidFill>
              <a:latin typeface="Times"/>
              <a:cs typeface="Times"/>
            </a:endParaRPr>
          </a:p>
          <a:p>
            <a:pPr algn="just"/>
            <a:r>
              <a:rPr lang="pt-BR" sz="1500" dirty="0">
                <a:solidFill>
                  <a:srgbClr val="000000"/>
                </a:solidFill>
                <a:latin typeface="Times"/>
                <a:cs typeface="Times"/>
              </a:rPr>
              <a:t>ELAHJJI, Mohammed. Culturas em Trânsito. Patrimônio Imaterial, memória e espaço. Museologia e Patrimônio, vol. 3, nº 1, 2010</a:t>
            </a:r>
            <a:r>
              <a:rPr lang="pt-BR" sz="1500" dirty="0" smtClean="0">
                <a:solidFill>
                  <a:srgbClr val="000000"/>
                </a:solidFill>
                <a:latin typeface="Times"/>
                <a:cs typeface="Times"/>
              </a:rPr>
              <a:t>.</a:t>
            </a:r>
          </a:p>
          <a:p>
            <a:pPr algn="just"/>
            <a:endParaRPr lang="pt-BR" sz="1500" dirty="0">
              <a:solidFill>
                <a:srgbClr val="000000"/>
              </a:solidFill>
              <a:latin typeface="Times"/>
              <a:cs typeface="Times"/>
            </a:endParaRPr>
          </a:p>
          <a:p>
            <a:pPr algn="just"/>
            <a:r>
              <a:rPr lang="pt-BR" sz="1500" dirty="0">
                <a:solidFill>
                  <a:srgbClr val="000000"/>
                </a:solidFill>
                <a:latin typeface="Times"/>
                <a:cs typeface="Times"/>
              </a:rPr>
              <a:t>FONSECA, Maria Cecília Lourdes. O Patrimônio em processo: trajetória da política federal de preservação no Brasil. Belo Horizonte: Editora UFMG/MinC/IPHAN, 2005.</a:t>
            </a:r>
          </a:p>
          <a:p>
            <a:pPr lvl="0" algn="just"/>
            <a:endParaRPr lang="pt-BR" sz="1500" dirty="0">
              <a:solidFill>
                <a:srgbClr val="000000"/>
              </a:solidFill>
              <a:latin typeface="Times"/>
              <a:cs typeface="Times"/>
            </a:endParaRPr>
          </a:p>
          <a:p>
            <a:pPr lvl="0"/>
            <a:endParaRPr lang="pt-B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649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35127"/>
            <a:ext cx="7313613" cy="868362"/>
          </a:xfrm>
        </p:spPr>
        <p:txBody>
          <a:bodyPr/>
          <a:lstStyle/>
          <a:p>
            <a:r>
              <a:rPr lang="en-US" b="1" dirty="0" err="1">
                <a:solidFill>
                  <a:srgbClr val="FF6600"/>
                </a:solidFill>
              </a:rPr>
              <a:t>Patrimônio</a:t>
            </a:r>
            <a:r>
              <a:rPr lang="en-US" b="1" dirty="0">
                <a:solidFill>
                  <a:srgbClr val="FF6600"/>
                </a:solidFill>
              </a:rPr>
              <a:t> </a:t>
            </a:r>
            <a:r>
              <a:rPr lang="en-US" b="1" dirty="0" smtClean="0">
                <a:solidFill>
                  <a:srgbClr val="FF6600"/>
                </a:solidFill>
              </a:rPr>
              <a:t>e </a:t>
            </a:r>
            <a:r>
              <a:rPr lang="en-US" b="1" dirty="0" err="1">
                <a:solidFill>
                  <a:srgbClr val="FF6600"/>
                </a:solidFill>
              </a:rPr>
              <a:t>Memória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38667" y="1126773"/>
            <a:ext cx="9342967" cy="4056062"/>
          </a:xfrm>
        </p:spPr>
        <p:txBody>
          <a:bodyPr/>
          <a:lstStyle/>
          <a:p>
            <a:pPr algn="just"/>
            <a:r>
              <a:rPr lang="pt-BR" sz="1500" dirty="0">
                <a:solidFill>
                  <a:srgbClr val="000000"/>
                </a:solidFill>
                <a:latin typeface="Times"/>
                <a:cs typeface="Times"/>
              </a:rPr>
              <a:t>HALBWACHS, M. A memória coletiva. São Paulo: Centauro, 2004. </a:t>
            </a:r>
          </a:p>
          <a:p>
            <a:pPr lvl="0" algn="just"/>
            <a:r>
              <a:rPr lang="pt-BR" sz="1500" dirty="0" smtClean="0">
                <a:solidFill>
                  <a:srgbClr val="000000"/>
                </a:solidFill>
                <a:latin typeface="Times"/>
                <a:cs typeface="Times"/>
              </a:rPr>
              <a:t>LE </a:t>
            </a:r>
            <a:r>
              <a:rPr lang="pt-BR" sz="1500" dirty="0">
                <a:solidFill>
                  <a:srgbClr val="000000"/>
                </a:solidFill>
                <a:latin typeface="Times"/>
                <a:cs typeface="Times"/>
              </a:rPr>
              <a:t>GOFF, Jacques. História e memória. Campinas: Ed. Unicamp, 2012.</a:t>
            </a:r>
          </a:p>
          <a:p>
            <a:pPr lvl="0" algn="just"/>
            <a:r>
              <a:rPr lang="pt-BR" sz="1500" dirty="0">
                <a:solidFill>
                  <a:srgbClr val="000000"/>
                </a:solidFill>
                <a:latin typeface="Times"/>
                <a:cs typeface="Times"/>
              </a:rPr>
              <a:t>MENESES, </a:t>
            </a:r>
            <a:r>
              <a:rPr lang="pt-BR" sz="1500" dirty="0" err="1">
                <a:solidFill>
                  <a:srgbClr val="000000"/>
                </a:solidFill>
                <a:latin typeface="Times"/>
                <a:cs typeface="Times"/>
              </a:rPr>
              <a:t>Ulpiano</a:t>
            </a:r>
            <a:r>
              <a:rPr lang="pt-BR" sz="1500" dirty="0">
                <a:solidFill>
                  <a:srgbClr val="000000"/>
                </a:solidFill>
                <a:latin typeface="Times"/>
                <a:cs typeface="Times"/>
              </a:rPr>
              <a:t> Toledo B. de. Do teatro da memória ao laboratório da História: a exposição museológica e o conhecimento histórico. Anais do Museu Paulista. Nova Série, vol. 2. São Paulo, 1994.</a:t>
            </a:r>
          </a:p>
          <a:p>
            <a:pPr lvl="0" algn="just"/>
            <a:r>
              <a:rPr lang="pt-BR" sz="1500" dirty="0">
                <a:solidFill>
                  <a:srgbClr val="000000"/>
                </a:solidFill>
                <a:latin typeface="Times"/>
                <a:cs typeface="Times"/>
              </a:rPr>
              <a:t>MENESES, </a:t>
            </a:r>
            <a:r>
              <a:rPr lang="pt-BR" sz="1500" dirty="0" err="1">
                <a:solidFill>
                  <a:srgbClr val="000000"/>
                </a:solidFill>
                <a:latin typeface="Times"/>
                <a:cs typeface="Times"/>
              </a:rPr>
              <a:t>Ulpiano</a:t>
            </a:r>
            <a:r>
              <a:rPr lang="pt-BR" sz="1500" dirty="0">
                <a:solidFill>
                  <a:srgbClr val="000000"/>
                </a:solidFill>
                <a:latin typeface="Times"/>
                <a:cs typeface="Times"/>
              </a:rPr>
              <a:t> Toledo B. de. O campo do Patrimônio Cultural: uma revisão de premissas. In: IPHAN. </a:t>
            </a:r>
            <a:r>
              <a:rPr lang="pt-BR" sz="1500" dirty="0" err="1">
                <a:solidFill>
                  <a:srgbClr val="000000"/>
                </a:solidFill>
                <a:latin typeface="Times"/>
                <a:cs typeface="Times"/>
              </a:rPr>
              <a:t>I</a:t>
            </a:r>
            <a:r>
              <a:rPr lang="pt-BR" sz="1500" dirty="0">
                <a:solidFill>
                  <a:srgbClr val="000000"/>
                </a:solidFill>
                <a:latin typeface="Times"/>
                <a:cs typeface="Times"/>
              </a:rPr>
              <a:t> Fórum Nacional do Patrimônio Cultural: Sistema Nacional de Patrimônio Cultural: desafios, estratégias e experiências para uma nova gestão, Ouro Preto/MG, 2009. Anais, vol.2, tomo 1. Brasília: IPHAN, 2012.</a:t>
            </a:r>
          </a:p>
          <a:p>
            <a:pPr lvl="0" algn="just"/>
            <a:r>
              <a:rPr lang="pt-BR" sz="1500" dirty="0">
                <a:solidFill>
                  <a:srgbClr val="000000"/>
                </a:solidFill>
                <a:latin typeface="Times"/>
                <a:cs typeface="Times"/>
              </a:rPr>
              <a:t>RIEGL, </a:t>
            </a:r>
            <a:r>
              <a:rPr lang="pt-BR" sz="1500" dirty="0" err="1">
                <a:solidFill>
                  <a:srgbClr val="000000"/>
                </a:solidFill>
                <a:latin typeface="Times"/>
                <a:cs typeface="Times"/>
              </a:rPr>
              <a:t>Alois</a:t>
            </a:r>
            <a:r>
              <a:rPr lang="pt-BR" sz="1500" dirty="0">
                <a:solidFill>
                  <a:srgbClr val="000000"/>
                </a:solidFill>
                <a:latin typeface="Times"/>
                <a:cs typeface="Times"/>
              </a:rPr>
              <a:t>. El culto moderno a </a:t>
            </a:r>
            <a:r>
              <a:rPr lang="pt-BR" sz="1500" dirty="0" err="1">
                <a:solidFill>
                  <a:srgbClr val="000000"/>
                </a:solidFill>
                <a:latin typeface="Times"/>
                <a:cs typeface="Times"/>
              </a:rPr>
              <a:t>los</a:t>
            </a:r>
            <a:r>
              <a:rPr lang="pt-BR" sz="1500" dirty="0">
                <a:solidFill>
                  <a:srgbClr val="000000"/>
                </a:solidFill>
                <a:latin typeface="Times"/>
                <a:cs typeface="Times"/>
              </a:rPr>
              <a:t> monumentos. Madrid: Visor, 1987.</a:t>
            </a:r>
          </a:p>
          <a:p>
            <a:pPr lvl="0" algn="just"/>
            <a:r>
              <a:rPr lang="pt-BR" sz="1500" dirty="0">
                <a:solidFill>
                  <a:srgbClr val="000000"/>
                </a:solidFill>
                <a:latin typeface="Times"/>
                <a:cs typeface="Times"/>
              </a:rPr>
              <a:t>RODRIGUES, Francisco Luciano Lima. Patrimônio cultural: a propriedade de bens culturais no estado democrático de direito. Fortaleza: UNIFOR, 2008</a:t>
            </a:r>
            <a:r>
              <a:rPr lang="pt-BR" sz="1500" dirty="0" smtClean="0">
                <a:solidFill>
                  <a:srgbClr val="000000"/>
                </a:solidFill>
                <a:latin typeface="Times"/>
                <a:cs typeface="Times"/>
              </a:rPr>
              <a:t>.</a:t>
            </a:r>
            <a:endParaRPr lang="pt-BR" sz="1500" dirty="0">
              <a:solidFill>
                <a:srgbClr val="000000"/>
              </a:solidFill>
              <a:latin typeface="Times"/>
              <a:cs typeface="Times"/>
            </a:endParaRPr>
          </a:p>
          <a:p>
            <a:pPr algn="just"/>
            <a:r>
              <a:rPr lang="pt-BR" sz="1500" dirty="0">
                <a:solidFill>
                  <a:srgbClr val="000000"/>
                </a:solidFill>
                <a:latin typeface="Times"/>
                <a:cs typeface="Times"/>
              </a:rPr>
              <a:t>UNESCO. Convenção sobre a Salvaguarda do Patrimônio Mundial, Cultural e Natural. In: IPHAN Cartas Patrimoniais. Brasília: IPHAN, 1995</a:t>
            </a:r>
            <a:r>
              <a:rPr lang="pt-BR" sz="1500" dirty="0" smtClean="0">
                <a:solidFill>
                  <a:srgbClr val="000000"/>
                </a:solidFill>
                <a:latin typeface="Times"/>
                <a:cs typeface="Times"/>
              </a:rPr>
              <a:t>.</a:t>
            </a:r>
          </a:p>
          <a:p>
            <a:pPr algn="just"/>
            <a:r>
              <a:rPr lang="pt-BR" sz="1500" dirty="0" smtClean="0">
                <a:solidFill>
                  <a:srgbClr val="000000"/>
                </a:solidFill>
                <a:latin typeface="Times"/>
                <a:cs typeface="Times"/>
              </a:rPr>
              <a:t>Em Questão. Número especial Patrimônio Cultural e Museus: </a:t>
            </a:r>
            <a:r>
              <a:rPr lang="pt-BR" sz="1500" u="sng" dirty="0">
                <a:solidFill>
                  <a:srgbClr val="000000"/>
                </a:solidFill>
                <a:latin typeface="Times"/>
                <a:cs typeface="Times"/>
                <a:hlinkClick r:id="rId2"/>
              </a:rPr>
              <a:t>https://seer.ufrgs.br/EmQuestao/issue/view/123</a:t>
            </a:r>
            <a:endParaRPr lang="pt-BR" sz="1500" dirty="0">
              <a:solidFill>
                <a:srgbClr val="000000"/>
              </a:solidFill>
              <a:latin typeface="Times"/>
              <a:cs typeface="Times"/>
            </a:endParaRPr>
          </a:p>
          <a:p>
            <a:pPr algn="just"/>
            <a:r>
              <a:rPr lang="pt-BR" sz="1500" dirty="0" smtClean="0">
                <a:solidFill>
                  <a:srgbClr val="000000"/>
                </a:solidFill>
                <a:latin typeface="Times"/>
                <a:cs typeface="Times"/>
              </a:rPr>
              <a:t>Revista </a:t>
            </a:r>
            <a:r>
              <a:rPr lang="pt-BR" sz="1500" dirty="0" err="1" smtClean="0">
                <a:solidFill>
                  <a:srgbClr val="000000"/>
                </a:solidFill>
                <a:latin typeface="Times"/>
                <a:cs typeface="Times"/>
              </a:rPr>
              <a:t>Iberoamericana</a:t>
            </a:r>
            <a:r>
              <a:rPr lang="pt-BR" sz="1500" dirty="0" smtClean="0">
                <a:solidFill>
                  <a:srgbClr val="000000"/>
                </a:solidFill>
                <a:latin typeface="Times"/>
                <a:cs typeface="Times"/>
              </a:rPr>
              <a:t> de Turismo. </a:t>
            </a:r>
            <a:r>
              <a:rPr lang="pt-BR" sz="1500" dirty="0">
                <a:solidFill>
                  <a:srgbClr val="000000"/>
                </a:solidFill>
                <a:latin typeface="Times"/>
                <a:cs typeface="Times"/>
              </a:rPr>
              <a:t>Número Especial </a:t>
            </a:r>
            <a:r>
              <a:rPr lang="pt-BR" sz="1500" dirty="0" smtClean="0">
                <a:solidFill>
                  <a:srgbClr val="000000"/>
                </a:solidFill>
                <a:latin typeface="Times"/>
                <a:cs typeface="Times"/>
              </a:rPr>
              <a:t>Memória </a:t>
            </a:r>
            <a:r>
              <a:rPr lang="pt-BR" sz="1500" dirty="0">
                <a:solidFill>
                  <a:srgbClr val="000000"/>
                </a:solidFill>
                <a:latin typeface="Times"/>
                <a:cs typeface="Times"/>
              </a:rPr>
              <a:t>e </a:t>
            </a:r>
            <a:r>
              <a:rPr lang="pt-BR" sz="1500" dirty="0" smtClean="0">
                <a:solidFill>
                  <a:srgbClr val="000000"/>
                </a:solidFill>
                <a:latin typeface="Times"/>
                <a:cs typeface="Times"/>
              </a:rPr>
              <a:t>Turismo. </a:t>
            </a:r>
            <a:r>
              <a:rPr lang="pt-BR" sz="1500" dirty="0">
                <a:solidFill>
                  <a:srgbClr val="000000"/>
                </a:solidFill>
                <a:latin typeface="Times"/>
                <a:cs typeface="Times"/>
                <a:hlinkClick r:id="rId3"/>
              </a:rPr>
              <a:t>http://www.seer.ufal.br/index.php/ritur/issue/view/337</a:t>
            </a:r>
            <a:endParaRPr lang="pt-BR" sz="1500" dirty="0">
              <a:solidFill>
                <a:srgbClr val="000000"/>
              </a:solidFill>
              <a:latin typeface="Times"/>
              <a:cs typeface="Times"/>
            </a:endParaRPr>
          </a:p>
          <a:p>
            <a:pPr algn="just"/>
            <a:endParaRPr lang="pt-BR" sz="1500" dirty="0" smtClean="0">
              <a:solidFill>
                <a:srgbClr val="000000"/>
              </a:solidFill>
              <a:latin typeface="Times"/>
              <a:cs typeface="Times"/>
            </a:endParaRPr>
          </a:p>
          <a:p>
            <a:pPr algn="just"/>
            <a:endParaRPr lang="pt-BR" sz="1500" dirty="0" smtClean="0">
              <a:solidFill>
                <a:srgbClr val="000000"/>
              </a:solidFill>
              <a:latin typeface="Times"/>
              <a:cs typeface="Time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9D74E3-D08B-D24F-BEB4-68FBA53D5838}" type="slidenum">
              <a:rPr lang="pt-BR" smtClean="0"/>
              <a:pPr>
                <a:defRPr/>
              </a:pPr>
              <a:t>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57289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415" y="37571"/>
            <a:ext cx="7313613" cy="868362"/>
          </a:xfrm>
        </p:spPr>
        <p:txBody>
          <a:bodyPr/>
          <a:lstStyle/>
          <a:p>
            <a:r>
              <a:rPr lang="en-US" b="1" dirty="0">
                <a:solidFill>
                  <a:srgbClr val="FF6600"/>
                </a:solidFill>
              </a:rPr>
              <a:t/>
            </a:r>
            <a:br>
              <a:rPr lang="en-US" b="1" dirty="0">
                <a:solidFill>
                  <a:srgbClr val="FF6600"/>
                </a:solidFill>
              </a:rPr>
            </a:br>
            <a:r>
              <a:rPr lang="en-US" sz="2500" b="1" dirty="0" err="1" smtClean="0">
                <a:solidFill>
                  <a:srgbClr val="FF6600"/>
                </a:solidFill>
              </a:rPr>
              <a:t>Algumas</a:t>
            </a:r>
            <a:r>
              <a:rPr lang="en-US" sz="2500" b="1" dirty="0" smtClean="0">
                <a:solidFill>
                  <a:srgbClr val="FF6600"/>
                </a:solidFill>
              </a:rPr>
              <a:t> </a:t>
            </a:r>
            <a:r>
              <a:rPr lang="en-US" sz="2500" b="1" dirty="0" err="1" smtClean="0">
                <a:solidFill>
                  <a:srgbClr val="FF6600"/>
                </a:solidFill>
              </a:rPr>
              <a:t>questões</a:t>
            </a:r>
            <a:r>
              <a:rPr lang="en-US" sz="2500" b="1" dirty="0" smtClean="0">
                <a:solidFill>
                  <a:srgbClr val="FF6600"/>
                </a:solidFill>
              </a:rPr>
              <a:t> que </a:t>
            </a:r>
            <a:r>
              <a:rPr lang="en-US" sz="2500" b="1" dirty="0" err="1" smtClean="0">
                <a:solidFill>
                  <a:srgbClr val="FF6600"/>
                </a:solidFill>
              </a:rPr>
              <a:t>envolvem</a:t>
            </a:r>
            <a:r>
              <a:rPr lang="en-US" sz="2500" b="1" dirty="0" smtClean="0">
                <a:solidFill>
                  <a:srgbClr val="FF6600"/>
                </a:solidFill>
              </a:rPr>
              <a:t> a </a:t>
            </a:r>
            <a:r>
              <a:rPr lang="en-US" sz="2500" b="1" dirty="0" err="1" smtClean="0">
                <a:solidFill>
                  <a:srgbClr val="FF6600"/>
                </a:solidFill>
              </a:rPr>
              <a:t>noção</a:t>
            </a:r>
            <a:r>
              <a:rPr lang="en-US" sz="2500" b="1" dirty="0" smtClean="0">
                <a:solidFill>
                  <a:srgbClr val="FF6600"/>
                </a:solidFill>
              </a:rPr>
              <a:t> e </a:t>
            </a:r>
            <a:r>
              <a:rPr lang="en-US" sz="2500" b="1" dirty="0" err="1" smtClean="0">
                <a:solidFill>
                  <a:srgbClr val="FF6600"/>
                </a:solidFill>
              </a:rPr>
              <a:t>relação</a:t>
            </a:r>
            <a:r>
              <a:rPr lang="en-US" sz="2500" b="1" dirty="0" smtClean="0">
                <a:solidFill>
                  <a:srgbClr val="FF6600"/>
                </a:solidFill>
              </a:rPr>
              <a:t> entre </a:t>
            </a:r>
            <a:br>
              <a:rPr lang="en-US" sz="2500" b="1" dirty="0" smtClean="0">
                <a:solidFill>
                  <a:srgbClr val="FF6600"/>
                </a:solidFill>
              </a:rPr>
            </a:br>
            <a:r>
              <a:rPr lang="en-US" sz="2500" b="1" dirty="0" smtClean="0">
                <a:solidFill>
                  <a:srgbClr val="FF6600"/>
                </a:solidFill>
              </a:rPr>
              <a:t>de </a:t>
            </a:r>
            <a:r>
              <a:rPr lang="en-US" sz="2500" b="1" dirty="0" err="1" smtClean="0">
                <a:solidFill>
                  <a:srgbClr val="FF6600"/>
                </a:solidFill>
              </a:rPr>
              <a:t>Patrimônio</a:t>
            </a:r>
            <a:r>
              <a:rPr lang="en-US" sz="2500" b="1" dirty="0" smtClean="0">
                <a:solidFill>
                  <a:srgbClr val="FF6600"/>
                </a:solidFill>
              </a:rPr>
              <a:t> e </a:t>
            </a:r>
            <a:r>
              <a:rPr lang="en-US" sz="2500" b="1" dirty="0" err="1" smtClean="0">
                <a:solidFill>
                  <a:srgbClr val="FF6600"/>
                </a:solidFill>
              </a:rPr>
              <a:t>Memória</a:t>
            </a:r>
            <a:endParaRPr lang="en-US" sz="2500" b="1" dirty="0">
              <a:solidFill>
                <a:srgbClr val="FF66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9D74E3-D08B-D24F-BEB4-68FBA53D5838}" type="slidenum">
              <a:rPr lang="pt-BR" smtClean="0"/>
              <a:pPr>
                <a:defRPr/>
              </a:pPr>
              <a:t>8</a:t>
            </a:fld>
            <a:endParaRPr lang="pt-BR"/>
          </a:p>
        </p:txBody>
      </p:sp>
      <p:sp>
        <p:nvSpPr>
          <p:cNvPr id="8" name="TextBox 7"/>
          <p:cNvSpPr txBox="1"/>
          <p:nvPr/>
        </p:nvSpPr>
        <p:spPr>
          <a:xfrm>
            <a:off x="618369" y="1610623"/>
            <a:ext cx="8198995" cy="3724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800" dirty="0" smtClean="0">
                <a:solidFill>
                  <a:srgbClr val="000000"/>
                </a:solidFill>
                <a:latin typeface="Times"/>
                <a:cs typeface="Times"/>
              </a:rPr>
              <a:t>O </a:t>
            </a:r>
            <a:r>
              <a:rPr lang="pt-BR" sz="1800" dirty="0" smtClean="0">
                <a:solidFill>
                  <a:srgbClr val="000000"/>
                </a:solidFill>
                <a:latin typeface="Times"/>
                <a:cs typeface="Times"/>
              </a:rPr>
              <a:t>que, por que, como e para quem preservar?</a:t>
            </a:r>
          </a:p>
          <a:p>
            <a:pPr algn="just"/>
            <a:endParaRPr lang="pt-BR" sz="1800" dirty="0" smtClean="0">
              <a:solidFill>
                <a:srgbClr val="000000"/>
              </a:solidFill>
              <a:latin typeface="Times"/>
              <a:cs typeface="Times"/>
            </a:endParaRPr>
          </a:p>
          <a:p>
            <a:pPr algn="just"/>
            <a:r>
              <a:rPr lang="pt-BR" sz="1800" dirty="0" smtClean="0">
                <a:solidFill>
                  <a:srgbClr val="000000"/>
                </a:solidFill>
                <a:latin typeface="Times"/>
                <a:cs typeface="Times"/>
              </a:rPr>
              <a:t>E</a:t>
            </a:r>
            <a:r>
              <a:rPr lang="pt-BR" sz="1800" dirty="0" smtClean="0">
                <a:solidFill>
                  <a:srgbClr val="000000"/>
                </a:solidFill>
                <a:latin typeface="Times"/>
                <a:cs typeface="Times"/>
              </a:rPr>
              <a:t>m quais situaç</a:t>
            </a:r>
            <a:r>
              <a:rPr lang="pt-BR" sz="1800" dirty="0" smtClean="0">
                <a:solidFill>
                  <a:srgbClr val="000000"/>
                </a:solidFill>
                <a:latin typeface="Times"/>
                <a:cs typeface="Times"/>
              </a:rPr>
              <a:t>ões </a:t>
            </a:r>
            <a:r>
              <a:rPr lang="pt-BR" sz="1800" dirty="0" smtClean="0">
                <a:solidFill>
                  <a:srgbClr val="000000"/>
                </a:solidFill>
                <a:latin typeface="Times"/>
                <a:cs typeface="Times"/>
              </a:rPr>
              <a:t>determinados bens s</a:t>
            </a:r>
            <a:r>
              <a:rPr lang="pt-BR" sz="1800" dirty="0" smtClean="0">
                <a:solidFill>
                  <a:srgbClr val="000000"/>
                </a:solidFill>
                <a:latin typeface="Times"/>
                <a:cs typeface="Times"/>
              </a:rPr>
              <a:t>ão considerados significativos?</a:t>
            </a:r>
          </a:p>
          <a:p>
            <a:pPr algn="just"/>
            <a:endParaRPr lang="pt-BR" sz="1800" dirty="0">
              <a:solidFill>
                <a:srgbClr val="000000"/>
              </a:solidFill>
              <a:latin typeface="Times"/>
              <a:cs typeface="Times"/>
            </a:endParaRPr>
          </a:p>
          <a:p>
            <a:pPr algn="just"/>
            <a:r>
              <a:rPr lang="pt-BR" sz="1800" dirty="0" smtClean="0">
                <a:solidFill>
                  <a:srgbClr val="000000"/>
                </a:solidFill>
                <a:latin typeface="Times"/>
                <a:cs typeface="Times"/>
              </a:rPr>
              <a:t>Em que momento estes mesmos bens </a:t>
            </a:r>
            <a:r>
              <a:rPr lang="pt-BR" sz="1800" dirty="0" smtClean="0">
                <a:solidFill>
                  <a:srgbClr val="000000"/>
                </a:solidFill>
                <a:latin typeface="Times"/>
                <a:cs typeface="Times"/>
              </a:rPr>
              <a:t>promovem </a:t>
            </a:r>
            <a:r>
              <a:rPr lang="pt-BR" sz="1800" dirty="0">
                <a:solidFill>
                  <a:srgbClr val="000000"/>
                </a:solidFill>
                <a:latin typeface="Times"/>
                <a:cs typeface="Times"/>
              </a:rPr>
              <a:t>o esquecimento? </a:t>
            </a:r>
          </a:p>
          <a:p>
            <a:pPr algn="just"/>
            <a:endParaRPr lang="pt-BR" sz="1800" dirty="0" smtClean="0">
              <a:solidFill>
                <a:srgbClr val="000000"/>
              </a:solidFill>
              <a:latin typeface="Times"/>
              <a:cs typeface="Times"/>
            </a:endParaRPr>
          </a:p>
          <a:p>
            <a:pPr algn="just"/>
            <a:r>
              <a:rPr lang="pt-BR" sz="1800" dirty="0" smtClean="0">
                <a:solidFill>
                  <a:srgbClr val="000000"/>
                </a:solidFill>
                <a:latin typeface="Times"/>
                <a:cs typeface="Times"/>
              </a:rPr>
              <a:t>Como estas perguntas se diluem nas seguintes </a:t>
            </a:r>
            <a:r>
              <a:rPr lang="pt-BR" sz="1800" dirty="0" smtClean="0">
                <a:solidFill>
                  <a:srgbClr val="000000"/>
                </a:solidFill>
                <a:latin typeface="Times"/>
                <a:cs typeface="Times"/>
              </a:rPr>
              <a:t>esferas?</a:t>
            </a:r>
            <a:endParaRPr lang="pt-BR" sz="1800" dirty="0" smtClean="0">
              <a:solidFill>
                <a:srgbClr val="000000"/>
              </a:solidFill>
              <a:latin typeface="Times"/>
              <a:cs typeface="Times"/>
            </a:endParaRPr>
          </a:p>
          <a:p>
            <a:pPr algn="just"/>
            <a:endParaRPr lang="pt-BR" sz="1800" dirty="0">
              <a:solidFill>
                <a:srgbClr val="000000"/>
              </a:solidFill>
              <a:latin typeface="Times"/>
              <a:cs typeface="Times"/>
            </a:endParaRPr>
          </a:p>
          <a:p>
            <a:pPr algn="just"/>
            <a:r>
              <a:rPr lang="pt-BR" sz="1800" dirty="0">
                <a:solidFill>
                  <a:srgbClr val="000000"/>
                </a:solidFill>
                <a:latin typeface="Times"/>
                <a:cs typeface="Times"/>
              </a:rPr>
              <a:t>Patrimônio municipal (muitas vezes chamado de “interesse local”);</a:t>
            </a:r>
          </a:p>
          <a:p>
            <a:pPr algn="just"/>
            <a:r>
              <a:rPr lang="pt-BR" sz="1800" dirty="0">
                <a:solidFill>
                  <a:srgbClr val="000000"/>
                </a:solidFill>
                <a:latin typeface="Times"/>
                <a:cs typeface="Times"/>
              </a:rPr>
              <a:t>Patrimônio estadual;</a:t>
            </a:r>
          </a:p>
          <a:p>
            <a:pPr algn="just"/>
            <a:r>
              <a:rPr lang="pt-BR" sz="1800" dirty="0">
                <a:solidFill>
                  <a:srgbClr val="000000"/>
                </a:solidFill>
                <a:latin typeface="Times"/>
                <a:cs typeface="Times"/>
              </a:rPr>
              <a:t>Patrimônio nacional;</a:t>
            </a:r>
          </a:p>
          <a:p>
            <a:pPr algn="just"/>
            <a:r>
              <a:rPr lang="pt-BR" sz="1800" dirty="0">
                <a:solidFill>
                  <a:srgbClr val="000000"/>
                </a:solidFill>
                <a:latin typeface="Times"/>
                <a:cs typeface="Times"/>
              </a:rPr>
              <a:t>Patrimônio da </a:t>
            </a:r>
            <a:r>
              <a:rPr lang="pt-BR" sz="1800" dirty="0" smtClean="0">
                <a:solidFill>
                  <a:srgbClr val="000000"/>
                </a:solidFill>
                <a:latin typeface="Times"/>
                <a:cs typeface="Times"/>
              </a:rPr>
              <a:t>humanidade.</a:t>
            </a:r>
            <a:endParaRPr lang="pt-BR" sz="1800" dirty="0">
              <a:solidFill>
                <a:srgbClr val="000000"/>
              </a:solidFill>
              <a:latin typeface="Times"/>
              <a:cs typeface="Time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144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6600"/>
                </a:solidFill>
              </a:rPr>
              <a:t>Texto</a:t>
            </a:r>
            <a:r>
              <a:rPr lang="en-US" b="1" dirty="0" smtClean="0">
                <a:solidFill>
                  <a:srgbClr val="FF6600"/>
                </a:solidFill>
              </a:rPr>
              <a:t> I</a:t>
            </a:r>
            <a:endParaRPr lang="en-US" b="1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444" y="1735138"/>
            <a:ext cx="8693856" cy="4056062"/>
          </a:xfrm>
        </p:spPr>
        <p:txBody>
          <a:bodyPr/>
          <a:lstStyle/>
          <a:p>
            <a:pPr algn="just"/>
            <a:r>
              <a:rPr lang="pt-BR" sz="2800" dirty="0">
                <a:solidFill>
                  <a:srgbClr val="000000"/>
                </a:solidFill>
                <a:latin typeface="Times"/>
                <a:cs typeface="Times"/>
              </a:rPr>
              <a:t>MENESES, </a:t>
            </a:r>
            <a:r>
              <a:rPr lang="pt-BR" sz="2800" dirty="0" err="1">
                <a:solidFill>
                  <a:srgbClr val="000000"/>
                </a:solidFill>
                <a:latin typeface="Times"/>
                <a:cs typeface="Times"/>
              </a:rPr>
              <a:t>Ulpiano</a:t>
            </a:r>
            <a:r>
              <a:rPr lang="pt-BR" sz="2800" dirty="0">
                <a:solidFill>
                  <a:srgbClr val="000000"/>
                </a:solidFill>
                <a:latin typeface="Times"/>
                <a:cs typeface="Times"/>
              </a:rPr>
              <a:t> Toledo Bezerra. </a:t>
            </a:r>
            <a:r>
              <a:rPr lang="pt-BR" sz="2800" b="1" dirty="0">
                <a:solidFill>
                  <a:srgbClr val="000000"/>
                </a:solidFill>
                <a:latin typeface="Times"/>
                <a:cs typeface="Times"/>
              </a:rPr>
              <a:t>O campo do patrimônio cultural</a:t>
            </a:r>
            <a:r>
              <a:rPr lang="pt-BR" sz="2800" dirty="0">
                <a:solidFill>
                  <a:srgbClr val="000000"/>
                </a:solidFill>
                <a:latin typeface="Times"/>
                <a:cs typeface="Times"/>
              </a:rPr>
              <a:t>: uma revisão </a:t>
            </a:r>
            <a:r>
              <a:rPr lang="pt-BR" sz="2800" dirty="0" smtClean="0">
                <a:solidFill>
                  <a:srgbClr val="000000"/>
                </a:solidFill>
                <a:latin typeface="Times"/>
                <a:cs typeface="Times"/>
              </a:rPr>
              <a:t>de premissas</a:t>
            </a:r>
            <a:r>
              <a:rPr lang="pt-BR" sz="2800" dirty="0">
                <a:solidFill>
                  <a:srgbClr val="000000"/>
                </a:solidFill>
                <a:latin typeface="Times"/>
                <a:cs typeface="Times"/>
              </a:rPr>
              <a:t>. In: Anais do </a:t>
            </a:r>
            <a:r>
              <a:rPr lang="pt-BR" sz="2800" dirty="0" err="1">
                <a:solidFill>
                  <a:srgbClr val="000000"/>
                </a:solidFill>
                <a:latin typeface="Times"/>
                <a:cs typeface="Times"/>
              </a:rPr>
              <a:t>I</a:t>
            </a:r>
            <a:r>
              <a:rPr lang="pt-BR" sz="2800" dirty="0">
                <a:solidFill>
                  <a:srgbClr val="000000"/>
                </a:solidFill>
                <a:latin typeface="Times"/>
                <a:cs typeface="Times"/>
              </a:rPr>
              <a:t> Fórum Nacional do Patrimônio Cultural. Ouro Preto: IPHAN, 2009. Disponível em: &lt; </a:t>
            </a:r>
            <a:r>
              <a:rPr lang="pt-BR" sz="2800" dirty="0" err="1">
                <a:solidFill>
                  <a:srgbClr val="000000"/>
                </a:solidFill>
                <a:latin typeface="Times"/>
                <a:cs typeface="Times"/>
              </a:rPr>
              <a:t>http</a:t>
            </a:r>
            <a:r>
              <a:rPr lang="pt-BR" sz="2800" dirty="0">
                <a:solidFill>
                  <a:srgbClr val="000000"/>
                </a:solidFill>
                <a:latin typeface="Times"/>
                <a:cs typeface="Times"/>
              </a:rPr>
              <a:t>://</a:t>
            </a:r>
            <a:r>
              <a:rPr lang="pt-BR" sz="2800" dirty="0" err="1">
                <a:solidFill>
                  <a:srgbClr val="000000"/>
                </a:solidFill>
                <a:latin typeface="Times"/>
                <a:cs typeface="Times"/>
              </a:rPr>
              <a:t>portal.iphan.gov.br</a:t>
            </a:r>
            <a:r>
              <a:rPr lang="pt-BR" sz="2800" dirty="0">
                <a:solidFill>
                  <a:srgbClr val="000000"/>
                </a:solidFill>
                <a:latin typeface="Times"/>
                <a:cs typeface="Times"/>
              </a:rPr>
              <a:t>/uploads/</a:t>
            </a:r>
            <a:r>
              <a:rPr lang="pt-BR" sz="2800" dirty="0" err="1">
                <a:solidFill>
                  <a:srgbClr val="000000"/>
                </a:solidFill>
                <a:latin typeface="Times"/>
                <a:cs typeface="Times"/>
              </a:rPr>
              <a:t>ckfinder</a:t>
            </a:r>
            <a:r>
              <a:rPr lang="pt-BR" sz="2800" dirty="0">
                <a:solidFill>
                  <a:srgbClr val="000000"/>
                </a:solidFill>
                <a:latin typeface="Times"/>
                <a:cs typeface="Times"/>
              </a:rPr>
              <a:t>/arquivos/</a:t>
            </a:r>
            <a:r>
              <a:rPr lang="pt-BR" sz="2800" dirty="0" err="1">
                <a:solidFill>
                  <a:srgbClr val="000000"/>
                </a:solidFill>
                <a:latin typeface="Times"/>
                <a:cs typeface="Times"/>
              </a:rPr>
              <a:t>MENESES_Ulpiano_O</a:t>
            </a:r>
            <a:r>
              <a:rPr lang="pt-BR" sz="2800" dirty="0">
                <a:solidFill>
                  <a:srgbClr val="000000"/>
                </a:solidFill>
                <a:latin typeface="Times"/>
                <a:cs typeface="Times"/>
              </a:rPr>
              <a:t>-campo-do-</a:t>
            </a:r>
            <a:r>
              <a:rPr lang="pt-BR" sz="2800" dirty="0" err="1">
                <a:solidFill>
                  <a:srgbClr val="000000"/>
                </a:solidFill>
                <a:latin typeface="Times"/>
                <a:cs typeface="Times"/>
              </a:rPr>
              <a:t>patrimonio</a:t>
            </a:r>
            <a:r>
              <a:rPr lang="pt-BR" sz="2800" dirty="0">
                <a:solidFill>
                  <a:srgbClr val="000000"/>
                </a:solidFill>
                <a:latin typeface="Times"/>
                <a:cs typeface="Times"/>
              </a:rPr>
              <a:t>-cultural---uma-</a:t>
            </a:r>
            <a:r>
              <a:rPr lang="pt-BR" sz="2800" dirty="0" err="1">
                <a:solidFill>
                  <a:srgbClr val="000000"/>
                </a:solidFill>
                <a:latin typeface="Times"/>
                <a:cs typeface="Times"/>
              </a:rPr>
              <a:t>revisao</a:t>
            </a:r>
            <a:r>
              <a:rPr lang="pt-BR" sz="2800" dirty="0">
                <a:solidFill>
                  <a:srgbClr val="000000"/>
                </a:solidFill>
                <a:latin typeface="Times"/>
                <a:cs typeface="Times"/>
              </a:rPr>
              <a:t>-de-</a:t>
            </a:r>
            <a:r>
              <a:rPr lang="pt-BR" sz="2800" dirty="0" err="1">
                <a:solidFill>
                  <a:srgbClr val="000000"/>
                </a:solidFill>
                <a:latin typeface="Times"/>
                <a:cs typeface="Times"/>
              </a:rPr>
              <a:t>premissas.pdf</a:t>
            </a:r>
            <a:r>
              <a:rPr lang="pt-BR" sz="2800" dirty="0">
                <a:solidFill>
                  <a:srgbClr val="000000"/>
                </a:solidFill>
                <a:latin typeface="Times"/>
                <a:cs typeface="Times"/>
              </a:rPr>
              <a:t> &gt;. Acesso em: 08 fev. 2019.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9D74E3-D08B-D24F-BEB4-68FBA53D5838}" type="slidenum">
              <a:rPr lang="pt-BR" smtClean="0"/>
              <a:pPr>
                <a:defRPr/>
              </a:pPr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5941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Default Theme">
  <a:themeElements>
    <a:clrScheme name="Custom 2">
      <a:dk1>
        <a:srgbClr val="5A41A5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202</TotalTime>
  <Words>1330</Words>
  <Application>Microsoft Macintosh PowerPoint</Application>
  <PresentationFormat>On-screen Show (4:3)</PresentationFormat>
  <Paragraphs>104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Theme</vt:lpstr>
      <vt:lpstr>Aula 4  Patrimônio e Memória </vt:lpstr>
      <vt:lpstr>Patrimônio</vt:lpstr>
      <vt:lpstr>Patrimônio</vt:lpstr>
      <vt:lpstr>Memória</vt:lpstr>
      <vt:lpstr>Memória</vt:lpstr>
      <vt:lpstr>Patrimônio e Memória</vt:lpstr>
      <vt:lpstr>Patrimônio e Memória</vt:lpstr>
      <vt:lpstr> Algumas questões que envolvem a noção e relação entre  de Patrimônio e Memória</vt:lpstr>
      <vt:lpstr>Texto I</vt:lpstr>
      <vt:lpstr>Texto II</vt:lpstr>
      <vt:lpstr>Monumentos e anti-monumentos</vt:lpstr>
      <vt:lpstr>Texto III</vt:lpstr>
      <vt:lpstr>Patrimônio Cultural e Repatriação </vt:lpstr>
      <vt:lpstr>PowerPoint Presentation</vt:lpstr>
      <vt:lpstr>Considerações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 user</dc:creator>
  <cp:lastModifiedBy>User user</cp:lastModifiedBy>
  <cp:revision>48</cp:revision>
  <dcterms:created xsi:type="dcterms:W3CDTF">2019-04-04T13:43:37Z</dcterms:created>
  <dcterms:modified xsi:type="dcterms:W3CDTF">2019-04-05T22:13:09Z</dcterms:modified>
</cp:coreProperties>
</file>