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6" r:id="rId3"/>
    <p:sldId id="297" r:id="rId4"/>
    <p:sldId id="298" r:id="rId5"/>
    <p:sldId id="260" r:id="rId6"/>
    <p:sldId id="277" r:id="rId7"/>
    <p:sldId id="285" r:id="rId8"/>
    <p:sldId id="257" r:id="rId9"/>
    <p:sldId id="258" r:id="rId10"/>
    <p:sldId id="259" r:id="rId11"/>
    <p:sldId id="283" r:id="rId12"/>
    <p:sldId id="280" r:id="rId13"/>
    <p:sldId id="291" r:id="rId14"/>
    <p:sldId id="281" r:id="rId15"/>
    <p:sldId id="292" r:id="rId16"/>
    <p:sldId id="293" r:id="rId17"/>
    <p:sldId id="294" r:id="rId18"/>
    <p:sldId id="295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55B4ED2-B804-F045-A47C-0C9CC73ACF22}" type="datetimeFigureOut">
              <a:rPr lang="pt-BR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D5A3FD-0C29-654D-9951-DAE2D37FDB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531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629C0076-C114-1C45-9008-51D4E88A5D95}" type="datetime1">
              <a:rPr lang="pt-BR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65" charset="0"/>
              </a:defRPr>
            </a:lvl1pPr>
          </a:lstStyle>
          <a:p>
            <a:pPr>
              <a:defRPr/>
            </a:pPr>
            <a:fld id="{7663DAD9-93B6-2446-BEA9-B875A02CAC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685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357A91-42A8-C64C-A3B0-35CC696F46C3}" type="datetime1">
              <a:rPr lang="pt-BR" smtClean="0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BBD82-5F55-6D40-BE3B-19164BB3350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007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357A91-42A8-C64C-A3B0-35CC696F46C3}" type="datetime1">
              <a:rPr lang="pt-BR" smtClean="0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BBD82-5F55-6D40-BE3B-19164BB3350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3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357A91-42A8-C64C-A3B0-35CC696F46C3}" type="datetime1">
              <a:rPr lang="pt-BR" smtClean="0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BBD82-5F55-6D40-BE3B-19164BB3350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5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357A91-42A8-C64C-A3B0-35CC696F46C3}" type="datetime1">
              <a:rPr lang="pt-BR" smtClean="0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BBD82-5F55-6D40-BE3B-19164BB3350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07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8C589-1730-CB46-A52B-1D8CB3916A73}" type="datetime1">
              <a:rPr lang="pt-BR" smtClean="0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2850C-F9E9-5943-A627-89BF924108C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188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753A6E-6C72-534C-B8C9-F6007EA9C7B6}" type="datetime1">
              <a:rPr lang="pt-BR" smtClean="0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F18A2-D592-6747-BC6D-A24311805D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31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6A6F89-F960-D945-ABDA-E71842D2ECE1}" type="datetime1">
              <a:rPr lang="pt-BR" smtClean="0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A8905-7828-564F-B5DD-D0EED50A980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0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357A91-42A8-C64C-A3B0-35CC696F46C3}" type="datetime1">
              <a:rPr lang="pt-BR" smtClean="0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BBD82-5F55-6D40-BE3B-19164BB3350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98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6D1329-26A5-B347-B54F-9F69BDDC45D7}" type="datetime1">
              <a:rPr lang="pt-BR" smtClean="0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42445-6C15-3D4B-90A4-51676EFC695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57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E7EA6F-5D6D-F448-BBBB-E178890D84D4}" type="datetime1">
              <a:rPr lang="pt-BR" smtClean="0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2312D-9E8B-134C-9524-DEAE12A5B9B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09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FDB9471B-AABF-AB4C-A899-42CDE5D126DD}" type="datetime1">
              <a:rPr lang="pt-BR" smtClean="0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8A2DB-A29C-9140-BDD1-DD0114618DB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36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fld id="{1B357A91-42A8-C64C-A3B0-35CC696F46C3}" type="datetime1">
              <a:rPr lang="pt-BR" smtClean="0"/>
              <a:pPr>
                <a:defRPr/>
              </a:pPr>
              <a:t>03/04/2017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9BBD82-5F55-6D40-BE3B-19164BB3350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57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51648" cy="1828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Linguagem Natural, Linguagem Artificial e Linguagem Documentária</a:t>
            </a:r>
          </a:p>
        </p:txBody>
      </p:sp>
      <p:sp>
        <p:nvSpPr>
          <p:cNvPr id="15363" name="Subtítulo 2"/>
          <p:cNvSpPr>
            <a:spLocks noGrp="1"/>
          </p:cNvSpPr>
          <p:nvPr>
            <p:ph type="subTitle" idx="1"/>
          </p:nvPr>
        </p:nvSpPr>
        <p:spPr>
          <a:xfrm>
            <a:off x="533400" y="4365625"/>
            <a:ext cx="7854950" cy="935038"/>
          </a:xfrm>
        </p:spPr>
        <p:txBody>
          <a:bodyPr>
            <a:noAutofit/>
          </a:bodyPr>
          <a:lstStyle/>
          <a:p>
            <a:pPr marR="0" algn="ctr" eaLnBrk="1" hangingPunct="1">
              <a:lnSpc>
                <a:spcPct val="90000"/>
              </a:lnSpc>
            </a:pPr>
            <a:r>
              <a:rPr lang="pt-BR" sz="3200" dirty="0">
                <a:solidFill>
                  <a:schemeClr val="bg1"/>
                </a:solidFill>
              </a:rPr>
              <a:t>Aula 4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pt-BR" sz="3200" dirty="0">
                <a:solidFill>
                  <a:schemeClr val="bg1"/>
                </a:solidFill>
              </a:rPr>
              <a:t>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200"/>
              <a:t>Consequências da mudança de perspectiva: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579296" cy="4857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800" dirty="0"/>
              <a:t>Concentração de estudos em Linguística e Estatística, voltados à automação do tratamento da informação.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800" dirty="0"/>
              <a:t>            Linguística                           Estatística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t-BR" sz="2400" dirty="0"/>
              <a:t>- Problemas de vocabulário;          - Instrumento de apoio p/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pt-BR" sz="2400" dirty="0"/>
              <a:t>- Métodos de padronização            determinar frequências de</a:t>
            </a:r>
          </a:p>
          <a:p>
            <a:pPr>
              <a:lnSpc>
                <a:spcPct val="90000"/>
              </a:lnSpc>
              <a:buNone/>
            </a:pPr>
            <a:r>
              <a:rPr lang="pt-BR" sz="2400" dirty="0"/>
              <a:t>     da LN para LD;                         descritores, mapear e analisar</a:t>
            </a:r>
          </a:p>
          <a:p>
            <a:pPr>
              <a:lnSpc>
                <a:spcPct val="90000"/>
              </a:lnSpc>
              <a:buNone/>
            </a:pPr>
            <a:r>
              <a:rPr lang="pt-BR" sz="2400" dirty="0"/>
              <a:t>- Estruturação de campos               ocorrências de citações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sz="2400" dirty="0"/>
              <a:t>semânticos e categorias 			</a:t>
            </a:r>
          </a:p>
        </p:txBody>
      </p:sp>
      <p:sp>
        <p:nvSpPr>
          <p:cNvPr id="4" name="Seta para baixo 3"/>
          <p:cNvSpPr/>
          <p:nvPr/>
        </p:nvSpPr>
        <p:spPr>
          <a:xfrm>
            <a:off x="2267744" y="2672556"/>
            <a:ext cx="144463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6372200" y="2654190"/>
            <a:ext cx="144462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468146" y="242105"/>
            <a:ext cx="8229600" cy="6365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2800"/>
              <a:t>Representação Documentária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7"/>
            <a:ext cx="8435280" cy="5271864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Processo</a:t>
            </a:r>
            <a:r>
              <a:rPr lang="pt-BR" sz="2000" dirty="0"/>
              <a:t>               </a:t>
            </a:r>
            <a:r>
              <a:rPr lang="pt-BR" sz="2400" dirty="0"/>
              <a:t>Análise do texto</a:t>
            </a:r>
            <a:r>
              <a:rPr lang="pt-BR" sz="2000" dirty="0"/>
              <a:t>  (identificação de conteúdos    					      pertinentes em função do sistema)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400" dirty="0"/>
              <a:t>				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400" dirty="0"/>
              <a:t>				Síntese</a:t>
            </a:r>
            <a:r>
              <a:rPr lang="pt-BR" sz="2000" dirty="0"/>
              <a:t> (resumo)      </a:t>
            </a:r>
          </a:p>
          <a:p>
            <a:pPr eaLnBrk="1" hangingPunct="1">
              <a:buFont typeface="Wingdings 2" pitchFamily="-65" charset="2"/>
              <a:buNone/>
            </a:pPr>
            <a:endParaRPr lang="pt-BR" sz="2000" dirty="0"/>
          </a:p>
          <a:p>
            <a:pPr eaLnBrk="1" hangingPunct="1">
              <a:buFont typeface="Wingdings 2" pitchFamily="-65" charset="2"/>
              <a:buNone/>
            </a:pPr>
            <a:r>
              <a:rPr lang="pt-BR" sz="2000" dirty="0"/>
              <a:t>                                   </a:t>
            </a:r>
            <a:r>
              <a:rPr lang="pt-BR" sz="2400" dirty="0"/>
              <a:t>Representação dos documentos </a:t>
            </a:r>
            <a:r>
              <a:rPr lang="pt-BR" sz="2000" dirty="0"/>
              <a:t>(índices)</a:t>
            </a:r>
          </a:p>
          <a:p>
            <a:pPr eaLnBrk="1" hangingPunct="1">
              <a:buFont typeface="Wingdings 2" pitchFamily="-65" charset="2"/>
              <a:buNone/>
            </a:pPr>
            <a:endParaRPr lang="pt-BR" sz="2000" dirty="0"/>
          </a:p>
          <a:p>
            <a:pPr eaLnBrk="1" hangingPunct="1">
              <a:buFont typeface="Wingdings 2" pitchFamily="-65" charset="2"/>
              <a:buNone/>
            </a:pPr>
            <a:r>
              <a:rPr lang="pt-BR" sz="2400" dirty="0"/>
              <a:t>Indexação</a:t>
            </a:r>
            <a:r>
              <a:rPr lang="pt-BR" sz="2000" dirty="0"/>
              <a:t> = </a:t>
            </a:r>
            <a:r>
              <a:rPr lang="pt-BR" sz="2400" dirty="0"/>
              <a:t>Tradução LN para LD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400" dirty="0"/>
              <a:t>                                Ações:  </a:t>
            </a:r>
            <a:r>
              <a:rPr lang="pt-BR" sz="2000" dirty="0"/>
              <a:t>Reagrupar noções/conceitos;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 dirty="0"/>
              <a:t>                                             	Selecionar ideias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 dirty="0"/>
              <a:t>                                            	Sintetizar dados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000" dirty="0"/>
              <a:t>                                             	 Triar/avaliar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2022591" y="1275840"/>
            <a:ext cx="719138" cy="158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1770179" y="1509902"/>
            <a:ext cx="1223962" cy="93662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rot="16200000" flipH="1">
            <a:off x="1122479" y="1630860"/>
            <a:ext cx="1800225" cy="144145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65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2400" b="1"/>
              <a:t>Por que não usar a LN no tratamento documental?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199856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-65" charset="2"/>
              <a:buNone/>
            </a:pPr>
            <a:r>
              <a:rPr lang="pt-BR" sz="2800" dirty="0"/>
              <a:t>Principais problemas:</a:t>
            </a:r>
          </a:p>
          <a:p>
            <a:pPr eaLnBrk="1" hangingPunct="1"/>
            <a:r>
              <a:rPr lang="pt-BR" sz="2800" dirty="0"/>
              <a:t>Redundância</a:t>
            </a:r>
          </a:p>
          <a:p>
            <a:pPr eaLnBrk="1" hangingPunct="1"/>
            <a:r>
              <a:rPr lang="pt-BR" sz="2800" dirty="0"/>
              <a:t>Ambiguidade</a:t>
            </a:r>
          </a:p>
          <a:p>
            <a:pPr eaLnBrk="1" hangingPunct="1"/>
            <a:r>
              <a:rPr lang="pt-BR" sz="2800" dirty="0"/>
              <a:t>Polissemia</a:t>
            </a:r>
          </a:p>
          <a:p>
            <a:pPr eaLnBrk="1" hangingPunct="1"/>
            <a:r>
              <a:rPr lang="pt-BR" sz="2800" dirty="0"/>
              <a:t>Variações dialetais</a:t>
            </a:r>
          </a:p>
          <a:p>
            <a:pPr eaLnBrk="1" hangingPunct="1"/>
            <a:r>
              <a:rPr lang="pt-BR" sz="2800" dirty="0"/>
              <a:t>Incompreensão/confusão dos fenômenos naturais.</a:t>
            </a:r>
          </a:p>
          <a:p>
            <a:pPr eaLnBrk="1" hangingPunct="1">
              <a:buFont typeface="Wingdings 2" pitchFamily="-65" charset="2"/>
              <a:buNone/>
            </a:pPr>
            <a:endParaRPr lang="pt-BR" sz="2800" dirty="0"/>
          </a:p>
          <a:p>
            <a:pPr eaLnBrk="1" hangingPunct="1">
              <a:buFont typeface="Wingdings 2" pitchFamily="-65" charset="2"/>
              <a:buNone/>
            </a:pPr>
            <a:r>
              <a:rPr lang="pt-BR" sz="2800" dirty="0"/>
              <a:t>   Na LD, há uma preocupação com o controle do vocabulário. Cada unidade preferencial integrada em uma LD deve corresponder a um conceito.</a:t>
            </a:r>
          </a:p>
          <a:p>
            <a:pPr eaLnBrk="1" hangingPunct="1"/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225787" cy="1332736"/>
          </a:xfrm>
        </p:spPr>
        <p:txBody>
          <a:bodyPr/>
          <a:lstStyle/>
          <a:p>
            <a:r>
              <a:rPr lang="pt-BR" dirty="0"/>
              <a:t>Controle do vocabulário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7544" y="1844825"/>
            <a:ext cx="8208911" cy="38952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z="28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dirty="0">
                <a:ea typeface="Arial" pitchFamily="-65" charset="0"/>
                <a:cs typeface="Arial" pitchFamily="-65" charset="0"/>
              </a:rPr>
              <a:t>LD </a:t>
            </a:r>
            <a:r>
              <a:rPr lang="pt-PT" sz="2800" dirty="0">
                <a:ea typeface="Arial" pitchFamily="-65" charset="0"/>
                <a:cs typeface="Arial" pitchFamily="-65" charset="0"/>
                <a:sym typeface="Wingdings" pitchFamily="-65" charset="2"/>
              </a:rPr>
              <a:t></a:t>
            </a:r>
            <a:r>
              <a:rPr lang="pt-PT" sz="2800" dirty="0">
                <a:ea typeface="Arial" pitchFamily="-65" charset="0"/>
                <a:cs typeface="Arial" pitchFamily="-65" charset="0"/>
              </a:rPr>
              <a:t> controle do vocabulário a partir da organização de um sistema </a:t>
            </a:r>
            <a:r>
              <a:rPr lang="pt-PT" sz="2800" dirty="0">
                <a:ea typeface="Arial" pitchFamily="-65" charset="0"/>
                <a:cs typeface="Arial" pitchFamily="-65" charset="0"/>
                <a:sym typeface="Wingdings" pitchFamily="-65" charset="2"/>
              </a:rPr>
              <a:t>de significação</a:t>
            </a:r>
            <a:endParaRPr lang="pt-PT" sz="28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dirty="0">
                <a:ea typeface="Arial" pitchFamily="-65" charset="0"/>
                <a:cs typeface="Arial" pitchFamily="-65" charset="0"/>
              </a:rPr>
              <a:t>		. unidades preferenciais (LN-LE)</a:t>
            </a:r>
            <a:endParaRPr lang="pt-PT" sz="28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dirty="0">
                <a:ea typeface="Arial" pitchFamily="-65" charset="0"/>
                <a:cs typeface="Arial" pitchFamily="-65" charset="0"/>
              </a:rPr>
              <a:t>		. correspondência unidades/conceitos</a:t>
            </a:r>
            <a:endParaRPr lang="pt-PT" sz="28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dirty="0">
                <a:ea typeface="Arial" pitchFamily="-65" charset="0"/>
                <a:cs typeface="Arial" pitchFamily="-65" charset="0"/>
              </a:rPr>
              <a:t>		. controle de sinonímia</a:t>
            </a:r>
            <a:endParaRPr lang="pt-PT" sz="28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dirty="0">
                <a:ea typeface="Arial" pitchFamily="-65" charset="0"/>
                <a:cs typeface="Arial" pitchFamily="-65" charset="0"/>
              </a:rPr>
              <a:t>		. “controle de significação”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79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4500" dirty="0"/>
              <a:t>Observe que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95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800" dirty="0"/>
              <a:t>A palavra isolada não tem significado ou tem muitos significados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800" dirty="0"/>
          </a:p>
          <a:p>
            <a:pPr eaLnBrk="1" hangingPunct="1">
              <a:lnSpc>
                <a:spcPct val="90000"/>
              </a:lnSpc>
            </a:pPr>
            <a:r>
              <a:rPr lang="pt-BR" sz="2800" dirty="0"/>
              <a:t>É no discurso (uso) que a palavra assume seu significado particular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800" dirty="0"/>
          </a:p>
          <a:p>
            <a:pPr eaLnBrk="1" hangingPunct="1">
              <a:lnSpc>
                <a:spcPct val="90000"/>
              </a:lnSpc>
            </a:pPr>
            <a:r>
              <a:rPr lang="pt-BR" sz="2800" dirty="0"/>
              <a:t>Nos discursos as palavras passam a ser termos, porque são contextualizadas.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endParaRPr lang="pt-BR" sz="2800" dirty="0"/>
          </a:p>
          <a:p>
            <a:pPr eaLnBrk="1" hangingPunct="1">
              <a:lnSpc>
                <a:spcPct val="90000"/>
              </a:lnSpc>
            </a:pPr>
            <a:r>
              <a:rPr lang="pt-BR" sz="2800" dirty="0"/>
              <a:t>Ex: Indexação na Economia; Indexação na CI</a:t>
            </a:r>
          </a:p>
          <a:p>
            <a:pPr eaLnBrk="1" hangingPunct="1">
              <a:lnSpc>
                <a:spcPct val="90000"/>
              </a:lnSpc>
              <a:buFont typeface="Wingdings 2" pitchFamily="-65" charset="2"/>
              <a:buNone/>
            </a:pPr>
            <a:r>
              <a:rPr lang="pt-BR" sz="2400" dirty="0"/>
              <a:t>           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848872" cy="3960440"/>
          </a:xfrm>
        </p:spPr>
        <p:txBody>
          <a:bodyPr>
            <a:normAutofit/>
          </a:bodyPr>
          <a:lstStyle/>
          <a:p>
            <a:r>
              <a:rPr lang="pt-BR" sz="2800" dirty="0"/>
              <a:t>A LD organiza seus termos tendo como referência um sistema de significação, recorrendo, para isso, à estruturação, segundo o modelo da organização da língua. Como sistema construído, entretanto, não tem todas as propriedades da Linguagem Natural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5937755" cy="1188720"/>
          </a:xfrm>
        </p:spPr>
        <p:txBody>
          <a:bodyPr/>
          <a:lstStyle/>
          <a:p>
            <a:r>
              <a:rPr lang="pt-BR"/>
              <a:t>Linguagem documentária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75252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dirty="0">
                <a:ea typeface="Arial" pitchFamily="-65" charset="0"/>
                <a:cs typeface="Arial" pitchFamily="-65" charset="0"/>
              </a:rPr>
              <a:t>Léxico + regras</a:t>
            </a:r>
            <a:endParaRPr lang="pt-PT" sz="28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z="2800" dirty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dirty="0">
                <a:ea typeface="Arial" pitchFamily="-65" charset="0"/>
                <a:cs typeface="Arial" pitchFamily="-65" charset="0"/>
              </a:rPr>
              <a:t>. </a:t>
            </a:r>
            <a:r>
              <a:rPr lang="pt-PT" sz="2800" b="1" dirty="0">
                <a:ea typeface="Arial" pitchFamily="-65" charset="0"/>
                <a:cs typeface="Arial" pitchFamily="-65" charset="0"/>
              </a:rPr>
              <a:t>Rede paradigmática</a:t>
            </a:r>
            <a:r>
              <a:rPr lang="pt-PT" sz="2800" dirty="0">
                <a:ea typeface="Arial" pitchFamily="-65" charset="0"/>
                <a:cs typeface="Arial" pitchFamily="-65" charset="0"/>
              </a:rPr>
              <a:t> (relações essenciais, estáveis) = organização lógico-semântica</a:t>
            </a:r>
            <a:endParaRPr lang="pt-PT" sz="28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z="2800" dirty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b="1" dirty="0">
                <a:ea typeface="Arial" pitchFamily="-65" charset="0"/>
                <a:cs typeface="Arial" pitchFamily="-65" charset="0"/>
              </a:rPr>
              <a:t>. Rede sintagmática </a:t>
            </a:r>
            <a:r>
              <a:rPr lang="pt-PT" sz="2800" dirty="0">
                <a:ea typeface="Arial" pitchFamily="-65" charset="0"/>
                <a:cs typeface="Arial" pitchFamily="-65" charset="0"/>
              </a:rPr>
              <a:t>(relações contingentes = novos sintagmas)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PT" sz="2800" dirty="0">
              <a:ea typeface="Arial" pitchFamily="-65" charset="0"/>
              <a:cs typeface="Arial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dirty="0">
                <a:ea typeface="Arial" pitchFamily="-65" charset="0"/>
                <a:cs typeface="Arial" pitchFamily="-65" charset="0"/>
              </a:rPr>
              <a:t>Reproduz, a seu modo, a organização da língua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pt-PT" sz="2800" dirty="0">
                <a:ea typeface="Arial" pitchFamily="-65" charset="0"/>
                <a:cs typeface="Arial" pitchFamily="-65" charset="0"/>
                <a:sym typeface="Wingdings" pitchFamily="-65" charset="2"/>
              </a:rPr>
              <a:t> Compreender a língua e a linguagem</a:t>
            </a:r>
            <a:endParaRPr lang="pt-BR" sz="28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696744" cy="792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/>
              <a:t>Mediação</a:t>
            </a:r>
            <a:r>
              <a:rPr lang="en-US" dirty="0"/>
              <a:t> </a:t>
            </a:r>
            <a:r>
              <a:rPr lang="en-US" dirty="0" err="1"/>
              <a:t>simbólica</a:t>
            </a:r>
            <a:br>
              <a:rPr lang="pt-BR" dirty="0"/>
            </a:br>
            <a:endParaRPr lang="pt-BR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064896" cy="47525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b="1" dirty="0" err="1">
                <a:ea typeface="Times New Roman" pitchFamily="-65" charset="0"/>
                <a:cs typeface="Times New Roman" pitchFamily="-65" charset="0"/>
              </a:rPr>
              <a:t>Fundamento</a:t>
            </a:r>
            <a:r>
              <a:rPr lang="en-US" sz="2800" b="1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sz="2800" b="1" dirty="0" err="1">
                <a:ea typeface="Times New Roman" pitchFamily="-65" charset="0"/>
                <a:cs typeface="Times New Roman" pitchFamily="-65" charset="0"/>
              </a:rPr>
              <a:t>Práticas</a:t>
            </a:r>
            <a:r>
              <a:rPr lang="en-US" sz="2800" b="1" dirty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800" b="1" dirty="0" err="1">
                <a:ea typeface="Times New Roman" pitchFamily="-65" charset="0"/>
                <a:cs typeface="Times New Roman" pitchFamily="-65" charset="0"/>
              </a:rPr>
              <a:t>sociais</a:t>
            </a:r>
            <a:endParaRPr lang="en-US" sz="2800" b="1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z="2800" dirty="0">
                <a:ea typeface="Times New Roman" pitchFamily="-65" charset="0"/>
                <a:cs typeface="Times New Roman" pitchFamily="-65" charset="0"/>
              </a:rPr>
              <a:t>convenção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z="2800" dirty="0">
                <a:ea typeface="Times New Roman" pitchFamily="-65" charset="0"/>
                <a:cs typeface="Times New Roman" pitchFamily="-65" charset="0"/>
              </a:rPr>
              <a:t>regulamentação </a:t>
            </a:r>
            <a:endParaRPr lang="en-US" sz="28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pt-BR" sz="2800" dirty="0">
                <a:ea typeface="Times New Roman" pitchFamily="-65" charset="0"/>
                <a:cs typeface="Times New Roman" pitchFamily="-65" charset="0"/>
              </a:rPr>
              <a:t>compartilhamento</a:t>
            </a:r>
            <a:endParaRPr lang="en-US" sz="28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dirty="0">
                <a:ea typeface="Times New Roman" pitchFamily="-65" charset="0"/>
                <a:cs typeface="Times New Roman" pitchFamily="-65" charset="0"/>
              </a:rPr>
              <a:t>			</a:t>
            </a:r>
            <a:r>
              <a:rPr lang="en-US" sz="2800" dirty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</a:t>
            </a:r>
            <a:r>
              <a:rPr lang="pt-BR" sz="2800" dirty="0">
                <a:ea typeface="Times New Roman" pitchFamily="-65" charset="0"/>
                <a:cs typeface="Times New Roman" pitchFamily="-65" charset="0"/>
              </a:rPr>
              <a:t> compreensão / interpretação /adesão</a:t>
            </a:r>
            <a:endParaRPr lang="en-US" sz="28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endParaRPr lang="pt-BR" sz="28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dirty="0">
                <a:ea typeface="Times New Roman" pitchFamily="-65" charset="0"/>
                <a:cs typeface="Times New Roman" pitchFamily="-65" charset="0"/>
              </a:rPr>
              <a:t>	</a:t>
            </a:r>
            <a:r>
              <a:rPr lang="pt-BR" sz="2800" dirty="0">
                <a:ea typeface="Times New Roman" pitchFamily="-65" charset="0"/>
                <a:cs typeface="Times New Roman" pitchFamily="-65" charset="0"/>
              </a:rPr>
              <a:t>	modo de  organização</a:t>
            </a: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dirty="0">
                <a:ea typeface="Times New Roman" pitchFamily="-65" charset="0"/>
                <a:cs typeface="Times New Roman" pitchFamily="-65" charset="0"/>
              </a:rPr>
              <a:t>			</a:t>
            </a:r>
            <a:r>
              <a:rPr lang="en-US" sz="2800" dirty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 </a:t>
            </a:r>
            <a:r>
              <a:rPr lang="en-US" sz="2800" dirty="0" err="1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linguagem</a:t>
            </a:r>
            <a:r>
              <a:rPr lang="en-US" sz="2800" dirty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, </a:t>
            </a:r>
            <a:r>
              <a:rPr lang="en-US" sz="2800" dirty="0" err="1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línguas</a:t>
            </a:r>
            <a:r>
              <a:rPr lang="en-US" sz="2800" dirty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, </a:t>
            </a:r>
            <a:r>
              <a:rPr lang="en-US" sz="2800" dirty="0" err="1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códigos</a:t>
            </a:r>
            <a:r>
              <a:rPr lang="en-US" sz="2800" dirty="0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 </a:t>
            </a:r>
            <a:r>
              <a:rPr lang="en-US" sz="2800" dirty="0" err="1">
                <a:ea typeface="Times New Roman" pitchFamily="-65" charset="0"/>
                <a:cs typeface="Times New Roman" pitchFamily="-65" charset="0"/>
                <a:sym typeface="Wingdings" pitchFamily="-65" charset="2"/>
              </a:rPr>
              <a:t>culturais</a:t>
            </a:r>
            <a:endParaRPr lang="en-US" sz="28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dirty="0">
                <a:ea typeface="Times New Roman" pitchFamily="-65" charset="0"/>
                <a:cs typeface="Times New Roman" pitchFamily="-65" charset="0"/>
              </a:rPr>
              <a:t>	</a:t>
            </a:r>
            <a:endParaRPr lang="pt-B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408712" cy="720080"/>
          </a:xfrm>
        </p:spPr>
        <p:txBody>
          <a:bodyPr>
            <a:normAutofit fontScale="90000"/>
          </a:bodyPr>
          <a:lstStyle/>
          <a:p>
            <a:r>
              <a:rPr lang="pt-BR"/>
              <a:t>Mediação da LD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3272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-65" charset="2"/>
              <a:buChar char="è"/>
            </a:pPr>
            <a:r>
              <a:rPr lang="en-US" sz="2800" dirty="0" err="1"/>
              <a:t>Conhecimento</a:t>
            </a:r>
            <a:r>
              <a:rPr lang="en-US" sz="2800" dirty="0"/>
              <a:t> do </a:t>
            </a:r>
            <a:r>
              <a:rPr lang="en-US" sz="2800" dirty="0" err="1"/>
              <a:t>funcionamento</a:t>
            </a:r>
            <a:r>
              <a:rPr lang="en-US" sz="2800" dirty="0"/>
              <a:t> da </a:t>
            </a:r>
            <a:r>
              <a:rPr lang="en-US" sz="2800" dirty="0" err="1"/>
              <a:t>linguagem</a:t>
            </a: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-65" charset="2"/>
              <a:buChar char="è"/>
            </a:pPr>
            <a:r>
              <a:rPr lang="en-US" sz="2800" dirty="0" err="1"/>
              <a:t>Estabelecimento</a:t>
            </a:r>
            <a:r>
              <a:rPr lang="en-US" sz="2800" dirty="0"/>
              <a:t> de </a:t>
            </a:r>
            <a:r>
              <a:rPr lang="en-US" sz="2800" dirty="0" err="1"/>
              <a:t>vínculos</a:t>
            </a:r>
            <a:r>
              <a:rPr lang="en-US" sz="2800" dirty="0"/>
              <a:t> </a:t>
            </a:r>
            <a:r>
              <a:rPr lang="pt-PT" sz="2800" dirty="0">
                <a:ea typeface="Arial" pitchFamily="-65" charset="0"/>
                <a:cs typeface="Arial" pitchFamily="-65" charset="0"/>
              </a:rPr>
              <a:t>entre emissor/receptor</a:t>
            </a:r>
          </a:p>
          <a:p>
            <a:pPr lvl="2">
              <a:lnSpc>
                <a:spcPct val="90000"/>
              </a:lnSpc>
              <a:buFont typeface="Wingdings" pitchFamily="-65" charset="2"/>
              <a:buChar char="è"/>
            </a:pPr>
            <a:r>
              <a:rPr lang="en-US" sz="2400" dirty="0" err="1"/>
              <a:t>Vínculos</a:t>
            </a:r>
            <a:r>
              <a:rPr lang="en-US" sz="2400" dirty="0"/>
              <a:t> de </a:t>
            </a:r>
            <a:r>
              <a:rPr lang="en-US" sz="2400" dirty="0" err="1"/>
              <a:t>linguagem</a:t>
            </a:r>
            <a:r>
              <a:rPr lang="en-US" sz="2400" dirty="0"/>
              <a:t> (e de </a:t>
            </a:r>
            <a:r>
              <a:rPr lang="en-US" sz="2400" dirty="0" err="1"/>
              <a:t>comunicação</a:t>
            </a:r>
            <a:r>
              <a:rPr lang="en-US" sz="2400" dirty="0"/>
              <a:t>)</a:t>
            </a:r>
          </a:p>
          <a:p>
            <a:pPr lvl="2">
              <a:lnSpc>
                <a:spcPct val="90000"/>
              </a:lnSpc>
              <a:buFont typeface="Wingdings" pitchFamily="-65" charset="2"/>
              <a:buChar char="è"/>
            </a:pPr>
            <a:r>
              <a:rPr lang="en-US" sz="2400" dirty="0" err="1"/>
              <a:t>Vínculos</a:t>
            </a:r>
            <a:r>
              <a:rPr lang="en-US" sz="2400" dirty="0"/>
              <a:t>  de </a:t>
            </a:r>
            <a:r>
              <a:rPr lang="en-US" sz="2400" dirty="0" err="1"/>
              <a:t>significação</a:t>
            </a:r>
            <a:r>
              <a:rPr lang="en-US" sz="2400" dirty="0"/>
              <a:t> </a:t>
            </a:r>
            <a:r>
              <a:rPr lang="en-US" sz="2400" dirty="0">
                <a:sym typeface="Wingdings" pitchFamily="-65" charset="2"/>
              </a:rPr>
              <a:t> </a:t>
            </a:r>
            <a:r>
              <a:rPr lang="en-US" sz="2400" dirty="0" err="1">
                <a:sym typeface="Wingdings" pitchFamily="-65" charset="2"/>
              </a:rPr>
              <a:t>condições</a:t>
            </a:r>
            <a:r>
              <a:rPr lang="en-US" sz="2400" dirty="0">
                <a:sym typeface="Wingdings" pitchFamily="-65" charset="2"/>
              </a:rPr>
              <a:t> de </a:t>
            </a:r>
            <a:r>
              <a:rPr lang="en-US" sz="2400" dirty="0" err="1">
                <a:sym typeface="Wingdings" pitchFamily="-65" charset="2"/>
              </a:rPr>
              <a:t>a</a:t>
            </a:r>
            <a:r>
              <a:rPr lang="en-US" sz="2400" dirty="0" err="1"/>
              <a:t>desão</a:t>
            </a:r>
            <a:endParaRPr lang="en-US" sz="2400" dirty="0"/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800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- </a:t>
            </a:r>
            <a:r>
              <a:rPr lang="pt-BR" sz="2400" dirty="0">
                <a:ea typeface="Times New Roman" pitchFamily="-65" charset="0"/>
                <a:cs typeface="Times New Roman" pitchFamily="-65" charset="0"/>
              </a:rPr>
              <a:t>competências contextuais e cognitivas dos usuários</a:t>
            </a:r>
            <a:endParaRPr lang="en-US" sz="2400" dirty="0">
              <a:ea typeface="Times New Roman" pitchFamily="-65" charset="0"/>
              <a:cs typeface="Times New Roman" pitchFamily="-65" charset="0"/>
            </a:endParaRPr>
          </a:p>
          <a:p>
            <a:pPr>
              <a:lnSpc>
                <a:spcPct val="90000"/>
              </a:lnSpc>
              <a:buFont typeface="Wingdings 2" pitchFamily="-65" charset="2"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		-</a:t>
            </a:r>
            <a:r>
              <a:rPr lang="pt-BR" sz="2400" dirty="0">
                <a:ea typeface="Times New Roman" pitchFamily="-65" charset="0"/>
                <a:cs typeface="Times New Roman" pitchFamily="-65" charset="0"/>
              </a:rPr>
              <a:t> possibilidade de reelaboração da informação</a:t>
            </a:r>
            <a:endParaRPr lang="pt-PT" sz="2400" dirty="0"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6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700"/>
              <a:t>Referências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56187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-65" charset="2"/>
              <a:buNone/>
            </a:pPr>
            <a:endParaRPr lang="pt-BR" sz="1800" dirty="0"/>
          </a:p>
          <a:p>
            <a:pPr eaLnBrk="1" hangingPunct="1"/>
            <a:r>
              <a:rPr lang="pt-BR" sz="1800" dirty="0"/>
              <a:t> CINTRA, A.M.M.; TÁLAMO, M.F.G.M.; LARA, M.L.G.; KOBASHI, N.Y. Linguagem. In: ___. Para entender a linguagem documentária. São Paulo: Polis, 2002. p.9-31.</a:t>
            </a:r>
          </a:p>
          <a:p>
            <a:pPr eaLnBrk="1" hangingPunct="1">
              <a:buFont typeface="Wingdings 2" pitchFamily="-65" charset="2"/>
              <a:buNone/>
            </a:pPr>
            <a:endParaRPr lang="pt-BR" sz="1800" dirty="0"/>
          </a:p>
          <a:p>
            <a:pPr eaLnBrk="1" hangingPunct="1"/>
            <a:r>
              <a:rPr lang="pt-BR" sz="1800" dirty="0"/>
              <a:t>LARA, M.L.G. </a:t>
            </a:r>
            <a:r>
              <a:rPr lang="pt-BR" sz="1800" i="1" dirty="0"/>
              <a:t>Elementos de terminologia. São Paulo: ECA. (Apostila para uso didático), 2005.</a:t>
            </a:r>
            <a:endParaRPr lang="pt-BR" sz="1800" dirty="0"/>
          </a:p>
          <a:p>
            <a:pPr eaLnBrk="1" hangingPunct="1"/>
            <a:endParaRPr lang="pt-BR" sz="1800" dirty="0"/>
          </a:p>
          <a:p>
            <a:pPr eaLnBrk="1" hangingPunct="1"/>
            <a:r>
              <a:rPr lang="pt-BR" sz="1800" dirty="0"/>
              <a:t> LARA, M.L.G. </a:t>
            </a:r>
            <a:r>
              <a:rPr lang="pt-BR" sz="1800" i="1" dirty="0"/>
              <a:t>Linguagem Natural, Linguagem Artificial, Linguagem Documentária (texto para uso didático), 2009.</a:t>
            </a:r>
            <a:endParaRPr lang="pt-BR" sz="1800" dirty="0"/>
          </a:p>
          <a:p>
            <a:pPr eaLnBrk="1" hangingPunct="1"/>
            <a:endParaRPr lang="pt-BR" sz="1800" dirty="0"/>
          </a:p>
          <a:p>
            <a:pPr eaLnBrk="1" hangingPunct="1"/>
            <a:r>
              <a:rPr lang="pt-BR" sz="1800" dirty="0"/>
              <a:t> TÁLAMO, M. F. G. M. </a:t>
            </a:r>
            <a:r>
              <a:rPr lang="pt-BR" sz="1800" i="1" dirty="0"/>
              <a:t>Linguagem Documentária. São Paulo: APB - Associação Paulista de Bibliotecários, v. 1. 25 p. 9-12, 1997.</a:t>
            </a:r>
            <a:endParaRPr lang="pt-BR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04857" cy="648072"/>
          </a:xfrm>
        </p:spPr>
        <p:txBody>
          <a:bodyPr>
            <a:normAutofit fontScale="90000"/>
          </a:bodyPr>
          <a:lstStyle/>
          <a:p>
            <a:r>
              <a:rPr lang="pt-BR" dirty="0"/>
              <a:t>Linguagem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9" y="1412776"/>
            <a:ext cx="7848872" cy="4327253"/>
          </a:xfrm>
        </p:spPr>
        <p:txBody>
          <a:bodyPr/>
          <a:lstStyle/>
          <a:p>
            <a:r>
              <a:rPr lang="pt-BR" sz="2800" dirty="0">
                <a:cs typeface="Times New Roman" pitchFamily="18" charset="0"/>
              </a:rPr>
              <a:t>Sistema simbólico especial organizado em 2 planos:</a:t>
            </a:r>
          </a:p>
          <a:p>
            <a:pPr lvl="1"/>
            <a:r>
              <a:rPr lang="pt-BR" sz="2800" dirty="0">
                <a:cs typeface="Times New Roman" pitchFamily="18" charset="0"/>
              </a:rPr>
              <a:t>de um lado é um fato físico.</a:t>
            </a:r>
          </a:p>
          <a:p>
            <a:pPr lvl="1"/>
            <a:r>
              <a:rPr lang="pt-BR" sz="2800" dirty="0">
                <a:cs typeface="Times New Roman" pitchFamily="18" charset="0"/>
              </a:rPr>
              <a:t>de outro lado, é uma estrutura imaterial, comunicação de significados.</a:t>
            </a:r>
          </a:p>
          <a:p>
            <a:pPr lvl="1"/>
            <a:r>
              <a:rPr lang="pt-BR" sz="2800" dirty="0">
                <a:cs typeface="Times New Roman" pitchFamily="18" charset="0"/>
              </a:rPr>
              <a:t>Permite a formação do conceito distinto do objeto concreto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829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60840" cy="792088"/>
          </a:xfrm>
        </p:spPr>
        <p:txBody>
          <a:bodyPr>
            <a:normAutofit/>
          </a:bodyPr>
          <a:lstStyle/>
          <a:p>
            <a:r>
              <a:rPr lang="pt-BR" dirty="0"/>
              <a:t>Linguagem Natural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3" y="1412776"/>
            <a:ext cx="7848872" cy="4327253"/>
          </a:xfrm>
        </p:spPr>
        <p:txBody>
          <a:bodyPr>
            <a:normAutofit/>
          </a:bodyPr>
          <a:lstStyle/>
          <a:p>
            <a:r>
              <a:rPr lang="pt-BR" sz="2800" dirty="0"/>
              <a:t>É qualquer </a:t>
            </a:r>
            <a:r>
              <a:rPr lang="pt-BR" sz="2800" b="1" dirty="0"/>
              <a:t>linguagem </a:t>
            </a:r>
            <a:r>
              <a:rPr lang="pt-BR" sz="2800" dirty="0"/>
              <a:t>desenvolvida naturalmente pelo ser humano</a:t>
            </a:r>
          </a:p>
          <a:p>
            <a:r>
              <a:rPr lang="pt-BR" sz="2800" dirty="0">
                <a:cs typeface="Times New Roman" pitchFamily="18" charset="0"/>
                <a:sym typeface="Wingdings" panose="05000000000000000000" pitchFamily="2" charset="2"/>
              </a:rPr>
              <a:t>É a </a:t>
            </a:r>
            <a:r>
              <a:rPr lang="pt-BR" sz="2800" b="1" dirty="0">
                <a:cs typeface="Times New Roman" pitchFamily="18" charset="0"/>
                <a:sym typeface="Wingdings" panose="05000000000000000000" pitchFamily="2" charset="2"/>
              </a:rPr>
              <a:t>linguagem</a:t>
            </a:r>
            <a:r>
              <a:rPr lang="pt-BR" sz="2800" dirty="0">
                <a:cs typeface="Times New Roman" pitchFamily="18" charset="0"/>
                <a:sym typeface="Wingdings" panose="05000000000000000000" pitchFamily="2" charset="2"/>
              </a:rPr>
              <a:t> que utilizamos cotidianamente.</a:t>
            </a:r>
          </a:p>
          <a:p>
            <a:r>
              <a:rPr lang="pt-BR" sz="2800" dirty="0">
                <a:cs typeface="Times New Roman" pitchFamily="18" charset="0"/>
                <a:sym typeface="Wingdings" panose="05000000000000000000" pitchFamily="2" charset="2"/>
              </a:rPr>
              <a:t>Ela nos permite simbolizar, isto é, </a:t>
            </a:r>
            <a:r>
              <a:rPr lang="pt-BR" sz="2800" dirty="0">
                <a:cs typeface="Times New Roman" pitchFamily="18" charset="0"/>
              </a:rPr>
              <a:t>representar o real por um signo e de compreender o signo como representante do real.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3931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768752" cy="864096"/>
          </a:xfrm>
        </p:spPr>
        <p:txBody>
          <a:bodyPr/>
          <a:lstStyle/>
          <a:p>
            <a:r>
              <a:rPr lang="pt-BR" dirty="0"/>
              <a:t>LINGUAGEM ARTIFICIAL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9" y="1556793"/>
            <a:ext cx="6500192" cy="4183236"/>
          </a:xfrm>
        </p:spPr>
        <p:txBody>
          <a:bodyPr>
            <a:normAutofit/>
          </a:bodyPr>
          <a:lstStyle/>
          <a:p>
            <a:r>
              <a:rPr lang="pt-BR" sz="2800" dirty="0"/>
              <a:t>É uma linguagem construída.</a:t>
            </a:r>
          </a:p>
          <a:p>
            <a:pPr lvl="1"/>
            <a:r>
              <a:rPr lang="pt-BR" sz="2600" dirty="0"/>
              <a:t>Linguagem da internet </a:t>
            </a:r>
          </a:p>
          <a:p>
            <a:pPr lvl="1"/>
            <a:r>
              <a:rPr lang="pt-BR" sz="2600" dirty="0"/>
              <a:t>Libras</a:t>
            </a:r>
          </a:p>
          <a:p>
            <a:pPr lvl="1"/>
            <a:r>
              <a:rPr lang="pt-BR" sz="2600" dirty="0"/>
              <a:t>Álgebra</a:t>
            </a:r>
          </a:p>
          <a:p>
            <a:pPr lvl="1"/>
            <a:r>
              <a:rPr lang="pt-BR" sz="2600" dirty="0"/>
              <a:t>Tabela periódica</a:t>
            </a:r>
          </a:p>
        </p:txBody>
      </p:sp>
    </p:spTree>
    <p:extLst>
      <p:ext uri="{BB962C8B-B14F-4D97-AF65-F5344CB8AC3E}">
        <p14:creationId xmlns:p14="http://schemas.microsoft.com/office/powerpoint/2010/main" val="249141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2800" dirty="0"/>
              <a:t>Linguagem Documentária - Definição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875"/>
            <a:ext cx="8507288" cy="5111750"/>
          </a:xfrm>
        </p:spPr>
        <p:txBody>
          <a:bodyPr>
            <a:noAutofit/>
          </a:bodyPr>
          <a:lstStyle/>
          <a:p>
            <a:pPr algn="ctr" eaLnBrk="1" hangingPunct="1">
              <a:buFont typeface="Wingdings 2" pitchFamily="-65" charset="2"/>
              <a:buNone/>
            </a:pPr>
            <a:r>
              <a:rPr lang="pt-BR" sz="2800" dirty="0"/>
              <a:t>“Linguagem documentária como uma linguagem construída, oposta à natural, portanto, tem como objetivo específico tratar a informação para fins de recuperação”. (TÁLAMO, p.10,1997)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 sz="2800" dirty="0"/>
          </a:p>
          <a:p>
            <a:pPr algn="ctr" eaLnBrk="1" hangingPunct="1">
              <a:buFont typeface="Wingdings 2" pitchFamily="-65" charset="2"/>
              <a:buNone/>
            </a:pPr>
            <a:r>
              <a:rPr lang="pt-BR" sz="2800" dirty="0"/>
              <a:t>“ Sistema simbólico instituído por uma comunidade que visa traduzir os conteúdos dos documentos, mas diferente da linguagem natural está restrita aos contextos documentários“.  (CINTRA et al.,p.34, 2002)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39" y="484933"/>
            <a:ext cx="6272019" cy="6308760"/>
          </a:xfrm>
          <a:noFill/>
        </p:spPr>
      </p:pic>
      <p:sp>
        <p:nvSpPr>
          <p:cNvPr id="21507" name="CaixaDeTexto 4"/>
          <p:cNvSpPr txBox="1">
            <a:spLocks noChangeArrowheads="1"/>
          </p:cNvSpPr>
          <p:nvPr/>
        </p:nvSpPr>
        <p:spPr bwMode="auto">
          <a:xfrm>
            <a:off x="467544" y="116632"/>
            <a:ext cx="3343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pt-BR" b="1" dirty="0"/>
              <a:t>Distinções entre LN, LA e LD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404664"/>
            <a:ext cx="8655873" cy="483168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539623" y="134774"/>
            <a:ext cx="8132042" cy="85107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100" dirty="0"/>
              <a:t>Origens da Linguagem Documentária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25621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 2" pitchFamily="-65" charset="2"/>
              <a:buNone/>
            </a:pPr>
            <a:r>
              <a:rPr lang="pt-BR" sz="2400" dirty="0"/>
              <a:t>Documentação (</a:t>
            </a:r>
            <a:r>
              <a:rPr lang="pt-BR" sz="2400" dirty="0" err="1"/>
              <a:t>déc</a:t>
            </a:r>
            <a:r>
              <a:rPr lang="pt-BR" sz="2400" dirty="0"/>
              <a:t>. 50 a 70)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400" dirty="0"/>
              <a:t> 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 dirty="0"/>
          </a:p>
          <a:p>
            <a:pPr algn="ctr" eaLnBrk="1" hangingPunct="1">
              <a:buFont typeface="Wingdings 2" pitchFamily="-65" charset="2"/>
              <a:buNone/>
            </a:pPr>
            <a:r>
              <a:rPr lang="pt-BR" sz="2400" dirty="0"/>
              <a:t>crescimento do conhecimento científico e tecnológico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 dirty="0"/>
          </a:p>
          <a:p>
            <a:pPr algn="ctr" eaLnBrk="1" hangingPunct="1">
              <a:buFont typeface="Wingdings 2" pitchFamily="-65" charset="2"/>
              <a:buNone/>
            </a:pPr>
            <a:endParaRPr lang="pt-BR" dirty="0"/>
          </a:p>
          <a:p>
            <a:pPr algn="ctr" eaLnBrk="1" hangingPunct="1">
              <a:buFont typeface="Wingdings 2" pitchFamily="-65" charset="2"/>
              <a:buNone/>
            </a:pPr>
            <a:endParaRPr lang="pt-BR" dirty="0"/>
          </a:p>
          <a:p>
            <a:pPr algn="ctr" eaLnBrk="1" hangingPunct="1">
              <a:buFont typeface="Wingdings 2" pitchFamily="-65" charset="2"/>
              <a:buNone/>
            </a:pPr>
            <a:r>
              <a:rPr lang="pt-BR" sz="2400" dirty="0"/>
              <a:t>Dificuldades para armazenar e recuperar a informação</a:t>
            </a:r>
          </a:p>
          <a:p>
            <a:pPr algn="ctr" eaLnBrk="1" hangingPunct="1">
              <a:buFont typeface="Wingdings 2" pitchFamily="-65" charset="2"/>
              <a:buNone/>
            </a:pPr>
            <a:endParaRPr lang="pt-BR" dirty="0"/>
          </a:p>
          <a:p>
            <a:pPr algn="ctr" eaLnBrk="1" hangingPunct="1">
              <a:buFont typeface="Wingdings 2" pitchFamily="-65" charset="2"/>
              <a:buNone/>
            </a:pPr>
            <a:endParaRPr lang="pt-BR" dirty="0"/>
          </a:p>
          <a:p>
            <a:pPr algn="ctr" eaLnBrk="1" hangingPunct="1">
              <a:buFont typeface="Wingdings 2" pitchFamily="-65" charset="2"/>
              <a:buNone/>
            </a:pPr>
            <a:endParaRPr lang="pt-BR" dirty="0"/>
          </a:p>
          <a:p>
            <a:pPr algn="ctr" eaLnBrk="1" hangingPunct="1">
              <a:buFont typeface="Wingdings 2" pitchFamily="-65" charset="2"/>
              <a:buNone/>
            </a:pPr>
            <a:r>
              <a:rPr lang="pt-BR" sz="2400" b="1" dirty="0"/>
              <a:t>Solução: </a:t>
            </a:r>
            <a:r>
              <a:rPr lang="pt-BR" sz="2400" dirty="0"/>
              <a:t>mudança do enfoque e da conceituação da Recuperação da Informação</a:t>
            </a:r>
          </a:p>
        </p:txBody>
      </p:sp>
      <p:sp>
        <p:nvSpPr>
          <p:cNvPr id="12" name="Seta para baixo 11"/>
          <p:cNvSpPr/>
          <p:nvPr/>
        </p:nvSpPr>
        <p:spPr>
          <a:xfrm>
            <a:off x="4083343" y="1603236"/>
            <a:ext cx="2159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Seta para baixo 12"/>
          <p:cNvSpPr/>
          <p:nvPr/>
        </p:nvSpPr>
        <p:spPr>
          <a:xfrm>
            <a:off x="4058920" y="2948290"/>
            <a:ext cx="215900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Seta para baixo 13"/>
          <p:cNvSpPr/>
          <p:nvPr/>
        </p:nvSpPr>
        <p:spPr>
          <a:xfrm>
            <a:off x="4110599" y="4509120"/>
            <a:ext cx="215900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5175"/>
            <a:ext cx="8435280" cy="575945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-65" charset="2"/>
              <a:buNone/>
            </a:pPr>
            <a:r>
              <a:rPr lang="pt-BR" sz="2800" dirty="0"/>
              <a:t>                </a:t>
            </a:r>
            <a:r>
              <a:rPr lang="pt-BR" sz="2800" b="1" dirty="0"/>
              <a:t>Antes         </a:t>
            </a:r>
            <a:r>
              <a:rPr lang="pt-BR" sz="2800" dirty="0"/>
              <a:t>       X           </a:t>
            </a:r>
            <a:r>
              <a:rPr lang="pt-BR" sz="2800" b="1" dirty="0"/>
              <a:t>Depois</a:t>
            </a:r>
          </a:p>
          <a:p>
            <a:pPr>
              <a:buNone/>
            </a:pPr>
            <a:r>
              <a:rPr lang="pt-BR" dirty="0"/>
              <a:t>         </a:t>
            </a:r>
            <a:r>
              <a:rPr lang="pt-BR" sz="2800" dirty="0"/>
              <a:t>Perspectiva da                    Busca pela construção</a:t>
            </a:r>
          </a:p>
          <a:p>
            <a:pPr>
              <a:buNone/>
            </a:pPr>
            <a:r>
              <a:rPr lang="pt-BR" sz="2800" dirty="0"/>
              <a:t>       recuperação                      de linguagens próprias</a:t>
            </a:r>
          </a:p>
          <a:p>
            <a:pPr>
              <a:buNone/>
            </a:pPr>
            <a:r>
              <a:rPr lang="pt-BR" sz="2800" dirty="0"/>
              <a:t>       bibliográfica e                   (para indexação, </a:t>
            </a:r>
          </a:p>
          <a:p>
            <a:pPr>
              <a:buNone/>
            </a:pPr>
            <a:r>
              <a:rPr lang="pt-BR" sz="2800" dirty="0"/>
              <a:t>       normalização			 armazenamento e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 dirty="0"/>
              <a:t>                                                 recuperação da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 dirty="0"/>
              <a:t>                                                      informação)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 dirty="0"/>
              <a:t>                                               </a:t>
            </a:r>
          </a:p>
          <a:p>
            <a:pPr eaLnBrk="1" hangingPunct="1">
              <a:buFont typeface="Wingdings 2" pitchFamily="-65" charset="2"/>
              <a:buNone/>
            </a:pPr>
            <a:r>
              <a:rPr lang="pt-BR" sz="2800" dirty="0"/>
              <a:t>                                           Linguagens Documentárias</a:t>
            </a:r>
          </a:p>
        </p:txBody>
      </p:sp>
      <p:cxnSp>
        <p:nvCxnSpPr>
          <p:cNvPr id="6" name="Conector de seta reta 5"/>
          <p:cNvCxnSpPr/>
          <p:nvPr/>
        </p:nvCxnSpPr>
        <p:spPr>
          <a:xfrm rot="5400000">
            <a:off x="5941640" y="4867672"/>
            <a:ext cx="574675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549</TotalTime>
  <Words>664</Words>
  <Application>Microsoft Office PowerPoint</Application>
  <PresentationFormat>Apresentação na tela (4:3)</PresentationFormat>
  <Paragraphs>128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7" baseType="lpstr">
      <vt:lpstr>MS PGothic</vt:lpstr>
      <vt:lpstr>Arial</vt:lpstr>
      <vt:lpstr>Calibri</vt:lpstr>
      <vt:lpstr>Gill Sans MT</vt:lpstr>
      <vt:lpstr>Times New Roman</vt:lpstr>
      <vt:lpstr>Wingdings</vt:lpstr>
      <vt:lpstr>Wingdings 2</vt:lpstr>
      <vt:lpstr>Pacote</vt:lpstr>
      <vt:lpstr>Linguagem Natural, Linguagem Artificial e Linguagem Documentária</vt:lpstr>
      <vt:lpstr>Linguagem</vt:lpstr>
      <vt:lpstr>Linguagem Natural</vt:lpstr>
      <vt:lpstr>LINGUAGEM ARTIFICIAL</vt:lpstr>
      <vt:lpstr>Linguagem Documentária - Definição</vt:lpstr>
      <vt:lpstr>Apresentação do PowerPoint</vt:lpstr>
      <vt:lpstr>Apresentação do PowerPoint</vt:lpstr>
      <vt:lpstr>Origens da Linguagem Documentária</vt:lpstr>
      <vt:lpstr>Apresentação do PowerPoint</vt:lpstr>
      <vt:lpstr>Consequências da mudança de perspectiva:</vt:lpstr>
      <vt:lpstr>Representação Documentária</vt:lpstr>
      <vt:lpstr>Por que não usar a LN no tratamento documental?</vt:lpstr>
      <vt:lpstr>Controle do vocabulário</vt:lpstr>
      <vt:lpstr>Observe que</vt:lpstr>
      <vt:lpstr>Apresentação do PowerPoint</vt:lpstr>
      <vt:lpstr>Linguagem documentária</vt:lpstr>
      <vt:lpstr>Mediação simbólica </vt:lpstr>
      <vt:lpstr>Mediação da LD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 Documentária</dc:title>
  <dc:creator>Ivan</dc:creator>
  <cp:lastModifiedBy>BIBLIOTECA</cp:lastModifiedBy>
  <cp:revision>75</cp:revision>
  <dcterms:created xsi:type="dcterms:W3CDTF">2014-03-31T14:28:34Z</dcterms:created>
  <dcterms:modified xsi:type="dcterms:W3CDTF">2017-04-03T23:54:17Z</dcterms:modified>
</cp:coreProperties>
</file>