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44"/>
  </p:notesMasterIdLst>
  <p:sldIdLst>
    <p:sldId id="256" r:id="rId2"/>
    <p:sldId id="427" r:id="rId3"/>
    <p:sldId id="428" r:id="rId4"/>
    <p:sldId id="429" r:id="rId5"/>
    <p:sldId id="400" r:id="rId6"/>
    <p:sldId id="424" r:id="rId7"/>
    <p:sldId id="283" r:id="rId8"/>
    <p:sldId id="284" r:id="rId9"/>
    <p:sldId id="277" r:id="rId10"/>
    <p:sldId id="402" r:id="rId11"/>
    <p:sldId id="403" r:id="rId12"/>
    <p:sldId id="330" r:id="rId13"/>
    <p:sldId id="407" r:id="rId14"/>
    <p:sldId id="285" r:id="rId15"/>
    <p:sldId id="425" r:id="rId16"/>
    <p:sldId id="426" r:id="rId17"/>
    <p:sldId id="281" r:id="rId18"/>
    <p:sldId id="271" r:id="rId19"/>
    <p:sldId id="288" r:id="rId20"/>
    <p:sldId id="329" r:id="rId21"/>
    <p:sldId id="323" r:id="rId22"/>
    <p:sldId id="324" r:id="rId23"/>
    <p:sldId id="290" r:id="rId24"/>
    <p:sldId id="291" r:id="rId25"/>
    <p:sldId id="278" r:id="rId26"/>
    <p:sldId id="295" r:id="rId27"/>
    <p:sldId id="350" r:id="rId28"/>
    <p:sldId id="351" r:id="rId29"/>
    <p:sldId id="353" r:id="rId30"/>
    <p:sldId id="354" r:id="rId31"/>
    <p:sldId id="355" r:id="rId32"/>
    <p:sldId id="408" r:id="rId33"/>
    <p:sldId id="409" r:id="rId34"/>
    <p:sldId id="410" r:id="rId35"/>
    <p:sldId id="411" r:id="rId36"/>
    <p:sldId id="412" r:id="rId37"/>
    <p:sldId id="413" r:id="rId38"/>
    <p:sldId id="414" r:id="rId39"/>
    <p:sldId id="415" r:id="rId40"/>
    <p:sldId id="422" r:id="rId41"/>
    <p:sldId id="270" r:id="rId42"/>
    <p:sldId id="374" r:id="rId4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AAD92B-A331-4D8E-A082-DF62D6E32B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7532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647C57-BA1F-42B4-BFAF-2C9AC2FCB3F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8D79BE-57C3-4481-B5A4-65BD28B535D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2421BC-8CD3-41AE-A86D-61853444D5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121A46-73A3-4C82-86D1-C2FFF506C88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CA643A-CDA6-44F1-979E-6AAED9E8C21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70C440-BB85-4189-B1C7-FE71C3C9325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71CB33-549B-4E77-817F-39E9EC5A19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97EA91-1472-4D5F-A727-CB76A574ECA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D3D98A-EF4B-4E5A-97FB-996F0260C64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A4AADD2-ED42-4AEF-91EC-1FCB9C3A98E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48E4150-BE07-4C87-993E-AC70BD741C0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revista.ibict.br/index.php/ciinf/article/view/48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071546"/>
            <a:ext cx="6486525" cy="16430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Introdução à Terminologia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2" y="3143248"/>
            <a:ext cx="4429110" cy="1643074"/>
          </a:xfrm>
        </p:spPr>
        <p:txBody>
          <a:bodyPr>
            <a:noAutofit/>
          </a:bodyPr>
          <a:lstStyle/>
          <a:p>
            <a:pPr algn="ctr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Disciplina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: </a:t>
            </a: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Linguística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 </a:t>
            </a: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documentária</a:t>
            </a:r>
            <a:endParaRPr lang="en-GB" sz="1400" dirty="0" smtClean="0">
              <a:solidFill>
                <a:schemeClr val="tx1"/>
              </a:solidFill>
              <a:ea typeface="DejaVuSans" charset="0"/>
              <a:cs typeface="DejaVuSans" charset="0"/>
            </a:endParaRPr>
          </a:p>
          <a:p>
            <a:pPr algn="ctr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Profa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Dra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Vânia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Mara </a:t>
            </a: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Alves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Lima</a:t>
            </a:r>
          </a:p>
          <a:p>
            <a:pPr algn="ctr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Profa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Dra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Cibele</a:t>
            </a:r>
            <a:r>
              <a:rPr lang="en-GB" sz="14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A. de C. Marques dos Santos</a:t>
            </a:r>
          </a:p>
          <a:p>
            <a:pPr marL="425450" lvl="1" indent="-215900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1400" b="1" dirty="0" smtClean="0">
                <a:ea typeface="DejaVuSans" charset="0"/>
                <a:cs typeface="DejaVuSans" charset="0"/>
              </a:rPr>
              <a:t>CBD/ECA/USP</a:t>
            </a:r>
            <a:endParaRPr lang="en-GB" sz="1400" b="1" dirty="0" smtClean="0">
              <a:ea typeface="DejaVuSans" charset="0"/>
              <a:cs typeface="DejaVuSans" charset="0"/>
            </a:endParaRPr>
          </a:p>
          <a:p>
            <a:pPr marL="425450" lvl="1" indent="-215900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1400" b="1" dirty="0" smtClean="0">
                <a:ea typeface="DejaVuSans" charset="0"/>
                <a:cs typeface="DejaVuSans" charset="0"/>
              </a:rPr>
              <a:t>2017</a:t>
            </a:r>
            <a:endParaRPr lang="pt-BR" sz="1400" dirty="0"/>
          </a:p>
        </p:txBody>
      </p:sp>
      <p:sp>
        <p:nvSpPr>
          <p:cNvPr id="819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C5D305-1535-4E06-86EE-9422B13603CC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186766" cy="520519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BR" dirty="0" smtClean="0"/>
              <a:t> </a:t>
            </a:r>
            <a:r>
              <a:rPr lang="pt-BR" sz="2800" b="1" dirty="0" smtClean="0"/>
              <a:t>1975-1985: </a:t>
            </a:r>
            <a:r>
              <a:rPr lang="pt-BR" sz="2800" dirty="0" smtClean="0"/>
              <a:t>planejamento </a:t>
            </a:r>
            <a:r>
              <a:rPr lang="pt-BR" sz="2800" dirty="0" err="1" smtClean="0"/>
              <a:t>linguístico</a:t>
            </a:r>
            <a:r>
              <a:rPr lang="pt-BR" sz="2800" dirty="0" smtClean="0"/>
              <a:t> (normalização terminológica, modificação das línguas por meio da modernização vocabular e da transmissão de conhecimentos científicos e técnicos).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sz="2800" b="1" dirty="0" smtClean="0"/>
              <a:t>1985-1990</a:t>
            </a:r>
            <a:r>
              <a:rPr lang="pt-BR" sz="2800" dirty="0" smtClean="0"/>
              <a:t>: expansão territorial e científica da Terminologia.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sz="2800" b="1" dirty="0" smtClean="0"/>
              <a:t>década de 1990</a:t>
            </a:r>
            <a:r>
              <a:rPr lang="pt-BR" sz="2800" dirty="0" smtClean="0"/>
              <a:t>: novos paradigmas (</a:t>
            </a:r>
            <a:r>
              <a:rPr lang="pt-BR" sz="2800" dirty="0" err="1" smtClean="0"/>
              <a:t>Socioterminologia</a:t>
            </a:r>
            <a:r>
              <a:rPr lang="pt-BR" sz="2800" dirty="0" smtClean="0"/>
              <a:t>, Teoria Comunicativa da Terminologia)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Século XX</a:t>
            </a:r>
            <a:endParaRPr lang="pt-B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472518" cy="5133184"/>
          </a:xfrm>
        </p:spPr>
        <p:txBody>
          <a:bodyPr/>
          <a:lstStyle/>
          <a:p>
            <a:pPr>
              <a:buFontTx/>
              <a:buChar char="-"/>
            </a:pPr>
            <a:r>
              <a:rPr lang="pt-BR" sz="2800" dirty="0"/>
              <a:t>Quebec, Canadá</a:t>
            </a:r>
          </a:p>
          <a:p>
            <a:pPr>
              <a:buFontTx/>
              <a:buChar char="-"/>
            </a:pPr>
            <a:r>
              <a:rPr lang="pt-BR" sz="2800" dirty="0"/>
              <a:t>Barcelona, Catalunha, Espanha</a:t>
            </a:r>
          </a:p>
          <a:p>
            <a:pPr>
              <a:buFontTx/>
              <a:buChar char="-"/>
            </a:pPr>
            <a:r>
              <a:rPr lang="pt-BR" sz="2800" dirty="0" err="1"/>
              <a:t>Rouen</a:t>
            </a:r>
            <a:r>
              <a:rPr lang="pt-BR" sz="2800" dirty="0"/>
              <a:t>, França</a:t>
            </a:r>
          </a:p>
          <a:p>
            <a:pPr>
              <a:buFontTx/>
              <a:buChar char="-"/>
            </a:pPr>
            <a:r>
              <a:rPr lang="pt-BR" sz="2800" dirty="0"/>
              <a:t>Brasil, Argentina, Chile, México</a:t>
            </a:r>
          </a:p>
          <a:p>
            <a:pPr lvl="1">
              <a:buFontTx/>
              <a:buNone/>
            </a:pPr>
            <a:endParaRPr lang="pt-BR" sz="2800" dirty="0"/>
          </a:p>
          <a:p>
            <a:pPr lvl="1">
              <a:buFontTx/>
              <a:buChar char="-"/>
            </a:pPr>
            <a:r>
              <a:rPr lang="pt-BR" sz="2800" dirty="0"/>
              <a:t>Terminologia clássica </a:t>
            </a:r>
            <a:r>
              <a:rPr lang="pt-BR" sz="2800" dirty="0">
                <a:sym typeface="Wingdings" pitchFamily="2" charset="2"/>
              </a:rPr>
              <a:t></a:t>
            </a:r>
            <a:r>
              <a:rPr lang="pt-BR" sz="2800" dirty="0"/>
              <a:t> padronização</a:t>
            </a:r>
          </a:p>
          <a:p>
            <a:pPr lvl="1">
              <a:buFontTx/>
              <a:buChar char="-"/>
            </a:pPr>
            <a:r>
              <a:rPr lang="pt-BR" sz="2800" dirty="0"/>
              <a:t>Terminologia Comunicacional </a:t>
            </a:r>
            <a:r>
              <a:rPr lang="pt-BR" sz="2800" dirty="0">
                <a:sym typeface="Wingdings" pitchFamily="2" charset="2"/>
              </a:rPr>
              <a:t></a:t>
            </a:r>
            <a:r>
              <a:rPr lang="pt-BR" sz="2800" dirty="0"/>
              <a:t> uso</a:t>
            </a:r>
          </a:p>
          <a:p>
            <a:pPr lvl="1">
              <a:buFontTx/>
              <a:buChar char="-"/>
            </a:pPr>
            <a:r>
              <a:rPr lang="pt-BR" sz="2800" dirty="0" err="1"/>
              <a:t>Socioterminologia</a:t>
            </a:r>
            <a:r>
              <a:rPr lang="pt-BR" sz="2800" dirty="0"/>
              <a:t> </a:t>
            </a:r>
            <a:r>
              <a:rPr lang="pt-BR" sz="2800" dirty="0">
                <a:sym typeface="Wingdings" pitchFamily="2" charset="2"/>
              </a:rPr>
              <a:t></a:t>
            </a:r>
            <a:r>
              <a:rPr lang="pt-BR" sz="2800" dirty="0"/>
              <a:t> uso  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1A18-9300-4624-9A69-F96C2D348818}" type="slidenum">
              <a:rPr lang="pt-BR"/>
              <a:pPr/>
              <a:t>11</a:t>
            </a:fld>
            <a:endParaRPr lang="pt-BR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31224" cy="778098"/>
          </a:xfrm>
        </p:spPr>
        <p:txBody>
          <a:bodyPr>
            <a:normAutofit/>
          </a:bodyPr>
          <a:lstStyle/>
          <a:p>
            <a:r>
              <a:rPr lang="pt-BR" sz="3600" b="1" dirty="0"/>
              <a:t>Terminologia contemporânea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447800"/>
            <a:ext cx="8401080" cy="3552836"/>
          </a:xfrm>
        </p:spPr>
        <p:txBody>
          <a:bodyPr/>
          <a:lstStyle/>
          <a:p>
            <a:pPr algn="just" eaLnBrk="1" hangingPunct="1"/>
            <a:r>
              <a:rPr lang="pt-BR" sz="2800" dirty="0" smtClean="0"/>
              <a:t>Como necessidade social.</a:t>
            </a:r>
          </a:p>
          <a:p>
            <a:pPr algn="just" eaLnBrk="1" hangingPunct="1"/>
            <a:r>
              <a:rPr lang="pt-BR" sz="2800" dirty="0" smtClean="0"/>
              <a:t>Como prática destinada a resolver essa necessidade.</a:t>
            </a:r>
          </a:p>
          <a:p>
            <a:pPr algn="just" eaLnBrk="1" hangingPunct="1"/>
            <a:r>
              <a:rPr lang="pt-BR" sz="2800" dirty="0" smtClean="0"/>
              <a:t>Como aplicação ao conjunto de recursos gerados pela prática.</a:t>
            </a:r>
          </a:p>
          <a:p>
            <a:pPr algn="just" eaLnBrk="1" hangingPunct="1"/>
            <a:r>
              <a:rPr lang="pt-BR" sz="2800" dirty="0" smtClean="0"/>
              <a:t>Como campo de conhecimento.</a:t>
            </a:r>
          </a:p>
          <a:p>
            <a:pPr algn="just" eaLnBrk="1" hangingPunct="1"/>
            <a:endParaRPr lang="pt-BR" dirty="0" smtClean="0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5D5708-3EA4-4865-A0C1-4F3A308654F7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280920" cy="86409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4 perspectivas para a Terminologia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052736"/>
            <a:ext cx="8390736" cy="511946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Otimiza </a:t>
            </a:r>
            <a:r>
              <a:rPr lang="pt-BR" sz="2400" dirty="0"/>
              <a:t>a comunicação entre especialistas e profissionais </a:t>
            </a:r>
            <a:endParaRPr lang="pt-BR" sz="2400" dirty="0" smtClean="0"/>
          </a:p>
          <a:p>
            <a:pPr lvl="1"/>
            <a:r>
              <a:rPr lang="pt-BR" sz="2100" dirty="0" smtClean="0"/>
              <a:t>Intercâmbio </a:t>
            </a:r>
            <a:r>
              <a:rPr lang="pt-BR" sz="2100" dirty="0"/>
              <a:t>e transferência de </a:t>
            </a:r>
            <a:r>
              <a:rPr lang="pt-BR" sz="2100" dirty="0" smtClean="0"/>
              <a:t>conhecimento.</a:t>
            </a:r>
            <a:endParaRPr lang="pt-BR" sz="2100" dirty="0"/>
          </a:p>
          <a:p>
            <a:r>
              <a:rPr lang="pt-BR" sz="2400" dirty="0" smtClean="0"/>
              <a:t>Permite </a:t>
            </a:r>
            <a:r>
              <a:rPr lang="pt-BR" sz="2400" dirty="0"/>
              <a:t>o planejamento de uma </a:t>
            </a:r>
            <a:r>
              <a:rPr lang="pt-BR" sz="2400" dirty="0" smtClean="0"/>
              <a:t>língua.</a:t>
            </a:r>
            <a:endParaRPr lang="pt-BR" sz="2400" dirty="0"/>
          </a:p>
          <a:p>
            <a:pPr lvl="1"/>
            <a:r>
              <a:rPr lang="pt-BR" sz="2100" dirty="0" smtClean="0"/>
              <a:t>Deseja um estado nacional; manutenção de estado único </a:t>
            </a:r>
            <a:r>
              <a:rPr lang="pt-BR" sz="2100" dirty="0" err="1" smtClean="0"/>
              <a:t>multilíngue</a:t>
            </a:r>
            <a:r>
              <a:rPr lang="pt-BR" sz="2100" dirty="0" smtClean="0"/>
              <a:t>; resgate de línguas minoritárias; reforma da língua</a:t>
            </a:r>
            <a:endParaRPr lang="pt-BR" sz="2100" dirty="0"/>
          </a:p>
          <a:p>
            <a:r>
              <a:rPr lang="pt-BR" sz="2400" dirty="0"/>
              <a:t>Facilita a </a:t>
            </a:r>
            <a:r>
              <a:rPr lang="pt-BR" sz="2400" dirty="0" smtClean="0"/>
              <a:t>tradução especializada</a:t>
            </a:r>
          </a:p>
          <a:p>
            <a:pPr lvl="1"/>
            <a:r>
              <a:rPr lang="pt-BR" sz="2100" dirty="0" smtClean="0"/>
              <a:t>Uma boa tradução não deve apenas expressar o mesmo conteúdo do texto de partida, mas fazê-lo com as formas que o falante nativo da l</a:t>
            </a:r>
            <a:r>
              <a:rPr lang="pt-BR" dirty="0" smtClean="0"/>
              <a:t>íngua de chegada utilizaria.</a:t>
            </a:r>
            <a:endParaRPr lang="pt-BR" sz="2100" dirty="0"/>
          </a:p>
          <a:p>
            <a:r>
              <a:rPr lang="pt-BR" sz="2400" b="1" dirty="0" smtClean="0"/>
              <a:t>Auxilia </a:t>
            </a:r>
            <a:r>
              <a:rPr lang="pt-BR" sz="2400" b="1" dirty="0"/>
              <a:t>a Documentação na elaboração da Linguagem Documentária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AB794-76C8-409F-B1E0-7B840C21CAE7}" type="slidenum">
              <a:rPr lang="pt-BR"/>
              <a:pPr/>
              <a:t>13</a:t>
            </a:fld>
            <a:endParaRPr lang="pt-B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12304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Funções da Terminologia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53480" cy="4057664"/>
          </a:xfrm>
        </p:spPr>
        <p:txBody>
          <a:bodyPr/>
          <a:lstStyle/>
          <a:p>
            <a:pPr algn="just" eaLnBrk="1" hangingPunct="1"/>
            <a:r>
              <a:rPr lang="pt-BR" sz="2800" dirty="0" smtClean="0"/>
              <a:t>É </a:t>
            </a:r>
            <a:r>
              <a:rPr lang="pt-BR" sz="2800" dirty="0" err="1" smtClean="0"/>
              <a:t>consequência</a:t>
            </a:r>
            <a:r>
              <a:rPr lang="pt-BR" sz="2800" dirty="0" smtClean="0"/>
              <a:t> de duas características do desenvolvimento do conhecimento científico:</a:t>
            </a:r>
          </a:p>
          <a:p>
            <a:pPr lvl="1" algn="just" eaLnBrk="1" hangingPunct="1"/>
            <a:r>
              <a:rPr lang="pt-BR" sz="2800" dirty="0" smtClean="0"/>
              <a:t>Interdisciplinaridade </a:t>
            </a:r>
            <a:r>
              <a:rPr lang="pt-BR" sz="2800" dirty="0" smtClean="0">
                <a:sym typeface="Wingdings" pitchFamily="2" charset="2"/>
              </a:rPr>
              <a:t> </a:t>
            </a:r>
            <a:r>
              <a:rPr lang="pt-BR" sz="2800" dirty="0" smtClean="0"/>
              <a:t>necessidade de padronização para comunicação</a:t>
            </a:r>
          </a:p>
          <a:p>
            <a:pPr lvl="1" algn="just" eaLnBrk="1" hangingPunct="1"/>
            <a:r>
              <a:rPr lang="pt-BR" sz="2800" dirty="0" smtClean="0"/>
              <a:t>Micro-especializações </a:t>
            </a:r>
            <a:r>
              <a:rPr lang="pt-BR" sz="2800" dirty="0" smtClean="0">
                <a:sym typeface="Wingdings" pitchFamily="2" charset="2"/>
              </a:rPr>
              <a:t> </a:t>
            </a:r>
            <a:r>
              <a:rPr lang="pt-BR" sz="2800" dirty="0" smtClean="0"/>
              <a:t>criação de neologismos</a:t>
            </a:r>
          </a:p>
          <a:p>
            <a:pPr lvl="1" eaLnBrk="1" hangingPunct="1"/>
            <a:endParaRPr lang="pt-BR" dirty="0" smtClean="0"/>
          </a:p>
          <a:p>
            <a:pPr lvl="1" eaLnBrk="1" hangingPunct="1">
              <a:buFontTx/>
              <a:buNone/>
            </a:pPr>
            <a:r>
              <a:rPr lang="pt-BR" dirty="0" smtClean="0"/>
              <a:t>						     </a:t>
            </a:r>
            <a:r>
              <a:rPr lang="pt-BR" sz="2400" dirty="0" smtClean="0"/>
              <a:t>(RONDEAU, 1984)</a:t>
            </a:r>
          </a:p>
        </p:txBody>
      </p:sp>
      <p:sp>
        <p:nvSpPr>
          <p:cNvPr id="1843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929780F-6ADA-47AB-9562-E2A4E2A45563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Normalização terminológica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075240" cy="5061176"/>
          </a:xfrm>
        </p:spPr>
        <p:txBody>
          <a:bodyPr/>
          <a:lstStyle/>
          <a:p>
            <a:pPr algn="just"/>
            <a:r>
              <a:rPr lang="pt-BR" b="1" dirty="0" smtClean="0"/>
              <a:t>Dos Comitês nacionais à homogeneização internacional</a:t>
            </a:r>
            <a:r>
              <a:rPr lang="pt-BR" dirty="0" smtClean="0"/>
              <a:t>: os países determinam as normas que são discutidas pelos organismos internacionais que procuram diminuir as disparidades existentes entre as terminologias do mesmo domínio.</a:t>
            </a:r>
          </a:p>
          <a:p>
            <a:pPr algn="just"/>
            <a:r>
              <a:rPr lang="pt-BR" b="1" dirty="0" smtClean="0"/>
              <a:t>Normalização internacional direta</a:t>
            </a:r>
            <a:r>
              <a:rPr lang="pt-BR" dirty="0" smtClean="0"/>
              <a:t>: os Comitês ISO determinam as normas.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49636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Processo de normalização terminológica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73752"/>
          </a:xfrm>
        </p:spPr>
        <p:txBody>
          <a:bodyPr/>
          <a:lstStyle/>
          <a:p>
            <a:r>
              <a:rPr lang="pt-BR" b="1" dirty="0" smtClean="0"/>
              <a:t>Normalização</a:t>
            </a:r>
            <a:r>
              <a:rPr lang="pt-BR" dirty="0" smtClean="0"/>
              <a:t>:  se dá com base em medidas coercitivas, adotadas por autoridade política.</a:t>
            </a:r>
          </a:p>
          <a:p>
            <a:endParaRPr lang="pt-BR" dirty="0" smtClean="0"/>
          </a:p>
          <a:p>
            <a:r>
              <a:rPr lang="pt-BR" b="1" dirty="0" smtClean="0"/>
              <a:t>Recomendação: </a:t>
            </a:r>
            <a:r>
              <a:rPr lang="pt-BR" dirty="0" smtClean="0"/>
              <a:t>significa que um termo deve ser empregado preferencialmente.</a:t>
            </a:r>
          </a:p>
          <a:p>
            <a:endParaRPr lang="pt-BR" dirty="0" smtClean="0"/>
          </a:p>
          <a:p>
            <a:r>
              <a:rPr lang="pt-BR" b="1" dirty="0" smtClean="0"/>
              <a:t>Harmonização: </a:t>
            </a:r>
            <a:r>
              <a:rPr lang="pt-BR" dirty="0" smtClean="0"/>
              <a:t>é resultado de um acordo estabelecido sobre o uso de conjuntos terminológicos empregados em um determinado domínio.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Normalização, recomendação e harmonização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71600"/>
            <a:ext cx="8643998" cy="4876800"/>
          </a:xfrm>
        </p:spPr>
        <p:txBody>
          <a:bodyPr/>
          <a:lstStyle/>
          <a:p>
            <a:pPr algn="just" eaLnBrk="1" hangingPunct="1"/>
            <a:r>
              <a:rPr lang="pt-BR" sz="2800" dirty="0" smtClean="0"/>
              <a:t>Discursos produzidos por uma área do saber.</a:t>
            </a:r>
          </a:p>
          <a:p>
            <a:pPr algn="just" eaLnBrk="1" hangingPunct="1"/>
            <a:r>
              <a:rPr lang="pt-BR" sz="2800" dirty="0" smtClean="0"/>
              <a:t>Marcado</a:t>
            </a:r>
            <a:r>
              <a:rPr lang="en-US" sz="2800" dirty="0" smtClean="0"/>
              <a:t>s</a:t>
            </a:r>
            <a:r>
              <a:rPr lang="pt-BR" sz="2800" dirty="0" smtClean="0"/>
              <a:t> por uma norma discursiva própria (características comuns e constantes em diversos níveis: léxico-semântico; semântico-sintáxico, narrativo e discursivo).</a:t>
            </a:r>
          </a:p>
          <a:p>
            <a:pPr algn="just" eaLnBrk="1" hangingPunct="1"/>
            <a:r>
              <a:rPr lang="pt-BR" sz="2800" dirty="0" smtClean="0"/>
              <a:t>Têm por objetivo maior transmitir uma informação e, portanto, neles predomina a função referencial</a:t>
            </a:r>
            <a:r>
              <a:rPr lang="pt-BR" dirty="0" smtClean="0"/>
              <a:t>.</a:t>
            </a:r>
          </a:p>
        </p:txBody>
      </p:sp>
      <p:sp>
        <p:nvSpPr>
          <p:cNvPr id="2150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CE30322-5A62-4C83-ABB9-11F006B73569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50"/>
            <a:ext cx="8643998" cy="107154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Textos </a:t>
            </a:r>
            <a:r>
              <a:rPr lang="pt-BR" sz="3200" b="1" dirty="0" smtClean="0"/>
              <a:t>técnicos, científicos e especializados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357166"/>
            <a:ext cx="8401080" cy="573883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2800" b="1" dirty="0" smtClean="0"/>
              <a:t>Terminologia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sz="2800" dirty="0" smtClean="0"/>
              <a:t> </a:t>
            </a:r>
            <a:r>
              <a:rPr lang="pt-BR" dirty="0" smtClean="0"/>
              <a:t>Representa o conhecimento </a:t>
            </a:r>
            <a:r>
              <a:rPr lang="pt-BR" dirty="0" err="1" smtClean="0"/>
              <a:t>cient</a:t>
            </a:r>
            <a:r>
              <a:rPr lang="en-US" dirty="0" smtClean="0"/>
              <a:t>í</a:t>
            </a:r>
            <a:r>
              <a:rPr lang="pt-BR" dirty="0" smtClean="0"/>
              <a:t>fico e por essa razão seus termos compreendem: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BR" sz="2400" dirty="0" smtClean="0"/>
              <a:t>tanto uma dimensão cognitiva: ao expressarem os conhecimentos especializados;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BR" sz="2400" dirty="0" smtClean="0"/>
              <a:t>quanto uma dimensão </a:t>
            </a:r>
            <a:r>
              <a:rPr lang="pt-BR" sz="2400" dirty="0" err="1" smtClean="0"/>
              <a:t>linguística</a:t>
            </a:r>
            <a:r>
              <a:rPr lang="pt-BR" sz="2400" dirty="0" smtClean="0"/>
              <a:t>: conformam o componente lexical especializado ou temático das línguas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dirty="0" smtClean="0"/>
              <a:t>Elemento inerente às chamadas comunicações especializadas (redação de artigos científicos,  teses, resenhas, manuais, textos especializados em geral)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dirty="0" smtClean="0"/>
              <a:t>Particularidades: precisão, objetividade e o uso sistemático de termos técnico científicos</a:t>
            </a:r>
            <a:r>
              <a:rPr lang="pt-BR" sz="2800" dirty="0" smtClean="0"/>
              <a:t>.</a:t>
            </a:r>
          </a:p>
        </p:txBody>
      </p:sp>
      <p:sp>
        <p:nvSpPr>
          <p:cNvPr id="22531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B43DBF-FBBE-4952-BF46-F45EB50A2A8A}" type="slidenum">
              <a:rPr lang="pt-BR" smtClean="0"/>
              <a:pPr/>
              <a:t>18</a:t>
            </a:fld>
            <a:endParaRPr lang="pt-B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71546"/>
            <a:ext cx="8077200" cy="5024454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pt-BR" sz="2800" dirty="0" smtClean="0"/>
              <a:t>é um</a:t>
            </a:r>
            <a:r>
              <a:rPr lang="pt-BR" sz="2800" b="1" dirty="0" smtClean="0"/>
              <a:t> produto</a:t>
            </a:r>
            <a:r>
              <a:rPr lang="pt-BR" sz="2800" dirty="0" smtClean="0"/>
              <a:t> das comunicações científicas e técnicas devido a necessidade que os especialistas de um domínio t</a:t>
            </a:r>
            <a:r>
              <a:rPr lang="en-US" sz="2800" dirty="0" smtClean="0"/>
              <a:t>ê</a:t>
            </a:r>
            <a:r>
              <a:rPr lang="pt-BR" sz="2800" dirty="0" smtClean="0"/>
              <a:t>m em padronizar a denominação de novos </a:t>
            </a:r>
            <a:r>
              <a:rPr lang="pt-BR" sz="2800" b="1" dirty="0" smtClean="0"/>
              <a:t>conceitos </a:t>
            </a:r>
            <a:r>
              <a:rPr lang="pt-BR" sz="2800" dirty="0" smtClean="0"/>
              <a:t>e novas descobertas garantindo assim a comunicação dentro desse domínio;</a:t>
            </a:r>
          </a:p>
          <a:p>
            <a:pPr algn="just" eaLnBrk="1" hangingPunct="1"/>
            <a:r>
              <a:rPr lang="pt-BR" sz="2800" dirty="0" smtClean="0"/>
              <a:t>e ao mesmo tempo constitui-se enquanto</a:t>
            </a:r>
            <a:r>
              <a:rPr lang="pt-BR" sz="2800" b="1" dirty="0" smtClean="0"/>
              <a:t> disciplina</a:t>
            </a:r>
            <a:r>
              <a:rPr lang="pt-BR" sz="2800" dirty="0" smtClean="0"/>
              <a:t> pela necessidade de se estabelecerem regras e princípios a  partir dos quais os </a:t>
            </a:r>
            <a:r>
              <a:rPr lang="pt-BR" sz="2800" b="1" dirty="0" smtClean="0"/>
              <a:t>termos</a:t>
            </a:r>
            <a:r>
              <a:rPr lang="pt-BR" sz="2800" dirty="0" smtClean="0"/>
              <a:t> devem ser coletados.</a:t>
            </a:r>
          </a:p>
          <a:p>
            <a:pPr eaLnBrk="1" hangingPunct="1"/>
            <a:endParaRPr lang="pt-BR" sz="2800" dirty="0" smtClean="0"/>
          </a:p>
        </p:txBody>
      </p:sp>
      <p:sp>
        <p:nvSpPr>
          <p:cNvPr id="2355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1E41C6B-B5B3-47DB-B2CF-8158441BBD97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85728"/>
            <a:ext cx="7772400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Portanto, a terminologia</a:t>
            </a:r>
            <a:r>
              <a:rPr lang="pt-BR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95400"/>
            <a:ext cx="8390736" cy="4800600"/>
          </a:xfrm>
        </p:spPr>
        <p:txBody>
          <a:bodyPr/>
          <a:lstStyle/>
          <a:p>
            <a:pPr lvl="1" algn="just" eaLnBrk="1" hangingPunct="1"/>
            <a:r>
              <a:rPr lang="pt-BR" sz="2800" b="1" dirty="0" smtClean="0"/>
              <a:t>domínio do saber </a:t>
            </a:r>
            <a:r>
              <a:rPr lang="pt-BR" sz="2800" dirty="0" smtClean="0"/>
              <a:t>interdisciplinar que cuida dos conceitos e suas representações;</a:t>
            </a:r>
          </a:p>
          <a:p>
            <a:pPr lvl="1" algn="just" eaLnBrk="1" hangingPunct="1"/>
            <a:r>
              <a:rPr lang="pt-BR" sz="2800" b="1" dirty="0" smtClean="0"/>
              <a:t>conjunto de termos </a:t>
            </a:r>
            <a:r>
              <a:rPr lang="pt-BR" sz="2800" dirty="0" smtClean="0"/>
              <a:t>que representam o sistema de conceitos ligados a um domínio do conhecimento;</a:t>
            </a:r>
          </a:p>
          <a:p>
            <a:pPr lvl="1" algn="just" eaLnBrk="1" hangingPunct="1"/>
            <a:r>
              <a:rPr lang="pt-BR" sz="2800" b="1" dirty="0" smtClean="0"/>
              <a:t>publicação</a:t>
            </a:r>
            <a:r>
              <a:rPr lang="pt-BR" sz="2800" dirty="0" smtClean="0"/>
              <a:t> dentro da qual o sistema de conceitos ligado a um domínio é representado.</a:t>
            </a:r>
          </a:p>
          <a:p>
            <a:pPr lvl="1" eaLnBrk="1" hangingPunct="1">
              <a:buFontTx/>
              <a:buNone/>
            </a:pPr>
            <a:r>
              <a:rPr lang="pt-BR" dirty="0" smtClean="0"/>
              <a:t>			(</a:t>
            </a:r>
            <a:r>
              <a:rPr lang="pt-BR" sz="2000" dirty="0" smtClean="0"/>
              <a:t>FELBER,H. Manual de terminologia, 1987)</a:t>
            </a:r>
          </a:p>
        </p:txBody>
      </p:sp>
      <p:sp>
        <p:nvSpPr>
          <p:cNvPr id="1434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DE2A5D0-F788-4195-AF5C-64D8223B81E3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7772400" cy="7200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b="1" dirty="0" smtClean="0"/>
              <a:t>Terminologia</a:t>
            </a:r>
          </a:p>
        </p:txBody>
      </p:sp>
    </p:spTree>
    <p:extLst>
      <p:ext uri="{BB962C8B-B14F-4D97-AF65-F5344CB8AC3E}">
        <p14:creationId xmlns="" xmlns:p14="http://schemas.microsoft.com/office/powerpoint/2010/main" val="42031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algn="just" eaLnBrk="1" hangingPunct="1"/>
            <a:r>
              <a:rPr lang="pt-BR" sz="2800" dirty="0" smtClean="0"/>
              <a:t>Deve-se a Eugene </a:t>
            </a:r>
            <a:r>
              <a:rPr lang="pt-BR" sz="2800" dirty="0" err="1" smtClean="0"/>
              <a:t>Wuster</a:t>
            </a:r>
            <a:r>
              <a:rPr lang="pt-BR" sz="2800" dirty="0" smtClean="0"/>
              <a:t> o reconhecimento disciplinar e político da terminologia no âmbito:</a:t>
            </a:r>
          </a:p>
          <a:p>
            <a:pPr lvl="1" algn="just" eaLnBrk="1" hangingPunct="1"/>
            <a:r>
              <a:rPr lang="pt-BR" sz="2800" dirty="0" err="1" smtClean="0"/>
              <a:t>Sócio-político</a:t>
            </a:r>
            <a:endParaRPr lang="pt-BR" sz="2800" dirty="0" smtClean="0"/>
          </a:p>
          <a:p>
            <a:pPr lvl="1" algn="just" eaLnBrk="1" hangingPunct="1"/>
            <a:r>
              <a:rPr lang="pt-BR" sz="2800" dirty="0" smtClean="0"/>
              <a:t>Acadêmico</a:t>
            </a:r>
          </a:p>
          <a:p>
            <a:pPr lvl="1" algn="just" eaLnBrk="1" hangingPunct="1"/>
            <a:r>
              <a:rPr lang="pt-BR" sz="2800" dirty="0" smtClean="0"/>
              <a:t>Científico</a:t>
            </a:r>
          </a:p>
          <a:p>
            <a:pPr lvl="1" eaLnBrk="1" hangingPunct="1">
              <a:buFontTx/>
              <a:buNone/>
            </a:pPr>
            <a:endParaRPr lang="pt-BR" sz="3200" dirty="0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5984617-F61E-4245-BE7E-054F335A26AE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O passado da Terminologia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143000"/>
            <a:ext cx="8548718" cy="5143500"/>
          </a:xfrm>
        </p:spPr>
        <p:txBody>
          <a:bodyPr/>
          <a:lstStyle/>
          <a:p>
            <a:pPr algn="just" eaLnBrk="1" hangingPunct="1"/>
            <a:r>
              <a:rPr lang="pt-BR" sz="2800" dirty="0" smtClean="0"/>
              <a:t>W</a:t>
            </a:r>
            <a:r>
              <a:rPr lang="en-US" sz="2800" dirty="0" smtClean="0"/>
              <a:t>ü</a:t>
            </a:r>
            <a:r>
              <a:rPr lang="pt-BR" sz="2800" dirty="0" err="1" smtClean="0"/>
              <a:t>ster</a:t>
            </a:r>
            <a:r>
              <a:rPr lang="pt-BR" sz="2800" dirty="0" smtClean="0"/>
              <a:t> (1930) Alemanha</a:t>
            </a:r>
          </a:p>
          <a:p>
            <a:pPr algn="just" eaLnBrk="1" hangingPunct="1"/>
            <a:r>
              <a:rPr lang="pt-BR" sz="2800" b="1" dirty="0" smtClean="0"/>
              <a:t>Objetivo: </a:t>
            </a:r>
            <a:r>
              <a:rPr lang="pt-BR" sz="2800" dirty="0" smtClean="0"/>
              <a:t>dar as bases científicas para a eliminação da </a:t>
            </a:r>
            <a:r>
              <a:rPr lang="pt-BR" sz="2800" dirty="0" err="1" smtClean="0"/>
              <a:t>ambiguidade</a:t>
            </a:r>
            <a:r>
              <a:rPr lang="pt-BR" sz="2800" dirty="0" smtClean="0"/>
              <a:t> nos discursos técnicos e científicos.</a:t>
            </a:r>
          </a:p>
          <a:p>
            <a:pPr algn="just" eaLnBrk="1" hangingPunct="1"/>
            <a:r>
              <a:rPr lang="pt-BR" sz="2800" dirty="0" smtClean="0"/>
              <a:t>Sem termos polissêmicos, sinônimos ou homônimos.</a:t>
            </a:r>
          </a:p>
          <a:p>
            <a:pPr algn="just" eaLnBrk="1" hangingPunct="1"/>
            <a:r>
              <a:rPr lang="pt-BR" sz="2800" dirty="0" smtClean="0"/>
              <a:t>Conteúdo e expressão são independentes.</a:t>
            </a:r>
          </a:p>
          <a:p>
            <a:pPr algn="just" eaLnBrk="1" hangingPunct="1"/>
            <a:r>
              <a:rPr lang="pt-BR" sz="2800" dirty="0" smtClean="0"/>
              <a:t>Se não existe uma designação aceitável e única, a Terminologia normativa pode criá-la, respeitando os princípios terminológicos preestabelecidos.</a:t>
            </a:r>
          </a:p>
        </p:txBody>
      </p:sp>
      <p:sp>
        <p:nvSpPr>
          <p:cNvPr id="2765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935B52F-AD95-4FB4-9984-1E8469FFE03D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762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Teoria Geral da Terminologia (TGT)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382000" cy="5029200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pt-BR" sz="2600" dirty="0" smtClean="0"/>
              <a:t>Pode identificar  um conjunto de conceitos de um domínio especializado, organizá-los em um sistema estruturado e defini-los sem mesmo identificar com precisão os termos que os designam.</a:t>
            </a:r>
          </a:p>
          <a:p>
            <a:pPr algn="just" eaLnBrk="1" hangingPunct="1"/>
            <a:r>
              <a:rPr lang="pt-BR" sz="2600" b="1" dirty="0" smtClean="0"/>
              <a:t>Terminologia descritiva</a:t>
            </a:r>
            <a:r>
              <a:rPr lang="pt-BR" sz="2600" dirty="0" smtClean="0"/>
              <a:t>:  se ocupa da coleta dos dados terminológicos e da descrição dos termos por meio de definições			Elaboração de vocabulários</a:t>
            </a:r>
          </a:p>
          <a:p>
            <a:pPr algn="just" eaLnBrk="1" hangingPunct="1"/>
            <a:r>
              <a:rPr lang="pt-BR" sz="2600" b="1" dirty="0" smtClean="0"/>
              <a:t>Terminologia normativa</a:t>
            </a:r>
            <a:r>
              <a:rPr lang="pt-BR" sz="2600" dirty="0" smtClean="0"/>
              <a:t>: ocupa-se da uniformização de conceitos e da atribuição de termos para os designar. Tenta eliminar ou reduzir a sinonímia e a homonímia 		Normalização</a:t>
            </a:r>
          </a:p>
          <a:p>
            <a:pPr eaLnBrk="1" hangingPunct="1"/>
            <a:endParaRPr lang="pt-BR" dirty="0" smtClean="0"/>
          </a:p>
        </p:txBody>
      </p:sp>
      <p:sp>
        <p:nvSpPr>
          <p:cNvPr id="2867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1C1674-2624-4E2E-ACC3-22CC034537E9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smtClean="0"/>
              <a:t>TGT</a:t>
            </a:r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4143372" y="3500438"/>
            <a:ext cx="1600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>
            <a:off x="2786050" y="5357826"/>
            <a:ext cx="1219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000125"/>
            <a:ext cx="7056784" cy="54006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BR" sz="2800" dirty="0" smtClean="0"/>
              <a:t>Unidade de conhecimento criada por uma combinação única de características. </a:t>
            </a:r>
            <a:r>
              <a:rPr lang="pt-BR" sz="2000" dirty="0" smtClean="0">
                <a:cs typeface="Times New Roman" charset="0"/>
              </a:rPr>
              <a:t>(ISO, 1087,2000)</a:t>
            </a:r>
            <a:r>
              <a:rPr lang="pt-BR" sz="20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sz="2800" dirty="0" smtClean="0"/>
              <a:t>Estruturas do conhecimento que estão representadas no léxico da língua.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dirty="0" smtClean="0"/>
              <a:t>					</a:t>
            </a:r>
          </a:p>
        </p:txBody>
      </p:sp>
      <p:sp>
        <p:nvSpPr>
          <p:cNvPr id="3072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DD6BE02-A381-43C4-A4FF-4B2405F536AC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b="1" dirty="0" smtClean="0"/>
              <a:t>Conceito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algn="just" eaLnBrk="1" hangingPunct="1"/>
            <a:r>
              <a:rPr lang="pt-BR" sz="2800" dirty="0" smtClean="0">
                <a:cs typeface="Times New Roman" charset="0"/>
              </a:rPr>
              <a:t>Designação verbal de um conceito dentro de um domínio </a:t>
            </a:r>
            <a:r>
              <a:rPr lang="pt-BR" dirty="0" smtClean="0">
                <a:cs typeface="Times New Roman" charset="0"/>
              </a:rPr>
              <a:t>(ISO, 1087,2000</a:t>
            </a:r>
            <a:r>
              <a:rPr lang="pt-BR" dirty="0" smtClean="0">
                <a:cs typeface="Times New Roman" charset="0"/>
              </a:rPr>
              <a:t>)</a:t>
            </a:r>
            <a:r>
              <a:rPr lang="pt-BR" dirty="0" smtClean="0"/>
              <a:t>.</a:t>
            </a:r>
          </a:p>
          <a:p>
            <a:pPr algn="just" eaLnBrk="1" hangingPunct="1"/>
            <a:endParaRPr lang="pt-BR" dirty="0" smtClean="0"/>
          </a:p>
          <a:p>
            <a:pPr algn="just" eaLnBrk="1" hangingPunct="1"/>
            <a:r>
              <a:rPr lang="pt-BR" sz="2800" dirty="0" smtClean="0"/>
              <a:t>É uma palavra “ativada singularmente por suas condições pragmáticas de adequação a um tipo de comunicação” </a:t>
            </a:r>
            <a:r>
              <a:rPr lang="pt-BR" sz="2800" dirty="0" smtClean="0"/>
              <a:t>   </a:t>
            </a:r>
            <a:r>
              <a:rPr lang="pt-BR" sz="2000" dirty="0" smtClean="0"/>
              <a:t>(</a:t>
            </a:r>
            <a:r>
              <a:rPr lang="pt-BR" sz="2000" dirty="0" smtClean="0"/>
              <a:t>CABRÉ, 1999 apud BARROS, 2004, p.41</a:t>
            </a:r>
            <a:r>
              <a:rPr lang="pt-BR" sz="2000" dirty="0" smtClean="0"/>
              <a:t>)</a:t>
            </a:r>
          </a:p>
          <a:p>
            <a:pPr algn="just" eaLnBrk="1" hangingPunct="1"/>
            <a:endParaRPr lang="pt-BR" sz="2000" dirty="0" smtClean="0"/>
          </a:p>
          <a:p>
            <a:pPr algn="just" eaLnBrk="1" hangingPunct="1"/>
            <a:r>
              <a:rPr lang="pt-BR" sz="2800" dirty="0" smtClean="0">
                <a:cs typeface="Times New Roman" charset="0"/>
              </a:rPr>
              <a:t>Unidade básica da terminologia. É a palavra efetivamente usada no discurso </a:t>
            </a:r>
            <a:r>
              <a:rPr lang="pt-BR" sz="2000" dirty="0" smtClean="0">
                <a:cs typeface="Times New Roman" charset="0"/>
              </a:rPr>
              <a:t>(LE GUERN, 1989)</a:t>
            </a:r>
          </a:p>
          <a:p>
            <a:pPr eaLnBrk="1" hangingPunct="1">
              <a:buFontTx/>
              <a:buNone/>
            </a:pPr>
            <a:endParaRPr lang="pt-BR" sz="2800" dirty="0" smtClean="0"/>
          </a:p>
        </p:txBody>
      </p:sp>
      <p:sp>
        <p:nvSpPr>
          <p:cNvPr id="3174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A7543C-71C0-4B46-A154-0D84C0CACA3B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77724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b="1" dirty="0" smtClean="0"/>
              <a:t>Termo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305800" cy="5181600"/>
          </a:xfrm>
        </p:spPr>
        <p:txBody>
          <a:bodyPr/>
          <a:lstStyle/>
          <a:p>
            <a:pPr algn="just" eaLnBrk="1" hangingPunct="1"/>
            <a:r>
              <a:rPr lang="pt-BR" sz="2800" b="1" dirty="0" smtClean="0"/>
              <a:t>Termo</a:t>
            </a:r>
          </a:p>
          <a:p>
            <a:pPr lvl="1" algn="just" eaLnBrk="1" hangingPunct="1">
              <a:buFontTx/>
              <a:buNone/>
            </a:pPr>
            <a:r>
              <a:rPr lang="pt-BR" sz="2800" dirty="0" smtClean="0"/>
              <a:t>	Signo </a:t>
            </a:r>
            <a:r>
              <a:rPr lang="pt-BR" sz="2800" dirty="0" err="1" smtClean="0"/>
              <a:t>linguístico</a:t>
            </a:r>
            <a:r>
              <a:rPr lang="pt-BR" sz="2800" dirty="0" smtClean="0"/>
              <a:t> das línguas de especialidade que pode ser analisado:</a:t>
            </a:r>
          </a:p>
          <a:p>
            <a:pPr lvl="2" algn="just" eaLnBrk="1" hangingPunct="1"/>
            <a:r>
              <a:rPr lang="pt-BR" sz="2800" dirty="0" smtClean="0"/>
              <a:t> do ponto de vista do significante e do significado;</a:t>
            </a:r>
          </a:p>
          <a:p>
            <a:pPr lvl="2" algn="just" eaLnBrk="1" hangingPunct="1"/>
            <a:r>
              <a:rPr lang="pt-BR" sz="2800" dirty="0" smtClean="0"/>
              <a:t>das relações de sentido que mantém com outros termos (sinônimos, homônimos)</a:t>
            </a:r>
          </a:p>
          <a:p>
            <a:pPr lvl="2" algn="just" eaLnBrk="1" hangingPunct="1"/>
            <a:r>
              <a:rPr lang="pt-BR" sz="2800" dirty="0" smtClean="0"/>
              <a:t>de seu valor </a:t>
            </a:r>
            <a:r>
              <a:rPr lang="pt-BR" sz="2800" dirty="0" err="1" smtClean="0"/>
              <a:t>sociolinguístico</a:t>
            </a:r>
            <a:r>
              <a:rPr lang="pt-BR" sz="2800" dirty="0" smtClean="0"/>
              <a:t> (usos, preferências, conotações, processo de banalização)</a:t>
            </a:r>
          </a:p>
        </p:txBody>
      </p:sp>
      <p:sp>
        <p:nvSpPr>
          <p:cNvPr id="32771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8C3D598-92AE-4704-A77A-9BBCD82548C6}" type="slidenum">
              <a:rPr lang="pt-BR" smtClean="0"/>
              <a:pPr/>
              <a:t>25</a:t>
            </a:fld>
            <a:endParaRPr lang="pt-BR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572000"/>
          </a:xfrm>
        </p:spPr>
        <p:txBody>
          <a:bodyPr/>
          <a:lstStyle/>
          <a:p>
            <a:pPr algn="just" eaLnBrk="1" hangingPunct="1"/>
            <a:r>
              <a:rPr lang="pt-BR" sz="2800" dirty="0" smtClean="0"/>
              <a:t>Objetivo: prescrever recomendações sobre princípios e métodos do trabalho terminológico, harmonização de conceitos e termos.</a:t>
            </a:r>
          </a:p>
          <a:p>
            <a:pPr eaLnBrk="1" hangingPunct="1"/>
            <a:endParaRPr lang="pt-BR" sz="2800" dirty="0" smtClean="0"/>
          </a:p>
          <a:p>
            <a:pPr eaLnBrk="1" hangingPunct="1"/>
            <a:r>
              <a:rPr lang="pt-BR" sz="2800" b="1" dirty="0" smtClean="0"/>
              <a:t>ISO 704 </a:t>
            </a:r>
            <a:r>
              <a:rPr lang="pt-BR" sz="2800" dirty="0" err="1" smtClean="0"/>
              <a:t>Terminology</a:t>
            </a:r>
            <a:r>
              <a:rPr lang="pt-BR" sz="2800" dirty="0" smtClean="0"/>
              <a:t> work – </a:t>
            </a:r>
            <a:r>
              <a:rPr lang="pt-BR" sz="2800" dirty="0" err="1" smtClean="0"/>
              <a:t>principles</a:t>
            </a:r>
            <a:r>
              <a:rPr lang="pt-BR" sz="2800" dirty="0" smtClean="0"/>
              <a:t> e </a:t>
            </a:r>
            <a:r>
              <a:rPr lang="pt-BR" sz="2800" dirty="0" err="1" smtClean="0"/>
              <a:t>methods</a:t>
            </a:r>
            <a:endParaRPr lang="pt-BR" sz="2800" dirty="0" smtClean="0"/>
          </a:p>
          <a:p>
            <a:pPr eaLnBrk="1" hangingPunct="1"/>
            <a:endParaRPr lang="pt-BR" sz="2800" dirty="0" smtClean="0"/>
          </a:p>
          <a:p>
            <a:pPr eaLnBrk="1" hangingPunct="1"/>
            <a:r>
              <a:rPr lang="pt-BR" sz="2800" b="1" dirty="0" smtClean="0"/>
              <a:t>ISO 1087 </a:t>
            </a:r>
            <a:r>
              <a:rPr lang="pt-BR" sz="2800" dirty="0" err="1" smtClean="0"/>
              <a:t>Terminology</a:t>
            </a:r>
            <a:r>
              <a:rPr lang="pt-BR" sz="2800" dirty="0" smtClean="0"/>
              <a:t> work - </a:t>
            </a:r>
            <a:r>
              <a:rPr lang="pt-BR" sz="2800" dirty="0" err="1" smtClean="0"/>
              <a:t>vocabulary</a:t>
            </a:r>
            <a:endParaRPr lang="pt-BR" sz="2800" dirty="0" smtClean="0"/>
          </a:p>
        </p:txBody>
      </p:sp>
      <p:sp>
        <p:nvSpPr>
          <p:cNvPr id="3584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E5D81A1-D46F-49BE-817E-2001F6D25A73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smtClean="0"/>
              <a:t>Normas terminológicas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4953000"/>
          </a:xfrm>
        </p:spPr>
        <p:txBody>
          <a:bodyPr/>
          <a:lstStyle/>
          <a:p>
            <a:pPr algn="just" eaLnBrk="1" hangingPunct="1"/>
            <a:r>
              <a:rPr lang="pt-BR" sz="2800" dirty="0" err="1" smtClean="0"/>
              <a:t>Cabré</a:t>
            </a:r>
            <a:r>
              <a:rPr lang="pt-BR" sz="2800" dirty="0" smtClean="0"/>
              <a:t> (1999) Espanha</a:t>
            </a:r>
          </a:p>
          <a:p>
            <a:pPr algn="just" eaLnBrk="1" hangingPunct="1"/>
            <a:r>
              <a:rPr lang="pt-BR" sz="2800" dirty="0" smtClean="0"/>
              <a:t>Reconhece o valor do modelo de </a:t>
            </a:r>
            <a:r>
              <a:rPr lang="pt-BR" sz="2800" dirty="0" err="1" smtClean="0"/>
              <a:t>Wüster</a:t>
            </a:r>
            <a:r>
              <a:rPr lang="pt-BR" sz="2800" dirty="0" smtClean="0"/>
              <a:t>, mas o considera reducionista e idealista, uma vez que parte do pressuposto que o conhecimento especializado é uniforme e independente das línguas e culturas.</a:t>
            </a:r>
          </a:p>
          <a:p>
            <a:pPr algn="just" eaLnBrk="1" hangingPunct="1"/>
            <a:r>
              <a:rPr lang="pt-BR" sz="2800" dirty="0" smtClean="0"/>
              <a:t>Não aceita distinção drástica entre unidade terminológica (termo) e unidade lexical da língua geral (palavra).</a:t>
            </a:r>
          </a:p>
        </p:txBody>
      </p:sp>
      <p:sp>
        <p:nvSpPr>
          <p:cNvPr id="6349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AE7471F-397B-43FE-939E-34C0C1AE5F64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077200" cy="1028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Teoria Comunicativa da Terminologia (TCT)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458200" cy="4876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dirty="0" smtClean="0"/>
              <a:t>Considera os termos como unidades </a:t>
            </a:r>
            <a:r>
              <a:rPr lang="pt-BR" sz="2800" dirty="0" err="1" smtClean="0"/>
              <a:t>linguísticas</a:t>
            </a:r>
            <a:r>
              <a:rPr lang="pt-BR" sz="2800" dirty="0" smtClean="0"/>
              <a:t> que exprimem conceito técnicos e científicos, mas que não deixam de ser signos de uma LN com características e propriedades semelhantes.</a:t>
            </a:r>
          </a:p>
          <a:p>
            <a:pPr eaLnBrk="1" hangingPunct="1"/>
            <a:r>
              <a:rPr lang="pt-BR" sz="2800" dirty="0" smtClean="0"/>
              <a:t>Reconhece a existência de variação conceptual e denominativa nos domínios de especialidade e leva em conta a dimensão textual e discursiva dos termos.</a:t>
            </a:r>
          </a:p>
          <a:p>
            <a:pPr eaLnBrk="1" hangingPunct="1"/>
            <a:r>
              <a:rPr lang="pt-BR" sz="2800" dirty="0" smtClean="0"/>
              <a:t>Os termos devem ser considerados em seus aspectos </a:t>
            </a:r>
            <a:r>
              <a:rPr lang="pt-BR" sz="2800" dirty="0" err="1" smtClean="0"/>
              <a:t>linguísticos</a:t>
            </a:r>
            <a:r>
              <a:rPr lang="pt-BR" sz="2800" dirty="0" smtClean="0"/>
              <a:t>, cognitivos e sociais.</a:t>
            </a:r>
          </a:p>
          <a:p>
            <a:pPr eaLnBrk="1" hangingPunct="1"/>
            <a:endParaRPr lang="pt-BR" sz="2800" dirty="0" smtClean="0"/>
          </a:p>
          <a:p>
            <a:pPr eaLnBrk="1" hangingPunct="1"/>
            <a:endParaRPr lang="pt-BR" dirty="0" smtClean="0"/>
          </a:p>
        </p:txBody>
      </p:sp>
      <p:sp>
        <p:nvSpPr>
          <p:cNvPr id="6554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E802506-BDA5-439B-AEA9-B9AEA6CDA299}" type="slidenum">
              <a:rPr lang="pt-BR" smtClean="0"/>
              <a:pPr/>
              <a:t>28</a:t>
            </a:fld>
            <a:endParaRPr lang="pt-BR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smtClean="0"/>
              <a:t>TCT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17248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800" dirty="0" smtClean="0"/>
              <a:t>O conteúdo de um termo é relativo a um domínio e a uma situação de uso.</a:t>
            </a:r>
          </a:p>
          <a:p>
            <a:pPr eaLnBrk="1" hangingPunct="1"/>
            <a:r>
              <a:rPr lang="pt-BR" sz="2800" dirty="0" smtClean="0"/>
              <a:t>O valor de um termo, dentro de um sistema conceptual é dado pelo lugar que ele ocupa na estrutura, podendo ocupar lugares diferentes de acordo com os critérios de organização do sistema de conceitos.</a:t>
            </a:r>
          </a:p>
          <a:p>
            <a:pPr eaLnBrk="1" hangingPunct="1"/>
            <a:r>
              <a:rPr lang="pt-BR" sz="2800" dirty="0" smtClean="0"/>
              <a:t>“</a:t>
            </a:r>
            <a:r>
              <a:rPr lang="pt-BR" sz="2800" i="1" dirty="0" smtClean="0"/>
              <a:t>Os termos não pertencem a um domínio, mas são usados em um domínio com valor singularmente específico”  </a:t>
            </a:r>
            <a:r>
              <a:rPr lang="pt-BR" sz="2800" dirty="0" smtClean="0"/>
              <a:t>	</a:t>
            </a:r>
            <a:r>
              <a:rPr lang="pt-BR" sz="2000" dirty="0" smtClean="0"/>
              <a:t>(CABRÉ, 1999) </a:t>
            </a:r>
          </a:p>
        </p:txBody>
      </p:sp>
      <p:sp>
        <p:nvSpPr>
          <p:cNvPr id="67588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954FB7-7A15-422D-85E7-72D796ED31C5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smtClean="0"/>
              <a:t>TCT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24000"/>
            <a:ext cx="8462174" cy="4572000"/>
          </a:xfrm>
        </p:spPr>
        <p:txBody>
          <a:bodyPr/>
          <a:lstStyle/>
          <a:p>
            <a:pPr algn="just" eaLnBrk="1" hangingPunct="1"/>
            <a:r>
              <a:rPr lang="pt-BR" sz="2800" b="1" dirty="0" smtClean="0"/>
              <a:t>Disciplina</a:t>
            </a:r>
            <a:r>
              <a:rPr lang="pt-BR" sz="2800" dirty="0" smtClean="0"/>
              <a:t> que se ocupa de termos especializados.</a:t>
            </a:r>
          </a:p>
          <a:p>
            <a:pPr algn="just" eaLnBrk="1" hangingPunct="1"/>
            <a:r>
              <a:rPr lang="pt-BR" sz="2800" b="1" dirty="0" smtClean="0"/>
              <a:t>Conjunto de diretrizes </a:t>
            </a:r>
            <a:r>
              <a:rPr lang="pt-BR" sz="2800" dirty="0" smtClean="0"/>
              <a:t>ou princípios que regem a compilação dos termos.</a:t>
            </a:r>
          </a:p>
          <a:p>
            <a:pPr algn="just" eaLnBrk="1" hangingPunct="1"/>
            <a:r>
              <a:rPr lang="pt-BR" sz="2800" b="1" dirty="0" smtClean="0"/>
              <a:t>Produto g</a:t>
            </a:r>
            <a:r>
              <a:rPr lang="pt-BR" sz="2800" dirty="0" smtClean="0"/>
              <a:t>erado pela prática, isto é, conjunto dos termos de uma área específica.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pt-BR" sz="2800" dirty="0" smtClean="0"/>
              <a:t>						</a:t>
            </a:r>
            <a:r>
              <a:rPr lang="pt-BR" sz="2000" dirty="0" smtClean="0"/>
              <a:t>(CABRÉ, M. T.,1995)</a:t>
            </a:r>
          </a:p>
        </p:txBody>
      </p:sp>
      <p:sp>
        <p:nvSpPr>
          <p:cNvPr id="1536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1DAF82-D803-45E2-93AA-2083F40EDB0A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7772400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b="1" dirty="0" smtClean="0"/>
              <a:t>TERMINOLOGIA</a:t>
            </a:r>
          </a:p>
        </p:txBody>
      </p:sp>
    </p:spTree>
    <p:extLst>
      <p:ext uri="{BB962C8B-B14F-4D97-AF65-F5344CB8AC3E}">
        <p14:creationId xmlns="" xmlns:p14="http://schemas.microsoft.com/office/powerpoint/2010/main" val="225089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000125"/>
            <a:ext cx="7929563" cy="5095875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pt-BR" b="1" dirty="0" smtClean="0"/>
              <a:t>Teoria do conhecimento </a:t>
            </a:r>
            <a:r>
              <a:rPr lang="pt-BR" b="1" dirty="0" smtClean="0">
                <a:sym typeface="Wingdings" pitchFamily="2" charset="2"/>
              </a:rPr>
              <a:t> </a:t>
            </a:r>
            <a:r>
              <a:rPr lang="pt-BR" dirty="0" smtClean="0"/>
              <a:t>estudos relativos às possibilidades e tipos de </a:t>
            </a:r>
            <a:r>
              <a:rPr lang="pt-BR" dirty="0" err="1" smtClean="0"/>
              <a:t>conceptualização</a:t>
            </a:r>
            <a:r>
              <a:rPr lang="pt-BR" dirty="0" smtClean="0"/>
              <a:t> da realidade e à relação conceito-designação.</a:t>
            </a:r>
          </a:p>
          <a:p>
            <a:pPr algn="just" eaLnBrk="1" hangingPunct="1"/>
            <a:endParaRPr lang="pt-BR" dirty="0" smtClean="0"/>
          </a:p>
          <a:p>
            <a:pPr algn="just" eaLnBrk="1" hangingPunct="1"/>
            <a:r>
              <a:rPr lang="pt-BR" b="1" dirty="0" smtClean="0"/>
              <a:t>Teoria da comunicação</a:t>
            </a:r>
            <a:r>
              <a:rPr lang="pt-BR" b="1" dirty="0" smtClean="0">
                <a:sym typeface="Wingdings" pitchFamily="2" charset="2"/>
              </a:rPr>
              <a:t> </a:t>
            </a:r>
            <a:r>
              <a:rPr lang="pt-BR" dirty="0" smtClean="0"/>
              <a:t>estuda os tipos de situação comunicativa e as possibilidades e limites dos diferentes sistemas de expressão de um conceito.</a:t>
            </a:r>
          </a:p>
          <a:p>
            <a:pPr algn="just" eaLnBrk="1" hangingPunct="1"/>
            <a:endParaRPr lang="pt-BR" dirty="0" smtClean="0"/>
          </a:p>
          <a:p>
            <a:pPr algn="just" eaLnBrk="1" hangingPunct="1"/>
            <a:r>
              <a:rPr lang="pt-BR" b="1" dirty="0" smtClean="0"/>
              <a:t>Teoria da linguagem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dirty="0" smtClean="0"/>
              <a:t>que analisa as unidades terminológicas como unidade da língua geral e como unidades </a:t>
            </a:r>
            <a:r>
              <a:rPr lang="pt-BR" dirty="0" err="1" smtClean="0"/>
              <a:t>linguísticas</a:t>
            </a:r>
            <a:r>
              <a:rPr lang="pt-BR" dirty="0" smtClean="0"/>
              <a:t> que designam conceitos de um dado domínio em uma dada situação de uso.</a:t>
            </a:r>
          </a:p>
        </p:txBody>
      </p:sp>
      <p:sp>
        <p:nvSpPr>
          <p:cNvPr id="7168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E2D313-9D35-4B33-ABDA-AEBCB2FFBBB1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609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Fundamentos da TCT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sz="2800" smtClean="0"/>
              <a:t>“ descrever formal, semântica e funcionalmente as unidades que podem adquirir valor terminológico, dar conta de como são ativados e explicar suas relações com outros tipos de signos do mesmo ou distinto sistema, para fazer progredir o conhecimento sobre a comunicação especializada e as unidades que nela se usam”</a:t>
            </a:r>
            <a:r>
              <a:rPr lang="pt-BR" smtClean="0"/>
              <a:t>   (CABRÉ, 1999)</a:t>
            </a:r>
          </a:p>
        </p:txBody>
      </p:sp>
      <p:sp>
        <p:nvSpPr>
          <p:cNvPr id="72708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02EFA08-8CAB-4EEA-BEAC-C569D90B228F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smtClean="0"/>
              <a:t>Objetivo da TCT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4744"/>
            <a:ext cx="8424614" cy="511256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70000"/>
              </a:lnSpc>
              <a:buFont typeface="Wingdings" pitchFamily="2" charset="2"/>
              <a:buNone/>
            </a:pPr>
            <a:r>
              <a:rPr lang="pt-BR" sz="2400" dirty="0">
                <a:cs typeface="Times New Roman" pitchFamily="18" charset="0"/>
              </a:rPr>
              <a:t>	</a:t>
            </a:r>
            <a:endParaRPr lang="pt-BR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800" dirty="0" smtClean="0">
                <a:cs typeface="Times New Roman" pitchFamily="18" charset="0"/>
              </a:rPr>
              <a:t>Identificação de termos próprios de uma área.</a:t>
            </a:r>
          </a:p>
          <a:p>
            <a:pPr lvl="1" algn="just">
              <a:lnSpc>
                <a:spcPct val="70000"/>
              </a:lnSpc>
            </a:pPr>
            <a:endParaRPr lang="pt-BR" sz="28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800" dirty="0" smtClean="0">
                <a:cs typeface="Times New Roman" pitchFamily="18" charset="0"/>
              </a:rPr>
              <a:t>Reunião </a:t>
            </a:r>
            <a:r>
              <a:rPr lang="pt-BR" sz="2800" dirty="0">
                <a:cs typeface="Times New Roman" pitchFamily="18" charset="0"/>
              </a:rPr>
              <a:t>de conceitos e termos importantes de um área de conhecimento ou de </a:t>
            </a:r>
            <a:r>
              <a:rPr lang="pt-BR" sz="2800" dirty="0" smtClean="0">
                <a:cs typeface="Times New Roman" pitchFamily="18" charset="0"/>
              </a:rPr>
              <a:t>atividade.</a:t>
            </a:r>
          </a:p>
          <a:p>
            <a:pPr lvl="1" algn="just">
              <a:lnSpc>
                <a:spcPct val="70000"/>
              </a:lnSpc>
            </a:pPr>
            <a:endParaRPr lang="pt-BR" sz="28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800" dirty="0" smtClean="0">
                <a:cs typeface="Times New Roman" pitchFamily="18" charset="0"/>
              </a:rPr>
              <a:t>Análise </a:t>
            </a:r>
            <a:r>
              <a:rPr lang="pt-BR" sz="2800" dirty="0">
                <a:cs typeface="Times New Roman" pitchFamily="18" charset="0"/>
              </a:rPr>
              <a:t>e definição dos </a:t>
            </a:r>
            <a:r>
              <a:rPr lang="pt-BR" sz="2800" dirty="0" smtClean="0">
                <a:cs typeface="Times New Roman" pitchFamily="18" charset="0"/>
              </a:rPr>
              <a:t>conceitos.</a:t>
            </a:r>
          </a:p>
          <a:p>
            <a:pPr lvl="1" algn="just">
              <a:lnSpc>
                <a:spcPct val="70000"/>
              </a:lnSpc>
            </a:pPr>
            <a:endParaRPr lang="pt-BR" sz="28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800" dirty="0" smtClean="0">
                <a:cs typeface="Times New Roman" pitchFamily="18" charset="0"/>
              </a:rPr>
              <a:t>Classificação </a:t>
            </a:r>
            <a:r>
              <a:rPr lang="pt-BR" sz="2800" dirty="0">
                <a:cs typeface="Times New Roman" pitchFamily="18" charset="0"/>
              </a:rPr>
              <a:t>e organização dos sistemas de </a:t>
            </a:r>
            <a:r>
              <a:rPr lang="pt-BR" sz="2800" dirty="0" smtClean="0">
                <a:cs typeface="Times New Roman" pitchFamily="18" charset="0"/>
              </a:rPr>
              <a:t>conceitos.</a:t>
            </a:r>
          </a:p>
          <a:p>
            <a:pPr lvl="1" algn="just">
              <a:lnSpc>
                <a:spcPct val="70000"/>
              </a:lnSpc>
            </a:pPr>
            <a:endParaRPr lang="pt-BR" sz="28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800" dirty="0">
                <a:cs typeface="Times New Roman" pitchFamily="18" charset="0"/>
              </a:rPr>
              <a:t>Normalização, se </a:t>
            </a:r>
            <a:r>
              <a:rPr lang="pt-BR" sz="2800" dirty="0" smtClean="0">
                <a:cs typeface="Times New Roman" pitchFamily="18" charset="0"/>
              </a:rPr>
              <a:t>necessário</a:t>
            </a:r>
          </a:p>
          <a:p>
            <a:pPr lvl="1" algn="just">
              <a:lnSpc>
                <a:spcPct val="70000"/>
              </a:lnSpc>
            </a:pPr>
            <a:endParaRPr lang="pt-BR" sz="28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800" dirty="0" smtClean="0">
                <a:cs typeface="Times New Roman" pitchFamily="18" charset="0"/>
              </a:rPr>
              <a:t>Apresentação </a:t>
            </a:r>
            <a:r>
              <a:rPr lang="pt-BR" sz="2800" dirty="0">
                <a:cs typeface="Times New Roman" pitchFamily="18" charset="0"/>
              </a:rPr>
              <a:t>(arranjo) dos termos</a:t>
            </a:r>
          </a:p>
          <a:p>
            <a:pPr lvl="1" algn="just">
              <a:lnSpc>
                <a:spcPct val="70000"/>
              </a:lnSpc>
            </a:pPr>
            <a:endParaRPr lang="pt-BR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pt-BR" sz="28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endParaRPr lang="pt-BR" sz="2000" dirty="0">
              <a:cs typeface="Times New Roman" pitchFamily="18" charset="0"/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304-A999-4348-B3AB-55A7AC7AB5A5}" type="slidenum">
              <a:rPr lang="pt-BR"/>
              <a:pPr/>
              <a:t>32</a:t>
            </a:fld>
            <a:endParaRPr lang="pt-B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839200" cy="914400"/>
          </a:xfrm>
        </p:spPr>
        <p:txBody>
          <a:bodyPr>
            <a:normAutofit/>
          </a:bodyPr>
          <a:lstStyle/>
          <a:p>
            <a:r>
              <a:rPr lang="pt-BR" sz="3600" b="1" dirty="0"/>
              <a:t>Terminologia prática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043890" cy="5061176"/>
          </a:xfrm>
        </p:spPr>
        <p:txBody>
          <a:bodyPr/>
          <a:lstStyle/>
          <a:p>
            <a:r>
              <a:rPr lang="pt-BR" sz="2800" dirty="0">
                <a:cs typeface="Times New Roman" pitchFamily="18" charset="0"/>
              </a:rPr>
              <a:t>Identificação e coleta das unidades terminológicas</a:t>
            </a:r>
          </a:p>
          <a:p>
            <a:pPr>
              <a:buFont typeface="Wingdings" pitchFamily="2" charset="2"/>
              <a:buNone/>
            </a:pPr>
            <a:endParaRPr lang="pt-BR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pt-BR" sz="2800" dirty="0"/>
              <a:t>Descrição de termos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800" dirty="0"/>
          </a:p>
          <a:p>
            <a:pPr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Criação </a:t>
            </a:r>
            <a:r>
              <a:rPr lang="pt-BR" sz="2800" dirty="0" err="1">
                <a:cs typeface="Times New Roman" pitchFamily="18" charset="0"/>
              </a:rPr>
              <a:t>neológica</a:t>
            </a:r>
            <a:endParaRPr lang="pt-BR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pt-BR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pt-BR" sz="2800" dirty="0"/>
              <a:t>Tratamento e normalização dos termos</a:t>
            </a:r>
          </a:p>
          <a:p>
            <a:pPr>
              <a:lnSpc>
                <a:spcPct val="90000"/>
              </a:lnSpc>
            </a:pPr>
            <a:endParaRPr lang="pt-BR" sz="2800" dirty="0"/>
          </a:p>
          <a:p>
            <a:pPr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Apresentação (arranjo) dos termos</a:t>
            </a:r>
            <a:endParaRPr lang="pt-BR" sz="2800" dirty="0"/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/>
          </a:p>
          <a:p>
            <a:endParaRPr lang="pt-BR" sz="2800" dirty="0">
              <a:cs typeface="Times New Roman" pitchFamily="18" charset="0"/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F637-08ED-4ACD-B3C2-7F450491E63D}" type="slidenum">
              <a:rPr lang="pt-BR"/>
              <a:pPr/>
              <a:t>33</a:t>
            </a:fld>
            <a:endParaRPr lang="pt-BR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pt-BR" sz="3600" b="1" dirty="0"/>
              <a:t>Métodos de trabalho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pPr lvl="1"/>
            <a:r>
              <a:rPr lang="pt-BR" sz="2800" dirty="0">
                <a:cs typeface="Times New Roman" pitchFamily="18" charset="0"/>
              </a:rPr>
              <a:t>Vocabulário conceitual</a:t>
            </a:r>
          </a:p>
          <a:p>
            <a:pPr lvl="2"/>
            <a:r>
              <a:rPr lang="pt-BR" sz="2800" dirty="0" smtClean="0">
                <a:cs typeface="Times New Roman" pitchFamily="18" charset="0"/>
              </a:rPr>
              <a:t> termos </a:t>
            </a:r>
            <a:r>
              <a:rPr lang="pt-BR" sz="2800" dirty="0">
                <a:cs typeface="Times New Roman" pitchFamily="18" charset="0"/>
              </a:rPr>
              <a:t>que por sua forma ou significado denominam as realidades específicas da especialidade</a:t>
            </a:r>
          </a:p>
          <a:p>
            <a:pPr lvl="2">
              <a:buFont typeface="Wingdings" pitchFamily="2" charset="2"/>
              <a:buNone/>
            </a:pPr>
            <a:endParaRPr lang="pt-BR" sz="2800" dirty="0">
              <a:cs typeface="Times New Roman" pitchFamily="18" charset="0"/>
            </a:endParaRPr>
          </a:p>
          <a:p>
            <a:pPr lvl="1"/>
            <a:r>
              <a:rPr lang="pt-BR" sz="2800" dirty="0">
                <a:cs typeface="Times New Roman" pitchFamily="18" charset="0"/>
              </a:rPr>
              <a:t>Vocabulário </a:t>
            </a:r>
            <a:r>
              <a:rPr lang="pt-BR" sz="2800" dirty="0" smtClean="0">
                <a:cs typeface="Times New Roman" pitchFamily="18" charset="0"/>
              </a:rPr>
              <a:t>funcional</a:t>
            </a:r>
            <a:endParaRPr lang="pt-BR" sz="2800" dirty="0">
              <a:cs typeface="Times New Roman" pitchFamily="18" charset="0"/>
            </a:endParaRPr>
          </a:p>
          <a:p>
            <a:pPr lvl="2"/>
            <a:r>
              <a:rPr lang="pt-BR" sz="2800" dirty="0" smtClean="0">
                <a:cs typeface="Times New Roman" pitchFamily="18" charset="0"/>
              </a:rPr>
              <a:t> expressões </a:t>
            </a:r>
            <a:r>
              <a:rPr lang="pt-BR" sz="2800" dirty="0">
                <a:cs typeface="Times New Roman" pitchFamily="18" charset="0"/>
              </a:rPr>
              <a:t>da LN que fazem parte do vocabulário dos especialistas </a:t>
            </a:r>
          </a:p>
          <a:p>
            <a:pPr lvl="2">
              <a:buFont typeface="Wingdings" pitchFamily="2" charset="2"/>
              <a:buNone/>
            </a:pPr>
            <a:r>
              <a:rPr lang="pt-BR" sz="2800" dirty="0">
                <a:cs typeface="Times New Roman" pitchFamily="18" charset="0"/>
              </a:rPr>
              <a:t>						(</a:t>
            </a:r>
            <a:r>
              <a:rPr lang="pt-BR" sz="2800" dirty="0" err="1">
                <a:cs typeface="Times New Roman" pitchFamily="18" charset="0"/>
              </a:rPr>
              <a:t>Dubuc</a:t>
            </a:r>
            <a:r>
              <a:rPr lang="pt-BR" dirty="0">
                <a:cs typeface="Times New Roman" pitchFamily="18" charset="0"/>
              </a:rPr>
              <a:t>)</a:t>
            </a:r>
          </a:p>
          <a:p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1CA4-F581-4797-8FA8-9C8C36DFE883}" type="slidenum">
              <a:rPr lang="pt-BR"/>
              <a:pPr/>
              <a:t>34</a:t>
            </a:fld>
            <a:endParaRPr lang="pt-BR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pt-BR" sz="3600" dirty="0"/>
              <a:t>Identificação dos termos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dirty="0"/>
          </a:p>
          <a:p>
            <a:pPr lvl="1"/>
            <a:endParaRPr lang="pt-BR" sz="2800" dirty="0"/>
          </a:p>
          <a:p>
            <a:pPr lvl="1"/>
            <a:r>
              <a:rPr lang="pt-BR" sz="2800" dirty="0"/>
              <a:t>Identificação de conteúdo conceitual do termo</a:t>
            </a:r>
          </a:p>
          <a:p>
            <a:pPr lvl="1">
              <a:buFontTx/>
              <a:buNone/>
            </a:pPr>
            <a:endParaRPr lang="pt-BR" sz="2800" dirty="0"/>
          </a:p>
          <a:p>
            <a:pPr lvl="1"/>
            <a:r>
              <a:rPr lang="pt-BR" sz="2800" dirty="0"/>
              <a:t>Contexto: explicativo, associativo ou de definição</a:t>
            </a:r>
          </a:p>
          <a:p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35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Autofit/>
          </a:bodyPr>
          <a:lstStyle/>
          <a:p>
            <a:r>
              <a:rPr lang="pt-BR" sz="3600" b="1" dirty="0"/>
              <a:t>Descrição do termo (análise conceitual)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400" dirty="0" smtClean="0"/>
              <a:t>Fenômeno </a:t>
            </a:r>
            <a:r>
              <a:rPr lang="pt-BR" sz="2400" dirty="0" err="1" smtClean="0"/>
              <a:t>linguístico</a:t>
            </a:r>
            <a:r>
              <a:rPr lang="pt-BR" sz="2400" dirty="0" smtClean="0"/>
              <a:t> que consiste na criação de uma palavra ou expressão nova, ou na atribuição de um novo sentido a uma palavra já existente</a:t>
            </a:r>
            <a:endParaRPr lang="pt-BR" dirty="0">
              <a:cs typeface="Times New Roman" pitchFamily="18" charset="0"/>
            </a:endParaRPr>
          </a:p>
          <a:p>
            <a:pPr lvl="2"/>
            <a:r>
              <a:rPr lang="pt-BR" sz="2000" b="1" dirty="0" smtClean="0"/>
              <a:t>Neologismo semântico</a:t>
            </a:r>
            <a:r>
              <a:rPr lang="pt-BR" sz="2000" dirty="0" smtClean="0"/>
              <a:t>: a palavra já existe na língua, porém ganha um novo significado Ex. </a:t>
            </a:r>
            <a:r>
              <a:rPr lang="pt-BR" sz="2000" i="1" dirty="0" smtClean="0"/>
              <a:t>A minha prima está fazendo um bico naquela loja</a:t>
            </a:r>
          </a:p>
          <a:p>
            <a:pPr lvl="2"/>
            <a:r>
              <a:rPr lang="pt-BR" sz="2000" b="1" dirty="0" smtClean="0"/>
              <a:t>Neologismo lexical: </a:t>
            </a:r>
            <a:r>
              <a:rPr lang="pt-BR" sz="2000" dirty="0" smtClean="0"/>
              <a:t>uma nova palavra com um novo conceito é criada. Ex. </a:t>
            </a:r>
            <a:r>
              <a:rPr lang="pt-BR" sz="2000" i="1" dirty="0" smtClean="0"/>
              <a:t>deletar</a:t>
            </a:r>
            <a:r>
              <a:rPr lang="pt-BR" sz="2000" dirty="0" smtClean="0"/>
              <a:t> (apagar)</a:t>
            </a:r>
          </a:p>
          <a:p>
            <a:pPr lvl="2"/>
            <a:r>
              <a:rPr lang="pt-BR" sz="2000" b="1" dirty="0" smtClean="0"/>
              <a:t>Neologismo sintático</a:t>
            </a:r>
            <a:r>
              <a:rPr lang="pt-BR" sz="2000" dirty="0" smtClean="0"/>
              <a:t>: é resultante da organização de um novo vocábulo, a partir da combinação de elementos já existentes na língua (ocorre por meio da derivação ou composição) Ex. </a:t>
            </a:r>
            <a:r>
              <a:rPr lang="pt-BR" sz="2000" i="1" dirty="0" smtClean="0"/>
              <a:t>O processo </a:t>
            </a:r>
            <a:r>
              <a:rPr lang="pt-BR" sz="2000" b="1" i="1" dirty="0" smtClean="0"/>
              <a:t>indenizatório</a:t>
            </a:r>
            <a:r>
              <a:rPr lang="pt-BR" sz="2000" i="1" dirty="0" smtClean="0"/>
              <a:t> teve inicio no ano passado.</a:t>
            </a:r>
          </a:p>
          <a:p>
            <a:pPr lvl="2"/>
            <a:endParaRPr lang="pt-BR" sz="2000" dirty="0"/>
          </a:p>
          <a:p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B511-0D42-4869-88E7-37DD18D42B78}" type="slidenum">
              <a:rPr lang="pt-BR"/>
              <a:pPr/>
              <a:t>36</a:t>
            </a:fld>
            <a:endParaRPr lang="pt-BR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 fontScale="90000"/>
          </a:bodyPr>
          <a:lstStyle/>
          <a:p>
            <a:r>
              <a:rPr lang="pt-BR" sz="4000" b="1" dirty="0"/>
              <a:t>Criação de um termo (criação </a:t>
            </a:r>
            <a:r>
              <a:rPr lang="pt-BR" sz="4000" b="1" dirty="0" err="1"/>
              <a:t>neológica</a:t>
            </a:r>
            <a:r>
              <a:rPr lang="pt-BR" sz="4000" dirty="0"/>
              <a:t>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pt-BR" dirty="0"/>
          </a:p>
          <a:p>
            <a:pPr lvl="1"/>
            <a:r>
              <a:rPr lang="pt-BR" sz="2800" dirty="0">
                <a:cs typeface="Times New Roman" pitchFamily="18" charset="0"/>
              </a:rPr>
              <a:t>Redução da margem de arbitrariedade</a:t>
            </a:r>
          </a:p>
          <a:p>
            <a:pPr lvl="1">
              <a:buFontTx/>
              <a:buNone/>
            </a:pPr>
            <a:endParaRPr lang="pt-BR" sz="2800" dirty="0"/>
          </a:p>
          <a:p>
            <a:pPr lvl="1"/>
            <a:r>
              <a:rPr lang="pt-BR" sz="2800" dirty="0"/>
              <a:t>Recomendável, porém não imprescindível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9AD4-1D6B-4490-A4A5-B4D9442893AB}" type="slidenum">
              <a:rPr lang="pt-BR"/>
              <a:pPr/>
              <a:t>37</a:t>
            </a:fld>
            <a:endParaRPr lang="pt-BR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b="1" dirty="0"/>
              <a:t>Tratamento e normalização de um termo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pt-BR" sz="2800" dirty="0">
                <a:cs typeface="Times New Roman" pitchFamily="18" charset="0"/>
              </a:rPr>
              <a:t>Ficha terminológica</a:t>
            </a:r>
            <a:r>
              <a:rPr lang="pt-BR" sz="2800" dirty="0"/>
              <a:t>:</a:t>
            </a:r>
          </a:p>
          <a:p>
            <a:pPr lvl="1"/>
            <a:r>
              <a:rPr lang="pt-BR" sz="2800" dirty="0"/>
              <a:t>E</a:t>
            </a:r>
            <a:r>
              <a:rPr lang="pt-BR" sz="2800" dirty="0">
                <a:cs typeface="Times New Roman" pitchFamily="18" charset="0"/>
              </a:rPr>
              <a:t>lementos que validam a informação: fonte, data, contexto</a:t>
            </a:r>
            <a:endParaRPr lang="pt-BR" sz="2800" dirty="0"/>
          </a:p>
          <a:p>
            <a:pPr lvl="1"/>
            <a:r>
              <a:rPr lang="pt-BR" sz="2800" dirty="0">
                <a:cs typeface="Times New Roman" pitchFamily="18" charset="0"/>
              </a:rPr>
              <a:t>Permite mostrar a correspondência entre conceitos</a:t>
            </a:r>
            <a:endParaRPr lang="pt-BR" sz="2800" dirty="0"/>
          </a:p>
          <a:p>
            <a:pPr lvl="1"/>
            <a:r>
              <a:rPr lang="pt-BR" sz="2800" dirty="0">
                <a:cs typeface="Times New Roman" pitchFamily="18" charset="0"/>
              </a:rPr>
              <a:t>Serve para registrar e confirmar o uso do termo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0A83-66C3-41DD-B91A-9435ADE702E4}" type="slidenum">
              <a:rPr lang="pt-BR"/>
              <a:pPr/>
              <a:t>38</a:t>
            </a:fld>
            <a:endParaRPr lang="pt-BR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>
                <a:cs typeface="Times New Roman" pitchFamily="18" charset="0"/>
              </a:rPr>
              <a:t>Registro das informações terminológicas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7704856" cy="501776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800" b="1" dirty="0"/>
              <a:t>Vocabulários, dicionários terminológicos, bancos terminológicos</a:t>
            </a:r>
          </a:p>
          <a:p>
            <a:pPr lvl="2">
              <a:lnSpc>
                <a:spcPct val="90000"/>
              </a:lnSpc>
            </a:pPr>
            <a:r>
              <a:rPr lang="pt-BR" sz="2800" dirty="0"/>
              <a:t>Termo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Definição 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Área e subárea temática pertinente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Equivalentes em outras línguas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Bibliografia de fontes consultadas</a:t>
            </a:r>
          </a:p>
          <a:p>
            <a:pPr>
              <a:lnSpc>
                <a:spcPct val="90000"/>
              </a:lnSpc>
            </a:pPr>
            <a:r>
              <a:rPr lang="pt-BR" sz="2800" b="1" dirty="0" smtClean="0"/>
              <a:t>Léxicos</a:t>
            </a:r>
            <a:endParaRPr lang="pt-BR" sz="2800" b="1" dirty="0"/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listas </a:t>
            </a:r>
            <a:r>
              <a:rPr lang="pt-BR" sz="2800" dirty="0" err="1" smtClean="0">
                <a:cs typeface="Times New Roman" pitchFamily="18" charset="0"/>
              </a:rPr>
              <a:t>bilíngues</a:t>
            </a:r>
            <a:r>
              <a:rPr lang="pt-BR" sz="2800" dirty="0" smtClean="0">
                <a:cs typeface="Times New Roman" pitchFamily="18" charset="0"/>
              </a:rPr>
              <a:t> </a:t>
            </a:r>
            <a:r>
              <a:rPr lang="pt-BR" sz="2800" dirty="0">
                <a:cs typeface="Times New Roman" pitchFamily="18" charset="0"/>
              </a:rPr>
              <a:t>sem definição</a:t>
            </a:r>
            <a:endParaRPr lang="pt-BR" sz="2800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BED-F3E0-4766-95ED-4DAA5D1D54F0}" type="slidenum">
              <a:rPr lang="pt-BR"/>
              <a:pPr/>
              <a:t>39</a:t>
            </a:fld>
            <a:endParaRPr lang="pt-B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52400"/>
            <a:ext cx="8208912" cy="914400"/>
          </a:xfrm>
        </p:spPr>
        <p:txBody>
          <a:bodyPr>
            <a:normAutofit fontScale="90000"/>
          </a:bodyPr>
          <a:lstStyle/>
          <a:p>
            <a:r>
              <a:rPr lang="pt-BR" sz="3600" dirty="0">
                <a:cs typeface="Times New Roman" pitchFamily="18" charset="0"/>
              </a:rPr>
              <a:t>Disponibilização de informação terminológica</a:t>
            </a:r>
            <a:endParaRPr lang="pt-BR" sz="36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pt-BR" sz="2800" dirty="0" smtClean="0"/>
              <a:t>Disciplina centrada em um objeto, as unidades terminológicas, tendo em conta que áreas de conhecimento surgem, se estabelecem e se especificam em função das condições sociais e políticas dos contextos em que aparecem, e são estas condições que explicam as diferentes aproximações  a que qualquer objeto científico pode dar lugar.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dirty="0" smtClean="0"/>
              <a:t>						</a:t>
            </a:r>
            <a:r>
              <a:rPr lang="pt-BR" dirty="0" smtClean="0"/>
              <a:t>CABRÉ </a:t>
            </a:r>
            <a:r>
              <a:rPr lang="pt-BR" dirty="0" smtClean="0"/>
              <a:t>(2005)</a:t>
            </a:r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0320A9F-DCA7-4C46-989F-98AE1C71ED8D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TERMINOLOGIA</a:t>
            </a:r>
          </a:p>
        </p:txBody>
      </p:sp>
    </p:spTree>
    <p:extLst>
      <p:ext uri="{BB962C8B-B14F-4D97-AF65-F5344CB8AC3E}">
        <p14:creationId xmlns="" xmlns:p14="http://schemas.microsoft.com/office/powerpoint/2010/main" val="160185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8062913" cy="461168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Permite substituir as práticas empíricas de escolha de termos para compor um Vocabulário Controlado pela consulta a terminologias das áreas do saber ou de atividade;</a:t>
            </a:r>
          </a:p>
          <a:p>
            <a:pPr algn="just"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Fornece metodologias para identificação dos domínios de conhecimento e de atividade;</a:t>
            </a:r>
          </a:p>
          <a:p>
            <a:pPr algn="just"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Fornece metodologias para a identificação de termos e conceitos;</a:t>
            </a:r>
          </a:p>
          <a:p>
            <a:pPr algn="just"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Permite identificar as relações entre os conceitos a partir de definições.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062912" cy="1143000"/>
          </a:xfrm>
        </p:spPr>
        <p:txBody>
          <a:bodyPr/>
          <a:lstStyle/>
          <a:p>
            <a:pPr algn="l"/>
            <a:r>
              <a:rPr lang="pt-BR" sz="3200" b="1" smtClean="0">
                <a:ea typeface="ＭＳ Ｐゴシック" pitchFamily="-106" charset="-128"/>
              </a:rPr>
              <a:t>Qual a utilidade da Terminologia para a Documentação?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476672"/>
            <a:ext cx="8208912" cy="5619328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pt-BR" dirty="0" smtClean="0"/>
              <a:t>“ A história particular de uma ciência se resume na de seus termos específicos. Uma ciência só começa a existir ou consegue se impor na medida em que faz existir e em que impõe seus conceitos, através de sua denominação...Denominar, isto é, criar um conceito, é a o mesmo tempo, a primeira e última operação de uma ciência.”           (BENVENISTE, 1989)</a:t>
            </a:r>
          </a:p>
          <a:p>
            <a:pPr eaLnBrk="1" hangingPunct="1"/>
            <a:r>
              <a:rPr lang="pt-BR" dirty="0" smtClean="0"/>
              <a:t>“Para os especialistas e terminologia é o reflexo formal da organização conceitual de uma especialidade, é um meio inevitável de expressão e comunicação profissional” 	(CABRÉ, 1993)</a:t>
            </a:r>
          </a:p>
          <a:p>
            <a:pPr lvl="3" eaLnBrk="1" hangingPunct="1">
              <a:buFontTx/>
              <a:buNone/>
            </a:pPr>
            <a:endParaRPr lang="pt-BR" sz="1800" dirty="0" smtClean="0"/>
          </a:p>
          <a:p>
            <a:pPr lvl="3" eaLnBrk="1" hangingPunct="1">
              <a:buFontTx/>
              <a:buNone/>
            </a:pPr>
            <a:r>
              <a:rPr lang="pt-BR" sz="3200" dirty="0" smtClean="0"/>
              <a:t>Qual a função da terminologia e da documentação no fazer científico?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9459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577C65-7DE3-43A1-A395-C80695AF4669}" type="slidenum">
              <a:rPr lang="pt-BR" smtClean="0"/>
              <a:pPr/>
              <a:t>41</a:t>
            </a:fld>
            <a:endParaRPr lang="pt-BR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4510088"/>
          </a:xfrm>
        </p:spPr>
        <p:txBody>
          <a:bodyPr/>
          <a:lstStyle/>
          <a:p>
            <a:pPr eaLnBrk="1" hangingPunct="1"/>
            <a:r>
              <a:rPr lang="pt-BR" sz="1800" dirty="0" smtClean="0"/>
              <a:t>BARROS, </a:t>
            </a:r>
            <a:r>
              <a:rPr lang="pt-BR" sz="1800" dirty="0" err="1" smtClean="0"/>
              <a:t>L.A.</a:t>
            </a:r>
            <a:r>
              <a:rPr lang="pt-BR" sz="1800" dirty="0" smtClean="0"/>
              <a:t> </a:t>
            </a:r>
            <a:r>
              <a:rPr lang="pt-BR" sz="1800" i="1" dirty="0" smtClean="0"/>
              <a:t>Curso básico de terminologia</a:t>
            </a:r>
            <a:r>
              <a:rPr lang="pt-BR" sz="1800" dirty="0" smtClean="0"/>
              <a:t>. São Paulo: Edusp, 2004. p.25-96</a:t>
            </a:r>
          </a:p>
          <a:p>
            <a:pPr eaLnBrk="1" hangingPunct="1"/>
            <a:r>
              <a:rPr lang="pt-BR" sz="1800" dirty="0" smtClean="0"/>
              <a:t>CABRÉ, </a:t>
            </a:r>
            <a:r>
              <a:rPr lang="pt-BR" sz="1800" dirty="0" err="1" smtClean="0"/>
              <a:t>M.T.</a:t>
            </a:r>
            <a:r>
              <a:rPr lang="pt-BR" sz="1800" dirty="0" smtClean="0"/>
              <a:t> La </a:t>
            </a:r>
            <a:r>
              <a:rPr lang="pt-BR" sz="1800" dirty="0" err="1" smtClean="0"/>
              <a:t>terminología</a:t>
            </a:r>
            <a:r>
              <a:rPr lang="pt-BR" sz="1800" dirty="0" smtClean="0"/>
              <a:t> </a:t>
            </a:r>
            <a:r>
              <a:rPr lang="pt-BR" sz="1800" dirty="0" err="1" smtClean="0"/>
              <a:t>hoy</a:t>
            </a:r>
            <a:r>
              <a:rPr lang="pt-BR" sz="1800" dirty="0" smtClean="0"/>
              <a:t>: </a:t>
            </a:r>
            <a:r>
              <a:rPr lang="pt-BR" sz="1800" dirty="0" err="1" smtClean="0"/>
              <a:t>concepciones</a:t>
            </a:r>
            <a:r>
              <a:rPr lang="pt-BR" sz="1800" dirty="0" smtClean="0"/>
              <a:t>, </a:t>
            </a:r>
            <a:r>
              <a:rPr lang="pt-BR" sz="1800" dirty="0" err="1" smtClean="0"/>
              <a:t>tendencias</a:t>
            </a:r>
            <a:r>
              <a:rPr lang="pt-BR" sz="1800" dirty="0" smtClean="0"/>
              <a:t> y </a:t>
            </a:r>
            <a:r>
              <a:rPr lang="pt-BR" sz="1800" dirty="0" err="1" smtClean="0"/>
              <a:t>aplicaciones</a:t>
            </a:r>
            <a:r>
              <a:rPr lang="pt-BR" sz="1800" dirty="0" smtClean="0"/>
              <a:t>.</a:t>
            </a:r>
            <a:r>
              <a:rPr lang="pt-BR" sz="1800" b="1" dirty="0" smtClean="0"/>
              <a:t> Ciência da Informação, </a:t>
            </a:r>
            <a:r>
              <a:rPr lang="pt-BR" sz="1800" dirty="0" smtClean="0"/>
              <a:t>v.24, n.5, 1995. Disponível em: </a:t>
            </a:r>
            <a:r>
              <a:rPr lang="pt-BR" sz="1800" dirty="0" smtClean="0">
                <a:hlinkClick r:id="rId2"/>
              </a:rPr>
              <a:t>http://revista.ibict.br/index.</a:t>
            </a:r>
            <a:r>
              <a:rPr lang="pt-BR" sz="1800" dirty="0" err="1" smtClean="0">
                <a:hlinkClick r:id="rId2"/>
              </a:rPr>
              <a:t>php</a:t>
            </a:r>
            <a:r>
              <a:rPr lang="pt-BR" sz="1800" dirty="0" smtClean="0">
                <a:hlinkClick r:id="rId2"/>
              </a:rPr>
              <a:t>/</a:t>
            </a:r>
            <a:r>
              <a:rPr lang="pt-BR" sz="1800" dirty="0" err="1" smtClean="0">
                <a:hlinkClick r:id="rId2"/>
              </a:rPr>
              <a:t>ciinf</a:t>
            </a:r>
            <a:r>
              <a:rPr lang="pt-BR" sz="1800" dirty="0" smtClean="0">
                <a:hlinkClick r:id="rId2"/>
              </a:rPr>
              <a:t>/</a:t>
            </a:r>
            <a:r>
              <a:rPr lang="pt-BR" sz="1800" dirty="0" err="1" smtClean="0">
                <a:hlinkClick r:id="rId2"/>
              </a:rPr>
              <a:t>article</a:t>
            </a:r>
            <a:r>
              <a:rPr lang="pt-BR" sz="1800" dirty="0" smtClean="0">
                <a:hlinkClick r:id="rId2"/>
              </a:rPr>
              <a:t>/</a:t>
            </a:r>
            <a:r>
              <a:rPr lang="pt-BR" sz="1800" dirty="0" err="1" smtClean="0">
                <a:hlinkClick r:id="rId2"/>
              </a:rPr>
              <a:t>view</a:t>
            </a:r>
            <a:r>
              <a:rPr lang="pt-BR" sz="1800" dirty="0" smtClean="0">
                <a:hlinkClick r:id="rId2"/>
              </a:rPr>
              <a:t>/487</a:t>
            </a:r>
            <a:endParaRPr lang="pt-BR" sz="1800" dirty="0" smtClean="0"/>
          </a:p>
          <a:p>
            <a:pPr eaLnBrk="1" hangingPunct="1"/>
            <a:r>
              <a:rPr lang="pt-BR" sz="1800" dirty="0" smtClean="0"/>
              <a:t>KRIEGER, </a:t>
            </a:r>
            <a:r>
              <a:rPr lang="pt-BR" sz="1800" dirty="0" err="1" smtClean="0"/>
              <a:t>M.G.</a:t>
            </a:r>
            <a:r>
              <a:rPr lang="pt-BR" sz="1800" dirty="0" smtClean="0"/>
              <a:t>; FINATTO, </a:t>
            </a:r>
            <a:r>
              <a:rPr lang="pt-BR" sz="1800" dirty="0" err="1" smtClean="0"/>
              <a:t>M.J.B.</a:t>
            </a:r>
            <a:r>
              <a:rPr lang="pt-BR" sz="1800" dirty="0" smtClean="0"/>
              <a:t> Dos fundamentos. In: ___. </a:t>
            </a:r>
            <a:r>
              <a:rPr lang="pt-BR" sz="1800" b="1" dirty="0" smtClean="0"/>
              <a:t>Introdução à Terminologia: teoria e prática.</a:t>
            </a:r>
            <a:r>
              <a:rPr lang="pt-BR" sz="1800" dirty="0" smtClean="0"/>
              <a:t> São Paulo : Contexto, 2004. p.13-120.</a:t>
            </a:r>
          </a:p>
          <a:p>
            <a:pPr eaLnBrk="1" hangingPunct="1"/>
            <a:r>
              <a:rPr lang="es-ES_tradnl" sz="1800" dirty="0" smtClean="0"/>
              <a:t>SAGER,   J.C.. Prólogo: la </a:t>
            </a:r>
            <a:r>
              <a:rPr lang="es-ES_tradnl" sz="1800" dirty="0" err="1" smtClean="0"/>
              <a:t>terminologia</a:t>
            </a:r>
            <a:r>
              <a:rPr lang="es-ES_tradnl" sz="1800" dirty="0" smtClean="0"/>
              <a:t>, ponte entre varios mundos. In: CABRÉ, M.T. </a:t>
            </a:r>
            <a:r>
              <a:rPr lang="es-ES_tradnl" sz="1800" b="1" dirty="0" smtClean="0"/>
              <a:t>La </a:t>
            </a:r>
            <a:r>
              <a:rPr lang="es-ES_tradnl" sz="1800" b="1" dirty="0" err="1" smtClean="0"/>
              <a:t>terminologia</a:t>
            </a:r>
            <a:r>
              <a:rPr lang="es-ES_tradnl" sz="1800" b="1" dirty="0" smtClean="0"/>
              <a:t>: teoría, </a:t>
            </a:r>
            <a:r>
              <a:rPr lang="es-ES_tradnl" sz="1800" b="1" dirty="0" err="1" smtClean="0"/>
              <a:t>metodologia</a:t>
            </a:r>
            <a:r>
              <a:rPr lang="es-ES_tradnl" sz="1800" b="1" dirty="0" smtClean="0"/>
              <a:t>, aplicaciones</a:t>
            </a:r>
            <a:r>
              <a:rPr lang="es-ES_tradnl" sz="1800" dirty="0" smtClean="0"/>
              <a:t>. </a:t>
            </a:r>
            <a:r>
              <a:rPr lang="pt-BR" sz="1800" dirty="0" smtClean="0"/>
              <a:t>Barcelona : Ed. Antártida ; </a:t>
            </a:r>
            <a:r>
              <a:rPr lang="pt-BR" sz="1800" dirty="0" err="1" smtClean="0"/>
              <a:t>Empúries</a:t>
            </a:r>
            <a:r>
              <a:rPr lang="pt-BR" sz="1800" dirty="0" smtClean="0"/>
              <a:t>, 1993. p.11-17.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sz="1800" dirty="0" smtClean="0">
              <a:latin typeface="Arial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sz="1800" dirty="0" smtClean="0"/>
          </a:p>
        </p:txBody>
      </p:sp>
      <p:sp>
        <p:nvSpPr>
          <p:cNvPr id="78851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4C6855E-49FB-4AD0-9777-430E833197D5}" type="slidenum">
              <a:rPr lang="pt-BR" smtClean="0"/>
              <a:pPr/>
              <a:t>42</a:t>
            </a:fld>
            <a:endParaRPr lang="pt-B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r>
              <a:rPr lang="pt-BR" sz="2400" b="1" i="1" dirty="0"/>
              <a:t>Terminologia teórica</a:t>
            </a:r>
            <a:r>
              <a:rPr lang="pt-BR" sz="2400" dirty="0"/>
              <a:t> </a:t>
            </a:r>
          </a:p>
          <a:p>
            <a:pPr lvl="1" algn="just"/>
            <a:r>
              <a:rPr lang="pt-BR" sz="2400" dirty="0"/>
              <a:t>conjunto de diretrizes e princípios que regem a compilação, formação de termos e estruturação de campos conceituais (ou nocionais).</a:t>
            </a:r>
          </a:p>
          <a:p>
            <a:pPr lvl="1"/>
            <a:endParaRPr lang="pt-BR" sz="2400" dirty="0"/>
          </a:p>
          <a:p>
            <a:r>
              <a:rPr lang="pt-BR" sz="2400" b="1" i="1" dirty="0"/>
              <a:t>terminologia concreta</a:t>
            </a:r>
            <a:r>
              <a:rPr lang="pt-BR" sz="2400" dirty="0"/>
              <a:t> </a:t>
            </a:r>
          </a:p>
          <a:p>
            <a:pPr lvl="1" algn="just"/>
            <a:r>
              <a:rPr lang="pt-BR" sz="2400" dirty="0"/>
              <a:t>conjunto de termos que representam sistemas de conceitos relacionados a uma língua de especialidade ou área de atividade particular.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1572-5CE2-45F6-8099-674CB971F3E2}" type="slidenum">
              <a:rPr lang="pt-BR"/>
              <a:pPr/>
              <a:t>5</a:t>
            </a:fld>
            <a:endParaRPr lang="pt-BR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496944" cy="778098"/>
          </a:xfrm>
        </p:spPr>
        <p:txBody>
          <a:bodyPr>
            <a:normAutofit/>
          </a:bodyPr>
          <a:lstStyle/>
          <a:p>
            <a:r>
              <a:rPr lang="pt-BR" sz="3400" b="1" dirty="0" smtClean="0"/>
              <a:t>Terminologia</a:t>
            </a:r>
            <a:endParaRPr lang="pt-BR" sz="3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142984"/>
            <a:ext cx="8215370" cy="4989168"/>
          </a:xfrm>
        </p:spPr>
        <p:txBody>
          <a:bodyPr/>
          <a:lstStyle/>
          <a:p>
            <a:pPr algn="just" eaLnBrk="1" hangingPunct="1"/>
            <a:r>
              <a:rPr lang="pt-BR" dirty="0" smtClean="0"/>
              <a:t>Não é um fenômeno recente.</a:t>
            </a:r>
          </a:p>
          <a:p>
            <a:pPr lvl="1" algn="just" eaLnBrk="1" hangingPunct="1"/>
            <a:r>
              <a:rPr lang="pt-BR" sz="2400" dirty="0" smtClean="0"/>
              <a:t>Filósofos gregos: </a:t>
            </a:r>
            <a:r>
              <a:rPr lang="pt-BR" i="1" dirty="0" err="1" smtClean="0"/>
              <a:t>Cratylus</a:t>
            </a:r>
            <a:r>
              <a:rPr lang="pt-BR" dirty="0" smtClean="0"/>
              <a:t> de Platão pode ser considerado o primeiro texto básico sobre terminologia.</a:t>
            </a:r>
          </a:p>
          <a:p>
            <a:pPr lvl="1" algn="just" eaLnBrk="1" hangingPunct="1"/>
            <a:r>
              <a:rPr lang="pt-BR" sz="2400" dirty="0" smtClean="0"/>
              <a:t>A língua dos comerciantes </a:t>
            </a:r>
            <a:r>
              <a:rPr lang="pt-BR" sz="2400" dirty="0" err="1" smtClean="0"/>
              <a:t>cretas</a:t>
            </a:r>
            <a:r>
              <a:rPr lang="pt-BR" sz="2400" dirty="0" smtClean="0"/>
              <a:t>.</a:t>
            </a:r>
          </a:p>
          <a:p>
            <a:pPr lvl="1" algn="just" eaLnBrk="1" hangingPunct="1"/>
            <a:r>
              <a:rPr lang="pt-BR" sz="2400" dirty="0" smtClean="0"/>
              <a:t>Os vocábulos especializados da arte militar.</a:t>
            </a:r>
          </a:p>
          <a:p>
            <a:pPr lvl="1" algn="just" eaLnBrk="1" hangingPunct="1"/>
            <a:r>
              <a:rPr lang="pt-BR" sz="2400" dirty="0" smtClean="0"/>
              <a:t>Dicionários monolíngües dos sumérios.</a:t>
            </a:r>
          </a:p>
          <a:p>
            <a:pPr algn="just" eaLnBrk="1" hangingPunct="1"/>
            <a:r>
              <a:rPr lang="pt-BR" dirty="0" smtClean="0"/>
              <a:t>De Platão ao século XVI os Estóicos, Santo Agostinho, Santo Anselmo, pensadores indianos, filósofos árabes, gramáticos e lexicógrafos escreveram sobre o assunto.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Terminologia (aspectos históricos)</a:t>
            </a:r>
            <a:endParaRPr lang="pt-B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7D7310D-59FA-4348-BDE7-DAA8270E72B9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457200" y="457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5867400" y="533400"/>
            <a:ext cx="2209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/>
              <a:t>Evolução do conhecimento científico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609600" y="685800"/>
            <a:ext cx="327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/>
              <a:t>Imprensa</a:t>
            </a:r>
          </a:p>
          <a:p>
            <a:r>
              <a:rPr lang="pt-BR" sz="2800"/>
              <a:t>Revolução Industrial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791200" y="2743200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/>
              <a:t>Repercussão no vocabulário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5638800" y="44958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/>
              <a:t>Desenvolvimento terminológico</a:t>
            </a:r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>
            <a:off x="4038600" y="990600"/>
            <a:ext cx="1828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6553200" y="1981200"/>
            <a:ext cx="0" cy="9144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>
            <a:off x="6553200" y="3733800"/>
            <a:ext cx="0" cy="9144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pt-BR" b="1" dirty="0" smtClean="0"/>
              <a:t>Século XVII: </a:t>
            </a:r>
            <a:r>
              <a:rPr lang="pt-BR" dirty="0" smtClean="0"/>
              <a:t>surge a necessidade de referir-se a um conjunto de palavras que designam elementos próprios de um determinado campo do saber ou do fazer humano, assim como a idéia de uma disciplina que estude esse tipo de conjunto vocabular.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b="1" dirty="0" smtClean="0"/>
              <a:t>Século XVIII</a:t>
            </a:r>
            <a:r>
              <a:rPr lang="pt-BR" dirty="0" smtClean="0"/>
              <a:t>: Karl </a:t>
            </a:r>
            <a:r>
              <a:rPr lang="pt-BR" dirty="0" err="1" smtClean="0"/>
              <a:t>von</a:t>
            </a:r>
            <a:r>
              <a:rPr lang="pt-BR" dirty="0" smtClean="0"/>
              <a:t> Lineu propôs um sistema universal de nomenclatura para a Botânica e a Zoologia.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b="1" dirty="0" smtClean="0"/>
              <a:t>1864</a:t>
            </a:r>
            <a:r>
              <a:rPr lang="pt-BR" dirty="0" smtClean="0"/>
              <a:t>: terminologia como a palavra que designa o conjunto de termos técnicos de uma ciência ou de uma arte e das idéias que elas representam</a:t>
            </a:r>
            <a:r>
              <a:rPr lang="pt-BR" sz="2800" dirty="0" smtClean="0"/>
              <a:t>.</a:t>
            </a:r>
          </a:p>
        </p:txBody>
      </p:sp>
      <p:sp>
        <p:nvSpPr>
          <p:cNvPr id="1229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1CB7204-3650-4FD8-B3F7-FEB72821BBC5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smtClean="0"/>
              <a:t>Evolução histórica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836712"/>
            <a:ext cx="8174711" cy="57164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BR" sz="2800" b="1" dirty="0" smtClean="0"/>
              <a:t>1930-1960</a:t>
            </a:r>
            <a:r>
              <a:rPr lang="pt-BR" sz="2800" dirty="0" smtClean="0"/>
              <a:t>: ênfase no caráter sistemático das terminologias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BR" sz="2800" dirty="0" smtClean="0"/>
              <a:t>Teoria Geral da Terminologia (</a:t>
            </a:r>
            <a:r>
              <a:rPr lang="pt-BR" sz="2800" dirty="0" err="1" smtClean="0"/>
              <a:t>Wuster</a:t>
            </a:r>
            <a:r>
              <a:rPr lang="pt-BR" sz="2800" dirty="0" smtClean="0"/>
              <a:t> na Alemanha)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BR" sz="2800" dirty="0" smtClean="0"/>
              <a:t>Estudo </a:t>
            </a:r>
            <a:r>
              <a:rPr lang="pt-BR" sz="2800" dirty="0" err="1" smtClean="0"/>
              <a:t>linguístico</a:t>
            </a:r>
            <a:r>
              <a:rPr lang="pt-BR" sz="2800" dirty="0" smtClean="0"/>
              <a:t> sobre os termos (</a:t>
            </a:r>
            <a:r>
              <a:rPr lang="pt-BR" sz="2800" dirty="0" err="1" smtClean="0"/>
              <a:t>Lotte</a:t>
            </a:r>
            <a:r>
              <a:rPr lang="pt-BR" sz="2800" dirty="0" smtClean="0"/>
              <a:t> na URSS)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BR" sz="2800" dirty="0" smtClean="0"/>
              <a:t>Escola de Praga – Funcionalistas (Aspectos da comunicação)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sz="2800" b="1" dirty="0" smtClean="0"/>
              <a:t>1960-1975: </a:t>
            </a:r>
            <a:r>
              <a:rPr lang="pt-BR" sz="2800" dirty="0" smtClean="0"/>
              <a:t>abordagem normativa das línguas (bancos de dados terminológicos </a:t>
            </a:r>
            <a:r>
              <a:rPr lang="pt-BR" sz="2800" dirty="0" err="1" smtClean="0"/>
              <a:t>monolíngues</a:t>
            </a:r>
            <a:r>
              <a:rPr lang="pt-BR" sz="2800" dirty="0" smtClean="0"/>
              <a:t>, </a:t>
            </a:r>
            <a:r>
              <a:rPr lang="pt-BR" sz="2800" dirty="0" err="1" smtClean="0"/>
              <a:t>bilíngues</a:t>
            </a:r>
            <a:r>
              <a:rPr lang="pt-BR" sz="2800" dirty="0" smtClean="0"/>
              <a:t> e </a:t>
            </a:r>
            <a:r>
              <a:rPr lang="pt-BR" sz="2800" dirty="0" err="1" smtClean="0"/>
              <a:t>multilíngues</a:t>
            </a:r>
            <a:r>
              <a:rPr lang="pt-BR" sz="2800" dirty="0" smtClean="0"/>
              <a:t>).</a:t>
            </a:r>
          </a:p>
          <a:p>
            <a:pPr eaLnBrk="1" hangingPunct="1">
              <a:lnSpc>
                <a:spcPct val="90000"/>
              </a:lnSpc>
              <a:buNone/>
            </a:pPr>
            <a:endParaRPr lang="pt-BR" dirty="0" smtClean="0"/>
          </a:p>
        </p:txBody>
      </p:sp>
      <p:sp>
        <p:nvSpPr>
          <p:cNvPr id="1331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B61B6E-0FAA-4A80-B981-8EACEE663694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457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/>
              <a:t>Século XX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1224</TotalTime>
  <Words>2172</Words>
  <Application>Microsoft Office PowerPoint</Application>
  <PresentationFormat>Apresentação na tela (4:3)</PresentationFormat>
  <Paragraphs>275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Concurso</vt:lpstr>
      <vt:lpstr>Introdução à Terminologia</vt:lpstr>
      <vt:lpstr>Terminologia</vt:lpstr>
      <vt:lpstr>TERMINOLOGIA</vt:lpstr>
      <vt:lpstr>TERMINOLOGIA</vt:lpstr>
      <vt:lpstr>Terminologia</vt:lpstr>
      <vt:lpstr>Terminologia (aspectos históricos)</vt:lpstr>
      <vt:lpstr>Slide 7</vt:lpstr>
      <vt:lpstr>Evolução histórica</vt:lpstr>
      <vt:lpstr>Século XX</vt:lpstr>
      <vt:lpstr>Século XX</vt:lpstr>
      <vt:lpstr>Terminologia contemporânea</vt:lpstr>
      <vt:lpstr>4 perspectivas para a Terminologia</vt:lpstr>
      <vt:lpstr>Funções da Terminologia</vt:lpstr>
      <vt:lpstr>Normalização terminológica</vt:lpstr>
      <vt:lpstr>Processo de normalização terminológica</vt:lpstr>
      <vt:lpstr>Normalização, recomendação e harmonização</vt:lpstr>
      <vt:lpstr>Textos técnicos, científicos e especializados</vt:lpstr>
      <vt:lpstr>Slide 18</vt:lpstr>
      <vt:lpstr>Portanto, a terminologia </vt:lpstr>
      <vt:lpstr>O passado da Terminologia</vt:lpstr>
      <vt:lpstr>Teoria Geral da Terminologia (TGT) </vt:lpstr>
      <vt:lpstr>TGT</vt:lpstr>
      <vt:lpstr>Conceito</vt:lpstr>
      <vt:lpstr>Termo</vt:lpstr>
      <vt:lpstr>Slide 25</vt:lpstr>
      <vt:lpstr>Normas terminológicas</vt:lpstr>
      <vt:lpstr>  Teoria Comunicativa da Terminologia (TCT)</vt:lpstr>
      <vt:lpstr>TCT</vt:lpstr>
      <vt:lpstr>TCT</vt:lpstr>
      <vt:lpstr>Fundamentos da TCT</vt:lpstr>
      <vt:lpstr>Objetivo da TCT</vt:lpstr>
      <vt:lpstr>Terminologia prática</vt:lpstr>
      <vt:lpstr>Métodos de trabalho</vt:lpstr>
      <vt:lpstr>Identificação dos termos</vt:lpstr>
      <vt:lpstr>Descrição do termo (análise conceitual)</vt:lpstr>
      <vt:lpstr>Criação de um termo (criação neológica)</vt:lpstr>
      <vt:lpstr>Tratamento e normalização de um termo</vt:lpstr>
      <vt:lpstr>Registro das informações terminológicas</vt:lpstr>
      <vt:lpstr>Disponibilização de informação terminológica</vt:lpstr>
      <vt:lpstr>Qual a utilidade da Terminologia para a Documentação?</vt:lpstr>
      <vt:lpstr>Slide 41</vt:lpstr>
      <vt:lpstr>Slide 42</vt:lpstr>
    </vt:vector>
  </TitlesOfParts>
  <Company>residencia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Terminologia</dc:title>
  <dc:creator>teste</dc:creator>
  <cp:lastModifiedBy>vânia</cp:lastModifiedBy>
  <cp:revision>205</cp:revision>
  <dcterms:created xsi:type="dcterms:W3CDTF">2006-09-24T12:42:30Z</dcterms:created>
  <dcterms:modified xsi:type="dcterms:W3CDTF">2017-04-24T22:08:08Z</dcterms:modified>
</cp:coreProperties>
</file>