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1" r:id="rId23"/>
    <p:sldId id="278" r:id="rId24"/>
    <p:sldId id="279" r:id="rId25"/>
    <p:sldId id="280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7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2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7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89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3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6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4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0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3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9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5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7CE2D3-6B4C-4739-94D9-9405FD046A90}"/>
              </a:ext>
            </a:extLst>
          </p:cNvPr>
          <p:cNvSpPr txBox="1">
            <a:spLocks/>
          </p:cNvSpPr>
          <p:nvPr/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Matemática aplicada À Economia </a:t>
            </a:r>
          </a:p>
          <a:p>
            <a:r>
              <a:rPr lang="pt-BR" sz="4800" dirty="0"/>
              <a:t>3ª aula -2022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54361AB-5519-4FD2-BBAE-2949ACC16A1E}"/>
              </a:ext>
            </a:extLst>
          </p:cNvPr>
          <p:cNvSpPr txBox="1">
            <a:spLocks/>
          </p:cNvSpPr>
          <p:nvPr/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Professor Ricardo Feijó</a:t>
            </a:r>
          </a:p>
          <a:p>
            <a:pPr marL="0" indent="0">
              <a:buNone/>
            </a:pPr>
            <a:r>
              <a:rPr lang="pt-BR" dirty="0"/>
              <a:t>riccfeij@usp.br</a:t>
            </a:r>
          </a:p>
        </p:txBody>
      </p:sp>
    </p:spTree>
    <p:extLst>
      <p:ext uri="{BB962C8B-B14F-4D97-AF65-F5344CB8AC3E}">
        <p14:creationId xmlns:p14="http://schemas.microsoft.com/office/powerpoint/2010/main" val="14785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661"/>
    </mc:Choice>
    <mc:Fallback xmlns="">
      <p:transition advTm="406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97E494-9628-401C-B41D-C5792985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3" y="1330552"/>
            <a:ext cx="10379320" cy="36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11"/>
    </mc:Choice>
    <mc:Fallback xmlns="">
      <p:transition spd="slow" advTm="13141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3B46D5-42D5-4194-B895-B45DCFF2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896DCC-8879-4CF3-BB2D-0C535C805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281238" cy="5289551"/>
            <a:chOff x="0" y="-1"/>
            <a:chExt cx="2281238" cy="52895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4630B0-6EE6-4DFE-9FC5-0988FED6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2"/>
              <a:ext cx="23813" cy="218122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5C0C27-BDE8-4899-B838-C0DC2EAB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C3E8DB-0AA9-4C49-A986-24A6D44A5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7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4CA156-4C5B-4EAD-99BC-E2C734D5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4"/>
              <a:ext cx="28575" cy="44815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E568387-0266-4411-9330-8E9CD9B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84DAA3E-ACD2-4620-8906-7C7280CE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4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D86F227-CF83-476B-B657-D6B0C53B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7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934B78-B04C-4CFA-A64D-EFA402E14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2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0B3248E-2504-49B9-879B-D0158482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4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A4F4223-FB0B-4CA0-8913-341EDCD78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-1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42327D55-3076-45A9-8C23-54CC450F3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0BA2659-760C-445C-96A9-155F0BF0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EF5E6EC-49CF-43A0-8ED2-136FCDCA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2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4A1A617-AE8C-49B0-9B78-F0E2BFB2B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49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B1C21A9-2A27-4BA8-AB2C-E2F23D93F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2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03E4DF0-86BE-4F7B-99D9-A4DAF790A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24C4266-1501-454D-A3A2-C60585E37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35F4B74-90BA-4372-9744-660DE1DAE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76BC228-1D88-4E9F-A39C-485245F38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2C283AD-515F-427B-A581-F1EC42B2F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A211013C-44EA-4C7F-867A-70F84606A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49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5A091894-50E1-4B1B-94B2-693B5DC5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3665320-A7B0-4BE7-B587-654A5E13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2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5E731000-CA59-41D5-BBAF-4CF0C93C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2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3ADE52FC-89F2-4DE3-90F2-23F8A19B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7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C598494B-717D-4E29-9D55-F0FEF36C0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2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4E748B28-C809-4A72-BA26-B42706005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2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1B55B6D8-6E87-41B4-8C20-4C59AB35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7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8AF0CB98-D797-4C0F-B534-B53FFEC58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7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8161F426-0884-4746-ADFB-ED2E8ED5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9FB6AEF0-B7A7-4C34-8BCA-D1939E5C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7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C4221C70-D5F8-42A7-B0AF-B63791EF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57">
              <a:extLst>
                <a:ext uri="{FF2B5EF4-FFF2-40B4-BE49-F238E27FC236}">
                  <a16:creationId xmlns:a16="http://schemas.microsoft.com/office/drawing/2014/main" id="{4C075733-AA99-4CB2-934E-9F42E6FC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4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58">
              <a:extLst>
                <a:ext uri="{FF2B5EF4-FFF2-40B4-BE49-F238E27FC236}">
                  <a16:creationId xmlns:a16="http://schemas.microsoft.com/office/drawing/2014/main" id="{266B426D-F5FB-456F-84B5-2DACFEA7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2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5" name="Round Diagonal Corner Rectangle 6">
            <a:extLst>
              <a:ext uri="{FF2B5EF4-FFF2-40B4-BE49-F238E27FC236}">
                <a16:creationId xmlns:a16="http://schemas.microsoft.com/office/drawing/2014/main" id="{083A6575-45DF-4CD7-8E7D-50E51B82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1680" y="808057"/>
            <a:ext cx="9370695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01E570-DB8D-421C-A8D1-2567F9512F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7349" y="1136606"/>
            <a:ext cx="8555693" cy="457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1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82"/>
    </mc:Choice>
    <mc:Fallback xmlns="">
      <p:transition spd="slow" advTm="9918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8B974C-2166-4B14-94E0-8EFBC850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6" y="1537078"/>
            <a:ext cx="10399448" cy="32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18"/>
    </mc:Choice>
    <mc:Fallback xmlns="">
      <p:transition spd="slow" advTm="1424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86D56F-03A2-4151-B1A4-6A9FC5B6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1" y="1813430"/>
            <a:ext cx="10440162" cy="28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33"/>
    </mc:Choice>
    <mc:Fallback xmlns="">
      <p:transition spd="slow" advTm="1125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C3F417-F6DD-4AA0-BE1A-FF4BFEF32C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073" y="1136606"/>
            <a:ext cx="9182674" cy="457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7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2"/>
    </mc:Choice>
    <mc:Fallback xmlns="">
      <p:transition spd="slow" advTm="248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F793D4-942F-4750-96BA-35810E3C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31" y="2305150"/>
            <a:ext cx="10991371" cy="22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73"/>
    </mc:Choice>
    <mc:Fallback xmlns="">
      <p:transition spd="slow" advTm="5657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9718ADE-CCD8-43F6-8077-197A3852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31" y="2676314"/>
            <a:ext cx="10401594" cy="10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2"/>
    </mc:Choice>
    <mc:Fallback xmlns="">
      <p:transition spd="slow" advTm="2808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0" name="Rectangle 10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E2E3C5-F8C9-47B0-9159-CBEE09295E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192" y="428172"/>
            <a:ext cx="5531122" cy="56387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8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DEB75-29FE-498E-91AA-6D5CA4DF08E5}"/>
              </a:ext>
            </a:extLst>
          </p:cNvPr>
          <p:cNvSpPr txBox="1">
            <a:spLocks/>
          </p:cNvSpPr>
          <p:nvPr/>
        </p:nvSpPr>
        <p:spPr>
          <a:xfrm>
            <a:off x="1288830" y="226632"/>
            <a:ext cx="9905998" cy="1478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do MATLAB para modelo com a </a:t>
            </a:r>
            <a:b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dinâmica do preço de mercado</a:t>
            </a:r>
            <a:b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81E8E5-04E4-407C-835F-F65AB8D9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30" y="2064893"/>
            <a:ext cx="10023486" cy="34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56"/>
    </mc:Choice>
    <mc:Fallback xmlns="">
      <p:transition spd="slow" advTm="17615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A9A37-515E-4C0E-8D1E-998EC9D5B45B}"/>
              </a:ext>
            </a:extLst>
          </p:cNvPr>
          <p:cNvSpPr txBox="1">
            <a:spLocks/>
          </p:cNvSpPr>
          <p:nvPr/>
        </p:nvSpPr>
        <p:spPr>
          <a:xfrm>
            <a:off x="1341040" y="80772"/>
            <a:ext cx="9905998" cy="1478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 usar o Matlab.</a:t>
            </a:r>
            <a:b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Clique no ícone do programa e aparecerá a figura abaixo:</a:t>
            </a:r>
            <a:b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9340D2-A6E3-47A4-9053-216B56F284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7" y="2194053"/>
            <a:ext cx="4118073" cy="4453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0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9"/>
    </mc:Choice>
    <mc:Fallback xmlns="">
      <p:transition spd="slow" advTm="294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0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9638E77-0D11-473E-8164-3585D272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pt-BR" sz="33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Aplicação da teoria da equação de primeira ordem e primeiro grau com coeficiente e termo constantes</a:t>
            </a:r>
            <a:endParaRPr lang="pt-BR" sz="330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3"/>
    </mc:Choice>
    <mc:Fallback xmlns="">
      <p:transition spd="slow" advTm="2181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74F6B43-D3AD-4C2F-A0A7-E0510C17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70" y="2663260"/>
            <a:ext cx="10324874" cy="10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2"/>
    </mc:Choice>
    <mc:Fallback xmlns="">
      <p:transition spd="slow" advTm="1582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DB6520DB-17EB-4E97-99B4-6474CAEBDF1F}"/>
              </a:ext>
            </a:extLst>
          </p:cNvPr>
          <p:cNvSpPr txBox="1">
            <a:spLocks/>
          </p:cNvSpPr>
          <p:nvPr/>
        </p:nvSpPr>
        <p:spPr>
          <a:xfrm>
            <a:off x="1427049" y="393546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2: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ambiente padrão do MATLAB.</a:t>
            </a:r>
            <a:b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95C80B-0230-4348-9D32-EF706A725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7049" y="836509"/>
            <a:ext cx="9337902" cy="58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28"/>
    </mc:Choice>
    <mc:Fallback xmlns="">
      <p:transition spd="slow" advTm="8422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1B08E4-CD9F-4AC3-986C-6681C6E1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87" y="1564027"/>
            <a:ext cx="10448211" cy="3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34"/>
    </mc:Choice>
    <mc:Fallback xmlns="">
      <p:transition spd="slow" advTm="5513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7A0B315-E664-47C8-9F70-CB322CC7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53" y="137886"/>
            <a:ext cx="9928371" cy="11301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43935CA-34C0-4ABC-86E3-56295DB166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3828" y="1393371"/>
            <a:ext cx="8984343" cy="53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8"/>
    </mc:Choice>
    <mc:Fallback xmlns="">
      <p:transition spd="slow" advTm="3590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027352C-FB3B-414C-8F7E-B5EB2B1B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45" y="1344615"/>
            <a:ext cx="10694713" cy="37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86"/>
    </mc:Choice>
    <mc:Fallback xmlns="">
      <p:transition spd="slow" advTm="18848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43BA10-8E43-4D51-86DF-A8FC64C42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34" y="2207424"/>
            <a:ext cx="11229296" cy="19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75"/>
    </mc:Choice>
    <mc:Fallback xmlns="">
      <p:transition spd="slow" advTm="7057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27D64-6351-49C6-B647-07046A3F80BE}"/>
              </a:ext>
            </a:extLst>
          </p:cNvPr>
          <p:cNvSpPr txBox="1">
            <a:spLocks/>
          </p:cNvSpPr>
          <p:nvPr/>
        </p:nvSpPr>
        <p:spPr>
          <a:xfrm>
            <a:off x="1302658" y="0"/>
            <a:ext cx="9905998" cy="147857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31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4: </a:t>
            </a:r>
            <a:r>
              <a:rPr lang="pt-BR" sz="3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da equação diferencial na </a:t>
            </a:r>
            <a:r>
              <a:rPr lang="pt-BR" sz="31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Janela de Comando</a:t>
            </a:r>
            <a:r>
              <a:rPr lang="pt-BR" sz="3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A9C9D3-0702-4E1C-8C7C-8C008A289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4688" y="994043"/>
            <a:ext cx="8465233" cy="57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6"/>
    </mc:Choice>
    <mc:Fallback xmlns="">
      <p:transition spd="slow" advTm="6012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35D7D9A-2C42-460B-A0A9-C632FDF2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11" y="2060612"/>
            <a:ext cx="10549461" cy="25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64"/>
    </mc:Choice>
    <mc:Fallback xmlns="">
      <p:transition spd="slow" advTm="9256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F65FE72-EF62-4644-82E0-222341776724}"/>
              </a:ext>
            </a:extLst>
          </p:cNvPr>
          <p:cNvSpPr txBox="1">
            <a:spLocks/>
          </p:cNvSpPr>
          <p:nvPr/>
        </p:nvSpPr>
        <p:spPr>
          <a:xfrm>
            <a:off x="1330100" y="181430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5: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via arquivo </a:t>
            </a:r>
            <a: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5DB433-D2DC-49BD-94C1-5D1F3B8A5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20384" y="726071"/>
            <a:ext cx="8539615" cy="59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72"/>
    </mc:Choice>
    <mc:Fallback xmlns="">
      <p:transition spd="slow" advTm="322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0E817D-E25E-42F8-A6A3-DB607685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28" y="355922"/>
            <a:ext cx="9905998" cy="1478570"/>
          </a:xfrm>
        </p:spPr>
        <p:txBody>
          <a:bodyPr/>
          <a:lstStyle/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com a dinâmica do preço de mercado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4ECA3C-F71F-4BBD-81C7-C7246FA8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2" y="1400007"/>
            <a:ext cx="10593231" cy="36893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66F00FB-CF36-4AA0-9883-9E9038896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12" y="5089316"/>
            <a:ext cx="10593231" cy="16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15"/>
    </mc:Choice>
    <mc:Fallback xmlns="">
      <p:transition spd="slow" advTm="1920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B86606E-B47D-4D8D-AF5E-A45508C9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2307"/>
            <a:ext cx="11051593" cy="42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53"/>
    </mc:Choice>
    <mc:Fallback xmlns="">
      <p:transition spd="slow" advTm="1468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CFEEF4-A77B-4EF9-AE60-4C9A4164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9" y="2088888"/>
            <a:ext cx="11058658" cy="21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05"/>
    </mc:Choice>
    <mc:Fallback xmlns="">
      <p:transition spd="slow" advTm="917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254D10-013A-4F26-BD63-2450E0ED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2276592"/>
            <a:ext cx="11168223" cy="19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40"/>
    </mc:Choice>
    <mc:Fallback xmlns="">
      <p:transition spd="slow" advTm="886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D4CDE2-55BD-4BF0-ADA7-7CB66F0B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5" y="1730716"/>
            <a:ext cx="10958286" cy="31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39"/>
    </mc:Choice>
    <mc:Fallback xmlns="">
      <p:transition spd="slow" advTm="1633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6913DC-A3CF-458C-BA7F-1D575391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0" y="2151238"/>
            <a:ext cx="11127558" cy="18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43"/>
    </mc:Choice>
    <mc:Fallback xmlns="">
      <p:transition spd="slow" advTm="553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26B5B5-7D20-4FEC-9DFA-CC31D8D2CB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854" y="1136606"/>
            <a:ext cx="7365113" cy="457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6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6"/>
    </mc:Choice>
    <mc:Fallback xmlns="">
      <p:transition spd="slow" advTm="38276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184</TotalTime>
  <Words>104</Words>
  <Application>Microsoft Office PowerPoint</Application>
  <PresentationFormat>Widescreen</PresentationFormat>
  <Paragraphs>11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Tw Cen MT</vt:lpstr>
      <vt:lpstr>Circuito</vt:lpstr>
      <vt:lpstr>Apresentação do PowerPoint</vt:lpstr>
      <vt:lpstr>Aplicação da teoria da equação de primeira ordem e primeiro grau com coeficiente e termo constantes</vt:lpstr>
      <vt:lpstr>Modelo com a dinâmica do preço de mercado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11</cp:revision>
  <dcterms:created xsi:type="dcterms:W3CDTF">2021-02-16T15:13:16Z</dcterms:created>
  <dcterms:modified xsi:type="dcterms:W3CDTF">2022-03-24T19:51:23Z</dcterms:modified>
</cp:coreProperties>
</file>