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03"/>
    <p:restoredTop sz="93546"/>
  </p:normalViewPr>
  <p:slideViewPr>
    <p:cSldViewPr snapToGrid="0" snapToObjects="1">
      <p:cViewPr varScale="1">
        <p:scale>
          <a:sx n="56" d="100"/>
          <a:sy n="56" d="100"/>
        </p:scale>
        <p:origin x="9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340058-2A5E-874C-AF62-8A90E5299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2E6DED-03B8-9E48-B300-C793AA37E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361524-E078-2845-85E5-68D0A59D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B2C8CA-C4C5-AA4D-9FF8-AF6AD155C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0AE90C-7EA1-EE4F-AED3-B53D328D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99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A55EC8-FB9A-5F48-AADF-FA8D4C10C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5549DC4-9EED-2649-BCB2-973901B3A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B8A4C9-8C9D-544C-AD00-13A3DCDDF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327B59-11F0-3144-AB3A-126E732FE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D87F21-6A21-EA42-BC93-4888FB60D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65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AC0590A-ED48-B944-A4A3-3E1DAA4FE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623E2CE-94FA-494D-9DE5-F26B68F45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3B039B-9E10-8F4B-A74A-F18AA89DF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9D1C26-C4D3-3F4D-8D52-29CD72DC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E380C-CDEB-5040-ABDE-2604575B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14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567344-740D-BF42-964C-69CFC6DE5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B51774-53F6-7644-9453-392712EE0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81EF2D-398B-A244-B2BC-6CB4BE862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17E3CC-2E47-A04A-839F-BA02C8BAF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1EAE7A-7999-7F4B-9B99-CCDD32491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54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177DAA-26E1-2D42-89DE-01A1F87C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7EFD6C-893C-6040-9B2E-F57CD381D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5DCA39-6C43-684A-AD1A-95664EEB3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23C52A-3A90-934B-82CD-D8B8ABF5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6AD6E1-AD4C-764C-87A1-A9126BD2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87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B41114-8ED8-1742-BA8B-E83C9766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A10EFB-69EC-DC48-B850-F7C186A3E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2E0A8D0-E00D-964A-8E3A-555552541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3CC87C-44F0-B841-9333-3FC5B3DFC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7E0DB8-5356-1444-861B-2691534FA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C8B6447-1018-E748-8A32-D71539289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1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68E99E-374F-DB47-8820-3BE93BCD4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BDA925-5F3C-254D-B49D-C2247FE52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4CB6F8-356B-4A4C-8469-797AF5224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846E3CB-C491-F64E-9346-9CD366151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6B86B2-A466-3D44-957E-C68514C708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E74F1A7-362C-B043-9BE9-F7AFDA4A4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DFE497B-3688-3E40-A34E-EE1CD749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D7B7FB5-68DF-6945-8E3D-2DF97433B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EC193E-767F-154E-8A4E-16BC3A3C3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AF9E183-26F2-6A4B-AF96-CCB37D1D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BE9D8B-0E9B-8248-BFA5-E881CEB2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0D65F62-79A0-F049-8A15-4EB99794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39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9D3AB6D-F9D4-0644-A9A5-F03555344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E30237C-68B9-DF4D-9731-E9C85DC0B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9790335-454A-A04D-9118-C3C4C49C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70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397505-DFA5-B84C-85AF-AE03B160A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CF2512-59AE-484C-8D48-F57688CC0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295B9E-8EBB-3E41-AFDF-53E006161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DA3472-5113-9C4C-9496-0C822508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94165F-6E04-3A41-95D4-7C72AF6A4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EE10F7-4D9C-B847-B17C-1FE892D33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58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52FF41-271A-804A-AD8B-69D89114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113D1FF-9963-1748-B30D-D7F8EAC61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B1D58B-BFFD-F84C-9FEE-57BC89328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E8FEFCE-9285-5946-8168-B49F3E24B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F006684-A47D-BD46-AA1F-3820B7FF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D6F6C7-F521-9041-82B8-A442A897C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998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691B12D-5F4E-A341-999C-973703F74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0B1C508-244C-7F41-9C6A-1BF7D97B0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0C8F22-5D2D-2E48-8B6F-C0795ABBE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6904-EB6F-5F42-9602-E846D329DBB8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3E4E6E-B976-9F4A-9638-51F8E90DE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E4C887-134B-7844-9EA8-B267FFBAC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3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A9647F-E8C1-344D-A325-FDA0E91CFC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Teoria das Relações Internacionais </a:t>
            </a:r>
            <a:r>
              <a:rPr lang="pt-BR" dirty="0" err="1"/>
              <a:t>I</a:t>
            </a:r>
            <a:r>
              <a:rPr lang="pt-BR" dirty="0"/>
              <a:t>: Teorias Clássicas</a:t>
            </a:r>
            <a:r>
              <a:rPr lang="en-US" sz="4400" dirty="0">
                <a:effectLst/>
              </a:rPr>
              <a:t> </a:t>
            </a:r>
            <a:endParaRPr lang="pt-BR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3FD39F-762B-E94B-9564-05BF9E4FDC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3200" dirty="0"/>
              <a:t>Cristiane Lucena</a:t>
            </a:r>
          </a:p>
        </p:txBody>
      </p:sp>
    </p:spTree>
    <p:extLst>
      <p:ext uri="{BB962C8B-B14F-4D97-AF65-F5344CB8AC3E}">
        <p14:creationId xmlns:p14="http://schemas.microsoft.com/office/powerpoint/2010/main" val="1972625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err="1" smtClean="0"/>
              <a:t>Culture</a:t>
            </a:r>
            <a:r>
              <a:rPr lang="pt-BR" sz="4000" dirty="0" smtClean="0"/>
              <a:t> </a:t>
            </a:r>
            <a:r>
              <a:rPr lang="pt-BR" sz="4000" dirty="0" err="1" smtClean="0"/>
              <a:t>and</a:t>
            </a:r>
            <a:r>
              <a:rPr lang="pt-BR" sz="4000" dirty="0" smtClean="0"/>
              <a:t> </a:t>
            </a:r>
            <a:r>
              <a:rPr lang="pt-BR" sz="4000" dirty="0" err="1" smtClean="0"/>
              <a:t>International</a:t>
            </a:r>
            <a:r>
              <a:rPr lang="pt-BR" sz="4000" dirty="0" smtClean="0"/>
              <a:t> </a:t>
            </a:r>
            <a:r>
              <a:rPr lang="pt-BR" sz="4000" dirty="0" err="1" smtClean="0"/>
              <a:t>Society</a:t>
            </a: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2400" dirty="0" smtClean="0"/>
              <a:t>Barry </a:t>
            </a:r>
            <a:r>
              <a:rPr lang="pt-BR" sz="2400" dirty="0" err="1" smtClean="0"/>
              <a:t>Buzan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 expansão da sociedade internacional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Explicação “vanguardista”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Explicação “ sincretista”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t-BR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 smtClean="0"/>
              <a:t> A possibilidade de um constitucionalismo global e a cultura democrática na sociedade internacional</a:t>
            </a:r>
          </a:p>
          <a:p>
            <a:pPr lvl="2"/>
            <a:r>
              <a:rPr lang="pt-BR" dirty="0" smtClean="0"/>
              <a:t>Podemos falar de uma cultura democrática?</a:t>
            </a:r>
          </a:p>
          <a:p>
            <a:pPr lvl="2"/>
            <a:r>
              <a:rPr lang="pt-BR" dirty="0" smtClean="0"/>
              <a:t>Como explicar o crescimento do populismo e as decorrentes ameaças à cultura democrática?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73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B8BD5B-0935-BC4F-986F-E3A27DA01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Roteiro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73B3CE-7CA7-2D47-AA40-01263D27E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pt-BR" dirty="0"/>
          </a:p>
          <a:p>
            <a:r>
              <a:rPr lang="pt-BR" dirty="0" err="1"/>
              <a:t>Hedley</a:t>
            </a:r>
            <a:r>
              <a:rPr lang="pt-BR" dirty="0"/>
              <a:t> Bull (1977/2002)</a:t>
            </a:r>
          </a:p>
          <a:p>
            <a:pPr marL="457200" lvl="1" indent="0">
              <a:buNone/>
            </a:pPr>
            <a:r>
              <a:rPr lang="pt-BR" i="1" dirty="0"/>
              <a:t>The </a:t>
            </a:r>
            <a:r>
              <a:rPr lang="pt-BR" i="1" dirty="0" err="1"/>
              <a:t>Anarchical</a:t>
            </a:r>
            <a:r>
              <a:rPr lang="pt-BR" i="1" dirty="0"/>
              <a:t> </a:t>
            </a:r>
            <a:r>
              <a:rPr lang="pt-BR" i="1" dirty="0" err="1"/>
              <a:t>Society</a:t>
            </a:r>
            <a:endParaRPr lang="pt-BR" i="1" dirty="0"/>
          </a:p>
          <a:p>
            <a:r>
              <a:rPr lang="pt-BR" dirty="0"/>
              <a:t>Barry </a:t>
            </a:r>
            <a:r>
              <a:rPr lang="pt-BR" dirty="0" err="1"/>
              <a:t>Buzan</a:t>
            </a:r>
            <a:r>
              <a:rPr lang="pt-BR" dirty="0"/>
              <a:t> (2010)</a:t>
            </a:r>
          </a:p>
          <a:p>
            <a:pPr marL="457200" lvl="1" indent="0">
              <a:buNone/>
            </a:pPr>
            <a:r>
              <a:rPr lang="pt-BR" dirty="0"/>
              <a:t>“</a:t>
            </a:r>
            <a:r>
              <a:rPr lang="pt-BR" dirty="0" err="1"/>
              <a:t>Culture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Society</a:t>
            </a:r>
            <a:r>
              <a:rPr lang="pt-BR" dirty="0"/>
              <a:t>.”</a:t>
            </a:r>
          </a:p>
          <a:p>
            <a:pPr marL="457200" lvl="1" indent="0">
              <a:buNone/>
            </a:pPr>
            <a:r>
              <a:rPr lang="pt-BR" dirty="0"/>
              <a:t>	</a:t>
            </a:r>
          </a:p>
          <a:p>
            <a:r>
              <a:rPr lang="pt-BR" dirty="0"/>
              <a:t>Prof. </a:t>
            </a:r>
            <a:r>
              <a:rPr lang="pt-BR" dirty="0" err="1" smtClean="0"/>
              <a:t>VinÍcius</a:t>
            </a:r>
            <a:r>
              <a:rPr lang="pt-BR" dirty="0" smtClean="0"/>
              <a:t> </a:t>
            </a:r>
            <a:r>
              <a:rPr lang="pt-BR" dirty="0"/>
              <a:t>Rodrigues</a:t>
            </a:r>
          </a:p>
          <a:p>
            <a:pPr marL="457200" lvl="1" indent="0">
              <a:buNone/>
            </a:pPr>
            <a:r>
              <a:rPr lang="pt-BR" dirty="0"/>
              <a:t>“</a:t>
            </a:r>
            <a:r>
              <a:rPr lang="pt-BR" dirty="0" err="1"/>
              <a:t>Beyond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Market: The Global South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WTO’s</a:t>
            </a:r>
            <a:r>
              <a:rPr lang="pt-BR" dirty="0"/>
              <a:t> </a:t>
            </a:r>
            <a:r>
              <a:rPr lang="pt-BR" dirty="0" err="1"/>
              <a:t>Normative</a:t>
            </a:r>
            <a:r>
              <a:rPr lang="pt-BR" dirty="0"/>
              <a:t> Dimension.”</a:t>
            </a:r>
          </a:p>
        </p:txBody>
      </p:sp>
    </p:spTree>
    <p:extLst>
      <p:ext uri="{BB962C8B-B14F-4D97-AF65-F5344CB8AC3E}">
        <p14:creationId xmlns:p14="http://schemas.microsoft.com/office/powerpoint/2010/main" val="424754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564DA-6FDA-F949-ACEA-95926765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Anarchical</a:t>
            </a:r>
            <a:r>
              <a:rPr lang="pt-BR" sz="4000" dirty="0"/>
              <a:t> </a:t>
            </a:r>
            <a:r>
              <a:rPr lang="pt-BR" sz="4000" dirty="0" err="1"/>
              <a:t>Society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8F2822-1C3B-E740-B8A6-5EA568525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 Study of </a:t>
            </a:r>
            <a:r>
              <a:rPr lang="en-US" u="sng" dirty="0"/>
              <a:t>Order</a:t>
            </a:r>
            <a:r>
              <a:rPr lang="en-US" dirty="0"/>
              <a:t> in World Politics!</a:t>
            </a:r>
          </a:p>
          <a:p>
            <a:r>
              <a:rPr lang="en-US" dirty="0" err="1"/>
              <a:t>Ordem</a:t>
            </a:r>
            <a:r>
              <a:rPr lang="en-US" dirty="0"/>
              <a:t> </a:t>
            </a:r>
            <a:r>
              <a:rPr lang="en-US" dirty="0" err="1"/>
              <a:t>enquanto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qualidade</a:t>
            </a:r>
            <a:r>
              <a:rPr lang="en-US" dirty="0"/>
              <a:t> (status) que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prevalecer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 smtClean="0"/>
              <a:t>não</a:t>
            </a:r>
            <a:endParaRPr lang="en-US" dirty="0"/>
          </a:p>
          <a:p>
            <a:pPr lvl="1"/>
            <a:r>
              <a:rPr lang="en-US" dirty="0" err="1"/>
              <a:t>Ordem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 smtClean="0"/>
              <a:t>contraposição</a:t>
            </a:r>
            <a:r>
              <a:rPr lang="en-US" dirty="0" smtClean="0"/>
              <a:t> à </a:t>
            </a:r>
            <a:r>
              <a:rPr lang="en-US" dirty="0" err="1"/>
              <a:t>desordem</a:t>
            </a:r>
            <a:endParaRPr lang="en-US" dirty="0"/>
          </a:p>
          <a:p>
            <a:r>
              <a:rPr lang="en-US" dirty="0" err="1"/>
              <a:t>Ordem</a:t>
            </a:r>
            <a:r>
              <a:rPr lang="en-US" dirty="0"/>
              <a:t> </a:t>
            </a:r>
            <a:r>
              <a:rPr lang="en-US" dirty="0" err="1"/>
              <a:t>enquanto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 smtClean="0"/>
              <a:t>situação</a:t>
            </a:r>
            <a:r>
              <a:rPr lang="en-US" dirty="0" smtClean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estado</a:t>
            </a:r>
            <a:r>
              <a:rPr lang="en-US" dirty="0"/>
              <a:t> de </a:t>
            </a:r>
            <a:r>
              <a:rPr lang="en-US" dirty="0" err="1"/>
              <a:t>coisas</a:t>
            </a:r>
            <a:endParaRPr lang="en-US" dirty="0"/>
          </a:p>
          <a:p>
            <a:pPr marL="914400" lvl="1" indent="-457200">
              <a:buFont typeface="+mj-lt"/>
              <a:buAutoNum type="alphaLcParenR"/>
            </a:pPr>
            <a:r>
              <a:rPr lang="en-US" dirty="0" err="1"/>
              <a:t>Portanto</a:t>
            </a:r>
            <a:r>
              <a:rPr lang="en-US" dirty="0"/>
              <a:t>, “</a:t>
            </a:r>
            <a:r>
              <a:rPr lang="en-US" dirty="0" err="1"/>
              <a:t>ordem</a:t>
            </a:r>
            <a:r>
              <a:rPr lang="en-US" dirty="0"/>
              <a:t>”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/>
              <a:t>constitui</a:t>
            </a:r>
            <a:r>
              <a:rPr lang="en-US" dirty="0"/>
              <a:t> um valor, um </a:t>
            </a:r>
            <a:r>
              <a:rPr lang="en-US" dirty="0" err="1"/>
              <a:t>objetivo</a:t>
            </a:r>
            <a:endParaRPr lang="en-US" dirty="0"/>
          </a:p>
          <a:p>
            <a:pPr marL="914400" lvl="1" indent="-457200">
              <a:buFont typeface="+mj-lt"/>
              <a:buAutoNum type="alphaLcParenR"/>
            </a:pPr>
            <a:r>
              <a:rPr lang="pt-BR" dirty="0"/>
              <a:t>“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say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such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such</a:t>
            </a:r>
            <a:r>
              <a:rPr lang="pt-BR" dirty="0"/>
              <a:t> </a:t>
            </a:r>
            <a:r>
              <a:rPr lang="pt-BR" dirty="0" err="1"/>
              <a:t>institution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course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action</a:t>
            </a:r>
            <a:r>
              <a:rPr lang="pt-BR" dirty="0"/>
              <a:t> helps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sustain</a:t>
            </a:r>
            <a:r>
              <a:rPr lang="pt-BR" dirty="0"/>
              <a:t> </a:t>
            </a:r>
            <a:r>
              <a:rPr lang="pt-BR" dirty="0" err="1"/>
              <a:t>order</a:t>
            </a:r>
            <a:r>
              <a:rPr lang="pt-BR" dirty="0"/>
              <a:t> in world </a:t>
            </a:r>
            <a:r>
              <a:rPr lang="pt-BR" dirty="0" err="1"/>
              <a:t>politics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recommend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institution</a:t>
            </a:r>
            <a:r>
              <a:rPr lang="pt-BR" dirty="0"/>
              <a:t> </a:t>
            </a:r>
            <a:r>
              <a:rPr lang="pt-BR" dirty="0" err="1"/>
              <a:t>should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preserved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course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action</a:t>
            </a:r>
            <a:r>
              <a:rPr lang="pt-BR" dirty="0"/>
              <a:t> </a:t>
            </a:r>
            <a:r>
              <a:rPr lang="pt-BR" dirty="0" err="1"/>
              <a:t>followed</a:t>
            </a:r>
            <a:r>
              <a:rPr lang="pt-BR" dirty="0"/>
              <a:t> (p. 33)”</a:t>
            </a:r>
          </a:p>
        </p:txBody>
      </p:sp>
    </p:spTree>
    <p:extLst>
      <p:ext uri="{BB962C8B-B14F-4D97-AF65-F5344CB8AC3E}">
        <p14:creationId xmlns:p14="http://schemas.microsoft.com/office/powerpoint/2010/main" val="334668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9B4204-B578-8F4A-959F-2437D30C7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Anarchical</a:t>
            </a:r>
            <a:r>
              <a:rPr lang="pt-BR" sz="4000" dirty="0"/>
              <a:t> </a:t>
            </a:r>
            <a:r>
              <a:rPr lang="pt-BR" sz="4000" dirty="0" err="1"/>
              <a:t>Society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5F4913-1D38-7644-A96C-0A37F0BE5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Como a ordem convive com outros valores, exemplos históricos: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Coalizão </a:t>
            </a:r>
            <a:r>
              <a:rPr lang="pt-BR" dirty="0"/>
              <a:t>contra a ordem estabelecida por </a:t>
            </a:r>
            <a:r>
              <a:rPr lang="pt-BR" dirty="0" smtClean="0"/>
              <a:t>Napoleão</a:t>
            </a:r>
            <a:endParaRPr lang="pt-BR" dirty="0"/>
          </a:p>
          <a:p>
            <a:pPr lvl="1">
              <a:buFont typeface="Wingdings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Restrição </a:t>
            </a:r>
            <a:r>
              <a:rPr lang="pt-BR" dirty="0"/>
              <a:t>à</a:t>
            </a:r>
            <a:r>
              <a:rPr lang="pt-BR" dirty="0" smtClean="0"/>
              <a:t> </a:t>
            </a:r>
            <a:r>
              <a:rPr lang="pt-BR" dirty="0"/>
              <a:t>independência ou </a:t>
            </a:r>
            <a:r>
              <a:rPr lang="pt-BR" dirty="0" smtClean="0"/>
              <a:t>à </a:t>
            </a:r>
            <a:r>
              <a:rPr lang="pt-BR" dirty="0"/>
              <a:t>liberdade de estados menores durante a Guerra Fria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/>
              <a:t> Este estudo não pretende analisar a questão da justiça na ordem internacional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/>
              <a:t> Ordem como algo distinto </a:t>
            </a:r>
            <a:r>
              <a:rPr lang="pt-BR" dirty="0" smtClean="0"/>
              <a:t>(às </a:t>
            </a:r>
            <a:r>
              <a:rPr lang="pt-BR" dirty="0"/>
              <a:t>vezes sobreposto) ao Direito Internacional </a:t>
            </a:r>
            <a:r>
              <a:rPr lang="pt-BR" dirty="0" smtClean="0"/>
              <a:t>Público</a:t>
            </a:r>
            <a:r>
              <a:rPr lang="pt-BR" dirty="0"/>
              <a:t>/ </a:t>
            </a:r>
            <a:r>
              <a:rPr lang="pt-BR" dirty="0" smtClean="0"/>
              <a:t>às </a:t>
            </a:r>
            <a:r>
              <a:rPr lang="pt-BR" dirty="0"/>
              <a:t>organizações internacionais</a:t>
            </a:r>
          </a:p>
        </p:txBody>
      </p:sp>
    </p:spTree>
    <p:extLst>
      <p:ext uri="{BB962C8B-B14F-4D97-AF65-F5344CB8AC3E}">
        <p14:creationId xmlns:p14="http://schemas.microsoft.com/office/powerpoint/2010/main" val="223260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E75119-FB28-AD45-9789-7C48B075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Anarchical</a:t>
            </a:r>
            <a:r>
              <a:rPr lang="pt-BR" sz="4000" dirty="0"/>
              <a:t> </a:t>
            </a:r>
            <a:r>
              <a:rPr lang="pt-BR" sz="4000" dirty="0" err="1"/>
              <a:t>Society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514F4D-2585-2A47-9D77-0E72F46DA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>
              <a:buNone/>
            </a:pPr>
            <a:r>
              <a:rPr lang="pt-BR" dirty="0"/>
              <a:t>“It </a:t>
            </a:r>
            <a:r>
              <a:rPr lang="pt-BR" dirty="0" err="1"/>
              <a:t>is</a:t>
            </a:r>
            <a:r>
              <a:rPr lang="pt-BR" dirty="0"/>
              <a:t>, </a:t>
            </a:r>
            <a:r>
              <a:rPr lang="pt-BR" dirty="0" err="1"/>
              <a:t>I</a:t>
            </a:r>
            <a:r>
              <a:rPr lang="pt-BR" dirty="0"/>
              <a:t> </a:t>
            </a:r>
            <a:r>
              <a:rPr lang="pt-BR" dirty="0" err="1"/>
              <a:t>believe</a:t>
            </a:r>
            <a:r>
              <a:rPr lang="pt-BR" dirty="0"/>
              <a:t>, </a:t>
            </a:r>
            <a:r>
              <a:rPr lang="pt-BR" dirty="0" err="1"/>
              <a:t>one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u="sng" dirty="0" err="1"/>
              <a:t>defects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our</a:t>
            </a:r>
            <a:r>
              <a:rPr lang="pt-BR" dirty="0"/>
              <a:t> </a:t>
            </a:r>
            <a:r>
              <a:rPr lang="pt-BR" u="sng" dirty="0" err="1"/>
              <a:t>present</a:t>
            </a:r>
            <a:r>
              <a:rPr lang="pt-BR" u="sng" dirty="0"/>
              <a:t> </a:t>
            </a:r>
            <a:r>
              <a:rPr lang="pt-BR" u="sng" dirty="0" err="1"/>
              <a:t>understanding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world </a:t>
            </a:r>
            <a:r>
              <a:rPr lang="pt-BR" dirty="0" err="1"/>
              <a:t>politics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it </a:t>
            </a:r>
            <a:r>
              <a:rPr lang="pt-BR" u="sng" dirty="0"/>
              <a:t>does </a:t>
            </a:r>
            <a:r>
              <a:rPr lang="pt-BR" u="sng" dirty="0" err="1"/>
              <a:t>not</a:t>
            </a:r>
            <a:r>
              <a:rPr lang="pt-BR" u="sng" dirty="0"/>
              <a:t> </a:t>
            </a:r>
            <a:r>
              <a:rPr lang="pt-BR" u="sng" dirty="0" err="1"/>
              <a:t>bring</a:t>
            </a:r>
            <a:r>
              <a:rPr lang="pt-BR" u="sng" dirty="0"/>
              <a:t> </a:t>
            </a:r>
            <a:r>
              <a:rPr lang="pt-BR" u="sng" dirty="0" err="1"/>
              <a:t>together</a:t>
            </a:r>
            <a:r>
              <a:rPr lang="pt-BR" dirty="0"/>
              <a:t> </a:t>
            </a:r>
            <a:r>
              <a:rPr lang="pt-BR" dirty="0" err="1"/>
              <a:t>into</a:t>
            </a:r>
            <a:r>
              <a:rPr lang="pt-BR" dirty="0"/>
              <a:t> common </a:t>
            </a:r>
            <a:r>
              <a:rPr lang="pt-BR" dirty="0" err="1"/>
              <a:t>focus</a:t>
            </a:r>
            <a:r>
              <a:rPr lang="pt-BR" dirty="0"/>
              <a:t> </a:t>
            </a:r>
            <a:r>
              <a:rPr lang="pt-BR" dirty="0" err="1"/>
              <a:t>those</a:t>
            </a:r>
            <a:r>
              <a:rPr lang="pt-BR" dirty="0"/>
              <a:t> </a:t>
            </a:r>
            <a:r>
              <a:rPr lang="pt-BR" u="sng" dirty="0" err="1"/>
              <a:t>rules</a:t>
            </a:r>
            <a:r>
              <a:rPr lang="pt-BR" u="sng" dirty="0"/>
              <a:t> </a:t>
            </a:r>
            <a:r>
              <a:rPr lang="pt-BR" u="sng" dirty="0" err="1"/>
              <a:t>of</a:t>
            </a:r>
            <a:r>
              <a:rPr lang="pt-BR" u="sng" dirty="0"/>
              <a:t> </a:t>
            </a:r>
            <a:r>
              <a:rPr lang="pt-BR" u="sng" dirty="0" err="1"/>
              <a:t>order</a:t>
            </a:r>
            <a:r>
              <a:rPr lang="pt-BR" u="sng" dirty="0"/>
              <a:t> </a:t>
            </a:r>
            <a:r>
              <a:rPr lang="pt-BR" u="sng" dirty="0" err="1"/>
              <a:t>or</a:t>
            </a:r>
            <a:r>
              <a:rPr lang="pt-BR" u="sng" dirty="0"/>
              <a:t> </a:t>
            </a:r>
            <a:r>
              <a:rPr lang="pt-BR" u="sng" dirty="0" err="1"/>
              <a:t>coexistence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derived</a:t>
            </a:r>
            <a:r>
              <a:rPr lang="pt-BR" dirty="0"/>
              <a:t> </a:t>
            </a:r>
            <a:r>
              <a:rPr lang="pt-BR" dirty="0" err="1"/>
              <a:t>from</a:t>
            </a:r>
            <a:r>
              <a:rPr lang="pt-BR" dirty="0"/>
              <a:t> </a:t>
            </a:r>
            <a:r>
              <a:rPr lang="pt-BR" u="sng" dirty="0" err="1"/>
              <a:t>international</a:t>
            </a:r>
            <a:r>
              <a:rPr lang="pt-BR" u="sng" dirty="0"/>
              <a:t> </a:t>
            </a:r>
            <a:r>
              <a:rPr lang="pt-BR" u="sng" dirty="0" err="1"/>
              <a:t>law</a:t>
            </a:r>
            <a:r>
              <a:rPr lang="pt-BR" u="sng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those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u="sng" dirty="0" err="1"/>
              <a:t>cannot</a:t>
            </a:r>
            <a:r>
              <a:rPr lang="pt-BR" dirty="0"/>
              <a:t>, </a:t>
            </a:r>
            <a:r>
              <a:rPr lang="pt-BR" dirty="0" err="1"/>
              <a:t>but</a:t>
            </a:r>
            <a:r>
              <a:rPr lang="pt-BR" dirty="0"/>
              <a:t> </a:t>
            </a:r>
            <a:r>
              <a:rPr lang="pt-BR" dirty="0" err="1"/>
              <a:t>belong</a:t>
            </a:r>
            <a:r>
              <a:rPr lang="pt-BR" dirty="0"/>
              <a:t> </a:t>
            </a:r>
            <a:r>
              <a:rPr lang="pt-BR" dirty="0" err="1"/>
              <a:t>rather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u="sng" dirty="0" err="1"/>
              <a:t>sphere</a:t>
            </a:r>
            <a:r>
              <a:rPr lang="pt-BR" u="sng" dirty="0"/>
              <a:t> </a:t>
            </a:r>
            <a:r>
              <a:rPr lang="pt-BR" u="sng" dirty="0" err="1"/>
              <a:t>of</a:t>
            </a:r>
            <a:r>
              <a:rPr lang="pt-BR" u="sng" dirty="0"/>
              <a:t> </a:t>
            </a:r>
            <a:r>
              <a:rPr lang="pt-BR" u="sng" dirty="0" err="1"/>
              <a:t>international</a:t>
            </a:r>
            <a:r>
              <a:rPr lang="pt-BR" u="sng" dirty="0"/>
              <a:t> </a:t>
            </a:r>
            <a:r>
              <a:rPr lang="pt-BR" u="sng" dirty="0" err="1"/>
              <a:t>politics</a:t>
            </a:r>
            <a:r>
              <a:rPr lang="pt-BR" dirty="0"/>
              <a:t> (p. 34).”</a:t>
            </a:r>
          </a:p>
        </p:txBody>
      </p:sp>
    </p:spTree>
    <p:extLst>
      <p:ext uri="{BB962C8B-B14F-4D97-AF65-F5344CB8AC3E}">
        <p14:creationId xmlns:p14="http://schemas.microsoft.com/office/powerpoint/2010/main" val="381913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E7FFE7-A7C8-FE41-A4E6-FC78ABBBC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Anarchical</a:t>
            </a:r>
            <a:r>
              <a:rPr lang="pt-BR" sz="4000" dirty="0"/>
              <a:t> </a:t>
            </a:r>
            <a:r>
              <a:rPr lang="pt-BR" sz="4000" dirty="0" err="1"/>
              <a:t>Society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1058E8-3AE9-784E-B7DB-3E100C4E8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Ordem na vida social, ordem internacional, ordem mundial</a:t>
            </a:r>
          </a:p>
          <a:p>
            <a:r>
              <a:rPr lang="pt-BR" dirty="0"/>
              <a:t>Ordem enquanto padrão de organização que conduz a certos valores ou objetivos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/>
              <a:t>Exemplo de livros na prateleira da biblioteca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Ausência </a:t>
            </a:r>
            <a:r>
              <a:rPr lang="pt-BR" dirty="0"/>
              <a:t>de um juízo de valor </a:t>
            </a:r>
            <a:r>
              <a:rPr lang="pt-BR" i="1" dirty="0"/>
              <a:t>a priori</a:t>
            </a:r>
            <a:r>
              <a:rPr lang="pt-BR" dirty="0"/>
              <a:t>, acerca dos valores ou objetivos associados ao padrão estabelecido</a:t>
            </a:r>
          </a:p>
        </p:txBody>
      </p:sp>
    </p:spTree>
    <p:extLst>
      <p:ext uri="{BB962C8B-B14F-4D97-AF65-F5344CB8AC3E}">
        <p14:creationId xmlns:p14="http://schemas.microsoft.com/office/powerpoint/2010/main" val="411827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6E07A5-2D8C-414D-8D05-9F2E9F2AC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Anarchical</a:t>
            </a:r>
            <a:r>
              <a:rPr lang="pt-BR" sz="4000" dirty="0"/>
              <a:t> </a:t>
            </a:r>
            <a:r>
              <a:rPr lang="pt-BR" sz="4000" dirty="0" err="1"/>
              <a:t>Society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AEE790-73F7-A944-B9D3-372B7D33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>
              <a:buNone/>
            </a:pPr>
            <a:r>
              <a:rPr lang="pt-BR" dirty="0"/>
              <a:t>“</a:t>
            </a:r>
            <a:r>
              <a:rPr lang="pt-BR" dirty="0" err="1"/>
              <a:t>By</a:t>
            </a:r>
            <a:r>
              <a:rPr lang="pt-BR" dirty="0"/>
              <a:t> </a:t>
            </a:r>
            <a:r>
              <a:rPr lang="pt-BR" dirty="0" err="1"/>
              <a:t>order</a:t>
            </a:r>
            <a:r>
              <a:rPr lang="pt-BR" dirty="0"/>
              <a:t> in social </a:t>
            </a:r>
            <a:r>
              <a:rPr lang="pt-BR" dirty="0" err="1"/>
              <a:t>life</a:t>
            </a:r>
            <a:r>
              <a:rPr lang="pt-BR" dirty="0"/>
              <a:t> </a:t>
            </a:r>
            <a:r>
              <a:rPr lang="pt-BR" dirty="0" err="1"/>
              <a:t>I</a:t>
            </a:r>
            <a:r>
              <a:rPr lang="pt-BR" dirty="0"/>
              <a:t> </a:t>
            </a:r>
            <a:r>
              <a:rPr lang="pt-BR" dirty="0" err="1"/>
              <a:t>mean</a:t>
            </a:r>
            <a:r>
              <a:rPr lang="pt-BR" dirty="0"/>
              <a:t> a </a:t>
            </a:r>
            <a:r>
              <a:rPr lang="pt-BR" dirty="0" err="1"/>
              <a:t>pattern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activity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sustains</a:t>
            </a:r>
            <a:r>
              <a:rPr lang="pt-BR" dirty="0"/>
              <a:t> </a:t>
            </a:r>
            <a:r>
              <a:rPr lang="pt-BR" dirty="0" err="1"/>
              <a:t>elementary</a:t>
            </a:r>
            <a:r>
              <a:rPr lang="pt-BR" dirty="0"/>
              <a:t>, </a:t>
            </a:r>
            <a:r>
              <a:rPr lang="pt-BR" dirty="0" err="1"/>
              <a:t>primary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universal </a:t>
            </a:r>
            <a:r>
              <a:rPr lang="pt-BR" dirty="0" err="1"/>
              <a:t>goals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social </a:t>
            </a:r>
            <a:r>
              <a:rPr lang="pt-BR" dirty="0" err="1"/>
              <a:t>life</a:t>
            </a:r>
            <a:r>
              <a:rPr lang="pt-BR" dirty="0"/>
              <a:t> </a:t>
            </a:r>
            <a:r>
              <a:rPr lang="pt-BR" dirty="0" err="1"/>
              <a:t>such</a:t>
            </a:r>
            <a:r>
              <a:rPr lang="pt-BR" dirty="0"/>
              <a:t> as </a:t>
            </a:r>
            <a:r>
              <a:rPr lang="pt-BR" dirty="0" err="1"/>
              <a:t>these</a:t>
            </a:r>
            <a:r>
              <a:rPr lang="pt-BR" dirty="0"/>
              <a:t>.”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/>
              <a:t>Segurança </a:t>
            </a:r>
            <a:r>
              <a:rPr lang="pt-BR" dirty="0"/>
              <a:t>para evitar a morte ou “</a:t>
            </a:r>
            <a:r>
              <a:rPr lang="pt-BR" dirty="0" err="1"/>
              <a:t>bodily</a:t>
            </a:r>
            <a:r>
              <a:rPr lang="pt-BR" dirty="0"/>
              <a:t> </a:t>
            </a:r>
            <a:r>
              <a:rPr lang="pt-BR" dirty="0" err="1"/>
              <a:t>harm</a:t>
            </a:r>
            <a:r>
              <a:rPr lang="pt-BR" dirty="0"/>
              <a:t>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/>
              <a:t>Segurança </a:t>
            </a:r>
            <a:r>
              <a:rPr lang="pt-BR" dirty="0"/>
              <a:t>e garantia do cumprimento das promessas</a:t>
            </a:r>
          </a:p>
          <a:p>
            <a:pPr lvl="3">
              <a:buFont typeface="Wingdings" pitchFamily="2" charset="2"/>
              <a:buChar char="§"/>
            </a:pPr>
            <a:r>
              <a:rPr lang="pt-BR" dirty="0"/>
              <a:t>Garantia dos contratos?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/>
              <a:t>Segurança </a:t>
            </a:r>
            <a:r>
              <a:rPr lang="pt-BR" dirty="0"/>
              <a:t>da posse de objetos contra ameaças constantes e sem limites</a:t>
            </a:r>
          </a:p>
          <a:p>
            <a:pPr lvl="3">
              <a:buFont typeface="Wingdings" pitchFamily="2" charset="2"/>
              <a:buChar char="§"/>
            </a:pPr>
            <a:r>
              <a:rPr lang="pt-BR" dirty="0"/>
              <a:t>Garantia da propriedade privada?</a:t>
            </a:r>
          </a:p>
          <a:p>
            <a:pPr lvl="3">
              <a:buFont typeface="Wingdings" pitchFamily="2" charset="2"/>
              <a:buChar char="§"/>
            </a:pPr>
            <a:r>
              <a:rPr lang="pt-BR" dirty="0"/>
              <a:t>Relativa?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637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C5638D-3F37-C84D-93CC-3A7C10158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Anarchical</a:t>
            </a:r>
            <a:r>
              <a:rPr lang="pt-BR" sz="4000" dirty="0"/>
              <a:t> </a:t>
            </a:r>
            <a:r>
              <a:rPr lang="pt-BR" sz="4000" dirty="0" err="1"/>
              <a:t>Society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628A35-225D-EF4D-BE23-3619A4F53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Ordem e a capacidade de prever (previsibilidade)</a:t>
            </a:r>
          </a:p>
          <a:p>
            <a:r>
              <a:rPr lang="pt-BR" dirty="0" smtClean="0"/>
              <a:t>Definição </a:t>
            </a:r>
            <a:r>
              <a:rPr lang="pt-BR" dirty="0"/>
              <a:t>conceitual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dirty="0"/>
              <a:t>Sistema internacional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dirty="0"/>
              <a:t>Sociedade internacional (ou sociedade de estados)</a:t>
            </a:r>
          </a:p>
          <a:p>
            <a:r>
              <a:rPr lang="pt-BR" dirty="0"/>
              <a:t>Ordem internacional como promotora dos objetivos primários da sociedade de estados: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pt-BR" dirty="0" smtClean="0"/>
              <a:t>Preservação </a:t>
            </a:r>
            <a:r>
              <a:rPr lang="pt-BR" dirty="0"/>
              <a:t>do sistema e da sociedade de estados propriamente dita;</a:t>
            </a:r>
          </a:p>
          <a:p>
            <a:pPr marL="1428750" lvl="2" indent="-514350">
              <a:buFont typeface="+mj-lt"/>
              <a:buAutoNum type="romanLcPeriod"/>
            </a:pPr>
            <a:r>
              <a:rPr lang="pt-BR" dirty="0" smtClean="0"/>
              <a:t>Manutenção </a:t>
            </a:r>
            <a:r>
              <a:rPr lang="pt-BR" dirty="0"/>
              <a:t>da soberania externa dos estados individuais</a:t>
            </a:r>
          </a:p>
          <a:p>
            <a:pPr marL="1428750" lvl="2" indent="-514350">
              <a:buFont typeface="+mj-lt"/>
              <a:buAutoNum type="romanLcPeriod"/>
            </a:pPr>
            <a:r>
              <a:rPr lang="pt-BR" dirty="0"/>
              <a:t>Paz</a:t>
            </a:r>
          </a:p>
          <a:p>
            <a:pPr marL="914400" lvl="1" indent="-457200">
              <a:buFont typeface="+mj-lt"/>
              <a:buAutoNum type="arabi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882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C644CD-CAD2-B748-933B-C559B2CB8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Anarchical</a:t>
            </a:r>
            <a:r>
              <a:rPr lang="pt-BR" sz="4000" dirty="0"/>
              <a:t> </a:t>
            </a:r>
            <a:r>
              <a:rPr lang="pt-BR" sz="4000"/>
              <a:t>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F1B20E-CD20-BD4D-8BEA-C522D0348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A ordem mundial como conceito mais amplo que a </a:t>
            </a:r>
            <a:r>
              <a:rPr lang="pt-BR" dirty="0" smtClean="0"/>
              <a:t>noção </a:t>
            </a:r>
            <a:r>
              <a:rPr lang="pt-BR" dirty="0"/>
              <a:t>de ordem internacional, também mais amplo que a </a:t>
            </a:r>
            <a:r>
              <a:rPr lang="pt-BR" dirty="0" smtClean="0"/>
              <a:t>noção </a:t>
            </a:r>
            <a:r>
              <a:rPr lang="pt-BR" dirty="0"/>
              <a:t>de sociedade de estados</a:t>
            </a:r>
          </a:p>
          <a:p>
            <a:r>
              <a:rPr lang="pt-BR" dirty="0"/>
              <a:t>A ordem mundial como um conceito que se relaciona com a humanidade</a:t>
            </a:r>
          </a:p>
          <a:p>
            <a:pPr lvl="1">
              <a:buFont typeface="Wingdings" pitchFamily="2" charset="2"/>
              <a:buChar char="ü"/>
            </a:pPr>
            <a:r>
              <a:rPr lang="pt-BR" dirty="0"/>
              <a:t> </a:t>
            </a:r>
            <a:r>
              <a:rPr lang="pt-BR" dirty="0" smtClean="0"/>
              <a:t>Precedência </a:t>
            </a:r>
            <a:r>
              <a:rPr lang="pt-BR" dirty="0"/>
              <a:t>moral da ordem mundial sobre a ordem internacional</a:t>
            </a:r>
          </a:p>
        </p:txBody>
      </p:sp>
    </p:spTree>
    <p:extLst>
      <p:ext uri="{BB962C8B-B14F-4D97-AF65-F5344CB8AC3E}">
        <p14:creationId xmlns:p14="http://schemas.microsoft.com/office/powerpoint/2010/main" val="287206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23614</TotalTime>
  <Words>526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Teoria das Relações Internacionais I: Teorias Clássicas </vt:lpstr>
      <vt:lpstr>Roteiro</vt:lpstr>
      <vt:lpstr>The Anarchical Society</vt:lpstr>
      <vt:lpstr>The Anarchical Society</vt:lpstr>
      <vt:lpstr>The Anarchical Society</vt:lpstr>
      <vt:lpstr>The Anarchical Society</vt:lpstr>
      <vt:lpstr>The Anarchical Society</vt:lpstr>
      <vt:lpstr>The Anarchical Society</vt:lpstr>
      <vt:lpstr>The Anarchical Society</vt:lpstr>
      <vt:lpstr>Culture and International Society Barry Buzan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das Relações Internacionais I: Teorias Clássicas</dc:title>
  <dc:creator>Cristiane</dc:creator>
  <cp:lastModifiedBy>Cristiane</cp:lastModifiedBy>
  <cp:revision>94</cp:revision>
  <cp:lastPrinted>2018-09-26T15:17:38Z</cp:lastPrinted>
  <dcterms:created xsi:type="dcterms:W3CDTF">2018-08-02T19:58:24Z</dcterms:created>
  <dcterms:modified xsi:type="dcterms:W3CDTF">2018-10-24T19:21:20Z</dcterms:modified>
</cp:coreProperties>
</file>