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y="6858000" cx="9144000"/>
  <p:notesSz cx="6858000" cy="9144000"/>
  <p:embeddedFontLst>
    <p:embeddedFont>
      <p:font typeface="Garamond"/>
      <p:regular r:id="rId34"/>
      <p:bold r:id="rId35"/>
      <p:italic r:id="rId36"/>
      <p:boldItalic r:id="rId37"/>
    </p:embeddedFont>
    <p:embeddedFont>
      <p:font typeface="Corbel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9.xml"/><Relationship Id="rId41" Type="http://schemas.openxmlformats.org/officeDocument/2006/relationships/font" Target="fonts/Corbel-boldItalic.fntdata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font" Target="fonts/Garamond-bold.fntdata"/><Relationship Id="rId12" Type="http://schemas.openxmlformats.org/officeDocument/2006/relationships/slide" Target="slides/slide1.xml"/><Relationship Id="rId34" Type="http://schemas.openxmlformats.org/officeDocument/2006/relationships/font" Target="fonts/Garamond-regular.fntdata"/><Relationship Id="rId15" Type="http://schemas.openxmlformats.org/officeDocument/2006/relationships/slide" Target="slides/slide4.xml"/><Relationship Id="rId37" Type="http://schemas.openxmlformats.org/officeDocument/2006/relationships/font" Target="fonts/Garamond-boldItalic.fntdata"/><Relationship Id="rId14" Type="http://schemas.openxmlformats.org/officeDocument/2006/relationships/slide" Target="slides/slide3.xml"/><Relationship Id="rId36" Type="http://schemas.openxmlformats.org/officeDocument/2006/relationships/font" Target="fonts/Garamond-italic.fntdata"/><Relationship Id="rId17" Type="http://schemas.openxmlformats.org/officeDocument/2006/relationships/slide" Target="slides/slide6.xml"/><Relationship Id="rId39" Type="http://schemas.openxmlformats.org/officeDocument/2006/relationships/font" Target="fonts/Corbel-bold.fntdata"/><Relationship Id="rId16" Type="http://schemas.openxmlformats.org/officeDocument/2006/relationships/slide" Target="slides/slide5.xml"/><Relationship Id="rId38" Type="http://schemas.openxmlformats.org/officeDocument/2006/relationships/font" Target="fonts/Corbel-regular.fntdata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spcFirstLastPara="1" rIns="4570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3150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/>
          <p:nvPr>
            <p:ph idx="2" type="pic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45700" lIns="54850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165100" y="1169987"/>
            <a:ext cx="2522537" cy="201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3035300" y="1169987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339137" y="1169987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showMasterSp="0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20040" lvl="0" marL="45720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2640012" y="6376987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20040" lvl="0" marL="45720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20040" lvl="0" marL="45720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40"/>
              <a:buNone/>
              <a:defRPr b="1" sz="2300" cap="none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50520" lvl="0" marL="45720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40"/>
              <a:buNone/>
              <a:defRPr b="1" sz="2300" cap="none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50520" lvl="0" marL="45720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/>
          <a:lstStyle>
            <a:lvl1pPr indent="-370840" lvl="0" marL="45720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70840" lvl="0" marL="45720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showMasterSp="0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7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4570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3150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51355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5127625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0" y="0"/>
            <a:ext cx="9144000" cy="26019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0" y="2601912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0" i="0" sz="1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855912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855912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" name="Google Shape;93;p13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855912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855912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165100" y="1169987"/>
            <a:ext cx="2522537" cy="201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3035300" y="1169987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39137" y="1169987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6599237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10800000" dist="10160">
              <a:srgbClr val="80808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2640012" y="6376987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Garamond"/>
              <a:buNone/>
              <a:defRPr b="0" i="0" sz="1200" u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4294967295" type="ctrTitle"/>
          </p:nvPr>
        </p:nvSpPr>
        <p:spPr>
          <a:xfrm>
            <a:off x="500034" y="285728"/>
            <a:ext cx="8101042" cy="4165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5400"/>
              <a:buFont typeface="Corbel"/>
              <a:buNone/>
            </a:pPr>
            <a: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3º momento – Produção do diorama</a:t>
            </a: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5400" u="none" cap="none" strike="noStrike">
                <a:solidFill>
                  <a:srgbClr val="D8243D"/>
                </a:solidFill>
                <a:latin typeface="Corbel"/>
                <a:ea typeface="Corbel"/>
                <a:cs typeface="Corbel"/>
                <a:sym typeface="Corbel"/>
              </a:rPr>
              <a:t>Alfabetização Científica e Museus: aspectos teóricos e metodológicos</a:t>
            </a:r>
            <a:br>
              <a:rPr b="1" i="0" lang="en-US" sz="54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endParaRPr b="1" i="0" sz="54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357187" y="5214937"/>
            <a:ext cx="8643937" cy="15716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spcFirstLastPara="1" rIns="4570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0" lang="en-US" sz="240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Metodologia do Ensino de Ciências Biológicas I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0" lang="en-US" sz="240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Martha Marandino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i="0" sz="240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Interface Social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Evidencia o exercício pleno da cidadania, o fortalecimento da formação de uma cultura científica e a construção de uma visão crítica acerca do processo do conhecimento científico pelos cidadãos, reconhecendo a ciência e a tecnologia como processos sociais, com potencialidades, responsabilidades, limitações e com fortes implicações para a sociedade</a:t>
            </a:r>
            <a:endParaRPr/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Base na educação científica humanística na perspectiva de Paulo Freire, que propõe uma leitura crítica do mundo para a transformação da realidade.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Atributos: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Impacto da ciência na sociedade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Influência da economia e política na ciência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Influência e participação da sociedade diante da ciência</a:t>
            </a:r>
            <a:endParaRPr/>
          </a:p>
          <a:p>
            <a:pPr indent="-23780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Institucional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428625" y="1643062"/>
            <a:ext cx="8229600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Evidencia o desenvolvimento de uma pesquisa: rede de trabalho e trabalhadores de diferentes níveis que são geridos pela política das instituições a qual essa pesquisa se vincula. </a:t>
            </a:r>
            <a:endParaRPr/>
          </a:p>
          <a:p>
            <a:pPr indent="-2174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Essa rede inclui tanto os cientistas, assistentes e técnicos envolvidos no processo de produção do conhecimento científico, como as equipes de limpeza, administração ou segurança que contribuem para o funcionamento diário das instituições científicas. </a:t>
            </a:r>
            <a:endParaRPr/>
          </a:p>
          <a:p>
            <a:pPr indent="-2174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Nessa rede há um grupo de interesse na promoção da AC que comunicam a ciência para diversos tipos de públicos, que buscam uma aproximação com o conhecimento científico respondendo assim a crescente demanda do público por oportunidades de diálogo sobre questões científicas contemporâneas</a:t>
            </a:r>
            <a:endParaRPr/>
          </a:p>
          <a:p>
            <a:pPr indent="-2174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748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Institucional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Expressam aspectos políticos, científicos e culturais relacionados com o fomento da ciência e a função social de pesquisa, educação e comunicação pública da instituição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Atributos: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Identificação da missão institucional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Identificação das instituições financiadoras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Elementos políticos, históricos, culturais e sociais ligados à instituição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748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idx="4294967295" type="title"/>
          </p:nvPr>
        </p:nvSpPr>
        <p:spPr>
          <a:xfrm>
            <a:off x="357158" y="142852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de Interação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literatura sobre AC destaca a relevância de se considerar as formas e a qualidade da interação e da participação do público nas diferentes experiências educacionais e de comunicação pública da ciência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Expressa a maneira com que o público interage com as ações educativas propostas pelos museus de ciências e outras iniciativas de divulgação científica, buscando entender o potencial das interações do ponto de vista do físico, estético-afetivo e cognitivo para a promoção da AC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Evidencia as diferentes formas de acesso e a interação da audiência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Atributos: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Interação física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Interação estético-afetiva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Interação cognitiva</a:t>
            </a:r>
            <a:endParaRPr/>
          </a:p>
          <a:p>
            <a:pPr indent="-23780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/>
        </p:nvSpPr>
        <p:spPr>
          <a:xfrm>
            <a:off x="414337" y="2790825"/>
            <a:ext cx="5491162" cy="2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Aferir e representar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“como”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“com qual frequência”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 atributos aparecem em cada um dos 150 módulos;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Apontar a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intensidade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dos atributos;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Aprofundar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forma de análise de cada atributo.</a:t>
            </a:r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812" y="1500187"/>
            <a:ext cx="2500312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0812" y="4143375"/>
            <a:ext cx="242887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 rotWithShape="1">
          <a:blip r:embed="rId5">
            <a:alphaModFix/>
          </a:blip>
          <a:srcRect b="26853" l="12513" r="49350" t="69143"/>
          <a:stretch/>
        </p:blipFill>
        <p:spPr>
          <a:xfrm>
            <a:off x="785812" y="1785937"/>
            <a:ext cx="396081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/>
          <p:nvPr/>
        </p:nvSpPr>
        <p:spPr>
          <a:xfrm>
            <a:off x="1829955" y="1786274"/>
            <a:ext cx="2916539" cy="6438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00" scaled="0"/>
          </a:gradFill>
          <a:ln cap="flat" cmpd="thickThin" w="48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0         1           2          3        4        5</a:t>
            </a:r>
            <a:endParaRPr/>
          </a:p>
        </p:txBody>
      </p:sp>
      <p:sp>
        <p:nvSpPr>
          <p:cNvPr id="229" name="Google Shape;229;p32"/>
          <p:cNvSpPr txBox="1"/>
          <p:nvPr>
            <p:ph idx="4294967295" type="title"/>
          </p:nvPr>
        </p:nvSpPr>
        <p:spPr>
          <a:xfrm>
            <a:off x="357158" y="142852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Mas quanto? A busca por uma escala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68420"/>
          <a:stretch/>
        </p:blipFill>
        <p:spPr>
          <a:xfrm>
            <a:off x="500062" y="1785937"/>
            <a:ext cx="8447087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idx="4294967295" type="title"/>
          </p:nvPr>
        </p:nvSpPr>
        <p:spPr>
          <a:xfrm>
            <a:off x="357158" y="142852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Mas quanto? A busca por uma escala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4"/>
          <p:cNvPicPr preferRelativeResize="0"/>
          <p:nvPr/>
        </p:nvPicPr>
        <p:blipFill rotWithShape="1">
          <a:blip r:embed="rId3">
            <a:alphaModFix/>
          </a:blip>
          <a:srcRect b="27051" l="-1" r="235" t="0"/>
          <a:stretch/>
        </p:blipFill>
        <p:spPr>
          <a:xfrm>
            <a:off x="642937" y="33337"/>
            <a:ext cx="8215312" cy="61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/>
          <p:nvPr/>
        </p:nvSpPr>
        <p:spPr>
          <a:xfrm>
            <a:off x="2761690" y="6164317"/>
            <a:ext cx="3620621" cy="47952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00" scaled="0"/>
          </a:gradFill>
          <a:ln cap="flat" cmpd="thickThin" w="48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0         1           2          3        4        5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Pesquisas usando a ferramenta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Exposição da Trilha da Nascente no JB/SP: Tania Cerati (2014) – exposição e público</a:t>
            </a:r>
            <a:endParaRPr/>
          </a:p>
          <a:p>
            <a:pPr indent="-22256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Desenvolvimento de ações Museu Vai a Praia/MAST: Eliane Mingues (2015)</a:t>
            </a:r>
            <a:endParaRPr/>
          </a:p>
          <a:p>
            <a:pPr indent="-22256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Ações de educação e popularização da ciência em projetos do INCTs – Denise Oliveira (2016)</a:t>
            </a:r>
            <a:endParaRPr/>
          </a:p>
          <a:p>
            <a:pPr indent="-22256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Desenvolvimento de um roteiro para promoção da AC na Trilha da Nascente no JB/SP – análise de uma família: Juliana Rodrigues (2017)</a:t>
            </a:r>
            <a:endParaRPr/>
          </a:p>
          <a:p>
            <a:pPr indent="-22256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Materiais educativos e público do Zoo de Sorocaba: Marcia Fernandes (2017)</a:t>
            </a:r>
            <a:endParaRPr/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Exposição de 4 museus itinerantes/móveis: Jessica Norberto Rocha (2018)</a:t>
            </a:r>
            <a:endParaRPr/>
          </a:p>
          <a:p>
            <a:pPr indent="-22256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◼"/>
            </a:pPr>
            <a:r>
              <a:rPr b="0" i="0" lang="en-US" sz="19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Público em 2 exposições – Museu de Microbiologia do Ibu e MCT/PUC-RS – Graziele Scalfi (em andamento)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Alguns resultados de pesquisa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b="0" i="0" lang="en-US" sz="3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Presença de todos os indicadores, mas nem de todos os atributos</a:t>
            </a:r>
            <a:endParaRPr/>
          </a:p>
          <a:p>
            <a:pPr indent="-1666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b="0" i="0" lang="en-US" sz="3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Ênfase em indicadores científico e de interação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Científico:</a:t>
            </a:r>
            <a:endParaRPr/>
          </a:p>
          <a:p>
            <a:pPr indent="-228599" lvl="2" marL="9953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E66C7D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presença - conceitos e ideias</a:t>
            </a:r>
            <a:endParaRPr/>
          </a:p>
          <a:p>
            <a:pPr indent="-228599" lvl="2" marL="9953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E66C7D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ausência/pouca presença – produção do conhecimento e papel do pesquisador</a:t>
            </a:r>
            <a:endParaRPr/>
          </a:p>
          <a:p>
            <a:pPr indent="-88899" lvl="2" marL="9953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E66C7D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Interação: todos os atributos</a:t>
            </a:r>
            <a:endParaRPr/>
          </a:p>
          <a:p>
            <a:pPr indent="-187008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Alguns resultados de pesquisa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Ausência ou pouca presença de indicadores de interface social e institucional</a:t>
            </a:r>
            <a:endParaRPr/>
          </a:p>
          <a:p>
            <a:pPr indent="-15652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Não há identificação institucional das ações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Aspectos políticos, econômicos não explorados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sociedade pouco participa da produção da ciência </a:t>
            </a:r>
            <a:endParaRPr/>
          </a:p>
          <a:p>
            <a:pPr indent="-176848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O que é Alfabetização Científica?</a:t>
            </a:r>
            <a:endParaRPr b="1" i="0" sz="4500" u="none" cap="none" strike="noStrik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214312" y="1774825"/>
            <a:ext cx="8786812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Você se considera uma pessoa alfabetizada cientificamente?</a:t>
            </a:r>
            <a:endParaRPr/>
          </a:p>
          <a:p>
            <a:pPr indent="-17684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 que significa ser um indivíduo cientificamente alfabetizado?</a:t>
            </a:r>
            <a:endParaRPr/>
          </a:p>
          <a:p>
            <a:pPr indent="-17684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Onde ocorre o processo de alfabetização científica?</a:t>
            </a:r>
            <a:endParaRPr/>
          </a:p>
          <a:p>
            <a:pPr indent="-17684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Como ocorre o processo de alfabetização científica?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idx="4294967295" type="ctrTitle"/>
          </p:nvPr>
        </p:nvSpPr>
        <p:spPr>
          <a:xfrm>
            <a:off x="500034" y="285728"/>
            <a:ext cx="8101042" cy="4165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5400"/>
              <a:buFont typeface="Corbel"/>
              <a:buNone/>
            </a:pPr>
            <a: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4º momento – Produção do diorama</a:t>
            </a: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5400" u="none" cap="none" strike="noStrike">
                <a:solidFill>
                  <a:srgbClr val="D8243D"/>
                </a:solidFill>
                <a:latin typeface="Corbel"/>
                <a:ea typeface="Corbel"/>
                <a:cs typeface="Corbel"/>
                <a:sym typeface="Corbel"/>
              </a:rPr>
              <a:t>Discussão dos dioramas construídos na perspectiva da AC </a:t>
            </a:r>
            <a:br>
              <a:rPr b="1" i="0" lang="en-US" sz="54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en-US" sz="54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endParaRPr b="1" i="0" sz="54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Exercício de análise dos dioramas</a:t>
            </a:r>
            <a:endParaRPr b="1" i="0" sz="4050" u="none" cap="none" strike="noStrik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Considerando os indicadores e atributos da Ferramenta teórico-metodológica para análise da AC, observe os dioramas elaborados por vcs e respondam: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 indicadores e atributos foram privilegiados? Em que medida eles estão presentes na montagem? Exemplifique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 indicadores e atributos não foram identificados? Por que?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Exercício de análise dos dioramas</a:t>
            </a:r>
            <a:endParaRPr b="1" i="0" sz="4050" u="none" cap="none" strike="noStrik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Quais as vantagens de usar os dioramas como estratégia educativa? Quais os desafios?</a:t>
            </a:r>
            <a:endParaRPr/>
          </a:p>
          <a:p>
            <a:pPr indent="-15652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 modificações vocês fariam nos dioramas considerando os indicadores e atributos da AC?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Alfabetização científica: para além do conceito científico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◼"/>
            </a:pPr>
            <a:r>
              <a:rPr b="0" i="0" lang="en-US" sz="2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Envolve interpretar, atribuir significados e analisar</a:t>
            </a:r>
            <a:endParaRPr/>
          </a:p>
          <a:p>
            <a:pPr indent="-18192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◼"/>
            </a:pPr>
            <a:r>
              <a:rPr b="0" i="0" lang="en-US" sz="2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Ter habilidades para tecer as conexões entre o conhecimento adquirido e seu cotidiano, avaliar situações e tirar conclusões baseadas em evidências </a:t>
            </a:r>
            <a:endParaRPr/>
          </a:p>
          <a:p>
            <a:pPr indent="-18192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◼"/>
            </a:pPr>
            <a:r>
              <a:rPr b="0" i="0" lang="en-US" sz="2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Engloba tomar decisões tanto na vida pessoal quanto na vida em sociedade e ter consciência das complexas relações entre ciência e sociedade</a:t>
            </a:r>
            <a:endParaRPr/>
          </a:p>
          <a:p>
            <a:pPr indent="-18192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◼"/>
            </a:pPr>
            <a:r>
              <a:rPr b="0" i="0" lang="en-US" sz="2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Entender e apropriar-se do conhecimento científico fomenta a participação das pessoas como cidadãos conscientes de seu papel no desenvolvimento social</a:t>
            </a:r>
            <a:endParaRPr/>
          </a:p>
          <a:p>
            <a:pPr indent="-181927" lvl="0" marL="438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1928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Estudando AC nos museus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en-US" sz="25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ALFABETIZAÇÃO CIENTÍFICA: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Contexto educação não formal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5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Contier e Marandino (2015, p.5):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“[...] é um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processo que ocorre ao longo da vida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que pressupõe o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conhecimento dos conceitos científicos 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básicos, noções sobre sua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epistemologia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a conscientização sobre as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complexas relações entre ciência, tecnologia e sociedade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 almeja um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posicionamento dos cidadãos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Parte significativa deste processo acontece durante anos de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educação formal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mas diversas </a:t>
            </a:r>
            <a:r>
              <a:rPr b="1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outras situações e instituições contribuem no seu desenvolvimento</a:t>
            </a:r>
            <a:r>
              <a:rPr b="0" i="0" lang="en-US" sz="2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como é o caso dos museus de temáticas científicas”</a:t>
            </a:r>
            <a:endParaRPr/>
          </a:p>
          <a:p>
            <a:pPr indent="-19208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50837" y="1643062"/>
            <a:ext cx="5432425" cy="478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54850" spcFirstLastPara="1" rIns="91425" wrap="square" tIns="91425">
            <a:noAutofit/>
          </a:bodyPr>
          <a:lstStyle/>
          <a:p>
            <a:pPr indent="-319087" lvl="0" marL="438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1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Ferramenta teórico-metodológica</a:t>
            </a:r>
            <a:endParaRPr/>
          </a:p>
          <a:p>
            <a:pPr indent="-217487" lvl="0" marL="438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1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Análise de diversos tipos de iniciativas </a:t>
            </a: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 comunicação pública da ciência: exposições, atividades e materiais educativos, atividades de divulgação científica, visitas, etc.</a:t>
            </a:r>
            <a:endParaRPr/>
          </a:p>
          <a:p>
            <a:pPr indent="-217487" lvl="0" marL="438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1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Desenvolvida por Cerati (2014); versão atual de Norberto Rocha (2018): </a:t>
            </a:r>
            <a:endParaRPr/>
          </a:p>
          <a:p>
            <a:pPr indent="-21748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1571625"/>
            <a:ext cx="2647950" cy="2647950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11098" r="0" t="0"/>
          <a:stretch/>
        </p:blipFill>
        <p:spPr>
          <a:xfrm>
            <a:off x="6357938" y="4286250"/>
            <a:ext cx="2516187" cy="2500313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67" name="Google Shape;167;p23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Estudando AC nos museus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4"/>
          <p:cNvGrpSpPr/>
          <p:nvPr/>
        </p:nvGrpSpPr>
        <p:grpSpPr>
          <a:xfrm>
            <a:off x="714375" y="1571625"/>
            <a:ext cx="7654925" cy="5154612"/>
            <a:chOff x="1061310" y="1312498"/>
            <a:chExt cx="6951060" cy="5270919"/>
          </a:xfrm>
        </p:grpSpPr>
        <p:pic>
          <p:nvPicPr>
            <p:cNvPr id="173" name="Google Shape;173;p24"/>
            <p:cNvPicPr preferRelativeResize="0"/>
            <p:nvPr/>
          </p:nvPicPr>
          <p:blipFill rotWithShape="1">
            <a:blip r:embed="rId3">
              <a:alphaModFix/>
            </a:blip>
            <a:srcRect b="64864" l="3761" r="79774" t="5648"/>
            <a:stretch/>
          </p:blipFill>
          <p:spPr>
            <a:xfrm>
              <a:off x="1061310" y="1312498"/>
              <a:ext cx="1705011" cy="5221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4"/>
            <p:cNvPicPr preferRelativeResize="0"/>
            <p:nvPr/>
          </p:nvPicPr>
          <p:blipFill rotWithShape="1">
            <a:blip r:embed="rId4">
              <a:alphaModFix/>
            </a:blip>
            <a:srcRect b="31640" l="79916" r="3474" t="38783"/>
            <a:stretch/>
          </p:blipFill>
          <p:spPr>
            <a:xfrm>
              <a:off x="6296241" y="1357299"/>
              <a:ext cx="1716129" cy="5226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4">
              <a:alphaModFix/>
            </a:blip>
            <a:srcRect b="65045" l="79809" r="3704" t="6027"/>
            <a:stretch/>
          </p:blipFill>
          <p:spPr>
            <a:xfrm>
              <a:off x="2803282" y="1367054"/>
              <a:ext cx="1718102" cy="5155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4">
              <a:alphaModFix/>
            </a:blip>
            <a:srcRect b="32232" l="3392" r="79838" t="38946"/>
            <a:stretch/>
          </p:blipFill>
          <p:spPr>
            <a:xfrm>
              <a:off x="4558320" y="1357298"/>
              <a:ext cx="1761182" cy="51762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4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 ferramenta teórico-metodológica para análise de AC em museus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Científico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428625" y="19288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compreensão de conteúdos científicos é o ponto de partida para o processo de AC dos indivíduos, sendo elemento chave em uma ação de educação informal e de divulgação científica que objetiva fomentar a AC.  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Inclui a apresentação de aspectos inerentes ao conhecimento científico, como termos e conceitos, teorias, ideias e seus significados, mas também os processos e produtos da ciência. </a:t>
            </a:r>
            <a:endParaRPr/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Inclui aspectos relacionados à natureza da ciência: ideia de que a ciência é fruto de tentativas, um processo empírico, baseado em teoria e fruto de inferências, imaginação e criatividade humana, além de ser socialmente e culturalmente implicada  </a:t>
            </a:r>
            <a:endParaRPr/>
          </a:p>
          <a:p>
            <a:pPr indent="-21748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Científico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428625" y="15716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Inclui ainda as pesquisas científicas consolidadas e em andamento, seus processos, resultados, aplicações, inovações, contribuindo para que o cidadão possa se envolver e se posicionar sobre eles. 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Está contemplado neste indicador o papel que o pesquisador assume no processo de produção do conhecimento e em um cenário da comunicação da ciência envolvendo-o em aspectos relativos à divulgação de seu trabalho, a apropriação dos resultados pela sociedade (e pelo mercado)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Atributos: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Conhecimentos científicos, conceitos científicos, pesquisas científicas e seus resultados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Processo de produção do conhecimento científico</a:t>
            </a:r>
            <a:endParaRPr/>
          </a:p>
          <a:p>
            <a:pPr indent="-273050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Papel do pesquisador na produção do conhecimento</a:t>
            </a:r>
            <a:endParaRPr/>
          </a:p>
          <a:p>
            <a:pPr indent="-181609" lvl="1" marL="730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3780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Indicador Interface Social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428625" y="15716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Enfatiza uma compreensão das relações entre a ciência e a sociedade e o entendimento do significado sociocultural da ciência, envolvendo aspectos tanto da influência e impactos da ciência, tecnologia e inovação/C,T&amp;I na sociedade, como da influência e da participação da sociedade diante da C,T&amp;I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Base na abordagem da Educação Ciência-Tecnologia-Sociedade-Ambiente (CTSA), que defende a participação da sociedade na tomada de decisões pessoais e coletivas e nos rumos do desenvolvimento científico-tecnológico, em um modelo democrático de tomada de decisão </a:t>
            </a:r>
            <a:endParaRPr/>
          </a:p>
          <a:p>
            <a:pPr indent="-2174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9087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</a:pPr>
            <a:r>
              <a:rPr b="0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Inclui a abordagem de temas que revelam controvérsias externas a ciência, ou seja, que evidenciam as influências mútuas entre ciência e sociedade, concebendo a apropriação social da ciência enquanto construção social</a:t>
            </a:r>
            <a:endParaRPr/>
          </a:p>
          <a:p>
            <a:pPr indent="-217487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