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79" r:id="rId2"/>
    <p:sldId id="329" r:id="rId3"/>
    <p:sldId id="317" r:id="rId4"/>
    <p:sldId id="328" r:id="rId5"/>
    <p:sldId id="319" r:id="rId6"/>
    <p:sldId id="320" r:id="rId7"/>
    <p:sldId id="321" r:id="rId8"/>
    <p:sldId id="322" r:id="rId9"/>
    <p:sldId id="330" r:id="rId10"/>
    <p:sldId id="323" r:id="rId11"/>
    <p:sldId id="324" r:id="rId12"/>
    <p:sldId id="326" r:id="rId13"/>
    <p:sldId id="325" r:id="rId14"/>
    <p:sldId id="327" r:id="rId15"/>
    <p:sldId id="33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F17A-6EB8-4FA8-A814-3EC291BCCE0E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07B2-91D2-40B0-8F6F-AFB405798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0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7E78-1D8C-4250-B208-D8A3D980A473}" type="datetime1">
              <a:rPr lang="pt-BR" smtClean="0"/>
              <a:t>02/05/2024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B630-596B-43F1-9A99-CEC82C2969C3}" type="datetime1">
              <a:rPr lang="pt-BR" smtClean="0"/>
              <a:t>02/05/2024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4EC-51F8-4202-B87D-15396CF37E0C}" type="datetime1">
              <a:rPr lang="pt-BR" smtClean="0"/>
              <a:t>02/05/2024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D27-34D2-4F82-9E65-D7720ADD9BAD}" type="datetime1">
              <a:rPr lang="pt-BR" smtClean="0"/>
              <a:t>02/05/2024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956-F552-481C-AA6D-72ADE24349C5}" type="datetime1">
              <a:rPr lang="pt-BR" smtClean="0"/>
              <a:t>02/05/2024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FB14-5AE3-4438-B3DD-18EFCBA163BC}" type="datetime1">
              <a:rPr lang="pt-BR" smtClean="0"/>
              <a:t>02/05/2024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963-8248-4CA5-9E41-6727AFFC7818}" type="datetime1">
              <a:rPr lang="pt-BR" smtClean="0"/>
              <a:t>02/05/2024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614D-3F4B-4BD7-9609-84672C2C3551}" type="datetime1">
              <a:rPr lang="pt-BR" smtClean="0"/>
              <a:t>02/05/2024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35E5-7A03-49B0-9471-F2AFA6FFCE4F}" type="datetime1">
              <a:rPr lang="pt-BR" smtClean="0"/>
              <a:t>02/05/2024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E2E0-0095-4692-8B1E-3537BE00BF8E}" type="datetime1">
              <a:rPr lang="pt-BR" smtClean="0"/>
              <a:t>02/05/2024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7514-8485-404F-BC87-047F24F81553}" type="datetime1">
              <a:rPr lang="pt-BR" smtClean="0"/>
              <a:t>02/05/2024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3B35D-36E4-44D8-837B-7CC0F6D9A0AB}" type="datetime1">
              <a:rPr lang="pt-BR" smtClean="0"/>
              <a:t>02/05/2024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400" y="1224792"/>
            <a:ext cx="7772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1100222 - Modelagem do Crescimento de Culturas Agrícolas</a:t>
            </a:r>
          </a:p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LEB5048 - Modelagem de Culturas Agrícolas I</a:t>
            </a:r>
          </a:p>
          <a:p>
            <a:endParaRPr lang="pt-BR" sz="24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4000" b="1" dirty="0">
                <a:solidFill>
                  <a:srgbClr val="00B0F0"/>
                </a:solidFill>
                <a:latin typeface="+mj-lt"/>
              </a:rPr>
              <a:t>O (nosso) Modelo CROPSIM 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u="sng" dirty="0">
                <a:solidFill>
                  <a:srgbClr val="C00000"/>
                </a:solidFill>
                <a:latin typeface="+mj-lt"/>
              </a:rPr>
              <a:t>Objetivo: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Calcular a produtividade potencial </a:t>
            </a:r>
            <a:br>
              <a:rPr lang="pt-BR" sz="2400" b="1" dirty="0">
                <a:solidFill>
                  <a:srgbClr val="0070C0"/>
                </a:solidFill>
                <a:latin typeface="+mj-lt"/>
              </a:rPr>
            </a:br>
            <a:r>
              <a:rPr lang="pt-BR" sz="2400" b="1" dirty="0">
                <a:solidFill>
                  <a:srgbClr val="0070C0"/>
                </a:solidFill>
                <a:latin typeface="+mj-lt"/>
              </a:rPr>
              <a:t>e limitada por água (“atingível”)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Linguagem : 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Python</a:t>
            </a:r>
          </a:p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Resolução temporal: 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diária</a:t>
            </a:r>
          </a:p>
          <a:p>
            <a:pPr marL="514350" indent="-514350">
              <a:buAutoNum type="arabicPeriod"/>
            </a:pPr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42585CE-BA88-4E6B-8587-822F51392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128" y="2890837"/>
            <a:ext cx="3371850" cy="305752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937FCFE-8E42-43D8-A061-9772C6DCEF84}"/>
              </a:ext>
            </a:extLst>
          </p:cNvPr>
          <p:cNvSpPr txBox="1"/>
          <p:nvPr/>
        </p:nvSpPr>
        <p:spPr>
          <a:xfrm>
            <a:off x="457200" y="13716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E agora ...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programar o ciclo principal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C8F4DBCB-F444-4C70-8B44-CC6B446E4DB9}"/>
              </a:ext>
            </a:extLst>
          </p:cNvPr>
          <p:cNvSpPr/>
          <p:nvPr/>
        </p:nvSpPr>
        <p:spPr>
          <a:xfrm rot="10800000">
            <a:off x="3344089" y="4419600"/>
            <a:ext cx="29718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4C36436-D464-4C15-86E4-D96A98A34393}"/>
              </a:ext>
            </a:extLst>
          </p:cNvPr>
          <p:cNvSpPr txBox="1"/>
          <p:nvPr/>
        </p:nvSpPr>
        <p:spPr>
          <a:xfrm>
            <a:off x="6387282" y="4303067"/>
            <a:ext cx="2290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+mj-lt"/>
              </a:rPr>
              <a:t>Valores iniciais</a:t>
            </a:r>
            <a:endParaRPr lang="pt-BR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0DB383C6-D55D-490A-BAFF-9D9648AD5D53}"/>
              </a:ext>
            </a:extLst>
          </p:cNvPr>
          <p:cNvSpPr/>
          <p:nvPr/>
        </p:nvSpPr>
        <p:spPr>
          <a:xfrm rot="10800000">
            <a:off x="3276600" y="5630968"/>
            <a:ext cx="29718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0C8A254-D3E3-4843-8611-72DA9CB2CD6B}"/>
              </a:ext>
            </a:extLst>
          </p:cNvPr>
          <p:cNvSpPr txBox="1"/>
          <p:nvPr/>
        </p:nvSpPr>
        <p:spPr>
          <a:xfrm>
            <a:off x="6311948" y="5464834"/>
            <a:ext cx="2290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+mj-lt"/>
              </a:rPr>
              <a:t>Início do ciclo principal</a:t>
            </a:r>
            <a:endParaRPr lang="pt-BR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04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57200" y="7620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1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o estádio de desenvolvimento (DVS)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D43647A-0754-4BFD-8BE8-25758C96832A}"/>
              </a:ext>
            </a:extLst>
          </p:cNvPr>
          <p:cNvCxnSpPr/>
          <p:nvPr/>
        </p:nvCxnSpPr>
        <p:spPr>
          <a:xfrm>
            <a:off x="1164771" y="3867341"/>
            <a:ext cx="4191000" cy="0"/>
          </a:xfrm>
          <a:prstGeom prst="line">
            <a:avLst/>
          </a:prstGeom>
          <a:ln w="63500"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3DA045D0-1CED-4046-B1DD-3E55AB411311}"/>
              </a:ext>
            </a:extLst>
          </p:cNvPr>
          <p:cNvCxnSpPr>
            <a:cxnSpLocks/>
          </p:cNvCxnSpPr>
          <p:nvPr/>
        </p:nvCxnSpPr>
        <p:spPr>
          <a:xfrm>
            <a:off x="5355771" y="3867341"/>
            <a:ext cx="2667000" cy="0"/>
          </a:xfrm>
          <a:prstGeom prst="line">
            <a:avLst/>
          </a:prstGeom>
          <a:ln w="63500">
            <a:solidFill>
              <a:srgbClr val="C0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1B35AF0F-745E-4F8B-8F5B-D73118433E4F}"/>
              </a:ext>
            </a:extLst>
          </p:cNvPr>
          <p:cNvSpPr txBox="1"/>
          <p:nvPr/>
        </p:nvSpPr>
        <p:spPr>
          <a:xfrm>
            <a:off x="1545771" y="3170656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2060"/>
                </a:solidFill>
                <a:latin typeface="+mj-lt"/>
              </a:rPr>
              <a:t>Vegetativo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BC2FBA9-B5F6-4384-9A3D-E97E0FCFCBF0}"/>
              </a:ext>
            </a:extLst>
          </p:cNvPr>
          <p:cNvSpPr txBox="1"/>
          <p:nvPr/>
        </p:nvSpPr>
        <p:spPr>
          <a:xfrm>
            <a:off x="4953000" y="316739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+mj-lt"/>
              </a:rPr>
              <a:t>Reprodutivo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6222708-B62B-4CE3-B349-3B7E1C357281}"/>
              </a:ext>
            </a:extLst>
          </p:cNvPr>
          <p:cNvSpPr txBox="1"/>
          <p:nvPr/>
        </p:nvSpPr>
        <p:spPr>
          <a:xfrm>
            <a:off x="-130629" y="3937194"/>
            <a:ext cx="1018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00B050"/>
                </a:solidFill>
                <a:latin typeface="+mj-lt"/>
              </a:rPr>
              <a:t>DVS</a:t>
            </a: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0F258B82-8421-45FC-8C9D-C88933330FC7}"/>
              </a:ext>
            </a:extLst>
          </p:cNvPr>
          <p:cNvCxnSpPr/>
          <p:nvPr/>
        </p:nvCxnSpPr>
        <p:spPr>
          <a:xfrm>
            <a:off x="1164771" y="4857941"/>
            <a:ext cx="4191000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D7958A1-E65C-4977-BEC3-0776E999350F}"/>
              </a:ext>
            </a:extLst>
          </p:cNvPr>
          <p:cNvSpPr txBox="1"/>
          <p:nvPr/>
        </p:nvSpPr>
        <p:spPr>
          <a:xfrm>
            <a:off x="1534885" y="4457831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02060"/>
                </a:solidFill>
                <a:latin typeface="+mj-lt"/>
              </a:rPr>
              <a:t>TSUM1</a:t>
            </a:r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9791F1C-86E7-4180-B9BD-94A1FD90B882}"/>
              </a:ext>
            </a:extLst>
          </p:cNvPr>
          <p:cNvCxnSpPr>
            <a:cxnSpLocks/>
          </p:cNvCxnSpPr>
          <p:nvPr/>
        </p:nvCxnSpPr>
        <p:spPr>
          <a:xfrm flipV="1">
            <a:off x="5355771" y="4857941"/>
            <a:ext cx="2667000" cy="7611"/>
          </a:xfrm>
          <a:prstGeom prst="straightConnector1">
            <a:avLst/>
          </a:prstGeom>
          <a:ln w="127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1FD3C99-A24F-418F-9129-9B1D2A483FE8}"/>
              </a:ext>
            </a:extLst>
          </p:cNvPr>
          <p:cNvSpPr txBox="1"/>
          <p:nvPr/>
        </p:nvSpPr>
        <p:spPr>
          <a:xfrm>
            <a:off x="5725885" y="4465442"/>
            <a:ext cx="1858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C00000"/>
                </a:solidFill>
                <a:latin typeface="+mj-lt"/>
              </a:rPr>
              <a:t>TSUM2</a:t>
            </a: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AB686AE9-8727-4873-83A7-1F7EB0E54E28}"/>
              </a:ext>
            </a:extLst>
          </p:cNvPr>
          <p:cNvCxnSpPr/>
          <p:nvPr/>
        </p:nvCxnSpPr>
        <p:spPr>
          <a:xfrm>
            <a:off x="1164771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301D8A94-2D25-487F-A92E-58366E415EAA}"/>
              </a:ext>
            </a:extLst>
          </p:cNvPr>
          <p:cNvCxnSpPr/>
          <p:nvPr/>
        </p:nvCxnSpPr>
        <p:spPr>
          <a:xfrm>
            <a:off x="8024948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01F83628-D997-48D7-924F-D60338DB52F8}"/>
              </a:ext>
            </a:extLst>
          </p:cNvPr>
          <p:cNvCxnSpPr/>
          <p:nvPr/>
        </p:nvCxnSpPr>
        <p:spPr>
          <a:xfrm>
            <a:off x="5353593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0AB3E11-6B5C-4848-846C-0ACFD4E6C464}"/>
              </a:ext>
            </a:extLst>
          </p:cNvPr>
          <p:cNvSpPr txBox="1"/>
          <p:nvPr/>
        </p:nvSpPr>
        <p:spPr>
          <a:xfrm>
            <a:off x="4917621" y="3937194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latin typeface="+mj-lt"/>
              </a:rPr>
              <a:t>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36B777D-1248-4D63-A44D-1FD54DA58F0F}"/>
              </a:ext>
            </a:extLst>
          </p:cNvPr>
          <p:cNvSpPr txBox="1"/>
          <p:nvPr/>
        </p:nvSpPr>
        <p:spPr>
          <a:xfrm>
            <a:off x="7584621" y="3937194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38B82A3-4A05-4A44-B18E-A5E1DD06E913}"/>
              </a:ext>
            </a:extLst>
          </p:cNvPr>
          <p:cNvSpPr txBox="1"/>
          <p:nvPr/>
        </p:nvSpPr>
        <p:spPr>
          <a:xfrm>
            <a:off x="726621" y="3937194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latin typeface="+mj-lt"/>
              </a:rPr>
              <a:t>0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3505200" y="5463652"/>
            <a:ext cx="4264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TSUM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DVS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1801586" y="5871391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26E7522-076F-4E7A-9F38-83AC17165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684" y="63818"/>
            <a:ext cx="3650400" cy="191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6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57199" y="762000"/>
            <a:ext cx="81533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2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Interpolar os coeficientes de partição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4912178" y="228293"/>
            <a:ext cx="4264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TSUM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DVS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3208564" y="636032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EF699C2-8904-43D6-AD71-6997D0260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296919"/>
            <a:ext cx="5170008" cy="322023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F42C22C-39F4-474D-88EF-138C5E7001B0}"/>
              </a:ext>
            </a:extLst>
          </p:cNvPr>
          <p:cNvSpPr txBox="1"/>
          <p:nvPr/>
        </p:nvSpPr>
        <p:spPr>
          <a:xfrm>
            <a:off x="1143000" y="452488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Ff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5B230E63-7013-4616-AE59-2C03869E39E7}"/>
              </a:ext>
            </a:extLst>
          </p:cNvPr>
          <p:cNvCxnSpPr>
            <a:cxnSpLocks/>
          </p:cNvCxnSpPr>
          <p:nvPr/>
        </p:nvCxnSpPr>
        <p:spPr>
          <a:xfrm flipV="1">
            <a:off x="2667000" y="3352800"/>
            <a:ext cx="0" cy="182880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AFC1213-D0D6-4C29-9B4C-71EE28625704}"/>
              </a:ext>
            </a:extLst>
          </p:cNvPr>
          <p:cNvCxnSpPr/>
          <p:nvPr/>
        </p:nvCxnSpPr>
        <p:spPr>
          <a:xfrm flipH="1">
            <a:off x="838200" y="3352800"/>
            <a:ext cx="1828800" cy="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8FDC501-3899-445E-BA30-BA025A709C87}"/>
              </a:ext>
            </a:extLst>
          </p:cNvPr>
          <p:cNvSpPr txBox="1"/>
          <p:nvPr/>
        </p:nvSpPr>
        <p:spPr>
          <a:xfrm>
            <a:off x="1452546" y="2134463"/>
            <a:ext cx="105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(x</a:t>
            </a:r>
            <a:r>
              <a:rPr lang="pt-BR" sz="2000" baseline="-25000" dirty="0">
                <a:latin typeface="+mj-lt"/>
              </a:rPr>
              <a:t>1</a:t>
            </a:r>
            <a:r>
              <a:rPr lang="pt-BR" sz="2000" dirty="0">
                <a:latin typeface="+mj-lt"/>
              </a:rPr>
              <a:t>,y</a:t>
            </a:r>
            <a:r>
              <a:rPr lang="pt-BR" sz="2000" baseline="-25000" dirty="0">
                <a:latin typeface="+mj-lt"/>
              </a:rPr>
              <a:t>1</a:t>
            </a:r>
            <a:r>
              <a:rPr lang="pt-BR" sz="2000" dirty="0">
                <a:latin typeface="+mj-lt"/>
              </a:rPr>
              <a:t>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8AB290F-CB6E-4AD1-B1C4-D7572C83961F}"/>
              </a:ext>
            </a:extLst>
          </p:cNvPr>
          <p:cNvSpPr txBox="1"/>
          <p:nvPr/>
        </p:nvSpPr>
        <p:spPr>
          <a:xfrm>
            <a:off x="2570318" y="2981935"/>
            <a:ext cx="105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</a:t>
            </a:r>
            <a:r>
              <a:rPr lang="pt-BR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x,y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F888321E-E292-46BC-A4B4-EA091233AB69}"/>
              </a:ext>
            </a:extLst>
          </p:cNvPr>
          <p:cNvSpPr/>
          <p:nvPr/>
        </p:nvSpPr>
        <p:spPr>
          <a:xfrm>
            <a:off x="1823744" y="2482459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0D474258-4C39-4F2E-9E22-0A4122A1FE12}"/>
              </a:ext>
            </a:extLst>
          </p:cNvPr>
          <p:cNvSpPr/>
          <p:nvPr/>
        </p:nvSpPr>
        <p:spPr>
          <a:xfrm>
            <a:off x="3518923" y="4272979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652DCF0-0C60-45A5-AD9F-614C368057E9}"/>
              </a:ext>
            </a:extLst>
          </p:cNvPr>
          <p:cNvSpPr txBox="1"/>
          <p:nvPr/>
        </p:nvSpPr>
        <p:spPr>
          <a:xfrm>
            <a:off x="3233488" y="4448145"/>
            <a:ext cx="105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(x</a:t>
            </a:r>
            <a:r>
              <a:rPr lang="pt-BR" sz="2000" baseline="-25000" dirty="0">
                <a:latin typeface="+mj-lt"/>
              </a:rPr>
              <a:t>2</a:t>
            </a:r>
            <a:r>
              <a:rPr lang="pt-BR" sz="2000" dirty="0">
                <a:latin typeface="+mj-lt"/>
              </a:rPr>
              <a:t>,y</a:t>
            </a:r>
            <a:r>
              <a:rPr lang="pt-BR" sz="2000" baseline="-25000" dirty="0">
                <a:latin typeface="+mj-lt"/>
              </a:rPr>
              <a:t>2</a:t>
            </a:r>
            <a:r>
              <a:rPr lang="pt-BR" sz="2000" dirty="0">
                <a:latin typeface="+mj-lt"/>
              </a:rPr>
              <a:t>)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9FF2933A-A775-4C7D-A057-589A13E86A53}"/>
              </a:ext>
            </a:extLst>
          </p:cNvPr>
          <p:cNvSpPr/>
          <p:nvPr/>
        </p:nvSpPr>
        <p:spPr>
          <a:xfrm>
            <a:off x="2610663" y="3305846"/>
            <a:ext cx="76200" cy="762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50"/>
              </a:solidFill>
            </a:endParaRPr>
          </a:p>
        </p:txBody>
      </p:sp>
      <p:graphicFrame>
        <p:nvGraphicFramePr>
          <p:cNvPr id="34" name="Objeto 33">
            <a:extLst>
              <a:ext uri="{FF2B5EF4-FFF2-40B4-BE49-F238E27FC236}">
                <a16:creationId xmlns:a16="http://schemas.microsoft.com/office/drawing/2014/main" id="{6A5261C3-12DB-4DE8-99CB-5BF47965B3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49359"/>
              </p:ext>
            </p:extLst>
          </p:nvPr>
        </p:nvGraphicFramePr>
        <p:xfrm>
          <a:off x="3872986" y="2393933"/>
          <a:ext cx="2565727" cy="7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1701720" imgH="469800" progId="Equation.DSMT4">
                  <p:embed/>
                </p:oleObj>
              </mc:Choice>
              <mc:Fallback>
                <p:oleObj name="Equation" r:id="rId4" imgW="17017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72986" y="2393933"/>
                        <a:ext cx="2565727" cy="70844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ixaDeTexto 34">
            <a:extLst>
              <a:ext uri="{FF2B5EF4-FFF2-40B4-BE49-F238E27FC236}">
                <a16:creationId xmlns:a16="http://schemas.microsoft.com/office/drawing/2014/main" id="{D6EE44B1-3B3D-480B-8132-CFB7AA182B68}"/>
              </a:ext>
            </a:extLst>
          </p:cNvPr>
          <p:cNvSpPr txBox="1"/>
          <p:nvPr/>
        </p:nvSpPr>
        <p:spPr>
          <a:xfrm>
            <a:off x="4030133" y="3056627"/>
            <a:ext cx="2565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Interpolação linear</a:t>
            </a:r>
            <a:endParaRPr lang="pt-BR" sz="2000" b="1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C0F201B-68D3-4053-A430-5348CA2D90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7244" y="4497567"/>
            <a:ext cx="2890233" cy="213213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36EA9CDB-B9AA-49BD-9798-7F549420D8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2224" y="5602646"/>
            <a:ext cx="5433417" cy="111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05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57200" y="7620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3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a fotossíntese bruta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2425337" y="2585591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radiação absorvida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fotossíntese bruta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762000" y="2743200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135618"/>
              </p:ext>
            </p:extLst>
          </p:nvPr>
        </p:nvGraphicFramePr>
        <p:xfrm>
          <a:off x="3632200" y="3302000"/>
          <a:ext cx="3657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1371600" imgH="304560" progId="Equation.DSMT4">
                  <p:embed/>
                </p:oleObj>
              </mc:Choice>
              <mc:Fallback>
                <p:oleObj name="Equation" r:id="rId3" imgW="1371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2200" y="3302000"/>
                        <a:ext cx="3657600" cy="8128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B82485E-20F5-462C-A7DC-58CE07F7FB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001562"/>
              </p:ext>
            </p:extLst>
          </p:nvPr>
        </p:nvGraphicFramePr>
        <p:xfrm>
          <a:off x="3632200" y="5314292"/>
          <a:ext cx="2655056" cy="663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914400" imgH="228600" progId="Equation.DSMT4">
                  <p:embed/>
                </p:oleObj>
              </mc:Choice>
              <mc:Fallback>
                <p:oleObj name="Equation" r:id="rId5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2200" y="5314292"/>
                        <a:ext cx="2655056" cy="66376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8727CF78-7FAD-4C03-BC14-9317FED0B787}"/>
              </a:ext>
            </a:extLst>
          </p:cNvPr>
          <p:cNvSpPr/>
          <p:nvPr/>
        </p:nvSpPr>
        <p:spPr>
          <a:xfrm>
            <a:off x="761999" y="4655982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9AA74CC-1956-445F-8381-35837EA6A34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8913"/>
          <a:stretch/>
        </p:blipFill>
        <p:spPr>
          <a:xfrm>
            <a:off x="5842628" y="4114800"/>
            <a:ext cx="3301372" cy="37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17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19100" y="457200"/>
            <a:ext cx="8496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4 </a:t>
            </a:r>
          </a:p>
          <a:p>
            <a:r>
              <a:rPr lang="pt-BR" sz="3600" b="1" dirty="0">
                <a:solidFill>
                  <a:srgbClr val="0070C0"/>
                </a:solidFill>
                <a:latin typeface="+mj-lt"/>
              </a:rPr>
              <a:t>Calcular a respiração de manutenção (RM) </a:t>
            </a:r>
            <a:endParaRPr lang="pt-BR" sz="3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1104900" y="1941850"/>
            <a:ext cx="7073537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respiração a 20 °C, para cada componente, por exemplo: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Corrigir para a temperatura pelo Q</a:t>
            </a:r>
            <a:r>
              <a:rPr lang="pt-BR" sz="3200" b="1" i="1" baseline="-25000" dirty="0">
                <a:solidFill>
                  <a:srgbClr val="7030A0"/>
                </a:solidFill>
                <a:latin typeface="+mj-lt"/>
              </a:rPr>
              <a:t>10</a:t>
            </a: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Somar as RM dos quatro componentes para encontrar a </a:t>
            </a:r>
            <a:r>
              <a:rPr lang="pt-BR" sz="3200" b="1" i="1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RM</a:t>
            </a:r>
            <a:r>
              <a:rPr lang="pt-BR" sz="3200" b="1" i="1" baseline="-25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total</a:t>
            </a:r>
            <a:endParaRPr lang="pt-BR" sz="3200" b="1" i="1" baseline="-25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834960"/>
              </p:ext>
            </p:extLst>
          </p:nvPr>
        </p:nvGraphicFramePr>
        <p:xfrm>
          <a:off x="3492500" y="3113088"/>
          <a:ext cx="32162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1206360" imgH="228600" progId="Equation.DSMT4">
                  <p:embed/>
                </p:oleObj>
              </mc:Choice>
              <mc:Fallback>
                <p:oleObj name="Equation" r:id="rId3" imgW="1206360" imgH="22860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293DB40E-8D3B-4F94-AEBD-B91F3A2A80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500" y="3113088"/>
                        <a:ext cx="3216275" cy="6080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CB6DC10-0DB0-4770-B75A-9B040F0AE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693595"/>
              </p:ext>
            </p:extLst>
          </p:nvPr>
        </p:nvGraphicFramePr>
        <p:xfrm>
          <a:off x="3494088" y="4530725"/>
          <a:ext cx="39846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1549080" imgH="342720" progId="Equation.DSMT4">
                  <p:embed/>
                </p:oleObj>
              </mc:Choice>
              <mc:Fallback>
                <p:oleObj name="Equation" r:id="rId5" imgW="15490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4088" y="4530725"/>
                        <a:ext cx="3984625" cy="8826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m 3">
            <a:extLst>
              <a:ext uri="{FF2B5EF4-FFF2-40B4-BE49-F238E27FC236}">
                <a16:creationId xmlns:a16="http://schemas.microsoft.com/office/drawing/2014/main" id="{A837BDFA-628B-433A-83D6-60EB6281C4C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7414"/>
          <a:stretch/>
        </p:blipFill>
        <p:spPr>
          <a:xfrm>
            <a:off x="4452293" y="5467945"/>
            <a:ext cx="4582813" cy="36135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D453440-5BA5-4433-9B70-35BA5AD2FF4A}"/>
              </a:ext>
            </a:extLst>
          </p:cNvPr>
          <p:cNvSpPr txBox="1"/>
          <p:nvPr/>
        </p:nvSpPr>
        <p:spPr>
          <a:xfrm>
            <a:off x="152400" y="76200"/>
            <a:ext cx="5791200" cy="584775"/>
          </a:xfrm>
          <a:custGeom>
            <a:avLst/>
            <a:gdLst>
              <a:gd name="connsiteX0" fmla="*/ 0 w 5791200"/>
              <a:gd name="connsiteY0" fmla="*/ 0 h 584775"/>
              <a:gd name="connsiteX1" fmla="*/ 579120 w 5791200"/>
              <a:gd name="connsiteY1" fmla="*/ 0 h 584775"/>
              <a:gd name="connsiteX2" fmla="*/ 1158240 w 5791200"/>
              <a:gd name="connsiteY2" fmla="*/ 0 h 584775"/>
              <a:gd name="connsiteX3" fmla="*/ 1737360 w 5791200"/>
              <a:gd name="connsiteY3" fmla="*/ 0 h 584775"/>
              <a:gd name="connsiteX4" fmla="*/ 2432304 w 5791200"/>
              <a:gd name="connsiteY4" fmla="*/ 0 h 584775"/>
              <a:gd name="connsiteX5" fmla="*/ 3069336 w 5791200"/>
              <a:gd name="connsiteY5" fmla="*/ 0 h 584775"/>
              <a:gd name="connsiteX6" fmla="*/ 3474720 w 5791200"/>
              <a:gd name="connsiteY6" fmla="*/ 0 h 584775"/>
              <a:gd name="connsiteX7" fmla="*/ 3995928 w 5791200"/>
              <a:gd name="connsiteY7" fmla="*/ 0 h 584775"/>
              <a:gd name="connsiteX8" fmla="*/ 4690872 w 5791200"/>
              <a:gd name="connsiteY8" fmla="*/ 0 h 584775"/>
              <a:gd name="connsiteX9" fmla="*/ 5269992 w 5791200"/>
              <a:gd name="connsiteY9" fmla="*/ 0 h 584775"/>
              <a:gd name="connsiteX10" fmla="*/ 5791200 w 5791200"/>
              <a:gd name="connsiteY10" fmla="*/ 0 h 584775"/>
              <a:gd name="connsiteX11" fmla="*/ 5791200 w 5791200"/>
              <a:gd name="connsiteY11" fmla="*/ 584775 h 584775"/>
              <a:gd name="connsiteX12" fmla="*/ 5327904 w 5791200"/>
              <a:gd name="connsiteY12" fmla="*/ 584775 h 584775"/>
              <a:gd name="connsiteX13" fmla="*/ 4632960 w 5791200"/>
              <a:gd name="connsiteY13" fmla="*/ 584775 h 584775"/>
              <a:gd name="connsiteX14" fmla="*/ 4169664 w 5791200"/>
              <a:gd name="connsiteY14" fmla="*/ 584775 h 584775"/>
              <a:gd name="connsiteX15" fmla="*/ 3764280 w 5791200"/>
              <a:gd name="connsiteY15" fmla="*/ 584775 h 584775"/>
              <a:gd name="connsiteX16" fmla="*/ 3358896 w 5791200"/>
              <a:gd name="connsiteY16" fmla="*/ 584775 h 584775"/>
              <a:gd name="connsiteX17" fmla="*/ 2721864 w 5791200"/>
              <a:gd name="connsiteY17" fmla="*/ 584775 h 584775"/>
              <a:gd name="connsiteX18" fmla="*/ 2316480 w 5791200"/>
              <a:gd name="connsiteY18" fmla="*/ 584775 h 584775"/>
              <a:gd name="connsiteX19" fmla="*/ 1737360 w 5791200"/>
              <a:gd name="connsiteY19" fmla="*/ 584775 h 584775"/>
              <a:gd name="connsiteX20" fmla="*/ 1274064 w 5791200"/>
              <a:gd name="connsiteY20" fmla="*/ 584775 h 584775"/>
              <a:gd name="connsiteX21" fmla="*/ 694944 w 5791200"/>
              <a:gd name="connsiteY21" fmla="*/ 584775 h 584775"/>
              <a:gd name="connsiteX22" fmla="*/ 0 w 5791200"/>
              <a:gd name="connsiteY22" fmla="*/ 584775 h 584775"/>
              <a:gd name="connsiteX23" fmla="*/ 0 w 5791200"/>
              <a:gd name="connsiteY23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91200" h="584775" fill="none" extrusionOk="0">
                <a:moveTo>
                  <a:pt x="0" y="0"/>
                </a:moveTo>
                <a:cubicBezTo>
                  <a:pt x="129637" y="-3577"/>
                  <a:pt x="398842" y="6578"/>
                  <a:pt x="579120" y="0"/>
                </a:cubicBezTo>
                <a:cubicBezTo>
                  <a:pt x="759398" y="-6578"/>
                  <a:pt x="957382" y="27948"/>
                  <a:pt x="1158240" y="0"/>
                </a:cubicBezTo>
                <a:cubicBezTo>
                  <a:pt x="1359098" y="-27948"/>
                  <a:pt x="1465266" y="62890"/>
                  <a:pt x="1737360" y="0"/>
                </a:cubicBezTo>
                <a:cubicBezTo>
                  <a:pt x="2009454" y="-62890"/>
                  <a:pt x="2216480" y="77855"/>
                  <a:pt x="2432304" y="0"/>
                </a:cubicBezTo>
                <a:cubicBezTo>
                  <a:pt x="2648128" y="-77855"/>
                  <a:pt x="2839589" y="16844"/>
                  <a:pt x="3069336" y="0"/>
                </a:cubicBezTo>
                <a:cubicBezTo>
                  <a:pt x="3299083" y="-16844"/>
                  <a:pt x="3372006" y="15301"/>
                  <a:pt x="3474720" y="0"/>
                </a:cubicBezTo>
                <a:cubicBezTo>
                  <a:pt x="3577434" y="-15301"/>
                  <a:pt x="3888016" y="57594"/>
                  <a:pt x="3995928" y="0"/>
                </a:cubicBezTo>
                <a:cubicBezTo>
                  <a:pt x="4103840" y="-57594"/>
                  <a:pt x="4440205" y="10050"/>
                  <a:pt x="4690872" y="0"/>
                </a:cubicBezTo>
                <a:cubicBezTo>
                  <a:pt x="4941539" y="-10050"/>
                  <a:pt x="5051749" y="41855"/>
                  <a:pt x="5269992" y="0"/>
                </a:cubicBezTo>
                <a:cubicBezTo>
                  <a:pt x="5488235" y="-41855"/>
                  <a:pt x="5628936" y="27593"/>
                  <a:pt x="5791200" y="0"/>
                </a:cubicBezTo>
                <a:cubicBezTo>
                  <a:pt x="5811219" y="158187"/>
                  <a:pt x="5745508" y="384425"/>
                  <a:pt x="5791200" y="584775"/>
                </a:cubicBezTo>
                <a:cubicBezTo>
                  <a:pt x="5686831" y="638196"/>
                  <a:pt x="5461125" y="556637"/>
                  <a:pt x="5327904" y="584775"/>
                </a:cubicBezTo>
                <a:cubicBezTo>
                  <a:pt x="5194683" y="612913"/>
                  <a:pt x="4819600" y="562564"/>
                  <a:pt x="4632960" y="584775"/>
                </a:cubicBezTo>
                <a:cubicBezTo>
                  <a:pt x="4446320" y="606986"/>
                  <a:pt x="4324532" y="531396"/>
                  <a:pt x="4169664" y="584775"/>
                </a:cubicBezTo>
                <a:cubicBezTo>
                  <a:pt x="4014796" y="638154"/>
                  <a:pt x="3965617" y="577708"/>
                  <a:pt x="3764280" y="584775"/>
                </a:cubicBezTo>
                <a:cubicBezTo>
                  <a:pt x="3562943" y="591842"/>
                  <a:pt x="3471478" y="541673"/>
                  <a:pt x="3358896" y="584775"/>
                </a:cubicBezTo>
                <a:cubicBezTo>
                  <a:pt x="3246314" y="627877"/>
                  <a:pt x="2975158" y="579855"/>
                  <a:pt x="2721864" y="584775"/>
                </a:cubicBezTo>
                <a:cubicBezTo>
                  <a:pt x="2468570" y="589695"/>
                  <a:pt x="2397829" y="563508"/>
                  <a:pt x="2316480" y="584775"/>
                </a:cubicBezTo>
                <a:cubicBezTo>
                  <a:pt x="2235131" y="606042"/>
                  <a:pt x="1909022" y="564098"/>
                  <a:pt x="1737360" y="584775"/>
                </a:cubicBezTo>
                <a:cubicBezTo>
                  <a:pt x="1565698" y="605452"/>
                  <a:pt x="1415242" y="536718"/>
                  <a:pt x="1274064" y="584775"/>
                </a:cubicBezTo>
                <a:cubicBezTo>
                  <a:pt x="1132886" y="632832"/>
                  <a:pt x="941941" y="538673"/>
                  <a:pt x="694944" y="584775"/>
                </a:cubicBezTo>
                <a:cubicBezTo>
                  <a:pt x="447947" y="630877"/>
                  <a:pt x="154544" y="567257"/>
                  <a:pt x="0" y="584775"/>
                </a:cubicBezTo>
                <a:cubicBezTo>
                  <a:pt x="-28672" y="309796"/>
                  <a:pt x="38347" y="225995"/>
                  <a:pt x="0" y="0"/>
                </a:cubicBezTo>
                <a:close/>
              </a:path>
              <a:path w="5791200" h="584775" stroke="0" extrusionOk="0">
                <a:moveTo>
                  <a:pt x="0" y="0"/>
                </a:moveTo>
                <a:cubicBezTo>
                  <a:pt x="229318" y="-6392"/>
                  <a:pt x="401789" y="18958"/>
                  <a:pt x="521208" y="0"/>
                </a:cubicBezTo>
                <a:cubicBezTo>
                  <a:pt x="640627" y="-18958"/>
                  <a:pt x="770675" y="45522"/>
                  <a:pt x="926592" y="0"/>
                </a:cubicBezTo>
                <a:cubicBezTo>
                  <a:pt x="1082509" y="-45522"/>
                  <a:pt x="1298468" y="19992"/>
                  <a:pt x="1621536" y="0"/>
                </a:cubicBezTo>
                <a:cubicBezTo>
                  <a:pt x="1944604" y="-19992"/>
                  <a:pt x="1992766" y="57170"/>
                  <a:pt x="2142744" y="0"/>
                </a:cubicBezTo>
                <a:cubicBezTo>
                  <a:pt x="2292722" y="-57170"/>
                  <a:pt x="2415139" y="61948"/>
                  <a:pt x="2663952" y="0"/>
                </a:cubicBezTo>
                <a:cubicBezTo>
                  <a:pt x="2912765" y="-61948"/>
                  <a:pt x="3122416" y="34097"/>
                  <a:pt x="3358896" y="0"/>
                </a:cubicBezTo>
                <a:cubicBezTo>
                  <a:pt x="3595376" y="-34097"/>
                  <a:pt x="3623532" y="1081"/>
                  <a:pt x="3822192" y="0"/>
                </a:cubicBezTo>
                <a:cubicBezTo>
                  <a:pt x="4020852" y="-1081"/>
                  <a:pt x="4202534" y="1435"/>
                  <a:pt x="4517136" y="0"/>
                </a:cubicBezTo>
                <a:cubicBezTo>
                  <a:pt x="4831738" y="-1435"/>
                  <a:pt x="4874851" y="59753"/>
                  <a:pt x="5212080" y="0"/>
                </a:cubicBezTo>
                <a:cubicBezTo>
                  <a:pt x="5549309" y="-59753"/>
                  <a:pt x="5666241" y="38979"/>
                  <a:pt x="5791200" y="0"/>
                </a:cubicBezTo>
                <a:cubicBezTo>
                  <a:pt x="5803032" y="138318"/>
                  <a:pt x="5776473" y="373381"/>
                  <a:pt x="5791200" y="584775"/>
                </a:cubicBezTo>
                <a:cubicBezTo>
                  <a:pt x="5533167" y="627561"/>
                  <a:pt x="5376790" y="566193"/>
                  <a:pt x="5154168" y="584775"/>
                </a:cubicBezTo>
                <a:cubicBezTo>
                  <a:pt x="4931546" y="603357"/>
                  <a:pt x="4631924" y="512832"/>
                  <a:pt x="4459224" y="584775"/>
                </a:cubicBezTo>
                <a:cubicBezTo>
                  <a:pt x="4286524" y="656718"/>
                  <a:pt x="3987626" y="550737"/>
                  <a:pt x="3764280" y="584775"/>
                </a:cubicBezTo>
                <a:cubicBezTo>
                  <a:pt x="3540934" y="618813"/>
                  <a:pt x="3514056" y="548588"/>
                  <a:pt x="3300984" y="584775"/>
                </a:cubicBezTo>
                <a:cubicBezTo>
                  <a:pt x="3087912" y="620962"/>
                  <a:pt x="2952789" y="552103"/>
                  <a:pt x="2721864" y="584775"/>
                </a:cubicBezTo>
                <a:cubicBezTo>
                  <a:pt x="2490939" y="617447"/>
                  <a:pt x="2334658" y="510556"/>
                  <a:pt x="2026920" y="584775"/>
                </a:cubicBezTo>
                <a:cubicBezTo>
                  <a:pt x="1719182" y="658994"/>
                  <a:pt x="1622152" y="556735"/>
                  <a:pt x="1447800" y="584775"/>
                </a:cubicBezTo>
                <a:cubicBezTo>
                  <a:pt x="1273448" y="612815"/>
                  <a:pt x="1219500" y="573366"/>
                  <a:pt x="1042416" y="584775"/>
                </a:cubicBezTo>
                <a:cubicBezTo>
                  <a:pt x="865332" y="596184"/>
                  <a:pt x="797492" y="561502"/>
                  <a:pt x="579120" y="584775"/>
                </a:cubicBezTo>
                <a:cubicBezTo>
                  <a:pt x="360748" y="608048"/>
                  <a:pt x="116740" y="538855"/>
                  <a:pt x="0" y="584775"/>
                </a:cubicBezTo>
                <a:cubicBezTo>
                  <a:pt x="-3817" y="320705"/>
                  <a:pt x="51532" y="2244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222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Tarefa para a semana que vem</a:t>
            </a:r>
            <a:endParaRPr lang="pt-BR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83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83ECBDD-3DEC-4EDF-9BFD-68B85B9CD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15</a:t>
            </a:fld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4885777-289A-49EB-8518-17C7A59DE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581400"/>
            <a:ext cx="8991600" cy="180638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EC8D681-6E38-4288-A371-73543D8B9B72}"/>
              </a:ext>
            </a:extLst>
          </p:cNvPr>
          <p:cNvSpPr txBox="1"/>
          <p:nvPr/>
        </p:nvSpPr>
        <p:spPr>
          <a:xfrm>
            <a:off x="381000" y="2320446"/>
            <a:ext cx="5791200" cy="584775"/>
          </a:xfrm>
          <a:custGeom>
            <a:avLst/>
            <a:gdLst>
              <a:gd name="connsiteX0" fmla="*/ 0 w 5791200"/>
              <a:gd name="connsiteY0" fmla="*/ 0 h 584775"/>
              <a:gd name="connsiteX1" fmla="*/ 579120 w 5791200"/>
              <a:gd name="connsiteY1" fmla="*/ 0 h 584775"/>
              <a:gd name="connsiteX2" fmla="*/ 1158240 w 5791200"/>
              <a:gd name="connsiteY2" fmla="*/ 0 h 584775"/>
              <a:gd name="connsiteX3" fmla="*/ 1737360 w 5791200"/>
              <a:gd name="connsiteY3" fmla="*/ 0 h 584775"/>
              <a:gd name="connsiteX4" fmla="*/ 2432304 w 5791200"/>
              <a:gd name="connsiteY4" fmla="*/ 0 h 584775"/>
              <a:gd name="connsiteX5" fmla="*/ 3069336 w 5791200"/>
              <a:gd name="connsiteY5" fmla="*/ 0 h 584775"/>
              <a:gd name="connsiteX6" fmla="*/ 3474720 w 5791200"/>
              <a:gd name="connsiteY6" fmla="*/ 0 h 584775"/>
              <a:gd name="connsiteX7" fmla="*/ 3995928 w 5791200"/>
              <a:gd name="connsiteY7" fmla="*/ 0 h 584775"/>
              <a:gd name="connsiteX8" fmla="*/ 4690872 w 5791200"/>
              <a:gd name="connsiteY8" fmla="*/ 0 h 584775"/>
              <a:gd name="connsiteX9" fmla="*/ 5269992 w 5791200"/>
              <a:gd name="connsiteY9" fmla="*/ 0 h 584775"/>
              <a:gd name="connsiteX10" fmla="*/ 5791200 w 5791200"/>
              <a:gd name="connsiteY10" fmla="*/ 0 h 584775"/>
              <a:gd name="connsiteX11" fmla="*/ 5791200 w 5791200"/>
              <a:gd name="connsiteY11" fmla="*/ 584775 h 584775"/>
              <a:gd name="connsiteX12" fmla="*/ 5327904 w 5791200"/>
              <a:gd name="connsiteY12" fmla="*/ 584775 h 584775"/>
              <a:gd name="connsiteX13" fmla="*/ 4632960 w 5791200"/>
              <a:gd name="connsiteY13" fmla="*/ 584775 h 584775"/>
              <a:gd name="connsiteX14" fmla="*/ 4169664 w 5791200"/>
              <a:gd name="connsiteY14" fmla="*/ 584775 h 584775"/>
              <a:gd name="connsiteX15" fmla="*/ 3764280 w 5791200"/>
              <a:gd name="connsiteY15" fmla="*/ 584775 h 584775"/>
              <a:gd name="connsiteX16" fmla="*/ 3358896 w 5791200"/>
              <a:gd name="connsiteY16" fmla="*/ 584775 h 584775"/>
              <a:gd name="connsiteX17" fmla="*/ 2721864 w 5791200"/>
              <a:gd name="connsiteY17" fmla="*/ 584775 h 584775"/>
              <a:gd name="connsiteX18" fmla="*/ 2316480 w 5791200"/>
              <a:gd name="connsiteY18" fmla="*/ 584775 h 584775"/>
              <a:gd name="connsiteX19" fmla="*/ 1737360 w 5791200"/>
              <a:gd name="connsiteY19" fmla="*/ 584775 h 584775"/>
              <a:gd name="connsiteX20" fmla="*/ 1274064 w 5791200"/>
              <a:gd name="connsiteY20" fmla="*/ 584775 h 584775"/>
              <a:gd name="connsiteX21" fmla="*/ 694944 w 5791200"/>
              <a:gd name="connsiteY21" fmla="*/ 584775 h 584775"/>
              <a:gd name="connsiteX22" fmla="*/ 0 w 5791200"/>
              <a:gd name="connsiteY22" fmla="*/ 584775 h 584775"/>
              <a:gd name="connsiteX23" fmla="*/ 0 w 5791200"/>
              <a:gd name="connsiteY23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91200" h="584775" fill="none" extrusionOk="0">
                <a:moveTo>
                  <a:pt x="0" y="0"/>
                </a:moveTo>
                <a:cubicBezTo>
                  <a:pt x="129637" y="-3577"/>
                  <a:pt x="398842" y="6578"/>
                  <a:pt x="579120" y="0"/>
                </a:cubicBezTo>
                <a:cubicBezTo>
                  <a:pt x="759398" y="-6578"/>
                  <a:pt x="957382" y="27948"/>
                  <a:pt x="1158240" y="0"/>
                </a:cubicBezTo>
                <a:cubicBezTo>
                  <a:pt x="1359098" y="-27948"/>
                  <a:pt x="1465266" y="62890"/>
                  <a:pt x="1737360" y="0"/>
                </a:cubicBezTo>
                <a:cubicBezTo>
                  <a:pt x="2009454" y="-62890"/>
                  <a:pt x="2216480" y="77855"/>
                  <a:pt x="2432304" y="0"/>
                </a:cubicBezTo>
                <a:cubicBezTo>
                  <a:pt x="2648128" y="-77855"/>
                  <a:pt x="2839589" y="16844"/>
                  <a:pt x="3069336" y="0"/>
                </a:cubicBezTo>
                <a:cubicBezTo>
                  <a:pt x="3299083" y="-16844"/>
                  <a:pt x="3372006" y="15301"/>
                  <a:pt x="3474720" y="0"/>
                </a:cubicBezTo>
                <a:cubicBezTo>
                  <a:pt x="3577434" y="-15301"/>
                  <a:pt x="3888016" y="57594"/>
                  <a:pt x="3995928" y="0"/>
                </a:cubicBezTo>
                <a:cubicBezTo>
                  <a:pt x="4103840" y="-57594"/>
                  <a:pt x="4440205" y="10050"/>
                  <a:pt x="4690872" y="0"/>
                </a:cubicBezTo>
                <a:cubicBezTo>
                  <a:pt x="4941539" y="-10050"/>
                  <a:pt x="5051749" y="41855"/>
                  <a:pt x="5269992" y="0"/>
                </a:cubicBezTo>
                <a:cubicBezTo>
                  <a:pt x="5488235" y="-41855"/>
                  <a:pt x="5628936" y="27593"/>
                  <a:pt x="5791200" y="0"/>
                </a:cubicBezTo>
                <a:cubicBezTo>
                  <a:pt x="5811219" y="158187"/>
                  <a:pt x="5745508" y="384425"/>
                  <a:pt x="5791200" y="584775"/>
                </a:cubicBezTo>
                <a:cubicBezTo>
                  <a:pt x="5686831" y="638196"/>
                  <a:pt x="5461125" y="556637"/>
                  <a:pt x="5327904" y="584775"/>
                </a:cubicBezTo>
                <a:cubicBezTo>
                  <a:pt x="5194683" y="612913"/>
                  <a:pt x="4819600" y="562564"/>
                  <a:pt x="4632960" y="584775"/>
                </a:cubicBezTo>
                <a:cubicBezTo>
                  <a:pt x="4446320" y="606986"/>
                  <a:pt x="4324532" y="531396"/>
                  <a:pt x="4169664" y="584775"/>
                </a:cubicBezTo>
                <a:cubicBezTo>
                  <a:pt x="4014796" y="638154"/>
                  <a:pt x="3965617" y="577708"/>
                  <a:pt x="3764280" y="584775"/>
                </a:cubicBezTo>
                <a:cubicBezTo>
                  <a:pt x="3562943" y="591842"/>
                  <a:pt x="3471478" y="541673"/>
                  <a:pt x="3358896" y="584775"/>
                </a:cubicBezTo>
                <a:cubicBezTo>
                  <a:pt x="3246314" y="627877"/>
                  <a:pt x="2975158" y="579855"/>
                  <a:pt x="2721864" y="584775"/>
                </a:cubicBezTo>
                <a:cubicBezTo>
                  <a:pt x="2468570" y="589695"/>
                  <a:pt x="2397829" y="563508"/>
                  <a:pt x="2316480" y="584775"/>
                </a:cubicBezTo>
                <a:cubicBezTo>
                  <a:pt x="2235131" y="606042"/>
                  <a:pt x="1909022" y="564098"/>
                  <a:pt x="1737360" y="584775"/>
                </a:cubicBezTo>
                <a:cubicBezTo>
                  <a:pt x="1565698" y="605452"/>
                  <a:pt x="1415242" y="536718"/>
                  <a:pt x="1274064" y="584775"/>
                </a:cubicBezTo>
                <a:cubicBezTo>
                  <a:pt x="1132886" y="632832"/>
                  <a:pt x="941941" y="538673"/>
                  <a:pt x="694944" y="584775"/>
                </a:cubicBezTo>
                <a:cubicBezTo>
                  <a:pt x="447947" y="630877"/>
                  <a:pt x="154544" y="567257"/>
                  <a:pt x="0" y="584775"/>
                </a:cubicBezTo>
                <a:cubicBezTo>
                  <a:pt x="-28672" y="309796"/>
                  <a:pt x="38347" y="225995"/>
                  <a:pt x="0" y="0"/>
                </a:cubicBezTo>
                <a:close/>
              </a:path>
              <a:path w="5791200" h="584775" stroke="0" extrusionOk="0">
                <a:moveTo>
                  <a:pt x="0" y="0"/>
                </a:moveTo>
                <a:cubicBezTo>
                  <a:pt x="229318" y="-6392"/>
                  <a:pt x="401789" y="18958"/>
                  <a:pt x="521208" y="0"/>
                </a:cubicBezTo>
                <a:cubicBezTo>
                  <a:pt x="640627" y="-18958"/>
                  <a:pt x="770675" y="45522"/>
                  <a:pt x="926592" y="0"/>
                </a:cubicBezTo>
                <a:cubicBezTo>
                  <a:pt x="1082509" y="-45522"/>
                  <a:pt x="1298468" y="19992"/>
                  <a:pt x="1621536" y="0"/>
                </a:cubicBezTo>
                <a:cubicBezTo>
                  <a:pt x="1944604" y="-19992"/>
                  <a:pt x="1992766" y="57170"/>
                  <a:pt x="2142744" y="0"/>
                </a:cubicBezTo>
                <a:cubicBezTo>
                  <a:pt x="2292722" y="-57170"/>
                  <a:pt x="2415139" y="61948"/>
                  <a:pt x="2663952" y="0"/>
                </a:cubicBezTo>
                <a:cubicBezTo>
                  <a:pt x="2912765" y="-61948"/>
                  <a:pt x="3122416" y="34097"/>
                  <a:pt x="3358896" y="0"/>
                </a:cubicBezTo>
                <a:cubicBezTo>
                  <a:pt x="3595376" y="-34097"/>
                  <a:pt x="3623532" y="1081"/>
                  <a:pt x="3822192" y="0"/>
                </a:cubicBezTo>
                <a:cubicBezTo>
                  <a:pt x="4020852" y="-1081"/>
                  <a:pt x="4202534" y="1435"/>
                  <a:pt x="4517136" y="0"/>
                </a:cubicBezTo>
                <a:cubicBezTo>
                  <a:pt x="4831738" y="-1435"/>
                  <a:pt x="4874851" y="59753"/>
                  <a:pt x="5212080" y="0"/>
                </a:cubicBezTo>
                <a:cubicBezTo>
                  <a:pt x="5549309" y="-59753"/>
                  <a:pt x="5666241" y="38979"/>
                  <a:pt x="5791200" y="0"/>
                </a:cubicBezTo>
                <a:cubicBezTo>
                  <a:pt x="5803032" y="138318"/>
                  <a:pt x="5776473" y="373381"/>
                  <a:pt x="5791200" y="584775"/>
                </a:cubicBezTo>
                <a:cubicBezTo>
                  <a:pt x="5533167" y="627561"/>
                  <a:pt x="5376790" y="566193"/>
                  <a:pt x="5154168" y="584775"/>
                </a:cubicBezTo>
                <a:cubicBezTo>
                  <a:pt x="4931546" y="603357"/>
                  <a:pt x="4631924" y="512832"/>
                  <a:pt x="4459224" y="584775"/>
                </a:cubicBezTo>
                <a:cubicBezTo>
                  <a:pt x="4286524" y="656718"/>
                  <a:pt x="3987626" y="550737"/>
                  <a:pt x="3764280" y="584775"/>
                </a:cubicBezTo>
                <a:cubicBezTo>
                  <a:pt x="3540934" y="618813"/>
                  <a:pt x="3514056" y="548588"/>
                  <a:pt x="3300984" y="584775"/>
                </a:cubicBezTo>
                <a:cubicBezTo>
                  <a:pt x="3087912" y="620962"/>
                  <a:pt x="2952789" y="552103"/>
                  <a:pt x="2721864" y="584775"/>
                </a:cubicBezTo>
                <a:cubicBezTo>
                  <a:pt x="2490939" y="617447"/>
                  <a:pt x="2334658" y="510556"/>
                  <a:pt x="2026920" y="584775"/>
                </a:cubicBezTo>
                <a:cubicBezTo>
                  <a:pt x="1719182" y="658994"/>
                  <a:pt x="1622152" y="556735"/>
                  <a:pt x="1447800" y="584775"/>
                </a:cubicBezTo>
                <a:cubicBezTo>
                  <a:pt x="1273448" y="612815"/>
                  <a:pt x="1219500" y="573366"/>
                  <a:pt x="1042416" y="584775"/>
                </a:cubicBezTo>
                <a:cubicBezTo>
                  <a:pt x="865332" y="596184"/>
                  <a:pt x="797492" y="561502"/>
                  <a:pt x="579120" y="584775"/>
                </a:cubicBezTo>
                <a:cubicBezTo>
                  <a:pt x="360748" y="608048"/>
                  <a:pt x="116740" y="538855"/>
                  <a:pt x="0" y="584775"/>
                </a:cubicBezTo>
                <a:cubicBezTo>
                  <a:pt x="-3817" y="320705"/>
                  <a:pt x="51532" y="2244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222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Artigo para leitura:</a:t>
            </a:r>
            <a:endParaRPr lang="pt-BR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7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8600" y="1603758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latin typeface="+mj-lt"/>
              </a:rPr>
              <a:t>Como vamos proceder (programação das aulas)</a:t>
            </a:r>
          </a:p>
          <a:p>
            <a:endParaRPr lang="pt-BR" sz="3200" b="1" dirty="0">
              <a:solidFill>
                <a:srgbClr val="C00000"/>
              </a:solidFill>
              <a:latin typeface="+mj-lt"/>
            </a:endParaRPr>
          </a:p>
          <a:p>
            <a:pPr marL="1798638" indent="-1798638"/>
            <a:r>
              <a:rPr lang="pt-BR" sz="2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25-abril	Introdução</a:t>
            </a:r>
          </a:p>
          <a:p>
            <a:pPr marL="1798638" indent="-1798638"/>
            <a:r>
              <a:rPr lang="pt-BR" sz="28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2-maio	Montar a estrutura geral do algoritmo e iniciar a simulação da produtividade potencial</a:t>
            </a:r>
          </a:p>
          <a:p>
            <a:pPr marL="1798638" indent="-1798638"/>
            <a:r>
              <a:rPr lang="pt-BR" sz="2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9-maio	Calcular a produtividade potencial, calibrar, testar</a:t>
            </a:r>
          </a:p>
          <a:p>
            <a:pPr marL="1798638" indent="-1798638"/>
            <a:r>
              <a:rPr lang="pt-BR" sz="2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16-maio	Incluir o balanço hídrico para o cálculo da produtividade limitada por água </a:t>
            </a:r>
          </a:p>
          <a:p>
            <a:pPr marL="1798638" indent="-1798638"/>
            <a:r>
              <a:rPr lang="pt-BR" sz="2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23-maio	Completar o cálculo da produtividade limitada por água</a:t>
            </a:r>
          </a:p>
          <a:p>
            <a:pPr marL="1798638" indent="-1798638"/>
            <a:r>
              <a:rPr lang="pt-BR" sz="2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6-junho	Incluir a redução da evaporação e o cálculo da produtividade da água</a:t>
            </a:r>
          </a:p>
        </p:txBody>
      </p:sp>
    </p:spTree>
    <p:extLst>
      <p:ext uri="{BB962C8B-B14F-4D97-AF65-F5344CB8AC3E}">
        <p14:creationId xmlns:p14="http://schemas.microsoft.com/office/powerpoint/2010/main" val="138736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7200" y="-37623"/>
            <a:ext cx="50095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latin typeface="+mj-lt"/>
              </a:rPr>
              <a:t>Modelagem do crescimento de uma cultura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3E8EDA1-C930-4549-81B6-43C8076A0A90}"/>
              </a:ext>
            </a:extLst>
          </p:cNvPr>
          <p:cNvSpPr txBox="1"/>
          <p:nvPr/>
        </p:nvSpPr>
        <p:spPr>
          <a:xfrm>
            <a:off x="2515274" y="1238552"/>
            <a:ext cx="1600200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Condições meteorológicas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E182133-3948-48EF-B643-A62DF6E38408}"/>
              </a:ext>
            </a:extLst>
          </p:cNvPr>
          <p:cNvSpPr txBox="1"/>
          <p:nvPr/>
        </p:nvSpPr>
        <p:spPr>
          <a:xfrm>
            <a:off x="5044030" y="1226239"/>
            <a:ext cx="1309642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Absorção de Radiação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EB1813A-48C1-46B6-84AF-8DE3AC3FD5D5}"/>
              </a:ext>
            </a:extLst>
          </p:cNvPr>
          <p:cNvSpPr txBox="1"/>
          <p:nvPr/>
        </p:nvSpPr>
        <p:spPr>
          <a:xfrm>
            <a:off x="1484578" y="3855024"/>
            <a:ext cx="1600200" cy="8840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Estádio de desenvolvimento (DVS)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F3061333-D5E1-4F95-A377-4109E7B3FC84}"/>
              </a:ext>
            </a:extLst>
          </p:cNvPr>
          <p:cNvSpPr txBox="1"/>
          <p:nvPr/>
        </p:nvSpPr>
        <p:spPr>
          <a:xfrm>
            <a:off x="5820682" y="2833027"/>
            <a:ext cx="1600200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Respiração de manutenção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8D72D5BD-FFD1-4C28-8517-A929B116A928}"/>
              </a:ext>
            </a:extLst>
          </p:cNvPr>
          <p:cNvSpPr txBox="1"/>
          <p:nvPr/>
        </p:nvSpPr>
        <p:spPr>
          <a:xfrm>
            <a:off x="5044030" y="4805232"/>
            <a:ext cx="2416041" cy="360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400" b="1" dirty="0">
                <a:latin typeface="+mj-lt"/>
              </a:rPr>
              <a:t>Respiração de crescimento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BAB509E-B4DB-4A77-A44D-BFC08E340E19}"/>
              </a:ext>
            </a:extLst>
          </p:cNvPr>
          <p:cNvSpPr txBox="1"/>
          <p:nvPr/>
        </p:nvSpPr>
        <p:spPr>
          <a:xfrm>
            <a:off x="3808986" y="2212920"/>
            <a:ext cx="1447800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Assimilação potencial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BEA3326E-3871-43C1-A95E-B76A4662A0DE}"/>
              </a:ext>
            </a:extLst>
          </p:cNvPr>
          <p:cNvSpPr txBox="1"/>
          <p:nvPr/>
        </p:nvSpPr>
        <p:spPr>
          <a:xfrm>
            <a:off x="3346064" y="3855220"/>
            <a:ext cx="1447800" cy="246221"/>
          </a:xfr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Assimilação real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155C5BF-2DA1-44E3-9B04-648D2DF1563C}"/>
              </a:ext>
            </a:extLst>
          </p:cNvPr>
          <p:cNvSpPr txBox="1"/>
          <p:nvPr/>
        </p:nvSpPr>
        <p:spPr>
          <a:xfrm>
            <a:off x="15240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Raízes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B5039378-9563-479A-8031-D3CB61D1AC8F}"/>
              </a:ext>
            </a:extLst>
          </p:cNvPr>
          <p:cNvSpPr txBox="1"/>
          <p:nvPr/>
        </p:nvSpPr>
        <p:spPr>
          <a:xfrm>
            <a:off x="28575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Sementes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C39681B4-B688-49BE-89DD-AAC04189A70F}"/>
              </a:ext>
            </a:extLst>
          </p:cNvPr>
          <p:cNvSpPr txBox="1"/>
          <p:nvPr/>
        </p:nvSpPr>
        <p:spPr>
          <a:xfrm>
            <a:off x="42291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Caules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B5315038-D737-456A-A6F8-C568642C3AF9}"/>
              </a:ext>
            </a:extLst>
          </p:cNvPr>
          <p:cNvSpPr txBox="1"/>
          <p:nvPr/>
        </p:nvSpPr>
        <p:spPr>
          <a:xfrm>
            <a:off x="56007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Folhas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E38637A4-B1AF-4F15-B3FF-EAA40457C16B}"/>
              </a:ext>
            </a:extLst>
          </p:cNvPr>
          <p:cNvSpPr txBox="1"/>
          <p:nvPr/>
        </p:nvSpPr>
        <p:spPr>
          <a:xfrm>
            <a:off x="7598134" y="5748531"/>
            <a:ext cx="1143000" cy="8840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Índice de Área Foliar (IAF)</a:t>
            </a: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92E2A12B-3F68-40AA-956F-9E6EC2033550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 flipH="1">
            <a:off x="4532886" y="1864088"/>
            <a:ext cx="1165965" cy="348832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4C03B3CF-B609-49C0-8E70-8AC92F86D32B}"/>
              </a:ext>
            </a:extLst>
          </p:cNvPr>
          <p:cNvCxnSpPr>
            <a:cxnSpLocks/>
            <a:stCxn id="21" idx="3"/>
            <a:endCxn id="28" idx="1"/>
          </p:cNvCxnSpPr>
          <p:nvPr/>
        </p:nvCxnSpPr>
        <p:spPr>
          <a:xfrm flipV="1">
            <a:off x="4115474" y="1545164"/>
            <a:ext cx="928556" cy="12313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DBCD58EA-E842-4315-8838-A13A0AEFCAC7}"/>
              </a:ext>
            </a:extLst>
          </p:cNvPr>
          <p:cNvCxnSpPr>
            <a:cxnSpLocks/>
            <a:stCxn id="34" idx="2"/>
            <a:endCxn id="35" idx="0"/>
          </p:cNvCxnSpPr>
          <p:nvPr/>
        </p:nvCxnSpPr>
        <p:spPr>
          <a:xfrm flipH="1">
            <a:off x="4069964" y="2850769"/>
            <a:ext cx="462922" cy="1004451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Curvo 51">
            <a:extLst>
              <a:ext uri="{FF2B5EF4-FFF2-40B4-BE49-F238E27FC236}">
                <a16:creationId xmlns:a16="http://schemas.microsoft.com/office/drawing/2014/main" id="{3CA946ED-55C9-4A9E-8A55-45A875A568F5}"/>
              </a:ext>
            </a:extLst>
          </p:cNvPr>
          <p:cNvCxnSpPr>
            <a:cxnSpLocks/>
            <a:stCxn id="34" idx="3"/>
            <a:endCxn id="30" idx="1"/>
          </p:cNvCxnSpPr>
          <p:nvPr/>
        </p:nvCxnSpPr>
        <p:spPr>
          <a:xfrm>
            <a:off x="5256786" y="2531845"/>
            <a:ext cx="563896" cy="620107"/>
          </a:xfrm>
          <a:prstGeom prst="curvedConnector3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: Angulado 58">
            <a:extLst>
              <a:ext uri="{FF2B5EF4-FFF2-40B4-BE49-F238E27FC236}">
                <a16:creationId xmlns:a16="http://schemas.microsoft.com/office/drawing/2014/main" id="{6C09F248-9E6C-46E4-B4AB-19EF8EC86D5B}"/>
              </a:ext>
            </a:extLst>
          </p:cNvPr>
          <p:cNvCxnSpPr>
            <a:stCxn id="21" idx="1"/>
            <a:endCxn id="29" idx="0"/>
          </p:cNvCxnSpPr>
          <p:nvPr/>
        </p:nvCxnSpPr>
        <p:spPr>
          <a:xfrm rot="10800000" flipV="1">
            <a:off x="2284678" y="1557476"/>
            <a:ext cx="230596" cy="2297547"/>
          </a:xfrm>
          <a:prstGeom prst="bentConnector2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74A2B412-2591-4737-8B5A-60120B9EA02C}"/>
              </a:ext>
            </a:extLst>
          </p:cNvPr>
          <p:cNvCxnSpPr>
            <a:cxnSpLocks/>
            <a:stCxn id="29" idx="3"/>
            <a:endCxn id="70" idx="2"/>
          </p:cNvCxnSpPr>
          <p:nvPr/>
        </p:nvCxnSpPr>
        <p:spPr>
          <a:xfrm>
            <a:off x="3084778" y="4297059"/>
            <a:ext cx="312255" cy="460367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Elipse 4095">
            <a:extLst>
              <a:ext uri="{FF2B5EF4-FFF2-40B4-BE49-F238E27FC236}">
                <a16:creationId xmlns:a16="http://schemas.microsoft.com/office/drawing/2014/main" id="{BEB14538-EE32-46DB-A12C-5AB766282FA0}"/>
              </a:ext>
            </a:extLst>
          </p:cNvPr>
          <p:cNvSpPr/>
          <p:nvPr/>
        </p:nvSpPr>
        <p:spPr>
          <a:xfrm>
            <a:off x="3041825" y="3144181"/>
            <a:ext cx="1917350" cy="346234"/>
          </a:xfrm>
          <a:custGeom>
            <a:avLst/>
            <a:gdLst>
              <a:gd name="connsiteX0" fmla="*/ 0 w 1917350"/>
              <a:gd name="connsiteY0" fmla="*/ 173117 h 346234"/>
              <a:gd name="connsiteX1" fmla="*/ 958675 w 1917350"/>
              <a:gd name="connsiteY1" fmla="*/ 0 h 346234"/>
              <a:gd name="connsiteX2" fmla="*/ 1917350 w 1917350"/>
              <a:gd name="connsiteY2" fmla="*/ 173117 h 346234"/>
              <a:gd name="connsiteX3" fmla="*/ 958675 w 1917350"/>
              <a:gd name="connsiteY3" fmla="*/ 346234 h 346234"/>
              <a:gd name="connsiteX4" fmla="*/ 0 w 1917350"/>
              <a:gd name="connsiteY4" fmla="*/ 173117 h 34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7350" h="346234" fill="none" extrusionOk="0">
                <a:moveTo>
                  <a:pt x="0" y="173117"/>
                </a:moveTo>
                <a:cubicBezTo>
                  <a:pt x="44316" y="82764"/>
                  <a:pt x="433268" y="-8344"/>
                  <a:pt x="958675" y="0"/>
                </a:cubicBezTo>
                <a:cubicBezTo>
                  <a:pt x="1480970" y="-1097"/>
                  <a:pt x="1913494" y="81138"/>
                  <a:pt x="1917350" y="173117"/>
                </a:cubicBezTo>
                <a:cubicBezTo>
                  <a:pt x="1913644" y="233382"/>
                  <a:pt x="1445767" y="405116"/>
                  <a:pt x="958675" y="346234"/>
                </a:cubicBezTo>
                <a:cubicBezTo>
                  <a:pt x="444909" y="355021"/>
                  <a:pt x="5046" y="269940"/>
                  <a:pt x="0" y="173117"/>
                </a:cubicBezTo>
                <a:close/>
              </a:path>
              <a:path w="1917350" h="346234" stroke="0" extrusionOk="0">
                <a:moveTo>
                  <a:pt x="0" y="173117"/>
                </a:moveTo>
                <a:cubicBezTo>
                  <a:pt x="-11527" y="70397"/>
                  <a:pt x="392474" y="13789"/>
                  <a:pt x="958675" y="0"/>
                </a:cubicBezTo>
                <a:cubicBezTo>
                  <a:pt x="1499558" y="2404"/>
                  <a:pt x="1899420" y="78077"/>
                  <a:pt x="1917350" y="173117"/>
                </a:cubicBezTo>
                <a:cubicBezTo>
                  <a:pt x="1901739" y="283972"/>
                  <a:pt x="1473612" y="426520"/>
                  <a:pt x="958675" y="346234"/>
                </a:cubicBezTo>
                <a:cubicBezTo>
                  <a:pt x="422782" y="342716"/>
                  <a:pt x="11878" y="274402"/>
                  <a:pt x="0" y="173117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="" xmlns:ask="http://schemas.microsoft.com/office/drawing/2018/sketchyshapes" sd="1219033472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Estresse hídrico</a:t>
            </a:r>
          </a:p>
        </p:txBody>
      </p:sp>
      <p:cxnSp>
        <p:nvCxnSpPr>
          <p:cNvPr id="4099" name="Conector de Seta Reta 4098">
            <a:extLst>
              <a:ext uri="{FF2B5EF4-FFF2-40B4-BE49-F238E27FC236}">
                <a16:creationId xmlns:a16="http://schemas.microsoft.com/office/drawing/2014/main" id="{E8F4BD4F-E63F-48BB-B567-58C987912131}"/>
              </a:ext>
            </a:extLst>
          </p:cNvPr>
          <p:cNvCxnSpPr>
            <a:cxnSpLocks/>
            <a:stCxn id="105" idx="2"/>
            <a:endCxn id="4096" idx="2"/>
          </p:cNvCxnSpPr>
          <p:nvPr/>
        </p:nvCxnSpPr>
        <p:spPr>
          <a:xfrm>
            <a:off x="1232579" y="2465680"/>
            <a:ext cx="1809246" cy="85161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lipse 69">
            <a:extLst>
              <a:ext uri="{FF2B5EF4-FFF2-40B4-BE49-F238E27FC236}">
                <a16:creationId xmlns:a16="http://schemas.microsoft.com/office/drawing/2014/main" id="{BDCC5596-8B1B-4E7D-A851-2F06BAA758CB}"/>
              </a:ext>
            </a:extLst>
          </p:cNvPr>
          <p:cNvSpPr/>
          <p:nvPr/>
        </p:nvSpPr>
        <p:spPr>
          <a:xfrm>
            <a:off x="3397033" y="4584309"/>
            <a:ext cx="1359775" cy="34623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Partição</a:t>
            </a:r>
          </a:p>
        </p:txBody>
      </p:sp>
      <p:cxnSp>
        <p:nvCxnSpPr>
          <p:cNvPr id="73" name="Conector: Angulado 72">
            <a:extLst>
              <a:ext uri="{FF2B5EF4-FFF2-40B4-BE49-F238E27FC236}">
                <a16:creationId xmlns:a16="http://schemas.microsoft.com/office/drawing/2014/main" id="{331686F9-B0D3-49C9-BFF2-5F1992978DAF}"/>
              </a:ext>
            </a:extLst>
          </p:cNvPr>
          <p:cNvCxnSpPr>
            <a:cxnSpLocks/>
            <a:stCxn id="70" idx="4"/>
            <a:endCxn id="37" idx="0"/>
          </p:cNvCxnSpPr>
          <p:nvPr/>
        </p:nvCxnSpPr>
        <p:spPr>
          <a:xfrm rot="5400000">
            <a:off x="2780698" y="4245346"/>
            <a:ext cx="611026" cy="1981421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do 75">
            <a:extLst>
              <a:ext uri="{FF2B5EF4-FFF2-40B4-BE49-F238E27FC236}">
                <a16:creationId xmlns:a16="http://schemas.microsoft.com/office/drawing/2014/main" id="{60887DBF-D8B1-4262-B6F2-D117CF61B9C2}"/>
              </a:ext>
            </a:extLst>
          </p:cNvPr>
          <p:cNvCxnSpPr>
            <a:cxnSpLocks/>
            <a:stCxn id="70" idx="4"/>
            <a:endCxn id="40" idx="0"/>
          </p:cNvCxnSpPr>
          <p:nvPr/>
        </p:nvCxnSpPr>
        <p:spPr>
          <a:xfrm rot="16200000" flipH="1">
            <a:off x="4819047" y="4188416"/>
            <a:ext cx="611026" cy="2095279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: Angulado 78">
            <a:extLst>
              <a:ext uri="{FF2B5EF4-FFF2-40B4-BE49-F238E27FC236}">
                <a16:creationId xmlns:a16="http://schemas.microsoft.com/office/drawing/2014/main" id="{80C0B486-1960-4C4C-8917-A6E1B9372A52}"/>
              </a:ext>
            </a:extLst>
          </p:cNvPr>
          <p:cNvCxnSpPr>
            <a:cxnSpLocks/>
            <a:stCxn id="70" idx="4"/>
            <a:endCxn id="38" idx="0"/>
          </p:cNvCxnSpPr>
          <p:nvPr/>
        </p:nvCxnSpPr>
        <p:spPr>
          <a:xfrm rot="5400000">
            <a:off x="3447448" y="4912096"/>
            <a:ext cx="611026" cy="647921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: Angulado 81">
            <a:extLst>
              <a:ext uri="{FF2B5EF4-FFF2-40B4-BE49-F238E27FC236}">
                <a16:creationId xmlns:a16="http://schemas.microsoft.com/office/drawing/2014/main" id="{977A129E-37E8-499C-AF0C-8D3E0BC34DD4}"/>
              </a:ext>
            </a:extLst>
          </p:cNvPr>
          <p:cNvCxnSpPr>
            <a:cxnSpLocks/>
            <a:stCxn id="70" idx="4"/>
            <a:endCxn id="39" idx="0"/>
          </p:cNvCxnSpPr>
          <p:nvPr/>
        </p:nvCxnSpPr>
        <p:spPr>
          <a:xfrm rot="16200000" flipH="1">
            <a:off x="4133247" y="4874216"/>
            <a:ext cx="611026" cy="723679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: Angulado 84">
            <a:extLst>
              <a:ext uri="{FF2B5EF4-FFF2-40B4-BE49-F238E27FC236}">
                <a16:creationId xmlns:a16="http://schemas.microsoft.com/office/drawing/2014/main" id="{43506D59-F273-4BF7-B6A2-28891BA47A64}"/>
              </a:ext>
            </a:extLst>
          </p:cNvPr>
          <p:cNvCxnSpPr>
            <a:cxnSpLocks/>
            <a:stCxn id="40" idx="2"/>
            <a:endCxn id="41" idx="1"/>
          </p:cNvCxnSpPr>
          <p:nvPr/>
        </p:nvCxnSpPr>
        <p:spPr>
          <a:xfrm rot="16200000" flipH="1">
            <a:off x="6756483" y="5348914"/>
            <a:ext cx="257369" cy="1425934"/>
          </a:xfrm>
          <a:prstGeom prst="bentConnector2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: Angulado 88">
            <a:extLst>
              <a:ext uri="{FF2B5EF4-FFF2-40B4-BE49-F238E27FC236}">
                <a16:creationId xmlns:a16="http://schemas.microsoft.com/office/drawing/2014/main" id="{7756F478-A0FF-4768-B032-0A3F98332326}"/>
              </a:ext>
            </a:extLst>
          </p:cNvPr>
          <p:cNvCxnSpPr>
            <a:cxnSpLocks/>
            <a:stCxn id="41" idx="0"/>
            <a:endCxn id="28" idx="3"/>
          </p:cNvCxnSpPr>
          <p:nvPr/>
        </p:nvCxnSpPr>
        <p:spPr>
          <a:xfrm rot="16200000" flipV="1">
            <a:off x="5159970" y="2738867"/>
            <a:ext cx="4203367" cy="1815962"/>
          </a:xfrm>
          <a:prstGeom prst="bentConnector2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5" name="Conector reto 4124">
            <a:extLst>
              <a:ext uri="{FF2B5EF4-FFF2-40B4-BE49-F238E27FC236}">
                <a16:creationId xmlns:a16="http://schemas.microsoft.com/office/drawing/2014/main" id="{C6DDDF6C-E21E-4A9F-B124-2F01DA7B9973}"/>
              </a:ext>
            </a:extLst>
          </p:cNvPr>
          <p:cNvCxnSpPr>
            <a:cxnSpLocks/>
            <a:stCxn id="35" idx="2"/>
            <a:endCxn id="70" idx="0"/>
          </p:cNvCxnSpPr>
          <p:nvPr/>
        </p:nvCxnSpPr>
        <p:spPr>
          <a:xfrm>
            <a:off x="4069964" y="4101441"/>
            <a:ext cx="6957" cy="48286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ECB7026B-FF08-486A-B5AD-00A26C2ED1F6}"/>
              </a:ext>
            </a:extLst>
          </p:cNvPr>
          <p:cNvSpPr txBox="1"/>
          <p:nvPr/>
        </p:nvSpPr>
        <p:spPr>
          <a:xfrm>
            <a:off x="715857" y="1973237"/>
            <a:ext cx="1033443" cy="492443"/>
          </a:xfr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Umidade do solo</a:t>
            </a:r>
          </a:p>
        </p:txBody>
      </p: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ACA3F9E7-7E8F-442E-B4C0-D49FA4755BEA}"/>
              </a:ext>
            </a:extLst>
          </p:cNvPr>
          <p:cNvSpPr txBox="1"/>
          <p:nvPr/>
        </p:nvSpPr>
        <p:spPr>
          <a:xfrm>
            <a:off x="158544" y="1121125"/>
            <a:ext cx="1326033" cy="492443"/>
          </a:xfrm>
          <a:custGeom>
            <a:avLst/>
            <a:gdLst>
              <a:gd name="connsiteX0" fmla="*/ 0 w 1326033"/>
              <a:gd name="connsiteY0" fmla="*/ 0 h 492443"/>
              <a:gd name="connsiteX1" fmla="*/ 1326033 w 1326033"/>
              <a:gd name="connsiteY1" fmla="*/ 0 h 492443"/>
              <a:gd name="connsiteX2" fmla="*/ 1326033 w 1326033"/>
              <a:gd name="connsiteY2" fmla="*/ 492443 h 492443"/>
              <a:gd name="connsiteX3" fmla="*/ 0 w 1326033"/>
              <a:gd name="connsiteY3" fmla="*/ 492443 h 492443"/>
              <a:gd name="connsiteX4" fmla="*/ 0 w 1326033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033" h="492443" fill="none" extrusionOk="0">
                <a:moveTo>
                  <a:pt x="0" y="0"/>
                </a:moveTo>
                <a:cubicBezTo>
                  <a:pt x="530686" y="-14356"/>
                  <a:pt x="972611" y="60180"/>
                  <a:pt x="1326033" y="0"/>
                </a:cubicBezTo>
                <a:cubicBezTo>
                  <a:pt x="1329878" y="220538"/>
                  <a:pt x="1361978" y="272649"/>
                  <a:pt x="1326033" y="492443"/>
                </a:cubicBezTo>
                <a:cubicBezTo>
                  <a:pt x="1140501" y="590379"/>
                  <a:pt x="275615" y="391723"/>
                  <a:pt x="0" y="492443"/>
                </a:cubicBezTo>
                <a:cubicBezTo>
                  <a:pt x="11796" y="250067"/>
                  <a:pt x="-38115" y="233123"/>
                  <a:pt x="0" y="0"/>
                </a:cubicBezTo>
                <a:close/>
              </a:path>
              <a:path w="1326033" h="492443" stroke="0" extrusionOk="0">
                <a:moveTo>
                  <a:pt x="0" y="0"/>
                </a:moveTo>
                <a:cubicBezTo>
                  <a:pt x="140481" y="58079"/>
                  <a:pt x="968758" y="67684"/>
                  <a:pt x="1326033" y="0"/>
                </a:cubicBezTo>
                <a:cubicBezTo>
                  <a:pt x="1302398" y="190714"/>
                  <a:pt x="1328393" y="321588"/>
                  <a:pt x="1326033" y="492443"/>
                </a:cubicBezTo>
                <a:cubicBezTo>
                  <a:pt x="840274" y="432652"/>
                  <a:pt x="288304" y="524114"/>
                  <a:pt x="0" y="492443"/>
                </a:cubicBezTo>
                <a:cubicBezTo>
                  <a:pt x="20459" y="319309"/>
                  <a:pt x="-6984" y="125880"/>
                  <a:pt x="0" y="0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="" xmlns:ask="http://schemas.microsoft.com/office/drawing/2018/sketchyshapes" sd="8683736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Propriedades do solo</a:t>
            </a:r>
          </a:p>
        </p:txBody>
      </p:sp>
      <p:cxnSp>
        <p:nvCxnSpPr>
          <p:cNvPr id="115" name="Conector de Seta Reta 114">
            <a:extLst>
              <a:ext uri="{FF2B5EF4-FFF2-40B4-BE49-F238E27FC236}">
                <a16:creationId xmlns:a16="http://schemas.microsoft.com/office/drawing/2014/main" id="{204FD3F0-0318-4CD4-85AD-0D9AFFF910D0}"/>
              </a:ext>
            </a:extLst>
          </p:cNvPr>
          <p:cNvCxnSpPr>
            <a:cxnSpLocks/>
            <a:stCxn id="113" idx="2"/>
            <a:endCxn id="105" idx="0"/>
          </p:cNvCxnSpPr>
          <p:nvPr/>
        </p:nvCxnSpPr>
        <p:spPr>
          <a:xfrm>
            <a:off x="821561" y="1613568"/>
            <a:ext cx="411018" cy="359669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: Angulado 117">
            <a:extLst>
              <a:ext uri="{FF2B5EF4-FFF2-40B4-BE49-F238E27FC236}">
                <a16:creationId xmlns:a16="http://schemas.microsoft.com/office/drawing/2014/main" id="{3B001055-3FB3-40D0-BD2F-907E27382693}"/>
              </a:ext>
            </a:extLst>
          </p:cNvPr>
          <p:cNvCxnSpPr>
            <a:cxnSpLocks/>
            <a:stCxn id="37" idx="1"/>
            <a:endCxn id="126" idx="2"/>
          </p:cNvCxnSpPr>
          <p:nvPr/>
        </p:nvCxnSpPr>
        <p:spPr>
          <a:xfrm rot="10800000">
            <a:off x="1246160" y="3592915"/>
            <a:ext cx="277840" cy="2144469"/>
          </a:xfrm>
          <a:prstGeom prst="bentConnector2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A2A20EE3-6EA4-46A0-80CE-46762C32256B}"/>
              </a:ext>
            </a:extLst>
          </p:cNvPr>
          <p:cNvSpPr txBox="1"/>
          <p:nvPr/>
        </p:nvSpPr>
        <p:spPr>
          <a:xfrm>
            <a:off x="655003" y="3100471"/>
            <a:ext cx="1182313" cy="492443"/>
          </a:xfrm>
          <a:custGeom>
            <a:avLst/>
            <a:gdLst>
              <a:gd name="connsiteX0" fmla="*/ 0 w 1182313"/>
              <a:gd name="connsiteY0" fmla="*/ 0 h 492443"/>
              <a:gd name="connsiteX1" fmla="*/ 1182313 w 1182313"/>
              <a:gd name="connsiteY1" fmla="*/ 0 h 492443"/>
              <a:gd name="connsiteX2" fmla="*/ 1182313 w 1182313"/>
              <a:gd name="connsiteY2" fmla="*/ 492443 h 492443"/>
              <a:gd name="connsiteX3" fmla="*/ 0 w 1182313"/>
              <a:gd name="connsiteY3" fmla="*/ 492443 h 492443"/>
              <a:gd name="connsiteX4" fmla="*/ 0 w 1182313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313" h="492443" fill="none" extrusionOk="0">
                <a:moveTo>
                  <a:pt x="0" y="0"/>
                </a:moveTo>
                <a:cubicBezTo>
                  <a:pt x="200565" y="5087"/>
                  <a:pt x="776228" y="-26617"/>
                  <a:pt x="1182313" y="0"/>
                </a:cubicBezTo>
                <a:cubicBezTo>
                  <a:pt x="1186158" y="220538"/>
                  <a:pt x="1218258" y="272649"/>
                  <a:pt x="1182313" y="492443"/>
                </a:cubicBezTo>
                <a:cubicBezTo>
                  <a:pt x="880320" y="431283"/>
                  <a:pt x="425774" y="486361"/>
                  <a:pt x="0" y="492443"/>
                </a:cubicBezTo>
                <a:cubicBezTo>
                  <a:pt x="11796" y="250067"/>
                  <a:pt x="-38115" y="233123"/>
                  <a:pt x="0" y="0"/>
                </a:cubicBezTo>
                <a:close/>
              </a:path>
              <a:path w="1182313" h="492443" stroke="0" extrusionOk="0">
                <a:moveTo>
                  <a:pt x="0" y="0"/>
                </a:moveTo>
                <a:cubicBezTo>
                  <a:pt x="478288" y="50435"/>
                  <a:pt x="621177" y="-86580"/>
                  <a:pt x="1182313" y="0"/>
                </a:cubicBezTo>
                <a:cubicBezTo>
                  <a:pt x="1158678" y="190714"/>
                  <a:pt x="1184673" y="321588"/>
                  <a:pt x="1182313" y="492443"/>
                </a:cubicBezTo>
                <a:cubicBezTo>
                  <a:pt x="991063" y="492758"/>
                  <a:pt x="294608" y="587769"/>
                  <a:pt x="0" y="492443"/>
                </a:cubicBezTo>
                <a:cubicBezTo>
                  <a:pt x="20459" y="319309"/>
                  <a:pt x="-6984" y="125880"/>
                  <a:pt x="0" y="0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="" xmlns:ask="http://schemas.microsoft.com/office/drawing/2018/sketchyshapes" sd="8683736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 err="1"/>
              <a:t>Evapo-tranpiração</a:t>
            </a:r>
            <a:endParaRPr lang="pt-BR" dirty="0"/>
          </a:p>
        </p:txBody>
      </p:sp>
      <p:cxnSp>
        <p:nvCxnSpPr>
          <p:cNvPr id="140" name="Conector de Seta Reta 139">
            <a:extLst>
              <a:ext uri="{FF2B5EF4-FFF2-40B4-BE49-F238E27FC236}">
                <a16:creationId xmlns:a16="http://schemas.microsoft.com/office/drawing/2014/main" id="{2EACC6E8-1575-4726-A05C-D520BDD1B28B}"/>
              </a:ext>
            </a:extLst>
          </p:cNvPr>
          <p:cNvCxnSpPr>
            <a:cxnSpLocks/>
            <a:stCxn id="126" idx="0"/>
            <a:endCxn id="105" idx="2"/>
          </p:cNvCxnSpPr>
          <p:nvPr/>
        </p:nvCxnSpPr>
        <p:spPr>
          <a:xfrm flipH="1" flipV="1">
            <a:off x="1232579" y="2465680"/>
            <a:ext cx="13581" cy="63479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de Seta Reta 142">
            <a:extLst>
              <a:ext uri="{FF2B5EF4-FFF2-40B4-BE49-F238E27FC236}">
                <a16:creationId xmlns:a16="http://schemas.microsoft.com/office/drawing/2014/main" id="{4B08EBFB-3AF0-414D-A20B-27D20C06E3E8}"/>
              </a:ext>
            </a:extLst>
          </p:cNvPr>
          <p:cNvCxnSpPr>
            <a:cxnSpLocks/>
            <a:stCxn id="21" idx="1"/>
            <a:endCxn id="126" idx="3"/>
          </p:cNvCxnSpPr>
          <p:nvPr/>
        </p:nvCxnSpPr>
        <p:spPr>
          <a:xfrm flipH="1">
            <a:off x="655003" y="1557477"/>
            <a:ext cx="1860271" cy="203543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id="{A90910C5-4B45-454A-A393-F74AD68FE1F1}"/>
              </a:ext>
            </a:extLst>
          </p:cNvPr>
          <p:cNvCxnSpPr>
            <a:cxnSpLocks/>
            <a:stCxn id="4096" idx="3"/>
            <a:endCxn id="126" idx="3"/>
          </p:cNvCxnSpPr>
          <p:nvPr/>
        </p:nvCxnSpPr>
        <p:spPr>
          <a:xfrm flipH="1" flipV="1">
            <a:off x="1837316" y="3346693"/>
            <a:ext cx="1485298" cy="9301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CaixaDeTexto 161">
            <a:extLst>
              <a:ext uri="{FF2B5EF4-FFF2-40B4-BE49-F238E27FC236}">
                <a16:creationId xmlns:a16="http://schemas.microsoft.com/office/drawing/2014/main" id="{676DF272-F350-45E6-8766-BC32259D18D6}"/>
              </a:ext>
            </a:extLst>
          </p:cNvPr>
          <p:cNvSpPr txBox="1"/>
          <p:nvPr/>
        </p:nvSpPr>
        <p:spPr>
          <a:xfrm>
            <a:off x="5600700" y="35258"/>
            <a:ext cx="16002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POTENCIAL</a:t>
            </a:r>
          </a:p>
        </p:txBody>
      </p:sp>
      <p:sp>
        <p:nvSpPr>
          <p:cNvPr id="163" name="CaixaDeTexto 162">
            <a:extLst>
              <a:ext uri="{FF2B5EF4-FFF2-40B4-BE49-F238E27FC236}">
                <a16:creationId xmlns:a16="http://schemas.microsoft.com/office/drawing/2014/main" id="{ECC1D92B-B373-4F58-B09F-7F6E7E2E6062}"/>
              </a:ext>
            </a:extLst>
          </p:cNvPr>
          <p:cNvSpPr txBox="1"/>
          <p:nvPr/>
        </p:nvSpPr>
        <p:spPr>
          <a:xfrm>
            <a:off x="5617851" y="555833"/>
            <a:ext cx="1980283" cy="246221"/>
          </a:xfrm>
          <a:custGeom>
            <a:avLst/>
            <a:gdLst>
              <a:gd name="connsiteX0" fmla="*/ 0 w 1980283"/>
              <a:gd name="connsiteY0" fmla="*/ 0 h 246221"/>
              <a:gd name="connsiteX1" fmla="*/ 1980283 w 1980283"/>
              <a:gd name="connsiteY1" fmla="*/ 0 h 246221"/>
              <a:gd name="connsiteX2" fmla="*/ 1980283 w 1980283"/>
              <a:gd name="connsiteY2" fmla="*/ 246221 h 246221"/>
              <a:gd name="connsiteX3" fmla="*/ 0 w 1980283"/>
              <a:gd name="connsiteY3" fmla="*/ 246221 h 246221"/>
              <a:gd name="connsiteX4" fmla="*/ 0 w 1980283"/>
              <a:gd name="connsiteY4" fmla="*/ 0 h 24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0283" h="246221" fill="none" extrusionOk="0">
                <a:moveTo>
                  <a:pt x="0" y="0"/>
                </a:moveTo>
                <a:cubicBezTo>
                  <a:pt x="726354" y="106216"/>
                  <a:pt x="1170389" y="-142119"/>
                  <a:pt x="1980283" y="0"/>
                </a:cubicBezTo>
                <a:cubicBezTo>
                  <a:pt x="1997950" y="84547"/>
                  <a:pt x="1993068" y="141028"/>
                  <a:pt x="1980283" y="246221"/>
                </a:cubicBezTo>
                <a:cubicBezTo>
                  <a:pt x="1168125" y="216993"/>
                  <a:pt x="622311" y="230527"/>
                  <a:pt x="0" y="246221"/>
                </a:cubicBezTo>
                <a:cubicBezTo>
                  <a:pt x="-1983" y="133144"/>
                  <a:pt x="-7278" y="121435"/>
                  <a:pt x="0" y="0"/>
                </a:cubicBezTo>
                <a:close/>
              </a:path>
              <a:path w="1980283" h="246221" stroke="0" extrusionOk="0">
                <a:moveTo>
                  <a:pt x="0" y="0"/>
                </a:moveTo>
                <a:cubicBezTo>
                  <a:pt x="859827" y="-71603"/>
                  <a:pt x="1480278" y="126493"/>
                  <a:pt x="1980283" y="0"/>
                </a:cubicBezTo>
                <a:cubicBezTo>
                  <a:pt x="1976948" y="62936"/>
                  <a:pt x="1959442" y="195807"/>
                  <a:pt x="1980283" y="246221"/>
                </a:cubicBezTo>
                <a:cubicBezTo>
                  <a:pt x="1309367" y="291065"/>
                  <a:pt x="356543" y="89334"/>
                  <a:pt x="0" y="246221"/>
                </a:cubicBezTo>
                <a:cubicBezTo>
                  <a:pt x="-604" y="204213"/>
                  <a:pt x="15484" y="105186"/>
                  <a:pt x="0" y="0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="" xmlns:ask="http://schemas.microsoft.com/office/drawing/2018/sketchyshapes" sd="8683736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LIMITADA POR ÁGUA</a:t>
            </a:r>
          </a:p>
        </p:txBody>
      </p:sp>
      <p:cxnSp>
        <p:nvCxnSpPr>
          <p:cNvPr id="167" name="Conector de Seta Reta 166">
            <a:extLst>
              <a:ext uri="{FF2B5EF4-FFF2-40B4-BE49-F238E27FC236}">
                <a16:creationId xmlns:a16="http://schemas.microsoft.com/office/drawing/2014/main" id="{96507278-3432-4344-91A7-04C7D066D58E}"/>
              </a:ext>
            </a:extLst>
          </p:cNvPr>
          <p:cNvCxnSpPr>
            <a:cxnSpLocks/>
            <a:stCxn id="70" idx="4"/>
            <a:endCxn id="31" idx="1"/>
          </p:cNvCxnSpPr>
          <p:nvPr/>
        </p:nvCxnSpPr>
        <p:spPr>
          <a:xfrm>
            <a:off x="4076921" y="4930543"/>
            <a:ext cx="967109" cy="55114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90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3617" y="979789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Estrutura dos arquivos</a:t>
            </a:r>
          </a:p>
        </p:txBody>
      </p:sp>
      <p:sp>
        <p:nvSpPr>
          <p:cNvPr id="4" name="Fluxograma: Processo 3">
            <a:extLst>
              <a:ext uri="{FF2B5EF4-FFF2-40B4-BE49-F238E27FC236}">
                <a16:creationId xmlns:a16="http://schemas.microsoft.com/office/drawing/2014/main" id="{D278076A-88C6-4656-A15C-4CC7C4E9E288}"/>
              </a:ext>
            </a:extLst>
          </p:cNvPr>
          <p:cNvSpPr/>
          <p:nvPr/>
        </p:nvSpPr>
        <p:spPr>
          <a:xfrm>
            <a:off x="3200400" y="4648200"/>
            <a:ext cx="2286000" cy="1143000"/>
          </a:xfrm>
          <a:prstGeom prst="flowChartProcess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err="1">
                <a:solidFill>
                  <a:srgbClr val="002060"/>
                </a:solidFill>
                <a:latin typeface="+mj-lt"/>
              </a:rPr>
              <a:t>Cropsim</a:t>
            </a:r>
            <a:endParaRPr lang="pt-BR" sz="40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Fluxograma: Dados 6">
            <a:extLst>
              <a:ext uri="{FF2B5EF4-FFF2-40B4-BE49-F238E27FC236}">
                <a16:creationId xmlns:a16="http://schemas.microsoft.com/office/drawing/2014/main" id="{619E4878-7C9F-42E4-99D3-E17FE39448B9}"/>
              </a:ext>
            </a:extLst>
          </p:cNvPr>
          <p:cNvSpPr/>
          <p:nvPr/>
        </p:nvSpPr>
        <p:spPr>
          <a:xfrm>
            <a:off x="291737" y="3212673"/>
            <a:ext cx="1981200" cy="609600"/>
          </a:xfrm>
          <a:prstGeom prst="flowChartInputOutp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latin typeface="+mj-lt"/>
              </a:rPr>
              <a:t>Meteo</a:t>
            </a:r>
            <a:endParaRPr lang="pt-BR" sz="2400" b="1" dirty="0">
              <a:latin typeface="+mj-lt"/>
            </a:endParaRPr>
          </a:p>
        </p:txBody>
      </p:sp>
      <p:sp>
        <p:nvSpPr>
          <p:cNvPr id="9" name="Fluxograma: Dados 8">
            <a:extLst>
              <a:ext uri="{FF2B5EF4-FFF2-40B4-BE49-F238E27FC236}">
                <a16:creationId xmlns:a16="http://schemas.microsoft.com/office/drawing/2014/main" id="{3501A54F-40B6-483D-886B-17DB16D5694C}"/>
              </a:ext>
            </a:extLst>
          </p:cNvPr>
          <p:cNvSpPr/>
          <p:nvPr/>
        </p:nvSpPr>
        <p:spPr>
          <a:xfrm>
            <a:off x="298268" y="6095603"/>
            <a:ext cx="1981200" cy="609600"/>
          </a:xfrm>
          <a:prstGeom prst="flowChartInputOutp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Solo</a:t>
            </a:r>
          </a:p>
        </p:txBody>
      </p:sp>
      <p:sp>
        <p:nvSpPr>
          <p:cNvPr id="10" name="Fluxograma: Dados 9">
            <a:extLst>
              <a:ext uri="{FF2B5EF4-FFF2-40B4-BE49-F238E27FC236}">
                <a16:creationId xmlns:a16="http://schemas.microsoft.com/office/drawing/2014/main" id="{D4B5C10B-B294-428F-9B2E-C6E3C2D8AC35}"/>
              </a:ext>
            </a:extLst>
          </p:cNvPr>
          <p:cNvSpPr/>
          <p:nvPr/>
        </p:nvSpPr>
        <p:spPr>
          <a:xfrm>
            <a:off x="13063" y="3988226"/>
            <a:ext cx="1981200" cy="609600"/>
          </a:xfrm>
          <a:prstGeom prst="flowChartInputOut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Cultura</a:t>
            </a:r>
          </a:p>
        </p:txBody>
      </p:sp>
      <p:sp>
        <p:nvSpPr>
          <p:cNvPr id="11" name="Fluxograma: Dados 10">
            <a:extLst>
              <a:ext uri="{FF2B5EF4-FFF2-40B4-BE49-F238E27FC236}">
                <a16:creationId xmlns:a16="http://schemas.microsoft.com/office/drawing/2014/main" id="{C04BC029-6D91-438D-B6EB-007DF98BDE57}"/>
              </a:ext>
            </a:extLst>
          </p:cNvPr>
          <p:cNvSpPr/>
          <p:nvPr/>
        </p:nvSpPr>
        <p:spPr>
          <a:xfrm>
            <a:off x="93617" y="4515116"/>
            <a:ext cx="1981200" cy="609600"/>
          </a:xfrm>
          <a:prstGeom prst="flowChartInputOutp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Manejo</a:t>
            </a:r>
          </a:p>
        </p:txBody>
      </p:sp>
      <p:sp>
        <p:nvSpPr>
          <p:cNvPr id="8" name="Fluxograma: Vários Documentos 7">
            <a:extLst>
              <a:ext uri="{FF2B5EF4-FFF2-40B4-BE49-F238E27FC236}">
                <a16:creationId xmlns:a16="http://schemas.microsoft.com/office/drawing/2014/main" id="{20C9EEB3-F442-4DBC-9E30-89B9FE376376}"/>
              </a:ext>
            </a:extLst>
          </p:cNvPr>
          <p:cNvSpPr/>
          <p:nvPr/>
        </p:nvSpPr>
        <p:spPr>
          <a:xfrm>
            <a:off x="6372497" y="4724400"/>
            <a:ext cx="2514600" cy="1731618"/>
          </a:xfrm>
          <a:prstGeom prst="flowChartMulti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+mj-lt"/>
              </a:rPr>
              <a:t>Resultados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16EE6978-A84B-4700-83BF-24348ABE38EA}"/>
              </a:ext>
            </a:extLst>
          </p:cNvPr>
          <p:cNvCxnSpPr>
            <a:cxnSpLocks/>
            <a:stCxn id="7" idx="5"/>
            <a:endCxn id="4" idx="1"/>
          </p:cNvCxnSpPr>
          <p:nvPr/>
        </p:nvCxnSpPr>
        <p:spPr>
          <a:xfrm>
            <a:off x="2074817" y="3517473"/>
            <a:ext cx="1125583" cy="1702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817E6F5-3E78-49C2-BE2E-3E711466393C}"/>
              </a:ext>
            </a:extLst>
          </p:cNvPr>
          <p:cNvCxnSpPr>
            <a:cxnSpLocks/>
            <a:stCxn id="9" idx="5"/>
            <a:endCxn id="4" idx="1"/>
          </p:cNvCxnSpPr>
          <p:nvPr/>
        </p:nvCxnSpPr>
        <p:spPr>
          <a:xfrm flipV="1">
            <a:off x="2081348" y="5219700"/>
            <a:ext cx="1119052" cy="1180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2BA5FA1-E391-48FD-A4B8-9E3E4490B833}"/>
              </a:ext>
            </a:extLst>
          </p:cNvPr>
          <p:cNvCxnSpPr>
            <a:cxnSpLocks/>
            <a:stCxn id="10" idx="5"/>
            <a:endCxn id="4" idx="1"/>
          </p:cNvCxnSpPr>
          <p:nvPr/>
        </p:nvCxnSpPr>
        <p:spPr>
          <a:xfrm>
            <a:off x="1796143" y="4293026"/>
            <a:ext cx="1404257" cy="926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AB3597D1-2901-4A4F-B0A2-6134E2E0F9EC}"/>
              </a:ext>
            </a:extLst>
          </p:cNvPr>
          <p:cNvCxnSpPr>
            <a:cxnSpLocks/>
            <a:stCxn id="11" idx="5"/>
            <a:endCxn id="4" idx="1"/>
          </p:cNvCxnSpPr>
          <p:nvPr/>
        </p:nvCxnSpPr>
        <p:spPr>
          <a:xfrm>
            <a:off x="1876697" y="4819916"/>
            <a:ext cx="1323703" cy="399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A07DCA0-E32C-48CD-9EEF-2E7F5FF275D4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5486400" y="5219700"/>
            <a:ext cx="886097" cy="370509"/>
          </a:xfrm>
          <a:prstGeom prst="line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DA6A6228-141A-4249-AD80-249C0D85E0E7}"/>
              </a:ext>
            </a:extLst>
          </p:cNvPr>
          <p:cNvSpPr txBox="1"/>
          <p:nvPr/>
        </p:nvSpPr>
        <p:spPr>
          <a:xfrm>
            <a:off x="48693" y="5551486"/>
            <a:ext cx="1909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  <a:latin typeface="+mj-lt"/>
              </a:rPr>
              <a:t>Somente</a:t>
            </a:r>
            <a:endParaRPr lang="pt-BR" sz="1600" b="1" i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pt-BR" sz="1600" b="1" dirty="0">
                <a:solidFill>
                  <a:srgbClr val="FF0000"/>
                </a:solidFill>
                <a:latin typeface="+mj-lt"/>
              </a:rPr>
              <a:t>limitado por água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CD6062C-47A0-4D0C-A84D-C203197D1809}"/>
              </a:ext>
            </a:extLst>
          </p:cNvPr>
          <p:cNvSpPr/>
          <p:nvPr/>
        </p:nvSpPr>
        <p:spPr>
          <a:xfrm>
            <a:off x="4107180" y="5551486"/>
            <a:ext cx="17526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cropsim.py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FFB7A8C-270F-4F41-A31E-53799EF4F2D9}"/>
              </a:ext>
            </a:extLst>
          </p:cNvPr>
          <p:cNvSpPr/>
          <p:nvPr/>
        </p:nvSpPr>
        <p:spPr>
          <a:xfrm>
            <a:off x="2438400" y="2384608"/>
            <a:ext cx="19050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Fluxograma: Dados 19">
            <a:extLst>
              <a:ext uri="{FF2B5EF4-FFF2-40B4-BE49-F238E27FC236}">
                <a16:creationId xmlns:a16="http://schemas.microsoft.com/office/drawing/2014/main" id="{33736245-3F4F-4F1D-9E5B-29FB0DA5694F}"/>
              </a:ext>
            </a:extLst>
          </p:cNvPr>
          <p:cNvSpPr/>
          <p:nvPr/>
        </p:nvSpPr>
        <p:spPr>
          <a:xfrm>
            <a:off x="93617" y="2034131"/>
            <a:ext cx="3048001" cy="609600"/>
          </a:xfrm>
          <a:prstGeom prst="flowChartInputOutpu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Inicialização</a:t>
            </a:r>
          </a:p>
        </p:txBody>
      </p:sp>
      <p:cxnSp>
        <p:nvCxnSpPr>
          <p:cNvPr id="13" name="Conector: Angulado 12">
            <a:extLst>
              <a:ext uri="{FF2B5EF4-FFF2-40B4-BE49-F238E27FC236}">
                <a16:creationId xmlns:a16="http://schemas.microsoft.com/office/drawing/2014/main" id="{B0AFDE8A-A6A7-4104-8F97-1637C9064C28}"/>
              </a:ext>
            </a:extLst>
          </p:cNvPr>
          <p:cNvCxnSpPr>
            <a:stCxn id="18" idx="2"/>
            <a:endCxn id="7" idx="0"/>
          </p:cNvCxnSpPr>
          <p:nvPr/>
        </p:nvCxnSpPr>
        <p:spPr>
          <a:xfrm rot="5400000">
            <a:off x="2278609" y="2100381"/>
            <a:ext cx="314141" cy="19104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: Angulado 22">
            <a:extLst>
              <a:ext uri="{FF2B5EF4-FFF2-40B4-BE49-F238E27FC236}">
                <a16:creationId xmlns:a16="http://schemas.microsoft.com/office/drawing/2014/main" id="{48C166CD-3BDE-4E1A-8D16-EDF48E398757}"/>
              </a:ext>
            </a:extLst>
          </p:cNvPr>
          <p:cNvCxnSpPr>
            <a:cxnSpLocks/>
            <a:stCxn id="18" idx="2"/>
            <a:endCxn id="10" idx="0"/>
          </p:cNvCxnSpPr>
          <p:nvPr/>
        </p:nvCxnSpPr>
        <p:spPr>
          <a:xfrm rot="5400000">
            <a:off x="1751495" y="2348821"/>
            <a:ext cx="1089694" cy="21891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59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07B79A4-0CBE-4FB7-A3F1-E7FD433BB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944" y="2915086"/>
            <a:ext cx="5124993" cy="295519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1920" y="98772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Estrutura dos arquivos</a:t>
            </a:r>
          </a:p>
        </p:txBody>
      </p:sp>
      <p:sp>
        <p:nvSpPr>
          <p:cNvPr id="7" name="Fluxograma: Dados 6">
            <a:extLst>
              <a:ext uri="{FF2B5EF4-FFF2-40B4-BE49-F238E27FC236}">
                <a16:creationId xmlns:a16="http://schemas.microsoft.com/office/drawing/2014/main" id="{619E4878-7C9F-42E4-99D3-E17FE39448B9}"/>
              </a:ext>
            </a:extLst>
          </p:cNvPr>
          <p:cNvSpPr/>
          <p:nvPr/>
        </p:nvSpPr>
        <p:spPr>
          <a:xfrm>
            <a:off x="291737" y="3212673"/>
            <a:ext cx="1981200" cy="609600"/>
          </a:xfrm>
          <a:prstGeom prst="flowChartInputOutp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latin typeface="+mj-lt"/>
              </a:rPr>
              <a:t>Meteo</a:t>
            </a:r>
            <a:endParaRPr lang="pt-BR" sz="2400" b="1" dirty="0">
              <a:latin typeface="+mj-lt"/>
            </a:endParaRPr>
          </a:p>
        </p:txBody>
      </p:sp>
      <p:sp>
        <p:nvSpPr>
          <p:cNvPr id="10" name="Fluxograma: Dados 9">
            <a:extLst>
              <a:ext uri="{FF2B5EF4-FFF2-40B4-BE49-F238E27FC236}">
                <a16:creationId xmlns:a16="http://schemas.microsoft.com/office/drawing/2014/main" id="{D4B5C10B-B294-428F-9B2E-C6E3C2D8AC35}"/>
              </a:ext>
            </a:extLst>
          </p:cNvPr>
          <p:cNvSpPr/>
          <p:nvPr/>
        </p:nvSpPr>
        <p:spPr>
          <a:xfrm>
            <a:off x="13063" y="3988226"/>
            <a:ext cx="1981200" cy="609600"/>
          </a:xfrm>
          <a:prstGeom prst="flowChartInputOut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Cultura</a:t>
            </a:r>
          </a:p>
        </p:txBody>
      </p:sp>
      <p:sp>
        <p:nvSpPr>
          <p:cNvPr id="11" name="Fluxograma: Dados 10">
            <a:extLst>
              <a:ext uri="{FF2B5EF4-FFF2-40B4-BE49-F238E27FC236}">
                <a16:creationId xmlns:a16="http://schemas.microsoft.com/office/drawing/2014/main" id="{C04BC029-6D91-438D-B6EB-007DF98BDE57}"/>
              </a:ext>
            </a:extLst>
          </p:cNvPr>
          <p:cNvSpPr/>
          <p:nvPr/>
        </p:nvSpPr>
        <p:spPr>
          <a:xfrm>
            <a:off x="93617" y="4515116"/>
            <a:ext cx="1981200" cy="609600"/>
          </a:xfrm>
          <a:prstGeom prst="flowChartInputOutp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Manejo</a:t>
            </a:r>
          </a:p>
        </p:txBody>
      </p:sp>
      <p:sp>
        <p:nvSpPr>
          <p:cNvPr id="20" name="Fluxograma: Dados 19">
            <a:extLst>
              <a:ext uri="{FF2B5EF4-FFF2-40B4-BE49-F238E27FC236}">
                <a16:creationId xmlns:a16="http://schemas.microsoft.com/office/drawing/2014/main" id="{33736245-3F4F-4F1D-9E5B-29FB0DA5694F}"/>
              </a:ext>
            </a:extLst>
          </p:cNvPr>
          <p:cNvSpPr/>
          <p:nvPr/>
        </p:nvSpPr>
        <p:spPr>
          <a:xfrm>
            <a:off x="93617" y="2034131"/>
            <a:ext cx="3048001" cy="609600"/>
          </a:xfrm>
          <a:prstGeom prst="flowChartInputOutpu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Inicialização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FFB7A8C-270F-4F41-A31E-53799EF4F2D9}"/>
              </a:ext>
            </a:extLst>
          </p:cNvPr>
          <p:cNvSpPr/>
          <p:nvPr/>
        </p:nvSpPr>
        <p:spPr>
          <a:xfrm>
            <a:off x="2438400" y="2384608"/>
            <a:ext cx="19050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Seta: para a Direita 28">
            <a:extLst>
              <a:ext uri="{FF2B5EF4-FFF2-40B4-BE49-F238E27FC236}">
                <a16:creationId xmlns:a16="http://schemas.microsoft.com/office/drawing/2014/main" id="{F723AACB-70D2-4488-BC19-DC8E0FE1F824}"/>
              </a:ext>
            </a:extLst>
          </p:cNvPr>
          <p:cNvSpPr/>
          <p:nvPr/>
        </p:nvSpPr>
        <p:spPr>
          <a:xfrm rot="16200000">
            <a:off x="3817620" y="6024420"/>
            <a:ext cx="609601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B8FF0B5-E594-4801-BCD7-6BE0E3A868DB}"/>
              </a:ext>
            </a:extLst>
          </p:cNvPr>
          <p:cNvSpPr txBox="1"/>
          <p:nvPr/>
        </p:nvSpPr>
        <p:spPr>
          <a:xfrm>
            <a:off x="1594757" y="6046353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rgbClr val="FF0000"/>
                </a:solidFill>
                <a:latin typeface="+mj-lt"/>
              </a:rPr>
              <a:t>número da linha após importar em Python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B089C6A-3F24-4BA2-B221-F04E277E6B2F}"/>
              </a:ext>
            </a:extLst>
          </p:cNvPr>
          <p:cNvSpPr/>
          <p:nvPr/>
        </p:nvSpPr>
        <p:spPr>
          <a:xfrm>
            <a:off x="3962401" y="2898532"/>
            <a:ext cx="324394" cy="2892668"/>
          </a:xfrm>
          <a:prstGeom prst="rect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8E35BEF0-71E6-4519-8AEF-E96D859B6533}"/>
              </a:ext>
            </a:extLst>
          </p:cNvPr>
          <p:cNvSpPr/>
          <p:nvPr/>
        </p:nvSpPr>
        <p:spPr>
          <a:xfrm rot="10800000">
            <a:off x="5623519" y="3908596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B1A472BC-DF84-4A38-BB6A-1284A1D10813}"/>
              </a:ext>
            </a:extLst>
          </p:cNvPr>
          <p:cNvSpPr/>
          <p:nvPr/>
        </p:nvSpPr>
        <p:spPr>
          <a:xfrm rot="10800000">
            <a:off x="5375079" y="4505050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Seta: para a Direita 33">
            <a:extLst>
              <a:ext uri="{FF2B5EF4-FFF2-40B4-BE49-F238E27FC236}">
                <a16:creationId xmlns:a16="http://schemas.microsoft.com/office/drawing/2014/main" id="{7321BEBE-AD03-49BB-AE81-F54F40CD915C}"/>
              </a:ext>
            </a:extLst>
          </p:cNvPr>
          <p:cNvSpPr/>
          <p:nvPr/>
        </p:nvSpPr>
        <p:spPr>
          <a:xfrm rot="10800000">
            <a:off x="4641153" y="5095906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2985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06849BA3-17CA-46F0-A30C-731C547DE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64" y="1823494"/>
            <a:ext cx="6932507" cy="3007252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87723155-59D4-4705-A685-73F81B86F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5266" y="2464592"/>
            <a:ext cx="5124993" cy="295519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4135" y="847198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Importar </a:t>
            </a:r>
            <a:r>
              <a:rPr lang="pt-BR" sz="4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sz="4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FFB7A8C-270F-4F41-A31E-53799EF4F2D9}"/>
              </a:ext>
            </a:extLst>
          </p:cNvPr>
          <p:cNvSpPr/>
          <p:nvPr/>
        </p:nvSpPr>
        <p:spPr>
          <a:xfrm>
            <a:off x="7180038" y="4822036"/>
            <a:ext cx="19050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B089C6A-3F24-4BA2-B221-F04E277E6B2F}"/>
              </a:ext>
            </a:extLst>
          </p:cNvPr>
          <p:cNvSpPr/>
          <p:nvPr/>
        </p:nvSpPr>
        <p:spPr>
          <a:xfrm>
            <a:off x="4962380" y="2443292"/>
            <a:ext cx="324394" cy="2892668"/>
          </a:xfrm>
          <a:prstGeom prst="rect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8E35BEF0-71E6-4519-8AEF-E96D859B6533}"/>
              </a:ext>
            </a:extLst>
          </p:cNvPr>
          <p:cNvSpPr/>
          <p:nvPr/>
        </p:nvSpPr>
        <p:spPr>
          <a:xfrm rot="10800000">
            <a:off x="6579019" y="3445603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B1A472BC-DF84-4A38-BB6A-1284A1D10813}"/>
              </a:ext>
            </a:extLst>
          </p:cNvPr>
          <p:cNvSpPr/>
          <p:nvPr/>
        </p:nvSpPr>
        <p:spPr>
          <a:xfrm rot="10800000">
            <a:off x="6274218" y="4058280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Seta: para a Direita 33">
            <a:extLst>
              <a:ext uri="{FF2B5EF4-FFF2-40B4-BE49-F238E27FC236}">
                <a16:creationId xmlns:a16="http://schemas.microsoft.com/office/drawing/2014/main" id="{7321BEBE-AD03-49BB-AE81-F54F40CD915C}"/>
              </a:ext>
            </a:extLst>
          </p:cNvPr>
          <p:cNvSpPr/>
          <p:nvPr/>
        </p:nvSpPr>
        <p:spPr>
          <a:xfrm rot="10800000">
            <a:off x="5654552" y="4661728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Seta: para a Direita 25">
            <a:extLst>
              <a:ext uri="{FF2B5EF4-FFF2-40B4-BE49-F238E27FC236}">
                <a16:creationId xmlns:a16="http://schemas.microsoft.com/office/drawing/2014/main" id="{C2788B90-B6F5-46F4-AC33-E87987799DC5}"/>
              </a:ext>
            </a:extLst>
          </p:cNvPr>
          <p:cNvSpPr/>
          <p:nvPr/>
        </p:nvSpPr>
        <p:spPr>
          <a:xfrm rot="5400000">
            <a:off x="2186222" y="5140411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310CB4D-405E-4ACA-94F5-9D3EC826B5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135" y="5716754"/>
            <a:ext cx="8858250" cy="828675"/>
          </a:xfrm>
          <a:prstGeom prst="rect">
            <a:avLst/>
          </a:prstGeom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C2A93FFF-3176-4460-876D-6ED2F9848179}"/>
              </a:ext>
            </a:extLst>
          </p:cNvPr>
          <p:cNvSpPr/>
          <p:nvPr/>
        </p:nvSpPr>
        <p:spPr>
          <a:xfrm>
            <a:off x="533400" y="1928910"/>
            <a:ext cx="9144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1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FE8E7B4-0111-4158-A489-7C97A83CED87}"/>
              </a:ext>
            </a:extLst>
          </p:cNvPr>
          <p:cNvSpPr txBox="1"/>
          <p:nvPr/>
        </p:nvSpPr>
        <p:spPr>
          <a:xfrm>
            <a:off x="155258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Importar arquivo </a:t>
            </a:r>
            <a:r>
              <a:rPr lang="pt-BR" sz="4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pt-BR" sz="4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</a:t>
            </a:r>
            <a:endParaRPr lang="pt-BR" sz="4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50BBB6E-B77D-4DC4-B6A1-556CB3D8A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8" y="3235325"/>
            <a:ext cx="5391150" cy="348615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0A8CC1C0-9D1D-4A21-8545-574E5D4DF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1083" y="1288197"/>
            <a:ext cx="4143375" cy="2582103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02C79B72-D4CF-4575-A12E-228F4A33C9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5817428"/>
            <a:ext cx="4308813" cy="750484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5ACAFCE8-D944-4CE9-B4A3-FDA6CEB91E22}"/>
              </a:ext>
            </a:extLst>
          </p:cNvPr>
          <p:cNvSpPr/>
          <p:nvPr/>
        </p:nvSpPr>
        <p:spPr>
          <a:xfrm>
            <a:off x="5715000" y="1956961"/>
            <a:ext cx="9144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1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CD9C1AF-3244-4481-AE9A-B71E61028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FE8E7B4-0111-4158-A489-7C97A83CED87}"/>
              </a:ext>
            </a:extLst>
          </p:cNvPr>
          <p:cNvSpPr txBox="1"/>
          <p:nvPr/>
        </p:nvSpPr>
        <p:spPr>
          <a:xfrm>
            <a:off x="155258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Importar arquivo </a:t>
            </a:r>
            <a:r>
              <a:rPr lang="pt-BR" sz="4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pt-BR" sz="4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crp</a:t>
            </a:r>
            <a:endParaRPr lang="pt-BR" sz="4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5BEAF64-D97E-4497-AEA8-14A1A575D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513" y="1292551"/>
            <a:ext cx="3791411" cy="573027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C18E0FB-B4F1-48A7-AAC2-D87E3CCC7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88197"/>
            <a:ext cx="4282903" cy="4776787"/>
          </a:xfrm>
          <a:prstGeom prst="rect">
            <a:avLst/>
          </a:prstGeom>
        </p:spPr>
      </p:pic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6E1651EC-C2C9-4D16-A89D-A43E168BC7C5}"/>
              </a:ext>
            </a:extLst>
          </p:cNvPr>
          <p:cNvCxnSpPr/>
          <p:nvPr/>
        </p:nvCxnSpPr>
        <p:spPr>
          <a:xfrm flipV="1">
            <a:off x="1752600" y="2037806"/>
            <a:ext cx="3307080" cy="62919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14761F3-6921-49EF-A403-79986E5E9762}"/>
              </a:ext>
            </a:extLst>
          </p:cNvPr>
          <p:cNvCxnSpPr>
            <a:cxnSpLocks/>
          </p:cNvCxnSpPr>
          <p:nvPr/>
        </p:nvCxnSpPr>
        <p:spPr>
          <a:xfrm flipV="1">
            <a:off x="1752600" y="2514600"/>
            <a:ext cx="3307080" cy="1524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72DA0DB7-5CBC-4403-A4CC-21A7FAC57698}"/>
              </a:ext>
            </a:extLst>
          </p:cNvPr>
          <p:cNvCxnSpPr>
            <a:cxnSpLocks/>
          </p:cNvCxnSpPr>
          <p:nvPr/>
        </p:nvCxnSpPr>
        <p:spPr>
          <a:xfrm flipV="1">
            <a:off x="2647406" y="2943497"/>
            <a:ext cx="2429691" cy="40059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243539AA-1E3D-45BA-9E50-73E692090971}"/>
              </a:ext>
            </a:extLst>
          </p:cNvPr>
          <p:cNvCxnSpPr>
            <a:cxnSpLocks/>
          </p:cNvCxnSpPr>
          <p:nvPr/>
        </p:nvCxnSpPr>
        <p:spPr>
          <a:xfrm flipV="1">
            <a:off x="2660469" y="3048000"/>
            <a:ext cx="2416628" cy="4397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7F74638-72A4-48D1-B41F-C732C6C77779}"/>
              </a:ext>
            </a:extLst>
          </p:cNvPr>
          <p:cNvCxnSpPr>
            <a:cxnSpLocks/>
          </p:cNvCxnSpPr>
          <p:nvPr/>
        </p:nvCxnSpPr>
        <p:spPr>
          <a:xfrm flipV="1">
            <a:off x="2467517" y="3152503"/>
            <a:ext cx="2626997" cy="46222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00A297FD-77FB-4245-9890-B63D7C2B901D}"/>
              </a:ext>
            </a:extLst>
          </p:cNvPr>
          <p:cNvCxnSpPr>
            <a:cxnSpLocks/>
          </p:cNvCxnSpPr>
          <p:nvPr/>
        </p:nvCxnSpPr>
        <p:spPr>
          <a:xfrm>
            <a:off x="2508069" y="4319452"/>
            <a:ext cx="2569028" cy="3047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86A3086E-66CB-4EDB-9E4D-E703EF922F09}"/>
              </a:ext>
            </a:extLst>
          </p:cNvPr>
          <p:cNvCxnSpPr>
            <a:cxnSpLocks/>
          </p:cNvCxnSpPr>
          <p:nvPr/>
        </p:nvCxnSpPr>
        <p:spPr>
          <a:xfrm>
            <a:off x="1842345" y="4871842"/>
            <a:ext cx="3217335" cy="15300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0D7E30ED-3048-4750-83F7-4FF8710E0C2E}"/>
              </a:ext>
            </a:extLst>
          </p:cNvPr>
          <p:cNvCxnSpPr>
            <a:cxnSpLocks/>
          </p:cNvCxnSpPr>
          <p:nvPr/>
        </p:nvCxnSpPr>
        <p:spPr>
          <a:xfrm>
            <a:off x="1842345" y="4871842"/>
            <a:ext cx="3243461" cy="64939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324C7A6-A433-4C30-BFEB-595703A5487C}"/>
              </a:ext>
            </a:extLst>
          </p:cNvPr>
          <p:cNvCxnSpPr>
            <a:cxnSpLocks/>
          </p:cNvCxnSpPr>
          <p:nvPr/>
        </p:nvCxnSpPr>
        <p:spPr>
          <a:xfrm>
            <a:off x="1796725" y="5703512"/>
            <a:ext cx="3297789" cy="21831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B2B72FD5-9C3A-47ED-82AD-920278D025F1}"/>
              </a:ext>
            </a:extLst>
          </p:cNvPr>
          <p:cNvCxnSpPr>
            <a:cxnSpLocks/>
          </p:cNvCxnSpPr>
          <p:nvPr/>
        </p:nvCxnSpPr>
        <p:spPr>
          <a:xfrm>
            <a:off x="1796725" y="5703512"/>
            <a:ext cx="3306498" cy="8104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C507E0B7-EEB1-4F41-ABD1-EAFBC6FA45A0}"/>
              </a:ext>
            </a:extLst>
          </p:cNvPr>
          <p:cNvCxnSpPr>
            <a:cxnSpLocks/>
          </p:cNvCxnSpPr>
          <p:nvPr/>
        </p:nvCxnSpPr>
        <p:spPr>
          <a:xfrm flipV="1">
            <a:off x="3805646" y="3407566"/>
            <a:ext cx="0" cy="10163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00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552474BD-A2C9-4543-8AD5-0C01CBC46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137" y="2731818"/>
            <a:ext cx="3938587" cy="2858327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FE8E7B4-0111-4158-A489-7C97A83CED87}"/>
              </a:ext>
            </a:extLst>
          </p:cNvPr>
          <p:cNvSpPr txBox="1"/>
          <p:nvPr/>
        </p:nvSpPr>
        <p:spPr>
          <a:xfrm>
            <a:off x="155258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Importar arquivo </a:t>
            </a:r>
            <a:r>
              <a:rPr lang="pt-BR" sz="4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pt-BR" sz="4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crp</a:t>
            </a:r>
            <a:endParaRPr lang="pt-BR" sz="4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8023070-7061-48C2-A196-82E6F6E06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03350"/>
            <a:ext cx="5057775" cy="4953000"/>
          </a:xfrm>
          <a:prstGeom prst="rect">
            <a:avLst/>
          </a:prstGeom>
        </p:spPr>
      </p:pic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B2B72FD5-9C3A-47ED-82AD-920278D025F1}"/>
              </a:ext>
            </a:extLst>
          </p:cNvPr>
          <p:cNvCxnSpPr>
            <a:cxnSpLocks/>
          </p:cNvCxnSpPr>
          <p:nvPr/>
        </p:nvCxnSpPr>
        <p:spPr>
          <a:xfrm>
            <a:off x="3733800" y="4953000"/>
            <a:ext cx="1843088" cy="0"/>
          </a:xfrm>
          <a:prstGeom prst="line">
            <a:avLst/>
          </a:prstGeom>
          <a:ln w="47625">
            <a:solidFill>
              <a:srgbClr val="FF000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91345D2A-C4E9-43E3-AF05-92C1AC10701E}"/>
              </a:ext>
            </a:extLst>
          </p:cNvPr>
          <p:cNvCxnSpPr>
            <a:cxnSpLocks/>
          </p:cNvCxnSpPr>
          <p:nvPr/>
        </p:nvCxnSpPr>
        <p:spPr>
          <a:xfrm>
            <a:off x="3733800" y="2057400"/>
            <a:ext cx="1912144" cy="1000858"/>
          </a:xfrm>
          <a:prstGeom prst="line">
            <a:avLst/>
          </a:prstGeom>
          <a:ln w="47625">
            <a:solidFill>
              <a:srgbClr val="FF000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4123CC94-1EFB-4D7F-9E6D-2598F2FF4085}"/>
              </a:ext>
            </a:extLst>
          </p:cNvPr>
          <p:cNvCxnSpPr>
            <a:cxnSpLocks/>
          </p:cNvCxnSpPr>
          <p:nvPr/>
        </p:nvCxnSpPr>
        <p:spPr>
          <a:xfrm>
            <a:off x="3886200" y="3352800"/>
            <a:ext cx="1794272" cy="527050"/>
          </a:xfrm>
          <a:prstGeom prst="line">
            <a:avLst/>
          </a:prstGeom>
          <a:ln w="47625">
            <a:solidFill>
              <a:srgbClr val="FF000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57265773-574D-467A-ABAE-7BFA9C61A929}"/>
              </a:ext>
            </a:extLst>
          </p:cNvPr>
          <p:cNvSpPr txBox="1"/>
          <p:nvPr/>
        </p:nvSpPr>
        <p:spPr>
          <a:xfrm>
            <a:off x="6553200" y="977492"/>
            <a:ext cx="1794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solidFill>
                  <a:srgbClr val="0070C0"/>
                </a:solidFill>
                <a:latin typeface="+mj-lt"/>
              </a:rPr>
              <a:t>Listas:</a:t>
            </a:r>
          </a:p>
          <a:p>
            <a:r>
              <a:rPr lang="pt-BR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0 – folhas</a:t>
            </a:r>
          </a:p>
          <a:p>
            <a:r>
              <a:rPr lang="pt-BR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1 – raízes</a:t>
            </a:r>
          </a:p>
          <a:p>
            <a:r>
              <a:rPr lang="pt-BR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2 – caule</a:t>
            </a:r>
          </a:p>
          <a:p>
            <a:r>
              <a:rPr lang="pt-BR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3 - sementes</a:t>
            </a:r>
            <a:endParaRPr lang="pt-BR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68AC4F72-9BF5-4B2B-AB26-1E1DD1342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594488"/>
            <a:ext cx="4456244" cy="1165087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79874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25489</TotalTime>
  <Words>290</Words>
  <Application>Microsoft Office PowerPoint</Application>
  <PresentationFormat>Apresentação na tela (4:3)</PresentationFormat>
  <Paragraphs>115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Calibri</vt:lpstr>
      <vt:lpstr>Constantia</vt:lpstr>
      <vt:lpstr>Courier New</vt:lpstr>
      <vt:lpstr>Wingdings</vt:lpstr>
      <vt:lpstr>Wingdings 2</vt:lpstr>
      <vt:lpstr>Fluxo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Quirin</dc:creator>
  <cp:lastModifiedBy>Quirijn</cp:lastModifiedBy>
  <cp:revision>1079</cp:revision>
  <dcterms:created xsi:type="dcterms:W3CDTF">2011-10-26T11:01:36Z</dcterms:created>
  <dcterms:modified xsi:type="dcterms:W3CDTF">2024-05-02T09:41:08Z</dcterms:modified>
</cp:coreProperties>
</file>