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sldIdLst>
    <p:sldId id="258" r:id="rId2"/>
    <p:sldId id="261" r:id="rId3"/>
    <p:sldId id="430" r:id="rId4"/>
    <p:sldId id="431" r:id="rId5"/>
    <p:sldId id="432" r:id="rId6"/>
    <p:sldId id="435" r:id="rId7"/>
    <p:sldId id="433" r:id="rId8"/>
    <p:sldId id="437" r:id="rId9"/>
    <p:sldId id="392" r:id="rId10"/>
    <p:sldId id="270" r:id="rId11"/>
    <p:sldId id="271" r:id="rId12"/>
    <p:sldId id="272" r:id="rId13"/>
    <p:sldId id="391" r:id="rId14"/>
    <p:sldId id="378" r:id="rId15"/>
    <p:sldId id="273" r:id="rId16"/>
    <p:sldId id="436" r:id="rId17"/>
    <p:sldId id="379" r:id="rId18"/>
    <p:sldId id="275" r:id="rId19"/>
    <p:sldId id="276" r:id="rId20"/>
    <p:sldId id="381" r:id="rId21"/>
    <p:sldId id="382" r:id="rId22"/>
    <p:sldId id="434" r:id="rId23"/>
    <p:sldId id="288" r:id="rId24"/>
    <p:sldId id="289" r:id="rId25"/>
    <p:sldId id="291" r:id="rId26"/>
    <p:sldId id="295" r:id="rId27"/>
    <p:sldId id="296" r:id="rId28"/>
    <p:sldId id="360" r:id="rId29"/>
    <p:sldId id="351" r:id="rId30"/>
    <p:sldId id="438" r:id="rId31"/>
    <p:sldId id="355" r:id="rId32"/>
    <p:sldId id="361" r:id="rId33"/>
    <p:sldId id="362" r:id="rId34"/>
    <p:sldId id="390" r:id="rId35"/>
    <p:sldId id="439" r:id="rId36"/>
    <p:sldId id="440"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26"/>
    <p:restoredTop sz="94582"/>
  </p:normalViewPr>
  <p:slideViewPr>
    <p:cSldViewPr>
      <p:cViewPr varScale="1">
        <p:scale>
          <a:sx n="105" d="100"/>
          <a:sy n="105" d="100"/>
        </p:scale>
        <p:origin x="22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3D113-2F3A-4300-AFDF-9074CF453853}" type="datetimeFigureOut">
              <a:rPr lang="pt-BR" smtClean="0"/>
              <a:pPr/>
              <a:t>14/11/2023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DA964-422D-42A7-9B27-DEF4BEC956C7}" type="slidenum">
              <a:rPr lang="pt-BR" smtClean="0"/>
              <a:pPr/>
              <a:t>‹nº›</a:t>
            </a:fld>
            <a:endParaRPr lang="pt-BR"/>
          </a:p>
        </p:txBody>
      </p:sp>
    </p:spTree>
    <p:extLst>
      <p:ext uri="{BB962C8B-B14F-4D97-AF65-F5344CB8AC3E}">
        <p14:creationId xmlns:p14="http://schemas.microsoft.com/office/powerpoint/2010/main" val="2220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4EDA964-422D-42A7-9B27-DEF4BEC956C7}" type="slidenum">
              <a:rPr lang="pt-BR" smtClean="0"/>
              <a:pPr/>
              <a:t>14</a:t>
            </a:fld>
            <a:endParaRPr lang="pt-BR"/>
          </a:p>
        </p:txBody>
      </p:sp>
    </p:spTree>
    <p:extLst>
      <p:ext uri="{BB962C8B-B14F-4D97-AF65-F5344CB8AC3E}">
        <p14:creationId xmlns:p14="http://schemas.microsoft.com/office/powerpoint/2010/main" val="406021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1"/>
      </p:bgRef>
    </p:bg>
    <p:spTree>
      <p:nvGrpSpPr>
        <p:cNvPr id="1" name=""/>
        <p:cNvGrpSpPr/>
        <p:nvPr/>
      </p:nvGrpSpPr>
      <p:grpSpPr>
        <a:xfrm>
          <a:off x="0" y="0"/>
          <a:ext cx="0" cy="0"/>
          <a:chOff x="0" y="0"/>
          <a:chExt cx="0" cy="0"/>
        </a:xfrm>
      </p:grpSpPr>
      <p:sp>
        <p:nvSpPr>
          <p:cNvPr id="12" name="Retângu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etângulo de cantos arredondado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ítu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17" name="Espaço Reservado para Rodapé 16"/>
          <p:cNvSpPr>
            <a:spLocks noGrp="1"/>
          </p:cNvSpPr>
          <p:nvPr>
            <p:ph type="ftr" sz="quarter" idx="11"/>
          </p:nvPr>
        </p:nvSpPr>
        <p:spPr/>
        <p:txBody>
          <a:bodyPr/>
          <a:lstStyle/>
          <a:p>
            <a:endParaRPr lang="pt-BR">
              <a:solidFill>
                <a:srgbClr val="464646"/>
              </a:solidFill>
            </a:endParaRPr>
          </a:p>
        </p:txBody>
      </p:sp>
      <p:sp>
        <p:nvSpPr>
          <p:cNvPr id="29" name="Espaço Reservado para Número de Slide 28"/>
          <p:cNvSpPr>
            <a:spLocks noGrp="1"/>
          </p:cNvSpPr>
          <p:nvPr>
            <p:ph type="sldNum" sz="quarter" idx="12"/>
          </p:nvPr>
        </p:nvSpPr>
        <p:spPr/>
        <p:txBody>
          <a:bodyPr lIns="0" tIns="0" rIns="0" bIns="0">
            <a:noAutofit/>
          </a:bodyPr>
          <a:lstStyle>
            <a:lvl1pPr>
              <a:defRPr sz="1400">
                <a:solidFill>
                  <a:srgbClr val="FFFFFF"/>
                </a:solidFill>
              </a:defRPr>
            </a:lvl1pPr>
          </a:lstStyle>
          <a:p>
            <a:fld id="{08A401D0-0883-4EB0-A608-18A46D4038A7}" type="slidenum">
              <a:rPr lang="pt-BR" smtClean="0"/>
              <a:pPr/>
              <a:t>‹nº›</a:t>
            </a:fld>
            <a:endParaRPr lang="pt-BR"/>
          </a:p>
        </p:txBody>
      </p:sp>
      <p:sp>
        <p:nvSpPr>
          <p:cNvPr id="7" name="Retângu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ângu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ângu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t-BR"/>
              <a:t>Clique para editar o estilo do título mestre</a:t>
            </a:r>
            <a:endParaRPr kumimoji="0" lang="en-US"/>
          </a:p>
        </p:txBody>
      </p:sp>
    </p:spTree>
    <p:extLst>
      <p:ext uri="{BB962C8B-B14F-4D97-AF65-F5344CB8AC3E}">
        <p14:creationId xmlns:p14="http://schemas.microsoft.com/office/powerpoint/2010/main" val="31670972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5" name="Espaço Reservado para Rodapé 4"/>
          <p:cNvSpPr>
            <a:spLocks noGrp="1"/>
          </p:cNvSpPr>
          <p:nvPr>
            <p:ph type="ftr" sz="quarter" idx="11"/>
          </p:nvPr>
        </p:nvSpPr>
        <p:spPr/>
        <p:txBody>
          <a:bodyPr/>
          <a:lstStyle/>
          <a:p>
            <a:endParaRPr lang="pt-BR">
              <a:solidFill>
                <a:srgbClr val="464646"/>
              </a:solidFill>
            </a:endParaRPr>
          </a:p>
        </p:txBody>
      </p:sp>
      <p:sp>
        <p:nvSpPr>
          <p:cNvPr id="6" name="Espaço Reservado para Número de Slide 5"/>
          <p:cNvSpPr>
            <a:spLocks noGrp="1"/>
          </p:cNvSpPr>
          <p:nvPr>
            <p:ph type="sldNum" sz="quarter" idx="12"/>
          </p:nvPr>
        </p:nvSpPr>
        <p:spPr/>
        <p:txBody>
          <a:bodyPr/>
          <a:lstStyle/>
          <a:p>
            <a:fld id="{08A401D0-0883-4EB0-A608-18A46D4038A7}" type="slidenum">
              <a:rPr lang="pt-BR" smtClean="0"/>
              <a:pPr/>
              <a:t>‹nº›</a:t>
            </a:fld>
            <a:endParaRPr lang="pt-BR"/>
          </a:p>
        </p:txBody>
      </p:sp>
    </p:spTree>
    <p:extLst>
      <p:ext uri="{BB962C8B-B14F-4D97-AF65-F5344CB8AC3E}">
        <p14:creationId xmlns:p14="http://schemas.microsoft.com/office/powerpoint/2010/main" val="401361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1168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914400" y="274640"/>
            <a:ext cx="55626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5" name="Espaço Reservado para Rodapé 4"/>
          <p:cNvSpPr>
            <a:spLocks noGrp="1"/>
          </p:cNvSpPr>
          <p:nvPr>
            <p:ph type="ftr" sz="quarter" idx="11"/>
          </p:nvPr>
        </p:nvSpPr>
        <p:spPr/>
        <p:txBody>
          <a:bodyPr/>
          <a:lstStyle/>
          <a:p>
            <a:endParaRPr lang="pt-BR">
              <a:solidFill>
                <a:srgbClr val="464646"/>
              </a:solidFill>
            </a:endParaRPr>
          </a:p>
        </p:txBody>
      </p:sp>
      <p:sp>
        <p:nvSpPr>
          <p:cNvPr id="6" name="Espaço Reservado para Número de Slide 5"/>
          <p:cNvSpPr>
            <a:spLocks noGrp="1"/>
          </p:cNvSpPr>
          <p:nvPr>
            <p:ph type="sldNum" sz="quarter" idx="12"/>
          </p:nvPr>
        </p:nvSpPr>
        <p:spPr/>
        <p:txBody>
          <a:bodyPr/>
          <a:lstStyle/>
          <a:p>
            <a:fld id="{08A401D0-0883-4EB0-A608-18A46D4038A7}" type="slidenum">
              <a:rPr lang="pt-BR" smtClean="0"/>
              <a:pPr/>
              <a:t>‹nº›</a:t>
            </a:fld>
            <a:endParaRPr lang="pt-BR"/>
          </a:p>
        </p:txBody>
      </p:sp>
    </p:spTree>
    <p:extLst>
      <p:ext uri="{BB962C8B-B14F-4D97-AF65-F5344CB8AC3E}">
        <p14:creationId xmlns:p14="http://schemas.microsoft.com/office/powerpoint/2010/main" val="327881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717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24300"/>
            <a:ext cx="4038600" cy="21717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7"/>
          <p:cNvSpPr>
            <a:spLocks noGrp="1" noChangeArrowheads="1"/>
          </p:cNvSpPr>
          <p:nvPr>
            <p:ph type="dt" sz="half" idx="10"/>
          </p:nvPr>
        </p:nvSpPr>
        <p:spPr>
          <a:ln/>
        </p:spPr>
        <p:txBody>
          <a:bodyPr/>
          <a:lstStyle>
            <a:lvl1pPr>
              <a:defRPr/>
            </a:lvl1pPr>
          </a:lstStyle>
          <a:p>
            <a:pPr>
              <a:defRPr/>
            </a:pPr>
            <a:endParaRPr lang="pt-BR">
              <a:solidFill>
                <a:srgbClr val="464646"/>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pt-BR">
              <a:solidFill>
                <a:srgbClr val="464646"/>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970A92C1-9A99-4680-9534-C02872265DEE}" type="slidenum">
              <a:rPr lang="pt-BR"/>
              <a:pPr>
                <a:defRPr/>
              </a:pPr>
              <a:t>‹nº›</a:t>
            </a:fld>
            <a:endParaRPr lang="pt-BR"/>
          </a:p>
        </p:txBody>
      </p:sp>
    </p:spTree>
    <p:extLst>
      <p:ext uri="{BB962C8B-B14F-4D97-AF65-F5344CB8AC3E}">
        <p14:creationId xmlns:p14="http://schemas.microsoft.com/office/powerpoint/2010/main" val="328447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4" name="Espaço Reservado para Data 3"/>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5" name="Espaço Reservado para Rodapé 4"/>
          <p:cNvSpPr>
            <a:spLocks noGrp="1"/>
          </p:cNvSpPr>
          <p:nvPr>
            <p:ph type="ftr" sz="quarter" idx="11"/>
          </p:nvPr>
        </p:nvSpPr>
        <p:spPr/>
        <p:txBody>
          <a:bodyPr/>
          <a:lstStyle/>
          <a:p>
            <a:endParaRPr lang="pt-BR">
              <a:solidFill>
                <a:srgbClr val="464646"/>
              </a:solidFill>
            </a:endParaRPr>
          </a:p>
        </p:txBody>
      </p:sp>
      <p:sp>
        <p:nvSpPr>
          <p:cNvPr id="6" name="Espaço Reservado para Número de Slide 5"/>
          <p:cNvSpPr>
            <a:spLocks noGrp="1"/>
          </p:cNvSpPr>
          <p:nvPr>
            <p:ph type="sldNum" sz="quarter" idx="12"/>
          </p:nvPr>
        </p:nvSpPr>
        <p:spPr/>
        <p:txBody>
          <a:bodyPr/>
          <a:lstStyle/>
          <a:p>
            <a:fld id="{08A401D0-0883-4EB0-A608-18A46D4038A7}" type="slidenum">
              <a:rPr lang="pt-BR" smtClean="0"/>
              <a:pPr/>
              <a:t>‹nº›</a:t>
            </a:fld>
            <a:endParaRPr lang="pt-BR"/>
          </a:p>
        </p:txBody>
      </p:sp>
      <p:sp>
        <p:nvSpPr>
          <p:cNvPr id="8" name="Espaço Reservado para Conteúdo 7"/>
          <p:cNvSpPr>
            <a:spLocks noGrp="1"/>
          </p:cNvSpPr>
          <p:nvPr>
            <p:ph sz="quarter" idx="1"/>
          </p:nvPr>
        </p:nvSpPr>
        <p:spPr>
          <a:xfrm>
            <a:off x="914400" y="1447800"/>
            <a:ext cx="7772400" cy="45720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253501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11" name="Retângu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tângulo de cantos arredondado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ítu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5" name="Espaço Reservado para Rodapé 4"/>
          <p:cNvSpPr>
            <a:spLocks noGrp="1"/>
          </p:cNvSpPr>
          <p:nvPr>
            <p:ph type="ftr" sz="quarter" idx="11"/>
          </p:nvPr>
        </p:nvSpPr>
        <p:spPr>
          <a:xfrm>
            <a:off x="800100" y="6172200"/>
            <a:ext cx="4000500" cy="457200"/>
          </a:xfrm>
        </p:spPr>
        <p:txBody>
          <a:bodyPr/>
          <a:lstStyle/>
          <a:p>
            <a:endParaRPr lang="pt-BR">
              <a:solidFill>
                <a:srgbClr val="464646"/>
              </a:solidFill>
            </a:endParaRPr>
          </a:p>
        </p:txBody>
      </p:sp>
      <p:sp>
        <p:nvSpPr>
          <p:cNvPr id="7" name="Retângu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ângu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ângu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Espaço Reservado para Número de Slide 5"/>
          <p:cNvSpPr>
            <a:spLocks noGrp="1"/>
          </p:cNvSpPr>
          <p:nvPr>
            <p:ph type="sldNum" sz="quarter" idx="12"/>
          </p:nvPr>
        </p:nvSpPr>
        <p:spPr>
          <a:xfrm>
            <a:off x="146304" y="6208776"/>
            <a:ext cx="457200" cy="457200"/>
          </a:xfrm>
        </p:spPr>
        <p:txBody>
          <a:bodyPr/>
          <a:lstStyle/>
          <a:p>
            <a:fld id="{08A401D0-0883-4EB0-A608-18A46D4038A7}" type="slidenum">
              <a:rPr lang="pt-BR" smtClean="0"/>
              <a:pPr/>
              <a:t>‹nº›</a:t>
            </a:fld>
            <a:endParaRPr lang="pt-BR"/>
          </a:p>
        </p:txBody>
      </p:sp>
    </p:spTree>
    <p:extLst>
      <p:ext uri="{BB962C8B-B14F-4D97-AF65-F5344CB8AC3E}">
        <p14:creationId xmlns:p14="http://schemas.microsoft.com/office/powerpoint/2010/main" val="22991725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5" name="Espaço Reservado para Data 4"/>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6" name="Espaço Reservado para Rodapé 5"/>
          <p:cNvSpPr>
            <a:spLocks noGrp="1"/>
          </p:cNvSpPr>
          <p:nvPr>
            <p:ph type="ftr" sz="quarter" idx="11"/>
          </p:nvPr>
        </p:nvSpPr>
        <p:spPr/>
        <p:txBody>
          <a:bodyPr/>
          <a:lstStyle/>
          <a:p>
            <a:endParaRPr lang="pt-BR">
              <a:solidFill>
                <a:srgbClr val="464646"/>
              </a:solidFill>
            </a:endParaRPr>
          </a:p>
        </p:txBody>
      </p:sp>
      <p:sp>
        <p:nvSpPr>
          <p:cNvPr id="7" name="Espaço Reservado para Número de Slide 6"/>
          <p:cNvSpPr>
            <a:spLocks noGrp="1"/>
          </p:cNvSpPr>
          <p:nvPr>
            <p:ph type="sldNum" sz="quarter" idx="12"/>
          </p:nvPr>
        </p:nvSpPr>
        <p:spPr/>
        <p:txBody>
          <a:bodyPr/>
          <a:lstStyle/>
          <a:p>
            <a:fld id="{08A401D0-0883-4EB0-A608-18A46D4038A7}" type="slidenum">
              <a:rPr lang="pt-BR" smtClean="0"/>
              <a:pPr/>
              <a:t>‹nº›</a:t>
            </a:fld>
            <a:endParaRPr lang="pt-BR"/>
          </a:p>
        </p:txBody>
      </p:sp>
      <p:sp>
        <p:nvSpPr>
          <p:cNvPr id="9" name="Espaço Reservado para Conteúdo 8"/>
          <p:cNvSpPr>
            <a:spLocks noGrp="1"/>
          </p:cNvSpPr>
          <p:nvPr>
            <p:ph sz="quarter" idx="1"/>
          </p:nvPr>
        </p:nvSpPr>
        <p:spPr>
          <a:xfrm>
            <a:off x="914400" y="1447800"/>
            <a:ext cx="3749040" cy="45720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933950" y="1447800"/>
            <a:ext cx="3749040" cy="45720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16082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3050"/>
            <a:ext cx="7772400" cy="1143000"/>
          </a:xfrm>
        </p:spPr>
        <p:txBody>
          <a:bodyPr anchor="b" anchorCtr="0"/>
          <a:lstStyle>
            <a:lvl1pPr>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7" name="Espaço Reservado para Data 6"/>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8" name="Espaço Reservado para Rodapé 7"/>
          <p:cNvSpPr>
            <a:spLocks noGrp="1"/>
          </p:cNvSpPr>
          <p:nvPr>
            <p:ph type="ftr" sz="quarter" idx="11"/>
          </p:nvPr>
        </p:nvSpPr>
        <p:spPr/>
        <p:txBody>
          <a:bodyPr/>
          <a:lstStyle/>
          <a:p>
            <a:endParaRPr lang="pt-BR">
              <a:solidFill>
                <a:srgbClr val="464646"/>
              </a:solidFill>
            </a:endParaRPr>
          </a:p>
        </p:txBody>
      </p:sp>
      <p:sp>
        <p:nvSpPr>
          <p:cNvPr id="9" name="Espaço Reservado para Número de Slide 8"/>
          <p:cNvSpPr>
            <a:spLocks noGrp="1"/>
          </p:cNvSpPr>
          <p:nvPr>
            <p:ph type="sldNum" sz="quarter" idx="12"/>
          </p:nvPr>
        </p:nvSpPr>
        <p:spPr/>
        <p:txBody>
          <a:bodyPr/>
          <a:lstStyle/>
          <a:p>
            <a:fld id="{08A401D0-0883-4EB0-A608-18A46D4038A7}" type="slidenum">
              <a:rPr lang="pt-BR" smtClean="0"/>
              <a:pPr/>
              <a:t>‹nº›</a:t>
            </a:fld>
            <a:endParaRPr lang="pt-BR"/>
          </a:p>
        </p:txBody>
      </p:sp>
      <p:sp>
        <p:nvSpPr>
          <p:cNvPr id="11" name="Espaço Reservado para Conteúdo 10"/>
          <p:cNvSpPr>
            <a:spLocks noGrp="1"/>
          </p:cNvSpPr>
          <p:nvPr>
            <p:ph sz="half" idx="2"/>
          </p:nvPr>
        </p:nvSpPr>
        <p:spPr>
          <a:xfrm>
            <a:off x="914400" y="2247900"/>
            <a:ext cx="3733800" cy="38862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4"/>
          </p:nvPr>
        </p:nvSpPr>
        <p:spPr>
          <a:xfrm>
            <a:off x="4953000" y="2247900"/>
            <a:ext cx="3733800" cy="38862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263344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4" name="Espaço Reservado para Rodapé 3"/>
          <p:cNvSpPr>
            <a:spLocks noGrp="1"/>
          </p:cNvSpPr>
          <p:nvPr>
            <p:ph type="ftr" sz="quarter" idx="11"/>
          </p:nvPr>
        </p:nvSpPr>
        <p:spPr/>
        <p:txBody>
          <a:bodyPr/>
          <a:lstStyle/>
          <a:p>
            <a:endParaRPr lang="pt-BR">
              <a:solidFill>
                <a:srgbClr val="464646"/>
              </a:solidFill>
            </a:endParaRPr>
          </a:p>
        </p:txBody>
      </p:sp>
      <p:sp>
        <p:nvSpPr>
          <p:cNvPr id="5" name="Espaço Reservado para Número de Slide 4"/>
          <p:cNvSpPr>
            <a:spLocks noGrp="1"/>
          </p:cNvSpPr>
          <p:nvPr>
            <p:ph type="sldNum" sz="quarter" idx="12"/>
          </p:nvPr>
        </p:nvSpPr>
        <p:spPr/>
        <p:txBody>
          <a:bodyPr/>
          <a:lstStyle/>
          <a:p>
            <a:fld id="{08A401D0-0883-4EB0-A608-18A46D4038A7}" type="slidenum">
              <a:rPr lang="pt-BR" smtClean="0"/>
              <a:pPr/>
              <a:t>‹nº›</a:t>
            </a:fld>
            <a:endParaRPr lang="pt-BR"/>
          </a:p>
        </p:txBody>
      </p:sp>
    </p:spTree>
    <p:extLst>
      <p:ext uri="{BB962C8B-B14F-4D97-AF65-F5344CB8AC3E}">
        <p14:creationId xmlns:p14="http://schemas.microsoft.com/office/powerpoint/2010/main" val="363976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3" name="Espaço Reservado para Rodapé 2"/>
          <p:cNvSpPr>
            <a:spLocks noGrp="1"/>
          </p:cNvSpPr>
          <p:nvPr>
            <p:ph type="ftr" sz="quarter" idx="11"/>
          </p:nvPr>
        </p:nvSpPr>
        <p:spPr/>
        <p:txBody>
          <a:bodyPr/>
          <a:lstStyle/>
          <a:p>
            <a:endParaRPr lang="pt-BR">
              <a:solidFill>
                <a:srgbClr val="464646"/>
              </a:solidFill>
            </a:endParaRPr>
          </a:p>
        </p:txBody>
      </p:sp>
      <p:sp>
        <p:nvSpPr>
          <p:cNvPr id="4" name="Espaço Reservado para Número de Slide 3"/>
          <p:cNvSpPr>
            <a:spLocks noGrp="1"/>
          </p:cNvSpPr>
          <p:nvPr>
            <p:ph type="sldNum" sz="quarter" idx="12"/>
          </p:nvPr>
        </p:nvSpPr>
        <p:spPr/>
        <p:txBody>
          <a:bodyPr/>
          <a:lstStyle/>
          <a:p>
            <a:fld id="{08A401D0-0883-4EB0-A608-18A46D4038A7}" type="slidenum">
              <a:rPr lang="pt-BR" smtClean="0"/>
              <a:pPr/>
              <a:t>‹nº›</a:t>
            </a:fld>
            <a:endParaRPr lang="pt-BR"/>
          </a:p>
        </p:txBody>
      </p:sp>
    </p:spTree>
    <p:extLst>
      <p:ext uri="{BB962C8B-B14F-4D97-AF65-F5344CB8AC3E}">
        <p14:creationId xmlns:p14="http://schemas.microsoft.com/office/powerpoint/2010/main" val="341243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etângulo de cantos arredondado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ítulo 1"/>
          <p:cNvSpPr>
            <a:spLocks noGrp="1"/>
          </p:cNvSpPr>
          <p:nvPr>
            <p:ph type="title"/>
          </p:nvPr>
        </p:nvSpPr>
        <p:spPr>
          <a:xfrm>
            <a:off x="914400" y="273050"/>
            <a:ext cx="7772400" cy="1143000"/>
          </a:xfrm>
        </p:spPr>
        <p:txBody>
          <a:bodyPr anchor="b" anchorCtr="0"/>
          <a:lstStyle>
            <a:lvl1pPr algn="l">
              <a:buNone/>
              <a:defRPr sz="4000" b="0"/>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6" name="Espaço Reservado para Rodapé 5"/>
          <p:cNvSpPr>
            <a:spLocks noGrp="1"/>
          </p:cNvSpPr>
          <p:nvPr>
            <p:ph type="ftr" sz="quarter" idx="11"/>
          </p:nvPr>
        </p:nvSpPr>
        <p:spPr/>
        <p:txBody>
          <a:bodyPr/>
          <a:lstStyle/>
          <a:p>
            <a:endParaRPr lang="pt-BR">
              <a:solidFill>
                <a:srgbClr val="464646"/>
              </a:solidFill>
            </a:endParaRPr>
          </a:p>
        </p:txBody>
      </p:sp>
      <p:sp>
        <p:nvSpPr>
          <p:cNvPr id="7" name="Espaço Reservado para Número de Slide 6"/>
          <p:cNvSpPr>
            <a:spLocks noGrp="1"/>
          </p:cNvSpPr>
          <p:nvPr>
            <p:ph type="sldNum" sz="quarter" idx="12"/>
          </p:nvPr>
        </p:nvSpPr>
        <p:spPr/>
        <p:txBody>
          <a:bodyPr/>
          <a:lstStyle/>
          <a:p>
            <a:fld id="{08A401D0-0883-4EB0-A608-18A46D4038A7}" type="slidenum">
              <a:rPr lang="pt-BR" smtClean="0"/>
              <a:pPr/>
              <a:t>‹nº›</a:t>
            </a:fld>
            <a:endParaRPr lang="pt-BR"/>
          </a:p>
        </p:txBody>
      </p:sp>
      <p:sp>
        <p:nvSpPr>
          <p:cNvPr id="11" name="Espaço Reservado para Conteúdo 10"/>
          <p:cNvSpPr>
            <a:spLocks noGrp="1"/>
          </p:cNvSpPr>
          <p:nvPr>
            <p:ph sz="quarter" idx="1"/>
          </p:nvPr>
        </p:nvSpPr>
        <p:spPr>
          <a:xfrm>
            <a:off x="2971800" y="1600200"/>
            <a:ext cx="5715000" cy="4495800"/>
          </a:xfrm>
        </p:spPr>
        <p:txBody>
          <a:bodyPr vert="horz"/>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151974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t-BR"/>
              <a:t>Clique para editar o estilo do título mestre</a:t>
            </a:r>
            <a:endParaRPr kumimoji="0" lang="en-US"/>
          </a:p>
        </p:txBody>
      </p:sp>
      <p:sp>
        <p:nvSpPr>
          <p:cNvPr id="4" name="Espaço Reservado para Tex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6" name="Espaço Reservado para Rodapé 5"/>
          <p:cNvSpPr>
            <a:spLocks noGrp="1"/>
          </p:cNvSpPr>
          <p:nvPr>
            <p:ph type="ftr" sz="quarter" idx="11"/>
          </p:nvPr>
        </p:nvSpPr>
        <p:spPr>
          <a:xfrm>
            <a:off x="914400" y="6172200"/>
            <a:ext cx="3886200" cy="457200"/>
          </a:xfrm>
        </p:spPr>
        <p:txBody>
          <a:bodyPr/>
          <a:lstStyle/>
          <a:p>
            <a:endParaRPr lang="pt-BR">
              <a:solidFill>
                <a:srgbClr val="464646"/>
              </a:solidFill>
            </a:endParaRPr>
          </a:p>
        </p:txBody>
      </p:sp>
      <p:sp>
        <p:nvSpPr>
          <p:cNvPr id="7" name="Espaço Reservado para Número de Slide 6"/>
          <p:cNvSpPr>
            <a:spLocks noGrp="1"/>
          </p:cNvSpPr>
          <p:nvPr>
            <p:ph type="sldNum" sz="quarter" idx="12"/>
          </p:nvPr>
        </p:nvSpPr>
        <p:spPr>
          <a:xfrm>
            <a:off x="146304" y="6208776"/>
            <a:ext cx="457200" cy="457200"/>
          </a:xfrm>
        </p:spPr>
        <p:txBody>
          <a:bodyPr/>
          <a:lstStyle/>
          <a:p>
            <a:fld id="{08A401D0-0883-4EB0-A608-18A46D4038A7}" type="slidenum">
              <a:rPr lang="pt-BR" smtClean="0"/>
              <a:pPr/>
              <a:t>‹nº›</a:t>
            </a:fld>
            <a:endParaRPr lang="pt-BR"/>
          </a:p>
        </p:txBody>
      </p:sp>
      <p:sp>
        <p:nvSpPr>
          <p:cNvPr id="11" name="Retângu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tângu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tângu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Espaço Reservado para Imagem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t-BR"/>
              <a:t>Clique no ícone para adicionar uma imagem</a:t>
            </a:r>
            <a:endParaRPr kumimoji="0" lang="en-US" dirty="0"/>
          </a:p>
        </p:txBody>
      </p:sp>
    </p:spTree>
    <p:extLst>
      <p:ext uri="{BB962C8B-B14F-4D97-AF65-F5344CB8AC3E}">
        <p14:creationId xmlns:p14="http://schemas.microsoft.com/office/powerpoint/2010/main" val="39197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etângulo de cantos arredondado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Espaço Reservado para Títu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t-BR"/>
              <a:t>Clique para editar o estilo do título mestre</a:t>
            </a:r>
            <a:endParaRPr kumimoji="0" lang="en-US"/>
          </a:p>
        </p:txBody>
      </p:sp>
      <p:sp>
        <p:nvSpPr>
          <p:cNvPr id="13" name="Espaço Reservado para Tex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A3C6A2-D5F7-4872-8203-977527F953A4}" type="datetimeFigureOut">
              <a:rPr lang="pt-BR" smtClean="0">
                <a:solidFill>
                  <a:srgbClr val="464646"/>
                </a:solidFill>
              </a:rPr>
              <a:pPr/>
              <a:t>14/11/2023</a:t>
            </a:fld>
            <a:endParaRPr lang="pt-BR">
              <a:solidFill>
                <a:srgbClr val="464646"/>
              </a:solidFill>
            </a:endParaRPr>
          </a:p>
        </p:txBody>
      </p:sp>
      <p:sp>
        <p:nvSpPr>
          <p:cNvPr id="3" name="Espaço Reservado para Rodapé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t-BR">
              <a:solidFill>
                <a:srgbClr val="464646"/>
              </a:solidFill>
            </a:endParaRPr>
          </a:p>
        </p:txBody>
      </p:sp>
      <p:sp>
        <p:nvSpPr>
          <p:cNvPr id="23" name="Espaço Reservado para Número de Slid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8A401D0-0883-4EB0-A608-18A46D4038A7}" type="slidenum">
              <a:rPr lang="pt-BR" smtClean="0"/>
              <a:pPr/>
              <a:t>‹nº›</a:t>
            </a:fld>
            <a:endParaRPr lang="pt-BR"/>
          </a:p>
        </p:txBody>
      </p:sp>
    </p:spTree>
    <p:extLst>
      <p:ext uri="{BB962C8B-B14F-4D97-AF65-F5344CB8AC3E}">
        <p14:creationId xmlns:p14="http://schemas.microsoft.com/office/powerpoint/2010/main" val="2084268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k12.org/book/CK-12-Biology/section/20.0/"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m/future/article/20130109-why-do-animals-like-to-play"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wf.org/polarbear/"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azetadopovo.com.br/viver-bem/saude-e-bem-estar/brincar-de-arma-e-luta-e-importante-para-desenvolvimento-das-criancas/" TargetMode="External"/><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article/10.3758/s13420-017-0264-3" TargetMode="Externa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Brincadeira</a:t>
            </a:r>
            <a:r>
              <a:rPr lang="en-US" dirty="0"/>
              <a:t>,</a:t>
            </a:r>
            <a:br>
              <a:rPr lang="en-US" dirty="0"/>
            </a:br>
            <a:r>
              <a:rPr lang="en-US" dirty="0" err="1"/>
              <a:t>Curiosidade</a:t>
            </a:r>
            <a:r>
              <a:rPr lang="en-US" dirty="0"/>
              <a:t>,</a:t>
            </a:r>
            <a:br>
              <a:rPr lang="en-US" dirty="0"/>
            </a:br>
            <a:r>
              <a:rPr lang="en-US" dirty="0" err="1"/>
              <a:t>Exploração</a:t>
            </a:r>
            <a:endParaRPr lang="en-US" dirty="0"/>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83192" y="889000"/>
            <a:ext cx="6771785" cy="5078839"/>
          </a:xfrm>
          <a:prstGeom prst="rect">
            <a:avLst/>
          </a:prstGeom>
        </p:spPr>
      </p:pic>
    </p:spTree>
    <p:extLst>
      <p:ext uri="{BB962C8B-B14F-4D97-AF65-F5344CB8AC3E}">
        <p14:creationId xmlns:p14="http://schemas.microsoft.com/office/powerpoint/2010/main" val="152230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pc="600" dirty="0">
                <a:ln>
                  <a:solidFill>
                    <a:srgbClr val="FF0000"/>
                  </a:solidFill>
                </a:ln>
                <a:effectLst>
                  <a:outerShdw blurRad="60007" dist="200025" dir="15000000" sy="30000" kx="-1800000" algn="bl" rotWithShape="0">
                    <a:srgbClr val="FF0000">
                      <a:alpha val="32000"/>
                    </a:srgbClr>
                  </a:outerShdw>
                </a:effectLst>
              </a:rPr>
              <a:t>BRINCADEIRA </a:t>
            </a:r>
            <a:r>
              <a:rPr lang="pt-BR" sz="2200" dirty="0" err="1"/>
              <a:t>Burghardt</a:t>
            </a:r>
            <a:r>
              <a:rPr lang="pt-BR" sz="2200" dirty="0"/>
              <a:t> &amp; </a:t>
            </a:r>
            <a:r>
              <a:rPr lang="pt-BR" sz="2200" dirty="0" err="1"/>
              <a:t>Pellis</a:t>
            </a:r>
            <a:r>
              <a:rPr lang="pt-BR" sz="2200" dirty="0"/>
              <a:t> (2019) </a:t>
            </a:r>
          </a:p>
        </p:txBody>
      </p:sp>
      <p:sp>
        <p:nvSpPr>
          <p:cNvPr id="3" name="Espaço Reservado para Conteúdo 2"/>
          <p:cNvSpPr>
            <a:spLocks noGrp="1"/>
          </p:cNvSpPr>
          <p:nvPr>
            <p:ph sz="quarter" idx="1"/>
          </p:nvPr>
        </p:nvSpPr>
        <p:spPr>
          <a:xfrm>
            <a:off x="755576" y="1628800"/>
            <a:ext cx="7772400" cy="4572000"/>
          </a:xfrm>
        </p:spPr>
        <p:txBody>
          <a:bodyPr>
            <a:normAutofit/>
          </a:bodyPr>
          <a:lstStyle/>
          <a:p>
            <a:r>
              <a:rPr lang="pt-BR" dirty="0"/>
              <a:t>1) </a:t>
            </a:r>
            <a:r>
              <a:rPr lang="pt-BR" dirty="0" err="1"/>
              <a:t>n</a:t>
            </a:r>
            <a:r>
              <a:rPr lang="en-US" dirty="0" err="1"/>
              <a:t>ão</a:t>
            </a:r>
            <a:r>
              <a:rPr lang="pt-BR" dirty="0"/>
              <a:t> </a:t>
            </a:r>
            <a:r>
              <a:rPr lang="en-US" dirty="0" err="1"/>
              <a:t>é</a:t>
            </a:r>
            <a:r>
              <a:rPr lang="pt-BR" dirty="0"/>
              <a:t> completamente funcional (no sentido de valor adaptativo) no contexto que aparece; </a:t>
            </a:r>
          </a:p>
          <a:p>
            <a:r>
              <a:rPr lang="pt-BR" dirty="0"/>
              <a:t>2) </a:t>
            </a:r>
            <a:r>
              <a:rPr lang="en-US" dirty="0" err="1"/>
              <a:t>é</a:t>
            </a:r>
            <a:r>
              <a:rPr lang="pt-BR" dirty="0"/>
              <a:t> um comportamento </a:t>
            </a:r>
            <a:r>
              <a:rPr lang="pt-BR" dirty="0" err="1"/>
              <a:t>volunt</a:t>
            </a:r>
            <a:r>
              <a:rPr lang="en-US" dirty="0" err="1"/>
              <a:t>á</a:t>
            </a:r>
            <a:r>
              <a:rPr lang="pt-BR" dirty="0"/>
              <a:t>rio, recompensador, prazeroso ou feito </a:t>
            </a:r>
            <a:r>
              <a:rPr lang="en-US" dirty="0" err="1"/>
              <a:t>por</a:t>
            </a:r>
            <a:r>
              <a:rPr lang="en-US" dirty="0"/>
              <a:t> </a:t>
            </a:r>
            <a:r>
              <a:rPr lang="en-US" dirty="0" err="1"/>
              <a:t>iniciativa</a:t>
            </a:r>
            <a:r>
              <a:rPr lang="en-US" dirty="0"/>
              <a:t> </a:t>
            </a:r>
            <a:r>
              <a:rPr lang="en-US" dirty="0" err="1"/>
              <a:t>própria</a:t>
            </a:r>
            <a:r>
              <a:rPr lang="en-US" dirty="0"/>
              <a:t> do </a:t>
            </a:r>
            <a:r>
              <a:rPr lang="en-US" dirty="0" err="1"/>
              <a:t>brincante</a:t>
            </a:r>
            <a:r>
              <a:rPr lang="pt-BR" dirty="0"/>
              <a:t>; </a:t>
            </a:r>
          </a:p>
          <a:p>
            <a:r>
              <a:rPr lang="pt-BR" dirty="0"/>
              <a:t>3) possui </a:t>
            </a:r>
            <a:r>
              <a:rPr lang="pt-BR" dirty="0" err="1"/>
              <a:t>modificac</a:t>
            </a:r>
            <a:r>
              <a:rPr lang="pt-BR" dirty="0"/>
              <a:t>̧</a:t>
            </a:r>
            <a:r>
              <a:rPr lang="en-US" dirty="0" err="1"/>
              <a:t>õ</a:t>
            </a:r>
            <a:r>
              <a:rPr lang="pt-BR" dirty="0"/>
              <a:t>es estruturais comparado com a sua forma funcional;</a:t>
            </a:r>
          </a:p>
          <a:p>
            <a:r>
              <a:rPr lang="pt-BR" dirty="0"/>
              <a:t> 4) </a:t>
            </a:r>
            <a:r>
              <a:rPr lang="en-US" dirty="0" err="1"/>
              <a:t>é</a:t>
            </a:r>
            <a:r>
              <a:rPr lang="pt-BR" dirty="0"/>
              <a:t> repetitivo, mas </a:t>
            </a:r>
            <a:r>
              <a:rPr lang="pt-BR" dirty="0" err="1"/>
              <a:t>n</a:t>
            </a:r>
            <a:r>
              <a:rPr lang="en-US" dirty="0" err="1"/>
              <a:t>ã</a:t>
            </a:r>
            <a:r>
              <a:rPr lang="pt-BR" dirty="0"/>
              <a:t>o necessariamente invariante; </a:t>
            </a:r>
          </a:p>
          <a:p>
            <a:r>
              <a:rPr lang="pt-BR" dirty="0"/>
              <a:t>5) </a:t>
            </a:r>
            <a:r>
              <a:rPr lang="en-US" dirty="0" err="1"/>
              <a:t>é</a:t>
            </a:r>
            <a:r>
              <a:rPr lang="en-US" dirty="0"/>
              <a:t> </a:t>
            </a:r>
            <a:r>
              <a:rPr lang="pt-BR" dirty="0"/>
              <a:t>iniciado quando o animal est</a:t>
            </a:r>
            <a:r>
              <a:rPr lang="en-US" dirty="0" err="1"/>
              <a:t>á</a:t>
            </a:r>
            <a:r>
              <a:rPr lang="pt-BR" dirty="0"/>
              <a:t> com boa </a:t>
            </a:r>
            <a:r>
              <a:rPr lang="pt-BR" dirty="0" err="1"/>
              <a:t>sa</a:t>
            </a:r>
            <a:r>
              <a:rPr lang="en-US" dirty="0" err="1"/>
              <a:t>ú</a:t>
            </a:r>
            <a:r>
              <a:rPr lang="pt-BR" dirty="0"/>
              <a:t>de, fora de </a:t>
            </a:r>
            <a:r>
              <a:rPr lang="pt-BR" dirty="0" err="1"/>
              <a:t>situac</a:t>
            </a:r>
            <a:r>
              <a:rPr lang="pt-BR" dirty="0"/>
              <a:t>̧</a:t>
            </a:r>
            <a:r>
              <a:rPr lang="en-US" dirty="0" err="1"/>
              <a:t>ão</a:t>
            </a:r>
            <a:r>
              <a:rPr lang="pt-BR" dirty="0"/>
              <a:t> estressante. </a:t>
            </a:r>
          </a:p>
        </p:txBody>
      </p:sp>
    </p:spTree>
    <p:extLst>
      <p:ext uri="{BB962C8B-B14F-4D97-AF65-F5344CB8AC3E}">
        <p14:creationId xmlns:p14="http://schemas.microsoft.com/office/powerpoint/2010/main" val="193924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a:t>Al</a:t>
            </a:r>
            <a:r>
              <a:rPr lang="en-US" dirty="0" err="1"/>
              <a:t>ém</a:t>
            </a:r>
            <a:r>
              <a:rPr lang="en-US" dirty="0"/>
              <a:t> disso, </a:t>
            </a:r>
            <a:endParaRPr lang="pt-BR" dirty="0"/>
          </a:p>
        </p:txBody>
      </p:sp>
      <p:sp>
        <p:nvSpPr>
          <p:cNvPr id="7" name="Espaço Reservado para Texto 6"/>
          <p:cNvSpPr>
            <a:spLocks noGrp="1"/>
          </p:cNvSpPr>
          <p:nvPr>
            <p:ph type="body" idx="1"/>
          </p:nvPr>
        </p:nvSpPr>
        <p:spPr/>
        <p:txBody>
          <a:bodyPr/>
          <a:lstStyle/>
          <a:p>
            <a:endParaRPr lang="pt-BR"/>
          </a:p>
        </p:txBody>
      </p:sp>
    </p:spTree>
    <p:extLst>
      <p:ext uri="{BB962C8B-B14F-4D97-AF65-F5344CB8AC3E}">
        <p14:creationId xmlns:p14="http://schemas.microsoft.com/office/powerpoint/2010/main" val="32037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pc="600" dirty="0">
                <a:ln>
                  <a:solidFill>
                    <a:srgbClr val="FF0000"/>
                  </a:solidFill>
                </a:ln>
                <a:effectLst>
                  <a:outerShdw blurRad="60007" dist="200025" dir="15000000" sy="30000" kx="-1800000" algn="bl" rotWithShape="0">
                    <a:srgbClr val="FF0000">
                      <a:alpha val="32000"/>
                    </a:srgbClr>
                  </a:outerShdw>
                </a:effectLst>
              </a:rPr>
              <a:t>BRINCADEIRA </a:t>
            </a:r>
            <a:r>
              <a:rPr lang="pt-BR" sz="2200" dirty="0">
                <a:solidFill>
                  <a:srgbClr val="464646"/>
                </a:solidFill>
              </a:rPr>
              <a:t>Gray (2019)</a:t>
            </a:r>
            <a:endParaRPr lang="pt-BR" dirty="0"/>
          </a:p>
        </p:txBody>
      </p:sp>
      <p:sp>
        <p:nvSpPr>
          <p:cNvPr id="3" name="Espaço Reservado para Conteúdo 2"/>
          <p:cNvSpPr>
            <a:spLocks noGrp="1"/>
          </p:cNvSpPr>
          <p:nvPr>
            <p:ph sz="quarter" idx="1"/>
          </p:nvPr>
        </p:nvSpPr>
        <p:spPr/>
        <p:txBody>
          <a:bodyPr/>
          <a:lstStyle/>
          <a:p>
            <a:r>
              <a:rPr lang="pt-BR" dirty="0"/>
              <a:t>1) tem regras (</a:t>
            </a:r>
            <a:r>
              <a:rPr lang="pt-BR" dirty="0" err="1"/>
              <a:t>n</a:t>
            </a:r>
            <a:r>
              <a:rPr lang="en-US" dirty="0" err="1"/>
              <a:t>ão</a:t>
            </a:r>
            <a:r>
              <a:rPr lang="en-US" dirty="0"/>
              <a:t> </a:t>
            </a:r>
            <a:r>
              <a:rPr lang="en-US" dirty="0" err="1"/>
              <a:t>necessariamente</a:t>
            </a:r>
            <a:r>
              <a:rPr lang="en-US" dirty="0"/>
              <a:t> </a:t>
            </a:r>
            <a:r>
              <a:rPr lang="en-US" dirty="0" err="1"/>
              <a:t>explícitas</a:t>
            </a:r>
            <a:r>
              <a:rPr lang="en-US" dirty="0"/>
              <a:t>/</a:t>
            </a:r>
            <a:r>
              <a:rPr lang="en-US" dirty="0" err="1"/>
              <a:t>declaradas</a:t>
            </a:r>
            <a:r>
              <a:rPr lang="en-US" dirty="0"/>
              <a:t>)</a:t>
            </a:r>
            <a:r>
              <a:rPr lang="pt-BR" dirty="0"/>
              <a:t>: </a:t>
            </a:r>
            <a:r>
              <a:rPr lang="en-US" dirty="0"/>
              <a:t>é </a:t>
            </a:r>
            <a:r>
              <a:rPr lang="pt-BR" dirty="0"/>
              <a:t>composta por comportamentos estruturados. </a:t>
            </a:r>
          </a:p>
          <a:p>
            <a:r>
              <a:rPr lang="pt-BR" dirty="0"/>
              <a:t>2) ocorre em contexto de relaxamento: o indivíduo está alerta, com controle de suas ações, mas livre de pressões ou estresse: controle do risco. (</a:t>
            </a:r>
            <a:r>
              <a:rPr lang="pt-BR" dirty="0" err="1"/>
              <a:t>Spinka</a:t>
            </a:r>
            <a:r>
              <a:rPr lang="pt-BR" dirty="0"/>
              <a:t>: perda de controle)</a:t>
            </a:r>
          </a:p>
          <a:p>
            <a:r>
              <a:rPr lang="pt-BR" dirty="0"/>
              <a:t>3) pressupõe imaginação, envolve uma forma de se abstrair do mundo “real”, promovendo a criatividade e o comportamento inovador.</a:t>
            </a:r>
          </a:p>
        </p:txBody>
      </p:sp>
    </p:spTree>
    <p:extLst>
      <p:ext uri="{BB962C8B-B14F-4D97-AF65-F5344CB8AC3E}">
        <p14:creationId xmlns:p14="http://schemas.microsoft.com/office/powerpoint/2010/main" val="104947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O </a:t>
            </a:r>
            <a:r>
              <a:rPr lang="en-US" dirty="0" err="1"/>
              <a:t>déficit</a:t>
            </a:r>
            <a:r>
              <a:rPr lang="en-US" dirty="0"/>
              <a:t> da </a:t>
            </a:r>
            <a:r>
              <a:rPr lang="en-US" dirty="0" err="1"/>
              <a:t>brincadeira</a:t>
            </a:r>
            <a:r>
              <a:rPr lang="en-US" dirty="0"/>
              <a:t> (Peter Gray)</a:t>
            </a:r>
            <a:endParaRPr lang="pt-BR" dirty="0"/>
          </a:p>
        </p:txBody>
      </p:sp>
      <p:sp>
        <p:nvSpPr>
          <p:cNvPr id="3" name="Espaço Reservado para Conteúdo 2"/>
          <p:cNvSpPr>
            <a:spLocks noGrp="1"/>
          </p:cNvSpPr>
          <p:nvPr>
            <p:ph sz="quarter" idx="1"/>
          </p:nvPr>
        </p:nvSpPr>
        <p:spPr/>
        <p:txBody>
          <a:bodyPr>
            <a:normAutofit/>
          </a:bodyPr>
          <a:lstStyle/>
          <a:p>
            <a:r>
              <a:rPr lang="pt-BR" dirty="0"/>
              <a:t>Brincadeira ajuda a:</a:t>
            </a:r>
          </a:p>
          <a:p>
            <a:pPr lvl="1"/>
            <a:r>
              <a:rPr lang="pt-BR" dirty="0"/>
              <a:t> desenvolver competências e interesses </a:t>
            </a:r>
            <a:r>
              <a:rPr lang="pt-BR" dirty="0" err="1"/>
              <a:t>intr</a:t>
            </a:r>
            <a:r>
              <a:rPr lang="en-US" dirty="0" err="1"/>
              <a:t>ínsecos</a:t>
            </a:r>
            <a:r>
              <a:rPr lang="pt-BR" dirty="0"/>
              <a:t>,</a:t>
            </a:r>
          </a:p>
          <a:p>
            <a:pPr lvl="1"/>
            <a:r>
              <a:rPr lang="pt-BR" dirty="0"/>
              <a:t> aprender a tomar decisões, </a:t>
            </a:r>
          </a:p>
          <a:p>
            <a:pPr lvl="1"/>
            <a:r>
              <a:rPr lang="pt-BR" dirty="0"/>
              <a:t>resolver problemas, </a:t>
            </a:r>
          </a:p>
          <a:p>
            <a:pPr lvl="1"/>
            <a:r>
              <a:rPr lang="pt-BR" dirty="0"/>
              <a:t>ter </a:t>
            </a:r>
            <a:r>
              <a:rPr lang="pt-BR" dirty="0" err="1"/>
              <a:t>auto-controle</a:t>
            </a:r>
            <a:r>
              <a:rPr lang="pt-BR" dirty="0"/>
              <a:t>, </a:t>
            </a:r>
          </a:p>
          <a:p>
            <a:pPr lvl="1"/>
            <a:r>
              <a:rPr lang="pt-BR" dirty="0"/>
              <a:t>realizar regulação emocional</a:t>
            </a:r>
          </a:p>
          <a:p>
            <a:pPr lvl="1"/>
            <a:r>
              <a:rPr lang="pt-BR" dirty="0"/>
              <a:t>seguir regras, </a:t>
            </a:r>
          </a:p>
          <a:p>
            <a:pPr lvl="1"/>
            <a:r>
              <a:rPr lang="pt-BR" dirty="0"/>
              <a:t>aprender a regular suas emoções, fazer amigos e aprender a lidar com os outros (Gray, 2011) </a:t>
            </a:r>
          </a:p>
        </p:txBody>
      </p:sp>
    </p:spTree>
    <p:extLst>
      <p:ext uri="{BB962C8B-B14F-4D97-AF65-F5344CB8AC3E}">
        <p14:creationId xmlns:p14="http://schemas.microsoft.com/office/powerpoint/2010/main" val="38853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pc="600" dirty="0">
                <a:ln>
                  <a:solidFill>
                    <a:srgbClr val="FF0000"/>
                  </a:solidFill>
                </a:ln>
                <a:effectLst>
                  <a:outerShdw blurRad="60007" dist="200025" dir="15000000" sy="30000" kx="-1800000" algn="bl" rotWithShape="0">
                    <a:srgbClr val="FF0000">
                      <a:alpha val="32000"/>
                    </a:srgbClr>
                  </a:outerShdw>
                </a:effectLst>
              </a:rPr>
              <a:t>BRINCADEIRA: </a:t>
            </a:r>
            <a:br>
              <a:rPr lang="en-US" spc="600" dirty="0">
                <a:ln>
                  <a:solidFill>
                    <a:srgbClr val="FF0000"/>
                  </a:solidFill>
                </a:ln>
                <a:effectLst>
                  <a:outerShdw blurRad="60007" dist="200025" dir="15000000" sy="30000" kx="-1800000" algn="bl" rotWithShape="0">
                    <a:srgbClr val="FF0000">
                      <a:alpha val="32000"/>
                    </a:srgbClr>
                  </a:outerShdw>
                </a:effectLst>
              </a:rPr>
            </a:br>
            <a:r>
              <a:rPr lang="en-US" sz="2000" spc="600" dirty="0" err="1">
                <a:ln>
                  <a:solidFill>
                    <a:srgbClr val="FF0000"/>
                  </a:solidFill>
                </a:ln>
                <a:effectLst>
                  <a:outerShdw blurRad="60007" dist="200025" dir="15000000" sy="30000" kx="-1800000" algn="bl" rotWithShape="0">
                    <a:srgbClr val="FF0000">
                      <a:alpha val="32000"/>
                    </a:srgbClr>
                  </a:outerShdw>
                </a:effectLst>
              </a:rPr>
              <a:t>tipos</a:t>
            </a:r>
            <a:r>
              <a:rPr lang="en-US" sz="2000" spc="600" dirty="0">
                <a:ln>
                  <a:solidFill>
                    <a:srgbClr val="FF0000"/>
                  </a:solidFill>
                </a:ln>
                <a:effectLst>
                  <a:outerShdw blurRad="60007" dist="200025" dir="15000000" sy="30000" kx="-1800000" algn="bl" rotWithShape="0">
                    <a:srgbClr val="FF0000">
                      <a:alpha val="32000"/>
                    </a:srgbClr>
                  </a:outerShdw>
                </a:effectLst>
              </a:rPr>
              <a:t>(</a:t>
            </a:r>
            <a:r>
              <a:rPr lang="en-US" sz="2000" spc="600" dirty="0" err="1">
                <a:ln>
                  <a:solidFill>
                    <a:srgbClr val="FF0000"/>
                  </a:solidFill>
                </a:ln>
                <a:effectLst>
                  <a:outerShdw blurRad="60007" dist="200025" dir="15000000" sy="30000" kx="-1800000" algn="bl" rotWithShape="0">
                    <a:srgbClr val="FF0000">
                      <a:alpha val="32000"/>
                    </a:srgbClr>
                  </a:outerShdw>
                </a:effectLst>
              </a:rPr>
              <a:t>Burghardt</a:t>
            </a:r>
            <a:r>
              <a:rPr lang="en-US" sz="2000" spc="600" dirty="0">
                <a:ln>
                  <a:solidFill>
                    <a:srgbClr val="FF0000"/>
                  </a:solidFill>
                </a:ln>
                <a:effectLst>
                  <a:outerShdw blurRad="60007" dist="200025" dir="15000000" sy="30000" kx="-1800000" algn="bl" rotWithShape="0">
                    <a:srgbClr val="FF0000">
                      <a:alpha val="32000"/>
                    </a:srgbClr>
                  </a:outerShdw>
                </a:effectLst>
              </a:rPr>
              <a:t>, 1998; </a:t>
            </a:r>
            <a:r>
              <a:rPr lang="en-US" sz="2000" spc="600" dirty="0" err="1">
                <a:ln>
                  <a:solidFill>
                    <a:srgbClr val="FF0000"/>
                  </a:solidFill>
                </a:ln>
                <a:effectLst>
                  <a:outerShdw blurRad="60007" dist="200025" dir="15000000" sy="30000" kx="-1800000" algn="bl" rotWithShape="0">
                    <a:srgbClr val="FF0000">
                      <a:alpha val="32000"/>
                    </a:srgbClr>
                  </a:outerShdw>
                </a:effectLst>
              </a:rPr>
              <a:t>Pellis</a:t>
            </a:r>
            <a:r>
              <a:rPr lang="en-US" sz="2000" spc="600" dirty="0">
                <a:ln>
                  <a:solidFill>
                    <a:srgbClr val="FF0000"/>
                  </a:solidFill>
                </a:ln>
                <a:effectLst>
                  <a:outerShdw blurRad="60007" dist="200025" dir="15000000" sy="30000" kx="-1800000" algn="bl" rotWithShape="0">
                    <a:srgbClr val="FF0000">
                      <a:alpha val="32000"/>
                    </a:srgbClr>
                  </a:outerShdw>
                </a:effectLst>
              </a:rPr>
              <a:t> et al, 2019)</a:t>
            </a:r>
            <a:endParaRPr lang="pt-BR" sz="2000" dirty="0"/>
          </a:p>
        </p:txBody>
      </p:sp>
      <p:sp>
        <p:nvSpPr>
          <p:cNvPr id="3" name="Espaço Reservado para Conteúdo 2"/>
          <p:cNvSpPr>
            <a:spLocks noGrp="1"/>
          </p:cNvSpPr>
          <p:nvPr>
            <p:ph sz="quarter" idx="1"/>
          </p:nvPr>
        </p:nvSpPr>
        <p:spPr/>
        <p:txBody>
          <a:bodyPr/>
          <a:lstStyle/>
          <a:p>
            <a:r>
              <a:rPr lang="pt-BR" dirty="0"/>
              <a:t>Locomotora</a:t>
            </a:r>
          </a:p>
          <a:p>
            <a:r>
              <a:rPr lang="pt-BR" dirty="0"/>
              <a:t>Com objetos</a:t>
            </a:r>
          </a:p>
          <a:p>
            <a:r>
              <a:rPr lang="pt-BR" dirty="0"/>
              <a:t>Social</a:t>
            </a:r>
          </a:p>
          <a:p>
            <a:r>
              <a:rPr lang="pt-BR" dirty="0"/>
              <a:t>Simbólica</a:t>
            </a:r>
          </a:p>
          <a:p>
            <a:pPr marL="0" indent="0">
              <a:buNone/>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56518"/>
            <a:ext cx="7772400" cy="752202"/>
          </a:xfrm>
        </p:spPr>
        <p:txBody>
          <a:bodyPr/>
          <a:lstStyle/>
          <a:p>
            <a:r>
              <a:rPr lang="pt-BR" dirty="0"/>
              <a:t>Mas...</a:t>
            </a:r>
          </a:p>
        </p:txBody>
      </p:sp>
      <p:pic>
        <p:nvPicPr>
          <p:cNvPr id="10" name="Imagem 9">
            <a:extLst>
              <a:ext uri="{FF2B5EF4-FFF2-40B4-BE49-F238E27FC236}">
                <a16:creationId xmlns:a16="http://schemas.microsoft.com/office/drawing/2014/main" id="{2CEF2970-CE4A-6042-AC80-2A22B6213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08720"/>
            <a:ext cx="8927974" cy="5951983"/>
          </a:xfrm>
          <a:prstGeom prst="rect">
            <a:avLst/>
          </a:prstGeom>
        </p:spPr>
      </p:pic>
      <p:sp>
        <p:nvSpPr>
          <p:cNvPr id="11" name="Espaço Reservado para Conteúdo 2">
            <a:extLst>
              <a:ext uri="{FF2B5EF4-FFF2-40B4-BE49-F238E27FC236}">
                <a16:creationId xmlns:a16="http://schemas.microsoft.com/office/drawing/2014/main" id="{F2664706-8E9B-C24A-8113-1A8343521371}"/>
              </a:ext>
            </a:extLst>
          </p:cNvPr>
          <p:cNvSpPr txBox="1">
            <a:spLocks/>
          </p:cNvSpPr>
          <p:nvPr/>
        </p:nvSpPr>
        <p:spPr>
          <a:xfrm>
            <a:off x="251520" y="797368"/>
            <a:ext cx="8712968" cy="90344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err="1">
                <a:solidFill>
                  <a:schemeClr val="bg1"/>
                </a:solidFill>
              </a:rPr>
              <a:t>Dificuldade</a:t>
            </a:r>
            <a:r>
              <a:rPr lang="en-US" sz="3200" b="1" dirty="0">
                <a:solidFill>
                  <a:schemeClr val="bg1"/>
                </a:solidFill>
              </a:rPr>
              <a:t> </a:t>
            </a:r>
            <a:r>
              <a:rPr lang="en-US" sz="3200" b="1" dirty="0" err="1">
                <a:solidFill>
                  <a:schemeClr val="bg1"/>
                </a:solidFill>
              </a:rPr>
              <a:t>em</a:t>
            </a:r>
            <a:r>
              <a:rPr lang="en-US" sz="3200" b="1" dirty="0">
                <a:solidFill>
                  <a:schemeClr val="bg1"/>
                </a:solidFill>
              </a:rPr>
              <a:t> </a:t>
            </a:r>
            <a:r>
              <a:rPr lang="en-US" sz="3200" b="1" dirty="0" err="1">
                <a:solidFill>
                  <a:schemeClr val="bg1"/>
                </a:solidFill>
              </a:rPr>
              <a:t>separar</a:t>
            </a:r>
            <a:r>
              <a:rPr lang="en-US" sz="3200" b="1" dirty="0">
                <a:solidFill>
                  <a:schemeClr val="bg1"/>
                </a:solidFill>
              </a:rPr>
              <a:t> </a:t>
            </a:r>
            <a:r>
              <a:rPr lang="en-US" sz="3200" b="1" dirty="0" err="1">
                <a:solidFill>
                  <a:schemeClr val="bg1"/>
                </a:solidFill>
              </a:rPr>
              <a:t>brincadeira</a:t>
            </a:r>
            <a:r>
              <a:rPr lang="en-US" sz="3200" b="1" dirty="0">
                <a:solidFill>
                  <a:schemeClr val="bg1"/>
                </a:solidFill>
              </a:rPr>
              <a:t> e </a:t>
            </a:r>
            <a:r>
              <a:rPr lang="en-US" sz="3200" b="1" dirty="0" err="1">
                <a:solidFill>
                  <a:schemeClr val="bg1"/>
                </a:solidFill>
              </a:rPr>
              <a:t>exploração</a:t>
            </a:r>
            <a:endParaRPr lang="en-US" sz="3200" b="1" dirty="0">
              <a:solidFill>
                <a:schemeClr val="bg1"/>
              </a:solidFill>
            </a:endParaRPr>
          </a:p>
        </p:txBody>
      </p:sp>
    </p:spTree>
    <p:extLst>
      <p:ext uri="{BB962C8B-B14F-4D97-AF65-F5344CB8AC3E}">
        <p14:creationId xmlns:p14="http://schemas.microsoft.com/office/powerpoint/2010/main" val="315162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Mas...</a:t>
            </a:r>
          </a:p>
        </p:txBody>
      </p:sp>
      <p:sp>
        <p:nvSpPr>
          <p:cNvPr id="3" name="Espaço Reservado para Conteúdo 2"/>
          <p:cNvSpPr>
            <a:spLocks noGrp="1"/>
          </p:cNvSpPr>
          <p:nvPr>
            <p:ph sz="quarter" idx="1"/>
          </p:nvPr>
        </p:nvSpPr>
        <p:spPr/>
        <p:txBody>
          <a:bodyPr/>
          <a:lstStyle/>
          <a:p>
            <a:r>
              <a:rPr lang="en-US" dirty="0" err="1"/>
              <a:t>Dificuldade</a:t>
            </a:r>
            <a:r>
              <a:rPr lang="en-US" dirty="0"/>
              <a:t> </a:t>
            </a:r>
            <a:r>
              <a:rPr lang="en-US" dirty="0" err="1"/>
              <a:t>em</a:t>
            </a:r>
            <a:r>
              <a:rPr lang="en-US" dirty="0"/>
              <a:t> </a:t>
            </a:r>
            <a:r>
              <a:rPr lang="en-US" dirty="0" err="1"/>
              <a:t>separar</a:t>
            </a:r>
            <a:r>
              <a:rPr lang="en-US" dirty="0"/>
              <a:t> </a:t>
            </a:r>
            <a:r>
              <a:rPr lang="en-US" dirty="0" err="1"/>
              <a:t>brincadeira</a:t>
            </a:r>
            <a:r>
              <a:rPr lang="en-US" dirty="0"/>
              <a:t> e </a:t>
            </a:r>
            <a:r>
              <a:rPr lang="en-US" dirty="0" err="1"/>
              <a:t>exploração</a:t>
            </a:r>
            <a:r>
              <a:rPr lang="en-US" dirty="0"/>
              <a:t>.</a:t>
            </a:r>
          </a:p>
          <a:p>
            <a:pPr lvl="1"/>
            <a:r>
              <a:rPr lang="en-US" dirty="0" err="1"/>
              <a:t>Macacos</a:t>
            </a:r>
            <a:r>
              <a:rPr lang="en-US" dirty="0"/>
              <a:t> </a:t>
            </a:r>
            <a:r>
              <a:rPr lang="en-US" dirty="0" err="1"/>
              <a:t>japoneses</a:t>
            </a:r>
            <a:r>
              <a:rPr lang="en-US" dirty="0"/>
              <a:t>: </a:t>
            </a:r>
            <a:r>
              <a:rPr lang="en-US" dirty="0" err="1"/>
              <a:t>espalhar</a:t>
            </a:r>
            <a:r>
              <a:rPr lang="en-US" dirty="0"/>
              <a:t>, </a:t>
            </a:r>
            <a:r>
              <a:rPr lang="en-US" dirty="0" err="1"/>
              <a:t>empilhar</a:t>
            </a:r>
            <a:r>
              <a:rPr lang="en-US" dirty="0"/>
              <a:t>, </a:t>
            </a:r>
            <a:r>
              <a:rPr lang="en-US" dirty="0" err="1"/>
              <a:t>bater</a:t>
            </a:r>
            <a:r>
              <a:rPr lang="en-US" dirty="0"/>
              <a:t>, </a:t>
            </a:r>
            <a:r>
              <a:rPr lang="en-US" dirty="0" err="1"/>
              <a:t>esfregar</a:t>
            </a:r>
            <a:r>
              <a:rPr lang="en-US" dirty="0"/>
              <a:t>, </a:t>
            </a:r>
            <a:r>
              <a:rPr lang="en-US" dirty="0" err="1"/>
              <a:t>embrulhar</a:t>
            </a:r>
            <a:r>
              <a:rPr lang="en-US" dirty="0"/>
              <a:t> </a:t>
            </a:r>
            <a:r>
              <a:rPr lang="en-US" dirty="0" err="1"/>
              <a:t>em</a:t>
            </a:r>
            <a:r>
              <a:rPr lang="en-US" dirty="0"/>
              <a:t> </a:t>
            </a:r>
            <a:r>
              <a:rPr lang="en-US" dirty="0" err="1"/>
              <a:t>folha</a:t>
            </a:r>
            <a:r>
              <a:rPr lang="en-US" dirty="0"/>
              <a:t>, </a:t>
            </a:r>
            <a:r>
              <a:rPr lang="en-US" dirty="0" err="1"/>
              <a:t>etc</a:t>
            </a:r>
            <a:r>
              <a:rPr lang="en-US" dirty="0"/>
              <a:t>: Stone handling (Huffman, </a:t>
            </a:r>
            <a:r>
              <a:rPr lang="en-US" dirty="0" err="1"/>
              <a:t>Leca</a:t>
            </a:r>
            <a:r>
              <a:rPr lang="en-US" dirty="0"/>
              <a:t>)</a:t>
            </a:r>
          </a:p>
        </p:txBody>
      </p:sp>
      <p:pic>
        <p:nvPicPr>
          <p:cNvPr id="7170" name="Picture 2" descr="ocial learning of stone handling (Arashiy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176" y="3068960"/>
            <a:ext cx="3346405" cy="31954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776" y="3076699"/>
            <a:ext cx="3022600" cy="3187700"/>
          </a:xfrm>
          <a:prstGeom prst="rect">
            <a:avLst/>
          </a:prstGeom>
        </p:spPr>
      </p:pic>
      <p:sp>
        <p:nvSpPr>
          <p:cNvPr id="8" name="Retângulo 7"/>
          <p:cNvSpPr/>
          <p:nvPr/>
        </p:nvSpPr>
        <p:spPr>
          <a:xfrm>
            <a:off x="2213992" y="6264399"/>
            <a:ext cx="5094312" cy="369332"/>
          </a:xfrm>
          <a:prstGeom prst="rect">
            <a:avLst/>
          </a:prstGeom>
        </p:spPr>
        <p:txBody>
          <a:bodyPr wrap="square">
            <a:spAutoFit/>
          </a:bodyPr>
          <a:lstStyle/>
          <a:p>
            <a:r>
              <a:rPr lang="pt-BR" dirty="0" err="1">
                <a:solidFill>
                  <a:prstClr val="black"/>
                </a:solidFill>
              </a:rPr>
              <a:t>https</a:t>
            </a:r>
            <a:r>
              <a:rPr lang="pt-BR" dirty="0">
                <a:solidFill>
                  <a:prstClr val="black"/>
                </a:solidFill>
              </a:rPr>
              <a:t>://</a:t>
            </a:r>
            <a:r>
              <a:rPr lang="pt-BR" dirty="0" err="1">
                <a:solidFill>
                  <a:prstClr val="black"/>
                </a:solidFill>
              </a:rPr>
              <a:t>www.youtube.com</a:t>
            </a:r>
            <a:r>
              <a:rPr lang="pt-BR" dirty="0">
                <a:solidFill>
                  <a:prstClr val="black"/>
                </a:solidFill>
              </a:rPr>
              <a:t>/</a:t>
            </a:r>
            <a:r>
              <a:rPr lang="pt-BR" dirty="0" err="1">
                <a:solidFill>
                  <a:prstClr val="black"/>
                </a:solidFill>
              </a:rPr>
              <a:t>watch?v</a:t>
            </a:r>
            <a:r>
              <a:rPr lang="pt-BR" dirty="0">
                <a:solidFill>
                  <a:prstClr val="black"/>
                </a:solidFill>
              </a:rPr>
              <a:t>=ZfDXbd3yAPo</a:t>
            </a:r>
          </a:p>
        </p:txBody>
      </p:sp>
    </p:spTree>
    <p:extLst>
      <p:ext uri="{BB962C8B-B14F-4D97-AF65-F5344CB8AC3E}">
        <p14:creationId xmlns:p14="http://schemas.microsoft.com/office/powerpoint/2010/main" val="146017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Mas...</a:t>
            </a:r>
          </a:p>
        </p:txBody>
      </p:sp>
      <p:sp>
        <p:nvSpPr>
          <p:cNvPr id="3" name="Espaço Reservado para Conteúdo 2"/>
          <p:cNvSpPr>
            <a:spLocks noGrp="1"/>
          </p:cNvSpPr>
          <p:nvPr>
            <p:ph sz="quarter" idx="1"/>
          </p:nvPr>
        </p:nvSpPr>
        <p:spPr>
          <a:xfrm>
            <a:off x="914400" y="1196752"/>
            <a:ext cx="7772400" cy="4572000"/>
          </a:xfrm>
        </p:spPr>
        <p:txBody>
          <a:bodyPr>
            <a:normAutofit/>
          </a:bodyPr>
          <a:lstStyle/>
          <a:p>
            <a:r>
              <a:rPr lang="en-US" sz="2000" dirty="0" err="1"/>
              <a:t>Dificuldade</a:t>
            </a:r>
            <a:r>
              <a:rPr lang="en-US" sz="2000" dirty="0"/>
              <a:t> </a:t>
            </a:r>
            <a:r>
              <a:rPr lang="en-US" sz="2000" dirty="0" err="1"/>
              <a:t>em</a:t>
            </a:r>
            <a:r>
              <a:rPr lang="en-US" sz="2000" dirty="0"/>
              <a:t> </a:t>
            </a:r>
            <a:r>
              <a:rPr lang="en-US" sz="2000" dirty="0" err="1"/>
              <a:t>separar</a:t>
            </a:r>
            <a:r>
              <a:rPr lang="en-US" sz="2000" dirty="0"/>
              <a:t> </a:t>
            </a:r>
            <a:r>
              <a:rPr lang="en-US" sz="2000" dirty="0" err="1"/>
              <a:t>brincadeira</a:t>
            </a:r>
            <a:r>
              <a:rPr lang="en-US" sz="2000" dirty="0"/>
              <a:t> e </a:t>
            </a:r>
            <a:r>
              <a:rPr lang="en-US" sz="2000" dirty="0" err="1"/>
              <a:t>exploração</a:t>
            </a:r>
            <a:r>
              <a:rPr lang="en-US" sz="2000" dirty="0"/>
              <a:t>.</a:t>
            </a:r>
          </a:p>
          <a:p>
            <a:pPr lvl="1"/>
            <a:r>
              <a:rPr lang="en-US" sz="2000" dirty="0" err="1"/>
              <a:t>Macacos</a:t>
            </a:r>
            <a:r>
              <a:rPr lang="en-US" sz="2000" dirty="0"/>
              <a:t> de </a:t>
            </a:r>
            <a:r>
              <a:rPr lang="en-US" sz="2000" dirty="0" err="1"/>
              <a:t>cauda</a:t>
            </a:r>
            <a:r>
              <a:rPr lang="en-US" sz="2000" dirty="0"/>
              <a:t> </a:t>
            </a:r>
            <a:r>
              <a:rPr lang="en-US" sz="2000" dirty="0" err="1"/>
              <a:t>longa</a:t>
            </a:r>
            <a:r>
              <a:rPr lang="en-US" sz="2000" dirty="0"/>
              <a:t> (</a:t>
            </a:r>
            <a:r>
              <a:rPr lang="en-US" sz="2000" i="1" dirty="0"/>
              <a:t>M. </a:t>
            </a:r>
            <a:r>
              <a:rPr lang="en-US" sz="2000" i="1" dirty="0" err="1"/>
              <a:t>fascicularis</a:t>
            </a:r>
            <a:r>
              <a:rPr lang="en-US" sz="2000" dirty="0"/>
              <a:t>: </a:t>
            </a:r>
            <a:r>
              <a:rPr lang="en-US" sz="2000" dirty="0" err="1"/>
              <a:t>Leca</a:t>
            </a:r>
            <a:r>
              <a:rPr lang="en-US" sz="2000" dirty="0"/>
              <a:t>, </a:t>
            </a:r>
            <a:r>
              <a:rPr lang="en-US" sz="2000" dirty="0" err="1"/>
              <a:t>Gumert</a:t>
            </a:r>
            <a:r>
              <a:rPr lang="en-US" sz="2000" dirty="0"/>
              <a:t>): </a:t>
            </a:r>
            <a:r>
              <a:rPr lang="en-US" sz="2000" dirty="0" err="1"/>
              <a:t>filme</a:t>
            </a:r>
            <a:r>
              <a:rPr lang="en-US" sz="2000" dirty="0"/>
              <a:t> </a:t>
            </a:r>
            <a:r>
              <a:rPr lang="en-US" sz="2000" dirty="0" err="1"/>
              <a:t>Leca</a:t>
            </a:r>
            <a:endParaRPr lang="en-US" sz="2000" dirty="0"/>
          </a:p>
        </p:txBody>
      </p:sp>
      <p:sp>
        <p:nvSpPr>
          <p:cNvPr id="8" name="Retângulo 7"/>
          <p:cNvSpPr/>
          <p:nvPr/>
        </p:nvSpPr>
        <p:spPr>
          <a:xfrm>
            <a:off x="2213992" y="6264399"/>
            <a:ext cx="5094312" cy="307777"/>
          </a:xfrm>
          <a:prstGeom prst="rect">
            <a:avLst/>
          </a:prstGeom>
        </p:spPr>
        <p:txBody>
          <a:bodyPr wrap="square">
            <a:spAutoFit/>
          </a:bodyPr>
          <a:lstStyle/>
          <a:p>
            <a:r>
              <a:rPr lang="pt-BR" sz="1400" dirty="0">
                <a:solidFill>
                  <a:prstClr val="black"/>
                </a:solidFill>
              </a:rPr>
              <a:t>Em Bali: Pelletier </a:t>
            </a:r>
            <a:r>
              <a:rPr lang="pt-BR" sz="1400" dirty="0" err="1">
                <a:solidFill>
                  <a:prstClr val="black"/>
                </a:solidFill>
              </a:rPr>
              <a:t>et</a:t>
            </a:r>
            <a:r>
              <a:rPr lang="pt-BR" sz="1400" dirty="0">
                <a:solidFill>
                  <a:prstClr val="black"/>
                </a:solidFill>
              </a:rPr>
              <a:t> </a:t>
            </a:r>
            <a:r>
              <a:rPr lang="pt-BR" sz="1400" dirty="0" err="1">
                <a:solidFill>
                  <a:prstClr val="black"/>
                </a:solidFill>
              </a:rPr>
              <a:t>al</a:t>
            </a:r>
            <a:r>
              <a:rPr lang="pt-BR" sz="1400" dirty="0">
                <a:solidFill>
                  <a:prstClr val="black"/>
                </a:solidFill>
              </a:rPr>
              <a:t> 2017, Foto: </a:t>
            </a:r>
            <a:r>
              <a:rPr lang="pt-BR" sz="1400" dirty="0" err="1">
                <a:solidFill>
                  <a:prstClr val="black"/>
                </a:solidFill>
              </a:rPr>
              <a:t>J.B.Leca</a:t>
            </a:r>
            <a:endParaRPr lang="pt-BR" sz="1400" dirty="0">
              <a:solidFill>
                <a:prstClr val="black"/>
              </a:solidFill>
            </a:endParaRPr>
          </a:p>
        </p:txBody>
      </p:sp>
      <p:pic>
        <p:nvPicPr>
          <p:cNvPr id="142338" name="Picture 2" descr="https://www.researchgate.net/profile/Jean-Baptiste_Leca/publication/320755364/figure/fig3/AS:555734037262336@1509508727082/Examples-of-stone-handling-SH-patterns-by-Balinese-long-tailed-macaques-at-Ubud-Bali_W640.jpg"/>
          <p:cNvPicPr>
            <a:picLocks noChangeAspect="1" noChangeArrowheads="1"/>
          </p:cNvPicPr>
          <p:nvPr/>
        </p:nvPicPr>
        <p:blipFill>
          <a:blip r:embed="rId2" cstate="print"/>
          <a:srcRect/>
          <a:stretch>
            <a:fillRect/>
          </a:stretch>
        </p:blipFill>
        <p:spPr bwMode="auto">
          <a:xfrm>
            <a:off x="1187624" y="2204864"/>
            <a:ext cx="6096000" cy="4000501"/>
          </a:xfrm>
          <a:prstGeom prst="rect">
            <a:avLst/>
          </a:prstGeom>
          <a:noFill/>
        </p:spPr>
      </p:pic>
    </p:spTree>
    <p:extLst>
      <p:ext uri="{BB962C8B-B14F-4D97-AF65-F5344CB8AC3E}">
        <p14:creationId xmlns:p14="http://schemas.microsoft.com/office/powerpoint/2010/main" val="315162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Mas continua a...</a:t>
            </a:r>
          </a:p>
        </p:txBody>
      </p:sp>
      <p:sp>
        <p:nvSpPr>
          <p:cNvPr id="3" name="Espaço Reservado para Conteúdo 2"/>
          <p:cNvSpPr>
            <a:spLocks noGrp="1"/>
          </p:cNvSpPr>
          <p:nvPr>
            <p:ph sz="quarter" idx="1"/>
          </p:nvPr>
        </p:nvSpPr>
        <p:spPr/>
        <p:txBody>
          <a:bodyPr/>
          <a:lstStyle/>
          <a:p>
            <a:r>
              <a:rPr lang="en-US" dirty="0" err="1"/>
              <a:t>Dificuldade</a:t>
            </a:r>
            <a:r>
              <a:rPr lang="en-US" dirty="0"/>
              <a:t> </a:t>
            </a:r>
            <a:r>
              <a:rPr lang="en-US" dirty="0" err="1"/>
              <a:t>em</a:t>
            </a:r>
            <a:r>
              <a:rPr lang="en-US" dirty="0"/>
              <a:t> </a:t>
            </a:r>
            <a:r>
              <a:rPr lang="en-US" dirty="0" err="1"/>
              <a:t>separar</a:t>
            </a:r>
            <a:r>
              <a:rPr lang="en-US" dirty="0"/>
              <a:t> </a:t>
            </a:r>
            <a:r>
              <a:rPr lang="en-US" dirty="0" err="1"/>
              <a:t>brincadeira</a:t>
            </a:r>
            <a:r>
              <a:rPr lang="en-US" dirty="0"/>
              <a:t> e </a:t>
            </a:r>
            <a:r>
              <a:rPr lang="en-US" dirty="0" err="1"/>
              <a:t>exploração</a:t>
            </a:r>
            <a:r>
              <a:rPr lang="en-US" dirty="0"/>
              <a:t>.</a:t>
            </a:r>
          </a:p>
        </p:txBody>
      </p:sp>
      <p:pic>
        <p:nvPicPr>
          <p:cNvPr id="9" name="Picture 4" descr="brinquedo"/>
          <p:cNvPicPr>
            <a:picLocks noChangeAspect="1" noChangeArrowheads="1"/>
          </p:cNvPicPr>
          <p:nvPr/>
        </p:nvPicPr>
        <p:blipFill>
          <a:blip r:embed="rId2" cstate="print"/>
          <a:stretch>
            <a:fillRect/>
          </a:stretch>
        </p:blipFill>
        <p:spPr>
          <a:xfrm>
            <a:off x="1403648" y="2160323"/>
            <a:ext cx="2448272" cy="3847104"/>
          </a:xfrm>
          <a:prstGeom prst="rect">
            <a:avLst/>
          </a:prstGeom>
          <a:noFill/>
          <a:ln w="12700">
            <a:solidFill>
              <a:schemeClr val="tx1"/>
            </a:solidFill>
          </a:ln>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80475"/>
            <a:ext cx="3632200" cy="360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5573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Brincadeira, Curiosidade, Explora</a:t>
            </a:r>
            <a:r>
              <a:rPr lang="en-US" dirty="0" err="1"/>
              <a:t>ção</a:t>
            </a:r>
            <a:endParaRPr lang="pt-BR" dirty="0"/>
          </a:p>
        </p:txBody>
      </p:sp>
      <p:sp>
        <p:nvSpPr>
          <p:cNvPr id="3" name="Espaço Reservado para Texto 2"/>
          <p:cNvSpPr>
            <a:spLocks noGrp="1"/>
          </p:cNvSpPr>
          <p:nvPr>
            <p:ph sz="quarter" idx="1"/>
          </p:nvPr>
        </p:nvSpPr>
        <p:spPr/>
        <p:txBody>
          <a:bodyPr>
            <a:normAutofit/>
          </a:bodyPr>
          <a:lstStyle/>
          <a:p>
            <a:endParaRPr lang="en-US" dirty="0"/>
          </a:p>
          <a:p>
            <a:pPr algn="just"/>
            <a:r>
              <a:rPr lang="en-US" dirty="0" err="1">
                <a:solidFill>
                  <a:schemeClr val="tx1"/>
                </a:solidFill>
              </a:rPr>
              <a:t>ParaVygotsky</a:t>
            </a:r>
            <a:r>
              <a:rPr lang="en-US" dirty="0">
                <a:solidFill>
                  <a:schemeClr val="tx1"/>
                </a:solidFill>
              </a:rPr>
              <a:t>:</a:t>
            </a:r>
          </a:p>
          <a:p>
            <a:pPr algn="just"/>
            <a:r>
              <a:rPr lang="en-US" dirty="0">
                <a:solidFill>
                  <a:schemeClr val="tx1"/>
                </a:solidFill>
              </a:rPr>
              <a:t>O </a:t>
            </a:r>
            <a:r>
              <a:rPr lang="en-US" dirty="0" err="1">
                <a:solidFill>
                  <a:schemeClr val="tx1"/>
                </a:solidFill>
              </a:rPr>
              <a:t>indivíduo</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brincar</a:t>
            </a:r>
            <a:r>
              <a:rPr lang="en-US" dirty="0">
                <a:solidFill>
                  <a:schemeClr val="tx1"/>
                </a:solidFill>
              </a:rPr>
              <a:t>, </a:t>
            </a:r>
            <a:r>
              <a:rPr lang="en-US" dirty="0" err="1">
                <a:solidFill>
                  <a:schemeClr val="tx1"/>
                </a:solidFill>
              </a:rPr>
              <a:t>usa</a:t>
            </a:r>
            <a:r>
              <a:rPr lang="en-US" dirty="0">
                <a:solidFill>
                  <a:schemeClr val="tx1"/>
                </a:solidFill>
              </a:rPr>
              <a:t> </a:t>
            </a:r>
            <a:r>
              <a:rPr lang="en-US" dirty="0" err="1">
                <a:solidFill>
                  <a:schemeClr val="tx1"/>
                </a:solidFill>
              </a:rPr>
              <a:t>elementos</a:t>
            </a:r>
            <a:r>
              <a:rPr lang="en-US" dirty="0">
                <a:solidFill>
                  <a:schemeClr val="tx1"/>
                </a:solidFill>
              </a:rPr>
              <a:t> da </a:t>
            </a:r>
            <a:r>
              <a:rPr lang="en-US" dirty="0" err="1">
                <a:solidFill>
                  <a:schemeClr val="tx1"/>
                </a:solidFill>
              </a:rPr>
              <a:t>realidade</a:t>
            </a:r>
            <a:r>
              <a:rPr lang="en-US" dirty="0">
                <a:solidFill>
                  <a:schemeClr val="tx1"/>
                </a:solidFill>
              </a:rPr>
              <a:t>, </a:t>
            </a:r>
            <a:r>
              <a:rPr lang="en-US" dirty="0" err="1">
                <a:solidFill>
                  <a:schemeClr val="tx1"/>
                </a:solidFill>
              </a:rPr>
              <a:t>trazendo</a:t>
            </a:r>
            <a:r>
              <a:rPr lang="en-US" dirty="0">
                <a:solidFill>
                  <a:schemeClr val="tx1"/>
                </a:solidFill>
              </a:rPr>
              <a:t> um </a:t>
            </a:r>
            <a:r>
              <a:rPr lang="en-US" dirty="0" err="1">
                <a:solidFill>
                  <a:schemeClr val="tx1"/>
                </a:solidFill>
              </a:rPr>
              <a:t>significado</a:t>
            </a:r>
            <a:r>
              <a:rPr lang="en-US" dirty="0">
                <a:solidFill>
                  <a:schemeClr val="tx1"/>
                </a:solidFill>
              </a:rPr>
              <a:t> </a:t>
            </a:r>
            <a:r>
              <a:rPr lang="en-US" dirty="0" err="1">
                <a:solidFill>
                  <a:schemeClr val="tx1"/>
                </a:solidFill>
              </a:rPr>
              <a:t>idiossincrático</a:t>
            </a:r>
            <a:r>
              <a:rPr lang="en-US" dirty="0">
                <a:solidFill>
                  <a:schemeClr val="tx1"/>
                </a:solidFill>
              </a:rPr>
              <a:t> para </a:t>
            </a:r>
            <a:r>
              <a:rPr lang="en-US" dirty="0" err="1">
                <a:solidFill>
                  <a:schemeClr val="tx1"/>
                </a:solidFill>
              </a:rPr>
              <a:t>ela</a:t>
            </a:r>
            <a:r>
              <a:rPr lang="en-US" dirty="0">
                <a:solidFill>
                  <a:schemeClr val="tx1"/>
                </a:solidFill>
              </a:rPr>
              <a:t>. E, </a:t>
            </a:r>
            <a:r>
              <a:rPr lang="en-US" dirty="0" err="1">
                <a:solidFill>
                  <a:schemeClr val="tx1"/>
                </a:solidFill>
              </a:rPr>
              <a:t>por</a:t>
            </a:r>
            <a:r>
              <a:rPr lang="en-US" dirty="0">
                <a:solidFill>
                  <a:schemeClr val="tx1"/>
                </a:solidFill>
              </a:rPr>
              <a:t> outro </a:t>
            </a:r>
            <a:r>
              <a:rPr lang="en-US" dirty="0" err="1">
                <a:solidFill>
                  <a:schemeClr val="tx1"/>
                </a:solidFill>
              </a:rPr>
              <a:t>lado</a:t>
            </a:r>
            <a:r>
              <a:rPr lang="en-US" dirty="0">
                <a:solidFill>
                  <a:schemeClr val="tx1"/>
                </a:solidFill>
              </a:rPr>
              <a:t>, o </a:t>
            </a:r>
            <a:r>
              <a:rPr lang="en-US" dirty="0" err="1">
                <a:solidFill>
                  <a:schemeClr val="tx1"/>
                </a:solidFill>
              </a:rPr>
              <a:t>que</a:t>
            </a:r>
            <a:r>
              <a:rPr lang="en-US" dirty="0">
                <a:solidFill>
                  <a:schemeClr val="tx1"/>
                </a:solidFill>
              </a:rPr>
              <a:t> </a:t>
            </a:r>
            <a:r>
              <a:rPr lang="en-US" dirty="0" err="1">
                <a:solidFill>
                  <a:schemeClr val="tx1"/>
                </a:solidFill>
              </a:rPr>
              <a:t>é</a:t>
            </a:r>
            <a:r>
              <a:rPr lang="en-US" dirty="0">
                <a:solidFill>
                  <a:schemeClr val="tx1"/>
                </a:solidFill>
              </a:rPr>
              <a:t> </a:t>
            </a:r>
            <a:r>
              <a:rPr lang="en-US" dirty="0" err="1">
                <a:solidFill>
                  <a:schemeClr val="tx1"/>
                </a:solidFill>
              </a:rPr>
              <a:t>elaborado</a:t>
            </a:r>
            <a:r>
              <a:rPr lang="en-US" dirty="0">
                <a:solidFill>
                  <a:schemeClr val="tx1"/>
                </a:solidFill>
              </a:rPr>
              <a:t> </a:t>
            </a:r>
            <a:r>
              <a:rPr lang="en-US" dirty="0" err="1">
                <a:solidFill>
                  <a:schemeClr val="tx1"/>
                </a:solidFill>
              </a:rPr>
              <a:t>durante</a:t>
            </a:r>
            <a:r>
              <a:rPr lang="en-US" dirty="0">
                <a:solidFill>
                  <a:schemeClr val="tx1"/>
                </a:solidFill>
              </a:rPr>
              <a:t> a </a:t>
            </a:r>
            <a:r>
              <a:rPr lang="en-US" dirty="0" err="1">
                <a:solidFill>
                  <a:schemeClr val="tx1"/>
                </a:solidFill>
              </a:rPr>
              <a:t>brincadeira</a:t>
            </a:r>
            <a:r>
              <a:rPr lang="en-US" dirty="0">
                <a:solidFill>
                  <a:schemeClr val="tx1"/>
                </a:solidFill>
              </a:rPr>
              <a:t> </a:t>
            </a:r>
            <a:r>
              <a:rPr lang="en-US" dirty="0" err="1">
                <a:solidFill>
                  <a:schemeClr val="tx1"/>
                </a:solidFill>
              </a:rPr>
              <a:t>vai</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aplicado</a:t>
            </a:r>
            <a:r>
              <a:rPr lang="en-US" dirty="0">
                <a:solidFill>
                  <a:schemeClr val="tx1"/>
                </a:solidFill>
              </a:rPr>
              <a:t> </a:t>
            </a:r>
            <a:r>
              <a:rPr lang="en-US" dirty="0" err="1">
                <a:solidFill>
                  <a:schemeClr val="tx1"/>
                </a:solidFill>
              </a:rPr>
              <a:t>em</a:t>
            </a:r>
            <a:r>
              <a:rPr lang="en-US" dirty="0">
                <a:solidFill>
                  <a:schemeClr val="tx1"/>
                </a:solidFill>
              </a:rPr>
              <a:t> outros </a:t>
            </a:r>
            <a:r>
              <a:rPr lang="en-US" dirty="0" err="1">
                <a:solidFill>
                  <a:schemeClr val="tx1"/>
                </a:solidFill>
              </a:rPr>
              <a:t>contextos</a:t>
            </a:r>
            <a:r>
              <a:rPr lang="en-US" dirty="0">
                <a:solidFill>
                  <a:schemeClr val="tx1"/>
                </a:solidFill>
              </a:rPr>
              <a:t>. </a:t>
            </a:r>
          </a:p>
          <a:p>
            <a:endParaRPr lang="pt-BR" dirty="0"/>
          </a:p>
        </p:txBody>
      </p:sp>
      <p:pic>
        <p:nvPicPr>
          <p:cNvPr id="6" name="Picture 2" descr="esultado de imagem para vygotsky"/>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110616" y="1447800"/>
            <a:ext cx="3396343"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Brincadeira</a:t>
            </a:r>
          </a:p>
        </p:txBody>
      </p:sp>
      <p:sp>
        <p:nvSpPr>
          <p:cNvPr id="3" name="Espaço Reservado para Texto 2"/>
          <p:cNvSpPr>
            <a:spLocks noGrp="1"/>
          </p:cNvSpPr>
          <p:nvPr>
            <p:ph type="body" idx="1"/>
          </p:nvPr>
        </p:nvSpPr>
        <p:spPr/>
        <p:txBody>
          <a:bodyPr/>
          <a:lstStyle/>
          <a:p>
            <a:r>
              <a:rPr lang="en-US" dirty="0"/>
              <a:t>As </a:t>
            </a:r>
            <a:r>
              <a:rPr lang="en-US" dirty="0" err="1"/>
              <a:t>definições</a:t>
            </a:r>
            <a:r>
              <a:rPr lang="en-US" dirty="0"/>
              <a:t> </a:t>
            </a:r>
            <a:r>
              <a:rPr lang="en-US" dirty="0" err="1"/>
              <a:t>na</a:t>
            </a:r>
            <a:r>
              <a:rPr lang="en-US" dirty="0"/>
              <a:t> </a:t>
            </a:r>
            <a:r>
              <a:rPr lang="en-US" dirty="0" err="1"/>
              <a:t>Etologia</a:t>
            </a: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765" y="2547938"/>
            <a:ext cx="5399219" cy="4049414"/>
          </a:xfrm>
          <a:prstGeom prst="rect">
            <a:avLst/>
          </a:prstGeom>
        </p:spPr>
      </p:pic>
    </p:spTree>
    <p:extLst>
      <p:ext uri="{BB962C8B-B14F-4D97-AF65-F5344CB8AC3E}">
        <p14:creationId xmlns:p14="http://schemas.microsoft.com/office/powerpoint/2010/main" val="244860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Brincadeira, Curiosidade, Explora</a:t>
            </a:r>
            <a:r>
              <a:rPr lang="en-US" dirty="0" err="1"/>
              <a:t>ção</a:t>
            </a:r>
            <a:endParaRPr lang="pt-BR" dirty="0"/>
          </a:p>
        </p:txBody>
      </p:sp>
      <p:sp>
        <p:nvSpPr>
          <p:cNvPr id="3" name="Espaço Reservado para Texto 2"/>
          <p:cNvSpPr>
            <a:spLocks noGrp="1"/>
          </p:cNvSpPr>
          <p:nvPr>
            <p:ph sz="quarter" idx="1"/>
          </p:nvPr>
        </p:nvSpPr>
        <p:spPr/>
        <p:txBody>
          <a:bodyPr>
            <a:normAutofit/>
          </a:bodyPr>
          <a:lstStyle/>
          <a:p>
            <a:endParaRPr lang="en-US" dirty="0"/>
          </a:p>
          <a:p>
            <a:pPr algn="just"/>
            <a:r>
              <a:rPr lang="en-US" sz="2400" dirty="0" err="1">
                <a:solidFill>
                  <a:schemeClr val="tx1"/>
                </a:solidFill>
              </a:rPr>
              <a:t>ParaVygotsky</a:t>
            </a:r>
            <a:r>
              <a:rPr lang="en-US" sz="2400" dirty="0">
                <a:solidFill>
                  <a:schemeClr val="tx1"/>
                </a:solidFill>
              </a:rPr>
              <a:t>:</a:t>
            </a:r>
          </a:p>
          <a:p>
            <a:pPr algn="just"/>
            <a:r>
              <a:rPr lang="en-US" sz="2400" dirty="0" err="1">
                <a:solidFill>
                  <a:schemeClr val="tx1"/>
                </a:solidFill>
              </a:rPr>
              <a:t>Brincadeira</a:t>
            </a:r>
            <a:r>
              <a:rPr lang="en-US" sz="2400" dirty="0">
                <a:solidFill>
                  <a:schemeClr val="tx1"/>
                </a:solidFill>
              </a:rPr>
              <a:t> </a:t>
            </a:r>
            <a:r>
              <a:rPr lang="en-US" sz="2400" dirty="0" err="1">
                <a:solidFill>
                  <a:schemeClr val="tx1"/>
                </a:solidFill>
              </a:rPr>
              <a:t>nunca</a:t>
            </a:r>
            <a:r>
              <a:rPr lang="en-US" sz="2400" dirty="0">
                <a:solidFill>
                  <a:schemeClr val="tx1"/>
                </a:solidFill>
              </a:rPr>
              <a:t> é </a:t>
            </a:r>
            <a:r>
              <a:rPr lang="en-US" sz="2400" dirty="0" err="1">
                <a:solidFill>
                  <a:schemeClr val="tx1"/>
                </a:solidFill>
              </a:rPr>
              <a:t>descontextualizada</a:t>
            </a:r>
            <a:r>
              <a:rPr lang="en-US" sz="2400" dirty="0">
                <a:solidFill>
                  <a:schemeClr val="tx1"/>
                </a:solidFill>
              </a:rPr>
              <a:t>, </a:t>
            </a:r>
            <a:r>
              <a:rPr lang="en-US" sz="2400" dirty="0" err="1">
                <a:solidFill>
                  <a:schemeClr val="tx1"/>
                </a:solidFill>
              </a:rPr>
              <a:t>não</a:t>
            </a:r>
            <a:r>
              <a:rPr lang="en-US" sz="2400" dirty="0">
                <a:solidFill>
                  <a:schemeClr val="tx1"/>
                </a:solidFill>
              </a:rPr>
              <a:t> </a:t>
            </a:r>
            <a:r>
              <a:rPr lang="en-US" sz="2400" dirty="0" err="1">
                <a:solidFill>
                  <a:schemeClr val="tx1"/>
                </a:solidFill>
              </a:rPr>
              <a:t>ocorre</a:t>
            </a:r>
            <a:r>
              <a:rPr lang="en-US" sz="2400" dirty="0">
                <a:solidFill>
                  <a:schemeClr val="tx1"/>
                </a:solidFill>
              </a:rPr>
              <a:t> </a:t>
            </a:r>
            <a:r>
              <a:rPr lang="en-US" sz="2400" dirty="0" err="1">
                <a:solidFill>
                  <a:schemeClr val="tx1"/>
                </a:solidFill>
              </a:rPr>
              <a:t>isolada</a:t>
            </a:r>
            <a:r>
              <a:rPr lang="en-US" sz="2400" dirty="0">
                <a:solidFill>
                  <a:schemeClr val="tx1"/>
                </a:solidFill>
              </a:rPr>
              <a:t> do </a:t>
            </a:r>
            <a:r>
              <a:rPr lang="en-US" sz="2400" dirty="0" err="1">
                <a:solidFill>
                  <a:schemeClr val="tx1"/>
                </a:solidFill>
              </a:rPr>
              <a:t>contexto</a:t>
            </a:r>
            <a:r>
              <a:rPr lang="en-US" sz="2400" dirty="0">
                <a:solidFill>
                  <a:schemeClr val="tx1"/>
                </a:solidFill>
              </a:rPr>
              <a:t> </a:t>
            </a:r>
            <a:r>
              <a:rPr lang="en-US" sz="2400" dirty="0" err="1">
                <a:solidFill>
                  <a:schemeClr val="tx1"/>
                </a:solidFill>
              </a:rPr>
              <a:t>histórico</a:t>
            </a:r>
            <a:r>
              <a:rPr lang="en-US" sz="2400" dirty="0">
                <a:solidFill>
                  <a:schemeClr val="tx1"/>
                </a:solidFill>
              </a:rPr>
              <a:t> e cultural.</a:t>
            </a:r>
          </a:p>
          <a:p>
            <a:pPr algn="just"/>
            <a:r>
              <a:rPr lang="en-US" sz="2400" dirty="0" err="1">
                <a:solidFill>
                  <a:schemeClr val="tx1"/>
                </a:solidFill>
              </a:rPr>
              <a:t>Exploração</a:t>
            </a:r>
            <a:r>
              <a:rPr lang="en-US" sz="2400" dirty="0">
                <a:solidFill>
                  <a:schemeClr val="tx1"/>
                </a:solidFill>
              </a:rPr>
              <a:t> </a:t>
            </a:r>
            <a:r>
              <a:rPr lang="en-US" sz="2400" dirty="0" err="1">
                <a:solidFill>
                  <a:schemeClr val="tx1"/>
                </a:solidFill>
              </a:rPr>
              <a:t>faz</a:t>
            </a:r>
            <a:r>
              <a:rPr lang="en-US" sz="2400" dirty="0">
                <a:solidFill>
                  <a:schemeClr val="tx1"/>
                </a:solidFill>
              </a:rPr>
              <a:t>, </a:t>
            </a:r>
            <a:r>
              <a:rPr lang="en-US" sz="2400" dirty="0" err="1">
                <a:solidFill>
                  <a:schemeClr val="tx1"/>
                </a:solidFill>
              </a:rPr>
              <a:t>então</a:t>
            </a:r>
            <a:r>
              <a:rPr lang="en-US" sz="2400" dirty="0">
                <a:solidFill>
                  <a:schemeClr val="tx1"/>
                </a:solidFill>
              </a:rPr>
              <a:t>, parte </a:t>
            </a:r>
            <a:r>
              <a:rPr lang="en-US" sz="2400" dirty="0" err="1">
                <a:solidFill>
                  <a:schemeClr val="tx1"/>
                </a:solidFill>
              </a:rPr>
              <a:t>da</a:t>
            </a:r>
            <a:r>
              <a:rPr lang="en-US" sz="2400" dirty="0">
                <a:solidFill>
                  <a:schemeClr val="tx1"/>
                </a:solidFill>
              </a:rPr>
              <a:t> </a:t>
            </a:r>
            <a:r>
              <a:rPr lang="en-US" sz="2400" dirty="0" err="1">
                <a:solidFill>
                  <a:schemeClr val="tx1"/>
                </a:solidFill>
              </a:rPr>
              <a:t>brincadeira</a:t>
            </a:r>
            <a:r>
              <a:rPr lang="en-US" sz="2400" dirty="0">
                <a:solidFill>
                  <a:schemeClr val="tx1"/>
                </a:solidFill>
              </a:rPr>
              <a:t>.</a:t>
            </a:r>
          </a:p>
          <a:p>
            <a:pPr algn="just"/>
            <a:r>
              <a:rPr lang="en-US" sz="2400" dirty="0" err="1">
                <a:solidFill>
                  <a:schemeClr val="tx1"/>
                </a:solidFill>
              </a:rPr>
              <a:t>Finalidades</a:t>
            </a:r>
            <a:r>
              <a:rPr lang="en-US" sz="2400" dirty="0">
                <a:solidFill>
                  <a:schemeClr val="tx1"/>
                </a:solidFill>
              </a:rPr>
              <a:t> das </a:t>
            </a:r>
            <a:r>
              <a:rPr lang="en-US" sz="2400" dirty="0" err="1">
                <a:solidFill>
                  <a:schemeClr val="tx1"/>
                </a:solidFill>
              </a:rPr>
              <a:t>ações</a:t>
            </a:r>
            <a:r>
              <a:rPr lang="en-US" sz="2400" dirty="0">
                <a:solidFill>
                  <a:schemeClr val="tx1"/>
                </a:solidFill>
              </a:rPr>
              <a:t> </a:t>
            </a:r>
            <a:r>
              <a:rPr lang="en-US" sz="2400" dirty="0" err="1">
                <a:solidFill>
                  <a:schemeClr val="tx1"/>
                </a:solidFill>
              </a:rPr>
              <a:t>não</a:t>
            </a:r>
            <a:r>
              <a:rPr lang="en-US" sz="2400" dirty="0">
                <a:solidFill>
                  <a:schemeClr val="tx1"/>
                </a:solidFill>
              </a:rPr>
              <a:t> </a:t>
            </a:r>
            <a:r>
              <a:rPr lang="en-US" sz="2400" dirty="0" err="1">
                <a:solidFill>
                  <a:schemeClr val="tx1"/>
                </a:solidFill>
              </a:rPr>
              <a:t>podem</a:t>
            </a:r>
            <a:r>
              <a:rPr lang="en-US" sz="2400" dirty="0">
                <a:solidFill>
                  <a:schemeClr val="tx1"/>
                </a:solidFill>
              </a:rPr>
              <a:t> ser </a:t>
            </a:r>
            <a:r>
              <a:rPr lang="en-US" sz="2400" dirty="0" err="1">
                <a:solidFill>
                  <a:schemeClr val="tx1"/>
                </a:solidFill>
              </a:rPr>
              <a:t>sempre</a:t>
            </a:r>
            <a:r>
              <a:rPr lang="en-US" sz="2400" dirty="0">
                <a:solidFill>
                  <a:schemeClr val="tx1"/>
                </a:solidFill>
              </a:rPr>
              <a:t> à priori </a:t>
            </a:r>
            <a:r>
              <a:rPr lang="en-US" sz="2400" dirty="0" err="1">
                <a:solidFill>
                  <a:schemeClr val="tx1"/>
                </a:solidFill>
              </a:rPr>
              <a:t>definidas</a:t>
            </a:r>
            <a:r>
              <a:rPr lang="en-US" sz="2400" dirty="0">
                <a:solidFill>
                  <a:schemeClr val="tx1"/>
                </a:solidFill>
              </a:rPr>
              <a:t>.</a:t>
            </a:r>
          </a:p>
          <a:p>
            <a:pPr algn="just"/>
            <a:endParaRPr lang="en-US" sz="2400" dirty="0">
              <a:solidFill>
                <a:schemeClr val="tx1"/>
              </a:solidFill>
            </a:endParaRPr>
          </a:p>
          <a:p>
            <a:endParaRPr lang="pt-BR" dirty="0"/>
          </a:p>
        </p:txBody>
      </p:sp>
      <p:pic>
        <p:nvPicPr>
          <p:cNvPr id="6" name="Picture 2" descr="esultado de imagem para vygotsky"/>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110616" y="1447800"/>
            <a:ext cx="3396343"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Brincadeira, Curiosidade, Explora</a:t>
            </a:r>
            <a:r>
              <a:rPr lang="en-US" dirty="0" err="1"/>
              <a:t>ção</a:t>
            </a:r>
            <a:endParaRPr lang="pt-BR" dirty="0"/>
          </a:p>
        </p:txBody>
      </p:sp>
      <p:sp>
        <p:nvSpPr>
          <p:cNvPr id="3" name="Espaço Reservado para Texto 2"/>
          <p:cNvSpPr>
            <a:spLocks noGrp="1"/>
          </p:cNvSpPr>
          <p:nvPr>
            <p:ph sz="quarter" idx="1"/>
          </p:nvPr>
        </p:nvSpPr>
        <p:spPr/>
        <p:txBody>
          <a:bodyPr>
            <a:normAutofit/>
          </a:bodyPr>
          <a:lstStyle/>
          <a:p>
            <a:endParaRPr lang="en-US" dirty="0"/>
          </a:p>
          <a:p>
            <a:pPr algn="just"/>
            <a:r>
              <a:rPr lang="en-US" sz="2400" dirty="0" err="1">
                <a:solidFill>
                  <a:schemeClr val="tx1"/>
                </a:solidFill>
              </a:rPr>
              <a:t>Brincadeira</a:t>
            </a:r>
            <a:r>
              <a:rPr lang="en-US" sz="2400" dirty="0">
                <a:solidFill>
                  <a:schemeClr val="tx1"/>
                </a:solidFill>
              </a:rPr>
              <a:t>: zona de </a:t>
            </a:r>
            <a:r>
              <a:rPr lang="en-US" sz="2400" dirty="0" err="1">
                <a:solidFill>
                  <a:schemeClr val="tx1"/>
                </a:solidFill>
              </a:rPr>
              <a:t>desenvolvimento</a:t>
            </a:r>
            <a:r>
              <a:rPr lang="en-US" sz="2400" dirty="0">
                <a:solidFill>
                  <a:schemeClr val="tx1"/>
                </a:solidFill>
              </a:rPr>
              <a:t> proximal que </a:t>
            </a:r>
            <a:r>
              <a:rPr lang="en-US" sz="2400" dirty="0" err="1">
                <a:solidFill>
                  <a:schemeClr val="tx1"/>
                </a:solidFill>
              </a:rPr>
              <a:t>permite</a:t>
            </a:r>
            <a:r>
              <a:rPr lang="en-US" sz="2400" dirty="0">
                <a:solidFill>
                  <a:schemeClr val="tx1"/>
                </a:solidFill>
              </a:rPr>
              <a:t> que a </a:t>
            </a:r>
            <a:r>
              <a:rPr lang="en-US" sz="2400" dirty="0" err="1">
                <a:solidFill>
                  <a:schemeClr val="tx1"/>
                </a:solidFill>
              </a:rPr>
              <a:t>criança</a:t>
            </a:r>
            <a:r>
              <a:rPr lang="en-US" sz="2400" dirty="0">
                <a:solidFill>
                  <a:schemeClr val="tx1"/>
                </a:solidFill>
              </a:rPr>
              <a:t> use o que </a:t>
            </a:r>
            <a:r>
              <a:rPr lang="en-US" sz="2400" dirty="0" err="1">
                <a:solidFill>
                  <a:schemeClr val="tx1"/>
                </a:solidFill>
              </a:rPr>
              <a:t>explora</a:t>
            </a:r>
            <a:r>
              <a:rPr lang="en-US" sz="2400" dirty="0">
                <a:solidFill>
                  <a:schemeClr val="tx1"/>
                </a:solidFill>
              </a:rPr>
              <a:t> para </a:t>
            </a:r>
            <a:r>
              <a:rPr lang="en-US" sz="2400" dirty="0" err="1">
                <a:solidFill>
                  <a:schemeClr val="tx1"/>
                </a:solidFill>
              </a:rPr>
              <a:t>testar</a:t>
            </a:r>
            <a:r>
              <a:rPr lang="en-US" sz="2400" dirty="0">
                <a:solidFill>
                  <a:schemeClr val="tx1"/>
                </a:solidFill>
              </a:rPr>
              <a:t> </a:t>
            </a:r>
            <a:r>
              <a:rPr lang="en-US" sz="2400" dirty="0" err="1">
                <a:solidFill>
                  <a:schemeClr val="tx1"/>
                </a:solidFill>
              </a:rPr>
              <a:t>hipóteses</a:t>
            </a:r>
            <a:r>
              <a:rPr lang="en-US" sz="2400" dirty="0">
                <a:solidFill>
                  <a:schemeClr val="tx1"/>
                </a:solidFill>
              </a:rPr>
              <a:t> </a:t>
            </a:r>
            <a:r>
              <a:rPr lang="en-US" sz="2400" dirty="0" err="1">
                <a:solidFill>
                  <a:schemeClr val="tx1"/>
                </a:solidFill>
              </a:rPr>
              <a:t>sobre</a:t>
            </a:r>
            <a:r>
              <a:rPr lang="en-US" sz="2400" dirty="0">
                <a:solidFill>
                  <a:schemeClr val="tx1"/>
                </a:solidFill>
              </a:rPr>
              <a:t> a </a:t>
            </a:r>
            <a:r>
              <a:rPr lang="en-US" sz="2400" dirty="0" err="1">
                <a:solidFill>
                  <a:schemeClr val="tx1"/>
                </a:solidFill>
              </a:rPr>
              <a:t>vida</a:t>
            </a:r>
            <a:r>
              <a:rPr lang="en-US" sz="2400" dirty="0">
                <a:solidFill>
                  <a:schemeClr val="tx1"/>
                </a:solidFill>
              </a:rPr>
              <a:t>.</a:t>
            </a:r>
          </a:p>
          <a:p>
            <a:pPr algn="just"/>
            <a:r>
              <a:rPr lang="en-US" sz="2400" dirty="0" err="1"/>
              <a:t>Relaxamento</a:t>
            </a:r>
            <a:r>
              <a:rPr lang="en-US" sz="2400" dirty="0"/>
              <a:t> e </a:t>
            </a:r>
            <a:r>
              <a:rPr lang="en-US" sz="2400" dirty="0" err="1"/>
              <a:t>diversão</a:t>
            </a:r>
            <a:r>
              <a:rPr lang="en-US" sz="2400" dirty="0"/>
              <a:t> </a:t>
            </a:r>
            <a:r>
              <a:rPr lang="en-US" sz="2400" dirty="0" err="1"/>
              <a:t>normalmente</a:t>
            </a:r>
            <a:r>
              <a:rPr lang="en-US" sz="2400" dirty="0"/>
              <a:t> </a:t>
            </a:r>
            <a:r>
              <a:rPr lang="en-US" sz="2400" dirty="0" err="1"/>
              <a:t>presentes</a:t>
            </a:r>
            <a:r>
              <a:rPr lang="en-US" sz="2400" dirty="0"/>
              <a:t>, </a:t>
            </a:r>
            <a:r>
              <a:rPr lang="en-US" sz="2400" dirty="0" err="1"/>
              <a:t>mas</a:t>
            </a:r>
            <a:r>
              <a:rPr lang="en-US" sz="2400" dirty="0"/>
              <a:t> </a:t>
            </a:r>
            <a:r>
              <a:rPr lang="en-US" sz="2400" dirty="0" err="1"/>
              <a:t>não</a:t>
            </a:r>
            <a:r>
              <a:rPr lang="en-US" sz="2400" dirty="0"/>
              <a:t> </a:t>
            </a:r>
            <a:r>
              <a:rPr lang="en-US" sz="2400" dirty="0" err="1"/>
              <a:t>necessariamente</a:t>
            </a:r>
            <a:r>
              <a:rPr lang="en-US" sz="2400" dirty="0"/>
              <a:t>. </a:t>
            </a:r>
            <a:endParaRPr lang="en-US" sz="2400" dirty="0">
              <a:solidFill>
                <a:schemeClr val="tx1"/>
              </a:solidFill>
            </a:endParaRPr>
          </a:p>
          <a:p>
            <a:endParaRPr lang="pt-BR" dirty="0"/>
          </a:p>
        </p:txBody>
      </p:sp>
      <p:pic>
        <p:nvPicPr>
          <p:cNvPr id="6" name="Picture 2" descr="esultado de imagem para vygotsky"/>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110616" y="1447800"/>
            <a:ext cx="3396343"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1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75855" y="914058"/>
            <a:ext cx="5611341" cy="1143000"/>
          </a:xfrm>
        </p:spPr>
        <p:txBody>
          <a:bodyPr>
            <a:normAutofit fontScale="90000"/>
          </a:bodyPr>
          <a:lstStyle/>
          <a:p>
            <a:r>
              <a:rPr lang="pt-BR" dirty="0"/>
              <a:t>As </a:t>
            </a:r>
            <a:r>
              <a:rPr lang="pt-BR" dirty="0" err="1"/>
              <a:t>crian</a:t>
            </a:r>
            <a:r>
              <a:rPr lang="en-US" dirty="0" err="1"/>
              <a:t>ças</a:t>
            </a:r>
            <a:r>
              <a:rPr lang="en-US" dirty="0"/>
              <a:t> </a:t>
            </a:r>
            <a:r>
              <a:rPr lang="en-US" dirty="0" err="1"/>
              <a:t>estão</a:t>
            </a:r>
            <a:r>
              <a:rPr lang="en-US" dirty="0"/>
              <a:t> </a:t>
            </a:r>
            <a:r>
              <a:rPr lang="en-US" dirty="0" err="1"/>
              <a:t>fazendo</a:t>
            </a:r>
            <a:r>
              <a:rPr lang="en-US" dirty="0"/>
              <a:t> </a:t>
            </a:r>
            <a:r>
              <a:rPr lang="en-US" dirty="0" err="1"/>
              <a:t>isso</a:t>
            </a:r>
            <a:r>
              <a:rPr lang="en-US" dirty="0"/>
              <a:t> </a:t>
            </a:r>
            <a:r>
              <a:rPr lang="en-US" dirty="0" err="1"/>
              <a:t>hoje</a:t>
            </a:r>
            <a:r>
              <a:rPr lang="en-US" dirty="0"/>
              <a:t>?</a:t>
            </a:r>
            <a:br>
              <a:rPr lang="en-US" dirty="0"/>
            </a:br>
            <a:r>
              <a:rPr lang="en-US" sz="1800" dirty="0" err="1"/>
              <a:t>Palavra</a:t>
            </a:r>
            <a:r>
              <a:rPr lang="en-US" sz="1800" dirty="0"/>
              <a:t> </a:t>
            </a:r>
            <a:r>
              <a:rPr lang="en-US" sz="1800" dirty="0" err="1"/>
              <a:t>Cantada</a:t>
            </a:r>
            <a:endParaRPr lang="pt-BR" sz="1800" dirty="0"/>
          </a:p>
        </p:txBody>
      </p:sp>
      <p:grpSp>
        <p:nvGrpSpPr>
          <p:cNvPr id="5" name="Grupo 4"/>
          <p:cNvGrpSpPr/>
          <p:nvPr/>
        </p:nvGrpSpPr>
        <p:grpSpPr>
          <a:xfrm>
            <a:off x="3131840" y="2780928"/>
            <a:ext cx="5760639" cy="3615625"/>
            <a:chOff x="3942752" y="3501008"/>
            <a:chExt cx="4949727" cy="2967553"/>
          </a:xfrm>
        </p:grpSpPr>
        <p:pic>
          <p:nvPicPr>
            <p:cNvPr id="6" name="Picture 5"/>
            <p:cNvPicPr>
              <a:picLocks noChangeAspect="1" noChangeArrowheads="1"/>
            </p:cNvPicPr>
            <p:nvPr/>
          </p:nvPicPr>
          <p:blipFill>
            <a:blip r:embed="rId2" cstate="print"/>
            <a:srcRect/>
            <a:stretch>
              <a:fillRect/>
            </a:stretch>
          </p:blipFill>
          <p:spPr bwMode="auto">
            <a:xfrm>
              <a:off x="6556042" y="3501008"/>
              <a:ext cx="2331899" cy="1329838"/>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967439" y="5093780"/>
              <a:ext cx="2486518" cy="1374781"/>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6535040" y="5097910"/>
              <a:ext cx="2357439" cy="1317112"/>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3942752" y="3534702"/>
              <a:ext cx="2357439" cy="1304926"/>
            </a:xfrm>
            <a:prstGeom prst="rect">
              <a:avLst/>
            </a:prstGeom>
            <a:noFill/>
            <a:ln w="9525">
              <a:noFill/>
              <a:miter lim="800000"/>
              <a:headEnd/>
              <a:tailEnd/>
            </a:ln>
          </p:spPr>
        </p:pic>
      </p:grpSp>
      <p:sp>
        <p:nvSpPr>
          <p:cNvPr id="3" name="Retângulo 2">
            <a:extLst>
              <a:ext uri="{FF2B5EF4-FFF2-40B4-BE49-F238E27FC236}">
                <a16:creationId xmlns:a16="http://schemas.microsoft.com/office/drawing/2014/main" id="{79713D6B-4545-A84E-84F7-CE7360F2D341}"/>
              </a:ext>
            </a:extLst>
          </p:cNvPr>
          <p:cNvSpPr/>
          <p:nvPr/>
        </p:nvSpPr>
        <p:spPr>
          <a:xfrm>
            <a:off x="624949" y="3149094"/>
            <a:ext cx="2358008" cy="3016210"/>
          </a:xfrm>
          <a:prstGeom prst="rect">
            <a:avLst/>
          </a:prstGeom>
        </p:spPr>
        <p:txBody>
          <a:bodyPr wrap="square">
            <a:spAutoFit/>
          </a:bodyPr>
          <a:lstStyle/>
          <a:p>
            <a:r>
              <a:rPr lang="pt-BR" sz="1000" dirty="0"/>
              <a:t>Agenda Infantil</a:t>
            </a:r>
          </a:p>
          <a:p>
            <a:r>
              <a:rPr lang="pt-BR" sz="1000" dirty="0"/>
              <a:t>Palavra Cantada</a:t>
            </a:r>
          </a:p>
          <a:p>
            <a:endParaRPr lang="pt-BR" sz="1000" dirty="0"/>
          </a:p>
          <a:p>
            <a:r>
              <a:rPr lang="pt-BR" sz="1000" dirty="0"/>
              <a:t>Segunda-feira tenho aula de inglês</a:t>
            </a:r>
          </a:p>
          <a:p>
            <a:r>
              <a:rPr lang="pt-BR" sz="1000" dirty="0"/>
              <a:t>Na terça-feira curso de computação</a:t>
            </a:r>
          </a:p>
          <a:p>
            <a:r>
              <a:rPr lang="pt-BR" sz="1000" dirty="0"/>
              <a:t>Na quarta-feira faço uma terapia</a:t>
            </a:r>
          </a:p>
          <a:p>
            <a:r>
              <a:rPr lang="pt-BR" sz="1000" dirty="0"/>
              <a:t>Que me dá muita preguiça</a:t>
            </a:r>
          </a:p>
          <a:p>
            <a:r>
              <a:rPr lang="pt-BR" sz="1000" dirty="0"/>
              <a:t>Não tenho problema não</a:t>
            </a:r>
          </a:p>
          <a:p>
            <a:r>
              <a:rPr lang="pt-BR" sz="1000" dirty="0"/>
              <a:t>Na </a:t>
            </a:r>
            <a:r>
              <a:rPr lang="pt-BR" sz="1000" dirty="0" err="1"/>
              <a:t>quita-feira</a:t>
            </a:r>
            <a:r>
              <a:rPr lang="pt-BR" sz="1000" dirty="0"/>
              <a:t> dia de ortodontista</a:t>
            </a:r>
          </a:p>
          <a:p>
            <a:r>
              <a:rPr lang="pt-BR" sz="1000" dirty="0"/>
              <a:t>Na sexta-feira é minha recuperação</a:t>
            </a:r>
          </a:p>
          <a:p>
            <a:endParaRPr lang="pt-BR" sz="1000" dirty="0"/>
          </a:p>
          <a:p>
            <a:r>
              <a:rPr lang="pt-BR" sz="1000" dirty="0"/>
              <a:t>Até no sábado acordar às sete horas</a:t>
            </a:r>
          </a:p>
          <a:p>
            <a:r>
              <a:rPr lang="pt-BR" sz="1000" dirty="0"/>
              <a:t>Pra treinar na minha escola</a:t>
            </a:r>
          </a:p>
          <a:p>
            <a:r>
              <a:rPr lang="pt-BR" sz="1000" dirty="0"/>
              <a:t>Capoeira e natação</a:t>
            </a:r>
          </a:p>
          <a:p>
            <a:r>
              <a:rPr lang="pt-BR" sz="1000" dirty="0"/>
              <a:t>Eu já falei pra minha mãe milhões de vezes</a:t>
            </a:r>
          </a:p>
          <a:p>
            <a:r>
              <a:rPr lang="pt-BR" sz="1000" dirty="0"/>
              <a:t>Meu Deus do céu eu não sou relógio não</a:t>
            </a:r>
          </a:p>
          <a:p>
            <a:r>
              <a:rPr lang="pt-BR" sz="1000" dirty="0"/>
              <a:t>Eu sou criança e criança nessa idade</a:t>
            </a:r>
          </a:p>
          <a:p>
            <a:r>
              <a:rPr lang="pt-BR" sz="1000" dirty="0"/>
              <a:t>Quer brincar bem à vontade</a:t>
            </a:r>
          </a:p>
          <a:p>
            <a:r>
              <a:rPr lang="pt-BR" sz="1000" dirty="0"/>
              <a:t>Sem ter tanta obrigação</a:t>
            </a:r>
          </a:p>
        </p:txBody>
      </p:sp>
    </p:spTree>
    <p:extLst>
      <p:ext uri="{BB962C8B-B14F-4D97-AF65-F5344CB8AC3E}">
        <p14:creationId xmlns:p14="http://schemas.microsoft.com/office/powerpoint/2010/main" val="71184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O </a:t>
            </a:r>
            <a:r>
              <a:rPr lang="en-US" dirty="0" err="1"/>
              <a:t>déficit</a:t>
            </a:r>
            <a:r>
              <a:rPr lang="en-US" dirty="0"/>
              <a:t> da </a:t>
            </a:r>
            <a:r>
              <a:rPr lang="en-US" dirty="0" err="1"/>
              <a:t>brincadeira</a:t>
            </a:r>
            <a:r>
              <a:rPr lang="en-US" dirty="0"/>
              <a:t> (Peter Gray)</a:t>
            </a:r>
            <a:endParaRPr lang="pt-BR" dirty="0"/>
          </a:p>
        </p:txBody>
      </p:sp>
      <p:sp>
        <p:nvSpPr>
          <p:cNvPr id="3" name="Espaço Reservado para Conteúdo 2"/>
          <p:cNvSpPr>
            <a:spLocks noGrp="1"/>
          </p:cNvSpPr>
          <p:nvPr>
            <p:ph sz="quarter" idx="1"/>
          </p:nvPr>
        </p:nvSpPr>
        <p:spPr/>
        <p:txBody>
          <a:bodyPr/>
          <a:lstStyle/>
          <a:p>
            <a:r>
              <a:rPr lang="pt-BR" dirty="0" err="1"/>
              <a:t>Correla</a:t>
            </a:r>
            <a:r>
              <a:rPr lang="en-US" dirty="0" err="1"/>
              <a:t>ção</a:t>
            </a:r>
            <a:r>
              <a:rPr lang="en-US" dirty="0"/>
              <a:t> entre </a:t>
            </a:r>
            <a:r>
              <a:rPr lang="en-US" dirty="0" err="1"/>
              <a:t>queda</a:t>
            </a:r>
            <a:r>
              <a:rPr lang="en-US" dirty="0"/>
              <a:t> da </a:t>
            </a:r>
            <a:r>
              <a:rPr lang="en-US" dirty="0" err="1"/>
              <a:t>brincadeira</a:t>
            </a:r>
            <a:r>
              <a:rPr lang="en-US" dirty="0"/>
              <a:t> e </a:t>
            </a:r>
            <a:r>
              <a:rPr lang="en-US" dirty="0" err="1"/>
              <a:t>aumento</a:t>
            </a:r>
            <a:r>
              <a:rPr lang="en-US" dirty="0"/>
              <a:t> de </a:t>
            </a:r>
            <a:r>
              <a:rPr lang="en-US" dirty="0" err="1"/>
              <a:t>depressão</a:t>
            </a:r>
            <a:r>
              <a:rPr lang="en-US" dirty="0"/>
              <a:t>, </a:t>
            </a:r>
            <a:r>
              <a:rPr lang="en-US" dirty="0" err="1"/>
              <a:t>ansiedade</a:t>
            </a:r>
            <a:r>
              <a:rPr lang="en-US" dirty="0"/>
              <a:t>, </a:t>
            </a:r>
            <a:r>
              <a:rPr lang="en-US" dirty="0" err="1"/>
              <a:t>narcisismo</a:t>
            </a:r>
            <a:r>
              <a:rPr lang="en-US" dirty="0"/>
              <a:t> </a:t>
            </a:r>
            <a:r>
              <a:rPr lang="en-US" dirty="0" err="1"/>
              <a:t>em</a:t>
            </a:r>
            <a:r>
              <a:rPr lang="en-US" dirty="0"/>
              <a:t> </a:t>
            </a:r>
            <a:r>
              <a:rPr lang="en-US" dirty="0" err="1"/>
              <a:t>crianças</a:t>
            </a:r>
            <a:r>
              <a:rPr lang="en-US" dirty="0"/>
              <a:t>.</a:t>
            </a:r>
            <a:endParaRPr lang="pt-BR" dirty="0"/>
          </a:p>
        </p:txBody>
      </p:sp>
      <p:pic>
        <p:nvPicPr>
          <p:cNvPr id="5122" name="Picture 2" descr="esultado de imagem para peter gr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909" y="3550105"/>
            <a:ext cx="1872208" cy="187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3131840" y="2780928"/>
            <a:ext cx="5760639" cy="3615625"/>
            <a:chOff x="3942752" y="3501008"/>
            <a:chExt cx="4949727" cy="2967553"/>
          </a:xfrm>
        </p:grpSpPr>
        <p:pic>
          <p:nvPicPr>
            <p:cNvPr id="5" name="Picture 5"/>
            <p:cNvPicPr>
              <a:picLocks noChangeAspect="1" noChangeArrowheads="1"/>
            </p:cNvPicPr>
            <p:nvPr/>
          </p:nvPicPr>
          <p:blipFill>
            <a:blip r:embed="rId3" cstate="print"/>
            <a:srcRect/>
            <a:stretch>
              <a:fillRect/>
            </a:stretch>
          </p:blipFill>
          <p:spPr bwMode="auto">
            <a:xfrm>
              <a:off x="6556042" y="3501008"/>
              <a:ext cx="2331899" cy="1329838"/>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3967439" y="5093780"/>
              <a:ext cx="2486518" cy="1374781"/>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6535040" y="5097910"/>
              <a:ext cx="2357439" cy="1317112"/>
            </a:xfrm>
            <a:prstGeom prst="rect">
              <a:avLst/>
            </a:prstGeom>
            <a:noFill/>
            <a:ln w="9525">
              <a:noFill/>
              <a:miter lim="800000"/>
              <a:headEnd/>
              <a:tailEnd/>
            </a:ln>
          </p:spPr>
        </p:pic>
        <p:pic>
          <p:nvPicPr>
            <p:cNvPr id="8" name="Picture 8"/>
            <p:cNvPicPr>
              <a:picLocks noChangeAspect="1" noChangeArrowheads="1"/>
            </p:cNvPicPr>
            <p:nvPr/>
          </p:nvPicPr>
          <p:blipFill>
            <a:blip r:embed="rId6" cstate="print"/>
            <a:srcRect/>
            <a:stretch>
              <a:fillRect/>
            </a:stretch>
          </p:blipFill>
          <p:spPr bwMode="auto">
            <a:xfrm>
              <a:off x="3942752" y="3534702"/>
              <a:ext cx="2357439" cy="1304926"/>
            </a:xfrm>
            <a:prstGeom prst="rect">
              <a:avLst/>
            </a:prstGeom>
            <a:noFill/>
            <a:ln w="9525">
              <a:noFill/>
              <a:miter lim="800000"/>
              <a:headEnd/>
              <a:tailEnd/>
            </a:ln>
          </p:spPr>
        </p:pic>
      </p:grpSp>
    </p:spTree>
    <p:extLst>
      <p:ext uri="{BB962C8B-B14F-4D97-AF65-F5344CB8AC3E}">
        <p14:creationId xmlns:p14="http://schemas.microsoft.com/office/powerpoint/2010/main" val="159059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O </a:t>
            </a:r>
            <a:r>
              <a:rPr lang="en-US" dirty="0" err="1"/>
              <a:t>déficit</a:t>
            </a:r>
            <a:r>
              <a:rPr lang="en-US" dirty="0"/>
              <a:t> da </a:t>
            </a:r>
            <a:r>
              <a:rPr lang="en-US" dirty="0" err="1"/>
              <a:t>brincadeira</a:t>
            </a:r>
            <a:r>
              <a:rPr lang="en-US" dirty="0"/>
              <a:t> (Peter Gray)</a:t>
            </a:r>
            <a:endParaRPr lang="pt-BR" dirty="0"/>
          </a:p>
        </p:txBody>
      </p:sp>
      <p:sp>
        <p:nvSpPr>
          <p:cNvPr id="3" name="Espaço Reservado para Conteúdo 2"/>
          <p:cNvSpPr>
            <a:spLocks noGrp="1"/>
          </p:cNvSpPr>
          <p:nvPr>
            <p:ph sz="quarter" idx="1"/>
          </p:nvPr>
        </p:nvSpPr>
        <p:spPr/>
        <p:txBody>
          <a:bodyPr>
            <a:normAutofit/>
          </a:bodyPr>
          <a:lstStyle/>
          <a:p>
            <a:r>
              <a:rPr lang="pt-BR" dirty="0" err="1"/>
              <a:t>Decr</a:t>
            </a:r>
            <a:r>
              <a:rPr lang="en-US" dirty="0" err="1"/>
              <a:t>és</a:t>
            </a:r>
            <a:r>
              <a:rPr lang="pt-BR" dirty="0"/>
              <a:t>cimo de brincadeira livre nos </a:t>
            </a:r>
            <a:r>
              <a:rPr lang="en-US" dirty="0" err="1"/>
              <a:t>ú</a:t>
            </a:r>
            <a:r>
              <a:rPr lang="pt-BR" dirty="0" err="1"/>
              <a:t>ltimos</a:t>
            </a:r>
            <a:r>
              <a:rPr lang="pt-BR" dirty="0"/>
              <a:t> anos na sociedade estadunidense (incluindo brincadeiras com jogos </a:t>
            </a:r>
            <a:r>
              <a:rPr lang="pt-BR" dirty="0" err="1"/>
              <a:t>eletr</a:t>
            </a:r>
            <a:r>
              <a:rPr lang="en-US" dirty="0" err="1"/>
              <a:t>ô</a:t>
            </a:r>
            <a:r>
              <a:rPr lang="pt-BR" dirty="0" err="1"/>
              <a:t>nicos</a:t>
            </a:r>
            <a:r>
              <a:rPr lang="pt-BR" dirty="0"/>
              <a:t>), </a:t>
            </a:r>
          </a:p>
          <a:p>
            <a:r>
              <a:rPr lang="pt-BR" dirty="0"/>
              <a:t>Aumento da ansiedade, narcisismo e </a:t>
            </a:r>
            <a:r>
              <a:rPr lang="pt-BR" dirty="0" err="1"/>
              <a:t>depress</a:t>
            </a:r>
            <a:r>
              <a:rPr lang="en-US" dirty="0" err="1"/>
              <a:t>ã</a:t>
            </a:r>
            <a:r>
              <a:rPr lang="pt-BR" dirty="0"/>
              <a:t>o entre </a:t>
            </a:r>
            <a:r>
              <a:rPr lang="pt-BR" dirty="0" err="1"/>
              <a:t>crian</a:t>
            </a:r>
            <a:r>
              <a:rPr lang="en-US" dirty="0" err="1"/>
              <a:t>ç</a:t>
            </a:r>
            <a:r>
              <a:rPr lang="pt-BR" dirty="0"/>
              <a:t>as e adolescentes.</a:t>
            </a:r>
          </a:p>
          <a:p>
            <a:r>
              <a:rPr lang="pt-BR" dirty="0"/>
              <a:t> Aumento do Transtorno do </a:t>
            </a:r>
            <a:r>
              <a:rPr lang="pt-BR" dirty="0" err="1"/>
              <a:t>D</a:t>
            </a:r>
            <a:r>
              <a:rPr lang="en-US" dirty="0" err="1"/>
              <a:t>éfici</a:t>
            </a:r>
            <a:r>
              <a:rPr lang="pt-BR" dirty="0" err="1"/>
              <a:t>t</a:t>
            </a:r>
            <a:r>
              <a:rPr lang="pt-BR" dirty="0"/>
              <a:t> de </a:t>
            </a:r>
            <a:r>
              <a:rPr lang="pt-BR" dirty="0" err="1"/>
              <a:t>Atenc</a:t>
            </a:r>
            <a:r>
              <a:rPr lang="pt-BR" dirty="0"/>
              <a:t>̧</a:t>
            </a:r>
            <a:r>
              <a:rPr lang="en-US" dirty="0" err="1"/>
              <a:t>ã</a:t>
            </a:r>
            <a:r>
              <a:rPr lang="pt-BR" dirty="0"/>
              <a:t>o com Hiperatividade (TDAH)</a:t>
            </a:r>
          </a:p>
        </p:txBody>
      </p:sp>
      <p:pic>
        <p:nvPicPr>
          <p:cNvPr id="4" name="Picture 2" descr="esultado de imagem para peter gr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626" y="4437112"/>
            <a:ext cx="1872208" cy="187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8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683568" y="727720"/>
            <a:ext cx="8000057" cy="1440160"/>
          </a:xfrm>
          <a:ln w="120650" cap="rnd" cmpd="tri">
            <a:solidFill>
              <a:schemeClr val="accent1"/>
            </a:solidFill>
            <a:prstDash val="solid"/>
            <a:bevel/>
          </a:ln>
        </p:spPr>
        <p:txBody>
          <a:bodyPr>
            <a:normAutofit/>
          </a:bodyPr>
          <a:lstStyle/>
          <a:p>
            <a:r>
              <a:rPr lang="pt-BR" dirty="0"/>
              <a:t>O </a:t>
            </a:r>
            <a:r>
              <a:rPr lang="pt-BR" dirty="0" err="1"/>
              <a:t>déficit</a:t>
            </a:r>
            <a:r>
              <a:rPr lang="pt-BR" dirty="0"/>
              <a:t> da brincadeira vigorosa e </a:t>
            </a:r>
            <a:r>
              <a:rPr lang="pt-BR" dirty="0" err="1"/>
              <a:t>f</a:t>
            </a:r>
            <a:r>
              <a:rPr lang="en-US" dirty="0" err="1"/>
              <a:t>ísi</a:t>
            </a:r>
            <a:r>
              <a:rPr lang="pt-BR" dirty="0" err="1"/>
              <a:t>ca</a:t>
            </a:r>
            <a:r>
              <a:rPr lang="pt-BR" dirty="0"/>
              <a:t> impacta na saúde mental</a:t>
            </a:r>
          </a:p>
        </p:txBody>
      </p:sp>
      <p:grpSp>
        <p:nvGrpSpPr>
          <p:cNvPr id="11" name="Grupo 10"/>
          <p:cNvGrpSpPr/>
          <p:nvPr/>
        </p:nvGrpSpPr>
        <p:grpSpPr>
          <a:xfrm>
            <a:off x="2339752" y="1597506"/>
            <a:ext cx="4218681" cy="5143862"/>
            <a:chOff x="2339752" y="1597506"/>
            <a:chExt cx="4218681" cy="5143862"/>
          </a:xfrm>
        </p:grpSpPr>
        <p:pic>
          <p:nvPicPr>
            <p:cNvPr id="9" name="Content Placeholder 5"/>
            <p:cNvPicPr>
              <a:picLocks noChangeAspect="1"/>
            </p:cNvPicPr>
            <p:nvPr/>
          </p:nvPicPr>
          <p:blipFill>
            <a:blip r:embed="rId2" cstate="print"/>
            <a:srcRect t="-31287" b="-31287"/>
            <a:stretch>
              <a:fillRect/>
            </a:stretch>
          </p:blipFill>
          <p:spPr>
            <a:xfrm>
              <a:off x="2339752" y="1597506"/>
              <a:ext cx="4218681" cy="5143862"/>
            </a:xfrm>
            <a:prstGeom prst="rect">
              <a:avLst/>
            </a:prstGeom>
          </p:spPr>
        </p:pic>
        <p:sp>
          <p:nvSpPr>
            <p:cNvPr id="10" name="Rectangle 6"/>
            <p:cNvSpPr/>
            <p:nvPr/>
          </p:nvSpPr>
          <p:spPr>
            <a:xfrm>
              <a:off x="2808758" y="5733256"/>
              <a:ext cx="3005951" cy="369332"/>
            </a:xfrm>
            <a:prstGeom prst="rect">
              <a:avLst/>
            </a:prstGeom>
          </p:spPr>
          <p:txBody>
            <a:bodyPr wrap="none">
              <a:spAutoFit/>
            </a:bodyPr>
            <a:lstStyle/>
            <a:p>
              <a:r>
                <a:rPr lang="en-US" dirty="0" err="1">
                  <a:solidFill>
                    <a:prstClr val="black"/>
                  </a:solidFill>
                </a:rPr>
                <a:t>pontodevistanarede.blogspot.com</a:t>
              </a:r>
              <a:endParaRPr lang="en-US" dirty="0">
                <a:solidFill>
                  <a:prstClr val="black"/>
                </a:solidFill>
              </a:endParaRPr>
            </a:p>
          </p:txBody>
        </p:sp>
      </p:grpSp>
    </p:spTree>
    <p:extLst>
      <p:ext uri="{BB962C8B-B14F-4D97-AF65-F5344CB8AC3E}">
        <p14:creationId xmlns:p14="http://schemas.microsoft.com/office/powerpoint/2010/main" val="143738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IMG_4233 mococo 2013.jpg"/>
          <p:cNvPicPr>
            <a:picLocks noGrp="1" noChangeAspect="1"/>
          </p:cNvPicPr>
          <p:nvPr>
            <p:ph sz="quarter" idx="1"/>
          </p:nvPr>
        </p:nvPicPr>
        <p:blipFill>
          <a:blip r:embed="rId2" cstate="print"/>
          <a:stretch>
            <a:fillRect/>
          </a:stretch>
        </p:blipFill>
        <p:spPr>
          <a:xfrm>
            <a:off x="755576" y="411435"/>
            <a:ext cx="7986887" cy="5969893"/>
          </a:xfrm>
          <a:prstGeom prst="rect">
            <a:avLst/>
          </a:prstGeom>
        </p:spPr>
      </p:pic>
      <p:sp>
        <p:nvSpPr>
          <p:cNvPr id="6" name="Título 1"/>
          <p:cNvSpPr txBox="1">
            <a:spLocks/>
          </p:cNvSpPr>
          <p:nvPr/>
        </p:nvSpPr>
        <p:spPr>
          <a:xfrm>
            <a:off x="1066800" y="427038"/>
            <a:ext cx="7772400" cy="1143000"/>
          </a:xfrm>
          <a:prstGeom prst="rect">
            <a:avLst/>
          </a:prstGeom>
        </p:spPr>
        <p:txBody>
          <a:bodyPr bIns="91440" anchor="b" anchorCtr="0">
            <a:normAutofit/>
          </a:bodyPr>
          <a:lstStyle/>
          <a:p>
            <a:pPr>
              <a:spcBef>
                <a:spcPct val="0"/>
              </a:spcBef>
              <a:defRPr/>
            </a:pPr>
            <a:r>
              <a:rPr lang="pt-BR" sz="4000" dirty="0">
                <a:solidFill>
                  <a:prstClr val="white"/>
                </a:solidFill>
                <a:latin typeface="Franklin Gothic Book"/>
              </a:rPr>
              <a:t>Espaço psicológico interindividual</a:t>
            </a:r>
          </a:p>
        </p:txBody>
      </p:sp>
    </p:spTree>
    <p:extLst>
      <p:ext uri="{BB962C8B-B14F-4D97-AF65-F5344CB8AC3E}">
        <p14:creationId xmlns:p14="http://schemas.microsoft.com/office/powerpoint/2010/main" val="2448507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IMG_4233 mococo 2013.jpg"/>
          <p:cNvPicPr>
            <a:picLocks noGrp="1" noChangeAspect="1"/>
          </p:cNvPicPr>
          <p:nvPr>
            <p:ph sz="quarter" idx="1"/>
          </p:nvPr>
        </p:nvPicPr>
        <p:blipFill>
          <a:blip r:embed="rId2" cstate="print">
            <a:alphaModFix amt="70000"/>
          </a:blip>
          <a:stretch>
            <a:fillRect/>
          </a:stretch>
        </p:blipFill>
        <p:spPr>
          <a:xfrm>
            <a:off x="755576" y="395252"/>
            <a:ext cx="7986887" cy="5969893"/>
          </a:xfrm>
          <a:prstGeom prst="rect">
            <a:avLst/>
          </a:prstGeom>
        </p:spPr>
      </p:pic>
      <p:sp>
        <p:nvSpPr>
          <p:cNvPr id="2" name="Retângulo 1"/>
          <p:cNvSpPr/>
          <p:nvPr/>
        </p:nvSpPr>
        <p:spPr>
          <a:xfrm>
            <a:off x="1066800" y="4653136"/>
            <a:ext cx="7465640" cy="1815882"/>
          </a:xfrm>
          <a:prstGeom prst="rect">
            <a:avLst/>
          </a:prstGeom>
        </p:spPr>
        <p:txBody>
          <a:bodyPr wrap="square">
            <a:spAutoFit/>
          </a:bodyPr>
          <a:lstStyle/>
          <a:p>
            <a:r>
              <a:rPr lang="pt-BR" sz="2800" b="1" dirty="0">
                <a:solidFill>
                  <a:prstClr val="black"/>
                </a:solidFill>
              </a:rPr>
              <a:t>Ao </a:t>
            </a:r>
            <a:r>
              <a:rPr lang="pt-BR" sz="2800" b="1" dirty="0" err="1">
                <a:solidFill>
                  <a:prstClr val="black"/>
                </a:solidFill>
              </a:rPr>
              <a:t>inter-agir</a:t>
            </a:r>
            <a:r>
              <a:rPr lang="pt-BR" sz="2800" b="1" dirty="0">
                <a:solidFill>
                  <a:prstClr val="black"/>
                </a:solidFill>
              </a:rPr>
              <a:t> com o outro e com todos os elementos de seu contexto, percebe o que </a:t>
            </a:r>
            <a:r>
              <a:rPr lang="en-US" sz="2800" b="1" dirty="0" err="1">
                <a:solidFill>
                  <a:prstClr val="black"/>
                </a:solidFill>
              </a:rPr>
              <a:t>é</a:t>
            </a:r>
            <a:r>
              <a:rPr lang="pt-BR" sz="2800" b="1" dirty="0">
                <a:solidFill>
                  <a:prstClr val="black"/>
                </a:solidFill>
              </a:rPr>
              <a:t> capaz de fazer, o que pode ser feito, os riscos envolvidos nas a</a:t>
            </a:r>
            <a:r>
              <a:rPr lang="en-US" sz="2800" b="1" dirty="0" err="1">
                <a:solidFill>
                  <a:prstClr val="black"/>
                </a:solidFill>
              </a:rPr>
              <a:t>çõ</a:t>
            </a:r>
            <a:r>
              <a:rPr lang="pt-BR" sz="2800" b="1" dirty="0">
                <a:solidFill>
                  <a:prstClr val="black"/>
                </a:solidFill>
              </a:rPr>
              <a:t>es e como </a:t>
            </a:r>
            <a:r>
              <a:rPr lang="pt-BR" sz="2800" b="1" dirty="0" err="1">
                <a:solidFill>
                  <a:prstClr val="black"/>
                </a:solidFill>
              </a:rPr>
              <a:t>contorn</a:t>
            </a:r>
            <a:r>
              <a:rPr lang="en-US" sz="2800" b="1" dirty="0" err="1">
                <a:solidFill>
                  <a:prstClr val="black"/>
                </a:solidFill>
              </a:rPr>
              <a:t>á</a:t>
            </a:r>
            <a:r>
              <a:rPr lang="pt-BR" sz="2800" b="1" dirty="0">
                <a:solidFill>
                  <a:prstClr val="black"/>
                </a:solidFill>
              </a:rPr>
              <a:t>-</a:t>
            </a:r>
            <a:r>
              <a:rPr lang="pt-BR" sz="2800" b="1" dirty="0" err="1">
                <a:solidFill>
                  <a:prstClr val="black"/>
                </a:solidFill>
              </a:rPr>
              <a:t>los</a:t>
            </a:r>
            <a:r>
              <a:rPr lang="pt-BR" sz="2800" b="1" dirty="0">
                <a:solidFill>
                  <a:prstClr val="black"/>
                </a:solidFill>
              </a:rPr>
              <a:t>. </a:t>
            </a:r>
          </a:p>
        </p:txBody>
      </p:sp>
    </p:spTree>
    <p:extLst>
      <p:ext uri="{BB962C8B-B14F-4D97-AF65-F5344CB8AC3E}">
        <p14:creationId xmlns:p14="http://schemas.microsoft.com/office/powerpoint/2010/main" val="309516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Dinâmica interacional de pares e construção de cultura</a:t>
            </a:r>
          </a:p>
        </p:txBody>
      </p:sp>
      <p:sp>
        <p:nvSpPr>
          <p:cNvPr id="3" name="Espaço Reservado para Conteúdo 2"/>
          <p:cNvSpPr>
            <a:spLocks noGrp="1"/>
          </p:cNvSpPr>
          <p:nvPr>
            <p:ph sz="quarter" idx="1"/>
          </p:nvPr>
        </p:nvSpPr>
        <p:spPr>
          <a:xfrm>
            <a:off x="914400" y="1737320"/>
            <a:ext cx="7772400" cy="4572000"/>
          </a:xfrm>
        </p:spPr>
        <p:txBody>
          <a:bodyPr>
            <a:normAutofit/>
          </a:bodyPr>
          <a:lstStyle/>
          <a:p>
            <a:r>
              <a:rPr lang="pt-BR" dirty="0"/>
              <a:t>Noção de Interação: abandonando a noção e emissão-reposta</a:t>
            </a:r>
          </a:p>
          <a:p>
            <a:r>
              <a:rPr lang="pt-BR" dirty="0"/>
              <a:t>Adotando um olhar voltado para a situação interacional:</a:t>
            </a:r>
          </a:p>
          <a:p>
            <a:pPr lvl="1"/>
            <a:r>
              <a:rPr lang="pt-BR" dirty="0"/>
              <a:t>Interação é mais do que a soma das partes, mais do que o comportamento de cada um; é um efeito combinado, ou algo que ocorre entre os indivíduos.</a:t>
            </a:r>
          </a:p>
          <a:p>
            <a:pPr lvl="1"/>
            <a:r>
              <a:rPr lang="pt-BR" dirty="0"/>
              <a:t>Emoção e comunicação: fenômeno dinâmico e interacional que ocorre entre as “peles” dos indivíduos</a:t>
            </a:r>
          </a:p>
          <a:p>
            <a:pPr lvl="1"/>
            <a:r>
              <a:rPr lang="pt-BR" dirty="0"/>
              <a:t>Há regulação, </a:t>
            </a:r>
            <a:r>
              <a:rPr lang="pt-BR" dirty="0" err="1"/>
              <a:t>co-regulação</a:t>
            </a:r>
            <a:r>
              <a:rPr lang="pt-BR" dirty="0"/>
              <a:t>, e correlação entre as ações dos brincantes</a:t>
            </a:r>
          </a:p>
          <a:p>
            <a:pPr marL="320040" lvl="1" indent="0">
              <a:buNone/>
            </a:pPr>
            <a:endParaRPr lang="pt-BR" dirty="0"/>
          </a:p>
          <a:p>
            <a:pPr lvl="1" algn="ctr">
              <a:buNone/>
            </a:pPr>
            <a:r>
              <a:rPr lang="pt-BR" b="1" dirty="0">
                <a:solidFill>
                  <a:srgbClr val="FF0000"/>
                </a:solidFill>
              </a:rPr>
              <a:t>ESPAÇO PSICOLÓGICO INTER-INDIVIDUAL</a:t>
            </a:r>
          </a:p>
        </p:txBody>
      </p:sp>
    </p:spTree>
    <p:extLst>
      <p:ext uri="{BB962C8B-B14F-4D97-AF65-F5344CB8AC3E}">
        <p14:creationId xmlns:p14="http://schemas.microsoft.com/office/powerpoint/2010/main" val="63721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Dinâmica interacional de pares e construção de cultura</a:t>
            </a:r>
          </a:p>
        </p:txBody>
      </p:sp>
      <p:sp>
        <p:nvSpPr>
          <p:cNvPr id="3" name="Espaço Reservado para Conteúdo 2"/>
          <p:cNvSpPr>
            <a:spLocks noGrp="1"/>
          </p:cNvSpPr>
          <p:nvPr>
            <p:ph sz="quarter" idx="1"/>
          </p:nvPr>
        </p:nvSpPr>
        <p:spPr/>
        <p:txBody>
          <a:bodyPr>
            <a:normAutofit lnSpcReduction="10000"/>
          </a:bodyPr>
          <a:lstStyle/>
          <a:p>
            <a:endParaRPr lang="pt-BR" dirty="0"/>
          </a:p>
          <a:p>
            <a:r>
              <a:rPr lang="pt-BR" dirty="0"/>
              <a:t>Fenômeno Psicológico ocorre no TEMPO</a:t>
            </a:r>
          </a:p>
          <a:p>
            <a:pPr lvl="1"/>
            <a:r>
              <a:rPr lang="pt-BR" dirty="0"/>
              <a:t>Ações individuais são partes de um FLUXO, são ações sociais</a:t>
            </a:r>
          </a:p>
          <a:p>
            <a:pPr lvl="1"/>
            <a:r>
              <a:rPr lang="pt-BR" dirty="0"/>
              <a:t>Há interação quando há evidência de regulação entre os agentes</a:t>
            </a:r>
          </a:p>
          <a:p>
            <a:pPr lvl="1"/>
            <a:r>
              <a:rPr lang="pt-BR" dirty="0"/>
              <a:t>Princípios de </a:t>
            </a:r>
            <a:r>
              <a:rPr lang="pt-BR" dirty="0" err="1"/>
              <a:t>socialidade</a:t>
            </a:r>
            <a:r>
              <a:rPr lang="pt-BR" dirty="0"/>
              <a:t>: </a:t>
            </a:r>
          </a:p>
          <a:p>
            <a:pPr lvl="2"/>
            <a:r>
              <a:rPr lang="pt-BR" dirty="0"/>
              <a:t>Orientação a atenção</a:t>
            </a:r>
          </a:p>
          <a:p>
            <a:pPr lvl="2"/>
            <a:r>
              <a:rPr lang="pt-BR" dirty="0"/>
              <a:t>Significado compartilhado</a:t>
            </a:r>
          </a:p>
          <a:p>
            <a:pPr lvl="2"/>
            <a:r>
              <a:rPr lang="pt-BR" dirty="0"/>
              <a:t>Persistência do Significado</a:t>
            </a:r>
          </a:p>
          <a:p>
            <a:pPr lvl="2"/>
            <a:r>
              <a:rPr lang="pt-BR" dirty="0"/>
              <a:t>Para haver persistência de significado: estabilidade na composição do grupo: VÍNCULO</a:t>
            </a:r>
          </a:p>
          <a:p>
            <a:pPr lvl="2"/>
            <a:r>
              <a:rPr lang="pt-BR" dirty="0" err="1"/>
              <a:t>Co</a:t>
            </a:r>
            <a:r>
              <a:rPr lang="pt-BR" dirty="0"/>
              <a:t> </a:t>
            </a:r>
            <a:r>
              <a:rPr lang="pt-BR" dirty="0" err="1"/>
              <a:t>contrução</a:t>
            </a:r>
            <a:r>
              <a:rPr lang="pt-BR" dirty="0"/>
              <a:t> da cultura</a:t>
            </a:r>
          </a:p>
          <a:p>
            <a:pPr lvl="2"/>
            <a:endParaRPr lang="pt-BR" dirty="0"/>
          </a:p>
          <a:p>
            <a:pPr marL="1417320" lvl="5" indent="0">
              <a:buNone/>
            </a:pPr>
            <a:r>
              <a:rPr lang="pt-BR" dirty="0"/>
              <a:t>(Pedrosa  e  Carvalho)</a:t>
            </a:r>
          </a:p>
        </p:txBody>
      </p:sp>
      <p:pic>
        <p:nvPicPr>
          <p:cNvPr id="6" name="Imagem 5" descr="IMG_0804.jpg">
            <a:extLst>
              <a:ext uri="{FF2B5EF4-FFF2-40B4-BE49-F238E27FC236}">
                <a16:creationId xmlns:a16="http://schemas.microsoft.com/office/drawing/2014/main" id="{8BDF7498-3EFF-4042-890D-73C9A08E17D7}"/>
              </a:ext>
            </a:extLst>
          </p:cNvPr>
          <p:cNvPicPr>
            <a:picLocks noChangeAspect="1"/>
          </p:cNvPicPr>
          <p:nvPr/>
        </p:nvPicPr>
        <p:blipFill>
          <a:blip r:embed="rId2" cstate="print"/>
          <a:stretch>
            <a:fillRect/>
          </a:stretch>
        </p:blipFill>
        <p:spPr>
          <a:xfrm>
            <a:off x="5616624" y="4845496"/>
            <a:ext cx="2627784" cy="1751856"/>
          </a:xfrm>
          <a:prstGeom prst="rect">
            <a:avLst/>
          </a:prstGeom>
        </p:spPr>
      </p:pic>
    </p:spTree>
    <p:extLst>
      <p:ext uri="{BB962C8B-B14F-4D97-AF65-F5344CB8AC3E}">
        <p14:creationId xmlns:p14="http://schemas.microsoft.com/office/powerpoint/2010/main" val="52731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s://dr282zn36sxxg.cloudfront.net/datastreams/f-d%3Ae369a9a499ff7b1e8508e94a6eae420c9c5f09d8a841d37756e57165%2BIMAGE%2BIMAGE.1"/>
          <p:cNvPicPr>
            <a:picLocks noChangeAspect="1" noChangeArrowheads="1"/>
          </p:cNvPicPr>
          <p:nvPr/>
        </p:nvPicPr>
        <p:blipFill>
          <a:blip r:embed="rId2" cstate="print"/>
          <a:srcRect/>
          <a:stretch>
            <a:fillRect/>
          </a:stretch>
        </p:blipFill>
        <p:spPr bwMode="auto">
          <a:xfrm>
            <a:off x="755576" y="692696"/>
            <a:ext cx="7620000" cy="5067301"/>
          </a:xfrm>
          <a:prstGeom prst="rect">
            <a:avLst/>
          </a:prstGeom>
          <a:noFill/>
        </p:spPr>
      </p:pic>
      <p:sp>
        <p:nvSpPr>
          <p:cNvPr id="5" name="Retângulo 4"/>
          <p:cNvSpPr/>
          <p:nvPr/>
        </p:nvSpPr>
        <p:spPr>
          <a:xfrm>
            <a:off x="2411760" y="5877272"/>
            <a:ext cx="4572000" cy="646331"/>
          </a:xfrm>
          <a:prstGeom prst="rect">
            <a:avLst/>
          </a:prstGeom>
        </p:spPr>
        <p:txBody>
          <a:bodyPr>
            <a:spAutoFit/>
          </a:bodyPr>
          <a:lstStyle/>
          <a:p>
            <a:r>
              <a:rPr lang="pt-BR" dirty="0">
                <a:hlinkClick r:id="rId3"/>
              </a:rPr>
              <a:t>https://www.ck12.org/book/CK-12-Biology/section/20.0/</a:t>
            </a:r>
            <a:endParaRPr lang="pt-BR" dirty="0"/>
          </a:p>
        </p:txBody>
      </p:sp>
    </p:spTree>
    <p:extLst>
      <p:ext uri="{BB962C8B-B14F-4D97-AF65-F5344CB8AC3E}">
        <p14:creationId xmlns:p14="http://schemas.microsoft.com/office/powerpoint/2010/main" val="339363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C224B90E-6521-4878-9B43-D9741EA01094}"/>
              </a:ext>
            </a:extLst>
          </p:cNvPr>
          <p:cNvGrpSpPr/>
          <p:nvPr/>
        </p:nvGrpSpPr>
        <p:grpSpPr>
          <a:xfrm>
            <a:off x="899592" y="692696"/>
            <a:ext cx="7621736" cy="5472608"/>
            <a:chOff x="899592" y="692696"/>
            <a:chExt cx="7621736" cy="5472608"/>
          </a:xfrm>
        </p:grpSpPr>
        <p:pic>
          <p:nvPicPr>
            <p:cNvPr id="5" name="Imagem 4">
              <a:extLst>
                <a:ext uri="{FF2B5EF4-FFF2-40B4-BE49-F238E27FC236}">
                  <a16:creationId xmlns:a16="http://schemas.microsoft.com/office/drawing/2014/main" id="{0CF45BB2-4D71-439E-BE8A-588219C51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621736" cy="5081158"/>
            </a:xfrm>
            <a:prstGeom prst="rect">
              <a:avLst/>
            </a:prstGeom>
          </p:spPr>
        </p:pic>
        <p:sp>
          <p:nvSpPr>
            <p:cNvPr id="7" name="CaixaDeTexto 6">
              <a:extLst>
                <a:ext uri="{FF2B5EF4-FFF2-40B4-BE49-F238E27FC236}">
                  <a16:creationId xmlns:a16="http://schemas.microsoft.com/office/drawing/2014/main" id="{19780251-A0EA-4860-AE88-4768FFCEAD52}"/>
                </a:ext>
              </a:extLst>
            </p:cNvPr>
            <p:cNvSpPr txBox="1"/>
            <p:nvPr/>
          </p:nvSpPr>
          <p:spPr>
            <a:xfrm>
              <a:off x="899592" y="5795972"/>
              <a:ext cx="4392488" cy="369332"/>
            </a:xfrm>
            <a:prstGeom prst="rect">
              <a:avLst/>
            </a:prstGeom>
            <a:noFill/>
          </p:spPr>
          <p:txBody>
            <a:bodyPr wrap="square">
              <a:spAutoFit/>
            </a:bodyPr>
            <a:lstStyle/>
            <a:p>
              <a:r>
                <a:rPr lang="pt-BR" dirty="0"/>
                <a:t>https://www.peritoanimal.com.br</a:t>
              </a:r>
            </a:p>
          </p:txBody>
        </p:sp>
      </p:grpSp>
    </p:spTree>
    <p:extLst>
      <p:ext uri="{BB962C8B-B14F-4D97-AF65-F5344CB8AC3E}">
        <p14:creationId xmlns:p14="http://schemas.microsoft.com/office/powerpoint/2010/main" val="219080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IMG_4233 mococo 2013.jpg"/>
          <p:cNvPicPr>
            <a:picLocks noGrp="1" noChangeAspect="1"/>
          </p:cNvPicPr>
          <p:nvPr>
            <p:ph sz="quarter" idx="1"/>
          </p:nvPr>
        </p:nvPicPr>
        <p:blipFill>
          <a:blip r:embed="rId2" cstate="print"/>
          <a:stretch>
            <a:fillRect/>
          </a:stretch>
        </p:blipFill>
        <p:spPr>
          <a:xfrm>
            <a:off x="755576" y="395252"/>
            <a:ext cx="7986887" cy="5969893"/>
          </a:xfrm>
          <a:prstGeom prst="rect">
            <a:avLst/>
          </a:prstGeom>
          <a:solidFill>
            <a:schemeClr val="bg1">
              <a:alpha val="4000"/>
            </a:schemeClr>
          </a:solidFill>
        </p:spPr>
      </p:pic>
      <p:sp>
        <p:nvSpPr>
          <p:cNvPr id="6" name="Título 1"/>
          <p:cNvSpPr txBox="1">
            <a:spLocks/>
          </p:cNvSpPr>
          <p:nvPr/>
        </p:nvSpPr>
        <p:spPr>
          <a:xfrm>
            <a:off x="1066800" y="427038"/>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4000" dirty="0">
                <a:solidFill>
                  <a:schemeClr val="bg1"/>
                </a:solidFill>
                <a:latin typeface="+mj-lt"/>
                <a:ea typeface="+mj-ea"/>
                <a:cs typeface="+mj-cs"/>
              </a:rPr>
              <a:t>Espaço psicológico interindividual</a:t>
            </a:r>
            <a:endParaRPr kumimoji="0" lang="pt-BR"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CaixaDeTexto 1"/>
          <p:cNvSpPr txBox="1"/>
          <p:nvPr/>
        </p:nvSpPr>
        <p:spPr>
          <a:xfrm>
            <a:off x="5508104" y="3717032"/>
            <a:ext cx="3096344" cy="369332"/>
          </a:xfrm>
          <a:prstGeom prst="rect">
            <a:avLst/>
          </a:prstGeom>
          <a:solidFill>
            <a:schemeClr val="bg1"/>
          </a:solidFill>
        </p:spPr>
        <p:txBody>
          <a:bodyPr wrap="square" rtlCol="0">
            <a:spAutoFit/>
          </a:bodyPr>
          <a:lstStyle/>
          <a:p>
            <a:r>
              <a:rPr lang="pt-BR" dirty="0"/>
              <a:t>Cultura do grupo de brinquedo</a:t>
            </a:r>
          </a:p>
        </p:txBody>
      </p:sp>
    </p:spTree>
    <p:extLst>
      <p:ext uri="{BB962C8B-B14F-4D97-AF65-F5344CB8AC3E}">
        <p14:creationId xmlns:p14="http://schemas.microsoft.com/office/powerpoint/2010/main" val="19421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rgbClr val="000000"/>
                </a:solidFill>
              </a:rPr>
              <a:t>Brincadeira</a:t>
            </a:r>
            <a:r>
              <a:rPr lang="en-US" dirty="0">
                <a:solidFill>
                  <a:srgbClr val="000000"/>
                </a:solidFill>
              </a:rPr>
              <a:t> livre</a:t>
            </a:r>
          </a:p>
        </p:txBody>
      </p:sp>
      <p:pic>
        <p:nvPicPr>
          <p:cNvPr id="13318" name="Picture 6" descr="http://www.defato.com/_upimgs/noticias/arq5154ec32f190c.jpg"/>
          <p:cNvPicPr>
            <a:picLocks noChangeAspect="1" noChangeArrowheads="1"/>
          </p:cNvPicPr>
          <p:nvPr/>
        </p:nvPicPr>
        <p:blipFill>
          <a:blip r:embed="rId2" cstate="print"/>
          <a:srcRect/>
          <a:stretch>
            <a:fillRect/>
          </a:stretch>
        </p:blipFill>
        <p:spPr bwMode="auto">
          <a:xfrm>
            <a:off x="755576" y="1926736"/>
            <a:ext cx="2823931" cy="1934312"/>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2" descr="trampolim-horizontal"/>
          <p:cNvPicPr>
            <a:picLocks noChangeAspect="1" noChangeArrowheads="1"/>
          </p:cNvPicPr>
          <p:nvPr/>
        </p:nvPicPr>
        <p:blipFill>
          <a:blip r:embed="rId3" cstate="print"/>
          <a:srcRect/>
          <a:stretch>
            <a:fillRect/>
          </a:stretch>
        </p:blipFill>
        <p:spPr bwMode="auto">
          <a:xfrm>
            <a:off x="3059832" y="4085626"/>
            <a:ext cx="3960440" cy="24703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Imagem 1">
            <a:extLst>
              <a:ext uri="{FF2B5EF4-FFF2-40B4-BE49-F238E27FC236}">
                <a16:creationId xmlns:a16="http://schemas.microsoft.com/office/drawing/2014/main" id="{41049CD9-C579-C646-BA17-61AC0274139E}"/>
              </a:ext>
            </a:extLst>
          </p:cNvPr>
          <p:cNvPicPr>
            <a:picLocks noChangeAspect="1"/>
          </p:cNvPicPr>
          <p:nvPr/>
        </p:nvPicPr>
        <p:blipFill>
          <a:blip r:embed="rId4"/>
          <a:stretch>
            <a:fillRect/>
          </a:stretch>
        </p:blipFill>
        <p:spPr>
          <a:xfrm>
            <a:off x="4790490" y="1556792"/>
            <a:ext cx="3453918" cy="19428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151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Na Brincadeira, as </a:t>
            </a:r>
            <a:r>
              <a:rPr lang="pt-BR" dirty="0" err="1"/>
              <a:t>crian</a:t>
            </a:r>
            <a:r>
              <a:rPr lang="en-US" dirty="0" err="1"/>
              <a:t>ças</a:t>
            </a:r>
            <a:r>
              <a:rPr lang="pt-BR" dirty="0"/>
              <a:t>:</a:t>
            </a:r>
          </a:p>
        </p:txBody>
      </p:sp>
      <p:sp>
        <p:nvSpPr>
          <p:cNvPr id="3" name="Espaço Reservado para Conteúdo 2"/>
          <p:cNvSpPr>
            <a:spLocks noGrp="1"/>
          </p:cNvSpPr>
          <p:nvPr>
            <p:ph sz="quarter" idx="1"/>
          </p:nvPr>
        </p:nvSpPr>
        <p:spPr/>
        <p:txBody>
          <a:bodyPr>
            <a:normAutofit fontScale="92500" lnSpcReduction="20000"/>
          </a:bodyPr>
          <a:lstStyle/>
          <a:p>
            <a:pPr algn="just"/>
            <a:r>
              <a:rPr lang="pt-BR" dirty="0"/>
              <a:t>Se colocam em situa</a:t>
            </a:r>
            <a:r>
              <a:rPr lang="en-US" dirty="0" err="1"/>
              <a:t>ção</a:t>
            </a:r>
            <a:r>
              <a:rPr lang="en-US" dirty="0"/>
              <a:t> de </a:t>
            </a:r>
            <a:r>
              <a:rPr lang="en-US" dirty="0" err="1"/>
              <a:t>desafio</a:t>
            </a:r>
            <a:r>
              <a:rPr lang="pt-BR" dirty="0"/>
              <a:t>: aprendem a lidar com o medo, a dosar </a:t>
            </a:r>
            <a:r>
              <a:rPr lang="pt-BR" dirty="0" err="1"/>
              <a:t>emo</a:t>
            </a:r>
            <a:r>
              <a:rPr lang="en-US" dirty="0" err="1"/>
              <a:t>çõe</a:t>
            </a:r>
            <a:r>
              <a:rPr lang="pt-BR" dirty="0" err="1"/>
              <a:t>s</a:t>
            </a:r>
            <a:r>
              <a:rPr lang="pt-BR" dirty="0"/>
              <a:t> como medo e a raiva, controlar suas </a:t>
            </a:r>
            <a:r>
              <a:rPr lang="pt-BR" dirty="0" err="1"/>
              <a:t>emoc</a:t>
            </a:r>
            <a:r>
              <a:rPr lang="pt-BR" dirty="0"/>
              <a:t>̧</a:t>
            </a:r>
            <a:r>
              <a:rPr lang="en-US" dirty="0" err="1"/>
              <a:t>ões</a:t>
            </a:r>
            <a:r>
              <a:rPr lang="en-US" dirty="0"/>
              <a:t> e </a:t>
            </a:r>
            <a:r>
              <a:rPr lang="en-US" dirty="0" err="1"/>
              <a:t>frustrações</a:t>
            </a:r>
            <a:r>
              <a:rPr lang="pt-BR" dirty="0"/>
              <a:t>.</a:t>
            </a:r>
          </a:p>
          <a:p>
            <a:pPr algn="just"/>
            <a:r>
              <a:rPr lang="pt-BR" dirty="0"/>
              <a:t>As </a:t>
            </a:r>
            <a:r>
              <a:rPr lang="pt-BR" dirty="0" err="1"/>
              <a:t>crianças</a:t>
            </a:r>
            <a:r>
              <a:rPr lang="pt-BR" dirty="0"/>
              <a:t> </a:t>
            </a:r>
            <a:r>
              <a:rPr lang="pt-BR" dirty="0" err="1"/>
              <a:t>n</a:t>
            </a:r>
            <a:r>
              <a:rPr lang="en-US" dirty="0" err="1"/>
              <a:t>ão</a:t>
            </a:r>
            <a:r>
              <a:rPr lang="pt-BR" dirty="0"/>
              <a:t> poupam os parceiros, exigem o cumprimento de regras ou </a:t>
            </a:r>
            <a:r>
              <a:rPr lang="pt-BR" dirty="0" err="1"/>
              <a:t>privilé́gios</a:t>
            </a:r>
            <a:r>
              <a:rPr lang="pt-BR" dirty="0"/>
              <a:t>, não toleram ares de superioridade. </a:t>
            </a:r>
          </a:p>
          <a:p>
            <a:pPr algn="just"/>
            <a:r>
              <a:rPr lang="pt-BR" dirty="0"/>
              <a:t>Se envolvem em </a:t>
            </a:r>
            <a:r>
              <a:rPr lang="pt-BR" dirty="0" err="1"/>
              <a:t>situac</a:t>
            </a:r>
            <a:r>
              <a:rPr lang="pt-BR" dirty="0"/>
              <a:t>̧</a:t>
            </a:r>
            <a:r>
              <a:rPr lang="en-US" dirty="0" err="1"/>
              <a:t>õe</a:t>
            </a:r>
            <a:r>
              <a:rPr lang="pt-BR" dirty="0" err="1"/>
              <a:t>s</a:t>
            </a:r>
            <a:r>
              <a:rPr lang="pt-BR" dirty="0"/>
              <a:t> de conflito e de coopera</a:t>
            </a:r>
            <a:r>
              <a:rPr lang="en-US" dirty="0" err="1"/>
              <a:t>ção</a:t>
            </a:r>
            <a:r>
              <a:rPr lang="en-US" dirty="0"/>
              <a:t>.</a:t>
            </a:r>
          </a:p>
          <a:p>
            <a:pPr algn="just"/>
            <a:r>
              <a:rPr lang="en-US" dirty="0"/>
              <a:t>D</a:t>
            </a:r>
            <a:r>
              <a:rPr lang="pt-BR" dirty="0" err="1"/>
              <a:t>esenvolvem</a:t>
            </a:r>
            <a:r>
              <a:rPr lang="pt-BR" dirty="0"/>
              <a:t> metabolismo e  sistema nervoso, habilidades sensoriais, de quadros de </a:t>
            </a:r>
            <a:r>
              <a:rPr lang="pt-BR" dirty="0" err="1"/>
              <a:t>refer</a:t>
            </a:r>
            <a:r>
              <a:rPr lang="en-US" dirty="0" err="1"/>
              <a:t>ê</a:t>
            </a:r>
            <a:r>
              <a:rPr lang="pt-BR" dirty="0" err="1"/>
              <a:t>ncia</a:t>
            </a:r>
            <a:r>
              <a:rPr lang="pt-BR" dirty="0"/>
              <a:t> e de coordenação de movimentos; </a:t>
            </a:r>
          </a:p>
          <a:p>
            <a:pPr algn="just"/>
            <a:r>
              <a:rPr lang="pt-BR" dirty="0"/>
              <a:t>Fortalecem m</a:t>
            </a:r>
            <a:r>
              <a:rPr lang="en-US" dirty="0" err="1"/>
              <a:t>ú</a:t>
            </a:r>
            <a:r>
              <a:rPr lang="pt-BR" dirty="0" err="1"/>
              <a:t>sculos</a:t>
            </a:r>
            <a:r>
              <a:rPr lang="pt-BR" dirty="0"/>
              <a:t>; </a:t>
            </a:r>
          </a:p>
          <a:p>
            <a:pPr algn="just"/>
            <a:r>
              <a:rPr lang="pt-BR" dirty="0"/>
              <a:t>Aprendem sobre as propriedades de objetos, sobre regulação emocional, sobre regras e possibilidades; </a:t>
            </a:r>
          </a:p>
          <a:p>
            <a:pPr algn="just"/>
            <a:r>
              <a:rPr lang="pt-BR" dirty="0"/>
              <a:t>Aprendem sobre limites e capacidades.</a:t>
            </a:r>
            <a:endParaRPr lang="en-US" dirty="0"/>
          </a:p>
        </p:txBody>
      </p:sp>
    </p:spTree>
    <p:extLst>
      <p:ext uri="{BB962C8B-B14F-4D97-AF65-F5344CB8AC3E}">
        <p14:creationId xmlns:p14="http://schemas.microsoft.com/office/powerpoint/2010/main" val="1540066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Em mamíferos, no geral: regulação</a:t>
            </a:r>
          </a:p>
        </p:txBody>
      </p:sp>
      <p:sp>
        <p:nvSpPr>
          <p:cNvPr id="3" name="Espaço Reservado para Conteúdo 2"/>
          <p:cNvSpPr>
            <a:spLocks noGrp="1"/>
          </p:cNvSpPr>
          <p:nvPr>
            <p:ph sz="quarter" idx="1"/>
          </p:nvPr>
        </p:nvSpPr>
        <p:spPr/>
        <p:txBody>
          <a:bodyPr/>
          <a:lstStyle/>
          <a:p>
            <a:r>
              <a:rPr lang="pt-BR" dirty="0"/>
              <a:t>Brincadeira social: participantes calibram suas ações de acordo com parceiros, como intensidade da força de mordidas (</a:t>
            </a:r>
            <a:r>
              <a:rPr lang="pt-BR" dirty="0" err="1"/>
              <a:t>Bekoff</a:t>
            </a:r>
            <a:r>
              <a:rPr lang="pt-BR" dirty="0"/>
              <a:t> 2014)</a:t>
            </a:r>
          </a:p>
          <a:p>
            <a:r>
              <a:rPr lang="pt-BR" dirty="0"/>
              <a:t>Oportunidades </a:t>
            </a:r>
            <a:r>
              <a:rPr lang="pt-BR" dirty="0" err="1"/>
              <a:t>auto-geradas</a:t>
            </a:r>
            <a:r>
              <a:rPr lang="pt-BR" dirty="0"/>
              <a:t> de aprendizagem</a:t>
            </a:r>
          </a:p>
          <a:p>
            <a:r>
              <a:rPr lang="pt-BR" dirty="0"/>
              <a:t>Aprendem a dosar emoções: raiva, ansiedade</a:t>
            </a:r>
          </a:p>
          <a:p>
            <a:r>
              <a:rPr lang="pt-BR" dirty="0"/>
              <a:t>Aprendem o que podem fazer em contextos diferentes e o que os outros e as coisas fazem.</a:t>
            </a:r>
          </a:p>
        </p:txBody>
      </p:sp>
      <p:pic>
        <p:nvPicPr>
          <p:cNvPr id="4" name="Picture 2" descr="https://www.nwf.org/-/media/NEW-WEBSITE/Shared-Folder/Wildlife/Mammals/mammal_polar_bear_cubs_fighting_alaska_michael_henry_600x300.ashx">
            <a:extLst>
              <a:ext uri="{FF2B5EF4-FFF2-40B4-BE49-F238E27FC236}">
                <a16:creationId xmlns:a16="http://schemas.microsoft.com/office/drawing/2014/main" id="{FB384731-8384-5A40-8F48-4F0738BF35C4}"/>
              </a:ext>
            </a:extLst>
          </p:cNvPr>
          <p:cNvPicPr>
            <a:picLocks noChangeAspect="1" noChangeArrowheads="1"/>
          </p:cNvPicPr>
          <p:nvPr/>
        </p:nvPicPr>
        <p:blipFill>
          <a:blip r:embed="rId2" cstate="print"/>
          <a:srcRect/>
          <a:stretch>
            <a:fillRect/>
          </a:stretch>
        </p:blipFill>
        <p:spPr bwMode="auto">
          <a:xfrm>
            <a:off x="251520" y="4653135"/>
            <a:ext cx="3266728" cy="1795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m 4">
            <a:extLst>
              <a:ext uri="{FF2B5EF4-FFF2-40B4-BE49-F238E27FC236}">
                <a16:creationId xmlns:a16="http://schemas.microsoft.com/office/drawing/2014/main" id="{0648ECB4-8BDE-6A40-9371-1B84C096C176}"/>
              </a:ext>
            </a:extLst>
          </p:cNvPr>
          <p:cNvPicPr>
            <a:picLocks noChangeAspect="1"/>
          </p:cNvPicPr>
          <p:nvPr/>
        </p:nvPicPr>
        <p:blipFill>
          <a:blip r:embed="rId3"/>
          <a:stretch>
            <a:fillRect/>
          </a:stretch>
        </p:blipFill>
        <p:spPr>
          <a:xfrm>
            <a:off x="4074976" y="4653136"/>
            <a:ext cx="2225216" cy="17950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2" descr="pira alta">
            <a:extLst>
              <a:ext uri="{FF2B5EF4-FFF2-40B4-BE49-F238E27FC236}">
                <a16:creationId xmlns:a16="http://schemas.microsoft.com/office/drawing/2014/main" id="{FBAEFB9F-40C5-3744-9783-CB00A247D058}"/>
              </a:ext>
            </a:extLst>
          </p:cNvPr>
          <p:cNvPicPr>
            <a:picLocks noChangeAspect="1" noChangeArrowheads="1"/>
          </p:cNvPicPr>
          <p:nvPr/>
        </p:nvPicPr>
        <p:blipFill>
          <a:blip r:embed="rId4" cstate="print"/>
          <a:srcRect/>
          <a:stretch>
            <a:fillRect/>
          </a:stretch>
        </p:blipFill>
        <p:spPr bwMode="auto">
          <a:xfrm>
            <a:off x="6788549" y="4224299"/>
            <a:ext cx="1671883" cy="2234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390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373216"/>
            <a:ext cx="7772400" cy="1143000"/>
          </a:xfrm>
        </p:spPr>
        <p:txBody>
          <a:bodyPr/>
          <a:lstStyle/>
          <a:p>
            <a:pPr algn="ctr"/>
            <a:r>
              <a:rPr lang="pt-BR" dirty="0"/>
              <a:t>FIM</a:t>
            </a:r>
          </a:p>
        </p:txBody>
      </p:sp>
      <p:sp>
        <p:nvSpPr>
          <p:cNvPr id="3" name="Espaço Reservado para Conteúdo 2"/>
          <p:cNvSpPr>
            <a:spLocks noGrp="1"/>
          </p:cNvSpPr>
          <p:nvPr>
            <p:ph sz="quarter" idx="1"/>
          </p:nvPr>
        </p:nvSpPr>
        <p:spPr>
          <a:xfrm>
            <a:off x="755576" y="836712"/>
            <a:ext cx="7772400" cy="3925416"/>
          </a:xfrm>
        </p:spPr>
        <p:txBody>
          <a:bodyPr>
            <a:noAutofit/>
          </a:bodyPr>
          <a:lstStyle/>
          <a:p>
            <a:pPr marL="0" indent="0">
              <a:lnSpc>
                <a:spcPct val="170000"/>
              </a:lnSpc>
              <a:buNone/>
            </a:pPr>
            <a:endParaRPr lang="pt-BR" sz="1600" dirty="0">
              <a:latin typeface="Lucida Handwriting" panose="03010101010101010101" pitchFamily="66" charset="77"/>
              <a:cs typeface="Apple Chancery" panose="03020702040506060504" pitchFamily="66" charset="-79"/>
            </a:endParaRPr>
          </a:p>
          <a:p>
            <a:pPr>
              <a:lnSpc>
                <a:spcPct val="170000"/>
              </a:lnSpc>
            </a:pPr>
            <a:r>
              <a:rPr lang="pt-BR" sz="1600" dirty="0">
                <a:latin typeface="Lucida Handwriting" panose="03010101010101010101" pitchFamily="66" charset="77"/>
                <a:cs typeface="Apple Chancery" panose="03020702040506060504" pitchFamily="66" charset="-79"/>
              </a:rPr>
              <a:t>Se somos Natureza e nos propomos a construir nossa vivência neste planeta em conjunto com todos os outros elementos naturais (não contra eles), precisamos respeitá-los, a começar pelas nossas próprias necessidades orgânicas.</a:t>
            </a:r>
          </a:p>
          <a:p>
            <a:pPr marL="0" indent="0">
              <a:lnSpc>
                <a:spcPct val="170000"/>
              </a:lnSpc>
              <a:buNone/>
            </a:pPr>
            <a:r>
              <a:rPr lang="pt-BR" sz="1600" dirty="0">
                <a:latin typeface="Lucida Handwriting" panose="03010101010101010101" pitchFamily="66" charset="77"/>
                <a:cs typeface="Apple Chancery" panose="03020702040506060504" pitchFamily="66" charset="-79"/>
              </a:rPr>
              <a:t>						</a:t>
            </a:r>
            <a:r>
              <a:rPr lang="pt-BR" sz="1400" dirty="0">
                <a:latin typeface="Lucida Handwriting" panose="03010101010101010101" pitchFamily="66" charset="77"/>
                <a:cs typeface="Apple Chancery" panose="03020702040506060504" pitchFamily="66" charset="-79"/>
              </a:rPr>
              <a:t>Resende, 2019</a:t>
            </a:r>
          </a:p>
        </p:txBody>
      </p:sp>
    </p:spTree>
    <p:extLst>
      <p:ext uri="{BB962C8B-B14F-4D97-AF65-F5344CB8AC3E}">
        <p14:creationId xmlns:p14="http://schemas.microsoft.com/office/powerpoint/2010/main" val="3962923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E9C2E-8D58-8C48-BB63-D2A4AE658453}"/>
              </a:ext>
            </a:extLst>
          </p:cNvPr>
          <p:cNvSpPr>
            <a:spLocks noGrp="1"/>
          </p:cNvSpPr>
          <p:nvPr>
            <p:ph type="title"/>
          </p:nvPr>
        </p:nvSpPr>
        <p:spPr/>
        <p:txBody>
          <a:bodyPr/>
          <a:lstStyle/>
          <a:p>
            <a:r>
              <a:rPr lang="pt-BR" dirty="0"/>
              <a:t>Pergunta:</a:t>
            </a:r>
          </a:p>
        </p:txBody>
      </p:sp>
      <p:sp>
        <p:nvSpPr>
          <p:cNvPr id="3" name="Espaço Reservado para Conteúdo 2">
            <a:extLst>
              <a:ext uri="{FF2B5EF4-FFF2-40B4-BE49-F238E27FC236}">
                <a16:creationId xmlns:a16="http://schemas.microsoft.com/office/drawing/2014/main" id="{BBA07EA6-F8FA-FF45-B86A-3BC9E9BCC39B}"/>
              </a:ext>
            </a:extLst>
          </p:cNvPr>
          <p:cNvSpPr>
            <a:spLocks noGrp="1"/>
          </p:cNvSpPr>
          <p:nvPr>
            <p:ph sz="quarter" idx="1"/>
          </p:nvPr>
        </p:nvSpPr>
        <p:spPr/>
        <p:txBody>
          <a:bodyPr>
            <a:normAutofit lnSpcReduction="10000"/>
          </a:bodyPr>
          <a:lstStyle/>
          <a:p>
            <a:pPr marL="0" indent="0">
              <a:buNone/>
            </a:pPr>
            <a:r>
              <a:rPr lang="pt-BR" dirty="0"/>
              <a:t>1) </a:t>
            </a:r>
            <a:r>
              <a:rPr lang="pt-BR" dirty="0" err="1"/>
              <a:t>Lordelo</a:t>
            </a:r>
            <a:r>
              <a:rPr lang="pt-BR" dirty="0"/>
              <a:t> e Carvalho, em trecho final de seu artigo, perguntam: “Quantas crianças em idade escolar estudam por prazer ou por interesse, e não controladas por nota? Quanto da motivação caracteristicamente humana pela busca do conhecimento sobrevive às nossas escolas - das piores às melhores?”</a:t>
            </a:r>
          </a:p>
          <a:p>
            <a:pPr marL="0" indent="0">
              <a:buNone/>
            </a:pPr>
            <a:r>
              <a:rPr lang="pt-BR" dirty="0"/>
              <a:t>A partir do que foi tratado em aula, comente este trecho levando em conta as definições de brincadeira para a etologia, e o que está implicado no brincar.</a:t>
            </a:r>
          </a:p>
          <a:p>
            <a:pPr marL="0" indent="0">
              <a:buNone/>
            </a:pPr>
            <a:r>
              <a:rPr lang="pt-BR" dirty="0"/>
              <a:t>2) Pergunta optativa: Você assistiu ao filme WAAP? Qual é o tema principal? Como a brincadeira entra no filme? Como isso se articula com a discussão feita em aula?</a:t>
            </a:r>
          </a:p>
        </p:txBody>
      </p:sp>
    </p:spTree>
    <p:extLst>
      <p:ext uri="{BB962C8B-B14F-4D97-AF65-F5344CB8AC3E}">
        <p14:creationId xmlns:p14="http://schemas.microsoft.com/office/powerpoint/2010/main" val="281418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s://ichef.bbci.co.uk/wwfeatures/live/976_549/images/live/p0/13/h9/p013h99p.jpg"/>
          <p:cNvPicPr>
            <a:picLocks noChangeAspect="1" noChangeArrowheads="1"/>
          </p:cNvPicPr>
          <p:nvPr/>
        </p:nvPicPr>
        <p:blipFill>
          <a:blip r:embed="rId2" cstate="print"/>
          <a:srcRect/>
          <a:stretch>
            <a:fillRect/>
          </a:stretch>
        </p:blipFill>
        <p:spPr bwMode="auto">
          <a:xfrm>
            <a:off x="467544" y="476672"/>
            <a:ext cx="8108776" cy="4561187"/>
          </a:xfrm>
          <a:prstGeom prst="rect">
            <a:avLst/>
          </a:prstGeom>
          <a:noFill/>
        </p:spPr>
      </p:pic>
      <p:sp>
        <p:nvSpPr>
          <p:cNvPr id="3" name="Retângulo 2"/>
          <p:cNvSpPr/>
          <p:nvPr/>
        </p:nvSpPr>
        <p:spPr>
          <a:xfrm>
            <a:off x="1619672" y="5445224"/>
            <a:ext cx="4572000" cy="646331"/>
          </a:xfrm>
          <a:prstGeom prst="rect">
            <a:avLst/>
          </a:prstGeom>
        </p:spPr>
        <p:txBody>
          <a:bodyPr>
            <a:spAutoFit/>
          </a:bodyPr>
          <a:lstStyle/>
          <a:p>
            <a:r>
              <a:rPr lang="pt-BR" dirty="0">
                <a:hlinkClick r:id="rId3"/>
              </a:rPr>
              <a:t>https://www.bbc.com/future/article/20130109-why-do-animals-like-to-play</a:t>
            </a:r>
            <a:endParaRPr lang="pt-BR" dirty="0"/>
          </a:p>
        </p:txBody>
      </p:sp>
    </p:spTree>
    <p:extLst>
      <p:ext uri="{BB962C8B-B14F-4D97-AF65-F5344CB8AC3E}">
        <p14:creationId xmlns:p14="http://schemas.microsoft.com/office/powerpoint/2010/main" val="247549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s://www.nwf.org/-/media/NEW-WEBSITE/Shared-Folder/Wildlife/Mammals/mammal_polar_bear_cubs_fighting_alaska_michael_henry_600x300.ashx"/>
          <p:cNvPicPr>
            <a:picLocks noChangeAspect="1" noChangeArrowheads="1"/>
          </p:cNvPicPr>
          <p:nvPr/>
        </p:nvPicPr>
        <p:blipFill>
          <a:blip r:embed="rId2" cstate="print"/>
          <a:srcRect/>
          <a:stretch>
            <a:fillRect/>
          </a:stretch>
        </p:blipFill>
        <p:spPr bwMode="auto">
          <a:xfrm>
            <a:off x="1691680" y="2708920"/>
            <a:ext cx="5715000" cy="2857500"/>
          </a:xfrm>
          <a:prstGeom prst="rect">
            <a:avLst/>
          </a:prstGeom>
          <a:noFill/>
        </p:spPr>
      </p:pic>
      <p:sp>
        <p:nvSpPr>
          <p:cNvPr id="3" name="Retângulo 2"/>
          <p:cNvSpPr/>
          <p:nvPr/>
        </p:nvSpPr>
        <p:spPr>
          <a:xfrm>
            <a:off x="2771800" y="5877272"/>
            <a:ext cx="3288144" cy="369332"/>
          </a:xfrm>
          <a:prstGeom prst="rect">
            <a:avLst/>
          </a:prstGeom>
        </p:spPr>
        <p:txBody>
          <a:bodyPr wrap="none">
            <a:spAutoFit/>
          </a:bodyPr>
          <a:lstStyle/>
          <a:p>
            <a:r>
              <a:rPr lang="pt-BR" dirty="0">
                <a:hlinkClick r:id="rId3"/>
              </a:rPr>
              <a:t>https://www.nwf.org/polarbear/</a:t>
            </a:r>
            <a:endParaRPr lang="pt-BR" dirty="0"/>
          </a:p>
        </p:txBody>
      </p:sp>
    </p:spTree>
    <p:extLst>
      <p:ext uri="{BB962C8B-B14F-4D97-AF65-F5344CB8AC3E}">
        <p14:creationId xmlns:p14="http://schemas.microsoft.com/office/powerpoint/2010/main" val="319871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7C1CC85-F63E-0243-B96F-A652F3F8D697}"/>
              </a:ext>
            </a:extLst>
          </p:cNvPr>
          <p:cNvPicPr>
            <a:picLocks noChangeAspect="1"/>
          </p:cNvPicPr>
          <p:nvPr/>
        </p:nvPicPr>
        <p:blipFill>
          <a:blip r:embed="rId2"/>
          <a:stretch>
            <a:fillRect/>
          </a:stretch>
        </p:blipFill>
        <p:spPr>
          <a:xfrm>
            <a:off x="762000" y="889000"/>
            <a:ext cx="7620000" cy="5080000"/>
          </a:xfrm>
          <a:prstGeom prst="rect">
            <a:avLst/>
          </a:prstGeom>
        </p:spPr>
      </p:pic>
      <p:sp>
        <p:nvSpPr>
          <p:cNvPr id="3" name="Retângulo 2">
            <a:extLst>
              <a:ext uri="{FF2B5EF4-FFF2-40B4-BE49-F238E27FC236}">
                <a16:creationId xmlns:a16="http://schemas.microsoft.com/office/drawing/2014/main" id="{41A4251D-B9E2-0F40-8773-E0ECFFD8B466}"/>
              </a:ext>
            </a:extLst>
          </p:cNvPr>
          <p:cNvSpPr/>
          <p:nvPr/>
        </p:nvSpPr>
        <p:spPr>
          <a:xfrm>
            <a:off x="1317104" y="6093296"/>
            <a:ext cx="6509792" cy="230832"/>
          </a:xfrm>
          <a:prstGeom prst="rect">
            <a:avLst/>
          </a:prstGeom>
        </p:spPr>
        <p:txBody>
          <a:bodyPr wrap="square">
            <a:spAutoFit/>
          </a:bodyPr>
          <a:lstStyle/>
          <a:p>
            <a:pPr algn="ctr"/>
            <a:r>
              <a:rPr lang="pt-BR" sz="900" dirty="0">
                <a:hlinkClick r:id="rId3"/>
              </a:rPr>
              <a:t>https://www.gazetadopovo.com.br/viver-bem/saude-e-bem-estar/brincar-de-arma-e-luta-e-importante-para-desenvolvimento-das-criancas/</a:t>
            </a:r>
            <a:endParaRPr lang="pt-BR" sz="900" dirty="0"/>
          </a:p>
        </p:txBody>
      </p:sp>
    </p:spTree>
    <p:extLst>
      <p:ext uri="{BB962C8B-B14F-4D97-AF65-F5344CB8AC3E}">
        <p14:creationId xmlns:p14="http://schemas.microsoft.com/office/powerpoint/2010/main" val="216603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g. 2"/>
          <p:cNvPicPr>
            <a:picLocks noChangeAspect="1" noChangeArrowheads="1"/>
          </p:cNvPicPr>
          <p:nvPr/>
        </p:nvPicPr>
        <p:blipFill>
          <a:blip r:embed="rId2" cstate="print"/>
          <a:srcRect/>
          <a:stretch>
            <a:fillRect/>
          </a:stretch>
        </p:blipFill>
        <p:spPr bwMode="auto">
          <a:xfrm>
            <a:off x="755576" y="1196752"/>
            <a:ext cx="3752850" cy="4000501"/>
          </a:xfrm>
          <a:prstGeom prst="rect">
            <a:avLst/>
          </a:prstGeom>
          <a:noFill/>
        </p:spPr>
      </p:pic>
      <p:sp>
        <p:nvSpPr>
          <p:cNvPr id="3" name="Retângulo 2"/>
          <p:cNvSpPr/>
          <p:nvPr/>
        </p:nvSpPr>
        <p:spPr>
          <a:xfrm>
            <a:off x="2411760" y="5373216"/>
            <a:ext cx="4572000" cy="923330"/>
          </a:xfrm>
          <a:prstGeom prst="rect">
            <a:avLst/>
          </a:prstGeom>
        </p:spPr>
        <p:txBody>
          <a:bodyPr>
            <a:spAutoFit/>
          </a:bodyPr>
          <a:lstStyle/>
          <a:p>
            <a:r>
              <a:rPr lang="pt-BR" dirty="0" err="1">
                <a:hlinkClick r:id="rId3"/>
              </a:rPr>
              <a:t>Pellis</a:t>
            </a:r>
            <a:r>
              <a:rPr lang="pt-BR" dirty="0">
                <a:hlinkClick r:id="rId3"/>
              </a:rPr>
              <a:t> </a:t>
            </a:r>
            <a:r>
              <a:rPr lang="pt-BR" dirty="0" err="1">
                <a:hlinkClick r:id="rId3"/>
              </a:rPr>
              <a:t>and</a:t>
            </a:r>
            <a:r>
              <a:rPr lang="pt-BR" dirty="0">
                <a:hlinkClick r:id="rId3"/>
              </a:rPr>
              <a:t> </a:t>
            </a:r>
            <a:r>
              <a:rPr lang="pt-BR" dirty="0" err="1">
                <a:hlinkClick r:id="rId3"/>
              </a:rPr>
              <a:t>Pellis</a:t>
            </a:r>
            <a:r>
              <a:rPr lang="pt-BR" dirty="0">
                <a:hlinkClick r:id="rId3"/>
              </a:rPr>
              <a:t>, 2017: https://link.springer.com/article/10.3758/s13420-017-0264-3</a:t>
            </a:r>
            <a:endParaRPr lang="pt-BR" dirty="0"/>
          </a:p>
        </p:txBody>
      </p:sp>
      <p:sp>
        <p:nvSpPr>
          <p:cNvPr id="4" name="Retângulo 3"/>
          <p:cNvSpPr/>
          <p:nvPr/>
        </p:nvSpPr>
        <p:spPr>
          <a:xfrm>
            <a:off x="4572000" y="692696"/>
            <a:ext cx="4572000" cy="2308324"/>
          </a:xfrm>
          <a:prstGeom prst="rect">
            <a:avLst/>
          </a:prstGeom>
        </p:spPr>
        <p:txBody>
          <a:bodyPr>
            <a:spAutoFit/>
          </a:bodyPr>
          <a:lstStyle/>
          <a:p>
            <a:r>
              <a:rPr lang="en-US" sz="1200" dirty="0"/>
              <a:t>Play fighting is a common form of play reported among species of mammals, birds, and some other </a:t>
            </a:r>
            <a:r>
              <a:rPr lang="en-US" sz="1200" dirty="0" err="1"/>
              <a:t>taxa</a:t>
            </a:r>
            <a:r>
              <a:rPr lang="en-US" sz="1200" dirty="0"/>
              <a:t>. What unifies play fighting is that it involves some degree of reciprocity, or turn taking, that requires that the competition be attenuated by cooperation. The moderation of competition with cooperation forces animals to monitor their own actions and those of their partners, and this common feature appears to be one vehicle through which the experience of play fighting in the juvenile period can train animals for greater psychological resilience. The monitoring and contextual adjustment of actions influences the development of executive functions of the brain, which, in turn, leads to the development of more adaptable adults.</a:t>
            </a:r>
            <a:endParaRPr lang="pt-BR" sz="1200" dirty="0"/>
          </a:p>
        </p:txBody>
      </p:sp>
    </p:spTree>
    <p:extLst>
      <p:ext uri="{BB962C8B-B14F-4D97-AF65-F5344CB8AC3E}">
        <p14:creationId xmlns:p14="http://schemas.microsoft.com/office/powerpoint/2010/main" val="258650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C224B90E-6521-4878-9B43-D9741EA01094}"/>
              </a:ext>
            </a:extLst>
          </p:cNvPr>
          <p:cNvGrpSpPr/>
          <p:nvPr/>
        </p:nvGrpSpPr>
        <p:grpSpPr>
          <a:xfrm>
            <a:off x="899592" y="692696"/>
            <a:ext cx="7621736" cy="5472608"/>
            <a:chOff x="899592" y="692696"/>
            <a:chExt cx="7621736" cy="5472608"/>
          </a:xfrm>
        </p:grpSpPr>
        <p:pic>
          <p:nvPicPr>
            <p:cNvPr id="5" name="Imagem 4">
              <a:extLst>
                <a:ext uri="{FF2B5EF4-FFF2-40B4-BE49-F238E27FC236}">
                  <a16:creationId xmlns:a16="http://schemas.microsoft.com/office/drawing/2014/main" id="{0CF45BB2-4D71-439E-BE8A-588219C51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621736" cy="5081158"/>
            </a:xfrm>
            <a:prstGeom prst="rect">
              <a:avLst/>
            </a:prstGeom>
          </p:spPr>
        </p:pic>
        <p:sp>
          <p:nvSpPr>
            <p:cNvPr id="7" name="CaixaDeTexto 6">
              <a:extLst>
                <a:ext uri="{FF2B5EF4-FFF2-40B4-BE49-F238E27FC236}">
                  <a16:creationId xmlns:a16="http://schemas.microsoft.com/office/drawing/2014/main" id="{19780251-A0EA-4860-AE88-4768FFCEAD52}"/>
                </a:ext>
              </a:extLst>
            </p:cNvPr>
            <p:cNvSpPr txBox="1"/>
            <p:nvPr/>
          </p:nvSpPr>
          <p:spPr>
            <a:xfrm>
              <a:off x="899592" y="5795972"/>
              <a:ext cx="4392488" cy="369332"/>
            </a:xfrm>
            <a:prstGeom prst="rect">
              <a:avLst/>
            </a:prstGeom>
            <a:noFill/>
          </p:spPr>
          <p:txBody>
            <a:bodyPr wrap="square">
              <a:spAutoFit/>
            </a:bodyPr>
            <a:lstStyle/>
            <a:p>
              <a:r>
                <a:rPr lang="pt-BR" dirty="0"/>
                <a:t>https://www.peritoanimal.com.br</a:t>
              </a:r>
            </a:p>
          </p:txBody>
        </p:sp>
      </p:grpSp>
    </p:spTree>
    <p:extLst>
      <p:ext uri="{BB962C8B-B14F-4D97-AF65-F5344CB8AC3E}">
        <p14:creationId xmlns:p14="http://schemas.microsoft.com/office/powerpoint/2010/main" val="5392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 Utilidade Atual </a:t>
            </a:r>
            <a:r>
              <a:rPr lang="pt-BR" sz="2200" dirty="0" err="1"/>
              <a:t>Lordelo</a:t>
            </a:r>
            <a:r>
              <a:rPr lang="pt-BR" sz="2200" dirty="0"/>
              <a:t> e Bichara, 2009</a:t>
            </a:r>
          </a:p>
        </p:txBody>
      </p:sp>
      <p:sp>
        <p:nvSpPr>
          <p:cNvPr id="3" name="Espaço Reservado para Conteúdo 2"/>
          <p:cNvSpPr>
            <a:spLocks noGrp="1"/>
          </p:cNvSpPr>
          <p:nvPr>
            <p:ph sz="quarter" idx="1"/>
          </p:nvPr>
        </p:nvSpPr>
        <p:spPr/>
        <p:txBody>
          <a:bodyPr>
            <a:normAutofit/>
          </a:bodyPr>
          <a:lstStyle/>
          <a:p>
            <a:r>
              <a:rPr lang="pt-BR" dirty="0">
                <a:solidFill>
                  <a:srgbClr val="FF0000"/>
                </a:solidFill>
              </a:rPr>
              <a:t>A brincadeira traz um benefício específico para a infância: suas consequências s</a:t>
            </a:r>
            <a:r>
              <a:rPr lang="en-US" dirty="0" err="1">
                <a:solidFill>
                  <a:srgbClr val="FF0000"/>
                </a:solidFill>
              </a:rPr>
              <a:t>ão</a:t>
            </a:r>
            <a:r>
              <a:rPr lang="pt-BR" dirty="0">
                <a:solidFill>
                  <a:srgbClr val="FF0000"/>
                </a:solidFill>
              </a:rPr>
              <a:t> vinculadas ao período em que ela ocorre, ou seja, ela é ajustada à infância, e, portanto, é uma</a:t>
            </a:r>
          </a:p>
          <a:p>
            <a:pPr marL="109728" indent="0">
              <a:buNone/>
            </a:pPr>
            <a:endParaRPr lang="pt-BR" dirty="0"/>
          </a:p>
          <a:p>
            <a:pPr marL="109728" indent="0" algn="ctr">
              <a:buNone/>
            </a:pPr>
            <a:r>
              <a:rPr lang="pt-BR" sz="4400" b="1" dirty="0"/>
              <a:t>ADAPTAÇÃO ONTOGENÉTICA</a:t>
            </a:r>
          </a:p>
          <a:p>
            <a:pPr marL="109728" indent="0" algn="ctr">
              <a:buNone/>
            </a:pPr>
            <a:r>
              <a:rPr lang="pt-BR" sz="3200" dirty="0"/>
              <a:t>Que foi selecionada ao longo da </a:t>
            </a:r>
            <a:r>
              <a:rPr lang="pt-BR" sz="3200" dirty="0" err="1"/>
              <a:t>hist</a:t>
            </a:r>
            <a:r>
              <a:rPr lang="en-US" sz="3200" dirty="0" err="1"/>
              <a:t>ória</a:t>
            </a:r>
            <a:r>
              <a:rPr lang="en-US" sz="3200" dirty="0"/>
              <a:t> </a:t>
            </a:r>
            <a:r>
              <a:rPr lang="en-US" sz="3200" dirty="0" err="1"/>
              <a:t>filogenética</a:t>
            </a:r>
            <a:endParaRPr lang="pt-BR" sz="3200" dirty="0"/>
          </a:p>
        </p:txBody>
      </p:sp>
    </p:spTree>
    <p:extLst>
      <p:ext uri="{BB962C8B-B14F-4D97-AF65-F5344CB8AC3E}">
        <p14:creationId xmlns:p14="http://schemas.microsoft.com/office/powerpoint/2010/main" val="1666943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trimônio Líquid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trimônio Líquid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trimônio Líquid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8876</TotalTime>
  <Words>1551</Words>
  <Application>Microsoft Macintosh PowerPoint</Application>
  <PresentationFormat>Apresentação na tela (4:3)</PresentationFormat>
  <Paragraphs>143</Paragraphs>
  <Slides>36</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36</vt:i4>
      </vt:variant>
    </vt:vector>
  </HeadingPairs>
  <TitlesOfParts>
    <vt:vector size="43" baseType="lpstr">
      <vt:lpstr>Apple Chancery</vt:lpstr>
      <vt:lpstr>Calibri</vt:lpstr>
      <vt:lpstr>Franklin Gothic Book</vt:lpstr>
      <vt:lpstr>Lucida Handwriting</vt:lpstr>
      <vt:lpstr>Perpetua</vt:lpstr>
      <vt:lpstr>Wingdings 2</vt:lpstr>
      <vt:lpstr>Patrimônio Líquido</vt:lpstr>
      <vt:lpstr>Brincadeira, Curiosidade, Exploração</vt:lpstr>
      <vt:lpstr>Brincadeira</vt:lpstr>
      <vt:lpstr>Apresentação do PowerPoint</vt:lpstr>
      <vt:lpstr>Apresentação do PowerPoint</vt:lpstr>
      <vt:lpstr>Apresentação do PowerPoint</vt:lpstr>
      <vt:lpstr>Apresentação do PowerPoint</vt:lpstr>
      <vt:lpstr>Apresentação do PowerPoint</vt:lpstr>
      <vt:lpstr>Apresentação do PowerPoint</vt:lpstr>
      <vt:lpstr> Utilidade Atual Lordelo e Bichara, 2009</vt:lpstr>
      <vt:lpstr>BRINCADEIRA Burghardt &amp; Pellis (2019) </vt:lpstr>
      <vt:lpstr>Além disso, </vt:lpstr>
      <vt:lpstr>BRINCADEIRA Gray (2019)</vt:lpstr>
      <vt:lpstr>O déficit da brincadeira (Peter Gray)</vt:lpstr>
      <vt:lpstr>BRINCADEIRA:  tipos(Burghardt, 1998; Pellis et al, 2019)</vt:lpstr>
      <vt:lpstr>Mas...</vt:lpstr>
      <vt:lpstr>Mas...</vt:lpstr>
      <vt:lpstr>Mas...</vt:lpstr>
      <vt:lpstr>Mas continua a...</vt:lpstr>
      <vt:lpstr>Brincadeira, Curiosidade, Exploração</vt:lpstr>
      <vt:lpstr>Brincadeira, Curiosidade, Exploração</vt:lpstr>
      <vt:lpstr>Brincadeira, Curiosidade, Exploração</vt:lpstr>
      <vt:lpstr>As crianças estão fazendo isso hoje? Palavra Cantada</vt:lpstr>
      <vt:lpstr>O déficit da brincadeira (Peter Gray)</vt:lpstr>
      <vt:lpstr>O déficit da brincadeira (Peter Gray)</vt:lpstr>
      <vt:lpstr>O déficit da brincadeira vigorosa e física impacta na saúde mental</vt:lpstr>
      <vt:lpstr>Apresentação do PowerPoint</vt:lpstr>
      <vt:lpstr>Apresentação do PowerPoint</vt:lpstr>
      <vt:lpstr>Dinâmica interacional de pares e construção de cultura</vt:lpstr>
      <vt:lpstr>Dinâmica interacional de pares e construção de cultura</vt:lpstr>
      <vt:lpstr>Apresentação do PowerPoint</vt:lpstr>
      <vt:lpstr>Apresentação do PowerPoint</vt:lpstr>
      <vt:lpstr>Brincadeira livre</vt:lpstr>
      <vt:lpstr>Na Brincadeira, as crianças:</vt:lpstr>
      <vt:lpstr>Em mamíferos, no geral: regulação</vt:lpstr>
      <vt:lpstr>FIM</vt:lpstr>
      <vt:lpstr>Pergunta: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Brincadeira e Exploração</dc:title>
  <dc:creator>briseida resende</dc:creator>
  <cp:lastModifiedBy>Briseida Dogo de Resende</cp:lastModifiedBy>
  <cp:revision>53</cp:revision>
  <dcterms:created xsi:type="dcterms:W3CDTF">2019-11-07T20:22:40Z</dcterms:created>
  <dcterms:modified xsi:type="dcterms:W3CDTF">2023-11-14T17:41:31Z</dcterms:modified>
</cp:coreProperties>
</file>