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4" r:id="rId3"/>
    <p:sldId id="628" r:id="rId4"/>
    <p:sldId id="637" r:id="rId5"/>
    <p:sldId id="633" r:id="rId6"/>
    <p:sldId id="636" r:id="rId7"/>
    <p:sldId id="635" r:id="rId8"/>
    <p:sldId id="660" r:id="rId9"/>
    <p:sldId id="629" r:id="rId10"/>
    <p:sldId id="630" r:id="rId11"/>
    <p:sldId id="631" r:id="rId12"/>
    <p:sldId id="632" r:id="rId13"/>
    <p:sldId id="649" r:id="rId14"/>
    <p:sldId id="650" r:id="rId15"/>
    <p:sldId id="652" r:id="rId16"/>
    <p:sldId id="653" r:id="rId17"/>
    <p:sldId id="654" r:id="rId18"/>
    <p:sldId id="655" r:id="rId19"/>
    <p:sldId id="662" r:id="rId20"/>
    <p:sldId id="272" r:id="rId21"/>
    <p:sldId id="457" r:id="rId22"/>
    <p:sldId id="593" r:id="rId23"/>
    <p:sldId id="606" r:id="rId24"/>
    <p:sldId id="609" r:id="rId25"/>
    <p:sldId id="602" r:id="rId26"/>
    <p:sldId id="601" r:id="rId27"/>
    <p:sldId id="638" r:id="rId28"/>
    <p:sldId id="596" r:id="rId29"/>
    <p:sldId id="455" r:id="rId30"/>
    <p:sldId id="622" r:id="rId31"/>
    <p:sldId id="603" r:id="rId32"/>
    <p:sldId id="656" r:id="rId33"/>
    <p:sldId id="594" r:id="rId34"/>
    <p:sldId id="590" r:id="rId35"/>
    <p:sldId id="589" r:id="rId36"/>
    <p:sldId id="588" r:id="rId37"/>
    <p:sldId id="657" r:id="rId38"/>
    <p:sldId id="621" r:id="rId39"/>
    <p:sldId id="659" r:id="rId40"/>
    <p:sldId id="658" r:id="rId41"/>
    <p:sldId id="612" r:id="rId42"/>
    <p:sldId id="661" r:id="rId43"/>
    <p:sldId id="403" r:id="rId44"/>
    <p:sldId id="409" r:id="rId45"/>
    <p:sldId id="371" r:id="rId46"/>
    <p:sldId id="370" r:id="rId47"/>
    <p:sldId id="411" r:id="rId48"/>
    <p:sldId id="375" r:id="rId49"/>
    <p:sldId id="597" r:id="rId50"/>
    <p:sldId id="451" r:id="rId51"/>
    <p:sldId id="442" r:id="rId52"/>
    <p:sldId id="440" r:id="rId53"/>
    <p:sldId id="490" r:id="rId54"/>
    <p:sldId id="493" r:id="rId55"/>
    <p:sldId id="458" r:id="rId56"/>
    <p:sldId id="479" r:id="rId57"/>
    <p:sldId id="495" r:id="rId58"/>
    <p:sldId id="605" r:id="rId59"/>
    <p:sldId id="567" r:id="rId60"/>
    <p:sldId id="568" r:id="rId61"/>
    <p:sldId id="498" r:id="rId62"/>
    <p:sldId id="499" r:id="rId63"/>
    <p:sldId id="500" r:id="rId64"/>
    <p:sldId id="501" r:id="rId65"/>
    <p:sldId id="502" r:id="rId66"/>
    <p:sldId id="503" r:id="rId67"/>
    <p:sldId id="504" r:id="rId68"/>
    <p:sldId id="505" r:id="rId69"/>
    <p:sldId id="506" r:id="rId70"/>
    <p:sldId id="507" r:id="rId71"/>
    <p:sldId id="508" r:id="rId72"/>
    <p:sldId id="509" r:id="rId73"/>
    <p:sldId id="510" r:id="rId74"/>
    <p:sldId id="511" r:id="rId75"/>
    <p:sldId id="514" r:id="rId76"/>
    <p:sldId id="515" r:id="rId77"/>
    <p:sldId id="516" r:id="rId78"/>
    <p:sldId id="517" r:id="rId79"/>
    <p:sldId id="518" r:id="rId80"/>
    <p:sldId id="519" r:id="rId81"/>
    <p:sldId id="520" r:id="rId82"/>
    <p:sldId id="595" r:id="rId83"/>
    <p:sldId id="562" r:id="rId84"/>
    <p:sldId id="565" r:id="rId85"/>
    <p:sldId id="538" r:id="rId8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p:cViewPr>
        <p:scale>
          <a:sx n="96" d="100"/>
          <a:sy n="96" d="100"/>
        </p:scale>
        <p:origin x="-1003" y="-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B5EE85D-DFCA-44D2-BA9B-97B62F1115BE}" type="datetimeFigureOut">
              <a:rPr lang="pt-BR" smtClean="0"/>
              <a:pPr/>
              <a:t>13/10/2020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C1F99A8-58AB-490A-8CF7-D816EDCC6B11}"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5EE85D-DFCA-44D2-BA9B-97B62F1115BE}" type="datetimeFigureOut">
              <a:rPr lang="pt-BR" smtClean="0"/>
              <a:pPr/>
              <a:t>13/10/2020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C1F99A8-58AB-490A-8CF7-D816EDCC6B11}"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5EE85D-DFCA-44D2-BA9B-97B62F1115BE}" type="datetimeFigureOut">
              <a:rPr lang="pt-BR" smtClean="0"/>
              <a:pPr/>
              <a:t>13/10/2020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C1F99A8-58AB-490A-8CF7-D816EDCC6B11}"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379E106-0340-429E-9EEF-A0014B9E8FAA}" type="slidenum">
              <a:rPr kumimoji="0" lang="pt-BR" altLang="pt-BR"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altLang="pt-BR"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6551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1A080F1-AD5A-4962-9016-6B6F92CD3A2B}" type="slidenum">
              <a:rPr kumimoji="0" lang="pt-BR" altLang="pt-BR"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altLang="pt-BR"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2508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BE57E30-111A-4006-8EFE-88D8045D47E8}" type="slidenum">
              <a:rPr kumimoji="0" lang="pt-BR" altLang="pt-BR"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altLang="pt-BR"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65155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1AF5DD1-A8A5-4F2F-8489-E426CA289E6F}" type="slidenum">
              <a:rPr kumimoji="0" lang="pt-BR" altLang="pt-BR"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altLang="pt-BR"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4601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CE8F18D-4D9E-4D00-B53F-285D803DBA34}" type="slidenum">
              <a:rPr kumimoji="0" lang="pt-BR" altLang="pt-BR"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altLang="pt-BR"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3739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7F6658A-5D12-4898-A843-CAE27D67361B}" type="slidenum">
              <a:rPr kumimoji="0" lang="pt-BR" altLang="pt-BR"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altLang="pt-BR"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1125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0430834-483C-4E94-9236-9C2D3FF03DEF}" type="slidenum">
              <a:rPr kumimoji="0" lang="pt-BR" altLang="pt-BR"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altLang="pt-BR"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37113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3B8F59-AF9E-4FF7-A300-7634B9956597}" type="slidenum">
              <a:rPr kumimoji="0" lang="pt-BR" altLang="pt-BR"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altLang="pt-BR"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3198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B5EE85D-DFCA-44D2-BA9B-97B62F1115BE}" type="datetimeFigureOut">
              <a:rPr lang="pt-BR" smtClean="0"/>
              <a:pPr/>
              <a:t>13/10/2020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C1F99A8-58AB-490A-8CF7-D816EDCC6B11}" type="slidenum">
              <a:rPr lang="pt-BR" smtClean="0"/>
              <a:pPr/>
              <a:t>‹nº›</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05E2A69-FE20-47D6-AFAC-EF2172E337F9}" type="slidenum">
              <a:rPr kumimoji="0" lang="pt-BR" altLang="pt-BR"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altLang="pt-BR"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5805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7A29754-B8CD-4902-B9F4-C15EB7557667}" type="slidenum">
              <a:rPr kumimoji="0" lang="pt-BR" altLang="pt-BR"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altLang="pt-BR"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5598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F58DB6-7632-4D58-BA8A-98935F996085}" type="slidenum">
              <a:rPr kumimoji="0" lang="pt-BR" altLang="pt-BR"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altLang="pt-BR"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35438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457200" y="1600200"/>
            <a:ext cx="8229600" cy="4525963"/>
          </a:xfrm>
        </p:spPr>
        <p:txBody>
          <a:bodyPr/>
          <a:lstStyle/>
          <a:p>
            <a:pPr lvl="0"/>
            <a:endParaRPr lang="pt-BR" noProof="0" smtClean="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47C23E9-1691-4919-BF1F-23704F3A2AB2}" type="slidenum">
              <a:rPr kumimoji="0" lang="pt-BR" altLang="pt-BR"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altLang="pt-BR"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34580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DB5EE85D-DFCA-44D2-BA9B-97B62F1115BE}" type="datetimeFigureOut">
              <a:rPr lang="pt-BR" smtClean="0"/>
              <a:pPr/>
              <a:t>13/10/2020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C1F99A8-58AB-490A-8CF7-D816EDCC6B11}"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B5EE85D-DFCA-44D2-BA9B-97B62F1115BE}" type="datetimeFigureOut">
              <a:rPr lang="pt-BR" smtClean="0"/>
              <a:pPr/>
              <a:t>13/10/2020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C1F99A8-58AB-490A-8CF7-D816EDCC6B11}"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B5EE85D-DFCA-44D2-BA9B-97B62F1115BE}" type="datetimeFigureOut">
              <a:rPr lang="pt-BR" smtClean="0"/>
              <a:pPr/>
              <a:t>13/10/2020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C1F99A8-58AB-490A-8CF7-D816EDCC6B11}"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DB5EE85D-DFCA-44D2-BA9B-97B62F1115BE}" type="datetimeFigureOut">
              <a:rPr lang="pt-BR" smtClean="0"/>
              <a:pPr/>
              <a:t>13/10/2020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C1F99A8-58AB-490A-8CF7-D816EDCC6B11}"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B5EE85D-DFCA-44D2-BA9B-97B62F1115BE}" type="datetimeFigureOut">
              <a:rPr lang="pt-BR" smtClean="0"/>
              <a:pPr/>
              <a:t>13/10/2020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C1F99A8-58AB-490A-8CF7-D816EDCC6B11}"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B5EE85D-DFCA-44D2-BA9B-97B62F1115BE}" type="datetimeFigureOut">
              <a:rPr lang="pt-BR" smtClean="0"/>
              <a:pPr/>
              <a:t>13/10/2020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C1F99A8-58AB-490A-8CF7-D816EDCC6B11}"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B5EE85D-DFCA-44D2-BA9B-97B62F1115BE}" type="datetimeFigureOut">
              <a:rPr lang="pt-BR" smtClean="0"/>
              <a:pPr/>
              <a:t>13/10/2020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C1F99A8-58AB-490A-8CF7-D816EDCC6B11}"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EE85D-DFCA-44D2-BA9B-97B62F1115BE}" type="datetimeFigureOut">
              <a:rPr lang="pt-BR" smtClean="0"/>
              <a:pPr/>
              <a:t>13/10/2020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F99A8-58AB-490A-8CF7-D816EDCC6B11}"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40F2C4E-61DF-4243-985E-842DCC4AECE8}" type="slidenum">
              <a:rPr kumimoji="0" lang="pt-BR" altLang="pt-BR"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altLang="pt-BR"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5076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1.folha.uol.com.br/ilustrissima/2020/10/aplicativos-crescem-na-cultura-e-podem-substituir-instituicoes-obsoletas.shtml?utm_source=mail&amp;utm_medium=social&amp;utm_campaign=compmai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AUqDwPVxyF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n-1edicoes.org/textos/9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1.folha.uol.com.br/seminariosfolha/2019/09/acao-literaria-na-periferia-de-sao-paulo-faz-15-anos-e-amplia-publico.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1.folha.uol.com.br/seminariosfolha/2019/09/conjunto-de-bibliotecas-publicas-no-pais-e-insuficiente-e-mal-distribuido.s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prolivro.org.br/5a-edicao-de-retratos-da-leitura-no-brasil-2/a-pesquisa-5a-edicao/"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kondzilla.com/" TargetMode="External"/><Relationship Id="rId2" Type="http://schemas.openxmlformats.org/officeDocument/2006/relationships/hyperlink" Target="https://www.youtube.com/user/CanalKondZilla"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pt.wikipedia.org/wiki/KondZilla"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cetic.br/media/docs/publicacoes/7/cultura-e-tecnologias-no-brasil.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biblioteca.ibge.gov.br/visualizacao/livros/liv95013.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culturanascapitais.com.br/"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2.cultura.gov.br/site/wp-content/uploads/2009/10/cultura_em_numeros_2009_final.pdf"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panoramadacultura.com.br/"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fgvprojetos.fgv.br/sites/fgvprojetos.fgv.br/files/pdf.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bienal.org.br/taon"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scoladacidade.edu.br/wp-content/uploads/2020/08/200811_op_giselle_LEITURADIGITAL.pdf"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www.youtube.com/watch?v=2LmLi9XGPC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14348" y="1214422"/>
            <a:ext cx="7743852" cy="2786082"/>
          </a:xfrm>
        </p:spPr>
        <p:txBody>
          <a:bodyPr>
            <a:normAutofit/>
          </a:bodyPr>
          <a:lstStyle/>
          <a:p>
            <a:r>
              <a:rPr lang="pt-BR" sz="4800" b="1" dirty="0" smtClean="0">
                <a:solidFill>
                  <a:schemeClr val="tx1">
                    <a:lumMod val="50000"/>
                    <a:lumOff val="50000"/>
                  </a:schemeClr>
                </a:solidFill>
              </a:rPr>
              <a:t>PRÁTICAS CULTURAIS</a:t>
            </a:r>
            <a:r>
              <a:rPr lang="pt-BR" sz="4800" b="1" dirty="0" smtClean="0">
                <a:solidFill>
                  <a:schemeClr val="bg1">
                    <a:lumMod val="50000"/>
                  </a:schemeClr>
                </a:solidFill>
              </a:rPr>
              <a:t> </a:t>
            </a:r>
            <a:br>
              <a:rPr lang="pt-BR" sz="4800" b="1" dirty="0" smtClean="0">
                <a:solidFill>
                  <a:schemeClr val="bg1">
                    <a:lumMod val="50000"/>
                  </a:schemeClr>
                </a:solidFill>
              </a:rPr>
            </a:br>
            <a:endParaRPr lang="pt-BR" sz="4800" b="1" dirty="0">
              <a:solidFill>
                <a:schemeClr val="bg1">
                  <a:lumMod val="50000"/>
                </a:schemeClr>
              </a:solidFill>
            </a:endParaRPr>
          </a:p>
        </p:txBody>
      </p:sp>
      <p:sp>
        <p:nvSpPr>
          <p:cNvPr id="3" name="Subtítulo 2"/>
          <p:cNvSpPr>
            <a:spLocks noGrp="1"/>
          </p:cNvSpPr>
          <p:nvPr>
            <p:ph type="subTitle" idx="1"/>
          </p:nvPr>
        </p:nvSpPr>
        <p:spPr>
          <a:xfrm>
            <a:off x="0" y="5000636"/>
            <a:ext cx="8892480" cy="1740732"/>
          </a:xfrm>
        </p:spPr>
        <p:txBody>
          <a:bodyPr>
            <a:normAutofit fontScale="70000" lnSpcReduction="20000"/>
          </a:bodyPr>
          <a:lstStyle/>
          <a:p>
            <a:pPr>
              <a:lnSpc>
                <a:spcPct val="110000"/>
              </a:lnSpc>
            </a:pPr>
            <a:endParaRPr lang="pt-BR" sz="2800" b="1" dirty="0" smtClean="0"/>
          </a:p>
          <a:p>
            <a:pPr>
              <a:lnSpc>
                <a:spcPct val="110000"/>
              </a:lnSpc>
            </a:pPr>
            <a:endParaRPr lang="pt-BR" sz="2800" b="1" dirty="0" smtClean="0"/>
          </a:p>
          <a:p>
            <a:pPr algn="l">
              <a:lnSpc>
                <a:spcPct val="110000"/>
              </a:lnSpc>
            </a:pPr>
            <a:endParaRPr lang="pt-BR" sz="3900" b="1" dirty="0" smtClean="0"/>
          </a:p>
          <a:p>
            <a:pPr algn="r">
              <a:lnSpc>
                <a:spcPct val="110000"/>
              </a:lnSpc>
            </a:pPr>
            <a:r>
              <a:rPr lang="pt-BR" sz="3900" b="1" dirty="0" smtClean="0"/>
              <a:t>AULA </a:t>
            </a:r>
            <a:r>
              <a:rPr lang="pt-BR" sz="3900" b="1" dirty="0"/>
              <a:t>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800" dirty="0" smtClean="0"/>
              <a:t/>
            </a:r>
            <a:br>
              <a:rPr lang="pt-BR" sz="2800" dirty="0" smtClean="0"/>
            </a:br>
            <a:r>
              <a:rPr lang="pt-BR" sz="2800" dirty="0"/>
              <a:t/>
            </a:r>
            <a:br>
              <a:rPr lang="pt-BR" sz="2800" dirty="0"/>
            </a:br>
            <a:r>
              <a:rPr lang="pt-BR" sz="2800" dirty="0" smtClean="0"/>
              <a:t>Ideias </a:t>
            </a:r>
            <a:r>
              <a:rPr lang="pt-BR" sz="2800" dirty="0"/>
              <a:t>titubeantes em tempo de confinamento II – </a:t>
            </a:r>
            <a:r>
              <a:rPr lang="pt-BR" sz="1800" dirty="0" smtClean="0"/>
              <a:t>22/05/2020</a:t>
            </a:r>
            <a:r>
              <a:rPr lang="pt-BR" sz="2800" dirty="0"/>
              <a:t> </a:t>
            </a:r>
            <a:br>
              <a:rPr lang="pt-BR" sz="2800" dirty="0"/>
            </a:br>
            <a:r>
              <a:rPr lang="pt-BR" sz="2800" dirty="0">
                <a:solidFill>
                  <a:srgbClr val="FF0000"/>
                </a:solidFill>
              </a:rPr>
              <a:t>Lúcia Maciel Barbosa de Oliveira</a:t>
            </a:r>
            <a:r>
              <a:rPr lang="pt-BR" sz="2800" dirty="0"/>
              <a:t/>
            </a:r>
            <a:br>
              <a:rPr lang="pt-BR" sz="2800" dirty="0"/>
            </a:br>
            <a:r>
              <a:rPr lang="pt-BR" sz="2800" dirty="0"/>
              <a:t> </a:t>
            </a:r>
            <a:br>
              <a:rPr lang="pt-BR" sz="2800" dirty="0"/>
            </a:br>
            <a:endParaRPr lang="pt-BR" sz="2800" dirty="0"/>
          </a:p>
        </p:txBody>
      </p:sp>
      <p:sp>
        <p:nvSpPr>
          <p:cNvPr id="3" name="Espaço Reservado para Conteúdo 2"/>
          <p:cNvSpPr>
            <a:spLocks noGrp="1"/>
          </p:cNvSpPr>
          <p:nvPr>
            <p:ph idx="1"/>
          </p:nvPr>
        </p:nvSpPr>
        <p:spPr/>
        <p:txBody>
          <a:bodyPr>
            <a:normAutofit fontScale="40000" lnSpcReduction="20000"/>
          </a:bodyPr>
          <a:lstStyle/>
          <a:p>
            <a:r>
              <a:rPr lang="pt-BR" dirty="0"/>
              <a:t>As instituições culturais, fechadas para atividades presenciais, foram rapidamente mobilizadas para produzir conteúdos a serem disponibilizados em suas plataformas on-line, viabilizados de maneira relativamente fácil pelas tecnologias disponíveis. Uma avalanche de conteúdos foi rapidamente disponibilizada, alguns anteriormente produzidos, outros produzidos a partir do fechamento das instituições, numa corrida excitada para manter não apenas a instituição viva; para ofertar conteúdos para uma multidão de pessoas ávidas por acessar materiais de diferentes ordens, do entretenimento às linguagens artísticas mais diversas, de informações triviais às discussões mais densas, para públicos heterogêneos; como para não estar de fora dos canais possíveis de circulação e visibilidade. Há uma profusão de conteúdos quase paralisante que mantêm quase sem alteração a lógica do espectador, mesmo com as aberturas para participação do público. Tudo parece ter mudado para continuar como era. E parece ter vindo para ficar por muito tempo.</a:t>
            </a:r>
          </a:p>
          <a:p>
            <a:r>
              <a:rPr lang="pt-BR" dirty="0"/>
              <a:t>Essa é uma questão relevante para se pensar o papel das instituições culturais em momento de tantas incertezas, tantos questionamentos. Acredito cada vez mais na relevância das instituições culturais como espaços de encontro, de experimentações, como um “terceiro espaço”, para falar com </a:t>
            </a:r>
            <a:r>
              <a:rPr lang="pt-BR" dirty="0" err="1"/>
              <a:t>Homi</a:t>
            </a:r>
            <a:r>
              <a:rPr lang="pt-BR" dirty="0"/>
              <a:t> </a:t>
            </a:r>
            <a:r>
              <a:rPr lang="pt-BR" dirty="0" err="1"/>
              <a:t>Bhabha</a:t>
            </a:r>
            <a:r>
              <a:rPr lang="pt-BR" dirty="0"/>
              <a:t>, espaço intersticial que se produz através da ambivalência, da contradição, da negociação que o encontro das diferenças permite; não sintético, não redutível, mas que permite criar um sentido de lugar, mesmo provisório, em que é possível articular sentidos numa perspectiva ético-política. Como articular esse eixo de ação das instituições culturais, ancoradas no compartilhamento de experiências, no fazer com, cooperativo, com a impossibilidade de encontro presencial, com a afetação dos corpos que advém da presença?</a:t>
            </a:r>
          </a:p>
          <a:p>
            <a:r>
              <a:rPr lang="pt-BR" dirty="0"/>
              <a:t>No exato momento em que precisamos ousar experimentações, retomar a perspectiva de pensar mundos possíveis, criar formas para configurá-los, sermos mais erráticos, vivemos a “</a:t>
            </a:r>
            <a:r>
              <a:rPr lang="pt-BR" dirty="0" err="1"/>
              <a:t>livezação</a:t>
            </a:r>
            <a:r>
              <a:rPr lang="pt-BR" dirty="0"/>
              <a:t>” de tudo, neologismo emblemático para a forma da </a:t>
            </a:r>
            <a:r>
              <a:rPr lang="pt-BR" dirty="0" err="1"/>
              <a:t>e-cultura</a:t>
            </a:r>
            <a:r>
              <a:rPr lang="pt-BR" dirty="0"/>
              <a:t> que parece ser a tônica dominante nos dias que correm. A sociedade segue excitada e tal perspectiva é assustadora.</a:t>
            </a:r>
          </a:p>
          <a:p>
            <a:endParaRPr lang="pt-BR" dirty="0"/>
          </a:p>
        </p:txBody>
      </p:sp>
    </p:spTree>
    <p:extLst>
      <p:ext uri="{BB962C8B-B14F-4D97-AF65-F5344CB8AC3E}">
        <p14:creationId xmlns:p14="http://schemas.microsoft.com/office/powerpoint/2010/main" val="245825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800" dirty="0" smtClean="0"/>
              <a:t/>
            </a:r>
            <a:br>
              <a:rPr lang="pt-BR" sz="2800" dirty="0" smtClean="0"/>
            </a:br>
            <a:r>
              <a:rPr lang="pt-BR" sz="2800" dirty="0" smtClean="0"/>
              <a:t>Aplicativos </a:t>
            </a:r>
            <a:r>
              <a:rPr lang="pt-BR" sz="2800" dirty="0"/>
              <a:t>crescem na cultura e podem substituir instituições </a:t>
            </a:r>
            <a:r>
              <a:rPr lang="pt-BR" sz="2800" dirty="0" smtClean="0"/>
              <a:t>obsoletas</a:t>
            </a:r>
            <a:br>
              <a:rPr lang="pt-BR" sz="2800" dirty="0" smtClean="0"/>
            </a:br>
            <a:r>
              <a:rPr lang="pt-BR" sz="2800" dirty="0" err="1" smtClean="0">
                <a:solidFill>
                  <a:srgbClr val="FF0000"/>
                </a:solidFill>
              </a:rPr>
              <a:t>Néstor</a:t>
            </a:r>
            <a:r>
              <a:rPr lang="pt-BR" sz="2800" dirty="0" smtClean="0">
                <a:solidFill>
                  <a:srgbClr val="FF0000"/>
                </a:solidFill>
              </a:rPr>
              <a:t> García </a:t>
            </a:r>
            <a:r>
              <a:rPr lang="pt-BR" sz="2800" dirty="0" err="1" smtClean="0">
                <a:solidFill>
                  <a:srgbClr val="FF0000"/>
                </a:solidFill>
              </a:rPr>
              <a:t>Canclini</a:t>
            </a:r>
            <a:r>
              <a:rPr lang="pt-BR" sz="2800" dirty="0"/>
              <a:t/>
            </a:r>
            <a:br>
              <a:rPr lang="pt-BR" sz="2800" dirty="0"/>
            </a:br>
            <a:endParaRPr lang="pt-BR" sz="2800" dirty="0"/>
          </a:p>
        </p:txBody>
      </p:sp>
      <p:sp>
        <p:nvSpPr>
          <p:cNvPr id="3" name="Espaço Reservado para Conteúdo 2"/>
          <p:cNvSpPr>
            <a:spLocks noGrp="1"/>
          </p:cNvSpPr>
          <p:nvPr>
            <p:ph idx="1"/>
          </p:nvPr>
        </p:nvSpPr>
        <p:spPr/>
        <p:txBody>
          <a:bodyPr/>
          <a:lstStyle/>
          <a:p>
            <a:pPr marL="0" indent="0">
              <a:buNone/>
            </a:pPr>
            <a:r>
              <a:rPr lang="pt-BR" dirty="0">
                <a:hlinkClick r:id="rId2"/>
              </a:rPr>
              <a:t>https://</a:t>
            </a:r>
            <a:r>
              <a:rPr lang="pt-BR" dirty="0" smtClean="0">
                <a:hlinkClick r:id="rId2"/>
              </a:rPr>
              <a:t>www1.folha.uol.com.br/ilustrissima/2020/10/aplicativos-crescem-na-cultura-e-podem-substituir-instituicoes-obsoletas.shtml?utm_source=mail&amp;utm_medium=social&amp;utm_campaign=compmail</a:t>
            </a:r>
            <a:endParaRPr lang="pt-BR" dirty="0" smtClean="0"/>
          </a:p>
          <a:p>
            <a:pPr marL="0" indent="0">
              <a:buNone/>
            </a:pPr>
            <a:endParaRPr lang="pt-BR" dirty="0"/>
          </a:p>
        </p:txBody>
      </p:sp>
    </p:spTree>
    <p:extLst>
      <p:ext uri="{BB962C8B-B14F-4D97-AF65-F5344CB8AC3E}">
        <p14:creationId xmlns:p14="http://schemas.microsoft.com/office/powerpoint/2010/main" val="3079620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4691"/>
            <a:ext cx="8229600" cy="1143000"/>
          </a:xfrm>
        </p:spPr>
        <p:txBody>
          <a:bodyPr>
            <a:normAutofit/>
          </a:bodyPr>
          <a:lstStyle/>
          <a:p>
            <a:r>
              <a:rPr lang="pt-BR" sz="3200" dirty="0" err="1" smtClean="0"/>
              <a:t>Ciudadanos</a:t>
            </a:r>
            <a:r>
              <a:rPr lang="pt-BR" sz="3200" dirty="0" smtClean="0"/>
              <a:t> </a:t>
            </a:r>
            <a:r>
              <a:rPr lang="pt-BR" sz="3200" dirty="0" err="1" smtClean="0"/>
              <a:t>reemplazados</a:t>
            </a:r>
            <a:r>
              <a:rPr lang="pt-BR" sz="3200" dirty="0" smtClean="0"/>
              <a:t> por algoritmos</a:t>
            </a:r>
            <a:br>
              <a:rPr lang="pt-BR" sz="3200" dirty="0" smtClean="0"/>
            </a:br>
            <a:r>
              <a:rPr lang="pt-BR" sz="3200" dirty="0" err="1" smtClean="0">
                <a:solidFill>
                  <a:srgbClr val="FF0000"/>
                </a:solidFill>
              </a:rPr>
              <a:t>Néstor</a:t>
            </a:r>
            <a:r>
              <a:rPr lang="pt-BR" sz="3200" dirty="0" smtClean="0">
                <a:solidFill>
                  <a:srgbClr val="FF0000"/>
                </a:solidFill>
              </a:rPr>
              <a:t> García </a:t>
            </a:r>
            <a:r>
              <a:rPr lang="pt-BR" sz="3200" dirty="0" err="1" smtClean="0">
                <a:solidFill>
                  <a:srgbClr val="FF0000"/>
                </a:solidFill>
              </a:rPr>
              <a:t>Canclini</a:t>
            </a:r>
            <a:endParaRPr lang="pt-BR" sz="3200" dirty="0">
              <a:solidFill>
                <a:srgbClr val="FF0000"/>
              </a:solidFill>
            </a:endParaRPr>
          </a:p>
        </p:txBody>
      </p:sp>
      <p:sp>
        <p:nvSpPr>
          <p:cNvPr id="3" name="Espaço Reservado para Conteúdo 2"/>
          <p:cNvSpPr>
            <a:spLocks noGrp="1"/>
          </p:cNvSpPr>
          <p:nvPr>
            <p:ph idx="1"/>
          </p:nvPr>
        </p:nvSpPr>
        <p:spPr/>
        <p:txBody>
          <a:bodyPr>
            <a:normAutofit fontScale="62500" lnSpcReduction="20000"/>
          </a:bodyPr>
          <a:lstStyle/>
          <a:p>
            <a:pPr algn="just"/>
            <a:r>
              <a:rPr lang="es-ES" dirty="0"/>
              <a:t>Organismos internacionales y académicos vienen dando en sus estudios evidencias que vinculan el agudizamiento de la desigualdad entre los jóvenes y el aumento de su precariedad con sus muertes. En 2008 un estudio de la </a:t>
            </a:r>
            <a:r>
              <a:rPr lang="es-ES" dirty="0" err="1"/>
              <a:t>C</a:t>
            </a:r>
            <a:r>
              <a:rPr lang="es-ES" dirty="0" err="1" smtClean="0"/>
              <a:t>epal</a:t>
            </a:r>
            <a:r>
              <a:rPr lang="es-ES" dirty="0" smtClean="0"/>
              <a:t> </a:t>
            </a:r>
            <a:r>
              <a:rPr lang="es-ES" dirty="0"/>
              <a:t>sobre América Latina mostraba las siguientes paradojas: </a:t>
            </a:r>
            <a:r>
              <a:rPr lang="es-ES" dirty="0" smtClean="0"/>
              <a:t>[</a:t>
            </a:r>
            <a:r>
              <a:rPr lang="es-ES" dirty="0"/>
              <a:t>los jóvenes] tienen mayores logros educativos que los adultos, medido sobre todo en años de educación formal, pero por otro lado menos acceso al empleo. Manejan con mayor ductilidad los nuevos medios de información, pero acceden en menor grado a los espacios consagrados de deliberación política, y están menos </a:t>
            </a:r>
            <a:r>
              <a:rPr lang="es-ES" dirty="0" smtClean="0"/>
              <a:t>aliados </a:t>
            </a:r>
            <a:r>
              <a:rPr lang="es-ES" dirty="0"/>
              <a:t>a los partidos. Expanden exponencialmente el consumo simbólico pero no así el consumo material (</a:t>
            </a:r>
            <a:r>
              <a:rPr lang="es-ES" dirty="0" err="1"/>
              <a:t>Hopenhayn</a:t>
            </a:r>
            <a:r>
              <a:rPr lang="es-ES" dirty="0"/>
              <a:t> 2008, 53). En 2010 la Organización Iberoamericana de la Juventud reveló que en América Latina “los jóvenes son el sector más vulnerable a los trabajos irregulares, con el sueldo más castigado”: en México, Colombia, Ecuador, Panamá y Perú, mientras el 50.3% de los adultos tiene empleos informales, en los jóvenes de 15 a 29 años el porcentaje sube al 82.4% (Calderón 2010, 6). </a:t>
            </a:r>
            <a:endParaRPr lang="pt-BR" dirty="0"/>
          </a:p>
        </p:txBody>
      </p:sp>
    </p:spTree>
    <p:extLst>
      <p:ext uri="{BB962C8B-B14F-4D97-AF65-F5344CB8AC3E}">
        <p14:creationId xmlns:p14="http://schemas.microsoft.com/office/powerpoint/2010/main" val="3983380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4691"/>
            <a:ext cx="8229600" cy="1143000"/>
          </a:xfrm>
        </p:spPr>
        <p:txBody>
          <a:bodyPr>
            <a:normAutofit/>
          </a:bodyPr>
          <a:lstStyle/>
          <a:p>
            <a:r>
              <a:rPr lang="pt-BR" sz="3200" dirty="0" err="1" smtClean="0"/>
              <a:t>Ciudadanos</a:t>
            </a:r>
            <a:r>
              <a:rPr lang="pt-BR" sz="3200" dirty="0" smtClean="0"/>
              <a:t> </a:t>
            </a:r>
            <a:r>
              <a:rPr lang="pt-BR" sz="3200" dirty="0" err="1" smtClean="0"/>
              <a:t>reemplazados</a:t>
            </a:r>
            <a:r>
              <a:rPr lang="pt-BR" sz="3200" dirty="0" smtClean="0"/>
              <a:t> por algoritmos</a:t>
            </a:r>
            <a:br>
              <a:rPr lang="pt-BR" sz="3200" dirty="0" smtClean="0"/>
            </a:br>
            <a:r>
              <a:rPr lang="pt-BR" sz="3200" dirty="0" err="1" smtClean="0">
                <a:solidFill>
                  <a:srgbClr val="FF0000"/>
                </a:solidFill>
              </a:rPr>
              <a:t>Néstor</a:t>
            </a:r>
            <a:r>
              <a:rPr lang="pt-BR" sz="3200" dirty="0" smtClean="0">
                <a:solidFill>
                  <a:srgbClr val="FF0000"/>
                </a:solidFill>
              </a:rPr>
              <a:t> García </a:t>
            </a:r>
            <a:r>
              <a:rPr lang="pt-BR" sz="3200" dirty="0" err="1" smtClean="0">
                <a:solidFill>
                  <a:srgbClr val="FF0000"/>
                </a:solidFill>
              </a:rPr>
              <a:t>Canclini</a:t>
            </a:r>
            <a:endParaRPr lang="pt-BR" sz="3200" dirty="0">
              <a:solidFill>
                <a:srgbClr val="FF0000"/>
              </a:solidFill>
            </a:endParaRPr>
          </a:p>
        </p:txBody>
      </p:sp>
      <p:sp>
        <p:nvSpPr>
          <p:cNvPr id="3" name="Espaço Reservado para Conteúdo 2"/>
          <p:cNvSpPr>
            <a:spLocks noGrp="1"/>
          </p:cNvSpPr>
          <p:nvPr>
            <p:ph idx="1"/>
          </p:nvPr>
        </p:nvSpPr>
        <p:spPr/>
        <p:txBody>
          <a:bodyPr>
            <a:normAutofit fontScale="77500" lnSpcReduction="20000"/>
          </a:bodyPr>
          <a:lstStyle/>
          <a:p>
            <a:pPr algn="just"/>
            <a:r>
              <a:rPr lang="es-ES" dirty="0"/>
              <a:t>Me detengo un poco más en ese rasgo clave de la existencia joven: la versatilidad. Son vidas creativas y precarias. Deben estar disponibles todo el tiempo y completar los ingresos como artistas o músicos independientes con lo que pueden obtener en otras tareas. Tener varios perfiles profesionales y aprender a trabajar con especialistas en campos diferentes es indispensable en los mercados creativos efímeros. Dice la encargada del programa educativo de un museo mexicano: “La mayoría tenemos uno o dos trabajos y mientras estás en un trabajo vas pensando en el otro. Mandas mails sobre un proyecto mientras te metes a Skype o distintas redes, para armar la producción y la gestión de otros eventos o proyectos”</a:t>
            </a:r>
            <a:endParaRPr lang="pt-BR" dirty="0"/>
          </a:p>
          <a:p>
            <a:pPr algn="just"/>
            <a:endParaRPr lang="pt-BR" dirty="0"/>
          </a:p>
        </p:txBody>
      </p:sp>
    </p:spTree>
    <p:extLst>
      <p:ext uri="{BB962C8B-B14F-4D97-AF65-F5344CB8AC3E}">
        <p14:creationId xmlns:p14="http://schemas.microsoft.com/office/powerpoint/2010/main" val="3145633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4691"/>
            <a:ext cx="8229600" cy="1143000"/>
          </a:xfrm>
        </p:spPr>
        <p:txBody>
          <a:bodyPr>
            <a:normAutofit/>
          </a:bodyPr>
          <a:lstStyle/>
          <a:p>
            <a:r>
              <a:rPr lang="pt-BR" sz="3200" dirty="0" err="1" smtClean="0"/>
              <a:t>Ciudadanos</a:t>
            </a:r>
            <a:r>
              <a:rPr lang="pt-BR" sz="3200" dirty="0" smtClean="0"/>
              <a:t> </a:t>
            </a:r>
            <a:r>
              <a:rPr lang="pt-BR" sz="3200" dirty="0" err="1" smtClean="0"/>
              <a:t>reemplazados</a:t>
            </a:r>
            <a:r>
              <a:rPr lang="pt-BR" sz="3200" dirty="0" smtClean="0"/>
              <a:t> por algoritmos</a:t>
            </a:r>
            <a:br>
              <a:rPr lang="pt-BR" sz="3200" dirty="0" smtClean="0"/>
            </a:br>
            <a:r>
              <a:rPr lang="pt-BR" sz="3200" dirty="0" err="1" smtClean="0">
                <a:solidFill>
                  <a:srgbClr val="FF0000"/>
                </a:solidFill>
              </a:rPr>
              <a:t>Néstor</a:t>
            </a:r>
            <a:r>
              <a:rPr lang="pt-BR" sz="3200" dirty="0" smtClean="0">
                <a:solidFill>
                  <a:srgbClr val="FF0000"/>
                </a:solidFill>
              </a:rPr>
              <a:t> García </a:t>
            </a:r>
            <a:r>
              <a:rPr lang="pt-BR" sz="3200" dirty="0" err="1" smtClean="0">
                <a:solidFill>
                  <a:srgbClr val="FF0000"/>
                </a:solidFill>
              </a:rPr>
              <a:t>Canclini</a:t>
            </a:r>
            <a:endParaRPr lang="pt-BR" sz="3200" dirty="0">
              <a:solidFill>
                <a:srgbClr val="FF0000"/>
              </a:solidFill>
            </a:endParaRPr>
          </a:p>
        </p:txBody>
      </p:sp>
      <p:sp>
        <p:nvSpPr>
          <p:cNvPr id="3" name="Espaço Reservado para Conteúdo 2"/>
          <p:cNvSpPr>
            <a:spLocks noGrp="1"/>
          </p:cNvSpPr>
          <p:nvPr>
            <p:ph idx="1"/>
          </p:nvPr>
        </p:nvSpPr>
        <p:spPr/>
        <p:txBody>
          <a:bodyPr>
            <a:normAutofit fontScale="55000" lnSpcReduction="20000"/>
          </a:bodyPr>
          <a:lstStyle/>
          <a:p>
            <a:pPr algn="just"/>
            <a:r>
              <a:rPr lang="es-ES" dirty="0"/>
              <a:t>Arriesgo una hipótesis sobre el cambio de sentido de la organización social y de las experiencias ciudadanas: la irrupción de las redes, más allá </a:t>
            </a:r>
            <a:r>
              <a:rPr lang="es-ES" dirty="0" smtClean="0"/>
              <a:t>de </a:t>
            </a:r>
            <a:r>
              <a:rPr lang="es-ES" dirty="0"/>
              <a:t>las intenciones hegemónicas de las empresas o partidos y los deseos </a:t>
            </a:r>
            <a:r>
              <a:rPr lang="es-ES" dirty="0" err="1"/>
              <a:t>contrahegemónicos</a:t>
            </a:r>
            <a:r>
              <a:rPr lang="es-ES" dirty="0"/>
              <a:t> de los </a:t>
            </a:r>
            <a:r>
              <a:rPr lang="es-ES" dirty="0" err="1"/>
              <a:t>alternativistas</a:t>
            </a:r>
            <a:r>
              <a:rPr lang="es-ES" dirty="0"/>
              <a:t>, por su formato y </a:t>
            </a:r>
            <a:r>
              <a:rPr lang="es-ES" dirty="0" err="1"/>
              <a:t>ujos</a:t>
            </a:r>
            <a:r>
              <a:rPr lang="es-ES" dirty="0"/>
              <a:t> interactivos, está engendrando modos de comunicación y asociación que no son, a priori, ni hegemónicos ni </a:t>
            </a:r>
            <a:r>
              <a:rPr lang="es-ES" dirty="0" err="1"/>
              <a:t>contrahegemónicos</a:t>
            </a:r>
            <a:r>
              <a:rPr lang="es-ES" dirty="0"/>
              <a:t>. Al </a:t>
            </a:r>
            <a:r>
              <a:rPr lang="es-ES" dirty="0" smtClean="0"/>
              <a:t>reconfigurarse </a:t>
            </a:r>
            <a:r>
              <a:rPr lang="es-ES" dirty="0"/>
              <a:t>las formaciones y los actores de poder, aparecen combinaciones ambivalentes, híbridas, en las que se elaboran formas de sociabilidad donde el poder no tiene una estructura binaria, sino una complejidad dispersa. Coexisten muchos modos de estar juntos o comunicados y de compartir o disputar los bienes. En las redes compartimos información con amigos, exhibimos fotos o memes para disfrutar y obtener prestigio, publicitamos y vendemos mercancías, se expropian recursos de usuarios para compartirlos (crackers) o con el n de obtener un </a:t>
            </a:r>
            <a:r>
              <a:rPr lang="es-ES" dirty="0" err="1"/>
              <a:t>benecio</a:t>
            </a:r>
            <a:r>
              <a:rPr lang="es-ES" dirty="0"/>
              <a:t> económico (piratería), y, por supuesto, se establece la economía de la carnada, donde se ofrecen “falsos dones”, como los nombra Luis </a:t>
            </a:r>
            <a:r>
              <a:rPr lang="es-ES" dirty="0" err="1"/>
              <a:t>Reygadas</a:t>
            </a:r>
            <a:r>
              <a:rPr lang="es-ES" dirty="0"/>
              <a:t>: acceso gratuito o servicios a cambio de información de los usuarios (</a:t>
            </a:r>
            <a:r>
              <a:rPr lang="es-ES" dirty="0" err="1"/>
              <a:t>Reygadas</a:t>
            </a:r>
            <a:r>
              <a:rPr lang="es-ES" dirty="0"/>
              <a:t> 2018, 74). Vemos que estos procesos no se reducen a oposiciones binarias: prácticas lucrativas o no lucrativas, lícitas o ilícitas, de cooperación o competencia, hegemónicas o populares</a:t>
            </a:r>
            <a:endParaRPr lang="pt-BR" dirty="0"/>
          </a:p>
        </p:txBody>
      </p:sp>
    </p:spTree>
    <p:extLst>
      <p:ext uri="{BB962C8B-B14F-4D97-AF65-F5344CB8AC3E}">
        <p14:creationId xmlns:p14="http://schemas.microsoft.com/office/powerpoint/2010/main" val="2119122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4691"/>
            <a:ext cx="8229600" cy="1143000"/>
          </a:xfrm>
        </p:spPr>
        <p:txBody>
          <a:bodyPr>
            <a:normAutofit/>
          </a:bodyPr>
          <a:lstStyle/>
          <a:p>
            <a:r>
              <a:rPr lang="pt-BR" sz="3200" dirty="0" err="1" smtClean="0"/>
              <a:t>Ciudadanos</a:t>
            </a:r>
            <a:r>
              <a:rPr lang="pt-BR" sz="3200" dirty="0" smtClean="0"/>
              <a:t> </a:t>
            </a:r>
            <a:r>
              <a:rPr lang="pt-BR" sz="3200" dirty="0" err="1" smtClean="0"/>
              <a:t>reemplazados</a:t>
            </a:r>
            <a:r>
              <a:rPr lang="pt-BR" sz="3200" dirty="0" smtClean="0"/>
              <a:t> por algoritmos</a:t>
            </a:r>
            <a:br>
              <a:rPr lang="pt-BR" sz="3200" dirty="0" smtClean="0"/>
            </a:br>
            <a:r>
              <a:rPr lang="pt-BR" sz="3200" dirty="0" err="1" smtClean="0">
                <a:solidFill>
                  <a:srgbClr val="FF0000"/>
                </a:solidFill>
              </a:rPr>
              <a:t>Néstor</a:t>
            </a:r>
            <a:r>
              <a:rPr lang="pt-BR" sz="3200" dirty="0" smtClean="0">
                <a:solidFill>
                  <a:srgbClr val="FF0000"/>
                </a:solidFill>
              </a:rPr>
              <a:t> García </a:t>
            </a:r>
            <a:r>
              <a:rPr lang="pt-BR" sz="3200" dirty="0" err="1" smtClean="0">
                <a:solidFill>
                  <a:srgbClr val="FF0000"/>
                </a:solidFill>
              </a:rPr>
              <a:t>Canclini</a:t>
            </a:r>
            <a:endParaRPr lang="pt-BR" sz="3200" dirty="0">
              <a:solidFill>
                <a:srgbClr val="FF0000"/>
              </a:solidFill>
            </a:endParaRPr>
          </a:p>
        </p:txBody>
      </p:sp>
      <p:sp>
        <p:nvSpPr>
          <p:cNvPr id="3" name="Espaço Reservado para Conteúdo 2"/>
          <p:cNvSpPr>
            <a:spLocks noGrp="1"/>
          </p:cNvSpPr>
          <p:nvPr>
            <p:ph idx="1"/>
          </p:nvPr>
        </p:nvSpPr>
        <p:spPr/>
        <p:txBody>
          <a:bodyPr>
            <a:normAutofit fontScale="62500" lnSpcReduction="20000"/>
          </a:bodyPr>
          <a:lstStyle/>
          <a:p>
            <a:pPr algn="just"/>
            <a:r>
              <a:rPr lang="es-ES" dirty="0"/>
              <a:t>Entender hoy la emancipación posible requiere admitir que Internet ofrece, como se creyó por su estructura en red, recursos antiautoritarios y </a:t>
            </a:r>
            <a:r>
              <a:rPr lang="es-ES" dirty="0" err="1"/>
              <a:t>desjerarquizadores</a:t>
            </a:r>
            <a:r>
              <a:rPr lang="es-ES" dirty="0"/>
              <a:t>. Pero su dependencia de instancias </a:t>
            </a:r>
            <a:r>
              <a:rPr lang="es-ES" dirty="0" err="1"/>
              <a:t>hipercentralizadas</a:t>
            </a:r>
            <a:r>
              <a:rPr lang="es-ES" dirty="0"/>
              <a:t> de gestión de datos y de gobiernos antidemocráticos pone en contradicción la potencia liberadora del conocimiento con la restauración y el reforzamiento de prácticas de dominación, prejuicios y control de los </a:t>
            </a:r>
            <a:r>
              <a:rPr lang="es-ES" dirty="0" err="1"/>
              <a:t>confictos</a:t>
            </a:r>
            <a:r>
              <a:rPr lang="es-ES" dirty="0"/>
              <a:t>. </a:t>
            </a:r>
            <a:r>
              <a:rPr lang="es-ES" dirty="0" err="1"/>
              <a:t>Evgeny</a:t>
            </a:r>
            <a:r>
              <a:rPr lang="es-ES" dirty="0"/>
              <a:t> </a:t>
            </a:r>
            <a:r>
              <a:rPr lang="es-ES" dirty="0" err="1"/>
              <a:t>Morozov</a:t>
            </a:r>
            <a:r>
              <a:rPr lang="es-ES" dirty="0"/>
              <a:t> documentó en su libro El desengaño de Internet que la “libertad” era en la red un subproducto de un negocio pequeño que no </a:t>
            </a:r>
            <a:r>
              <a:rPr lang="es-ES" dirty="0" err="1"/>
              <a:t>justifcaba</a:t>
            </a:r>
            <a:r>
              <a:rPr lang="es-ES" dirty="0"/>
              <a:t> grandes inversiones de capital. Cuando se convirtió en el área de la economía que genera más ganancias y control social, las redes sociales se volvieron instrumentos de gobiernos autoritarios y de los sectores más duros de gobiernos que se pretenden democráticos. En palabras de Ronald J. </a:t>
            </a:r>
            <a:r>
              <a:rPr lang="es-ES" dirty="0" err="1"/>
              <a:t>Deibert</a:t>
            </a:r>
            <a:r>
              <a:rPr lang="es-ES" dirty="0"/>
              <a:t>, “las redes sociales no son solo compatibles con el autoritarismo; pueden ser una de las principales razones por las cuales las prácticas autoritarias en la actualidad se esparcen rápidamente por el mundo” (</a:t>
            </a:r>
            <a:r>
              <a:rPr lang="es-ES" dirty="0" err="1"/>
              <a:t>Deibert</a:t>
            </a:r>
            <a:r>
              <a:rPr lang="es-ES" dirty="0"/>
              <a:t> 2019)</a:t>
            </a:r>
            <a:endParaRPr lang="pt-BR" dirty="0"/>
          </a:p>
          <a:p>
            <a:pPr algn="just"/>
            <a:endParaRPr lang="pt-BR" dirty="0"/>
          </a:p>
        </p:txBody>
      </p:sp>
    </p:spTree>
    <p:extLst>
      <p:ext uri="{BB962C8B-B14F-4D97-AF65-F5344CB8AC3E}">
        <p14:creationId xmlns:p14="http://schemas.microsoft.com/office/powerpoint/2010/main" val="4135071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4691"/>
            <a:ext cx="8229600" cy="1143000"/>
          </a:xfrm>
        </p:spPr>
        <p:txBody>
          <a:bodyPr>
            <a:normAutofit/>
          </a:bodyPr>
          <a:lstStyle/>
          <a:p>
            <a:r>
              <a:rPr lang="pt-BR" sz="3200" dirty="0" err="1" smtClean="0"/>
              <a:t>Ciudadanos</a:t>
            </a:r>
            <a:r>
              <a:rPr lang="pt-BR" sz="3200" dirty="0" smtClean="0"/>
              <a:t> </a:t>
            </a:r>
            <a:r>
              <a:rPr lang="pt-BR" sz="3200" dirty="0" err="1" smtClean="0"/>
              <a:t>reemplazados</a:t>
            </a:r>
            <a:r>
              <a:rPr lang="pt-BR" sz="3200" dirty="0" smtClean="0"/>
              <a:t> por algoritmos</a:t>
            </a:r>
            <a:br>
              <a:rPr lang="pt-BR" sz="3200" dirty="0" smtClean="0"/>
            </a:br>
            <a:r>
              <a:rPr lang="pt-BR" sz="3200" dirty="0" err="1" smtClean="0">
                <a:solidFill>
                  <a:srgbClr val="FF0000"/>
                </a:solidFill>
              </a:rPr>
              <a:t>Néstor</a:t>
            </a:r>
            <a:r>
              <a:rPr lang="pt-BR" sz="3200" dirty="0" smtClean="0">
                <a:solidFill>
                  <a:srgbClr val="FF0000"/>
                </a:solidFill>
              </a:rPr>
              <a:t> García </a:t>
            </a:r>
            <a:r>
              <a:rPr lang="pt-BR" sz="3200" dirty="0" err="1" smtClean="0">
                <a:solidFill>
                  <a:srgbClr val="FF0000"/>
                </a:solidFill>
              </a:rPr>
              <a:t>Canclini</a:t>
            </a:r>
            <a:endParaRPr lang="pt-BR" sz="3200" dirty="0">
              <a:solidFill>
                <a:srgbClr val="FF0000"/>
              </a:solidFill>
            </a:endParaRPr>
          </a:p>
        </p:txBody>
      </p:sp>
      <p:sp>
        <p:nvSpPr>
          <p:cNvPr id="3" name="Espaço Reservado para Conteúdo 2"/>
          <p:cNvSpPr>
            <a:spLocks noGrp="1"/>
          </p:cNvSpPr>
          <p:nvPr>
            <p:ph idx="1"/>
          </p:nvPr>
        </p:nvSpPr>
        <p:spPr/>
        <p:txBody>
          <a:bodyPr>
            <a:normAutofit fontScale="62500" lnSpcReduction="20000"/>
          </a:bodyPr>
          <a:lstStyle/>
          <a:p>
            <a:pPr algn="just"/>
            <a:r>
              <a:rPr lang="es-ES" dirty="0"/>
              <a:t>Entender hoy la emancipación posible requiere admitir que Internet ofrece, como se creyó por su estructura en red, recursos antiautoritarios y </a:t>
            </a:r>
            <a:r>
              <a:rPr lang="es-ES" dirty="0" err="1"/>
              <a:t>desjerarquizadores</a:t>
            </a:r>
            <a:r>
              <a:rPr lang="es-ES" dirty="0"/>
              <a:t>. Pero su dependencia de instancias </a:t>
            </a:r>
            <a:r>
              <a:rPr lang="es-ES" dirty="0" err="1"/>
              <a:t>hipercentralizadas</a:t>
            </a:r>
            <a:r>
              <a:rPr lang="es-ES" dirty="0"/>
              <a:t> de gestión de datos y de gobiernos antidemocráticos pone en contradicción la potencia liberadora del conocimiento con la restauración y el reforzamiento de prácticas de dominación, prejuicios y control de los </a:t>
            </a:r>
            <a:r>
              <a:rPr lang="es-ES" dirty="0" err="1"/>
              <a:t>confictos</a:t>
            </a:r>
            <a:r>
              <a:rPr lang="es-ES" dirty="0"/>
              <a:t>. </a:t>
            </a:r>
            <a:r>
              <a:rPr lang="es-ES" dirty="0" err="1"/>
              <a:t>Evgeny</a:t>
            </a:r>
            <a:r>
              <a:rPr lang="es-ES" dirty="0"/>
              <a:t> </a:t>
            </a:r>
            <a:r>
              <a:rPr lang="es-ES" dirty="0" err="1"/>
              <a:t>Morozov</a:t>
            </a:r>
            <a:r>
              <a:rPr lang="es-ES" dirty="0"/>
              <a:t> documentó en su libro El desengaño de Internet que la “libertad” era en la red un subproducto de un negocio pequeño que no </a:t>
            </a:r>
            <a:r>
              <a:rPr lang="es-ES" dirty="0" err="1"/>
              <a:t>justifcaba</a:t>
            </a:r>
            <a:r>
              <a:rPr lang="es-ES" dirty="0"/>
              <a:t> grandes inversiones de capital. Cuando se convirtió en el área de la economía que genera más ganancias y control social, las redes sociales se volvieron instrumentos de gobiernos autoritarios y de los sectores más duros de gobiernos que se pretenden democráticos. En palabras de Ronald J. </a:t>
            </a:r>
            <a:r>
              <a:rPr lang="es-ES" dirty="0" err="1"/>
              <a:t>Deibert</a:t>
            </a:r>
            <a:r>
              <a:rPr lang="es-ES" dirty="0"/>
              <a:t>, “las redes sociales no son solo compatibles con el autoritarismo; pueden ser una de las principales razones por las cuales las prácticas autoritarias en la actualidad se esparcen rápidamente por el mundo” (</a:t>
            </a:r>
            <a:r>
              <a:rPr lang="es-ES" dirty="0" err="1"/>
              <a:t>Deibert</a:t>
            </a:r>
            <a:r>
              <a:rPr lang="es-ES" dirty="0"/>
              <a:t> 2019)</a:t>
            </a:r>
            <a:endParaRPr lang="pt-BR" dirty="0"/>
          </a:p>
          <a:p>
            <a:pPr marL="0" indent="0" algn="just">
              <a:buNone/>
            </a:pPr>
            <a:endParaRPr lang="pt-BR" dirty="0"/>
          </a:p>
        </p:txBody>
      </p:sp>
    </p:spTree>
    <p:extLst>
      <p:ext uri="{BB962C8B-B14F-4D97-AF65-F5344CB8AC3E}">
        <p14:creationId xmlns:p14="http://schemas.microsoft.com/office/powerpoint/2010/main" val="1492832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4691"/>
            <a:ext cx="8229600" cy="1143000"/>
          </a:xfrm>
        </p:spPr>
        <p:txBody>
          <a:bodyPr>
            <a:normAutofit/>
          </a:bodyPr>
          <a:lstStyle/>
          <a:p>
            <a:r>
              <a:rPr lang="pt-BR" sz="3200" dirty="0" err="1" smtClean="0"/>
              <a:t>Ciudadanos</a:t>
            </a:r>
            <a:r>
              <a:rPr lang="pt-BR" sz="3200" dirty="0" smtClean="0"/>
              <a:t> </a:t>
            </a:r>
            <a:r>
              <a:rPr lang="pt-BR" sz="3200" dirty="0" err="1" smtClean="0"/>
              <a:t>reemplazados</a:t>
            </a:r>
            <a:r>
              <a:rPr lang="pt-BR" sz="3200" dirty="0" smtClean="0"/>
              <a:t> por algoritmos</a:t>
            </a:r>
            <a:br>
              <a:rPr lang="pt-BR" sz="3200" dirty="0" smtClean="0"/>
            </a:br>
            <a:r>
              <a:rPr lang="pt-BR" sz="3200" dirty="0" err="1" smtClean="0">
                <a:solidFill>
                  <a:srgbClr val="FF0000"/>
                </a:solidFill>
              </a:rPr>
              <a:t>Néstor</a:t>
            </a:r>
            <a:r>
              <a:rPr lang="pt-BR" sz="3200" dirty="0" smtClean="0">
                <a:solidFill>
                  <a:srgbClr val="FF0000"/>
                </a:solidFill>
              </a:rPr>
              <a:t> García </a:t>
            </a:r>
            <a:r>
              <a:rPr lang="pt-BR" sz="3200" dirty="0" err="1" smtClean="0">
                <a:solidFill>
                  <a:srgbClr val="FF0000"/>
                </a:solidFill>
              </a:rPr>
              <a:t>Canclini</a:t>
            </a:r>
            <a:endParaRPr lang="pt-BR" sz="3200" dirty="0">
              <a:solidFill>
                <a:srgbClr val="FF0000"/>
              </a:solidFill>
            </a:endParaRPr>
          </a:p>
        </p:txBody>
      </p:sp>
      <p:sp>
        <p:nvSpPr>
          <p:cNvPr id="3" name="Espaço Reservado para Conteúdo 2"/>
          <p:cNvSpPr>
            <a:spLocks noGrp="1"/>
          </p:cNvSpPr>
          <p:nvPr>
            <p:ph idx="1"/>
          </p:nvPr>
        </p:nvSpPr>
        <p:spPr/>
        <p:txBody>
          <a:bodyPr>
            <a:normAutofit fontScale="62500" lnSpcReduction="20000"/>
          </a:bodyPr>
          <a:lstStyle/>
          <a:p>
            <a:pPr algn="just"/>
            <a:r>
              <a:rPr lang="es-ES" dirty="0"/>
              <a:t>Reconocimos el potencial democratizador de los recursos digitales y los diversos usos que los jóvenes les dan para construir otros modos de hacer sociedad. Dimos lugar a algunas experiencias creativas y de sociabilidad innovadora, acciones por proyectos que se desmarcan de la programación laboral y comunicacional del capitalismo electrónico. Sin embargo, su valor emancipador queda en duda cuando lo situamos dentro de la lógica </a:t>
            </a:r>
            <a:r>
              <a:rPr lang="es-ES" dirty="0" err="1"/>
              <a:t>precarizadora</a:t>
            </a:r>
            <a:r>
              <a:rPr lang="es-ES" dirty="0"/>
              <a:t> del sistema socioeconómico. Junto a movimientos de jóvenes que se empoderan, sobre todo los de alto nivel educativo, la ausencia reguladora del Estado y su descomposición arroja a muchos a redes ilegales y autodestructivas. Queda la pregunta: ¿qué hacer para que los proyectos frágiles, de corta duración, desemboquen en una sociedad que </a:t>
            </a:r>
            <a:r>
              <a:rPr lang="es-ES" dirty="0" smtClean="0"/>
              <a:t>finalmente </a:t>
            </a:r>
            <a:r>
              <a:rPr lang="es-ES" dirty="0"/>
              <a:t>no relegue a las nuevas generaciones (también a los jubilados y extranjeros) como seres prescindibles? Ante la </a:t>
            </a:r>
            <a:r>
              <a:rPr lang="es-ES" dirty="0" smtClean="0"/>
              <a:t>dificultad </a:t>
            </a:r>
            <a:r>
              <a:rPr lang="es-ES" dirty="0"/>
              <a:t>de responder, suele recurrirse a los </a:t>
            </a:r>
            <a:r>
              <a:rPr lang="es-ES" dirty="0" err="1"/>
              <a:t>hackeos</a:t>
            </a:r>
            <a:r>
              <a:rPr lang="es-ES" dirty="0"/>
              <a:t>, desacomodar un mundo </a:t>
            </a:r>
            <a:r>
              <a:rPr lang="es-ES" dirty="0" err="1"/>
              <a:t>algoritmizado</a:t>
            </a:r>
            <a:r>
              <a:rPr lang="es-ES" dirty="0"/>
              <a:t> para ubicarnos en sus intersticios. </a:t>
            </a:r>
            <a:endParaRPr lang="pt-BR" dirty="0"/>
          </a:p>
          <a:p>
            <a:pPr algn="just"/>
            <a:r>
              <a:rPr lang="pt-BR" dirty="0" smtClean="0"/>
              <a:t> 	</a:t>
            </a:r>
            <a:endParaRPr lang="pt-BR" dirty="0"/>
          </a:p>
        </p:txBody>
      </p:sp>
    </p:spTree>
    <p:extLst>
      <p:ext uri="{BB962C8B-B14F-4D97-AF65-F5344CB8AC3E}">
        <p14:creationId xmlns:p14="http://schemas.microsoft.com/office/powerpoint/2010/main" val="2152090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FF0000"/>
                </a:solidFill>
              </a:rPr>
              <a:t>Marcus Bastos</a:t>
            </a:r>
            <a:endParaRPr lang="pt-BR" dirty="0">
              <a:solidFill>
                <a:srgbClr val="FF0000"/>
              </a:solidFill>
            </a:endParaRPr>
          </a:p>
        </p:txBody>
      </p:sp>
      <p:sp>
        <p:nvSpPr>
          <p:cNvPr id="3" name="Espaço Reservado para Conteúdo 2"/>
          <p:cNvSpPr>
            <a:spLocks noGrp="1"/>
          </p:cNvSpPr>
          <p:nvPr>
            <p:ph idx="1"/>
          </p:nvPr>
        </p:nvSpPr>
        <p:spPr/>
        <p:txBody>
          <a:bodyPr/>
          <a:lstStyle/>
          <a:p>
            <a:pPr marL="0" indent="0">
              <a:buNone/>
            </a:pPr>
            <a:r>
              <a:rPr lang="pt-BR" dirty="0" smtClean="0">
                <a:hlinkClick r:id="rId2"/>
              </a:rPr>
              <a:t>https://www.youtube.com/watch?v=AUqDwPVxyFY</a:t>
            </a:r>
            <a:endParaRPr lang="pt-BR" dirty="0" smtClean="0"/>
          </a:p>
          <a:p>
            <a:pPr marL="0" indent="0">
              <a:buNone/>
            </a:pPr>
            <a:endParaRPr lang="pt-BR" dirty="0" smtClean="0"/>
          </a:p>
          <a:p>
            <a:pPr marL="0" indent="0">
              <a:buNone/>
            </a:pPr>
            <a:endParaRPr lang="pt-BR" dirty="0" smtClean="0"/>
          </a:p>
          <a:p>
            <a:pPr marL="0" indent="0">
              <a:buNone/>
            </a:pPr>
            <a:endParaRPr lang="pt-BR" dirty="0" smtClean="0"/>
          </a:p>
          <a:p>
            <a:endParaRPr lang="pt-BR" dirty="0"/>
          </a:p>
        </p:txBody>
      </p:sp>
    </p:spTree>
    <p:extLst>
      <p:ext uri="{BB962C8B-B14F-4D97-AF65-F5344CB8AC3E}">
        <p14:creationId xmlns:p14="http://schemas.microsoft.com/office/powerpoint/2010/main" val="327398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368412"/>
          </a:xfrm>
        </p:spPr>
        <p:txBody>
          <a:bodyPr>
            <a:normAutofit fontScale="90000"/>
          </a:bodyPr>
          <a:lstStyle/>
          <a:p>
            <a:r>
              <a:rPr lang="pt-BR" dirty="0" smtClean="0">
                <a:solidFill>
                  <a:srgbClr val="FF0000"/>
                </a:solidFill>
              </a:rPr>
              <a:t>Verbete Prática Cultural </a:t>
            </a:r>
            <a:br>
              <a:rPr lang="pt-BR" dirty="0" smtClean="0">
                <a:solidFill>
                  <a:srgbClr val="FF0000"/>
                </a:solidFill>
              </a:rPr>
            </a:br>
            <a:r>
              <a:rPr lang="pt-BR" dirty="0" smtClean="0"/>
              <a:t> </a:t>
            </a:r>
            <a:r>
              <a:rPr lang="pt-BR" sz="3100" dirty="0" smtClean="0"/>
              <a:t>Dicionário Crítico de Política Cultural </a:t>
            </a:r>
            <a:br>
              <a:rPr lang="pt-BR" sz="3100" dirty="0" smtClean="0"/>
            </a:br>
            <a:endParaRPr lang="pt-BR" sz="3100" dirty="0"/>
          </a:p>
        </p:txBody>
      </p:sp>
      <p:sp>
        <p:nvSpPr>
          <p:cNvPr id="3" name="Espaço Reservado para Conteúdo 2"/>
          <p:cNvSpPr>
            <a:spLocks noGrp="1"/>
          </p:cNvSpPr>
          <p:nvPr>
            <p:ph idx="1"/>
          </p:nvPr>
        </p:nvSpPr>
        <p:spPr>
          <a:xfrm>
            <a:off x="457200" y="1857364"/>
            <a:ext cx="8229600" cy="4268799"/>
          </a:xfrm>
        </p:spPr>
        <p:txBody>
          <a:bodyPr>
            <a:normAutofit/>
          </a:bodyPr>
          <a:lstStyle/>
          <a:p>
            <a:endParaRPr lang="pt-BR" dirty="0" smtClean="0"/>
          </a:p>
          <a:p>
            <a:pPr marL="0" indent="0">
              <a:buNone/>
            </a:pPr>
            <a:r>
              <a:rPr lang="pt-BR" dirty="0" smtClean="0"/>
              <a:t>“Em sentido amplo, dá-se o nome de prática cultural a toda atividade de produção e recepção cultural: escrever, compor, pintar e dançar são, sob este aspecto, práticas culturais tanto quanto frequentar teatro, cinema, concertos etc. (profissional ou amadora)”.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err="1" smtClean="0"/>
              <a:t>I’m</a:t>
            </a:r>
            <a:r>
              <a:rPr lang="pt-BR" dirty="0" smtClean="0"/>
              <a:t> </a:t>
            </a:r>
            <a:r>
              <a:rPr lang="pt-BR" dirty="0" err="1" smtClean="0"/>
              <a:t>alive</a:t>
            </a:r>
            <a:r>
              <a:rPr lang="pt-BR" dirty="0" smtClean="0"/>
              <a:t> ou </a:t>
            </a:r>
            <a:r>
              <a:rPr lang="pt-BR" dirty="0" err="1" smtClean="0"/>
              <a:t>I’m</a:t>
            </a:r>
            <a:r>
              <a:rPr lang="pt-BR" dirty="0" smtClean="0"/>
              <a:t> a </a:t>
            </a:r>
            <a:r>
              <a:rPr lang="pt-BR" dirty="0" err="1" smtClean="0"/>
              <a:t>live</a:t>
            </a:r>
            <a:r>
              <a:rPr lang="pt-BR" dirty="0" smtClean="0"/>
              <a:t>?</a:t>
            </a:r>
            <a:br>
              <a:rPr lang="pt-BR" dirty="0" smtClean="0"/>
            </a:br>
            <a:r>
              <a:rPr lang="pt-BR" dirty="0" smtClean="0">
                <a:solidFill>
                  <a:srgbClr val="FF0000"/>
                </a:solidFill>
              </a:rPr>
              <a:t>Renan Marcondes</a:t>
            </a:r>
            <a:endParaRPr lang="pt-BR" dirty="0">
              <a:solidFill>
                <a:srgbClr val="FF0000"/>
              </a:solidFill>
            </a:endParaRPr>
          </a:p>
        </p:txBody>
      </p:sp>
      <p:sp>
        <p:nvSpPr>
          <p:cNvPr id="3" name="Espaço Reservado para Conteúdo 2"/>
          <p:cNvSpPr>
            <a:spLocks noGrp="1"/>
          </p:cNvSpPr>
          <p:nvPr>
            <p:ph idx="1"/>
          </p:nvPr>
        </p:nvSpPr>
        <p:spPr/>
        <p:txBody>
          <a:bodyPr/>
          <a:lstStyle/>
          <a:p>
            <a:pPr marL="0" indent="0">
              <a:buNone/>
            </a:pPr>
            <a:r>
              <a:rPr lang="pt-BR" dirty="0">
                <a:hlinkClick r:id="rId2"/>
              </a:rPr>
              <a:t>https://</a:t>
            </a:r>
            <a:r>
              <a:rPr lang="pt-BR" dirty="0" smtClean="0">
                <a:hlinkClick r:id="rId2"/>
              </a:rPr>
              <a:t>www.n-1edicoes.org/textos/98</a:t>
            </a:r>
            <a:endParaRPr lang="pt-BR" dirty="0" smtClean="0"/>
          </a:p>
          <a:p>
            <a:pPr marL="0" indent="0">
              <a:buNone/>
            </a:pPr>
            <a:endParaRPr lang="pt-BR" dirty="0"/>
          </a:p>
          <a:p>
            <a:pPr marL="0" indent="0" algn="ctr">
              <a:buNone/>
            </a:pPr>
            <a:r>
              <a:rPr lang="pt-BR" dirty="0" smtClean="0"/>
              <a:t>EXCERTOS</a:t>
            </a:r>
          </a:p>
          <a:p>
            <a:pPr marL="0" indent="0" algn="ctr">
              <a:buNone/>
            </a:pPr>
            <a:r>
              <a:rPr lang="pt-BR" dirty="0">
                <a:solidFill>
                  <a:srgbClr val="FF0000"/>
                </a:solidFill>
              </a:rPr>
              <a:t>↓</a:t>
            </a:r>
          </a:p>
        </p:txBody>
      </p:sp>
    </p:spTree>
    <p:extLst>
      <p:ext uri="{BB962C8B-B14F-4D97-AF65-F5344CB8AC3E}">
        <p14:creationId xmlns:p14="http://schemas.microsoft.com/office/powerpoint/2010/main" val="2993209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normAutofit/>
          </a:bodyPr>
          <a:lstStyle/>
          <a:p>
            <a:r>
              <a:rPr lang="pt-BR" sz="3200" dirty="0" smtClean="0"/>
              <a:t>Leitores, espectadores, internautas</a:t>
            </a:r>
            <a:r>
              <a:rPr lang="pt-BR" sz="3200" dirty="0" smtClean="0">
                <a:solidFill>
                  <a:srgbClr val="FF0000"/>
                </a:solidFill>
              </a:rPr>
              <a:t/>
            </a:r>
            <a:br>
              <a:rPr lang="pt-BR" sz="3200" dirty="0" smtClean="0">
                <a:solidFill>
                  <a:srgbClr val="FF0000"/>
                </a:solidFill>
              </a:rPr>
            </a:br>
            <a:r>
              <a:rPr lang="pt-BR" sz="3200" dirty="0" err="1" smtClean="0">
                <a:solidFill>
                  <a:srgbClr val="FF0000"/>
                </a:solidFill>
              </a:rPr>
              <a:t>Néstor</a:t>
            </a:r>
            <a:r>
              <a:rPr lang="pt-BR" sz="3200" dirty="0" smtClean="0">
                <a:solidFill>
                  <a:srgbClr val="FF0000"/>
                </a:solidFill>
              </a:rPr>
              <a:t> </a:t>
            </a:r>
            <a:r>
              <a:rPr lang="pt-BR" sz="3200" dirty="0" err="1">
                <a:solidFill>
                  <a:srgbClr val="FF0000"/>
                </a:solidFill>
              </a:rPr>
              <a:t>G</a:t>
            </a:r>
            <a:r>
              <a:rPr lang="pt-BR" sz="3200" dirty="0" err="1" smtClean="0">
                <a:solidFill>
                  <a:srgbClr val="FF0000"/>
                </a:solidFill>
              </a:rPr>
              <a:t>arcíaCanclini</a:t>
            </a:r>
            <a:endParaRPr lang="pt-BR" sz="3200" dirty="0">
              <a:solidFill>
                <a:srgbClr val="FF0000"/>
              </a:solidFill>
            </a:endParaRPr>
          </a:p>
        </p:txBody>
      </p:sp>
      <p:sp>
        <p:nvSpPr>
          <p:cNvPr id="7" name="Espaço Reservado para Conteúdo 6"/>
          <p:cNvSpPr>
            <a:spLocks noGrp="1"/>
          </p:cNvSpPr>
          <p:nvPr>
            <p:ph idx="1"/>
          </p:nvPr>
        </p:nvSpPr>
        <p:spPr/>
        <p:txBody>
          <a:bodyPr>
            <a:normAutofit fontScale="92500" lnSpcReduction="20000"/>
          </a:bodyPr>
          <a:lstStyle/>
          <a:p>
            <a:pPr>
              <a:buNone/>
            </a:pPr>
            <a:r>
              <a:rPr lang="pt-BR" dirty="0" smtClean="0">
                <a:solidFill>
                  <a:schemeClr val="tx2"/>
                </a:solidFill>
              </a:rPr>
              <a:t>    “</a:t>
            </a:r>
            <a:r>
              <a:rPr lang="pt-BR" dirty="0" smtClean="0"/>
              <a:t>Fecham livrarias. Significa que as pessoas estão deixando de ler? Cai a assistência às salas de cinema; é por que se </a:t>
            </a:r>
            <a:r>
              <a:rPr lang="pt-BR" dirty="0" err="1" smtClean="0"/>
              <a:t>veem</a:t>
            </a:r>
            <a:r>
              <a:rPr lang="pt-BR" dirty="0" smtClean="0"/>
              <a:t> cada vez menos filmes? Para entender porque estas conclusões estão equivocadas necessitamos olhar como se desenvolvem os novos comportamentos dos leitores e espectadores. Sobretudo os jovens. E estudar as táticas e estratégias criadoras nas novas gerações, que oferecem vias distintas das pesquisas de públicos e dos balanços de vendas das indústrias culturais para diagnosticar as novas tendências”</a:t>
            </a:r>
            <a:endParaRPr lang="pt-B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pt-BR" dirty="0" smtClean="0">
                <a:solidFill>
                  <a:srgbClr val="FF0000"/>
                </a:solidFill>
              </a:rPr>
              <a:t>Papel facilitador das tecnologias</a:t>
            </a:r>
            <a:endParaRPr lang="pt-BR" dirty="0">
              <a:solidFill>
                <a:srgbClr val="FF0000"/>
              </a:solidFill>
            </a:endParaRPr>
          </a:p>
        </p:txBody>
      </p:sp>
      <p:sp>
        <p:nvSpPr>
          <p:cNvPr id="36867" name="Rectangle 3"/>
          <p:cNvSpPr>
            <a:spLocks noGrp="1" noChangeArrowheads="1"/>
          </p:cNvSpPr>
          <p:nvPr>
            <p:ph type="body" idx="1"/>
          </p:nvPr>
        </p:nvSpPr>
        <p:spPr/>
        <p:txBody>
          <a:bodyPr>
            <a:normAutofit fontScale="92500"/>
          </a:bodyPr>
          <a:lstStyle/>
          <a:p>
            <a:pPr>
              <a:buNone/>
            </a:pPr>
            <a:endParaRPr lang="pt-BR" dirty="0" smtClean="0"/>
          </a:p>
          <a:p>
            <a:r>
              <a:rPr lang="pt-BR" dirty="0" err="1" smtClean="0"/>
              <a:t>Martín-Barbero</a:t>
            </a:r>
            <a:r>
              <a:rPr lang="pt-BR" dirty="0" smtClean="0"/>
              <a:t>: “Atravessamos uma revolução tecnológica cuja peculiaridade não reside tanto em introduzir uma quantidade inusitada de novas máquinas e nossas sociedades, mas, sim, em configurar um novo ambiente ou ecossistema comunicativo.” – novos modos de habitar o mundo, novas relações e formas do laço social. Novas representações e escrituras. (ver 27)</a:t>
            </a:r>
          </a:p>
        </p:txBody>
      </p:sp>
    </p:spTree>
    <p:extLst>
      <p:ext uri="{BB962C8B-B14F-4D97-AF65-F5344CB8AC3E}">
        <p14:creationId xmlns:p14="http://schemas.microsoft.com/office/powerpoint/2010/main" val="1277773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ctr"/>
            <a:r>
              <a:rPr lang="pt-BR" dirty="0" err="1" smtClean="0">
                <a:solidFill>
                  <a:srgbClr val="FF0000"/>
                </a:solidFill>
                <a:latin typeface="+mn-lt"/>
              </a:rPr>
              <a:t>Jesús</a:t>
            </a:r>
            <a:r>
              <a:rPr lang="pt-BR" dirty="0" smtClean="0">
                <a:solidFill>
                  <a:srgbClr val="FF0000"/>
                </a:solidFill>
                <a:latin typeface="+mn-lt"/>
              </a:rPr>
              <a:t> Martín-</a:t>
            </a:r>
            <a:r>
              <a:rPr lang="pt-BR" dirty="0" err="1" smtClean="0">
                <a:solidFill>
                  <a:srgbClr val="FF0000"/>
                </a:solidFill>
                <a:latin typeface="+mn-lt"/>
              </a:rPr>
              <a:t>Barbero</a:t>
            </a:r>
            <a:endParaRPr lang="pt-BR" dirty="0">
              <a:solidFill>
                <a:srgbClr val="FF0000"/>
              </a:solidFill>
              <a:latin typeface="+mn-lt"/>
            </a:endParaRPr>
          </a:p>
        </p:txBody>
      </p:sp>
      <p:sp>
        <p:nvSpPr>
          <p:cNvPr id="5" name="Espaço Reservado para Conteúdo 4"/>
          <p:cNvSpPr>
            <a:spLocks noGrp="1"/>
          </p:cNvSpPr>
          <p:nvPr>
            <p:ph idx="1"/>
          </p:nvPr>
        </p:nvSpPr>
        <p:spPr/>
        <p:txBody>
          <a:bodyPr>
            <a:normAutofit/>
          </a:bodyPr>
          <a:lstStyle/>
          <a:p>
            <a:pPr algn="ctr">
              <a:buNone/>
            </a:pPr>
            <a:r>
              <a:rPr lang="pt-BR" dirty="0" smtClean="0"/>
              <a:t>Sociedade em mutação</a:t>
            </a:r>
          </a:p>
          <a:p>
            <a:pPr algn="ctr">
              <a:buNone/>
            </a:pPr>
            <a:r>
              <a:rPr lang="pt-BR" dirty="0" smtClean="0">
                <a:solidFill>
                  <a:srgbClr val="FF0000"/>
                </a:solidFill>
              </a:rPr>
              <a:t>↓</a:t>
            </a:r>
          </a:p>
          <a:p>
            <a:pPr algn="ctr">
              <a:buNone/>
            </a:pPr>
            <a:r>
              <a:rPr lang="pt-BR" dirty="0" smtClean="0"/>
              <a:t>Sociedade de falas estendidas</a:t>
            </a:r>
          </a:p>
          <a:p>
            <a:pPr algn="ctr">
              <a:buNone/>
            </a:pPr>
            <a:r>
              <a:rPr lang="pt-BR" sz="1050" dirty="0"/>
              <a:t>(falas que saem dos lugares de autoridade, compostas de narrações, imagens, músicas, experiências)</a:t>
            </a:r>
          </a:p>
          <a:p>
            <a:pPr algn="ctr">
              <a:buNone/>
            </a:pPr>
            <a:r>
              <a:rPr lang="pt-BR" dirty="0" smtClean="0">
                <a:solidFill>
                  <a:srgbClr val="FF0000"/>
                </a:solidFill>
              </a:rPr>
              <a:t>↓</a:t>
            </a:r>
          </a:p>
          <a:p>
            <a:pPr algn="ctr">
              <a:buNone/>
            </a:pPr>
            <a:r>
              <a:rPr lang="pt-BR" dirty="0" smtClean="0"/>
              <a:t>Ruídos = entrechoque das falas do mundo</a:t>
            </a:r>
          </a:p>
          <a:p>
            <a:pPr algn="ctr">
              <a:buNone/>
            </a:pPr>
            <a:r>
              <a:rPr lang="pt-BR" dirty="0" smtClean="0">
                <a:solidFill>
                  <a:srgbClr val="FF0000"/>
                </a:solidFill>
                <a:latin typeface="Times New Roman" panose="02020603050405020304" pitchFamily="18" charset="0"/>
                <a:cs typeface="Times New Roman" panose="02020603050405020304" pitchFamily="18" charset="0"/>
              </a:rPr>
              <a:t>ꜜ</a:t>
            </a:r>
            <a:endParaRPr lang="pt-BR" dirty="0">
              <a:solidFill>
                <a:srgbClr val="FF0000"/>
              </a:solidFill>
            </a:endParaRPr>
          </a:p>
          <a:p>
            <a:pPr algn="ctr">
              <a:buNone/>
            </a:pPr>
            <a:r>
              <a:rPr lang="pt-BR" dirty="0" smtClean="0"/>
              <a:t>Novo ecossistema comunicativo</a:t>
            </a:r>
            <a:endParaRPr lang="pt-BR" dirty="0"/>
          </a:p>
        </p:txBody>
      </p:sp>
    </p:spTree>
    <p:extLst>
      <p:ext uri="{BB962C8B-B14F-4D97-AF65-F5344CB8AC3E}">
        <p14:creationId xmlns:p14="http://schemas.microsoft.com/office/powerpoint/2010/main" val="3938230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p:txBody>
          <a:bodyPr/>
          <a:lstStyle/>
          <a:p>
            <a:r>
              <a:rPr lang="pt-BR" altLang="pt-BR" sz="2000" smtClean="0">
                <a:solidFill>
                  <a:schemeClr val="tx1"/>
                </a:solidFill>
              </a:rPr>
              <a:t>Os desafios do novo cenário midiático para as políticas públicas</a:t>
            </a:r>
            <a:br>
              <a:rPr lang="pt-BR" altLang="pt-BR" sz="2000" smtClean="0">
                <a:solidFill>
                  <a:schemeClr val="tx1"/>
                </a:solidFill>
              </a:rPr>
            </a:br>
            <a:r>
              <a:rPr lang="pt-BR" altLang="pt-BR" sz="3200" smtClean="0">
                <a:solidFill>
                  <a:srgbClr val="FF0000"/>
                </a:solidFill>
              </a:rPr>
              <a:t>George Yúdice</a:t>
            </a:r>
            <a:endParaRPr lang="pt-BR" altLang="pt-BR" sz="3200" smtClean="0">
              <a:solidFill>
                <a:schemeClr val="tx1"/>
              </a:solidFill>
            </a:endParaRPr>
          </a:p>
        </p:txBody>
      </p:sp>
      <p:sp>
        <p:nvSpPr>
          <p:cNvPr id="12291" name="Espaço Reservado para Conteúdo 2"/>
          <p:cNvSpPr>
            <a:spLocks noGrp="1"/>
          </p:cNvSpPr>
          <p:nvPr>
            <p:ph idx="1"/>
          </p:nvPr>
        </p:nvSpPr>
        <p:spPr/>
        <p:txBody>
          <a:bodyPr/>
          <a:lstStyle/>
          <a:p>
            <a:pPr marL="0" indent="0">
              <a:buFontTx/>
              <a:buNone/>
            </a:pPr>
            <a:r>
              <a:rPr lang="pt-BR" altLang="pt-BR" sz="2000" smtClean="0"/>
              <a:t>“Cidadão, público, audiência, espectador, leitor, consumidor... perdem vigor (mas não desaparecem) como conceitos epistêmicos e práticos junto com as instituições que sustentaram tais categorias. Tanto o serviço público (incluindo a educação) quanto a mídia sofrem enfraquecimento perante o que se comunica e o que se sabe entre todos (Martín-Barbero). A informação já não se emite desde um centro a uma circunferência em expansão; os usuários intervêm no que se produz e emite. É claro que isso é um desafio para a gestão cultural, acostumada a pesquisar e conhecer públicos aos quais se entrega cultura. O que quer dizer a pesquisa de públicos na época do usuário ou do produsuário?”. (p.90)</a:t>
            </a:r>
          </a:p>
        </p:txBody>
      </p:sp>
    </p:spTree>
    <p:extLst>
      <p:ext uri="{BB962C8B-B14F-4D97-AF65-F5344CB8AC3E}">
        <p14:creationId xmlns:p14="http://schemas.microsoft.com/office/powerpoint/2010/main" val="4151615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100" b="1" dirty="0"/>
              <a:t>Ação literária na periferia de São Paulo faz 15 anos e amplia público</a:t>
            </a:r>
            <a:br>
              <a:rPr lang="pt-BR" sz="3100" b="1" dirty="0"/>
            </a:br>
            <a:r>
              <a:rPr lang="pt-BR" sz="1600" dirty="0"/>
              <a:t>Saraus, festivais e </a:t>
            </a:r>
            <a:r>
              <a:rPr lang="pt-BR" sz="1600" dirty="0" err="1"/>
              <a:t>slams</a:t>
            </a:r>
            <a:r>
              <a:rPr lang="pt-BR" sz="1600" dirty="0"/>
              <a:t> são exemplos de atividades de incentivo à leitura organizadas na zona sul</a:t>
            </a:r>
            <a:br>
              <a:rPr lang="pt-BR" sz="1600" dirty="0"/>
            </a:br>
            <a:endParaRPr lang="pt-BR" sz="1600" dirty="0"/>
          </a:p>
        </p:txBody>
      </p:sp>
      <p:sp>
        <p:nvSpPr>
          <p:cNvPr id="3" name="Espaço Reservado para Conteúdo 2"/>
          <p:cNvSpPr>
            <a:spLocks noGrp="1"/>
          </p:cNvSpPr>
          <p:nvPr>
            <p:ph idx="1"/>
          </p:nvPr>
        </p:nvSpPr>
        <p:spPr/>
        <p:txBody>
          <a:bodyPr/>
          <a:lstStyle/>
          <a:p>
            <a:r>
              <a:rPr lang="pt-BR" dirty="0">
                <a:hlinkClick r:id="rId2"/>
              </a:rPr>
              <a:t>https://www1.folha.uol.com.br/seminariosfolha/2019/09/acao-literaria-na-periferia-de-sao-paulo-faz-15-anos-e-amplia-publico.shtml</a:t>
            </a:r>
            <a:endParaRPr lang="pt-BR" dirty="0"/>
          </a:p>
        </p:txBody>
      </p:sp>
    </p:spTree>
    <p:extLst>
      <p:ext uri="{BB962C8B-B14F-4D97-AF65-F5344CB8AC3E}">
        <p14:creationId xmlns:p14="http://schemas.microsoft.com/office/powerpoint/2010/main" val="5466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a:hlinkClick r:id="rId2"/>
              </a:rPr>
              <a:t>https://www1.folha.uol.com.br/seminariosfolha/2019/09/conjunto-de-bibliotecas-publicas-no-pais-e-insuficiente-e-mal-distribuido.shtml</a:t>
            </a:r>
            <a:endParaRPr lang="pt-BR" dirty="0"/>
          </a:p>
        </p:txBody>
      </p:sp>
      <p:sp>
        <p:nvSpPr>
          <p:cNvPr id="4" name="Rectangle 1"/>
          <p:cNvSpPr>
            <a:spLocks noGrp="1" noChangeArrowheads="1"/>
          </p:cNvSpPr>
          <p:nvPr>
            <p:ph type="title"/>
          </p:nvPr>
        </p:nvSpPr>
        <p:spPr bwMode="auto">
          <a:xfrm>
            <a:off x="84470" y="343255"/>
            <a:ext cx="8811708" cy="10057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31721"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rgbClr val="333333"/>
                </a:solidFill>
                <a:effectLst/>
                <a:latin typeface="FolhaII"/>
              </a:rPr>
              <a:t>Conjunto de bibliotecas públicas no país é insuficiente e mal distribuído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400" b="0" i="0" u="none" strike="noStrike" cap="none" normalizeH="0" baseline="0" dirty="0" smtClean="0">
              <a:ln>
                <a:noFill/>
              </a:ln>
              <a:solidFill>
                <a:srgbClr val="757575"/>
              </a:solidFill>
              <a:effectLst/>
              <a:latin typeface="FolhaGrafic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757575"/>
                </a:solidFill>
                <a:effectLst/>
                <a:latin typeface="FolhaGrafico"/>
              </a:rPr>
              <a:t>Sudeste reúne 1/3 das instituições; destaques no Rio e em SP investem em obras e eventos culturais</a:t>
            </a:r>
          </a:p>
          <a:p>
            <a:pPr marL="914400" marR="0" lvl="2" indent="0" algn="l" defTabSz="914400" rtl="0" eaLnBrk="0" fontAlgn="base" latinLnBrk="0" hangingPunct="0">
              <a:lnSpc>
                <a:spcPct val="100000"/>
              </a:lnSpc>
              <a:spcBef>
                <a:spcPct val="0"/>
              </a:spcBef>
              <a:spcAft>
                <a:spcPct val="0"/>
              </a:spcAft>
              <a:buClrTx/>
              <a:buSzTx/>
              <a:buFontTx/>
              <a:buChar char="•"/>
              <a:tabLst/>
            </a:pPr>
            <a:r>
              <a:rPr kumimoji="0" lang="pt-BR" altLang="pt-BR" sz="800" b="0" i="0" u="none" strike="noStrike" cap="none" normalizeH="0" baseline="0" dirty="0" smtClean="0">
                <a:ln>
                  <a:noFill/>
                </a:ln>
                <a:solidFill>
                  <a:schemeClr val="tx1"/>
                </a:solidFill>
                <a:effectLst/>
              </a:rPr>
              <a:t/>
            </a:r>
            <a:br>
              <a:rPr kumimoji="0" lang="pt-BR" altLang="pt-BR" sz="800" b="0" i="0" u="none" strike="noStrike" cap="none" normalizeH="0" baseline="0" dirty="0" smtClean="0">
                <a:ln>
                  <a:noFill/>
                </a:ln>
                <a:solidFill>
                  <a:schemeClr val="tx1"/>
                </a:solidFill>
                <a:effectLst/>
              </a:rPr>
            </a:br>
            <a:endParaRPr kumimoji="0" lang="pt-BR" altLang="pt-B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31078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solidFill>
                  <a:srgbClr val="FF0000"/>
                </a:solidFill>
              </a:rPr>
              <a:t>Pesquisa Retratos da Leitura no Brasil </a:t>
            </a:r>
            <a:br>
              <a:rPr lang="pt-BR" dirty="0" smtClean="0">
                <a:solidFill>
                  <a:srgbClr val="FF0000"/>
                </a:solidFill>
              </a:rPr>
            </a:br>
            <a:r>
              <a:rPr lang="pt-BR" dirty="0" smtClean="0"/>
              <a:t>2020 – 5ª edição – Instituto Pró-Livro</a:t>
            </a:r>
            <a:endParaRPr lang="pt-BR" dirty="0"/>
          </a:p>
        </p:txBody>
      </p:sp>
      <p:sp>
        <p:nvSpPr>
          <p:cNvPr id="3" name="Espaço Reservado para Conteúdo 2"/>
          <p:cNvSpPr>
            <a:spLocks noGrp="1"/>
          </p:cNvSpPr>
          <p:nvPr>
            <p:ph idx="1"/>
          </p:nvPr>
        </p:nvSpPr>
        <p:spPr/>
        <p:txBody>
          <a:bodyPr>
            <a:normAutofit lnSpcReduction="10000"/>
          </a:bodyPr>
          <a:lstStyle/>
          <a:p>
            <a:r>
              <a:rPr lang="pt-BR" dirty="0">
                <a:hlinkClick r:id="rId2"/>
              </a:rPr>
              <a:t>https://prolivro.org.br/5a-edicao-de-retratos-da-leitura-no-brasil-2/a-pesquisa-5a-edicao</a:t>
            </a:r>
            <a:r>
              <a:rPr lang="pt-BR" dirty="0" smtClean="0">
                <a:hlinkClick r:id="rId2"/>
              </a:rPr>
              <a:t>/</a:t>
            </a:r>
            <a:endParaRPr lang="pt-BR" dirty="0" smtClean="0"/>
          </a:p>
          <a:p>
            <a:r>
              <a:rPr lang="pt-BR" dirty="0"/>
              <a:t>Leitor é aquele que leu, inteiro ou em partes, pelo menos 1 livro nos últimos 3 meses. </a:t>
            </a:r>
            <a:endParaRPr lang="pt-BR" dirty="0" smtClean="0"/>
          </a:p>
          <a:p>
            <a:pPr algn="just"/>
            <a:r>
              <a:rPr lang="pt-BR" dirty="0" smtClean="0"/>
              <a:t>Não </a:t>
            </a:r>
            <a:r>
              <a:rPr lang="pt-BR" dirty="0"/>
              <a:t>leitor é aquele que declarou não ter lido nenhum livro nos últimos 3 meses, mesmo que tenha lido nos últimos 12 meses</a:t>
            </a:r>
            <a:r>
              <a:rPr lang="pt-BR" dirty="0" smtClean="0"/>
              <a:t>.</a:t>
            </a:r>
          </a:p>
          <a:p>
            <a:pPr marL="0" indent="0" algn="ctr">
              <a:buNone/>
            </a:pPr>
            <a:r>
              <a:rPr lang="pt-BR" dirty="0" smtClean="0"/>
              <a:t> </a:t>
            </a:r>
            <a:r>
              <a:rPr lang="pt-BR" dirty="0"/>
              <a:t>(</a:t>
            </a:r>
            <a:r>
              <a:rPr lang="pt-BR" dirty="0" smtClean="0"/>
              <a:t>premissa???)</a:t>
            </a:r>
          </a:p>
          <a:p>
            <a:pPr marL="0" indent="0" algn="r">
              <a:buNone/>
            </a:pPr>
            <a:r>
              <a:rPr lang="pt-BR" dirty="0" smtClean="0"/>
              <a:t>***</a:t>
            </a:r>
            <a:endParaRPr lang="pt-BR" dirty="0"/>
          </a:p>
        </p:txBody>
      </p:sp>
    </p:spTree>
    <p:extLst>
      <p:ext uri="{BB962C8B-B14F-4D97-AF65-F5344CB8AC3E}">
        <p14:creationId xmlns:p14="http://schemas.microsoft.com/office/powerpoint/2010/main" val="2645997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1800" i="1" dirty="0"/>
              <a:t>Em seu perfil no </a:t>
            </a:r>
            <a:r>
              <a:rPr lang="pt-BR" sz="1800" i="1" dirty="0" err="1"/>
              <a:t>Facebook</a:t>
            </a:r>
            <a:r>
              <a:rPr lang="pt-BR" sz="1800" i="1" dirty="0"/>
              <a:t>, </a:t>
            </a:r>
            <a:r>
              <a:rPr lang="pt-BR" sz="1800" i="1" dirty="0">
                <a:solidFill>
                  <a:srgbClr val="C00000"/>
                </a:solidFill>
              </a:rPr>
              <a:t>André </a:t>
            </a:r>
            <a:r>
              <a:rPr lang="pt-BR" sz="1800" i="1" dirty="0" err="1">
                <a:solidFill>
                  <a:srgbClr val="C00000"/>
                </a:solidFill>
              </a:rPr>
              <a:t>Mehmari</a:t>
            </a:r>
            <a:r>
              <a:rPr lang="pt-BR" sz="1800" i="1" dirty="0">
                <a:solidFill>
                  <a:srgbClr val="C00000"/>
                </a:solidFill>
              </a:rPr>
              <a:t> </a:t>
            </a:r>
            <a:r>
              <a:rPr lang="pt-BR" sz="1800" i="1" dirty="0"/>
              <a:t>fez um desabafo delicado sobre o  ocorrido, sem citar a cidade e apelando ao bom-senso dos pais, que delegam à escola a educação dos filhos. </a:t>
            </a:r>
            <a:r>
              <a:rPr lang="pt-BR" sz="1800" dirty="0"/>
              <a:t/>
            </a:r>
            <a:br>
              <a:rPr lang="pt-BR" sz="1800" dirty="0"/>
            </a:br>
            <a:endParaRPr lang="pt-BR" sz="1800" dirty="0"/>
          </a:p>
        </p:txBody>
      </p:sp>
      <p:sp>
        <p:nvSpPr>
          <p:cNvPr id="3" name="Espaço Reservado para Conteúdo 2"/>
          <p:cNvSpPr>
            <a:spLocks noGrp="1"/>
          </p:cNvSpPr>
          <p:nvPr>
            <p:ph idx="1"/>
          </p:nvPr>
        </p:nvSpPr>
        <p:spPr/>
        <p:txBody>
          <a:bodyPr>
            <a:normAutofit fontScale="62500" lnSpcReduction="20000"/>
          </a:bodyPr>
          <a:lstStyle/>
          <a:p>
            <a:pPr marL="0" indent="0">
              <a:buNone/>
            </a:pPr>
            <a:r>
              <a:rPr lang="pt-BR" sz="2175" i="1" dirty="0"/>
              <a:t>“Há uns dias participei como convidado especial de um </a:t>
            </a:r>
            <a:r>
              <a:rPr lang="pt-BR" sz="2175" i="1" dirty="0">
                <a:solidFill>
                  <a:srgbClr val="FF0000"/>
                </a:solidFill>
              </a:rPr>
              <a:t>projeto musical educacional, para jovens de escolas públicas, de 10-12 anos</a:t>
            </a:r>
            <a:r>
              <a:rPr lang="pt-BR" sz="2175" i="1" dirty="0"/>
              <a:t>, aqui perto de SP. Levaram uma ótima banda, fizeram um roteiro bem bolado e caprichado com atores de primeira... e na segunda parte, a pedido da produção, entrei no palco, feliz da vida </a:t>
            </a:r>
            <a:r>
              <a:rPr lang="pt-BR" sz="2175" i="1" dirty="0">
                <a:solidFill>
                  <a:srgbClr val="FF0000"/>
                </a:solidFill>
              </a:rPr>
              <a:t>para falar de Nazareth e anunciar as canções que se seguiriam</a:t>
            </a:r>
            <a:r>
              <a:rPr lang="pt-BR" sz="2175" i="1" dirty="0"/>
              <a:t>. Ao som de </a:t>
            </a:r>
            <a:r>
              <a:rPr lang="pt-BR" sz="2175" i="1" dirty="0">
                <a:solidFill>
                  <a:srgbClr val="FF0000"/>
                </a:solidFill>
              </a:rPr>
              <a:t>berros e injustificáveis vaias irracionais, ouvi toda sorte de grosseria: sai daí filho da p___! Vai tomar </a:t>
            </a:r>
            <a:r>
              <a:rPr lang="pt-BR" sz="2175" i="1" dirty="0" smtClean="0">
                <a:solidFill>
                  <a:srgbClr val="FF0000"/>
                </a:solidFill>
              </a:rPr>
              <a:t>no__! </a:t>
            </a:r>
            <a:r>
              <a:rPr lang="pt-BR" sz="2175" i="1" dirty="0">
                <a:solidFill>
                  <a:srgbClr val="FF0000"/>
                </a:solidFill>
              </a:rPr>
              <a:t>Vai se ___! </a:t>
            </a:r>
            <a:r>
              <a:rPr lang="pt-BR" sz="2175" i="1" dirty="0"/>
              <a:t>Fiquei um tanto cabisbaixo, mas segui quase firme e com muito orgulho falei um pouco dessa Música. Acompanhado por um </a:t>
            </a:r>
            <a:r>
              <a:rPr lang="pt-BR" sz="2175" i="1" dirty="0" err="1"/>
              <a:t>super</a:t>
            </a:r>
            <a:r>
              <a:rPr lang="pt-BR" sz="2175" i="1" dirty="0"/>
              <a:t> músico amigo, o percussionista e compositor </a:t>
            </a:r>
            <a:r>
              <a:rPr lang="pt-BR" sz="2175" i="1" dirty="0" err="1"/>
              <a:t>Caito</a:t>
            </a:r>
            <a:r>
              <a:rPr lang="pt-BR" sz="2175" i="1" dirty="0"/>
              <a:t> Marcondes, toquei desconcentrado e ainda estupefato uma suíte de maxixes </a:t>
            </a:r>
            <a:r>
              <a:rPr lang="pt-BR" sz="2175" i="1" dirty="0" err="1"/>
              <a:t>Nazarethianos</a:t>
            </a:r>
            <a:r>
              <a:rPr lang="pt-BR" sz="2175" i="1" dirty="0"/>
              <a:t> abraçando uma ária de ópera... É, </a:t>
            </a:r>
            <a:r>
              <a:rPr lang="pt-BR" sz="2175" i="1" dirty="0">
                <a:solidFill>
                  <a:srgbClr val="FF0000"/>
                </a:solidFill>
              </a:rPr>
              <a:t>eu queria falar pra eles dessa coisa bonita da Música, de não ter fronteiras</a:t>
            </a:r>
            <a:r>
              <a:rPr lang="pt-BR" sz="2175" i="1" dirty="0"/>
              <a:t>, a não ser na cabeça de medíocres e preconceituosos. </a:t>
            </a:r>
            <a:r>
              <a:rPr lang="pt-BR" sz="2175" i="1" dirty="0">
                <a:solidFill>
                  <a:srgbClr val="FF0000"/>
                </a:solidFill>
              </a:rPr>
              <a:t>Mas a fronteira ali estava tão antes de qualquer pensamento, de qualquer diálogo</a:t>
            </a:r>
            <a:r>
              <a:rPr lang="pt-BR" sz="2175" i="1" dirty="0"/>
              <a:t> ...tudo tão aquém de qualquer desenvolvimento, que abaixei a cabeça e levei mecanicamente a apresentação até o final, acreditando que se tocasse para um único par de ouvidos férteis naquela </a:t>
            </a:r>
            <a:r>
              <a:rPr lang="pt-BR" sz="2175" i="1" dirty="0" smtClean="0"/>
              <a:t>plateia </a:t>
            </a:r>
            <a:r>
              <a:rPr lang="pt-BR" sz="2175" i="1" dirty="0"/>
              <a:t>de 600 jovens pessoas, já teria valido meu esforço, minha confiança na vida. Sei bem que educação é sempre desafio, e que o Brasil encontra-se muito longe de ter estrutura e pessoal adequado. Meu apelo aqui fica para os pais, que acreditam que a educação de um filho de dá na escola. Ela </a:t>
            </a:r>
            <a:r>
              <a:rPr lang="pt-BR" sz="2175" i="1" dirty="0" smtClean="0"/>
              <a:t>se </a:t>
            </a:r>
            <a:r>
              <a:rPr lang="pt-BR" sz="2175" i="1" dirty="0"/>
              <a:t>dá principalmente em casa, neste nível fundamental da formação do caráter de um ser humano. Não coloquem filhos no mundo se não estão aptos e dispostos a dar uma formação cuidadosa e apaixonada a esses novos seres. E estou farto desse discurso politicamente soft-new-age-correto e praticamente </a:t>
            </a:r>
            <a:r>
              <a:rPr lang="pt-BR" sz="2175" i="1" dirty="0" err="1"/>
              <a:t>inefetivo</a:t>
            </a:r>
            <a:r>
              <a:rPr lang="pt-BR" sz="2175" i="1" dirty="0"/>
              <a:t>, de aceitar tudo e botar panos quentes em tudo que um jovem faz e diz: acredito que ele tem consciência de seus atos e cabe aos mais experientes apontar problemas, olhar essa turma como nossos semelhantes que em poucos anos estarão ocupando importantes cargos e funções. Educação é invariavelmente feita com amor e dedicação e essas são responsabilidades primordiais dos pais, depois da escola e da experiência. De qualquer maneira agradeço a oportunidade de tocar para esses jovens, mesmo tendo sofrido agressões que me ofenderam. Sei que aqueles que ouviram saberão me agradecer no futuro. E estarei plenamente recompensado e tranquilo!”</a:t>
            </a:r>
            <a:endParaRPr lang="pt-BR" sz="2175" dirty="0"/>
          </a:p>
          <a:p>
            <a:pPr marL="0" indent="0" algn="r">
              <a:buNone/>
            </a:pPr>
            <a:endParaRPr lang="pt-BR" dirty="0" smtClean="0"/>
          </a:p>
          <a:p>
            <a:pPr marL="0" indent="0" algn="r">
              <a:buNone/>
            </a:pPr>
            <a:endParaRPr lang="pt-BR" dirty="0"/>
          </a:p>
        </p:txBody>
      </p:sp>
    </p:spTree>
    <p:extLst>
      <p:ext uri="{BB962C8B-B14F-4D97-AF65-F5344CB8AC3E}">
        <p14:creationId xmlns:p14="http://schemas.microsoft.com/office/powerpoint/2010/main" val="33505175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a:r>
            <a:br>
              <a:rPr lang="pt-BR" dirty="0" smtClean="0"/>
            </a:br>
            <a:r>
              <a:rPr lang="pt-BR" dirty="0" smtClean="0"/>
              <a:t>Favela está '</a:t>
            </a:r>
            <a:r>
              <a:rPr lang="pt-BR" dirty="0" err="1" smtClean="0"/>
              <a:t>superligada</a:t>
            </a:r>
            <a:r>
              <a:rPr lang="pt-BR" dirty="0" smtClean="0"/>
              <a:t>' à internet, diz estudo</a:t>
            </a:r>
            <a:br>
              <a:rPr lang="pt-BR" dirty="0" smtClean="0"/>
            </a:br>
            <a:endParaRPr lang="pt-BR" dirty="0"/>
          </a:p>
        </p:txBody>
      </p:sp>
      <p:sp>
        <p:nvSpPr>
          <p:cNvPr id="3" name="Espaço Reservado para Conteúdo 2"/>
          <p:cNvSpPr>
            <a:spLocks noGrp="1"/>
          </p:cNvSpPr>
          <p:nvPr>
            <p:ph idx="1"/>
          </p:nvPr>
        </p:nvSpPr>
        <p:spPr/>
        <p:txBody>
          <a:bodyPr>
            <a:noAutofit/>
          </a:bodyPr>
          <a:lstStyle/>
          <a:p>
            <a:pPr>
              <a:buNone/>
            </a:pPr>
            <a:r>
              <a:rPr lang="pt-BR" sz="1100" dirty="0" smtClean="0">
                <a:solidFill>
                  <a:srgbClr val="FF0000"/>
                </a:solidFill>
              </a:rPr>
              <a:t>No Rio, 90% dos jovens de cinco áreas de baixa renda acessam a rede</a:t>
            </a:r>
            <a:r>
              <a:rPr lang="pt-BR" sz="1100" dirty="0" smtClean="0"/>
              <a:t>. Usuários priorizam redes sociais como o </a:t>
            </a:r>
            <a:r>
              <a:rPr lang="pt-BR" sz="1100" dirty="0" err="1" smtClean="0"/>
              <a:t>Facebook</a:t>
            </a:r>
            <a:r>
              <a:rPr lang="pt-BR" sz="1100" dirty="0" smtClean="0"/>
              <a:t>, mostra levantamento feito com 2.000 entrevistas</a:t>
            </a:r>
          </a:p>
          <a:p>
            <a:pPr>
              <a:buNone/>
            </a:pPr>
            <a:r>
              <a:rPr lang="pt-BR" sz="1100" dirty="0" smtClean="0">
                <a:solidFill>
                  <a:srgbClr val="FF0000"/>
                </a:solidFill>
              </a:rPr>
              <a:t>Nove entre dez moradores de favelas cariocas, com menos de 30 anos, acessam a internet. A maioria utiliza o computador de sua própria casa</a:t>
            </a:r>
            <a:r>
              <a:rPr lang="pt-BR" sz="1100" dirty="0" smtClean="0"/>
              <a:t>. Quando conectados, os usuários priorizam redes sociais, como o </a:t>
            </a:r>
            <a:r>
              <a:rPr lang="pt-BR" sz="1100" dirty="0" err="1" smtClean="0"/>
              <a:t>Facebook</a:t>
            </a:r>
            <a:r>
              <a:rPr lang="pt-BR" sz="1100" dirty="0" smtClean="0"/>
              <a:t>. As constatações citadas integram uma pesquisa com residentes, entre 15 a 29 anos, de cinco áreas de baixa renda: Rocinha (zona sul), Cidade de Deus (zona oeste), Manguinhos e os complexos do Alemão e da Penha (zona norte). O levantamento, baseado em 2.000 entrevistas, foi produzido entre os dias 17 e 22 de dezembro de </a:t>
            </a:r>
            <a:r>
              <a:rPr lang="pt-BR" sz="1200" b="1" dirty="0" smtClean="0"/>
              <a:t>2012</a:t>
            </a:r>
            <a:r>
              <a:rPr lang="pt-BR" sz="1100" dirty="0" smtClean="0"/>
              <a:t> para o projeto Solos Culturais, uma parceria da Secretaria Estadual de Cultura com a ONG Observatório das Favelas.</a:t>
            </a:r>
          </a:p>
          <a:p>
            <a:pPr>
              <a:buNone/>
            </a:pPr>
            <a:r>
              <a:rPr lang="pt-BR" sz="1100" dirty="0" smtClean="0"/>
              <a:t>Segundo os pesquisadores, </a:t>
            </a:r>
            <a:r>
              <a:rPr lang="pt-BR" sz="1100" dirty="0" smtClean="0">
                <a:solidFill>
                  <a:srgbClr val="FF0000"/>
                </a:solidFill>
              </a:rPr>
              <a:t>a adesão à internet dessa parcela da população sinaliza mudanças</a:t>
            </a:r>
            <a:r>
              <a:rPr lang="pt-BR" sz="1100" dirty="0" smtClean="0"/>
              <a:t>. "O cidadão invisível na rua aos olhos da sociedade consegue ser reconhecido em redes sociais como o </a:t>
            </a:r>
            <a:r>
              <a:rPr lang="pt-BR" sz="1100" dirty="0" err="1" smtClean="0"/>
              <a:t>Facebook</a:t>
            </a:r>
            <a:r>
              <a:rPr lang="pt-BR" sz="1100" dirty="0" smtClean="0"/>
              <a:t>. O excluído está alçando virtualmente sua visibilidade. Isso é uma revolução no imaginário da cidade", avalia Jorge Luiz Barbosa, professor do Departamento de Geografia da UFF (Universidade Federal Fluminense) e diretor do Observatório das Favelas.</a:t>
            </a:r>
          </a:p>
          <a:p>
            <a:pPr>
              <a:buNone/>
            </a:pPr>
            <a:r>
              <a:rPr lang="pt-BR" sz="1100" dirty="0" smtClean="0"/>
              <a:t>Ele acredita que </a:t>
            </a:r>
            <a:r>
              <a:rPr lang="pt-BR" sz="1100" dirty="0" smtClean="0">
                <a:solidFill>
                  <a:srgbClr val="FF0000"/>
                </a:solidFill>
              </a:rPr>
              <a:t>a internet pode estabelecer laços até então pouco explorados</a:t>
            </a:r>
            <a:r>
              <a:rPr lang="pt-BR" sz="1100" dirty="0" smtClean="0"/>
              <a:t>.</a:t>
            </a:r>
          </a:p>
          <a:p>
            <a:pPr>
              <a:buNone/>
            </a:pPr>
            <a:r>
              <a:rPr lang="pt-BR" sz="1100" dirty="0" smtClean="0"/>
              <a:t>"O garoto da favela posta um vídeo com passos de </a:t>
            </a:r>
            <a:r>
              <a:rPr lang="pt-BR" sz="1100" dirty="0" err="1" smtClean="0"/>
              <a:t>funk</a:t>
            </a:r>
            <a:r>
              <a:rPr lang="pt-BR" sz="1100" dirty="0" smtClean="0"/>
              <a:t> no </a:t>
            </a:r>
            <a:r>
              <a:rPr lang="pt-BR" sz="1100" dirty="0" err="1" smtClean="0"/>
              <a:t>YouTube</a:t>
            </a:r>
            <a:r>
              <a:rPr lang="pt-BR" sz="1100" dirty="0" smtClean="0"/>
              <a:t> que acaba sendo visto pelo menino do condomínio de luxo. Esses cruzamentos culturais permitem a esperança em uma sociedade mais generosa com suas diferenças", diz Barbosa.</a:t>
            </a:r>
          </a:p>
          <a:p>
            <a:pPr>
              <a:buNone/>
            </a:pPr>
            <a:r>
              <a:rPr lang="pt-BR" sz="1100" b="1" dirty="0" smtClean="0"/>
              <a:t>MEMÓRIA ARMAZENADA</a:t>
            </a:r>
            <a:endParaRPr lang="pt-BR" sz="1100" dirty="0" smtClean="0"/>
          </a:p>
          <a:p>
            <a:pPr>
              <a:buNone/>
            </a:pPr>
            <a:r>
              <a:rPr lang="pt-BR" sz="1100" dirty="0" smtClean="0"/>
              <a:t>Além de marcar presença em redes sociais, os internautas entrevistados afirmam que </a:t>
            </a:r>
            <a:r>
              <a:rPr lang="pt-BR" sz="1100" dirty="0" smtClean="0">
                <a:solidFill>
                  <a:srgbClr val="FF0000"/>
                </a:solidFill>
              </a:rPr>
              <a:t>costumam armazenar sons, fotos e vídeos</a:t>
            </a:r>
            <a:r>
              <a:rPr lang="pt-BR" sz="1100" dirty="0" smtClean="0"/>
              <a:t>. Essa coleção pessoal criada por cada usuário é citada também como algo inédito.</a:t>
            </a:r>
          </a:p>
          <a:p>
            <a:pPr>
              <a:buNone/>
            </a:pPr>
            <a:r>
              <a:rPr lang="pt-BR" sz="1100" dirty="0" smtClean="0"/>
              <a:t>"Antes, uma pessoa de classe baixa não tinha condições de comprar uma máquina fotográfica. Hoje, qualquer celular tira foto, o que possibilita a </a:t>
            </a:r>
            <a:r>
              <a:rPr lang="pt-BR" sz="1100" dirty="0" smtClean="0">
                <a:solidFill>
                  <a:srgbClr val="FF0000"/>
                </a:solidFill>
              </a:rPr>
              <a:t>construção de uma memória </a:t>
            </a:r>
            <a:r>
              <a:rPr lang="pt-BR" sz="1100" dirty="0" smtClean="0"/>
              <a:t>que por muitas gerações não existiu", avalia o diretor do Observatório das Favelas.</a:t>
            </a:r>
          </a:p>
          <a:p>
            <a:pPr>
              <a:buNone/>
            </a:pPr>
            <a:r>
              <a:rPr lang="pt-BR" sz="1100" dirty="0" smtClean="0"/>
              <a:t>O levantamento mostrou ainda que o complexo do Alemão registrou o maior número de </a:t>
            </a:r>
            <a:r>
              <a:rPr lang="pt-BR" sz="1100" dirty="0" smtClean="0">
                <a:solidFill>
                  <a:srgbClr val="FF0000"/>
                </a:solidFill>
              </a:rPr>
              <a:t>usuários habituados a baixar músicas: 85,2% dos internautas da região.</a:t>
            </a:r>
          </a:p>
          <a:p>
            <a:pPr>
              <a:buNone/>
            </a:pPr>
            <a:r>
              <a:rPr lang="pt-BR" sz="1100" dirty="0" smtClean="0"/>
              <a:t>"Essas pessoas passaram a ter acesso a bens culturais simbólicos, como é o caso da música. Por isso, elas começam a </a:t>
            </a:r>
            <a:r>
              <a:rPr lang="pt-BR" sz="1100" dirty="0" smtClean="0">
                <a:solidFill>
                  <a:srgbClr val="FF0000"/>
                </a:solidFill>
              </a:rPr>
              <a:t>construir seu próprio acervo de informação</a:t>
            </a:r>
            <a:r>
              <a:rPr lang="pt-BR" sz="1100" dirty="0" smtClean="0"/>
              <a:t>", diz Gilberto Vieira, produtor executivo do projeto. O conjunto de favelas da Penha atingiu o índice mais alto de usuários do </a:t>
            </a:r>
            <a:r>
              <a:rPr lang="pt-BR" sz="1100" dirty="0" err="1" smtClean="0"/>
              <a:t>Facebook</a:t>
            </a:r>
            <a:r>
              <a:rPr lang="pt-BR" sz="1100" dirty="0" smtClean="0"/>
              <a:t>, com a participação de 93,42% do total de entrevistados com acesso à rede.</a:t>
            </a:r>
          </a:p>
          <a:p>
            <a:pPr>
              <a:buNone/>
            </a:pPr>
            <a:r>
              <a:rPr lang="pt-BR" sz="1100" dirty="0" smtClean="0"/>
              <a:t>A pesquisa realizada nas favelas cariocas vai resultar no livro "Solos Culturais", que deve ser lançado até o final deste mês.</a:t>
            </a:r>
          </a:p>
          <a:p>
            <a:endParaRPr lang="pt-BR" sz="11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ítulo 1"/>
          <p:cNvSpPr>
            <a:spLocks noGrp="1"/>
          </p:cNvSpPr>
          <p:nvPr>
            <p:ph type="title"/>
          </p:nvPr>
        </p:nvSpPr>
        <p:spPr/>
        <p:txBody>
          <a:bodyPr/>
          <a:lstStyle/>
          <a:p>
            <a:r>
              <a:rPr lang="pt-BR" altLang="pt-BR" dirty="0" err="1" smtClean="0">
                <a:solidFill>
                  <a:srgbClr val="FF0000"/>
                </a:solidFill>
              </a:rPr>
              <a:t>Kondzilla</a:t>
            </a:r>
            <a:r>
              <a:rPr lang="pt-BR" altLang="pt-BR" dirty="0" smtClean="0">
                <a:solidFill>
                  <a:srgbClr val="FF0000"/>
                </a:solidFill>
              </a:rPr>
              <a:t> (2018)</a:t>
            </a:r>
          </a:p>
        </p:txBody>
      </p:sp>
      <p:sp>
        <p:nvSpPr>
          <p:cNvPr id="3" name="Espaço Reservado para Conteúdo 2"/>
          <p:cNvSpPr>
            <a:spLocks noGrp="1"/>
          </p:cNvSpPr>
          <p:nvPr>
            <p:ph idx="1"/>
          </p:nvPr>
        </p:nvSpPr>
        <p:spPr/>
        <p:txBody>
          <a:bodyPr/>
          <a:lstStyle/>
          <a:p>
            <a:pPr>
              <a:defRPr/>
            </a:pPr>
            <a:r>
              <a:rPr lang="pt-BR" sz="2000" dirty="0" smtClean="0"/>
              <a:t>Funk: fenômeno mundial</a:t>
            </a:r>
            <a:endParaRPr lang="pt-BR" sz="2000" dirty="0"/>
          </a:p>
          <a:p>
            <a:pPr>
              <a:defRPr/>
            </a:pPr>
            <a:r>
              <a:rPr lang="pt-BR" sz="2000" dirty="0" smtClean="0">
                <a:solidFill>
                  <a:srgbClr val="FF0000"/>
                </a:solidFill>
              </a:rPr>
              <a:t>19,8 bilhões </a:t>
            </a:r>
            <a:r>
              <a:rPr lang="pt-BR" sz="2000" dirty="0" smtClean="0"/>
              <a:t>de visualizações no canal </a:t>
            </a:r>
            <a:r>
              <a:rPr lang="pt-BR" sz="2000" dirty="0" err="1" smtClean="0"/>
              <a:t>youtube</a:t>
            </a:r>
            <a:r>
              <a:rPr lang="pt-BR" sz="2000" dirty="0" smtClean="0"/>
              <a:t> </a:t>
            </a:r>
            <a:r>
              <a:rPr lang="pt-BR" sz="2000" dirty="0" err="1" smtClean="0"/>
              <a:t>Kondzilla</a:t>
            </a:r>
            <a:r>
              <a:rPr lang="pt-BR" sz="2000" dirty="0" smtClean="0"/>
              <a:t>;</a:t>
            </a:r>
          </a:p>
          <a:p>
            <a:pPr>
              <a:defRPr/>
            </a:pPr>
            <a:r>
              <a:rPr lang="pt-BR" sz="2000" dirty="0" smtClean="0"/>
              <a:t>4º canal de </a:t>
            </a:r>
            <a:r>
              <a:rPr lang="pt-BR" sz="2000" dirty="0" err="1" smtClean="0"/>
              <a:t>youtube</a:t>
            </a:r>
            <a:r>
              <a:rPr lang="pt-BR" sz="2000" dirty="0" smtClean="0"/>
              <a:t> do mundo em número de inscritos: </a:t>
            </a:r>
            <a:r>
              <a:rPr lang="pt-BR" sz="2000" dirty="0" smtClean="0">
                <a:solidFill>
                  <a:srgbClr val="FF0000"/>
                </a:solidFill>
              </a:rPr>
              <a:t>40,4 milhões </a:t>
            </a:r>
            <a:r>
              <a:rPr lang="pt-BR" sz="2000" dirty="0" smtClean="0"/>
              <a:t>(Fonte: Folha de SP, 30/09/18)</a:t>
            </a:r>
          </a:p>
          <a:p>
            <a:pPr marL="0" indent="0">
              <a:buFontTx/>
              <a:buNone/>
              <a:defRPr/>
            </a:pPr>
            <a:r>
              <a:rPr lang="pt-BR" sz="2000" dirty="0" smtClean="0">
                <a:hlinkClick r:id="rId2"/>
              </a:rPr>
              <a:t>https://www.youtube.com/user/CanalKondZilla</a:t>
            </a:r>
            <a:endParaRPr lang="pt-BR" sz="2000" dirty="0" smtClean="0"/>
          </a:p>
          <a:p>
            <a:pPr marL="0" indent="0">
              <a:buFontTx/>
              <a:buNone/>
              <a:defRPr/>
            </a:pPr>
            <a:r>
              <a:rPr lang="pt-BR" sz="2000" dirty="0" err="1" smtClean="0"/>
              <a:t>DescriçãoCanal</a:t>
            </a:r>
            <a:r>
              <a:rPr lang="pt-BR" sz="2000" dirty="0" smtClean="0"/>
              <a:t> da KONDZILLA FILMES, a maior produtora de conteúdo audiovisual de música eletrônica de periferia do Brasil. Especializado em videoclipes com audiência de mais de 1 bilhão de visualizações por mês.</a:t>
            </a:r>
            <a:endParaRPr lang="pt-BR" sz="2000" dirty="0"/>
          </a:p>
          <a:p>
            <a:pPr marL="0" indent="0">
              <a:buFontTx/>
              <a:buNone/>
              <a:defRPr/>
            </a:pPr>
            <a:r>
              <a:rPr lang="pt-BR" sz="2000" dirty="0" smtClean="0">
                <a:hlinkClick r:id="rId3"/>
              </a:rPr>
              <a:t>http://kondzilla.com</a:t>
            </a:r>
            <a:endParaRPr lang="pt-BR" sz="2000" dirty="0" smtClean="0"/>
          </a:p>
          <a:p>
            <a:pPr>
              <a:defRPr/>
            </a:pPr>
            <a:r>
              <a:rPr lang="pt-BR" sz="2000" dirty="0" smtClean="0"/>
              <a:t>Série para o </a:t>
            </a:r>
            <a:r>
              <a:rPr lang="pt-BR" sz="2000" dirty="0" err="1" smtClean="0"/>
              <a:t>Netflix</a:t>
            </a:r>
            <a:r>
              <a:rPr lang="pt-BR" sz="2000" dirty="0" smtClean="0"/>
              <a:t> (2019)</a:t>
            </a:r>
          </a:p>
          <a:p>
            <a:pPr marL="0" indent="0">
              <a:buFontTx/>
              <a:buNone/>
              <a:defRPr/>
            </a:pPr>
            <a:endParaRPr lang="pt-BR" sz="2800" dirty="0"/>
          </a:p>
        </p:txBody>
      </p:sp>
    </p:spTree>
    <p:extLst>
      <p:ext uri="{BB962C8B-B14F-4D97-AF65-F5344CB8AC3E}">
        <p14:creationId xmlns:p14="http://schemas.microsoft.com/office/powerpoint/2010/main" val="4294757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err="1" smtClean="0"/>
              <a:t>I’m</a:t>
            </a:r>
            <a:r>
              <a:rPr lang="pt-BR" dirty="0" smtClean="0"/>
              <a:t> </a:t>
            </a:r>
            <a:r>
              <a:rPr lang="pt-BR" dirty="0" err="1" smtClean="0"/>
              <a:t>alive</a:t>
            </a:r>
            <a:r>
              <a:rPr lang="pt-BR" dirty="0" smtClean="0"/>
              <a:t> ou </a:t>
            </a:r>
            <a:r>
              <a:rPr lang="pt-BR" dirty="0" err="1" smtClean="0"/>
              <a:t>I’m</a:t>
            </a:r>
            <a:r>
              <a:rPr lang="pt-BR" dirty="0" smtClean="0"/>
              <a:t> a </a:t>
            </a:r>
            <a:r>
              <a:rPr lang="pt-BR" dirty="0" err="1" smtClean="0"/>
              <a:t>live</a:t>
            </a:r>
            <a:r>
              <a:rPr lang="pt-BR" dirty="0" smtClean="0"/>
              <a:t>?</a:t>
            </a:r>
            <a:br>
              <a:rPr lang="pt-BR" dirty="0" smtClean="0"/>
            </a:br>
            <a:r>
              <a:rPr lang="pt-BR" dirty="0" smtClean="0">
                <a:solidFill>
                  <a:srgbClr val="FF0000"/>
                </a:solidFill>
              </a:rPr>
              <a:t>Renan Marcondes</a:t>
            </a:r>
            <a:endParaRPr lang="pt-BR" dirty="0">
              <a:solidFill>
                <a:srgbClr val="FF0000"/>
              </a:solidFill>
            </a:endParaRPr>
          </a:p>
        </p:txBody>
      </p:sp>
      <p:sp>
        <p:nvSpPr>
          <p:cNvPr id="3" name="Espaço Reservado para Conteúdo 2"/>
          <p:cNvSpPr>
            <a:spLocks noGrp="1"/>
          </p:cNvSpPr>
          <p:nvPr>
            <p:ph idx="1"/>
          </p:nvPr>
        </p:nvSpPr>
        <p:spPr/>
        <p:txBody>
          <a:bodyPr>
            <a:normAutofit fontScale="70000" lnSpcReduction="20000"/>
          </a:bodyPr>
          <a:lstStyle/>
          <a:p>
            <a:pPr algn="just"/>
            <a:r>
              <a:rPr lang="pt-BR" dirty="0" smtClean="0"/>
              <a:t>Se as </a:t>
            </a:r>
            <a:r>
              <a:rPr lang="pt-BR" i="1" dirty="0" err="1" smtClean="0"/>
              <a:t>lives</a:t>
            </a:r>
            <a:r>
              <a:rPr lang="pt-BR" dirty="0" smtClean="0"/>
              <a:t> fornecem novas possibilidades de comunicação, também assombram nossos entendimentos prévios do mundo.</a:t>
            </a:r>
          </a:p>
          <a:p>
            <a:pPr algn="just"/>
            <a:r>
              <a:rPr lang="pt-BR" i="1" dirty="0" err="1" smtClean="0"/>
              <a:t>Lives</a:t>
            </a:r>
            <a:r>
              <a:rPr lang="pt-BR" dirty="0" smtClean="0"/>
              <a:t>: transmissão ao vivo que tem sido ferramenta central nessa época de pandemia, dando continuidade ao funcionamento de determinado circuito artístico e colaborando para a manutenção de artistas que fizeram da construção e exibição pública da imagem de si próprios parte de seu capital simbólico. Palestras, debates, exposições virtuais, performances, visitas virtuais a ateliês ou danças na sala de casa estão mais presentes e acessíveis do que nunca, saltando continuamente aos olhos de qualquer um que possa pagar por um celular e um plano de internet (recurso aparentemente indispensável para a cadeia de recepção e produção da arte contemporânea).</a:t>
            </a:r>
            <a:endParaRPr lang="pt-BR" dirty="0"/>
          </a:p>
        </p:txBody>
      </p:sp>
    </p:spTree>
    <p:extLst>
      <p:ext uri="{BB962C8B-B14F-4D97-AF65-F5344CB8AC3E}">
        <p14:creationId xmlns:p14="http://schemas.microsoft.com/office/powerpoint/2010/main" val="254439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solidFill>
                  <a:srgbClr val="FF0000"/>
                </a:solidFill>
              </a:rPr>
              <a:t>Kondzilla</a:t>
            </a:r>
            <a:r>
              <a:rPr lang="pt-BR" dirty="0" smtClean="0">
                <a:solidFill>
                  <a:srgbClr val="FF0000"/>
                </a:solidFill>
              </a:rPr>
              <a:t> (2019)</a:t>
            </a:r>
            <a:endParaRPr lang="pt-BR" dirty="0">
              <a:solidFill>
                <a:srgbClr val="FF0000"/>
              </a:solidFill>
            </a:endParaRPr>
          </a:p>
        </p:txBody>
      </p:sp>
      <p:sp>
        <p:nvSpPr>
          <p:cNvPr id="3" name="Espaço Reservado para Conteúdo 2"/>
          <p:cNvSpPr>
            <a:spLocks noGrp="1"/>
          </p:cNvSpPr>
          <p:nvPr>
            <p:ph idx="1"/>
          </p:nvPr>
        </p:nvSpPr>
        <p:spPr/>
        <p:txBody>
          <a:bodyPr/>
          <a:lstStyle/>
          <a:p>
            <a:r>
              <a:rPr lang="pt-BR" dirty="0">
                <a:hlinkClick r:id="rId2"/>
              </a:rPr>
              <a:t>https://</a:t>
            </a:r>
            <a:r>
              <a:rPr lang="pt-BR" dirty="0" smtClean="0">
                <a:hlinkClick r:id="rId2"/>
              </a:rPr>
              <a:t>pt.wikipedia.org/wiki/KondZilla</a:t>
            </a:r>
            <a:endParaRPr lang="pt-BR" dirty="0" smtClean="0"/>
          </a:p>
          <a:p>
            <a:pPr marL="0" indent="0">
              <a:buNone/>
            </a:pPr>
            <a:endParaRPr lang="pt-BR" dirty="0"/>
          </a:p>
          <a:p>
            <a:r>
              <a:rPr lang="pt-BR" dirty="0"/>
              <a:t>M</a:t>
            </a:r>
            <a:r>
              <a:rPr lang="pt-BR" dirty="0" smtClean="0"/>
              <a:t>aior </a:t>
            </a:r>
            <a:r>
              <a:rPr lang="pt-BR" dirty="0"/>
              <a:t>canal do </a:t>
            </a:r>
            <a:r>
              <a:rPr lang="pt-BR" dirty="0" err="1"/>
              <a:t>YouTube</a:t>
            </a:r>
            <a:r>
              <a:rPr lang="pt-BR" dirty="0"/>
              <a:t> </a:t>
            </a:r>
            <a:r>
              <a:rPr lang="pt-BR" dirty="0" smtClean="0"/>
              <a:t>Brasil e </a:t>
            </a:r>
            <a:r>
              <a:rPr lang="pt-BR" dirty="0"/>
              <a:t>da América </a:t>
            </a:r>
            <a:r>
              <a:rPr lang="pt-BR" dirty="0" smtClean="0"/>
              <a:t>Latina</a:t>
            </a:r>
          </a:p>
          <a:p>
            <a:r>
              <a:rPr lang="pt-BR" dirty="0" smtClean="0"/>
              <a:t>segundo </a:t>
            </a:r>
            <a:r>
              <a:rPr lang="pt-BR" dirty="0"/>
              <a:t>maior canal de música do </a:t>
            </a:r>
            <a:r>
              <a:rPr lang="pt-BR" dirty="0" smtClean="0"/>
              <a:t>mundo </a:t>
            </a:r>
          </a:p>
          <a:p>
            <a:r>
              <a:rPr lang="pt-BR" dirty="0" smtClean="0"/>
              <a:t>+ de </a:t>
            </a:r>
            <a:r>
              <a:rPr lang="pt-BR" dirty="0">
                <a:solidFill>
                  <a:srgbClr val="FF0000"/>
                </a:solidFill>
              </a:rPr>
              <a:t>50 milhões </a:t>
            </a:r>
            <a:r>
              <a:rPr lang="pt-BR" dirty="0"/>
              <a:t>de inscritos</a:t>
            </a:r>
          </a:p>
        </p:txBody>
      </p:sp>
    </p:spTree>
    <p:extLst>
      <p:ext uri="{BB962C8B-B14F-4D97-AF65-F5344CB8AC3E}">
        <p14:creationId xmlns:p14="http://schemas.microsoft.com/office/powerpoint/2010/main" val="3928023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solidFill>
                  <a:srgbClr val="FF0000"/>
                </a:solidFill>
              </a:rPr>
              <a:t>Kondizilla</a:t>
            </a:r>
            <a:r>
              <a:rPr lang="pt-BR" dirty="0" smtClean="0">
                <a:solidFill>
                  <a:srgbClr val="FF0000"/>
                </a:solidFill>
              </a:rPr>
              <a:t> (2020)</a:t>
            </a:r>
            <a:endParaRPr lang="pt-BR" dirty="0">
              <a:solidFill>
                <a:srgbClr val="FF0000"/>
              </a:solidFill>
            </a:endParaRPr>
          </a:p>
        </p:txBody>
      </p:sp>
      <p:sp>
        <p:nvSpPr>
          <p:cNvPr id="3" name="Espaço Reservado para Conteúdo 2"/>
          <p:cNvSpPr>
            <a:spLocks noGrp="1"/>
          </p:cNvSpPr>
          <p:nvPr>
            <p:ph idx="1"/>
          </p:nvPr>
        </p:nvSpPr>
        <p:spPr/>
        <p:txBody>
          <a:bodyPr/>
          <a:lstStyle/>
          <a:p>
            <a:r>
              <a:rPr lang="pt-BR" dirty="0"/>
              <a:t>M</a:t>
            </a:r>
            <a:r>
              <a:rPr lang="pt-BR" dirty="0" smtClean="0"/>
              <a:t>aior </a:t>
            </a:r>
            <a:r>
              <a:rPr lang="pt-BR" dirty="0"/>
              <a:t>canal do </a:t>
            </a:r>
            <a:r>
              <a:rPr lang="pt-BR" dirty="0" err="1"/>
              <a:t>YouTube</a:t>
            </a:r>
            <a:r>
              <a:rPr lang="pt-BR" dirty="0"/>
              <a:t> </a:t>
            </a:r>
            <a:r>
              <a:rPr lang="pt-BR" dirty="0" smtClean="0"/>
              <a:t>Brasil</a:t>
            </a:r>
            <a:r>
              <a:rPr lang="pt-BR" dirty="0"/>
              <a:t> e da América </a:t>
            </a:r>
            <a:r>
              <a:rPr lang="pt-BR" dirty="0" smtClean="0"/>
              <a:t>Latina</a:t>
            </a:r>
          </a:p>
          <a:p>
            <a:r>
              <a:rPr lang="pt-BR" dirty="0"/>
              <a:t>S</a:t>
            </a:r>
            <a:r>
              <a:rPr lang="pt-BR" dirty="0" smtClean="0"/>
              <a:t>étimo </a:t>
            </a:r>
            <a:r>
              <a:rPr lang="pt-BR" dirty="0"/>
              <a:t>maior canal de música do </a:t>
            </a:r>
            <a:r>
              <a:rPr lang="pt-BR" dirty="0" smtClean="0"/>
              <a:t>mundo</a:t>
            </a:r>
            <a:endParaRPr lang="pt-BR" dirty="0"/>
          </a:p>
          <a:p>
            <a:r>
              <a:rPr lang="pt-BR" dirty="0" smtClean="0"/>
              <a:t>+ de </a:t>
            </a:r>
            <a:r>
              <a:rPr lang="pt-BR" dirty="0"/>
              <a:t>59 milhões de </a:t>
            </a:r>
            <a:r>
              <a:rPr lang="pt-BR" dirty="0" smtClean="0"/>
              <a:t>inscritos</a:t>
            </a:r>
          </a:p>
          <a:p>
            <a:r>
              <a:rPr lang="pt-BR" dirty="0"/>
              <a:t>32.190.615.653 </a:t>
            </a:r>
            <a:r>
              <a:rPr lang="pt-BR" dirty="0" smtClean="0"/>
              <a:t>visualizações </a:t>
            </a:r>
            <a:r>
              <a:rPr lang="pt-BR" sz="1800" dirty="0" smtClean="0"/>
              <a:t>(população mundial 7,8 bilhões)</a:t>
            </a:r>
            <a:endParaRPr lang="pt-BR" sz="1800" dirty="0"/>
          </a:p>
        </p:txBody>
      </p:sp>
    </p:spTree>
    <p:extLst>
      <p:ext uri="{BB962C8B-B14F-4D97-AF65-F5344CB8AC3E}">
        <p14:creationId xmlns:p14="http://schemas.microsoft.com/office/powerpoint/2010/main" val="798207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000" dirty="0">
                <a:solidFill>
                  <a:srgbClr val="FF0000"/>
                </a:solidFill>
              </a:rPr>
              <a:t>BRASIL: um estudo sobre as práticas culturais da população e o uso das tecnologias de informação e comunicação</a:t>
            </a:r>
            <a:r>
              <a:rPr lang="pt-BR" sz="2000" dirty="0"/>
              <a:t/>
            </a:r>
            <a:br>
              <a:rPr lang="pt-BR" sz="2000" dirty="0"/>
            </a:br>
            <a:r>
              <a:rPr lang="pt-BR" sz="2000" dirty="0"/>
              <a:t>Comitê Gestor da Internet no Brasil – CGI.br São Paulo 2017</a:t>
            </a:r>
          </a:p>
        </p:txBody>
      </p:sp>
      <p:sp>
        <p:nvSpPr>
          <p:cNvPr id="3" name="Espaço Reservado para Conteúdo 2"/>
          <p:cNvSpPr>
            <a:spLocks noGrp="1"/>
          </p:cNvSpPr>
          <p:nvPr>
            <p:ph idx="1"/>
          </p:nvPr>
        </p:nvSpPr>
        <p:spPr/>
        <p:txBody>
          <a:bodyPr>
            <a:normAutofit fontScale="92500" lnSpcReduction="20000"/>
          </a:bodyPr>
          <a:lstStyle/>
          <a:p>
            <a:pPr marL="0" indent="0">
              <a:buNone/>
            </a:pPr>
            <a:r>
              <a:rPr lang="pt-BR" dirty="0" smtClean="0"/>
              <a:t>A disseminação </a:t>
            </a:r>
            <a:r>
              <a:rPr lang="pt-BR" dirty="0"/>
              <a:t>das TIC parece ter diminuído as fronteiras entre produtores profissionais e amadores, além de ter ampliado a participação de usuários finais na produção de conteúdo on-line, o que revela outro aspecto da </a:t>
            </a:r>
            <a:r>
              <a:rPr lang="pt-BR" dirty="0">
                <a:solidFill>
                  <a:srgbClr val="FF0000"/>
                </a:solidFill>
              </a:rPr>
              <a:t>democratização do campo da produção cultural</a:t>
            </a:r>
            <a:r>
              <a:rPr lang="pt-BR" dirty="0"/>
              <a:t>. Da mesma forma, a Internet possibilita ainda a circulação e difusão dos conteúdos criados, contribuindo com a descentralização dos intermediários e criando possibilidades diferenciadas de reconhecimento e inserção no campo – permitindo, inclusive, a remuneração por conteúdos disponibilizados. </a:t>
            </a:r>
          </a:p>
        </p:txBody>
      </p:sp>
    </p:spTree>
    <p:extLst>
      <p:ext uri="{BB962C8B-B14F-4D97-AF65-F5344CB8AC3E}">
        <p14:creationId xmlns:p14="http://schemas.microsoft.com/office/powerpoint/2010/main" val="28777362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dirty="0" smtClean="0">
                <a:solidFill>
                  <a:srgbClr val="FF0000"/>
                </a:solidFill>
              </a:rPr>
              <a:t>BRASIL</a:t>
            </a:r>
            <a:r>
              <a:rPr lang="pt-BR" sz="1800" dirty="0">
                <a:solidFill>
                  <a:srgbClr val="FF0000"/>
                </a:solidFill>
              </a:rPr>
              <a:t>: um estudo sobre as práticas culturais da população e o uso das tecnologias de informação e comunicação</a:t>
            </a:r>
            <a:r>
              <a:rPr lang="pt-BR" sz="1800" dirty="0"/>
              <a:t/>
            </a:r>
            <a:br>
              <a:rPr lang="pt-BR" sz="1800" dirty="0"/>
            </a:br>
            <a:r>
              <a:rPr lang="pt-BR" sz="1800" dirty="0"/>
              <a:t>Comitê Gestor da Internet no Brasil – CGI.br São Paulo 2017</a:t>
            </a:r>
          </a:p>
        </p:txBody>
      </p:sp>
      <p:sp>
        <p:nvSpPr>
          <p:cNvPr id="3" name="Espaço Reservado para Conteúdo 2"/>
          <p:cNvSpPr>
            <a:spLocks noGrp="1"/>
          </p:cNvSpPr>
          <p:nvPr>
            <p:ph idx="1"/>
          </p:nvPr>
        </p:nvSpPr>
        <p:spPr/>
        <p:txBody>
          <a:bodyPr>
            <a:normAutofit fontScale="77500" lnSpcReduction="20000"/>
          </a:bodyPr>
          <a:lstStyle/>
          <a:p>
            <a:pPr algn="just"/>
            <a:r>
              <a:rPr lang="pt-BR" dirty="0" smtClean="0"/>
              <a:t>A força </a:t>
            </a:r>
            <a:r>
              <a:rPr lang="pt-BR" dirty="0"/>
              <a:t>das mutações trazidas pelas novas tecnologias desarticulou nossa maneira de pensar a nossa relação com o mundo da cultura. Se antes considerávamos as </a:t>
            </a:r>
            <a:r>
              <a:rPr lang="pt-BR" dirty="0">
                <a:solidFill>
                  <a:srgbClr val="FF0000"/>
                </a:solidFill>
              </a:rPr>
              <a:t>práticas culturais dos indivíduos em uma associação entre espaço e tempo, como assistir a um espetáculo em determinado lugar num certo momento</a:t>
            </a:r>
            <a:r>
              <a:rPr lang="pt-BR" dirty="0"/>
              <a:t>, agora, as possibilidades de estocar/acessar um enorme repertório de músicas, filmes e programas alteram as categorias espaço/tempo. Além disso, dada a diversidade de equipamentos, aliada a uma diversidade de modos de consumo, surge uma nova modalidade de fruição individualizada e </a:t>
            </a:r>
            <a:r>
              <a:rPr lang="pt-BR" dirty="0" smtClean="0"/>
              <a:t>privatizada.</a:t>
            </a:r>
          </a:p>
          <a:p>
            <a:pPr marL="0" indent="0" algn="just">
              <a:buNone/>
            </a:pPr>
            <a:endParaRPr lang="pt-BR" sz="2300" dirty="0" smtClean="0"/>
          </a:p>
          <a:p>
            <a:pPr marL="0" indent="0" algn="r">
              <a:buNone/>
            </a:pPr>
            <a:r>
              <a:rPr lang="pt-BR" sz="2300" dirty="0" smtClean="0"/>
              <a:t>https</a:t>
            </a:r>
            <a:r>
              <a:rPr lang="pt-BR" sz="2300" dirty="0"/>
              <a:t>://nic.br/media/docs/publicacoes/7/cultura-e-tecnologias-no-brasil.pdf</a:t>
            </a:r>
          </a:p>
        </p:txBody>
      </p:sp>
    </p:spTree>
    <p:extLst>
      <p:ext uri="{BB962C8B-B14F-4D97-AF65-F5344CB8AC3E}">
        <p14:creationId xmlns:p14="http://schemas.microsoft.com/office/powerpoint/2010/main" val="5905195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just"/>
            <a:r>
              <a:rPr lang="pt-BR" sz="1800" dirty="0" smtClean="0">
                <a:hlinkClick r:id="rId2"/>
              </a:rPr>
              <a:t/>
            </a:r>
            <a:br>
              <a:rPr lang="pt-BR" sz="1800" dirty="0" smtClean="0">
                <a:hlinkClick r:id="rId2"/>
              </a:rPr>
            </a:br>
            <a:r>
              <a:rPr lang="pt-BR" sz="1600" dirty="0">
                <a:solidFill>
                  <a:srgbClr val="FF0000"/>
                </a:solidFill>
              </a:rPr>
              <a:t>CULTURA E TECNOLOGIAS NO BRASIL: </a:t>
            </a:r>
            <a:r>
              <a:rPr lang="pt-BR" sz="1600" dirty="0" smtClean="0"/>
              <a:t/>
            </a:r>
            <a:br>
              <a:rPr lang="pt-BR" sz="1600" dirty="0" smtClean="0"/>
            </a:br>
            <a:r>
              <a:rPr lang="pt-BR" sz="1600" dirty="0" smtClean="0"/>
              <a:t>um </a:t>
            </a:r>
            <a:r>
              <a:rPr lang="pt-BR" sz="1600" dirty="0"/>
              <a:t>estudo sobre as práticas culturais da população e o uso das tecnologias de informação e </a:t>
            </a:r>
            <a:r>
              <a:rPr lang="pt-BR" sz="1600" dirty="0" smtClean="0"/>
              <a:t>comunicação (2017) </a:t>
            </a:r>
            <a:r>
              <a:rPr lang="pt-BR" sz="1800" dirty="0">
                <a:hlinkClick r:id="rId2"/>
              </a:rPr>
              <a:t/>
            </a:r>
            <a:br>
              <a:rPr lang="pt-BR" sz="1800" dirty="0">
                <a:hlinkClick r:id="rId2"/>
              </a:rPr>
            </a:br>
            <a:r>
              <a:rPr lang="pt-BR" sz="1800" dirty="0" smtClean="0">
                <a:hlinkClick r:id="rId2"/>
              </a:rPr>
              <a:t/>
            </a:r>
            <a:br>
              <a:rPr lang="pt-BR" sz="1800" dirty="0" smtClean="0">
                <a:hlinkClick r:id="rId2"/>
              </a:rPr>
            </a:br>
            <a:r>
              <a:rPr lang="pt-BR" sz="1800" dirty="0" smtClean="0">
                <a:hlinkClick r:id="rId2"/>
              </a:rPr>
              <a:t>https</a:t>
            </a:r>
            <a:r>
              <a:rPr lang="pt-BR" sz="1800" dirty="0">
                <a:hlinkClick r:id="rId2"/>
              </a:rPr>
              <a:t>://</a:t>
            </a:r>
            <a:r>
              <a:rPr lang="pt-BR" sz="1800" dirty="0" smtClean="0">
                <a:hlinkClick r:id="rId2"/>
              </a:rPr>
              <a:t>cetic.br/media/docs/publicacoes/7/cultura-e-tecnologias-no-brasil.pdf</a:t>
            </a:r>
            <a:r>
              <a:rPr lang="pt-BR" sz="1800" dirty="0" smtClean="0"/>
              <a:t/>
            </a:r>
            <a:br>
              <a:rPr lang="pt-BR" sz="1800" dirty="0" smtClean="0"/>
            </a:br>
            <a:endParaRPr lang="pt-BR" sz="1800" dirty="0"/>
          </a:p>
        </p:txBody>
      </p:sp>
      <p:sp>
        <p:nvSpPr>
          <p:cNvPr id="3" name="Espaço Reservado para Conteúdo 2"/>
          <p:cNvSpPr>
            <a:spLocks noGrp="1"/>
          </p:cNvSpPr>
          <p:nvPr>
            <p:ph idx="1"/>
          </p:nvPr>
        </p:nvSpPr>
        <p:spPr/>
        <p:txBody>
          <a:bodyPr>
            <a:normAutofit fontScale="55000" lnSpcReduction="20000"/>
          </a:bodyPr>
          <a:lstStyle/>
          <a:p>
            <a:pPr marL="0" indent="0">
              <a:buNone/>
            </a:pPr>
            <a:r>
              <a:rPr lang="pt-BR" dirty="0" smtClean="0"/>
              <a:t>A </a:t>
            </a:r>
            <a:r>
              <a:rPr lang="pt-BR" dirty="0"/>
              <a:t>precariedade na oferta de atividades culturais em suas localidades foi um problema bastante relatado pelos entrevistados, tanto por moradores de pequenas cidades quanto das periferias das metrópoles. De modo geral, foi possível observar que a incorporação da Internet no cotidiano das pessoas e a disseminação do seu uso também em dispositivos móveis faz com que sejam minimizadas algumas carências culturais locais em cidades não cobertas pelos grandes circuitos comerciais e desprovidas de determinadas estruturas físicas, principalmente no segmento audiovisual. </a:t>
            </a:r>
            <a:endParaRPr lang="pt-BR" dirty="0" smtClean="0"/>
          </a:p>
          <a:p>
            <a:pPr marL="0" indent="0">
              <a:buNone/>
            </a:pPr>
            <a:r>
              <a:rPr lang="pt-BR" dirty="0" smtClean="0">
                <a:solidFill>
                  <a:schemeClr val="tx2"/>
                </a:solidFill>
              </a:rPr>
              <a:t>“É </a:t>
            </a:r>
            <a:r>
              <a:rPr lang="pt-BR" dirty="0">
                <a:solidFill>
                  <a:schemeClr val="tx2"/>
                </a:solidFill>
              </a:rPr>
              <a:t>porque a maioria das coisas não tem aqui. No caso, cinema, essas outras coisas, não tem. – Aí tudo depende da Internet.” (PRESIDENTE FIGUEIREDO, 22 A 26 ANOS, CLASSES DE</a:t>
            </a:r>
            <a:r>
              <a:rPr lang="pt-BR" dirty="0" smtClean="0">
                <a:solidFill>
                  <a:schemeClr val="tx2"/>
                </a:solidFill>
              </a:rPr>
              <a:t>)</a:t>
            </a:r>
          </a:p>
          <a:p>
            <a:pPr marL="0" indent="0">
              <a:buNone/>
            </a:pPr>
            <a:r>
              <a:rPr lang="pt-BR" dirty="0" smtClean="0">
                <a:solidFill>
                  <a:schemeClr val="tx2"/>
                </a:solidFill>
              </a:rPr>
              <a:t> “É </a:t>
            </a:r>
            <a:r>
              <a:rPr lang="pt-BR" dirty="0">
                <a:solidFill>
                  <a:schemeClr val="tx2"/>
                </a:solidFill>
              </a:rPr>
              <a:t>porque está ocupando um espaço que não tem. Se tivesse, a Internet não estaria sendo tão acessada. Porque não tem opção. A opção é você ficar ali, procurando na Internet alguma coisa para substituir o que você não tem.” (ANÁPOLIS, 45 A 60 ANOS, CLASSES AB) </a:t>
            </a:r>
            <a:endParaRPr lang="pt-BR" dirty="0" smtClean="0">
              <a:solidFill>
                <a:schemeClr val="tx2"/>
              </a:solidFill>
            </a:endParaRPr>
          </a:p>
          <a:p>
            <a:pPr marL="0" indent="0">
              <a:buNone/>
            </a:pPr>
            <a:r>
              <a:rPr lang="pt-BR" dirty="0" smtClean="0">
                <a:solidFill>
                  <a:schemeClr val="tx2"/>
                </a:solidFill>
              </a:rPr>
              <a:t>“</a:t>
            </a:r>
            <a:r>
              <a:rPr lang="pt-BR" dirty="0">
                <a:solidFill>
                  <a:schemeClr val="tx2"/>
                </a:solidFill>
              </a:rPr>
              <a:t>Por exemplo, um show, um show lá fora, de alguém de fora. Se não tivesse a Internet seria muito mais difícil o acesso. Eu acho que a Internet é o pivô de tudo.” (MANAUS, 30 A 40 ANOS, CLASSES AB)</a:t>
            </a:r>
          </a:p>
        </p:txBody>
      </p:sp>
    </p:spTree>
    <p:extLst>
      <p:ext uri="{BB962C8B-B14F-4D97-AF65-F5344CB8AC3E}">
        <p14:creationId xmlns:p14="http://schemas.microsoft.com/office/powerpoint/2010/main" val="29483205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solidFill>
                <a:srgbClr val="FF0000"/>
              </a:solidFill>
            </a:endParaRPr>
          </a:p>
        </p:txBody>
      </p:sp>
      <p:sp>
        <p:nvSpPr>
          <p:cNvPr id="3" name="Espaço Reservado para Conteúdo 2"/>
          <p:cNvSpPr>
            <a:spLocks noGrp="1"/>
          </p:cNvSpPr>
          <p:nvPr>
            <p:ph idx="1"/>
          </p:nvPr>
        </p:nvSpPr>
        <p:spPr/>
        <p:txBody>
          <a:bodyPr>
            <a:normAutofit/>
          </a:bodyPr>
          <a:lstStyle/>
          <a:p>
            <a:pPr algn="just"/>
            <a:r>
              <a:rPr lang="pt-BR" sz="2800" b="1" dirty="0" err="1">
                <a:solidFill>
                  <a:srgbClr val="FF0000"/>
                </a:solidFill>
              </a:rPr>
              <a:t>Spotify</a:t>
            </a:r>
            <a:r>
              <a:rPr lang="pt-BR" sz="2800" dirty="0">
                <a:solidFill>
                  <a:srgbClr val="FF0000"/>
                </a:solidFill>
              </a:rPr>
              <a:t> </a:t>
            </a:r>
            <a:r>
              <a:rPr lang="pt-BR" sz="2800" dirty="0"/>
              <a:t>divulgou, nesta quarta-feira (29), os resultados financeiros de suas operações no primeiro </a:t>
            </a:r>
            <a:r>
              <a:rPr lang="pt-BR" sz="2800" dirty="0" smtClean="0"/>
              <a:t>trimestre</a:t>
            </a:r>
            <a:r>
              <a:rPr lang="pt-BR" sz="2800" dirty="0"/>
              <a:t> </a:t>
            </a:r>
            <a:r>
              <a:rPr lang="pt-BR" sz="2800" dirty="0" smtClean="0"/>
              <a:t>de </a:t>
            </a:r>
            <a:r>
              <a:rPr lang="pt-BR" sz="2800" dirty="0"/>
              <a:t>2020. Os números indicam que o </a:t>
            </a:r>
            <a:r>
              <a:rPr lang="pt-BR" sz="2800" b="1" dirty="0"/>
              <a:t>streaming de música</a:t>
            </a:r>
            <a:r>
              <a:rPr lang="pt-BR" sz="2800" dirty="0"/>
              <a:t> é realmente um dos segmentos que foram pouco atingidos pela pandemia de </a:t>
            </a:r>
            <a:r>
              <a:rPr lang="pt-BR" sz="2800" dirty="0" err="1"/>
              <a:t>coronavírus</a:t>
            </a:r>
            <a:r>
              <a:rPr lang="pt-BR" sz="2800" dirty="0"/>
              <a:t>: a companhia encerrou o período com </a:t>
            </a:r>
            <a:r>
              <a:rPr lang="pt-BR" sz="2800" b="1" dirty="0"/>
              <a:t>286 milhões de assinantes</a:t>
            </a:r>
            <a:r>
              <a:rPr lang="pt-BR" sz="2800" dirty="0"/>
              <a:t> e até registrou algum </a:t>
            </a:r>
            <a:r>
              <a:rPr lang="pt-BR" sz="2800" dirty="0" smtClean="0"/>
              <a:t>lucro.</a:t>
            </a:r>
            <a:endParaRPr lang="pt-BR" sz="2800" dirty="0"/>
          </a:p>
        </p:txBody>
      </p:sp>
    </p:spTree>
    <p:extLst>
      <p:ext uri="{BB962C8B-B14F-4D97-AF65-F5344CB8AC3E}">
        <p14:creationId xmlns:p14="http://schemas.microsoft.com/office/powerpoint/2010/main" val="24649329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77500" lnSpcReduction="20000"/>
          </a:bodyPr>
          <a:lstStyle/>
          <a:p>
            <a:r>
              <a:rPr lang="pt-BR" dirty="0"/>
              <a:t>Por causa da Covid-19, poucas empresas conseguiram registrar crescimento nos três primeiros meses de 2020. A </a:t>
            </a:r>
            <a:r>
              <a:rPr lang="pt-BR" b="1" dirty="0" err="1">
                <a:solidFill>
                  <a:srgbClr val="FF0000"/>
                </a:solidFill>
              </a:rPr>
              <a:t>Netflix</a:t>
            </a:r>
            <a:r>
              <a:rPr lang="pt-BR" dirty="0">
                <a:solidFill>
                  <a:srgbClr val="FF0000"/>
                </a:solidFill>
              </a:rPr>
              <a:t> </a:t>
            </a:r>
            <a:r>
              <a:rPr lang="pt-BR" dirty="0"/>
              <a:t>é uma delas: com quase </a:t>
            </a:r>
            <a:r>
              <a:rPr lang="pt-BR" b="1" dirty="0"/>
              <a:t>16 milhões de novos assinantes</a:t>
            </a:r>
            <a:r>
              <a:rPr lang="pt-BR" dirty="0"/>
              <a:t> no </a:t>
            </a:r>
            <a:r>
              <a:rPr lang="pt-BR" dirty="0" smtClean="0"/>
              <a:t>período.</a:t>
            </a:r>
          </a:p>
          <a:p>
            <a:r>
              <a:rPr lang="pt-BR" dirty="0"/>
              <a:t>O desempenho acima do previsto fez a </a:t>
            </a:r>
            <a:r>
              <a:rPr lang="pt-BR" b="1" dirty="0" err="1"/>
              <a:t>Netflix</a:t>
            </a:r>
            <a:r>
              <a:rPr lang="pt-BR" b="1" dirty="0"/>
              <a:t> </a:t>
            </a:r>
            <a:r>
              <a:rPr lang="pt-BR" dirty="0"/>
              <a:t>encerrar o primeiro trimestre de 2020 com </a:t>
            </a:r>
            <a:r>
              <a:rPr lang="pt-BR" b="1" dirty="0"/>
              <a:t>182,86 milhões de assinantes no mundo todo e receita de US$ 5,77 bilhões.</a:t>
            </a:r>
            <a:r>
              <a:rPr lang="pt-BR" dirty="0"/>
              <a:t> O lucro líquido ficou em US$ 709 milhões — foram US$ 344 milhões no mesmo período do ano passado</a:t>
            </a:r>
            <a:r>
              <a:rPr lang="pt-BR" dirty="0" smtClean="0"/>
              <a:t>.</a:t>
            </a:r>
          </a:p>
          <a:p>
            <a:r>
              <a:rPr lang="pt-BR" b="1" dirty="0" err="1"/>
              <a:t>Netflix</a:t>
            </a:r>
            <a:r>
              <a:rPr lang="pt-BR" b="1" dirty="0"/>
              <a:t> passa TV a cabo em número de assinantes no </a:t>
            </a:r>
            <a:r>
              <a:rPr lang="pt-BR" b="1" dirty="0" smtClean="0"/>
              <a:t>Brasil: </a:t>
            </a:r>
            <a:r>
              <a:rPr lang="pt-BR" dirty="0" smtClean="0"/>
              <a:t>ultrapassou </a:t>
            </a:r>
            <a:r>
              <a:rPr lang="pt-BR" dirty="0"/>
              <a:t>17 milhões, contra cerca de 15 milhões da TV por assinatura em </a:t>
            </a:r>
            <a:r>
              <a:rPr lang="pt-BR" dirty="0" smtClean="0"/>
              <a:t>junho.</a:t>
            </a:r>
            <a:endParaRPr lang="pt-BR" dirty="0"/>
          </a:p>
          <a:p>
            <a:endParaRPr lang="pt-BR" dirty="0"/>
          </a:p>
        </p:txBody>
      </p:sp>
    </p:spTree>
    <p:extLst>
      <p:ext uri="{BB962C8B-B14F-4D97-AF65-F5344CB8AC3E}">
        <p14:creationId xmlns:p14="http://schemas.microsoft.com/office/powerpoint/2010/main" val="3583653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1"/>
          <p:cNvSpPr>
            <a:spLocks noGrp="1"/>
          </p:cNvSpPr>
          <p:nvPr>
            <p:ph type="title"/>
          </p:nvPr>
        </p:nvSpPr>
        <p:spPr/>
        <p:txBody>
          <a:bodyPr/>
          <a:lstStyle/>
          <a:p>
            <a:r>
              <a:rPr lang="pt-BR" altLang="pt-BR" sz="3200" dirty="0" smtClean="0">
                <a:solidFill>
                  <a:srgbClr val="FF0000"/>
                </a:solidFill>
              </a:rPr>
              <a:t>MERCADO FONOGRÁFICO MUNDIAL E BRASILEIRO EM 2019 </a:t>
            </a:r>
            <a:r>
              <a:rPr lang="pt-BR" altLang="pt-BR" sz="3200" dirty="0" smtClean="0"/>
              <a:t>(2018)</a:t>
            </a:r>
          </a:p>
        </p:txBody>
      </p:sp>
      <p:sp>
        <p:nvSpPr>
          <p:cNvPr id="25603" name="Espaço Reservado para Conteúdo 2"/>
          <p:cNvSpPr>
            <a:spLocks noGrp="1"/>
          </p:cNvSpPr>
          <p:nvPr>
            <p:ph idx="1"/>
          </p:nvPr>
        </p:nvSpPr>
        <p:spPr>
          <a:xfrm>
            <a:off x="457200" y="1417638"/>
            <a:ext cx="8229600" cy="4525962"/>
          </a:xfrm>
        </p:spPr>
        <p:txBody>
          <a:bodyPr>
            <a:normAutofit/>
          </a:bodyPr>
          <a:lstStyle/>
          <a:p>
            <a:pPr marL="0" indent="0">
              <a:buFontTx/>
              <a:buNone/>
            </a:pPr>
            <a:r>
              <a:rPr lang="pt-BR" sz="2000" dirty="0">
                <a:solidFill>
                  <a:srgbClr val="FF0000"/>
                </a:solidFill>
              </a:rPr>
              <a:t>Mercado no Brasil</a:t>
            </a:r>
            <a:r>
              <a:rPr lang="pt-BR" sz="2000" dirty="0"/>
              <a:t>: </a:t>
            </a:r>
            <a:endParaRPr lang="pt-BR" sz="2000" dirty="0" smtClean="0"/>
          </a:p>
          <a:p>
            <a:r>
              <a:rPr lang="pt-BR" sz="2000" dirty="0" smtClean="0"/>
              <a:t>mercados </a:t>
            </a:r>
            <a:r>
              <a:rPr lang="pt-BR" sz="2000" dirty="0"/>
              <a:t>de vendas físicas e digitais combinadas, o crescimento em 2018 chegou a 30% no Brasil. </a:t>
            </a:r>
            <a:endParaRPr lang="pt-BR" sz="2000" dirty="0" smtClean="0"/>
          </a:p>
          <a:p>
            <a:r>
              <a:rPr lang="pt-BR" sz="2000" dirty="0" smtClean="0"/>
              <a:t>O </a:t>
            </a:r>
            <a:r>
              <a:rPr lang="pt-BR" sz="2000" dirty="0"/>
              <a:t>valor total do mercado brasileiro em 2018, levando em conta: digital, físico, execução pública e sincronização atingiu US$ 298,8 Milhões. </a:t>
            </a:r>
            <a:endParaRPr lang="pt-BR" sz="2000" dirty="0" smtClean="0"/>
          </a:p>
          <a:p>
            <a:r>
              <a:rPr lang="pt-BR" sz="2000" dirty="0" smtClean="0"/>
              <a:t>crescimento </a:t>
            </a:r>
            <a:r>
              <a:rPr lang="pt-BR" sz="2000" dirty="0"/>
              <a:t>é atribuído fundamentalmente à performance da área digital, que em 2018 representou US$ 216,2 Milhões, ou 72,4% do mercado total, com um aumento em relação a 2017 de 38%. </a:t>
            </a:r>
            <a:endParaRPr lang="pt-BR" sz="2000" dirty="0" smtClean="0"/>
          </a:p>
          <a:p>
            <a:r>
              <a:rPr lang="pt-BR" sz="2000" dirty="0" smtClean="0"/>
              <a:t>vendas </a:t>
            </a:r>
            <a:r>
              <a:rPr lang="pt-BR" sz="2000" dirty="0"/>
              <a:t>físicas e digitais apenas, o segmento digital já representou em 2018 impressionantes 98% do total do faturamento combinado (físico + </a:t>
            </a:r>
            <a:r>
              <a:rPr lang="pt-BR" sz="2000" dirty="0" smtClean="0"/>
              <a:t>digital).</a:t>
            </a:r>
            <a:endParaRPr lang="pt-BR" altLang="pt-BR" sz="2000" dirty="0" smtClean="0"/>
          </a:p>
        </p:txBody>
      </p:sp>
    </p:spTree>
    <p:extLst>
      <p:ext uri="{BB962C8B-B14F-4D97-AF65-F5344CB8AC3E}">
        <p14:creationId xmlns:p14="http://schemas.microsoft.com/office/powerpoint/2010/main" val="17854348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1"/>
          <p:cNvSpPr>
            <a:spLocks noGrp="1"/>
          </p:cNvSpPr>
          <p:nvPr>
            <p:ph type="title"/>
          </p:nvPr>
        </p:nvSpPr>
        <p:spPr/>
        <p:txBody>
          <a:bodyPr/>
          <a:lstStyle/>
          <a:p>
            <a:r>
              <a:rPr lang="pt-BR" altLang="pt-BR" sz="3200" dirty="0" smtClean="0">
                <a:solidFill>
                  <a:srgbClr val="FF0000"/>
                </a:solidFill>
              </a:rPr>
              <a:t>MERCADO FONOGRÁFICO MUNDIAL E BRASILEIRO EM 2019 </a:t>
            </a:r>
            <a:r>
              <a:rPr lang="pt-BR" altLang="pt-BR" sz="3200" dirty="0" smtClean="0"/>
              <a:t>(2018)</a:t>
            </a:r>
          </a:p>
        </p:txBody>
      </p:sp>
      <p:sp>
        <p:nvSpPr>
          <p:cNvPr id="25603" name="Espaço Reservado para Conteúdo 2"/>
          <p:cNvSpPr>
            <a:spLocks noGrp="1"/>
          </p:cNvSpPr>
          <p:nvPr>
            <p:ph idx="1"/>
          </p:nvPr>
        </p:nvSpPr>
        <p:spPr>
          <a:xfrm>
            <a:off x="457200" y="1417638"/>
            <a:ext cx="8229600" cy="4525962"/>
          </a:xfrm>
        </p:spPr>
        <p:txBody>
          <a:bodyPr>
            <a:normAutofit fontScale="92500" lnSpcReduction="10000"/>
          </a:bodyPr>
          <a:lstStyle/>
          <a:p>
            <a:pPr marL="457200" indent="-457200">
              <a:buFontTx/>
              <a:buAutoNum type="arabicParenR"/>
            </a:pPr>
            <a:r>
              <a:rPr lang="pt-BR" sz="2000" dirty="0" smtClean="0"/>
              <a:t>Panorama </a:t>
            </a:r>
            <a:r>
              <a:rPr lang="pt-BR" sz="2000" dirty="0"/>
              <a:t>do Mercado Internacional: </a:t>
            </a:r>
            <a:endParaRPr lang="pt-BR" sz="2000" dirty="0" smtClean="0"/>
          </a:p>
          <a:p>
            <a:pPr marL="0" indent="0">
              <a:buNone/>
            </a:pPr>
            <a:r>
              <a:rPr lang="pt-BR" sz="2000" dirty="0" smtClean="0"/>
              <a:t>Em </a:t>
            </a:r>
            <a:r>
              <a:rPr lang="pt-BR" sz="2000" dirty="0"/>
              <a:t>2018, o </a:t>
            </a:r>
            <a:r>
              <a:rPr lang="pt-BR" sz="2000" dirty="0">
                <a:solidFill>
                  <a:srgbClr val="FF0000"/>
                </a:solidFill>
              </a:rPr>
              <a:t>mercado global de música gravada cresceu 9,7%, </a:t>
            </a:r>
            <a:r>
              <a:rPr lang="pt-BR" sz="2000" dirty="0"/>
              <a:t>na comparação com 2017, tendo o faturamento global do setor atingido o montante de US$ 19,1 Bilhões. </a:t>
            </a:r>
            <a:endParaRPr lang="pt-BR" sz="2000" dirty="0" smtClean="0"/>
          </a:p>
          <a:p>
            <a:pPr marL="0" indent="0">
              <a:buNone/>
            </a:pPr>
            <a:r>
              <a:rPr lang="pt-BR" sz="2000" dirty="0" smtClean="0"/>
              <a:t>O </a:t>
            </a:r>
            <a:r>
              <a:rPr lang="pt-BR" sz="2000" dirty="0"/>
              <a:t>crescimento global foi predominantemente determinado pelo aumento de </a:t>
            </a:r>
            <a:r>
              <a:rPr lang="pt-BR" sz="2000" dirty="0">
                <a:solidFill>
                  <a:srgbClr val="FF0000"/>
                </a:solidFill>
              </a:rPr>
              <a:t>32,9% nas receitas de subscrição para streaming de áudio musical em especial, e de 34,0% no setor de streaming de músicas como um todo </a:t>
            </a:r>
            <a:r>
              <a:rPr lang="pt-BR" sz="2000" dirty="0"/>
              <a:t>(áudio + vídeo / subscrição e </a:t>
            </a:r>
            <a:r>
              <a:rPr lang="pt-BR" sz="2000" dirty="0" smtClean="0"/>
              <a:t>publicidade)</a:t>
            </a:r>
          </a:p>
          <a:p>
            <a:pPr marL="0" indent="0">
              <a:buNone/>
            </a:pPr>
            <a:r>
              <a:rPr lang="pt-BR" sz="2000" dirty="0" smtClean="0">
                <a:solidFill>
                  <a:srgbClr val="FF0000"/>
                </a:solidFill>
              </a:rPr>
              <a:t>Digital</a:t>
            </a:r>
            <a:r>
              <a:rPr lang="pt-BR" sz="2000" dirty="0"/>
              <a:t>: O total mundial das receitas digitais </a:t>
            </a:r>
            <a:r>
              <a:rPr lang="pt-BR" sz="2000" dirty="0">
                <a:solidFill>
                  <a:srgbClr val="FF0000"/>
                </a:solidFill>
              </a:rPr>
              <a:t>cresceu 19,2% </a:t>
            </a:r>
            <a:r>
              <a:rPr lang="pt-BR" sz="2000" dirty="0"/>
              <a:t>em 2018, chegando a um total de USD 11,1 Bilhões, </a:t>
            </a:r>
            <a:r>
              <a:rPr lang="pt-BR" sz="2000" dirty="0">
                <a:solidFill>
                  <a:srgbClr val="FF0000"/>
                </a:solidFill>
              </a:rPr>
              <a:t>58,0% do total das receitas do mercado mundial</a:t>
            </a:r>
            <a:r>
              <a:rPr lang="pt-BR" sz="2000" dirty="0"/>
              <a:t>. O faturamento com downloads segue sua tendência de queda (-21,2%) mas, por outro lado, o setor de </a:t>
            </a:r>
            <a:r>
              <a:rPr lang="pt-BR" sz="2000" dirty="0">
                <a:solidFill>
                  <a:srgbClr val="FF0000"/>
                </a:solidFill>
              </a:rPr>
              <a:t>streaming de áudio e vídeo </a:t>
            </a:r>
            <a:r>
              <a:rPr lang="pt-BR" sz="2000" dirty="0"/>
              <a:t>apresentou um incremento de </a:t>
            </a:r>
            <a:r>
              <a:rPr lang="pt-BR" sz="2000" dirty="0">
                <a:solidFill>
                  <a:srgbClr val="FF0000"/>
                </a:solidFill>
              </a:rPr>
              <a:t>34,0%</a:t>
            </a:r>
            <a:r>
              <a:rPr lang="pt-BR" sz="2000" dirty="0"/>
              <a:t>, gerando globalmente uma receita de USD 8,9 Bilhões e, já representando </a:t>
            </a:r>
            <a:r>
              <a:rPr lang="pt-BR" sz="2000" dirty="0">
                <a:solidFill>
                  <a:srgbClr val="FF0000"/>
                </a:solidFill>
              </a:rPr>
              <a:t>80% do total do mercado de música digital</a:t>
            </a:r>
            <a:r>
              <a:rPr lang="pt-BR" sz="2000" dirty="0"/>
              <a:t>. </a:t>
            </a:r>
            <a:endParaRPr lang="pt-BR" sz="2000" dirty="0" smtClean="0"/>
          </a:p>
          <a:p>
            <a:pPr marL="0" indent="0">
              <a:buNone/>
            </a:pPr>
            <a:r>
              <a:rPr lang="pt-BR" sz="2000" dirty="0" smtClean="0">
                <a:solidFill>
                  <a:srgbClr val="FF0000"/>
                </a:solidFill>
              </a:rPr>
              <a:t>Físico: </a:t>
            </a:r>
            <a:r>
              <a:rPr lang="pt-BR" sz="2000" dirty="0" smtClean="0"/>
              <a:t>queda </a:t>
            </a:r>
            <a:r>
              <a:rPr lang="pt-BR" sz="2000" dirty="0"/>
              <a:t>de 10,1% em 2018, para USD 4,7 Bilhões, e representaram 24,7% do total do faturamento do mercado mundial. </a:t>
            </a:r>
            <a:endParaRPr lang="pt-BR" altLang="pt-BR" sz="2000" dirty="0" smtClean="0"/>
          </a:p>
        </p:txBody>
      </p:sp>
    </p:spTree>
    <p:extLst>
      <p:ext uri="{BB962C8B-B14F-4D97-AF65-F5344CB8AC3E}">
        <p14:creationId xmlns:p14="http://schemas.microsoft.com/office/powerpoint/2010/main" val="22007449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1"/>
          <p:cNvSpPr>
            <a:spLocks noGrp="1"/>
          </p:cNvSpPr>
          <p:nvPr>
            <p:ph type="title"/>
          </p:nvPr>
        </p:nvSpPr>
        <p:spPr/>
        <p:txBody>
          <a:bodyPr/>
          <a:lstStyle/>
          <a:p>
            <a:r>
              <a:rPr lang="pt-BR" altLang="pt-BR" sz="3200" dirty="0" smtClean="0">
                <a:solidFill>
                  <a:srgbClr val="FF0000"/>
                </a:solidFill>
              </a:rPr>
              <a:t>MERCADO FONOGRÁFICO MUNDIAL E BRASILEIRO EM 2019 </a:t>
            </a:r>
            <a:r>
              <a:rPr lang="pt-BR" altLang="pt-BR" sz="3200" dirty="0" smtClean="0"/>
              <a:t>(2018)</a:t>
            </a:r>
          </a:p>
        </p:txBody>
      </p:sp>
      <p:sp>
        <p:nvSpPr>
          <p:cNvPr id="25603" name="Espaço Reservado para Conteúdo 2"/>
          <p:cNvSpPr>
            <a:spLocks noGrp="1"/>
          </p:cNvSpPr>
          <p:nvPr>
            <p:ph idx="1"/>
          </p:nvPr>
        </p:nvSpPr>
        <p:spPr>
          <a:xfrm>
            <a:off x="457200" y="1417638"/>
            <a:ext cx="8229600" cy="4525962"/>
          </a:xfrm>
        </p:spPr>
        <p:txBody>
          <a:bodyPr/>
          <a:lstStyle/>
          <a:p>
            <a:pPr marL="0" indent="0">
              <a:buFontTx/>
              <a:buNone/>
            </a:pPr>
            <a:r>
              <a:rPr lang="pt-BR" sz="2000" dirty="0"/>
              <a:t>Segundo o IFPI, os 10 maiores mercados de música gravada em 2018 no mundo foram: </a:t>
            </a:r>
            <a:endParaRPr lang="pt-BR" sz="2000" dirty="0" smtClean="0"/>
          </a:p>
          <a:p>
            <a:pPr marL="457200" indent="-457200">
              <a:buFontTx/>
              <a:buAutoNum type="arabicPeriod"/>
            </a:pPr>
            <a:r>
              <a:rPr lang="pt-BR" sz="2000" dirty="0" smtClean="0"/>
              <a:t>Estados </a:t>
            </a:r>
            <a:r>
              <a:rPr lang="pt-BR" sz="2000" dirty="0"/>
              <a:t>Unidos </a:t>
            </a:r>
            <a:endParaRPr lang="pt-BR" sz="2000" dirty="0" smtClean="0"/>
          </a:p>
          <a:p>
            <a:pPr marL="457200" indent="-457200">
              <a:buFontTx/>
              <a:buAutoNum type="arabicPeriod"/>
            </a:pPr>
            <a:r>
              <a:rPr lang="pt-BR" sz="2000" dirty="0" smtClean="0"/>
              <a:t>Japão </a:t>
            </a:r>
          </a:p>
          <a:p>
            <a:pPr marL="457200" indent="-457200">
              <a:buFontTx/>
              <a:buAutoNum type="arabicPeriod"/>
            </a:pPr>
            <a:r>
              <a:rPr lang="pt-BR" sz="2000" dirty="0" smtClean="0"/>
              <a:t>Inglaterra </a:t>
            </a:r>
            <a:r>
              <a:rPr lang="pt-BR" sz="2000" dirty="0"/>
              <a:t>(</a:t>
            </a:r>
            <a:r>
              <a:rPr lang="pt-BR" sz="2000" dirty="0" smtClean="0"/>
              <a:t>UK)</a:t>
            </a:r>
          </a:p>
          <a:p>
            <a:pPr marL="457200" indent="-457200">
              <a:buFontTx/>
              <a:buAutoNum type="arabicPeriod"/>
            </a:pPr>
            <a:r>
              <a:rPr lang="pt-BR" sz="2000" dirty="0" smtClean="0"/>
              <a:t>Alemanha </a:t>
            </a:r>
          </a:p>
          <a:p>
            <a:pPr marL="457200" indent="-457200">
              <a:buFontTx/>
              <a:buAutoNum type="arabicPeriod"/>
            </a:pPr>
            <a:r>
              <a:rPr lang="pt-BR" sz="2000" dirty="0" smtClean="0"/>
              <a:t>França </a:t>
            </a:r>
          </a:p>
          <a:p>
            <a:pPr marL="457200" indent="-457200">
              <a:buFontTx/>
              <a:buAutoNum type="arabicPeriod"/>
            </a:pPr>
            <a:r>
              <a:rPr lang="pt-BR" sz="2000" dirty="0" smtClean="0"/>
              <a:t>Coréia </a:t>
            </a:r>
            <a:r>
              <a:rPr lang="pt-BR" sz="2000" dirty="0"/>
              <a:t>do Sul </a:t>
            </a:r>
          </a:p>
          <a:p>
            <a:pPr marL="457200" indent="-457200">
              <a:buFontTx/>
              <a:buAutoNum type="arabicPeriod"/>
            </a:pPr>
            <a:r>
              <a:rPr lang="pt-BR" sz="2000" dirty="0" smtClean="0"/>
              <a:t>China </a:t>
            </a:r>
          </a:p>
          <a:p>
            <a:pPr marL="457200" indent="-457200">
              <a:buFontTx/>
              <a:buAutoNum type="arabicPeriod"/>
            </a:pPr>
            <a:r>
              <a:rPr lang="pt-BR" sz="2000" dirty="0" smtClean="0"/>
              <a:t>Austrália </a:t>
            </a:r>
          </a:p>
          <a:p>
            <a:pPr marL="457200" indent="-457200">
              <a:buFontTx/>
              <a:buAutoNum type="arabicPeriod"/>
            </a:pPr>
            <a:r>
              <a:rPr lang="pt-BR" sz="2000" dirty="0" smtClean="0"/>
              <a:t>Canadá </a:t>
            </a:r>
          </a:p>
          <a:p>
            <a:pPr marL="457200" indent="-457200">
              <a:buFontTx/>
              <a:buAutoNum type="arabicPeriod"/>
            </a:pPr>
            <a:r>
              <a:rPr lang="pt-BR" sz="2000" dirty="0" smtClean="0"/>
              <a:t>Brasil </a:t>
            </a:r>
            <a:endParaRPr lang="pt-BR" altLang="pt-BR" sz="2000" dirty="0" smtClean="0"/>
          </a:p>
        </p:txBody>
      </p:sp>
    </p:spTree>
    <p:extLst>
      <p:ext uri="{BB962C8B-B14F-4D97-AF65-F5344CB8AC3E}">
        <p14:creationId xmlns:p14="http://schemas.microsoft.com/office/powerpoint/2010/main" val="3666740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err="1" smtClean="0"/>
              <a:t>I’m</a:t>
            </a:r>
            <a:r>
              <a:rPr lang="pt-BR" dirty="0" smtClean="0"/>
              <a:t> </a:t>
            </a:r>
            <a:r>
              <a:rPr lang="pt-BR" dirty="0" err="1" smtClean="0"/>
              <a:t>alive</a:t>
            </a:r>
            <a:r>
              <a:rPr lang="pt-BR" dirty="0" smtClean="0"/>
              <a:t> ou </a:t>
            </a:r>
            <a:r>
              <a:rPr lang="pt-BR" dirty="0" err="1" smtClean="0"/>
              <a:t>I’m</a:t>
            </a:r>
            <a:r>
              <a:rPr lang="pt-BR" dirty="0" smtClean="0"/>
              <a:t> a </a:t>
            </a:r>
            <a:r>
              <a:rPr lang="pt-BR" dirty="0" err="1" smtClean="0"/>
              <a:t>live</a:t>
            </a:r>
            <a:r>
              <a:rPr lang="pt-BR" dirty="0" smtClean="0"/>
              <a:t>?</a:t>
            </a:r>
            <a:br>
              <a:rPr lang="pt-BR" dirty="0" smtClean="0"/>
            </a:br>
            <a:r>
              <a:rPr lang="pt-BR" dirty="0" smtClean="0">
                <a:solidFill>
                  <a:srgbClr val="FF0000"/>
                </a:solidFill>
              </a:rPr>
              <a:t>Renan Marcondes</a:t>
            </a:r>
            <a:endParaRPr lang="pt-BR" dirty="0">
              <a:solidFill>
                <a:srgbClr val="FF0000"/>
              </a:solidFill>
            </a:endParaRPr>
          </a:p>
        </p:txBody>
      </p:sp>
      <p:sp>
        <p:nvSpPr>
          <p:cNvPr id="3" name="Espaço Reservado para Conteúdo 2"/>
          <p:cNvSpPr>
            <a:spLocks noGrp="1"/>
          </p:cNvSpPr>
          <p:nvPr>
            <p:ph idx="1"/>
          </p:nvPr>
        </p:nvSpPr>
        <p:spPr/>
        <p:txBody>
          <a:bodyPr>
            <a:normAutofit fontScale="70000" lnSpcReduction="20000"/>
          </a:bodyPr>
          <a:lstStyle/>
          <a:p>
            <a:pPr algn="just"/>
            <a:r>
              <a:rPr lang="pt-BR" dirty="0" smtClean="0"/>
              <a:t>O que podemos, portanto, pensar sobre essa emergência das </a:t>
            </a:r>
            <a:r>
              <a:rPr lang="pt-BR" i="1" dirty="0" err="1" smtClean="0"/>
              <a:t>lives</a:t>
            </a:r>
            <a:r>
              <a:rPr lang="pt-BR" dirty="0" smtClean="0"/>
              <a:t>, de uma suposta vida artística que se prova em continuidade e funcionamento, quando a iminência da morte ronda nossos pensamentos, dividindo espaço imagético com esse mesmo tipo de conteúdo? Assim, se já tem sido levantada a importante questão sobre a real necessidade de produção artística nesse período, pergunto-me também sobre que tipo de conteúdo está sendo (inevitavelmente) produzido.</a:t>
            </a:r>
          </a:p>
          <a:p>
            <a:pPr algn="just"/>
            <a:r>
              <a:rPr lang="pt-BR" dirty="0" smtClean="0"/>
              <a:t>É fato, que ser visível e ter autonomia sobre sua própria visibilidade tornou-se imperativo para artistas e agentes do campo cultural. Mas há, além disso, nas </a:t>
            </a:r>
            <a:r>
              <a:rPr lang="pt-BR" i="1" dirty="0" err="1" smtClean="0"/>
              <a:t>lives</a:t>
            </a:r>
            <a:r>
              <a:rPr lang="pt-BR" dirty="0" smtClean="0"/>
              <a:t>, a possibilidade de ser lembrado mais um pouco, de superar a morte quando ela se avizinha sem pudores, provando para os outros não apenas que ainda estamos vivos, mas que seguimos criativos, produtores e pensantes porque fazemos da arte nosso respiro”.</a:t>
            </a:r>
          </a:p>
        </p:txBody>
      </p:sp>
    </p:spTree>
    <p:extLst>
      <p:ext uri="{BB962C8B-B14F-4D97-AF65-F5344CB8AC3E}">
        <p14:creationId xmlns:p14="http://schemas.microsoft.com/office/powerpoint/2010/main" val="1038280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p:cNvSpPr>
          <p:nvPr>
            <p:ph type="title"/>
          </p:nvPr>
        </p:nvSpPr>
        <p:spPr/>
        <p:txBody>
          <a:bodyPr>
            <a:normAutofit fontScale="90000"/>
          </a:bodyPr>
          <a:lstStyle/>
          <a:p>
            <a:r>
              <a:rPr lang="pt-BR" altLang="pt-BR" sz="2800" dirty="0" smtClean="0">
                <a:solidFill>
                  <a:srgbClr val="FF0000"/>
                </a:solidFill>
              </a:rPr>
              <a:t>IBGE</a:t>
            </a:r>
            <a:r>
              <a:rPr lang="pt-BR" altLang="pt-BR" sz="2800" dirty="0" smtClean="0"/>
              <a:t/>
            </a:r>
            <a:br>
              <a:rPr lang="pt-BR" altLang="pt-BR" sz="2800" dirty="0" smtClean="0"/>
            </a:br>
            <a:r>
              <a:rPr lang="pt-BR" altLang="pt-BR" sz="2800" dirty="0" smtClean="0">
                <a:solidFill>
                  <a:srgbClr val="FF0000"/>
                </a:solidFill>
              </a:rPr>
              <a:t>Perfil dos Estados e dos Municípios Brasileiros Cultura 2014</a:t>
            </a:r>
          </a:p>
        </p:txBody>
      </p:sp>
      <p:sp>
        <p:nvSpPr>
          <p:cNvPr id="16387" name="Espaço Reservado para Conteúdo 2"/>
          <p:cNvSpPr>
            <a:spLocks noGrp="1"/>
          </p:cNvSpPr>
          <p:nvPr>
            <p:ph idx="1"/>
          </p:nvPr>
        </p:nvSpPr>
        <p:spPr/>
        <p:txBody>
          <a:bodyPr/>
          <a:lstStyle/>
          <a:p>
            <a:r>
              <a:rPr lang="pt-BR" altLang="pt-BR" dirty="0" smtClean="0">
                <a:hlinkClick r:id="rId2"/>
              </a:rPr>
              <a:t>https://biblioteca.ibge.gov.br/visualizacao/livros/liv95013.pdf</a:t>
            </a:r>
            <a:endParaRPr lang="pt-BR" altLang="pt-BR" dirty="0" smtClean="0"/>
          </a:p>
          <a:p>
            <a:pPr marL="0" indent="0">
              <a:buNone/>
            </a:pPr>
            <a:endParaRPr lang="pt-BR" altLang="pt-BR" dirty="0" smtClean="0"/>
          </a:p>
          <a:p>
            <a:pPr marL="0" indent="0">
              <a:buNone/>
            </a:pPr>
            <a:endParaRPr lang="pt-BR" altLang="pt-BR" dirty="0"/>
          </a:p>
          <a:p>
            <a:pPr marL="0" indent="0">
              <a:buNone/>
            </a:pPr>
            <a:endParaRPr lang="pt-BR" altLang="pt-BR" dirty="0" smtClean="0"/>
          </a:p>
          <a:p>
            <a:pPr marL="0" indent="0">
              <a:buNone/>
            </a:pPr>
            <a:r>
              <a:rPr lang="pt-BR" altLang="pt-BR" dirty="0" smtClean="0"/>
              <a:t>***</a:t>
            </a:r>
            <a:endParaRPr lang="pt-BR" altLang="pt-BR" dirty="0"/>
          </a:p>
          <a:p>
            <a:pPr marL="0" indent="0">
              <a:buNone/>
            </a:pPr>
            <a:endParaRPr lang="pt-BR" altLang="pt-BR" dirty="0" smtClean="0"/>
          </a:p>
          <a:p>
            <a:pPr marL="0" indent="0">
              <a:buNone/>
            </a:pPr>
            <a:endParaRPr lang="pt-BR" altLang="pt-BR" dirty="0"/>
          </a:p>
          <a:p>
            <a:pPr marL="0" indent="0">
              <a:buNone/>
            </a:pPr>
            <a:endParaRPr lang="pt-BR" altLang="pt-BR" dirty="0" smtClean="0"/>
          </a:p>
          <a:p>
            <a:pPr marL="0" indent="0">
              <a:buNone/>
            </a:pPr>
            <a:endParaRPr lang="pt-BR" altLang="pt-BR" dirty="0"/>
          </a:p>
          <a:p>
            <a:pPr marL="0" indent="0">
              <a:buNone/>
            </a:pPr>
            <a:endParaRPr lang="pt-BR" altLang="pt-BR" dirty="0" smtClean="0"/>
          </a:p>
          <a:p>
            <a:endParaRPr lang="pt-BR" altLang="pt-BR" dirty="0" smtClean="0"/>
          </a:p>
          <a:p>
            <a:endParaRPr lang="pt-BR" altLang="pt-BR" dirty="0" smtClean="0"/>
          </a:p>
          <a:p>
            <a:pPr>
              <a:buFontTx/>
              <a:buNone/>
            </a:pPr>
            <a:endParaRPr lang="pt-BR" altLang="pt-BR" dirty="0" smtClean="0"/>
          </a:p>
        </p:txBody>
      </p:sp>
    </p:spTree>
    <p:extLst>
      <p:ext uri="{BB962C8B-B14F-4D97-AF65-F5344CB8AC3E}">
        <p14:creationId xmlns:p14="http://schemas.microsoft.com/office/powerpoint/2010/main" val="31350443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normAutofit/>
          </a:bodyPr>
          <a:lstStyle/>
          <a:p>
            <a:pPr marL="0" indent="0" algn="ctr">
              <a:buNone/>
            </a:pPr>
            <a:r>
              <a:rPr lang="pt-BR" sz="4800" b="1" dirty="0" smtClean="0">
                <a:solidFill>
                  <a:srgbClr val="FF0000"/>
                </a:solidFill>
              </a:rPr>
              <a:t>O amor pela arte</a:t>
            </a:r>
            <a:endParaRPr lang="pt-BR" sz="4800" b="1" dirty="0">
              <a:solidFill>
                <a:srgbClr val="FF0000"/>
              </a:solidFill>
            </a:endParaRPr>
          </a:p>
        </p:txBody>
      </p:sp>
    </p:spTree>
    <p:extLst>
      <p:ext uri="{BB962C8B-B14F-4D97-AF65-F5344CB8AC3E}">
        <p14:creationId xmlns:p14="http://schemas.microsoft.com/office/powerpoint/2010/main" val="3830728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pt-BR" dirty="0" smtClean="0">
                <a:solidFill>
                  <a:srgbClr val="FF0000"/>
                </a:solidFill>
              </a:rPr>
              <a:t>Pierre </a:t>
            </a:r>
            <a:r>
              <a:rPr lang="pt-BR" dirty="0" err="1" smtClean="0">
                <a:solidFill>
                  <a:srgbClr val="FF0000"/>
                </a:solidFill>
              </a:rPr>
              <a:t>Bourdieu</a:t>
            </a:r>
            <a:r>
              <a:rPr lang="pt-BR" dirty="0" smtClean="0">
                <a:solidFill>
                  <a:srgbClr val="FF0000"/>
                </a:solidFill>
              </a:rPr>
              <a:t> e Alain </a:t>
            </a:r>
            <a:r>
              <a:rPr lang="pt-BR" dirty="0" err="1" smtClean="0">
                <a:solidFill>
                  <a:srgbClr val="FF0000"/>
                </a:solidFill>
              </a:rPr>
              <a:t>Darbel</a:t>
            </a:r>
            <a:endParaRPr lang="pt-BR" dirty="0" smtClean="0">
              <a:solidFill>
                <a:srgbClr val="FF0000"/>
              </a:solidFill>
            </a:endParaRPr>
          </a:p>
        </p:txBody>
      </p:sp>
      <p:sp>
        <p:nvSpPr>
          <p:cNvPr id="12291" name="Rectangle 3"/>
          <p:cNvSpPr>
            <a:spLocks noGrp="1" noChangeArrowheads="1"/>
          </p:cNvSpPr>
          <p:nvPr>
            <p:ph type="body" idx="1"/>
          </p:nvPr>
        </p:nvSpPr>
        <p:spPr/>
        <p:txBody>
          <a:bodyPr>
            <a:normAutofit fontScale="92500"/>
          </a:bodyPr>
          <a:lstStyle/>
          <a:p>
            <a:pPr algn="just" eaLnBrk="1" hangingPunct="1">
              <a:lnSpc>
                <a:spcPct val="90000"/>
              </a:lnSpc>
              <a:buFont typeface="Wingdings" pitchFamily="2" charset="2"/>
              <a:buChar char="ü"/>
            </a:pPr>
            <a:r>
              <a:rPr lang="pt-BR" sz="2800" dirty="0" smtClean="0"/>
              <a:t>Pesquisa sobre os públicos de museus europeus (1964-65) → coloca em xeque a estratégia da ‘democratização cultural”</a:t>
            </a:r>
          </a:p>
          <a:p>
            <a:pPr algn="just" eaLnBrk="1" hangingPunct="1">
              <a:lnSpc>
                <a:spcPct val="90000"/>
              </a:lnSpc>
              <a:buFont typeface="Wingdings" pitchFamily="2" charset="2"/>
              <a:buChar char="ü"/>
            </a:pPr>
            <a:r>
              <a:rPr lang="pt-BR" sz="2800" dirty="0" smtClean="0"/>
              <a:t>Condições sociais da prática cultural: disparidades culturais entre classes sociais – limites política da oferta</a:t>
            </a:r>
          </a:p>
          <a:p>
            <a:pPr algn="just" eaLnBrk="1" hangingPunct="1">
              <a:lnSpc>
                <a:spcPct val="90000"/>
              </a:lnSpc>
              <a:buFont typeface="Wingdings" pitchFamily="2" charset="2"/>
              <a:buChar char="ü"/>
            </a:pPr>
            <a:r>
              <a:rPr lang="pt-BR" sz="2800" dirty="0" smtClean="0"/>
              <a:t>Contra a ideologia do dom natural ou gosto inato</a:t>
            </a:r>
          </a:p>
          <a:p>
            <a:pPr algn="just" eaLnBrk="1" hangingPunct="1">
              <a:lnSpc>
                <a:spcPct val="90000"/>
              </a:lnSpc>
              <a:buFont typeface="Wingdings" pitchFamily="2" charset="2"/>
              <a:buChar char="ü"/>
            </a:pPr>
            <a:r>
              <a:rPr lang="pt-BR" sz="2800" dirty="0" smtClean="0"/>
              <a:t>Constatação da existência do não público</a:t>
            </a:r>
          </a:p>
          <a:p>
            <a:pPr algn="just" eaLnBrk="1" hangingPunct="1">
              <a:lnSpc>
                <a:spcPct val="90000"/>
              </a:lnSpc>
              <a:buFont typeface="Wingdings" pitchFamily="2" charset="2"/>
              <a:buChar char="ü"/>
            </a:pPr>
            <a:r>
              <a:rPr lang="pt-BR" sz="2800" dirty="0" smtClean="0"/>
              <a:t>O amor pela arte nasce de um convívio bem prolongado e não de um golpe repentino</a:t>
            </a:r>
          </a:p>
          <a:p>
            <a:pPr algn="just">
              <a:lnSpc>
                <a:spcPct val="90000"/>
              </a:lnSpc>
              <a:buFont typeface="Wingdings" pitchFamily="2" charset="2"/>
              <a:buChar char="ü"/>
            </a:pPr>
            <a:r>
              <a:rPr lang="pt-BR" sz="2800" dirty="0"/>
              <a:t>Como as desigualdades sociais se reproduzem na cultura?</a:t>
            </a:r>
          </a:p>
          <a:p>
            <a:pPr marL="0" indent="0" algn="just" eaLnBrk="1" hangingPunct="1">
              <a:lnSpc>
                <a:spcPct val="90000"/>
              </a:lnSpc>
              <a:buNone/>
            </a:pPr>
            <a:endParaRPr lang="pt-BR" sz="28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pt-BR" dirty="0" smtClean="0"/>
          </a:p>
        </p:txBody>
      </p:sp>
      <p:sp>
        <p:nvSpPr>
          <p:cNvPr id="11267" name="Rectangle 3"/>
          <p:cNvSpPr>
            <a:spLocks noGrp="1" noChangeArrowheads="1"/>
          </p:cNvSpPr>
          <p:nvPr>
            <p:ph type="body" idx="1"/>
          </p:nvPr>
        </p:nvSpPr>
        <p:spPr/>
        <p:txBody>
          <a:bodyPr/>
          <a:lstStyle/>
          <a:p>
            <a:pPr algn="just" eaLnBrk="1" hangingPunct="1">
              <a:lnSpc>
                <a:spcPct val="90000"/>
              </a:lnSpc>
              <a:buFont typeface="Wingdings" pitchFamily="2" charset="2"/>
              <a:buChar char="ü"/>
            </a:pPr>
            <a:r>
              <a:rPr lang="pt-BR" dirty="0" smtClean="0"/>
              <a:t>Políticas de </a:t>
            </a:r>
            <a:r>
              <a:rPr lang="pt-BR" dirty="0" smtClean="0">
                <a:solidFill>
                  <a:srgbClr val="FF0000"/>
                </a:solidFill>
              </a:rPr>
              <a:t>democratização cultural </a:t>
            </a:r>
            <a:r>
              <a:rPr lang="pt-BR" dirty="0" smtClean="0"/>
              <a:t>– priorizam os obstáculos materiais às práticas culturais: </a:t>
            </a:r>
          </a:p>
          <a:p>
            <a:pPr algn="just" eaLnBrk="1" hangingPunct="1">
              <a:lnSpc>
                <a:spcPct val="90000"/>
              </a:lnSpc>
              <a:buFont typeface="Wingdings" pitchFamily="2" charset="2"/>
              <a:buChar char="ü"/>
            </a:pPr>
            <a:r>
              <a:rPr lang="pt-BR" dirty="0" err="1" smtClean="0"/>
              <a:t>ideia</a:t>
            </a:r>
            <a:r>
              <a:rPr lang="pt-BR" dirty="0" smtClean="0"/>
              <a:t> de que a </a:t>
            </a:r>
            <a:r>
              <a:rPr lang="pt-BR" dirty="0" smtClean="0">
                <a:solidFill>
                  <a:srgbClr val="FF0000"/>
                </a:solidFill>
              </a:rPr>
              <a:t>cultura erudita </a:t>
            </a:r>
            <a:r>
              <a:rPr lang="pt-BR" dirty="0" smtClean="0"/>
              <a:t>é a legítima e deve ser difundida</a:t>
            </a:r>
          </a:p>
          <a:p>
            <a:pPr algn="just" eaLnBrk="1" hangingPunct="1">
              <a:lnSpc>
                <a:spcPct val="90000"/>
              </a:lnSpc>
              <a:buFont typeface="Wingdings" pitchFamily="2" charset="2"/>
              <a:buChar char="ü"/>
            </a:pPr>
            <a:r>
              <a:rPr lang="pt-BR" dirty="0" err="1" smtClean="0"/>
              <a:t>Ideia</a:t>
            </a:r>
            <a:r>
              <a:rPr lang="pt-BR" dirty="0" smtClean="0"/>
              <a:t> de que o simples </a:t>
            </a:r>
            <a:r>
              <a:rPr lang="pt-BR" dirty="0" smtClean="0">
                <a:solidFill>
                  <a:srgbClr val="FF0000"/>
                </a:solidFill>
              </a:rPr>
              <a:t>encontro entre a obra e o público </a:t>
            </a:r>
            <a:r>
              <a:rPr lang="pt-BR" dirty="0" smtClean="0"/>
              <a:t>(indiferenciado) gera mudanças nas práticas – ampliação do consumo</a:t>
            </a:r>
          </a:p>
          <a:p>
            <a:pPr algn="just" eaLnBrk="1" hangingPunct="1">
              <a:lnSpc>
                <a:spcPct val="90000"/>
              </a:lnSpc>
              <a:buFontTx/>
              <a:buChar char="-"/>
            </a:pPr>
            <a:endParaRPr lang="pt-BR"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pt-BR" dirty="0" smtClean="0">
                <a:solidFill>
                  <a:srgbClr val="FF0000"/>
                </a:solidFill>
              </a:rPr>
              <a:t>Práticas Culturais</a:t>
            </a:r>
          </a:p>
        </p:txBody>
      </p:sp>
      <p:sp>
        <p:nvSpPr>
          <p:cNvPr id="10243" name="Rectangle 3"/>
          <p:cNvSpPr>
            <a:spLocks noGrp="1" noChangeArrowheads="1"/>
          </p:cNvSpPr>
          <p:nvPr>
            <p:ph type="body" idx="1"/>
          </p:nvPr>
        </p:nvSpPr>
        <p:spPr/>
        <p:txBody>
          <a:bodyPr>
            <a:normAutofit fontScale="70000" lnSpcReduction="20000"/>
          </a:bodyPr>
          <a:lstStyle/>
          <a:p>
            <a:pPr algn="just" eaLnBrk="1" hangingPunct="1">
              <a:buFont typeface="Wingdings" pitchFamily="2" charset="2"/>
              <a:buChar char="ü"/>
            </a:pPr>
            <a:r>
              <a:rPr lang="pt-BR" sz="2800" dirty="0" smtClean="0"/>
              <a:t>Maiores barreiras às práticas culturais: ordem simbólica</a:t>
            </a:r>
          </a:p>
          <a:p>
            <a:pPr algn="just" eaLnBrk="1" hangingPunct="1">
              <a:buFont typeface="Wingdings" pitchFamily="2" charset="2"/>
              <a:buChar char="ü"/>
            </a:pPr>
            <a:r>
              <a:rPr lang="pt-BR" sz="2800" dirty="0" smtClean="0"/>
              <a:t>Não se pode gostar daquilo que não se conhece</a:t>
            </a:r>
          </a:p>
          <a:p>
            <a:pPr algn="just" eaLnBrk="1" hangingPunct="1">
              <a:buFont typeface="Wingdings" pitchFamily="2" charset="2"/>
              <a:buChar char="ü"/>
            </a:pPr>
            <a:r>
              <a:rPr lang="pt-BR" sz="2800" dirty="0" smtClean="0"/>
              <a:t>Capital cultural: mais decisivo do que renda familiar</a:t>
            </a:r>
          </a:p>
          <a:p>
            <a:pPr algn="just">
              <a:buNone/>
            </a:pPr>
            <a:r>
              <a:rPr lang="pt-BR" sz="2800" dirty="0" smtClean="0"/>
              <a:t>      [</a:t>
            </a:r>
            <a:r>
              <a:rPr lang="pt-BR" sz="2200" i="1" dirty="0" smtClean="0"/>
              <a:t>Tal como em pesquisas similares realizadas em outros países, o nível de escolaridade dos pais mostrou seu peso na relação dos entrevistados com o mundo da cultura. Quando ambos os pais têm nível de escolaridade baixo, a pessoa tem 395% mais chances de não ser praticante da "cultura do sair". Mas se um dos pais tem escolaridade de nível médio, aumenta sua possibilidade A bagagem cultural herdada dos pais é um </a:t>
            </a:r>
            <a:r>
              <a:rPr lang="pt-BR" sz="2200" i="1" dirty="0" err="1" smtClean="0"/>
              <a:t>preditor</a:t>
            </a:r>
            <a:r>
              <a:rPr lang="pt-BR" sz="2200" i="1" dirty="0" smtClean="0"/>
              <a:t> decisivo na vida de um adepto da “cultura do sair”: para tornar-se um grande praticante externo é mais importante ter pais altamente escolarizados do que o nível de renda e a formação escolar do próprio indivíduo. Como é sabido, a transmissão familiar tem importância fundamental no acesso à cultura: o nível alto de escolaridade dos pais propicia ao(s) filho(s) acesso facilitado à cultura tradicional. O USO DO TEMPO LIVRE E AS PRÁTICAS CULTURAIS NA RMSP]</a:t>
            </a:r>
          </a:p>
          <a:p>
            <a:pPr algn="just" eaLnBrk="1" hangingPunct="1">
              <a:buFont typeface="Wingdings" pitchFamily="2" charset="2"/>
              <a:buChar char="ü"/>
            </a:pPr>
            <a:endParaRPr lang="pt-BR" sz="2800" dirty="0" smtClean="0"/>
          </a:p>
          <a:p>
            <a:pPr algn="just" eaLnBrk="1" hangingPunct="1">
              <a:buFont typeface="Wingdings" pitchFamily="2" charset="2"/>
              <a:buChar char="ü"/>
            </a:pPr>
            <a:r>
              <a:rPr lang="pt-BR" sz="2800" dirty="0" smtClean="0"/>
              <a:t>Deve-se observar a correlação entre acessibilidade a equipamentos e outros fatores – recursos econômicos, escolaridade, existência de hábitos culturais prévios, faixa etária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pt-BR" sz="4000" dirty="0" smtClean="0">
                <a:solidFill>
                  <a:srgbClr val="FF0000"/>
                </a:solidFill>
              </a:rPr>
              <a:t>Pierre </a:t>
            </a:r>
            <a:r>
              <a:rPr lang="pt-BR" sz="4000" dirty="0" err="1" smtClean="0">
                <a:solidFill>
                  <a:srgbClr val="FF0000"/>
                </a:solidFill>
              </a:rPr>
              <a:t>Bourdieu</a:t>
            </a:r>
            <a:r>
              <a:rPr lang="pt-BR" sz="4000" dirty="0" smtClean="0">
                <a:solidFill>
                  <a:srgbClr val="FF0000"/>
                </a:solidFill>
              </a:rPr>
              <a:t/>
            </a:r>
            <a:br>
              <a:rPr lang="pt-BR" sz="4000" dirty="0" smtClean="0">
                <a:solidFill>
                  <a:srgbClr val="FF0000"/>
                </a:solidFill>
              </a:rPr>
            </a:br>
            <a:r>
              <a:rPr lang="pt-BR" sz="4000" dirty="0" smtClean="0">
                <a:solidFill>
                  <a:srgbClr val="FF0000"/>
                </a:solidFill>
              </a:rPr>
              <a:t>A Distinção</a:t>
            </a:r>
          </a:p>
        </p:txBody>
      </p:sp>
      <p:sp>
        <p:nvSpPr>
          <p:cNvPr id="9219" name="Rectangle 3"/>
          <p:cNvSpPr>
            <a:spLocks noGrp="1" noChangeArrowheads="1"/>
          </p:cNvSpPr>
          <p:nvPr>
            <p:ph type="body" idx="1"/>
          </p:nvPr>
        </p:nvSpPr>
        <p:spPr/>
        <p:txBody>
          <a:bodyPr/>
          <a:lstStyle/>
          <a:p>
            <a:pPr eaLnBrk="1" hangingPunct="1">
              <a:lnSpc>
                <a:spcPct val="90000"/>
              </a:lnSpc>
              <a:buFontTx/>
              <a:buNone/>
            </a:pPr>
            <a:r>
              <a:rPr lang="pt-BR" dirty="0" smtClean="0"/>
              <a:t>   “O encontro com a obra de arte nada tem a ver, em conformidade com a visão habitualmente adotada, com um</a:t>
            </a:r>
            <a:r>
              <a:rPr lang="pt-BR" dirty="0" smtClean="0">
                <a:solidFill>
                  <a:srgbClr val="FF0000"/>
                </a:solidFill>
              </a:rPr>
              <a:t> pretenso amor à primeira vista</a:t>
            </a:r>
            <a:r>
              <a:rPr lang="pt-BR" dirty="0" smtClean="0"/>
              <a:t>; além disso, o ato de fusão afetiva, que dá o prazer do amor pela arte, pressupõe um ato de conhecimento, uma operação de decifração e decodificação, que implica o acionamento de um patrimônio cognitivo e de uma competência cultural”.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title"/>
          </p:nvPr>
        </p:nvSpPr>
        <p:spPr/>
        <p:txBody>
          <a:bodyPr>
            <a:normAutofit fontScale="90000"/>
          </a:bodyPr>
          <a:lstStyle/>
          <a:p>
            <a:r>
              <a:rPr lang="pt-BR" dirty="0" smtClean="0">
                <a:solidFill>
                  <a:srgbClr val="FF0000"/>
                </a:solidFill>
              </a:rPr>
              <a:t>Bernard </a:t>
            </a:r>
            <a:r>
              <a:rPr lang="pt-BR" dirty="0" err="1" smtClean="0">
                <a:solidFill>
                  <a:srgbClr val="FF0000"/>
                </a:solidFill>
              </a:rPr>
              <a:t>Lahire</a:t>
            </a:r>
            <a:r>
              <a:rPr lang="pt-BR" dirty="0" smtClean="0">
                <a:solidFill>
                  <a:srgbClr val="FF0000"/>
                </a:solidFill>
              </a:rPr>
              <a:t> </a:t>
            </a:r>
            <a:br>
              <a:rPr lang="pt-BR" dirty="0" smtClean="0">
                <a:solidFill>
                  <a:srgbClr val="FF0000"/>
                </a:solidFill>
              </a:rPr>
            </a:br>
            <a:r>
              <a:rPr lang="pt-BR" dirty="0" smtClean="0">
                <a:solidFill>
                  <a:srgbClr val="FF0000"/>
                </a:solidFill>
              </a:rPr>
              <a:t>A cultura do indivíduo</a:t>
            </a:r>
          </a:p>
        </p:txBody>
      </p:sp>
      <p:sp>
        <p:nvSpPr>
          <p:cNvPr id="15363" name="Espaço Reservado para Conteúdo 2"/>
          <p:cNvSpPr>
            <a:spLocks noGrp="1"/>
          </p:cNvSpPr>
          <p:nvPr>
            <p:ph idx="1"/>
          </p:nvPr>
        </p:nvSpPr>
        <p:spPr/>
        <p:txBody>
          <a:bodyPr>
            <a:normAutofit lnSpcReduction="10000"/>
          </a:bodyPr>
          <a:lstStyle/>
          <a:p>
            <a:pPr>
              <a:buFont typeface="Wingdings" pitchFamily="2" charset="2"/>
              <a:buChar char="ü"/>
            </a:pPr>
            <a:r>
              <a:rPr lang="pt-BR" dirty="0" smtClean="0"/>
              <a:t>Sociologia à escala individual – apreensão do social em sua forma individualizada</a:t>
            </a:r>
          </a:p>
          <a:p>
            <a:pPr>
              <a:buFont typeface="Wingdings" pitchFamily="2" charset="2"/>
              <a:buChar char="ü"/>
            </a:pPr>
            <a:r>
              <a:rPr lang="pt-BR" dirty="0" smtClean="0"/>
              <a:t>A possibilidade de existência de uma trajetória coletiva típica, a priori, classificada a partir das classes sociais, é questionada a partir da </a:t>
            </a:r>
            <a:r>
              <a:rPr lang="pt-BR" dirty="0" err="1" smtClean="0"/>
              <a:t>ideia</a:t>
            </a:r>
            <a:r>
              <a:rPr lang="pt-BR" dirty="0" smtClean="0"/>
              <a:t> de que o indivíduo é complexo, fruto de múltiplos processos de socialização</a:t>
            </a:r>
          </a:p>
          <a:p>
            <a:pPr>
              <a:buFont typeface="Wingdings" pitchFamily="2" charset="2"/>
              <a:buChar char="ü"/>
            </a:pPr>
            <a:r>
              <a:rPr lang="pt-BR" dirty="0" smtClean="0"/>
              <a:t>Percepção da incoerência e multidimensionalidade dos indivíduos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pt-BR" sz="4000" dirty="0" smtClean="0">
                <a:solidFill>
                  <a:srgbClr val="FF0000"/>
                </a:solidFill>
              </a:rPr>
              <a:t>Bernard </a:t>
            </a:r>
            <a:r>
              <a:rPr lang="pt-BR" sz="4000" dirty="0" err="1" smtClean="0">
                <a:solidFill>
                  <a:srgbClr val="FF0000"/>
                </a:solidFill>
              </a:rPr>
              <a:t>Lahire</a:t>
            </a:r>
            <a:r>
              <a:rPr lang="pt-BR" sz="4000" dirty="0" smtClean="0">
                <a:solidFill>
                  <a:srgbClr val="FF0000"/>
                </a:solidFill>
              </a:rPr>
              <a:t> </a:t>
            </a:r>
            <a:r>
              <a:rPr lang="pt-BR" sz="4000" dirty="0" smtClean="0"/>
              <a:t/>
            </a:r>
            <a:br>
              <a:rPr lang="pt-BR" sz="4000" dirty="0" smtClean="0"/>
            </a:br>
            <a:endParaRPr lang="pt-BR" sz="4000" dirty="0" smtClean="0">
              <a:solidFill>
                <a:srgbClr val="FF0000"/>
              </a:solidFill>
            </a:endParaRPr>
          </a:p>
        </p:txBody>
      </p:sp>
      <p:sp>
        <p:nvSpPr>
          <p:cNvPr id="14339" name="Rectangle 3"/>
          <p:cNvSpPr>
            <a:spLocks noGrp="1" noChangeArrowheads="1"/>
          </p:cNvSpPr>
          <p:nvPr>
            <p:ph type="body" idx="1"/>
          </p:nvPr>
        </p:nvSpPr>
        <p:spPr/>
        <p:txBody>
          <a:bodyPr/>
          <a:lstStyle/>
          <a:p>
            <a:pPr algn="just" eaLnBrk="1" hangingPunct="1">
              <a:buFont typeface="Wingdings" pitchFamily="2" charset="2"/>
              <a:buChar char="ü"/>
            </a:pPr>
            <a:r>
              <a:rPr lang="pt-BR" dirty="0" smtClean="0"/>
              <a:t>Diferença entre práticas legitimadas culturalmente (alta cultura) e as consideradas não legítimas ou simples lazer: não separa as classes mas divide as diferentes práticas e preferências culturais dos próprios indivíduos – dissonâncias no comportamento cultural</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smtClean="0"/>
              <a:t>Democratização da cultura: fim e continuação? </a:t>
            </a:r>
            <a:r>
              <a:rPr lang="pt-BR" sz="3200" dirty="0" smtClean="0">
                <a:solidFill>
                  <a:srgbClr val="FF0000"/>
                </a:solidFill>
              </a:rPr>
              <a:t/>
            </a:r>
            <a:br>
              <a:rPr lang="pt-BR" sz="3200" dirty="0" smtClean="0">
                <a:solidFill>
                  <a:srgbClr val="FF0000"/>
                </a:solidFill>
              </a:rPr>
            </a:br>
            <a:r>
              <a:rPr lang="pt-BR" sz="3200" dirty="0" smtClean="0">
                <a:solidFill>
                  <a:srgbClr val="FF0000"/>
                </a:solidFill>
              </a:rPr>
              <a:t>Olivier </a:t>
            </a:r>
            <a:r>
              <a:rPr lang="pt-BR" sz="3200" dirty="0" err="1" smtClean="0">
                <a:solidFill>
                  <a:srgbClr val="FF0000"/>
                </a:solidFill>
              </a:rPr>
              <a:t>Donnat</a:t>
            </a:r>
            <a:endParaRPr lang="pt-BR" sz="3200" dirty="0">
              <a:solidFill>
                <a:srgbClr val="FF0000"/>
              </a:solidFill>
            </a:endParaRPr>
          </a:p>
        </p:txBody>
      </p:sp>
      <p:sp>
        <p:nvSpPr>
          <p:cNvPr id="3" name="Espaço Reservado para Conteúdo 2"/>
          <p:cNvSpPr>
            <a:spLocks noGrp="1"/>
          </p:cNvSpPr>
          <p:nvPr>
            <p:ph idx="1"/>
          </p:nvPr>
        </p:nvSpPr>
        <p:spPr/>
        <p:txBody>
          <a:bodyPr>
            <a:normAutofit fontScale="92500" lnSpcReduction="20000"/>
          </a:bodyPr>
          <a:lstStyle/>
          <a:p>
            <a:pPr marL="0" indent="0">
              <a:buNone/>
            </a:pPr>
            <a:r>
              <a:rPr lang="pt-BR" dirty="0" smtClean="0"/>
              <a:t>”(...) a sobrevivência de faixas inteiras da vida cultural – e, portanto, dos artistas e das obras – passa pela </a:t>
            </a:r>
            <a:r>
              <a:rPr lang="pt-BR" dirty="0" smtClean="0">
                <a:solidFill>
                  <a:srgbClr val="FF0000"/>
                </a:solidFill>
              </a:rPr>
              <a:t>ampliação dos públicos </a:t>
            </a:r>
            <a:r>
              <a:rPr lang="pt-BR" dirty="0" smtClean="0"/>
              <a:t>que a ela acedem. Razão pela qual uma das condições – necessária embora não suficiente – para a refundação da política cultural que todo mundo parece desejar reside em nossa capacidade de renovar “a questão do público” e encontrar respostas capazes de levar em conta não só as novas condições de acesso à arte e à cultura ligadas às tecnologias digitais como também o estado atual das desigualdades na sociedade francesa”.</a:t>
            </a:r>
          </a:p>
        </p:txBody>
      </p:sp>
    </p:spTree>
    <p:extLst>
      <p:ext uri="{BB962C8B-B14F-4D97-AF65-F5344CB8AC3E}">
        <p14:creationId xmlns:p14="http://schemas.microsoft.com/office/powerpoint/2010/main" val="10934785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p:cNvSpPr>
            <a:spLocks noGrp="1"/>
          </p:cNvSpPr>
          <p:nvPr>
            <p:ph type="title"/>
          </p:nvPr>
        </p:nvSpPr>
        <p:spPr/>
        <p:txBody>
          <a:bodyPr>
            <a:normAutofit/>
          </a:bodyPr>
          <a:lstStyle/>
          <a:p>
            <a:r>
              <a:rPr lang="pt-BR" sz="3200" dirty="0"/>
              <a:t>Democratização da cultura: fim e continuação? </a:t>
            </a:r>
            <a:r>
              <a:rPr lang="pt-BR" sz="3200" dirty="0">
                <a:solidFill>
                  <a:srgbClr val="FF0000"/>
                </a:solidFill>
              </a:rPr>
              <a:t/>
            </a:r>
            <a:br>
              <a:rPr lang="pt-BR" sz="3200" dirty="0">
                <a:solidFill>
                  <a:srgbClr val="FF0000"/>
                </a:solidFill>
              </a:rPr>
            </a:br>
            <a:r>
              <a:rPr lang="pt-BR" sz="3200" dirty="0">
                <a:solidFill>
                  <a:srgbClr val="FF0000"/>
                </a:solidFill>
              </a:rPr>
              <a:t>Olivier </a:t>
            </a:r>
            <a:r>
              <a:rPr lang="pt-BR" sz="3200" dirty="0" err="1">
                <a:solidFill>
                  <a:srgbClr val="FF0000"/>
                </a:solidFill>
              </a:rPr>
              <a:t>Donnat</a:t>
            </a:r>
            <a:endParaRPr lang="pt-BR" sz="3200" dirty="0" smtClean="0">
              <a:solidFill>
                <a:srgbClr val="FF0000"/>
              </a:solidFill>
            </a:endParaRPr>
          </a:p>
        </p:txBody>
      </p:sp>
      <p:sp>
        <p:nvSpPr>
          <p:cNvPr id="24579" name="Espaço Reservado para Conteúdo 2"/>
          <p:cNvSpPr>
            <a:spLocks noGrp="1"/>
          </p:cNvSpPr>
          <p:nvPr>
            <p:ph idx="1"/>
          </p:nvPr>
        </p:nvSpPr>
        <p:spPr/>
        <p:txBody>
          <a:bodyPr>
            <a:normAutofit lnSpcReduction="10000"/>
          </a:bodyPr>
          <a:lstStyle/>
          <a:p>
            <a:pPr>
              <a:buFont typeface="Wingdings" pitchFamily="2" charset="2"/>
              <a:buChar char="ü"/>
            </a:pPr>
            <a:r>
              <a:rPr lang="pt-BR" dirty="0" smtClean="0"/>
              <a:t>Para alavancar o desejo de cultura (política cultural de demanda):</a:t>
            </a:r>
          </a:p>
          <a:p>
            <a:pPr>
              <a:buFont typeface="Wingdings" pitchFamily="2" charset="2"/>
              <a:buChar char="ü"/>
            </a:pPr>
            <a:r>
              <a:rPr lang="pt-BR" dirty="0" smtClean="0"/>
              <a:t>Incorporação efetiva da </a:t>
            </a:r>
            <a:r>
              <a:rPr lang="pt-BR" u="sng" dirty="0" smtClean="0"/>
              <a:t>educação artística e cultural </a:t>
            </a:r>
            <a:r>
              <a:rPr lang="pt-BR" dirty="0" smtClean="0"/>
              <a:t>nas políticas educativas;</a:t>
            </a:r>
          </a:p>
          <a:p>
            <a:pPr>
              <a:buFont typeface="Wingdings" pitchFamily="2" charset="2"/>
              <a:buChar char="ü"/>
            </a:pPr>
            <a:r>
              <a:rPr lang="pt-BR" dirty="0" smtClean="0"/>
              <a:t>Política efetiva dos estabelecimentos culturais em relação ao </a:t>
            </a:r>
            <a:r>
              <a:rPr lang="pt-BR" u="sng" dirty="0" smtClean="0"/>
              <a:t>desenvolvimento dos públicos</a:t>
            </a:r>
            <a:r>
              <a:rPr lang="pt-BR" dirty="0" smtClean="0"/>
              <a:t>;</a:t>
            </a:r>
          </a:p>
          <a:p>
            <a:pPr>
              <a:buFont typeface="Wingdings" pitchFamily="2" charset="2"/>
              <a:buChar char="ü"/>
            </a:pPr>
            <a:r>
              <a:rPr lang="pt-BR" dirty="0" smtClean="0"/>
              <a:t>Criação de um serviço público de </a:t>
            </a:r>
            <a:r>
              <a:rPr lang="pt-BR" u="sng" dirty="0" smtClean="0"/>
              <a:t>cultura em domicílio </a:t>
            </a:r>
            <a:r>
              <a:rPr lang="pt-BR" dirty="0" smtClean="0"/>
              <a:t>para alcançar grande número de pessoas (digitalização). </a:t>
            </a:r>
            <a:endParaRPr lang="pt-BR" u="sng"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err="1" smtClean="0"/>
              <a:t>I’m</a:t>
            </a:r>
            <a:r>
              <a:rPr lang="pt-BR" dirty="0" smtClean="0"/>
              <a:t> </a:t>
            </a:r>
            <a:r>
              <a:rPr lang="pt-BR" dirty="0" err="1" smtClean="0"/>
              <a:t>alive</a:t>
            </a:r>
            <a:r>
              <a:rPr lang="pt-BR" dirty="0" smtClean="0"/>
              <a:t> ou </a:t>
            </a:r>
            <a:r>
              <a:rPr lang="pt-BR" dirty="0" err="1" smtClean="0"/>
              <a:t>I’m</a:t>
            </a:r>
            <a:r>
              <a:rPr lang="pt-BR" dirty="0" smtClean="0"/>
              <a:t> a </a:t>
            </a:r>
            <a:r>
              <a:rPr lang="pt-BR" dirty="0" err="1" smtClean="0"/>
              <a:t>live</a:t>
            </a:r>
            <a:r>
              <a:rPr lang="pt-BR" dirty="0" smtClean="0"/>
              <a:t>?</a:t>
            </a:r>
            <a:br>
              <a:rPr lang="pt-BR" dirty="0" smtClean="0"/>
            </a:br>
            <a:r>
              <a:rPr lang="pt-BR" dirty="0" smtClean="0">
                <a:solidFill>
                  <a:srgbClr val="FF0000"/>
                </a:solidFill>
              </a:rPr>
              <a:t>Renan Marcondes</a:t>
            </a:r>
            <a:endParaRPr lang="pt-BR" dirty="0">
              <a:solidFill>
                <a:srgbClr val="FF0000"/>
              </a:solidFill>
            </a:endParaRPr>
          </a:p>
        </p:txBody>
      </p:sp>
      <p:sp>
        <p:nvSpPr>
          <p:cNvPr id="3" name="Espaço Reservado para Conteúdo 2"/>
          <p:cNvSpPr>
            <a:spLocks noGrp="1"/>
          </p:cNvSpPr>
          <p:nvPr>
            <p:ph idx="1"/>
          </p:nvPr>
        </p:nvSpPr>
        <p:spPr/>
        <p:txBody>
          <a:bodyPr>
            <a:normAutofit fontScale="70000" lnSpcReduction="20000"/>
          </a:bodyPr>
          <a:lstStyle/>
          <a:p>
            <a:pPr algn="just"/>
            <a:r>
              <a:rPr lang="pt-BR" dirty="0" smtClean="0"/>
              <a:t>Gostaria de imaginar, porém, como essas plataformas podem não apenas ser alimentadas por essa vida comprovada enquanto autônoma e dona de si (talvez enfim independente das galerias, dirão alguns!), mas podem também ser povoadas por algum tipo de assombro ou ruptura nesse mesmo circuito. Ao se transformarem do dia para a noite em ateliês e </a:t>
            </a:r>
            <a:r>
              <a:rPr lang="pt-BR" i="1" dirty="0" smtClean="0"/>
              <a:t>home-offices</a:t>
            </a:r>
            <a:r>
              <a:rPr lang="pt-BR" dirty="0" smtClean="0"/>
              <a:t>, os espaços domésticos e privados não precisam se revestir da pura positividade do </a:t>
            </a:r>
            <a:r>
              <a:rPr lang="pt-BR" i="1" dirty="0" err="1" smtClean="0"/>
              <a:t>mindfulness</a:t>
            </a:r>
            <a:r>
              <a:rPr lang="pt-BR" dirty="0" smtClean="0"/>
              <a:t> e do trabalho eficaz, mas podem também se deixar habitar por fantasmas, por ausências e espaços vazios, fazendo de sua momentânea dimensão pública sintoma de que algo não vai bem e de que há um espaço contraditório entre </a:t>
            </a:r>
            <a:r>
              <a:rPr lang="pt-BR" i="1" dirty="0" err="1" smtClean="0"/>
              <a:t>lives</a:t>
            </a:r>
            <a:r>
              <a:rPr lang="pt-BR" dirty="0" smtClean="0"/>
              <a:t> que se acumulam e vidas que desaparecem. Pode estar aqui aberto um espaço para entender a morte como parte constituinte da vida e não como seu oposto, vendo na arte mais uma forma de se conciliar com a morte do que de superá-la”.</a:t>
            </a:r>
            <a:endParaRPr lang="pt-BR" dirty="0"/>
          </a:p>
        </p:txBody>
      </p:sp>
    </p:spTree>
    <p:extLst>
      <p:ext uri="{BB962C8B-B14F-4D97-AF65-F5344CB8AC3E}">
        <p14:creationId xmlns:p14="http://schemas.microsoft.com/office/powerpoint/2010/main" val="2615345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FF0000"/>
                </a:solidFill>
              </a:rPr>
              <a:t>Democracia Cultural</a:t>
            </a:r>
            <a:endParaRPr lang="pt-BR" dirty="0">
              <a:solidFill>
                <a:srgbClr val="FF0000"/>
              </a:solidFill>
            </a:endParaRPr>
          </a:p>
        </p:txBody>
      </p:sp>
      <p:sp>
        <p:nvSpPr>
          <p:cNvPr id="3" name="Espaço Reservado para Conteúdo 2"/>
          <p:cNvSpPr>
            <a:spLocks noGrp="1"/>
          </p:cNvSpPr>
          <p:nvPr>
            <p:ph idx="1"/>
          </p:nvPr>
        </p:nvSpPr>
        <p:spPr/>
        <p:txBody>
          <a:bodyPr/>
          <a:lstStyle/>
          <a:p>
            <a:pPr>
              <a:buFont typeface="Wingdings" pitchFamily="2" charset="2"/>
              <a:buChar char="ü"/>
            </a:pPr>
            <a:r>
              <a:rPr lang="pt-BR" dirty="0" smtClean="0"/>
              <a:t>Livre desenvolvimento individual por meio da fruição e da criação, no respeito à diversidade cultural - local, nacional e internacional</a:t>
            </a:r>
          </a:p>
          <a:p>
            <a:pPr>
              <a:buFont typeface="Wingdings" pitchFamily="2" charset="2"/>
              <a:buChar char="ü"/>
            </a:pPr>
            <a:r>
              <a:rPr lang="pt-BR" dirty="0" smtClean="0"/>
              <a:t>Ampliação do campo cultural: outras práticas</a:t>
            </a:r>
          </a:p>
          <a:p>
            <a:pPr>
              <a:buFont typeface="Wingdings" pitchFamily="2" charset="2"/>
              <a:buChar char="ü"/>
            </a:pPr>
            <a:r>
              <a:rPr lang="pt-BR" dirty="0" smtClean="0"/>
              <a:t>Que cada cidadão escolha suas práticas culturais: invenção e criação como motor da democracia</a:t>
            </a:r>
            <a:endParaRPr lang="pt-B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FF0000"/>
                </a:solidFill>
              </a:rPr>
              <a:t>Democracia Cultural</a:t>
            </a:r>
            <a:endParaRPr lang="pt-BR" dirty="0">
              <a:solidFill>
                <a:srgbClr val="FF0000"/>
              </a:solidFill>
            </a:endParaRPr>
          </a:p>
        </p:txBody>
      </p:sp>
      <p:sp>
        <p:nvSpPr>
          <p:cNvPr id="3" name="Espaço Reservado para Conteúdo 2"/>
          <p:cNvSpPr>
            <a:spLocks noGrp="1"/>
          </p:cNvSpPr>
          <p:nvPr>
            <p:ph idx="1"/>
          </p:nvPr>
        </p:nvSpPr>
        <p:spPr/>
        <p:txBody>
          <a:bodyPr/>
          <a:lstStyle/>
          <a:p>
            <a:pPr>
              <a:buFont typeface="Wingdings" pitchFamily="2" charset="2"/>
              <a:buChar char="ü"/>
            </a:pPr>
            <a:r>
              <a:rPr lang="pt-BR" dirty="0" smtClean="0"/>
              <a:t>Existência de públicos diversos (≠ público único e homogêneo)</a:t>
            </a:r>
          </a:p>
          <a:p>
            <a:pPr>
              <a:buFont typeface="Wingdings" pitchFamily="2" charset="2"/>
              <a:buChar char="ü"/>
            </a:pPr>
            <a:r>
              <a:rPr lang="pt-BR" dirty="0" smtClean="0"/>
              <a:t>Múltiplos paradigmas de legitimação das práticas culturais</a:t>
            </a:r>
          </a:p>
          <a:p>
            <a:pPr>
              <a:buFont typeface="Wingdings" pitchFamily="2" charset="2"/>
              <a:buChar char="ü"/>
            </a:pPr>
            <a:r>
              <a:rPr lang="pt-BR" dirty="0" smtClean="0"/>
              <a:t>Lugares legitimados e não legitimados</a:t>
            </a:r>
          </a:p>
          <a:p>
            <a:pPr>
              <a:buFont typeface="Wingdings" pitchFamily="2" charset="2"/>
              <a:buChar char="ü"/>
            </a:pPr>
            <a:r>
              <a:rPr lang="pt-BR" dirty="0" err="1" smtClean="0"/>
              <a:t>Consequências</a:t>
            </a:r>
            <a:r>
              <a:rPr lang="pt-BR" dirty="0" smtClean="0"/>
              <a:t>?</a:t>
            </a:r>
          </a:p>
          <a:p>
            <a:pPr>
              <a:buFont typeface="Wingdings" pitchFamily="2" charset="2"/>
              <a:buChar char="ü"/>
            </a:pPr>
            <a:r>
              <a:rPr lang="pt-BR" dirty="0" smtClean="0"/>
              <a:t>Desafios?</a:t>
            </a:r>
            <a:endParaRPr lang="pt-B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pt-BR" sz="4000" dirty="0" smtClean="0">
                <a:solidFill>
                  <a:srgbClr val="FF0000"/>
                </a:solidFill>
              </a:rPr>
              <a:t>Montesquieu – </a:t>
            </a:r>
            <a:r>
              <a:rPr lang="pt-BR" sz="4000" i="1" dirty="0" smtClean="0">
                <a:solidFill>
                  <a:srgbClr val="FF0000"/>
                </a:solidFill>
              </a:rPr>
              <a:t>O Gosto</a:t>
            </a:r>
            <a:br>
              <a:rPr lang="pt-BR" sz="4000" i="1" dirty="0" smtClean="0">
                <a:solidFill>
                  <a:srgbClr val="FF0000"/>
                </a:solidFill>
              </a:rPr>
            </a:br>
            <a:r>
              <a:rPr lang="pt-BR" sz="4000" dirty="0" smtClean="0">
                <a:solidFill>
                  <a:srgbClr val="FF0000"/>
                </a:solidFill>
              </a:rPr>
              <a:t>1753-1755</a:t>
            </a:r>
          </a:p>
        </p:txBody>
      </p:sp>
      <p:sp>
        <p:nvSpPr>
          <p:cNvPr id="20483" name="Rectangle 3"/>
          <p:cNvSpPr>
            <a:spLocks noGrp="1" noChangeArrowheads="1"/>
          </p:cNvSpPr>
          <p:nvPr>
            <p:ph type="body" idx="1"/>
          </p:nvPr>
        </p:nvSpPr>
        <p:spPr/>
        <p:txBody>
          <a:bodyPr/>
          <a:lstStyle/>
          <a:p>
            <a:pPr algn="just" eaLnBrk="1" hangingPunct="1">
              <a:lnSpc>
                <a:spcPct val="90000"/>
              </a:lnSpc>
              <a:buFont typeface="Wingdings" pitchFamily="2" charset="2"/>
              <a:buChar char="ü"/>
            </a:pPr>
            <a:r>
              <a:rPr lang="pt-BR" sz="2400" dirty="0" smtClean="0"/>
              <a:t>Prazer proporcionado por um objeto </a:t>
            </a:r>
            <a:r>
              <a:rPr lang="pt-BR" sz="2400" dirty="0" smtClean="0">
                <a:cs typeface="Arial" charset="0"/>
              </a:rPr>
              <a:t>→ </a:t>
            </a:r>
            <a:r>
              <a:rPr lang="pt-BR" sz="2400" dirty="0" smtClean="0"/>
              <a:t>leva as pessoas a um outro objeto </a:t>
            </a:r>
            <a:r>
              <a:rPr lang="pt-BR" sz="2400" dirty="0" smtClean="0">
                <a:cs typeface="Arial" charset="0"/>
              </a:rPr>
              <a:t>→ pessoas procuram sempre coisas novas</a:t>
            </a:r>
          </a:p>
          <a:p>
            <a:pPr algn="just" eaLnBrk="1" hangingPunct="1">
              <a:lnSpc>
                <a:spcPct val="90000"/>
              </a:lnSpc>
              <a:buFont typeface="Wingdings" pitchFamily="2" charset="2"/>
              <a:buChar char="ü"/>
            </a:pPr>
            <a:r>
              <a:rPr lang="pt-BR" sz="2400" dirty="0" smtClean="0">
                <a:cs typeface="Arial" charset="0"/>
              </a:rPr>
              <a:t>Uma das molas para o exercício do gosto e a obtenção do prazer = multiplicação das ‘coisas a ver’</a:t>
            </a:r>
          </a:p>
          <a:p>
            <a:pPr algn="just" eaLnBrk="1" hangingPunct="1">
              <a:lnSpc>
                <a:spcPct val="90000"/>
              </a:lnSpc>
              <a:buFont typeface="Wingdings" pitchFamily="2" charset="2"/>
              <a:buChar char="ü"/>
            </a:pPr>
            <a:r>
              <a:rPr lang="pt-BR" sz="2400" dirty="0" smtClean="0">
                <a:cs typeface="Arial" charset="0"/>
              </a:rPr>
              <a:t>Desenvolvimento do gosto → exercício da multiplicação da visão e do conhecimento</a:t>
            </a:r>
          </a:p>
          <a:p>
            <a:pPr algn="just" eaLnBrk="1" hangingPunct="1">
              <a:lnSpc>
                <a:spcPct val="90000"/>
              </a:lnSpc>
              <a:buFont typeface="Wingdings" pitchFamily="2" charset="2"/>
              <a:buChar char="ü"/>
            </a:pPr>
            <a:r>
              <a:rPr lang="pt-BR" sz="2400" dirty="0" smtClean="0">
                <a:cs typeface="Arial" charset="0"/>
              </a:rPr>
              <a:t>“Dar a ver, dar a ver mais do que se poderia esperar, dar a ver outra coisa, e outra coisa que não se espera: essa seria, nesta ótica, a meta de um programa artístico, de uma filosofia da educação, de uma política cultural.”</a:t>
            </a:r>
          </a:p>
          <a:p>
            <a:pPr algn="just" eaLnBrk="1" hangingPunct="1">
              <a:lnSpc>
                <a:spcPct val="90000"/>
              </a:lnSpc>
              <a:buFont typeface="Wingdings" pitchFamily="2" charset="2"/>
              <a:buChar char="ü"/>
            </a:pPr>
            <a:r>
              <a:rPr lang="pt-BR" sz="2400" b="1" dirty="0" smtClean="0">
                <a:cs typeface="Arial" charset="0"/>
              </a:rPr>
              <a:t>Ampliação da esfera de presença do ser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pt-BR" dirty="0" smtClean="0">
              <a:solidFill>
                <a:srgbClr val="FF0000"/>
              </a:solidFill>
            </a:endParaRPr>
          </a:p>
        </p:txBody>
      </p:sp>
      <p:sp>
        <p:nvSpPr>
          <p:cNvPr id="21507" name="Rectangle 3"/>
          <p:cNvSpPr>
            <a:spLocks noGrp="1" noChangeArrowheads="1"/>
          </p:cNvSpPr>
          <p:nvPr>
            <p:ph type="body" idx="1"/>
          </p:nvPr>
        </p:nvSpPr>
        <p:spPr/>
        <p:txBody>
          <a:bodyPr>
            <a:normAutofit/>
          </a:bodyPr>
          <a:lstStyle/>
          <a:p>
            <a:pPr algn="just" eaLnBrk="1" hangingPunct="1">
              <a:buFont typeface="Wingdings" pitchFamily="2" charset="2"/>
              <a:buChar char="ü"/>
            </a:pPr>
            <a:r>
              <a:rPr lang="pt-BR" dirty="0" err="1" smtClean="0"/>
              <a:t>Ideia</a:t>
            </a:r>
            <a:r>
              <a:rPr lang="pt-BR" dirty="0" smtClean="0"/>
              <a:t> de ordenação: mostrar as coisas de forma ordenada, ensinar a ver, educar para ver </a:t>
            </a:r>
            <a:r>
              <a:rPr lang="pt-BR" dirty="0" smtClean="0">
                <a:cs typeface="Arial" charset="0"/>
              </a:rPr>
              <a:t>→ educação dos sentidos ou educação do gosto configura uma das orientações da política cultural mais discutíveis</a:t>
            </a:r>
          </a:p>
          <a:p>
            <a:pPr algn="just">
              <a:buFont typeface="Wingdings" pitchFamily="2" charset="2"/>
              <a:buChar char="ü"/>
            </a:pPr>
            <a:r>
              <a:rPr lang="pt-BR" dirty="0" smtClean="0"/>
              <a:t>Desenvolvimento da capacidade crítica, entendida como a faculdade de distinguir entre uma coisa e outra.</a:t>
            </a:r>
          </a:p>
          <a:p>
            <a:pPr algn="just" eaLnBrk="1" hangingPunct="1">
              <a:buNone/>
            </a:pPr>
            <a:endParaRPr lang="pt-BR" dirty="0" smtClean="0">
              <a:cs typeface="Arial"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ctr">
              <a:buNone/>
            </a:pPr>
            <a:r>
              <a:rPr lang="pt-BR" dirty="0" smtClean="0">
                <a:latin typeface="+mj-lt"/>
              </a:rPr>
              <a:t>Práticas Culturais e Novas tecnologias</a:t>
            </a:r>
          </a:p>
          <a:p>
            <a:pPr algn="ctr">
              <a:buNone/>
            </a:pPr>
            <a:r>
              <a:rPr lang="pt-BR" dirty="0" smtClean="0">
                <a:solidFill>
                  <a:srgbClr val="FF0000"/>
                </a:solidFill>
                <a:latin typeface="+mj-lt"/>
                <a:cs typeface="Arial"/>
              </a:rPr>
              <a:t>↓</a:t>
            </a:r>
          </a:p>
          <a:p>
            <a:pPr algn="ctr">
              <a:buNone/>
            </a:pPr>
            <a:r>
              <a:rPr lang="pt-BR" dirty="0" smtClean="0">
                <a:latin typeface="+mj-lt"/>
                <a:cs typeface="Arial"/>
              </a:rPr>
              <a:t>Processos novos e complexos exigem que se enxergue com outras lentes, que se utilizem novas ferramentas</a:t>
            </a:r>
            <a:endParaRPr lang="pt-BR" dirty="0">
              <a:latin typeface="+mj-l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100" dirty="0" smtClean="0">
                <a:solidFill>
                  <a:schemeClr val="tx2"/>
                </a:solidFill>
                <a:latin typeface="Lucida Handwriting" pitchFamily="66" charset="0"/>
              </a:rPr>
              <a:t/>
            </a:r>
            <a:br>
              <a:rPr lang="pt-BR" sz="3100" dirty="0" smtClean="0">
                <a:solidFill>
                  <a:schemeClr val="tx2"/>
                </a:solidFill>
                <a:latin typeface="Lucida Handwriting" pitchFamily="66" charset="0"/>
              </a:rPr>
            </a:br>
            <a:r>
              <a:rPr lang="pt-BR" sz="3100" dirty="0" smtClean="0">
                <a:solidFill>
                  <a:srgbClr val="FF0000"/>
                </a:solidFill>
              </a:rPr>
              <a:t>Como o advento das novas tecnologias está modificando as práticas culturais?</a:t>
            </a:r>
            <a:r>
              <a:rPr lang="pt-BR" dirty="0" smtClean="0">
                <a:solidFill>
                  <a:schemeClr val="tx2"/>
                </a:solidFill>
              </a:rPr>
              <a:t/>
            </a:r>
            <a:br>
              <a:rPr lang="pt-BR" dirty="0" smtClean="0">
                <a:solidFill>
                  <a:schemeClr val="tx2"/>
                </a:solidFill>
              </a:rPr>
            </a:br>
            <a:endParaRPr lang="pt-BR" dirty="0"/>
          </a:p>
        </p:txBody>
      </p:sp>
      <p:sp>
        <p:nvSpPr>
          <p:cNvPr id="3" name="Espaço Reservado para Conteúdo 2"/>
          <p:cNvSpPr>
            <a:spLocks noGrp="1"/>
          </p:cNvSpPr>
          <p:nvPr>
            <p:ph idx="1"/>
          </p:nvPr>
        </p:nvSpPr>
        <p:spPr/>
        <p:txBody>
          <a:bodyPr>
            <a:normAutofit fontScale="92500" lnSpcReduction="10000"/>
          </a:bodyPr>
          <a:lstStyle/>
          <a:p>
            <a:pPr algn="just">
              <a:buFont typeface="Wingdings" pitchFamily="2" charset="2"/>
              <a:buChar char="ü"/>
            </a:pPr>
            <a:r>
              <a:rPr lang="pt-BR" dirty="0" smtClean="0">
                <a:latin typeface="+mj-lt"/>
              </a:rPr>
              <a:t>Transformações - Espaços e circuitos de produção, consumo e circulação cultural e artística, além das comunidades interpretativas e críticas;</a:t>
            </a:r>
          </a:p>
          <a:p>
            <a:pPr algn="just">
              <a:buFont typeface="Wingdings" pitchFamily="2" charset="2"/>
              <a:buChar char="ü"/>
            </a:pPr>
            <a:r>
              <a:rPr lang="pt-BR" dirty="0" smtClean="0">
                <a:latin typeface="+mj-lt"/>
              </a:rPr>
              <a:t>Internet - Grande mediadora entre a produção, a circulação e o consumo/uso cultural; (</a:t>
            </a:r>
            <a:r>
              <a:rPr lang="pt-BR" dirty="0" err="1" smtClean="0">
                <a:latin typeface="+mj-lt"/>
              </a:rPr>
              <a:t>Darnton</a:t>
            </a:r>
            <a:r>
              <a:rPr lang="pt-BR" dirty="0" smtClean="0">
                <a:latin typeface="+mj-lt"/>
              </a:rPr>
              <a:t>: </a:t>
            </a:r>
            <a:r>
              <a:rPr lang="pt-BR" dirty="0" err="1" smtClean="0">
                <a:latin typeface="+mj-lt"/>
              </a:rPr>
              <a:t>google</a:t>
            </a:r>
            <a:r>
              <a:rPr lang="pt-BR" dirty="0" smtClean="0">
                <a:latin typeface="+mj-lt"/>
              </a:rPr>
              <a:t> como selecionador e organizador da cultura contemporânea);</a:t>
            </a:r>
          </a:p>
          <a:p>
            <a:pPr algn="just">
              <a:buFont typeface="Wingdings" pitchFamily="2" charset="2"/>
              <a:buChar char="ü"/>
            </a:pPr>
            <a:r>
              <a:rPr lang="pt-BR" dirty="0" smtClean="0">
                <a:latin typeface="+mj-lt"/>
              </a:rPr>
              <a:t>Práticas culturais e Novas tecnologias - não estão apartadas</a:t>
            </a:r>
            <a:endParaRPr lang="pt-BR" dirty="0">
              <a:latin typeface="+mj-l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FF0000"/>
                </a:solidFill>
              </a:rPr>
              <a:t>Cultura nas capitais (2018)</a:t>
            </a:r>
            <a:endParaRPr lang="pt-BR" dirty="0">
              <a:solidFill>
                <a:srgbClr val="FF0000"/>
              </a:solidFill>
            </a:endParaRPr>
          </a:p>
        </p:txBody>
      </p:sp>
      <p:sp>
        <p:nvSpPr>
          <p:cNvPr id="3" name="Espaço Reservado para Conteúdo 2"/>
          <p:cNvSpPr>
            <a:spLocks noGrp="1"/>
          </p:cNvSpPr>
          <p:nvPr>
            <p:ph idx="1"/>
          </p:nvPr>
        </p:nvSpPr>
        <p:spPr>
          <a:xfrm>
            <a:off x="457200" y="1628800"/>
            <a:ext cx="8229600" cy="4525963"/>
          </a:xfrm>
        </p:spPr>
        <p:txBody>
          <a:bodyPr>
            <a:normAutofit fontScale="77500" lnSpcReduction="20000"/>
          </a:bodyPr>
          <a:lstStyle/>
          <a:p>
            <a:pPr marL="0" indent="0">
              <a:buNone/>
            </a:pPr>
            <a:r>
              <a:rPr lang="pt-BR" dirty="0" smtClean="0">
                <a:hlinkClick r:id="rId2"/>
              </a:rPr>
              <a:t>http</a:t>
            </a:r>
            <a:r>
              <a:rPr lang="pt-BR" dirty="0">
                <a:hlinkClick r:id="rId2"/>
              </a:rPr>
              <a:t>://</a:t>
            </a:r>
            <a:r>
              <a:rPr lang="pt-BR" dirty="0" smtClean="0">
                <a:hlinkClick r:id="rId2"/>
              </a:rPr>
              <a:t>www.culturanascapitais.com.br/</a:t>
            </a:r>
            <a:endParaRPr lang="pt-BR" dirty="0" smtClean="0"/>
          </a:p>
          <a:p>
            <a:pPr marL="0" indent="0">
              <a:buNone/>
            </a:pPr>
            <a:endParaRPr lang="pt-BR" dirty="0"/>
          </a:p>
          <a:p>
            <a:pPr marL="0" indent="0">
              <a:buNone/>
            </a:pPr>
            <a:r>
              <a:rPr lang="pt-BR" dirty="0" smtClean="0"/>
              <a:t>São </a:t>
            </a:r>
            <a:r>
              <a:rPr lang="pt-BR" dirty="0"/>
              <a:t>Paulo, Rio de Janeiro, Salvador, Brasília, Fortaleza, Belo Horizonte, Manaus, Curitiba, Recife, Porto Alegre, Belém e São </a:t>
            </a:r>
            <a:r>
              <a:rPr lang="pt-BR" dirty="0" smtClean="0"/>
              <a:t>Luís</a:t>
            </a:r>
          </a:p>
          <a:p>
            <a:pPr marL="0" indent="0">
              <a:buNone/>
            </a:pPr>
            <a:endParaRPr lang="pt-BR" sz="2600" b="1" dirty="0"/>
          </a:p>
          <a:p>
            <a:pPr marL="0" indent="0" algn="just">
              <a:buNone/>
            </a:pPr>
            <a:r>
              <a:rPr lang="pt-BR" sz="2600" b="1" dirty="0" smtClean="0"/>
              <a:t>São </a:t>
            </a:r>
            <a:r>
              <a:rPr lang="pt-BR" sz="2600" b="1" dirty="0"/>
              <a:t>Paulo, 24 de julho de 2018 – </a:t>
            </a:r>
            <a:r>
              <a:rPr lang="pt-BR" sz="2600" dirty="0"/>
              <a:t>As atividades culturais estão entre as preferidas da população no momento em que não estão nem trabalhando nem estudando, ficando atrás apenas das atividades de mídia, como ver TV e navegar na internet. A educação aparece na pesquisa como fator determinante para o acesso à cultura – quanto maior a escolaridade, mais as pessoas vão a todas as manifestações culturais pesquisadas. O interesse por cultura é maior entre mulheres do que homens, mas elas têm acesso inferior. O percentual de pessoas que vão a atividades culturais também cai conforme aumenta a idade dos entrevistados.</a:t>
            </a:r>
            <a:endParaRPr lang="pt-BR" sz="2600" dirty="0" smtClean="0"/>
          </a:p>
          <a:p>
            <a:pPr marL="0" indent="0" algn="just">
              <a:buNone/>
            </a:pPr>
            <a:endParaRPr lang="pt-BR" dirty="0"/>
          </a:p>
        </p:txBody>
      </p:sp>
    </p:spTree>
    <p:extLst>
      <p:ext uri="{BB962C8B-B14F-4D97-AF65-F5344CB8AC3E}">
        <p14:creationId xmlns:p14="http://schemas.microsoft.com/office/powerpoint/2010/main" val="25697913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FF0000"/>
                </a:solidFill>
              </a:rPr>
              <a:t>Cultura em números</a:t>
            </a:r>
            <a:endParaRPr lang="pt-BR" dirty="0">
              <a:solidFill>
                <a:srgbClr val="FF0000"/>
              </a:solidFill>
            </a:endParaRPr>
          </a:p>
        </p:txBody>
      </p:sp>
      <p:sp>
        <p:nvSpPr>
          <p:cNvPr id="3" name="Espaço Reservado para Conteúdo 2"/>
          <p:cNvSpPr>
            <a:spLocks noGrp="1"/>
          </p:cNvSpPr>
          <p:nvPr>
            <p:ph idx="1"/>
          </p:nvPr>
        </p:nvSpPr>
        <p:spPr/>
        <p:txBody>
          <a:bodyPr/>
          <a:lstStyle/>
          <a:p>
            <a:r>
              <a:rPr lang="pt-BR" dirty="0">
                <a:hlinkClick r:id="rId2"/>
              </a:rPr>
              <a:t>http://www2.cultura.gov.br/site/wp-content/uploads/2009/10/cultura_em_numeros_2009_final.pdf</a:t>
            </a:r>
            <a:endParaRPr lang="pt-BR" dirty="0"/>
          </a:p>
        </p:txBody>
      </p:sp>
    </p:spTree>
    <p:extLst>
      <p:ext uri="{BB962C8B-B14F-4D97-AF65-F5344CB8AC3E}">
        <p14:creationId xmlns:p14="http://schemas.microsoft.com/office/powerpoint/2010/main" val="9997197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100" b="1" dirty="0" smtClean="0">
                <a:solidFill>
                  <a:srgbClr val="FF0000"/>
                </a:solidFill>
              </a:rPr>
              <a:t/>
            </a:r>
            <a:br>
              <a:rPr lang="pt-BR" sz="3100" b="1" dirty="0" smtClean="0">
                <a:solidFill>
                  <a:srgbClr val="FF0000"/>
                </a:solidFill>
              </a:rPr>
            </a:br>
            <a:r>
              <a:rPr lang="pt-BR" sz="3100" b="1" dirty="0" smtClean="0">
                <a:solidFill>
                  <a:srgbClr val="FF0000"/>
                </a:solidFill>
              </a:rPr>
              <a:t>Panorama setorial da cultura brasileira</a:t>
            </a:r>
            <a:br>
              <a:rPr lang="pt-BR" sz="3100" b="1" dirty="0" smtClean="0">
                <a:solidFill>
                  <a:srgbClr val="FF0000"/>
                </a:solidFill>
              </a:rPr>
            </a:br>
            <a:r>
              <a:rPr lang="pt-BR" sz="3100" dirty="0" smtClean="0"/>
              <a:t>2019</a:t>
            </a:r>
            <a:r>
              <a:rPr lang="pt-BR" dirty="0" smtClean="0"/>
              <a:t/>
            </a:r>
            <a:br>
              <a:rPr lang="pt-BR" dirty="0" smtClean="0"/>
            </a:br>
            <a:endParaRPr lang="pt-BR" sz="3100" dirty="0"/>
          </a:p>
        </p:txBody>
      </p:sp>
      <p:sp>
        <p:nvSpPr>
          <p:cNvPr id="3" name="Espaço Reservado para Conteúdo 2"/>
          <p:cNvSpPr>
            <a:spLocks noGrp="1"/>
          </p:cNvSpPr>
          <p:nvPr>
            <p:ph idx="1"/>
          </p:nvPr>
        </p:nvSpPr>
        <p:spPr/>
        <p:txBody>
          <a:bodyPr/>
          <a:lstStyle/>
          <a:p>
            <a:r>
              <a:rPr lang="pt-BR" dirty="0">
                <a:hlinkClick r:id="rId2"/>
              </a:rPr>
              <a:t>https://panoramadacultura.com.br</a:t>
            </a:r>
            <a:r>
              <a:rPr lang="pt-BR" dirty="0" smtClean="0">
                <a:hlinkClick r:id="rId2"/>
              </a:rPr>
              <a:t>/</a:t>
            </a:r>
            <a:endParaRPr lang="pt-BR" dirty="0" smtClean="0"/>
          </a:p>
          <a:p>
            <a:endParaRPr lang="pt-B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solidFill>
                  <a:srgbClr val="FF0000"/>
                </a:solidFill>
              </a:rPr>
              <a:t>A cultura na economia brasileira</a:t>
            </a:r>
            <a:r>
              <a:rPr lang="pt-BR" dirty="0" smtClean="0"/>
              <a:t/>
            </a:r>
            <a:br>
              <a:rPr lang="pt-BR" dirty="0" smtClean="0"/>
            </a:br>
            <a:r>
              <a:rPr lang="pt-BR" dirty="0" smtClean="0"/>
              <a:t>FGV - 2015</a:t>
            </a:r>
            <a:endParaRPr lang="pt-BR" dirty="0"/>
          </a:p>
        </p:txBody>
      </p:sp>
      <p:sp>
        <p:nvSpPr>
          <p:cNvPr id="3" name="Espaço Reservado para Conteúdo 2"/>
          <p:cNvSpPr>
            <a:spLocks noGrp="1"/>
          </p:cNvSpPr>
          <p:nvPr>
            <p:ph idx="1"/>
          </p:nvPr>
        </p:nvSpPr>
        <p:spPr/>
        <p:txBody>
          <a:bodyPr/>
          <a:lstStyle/>
          <a:p>
            <a:pPr marL="0" indent="0">
              <a:buNone/>
            </a:pPr>
            <a:r>
              <a:rPr lang="pt-BR" dirty="0">
                <a:hlinkClick r:id="rId2"/>
              </a:rPr>
              <a:t>http://</a:t>
            </a:r>
            <a:r>
              <a:rPr lang="pt-BR" dirty="0" smtClean="0">
                <a:hlinkClick r:id="rId2"/>
              </a:rPr>
              <a:t>fgvprojetos.fgv.br/sites/fgvprojetos.fgv.br/files/pdf.pdf</a:t>
            </a:r>
            <a:endParaRPr lang="pt-BR" dirty="0" smtClean="0"/>
          </a:p>
          <a:p>
            <a:pPr marL="0" indent="0">
              <a:buNone/>
            </a:pPr>
            <a:endParaRPr lang="pt-BR" dirty="0" smtClean="0"/>
          </a:p>
          <a:p>
            <a:pPr marL="0" indent="0">
              <a:buNone/>
            </a:pPr>
            <a:endParaRPr lang="pt-BR" dirty="0"/>
          </a:p>
        </p:txBody>
      </p:sp>
    </p:spTree>
    <p:extLst>
      <p:ext uri="{BB962C8B-B14F-4D97-AF65-F5344CB8AC3E}">
        <p14:creationId xmlns:p14="http://schemas.microsoft.com/office/powerpoint/2010/main" val="1938903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err="1" smtClean="0"/>
              <a:t>I’m</a:t>
            </a:r>
            <a:r>
              <a:rPr lang="pt-BR" dirty="0" smtClean="0"/>
              <a:t> </a:t>
            </a:r>
            <a:r>
              <a:rPr lang="pt-BR" dirty="0" err="1" smtClean="0"/>
              <a:t>alive</a:t>
            </a:r>
            <a:r>
              <a:rPr lang="pt-BR" dirty="0" smtClean="0"/>
              <a:t> ou </a:t>
            </a:r>
            <a:r>
              <a:rPr lang="pt-BR" dirty="0" err="1" smtClean="0"/>
              <a:t>I’m</a:t>
            </a:r>
            <a:r>
              <a:rPr lang="pt-BR" dirty="0" smtClean="0"/>
              <a:t> a </a:t>
            </a:r>
            <a:r>
              <a:rPr lang="pt-BR" dirty="0" err="1" smtClean="0"/>
              <a:t>live</a:t>
            </a:r>
            <a:r>
              <a:rPr lang="pt-BR" dirty="0" smtClean="0"/>
              <a:t>?</a:t>
            </a:r>
            <a:br>
              <a:rPr lang="pt-BR" dirty="0" smtClean="0"/>
            </a:br>
            <a:r>
              <a:rPr lang="pt-BR" dirty="0" smtClean="0">
                <a:solidFill>
                  <a:srgbClr val="FF0000"/>
                </a:solidFill>
              </a:rPr>
              <a:t>Renan Marcondes</a:t>
            </a:r>
            <a:endParaRPr lang="pt-BR" dirty="0">
              <a:solidFill>
                <a:srgbClr val="FF0000"/>
              </a:solidFill>
            </a:endParaRPr>
          </a:p>
        </p:txBody>
      </p:sp>
      <p:sp>
        <p:nvSpPr>
          <p:cNvPr id="3" name="Espaço Reservado para Conteúdo 2"/>
          <p:cNvSpPr>
            <a:spLocks noGrp="1"/>
          </p:cNvSpPr>
          <p:nvPr>
            <p:ph idx="1"/>
          </p:nvPr>
        </p:nvSpPr>
        <p:spPr/>
        <p:txBody>
          <a:bodyPr/>
          <a:lstStyle/>
          <a:p>
            <a:pPr algn="just"/>
            <a:r>
              <a:rPr lang="pt-BR" dirty="0" smtClean="0"/>
              <a:t>Se estivermos, de fato, reconsiderando o que significa viver nesses tempos, seria possível alterar os termos: talvez para que o humano perdure, o trabalho precisa morrer. Ou ao menos pensar o trabalho artístico não como prova de eficácia e progresso, e sim como um habituar-se aos possíveis fins do corpo ao som de Caetano: </a:t>
            </a:r>
            <a:r>
              <a:rPr lang="pt-BR" i="1" dirty="0" err="1" smtClean="0"/>
              <a:t>and</a:t>
            </a:r>
            <a:r>
              <a:rPr lang="pt-BR" i="1" dirty="0" smtClean="0"/>
              <a:t> I </a:t>
            </a:r>
            <a:r>
              <a:rPr lang="pt-BR" i="1" dirty="0" err="1" smtClean="0"/>
              <a:t>know</a:t>
            </a:r>
            <a:r>
              <a:rPr lang="pt-BR" i="1" dirty="0" smtClean="0"/>
              <a:t> </a:t>
            </a:r>
            <a:r>
              <a:rPr lang="pt-BR" i="1" dirty="0" err="1" smtClean="0"/>
              <a:t>that</a:t>
            </a:r>
            <a:r>
              <a:rPr lang="pt-BR" i="1" dirty="0" smtClean="0"/>
              <a:t> </a:t>
            </a:r>
            <a:r>
              <a:rPr lang="pt-BR" i="1" dirty="0" err="1" smtClean="0"/>
              <a:t>one</a:t>
            </a:r>
            <a:r>
              <a:rPr lang="pt-BR" i="1" dirty="0" smtClean="0"/>
              <a:t> </a:t>
            </a:r>
            <a:r>
              <a:rPr lang="pt-BR" i="1" dirty="0" err="1" smtClean="0"/>
              <a:t>day</a:t>
            </a:r>
            <a:r>
              <a:rPr lang="pt-BR" i="1" dirty="0" smtClean="0"/>
              <a:t> I must die</a:t>
            </a:r>
            <a:r>
              <a:rPr lang="pt-BR" dirty="0" smtClean="0"/>
              <a:t>...</a:t>
            </a:r>
            <a:endParaRPr lang="pt-BR" dirty="0"/>
          </a:p>
        </p:txBody>
      </p:sp>
    </p:spTree>
    <p:extLst>
      <p:ext uri="{BB962C8B-B14F-4D97-AF65-F5344CB8AC3E}">
        <p14:creationId xmlns:p14="http://schemas.microsoft.com/office/powerpoint/2010/main" val="37843508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b="1" dirty="0" smtClean="0"/>
              <a:t/>
            </a:r>
            <a:br>
              <a:rPr lang="pt-BR" b="1" dirty="0" smtClean="0"/>
            </a:br>
            <a:r>
              <a:rPr lang="pt-BR" b="1" dirty="0" smtClean="0">
                <a:solidFill>
                  <a:srgbClr val="FF0000"/>
                </a:solidFill>
              </a:rPr>
              <a:t>Exposição </a:t>
            </a:r>
            <a:r>
              <a:rPr lang="pt-BR" b="1" dirty="0">
                <a:solidFill>
                  <a:srgbClr val="FF0000"/>
                </a:solidFill>
              </a:rPr>
              <a:t>do Picasso no CCBB vai ter intervenções na </a:t>
            </a:r>
            <a:r>
              <a:rPr lang="pt-BR" b="1" dirty="0" smtClean="0">
                <a:solidFill>
                  <a:srgbClr val="FF0000"/>
                </a:solidFill>
              </a:rPr>
              <a:t>fila (</a:t>
            </a:r>
            <a:r>
              <a:rPr lang="pt-BR" sz="3600" b="1" dirty="0" smtClean="0">
                <a:solidFill>
                  <a:srgbClr val="FF0000"/>
                </a:solidFill>
              </a:rPr>
              <a:t>abril2015</a:t>
            </a:r>
            <a:r>
              <a:rPr lang="pt-BR" b="1" dirty="0" smtClean="0">
                <a:solidFill>
                  <a:srgbClr val="FF0000"/>
                </a:solidFill>
              </a:rPr>
              <a:t>)</a:t>
            </a:r>
            <a:r>
              <a:rPr lang="pt-BR" b="1" dirty="0"/>
              <a:t/>
            </a:r>
            <a:br>
              <a:rPr lang="pt-BR" b="1" dirty="0"/>
            </a:br>
            <a:endParaRPr lang="pt-BR"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28926" y="2143116"/>
            <a:ext cx="3429000" cy="3429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5206785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solidFill>
                  <a:srgbClr val="FF0000"/>
                </a:solidFill>
              </a:rPr>
              <a:t>Pinacoteca 2015 – Ron </a:t>
            </a:r>
            <a:r>
              <a:rPr lang="pt-BR" b="1" dirty="0" err="1" smtClean="0">
                <a:solidFill>
                  <a:srgbClr val="FF0000"/>
                </a:solidFill>
              </a:rPr>
              <a:t>Mueck</a:t>
            </a:r>
            <a:endParaRPr lang="pt-BR" b="1" dirty="0">
              <a:solidFill>
                <a:srgbClr val="FF0000"/>
              </a:solidFill>
            </a:endParaRP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03860" y="1915319"/>
            <a:ext cx="4536281" cy="417195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5597020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solidFill>
                  <a:srgbClr val="FF0000"/>
                </a:solidFill>
              </a:rPr>
              <a:t>Pinacoteca 2015 – Ron </a:t>
            </a:r>
            <a:r>
              <a:rPr lang="pt-BR" b="1" dirty="0" err="1" smtClean="0">
                <a:solidFill>
                  <a:srgbClr val="FF0000"/>
                </a:solidFill>
              </a:rPr>
              <a:t>Mueck</a:t>
            </a:r>
            <a:endParaRPr lang="pt-BR"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2091" y="1825625"/>
            <a:ext cx="6239819" cy="435133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2571672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b="1" dirty="0" smtClean="0">
                <a:solidFill>
                  <a:srgbClr val="FF0000"/>
                </a:solidFill>
              </a:rPr>
              <a:t>Pinacoteca 2015 – Ron </a:t>
            </a:r>
            <a:r>
              <a:rPr lang="pt-BR" b="1" dirty="0" err="1" smtClean="0">
                <a:solidFill>
                  <a:srgbClr val="FF0000"/>
                </a:solidFill>
              </a:rPr>
              <a:t>Mueck</a:t>
            </a:r>
            <a:r>
              <a:rPr lang="pt-BR" b="1" dirty="0" smtClean="0">
                <a:solidFill>
                  <a:srgbClr val="FF0000"/>
                </a:solidFill>
              </a:rPr>
              <a:t/>
            </a:r>
            <a:br>
              <a:rPr lang="pt-BR" b="1" dirty="0" smtClean="0">
                <a:solidFill>
                  <a:srgbClr val="FF0000"/>
                </a:solidFill>
              </a:rPr>
            </a:br>
            <a:r>
              <a:rPr lang="pt-BR" dirty="0" smtClean="0">
                <a:solidFill>
                  <a:srgbClr val="FF0000"/>
                </a:solidFill>
              </a:rPr>
              <a:t>(mais de 400mil visitantes)</a:t>
            </a:r>
            <a:endParaRPr lang="pt-BR"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57000" y="1988840"/>
            <a:ext cx="2430000" cy="3240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9776225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solidFill>
                  <a:srgbClr val="FF0000"/>
                </a:solidFill>
              </a:rPr>
              <a:t>Louvre </a:t>
            </a:r>
            <a:br>
              <a:rPr lang="pt-BR" b="1" dirty="0" smtClean="0">
                <a:solidFill>
                  <a:srgbClr val="FF0000"/>
                </a:solidFill>
              </a:rPr>
            </a:br>
            <a:r>
              <a:rPr lang="pt-BR" sz="3100" dirty="0" smtClean="0">
                <a:solidFill>
                  <a:srgbClr val="FF0000"/>
                </a:solidFill>
              </a:rPr>
              <a:t>(10milhões visitantes ano)</a:t>
            </a:r>
            <a:endParaRPr lang="pt-BR" sz="3100" dirty="0">
              <a:solidFill>
                <a:srgbClr val="FF0000"/>
              </a:solidFill>
            </a:endParaRPr>
          </a:p>
        </p:txBody>
      </p:sp>
      <p:pic>
        <p:nvPicPr>
          <p:cNvPr id="4" name="Espaço Reservado para Conteúdo 3" descr="louvre_fila.jpg"/>
          <p:cNvPicPr>
            <a:picLocks noGrp="1" noChangeAspect="1"/>
          </p:cNvPicPr>
          <p:nvPr>
            <p:ph idx="1"/>
          </p:nvPr>
        </p:nvPicPr>
        <p:blipFill>
          <a:blip r:embed="rId2" cstate="print"/>
          <a:stretch>
            <a:fillRect/>
          </a:stretch>
        </p:blipFill>
        <p:spPr>
          <a:xfrm>
            <a:off x="1643042" y="1857364"/>
            <a:ext cx="6034617" cy="452596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7267473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FF0000"/>
                </a:solidFill>
              </a:rPr>
              <a:t>Louvre</a:t>
            </a:r>
            <a:endParaRPr lang="pt-BR" dirty="0">
              <a:solidFill>
                <a:srgbClr val="FF0000"/>
              </a:solidFill>
            </a:endParaRPr>
          </a:p>
        </p:txBody>
      </p:sp>
      <p:pic>
        <p:nvPicPr>
          <p:cNvPr id="4" name="Espaço Reservado para Conteúdo 3" descr="Musee-du-Louvre-two-and-a-hafl-hour-queue.jpg"/>
          <p:cNvPicPr>
            <a:picLocks noGrp="1" noChangeAspect="1"/>
          </p:cNvPicPr>
          <p:nvPr>
            <p:ph idx="1"/>
          </p:nvPr>
        </p:nvPicPr>
        <p:blipFill>
          <a:blip r:embed="rId2" cstate="print"/>
          <a:stretch>
            <a:fillRect/>
          </a:stretch>
        </p:blipFill>
        <p:spPr>
          <a:xfrm>
            <a:off x="1550429" y="1600200"/>
            <a:ext cx="6043141" cy="452596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8013010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FF0000"/>
                </a:solidFill>
              </a:rPr>
              <a:t>Mona Lisa - Louvre</a:t>
            </a:r>
            <a:endParaRPr lang="pt-BR" dirty="0">
              <a:solidFill>
                <a:srgbClr val="FF0000"/>
              </a:solidFill>
            </a:endParaRPr>
          </a:p>
        </p:txBody>
      </p:sp>
      <p:pic>
        <p:nvPicPr>
          <p:cNvPr id="4" name="Espaço Reservado para Conteúdo 3" descr="Mona-Lisa-Tourist-Line-1x.jpg"/>
          <p:cNvPicPr>
            <a:picLocks noGrp="1" noChangeAspect="1"/>
          </p:cNvPicPr>
          <p:nvPr>
            <p:ph idx="1"/>
          </p:nvPr>
        </p:nvPicPr>
        <p:blipFill>
          <a:blip r:embed="rId2" cstate="print"/>
          <a:stretch>
            <a:fillRect/>
          </a:stretch>
        </p:blipFill>
        <p:spPr>
          <a:xfrm>
            <a:off x="2057400" y="2185257"/>
            <a:ext cx="5029200" cy="335584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6403568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FF0000"/>
                </a:solidFill>
              </a:rPr>
              <a:t>?</a:t>
            </a:r>
            <a:endParaRPr lang="pt-BR" b="1" dirty="0">
              <a:solidFill>
                <a:srgbClr val="FF0000"/>
              </a:solidFill>
            </a:endParaRP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62169" y="2492896"/>
            <a:ext cx="4219662" cy="2808000"/>
          </a:xfrm>
          <a:prstGeom prst="rect">
            <a:avLst/>
          </a:prstGeom>
          <a:ln w="190500" cap="sq">
            <a:solidFill>
              <a:schemeClr val="tx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208724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solidFill>
                  <a:srgbClr val="FF0000"/>
                </a:solidFill>
              </a:rPr>
              <a:t>MOMA</a:t>
            </a:r>
            <a:br>
              <a:rPr lang="pt-BR" b="1" dirty="0" smtClean="0">
                <a:solidFill>
                  <a:srgbClr val="FF0000"/>
                </a:solidFill>
              </a:rPr>
            </a:br>
            <a:r>
              <a:rPr lang="pt-BR" sz="2800" dirty="0" smtClean="0">
                <a:solidFill>
                  <a:srgbClr val="FF0000"/>
                </a:solidFill>
              </a:rPr>
              <a:t>(8 milhões visitantes/ano)</a:t>
            </a:r>
            <a:endParaRPr lang="pt-BR" b="1" dirty="0">
              <a:solidFill>
                <a:srgbClr val="FF0000"/>
              </a:solidFill>
            </a:endParaRPr>
          </a:p>
        </p:txBody>
      </p:sp>
      <p:pic>
        <p:nvPicPr>
          <p:cNvPr id="4" name="Espaço Reservado para Conteúdo 3" descr="Moma_fila.jpg"/>
          <p:cNvPicPr>
            <a:picLocks noGrp="1" noChangeAspect="1"/>
          </p:cNvPicPr>
          <p:nvPr>
            <p:ph idx="1"/>
          </p:nvPr>
        </p:nvPicPr>
        <p:blipFill>
          <a:blip r:embed="rId2" cstate="print"/>
          <a:stretch>
            <a:fillRect/>
          </a:stretch>
        </p:blipFill>
        <p:spPr>
          <a:xfrm>
            <a:off x="1285852" y="1785926"/>
            <a:ext cx="6795951" cy="452596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4974343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FF0000"/>
                </a:solidFill>
              </a:rPr>
              <a:t>MOMA</a:t>
            </a:r>
            <a:endParaRPr lang="pt-BR" b="1" dirty="0">
              <a:solidFill>
                <a:srgbClr val="FF0000"/>
              </a:solidFill>
            </a:endParaRPr>
          </a:p>
        </p:txBody>
      </p:sp>
      <p:pic>
        <p:nvPicPr>
          <p:cNvPr id="4" name="Espaço Reservado para Conteúdo 3" descr="matisse-cut-outs-moma-line.jpg"/>
          <p:cNvPicPr>
            <a:picLocks noGrp="1" noChangeAspect="1"/>
          </p:cNvPicPr>
          <p:nvPr>
            <p:ph idx="1"/>
          </p:nvPr>
        </p:nvPicPr>
        <p:blipFill>
          <a:blip r:embed="rId2" cstate="print"/>
          <a:stretch>
            <a:fillRect/>
          </a:stretch>
        </p:blipFill>
        <p:spPr>
          <a:xfrm>
            <a:off x="1554691" y="1600200"/>
            <a:ext cx="6034617" cy="452596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206968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rgbClr val="FF0000"/>
                </a:solidFill>
              </a:rPr>
              <a:t>34ª Bienal de São Paulo</a:t>
            </a:r>
          </a:p>
        </p:txBody>
      </p:sp>
      <p:sp>
        <p:nvSpPr>
          <p:cNvPr id="3" name="Espaço Reservado para Conteúdo 2"/>
          <p:cNvSpPr>
            <a:spLocks noGrp="1"/>
          </p:cNvSpPr>
          <p:nvPr>
            <p:ph idx="1"/>
          </p:nvPr>
        </p:nvSpPr>
        <p:spPr/>
        <p:txBody>
          <a:bodyPr>
            <a:normAutofit fontScale="70000" lnSpcReduction="20000"/>
          </a:bodyPr>
          <a:lstStyle/>
          <a:p>
            <a:pPr marL="0" indent="0">
              <a:buNone/>
            </a:pPr>
            <a:r>
              <a:rPr lang="pt-BR" dirty="0">
                <a:hlinkClick r:id="rId2"/>
              </a:rPr>
              <a:t>http://</a:t>
            </a:r>
            <a:r>
              <a:rPr lang="pt-BR" dirty="0" smtClean="0">
                <a:hlinkClick r:id="rId2"/>
              </a:rPr>
              <a:t>www.bienal.org.br/taon</a:t>
            </a:r>
            <a:endParaRPr lang="pt-BR" dirty="0" smtClean="0"/>
          </a:p>
          <a:p>
            <a:pPr marL="0" indent="0">
              <a:buNone/>
            </a:pPr>
            <a:endParaRPr lang="pt-BR" dirty="0" smtClean="0"/>
          </a:p>
          <a:p>
            <a:pPr algn="just"/>
            <a:r>
              <a:rPr lang="pt-BR" dirty="0"/>
              <a:t>A mostra coletiva da 34ª Bienal de São Paulo foi adiada para </a:t>
            </a:r>
            <a:r>
              <a:rPr lang="pt-BR" dirty="0">
                <a:solidFill>
                  <a:srgbClr val="FF0000"/>
                </a:solidFill>
              </a:rPr>
              <a:t>2021</a:t>
            </a:r>
            <a:r>
              <a:rPr lang="pt-BR" dirty="0"/>
              <a:t>, mas a Fundação Bienal não parou!</a:t>
            </a:r>
          </a:p>
          <a:p>
            <a:pPr algn="just"/>
            <a:r>
              <a:rPr lang="pt-BR" dirty="0"/>
              <a:t>Expandimos nossa programação digital com novas ações, como Visitas aos ateliês / Studio </a:t>
            </a:r>
            <a:r>
              <a:rPr lang="pt-BR" dirty="0" err="1"/>
              <a:t>visits</a:t>
            </a:r>
            <a:r>
              <a:rPr lang="pt-BR" dirty="0"/>
              <a:t>, encontros com artistas, Minicursos e Encontros internacionais / </a:t>
            </a:r>
            <a:r>
              <a:rPr lang="pt-BR" dirty="0" err="1"/>
              <a:t>International</a:t>
            </a:r>
            <a:r>
              <a:rPr lang="pt-BR" dirty="0"/>
              <a:t> </a:t>
            </a:r>
            <a:r>
              <a:rPr lang="pt-BR" dirty="0" err="1"/>
              <a:t>Encounters</a:t>
            </a:r>
            <a:r>
              <a:rPr lang="pt-BR" dirty="0"/>
              <a:t>. A participação nestas e em todas as nossas ações continua sendo gratuita, claro. : )</a:t>
            </a:r>
          </a:p>
          <a:p>
            <a:pPr algn="just"/>
            <a:r>
              <a:rPr lang="pt-BR" dirty="0"/>
              <a:t>Siga a gente no </a:t>
            </a:r>
            <a:r>
              <a:rPr lang="pt-BR" u="sng" dirty="0"/>
              <a:t>Instagram</a:t>
            </a:r>
            <a:r>
              <a:rPr lang="pt-BR" dirty="0"/>
              <a:t>, </a:t>
            </a:r>
            <a:r>
              <a:rPr lang="pt-BR" u="sng" dirty="0" err="1"/>
              <a:t>Facebook</a:t>
            </a:r>
            <a:r>
              <a:rPr lang="pt-BR" dirty="0"/>
              <a:t> e </a:t>
            </a:r>
            <a:r>
              <a:rPr lang="pt-BR" u="sng" dirty="0" err="1"/>
              <a:t>Twitter</a:t>
            </a:r>
            <a:r>
              <a:rPr lang="pt-BR" dirty="0"/>
              <a:t> e cadastre-se no nosso </a:t>
            </a:r>
            <a:r>
              <a:rPr lang="pt-BR" u="sng" dirty="0"/>
              <a:t>mailing</a:t>
            </a:r>
            <a:r>
              <a:rPr lang="pt-BR" dirty="0"/>
              <a:t> para acompanhar as novidades e ficar por dentro de tudo que acontece na Fundação Bienal de São Paulo!</a:t>
            </a:r>
          </a:p>
          <a:p>
            <a:pPr marL="0" indent="0">
              <a:buNone/>
            </a:pPr>
            <a:r>
              <a:rPr lang="pt-BR" dirty="0"/>
              <a:t/>
            </a:r>
            <a:br>
              <a:rPr lang="pt-BR" dirty="0"/>
            </a:br>
            <a:endParaRPr lang="pt-BR" dirty="0"/>
          </a:p>
        </p:txBody>
      </p:sp>
    </p:spTree>
    <p:extLst>
      <p:ext uri="{BB962C8B-B14F-4D97-AF65-F5344CB8AC3E}">
        <p14:creationId xmlns:p14="http://schemas.microsoft.com/office/powerpoint/2010/main" val="11198319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pt-BR" dirty="0" smtClean="0">
                <a:solidFill>
                  <a:srgbClr val="FF0000"/>
                </a:solidFill>
              </a:rPr>
              <a:t>                           </a:t>
            </a:r>
            <a:r>
              <a:rPr lang="pt-BR" b="1" dirty="0" smtClean="0">
                <a:solidFill>
                  <a:srgbClr val="FF0000"/>
                </a:solidFill>
              </a:rPr>
              <a:t>MASP</a:t>
            </a:r>
            <a:endParaRPr lang="pt-BR" b="1" dirty="0">
              <a:solidFill>
                <a:srgbClr val="FF0000"/>
              </a:solidFill>
            </a:endParaRPr>
          </a:p>
        </p:txBody>
      </p:sp>
      <p:pic>
        <p:nvPicPr>
          <p:cNvPr id="4" name="Espaço Reservado para Conteúdo 3" descr="masp.jpeg"/>
          <p:cNvPicPr>
            <a:picLocks noGrp="1" noChangeAspect="1"/>
          </p:cNvPicPr>
          <p:nvPr>
            <p:ph idx="1"/>
          </p:nvPr>
        </p:nvPicPr>
        <p:blipFill>
          <a:blip r:embed="rId2" cstate="print"/>
          <a:stretch>
            <a:fillRect/>
          </a:stretch>
        </p:blipFill>
        <p:spPr>
          <a:xfrm>
            <a:off x="1952625" y="2062956"/>
            <a:ext cx="5238750" cy="360045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6942556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FF0000"/>
                </a:solidFill>
              </a:rPr>
              <a:t>Instituto </a:t>
            </a:r>
            <a:r>
              <a:rPr lang="pt-BR" b="1" dirty="0" err="1" smtClean="0">
                <a:solidFill>
                  <a:srgbClr val="FF0000"/>
                </a:solidFill>
              </a:rPr>
              <a:t>Tomie</a:t>
            </a:r>
            <a:r>
              <a:rPr lang="pt-BR" b="1" dirty="0" smtClean="0">
                <a:solidFill>
                  <a:srgbClr val="FF0000"/>
                </a:solidFill>
              </a:rPr>
              <a:t> </a:t>
            </a:r>
            <a:r>
              <a:rPr lang="pt-BR" b="1" dirty="0" err="1" smtClean="0">
                <a:solidFill>
                  <a:srgbClr val="FF0000"/>
                </a:solidFill>
              </a:rPr>
              <a:t>Ohtake</a:t>
            </a:r>
            <a:r>
              <a:rPr lang="pt-BR" b="1" dirty="0" smtClean="0">
                <a:solidFill>
                  <a:srgbClr val="FF0000"/>
                </a:solidFill>
              </a:rPr>
              <a:t> </a:t>
            </a:r>
            <a:endParaRPr lang="pt-BR" b="1" dirty="0">
              <a:solidFill>
                <a:srgbClr val="FF0000"/>
              </a:solidFill>
            </a:endParaRPr>
          </a:p>
        </p:txBody>
      </p:sp>
      <p:pic>
        <p:nvPicPr>
          <p:cNvPr id="4" name="Espaço Reservado para Conteúdo 3" descr="salvador dali_ohtake.jpg"/>
          <p:cNvPicPr>
            <a:picLocks noGrp="1" noChangeAspect="1"/>
          </p:cNvPicPr>
          <p:nvPr>
            <p:ph idx="1"/>
          </p:nvPr>
        </p:nvPicPr>
        <p:blipFill>
          <a:blip r:embed="rId2" cstate="print"/>
          <a:stretch>
            <a:fillRect/>
          </a:stretch>
        </p:blipFill>
        <p:spPr>
          <a:xfrm>
            <a:off x="683568" y="1700808"/>
            <a:ext cx="7552000" cy="424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82633704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crianças_museu.jpg"/>
          <p:cNvPicPr>
            <a:picLocks noGrp="1" noChangeAspect="1"/>
          </p:cNvPicPr>
          <p:nvPr>
            <p:ph idx="1"/>
          </p:nvPr>
        </p:nvPicPr>
        <p:blipFill>
          <a:blip r:embed="rId2" cstate="print"/>
          <a:stretch>
            <a:fillRect/>
          </a:stretch>
        </p:blipFill>
        <p:spPr>
          <a:xfrm>
            <a:off x="2594637" y="1600200"/>
            <a:ext cx="3954725" cy="452596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7805703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09018" y="1600200"/>
            <a:ext cx="4525963" cy="4525963"/>
          </a:xfrm>
          <a:prstGeom prst="rect">
            <a:avLst/>
          </a:prstGeom>
          <a:ln w="190500" cap="sq">
            <a:solidFill>
              <a:schemeClr val="tx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684722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ítulo 3"/>
          <p:cNvSpPr>
            <a:spLocks noGrp="1"/>
          </p:cNvSpPr>
          <p:nvPr>
            <p:ph type="title"/>
          </p:nvPr>
        </p:nvSpPr>
        <p:spPr/>
        <p:txBody>
          <a:bodyPr>
            <a:normAutofit fontScale="90000"/>
          </a:bodyPr>
          <a:lstStyle/>
          <a:p>
            <a:r>
              <a:rPr lang="pt-BR" altLang="pt-BR" b="1" dirty="0" smtClean="0">
                <a:solidFill>
                  <a:srgbClr val="FF0000"/>
                </a:solidFill>
              </a:rPr>
              <a:t/>
            </a:r>
            <a:br>
              <a:rPr lang="pt-BR" altLang="pt-BR" b="1" dirty="0" smtClean="0">
                <a:solidFill>
                  <a:srgbClr val="FF0000"/>
                </a:solidFill>
              </a:rPr>
            </a:br>
            <a:r>
              <a:rPr lang="pt-BR" altLang="pt-BR" sz="4000" b="1" dirty="0" smtClean="0">
                <a:solidFill>
                  <a:srgbClr val="FF0000"/>
                </a:solidFill>
              </a:rPr>
              <a:t>Thomas </a:t>
            </a:r>
            <a:r>
              <a:rPr lang="pt-BR" altLang="pt-BR" sz="4000" b="1" dirty="0" err="1" smtClean="0">
                <a:solidFill>
                  <a:srgbClr val="FF0000"/>
                </a:solidFill>
              </a:rPr>
              <a:t>Hirschhorn</a:t>
            </a:r>
            <a:r>
              <a:rPr lang="pt-BR" altLang="pt-BR" sz="4000" b="1" dirty="0" smtClean="0">
                <a:solidFill>
                  <a:srgbClr val="FF0000"/>
                </a:solidFill>
              </a:rPr>
              <a:t> e o Museu Precário </a:t>
            </a:r>
            <a:r>
              <a:rPr lang="pt-BR" altLang="pt-BR" sz="4000" b="1" dirty="0" err="1" smtClean="0">
                <a:solidFill>
                  <a:srgbClr val="FF0000"/>
                </a:solidFill>
              </a:rPr>
              <a:t>Albinet</a:t>
            </a:r>
            <a:r>
              <a:rPr lang="pt-BR" altLang="pt-BR" b="1" dirty="0" smtClean="0">
                <a:solidFill>
                  <a:srgbClr val="FF0000"/>
                </a:solidFill>
              </a:rPr>
              <a:t/>
            </a:r>
            <a:br>
              <a:rPr lang="pt-BR" altLang="pt-BR" b="1" dirty="0" smtClean="0">
                <a:solidFill>
                  <a:srgbClr val="FF0000"/>
                </a:solidFill>
              </a:rPr>
            </a:br>
            <a:endParaRPr lang="pt-BR" altLang="pt-BR" dirty="0" smtClean="0">
              <a:solidFill>
                <a:srgbClr val="FF0000"/>
              </a:solidFill>
            </a:endParaRPr>
          </a:p>
        </p:txBody>
      </p:sp>
      <p:sp>
        <p:nvSpPr>
          <p:cNvPr id="103427" name="Espaço Reservado para Conteúdo 4"/>
          <p:cNvSpPr>
            <a:spLocks noGrp="1"/>
          </p:cNvSpPr>
          <p:nvPr>
            <p:ph idx="1"/>
          </p:nvPr>
        </p:nvSpPr>
        <p:spPr/>
        <p:txBody>
          <a:bodyPr>
            <a:normAutofit/>
          </a:bodyPr>
          <a:lstStyle/>
          <a:p>
            <a:pPr>
              <a:buFontTx/>
              <a:buNone/>
            </a:pPr>
            <a:r>
              <a:rPr lang="pt-BR" altLang="pt-BR" sz="1800" dirty="0" smtClean="0">
                <a:solidFill>
                  <a:schemeClr val="bg1"/>
                </a:solidFill>
              </a:rPr>
              <a:t>    "Não importa se esses artistas são célebres e bem conhecidos hoje, </a:t>
            </a:r>
            <a:r>
              <a:rPr lang="pt-BR" altLang="pt-BR" sz="1800" i="1" dirty="0" smtClean="0">
                <a:solidFill>
                  <a:schemeClr val="bg1"/>
                </a:solidFill>
              </a:rPr>
              <a:t>o importante é </a:t>
            </a:r>
            <a:endParaRPr lang="pt-BR" altLang="pt-BR" sz="1800" i="1" dirty="0">
              <a:solidFill>
                <a:schemeClr val="bg1"/>
              </a:solidFill>
            </a:endParaRPr>
          </a:p>
          <a:p>
            <a:pPr>
              <a:buFontTx/>
              <a:buNone/>
            </a:pPr>
            <a:r>
              <a:rPr lang="pt-BR" altLang="pt-BR" sz="1800" dirty="0" smtClean="0"/>
              <a:t>É por isso que proponho que, no </a:t>
            </a:r>
            <a:r>
              <a:rPr lang="pt-BR" altLang="pt-BR" sz="1800" i="1" dirty="0" smtClean="0"/>
              <a:t>Museu Precário, </a:t>
            </a:r>
            <a:r>
              <a:rPr lang="pt-BR" altLang="pt-BR" sz="1800" dirty="0" smtClean="0"/>
              <a:t>obras originais sejam expostas. Isso será o ponto de partida do meu projeto. É preciso que durante alguns dias </a:t>
            </a:r>
            <a:r>
              <a:rPr lang="pt-BR" altLang="pt-BR" sz="1800" i="1" dirty="0" smtClean="0"/>
              <a:t>essas obras ganhem vida</a:t>
            </a:r>
            <a:r>
              <a:rPr lang="pt-BR" altLang="pt-BR" sz="1800" dirty="0" smtClean="0"/>
              <a:t>. Elas devem dar conta de uma missão não de patrimônio, mas </a:t>
            </a:r>
            <a:r>
              <a:rPr lang="pt-BR" altLang="pt-BR" sz="1800" i="1" dirty="0" smtClean="0"/>
              <a:t>uma missão de transformação, talvez sua missão inicial</a:t>
            </a:r>
            <a:r>
              <a:rPr lang="pt-BR" altLang="pt-BR" sz="1800" dirty="0" smtClean="0"/>
              <a:t>. É por isso que é indispensável que essas obras sejam deslocadas do contexto do museu para um museu precário debaixo da HLM (conjunto habitacional) da rua </a:t>
            </a:r>
            <a:r>
              <a:rPr lang="pt-BR" altLang="pt-BR" sz="1800" dirty="0" err="1" smtClean="0"/>
              <a:t>Albinet</a:t>
            </a:r>
            <a:r>
              <a:rPr lang="pt-BR" altLang="pt-BR" sz="1800" dirty="0" smtClean="0"/>
              <a:t>. Elas se confrontam assim com a realidade do tempo que hoje outra vez desaparece. Isso pode ser uma </a:t>
            </a:r>
            <a:r>
              <a:rPr lang="pt-BR" altLang="pt-BR" sz="1800" dirty="0" err="1" smtClean="0"/>
              <a:t>reatualização</a:t>
            </a:r>
            <a:r>
              <a:rPr lang="pt-BR" altLang="pt-BR" sz="1800" dirty="0" smtClean="0"/>
              <a:t>, a obra deve e vai, estou certo disso, afirmar sua força transformadora em um contexto não-museológico-patrimonial. Porque o </a:t>
            </a:r>
            <a:r>
              <a:rPr lang="pt-BR" altLang="pt-BR" sz="1800" i="1" dirty="0" smtClean="0"/>
              <a:t>Museu Precário </a:t>
            </a:r>
            <a:r>
              <a:rPr lang="pt-BR" altLang="pt-BR" sz="1800" i="1" dirty="0" err="1" smtClean="0"/>
              <a:t>Albinet</a:t>
            </a:r>
            <a:r>
              <a:rPr lang="pt-BR" altLang="pt-BR" sz="1800" dirty="0" smtClean="0"/>
              <a:t> é um Museu-Ativo de Afirmação e de Transformação".</a:t>
            </a:r>
          </a:p>
          <a:p>
            <a:pPr>
              <a:buFontTx/>
              <a:buNone/>
            </a:pPr>
            <a:r>
              <a:rPr lang="pt-BR" altLang="pt-BR" sz="1800" dirty="0" smtClean="0"/>
              <a:t> </a:t>
            </a:r>
            <a:endParaRPr lang="pt-BR" altLang="pt-BR" sz="1800" dirty="0"/>
          </a:p>
          <a:p>
            <a:pPr algn="ctr">
              <a:buFontTx/>
              <a:buNone/>
            </a:pPr>
            <a:r>
              <a:rPr lang="pt-BR" altLang="pt-BR" sz="1800" dirty="0"/>
              <a:t>Produção coletiva de uma exposição – E</a:t>
            </a:r>
            <a:r>
              <a:rPr lang="pt-BR" altLang="pt-BR" sz="1800" dirty="0" smtClean="0"/>
              <a:t>xperimentações – Potência da arte</a:t>
            </a:r>
            <a:endParaRPr lang="pt-BR" altLang="pt-BR" sz="1800" dirty="0">
              <a:solidFill>
                <a:schemeClr val="bg1"/>
              </a:solidFill>
            </a:endParaRPr>
          </a:p>
          <a:p>
            <a:pPr>
              <a:buFontTx/>
              <a:buNone/>
            </a:pPr>
            <a:endParaRPr lang="pt-BR" altLang="pt-BR" sz="1800" dirty="0" smtClean="0"/>
          </a:p>
        </p:txBody>
      </p:sp>
    </p:spTree>
    <p:extLst>
      <p:ext uri="{BB962C8B-B14F-4D97-AF65-F5344CB8AC3E}">
        <p14:creationId xmlns:p14="http://schemas.microsoft.com/office/powerpoint/2010/main" val="34932932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ítulo 1"/>
          <p:cNvSpPr>
            <a:spLocks noGrp="1"/>
          </p:cNvSpPr>
          <p:nvPr>
            <p:ph type="title"/>
          </p:nvPr>
        </p:nvSpPr>
        <p:spPr/>
        <p:txBody>
          <a:bodyPr>
            <a:normAutofit fontScale="90000"/>
          </a:bodyPr>
          <a:lstStyle/>
          <a:p>
            <a:r>
              <a:rPr lang="pt-BR" altLang="pt-BR" sz="4000" b="1" smtClean="0">
                <a:solidFill>
                  <a:srgbClr val="FF0000"/>
                </a:solidFill>
              </a:rPr>
              <a:t>Thomas Hirschhorn e o Museu Precário Albinet</a:t>
            </a:r>
            <a:endParaRPr lang="pt-BR" altLang="pt-BR" sz="4000" smtClean="0"/>
          </a:p>
        </p:txBody>
      </p:sp>
      <p:sp>
        <p:nvSpPr>
          <p:cNvPr id="106499" name="Espaço Reservado para Conteúdo 2"/>
          <p:cNvSpPr>
            <a:spLocks noGrp="1"/>
          </p:cNvSpPr>
          <p:nvPr>
            <p:ph idx="1"/>
          </p:nvPr>
        </p:nvSpPr>
        <p:spPr>
          <a:blipFill dpi="0" rotWithShape="1">
            <a:blip r:embed="rId2" cstate="print"/>
            <a:srcRect/>
            <a:stretch>
              <a:fillRect/>
            </a:stretch>
          </a:blipFill>
        </p:spPr>
        <p:txBody>
          <a:bodyPr/>
          <a:lstStyle/>
          <a:p>
            <a:endParaRPr lang="pt-BR" altLang="pt-BR" smtClean="0"/>
          </a:p>
        </p:txBody>
      </p:sp>
    </p:spTree>
    <p:extLst>
      <p:ext uri="{BB962C8B-B14F-4D97-AF65-F5344CB8AC3E}">
        <p14:creationId xmlns:p14="http://schemas.microsoft.com/office/powerpoint/2010/main" val="37876426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ítulo 4"/>
          <p:cNvSpPr>
            <a:spLocks noGrp="1"/>
          </p:cNvSpPr>
          <p:nvPr>
            <p:ph type="title"/>
          </p:nvPr>
        </p:nvSpPr>
        <p:spPr/>
        <p:txBody>
          <a:bodyPr>
            <a:normAutofit fontScale="90000"/>
          </a:bodyPr>
          <a:lstStyle/>
          <a:p>
            <a:r>
              <a:rPr lang="pt-BR" altLang="pt-BR" sz="4000" b="1" smtClean="0">
                <a:solidFill>
                  <a:srgbClr val="FF0000"/>
                </a:solidFill>
              </a:rPr>
              <a:t>Thomas Hirschhorn e o Museu Precário Albinet</a:t>
            </a:r>
            <a:endParaRPr lang="pt-BR" altLang="pt-BR" sz="4000" smtClean="0"/>
          </a:p>
        </p:txBody>
      </p:sp>
      <p:sp>
        <p:nvSpPr>
          <p:cNvPr id="110595" name="Espaço Reservado para Conteúdo 5"/>
          <p:cNvSpPr>
            <a:spLocks noGrp="1"/>
          </p:cNvSpPr>
          <p:nvPr>
            <p:ph idx="1"/>
          </p:nvPr>
        </p:nvSpPr>
        <p:spPr>
          <a:blipFill dpi="0" rotWithShape="1">
            <a:blip r:embed="rId2" cstate="print"/>
            <a:srcRect/>
            <a:stretch>
              <a:fillRect/>
            </a:stretch>
          </a:blipFill>
        </p:spPr>
        <p:txBody>
          <a:bodyPr/>
          <a:lstStyle/>
          <a:p>
            <a:endParaRPr lang="pt-BR" altLang="pt-BR" smtClean="0"/>
          </a:p>
        </p:txBody>
      </p:sp>
    </p:spTree>
    <p:extLst>
      <p:ext uri="{BB962C8B-B14F-4D97-AF65-F5344CB8AC3E}">
        <p14:creationId xmlns:p14="http://schemas.microsoft.com/office/powerpoint/2010/main" val="32080175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ítulo 1"/>
          <p:cNvSpPr>
            <a:spLocks noGrp="1"/>
          </p:cNvSpPr>
          <p:nvPr>
            <p:ph type="title"/>
          </p:nvPr>
        </p:nvSpPr>
        <p:spPr/>
        <p:txBody>
          <a:bodyPr>
            <a:normAutofit fontScale="90000"/>
          </a:bodyPr>
          <a:lstStyle/>
          <a:p>
            <a:r>
              <a:rPr lang="pt-BR" altLang="pt-BR" sz="4000" b="1" smtClean="0">
                <a:solidFill>
                  <a:srgbClr val="FF0000"/>
                </a:solidFill>
              </a:rPr>
              <a:t>Thomas Hirschhorn e o Museu Precário Albinet</a:t>
            </a:r>
            <a:endParaRPr lang="pt-BR" altLang="pt-BR" sz="4000" smtClean="0"/>
          </a:p>
        </p:txBody>
      </p:sp>
      <p:sp>
        <p:nvSpPr>
          <p:cNvPr id="105475" name="Espaço Reservado para Conteúdo 2"/>
          <p:cNvSpPr>
            <a:spLocks noGrp="1"/>
          </p:cNvSpPr>
          <p:nvPr>
            <p:ph idx="1"/>
          </p:nvPr>
        </p:nvSpPr>
        <p:spPr>
          <a:blipFill dpi="0" rotWithShape="1">
            <a:blip r:embed="rId2" cstate="print"/>
            <a:srcRect/>
            <a:stretch>
              <a:fillRect/>
            </a:stretch>
          </a:blipFill>
        </p:spPr>
        <p:txBody>
          <a:bodyPr/>
          <a:lstStyle/>
          <a:p>
            <a:endParaRPr lang="pt-BR" altLang="pt-BR" smtClean="0"/>
          </a:p>
        </p:txBody>
      </p:sp>
    </p:spTree>
    <p:extLst>
      <p:ext uri="{BB962C8B-B14F-4D97-AF65-F5344CB8AC3E}">
        <p14:creationId xmlns:p14="http://schemas.microsoft.com/office/powerpoint/2010/main" val="29001645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ítulo 1"/>
          <p:cNvSpPr>
            <a:spLocks noGrp="1"/>
          </p:cNvSpPr>
          <p:nvPr>
            <p:ph type="title"/>
          </p:nvPr>
        </p:nvSpPr>
        <p:spPr/>
        <p:txBody>
          <a:bodyPr>
            <a:normAutofit fontScale="90000"/>
          </a:bodyPr>
          <a:lstStyle/>
          <a:p>
            <a:r>
              <a:rPr lang="pt-BR" altLang="pt-BR" sz="4000" b="1" smtClean="0">
                <a:solidFill>
                  <a:srgbClr val="FF0000"/>
                </a:solidFill>
              </a:rPr>
              <a:t>Thomas Hirschhorn e o Museu Precário Albinet</a:t>
            </a:r>
            <a:endParaRPr lang="pt-BR" altLang="pt-BR" sz="4000" smtClean="0"/>
          </a:p>
        </p:txBody>
      </p:sp>
      <p:pic>
        <p:nvPicPr>
          <p:cNvPr id="107523" name="Espaço Reservado para Conteúdo 5" descr="0000019798.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647700" y="2609850"/>
            <a:ext cx="3657600" cy="2506663"/>
          </a:xfrm>
        </p:spPr>
      </p:pic>
      <p:pic>
        <p:nvPicPr>
          <p:cNvPr id="107524" name="Espaço Reservado para Conteúdo 9" descr="images (6).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357813" y="2571750"/>
            <a:ext cx="2600325" cy="1762125"/>
          </a:xfrm>
        </p:spPr>
      </p:pic>
    </p:spTree>
    <p:extLst>
      <p:ext uri="{BB962C8B-B14F-4D97-AF65-F5344CB8AC3E}">
        <p14:creationId xmlns:p14="http://schemas.microsoft.com/office/powerpoint/2010/main" val="16993954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ítulo 4"/>
          <p:cNvSpPr>
            <a:spLocks noGrp="1"/>
          </p:cNvSpPr>
          <p:nvPr>
            <p:ph type="title"/>
          </p:nvPr>
        </p:nvSpPr>
        <p:spPr/>
        <p:txBody>
          <a:bodyPr>
            <a:normAutofit fontScale="90000"/>
          </a:bodyPr>
          <a:lstStyle/>
          <a:p>
            <a:r>
              <a:rPr lang="pt-BR" altLang="pt-BR" sz="4000" b="1" smtClean="0">
                <a:solidFill>
                  <a:srgbClr val="FF0000"/>
                </a:solidFill>
              </a:rPr>
              <a:t>Thomas Hirschhorn e o Museu Precário Albinet</a:t>
            </a:r>
            <a:endParaRPr lang="pt-BR" altLang="pt-BR" sz="4000" smtClean="0"/>
          </a:p>
        </p:txBody>
      </p:sp>
      <p:sp>
        <p:nvSpPr>
          <p:cNvPr id="108547" name="Espaço Reservado para Conteúdo 5"/>
          <p:cNvSpPr>
            <a:spLocks noGrp="1"/>
          </p:cNvSpPr>
          <p:nvPr>
            <p:ph idx="1"/>
          </p:nvPr>
        </p:nvSpPr>
        <p:spPr>
          <a:blipFill dpi="0" rotWithShape="1">
            <a:blip r:embed="rId2" cstate="print"/>
            <a:srcRect/>
            <a:stretch>
              <a:fillRect/>
            </a:stretch>
          </a:blipFill>
        </p:spPr>
        <p:txBody>
          <a:bodyPr/>
          <a:lstStyle/>
          <a:p>
            <a:endParaRPr lang="pt-BR" altLang="pt-BR" smtClean="0"/>
          </a:p>
        </p:txBody>
      </p:sp>
    </p:spTree>
    <p:extLst>
      <p:ext uri="{BB962C8B-B14F-4D97-AF65-F5344CB8AC3E}">
        <p14:creationId xmlns:p14="http://schemas.microsoft.com/office/powerpoint/2010/main" val="246450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100" dirty="0" smtClean="0"/>
              <a:t>CORONAVIDA</a:t>
            </a:r>
            <a:r>
              <a:rPr lang="pt-BR" sz="3100" dirty="0"/>
              <a:t>: pandemia, cidade e cultura urbana </a:t>
            </a:r>
            <a:r>
              <a:rPr lang="pt-BR" dirty="0" smtClean="0"/>
              <a:t/>
            </a:r>
            <a:br>
              <a:rPr lang="pt-BR" dirty="0" smtClean="0"/>
            </a:br>
            <a:r>
              <a:rPr lang="pt-BR" sz="3100" dirty="0" smtClean="0">
                <a:solidFill>
                  <a:srgbClr val="FF0000"/>
                </a:solidFill>
              </a:rPr>
              <a:t>Gisele </a:t>
            </a:r>
            <a:r>
              <a:rPr lang="pt-BR" sz="3100" dirty="0" err="1" smtClean="0">
                <a:solidFill>
                  <a:srgbClr val="FF0000"/>
                </a:solidFill>
              </a:rPr>
              <a:t>Beiguelman</a:t>
            </a:r>
            <a:endParaRPr lang="pt-BR" sz="3100" dirty="0">
              <a:solidFill>
                <a:srgbClr val="FF0000"/>
              </a:solidFill>
            </a:endParaRPr>
          </a:p>
        </p:txBody>
      </p:sp>
      <p:sp>
        <p:nvSpPr>
          <p:cNvPr id="3" name="Espaço Reservado para Conteúdo 2"/>
          <p:cNvSpPr>
            <a:spLocks noGrp="1"/>
          </p:cNvSpPr>
          <p:nvPr>
            <p:ph idx="1"/>
          </p:nvPr>
        </p:nvSpPr>
        <p:spPr/>
        <p:txBody>
          <a:bodyPr>
            <a:normAutofit fontScale="70000" lnSpcReduction="20000"/>
          </a:bodyPr>
          <a:lstStyle/>
          <a:p>
            <a:pPr marL="0" indent="0">
              <a:buNone/>
            </a:pPr>
            <a:r>
              <a:rPr lang="pt-BR" dirty="0">
                <a:hlinkClick r:id="rId2"/>
              </a:rPr>
              <a:t>https://</a:t>
            </a:r>
            <a:r>
              <a:rPr lang="pt-BR" dirty="0" smtClean="0">
                <a:hlinkClick r:id="rId2"/>
              </a:rPr>
              <a:t>escoladacidade.edu.br/wp-content/uploads/2020/08/200811_op_giselle_LEITURADIGITAL.pdf</a:t>
            </a:r>
            <a:endParaRPr lang="pt-BR" dirty="0" smtClean="0"/>
          </a:p>
          <a:p>
            <a:r>
              <a:rPr lang="pt-BR" dirty="0"/>
              <a:t>Estratégia usada para preencher a lacuna deixada pela suspensão dos shows, peças de teatro e filmes nas salas de cinema, a </a:t>
            </a:r>
            <a:r>
              <a:rPr lang="pt-BR" i="1" dirty="0" err="1"/>
              <a:t>live</a:t>
            </a:r>
            <a:r>
              <a:rPr lang="pt-BR" dirty="0"/>
              <a:t> tornou-se também o “palco” preferencial de debates, no esforço que fazem instituições culturais, galerias e universidades para ficar em contato com o público. São indiscutivelmente um dos fenômenos da quarentena. Não menos relevante é seu uso para a exibição de performances artísticas e culinárias de “</a:t>
            </a:r>
            <a:r>
              <a:rPr lang="pt-BR" dirty="0" err="1"/>
              <a:t>instagramers</a:t>
            </a:r>
            <a:r>
              <a:rPr lang="pt-BR" dirty="0"/>
              <a:t>” variados. Todos querem aparecer “naturalmente” em casa, com filhos, maridos, mulheres, pets, ou então sozinhos, ao lado de suas plantas, buscando transmitir certo despojamento, o que não deixa de </a:t>
            </a:r>
            <a:r>
              <a:rPr lang="pt-BR" dirty="0" smtClean="0"/>
              <a:t>provocar </a:t>
            </a:r>
            <a:r>
              <a:rPr lang="pt-BR" dirty="0"/>
              <a:t>forte estranheza por causa da fórmula heterodoxa que combina confidência e exibicionismo. </a:t>
            </a:r>
          </a:p>
        </p:txBody>
      </p:sp>
    </p:spTree>
    <p:extLst>
      <p:ext uri="{BB962C8B-B14F-4D97-AF65-F5344CB8AC3E}">
        <p14:creationId xmlns:p14="http://schemas.microsoft.com/office/powerpoint/2010/main" val="8461997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ítulo 1"/>
          <p:cNvSpPr>
            <a:spLocks noGrp="1"/>
          </p:cNvSpPr>
          <p:nvPr>
            <p:ph type="title"/>
          </p:nvPr>
        </p:nvSpPr>
        <p:spPr/>
        <p:txBody>
          <a:bodyPr>
            <a:normAutofit fontScale="90000"/>
          </a:bodyPr>
          <a:lstStyle/>
          <a:p>
            <a:r>
              <a:rPr lang="pt-BR" altLang="pt-BR" sz="4000" b="1" smtClean="0">
                <a:solidFill>
                  <a:srgbClr val="FF0000"/>
                </a:solidFill>
              </a:rPr>
              <a:t>Thomas Hirschhorn e o Museu Precário Albinet</a:t>
            </a:r>
            <a:endParaRPr lang="pt-BR" altLang="pt-BR" sz="4000" smtClean="0"/>
          </a:p>
        </p:txBody>
      </p:sp>
      <p:pic>
        <p:nvPicPr>
          <p:cNvPr id="109571" name="Espaço Reservado para Conteúdo 4" descr="Thomas Hirschhorn musée précaire aubervilliers -05.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457200" y="2498725"/>
            <a:ext cx="4038600" cy="2728913"/>
          </a:xfrm>
        </p:spPr>
      </p:pic>
      <p:pic>
        <p:nvPicPr>
          <p:cNvPr id="109572" name="Espaço Reservado para Conteúdo 5" descr="Thomas Hirschhorn.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661025" y="3208338"/>
            <a:ext cx="2012950" cy="1309687"/>
          </a:xfrm>
        </p:spPr>
      </p:pic>
    </p:spTree>
    <p:extLst>
      <p:ext uri="{BB962C8B-B14F-4D97-AF65-F5344CB8AC3E}">
        <p14:creationId xmlns:p14="http://schemas.microsoft.com/office/powerpoint/2010/main" val="18665183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pPr marL="0" indent="0" algn="ctr">
              <a:buNone/>
            </a:pPr>
            <a:r>
              <a:rPr lang="pt-BR" sz="2400" b="1" dirty="0">
                <a:solidFill>
                  <a:srgbClr val="FF0000"/>
                </a:solidFill>
              </a:rPr>
              <a:t>SERENDIPIDADE</a:t>
            </a:r>
          </a:p>
          <a:p>
            <a:pPr marL="0" indent="0" algn="ctr">
              <a:buNone/>
            </a:pPr>
            <a:r>
              <a:rPr lang="pt-BR" sz="1800" dirty="0">
                <a:latin typeface="Times New Roman" panose="02020603050405020304" pitchFamily="18" charset="0"/>
                <a:cs typeface="Times New Roman" panose="02020603050405020304" pitchFamily="18" charset="0"/>
              </a:rPr>
              <a:t>ꜜ</a:t>
            </a:r>
          </a:p>
          <a:p>
            <a:pPr marL="0" indent="0" algn="ctr">
              <a:buNone/>
            </a:pPr>
            <a:r>
              <a:rPr lang="pt-BR" sz="1800" dirty="0"/>
              <a:t>Descoberta fortuita</a:t>
            </a:r>
          </a:p>
          <a:p>
            <a:pPr marL="0" indent="0" algn="ctr">
              <a:buNone/>
            </a:pPr>
            <a:endParaRPr lang="pt-BR" sz="1800" dirty="0"/>
          </a:p>
          <a:p>
            <a:pPr marL="0" indent="0" algn="ctr">
              <a:buNone/>
            </a:pPr>
            <a:endParaRPr lang="pt-BR" sz="1800" dirty="0"/>
          </a:p>
          <a:p>
            <a:pPr marL="0" indent="0" algn="ctr">
              <a:buNone/>
            </a:pPr>
            <a:endParaRPr lang="pt-BR" sz="1800" dirty="0"/>
          </a:p>
          <a:p>
            <a:pPr marL="0" indent="0" algn="ctr">
              <a:buNone/>
            </a:pPr>
            <a:r>
              <a:rPr lang="pt-BR" sz="1800" dirty="0"/>
              <a:t>(</a:t>
            </a:r>
            <a:r>
              <a:rPr lang="pt-BR" sz="1800" dirty="0" err="1"/>
              <a:t>Serendipity</a:t>
            </a:r>
            <a:r>
              <a:rPr lang="pt-BR" sz="1800" dirty="0"/>
              <a:t> = </a:t>
            </a:r>
            <a:r>
              <a:rPr lang="en-US" sz="1800" dirty="0"/>
              <a:t> The faculty of making fortunate discoveries by accident)</a:t>
            </a:r>
            <a:endParaRPr lang="pt-BR" sz="1800" dirty="0"/>
          </a:p>
        </p:txBody>
      </p:sp>
    </p:spTree>
    <p:extLst>
      <p:ext uri="{BB962C8B-B14F-4D97-AF65-F5344CB8AC3E}">
        <p14:creationId xmlns:p14="http://schemas.microsoft.com/office/powerpoint/2010/main" val="31088913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286000" y="-1127340"/>
            <a:ext cx="4572000" cy="403957"/>
          </a:xfrm>
          <a:prstGeom prst="rect">
            <a:avLst/>
          </a:prstGeom>
        </p:spPr>
        <p:txBody>
          <a:bodyPr>
            <a:spAutoFit/>
          </a:bodyPr>
          <a:lstStyle/>
          <a:p>
            <a:pPr algn="just">
              <a:lnSpc>
                <a:spcPct val="150000"/>
              </a:lnSpc>
              <a:spcAft>
                <a:spcPts val="750"/>
              </a:spcAft>
            </a:pPr>
            <a:r>
              <a:rPr lang="pt-BR" sz="1350" dirty="0">
                <a:latin typeface="Calibri" panose="020F0502020204030204" pitchFamily="34" charset="0"/>
                <a:ea typeface="Calibri" panose="020F0502020204030204" pitchFamily="34" charset="0"/>
                <a:cs typeface="Times New Roman" panose="02020603050405020304" pitchFamily="18" charset="0"/>
              </a:rPr>
              <a:t> </a:t>
            </a:r>
            <a:endParaRPr lang="pt-BR" sz="1350" dirty="0"/>
          </a:p>
        </p:txBody>
      </p:sp>
      <p:sp>
        <p:nvSpPr>
          <p:cNvPr id="4" name="Espaço Reservado para Conteúdo 3"/>
          <p:cNvSpPr>
            <a:spLocks noGrp="1"/>
          </p:cNvSpPr>
          <p:nvPr>
            <p:ph idx="4294967295"/>
          </p:nvPr>
        </p:nvSpPr>
        <p:spPr>
          <a:xfrm>
            <a:off x="0" y="857251"/>
            <a:ext cx="7886700" cy="4632722"/>
          </a:xfrm>
        </p:spPr>
        <p:txBody>
          <a:bodyPr>
            <a:noAutofit/>
          </a:bodyPr>
          <a:lstStyle/>
          <a:p>
            <a:pPr marL="0" indent="0" algn="just">
              <a:spcAft>
                <a:spcPts val="750"/>
              </a:spcAft>
              <a:buNone/>
            </a:pPr>
            <a:endParaRPr lang="pt-BR" sz="135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750"/>
              </a:spcAft>
              <a:buNone/>
            </a:pPr>
            <a:r>
              <a:rPr lang="pt-BR" sz="1350" dirty="0">
                <a:latin typeface="Calibri" panose="020F0502020204030204" pitchFamily="34" charset="0"/>
                <a:ea typeface="Calibri" panose="020F0502020204030204" pitchFamily="34" charset="0"/>
                <a:cs typeface="Times New Roman" panose="02020603050405020304" pitchFamily="18" charset="0"/>
              </a:rPr>
              <a:t>Compreender as </a:t>
            </a:r>
            <a:r>
              <a:rPr lang="pt-BR" sz="1350" dirty="0">
                <a:solidFill>
                  <a:srgbClr val="FF0000"/>
                </a:solidFill>
                <a:latin typeface="Calibri" panose="020F0502020204030204" pitchFamily="34" charset="0"/>
                <a:ea typeface="Calibri" panose="020F0502020204030204" pitchFamily="34" charset="0"/>
                <a:cs typeface="Times New Roman" panose="02020603050405020304" pitchFamily="18" charset="0"/>
              </a:rPr>
              <a:t>dinâmicas culturais emergentes na cidade de São Paulo</a:t>
            </a:r>
            <a:r>
              <a:rPr lang="pt-BR" sz="1350" dirty="0">
                <a:latin typeface="Calibri" panose="020F0502020204030204" pitchFamily="34" charset="0"/>
                <a:ea typeface="Calibri" panose="020F0502020204030204" pitchFamily="34" charset="0"/>
                <a:cs typeface="Times New Roman" panose="02020603050405020304" pitchFamily="18" charset="0"/>
              </a:rPr>
              <a:t>, imbricadas aos territórios e às tecnologias de informação e comunicação. Em uma sociedade de falas estendidas, interessava-me compreender tais dinâmicas e sua interação com os </a:t>
            </a:r>
            <a:r>
              <a:rPr lang="pt-BR" sz="1350" dirty="0">
                <a:solidFill>
                  <a:srgbClr val="FF0000"/>
                </a:solidFill>
                <a:latin typeface="Calibri" panose="020F0502020204030204" pitchFamily="34" charset="0"/>
                <a:ea typeface="Calibri" panose="020F0502020204030204" pitchFamily="34" charset="0"/>
                <a:cs typeface="Times New Roman" panose="02020603050405020304" pitchFamily="18" charset="0"/>
              </a:rPr>
              <a:t>equipamentos culturais formais</a:t>
            </a:r>
            <a:r>
              <a:rPr lang="pt-BR" sz="1350" dirty="0">
                <a:latin typeface="Calibri" panose="020F0502020204030204" pitchFamily="34" charset="0"/>
                <a:ea typeface="Calibri" panose="020F0502020204030204" pitchFamily="34" charset="0"/>
                <a:cs typeface="Times New Roman" panose="02020603050405020304" pitchFamily="18" charset="0"/>
              </a:rPr>
              <a:t>.</a:t>
            </a:r>
            <a:r>
              <a:rPr lang="pt-BR" sz="1350" dirty="0"/>
              <a:t> </a:t>
            </a:r>
            <a:endParaRPr lang="pt-BR" sz="135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750"/>
              </a:spcAft>
              <a:buNone/>
            </a:pPr>
            <a:r>
              <a:rPr lang="pt-BR" sz="1350" dirty="0">
                <a:latin typeface="Calibri" panose="020F0502020204030204" pitchFamily="34" charset="0"/>
                <a:ea typeface="Calibri" panose="020F0502020204030204" pitchFamily="34" charset="0"/>
                <a:cs typeface="Times New Roman" panose="02020603050405020304" pitchFamily="18" charset="0"/>
              </a:rPr>
              <a:t>Para isso, além de pesquisa bibliográfica, empreendi um mapeamento das dinâmicas culturais emergentes - consubstanciadas em sua grande parte na ação de </a:t>
            </a:r>
            <a:r>
              <a:rPr lang="pt-BR" sz="1350" dirty="0">
                <a:solidFill>
                  <a:srgbClr val="FF0000"/>
                </a:solidFill>
                <a:latin typeface="Calibri" panose="020F0502020204030204" pitchFamily="34" charset="0"/>
                <a:ea typeface="Calibri" panose="020F0502020204030204" pitchFamily="34" charset="0"/>
                <a:cs typeface="Times New Roman" panose="02020603050405020304" pitchFamily="18" charset="0"/>
              </a:rPr>
              <a:t>coletivos culturais </a:t>
            </a:r>
            <a:r>
              <a:rPr lang="pt-BR" sz="1350" dirty="0">
                <a:latin typeface="Calibri" panose="020F0502020204030204" pitchFamily="34" charset="0"/>
                <a:ea typeface="Calibri" panose="020F0502020204030204" pitchFamily="34" charset="0"/>
                <a:cs typeface="Times New Roman" panose="02020603050405020304" pitchFamily="18" charset="0"/>
              </a:rPr>
              <a:t>pela cidade, sobretudo nas regiões periféricas; </a:t>
            </a:r>
          </a:p>
          <a:p>
            <a:pPr algn="just">
              <a:spcAft>
                <a:spcPts val="750"/>
              </a:spcAft>
            </a:pPr>
            <a:r>
              <a:rPr lang="pt-BR" sz="1350" dirty="0">
                <a:latin typeface="Calibri" panose="020F0502020204030204" pitchFamily="34" charset="0"/>
                <a:ea typeface="Calibri" panose="020F0502020204030204" pitchFamily="34" charset="0"/>
                <a:cs typeface="Times New Roman" panose="02020603050405020304" pitchFamily="18" charset="0"/>
              </a:rPr>
              <a:t>visitei os territórios de ação dos coletivos; </a:t>
            </a:r>
          </a:p>
          <a:p>
            <a:pPr algn="just">
              <a:spcAft>
                <a:spcPts val="750"/>
              </a:spcAft>
            </a:pPr>
            <a:r>
              <a:rPr lang="pt-BR" sz="1350" dirty="0">
                <a:latin typeface="Calibri" panose="020F0502020204030204" pitchFamily="34" charset="0"/>
                <a:ea typeface="Calibri" panose="020F0502020204030204" pitchFamily="34" charset="0"/>
                <a:cs typeface="Times New Roman" panose="02020603050405020304" pitchFamily="18" charset="0"/>
              </a:rPr>
              <a:t>participei de rodas de discussões temáticas de coletivos culturais ao longo do ano de 2016; </a:t>
            </a:r>
          </a:p>
          <a:p>
            <a:pPr algn="just">
              <a:spcAft>
                <a:spcPts val="750"/>
              </a:spcAft>
            </a:pPr>
            <a:r>
              <a:rPr lang="pt-BR" sz="1350" dirty="0">
                <a:latin typeface="Calibri" panose="020F0502020204030204" pitchFamily="34" charset="0"/>
                <a:ea typeface="Calibri" panose="020F0502020204030204" pitchFamily="34" charset="0"/>
                <a:cs typeface="Times New Roman" panose="02020603050405020304" pitchFamily="18" charset="0"/>
              </a:rPr>
              <a:t>acompanhei performances dos coletivos pela cidade; </a:t>
            </a:r>
          </a:p>
          <a:p>
            <a:pPr algn="just">
              <a:spcAft>
                <a:spcPts val="750"/>
              </a:spcAft>
            </a:pPr>
            <a:r>
              <a:rPr lang="pt-BR" sz="1350" dirty="0">
                <a:latin typeface="Calibri" panose="020F0502020204030204" pitchFamily="34" charset="0"/>
                <a:ea typeface="Calibri" panose="020F0502020204030204" pitchFamily="34" charset="0"/>
                <a:cs typeface="Times New Roman" panose="02020603050405020304" pitchFamily="18" charset="0"/>
              </a:rPr>
              <a:t>visitei centros culturais formais da cidade. </a:t>
            </a:r>
          </a:p>
          <a:p>
            <a:pPr algn="just">
              <a:lnSpc>
                <a:spcPct val="100000"/>
              </a:lnSpc>
            </a:pPr>
            <a:r>
              <a:rPr lang="pt-BR" sz="1350" dirty="0">
                <a:latin typeface="Calibri" panose="020F0502020204030204" pitchFamily="34" charset="0"/>
                <a:ea typeface="Calibri" panose="020F0502020204030204" pitchFamily="34" charset="0"/>
                <a:cs typeface="Times New Roman" panose="02020603050405020304" pitchFamily="18" charset="0"/>
              </a:rPr>
              <a:t>Foram filmadas e gravadas seis horas de entrevistas com atores selecionados a partir da pesquisa empreendida, entre artistas, produtores culturais, gestores e pesquisadores. Um dos resultados da pesquisa foi a produção de um filme, realizado em parceria com a cineasta Priscila Lima, intitulado </a:t>
            </a:r>
            <a:r>
              <a:rPr lang="pt-BR" sz="135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'Dinâmicas, flutuações e pontos cegos</a:t>
            </a:r>
            <a:r>
              <a:rPr lang="pt-BR" sz="135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pt-BR" sz="1350" dirty="0">
                <a:latin typeface="Calibri" panose="020F0502020204030204" pitchFamily="34" charset="0"/>
                <a:ea typeface="Calibri" panose="020F0502020204030204" pitchFamily="34" charset="0"/>
                <a:cs typeface="Times New Roman" panose="02020603050405020304" pitchFamily="18" charset="0"/>
              </a:rPr>
              <a:t>com duração final de 24', financiado pela verba de pesquisa do Programa Ano Sabático do Instituto de Estudos Avançados e da </a:t>
            </a:r>
            <a:r>
              <a:rPr lang="pt-BR" sz="1350" dirty="0" err="1">
                <a:latin typeface="Calibri" panose="020F0502020204030204" pitchFamily="34" charset="0"/>
                <a:ea typeface="Calibri" panose="020F0502020204030204" pitchFamily="34" charset="0"/>
                <a:cs typeface="Times New Roman" panose="02020603050405020304" pitchFamily="18" charset="0"/>
              </a:rPr>
              <a:t>Pró-Reitoria</a:t>
            </a:r>
            <a:r>
              <a:rPr lang="pt-BR" sz="1350" dirty="0">
                <a:latin typeface="Calibri" panose="020F0502020204030204" pitchFamily="34" charset="0"/>
                <a:ea typeface="Calibri" panose="020F0502020204030204" pitchFamily="34" charset="0"/>
                <a:cs typeface="Times New Roman" panose="02020603050405020304" pitchFamily="18" charset="0"/>
              </a:rPr>
              <a:t> de Pesquisa da USP.</a:t>
            </a:r>
            <a:endParaRPr lang="pt-BR" sz="1350" dirty="0"/>
          </a:p>
        </p:txBody>
      </p:sp>
    </p:spTree>
    <p:extLst>
      <p:ext uri="{BB962C8B-B14F-4D97-AF65-F5344CB8AC3E}">
        <p14:creationId xmlns:p14="http://schemas.microsoft.com/office/powerpoint/2010/main" val="215242446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dirty="0" smtClean="0">
                <a:solidFill>
                  <a:srgbClr val="FF0000"/>
                </a:solidFill>
              </a:rPr>
              <a:t>Rodas de conversa</a:t>
            </a:r>
            <a:endParaRPr lang="pt-BR" dirty="0">
              <a:solidFill>
                <a:srgbClr val="FF0000"/>
              </a:solidFill>
            </a:endParaRPr>
          </a:p>
        </p:txBody>
      </p:sp>
      <p:sp>
        <p:nvSpPr>
          <p:cNvPr id="3" name="Espaço Reservado para Conteúdo 2"/>
          <p:cNvSpPr>
            <a:spLocks noGrp="1"/>
          </p:cNvSpPr>
          <p:nvPr>
            <p:ph idx="1"/>
          </p:nvPr>
        </p:nvSpPr>
        <p:spPr/>
        <p:txBody>
          <a:bodyPr>
            <a:normAutofit fontScale="77500" lnSpcReduction="20000"/>
          </a:bodyPr>
          <a:lstStyle/>
          <a:p>
            <a:r>
              <a:rPr lang="pt-BR" dirty="0" smtClean="0"/>
              <a:t>Ir além da escolha entre projetos e propostas que se apresentam prontos, para uma ação propositiva, colaborativa, no conjunto do processo decisório</a:t>
            </a:r>
          </a:p>
          <a:p>
            <a:r>
              <a:rPr lang="pt-BR" dirty="0" smtClean="0"/>
              <a:t>Sair da perspectiva de usuário dos equipamentos para outra posição</a:t>
            </a:r>
          </a:p>
          <a:p>
            <a:r>
              <a:rPr lang="pt-BR" dirty="0" smtClean="0"/>
              <a:t>Articulação de afetos e experiências</a:t>
            </a:r>
            <a:endParaRPr lang="pt-BR" b="1" dirty="0" smtClean="0">
              <a:solidFill>
                <a:srgbClr val="FF0000"/>
              </a:solidFill>
            </a:endParaRPr>
          </a:p>
          <a:p>
            <a:r>
              <a:rPr lang="pt-BR" dirty="0" smtClean="0"/>
              <a:t>‘Tudo lindo, mas como faço para manter?’ Sustentabilidade – como pensar para além das políticas públicas? Autonomia – </a:t>
            </a:r>
            <a:r>
              <a:rPr lang="pt-BR" dirty="0" err="1" smtClean="0"/>
              <a:t>crowdfunding</a:t>
            </a:r>
            <a:r>
              <a:rPr lang="pt-BR" dirty="0" smtClean="0"/>
              <a:t> (potências/limites)</a:t>
            </a:r>
          </a:p>
          <a:p>
            <a:r>
              <a:rPr lang="pt-BR" dirty="0" smtClean="0"/>
              <a:t>Maior transparência</a:t>
            </a:r>
          </a:p>
          <a:p>
            <a:r>
              <a:rPr lang="pt-BR" dirty="0" smtClean="0"/>
              <a:t>Insistência em reivindicar o público, o que deve ser comum e acessível a todos</a:t>
            </a:r>
          </a:p>
          <a:p>
            <a:r>
              <a:rPr lang="pt-BR" dirty="0" smtClean="0"/>
              <a:t>Tocar o sagrado e transformar em comum - Profanação</a:t>
            </a:r>
            <a:endParaRPr lang="pt-BR" dirty="0"/>
          </a:p>
        </p:txBody>
      </p:sp>
    </p:spTree>
    <p:extLst>
      <p:ext uri="{BB962C8B-B14F-4D97-AF65-F5344CB8AC3E}">
        <p14:creationId xmlns:p14="http://schemas.microsoft.com/office/powerpoint/2010/main" val="19162247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pt-BR" dirty="0" smtClean="0">
                <a:solidFill>
                  <a:srgbClr val="FF0000"/>
                </a:solidFill>
              </a:rPr>
              <a:t>Dinâmicas, Flutuações e Pontos Cegos</a:t>
            </a:r>
            <a:endParaRPr lang="pt-BR" dirty="0">
              <a:solidFill>
                <a:srgbClr val="FF0000"/>
              </a:solidFill>
            </a:endParaRPr>
          </a:p>
        </p:txBody>
      </p:sp>
      <p:sp>
        <p:nvSpPr>
          <p:cNvPr id="6" name="Espaço Reservado para Conteúdo 5"/>
          <p:cNvSpPr>
            <a:spLocks noGrp="1"/>
          </p:cNvSpPr>
          <p:nvPr>
            <p:ph idx="1"/>
          </p:nvPr>
        </p:nvSpPr>
        <p:spPr/>
        <p:txBody>
          <a:bodyPr/>
          <a:lstStyle/>
          <a:p>
            <a:pPr marL="0" indent="0">
              <a:buNone/>
            </a:pPr>
            <a:r>
              <a:rPr lang="pt-BR" sz="2400" dirty="0">
                <a:hlinkClick r:id="rId2"/>
              </a:rPr>
              <a:t>https://</a:t>
            </a:r>
            <a:r>
              <a:rPr lang="pt-BR" sz="2400" dirty="0" smtClean="0">
                <a:hlinkClick r:id="rId2"/>
              </a:rPr>
              <a:t>www.youtube.com/watch?v=2LmLi9XGPCU</a:t>
            </a:r>
            <a:endParaRPr lang="pt-BR" sz="2400" dirty="0" smtClean="0"/>
          </a:p>
          <a:p>
            <a:pPr marL="0" indent="0">
              <a:buNone/>
            </a:pPr>
            <a:endParaRPr lang="pt-BR" dirty="0" smtClean="0"/>
          </a:p>
          <a:p>
            <a:pPr marL="0" indent="0">
              <a:buNone/>
            </a:pPr>
            <a:endParaRPr lang="pt-BR" dirty="0"/>
          </a:p>
          <a:p>
            <a:pPr marL="0" indent="0">
              <a:buNone/>
            </a:pPr>
            <a:r>
              <a:rPr lang="pt-BR" dirty="0" smtClean="0"/>
              <a:t>2017, 24’</a:t>
            </a:r>
            <a:endParaRPr lang="pt-BR" dirty="0"/>
          </a:p>
        </p:txBody>
      </p:sp>
    </p:spTree>
    <p:extLst>
      <p:ext uri="{BB962C8B-B14F-4D97-AF65-F5344CB8AC3E}">
        <p14:creationId xmlns:p14="http://schemas.microsoft.com/office/powerpoint/2010/main" val="1838889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a:t>CORONAVIDA: pandemia, cidade e cultura urbana </a:t>
            </a:r>
            <a:br>
              <a:rPr lang="pt-BR" sz="2800" dirty="0"/>
            </a:br>
            <a:r>
              <a:rPr lang="pt-BR" sz="2800" dirty="0">
                <a:solidFill>
                  <a:srgbClr val="FF0000"/>
                </a:solidFill>
              </a:rPr>
              <a:t>Gisele </a:t>
            </a:r>
            <a:r>
              <a:rPr lang="pt-BR" sz="2800" dirty="0" err="1">
                <a:solidFill>
                  <a:srgbClr val="FF0000"/>
                </a:solidFill>
              </a:rPr>
              <a:t>Beiguelman</a:t>
            </a:r>
            <a:endParaRPr lang="pt-BR" sz="2800" dirty="0"/>
          </a:p>
        </p:txBody>
      </p:sp>
      <p:sp>
        <p:nvSpPr>
          <p:cNvPr id="3" name="Espaço Reservado para Conteúdo 2"/>
          <p:cNvSpPr>
            <a:spLocks noGrp="1"/>
          </p:cNvSpPr>
          <p:nvPr>
            <p:ph idx="1"/>
          </p:nvPr>
        </p:nvSpPr>
        <p:spPr/>
        <p:txBody>
          <a:bodyPr>
            <a:normAutofit fontScale="62500" lnSpcReduction="20000"/>
          </a:bodyPr>
          <a:lstStyle/>
          <a:p>
            <a:pPr algn="just"/>
            <a:r>
              <a:rPr lang="pt-BR" dirty="0"/>
              <a:t>O problema se acirra no âmbito da arte. Com a pandemia, descobrimos que museus, galerias e instituições culturais estão na idade da pedra da Internet. Atropelados pela pandemia e sem conteúdo artístico e cultural criado para a web, aderiram aos únicos campos da vida on-line que conhecem: redes sociais, e-commerce e saídas de emergência apontadas para o Google </a:t>
            </a:r>
            <a:r>
              <a:rPr lang="pt-BR" dirty="0" err="1"/>
              <a:t>Arts</a:t>
            </a:r>
            <a:r>
              <a:rPr lang="pt-BR" dirty="0"/>
              <a:t> </a:t>
            </a:r>
            <a:r>
              <a:rPr lang="pt-BR" dirty="0" err="1"/>
              <a:t>Institute</a:t>
            </a:r>
            <a:r>
              <a:rPr lang="pt-BR" dirty="0"/>
              <a:t>. Mas o isolamento poderia ser um bom pretexto para revisitar ou descobrir quem não ficou na era do byte lascado, começando pelas poucas coleções de Net </a:t>
            </a:r>
            <a:r>
              <a:rPr lang="pt-BR" dirty="0" err="1"/>
              <a:t>Art</a:t>
            </a:r>
            <a:r>
              <a:rPr lang="pt-BR" dirty="0"/>
              <a:t>, como o Whitney </a:t>
            </a:r>
            <a:r>
              <a:rPr lang="pt-BR" dirty="0" err="1"/>
              <a:t>Art</a:t>
            </a:r>
            <a:r>
              <a:rPr lang="pt-BR" dirty="0"/>
              <a:t> </a:t>
            </a:r>
            <a:r>
              <a:rPr lang="pt-BR" dirty="0" err="1"/>
              <a:t>Port</a:t>
            </a:r>
            <a:r>
              <a:rPr lang="pt-BR" dirty="0"/>
              <a:t> que comissiona obras desde 2001, o </a:t>
            </a:r>
            <a:r>
              <a:rPr lang="pt-BR" dirty="0" err="1"/>
              <a:t>Netescópio</a:t>
            </a:r>
            <a:r>
              <a:rPr lang="pt-BR" dirty="0"/>
              <a:t>, do MEIAC (espanhol) e a Net </a:t>
            </a:r>
            <a:r>
              <a:rPr lang="pt-BR" dirty="0" err="1"/>
              <a:t>Art</a:t>
            </a:r>
            <a:r>
              <a:rPr lang="pt-BR" dirty="0"/>
              <a:t> </a:t>
            </a:r>
            <a:r>
              <a:rPr lang="pt-BR" dirty="0" err="1"/>
              <a:t>Anthology</a:t>
            </a:r>
            <a:r>
              <a:rPr lang="pt-BR" dirty="0"/>
              <a:t> do Rhizome.org. Entre os brasileiros, enquanto o único museu nacional com uma trajetória consistente no campo da </a:t>
            </a:r>
            <a:r>
              <a:rPr lang="pt-BR" dirty="0" err="1"/>
              <a:t>artemídia</a:t>
            </a:r>
            <a:r>
              <a:rPr lang="pt-BR" dirty="0"/>
              <a:t>, o MAC-USP, não disponibiliza na Internet sua coleção “web </a:t>
            </a:r>
            <a:r>
              <a:rPr lang="pt-BR" dirty="0" err="1"/>
              <a:t>specific</a:t>
            </a:r>
            <a:r>
              <a:rPr lang="pt-BR" dirty="0"/>
              <a:t>” e de </a:t>
            </a:r>
            <a:r>
              <a:rPr lang="pt-BR" dirty="0" err="1"/>
              <a:t>videoarte</a:t>
            </a:r>
            <a:r>
              <a:rPr lang="pt-BR" dirty="0"/>
              <a:t> (trabalho em processo), uma alternativa é o site Web Arte no Brasil, mantido há 20 anos por Fabio </a:t>
            </a:r>
            <a:r>
              <a:rPr lang="pt-BR" dirty="0" err="1"/>
              <a:t>Fon</a:t>
            </a:r>
            <a:r>
              <a:rPr lang="pt-BR" dirty="0"/>
              <a:t>, e o </a:t>
            </a:r>
            <a:r>
              <a:rPr lang="pt-BR" dirty="0" err="1"/>
              <a:t>aarea</a:t>
            </a:r>
            <a:r>
              <a:rPr lang="pt-BR" dirty="0"/>
              <a:t>, que comissiona obras de Net </a:t>
            </a:r>
            <a:r>
              <a:rPr lang="pt-BR" dirty="0" err="1"/>
              <a:t>Art</a:t>
            </a:r>
            <a:r>
              <a:rPr lang="pt-BR" dirty="0"/>
              <a:t> a artistas que não têm produções anteriores relacionadas ao meio on-line. </a:t>
            </a:r>
          </a:p>
        </p:txBody>
      </p:sp>
    </p:spTree>
    <p:extLst>
      <p:ext uri="{BB962C8B-B14F-4D97-AF65-F5344CB8AC3E}">
        <p14:creationId xmlns:p14="http://schemas.microsoft.com/office/powerpoint/2010/main" val="532192732"/>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sign padrão">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4825</TotalTime>
  <Words>6443</Words>
  <Application>Microsoft Office PowerPoint</Application>
  <PresentationFormat>Apresentação na tela (4:3)</PresentationFormat>
  <Paragraphs>293</Paragraphs>
  <Slides>84</Slides>
  <Notes>0</Notes>
  <HiddenSlides>0</HiddenSlides>
  <MMClips>0</MMClips>
  <ScaleCrop>false</ScaleCrop>
  <HeadingPairs>
    <vt:vector size="4" baseType="variant">
      <vt:variant>
        <vt:lpstr>Tema</vt:lpstr>
      </vt:variant>
      <vt:variant>
        <vt:i4>2</vt:i4>
      </vt:variant>
      <vt:variant>
        <vt:lpstr>Títulos de slides</vt:lpstr>
      </vt:variant>
      <vt:variant>
        <vt:i4>84</vt:i4>
      </vt:variant>
    </vt:vector>
  </HeadingPairs>
  <TitlesOfParts>
    <vt:vector size="86" baseType="lpstr">
      <vt:lpstr>Tema do Office</vt:lpstr>
      <vt:lpstr>Design padrão</vt:lpstr>
      <vt:lpstr>PRÁTICAS CULTURAIS  </vt:lpstr>
      <vt:lpstr>I’m alive ou I’m a live? Renan Marcondes</vt:lpstr>
      <vt:lpstr>I’m alive ou I’m a live? Renan Marcondes</vt:lpstr>
      <vt:lpstr>I’m alive ou I’m a live? Renan Marcondes</vt:lpstr>
      <vt:lpstr>I’m alive ou I’m a live? Renan Marcondes</vt:lpstr>
      <vt:lpstr>I’m alive ou I’m a live? Renan Marcondes</vt:lpstr>
      <vt:lpstr>34ª Bienal de São Paulo</vt:lpstr>
      <vt:lpstr>CORONAVIDA: pandemia, cidade e cultura urbana  Gisele Beiguelman</vt:lpstr>
      <vt:lpstr>CORONAVIDA: pandemia, cidade e cultura urbana  Gisele Beiguelman</vt:lpstr>
      <vt:lpstr>  Ideias titubeantes em tempo de confinamento II – 22/05/2020  Lúcia Maciel Barbosa de Oliveira   </vt:lpstr>
      <vt:lpstr> Aplicativos crescem na cultura e podem substituir instituições obsoletas Néstor García Canclini </vt:lpstr>
      <vt:lpstr>Ciudadanos reemplazados por algoritmos Néstor García Canclini</vt:lpstr>
      <vt:lpstr>Ciudadanos reemplazados por algoritmos Néstor García Canclini</vt:lpstr>
      <vt:lpstr>Ciudadanos reemplazados por algoritmos Néstor García Canclini</vt:lpstr>
      <vt:lpstr>Ciudadanos reemplazados por algoritmos Néstor García Canclini</vt:lpstr>
      <vt:lpstr>Ciudadanos reemplazados por algoritmos Néstor García Canclini</vt:lpstr>
      <vt:lpstr>Ciudadanos reemplazados por algoritmos Néstor García Canclini</vt:lpstr>
      <vt:lpstr>Marcus Bastos</vt:lpstr>
      <vt:lpstr>Verbete Prática Cultural   Dicionário Crítico de Política Cultural  </vt:lpstr>
      <vt:lpstr>Leitores, espectadores, internautas Néstor GarcíaCanclini</vt:lpstr>
      <vt:lpstr>Papel facilitador das tecnologias</vt:lpstr>
      <vt:lpstr>Jesús Martín-Barbero</vt:lpstr>
      <vt:lpstr>Os desafios do novo cenário midiático para as políticas públicas George Yúdice</vt:lpstr>
      <vt:lpstr>Ação literária na periferia de São Paulo faz 15 anos e amplia público Saraus, festivais e slams são exemplos de atividades de incentivo à leitura organizadas na zona sul </vt:lpstr>
      <vt:lpstr>Conjunto de bibliotecas públicas no país é insuficiente e mal distribuído  Sudeste reúne 1/3 das instituições; destaques no Rio e em SP investem em obras e eventos culturais  </vt:lpstr>
      <vt:lpstr>Pesquisa Retratos da Leitura no Brasil  2020 – 5ª edição – Instituto Pró-Livro</vt:lpstr>
      <vt:lpstr>Em seu perfil no Facebook, André Mehmari fez um desabafo delicado sobre o  ocorrido, sem citar a cidade e apelando ao bom-senso dos pais, que delegam à escola a educação dos filhos.  </vt:lpstr>
      <vt:lpstr> Favela está 'superligada' à internet, diz estudo </vt:lpstr>
      <vt:lpstr>Kondzilla (2018)</vt:lpstr>
      <vt:lpstr>Kondzilla (2019)</vt:lpstr>
      <vt:lpstr>Kondizilla (2020)</vt:lpstr>
      <vt:lpstr>BRASIL: um estudo sobre as práticas culturais da população e o uso das tecnologias de informação e comunicação Comitê Gestor da Internet no Brasil – CGI.br São Paulo 2017</vt:lpstr>
      <vt:lpstr>BRASIL: um estudo sobre as práticas culturais da população e o uso das tecnologias de informação e comunicação Comitê Gestor da Internet no Brasil – CGI.br São Paulo 2017</vt:lpstr>
      <vt:lpstr> CULTURA E TECNOLOGIAS NO BRASIL:  um estudo sobre as práticas culturais da população e o uso das tecnologias de informação e comunicação (2017)   https://cetic.br/media/docs/publicacoes/7/cultura-e-tecnologias-no-brasil.pdf </vt:lpstr>
      <vt:lpstr>Apresentação do PowerPoint</vt:lpstr>
      <vt:lpstr>Apresentação do PowerPoint</vt:lpstr>
      <vt:lpstr>MERCADO FONOGRÁFICO MUNDIAL E BRASILEIRO EM 2019 (2018)</vt:lpstr>
      <vt:lpstr>MERCADO FONOGRÁFICO MUNDIAL E BRASILEIRO EM 2019 (2018)</vt:lpstr>
      <vt:lpstr>MERCADO FONOGRÁFICO MUNDIAL E BRASILEIRO EM 2019 (2018)</vt:lpstr>
      <vt:lpstr>IBGE Perfil dos Estados e dos Municípios Brasileiros Cultura 2014</vt:lpstr>
      <vt:lpstr>Apresentação do PowerPoint</vt:lpstr>
      <vt:lpstr>Pierre Bourdieu e Alain Darbel</vt:lpstr>
      <vt:lpstr>Apresentação do PowerPoint</vt:lpstr>
      <vt:lpstr>Práticas Culturais</vt:lpstr>
      <vt:lpstr>Pierre Bourdieu A Distinção</vt:lpstr>
      <vt:lpstr>Bernard Lahire  A cultura do indivíduo</vt:lpstr>
      <vt:lpstr>Bernard Lahire  </vt:lpstr>
      <vt:lpstr>Democratização da cultura: fim e continuação?  Olivier Donnat</vt:lpstr>
      <vt:lpstr>Democratização da cultura: fim e continuação?  Olivier Donnat</vt:lpstr>
      <vt:lpstr>Democracia Cultural</vt:lpstr>
      <vt:lpstr>Democracia Cultural</vt:lpstr>
      <vt:lpstr>Montesquieu – O Gosto 1753-1755</vt:lpstr>
      <vt:lpstr>Apresentação do PowerPoint</vt:lpstr>
      <vt:lpstr>Apresentação do PowerPoint</vt:lpstr>
      <vt:lpstr> Como o advento das novas tecnologias está modificando as práticas culturais? </vt:lpstr>
      <vt:lpstr>Cultura nas capitais (2018)</vt:lpstr>
      <vt:lpstr>Cultura em números</vt:lpstr>
      <vt:lpstr> Panorama setorial da cultura brasileira 2019 </vt:lpstr>
      <vt:lpstr>A cultura na economia brasileira FGV - 2015</vt:lpstr>
      <vt:lpstr> Exposição do Picasso no CCBB vai ter intervenções na fila (abril2015) </vt:lpstr>
      <vt:lpstr>Pinacoteca 2015 – Ron Mueck</vt:lpstr>
      <vt:lpstr>Pinacoteca 2015 – Ron Mueck</vt:lpstr>
      <vt:lpstr>Pinacoteca 2015 – Ron Mueck (mais de 400mil visitantes)</vt:lpstr>
      <vt:lpstr>Louvre  (10milhões visitantes ano)</vt:lpstr>
      <vt:lpstr>Louvre</vt:lpstr>
      <vt:lpstr>Mona Lisa - Louvre</vt:lpstr>
      <vt:lpstr>?</vt:lpstr>
      <vt:lpstr>MOMA (8 milhões visitantes/ano)</vt:lpstr>
      <vt:lpstr>MOMA</vt:lpstr>
      <vt:lpstr>                           MASP</vt:lpstr>
      <vt:lpstr>Instituto Tomie Ohtake </vt:lpstr>
      <vt:lpstr>Apresentação do PowerPoint</vt:lpstr>
      <vt:lpstr>Apresentação do PowerPoint</vt:lpstr>
      <vt:lpstr> Thomas Hirschhorn e o Museu Precário Albinet </vt:lpstr>
      <vt:lpstr>Thomas Hirschhorn e o Museu Precário Albinet</vt:lpstr>
      <vt:lpstr>Thomas Hirschhorn e o Museu Precário Albinet</vt:lpstr>
      <vt:lpstr>Thomas Hirschhorn e o Museu Precário Albinet</vt:lpstr>
      <vt:lpstr>Thomas Hirschhorn e o Museu Precário Albinet</vt:lpstr>
      <vt:lpstr>Thomas Hirschhorn e o Museu Precário Albinet</vt:lpstr>
      <vt:lpstr>Thomas Hirschhorn e o Museu Precário Albinet</vt:lpstr>
      <vt:lpstr>Apresentação do PowerPoint</vt:lpstr>
      <vt:lpstr>Apresentação do PowerPoint</vt:lpstr>
      <vt:lpstr>Rodas de conversa</vt:lpstr>
      <vt:lpstr>Dinâmicas, Flutuações e Pontos Cegos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lucia</dc:creator>
  <cp:lastModifiedBy>DELL</cp:lastModifiedBy>
  <cp:revision>267</cp:revision>
  <dcterms:created xsi:type="dcterms:W3CDTF">2013-09-18T15:38:53Z</dcterms:created>
  <dcterms:modified xsi:type="dcterms:W3CDTF">2020-10-13T23:45:55Z</dcterms:modified>
</cp:coreProperties>
</file>