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57" r:id="rId4"/>
    <p:sldId id="258" r:id="rId5"/>
    <p:sldId id="259" r:id="rId6"/>
    <p:sldId id="272" r:id="rId7"/>
    <p:sldId id="274" r:id="rId8"/>
    <p:sldId id="260" r:id="rId9"/>
    <p:sldId id="261" r:id="rId10"/>
    <p:sldId id="262" r:id="rId11"/>
    <p:sldId id="264" r:id="rId12"/>
    <p:sldId id="266" r:id="rId13"/>
    <p:sldId id="263" r:id="rId14"/>
    <p:sldId id="267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3C102-7575-488C-A455-1952B6AE047D}" type="datetimeFigureOut">
              <a:rPr lang="pt-BR" smtClean="0"/>
              <a:t>29/06/2020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BC414-5BC9-4F99-96B4-85F1F78D06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54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A557D6-4A5A-4D8A-85C9-26485DE4B964}" type="slidenum">
              <a:rPr lang="pt-BR" altLang="pt-BR"/>
              <a:pPr>
                <a:spcBef>
                  <a:spcPct val="0"/>
                </a:spcBef>
              </a:pPr>
              <a:t>14</a:t>
            </a:fld>
            <a:endParaRPr lang="pt-BR" altLang="pt-B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9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97629"/>
            <a:ext cx="10515600" cy="3379334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75A1-B492-5B41-B463-BAEB1CB0CC6A}" type="datetimeFigureOut">
              <a:rPr lang="pt-PT" smtClean="0"/>
              <a:t>29/06/2020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BFD9-0424-FA4A-ACE1-E99A615B944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81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6E69E-011A-4BF2-8855-57302D178EE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036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  <p:sldLayoutId id="214748366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adaeducacaobrasileira.wordpress.com/ensino-mutuo-ou-metodo-lancasteriano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20278" y="2514600"/>
            <a:ext cx="10866921" cy="144138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500" dirty="0" smtClean="0">
                <a:cs typeface="Times New Roman" panose="02020603050405020304" pitchFamily="18" charset="0"/>
              </a:rPr>
              <a:t>Tempos e espaços de ensina e aprender</a:t>
            </a:r>
            <a:endParaRPr lang="pt-BR" sz="4500" dirty="0">
              <a:cs typeface="Times New Roman" panose="0202060305040502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t-BR" dirty="0" smtClean="0"/>
              <a:t>Profa. Rita Gallego</a:t>
            </a:r>
          </a:p>
          <a:p>
            <a:pPr algn="r"/>
            <a:r>
              <a:rPr lang="pt-BR" dirty="0" smtClean="0"/>
              <a:t>30/06/2020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551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3" descr="https://lh6.googleusercontent.com/iwLF8OlNABPoCwuPBBT_Y9SInzhJX8UH_zPfS97mETcp8PmA3gEiYFTbtuwmK8mmB6vDP0KewpYWHnCguoci77u3pVDuIxYKXeHZUnGvd75dSe1A-2EtyZ4J84ChMeqjCjIfAYA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1631" y="1010652"/>
            <a:ext cx="8238407" cy="428867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484610" y="5389243"/>
            <a:ext cx="5389617" cy="382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610485" algn="l"/>
              </a:tabLst>
            </a:pPr>
            <a:r>
              <a:rPr lang="pt-BR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(Anuário do Estado de São Paulo, 1908, p. 164)</a:t>
            </a:r>
            <a:endParaRPr lang="pt-BR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02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Paris 2006 36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7817" y="317633"/>
            <a:ext cx="8367679" cy="5399774"/>
          </a:xfrm>
        </p:spPr>
      </p:pic>
    </p:spTree>
    <p:extLst>
      <p:ext uri="{BB962C8B-B14F-4D97-AF65-F5344CB8AC3E}">
        <p14:creationId xmlns:p14="http://schemas.microsoft.com/office/powerpoint/2010/main" val="2427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168408"/>
              </p:ext>
            </p:extLst>
          </p:nvPr>
        </p:nvGraphicFramePr>
        <p:xfrm>
          <a:off x="2002055" y="683394"/>
          <a:ext cx="9346129" cy="5890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Foto do Photo Editor" r:id="rId3" imgW="15771429" imgH="11828571" progId="MSPhotoEd.3">
                  <p:embed/>
                </p:oleObj>
              </mc:Choice>
              <mc:Fallback>
                <p:oleObj name="Foto do Photo Editor" r:id="rId3" imgW="15771429" imgH="11828571" progId="MSPhotoEd.3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2055" y="683394"/>
                        <a:ext cx="9346129" cy="5890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90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Ensino Mútuo ou Método Lancasteriano | História da Educaçã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32" y="1126157"/>
            <a:ext cx="9018871" cy="442762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069432" y="5714282"/>
            <a:ext cx="901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</a:t>
            </a:r>
            <a:r>
              <a:rPr lang="pt-BR" dirty="0" smtClean="0">
                <a:hlinkClick r:id="rId3"/>
              </a:rPr>
              <a:t>historiadaeducacaobrasileira.wordpress.com/ensino-mutuo-ou-metodo-lancasteriano/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3918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17020" y="5734051"/>
            <a:ext cx="7902341" cy="599373"/>
          </a:xfrm>
        </p:spPr>
        <p:txBody>
          <a:bodyPr>
            <a:normAutofit fontScale="25000" lnSpcReduction="2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pt-BR" altLang="pt-BR" sz="1600" dirty="0">
              <a:latin typeface="+mj-lt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t-BR" altLang="pt-BR" sz="6000" b="1" dirty="0">
                <a:latin typeface="+mj-lt"/>
                <a:cs typeface="Times New Roman" panose="02020603050405020304" pitchFamily="18" charset="0"/>
              </a:rPr>
              <a:t>Sala de aula da Escola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pt-BR" altLang="pt-BR" sz="6000" b="1" dirty="0">
                <a:latin typeface="+mj-lt"/>
                <a:cs typeface="Times New Roman" panose="02020603050405020304" pitchFamily="18" charset="0"/>
              </a:rPr>
              <a:t>Caetano de Campos, SP/ anos 1900</a:t>
            </a:r>
          </a:p>
        </p:txBody>
      </p:sp>
      <p:pic>
        <p:nvPicPr>
          <p:cNvPr id="24579" name="Picture 4" descr="lastsc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5264" y="1443789"/>
            <a:ext cx="8114097" cy="395598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1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60883" y="221381"/>
            <a:ext cx="9853061" cy="640080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pt-BR" sz="2600" dirty="0">
                <a:latin typeface="+mj-lt"/>
                <a:cs typeface="Times New Roman" panose="02020603050405020304" pitchFamily="18" charset="0"/>
              </a:rPr>
              <a:t>TEMPO ESCOLAR: conjunto de referências* que organiza as práticas da instituição escolar – implicações sociedade/localidades</a:t>
            </a:r>
          </a:p>
          <a:p>
            <a:pPr algn="just">
              <a:defRPr/>
            </a:pPr>
            <a:r>
              <a:rPr lang="pt-BR" sz="2600" dirty="0">
                <a:latin typeface="+mj-lt"/>
                <a:cs typeface="Times New Roman" panose="02020603050405020304" pitchFamily="18" charset="0"/>
              </a:rPr>
              <a:t>Diferentes temporalidades que dão ritmo às atividades educativas</a:t>
            </a:r>
          </a:p>
          <a:p>
            <a:pPr marL="0" indent="0" algn="just">
              <a:buNone/>
              <a:defRPr/>
            </a:pPr>
            <a:r>
              <a:rPr lang="pt-BR" sz="2600" dirty="0">
                <a:latin typeface="+mj-lt"/>
                <a:cs typeface="Times New Roman" panose="02020603050405020304" pitchFamily="18" charset="0"/>
              </a:rPr>
              <a:t>*Administrativas</a:t>
            </a:r>
          </a:p>
          <a:p>
            <a:pPr marL="0" indent="0" algn="just">
              <a:buNone/>
              <a:defRPr/>
            </a:pPr>
            <a:r>
              <a:rPr lang="pt-BR" sz="2600" dirty="0">
                <a:latin typeface="+mj-lt"/>
                <a:cs typeface="Times New Roman" panose="02020603050405020304" pitchFamily="18" charset="0"/>
              </a:rPr>
              <a:t>*Pedagógicas </a:t>
            </a:r>
          </a:p>
          <a:p>
            <a:pPr algn="just">
              <a:buFontTx/>
              <a:buChar char="-"/>
              <a:defRPr/>
            </a:pPr>
            <a:r>
              <a:rPr lang="pt-BR" sz="2600" dirty="0">
                <a:latin typeface="+mj-lt"/>
                <a:cs typeface="Times New Roman" panose="02020603050405020304" pitchFamily="18" charset="0"/>
              </a:rPr>
              <a:t>dinâmico, mutável, não generalizável, arbitrário, processo não linear, cultural, social, valores</a:t>
            </a:r>
          </a:p>
          <a:p>
            <a:pPr marL="0" indent="0" algn="just">
              <a:buNone/>
              <a:defRPr/>
            </a:pPr>
            <a:r>
              <a:rPr lang="pt-BR" sz="2600" dirty="0">
                <a:latin typeface="+mj-lt"/>
                <a:cs typeface="Times New Roman" panose="02020603050405020304" pitchFamily="18" charset="0"/>
              </a:rPr>
              <a:t>(natureza, tecnologia, instrumentos de medição, calendário e seus marcos/festas, ritmos, cadência, rotinas, horários e relação com instituições)</a:t>
            </a:r>
            <a:endParaRPr lang="pt-BR" sz="26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0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2152649" y="1511167"/>
            <a:ext cx="9272537" cy="4665797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pt-BR" sz="2800" dirty="0">
                <a:latin typeface="+mj-lt"/>
                <a:cs typeface="Times New Roman" panose="02020603050405020304" pitchFamily="18" charset="0"/>
              </a:rPr>
              <a:t>Tempo e espaço: estruturantes da cultura escolar, não são neutros, formam os </a:t>
            </a:r>
            <a:r>
              <a:rPr lang="pt-BR" sz="2800" dirty="0">
                <a:latin typeface="+mj-lt"/>
                <a:cs typeface="Times New Roman" panose="02020603050405020304" pitchFamily="18" charset="0"/>
              </a:rPr>
              <a:t>sujeitos</a:t>
            </a:r>
          </a:p>
          <a:p>
            <a:pPr algn="just">
              <a:defRPr/>
            </a:pPr>
            <a:r>
              <a:rPr lang="pt-BR" sz="2800" dirty="0">
                <a:latin typeface="+mj-lt"/>
                <a:cs typeface="Times New Roman" panose="02020603050405020304" pitchFamily="18" charset="0"/>
              </a:rPr>
              <a:t>Sujeitos também exercem protagonismo em relação ao prescrito, ao estruturado, ao resistirem, recriarem, </a:t>
            </a:r>
            <a:r>
              <a:rPr lang="pt-BR" sz="2800" dirty="0" err="1">
                <a:latin typeface="+mj-lt"/>
                <a:cs typeface="Times New Roman" panose="02020603050405020304" pitchFamily="18" charset="0"/>
              </a:rPr>
              <a:t>tensionarem</a:t>
            </a:r>
            <a:r>
              <a:rPr lang="pt-BR" sz="2800" dirty="0">
                <a:latin typeface="+mj-lt"/>
                <a:cs typeface="Times New Roman" panose="02020603050405020304" pitchFamily="18" charset="0"/>
              </a:rPr>
              <a:t>, mudarem o esperado</a:t>
            </a:r>
            <a:endParaRPr lang="pt-BR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174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1337912" y="5476775"/>
            <a:ext cx="10741793" cy="1001027"/>
          </a:xfrm>
        </p:spPr>
        <p:txBody>
          <a:bodyPr>
            <a:noAutofit/>
          </a:bodyPr>
          <a:lstStyle/>
          <a:p>
            <a:r>
              <a:rPr lang="pt-BR" altLang="pt-BR" sz="2000" b="1" dirty="0"/>
              <a:t>Jean-Auguste-Dominique </a:t>
            </a:r>
            <a:r>
              <a:rPr lang="pt-BR" altLang="pt-BR" sz="2000" b="1" dirty="0" err="1"/>
              <a:t>Ingres</a:t>
            </a:r>
            <a:r>
              <a:rPr lang="pt-BR" altLang="pt-BR" sz="2000" b="1" dirty="0"/>
              <a:t> (</a:t>
            </a:r>
            <a:r>
              <a:rPr lang="pt-BR" altLang="pt-BR" sz="2000" b="1" dirty="0" err="1"/>
              <a:t>Montauban</a:t>
            </a:r>
            <a:r>
              <a:rPr lang="pt-BR" altLang="pt-BR" sz="2000" b="1" dirty="0"/>
              <a:t>, 1780-Paris, 1867</a:t>
            </a:r>
            <a:r>
              <a:rPr lang="pt-BR" altLang="pt-BR" sz="2000" b="1" dirty="0" smtClean="0"/>
              <a:t>). </a:t>
            </a:r>
            <a:r>
              <a:rPr lang="pt-BR" altLang="pt-BR" sz="2000" b="1" i="1" dirty="0" smtClean="0"/>
              <a:t>Louis-François </a:t>
            </a:r>
            <a:r>
              <a:rPr lang="pt-BR" altLang="pt-BR" sz="2000" b="1" i="1" dirty="0" err="1"/>
              <a:t>Bertin</a:t>
            </a:r>
            <a:r>
              <a:rPr lang="pt-BR" altLang="pt-BR" sz="2000" b="1" i="1" dirty="0"/>
              <a:t> </a:t>
            </a:r>
            <a:r>
              <a:rPr lang="pt-BR" altLang="pt-BR" sz="2000" b="1" i="1" dirty="0" smtClean="0"/>
              <a:t> </a:t>
            </a:r>
            <a:r>
              <a:rPr lang="pt-BR" altLang="pt-BR" sz="2000" b="1" i="1" dirty="0"/>
              <a:t>“Buda da burguesia” – </a:t>
            </a:r>
            <a:r>
              <a:rPr lang="pt-BR" altLang="pt-BR" sz="2000" b="1" i="1" dirty="0" smtClean="0"/>
              <a:t>tempo </a:t>
            </a:r>
            <a:r>
              <a:rPr lang="pt-BR" altLang="pt-BR" sz="2000" b="1" i="1" dirty="0"/>
              <a:t>é </a:t>
            </a:r>
            <a:r>
              <a:rPr lang="pt-BR" altLang="pt-BR" sz="2000" b="1" i="1" dirty="0" smtClean="0"/>
              <a:t>dinheiro. 1</a:t>
            </a:r>
            <a:r>
              <a:rPr lang="pt-BR" altLang="pt-BR" sz="2000" dirty="0" smtClean="0"/>
              <a:t>832-  </a:t>
            </a:r>
            <a:r>
              <a:rPr lang="pt-BR" altLang="pt-BR" sz="2000" dirty="0" err="1"/>
              <a:t>Musée</a:t>
            </a:r>
            <a:r>
              <a:rPr lang="pt-BR" altLang="pt-BR" sz="2000" dirty="0"/>
              <a:t> </a:t>
            </a:r>
            <a:r>
              <a:rPr lang="pt-BR" altLang="pt-BR" sz="2000" dirty="0" err="1"/>
              <a:t>du</a:t>
            </a:r>
            <a:r>
              <a:rPr lang="pt-BR" altLang="pt-BR" sz="2000" dirty="0"/>
              <a:t> Louvre</a:t>
            </a:r>
            <a:endParaRPr lang="pt-BR" altLang="pt-BR" sz="2000" dirty="0" smtClean="0"/>
          </a:p>
        </p:txBody>
      </p:sp>
      <p:graphicFrame>
        <p:nvGraphicFramePr>
          <p:cNvPr id="1741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174522"/>
              </p:ext>
            </p:extLst>
          </p:nvPr>
        </p:nvGraphicFramePr>
        <p:xfrm>
          <a:off x="3619099" y="279133"/>
          <a:ext cx="4639377" cy="5101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Foto do Photo Editor" r:id="rId3" imgW="5971429" imgH="7485714" progId="MSPhotoEd.3">
                  <p:embed/>
                </p:oleObj>
              </mc:Choice>
              <mc:Fallback>
                <p:oleObj name="Foto do Photo Editor" r:id="rId3" imgW="5971429" imgH="7485714" progId="MSPhotoEd.3">
                  <p:embed/>
                  <p:pic>
                    <p:nvPicPr>
                      <p:cNvPr id="174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099" y="279133"/>
                        <a:ext cx="4639377" cy="5101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039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0" y="1193773"/>
            <a:ext cx="7664918" cy="447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pt-BR" b="1" dirty="0">
                <a:latin typeface="+mj-lt"/>
                <a:ea typeface="Times New Roman" panose="02020603050405020304" pitchFamily="18" charset="0"/>
              </a:rPr>
              <a:t>O Tempo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“A vida é o dever que nós trouxemos para fazer em casa.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Quando se vê, já são seis horas!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Quando se vê, já é sexta-feira!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Quando se vê, já é natal...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Quando se vê, já terminou o ano...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(...) Agora é tarde demais para ser reprovado...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Se me fosse dado um dia, outra oportunidade, 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eu nem olhava o relógio.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Seguiria em frente e iria jogando pelo caminho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a casca dourada e inútil das horas...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(...) A única falta que terá será a desse tempo que, infelizmente,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nunca mais voltará”.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  <a:p>
            <a:pPr algn="r">
              <a:spcAft>
                <a:spcPts val="300"/>
              </a:spcAft>
            </a:pPr>
            <a:r>
              <a:rPr lang="pt-BR" dirty="0">
                <a:latin typeface="+mj-lt"/>
                <a:ea typeface="Times New Roman" panose="02020603050405020304" pitchFamily="18" charset="0"/>
              </a:rPr>
              <a:t>(Mario Quintana)</a:t>
            </a:r>
            <a:endParaRPr lang="pt-BR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5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88168" y="1761423"/>
            <a:ext cx="9692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alt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alt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altLang="pt-BR" b="1" dirty="0" smtClean="0">
                <a:latin typeface="+mj-lt"/>
                <a:cs typeface="Times New Roman" panose="02020603050405020304" pitchFamily="18" charset="0"/>
              </a:rPr>
              <a:t>“</a:t>
            </a:r>
            <a:r>
              <a:rPr lang="pt-BR" altLang="pt-BR" b="1" dirty="0">
                <a:latin typeface="+mj-lt"/>
                <a:cs typeface="Times New Roman" panose="02020603050405020304" pitchFamily="18" charset="0"/>
              </a:rPr>
              <a:t>Primeiro estranha-se, depois entranha-se”.</a:t>
            </a:r>
          </a:p>
          <a:p>
            <a:pPr algn="r"/>
            <a:endParaRPr lang="pt-BR" altLang="pt-BR" b="1" dirty="0"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pt-BR" altLang="pt-BR" b="1" dirty="0">
                <a:latin typeface="+mj-lt"/>
                <a:cs typeface="Times New Roman" panose="02020603050405020304" pitchFamily="18" charset="0"/>
              </a:rPr>
              <a:t>Frase atribuída a Fernando Pessoa</a:t>
            </a:r>
            <a:endParaRPr lang="pt-BR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935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524001" y="327259"/>
            <a:ext cx="10420951" cy="64585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PT" alt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PT" altLang="pt-BR" sz="3000" b="1" dirty="0">
                <a:latin typeface="+mj-lt"/>
                <a:cs typeface="Times New Roman" panose="02020603050405020304" pitchFamily="18" charset="0"/>
              </a:rPr>
              <a:t>“</a:t>
            </a:r>
            <a:r>
              <a:rPr lang="pt-PT" altLang="pt-BR" sz="3000" b="1" dirty="0">
                <a:latin typeface="+mj-lt"/>
                <a:cs typeface="Times New Roman" panose="02020603050405020304" pitchFamily="18" charset="0"/>
              </a:rPr>
              <a:t>O tempo [...] está em toda parte, e querendo o explicar em algum lugar, você puxa um mundo inteiro puxando um pequeno pedaço de corda”. </a:t>
            </a:r>
            <a:r>
              <a:rPr lang="pt-PT" altLang="pt-BR" sz="3000" b="1" dirty="0">
                <a:latin typeface="+mj-lt"/>
                <a:cs typeface="Times New Roman" panose="02020603050405020304" pitchFamily="18" charset="0"/>
              </a:rPr>
              <a:t>(Alain Gonord, Le temps, 2001, tradução livre</a:t>
            </a:r>
            <a:r>
              <a:rPr lang="pt-PT" altLang="pt-BR" sz="3000" b="1" dirty="0" smtClean="0">
                <a:latin typeface="+mj-lt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endParaRPr lang="pt-PT" altLang="pt-BR" sz="3000" b="1" dirty="0" smtClean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altLang="pt-BR" sz="2800" b="1" dirty="0" smtClean="0">
                <a:latin typeface="+mj-lt"/>
                <a:cs typeface="Times New Roman" panose="02020603050405020304" pitchFamily="18" charset="0"/>
              </a:rPr>
              <a:t>“</a:t>
            </a:r>
            <a:r>
              <a:rPr lang="pt-BR" altLang="pt-BR" sz="2800" b="1" dirty="0">
                <a:latin typeface="+mj-lt"/>
                <a:cs typeface="Times New Roman" panose="02020603050405020304" pitchFamily="18" charset="0"/>
              </a:rPr>
              <a:t>O tempo é um pouco como o vento. O vento, não o vemos: vê-se os galhos que ele move, a poeira que ele levanta. Mas o vento mesmo, ninguém jamais viu”. (Jean-Claude </a:t>
            </a:r>
            <a:r>
              <a:rPr lang="pt-BR" altLang="pt-BR" sz="2800" b="1" dirty="0" err="1">
                <a:latin typeface="+mj-lt"/>
                <a:cs typeface="Times New Roman" panose="02020603050405020304" pitchFamily="18" charset="0"/>
              </a:rPr>
              <a:t>Carrière</a:t>
            </a:r>
            <a:r>
              <a:rPr lang="pt-BR" altLang="pt-BR" sz="2800" b="1" dirty="0">
                <a:latin typeface="+mj-lt"/>
                <a:cs typeface="Times New Roman" panose="02020603050405020304" pitchFamily="18" charset="0"/>
              </a:rPr>
              <a:t>, 1998, tradução livre)</a:t>
            </a:r>
          </a:p>
          <a:p>
            <a:pPr marL="0" indent="0" algn="just">
              <a:buNone/>
            </a:pPr>
            <a:endParaRPr lang="pt-BR" altLang="pt-BR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161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32469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2997201"/>
            <a:ext cx="10324699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1032469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15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 persistencia da memori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4" y="621090"/>
            <a:ext cx="9477375" cy="61607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724024" y="192554"/>
            <a:ext cx="9229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Salvador Dali. A persistência da memória, 1931. Museu de Arte Moderna de Nova Iorque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75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02054" y="914400"/>
            <a:ext cx="9502557" cy="49968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300" dirty="0" smtClean="0"/>
              <a:t>“As nossas experiências diárias relativas ao lugar, por norma, não são tão sublimes. [...] estudos psicológicos sugeriram que a forma de tais espaços não afeta apensa o modo como nos sentimos, mas também nossas atitudes e o nosso comportamento, tornando-nos mais condescendentes e prontos para nos submetermos a uma vontade maior e mais forte. [...] O contraste entre as nossas reações a tais espaços pode ser facilmente lido nos nossos corpos. É visível na nossa postura, nos padrões dos nossos movimentos de olhos e cabeça e, até, na nossa atividade cerebral. Onde quer que vamos, os nossos sistemas nervosos e as nossas mentes são moldados pelo que vivemos” (ELLARD, Colin. A alma dos lugares – como a paisagem e o ambiente alteram o nosso comportamento e as nossas decisões, 2019, p. 17-18).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849988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7" y="1732548"/>
            <a:ext cx="5072948" cy="3221622"/>
          </a:xfrm>
          <a:prstGeom prst="rect">
            <a:avLst/>
          </a:prstGeom>
        </p:spPr>
      </p:pic>
      <p:pic>
        <p:nvPicPr>
          <p:cNvPr id="3" name="Espaço Reservado para Conteúdo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539" y="1732548"/>
            <a:ext cx="5534525" cy="32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8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14" y="1309036"/>
            <a:ext cx="8181474" cy="402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71932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</TotalTime>
  <Words>564</Words>
  <Application>Microsoft Office PowerPoint</Application>
  <PresentationFormat>Widescreen</PresentationFormat>
  <Paragraphs>43</Paragraphs>
  <Slides>17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Wingdings 3</vt:lpstr>
      <vt:lpstr>Cacho</vt:lpstr>
      <vt:lpstr>Foto do Photo Editor</vt:lpstr>
      <vt:lpstr>Tempos e espaços de ensina e aprender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Jean-Auguste-Dominique Ingres (Montauban, 1780-Paris, 1867). Louis-François Bertin  “Buda da burguesia” – tempo é dinheiro. 1832-  Musée du Louvre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Tempos e espaços de ensina e aprender</dc:title>
  <dc:creator>Rita Gallego</dc:creator>
  <cp:lastModifiedBy>Rita Gallego</cp:lastModifiedBy>
  <cp:revision>6</cp:revision>
  <dcterms:created xsi:type="dcterms:W3CDTF">2020-06-30T02:19:33Z</dcterms:created>
  <dcterms:modified xsi:type="dcterms:W3CDTF">2020-06-30T03:09:41Z</dcterms:modified>
</cp:coreProperties>
</file>