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sldIdLst>
    <p:sldId id="259" r:id="rId3"/>
    <p:sldId id="258" r:id="rId4"/>
    <p:sldId id="260" r:id="rId5"/>
    <p:sldId id="284" r:id="rId6"/>
    <p:sldId id="272" r:id="rId7"/>
    <p:sldId id="287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88" r:id="rId17"/>
    <p:sldId id="283" r:id="rId18"/>
    <p:sldId id="285" r:id="rId19"/>
    <p:sldId id="263" r:id="rId20"/>
    <p:sldId id="26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07786-7F26-D98A-5986-AEEC8413410F}" v="119" dt="2023-10-17T16:29:59.847"/>
    <p1510:client id="{9773AC0C-5911-7610-8BDF-99D508B9372C}" v="27" dt="2023-10-17T20:00:05.114"/>
    <p1510:client id="{DCAD90E2-ACD7-4D8E-B538-6011782302D5}" v="35" dt="2023-10-17T13:42:09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BECA9-F4BB-4BCC-9DCB-32781C27CA7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3F9BED-9CE2-44B2-8477-8920C79C241A}">
      <dgm:prSet phldr="0"/>
      <dgm:spPr/>
      <dgm:t>
        <a:bodyPr/>
        <a:lstStyle/>
        <a:p>
          <a:pPr rtl="0"/>
          <a:r>
            <a:rPr lang="pt-BR" b="0" dirty="0">
              <a:latin typeface="Century Gothic"/>
            </a:rPr>
            <a:t>Direito à comunicação: histórico, base conceitual </a:t>
          </a:r>
          <a:r>
            <a:rPr lang="pt-BR" b="0" dirty="0"/>
            <a:t>e </a:t>
          </a:r>
          <a:r>
            <a:rPr lang="pt-BR" b="0" dirty="0">
              <a:latin typeface="Century Gothic"/>
            </a:rPr>
            <a:t>legal </a:t>
          </a:r>
        </a:p>
      </dgm:t>
    </dgm:pt>
    <dgm:pt modelId="{20C5E996-C99D-4C45-BE36-C5BA81E891A0}" type="parTrans" cxnId="{21039EB5-C9F4-452A-AD6B-0FAF620CD63B}">
      <dgm:prSet/>
      <dgm:spPr/>
    </dgm:pt>
    <dgm:pt modelId="{DD1F10D0-87A3-450A-A52D-6A935E983234}" type="sibTrans" cxnId="{21039EB5-C9F4-452A-AD6B-0FAF620CD63B}">
      <dgm:prSet phldrT="1" phldr="0"/>
      <dgm:spPr/>
      <dgm:t>
        <a:bodyPr/>
        <a:lstStyle/>
        <a:p>
          <a:r>
            <a:rPr lang="pt-BR"/>
            <a:t>1</a:t>
          </a:r>
        </a:p>
      </dgm:t>
    </dgm:pt>
    <dgm:pt modelId="{2109C5A7-A539-45E9-A622-E98D61CC46A5}">
      <dgm:prSet phldr="0"/>
      <dgm:spPr/>
      <dgm:t>
        <a:bodyPr/>
        <a:lstStyle/>
        <a:p>
          <a:pPr rtl="0"/>
          <a:r>
            <a:rPr lang="pt-BR" b="0" dirty="0">
              <a:latin typeface="Century Gothic"/>
            </a:rPr>
            <a:t>Estudo de caso do </a:t>
          </a:r>
          <a:r>
            <a:rPr lang="pt-BR" dirty="0">
              <a:latin typeface="Century Gothic"/>
            </a:rPr>
            <a:t>programa Direitos de  Resposta </a:t>
          </a:r>
          <a:endParaRPr lang="pt-BR" dirty="0"/>
        </a:p>
      </dgm:t>
    </dgm:pt>
    <dgm:pt modelId="{A681ABE1-9ED9-41D9-8AC2-6804A58843D3}" type="parTrans" cxnId="{091DE9D3-6C61-4F17-BD60-3E519847578B}">
      <dgm:prSet/>
      <dgm:spPr/>
    </dgm:pt>
    <dgm:pt modelId="{0343E4E3-5FB5-48A1-86F6-7BDE4EA585CF}" type="sibTrans" cxnId="{091DE9D3-6C61-4F17-BD60-3E519847578B}">
      <dgm:prSet phldrT="2" phldr="0"/>
      <dgm:spPr/>
      <dgm:t>
        <a:bodyPr/>
        <a:lstStyle/>
        <a:p>
          <a:r>
            <a:rPr lang="pt-BR"/>
            <a:t>2</a:t>
          </a:r>
        </a:p>
      </dgm:t>
    </dgm:pt>
    <dgm:pt modelId="{CFCB7966-3F8B-435A-84C4-D605CC6CC260}" type="pres">
      <dgm:prSet presAssocID="{394BECA9-F4BB-4BCC-9DCB-32781C27CA7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A6F6BB-B853-4A8E-9085-4CB338B5327D}" type="pres">
      <dgm:prSet presAssocID="{593F9BED-9CE2-44B2-8477-8920C79C241A}" presName="compositeNode" presStyleCnt="0">
        <dgm:presLayoutVars>
          <dgm:bulletEnabled val="1"/>
        </dgm:presLayoutVars>
      </dgm:prSet>
      <dgm:spPr/>
    </dgm:pt>
    <dgm:pt modelId="{3ABCC38E-84BF-4450-A9DC-C6D0E5D462DC}" type="pres">
      <dgm:prSet presAssocID="{593F9BED-9CE2-44B2-8477-8920C79C241A}" presName="bgRect" presStyleLbl="bgAccFollowNode1" presStyleIdx="0" presStyleCnt="2"/>
      <dgm:spPr/>
      <dgm:t>
        <a:bodyPr/>
        <a:lstStyle/>
        <a:p>
          <a:endParaRPr lang="pt-BR"/>
        </a:p>
      </dgm:t>
    </dgm:pt>
    <dgm:pt modelId="{D107B0E1-2BE7-4D8C-BC62-91E57EA7F94A}" type="pres">
      <dgm:prSet presAssocID="{DD1F10D0-87A3-450A-A52D-6A935E983234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92D04FCB-59F6-4AAD-80BE-42F8C3837EA1}" type="pres">
      <dgm:prSet presAssocID="{593F9BED-9CE2-44B2-8477-8920C79C241A}" presName="bottomLine" presStyleLbl="alignNode1" presStyleIdx="1" presStyleCnt="4">
        <dgm:presLayoutVars/>
      </dgm:prSet>
      <dgm:spPr/>
    </dgm:pt>
    <dgm:pt modelId="{E3B96181-66E8-45CD-B1EA-016A45B45256}" type="pres">
      <dgm:prSet presAssocID="{593F9BED-9CE2-44B2-8477-8920C79C241A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5084A3-DFCB-4FE7-8F64-E444A23D3165}" type="pres">
      <dgm:prSet presAssocID="{DD1F10D0-87A3-450A-A52D-6A935E983234}" presName="sibTrans" presStyleCnt="0"/>
      <dgm:spPr/>
    </dgm:pt>
    <dgm:pt modelId="{BD60E172-91D3-4986-9153-6C9C61C4C21E}" type="pres">
      <dgm:prSet presAssocID="{2109C5A7-A539-45E9-A622-E98D61CC46A5}" presName="compositeNode" presStyleCnt="0">
        <dgm:presLayoutVars>
          <dgm:bulletEnabled val="1"/>
        </dgm:presLayoutVars>
      </dgm:prSet>
      <dgm:spPr/>
    </dgm:pt>
    <dgm:pt modelId="{C014418D-35A9-4185-B7FB-99D45F66700D}" type="pres">
      <dgm:prSet presAssocID="{2109C5A7-A539-45E9-A622-E98D61CC46A5}" presName="bgRect" presStyleLbl="bgAccFollowNode1" presStyleIdx="1" presStyleCnt="2"/>
      <dgm:spPr/>
      <dgm:t>
        <a:bodyPr/>
        <a:lstStyle/>
        <a:p>
          <a:endParaRPr lang="pt-BR"/>
        </a:p>
      </dgm:t>
    </dgm:pt>
    <dgm:pt modelId="{A71640FA-7877-4208-88D5-F9FED2205C6F}" type="pres">
      <dgm:prSet presAssocID="{0343E4E3-5FB5-48A1-86F6-7BDE4EA585CF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4072F5C6-734A-4AB4-9A02-8F9FF83E5C75}" type="pres">
      <dgm:prSet presAssocID="{2109C5A7-A539-45E9-A622-E98D61CC46A5}" presName="bottomLine" presStyleLbl="alignNode1" presStyleIdx="3" presStyleCnt="4">
        <dgm:presLayoutVars/>
      </dgm:prSet>
      <dgm:spPr/>
    </dgm:pt>
    <dgm:pt modelId="{88B639F6-7707-458E-9D1F-561A8FC2B7D1}" type="pres">
      <dgm:prSet presAssocID="{2109C5A7-A539-45E9-A622-E98D61CC46A5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14017D-750E-43CD-85BF-D68AB6836FE2}" type="presOf" srcId="{DD1F10D0-87A3-450A-A52D-6A935E983234}" destId="{D107B0E1-2BE7-4D8C-BC62-91E57EA7F94A}" srcOrd="0" destOrd="0" presId="urn:microsoft.com/office/officeart/2016/7/layout/BasicLinearProcessNumbered"/>
    <dgm:cxn modelId="{21039EB5-C9F4-452A-AD6B-0FAF620CD63B}" srcId="{394BECA9-F4BB-4BCC-9DCB-32781C27CA71}" destId="{593F9BED-9CE2-44B2-8477-8920C79C241A}" srcOrd="0" destOrd="0" parTransId="{20C5E996-C99D-4C45-BE36-C5BA81E891A0}" sibTransId="{DD1F10D0-87A3-450A-A52D-6A935E983234}"/>
    <dgm:cxn modelId="{51F99DEF-5AB2-45F3-87D5-BB54E702DFEA}" type="presOf" srcId="{394BECA9-F4BB-4BCC-9DCB-32781C27CA71}" destId="{CFCB7966-3F8B-435A-84C4-D605CC6CC260}" srcOrd="0" destOrd="0" presId="urn:microsoft.com/office/officeart/2016/7/layout/BasicLinearProcessNumbered"/>
    <dgm:cxn modelId="{091DE9D3-6C61-4F17-BD60-3E519847578B}" srcId="{394BECA9-F4BB-4BCC-9DCB-32781C27CA71}" destId="{2109C5A7-A539-45E9-A622-E98D61CC46A5}" srcOrd="1" destOrd="0" parTransId="{A681ABE1-9ED9-41D9-8AC2-6804A58843D3}" sibTransId="{0343E4E3-5FB5-48A1-86F6-7BDE4EA585CF}"/>
    <dgm:cxn modelId="{AC72483F-8681-46F6-A8F8-25092B40A4DD}" type="presOf" srcId="{593F9BED-9CE2-44B2-8477-8920C79C241A}" destId="{3ABCC38E-84BF-4450-A9DC-C6D0E5D462DC}" srcOrd="0" destOrd="0" presId="urn:microsoft.com/office/officeart/2016/7/layout/BasicLinearProcessNumbered"/>
    <dgm:cxn modelId="{8426CE5E-826F-4F99-B776-86E12EE956FA}" type="presOf" srcId="{2109C5A7-A539-45E9-A622-E98D61CC46A5}" destId="{C014418D-35A9-4185-B7FB-99D45F66700D}" srcOrd="0" destOrd="0" presId="urn:microsoft.com/office/officeart/2016/7/layout/BasicLinearProcessNumbered"/>
    <dgm:cxn modelId="{A906CD91-4094-4647-AEB6-700FC8E743C9}" type="presOf" srcId="{2109C5A7-A539-45E9-A622-E98D61CC46A5}" destId="{88B639F6-7707-458E-9D1F-561A8FC2B7D1}" srcOrd="1" destOrd="0" presId="urn:microsoft.com/office/officeart/2016/7/layout/BasicLinearProcessNumbered"/>
    <dgm:cxn modelId="{CCE84B84-CA3F-4E63-ADEE-A054D61D7B03}" type="presOf" srcId="{593F9BED-9CE2-44B2-8477-8920C79C241A}" destId="{E3B96181-66E8-45CD-B1EA-016A45B45256}" srcOrd="1" destOrd="0" presId="urn:microsoft.com/office/officeart/2016/7/layout/BasicLinearProcessNumbered"/>
    <dgm:cxn modelId="{10590CF8-A0D6-4AEC-935D-573B639E377A}" type="presOf" srcId="{0343E4E3-5FB5-48A1-86F6-7BDE4EA585CF}" destId="{A71640FA-7877-4208-88D5-F9FED2205C6F}" srcOrd="0" destOrd="0" presId="urn:microsoft.com/office/officeart/2016/7/layout/BasicLinearProcessNumbered"/>
    <dgm:cxn modelId="{F373CFE9-6DA0-4B87-B1DF-499BA81CE8C7}" type="presParOf" srcId="{CFCB7966-3F8B-435A-84C4-D605CC6CC260}" destId="{AAA6F6BB-B853-4A8E-9085-4CB338B5327D}" srcOrd="0" destOrd="0" presId="urn:microsoft.com/office/officeart/2016/7/layout/BasicLinearProcessNumbered"/>
    <dgm:cxn modelId="{F890A158-7B91-421B-803E-3BF262E39C6B}" type="presParOf" srcId="{AAA6F6BB-B853-4A8E-9085-4CB338B5327D}" destId="{3ABCC38E-84BF-4450-A9DC-C6D0E5D462DC}" srcOrd="0" destOrd="0" presId="urn:microsoft.com/office/officeart/2016/7/layout/BasicLinearProcessNumbered"/>
    <dgm:cxn modelId="{B8EEAC16-E4E7-424C-A369-96C8E53F343C}" type="presParOf" srcId="{AAA6F6BB-B853-4A8E-9085-4CB338B5327D}" destId="{D107B0E1-2BE7-4D8C-BC62-91E57EA7F94A}" srcOrd="1" destOrd="0" presId="urn:microsoft.com/office/officeart/2016/7/layout/BasicLinearProcessNumbered"/>
    <dgm:cxn modelId="{D32261D5-4A05-4CB6-A4E9-635950A04028}" type="presParOf" srcId="{AAA6F6BB-B853-4A8E-9085-4CB338B5327D}" destId="{92D04FCB-59F6-4AAD-80BE-42F8C3837EA1}" srcOrd="2" destOrd="0" presId="urn:microsoft.com/office/officeart/2016/7/layout/BasicLinearProcessNumbered"/>
    <dgm:cxn modelId="{2C8C72D8-AD85-4B4E-9550-D55F112585F8}" type="presParOf" srcId="{AAA6F6BB-B853-4A8E-9085-4CB338B5327D}" destId="{E3B96181-66E8-45CD-B1EA-016A45B45256}" srcOrd="3" destOrd="0" presId="urn:microsoft.com/office/officeart/2016/7/layout/BasicLinearProcessNumbered"/>
    <dgm:cxn modelId="{B609E6F9-1D45-42C0-8A46-0C14E4F93846}" type="presParOf" srcId="{CFCB7966-3F8B-435A-84C4-D605CC6CC260}" destId="{CC5084A3-DFCB-4FE7-8F64-E444A23D3165}" srcOrd="1" destOrd="0" presId="urn:microsoft.com/office/officeart/2016/7/layout/BasicLinearProcessNumbered"/>
    <dgm:cxn modelId="{1C1B9D74-4EC8-4159-ADAB-C8AD46B991C4}" type="presParOf" srcId="{CFCB7966-3F8B-435A-84C4-D605CC6CC260}" destId="{BD60E172-91D3-4986-9153-6C9C61C4C21E}" srcOrd="2" destOrd="0" presId="urn:microsoft.com/office/officeart/2016/7/layout/BasicLinearProcessNumbered"/>
    <dgm:cxn modelId="{F4CA52F5-E892-4107-A802-9FA305A0D158}" type="presParOf" srcId="{BD60E172-91D3-4986-9153-6C9C61C4C21E}" destId="{C014418D-35A9-4185-B7FB-99D45F66700D}" srcOrd="0" destOrd="0" presId="urn:microsoft.com/office/officeart/2016/7/layout/BasicLinearProcessNumbered"/>
    <dgm:cxn modelId="{1564FF1B-137C-448B-B8BB-DD912DF2DBF4}" type="presParOf" srcId="{BD60E172-91D3-4986-9153-6C9C61C4C21E}" destId="{A71640FA-7877-4208-88D5-F9FED2205C6F}" srcOrd="1" destOrd="0" presId="urn:microsoft.com/office/officeart/2016/7/layout/BasicLinearProcessNumbered"/>
    <dgm:cxn modelId="{2473DC23-E012-44E9-B5C9-3B9397A40CD3}" type="presParOf" srcId="{BD60E172-91D3-4986-9153-6C9C61C4C21E}" destId="{4072F5C6-734A-4AB4-9A02-8F9FF83E5C75}" srcOrd="2" destOrd="0" presId="urn:microsoft.com/office/officeart/2016/7/layout/BasicLinearProcessNumbered"/>
    <dgm:cxn modelId="{48AC05AA-D6B1-401A-8603-765C2A6EE465}" type="presParOf" srcId="{BD60E172-91D3-4986-9153-6C9C61C4C21E}" destId="{88B639F6-7707-458E-9D1F-561A8FC2B7D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CC38E-84BF-4450-A9DC-C6D0E5D462DC}">
      <dsp:nvSpPr>
        <dsp:cNvPr id="0" name=""/>
        <dsp:cNvSpPr/>
      </dsp:nvSpPr>
      <dsp:spPr>
        <a:xfrm>
          <a:off x="1283" y="0"/>
          <a:ext cx="5006206" cy="41608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dirty="0">
              <a:latin typeface="Century Gothic"/>
            </a:rPr>
            <a:t>Direito à comunicação: histórico, base conceitual </a:t>
          </a:r>
          <a:r>
            <a:rPr lang="pt-BR" sz="2600" b="0" kern="1200" dirty="0"/>
            <a:t>e </a:t>
          </a:r>
          <a:r>
            <a:rPr lang="pt-BR" sz="2600" b="0" kern="1200" dirty="0">
              <a:latin typeface="Century Gothic"/>
            </a:rPr>
            <a:t>legal </a:t>
          </a:r>
        </a:p>
      </dsp:txBody>
      <dsp:txXfrm>
        <a:off x="1283" y="1581118"/>
        <a:ext cx="5006206" cy="2496502"/>
      </dsp:txXfrm>
    </dsp:sp>
    <dsp:sp modelId="{D107B0E1-2BE7-4D8C-BC62-91E57EA7F94A}">
      <dsp:nvSpPr>
        <dsp:cNvPr id="0" name=""/>
        <dsp:cNvSpPr/>
      </dsp:nvSpPr>
      <dsp:spPr>
        <a:xfrm>
          <a:off x="1880261" y="416083"/>
          <a:ext cx="1248251" cy="12482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/>
            <a:t>1</a:t>
          </a:r>
        </a:p>
      </dsp:txBody>
      <dsp:txXfrm>
        <a:off x="2063063" y="598885"/>
        <a:ext cx="882647" cy="882647"/>
      </dsp:txXfrm>
    </dsp:sp>
    <dsp:sp modelId="{92D04FCB-59F6-4AAD-80BE-42F8C3837EA1}">
      <dsp:nvSpPr>
        <dsp:cNvPr id="0" name=""/>
        <dsp:cNvSpPr/>
      </dsp:nvSpPr>
      <dsp:spPr>
        <a:xfrm>
          <a:off x="1283" y="4160765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4418D-35A9-4185-B7FB-99D45F66700D}">
      <dsp:nvSpPr>
        <dsp:cNvPr id="0" name=""/>
        <dsp:cNvSpPr/>
      </dsp:nvSpPr>
      <dsp:spPr>
        <a:xfrm>
          <a:off x="5508110" y="0"/>
          <a:ext cx="5006206" cy="41608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dirty="0">
              <a:latin typeface="Century Gothic"/>
            </a:rPr>
            <a:t>Estudo de caso do </a:t>
          </a:r>
          <a:r>
            <a:rPr lang="pt-BR" sz="2600" kern="1200" dirty="0">
              <a:latin typeface="Century Gothic"/>
            </a:rPr>
            <a:t>programa Direitos de  Resposta </a:t>
          </a:r>
          <a:endParaRPr lang="pt-BR" sz="2600" kern="1200" dirty="0"/>
        </a:p>
      </dsp:txBody>
      <dsp:txXfrm>
        <a:off x="5508110" y="1581118"/>
        <a:ext cx="5006206" cy="2496502"/>
      </dsp:txXfrm>
    </dsp:sp>
    <dsp:sp modelId="{A71640FA-7877-4208-88D5-F9FED2205C6F}">
      <dsp:nvSpPr>
        <dsp:cNvPr id="0" name=""/>
        <dsp:cNvSpPr/>
      </dsp:nvSpPr>
      <dsp:spPr>
        <a:xfrm>
          <a:off x="7387087" y="416083"/>
          <a:ext cx="1248251" cy="12482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/>
            <a:t>2</a:t>
          </a:r>
        </a:p>
      </dsp:txBody>
      <dsp:txXfrm>
        <a:off x="7569889" y="598885"/>
        <a:ext cx="882647" cy="882647"/>
      </dsp:txXfrm>
    </dsp:sp>
    <dsp:sp modelId="{4072F5C6-734A-4AB4-9A02-8F9FF83E5C75}">
      <dsp:nvSpPr>
        <dsp:cNvPr id="0" name=""/>
        <dsp:cNvSpPr/>
      </dsp:nvSpPr>
      <dsp:spPr>
        <a:xfrm>
          <a:off x="5508110" y="4160765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3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1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3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9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0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8"/>
            <a:ext cx="5263732" cy="384110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08000" y="-666750"/>
            <a:ext cx="6985000" cy="758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>
            <a:spLocks noGrp="1"/>
          </p:cNvSpPr>
          <p:nvPr>
            <p:ph type="pic" idx="3"/>
          </p:nvPr>
        </p:nvSpPr>
        <p:spPr>
          <a:xfrm>
            <a:off x="7620000" y="-565150"/>
            <a:ext cx="4648200" cy="4017434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3"/>
          <p:cNvSpPr>
            <a:spLocks noGrp="1"/>
          </p:cNvSpPr>
          <p:nvPr>
            <p:ph type="pic" idx="4"/>
          </p:nvPr>
        </p:nvSpPr>
        <p:spPr>
          <a:xfrm>
            <a:off x="7620000" y="2889250"/>
            <a:ext cx="4191000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8000" y="5568950"/>
            <a:ext cx="11176001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1pPr>
            <a:lvl2pPr marL="457200" lvl="1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2pPr>
            <a:lvl3pPr marL="685800" lvl="2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3pPr>
            <a:lvl4pPr marL="914400" lvl="3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4pPr>
            <a:lvl5pPr marL="1143000" lvl="4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5pPr>
            <a:lvl6pPr marL="1371600" lvl="5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6pPr>
            <a:lvl7pPr marL="1600200" lvl="6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7pPr>
            <a:lvl8pPr marL="1828800" lvl="7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8pPr>
            <a:lvl9pPr marL="2057400" lvl="8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74450" y="6464300"/>
            <a:ext cx="20954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57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CEE17EFC-192F-CA90-2CFE-44841233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BD0998A9-C23E-5369-CFED-41D6D7E0C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697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4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06E08EA1-8536-1A62-3FBD-C15F36E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7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71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F0A6342D-5435-DE60-C608-FD1599A2D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4"/>
            <a:ext cx="12192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379" y="288553"/>
            <a:ext cx="11009223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379" y="1839545"/>
            <a:ext cx="11009223" cy="223753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6BB040-EA2B-B5C2-27D3-F81C342F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6074" y="6042026"/>
            <a:ext cx="9125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6A1395-5CC7-42E5-9D82-D3C2D517BF30}" type="datetime1">
              <a:rPr lang="en-US" altLang="pt-BR"/>
              <a:pPr>
                <a:defRPr/>
              </a:pPr>
              <a:t>10/26/2023</a:t>
            </a:fld>
            <a:endParaRPr lang="en-US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4AA49D-0942-6248-5BB2-A6C96998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C4752-2494-6E58-A0A7-64B82C8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727" y="6042026"/>
            <a:ext cx="68297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67CE4DF-B009-42B1-BE26-F7AE997209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727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72" r:id="rId7"/>
    <p:sldLayoutId id="2147484910" r:id="rId8"/>
    <p:sldLayoutId id="2147483670" r:id="rId9"/>
    <p:sldLayoutId id="2147484918" r:id="rId10"/>
    <p:sldLayoutId id="2147484917" r:id="rId11"/>
    <p:sldLayoutId id="2147484916" r:id="rId12"/>
    <p:sldLayoutId id="2147484915" r:id="rId13"/>
    <p:sldLayoutId id="2147483738" r:id="rId14"/>
    <p:sldLayoutId id="2147483739" r:id="rId15"/>
    <p:sldLayoutId id="2147483740" r:id="rId16"/>
    <p:sldLayoutId id="2147484914" r:id="rId17"/>
    <p:sldLayoutId id="2147484913" r:id="rId18"/>
    <p:sldLayoutId id="2147484912" r:id="rId19"/>
    <p:sldLayoutId id="2147483701" r:id="rId20"/>
    <p:sldLayoutId id="2147484911" r:id="rId21"/>
    <p:sldLayoutId id="2147484909" r:id="rId22"/>
    <p:sldLayoutId id="2147483728" r:id="rId23"/>
    <p:sldLayoutId id="2147483729" r:id="rId24"/>
    <p:sldLayoutId id="2147483730" r:id="rId25"/>
    <p:sldLayoutId id="214748373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DtKIGlW-QDE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NWs1B8goHL8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6ORHynh9mjw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hTPddDInpvw?start=182&amp;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0202" y="3140438"/>
            <a:ext cx="4181147" cy="16061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9380" y="5008510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9 – 25/10/2023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11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A37FB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C77BD6-253E-15F4-6C8E-D550750D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pt-BR" dirty="0"/>
              <a:t>Resistências também no Brasil </a:t>
            </a:r>
          </a:p>
        </p:txBody>
      </p:sp>
      <p:pic>
        <p:nvPicPr>
          <p:cNvPr id="4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579BDD3-FC25-A061-3907-A1684A4F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3073572"/>
            <a:ext cx="4309533" cy="286779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120CE8-B541-4CA5-A1CA-C904C272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ea typeface="+mn-lt"/>
                <a:cs typeface="+mn-lt"/>
              </a:rPr>
              <a:t>Subcomissão que discutia comunicação na Assembleia Constituinte de 1987 foi a única que não encaminhou para a Comissão Geral um relatório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ea typeface="+mn-lt"/>
                <a:cs typeface="+mn-lt"/>
              </a:rPr>
              <a:t>Conselho de Comunicação Social criado em 2002 foi sendo esvaziado (última reunião ocorreu em 2006);  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ea typeface="+mn-lt"/>
                <a:cs typeface="+mn-lt"/>
              </a:rPr>
              <a:t>Setor empresarial boicotou a 1ª Conferência Nacional de Comunicação (2009).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529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A37FB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44BF92-EAD8-97A0-F127-E04708E7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pt-BR" dirty="0"/>
              <a:t>Coronelismo eletrônico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871A64E9-7ED7-F153-E4D2-CCDCAB95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3376218"/>
            <a:ext cx="4309533" cy="226250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8AE0F-9E01-5DCF-BC32-4AEB23A6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6316474" cy="41211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Concessões de rádio e TV como verdadeiras capitanias hereditárias;</a:t>
            </a:r>
          </a:p>
          <a:p>
            <a:pPr>
              <a:lnSpc>
                <a:spcPct val="90000"/>
              </a:lnSpc>
            </a:pPr>
            <a:r>
              <a:rPr lang="pt-BR" dirty="0"/>
              <a:t>Descumprimento de diretrizes constitucionais (</a:t>
            </a:r>
            <a:r>
              <a:rPr lang="pt-BR" dirty="0">
                <a:ea typeface="+mn-lt"/>
                <a:cs typeface="+mn-lt"/>
              </a:rPr>
              <a:t>a proibição de oligopólio e propriedade cruzada de meios de comunicação, a complementaridade dos sistemas público, privado e estatal, a primazia da programação educativa, de interesse público e de conteúdo regional). </a:t>
            </a: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59878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Aprendendo a dividir">
            <a:hlinkClick r:id="" action="ppaction://media"/>
            <a:extLst>
              <a:ext uri="{FF2B5EF4-FFF2-40B4-BE49-F238E27FC236}">
                <a16:creationId xmlns:a16="http://schemas.microsoft.com/office/drawing/2014/main" id="{31C5202A-A3CC-D9F1-2DA2-BBFFEEF686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Imagem 4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E90396AE-FC84-EDDB-6410-1765EDD62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01" b="232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E6737-610D-B0F3-184F-3AE98908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i="1">
                <a:solidFill>
                  <a:schemeClr val="bg1"/>
                </a:solidFill>
              </a:rPr>
              <a:t>O exemplo da EBC 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1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Cordel da Regulamentação da Comunicação">
            <a:hlinkClick r:id="" action="ppaction://media"/>
            <a:extLst>
              <a:ext uri="{FF2B5EF4-FFF2-40B4-BE49-F238E27FC236}">
                <a16:creationId xmlns:a16="http://schemas.microsoft.com/office/drawing/2014/main" id="{D1A67612-AB99-B020-7074-ACFC7BF2C7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F79B48F1-F4D8-19ED-6293-10721FA87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Propaganda VolksWagen VW Meio Ambiente">
            <a:hlinkClick r:id="" action="ppaction://media"/>
            <a:extLst>
              <a:ext uri="{FF2B5EF4-FFF2-40B4-BE49-F238E27FC236}">
                <a16:creationId xmlns:a16="http://schemas.microsoft.com/office/drawing/2014/main" id="{7DC1ACB7-13C2-5537-89E0-C8CAD491CB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F3662-FD4A-06E3-F27E-1DF1E116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O estudo de caso do Programa Direito de Resposta</a:t>
            </a:r>
          </a:p>
        </p:txBody>
      </p:sp>
    </p:spTree>
    <p:extLst>
      <p:ext uri="{BB962C8B-B14F-4D97-AF65-F5344CB8AC3E}">
        <p14:creationId xmlns:p14="http://schemas.microsoft.com/office/powerpoint/2010/main" val="97517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E7A6B-C63C-541A-CAA2-0F179F92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"A Sociedade Ocupa a TV" (2005/2006)</a:t>
            </a:r>
          </a:p>
        </p:txBody>
      </p:sp>
      <p:pic>
        <p:nvPicPr>
          <p:cNvPr id="4" name="Imagem 4" descr="Foto preta e branca de um ônibus&#10;&#10;Descrição gerada automaticamente">
            <a:extLst>
              <a:ext uri="{FF2B5EF4-FFF2-40B4-BE49-F238E27FC236}">
                <a16:creationId xmlns:a16="http://schemas.microsoft.com/office/drawing/2014/main" id="{CDF3AB23-354C-DA22-9C3D-B7AFBB7E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495" y="1883758"/>
            <a:ext cx="10348103" cy="2360402"/>
          </a:xfrm>
        </p:spPr>
      </p:pic>
      <p:pic>
        <p:nvPicPr>
          <p:cNvPr id="3" name="Imagem 4" descr="Homem de terno e gravata com microfone na mão&#10;&#10;Descrição gerada automaticamente">
            <a:extLst>
              <a:ext uri="{FF2B5EF4-FFF2-40B4-BE49-F238E27FC236}">
                <a16:creationId xmlns:a16="http://schemas.microsoft.com/office/drawing/2014/main" id="{119B93C2-1223-544D-5537-5955360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117" y="4311065"/>
            <a:ext cx="3605841" cy="2247155"/>
          </a:xfrm>
          <a:prstGeom prst="rect">
            <a:avLst/>
          </a:prstGeom>
        </p:spPr>
      </p:pic>
      <p:pic>
        <p:nvPicPr>
          <p:cNvPr id="5" name="Imagem 5" descr="Logotipo&#10;&#10;Descrição gerada automaticamente">
            <a:extLst>
              <a:ext uri="{FF2B5EF4-FFF2-40B4-BE49-F238E27FC236}">
                <a16:creationId xmlns:a16="http://schemas.microsoft.com/office/drawing/2014/main" id="{FE8E899E-4FBC-0CFD-7A33-E31C8396B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28" r="461" b="581"/>
          <a:stretch/>
        </p:blipFill>
        <p:spPr>
          <a:xfrm>
            <a:off x="4178060" y="4310487"/>
            <a:ext cx="3232045" cy="2249403"/>
          </a:xfrm>
          <a:prstGeom prst="rect">
            <a:avLst/>
          </a:prstGeom>
        </p:spPr>
      </p:pic>
      <p:pic>
        <p:nvPicPr>
          <p:cNvPr id="6" name="Imagem 6" descr="Texto&#10;&#10;Descrição gerada automaticamente">
            <a:extLst>
              <a:ext uri="{FF2B5EF4-FFF2-40B4-BE49-F238E27FC236}">
                <a16:creationId xmlns:a16="http://schemas.microsoft.com/office/drawing/2014/main" id="{3B3EF368-0237-F9DE-75AB-CC4E2A8B1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64" y="4307009"/>
            <a:ext cx="3041889" cy="22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Direitos de Resposta - Trailer">
            <a:hlinkClick r:id="" action="ppaction://media"/>
            <a:extLst>
              <a:ext uri="{FF2B5EF4-FFF2-40B4-BE49-F238E27FC236}">
                <a16:creationId xmlns:a16="http://schemas.microsoft.com/office/drawing/2014/main" id="{E5E3B334-2BEF-A862-2422-2F80350A3A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1207" y="643467"/>
            <a:ext cx="746958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37F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3117F-BAC3-C376-4E85-04C67909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Roteiro geral da aula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1C3400-696F-8113-4017-D0037F87A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73994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37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E767D-E358-A8DB-483F-D06FE901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-6404"/>
            <a:ext cx="10515600" cy="950611"/>
          </a:xfrm>
        </p:spPr>
        <p:txBody>
          <a:bodyPr/>
          <a:lstStyle/>
          <a:p>
            <a:r>
              <a:rPr lang="pt-BR" dirty="0"/>
              <a:t>Textos que fundamentam 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325CD-0D60-4B97-D62B-E53F7DDE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05" y="848484"/>
            <a:ext cx="11162580" cy="51525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 sz="2000" b="1" dirty="0"/>
              <a:t>MATTELART, A. A construção social do direito à comunicação como parte integrante dos direitos humanos. Revista Brasileira de Ciências da Comunicação. São Paulo, v. 32, nº 1, p. 33-50, jan./jun. 2009.</a:t>
            </a:r>
            <a:endParaRPr lang="pt-BR" b="1" dirty="0"/>
          </a:p>
          <a:p>
            <a:pPr algn="just">
              <a:buNone/>
            </a:pPr>
            <a:r>
              <a:rPr lang="pt-BR" sz="2000" dirty="0"/>
              <a:t>BARBOSA, Bia; MODÉ, Giovanna (Eds.). A Sociedade ocupa a TV: o caso Direitos de Resposta e  o controle público da mídia. São Paulo: </a:t>
            </a:r>
            <a:r>
              <a:rPr lang="pt-BR" sz="2000" dirty="0" err="1"/>
              <a:t>Intervozes</a:t>
            </a:r>
            <a:r>
              <a:rPr lang="pt-BR" sz="2000" dirty="0"/>
              <a:t> - Coletivo Brasil de Comunicação Social, 2007. </a:t>
            </a:r>
            <a:endParaRPr lang="pt-BR" dirty="0"/>
          </a:p>
          <a:p>
            <a:pPr algn="just">
              <a:buNone/>
            </a:pPr>
            <a:r>
              <a:rPr lang="pt-BR" sz="2000" dirty="0"/>
              <a:t>BRIANEZI, T. Qual a relação entre a educação ambiental e o direito à comunicação?. In: SORRENTINO, M. et al (</a:t>
            </a:r>
            <a:r>
              <a:rPr lang="pt-BR" sz="2000" dirty="0" err="1"/>
              <a:t>orgs</a:t>
            </a:r>
            <a:r>
              <a:rPr lang="pt-BR" sz="2000" dirty="0"/>
              <a:t>.). Educação Ambiental e Políticas Públicas: conceitos, ferramentas e vivências Curitiba: Editora </a:t>
            </a:r>
            <a:r>
              <a:rPr lang="pt-BR" sz="2000" dirty="0" err="1"/>
              <a:t>Appris</a:t>
            </a:r>
            <a:r>
              <a:rPr lang="pt-BR" sz="2000" dirty="0"/>
              <a:t>, 2012. p. 141-150.</a:t>
            </a:r>
            <a:endParaRPr lang="pt-BR" dirty="0"/>
          </a:p>
          <a:p>
            <a:pPr algn="just">
              <a:buNone/>
            </a:pPr>
            <a:r>
              <a:rPr lang="pt-BR" sz="2000" dirty="0"/>
              <a:t>INTERVOZES. Direito à Comunicação no Brasil. São Paulo: </a:t>
            </a:r>
            <a:r>
              <a:rPr lang="pt-BR" sz="2000" dirty="0" err="1"/>
              <a:t>Intervozes</a:t>
            </a:r>
            <a:r>
              <a:rPr lang="pt-BR" sz="2000" dirty="0"/>
              <a:t> e Fundação Ford, 2005. </a:t>
            </a:r>
            <a:endParaRPr lang="pt-BR" dirty="0"/>
          </a:p>
          <a:p>
            <a:pPr algn="just">
              <a:buNone/>
            </a:pPr>
            <a:r>
              <a:rPr lang="pt-BR" sz="2000" dirty="0"/>
              <a:t>LIMA, V. A. de. Regulação das comunicações: história, poder e direitos. São Paulo: Paulus, 2011.</a:t>
            </a:r>
            <a:endParaRPr lang="pt-BR" dirty="0"/>
          </a:p>
          <a:p>
            <a:pPr algn="just">
              <a:buNone/>
            </a:pPr>
            <a:r>
              <a:rPr lang="pt-BR" sz="2000" dirty="0"/>
              <a:t>LIMA, V A. Para garantir o direito à comunicação. São Paulo: Perseu Abramo, 2014. </a:t>
            </a:r>
            <a:endParaRPr lang="pt-BR" dirty="0"/>
          </a:p>
          <a:p>
            <a:pPr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77ED-10A9-C398-8663-0E59E148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pt-BR" dirty="0"/>
              <a:t>Direito à comunicação no Brasil: histórico, base conceitual e legal</a:t>
            </a:r>
          </a:p>
        </p:txBody>
      </p:sp>
    </p:spTree>
    <p:extLst>
      <p:ext uri="{BB962C8B-B14F-4D97-AF65-F5344CB8AC3E}">
        <p14:creationId xmlns:p14="http://schemas.microsoft.com/office/powerpoint/2010/main" val="289615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A37FBA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CA0A6A-4F43-BB12-B264-32A371ED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Declaração Universal dos Direitos Humanos (1948)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C1BD7C-5E46-A5E9-0EC7-CB668F50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 Artigo 19: “Todo o indivíduo tem direito à liberdade de opinião e de expressão, o que implica o direito de não ser inquietado pelas suas opiniões e o de procurar, receber e difundir, sem consideração de fronteiras, informações e </a:t>
            </a:r>
            <a:r>
              <a:rPr lang="pt-BR" sz="3200" dirty="0" err="1">
                <a:ea typeface="+mn-lt"/>
                <a:cs typeface="+mn-lt"/>
              </a:rPr>
              <a:t>idéias</a:t>
            </a:r>
            <a:r>
              <a:rPr lang="pt-BR" sz="3200" dirty="0">
                <a:ea typeface="+mn-lt"/>
                <a:cs typeface="+mn-lt"/>
              </a:rPr>
              <a:t> por qualquer meio de expressão”.</a:t>
            </a:r>
          </a:p>
        </p:txBody>
      </p:sp>
    </p:spTree>
    <p:extLst>
      <p:ext uri="{BB962C8B-B14F-4D97-AF65-F5344CB8AC3E}">
        <p14:creationId xmlns:p14="http://schemas.microsoft.com/office/powerpoint/2010/main" val="234778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E75CDE-3034-A194-3D90-84071636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945"/>
            <a:ext cx="10515600" cy="559825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/>
              <a:t>“Ao longo da história, a definição, a interpretação e aplicação prática do direito de comunicar seus pensamentos e opiniões sempre causaram problemas. A realidade das relações de força – de classe, de gênero, de raça ou de etnia – naturalizou uma forma de institucionalização das maneiras de se produzir a vontade geral e garantir o consenso, que legitimou a hegemonia de uma classe em particular, de seus interesses, de sua visão de mundo e de seus processos comunicacionais como sendo os únicos possíveis” (MATTELART, 2009, p. 37).</a:t>
            </a:r>
          </a:p>
        </p:txBody>
      </p:sp>
    </p:spTree>
    <p:extLst>
      <p:ext uri="{BB962C8B-B14F-4D97-AF65-F5344CB8AC3E}">
        <p14:creationId xmlns:p14="http://schemas.microsoft.com/office/powerpoint/2010/main" val="284853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2B17B6-CB6E-4E5C-AC3B-18B7C91D8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F674D0-5816-4E8A-BCEB-6637F2469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D78F7CD-9EFB-48CC-80BD-85B57EE4D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2050"/>
            <a:ext cx="5470628" cy="4194013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5481F4-0B01-B762-C62F-F5BDFF61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2524126"/>
            <a:ext cx="3833312" cy="1457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i="1"/>
              <a:t>Década de 1970</a:t>
            </a:r>
          </a:p>
        </p:txBody>
      </p:sp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6D2D507-7255-CA19-20BE-9EC8911D1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456" y="1015926"/>
            <a:ext cx="4840078" cy="48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4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E0378-D1CD-C723-917F-6E47B983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Múltiplas dimensões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9C7A58-FB46-8178-D1C2-73D188B9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 dirty="0">
                <a:ea typeface="+mn-lt"/>
                <a:cs typeface="+mn-lt"/>
              </a:rPr>
              <a:t>Liberdade de Expressão 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Liberdade de Imprensa 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Acesso a informações públicas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Acesso a informações empresariais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Diversidade de conteúdo 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Partilha do conhecimento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Proteção de dados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Privacidade 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Acesso a tecnologias</a:t>
            </a:r>
            <a:endParaRPr lang="pt-BR" dirty="0"/>
          </a:p>
        </p:txBody>
      </p:sp>
      <p:pic>
        <p:nvPicPr>
          <p:cNvPr id="4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F005D1F9-4E9F-89DC-399F-BB561117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41" y="130205"/>
            <a:ext cx="4776338" cy="66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EEE7AF-55B6-7E15-F9A8-E6AB9E9A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Relatório </a:t>
            </a:r>
            <a:r>
              <a:rPr lang="pt-BR" dirty="0" err="1"/>
              <a:t>MacBride</a:t>
            </a:r>
            <a:r>
              <a:rPr lang="pt-BR" dirty="0"/>
              <a:t> (1977)</a:t>
            </a:r>
          </a:p>
        </p:txBody>
      </p:sp>
      <p:pic>
        <p:nvPicPr>
          <p:cNvPr id="4" name="Imagem 4" descr="Foto em preto e branco de multidão de pessoas&#10;&#10;Descrição gerada automaticamente">
            <a:extLst>
              <a:ext uri="{FF2B5EF4-FFF2-40B4-BE49-F238E27FC236}">
                <a16:creationId xmlns:a16="http://schemas.microsoft.com/office/drawing/2014/main" id="{84824AF0-5A68-DD61-B10B-F351F123B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5" r="15106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018D9C-FEB2-00BA-862E-B28944AE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Marco no reconhecimento do direito à comunicação;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Enfrentou grandes resistências: Estados Unidos e Inglaterra se desvincularam da Unesco.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295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43</Paragraphs>
  <Slides>19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Tema do Office</vt:lpstr>
      <vt:lpstr>BrushVTI</vt:lpstr>
      <vt:lpstr>CCA 5972 – Comunicação, meio ambiente e políticas públicas</vt:lpstr>
      <vt:lpstr>Roteiro geral da aula</vt:lpstr>
      <vt:lpstr>Textos que fundamentam a aula</vt:lpstr>
      <vt:lpstr>Direito à comunicação no Brasil: histórico, base conceitual e legal</vt:lpstr>
      <vt:lpstr>Declaração Universal dos Direitos Humanos (1948)</vt:lpstr>
      <vt:lpstr>Apresentação do PowerPoint</vt:lpstr>
      <vt:lpstr>Década de 1970</vt:lpstr>
      <vt:lpstr>Múltiplas dimensões </vt:lpstr>
      <vt:lpstr>Relatório MacBride (1977)</vt:lpstr>
      <vt:lpstr>Resistências também no Brasil </vt:lpstr>
      <vt:lpstr>Coronelismo eletrônico</vt:lpstr>
      <vt:lpstr>Apresentação do PowerPoint</vt:lpstr>
      <vt:lpstr>O exemplo da EBC </vt:lpstr>
      <vt:lpstr>Apresentação do PowerPoint</vt:lpstr>
      <vt:lpstr>Apresentação do PowerPoint</vt:lpstr>
      <vt:lpstr>Apresentação do PowerPoint</vt:lpstr>
      <vt:lpstr>2. O estudo de caso do Programa Direito de Resposta</vt:lpstr>
      <vt:lpstr>"A Sociedade Ocupa a TV" (2005/2006)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Thaís Brianezi Ng</cp:lastModifiedBy>
  <cp:revision>67</cp:revision>
  <dcterms:created xsi:type="dcterms:W3CDTF">2023-10-17T13:27:39Z</dcterms:created>
  <dcterms:modified xsi:type="dcterms:W3CDTF">2023-10-26T11:25:14Z</dcterms:modified>
</cp:coreProperties>
</file>