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08D5F3-CD10-4BFF-9498-5BDE37CBA75F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91A21446-BBAF-493E-B764-3226A6CB6DA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t-BR"/>
            <a:t>Atividades Assíncronas (40%)</a:t>
          </a:r>
          <a:endParaRPr lang="en-US"/>
        </a:p>
      </dgm:t>
    </dgm:pt>
    <dgm:pt modelId="{1DCCBBCE-1A5D-47D5-8E46-0D59FFBFD0A5}" type="parTrans" cxnId="{3A83B316-4D96-4897-B2D1-6BDFC4F2A49E}">
      <dgm:prSet/>
      <dgm:spPr/>
      <dgm:t>
        <a:bodyPr/>
        <a:lstStyle/>
        <a:p>
          <a:endParaRPr lang="en-US"/>
        </a:p>
      </dgm:t>
    </dgm:pt>
    <dgm:pt modelId="{9CF91D73-1463-4D82-BDC0-DB93A8EE69D6}" type="sibTrans" cxnId="{3A83B316-4D96-4897-B2D1-6BDFC4F2A49E}">
      <dgm:prSet/>
      <dgm:spPr/>
      <dgm:t>
        <a:bodyPr/>
        <a:lstStyle/>
        <a:p>
          <a:endParaRPr lang="en-US"/>
        </a:p>
      </dgm:t>
    </dgm:pt>
    <dgm:pt modelId="{980F227C-5D3B-4DB0-A2AD-8FEBB37E153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t-BR"/>
            <a:t>Apresentação Seminário (30%)</a:t>
          </a:r>
          <a:endParaRPr lang="en-US"/>
        </a:p>
      </dgm:t>
    </dgm:pt>
    <dgm:pt modelId="{887C44ED-AD81-4007-B00C-F5375277E244}" type="parTrans" cxnId="{047A452E-B980-4157-AB54-6F39BADFA626}">
      <dgm:prSet/>
      <dgm:spPr/>
      <dgm:t>
        <a:bodyPr/>
        <a:lstStyle/>
        <a:p>
          <a:endParaRPr lang="en-US"/>
        </a:p>
      </dgm:t>
    </dgm:pt>
    <dgm:pt modelId="{269A8971-8175-4572-88E6-856DC180FB06}" type="sibTrans" cxnId="{047A452E-B980-4157-AB54-6F39BADFA626}">
      <dgm:prSet/>
      <dgm:spPr/>
      <dgm:t>
        <a:bodyPr/>
        <a:lstStyle/>
        <a:p>
          <a:endParaRPr lang="en-US"/>
        </a:p>
      </dgm:t>
    </dgm:pt>
    <dgm:pt modelId="{A51CB670-DE17-4045-9662-E8BEBF1A378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t-BR"/>
            <a:t>Monografia (30%)</a:t>
          </a:r>
          <a:endParaRPr lang="en-US"/>
        </a:p>
      </dgm:t>
    </dgm:pt>
    <dgm:pt modelId="{31973E81-BDB5-4198-9190-F41A6F21A4B2}" type="parTrans" cxnId="{CD2BC32C-810C-44EB-AD81-9B458758B255}">
      <dgm:prSet/>
      <dgm:spPr/>
      <dgm:t>
        <a:bodyPr/>
        <a:lstStyle/>
        <a:p>
          <a:endParaRPr lang="en-US"/>
        </a:p>
      </dgm:t>
    </dgm:pt>
    <dgm:pt modelId="{1DDBC595-5E6D-48C8-934B-91F81DD14C67}" type="sibTrans" cxnId="{CD2BC32C-810C-44EB-AD81-9B458758B255}">
      <dgm:prSet/>
      <dgm:spPr/>
      <dgm:t>
        <a:bodyPr/>
        <a:lstStyle/>
        <a:p>
          <a:endParaRPr lang="en-US"/>
        </a:p>
      </dgm:t>
    </dgm:pt>
    <dgm:pt modelId="{7C600C14-CCF4-4703-8DDC-450E48DB70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pt-BR"/>
            <a:t>Média: Monografia + Seminário + Prova</a:t>
          </a:r>
          <a:endParaRPr lang="en-US"/>
        </a:p>
      </dgm:t>
    </dgm:pt>
    <dgm:pt modelId="{55D9C27C-14E2-4AA5-B456-DF190F40B212}" type="parTrans" cxnId="{E9BED2C7-31A3-4218-AE60-55A1F341701E}">
      <dgm:prSet/>
      <dgm:spPr/>
      <dgm:t>
        <a:bodyPr/>
        <a:lstStyle/>
        <a:p>
          <a:endParaRPr lang="en-US"/>
        </a:p>
      </dgm:t>
    </dgm:pt>
    <dgm:pt modelId="{CA2CF7D0-C1C0-4C7D-A341-1F6EE3423C13}" type="sibTrans" cxnId="{E9BED2C7-31A3-4218-AE60-55A1F341701E}">
      <dgm:prSet/>
      <dgm:spPr/>
      <dgm:t>
        <a:bodyPr/>
        <a:lstStyle/>
        <a:p>
          <a:endParaRPr lang="en-US"/>
        </a:p>
      </dgm:t>
    </dgm:pt>
    <dgm:pt modelId="{8A68981E-1758-42F2-A2EC-D03ADC0FCD2D}" type="pres">
      <dgm:prSet presAssocID="{5D08D5F3-CD10-4BFF-9498-5BDE37CBA75F}" presName="root" presStyleCnt="0">
        <dgm:presLayoutVars>
          <dgm:dir/>
          <dgm:resizeHandles val="exact"/>
        </dgm:presLayoutVars>
      </dgm:prSet>
      <dgm:spPr/>
    </dgm:pt>
    <dgm:pt modelId="{B31F1DCB-ACD4-490E-9964-93D24234CB30}" type="pres">
      <dgm:prSet presAssocID="{91A21446-BBAF-493E-B764-3226A6CB6DA5}" presName="compNode" presStyleCnt="0"/>
      <dgm:spPr/>
    </dgm:pt>
    <dgm:pt modelId="{EB0C8862-7F55-4719-93CE-BB5B2889F21C}" type="pres">
      <dgm:prSet presAssocID="{91A21446-BBAF-493E-B764-3226A6CB6DA5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93299001-31DC-4C08-BEF3-0C64A71C52ED}" type="pres">
      <dgm:prSet presAssocID="{91A21446-BBAF-493E-B764-3226A6CB6DA5}" presName="iconRect" presStyleLbl="node1" presStyleIdx="0" presStyleCnt="4"/>
      <dgm:spPr>
        <a:prstGeom prst="smileyFac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lógio"/>
        </a:ext>
      </dgm:extLst>
    </dgm:pt>
    <dgm:pt modelId="{089844C0-7DE1-4DF3-B917-4F5EF5B2A039}" type="pres">
      <dgm:prSet presAssocID="{91A21446-BBAF-493E-B764-3226A6CB6DA5}" presName="spaceRect" presStyleCnt="0"/>
      <dgm:spPr/>
    </dgm:pt>
    <dgm:pt modelId="{53D5C227-DAD4-43E9-9595-595CD2D11A93}" type="pres">
      <dgm:prSet presAssocID="{91A21446-BBAF-493E-B764-3226A6CB6DA5}" presName="textRect" presStyleLbl="revTx" presStyleIdx="0" presStyleCnt="4">
        <dgm:presLayoutVars>
          <dgm:chMax val="1"/>
          <dgm:chPref val="1"/>
        </dgm:presLayoutVars>
      </dgm:prSet>
      <dgm:spPr/>
    </dgm:pt>
    <dgm:pt modelId="{B3578C34-8CA1-499F-9E11-090905416F91}" type="pres">
      <dgm:prSet presAssocID="{9CF91D73-1463-4D82-BDC0-DB93A8EE69D6}" presName="sibTrans" presStyleCnt="0"/>
      <dgm:spPr/>
    </dgm:pt>
    <dgm:pt modelId="{51390518-FE7A-4C41-9DEF-BBDD9C96A52C}" type="pres">
      <dgm:prSet presAssocID="{980F227C-5D3B-4DB0-A2AD-8FEBB37E1539}" presName="compNode" presStyleCnt="0"/>
      <dgm:spPr/>
    </dgm:pt>
    <dgm:pt modelId="{B7639D40-A41F-456A-B1E3-1333DBB1DD27}" type="pres">
      <dgm:prSet presAssocID="{980F227C-5D3B-4DB0-A2AD-8FEBB37E1539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6B49B5EA-C823-4BE8-92BD-8A0FC563FE20}" type="pres">
      <dgm:prSet presAssocID="{980F227C-5D3B-4DB0-A2AD-8FEBB37E153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bate de grupo"/>
        </a:ext>
      </dgm:extLst>
    </dgm:pt>
    <dgm:pt modelId="{1C138414-EB1A-4A0F-8333-38B1A03FC466}" type="pres">
      <dgm:prSet presAssocID="{980F227C-5D3B-4DB0-A2AD-8FEBB37E1539}" presName="spaceRect" presStyleCnt="0"/>
      <dgm:spPr/>
    </dgm:pt>
    <dgm:pt modelId="{3741C148-B583-4912-B45B-B11F356E68E5}" type="pres">
      <dgm:prSet presAssocID="{980F227C-5D3B-4DB0-A2AD-8FEBB37E1539}" presName="textRect" presStyleLbl="revTx" presStyleIdx="1" presStyleCnt="4">
        <dgm:presLayoutVars>
          <dgm:chMax val="1"/>
          <dgm:chPref val="1"/>
        </dgm:presLayoutVars>
      </dgm:prSet>
      <dgm:spPr/>
    </dgm:pt>
    <dgm:pt modelId="{3807E5F1-CA6E-44B4-ACF5-E11AD9E4805C}" type="pres">
      <dgm:prSet presAssocID="{269A8971-8175-4572-88E6-856DC180FB06}" presName="sibTrans" presStyleCnt="0"/>
      <dgm:spPr/>
    </dgm:pt>
    <dgm:pt modelId="{9C945B69-553F-42B1-B0D7-26BEA8A9E6CB}" type="pres">
      <dgm:prSet presAssocID="{A51CB670-DE17-4045-9662-E8BEBF1A378F}" presName="compNode" presStyleCnt="0"/>
      <dgm:spPr/>
    </dgm:pt>
    <dgm:pt modelId="{6B9FF496-CF75-4320-82DE-DE8A10718E42}" type="pres">
      <dgm:prSet presAssocID="{A51CB670-DE17-4045-9662-E8BEBF1A378F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F2F2D705-85F8-41CD-8521-B91C20BACCBD}" type="pres">
      <dgm:prSet presAssocID="{A51CB670-DE17-4045-9662-E8BEBF1A378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ornal"/>
        </a:ext>
      </dgm:extLst>
    </dgm:pt>
    <dgm:pt modelId="{90B5F0BE-889A-49EF-8E52-8F3001E69EB6}" type="pres">
      <dgm:prSet presAssocID="{A51CB670-DE17-4045-9662-E8BEBF1A378F}" presName="spaceRect" presStyleCnt="0"/>
      <dgm:spPr/>
    </dgm:pt>
    <dgm:pt modelId="{420E968C-0941-4A00-ABE4-EBAA662C8581}" type="pres">
      <dgm:prSet presAssocID="{A51CB670-DE17-4045-9662-E8BEBF1A378F}" presName="textRect" presStyleLbl="revTx" presStyleIdx="2" presStyleCnt="4">
        <dgm:presLayoutVars>
          <dgm:chMax val="1"/>
          <dgm:chPref val="1"/>
        </dgm:presLayoutVars>
      </dgm:prSet>
      <dgm:spPr/>
    </dgm:pt>
    <dgm:pt modelId="{C9EAA1E2-D5A2-4F8F-897F-78B125D86BBE}" type="pres">
      <dgm:prSet presAssocID="{1DDBC595-5E6D-48C8-934B-91F81DD14C67}" presName="sibTrans" presStyleCnt="0"/>
      <dgm:spPr/>
    </dgm:pt>
    <dgm:pt modelId="{52532C93-597E-461A-9B88-D8B4BD1F8D66}" type="pres">
      <dgm:prSet presAssocID="{7C600C14-CCF4-4703-8DDC-450E48DB70AE}" presName="compNode" presStyleCnt="0"/>
      <dgm:spPr/>
    </dgm:pt>
    <dgm:pt modelId="{B9BA3D43-0E06-4373-A2C8-A8A32466648F}" type="pres">
      <dgm:prSet presAssocID="{7C600C14-CCF4-4703-8DDC-450E48DB70AE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5D869E7-177C-4530-83E0-297315B04829}" type="pres">
      <dgm:prSet presAssocID="{7C600C14-CCF4-4703-8DDC-450E48DB70A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D8E9606C-FDE8-4D17-8807-EB6CDD048268}" type="pres">
      <dgm:prSet presAssocID="{7C600C14-CCF4-4703-8DDC-450E48DB70AE}" presName="spaceRect" presStyleCnt="0"/>
      <dgm:spPr/>
    </dgm:pt>
    <dgm:pt modelId="{2639DE17-8C8C-43D9-B76B-B54706D9A7B5}" type="pres">
      <dgm:prSet presAssocID="{7C600C14-CCF4-4703-8DDC-450E48DB70A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A83B316-4D96-4897-B2D1-6BDFC4F2A49E}" srcId="{5D08D5F3-CD10-4BFF-9498-5BDE37CBA75F}" destId="{91A21446-BBAF-493E-B764-3226A6CB6DA5}" srcOrd="0" destOrd="0" parTransId="{1DCCBBCE-1A5D-47D5-8E46-0D59FFBFD0A5}" sibTransId="{9CF91D73-1463-4D82-BDC0-DB93A8EE69D6}"/>
    <dgm:cxn modelId="{CD2BC32C-810C-44EB-AD81-9B458758B255}" srcId="{5D08D5F3-CD10-4BFF-9498-5BDE37CBA75F}" destId="{A51CB670-DE17-4045-9662-E8BEBF1A378F}" srcOrd="2" destOrd="0" parTransId="{31973E81-BDB5-4198-9190-F41A6F21A4B2}" sibTransId="{1DDBC595-5E6D-48C8-934B-91F81DD14C67}"/>
    <dgm:cxn modelId="{047A452E-B980-4157-AB54-6F39BADFA626}" srcId="{5D08D5F3-CD10-4BFF-9498-5BDE37CBA75F}" destId="{980F227C-5D3B-4DB0-A2AD-8FEBB37E1539}" srcOrd="1" destOrd="0" parTransId="{887C44ED-AD81-4007-B00C-F5375277E244}" sibTransId="{269A8971-8175-4572-88E6-856DC180FB06}"/>
    <dgm:cxn modelId="{1158B43C-709D-4E56-87DC-E4C6BF866B0B}" type="presOf" srcId="{7C600C14-CCF4-4703-8DDC-450E48DB70AE}" destId="{2639DE17-8C8C-43D9-B76B-B54706D9A7B5}" srcOrd="0" destOrd="0" presId="urn:microsoft.com/office/officeart/2018/5/layout/IconLeafLabelList"/>
    <dgm:cxn modelId="{28B4196C-A598-4D10-9DD0-618F7C481C6E}" type="presOf" srcId="{5D08D5F3-CD10-4BFF-9498-5BDE37CBA75F}" destId="{8A68981E-1758-42F2-A2EC-D03ADC0FCD2D}" srcOrd="0" destOrd="0" presId="urn:microsoft.com/office/officeart/2018/5/layout/IconLeafLabelList"/>
    <dgm:cxn modelId="{6C7E8B72-3404-49F5-8E3E-640C3E080FE9}" type="presOf" srcId="{A51CB670-DE17-4045-9662-E8BEBF1A378F}" destId="{420E968C-0941-4A00-ABE4-EBAA662C8581}" srcOrd="0" destOrd="0" presId="urn:microsoft.com/office/officeart/2018/5/layout/IconLeafLabelList"/>
    <dgm:cxn modelId="{82D5F991-7A6C-4594-8B6E-09E2F472C351}" type="presOf" srcId="{91A21446-BBAF-493E-B764-3226A6CB6DA5}" destId="{53D5C227-DAD4-43E9-9595-595CD2D11A93}" srcOrd="0" destOrd="0" presId="urn:microsoft.com/office/officeart/2018/5/layout/IconLeafLabelList"/>
    <dgm:cxn modelId="{E9BED2C7-31A3-4218-AE60-55A1F341701E}" srcId="{5D08D5F3-CD10-4BFF-9498-5BDE37CBA75F}" destId="{7C600C14-CCF4-4703-8DDC-450E48DB70AE}" srcOrd="3" destOrd="0" parTransId="{55D9C27C-14E2-4AA5-B456-DF190F40B212}" sibTransId="{CA2CF7D0-C1C0-4C7D-A341-1F6EE3423C13}"/>
    <dgm:cxn modelId="{89B35CCA-4413-46E9-BBC5-519668D0019D}" type="presOf" srcId="{980F227C-5D3B-4DB0-A2AD-8FEBB37E1539}" destId="{3741C148-B583-4912-B45B-B11F356E68E5}" srcOrd="0" destOrd="0" presId="urn:microsoft.com/office/officeart/2018/5/layout/IconLeafLabelList"/>
    <dgm:cxn modelId="{3A139CDA-C88D-42D0-87FB-8BD232713027}" type="presParOf" srcId="{8A68981E-1758-42F2-A2EC-D03ADC0FCD2D}" destId="{B31F1DCB-ACD4-490E-9964-93D24234CB30}" srcOrd="0" destOrd="0" presId="urn:microsoft.com/office/officeart/2018/5/layout/IconLeafLabelList"/>
    <dgm:cxn modelId="{62A5E0A2-C812-4156-A2FC-DDFEC4AD4F80}" type="presParOf" srcId="{B31F1DCB-ACD4-490E-9964-93D24234CB30}" destId="{EB0C8862-7F55-4719-93CE-BB5B2889F21C}" srcOrd="0" destOrd="0" presId="urn:microsoft.com/office/officeart/2018/5/layout/IconLeafLabelList"/>
    <dgm:cxn modelId="{DC560BB4-8CB4-4D9F-83A0-E75F188BB1E0}" type="presParOf" srcId="{B31F1DCB-ACD4-490E-9964-93D24234CB30}" destId="{93299001-31DC-4C08-BEF3-0C64A71C52ED}" srcOrd="1" destOrd="0" presId="urn:microsoft.com/office/officeart/2018/5/layout/IconLeafLabelList"/>
    <dgm:cxn modelId="{1D2363A2-D752-4102-9026-6BCBA66AD481}" type="presParOf" srcId="{B31F1DCB-ACD4-490E-9964-93D24234CB30}" destId="{089844C0-7DE1-4DF3-B917-4F5EF5B2A039}" srcOrd="2" destOrd="0" presId="urn:microsoft.com/office/officeart/2018/5/layout/IconLeafLabelList"/>
    <dgm:cxn modelId="{3C873E03-6BD2-4A87-8088-593BC04782BF}" type="presParOf" srcId="{B31F1DCB-ACD4-490E-9964-93D24234CB30}" destId="{53D5C227-DAD4-43E9-9595-595CD2D11A93}" srcOrd="3" destOrd="0" presId="urn:microsoft.com/office/officeart/2018/5/layout/IconLeafLabelList"/>
    <dgm:cxn modelId="{389F27FC-916D-40F2-9A3D-F79C68BA012A}" type="presParOf" srcId="{8A68981E-1758-42F2-A2EC-D03ADC0FCD2D}" destId="{B3578C34-8CA1-499F-9E11-090905416F91}" srcOrd="1" destOrd="0" presId="urn:microsoft.com/office/officeart/2018/5/layout/IconLeafLabelList"/>
    <dgm:cxn modelId="{8FA8EA1F-9146-43BA-A0C6-14DAABEC8868}" type="presParOf" srcId="{8A68981E-1758-42F2-A2EC-D03ADC0FCD2D}" destId="{51390518-FE7A-4C41-9DEF-BBDD9C96A52C}" srcOrd="2" destOrd="0" presId="urn:microsoft.com/office/officeart/2018/5/layout/IconLeafLabelList"/>
    <dgm:cxn modelId="{D66CD6B4-A3A0-4E4A-80D1-39298573C80A}" type="presParOf" srcId="{51390518-FE7A-4C41-9DEF-BBDD9C96A52C}" destId="{B7639D40-A41F-456A-B1E3-1333DBB1DD27}" srcOrd="0" destOrd="0" presId="urn:microsoft.com/office/officeart/2018/5/layout/IconLeafLabelList"/>
    <dgm:cxn modelId="{656E6A9F-BEC5-4939-8379-D81CE7252D9C}" type="presParOf" srcId="{51390518-FE7A-4C41-9DEF-BBDD9C96A52C}" destId="{6B49B5EA-C823-4BE8-92BD-8A0FC563FE20}" srcOrd="1" destOrd="0" presId="urn:microsoft.com/office/officeart/2018/5/layout/IconLeafLabelList"/>
    <dgm:cxn modelId="{610000E9-8409-4137-A9CC-6271BE9B6EDD}" type="presParOf" srcId="{51390518-FE7A-4C41-9DEF-BBDD9C96A52C}" destId="{1C138414-EB1A-4A0F-8333-38B1A03FC466}" srcOrd="2" destOrd="0" presId="urn:microsoft.com/office/officeart/2018/5/layout/IconLeafLabelList"/>
    <dgm:cxn modelId="{6F7F9660-EEC6-4E36-8DA4-BED41821C62A}" type="presParOf" srcId="{51390518-FE7A-4C41-9DEF-BBDD9C96A52C}" destId="{3741C148-B583-4912-B45B-B11F356E68E5}" srcOrd="3" destOrd="0" presId="urn:microsoft.com/office/officeart/2018/5/layout/IconLeafLabelList"/>
    <dgm:cxn modelId="{33CB9EF5-6F12-49D7-8C95-3043EE9A5107}" type="presParOf" srcId="{8A68981E-1758-42F2-A2EC-D03ADC0FCD2D}" destId="{3807E5F1-CA6E-44B4-ACF5-E11AD9E4805C}" srcOrd="3" destOrd="0" presId="urn:microsoft.com/office/officeart/2018/5/layout/IconLeafLabelList"/>
    <dgm:cxn modelId="{AE597CCF-D1FD-4F0E-AA1D-D5B930AFA4F4}" type="presParOf" srcId="{8A68981E-1758-42F2-A2EC-D03ADC0FCD2D}" destId="{9C945B69-553F-42B1-B0D7-26BEA8A9E6CB}" srcOrd="4" destOrd="0" presId="urn:microsoft.com/office/officeart/2018/5/layout/IconLeafLabelList"/>
    <dgm:cxn modelId="{D714C9A6-778B-4B41-951E-9F14506C3515}" type="presParOf" srcId="{9C945B69-553F-42B1-B0D7-26BEA8A9E6CB}" destId="{6B9FF496-CF75-4320-82DE-DE8A10718E42}" srcOrd="0" destOrd="0" presId="urn:microsoft.com/office/officeart/2018/5/layout/IconLeafLabelList"/>
    <dgm:cxn modelId="{BBE76F6E-72F5-446E-93E5-71B48FF85D28}" type="presParOf" srcId="{9C945B69-553F-42B1-B0D7-26BEA8A9E6CB}" destId="{F2F2D705-85F8-41CD-8521-B91C20BACCBD}" srcOrd="1" destOrd="0" presId="urn:microsoft.com/office/officeart/2018/5/layout/IconLeafLabelList"/>
    <dgm:cxn modelId="{FD4FD5D9-41C6-482C-BB15-DFB1AF47B867}" type="presParOf" srcId="{9C945B69-553F-42B1-B0D7-26BEA8A9E6CB}" destId="{90B5F0BE-889A-49EF-8E52-8F3001E69EB6}" srcOrd="2" destOrd="0" presId="urn:microsoft.com/office/officeart/2018/5/layout/IconLeafLabelList"/>
    <dgm:cxn modelId="{4FCFF9B3-7358-4A19-A983-A7FA5F57751F}" type="presParOf" srcId="{9C945B69-553F-42B1-B0D7-26BEA8A9E6CB}" destId="{420E968C-0941-4A00-ABE4-EBAA662C8581}" srcOrd="3" destOrd="0" presId="urn:microsoft.com/office/officeart/2018/5/layout/IconLeafLabelList"/>
    <dgm:cxn modelId="{0AE9D6F5-9889-4340-AF2A-838319F863D1}" type="presParOf" srcId="{8A68981E-1758-42F2-A2EC-D03ADC0FCD2D}" destId="{C9EAA1E2-D5A2-4F8F-897F-78B125D86BBE}" srcOrd="5" destOrd="0" presId="urn:microsoft.com/office/officeart/2018/5/layout/IconLeafLabelList"/>
    <dgm:cxn modelId="{A354B2DA-E3B7-4BE7-B3F3-1E14B4376E47}" type="presParOf" srcId="{8A68981E-1758-42F2-A2EC-D03ADC0FCD2D}" destId="{52532C93-597E-461A-9B88-D8B4BD1F8D66}" srcOrd="6" destOrd="0" presId="urn:microsoft.com/office/officeart/2018/5/layout/IconLeafLabelList"/>
    <dgm:cxn modelId="{BA5F0DEA-9354-4D97-A2E2-2F5432C14F54}" type="presParOf" srcId="{52532C93-597E-461A-9B88-D8B4BD1F8D66}" destId="{B9BA3D43-0E06-4373-A2C8-A8A32466648F}" srcOrd="0" destOrd="0" presId="urn:microsoft.com/office/officeart/2018/5/layout/IconLeafLabelList"/>
    <dgm:cxn modelId="{EC4CD553-75C3-427A-BD27-CF72D3E9FF72}" type="presParOf" srcId="{52532C93-597E-461A-9B88-D8B4BD1F8D66}" destId="{15D869E7-177C-4530-83E0-297315B04829}" srcOrd="1" destOrd="0" presId="urn:microsoft.com/office/officeart/2018/5/layout/IconLeafLabelList"/>
    <dgm:cxn modelId="{7DE0F9DD-A783-4895-90F4-742FACCB2215}" type="presParOf" srcId="{52532C93-597E-461A-9B88-D8B4BD1F8D66}" destId="{D8E9606C-FDE8-4D17-8807-EB6CDD048268}" srcOrd="2" destOrd="0" presId="urn:microsoft.com/office/officeart/2018/5/layout/IconLeafLabelList"/>
    <dgm:cxn modelId="{F30D721A-41B9-42A6-944E-B2094499A8BD}" type="presParOf" srcId="{52532C93-597E-461A-9B88-D8B4BD1F8D66}" destId="{2639DE17-8C8C-43D9-B76B-B54706D9A7B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C8862-7F55-4719-93CE-BB5B2889F21C}">
      <dsp:nvSpPr>
        <dsp:cNvPr id="0" name=""/>
        <dsp:cNvSpPr/>
      </dsp:nvSpPr>
      <dsp:spPr>
        <a:xfrm>
          <a:off x="740776" y="855481"/>
          <a:ext cx="1464285" cy="1464285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99001-31DC-4C08-BEF3-0C64A71C52ED}">
      <dsp:nvSpPr>
        <dsp:cNvPr id="0" name=""/>
        <dsp:cNvSpPr/>
      </dsp:nvSpPr>
      <dsp:spPr>
        <a:xfrm>
          <a:off x="1052836" y="1167542"/>
          <a:ext cx="840163" cy="840163"/>
        </a:xfrm>
        <a:prstGeom prst="smileyFac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5C227-DAD4-43E9-9595-595CD2D11A93}">
      <dsp:nvSpPr>
        <dsp:cNvPr id="0" name=""/>
        <dsp:cNvSpPr/>
      </dsp:nvSpPr>
      <dsp:spPr>
        <a:xfrm>
          <a:off x="272684" y="2775856"/>
          <a:ext cx="240046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2000" kern="1200"/>
            <a:t>Atividades Assíncronas (40%)</a:t>
          </a:r>
          <a:endParaRPr lang="en-US" sz="2000" kern="1200"/>
        </a:p>
      </dsp:txBody>
      <dsp:txXfrm>
        <a:off x="272684" y="2775856"/>
        <a:ext cx="2400467" cy="720000"/>
      </dsp:txXfrm>
    </dsp:sp>
    <dsp:sp modelId="{B7639D40-A41F-456A-B1E3-1333DBB1DD27}">
      <dsp:nvSpPr>
        <dsp:cNvPr id="0" name=""/>
        <dsp:cNvSpPr/>
      </dsp:nvSpPr>
      <dsp:spPr>
        <a:xfrm>
          <a:off x="3561325" y="855481"/>
          <a:ext cx="1464285" cy="1464285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49B5EA-C823-4BE8-92BD-8A0FC563FE20}">
      <dsp:nvSpPr>
        <dsp:cNvPr id="0" name=""/>
        <dsp:cNvSpPr/>
      </dsp:nvSpPr>
      <dsp:spPr>
        <a:xfrm>
          <a:off x="3873386" y="1167542"/>
          <a:ext cx="840163" cy="8401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1C148-B583-4912-B45B-B11F356E68E5}">
      <dsp:nvSpPr>
        <dsp:cNvPr id="0" name=""/>
        <dsp:cNvSpPr/>
      </dsp:nvSpPr>
      <dsp:spPr>
        <a:xfrm>
          <a:off x="3093234" y="2775856"/>
          <a:ext cx="240046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2000" kern="1200"/>
            <a:t>Apresentação Seminário (30%)</a:t>
          </a:r>
          <a:endParaRPr lang="en-US" sz="2000" kern="1200"/>
        </a:p>
      </dsp:txBody>
      <dsp:txXfrm>
        <a:off x="3093234" y="2775856"/>
        <a:ext cx="2400467" cy="720000"/>
      </dsp:txXfrm>
    </dsp:sp>
    <dsp:sp modelId="{6B9FF496-CF75-4320-82DE-DE8A10718E42}">
      <dsp:nvSpPr>
        <dsp:cNvPr id="0" name=""/>
        <dsp:cNvSpPr/>
      </dsp:nvSpPr>
      <dsp:spPr>
        <a:xfrm>
          <a:off x="6381875" y="855481"/>
          <a:ext cx="1464285" cy="1464285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2D705-85F8-41CD-8521-B91C20BACCBD}">
      <dsp:nvSpPr>
        <dsp:cNvPr id="0" name=""/>
        <dsp:cNvSpPr/>
      </dsp:nvSpPr>
      <dsp:spPr>
        <a:xfrm>
          <a:off x="6693936" y="1167542"/>
          <a:ext cx="840163" cy="8401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E968C-0941-4A00-ABE4-EBAA662C8581}">
      <dsp:nvSpPr>
        <dsp:cNvPr id="0" name=""/>
        <dsp:cNvSpPr/>
      </dsp:nvSpPr>
      <dsp:spPr>
        <a:xfrm>
          <a:off x="5913784" y="2775856"/>
          <a:ext cx="240046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2000" kern="1200"/>
            <a:t>Monografia (30%)</a:t>
          </a:r>
          <a:endParaRPr lang="en-US" sz="2000" kern="1200"/>
        </a:p>
      </dsp:txBody>
      <dsp:txXfrm>
        <a:off x="5913784" y="2775856"/>
        <a:ext cx="2400467" cy="720000"/>
      </dsp:txXfrm>
    </dsp:sp>
    <dsp:sp modelId="{B9BA3D43-0E06-4373-A2C8-A8A32466648F}">
      <dsp:nvSpPr>
        <dsp:cNvPr id="0" name=""/>
        <dsp:cNvSpPr/>
      </dsp:nvSpPr>
      <dsp:spPr>
        <a:xfrm>
          <a:off x="9202425" y="855481"/>
          <a:ext cx="1464285" cy="1464285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869E7-177C-4530-83E0-297315B04829}">
      <dsp:nvSpPr>
        <dsp:cNvPr id="0" name=""/>
        <dsp:cNvSpPr/>
      </dsp:nvSpPr>
      <dsp:spPr>
        <a:xfrm>
          <a:off x="9514486" y="1167542"/>
          <a:ext cx="840163" cy="8401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9DE17-8C8C-43D9-B76B-B54706D9A7B5}">
      <dsp:nvSpPr>
        <dsp:cNvPr id="0" name=""/>
        <dsp:cNvSpPr/>
      </dsp:nvSpPr>
      <dsp:spPr>
        <a:xfrm>
          <a:off x="8734334" y="2775856"/>
          <a:ext cx="240046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2000" kern="1200"/>
            <a:t>Média: Monografia + Seminário + Prova</a:t>
          </a:r>
          <a:endParaRPr lang="en-US" sz="2000" kern="1200"/>
        </a:p>
      </dsp:txBody>
      <dsp:txXfrm>
        <a:off x="8734334" y="2775856"/>
        <a:ext cx="2400467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F99011-367E-414E-81E9-4C726B141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999D67-2808-4DFF-A60D-1BF736254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B67D07-F091-4596-9D0E-F9DA08DB3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E79899-5404-4599-948D-D8AA3672E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37B416-9E99-4C38-92B3-49D990D4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5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DEDE2-F3D7-4E15-988F-E98FDC10E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897AD48-594D-4ACA-B74E-E81F87AE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04DF53-A8B6-4ECE-AAF8-ABC59C144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501A80-054E-4FC0-A555-7CE739A77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980450-88EB-4E35-86F3-42F94A61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6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13B016-B4B3-423D-9E88-F661A470CF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35F82FA-FD4F-4427-AD43-69C5BF558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3F1DF1-8014-4044-B3FC-A5C00A3E6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8A543C-E43C-41D2-91E8-68822CE8F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58F3EF-6DD0-4023-81D6-7B8E1E7EC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49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166F8-9672-468A-ACBA-9DFA555AD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CA1C56-DDA2-4A6E-9AED-188FB4D65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6A0DF3-1D4D-4758-854B-062801AD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1A6E6B-353E-4EAB-B8EF-290907F26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1DDE9D-44B6-4A54-A8D5-7D3599050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8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B0F2C7-017B-4B17-9226-43CCDE6C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93823A-9192-49FC-ACF9-56700B26F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544779-2252-4143-B3F9-9B827D8B7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FCCDA9-F085-41C1-AF06-CA344410A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0E03ED-700A-439F-A38E-2519AEEE6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026FC-3F06-4C94-8F55-A95DCE0C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ECCDF2-D68C-4987-8848-76D8DB1CF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61424AB-85FA-4A77-92E0-BDB78B9B6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372DF1-3D0E-45F9-8B5C-6D45E775C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202D73-D8FC-4433-BA1D-27C8DF0F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9E109E-8495-41F2-91FA-31092EA2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5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8BD3A-E02D-4D7F-9AD9-0EF182A0E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AA49AB-22BD-4A49-B1A2-390DB9FBB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5210FF8-677C-46D9-83BF-73CCEC09B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4DC1F87-82CA-471B-934F-DEB46649F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820631D-C2C4-404C-ACEC-ADBF2D93A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AC76499-4A83-4FD2-A62B-F79325438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2CFAE06-3BBB-482E-A42D-3A0FAF308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1A0F6A9-317C-4018-BAD0-8ADB9BBED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53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4B9F7-6F22-4277-BED3-212448EB2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50DC746-8985-44C8-899B-80EE98F2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93029F0-B1F9-4C1C-8293-C26326E7F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958C21-9E74-4B67-BAAD-374159E67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3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ED65760-2732-4329-A685-896974BF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0079DD5-F31F-4389-9880-38B0FAEF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AD684CA-D310-429D-ACF3-0797DCD40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92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DF54D-3709-482D-ADD0-870B57358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18566D-92DE-46CF-BC8A-42495CF48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C3DDE22-BEAF-49AF-841B-38A20913C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5EF452-5438-4E8A-A286-42A4A19C3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68AF10A-9A68-45A5-A703-2791EFA87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B30EE1-A3E8-4531-8CD6-DC86D9EC8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7BA79-4DF1-4E69-B6BC-253E100A4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89238DA-EE16-4145-9EBE-E57D1C67D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5F4C7AE-20F9-4112-9625-9B65D1900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506FD0-D46E-4DCA-BD24-1A521F1A8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CDECBE-1288-4399-B79B-01F88033D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23E1D9-FDFB-40A1-A290-307C7A85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09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5F5D821-94DF-48CF-92F2-6F48E788B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991F68-861D-4501-9DF0-B63FA93C0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266C2C-CBBA-4BEA-B133-7727695ED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A11AD6-5703-4FDB-8C44-8A52D1EEA1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02BF05-811A-4A17-B3BC-14343A060D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852-0206-46AC-B0EB-645612933129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51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periodicos-capes-gov-br.ez67.periodicos.capes.gov.br/index.php?" TargetMode="External"/><Relationship Id="rId2" Type="http://schemas.openxmlformats.org/officeDocument/2006/relationships/hyperlink" Target="https://www.gedweb.com.br/aplicacao/usuario/asp/pre_cadastro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EC1E75-BD42-4088-87A8-335B32F6C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pt-BR" sz="4800" b="1" i="1" dirty="0">
                <a:latin typeface="Arial" panose="020B0604020202020204" pitchFamily="34" charset="0"/>
              </a:rPr>
              <a:t>T</a:t>
            </a:r>
            <a:r>
              <a:rPr lang="pt-BR" sz="4800" b="1" i="1" u="none" strike="noStrike" baseline="0" dirty="0">
                <a:latin typeface="Arial" panose="020B0604020202020204" pitchFamily="34" charset="0"/>
              </a:rPr>
              <a:t>NM 5783 (2020)</a:t>
            </a:r>
            <a:br>
              <a:rPr lang="pt-BR" sz="4800" b="1" i="1" u="none" strike="noStrike" baseline="0" dirty="0">
                <a:latin typeface="Arial" panose="020B0604020202020204" pitchFamily="34" charset="0"/>
              </a:rPr>
            </a:br>
            <a:r>
              <a:rPr lang="pt-BR" sz="4800" b="1" i="1" u="none" strike="noStrike" baseline="0" dirty="0">
                <a:latin typeface="Arial" panose="020B0604020202020204" pitchFamily="34" charset="0"/>
              </a:rPr>
              <a:t>BIOMATERIAIS: Propriedades e Avaliação</a:t>
            </a:r>
            <a:endParaRPr lang="pt-BR" sz="4800" b="1" i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2587F0-0990-40C6-A1DA-7D7A9937F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8254" y="4546672"/>
            <a:ext cx="5975511" cy="1171234"/>
          </a:xfrm>
        </p:spPr>
        <p:txBody>
          <a:bodyPr>
            <a:normAutofit lnSpcReduction="10000"/>
          </a:bodyPr>
          <a:lstStyle/>
          <a:p>
            <a:r>
              <a:rPr lang="pt-BR" sz="4000" b="1" dirty="0">
                <a:solidFill>
                  <a:schemeClr val="accent1">
                    <a:lumMod val="75000"/>
                  </a:schemeClr>
                </a:solidFill>
              </a:rPr>
              <a:t>CRITERIOS DE AVALIAÇAO DA DISCIPLINA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C96D88-1502-4C16-899E-7D778E8A6C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59" r="12391" b="-1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6717FD9-BCF4-484D-907A-E92DEC3FE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pt-BR" sz="5400">
                <a:solidFill>
                  <a:schemeClr val="bg1"/>
                </a:solidFill>
              </a:rPr>
              <a:t>AVALIAÇÕES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00FE6466-CDF2-4C75-B029-5F3091B15D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352943"/>
              </p:ext>
            </p:extLst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681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99D6A38-17BF-4A48-AE87-C6A5A303E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pt-BR" sz="4000">
                <a:solidFill>
                  <a:srgbClr val="FFFFFF"/>
                </a:solidFill>
              </a:rPr>
              <a:t>Estrutura recomendada para a Seminário / Monografia: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7FDCC4-2122-407F-B121-954CDAA5D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567097"/>
            <a:ext cx="5948831" cy="4791503"/>
          </a:xfrm>
        </p:spPr>
        <p:txBody>
          <a:bodyPr anchor="ctr">
            <a:normAutofit fontScale="92500" lnSpcReduction="10000"/>
          </a:bodyPr>
          <a:lstStyle/>
          <a:p>
            <a:r>
              <a:rPr lang="pt-BR" sz="2000" dirty="0">
                <a:solidFill>
                  <a:srgbClr val="FEFFFF"/>
                </a:solidFill>
              </a:rPr>
              <a:t>Título</a:t>
            </a:r>
          </a:p>
          <a:p>
            <a:r>
              <a:rPr lang="pt-BR" sz="2000" dirty="0">
                <a:solidFill>
                  <a:srgbClr val="FEFFFF"/>
                </a:solidFill>
              </a:rPr>
              <a:t>Resumo</a:t>
            </a:r>
          </a:p>
          <a:p>
            <a:r>
              <a:rPr lang="pt-BR" sz="2000" dirty="0">
                <a:solidFill>
                  <a:srgbClr val="FEFFFF"/>
                </a:solidFill>
              </a:rPr>
              <a:t>Introdução (revisão bibliográfica, aplicações em saúde, produtos/tecnologias existentes ou similares)</a:t>
            </a:r>
          </a:p>
          <a:p>
            <a:r>
              <a:rPr lang="pt-BR" sz="2000" dirty="0">
                <a:solidFill>
                  <a:srgbClr val="FEFFFF"/>
                </a:solidFill>
              </a:rPr>
              <a:t>Identificação do(s) material(</a:t>
            </a:r>
            <a:r>
              <a:rPr lang="pt-BR" sz="2000" dirty="0" err="1">
                <a:solidFill>
                  <a:srgbClr val="FEFFFF"/>
                </a:solidFill>
              </a:rPr>
              <a:t>is</a:t>
            </a:r>
            <a:r>
              <a:rPr lang="pt-BR" sz="2000" dirty="0">
                <a:solidFill>
                  <a:srgbClr val="FEFFFF"/>
                </a:solidFill>
              </a:rPr>
              <a:t>) utilizado(s) e suas propriedades físico-químicas e biológicas</a:t>
            </a:r>
          </a:p>
          <a:p>
            <a:r>
              <a:rPr lang="pt-BR" sz="2000" dirty="0">
                <a:solidFill>
                  <a:srgbClr val="FEFFFF"/>
                </a:solidFill>
              </a:rPr>
              <a:t>Síntese/ Processamento/ Requisitos de Funcionalidade</a:t>
            </a:r>
          </a:p>
          <a:p>
            <a:r>
              <a:rPr lang="pt-BR" sz="2000" dirty="0">
                <a:solidFill>
                  <a:srgbClr val="FEFFFF"/>
                </a:solidFill>
              </a:rPr>
              <a:t>Proposição de testes para avaliação da biocompatibilidade e/ou discussão da validação de novos testes </a:t>
            </a:r>
          </a:p>
          <a:p>
            <a:r>
              <a:rPr lang="pt-BR" sz="2000" dirty="0">
                <a:solidFill>
                  <a:srgbClr val="FEFFFF"/>
                </a:solidFill>
              </a:rPr>
              <a:t>Referências Bibliográficas</a:t>
            </a:r>
          </a:p>
          <a:p>
            <a:endParaRPr lang="pt-BR" sz="1500" dirty="0">
              <a:solidFill>
                <a:srgbClr val="FEFF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1700" u="sng" dirty="0">
                <a:solidFill>
                  <a:srgbClr val="FEFFFF"/>
                </a:solidFill>
              </a:rPr>
              <a:t>SEMINÁRIO EM GRUPO</a:t>
            </a:r>
            <a:r>
              <a:rPr lang="pt-BR" sz="1700" dirty="0">
                <a:solidFill>
                  <a:srgbClr val="FEFFFF"/>
                </a:solidFill>
              </a:rPr>
              <a:t>: Tempo de apresentação de 10-15 minutos;  Formato Aberto (síncrono, vídeos gravados, uso de mídias e redes sociais)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700" u="sng" dirty="0">
                <a:solidFill>
                  <a:srgbClr val="FEFFFF"/>
                </a:solidFill>
              </a:rPr>
              <a:t>MONOGRAFIA</a:t>
            </a:r>
            <a:r>
              <a:rPr lang="pt-BR" sz="1700" dirty="0">
                <a:solidFill>
                  <a:srgbClr val="FEFFFF"/>
                </a:solidFill>
              </a:rPr>
              <a:t>: máximo de 20 páginas</a:t>
            </a:r>
          </a:p>
          <a:p>
            <a:endParaRPr lang="pt-BR" sz="15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8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3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5" name="Group 27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D78237F-2C32-4717-B5FC-D2F9438B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chemeClr val="tx2"/>
                </a:solidFill>
              </a:rPr>
              <a:t>TEMAS PROPOSTOS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F6ADFC-D825-4073-A447-BA1B0B2E7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5811" y="406400"/>
            <a:ext cx="6772989" cy="625608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sz="2000" b="1" dirty="0">
                <a:solidFill>
                  <a:schemeClr val="tx2"/>
                </a:solidFill>
              </a:rPr>
              <a:t> Avanços nas tecnologias de caracterizações físico-químicas e biológicas em biomateriais e dispositivos médicos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b="1" dirty="0">
                <a:solidFill>
                  <a:schemeClr val="tx2"/>
                </a:solidFill>
              </a:rPr>
              <a:t> Tecnologias de </a:t>
            </a:r>
            <a:r>
              <a:rPr lang="pt-BR" sz="2000" b="1" i="1" dirty="0" err="1">
                <a:solidFill>
                  <a:schemeClr val="tx2"/>
                </a:solidFill>
              </a:rPr>
              <a:t>Organ</a:t>
            </a:r>
            <a:r>
              <a:rPr lang="pt-BR" sz="2000" b="1" i="1" dirty="0">
                <a:solidFill>
                  <a:schemeClr val="tx2"/>
                </a:solidFill>
              </a:rPr>
              <a:t>-</a:t>
            </a:r>
            <a:r>
              <a:rPr lang="pt-BR" sz="2000" b="1" i="1" dirty="0" err="1">
                <a:solidFill>
                  <a:schemeClr val="tx2"/>
                </a:solidFill>
              </a:rPr>
              <a:t>on</a:t>
            </a:r>
            <a:r>
              <a:rPr lang="pt-BR" sz="2000" b="1" i="1" dirty="0">
                <a:solidFill>
                  <a:schemeClr val="tx2"/>
                </a:solidFill>
              </a:rPr>
              <a:t>-a-chip</a:t>
            </a:r>
            <a:r>
              <a:rPr lang="pt-BR" sz="2000" b="1" dirty="0">
                <a:solidFill>
                  <a:schemeClr val="tx2"/>
                </a:solidFill>
              </a:rPr>
              <a:t> no contexto da Biocompatibilidade e dos 3Rs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b="1" dirty="0">
                <a:solidFill>
                  <a:schemeClr val="tx2"/>
                </a:solidFill>
              </a:rPr>
              <a:t> Métodos in sílico para Biocompatibilidade (Novas abordagens AOP / IATA)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b="1" dirty="0">
                <a:solidFill>
                  <a:schemeClr val="tx2"/>
                </a:solidFill>
              </a:rPr>
              <a:t> COVID-19 – Biomateriais, Dispositivos Médicos e EPIs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b="1" dirty="0">
                <a:solidFill>
                  <a:schemeClr val="tx2"/>
                </a:solidFill>
              </a:rPr>
              <a:t> Aplicações dos Biomateriais na Medicina Regenerativa e Engenharia Tecidual (Traumatologia e Ortopedia, Cardiovascular, Gastrointestinal, Pele – Curativos, </a:t>
            </a:r>
            <a:r>
              <a:rPr lang="pt-BR" sz="2000" b="1" dirty="0" err="1">
                <a:solidFill>
                  <a:schemeClr val="tx2"/>
                </a:solidFill>
              </a:rPr>
              <a:t>Drug</a:t>
            </a:r>
            <a:r>
              <a:rPr lang="pt-BR" sz="2000" b="1" dirty="0">
                <a:solidFill>
                  <a:schemeClr val="tx2"/>
                </a:solidFill>
              </a:rPr>
              <a:t> Delivery, </a:t>
            </a:r>
            <a:r>
              <a:rPr lang="pt-BR" sz="2000" b="1" dirty="0" err="1">
                <a:solidFill>
                  <a:schemeClr val="tx2"/>
                </a:solidFill>
              </a:rPr>
              <a:t>etc</a:t>
            </a:r>
            <a:r>
              <a:rPr lang="pt-BR" sz="2000" b="1" dirty="0">
                <a:solidFill>
                  <a:schemeClr val="tx2"/>
                </a:solidFill>
              </a:rPr>
              <a:t>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b="1" dirty="0">
                <a:solidFill>
                  <a:schemeClr val="tx2"/>
                </a:solidFill>
              </a:rPr>
              <a:t> Uso de impressão 3D para a produção de </a:t>
            </a:r>
            <a:r>
              <a:rPr lang="pt-BR" sz="2000" b="1" dirty="0" err="1">
                <a:solidFill>
                  <a:schemeClr val="tx2"/>
                </a:solidFill>
              </a:rPr>
              <a:t>Scaffolds</a:t>
            </a:r>
            <a:r>
              <a:rPr lang="pt-BR" sz="2000" b="1" dirty="0">
                <a:solidFill>
                  <a:schemeClr val="tx2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b="1" dirty="0">
                <a:solidFill>
                  <a:schemeClr val="tx2"/>
                </a:solidFill>
              </a:rPr>
              <a:t> Tecnologias de </a:t>
            </a:r>
            <a:r>
              <a:rPr lang="pt-BR" sz="2000" b="1" dirty="0" err="1">
                <a:solidFill>
                  <a:schemeClr val="tx2"/>
                </a:solidFill>
              </a:rPr>
              <a:t>Bioimpressão</a:t>
            </a:r>
            <a:endParaRPr lang="pt-BR" sz="2000" b="1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t-BR" sz="2000" b="1" dirty="0">
                <a:solidFill>
                  <a:schemeClr val="tx2"/>
                </a:solidFill>
              </a:rPr>
              <a:t> Materiais utilizados como </a:t>
            </a:r>
            <a:r>
              <a:rPr lang="pt-BR" sz="2000" b="1" dirty="0" err="1">
                <a:solidFill>
                  <a:schemeClr val="tx2"/>
                </a:solidFill>
              </a:rPr>
              <a:t>biotintas</a:t>
            </a:r>
            <a:r>
              <a:rPr lang="pt-BR" sz="2000" b="1" dirty="0">
                <a:solidFill>
                  <a:schemeClr val="tx2"/>
                </a:solidFill>
              </a:rPr>
              <a:t> para engenharia tecidual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99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D0C5C6-C597-4A99-8F02-AEEE6CB2A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t-BR" sz="4000">
                <a:solidFill>
                  <a:srgbClr val="FFFFFF"/>
                </a:solidFill>
              </a:rPr>
              <a:t>BIBLIOGRAFIA BÁSICA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B685C8-53D7-494B-8D44-43E8AC7ED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endParaRPr lang="pt-BR" sz="2200" b="0" i="0" u="none" strike="noStrike" baseline="0" dirty="0">
              <a:latin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pt-BR" sz="2200" b="0" u="none" strike="noStrike" baseline="0" dirty="0" err="1">
                <a:latin typeface="Arial" panose="020B0604020202020204" pitchFamily="34" charset="0"/>
              </a:rPr>
              <a:t>B.D.Ratner</a:t>
            </a:r>
            <a:r>
              <a:rPr lang="pt-BR" sz="2200" b="0" u="none" strike="noStrike" baseline="0" dirty="0">
                <a:latin typeface="Arial" panose="020B0604020202020204" pitchFamily="34" charset="0"/>
              </a:rPr>
              <a:t>, </a:t>
            </a:r>
            <a:r>
              <a:rPr lang="pt-BR" sz="2200" b="0" u="none" strike="noStrike" baseline="0" dirty="0" err="1">
                <a:latin typeface="Arial" panose="020B0604020202020204" pitchFamily="34" charset="0"/>
              </a:rPr>
              <a:t>A.S.Hoffman</a:t>
            </a:r>
            <a:r>
              <a:rPr lang="pt-BR" sz="2200" b="0" u="none" strike="noStrike" baseline="0" dirty="0">
                <a:latin typeface="Arial" panose="020B0604020202020204" pitchFamily="34" charset="0"/>
              </a:rPr>
              <a:t>.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Biomaterials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 Science – Na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Introduction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to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Materials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 in Medicine</a:t>
            </a:r>
            <a:endParaRPr lang="pt-BR" sz="2200" b="0" u="none" strike="noStrike" baseline="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200" b="0" u="none" strike="noStrike" baseline="0" dirty="0">
                <a:latin typeface="Arial" panose="020B0604020202020204" pitchFamily="34" charset="0"/>
              </a:rPr>
              <a:t> </a:t>
            </a:r>
            <a:r>
              <a:rPr lang="pt-BR" sz="2200" b="0" u="none" strike="noStrike" baseline="0" dirty="0" err="1">
                <a:latin typeface="Arial" panose="020B0604020202020204" pitchFamily="34" charset="0"/>
              </a:rPr>
              <a:t>A.Ravaglioli</a:t>
            </a:r>
            <a:r>
              <a:rPr lang="pt-BR" sz="2200" b="0" u="none" strike="noStrike" baseline="0" dirty="0">
                <a:latin typeface="Arial" panose="020B0604020202020204" pitchFamily="34" charset="0"/>
              </a:rPr>
              <a:t>, </a:t>
            </a:r>
            <a:r>
              <a:rPr lang="pt-BR" sz="2200" b="0" u="none" strike="noStrike" baseline="0" dirty="0" err="1">
                <a:latin typeface="Arial" panose="020B0604020202020204" pitchFamily="34" charset="0"/>
              </a:rPr>
              <a:t>A.Krajewski</a:t>
            </a:r>
            <a:r>
              <a:rPr lang="pt-BR" sz="2200" dirty="0">
                <a:latin typeface="Arial" panose="020B0604020202020204" pitchFamily="34" charset="0"/>
              </a:rPr>
              <a:t>.</a:t>
            </a:r>
            <a:r>
              <a:rPr lang="pt-BR" sz="2200" b="0" u="none" strike="noStrike" baseline="0" dirty="0">
                <a:latin typeface="Arial" panose="020B0604020202020204" pitchFamily="34" charset="0"/>
              </a:rPr>
              <a:t>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Bioceramics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 –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Materials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,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Properties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and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Applications</a:t>
            </a:r>
            <a:endParaRPr lang="pt-BR" sz="2200" b="0" u="none" strike="noStrike" baseline="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200" b="0" u="none" strike="noStrike" baseline="0" dirty="0">
                <a:latin typeface="Arial" panose="020B0604020202020204" pitchFamily="34" charset="0"/>
              </a:rPr>
              <a:t> </a:t>
            </a:r>
            <a:r>
              <a:rPr lang="pt-BR" sz="2200" b="0" u="none" strike="noStrike" baseline="0" dirty="0" err="1">
                <a:latin typeface="Arial" panose="020B0604020202020204" pitchFamily="34" charset="0"/>
              </a:rPr>
              <a:t>MariaVallet</a:t>
            </a:r>
            <a:r>
              <a:rPr lang="pt-BR" sz="2200" b="0" u="none" strike="noStrike" baseline="0" dirty="0">
                <a:latin typeface="Arial" panose="020B0604020202020204" pitchFamily="34" charset="0"/>
              </a:rPr>
              <a:t>-Regi.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Introduction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to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the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 World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of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Biomaterials</a:t>
            </a:r>
            <a:endParaRPr lang="pt-BR" sz="2200" b="0" u="none" strike="noStrike" baseline="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200" b="0" u="none" strike="noStrike" baseline="0" dirty="0">
                <a:latin typeface="Arial" panose="020B0604020202020204" pitchFamily="34" charset="0"/>
              </a:rPr>
              <a:t> </a:t>
            </a:r>
            <a:r>
              <a:rPr lang="pt-BR" sz="2200" b="0" u="none" strike="noStrike" baseline="0" dirty="0" err="1">
                <a:latin typeface="Arial" panose="020B0604020202020204" pitchFamily="34" charset="0"/>
              </a:rPr>
              <a:t>R.L.Oréfice</a:t>
            </a:r>
            <a:r>
              <a:rPr lang="pt-BR" sz="2200" b="0" u="none" strike="noStrike" baseline="0" dirty="0">
                <a:latin typeface="Arial" panose="020B0604020202020204" pitchFamily="34" charset="0"/>
              </a:rPr>
              <a:t>, </a:t>
            </a:r>
            <a:r>
              <a:rPr lang="pt-BR" sz="2200" b="0" u="none" strike="noStrike" baseline="0" dirty="0" err="1">
                <a:latin typeface="Arial" panose="020B0604020202020204" pitchFamily="34" charset="0"/>
              </a:rPr>
              <a:t>M.M.Pereira</a:t>
            </a:r>
            <a:r>
              <a:rPr lang="pt-BR" sz="2200" b="0" u="none" strike="noStrike" baseline="0" dirty="0">
                <a:latin typeface="Arial" panose="020B0604020202020204" pitchFamily="34" charset="0"/>
              </a:rPr>
              <a:t>, </a:t>
            </a:r>
            <a:r>
              <a:rPr lang="pt-BR" sz="2200" b="0" u="none" strike="noStrike" baseline="0" dirty="0" err="1">
                <a:latin typeface="Arial" panose="020B0604020202020204" pitchFamily="34" charset="0"/>
              </a:rPr>
              <a:t>H.S.Mansur</a:t>
            </a:r>
            <a:r>
              <a:rPr lang="pt-BR" sz="2200" b="0" u="none" strike="noStrike" baseline="0" dirty="0">
                <a:latin typeface="Arial" panose="020B0604020202020204" pitchFamily="34" charset="0"/>
              </a:rPr>
              <a:t>. 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Biomateriais – Fundamentos &amp; Aplicações.</a:t>
            </a:r>
            <a:endParaRPr lang="pt-BR" sz="2200" b="0" u="none" strike="noStrike" baseline="0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200" b="0" u="none" strike="noStrike" baseline="0" dirty="0">
                <a:latin typeface="Arial" panose="020B0604020202020204" pitchFamily="34" charset="0"/>
              </a:rPr>
              <a:t> HENCH,L.L., ETHRIGE,E.D. </a:t>
            </a:r>
            <a:r>
              <a:rPr lang="pt-BR" sz="2200" b="1" u="none" strike="noStrike" baseline="0" dirty="0" err="1">
                <a:latin typeface="Arial" panose="020B0604020202020204" pitchFamily="34" charset="0"/>
              </a:rPr>
              <a:t>Biomateriais.AcademicPress.NewYork</a:t>
            </a:r>
            <a:r>
              <a:rPr lang="pt-BR" sz="2200" b="1" u="none" strike="noStrike" baseline="0" dirty="0">
                <a:latin typeface="Arial" panose="020B0604020202020204" pitchFamily="34" charset="0"/>
              </a:rPr>
              <a:t>.</a:t>
            </a:r>
            <a:endParaRPr lang="pt-BR" sz="2200" b="0" u="none" strike="noStrike" baseline="0" dirty="0">
              <a:latin typeface="Arial" panose="020B0604020202020204" pitchFamily="34" charset="0"/>
            </a:endParaRP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908209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8517687-73C8-484A-86C1-A084749A9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t-BR" sz="4000">
                <a:solidFill>
                  <a:srgbClr val="FFFFFF"/>
                </a:solidFill>
              </a:rPr>
              <a:t>PERIÓDICOS RELEVANTES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C6C0BA-772F-40AC-897B-EDF8709AD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35805" cy="3567173"/>
          </a:xfrm>
        </p:spPr>
        <p:txBody>
          <a:bodyPr anchor="ctr"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000" dirty="0" err="1"/>
              <a:t>Biomaterials</a:t>
            </a:r>
            <a:r>
              <a:rPr lang="pt-BR" sz="2000" dirty="0"/>
              <a:t>: https://www.journals.elsevier.com/biomaterials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err="1"/>
              <a:t>ActaBiomaterialia</a:t>
            </a:r>
            <a:r>
              <a:rPr lang="pt-BR" sz="2000" dirty="0"/>
              <a:t>: https://www.journals.elsevier.com/acta-biomaterialia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err="1"/>
              <a:t>Journal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Biomedical</a:t>
            </a:r>
            <a:r>
              <a:rPr lang="pt-BR" sz="2000" dirty="0"/>
              <a:t> </a:t>
            </a:r>
            <a:r>
              <a:rPr lang="pt-BR" sz="2000" dirty="0" err="1"/>
              <a:t>Materials</a:t>
            </a:r>
            <a:r>
              <a:rPr lang="pt-BR" sz="2000" dirty="0"/>
              <a:t> </a:t>
            </a:r>
            <a:r>
              <a:rPr lang="pt-BR" sz="2000" dirty="0" err="1"/>
              <a:t>Research</a:t>
            </a:r>
            <a:r>
              <a:rPr lang="pt-BR" sz="2000" dirty="0"/>
              <a:t> </a:t>
            </a:r>
            <a:r>
              <a:rPr lang="pt-BR" sz="2000" dirty="0" err="1"/>
              <a:t>PartA</a:t>
            </a:r>
            <a:r>
              <a:rPr lang="pt-BR" sz="2000" dirty="0"/>
              <a:t>: http://onlinelibrary.wiley.com/journal/10.1002/(ISSN)1552-4965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Artificial </a:t>
            </a:r>
            <a:r>
              <a:rPr lang="pt-BR" sz="2000" dirty="0" err="1"/>
              <a:t>Organs</a:t>
            </a:r>
            <a:r>
              <a:rPr lang="pt-BR" sz="2000" dirty="0"/>
              <a:t>: http://onlinelibrary.wiley.com/journal/10.1111/(ISSN)1525-1594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err="1"/>
              <a:t>Nature</a:t>
            </a:r>
            <a:r>
              <a:rPr lang="pt-BR" sz="2000" dirty="0"/>
              <a:t> </a:t>
            </a:r>
            <a:r>
              <a:rPr lang="pt-BR" sz="2000" dirty="0" err="1"/>
              <a:t>Materials</a:t>
            </a:r>
            <a:r>
              <a:rPr lang="pt-BR" sz="2000" dirty="0"/>
              <a:t>: http://www.nature.com/nmat/index.html?foxtrotcallback=true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err="1"/>
              <a:t>Journal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Applied</a:t>
            </a:r>
            <a:r>
              <a:rPr lang="pt-BR" sz="2000" dirty="0"/>
              <a:t> Polymer Science: http://onlinelibrary.wiley.com/journal/10.1002/(ISSN)1097-4628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err="1"/>
              <a:t>Macromolecules</a:t>
            </a:r>
            <a:r>
              <a:rPr lang="pt-BR" sz="2000" dirty="0"/>
              <a:t>: http://pubs.acs.org/journal/mamobx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err="1"/>
              <a:t>Journal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Cardiac</a:t>
            </a:r>
            <a:r>
              <a:rPr lang="pt-BR" sz="2000" dirty="0"/>
              <a:t> </a:t>
            </a:r>
            <a:r>
              <a:rPr lang="pt-BR" sz="2000" dirty="0" err="1"/>
              <a:t>Surgery</a:t>
            </a:r>
            <a:r>
              <a:rPr lang="pt-BR" sz="2000" dirty="0"/>
              <a:t>: </a:t>
            </a:r>
            <a:r>
              <a:rPr lang="pt-BR" sz="2000" dirty="0" err="1"/>
              <a:t>Journal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Cardiac</a:t>
            </a:r>
            <a:r>
              <a:rPr lang="pt-BR" sz="2000" dirty="0"/>
              <a:t> </a:t>
            </a:r>
            <a:r>
              <a:rPr lang="pt-BR" sz="2000" dirty="0" err="1"/>
              <a:t>Surgery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45493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80068B-0652-4BD6-91B6-5C2CD7B89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pt-BR" sz="4000">
                <a:solidFill>
                  <a:srgbClr val="FFFFFF"/>
                </a:solidFill>
              </a:rPr>
              <a:t>Links de Interesse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14BFAC-9BBE-44AD-A268-1B7839344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17" y="2655112"/>
            <a:ext cx="10235050" cy="3567173"/>
          </a:xfrm>
        </p:spPr>
        <p:txBody>
          <a:bodyPr anchor="ctr"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000" dirty="0" err="1"/>
              <a:t>Biological</a:t>
            </a:r>
            <a:r>
              <a:rPr lang="pt-BR" sz="2000" dirty="0"/>
              <a:t> </a:t>
            </a:r>
            <a:r>
              <a:rPr lang="pt-BR" sz="2000" dirty="0" err="1"/>
              <a:t>evaluation</a:t>
            </a:r>
            <a:r>
              <a:rPr lang="pt-BR" sz="2000" dirty="0"/>
              <a:t> </a:t>
            </a:r>
            <a:r>
              <a:rPr lang="pt-BR" sz="2000" dirty="0" err="1"/>
              <a:t>of</a:t>
            </a:r>
            <a:r>
              <a:rPr lang="pt-BR" sz="2000" dirty="0"/>
              <a:t> medical devices (ISO10993): https://www.iso.org/ics/11.100.20/x/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ANVISA: http://portal.anvisa.gov.br/produtos-para-a-saude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ABNT/ASTM – BASE DE DADOS AGUIA-USO: </a:t>
            </a:r>
            <a:r>
              <a:rPr lang="pt-BR" sz="2000" dirty="0">
                <a:hlinkClick r:id="rId2"/>
              </a:rPr>
              <a:t>https://www.gedweb.com.br/aplicacao/usuario/asp/pre_cadastro.asp</a:t>
            </a:r>
            <a:endParaRPr lang="pt-BR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Society for </a:t>
            </a:r>
            <a:r>
              <a:rPr lang="pt-BR" sz="2000" dirty="0" err="1"/>
              <a:t>Biomaterials</a:t>
            </a:r>
            <a:r>
              <a:rPr lang="pt-BR" sz="2000" dirty="0"/>
              <a:t>: http://www.biomaterials.org/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MEDLINE(</a:t>
            </a:r>
            <a:r>
              <a:rPr lang="pt-BR" sz="2000" dirty="0" err="1"/>
              <a:t>free</a:t>
            </a:r>
            <a:r>
              <a:rPr lang="pt-BR" sz="2000" dirty="0"/>
              <a:t>): http://www.healthgate.com/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MD&amp;DI: http://www.devicelink.com/mddi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err="1"/>
              <a:t>Biomednet</a:t>
            </a:r>
            <a:r>
              <a:rPr lang="pt-BR" sz="2000" dirty="0"/>
              <a:t>: http://www.bmenet.org/BMEnet/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err="1"/>
              <a:t>Biomatnet</a:t>
            </a:r>
            <a:r>
              <a:rPr lang="pt-BR" sz="2000" dirty="0"/>
              <a:t>: http://www.biomat.net/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PORTAL CAPES: </a:t>
            </a:r>
            <a:r>
              <a:rPr lang="pt-BR" sz="2000" dirty="0">
                <a:hlinkClick r:id="rId3"/>
              </a:rPr>
              <a:t>https://www-periodicos-capes-gov-br.ez67.periodicos.capes.gov.br/index.php?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8025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611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do Office</vt:lpstr>
      <vt:lpstr>TNM 5783 (2020) BIOMATERIAIS: Propriedades e Avaliação</vt:lpstr>
      <vt:lpstr>AVALIAÇÕES</vt:lpstr>
      <vt:lpstr>Estrutura recomendada para a Seminário / Monografia:</vt:lpstr>
      <vt:lpstr>TEMAS PROPOSTOS</vt:lpstr>
      <vt:lpstr>BIBLIOGRAFIA BÁSICA</vt:lpstr>
      <vt:lpstr>PERIÓDICOS RELEVANTES</vt:lpstr>
      <vt:lpstr>Links de Interesse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TNM 5783 (2020) BIOMATERIAIS: Propriedades e Avaliação</dc:title>
  <dc:creator>LABORATORIO BIOSINTESIS</dc:creator>
  <cp:lastModifiedBy>LABORATORIO BIOSINTESIS</cp:lastModifiedBy>
  <cp:revision>1</cp:revision>
  <dcterms:created xsi:type="dcterms:W3CDTF">2020-10-23T13:49:20Z</dcterms:created>
  <dcterms:modified xsi:type="dcterms:W3CDTF">2020-10-23T13:50:45Z</dcterms:modified>
</cp:coreProperties>
</file>