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62" r:id="rId6"/>
    <p:sldId id="263" r:id="rId7"/>
    <p:sldId id="259" r:id="rId8"/>
    <p:sldId id="265" r:id="rId9"/>
    <p:sldId id="277" r:id="rId10"/>
    <p:sldId id="268" r:id="rId11"/>
    <p:sldId id="278" r:id="rId12"/>
    <p:sldId id="279" r:id="rId13"/>
    <p:sldId id="270" r:id="rId14"/>
    <p:sldId id="280" r:id="rId15"/>
    <p:sldId id="281" r:id="rId16"/>
    <p:sldId id="267" r:id="rId17"/>
    <p:sldId id="271" r:id="rId18"/>
    <p:sldId id="272" r:id="rId19"/>
    <p:sldId id="273" r:id="rId20"/>
    <p:sldId id="282" r:id="rId21"/>
    <p:sldId id="274" r:id="rId22"/>
    <p:sldId id="264" r:id="rId23"/>
    <p:sldId id="266" r:id="rId24"/>
    <p:sldId id="284" r:id="rId25"/>
    <p:sldId id="285" r:id="rId26"/>
    <p:sldId id="283" r:id="rId27"/>
    <p:sldId id="286" r:id="rId28"/>
    <p:sldId id="287" r:id="rId29"/>
    <p:sldId id="288" r:id="rId30"/>
    <p:sldId id="289" r:id="rId31"/>
    <p:sldId id="275" r:id="rId32"/>
    <p:sldId id="276"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5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8A4ED8F-C3C3-4CBC-BC42-B0E4C673D763}" type="datetimeFigureOut">
              <a:rPr lang="pt-BR" smtClean="0"/>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B8A4ED8F-C3C3-4CBC-BC42-B0E4C673D763}" type="datetimeFigureOut">
              <a:rPr lang="pt-BR" smtClean="0"/>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B8A4ED8F-C3C3-4CBC-BC42-B0E4C673D763}" type="datetimeFigureOut">
              <a:rPr lang="pt-BR" smtClean="0"/>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B8A4ED8F-C3C3-4CBC-BC42-B0E4C673D763}" type="datetimeFigureOut">
              <a:rPr lang="pt-BR" smtClean="0"/>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8A4ED8F-C3C3-4CBC-BC42-B0E4C673D763}" type="datetimeFigureOut">
              <a:rPr lang="pt-BR" smtClean="0"/>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8A4ED8F-C3C3-4CBC-BC42-B0E4C673D763}" type="datetimeFigureOut">
              <a:rPr lang="pt-BR" smtClean="0"/>
              <a:t>14/08/2018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B8A4ED8F-C3C3-4CBC-BC42-B0E4C673D763}" type="datetimeFigureOut">
              <a:rPr lang="pt-BR" smtClean="0"/>
              <a:t>14/08/2018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B8A4ED8F-C3C3-4CBC-BC42-B0E4C673D763}" type="datetimeFigureOut">
              <a:rPr lang="pt-BR" smtClean="0"/>
              <a:t>14/08/2018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4ED8F-C3C3-4CBC-BC42-B0E4C673D763}" type="datetimeFigureOut">
              <a:rPr lang="pt-BR" smtClean="0"/>
              <a:t>14/08/2018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3AAB634-F1BA-464D-901A-E85B47910138}"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8A4ED8F-C3C3-4CBC-BC42-B0E4C673D763}" type="datetimeFigureOut">
              <a:rPr lang="pt-BR" smtClean="0"/>
              <a:t>14/08/2018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3AAB634-F1BA-464D-901A-E85B47910138}" type="slidenum">
              <a:rPr lang="pt-BR" smtClean="0"/>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B8A4ED8F-C3C3-4CBC-BC42-B0E4C673D763}" type="datetimeFigureOut">
              <a:rPr lang="pt-BR" smtClean="0"/>
              <a:t>14/08/2018</a:t>
            </a:fld>
            <a:endParaRPr lang="pt-BR"/>
          </a:p>
        </p:txBody>
      </p:sp>
      <p:sp>
        <p:nvSpPr>
          <p:cNvPr id="9" name="Slide Number Placeholder 8"/>
          <p:cNvSpPr>
            <a:spLocks noGrp="1"/>
          </p:cNvSpPr>
          <p:nvPr>
            <p:ph type="sldNum" sz="quarter" idx="11"/>
          </p:nvPr>
        </p:nvSpPr>
        <p:spPr/>
        <p:txBody>
          <a:bodyPr/>
          <a:lstStyle/>
          <a:p>
            <a:fld id="{33AAB634-F1BA-464D-901A-E85B47910138}" type="slidenum">
              <a:rPr lang="pt-BR" smtClean="0"/>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3AAB634-F1BA-464D-901A-E85B47910138}" type="slidenum">
              <a:rPr lang="pt-BR" smtClean="0"/>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8A4ED8F-C3C3-4CBC-BC42-B0E4C673D763}" type="datetimeFigureOut">
              <a:rPr lang="pt-BR" smtClean="0"/>
              <a:t>14/08/2018</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ibi.usp.br/" TargetMode="External"/><Relationship Id="rId2" Type="http://schemas.openxmlformats.org/officeDocument/2006/relationships/hyperlink" Target="http://www2.fm.usp.br/biblioteca/mostrahp.php?origem=biblioteca&amp;xcod=Servi%E7os&amp;dequem=A%20Biblioteca&amp;ordem="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Estrutura organizacional aplicada aos serviços de informação</a:t>
            </a:r>
          </a:p>
        </p:txBody>
      </p:sp>
      <p:sp>
        <p:nvSpPr>
          <p:cNvPr id="3" name="Subtítulo 2"/>
          <p:cNvSpPr>
            <a:spLocks noGrp="1"/>
          </p:cNvSpPr>
          <p:nvPr>
            <p:ph type="subTitle" idx="1"/>
          </p:nvPr>
        </p:nvSpPr>
        <p:spPr/>
        <p:txBody>
          <a:bodyPr>
            <a:normAutofit fontScale="85000" lnSpcReduction="10000"/>
          </a:bodyPr>
          <a:lstStyle/>
          <a:p>
            <a:r>
              <a:rPr lang="pt-BR" dirty="0" smtClean="0"/>
              <a:t>CBD0288 – Introdução à Administração de Serviços de Informação</a:t>
            </a:r>
          </a:p>
          <a:p>
            <a:r>
              <a:rPr lang="pt-BR" dirty="0" smtClean="0"/>
              <a:t>Profa. Dra. Cibele Araújo Camargo Marques dos Santos</a:t>
            </a:r>
          </a:p>
          <a:p>
            <a:r>
              <a:rPr lang="pt-BR" dirty="0" smtClean="0"/>
              <a:t>Escola de Comunicações e Artes da USP</a:t>
            </a:r>
            <a:endParaRPr lang="pt-BR" dirty="0"/>
          </a:p>
        </p:txBody>
      </p:sp>
    </p:spTree>
    <p:extLst>
      <p:ext uri="{BB962C8B-B14F-4D97-AF65-F5344CB8AC3E}">
        <p14:creationId xmlns:p14="http://schemas.microsoft.com/office/powerpoint/2010/main" val="365302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Organizações</a:t>
            </a:r>
            <a:endParaRPr lang="pt-BR" dirty="0"/>
          </a:p>
        </p:txBody>
      </p:sp>
      <p:sp>
        <p:nvSpPr>
          <p:cNvPr id="3" name="Espaço Reservado para Conteúdo 2"/>
          <p:cNvSpPr>
            <a:spLocks noGrp="1"/>
          </p:cNvSpPr>
          <p:nvPr>
            <p:ph idx="1"/>
          </p:nvPr>
        </p:nvSpPr>
        <p:spPr/>
        <p:txBody>
          <a:bodyPr>
            <a:normAutofit/>
          </a:bodyPr>
          <a:lstStyle/>
          <a:p>
            <a:r>
              <a:rPr lang="pt-BR" b="1" dirty="0" smtClean="0"/>
              <a:t>Organização </a:t>
            </a:r>
            <a:r>
              <a:rPr lang="pt-BR" b="1" dirty="0"/>
              <a:t>formal </a:t>
            </a:r>
            <a:r>
              <a:rPr lang="pt-BR" dirty="0"/>
              <a:t>é legalmente constituída ou decretada por quem tem autoridade. </a:t>
            </a:r>
            <a:endParaRPr lang="pt-BR" dirty="0" smtClean="0"/>
          </a:p>
          <a:p>
            <a:pPr lvl="1"/>
            <a:r>
              <a:rPr lang="pt-BR" dirty="0" smtClean="0"/>
              <a:t>Deve </a:t>
            </a:r>
            <a:r>
              <a:rPr lang="pt-BR" dirty="0"/>
              <a:t>funcionar, com base na avaliação deliberada de tarefas, funções e relações de autoridade. </a:t>
            </a:r>
            <a:endParaRPr lang="pt-BR" dirty="0" smtClean="0"/>
          </a:p>
          <a:p>
            <a:pPr lvl="1"/>
            <a:r>
              <a:rPr lang="pt-BR" dirty="0" smtClean="0"/>
              <a:t>É </a:t>
            </a:r>
            <a:r>
              <a:rPr lang="pt-BR" dirty="0"/>
              <a:t>o conjunto de relações de trabalho oficiais e padronizadas. </a:t>
            </a:r>
            <a:endParaRPr lang="pt-BR" dirty="0" smtClean="0"/>
          </a:p>
          <a:p>
            <a:r>
              <a:rPr lang="pt-BR" b="1" dirty="0" smtClean="0"/>
              <a:t>Organização informal </a:t>
            </a:r>
            <a:r>
              <a:rPr lang="pt-BR" dirty="0"/>
              <a:t>é </a:t>
            </a:r>
            <a:r>
              <a:rPr lang="pt-BR" dirty="0" smtClean="0"/>
              <a:t>menos </a:t>
            </a:r>
            <a:r>
              <a:rPr lang="pt-BR" dirty="0"/>
              <a:t>organizada </a:t>
            </a:r>
            <a:r>
              <a:rPr lang="pt-BR" dirty="0" smtClean="0"/>
              <a:t>e mais </a:t>
            </a:r>
            <a:r>
              <a:rPr lang="pt-BR" dirty="0"/>
              <a:t>flexível. </a:t>
            </a:r>
            <a:endParaRPr lang="pt-BR" dirty="0" smtClean="0"/>
          </a:p>
          <a:p>
            <a:pPr lvl="1"/>
            <a:r>
              <a:rPr lang="pt-BR" dirty="0" smtClean="0"/>
              <a:t>Muitas </a:t>
            </a:r>
            <a:r>
              <a:rPr lang="pt-BR" dirty="0"/>
              <a:t>vezes é </a:t>
            </a:r>
            <a:r>
              <a:rPr lang="pt-BR" dirty="0" smtClean="0"/>
              <a:t>criada </a:t>
            </a:r>
            <a:r>
              <a:rPr lang="pt-BR" dirty="0"/>
              <a:t>espontaneamente. </a:t>
            </a:r>
            <a:endParaRPr lang="pt-BR" dirty="0" smtClean="0"/>
          </a:p>
          <a:p>
            <a:pPr lvl="1"/>
            <a:r>
              <a:rPr lang="pt-BR" dirty="0" smtClean="0"/>
              <a:t>Podem </a:t>
            </a:r>
            <a:r>
              <a:rPr lang="pt-BR" dirty="0"/>
              <a:t>existir independentemente de organizações </a:t>
            </a:r>
            <a:r>
              <a:rPr lang="pt-BR" dirty="0" smtClean="0"/>
              <a:t>formais.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632236"/>
            <a:ext cx="3456384" cy="181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033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Organizações</a:t>
            </a:r>
            <a:endParaRPr lang="pt-BR" dirty="0"/>
          </a:p>
        </p:txBody>
      </p:sp>
      <p:sp>
        <p:nvSpPr>
          <p:cNvPr id="3" name="Espaço Reservado para Conteúdo 2"/>
          <p:cNvSpPr>
            <a:spLocks noGrp="1"/>
          </p:cNvSpPr>
          <p:nvPr>
            <p:ph idx="1"/>
          </p:nvPr>
        </p:nvSpPr>
        <p:spPr/>
        <p:txBody>
          <a:bodyPr>
            <a:normAutofit/>
          </a:bodyPr>
          <a:lstStyle/>
          <a:p>
            <a:r>
              <a:rPr lang="pt-BR" dirty="0" smtClean="0"/>
              <a:t>Muitas </a:t>
            </a:r>
            <a:r>
              <a:rPr lang="pt-BR" dirty="0"/>
              <a:t>organizações informais são encontradas dentro </a:t>
            </a:r>
            <a:r>
              <a:rPr lang="pt-BR" dirty="0" smtClean="0"/>
              <a:t>de </a:t>
            </a:r>
            <a:r>
              <a:rPr lang="pt-BR" dirty="0"/>
              <a:t>uma organização formal. </a:t>
            </a:r>
            <a:endParaRPr lang="pt-BR" dirty="0" smtClean="0"/>
          </a:p>
          <a:p>
            <a:pPr lvl="1"/>
            <a:r>
              <a:rPr lang="pt-BR" dirty="0" smtClean="0"/>
              <a:t>As </a:t>
            </a:r>
            <a:r>
              <a:rPr lang="pt-BR" dirty="0"/>
              <a:t>organizações informais surgem naturalmente dentro de </a:t>
            </a:r>
            <a:r>
              <a:rPr lang="pt-BR" dirty="0" smtClean="0"/>
              <a:t>uma estrutura organizacional. </a:t>
            </a:r>
          </a:p>
          <a:p>
            <a:pPr lvl="1"/>
            <a:r>
              <a:rPr lang="pt-BR" dirty="0" smtClean="0"/>
              <a:t>As </a:t>
            </a:r>
            <a:r>
              <a:rPr lang="pt-BR" dirty="0"/>
              <a:t>relações não oficiais dentro de um grupo de trabalho constituem-se em organização informal. </a:t>
            </a:r>
            <a:endParaRPr lang="pt-BR" dirty="0" smtClean="0"/>
          </a:p>
          <a:p>
            <a:pPr lvl="1"/>
            <a:r>
              <a:rPr lang="pt-BR" dirty="0" smtClean="0"/>
              <a:t>Esses </a:t>
            </a:r>
            <a:r>
              <a:rPr lang="pt-BR" dirty="0"/>
              <a:t>grupos informais geralmente têm líderes cuja posição nunca aparece no organograma</a:t>
            </a:r>
            <a:r>
              <a:rPr lang="pt-BR" dirty="0" smtClean="0"/>
              <a:t>. (</a:t>
            </a:r>
            <a:r>
              <a:rPr lang="pt-BR" dirty="0" err="1" smtClean="0"/>
              <a:t>Stueart</a:t>
            </a:r>
            <a:r>
              <a:rPr lang="pt-BR" dirty="0" smtClean="0"/>
              <a:t> e Moran, 2002)</a:t>
            </a:r>
            <a:endParaRPr lang="pt-B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458081"/>
            <a:ext cx="4680520" cy="207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323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Organograma</a:t>
            </a:r>
            <a:endParaRPr lang="pt-BR" dirty="0"/>
          </a:p>
        </p:txBody>
      </p:sp>
      <p:sp>
        <p:nvSpPr>
          <p:cNvPr id="3" name="Espaço Reservado para Conteúdo 2"/>
          <p:cNvSpPr>
            <a:spLocks noGrp="1"/>
          </p:cNvSpPr>
          <p:nvPr>
            <p:ph idx="1"/>
          </p:nvPr>
        </p:nvSpPr>
        <p:spPr/>
        <p:txBody>
          <a:bodyPr/>
          <a:lstStyle/>
          <a:p>
            <a:r>
              <a:rPr lang="pt-BR" dirty="0" smtClean="0"/>
              <a:t>Organograma é a representação gráfica da estrutura organizacional. </a:t>
            </a:r>
          </a:p>
          <a:p>
            <a:r>
              <a:rPr lang="pt-BR" dirty="0" smtClean="0"/>
              <a:t>Pode inclui as funções (às vezes representadas por linhas quebradas) e as linhas de autoridade que ligam os departamentos. </a:t>
            </a:r>
          </a:p>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212976"/>
            <a:ext cx="4860032" cy="336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289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Organograma</a:t>
            </a:r>
            <a:endParaRPr lang="pt-B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722" y="1600200"/>
            <a:ext cx="761295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38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Cultura organizacional</a:t>
            </a:r>
            <a:endParaRPr lang="pt-BR" dirty="0"/>
          </a:p>
        </p:txBody>
      </p:sp>
      <p:sp>
        <p:nvSpPr>
          <p:cNvPr id="3" name="Espaço Reservado para Conteúdo 2"/>
          <p:cNvSpPr>
            <a:spLocks noGrp="1"/>
          </p:cNvSpPr>
          <p:nvPr>
            <p:ph idx="1"/>
          </p:nvPr>
        </p:nvSpPr>
        <p:spPr/>
        <p:txBody>
          <a:bodyPr/>
          <a:lstStyle/>
          <a:p>
            <a:r>
              <a:rPr lang="pt-BR" dirty="0" smtClean="0"/>
              <a:t>“a </a:t>
            </a:r>
            <a:r>
              <a:rPr lang="pt-BR" dirty="0"/>
              <a:t>própria organização tem uma qualidade invisível, um certo estilo, um caráter, um modo de fazer as coisas, que podem ser mais poderosos do que os ditames de qualquer pessoa ou de qualquer sistema formal. Entender a alma da organização exige que viajemos abaixo dos gráficos, livros de regras, máquinas e edifícios para o mundo subterrâneo das culturas corporativas</a:t>
            </a:r>
            <a:r>
              <a:rPr lang="pt-BR" dirty="0" smtClean="0"/>
              <a:t>.” (</a:t>
            </a:r>
            <a:r>
              <a:rPr lang="pt-BR" dirty="0" err="1" smtClean="0"/>
              <a:t>Kilmann</a:t>
            </a:r>
            <a:r>
              <a:rPr lang="pt-BR" dirty="0" smtClean="0"/>
              <a:t>, Corporate </a:t>
            </a:r>
            <a:r>
              <a:rPr lang="pt-BR" dirty="0" err="1" smtClean="0"/>
              <a:t>Culture</a:t>
            </a:r>
            <a:r>
              <a:rPr lang="pt-BR" dirty="0" smtClean="0"/>
              <a:t>).</a:t>
            </a:r>
            <a:endParaRPr lang="pt-B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172743"/>
            <a:ext cx="36004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69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Cultura organizacional</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Três </a:t>
            </a:r>
            <a:r>
              <a:rPr lang="pt-BR" dirty="0"/>
              <a:t>fontes principais: </a:t>
            </a:r>
            <a:endParaRPr lang="pt-BR" dirty="0" smtClean="0"/>
          </a:p>
          <a:p>
            <a:pPr lvl="1"/>
            <a:r>
              <a:rPr lang="pt-BR" dirty="0" smtClean="0"/>
              <a:t>crenças</a:t>
            </a:r>
            <a:r>
              <a:rPr lang="pt-BR" dirty="0"/>
              <a:t>, suposições e valores do fundador da organização; </a:t>
            </a:r>
            <a:endParaRPr lang="pt-BR" dirty="0" smtClean="0"/>
          </a:p>
          <a:p>
            <a:pPr lvl="1"/>
            <a:r>
              <a:rPr lang="pt-BR" dirty="0" smtClean="0"/>
              <a:t>experiências </a:t>
            </a:r>
            <a:r>
              <a:rPr lang="pt-BR" dirty="0"/>
              <a:t>de aprendizagem dos membros do grupo à medida que a organização evolui</a:t>
            </a:r>
            <a:r>
              <a:rPr lang="pt-BR" dirty="0" smtClean="0"/>
              <a:t>;</a:t>
            </a:r>
          </a:p>
          <a:p>
            <a:pPr lvl="1"/>
            <a:r>
              <a:rPr lang="pt-BR" dirty="0" smtClean="0"/>
              <a:t>novas </a:t>
            </a:r>
            <a:r>
              <a:rPr lang="pt-BR" dirty="0"/>
              <a:t>crenças, valores e suposições trazidas por novos membros e líderes</a:t>
            </a:r>
            <a:r>
              <a:rPr lang="pt-BR" dirty="0" smtClean="0"/>
              <a:t>.</a:t>
            </a:r>
          </a:p>
          <a:p>
            <a:r>
              <a:rPr lang="pt-BR" dirty="0" smtClean="0"/>
              <a:t>Elementos:</a:t>
            </a:r>
          </a:p>
          <a:p>
            <a:pPr lvl="1"/>
            <a:r>
              <a:rPr lang="pt-BR" dirty="0" smtClean="0"/>
              <a:t>Símbolos – objetos ou atos</a:t>
            </a:r>
          </a:p>
          <a:p>
            <a:pPr lvl="1"/>
            <a:r>
              <a:rPr lang="pt-BR" dirty="0" smtClean="0"/>
              <a:t>Linguagem – terminologia que fornece a identidade da organização</a:t>
            </a:r>
          </a:p>
          <a:p>
            <a:pPr lvl="1"/>
            <a:r>
              <a:rPr lang="pt-BR" dirty="0" smtClean="0"/>
              <a:t>Conjunto de normas implícitas</a:t>
            </a:r>
          </a:p>
          <a:p>
            <a:pPr lvl="1"/>
            <a:r>
              <a:rPr lang="pt-BR" dirty="0" smtClean="0"/>
              <a:t>Slogans ou frases que expressam os valores da organização</a:t>
            </a:r>
          </a:p>
          <a:p>
            <a:pPr lvl="1"/>
            <a:r>
              <a:rPr lang="pt-BR" dirty="0" smtClean="0"/>
              <a:t>Heróis, mitos e histórias</a:t>
            </a:r>
          </a:p>
          <a:p>
            <a:pPr lvl="1"/>
            <a:r>
              <a:rPr lang="pt-BR" dirty="0" smtClean="0"/>
              <a:t>Cerimonias ou rituais</a:t>
            </a:r>
            <a:endParaRPr lang="pt-BR" dirty="0"/>
          </a:p>
        </p:txBody>
      </p:sp>
    </p:spTree>
    <p:extLst>
      <p:ext uri="{BB962C8B-B14F-4D97-AF65-F5344CB8AC3E}">
        <p14:creationId xmlns:p14="http://schemas.microsoft.com/office/powerpoint/2010/main" val="319776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 Organizacional</a:t>
            </a:r>
            <a:endParaRPr lang="pt-BR" dirty="0"/>
          </a:p>
        </p:txBody>
      </p:sp>
      <p:sp>
        <p:nvSpPr>
          <p:cNvPr id="3" name="Espaço Reservado para Conteúdo 2"/>
          <p:cNvSpPr>
            <a:spLocks noGrp="1"/>
          </p:cNvSpPr>
          <p:nvPr>
            <p:ph idx="1"/>
          </p:nvPr>
        </p:nvSpPr>
        <p:spPr/>
        <p:txBody>
          <a:bodyPr/>
          <a:lstStyle/>
          <a:p>
            <a:r>
              <a:rPr lang="pt-BR" dirty="0" smtClean="0"/>
              <a:t>Especialização horizontal resulta da criação de vários departamentos, cada um desenvolvendo tarefas específicas.</a:t>
            </a:r>
          </a:p>
          <a:p>
            <a:r>
              <a:rPr lang="pt-BR" dirty="0" smtClean="0"/>
              <a:t>Diferenciação vertical ou hierarquia das posições envolve estruturação de autoridade, poder, prestação de contas e responsabilidade na organização.</a:t>
            </a:r>
          </a:p>
          <a:p>
            <a:endParaRPr lang="pt-BR" dirty="0" smtClean="0"/>
          </a:p>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16910"/>
            <a:ext cx="4752528" cy="266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66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Departamentalização</a:t>
            </a:r>
            <a:endParaRPr lang="pt-BR" dirty="0"/>
          </a:p>
        </p:txBody>
      </p:sp>
      <p:sp>
        <p:nvSpPr>
          <p:cNvPr id="3" name="Espaço Reservado para Conteúdo 2"/>
          <p:cNvSpPr>
            <a:spLocks noGrp="1"/>
          </p:cNvSpPr>
          <p:nvPr>
            <p:ph idx="1"/>
          </p:nvPr>
        </p:nvSpPr>
        <p:spPr/>
        <p:txBody>
          <a:bodyPr/>
          <a:lstStyle/>
          <a:p>
            <a:r>
              <a:rPr lang="pt-BR" dirty="0" smtClean="0"/>
              <a:t>Função</a:t>
            </a:r>
          </a:p>
          <a:p>
            <a:r>
              <a:rPr lang="pt-BR" dirty="0" smtClean="0"/>
              <a:t>Território, área ou geográfica</a:t>
            </a:r>
          </a:p>
          <a:p>
            <a:r>
              <a:rPr lang="pt-BR" dirty="0" smtClean="0"/>
              <a:t>Produto</a:t>
            </a:r>
          </a:p>
          <a:p>
            <a:r>
              <a:rPr lang="pt-BR" dirty="0" smtClean="0"/>
              <a:t>Cliente</a:t>
            </a:r>
          </a:p>
          <a:p>
            <a:r>
              <a:rPr lang="pt-BR" dirty="0" smtClean="0"/>
              <a:t>Processos</a:t>
            </a:r>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08920"/>
            <a:ext cx="4860032"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364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Áreas funcionais</a:t>
            </a:r>
            <a:endParaRPr lang="pt-BR" dirty="0"/>
          </a:p>
        </p:txBody>
      </p:sp>
      <p:sp>
        <p:nvSpPr>
          <p:cNvPr id="3" name="Espaço Reservado para Conteúdo 2"/>
          <p:cNvSpPr>
            <a:spLocks noGrp="1"/>
          </p:cNvSpPr>
          <p:nvPr>
            <p:ph idx="1"/>
          </p:nvPr>
        </p:nvSpPr>
        <p:spPr/>
        <p:txBody>
          <a:bodyPr/>
          <a:lstStyle/>
          <a:p>
            <a:r>
              <a:rPr lang="pt-BR" dirty="0" smtClean="0"/>
              <a:t>Quatro funções podem ser encontradas em praticamente todas as organizações a partir de certo porte</a:t>
            </a:r>
          </a:p>
          <a:p>
            <a:pPr lvl="1"/>
            <a:r>
              <a:rPr lang="pt-BR" dirty="0" smtClean="0"/>
              <a:t>Marketing</a:t>
            </a:r>
          </a:p>
          <a:p>
            <a:pPr lvl="1"/>
            <a:r>
              <a:rPr lang="pt-BR" dirty="0" smtClean="0"/>
              <a:t>Operações</a:t>
            </a:r>
          </a:p>
          <a:p>
            <a:pPr lvl="1"/>
            <a:r>
              <a:rPr lang="pt-BR" dirty="0" smtClean="0"/>
              <a:t>Gestão de Pessoas</a:t>
            </a:r>
          </a:p>
          <a:p>
            <a:pPr lvl="1"/>
            <a:r>
              <a:rPr lang="pt-BR" dirty="0" smtClean="0"/>
              <a:t>Finanças</a:t>
            </a:r>
          </a:p>
          <a:p>
            <a:r>
              <a:rPr lang="pt-BR" dirty="0" smtClean="0"/>
              <a:t>Outras especializações</a:t>
            </a:r>
          </a:p>
          <a:p>
            <a:pPr lvl="1"/>
            <a:r>
              <a:rPr lang="pt-BR" dirty="0" smtClean="0"/>
              <a:t>Logística</a:t>
            </a:r>
          </a:p>
          <a:p>
            <a:pPr lvl="1"/>
            <a:r>
              <a:rPr lang="pt-BR" dirty="0" smtClean="0"/>
              <a:t>Tecnologia da Informação e comunicação</a:t>
            </a:r>
            <a:endParaRPr lang="pt-BR" dirty="0"/>
          </a:p>
        </p:txBody>
      </p:sp>
    </p:spTree>
    <p:extLst>
      <p:ext uri="{BB962C8B-B14F-4D97-AF65-F5344CB8AC3E}">
        <p14:creationId xmlns:p14="http://schemas.microsoft.com/office/powerpoint/2010/main" val="1115159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Administração de Bibliotecas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Gerência e liderança</a:t>
            </a:r>
          </a:p>
          <a:p>
            <a:r>
              <a:rPr lang="pt-BR" b="1" dirty="0" smtClean="0"/>
              <a:t>Gestão de pessoas</a:t>
            </a:r>
          </a:p>
          <a:p>
            <a:r>
              <a:rPr lang="pt-BR" b="1" dirty="0" smtClean="0"/>
              <a:t>Gestão de recursos financeiros</a:t>
            </a:r>
          </a:p>
          <a:p>
            <a:r>
              <a:rPr lang="pt-BR" b="1" dirty="0" smtClean="0"/>
              <a:t>Gestão de tecnologia da informação</a:t>
            </a:r>
          </a:p>
          <a:p>
            <a:r>
              <a:rPr lang="pt-BR" b="1" dirty="0" smtClean="0"/>
              <a:t>Gestão de marketing e divulgação</a:t>
            </a:r>
          </a:p>
          <a:p>
            <a:r>
              <a:rPr lang="pt-BR" dirty="0" smtClean="0"/>
              <a:t>Gestão de projetos e inovação</a:t>
            </a:r>
          </a:p>
          <a:p>
            <a:r>
              <a:rPr lang="pt-BR" dirty="0" smtClean="0"/>
              <a:t>Empreendedorismo</a:t>
            </a:r>
          </a:p>
          <a:p>
            <a:r>
              <a:rPr lang="pt-BR" b="1" dirty="0" smtClean="0"/>
              <a:t>Gestão de operações</a:t>
            </a:r>
          </a:p>
          <a:p>
            <a:pPr lvl="1"/>
            <a:r>
              <a:rPr lang="pt-BR" dirty="0" smtClean="0"/>
              <a:t>Gestão de coleções (formação e aquisição)</a:t>
            </a:r>
          </a:p>
          <a:p>
            <a:pPr lvl="1"/>
            <a:r>
              <a:rPr lang="pt-BR" dirty="0" smtClean="0"/>
              <a:t>Tratamento da informação (analógica e </a:t>
            </a:r>
            <a:r>
              <a:rPr lang="pt-BR" dirty="0" smtClean="0"/>
              <a:t>digital)</a:t>
            </a:r>
          </a:p>
          <a:p>
            <a:pPr lvl="1"/>
            <a:r>
              <a:rPr lang="pt-BR" dirty="0" smtClean="0"/>
              <a:t>Acesso à informação (referência, atendimento, circulação)</a:t>
            </a:r>
          </a:p>
          <a:p>
            <a:pPr lvl="1"/>
            <a:r>
              <a:rPr lang="pt-BR" dirty="0" smtClean="0"/>
              <a:t>Gestão documental</a:t>
            </a:r>
            <a:endParaRPr lang="pt-BR" dirty="0" smtClean="0"/>
          </a:p>
          <a:p>
            <a:r>
              <a:rPr lang="pt-BR" dirty="0"/>
              <a:t>Avaliação de serviços e </a:t>
            </a:r>
            <a:r>
              <a:rPr lang="pt-BR" dirty="0" smtClean="0"/>
              <a:t>produtos</a:t>
            </a:r>
          </a:p>
          <a:p>
            <a:pPr lvl="1"/>
            <a:r>
              <a:rPr lang="pt-BR" dirty="0" smtClean="0"/>
              <a:t>Gestão de qualidade</a:t>
            </a:r>
            <a:endParaRPr lang="pt-BR" dirty="0"/>
          </a:p>
          <a:p>
            <a:endParaRPr lang="pt-B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54533"/>
            <a:ext cx="3240360" cy="216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369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Administração Científica</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sz="2400" dirty="0" smtClean="0"/>
              <a:t>“sistematização dos processos de trabalho, buscando trazer maior racionalidade às preocupações administrativas” </a:t>
            </a:r>
            <a:r>
              <a:rPr lang="pt-BR" sz="2400" dirty="0"/>
              <a:t>(VERGUEIRO, 2002 p. 21</a:t>
            </a:r>
            <a:r>
              <a:rPr lang="pt-BR" sz="2400" dirty="0" smtClean="0"/>
              <a:t>).</a:t>
            </a:r>
          </a:p>
          <a:p>
            <a:endParaRPr lang="pt-BR" dirty="0"/>
          </a:p>
          <a:p>
            <a:r>
              <a:rPr lang="pt-BR" dirty="0" smtClean="0"/>
              <a:t>Primeira abordagem científica, estruturalista, administrativa</a:t>
            </a:r>
          </a:p>
          <a:p>
            <a:r>
              <a:rPr lang="pt-BR" dirty="0" smtClean="0"/>
              <a:t>Aplicação dos métodos da ciência </a:t>
            </a:r>
          </a:p>
          <a:p>
            <a:pPr lvl="1"/>
            <a:r>
              <a:rPr lang="pt-BR" dirty="0" smtClean="0"/>
              <a:t>observação</a:t>
            </a:r>
          </a:p>
          <a:p>
            <a:pPr lvl="1"/>
            <a:r>
              <a:rPr lang="pt-BR" dirty="0" smtClean="0"/>
              <a:t>mensuração </a:t>
            </a:r>
          </a:p>
          <a:p>
            <a:r>
              <a:rPr lang="pt-BR" dirty="0" smtClean="0"/>
              <a:t>Taylor , norte americano  (1856-1915)</a:t>
            </a:r>
          </a:p>
          <a:p>
            <a:r>
              <a:rPr lang="pt-BR" dirty="0" smtClean="0"/>
              <a:t>especialização de funções</a:t>
            </a:r>
          </a:p>
          <a:p>
            <a:r>
              <a:rPr lang="pt-BR" dirty="0" smtClean="0"/>
              <a:t>melhores resultados</a:t>
            </a:r>
          </a:p>
          <a:p>
            <a:pPr lvl="1"/>
            <a:r>
              <a:rPr lang="pt-BR" dirty="0" smtClean="0"/>
              <a:t>&gt; custo</a:t>
            </a:r>
          </a:p>
          <a:p>
            <a:pPr lvl="1"/>
            <a:r>
              <a:rPr lang="pt-BR" dirty="0" smtClean="0"/>
              <a:t>&gt; esforço humano</a:t>
            </a:r>
          </a:p>
          <a:p>
            <a:r>
              <a:rPr lang="pt-BR" dirty="0" smtClean="0"/>
              <a:t>- recursos físicos, materiais e financeiros</a:t>
            </a:r>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89039"/>
            <a:ext cx="17335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203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 e funcionamento</a:t>
            </a:r>
            <a:endParaRPr lang="pt-BR" dirty="0"/>
          </a:p>
        </p:txBody>
      </p:sp>
      <p:sp>
        <p:nvSpPr>
          <p:cNvPr id="3" name="Espaço Reservado para Conteúdo 2"/>
          <p:cNvSpPr>
            <a:spLocks noGrp="1"/>
          </p:cNvSpPr>
          <p:nvPr>
            <p:ph idx="1"/>
          </p:nvPr>
        </p:nvSpPr>
        <p:spPr/>
        <p:txBody>
          <a:bodyPr/>
          <a:lstStyle/>
          <a:p>
            <a:r>
              <a:rPr lang="pt-BR" b="1" dirty="0" smtClean="0"/>
              <a:t>Instrumentos </a:t>
            </a:r>
            <a:r>
              <a:rPr lang="pt-BR" b="1" dirty="0"/>
              <a:t>formais </a:t>
            </a:r>
            <a:r>
              <a:rPr lang="pt-BR" dirty="0"/>
              <a:t>de </a:t>
            </a:r>
            <a:r>
              <a:rPr lang="pt-BR" dirty="0" smtClean="0"/>
              <a:t>gestão </a:t>
            </a:r>
            <a:r>
              <a:rPr lang="pt-BR" dirty="0"/>
              <a:t>permitem que a Biblioteca possa direcionar suas </a:t>
            </a:r>
            <a:r>
              <a:rPr lang="pt-BR" dirty="0" smtClean="0"/>
              <a:t>áreas e avaliá-las</a:t>
            </a:r>
            <a:r>
              <a:rPr lang="pt-BR" dirty="0"/>
              <a:t>, tendo como base </a:t>
            </a:r>
            <a:r>
              <a:rPr lang="pt-BR" dirty="0" smtClean="0"/>
              <a:t>políticas institucionalizadas por documentos específicos. </a:t>
            </a:r>
          </a:p>
          <a:p>
            <a:pPr lvl="1"/>
            <a:r>
              <a:rPr lang="pt-BR" dirty="0" smtClean="0"/>
              <a:t>Regimento </a:t>
            </a:r>
            <a:r>
              <a:rPr lang="pt-BR" dirty="0"/>
              <a:t>e o regulamento </a:t>
            </a:r>
            <a:r>
              <a:rPr lang="pt-BR" dirty="0" smtClean="0"/>
              <a:t>da biblioteca (básicos).</a:t>
            </a:r>
          </a:p>
          <a:p>
            <a:pPr lvl="1"/>
            <a:r>
              <a:rPr lang="pt-BR" dirty="0" smtClean="0"/>
              <a:t>Política de indexação</a:t>
            </a:r>
          </a:p>
          <a:p>
            <a:pPr lvl="1"/>
            <a:r>
              <a:rPr lang="pt-BR" dirty="0" smtClean="0"/>
              <a:t>Política de desenvolvimento de coleções</a:t>
            </a:r>
          </a:p>
          <a:p>
            <a:pPr lvl="1"/>
            <a:r>
              <a:rPr lang="pt-BR" dirty="0" smtClean="0"/>
              <a:t>Política de atendimento e empréstimo.</a:t>
            </a:r>
          </a:p>
          <a:p>
            <a:endParaRPr lang="pt-B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140968"/>
            <a:ext cx="2400493"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4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Níveis de centralização</a:t>
            </a:r>
            <a:endParaRPr lang="pt-BR" dirty="0"/>
          </a:p>
        </p:txBody>
      </p:sp>
      <p:sp>
        <p:nvSpPr>
          <p:cNvPr id="3" name="Espaço Reservado para Conteúdo 2"/>
          <p:cNvSpPr>
            <a:spLocks noGrp="1"/>
          </p:cNvSpPr>
          <p:nvPr>
            <p:ph idx="1"/>
          </p:nvPr>
        </p:nvSpPr>
        <p:spPr/>
        <p:txBody>
          <a:bodyPr/>
          <a:lstStyle/>
          <a:p>
            <a:r>
              <a:rPr lang="pt-BR" dirty="0" smtClean="0"/>
              <a:t>Centralização administrativa</a:t>
            </a:r>
          </a:p>
          <a:p>
            <a:pPr lvl="1"/>
            <a:r>
              <a:rPr lang="pt-BR" dirty="0" smtClean="0"/>
              <a:t>Biblioteca central</a:t>
            </a:r>
          </a:p>
          <a:p>
            <a:pPr lvl="1"/>
            <a:r>
              <a:rPr lang="pt-BR" dirty="0" smtClean="0"/>
              <a:t>Bibliotecas setoriais</a:t>
            </a:r>
          </a:p>
          <a:p>
            <a:r>
              <a:rPr lang="pt-BR" dirty="0" smtClean="0"/>
              <a:t>Descentralização administrativa</a:t>
            </a:r>
          </a:p>
          <a:p>
            <a:pPr lvl="1"/>
            <a:r>
              <a:rPr lang="pt-BR" dirty="0" smtClean="0"/>
              <a:t>Bibliotecas em unidades</a:t>
            </a:r>
          </a:p>
          <a:p>
            <a:r>
              <a:rPr lang="pt-BR" dirty="0" smtClean="0"/>
              <a:t>Dependência administrativa</a:t>
            </a:r>
          </a:p>
          <a:p>
            <a:r>
              <a:rPr lang="pt-BR" dirty="0" smtClean="0"/>
              <a:t>Representatividade e </a:t>
            </a:r>
            <a:r>
              <a:rPr lang="pt-BR" dirty="0" smtClean="0"/>
              <a:t>Gestão participativa</a:t>
            </a:r>
          </a:p>
          <a:p>
            <a:r>
              <a:rPr lang="pt-BR" dirty="0" smtClean="0"/>
              <a:t>Sistema de Bibliotecas</a:t>
            </a:r>
          </a:p>
          <a:p>
            <a:r>
              <a:rPr lang="pt-BR" dirty="0" smtClean="0"/>
              <a:t>Rede de Bibliotecas</a:t>
            </a:r>
          </a:p>
          <a:p>
            <a:endParaRPr lang="pt-BR" dirty="0"/>
          </a:p>
        </p:txBody>
      </p:sp>
    </p:spTree>
    <p:extLst>
      <p:ext uri="{BB962C8B-B14F-4D97-AF65-F5344CB8AC3E}">
        <p14:creationId xmlns:p14="http://schemas.microsoft.com/office/powerpoint/2010/main" val="58689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Organizações</a:t>
            </a:r>
            <a:endParaRPr lang="pt-BR" dirty="0"/>
          </a:p>
        </p:txBody>
      </p:sp>
      <p:sp>
        <p:nvSpPr>
          <p:cNvPr id="3" name="Espaço Reservado para Conteúdo 2"/>
          <p:cNvSpPr>
            <a:spLocks noGrp="1"/>
          </p:cNvSpPr>
          <p:nvPr>
            <p:ph idx="1"/>
          </p:nvPr>
        </p:nvSpPr>
        <p:spPr/>
        <p:txBody>
          <a:bodyPr/>
          <a:lstStyle/>
          <a:p>
            <a:r>
              <a:rPr lang="pt-BR" dirty="0" smtClean="0">
                <a:latin typeface="Kunstler Script" panose="030304020206070D0D06" pitchFamily="66" charset="0"/>
              </a:rPr>
              <a:t>“</a:t>
            </a:r>
            <a:r>
              <a:rPr lang="pt-BR" sz="2800" dirty="0" smtClean="0">
                <a:latin typeface="Kunstler Script" panose="030304020206070D0D06" pitchFamily="66" charset="0"/>
              </a:rPr>
              <a:t>Agora</a:t>
            </a:r>
            <a:r>
              <a:rPr lang="pt-BR" sz="2800" dirty="0">
                <a:latin typeface="Kunstler Script" panose="030304020206070D0D06" pitchFamily="66" charset="0"/>
              </a:rPr>
              <a:t>, no entanto, deveria ter ficado claro que não existe a organização correta. Existem apenas organizações, cada uma com pontos fortes distintos, limitações distintas e aplicações específicas. Ficou claro que a organização não é absoluta. É uma ferramenta para tornar as pessoas produtivas trabalhando juntas. Como tal, uma determinada estrutura organizacional se ajusta a certas tarefas em certas condições e em determinados momentos</a:t>
            </a:r>
            <a:r>
              <a:rPr lang="pt-BR" sz="2800" dirty="0" smtClean="0">
                <a:latin typeface="Kunstler Script" panose="030304020206070D0D06" pitchFamily="66" charset="0"/>
              </a:rPr>
              <a:t>.”</a:t>
            </a:r>
            <a:r>
              <a:rPr lang="pt-BR" sz="2800" dirty="0" smtClean="0"/>
              <a:t> </a:t>
            </a:r>
            <a:r>
              <a:rPr lang="pt-BR" sz="2800" dirty="0" smtClean="0">
                <a:latin typeface="Kunstler Script" panose="030304020206070D0D06" pitchFamily="66" charset="0"/>
              </a:rPr>
              <a:t>(Peter F. Drucker, </a:t>
            </a:r>
            <a:r>
              <a:rPr lang="pt-BR" sz="2800" dirty="0" err="1" smtClean="0">
                <a:latin typeface="Kunstler Script" panose="030304020206070D0D06" pitchFamily="66" charset="0"/>
              </a:rPr>
              <a:t>Management´s</a:t>
            </a:r>
            <a:r>
              <a:rPr lang="pt-BR" sz="2800" dirty="0" smtClean="0">
                <a:latin typeface="Kunstler Script" panose="030304020206070D0D06" pitchFamily="66" charset="0"/>
              </a:rPr>
              <a:t> New </a:t>
            </a:r>
            <a:r>
              <a:rPr lang="pt-BR" sz="2800" dirty="0" err="1" smtClean="0">
                <a:latin typeface="Kunstler Script" panose="030304020206070D0D06" pitchFamily="66" charset="0"/>
              </a:rPr>
              <a:t>Paradigms</a:t>
            </a:r>
            <a:r>
              <a:rPr lang="pt-BR" sz="2800" dirty="0" smtClean="0">
                <a:latin typeface="Kunstler Script" panose="030304020206070D0D06" pitchFamily="66" charset="0"/>
              </a:rPr>
              <a:t>, 1998)</a:t>
            </a:r>
            <a:endParaRPr lang="pt-BR" sz="2800" dirty="0">
              <a:latin typeface="Kunstler Script" panose="030304020206070D0D06" pitchFamily="66"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584675"/>
            <a:ext cx="23050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881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Organizações</a:t>
            </a:r>
            <a:endParaRPr lang="pt-BR" dirty="0"/>
          </a:p>
        </p:txBody>
      </p:sp>
      <p:sp>
        <p:nvSpPr>
          <p:cNvPr id="3" name="Espaço Reservado para Conteúdo 2"/>
          <p:cNvSpPr>
            <a:spLocks noGrp="1"/>
          </p:cNvSpPr>
          <p:nvPr>
            <p:ph idx="1"/>
          </p:nvPr>
        </p:nvSpPr>
        <p:spPr/>
        <p:txBody>
          <a:bodyPr/>
          <a:lstStyle/>
          <a:p>
            <a:r>
              <a:rPr lang="pt-BR" dirty="0"/>
              <a:t>organizações começaram a mudar suas </a:t>
            </a:r>
            <a:r>
              <a:rPr lang="pt-BR" dirty="0" smtClean="0"/>
              <a:t>estruturas para se tornarem </a:t>
            </a:r>
            <a:r>
              <a:rPr lang="pt-BR" dirty="0"/>
              <a:t>mais </a:t>
            </a:r>
            <a:r>
              <a:rPr lang="pt-BR" dirty="0" smtClean="0"/>
              <a:t>eficientes </a:t>
            </a:r>
            <a:r>
              <a:rPr lang="pt-BR" dirty="0"/>
              <a:t>e </a:t>
            </a:r>
            <a:r>
              <a:rPr lang="pt-BR" dirty="0" smtClean="0"/>
              <a:t>eficazes.</a:t>
            </a:r>
          </a:p>
          <a:p>
            <a:r>
              <a:rPr lang="pt-BR" dirty="0" smtClean="0"/>
              <a:t>as </a:t>
            </a:r>
            <a:r>
              <a:rPr lang="pt-BR" dirty="0"/>
              <a:t>hierarquias foram achatadas pela remoção de camadas de gerentes intermediários. </a:t>
            </a:r>
            <a:endParaRPr lang="pt-BR" dirty="0" smtClean="0"/>
          </a:p>
          <a:p>
            <a:r>
              <a:rPr lang="pt-BR" dirty="0" smtClean="0"/>
              <a:t>o </a:t>
            </a:r>
            <a:r>
              <a:rPr lang="pt-BR" dirty="0"/>
              <a:t>novo modelo de organização promovido por especialistas em gestão é flexível e adaptável a mudanças, possui relativamente poucos níveis de hierarquia formal e possui limites fracos entre funções e unidades.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438650"/>
            <a:ext cx="24860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802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 organizacional</a:t>
            </a:r>
            <a:endParaRPr lang="pt-BR" dirty="0"/>
          </a:p>
        </p:txBody>
      </p:sp>
      <p:sp>
        <p:nvSpPr>
          <p:cNvPr id="3" name="Espaço Reservado para Conteúdo 2"/>
          <p:cNvSpPr>
            <a:spLocks noGrp="1"/>
          </p:cNvSpPr>
          <p:nvPr>
            <p:ph idx="1"/>
          </p:nvPr>
        </p:nvSpPr>
        <p:spPr/>
        <p:txBody>
          <a:bodyPr/>
          <a:lstStyle/>
          <a:p>
            <a:r>
              <a:rPr lang="pt-BR" dirty="0"/>
              <a:t>Aqueles que lidam com a informação como atividade finalística </a:t>
            </a:r>
            <a:r>
              <a:rPr lang="pt-BR" dirty="0" smtClean="0"/>
              <a:t>encontram-se</a:t>
            </a:r>
            <a:r>
              <a:rPr lang="pt-BR" dirty="0"/>
              <a:t>, mais que nunca, desafiados: as inovações tecnológicas vêm encurtando o tempo e o acesso às informações de forma impossível de se prever poucos anos atrás </a:t>
            </a:r>
            <a:r>
              <a:rPr lang="pt-BR" dirty="0" smtClean="0"/>
              <a:t> (LANCASTER apud ANDRADE, 1998).</a:t>
            </a:r>
          </a:p>
          <a:p>
            <a:r>
              <a:rPr lang="pt-BR" dirty="0"/>
              <a:t>A área de biblioteca encontra-se atingida por esse desafio: inovar, mudar a forma de trabalhar rapidamente, ou ser superada pelas novas tecnologias </a:t>
            </a:r>
            <a:r>
              <a:rPr lang="pt-BR" dirty="0" smtClean="0"/>
              <a:t>(MATHESOON apud ANDRADE, 1998). </a:t>
            </a:r>
            <a:endParaRPr lang="pt-B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794" y="4869160"/>
            <a:ext cx="5415700" cy="172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839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 organizacional</a:t>
            </a:r>
            <a:endParaRPr lang="pt-BR" dirty="0"/>
          </a:p>
        </p:txBody>
      </p:sp>
      <p:sp>
        <p:nvSpPr>
          <p:cNvPr id="3" name="Espaço Reservado para Conteúdo 2"/>
          <p:cNvSpPr>
            <a:spLocks noGrp="1"/>
          </p:cNvSpPr>
          <p:nvPr>
            <p:ph idx="1"/>
          </p:nvPr>
        </p:nvSpPr>
        <p:spPr/>
        <p:txBody>
          <a:bodyPr/>
          <a:lstStyle/>
          <a:p>
            <a:r>
              <a:rPr lang="pt-BR" dirty="0" smtClean="0"/>
              <a:t>Às suas funções tradicionais </a:t>
            </a:r>
            <a:r>
              <a:rPr lang="pt-BR" dirty="0"/>
              <a:t>devem ser incorporadas novas funções, </a:t>
            </a:r>
            <a:endParaRPr lang="pt-BR" dirty="0" smtClean="0"/>
          </a:p>
          <a:p>
            <a:pPr lvl="1"/>
            <a:r>
              <a:rPr lang="pt-BR" dirty="0" smtClean="0"/>
              <a:t>compatíveis </a:t>
            </a:r>
            <a:r>
              <a:rPr lang="pt-BR" dirty="0"/>
              <a:t>com os novos paradigmas da informação. </a:t>
            </a:r>
            <a:endParaRPr lang="pt-BR" dirty="0" smtClean="0"/>
          </a:p>
          <a:p>
            <a:pPr lvl="1"/>
            <a:r>
              <a:rPr lang="pt-BR" dirty="0" smtClean="0"/>
              <a:t>novos </a:t>
            </a:r>
            <a:r>
              <a:rPr lang="pt-BR" dirty="0"/>
              <a:t>papéis devem ter assumidos pelas bibliotecas, o que afetará sua organização</a:t>
            </a:r>
            <a:r>
              <a:rPr lang="pt-BR" dirty="0" smtClean="0"/>
              <a:t>.</a:t>
            </a:r>
          </a:p>
          <a:p>
            <a:r>
              <a:rPr lang="pt-BR" dirty="0"/>
              <a:t>Novos modelos de </a:t>
            </a:r>
            <a:r>
              <a:rPr lang="pt-BR" dirty="0" smtClean="0"/>
              <a:t>organização</a:t>
            </a:r>
          </a:p>
          <a:p>
            <a:pPr lvl="1"/>
            <a:r>
              <a:rPr lang="pt-BR" dirty="0" smtClean="0"/>
              <a:t>processo </a:t>
            </a:r>
            <a:r>
              <a:rPr lang="pt-BR" dirty="0"/>
              <a:t>de transformação, </a:t>
            </a:r>
            <a:endParaRPr lang="pt-BR" dirty="0" smtClean="0"/>
          </a:p>
          <a:p>
            <a:pPr lvl="1"/>
            <a:r>
              <a:rPr lang="pt-BR" dirty="0" smtClean="0"/>
              <a:t>compromisso </a:t>
            </a:r>
            <a:r>
              <a:rPr lang="pt-BR" dirty="0"/>
              <a:t>com o </a:t>
            </a:r>
            <a:r>
              <a:rPr lang="pt-BR" dirty="0" smtClean="0"/>
              <a:t>cliente,</a:t>
            </a:r>
          </a:p>
          <a:p>
            <a:pPr lvl="1"/>
            <a:r>
              <a:rPr lang="pt-BR" dirty="0" smtClean="0"/>
              <a:t>elemento </a:t>
            </a:r>
            <a:r>
              <a:rPr lang="pt-BR" dirty="0"/>
              <a:t>central </a:t>
            </a:r>
            <a:r>
              <a:rPr lang="pt-BR" dirty="0" smtClean="0"/>
              <a:t>estratégico</a:t>
            </a:r>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73016"/>
            <a:ext cx="2304256" cy="270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227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 organizacional</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Estrutura </a:t>
            </a:r>
            <a:r>
              <a:rPr lang="pt-BR" dirty="0"/>
              <a:t>hierárquica verticalizada </a:t>
            </a:r>
            <a:endParaRPr lang="pt-BR" dirty="0" smtClean="0"/>
          </a:p>
          <a:p>
            <a:pPr lvl="1"/>
            <a:r>
              <a:rPr lang="pt-BR" dirty="0" smtClean="0"/>
              <a:t>não </a:t>
            </a:r>
            <a:r>
              <a:rPr lang="pt-BR" dirty="0"/>
              <a:t>favorece o fluxo da informação com a qualidade e agilidade necessárias às novas tendências, </a:t>
            </a:r>
            <a:endParaRPr lang="pt-BR" dirty="0" smtClean="0"/>
          </a:p>
          <a:p>
            <a:pPr lvl="1"/>
            <a:r>
              <a:rPr lang="pt-BR" dirty="0" smtClean="0"/>
              <a:t>a </a:t>
            </a:r>
            <a:r>
              <a:rPr lang="pt-BR" dirty="0"/>
              <a:t>comunicação </a:t>
            </a:r>
            <a:r>
              <a:rPr lang="pt-BR" dirty="0" smtClean="0"/>
              <a:t> se </a:t>
            </a:r>
            <a:r>
              <a:rPr lang="pt-BR" dirty="0"/>
              <a:t>faz de cima para baixo. </a:t>
            </a:r>
            <a:endParaRPr lang="pt-BR" dirty="0" smtClean="0"/>
          </a:p>
          <a:p>
            <a:r>
              <a:rPr lang="pt-BR" dirty="0" smtClean="0"/>
              <a:t>Estrutura </a:t>
            </a:r>
            <a:r>
              <a:rPr lang="pt-BR" dirty="0"/>
              <a:t>horizontal </a:t>
            </a:r>
            <a:endParaRPr lang="pt-BR" dirty="0" smtClean="0"/>
          </a:p>
          <a:p>
            <a:pPr lvl="1"/>
            <a:r>
              <a:rPr lang="pt-BR" dirty="0" smtClean="0"/>
              <a:t>permite </a:t>
            </a:r>
            <a:r>
              <a:rPr lang="pt-BR" dirty="0"/>
              <a:t>melhor compartilhamento de responsabilidades, a partir de uma comunicação em </a:t>
            </a:r>
            <a:r>
              <a:rPr lang="pt-BR" dirty="0" smtClean="0"/>
              <a:t>rede, </a:t>
            </a:r>
          </a:p>
          <a:p>
            <a:pPr lvl="1"/>
            <a:r>
              <a:rPr lang="pt-BR" dirty="0" smtClean="0"/>
              <a:t>facilitando </a:t>
            </a:r>
            <a:r>
              <a:rPr lang="pt-BR" dirty="0"/>
              <a:t>o seu fluxo e atingindo com mais eficiência a clientela</a:t>
            </a:r>
            <a:r>
              <a:rPr lang="pt-BR" dirty="0" smtClean="0"/>
              <a:t>.</a:t>
            </a:r>
          </a:p>
          <a:p>
            <a:pPr lvl="1"/>
            <a:r>
              <a:rPr lang="pt-BR" dirty="0" smtClean="0"/>
              <a:t>trabalho </a:t>
            </a:r>
            <a:r>
              <a:rPr lang="pt-BR" dirty="0"/>
              <a:t>desenvolvido por equipes e a alta gerência dela participando, compartilhando responsabilidade, com um objetivo </a:t>
            </a:r>
            <a:r>
              <a:rPr lang="pt-BR" dirty="0" smtClean="0"/>
              <a:t>único. </a:t>
            </a:r>
          </a:p>
          <a:p>
            <a:r>
              <a:rPr lang="pt-BR" dirty="0" smtClean="0"/>
              <a:t>Entretanto</a:t>
            </a:r>
            <a:r>
              <a:rPr lang="pt-BR" dirty="0"/>
              <a:t>, tais mudanças não são fáceis de serem atingidas, pois podem criar conflitos entre a responsabilidade coletiva e </a:t>
            </a:r>
            <a:r>
              <a:rPr lang="pt-BR" dirty="0" smtClean="0"/>
              <a:t>individual.</a:t>
            </a:r>
            <a:endParaRPr lang="pt-BR" dirty="0"/>
          </a:p>
        </p:txBody>
      </p:sp>
    </p:spTree>
    <p:extLst>
      <p:ext uri="{BB962C8B-B14F-4D97-AF65-F5344CB8AC3E}">
        <p14:creationId xmlns:p14="http://schemas.microsoft.com/office/powerpoint/2010/main" val="2141221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Mudança Organizacional</a:t>
            </a:r>
            <a:endParaRPr lang="pt-BR" dirty="0"/>
          </a:p>
        </p:txBody>
      </p:sp>
      <p:sp>
        <p:nvSpPr>
          <p:cNvPr id="3" name="Espaço Reservado para Conteúdo 2"/>
          <p:cNvSpPr>
            <a:spLocks noGrp="1"/>
          </p:cNvSpPr>
          <p:nvPr>
            <p:ph idx="1"/>
          </p:nvPr>
        </p:nvSpPr>
        <p:spPr/>
        <p:txBody>
          <a:bodyPr/>
          <a:lstStyle/>
          <a:p>
            <a:r>
              <a:rPr lang="pt-BR" dirty="0" smtClean="0"/>
              <a:t>Diagnóstico situacional</a:t>
            </a:r>
          </a:p>
          <a:p>
            <a:pPr lvl="1"/>
            <a:r>
              <a:rPr lang="pt-BR" dirty="0" smtClean="0"/>
              <a:t>Estrutura social</a:t>
            </a:r>
          </a:p>
          <a:p>
            <a:pPr lvl="1"/>
            <a:r>
              <a:rPr lang="pt-BR" dirty="0" smtClean="0"/>
              <a:t>Estrutura organizacional</a:t>
            </a:r>
          </a:p>
          <a:p>
            <a:r>
              <a:rPr lang="pt-BR" dirty="0" smtClean="0"/>
              <a:t>Abordagem sistêmica</a:t>
            </a:r>
          </a:p>
          <a:p>
            <a:r>
              <a:rPr lang="pt-BR" dirty="0" smtClean="0"/>
              <a:t>Relacionamento integrativo</a:t>
            </a:r>
          </a:p>
          <a:p>
            <a:r>
              <a:rPr lang="pt-BR" dirty="0" smtClean="0"/>
              <a:t>Centro de Informação e Referência</a:t>
            </a:r>
          </a:p>
          <a:p>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28498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963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Modelo de Gestão</a:t>
            </a:r>
            <a:endParaRPr lang="pt-B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5861596" cy="396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014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Modelo Organizacional</a:t>
            </a:r>
            <a:endParaRPr lang="pt-B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5478663" cy="420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575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Taylor</a:t>
            </a:r>
            <a:endParaRPr lang="pt-BR" dirty="0"/>
          </a:p>
        </p:txBody>
      </p:sp>
      <p:sp>
        <p:nvSpPr>
          <p:cNvPr id="3" name="Espaço Reservado para Conteúdo 2"/>
          <p:cNvSpPr>
            <a:spLocks noGrp="1"/>
          </p:cNvSpPr>
          <p:nvPr>
            <p:ph idx="1"/>
          </p:nvPr>
        </p:nvSpPr>
        <p:spPr/>
        <p:txBody>
          <a:bodyPr/>
          <a:lstStyle/>
          <a:p>
            <a:r>
              <a:rPr lang="pt-BR" dirty="0" smtClean="0"/>
              <a:t>Separação entre planejamento e execução da produção;.</a:t>
            </a:r>
          </a:p>
          <a:p>
            <a:r>
              <a:rPr lang="pt-BR" dirty="0" smtClean="0"/>
              <a:t>Seleção científica do trabalhador, escolhido de acordo com as necessidades  da produção.</a:t>
            </a:r>
          </a:p>
          <a:p>
            <a:r>
              <a:rPr lang="pt-BR" dirty="0" smtClean="0"/>
              <a:t>Cronometragem de tempos e movimentos.</a:t>
            </a:r>
          </a:p>
          <a:p>
            <a:r>
              <a:rPr lang="pt-BR" dirty="0" smtClean="0"/>
              <a:t>Críticas:</a:t>
            </a:r>
          </a:p>
          <a:p>
            <a:pPr lvl="1"/>
            <a:r>
              <a:rPr lang="pt-BR" dirty="0" smtClean="0"/>
              <a:t>visão negativa do ser humano</a:t>
            </a:r>
          </a:p>
          <a:p>
            <a:pPr lvl="1"/>
            <a:r>
              <a:rPr lang="pt-BR" dirty="0" smtClean="0"/>
              <a:t>controle, fiscalização, correção</a:t>
            </a:r>
          </a:p>
          <a:p>
            <a:pPr lvl="1"/>
            <a:r>
              <a:rPr lang="pt-BR" dirty="0" smtClean="0"/>
              <a:t>decisões retirada dos executores</a:t>
            </a:r>
          </a:p>
          <a:p>
            <a:pPr lvl="1"/>
            <a:r>
              <a:rPr lang="pt-BR" dirty="0" smtClean="0"/>
              <a:t>reforço aos patrões</a:t>
            </a:r>
          </a:p>
          <a:p>
            <a:pPr lvl="1"/>
            <a:r>
              <a:rPr lang="pt-BR" dirty="0" smtClean="0"/>
              <a:t>questões ideológicas</a:t>
            </a:r>
          </a:p>
          <a:p>
            <a:pPr marL="342900" lvl="1">
              <a:buClr>
                <a:schemeClr val="accent1"/>
              </a:buClr>
            </a:pPr>
            <a:r>
              <a:rPr lang="pt-BR" sz="2400" dirty="0" smtClean="0"/>
              <a:t>Desmonte </a:t>
            </a:r>
            <a:r>
              <a:rPr lang="pt-BR" sz="2400" dirty="0"/>
              <a:t>da cultura </a:t>
            </a:r>
            <a:r>
              <a:rPr lang="pt-BR" sz="2400" dirty="0" smtClean="0"/>
              <a:t>organizacional</a:t>
            </a:r>
          </a:p>
          <a:p>
            <a:pPr marL="754380" lvl="3" indent="0" algn="r">
              <a:buClr>
                <a:schemeClr val="accent1"/>
              </a:buClr>
              <a:buNone/>
            </a:pPr>
            <a:r>
              <a:rPr lang="pt-BR" sz="2000" dirty="0" smtClean="0"/>
              <a:t>(VERGUEIRO, 2002 p. 22)</a:t>
            </a:r>
            <a:endParaRPr lang="pt-BR" sz="2000" dirty="0"/>
          </a:p>
          <a:p>
            <a:endParaRPr lang="pt-B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56992"/>
            <a:ext cx="2952328" cy="196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993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Modelo Organizacional</a:t>
            </a:r>
            <a:endParaRPr lang="pt-BR"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77201"/>
            <a:ext cx="6840760" cy="4189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912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 de Bibliotecas</a:t>
            </a:r>
            <a:endParaRPr lang="pt-BR" dirty="0"/>
          </a:p>
        </p:txBody>
      </p:sp>
      <p:sp>
        <p:nvSpPr>
          <p:cNvPr id="3" name="Espaço Reservado para Conteúdo 2"/>
          <p:cNvSpPr>
            <a:spLocks noGrp="1"/>
          </p:cNvSpPr>
          <p:nvPr>
            <p:ph idx="1"/>
          </p:nvPr>
        </p:nvSpPr>
        <p:spPr/>
        <p:txBody>
          <a:bodyPr/>
          <a:lstStyle/>
          <a:p>
            <a:r>
              <a:rPr lang="pt-BR" dirty="0" smtClean="0"/>
              <a:t>Como é a estrutura da Biblioteca que </a:t>
            </a:r>
            <a:r>
              <a:rPr lang="pt-BR" dirty="0" err="1" smtClean="0"/>
              <a:t>vc</a:t>
            </a:r>
            <a:r>
              <a:rPr lang="pt-BR" dirty="0" smtClean="0"/>
              <a:t> trabalha ou frequenta?</a:t>
            </a:r>
          </a:p>
          <a:p>
            <a:r>
              <a:rPr lang="pt-BR" dirty="0" smtClean="0"/>
              <a:t>Vamos analisar a estrutura da </a:t>
            </a:r>
            <a:r>
              <a:rPr lang="pt-BR" dirty="0" smtClean="0">
                <a:hlinkClick r:id="rId2"/>
              </a:rPr>
              <a:t>Biblioteca da Faculdade de Medicina da USP</a:t>
            </a:r>
            <a:r>
              <a:rPr lang="pt-BR" dirty="0" smtClean="0"/>
              <a:t>?</a:t>
            </a:r>
          </a:p>
          <a:p>
            <a:r>
              <a:rPr lang="pt-BR" dirty="0" smtClean="0"/>
              <a:t>E a estrutura do </a:t>
            </a:r>
            <a:r>
              <a:rPr lang="pt-BR" dirty="0" smtClean="0">
                <a:hlinkClick r:id="rId3"/>
              </a:rPr>
              <a:t>Sistema Integrado de Bibliotecas da USP</a:t>
            </a:r>
            <a:r>
              <a:rPr lang="pt-BR" dirty="0" smtClean="0"/>
              <a:t>?</a:t>
            </a:r>
          </a:p>
          <a:p>
            <a:endParaRPr lang="pt-B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789040"/>
            <a:ext cx="3528392" cy="264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729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lstStyle/>
          <a:p>
            <a:r>
              <a:rPr lang="pt-BR" dirty="0" smtClean="0"/>
              <a:t>STUEART, R. D.; MORAN, B. B. </a:t>
            </a:r>
            <a:r>
              <a:rPr lang="pt-BR" b="1" dirty="0" smtClean="0"/>
              <a:t>Library na </a:t>
            </a:r>
            <a:r>
              <a:rPr lang="pt-BR" b="1" dirty="0" err="1" smtClean="0"/>
              <a:t>information</a:t>
            </a:r>
            <a:r>
              <a:rPr lang="pt-BR" b="1" dirty="0" smtClean="0"/>
              <a:t> center management</a:t>
            </a:r>
            <a:r>
              <a:rPr lang="pt-BR" dirty="0" smtClean="0"/>
              <a:t>. 6th ed. </a:t>
            </a:r>
            <a:r>
              <a:rPr lang="pt-BR" dirty="0" err="1" smtClean="0"/>
              <a:t>Westport</a:t>
            </a:r>
            <a:r>
              <a:rPr lang="pt-BR" dirty="0" smtClean="0"/>
              <a:t>, </a:t>
            </a:r>
            <a:r>
              <a:rPr lang="pt-BR" dirty="0" err="1" smtClean="0"/>
              <a:t>Libraries</a:t>
            </a:r>
            <a:r>
              <a:rPr lang="pt-BR" dirty="0" smtClean="0"/>
              <a:t> </a:t>
            </a:r>
            <a:r>
              <a:rPr lang="pt-BR" dirty="0" err="1" smtClean="0"/>
              <a:t>Unlimited</a:t>
            </a:r>
            <a:r>
              <a:rPr lang="pt-BR" dirty="0" smtClean="0"/>
              <a:t>, 2002.</a:t>
            </a:r>
          </a:p>
          <a:p>
            <a:r>
              <a:rPr lang="pt-BR" dirty="0"/>
              <a:t>VERGUEIRO, W. </a:t>
            </a:r>
            <a:r>
              <a:rPr lang="pt-BR" b="1" dirty="0"/>
              <a:t>Qualidade em serviços de informação</a:t>
            </a:r>
            <a:r>
              <a:rPr lang="pt-BR" dirty="0"/>
              <a:t>.  São Paulo:  Arte e Ciência, 2002</a:t>
            </a:r>
            <a:r>
              <a:rPr lang="pt-BR" dirty="0" smtClean="0"/>
              <a:t>.</a:t>
            </a:r>
          </a:p>
          <a:p>
            <a:r>
              <a:rPr lang="pt-BR" dirty="0" smtClean="0"/>
              <a:t>PRADO, N. S.; ABREU, J. de. Modelos de organização e gestão de bibliotecas universitárias do Estado de Santa Catarina. </a:t>
            </a:r>
            <a:r>
              <a:rPr lang="pt-BR" b="1" dirty="0" smtClean="0"/>
              <a:t>Revista ACB</a:t>
            </a:r>
            <a:r>
              <a:rPr lang="pt-BR" dirty="0" smtClean="0"/>
              <a:t>: Biblioteconomia em Santa Catarina, v. 10, n.1, p.107-123, 2005.</a:t>
            </a:r>
          </a:p>
          <a:p>
            <a:r>
              <a:rPr lang="pt-BR" dirty="0" smtClean="0"/>
              <a:t>ANDRADE, M. T. D. Mudanças e inovações: novo modelo de organização e gestão de biblioteca acadêmica. </a:t>
            </a:r>
            <a:r>
              <a:rPr lang="pt-BR" b="1" dirty="0" smtClean="0"/>
              <a:t>Ciência da Informação</a:t>
            </a:r>
            <a:r>
              <a:rPr lang="pt-BR" dirty="0" smtClean="0"/>
              <a:t>, v.27, n.3, p.311-318, 1998.</a:t>
            </a:r>
          </a:p>
          <a:p>
            <a:pPr marL="411480" lvl="1" indent="0">
              <a:buNone/>
            </a:pPr>
            <a:endParaRPr lang="pt-BR" dirty="0"/>
          </a:p>
          <a:p>
            <a:endParaRPr lang="pt-BR" dirty="0"/>
          </a:p>
        </p:txBody>
      </p:sp>
    </p:spTree>
    <p:extLst>
      <p:ext uri="{BB962C8B-B14F-4D97-AF65-F5344CB8AC3E}">
        <p14:creationId xmlns:p14="http://schemas.microsoft.com/office/powerpoint/2010/main" val="611114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Administração Científica</a:t>
            </a:r>
            <a:endParaRPr lang="pt-BR" dirty="0"/>
          </a:p>
        </p:txBody>
      </p:sp>
      <p:sp>
        <p:nvSpPr>
          <p:cNvPr id="3" name="Espaço Reservado para Conteúdo 2"/>
          <p:cNvSpPr>
            <a:spLocks noGrp="1"/>
          </p:cNvSpPr>
          <p:nvPr>
            <p:ph idx="1"/>
          </p:nvPr>
        </p:nvSpPr>
        <p:spPr/>
        <p:txBody>
          <a:bodyPr/>
          <a:lstStyle/>
          <a:p>
            <a:r>
              <a:rPr lang="pt-BR" dirty="0" smtClean="0"/>
              <a:t>contribuição a organização do trabalho no século XX</a:t>
            </a:r>
          </a:p>
          <a:p>
            <a:r>
              <a:rPr lang="pt-BR" dirty="0" smtClean="0"/>
              <a:t>organização estrutural das empresas</a:t>
            </a:r>
          </a:p>
          <a:p>
            <a:r>
              <a:rPr lang="pt-BR" dirty="0" smtClean="0"/>
              <a:t>processo de industrialização e especialização</a:t>
            </a:r>
          </a:p>
          <a:p>
            <a:r>
              <a:rPr lang="pt-BR" dirty="0" smtClean="0"/>
              <a:t>Produção mecanicista</a:t>
            </a:r>
          </a:p>
          <a:p>
            <a:pPr lvl="1"/>
            <a:r>
              <a:rPr lang="pt-BR" dirty="0" smtClean="0"/>
              <a:t>o homem produzindo como máquina</a:t>
            </a:r>
          </a:p>
          <a:p>
            <a:pPr lvl="1"/>
            <a:r>
              <a:rPr lang="pt-BR" dirty="0" smtClean="0"/>
              <a:t>chão de fábrica</a:t>
            </a:r>
          </a:p>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89040"/>
            <a:ext cx="3600400" cy="247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52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Administração Científica</a:t>
            </a:r>
            <a:endParaRPr lang="pt-BR" dirty="0"/>
          </a:p>
        </p:txBody>
      </p:sp>
      <p:sp>
        <p:nvSpPr>
          <p:cNvPr id="3" name="Espaço Reservado para Conteúdo 2"/>
          <p:cNvSpPr>
            <a:spLocks noGrp="1"/>
          </p:cNvSpPr>
          <p:nvPr>
            <p:ph idx="1"/>
          </p:nvPr>
        </p:nvSpPr>
        <p:spPr/>
        <p:txBody>
          <a:bodyPr/>
          <a:lstStyle/>
          <a:p>
            <a:r>
              <a:rPr lang="pt-BR" dirty="0" smtClean="0"/>
              <a:t>Henry Fayol, francês (1841-1925)</a:t>
            </a:r>
          </a:p>
          <a:p>
            <a:r>
              <a:rPr lang="pt-BR" dirty="0" smtClean="0"/>
              <a:t>separação das funções de organização do trabalho da execução</a:t>
            </a:r>
          </a:p>
          <a:p>
            <a:r>
              <a:rPr lang="pt-BR" dirty="0" smtClean="0"/>
              <a:t>estruturação das funções administrativas</a:t>
            </a:r>
          </a:p>
          <a:p>
            <a:pPr lvl="1"/>
            <a:r>
              <a:rPr lang="pt-BR" dirty="0" smtClean="0"/>
              <a:t>não se limitam à cúpula</a:t>
            </a:r>
          </a:p>
          <a:p>
            <a:pPr lvl="1"/>
            <a:r>
              <a:rPr lang="pt-BR" dirty="0" smtClean="0"/>
              <a:t>funções:</a:t>
            </a:r>
          </a:p>
          <a:p>
            <a:pPr lvl="2"/>
            <a:r>
              <a:rPr lang="pt-BR" dirty="0" smtClean="0"/>
              <a:t>técnica</a:t>
            </a:r>
          </a:p>
          <a:p>
            <a:pPr lvl="2"/>
            <a:r>
              <a:rPr lang="pt-BR" dirty="0" smtClean="0"/>
              <a:t>comercial</a:t>
            </a:r>
          </a:p>
          <a:p>
            <a:pPr lvl="2"/>
            <a:r>
              <a:rPr lang="pt-BR" dirty="0" smtClean="0"/>
              <a:t>financeira</a:t>
            </a:r>
          </a:p>
          <a:p>
            <a:pPr lvl="2"/>
            <a:r>
              <a:rPr lang="pt-BR" dirty="0" smtClean="0"/>
              <a:t>contábil</a:t>
            </a:r>
          </a:p>
          <a:p>
            <a:endParaRPr lang="pt-BR" dirty="0" smtClean="0"/>
          </a:p>
          <a:p>
            <a:endParaRPr lang="pt-BR" dirty="0" smtClean="0"/>
          </a:p>
          <a:p>
            <a:endParaRPr lang="pt-BR" dirty="0" smtClean="0"/>
          </a:p>
          <a:p>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56992"/>
            <a:ext cx="2276824" cy="286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954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Fayol</a:t>
            </a:r>
            <a:endParaRPr lang="pt-B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2039" y="260648"/>
            <a:ext cx="3047659"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655191"/>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949" y="1613288"/>
            <a:ext cx="3532863" cy="205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45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Clássica</a:t>
            </a:r>
            <a:endParaRPr lang="pt-BR"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161" y="2230152"/>
            <a:ext cx="7849039" cy="364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276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Organização</a:t>
            </a:r>
            <a:endParaRPr lang="pt-BR" dirty="0"/>
          </a:p>
        </p:txBody>
      </p:sp>
      <p:sp>
        <p:nvSpPr>
          <p:cNvPr id="3" name="Espaço Reservado para Conteúdo 2"/>
          <p:cNvSpPr>
            <a:spLocks noGrp="1"/>
          </p:cNvSpPr>
          <p:nvPr>
            <p:ph idx="1"/>
          </p:nvPr>
        </p:nvSpPr>
        <p:spPr/>
        <p:txBody>
          <a:bodyPr>
            <a:normAutofit/>
          </a:bodyPr>
          <a:lstStyle/>
          <a:p>
            <a:r>
              <a:rPr lang="pt-BR" dirty="0" smtClean="0"/>
              <a:t>Compreensão </a:t>
            </a:r>
            <a:r>
              <a:rPr lang="pt-BR" dirty="0"/>
              <a:t>da organização como uma função gerencial </a:t>
            </a:r>
            <a:r>
              <a:rPr lang="pt-BR" dirty="0" smtClean="0"/>
              <a:t>e estrutura.</a:t>
            </a:r>
          </a:p>
          <a:p>
            <a:r>
              <a:rPr lang="pt-BR" dirty="0" smtClean="0"/>
              <a:t>Organização </a:t>
            </a:r>
            <a:r>
              <a:rPr lang="pt-BR" dirty="0"/>
              <a:t>tem sido fundamental para o estudo da administração</a:t>
            </a:r>
            <a:r>
              <a:rPr lang="pt-BR" dirty="0" smtClean="0"/>
              <a:t>.</a:t>
            </a:r>
          </a:p>
          <a:p>
            <a:r>
              <a:rPr lang="pt-BR" dirty="0" smtClean="0"/>
              <a:t> A escola clássica de </a:t>
            </a:r>
            <a:r>
              <a:rPr lang="pt-BR" dirty="0"/>
              <a:t>Henry </a:t>
            </a:r>
            <a:r>
              <a:rPr lang="pt-BR" dirty="0" smtClean="0"/>
              <a:t>Fayol forneceu diretrizes </a:t>
            </a:r>
            <a:r>
              <a:rPr lang="pt-BR" dirty="0"/>
              <a:t>e princípios sobre a </a:t>
            </a:r>
            <a:r>
              <a:rPr lang="pt-BR" dirty="0" smtClean="0"/>
              <a:t>organização. </a:t>
            </a:r>
          </a:p>
          <a:p>
            <a:pPr lvl="1"/>
            <a:r>
              <a:rPr lang="pt-BR" dirty="0" smtClean="0"/>
              <a:t>estrutura </a:t>
            </a:r>
            <a:r>
              <a:rPr lang="pt-BR" dirty="0"/>
              <a:t>organizacional como uma entidade </a:t>
            </a:r>
            <a:r>
              <a:rPr lang="pt-BR" dirty="0" smtClean="0"/>
              <a:t>duradoura</a:t>
            </a:r>
            <a:r>
              <a:rPr lang="pt-BR" dirty="0"/>
              <a:t>,</a:t>
            </a:r>
            <a:endParaRPr lang="pt-BR" dirty="0" smtClean="0"/>
          </a:p>
          <a:p>
            <a:pPr lvl="1"/>
            <a:r>
              <a:rPr lang="pt-BR" dirty="0" smtClean="0"/>
              <a:t>organizações como </a:t>
            </a:r>
            <a:r>
              <a:rPr lang="pt-BR" dirty="0"/>
              <a:t>estruturas </a:t>
            </a:r>
            <a:r>
              <a:rPr lang="pt-BR" dirty="0" smtClean="0"/>
              <a:t>estáveis,</a:t>
            </a:r>
          </a:p>
          <a:p>
            <a:pPr lvl="1"/>
            <a:r>
              <a:rPr lang="pt-BR" dirty="0" smtClean="0"/>
              <a:t>organizadas </a:t>
            </a:r>
            <a:r>
              <a:rPr lang="pt-BR" dirty="0"/>
              <a:t>de maneira </a:t>
            </a:r>
            <a:r>
              <a:rPr lang="pt-BR" dirty="0" smtClean="0"/>
              <a:t>hierárquica,</a:t>
            </a:r>
          </a:p>
          <a:p>
            <a:pPr lvl="1"/>
            <a:r>
              <a:rPr lang="pt-BR" dirty="0" smtClean="0"/>
              <a:t>o </a:t>
            </a:r>
            <a:r>
              <a:rPr lang="pt-BR" dirty="0"/>
              <a:t>poder fluindo de forma ordenada dos indivíduos no topo da hierarquia para aqueles abaixo.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373216"/>
            <a:ext cx="2651262" cy="127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803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a:t>
            </a:r>
            <a:endParaRPr lang="pt-BR" dirty="0"/>
          </a:p>
        </p:txBody>
      </p:sp>
      <p:sp>
        <p:nvSpPr>
          <p:cNvPr id="3" name="Espaço Reservado para Conteúdo 2"/>
          <p:cNvSpPr>
            <a:spLocks noGrp="1"/>
          </p:cNvSpPr>
          <p:nvPr>
            <p:ph idx="1"/>
          </p:nvPr>
        </p:nvSpPr>
        <p:spPr/>
        <p:txBody>
          <a:bodyPr/>
          <a:lstStyle/>
          <a:p>
            <a:r>
              <a:rPr lang="pt-BR" b="1" dirty="0" smtClean="0"/>
              <a:t>Organização</a:t>
            </a:r>
            <a:r>
              <a:rPr lang="pt-BR" dirty="0" smtClean="0"/>
              <a:t> </a:t>
            </a:r>
            <a:r>
              <a:rPr lang="pt-BR" dirty="0"/>
              <a:t>é um grupo humano, composto por especialistas, trabalhando juntos em uma tarefa comum. </a:t>
            </a:r>
            <a:endParaRPr lang="pt-BR" dirty="0" smtClean="0"/>
          </a:p>
          <a:p>
            <a:pPr lvl="1"/>
            <a:r>
              <a:rPr lang="pt-BR" dirty="0" smtClean="0"/>
              <a:t>Grupo de indivíduos que estão juntos para atingir um objetivo.</a:t>
            </a:r>
          </a:p>
          <a:p>
            <a:r>
              <a:rPr lang="pt-BR" dirty="0" smtClean="0"/>
              <a:t> </a:t>
            </a:r>
            <a:r>
              <a:rPr lang="pt-BR" b="1" dirty="0" smtClean="0"/>
              <a:t>Estrutura organizacional </a:t>
            </a:r>
            <a:r>
              <a:rPr lang="pt-BR" dirty="0" smtClean="0"/>
              <a:t>resulta do processo organizacional e seu sistema de relações, prescritos formalmente e desenvolvidos informalmente, que governam as atividades das pessoas que dependem umas das outras para atingir o objetivo comum.</a:t>
            </a:r>
            <a:r>
              <a:rPr lang="pt-BR" dirty="0"/>
              <a:t> (STUEART e MORAN, 2002).</a:t>
            </a:r>
          </a:p>
          <a:p>
            <a:endParaRPr lang="pt-BR" dirty="0" smtClean="0"/>
          </a:p>
          <a:p>
            <a:endParaRPr lang="pt-B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599" y="4509120"/>
            <a:ext cx="2736304" cy="204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504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Personalizada 12">
      <a:dk1>
        <a:sysClr val="windowText" lastClr="000000"/>
      </a:dk1>
      <a:lt1>
        <a:sysClr val="window" lastClr="FFFFFF"/>
      </a:lt1>
      <a:dk2>
        <a:srgbClr val="04617B"/>
      </a:dk2>
      <a:lt2>
        <a:srgbClr val="DBF5F9"/>
      </a:lt2>
      <a:accent1>
        <a:srgbClr val="089CA2"/>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1223</TotalTime>
  <Words>1461</Words>
  <Application>Microsoft Office PowerPoint</Application>
  <PresentationFormat>Apresentação na tela (4:3)</PresentationFormat>
  <Paragraphs>191</Paragraphs>
  <Slides>32</Slides>
  <Notes>0</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Adjacência</vt:lpstr>
      <vt:lpstr>Estrutura organizacional aplicada aos serviços de informação</vt:lpstr>
      <vt:lpstr>Administração Científica</vt:lpstr>
      <vt:lpstr>Taylor</vt:lpstr>
      <vt:lpstr>Administração Científica</vt:lpstr>
      <vt:lpstr>Administração Científica</vt:lpstr>
      <vt:lpstr>Fayol</vt:lpstr>
      <vt:lpstr>Abordagem Clássica</vt:lpstr>
      <vt:lpstr>Organização</vt:lpstr>
      <vt:lpstr>Definições</vt:lpstr>
      <vt:lpstr>Organizações</vt:lpstr>
      <vt:lpstr>Organizações</vt:lpstr>
      <vt:lpstr>Organograma</vt:lpstr>
      <vt:lpstr>Organograma</vt:lpstr>
      <vt:lpstr>Cultura organizacional</vt:lpstr>
      <vt:lpstr>Cultura organizacional</vt:lpstr>
      <vt:lpstr>Estrutura Organizacional</vt:lpstr>
      <vt:lpstr>Departamentalização</vt:lpstr>
      <vt:lpstr>Áreas funcionais</vt:lpstr>
      <vt:lpstr>Administração de Bibliotecas</vt:lpstr>
      <vt:lpstr>Estrutura e funcionamento</vt:lpstr>
      <vt:lpstr>Níveis de centralização</vt:lpstr>
      <vt:lpstr>Organizações</vt:lpstr>
      <vt:lpstr>Organizações</vt:lpstr>
      <vt:lpstr>Mudança organizacional</vt:lpstr>
      <vt:lpstr>Mudança organizacional</vt:lpstr>
      <vt:lpstr>Mudança organizacional</vt:lpstr>
      <vt:lpstr>Mudança Organizacional</vt:lpstr>
      <vt:lpstr>Modelo de Gestão</vt:lpstr>
      <vt:lpstr>Modelo Organizacional</vt:lpstr>
      <vt:lpstr>Modelo Organizacional</vt:lpstr>
      <vt:lpstr>Estrutura de Bibliotecas</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Estrutura organizacional aplicada aos serviços de informação</dc:title>
  <dc:creator>Cibele A. C. Marques dos Santos</dc:creator>
  <cp:lastModifiedBy>Cibele A. C. Marques dos Santos</cp:lastModifiedBy>
  <cp:revision>50</cp:revision>
  <dcterms:created xsi:type="dcterms:W3CDTF">2018-08-11T13:49:22Z</dcterms:created>
  <dcterms:modified xsi:type="dcterms:W3CDTF">2018-08-14T14:38:57Z</dcterms:modified>
</cp:coreProperties>
</file>