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3" r:id="rId9"/>
    <p:sldId id="274" r:id="rId10"/>
    <p:sldId id="263" r:id="rId11"/>
    <p:sldId id="264" r:id="rId12"/>
    <p:sldId id="265" r:id="rId13"/>
    <p:sldId id="266" r:id="rId14"/>
    <p:sldId id="267" r:id="rId15"/>
    <p:sldId id="268" r:id="rId16"/>
    <p:sldId id="270" r:id="rId17"/>
    <p:sldId id="271" r:id="rId18"/>
    <p:sldId id="272" r:id="rId19"/>
    <p:sldId id="269" r:id="rId2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Pasta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plotArea>
      <c:layout/>
      <c:scatterChart>
        <c:scatterStyle val="lineMarker"/>
        <c:ser>
          <c:idx val="0"/>
          <c:order val="0"/>
          <c:dLbls>
            <c:showVal val="1"/>
          </c:dLbls>
          <c:xVal>
            <c:numRef>
              <c:f>Plan2!$E$4:$E$11</c:f>
              <c:numCache>
                <c:formatCode>General</c:formatCode>
                <c:ptCount val="8"/>
                <c:pt idx="0">
                  <c:v>0</c:v>
                </c:pt>
                <c:pt idx="1">
                  <c:v>0.2</c:v>
                </c:pt>
                <c:pt idx="2">
                  <c:v>0.4</c:v>
                </c:pt>
                <c:pt idx="3">
                  <c:v>0.60000000000000053</c:v>
                </c:pt>
                <c:pt idx="4">
                  <c:v>0.8</c:v>
                </c:pt>
                <c:pt idx="5">
                  <c:v>0.9</c:v>
                </c:pt>
                <c:pt idx="6">
                  <c:v>0.95000000000000051</c:v>
                </c:pt>
                <c:pt idx="7">
                  <c:v>1</c:v>
                </c:pt>
              </c:numCache>
            </c:numRef>
          </c:xVal>
          <c:yVal>
            <c:numRef>
              <c:f>Plan2!$F$4:$F$11</c:f>
              <c:numCache>
                <c:formatCode>General</c:formatCode>
                <c:ptCount val="8"/>
                <c:pt idx="0">
                  <c:v>0</c:v>
                </c:pt>
                <c:pt idx="1">
                  <c:v>4.0000000000000036E-2</c:v>
                </c:pt>
                <c:pt idx="2">
                  <c:v>0.1</c:v>
                </c:pt>
                <c:pt idx="3">
                  <c:v>0.2</c:v>
                </c:pt>
                <c:pt idx="4">
                  <c:v>0.38000000000000023</c:v>
                </c:pt>
                <c:pt idx="5">
                  <c:v>0.54</c:v>
                </c:pt>
                <c:pt idx="6">
                  <c:v>0.69000000000000083</c:v>
                </c:pt>
                <c:pt idx="7">
                  <c:v>1</c:v>
                </c:pt>
              </c:numCache>
            </c:numRef>
          </c:yVal>
        </c:ser>
        <c:axId val="59767424"/>
        <c:axId val="60445056"/>
      </c:scatterChart>
      <c:scatterChart>
        <c:scatterStyle val="smoothMarker"/>
        <c:ser>
          <c:idx val="1"/>
          <c:order val="1"/>
          <c:dLbls>
            <c:showVal val="1"/>
          </c:dLbls>
          <c:xVal>
            <c:numRef>
              <c:f>Plan2!$E$4:$E$11</c:f>
              <c:numCache>
                <c:formatCode>General</c:formatCode>
                <c:ptCount val="8"/>
                <c:pt idx="0">
                  <c:v>0</c:v>
                </c:pt>
                <c:pt idx="1">
                  <c:v>0.2</c:v>
                </c:pt>
                <c:pt idx="2">
                  <c:v>0.4</c:v>
                </c:pt>
                <c:pt idx="3">
                  <c:v>0.60000000000000053</c:v>
                </c:pt>
                <c:pt idx="4">
                  <c:v>0.8</c:v>
                </c:pt>
                <c:pt idx="5">
                  <c:v>0.9</c:v>
                </c:pt>
                <c:pt idx="6">
                  <c:v>0.95000000000000051</c:v>
                </c:pt>
                <c:pt idx="7">
                  <c:v>1</c:v>
                </c:pt>
              </c:numCache>
            </c:numRef>
          </c:xVal>
          <c:yVal>
            <c:numRef>
              <c:f>Plan2!$G$4:$G$11</c:f>
              <c:numCache>
                <c:formatCode>General</c:formatCode>
                <c:ptCount val="8"/>
                <c:pt idx="0">
                  <c:v>0</c:v>
                </c:pt>
                <c:pt idx="1">
                  <c:v>0.2</c:v>
                </c:pt>
                <c:pt idx="2">
                  <c:v>0.4</c:v>
                </c:pt>
                <c:pt idx="3">
                  <c:v>0.60000000000000053</c:v>
                </c:pt>
                <c:pt idx="4">
                  <c:v>0.8</c:v>
                </c:pt>
                <c:pt idx="5">
                  <c:v>0.9</c:v>
                </c:pt>
                <c:pt idx="6">
                  <c:v>0.95000000000000051</c:v>
                </c:pt>
                <c:pt idx="7">
                  <c:v>1</c:v>
                </c:pt>
              </c:numCache>
            </c:numRef>
          </c:yVal>
          <c:smooth val="1"/>
        </c:ser>
        <c:axId val="59767424"/>
        <c:axId val="60445056"/>
      </c:scatterChart>
      <c:valAx>
        <c:axId val="59767424"/>
        <c:scaling>
          <c:orientation val="minMax"/>
          <c:max val="1"/>
        </c:scaling>
        <c:axPos val="b"/>
        <c:numFmt formatCode="General" sourceLinked="1"/>
        <c:tickLblPos val="nextTo"/>
        <c:crossAx val="60445056"/>
        <c:crosses val="autoZero"/>
        <c:crossBetween val="midCat"/>
      </c:valAx>
      <c:valAx>
        <c:axId val="60445056"/>
        <c:scaling>
          <c:orientation val="minMax"/>
          <c:max val="1"/>
        </c:scaling>
        <c:axPos val="l"/>
        <c:majorGridlines/>
        <c:numFmt formatCode="General" sourceLinked="1"/>
        <c:tickLblPos val="nextTo"/>
        <c:crossAx val="59767424"/>
        <c:crosses val="autoZero"/>
        <c:crossBetween val="midCat"/>
      </c:valAx>
    </c:plotArea>
    <c:plotVisOnly val="1"/>
    <c:dispBlanksAs val="gap"/>
  </c:chart>
  <c:spPr>
    <a:ln>
      <a:noFill/>
    </a:ln>
  </c:spPr>
  <c:txPr>
    <a:bodyPr/>
    <a:lstStyle/>
    <a:p>
      <a:pPr>
        <a:defRPr sz="2000"/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plotArea>
      <c:layout/>
      <c:scatterChart>
        <c:scatterStyle val="lineMarker"/>
        <c:ser>
          <c:idx val="0"/>
          <c:order val="0"/>
          <c:dLbls>
            <c:showVal val="1"/>
          </c:dLbls>
          <c:xVal>
            <c:numRef>
              <c:f>Plan2!$E$4:$E$11</c:f>
              <c:numCache>
                <c:formatCode>General</c:formatCode>
                <c:ptCount val="8"/>
                <c:pt idx="0">
                  <c:v>0</c:v>
                </c:pt>
                <c:pt idx="1">
                  <c:v>0.2</c:v>
                </c:pt>
                <c:pt idx="2">
                  <c:v>0.4</c:v>
                </c:pt>
                <c:pt idx="3">
                  <c:v>0.60000000000000053</c:v>
                </c:pt>
                <c:pt idx="4">
                  <c:v>0.8</c:v>
                </c:pt>
                <c:pt idx="5">
                  <c:v>0.9</c:v>
                </c:pt>
                <c:pt idx="6">
                  <c:v>0.95000000000000051</c:v>
                </c:pt>
                <c:pt idx="7">
                  <c:v>1</c:v>
                </c:pt>
              </c:numCache>
            </c:numRef>
          </c:xVal>
          <c:yVal>
            <c:numRef>
              <c:f>Plan2!$F$4:$F$11</c:f>
              <c:numCache>
                <c:formatCode>General</c:formatCode>
                <c:ptCount val="8"/>
                <c:pt idx="0">
                  <c:v>0</c:v>
                </c:pt>
                <c:pt idx="1">
                  <c:v>4.0000000000000022E-2</c:v>
                </c:pt>
                <c:pt idx="2">
                  <c:v>0.1</c:v>
                </c:pt>
                <c:pt idx="3">
                  <c:v>0.2</c:v>
                </c:pt>
                <c:pt idx="4">
                  <c:v>0.38000000000000023</c:v>
                </c:pt>
                <c:pt idx="5">
                  <c:v>0.54</c:v>
                </c:pt>
                <c:pt idx="6">
                  <c:v>0.6900000000000005</c:v>
                </c:pt>
                <c:pt idx="7">
                  <c:v>1</c:v>
                </c:pt>
              </c:numCache>
            </c:numRef>
          </c:yVal>
        </c:ser>
        <c:axId val="60462592"/>
        <c:axId val="60464128"/>
      </c:scatterChart>
      <c:scatterChart>
        <c:scatterStyle val="smoothMarker"/>
        <c:ser>
          <c:idx val="1"/>
          <c:order val="1"/>
          <c:dLbls>
            <c:showVal val="1"/>
          </c:dLbls>
          <c:xVal>
            <c:numRef>
              <c:f>Plan2!$E$4:$E$11</c:f>
              <c:numCache>
                <c:formatCode>General</c:formatCode>
                <c:ptCount val="8"/>
                <c:pt idx="0">
                  <c:v>0</c:v>
                </c:pt>
                <c:pt idx="1">
                  <c:v>0.2</c:v>
                </c:pt>
                <c:pt idx="2">
                  <c:v>0.4</c:v>
                </c:pt>
                <c:pt idx="3">
                  <c:v>0.60000000000000053</c:v>
                </c:pt>
                <c:pt idx="4">
                  <c:v>0.8</c:v>
                </c:pt>
                <c:pt idx="5">
                  <c:v>0.9</c:v>
                </c:pt>
                <c:pt idx="6">
                  <c:v>0.95000000000000051</c:v>
                </c:pt>
                <c:pt idx="7">
                  <c:v>1</c:v>
                </c:pt>
              </c:numCache>
            </c:numRef>
          </c:xVal>
          <c:yVal>
            <c:numRef>
              <c:f>Plan2!$G$4:$G$11</c:f>
              <c:numCache>
                <c:formatCode>General</c:formatCode>
                <c:ptCount val="8"/>
                <c:pt idx="0">
                  <c:v>0</c:v>
                </c:pt>
                <c:pt idx="1">
                  <c:v>0.2</c:v>
                </c:pt>
                <c:pt idx="2">
                  <c:v>0.4</c:v>
                </c:pt>
                <c:pt idx="3">
                  <c:v>0.60000000000000053</c:v>
                </c:pt>
                <c:pt idx="4">
                  <c:v>0.8</c:v>
                </c:pt>
                <c:pt idx="5">
                  <c:v>0.9</c:v>
                </c:pt>
                <c:pt idx="6">
                  <c:v>0.95000000000000051</c:v>
                </c:pt>
                <c:pt idx="7">
                  <c:v>1</c:v>
                </c:pt>
              </c:numCache>
            </c:numRef>
          </c:yVal>
          <c:smooth val="1"/>
        </c:ser>
        <c:axId val="60462592"/>
        <c:axId val="60464128"/>
      </c:scatterChart>
      <c:valAx>
        <c:axId val="60462592"/>
        <c:scaling>
          <c:orientation val="minMax"/>
          <c:max val="1"/>
        </c:scaling>
        <c:axPos val="b"/>
        <c:numFmt formatCode="General" sourceLinked="1"/>
        <c:tickLblPos val="nextTo"/>
        <c:crossAx val="60464128"/>
        <c:crosses val="autoZero"/>
        <c:crossBetween val="midCat"/>
      </c:valAx>
      <c:valAx>
        <c:axId val="60464128"/>
        <c:scaling>
          <c:orientation val="minMax"/>
          <c:max val="1"/>
        </c:scaling>
        <c:axPos val="l"/>
        <c:majorGridlines/>
        <c:numFmt formatCode="General" sourceLinked="1"/>
        <c:tickLblPos val="nextTo"/>
        <c:crossAx val="60462592"/>
        <c:crosses val="autoZero"/>
        <c:crossBetween val="midCat"/>
      </c:valAx>
    </c:plotArea>
    <c:plotVisOnly val="1"/>
    <c:dispBlanksAs val="gap"/>
  </c:chart>
  <c:spPr>
    <a:ln>
      <a:noFill/>
    </a:ln>
  </c:spPr>
  <c:txPr>
    <a:bodyPr/>
    <a:lstStyle/>
    <a:p>
      <a:pPr>
        <a:defRPr sz="2000"/>
      </a:pPr>
      <a:endParaRPr lang="pt-B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plotArea>
      <c:layout/>
      <c:scatterChart>
        <c:scatterStyle val="lineMarker"/>
        <c:ser>
          <c:idx val="0"/>
          <c:order val="0"/>
          <c:xVal>
            <c:numRef>
              <c:f>Plan2!$E$4:$E$11</c:f>
              <c:numCache>
                <c:formatCode>General</c:formatCode>
                <c:ptCount val="8"/>
                <c:pt idx="0">
                  <c:v>0</c:v>
                </c:pt>
                <c:pt idx="1">
                  <c:v>0.2</c:v>
                </c:pt>
                <c:pt idx="2">
                  <c:v>0.4</c:v>
                </c:pt>
                <c:pt idx="3">
                  <c:v>0.60000000000000053</c:v>
                </c:pt>
                <c:pt idx="4">
                  <c:v>0.8</c:v>
                </c:pt>
                <c:pt idx="5">
                  <c:v>0.9</c:v>
                </c:pt>
                <c:pt idx="6">
                  <c:v>0.95000000000000051</c:v>
                </c:pt>
                <c:pt idx="7">
                  <c:v>1</c:v>
                </c:pt>
              </c:numCache>
            </c:numRef>
          </c:xVal>
          <c:yVal>
            <c:numRef>
              <c:f>Plan2!$F$4:$F$11</c:f>
              <c:numCache>
                <c:formatCode>General</c:formatCode>
                <c:ptCount val="8"/>
                <c:pt idx="0">
                  <c:v>0</c:v>
                </c:pt>
                <c:pt idx="1">
                  <c:v>4.0000000000000022E-2</c:v>
                </c:pt>
                <c:pt idx="2">
                  <c:v>0.1</c:v>
                </c:pt>
                <c:pt idx="3">
                  <c:v>0.2</c:v>
                </c:pt>
                <c:pt idx="4">
                  <c:v>0.38000000000000023</c:v>
                </c:pt>
                <c:pt idx="5">
                  <c:v>0.54</c:v>
                </c:pt>
                <c:pt idx="6">
                  <c:v>0.6900000000000005</c:v>
                </c:pt>
                <c:pt idx="7">
                  <c:v>1</c:v>
                </c:pt>
              </c:numCache>
            </c:numRef>
          </c:yVal>
        </c:ser>
        <c:axId val="60001664"/>
        <c:axId val="60007552"/>
      </c:scatterChart>
      <c:scatterChart>
        <c:scatterStyle val="smoothMarker"/>
        <c:ser>
          <c:idx val="1"/>
          <c:order val="1"/>
          <c:xVal>
            <c:numRef>
              <c:f>Plan2!$E$4:$E$11</c:f>
              <c:numCache>
                <c:formatCode>General</c:formatCode>
                <c:ptCount val="8"/>
                <c:pt idx="0">
                  <c:v>0</c:v>
                </c:pt>
                <c:pt idx="1">
                  <c:v>0.2</c:v>
                </c:pt>
                <c:pt idx="2">
                  <c:v>0.4</c:v>
                </c:pt>
                <c:pt idx="3">
                  <c:v>0.60000000000000053</c:v>
                </c:pt>
                <c:pt idx="4">
                  <c:v>0.8</c:v>
                </c:pt>
                <c:pt idx="5">
                  <c:v>0.9</c:v>
                </c:pt>
                <c:pt idx="6">
                  <c:v>0.95000000000000051</c:v>
                </c:pt>
                <c:pt idx="7">
                  <c:v>1</c:v>
                </c:pt>
              </c:numCache>
            </c:numRef>
          </c:xVal>
          <c:yVal>
            <c:numRef>
              <c:f>Plan2!$G$4:$G$11</c:f>
              <c:numCache>
                <c:formatCode>General</c:formatCode>
                <c:ptCount val="8"/>
                <c:pt idx="0">
                  <c:v>0</c:v>
                </c:pt>
                <c:pt idx="1">
                  <c:v>0.2</c:v>
                </c:pt>
                <c:pt idx="2">
                  <c:v>0.4</c:v>
                </c:pt>
                <c:pt idx="3">
                  <c:v>0.60000000000000053</c:v>
                </c:pt>
                <c:pt idx="4">
                  <c:v>0.8</c:v>
                </c:pt>
                <c:pt idx="5">
                  <c:v>0.9</c:v>
                </c:pt>
                <c:pt idx="6">
                  <c:v>0.95000000000000051</c:v>
                </c:pt>
                <c:pt idx="7">
                  <c:v>1</c:v>
                </c:pt>
              </c:numCache>
            </c:numRef>
          </c:yVal>
          <c:smooth val="1"/>
        </c:ser>
        <c:axId val="60001664"/>
        <c:axId val="60007552"/>
      </c:scatterChart>
      <c:valAx>
        <c:axId val="60001664"/>
        <c:scaling>
          <c:orientation val="minMax"/>
          <c:max val="1"/>
        </c:scaling>
        <c:axPos val="b"/>
        <c:numFmt formatCode="General" sourceLinked="1"/>
        <c:tickLblPos val="nextTo"/>
        <c:crossAx val="60007552"/>
        <c:crosses val="autoZero"/>
        <c:crossBetween val="midCat"/>
      </c:valAx>
      <c:valAx>
        <c:axId val="60007552"/>
        <c:scaling>
          <c:orientation val="minMax"/>
          <c:max val="1"/>
        </c:scaling>
        <c:axPos val="l"/>
        <c:majorGridlines/>
        <c:numFmt formatCode="General" sourceLinked="1"/>
        <c:tickLblPos val="nextTo"/>
        <c:crossAx val="60001664"/>
        <c:crosses val="autoZero"/>
        <c:crossBetween val="midCat"/>
      </c:valAx>
    </c:plotArea>
    <c:plotVisOnly val="1"/>
    <c:dispBlanksAs val="gap"/>
  </c:chart>
  <c:spPr>
    <a:ln>
      <a:noFill/>
    </a:ln>
  </c:spPr>
  <c:txPr>
    <a:bodyPr/>
    <a:lstStyle/>
    <a:p>
      <a:pPr>
        <a:defRPr sz="2000"/>
      </a:pPr>
      <a:endParaRPr lang="pt-BR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plotArea>
      <c:layout/>
      <c:scatterChart>
        <c:scatterStyle val="lineMarker"/>
        <c:ser>
          <c:idx val="0"/>
          <c:order val="0"/>
          <c:xVal>
            <c:numRef>
              <c:f>Plan2!$E$4:$E$11</c:f>
              <c:numCache>
                <c:formatCode>General</c:formatCode>
                <c:ptCount val="8"/>
                <c:pt idx="0">
                  <c:v>0</c:v>
                </c:pt>
                <c:pt idx="1">
                  <c:v>0.2</c:v>
                </c:pt>
                <c:pt idx="2">
                  <c:v>0.4</c:v>
                </c:pt>
                <c:pt idx="3">
                  <c:v>0.60000000000000053</c:v>
                </c:pt>
                <c:pt idx="4">
                  <c:v>0.8</c:v>
                </c:pt>
                <c:pt idx="5">
                  <c:v>0.9</c:v>
                </c:pt>
                <c:pt idx="6">
                  <c:v>0.95000000000000051</c:v>
                </c:pt>
                <c:pt idx="7">
                  <c:v>1</c:v>
                </c:pt>
              </c:numCache>
            </c:numRef>
          </c:xVal>
          <c:yVal>
            <c:numRef>
              <c:f>Plan2!$F$4:$F$11</c:f>
              <c:numCache>
                <c:formatCode>General</c:formatCode>
                <c:ptCount val="8"/>
                <c:pt idx="0">
                  <c:v>0</c:v>
                </c:pt>
                <c:pt idx="1">
                  <c:v>4.0000000000000022E-2</c:v>
                </c:pt>
                <c:pt idx="2">
                  <c:v>0.1</c:v>
                </c:pt>
                <c:pt idx="3">
                  <c:v>0.2</c:v>
                </c:pt>
                <c:pt idx="4">
                  <c:v>0.38000000000000023</c:v>
                </c:pt>
                <c:pt idx="5">
                  <c:v>0.54</c:v>
                </c:pt>
                <c:pt idx="6">
                  <c:v>0.6900000000000005</c:v>
                </c:pt>
                <c:pt idx="7">
                  <c:v>1</c:v>
                </c:pt>
              </c:numCache>
            </c:numRef>
          </c:yVal>
        </c:ser>
        <c:axId val="60895616"/>
        <c:axId val="60897152"/>
      </c:scatterChart>
      <c:scatterChart>
        <c:scatterStyle val="smoothMarker"/>
        <c:ser>
          <c:idx val="1"/>
          <c:order val="1"/>
          <c:xVal>
            <c:numRef>
              <c:f>Plan2!$E$4:$E$11</c:f>
              <c:numCache>
                <c:formatCode>General</c:formatCode>
                <c:ptCount val="8"/>
                <c:pt idx="0">
                  <c:v>0</c:v>
                </c:pt>
                <c:pt idx="1">
                  <c:v>0.2</c:v>
                </c:pt>
                <c:pt idx="2">
                  <c:v>0.4</c:v>
                </c:pt>
                <c:pt idx="3">
                  <c:v>0.60000000000000053</c:v>
                </c:pt>
                <c:pt idx="4">
                  <c:v>0.8</c:v>
                </c:pt>
                <c:pt idx="5">
                  <c:v>0.9</c:v>
                </c:pt>
                <c:pt idx="6">
                  <c:v>0.95000000000000051</c:v>
                </c:pt>
                <c:pt idx="7">
                  <c:v>1</c:v>
                </c:pt>
              </c:numCache>
            </c:numRef>
          </c:xVal>
          <c:yVal>
            <c:numRef>
              <c:f>Plan2!$G$4:$G$11</c:f>
              <c:numCache>
                <c:formatCode>General</c:formatCode>
                <c:ptCount val="8"/>
                <c:pt idx="0">
                  <c:v>0</c:v>
                </c:pt>
                <c:pt idx="1">
                  <c:v>0.2</c:v>
                </c:pt>
                <c:pt idx="2">
                  <c:v>0.4</c:v>
                </c:pt>
                <c:pt idx="3">
                  <c:v>0.60000000000000053</c:v>
                </c:pt>
                <c:pt idx="4">
                  <c:v>0.8</c:v>
                </c:pt>
                <c:pt idx="5">
                  <c:v>0.9</c:v>
                </c:pt>
                <c:pt idx="6">
                  <c:v>0.95000000000000051</c:v>
                </c:pt>
                <c:pt idx="7">
                  <c:v>1</c:v>
                </c:pt>
              </c:numCache>
            </c:numRef>
          </c:yVal>
          <c:smooth val="1"/>
        </c:ser>
        <c:axId val="60895616"/>
        <c:axId val="60897152"/>
      </c:scatterChart>
      <c:valAx>
        <c:axId val="60895616"/>
        <c:scaling>
          <c:orientation val="minMax"/>
          <c:max val="1"/>
        </c:scaling>
        <c:axPos val="b"/>
        <c:numFmt formatCode="General" sourceLinked="1"/>
        <c:tickLblPos val="nextTo"/>
        <c:crossAx val="60897152"/>
        <c:crosses val="autoZero"/>
        <c:crossBetween val="midCat"/>
      </c:valAx>
      <c:valAx>
        <c:axId val="60897152"/>
        <c:scaling>
          <c:orientation val="minMax"/>
          <c:max val="1"/>
        </c:scaling>
        <c:axPos val="l"/>
        <c:majorGridlines>
          <c:spPr>
            <a:ln>
              <a:noFill/>
            </a:ln>
          </c:spPr>
        </c:majorGridlines>
        <c:numFmt formatCode="General" sourceLinked="1"/>
        <c:tickLblPos val="nextTo"/>
        <c:crossAx val="60895616"/>
        <c:crosses val="autoZero"/>
        <c:crossBetween val="midCat"/>
      </c:valAx>
    </c:plotArea>
    <c:plotVisOnly val="1"/>
    <c:dispBlanksAs val="gap"/>
  </c:chart>
  <c:spPr>
    <a:ln>
      <a:noFill/>
    </a:ln>
  </c:spPr>
  <c:txPr>
    <a:bodyPr/>
    <a:lstStyle/>
    <a:p>
      <a:pPr>
        <a:defRPr sz="2000"/>
      </a:pPr>
      <a:endParaRPr lang="pt-BR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</cdr:x>
      <cdr:y>0.83333</cdr:y>
    </cdr:from>
    <cdr:to>
      <cdr:x>0.96</cdr:x>
      <cdr:y>0.83333</cdr:y>
    </cdr:to>
    <cdr:cxnSp macro="">
      <cdr:nvCxnSpPr>
        <cdr:cNvPr id="3" name="Conector reto 2"/>
        <cdr:cNvCxnSpPr/>
      </cdr:nvCxnSpPr>
      <cdr:spPr>
        <a:xfrm xmlns:a="http://schemas.openxmlformats.org/drawingml/2006/main">
          <a:off x="648072" y="2880320"/>
          <a:ext cx="4536504" cy="0"/>
        </a:xfrm>
        <a:prstGeom xmlns:a="http://schemas.openxmlformats.org/drawingml/2006/main" prst="line">
          <a:avLst/>
        </a:prstGeom>
        <a:ln xmlns:a="http://schemas.openxmlformats.org/drawingml/2006/main" w="38100">
          <a:solidFill>
            <a:srgbClr val="00B05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CB9F21-7D8D-44CF-B00F-C144864BDB3C}" type="datetimeFigureOut">
              <a:rPr lang="pt-BR" smtClean="0"/>
              <a:pPr/>
              <a:t>29/4/2015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160EFA-07F9-46BF-88B1-2A016C42C5B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013250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160EFA-07F9-46BF-88B1-2A016C42C5BE}" type="slidenum">
              <a:rPr lang="pt-BR" smtClean="0"/>
              <a:pPr/>
              <a:t>17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659292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D3F56-157E-4CCC-AABD-CDBB68EA6873}" type="datetimeFigureOut">
              <a:rPr lang="pt-BR" smtClean="0"/>
              <a:pPr/>
              <a:t>29/4/2015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540A7-0AAF-4A2B-8242-74A16558C6C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351483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D3F56-157E-4CCC-AABD-CDBB68EA6873}" type="datetimeFigureOut">
              <a:rPr lang="pt-BR" smtClean="0"/>
              <a:pPr/>
              <a:t>29/4/2015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540A7-0AAF-4A2B-8242-74A16558C6C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064652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D3F56-157E-4CCC-AABD-CDBB68EA6873}" type="datetimeFigureOut">
              <a:rPr lang="pt-BR" smtClean="0"/>
              <a:pPr/>
              <a:t>29/4/2015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540A7-0AAF-4A2B-8242-74A16558C6C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756492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D3F56-157E-4CCC-AABD-CDBB68EA6873}" type="datetimeFigureOut">
              <a:rPr lang="pt-BR" smtClean="0"/>
              <a:pPr/>
              <a:t>29/4/2015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540A7-0AAF-4A2B-8242-74A16558C6C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40441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D3F56-157E-4CCC-AABD-CDBB68EA6873}" type="datetimeFigureOut">
              <a:rPr lang="pt-BR" smtClean="0"/>
              <a:pPr/>
              <a:t>29/4/2015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540A7-0AAF-4A2B-8242-74A16558C6C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868212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D3F56-157E-4CCC-AABD-CDBB68EA6873}" type="datetimeFigureOut">
              <a:rPr lang="pt-BR" smtClean="0"/>
              <a:pPr/>
              <a:t>29/4/2015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540A7-0AAF-4A2B-8242-74A16558C6C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566155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D3F56-157E-4CCC-AABD-CDBB68EA6873}" type="datetimeFigureOut">
              <a:rPr lang="pt-BR" smtClean="0"/>
              <a:pPr/>
              <a:t>29/4/2015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540A7-0AAF-4A2B-8242-74A16558C6C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042449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D3F56-157E-4CCC-AABD-CDBB68EA6873}" type="datetimeFigureOut">
              <a:rPr lang="pt-BR" smtClean="0"/>
              <a:pPr/>
              <a:t>29/4/2015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540A7-0AAF-4A2B-8242-74A16558C6C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774583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D3F56-157E-4CCC-AABD-CDBB68EA6873}" type="datetimeFigureOut">
              <a:rPr lang="pt-BR" smtClean="0"/>
              <a:pPr/>
              <a:t>29/4/2015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540A7-0AAF-4A2B-8242-74A16558C6C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247313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D3F56-157E-4CCC-AABD-CDBB68EA6873}" type="datetimeFigureOut">
              <a:rPr lang="pt-BR" smtClean="0"/>
              <a:pPr/>
              <a:t>29/4/2015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540A7-0AAF-4A2B-8242-74A16558C6C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049981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D3F56-157E-4CCC-AABD-CDBB68EA6873}" type="datetimeFigureOut">
              <a:rPr lang="pt-BR" smtClean="0"/>
              <a:pPr/>
              <a:t>29/4/2015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540A7-0AAF-4A2B-8242-74A16558C6C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1610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0D3F56-157E-4CCC-AABD-CDBB68EA6873}" type="datetimeFigureOut">
              <a:rPr lang="pt-BR" smtClean="0"/>
              <a:pPr/>
              <a:t>29/4/2015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540A7-0AAF-4A2B-8242-74A16558C6C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042943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Desigualdade de renda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O problema e formas de mensuração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31366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Curva de </a:t>
            </a:r>
            <a:r>
              <a:rPr lang="pt-BR" dirty="0" err="1" smtClean="0"/>
              <a:t>lorenz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Nem a curva vermelha, nem a curva verde... Curva de </a:t>
            </a:r>
            <a:r>
              <a:rPr lang="pt-BR" dirty="0" err="1" smtClean="0"/>
              <a:t>lorenz</a:t>
            </a:r>
            <a:r>
              <a:rPr lang="pt-BR" dirty="0" smtClean="0"/>
              <a:t> estará sempre entre esses dois extremos</a:t>
            </a:r>
          </a:p>
          <a:p>
            <a:r>
              <a:rPr lang="pt-BR" dirty="0" smtClean="0"/>
              <a:t>Quanto mais afastada ela estiver da curva de perfeita igualdade, mais desigual será a distribuição de renda</a:t>
            </a:r>
          </a:p>
          <a:p>
            <a:r>
              <a:rPr lang="pt-BR" dirty="0" smtClean="0">
                <a:sym typeface="Symbol"/>
              </a:rPr>
              <a:t> = área de desigualdade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24704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518864" y="446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Perfeita igualdade e curva de Lorenz</a:t>
            </a:r>
            <a:endParaRPr lang="pt-BR" dirty="0"/>
          </a:p>
        </p:txBody>
      </p:sp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790643818"/>
              </p:ext>
            </p:extLst>
          </p:nvPr>
        </p:nvGraphicFramePr>
        <p:xfrm>
          <a:off x="611560" y="1268760"/>
          <a:ext cx="7704856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1" name="Conector reto 10"/>
          <p:cNvCxnSpPr/>
          <p:nvPr/>
        </p:nvCxnSpPr>
        <p:spPr>
          <a:xfrm>
            <a:off x="1259632" y="5921570"/>
            <a:ext cx="6840760" cy="0"/>
          </a:xfrm>
          <a:prstGeom prst="line">
            <a:avLst/>
          </a:pr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/>
        </p:nvCxnSpPr>
        <p:spPr>
          <a:xfrm flipV="1">
            <a:off x="8100392" y="1484784"/>
            <a:ext cx="0" cy="4436786"/>
          </a:xfrm>
          <a:prstGeom prst="line">
            <a:avLst/>
          </a:pr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ixaDeTexto 13"/>
          <p:cNvSpPr txBox="1"/>
          <p:nvPr/>
        </p:nvSpPr>
        <p:spPr>
          <a:xfrm>
            <a:off x="5220072" y="3703177"/>
            <a:ext cx="8640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dirty="0" smtClean="0">
                <a:solidFill>
                  <a:srgbClr val="FF0000"/>
                </a:solidFill>
                <a:sym typeface="Symbol"/>
              </a:rPr>
              <a:t></a:t>
            </a:r>
            <a:endParaRPr lang="pt-BR" sz="3000" dirty="0">
              <a:solidFill>
                <a:srgbClr val="FF000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8244408" y="6021288"/>
            <a:ext cx="9804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 smtClean="0"/>
              <a:t>p</a:t>
            </a:r>
            <a:r>
              <a:rPr lang="pt-BR" baseline="-25000" dirty="0" err="1" smtClean="0"/>
              <a:t>i</a:t>
            </a:r>
            <a:endParaRPr lang="pt-BR" baseline="-250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395536" y="1196752"/>
            <a:ext cx="9804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ym typeface="Symbol"/>
              </a:rPr>
              <a:t></a:t>
            </a:r>
            <a:r>
              <a:rPr lang="pt-BR" baseline="-25000" dirty="0" smtClean="0"/>
              <a:t>i</a:t>
            </a:r>
            <a:endParaRPr lang="pt-BR" baseline="-25000" dirty="0"/>
          </a:p>
        </p:txBody>
      </p:sp>
    </p:spTree>
    <p:extLst>
      <p:ext uri="{BB962C8B-B14F-4D97-AF65-F5344CB8AC3E}">
        <p14:creationId xmlns="" xmlns:p14="http://schemas.microsoft.com/office/powerpoint/2010/main" val="3019065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dirty="0" smtClean="0"/>
              <a:t>A curva de </a:t>
            </a:r>
            <a:r>
              <a:rPr lang="pt-BR" sz="3600" dirty="0" err="1" smtClean="0"/>
              <a:t>lorenz</a:t>
            </a:r>
            <a:r>
              <a:rPr lang="pt-BR" sz="3600" dirty="0" smtClean="0"/>
              <a:t> para uma distribuição discreta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Considere uma população com n valores da variável x</a:t>
            </a:r>
            <a:r>
              <a:rPr lang="pt-BR" baseline="-25000" dirty="0" smtClean="0"/>
              <a:t>i</a:t>
            </a:r>
            <a:r>
              <a:rPr lang="pt-BR" dirty="0" smtClean="0"/>
              <a:t> – renda da i-</a:t>
            </a:r>
            <a:r>
              <a:rPr lang="pt-BR" dirty="0" err="1" smtClean="0"/>
              <a:t>ésima</a:t>
            </a:r>
            <a:r>
              <a:rPr lang="pt-BR" dirty="0" smtClean="0"/>
              <a:t> pessoa em uma população com n pessoas; admita que esses valores estejam ordenados:</a:t>
            </a:r>
          </a:p>
          <a:p>
            <a:endParaRPr lang="pt-BR" dirty="0" smtClean="0"/>
          </a:p>
          <a:p>
            <a:pPr marL="0" indent="0" algn="ctr">
              <a:buNone/>
            </a:pPr>
            <a:r>
              <a:rPr lang="pt-BR" dirty="0" smtClean="0"/>
              <a:t>x</a:t>
            </a:r>
            <a:r>
              <a:rPr lang="pt-BR" baseline="-25000" dirty="0" smtClean="0"/>
              <a:t>1</a:t>
            </a:r>
            <a:r>
              <a:rPr lang="pt-BR" dirty="0" smtClean="0"/>
              <a:t> </a:t>
            </a:r>
            <a:r>
              <a:rPr lang="pt-BR" dirty="0" smtClean="0">
                <a:sym typeface="Symbol"/>
              </a:rPr>
              <a:t> x</a:t>
            </a:r>
            <a:r>
              <a:rPr lang="pt-BR" baseline="-25000" dirty="0" smtClean="0">
                <a:sym typeface="Symbol"/>
              </a:rPr>
              <a:t>2</a:t>
            </a:r>
            <a:r>
              <a:rPr lang="pt-BR" dirty="0" smtClean="0">
                <a:sym typeface="Symbol"/>
              </a:rPr>
              <a:t>  x</a:t>
            </a:r>
            <a:r>
              <a:rPr lang="pt-BR" baseline="-25000" dirty="0" smtClean="0">
                <a:sym typeface="Symbol"/>
              </a:rPr>
              <a:t>3</a:t>
            </a:r>
            <a:r>
              <a:rPr lang="pt-BR" dirty="0" smtClean="0">
                <a:sym typeface="Symbol"/>
              </a:rPr>
              <a:t>  x</a:t>
            </a:r>
            <a:r>
              <a:rPr lang="pt-BR" baseline="-25000" dirty="0" smtClean="0">
                <a:sym typeface="Symbol"/>
              </a:rPr>
              <a:t>4</a:t>
            </a:r>
            <a:r>
              <a:rPr lang="pt-BR" dirty="0" smtClean="0">
                <a:sym typeface="Symbol"/>
              </a:rPr>
              <a:t> ....  </a:t>
            </a:r>
            <a:r>
              <a:rPr lang="pt-BR" dirty="0" err="1" smtClean="0">
                <a:sym typeface="Symbol"/>
              </a:rPr>
              <a:t>x</a:t>
            </a:r>
            <a:r>
              <a:rPr lang="pt-BR" baseline="-25000" dirty="0" err="1" smtClean="0">
                <a:sym typeface="Symbol"/>
              </a:rPr>
              <a:t>n</a:t>
            </a:r>
            <a:r>
              <a:rPr lang="pt-BR" dirty="0" smtClean="0">
                <a:sym typeface="Symbol"/>
              </a:rPr>
              <a:t> </a:t>
            </a:r>
          </a:p>
          <a:p>
            <a:pPr algn="just"/>
            <a:endParaRPr lang="pt-BR" dirty="0" smtClean="0">
              <a:sym typeface="Symbol"/>
            </a:endParaRPr>
          </a:p>
          <a:p>
            <a:pPr algn="just"/>
            <a:r>
              <a:rPr lang="pt-BR" dirty="0" err="1" smtClean="0">
                <a:sym typeface="Symbol"/>
              </a:rPr>
              <a:t>p</a:t>
            </a:r>
            <a:r>
              <a:rPr lang="pt-BR" baseline="-25000" dirty="0" err="1" smtClean="0">
                <a:sym typeface="Symbol"/>
              </a:rPr>
              <a:t>i</a:t>
            </a:r>
            <a:r>
              <a:rPr lang="pt-BR" baseline="-25000" dirty="0" smtClean="0">
                <a:sym typeface="Symbol"/>
              </a:rPr>
              <a:t> </a:t>
            </a:r>
            <a:r>
              <a:rPr lang="pt-BR" dirty="0" smtClean="0">
                <a:sym typeface="Symbol"/>
              </a:rPr>
              <a:t>= i / n   </a:t>
            </a:r>
            <a:r>
              <a:rPr lang="pt-BR" dirty="0" smtClean="0">
                <a:sym typeface="Wingdings" pitchFamily="2" charset="2"/>
              </a:rPr>
              <a:t> proporção acumulada de pessoas até a i-</a:t>
            </a:r>
            <a:r>
              <a:rPr lang="pt-BR" dirty="0" err="1" smtClean="0">
                <a:sym typeface="Wingdings" pitchFamily="2" charset="2"/>
              </a:rPr>
              <a:t>ésima</a:t>
            </a:r>
            <a:r>
              <a:rPr lang="pt-BR" dirty="0" smtClean="0">
                <a:sym typeface="Wingdings" pitchFamily="2" charset="2"/>
              </a:rPr>
              <a:t> pessoa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49787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 curva de </a:t>
            </a:r>
            <a:r>
              <a:rPr lang="pt-BR" dirty="0" err="1" smtClean="0"/>
              <a:t>lorenz</a:t>
            </a:r>
            <a:r>
              <a:rPr lang="pt-BR" dirty="0" smtClean="0"/>
              <a:t> para uma distribuição discreta</a:t>
            </a:r>
            <a:endParaRPr lang="pt-BR" dirty="0"/>
          </a:p>
        </p:txBody>
      </p:sp>
      <p:graphicFrame>
        <p:nvGraphicFramePr>
          <p:cNvPr id="5" name="Espaço Reservado para Conteúdo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846060809"/>
              </p:ext>
            </p:extLst>
          </p:nvPr>
        </p:nvGraphicFramePr>
        <p:xfrm>
          <a:off x="457200" y="1862139"/>
          <a:ext cx="2602632" cy="1265168"/>
        </p:xfrm>
        <a:graphic>
          <a:graphicData uri="http://schemas.openxmlformats.org/presentationml/2006/ole">
            <p:oleObj spid="_x0000_s2055" name="Equação" r:id="rId3" imgW="914400" imgH="444240" progId="Equation.3">
              <p:embed/>
            </p:oleObj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3203848" y="2132856"/>
            <a:ext cx="5472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ym typeface="Wingdings" pitchFamily="2" charset="2"/>
              </a:rPr>
              <a:t> </a:t>
            </a:r>
            <a:r>
              <a:rPr lang="pt-BR" sz="2400" dirty="0" smtClean="0"/>
              <a:t>proporção acumulada da renda</a:t>
            </a:r>
            <a:endParaRPr lang="pt-BR" sz="24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395536" y="3286725"/>
            <a:ext cx="784887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vamos definir também p</a:t>
            </a:r>
            <a:r>
              <a:rPr lang="pt-BR" sz="2400" baseline="-25000" dirty="0" smtClean="0"/>
              <a:t>0</a:t>
            </a:r>
            <a:r>
              <a:rPr lang="pt-BR" sz="2400" dirty="0" smtClean="0"/>
              <a:t> = 0 e </a:t>
            </a:r>
            <a:r>
              <a:rPr lang="pt-BR" sz="2400" dirty="0" smtClean="0">
                <a:sym typeface="Symbol"/>
              </a:rPr>
              <a:t></a:t>
            </a:r>
            <a:r>
              <a:rPr lang="pt-BR" sz="2400" baseline="-25000" dirty="0" smtClean="0">
                <a:sym typeface="Symbol"/>
              </a:rPr>
              <a:t>0</a:t>
            </a:r>
            <a:r>
              <a:rPr lang="pt-BR" sz="2400" dirty="0" smtClean="0">
                <a:sym typeface="Symbol"/>
              </a:rPr>
              <a:t> = 0;</a:t>
            </a:r>
          </a:p>
          <a:p>
            <a:endParaRPr lang="pt-BR" sz="2400" dirty="0">
              <a:sym typeface="Symbol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pt-BR" sz="2400" dirty="0" smtClean="0">
                <a:sym typeface="Symbol"/>
              </a:rPr>
              <a:t>Os pares de valores </a:t>
            </a:r>
            <a:r>
              <a:rPr lang="pt-BR" sz="2400" dirty="0" err="1" smtClean="0"/>
              <a:t>p</a:t>
            </a:r>
            <a:r>
              <a:rPr lang="pt-BR" sz="2400" baseline="-25000" dirty="0" err="1" smtClean="0"/>
              <a:t>i</a:t>
            </a:r>
            <a:r>
              <a:rPr lang="pt-BR" sz="2400" dirty="0" smtClean="0"/>
              <a:t> e </a:t>
            </a:r>
            <a:r>
              <a:rPr lang="pt-BR" sz="2400" dirty="0" smtClean="0">
                <a:sym typeface="Symbol"/>
              </a:rPr>
              <a:t></a:t>
            </a:r>
            <a:r>
              <a:rPr lang="pt-BR" sz="2400" baseline="-25000" dirty="0" smtClean="0">
                <a:sym typeface="Symbol"/>
              </a:rPr>
              <a:t>i</a:t>
            </a:r>
            <a:r>
              <a:rPr lang="pt-BR" sz="2400" dirty="0" smtClean="0">
                <a:sym typeface="Symbol"/>
              </a:rPr>
              <a:t> (com i = 0, 1, ..., n) correspondem a n+1 pontos que formam a curva de </a:t>
            </a:r>
            <a:r>
              <a:rPr lang="pt-BR" sz="2400" dirty="0" err="1" smtClean="0">
                <a:sym typeface="Symbol"/>
              </a:rPr>
              <a:t>lorenz</a:t>
            </a:r>
            <a:r>
              <a:rPr lang="pt-BR" sz="2400" dirty="0" smtClean="0">
                <a:sym typeface="Symbol"/>
              </a:rPr>
              <a:t> </a:t>
            </a:r>
          </a:p>
          <a:p>
            <a:endParaRPr lang="pt-BR" sz="2400" dirty="0">
              <a:sym typeface="Symbol"/>
            </a:endParaRPr>
          </a:p>
          <a:p>
            <a:endParaRPr lang="pt-BR" sz="2400" dirty="0" smtClean="0"/>
          </a:p>
          <a:p>
            <a:endParaRPr lang="pt-BR" sz="2400" dirty="0"/>
          </a:p>
        </p:txBody>
      </p:sp>
    </p:spTree>
    <p:extLst>
      <p:ext uri="{BB962C8B-B14F-4D97-AF65-F5344CB8AC3E}">
        <p14:creationId xmlns="" xmlns:p14="http://schemas.microsoft.com/office/powerpoint/2010/main" val="424436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índice de </a:t>
            </a:r>
            <a:r>
              <a:rPr lang="pt-BR" dirty="0" err="1" smtClean="0"/>
              <a:t>Gini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ym typeface="Symbol"/>
              </a:rPr>
              <a:t> = área de desigualdade </a:t>
            </a:r>
            <a:endParaRPr lang="pt-BR" dirty="0">
              <a:sym typeface="Symbol"/>
            </a:endParaRPr>
          </a:p>
          <a:p>
            <a:r>
              <a:rPr lang="pt-BR" dirty="0" smtClean="0">
                <a:sym typeface="Symbol"/>
              </a:rPr>
              <a:t>Índice de </a:t>
            </a:r>
            <a:r>
              <a:rPr lang="pt-BR" dirty="0" err="1" smtClean="0">
                <a:sym typeface="Symbol"/>
              </a:rPr>
              <a:t>gini</a:t>
            </a:r>
            <a:r>
              <a:rPr lang="pt-BR" dirty="0" smtClean="0">
                <a:sym typeface="Symbol"/>
              </a:rPr>
              <a:t> (G) = quociente entre a área de desigualdade  e o valor máximo possível desta desigualdade</a:t>
            </a:r>
          </a:p>
          <a:p>
            <a:r>
              <a:rPr lang="pt-BR" dirty="0" smtClean="0">
                <a:sym typeface="Symbol"/>
              </a:rPr>
              <a:t></a:t>
            </a:r>
            <a:r>
              <a:rPr lang="pt-BR" baseline="-25000" dirty="0" err="1" smtClean="0">
                <a:sym typeface="Symbol"/>
              </a:rPr>
              <a:t>max</a:t>
            </a:r>
            <a:r>
              <a:rPr lang="pt-BR" dirty="0" smtClean="0">
                <a:sym typeface="Symbol"/>
              </a:rPr>
              <a:t> = triângulo verde = </a:t>
            </a:r>
          </a:p>
          <a:p>
            <a:endParaRPr lang="pt-BR" dirty="0" smtClean="0">
              <a:sym typeface="Symbol"/>
            </a:endParaRPr>
          </a:p>
          <a:p>
            <a:r>
              <a:rPr lang="pt-BR" dirty="0" err="1" smtClean="0">
                <a:sym typeface="Symbol"/>
              </a:rPr>
              <a:t>lim</a:t>
            </a:r>
            <a:r>
              <a:rPr lang="pt-BR" dirty="0" smtClean="0">
                <a:sym typeface="Symbol"/>
              </a:rPr>
              <a:t> </a:t>
            </a:r>
            <a:r>
              <a:rPr lang="pt-BR" baseline="-25000" dirty="0" err="1" smtClean="0">
                <a:sym typeface="Symbol"/>
              </a:rPr>
              <a:t>max</a:t>
            </a:r>
            <a:r>
              <a:rPr lang="pt-BR" dirty="0" smtClean="0">
                <a:sym typeface="Symbol"/>
              </a:rPr>
              <a:t> quando n</a:t>
            </a:r>
            <a:r>
              <a:rPr lang="pt-BR" dirty="0" smtClean="0">
                <a:sym typeface="Wingdings" pitchFamily="2" charset="2"/>
              </a:rPr>
              <a:t> </a:t>
            </a:r>
            <a:r>
              <a:rPr lang="pt-BR" dirty="0" smtClean="0">
                <a:sym typeface="Symbol"/>
              </a:rPr>
              <a:t>  = 0,5</a:t>
            </a:r>
          </a:p>
          <a:p>
            <a:r>
              <a:rPr lang="pt-BR" dirty="0" smtClean="0">
                <a:sym typeface="Symbol"/>
              </a:rPr>
              <a:t>G =  / 0,5 = 2 </a:t>
            </a:r>
          </a:p>
          <a:p>
            <a:pPr marL="0" indent="0">
              <a:buNone/>
            </a:pPr>
            <a:endParaRPr lang="pt-BR" dirty="0" smtClean="0">
              <a:sym typeface="Symbol"/>
            </a:endParaRPr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858367656"/>
              </p:ext>
            </p:extLst>
          </p:nvPr>
        </p:nvGraphicFramePr>
        <p:xfrm>
          <a:off x="4860032" y="3429000"/>
          <a:ext cx="2736304" cy="1283698"/>
        </p:xfrm>
        <a:graphic>
          <a:graphicData uri="http://schemas.openxmlformats.org/presentationml/2006/ole">
            <p:oleObj spid="_x0000_s3078" name="Equação" r:id="rId3" imgW="1028520" imgH="48240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67328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Índice de </a:t>
            </a:r>
            <a:r>
              <a:rPr lang="pt-BR" dirty="0" err="1" smtClean="0"/>
              <a:t>Gini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0 </a:t>
            </a:r>
            <a:r>
              <a:rPr lang="pt-BR" dirty="0" smtClean="0">
                <a:sym typeface="Symbol"/>
              </a:rPr>
              <a:t> G  1</a:t>
            </a:r>
          </a:p>
          <a:p>
            <a:r>
              <a:rPr lang="pt-BR" dirty="0" smtClean="0">
                <a:sym typeface="Symbol"/>
              </a:rPr>
              <a:t>Índice de </a:t>
            </a:r>
            <a:r>
              <a:rPr lang="pt-BR" dirty="0" err="1" smtClean="0">
                <a:sym typeface="Symbol"/>
              </a:rPr>
              <a:t>Gini</a:t>
            </a:r>
            <a:r>
              <a:rPr lang="pt-BR" dirty="0" smtClean="0">
                <a:sym typeface="Symbol"/>
              </a:rPr>
              <a:t> </a:t>
            </a:r>
            <a:r>
              <a:rPr lang="pt-BR" dirty="0" smtClean="0">
                <a:sym typeface="Wingdings" pitchFamily="2" charset="2"/>
              </a:rPr>
              <a:t> é uma das principais medidas de desigualdade, tendo sido proposto por </a:t>
            </a:r>
            <a:r>
              <a:rPr lang="pt-BR" dirty="0" err="1" smtClean="0">
                <a:sym typeface="Wingdings" pitchFamily="2" charset="2"/>
              </a:rPr>
              <a:t>Corrado</a:t>
            </a:r>
            <a:r>
              <a:rPr lang="pt-BR" dirty="0" smtClean="0">
                <a:sym typeface="Wingdings" pitchFamily="2" charset="2"/>
              </a:rPr>
              <a:t> </a:t>
            </a:r>
            <a:r>
              <a:rPr lang="pt-BR" dirty="0" err="1" smtClean="0">
                <a:sym typeface="Wingdings" pitchFamily="2" charset="2"/>
              </a:rPr>
              <a:t>Gini</a:t>
            </a:r>
            <a:r>
              <a:rPr lang="pt-BR" dirty="0" smtClean="0">
                <a:sym typeface="Wingdings" pitchFamily="2" charset="2"/>
              </a:rPr>
              <a:t> em 1914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83816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Fórmulas que permitem calcular o </a:t>
            </a:r>
            <a:r>
              <a:rPr lang="pt-BR" dirty="0"/>
              <a:t>í</a:t>
            </a:r>
            <a:r>
              <a:rPr lang="pt-BR" dirty="0" smtClean="0"/>
              <a:t>ndice de </a:t>
            </a:r>
            <a:r>
              <a:rPr lang="pt-BR" dirty="0" err="1" smtClean="0"/>
              <a:t>Gini</a:t>
            </a:r>
            <a:r>
              <a:rPr lang="pt-BR" dirty="0" smtClean="0"/>
              <a:t> a partir dos valores de x</a:t>
            </a:r>
            <a:r>
              <a:rPr lang="pt-BR" baseline="-25000" dirty="0" smtClean="0"/>
              <a:t>i</a:t>
            </a:r>
            <a:endParaRPr lang="pt-BR" baseline="-25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Vamos chamar de </a:t>
            </a:r>
            <a:r>
              <a:rPr lang="pt-BR" dirty="0" smtClean="0">
                <a:sym typeface="Symbol"/>
              </a:rPr>
              <a:t> a área compreendida entre a curva de </a:t>
            </a:r>
            <a:r>
              <a:rPr lang="pt-BR" dirty="0" err="1" smtClean="0">
                <a:sym typeface="Symbol"/>
              </a:rPr>
              <a:t>lorenz</a:t>
            </a:r>
            <a:r>
              <a:rPr lang="pt-BR" dirty="0" smtClean="0">
                <a:sym typeface="Symbol"/>
              </a:rPr>
              <a:t> e o eixo das abscissas (eixo x)</a:t>
            </a:r>
          </a:p>
          <a:p>
            <a:endParaRPr lang="pt-BR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567354691"/>
              </p:ext>
            </p:extLst>
          </p:nvPr>
        </p:nvGraphicFramePr>
        <p:xfrm>
          <a:off x="2915816" y="2996952"/>
          <a:ext cx="5400600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6228184" y="4437112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ym typeface="Symbol"/>
              </a:rPr>
              <a:t></a:t>
            </a:r>
            <a:endParaRPr lang="pt-BR" sz="24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7164288" y="5127575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ym typeface="Symbol"/>
              </a:rPr>
              <a:t></a:t>
            </a:r>
            <a:endParaRPr lang="pt-BR" sz="2400" dirty="0"/>
          </a:p>
        </p:txBody>
      </p:sp>
      <p:cxnSp>
        <p:nvCxnSpPr>
          <p:cNvPr id="8" name="Conector reto 7"/>
          <p:cNvCxnSpPr/>
          <p:nvPr/>
        </p:nvCxnSpPr>
        <p:spPr>
          <a:xfrm>
            <a:off x="8100392" y="3212976"/>
            <a:ext cx="0" cy="2664296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611560" y="3645024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sym typeface="Symbol"/>
              </a:rPr>
              <a:t>+=0,5</a:t>
            </a:r>
            <a:endParaRPr lang="pt-BR" sz="32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8244408" y="6021288"/>
            <a:ext cx="9804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 smtClean="0"/>
              <a:t>p</a:t>
            </a:r>
            <a:r>
              <a:rPr lang="pt-BR" baseline="-25000" dirty="0" err="1" smtClean="0"/>
              <a:t>i</a:t>
            </a:r>
            <a:endParaRPr lang="pt-BR" baseline="-25000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2655494" y="2987660"/>
            <a:ext cx="9804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ym typeface="Symbol"/>
              </a:rPr>
              <a:t></a:t>
            </a:r>
            <a:r>
              <a:rPr lang="pt-BR" baseline="-25000" dirty="0" smtClean="0"/>
              <a:t>i</a:t>
            </a:r>
            <a:endParaRPr lang="pt-BR" baseline="-25000" dirty="0"/>
          </a:p>
        </p:txBody>
      </p:sp>
    </p:spTree>
    <p:extLst>
      <p:ext uri="{BB962C8B-B14F-4D97-AF65-F5344CB8AC3E}">
        <p14:creationId xmlns="" xmlns:p14="http://schemas.microsoft.com/office/powerpoint/2010/main" val="133470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547603768"/>
              </p:ext>
            </p:extLst>
          </p:nvPr>
        </p:nvGraphicFramePr>
        <p:xfrm>
          <a:off x="207222" y="152636"/>
          <a:ext cx="6624736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8" name="Conector reto 7"/>
          <p:cNvCxnSpPr/>
          <p:nvPr/>
        </p:nvCxnSpPr>
        <p:spPr>
          <a:xfrm>
            <a:off x="6618667" y="401931"/>
            <a:ext cx="0" cy="3744416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>
            <a:off x="1043608" y="4149080"/>
            <a:ext cx="5788350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/>
          <p:nvPr/>
        </p:nvCxnSpPr>
        <p:spPr>
          <a:xfrm>
            <a:off x="4325533" y="3401290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/>
          <p:cNvCxnSpPr/>
          <p:nvPr/>
        </p:nvCxnSpPr>
        <p:spPr>
          <a:xfrm>
            <a:off x="5463806" y="2736630"/>
            <a:ext cx="0" cy="1368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ixaDeTexto 18"/>
          <p:cNvSpPr txBox="1"/>
          <p:nvPr/>
        </p:nvSpPr>
        <p:spPr>
          <a:xfrm>
            <a:off x="395536" y="4725144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Notem que a área </a:t>
            </a:r>
            <a:r>
              <a:rPr lang="pt-BR" sz="2400" dirty="0" smtClean="0">
                <a:sym typeface="Symbol"/>
              </a:rPr>
              <a:t> é formada por uma </a:t>
            </a:r>
            <a:r>
              <a:rPr lang="pt-BR" sz="2400" i="1" dirty="0" smtClean="0">
                <a:sym typeface="Symbol"/>
              </a:rPr>
              <a:t>soma</a:t>
            </a:r>
            <a:r>
              <a:rPr lang="pt-BR" sz="2400" dirty="0" smtClean="0">
                <a:sym typeface="Symbol"/>
              </a:rPr>
              <a:t> de áreas de trapézios  retângulos (S</a:t>
            </a:r>
            <a:r>
              <a:rPr lang="pt-BR" sz="2400" baseline="-25000" dirty="0" smtClean="0">
                <a:sym typeface="Symbol"/>
              </a:rPr>
              <a:t>i</a:t>
            </a:r>
            <a:r>
              <a:rPr lang="pt-BR" sz="2400" dirty="0" smtClean="0">
                <a:sym typeface="Symbol"/>
              </a:rPr>
              <a:t>).</a:t>
            </a:r>
            <a:endParaRPr lang="pt-BR" sz="2400" dirty="0"/>
          </a:p>
        </p:txBody>
      </p:sp>
      <p:sp>
        <p:nvSpPr>
          <p:cNvPr id="23" name="CaixaDeTexto 22"/>
          <p:cNvSpPr txBox="1"/>
          <p:nvPr/>
        </p:nvSpPr>
        <p:spPr>
          <a:xfrm>
            <a:off x="6804248" y="4149080"/>
            <a:ext cx="9804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 smtClean="0"/>
              <a:t>p</a:t>
            </a:r>
            <a:r>
              <a:rPr lang="pt-BR" baseline="-25000" dirty="0" err="1" smtClean="0"/>
              <a:t>i</a:t>
            </a:r>
            <a:endParaRPr lang="pt-BR" baseline="-25000" dirty="0"/>
          </a:p>
        </p:txBody>
      </p:sp>
      <p:sp>
        <p:nvSpPr>
          <p:cNvPr id="24" name="CaixaDeTexto 23"/>
          <p:cNvSpPr txBox="1"/>
          <p:nvPr/>
        </p:nvSpPr>
        <p:spPr>
          <a:xfrm>
            <a:off x="107504" y="44624"/>
            <a:ext cx="9804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ym typeface="Symbol"/>
              </a:rPr>
              <a:t></a:t>
            </a:r>
            <a:r>
              <a:rPr lang="pt-BR" baseline="-25000" dirty="0" smtClean="0"/>
              <a:t>i</a:t>
            </a:r>
            <a:endParaRPr lang="pt-BR" baseline="-25000" dirty="0"/>
          </a:p>
        </p:txBody>
      </p:sp>
      <p:cxnSp>
        <p:nvCxnSpPr>
          <p:cNvPr id="26" name="Conector de seta reta 25"/>
          <p:cNvCxnSpPr>
            <a:endCxn id="27" idx="1"/>
          </p:cNvCxnSpPr>
          <p:nvPr/>
        </p:nvCxnSpPr>
        <p:spPr>
          <a:xfrm flipV="1">
            <a:off x="5508104" y="2450505"/>
            <a:ext cx="2016224" cy="9784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aixaDeTexto 26"/>
          <p:cNvSpPr txBox="1"/>
          <p:nvPr/>
        </p:nvSpPr>
        <p:spPr>
          <a:xfrm>
            <a:off x="7524328" y="1988840"/>
            <a:ext cx="8640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Base maior = </a:t>
            </a:r>
            <a:r>
              <a:rPr lang="pt-BR" dirty="0" smtClean="0">
                <a:sym typeface="Symbol"/>
              </a:rPr>
              <a:t></a:t>
            </a:r>
            <a:r>
              <a:rPr lang="pt-BR" baseline="-25000" dirty="0" smtClean="0">
                <a:sym typeface="Symbol"/>
              </a:rPr>
              <a:t>i</a:t>
            </a:r>
            <a:endParaRPr lang="pt-BR" baseline="-25000" dirty="0"/>
          </a:p>
        </p:txBody>
      </p:sp>
      <p:cxnSp>
        <p:nvCxnSpPr>
          <p:cNvPr id="29" name="Conector de seta reta 28"/>
          <p:cNvCxnSpPr/>
          <p:nvPr/>
        </p:nvCxnSpPr>
        <p:spPr>
          <a:xfrm flipH="1" flipV="1">
            <a:off x="2267744" y="2132856"/>
            <a:ext cx="2043934" cy="1728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aixaDeTexto 29"/>
          <p:cNvSpPr txBox="1"/>
          <p:nvPr/>
        </p:nvSpPr>
        <p:spPr>
          <a:xfrm>
            <a:off x="1403648" y="1763524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Base menor = </a:t>
            </a:r>
            <a:r>
              <a:rPr lang="pt-BR" dirty="0" smtClean="0">
                <a:sym typeface="Symbol"/>
              </a:rPr>
              <a:t></a:t>
            </a:r>
            <a:r>
              <a:rPr lang="pt-BR" baseline="-25000" dirty="0" smtClean="0">
                <a:sym typeface="Symbol"/>
              </a:rPr>
              <a:t>i-1</a:t>
            </a:r>
            <a:endParaRPr lang="pt-BR" baseline="-25000" dirty="0"/>
          </a:p>
        </p:txBody>
      </p:sp>
      <p:sp>
        <p:nvSpPr>
          <p:cNvPr id="33" name="CaixaDeTexto 32"/>
          <p:cNvSpPr txBox="1"/>
          <p:nvPr/>
        </p:nvSpPr>
        <p:spPr>
          <a:xfrm>
            <a:off x="4716016" y="342900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S</a:t>
            </a:r>
            <a:r>
              <a:rPr lang="pt-BR" baseline="-25000" dirty="0" smtClean="0"/>
              <a:t>i</a:t>
            </a:r>
            <a:endParaRPr lang="pt-BR" baseline="-25000" dirty="0"/>
          </a:p>
        </p:txBody>
      </p:sp>
      <p:cxnSp>
        <p:nvCxnSpPr>
          <p:cNvPr id="35" name="Conector de seta reta 34"/>
          <p:cNvCxnSpPr/>
          <p:nvPr/>
        </p:nvCxnSpPr>
        <p:spPr>
          <a:xfrm>
            <a:off x="4499992" y="4437112"/>
            <a:ext cx="79208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de seta reta 36"/>
          <p:cNvCxnSpPr/>
          <p:nvPr/>
        </p:nvCxnSpPr>
        <p:spPr>
          <a:xfrm>
            <a:off x="4932040" y="4437112"/>
            <a:ext cx="2160240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aixaDeTexto 37"/>
          <p:cNvSpPr txBox="1"/>
          <p:nvPr/>
        </p:nvSpPr>
        <p:spPr>
          <a:xfrm>
            <a:off x="7092280" y="5556141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Altura = </a:t>
            </a:r>
            <a:r>
              <a:rPr lang="pt-BR" dirty="0" err="1" smtClean="0"/>
              <a:t>p</a:t>
            </a:r>
            <a:r>
              <a:rPr lang="pt-BR" baseline="-25000" dirty="0" err="1" smtClean="0"/>
              <a:t>i</a:t>
            </a:r>
            <a:r>
              <a:rPr lang="pt-BR" dirty="0" smtClean="0"/>
              <a:t> – p</a:t>
            </a:r>
            <a:r>
              <a:rPr lang="pt-BR" baseline="-25000" dirty="0" smtClean="0"/>
              <a:t>i-1</a:t>
            </a:r>
            <a:r>
              <a:rPr lang="pt-BR" dirty="0" smtClean="0"/>
              <a:t> 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32447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397876825"/>
              </p:ext>
            </p:extLst>
          </p:nvPr>
        </p:nvGraphicFramePr>
        <p:xfrm>
          <a:off x="683569" y="548680"/>
          <a:ext cx="6120680" cy="2126131"/>
        </p:xfrm>
        <a:graphic>
          <a:graphicData uri="http://schemas.openxmlformats.org/presentationml/2006/ole">
            <p:oleObj spid="_x0000_s5136" name="Equação" r:id="rId3" imgW="2412720" imgH="838080" progId="Equation.3">
              <p:embed/>
            </p:oleObj>
          </a:graphicData>
        </a:graphic>
      </p:graphicFrame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518837924"/>
              </p:ext>
            </p:extLst>
          </p:nvPr>
        </p:nvGraphicFramePr>
        <p:xfrm>
          <a:off x="539551" y="2996952"/>
          <a:ext cx="5040561" cy="1206895"/>
        </p:xfrm>
        <a:graphic>
          <a:graphicData uri="http://schemas.openxmlformats.org/presentationml/2006/ole">
            <p:oleObj spid="_x0000_s5137" name="Equação" r:id="rId4" imgW="1803240" imgH="431640" progId="Equation.3">
              <p:embed/>
            </p:oleObj>
          </a:graphicData>
        </a:graphic>
      </p:graphicFrame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17411030"/>
              </p:ext>
            </p:extLst>
          </p:nvPr>
        </p:nvGraphicFramePr>
        <p:xfrm>
          <a:off x="474389" y="4581128"/>
          <a:ext cx="5465763" cy="1206500"/>
        </p:xfrm>
        <a:graphic>
          <a:graphicData uri="http://schemas.openxmlformats.org/presentationml/2006/ole">
            <p:oleObj spid="_x0000_s5138" name="Equação" r:id="rId5" imgW="1955520" imgH="431640" progId="Equation.3">
              <p:embed/>
            </p:oleObj>
          </a:graphicData>
        </a:graphic>
      </p:graphicFrame>
      <p:cxnSp>
        <p:nvCxnSpPr>
          <p:cNvPr id="7" name="Conector de seta reta 6"/>
          <p:cNvCxnSpPr/>
          <p:nvPr/>
        </p:nvCxnSpPr>
        <p:spPr>
          <a:xfrm flipH="1">
            <a:off x="6228184" y="4293096"/>
            <a:ext cx="1656184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tângulo de cantos arredondados 8"/>
          <p:cNvSpPr/>
          <p:nvPr/>
        </p:nvSpPr>
        <p:spPr>
          <a:xfrm>
            <a:off x="251520" y="4581128"/>
            <a:ext cx="5976664" cy="144016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6660232" y="2780928"/>
            <a:ext cx="17219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>
                <a:sym typeface="Symbol"/>
              </a:rPr>
              <a:t>G =  / 0,5 = 2 </a:t>
            </a:r>
          </a:p>
          <a:p>
            <a:r>
              <a:rPr lang="pt-BR" dirty="0" smtClean="0">
                <a:sym typeface="Symbol"/>
              </a:rPr>
              <a:t> +  = 0,5</a:t>
            </a:r>
          </a:p>
          <a:p>
            <a:r>
              <a:rPr lang="pt-BR" dirty="0" smtClean="0">
                <a:sym typeface="Symbol"/>
              </a:rPr>
              <a:t>G = 2*(0,5-  )</a:t>
            </a:r>
          </a:p>
          <a:p>
            <a:r>
              <a:rPr lang="pt-BR" dirty="0" smtClean="0">
                <a:sym typeface="Symbol"/>
              </a:rPr>
              <a:t>G = (1- 2 )</a:t>
            </a:r>
          </a:p>
        </p:txBody>
      </p:sp>
    </p:spTree>
    <p:extLst>
      <p:ext uri="{BB962C8B-B14F-4D97-AF65-F5344CB8AC3E}">
        <p14:creationId xmlns="" xmlns:p14="http://schemas.microsoft.com/office/powerpoint/2010/main" val="185547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Suponha uma população com 10 pessoas. Suas rendas são:</a:t>
            </a:r>
          </a:p>
          <a:p>
            <a:r>
              <a:rPr lang="pt-BR" dirty="0" smtClean="0"/>
              <a:t>1, 1, 4, 5, 7, 8,8, 15, 15 e 18</a:t>
            </a:r>
          </a:p>
          <a:p>
            <a:r>
              <a:rPr lang="pt-BR" dirty="0" smtClean="0"/>
              <a:t>Calcule o </a:t>
            </a:r>
            <a:r>
              <a:rPr lang="pt-BR" dirty="0"/>
              <a:t>Í</a:t>
            </a:r>
            <a:r>
              <a:rPr lang="pt-BR" dirty="0" smtClean="0"/>
              <a:t>ndice de </a:t>
            </a:r>
            <a:r>
              <a:rPr lang="pt-BR" dirty="0" err="1" smtClean="0"/>
              <a:t>Gini</a:t>
            </a:r>
            <a:r>
              <a:rPr lang="pt-BR" dirty="0" smtClean="0"/>
              <a:t> para esta população.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29029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Desigualdade de renda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Tópico está relacionado à forma como a renda se distribui na sociedade</a:t>
            </a:r>
          </a:p>
          <a:p>
            <a:r>
              <a:rPr lang="pt-BR" dirty="0" smtClean="0"/>
              <a:t>Brasil: país de renda média relativamente alta mas com muitos pobres </a:t>
            </a:r>
            <a:r>
              <a:rPr lang="pt-BR" dirty="0" smtClean="0">
                <a:sym typeface="Wingdings" pitchFamily="2" charset="2"/>
              </a:rPr>
              <a:t> problema: má distribuição da renda</a:t>
            </a:r>
          </a:p>
          <a:p>
            <a:r>
              <a:rPr lang="pt-BR" dirty="0" smtClean="0">
                <a:sym typeface="Wingdings" pitchFamily="2" charset="2"/>
              </a:rPr>
              <a:t>Causas da má distribuição de renda: contexto de desenvolvimento econômico; hoje: papel bastante grande da má distribuição do capital humano e da alta remuneração deste capital humano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719994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Medidas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pt-BR" dirty="0" smtClean="0"/>
              <a:t>Curva de </a:t>
            </a:r>
            <a:r>
              <a:rPr lang="pt-BR" dirty="0" err="1" smtClean="0"/>
              <a:t>lorenz</a:t>
            </a:r>
            <a:r>
              <a:rPr lang="pt-BR" dirty="0" smtClean="0"/>
              <a:t> e o índice de </a:t>
            </a:r>
            <a:r>
              <a:rPr lang="pt-BR" dirty="0" err="1" smtClean="0"/>
              <a:t>gini</a:t>
            </a: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Curva de </a:t>
            </a:r>
            <a:r>
              <a:rPr lang="pt-BR" dirty="0" err="1" smtClean="0"/>
              <a:t>lorenz</a:t>
            </a: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Vamos ordenar as pessoas de acordo com o valor de suas rendas, da menor renda para a maior renda</a:t>
            </a:r>
          </a:p>
          <a:p>
            <a:pPr marL="0" indent="0">
              <a:buNone/>
            </a:pPr>
            <a:r>
              <a:rPr lang="pt-BR" dirty="0" smtClean="0"/>
              <a:t>Vamos ‘quebrar’ a distribuição em pedaços, por exemplo, em 5 partes (20% estará no 1º quintil de renda, os 20% seguintes no 2º quintil e, assim, sucessivamente... 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69212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Medidas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Para cada uma destas parcelas da população, vamos calcular qual é a porcentagem da renda total que este grupo detêm.</a:t>
            </a:r>
          </a:p>
          <a:p>
            <a:pPr marL="0" indent="0">
              <a:buNone/>
            </a:pPr>
            <a:r>
              <a:rPr lang="pt-BR" dirty="0" smtClean="0"/>
              <a:t>A partir destas informações podemos calcular a porcentagem acumulada de pessoas e da renda e plotar essas informações... Essa é a curva de </a:t>
            </a:r>
            <a:r>
              <a:rPr lang="pt-BR" dirty="0" err="1" smtClean="0"/>
              <a:t>lorenz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39874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56615354"/>
              </p:ext>
            </p:extLst>
          </p:nvPr>
        </p:nvGraphicFramePr>
        <p:xfrm>
          <a:off x="539552" y="2067659"/>
          <a:ext cx="7992889" cy="33775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39632"/>
                <a:gridCol w="1459021"/>
                <a:gridCol w="1501309"/>
                <a:gridCol w="1585891"/>
                <a:gridCol w="1607036"/>
              </a:tblGrid>
              <a:tr h="312035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 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 smtClean="0">
                          <a:effectLst/>
                        </a:rPr>
                        <a:t>Proporção </a:t>
                      </a:r>
                      <a:r>
                        <a:rPr lang="pt-BR" sz="2400" u="none" strike="noStrike" dirty="0">
                          <a:effectLst/>
                        </a:rPr>
                        <a:t>no estrato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Proporção acumulada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12035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 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da pop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da renda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da pop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da renda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2035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até o 20o 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0,2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0,04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0,2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0,04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2035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20o ao 40o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0,2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0,06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0,4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0,1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2035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40o ao 60o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0,2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0,1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0,6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0,2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2035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60o ao 80o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0,2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0,18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0,8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0,38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2035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80o ao 90o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0,1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0,16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0,9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0,54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2035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90o ao 95o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0,05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0,15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0,95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0,69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2035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acima do 95o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0,05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0,31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1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1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Proporção do estrato x Proporção acumulada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261958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518864" y="446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Perfeita igualdade e curva de Lorenz</a:t>
            </a:r>
            <a:endParaRPr lang="pt-BR" dirty="0"/>
          </a:p>
        </p:txBody>
      </p:sp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581820591"/>
              </p:ext>
            </p:extLst>
          </p:nvPr>
        </p:nvGraphicFramePr>
        <p:xfrm>
          <a:off x="611560" y="1268760"/>
          <a:ext cx="7704856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1" name="Conector reto 10"/>
          <p:cNvCxnSpPr/>
          <p:nvPr/>
        </p:nvCxnSpPr>
        <p:spPr>
          <a:xfrm>
            <a:off x="1259632" y="5921570"/>
            <a:ext cx="6840760" cy="0"/>
          </a:xfrm>
          <a:prstGeom prst="line">
            <a:avLst/>
          </a:pr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/>
        </p:nvCxnSpPr>
        <p:spPr>
          <a:xfrm flipV="1">
            <a:off x="8100392" y="1484784"/>
            <a:ext cx="0" cy="4436786"/>
          </a:xfrm>
          <a:prstGeom prst="line">
            <a:avLst/>
          </a:pr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/>
          <p:cNvSpPr txBox="1"/>
          <p:nvPr/>
        </p:nvSpPr>
        <p:spPr>
          <a:xfrm>
            <a:off x="8244408" y="6021288"/>
            <a:ext cx="9804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 smtClean="0"/>
              <a:t>p</a:t>
            </a:r>
            <a:r>
              <a:rPr lang="pt-BR" baseline="-25000" dirty="0" err="1" smtClean="0"/>
              <a:t>i</a:t>
            </a:r>
            <a:endParaRPr lang="pt-BR" baseline="-25000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395536" y="1187460"/>
            <a:ext cx="9804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ym typeface="Symbol"/>
              </a:rPr>
              <a:t></a:t>
            </a:r>
            <a:r>
              <a:rPr lang="pt-BR" baseline="-25000" dirty="0" smtClean="0"/>
              <a:t>i</a:t>
            </a:r>
            <a:endParaRPr lang="pt-BR" baseline="-25000" dirty="0"/>
          </a:p>
        </p:txBody>
      </p:sp>
    </p:spTree>
    <p:extLst>
      <p:ext uri="{BB962C8B-B14F-4D97-AF65-F5344CB8AC3E}">
        <p14:creationId xmlns="" xmlns:p14="http://schemas.microsoft.com/office/powerpoint/2010/main" val="375438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Curva de perfeita (</a:t>
            </a:r>
            <a:r>
              <a:rPr lang="pt-BR" dirty="0" err="1" smtClean="0"/>
              <a:t>des</a:t>
            </a:r>
            <a:r>
              <a:rPr lang="pt-BR" dirty="0" smtClean="0"/>
              <a:t>)igualdade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Se todas as pessoas tivessem a mesma renda, a proporção acumulada da renda seria sempre igual a proporção acumulada de pessoas </a:t>
            </a:r>
            <a:r>
              <a:rPr lang="pt-BR" dirty="0" smtClean="0">
                <a:sym typeface="Wingdings" pitchFamily="2" charset="2"/>
              </a:rPr>
              <a:t> esta é a curva da perfeita igualdade (reta vermelha)</a:t>
            </a:r>
          </a:p>
          <a:p>
            <a:r>
              <a:rPr lang="pt-BR" dirty="0" smtClean="0">
                <a:sym typeface="Wingdings" pitchFamily="2" charset="2"/>
              </a:rPr>
              <a:t>Se apenas uma pessoa tivesse toda renda  curva de </a:t>
            </a:r>
            <a:r>
              <a:rPr lang="pt-BR" dirty="0" err="1" smtClean="0">
                <a:sym typeface="Wingdings" pitchFamily="2" charset="2"/>
              </a:rPr>
              <a:t>lorenz</a:t>
            </a:r>
            <a:r>
              <a:rPr lang="pt-BR" dirty="0" smtClean="0">
                <a:sym typeface="Wingdings" pitchFamily="2" charset="2"/>
              </a:rPr>
              <a:t> seria a linha verde 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27389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56615354"/>
              </p:ext>
            </p:extLst>
          </p:nvPr>
        </p:nvGraphicFramePr>
        <p:xfrm>
          <a:off x="611560" y="2852936"/>
          <a:ext cx="7992889" cy="26269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39632"/>
                <a:gridCol w="1459021"/>
                <a:gridCol w="1501309"/>
                <a:gridCol w="1585891"/>
                <a:gridCol w="1607036"/>
              </a:tblGrid>
              <a:tr h="312035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 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 smtClean="0">
                          <a:effectLst/>
                        </a:rPr>
                        <a:t>Proporção </a:t>
                      </a:r>
                      <a:r>
                        <a:rPr lang="pt-BR" sz="2400" u="none" strike="noStrike" dirty="0">
                          <a:effectLst/>
                        </a:rPr>
                        <a:t>no estrato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Proporção acumulada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12035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 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da pop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da renda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da pop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da renda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2035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até o 20o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0,2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0,2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0,2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0,2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2035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20o ao 40o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0,2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0,4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0,4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2035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40o ao 60o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0,2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 smtClean="0">
                          <a:effectLst/>
                        </a:rPr>
                        <a:t>0,2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0,6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0,6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2035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60o ao 80o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0,2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 smtClean="0">
                          <a:effectLst/>
                        </a:rPr>
                        <a:t>0,2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0,8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0,8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2035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80o </a:t>
                      </a:r>
                      <a:r>
                        <a:rPr lang="pt-BR" sz="2400" u="none" strike="noStrike" dirty="0" smtClean="0">
                          <a:effectLst/>
                        </a:rPr>
                        <a:t>até 100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 smtClean="0">
                          <a:effectLst/>
                        </a:rPr>
                        <a:t>0,2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0,2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 smtClean="0">
                          <a:effectLst/>
                        </a:rPr>
                        <a:t>1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 smtClean="0">
                          <a:effectLst/>
                        </a:rPr>
                        <a:t>1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539552" y="764704"/>
          <a:ext cx="7992889" cy="15011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39632"/>
                <a:gridCol w="1459021"/>
                <a:gridCol w="1501309"/>
                <a:gridCol w="1585891"/>
                <a:gridCol w="1607036"/>
              </a:tblGrid>
              <a:tr h="312035">
                <a:tc gridSpan="5"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 smtClean="0">
                          <a:effectLst/>
                        </a:rPr>
                        <a:t>1 2        3 4          5 6         7 8        9 10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12035">
                <a:tc gridSpan="5"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10 10    10 10    10 10     10 10    10 10 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2035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 smtClean="0">
                          <a:effectLst/>
                        </a:rPr>
                        <a:t>Renda total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 smtClean="0">
                          <a:effectLst/>
                        </a:rPr>
                        <a:t>100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2035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 smtClean="0">
                          <a:effectLst/>
                        </a:rPr>
                        <a:t>Cada estrato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 smtClean="0">
                          <a:effectLst/>
                        </a:rPr>
                        <a:t>20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763688" y="179348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Perfeita igualdade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56615354"/>
              </p:ext>
            </p:extLst>
          </p:nvPr>
        </p:nvGraphicFramePr>
        <p:xfrm>
          <a:off x="611560" y="2852936"/>
          <a:ext cx="7992889" cy="26269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39632"/>
                <a:gridCol w="1459021"/>
                <a:gridCol w="1501309"/>
                <a:gridCol w="1585891"/>
                <a:gridCol w="1607036"/>
              </a:tblGrid>
              <a:tr h="312035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 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 smtClean="0">
                          <a:effectLst/>
                        </a:rPr>
                        <a:t>Proporção </a:t>
                      </a:r>
                      <a:r>
                        <a:rPr lang="pt-BR" sz="2400" u="none" strike="noStrike" dirty="0">
                          <a:effectLst/>
                        </a:rPr>
                        <a:t>no estrato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Proporção acumulada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12035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 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da pop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da renda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da pop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da renda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2035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até o 20o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0,2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0,2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 smtClean="0">
                          <a:effectLst/>
                        </a:rPr>
                        <a:t>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2035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20o ao 40o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0,4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 smtClean="0">
                          <a:effectLst/>
                        </a:rPr>
                        <a:t>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12035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40o ao 60o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 smtClean="0">
                          <a:effectLst/>
                        </a:rPr>
                        <a:t>0,2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0,6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 smtClean="0">
                          <a:effectLst/>
                        </a:rPr>
                        <a:t>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12035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60o ao 80o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 smtClean="0">
                          <a:effectLst/>
                        </a:rPr>
                        <a:t>0,2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0,8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 smtClean="0">
                          <a:effectLst/>
                        </a:rPr>
                        <a:t>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12035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80o </a:t>
                      </a:r>
                      <a:r>
                        <a:rPr lang="pt-BR" sz="2400" u="none" strike="noStrike" dirty="0" smtClean="0">
                          <a:effectLst/>
                        </a:rPr>
                        <a:t>até 100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0,2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 smtClean="0">
                          <a:effectLst/>
                        </a:rPr>
                        <a:t>1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 smtClean="0">
                          <a:effectLst/>
                        </a:rPr>
                        <a:t>1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539552" y="764704"/>
          <a:ext cx="7992889" cy="15011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39632"/>
                <a:gridCol w="1459021"/>
                <a:gridCol w="1501309"/>
                <a:gridCol w="1585891"/>
                <a:gridCol w="1607036"/>
              </a:tblGrid>
              <a:tr h="312035">
                <a:tc gridSpan="5"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 smtClean="0">
                          <a:effectLst/>
                        </a:rPr>
                        <a:t>1  2        3 4          5  6         7  8        9  10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12035">
                <a:tc gridSpan="5"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0  0        0  0         0  0         0  0        0  100 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2035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 smtClean="0">
                          <a:effectLst/>
                        </a:rPr>
                        <a:t>Renda total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 smtClean="0">
                          <a:effectLst/>
                        </a:rPr>
                        <a:t>100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2035">
                <a:tc>
                  <a:txBody>
                    <a:bodyPr/>
                    <a:lstStyle/>
                    <a:p>
                      <a:pPr algn="l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763688" y="179348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Perfeita (</a:t>
            </a:r>
            <a:r>
              <a:rPr lang="pt-BR" dirty="0" err="1" smtClean="0"/>
              <a:t>des</a:t>
            </a:r>
            <a:r>
              <a:rPr lang="pt-BR" dirty="0" smtClean="0"/>
              <a:t>)igualdade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1032</TotalTime>
  <Words>872</Words>
  <Application>Microsoft Office PowerPoint</Application>
  <PresentationFormat>Apresentação na tela (4:3)</PresentationFormat>
  <Paragraphs>196</Paragraphs>
  <Slides>19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1" baseType="lpstr">
      <vt:lpstr>Tema do Office</vt:lpstr>
      <vt:lpstr>Equação</vt:lpstr>
      <vt:lpstr>Desigualdade de renda</vt:lpstr>
      <vt:lpstr>Desigualdade de renda</vt:lpstr>
      <vt:lpstr>Medidas</vt:lpstr>
      <vt:lpstr>Medidas</vt:lpstr>
      <vt:lpstr>Proporção do estrato x Proporção acumulada</vt:lpstr>
      <vt:lpstr>Perfeita igualdade e curva de Lorenz</vt:lpstr>
      <vt:lpstr>Curva de perfeita (des)igualdade</vt:lpstr>
      <vt:lpstr>Slide 8</vt:lpstr>
      <vt:lpstr>Slide 9</vt:lpstr>
      <vt:lpstr>Curva de lorenz</vt:lpstr>
      <vt:lpstr>Perfeita igualdade e curva de Lorenz</vt:lpstr>
      <vt:lpstr>A curva de lorenz para uma distribuição discreta</vt:lpstr>
      <vt:lpstr>A curva de lorenz para uma distribuição discreta</vt:lpstr>
      <vt:lpstr>O índice de Gini</vt:lpstr>
      <vt:lpstr>O Índice de Gini</vt:lpstr>
      <vt:lpstr>Fórmulas que permitem calcular o índice de Gini a partir dos valores de xi</vt:lpstr>
      <vt:lpstr>Slide 17</vt:lpstr>
      <vt:lpstr>Slide 18</vt:lpstr>
      <vt:lpstr>Exemplo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Desigualdade de renda</dc:title>
  <dc:creator>Elaine</dc:creator>
  <cp:lastModifiedBy>elaine</cp:lastModifiedBy>
  <cp:revision>34</cp:revision>
  <dcterms:created xsi:type="dcterms:W3CDTF">2013-05-02T23:25:11Z</dcterms:created>
  <dcterms:modified xsi:type="dcterms:W3CDTF">2015-04-29T20:46:08Z</dcterms:modified>
</cp:coreProperties>
</file>