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7" r:id="rId3"/>
    <p:sldId id="314" r:id="rId4"/>
    <p:sldId id="318" r:id="rId5"/>
    <p:sldId id="315" r:id="rId6"/>
    <p:sldId id="316" r:id="rId7"/>
    <p:sldId id="317" r:id="rId8"/>
    <p:sldId id="299" r:id="rId9"/>
    <p:sldId id="308" r:id="rId10"/>
    <p:sldId id="31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4505090"/>
      </p:ext>
    </p:extLst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05855"/>
      </p:ext>
    </p:extLst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8697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79968"/>
      </p:ext>
    </p:extLst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2811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49770"/>
      </p:ext>
    </p:extLst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76011"/>
      </p:ext>
    </p:extLst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26504"/>
      </p:ext>
    </p:extLst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20750"/>
      </p:ext>
    </p:extLst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1605217"/>
      </p:ext>
    </p:extLst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861776"/>
      </p:ext>
    </p:extLst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81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1DDC5-9F86-418B-A72A-A597AE38E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0297" y="1685768"/>
            <a:ext cx="8187396" cy="1588777"/>
          </a:xfrm>
        </p:spPr>
        <p:txBody>
          <a:bodyPr/>
          <a:lstStyle/>
          <a:p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caso da estação ecológica do cercadinho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25071" y="3429000"/>
            <a:ext cx="6957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Faculdade de Direito da Universidade de São Paulo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Disciplina: “Intervenção Estatal na Propriedade” (DES 0424)</a:t>
            </a:r>
          </a:p>
          <a:p>
            <a:pPr algn="ctr"/>
            <a:r>
              <a:rPr lang="pt-BR" dirty="0"/>
              <a:t>Prof. Dr. Rodrigo </a:t>
            </a:r>
            <a:r>
              <a:rPr lang="pt-BR" dirty="0" err="1"/>
              <a:t>Pagani</a:t>
            </a:r>
            <a:r>
              <a:rPr lang="pt-BR" dirty="0"/>
              <a:t> de Souza</a:t>
            </a:r>
          </a:p>
          <a:p>
            <a:pPr algn="ctr"/>
            <a:r>
              <a:rPr lang="pt-BR" dirty="0"/>
              <a:t>Estagiário docente Fernando Couto Garcia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519907"/>
      </p:ext>
    </p:extLst>
  </p:cSld>
  <p:clrMapOvr>
    <a:masterClrMapping/>
  </p:clrMapOvr>
  <p:transition>
    <p:cover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37781F6-E114-410B-8881-B95ED753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68829"/>
            <a:ext cx="10528852" cy="5584844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Ilegitimidade ≠ improcedência (reintegração de posse)</a:t>
            </a:r>
          </a:p>
          <a:p>
            <a:pPr algn="just"/>
            <a:r>
              <a:rPr lang="pt-BR" sz="3200" dirty="0"/>
              <a:t>Ajuizamento ≠ procedência (</a:t>
            </a:r>
            <a:r>
              <a:rPr lang="pt-BR" sz="3200" dirty="0" err="1"/>
              <a:t>ADIn</a:t>
            </a:r>
            <a:r>
              <a:rPr lang="pt-BR" sz="3200" dirty="0"/>
              <a:t>)</a:t>
            </a:r>
          </a:p>
          <a:p>
            <a:pPr algn="just"/>
            <a:r>
              <a:rPr lang="pt-BR" sz="3200" dirty="0"/>
              <a:t>Velocidade do rito ≠ desobediência ao rito</a:t>
            </a:r>
          </a:p>
          <a:p>
            <a:pPr algn="just"/>
            <a:r>
              <a:rPr lang="pt-BR" sz="3200" dirty="0"/>
              <a:t>Corredor ecológico ≠ unidade de conservação</a:t>
            </a:r>
          </a:p>
          <a:p>
            <a:pPr algn="just"/>
            <a:r>
              <a:rPr lang="pt-BR" sz="3200" dirty="0"/>
              <a:t>Improbidade:</a:t>
            </a:r>
          </a:p>
          <a:p>
            <a:pPr lvl="1" algn="just"/>
            <a:r>
              <a:rPr lang="pt-BR" sz="3200" dirty="0"/>
              <a:t>houve ato ou omissão do Governador?</a:t>
            </a:r>
          </a:p>
          <a:p>
            <a:pPr lvl="1" algn="just"/>
            <a:r>
              <a:rPr lang="pt-BR" sz="3200" dirty="0"/>
              <a:t>se a </a:t>
            </a:r>
            <a:r>
              <a:rPr lang="pt-BR" sz="3200"/>
              <a:t>improbidade houvesse </a:t>
            </a:r>
            <a:r>
              <a:rPr lang="pt-BR" sz="3200" dirty="0"/>
              <a:t>ocorrido na aprovação da lei que instituiu a estação ecológica, ela estaria prescrita</a:t>
            </a:r>
          </a:p>
          <a:p>
            <a:pPr algn="just"/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B7265DD-5344-4A2D-8F99-AE708D5566E8}"/>
              </a:ext>
            </a:extLst>
          </p:cNvPr>
          <p:cNvSpPr txBox="1">
            <a:spLocks/>
          </p:cNvSpPr>
          <p:nvPr/>
        </p:nvSpPr>
        <p:spPr>
          <a:xfrm>
            <a:off x="849087" y="128853"/>
            <a:ext cx="11212284" cy="7737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Outras questões pontuais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9563362"/>
      </p:ext>
    </p:extLst>
  </p:cSld>
  <p:clrMapOvr>
    <a:masterClrMapping/>
  </p:clrMapOvr>
  <p:transition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265DD-5344-4A2D-8F99-AE708D55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168" y="128853"/>
            <a:ext cx="9601200" cy="773723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pt-BR" b="1" dirty="0"/>
              <a:t>Classificação do solo:</a:t>
            </a:r>
            <a:br>
              <a:rPr lang="pt-BR" b="1" dirty="0"/>
            </a:br>
            <a:r>
              <a:rPr lang="pt-BR" b="1" dirty="0"/>
              <a:t>área urbana ou rural?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37781F6-E114-410B-8881-B95ED753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10528852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 </a:t>
            </a:r>
            <a:r>
              <a:rPr lang="pt-BR" sz="3200" dirty="0"/>
              <a:t>Constituição Federal de 1988: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“Art. 30. Compete aos Municípios:</a:t>
            </a:r>
          </a:p>
          <a:p>
            <a:pPr marL="0" indent="0" algn="just">
              <a:buNone/>
            </a:pPr>
            <a:r>
              <a:rPr lang="pt-BR" sz="3200" dirty="0"/>
              <a:t>(...)</a:t>
            </a:r>
          </a:p>
          <a:p>
            <a:pPr marL="0" indent="0" algn="just">
              <a:buNone/>
            </a:pPr>
            <a:r>
              <a:rPr lang="pt-BR" sz="3200" dirty="0"/>
              <a:t>VIII - promover, no que couber, adequado ordenamento territorial, mediante planejamento e controle do uso, do parcelamento e da ocupação do </a:t>
            </a:r>
            <a:r>
              <a:rPr lang="pt-BR" sz="3200" b="1" dirty="0"/>
              <a:t>solo </a:t>
            </a:r>
            <a:r>
              <a:rPr lang="pt-BR" sz="3200" b="1" u="sng" dirty="0">
                <a:solidFill>
                  <a:srgbClr val="FF0000"/>
                </a:solidFill>
              </a:rPr>
              <a:t>urbano</a:t>
            </a:r>
            <a:r>
              <a:rPr lang="pt-BR" sz="3200" dirty="0"/>
              <a:t>;”</a:t>
            </a:r>
          </a:p>
        </p:txBody>
      </p:sp>
    </p:spTree>
    <p:extLst>
      <p:ext uri="{BB962C8B-B14F-4D97-AF65-F5344CB8AC3E}">
        <p14:creationId xmlns:p14="http://schemas.microsoft.com/office/powerpoint/2010/main" val="1736835626"/>
      </p:ext>
    </p:extLst>
  </p:cSld>
  <p:clrMapOvr>
    <a:masterClrMapping/>
  </p:clrMapOvr>
  <p:transition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37781F6-E114-410B-8881-B95ED753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01486"/>
            <a:ext cx="10528852" cy="55848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Constituição Federal de 1988:</a:t>
            </a:r>
          </a:p>
          <a:p>
            <a:pPr marL="0" indent="0" algn="just">
              <a:buNone/>
            </a:pPr>
            <a:r>
              <a:rPr lang="pt-BR" sz="3200" dirty="0"/>
              <a:t>Art. 182. A política de </a:t>
            </a:r>
            <a:r>
              <a:rPr lang="pt-BR" sz="3200" b="1" dirty="0"/>
              <a:t>desenvolvimento </a:t>
            </a:r>
            <a:r>
              <a:rPr lang="pt-BR" sz="3200" b="1" dirty="0">
                <a:solidFill>
                  <a:srgbClr val="FF0000"/>
                </a:solidFill>
              </a:rPr>
              <a:t>urbano</a:t>
            </a:r>
            <a:r>
              <a:rPr lang="pt-BR" sz="3200" dirty="0"/>
              <a:t>, executada pelo Poder Público municipal, conforme diretrizes gerais fixadas em lei, tem por objetivo ordenar o pleno desenvolvimento das funções sociais da cidade e garantir o bem-estar de seus habitantes.</a:t>
            </a:r>
          </a:p>
          <a:p>
            <a:pPr marL="0" indent="0" algn="just">
              <a:buNone/>
            </a:pPr>
            <a:r>
              <a:rPr lang="pt-BR" sz="3200" dirty="0"/>
              <a:t>§ 1º O plano diretor, aprovado pela Câmara Municipal, obrigatório para cidades com mais de vinte mil habitantes, é o instrumento básico da </a:t>
            </a:r>
            <a:r>
              <a:rPr lang="pt-BR" sz="3200" b="1" dirty="0"/>
              <a:t>política de desenvolvimento e de expansão </a:t>
            </a:r>
            <a:r>
              <a:rPr lang="pt-BR" sz="3200" b="1" dirty="0">
                <a:solidFill>
                  <a:srgbClr val="FF0000"/>
                </a:solidFill>
              </a:rPr>
              <a:t>urbana</a:t>
            </a:r>
            <a:r>
              <a:rPr lang="pt-BR" sz="3200" dirty="0"/>
              <a:t>.</a:t>
            </a:r>
          </a:p>
          <a:p>
            <a:pPr marL="0" indent="0" algn="just">
              <a:buNone/>
            </a:pPr>
            <a:r>
              <a:rPr lang="pt-BR" sz="3200" dirty="0"/>
              <a:t>§ 2º A </a:t>
            </a:r>
            <a:r>
              <a:rPr lang="pt-BR" sz="3200" b="1" dirty="0"/>
              <a:t>propriedade </a:t>
            </a:r>
            <a:r>
              <a:rPr lang="pt-BR" sz="3200" b="1" u="sng" dirty="0">
                <a:solidFill>
                  <a:srgbClr val="FF0000"/>
                </a:solidFill>
              </a:rPr>
              <a:t>urbana</a:t>
            </a:r>
            <a:r>
              <a:rPr lang="pt-BR" sz="3200" b="1" dirty="0"/>
              <a:t> </a:t>
            </a:r>
            <a:r>
              <a:rPr lang="pt-BR" sz="3200" dirty="0"/>
              <a:t>cumpre sua função social quando atende às exigências fundamentais de ordenação da cidade expressas no plano diretor.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B7265DD-5344-4A2D-8F99-AE708D5566E8}"/>
              </a:ext>
            </a:extLst>
          </p:cNvPr>
          <p:cNvSpPr txBox="1">
            <a:spLocks/>
          </p:cNvSpPr>
          <p:nvPr/>
        </p:nvSpPr>
        <p:spPr>
          <a:xfrm>
            <a:off x="849087" y="128853"/>
            <a:ext cx="11212284" cy="7737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Classificação do solo: área urbana ou rural?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6835626"/>
      </p:ext>
    </p:extLst>
  </p:cSld>
  <p:clrMapOvr>
    <a:masterClrMapping/>
  </p:clrMapOvr>
  <p:transition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37781F6-E114-410B-8881-B95ED753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68829"/>
            <a:ext cx="10528852" cy="55848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200" dirty="0"/>
              <a:t>Estatuto da Cidade (Lei nº 10.257/2001)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Art. 2º A política urbana tem por objetivo ordenar o pleno desenvolvimento das funções sociais da cidade e da propriedade urbana, mediante as seguintes diretrizes gerais:</a:t>
            </a:r>
          </a:p>
          <a:p>
            <a:pPr marL="0" indent="0" algn="just">
              <a:buNone/>
            </a:pPr>
            <a:r>
              <a:rPr lang="pt-BR" sz="3200" dirty="0"/>
              <a:t>(...)</a:t>
            </a:r>
          </a:p>
          <a:p>
            <a:pPr marL="0" indent="0" algn="just">
              <a:buNone/>
            </a:pPr>
            <a:r>
              <a:rPr lang="pt-BR" sz="3200" dirty="0"/>
              <a:t>VII – </a:t>
            </a:r>
            <a:r>
              <a:rPr lang="pt-BR" sz="3200" b="1" dirty="0"/>
              <a:t>integração e complementaridade entre as atividades urbanas e rurais</a:t>
            </a:r>
            <a:r>
              <a:rPr lang="pt-BR" sz="3200" dirty="0"/>
              <a:t>, tendo em vista o desenvolvimento socioeconômico do Município e do território sob sua área de influência;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Art. 40. O plano diretor, aprovado por lei municipal, é o instrumento básico da política de desenvolvimento e expansão urbana.</a:t>
            </a:r>
          </a:p>
          <a:p>
            <a:pPr marL="0" indent="0" algn="just">
              <a:buNone/>
            </a:pPr>
            <a:r>
              <a:rPr lang="pt-BR" sz="3200" dirty="0"/>
              <a:t>(...)</a:t>
            </a:r>
          </a:p>
          <a:p>
            <a:pPr marL="0" indent="0" algn="just">
              <a:buNone/>
            </a:pPr>
            <a:r>
              <a:rPr lang="pt-BR" sz="3200" dirty="0"/>
              <a:t>§ 2º O plano diretor deverá englobar o </a:t>
            </a:r>
            <a:r>
              <a:rPr lang="pt-BR" sz="3200" b="1" dirty="0"/>
              <a:t>território do Município como um todo</a:t>
            </a:r>
            <a:r>
              <a:rPr lang="pt-BR" sz="3200" dirty="0"/>
              <a:t>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B7265DD-5344-4A2D-8F99-AE708D5566E8}"/>
              </a:ext>
            </a:extLst>
          </p:cNvPr>
          <p:cNvSpPr txBox="1">
            <a:spLocks/>
          </p:cNvSpPr>
          <p:nvPr/>
        </p:nvSpPr>
        <p:spPr>
          <a:xfrm>
            <a:off x="849087" y="128853"/>
            <a:ext cx="11212284" cy="7737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Município pode ordenar o solo rural?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8775318"/>
      </p:ext>
    </p:extLst>
  </p:cSld>
  <p:clrMapOvr>
    <a:masterClrMapping/>
  </p:clrMapOvr>
  <p:transition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265DD-5344-4A2D-8F99-AE708D55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7" y="128853"/>
            <a:ext cx="11212284" cy="773723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pt-BR" b="1" dirty="0"/>
              <a:t>Classificação do solo: área urbana ou rural?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37781F6-E114-410B-8881-B95ED753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1" y="816429"/>
            <a:ext cx="10964281" cy="576990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sz="4500" dirty="0"/>
              <a:t>Código Tributário Nacional:</a:t>
            </a:r>
          </a:p>
          <a:p>
            <a:pPr marL="0" indent="0" algn="just">
              <a:buNone/>
            </a:pPr>
            <a:r>
              <a:rPr lang="pt-BR" sz="3200" dirty="0"/>
              <a:t>Art. 32. O imposto, de competência dos Municípios, sobre a propriedade predial e territorial </a:t>
            </a:r>
            <a:r>
              <a:rPr lang="pt-BR" sz="3200" b="1" dirty="0"/>
              <a:t>urbana</a:t>
            </a:r>
            <a:r>
              <a:rPr lang="pt-BR" sz="3200" dirty="0"/>
              <a:t> tem como fato gerador a propriedade, o domínio útil ou a posse de bem imóvel por natureza ou por acessão física, como definido na lei civil, </a:t>
            </a:r>
            <a:r>
              <a:rPr lang="pt-BR" sz="3200" b="1" dirty="0"/>
              <a:t>localizado na </a:t>
            </a:r>
            <a:r>
              <a:rPr lang="pt-BR" sz="3200" b="1" u="sng" dirty="0">
                <a:solidFill>
                  <a:srgbClr val="FF0000"/>
                </a:solidFill>
              </a:rPr>
              <a:t>zona urbana</a:t>
            </a:r>
            <a:r>
              <a:rPr lang="pt-BR" sz="3200" b="1" dirty="0"/>
              <a:t> do Município</a:t>
            </a:r>
            <a:r>
              <a:rPr lang="pt-BR" sz="3200" dirty="0"/>
              <a:t>.</a:t>
            </a:r>
          </a:p>
          <a:p>
            <a:pPr marL="0" indent="0" algn="just">
              <a:buNone/>
            </a:pPr>
            <a:r>
              <a:rPr lang="pt-BR" sz="3200" dirty="0"/>
              <a:t>§ 1º Para os efeitos deste imposto, </a:t>
            </a:r>
            <a:r>
              <a:rPr lang="pt-BR" sz="3200" b="1" u="sng" dirty="0">
                <a:solidFill>
                  <a:schemeClr val="tx1"/>
                </a:solidFill>
              </a:rPr>
              <a:t>entende-se como zona </a:t>
            </a:r>
            <a:r>
              <a:rPr lang="pt-BR" sz="3200" b="1" u="sng" dirty="0">
                <a:solidFill>
                  <a:srgbClr val="FF0000"/>
                </a:solidFill>
              </a:rPr>
              <a:t>urbana</a:t>
            </a:r>
            <a:r>
              <a:rPr lang="pt-BR" sz="3200" b="1" u="sng" dirty="0">
                <a:solidFill>
                  <a:schemeClr val="tx1"/>
                </a:solidFill>
              </a:rPr>
              <a:t> a definida em lei municipal</a:t>
            </a:r>
            <a:r>
              <a:rPr lang="pt-BR" sz="3200" dirty="0"/>
              <a:t>; observado o requisito mínimo da existência de melhoramentos indicados em pelo menos 2 (dois) dos incisos seguintes, construídos ou mantidos pelo Poder Público:</a:t>
            </a:r>
          </a:p>
          <a:p>
            <a:pPr marL="0" indent="0" algn="just">
              <a:buNone/>
            </a:pPr>
            <a:r>
              <a:rPr lang="pt-BR" sz="3200" dirty="0"/>
              <a:t>I - meio-fio ou calçamento, com canalização de águas pluviais;</a:t>
            </a:r>
          </a:p>
          <a:p>
            <a:pPr marL="0" indent="0" algn="just">
              <a:buNone/>
            </a:pPr>
            <a:r>
              <a:rPr lang="pt-BR" sz="3200" dirty="0"/>
              <a:t>II - abastecimento de água;</a:t>
            </a:r>
          </a:p>
          <a:p>
            <a:pPr marL="0" indent="0" algn="just">
              <a:buNone/>
            </a:pPr>
            <a:r>
              <a:rPr lang="pt-BR" sz="3200" dirty="0"/>
              <a:t>III - sistema de esgotos sanitários;</a:t>
            </a:r>
          </a:p>
          <a:p>
            <a:pPr marL="0" indent="0" algn="just">
              <a:buNone/>
            </a:pPr>
            <a:r>
              <a:rPr lang="pt-BR" sz="3200" dirty="0"/>
              <a:t>IV - rede de iluminação pública, com ou sem </a:t>
            </a:r>
            <a:r>
              <a:rPr lang="pt-BR" sz="3200" dirty="0" err="1"/>
              <a:t>posteamento</a:t>
            </a:r>
            <a:r>
              <a:rPr lang="pt-BR" sz="3200" dirty="0"/>
              <a:t> para distribuição domiciliar;</a:t>
            </a:r>
          </a:p>
          <a:p>
            <a:pPr marL="0" indent="0" algn="just">
              <a:buNone/>
            </a:pPr>
            <a:r>
              <a:rPr lang="pt-BR" sz="3200" dirty="0"/>
              <a:t>V - escola primária ou posto de saúde a uma distância máxima de 3 (três) quilômetros do imóvel considerado.</a:t>
            </a:r>
          </a:p>
          <a:p>
            <a:pPr marL="0" indent="0" algn="just">
              <a:buNone/>
            </a:pPr>
            <a:r>
              <a:rPr lang="pt-BR" sz="3200" dirty="0"/>
              <a:t>§ 2º </a:t>
            </a:r>
            <a:r>
              <a:rPr lang="pt-BR" sz="3200" b="1" dirty="0"/>
              <a:t>A lei municipal pode considerar urbanas as áreas urbanizáveis, ou de expansão urbana, constantes de loteamentos aprovados pelos órgãos competentes</a:t>
            </a:r>
            <a:r>
              <a:rPr lang="pt-BR" sz="3200" dirty="0"/>
              <a:t>, destinados à habitação, à indústria ou ao comércio, mesmo que localizados fora das zonas definidas nos termos do parágrafo anterior.</a:t>
            </a:r>
          </a:p>
        </p:txBody>
      </p:sp>
    </p:spTree>
    <p:extLst>
      <p:ext uri="{BB962C8B-B14F-4D97-AF65-F5344CB8AC3E}">
        <p14:creationId xmlns:p14="http://schemas.microsoft.com/office/powerpoint/2010/main" val="1736835626"/>
      </p:ext>
    </p:extLst>
  </p:cSld>
  <p:clrMapOvr>
    <a:masterClrMapping/>
  </p:clrMapOvr>
  <p:transition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37781F6-E114-410B-8881-B95ED753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68829"/>
            <a:ext cx="10528852" cy="5584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Lei nº 9.985/2000 (Lei do SNUC):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Art. 49. A área de uma unidade de conservação do Grupo de Proteção Integral é considerada </a:t>
            </a:r>
            <a:r>
              <a:rPr lang="pt-BR" sz="3200" b="1" dirty="0"/>
              <a:t>zona </a:t>
            </a:r>
            <a:r>
              <a:rPr lang="pt-BR" sz="3200" b="1" dirty="0">
                <a:solidFill>
                  <a:srgbClr val="FF0000"/>
                </a:solidFill>
              </a:rPr>
              <a:t>rural</a:t>
            </a:r>
            <a:r>
              <a:rPr lang="pt-BR" sz="3200" dirty="0"/>
              <a:t>, </a:t>
            </a:r>
            <a:r>
              <a:rPr lang="pt-BR" sz="3200" b="1" dirty="0"/>
              <a:t>para os efeitos legais</a:t>
            </a:r>
            <a:r>
              <a:rPr lang="pt-BR" sz="3200" dirty="0"/>
              <a:t>.</a:t>
            </a:r>
          </a:p>
          <a:p>
            <a:pPr marL="0" indent="0" algn="just">
              <a:buNone/>
            </a:pPr>
            <a:r>
              <a:rPr lang="pt-BR" sz="3200" dirty="0"/>
              <a:t>Parágrafo único. A zona de amortecimento das unidades de conservação de que trata este artigo, uma vez definida formalmente, não pode ser transformada em zona urbana.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B7265DD-5344-4A2D-8F99-AE708D5566E8}"/>
              </a:ext>
            </a:extLst>
          </p:cNvPr>
          <p:cNvSpPr txBox="1">
            <a:spLocks/>
          </p:cNvSpPr>
          <p:nvPr/>
        </p:nvSpPr>
        <p:spPr>
          <a:xfrm>
            <a:off x="849087" y="128853"/>
            <a:ext cx="11212284" cy="7737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Classificação do solo: área urbana ou rural?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6835626"/>
      </p:ext>
    </p:extLst>
  </p:cSld>
  <p:clrMapOvr>
    <a:masterClrMapping/>
  </p:clrMapOvr>
  <p:transition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37781F6-E114-410B-8881-B95ED753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68829"/>
            <a:ext cx="10528852" cy="55848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200" dirty="0"/>
              <a:t>Estatuto da Cidade (Lei nº 10.257/2001)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Art. 40. (...).</a:t>
            </a:r>
          </a:p>
          <a:p>
            <a:pPr marL="0" indent="0" algn="just">
              <a:buNone/>
            </a:pPr>
            <a:r>
              <a:rPr lang="pt-BR" sz="3200" dirty="0"/>
              <a:t>§ 4º No processo de </a:t>
            </a:r>
            <a:r>
              <a:rPr lang="pt-BR" sz="3200" b="1" dirty="0">
                <a:solidFill>
                  <a:srgbClr val="FF0000"/>
                </a:solidFill>
              </a:rPr>
              <a:t>elaboração</a:t>
            </a:r>
            <a:r>
              <a:rPr lang="pt-BR" sz="3200" b="1" dirty="0"/>
              <a:t> </a:t>
            </a:r>
            <a:r>
              <a:rPr lang="pt-BR" sz="3200" dirty="0"/>
              <a:t>do plano diretor e na fiscalização de sua implementação, os Poderes Legislativo e Executivo municipais garantirão:</a:t>
            </a:r>
          </a:p>
          <a:p>
            <a:pPr marL="0" indent="0" algn="just">
              <a:buNone/>
            </a:pPr>
            <a:r>
              <a:rPr lang="pt-BR" sz="3200" dirty="0"/>
              <a:t>I – a promoção de </a:t>
            </a:r>
            <a:r>
              <a:rPr lang="pt-BR" sz="3200" b="1" dirty="0">
                <a:solidFill>
                  <a:srgbClr val="FF0000"/>
                </a:solidFill>
              </a:rPr>
              <a:t>audiências públicas </a:t>
            </a:r>
            <a:r>
              <a:rPr lang="pt-BR" sz="3200" dirty="0"/>
              <a:t>e debates com a participação da população e de associações representativas dos vários segmentos da comunidade;</a:t>
            </a:r>
          </a:p>
          <a:p>
            <a:pPr marL="0" indent="0" algn="just">
              <a:buNone/>
            </a:pPr>
            <a:r>
              <a:rPr lang="pt-BR" sz="3200" dirty="0"/>
              <a:t>II – a publicidade quanto aos documentos e informações produzidos;</a:t>
            </a:r>
          </a:p>
          <a:p>
            <a:pPr marL="0" indent="0" algn="just">
              <a:buNone/>
            </a:pPr>
            <a:r>
              <a:rPr lang="pt-BR" sz="3200" dirty="0"/>
              <a:t>III – o acesso de qualquer interessado aos documentos e informações produzidos.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B7265DD-5344-4A2D-8F99-AE708D5566E8}"/>
              </a:ext>
            </a:extLst>
          </p:cNvPr>
          <p:cNvSpPr txBox="1">
            <a:spLocks/>
          </p:cNvSpPr>
          <p:nvPr/>
        </p:nvSpPr>
        <p:spPr>
          <a:xfrm>
            <a:off x="849087" y="128853"/>
            <a:ext cx="11212284" cy="7737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Plano Diretor – processo parlamentar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317906"/>
      </p:ext>
    </p:extLst>
  </p:cSld>
  <p:clrMapOvr>
    <a:masterClrMapping/>
  </p:clrMapOvr>
  <p:transition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CBDE8F5-1984-4CFB-BECE-7DCDD2FFAD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B75312-484D-4A8E-81F7-188BAC4150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DE18EE-7A7B-4AFF-805B-859C9563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1685332"/>
            <a:ext cx="4848011" cy="101781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br>
              <a:rPr lang="en-US" sz="2800" b="1" cap="all" dirty="0"/>
            </a:br>
            <a:br>
              <a:rPr lang="en-US" sz="2800" b="1" cap="all" dirty="0"/>
            </a:br>
            <a:r>
              <a:rPr lang="pt-BR" sz="2800" b="1" dirty="0"/>
              <a:t>QUESTÃO PARA DEBATE (1):</a:t>
            </a:r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É possível “congelar” as faculdades decorrentes da propriedade até que venha uma desapropriação sem prazo definido?</a:t>
            </a:r>
            <a:endParaRPr lang="en-US" sz="2700" b="1" dirty="0"/>
          </a:p>
        </p:txBody>
      </p:sp>
      <p:sp>
        <p:nvSpPr>
          <p:cNvPr id="12" name="Espaço Reservado para Conteúdo 6">
            <a:extLst>
              <a:ext uri="{FF2B5EF4-FFF2-40B4-BE49-F238E27FC236}">
                <a16:creationId xmlns:a16="http://schemas.microsoft.com/office/drawing/2014/main" id="{01DC6924-25D1-43A1-923F-2FCB93F1DCD9}"/>
              </a:ext>
            </a:extLst>
          </p:cNvPr>
          <p:cNvSpPr txBox="1">
            <a:spLocks/>
          </p:cNvSpPr>
          <p:nvPr/>
        </p:nvSpPr>
        <p:spPr>
          <a:xfrm>
            <a:off x="5748478" y="189186"/>
            <a:ext cx="6068384" cy="6668814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Medida cautelar administrativa prevista na Lei nº 9.985/2000 (Lei do SNUC), no art. 22-A, inserido pela Lei nº 11.132/2005:</a:t>
            </a:r>
          </a:p>
          <a:p>
            <a:pPr marL="0" indent="0" algn="just">
              <a:buNone/>
            </a:pPr>
            <a:r>
              <a:rPr lang="pt-BR" dirty="0"/>
              <a:t>Art. 22-A. O Poder Público poderá, ressalvadas as atividades agropecuárias e outras atividades econômicas em andamento e obras públicas licenciadas, na forma da lei, decretar </a:t>
            </a:r>
            <a:r>
              <a:rPr lang="pt-BR" b="1" dirty="0">
                <a:solidFill>
                  <a:srgbClr val="FF0000"/>
                </a:solidFill>
              </a:rPr>
              <a:t>limitações administrativas provisórias</a:t>
            </a:r>
            <a:r>
              <a:rPr lang="pt-BR" dirty="0"/>
              <a:t> ao exercício de atividades e empreendimentos efetiva ou potencialmente causadores de degradação ambiental, </a:t>
            </a:r>
            <a:r>
              <a:rPr lang="pt-BR" b="1" dirty="0"/>
              <a:t>para a realização de estudos com vistas na criação de Unidade de Conservação</a:t>
            </a:r>
            <a:r>
              <a:rPr lang="pt-BR" dirty="0"/>
              <a:t>, quando, a critério do órgão ambiental competente, houver risco de dano grave aos recursos naturais ali existentes. </a:t>
            </a:r>
          </a:p>
          <a:p>
            <a:pPr marL="0" indent="0" algn="just">
              <a:buNone/>
            </a:pPr>
            <a:r>
              <a:rPr lang="pt-BR" dirty="0"/>
              <a:t>§ 1º Sem prejuízo da restrição e observada a ressalva constante do caput, na área submetida a limitações administrativas, não serão permitidas atividades que importem em exploração a corte raso da floresta e demais formas de vegetação nativa.</a:t>
            </a:r>
          </a:p>
          <a:p>
            <a:pPr marL="0" indent="0" algn="just">
              <a:buNone/>
            </a:pPr>
            <a:r>
              <a:rPr lang="pt-BR" dirty="0"/>
              <a:t>§ 2º </a:t>
            </a:r>
            <a:r>
              <a:rPr lang="pt-BR" b="1" dirty="0"/>
              <a:t>A destinação final da área submetida ao disposto neste artigo será definida no prazo de 7 (sete) meses, improrrogáveis, </a:t>
            </a:r>
            <a:r>
              <a:rPr lang="pt-BR" b="1" dirty="0">
                <a:solidFill>
                  <a:srgbClr val="FF0000"/>
                </a:solidFill>
              </a:rPr>
              <a:t>findo o qual fica extinta a limitação administrativa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346559"/>
      </p:ext>
    </p:extLst>
  </p:cSld>
  <p:clrMapOvr>
    <a:masterClrMapping/>
  </p:clrMapOvr>
  <p:transition>
    <p:cover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CBDE8F5-1984-4CFB-BECE-7DCDD2FFAD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B75312-484D-4A8E-81F7-188BAC4150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DE18EE-7A7B-4AFF-805B-859C9563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1685332"/>
            <a:ext cx="4848011" cy="101781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br>
              <a:rPr lang="en-US" sz="2800" b="1" cap="all" dirty="0"/>
            </a:br>
            <a:br>
              <a:rPr lang="en-US" sz="2800" b="1" cap="all" dirty="0"/>
            </a:br>
            <a:r>
              <a:rPr lang="pt-BR" sz="2800" b="1" dirty="0"/>
              <a:t>QUESTÃO PARA DEBATE (2):</a:t>
            </a:r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Solução da desapropriação indireta</a:t>
            </a:r>
            <a:endParaRPr lang="en-US" sz="2700" b="1" dirty="0"/>
          </a:p>
        </p:txBody>
      </p:sp>
      <p:sp>
        <p:nvSpPr>
          <p:cNvPr id="12" name="Espaço Reservado para Conteúdo 6">
            <a:extLst>
              <a:ext uri="{FF2B5EF4-FFF2-40B4-BE49-F238E27FC236}">
                <a16:creationId xmlns:a16="http://schemas.microsoft.com/office/drawing/2014/main" id="{01DC6924-25D1-43A1-923F-2FCB93F1DCD9}"/>
              </a:ext>
            </a:extLst>
          </p:cNvPr>
          <p:cNvSpPr txBox="1">
            <a:spLocks/>
          </p:cNvSpPr>
          <p:nvPr/>
        </p:nvSpPr>
        <p:spPr>
          <a:xfrm>
            <a:off x="5769499" y="336331"/>
            <a:ext cx="6068384" cy="6299860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No caso concreto fictício objeto do exercício, o Estado de Minas Gerais se </a:t>
            </a:r>
            <a:r>
              <a:rPr lang="pt-BR" b="1" dirty="0"/>
              <a:t>apossou </a:t>
            </a:r>
            <a:r>
              <a:rPr lang="pt-BR" dirty="0"/>
              <a:t>da gleba inserida na Estação Ecológica do Cercadinho?</a:t>
            </a:r>
          </a:p>
          <a:p>
            <a:pPr lvl="1" algn="just"/>
            <a:r>
              <a:rPr lang="pt-BR" dirty="0"/>
              <a:t>A resposta é negativa, pois a posse continuou a ser da proprietária até a invasão pelos integrantes do movimento de defesa pela moradia</a:t>
            </a:r>
          </a:p>
          <a:p>
            <a:pPr lvl="1" algn="just"/>
            <a:r>
              <a:rPr lang="pt-BR" dirty="0"/>
              <a:t>Assim, pode-se dizer que ocorreu realmente uma desapropriação indireta?</a:t>
            </a:r>
          </a:p>
          <a:p>
            <a:pPr algn="just"/>
            <a:r>
              <a:rPr lang="pt-BR" dirty="0"/>
              <a:t>Questionamento: como fica o caráter </a:t>
            </a:r>
            <a:r>
              <a:rPr lang="pt-BR" b="1" dirty="0"/>
              <a:t>prévio</a:t>
            </a:r>
            <a:r>
              <a:rPr lang="pt-BR" dirty="0"/>
              <a:t> da indenização, exigido pelo art. 5º, XXIV, da Constituição?</a:t>
            </a:r>
          </a:p>
        </p:txBody>
      </p:sp>
    </p:spTree>
    <p:extLst>
      <p:ext uri="{BB962C8B-B14F-4D97-AF65-F5344CB8AC3E}">
        <p14:creationId xmlns:p14="http://schemas.microsoft.com/office/powerpoint/2010/main" val="903346559"/>
      </p:ext>
    </p:extLst>
  </p:cSld>
  <p:clrMapOvr>
    <a:masterClrMapping/>
  </p:clrMapOvr>
  <p:transition>
    <p:cover dir="u"/>
  </p:transition>
</p:sld>
</file>

<file path=ppt/theme/theme1.xml><?xml version="1.0" encoding="utf-8"?>
<a:theme xmlns:a="http://schemas.openxmlformats.org/drawingml/2006/main" name="Crop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Corte</Template>
  <TotalTime>3055</TotalTime>
  <Words>1021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O caso da estação ecológica do cercadinho</vt:lpstr>
      <vt:lpstr>Classificação do solo: área urbana ou rural?</vt:lpstr>
      <vt:lpstr>Apresentação do PowerPoint</vt:lpstr>
      <vt:lpstr>Apresentação do PowerPoint</vt:lpstr>
      <vt:lpstr>Classificação do solo: área urbana ou rural?</vt:lpstr>
      <vt:lpstr>Apresentação do PowerPoint</vt:lpstr>
      <vt:lpstr>Apresentação do PowerPoint</vt:lpstr>
      <vt:lpstr>  QUESTÃO PARA DEBATE (1):  É possível “congelar” as faculdades decorrentes da propriedade até que venha uma desapropriação sem prazo definido?</vt:lpstr>
      <vt:lpstr>  QUESTÃO PARA DEBATE (2):  Solução da desapropriação indireta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sul americanos</dc:title>
  <dc:creator>Priscila Nascimento</dc:creator>
  <cp:lastModifiedBy>Fernando Couto Garcia</cp:lastModifiedBy>
  <cp:revision>165</cp:revision>
  <dcterms:created xsi:type="dcterms:W3CDTF">2018-03-17T03:53:54Z</dcterms:created>
  <dcterms:modified xsi:type="dcterms:W3CDTF">2018-09-29T12:14:48Z</dcterms:modified>
</cp:coreProperties>
</file>