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4" r:id="rId6"/>
    <p:sldId id="259" r:id="rId7"/>
    <p:sldId id="263" r:id="rId8"/>
    <p:sldId id="261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5803B-189F-1B49-98E0-DD44D2E32379}" type="datetimeFigureOut">
              <a:rPr lang="en-US" smtClean="0"/>
              <a:t>9/30/14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F18DA-F103-8F40-B8ED-B8149E425B1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11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Retrato do Sr. </a:t>
            </a:r>
            <a:r>
              <a:rPr lang="pt-BR" dirty="0" err="1" smtClean="0"/>
              <a:t>Gachet</a:t>
            </a:r>
            <a:r>
              <a:rPr lang="pt-BR" dirty="0" smtClean="0"/>
              <a:t>, vendido em 1996 por USD 82.5 mi, atualizado em 2013 para USD</a:t>
            </a:r>
            <a:r>
              <a:rPr lang="pt-BR" baseline="0" dirty="0" smtClean="0"/>
              <a:t> 149 mi.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F18DA-F103-8F40-B8ED-B8149E425B1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32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Uso: jazigo de cemitério,</a:t>
            </a:r>
            <a:r>
              <a:rPr lang="pt-BR" baseline="0" dirty="0" smtClean="0"/>
              <a:t> p. ex.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F18DA-F103-8F40-B8ED-B8149E425B1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84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Propriedade</a:t>
            </a:r>
            <a:endParaRPr lang="pt-B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397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Limites constitucionais: função social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97" y="1821558"/>
            <a:ext cx="8353532" cy="4545540"/>
          </a:xfrm>
        </p:spPr>
        <p:txBody>
          <a:bodyPr>
            <a:normAutofit/>
          </a:bodyPr>
          <a:lstStyle/>
          <a:p>
            <a:r>
              <a:rPr lang="pt-BR" dirty="0" smtClean="0"/>
              <a:t>Propriedade privada de </a:t>
            </a:r>
            <a:r>
              <a:rPr lang="pt-BR" b="1" dirty="0" smtClean="0"/>
              <a:t>bens de produção</a:t>
            </a:r>
            <a:r>
              <a:rPr lang="pt-BR" dirty="0" smtClean="0"/>
              <a:t> (PPBP): terra, recursos naturais, empresa etc.;</a:t>
            </a:r>
          </a:p>
          <a:p>
            <a:pPr lvl="1"/>
            <a:r>
              <a:rPr lang="pt-BR" b="1" dirty="0" smtClean="0"/>
              <a:t>Vantagens:</a:t>
            </a:r>
            <a:r>
              <a:rPr lang="pt-BR" dirty="0" smtClean="0"/>
              <a:t> Eficiência, redução de custos, circulação de riquezas.</a:t>
            </a:r>
          </a:p>
          <a:p>
            <a:pPr lvl="1"/>
            <a:r>
              <a:rPr lang="pt-BR" b="1" dirty="0" smtClean="0"/>
              <a:t>Desvantagens:</a:t>
            </a:r>
            <a:r>
              <a:rPr lang="pt-BR" dirty="0" smtClean="0"/>
              <a:t> concentração de riqueza, prejuízo de concorrência, submissão das necessidades gerais a interesses econômicos de poucos.</a:t>
            </a:r>
          </a:p>
          <a:p>
            <a:r>
              <a:rPr lang="pt-BR" b="1" dirty="0" smtClean="0"/>
              <a:t>Relevância empresarial: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Recuperação de empresas (Lei 11.101/2005)</a:t>
            </a:r>
          </a:p>
          <a:p>
            <a:pPr lvl="1"/>
            <a:r>
              <a:rPr lang="pt-BR" dirty="0" smtClean="0"/>
              <a:t>Economia popular</a:t>
            </a:r>
          </a:p>
          <a:p>
            <a:pPr lvl="1"/>
            <a:r>
              <a:rPr lang="pt-BR" dirty="0" smtClean="0"/>
              <a:t>Concorrência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30824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834755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Funç</a:t>
            </a:r>
            <a:r>
              <a:rPr lang="pt-BR" dirty="0" smtClean="0"/>
              <a:t>ão social da propriedade urbana	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Planos diretores municipais</a:t>
            </a:r>
          </a:p>
          <a:p>
            <a:pPr lvl="1"/>
            <a:r>
              <a:rPr lang="pt-BR" dirty="0" smtClean="0"/>
              <a:t>Ocupaç</a:t>
            </a:r>
            <a:r>
              <a:rPr lang="pt-BR" dirty="0" smtClean="0"/>
              <a:t>ão ótima de espaços comunitários (circulação)</a:t>
            </a:r>
          </a:p>
          <a:p>
            <a:pPr lvl="1"/>
            <a:r>
              <a:rPr lang="pt-BR" dirty="0" smtClean="0"/>
              <a:t>Limite à propriedade imóvel especulativa (IPTU progressivo)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504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Propriedade: conceitos gerais	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98" y="1949824"/>
            <a:ext cx="8037028" cy="4007224"/>
          </a:xfrm>
        </p:spPr>
        <p:txBody>
          <a:bodyPr/>
          <a:lstStyle/>
          <a:p>
            <a:r>
              <a:rPr lang="pt-BR" dirty="0" smtClean="0"/>
              <a:t>Relação jurídica entre sujeito </a:t>
            </a:r>
            <a:r>
              <a:rPr lang="pt-BR" b="1" dirty="0" smtClean="0"/>
              <a:t>(proprietário)</a:t>
            </a:r>
            <a:r>
              <a:rPr lang="pt-BR" dirty="0" smtClean="0"/>
              <a:t> e coisa </a:t>
            </a:r>
            <a:r>
              <a:rPr lang="pt-BR" b="1" dirty="0" smtClean="0"/>
              <a:t>(propriedade)</a:t>
            </a:r>
          </a:p>
          <a:p>
            <a:pPr lvl="1"/>
            <a:r>
              <a:rPr lang="pt-BR" dirty="0" smtClean="0"/>
              <a:t>Direitos: </a:t>
            </a:r>
            <a:r>
              <a:rPr lang="pt-BR" b="1" dirty="0" smtClean="0"/>
              <a:t>uso, fruição</a:t>
            </a:r>
            <a:r>
              <a:rPr lang="pt-BR" dirty="0" smtClean="0"/>
              <a:t>, </a:t>
            </a:r>
            <a:r>
              <a:rPr lang="pt-BR" b="1" dirty="0" smtClean="0"/>
              <a:t>disposição</a:t>
            </a:r>
            <a:r>
              <a:rPr lang="pt-BR" dirty="0" smtClean="0"/>
              <a:t> e </a:t>
            </a:r>
            <a:r>
              <a:rPr lang="pt-BR" b="1" dirty="0" smtClean="0"/>
              <a:t>reivindicação</a:t>
            </a:r>
            <a:r>
              <a:rPr lang="pt-BR" dirty="0" smtClean="0"/>
              <a:t> (UFDR) da coisa.</a:t>
            </a:r>
          </a:p>
          <a:p>
            <a:r>
              <a:rPr lang="pt-BR" dirty="0" smtClean="0"/>
              <a:t>Fundamento jurídico para:</a:t>
            </a:r>
          </a:p>
          <a:p>
            <a:pPr lvl="1"/>
            <a:r>
              <a:rPr lang="pt-BR" dirty="0" smtClean="0"/>
              <a:t>Positivamente: submissão </a:t>
            </a:r>
            <a:r>
              <a:rPr lang="pt-BR" dirty="0"/>
              <a:t>da coisa à vontade do </a:t>
            </a:r>
            <a:r>
              <a:rPr lang="pt-BR" dirty="0" smtClean="0"/>
              <a:t>sujeito.</a:t>
            </a:r>
          </a:p>
          <a:p>
            <a:pPr lvl="1"/>
            <a:r>
              <a:rPr lang="pt-BR" dirty="0" smtClean="0"/>
              <a:t>Negativamente: proibição da submissão não consentida a terceiros.</a:t>
            </a:r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79463" y="4545545"/>
            <a:ext cx="7808963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Código Civil, art. 1228:</a:t>
            </a:r>
            <a:r>
              <a:rPr lang="pt-BR" dirty="0" smtClean="0"/>
              <a:t> O proprietário tem a faculdade de usar, gozar e dispor da coisa, e o direito de reavê-la do poder de quem quer que injustamente a possua ou detenha.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56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Propriedade: plena e restrita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Propriedade plena:</a:t>
            </a:r>
            <a:r>
              <a:rPr lang="pt-BR" dirty="0" smtClean="0"/>
              <a:t> U-F-D-R</a:t>
            </a:r>
          </a:p>
          <a:p>
            <a:r>
              <a:rPr lang="pt-BR" b="1" dirty="0" smtClean="0"/>
              <a:t>Propriedade limitada:</a:t>
            </a:r>
            <a:r>
              <a:rPr lang="pt-BR" dirty="0" smtClean="0"/>
              <a:t> onerada em relação a um ou mais sub-direitos de propriedade.</a:t>
            </a:r>
          </a:p>
          <a:p>
            <a:pPr lvl="1"/>
            <a:r>
              <a:rPr lang="pt-BR" dirty="0" smtClean="0"/>
              <a:t>Por vontade do proprietário, em favor de terceiro (usufruto);</a:t>
            </a:r>
          </a:p>
          <a:p>
            <a:pPr lvl="1"/>
            <a:r>
              <a:rPr lang="pt-BR" dirty="0" smtClean="0"/>
              <a:t>Por conveniência de um negócio jurídico (garantias reais);</a:t>
            </a:r>
          </a:p>
          <a:p>
            <a:pPr lvl="1"/>
            <a:r>
              <a:rPr lang="pt-BR" dirty="0" smtClean="0"/>
              <a:t>Por exigência legal (hipoteca legal, p. ex.)</a:t>
            </a:r>
          </a:p>
          <a:p>
            <a:pPr lvl="1"/>
            <a:r>
              <a:rPr lang="pt-BR" dirty="0" smtClean="0"/>
              <a:t>Por circunstâncias inerentes à modalidade de propriedade e sua função social  (vizinhança, função social da propriedade)</a:t>
            </a:r>
          </a:p>
          <a:p>
            <a:pPr marL="34925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866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gerais da propriedade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Absoluta</a:t>
            </a:r>
            <a:r>
              <a:rPr lang="pt-BR" dirty="0" smtClean="0"/>
              <a:t>, em muitos casos; sujeita a limitações em outros;</a:t>
            </a:r>
          </a:p>
          <a:p>
            <a:r>
              <a:rPr lang="pt-BR" b="1" dirty="0" smtClean="0"/>
              <a:t>Exclusiva</a:t>
            </a:r>
            <a:r>
              <a:rPr lang="pt-BR" dirty="0" smtClean="0"/>
              <a:t>, embora haja condomínios e interesses indiretos de terceiros;</a:t>
            </a:r>
          </a:p>
          <a:p>
            <a:r>
              <a:rPr lang="pt-BR" b="1" dirty="0" smtClean="0"/>
              <a:t>Perpétua</a:t>
            </a:r>
            <a:r>
              <a:rPr lang="pt-BR" dirty="0" smtClean="0"/>
              <a:t>, embora possa ser perdida sem vontade do titular;</a:t>
            </a:r>
          </a:p>
          <a:p>
            <a:r>
              <a:rPr lang="pt-BR" b="1" dirty="0" smtClean="0"/>
              <a:t>Complexa e elástica</a:t>
            </a:r>
            <a:r>
              <a:rPr lang="pt-BR" dirty="0" smtClean="0"/>
              <a:t>, pois reúne diversos “</a:t>
            </a:r>
            <a:r>
              <a:rPr lang="pt-BR" dirty="0" err="1" smtClean="0"/>
              <a:t>subdireitos</a:t>
            </a:r>
            <a:r>
              <a:rPr lang="pt-BR" dirty="0" smtClean="0"/>
              <a:t>” (U-F-D-R) e admite gradação (oneração);</a:t>
            </a:r>
          </a:p>
          <a:p>
            <a:r>
              <a:rPr lang="pt-BR" b="1" dirty="0" smtClean="0"/>
              <a:t>Direito Fundamental</a:t>
            </a:r>
            <a:r>
              <a:rPr lang="pt-BR" dirty="0" smtClean="0"/>
              <a:t> (Const., art. 5º, XXII).</a:t>
            </a:r>
            <a:endParaRPr lang="pt-BR" b="1" dirty="0" smtClean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056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976053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Propriedade: usos, abusos, limitações</a:t>
            </a: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40" y="1888392"/>
            <a:ext cx="3110949" cy="23302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462" y="4328601"/>
            <a:ext cx="3598296" cy="2021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061" y="1837218"/>
            <a:ext cx="3729073" cy="459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11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Limites: propriedade para que?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45" y="3409145"/>
            <a:ext cx="5419576" cy="277412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direito de propriedade pode recair sobre:</a:t>
            </a:r>
          </a:p>
          <a:p>
            <a:pPr lvl="1"/>
            <a:r>
              <a:rPr lang="pt-BR" dirty="0" smtClean="0"/>
              <a:t>Bens de consumo (celular, gravata, automóvel, casa);</a:t>
            </a:r>
          </a:p>
          <a:p>
            <a:pPr lvl="1"/>
            <a:r>
              <a:rPr lang="pt-BR" dirty="0" smtClean="0"/>
              <a:t>Bens de produção (terra, recursos naturais, coisas comerciáveis)</a:t>
            </a:r>
          </a:p>
          <a:p>
            <a:pPr lvl="1"/>
            <a:r>
              <a:rPr lang="pt-BR" dirty="0" smtClean="0"/>
              <a:t>Bens culturais (patrimônio histórico, obra artística, etc.)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62754" y="2038816"/>
            <a:ext cx="7808963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Constituição de 1988, art. 5º, XXII e XXIII:</a:t>
            </a:r>
            <a:endParaRPr lang="pt-BR" b="1" dirty="0"/>
          </a:p>
          <a:p>
            <a:pPr marL="285750" indent="-285750">
              <a:buFontTx/>
              <a:buChar char="-"/>
            </a:pPr>
            <a:r>
              <a:rPr lang="pt-BR" dirty="0" smtClean="0"/>
              <a:t>É garantido o direito de propriedade;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A propriedade atenderá sua função social.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12" y="3308889"/>
            <a:ext cx="2612768" cy="287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Limites por autoimposição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43" y="1949824"/>
            <a:ext cx="8153992" cy="4007224"/>
          </a:xfrm>
        </p:spPr>
        <p:txBody>
          <a:bodyPr/>
          <a:lstStyle/>
          <a:p>
            <a:r>
              <a:rPr lang="pt-BR" b="1" dirty="0" smtClean="0"/>
              <a:t>Superfície:</a:t>
            </a:r>
            <a:r>
              <a:rPr lang="pt-BR" dirty="0" smtClean="0"/>
              <a:t> concessão, gratuita ou onerosa, do direito de construir / plantar em terreno (CC, art. 1.369);</a:t>
            </a:r>
            <a:endParaRPr lang="pt-BR" b="1" dirty="0" smtClean="0"/>
          </a:p>
          <a:p>
            <a:r>
              <a:rPr lang="pt-BR" b="1" dirty="0" smtClean="0"/>
              <a:t>Servidão: </a:t>
            </a:r>
            <a:r>
              <a:rPr lang="pt-BR" dirty="0" smtClean="0"/>
              <a:t>prédio serviente proporciona utilidade a prédio dominante (CC, art. 1.378). </a:t>
            </a:r>
            <a:endParaRPr lang="pt-BR" b="1" dirty="0" smtClean="0"/>
          </a:p>
          <a:p>
            <a:r>
              <a:rPr lang="pt-BR" b="1" dirty="0" smtClean="0"/>
              <a:t>Usufruto: </a:t>
            </a:r>
            <a:r>
              <a:rPr lang="pt-BR" dirty="0" smtClean="0"/>
              <a:t>cessão do uso e fruição, restando reivindicação e disposição (“nu-proprietário”), salvo se vitalício o usufruto.</a:t>
            </a:r>
            <a:endParaRPr lang="pt-BR" b="1" dirty="0" smtClean="0"/>
          </a:p>
          <a:p>
            <a:r>
              <a:rPr lang="pt-BR" b="1" dirty="0" smtClean="0"/>
              <a:t>Uso:</a:t>
            </a:r>
            <a:r>
              <a:rPr lang="pt-BR" dirty="0" smtClean="0"/>
              <a:t> cessão apenas do uso; fruição, só para necessidades básicas.</a:t>
            </a:r>
            <a:endParaRPr lang="pt-BR" b="1" dirty="0" smtClean="0"/>
          </a:p>
          <a:p>
            <a:r>
              <a:rPr lang="pt-BR" b="1" dirty="0" smtClean="0"/>
              <a:t>Habitação:</a:t>
            </a:r>
            <a:r>
              <a:rPr lang="pt-BR" dirty="0" smtClean="0"/>
              <a:t> gratuito, apenas para moradia da família.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5791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Limites legais: vizinhança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“Vizinho”:</a:t>
            </a:r>
            <a:r>
              <a:rPr lang="pt-BR" dirty="0" smtClean="0"/>
              <a:t> aquele que pode sofrer repercussão de atos propagados por outrem (≠ de contiguidade)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045" y="2840992"/>
            <a:ext cx="7808963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Código Civil, art. 1.277: </a:t>
            </a:r>
            <a:r>
              <a:rPr lang="pt-BR" dirty="0" smtClean="0"/>
              <a:t>O proprietário ou possuidor de um prédio tem o direito de fazer cessar as interferências prejudiciais à segurança, sossego e à saúde dos que o habitam, provocadas pela utilização de propriedade vizinha.</a:t>
            </a:r>
          </a:p>
        </p:txBody>
      </p:sp>
      <p:pic>
        <p:nvPicPr>
          <p:cNvPr id="6" name="Picture 5" descr="Screen Shot 2013-09-11 at 2.04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295833"/>
            <a:ext cx="7450787" cy="618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62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(segue): passagem forçada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Passagem forçada: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Acesso </a:t>
            </a:r>
            <a:r>
              <a:rPr lang="pt-BR" dirty="0"/>
              <a:t>obrigatório </a:t>
            </a:r>
            <a:r>
              <a:rPr lang="pt-BR" dirty="0" smtClean="0"/>
              <a:t>de imóvel encravado à </a:t>
            </a:r>
            <a:r>
              <a:rPr lang="pt-BR" dirty="0"/>
              <a:t>via pública, mediante </a:t>
            </a:r>
            <a:r>
              <a:rPr lang="pt-BR" dirty="0" smtClean="0"/>
              <a:t>indenização </a:t>
            </a:r>
            <a:r>
              <a:rPr lang="pt-BR" dirty="0"/>
              <a:t>(CC, art. 1.285) </a:t>
            </a:r>
            <a:r>
              <a:rPr lang="pt-BR" dirty="0" smtClean="0"/>
              <a:t>.</a:t>
            </a:r>
            <a:endParaRPr lang="pt-BR" dirty="0"/>
          </a:p>
          <a:p>
            <a:pPr lvl="1"/>
            <a:r>
              <a:rPr lang="pt-BR" dirty="0" smtClean="0"/>
              <a:t>Passagem de cabos e tubulações: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/>
              <a:t>CC, art. 1.286</a:t>
            </a:r>
            <a:r>
              <a:rPr lang="pt-BR" dirty="0" smtClean="0"/>
              <a:t>)</a:t>
            </a:r>
          </a:p>
          <a:p>
            <a:pPr lvl="1"/>
            <a:endParaRPr lang="pt-BR" dirty="0"/>
          </a:p>
          <a:p>
            <a:r>
              <a:rPr lang="pt-BR" dirty="0" smtClean="0"/>
              <a:t>É obrigatória quando:</a:t>
            </a:r>
          </a:p>
          <a:p>
            <a:pPr lvl="1"/>
            <a:r>
              <a:rPr lang="pt-BR" dirty="0" smtClean="0"/>
              <a:t>De outra forma for impossível a passagem;</a:t>
            </a:r>
          </a:p>
          <a:p>
            <a:pPr lvl="1"/>
            <a:r>
              <a:rPr lang="pt-BR" dirty="0" smtClean="0"/>
              <a:t>Sendo possível a alternativa, seja excessivamente onerosa.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61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4407</TotalTime>
  <Words>695</Words>
  <Application>Microsoft Macintosh PowerPoint</Application>
  <PresentationFormat>On-screen Show (4:3)</PresentationFormat>
  <Paragraphs>65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Propriedade</vt:lpstr>
      <vt:lpstr>Propriedade: conceitos gerais </vt:lpstr>
      <vt:lpstr>Propriedade: plena e restrita</vt:lpstr>
      <vt:lpstr>Características gerais da propriedade</vt:lpstr>
      <vt:lpstr>Propriedade: usos, abusos, limitações</vt:lpstr>
      <vt:lpstr>Limites: propriedade para que? </vt:lpstr>
      <vt:lpstr>Limites por autoimposição</vt:lpstr>
      <vt:lpstr>Limites legais: vizinhança</vt:lpstr>
      <vt:lpstr>(segue): passagem forçada</vt:lpstr>
      <vt:lpstr>Limites constitucionais: função social</vt:lpstr>
      <vt:lpstr>Função social da propriedade urbana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Propriedade</dc:title>
  <dc:creator>Rafael Mafei</dc:creator>
  <cp:lastModifiedBy>Rafael Mafei</cp:lastModifiedBy>
  <cp:revision>27</cp:revision>
  <dcterms:created xsi:type="dcterms:W3CDTF">2013-09-11T14:24:09Z</dcterms:created>
  <dcterms:modified xsi:type="dcterms:W3CDTF">2014-09-30T13:52:43Z</dcterms:modified>
</cp:coreProperties>
</file>