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16" r:id="rId6"/>
    <p:sldId id="317" r:id="rId7"/>
    <p:sldId id="318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15880F-465D-4264-A7BD-3E8C2FE7E925}" type="doc">
      <dgm:prSet loTypeId="urn:microsoft.com/office/officeart/2005/8/layout/default#1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B9362914-6A5E-4FDD-8A59-01E3BBEF784E}">
      <dgm:prSet phldrT="[Texto]" custT="1"/>
      <dgm:spPr/>
      <dgm:t>
        <a:bodyPr/>
        <a:lstStyle/>
        <a:p>
          <a:r>
            <a:rPr lang="pt-BR" sz="2800" dirty="0"/>
            <a:t>Genocídio:</a:t>
          </a:r>
        </a:p>
      </dgm:t>
    </dgm:pt>
    <dgm:pt modelId="{AE1A8631-12F9-4DB5-9DB6-979BEE17281A}" type="parTrans" cxnId="{689A61B6-2980-4A65-AA4A-830DC45A2320}">
      <dgm:prSet/>
      <dgm:spPr/>
      <dgm:t>
        <a:bodyPr/>
        <a:lstStyle/>
        <a:p>
          <a:endParaRPr lang="pt-BR"/>
        </a:p>
      </dgm:t>
    </dgm:pt>
    <dgm:pt modelId="{F2CC5854-E627-4443-AD5D-7EA09F58DA8E}" type="sibTrans" cxnId="{689A61B6-2980-4A65-AA4A-830DC45A2320}">
      <dgm:prSet/>
      <dgm:spPr/>
      <dgm:t>
        <a:bodyPr/>
        <a:lstStyle/>
        <a:p>
          <a:endParaRPr lang="pt-BR"/>
        </a:p>
      </dgm:t>
    </dgm:pt>
    <dgm:pt modelId="{A5EA54E2-96E8-4C04-BAEF-2375E5F44322}">
      <dgm:prSet phldrT="[Texto]"/>
      <dgm:spPr/>
      <dgm:t>
        <a:bodyPr/>
        <a:lstStyle/>
        <a:p>
          <a:r>
            <a:rPr lang="pt-BR" sz="2400" dirty="0"/>
            <a:t>causar lesões graves à integridade física ou mental a membros do grupo; </a:t>
          </a:r>
        </a:p>
      </dgm:t>
    </dgm:pt>
    <dgm:pt modelId="{DAFAF4F7-0772-4753-A037-BD94E7889FFB}" type="parTrans" cxnId="{209F1427-3968-4DAD-8BC8-7385BAD95349}">
      <dgm:prSet/>
      <dgm:spPr/>
      <dgm:t>
        <a:bodyPr/>
        <a:lstStyle/>
        <a:p>
          <a:endParaRPr lang="pt-BR"/>
        </a:p>
      </dgm:t>
    </dgm:pt>
    <dgm:pt modelId="{B2B22AD5-D1CF-4DBD-BF61-BD04C6D5E7FF}" type="sibTrans" cxnId="{209F1427-3968-4DAD-8BC8-7385BAD95349}">
      <dgm:prSet/>
      <dgm:spPr/>
      <dgm:t>
        <a:bodyPr/>
        <a:lstStyle/>
        <a:p>
          <a:endParaRPr lang="pt-BR"/>
        </a:p>
      </dgm:t>
    </dgm:pt>
    <dgm:pt modelId="{32819F7D-B3D6-4175-BB59-CE4CDC773774}">
      <dgm:prSet phldrT="[Texto]"/>
      <dgm:spPr/>
      <dgm:t>
        <a:bodyPr/>
        <a:lstStyle/>
        <a:p>
          <a:r>
            <a:rPr lang="pt-BR" sz="2400" dirty="0"/>
            <a:t>submeter intencionalmente o grupo a condições de existência capaz de ocasionar-lhes a destruição  física total ou parcial; </a:t>
          </a:r>
        </a:p>
      </dgm:t>
    </dgm:pt>
    <dgm:pt modelId="{615F0FDA-9BFA-4E06-9866-CBF9D4CF1335}" type="parTrans" cxnId="{7A377B4F-DB50-40C3-8C6E-5AEF752E1FBA}">
      <dgm:prSet/>
      <dgm:spPr/>
      <dgm:t>
        <a:bodyPr/>
        <a:lstStyle/>
        <a:p>
          <a:endParaRPr lang="pt-BR"/>
        </a:p>
      </dgm:t>
    </dgm:pt>
    <dgm:pt modelId="{3ADFEF79-F7F4-4AAF-95CF-2641BB203100}" type="sibTrans" cxnId="{7A377B4F-DB50-40C3-8C6E-5AEF752E1FBA}">
      <dgm:prSet/>
      <dgm:spPr/>
      <dgm:t>
        <a:bodyPr/>
        <a:lstStyle/>
        <a:p>
          <a:endParaRPr lang="pt-BR"/>
        </a:p>
      </dgm:t>
    </dgm:pt>
    <dgm:pt modelId="{059EFF83-9BD3-4747-AB07-0153387C4F60}">
      <dgm:prSet phldrT="[Texto]"/>
      <dgm:spPr/>
      <dgm:t>
        <a:bodyPr/>
        <a:lstStyle/>
        <a:p>
          <a:r>
            <a:rPr lang="pt-BR" sz="2400" dirty="0"/>
            <a:t>adotar medidas destinadas a impedir nascimentos no grupo; e</a:t>
          </a:r>
        </a:p>
      </dgm:t>
    </dgm:pt>
    <dgm:pt modelId="{FEB67E69-CB44-4A21-B447-26A57CF92F1B}" type="parTrans" cxnId="{8D38C7B6-03E2-47F4-AF16-855D968976A1}">
      <dgm:prSet/>
      <dgm:spPr/>
      <dgm:t>
        <a:bodyPr/>
        <a:lstStyle/>
        <a:p>
          <a:endParaRPr lang="pt-BR"/>
        </a:p>
      </dgm:t>
    </dgm:pt>
    <dgm:pt modelId="{BEED13F9-4DE4-4B21-8DBB-CE4579B42487}" type="sibTrans" cxnId="{8D38C7B6-03E2-47F4-AF16-855D968976A1}">
      <dgm:prSet/>
      <dgm:spPr/>
      <dgm:t>
        <a:bodyPr/>
        <a:lstStyle/>
        <a:p>
          <a:endParaRPr lang="pt-BR"/>
        </a:p>
      </dgm:t>
    </dgm:pt>
    <dgm:pt modelId="{9CFC85C0-EDA2-4AF9-8931-9FD8C6BC94F7}">
      <dgm:prSet phldrT="[Texto]"/>
      <dgm:spPr/>
      <dgm:t>
        <a:bodyPr/>
        <a:lstStyle/>
        <a:p>
          <a:r>
            <a:rPr lang="pt-BR" sz="2400" dirty="0"/>
            <a:t>efetuar a transferência forçada de pessoas do grupo para outro grupo.</a:t>
          </a:r>
        </a:p>
      </dgm:t>
    </dgm:pt>
    <dgm:pt modelId="{75660B22-9A52-4391-8F24-442813338359}" type="parTrans" cxnId="{F23BC614-00D7-4289-A1C4-2BF5C9B13972}">
      <dgm:prSet/>
      <dgm:spPr/>
      <dgm:t>
        <a:bodyPr/>
        <a:lstStyle/>
        <a:p>
          <a:endParaRPr lang="pt-BR"/>
        </a:p>
      </dgm:t>
    </dgm:pt>
    <dgm:pt modelId="{B29BEC0E-B8A9-480B-9776-26246EA5CEC2}" type="sibTrans" cxnId="{F23BC614-00D7-4289-A1C4-2BF5C9B13972}">
      <dgm:prSet/>
      <dgm:spPr/>
      <dgm:t>
        <a:bodyPr/>
        <a:lstStyle/>
        <a:p>
          <a:endParaRPr lang="pt-BR"/>
        </a:p>
      </dgm:t>
    </dgm:pt>
    <dgm:pt modelId="{477E0A44-914E-4140-A638-308425D432EC}">
      <dgm:prSet phldrT="[Texto]"/>
      <dgm:spPr/>
      <dgm:t>
        <a:bodyPr/>
        <a:lstStyle/>
        <a:p>
          <a:r>
            <a:rPr lang="pt-BR" sz="2400" dirty="0"/>
            <a:t>matar membros de um grupo ou comunidade étnica; </a:t>
          </a:r>
        </a:p>
      </dgm:t>
    </dgm:pt>
    <dgm:pt modelId="{766AEFC4-8AE1-459C-A831-2079B6C4D900}" type="sibTrans" cxnId="{4F8AD71A-E188-40BD-8A17-52F7319DF6DE}">
      <dgm:prSet/>
      <dgm:spPr/>
      <dgm:t>
        <a:bodyPr/>
        <a:lstStyle/>
        <a:p>
          <a:endParaRPr lang="pt-BR"/>
        </a:p>
      </dgm:t>
    </dgm:pt>
    <dgm:pt modelId="{6F401E57-C4E5-436F-954E-5AEFC0FB36C2}" type="parTrans" cxnId="{4F8AD71A-E188-40BD-8A17-52F7319DF6DE}">
      <dgm:prSet/>
      <dgm:spPr/>
      <dgm:t>
        <a:bodyPr/>
        <a:lstStyle/>
        <a:p>
          <a:endParaRPr lang="pt-BR"/>
        </a:p>
      </dgm:t>
    </dgm:pt>
    <dgm:pt modelId="{A6E130D3-23EA-48D7-97B6-A02F8C78987D}" type="pres">
      <dgm:prSet presAssocID="{F815880F-465D-4264-A7BD-3E8C2FE7E925}" presName="diagram" presStyleCnt="0">
        <dgm:presLayoutVars>
          <dgm:dir/>
          <dgm:resizeHandles val="exact"/>
        </dgm:presLayoutVars>
      </dgm:prSet>
      <dgm:spPr/>
    </dgm:pt>
    <dgm:pt modelId="{04DB3925-88F4-439D-BBDE-81207F72197A}" type="pres">
      <dgm:prSet presAssocID="{B9362914-6A5E-4FDD-8A59-01E3BBEF784E}" presName="node" presStyleLbl="node1" presStyleIdx="0" presStyleCnt="1" custScaleX="128890">
        <dgm:presLayoutVars>
          <dgm:bulletEnabled val="1"/>
        </dgm:presLayoutVars>
      </dgm:prSet>
      <dgm:spPr/>
    </dgm:pt>
  </dgm:ptLst>
  <dgm:cxnLst>
    <dgm:cxn modelId="{7AC57D10-D445-42DB-AE7D-E16DADA2D8C3}" type="presOf" srcId="{A5EA54E2-96E8-4C04-BAEF-2375E5F44322}" destId="{04DB3925-88F4-439D-BBDE-81207F72197A}" srcOrd="0" destOrd="2" presId="urn:microsoft.com/office/officeart/2005/8/layout/default#1"/>
    <dgm:cxn modelId="{F23BC614-00D7-4289-A1C4-2BF5C9B13972}" srcId="{B9362914-6A5E-4FDD-8A59-01E3BBEF784E}" destId="{9CFC85C0-EDA2-4AF9-8931-9FD8C6BC94F7}" srcOrd="4" destOrd="0" parTransId="{75660B22-9A52-4391-8F24-442813338359}" sibTransId="{B29BEC0E-B8A9-480B-9776-26246EA5CEC2}"/>
    <dgm:cxn modelId="{4F8AD71A-E188-40BD-8A17-52F7319DF6DE}" srcId="{B9362914-6A5E-4FDD-8A59-01E3BBEF784E}" destId="{477E0A44-914E-4140-A638-308425D432EC}" srcOrd="0" destOrd="0" parTransId="{6F401E57-C4E5-436F-954E-5AEFC0FB36C2}" sibTransId="{766AEFC4-8AE1-459C-A831-2079B6C4D900}"/>
    <dgm:cxn modelId="{3D060325-FDC3-4E29-A727-D197FBF297A8}" type="presOf" srcId="{32819F7D-B3D6-4175-BB59-CE4CDC773774}" destId="{04DB3925-88F4-439D-BBDE-81207F72197A}" srcOrd="0" destOrd="3" presId="urn:microsoft.com/office/officeart/2005/8/layout/default#1"/>
    <dgm:cxn modelId="{209F1427-3968-4DAD-8BC8-7385BAD95349}" srcId="{B9362914-6A5E-4FDD-8A59-01E3BBEF784E}" destId="{A5EA54E2-96E8-4C04-BAEF-2375E5F44322}" srcOrd="1" destOrd="0" parTransId="{DAFAF4F7-0772-4753-A037-BD94E7889FFB}" sibTransId="{B2B22AD5-D1CF-4DBD-BF61-BD04C6D5E7FF}"/>
    <dgm:cxn modelId="{28C5843C-7992-4980-80FE-DBA0F144D193}" type="presOf" srcId="{F815880F-465D-4264-A7BD-3E8C2FE7E925}" destId="{A6E130D3-23EA-48D7-97B6-A02F8C78987D}" srcOrd="0" destOrd="0" presId="urn:microsoft.com/office/officeart/2005/8/layout/default#1"/>
    <dgm:cxn modelId="{1CB4166B-0EAA-4E7B-938A-480B8690D5A0}" type="presOf" srcId="{059EFF83-9BD3-4747-AB07-0153387C4F60}" destId="{04DB3925-88F4-439D-BBDE-81207F72197A}" srcOrd="0" destOrd="4" presId="urn:microsoft.com/office/officeart/2005/8/layout/default#1"/>
    <dgm:cxn modelId="{3A120C6C-4CBA-491B-B9AA-2735E8A244E1}" type="presOf" srcId="{B9362914-6A5E-4FDD-8A59-01E3BBEF784E}" destId="{04DB3925-88F4-439D-BBDE-81207F72197A}" srcOrd="0" destOrd="0" presId="urn:microsoft.com/office/officeart/2005/8/layout/default#1"/>
    <dgm:cxn modelId="{7A377B4F-DB50-40C3-8C6E-5AEF752E1FBA}" srcId="{B9362914-6A5E-4FDD-8A59-01E3BBEF784E}" destId="{32819F7D-B3D6-4175-BB59-CE4CDC773774}" srcOrd="2" destOrd="0" parTransId="{615F0FDA-9BFA-4E06-9866-CBF9D4CF1335}" sibTransId="{3ADFEF79-F7F4-4AAF-95CF-2641BB203100}"/>
    <dgm:cxn modelId="{633A178B-428D-48DC-AE3C-B67BB7F16CBD}" type="presOf" srcId="{9CFC85C0-EDA2-4AF9-8931-9FD8C6BC94F7}" destId="{04DB3925-88F4-439D-BBDE-81207F72197A}" srcOrd="0" destOrd="5" presId="urn:microsoft.com/office/officeart/2005/8/layout/default#1"/>
    <dgm:cxn modelId="{689A61B6-2980-4A65-AA4A-830DC45A2320}" srcId="{F815880F-465D-4264-A7BD-3E8C2FE7E925}" destId="{B9362914-6A5E-4FDD-8A59-01E3BBEF784E}" srcOrd="0" destOrd="0" parTransId="{AE1A8631-12F9-4DB5-9DB6-979BEE17281A}" sibTransId="{F2CC5854-E627-4443-AD5D-7EA09F58DA8E}"/>
    <dgm:cxn modelId="{8D38C7B6-03E2-47F4-AF16-855D968976A1}" srcId="{B9362914-6A5E-4FDD-8A59-01E3BBEF784E}" destId="{059EFF83-9BD3-4747-AB07-0153387C4F60}" srcOrd="3" destOrd="0" parTransId="{FEB67E69-CB44-4A21-B447-26A57CF92F1B}" sibTransId="{BEED13F9-4DE4-4B21-8DBB-CE4579B42487}"/>
    <dgm:cxn modelId="{EDCD3ECE-7D7D-4F17-8F6D-1263A427D1EF}" type="presOf" srcId="{477E0A44-914E-4140-A638-308425D432EC}" destId="{04DB3925-88F4-439D-BBDE-81207F72197A}" srcOrd="0" destOrd="1" presId="urn:microsoft.com/office/officeart/2005/8/layout/default#1"/>
    <dgm:cxn modelId="{A8D9188C-3EFF-435C-B064-2C4FBBA892AC}" type="presParOf" srcId="{A6E130D3-23EA-48D7-97B6-A02F8C78987D}" destId="{04DB3925-88F4-439D-BBDE-81207F72197A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15880F-465D-4264-A7BD-3E8C2FE7E925}" type="doc">
      <dgm:prSet loTypeId="urn:microsoft.com/office/officeart/2005/8/layout/default#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B9362914-6A5E-4FDD-8A59-01E3BBEF784E}">
      <dgm:prSet phldrT="[Texto]" custT="1"/>
      <dgm:spPr/>
      <dgm:t>
        <a:bodyPr/>
        <a:lstStyle/>
        <a:p>
          <a:r>
            <a:rPr lang="pt-BR" sz="2500" dirty="0"/>
            <a:t>(a) homicídio; (b) extermínio; (c) escravidão; (d) deportação ou transferência forçada de populações; (e) encarceramento ou privação grave da liberdade física em violação a normas fundamentais de direito internacional; (f) tortura; (g) estupro;  (h) escravidão sexual, prostituição compulsória, gravidez imposta, esterilização forçada ou outros abusos sexuais graves; (i) perseguição de um grupo ou coletividade com identidade própria, por motivos políticos, raciais, nacionais, étnicos, culturais ou religiosos; (j) desaparecimento de pessoas; (k) apartheid; e (l) outras práticas que causem grande sofrimento ou atentem contra a integridade física ou saúde mental das pessoas.</a:t>
          </a:r>
        </a:p>
      </dgm:t>
    </dgm:pt>
    <dgm:pt modelId="{AE1A8631-12F9-4DB5-9DB6-979BEE17281A}" type="parTrans" cxnId="{689A61B6-2980-4A65-AA4A-830DC45A2320}">
      <dgm:prSet/>
      <dgm:spPr/>
      <dgm:t>
        <a:bodyPr/>
        <a:lstStyle/>
        <a:p>
          <a:endParaRPr lang="pt-BR"/>
        </a:p>
      </dgm:t>
    </dgm:pt>
    <dgm:pt modelId="{F2CC5854-E627-4443-AD5D-7EA09F58DA8E}" type="sibTrans" cxnId="{689A61B6-2980-4A65-AA4A-830DC45A2320}">
      <dgm:prSet/>
      <dgm:spPr/>
      <dgm:t>
        <a:bodyPr/>
        <a:lstStyle/>
        <a:p>
          <a:endParaRPr lang="pt-BR"/>
        </a:p>
      </dgm:t>
    </dgm:pt>
    <dgm:pt modelId="{A6E130D3-23EA-48D7-97B6-A02F8C78987D}" type="pres">
      <dgm:prSet presAssocID="{F815880F-465D-4264-A7BD-3E8C2FE7E925}" presName="diagram" presStyleCnt="0">
        <dgm:presLayoutVars>
          <dgm:dir/>
          <dgm:resizeHandles val="exact"/>
        </dgm:presLayoutVars>
      </dgm:prSet>
      <dgm:spPr/>
    </dgm:pt>
    <dgm:pt modelId="{04DB3925-88F4-439D-BBDE-81207F72197A}" type="pres">
      <dgm:prSet presAssocID="{B9362914-6A5E-4FDD-8A59-01E3BBEF784E}" presName="node" presStyleLbl="node1" presStyleIdx="0" presStyleCnt="1" custScaleX="124211">
        <dgm:presLayoutVars>
          <dgm:bulletEnabled val="1"/>
        </dgm:presLayoutVars>
      </dgm:prSet>
      <dgm:spPr/>
    </dgm:pt>
  </dgm:ptLst>
  <dgm:cxnLst>
    <dgm:cxn modelId="{04B59748-7E4F-43B6-BD1C-F0CA93E4942B}" type="presOf" srcId="{B9362914-6A5E-4FDD-8A59-01E3BBEF784E}" destId="{04DB3925-88F4-439D-BBDE-81207F72197A}" srcOrd="0" destOrd="0" presId="urn:microsoft.com/office/officeart/2005/8/layout/default#2"/>
    <dgm:cxn modelId="{689A61B6-2980-4A65-AA4A-830DC45A2320}" srcId="{F815880F-465D-4264-A7BD-3E8C2FE7E925}" destId="{B9362914-6A5E-4FDD-8A59-01E3BBEF784E}" srcOrd="0" destOrd="0" parTransId="{AE1A8631-12F9-4DB5-9DB6-979BEE17281A}" sibTransId="{F2CC5854-E627-4443-AD5D-7EA09F58DA8E}"/>
    <dgm:cxn modelId="{9183B9D3-83C5-42D5-9884-CDE5CA316433}" type="presOf" srcId="{F815880F-465D-4264-A7BD-3E8C2FE7E925}" destId="{A6E130D3-23EA-48D7-97B6-A02F8C78987D}" srcOrd="0" destOrd="0" presId="urn:microsoft.com/office/officeart/2005/8/layout/default#2"/>
    <dgm:cxn modelId="{E4102689-60C8-43A9-8FBB-9E33D751B89A}" type="presParOf" srcId="{A6E130D3-23EA-48D7-97B6-A02F8C78987D}" destId="{04DB3925-88F4-439D-BBDE-81207F72197A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15880F-465D-4264-A7BD-3E8C2FE7E925}" type="doc">
      <dgm:prSet loTypeId="urn:microsoft.com/office/officeart/2005/8/layout/default#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B9362914-6A5E-4FDD-8A59-01E3BBEF784E}">
      <dgm:prSet phldrT="[Texto]" custT="1"/>
      <dgm:spPr/>
      <dgm:t>
        <a:bodyPr/>
        <a:lstStyle/>
        <a:p>
          <a:r>
            <a:rPr lang="pt-BR" sz="2500" dirty="0"/>
            <a:t>Configuram-se como </a:t>
          </a:r>
          <a:r>
            <a:rPr lang="pt-BR" sz="2500" b="1" dirty="0"/>
            <a:t>Crimes de Guerra</a:t>
          </a:r>
          <a:r>
            <a:rPr lang="pt-BR" sz="2500" dirty="0"/>
            <a:t>: </a:t>
          </a:r>
        </a:p>
        <a:p>
          <a:r>
            <a:rPr lang="pt-BR" sz="2500" dirty="0"/>
            <a:t>(a) homicídio doloso; (b) tortura e outros tratamentos desumanos; (c) ataque a civis e destruição injustificada de seus bens; (d) tomada de reféns; (e) guerra sem quartel; (f) saques; (g) morte ou ferimento de adversários que se renderam; (h) utilização de veneno e de armas envenenadas; (i) manejo de gases asfixiantes ou armas tóxicas; (j) uso de armas, projéteis, materiais ou métodos que causem danos supérfluos ou sofrimentos desnecessários; (k) emprego de escudos humanos; (l) morte de civis por inanição; (m) organização de tribunais de exceção; (n) recrutamento de crianças menores de 15 anos.</a:t>
          </a:r>
        </a:p>
      </dgm:t>
    </dgm:pt>
    <dgm:pt modelId="{AE1A8631-12F9-4DB5-9DB6-979BEE17281A}" type="parTrans" cxnId="{689A61B6-2980-4A65-AA4A-830DC45A2320}">
      <dgm:prSet/>
      <dgm:spPr/>
      <dgm:t>
        <a:bodyPr/>
        <a:lstStyle/>
        <a:p>
          <a:endParaRPr lang="pt-BR"/>
        </a:p>
      </dgm:t>
    </dgm:pt>
    <dgm:pt modelId="{F2CC5854-E627-4443-AD5D-7EA09F58DA8E}" type="sibTrans" cxnId="{689A61B6-2980-4A65-AA4A-830DC45A2320}">
      <dgm:prSet/>
      <dgm:spPr/>
      <dgm:t>
        <a:bodyPr/>
        <a:lstStyle/>
        <a:p>
          <a:endParaRPr lang="pt-BR"/>
        </a:p>
      </dgm:t>
    </dgm:pt>
    <dgm:pt modelId="{A6E130D3-23EA-48D7-97B6-A02F8C78987D}" type="pres">
      <dgm:prSet presAssocID="{F815880F-465D-4264-A7BD-3E8C2FE7E925}" presName="diagram" presStyleCnt="0">
        <dgm:presLayoutVars>
          <dgm:dir/>
          <dgm:resizeHandles val="exact"/>
        </dgm:presLayoutVars>
      </dgm:prSet>
      <dgm:spPr/>
    </dgm:pt>
    <dgm:pt modelId="{04DB3925-88F4-439D-BBDE-81207F72197A}" type="pres">
      <dgm:prSet presAssocID="{B9362914-6A5E-4FDD-8A59-01E3BBEF784E}" presName="node" presStyleLbl="node1" presStyleIdx="0" presStyleCnt="1" custScaleX="124211" custScaleY="105230">
        <dgm:presLayoutVars>
          <dgm:bulletEnabled val="1"/>
        </dgm:presLayoutVars>
      </dgm:prSet>
      <dgm:spPr/>
    </dgm:pt>
  </dgm:ptLst>
  <dgm:cxnLst>
    <dgm:cxn modelId="{FA4BB306-9760-4BEE-A604-D7C76FEF2DEA}" type="presOf" srcId="{F815880F-465D-4264-A7BD-3E8C2FE7E925}" destId="{A6E130D3-23EA-48D7-97B6-A02F8C78987D}" srcOrd="0" destOrd="0" presId="urn:microsoft.com/office/officeart/2005/8/layout/default#3"/>
    <dgm:cxn modelId="{E31BBF77-BD35-4469-9DA8-D193B5A540BF}" type="presOf" srcId="{B9362914-6A5E-4FDD-8A59-01E3BBEF784E}" destId="{04DB3925-88F4-439D-BBDE-81207F72197A}" srcOrd="0" destOrd="0" presId="urn:microsoft.com/office/officeart/2005/8/layout/default#3"/>
    <dgm:cxn modelId="{689A61B6-2980-4A65-AA4A-830DC45A2320}" srcId="{F815880F-465D-4264-A7BD-3E8C2FE7E925}" destId="{B9362914-6A5E-4FDD-8A59-01E3BBEF784E}" srcOrd="0" destOrd="0" parTransId="{AE1A8631-12F9-4DB5-9DB6-979BEE17281A}" sibTransId="{F2CC5854-E627-4443-AD5D-7EA09F58DA8E}"/>
    <dgm:cxn modelId="{B374CFAE-B3F7-4C28-80D6-5780FDDA7247}" type="presParOf" srcId="{A6E130D3-23EA-48D7-97B6-A02F8C78987D}" destId="{04DB3925-88F4-439D-BBDE-81207F72197A}" srcOrd="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45581A-257A-4019-87EA-6E8711C3D525}" type="doc">
      <dgm:prSet loTypeId="urn:microsoft.com/office/officeart/2005/8/layout/default#4" loCatId="list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pt-BR"/>
        </a:p>
      </dgm:t>
    </dgm:pt>
    <dgm:pt modelId="{37EE1E5B-65F7-44D9-B42C-D98A406F9553}">
      <dgm:prSet phldrT="[Texto]" custT="1"/>
      <dgm:spPr/>
      <dgm:t>
        <a:bodyPr/>
        <a:lstStyle/>
        <a:p>
          <a:pPr algn="ctr"/>
          <a:r>
            <a:rPr lang="pt-BR" sz="3000" u="sng" dirty="0"/>
            <a:t>Questões</a:t>
          </a:r>
          <a:r>
            <a:rPr lang="pt-BR" sz="3000" dirty="0"/>
            <a:t>: </a:t>
          </a:r>
        </a:p>
        <a:p>
          <a:pPr algn="ctr"/>
          <a:endParaRPr lang="pt-BR" sz="1200" dirty="0"/>
        </a:p>
        <a:p>
          <a:pPr algn="l"/>
          <a:r>
            <a:rPr lang="pt-BR" sz="3000" dirty="0">
              <a:sym typeface="Wingdings" pitchFamily="2" charset="2"/>
            </a:rPr>
            <a:t> </a:t>
          </a:r>
          <a:r>
            <a:rPr lang="pt-BR" sz="3000" dirty="0"/>
            <a:t>As definições são bastante genéricas e vagas</a:t>
          </a:r>
        </a:p>
        <a:p>
          <a:pPr algn="l"/>
          <a:r>
            <a:rPr lang="pt-BR" sz="3000" dirty="0">
              <a:sym typeface="Wingdings"/>
            </a:rPr>
            <a:t></a:t>
          </a:r>
          <a:r>
            <a:rPr lang="pt-BR" sz="3000" b="1" dirty="0"/>
            <a:t> </a:t>
          </a:r>
          <a:r>
            <a:rPr lang="pt-BR" sz="3000" b="0" dirty="0"/>
            <a:t>Pena de Morte</a:t>
          </a:r>
        </a:p>
      </dgm:t>
    </dgm:pt>
    <dgm:pt modelId="{7E0C40EF-739D-44F5-B072-16723C9663F1}" type="parTrans" cxnId="{BBBEB280-051C-400B-AA52-B72D863A8577}">
      <dgm:prSet/>
      <dgm:spPr/>
      <dgm:t>
        <a:bodyPr/>
        <a:lstStyle/>
        <a:p>
          <a:endParaRPr lang="pt-BR"/>
        </a:p>
      </dgm:t>
    </dgm:pt>
    <dgm:pt modelId="{51CB8B84-D139-4C34-BDC3-8E236646A81E}" type="sibTrans" cxnId="{BBBEB280-051C-400B-AA52-B72D863A8577}">
      <dgm:prSet/>
      <dgm:spPr/>
      <dgm:t>
        <a:bodyPr/>
        <a:lstStyle/>
        <a:p>
          <a:endParaRPr lang="pt-BR"/>
        </a:p>
      </dgm:t>
    </dgm:pt>
    <dgm:pt modelId="{839247E1-7F0E-45DD-8E4D-66EEA3E3E041}" type="pres">
      <dgm:prSet presAssocID="{A045581A-257A-4019-87EA-6E8711C3D525}" presName="diagram" presStyleCnt="0">
        <dgm:presLayoutVars>
          <dgm:dir/>
          <dgm:resizeHandles val="exact"/>
        </dgm:presLayoutVars>
      </dgm:prSet>
      <dgm:spPr/>
    </dgm:pt>
    <dgm:pt modelId="{4F6BD935-8316-4C4A-9848-3B85D6ADA2B4}" type="pres">
      <dgm:prSet presAssocID="{37EE1E5B-65F7-44D9-B42C-D98A406F9553}" presName="node" presStyleLbl="node1" presStyleIdx="0" presStyleCnt="1" custScaleX="168106">
        <dgm:presLayoutVars>
          <dgm:bulletEnabled val="1"/>
        </dgm:presLayoutVars>
      </dgm:prSet>
      <dgm:spPr/>
    </dgm:pt>
  </dgm:ptLst>
  <dgm:cxnLst>
    <dgm:cxn modelId="{3E4D4420-35FF-4881-9B84-EE75046BC92C}" type="presOf" srcId="{A045581A-257A-4019-87EA-6E8711C3D525}" destId="{839247E1-7F0E-45DD-8E4D-66EEA3E3E041}" srcOrd="0" destOrd="0" presId="urn:microsoft.com/office/officeart/2005/8/layout/default#4"/>
    <dgm:cxn modelId="{72108D28-F83A-4168-ACE6-6EC521FFC342}" type="presOf" srcId="{37EE1E5B-65F7-44D9-B42C-D98A406F9553}" destId="{4F6BD935-8316-4C4A-9848-3B85D6ADA2B4}" srcOrd="0" destOrd="0" presId="urn:microsoft.com/office/officeart/2005/8/layout/default#4"/>
    <dgm:cxn modelId="{BBBEB280-051C-400B-AA52-B72D863A8577}" srcId="{A045581A-257A-4019-87EA-6E8711C3D525}" destId="{37EE1E5B-65F7-44D9-B42C-D98A406F9553}" srcOrd="0" destOrd="0" parTransId="{7E0C40EF-739D-44F5-B072-16723C9663F1}" sibTransId="{51CB8B84-D139-4C34-BDC3-8E236646A81E}"/>
    <dgm:cxn modelId="{F3955C2F-AA73-4987-A20A-EBF34928F3BB}" type="presParOf" srcId="{839247E1-7F0E-45DD-8E4D-66EEA3E3E041}" destId="{4F6BD935-8316-4C4A-9848-3B85D6ADA2B4}" srcOrd="0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B3925-88F4-439D-BBDE-81207F72197A}">
      <dsp:nvSpPr>
        <dsp:cNvPr id="0" name=""/>
        <dsp:cNvSpPr/>
      </dsp:nvSpPr>
      <dsp:spPr>
        <a:xfrm>
          <a:off x="428589" y="13"/>
          <a:ext cx="8286821" cy="38576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Genocídio: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matar membros de um grupo ou comunidade étnica;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causar lesões graves à integridade física ou mental a membros do grupo;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submeter intencionalmente o grupo a condições de existência capaz de ocasionar-lhes a destruição  física total ou parcial;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adotar medidas destinadas a impedir nascimentos no grupo; 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400" kern="1200" dirty="0"/>
            <a:t>efetuar a transferência forçada de pessoas do grupo para outro grupo.</a:t>
          </a:r>
        </a:p>
      </dsp:txBody>
      <dsp:txXfrm>
        <a:off x="428589" y="13"/>
        <a:ext cx="8286821" cy="38576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B3925-88F4-439D-BBDE-81207F72197A}">
      <dsp:nvSpPr>
        <dsp:cNvPr id="0" name=""/>
        <dsp:cNvSpPr/>
      </dsp:nvSpPr>
      <dsp:spPr>
        <a:xfrm>
          <a:off x="66639" y="111"/>
          <a:ext cx="8725033" cy="42146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(a) homicídio; (b) extermínio; (c) escravidão; (d) deportação ou transferência forçada de populações; (e) encarceramento ou privação grave da liberdade física em violação a normas fundamentais de direito internacional; (f) tortura; (g) estupro;  (h) escravidão sexual, prostituição compulsória, gravidez imposta, esterilização forçada ou outros abusos sexuais graves; (i) perseguição de um grupo ou coletividade com identidade própria, por motivos políticos, raciais, nacionais, étnicos, culturais ou religiosos; (j) desaparecimento de pessoas; (k) apartheid; e (l) outras práticas que causem grande sofrimento ou atentem contra a integridade física ou saúde mental das pessoas.</a:t>
          </a:r>
        </a:p>
      </dsp:txBody>
      <dsp:txXfrm>
        <a:off x="66639" y="111"/>
        <a:ext cx="8725033" cy="42146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B3925-88F4-439D-BBDE-81207F72197A}">
      <dsp:nvSpPr>
        <dsp:cNvPr id="0" name=""/>
        <dsp:cNvSpPr/>
      </dsp:nvSpPr>
      <dsp:spPr>
        <a:xfrm>
          <a:off x="2168" y="214318"/>
          <a:ext cx="8853974" cy="45005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Configuram-se como </a:t>
          </a:r>
          <a:r>
            <a:rPr lang="pt-BR" sz="2500" b="1" kern="1200" dirty="0"/>
            <a:t>Crimes de Guerra</a:t>
          </a:r>
          <a:r>
            <a:rPr lang="pt-BR" sz="2500" kern="1200" dirty="0"/>
            <a:t>: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(a) homicídio doloso; (b) tortura e outros tratamentos desumanos; (c) ataque a civis e destruição injustificada de seus bens; (d) tomada de reféns; (e) guerra sem quartel; (f) saques; (g) morte ou ferimento de adversários que se renderam; (h) utilização de veneno e de armas envenenadas; (i) manejo de gases asfixiantes ou armas tóxicas; (j) uso de armas, projéteis, materiais ou métodos que causem danos supérfluos ou sofrimentos desnecessários; (k) emprego de escudos humanos; (l) morte de civis por inanição; (m) organização de tribunais de exceção; (n) recrutamento de crianças menores de 15 anos.</a:t>
          </a:r>
        </a:p>
      </dsp:txBody>
      <dsp:txXfrm>
        <a:off x="2168" y="214318"/>
        <a:ext cx="8853974" cy="45005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BD935-8316-4C4A-9848-3B85D6ADA2B4}">
      <dsp:nvSpPr>
        <dsp:cNvPr id="0" name=""/>
        <dsp:cNvSpPr/>
      </dsp:nvSpPr>
      <dsp:spPr>
        <a:xfrm>
          <a:off x="571477" y="902"/>
          <a:ext cx="8001044" cy="285571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u="sng" kern="1200" dirty="0"/>
            <a:t>Questões</a:t>
          </a:r>
          <a:r>
            <a:rPr lang="pt-BR" sz="3000" kern="1200" dirty="0"/>
            <a:t>: 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 dirty="0"/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sym typeface="Wingdings" pitchFamily="2" charset="2"/>
            </a:rPr>
            <a:t> </a:t>
          </a:r>
          <a:r>
            <a:rPr lang="pt-BR" sz="3000" kern="1200" dirty="0"/>
            <a:t>As definições são bastante genéricas e vagas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sym typeface="Wingdings"/>
            </a:rPr>
            <a:t></a:t>
          </a:r>
          <a:r>
            <a:rPr lang="pt-BR" sz="3000" b="1" kern="1200" dirty="0"/>
            <a:t> </a:t>
          </a:r>
          <a:r>
            <a:rPr lang="pt-BR" sz="3000" b="0" kern="1200" dirty="0"/>
            <a:t>Pena de Morte</a:t>
          </a:r>
        </a:p>
      </dsp:txBody>
      <dsp:txXfrm>
        <a:off x="571477" y="902"/>
        <a:ext cx="8001044" cy="2855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E14A8-F6D7-4E20-8955-0AE51961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082766-9A36-4B38-962C-B7A3C5BDF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E2758F-E4CA-4203-9B74-FDEF50C9F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490F55-9803-41E2-90FD-2EAD5CE8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21CFC3-7D9D-4A06-94BF-981ABAF9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63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8FDDE-691F-42D2-AAD6-5FC40A306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146682B-3639-40AC-909A-2C1EB38C5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3C6DD1-ED15-4E12-98EC-2F54DCDD4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9BB70-DD6B-4781-8C0C-655FD00A8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4BB93A-08B4-4BFF-9F5E-C10D32617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042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FAF98E-9212-4B6A-AA6E-466840341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EA80222-2837-45E9-BD68-234DD896A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0BC173-3D79-41B5-AE0B-56179276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EA38B1-B87C-4CC8-B3B2-8A8CA3819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8EBEB4-4149-4ADB-AB29-CB571453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87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21C63-3004-4442-B83E-8ADDD8CA5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65951B-B355-4E7E-9108-BF766B3F5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E4C80A-4696-422A-B435-57142B41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1DC861-0BE2-4D11-A1BE-8C26DE014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CA9B70-2A3E-4030-BD6A-556C1B6C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62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61D23-7F80-4D3A-82EA-A803664E2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563A2F-3DDC-45D9-8266-2450F38DC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FCD0FE-0727-467D-ABC0-CD5AB29C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A80F47-CC53-4CE9-852F-194817C9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9EDBC4-CB67-4454-A7D5-528A1B11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57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CD904-B3F5-488A-A38C-C2F3BE595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057BC0-A22D-45D3-8933-0688B14CC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B6C1EE-DEC7-45BD-8EAB-A72D02B56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028B03-88A6-40C7-A1BD-6AFD89FD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CCB1C7-E9F6-4A93-934B-A72AC3D75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E44694F-C430-4CCF-BA15-960506088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815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D027D-2456-4720-A0F2-C714E072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C6FF5B-61D3-4A0B-8C7A-C0B472EDC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E0753CE-FDC1-4E89-843E-71D39A7C3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A5C027E-DE3F-455C-9024-58455A211B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BEAC92-5111-445C-AE37-46EC2DE59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D67067D-5639-4BBD-A698-C2BFE00AB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35A5105-F76B-49E1-8AB1-29CF42027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148CF04-EC37-4FF5-8AEC-9409946A9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49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C72AD-3310-4B28-8D29-09B0605A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A1449E3-7FC1-4FFA-AA5E-66757E0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43B2A4-A506-4C34-9026-E701A77B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7F422CE-8059-4008-92F4-C6CFC979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94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312B663-DDDE-4D02-902D-96922A51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9D05BF2-10F2-4A8C-9C6F-95A63CB53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D45E468-DEEB-4026-8DA5-EF3F8B48C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692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D56B6-7395-4201-9A8C-62663A82F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7E9289-6268-4305-910D-077FDA9BE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21903C6-3BA6-4E5E-A6C5-0572F8E0D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470709-69EE-40F6-A9EF-677A55DF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0F13B6-87D7-4CAE-B34D-5AACCB5E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285E44-1750-4672-A195-ABA0F5A66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928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70C6A-33F7-493E-92C3-30765C9B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FFDA2BA-3087-4235-8FF5-E9BA501021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C52A5E-E4CC-4D27-B76A-8EC364CBE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36B162-C338-49C6-8E24-A4B72B002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B96118-D03A-4780-AB65-D47021CE2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07B79D-1CD5-4AA5-BA92-B0C599AF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685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AB7A89D-42C0-4006-BB92-91F0E8138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931B94-82F8-43D4-BB6B-5D513BCF9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891DD9-C8C8-4049-B4A8-D03CDC1A7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BC371-D604-4BD3-A70F-4708F5A0850F}" type="datetimeFigureOut">
              <a:rPr lang="pt-BR" smtClean="0"/>
              <a:t>27/05/2020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FB15A1-0971-40A3-9A6C-F8CA925F1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726652-6129-45BF-BA40-6E8666DBA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00D59-2AE6-48FE-B14C-5DC108EB46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86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4781F-F75A-42D6-A548-5481C41059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Direitos Humanos (II)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D113A6-12B5-45B7-8F3F-DB190F4294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438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71DB2CD-1EEA-4B56-84F8-CB5A7F239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643064"/>
            <a:ext cx="8229600" cy="4625975"/>
          </a:xfrm>
        </p:spPr>
        <p:txBody>
          <a:bodyPr/>
          <a:lstStyle/>
          <a:p>
            <a:pPr marL="633222" indent="-514350">
              <a:buFont typeface="+mj-lt"/>
              <a:buAutoNum type="arabicPeriod" startAt="2"/>
              <a:defRPr/>
            </a:pPr>
            <a:r>
              <a:rPr lang="pt-BR" b="1" dirty="0"/>
              <a:t>Crimes contra a humanidade</a:t>
            </a:r>
            <a:r>
              <a:rPr lang="pt-BR" dirty="0"/>
              <a:t> </a:t>
            </a:r>
          </a:p>
          <a:p>
            <a:pPr>
              <a:buFont typeface="Arial" charset="0"/>
              <a:buChar char="•"/>
              <a:defRPr/>
            </a:pPr>
            <a:endParaRPr lang="pt-BR" dirty="0"/>
          </a:p>
        </p:txBody>
      </p:sp>
      <p:sp>
        <p:nvSpPr>
          <p:cNvPr id="31747" name="Título 1">
            <a:extLst>
              <a:ext uri="{FF2B5EF4-FFF2-40B4-BE49-F238E27FC236}">
                <a16:creationId xmlns:a16="http://schemas.microsoft.com/office/drawing/2014/main" id="{45975191-1D32-47DA-B70E-491201657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5575"/>
            <a:ext cx="9144000" cy="1252538"/>
          </a:xfrm>
        </p:spPr>
        <p:txBody>
          <a:bodyPr/>
          <a:lstStyle/>
          <a:p>
            <a:r>
              <a:rPr lang="pt-BR" altLang="pt-BR"/>
              <a:t>Crimes previstos pelo Estatuto do TPI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2BB7A249-F002-4888-B951-D1B678AED03E}"/>
              </a:ext>
            </a:extLst>
          </p:cNvPr>
          <p:cNvGraphicFramePr>
            <a:graphicFrameLocks/>
          </p:cNvGraphicFramePr>
          <p:nvPr/>
        </p:nvGraphicFramePr>
        <p:xfrm>
          <a:off x="1666844" y="2428868"/>
          <a:ext cx="8858312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>
            <a:extLst>
              <a:ext uri="{FF2B5EF4-FFF2-40B4-BE49-F238E27FC236}">
                <a16:creationId xmlns:a16="http://schemas.microsoft.com/office/drawing/2014/main" id="{88DC19D0-33B5-4049-87E1-297F1B53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189" y="1785938"/>
            <a:ext cx="8429625" cy="4686300"/>
          </a:xfrm>
        </p:spPr>
        <p:txBody>
          <a:bodyPr/>
          <a:lstStyle/>
          <a:p>
            <a:pPr marL="631825" indent="-514350">
              <a:buFont typeface="Calibri" panose="020F0502020204030204" pitchFamily="34" charset="0"/>
              <a:buAutoNum type="arabicPeriod" startAt="3"/>
            </a:pPr>
            <a:r>
              <a:rPr lang="es-ES" altLang="pt-BR" b="1"/>
              <a:t>Crimes de guerra</a:t>
            </a:r>
          </a:p>
          <a:p>
            <a:pPr marL="631825" indent="-514350" algn="just">
              <a:buFont typeface="Wingdings" panose="05000000000000000000" pitchFamily="2" charset="2"/>
              <a:buChar char="§"/>
            </a:pPr>
            <a:r>
              <a:rPr lang="es-ES" altLang="pt-BR" sz="2900"/>
              <a:t>São aqueles praticados em conflitos armados, de índole internacional ou não, em particular quando fazem parte de um plano ou política para cometê-los em grande escala, abrangendo violações graves das Convenções de Genebra de 1949 e demais leis e costumes aplicáveis aos conflitos armados.</a:t>
            </a:r>
            <a:endParaRPr lang="pt-BR" altLang="pt-BR" sz="2900"/>
          </a:p>
        </p:txBody>
      </p:sp>
      <p:sp>
        <p:nvSpPr>
          <p:cNvPr id="32771" name="Título 1">
            <a:extLst>
              <a:ext uri="{FF2B5EF4-FFF2-40B4-BE49-F238E27FC236}">
                <a16:creationId xmlns:a16="http://schemas.microsoft.com/office/drawing/2014/main" id="{CBF9CAEC-B654-4C60-9907-B2FA17268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5575"/>
            <a:ext cx="9144000" cy="1252538"/>
          </a:xfrm>
        </p:spPr>
        <p:txBody>
          <a:bodyPr/>
          <a:lstStyle/>
          <a:p>
            <a:r>
              <a:rPr lang="pt-BR" altLang="pt-BR"/>
              <a:t>Crimes previstos pelo Estatuto do TPI</a:t>
            </a:r>
          </a:p>
        </p:txBody>
      </p:sp>
    </p:spTree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>
            <a:extLst>
              <a:ext uri="{FF2B5EF4-FFF2-40B4-BE49-F238E27FC236}">
                <a16:creationId xmlns:a16="http://schemas.microsoft.com/office/drawing/2014/main" id="{F19C9B92-A3A7-45A8-A5C2-BC7A1C03A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5575"/>
            <a:ext cx="9144000" cy="1252538"/>
          </a:xfrm>
        </p:spPr>
        <p:txBody>
          <a:bodyPr/>
          <a:lstStyle/>
          <a:p>
            <a:r>
              <a:rPr lang="pt-BR" altLang="pt-BR"/>
              <a:t>Crimes previstos pelo Estatuto do TPI</a:t>
            </a:r>
          </a:p>
        </p:txBody>
      </p:sp>
      <p:graphicFrame>
        <p:nvGraphicFramePr>
          <p:cNvPr id="5" name="Espaço Reservado para Conteúdo 3">
            <a:extLst>
              <a:ext uri="{FF2B5EF4-FFF2-40B4-BE49-F238E27FC236}">
                <a16:creationId xmlns:a16="http://schemas.microsoft.com/office/drawing/2014/main" id="{5358C8AB-7319-4895-AA7B-39092CBE95D0}"/>
              </a:ext>
            </a:extLst>
          </p:cNvPr>
          <p:cNvGraphicFramePr>
            <a:graphicFrameLocks/>
          </p:cNvGraphicFramePr>
          <p:nvPr/>
        </p:nvGraphicFramePr>
        <p:xfrm>
          <a:off x="1666844" y="1714488"/>
          <a:ext cx="885831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E43326-1316-4204-B8F1-0A067C84D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74825"/>
            <a:ext cx="8229600" cy="1797050"/>
          </a:xfrm>
        </p:spPr>
        <p:txBody>
          <a:bodyPr/>
          <a:lstStyle/>
          <a:p>
            <a:pPr marL="633222" indent="-514350">
              <a:buFont typeface="+mj-lt"/>
              <a:buAutoNum type="arabicPeriod" startAt="4"/>
              <a:defRPr/>
            </a:pPr>
            <a:r>
              <a:rPr lang="pt-BR" b="1" dirty="0"/>
              <a:t>Crimes de agressão</a:t>
            </a:r>
          </a:p>
          <a:p>
            <a:pPr marL="633222" indent="-514350">
              <a:buFont typeface="Wingdings" pitchFamily="2" charset="2"/>
              <a:buChar char="§"/>
              <a:defRPr/>
            </a:pPr>
            <a:r>
              <a:rPr lang="pt-BR" sz="3000" dirty="0"/>
              <a:t>Depois de muita discussão, esse tipo de crime foi inserido no Estatuto, mas não foi definido. </a:t>
            </a:r>
          </a:p>
          <a:p>
            <a:pPr>
              <a:buFont typeface="Arial" charset="0"/>
              <a:buChar char="•"/>
              <a:defRPr/>
            </a:pPr>
            <a:endParaRPr lang="pt-BR" dirty="0"/>
          </a:p>
        </p:txBody>
      </p:sp>
      <p:sp>
        <p:nvSpPr>
          <p:cNvPr id="34819" name="Título 1">
            <a:extLst>
              <a:ext uri="{FF2B5EF4-FFF2-40B4-BE49-F238E27FC236}">
                <a16:creationId xmlns:a16="http://schemas.microsoft.com/office/drawing/2014/main" id="{213189CC-59E8-4FCD-AA0E-E52B471E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5575"/>
            <a:ext cx="9144000" cy="1252538"/>
          </a:xfrm>
        </p:spPr>
        <p:txBody>
          <a:bodyPr/>
          <a:lstStyle/>
          <a:p>
            <a:r>
              <a:rPr lang="pt-BR" altLang="pt-BR"/>
              <a:t>Crimes previstos pelo Estatuto do TPI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BFF9D281-2A58-4158-A7F3-718AAF70B7A1}"/>
              </a:ext>
            </a:extLst>
          </p:cNvPr>
          <p:cNvGraphicFramePr/>
          <p:nvPr/>
        </p:nvGraphicFramePr>
        <p:xfrm>
          <a:off x="1524000" y="3786190"/>
          <a:ext cx="9144000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>
            <a:extLst>
              <a:ext uri="{FF2B5EF4-FFF2-40B4-BE49-F238E27FC236}">
                <a16:creationId xmlns:a16="http://schemas.microsoft.com/office/drawing/2014/main" id="{90BA9416-C33A-4A0E-9BAA-41F69827A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Tribunal Penal Internacional</a:t>
            </a:r>
          </a:p>
        </p:txBody>
      </p:sp>
      <p:sp>
        <p:nvSpPr>
          <p:cNvPr id="35843" name="Espaço Reservado para Conteúdo 2">
            <a:extLst>
              <a:ext uri="{FF2B5EF4-FFF2-40B4-BE49-F238E27FC236}">
                <a16:creationId xmlns:a16="http://schemas.microsoft.com/office/drawing/2014/main" id="{B1A8803F-A585-4E3B-A99A-91DBAA723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BR" altLang="pt-BR" b="1" dirty="0"/>
              <a:t>Caso: EUA</a:t>
            </a:r>
          </a:p>
          <a:p>
            <a:r>
              <a:rPr lang="pt-BR" altLang="pt-BR" dirty="0"/>
              <a:t>Se recusa a ratificar o Tratado de Roma</a:t>
            </a:r>
          </a:p>
          <a:p>
            <a:r>
              <a:rPr lang="pt-BR" altLang="pt-BR" b="1" dirty="0"/>
              <a:t>“guerra preventiva”</a:t>
            </a:r>
            <a:r>
              <a:rPr lang="pt-BR" altLang="pt-BR" dirty="0"/>
              <a:t>: teme que seja considerada um caso de crime de agressão</a:t>
            </a:r>
          </a:p>
          <a:p>
            <a:r>
              <a:rPr lang="pt-BR" altLang="pt-BR" dirty="0"/>
              <a:t>Exemplo: se recusa a entregar Saddam Hussein (2003) a um tribunal internacional</a:t>
            </a:r>
          </a:p>
          <a:p>
            <a:endParaRPr lang="pt-BR" alt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D913D-4DA0-49CE-B965-A4FAAD10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Problemas normativos e institucionais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23597D-23D7-4E88-8F1D-16FFE515C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Quem define os ‘direitos humanos’</a:t>
            </a:r>
          </a:p>
          <a:p>
            <a:r>
              <a:rPr lang="pt-BR" dirty="0"/>
              <a:t>A quem, e quando, se aplicam os direitos humanos?</a:t>
            </a:r>
          </a:p>
          <a:p>
            <a:r>
              <a:rPr lang="pt-BR" dirty="0"/>
              <a:t>Como e quando a comunidade internacional deve agir para proteger os direitos humanos? Quais são os critérios e quem decide? </a:t>
            </a:r>
          </a:p>
          <a:p>
            <a:r>
              <a:rPr lang="pt-BR" dirty="0"/>
              <a:t>Crises como incentivo para fortalecer/enfraquecer os regimes de direitos humanos </a:t>
            </a:r>
          </a:p>
          <a:p>
            <a:r>
              <a:rPr lang="pt-BR" dirty="0"/>
              <a:t>O lado político do regime dos direitos humanos: Ruanda, Síria, Bósnia/Kosovo.</a:t>
            </a:r>
          </a:p>
          <a:p>
            <a:r>
              <a:rPr lang="pt-BR" dirty="0"/>
              <a:t>Ainda: </a:t>
            </a:r>
            <a:r>
              <a:rPr lang="pt-BR" dirty="0" err="1"/>
              <a:t>Enforcement</a:t>
            </a:r>
            <a:r>
              <a:rPr lang="pt-BR" dirty="0"/>
              <a:t> e soberania </a:t>
            </a:r>
          </a:p>
          <a:p>
            <a:r>
              <a:rPr lang="pt-BR" dirty="0"/>
              <a:t>A questão do objetivo e da responsabilidade: Punição para quem? Quem é responsável?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064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2711F-C02D-4EE3-AF94-130EC088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importância do fim da Guerra Fria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C3CD57-A9BE-4041-921B-A552D9E01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fim da historia (</a:t>
            </a:r>
            <a:r>
              <a:rPr lang="pt-BR" dirty="0" err="1"/>
              <a:t>Fukuyama</a:t>
            </a:r>
            <a:r>
              <a:rPr lang="pt-BR" dirty="0"/>
              <a:t> 1989)</a:t>
            </a:r>
          </a:p>
          <a:p>
            <a:r>
              <a:rPr lang="pt-BR" dirty="0"/>
              <a:t>O mundo como ‘</a:t>
            </a:r>
            <a:r>
              <a:rPr lang="pt-BR" dirty="0" err="1"/>
              <a:t>primed</a:t>
            </a:r>
            <a:r>
              <a:rPr lang="pt-BR" dirty="0"/>
              <a:t> for </a:t>
            </a:r>
            <a:r>
              <a:rPr lang="pt-BR" dirty="0" err="1"/>
              <a:t>peace</a:t>
            </a:r>
            <a:r>
              <a:rPr lang="pt-BR" dirty="0"/>
              <a:t>’ (van </a:t>
            </a:r>
            <a:r>
              <a:rPr lang="pt-BR" dirty="0" err="1"/>
              <a:t>Evera</a:t>
            </a:r>
            <a:r>
              <a:rPr lang="pt-BR" dirty="0"/>
              <a:t> 1991)</a:t>
            </a:r>
          </a:p>
          <a:p>
            <a:r>
              <a:rPr lang="pt-BR" dirty="0"/>
              <a:t>Expansão de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Democracia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Comercio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Teoria da paz liberal. </a:t>
            </a:r>
          </a:p>
          <a:p>
            <a:r>
              <a:rPr lang="pt-BR" dirty="0"/>
              <a:t>Potencial impacto nos Direitos Humanos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Em termos normativos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Em termos institucionais </a:t>
            </a:r>
          </a:p>
        </p:txBody>
      </p:sp>
    </p:spTree>
    <p:extLst>
      <p:ext uri="{BB962C8B-B14F-4D97-AF65-F5344CB8AC3E}">
        <p14:creationId xmlns:p14="http://schemas.microsoft.com/office/powerpoint/2010/main" val="221555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E00D561-762B-4699-B80F-1C423A5AD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/>
              <a:t>Segurança humana: Definição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7DA31F7-6B68-431A-B2E6-793DCDA0F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a ‘proteção das ameaças constantes de fome, doenças, violência e repressão’ </a:t>
            </a:r>
          </a:p>
          <a:p>
            <a:r>
              <a:rPr lang="pt-BR" altLang="pt-BR"/>
              <a:t>segurança humana deve proteger contra ‘a interrupção das vidas estabelecidas pelas pessoas, seja em casa, no trabalho, nas próprias comunidades e sociedades, ou no meio ambiente’ (Nações Unidas, 1994).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DA748E6-A566-4D28-A3A6-B7A74EF3EC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5 objetivos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1957C98-DC3B-444E-95C5-6FEA467B2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altLang="pt-BR" dirty="0"/>
              <a:t>Governo de Canadá </a:t>
            </a:r>
          </a:p>
          <a:p>
            <a:r>
              <a:rPr lang="pt-BR" altLang="pt-BR" dirty="0"/>
              <a:t>segurança pública</a:t>
            </a:r>
          </a:p>
          <a:p>
            <a:r>
              <a:rPr lang="pt-BR" altLang="pt-BR" dirty="0"/>
              <a:t>proteção das pessoas civis</a:t>
            </a:r>
          </a:p>
          <a:p>
            <a:r>
              <a:rPr lang="pt-BR" altLang="pt-BR" dirty="0"/>
              <a:t>prevenção de conflitos </a:t>
            </a:r>
          </a:p>
          <a:p>
            <a:r>
              <a:rPr lang="pt-BR" altLang="pt-BR" dirty="0"/>
              <a:t>governos responsáveis </a:t>
            </a:r>
          </a:p>
          <a:p>
            <a:r>
              <a:rPr lang="pt-BR" altLang="pt-BR" dirty="0"/>
              <a:t>operações para apoiar a paz e a estabilidade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>
            <a:extLst>
              <a:ext uri="{FF2B5EF4-FFF2-40B4-BE49-F238E27FC236}">
                <a16:creationId xmlns:a16="http://schemas.microsoft.com/office/drawing/2014/main" id="{7F54EBCB-B39F-4600-A1B6-222AF0CD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Conferência de Viena 1993 (I)</a:t>
            </a:r>
          </a:p>
        </p:txBody>
      </p:sp>
      <p:sp>
        <p:nvSpPr>
          <p:cNvPr id="27651" name="Espaço Reservado para Conteúdo 2">
            <a:extLst>
              <a:ext uri="{FF2B5EF4-FFF2-40B4-BE49-F238E27FC236}">
                <a16:creationId xmlns:a16="http://schemas.microsoft.com/office/drawing/2014/main" id="{1FA6F7B9-57CF-46D2-81DC-26FD89D71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Criação do </a:t>
            </a:r>
            <a:r>
              <a:rPr lang="pt-BR" altLang="pt-BR" b="1"/>
              <a:t>Alto Comissariado dos Direitos Humanos</a:t>
            </a:r>
            <a:r>
              <a:rPr lang="pt-BR" altLang="pt-BR"/>
              <a:t> com a finalidade de articular as ações das diversas agências da ONU que lidavam com o tema; e por fim, foi sugerido o prosseguimento das discussões sobre a possibilidade de instauração de um </a:t>
            </a:r>
            <a:r>
              <a:rPr lang="pt-BR" altLang="pt-BR" b="1"/>
              <a:t>Tribunal Penal Internacional</a:t>
            </a:r>
            <a:r>
              <a:rPr lang="pt-BR" altLang="pt-BR"/>
              <a:t> para julgar crimes contra os direitos humanos</a:t>
            </a:r>
          </a:p>
          <a:p>
            <a:endParaRPr lang="pt-BR" alt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>
            <a:extLst>
              <a:ext uri="{FF2B5EF4-FFF2-40B4-BE49-F238E27FC236}">
                <a16:creationId xmlns:a16="http://schemas.microsoft.com/office/drawing/2014/main" id="{7F54EBCB-B39F-4600-A1B6-222AF0CD9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Conferência de Viena 1993 (I)</a:t>
            </a:r>
          </a:p>
        </p:txBody>
      </p:sp>
      <p:sp>
        <p:nvSpPr>
          <p:cNvPr id="27651" name="Espaço Reservado para Conteúdo 2">
            <a:extLst>
              <a:ext uri="{FF2B5EF4-FFF2-40B4-BE49-F238E27FC236}">
                <a16:creationId xmlns:a16="http://schemas.microsoft.com/office/drawing/2014/main" id="{1FA6F7B9-57CF-46D2-81DC-26FD89D71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Criação do </a:t>
            </a:r>
            <a:r>
              <a:rPr lang="pt-BR" altLang="pt-BR" b="1"/>
              <a:t>Alto Comissariado dos Direitos Humanos</a:t>
            </a:r>
            <a:r>
              <a:rPr lang="pt-BR" altLang="pt-BR"/>
              <a:t> com a finalidade de articular as ações das diversas agências da ONU que lidavam com o tema; e por fim, foi sugerido o prosseguimento das discussões sobre a possibilidade de instauração de um </a:t>
            </a:r>
            <a:r>
              <a:rPr lang="pt-BR" altLang="pt-BR" b="1"/>
              <a:t>Tribunal Penal Internacional</a:t>
            </a:r>
            <a:r>
              <a:rPr lang="pt-BR" altLang="pt-BR"/>
              <a:t> para julgar crimes contra os direitos humanos</a:t>
            </a:r>
          </a:p>
          <a:p>
            <a:endParaRPr lang="pt-BR" alt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>
            <a:extLst>
              <a:ext uri="{FF2B5EF4-FFF2-40B4-BE49-F238E27FC236}">
                <a16:creationId xmlns:a16="http://schemas.microsoft.com/office/drawing/2014/main" id="{F38DE181-7E2B-47B0-AF8A-D415CC5B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Conferência de Viena 1993 (II)</a:t>
            </a:r>
          </a:p>
        </p:txBody>
      </p:sp>
      <p:sp>
        <p:nvSpPr>
          <p:cNvPr id="28675" name="Espaço Reservado para Conteúdo 2">
            <a:extLst>
              <a:ext uri="{FF2B5EF4-FFF2-40B4-BE49-F238E27FC236}">
                <a16:creationId xmlns:a16="http://schemas.microsoft.com/office/drawing/2014/main" id="{F346A743-4F7E-4CDF-8E29-5049DE10F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altLang="pt-BR"/>
          </a:p>
          <a:p>
            <a:r>
              <a:rPr lang="pt-BR" altLang="pt-BR"/>
              <a:t>O principal mérito dessa conferência deve-se, sobretudo, à sua </a:t>
            </a:r>
            <a:r>
              <a:rPr lang="pt-BR" altLang="pt-BR" b="1"/>
              <a:t>representatividade</a:t>
            </a:r>
            <a:r>
              <a:rPr lang="pt-BR" altLang="pt-BR"/>
              <a:t>, que “conferiu abrangência inédita aos direitos humanos, ao reafirmar, por consenso, sua </a:t>
            </a:r>
            <a:r>
              <a:rPr lang="pt-BR" altLang="pt-BR" b="1"/>
              <a:t>universalidade, indivisibilidade, interdependência e inter-relacionamento</a:t>
            </a:r>
            <a:r>
              <a:rPr lang="pt-BR" altLang="pt-BR"/>
              <a:t>.</a:t>
            </a:r>
          </a:p>
          <a:p>
            <a:endParaRPr lang="pt-BR" alt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>
            <a:extLst>
              <a:ext uri="{FF2B5EF4-FFF2-40B4-BE49-F238E27FC236}">
                <a16:creationId xmlns:a16="http://schemas.microsoft.com/office/drawing/2014/main" id="{4F44EBC4-6EDC-4026-885F-6AD80AA31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Tribunal Penal Internacional</a:t>
            </a:r>
          </a:p>
        </p:txBody>
      </p:sp>
      <p:sp>
        <p:nvSpPr>
          <p:cNvPr id="29699" name="Espaço Reservado para Conteúdo 2">
            <a:extLst>
              <a:ext uri="{FF2B5EF4-FFF2-40B4-BE49-F238E27FC236}">
                <a16:creationId xmlns:a16="http://schemas.microsoft.com/office/drawing/2014/main" id="{EC6C0795-06F8-4B37-9898-2F7A2F90C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9900" y="1949450"/>
            <a:ext cx="5094288" cy="44958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BR" altLang="pt-BR"/>
              <a:t>(</a:t>
            </a:r>
            <a:r>
              <a:rPr lang="pt-BR" altLang="pt-BR" sz="2600"/>
              <a:t>2002 – Estatuto de Roma)</a:t>
            </a:r>
          </a:p>
          <a:p>
            <a:r>
              <a:rPr lang="pt-BR" altLang="pt-BR" sz="2600"/>
              <a:t>Tentativa da comunidade internacional de </a:t>
            </a:r>
            <a:r>
              <a:rPr lang="pt-BR" altLang="pt-BR" sz="2600" b="1"/>
              <a:t>julgar e punir </a:t>
            </a:r>
            <a:r>
              <a:rPr lang="pt-BR" altLang="pt-BR" sz="2600" b="1" u="sng"/>
              <a:t>indivíduos</a:t>
            </a:r>
            <a:r>
              <a:rPr lang="pt-BR" altLang="pt-BR" sz="2600" b="1"/>
              <a:t> </a:t>
            </a:r>
            <a:r>
              <a:rPr lang="pt-BR" altLang="pt-BR" sz="2600"/>
              <a:t>que cometam crimes contra a humanidade </a:t>
            </a:r>
          </a:p>
          <a:p>
            <a:r>
              <a:rPr lang="pt-BR" altLang="pt-BR" sz="2600"/>
              <a:t>Objetivo de </a:t>
            </a:r>
            <a:r>
              <a:rPr lang="pt-BR" altLang="pt-BR" sz="2600" b="1"/>
              <a:t>evitar a impunidade</a:t>
            </a:r>
          </a:p>
          <a:p>
            <a:r>
              <a:rPr lang="pt-BR" altLang="pt-BR" sz="2600"/>
              <a:t>Mecanismo poderoso de contenção de novos genocídios, crimes contra a humanidade e sérios crimes de guerra</a:t>
            </a:r>
          </a:p>
          <a:p>
            <a:endParaRPr lang="pt-BR" altLang="pt-BR"/>
          </a:p>
        </p:txBody>
      </p:sp>
      <p:pic>
        <p:nvPicPr>
          <p:cNvPr id="29700" name="Picture 2" descr="http://mm.queaprendemoshoy.com/wp-content/uploads/2012/08/International_Criminal_Court_logo.gif">
            <a:extLst>
              <a:ext uri="{FF2B5EF4-FFF2-40B4-BE49-F238E27FC236}">
                <a16:creationId xmlns:a16="http://schemas.microsoft.com/office/drawing/2014/main" id="{2F15AD25-6EAA-493D-9316-E5F9ACB3F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4" y="1598614"/>
            <a:ext cx="2090737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4" descr="http://www.elcivico.com/fotografias/fotosnoticias/2011/7/17/int-47676.jpg">
            <a:extLst>
              <a:ext uri="{FF2B5EF4-FFF2-40B4-BE49-F238E27FC236}">
                <a16:creationId xmlns:a16="http://schemas.microsoft.com/office/drawing/2014/main" id="{4AC8D6A0-842E-47D4-BA53-99787CA2B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4046539"/>
            <a:ext cx="1731962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>
            <a:extLst>
              <a:ext uri="{FF2B5EF4-FFF2-40B4-BE49-F238E27FC236}">
                <a16:creationId xmlns:a16="http://schemas.microsoft.com/office/drawing/2014/main" id="{ADCD667B-9A05-4036-B3BC-62534D20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5575"/>
            <a:ext cx="9144000" cy="1252538"/>
          </a:xfrm>
        </p:spPr>
        <p:txBody>
          <a:bodyPr/>
          <a:lstStyle/>
          <a:p>
            <a:r>
              <a:rPr lang="pt-BR" altLang="pt-BR"/>
              <a:t>Crimes previstos pelo Estatuto do TPI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650B6F-3D4C-4053-895F-419F1DC37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0" y="1643064"/>
            <a:ext cx="8643938" cy="1285875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  <a:defRPr/>
            </a:pPr>
            <a:r>
              <a:rPr lang="pt-BR" sz="3400" b="1" dirty="0"/>
              <a:t>Crimes de genocídio</a:t>
            </a:r>
            <a:endParaRPr lang="pt-BR" sz="3400" dirty="0"/>
          </a:p>
          <a:p>
            <a:pPr>
              <a:buFont typeface="Arial" charset="0"/>
              <a:buNone/>
              <a:defRPr/>
            </a:pPr>
            <a:r>
              <a:rPr lang="pt-BR" sz="2900" dirty="0"/>
              <a:t>Definido em 1951, com a ‘Convenção para a Prevenção e Repressão do Crime de Genocídio’</a:t>
            </a:r>
          </a:p>
          <a:p>
            <a:pPr>
              <a:buFont typeface="Arial" charset="0"/>
              <a:buNone/>
              <a:defRPr/>
            </a:pPr>
            <a:endParaRPr lang="pt-BR" sz="3000" dirty="0"/>
          </a:p>
          <a:p>
            <a:pPr>
              <a:buFont typeface="Arial" charset="0"/>
              <a:buNone/>
              <a:defRPr/>
            </a:pPr>
            <a:endParaRPr lang="pt-BR" dirty="0"/>
          </a:p>
        </p:txBody>
      </p:sp>
      <p:graphicFrame>
        <p:nvGraphicFramePr>
          <p:cNvPr id="5" name="Espaço Reservado para Conteúdo 3">
            <a:extLst>
              <a:ext uri="{FF2B5EF4-FFF2-40B4-BE49-F238E27FC236}">
                <a16:creationId xmlns:a16="http://schemas.microsoft.com/office/drawing/2014/main" id="{23EC3CC0-454B-4A6E-BBA7-95769F162AE0}"/>
              </a:ext>
            </a:extLst>
          </p:cNvPr>
          <p:cNvGraphicFramePr>
            <a:graphicFrameLocks/>
          </p:cNvGraphicFramePr>
          <p:nvPr/>
        </p:nvGraphicFramePr>
        <p:xfrm>
          <a:off x="1524000" y="2857496"/>
          <a:ext cx="9144000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966</Words>
  <Application>Microsoft Office PowerPoint</Application>
  <PresentationFormat>Widescreen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do Office</vt:lpstr>
      <vt:lpstr>Direitos Humanos (II)</vt:lpstr>
      <vt:lpstr>A importância do fim da Guerra Fria </vt:lpstr>
      <vt:lpstr>Segurança humana: Definição</vt:lpstr>
      <vt:lpstr>5 objetivos</vt:lpstr>
      <vt:lpstr>Conferência de Viena 1993 (I)</vt:lpstr>
      <vt:lpstr>Conferência de Viena 1993 (I)</vt:lpstr>
      <vt:lpstr>Conferência de Viena 1993 (II)</vt:lpstr>
      <vt:lpstr>Tribunal Penal Internacional</vt:lpstr>
      <vt:lpstr>Crimes previstos pelo Estatuto do TPI</vt:lpstr>
      <vt:lpstr>Crimes previstos pelo Estatuto do TPI</vt:lpstr>
      <vt:lpstr>Crimes previstos pelo Estatuto do TPI</vt:lpstr>
      <vt:lpstr>Crimes previstos pelo Estatuto do TPI</vt:lpstr>
      <vt:lpstr>Crimes previstos pelo Estatuto do TPI</vt:lpstr>
      <vt:lpstr>Tribunal Penal Internacional</vt:lpstr>
      <vt:lpstr>Problemas normativos e institucionais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Direitos Humanos (II)</dc:title>
  <dc:creator>Kai Lehmann</dc:creator>
  <cp:lastModifiedBy>Kai Lehmann</cp:lastModifiedBy>
  <cp:revision>6</cp:revision>
  <dcterms:created xsi:type="dcterms:W3CDTF">2020-05-18T17:29:13Z</dcterms:created>
  <dcterms:modified xsi:type="dcterms:W3CDTF">2020-05-27T14:14:11Z</dcterms:modified>
</cp:coreProperties>
</file>