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6" r:id="rId2"/>
    <p:sldId id="257" r:id="rId3"/>
    <p:sldId id="258" r:id="rId4"/>
    <p:sldId id="259" r:id="rId5"/>
    <p:sldId id="26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50" d="100"/>
          <a:sy n="50" d="100"/>
        </p:scale>
        <p:origin x="-1956" y="-4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38B1C0-A2DE-4F39-A40E-52B7B1E5EC0C}" type="datetimeFigureOut">
              <a:rPr lang="pt-BR" smtClean="0"/>
              <a:t>13/04/2018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91B067-F597-454F-850C-CD9B6773C4D1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91B067-F597-454F-850C-CD9B6773C4D1}" type="slidenum">
              <a:rPr lang="pt-BR" smtClean="0"/>
              <a:t>2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39068-887A-43DF-B7B7-8D2DEAA79995}" type="datetimeFigureOut">
              <a:rPr lang="pt-BR" smtClean="0"/>
              <a:t>13/04/2018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E3532-911A-4128-837D-7C384A1E8E6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39068-887A-43DF-B7B7-8D2DEAA79995}" type="datetimeFigureOut">
              <a:rPr lang="pt-BR" smtClean="0"/>
              <a:t>13/04/2018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E3532-911A-4128-837D-7C384A1E8E6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39068-887A-43DF-B7B7-8D2DEAA79995}" type="datetimeFigureOut">
              <a:rPr lang="pt-BR" smtClean="0"/>
              <a:t>13/04/2018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E3532-911A-4128-837D-7C384A1E8E6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39068-887A-43DF-B7B7-8D2DEAA79995}" type="datetimeFigureOut">
              <a:rPr lang="pt-BR" smtClean="0"/>
              <a:t>13/04/2018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E3532-911A-4128-837D-7C384A1E8E6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39068-887A-43DF-B7B7-8D2DEAA79995}" type="datetimeFigureOut">
              <a:rPr lang="pt-BR" smtClean="0"/>
              <a:t>13/04/2018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E3532-911A-4128-837D-7C384A1E8E6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39068-887A-43DF-B7B7-8D2DEAA79995}" type="datetimeFigureOut">
              <a:rPr lang="pt-BR" smtClean="0"/>
              <a:t>13/04/2018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E3532-911A-4128-837D-7C384A1E8E6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39068-887A-43DF-B7B7-8D2DEAA79995}" type="datetimeFigureOut">
              <a:rPr lang="pt-BR" smtClean="0"/>
              <a:t>13/04/2018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E3532-911A-4128-837D-7C384A1E8E6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39068-887A-43DF-B7B7-8D2DEAA79995}" type="datetimeFigureOut">
              <a:rPr lang="pt-BR" smtClean="0"/>
              <a:t>13/04/2018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E3532-911A-4128-837D-7C384A1E8E6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39068-887A-43DF-B7B7-8D2DEAA79995}" type="datetimeFigureOut">
              <a:rPr lang="pt-BR" smtClean="0"/>
              <a:t>13/04/2018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E3532-911A-4128-837D-7C384A1E8E6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39068-887A-43DF-B7B7-8D2DEAA79995}" type="datetimeFigureOut">
              <a:rPr lang="pt-BR" smtClean="0"/>
              <a:t>13/04/2018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E3532-911A-4128-837D-7C384A1E8E6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39068-887A-43DF-B7B7-8D2DEAA79995}" type="datetimeFigureOut">
              <a:rPr lang="pt-BR" smtClean="0"/>
              <a:t>13/04/2018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E3532-911A-4128-837D-7C384A1E8E6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B39068-887A-43DF-B7B7-8D2DEAA79995}" type="datetimeFigureOut">
              <a:rPr lang="pt-BR" smtClean="0"/>
              <a:t>13/04/2018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2E3532-911A-4128-837D-7C384A1E8E6F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42910" y="35716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pt-BR" b="1" dirty="0" smtClean="0"/>
              <a:t>DA </a:t>
            </a:r>
            <a:r>
              <a:rPr lang="pt-BR" b="1" i="1" dirty="0" smtClean="0"/>
              <a:t>DIPLOMÁTICA CLÁSSICA </a:t>
            </a:r>
            <a:r>
              <a:rPr lang="pt-BR" b="1" dirty="0" smtClean="0"/>
              <a:t>À </a:t>
            </a:r>
            <a:r>
              <a:rPr lang="pt-BR" b="1" i="1" dirty="0" smtClean="0"/>
              <a:t>CONTEMPORÂNEA</a:t>
            </a:r>
            <a:r>
              <a:rPr lang="pt-BR" b="1" dirty="0" smtClean="0"/>
              <a:t>: INTERFACES COM A ARQUIVOLOGIA</a:t>
            </a:r>
            <a:endParaRPr lang="pt-BR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743200" y="5286388"/>
            <a:ext cx="6400800" cy="1752600"/>
          </a:xfrm>
        </p:spPr>
        <p:txBody>
          <a:bodyPr>
            <a:normAutofit fontScale="85000" lnSpcReduction="10000"/>
          </a:bodyPr>
          <a:lstStyle/>
          <a:p>
            <a:pPr lvl="0" algn="r">
              <a:defRPr/>
            </a:pPr>
            <a:r>
              <a:rPr lang="pt-BR" sz="3600" b="1" dirty="0">
                <a:solidFill>
                  <a:schemeClr val="tx1"/>
                </a:solidFill>
              </a:rPr>
              <a:t>Introdução à Organização de Arquivos</a:t>
            </a:r>
          </a:p>
          <a:p>
            <a:pPr lvl="0" algn="r">
              <a:defRPr/>
            </a:pPr>
            <a:r>
              <a:rPr lang="pt-BR" i="1" dirty="0">
                <a:solidFill>
                  <a:schemeClr val="tx1"/>
                </a:solidFill>
              </a:rPr>
              <a:t>Dra. Cibele A. C. Marques dos Santos</a:t>
            </a:r>
          </a:p>
          <a:p>
            <a:pPr lvl="0" algn="r">
              <a:defRPr/>
            </a:pPr>
            <a:r>
              <a:rPr lang="pt-BR" i="1" dirty="0">
                <a:solidFill>
                  <a:schemeClr val="tx1"/>
                </a:solidFill>
              </a:rPr>
              <a:t>Esp. Marcos Ulisses Cavalheiro</a:t>
            </a:r>
          </a:p>
          <a:p>
            <a:endParaRPr lang="pt-BR" b="1" dirty="0">
              <a:solidFill>
                <a:schemeClr val="tx1"/>
              </a:solidFill>
            </a:endParaRPr>
          </a:p>
        </p:txBody>
      </p:sp>
      <p:pic>
        <p:nvPicPr>
          <p:cNvPr id="1026" name="Picture 2" descr="Resultado de imagem para DIPLOMATIC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1365161">
            <a:off x="424253" y="2212689"/>
            <a:ext cx="4234550" cy="3011716"/>
          </a:xfrm>
          <a:prstGeom prst="rect">
            <a:avLst/>
          </a:prstGeom>
          <a:noFill/>
        </p:spPr>
      </p:pic>
      <p:pic>
        <p:nvPicPr>
          <p:cNvPr id="1030" name="Picture 6" descr="Resultado de imagem para DIPLOMATIC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91539">
            <a:off x="4932608" y="2245163"/>
            <a:ext cx="3742812" cy="279271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Como fazer análise diplomática?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t-BR" dirty="0" smtClean="0"/>
              <a:t>As partes do documento diplomático são decodificadas pela </a:t>
            </a:r>
            <a:r>
              <a:rPr lang="pt-BR" b="1" dirty="0" smtClean="0"/>
              <a:t>análise diplomática</a:t>
            </a:r>
            <a:r>
              <a:rPr lang="pt-BR" dirty="0" smtClean="0"/>
              <a:t>. O texto do discurso diplomático é, na realidade, a união entre partes distintas: </a:t>
            </a:r>
            <a:r>
              <a:rPr lang="pt-BR" b="1" dirty="0" smtClean="0"/>
              <a:t>o protocolo inicial, o texto propriamente dito e o protocolo final</a:t>
            </a:r>
            <a:r>
              <a:rPr lang="pt-BR" dirty="0" smtClean="0"/>
              <a:t>. </a:t>
            </a:r>
          </a:p>
          <a:p>
            <a:pPr algn="just"/>
            <a:r>
              <a:rPr lang="pt-BR" dirty="0" smtClean="0"/>
              <a:t>Nessas três partes, evidenciam-se as </a:t>
            </a:r>
            <a:r>
              <a:rPr lang="pt-BR" b="1" dirty="0" smtClean="0"/>
              <a:t>coordenadas</a:t>
            </a:r>
            <a:r>
              <a:rPr lang="pt-BR" dirty="0" smtClean="0"/>
              <a:t> (representadas pelas fórmulas diplomáticas obrigatórias, próprias da espécie documental determinada pelo ato jurídico e seu objetivo) e as </a:t>
            </a:r>
            <a:r>
              <a:rPr lang="pt-BR" b="1" dirty="0" smtClean="0"/>
              <a:t>variantes</a:t>
            </a:r>
            <a:r>
              <a:rPr lang="pt-BR" dirty="0" smtClean="0"/>
              <a:t> (teor pontual e circunstancial relativo às especificidades do ato aplicado a um fato, pessoa ou assunto). </a:t>
            </a:r>
            <a:endParaRPr lang="pt-B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Como fazer análise diplomática?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t-BR" dirty="0" smtClean="0"/>
              <a:t>O </a:t>
            </a:r>
            <a:r>
              <a:rPr lang="pt-BR" b="1" dirty="0" smtClean="0"/>
              <a:t>PROTOCOLO INICIAL </a:t>
            </a:r>
            <a:r>
              <a:rPr lang="pt-BR" dirty="0" smtClean="0"/>
              <a:t>ou </a:t>
            </a:r>
            <a:r>
              <a:rPr lang="pt-BR" b="1" dirty="0" smtClean="0"/>
              <a:t>PROTOCOLO </a:t>
            </a:r>
            <a:r>
              <a:rPr lang="pt-BR" dirty="0" smtClean="0"/>
              <a:t>é constituído por: </a:t>
            </a:r>
            <a:r>
              <a:rPr lang="pt-BR" b="1" dirty="0" smtClean="0"/>
              <a:t>invocação</a:t>
            </a:r>
            <a:r>
              <a:rPr lang="pt-BR" dirty="0" smtClean="0"/>
              <a:t> (</a:t>
            </a:r>
            <a:r>
              <a:rPr lang="pt-BR" i="1" dirty="0" err="1" smtClean="0"/>
              <a:t>invocatio</a:t>
            </a:r>
            <a:r>
              <a:rPr lang="pt-BR" dirty="0" smtClean="0"/>
              <a:t>), </a:t>
            </a:r>
            <a:r>
              <a:rPr lang="pt-BR" b="1" dirty="0" smtClean="0"/>
              <a:t>titulação</a:t>
            </a:r>
            <a:r>
              <a:rPr lang="pt-BR" dirty="0" smtClean="0"/>
              <a:t> (</a:t>
            </a:r>
            <a:r>
              <a:rPr lang="pt-BR" i="1" dirty="0" err="1" smtClean="0"/>
              <a:t>intitulatio</a:t>
            </a:r>
            <a:r>
              <a:rPr lang="pt-BR" dirty="0" smtClean="0"/>
              <a:t>), </a:t>
            </a:r>
            <a:r>
              <a:rPr lang="pt-BR" b="1" dirty="0" smtClean="0"/>
              <a:t>direção</a:t>
            </a:r>
            <a:r>
              <a:rPr lang="pt-BR" dirty="0" smtClean="0"/>
              <a:t> (</a:t>
            </a:r>
            <a:r>
              <a:rPr lang="pt-BR" i="1" dirty="0" err="1" smtClean="0"/>
              <a:t>inscriptio</a:t>
            </a:r>
            <a:r>
              <a:rPr lang="pt-BR" dirty="0" smtClean="0"/>
              <a:t>) e </a:t>
            </a:r>
            <a:r>
              <a:rPr lang="pt-BR" b="1" dirty="0" smtClean="0"/>
              <a:t>saudação</a:t>
            </a:r>
            <a:r>
              <a:rPr lang="pt-BR" dirty="0" smtClean="0"/>
              <a:t> (</a:t>
            </a:r>
            <a:r>
              <a:rPr lang="pt-BR" i="1" dirty="0" err="1" smtClean="0"/>
              <a:t>salutatio</a:t>
            </a:r>
            <a:r>
              <a:rPr lang="pt-BR" dirty="0" smtClean="0"/>
              <a:t>);</a:t>
            </a:r>
          </a:p>
          <a:p>
            <a:pPr algn="just"/>
            <a:r>
              <a:rPr lang="pt-BR" dirty="0" smtClean="0"/>
              <a:t>O </a:t>
            </a:r>
            <a:r>
              <a:rPr lang="pt-BR" b="1" dirty="0" smtClean="0"/>
              <a:t>TEXTO </a:t>
            </a:r>
            <a:r>
              <a:rPr lang="pt-BR" dirty="0" smtClean="0"/>
              <a:t>constitui-se de: </a:t>
            </a:r>
            <a:r>
              <a:rPr lang="pt-BR" b="1" dirty="0" smtClean="0"/>
              <a:t>preâmbulo</a:t>
            </a:r>
            <a:r>
              <a:rPr lang="pt-BR" dirty="0" smtClean="0"/>
              <a:t> (</a:t>
            </a:r>
            <a:r>
              <a:rPr lang="pt-BR" i="1" dirty="0" err="1" smtClean="0"/>
              <a:t>prologus</a:t>
            </a:r>
            <a:r>
              <a:rPr lang="pt-BR" dirty="0" smtClean="0"/>
              <a:t>), </a:t>
            </a:r>
            <a:r>
              <a:rPr lang="pt-BR" b="1" dirty="0" smtClean="0"/>
              <a:t>notificação</a:t>
            </a:r>
            <a:r>
              <a:rPr lang="pt-BR" dirty="0" smtClean="0"/>
              <a:t> (</a:t>
            </a:r>
            <a:r>
              <a:rPr lang="pt-BR" i="1" dirty="0" err="1" smtClean="0"/>
              <a:t>notificatio</a:t>
            </a:r>
            <a:r>
              <a:rPr lang="pt-BR" dirty="0" smtClean="0"/>
              <a:t>), </a:t>
            </a:r>
            <a:r>
              <a:rPr lang="pt-BR" b="1" dirty="0" smtClean="0"/>
              <a:t>exposição</a:t>
            </a:r>
            <a:r>
              <a:rPr lang="pt-BR" dirty="0" smtClean="0"/>
              <a:t> (</a:t>
            </a:r>
            <a:r>
              <a:rPr lang="pt-BR" i="1" dirty="0" err="1" smtClean="0"/>
              <a:t>narratio</a:t>
            </a:r>
            <a:r>
              <a:rPr lang="pt-BR" dirty="0" smtClean="0"/>
              <a:t>), </a:t>
            </a:r>
            <a:r>
              <a:rPr lang="pt-BR" b="1" dirty="0" smtClean="0"/>
              <a:t>dispositivo</a:t>
            </a:r>
            <a:r>
              <a:rPr lang="pt-BR" dirty="0" smtClean="0"/>
              <a:t> (</a:t>
            </a:r>
            <a:r>
              <a:rPr lang="pt-BR" i="1" dirty="0" err="1" smtClean="0"/>
              <a:t>dispositio</a:t>
            </a:r>
            <a:r>
              <a:rPr lang="pt-BR" dirty="0" smtClean="0"/>
              <a:t>), </a:t>
            </a:r>
            <a:r>
              <a:rPr lang="pt-BR" b="1" dirty="0" smtClean="0"/>
              <a:t>sanção</a:t>
            </a:r>
            <a:r>
              <a:rPr lang="pt-BR" dirty="0" smtClean="0"/>
              <a:t> (</a:t>
            </a:r>
            <a:r>
              <a:rPr lang="pt-BR" i="1" dirty="0" err="1" smtClean="0"/>
              <a:t>sanctio</a:t>
            </a:r>
            <a:r>
              <a:rPr lang="pt-BR" dirty="0" smtClean="0"/>
              <a:t>), </a:t>
            </a:r>
            <a:r>
              <a:rPr lang="pt-BR" b="1" dirty="0" smtClean="0"/>
              <a:t>corroboração</a:t>
            </a:r>
            <a:r>
              <a:rPr lang="pt-BR" dirty="0" smtClean="0"/>
              <a:t> (</a:t>
            </a:r>
            <a:r>
              <a:rPr lang="pt-BR" i="1" dirty="0" err="1" smtClean="0"/>
              <a:t>corroboratio</a:t>
            </a:r>
            <a:r>
              <a:rPr lang="pt-BR" dirty="0" smtClean="0"/>
              <a:t>); </a:t>
            </a:r>
            <a:endParaRPr lang="pt-BR" dirty="0"/>
          </a:p>
          <a:p>
            <a:pPr algn="just"/>
            <a:r>
              <a:rPr lang="pt-BR" dirty="0" smtClean="0"/>
              <a:t>O </a:t>
            </a:r>
            <a:r>
              <a:rPr lang="pt-BR" b="1" dirty="0" smtClean="0"/>
              <a:t>PROTOCOLO FINAL </a:t>
            </a:r>
            <a:r>
              <a:rPr lang="pt-BR" dirty="0" smtClean="0"/>
              <a:t>ou </a:t>
            </a:r>
            <a:r>
              <a:rPr lang="pt-BR" b="1" dirty="0" smtClean="0"/>
              <a:t>ESCATOCOLO</a:t>
            </a:r>
            <a:r>
              <a:rPr lang="pt-BR" dirty="0" smtClean="0"/>
              <a:t>, inicia-se após a corroboração com: </a:t>
            </a:r>
            <a:r>
              <a:rPr lang="pt-BR" b="1" dirty="0" smtClean="0"/>
              <a:t>assinatura</a:t>
            </a:r>
            <a:r>
              <a:rPr lang="pt-BR" dirty="0" smtClean="0"/>
              <a:t> (</a:t>
            </a:r>
            <a:r>
              <a:rPr lang="pt-BR" i="1" dirty="0" err="1" smtClean="0"/>
              <a:t>subscriptio</a:t>
            </a:r>
            <a:r>
              <a:rPr lang="pt-BR" dirty="0" smtClean="0"/>
              <a:t>), </a:t>
            </a:r>
            <a:r>
              <a:rPr lang="pt-BR" b="1" dirty="0" smtClean="0"/>
              <a:t>datação</a:t>
            </a:r>
            <a:r>
              <a:rPr lang="pt-BR" dirty="0" smtClean="0"/>
              <a:t> (</a:t>
            </a:r>
            <a:r>
              <a:rPr lang="pt-BR" i="1" dirty="0" err="1" smtClean="0"/>
              <a:t>datatio</a:t>
            </a:r>
            <a:r>
              <a:rPr lang="pt-BR" dirty="0" smtClean="0"/>
              <a:t>) e </a:t>
            </a:r>
            <a:r>
              <a:rPr lang="pt-BR" b="1" dirty="0" smtClean="0"/>
              <a:t>precação</a:t>
            </a:r>
            <a:r>
              <a:rPr lang="pt-BR" dirty="0" smtClean="0"/>
              <a:t> (</a:t>
            </a:r>
            <a:r>
              <a:rPr lang="pt-BR" i="1" dirty="0" err="1" smtClean="0"/>
              <a:t>apprecatio</a:t>
            </a:r>
            <a:r>
              <a:rPr lang="pt-BR" dirty="0" smtClean="0"/>
              <a:t>).</a:t>
            </a:r>
            <a:endParaRPr lang="pt-BR" i="1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>
            <a:normAutofit/>
          </a:bodyPr>
          <a:lstStyle/>
          <a:p>
            <a:r>
              <a:rPr lang="pt-BR" sz="2200" b="1" dirty="0" smtClean="0"/>
              <a:t>Análise diplomática da Carta Régia de D. João V dirigida ao governador e capitão general da Capitania do Rio de Janeiro</a:t>
            </a:r>
            <a:endParaRPr lang="pt-BR" sz="2200" b="1" dirty="0"/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1000108"/>
            <a:ext cx="7296071" cy="5715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/>
          </a:bodyPr>
          <a:lstStyle/>
          <a:p>
            <a:r>
              <a:rPr lang="pt-BR" sz="2200" b="1" dirty="0" smtClean="0"/>
              <a:t>Análise diplomática da lei do governo federal, de 1974, que dispõe sobre restrições a brasileiros naturalizados</a:t>
            </a:r>
            <a:endParaRPr lang="pt-BR" sz="2200" dirty="0"/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1000108"/>
            <a:ext cx="7203029" cy="5500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Como fazer análise diplomática?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pt-BR" dirty="0" smtClean="0"/>
              <a:t>O entendimento da </a:t>
            </a:r>
            <a:r>
              <a:rPr lang="pt-BR" b="1" dirty="0" smtClean="0"/>
              <a:t>análise diplomática </a:t>
            </a:r>
            <a:r>
              <a:rPr lang="pt-BR" dirty="0" smtClean="0"/>
              <a:t>tem, entre outras vantagens, como veria de </a:t>
            </a:r>
            <a:r>
              <a:rPr lang="pt-BR" b="1" dirty="0" smtClean="0"/>
              <a:t>facilitar a</a:t>
            </a:r>
            <a:r>
              <a:rPr lang="pt-BR" dirty="0" smtClean="0"/>
              <a:t> </a:t>
            </a:r>
            <a:r>
              <a:rPr lang="pt-BR" b="1" dirty="0" smtClean="0"/>
              <a:t>elaboração de resumos documentários</a:t>
            </a:r>
            <a:r>
              <a:rPr lang="pt-BR" dirty="0" smtClean="0"/>
              <a:t>, uma vez que o documentalista, conhecendo-a, há de realizar uma </a:t>
            </a:r>
            <a:r>
              <a:rPr lang="pt-BR" b="1" dirty="0" smtClean="0"/>
              <a:t>leitura documental mais segura</a:t>
            </a:r>
            <a:r>
              <a:rPr lang="pt-BR" dirty="0" smtClean="0"/>
              <a:t>. </a:t>
            </a:r>
          </a:p>
          <a:p>
            <a:pPr algn="just"/>
            <a:r>
              <a:rPr lang="pt-BR" dirty="0" smtClean="0"/>
              <a:t>Além do mais, a </a:t>
            </a:r>
            <a:r>
              <a:rPr lang="pt-BR" b="1" dirty="0" smtClean="0"/>
              <a:t>análise diplomática </a:t>
            </a:r>
            <a:r>
              <a:rPr lang="pt-BR" dirty="0" smtClean="0"/>
              <a:t>é </a:t>
            </a:r>
            <a:r>
              <a:rPr lang="pt-BR" b="1" dirty="0" smtClean="0"/>
              <a:t>pré-requisito para a análise tipológica</a:t>
            </a:r>
            <a:r>
              <a:rPr lang="pt-BR" dirty="0" smtClean="0"/>
              <a:t>, essencial para o fazer </a:t>
            </a:r>
            <a:r>
              <a:rPr lang="pt-BR" dirty="0" err="1" smtClean="0"/>
              <a:t>arquivístico</a:t>
            </a:r>
            <a:r>
              <a:rPr lang="pt-BR" dirty="0" smtClean="0"/>
              <a:t> em seus múltiplos aspectos, como  a </a:t>
            </a:r>
            <a:r>
              <a:rPr lang="pt-BR" b="1" dirty="0" smtClean="0"/>
              <a:t>classificação</a:t>
            </a:r>
            <a:r>
              <a:rPr lang="pt-BR" dirty="0" smtClean="0"/>
              <a:t>, a </a:t>
            </a:r>
            <a:r>
              <a:rPr lang="pt-BR" b="1" dirty="0" smtClean="0"/>
              <a:t>avaliação</a:t>
            </a:r>
            <a:r>
              <a:rPr lang="pt-BR" dirty="0" smtClean="0"/>
              <a:t> e a </a:t>
            </a:r>
            <a:r>
              <a:rPr lang="pt-BR" b="1" dirty="0" smtClean="0"/>
              <a:t>descrição</a:t>
            </a:r>
            <a:r>
              <a:rPr lang="pt-BR" dirty="0" smtClean="0"/>
              <a:t>.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Categorias Documentais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043890" cy="4900634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t-BR" dirty="0" smtClean="0"/>
              <a:t>Em Diplomática, as </a:t>
            </a:r>
            <a:r>
              <a:rPr lang="pt-BR" b="1" dirty="0" smtClean="0"/>
              <a:t>categorias documentais </a:t>
            </a:r>
            <a:r>
              <a:rPr lang="pt-BR" dirty="0" smtClean="0"/>
              <a:t>são estipuladas pelas </a:t>
            </a:r>
            <a:r>
              <a:rPr lang="pt-BR" u="sng" dirty="0" smtClean="0"/>
              <a:t>gradações da representatividade jurídica do conteúdo dos documentos</a:t>
            </a:r>
            <a:r>
              <a:rPr lang="pt-BR" dirty="0" smtClean="0"/>
              <a:t> que nelas se enquadram. Nesse sentido, eles podem ser: </a:t>
            </a:r>
            <a:r>
              <a:rPr lang="pt-BR" b="1" dirty="0" smtClean="0"/>
              <a:t>dispositivos</a:t>
            </a:r>
            <a:r>
              <a:rPr lang="pt-BR" dirty="0" smtClean="0"/>
              <a:t>, </a:t>
            </a:r>
            <a:r>
              <a:rPr lang="pt-BR" b="1" dirty="0" smtClean="0"/>
              <a:t>testemunhais</a:t>
            </a:r>
            <a:r>
              <a:rPr lang="pt-BR" dirty="0" smtClean="0"/>
              <a:t>, </a:t>
            </a:r>
            <a:r>
              <a:rPr lang="pt-BR" b="1" dirty="0" smtClean="0"/>
              <a:t>informativos</a:t>
            </a:r>
            <a:r>
              <a:rPr lang="pt-BR" dirty="0" smtClean="0"/>
              <a:t> e </a:t>
            </a:r>
            <a:r>
              <a:rPr lang="pt-BR" b="1" dirty="0" smtClean="0"/>
              <a:t>narrativos</a:t>
            </a:r>
            <a:r>
              <a:rPr lang="pt-BR" dirty="0" smtClean="0"/>
              <a:t>. </a:t>
            </a:r>
          </a:p>
          <a:p>
            <a:pPr algn="just"/>
            <a:r>
              <a:rPr lang="pt-BR" dirty="0" smtClean="0"/>
              <a:t>Nos </a:t>
            </a:r>
            <a:r>
              <a:rPr lang="pt-BR" b="1" dirty="0" smtClean="0"/>
              <a:t>documentos dispositivos</a:t>
            </a:r>
            <a:r>
              <a:rPr lang="pt-BR" dirty="0" smtClean="0"/>
              <a:t>, enquadram-se os </a:t>
            </a:r>
            <a:r>
              <a:rPr lang="pt-BR" b="1" dirty="0" smtClean="0"/>
              <a:t>documentos normativos </a:t>
            </a:r>
            <a:r>
              <a:rPr lang="pt-BR" dirty="0" smtClean="0"/>
              <a:t>(leis, decreto, instrução normativa etc.), os </a:t>
            </a:r>
            <a:r>
              <a:rPr lang="pt-BR" b="1" dirty="0" smtClean="0"/>
              <a:t>de ajuste </a:t>
            </a:r>
            <a:r>
              <a:rPr lang="pt-BR" dirty="0" smtClean="0"/>
              <a:t>(contrato, </a:t>
            </a:r>
            <a:r>
              <a:rPr lang="pt-BR" dirty="0" err="1" smtClean="0"/>
              <a:t>convêncio</a:t>
            </a:r>
            <a:r>
              <a:rPr lang="pt-BR" dirty="0" smtClean="0"/>
              <a:t>, termo etc.) e os </a:t>
            </a:r>
            <a:r>
              <a:rPr lang="pt-BR" b="1" dirty="0" smtClean="0"/>
              <a:t>de correspondência </a:t>
            </a:r>
            <a:r>
              <a:rPr lang="pt-BR" dirty="0" smtClean="0"/>
              <a:t>(alvará, edital, memorando etc.). </a:t>
            </a:r>
            <a:endParaRPr lang="pt-B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Categorias Documentais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t-BR" dirty="0" smtClean="0"/>
              <a:t>Os </a:t>
            </a:r>
            <a:r>
              <a:rPr lang="pt-BR" b="1" dirty="0" smtClean="0"/>
              <a:t>documentos testemunhais</a:t>
            </a:r>
            <a:r>
              <a:rPr lang="pt-BR" dirty="0" smtClean="0"/>
              <a:t> são os que decorrem do cumprimento ou não de um ato dispositivo. Podem ser </a:t>
            </a:r>
            <a:r>
              <a:rPr lang="pt-BR" b="1" dirty="0" smtClean="0"/>
              <a:t>de assentamento</a:t>
            </a:r>
            <a:r>
              <a:rPr lang="pt-BR" dirty="0" smtClean="0"/>
              <a:t> (ata, termo, auto de infração etc.) ou </a:t>
            </a:r>
            <a:r>
              <a:rPr lang="pt-BR" b="1" dirty="0" smtClean="0"/>
              <a:t>comprobatórios</a:t>
            </a:r>
            <a:r>
              <a:rPr lang="pt-BR" dirty="0" smtClean="0"/>
              <a:t> (atestados, certidões etc.). </a:t>
            </a:r>
          </a:p>
          <a:p>
            <a:pPr algn="just"/>
            <a:r>
              <a:rPr lang="pt-BR" dirty="0" smtClean="0"/>
              <a:t>Os </a:t>
            </a:r>
            <a:r>
              <a:rPr lang="pt-BR" b="1" dirty="0" smtClean="0"/>
              <a:t>documentos informativos</a:t>
            </a:r>
            <a:r>
              <a:rPr lang="pt-BR" dirty="0" smtClean="0"/>
              <a:t> são </a:t>
            </a:r>
            <a:r>
              <a:rPr lang="pt-BR" b="1" dirty="0" smtClean="0"/>
              <a:t>opinativos</a:t>
            </a:r>
            <a:r>
              <a:rPr lang="pt-BR" dirty="0" smtClean="0"/>
              <a:t> ou </a:t>
            </a:r>
            <a:r>
              <a:rPr lang="pt-BR" b="1" dirty="0" smtClean="0"/>
              <a:t>enunciativos</a:t>
            </a:r>
            <a:r>
              <a:rPr lang="pt-BR" dirty="0" smtClean="0"/>
              <a:t> e esclarecem questões contidas em outros documentos (parecer, relatório, despacho etc.). </a:t>
            </a:r>
          </a:p>
          <a:p>
            <a:pPr algn="just"/>
            <a:r>
              <a:rPr lang="pt-BR" dirty="0" smtClean="0"/>
              <a:t>Os </a:t>
            </a:r>
            <a:r>
              <a:rPr lang="pt-BR" b="1" dirty="0" smtClean="0"/>
              <a:t>documentos narrativos </a:t>
            </a:r>
            <a:r>
              <a:rPr lang="pt-BR" dirty="0" smtClean="0"/>
              <a:t>são aqueles desprovidos de teor, validade e alinhamento jurídico, em relação à gênese, estrutura formal e uso (carta de amor, esboço, </a:t>
            </a:r>
            <a:r>
              <a:rPr lang="pt-BR" dirty="0" err="1" smtClean="0"/>
              <a:t>etc</a:t>
            </a:r>
            <a:r>
              <a:rPr lang="pt-BR" dirty="0" smtClean="0"/>
              <a:t>). </a:t>
            </a:r>
            <a:endParaRPr lang="pt-B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Tradição Documental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214974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pt-BR" dirty="0" smtClean="0"/>
              <a:t>É o campo da Diplomática que se ocupa dos vários modos de transmissão do documento no decorrer do tempo. Ela estabelece </a:t>
            </a:r>
            <a:r>
              <a:rPr lang="pt-BR" b="1" dirty="0" smtClean="0"/>
              <a:t>ingenuidade documental</a:t>
            </a:r>
            <a:r>
              <a:rPr lang="pt-BR" dirty="0" smtClean="0"/>
              <a:t>, isto é, o grau de relação entre o documento e sua matriz. </a:t>
            </a:r>
          </a:p>
          <a:p>
            <a:pPr algn="just"/>
            <a:r>
              <a:rPr lang="pt-BR" dirty="0" smtClean="0"/>
              <a:t>Conforme o grau de ingenuidade em que esteja, o documento apresenta-se em diferentes formas. </a:t>
            </a:r>
            <a:r>
              <a:rPr lang="pt-BR" b="1" dirty="0" smtClean="0"/>
              <a:t>Forma </a:t>
            </a:r>
            <a:r>
              <a:rPr lang="pt-BR" dirty="0" smtClean="0"/>
              <a:t>é, portanto, a </a:t>
            </a:r>
            <a:r>
              <a:rPr lang="pt-BR" b="1" dirty="0" smtClean="0"/>
              <a:t>configuração do documento segundo o estágio de transmissão</a:t>
            </a:r>
            <a:r>
              <a:rPr lang="pt-BR" dirty="0" smtClean="0"/>
              <a:t> ou </a:t>
            </a:r>
            <a:r>
              <a:rPr lang="pt-BR" b="1" dirty="0" smtClean="0"/>
              <a:t>gradação de ingenuidade documental</a:t>
            </a:r>
            <a:r>
              <a:rPr lang="pt-BR" dirty="0" smtClean="0"/>
              <a:t>. </a:t>
            </a:r>
          </a:p>
          <a:p>
            <a:pPr algn="just"/>
            <a:r>
              <a:rPr lang="pt-BR" dirty="0" smtClean="0"/>
              <a:t>Há, assim, três momentos na tradição documental: o </a:t>
            </a:r>
            <a:r>
              <a:rPr lang="pt-BR" b="1" dirty="0" smtClean="0"/>
              <a:t>anterior ao original </a:t>
            </a:r>
            <a:r>
              <a:rPr lang="pt-BR" dirty="0" smtClean="0"/>
              <a:t>(rascunhos, minutas), o </a:t>
            </a:r>
            <a:r>
              <a:rPr lang="pt-BR" b="1" dirty="0" smtClean="0"/>
              <a:t>original </a:t>
            </a:r>
            <a:r>
              <a:rPr lang="pt-BR" dirty="0" smtClean="0"/>
              <a:t>(documento de arquivo) e o </a:t>
            </a:r>
            <a:r>
              <a:rPr lang="pt-BR" b="1" dirty="0" smtClean="0"/>
              <a:t>posterior ao original  </a:t>
            </a:r>
            <a:r>
              <a:rPr lang="pt-BR" dirty="0" smtClean="0"/>
              <a:t>(cópias, reproduções, vias). </a:t>
            </a:r>
            <a:endParaRPr lang="pt-B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857232"/>
          </a:xfrm>
        </p:spPr>
        <p:txBody>
          <a:bodyPr/>
          <a:lstStyle/>
          <a:p>
            <a:r>
              <a:rPr lang="pt-BR" b="1" dirty="0" smtClean="0"/>
              <a:t>Diplomática e Arquivologia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929330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pt-BR" sz="3900" b="1" dirty="0" smtClean="0"/>
              <a:t>A Diplomática </a:t>
            </a:r>
            <a:r>
              <a:rPr lang="pt-BR" sz="3900" b="1" dirty="0"/>
              <a:t>é uma metodologia que visa compreender o documento escrito e sua estrutura formal</a:t>
            </a:r>
            <a:r>
              <a:rPr lang="pt-BR" sz="3900" dirty="0"/>
              <a:t>, a partir da análise dos seus </a:t>
            </a:r>
            <a:r>
              <a:rPr lang="pt-BR" sz="3900" b="1" dirty="0"/>
              <a:t>elementos intrínsecos e extrínsecos</a:t>
            </a:r>
            <a:r>
              <a:rPr lang="pt-BR" sz="3900" dirty="0"/>
              <a:t>, com o objetivo de averiguar questões referentes à sua autoridade e autenticidade. Trata-se, portanto, de uma </a:t>
            </a:r>
            <a:r>
              <a:rPr lang="pt-BR" sz="3900" b="1" dirty="0"/>
              <a:t>“ferramenta” de análise e categorização</a:t>
            </a:r>
            <a:r>
              <a:rPr lang="pt-BR" sz="3900" dirty="0"/>
              <a:t>, que divide o documento e, através das partes, </a:t>
            </a:r>
            <a:r>
              <a:rPr lang="pt-BR" sz="3900" b="1" dirty="0"/>
              <a:t>critica a sua forma</a:t>
            </a:r>
            <a:r>
              <a:rPr lang="pt-BR" sz="3900" dirty="0"/>
              <a:t>. </a:t>
            </a:r>
            <a:endParaRPr lang="pt-BR" sz="3900" dirty="0" smtClean="0"/>
          </a:p>
          <a:p>
            <a:pPr algn="just"/>
            <a:r>
              <a:rPr lang="pt-BR" sz="3900" dirty="0" smtClean="0"/>
              <a:t>Respectivamente</a:t>
            </a:r>
            <a:r>
              <a:rPr lang="pt-BR" sz="3900" dirty="0"/>
              <a:t>, os </a:t>
            </a:r>
            <a:r>
              <a:rPr lang="pt-BR" sz="3900" b="1" dirty="0"/>
              <a:t>elementos internos </a:t>
            </a:r>
            <a:r>
              <a:rPr lang="pt-BR" sz="3900" dirty="0"/>
              <a:t>dizem respeito à observação racional do documento, em termos de produção, trâmite e funcionalidade, à articulação do discurso documental e ao conteúdo informado; os </a:t>
            </a:r>
            <a:r>
              <a:rPr lang="pt-BR" sz="3900" b="1" dirty="0"/>
              <a:t>elementos externos</a:t>
            </a:r>
            <a:r>
              <a:rPr lang="pt-BR" sz="3900" dirty="0"/>
              <a:t>, por sua vez, referem-se ao formato do documento, à grafia, ao gênero e suporte de informação, aos devidos sinais de validação e à tradição </a:t>
            </a:r>
            <a:r>
              <a:rPr lang="pt-BR" sz="3900" dirty="0" smtClean="0"/>
              <a:t>documental (CAVALHEIRO, 2017).</a:t>
            </a:r>
          </a:p>
          <a:p>
            <a:endParaRPr lang="pt-BR" dirty="0"/>
          </a:p>
          <a:p>
            <a:endParaRPr lang="pt-B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Diplomática e Arquivologia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0034" y="1428736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t-BR" dirty="0"/>
              <a:t>Em </a:t>
            </a:r>
            <a:r>
              <a:rPr lang="pt-BR" b="1" dirty="0"/>
              <a:t>Arquivologia</a:t>
            </a:r>
            <a:r>
              <a:rPr lang="pt-BR" dirty="0"/>
              <a:t>, o </a:t>
            </a:r>
            <a:r>
              <a:rPr lang="pt-BR" b="1" dirty="0"/>
              <a:t>método diplomático </a:t>
            </a:r>
            <a:r>
              <a:rPr lang="pt-BR" dirty="0"/>
              <a:t>é apropriado no processo de reconhecimento e demarcação do </a:t>
            </a:r>
            <a:r>
              <a:rPr lang="pt-BR" b="1" dirty="0"/>
              <a:t>conceito geral do documento de arquivo e sua fórmula</a:t>
            </a:r>
            <a:r>
              <a:rPr lang="pt-BR" dirty="0"/>
              <a:t>, a espécie, que é pré-estabelecida no discurso administrativo, jurídico  e burocrático. De modo geral, a </a:t>
            </a:r>
            <a:r>
              <a:rPr lang="pt-BR" dirty="0" smtClean="0"/>
              <a:t>“</a:t>
            </a:r>
            <a:r>
              <a:rPr lang="pt-BR" u="sng" dirty="0" smtClean="0"/>
              <a:t>Diplomática </a:t>
            </a:r>
            <a:r>
              <a:rPr lang="pt-BR" u="sng" dirty="0"/>
              <a:t>é uma atitude mental, uma abordagem, uma perspectiva, uma maneira sistemática de pensar sobre os documentos arquivísticos</a:t>
            </a:r>
            <a:r>
              <a:rPr lang="pt-BR" dirty="0"/>
              <a:t>" </a:t>
            </a:r>
            <a:r>
              <a:rPr lang="pt-BR" dirty="0" smtClean="0"/>
              <a:t>(DURANTI, 2015 apud CAVALHEIRO, 2017).</a:t>
            </a:r>
            <a:endParaRPr lang="pt-BR" dirty="0"/>
          </a:p>
          <a:p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Lembrando que...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07209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t-BR" dirty="0" smtClean="0"/>
              <a:t>A </a:t>
            </a:r>
            <a:r>
              <a:rPr lang="pt-BR" b="1" dirty="0" smtClean="0"/>
              <a:t>Arquivologia</a:t>
            </a:r>
            <a:r>
              <a:rPr lang="pt-BR" dirty="0" smtClean="0"/>
              <a:t>, tal como a CI, é uma </a:t>
            </a:r>
            <a:r>
              <a:rPr lang="pt-BR" b="1" dirty="0" smtClean="0"/>
              <a:t>ciência social aplicada</a:t>
            </a:r>
            <a:r>
              <a:rPr lang="pt-BR" dirty="0" smtClean="0"/>
              <a:t>, </a:t>
            </a:r>
            <a:r>
              <a:rPr lang="pt-BR" b="1" dirty="0" smtClean="0"/>
              <a:t>inter/</a:t>
            </a:r>
            <a:r>
              <a:rPr lang="pt-BR" b="1" dirty="0" err="1" smtClean="0"/>
              <a:t>transdisciplinar</a:t>
            </a:r>
            <a:r>
              <a:rPr lang="pt-BR" dirty="0" smtClean="0"/>
              <a:t>, que </a:t>
            </a:r>
            <a:r>
              <a:rPr lang="pt-BR" u="sng" dirty="0" smtClean="0"/>
              <a:t>dialoga com outros campos do conhecimento</a:t>
            </a:r>
            <a:r>
              <a:rPr lang="pt-BR" dirty="0" smtClean="0"/>
              <a:t> para estabelecer o seu </a:t>
            </a:r>
            <a:r>
              <a:rPr lang="pt-BR" b="1" dirty="0" smtClean="0"/>
              <a:t>arcabouço teórico-metodológico</a:t>
            </a:r>
            <a:r>
              <a:rPr lang="pt-BR" dirty="0" smtClean="0"/>
              <a:t> (Administração, Comunicação, Direito, História, Informática, Psicologia, Paleografia, </a:t>
            </a:r>
            <a:r>
              <a:rPr lang="pt-BR" b="1" dirty="0" smtClean="0"/>
              <a:t>Diplomática</a:t>
            </a:r>
            <a:r>
              <a:rPr lang="pt-BR" dirty="0" smtClean="0"/>
              <a:t> etc.).</a:t>
            </a:r>
          </a:p>
          <a:p>
            <a:pPr algn="just"/>
            <a:r>
              <a:rPr lang="pt-BR" dirty="0" smtClean="0"/>
              <a:t>Na corrente contemporânea, a </a:t>
            </a:r>
            <a:r>
              <a:rPr lang="pt-BR" b="1" dirty="0" smtClean="0"/>
              <a:t>Paleografia</a:t>
            </a:r>
            <a:r>
              <a:rPr lang="pt-BR" dirty="0" smtClean="0"/>
              <a:t> e a </a:t>
            </a:r>
            <a:r>
              <a:rPr lang="pt-BR" b="1" dirty="0" smtClean="0"/>
              <a:t>Diplomática</a:t>
            </a:r>
            <a:r>
              <a:rPr lang="pt-BR" dirty="0" smtClean="0"/>
              <a:t> podem ser consideradas </a:t>
            </a:r>
            <a:r>
              <a:rPr lang="pt-BR" b="1" dirty="0" smtClean="0"/>
              <a:t>ciências/disciplinas/técnicas</a:t>
            </a:r>
            <a:r>
              <a:rPr lang="pt-BR" dirty="0" smtClean="0"/>
              <a:t> </a:t>
            </a:r>
            <a:r>
              <a:rPr lang="pt-BR" b="1" dirty="0" smtClean="0"/>
              <a:t>auxiliares</a:t>
            </a:r>
            <a:r>
              <a:rPr lang="pt-BR" dirty="0" smtClean="0"/>
              <a:t> </a:t>
            </a:r>
            <a:r>
              <a:rPr lang="pt-BR" b="1" dirty="0" smtClean="0"/>
              <a:t>da</a:t>
            </a:r>
            <a:r>
              <a:rPr lang="pt-BR" dirty="0" smtClean="0"/>
              <a:t> </a:t>
            </a:r>
            <a:r>
              <a:rPr lang="pt-BR" b="1" dirty="0" smtClean="0"/>
              <a:t>Arquivologia</a:t>
            </a:r>
            <a:r>
              <a:rPr lang="pt-BR" dirty="0" smtClean="0"/>
              <a:t>, uma vez que </a:t>
            </a:r>
            <a:r>
              <a:rPr lang="pt-BR" u="sng" dirty="0" smtClean="0"/>
              <a:t>suportam</a:t>
            </a:r>
            <a:r>
              <a:rPr lang="pt-BR" dirty="0" smtClean="0"/>
              <a:t> seus processos de análise documentária, organização e representação da informação. </a:t>
            </a:r>
            <a:endParaRPr lang="pt-B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Diplomática Contemporânea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286412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pt-BR" dirty="0" smtClean="0"/>
              <a:t>A </a:t>
            </a:r>
            <a:r>
              <a:rPr lang="pt-BR" b="1" dirty="0" smtClean="0"/>
              <a:t>Tipologia Documental </a:t>
            </a:r>
            <a:r>
              <a:rPr lang="pt-BR" dirty="0" smtClean="0"/>
              <a:t>é a </a:t>
            </a:r>
            <a:r>
              <a:rPr lang="pt-BR" b="1" dirty="0" smtClean="0"/>
              <a:t>ampliação da Diplomática em direção à gênese documental</a:t>
            </a:r>
            <a:r>
              <a:rPr lang="pt-BR" dirty="0" smtClean="0"/>
              <a:t>, perseguindo a </a:t>
            </a:r>
            <a:r>
              <a:rPr lang="pt-BR" b="1" dirty="0" smtClean="0"/>
              <a:t>contextualização </a:t>
            </a:r>
            <a:r>
              <a:rPr lang="pt-BR" dirty="0" smtClean="0"/>
              <a:t>nas </a:t>
            </a:r>
            <a:r>
              <a:rPr lang="pt-BR" b="1" dirty="0" smtClean="0"/>
              <a:t>atribuições</a:t>
            </a:r>
            <a:r>
              <a:rPr lang="pt-BR" dirty="0" smtClean="0"/>
              <a:t>, </a:t>
            </a:r>
            <a:r>
              <a:rPr lang="pt-BR" b="1" dirty="0" smtClean="0"/>
              <a:t>competências</a:t>
            </a:r>
            <a:r>
              <a:rPr lang="pt-BR" dirty="0" smtClean="0"/>
              <a:t>, </a:t>
            </a:r>
            <a:r>
              <a:rPr lang="pt-BR" b="1" dirty="0" smtClean="0"/>
              <a:t>funções </a:t>
            </a:r>
            <a:r>
              <a:rPr lang="pt-BR" dirty="0" smtClean="0"/>
              <a:t>e </a:t>
            </a:r>
            <a:r>
              <a:rPr lang="pt-BR" b="1" dirty="0" smtClean="0"/>
              <a:t>atividades </a:t>
            </a:r>
            <a:r>
              <a:rPr lang="pt-BR" dirty="0" smtClean="0"/>
              <a:t>da </a:t>
            </a:r>
            <a:r>
              <a:rPr lang="pt-BR" b="1" dirty="0" smtClean="0"/>
              <a:t>entidade produtora/acumuladora</a:t>
            </a:r>
            <a:r>
              <a:rPr lang="pt-BR" dirty="0" smtClean="0"/>
              <a:t>. </a:t>
            </a:r>
          </a:p>
          <a:p>
            <a:pPr algn="just"/>
            <a:r>
              <a:rPr lang="pt-BR" dirty="0" smtClean="0"/>
              <a:t>O objeto da </a:t>
            </a:r>
            <a:r>
              <a:rPr lang="pt-BR" b="1" dirty="0" smtClean="0"/>
              <a:t>Diplomática Clássica </a:t>
            </a:r>
            <a:r>
              <a:rPr lang="pt-BR" dirty="0" smtClean="0"/>
              <a:t>é a </a:t>
            </a:r>
            <a:r>
              <a:rPr lang="pt-BR" b="1" dirty="0" smtClean="0"/>
              <a:t>configuração interna do documento</a:t>
            </a:r>
            <a:r>
              <a:rPr lang="pt-BR" dirty="0" smtClean="0"/>
              <a:t>, o </a:t>
            </a:r>
            <a:r>
              <a:rPr lang="pt-BR" b="1" dirty="0" smtClean="0"/>
              <a:t>estudo jurídico de suas partes e dos seus caracteres para atingir sua autenticidade</a:t>
            </a:r>
            <a:r>
              <a:rPr lang="pt-BR" dirty="0" smtClean="0"/>
              <a:t>, enquanto o objeto da </a:t>
            </a:r>
            <a:r>
              <a:rPr lang="pt-BR" b="1" dirty="0" smtClean="0"/>
              <a:t>Tipologia</a:t>
            </a:r>
            <a:r>
              <a:rPr lang="pt-BR" dirty="0" smtClean="0"/>
              <a:t>, além disso, é estudá-lo enquanto </a:t>
            </a:r>
            <a:r>
              <a:rPr lang="pt-BR" b="1" dirty="0" smtClean="0"/>
              <a:t>componente de conjuntos orgânicos</a:t>
            </a:r>
            <a:r>
              <a:rPr lang="pt-BR" dirty="0" smtClean="0"/>
              <a:t>, ou seja, como </a:t>
            </a:r>
            <a:r>
              <a:rPr lang="pt-BR" b="1" dirty="0" smtClean="0"/>
              <a:t>integrante da mesma série documental</a:t>
            </a:r>
            <a:r>
              <a:rPr lang="pt-BR" dirty="0" smtClean="0"/>
              <a:t>, advinda da junção de documentos correspondentes à </a:t>
            </a:r>
            <a:r>
              <a:rPr lang="pt-BR" b="1" dirty="0" smtClean="0"/>
              <a:t>mesma atividade</a:t>
            </a:r>
            <a:r>
              <a:rPr lang="pt-BR" dirty="0" smtClean="0"/>
              <a:t>. </a:t>
            </a:r>
            <a:endParaRPr lang="pt-B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/>
              <a:t>Objeto da Diplomática Contemporânea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t-BR" dirty="0" smtClean="0"/>
              <a:t>Enquanto a </a:t>
            </a:r>
            <a:r>
              <a:rPr lang="pt-BR" b="1" dirty="0" smtClean="0"/>
              <a:t>espécie documental </a:t>
            </a:r>
            <a:r>
              <a:rPr lang="pt-BR" dirty="0" smtClean="0"/>
              <a:t>é o objeto da </a:t>
            </a:r>
            <a:r>
              <a:rPr lang="pt-BR" b="1" dirty="0" smtClean="0"/>
              <a:t>Diplomática Clássica</a:t>
            </a:r>
            <a:r>
              <a:rPr lang="pt-BR" dirty="0" smtClean="0"/>
              <a:t>, a </a:t>
            </a:r>
            <a:r>
              <a:rPr lang="pt-BR" b="1" dirty="0" smtClean="0"/>
              <a:t>Tipologia Documental</a:t>
            </a:r>
            <a:r>
              <a:rPr lang="pt-BR" dirty="0" smtClean="0"/>
              <a:t>, representando melhor uma extensão da Diplomática em relação à Arquivística, tem por objeto o </a:t>
            </a:r>
            <a:r>
              <a:rPr lang="pt-BR" b="1" dirty="0" smtClean="0"/>
              <a:t>tipo documental</a:t>
            </a:r>
            <a:r>
              <a:rPr lang="pt-BR" dirty="0" smtClean="0"/>
              <a:t>, que é a “configuração que assume a espécie documental em relação à atividade que a gerou” (BELLOTTO, 1991). </a:t>
            </a:r>
          </a:p>
          <a:p>
            <a:pPr algn="just"/>
            <a:r>
              <a:rPr lang="pt-BR" b="1" dirty="0" smtClean="0"/>
              <a:t>O objeto da Tipologia é a lógica orgânica dos conjuntos documentais</a:t>
            </a:r>
            <a:r>
              <a:rPr lang="pt-BR" dirty="0" smtClean="0"/>
              <a:t>. Atualmente, o objeto da Diplomática é </a:t>
            </a:r>
            <a:r>
              <a:rPr lang="pt-BR" u="sng" dirty="0" smtClean="0"/>
              <a:t>menos o estudo da estrutura, forma, gênese e tradição</a:t>
            </a:r>
            <a:r>
              <a:rPr lang="pt-BR" dirty="0" smtClean="0"/>
              <a:t>, e </a:t>
            </a:r>
            <a:r>
              <a:rPr lang="pt-BR" b="1" dirty="0" smtClean="0"/>
              <a:t>mais o estudo da tipologia</a:t>
            </a:r>
            <a:r>
              <a:rPr lang="pt-BR" dirty="0" smtClean="0"/>
              <a:t> dos documentos (DELMAS, 1998). </a:t>
            </a:r>
            <a:endParaRPr lang="pt-B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Como fazer análise tipológica?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pt-BR" dirty="0" smtClean="0"/>
              <a:t>É possível estabelecer dois pontos de partida: o da Diplomática Clássica e o da Arquivologia. </a:t>
            </a:r>
          </a:p>
          <a:p>
            <a:pPr algn="just"/>
            <a:r>
              <a:rPr lang="pt-BR" b="1" dirty="0" smtClean="0"/>
              <a:t>A partir da Diplomática </a:t>
            </a:r>
            <a:r>
              <a:rPr lang="pt-BR" dirty="0" smtClean="0">
                <a:sym typeface="Wingdings" pitchFamily="2" charset="2"/>
              </a:rPr>
              <a:t> </a:t>
            </a:r>
            <a:r>
              <a:rPr lang="pt-BR" dirty="0" smtClean="0"/>
              <a:t>o elemento inicial é a decodificação do próprio documento, e suas etapas serão: da anatomia do texto ao discurso; do discurso à espécie; da espécie ao tipo; do tipo à  atividade; da atividade ao produtor.</a:t>
            </a:r>
          </a:p>
          <a:p>
            <a:pPr algn="just"/>
            <a:r>
              <a:rPr lang="pt-BR" b="1" dirty="0" smtClean="0"/>
              <a:t>A partir da Arquivologia </a:t>
            </a:r>
            <a:r>
              <a:rPr lang="pt-BR" dirty="0" smtClean="0">
                <a:sym typeface="Wingdings" pitchFamily="2" charset="2"/>
              </a:rPr>
              <a:t> o elemento inicial é a proveniência, e suas etapas serão: da competência à estrutura; da estrutura ao seu funcionamento; do funcionamento à atividade refletida no documento; da atividade ao tipo; do tipo à espécie; da espécie ao documento. </a:t>
            </a:r>
            <a:endParaRPr lang="pt-B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Como fazer análise tipológica?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28596" y="1571612"/>
            <a:ext cx="8229600" cy="4972072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t-BR" dirty="0" smtClean="0"/>
              <a:t>Na </a:t>
            </a:r>
            <a:r>
              <a:rPr lang="pt-BR" b="1" dirty="0" smtClean="0"/>
              <a:t>análise tipológica em Arquivologia</a:t>
            </a:r>
            <a:r>
              <a:rPr lang="pt-BR" dirty="0" smtClean="0"/>
              <a:t>, parte-se do </a:t>
            </a:r>
            <a:r>
              <a:rPr lang="pt-BR" b="1" dirty="0" smtClean="0"/>
              <a:t>princípio da proveniência </a:t>
            </a:r>
            <a:r>
              <a:rPr lang="pt-BR" dirty="0" smtClean="0"/>
              <a:t>e, portanto, a análise vai verificar se: o </a:t>
            </a:r>
            <a:r>
              <a:rPr lang="pt-BR" b="1" dirty="0" smtClean="0"/>
              <a:t>conjunto homogêneo de atos está expresso em um conjunto homogêneo de documentos</a:t>
            </a:r>
            <a:r>
              <a:rPr lang="pt-BR" dirty="0" smtClean="0"/>
              <a:t>; os </a:t>
            </a:r>
            <a:r>
              <a:rPr lang="pt-BR" b="1" dirty="0" smtClean="0"/>
              <a:t>procedimentos de gestão </a:t>
            </a:r>
            <a:r>
              <a:rPr lang="pt-BR" dirty="0" smtClean="0"/>
              <a:t>são sempre os mesmos quando se dá a tramitação isolada de documentos;  os conjuntos formados (séries) pelas mesmas espécies recebem na avaliação </a:t>
            </a:r>
            <a:r>
              <a:rPr lang="pt-BR" b="1" dirty="0" smtClean="0"/>
              <a:t>uniformidade de vigência de prazos de guarda ou eliminação</a:t>
            </a:r>
            <a:r>
              <a:rPr lang="pt-BR" dirty="0" smtClean="0"/>
              <a:t>; na constituição do fundo e seus grupos, </a:t>
            </a:r>
            <a:r>
              <a:rPr lang="pt-BR" b="1" dirty="0" smtClean="0"/>
              <a:t>os conjuntos não estão sendo dispersos</a:t>
            </a:r>
            <a:r>
              <a:rPr lang="pt-BR" dirty="0" smtClean="0"/>
              <a:t>; os documentos da série possuem  a devida </a:t>
            </a:r>
            <a:r>
              <a:rPr lang="pt-BR" b="1" dirty="0" smtClean="0"/>
              <a:t>frequência de eliminação</a:t>
            </a:r>
            <a:r>
              <a:rPr lang="pt-BR" dirty="0" smtClean="0"/>
              <a:t>. </a:t>
            </a:r>
            <a:endParaRPr lang="pt-B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Como fazer análise tipológica?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A </a:t>
            </a:r>
            <a:r>
              <a:rPr lang="pt-BR" b="1" dirty="0" smtClean="0"/>
              <a:t>efetivação da análise tipológica em Arquivologia</a:t>
            </a:r>
            <a:r>
              <a:rPr lang="pt-BR" dirty="0" smtClean="0"/>
              <a:t> exige conhecimentos prévios da: </a:t>
            </a:r>
            <a:r>
              <a:rPr lang="pt-BR" b="1" dirty="0" smtClean="0"/>
              <a:t>estrutura orgânico-funcional </a:t>
            </a:r>
            <a:r>
              <a:rPr lang="pt-BR" dirty="0" smtClean="0"/>
              <a:t>da entidade acumuladora; das sucessiva </a:t>
            </a:r>
            <a:r>
              <a:rPr lang="pt-BR" b="1" dirty="0" smtClean="0"/>
              <a:t>reorganizações</a:t>
            </a:r>
            <a:r>
              <a:rPr lang="pt-BR" dirty="0" smtClean="0"/>
              <a:t>; das </a:t>
            </a:r>
            <a:r>
              <a:rPr lang="pt-BR" b="1" dirty="0" smtClean="0"/>
              <a:t>funções </a:t>
            </a:r>
            <a:r>
              <a:rPr lang="pt-BR" dirty="0" smtClean="0"/>
              <a:t>definidas em leis/regulamentos; das </a:t>
            </a:r>
            <a:r>
              <a:rPr lang="pt-BR" b="1" dirty="0" smtClean="0"/>
              <a:t>funções atípicas </a:t>
            </a:r>
            <a:r>
              <a:rPr lang="pt-BR" dirty="0" smtClean="0"/>
              <a:t>circunstanciais; das </a:t>
            </a:r>
            <a:r>
              <a:rPr lang="pt-BR" b="1" dirty="0" smtClean="0"/>
              <a:t>transformações </a:t>
            </a:r>
            <a:r>
              <a:rPr lang="pt-BR" dirty="0" smtClean="0"/>
              <a:t>decorrentes de intervenções; dos </a:t>
            </a:r>
            <a:r>
              <a:rPr lang="pt-BR" b="1" dirty="0" smtClean="0"/>
              <a:t>processos de trabalho</a:t>
            </a:r>
            <a:r>
              <a:rPr lang="pt-BR" dirty="0" smtClean="0"/>
              <a:t>, pois eles têm uma tramitação regulamentada. </a:t>
            </a:r>
            <a:endParaRPr lang="pt-B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Como fazer análise tipológica?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Definidos </a:t>
            </a:r>
            <a:r>
              <a:rPr lang="pt-BR" u="sng" dirty="0" smtClean="0"/>
              <a:t>contexto de proveniência</a:t>
            </a:r>
            <a:r>
              <a:rPr lang="pt-BR" dirty="0" smtClean="0"/>
              <a:t>, </a:t>
            </a:r>
            <a:r>
              <a:rPr lang="pt-BR" u="sng" dirty="0" smtClean="0"/>
              <a:t>contexto administrativo</a:t>
            </a:r>
            <a:r>
              <a:rPr lang="pt-BR" dirty="0" smtClean="0"/>
              <a:t>, </a:t>
            </a:r>
            <a:r>
              <a:rPr lang="pt-BR" u="sng" dirty="0" smtClean="0"/>
              <a:t>contexto de produção</a:t>
            </a:r>
            <a:r>
              <a:rPr lang="pt-BR" dirty="0" smtClean="0"/>
              <a:t>, </a:t>
            </a:r>
            <a:r>
              <a:rPr lang="pt-BR" u="sng" dirty="0" smtClean="0"/>
              <a:t>contexto </a:t>
            </a:r>
            <a:r>
              <a:rPr lang="pt-BR" u="sng" dirty="0" err="1" smtClean="0"/>
              <a:t>arquivístico</a:t>
            </a:r>
            <a:r>
              <a:rPr lang="pt-BR" dirty="0" smtClean="0"/>
              <a:t> e </a:t>
            </a:r>
            <a:r>
              <a:rPr lang="pt-BR" u="sng" dirty="0" smtClean="0"/>
              <a:t>contexto de uso</a:t>
            </a:r>
            <a:r>
              <a:rPr lang="pt-BR" dirty="0" smtClean="0"/>
              <a:t>, o levantamento de tipologia documental é executável através da fórmula </a:t>
            </a:r>
            <a:r>
              <a:rPr lang="pt-BR" b="1" dirty="0" smtClean="0"/>
              <a:t>ESPÉCIE + DE + ATIVIDADE = TIPO DOCUMENTAL</a:t>
            </a:r>
            <a:r>
              <a:rPr lang="pt-BR" dirty="0" smtClean="0"/>
              <a:t> (BELLOTTO, 1991). </a:t>
            </a:r>
          </a:p>
          <a:p>
            <a:pPr algn="just"/>
            <a:endParaRPr lang="pt-BR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214422"/>
          </a:xfrm>
        </p:spPr>
        <p:txBody>
          <a:bodyPr>
            <a:normAutofit/>
          </a:bodyPr>
          <a:lstStyle/>
          <a:p>
            <a:r>
              <a:rPr lang="pt-BR" sz="2400" b="1" dirty="0" smtClean="0"/>
              <a:t>Análise tipológica de um “processo de estrutura curricular”, cuja proveniência é a Universidade de São Paulo</a:t>
            </a:r>
            <a:endParaRPr lang="pt-BR" sz="2400" b="1" dirty="0"/>
          </a:p>
        </p:txBody>
      </p:sp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1285860"/>
            <a:ext cx="4786313" cy="485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14876" y="1643050"/>
            <a:ext cx="4429124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24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57752" y="4429132"/>
            <a:ext cx="4071966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Autofit/>
          </a:bodyPr>
          <a:lstStyle/>
          <a:p>
            <a:r>
              <a:rPr lang="pt-BR" sz="3600" b="1" dirty="0" smtClean="0"/>
              <a:t>Metodologia de Análise Diplomática e de Análise Tipológica</a:t>
            </a:r>
            <a:endParaRPr lang="pt-BR" sz="36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643578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pt-BR" dirty="0" smtClean="0"/>
              <a:t>O campo de aplicação da </a:t>
            </a:r>
            <a:r>
              <a:rPr lang="pt-BR" b="1" dirty="0" smtClean="0"/>
              <a:t>Diplomática gira em torno do verídico</a:t>
            </a:r>
            <a:r>
              <a:rPr lang="pt-BR" dirty="0" smtClean="0"/>
              <a:t> quanto à estrutura e à finalidade do ato jurídico. Já o da </a:t>
            </a:r>
            <a:r>
              <a:rPr lang="pt-BR" b="1" dirty="0" smtClean="0"/>
              <a:t>Tipologia gira em torno da relação dos documentos com as atividades institucionais/pessoais</a:t>
            </a:r>
            <a:r>
              <a:rPr lang="pt-BR" dirty="0" smtClean="0"/>
              <a:t>. </a:t>
            </a:r>
          </a:p>
          <a:p>
            <a:pPr algn="just"/>
            <a:r>
              <a:rPr lang="pt-BR" dirty="0" smtClean="0"/>
              <a:t>Na </a:t>
            </a:r>
            <a:r>
              <a:rPr lang="pt-BR" b="1" dirty="0" smtClean="0"/>
              <a:t>identificação diplomática </a:t>
            </a:r>
            <a:r>
              <a:rPr lang="pt-BR" dirty="0" smtClean="0"/>
              <a:t>do documento, deve-se estabelecer/reconhecer, </a:t>
            </a:r>
            <a:r>
              <a:rPr lang="pt-BR" dirty="0" err="1" smtClean="0"/>
              <a:t>sequencialmente</a:t>
            </a:r>
            <a:r>
              <a:rPr lang="pt-BR" dirty="0" smtClean="0"/>
              <a:t>: 1) a sua autenticidade em relação à espécie, ao conteúdo e à finalidade; 2) a datação (tópica e cronológica); 3) a proveniência; 4) a tradição documental; a fixação do texto.</a:t>
            </a:r>
          </a:p>
          <a:p>
            <a:pPr algn="just"/>
            <a:r>
              <a:rPr lang="pt-BR" dirty="0" smtClean="0"/>
              <a:t>Na </a:t>
            </a:r>
            <a:r>
              <a:rPr lang="pt-BR" b="1" dirty="0" smtClean="0"/>
              <a:t>identificação tipológica</a:t>
            </a:r>
            <a:r>
              <a:rPr lang="pt-BR" dirty="0" smtClean="0"/>
              <a:t>, a </a:t>
            </a:r>
            <a:r>
              <a:rPr lang="pt-BR" dirty="0" err="1" smtClean="0"/>
              <a:t>sequência</a:t>
            </a:r>
            <a:r>
              <a:rPr lang="pt-BR" dirty="0" smtClean="0"/>
              <a:t> é: 1) a proveniência;  2) a vinculação à competência e às funções da entidade acumuladora; 3) a associação entre a espécie em causa e o tipo documental; 4) o conteúdo; 5) a datação. </a:t>
            </a:r>
            <a:endParaRPr lang="pt-BR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err="1" smtClean="0"/>
              <a:t>Refêrências</a:t>
            </a:r>
            <a:r>
              <a:rPr lang="pt-BR" dirty="0" smtClean="0"/>
              <a:t>	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BR" dirty="0" smtClean="0"/>
              <a:t>BELLOTTO, H. L. </a:t>
            </a:r>
            <a:r>
              <a:rPr lang="pt-BR" b="1" dirty="0" smtClean="0"/>
              <a:t>Como fazer análise diplomática e análise tipológica de documento de arquivo</a:t>
            </a:r>
            <a:r>
              <a:rPr lang="pt-BR" dirty="0" smtClean="0"/>
              <a:t>. Col. Como Fazer V. 8. São Paulo: ARQSP, 2002. </a:t>
            </a:r>
          </a:p>
          <a:p>
            <a:pPr algn="just"/>
            <a:r>
              <a:rPr lang="pt-BR" dirty="0"/>
              <a:t>CAVALHEIRO, M. U. Os limiares do arquivo pessoal na Arquivologia: da Diplomática Clássica à Identificação Arquivística. </a:t>
            </a:r>
            <a:r>
              <a:rPr lang="pt-BR" b="1" dirty="0"/>
              <a:t>Páginas </a:t>
            </a:r>
            <a:r>
              <a:rPr lang="pt-BR" b="1" dirty="0" err="1"/>
              <a:t>A&amp;B</a:t>
            </a:r>
            <a:r>
              <a:rPr lang="pt-BR" dirty="0"/>
              <a:t>, Lisboa, v. 1, n. 7, p. 134-146, ago./dez. 2017.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Atividade Prática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28596" y="1643050"/>
            <a:ext cx="8229600" cy="4525963"/>
          </a:xfrm>
        </p:spPr>
        <p:txBody>
          <a:bodyPr>
            <a:normAutofit fontScale="92500"/>
          </a:bodyPr>
          <a:lstStyle/>
          <a:p>
            <a:pPr algn="just"/>
            <a:r>
              <a:rPr lang="pt-BR" dirty="0" smtClean="0"/>
              <a:t>Faça análise documentária do registro proposto e, a seguir, aponte elementos de análise diplomática e, por fim, análise tipológica. </a:t>
            </a:r>
          </a:p>
          <a:p>
            <a:pPr algn="just"/>
            <a:r>
              <a:rPr lang="pt-BR" dirty="0" smtClean="0"/>
              <a:t>A partir da identificação tipológica, esboce uma lógica de classificação para o registro proposto, com, ao menos, 3 níveis hierárquicos (fundo, grupo estrutural/funcional, série documental,  sub-série, unidade documental, item documental). </a:t>
            </a:r>
            <a:endParaRPr lang="pt-B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Surgimento da Diplomática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00066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t-BR" dirty="0" smtClean="0"/>
              <a:t>Surge como disciplina concreta no </a:t>
            </a:r>
            <a:r>
              <a:rPr lang="pt-BR" b="1" dirty="0" smtClean="0"/>
              <a:t>século XVI</a:t>
            </a:r>
            <a:r>
              <a:rPr lang="pt-BR" dirty="0" smtClean="0"/>
              <a:t>, ligada à questão da </a:t>
            </a:r>
            <a:r>
              <a:rPr lang="pt-BR" b="1" dirty="0" smtClean="0"/>
              <a:t>falsificação</a:t>
            </a:r>
            <a:r>
              <a:rPr lang="pt-BR" dirty="0" smtClean="0"/>
              <a:t> e das dúvidas sobre a </a:t>
            </a:r>
            <a:r>
              <a:rPr lang="pt-BR" b="1" dirty="0" smtClean="0"/>
              <a:t>autenticidade</a:t>
            </a:r>
            <a:r>
              <a:rPr lang="pt-BR" dirty="0" smtClean="0"/>
              <a:t> dos </a:t>
            </a:r>
            <a:r>
              <a:rPr lang="pt-BR" b="1" dirty="0" smtClean="0"/>
              <a:t>documentos</a:t>
            </a:r>
            <a:r>
              <a:rPr lang="pt-BR" dirty="0" smtClean="0"/>
              <a:t> </a:t>
            </a:r>
            <a:r>
              <a:rPr lang="pt-BR" b="1" dirty="0" smtClean="0"/>
              <a:t>medievais</a:t>
            </a:r>
            <a:r>
              <a:rPr lang="pt-BR" dirty="0" smtClean="0"/>
              <a:t>. </a:t>
            </a:r>
          </a:p>
          <a:p>
            <a:pPr algn="just"/>
            <a:r>
              <a:rPr lang="pt-BR" dirty="0" smtClean="0"/>
              <a:t>Em </a:t>
            </a:r>
            <a:r>
              <a:rPr lang="pt-BR" b="1" dirty="0" smtClean="0"/>
              <a:t>1643</a:t>
            </a:r>
            <a:r>
              <a:rPr lang="pt-BR" dirty="0" smtClean="0"/>
              <a:t>, jesuítas franceses, liderados por </a:t>
            </a:r>
            <a:r>
              <a:rPr lang="pt-BR" b="1" dirty="0" smtClean="0"/>
              <a:t>Jean </a:t>
            </a:r>
            <a:r>
              <a:rPr lang="pt-BR" b="1" dirty="0" err="1" smtClean="0"/>
              <a:t>Bolland</a:t>
            </a:r>
            <a:r>
              <a:rPr lang="pt-BR" dirty="0" smtClean="0"/>
              <a:t>, resolveram publicar o </a:t>
            </a:r>
            <a:r>
              <a:rPr lang="pt-BR" b="1" i="1" dirty="0" err="1" smtClean="0"/>
              <a:t>Acta</a:t>
            </a:r>
            <a:r>
              <a:rPr lang="pt-BR" b="1" i="1" dirty="0" smtClean="0"/>
              <a:t> </a:t>
            </a:r>
            <a:r>
              <a:rPr lang="pt-BR" b="1" i="1" dirty="0" err="1" smtClean="0"/>
              <a:t>Santorum</a:t>
            </a:r>
            <a:r>
              <a:rPr lang="pt-BR" dirty="0" smtClean="0"/>
              <a:t>, na qual se queria avaliar criteriosamente a vida dos santos, procurando separar a realidade das lendas. </a:t>
            </a:r>
          </a:p>
          <a:p>
            <a:pPr algn="just"/>
            <a:r>
              <a:rPr lang="pt-BR" dirty="0" smtClean="0"/>
              <a:t>Essa tendência enquadrava-se nos </a:t>
            </a:r>
            <a:r>
              <a:rPr lang="pt-BR" b="1" dirty="0" smtClean="0"/>
              <a:t>planos revisionistas de  ordem teológica</a:t>
            </a:r>
            <a:r>
              <a:rPr lang="pt-BR" dirty="0" smtClean="0"/>
              <a:t>, suscitados pela Reforma e pela Contra-Reforma.  </a:t>
            </a:r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Surgimento da Diplomática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572140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pt-BR" dirty="0" smtClean="0"/>
              <a:t>Na introdução da obra, escrita em </a:t>
            </a:r>
            <a:r>
              <a:rPr lang="pt-BR" b="1" dirty="0" smtClean="0"/>
              <a:t>1645</a:t>
            </a:r>
            <a:r>
              <a:rPr lang="pt-BR" dirty="0" smtClean="0"/>
              <a:t>, um dos jesuítas especialistas no trato documental, </a:t>
            </a:r>
            <a:r>
              <a:rPr lang="pt-BR" b="1" dirty="0" smtClean="0"/>
              <a:t>Daniel Van </a:t>
            </a:r>
            <a:r>
              <a:rPr lang="pt-BR" b="1" dirty="0" err="1" smtClean="0"/>
              <a:t>Papenbroeck</a:t>
            </a:r>
            <a:r>
              <a:rPr lang="pt-BR" dirty="0" smtClean="0"/>
              <a:t>, </a:t>
            </a:r>
            <a:r>
              <a:rPr lang="pt-BR" b="1" dirty="0" smtClean="0"/>
              <a:t>declarou ser falso um diploma assinado pelo rei Dagoberto I</a:t>
            </a:r>
            <a:r>
              <a:rPr lang="pt-BR" dirty="0" smtClean="0"/>
              <a:t>, o que invalidava vários diplomas medievais que tinham sido preservados e tratados como completamente autênticos pelos beneditinos da </a:t>
            </a:r>
            <a:r>
              <a:rPr lang="pt-BR" b="1" dirty="0" smtClean="0"/>
              <a:t>Abadia de Saint Denis</a:t>
            </a:r>
            <a:r>
              <a:rPr lang="pt-BR" dirty="0" smtClean="0"/>
              <a:t>. </a:t>
            </a:r>
          </a:p>
          <a:p>
            <a:pPr algn="just"/>
            <a:r>
              <a:rPr lang="pt-BR" dirty="0" smtClean="0"/>
              <a:t>Indignados com a “</a:t>
            </a:r>
            <a:r>
              <a:rPr lang="pt-BR" b="1" dirty="0" smtClean="0"/>
              <a:t>crítica documental</a:t>
            </a:r>
            <a:r>
              <a:rPr lang="pt-BR" dirty="0" smtClean="0"/>
              <a:t>” de Daniel, partiram para o que se denominou a </a:t>
            </a:r>
            <a:r>
              <a:rPr lang="pt-BR" b="1" dirty="0" smtClean="0"/>
              <a:t>Guerra Diplomática</a:t>
            </a:r>
            <a:r>
              <a:rPr lang="pt-BR" dirty="0" smtClean="0"/>
              <a:t>. Um beneditino dessa abadia, </a:t>
            </a:r>
            <a:r>
              <a:rPr lang="pt-BR" b="1" dirty="0" smtClean="0"/>
              <a:t>Jean </a:t>
            </a:r>
            <a:r>
              <a:rPr lang="pt-BR" b="1" dirty="0" err="1" smtClean="0"/>
              <a:t>Mabillon</a:t>
            </a:r>
            <a:r>
              <a:rPr lang="pt-BR" dirty="0" smtClean="0"/>
              <a:t>, em resposta àquela desconfiança, 6 anos mais tarde, em </a:t>
            </a:r>
            <a:r>
              <a:rPr lang="pt-BR" b="1" dirty="0" smtClean="0"/>
              <a:t>1681</a:t>
            </a:r>
            <a:r>
              <a:rPr lang="pt-BR" dirty="0" smtClean="0"/>
              <a:t>, publicou </a:t>
            </a:r>
            <a:r>
              <a:rPr lang="pt-BR" b="1" i="1" dirty="0" smtClean="0"/>
              <a:t>De re </a:t>
            </a:r>
            <a:r>
              <a:rPr lang="pt-BR" b="1" i="1" dirty="0" err="1" smtClean="0"/>
              <a:t>diplomatica</a:t>
            </a:r>
            <a:r>
              <a:rPr lang="pt-BR" b="1" i="1" dirty="0" smtClean="0"/>
              <a:t> </a:t>
            </a:r>
            <a:r>
              <a:rPr lang="pt-BR" b="1" i="1" dirty="0" err="1" smtClean="0"/>
              <a:t>libri</a:t>
            </a:r>
            <a:r>
              <a:rPr lang="pt-BR" b="1" i="1" dirty="0" smtClean="0"/>
              <a:t> VI</a:t>
            </a:r>
            <a:r>
              <a:rPr lang="pt-BR" dirty="0" smtClean="0"/>
              <a:t>, na qual se estabelecia as </a:t>
            </a:r>
            <a:r>
              <a:rPr lang="pt-BR" b="1" dirty="0" smtClean="0"/>
              <a:t>regras fundamentais da crítica textual</a:t>
            </a:r>
            <a:r>
              <a:rPr lang="pt-BR" dirty="0" smtClean="0"/>
              <a:t>. </a:t>
            </a:r>
          </a:p>
          <a:p>
            <a:pPr algn="just"/>
            <a:endParaRPr lang="pt-B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Resultado de imagem para de re diplomÃ¡tic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4560570" cy="6858000"/>
          </a:xfrm>
          <a:prstGeom prst="rect">
            <a:avLst/>
          </a:prstGeom>
          <a:noFill/>
        </p:spPr>
      </p:pic>
      <p:pic>
        <p:nvPicPr>
          <p:cNvPr id="25604" name="Picture 4" descr="Resultado de image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00562" y="0"/>
            <a:ext cx="4643438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Surgimento da Diplomática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57214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t-BR" dirty="0" smtClean="0"/>
              <a:t>Pesquisando em muitos </a:t>
            </a:r>
            <a:r>
              <a:rPr lang="pt-BR" b="1" dirty="0" smtClean="0"/>
              <a:t>arquivos eclesiásticos</a:t>
            </a:r>
            <a:r>
              <a:rPr lang="pt-BR" dirty="0" smtClean="0"/>
              <a:t> franceses, alemães e italianos, com seu </a:t>
            </a:r>
            <a:r>
              <a:rPr lang="pt-BR" b="1" dirty="0" smtClean="0"/>
              <a:t>trabalho</a:t>
            </a:r>
            <a:r>
              <a:rPr lang="pt-BR" dirty="0" smtClean="0"/>
              <a:t> </a:t>
            </a:r>
            <a:r>
              <a:rPr lang="pt-BR" b="1" dirty="0" smtClean="0"/>
              <a:t>metódico</a:t>
            </a:r>
            <a:r>
              <a:rPr lang="pt-BR" dirty="0" smtClean="0"/>
              <a:t> e </a:t>
            </a:r>
            <a:r>
              <a:rPr lang="pt-BR" b="1" dirty="0" smtClean="0"/>
              <a:t>objetivo</a:t>
            </a:r>
            <a:r>
              <a:rPr lang="pt-BR" dirty="0" smtClean="0"/>
              <a:t>, conseguiu, com essa obra, criar muitos dos </a:t>
            </a:r>
            <a:r>
              <a:rPr lang="pt-BR" b="1" dirty="0" smtClean="0"/>
              <a:t>procedimentos</a:t>
            </a:r>
            <a:r>
              <a:rPr lang="pt-BR" dirty="0" smtClean="0"/>
              <a:t> </a:t>
            </a:r>
            <a:r>
              <a:rPr lang="pt-BR" b="1" dirty="0" smtClean="0"/>
              <a:t>acerca</a:t>
            </a:r>
            <a:r>
              <a:rPr lang="pt-BR" dirty="0" smtClean="0"/>
              <a:t> </a:t>
            </a:r>
            <a:r>
              <a:rPr lang="pt-BR" b="1" dirty="0" smtClean="0"/>
              <a:t>da</a:t>
            </a:r>
            <a:r>
              <a:rPr lang="pt-BR" dirty="0" smtClean="0"/>
              <a:t> </a:t>
            </a:r>
            <a:r>
              <a:rPr lang="pt-BR" b="1" dirty="0" smtClean="0"/>
              <a:t>autenticidade</a:t>
            </a:r>
            <a:r>
              <a:rPr lang="pt-BR" dirty="0" smtClean="0"/>
              <a:t>, </a:t>
            </a:r>
            <a:r>
              <a:rPr lang="pt-BR" b="1" dirty="0" smtClean="0"/>
              <a:t>análise</a:t>
            </a:r>
            <a:r>
              <a:rPr lang="pt-BR" dirty="0" smtClean="0"/>
              <a:t> </a:t>
            </a:r>
            <a:r>
              <a:rPr lang="pt-BR" b="1" dirty="0" smtClean="0"/>
              <a:t>e</a:t>
            </a:r>
            <a:r>
              <a:rPr lang="pt-BR" dirty="0" smtClean="0"/>
              <a:t> </a:t>
            </a:r>
            <a:r>
              <a:rPr lang="pt-BR" b="1" dirty="0" smtClean="0"/>
              <a:t>compreensão</a:t>
            </a:r>
            <a:r>
              <a:rPr lang="pt-BR" dirty="0" smtClean="0"/>
              <a:t> </a:t>
            </a:r>
            <a:r>
              <a:rPr lang="pt-BR" b="1" dirty="0" smtClean="0"/>
              <a:t>dos</a:t>
            </a:r>
            <a:r>
              <a:rPr lang="pt-BR" dirty="0" smtClean="0"/>
              <a:t> </a:t>
            </a:r>
            <a:r>
              <a:rPr lang="pt-BR" b="1" dirty="0" smtClean="0"/>
              <a:t>atos</a:t>
            </a:r>
            <a:r>
              <a:rPr lang="pt-BR" dirty="0" smtClean="0"/>
              <a:t> </a:t>
            </a:r>
            <a:r>
              <a:rPr lang="pt-BR" b="1" dirty="0" smtClean="0"/>
              <a:t>escritos</a:t>
            </a:r>
            <a:r>
              <a:rPr lang="pt-BR" dirty="0" smtClean="0"/>
              <a:t>. </a:t>
            </a:r>
            <a:endParaRPr lang="pt-BR" b="1" dirty="0" smtClean="0"/>
          </a:p>
          <a:p>
            <a:pPr algn="just"/>
            <a:r>
              <a:rPr lang="pt-BR" dirty="0" smtClean="0"/>
              <a:t>Nascida assim, muito </a:t>
            </a:r>
            <a:r>
              <a:rPr lang="pt-BR" dirty="0"/>
              <a:t>i</a:t>
            </a:r>
            <a:r>
              <a:rPr lang="pt-BR" dirty="0" smtClean="0"/>
              <a:t>mbricada à Paleografia  e ao Direito Eclesiástico, a </a:t>
            </a:r>
            <a:r>
              <a:rPr lang="pt-BR" b="1" dirty="0" smtClean="0"/>
              <a:t>Diplomática tem evoluído em direção ao Direito, à Heurística e à Arquivística</a:t>
            </a:r>
            <a:r>
              <a:rPr lang="pt-BR" dirty="0" smtClean="0"/>
              <a:t>, modificando para tanto seus instrumentos e apresentando maior ampliação de objeto e campo de ação do que em sua origem. </a:t>
            </a:r>
            <a:endParaRPr lang="pt-B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r>
              <a:rPr lang="pt-BR" b="1" dirty="0" smtClean="0"/>
              <a:t>O que é Diplomática?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857892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t-BR" dirty="0" smtClean="0"/>
              <a:t>A </a:t>
            </a:r>
            <a:r>
              <a:rPr lang="pt-BR" b="1" dirty="0" smtClean="0"/>
              <a:t>Diplomática</a:t>
            </a:r>
            <a:r>
              <a:rPr lang="pt-BR" dirty="0" smtClean="0"/>
              <a:t>, por definição, </a:t>
            </a:r>
            <a:r>
              <a:rPr lang="pt-BR" b="1" dirty="0" smtClean="0"/>
              <a:t>ocupa-se da estrutura formal dos atos escritos de origem governamental e/ou notarial </a:t>
            </a:r>
            <a:r>
              <a:rPr lang="pt-BR" dirty="0" smtClean="0"/>
              <a:t>(documentos emanados das autoridades supremas, delegadas ou legitimadoras, submetidos, para </a:t>
            </a:r>
            <a:r>
              <a:rPr lang="pt-BR" b="1" dirty="0" smtClean="0"/>
              <a:t>efeito de validade</a:t>
            </a:r>
            <a:r>
              <a:rPr lang="pt-BR" dirty="0" smtClean="0"/>
              <a:t>, à sistematização imposta pelo </a:t>
            </a:r>
            <a:r>
              <a:rPr lang="pt-BR" b="1" dirty="0" smtClean="0"/>
              <a:t>Direito</a:t>
            </a:r>
            <a:r>
              <a:rPr lang="pt-BR" dirty="0" smtClean="0"/>
              <a:t>, tornando-os eivados de </a:t>
            </a:r>
            <a:r>
              <a:rPr lang="pt-BR" b="1" dirty="0" smtClean="0"/>
              <a:t>fé pública</a:t>
            </a:r>
            <a:r>
              <a:rPr lang="pt-BR" dirty="0" smtClean="0"/>
              <a:t>, garantindo-lhes </a:t>
            </a:r>
            <a:r>
              <a:rPr lang="pt-BR" b="1" dirty="0" smtClean="0"/>
              <a:t>legitimidade de disposição </a:t>
            </a:r>
            <a:r>
              <a:rPr lang="pt-BR" dirty="0" smtClean="0"/>
              <a:t>e </a:t>
            </a:r>
            <a:r>
              <a:rPr lang="pt-BR" b="1" dirty="0" smtClean="0"/>
              <a:t>obrigatoriedade de imposição</a:t>
            </a:r>
            <a:r>
              <a:rPr lang="pt-BR" dirty="0" smtClean="0"/>
              <a:t>, bem como a </a:t>
            </a:r>
            <a:r>
              <a:rPr lang="pt-BR" b="1" dirty="0" smtClean="0"/>
              <a:t>utilização</a:t>
            </a:r>
            <a:r>
              <a:rPr lang="pt-BR" dirty="0" smtClean="0"/>
              <a:t> no meio sociopolítico regido por aquele mesmo Direito.</a:t>
            </a:r>
          </a:p>
          <a:p>
            <a:pPr algn="just"/>
            <a:r>
              <a:rPr lang="pt-BR" dirty="0" smtClean="0"/>
              <a:t>Assim, não é possível dissociar a </a:t>
            </a:r>
            <a:r>
              <a:rPr lang="pt-BR" b="1" dirty="0" smtClean="0"/>
              <a:t>diagramação</a:t>
            </a:r>
            <a:r>
              <a:rPr lang="pt-BR" dirty="0" smtClean="0"/>
              <a:t> e a </a:t>
            </a:r>
            <a:r>
              <a:rPr lang="pt-BR" b="1" dirty="0" smtClean="0"/>
              <a:t>construção</a:t>
            </a:r>
            <a:r>
              <a:rPr lang="pt-BR" dirty="0" smtClean="0"/>
              <a:t> </a:t>
            </a:r>
            <a:r>
              <a:rPr lang="pt-BR" b="1" dirty="0" smtClean="0"/>
              <a:t>material</a:t>
            </a:r>
            <a:r>
              <a:rPr lang="pt-BR" dirty="0" smtClean="0"/>
              <a:t> </a:t>
            </a:r>
            <a:r>
              <a:rPr lang="pt-BR" b="1" dirty="0" smtClean="0"/>
              <a:t>do</a:t>
            </a:r>
            <a:r>
              <a:rPr lang="pt-BR" dirty="0" smtClean="0"/>
              <a:t> </a:t>
            </a:r>
            <a:r>
              <a:rPr lang="pt-BR" b="1" dirty="0" smtClean="0"/>
              <a:t>documento</a:t>
            </a:r>
            <a:r>
              <a:rPr lang="pt-BR" dirty="0" smtClean="0"/>
              <a:t> do seu </a:t>
            </a:r>
            <a:r>
              <a:rPr lang="pt-BR" b="1" dirty="0" smtClean="0"/>
              <a:t>contexto</a:t>
            </a:r>
            <a:r>
              <a:rPr lang="pt-BR" dirty="0" smtClean="0"/>
              <a:t> </a:t>
            </a:r>
            <a:r>
              <a:rPr lang="pt-BR" b="1" dirty="0" smtClean="0"/>
              <a:t>jurídico-administrativo</a:t>
            </a:r>
            <a:r>
              <a:rPr lang="pt-BR" dirty="0" smtClean="0"/>
              <a:t> de gênese, produção e aplicação. </a:t>
            </a:r>
            <a:endParaRPr lang="pt-BR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Objeto da Diplomática Clássica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t-BR" dirty="0" smtClean="0"/>
              <a:t>O </a:t>
            </a:r>
            <a:r>
              <a:rPr lang="pt-BR" b="1" dirty="0" smtClean="0"/>
              <a:t>Documento diplomático</a:t>
            </a:r>
            <a:r>
              <a:rPr lang="pt-BR" dirty="0" smtClean="0"/>
              <a:t>: registro legitimado do </a:t>
            </a:r>
            <a:r>
              <a:rPr lang="pt-BR" b="1" dirty="0" smtClean="0"/>
              <a:t>ato administrativo</a:t>
            </a:r>
            <a:r>
              <a:rPr lang="pt-BR" dirty="0" smtClean="0"/>
              <a:t> ou </a:t>
            </a:r>
            <a:r>
              <a:rPr lang="pt-BR" b="1" dirty="0" smtClean="0"/>
              <a:t>jurídico</a:t>
            </a:r>
            <a:r>
              <a:rPr lang="pt-BR" dirty="0" smtClean="0"/>
              <a:t>, consequência, por sua vez, do </a:t>
            </a:r>
            <a:r>
              <a:rPr lang="pt-BR" b="1" dirty="0" smtClean="0"/>
              <a:t>fato</a:t>
            </a:r>
            <a:r>
              <a:rPr lang="pt-BR" dirty="0" smtClean="0"/>
              <a:t> </a:t>
            </a:r>
            <a:r>
              <a:rPr lang="pt-BR" b="1" dirty="0" smtClean="0"/>
              <a:t>administrativo</a:t>
            </a:r>
            <a:r>
              <a:rPr lang="pt-BR" dirty="0" smtClean="0"/>
              <a:t> ou </a:t>
            </a:r>
            <a:r>
              <a:rPr lang="pt-BR" b="1" dirty="0" smtClean="0"/>
              <a:t>jurídico</a:t>
            </a:r>
            <a:r>
              <a:rPr lang="pt-BR" dirty="0" smtClean="0"/>
              <a:t>; testemunho escrito de natureza jurídica, redigido com observância a certas formas estabelecidas  que se destinam a dar-lhe força probatória.  </a:t>
            </a:r>
          </a:p>
          <a:p>
            <a:pPr algn="just"/>
            <a:r>
              <a:rPr lang="pt-BR" dirty="0" smtClean="0"/>
              <a:t>O objeto da Diplomática é a </a:t>
            </a:r>
            <a:r>
              <a:rPr lang="pt-BR" b="1" dirty="0" smtClean="0"/>
              <a:t>estrutura formal do documento</a:t>
            </a:r>
            <a:r>
              <a:rPr lang="pt-BR" dirty="0" smtClean="0"/>
              <a:t>. O documento deve conter a </a:t>
            </a:r>
            <a:r>
              <a:rPr lang="pt-BR" b="1" dirty="0" smtClean="0"/>
              <a:t>mesma</a:t>
            </a:r>
            <a:r>
              <a:rPr lang="pt-BR" dirty="0" smtClean="0"/>
              <a:t> </a:t>
            </a:r>
            <a:r>
              <a:rPr lang="pt-BR" b="1" dirty="0" smtClean="0"/>
              <a:t>construção</a:t>
            </a:r>
            <a:r>
              <a:rPr lang="pt-BR" dirty="0" smtClean="0"/>
              <a:t> </a:t>
            </a:r>
            <a:r>
              <a:rPr lang="pt-BR" b="1" dirty="0" smtClean="0"/>
              <a:t>semântica</a:t>
            </a:r>
            <a:r>
              <a:rPr lang="pt-BR" dirty="0" smtClean="0"/>
              <a:t> de discurso para a </a:t>
            </a:r>
            <a:r>
              <a:rPr lang="pt-BR" b="1" dirty="0" smtClean="0"/>
              <a:t>mesma</a:t>
            </a:r>
            <a:r>
              <a:rPr lang="pt-BR" dirty="0" smtClean="0"/>
              <a:t> </a:t>
            </a:r>
            <a:r>
              <a:rPr lang="pt-BR" b="1" dirty="0" smtClean="0"/>
              <a:t>problemática</a:t>
            </a:r>
            <a:r>
              <a:rPr lang="pt-BR" dirty="0" smtClean="0"/>
              <a:t> </a:t>
            </a:r>
            <a:r>
              <a:rPr lang="pt-BR" b="1" dirty="0" smtClean="0"/>
              <a:t>jurídica</a:t>
            </a:r>
            <a:r>
              <a:rPr lang="pt-BR" dirty="0" smtClean="0"/>
              <a:t>.  </a:t>
            </a:r>
          </a:p>
          <a:p>
            <a:pPr algn="just"/>
            <a:endParaRPr lang="pt-B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pt-BR" b="1" dirty="0" smtClean="0"/>
              <a:t>Objeto da Diplomática Clássica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643578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pt-BR" dirty="0" smtClean="0"/>
              <a:t>O objeto dos estudos modernos da Diplomática é a </a:t>
            </a:r>
            <a:r>
              <a:rPr lang="pt-BR" b="1" dirty="0" smtClean="0"/>
              <a:t>unidade arquivística</a:t>
            </a:r>
            <a:r>
              <a:rPr lang="pt-BR" dirty="0" smtClean="0"/>
              <a:t>, analisada enquanto </a:t>
            </a:r>
            <a:r>
              <a:rPr lang="pt-BR" b="1" dirty="0" smtClean="0"/>
              <a:t>espécie</a:t>
            </a:r>
            <a:r>
              <a:rPr lang="pt-BR" dirty="0" smtClean="0"/>
              <a:t> documental, </a:t>
            </a:r>
            <a:r>
              <a:rPr lang="pt-BR" b="1" dirty="0" smtClean="0"/>
              <a:t>servindo-se de seus aspectos formais para definir sua natureza jurídica dos atos nela implicados</a:t>
            </a:r>
            <a:r>
              <a:rPr lang="pt-BR" dirty="0" smtClean="0"/>
              <a:t>, tanto relativamente a  sua produção como a seus efeitos (CARUCCI, 1987). </a:t>
            </a:r>
          </a:p>
          <a:p>
            <a:pPr algn="just"/>
            <a:r>
              <a:rPr lang="pt-BR" dirty="0" smtClean="0"/>
              <a:t>Concentra-se na </a:t>
            </a:r>
            <a:r>
              <a:rPr lang="pt-BR" b="1" dirty="0" smtClean="0"/>
              <a:t>gênese</a:t>
            </a:r>
            <a:r>
              <a:rPr lang="pt-BR" dirty="0" smtClean="0"/>
              <a:t>, na </a:t>
            </a:r>
            <a:r>
              <a:rPr lang="pt-BR" b="1" dirty="0" smtClean="0"/>
              <a:t>constituição</a:t>
            </a:r>
            <a:r>
              <a:rPr lang="pt-BR" dirty="0" smtClean="0"/>
              <a:t> </a:t>
            </a:r>
            <a:r>
              <a:rPr lang="pt-BR" b="1" dirty="0" smtClean="0"/>
              <a:t>interna</a:t>
            </a:r>
            <a:r>
              <a:rPr lang="pt-BR" dirty="0" smtClean="0"/>
              <a:t>, na </a:t>
            </a:r>
            <a:r>
              <a:rPr lang="pt-BR" b="1" dirty="0" smtClean="0"/>
              <a:t>transmissão</a:t>
            </a:r>
            <a:r>
              <a:rPr lang="pt-BR" dirty="0" smtClean="0"/>
              <a:t> e na </a:t>
            </a:r>
            <a:r>
              <a:rPr lang="pt-BR" b="1" dirty="0" smtClean="0"/>
              <a:t>relação</a:t>
            </a:r>
            <a:r>
              <a:rPr lang="pt-BR" dirty="0" smtClean="0"/>
              <a:t> </a:t>
            </a:r>
            <a:r>
              <a:rPr lang="pt-BR" b="1" dirty="0" smtClean="0"/>
              <a:t>dos</a:t>
            </a:r>
            <a:r>
              <a:rPr lang="pt-BR" dirty="0" smtClean="0"/>
              <a:t> </a:t>
            </a:r>
            <a:r>
              <a:rPr lang="pt-BR" b="1" dirty="0" smtClean="0"/>
              <a:t>documentos</a:t>
            </a:r>
            <a:r>
              <a:rPr lang="pt-BR" dirty="0" smtClean="0"/>
              <a:t> entre seu criador e seu próprio conteúdo com a finalidade de </a:t>
            </a:r>
            <a:r>
              <a:rPr lang="pt-BR" b="1" dirty="0" smtClean="0"/>
              <a:t>identificar,</a:t>
            </a:r>
            <a:r>
              <a:rPr lang="pt-BR" dirty="0" smtClean="0"/>
              <a:t> </a:t>
            </a:r>
            <a:r>
              <a:rPr lang="pt-BR" b="1" dirty="0" smtClean="0"/>
              <a:t>avaliar</a:t>
            </a:r>
            <a:r>
              <a:rPr lang="pt-BR" dirty="0" smtClean="0"/>
              <a:t> </a:t>
            </a:r>
            <a:r>
              <a:rPr lang="pt-BR" b="1" dirty="0" smtClean="0"/>
              <a:t>e</a:t>
            </a:r>
            <a:r>
              <a:rPr lang="pt-BR" dirty="0" smtClean="0"/>
              <a:t> </a:t>
            </a:r>
            <a:r>
              <a:rPr lang="pt-BR" b="1" dirty="0" smtClean="0"/>
              <a:t>demonstrar</a:t>
            </a:r>
            <a:r>
              <a:rPr lang="pt-BR" dirty="0" smtClean="0"/>
              <a:t> </a:t>
            </a:r>
            <a:r>
              <a:rPr lang="pt-BR" b="1" dirty="0" smtClean="0"/>
              <a:t>sua</a:t>
            </a:r>
            <a:r>
              <a:rPr lang="pt-BR" dirty="0" smtClean="0"/>
              <a:t> </a:t>
            </a:r>
            <a:r>
              <a:rPr lang="pt-BR" b="1" dirty="0" smtClean="0"/>
              <a:t>verdadeira</a:t>
            </a:r>
            <a:r>
              <a:rPr lang="pt-BR" dirty="0" smtClean="0"/>
              <a:t> </a:t>
            </a:r>
            <a:r>
              <a:rPr lang="pt-BR" b="1" dirty="0" smtClean="0"/>
              <a:t>natureza</a:t>
            </a:r>
            <a:r>
              <a:rPr lang="pt-BR" dirty="0" smtClean="0"/>
              <a:t> (DURANTI, 1995). </a:t>
            </a:r>
          </a:p>
          <a:p>
            <a:pPr algn="just"/>
            <a:r>
              <a:rPr lang="pt-BR" b="1" dirty="0" smtClean="0"/>
              <a:t>Hoje, este é o objetivo da Diplomática, muito mais do que simplesmente a autenticidade formal dos documentos</a:t>
            </a:r>
            <a:r>
              <a:rPr lang="pt-BR" dirty="0" smtClean="0"/>
              <a:t>. </a:t>
            </a:r>
            <a:endParaRPr lang="pt-B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</TotalTime>
  <Words>2325</Words>
  <Application>Microsoft Office PowerPoint</Application>
  <PresentationFormat>Apresentação na tela (4:3)</PresentationFormat>
  <Paragraphs>83</Paragraphs>
  <Slides>29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29</vt:i4>
      </vt:variant>
    </vt:vector>
  </HeadingPairs>
  <TitlesOfParts>
    <vt:vector size="30" baseType="lpstr">
      <vt:lpstr>Tema do Office</vt:lpstr>
      <vt:lpstr>DA DIPLOMÁTICA CLÁSSICA À CONTEMPORÂNEA: INTERFACES COM A ARQUIVOLOGIA</vt:lpstr>
      <vt:lpstr>Lembrando que...</vt:lpstr>
      <vt:lpstr>Surgimento da Diplomática</vt:lpstr>
      <vt:lpstr>Surgimento da Diplomática</vt:lpstr>
      <vt:lpstr>Slide 5</vt:lpstr>
      <vt:lpstr>Surgimento da Diplomática</vt:lpstr>
      <vt:lpstr>O que é Diplomática?</vt:lpstr>
      <vt:lpstr>Objeto da Diplomática Clássica</vt:lpstr>
      <vt:lpstr>Objeto da Diplomática Clássica</vt:lpstr>
      <vt:lpstr>Como fazer análise diplomática?</vt:lpstr>
      <vt:lpstr>Como fazer análise diplomática?</vt:lpstr>
      <vt:lpstr>Análise diplomática da Carta Régia de D. João V dirigida ao governador e capitão general da Capitania do Rio de Janeiro</vt:lpstr>
      <vt:lpstr>Análise diplomática da lei do governo federal, de 1974, que dispõe sobre restrições a brasileiros naturalizados</vt:lpstr>
      <vt:lpstr>Como fazer análise diplomática?</vt:lpstr>
      <vt:lpstr>Categorias Documentais</vt:lpstr>
      <vt:lpstr>Categorias Documentais</vt:lpstr>
      <vt:lpstr>Tradição Documental</vt:lpstr>
      <vt:lpstr>Diplomática e Arquivologia</vt:lpstr>
      <vt:lpstr>Diplomática e Arquivologia</vt:lpstr>
      <vt:lpstr>Diplomática Contemporânea</vt:lpstr>
      <vt:lpstr>Objeto da Diplomática Contemporânea</vt:lpstr>
      <vt:lpstr>Como fazer análise tipológica?</vt:lpstr>
      <vt:lpstr>Como fazer análise tipológica?</vt:lpstr>
      <vt:lpstr>Como fazer análise tipológica?</vt:lpstr>
      <vt:lpstr>Como fazer análise tipológica?</vt:lpstr>
      <vt:lpstr>Análise tipológica de um “processo de estrutura curricular”, cuja proveniência é a Universidade de São Paulo</vt:lpstr>
      <vt:lpstr>Metodologia de Análise Diplomática e de Análise Tipológica</vt:lpstr>
      <vt:lpstr>Refêrências </vt:lpstr>
      <vt:lpstr>Atividade Prática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 DIPLOMÁTICA CLÁSSICA À CONTEMPORÂNEA: INTERFACES COM A ARQUIVOLOGIA</dc:title>
  <dc:creator>Adriana</dc:creator>
  <cp:lastModifiedBy>Adriana</cp:lastModifiedBy>
  <cp:revision>9</cp:revision>
  <dcterms:created xsi:type="dcterms:W3CDTF">2018-04-13T13:04:44Z</dcterms:created>
  <dcterms:modified xsi:type="dcterms:W3CDTF">2018-04-13T17:58:48Z</dcterms:modified>
</cp:coreProperties>
</file>