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1"/>
  </p:sldMasterIdLst>
  <p:notesMasterIdLst>
    <p:notesMasterId r:id="rId32"/>
  </p:notesMasterIdLst>
  <p:sldIdLst>
    <p:sldId id="256" r:id="rId2"/>
    <p:sldId id="257" r:id="rId3"/>
    <p:sldId id="260" r:id="rId4"/>
    <p:sldId id="267" r:id="rId5"/>
    <p:sldId id="258" r:id="rId6"/>
    <p:sldId id="261" r:id="rId7"/>
    <p:sldId id="290" r:id="rId8"/>
    <p:sldId id="262" r:id="rId9"/>
    <p:sldId id="263" r:id="rId10"/>
    <p:sldId id="284" r:id="rId11"/>
    <p:sldId id="285" r:id="rId12"/>
    <p:sldId id="294" r:id="rId13"/>
    <p:sldId id="286" r:id="rId14"/>
    <p:sldId id="287" r:id="rId15"/>
    <p:sldId id="291" r:id="rId16"/>
    <p:sldId id="264" r:id="rId17"/>
    <p:sldId id="296" r:id="rId18"/>
    <p:sldId id="292" r:id="rId19"/>
    <p:sldId id="298" r:id="rId20"/>
    <p:sldId id="293" r:id="rId21"/>
    <p:sldId id="259" r:id="rId22"/>
    <p:sldId id="289" r:id="rId23"/>
    <p:sldId id="299" r:id="rId24"/>
    <p:sldId id="288" r:id="rId25"/>
    <p:sldId id="265" r:id="rId26"/>
    <p:sldId id="300" r:id="rId27"/>
    <p:sldId id="301" r:id="rId28"/>
    <p:sldId id="302" r:id="rId29"/>
    <p:sldId id="303" r:id="rId30"/>
    <p:sldId id="266" r:id="rId31"/>
  </p:sldIdLst>
  <p:sldSz cx="9144000" cy="5143500" type="screen16x9"/>
  <p:notesSz cx="6858000" cy="9144000"/>
  <p:embeddedFontLst>
    <p:embeddedFont>
      <p:font typeface="Bradley Hand ITC" panose="03070402050302030203" pitchFamily="66" charset="0"/>
      <p:regular r:id="rId33"/>
    </p:embeddedFont>
    <p:embeddedFont>
      <p:font typeface="Calibri" panose="020F0502020204030204" pitchFamily="34" charset="0"/>
      <p:regular r:id="rId34"/>
      <p:bold r:id="rId35"/>
      <p:italic r:id="rId36"/>
      <p:boldItalic r:id="rId37"/>
    </p:embeddedFont>
    <p:embeddedFont>
      <p:font typeface="Permanent Marker" panose="020B0604020202020204" charset="0"/>
      <p:regular r:id="rId38"/>
    </p:embeddedFont>
    <p:embeddedFont>
      <p:font typeface="Source Sans Pro"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817E700-9615-4119-99F1-ED69661BB9FD}">
  <a:tblStyle styleId="{1817E700-9615-4119-99F1-ED69661BB9F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varScale="1">
        <p:scale>
          <a:sx n="86" d="100"/>
          <a:sy n="86" d="100"/>
        </p:scale>
        <p:origin x="-828"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570133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blu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295550" y="1991813"/>
            <a:ext cx="65529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a:endParaRPr/>
          </a:p>
        </p:txBody>
      </p:sp>
      <p:sp>
        <p:nvSpPr>
          <p:cNvPr id="43" name="Google Shape;43;p11"/>
          <p:cNvSpPr txBox="1">
            <a:spLocks noGrp="1"/>
          </p:cNvSpPr>
          <p:nvPr>
            <p:ph type="body" idx="1"/>
          </p:nvPr>
        </p:nvSpPr>
        <p:spPr>
          <a:xfrm>
            <a:off x="911700" y="1200150"/>
            <a:ext cx="7320600" cy="37257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4" name="Google Shape;44;p11"/>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a:endParaRPr/>
          </a:p>
        </p:txBody>
      </p:sp>
      <p:sp>
        <p:nvSpPr>
          <p:cNvPr id="47" name="Google Shape;47;p12"/>
          <p:cNvSpPr txBox="1">
            <a:spLocks noGrp="1"/>
          </p:cNvSpPr>
          <p:nvPr>
            <p:ph type="body" idx="1"/>
          </p:nvPr>
        </p:nvSpPr>
        <p:spPr>
          <a:xfrm>
            <a:off x="804800" y="1200150"/>
            <a:ext cx="3657000" cy="32841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8" name="Google Shape;48;p12"/>
          <p:cNvSpPr txBox="1">
            <a:spLocks noGrp="1"/>
          </p:cNvSpPr>
          <p:nvPr>
            <p:ph type="body" idx="2"/>
          </p:nvPr>
        </p:nvSpPr>
        <p:spPr>
          <a:xfrm>
            <a:off x="4682201" y="1200150"/>
            <a:ext cx="3657000" cy="32841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9" name="Google Shape;49;p1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400"/>
              <a:buNone/>
              <a:defRPr>
                <a:solidFill>
                  <a:schemeClr val="lt1"/>
                </a:solidFill>
              </a:defRPr>
            </a:lvl2pPr>
            <a:lvl3pPr lvl="2" rtl="0">
              <a:spcBef>
                <a:spcPts val="0"/>
              </a:spcBef>
              <a:spcAft>
                <a:spcPts val="0"/>
              </a:spcAft>
              <a:buClr>
                <a:schemeClr val="lt1"/>
              </a:buClr>
              <a:buSzPts val="2400"/>
              <a:buNone/>
              <a:defRPr>
                <a:solidFill>
                  <a:schemeClr val="lt1"/>
                </a:solidFill>
              </a:defRPr>
            </a:lvl3pPr>
            <a:lvl4pPr lvl="3" rtl="0">
              <a:spcBef>
                <a:spcPts val="0"/>
              </a:spcBef>
              <a:spcAft>
                <a:spcPts val="0"/>
              </a:spcAft>
              <a:buClr>
                <a:schemeClr val="lt1"/>
              </a:buClr>
              <a:buSzPts val="2400"/>
              <a:buNone/>
              <a:defRPr>
                <a:solidFill>
                  <a:schemeClr val="lt1"/>
                </a:solidFill>
              </a:defRPr>
            </a:lvl4pPr>
            <a:lvl5pPr lvl="4" rtl="0">
              <a:spcBef>
                <a:spcPts val="0"/>
              </a:spcBef>
              <a:spcAft>
                <a:spcPts val="0"/>
              </a:spcAft>
              <a:buClr>
                <a:schemeClr val="lt1"/>
              </a:buClr>
              <a:buSzPts val="2400"/>
              <a:buNone/>
              <a:defRPr>
                <a:solidFill>
                  <a:schemeClr val="lt1"/>
                </a:solidFill>
              </a:defRPr>
            </a:lvl5pPr>
            <a:lvl6pPr lvl="5" rtl="0">
              <a:spcBef>
                <a:spcPts val="0"/>
              </a:spcBef>
              <a:spcAft>
                <a:spcPts val="0"/>
              </a:spcAft>
              <a:buClr>
                <a:schemeClr val="lt1"/>
              </a:buClr>
              <a:buSzPts val="2400"/>
              <a:buNone/>
              <a:defRPr>
                <a:solidFill>
                  <a:schemeClr val="lt1"/>
                </a:solidFill>
              </a:defRPr>
            </a:lvl6pPr>
            <a:lvl7pPr lvl="6" rtl="0">
              <a:spcBef>
                <a:spcPts val="0"/>
              </a:spcBef>
              <a:spcAft>
                <a:spcPts val="0"/>
              </a:spcAft>
              <a:buClr>
                <a:schemeClr val="lt1"/>
              </a:buClr>
              <a:buSzPts val="2400"/>
              <a:buNone/>
              <a:defRPr>
                <a:solidFill>
                  <a:schemeClr val="lt1"/>
                </a:solidFill>
              </a:defRPr>
            </a:lvl7pPr>
            <a:lvl8pPr lvl="7" rtl="0">
              <a:spcBef>
                <a:spcPts val="0"/>
              </a:spcBef>
              <a:spcAft>
                <a:spcPts val="0"/>
              </a:spcAft>
              <a:buClr>
                <a:schemeClr val="lt1"/>
              </a:buClr>
              <a:buSzPts val="2400"/>
              <a:buNone/>
              <a:defRPr>
                <a:solidFill>
                  <a:schemeClr val="lt1"/>
                </a:solidFill>
              </a:defRPr>
            </a:lvl8pPr>
            <a:lvl9pPr lvl="8" rtl="0">
              <a:spcBef>
                <a:spcPts val="0"/>
              </a:spcBef>
              <a:spcAft>
                <a:spcPts val="0"/>
              </a:spcAft>
              <a:buClr>
                <a:schemeClr val="lt1"/>
              </a:buClr>
              <a:buSzPts val="2400"/>
              <a:buNone/>
              <a:defRPr>
                <a:solidFill>
                  <a:schemeClr val="lt1"/>
                </a:solidFill>
              </a:defRPr>
            </a:lvl9pPr>
          </a:lstStyle>
          <a:p>
            <a:endParaRPr/>
          </a:p>
        </p:txBody>
      </p:sp>
      <p:sp>
        <p:nvSpPr>
          <p:cNvPr id="52" name="Google Shape;52;p13"/>
          <p:cNvSpPr txBox="1">
            <a:spLocks noGrp="1"/>
          </p:cNvSpPr>
          <p:nvPr>
            <p:ph type="body" idx="1"/>
          </p:nvPr>
        </p:nvSpPr>
        <p:spPr>
          <a:xfrm>
            <a:off x="489275" y="1200150"/>
            <a:ext cx="2631900" cy="3299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3" name="Google Shape;53;p13"/>
          <p:cNvSpPr txBox="1">
            <a:spLocks noGrp="1"/>
          </p:cNvSpPr>
          <p:nvPr>
            <p:ph type="body" idx="2"/>
          </p:nvPr>
        </p:nvSpPr>
        <p:spPr>
          <a:xfrm>
            <a:off x="3256047" y="1200150"/>
            <a:ext cx="2631900" cy="3299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4" name="Google Shape;54;p13"/>
          <p:cNvSpPr txBox="1">
            <a:spLocks noGrp="1"/>
          </p:cNvSpPr>
          <p:nvPr>
            <p:ph type="body" idx="3"/>
          </p:nvPr>
        </p:nvSpPr>
        <p:spPr>
          <a:xfrm>
            <a:off x="6022819" y="1200150"/>
            <a:ext cx="2631900" cy="3299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5" name="Google Shape;55;p13"/>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8" name="Google Shape;58;p14"/>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red">
  <p:cSld name="TITLE_2">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295550" y="1991813"/>
            <a:ext cx="6552900" cy="115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3" name="Google Shape;13;p3"/>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yellow">
  <p:cSld name="TITLE_2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ctrTitle"/>
          </p:nvPr>
        </p:nvSpPr>
        <p:spPr>
          <a:xfrm>
            <a:off x="1295550" y="1991813"/>
            <a:ext cx="6552900" cy="115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6" name="Google Shape;16;p4"/>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red">
  <p:cSld name="TITLE_1">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5"/>
          <p:cNvSpPr txBox="1">
            <a:spLocks noGrp="1"/>
          </p:cNvSpPr>
          <p:nvPr>
            <p:ph type="ctrTitle"/>
          </p:nvPr>
        </p:nvSpPr>
        <p:spPr>
          <a:xfrm>
            <a:off x="1557300" y="1640494"/>
            <a:ext cx="6029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5"/>
          <p:cNvSpPr txBox="1">
            <a:spLocks noGrp="1"/>
          </p:cNvSpPr>
          <p:nvPr>
            <p:ph type="subTitle" idx="1"/>
          </p:nvPr>
        </p:nvSpPr>
        <p:spPr>
          <a:xfrm>
            <a:off x="1557300" y="2668610"/>
            <a:ext cx="6029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C343B"/>
              </a:buClr>
              <a:buSzPts val="2400"/>
              <a:buNone/>
              <a:defRPr sz="24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2400"/>
            </a:lvl4pPr>
            <a:lvl5pPr lvl="4" algn="ctr" rtl="0">
              <a:spcBef>
                <a:spcPts val="0"/>
              </a:spcBef>
              <a:spcAft>
                <a:spcPts val="0"/>
              </a:spcAft>
              <a:buClr>
                <a:srgbClr val="2C343B"/>
              </a:buClr>
              <a:buSzPts val="2400"/>
              <a:buNone/>
              <a:defRPr sz="2400"/>
            </a:lvl5pPr>
            <a:lvl6pPr lvl="5" algn="ctr" rtl="0">
              <a:spcBef>
                <a:spcPts val="0"/>
              </a:spcBef>
              <a:spcAft>
                <a:spcPts val="0"/>
              </a:spcAft>
              <a:buClr>
                <a:srgbClr val="2C343B"/>
              </a:buClr>
              <a:buSzPts val="2400"/>
              <a:buNone/>
              <a:defRPr sz="2400"/>
            </a:lvl6pPr>
            <a:lvl7pPr lvl="6" algn="ctr" rtl="0">
              <a:spcBef>
                <a:spcPts val="0"/>
              </a:spcBef>
              <a:spcAft>
                <a:spcPts val="0"/>
              </a:spcAft>
              <a:buClr>
                <a:srgbClr val="2C343B"/>
              </a:buClr>
              <a:buSzPts val="2400"/>
              <a:buNone/>
              <a:defRPr sz="2400"/>
            </a:lvl7pPr>
            <a:lvl8pPr lvl="7" algn="ctr" rtl="0">
              <a:spcBef>
                <a:spcPts val="0"/>
              </a:spcBef>
              <a:spcAft>
                <a:spcPts val="0"/>
              </a:spcAft>
              <a:buClr>
                <a:srgbClr val="2C343B"/>
              </a:buClr>
              <a:buSzPts val="2400"/>
              <a:buNone/>
              <a:defRPr sz="2400"/>
            </a:lvl8pPr>
            <a:lvl9pPr lvl="8" algn="ctr" rtl="0">
              <a:spcBef>
                <a:spcPts val="0"/>
              </a:spcBef>
              <a:spcAft>
                <a:spcPts val="0"/>
              </a:spcAft>
              <a:buClr>
                <a:srgbClr val="2C343B"/>
              </a:buClr>
              <a:buSzPts val="2400"/>
              <a:buNone/>
              <a:defRPr sz="2400"/>
            </a:lvl9pPr>
          </a:lstStyle>
          <a:p>
            <a:endParaRPr/>
          </a:p>
        </p:txBody>
      </p:sp>
      <p:sp>
        <p:nvSpPr>
          <p:cNvPr id="20" name="Google Shape;20;p5"/>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blue">
  <p:cSld name="TITLE_1_2">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ctrTitle"/>
          </p:nvPr>
        </p:nvSpPr>
        <p:spPr>
          <a:xfrm>
            <a:off x="1557300" y="1640494"/>
            <a:ext cx="6029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 name="Google Shape;23;p6"/>
          <p:cNvSpPr txBox="1">
            <a:spLocks noGrp="1"/>
          </p:cNvSpPr>
          <p:nvPr>
            <p:ph type="subTitle" idx="1"/>
          </p:nvPr>
        </p:nvSpPr>
        <p:spPr>
          <a:xfrm>
            <a:off x="1557300" y="2668610"/>
            <a:ext cx="6029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C343B"/>
              </a:buClr>
              <a:buSzPts val="2400"/>
              <a:buNone/>
              <a:defRPr sz="24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2400"/>
            </a:lvl4pPr>
            <a:lvl5pPr lvl="4" algn="ctr" rtl="0">
              <a:spcBef>
                <a:spcPts val="0"/>
              </a:spcBef>
              <a:spcAft>
                <a:spcPts val="0"/>
              </a:spcAft>
              <a:buClr>
                <a:srgbClr val="2C343B"/>
              </a:buClr>
              <a:buSzPts val="2400"/>
              <a:buNone/>
              <a:defRPr sz="2400"/>
            </a:lvl5pPr>
            <a:lvl6pPr lvl="5" algn="ctr" rtl="0">
              <a:spcBef>
                <a:spcPts val="0"/>
              </a:spcBef>
              <a:spcAft>
                <a:spcPts val="0"/>
              </a:spcAft>
              <a:buClr>
                <a:srgbClr val="2C343B"/>
              </a:buClr>
              <a:buSzPts val="2400"/>
              <a:buNone/>
              <a:defRPr sz="2400"/>
            </a:lvl6pPr>
            <a:lvl7pPr lvl="6" algn="ctr" rtl="0">
              <a:spcBef>
                <a:spcPts val="0"/>
              </a:spcBef>
              <a:spcAft>
                <a:spcPts val="0"/>
              </a:spcAft>
              <a:buClr>
                <a:srgbClr val="2C343B"/>
              </a:buClr>
              <a:buSzPts val="2400"/>
              <a:buNone/>
              <a:defRPr sz="2400"/>
            </a:lvl7pPr>
            <a:lvl8pPr lvl="7" algn="ctr" rtl="0">
              <a:spcBef>
                <a:spcPts val="0"/>
              </a:spcBef>
              <a:spcAft>
                <a:spcPts val="0"/>
              </a:spcAft>
              <a:buClr>
                <a:srgbClr val="2C343B"/>
              </a:buClr>
              <a:buSzPts val="2400"/>
              <a:buNone/>
              <a:defRPr sz="2400"/>
            </a:lvl8pPr>
            <a:lvl9pPr lvl="8" algn="ctr" rtl="0">
              <a:spcBef>
                <a:spcPts val="0"/>
              </a:spcBef>
              <a:spcAft>
                <a:spcPts val="0"/>
              </a:spcAft>
              <a:buClr>
                <a:srgbClr val="2C343B"/>
              </a:buClr>
              <a:buSzPts val="2400"/>
              <a:buNone/>
              <a:defRPr sz="2400"/>
            </a:lvl9pPr>
          </a:lstStyle>
          <a:p>
            <a:endParaRPr/>
          </a:p>
        </p:txBody>
      </p:sp>
      <p:sp>
        <p:nvSpPr>
          <p:cNvPr id="24" name="Google Shape;24;p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title yellow">
  <p:cSld name="TITLE_1_2_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ctrTitle"/>
          </p:nvPr>
        </p:nvSpPr>
        <p:spPr>
          <a:xfrm>
            <a:off x="1557300" y="1640494"/>
            <a:ext cx="6029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7"/>
          <p:cNvSpPr txBox="1">
            <a:spLocks noGrp="1"/>
          </p:cNvSpPr>
          <p:nvPr>
            <p:ph type="subTitle" idx="1"/>
          </p:nvPr>
        </p:nvSpPr>
        <p:spPr>
          <a:xfrm>
            <a:off x="1557300" y="2668610"/>
            <a:ext cx="6029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C343B"/>
              </a:buClr>
              <a:buSzPts val="2400"/>
              <a:buNone/>
              <a:defRPr sz="24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2400"/>
            </a:lvl4pPr>
            <a:lvl5pPr lvl="4" algn="ctr" rtl="0">
              <a:spcBef>
                <a:spcPts val="0"/>
              </a:spcBef>
              <a:spcAft>
                <a:spcPts val="0"/>
              </a:spcAft>
              <a:buClr>
                <a:srgbClr val="2C343B"/>
              </a:buClr>
              <a:buSzPts val="2400"/>
              <a:buNone/>
              <a:defRPr sz="2400"/>
            </a:lvl5pPr>
            <a:lvl6pPr lvl="5" algn="ctr" rtl="0">
              <a:spcBef>
                <a:spcPts val="0"/>
              </a:spcBef>
              <a:spcAft>
                <a:spcPts val="0"/>
              </a:spcAft>
              <a:buClr>
                <a:srgbClr val="2C343B"/>
              </a:buClr>
              <a:buSzPts val="2400"/>
              <a:buNone/>
              <a:defRPr sz="2400"/>
            </a:lvl6pPr>
            <a:lvl7pPr lvl="6" algn="ctr" rtl="0">
              <a:spcBef>
                <a:spcPts val="0"/>
              </a:spcBef>
              <a:spcAft>
                <a:spcPts val="0"/>
              </a:spcAft>
              <a:buClr>
                <a:srgbClr val="2C343B"/>
              </a:buClr>
              <a:buSzPts val="2400"/>
              <a:buNone/>
              <a:defRPr sz="2400"/>
            </a:lvl7pPr>
            <a:lvl8pPr lvl="7" algn="ctr" rtl="0">
              <a:spcBef>
                <a:spcPts val="0"/>
              </a:spcBef>
              <a:spcAft>
                <a:spcPts val="0"/>
              </a:spcAft>
              <a:buClr>
                <a:srgbClr val="2C343B"/>
              </a:buClr>
              <a:buSzPts val="2400"/>
              <a:buNone/>
              <a:defRPr sz="2400"/>
            </a:lvl8pPr>
            <a:lvl9pPr lvl="8" algn="ctr" rtl="0">
              <a:spcBef>
                <a:spcPts val="0"/>
              </a:spcBef>
              <a:spcAft>
                <a:spcPts val="0"/>
              </a:spcAft>
              <a:buClr>
                <a:srgbClr val="2C343B"/>
              </a:buClr>
              <a:buSzPts val="2400"/>
              <a:buNone/>
              <a:defRPr sz="2400"/>
            </a:lvl9pPr>
          </a:lstStyle>
          <a:p>
            <a:endParaRPr/>
          </a:p>
        </p:txBody>
      </p:sp>
      <p:sp>
        <p:nvSpPr>
          <p:cNvPr id="28" name="Google Shape;28;p7"/>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yellow">
  <p:cSld name="TITLE_1_1">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body" idx="1"/>
          </p:nvPr>
        </p:nvSpPr>
        <p:spPr>
          <a:xfrm>
            <a:off x="1104300" y="2276100"/>
            <a:ext cx="69354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SzPts val="2400"/>
              <a:buChar char="▸"/>
              <a:defRPr sz="2400"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sz="2400" i="1"/>
            </a:lvl4pPr>
            <a:lvl5pPr marL="2286000" lvl="4" indent="-381000" algn="ctr" rtl="0">
              <a:spcBef>
                <a:spcPts val="0"/>
              </a:spcBef>
              <a:spcAft>
                <a:spcPts val="0"/>
              </a:spcAft>
              <a:buSzPts val="2400"/>
              <a:buChar char="○"/>
              <a:defRPr sz="2400" i="1"/>
            </a:lvl5pPr>
            <a:lvl6pPr marL="2743200" lvl="5" indent="-381000" algn="ctr" rtl="0">
              <a:spcBef>
                <a:spcPts val="0"/>
              </a:spcBef>
              <a:spcAft>
                <a:spcPts val="0"/>
              </a:spcAft>
              <a:buSzPts val="2400"/>
              <a:buChar char="■"/>
              <a:defRPr sz="2400" i="1"/>
            </a:lvl6pPr>
            <a:lvl7pPr marL="3200400" lvl="6" indent="-381000" algn="ctr" rtl="0">
              <a:spcBef>
                <a:spcPts val="0"/>
              </a:spcBef>
              <a:spcAft>
                <a:spcPts val="0"/>
              </a:spcAft>
              <a:buSzPts val="2400"/>
              <a:buChar char="●"/>
              <a:defRPr sz="2400" i="1"/>
            </a:lvl7pPr>
            <a:lvl8pPr marL="3657600" lvl="7" indent="-381000" algn="ctr" rtl="0">
              <a:spcBef>
                <a:spcPts val="0"/>
              </a:spcBef>
              <a:spcAft>
                <a:spcPts val="0"/>
              </a:spcAft>
              <a:buSzPts val="2400"/>
              <a:buChar char="○"/>
              <a:defRPr sz="2400" i="1"/>
            </a:lvl8pPr>
            <a:lvl9pPr marL="4114800" lvl="8" indent="-381000" algn="ctr">
              <a:spcBef>
                <a:spcPts val="0"/>
              </a:spcBef>
              <a:spcAft>
                <a:spcPts val="0"/>
              </a:spcAft>
              <a:buSzPts val="2400"/>
              <a:buChar char="■"/>
              <a:defRPr sz="2400" i="1"/>
            </a:lvl9pPr>
          </a:lstStyle>
          <a:p>
            <a:endParaRPr/>
          </a:p>
        </p:txBody>
      </p:sp>
      <p:sp>
        <p:nvSpPr>
          <p:cNvPr id="31" name="Google Shape;31;p8"/>
          <p:cNvSpPr txBox="1"/>
          <p:nvPr/>
        </p:nvSpPr>
        <p:spPr>
          <a:xfrm>
            <a:off x="3593400" y="1283826"/>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3"/>
                </a:solidFill>
                <a:latin typeface="Permanent Marker"/>
                <a:ea typeface="Permanent Marker"/>
                <a:cs typeface="Permanent Marker"/>
                <a:sym typeface="Permanent Marker"/>
              </a:rPr>
              <a:t>“</a:t>
            </a:r>
            <a:endParaRPr sz="9600">
              <a:solidFill>
                <a:schemeClr val="accent3"/>
              </a:solidFill>
              <a:latin typeface="Permanent Marker"/>
              <a:ea typeface="Permanent Marker"/>
              <a:cs typeface="Permanent Marker"/>
              <a:sym typeface="Permanent Marker"/>
            </a:endParaRPr>
          </a:p>
        </p:txBody>
      </p:sp>
      <p:sp>
        <p:nvSpPr>
          <p:cNvPr id="32" name="Google Shape;32;p8"/>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red">
  <p:cSld name="TITLE_1_1_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9"/>
          <p:cNvSpPr txBox="1">
            <a:spLocks noGrp="1"/>
          </p:cNvSpPr>
          <p:nvPr>
            <p:ph type="body" idx="1"/>
          </p:nvPr>
        </p:nvSpPr>
        <p:spPr>
          <a:xfrm>
            <a:off x="1104300" y="2276100"/>
            <a:ext cx="69354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SzPts val="2400"/>
              <a:buChar char="▸"/>
              <a:defRPr sz="2400"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sz="2400" i="1"/>
            </a:lvl4pPr>
            <a:lvl5pPr marL="2286000" lvl="4" indent="-381000" algn="ctr" rtl="0">
              <a:spcBef>
                <a:spcPts val="0"/>
              </a:spcBef>
              <a:spcAft>
                <a:spcPts val="0"/>
              </a:spcAft>
              <a:buSzPts val="2400"/>
              <a:buChar char="○"/>
              <a:defRPr sz="2400" i="1"/>
            </a:lvl5pPr>
            <a:lvl6pPr marL="2743200" lvl="5" indent="-381000" algn="ctr" rtl="0">
              <a:spcBef>
                <a:spcPts val="0"/>
              </a:spcBef>
              <a:spcAft>
                <a:spcPts val="0"/>
              </a:spcAft>
              <a:buSzPts val="2400"/>
              <a:buChar char="■"/>
              <a:defRPr sz="2400" i="1"/>
            </a:lvl6pPr>
            <a:lvl7pPr marL="3200400" lvl="6" indent="-381000" algn="ctr" rtl="0">
              <a:spcBef>
                <a:spcPts val="0"/>
              </a:spcBef>
              <a:spcAft>
                <a:spcPts val="0"/>
              </a:spcAft>
              <a:buSzPts val="2400"/>
              <a:buChar char="●"/>
              <a:defRPr sz="2400" i="1"/>
            </a:lvl7pPr>
            <a:lvl8pPr marL="3657600" lvl="7" indent="-381000" algn="ctr" rtl="0">
              <a:spcBef>
                <a:spcPts val="0"/>
              </a:spcBef>
              <a:spcAft>
                <a:spcPts val="0"/>
              </a:spcAft>
              <a:buSzPts val="2400"/>
              <a:buChar char="○"/>
              <a:defRPr sz="2400" i="1"/>
            </a:lvl8pPr>
            <a:lvl9pPr marL="4114800" lvl="8" indent="-381000" algn="ctr" rtl="0">
              <a:spcBef>
                <a:spcPts val="0"/>
              </a:spcBef>
              <a:spcAft>
                <a:spcPts val="0"/>
              </a:spcAft>
              <a:buSzPts val="2400"/>
              <a:buChar char="■"/>
              <a:defRPr sz="2400" i="1"/>
            </a:lvl9pPr>
          </a:lstStyle>
          <a:p>
            <a:endParaRPr/>
          </a:p>
        </p:txBody>
      </p:sp>
      <p:sp>
        <p:nvSpPr>
          <p:cNvPr id="35" name="Google Shape;35;p9"/>
          <p:cNvSpPr txBox="1"/>
          <p:nvPr/>
        </p:nvSpPr>
        <p:spPr>
          <a:xfrm>
            <a:off x="3593400" y="992123"/>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1"/>
                </a:solidFill>
                <a:latin typeface="Permanent Marker"/>
                <a:ea typeface="Permanent Marker"/>
                <a:cs typeface="Permanent Marker"/>
                <a:sym typeface="Permanent Marker"/>
              </a:rPr>
              <a:t>“</a:t>
            </a:r>
            <a:endParaRPr sz="9600">
              <a:solidFill>
                <a:schemeClr val="accent1"/>
              </a:solidFill>
              <a:latin typeface="Permanent Marker"/>
              <a:ea typeface="Permanent Marker"/>
              <a:cs typeface="Permanent Marker"/>
              <a:sym typeface="Permanent Marker"/>
            </a:endParaRPr>
          </a:p>
        </p:txBody>
      </p:sp>
      <p:sp>
        <p:nvSpPr>
          <p:cNvPr id="36" name="Google Shape;36;p9"/>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blue">
  <p:cSld name="TITLE_1_1_1_1">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body" idx="1"/>
          </p:nvPr>
        </p:nvSpPr>
        <p:spPr>
          <a:xfrm>
            <a:off x="1104300" y="2276100"/>
            <a:ext cx="69354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SzPts val="2400"/>
              <a:buChar char="▸"/>
              <a:defRPr sz="2400"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sz="2400" i="1"/>
            </a:lvl4pPr>
            <a:lvl5pPr marL="2286000" lvl="4" indent="-381000" algn="ctr" rtl="0">
              <a:spcBef>
                <a:spcPts val="0"/>
              </a:spcBef>
              <a:spcAft>
                <a:spcPts val="0"/>
              </a:spcAft>
              <a:buSzPts val="2400"/>
              <a:buChar char="○"/>
              <a:defRPr sz="2400" i="1"/>
            </a:lvl5pPr>
            <a:lvl6pPr marL="2743200" lvl="5" indent="-381000" algn="ctr" rtl="0">
              <a:spcBef>
                <a:spcPts val="0"/>
              </a:spcBef>
              <a:spcAft>
                <a:spcPts val="0"/>
              </a:spcAft>
              <a:buSzPts val="2400"/>
              <a:buChar char="■"/>
              <a:defRPr sz="2400" i="1"/>
            </a:lvl6pPr>
            <a:lvl7pPr marL="3200400" lvl="6" indent="-381000" algn="ctr" rtl="0">
              <a:spcBef>
                <a:spcPts val="0"/>
              </a:spcBef>
              <a:spcAft>
                <a:spcPts val="0"/>
              </a:spcAft>
              <a:buSzPts val="2400"/>
              <a:buChar char="●"/>
              <a:defRPr sz="2400" i="1"/>
            </a:lvl7pPr>
            <a:lvl8pPr marL="3657600" lvl="7" indent="-381000" algn="ctr" rtl="0">
              <a:spcBef>
                <a:spcPts val="0"/>
              </a:spcBef>
              <a:spcAft>
                <a:spcPts val="0"/>
              </a:spcAft>
              <a:buSzPts val="2400"/>
              <a:buChar char="○"/>
              <a:defRPr sz="2400" i="1"/>
            </a:lvl8pPr>
            <a:lvl9pPr marL="4114800" lvl="8" indent="-381000" algn="ctr" rtl="0">
              <a:spcBef>
                <a:spcPts val="0"/>
              </a:spcBef>
              <a:spcAft>
                <a:spcPts val="0"/>
              </a:spcAft>
              <a:buSzPts val="2400"/>
              <a:buChar char="■"/>
              <a:defRPr sz="2400" i="1"/>
            </a:lvl9pPr>
          </a:lstStyle>
          <a:p>
            <a:endParaRPr/>
          </a:p>
        </p:txBody>
      </p:sp>
      <p:sp>
        <p:nvSpPr>
          <p:cNvPr id="39" name="Google Shape;39;p10"/>
          <p:cNvSpPr txBox="1"/>
          <p:nvPr/>
        </p:nvSpPr>
        <p:spPr>
          <a:xfrm>
            <a:off x="3593400" y="1283826"/>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5"/>
                </a:solidFill>
                <a:latin typeface="Permanent Marker"/>
                <a:ea typeface="Permanent Marker"/>
                <a:cs typeface="Permanent Marker"/>
                <a:sym typeface="Permanent Marker"/>
              </a:rPr>
              <a:t>“</a:t>
            </a:r>
            <a:endParaRPr sz="9600">
              <a:solidFill>
                <a:schemeClr val="accent5"/>
              </a:solidFill>
              <a:latin typeface="Permanent Marker"/>
              <a:ea typeface="Permanent Marker"/>
              <a:cs typeface="Permanent Marker"/>
              <a:sym typeface="Permanent Marker"/>
            </a:endParaRPr>
          </a:p>
        </p:txBody>
      </p:sp>
      <p:sp>
        <p:nvSpPr>
          <p:cNvPr id="40" name="Google Shape;40;p10"/>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2622"/>
            <a:ext cx="8229600" cy="857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1pPr>
            <a:lvl2pPr lvl="1"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2pPr>
            <a:lvl3pPr lvl="2"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3pPr>
            <a:lvl4pPr lvl="3"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4pPr>
            <a:lvl5pPr lvl="4"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5pPr>
            <a:lvl6pPr lvl="5"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6pPr>
            <a:lvl7pPr lvl="6"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7pPr>
            <a:lvl8pPr lvl="7"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8pPr>
            <a:lvl9pPr lvl="8"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9pPr>
          </a:lstStyle>
          <a:p>
            <a:endParaRPr/>
          </a:p>
        </p:txBody>
      </p:sp>
      <p:sp>
        <p:nvSpPr>
          <p:cNvPr id="7" name="Google Shape;7;p1"/>
          <p:cNvSpPr txBox="1">
            <a:spLocks noGrp="1"/>
          </p:cNvSpPr>
          <p:nvPr>
            <p:ph type="body" idx="1"/>
          </p:nvPr>
        </p:nvSpPr>
        <p:spPr>
          <a:xfrm>
            <a:off x="911700" y="1200150"/>
            <a:ext cx="7320600" cy="37257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4297650" y="4859852"/>
            <a:ext cx="548700" cy="283800"/>
          </a:xfrm>
          <a:prstGeom prst="rect">
            <a:avLst/>
          </a:prstGeom>
          <a:noFill/>
          <a:ln>
            <a:noFill/>
          </a:ln>
        </p:spPr>
        <p:txBody>
          <a:bodyPr spcFirstLastPara="1" wrap="square" lIns="91425" tIns="91425" rIns="91425" bIns="91425" anchor="t" anchorCtr="0">
            <a:noAutofit/>
          </a:bodyPr>
          <a:lstStyle>
            <a:lvl1pPr lvl="0" algn="ctr">
              <a:buNone/>
              <a:defRPr sz="1200">
                <a:solidFill>
                  <a:schemeClr val="dk2"/>
                </a:solidFill>
                <a:latin typeface="Permanent Marker"/>
                <a:ea typeface="Permanent Marker"/>
                <a:cs typeface="Permanent Marker"/>
                <a:sym typeface="Permanent Marker"/>
              </a:defRPr>
            </a:lvl1pPr>
            <a:lvl2pPr lvl="1" algn="ctr">
              <a:buNone/>
              <a:defRPr sz="1200">
                <a:solidFill>
                  <a:schemeClr val="dk2"/>
                </a:solidFill>
                <a:latin typeface="Permanent Marker"/>
                <a:ea typeface="Permanent Marker"/>
                <a:cs typeface="Permanent Marker"/>
                <a:sym typeface="Permanent Marker"/>
              </a:defRPr>
            </a:lvl2pPr>
            <a:lvl3pPr lvl="2" algn="ctr">
              <a:buNone/>
              <a:defRPr sz="1200">
                <a:solidFill>
                  <a:schemeClr val="dk2"/>
                </a:solidFill>
                <a:latin typeface="Permanent Marker"/>
                <a:ea typeface="Permanent Marker"/>
                <a:cs typeface="Permanent Marker"/>
                <a:sym typeface="Permanent Marker"/>
              </a:defRPr>
            </a:lvl3pPr>
            <a:lvl4pPr lvl="3" algn="ctr">
              <a:buNone/>
              <a:defRPr sz="1200">
                <a:solidFill>
                  <a:schemeClr val="dk2"/>
                </a:solidFill>
                <a:latin typeface="Permanent Marker"/>
                <a:ea typeface="Permanent Marker"/>
                <a:cs typeface="Permanent Marker"/>
                <a:sym typeface="Permanent Marker"/>
              </a:defRPr>
            </a:lvl4pPr>
            <a:lvl5pPr lvl="4" algn="ctr">
              <a:buNone/>
              <a:defRPr sz="1200">
                <a:solidFill>
                  <a:schemeClr val="dk2"/>
                </a:solidFill>
                <a:latin typeface="Permanent Marker"/>
                <a:ea typeface="Permanent Marker"/>
                <a:cs typeface="Permanent Marker"/>
                <a:sym typeface="Permanent Marker"/>
              </a:defRPr>
            </a:lvl5pPr>
            <a:lvl6pPr lvl="5" algn="ctr">
              <a:buNone/>
              <a:defRPr sz="1200">
                <a:solidFill>
                  <a:schemeClr val="dk2"/>
                </a:solidFill>
                <a:latin typeface="Permanent Marker"/>
                <a:ea typeface="Permanent Marker"/>
                <a:cs typeface="Permanent Marker"/>
                <a:sym typeface="Permanent Marker"/>
              </a:defRPr>
            </a:lvl6pPr>
            <a:lvl7pPr lvl="6" algn="ctr">
              <a:buNone/>
              <a:defRPr sz="1200">
                <a:solidFill>
                  <a:schemeClr val="dk2"/>
                </a:solidFill>
                <a:latin typeface="Permanent Marker"/>
                <a:ea typeface="Permanent Marker"/>
                <a:cs typeface="Permanent Marker"/>
                <a:sym typeface="Permanent Marker"/>
              </a:defRPr>
            </a:lvl7pPr>
            <a:lvl8pPr lvl="7" algn="ctr">
              <a:buNone/>
              <a:defRPr sz="1200">
                <a:solidFill>
                  <a:schemeClr val="dk2"/>
                </a:solidFill>
                <a:latin typeface="Permanent Marker"/>
                <a:ea typeface="Permanent Marker"/>
                <a:cs typeface="Permanent Marker"/>
                <a:sym typeface="Permanent Marker"/>
              </a:defRPr>
            </a:lvl8pPr>
            <a:lvl9pPr lvl="8" algn="ctr">
              <a:buNone/>
              <a:defRPr sz="1200">
                <a:solidFill>
                  <a:schemeClr val="dk2"/>
                </a:solidFill>
                <a:latin typeface="Permanent Marker"/>
                <a:ea typeface="Permanent Marker"/>
                <a:cs typeface="Permanent Marker"/>
                <a:sym typeface="Permanent Marker"/>
              </a:defRPr>
            </a:lvl9pPr>
          </a:lstStyle>
          <a:p>
            <a:pPr marL="0" lvl="0" indent="0" algn="ct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1030" name="Picture 6" descr="Imagem relacionad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699" l="0" r="100000">
                        <a14:foregroundMark x1="76224" y1="61295" x2="76224" y2="61295"/>
                        <a14:foregroundMark x1="84082" y1="70482" x2="93878" y2="75452"/>
                        <a14:foregroundMark x1="23163" y1="79217" x2="28265" y2="89157"/>
                        <a14:foregroundMark x1="97347" y1="89910" x2="74388" y2="88705"/>
                        <a14:foregroundMark x1="99490" y1="92922" x2="9184" y2="92922"/>
                        <a14:foregroundMark x1="11429" y1="83886" x2="19490" y2="82229"/>
                        <a14:foregroundMark x1="80000" y1="59036" x2="99898" y2="58283"/>
                        <a14:foregroundMark x1="33980" y1="74247" x2="36122" y2="73193"/>
                        <a14:foregroundMark x1="36327" y1="72892" x2="33980" y2="71084"/>
                        <a14:foregroundMark x1="32653" y1="74096" x2="36224" y2="74247"/>
                        <a14:foregroundMark x1="38061" y1="74548" x2="49694" y2="73494"/>
                        <a14:foregroundMark x1="53367" y1="72289" x2="53673" y2="64759"/>
                        <a14:foregroundMark x1="54490" y1="64458" x2="73061" y2="64157"/>
                        <a14:foregroundMark x1="54286" y1="64157" x2="64184" y2="64006"/>
                        <a14:foregroundMark x1="23571" y1="70181" x2="23265" y2="80271"/>
                        <a14:foregroundMark x1="8163" y1="92018" x2="7449" y2="88855"/>
                        <a14:foregroundMark x1="8469" y1="92922" x2="7653" y2="91114"/>
                        <a14:backgroundMark x1="38776" y1="33735" x2="75204" y2="45934"/>
                        <a14:backgroundMark x1="30306" y1="65361" x2="28061" y2="75602"/>
                        <a14:backgroundMark x1="30408" y1="62500" x2="30102" y2="64157"/>
                        <a14:backgroundMark x1="31735" y1="73494" x2="31122" y2="73946"/>
                        <a14:backgroundMark x1="52449" y1="76807" x2="52449" y2="78614"/>
                        <a14:backgroundMark x1="53367" y1="80723" x2="54082" y2="84036"/>
                        <a14:backgroundMark x1="52959" y1="73042" x2="52347" y2="724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818" y="-596602"/>
            <a:ext cx="9134872" cy="618934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Google Shape;68;p17"/>
          <p:cNvSpPr txBox="1">
            <a:spLocks noGrp="1"/>
          </p:cNvSpPr>
          <p:nvPr>
            <p:ph type="ctrTitle"/>
          </p:nvPr>
        </p:nvSpPr>
        <p:spPr>
          <a:xfrm>
            <a:off x="611560" y="987574"/>
            <a:ext cx="65529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dirty="0"/>
              <a:t>O CORPO NA EDUCAÇÃO</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4"/>
          <p:cNvSpPr txBox="1">
            <a:spLocks noGrp="1"/>
          </p:cNvSpPr>
          <p:nvPr>
            <p:ph type="body" idx="1"/>
          </p:nvPr>
        </p:nvSpPr>
        <p:spPr>
          <a:xfrm>
            <a:off x="323528" y="699542"/>
            <a:ext cx="2592288" cy="3744416"/>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pt-BR" b="1" dirty="0">
                <a:solidFill>
                  <a:srgbClr val="0198AD"/>
                </a:solidFill>
                <a:latin typeface="Permanent Marker"/>
                <a:ea typeface="Permanent Marker"/>
                <a:cs typeface="Permanent Marker"/>
                <a:sym typeface="Permanent Marker"/>
              </a:rPr>
              <a:t>Fase Fálica</a:t>
            </a:r>
          </a:p>
          <a:p>
            <a:pPr marL="285750" indent="-285750"/>
            <a:r>
              <a:rPr lang="pt-BR" sz="1600" dirty="0">
                <a:latin typeface="Calibri" panose="020F0502020204030204" pitchFamily="34" charset="0"/>
              </a:rPr>
              <a:t>Período: de 4 a 6 anos aproximadamente.</a:t>
            </a:r>
          </a:p>
          <a:p>
            <a:pPr marL="285750" indent="-285750"/>
            <a:r>
              <a:rPr lang="pt-BR" sz="1600" dirty="0">
                <a:latin typeface="Calibri" panose="020F0502020204030204" pitchFamily="34" charset="0"/>
              </a:rPr>
              <a:t>Características:</a:t>
            </a:r>
            <a:r>
              <a:rPr lang="pt-BR" sz="1600" dirty="0"/>
              <a:t> o foco principal da libido é sobre os órgãos genitais. Nessa idade, as crianças também começam a descobrir as diferenças entre machos e fêmeas.</a:t>
            </a:r>
          </a:p>
          <a:p>
            <a:pPr marL="285750" indent="-285750"/>
            <a:r>
              <a:rPr lang="pt-BR" sz="1600" b="1" dirty="0">
                <a:solidFill>
                  <a:srgbClr val="0198AD"/>
                </a:solidFill>
                <a:latin typeface="Calibri" panose="020F0502020204030204" pitchFamily="34" charset="0"/>
                <a:ea typeface="Permanent Marker"/>
                <a:cs typeface="Permanent Marker"/>
                <a:sym typeface="Permanent Marker"/>
              </a:rPr>
              <a:t>Complexo de Édipo</a:t>
            </a:r>
            <a:endParaRPr sz="1600" b="1" dirty="0">
              <a:solidFill>
                <a:srgbClr val="0198AD"/>
              </a:solidFill>
              <a:latin typeface="Calibri" panose="020F0502020204030204" pitchFamily="34" charset="0"/>
              <a:ea typeface="Permanent Marker"/>
              <a:cs typeface="Permanent Marker"/>
              <a:sym typeface="Permanent Marker"/>
            </a:endParaRPr>
          </a:p>
        </p:txBody>
      </p:sp>
      <p:sp>
        <p:nvSpPr>
          <p:cNvPr id="119" name="Google Shape;119;p24"/>
          <p:cNvSpPr txBox="1">
            <a:spLocks noGrp="1"/>
          </p:cNvSpPr>
          <p:nvPr>
            <p:ph type="title"/>
          </p:nvPr>
        </p:nvSpPr>
        <p:spPr>
          <a:xfrm>
            <a:off x="0" y="-92546"/>
            <a:ext cx="9144000" cy="938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 Fases do Desenvolvimento culminam na vida sexual adulta</a:t>
            </a:r>
            <a:endParaRPr dirty="0"/>
          </a:p>
        </p:txBody>
      </p:sp>
      <p:sp>
        <p:nvSpPr>
          <p:cNvPr id="120" name="Google Shape;120;p24"/>
          <p:cNvSpPr txBox="1">
            <a:spLocks noGrp="1"/>
          </p:cNvSpPr>
          <p:nvPr>
            <p:ph type="body" idx="2"/>
          </p:nvPr>
        </p:nvSpPr>
        <p:spPr>
          <a:xfrm>
            <a:off x="2915816" y="699542"/>
            <a:ext cx="2952328" cy="3384376"/>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pt-BR" b="1" dirty="0">
                <a:solidFill>
                  <a:srgbClr val="0198AD"/>
                </a:solidFill>
                <a:latin typeface="Permanent Marker"/>
                <a:ea typeface="Permanent Marker"/>
                <a:cs typeface="Permanent Marker"/>
                <a:sym typeface="Permanent Marker"/>
              </a:rPr>
              <a:t>Fase de </a:t>
            </a:r>
            <a:r>
              <a:rPr lang="pt-BR" b="1" dirty="0" err="1">
                <a:solidFill>
                  <a:srgbClr val="0198AD"/>
                </a:solidFill>
                <a:latin typeface="Permanent Marker"/>
                <a:ea typeface="Permanent Marker"/>
                <a:cs typeface="Permanent Marker"/>
                <a:sym typeface="Permanent Marker"/>
              </a:rPr>
              <a:t>Latencia</a:t>
            </a:r>
            <a:endParaRPr b="1" dirty="0">
              <a:solidFill>
                <a:srgbClr val="0198AD"/>
              </a:solidFill>
              <a:latin typeface="Permanent Marker"/>
              <a:ea typeface="Permanent Marker"/>
              <a:cs typeface="Permanent Marker"/>
              <a:sym typeface="Permanent Marker"/>
            </a:endParaRPr>
          </a:p>
          <a:p>
            <a:pPr marL="285750" indent="-285750"/>
            <a:r>
              <a:rPr lang="pt-BR" sz="1600" dirty="0"/>
              <a:t>Período: de 6 a 11 anos aproximadamente.</a:t>
            </a:r>
          </a:p>
          <a:p>
            <a:pPr marL="285750" indent="-285750"/>
            <a:r>
              <a:rPr lang="pt-BR" sz="1600" dirty="0"/>
              <a:t>Características: este período tem por característica principal um deslocamento da libido da sexualidade para atividades socialmente aceitas, ou seja, a criança passa a gastar sua energia em atividades sociais e escolares.</a:t>
            </a:r>
            <a:r>
              <a:rPr lang="pt-BR" sz="1600" dirty="0">
                <a:latin typeface="Calibri" panose="020F0502020204030204" pitchFamily="34" charset="0"/>
              </a:rPr>
              <a:t/>
            </a:r>
            <a:br>
              <a:rPr lang="pt-BR" sz="1600" dirty="0">
                <a:latin typeface="Calibri" panose="020F0502020204030204" pitchFamily="34" charset="0"/>
              </a:rPr>
            </a:br>
            <a:endParaRPr sz="1600" dirty="0">
              <a:latin typeface="Calibri" panose="020F0502020204030204" pitchFamily="34" charset="0"/>
            </a:endParaRPr>
          </a:p>
        </p:txBody>
      </p:sp>
      <p:sp>
        <p:nvSpPr>
          <p:cNvPr id="121" name="Google Shape;121;p24"/>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sp>
        <p:nvSpPr>
          <p:cNvPr id="8" name="Google Shape;120;p24"/>
          <p:cNvSpPr txBox="1">
            <a:spLocks/>
          </p:cNvSpPr>
          <p:nvPr/>
        </p:nvSpPr>
        <p:spPr>
          <a:xfrm>
            <a:off x="5947455" y="699542"/>
            <a:ext cx="3024336" cy="41764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2"/>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100000"/>
              </a:lnSpc>
              <a:spcBef>
                <a:spcPts val="0"/>
              </a:spcBef>
              <a:spcAft>
                <a:spcPts val="0"/>
              </a:spcAft>
              <a:buClr>
                <a:schemeClr val="dk2"/>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2pPr>
            <a:lvl3pPr marL="1371600" marR="0" lvl="2" indent="-355600" algn="l" rtl="0">
              <a:lnSpc>
                <a:spcPct val="100000"/>
              </a:lnSpc>
              <a:spcBef>
                <a:spcPts val="0"/>
              </a:spcBef>
              <a:spcAft>
                <a:spcPts val="0"/>
              </a:spcAft>
              <a:buClr>
                <a:schemeClr val="dk2"/>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3pPr>
            <a:lvl4pPr marL="1828800" marR="0" lvl="3" indent="-355600" algn="l" rtl="0">
              <a:lnSpc>
                <a:spcPct val="100000"/>
              </a:lnSpc>
              <a:spcBef>
                <a:spcPts val="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4pPr>
            <a:lvl5pPr marL="2286000" marR="0" lvl="4" indent="-355600" algn="l" rtl="0">
              <a:lnSpc>
                <a:spcPct val="100000"/>
              </a:lnSpc>
              <a:spcBef>
                <a:spcPts val="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5pPr>
            <a:lvl6pPr marL="2743200" marR="0" lvl="5" indent="-355600" algn="l" rtl="0">
              <a:lnSpc>
                <a:spcPct val="100000"/>
              </a:lnSpc>
              <a:spcBef>
                <a:spcPts val="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lnSpc>
                <a:spcPct val="100000"/>
              </a:lnSpc>
              <a:spcBef>
                <a:spcPts val="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lnSpc>
                <a:spcPct val="100000"/>
              </a:lnSpc>
              <a:spcBef>
                <a:spcPts val="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lnSpc>
                <a:spcPct val="100000"/>
              </a:lnSpc>
              <a:spcBef>
                <a:spcPts val="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9pPr>
          </a:lstStyle>
          <a:p>
            <a:pPr marL="0" indent="0">
              <a:buFont typeface="Source Sans Pro"/>
              <a:buNone/>
            </a:pPr>
            <a:r>
              <a:rPr lang="pt-BR" b="1" dirty="0">
                <a:solidFill>
                  <a:srgbClr val="0198AD"/>
                </a:solidFill>
                <a:latin typeface="Permanent Marker"/>
                <a:ea typeface="Permanent Marker"/>
                <a:cs typeface="Permanent Marker"/>
                <a:sym typeface="Permanent Marker"/>
              </a:rPr>
              <a:t>Fase de Genital</a:t>
            </a:r>
          </a:p>
          <a:p>
            <a:pPr marL="285750" indent="-285750"/>
            <a:r>
              <a:rPr lang="pt-BR" sz="1600" dirty="0">
                <a:latin typeface="Calibri" panose="020F0502020204030204" pitchFamily="34" charset="0"/>
              </a:rPr>
              <a:t>Período: a partir de 11 anos.</a:t>
            </a:r>
          </a:p>
          <a:p>
            <a:pPr marL="285750" indent="-285750"/>
            <a:r>
              <a:rPr lang="pt-BR" sz="1600" dirty="0">
                <a:latin typeface="Calibri" panose="020F0502020204030204" pitchFamily="34" charset="0"/>
              </a:rPr>
              <a:t>Características: início com a adolescência, há uma retomada dos impulsos sexuais, o adolescente passa a buscar, em pessoas fora de seu grupo familiar, um objeto de amor. A adolescência é um período de mudanças no qual o jovem tem que elaborar a perda da identidade infantil e dos pais da infância para que pouco a pouco possa assumir uma identidade adulta.</a:t>
            </a:r>
            <a:br>
              <a:rPr lang="pt-BR" sz="1600" dirty="0">
                <a:latin typeface="Calibri" panose="020F0502020204030204" pitchFamily="34" charset="0"/>
              </a:rPr>
            </a:br>
            <a:endParaRPr lang="pt-BR" sz="1600" dirty="0">
              <a:latin typeface="Calibri" panose="020F0502020204030204" pitchFamily="34" charset="0"/>
            </a:endParaRPr>
          </a:p>
        </p:txBody>
      </p:sp>
    </p:spTree>
    <p:extLst>
      <p:ext uri="{BB962C8B-B14F-4D97-AF65-F5344CB8AC3E}">
        <p14:creationId xmlns:p14="http://schemas.microsoft.com/office/powerpoint/2010/main" val="1347329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ctrTitle" idx="4294967295"/>
          </p:nvPr>
        </p:nvSpPr>
        <p:spPr>
          <a:xfrm>
            <a:off x="685806" y="1851670"/>
            <a:ext cx="7772400" cy="105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FFFFFF"/>
                </a:solidFill>
              </a:rPr>
              <a:t>Pulsão de Morte e Pulsão de Vida</a:t>
            </a:r>
            <a:endParaRPr sz="3200" dirty="0">
              <a:solidFill>
                <a:srgbClr val="FFFFFF"/>
              </a:solidFill>
            </a:endParaRPr>
          </a:p>
        </p:txBody>
      </p:sp>
      <p:sp>
        <p:nvSpPr>
          <p:cNvPr id="111" name="Google Shape;111;p23"/>
          <p:cNvSpPr txBox="1">
            <a:spLocks noGrp="1"/>
          </p:cNvSpPr>
          <p:nvPr>
            <p:ph type="subTitle" idx="4294967295"/>
          </p:nvPr>
        </p:nvSpPr>
        <p:spPr>
          <a:xfrm>
            <a:off x="977236" y="2931790"/>
            <a:ext cx="7189539" cy="1152128"/>
          </a:xfrm>
          <a:prstGeom prst="rect">
            <a:avLst/>
          </a:prstGeom>
          <a:solidFill>
            <a:schemeClr val="bg1">
              <a:alpha val="50000"/>
            </a:schemeClr>
          </a:solidFill>
        </p:spPr>
        <p:txBody>
          <a:bodyPr spcFirstLastPara="1" wrap="square" lIns="91425" tIns="91425" rIns="91425" bIns="91425" anchor="t" anchorCtr="0">
            <a:noAutofit/>
          </a:bodyPr>
          <a:lstStyle/>
          <a:p>
            <a:pPr marL="0" lvl="0" indent="0" algn="ctr">
              <a:buNone/>
            </a:pPr>
            <a:r>
              <a:rPr lang="pt-BR" sz="2000" b="1" dirty="0">
                <a:latin typeface="Calibri" panose="020F0502020204030204" pitchFamily="34" charset="0"/>
              </a:rPr>
              <a:t>Pulsão: </a:t>
            </a:r>
            <a:r>
              <a:rPr lang="pt-BR" sz="2000" dirty="0">
                <a:latin typeface="Calibri" panose="020F0502020204030204" pitchFamily="34" charset="0"/>
              </a:rPr>
              <a:t>qualquer pressão ou necessidade que nos dirige a um determinado fim. Toda pulsão possui uma fonte, uma finalidade, uma pressão e um objeto.</a:t>
            </a:r>
            <a:endParaRPr sz="2000" dirty="0">
              <a:latin typeface="Calibri" panose="020F0502020204030204" pitchFamily="34" charset="0"/>
            </a:endParaRPr>
          </a:p>
        </p:txBody>
      </p:sp>
      <p:sp>
        <p:nvSpPr>
          <p:cNvPr id="112" name="Google Shape;112;p23"/>
          <p:cNvSpPr/>
          <p:nvPr/>
        </p:nvSpPr>
        <p:spPr>
          <a:xfrm>
            <a:off x="4191825" y="1059582"/>
            <a:ext cx="760363" cy="90686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3"/>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spTree>
    <p:extLst>
      <p:ext uri="{BB962C8B-B14F-4D97-AF65-F5344CB8AC3E}">
        <p14:creationId xmlns:p14="http://schemas.microsoft.com/office/powerpoint/2010/main" val="199789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4"/>
          <p:cNvSpPr txBox="1">
            <a:spLocks noGrp="1"/>
          </p:cNvSpPr>
          <p:nvPr>
            <p:ph type="body" idx="1"/>
          </p:nvPr>
        </p:nvSpPr>
        <p:spPr>
          <a:xfrm>
            <a:off x="827584" y="915566"/>
            <a:ext cx="3672408" cy="166691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pt-BR" b="1" dirty="0">
                <a:solidFill>
                  <a:srgbClr val="0198AD"/>
                </a:solidFill>
                <a:latin typeface="Permanent Marker"/>
                <a:ea typeface="Permanent Marker"/>
                <a:cs typeface="Permanent Marker"/>
                <a:sym typeface="Permanent Marker"/>
              </a:rPr>
              <a:t>Pulsão de Vida</a:t>
            </a:r>
          </a:p>
          <a:p>
            <a:pPr marL="285750" indent="-285750"/>
            <a:r>
              <a:rPr lang="pt-BR" sz="1600" dirty="0">
                <a:latin typeface="Calibri" panose="020F0502020204030204" pitchFamily="34" charset="0"/>
              </a:rPr>
              <a:t>Demanda interna que nos leva a buscar prazer, criar e realizar projetos.</a:t>
            </a:r>
          </a:p>
          <a:p>
            <a:pPr marL="285750" indent="-285750"/>
            <a:r>
              <a:rPr lang="pt-BR" sz="1600" dirty="0">
                <a:latin typeface="Calibri" panose="020F0502020204030204" pitchFamily="34" charset="0"/>
              </a:rPr>
              <a:t>Fonte: libido (energia de manutenção da vida).</a:t>
            </a:r>
          </a:p>
        </p:txBody>
      </p:sp>
      <p:sp>
        <p:nvSpPr>
          <p:cNvPr id="119" name="Google Shape;119;p24"/>
          <p:cNvSpPr txBox="1">
            <a:spLocks noGrp="1"/>
          </p:cNvSpPr>
          <p:nvPr>
            <p:ph type="title"/>
          </p:nvPr>
        </p:nvSpPr>
        <p:spPr>
          <a:xfrm>
            <a:off x="0" y="-92546"/>
            <a:ext cx="9144000" cy="938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 Residem em todos e estão sempre em conflito</a:t>
            </a:r>
            <a:endParaRPr dirty="0"/>
          </a:p>
        </p:txBody>
      </p:sp>
      <p:sp>
        <p:nvSpPr>
          <p:cNvPr id="120" name="Google Shape;120;p24"/>
          <p:cNvSpPr txBox="1">
            <a:spLocks noGrp="1"/>
          </p:cNvSpPr>
          <p:nvPr>
            <p:ph type="body" idx="2"/>
          </p:nvPr>
        </p:nvSpPr>
        <p:spPr>
          <a:xfrm>
            <a:off x="4644008" y="957664"/>
            <a:ext cx="3672408" cy="3816424"/>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pt-BR" b="1" dirty="0">
                <a:solidFill>
                  <a:srgbClr val="0198AD"/>
                </a:solidFill>
                <a:latin typeface="Permanent Marker"/>
                <a:ea typeface="Permanent Marker"/>
                <a:cs typeface="Permanent Marker"/>
                <a:sym typeface="Permanent Marker"/>
              </a:rPr>
              <a:t>Pulsão de Morte</a:t>
            </a:r>
            <a:endParaRPr b="1" dirty="0">
              <a:solidFill>
                <a:srgbClr val="0198AD"/>
              </a:solidFill>
              <a:latin typeface="Permanent Marker"/>
              <a:ea typeface="Permanent Marker"/>
              <a:cs typeface="Permanent Marker"/>
              <a:sym typeface="Permanent Marker"/>
            </a:endParaRPr>
          </a:p>
          <a:p>
            <a:pPr marL="285750" indent="-285750"/>
            <a:r>
              <a:rPr lang="pt-BR" sz="1600" dirty="0">
                <a:latin typeface="Calibri" panose="020F0502020204030204" pitchFamily="34" charset="0"/>
              </a:rPr>
              <a:t>Demanda que nos conduz à busca do isolamento, estagnação e atos de destruição e morte.</a:t>
            </a:r>
            <a:br>
              <a:rPr lang="pt-BR" sz="1600" dirty="0">
                <a:latin typeface="Calibri" panose="020F0502020204030204" pitchFamily="34" charset="0"/>
              </a:rPr>
            </a:br>
            <a:endParaRPr sz="1600" dirty="0">
              <a:latin typeface="Calibri" panose="020F0502020204030204" pitchFamily="34" charset="0"/>
            </a:endParaRPr>
          </a:p>
        </p:txBody>
      </p:sp>
      <p:sp>
        <p:nvSpPr>
          <p:cNvPr id="121" name="Google Shape;121;p24"/>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104" y="2581362"/>
            <a:ext cx="3103848" cy="2203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8897" y="2910880"/>
            <a:ext cx="3312368" cy="186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838" y="2067694"/>
            <a:ext cx="20955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63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3" name="Google Shape;83;p19"/>
          <p:cNvSpPr txBox="1">
            <a:spLocks noGrp="1"/>
          </p:cNvSpPr>
          <p:nvPr>
            <p:ph type="subTitle" idx="4294967295"/>
          </p:nvPr>
        </p:nvSpPr>
        <p:spPr>
          <a:xfrm>
            <a:off x="3059832" y="2067694"/>
            <a:ext cx="3096344" cy="1440160"/>
          </a:xfrm>
          <a:prstGeom prst="rect">
            <a:avLst/>
          </a:prstGeom>
        </p:spPr>
        <p:txBody>
          <a:bodyPr spcFirstLastPara="1" wrap="square" lIns="91425" tIns="91425" rIns="91425" bIns="91425" anchor="ctr" anchorCtr="0">
            <a:noAutofit/>
          </a:bodyPr>
          <a:lstStyle/>
          <a:p>
            <a:pPr marL="0" lvl="0" indent="0" algn="ctr">
              <a:spcBef>
                <a:spcPts val="0"/>
              </a:spcBef>
              <a:buNone/>
            </a:pPr>
            <a:r>
              <a:rPr lang="pt-BR" sz="3600" b="1" dirty="0">
                <a:solidFill>
                  <a:srgbClr val="FFFFFF"/>
                </a:solidFill>
                <a:latin typeface="Permanent Marker" panose="020B0604020202020204" charset="0"/>
              </a:rPr>
              <a:t>Wilhelm</a:t>
            </a:r>
          </a:p>
          <a:p>
            <a:pPr marL="0" lvl="0" indent="0" algn="ctr">
              <a:spcBef>
                <a:spcPts val="0"/>
              </a:spcBef>
              <a:buNone/>
            </a:pPr>
            <a:r>
              <a:rPr lang="pt-BR" sz="3600" b="1" dirty="0">
                <a:solidFill>
                  <a:srgbClr val="FFFFFF"/>
                </a:solidFill>
                <a:latin typeface="Permanent Marker" panose="020B0604020202020204" charset="0"/>
              </a:rPr>
              <a:t>Reich</a:t>
            </a:r>
          </a:p>
        </p:txBody>
      </p:sp>
      <p:sp>
        <p:nvSpPr>
          <p:cNvPr id="85" name="Google Shape;85;p19"/>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3195766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Biografia</a:t>
            </a:r>
            <a:endParaRPr sz="3200" dirty="0"/>
          </a:p>
        </p:txBody>
      </p:sp>
      <p:sp>
        <p:nvSpPr>
          <p:cNvPr id="105" name="Google Shape;105;p2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sp>
        <p:nvSpPr>
          <p:cNvPr id="2" name="Espaço Reservado para Texto 1"/>
          <p:cNvSpPr>
            <a:spLocks noGrp="1"/>
          </p:cNvSpPr>
          <p:nvPr>
            <p:ph type="body" idx="1"/>
          </p:nvPr>
        </p:nvSpPr>
        <p:spPr>
          <a:xfrm>
            <a:off x="539552" y="771550"/>
            <a:ext cx="4752528" cy="4176464"/>
          </a:xfrm>
        </p:spPr>
        <p:txBody>
          <a:bodyPr/>
          <a:lstStyle/>
          <a:p>
            <a:r>
              <a:rPr lang="pt-BR" sz="2000" dirty="0">
                <a:latin typeface="Calibri" panose="020F0502020204030204" pitchFamily="34" charset="0"/>
              </a:rPr>
              <a:t>Nasceu em </a:t>
            </a:r>
            <a:r>
              <a:rPr lang="pt-BR" sz="2000" dirty="0" err="1">
                <a:latin typeface="Calibri" panose="020F0502020204030204" pitchFamily="34" charset="0"/>
              </a:rPr>
              <a:t>Dubrozcynica</a:t>
            </a:r>
            <a:r>
              <a:rPr lang="pt-BR" sz="2000" dirty="0">
                <a:latin typeface="Calibri" panose="020F0502020204030204" pitchFamily="34" charset="0"/>
              </a:rPr>
              <a:t>, no antigo Império Austro-Húngaro (atual noroeste da Ucrânia).</a:t>
            </a:r>
          </a:p>
          <a:p>
            <a:r>
              <a:rPr lang="pt-BR" sz="2000" dirty="0">
                <a:latin typeface="Calibri" panose="020F0502020204030204" pitchFamily="34" charset="0"/>
              </a:rPr>
              <a:t>Filho de fazendeiro e origem judaica.</a:t>
            </a:r>
          </a:p>
          <a:p>
            <a:r>
              <a:rPr lang="pt-BR" sz="2000" dirty="0">
                <a:latin typeface="Calibri" panose="020F0502020204030204" pitchFamily="34" charset="0"/>
              </a:rPr>
              <a:t>Início da </a:t>
            </a:r>
            <a:r>
              <a:rPr lang="pt-BR" sz="2000" b="1" dirty="0">
                <a:latin typeface="Calibri" panose="020F0502020204030204" pitchFamily="34" charset="0"/>
              </a:rPr>
              <a:t>Primeira Guerra </a:t>
            </a:r>
            <a:r>
              <a:rPr lang="pt-BR" sz="2000" dirty="0">
                <a:latin typeface="Calibri" panose="020F0502020204030204" pitchFamily="34" charset="0"/>
              </a:rPr>
              <a:t>muda-se</a:t>
            </a:r>
          </a:p>
          <a:p>
            <a:r>
              <a:rPr lang="pt-BR" sz="2000" dirty="0">
                <a:latin typeface="Calibri" panose="020F0502020204030204" pitchFamily="34" charset="0"/>
              </a:rPr>
              <a:t>para Viena → alistou-se no exército e</a:t>
            </a:r>
          </a:p>
          <a:p>
            <a:r>
              <a:rPr lang="pt-BR" sz="2000" dirty="0">
                <a:latin typeface="Calibri" panose="020F0502020204030204" pitchFamily="34" charset="0"/>
              </a:rPr>
              <a:t>serviu a frente italiana.</a:t>
            </a:r>
          </a:p>
          <a:p>
            <a:r>
              <a:rPr lang="pt-BR" sz="2000" dirty="0">
                <a:latin typeface="Calibri" panose="020F0502020204030204" pitchFamily="34" charset="0"/>
              </a:rPr>
              <a:t>1918: ingressa na Medical </a:t>
            </a:r>
            <a:r>
              <a:rPr lang="pt-BR" sz="2000" dirty="0" err="1">
                <a:latin typeface="Calibri" panose="020F0502020204030204" pitchFamily="34" charset="0"/>
              </a:rPr>
              <a:t>School</a:t>
            </a:r>
            <a:r>
              <a:rPr lang="pt-BR" sz="2000" dirty="0">
                <a:latin typeface="Calibri" panose="020F0502020204030204" pitchFamily="34" charset="0"/>
              </a:rPr>
              <a:t>.</a:t>
            </a:r>
          </a:p>
          <a:p>
            <a:r>
              <a:rPr lang="pt-BR" sz="2000" dirty="0">
                <a:latin typeface="Calibri" panose="020F0502020204030204" pitchFamily="34" charset="0"/>
              </a:rPr>
              <a:t>1919: começa a se dedicar à </a:t>
            </a:r>
            <a:r>
              <a:rPr lang="pt-BR" sz="2000" b="1" dirty="0">
                <a:latin typeface="Calibri" panose="020F0502020204030204" pitchFamily="34" charset="0"/>
              </a:rPr>
              <a:t>psicanálise</a:t>
            </a:r>
            <a:r>
              <a:rPr lang="pt-BR" sz="2000" dirty="0">
                <a:latin typeface="Calibri" panose="020F0502020204030204" pitchFamily="34" charset="0"/>
              </a:rPr>
              <a:t>.</a:t>
            </a:r>
          </a:p>
          <a:p>
            <a:r>
              <a:rPr lang="pt-BR" sz="2000" dirty="0">
                <a:latin typeface="Calibri" panose="020F0502020204030204" pitchFamily="34" charset="0"/>
              </a:rPr>
              <a:t>Aluno de Freud.</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903" y="1059582"/>
            <a:ext cx="2421404" cy="2036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107" y="2566223"/>
            <a:ext cx="2216646" cy="2240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5177376" y="3120091"/>
            <a:ext cx="1191229" cy="307777"/>
          </a:xfrm>
          <a:prstGeom prst="rect">
            <a:avLst/>
          </a:prstGeom>
          <a:noFill/>
          <a:ln w="3175">
            <a:solidFill>
              <a:schemeClr val="tx1"/>
            </a:solidFill>
          </a:ln>
        </p:spPr>
        <p:txBody>
          <a:bodyPr wrap="square" rtlCol="0">
            <a:spAutoFit/>
          </a:bodyPr>
          <a:lstStyle/>
          <a:p>
            <a:pPr algn="ctr"/>
            <a:r>
              <a:rPr lang="pt-BR" dirty="0"/>
              <a:t>1897-1957</a:t>
            </a:r>
          </a:p>
        </p:txBody>
      </p:sp>
    </p:spTree>
    <p:extLst>
      <p:ext uri="{BB962C8B-B14F-4D97-AF65-F5344CB8AC3E}">
        <p14:creationId xmlns:p14="http://schemas.microsoft.com/office/powerpoint/2010/main" val="4284442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Obra</a:t>
            </a:r>
            <a:endParaRPr sz="3200" dirty="0"/>
          </a:p>
        </p:txBody>
      </p:sp>
      <p:sp>
        <p:nvSpPr>
          <p:cNvPr id="105" name="Google Shape;105;p2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a:p>
        </p:txBody>
      </p:sp>
      <p:sp>
        <p:nvSpPr>
          <p:cNvPr id="2" name="Espaço Reservado para Texto 1"/>
          <p:cNvSpPr>
            <a:spLocks noGrp="1"/>
          </p:cNvSpPr>
          <p:nvPr>
            <p:ph type="body" idx="1"/>
          </p:nvPr>
        </p:nvSpPr>
        <p:spPr>
          <a:xfrm>
            <a:off x="467544" y="771550"/>
            <a:ext cx="8496944" cy="3960440"/>
          </a:xfrm>
        </p:spPr>
        <p:txBody>
          <a:bodyPr/>
          <a:lstStyle/>
          <a:p>
            <a:r>
              <a:rPr lang="pt-BR" sz="2000" dirty="0">
                <a:latin typeface="Calibri" panose="020F0502020204030204" pitchFamily="34" charset="0"/>
              </a:rPr>
              <a:t>Trabalho “sobre a energia dos impulsos” na Revista de Sexologia.</a:t>
            </a:r>
          </a:p>
          <a:p>
            <a:r>
              <a:rPr lang="pt-BR" sz="2000" dirty="0">
                <a:latin typeface="Calibri" panose="020F0502020204030204" pitchFamily="34" charset="0"/>
              </a:rPr>
              <a:t>Exposição sobre a energia orgânica → correlação com os conceitos estabelecidos por Freud (libido e energia psíquica e demonstrando sua relação com a sexualidade).</a:t>
            </a:r>
          </a:p>
          <a:p>
            <a:r>
              <a:rPr lang="pt-BR" sz="2000" dirty="0">
                <a:latin typeface="Calibri" panose="020F0502020204030204" pitchFamily="34" charset="0"/>
              </a:rPr>
              <a:t>Interesse em compreender as </a:t>
            </a:r>
            <a:r>
              <a:rPr lang="pt-BR" sz="2000" b="1" dirty="0">
                <a:latin typeface="Calibri" panose="020F0502020204030204" pitchFamily="34" charset="0"/>
              </a:rPr>
              <a:t>origens sociais das doenças mentais </a:t>
            </a:r>
            <a:r>
              <a:rPr lang="pt-BR" sz="2000" dirty="0">
                <a:latin typeface="Calibri" panose="020F0502020204030204" pitchFamily="34" charset="0"/>
              </a:rPr>
              <a:t>e buscar </a:t>
            </a:r>
            <a:r>
              <a:rPr lang="pt-BR" sz="2000" b="1" dirty="0">
                <a:latin typeface="Calibri" panose="020F0502020204030204" pitchFamily="34" charset="0"/>
              </a:rPr>
              <a:t>métodos de prevenção das neuroses</a:t>
            </a:r>
            <a:r>
              <a:rPr lang="pt-BR" sz="2000" dirty="0">
                <a:latin typeface="Calibri" panose="020F0502020204030204" pitchFamily="34" charset="0"/>
              </a:rPr>
              <a:t>.</a:t>
            </a:r>
          </a:p>
          <a:p>
            <a:r>
              <a:rPr lang="pt-BR" sz="2000" dirty="0">
                <a:latin typeface="Calibri" panose="020F0502020204030204" pitchFamily="34" charset="0"/>
              </a:rPr>
              <a:t>“Análise do Caráter” e “Psicologia das Massas do Fascismo”.</a:t>
            </a:r>
          </a:p>
          <a:p>
            <a:r>
              <a:rPr lang="pt-BR" sz="2000" dirty="0">
                <a:latin typeface="Calibri" panose="020F0502020204030204" pitchFamily="34" charset="0"/>
              </a:rPr>
              <a:t>Dinâmica </a:t>
            </a:r>
            <a:r>
              <a:rPr lang="pt-BR" sz="2000" dirty="0" err="1">
                <a:latin typeface="Calibri" panose="020F0502020204030204" pitchFamily="34" charset="0"/>
              </a:rPr>
              <a:t>biopsíquica</a:t>
            </a:r>
            <a:r>
              <a:rPr lang="pt-BR" sz="2000" dirty="0">
                <a:latin typeface="Calibri" panose="020F0502020204030204" pitchFamily="34" charset="0"/>
              </a:rPr>
              <a:t> das emoções permitiu descoberta do fenômeno da “formação das couraças” → relação entre </a:t>
            </a:r>
            <a:r>
              <a:rPr lang="pt-BR" sz="2000" b="1" dirty="0">
                <a:latin typeface="Calibri" panose="020F0502020204030204" pitchFamily="34" charset="0"/>
              </a:rPr>
              <a:t>soma </a:t>
            </a:r>
            <a:r>
              <a:rPr lang="pt-BR" sz="2000" dirty="0">
                <a:latin typeface="Calibri" panose="020F0502020204030204" pitchFamily="34" charset="0"/>
              </a:rPr>
              <a:t>e </a:t>
            </a:r>
            <a:r>
              <a:rPr lang="pt-BR" sz="2000" b="1" dirty="0">
                <a:latin typeface="Calibri" panose="020F0502020204030204" pitchFamily="34" charset="0"/>
              </a:rPr>
              <a:t>psiquismo</a:t>
            </a:r>
            <a:r>
              <a:rPr lang="pt-BR" sz="2000" dirty="0">
                <a:latin typeface="Calibri" panose="020F0502020204030204" pitchFamily="34" charset="0"/>
              </a:rPr>
              <a:t>.</a:t>
            </a:r>
          </a:p>
          <a:p>
            <a:r>
              <a:rPr lang="pt-BR" sz="2000" dirty="0">
                <a:latin typeface="Calibri" panose="020F0502020204030204" pitchFamily="34" charset="0"/>
              </a:rPr>
              <a:t>“A Descoberta do </a:t>
            </a:r>
            <a:r>
              <a:rPr lang="pt-BR" sz="2000" dirty="0" err="1">
                <a:latin typeface="Calibri" panose="020F0502020204030204" pitchFamily="34" charset="0"/>
              </a:rPr>
              <a:t>Orgon</a:t>
            </a:r>
            <a:r>
              <a:rPr lang="pt-BR" sz="2000" dirty="0">
                <a:latin typeface="Calibri" panose="020F0502020204030204" pitchFamily="34" charset="0"/>
              </a:rPr>
              <a:t>” → energia vital que estaria estagnada em alguma parte do corpo causando enfermidade local.</a:t>
            </a:r>
          </a:p>
        </p:txBody>
      </p:sp>
    </p:spTree>
    <p:extLst>
      <p:ext uri="{BB962C8B-B14F-4D97-AF65-F5344CB8AC3E}">
        <p14:creationId xmlns:p14="http://schemas.microsoft.com/office/powerpoint/2010/main" val="377558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r>
              <a:rPr lang="pt-BR" dirty="0"/>
              <a:t>… chega-se no inconsciente através do corpo …</a:t>
            </a:r>
            <a:br>
              <a:rPr lang="pt-BR" dirty="0"/>
            </a:br>
            <a:r>
              <a:rPr lang="pt-BR" dirty="0"/>
              <a:t>o corpo fala!!!</a:t>
            </a:r>
            <a:endParaRPr dirty="0"/>
          </a:p>
        </p:txBody>
      </p:sp>
      <p:sp>
        <p:nvSpPr>
          <p:cNvPr id="130" name="Google Shape;130;p25"/>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56517"/>
            <a:ext cx="260032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156082"/>
            <a:ext cx="254317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1156517"/>
            <a:ext cx="228600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492074" y="3809532"/>
            <a:ext cx="4176464" cy="1008112"/>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5400000" scaled="1"/>
            <a:tileRect/>
          </a:gradFill>
        </p:spPr>
        <p:txBody>
          <a:bodyPr wrap="square" rtlCol="0">
            <a:spAutoFit/>
          </a:bodyPr>
          <a:lstStyle/>
          <a:p>
            <a:r>
              <a:rPr lang="pt-BR" sz="2000" b="1" dirty="0">
                <a:latin typeface="Calibri" panose="020F0502020204030204" pitchFamily="34" charset="0"/>
              </a:rPr>
              <a:t>Reich é considerado o precursor das abordagens corporais; psicoterapia orientada ao corpo.</a:t>
            </a:r>
          </a:p>
        </p:txBody>
      </p:sp>
      <p:sp>
        <p:nvSpPr>
          <p:cNvPr id="5" name="CaixaDeTexto 4"/>
          <p:cNvSpPr txBox="1"/>
          <p:nvPr/>
        </p:nvSpPr>
        <p:spPr>
          <a:xfrm>
            <a:off x="5417840" y="3651869"/>
            <a:ext cx="3240360" cy="1323439"/>
          </a:xfrm>
          <a:prstGeom prst="rect">
            <a:avLst/>
          </a:prstGeom>
          <a:noFill/>
          <a:ln w="28575">
            <a:solidFill>
              <a:schemeClr val="accent5"/>
            </a:solidFill>
            <a:prstDash val="sysDash"/>
          </a:ln>
        </p:spPr>
        <p:txBody>
          <a:bodyPr wrap="square" rtlCol="0">
            <a:spAutoFit/>
          </a:bodyPr>
          <a:lstStyle/>
          <a:p>
            <a:pPr lvl="0"/>
            <a:r>
              <a:rPr lang="pt-BR" sz="1600" dirty="0">
                <a:latin typeface="Calibri" panose="020F0502020204030204" pitchFamily="34" charset="0"/>
                <a:ea typeface="Times New Roman"/>
                <a:cs typeface="Times New Roman"/>
                <a:sym typeface="Times New Roman"/>
              </a:rPr>
              <a:t>O inconsciente entra como elemento constituidor não apenas do corpo simbólico, mas, também do corpo fisiológico.</a:t>
            </a:r>
          </a:p>
          <a:p>
            <a:endParaRPr lang="pt-BR" sz="1600" dirty="0">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0" name="Google Shape;130;p25"/>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17</a:t>
            </a:fld>
            <a:endParaRPr/>
          </a:p>
        </p:txBody>
      </p:sp>
      <p:sp>
        <p:nvSpPr>
          <p:cNvPr id="2" name="CaixaDeTexto 1"/>
          <p:cNvSpPr txBox="1"/>
          <p:nvPr/>
        </p:nvSpPr>
        <p:spPr>
          <a:xfrm>
            <a:off x="539552" y="627534"/>
            <a:ext cx="7056784" cy="523220"/>
          </a:xfrm>
          <a:prstGeom prst="rect">
            <a:avLst/>
          </a:prstGeom>
          <a:noFill/>
        </p:spPr>
        <p:txBody>
          <a:bodyPr wrap="square" rtlCol="0">
            <a:spAutoFit/>
          </a:bodyPr>
          <a:lstStyle/>
          <a:p>
            <a:pPr marL="114300" lvl="0">
              <a:buSzPts val="1800"/>
            </a:pPr>
            <a:r>
              <a:rPr lang="pt-BR" dirty="0">
                <a:solidFill>
                  <a:schemeClr val="dk1"/>
                </a:solidFill>
                <a:latin typeface="Times New Roman"/>
                <a:ea typeface="Times New Roman"/>
                <a:cs typeface="Times New Roman"/>
                <a:sym typeface="Times New Roman"/>
              </a:rPr>
              <a:t>.</a:t>
            </a:r>
            <a:endParaRPr lang="pt-BR" dirty="0">
              <a:latin typeface="Times New Roman"/>
              <a:ea typeface="Times New Roman"/>
              <a:cs typeface="Times New Roman"/>
              <a:sym typeface="Times New Roman"/>
            </a:endParaRPr>
          </a:p>
          <a:p>
            <a:endParaRPr lang="pt-BR" dirty="0"/>
          </a:p>
        </p:txBody>
      </p:sp>
      <p:sp>
        <p:nvSpPr>
          <p:cNvPr id="7" name="Espaço Reservado para Texto 1"/>
          <p:cNvSpPr>
            <a:spLocks noGrp="1"/>
          </p:cNvSpPr>
          <p:nvPr>
            <p:ph type="body" idx="1"/>
          </p:nvPr>
        </p:nvSpPr>
        <p:spPr>
          <a:xfrm>
            <a:off x="179512" y="555526"/>
            <a:ext cx="8496944" cy="4176464"/>
          </a:xfrm>
        </p:spPr>
        <p:txBody>
          <a:bodyPr/>
          <a:lstStyle/>
          <a:p>
            <a:pPr marL="285750" indent="-285750"/>
            <a:r>
              <a:rPr lang="pt-BR" sz="1600" dirty="0">
                <a:latin typeface="Calibri" panose="020F0502020204030204" pitchFamily="34" charset="0"/>
                <a:ea typeface="Times New Roman"/>
                <a:cs typeface="Times New Roman"/>
                <a:sym typeface="Times New Roman"/>
              </a:rPr>
              <a:t>Primeiras contribuições baseiam-se nos conceitos de </a:t>
            </a:r>
            <a:r>
              <a:rPr lang="pt-BR" sz="1600" b="1" dirty="0">
                <a:latin typeface="Calibri" panose="020F0502020204030204" pitchFamily="34" charset="0"/>
                <a:ea typeface="Times New Roman"/>
                <a:cs typeface="Times New Roman"/>
                <a:sym typeface="Times New Roman"/>
              </a:rPr>
              <a:t>couraça de caráter</a:t>
            </a:r>
            <a:r>
              <a:rPr lang="pt-BR" sz="1600" dirty="0">
                <a:latin typeface="Calibri" panose="020F0502020204030204" pitchFamily="34" charset="0"/>
                <a:ea typeface="Times New Roman"/>
                <a:cs typeface="Times New Roman"/>
                <a:sym typeface="Times New Roman"/>
              </a:rPr>
              <a:t>, que desenvolvem-se a partir da concepção psicanalítica da </a:t>
            </a:r>
            <a:r>
              <a:rPr lang="pt-BR" sz="1600" b="1" dirty="0">
                <a:latin typeface="Calibri" panose="020F0502020204030204" pitchFamily="34" charset="0"/>
                <a:ea typeface="Times New Roman"/>
                <a:cs typeface="Times New Roman"/>
                <a:sym typeface="Times New Roman"/>
              </a:rPr>
              <a:t>necessidade do ego de se defender</a:t>
            </a:r>
            <a:r>
              <a:rPr lang="pt-BR" sz="1600" dirty="0">
                <a:latin typeface="Calibri" panose="020F0502020204030204" pitchFamily="34" charset="0"/>
                <a:ea typeface="Times New Roman"/>
                <a:cs typeface="Times New Roman"/>
                <a:sym typeface="Times New Roman"/>
              </a:rPr>
              <a:t> contra forças instintuais.</a:t>
            </a:r>
          </a:p>
          <a:p>
            <a:pPr marL="285750" indent="-285750"/>
            <a:r>
              <a:rPr lang="pt-BR" sz="1600" dirty="0">
                <a:latin typeface="Calibri" panose="020F0502020204030204" pitchFamily="34" charset="0"/>
                <a:ea typeface="Times New Roman"/>
                <a:cs typeface="Times New Roman"/>
                <a:sym typeface="Times New Roman"/>
              </a:rPr>
              <a:t>Entenda-se por </a:t>
            </a:r>
            <a:r>
              <a:rPr lang="pt-BR" sz="1600" b="1" u="sng" dirty="0">
                <a:latin typeface="Calibri" panose="020F0502020204030204" pitchFamily="34" charset="0"/>
                <a:ea typeface="Times New Roman"/>
                <a:cs typeface="Times New Roman"/>
                <a:sym typeface="Times New Roman"/>
              </a:rPr>
              <a:t>Caráter</a:t>
            </a:r>
            <a:r>
              <a:rPr lang="pt-BR" sz="1600" dirty="0">
                <a:latin typeface="Calibri" panose="020F0502020204030204" pitchFamily="34" charset="0"/>
                <a:ea typeface="Times New Roman"/>
                <a:cs typeface="Times New Roman"/>
                <a:sym typeface="Times New Roman"/>
              </a:rPr>
              <a:t> um conjunto de defesas desenvolvidas pelo ego para lidar com os conflitos internos e externos que sucedem desde a concepção até a puberdade, resultando em manifestações comportamentais e corporais (couraça caracterológica) que se </a:t>
            </a:r>
            <a:r>
              <a:rPr lang="pt-BR" sz="1600" dirty="0" err="1">
                <a:latin typeface="Calibri" panose="020F0502020204030204" pitchFamily="34" charset="0"/>
                <a:ea typeface="Times New Roman"/>
                <a:cs typeface="Times New Roman"/>
                <a:sym typeface="Times New Roman"/>
              </a:rPr>
              <a:t>cronificam</a:t>
            </a:r>
            <a:r>
              <a:rPr lang="pt-BR" sz="1600" dirty="0">
                <a:latin typeface="Calibri" panose="020F0502020204030204" pitchFamily="34" charset="0"/>
                <a:ea typeface="Times New Roman"/>
                <a:cs typeface="Times New Roman"/>
                <a:sym typeface="Times New Roman"/>
              </a:rPr>
              <a:t> bloqueando o fluxo vegetativo, libidinal e existencial.</a:t>
            </a:r>
          </a:p>
          <a:p>
            <a:pPr marL="285750" indent="-285750"/>
            <a:r>
              <a:rPr lang="pt-BR" sz="1600" dirty="0">
                <a:latin typeface="Calibri" panose="020F0502020204030204" pitchFamily="34" charset="0"/>
                <a:ea typeface="Times New Roman"/>
                <a:cs typeface="Times New Roman"/>
                <a:sym typeface="Times New Roman"/>
              </a:rPr>
              <a:t>Caráter dividido em </a:t>
            </a:r>
            <a:r>
              <a:rPr lang="pt-BR" sz="1600" b="1" dirty="0">
                <a:latin typeface="Calibri" panose="020F0502020204030204" pitchFamily="34" charset="0"/>
                <a:ea typeface="Times New Roman"/>
                <a:cs typeface="Times New Roman"/>
                <a:sym typeface="Times New Roman"/>
              </a:rPr>
              <a:t>Genital</a:t>
            </a:r>
            <a:r>
              <a:rPr lang="pt-BR" sz="1600" dirty="0">
                <a:latin typeface="Calibri" panose="020F0502020204030204" pitchFamily="34" charset="0"/>
                <a:ea typeface="Times New Roman"/>
                <a:cs typeface="Times New Roman"/>
                <a:sym typeface="Times New Roman"/>
              </a:rPr>
              <a:t> e </a:t>
            </a:r>
            <a:r>
              <a:rPr lang="pt-BR" sz="1600" b="1" dirty="0">
                <a:latin typeface="Calibri" panose="020F0502020204030204" pitchFamily="34" charset="0"/>
                <a:ea typeface="Times New Roman"/>
                <a:cs typeface="Times New Roman"/>
                <a:sym typeface="Times New Roman"/>
              </a:rPr>
              <a:t>Neurótico</a:t>
            </a:r>
            <a:r>
              <a:rPr lang="pt-BR" sz="1600" dirty="0">
                <a:latin typeface="Calibri" panose="020F0502020204030204" pitchFamily="34" charset="0"/>
                <a:ea typeface="Times New Roman"/>
                <a:cs typeface="Times New Roman"/>
                <a:sym typeface="Times New Roman"/>
              </a:rPr>
              <a:t>. O primeiro está no campo da constituição do sujeito pleno de desejo/satisfação (mais equilibrado e saudável, pois nele o ego e o superego encontram-se em harmonia), e o segundo funciona no campo da defesa </a:t>
            </a:r>
            <a:r>
              <a:rPr lang="pt-BR" sz="1600" dirty="0" err="1">
                <a:latin typeface="Calibri" panose="020F0502020204030204" pitchFamily="34" charset="0"/>
                <a:ea typeface="Times New Roman"/>
                <a:cs typeface="Times New Roman"/>
                <a:sym typeface="Times New Roman"/>
              </a:rPr>
              <a:t>egoica</a:t>
            </a:r>
            <a:r>
              <a:rPr lang="pt-BR" sz="1600" dirty="0">
                <a:latin typeface="Calibri" panose="020F0502020204030204" pitchFamily="34" charset="0"/>
                <a:ea typeface="Times New Roman"/>
                <a:cs typeface="Times New Roman"/>
                <a:sym typeface="Times New Roman"/>
              </a:rPr>
              <a:t> contra desejo/satisfação (é imaturo no aspecto </a:t>
            </a:r>
            <a:r>
              <a:rPr lang="pt-BR" sz="1600" dirty="0" err="1">
                <a:latin typeface="Calibri" panose="020F0502020204030204" pitchFamily="34" charset="0"/>
                <a:ea typeface="Times New Roman"/>
                <a:cs typeface="Times New Roman"/>
                <a:sym typeface="Times New Roman"/>
              </a:rPr>
              <a:t>psicoafetivo</a:t>
            </a:r>
            <a:r>
              <a:rPr lang="pt-BR" sz="1600" dirty="0">
                <a:latin typeface="Calibri" panose="020F0502020204030204" pitchFamily="34" charset="0"/>
                <a:ea typeface="Times New Roman"/>
                <a:cs typeface="Times New Roman"/>
                <a:sym typeface="Times New Roman"/>
              </a:rPr>
              <a:t>, pois a energia ficou estagnada em alguma etapa do desenvolvimento a partir de um trauma ou uma falta afetiva), utilizando-se da Couraça Caracterológica.</a:t>
            </a:r>
          </a:p>
          <a:p>
            <a:pPr marL="285750" indent="-285750"/>
            <a:r>
              <a:rPr lang="pt-BR" sz="1600" dirty="0">
                <a:latin typeface="Calibri" panose="020F0502020204030204" pitchFamily="34" charset="0"/>
                <a:ea typeface="Times New Roman"/>
                <a:cs typeface="Times New Roman"/>
                <a:sym typeface="Times New Roman"/>
              </a:rPr>
              <a:t>Sua obra “Análise do Caráter”, escrita em 1949, marca fortemente a constituição da chamada Psicologia Corporal → destaca as etapas do desenvolvimento emocional da criança, com base no desenvolvimento psicossexual freudiano (oral, anal, fálica, latente e genital)</a:t>
            </a:r>
          </a:p>
          <a:p>
            <a:pPr marL="285750" indent="-285750"/>
            <a:endParaRPr lang="pt-BR" sz="1600" dirty="0">
              <a:latin typeface="Calibri" panose="020F0502020204030204" pitchFamily="34" charset="0"/>
            </a:endParaRPr>
          </a:p>
        </p:txBody>
      </p:sp>
    </p:spTree>
    <p:extLst>
      <p:ext uri="{BB962C8B-B14F-4D97-AF65-F5344CB8AC3E}">
        <p14:creationId xmlns:p14="http://schemas.microsoft.com/office/powerpoint/2010/main" val="3458286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0" name="Google Shape;130;p25"/>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18</a:t>
            </a:fld>
            <a:endParaRPr/>
          </a:p>
        </p:txBody>
      </p:sp>
      <p:sp>
        <p:nvSpPr>
          <p:cNvPr id="11" name="Espaço Reservado para Texto 1"/>
          <p:cNvSpPr>
            <a:spLocks noGrp="1"/>
          </p:cNvSpPr>
          <p:nvPr>
            <p:ph type="body" idx="1"/>
          </p:nvPr>
        </p:nvSpPr>
        <p:spPr>
          <a:xfrm>
            <a:off x="107504" y="0"/>
            <a:ext cx="8676964" cy="2592288"/>
          </a:xfrm>
        </p:spPr>
        <p:txBody>
          <a:bodyPr/>
          <a:lstStyle/>
          <a:p>
            <a:r>
              <a:rPr lang="pt-BR" dirty="0">
                <a:latin typeface="Calibri" panose="020F0502020204030204" pitchFamily="34" charset="0"/>
              </a:rPr>
              <a:t>A estrutura do caráter para Reich é resultado das relações do </a:t>
            </a:r>
            <a:r>
              <a:rPr lang="pt-BR" b="1" dirty="0">
                <a:latin typeface="Calibri" panose="020F0502020204030204" pitchFamily="34" charset="0"/>
              </a:rPr>
              <a:t>id </a:t>
            </a:r>
            <a:r>
              <a:rPr lang="pt-BR" dirty="0">
                <a:latin typeface="Calibri" panose="020F0502020204030204" pitchFamily="34" charset="0"/>
              </a:rPr>
              <a:t>e do </a:t>
            </a:r>
            <a:r>
              <a:rPr lang="pt-BR" b="1" dirty="0">
                <a:latin typeface="Calibri" panose="020F0502020204030204" pitchFamily="34" charset="0"/>
              </a:rPr>
              <a:t>ego </a:t>
            </a:r>
            <a:r>
              <a:rPr lang="pt-BR" dirty="0">
                <a:latin typeface="Calibri" panose="020F0502020204030204" pitchFamily="34" charset="0"/>
              </a:rPr>
              <a:t>com o mundo exterior. Se a pressão do id ou da sociedade torna-se muito forte, o ego se </a:t>
            </a:r>
            <a:r>
              <a:rPr lang="pt-BR" dirty="0" err="1">
                <a:latin typeface="Calibri" panose="020F0502020204030204" pitchFamily="34" charset="0"/>
              </a:rPr>
              <a:t>regidifica</a:t>
            </a:r>
            <a:r>
              <a:rPr lang="pt-BR" dirty="0">
                <a:latin typeface="Calibri" panose="020F0502020204030204" pitchFamily="34" charset="0"/>
              </a:rPr>
              <a:t> e forma uma blindagem para se proteger das forças que são dirigidas contra ele. Essa rigidez do ego é a base em que está fundada a blindagem do caráter.</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19622"/>
            <a:ext cx="30289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p:cNvSpPr/>
          <p:nvPr/>
        </p:nvSpPr>
        <p:spPr>
          <a:xfrm>
            <a:off x="5220072" y="1751011"/>
            <a:ext cx="2952328" cy="1656184"/>
          </a:xfrm>
          <a:prstGeom prst="rect">
            <a:avLst/>
          </a:prstGeom>
        </p:spPr>
        <p:txBody>
          <a:bodyPr wrap="square">
            <a:spAutoFit/>
          </a:bodyPr>
          <a:lstStyle/>
          <a:p>
            <a:r>
              <a:rPr lang="pt-BR" dirty="0"/>
              <a:t>CARÁTER</a:t>
            </a:r>
          </a:p>
          <a:p>
            <a:endParaRPr lang="pt-BR" dirty="0"/>
          </a:p>
          <a:p>
            <a:r>
              <a:rPr lang="pt-BR" dirty="0"/>
              <a:t>COURAÇA MUSCULAR</a:t>
            </a:r>
          </a:p>
          <a:p>
            <a:endParaRPr lang="pt-BR" dirty="0"/>
          </a:p>
          <a:p>
            <a:r>
              <a:rPr lang="pt-BR" dirty="0"/>
              <a:t>ENERGIA VITAL OU ORGÔNIO E A LIBIDO DE</a:t>
            </a:r>
          </a:p>
          <a:p>
            <a:r>
              <a:rPr lang="pt-BR" dirty="0"/>
              <a:t>FREUD</a:t>
            </a:r>
          </a:p>
        </p:txBody>
      </p:sp>
      <p:cxnSp>
        <p:nvCxnSpPr>
          <p:cNvPr id="7" name="Conector de seta reta 6"/>
          <p:cNvCxnSpPr/>
          <p:nvPr/>
        </p:nvCxnSpPr>
        <p:spPr>
          <a:xfrm>
            <a:off x="4139952" y="1923678"/>
            <a:ext cx="100811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a:off x="4139952" y="2355726"/>
            <a:ext cx="100811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p:nvPr/>
        </p:nvCxnSpPr>
        <p:spPr>
          <a:xfrm>
            <a:off x="4139952" y="2787774"/>
            <a:ext cx="100811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xmlns="" id="{4F109A80-AC40-4514-B516-083BD98AEB98}"/>
              </a:ext>
            </a:extLst>
          </p:cNvPr>
          <p:cNvSpPr txBox="1"/>
          <p:nvPr/>
        </p:nvSpPr>
        <p:spPr>
          <a:xfrm>
            <a:off x="611560" y="4083918"/>
            <a:ext cx="7632848" cy="523220"/>
          </a:xfrm>
          <a:prstGeom prst="rect">
            <a:avLst/>
          </a:prstGeom>
          <a:noFill/>
        </p:spPr>
        <p:txBody>
          <a:bodyPr wrap="square" rtlCol="0">
            <a:spAutoFit/>
          </a:bodyPr>
          <a:lstStyle/>
          <a:p>
            <a:r>
              <a:rPr lang="pt-BR" dirty="0"/>
              <a:t>Tensões musculares crônicas servem para bloquear umas das três excitações biológicas: ansiedade, raiva ou excitação sexual.</a:t>
            </a:r>
          </a:p>
        </p:txBody>
      </p:sp>
    </p:spTree>
    <p:extLst>
      <p:ext uri="{BB962C8B-B14F-4D97-AF65-F5344CB8AC3E}">
        <p14:creationId xmlns:p14="http://schemas.microsoft.com/office/powerpoint/2010/main" val="3616294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0" name="Google Shape;130;p25"/>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19</a:t>
            </a:fld>
            <a:endParaRPr/>
          </a:p>
        </p:txBody>
      </p:sp>
      <p:sp>
        <p:nvSpPr>
          <p:cNvPr id="2" name="CaixaDeTexto 1"/>
          <p:cNvSpPr txBox="1"/>
          <p:nvPr/>
        </p:nvSpPr>
        <p:spPr>
          <a:xfrm>
            <a:off x="539552" y="627534"/>
            <a:ext cx="7056784" cy="523220"/>
          </a:xfrm>
          <a:prstGeom prst="rect">
            <a:avLst/>
          </a:prstGeom>
          <a:noFill/>
        </p:spPr>
        <p:txBody>
          <a:bodyPr wrap="square" rtlCol="0">
            <a:spAutoFit/>
          </a:bodyPr>
          <a:lstStyle/>
          <a:p>
            <a:pPr marL="114300" lvl="0">
              <a:buSzPts val="1800"/>
            </a:pPr>
            <a:r>
              <a:rPr lang="pt-BR" dirty="0">
                <a:solidFill>
                  <a:schemeClr val="dk1"/>
                </a:solidFill>
                <a:latin typeface="Times New Roman"/>
                <a:ea typeface="Times New Roman"/>
                <a:cs typeface="Times New Roman"/>
                <a:sym typeface="Times New Roman"/>
              </a:rPr>
              <a:t>.</a:t>
            </a:r>
            <a:endParaRPr lang="pt-BR" dirty="0">
              <a:latin typeface="Times New Roman"/>
              <a:ea typeface="Times New Roman"/>
              <a:cs typeface="Times New Roman"/>
              <a:sym typeface="Times New Roman"/>
            </a:endParaRPr>
          </a:p>
          <a:p>
            <a:endParaRPr lang="pt-BR" dirty="0"/>
          </a:p>
        </p:txBody>
      </p:sp>
      <p:sp>
        <p:nvSpPr>
          <p:cNvPr id="7" name="Espaço Reservado para Texto 1"/>
          <p:cNvSpPr>
            <a:spLocks noGrp="1"/>
          </p:cNvSpPr>
          <p:nvPr>
            <p:ph type="body" idx="1"/>
          </p:nvPr>
        </p:nvSpPr>
        <p:spPr>
          <a:xfrm>
            <a:off x="1043608" y="938180"/>
            <a:ext cx="6912768" cy="3361762"/>
          </a:xfrm>
        </p:spPr>
        <p:txBody>
          <a:bodyPr/>
          <a:lstStyle/>
          <a:p>
            <a:pPr marL="0" lvl="0" indent="0" algn="just">
              <a:spcBef>
                <a:spcPts val="0"/>
              </a:spcBef>
              <a:buNone/>
            </a:pPr>
            <a:r>
              <a:rPr lang="pt-BR" dirty="0">
                <a:latin typeface="Calibri" panose="020F0502020204030204" pitchFamily="34" charset="0"/>
                <a:ea typeface="Times New Roman"/>
                <a:cs typeface="Times New Roman"/>
                <a:sym typeface="Times New Roman"/>
              </a:rPr>
              <a:t>“Se a criança passar por todas as etapas do desenvolvimento sem sofrer comprometimentos entre seus impulsos naturais e as frustrações impostas a ela por uma educação moralista e repressiva, será capaz de chegar ao que Reich (1995) denominou de caráter genital, auto regulado, sem bloqueios. </a:t>
            </a:r>
          </a:p>
          <a:p>
            <a:pPr marL="0" lvl="0" indent="0" algn="just">
              <a:spcBef>
                <a:spcPts val="0"/>
              </a:spcBef>
              <a:buNone/>
            </a:pPr>
            <a:r>
              <a:rPr lang="pt-BR" dirty="0">
                <a:latin typeface="Calibri" panose="020F0502020204030204" pitchFamily="34" charset="0"/>
                <a:ea typeface="Times New Roman"/>
                <a:cs typeface="Times New Roman"/>
                <a:sym typeface="Times New Roman"/>
              </a:rPr>
              <a:t>No entanto, se os impulsos dessa criança forem frustrados, reprimidos de forma severa, bloqueios se constituirão e como resultado, ocorrerá a fixação da energia na fase do desenvolvimento em que a criança se encontra, deixando por sua vez, registros que mais tarde serão incorporados ao caráter da criança, que passará a ser neurótico e não mais genital”.</a:t>
            </a:r>
            <a:endParaRPr lang="pt-BR" b="1" dirty="0">
              <a:solidFill>
                <a:schemeClr val="accent6">
                  <a:lumMod val="50000"/>
                </a:schemeClr>
              </a:solidFill>
              <a:latin typeface="Calibri" panose="020F0502020204030204" pitchFamily="34" charset="0"/>
            </a:endParaRPr>
          </a:p>
          <a:p>
            <a:pPr marL="285750" indent="-285750"/>
            <a:endParaRPr lang="pt-BR" dirty="0">
              <a:latin typeface="Calibri" panose="020F0502020204030204" pitchFamily="34" charset="0"/>
            </a:endParaRPr>
          </a:p>
        </p:txBody>
      </p:sp>
      <p:sp>
        <p:nvSpPr>
          <p:cNvPr id="5" name="Google Shape;126;p25"/>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r>
              <a:rPr lang="pt-BR" sz="3200" dirty="0"/>
              <a:t>VOLPI (2006)</a:t>
            </a:r>
          </a:p>
        </p:txBody>
      </p:sp>
    </p:spTree>
    <p:extLst>
      <p:ext uri="{BB962C8B-B14F-4D97-AF65-F5344CB8AC3E}">
        <p14:creationId xmlns:p14="http://schemas.microsoft.com/office/powerpoint/2010/main" val="250711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Importância do Corpo</a:t>
            </a:r>
            <a:endParaRPr sz="3200" dirty="0"/>
          </a:p>
        </p:txBody>
      </p:sp>
      <p:sp>
        <p:nvSpPr>
          <p:cNvPr id="75" name="Google Shape;75;p18"/>
          <p:cNvSpPr txBox="1"/>
          <p:nvPr/>
        </p:nvSpPr>
        <p:spPr>
          <a:xfrm>
            <a:off x="683568" y="915566"/>
            <a:ext cx="3744416" cy="2736304"/>
          </a:xfrm>
          <a:prstGeom prst="rect">
            <a:avLst/>
          </a:prstGeom>
          <a:noFill/>
          <a:ln>
            <a:noFill/>
          </a:ln>
        </p:spPr>
        <p:txBody>
          <a:bodyPr spcFirstLastPara="1" wrap="square" lIns="91425" tIns="91425" rIns="91425" bIns="91425" anchor="t" anchorCtr="0">
            <a:noAutofit/>
          </a:bodyPr>
          <a:lstStyle/>
          <a:p>
            <a:pPr lvl="0" algn="just">
              <a:spcBef>
                <a:spcPts val="600"/>
              </a:spcBef>
            </a:pPr>
            <a:r>
              <a:rPr lang="pt-BR" sz="1600" dirty="0">
                <a:latin typeface="Calibri" panose="020F0502020204030204" pitchFamily="34" charset="0"/>
              </a:rPr>
              <a:t>O corpo se impõe como uma realidade concreta em sua espessura massiva, como uma forma viva que se move e se manifesta de um modo mais ou menos sensível. Nossas práticas e nossas técnicas implicam gestos, posturas e movimentos nas interações que estabelecemos com outros corpos, objetos e pessoas.</a:t>
            </a:r>
            <a:endParaRPr lang="pt-BR" sz="1600" dirty="0">
              <a:solidFill>
                <a:schemeClr val="dk1"/>
              </a:solidFill>
              <a:latin typeface="Calibri" panose="020F0502020204030204" pitchFamily="34" charset="0"/>
              <a:ea typeface="Source Sans Pro"/>
              <a:cs typeface="Source Sans Pro"/>
              <a:sym typeface="Source Sans Pro"/>
            </a:endParaRPr>
          </a:p>
        </p:txBody>
      </p:sp>
      <p:sp>
        <p:nvSpPr>
          <p:cNvPr id="77" name="Google Shape;77;p18"/>
          <p:cNvSpPr txBox="1">
            <a:spLocks noGrp="1"/>
          </p:cNvSpPr>
          <p:nvPr>
            <p:ph type="sldNum" idx="12"/>
          </p:nvPr>
        </p:nvSpPr>
        <p:spPr>
          <a:xfrm>
            <a:off x="4183340" y="4455038"/>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283718"/>
            <a:ext cx="3348880" cy="2511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892" y="881387"/>
            <a:ext cx="3703216" cy="246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9192" y="3181108"/>
            <a:ext cx="3497584" cy="161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3045" y="2923170"/>
            <a:ext cx="2806120"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0" name="Google Shape;130;p25"/>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20</a:t>
            </a:fld>
            <a:endParaRPr/>
          </a:p>
        </p:txBody>
      </p:sp>
      <p:pic>
        <p:nvPicPr>
          <p:cNvPr id="6149" name="Picture 5" descr="Resultado de imagem para couraças musculares rei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992" y="1059582"/>
            <a:ext cx="4394255" cy="3616326"/>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26;p25"/>
          <p:cNvSpPr txBox="1">
            <a:spLocks noGrp="1"/>
          </p:cNvSpPr>
          <p:nvPr>
            <p:ph type="title"/>
          </p:nvPr>
        </p:nvSpPr>
        <p:spPr>
          <a:xfrm>
            <a:off x="0" y="-22622"/>
            <a:ext cx="9144000" cy="866180"/>
          </a:xfrm>
          <a:prstGeom prst="rect">
            <a:avLst/>
          </a:prstGeom>
          <a:solidFill>
            <a:schemeClr val="accent5">
              <a:alpha val="40000"/>
            </a:schemeClr>
          </a:solidFill>
        </p:spPr>
        <p:txBody>
          <a:bodyPr spcFirstLastPara="1" wrap="square" lIns="91425" tIns="91425" rIns="91425" bIns="91425" anchor="ctr" anchorCtr="0">
            <a:noAutofit/>
          </a:bodyPr>
          <a:lstStyle/>
          <a:p>
            <a:r>
              <a:rPr lang="pt-BR" dirty="0">
                <a:latin typeface="Permanent Marker" panose="020B0604020202020204" charset="0"/>
                <a:ea typeface="Times New Roman"/>
                <a:cs typeface="Times New Roman"/>
                <a:sym typeface="Times New Roman"/>
              </a:rPr>
              <a:t>Crescimento → dissolução de nossa couraça → ser humano mais livre e acessível</a:t>
            </a:r>
            <a:endParaRPr lang="pt-BR" dirty="0">
              <a:latin typeface="Permanent Marker" panose="020B0604020202020204" charset="0"/>
            </a:endParaRPr>
          </a:p>
        </p:txBody>
      </p:sp>
    </p:spTree>
    <p:extLst>
      <p:ext uri="{BB962C8B-B14F-4D97-AF65-F5344CB8AC3E}">
        <p14:creationId xmlns:p14="http://schemas.microsoft.com/office/powerpoint/2010/main" val="1340035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2" name="Google Shape;92;p20"/>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21</a:t>
            </a:fld>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9787"/>
            <a:ext cx="6626225"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2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22</a:t>
            </a:fld>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15844"/>
            <a:ext cx="4350712" cy="2585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5004048" y="915566"/>
            <a:ext cx="3744416" cy="3785652"/>
          </a:xfrm>
          <a:prstGeom prst="rect">
            <a:avLst/>
          </a:prstGeom>
          <a:noFill/>
        </p:spPr>
        <p:txBody>
          <a:bodyPr wrap="square" rtlCol="0">
            <a:spAutoFit/>
          </a:bodyPr>
          <a:lstStyle/>
          <a:p>
            <a:pPr algn="just"/>
            <a:r>
              <a:rPr lang="pt-BR" sz="1600" dirty="0">
                <a:latin typeface="Calibri" panose="020F0502020204030204" pitchFamily="34" charset="0"/>
              </a:rPr>
              <a:t>Existem três maneira principais que são empregadas para dissolver a couraça:</a:t>
            </a:r>
          </a:p>
          <a:p>
            <a:pPr algn="just"/>
            <a:endParaRPr lang="pt-BR" sz="1600" dirty="0">
              <a:latin typeface="Calibri" panose="020F0502020204030204" pitchFamily="34" charset="0"/>
            </a:endParaRPr>
          </a:p>
          <a:p>
            <a:pPr algn="just"/>
            <a:r>
              <a:rPr lang="pt-BR" sz="1600" dirty="0">
                <a:latin typeface="Calibri" panose="020F0502020204030204" pitchFamily="34" charset="0"/>
              </a:rPr>
              <a:t>1. Aumentar a energia do corpo através da respiração profunda;</a:t>
            </a:r>
          </a:p>
          <a:p>
            <a:pPr algn="just"/>
            <a:endParaRPr lang="pt-BR" sz="1600" dirty="0">
              <a:latin typeface="Calibri" panose="020F0502020204030204" pitchFamily="34" charset="0"/>
            </a:endParaRPr>
          </a:p>
          <a:p>
            <a:pPr algn="just"/>
            <a:r>
              <a:rPr lang="pt-BR" sz="1600" dirty="0">
                <a:latin typeface="Calibri" panose="020F0502020204030204" pitchFamily="34" charset="0"/>
              </a:rPr>
              <a:t>2. Acometer diretamente os</a:t>
            </a:r>
          </a:p>
          <a:p>
            <a:pPr algn="just"/>
            <a:r>
              <a:rPr lang="pt-BR" sz="1600" dirty="0">
                <a:latin typeface="Calibri" panose="020F0502020204030204" pitchFamily="34" charset="0"/>
              </a:rPr>
              <a:t>músculos cronicamente tensos (através de pressão e</a:t>
            </a:r>
          </a:p>
          <a:p>
            <a:pPr algn="just"/>
            <a:r>
              <a:rPr lang="pt-BR" sz="1600" dirty="0">
                <a:latin typeface="Calibri" panose="020F0502020204030204" pitchFamily="34" charset="0"/>
              </a:rPr>
              <a:t>compressão, </a:t>
            </a:r>
            <a:r>
              <a:rPr lang="pt-BR" sz="1600" dirty="0" err="1">
                <a:latin typeface="Calibri" panose="020F0502020204030204" pitchFamily="34" charset="0"/>
              </a:rPr>
              <a:t>etc</a:t>
            </a:r>
            <a:r>
              <a:rPr lang="pt-BR" sz="1600" dirty="0">
                <a:latin typeface="Calibri" panose="020F0502020204030204" pitchFamily="34" charset="0"/>
              </a:rPr>
              <a:t>) para afrouxá-los;</a:t>
            </a:r>
          </a:p>
          <a:p>
            <a:pPr algn="just"/>
            <a:endParaRPr lang="pt-BR" sz="1600" dirty="0">
              <a:latin typeface="Calibri" panose="020F0502020204030204" pitchFamily="34" charset="0"/>
            </a:endParaRPr>
          </a:p>
          <a:p>
            <a:pPr algn="just"/>
            <a:r>
              <a:rPr lang="pt-BR" sz="1600" dirty="0">
                <a:latin typeface="Calibri" panose="020F0502020204030204" pitchFamily="34" charset="0"/>
              </a:rPr>
              <a:t>3. Manter a colaboração do</a:t>
            </a:r>
          </a:p>
          <a:p>
            <a:pPr algn="just"/>
            <a:r>
              <a:rPr lang="pt-BR" sz="1600" dirty="0">
                <a:latin typeface="Calibri" panose="020F0502020204030204" pitchFamily="34" charset="0"/>
              </a:rPr>
              <a:t>paciente passando abertamente com todas as resistências ou restrições</a:t>
            </a:r>
          </a:p>
          <a:p>
            <a:pPr algn="just"/>
            <a:r>
              <a:rPr lang="pt-BR" sz="1600" dirty="0">
                <a:latin typeface="Calibri" panose="020F0502020204030204" pitchFamily="34" charset="0"/>
              </a:rPr>
              <a:t>emocionais que surgirem.</a:t>
            </a:r>
          </a:p>
        </p:txBody>
      </p:sp>
    </p:spTree>
    <p:extLst>
      <p:ext uri="{BB962C8B-B14F-4D97-AF65-F5344CB8AC3E}">
        <p14:creationId xmlns:p14="http://schemas.microsoft.com/office/powerpoint/2010/main" val="2572195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2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23</a:t>
            </a:fld>
            <a:endParaRPr/>
          </a:p>
        </p:txBody>
      </p:sp>
      <p:sp>
        <p:nvSpPr>
          <p:cNvPr id="2" name="CaixaDeTexto 1"/>
          <p:cNvSpPr txBox="1"/>
          <p:nvPr/>
        </p:nvSpPr>
        <p:spPr>
          <a:xfrm>
            <a:off x="1979712" y="1131590"/>
            <a:ext cx="5184576" cy="3046988"/>
          </a:xfrm>
          <a:prstGeom prst="rect">
            <a:avLst/>
          </a:prstGeom>
          <a:noFill/>
          <a:ln w="38100">
            <a:solidFill>
              <a:schemeClr val="accent1"/>
            </a:solidFill>
            <a:prstDash val="sysDash"/>
          </a:ln>
        </p:spPr>
        <p:txBody>
          <a:bodyPr wrap="square" rtlCol="0">
            <a:spAutoFit/>
          </a:bodyPr>
          <a:lstStyle/>
          <a:p>
            <a:pPr lvl="0" algn="ctr"/>
            <a:r>
              <a:rPr lang="pt-BR" sz="3200" dirty="0">
                <a:latin typeface="Calibri" panose="020F0502020204030204" pitchFamily="34" charset="0"/>
                <a:ea typeface="Times New Roman"/>
                <a:cs typeface="Times New Roman"/>
                <a:sym typeface="Times New Roman"/>
              </a:rPr>
              <a:t>A contribuição da teoria </a:t>
            </a:r>
            <a:r>
              <a:rPr lang="pt-BR" sz="3200" dirty="0" err="1">
                <a:latin typeface="Calibri" panose="020F0502020204030204" pitchFamily="34" charset="0"/>
                <a:ea typeface="Times New Roman"/>
                <a:cs typeface="Times New Roman"/>
                <a:sym typeface="Times New Roman"/>
              </a:rPr>
              <a:t>reichiana</a:t>
            </a:r>
            <a:r>
              <a:rPr lang="pt-BR" sz="3200" dirty="0">
                <a:latin typeface="Calibri" panose="020F0502020204030204" pitchFamily="34" charset="0"/>
                <a:ea typeface="Times New Roman"/>
                <a:cs typeface="Times New Roman"/>
                <a:sym typeface="Times New Roman"/>
              </a:rPr>
              <a:t> para o estudo da personalidade humana influenciou outros teóricos como </a:t>
            </a:r>
            <a:r>
              <a:rPr lang="pt-BR" sz="3200" b="1" dirty="0">
                <a:latin typeface="Calibri" panose="020F0502020204030204" pitchFamily="34" charset="0"/>
                <a:ea typeface="Times New Roman"/>
                <a:cs typeface="Times New Roman"/>
                <a:sym typeface="Times New Roman"/>
              </a:rPr>
              <a:t>Alexander </a:t>
            </a:r>
            <a:r>
              <a:rPr lang="pt-BR" sz="3200" b="1" dirty="0" err="1">
                <a:latin typeface="Calibri" panose="020F0502020204030204" pitchFamily="34" charset="0"/>
                <a:ea typeface="Times New Roman"/>
                <a:cs typeface="Times New Roman"/>
                <a:sym typeface="Times New Roman"/>
              </a:rPr>
              <a:t>Lowen</a:t>
            </a:r>
            <a:r>
              <a:rPr lang="pt-BR" sz="3200" dirty="0">
                <a:latin typeface="Calibri" panose="020F0502020204030204" pitchFamily="34" charset="0"/>
                <a:ea typeface="Times New Roman"/>
                <a:cs typeface="Times New Roman"/>
                <a:sym typeface="Times New Roman"/>
              </a:rPr>
              <a:t>.</a:t>
            </a:r>
          </a:p>
          <a:p>
            <a:pPr algn="ctr"/>
            <a:endParaRPr lang="pt-BR" sz="3200" dirty="0">
              <a:latin typeface="Calibri" panose="020F0502020204030204" pitchFamily="34" charset="0"/>
            </a:endParaRPr>
          </a:p>
        </p:txBody>
      </p:sp>
    </p:spTree>
    <p:extLst>
      <p:ext uri="{BB962C8B-B14F-4D97-AF65-F5344CB8AC3E}">
        <p14:creationId xmlns:p14="http://schemas.microsoft.com/office/powerpoint/2010/main" val="4120799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3" name="Google Shape;83;p19"/>
          <p:cNvSpPr txBox="1">
            <a:spLocks noGrp="1"/>
          </p:cNvSpPr>
          <p:nvPr>
            <p:ph type="subTitle" idx="4294967295"/>
          </p:nvPr>
        </p:nvSpPr>
        <p:spPr>
          <a:xfrm>
            <a:off x="3059832" y="2067694"/>
            <a:ext cx="3024336" cy="1238234"/>
          </a:xfrm>
          <a:prstGeom prst="rect">
            <a:avLst/>
          </a:prstGeom>
        </p:spPr>
        <p:txBody>
          <a:bodyPr spcFirstLastPara="1" wrap="square" lIns="91425" tIns="91425" rIns="91425" bIns="91425" anchor="ctr" anchorCtr="0">
            <a:noAutofit/>
          </a:bodyPr>
          <a:lstStyle/>
          <a:p>
            <a:pPr marL="0" lvl="0" indent="0" algn="ctr">
              <a:spcBef>
                <a:spcPts val="0"/>
              </a:spcBef>
              <a:buNone/>
            </a:pPr>
            <a:r>
              <a:rPr lang="pt-BR" sz="3600" b="1" dirty="0">
                <a:solidFill>
                  <a:srgbClr val="FFFFFF"/>
                </a:solidFill>
                <a:latin typeface="Permanent Marker" panose="020B0604020202020204" charset="0"/>
              </a:rPr>
              <a:t>Alexander</a:t>
            </a:r>
          </a:p>
          <a:p>
            <a:pPr marL="0" lvl="0" indent="0" algn="ctr">
              <a:spcBef>
                <a:spcPts val="0"/>
              </a:spcBef>
              <a:buNone/>
            </a:pPr>
            <a:r>
              <a:rPr lang="pt-BR" sz="3600" b="1" dirty="0" err="1">
                <a:solidFill>
                  <a:srgbClr val="FFFFFF"/>
                </a:solidFill>
                <a:latin typeface="Permanent Marker" panose="020B0604020202020204" charset="0"/>
              </a:rPr>
              <a:t>Lowen</a:t>
            </a:r>
            <a:endParaRPr lang="pt-BR" sz="3600" b="1" dirty="0">
              <a:solidFill>
                <a:srgbClr val="FFFFFF"/>
              </a:solidFill>
              <a:latin typeface="Permanent Marker" panose="020B0604020202020204" charset="0"/>
            </a:endParaRPr>
          </a:p>
        </p:txBody>
      </p:sp>
      <p:sp>
        <p:nvSpPr>
          <p:cNvPr id="85" name="Google Shape;85;p19"/>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306423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Biografia</a:t>
            </a:r>
            <a:endParaRPr sz="3200" dirty="0"/>
          </a:p>
        </p:txBody>
      </p:sp>
      <p:sp>
        <p:nvSpPr>
          <p:cNvPr id="138" name="Google Shape;138;p2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25</a:t>
            </a:fld>
            <a:endParaRPr/>
          </a:p>
        </p:txBody>
      </p:sp>
      <p:sp>
        <p:nvSpPr>
          <p:cNvPr id="7" name="Espaço Reservado para Texto 2">
            <a:extLst>
              <a:ext uri="{FF2B5EF4-FFF2-40B4-BE49-F238E27FC236}">
                <a16:creationId xmlns:a16="http://schemas.microsoft.com/office/drawing/2014/main" xmlns="" id="{9598141B-2EA8-4830-B1DA-A0EDF57B8607}"/>
              </a:ext>
            </a:extLst>
          </p:cNvPr>
          <p:cNvSpPr>
            <a:spLocks noGrp="1"/>
          </p:cNvSpPr>
          <p:nvPr>
            <p:ph type="body" idx="1"/>
          </p:nvPr>
        </p:nvSpPr>
        <p:spPr>
          <a:xfrm>
            <a:off x="539552" y="915566"/>
            <a:ext cx="5328592" cy="3960440"/>
          </a:xfrm>
        </p:spPr>
        <p:txBody>
          <a:bodyPr/>
          <a:lstStyle/>
          <a:p>
            <a:pPr fontAlgn="base"/>
            <a:r>
              <a:rPr lang="pt-BR" sz="1600" dirty="0">
                <a:latin typeface="Calibri" panose="020F0502020204030204" pitchFamily="34" charset="0"/>
              </a:rPr>
              <a:t>Nasceu em 1910, em Nova York, filho de imigrantes russos judeus, que levaram uma vida carente de amor e diziam ter ficado casados pelos filhos, </a:t>
            </a:r>
            <a:r>
              <a:rPr lang="pt-BR" sz="1600" dirty="0" err="1">
                <a:latin typeface="Calibri" panose="020F0502020204030204" pitchFamily="34" charset="0"/>
              </a:rPr>
              <a:t>Lowen</a:t>
            </a:r>
            <a:r>
              <a:rPr lang="pt-BR" sz="1600" dirty="0">
                <a:latin typeface="Calibri" panose="020F0502020204030204" pitchFamily="34" charset="0"/>
              </a:rPr>
              <a:t> foi criado com sentimentos de humilhação e vergonha em torno da sexualidade;</a:t>
            </a:r>
          </a:p>
          <a:p>
            <a:pPr fontAlgn="base"/>
            <a:r>
              <a:rPr lang="pt-BR" sz="1600" dirty="0">
                <a:latin typeface="Calibri" panose="020F0502020204030204" pitchFamily="34" charset="0"/>
              </a:rPr>
              <a:t>Não tinha lembranças agradáveis de quando era bebê. </a:t>
            </a:r>
          </a:p>
          <a:p>
            <a:pPr fontAlgn="base"/>
            <a:r>
              <a:rPr lang="pt-BR" sz="1600" dirty="0">
                <a:latin typeface="Calibri" panose="020F0502020204030204" pitchFamily="34" charset="0"/>
              </a:rPr>
              <a:t>Na escola, era bom aluno e sempre tirava notas boas. Terminou o ensino médio aos 16 anos quando se matriculou na faculdade para estudar ciências;</a:t>
            </a:r>
          </a:p>
          <a:p>
            <a:pPr fontAlgn="base"/>
            <a:r>
              <a:rPr lang="pt-BR" sz="1600" dirty="0">
                <a:latin typeface="Calibri" panose="020F0502020204030204" pitchFamily="34" charset="0"/>
              </a:rPr>
              <a:t>Em 1930 tornou-se bacharel em economia, foi professor em escolas de ensino médio e obteve o título de bacharel em direito;</a:t>
            </a:r>
          </a:p>
          <a:p>
            <a:pPr fontAlgn="base"/>
            <a:r>
              <a:rPr lang="pt-BR" sz="1600" dirty="0">
                <a:latin typeface="Calibri" panose="020F0502020204030204" pitchFamily="34" charset="0"/>
              </a:rPr>
              <a:t>Sempre praticou esportes; </a:t>
            </a:r>
          </a:p>
          <a:p>
            <a:endParaRPr lang="pt-BR" dirty="0">
              <a:latin typeface="Calibri" panose="020F0502020204030204" pitchFamily="34" charset="0"/>
            </a:endParaRPr>
          </a:p>
        </p:txBody>
      </p:sp>
      <p:pic>
        <p:nvPicPr>
          <p:cNvPr id="8" name="Picture 2" descr="Resultado de imagem para alexander lowen">
            <a:extLst>
              <a:ext uri="{FF2B5EF4-FFF2-40B4-BE49-F238E27FC236}">
                <a16:creationId xmlns:a16="http://schemas.microsoft.com/office/drawing/2014/main" xmlns="" id="{93C7DE6D-66BD-4A13-AE79-FED75737B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787" y="1131590"/>
            <a:ext cx="2473508" cy="3372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8" name="Google Shape;138;p2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26</a:t>
            </a:fld>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059582"/>
            <a:ext cx="268287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Resultado de imagem para 30 minutos">
            <a:extLst>
              <a:ext uri="{FF2B5EF4-FFF2-40B4-BE49-F238E27FC236}">
                <a16:creationId xmlns:a16="http://schemas.microsoft.com/office/drawing/2014/main" xmlns="" id="{BF161E68-EDDA-4B16-80DE-E2C892C49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709" y="1538624"/>
            <a:ext cx="129614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esultado de imagem para yoga">
            <a:extLst>
              <a:ext uri="{FF2B5EF4-FFF2-40B4-BE49-F238E27FC236}">
                <a16:creationId xmlns:a16="http://schemas.microsoft.com/office/drawing/2014/main" xmlns="" id="{4110BDA8-7A7E-4A60-BE2A-781041C7E2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34" r="10800"/>
          <a:stretch/>
        </p:blipFill>
        <p:spPr bwMode="auto">
          <a:xfrm>
            <a:off x="5580112" y="1131590"/>
            <a:ext cx="2653643" cy="21102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etrato de Wilhelm Reich">
            <a:extLst>
              <a:ext uri="{FF2B5EF4-FFF2-40B4-BE49-F238E27FC236}">
                <a16:creationId xmlns:a16="http://schemas.microsoft.com/office/drawing/2014/main" xmlns="" id="{2B7F9251-13F6-49C1-80A1-A89193078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6276" y="3075806"/>
            <a:ext cx="1883011" cy="1635645"/>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35;p26"/>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Biografia</a:t>
            </a:r>
            <a:endParaRPr sz="3200" dirty="0"/>
          </a:p>
        </p:txBody>
      </p:sp>
    </p:spTree>
    <p:extLst>
      <p:ext uri="{BB962C8B-B14F-4D97-AF65-F5344CB8AC3E}">
        <p14:creationId xmlns:p14="http://schemas.microsoft.com/office/powerpoint/2010/main" val="2812745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8" name="Google Shape;138;p2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27</a:t>
            </a:fld>
            <a:endParaRPr/>
          </a:p>
        </p:txBody>
      </p:sp>
      <p:pic>
        <p:nvPicPr>
          <p:cNvPr id="7" name="Picture 2" descr="Resultado de imagem para familia minimalista">
            <a:extLst>
              <a:ext uri="{FF2B5EF4-FFF2-40B4-BE49-F238E27FC236}">
                <a16:creationId xmlns:a16="http://schemas.microsoft.com/office/drawing/2014/main" xmlns="" id="{B7B23396-1C66-43AD-852D-C3CC8C844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50" t="23954" r="16279" b="17442"/>
          <a:stretch/>
        </p:blipFill>
        <p:spPr bwMode="auto">
          <a:xfrm>
            <a:off x="457200" y="1476975"/>
            <a:ext cx="2268251" cy="21895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m para medicina minimalista">
            <a:extLst>
              <a:ext uri="{FF2B5EF4-FFF2-40B4-BE49-F238E27FC236}">
                <a16:creationId xmlns:a16="http://schemas.microsoft.com/office/drawing/2014/main" xmlns="" id="{AAB3294B-7628-465C-AE23-51E3EEAAC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263" y="1275606"/>
            <a:ext cx="2723474" cy="28376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esultado de imagem para pierrakos">
            <a:extLst>
              <a:ext uri="{FF2B5EF4-FFF2-40B4-BE49-F238E27FC236}">
                <a16:creationId xmlns:a16="http://schemas.microsoft.com/office/drawing/2014/main" xmlns="" id="{EB05432F-94E0-4FF1-A409-80E87C75A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203598"/>
            <a:ext cx="2189281" cy="321982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xmlns="" id="{F9868005-F5CE-4290-BAB5-12599F2FA0FC}"/>
              </a:ext>
            </a:extLst>
          </p:cNvPr>
          <p:cNvSpPr txBox="1"/>
          <p:nvPr/>
        </p:nvSpPr>
        <p:spPr>
          <a:xfrm>
            <a:off x="6588224" y="4515966"/>
            <a:ext cx="2098576" cy="307777"/>
          </a:xfrm>
          <a:prstGeom prst="rect">
            <a:avLst/>
          </a:prstGeom>
          <a:noFill/>
        </p:spPr>
        <p:txBody>
          <a:bodyPr wrap="square" rtlCol="0">
            <a:spAutoFit/>
          </a:bodyPr>
          <a:lstStyle/>
          <a:p>
            <a:r>
              <a:rPr lang="pt-BR" dirty="0"/>
              <a:t>Dr. John </a:t>
            </a:r>
            <a:r>
              <a:rPr lang="pt-BR" dirty="0" err="1"/>
              <a:t>Pierrakos</a:t>
            </a:r>
            <a:endParaRPr lang="pt-BR" dirty="0"/>
          </a:p>
        </p:txBody>
      </p:sp>
      <p:sp>
        <p:nvSpPr>
          <p:cNvPr id="14" name="Google Shape;135;p26"/>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Biografia</a:t>
            </a:r>
            <a:endParaRPr sz="3200" dirty="0"/>
          </a:p>
        </p:txBody>
      </p:sp>
    </p:spTree>
    <p:extLst>
      <p:ext uri="{BB962C8B-B14F-4D97-AF65-F5344CB8AC3E}">
        <p14:creationId xmlns:p14="http://schemas.microsoft.com/office/powerpoint/2010/main" val="179230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8" name="Google Shape;138;p2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28</a:t>
            </a:fld>
            <a:endParaRPr/>
          </a:p>
        </p:txBody>
      </p:sp>
      <p:sp>
        <p:nvSpPr>
          <p:cNvPr id="9" name="Título 1">
            <a:extLst>
              <a:ext uri="{FF2B5EF4-FFF2-40B4-BE49-F238E27FC236}">
                <a16:creationId xmlns:a16="http://schemas.microsoft.com/office/drawing/2014/main" xmlns="" id="{B1AF8498-4CA6-4002-92EC-5A569F26DF68}"/>
              </a:ext>
            </a:extLst>
          </p:cNvPr>
          <p:cNvSpPr>
            <a:spLocks noGrp="1"/>
          </p:cNvSpPr>
          <p:nvPr>
            <p:ph type="title"/>
          </p:nvPr>
        </p:nvSpPr>
        <p:spPr>
          <a:xfrm>
            <a:off x="457200" y="-22622"/>
            <a:ext cx="8229600" cy="857400"/>
          </a:xfrm>
        </p:spPr>
        <p:txBody>
          <a:bodyPr/>
          <a:lstStyle/>
          <a:p>
            <a:r>
              <a:rPr lang="pt-BR" dirty="0"/>
              <a:t>Teoria Bioenergética</a:t>
            </a:r>
          </a:p>
        </p:txBody>
      </p:sp>
      <p:sp>
        <p:nvSpPr>
          <p:cNvPr id="10" name="Espaço Reservado para Texto 2">
            <a:extLst>
              <a:ext uri="{FF2B5EF4-FFF2-40B4-BE49-F238E27FC236}">
                <a16:creationId xmlns:a16="http://schemas.microsoft.com/office/drawing/2014/main" xmlns="" id="{BDE749AB-9BDC-44FF-B3E0-B123E8B3B68E}"/>
              </a:ext>
            </a:extLst>
          </p:cNvPr>
          <p:cNvSpPr>
            <a:spLocks noGrp="1"/>
          </p:cNvSpPr>
          <p:nvPr>
            <p:ph type="body" idx="1"/>
          </p:nvPr>
        </p:nvSpPr>
        <p:spPr>
          <a:xfrm>
            <a:off x="755576" y="1067216"/>
            <a:ext cx="5316484" cy="3725700"/>
          </a:xfrm>
        </p:spPr>
        <p:txBody>
          <a:bodyPr/>
          <a:lstStyle/>
          <a:p>
            <a:r>
              <a:rPr lang="pt-BR" sz="1400" dirty="0"/>
              <a:t>Publicou 13 livros;</a:t>
            </a:r>
          </a:p>
          <a:p>
            <a:r>
              <a:rPr lang="pt-BR" sz="1400" dirty="0"/>
              <a:t>Seu trabalho é apoiado em três pontos: a </a:t>
            </a:r>
            <a:r>
              <a:rPr lang="pt-BR" sz="1400" b="1" dirty="0"/>
              <a:t>autoconsciência</a:t>
            </a:r>
            <a:r>
              <a:rPr lang="pt-BR" sz="1400" dirty="0"/>
              <a:t>, a </a:t>
            </a:r>
            <a:r>
              <a:rPr lang="pt-BR" sz="1400" b="1" dirty="0"/>
              <a:t>auto expressão</a:t>
            </a:r>
            <a:r>
              <a:rPr lang="pt-BR" sz="1400" dirty="0"/>
              <a:t> e finalmente a integração de ambos através da </a:t>
            </a:r>
            <a:r>
              <a:rPr lang="pt-BR" sz="1400" b="1" dirty="0"/>
              <a:t>auto possessão</a:t>
            </a:r>
            <a:r>
              <a:rPr lang="pt-BR" sz="1400" dirty="0"/>
              <a:t>;</a:t>
            </a:r>
          </a:p>
          <a:p>
            <a:r>
              <a:rPr lang="pt-BR" sz="1400" dirty="0"/>
              <a:t>Conceitos fundamentais: o </a:t>
            </a:r>
            <a:r>
              <a:rPr lang="pt-BR" sz="1400" b="1" dirty="0" err="1"/>
              <a:t>grounding</a:t>
            </a:r>
            <a:r>
              <a:rPr lang="pt-BR" sz="1400" dirty="0"/>
              <a:t> e o </a:t>
            </a:r>
            <a:r>
              <a:rPr lang="pt-BR" sz="1400" b="1" dirty="0" err="1"/>
              <a:t>surrender</a:t>
            </a:r>
            <a:r>
              <a:rPr lang="pt-BR" sz="1400" b="1" dirty="0"/>
              <a:t>;</a:t>
            </a:r>
            <a:endParaRPr lang="pt-BR" sz="1400" dirty="0"/>
          </a:p>
          <a:p>
            <a:r>
              <a:rPr lang="pt-BR" sz="1400" dirty="0"/>
              <a:t>O primeiro quer dizer enraizamento, é a autossustentação que aponta para a necessidade de uma verdadeira troca energética entre o corpo humano e a terra que o sustenta. </a:t>
            </a:r>
          </a:p>
          <a:p>
            <a:r>
              <a:rPr lang="pt-BR" sz="1400" dirty="0"/>
              <a:t>O segundo conceito, </a:t>
            </a:r>
            <a:r>
              <a:rPr lang="pt-BR" sz="1400" dirty="0" err="1"/>
              <a:t>surrender</a:t>
            </a:r>
            <a:r>
              <a:rPr lang="pt-BR" sz="1400" dirty="0"/>
              <a:t>, significa uma profunda entrega a si mesmo, um profundo relaxamento dos processos defensivos arraigados no organismo e que mantendo a situação traumática impedem a vital pulsação do organismo. O caminho da doença à saúde passa de uma arcaica reação à real ação, da rendição à redenção.</a:t>
            </a:r>
            <a:br>
              <a:rPr lang="pt-BR" sz="1400" dirty="0"/>
            </a:br>
            <a:r>
              <a:rPr lang="pt-BR" sz="1400" dirty="0"/>
              <a:t/>
            </a:r>
            <a:br>
              <a:rPr lang="pt-BR" sz="1400" dirty="0"/>
            </a:br>
            <a:endParaRPr lang="pt-BR" sz="1400" dirty="0"/>
          </a:p>
        </p:txBody>
      </p:sp>
      <p:pic>
        <p:nvPicPr>
          <p:cNvPr id="11" name="Picture 2" descr="Resultado de imagem para arvore e raiz">
            <a:extLst>
              <a:ext uri="{FF2B5EF4-FFF2-40B4-BE49-F238E27FC236}">
                <a16:creationId xmlns:a16="http://schemas.microsoft.com/office/drawing/2014/main" xmlns="" id="{F2E38A19-3B53-435B-B9BA-D158163CA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060" y="1200150"/>
            <a:ext cx="3071940" cy="345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71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8" name="Google Shape;138;p2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29</a:t>
            </a:fld>
            <a:endParaRPr/>
          </a:p>
        </p:txBody>
      </p:sp>
      <p:sp>
        <p:nvSpPr>
          <p:cNvPr id="9" name="Título 1">
            <a:extLst>
              <a:ext uri="{FF2B5EF4-FFF2-40B4-BE49-F238E27FC236}">
                <a16:creationId xmlns:a16="http://schemas.microsoft.com/office/drawing/2014/main" xmlns="" id="{B1AF8498-4CA6-4002-92EC-5A569F26DF68}"/>
              </a:ext>
            </a:extLst>
          </p:cNvPr>
          <p:cNvSpPr>
            <a:spLocks noGrp="1"/>
          </p:cNvSpPr>
          <p:nvPr>
            <p:ph type="title"/>
          </p:nvPr>
        </p:nvSpPr>
        <p:spPr>
          <a:xfrm>
            <a:off x="457200" y="-22622"/>
            <a:ext cx="8229600" cy="857400"/>
          </a:xfrm>
        </p:spPr>
        <p:txBody>
          <a:bodyPr/>
          <a:lstStyle/>
          <a:p>
            <a:r>
              <a:rPr lang="pt-BR" dirty="0"/>
              <a:t>Teoria Bioenergética</a:t>
            </a:r>
          </a:p>
        </p:txBody>
      </p:sp>
      <p:sp>
        <p:nvSpPr>
          <p:cNvPr id="7" name="Espaço Reservado para Texto 2">
            <a:extLst>
              <a:ext uri="{FF2B5EF4-FFF2-40B4-BE49-F238E27FC236}">
                <a16:creationId xmlns:a16="http://schemas.microsoft.com/office/drawing/2014/main" xmlns="" id="{107334FC-F635-430E-ADDE-5EF242394911}"/>
              </a:ext>
            </a:extLst>
          </p:cNvPr>
          <p:cNvSpPr>
            <a:spLocks noGrp="1"/>
          </p:cNvSpPr>
          <p:nvPr>
            <p:ph type="body" idx="1"/>
          </p:nvPr>
        </p:nvSpPr>
        <p:spPr>
          <a:xfrm>
            <a:off x="911700" y="1200150"/>
            <a:ext cx="3660300" cy="3725700"/>
          </a:xfrm>
        </p:spPr>
        <p:txBody>
          <a:bodyPr/>
          <a:lstStyle/>
          <a:p>
            <a:r>
              <a:rPr lang="pt-BR" sz="1600" dirty="0"/>
              <a:t>Outro conceito recente é o da </a:t>
            </a:r>
            <a:r>
              <a:rPr lang="pt-BR" sz="1600" b="1" dirty="0"/>
              <a:t>graciosidade</a:t>
            </a:r>
            <a:r>
              <a:rPr lang="pt-BR" sz="1600" dirty="0"/>
              <a:t>, e está relacionado para </a:t>
            </a:r>
            <a:r>
              <a:rPr lang="pt-BR" sz="1600" dirty="0" err="1"/>
              <a:t>Lowen</a:t>
            </a:r>
            <a:r>
              <a:rPr lang="pt-BR" sz="1600" dirty="0"/>
              <a:t> com a </a:t>
            </a:r>
            <a:r>
              <a:rPr lang="pt-BR" sz="1600" b="1" dirty="0"/>
              <a:t>espiritualidade</a:t>
            </a:r>
            <a:r>
              <a:rPr lang="pt-BR" sz="1600" dirty="0"/>
              <a:t>. Nos animais livres encontramos uma graça em seus movimentos, uma suavidade flexível que nos encanta como se um pêndulo de energia viva pulsasse dos olhos aos pés. Essa pulsação graciosa circulando provoca sensações, sentimentos e emoções, promovendo o profundo contato com o próprio organismo e com o meio que o cerca.</a:t>
            </a:r>
          </a:p>
        </p:txBody>
      </p:sp>
      <p:pic>
        <p:nvPicPr>
          <p:cNvPr id="8" name="Picture 2" descr="Resultado de imagem para beautiful animal">
            <a:extLst>
              <a:ext uri="{FF2B5EF4-FFF2-40B4-BE49-F238E27FC236}">
                <a16:creationId xmlns:a16="http://schemas.microsoft.com/office/drawing/2014/main" xmlns="" id="{E5DBB83A-DA02-4F7F-BC8D-8BAE83F3B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53089"/>
            <a:ext cx="3805154" cy="3219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83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21"/>
          <p:cNvSpPr txBox="1">
            <a:spLocks noGrp="1"/>
          </p:cNvSpPr>
          <p:nvPr>
            <p:ph type="body" idx="1"/>
          </p:nvPr>
        </p:nvSpPr>
        <p:spPr>
          <a:xfrm>
            <a:off x="1115616" y="1923678"/>
            <a:ext cx="7140108" cy="1584176"/>
          </a:xfrm>
          <a:prstGeom prst="rect">
            <a:avLst/>
          </a:prstGeom>
        </p:spPr>
        <p:txBody>
          <a:bodyPr spcFirstLastPara="1" wrap="square" lIns="91425" tIns="91425" rIns="91425" bIns="91425" anchor="ctr" anchorCtr="0">
            <a:noAutofit/>
          </a:bodyPr>
          <a:lstStyle/>
          <a:p>
            <a:pPr marL="0" lvl="0" indent="0">
              <a:buNone/>
            </a:pPr>
            <a:r>
              <a:rPr lang="pt-BR" b="1" i="0" dirty="0">
                <a:solidFill>
                  <a:schemeClr val="accent6">
                    <a:lumMod val="50000"/>
                  </a:schemeClr>
                </a:solidFill>
                <a:latin typeface="Bradley Hand ITC" panose="03070402050302030203" pitchFamily="66" charset="0"/>
              </a:rPr>
              <a:t>“O corpo é um centro de informações . É uma linguagem para nós mesmos , linguagem essa que não mente . Nosso corpo “fala” através de nossos gestos e movimentos .” - </a:t>
            </a:r>
            <a:r>
              <a:rPr lang="pt-BR" b="1" i="0" dirty="0" err="1">
                <a:solidFill>
                  <a:schemeClr val="accent6">
                    <a:lumMod val="50000"/>
                  </a:schemeClr>
                </a:solidFill>
                <a:latin typeface="Bradley Hand ITC" panose="03070402050302030203" pitchFamily="66" charset="0"/>
              </a:rPr>
              <a:t>Weil</a:t>
            </a:r>
            <a:r>
              <a:rPr lang="pt-BR" b="1" i="0" dirty="0">
                <a:solidFill>
                  <a:schemeClr val="accent6">
                    <a:lumMod val="50000"/>
                  </a:schemeClr>
                </a:solidFill>
                <a:latin typeface="Bradley Hand ITC" panose="03070402050302030203" pitchFamily="66" charset="0"/>
              </a:rPr>
              <a:t> , Pierre (1986)</a:t>
            </a:r>
            <a:endParaRPr b="1" dirty="0">
              <a:solidFill>
                <a:schemeClr val="accent6">
                  <a:lumMod val="50000"/>
                </a:schemeClr>
              </a:solidFill>
              <a:latin typeface="Bradley Hand ITC" panose="03070402050302030203" pitchFamily="66" charset="0"/>
            </a:endParaRPr>
          </a:p>
        </p:txBody>
      </p:sp>
      <p:sp>
        <p:nvSpPr>
          <p:cNvPr id="98" name="Google Shape;98;p21"/>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7"/>
          <p:cNvSpPr txBox="1">
            <a:spLocks noGrp="1"/>
          </p:cNvSpPr>
          <p:nvPr>
            <p:ph type="body" idx="1"/>
          </p:nvPr>
        </p:nvSpPr>
        <p:spPr>
          <a:xfrm>
            <a:off x="0" y="3195975"/>
            <a:ext cx="9144000" cy="1037400"/>
          </a:xfrm>
          <a:prstGeom prst="rect">
            <a:avLst/>
          </a:prstGeom>
          <a:solidFill>
            <a:srgbClr val="FE344D">
              <a:alpha val="6308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pt-BR" sz="3200" dirty="0">
                <a:solidFill>
                  <a:srgbClr val="FFFFFF"/>
                </a:solidFill>
                <a:latin typeface="Permanent Marker"/>
                <a:ea typeface="Permanent Marker"/>
                <a:cs typeface="Permanent Marker"/>
                <a:sym typeface="Permanent Marker"/>
              </a:rPr>
              <a:t>Muito Obrigada!</a:t>
            </a:r>
            <a:endParaRPr sz="3200" dirty="0">
              <a:solidFill>
                <a:srgbClr val="FFFFFF"/>
              </a:solidFill>
            </a:endParaRPr>
          </a:p>
        </p:txBody>
      </p:sp>
      <p:sp>
        <p:nvSpPr>
          <p:cNvPr id="144" name="Google Shape;144;p27"/>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solidFill>
                  <a:schemeClr val="dk2"/>
                </a:solidFill>
              </a:rPr>
              <a:t>30</a:t>
            </a:fld>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PENSADORES ABORDADOS</a:t>
            </a:r>
            <a:endParaRPr dirty="0"/>
          </a:p>
        </p:txBody>
      </p:sp>
      <p:sp>
        <p:nvSpPr>
          <p:cNvPr id="150" name="Google Shape;150;p28"/>
          <p:cNvSpPr/>
          <p:nvPr/>
        </p:nvSpPr>
        <p:spPr>
          <a:xfrm>
            <a:off x="3344415" y="843558"/>
            <a:ext cx="2400300" cy="2339700"/>
          </a:xfrm>
          <a:prstGeom prst="ellipse">
            <a:avLst/>
          </a:prstGeom>
          <a:solidFill>
            <a:srgbClr val="0198AD">
              <a:alpha val="26150"/>
            </a:srgbClr>
          </a:solidFill>
          <a:ln w="28575" cap="rnd"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FFFFFF"/>
                </a:solidFill>
                <a:latin typeface="Permanent Marker" panose="020B0604020202020204" charset="0"/>
                <a:ea typeface="Source Sans Pro"/>
                <a:cs typeface="Source Sans Pro"/>
                <a:sym typeface="Source Sans Pro"/>
              </a:rPr>
              <a:t>Wilhelm</a:t>
            </a:r>
          </a:p>
          <a:p>
            <a:pPr marL="0" lvl="0" indent="0" algn="ctr" rtl="0">
              <a:spcBef>
                <a:spcPts val="0"/>
              </a:spcBef>
              <a:spcAft>
                <a:spcPts val="0"/>
              </a:spcAft>
              <a:buNone/>
            </a:pPr>
            <a:r>
              <a:rPr lang="en" sz="2000" b="1" dirty="0">
                <a:solidFill>
                  <a:srgbClr val="FFFFFF"/>
                </a:solidFill>
                <a:latin typeface="Permanent Marker" panose="020B0604020202020204" charset="0"/>
                <a:ea typeface="Source Sans Pro"/>
                <a:cs typeface="Source Sans Pro"/>
                <a:sym typeface="Source Sans Pro"/>
              </a:rPr>
              <a:t>Reich</a:t>
            </a:r>
            <a:endParaRPr sz="2000" b="1" dirty="0">
              <a:solidFill>
                <a:srgbClr val="FFFFFF"/>
              </a:solidFill>
              <a:latin typeface="Permanent Marker" panose="020B0604020202020204" charset="0"/>
              <a:ea typeface="Source Sans Pro"/>
              <a:cs typeface="Source Sans Pro"/>
              <a:sym typeface="Source Sans Pro"/>
            </a:endParaRPr>
          </a:p>
        </p:txBody>
      </p:sp>
      <p:sp>
        <p:nvSpPr>
          <p:cNvPr id="151" name="Google Shape;151;p28"/>
          <p:cNvSpPr/>
          <p:nvPr/>
        </p:nvSpPr>
        <p:spPr>
          <a:xfrm>
            <a:off x="1189500" y="843558"/>
            <a:ext cx="2400300" cy="2339700"/>
          </a:xfrm>
          <a:prstGeom prst="ellipse">
            <a:avLst/>
          </a:prstGeom>
          <a:solidFill>
            <a:srgbClr val="0198AD">
              <a:alpha val="26150"/>
            </a:srgbClr>
          </a:solidFill>
          <a:ln w="28575" cap="rnd"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FFFFFF"/>
                </a:solidFill>
                <a:latin typeface="Permanent Marker" panose="020B0604020202020204" charset="0"/>
                <a:ea typeface="Source Sans Pro"/>
                <a:cs typeface="Source Sans Pro"/>
                <a:sym typeface="Source Sans Pro"/>
              </a:rPr>
              <a:t>Sigmund</a:t>
            </a:r>
          </a:p>
          <a:p>
            <a:pPr marL="0" lvl="0" indent="0" algn="ctr" rtl="0">
              <a:spcBef>
                <a:spcPts val="0"/>
              </a:spcBef>
              <a:spcAft>
                <a:spcPts val="0"/>
              </a:spcAft>
              <a:buNone/>
            </a:pPr>
            <a:r>
              <a:rPr lang="en" sz="2000" b="1" dirty="0">
                <a:solidFill>
                  <a:srgbClr val="FFFFFF"/>
                </a:solidFill>
                <a:latin typeface="Permanent Marker" panose="020B0604020202020204" charset="0"/>
                <a:ea typeface="Source Sans Pro"/>
                <a:cs typeface="Source Sans Pro"/>
                <a:sym typeface="Source Sans Pro"/>
              </a:rPr>
              <a:t>Freud</a:t>
            </a:r>
            <a:endParaRPr sz="2000" b="1" dirty="0">
              <a:solidFill>
                <a:srgbClr val="FFFFFF"/>
              </a:solidFill>
              <a:latin typeface="Permanent Marker" panose="020B0604020202020204" charset="0"/>
              <a:ea typeface="Source Sans Pro"/>
              <a:cs typeface="Source Sans Pro"/>
              <a:sym typeface="Source Sans Pro"/>
            </a:endParaRPr>
          </a:p>
        </p:txBody>
      </p:sp>
      <p:sp>
        <p:nvSpPr>
          <p:cNvPr id="152" name="Google Shape;152;p28"/>
          <p:cNvSpPr/>
          <p:nvPr/>
        </p:nvSpPr>
        <p:spPr>
          <a:xfrm>
            <a:off x="5554000" y="843558"/>
            <a:ext cx="2400300" cy="2339700"/>
          </a:xfrm>
          <a:prstGeom prst="ellipse">
            <a:avLst/>
          </a:prstGeom>
          <a:solidFill>
            <a:srgbClr val="0198AD">
              <a:alpha val="26150"/>
            </a:srgbClr>
          </a:solidFill>
          <a:ln w="28575" cap="rnd"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FFFFFF"/>
                </a:solidFill>
                <a:latin typeface="Permanent Marker" panose="020B0604020202020204" charset="0"/>
                <a:ea typeface="Source Sans Pro"/>
                <a:cs typeface="Source Sans Pro"/>
                <a:sym typeface="Source Sans Pro"/>
              </a:rPr>
              <a:t>Alexander</a:t>
            </a:r>
          </a:p>
          <a:p>
            <a:pPr marL="0" lvl="0" indent="0" algn="ctr" rtl="0">
              <a:spcBef>
                <a:spcPts val="0"/>
              </a:spcBef>
              <a:spcAft>
                <a:spcPts val="0"/>
              </a:spcAft>
              <a:buNone/>
            </a:pPr>
            <a:r>
              <a:rPr lang="en" sz="2000" b="1" dirty="0">
                <a:solidFill>
                  <a:srgbClr val="FFFFFF"/>
                </a:solidFill>
                <a:latin typeface="Permanent Marker" panose="020B0604020202020204" charset="0"/>
                <a:ea typeface="Source Sans Pro"/>
                <a:cs typeface="Source Sans Pro"/>
                <a:sym typeface="Source Sans Pro"/>
              </a:rPr>
              <a:t>Lowen</a:t>
            </a:r>
            <a:endParaRPr sz="2000" b="1" dirty="0">
              <a:solidFill>
                <a:srgbClr val="FFFFFF"/>
              </a:solidFill>
              <a:latin typeface="Permanent Marker" panose="020B0604020202020204" charset="0"/>
              <a:ea typeface="Source Sans Pro"/>
              <a:cs typeface="Source Sans Pro"/>
              <a:sym typeface="Source Sans Pro"/>
            </a:endParaRPr>
          </a:p>
        </p:txBody>
      </p:sp>
      <p:sp>
        <p:nvSpPr>
          <p:cNvPr id="153" name="Google Shape;153;p28"/>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pic>
        <p:nvPicPr>
          <p:cNvPr id="4102" name="Picture 6" descr="Resultado de imagem para william reich retr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528" y="2499742"/>
            <a:ext cx="1392074" cy="18533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972" y="2499742"/>
            <a:ext cx="1540356" cy="18533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descr="Resultado de imagem para sigmund freu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7850" y="2499742"/>
            <a:ext cx="1263600" cy="18972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3" name="Google Shape;83;p19"/>
          <p:cNvSpPr txBox="1">
            <a:spLocks noGrp="1"/>
          </p:cNvSpPr>
          <p:nvPr>
            <p:ph type="subTitle" idx="4294967295"/>
          </p:nvPr>
        </p:nvSpPr>
        <p:spPr>
          <a:xfrm>
            <a:off x="3059832" y="2067694"/>
            <a:ext cx="3024336" cy="1238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600" b="1" dirty="0">
                <a:solidFill>
                  <a:schemeClr val="bg1"/>
                </a:solidFill>
                <a:latin typeface="Permanent Marker"/>
                <a:ea typeface="Permanent Marker"/>
                <a:cs typeface="Permanent Marker"/>
                <a:sym typeface="Permanent Marker"/>
              </a:rPr>
              <a:t>Sigmund </a:t>
            </a:r>
          </a:p>
          <a:p>
            <a:pPr marL="0" lvl="0" indent="0" algn="ctr" rtl="0">
              <a:spcBef>
                <a:spcPts val="0"/>
              </a:spcBef>
              <a:spcAft>
                <a:spcPts val="0"/>
              </a:spcAft>
              <a:buNone/>
            </a:pPr>
            <a:r>
              <a:rPr lang="pt-BR" sz="3600" b="1" dirty="0">
                <a:solidFill>
                  <a:schemeClr val="bg1"/>
                </a:solidFill>
                <a:latin typeface="Permanent Marker"/>
                <a:ea typeface="Permanent Marker"/>
                <a:cs typeface="Permanent Marker"/>
                <a:sym typeface="Permanent Marker"/>
              </a:rPr>
              <a:t>Freud</a:t>
            </a:r>
            <a:endParaRPr sz="6600" b="1" dirty="0">
              <a:solidFill>
                <a:schemeClr val="bg1"/>
              </a:solidFill>
            </a:endParaRPr>
          </a:p>
        </p:txBody>
      </p:sp>
      <p:sp>
        <p:nvSpPr>
          <p:cNvPr id="85" name="Google Shape;85;p19"/>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Biografia</a:t>
            </a:r>
            <a:endParaRPr sz="3200" dirty="0"/>
          </a:p>
        </p:txBody>
      </p:sp>
      <p:sp>
        <p:nvSpPr>
          <p:cNvPr id="105" name="Google Shape;105;p2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a:p>
        </p:txBody>
      </p:sp>
      <p:sp>
        <p:nvSpPr>
          <p:cNvPr id="2" name="Espaço Reservado para Texto 1"/>
          <p:cNvSpPr>
            <a:spLocks noGrp="1"/>
          </p:cNvSpPr>
          <p:nvPr>
            <p:ph type="body" idx="1"/>
          </p:nvPr>
        </p:nvSpPr>
        <p:spPr>
          <a:xfrm>
            <a:off x="899592" y="1059582"/>
            <a:ext cx="3660300" cy="3747864"/>
          </a:xfrm>
        </p:spPr>
        <p:txBody>
          <a:bodyPr/>
          <a:lstStyle/>
          <a:p>
            <a:r>
              <a:rPr lang="pt-BR" sz="2000" dirty="0">
                <a:latin typeface="Calibri" panose="020F0502020204030204" pitchFamily="34" charset="0"/>
              </a:rPr>
              <a:t>Sigmund </a:t>
            </a:r>
            <a:r>
              <a:rPr lang="pt-BR" sz="2000" dirty="0" err="1">
                <a:latin typeface="Calibri" panose="020F0502020204030204" pitchFamily="34" charset="0"/>
              </a:rPr>
              <a:t>Schlomo</a:t>
            </a:r>
            <a:r>
              <a:rPr lang="pt-BR" sz="2000" dirty="0">
                <a:latin typeface="Calibri" panose="020F0502020204030204" pitchFamily="34" charset="0"/>
              </a:rPr>
              <a:t> Freud (1856-1939);</a:t>
            </a:r>
          </a:p>
          <a:p>
            <a:r>
              <a:rPr lang="pt-BR" sz="2000" dirty="0">
                <a:latin typeface="Calibri" panose="020F0502020204030204" pitchFamily="34" charset="0"/>
              </a:rPr>
              <a:t>Nasceu em </a:t>
            </a:r>
            <a:r>
              <a:rPr lang="pt-BR" sz="2000" dirty="0" err="1">
                <a:latin typeface="Calibri" panose="020F0502020204030204" pitchFamily="34" charset="0"/>
              </a:rPr>
              <a:t>Freiberg</a:t>
            </a:r>
            <a:r>
              <a:rPr lang="pt-BR" sz="2000" dirty="0">
                <a:latin typeface="Calibri" panose="020F0502020204030204" pitchFamily="34" charset="0"/>
              </a:rPr>
              <a:t>, na Morávia, no dia 6 de maio;</a:t>
            </a:r>
          </a:p>
          <a:p>
            <a:r>
              <a:rPr lang="pt-BR" sz="2000" dirty="0">
                <a:latin typeface="Calibri" panose="020F0502020204030204" pitchFamily="34" charset="0"/>
              </a:rPr>
              <a:t>Aos quatro anos de idade mudou-se para Viena;</a:t>
            </a:r>
          </a:p>
          <a:p>
            <a:r>
              <a:rPr lang="pt-BR" sz="2000" dirty="0">
                <a:latin typeface="Calibri" panose="020F0502020204030204" pitchFamily="34" charset="0"/>
              </a:rPr>
              <a:t>Aos 17 anos, ingressou na Universidade de Viena em Medicina – Formou-se em 1881;</a:t>
            </a:r>
          </a:p>
          <a:p>
            <a:endParaRPr lang="pt-BR" sz="2000" dirty="0">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059582"/>
            <a:ext cx="2448272" cy="36622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Biografia</a:t>
            </a:r>
            <a:endParaRPr dirty="0"/>
          </a:p>
        </p:txBody>
      </p:sp>
      <p:sp>
        <p:nvSpPr>
          <p:cNvPr id="105" name="Google Shape;105;p2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sp>
        <p:nvSpPr>
          <p:cNvPr id="2" name="Espaço Reservado para Texto 1"/>
          <p:cNvSpPr>
            <a:spLocks noGrp="1"/>
          </p:cNvSpPr>
          <p:nvPr>
            <p:ph type="body" idx="1"/>
          </p:nvPr>
        </p:nvSpPr>
        <p:spPr>
          <a:xfrm>
            <a:off x="827584" y="903065"/>
            <a:ext cx="4320480" cy="3960440"/>
          </a:xfrm>
        </p:spPr>
        <p:txBody>
          <a:bodyPr/>
          <a:lstStyle/>
          <a:p>
            <a:r>
              <a:rPr lang="pt-BR" sz="2000" dirty="0">
                <a:latin typeface="Calibri" panose="020F0502020204030204" pitchFamily="34" charset="0"/>
              </a:rPr>
              <a:t>Especializou-se em Psiquiatria;</a:t>
            </a:r>
          </a:p>
          <a:p>
            <a:r>
              <a:rPr lang="pt-BR" sz="2000" dirty="0">
                <a:latin typeface="Calibri" panose="020F0502020204030204" pitchFamily="34" charset="0"/>
              </a:rPr>
              <a:t>Trabalhou algum tempo em um laboratório de Fisiologia e deu aulas de Neuropatologia;</a:t>
            </a:r>
          </a:p>
          <a:p>
            <a:r>
              <a:rPr lang="pt-BR" sz="2000" dirty="0">
                <a:latin typeface="Calibri" panose="020F0502020204030204" pitchFamily="34" charset="0"/>
              </a:rPr>
              <a:t>Começo a clinicar em Paris;</a:t>
            </a:r>
          </a:p>
          <a:p>
            <a:r>
              <a:rPr lang="pt-BR" sz="2000" dirty="0">
                <a:latin typeface="Calibri" panose="020F0502020204030204" pitchFamily="34" charset="0"/>
              </a:rPr>
              <a:t>Voltou para Viena e passou a utilizar o método catártico nas consultas;</a:t>
            </a:r>
          </a:p>
          <a:p>
            <a:r>
              <a:rPr lang="pt-BR" sz="2000" dirty="0">
                <a:latin typeface="Calibri" panose="020F0502020204030204" pitchFamily="34" charset="0"/>
              </a:rPr>
              <a:t>Publicou 16 obras;</a:t>
            </a:r>
          </a:p>
          <a:p>
            <a:r>
              <a:rPr lang="pt-BR" sz="2000" dirty="0">
                <a:latin typeface="Calibri" panose="020F0502020204030204" pitchFamily="34" charset="0"/>
              </a:rPr>
              <a:t>Morreu aos 83 anos de câncer no palato.</a:t>
            </a:r>
          </a:p>
          <a:p>
            <a:endParaRPr lang="pt-BR" sz="2000" dirty="0">
              <a:latin typeface="Calibri" panose="020F0502020204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445" y="627534"/>
            <a:ext cx="3457972" cy="186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851" y="2643758"/>
            <a:ext cx="2369142" cy="2242516"/>
          </a:xfrm>
          <a:prstGeom prst="rect">
            <a:avLst/>
          </a:prstGeom>
        </p:spPr>
      </p:pic>
    </p:spTree>
    <p:extLst>
      <p:ext uri="{BB962C8B-B14F-4D97-AF65-F5344CB8AC3E}">
        <p14:creationId xmlns:p14="http://schemas.microsoft.com/office/powerpoint/2010/main" val="3572023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ctrTitle" idx="4294967295"/>
          </p:nvPr>
        </p:nvSpPr>
        <p:spPr>
          <a:xfrm>
            <a:off x="683568" y="2139702"/>
            <a:ext cx="7772400" cy="105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rgbClr val="FFFFFF"/>
                </a:solidFill>
              </a:rPr>
              <a:t>Desenvolvimento Psicossexual</a:t>
            </a:r>
            <a:endParaRPr sz="4000" dirty="0">
              <a:solidFill>
                <a:srgbClr val="FFFFFF"/>
              </a:solidFill>
            </a:endParaRPr>
          </a:p>
        </p:txBody>
      </p:sp>
      <p:sp>
        <p:nvSpPr>
          <p:cNvPr id="111" name="Google Shape;111;p23"/>
          <p:cNvSpPr txBox="1">
            <a:spLocks noGrp="1"/>
          </p:cNvSpPr>
          <p:nvPr>
            <p:ph type="subTitle" idx="4294967295"/>
          </p:nvPr>
        </p:nvSpPr>
        <p:spPr>
          <a:xfrm>
            <a:off x="251520" y="3147814"/>
            <a:ext cx="8784976" cy="1368152"/>
          </a:xfrm>
          <a:prstGeom prst="rect">
            <a:avLst/>
          </a:prstGeom>
          <a:solidFill>
            <a:schemeClr val="bg1">
              <a:alpha val="50000"/>
            </a:schemeClr>
          </a:solidFill>
        </p:spPr>
        <p:txBody>
          <a:bodyPr spcFirstLastPara="1" wrap="square" lIns="91425" tIns="91425" rIns="91425" bIns="91425" anchor="t" anchorCtr="0">
            <a:noAutofit/>
          </a:bodyPr>
          <a:lstStyle/>
          <a:p>
            <a:pPr marL="0" lvl="0" indent="0" algn="ctr">
              <a:buNone/>
            </a:pPr>
            <a:r>
              <a:rPr lang="en" sz="1800" dirty="0">
                <a:latin typeface="Calibri" panose="020F0502020204030204" pitchFamily="34" charset="0"/>
              </a:rPr>
              <a:t>Freud propôs a ideia de que o desenvolvimento sexual não começa na puberdade, mas sim na infância. </a:t>
            </a:r>
            <a:r>
              <a:rPr lang="pt-BR" sz="1800" dirty="0">
                <a:latin typeface="Calibri" panose="020F0502020204030204" pitchFamily="34" charset="0"/>
              </a:rPr>
              <a:t>O corpo da criança é tomado por pulsões parciais autoeróticas, que são pulsões sexuais fragmentadas e independentes entre si no que diz respeito à busca pela satisfação. A obtenção de prazer é encontrada no próprio corpo e não em um objeto externo.</a:t>
            </a:r>
            <a:endParaRPr sz="1800" dirty="0">
              <a:latin typeface="Calibri" panose="020F0502020204030204" pitchFamily="34" charset="0"/>
            </a:endParaRPr>
          </a:p>
        </p:txBody>
      </p:sp>
      <p:sp>
        <p:nvSpPr>
          <p:cNvPr id="112" name="Google Shape;112;p23"/>
          <p:cNvSpPr/>
          <p:nvPr/>
        </p:nvSpPr>
        <p:spPr>
          <a:xfrm>
            <a:off x="4067944" y="1347614"/>
            <a:ext cx="760363" cy="90686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3"/>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4"/>
          <p:cNvSpPr txBox="1">
            <a:spLocks noGrp="1"/>
          </p:cNvSpPr>
          <p:nvPr>
            <p:ph type="body" idx="1"/>
          </p:nvPr>
        </p:nvSpPr>
        <p:spPr>
          <a:xfrm>
            <a:off x="827584" y="915566"/>
            <a:ext cx="3695192" cy="3603848"/>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pt-BR" b="1" dirty="0">
                <a:solidFill>
                  <a:srgbClr val="0198AD"/>
                </a:solidFill>
                <a:latin typeface="Permanent Marker"/>
                <a:ea typeface="Permanent Marker"/>
                <a:cs typeface="Permanent Marker"/>
                <a:sym typeface="Permanent Marker"/>
              </a:rPr>
              <a:t>Fase Oral</a:t>
            </a:r>
          </a:p>
          <a:p>
            <a:pPr marL="285750" indent="-285750"/>
            <a:r>
              <a:rPr lang="pt-BR" sz="1600" dirty="0">
                <a:latin typeface="Calibri" panose="020F0502020204030204" pitchFamily="34" charset="0"/>
              </a:rPr>
              <a:t>Período: de 0 a 1 ano aproximadamente.</a:t>
            </a:r>
          </a:p>
          <a:p>
            <a:pPr marL="285750" indent="-285750"/>
            <a:r>
              <a:rPr lang="pt-BR" sz="1600" dirty="0">
                <a:latin typeface="Calibri" panose="020F0502020204030204" pitchFamily="34" charset="0"/>
              </a:rPr>
              <a:t>Características principais: a região do corpo que proporciona maior prazer à criança é a boca. É pela boca que a criança entra em contato com o mundo, é por esta razão que a criança pequena tende a levar tudo o que pega à boca. O principal objeto de desejo nesta fase é o seio da mãe, que além de a alimentar proporciona satisfação ao bebê.</a:t>
            </a:r>
            <a:endParaRPr sz="1600" b="1" dirty="0">
              <a:solidFill>
                <a:srgbClr val="0198AD"/>
              </a:solidFill>
              <a:latin typeface="Calibri" panose="020F0502020204030204" pitchFamily="34" charset="0"/>
              <a:ea typeface="Permanent Marker"/>
              <a:cs typeface="Permanent Marker"/>
              <a:sym typeface="Permanent Marker"/>
            </a:endParaRPr>
          </a:p>
        </p:txBody>
      </p:sp>
      <p:sp>
        <p:nvSpPr>
          <p:cNvPr id="119" name="Google Shape;119;p24"/>
          <p:cNvSpPr txBox="1">
            <a:spLocks noGrp="1"/>
          </p:cNvSpPr>
          <p:nvPr>
            <p:ph type="title"/>
          </p:nvPr>
        </p:nvSpPr>
        <p:spPr>
          <a:xfrm>
            <a:off x="0" y="-92546"/>
            <a:ext cx="9144000" cy="938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 Fases do Desenvolvimento culminam na vida sexual adulta</a:t>
            </a:r>
            <a:endParaRPr dirty="0"/>
          </a:p>
        </p:txBody>
      </p:sp>
      <p:sp>
        <p:nvSpPr>
          <p:cNvPr id="120" name="Google Shape;120;p24"/>
          <p:cNvSpPr txBox="1">
            <a:spLocks noGrp="1"/>
          </p:cNvSpPr>
          <p:nvPr>
            <p:ph type="body" idx="2"/>
          </p:nvPr>
        </p:nvSpPr>
        <p:spPr>
          <a:xfrm>
            <a:off x="4644009" y="915566"/>
            <a:ext cx="3672408" cy="3816424"/>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pt-BR" b="1" dirty="0">
                <a:solidFill>
                  <a:srgbClr val="0198AD"/>
                </a:solidFill>
                <a:latin typeface="Permanent Marker"/>
                <a:ea typeface="Permanent Marker"/>
                <a:cs typeface="Permanent Marker"/>
                <a:sym typeface="Permanent Marker"/>
              </a:rPr>
              <a:t>Fase Anal</a:t>
            </a:r>
            <a:endParaRPr b="1" dirty="0">
              <a:solidFill>
                <a:srgbClr val="0198AD"/>
              </a:solidFill>
              <a:latin typeface="Permanent Marker"/>
              <a:ea typeface="Permanent Marker"/>
              <a:cs typeface="Permanent Marker"/>
              <a:sym typeface="Permanent Marker"/>
            </a:endParaRPr>
          </a:p>
          <a:p>
            <a:pPr marL="285750" indent="-285750"/>
            <a:r>
              <a:rPr lang="pt-BR" sz="1600" dirty="0">
                <a:latin typeface="Calibri" panose="020F0502020204030204" pitchFamily="34" charset="0"/>
              </a:rPr>
              <a:t>Período: 2 a 4 anos aproximadamente</a:t>
            </a:r>
          </a:p>
          <a:p>
            <a:pPr marL="285750" indent="-285750"/>
            <a:r>
              <a:rPr lang="pt-BR" sz="1600" dirty="0">
                <a:latin typeface="Calibri" panose="020F0502020204030204" pitchFamily="34" charset="0"/>
              </a:rPr>
              <a:t>Características: Neste período a criança passa a adquirir o controle dos esfíncteres a zona de maior satisfação é a região do ânus. Ambivalência (impulsos contraditórios) A criança descobre que pode controlar as fezes que sai de seu interior, oferecendo-o à mãe ora como um presente, ora como algo agressivo. É nesta etapa que a criança começa a ter noção de higiene. Fases de birras.</a:t>
            </a:r>
            <a:br>
              <a:rPr lang="pt-BR" sz="1600" dirty="0">
                <a:latin typeface="Calibri" panose="020F0502020204030204" pitchFamily="34" charset="0"/>
              </a:rPr>
            </a:br>
            <a:endParaRPr sz="1600" dirty="0">
              <a:latin typeface="Calibri" panose="020F0502020204030204" pitchFamily="34" charset="0"/>
            </a:endParaRPr>
          </a:p>
        </p:txBody>
      </p:sp>
      <p:sp>
        <p:nvSpPr>
          <p:cNvPr id="121" name="Google Shape;121;p24"/>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Timon template">
  <a:themeElements>
    <a:clrScheme name="Custom 347">
      <a:dk1>
        <a:srgbClr val="2C343B"/>
      </a:dk1>
      <a:lt1>
        <a:srgbClr val="FFFFFF"/>
      </a:lt1>
      <a:dk2>
        <a:srgbClr val="859CB1"/>
      </a:dk2>
      <a:lt2>
        <a:srgbClr val="F0F3F5"/>
      </a:lt2>
      <a:accent1>
        <a:srgbClr val="0198AD"/>
      </a:accent1>
      <a:accent2>
        <a:srgbClr val="BDE4EA"/>
      </a:accent2>
      <a:accent3>
        <a:srgbClr val="FE344D"/>
      </a:accent3>
      <a:accent4>
        <a:srgbClr val="FE7F8F"/>
      </a:accent4>
      <a:accent5>
        <a:srgbClr val="F5A500"/>
      </a:accent5>
      <a:accent6>
        <a:srgbClr val="2C343B"/>
      </a:accent6>
      <a:hlink>
        <a:srgbClr val="2C343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1798</Words>
  <Application>Microsoft Office PowerPoint</Application>
  <PresentationFormat>Apresentação na tela (16:9)</PresentationFormat>
  <Paragraphs>154</Paragraphs>
  <Slides>30</Slides>
  <Notes>30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30</vt:i4>
      </vt:variant>
    </vt:vector>
  </HeadingPairs>
  <TitlesOfParts>
    <vt:vector size="37" baseType="lpstr">
      <vt:lpstr>Arial</vt:lpstr>
      <vt:lpstr>Times New Roman</vt:lpstr>
      <vt:lpstr>Bradley Hand ITC</vt:lpstr>
      <vt:lpstr>Calibri</vt:lpstr>
      <vt:lpstr>Permanent Marker</vt:lpstr>
      <vt:lpstr>Source Sans Pro</vt:lpstr>
      <vt:lpstr>Timon template</vt:lpstr>
      <vt:lpstr>O CORPO NA EDUCAÇÃO</vt:lpstr>
      <vt:lpstr>Importância do Corpo</vt:lpstr>
      <vt:lpstr>Apresentação do PowerPoint</vt:lpstr>
      <vt:lpstr>PENSADORES ABORDADOS</vt:lpstr>
      <vt:lpstr>Apresentação do PowerPoint</vt:lpstr>
      <vt:lpstr>Biografia</vt:lpstr>
      <vt:lpstr>Biografia</vt:lpstr>
      <vt:lpstr>Desenvolvimento Psicossexual</vt:lpstr>
      <vt:lpstr> Fases do Desenvolvimento culminam na vida sexual adulta</vt:lpstr>
      <vt:lpstr> Fases do Desenvolvimento culminam na vida sexual adulta</vt:lpstr>
      <vt:lpstr>Pulsão de Morte e Pulsão de Vida</vt:lpstr>
      <vt:lpstr> Residem em todos e estão sempre em conflito</vt:lpstr>
      <vt:lpstr>Apresentação do PowerPoint</vt:lpstr>
      <vt:lpstr>Biografia</vt:lpstr>
      <vt:lpstr>Obra</vt:lpstr>
      <vt:lpstr>… chega-se no inconsciente através do corpo … o corpo fala!!!</vt:lpstr>
      <vt:lpstr>Apresentação do PowerPoint</vt:lpstr>
      <vt:lpstr>Apresentação do PowerPoint</vt:lpstr>
      <vt:lpstr>VOLPI (2006)</vt:lpstr>
      <vt:lpstr>Crescimento → dissolução de nossa couraça → ser humano mais livre e acessível</vt:lpstr>
      <vt:lpstr>Apresentação do PowerPoint</vt:lpstr>
      <vt:lpstr>Apresentação do PowerPoint</vt:lpstr>
      <vt:lpstr>Apresentação do PowerPoint</vt:lpstr>
      <vt:lpstr>Apresentação do PowerPoint</vt:lpstr>
      <vt:lpstr>Biografia</vt:lpstr>
      <vt:lpstr>Biografia</vt:lpstr>
      <vt:lpstr>Biografia</vt:lpstr>
      <vt:lpstr>Teoria Bioenergética</vt:lpstr>
      <vt:lpstr>Teoria Bioenergética</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CORPO NA EDUCAÇÃO</dc:title>
  <dc:creator>Mariana Braga</dc:creator>
  <cp:lastModifiedBy>luciana</cp:lastModifiedBy>
  <cp:revision>32</cp:revision>
  <dcterms:modified xsi:type="dcterms:W3CDTF">2019-11-18T19:47:05Z</dcterms:modified>
</cp:coreProperties>
</file>