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90" r:id="rId7"/>
    <p:sldId id="291" r:id="rId8"/>
    <p:sldId id="269" r:id="rId9"/>
    <p:sldId id="270" r:id="rId10"/>
    <p:sldId id="271" r:id="rId11"/>
    <p:sldId id="272" r:id="rId12"/>
    <p:sldId id="265" r:id="rId13"/>
    <p:sldId id="273" r:id="rId14"/>
    <p:sldId id="266" r:id="rId15"/>
    <p:sldId id="274" r:id="rId16"/>
    <p:sldId id="275" r:id="rId17"/>
    <p:sldId id="267" r:id="rId18"/>
    <p:sldId id="276" r:id="rId19"/>
    <p:sldId id="261" r:id="rId20"/>
    <p:sldId id="292" r:id="rId21"/>
    <p:sldId id="293" r:id="rId22"/>
    <p:sldId id="279" r:id="rId23"/>
    <p:sldId id="280" r:id="rId24"/>
    <p:sldId id="281" r:id="rId25"/>
    <p:sldId id="282" r:id="rId26"/>
    <p:sldId id="283" r:id="rId27"/>
    <p:sldId id="285" r:id="rId28"/>
    <p:sldId id="284" r:id="rId29"/>
    <p:sldId id="278" r:id="rId30"/>
    <p:sldId id="287" r:id="rId31"/>
    <p:sldId id="286" r:id="rId32"/>
    <p:sldId id="288" r:id="rId33"/>
    <p:sldId id="28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74479-C3CD-449D-92B3-CAAE1E09BA46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ADC6A-3CC4-4EF7-8CA7-47323CE7E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84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ADC6A-3CC4-4EF7-8CA7-47323CE7E213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07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ADC6A-3CC4-4EF7-8CA7-47323CE7E213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69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19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2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0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46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06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1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6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40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7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D63A-5D39-433B-B2F5-CBFA68B01529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7B4A-F510-4D90-B7BD-553E6C4616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29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94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CONTROLABILIDADE E OBSERVABILIDADE II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5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3731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NESSE CASO, TEREMOS: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44066"/>
              </p:ext>
            </p:extLst>
          </p:nvPr>
        </p:nvGraphicFramePr>
        <p:xfrm>
          <a:off x="1901825" y="1196975"/>
          <a:ext cx="37052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ção" r:id="rId3" imgW="1523880" imgH="482400" progId="Equation.3">
                  <p:embed/>
                </p:oleObj>
              </mc:Choice>
              <mc:Fallback>
                <p:oleObj name="Equação" r:id="rId3" imgW="152388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1196975"/>
                        <a:ext cx="37052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0" y="2654233"/>
            <a:ext cx="88105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CUJO DETERMINANTE É IGUAL A  0 !! OU SEJA, O SISTEMA</a:t>
            </a:r>
          </a:p>
          <a:p>
            <a:r>
              <a:rPr lang="pt-BR" sz="2800" b="1" u="sng" dirty="0" smtClean="0"/>
              <a:t>NÃO </a:t>
            </a:r>
            <a:r>
              <a:rPr lang="pt-BR" sz="2800" b="1" dirty="0" smtClean="0"/>
              <a:t>É DE ESTADOS COMPLETAMENTE OBSERVÁVEIS. </a:t>
            </a:r>
          </a:p>
          <a:p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2929" y="4039228"/>
            <a:ext cx="8631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QUAL É A INTERPRETAÇÃO FÍSICA DESSES RESULTADOS??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466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650282"/>
              </p:ext>
            </p:extLst>
          </p:nvPr>
        </p:nvGraphicFramePr>
        <p:xfrm>
          <a:off x="971600" y="260648"/>
          <a:ext cx="62753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2" name="Equação" r:id="rId3" imgW="2628720" imgH="482400" progId="Equation.3">
                  <p:embed/>
                </p:oleObj>
              </mc:Choice>
              <mc:Fallback>
                <p:oleObj name="Equação" r:id="rId3" imgW="262872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0648"/>
                        <a:ext cx="627538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7504" y="1700808"/>
            <a:ext cx="5156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O PRIMEIRO CASO, TEMOS: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55675"/>
              </p:ext>
            </p:extLst>
          </p:nvPr>
        </p:nvGraphicFramePr>
        <p:xfrm>
          <a:off x="395536" y="2924944"/>
          <a:ext cx="75184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3" name="Equação" r:id="rId5" imgW="3149280" imgH="482400" progId="Equation.3">
                  <p:embed/>
                </p:oleObj>
              </mc:Choice>
              <mc:Fallback>
                <p:oleObj name="Equação" r:id="rId5" imgW="3149280" imgH="4824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24944"/>
                        <a:ext cx="75184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104076"/>
              </p:ext>
            </p:extLst>
          </p:nvPr>
        </p:nvGraphicFramePr>
        <p:xfrm>
          <a:off x="323528" y="2348880"/>
          <a:ext cx="2569339" cy="49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4" name="Equação" r:id="rId7" imgW="927000" imgH="177480" progId="Equation.3">
                  <p:embed/>
                </p:oleObj>
              </mc:Choice>
              <mc:Fallback>
                <p:oleObj name="Equação" r:id="rId7" imgW="9270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2348880"/>
                        <a:ext cx="2569339" cy="49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1306" y="4221088"/>
            <a:ext cx="5150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O SEGUNDO CASO, TEMOS: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57979"/>
              </p:ext>
            </p:extLst>
          </p:nvPr>
        </p:nvGraphicFramePr>
        <p:xfrm>
          <a:off x="98814" y="5445224"/>
          <a:ext cx="886471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5" name="Equação" r:id="rId9" imgW="4152600" imgH="482400" progId="Equation.3">
                  <p:embed/>
                </p:oleObj>
              </mc:Choice>
              <mc:Fallback>
                <p:oleObj name="Equação" r:id="rId9" imgW="4152600" imgH="482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14" y="5445224"/>
                        <a:ext cx="8864717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688297"/>
              </p:ext>
            </p:extLst>
          </p:nvPr>
        </p:nvGraphicFramePr>
        <p:xfrm>
          <a:off x="138113" y="4745038"/>
          <a:ext cx="26400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6" name="Equação" r:id="rId11" imgW="952200" imgH="177480" progId="Equation.3">
                  <p:embed/>
                </p:oleObj>
              </mc:Choice>
              <mc:Fallback>
                <p:oleObj name="Equação" r:id="rId11" imgW="952200" imgH="17748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4745038"/>
                        <a:ext cx="26400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758746"/>
              </p:ext>
            </p:extLst>
          </p:nvPr>
        </p:nvGraphicFramePr>
        <p:xfrm>
          <a:off x="5349875" y="2492375"/>
          <a:ext cx="30495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7" name="Equação" r:id="rId13" imgW="1333440" imgH="203040" progId="Equation.3">
                  <p:embed/>
                </p:oleObj>
              </mc:Choice>
              <mc:Fallback>
                <p:oleObj name="Equação" r:id="rId13" imgW="1333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49875" y="2492375"/>
                        <a:ext cx="3049588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0364"/>
              </p:ext>
            </p:extLst>
          </p:nvPr>
        </p:nvGraphicFramePr>
        <p:xfrm>
          <a:off x="4583113" y="4840288"/>
          <a:ext cx="415448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8" name="Equação" r:id="rId15" imgW="1815840" imgH="228600" progId="Equation.3">
                  <p:embed/>
                </p:oleObj>
              </mc:Choice>
              <mc:Fallback>
                <p:oleObj name="Equação" r:id="rId15" imgW="1815840" imgH="2286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4840288"/>
                        <a:ext cx="415448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5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556" y="116632"/>
            <a:ext cx="83986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2- USO DE FORMAS CANÔNICAS DIAGONAIS PARA A</a:t>
            </a:r>
          </a:p>
          <a:p>
            <a:r>
              <a:rPr lang="pt-BR" sz="2800" b="1" dirty="0" smtClean="0"/>
              <a:t>PESQUISA DE CONTROLABILIDADE E OBSERVABILIDADE</a:t>
            </a:r>
          </a:p>
          <a:p>
            <a:r>
              <a:rPr lang="pt-BR" sz="2800" b="1" dirty="0" smtClean="0"/>
              <a:t>DE UM SISTEMA DINÂMICO (SISO OU MIMO) 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418" y="1556792"/>
            <a:ext cx="88430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a- CASO DE AUTOVALORES DISTINTOS</a:t>
            </a:r>
          </a:p>
          <a:p>
            <a:pPr algn="just"/>
            <a:endParaRPr lang="pt-BR" sz="2800" b="1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b="1" dirty="0" smtClean="0"/>
              <a:t> APÓS A OBTENÇÃO DA NOVA REPRESENTAÇÃO DO </a:t>
            </a:r>
          </a:p>
          <a:p>
            <a:pPr algn="just"/>
            <a:r>
              <a:rPr lang="pt-BR" sz="2800" b="1" dirty="0" smtClean="0"/>
              <a:t>SISTEMA COM “A” NA FORMA DIAGONAL, SE B’</a:t>
            </a:r>
          </a:p>
          <a:p>
            <a:pPr algn="just"/>
            <a:r>
              <a:rPr lang="pt-BR" sz="2800" b="1" dirty="0" smtClean="0"/>
              <a:t>NÃO CONTER LINHAS NULAS, ENTÃO, TODOS OS MODOS</a:t>
            </a:r>
          </a:p>
          <a:p>
            <a:pPr algn="just"/>
            <a:r>
              <a:rPr lang="pt-BR" sz="2800" b="1" dirty="0" smtClean="0"/>
              <a:t>SÃO CONTROLÁVEIS. OU SEJA, TEMOS UM SISTEMA</a:t>
            </a:r>
          </a:p>
          <a:p>
            <a:pPr algn="just"/>
            <a:r>
              <a:rPr lang="pt-BR" sz="2800" b="1" dirty="0" smtClean="0"/>
              <a:t>DE ESTADOS COMPLETAMENTE CONTROLÁVEIS</a:t>
            </a:r>
          </a:p>
          <a:p>
            <a:pPr algn="just"/>
            <a:endParaRPr lang="pt-BR" sz="2800" b="1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b="1" dirty="0" smtClean="0"/>
              <a:t> SE C’ NÃO CONTER NENHUMA COLUNA NULA ENTÃO</a:t>
            </a:r>
          </a:p>
          <a:p>
            <a:pPr algn="just"/>
            <a:r>
              <a:rPr lang="pt-BR" sz="2800" b="1" dirty="0" smtClean="0"/>
              <a:t>O SISTEMA POSSUI TODOS OS MODOS OBSERVÁVEIS. OU</a:t>
            </a:r>
          </a:p>
          <a:p>
            <a:pPr algn="just"/>
            <a:r>
              <a:rPr lang="pt-BR" sz="2800" b="1" dirty="0" smtClean="0"/>
              <a:t>SEJA, TEMOS UM SISTEMA DE ESTADOS COMPLETAMENTE</a:t>
            </a:r>
          </a:p>
          <a:p>
            <a:pPr algn="just"/>
            <a:r>
              <a:rPr lang="pt-BR" sz="2800" b="1" dirty="0" smtClean="0"/>
              <a:t>OBSERVÁVEIS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212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76940"/>
              </p:ext>
            </p:extLst>
          </p:nvPr>
        </p:nvGraphicFramePr>
        <p:xfrm>
          <a:off x="1691680" y="1556792"/>
          <a:ext cx="4896544" cy="2952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ção" r:id="rId3" imgW="1600200" imgH="965160" progId="Equation.3">
                  <p:embed/>
                </p:oleObj>
              </mc:Choice>
              <mc:Fallback>
                <p:oleObj name="Equação" r:id="rId3" imgW="1600200" imgH="9651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56792"/>
                        <a:ext cx="4896544" cy="2952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548680"/>
            <a:ext cx="172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EXEMPLO: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4941168"/>
            <a:ext cx="76602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SISTEMA É DE ESTADOS CONTROLÁVEIS, PORÉM</a:t>
            </a:r>
          </a:p>
          <a:p>
            <a:r>
              <a:rPr lang="pt-BR" sz="2800" b="1" dirty="0" smtClean="0"/>
              <a:t>NÃO É DE ESTADOS OBSERVÁVEIS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405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7681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b- CASO DE AUTO-VALORES COM MULTIPLICIDADE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997221"/>
            <a:ext cx="90413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SISTEMA É COLOCADO NA FORMA CANÔNICA DE JORDAN</a:t>
            </a:r>
          </a:p>
          <a:p>
            <a:r>
              <a:rPr lang="pt-BR" sz="2800" b="1" dirty="0" smtClean="0"/>
              <a:t>(ISSO INCLUI A EVENTUAL FORMA DIAGONAL)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312" y="2132856"/>
            <a:ext cx="88508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b.1- BLOCOS COM AUTO-VALORES DIFERENTES</a:t>
            </a:r>
          </a:p>
          <a:p>
            <a:endParaRPr lang="pt-BR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 NA LINHA CORRESPONDENTE À BASE DE CADA BLOCO,</a:t>
            </a:r>
          </a:p>
          <a:p>
            <a:r>
              <a:rPr lang="pt-BR" sz="2800" b="1" u="sng" dirty="0" smtClean="0"/>
              <a:t>SE</a:t>
            </a:r>
            <a:r>
              <a:rPr lang="pt-BR" sz="2800" b="1" dirty="0" smtClean="0"/>
              <a:t> B´ NÃO FOR NULO </a:t>
            </a:r>
            <a:r>
              <a:rPr lang="pt-BR" sz="2800" b="1" u="sng" dirty="0" smtClean="0"/>
              <a:t>ENTÃO</a:t>
            </a:r>
            <a:r>
              <a:rPr lang="pt-BR" sz="2800" b="1" dirty="0" smtClean="0"/>
              <a:t> O SISTEMA É DE ESTADOS</a:t>
            </a:r>
          </a:p>
          <a:p>
            <a:r>
              <a:rPr lang="pt-BR" sz="2800" b="1" dirty="0" smtClean="0"/>
              <a:t>COMPLETAMENTE CONTROLÁVEIS.</a:t>
            </a:r>
          </a:p>
          <a:p>
            <a:endParaRPr lang="pt-BR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 NA COLUNA DE C´ CORRESPONDENTE À COLUNA DE A´</a:t>
            </a:r>
          </a:p>
          <a:p>
            <a:r>
              <a:rPr lang="pt-BR" sz="2800" b="1" dirty="0" smtClean="0"/>
              <a:t>ONDE CADA BLOCO SE INICIA, C´ NÃO PODE SER NULO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2552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303485"/>
              </p:ext>
            </p:extLst>
          </p:nvPr>
        </p:nvGraphicFramePr>
        <p:xfrm>
          <a:off x="1289050" y="620688"/>
          <a:ext cx="555625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ção" r:id="rId3" imgW="1815840" imgH="965160" progId="Equation.3">
                  <p:embed/>
                </p:oleObj>
              </mc:Choice>
              <mc:Fallback>
                <p:oleObj name="Equação" r:id="rId3" imgW="1815840" imgH="9651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620688"/>
                        <a:ext cx="5556250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0" y="3645024"/>
            <a:ext cx="4755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TESTE DE CONTROLABILIDADE: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220070"/>
              </p:ext>
            </p:extLst>
          </p:nvPr>
        </p:nvGraphicFramePr>
        <p:xfrm>
          <a:off x="273050" y="4221163"/>
          <a:ext cx="83327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ção" r:id="rId5" imgW="3429000" imgH="482400" progId="Equation.3">
                  <p:embed/>
                </p:oleObj>
              </mc:Choice>
              <mc:Fallback>
                <p:oleObj name="Equação" r:id="rId5" imgW="3429000" imgH="482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221163"/>
                        <a:ext cx="833278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5445224"/>
            <a:ext cx="88456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A CONTROLABILIDADE SÓ DEPENDE DA LINHA</a:t>
            </a:r>
          </a:p>
          <a:p>
            <a:r>
              <a:rPr lang="pt-BR" sz="2800" b="1" dirty="0" smtClean="0"/>
              <a:t>2 DA MATRIZ “B’ ”. ISSO SE DEVE AO ACOPLAMENTO QUE</a:t>
            </a:r>
          </a:p>
          <a:p>
            <a:r>
              <a:rPr lang="pt-BR" sz="2800" b="1" dirty="0" smtClean="0"/>
              <a:t>OCORRE NA PRIMEIRA LINHA DE A’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6494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8615" y="188640"/>
            <a:ext cx="4496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TESTE DE OBSERVABILIDADE: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319279"/>
              </p:ext>
            </p:extLst>
          </p:nvPr>
        </p:nvGraphicFramePr>
        <p:xfrm>
          <a:off x="55563" y="981075"/>
          <a:ext cx="91376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ção" r:id="rId3" imgW="3759120" imgH="482400" progId="Equation.3">
                  <p:embed/>
                </p:oleObj>
              </mc:Choice>
              <mc:Fallback>
                <p:oleObj name="Equação" r:id="rId3" imgW="3759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3" y="981075"/>
                        <a:ext cx="91376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300" y="2204863"/>
            <a:ext cx="91788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A OBSERVABILIDADE SÓ DEPENDE DA COLUNA</a:t>
            </a:r>
          </a:p>
          <a:p>
            <a:r>
              <a:rPr lang="pt-BR" sz="2800" b="1" dirty="0"/>
              <a:t>1</a:t>
            </a:r>
            <a:r>
              <a:rPr lang="pt-BR" sz="2800" b="1" dirty="0" smtClean="0"/>
              <a:t> DA MATRIZ “C’ ”. ISSO SE DEVE AO ACOPLAMENTO QUE</a:t>
            </a:r>
          </a:p>
          <a:p>
            <a:r>
              <a:rPr lang="pt-BR" sz="2800" b="1" dirty="0" smtClean="0"/>
              <a:t>OCORRE NA PRIMEIRA LINHA DE A’, OU SEJA, O CONHECI-</a:t>
            </a:r>
          </a:p>
          <a:p>
            <a:r>
              <a:rPr lang="pt-BR" sz="2800" b="1" dirty="0" smtClean="0"/>
              <a:t>MENTO DO PRIMEIRO MODO TAMBÉM FORNECE INFORMA-</a:t>
            </a:r>
          </a:p>
          <a:p>
            <a:r>
              <a:rPr lang="pt-BR" sz="2800" b="1" dirty="0" smtClean="0"/>
              <a:t>ÇÃO SOBRE O SEGUNDO.</a:t>
            </a:r>
          </a:p>
        </p:txBody>
      </p:sp>
    </p:spTree>
    <p:extLst>
      <p:ext uri="{BB962C8B-B14F-4D97-AF65-F5344CB8AC3E}">
        <p14:creationId xmlns:p14="http://schemas.microsoft.com/office/powerpoint/2010/main" val="15956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4" y="404664"/>
            <a:ext cx="933018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b.2- BLOCOS, EVENTUALMENTE, CORRESPONDENTES</a:t>
            </a:r>
          </a:p>
          <a:p>
            <a:r>
              <a:rPr lang="pt-BR" sz="2800" b="1" dirty="0" smtClean="0"/>
              <a:t>AOS MESMOS AUTO-VALORES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O SISTEMA É DE ESTADOS COMPLETAMENTE CONTROLÁVEIS. </a:t>
            </a:r>
          </a:p>
          <a:p>
            <a:r>
              <a:rPr lang="pt-BR" sz="2800" b="1" dirty="0" smtClean="0"/>
              <a:t>SE E SÓ SE AS LINHAS DE B’ CORRESPONDENTES À BASE DE</a:t>
            </a:r>
          </a:p>
          <a:p>
            <a:r>
              <a:rPr lang="pt-BR" sz="2800" b="1" dirty="0" smtClean="0"/>
              <a:t>CADA BLOCO FORMAREM UM CONJUNTO L.I.</a:t>
            </a:r>
          </a:p>
          <a:p>
            <a:endParaRPr lang="pt-BR" sz="2800" b="1" dirty="0"/>
          </a:p>
          <a:p>
            <a:r>
              <a:rPr lang="pt-BR" sz="2800" b="1" dirty="0" smtClean="0"/>
              <a:t>O SISTEMA É DE ESTADOS COMPLETAMENTE OBSERVÁVEIS</a:t>
            </a:r>
          </a:p>
          <a:p>
            <a:r>
              <a:rPr lang="pt-BR" sz="2800" b="1" dirty="0" smtClean="0"/>
              <a:t>SE E SÓ SE AS COLUNAS DE C´ CORRESPONDENTES AO INÍCIO</a:t>
            </a:r>
          </a:p>
          <a:p>
            <a:r>
              <a:rPr lang="pt-BR" sz="2800" b="1" dirty="0" smtClean="0"/>
              <a:t>DE CADA BLOCO FORMAREM UM CONJUNTO L.I. 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176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624736" cy="374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39891" y="4293096"/>
            <a:ext cx="915224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SISTEMA É DE ESTADOS COMPLETAMENTE CONTROLÁVEIS</a:t>
            </a:r>
          </a:p>
          <a:p>
            <a:r>
              <a:rPr lang="pt-BR" sz="2800" b="1" dirty="0" smtClean="0"/>
              <a:t> SE AS LINHAS 2, 3, 4 E 7 FORMAREM UM CONJUNTO L.I.</a:t>
            </a:r>
          </a:p>
          <a:p>
            <a:endParaRPr lang="pt-BR" sz="2800" b="1" dirty="0"/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O SISTEMA É DE ESTADOS COMPLETAMENTE </a:t>
            </a:r>
            <a:r>
              <a:rPr lang="pt-BR" sz="2800" b="1" dirty="0" smtClean="0">
                <a:solidFill>
                  <a:prstClr val="black"/>
                </a:solidFill>
              </a:rPr>
              <a:t>OBSERVÁVEIS</a:t>
            </a:r>
            <a:endParaRPr lang="pt-BR" sz="2800" b="1" dirty="0">
              <a:solidFill>
                <a:prstClr val="black"/>
              </a:solidFill>
            </a:endParaRPr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 SE AS </a:t>
            </a:r>
            <a:r>
              <a:rPr lang="pt-BR" sz="2800" b="1" dirty="0" smtClean="0">
                <a:solidFill>
                  <a:prstClr val="black"/>
                </a:solidFill>
              </a:rPr>
              <a:t>COLUNAS 1, </a:t>
            </a:r>
            <a:r>
              <a:rPr lang="pt-BR" sz="2800" b="1" dirty="0">
                <a:solidFill>
                  <a:prstClr val="black"/>
                </a:solidFill>
              </a:rPr>
              <a:t>3, 4 E </a:t>
            </a:r>
            <a:r>
              <a:rPr lang="pt-BR" sz="2800" b="1" dirty="0" smtClean="0">
                <a:solidFill>
                  <a:prstClr val="black"/>
                </a:solidFill>
              </a:rPr>
              <a:t>5 </a:t>
            </a:r>
            <a:r>
              <a:rPr lang="pt-BR" sz="2800" b="1" dirty="0">
                <a:solidFill>
                  <a:prstClr val="black"/>
                </a:solidFill>
              </a:rPr>
              <a:t>FORMAREM UM CONJUNTO L.I.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7780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48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2-CANCELAMENTO DE PÓLOS E ZEROS EM SISTEMAS MIMO.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24744"/>
            <a:ext cx="83551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CONDIÇÃO NECESSÁRIA E SUFICIENTE PARA QUE UM</a:t>
            </a:r>
          </a:p>
          <a:p>
            <a:r>
              <a:rPr lang="pt-BR" sz="2800" b="1" dirty="0" smtClean="0"/>
              <a:t>MODO, RELATIVO A UM AUTOVALOR       E AUTOVETOR</a:t>
            </a:r>
          </a:p>
          <a:p>
            <a:r>
              <a:rPr lang="pt-BR" sz="2800" b="1" dirty="0" smtClean="0"/>
              <a:t>      , SEJA NÃO OBSERVÁVEL , É QUE O SISTEMA TENHA</a:t>
            </a:r>
          </a:p>
          <a:p>
            <a:r>
              <a:rPr lang="pt-BR" sz="2800" b="1" dirty="0" smtClean="0"/>
              <a:t>UM ZERO NESSE AUTOVALOR </a:t>
            </a:r>
            <a:r>
              <a:rPr lang="pt-BR" sz="2800" b="1" u="sng" dirty="0" smtClean="0"/>
              <a:t>E COM A DIREÇÃO DADA</a:t>
            </a:r>
          </a:p>
          <a:p>
            <a:r>
              <a:rPr lang="pt-BR" sz="2800" b="1" u="sng" dirty="0" smtClean="0"/>
              <a:t>POR ESSE AUTOVETOR</a:t>
            </a:r>
            <a:r>
              <a:rPr lang="pt-BR" sz="2800" b="1" dirty="0" smtClean="0"/>
              <a:t>.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088602"/>
              </p:ext>
            </p:extLst>
          </p:nvPr>
        </p:nvGraphicFramePr>
        <p:xfrm>
          <a:off x="6084168" y="1628800"/>
          <a:ext cx="376932" cy="484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8" name="Equação" r:id="rId3" imgW="177480" imgH="228600" progId="Equation.3">
                  <p:embed/>
                </p:oleObj>
              </mc:Choice>
              <mc:Fallback>
                <p:oleObj name="Equação" r:id="rId3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4168" y="1628800"/>
                        <a:ext cx="376932" cy="484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39796"/>
              </p:ext>
            </p:extLst>
          </p:nvPr>
        </p:nvGraphicFramePr>
        <p:xfrm>
          <a:off x="611560" y="1988840"/>
          <a:ext cx="370582" cy="513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" name="Equação" r:id="rId5" imgW="164880" imgH="228600" progId="Equation.3">
                  <p:embed/>
                </p:oleObj>
              </mc:Choice>
              <mc:Fallback>
                <p:oleObj name="Equação" r:id="rId5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1988840"/>
                        <a:ext cx="370582" cy="513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167367"/>
              </p:ext>
            </p:extLst>
          </p:nvPr>
        </p:nvGraphicFramePr>
        <p:xfrm>
          <a:off x="1374774" y="4725144"/>
          <a:ext cx="6394451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0" name="Equação" r:id="rId7" imgW="2400120" imgH="253800" progId="Equation.3">
                  <p:embed/>
                </p:oleObj>
              </mc:Choice>
              <mc:Fallback>
                <p:oleObj name="Equação" r:id="rId7" imgW="24001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4774" y="4725144"/>
                        <a:ext cx="6394451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3987061"/>
            <a:ext cx="90548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COMO ESSES SÃO AUTOVALOR E AUTOVETOR DO SISTEMA, </a:t>
            </a:r>
          </a:p>
          <a:p>
            <a:r>
              <a:rPr lang="pt-BR" sz="2800" b="1" dirty="0" smtClean="0"/>
              <a:t>TEMOS: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-36512" y="3543399"/>
            <a:ext cx="2498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DEMONSTRAÇÃO:</a:t>
            </a:r>
            <a:endParaRPr lang="pt-BR" sz="2400" b="1" u="sng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7504" y="5445224"/>
            <a:ext cx="848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QUE ESSE MODO SEJA NÃO OBSERVÁVEL, TEMOS:</a:t>
            </a:r>
            <a:endParaRPr lang="pt-BR" sz="2800" b="1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478247"/>
              </p:ext>
            </p:extLst>
          </p:nvPr>
        </p:nvGraphicFramePr>
        <p:xfrm>
          <a:off x="2627784" y="5942116"/>
          <a:ext cx="52149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1" name="Equação" r:id="rId9" imgW="2044440" imgH="253800" progId="Equation.3">
                  <p:embed/>
                </p:oleObj>
              </mc:Choice>
              <mc:Fallback>
                <p:oleObj name="Equação" r:id="rId9" imgW="20444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27784" y="5942116"/>
                        <a:ext cx="5214938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0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31086"/>
            <a:ext cx="914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1- CANCELAMENTO DE PÓLOS E ZEROS EM SISTEMAS “SISO”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5280" y="1052736"/>
            <a:ext cx="87295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“ANULANDO-SE O RESÍDUO RELATIVO A UM PÓLO</a:t>
            </a:r>
          </a:p>
          <a:p>
            <a:pPr algn="just"/>
            <a:r>
              <a:rPr lang="pt-BR" sz="2800" b="1" dirty="0" smtClean="0"/>
              <a:t>NÃO SE FAZ COM QUE O SUBSISTEMA CORRESPONDENTE</a:t>
            </a:r>
          </a:p>
          <a:p>
            <a:pPr algn="just"/>
            <a:r>
              <a:rPr lang="pt-BR" sz="2800" b="1" dirty="0" smtClean="0"/>
              <a:t>DESAPAREÇA, MAS, TORNA-O INVISÍVEL”.</a:t>
            </a:r>
          </a:p>
          <a:p>
            <a:pPr algn="just"/>
            <a:endParaRPr lang="pt-BR" sz="2800" b="1" dirty="0"/>
          </a:p>
          <a:p>
            <a:pPr lvl="0"/>
            <a:r>
              <a:rPr lang="pt-BR" sz="2800" b="1" dirty="0" smtClean="0">
                <a:solidFill>
                  <a:prstClr val="black"/>
                </a:solidFill>
              </a:rPr>
              <a:t>“SE </a:t>
            </a:r>
            <a:r>
              <a:rPr lang="pt-BR" sz="2800" b="1" dirty="0">
                <a:solidFill>
                  <a:prstClr val="black"/>
                </a:solidFill>
              </a:rPr>
              <a:t>HOUVER CANCELAMENTO, OU O SISTEMA É NÃO </a:t>
            </a:r>
          </a:p>
          <a:p>
            <a:pPr lvl="0"/>
            <a:r>
              <a:rPr lang="pt-BR" sz="2800" b="1" dirty="0">
                <a:solidFill>
                  <a:prstClr val="black"/>
                </a:solidFill>
              </a:rPr>
              <a:t>CONTROLÁVEL, OU NÃO OBSERVÁVEL OU OS </a:t>
            </a:r>
            <a:r>
              <a:rPr lang="pt-BR" sz="2800" b="1" dirty="0" smtClean="0">
                <a:solidFill>
                  <a:prstClr val="black"/>
                </a:solidFill>
              </a:rPr>
              <a:t>2”.</a:t>
            </a:r>
            <a:endParaRPr lang="pt-B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287070"/>
            <a:ext cx="4937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NA FORMA MATRICIAL, TEMOS: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042639"/>
              </p:ext>
            </p:extLst>
          </p:nvPr>
        </p:nvGraphicFramePr>
        <p:xfrm>
          <a:off x="827584" y="980728"/>
          <a:ext cx="270598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ção" r:id="rId3" imgW="1066680" imgH="482400" progId="Equation.3">
                  <p:embed/>
                </p:oleObj>
              </mc:Choice>
              <mc:Fallback>
                <p:oleObj name="Equação" r:id="rId3" imgW="10666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980728"/>
                        <a:ext cx="2705986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779912" y="863538"/>
            <a:ext cx="5364088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LEMBRE DAS EQUAÇÕES PARA</a:t>
            </a:r>
          </a:p>
          <a:p>
            <a:r>
              <a:rPr lang="pt-BR" sz="2800" b="1" dirty="0" smtClean="0"/>
              <a:t>O CÁLCULO DO ZERO DO SISTEMA: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186195"/>
              </p:ext>
            </p:extLst>
          </p:nvPr>
        </p:nvGraphicFramePr>
        <p:xfrm>
          <a:off x="4540002" y="1988840"/>
          <a:ext cx="406209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ção" r:id="rId5" imgW="1739880" imgH="431640" progId="Equation.3">
                  <p:embed/>
                </p:oleObj>
              </mc:Choice>
              <mc:Fallback>
                <p:oleObj name="Equação" r:id="rId5" imgW="1739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40002" y="1988840"/>
                        <a:ext cx="4062099" cy="10081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3528" y="2492896"/>
            <a:ext cx="1515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 SEJA: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339572"/>
              </p:ext>
            </p:extLst>
          </p:nvPr>
        </p:nvGraphicFramePr>
        <p:xfrm>
          <a:off x="488950" y="3213100"/>
          <a:ext cx="57372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Equação" r:id="rId7" imgW="2260440" imgH="482400" progId="Equation.3">
                  <p:embed/>
                </p:oleObj>
              </mc:Choice>
              <mc:Fallback>
                <p:oleObj name="Equação" r:id="rId7" imgW="2260440" imgH="4824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213100"/>
                        <a:ext cx="5737225" cy="1223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0" y="4581128"/>
            <a:ext cx="839870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EXPRESSÃO ACIMA AFIRMA QUE         É UM ZERO DO </a:t>
            </a:r>
          </a:p>
          <a:p>
            <a:r>
              <a:rPr lang="pt-BR" sz="2800" b="1" dirty="0" smtClean="0"/>
              <a:t>SISTEMA E      É A DIREÇÃO DESSE ZERO. POR OUTRO</a:t>
            </a:r>
          </a:p>
          <a:p>
            <a:r>
              <a:rPr lang="pt-BR" sz="2800" b="1" dirty="0" smtClean="0"/>
              <a:t> LADO, SE PARTIRMOS DA EXPRESSÃO 3), TEMOS QUE</a:t>
            </a:r>
          </a:p>
          <a:p>
            <a:r>
              <a:rPr lang="pt-BR" sz="2800" b="1" dirty="0" smtClean="0"/>
              <a:t>C     É NULO, IMPLICANDO QUE ESSE MODO NÃO É </a:t>
            </a:r>
          </a:p>
          <a:p>
            <a:r>
              <a:rPr lang="pt-BR" sz="2800" b="1" dirty="0" smtClean="0"/>
              <a:t>OBSERVÁVEL</a:t>
            </a:r>
            <a:endParaRPr lang="pt-BR" sz="28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362520"/>
              </p:ext>
            </p:extLst>
          </p:nvPr>
        </p:nvGraphicFramePr>
        <p:xfrm>
          <a:off x="5364088" y="4581128"/>
          <a:ext cx="409653" cy="52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ção" r:id="rId9" imgW="177480" imgH="228600" progId="Equation.3">
                  <p:embed/>
                </p:oleObj>
              </mc:Choice>
              <mc:Fallback>
                <p:oleObj name="Equação" r:id="rId9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4088" y="4581128"/>
                        <a:ext cx="409653" cy="526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240134"/>
              </p:ext>
            </p:extLst>
          </p:nvPr>
        </p:nvGraphicFramePr>
        <p:xfrm>
          <a:off x="1691680" y="5013176"/>
          <a:ext cx="360040" cy="498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ção" r:id="rId11" imgW="164880" imgH="228600" progId="Equation.3">
                  <p:embed/>
                </p:oleObj>
              </mc:Choice>
              <mc:Fallback>
                <p:oleObj name="Equação" r:id="rId11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91680" y="5013176"/>
                        <a:ext cx="360040" cy="498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074471"/>
              </p:ext>
            </p:extLst>
          </p:nvPr>
        </p:nvGraphicFramePr>
        <p:xfrm>
          <a:off x="251520" y="5877272"/>
          <a:ext cx="3603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ção" r:id="rId13" imgW="164880" imgH="228600" progId="Equation.3">
                  <p:embed/>
                </p:oleObj>
              </mc:Choice>
              <mc:Fallback>
                <p:oleObj name="Equação" r:id="rId13" imgW="164880" imgH="2286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877272"/>
                        <a:ext cx="3603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197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925" y="260648"/>
            <a:ext cx="82105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QUANDO O ZERO DE UM SISTEMA MIMO CAUSA </a:t>
            </a:r>
          </a:p>
          <a:p>
            <a:r>
              <a:rPr lang="pt-BR" sz="2800" b="1" dirty="0" smtClean="0"/>
              <a:t>PERDA DE CONTROLABILIDADE OU OBSERVABILIDADE</a:t>
            </a:r>
          </a:p>
          <a:p>
            <a:r>
              <a:rPr lang="pt-BR" sz="2800" b="1" dirty="0" smtClean="0"/>
              <a:t>, DIZEMOS QUE HÁ UM </a:t>
            </a:r>
            <a:r>
              <a:rPr lang="pt-BR" sz="2800" b="1" u="sng" dirty="0" smtClean="0"/>
              <a:t>CANCELAMENTO DE PÓLOS </a:t>
            </a:r>
          </a:p>
          <a:p>
            <a:r>
              <a:rPr lang="pt-BR" sz="2800" b="1" u="sng" dirty="0" smtClean="0"/>
              <a:t>E ZEROS.</a:t>
            </a:r>
            <a:endParaRPr lang="pt-BR" sz="2800" b="1" u="sng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925" y="3356992"/>
            <a:ext cx="91620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QUE, PARA SE COMPROVAR O CANCELAMENTO,</a:t>
            </a:r>
          </a:p>
          <a:p>
            <a:r>
              <a:rPr lang="pt-BR" sz="2800" b="1" dirty="0" smtClean="0"/>
              <a:t>TANTO DE UM DOS ZEROS DO SISTEMA TEM QUE COINCIDIR</a:t>
            </a:r>
          </a:p>
          <a:p>
            <a:r>
              <a:rPr lang="pt-BR" sz="2800" b="1" dirty="0" smtClean="0"/>
              <a:t>COM UM DOS PÓLOS, COMO O RESPECTIVO AUTOVETOR</a:t>
            </a:r>
          </a:p>
          <a:p>
            <a:r>
              <a:rPr lang="pt-BR" sz="2800" b="1" dirty="0" smtClean="0"/>
              <a:t>DESSE PÓLO TEM QUE SER A DIREÇÃO DE UM ZERO DO</a:t>
            </a:r>
          </a:p>
          <a:p>
            <a:r>
              <a:rPr lang="pt-BR" sz="2800" b="1" dirty="0" smtClean="0"/>
              <a:t>SISTEMA.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133465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88640"/>
            <a:ext cx="86074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u="sng" dirty="0" smtClean="0"/>
              <a:t>AUTOVETORES DOS MODOS DE “A” À ESQUERDA</a:t>
            </a:r>
          </a:p>
          <a:p>
            <a:pPr algn="ctr"/>
            <a:r>
              <a:rPr lang="pt-BR" sz="2800" b="1" u="sng" dirty="0" smtClean="0"/>
              <a:t>E À DIREITA E SUAS RELAÇÕES COM A OBSERVABILIDADE</a:t>
            </a:r>
          </a:p>
          <a:p>
            <a:pPr algn="ctr"/>
            <a:r>
              <a:rPr lang="pt-BR" sz="2800" b="1" u="sng" dirty="0" smtClean="0"/>
              <a:t>E CONTROLABILIDADE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75793"/>
              </p:ext>
            </p:extLst>
          </p:nvPr>
        </p:nvGraphicFramePr>
        <p:xfrm>
          <a:off x="914400" y="1628800"/>
          <a:ext cx="77168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0" name="Equação" r:id="rId4" imgW="3327120" imgH="279360" progId="Equation.3">
                  <p:embed/>
                </p:oleObj>
              </mc:Choice>
              <mc:Fallback>
                <p:oleObj name="Equação" r:id="rId4" imgW="33271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628800"/>
                        <a:ext cx="7716838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4399" y="3068960"/>
            <a:ext cx="8504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, PARA                                 , OU SEJA, ESSES VETORES SÃO </a:t>
            </a:r>
          </a:p>
          <a:p>
            <a:r>
              <a:rPr lang="pt-BR" sz="2800" b="1" dirty="0" smtClean="0"/>
              <a:t>ORTOGONAIS  POIS: 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492858"/>
              </p:ext>
            </p:extLst>
          </p:nvPr>
        </p:nvGraphicFramePr>
        <p:xfrm>
          <a:off x="1378166" y="2996952"/>
          <a:ext cx="2545762" cy="64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1" name="Equação" r:id="rId6" imgW="1104840" imgH="279360" progId="Equation.3">
                  <p:embed/>
                </p:oleObj>
              </mc:Choice>
              <mc:Fallback>
                <p:oleObj name="Equação" r:id="rId6" imgW="110484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78166" y="2996952"/>
                        <a:ext cx="2545762" cy="64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98703"/>
              </p:ext>
            </p:extLst>
          </p:nvPr>
        </p:nvGraphicFramePr>
        <p:xfrm>
          <a:off x="1187624" y="4149080"/>
          <a:ext cx="6156325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2" name="Equação" r:id="rId8" imgW="2654280" imgH="609480" progId="Equation.3">
                  <p:embed/>
                </p:oleObj>
              </mc:Choice>
              <mc:Fallback>
                <p:oleObj name="Equação" r:id="rId8" imgW="2654280" imgH="6094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149080"/>
                        <a:ext cx="6156325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24399" y="2420888"/>
            <a:ext cx="8689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CONSIDERANDO O CASO DE  AUTOVALORES DISTINTOS  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9896" y="5508557"/>
            <a:ext cx="7655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COMO OS AUTOVALORES SÃO DISTINTOS, TEMOS:</a:t>
            </a:r>
            <a:endParaRPr lang="pt-BR" sz="28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818101"/>
              </p:ext>
            </p:extLst>
          </p:nvPr>
        </p:nvGraphicFramePr>
        <p:xfrm>
          <a:off x="755576" y="5949280"/>
          <a:ext cx="1510760" cy="72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3" name="Equação" r:id="rId10" imgW="634680" imgH="304560" progId="Equation.3">
                  <p:embed/>
                </p:oleObj>
              </mc:Choice>
              <mc:Fallback>
                <p:oleObj name="Equação" r:id="rId10" imgW="6346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5576" y="5949280"/>
                        <a:ext cx="1510760" cy="72516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2411760" y="6031777"/>
            <a:ext cx="6466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 SEJA,                          SÃO ORTOGONAIS </a:t>
            </a:r>
            <a:endParaRPr lang="pt-BR" sz="2800" b="1" dirty="0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9130"/>
              </p:ext>
            </p:extLst>
          </p:nvPr>
        </p:nvGraphicFramePr>
        <p:xfrm>
          <a:off x="3782739" y="6094685"/>
          <a:ext cx="21574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4" name="Equação" r:id="rId12" imgW="952200" imgH="253800" progId="Equation.3">
                  <p:embed/>
                </p:oleObj>
              </mc:Choice>
              <mc:Fallback>
                <p:oleObj name="Equação" r:id="rId12" imgW="952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782739" y="6094685"/>
                        <a:ext cx="2157413" cy="57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317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304808"/>
            <a:ext cx="8533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QUE, PARA i=j, O PRODUTO ESCALAR DE v </a:t>
            </a:r>
            <a:r>
              <a:rPr lang="pt-BR" sz="2800" b="1" i="1" dirty="0" smtClean="0"/>
              <a:t> </a:t>
            </a:r>
            <a:r>
              <a:rPr lang="pt-BR" sz="2800" b="1" dirty="0" smtClean="0"/>
              <a:t>POR</a:t>
            </a:r>
            <a:r>
              <a:rPr lang="pt-BR" sz="2800" b="1" i="1" dirty="0" smtClean="0"/>
              <a:t> w </a:t>
            </a:r>
          </a:p>
          <a:p>
            <a:r>
              <a:rPr lang="pt-BR" sz="2800" b="1" dirty="0" smtClean="0"/>
              <a:t>DEVE SER DIFERENTE DE 0, POIS, CADA CONJUNTO DE</a:t>
            </a:r>
          </a:p>
          <a:p>
            <a:r>
              <a:rPr lang="pt-BR" sz="2800" b="1" dirty="0" smtClean="0"/>
              <a:t>VETORES “v” E “W” FORMA UM CONJUNTO  L.I.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691680" y="2348880"/>
            <a:ext cx="2088232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1615480" y="2816932"/>
            <a:ext cx="22406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2735796" y="1916832"/>
            <a:ext cx="8384" cy="9001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 flipV="1">
            <a:off x="2195736" y="1916832"/>
            <a:ext cx="548444" cy="8904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863772"/>
              </p:ext>
            </p:extLst>
          </p:nvPr>
        </p:nvGraphicFramePr>
        <p:xfrm>
          <a:off x="3923928" y="2636912"/>
          <a:ext cx="360040" cy="470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" name="Equação" r:id="rId4" imgW="164880" imgH="215640" progId="Equation.3">
                  <p:embed/>
                </p:oleObj>
              </mc:Choice>
              <mc:Fallback>
                <p:oleObj name="Equação" r:id="rId4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3928" y="2636912"/>
                        <a:ext cx="360040" cy="470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239055"/>
              </p:ext>
            </p:extLst>
          </p:nvPr>
        </p:nvGraphicFramePr>
        <p:xfrm>
          <a:off x="3765550" y="1916113"/>
          <a:ext cx="388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" name="Equação" r:id="rId6" imgW="177480" imgH="215640" progId="Equation.3">
                  <p:embed/>
                </p:oleObj>
              </mc:Choice>
              <mc:Fallback>
                <p:oleObj name="Equação" r:id="rId6" imgW="177480" imgH="21564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1916113"/>
                        <a:ext cx="388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338149"/>
              </p:ext>
            </p:extLst>
          </p:nvPr>
        </p:nvGraphicFramePr>
        <p:xfrm>
          <a:off x="1691680" y="1863083"/>
          <a:ext cx="4445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4" name="Equação" r:id="rId8" imgW="203040" imgH="215640" progId="Equation.3">
                  <p:embed/>
                </p:oleObj>
              </mc:Choice>
              <mc:Fallback>
                <p:oleObj name="Equação" r:id="rId8" imgW="203040" imgH="21564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863083"/>
                        <a:ext cx="4445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96731"/>
              </p:ext>
            </p:extLst>
          </p:nvPr>
        </p:nvGraphicFramePr>
        <p:xfrm>
          <a:off x="2760663" y="1681163"/>
          <a:ext cx="4730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5" name="Equação" r:id="rId10" imgW="215640" imgH="215640" progId="Equation.3">
                  <p:embed/>
                </p:oleObj>
              </mc:Choice>
              <mc:Fallback>
                <p:oleObj name="Equação" r:id="rId10" imgW="215640" imgH="215640" progId="Equation.3">
                  <p:embed/>
                  <p:pic>
                    <p:nvPicPr>
                      <p:cNvPr id="0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1681163"/>
                        <a:ext cx="4730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61178" y="3356992"/>
            <a:ext cx="8770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AJUSTEMOS AS MAGNITUDES DOS VETORES DE FORMA A</a:t>
            </a:r>
          </a:p>
          <a:p>
            <a:r>
              <a:rPr lang="pt-BR" sz="2800" b="1" dirty="0" smtClean="0"/>
              <a:t>NORMALIZAR SEU PRODUTO ESCALAR:</a:t>
            </a:r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833220"/>
              </p:ext>
            </p:extLst>
          </p:nvPr>
        </p:nvGraphicFramePr>
        <p:xfrm>
          <a:off x="2744180" y="4509120"/>
          <a:ext cx="1372220" cy="656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6" name="Equação" r:id="rId12" imgW="583920" imgH="279360" progId="Equation.3">
                  <p:embed/>
                </p:oleObj>
              </mc:Choice>
              <mc:Fallback>
                <p:oleObj name="Equação" r:id="rId12" imgW="5839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44180" y="4509120"/>
                        <a:ext cx="1372220" cy="656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107504" y="5229200"/>
            <a:ext cx="5478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MONTEMOS, AGORA, AS MATRIZES</a:t>
            </a:r>
            <a:endParaRPr lang="pt-BR" sz="2800" b="1" dirty="0"/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7909"/>
              </p:ext>
            </p:extLst>
          </p:nvPr>
        </p:nvGraphicFramePr>
        <p:xfrm>
          <a:off x="826118" y="5805264"/>
          <a:ext cx="275630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7" name="Equação" r:id="rId14" imgW="1346040" imgH="457200" progId="Equation.3">
                  <p:embed/>
                </p:oleObj>
              </mc:Choice>
              <mc:Fallback>
                <p:oleObj name="Equação" r:id="rId14" imgW="13460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26118" y="5805264"/>
                        <a:ext cx="275630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eta para a direita 23"/>
          <p:cNvSpPr/>
          <p:nvPr/>
        </p:nvSpPr>
        <p:spPr>
          <a:xfrm>
            <a:off x="3995936" y="5949280"/>
            <a:ext cx="100811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072544"/>
              </p:ext>
            </p:extLst>
          </p:nvPr>
        </p:nvGraphicFramePr>
        <p:xfrm>
          <a:off x="5203080" y="5996012"/>
          <a:ext cx="3510307" cy="52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8" name="Equação" r:id="rId16" imgW="1600200" imgH="241200" progId="Equation.3">
                  <p:embed/>
                </p:oleObj>
              </mc:Choice>
              <mc:Fallback>
                <p:oleObj name="Equação" r:id="rId16" imgW="16002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03080" y="5996012"/>
                        <a:ext cx="3510307" cy="52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2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385500"/>
            <a:ext cx="71974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 AS RELAÇÕES DE AUTOVALORES E </a:t>
            </a:r>
          </a:p>
          <a:p>
            <a:pPr algn="just"/>
            <a:r>
              <a:rPr lang="pt-BR" sz="2800" b="1" dirty="0" smtClean="0"/>
              <a:t>AUTOVETORES, TEMOS: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760450"/>
              </p:ext>
            </p:extLst>
          </p:nvPr>
        </p:nvGraphicFramePr>
        <p:xfrm>
          <a:off x="1619672" y="1772816"/>
          <a:ext cx="4392488" cy="190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" name="Equação" r:id="rId3" imgW="2171520" imgH="939600" progId="Equation.3">
                  <p:embed/>
                </p:oleObj>
              </mc:Choice>
              <mc:Fallback>
                <p:oleObj name="Equação" r:id="rId3" imgW="217152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772816"/>
                        <a:ext cx="4392488" cy="190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9512" y="3933056"/>
            <a:ext cx="8983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A RELAÇÃO ENTRE OS 2 CONJUNTOS DE AUTO-</a:t>
            </a:r>
          </a:p>
          <a:p>
            <a:r>
              <a:rPr lang="pt-BR" sz="2800" b="1" dirty="0" smtClean="0"/>
              <a:t>VETORES, TEMOS: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029188"/>
              </p:ext>
            </p:extLst>
          </p:nvPr>
        </p:nvGraphicFramePr>
        <p:xfrm>
          <a:off x="1763688" y="5085184"/>
          <a:ext cx="540998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Equação" r:id="rId5" imgW="1511280" imgH="241200" progId="Equation.3">
                  <p:embed/>
                </p:oleObj>
              </mc:Choice>
              <mc:Fallback>
                <p:oleObj name="Equação" r:id="rId5" imgW="1511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5085184"/>
                        <a:ext cx="5409987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8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799445"/>
              </p:ext>
            </p:extLst>
          </p:nvPr>
        </p:nvGraphicFramePr>
        <p:xfrm>
          <a:off x="508000" y="242888"/>
          <a:ext cx="7961760" cy="282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" name="Equação" r:id="rId3" imgW="4152600" imgH="1473120" progId="Equation.3">
                  <p:embed/>
                </p:oleObj>
              </mc:Choice>
              <mc:Fallback>
                <p:oleObj name="Equação" r:id="rId3" imgW="415260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242888"/>
                        <a:ext cx="7961760" cy="2826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965678"/>
              </p:ext>
            </p:extLst>
          </p:nvPr>
        </p:nvGraphicFramePr>
        <p:xfrm>
          <a:off x="3131840" y="2492896"/>
          <a:ext cx="2448272" cy="1305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2" name="Equação" r:id="rId5" imgW="952200" imgH="507960" progId="Equation.3">
                  <p:embed/>
                </p:oleObj>
              </mc:Choice>
              <mc:Fallback>
                <p:oleObj name="Equação" r:id="rId5" imgW="952200" imgH="50796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2448272" cy="130533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548914"/>
              </p:ext>
            </p:extLst>
          </p:nvPr>
        </p:nvGraphicFramePr>
        <p:xfrm>
          <a:off x="3923928" y="4005064"/>
          <a:ext cx="4360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3" name="Equação" r:id="rId7" imgW="1879560" imgH="279360" progId="Equation.3">
                  <p:embed/>
                </p:oleObj>
              </mc:Choice>
              <mc:Fallback>
                <p:oleObj name="Equação" r:id="rId7" imgW="1879560" imgH="27936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005064"/>
                        <a:ext cx="4360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1520" y="4031486"/>
            <a:ext cx="3614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É FÁCIL VERIFICAR QUE</a:t>
            </a:r>
            <a:endParaRPr lang="pt-BR" sz="2800" b="1" dirty="0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168107"/>
              </p:ext>
            </p:extLst>
          </p:nvPr>
        </p:nvGraphicFramePr>
        <p:xfrm>
          <a:off x="257539" y="4437112"/>
          <a:ext cx="153617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4" name="Equação" r:id="rId9" imgW="609480" imgH="228600" progId="Equation.3">
                  <p:embed/>
                </p:oleObj>
              </mc:Choice>
              <mc:Fallback>
                <p:oleObj name="Equação" r:id="rId9" imgW="609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7539" y="4437112"/>
                        <a:ext cx="1536171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1907704" y="4581128"/>
            <a:ext cx="5908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POSSUEM OS MESMOS AUTOVETORES</a:t>
            </a:r>
            <a:endParaRPr lang="pt-BR" sz="28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79512" y="5085184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</a:t>
            </a:r>
            <a:endParaRPr lang="pt-BR" sz="2800" b="1" dirty="0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249807"/>
              </p:ext>
            </p:extLst>
          </p:nvPr>
        </p:nvGraphicFramePr>
        <p:xfrm>
          <a:off x="1421303" y="5327630"/>
          <a:ext cx="7025680" cy="139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5" name="Equação" r:id="rId11" imgW="2565360" imgH="507960" progId="Equation.3">
                  <p:embed/>
                </p:oleObj>
              </mc:Choice>
              <mc:Fallback>
                <p:oleObj name="Equação" r:id="rId11" imgW="2565360" imgH="5079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303" y="5327630"/>
                        <a:ext cx="7025680" cy="139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1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848468"/>
              </p:ext>
            </p:extLst>
          </p:nvPr>
        </p:nvGraphicFramePr>
        <p:xfrm>
          <a:off x="1979712" y="332656"/>
          <a:ext cx="5013325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ção" r:id="rId3" imgW="2095200" imgH="1168200" progId="Equation.3">
                  <p:embed/>
                </p:oleObj>
              </mc:Choice>
              <mc:Fallback>
                <p:oleObj name="Equação" r:id="rId3" imgW="209520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332656"/>
                        <a:ext cx="5013325" cy="279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7504" y="3599438"/>
            <a:ext cx="6625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NA RESPOSTA NATURAL, VEM: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974217"/>
              </p:ext>
            </p:extLst>
          </p:nvPr>
        </p:nvGraphicFramePr>
        <p:xfrm>
          <a:off x="1763688" y="4122658"/>
          <a:ext cx="376872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ção" r:id="rId5" imgW="1574640" imgH="1041120" progId="Equation.3">
                  <p:embed/>
                </p:oleObj>
              </mc:Choice>
              <mc:Fallback>
                <p:oleObj name="Equação" r:id="rId5" imgW="1574640" imgH="104112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122658"/>
                        <a:ext cx="3768725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9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305647"/>
              </p:ext>
            </p:extLst>
          </p:nvPr>
        </p:nvGraphicFramePr>
        <p:xfrm>
          <a:off x="827584" y="4365104"/>
          <a:ext cx="48514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ção" r:id="rId3" imgW="2501640" imgH="1117440" progId="Equation.3">
                  <p:embed/>
                </p:oleObj>
              </mc:Choice>
              <mc:Fallback>
                <p:oleObj name="Equação" r:id="rId3" imgW="2501640" imgH="11174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365104"/>
                        <a:ext cx="4851400" cy="2166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3927"/>
              </p:ext>
            </p:extLst>
          </p:nvPr>
        </p:nvGraphicFramePr>
        <p:xfrm>
          <a:off x="899592" y="332656"/>
          <a:ext cx="6984776" cy="3662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ção" r:id="rId5" imgW="2806560" imgH="1473120" progId="Equation.3">
                  <p:embed/>
                </p:oleObj>
              </mc:Choice>
              <mc:Fallback>
                <p:oleObj name="Equação" r:id="rId5" imgW="2806560" imgH="147312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32656"/>
                        <a:ext cx="6984776" cy="3662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771224"/>
              </p:ext>
            </p:extLst>
          </p:nvPr>
        </p:nvGraphicFramePr>
        <p:xfrm>
          <a:off x="1130324" y="476672"/>
          <a:ext cx="62499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2" name="Equação" r:id="rId3" imgW="3047760" imgH="507960" progId="Equation.3">
                  <p:embed/>
                </p:oleObj>
              </mc:Choice>
              <mc:Fallback>
                <p:oleObj name="Equação" r:id="rId3" imgW="30477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0324" y="476672"/>
                        <a:ext cx="6249988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705856"/>
              </p:ext>
            </p:extLst>
          </p:nvPr>
        </p:nvGraphicFramePr>
        <p:xfrm>
          <a:off x="2171700" y="2492375"/>
          <a:ext cx="4630738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3" name="Equação" r:id="rId5" imgW="2387520" imgH="1143000" progId="Equation.3">
                  <p:embed/>
                </p:oleObj>
              </mc:Choice>
              <mc:Fallback>
                <p:oleObj name="Equação" r:id="rId5" imgW="2387520" imgH="11430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492375"/>
                        <a:ext cx="4630738" cy="2217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89457" y="1772816"/>
            <a:ext cx="8685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CONSIDERANDO NULAS AS CONDIÇÕES INICIAIS, TEMOS: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52635"/>
              </p:ext>
            </p:extLst>
          </p:nvPr>
        </p:nvGraphicFramePr>
        <p:xfrm>
          <a:off x="-36512" y="5013176"/>
          <a:ext cx="870176" cy="617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4" name="Equação" r:id="rId7" imgW="393480" imgH="279360" progId="Equation.3">
                  <p:embed/>
                </p:oleObj>
              </mc:Choice>
              <mc:Fallback>
                <p:oleObj name="Equação" r:id="rId7" imgW="39348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36512" y="5013176"/>
                        <a:ext cx="870176" cy="61754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25022" y="5013176"/>
            <a:ext cx="84995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É UM ESCALAR QUE DÁ UMA MEDIDA DA INFLUÊNCIA</a:t>
            </a:r>
          </a:p>
          <a:p>
            <a:r>
              <a:rPr lang="pt-BR" sz="2800" b="1" dirty="0" smtClean="0"/>
              <a:t>DA VARIÁVEL DE CONTROLE        NO i-ÉSIMO MODO.”</a:t>
            </a:r>
          </a:p>
          <a:p>
            <a:r>
              <a:rPr lang="pt-BR" sz="2800" b="1" dirty="0" smtClean="0"/>
              <a:t>SE       FOR ORTOGONAL A TODAS AS COLUNAS DE “B”, </a:t>
            </a:r>
          </a:p>
          <a:p>
            <a:r>
              <a:rPr lang="pt-BR" sz="2800" b="1" dirty="0" smtClean="0"/>
              <a:t> O i-ÉSIMO MODO NÃO PODE SER CONTROLADO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219889"/>
              </p:ext>
            </p:extLst>
          </p:nvPr>
        </p:nvGraphicFramePr>
        <p:xfrm>
          <a:off x="5076056" y="5454225"/>
          <a:ext cx="504056" cy="5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5" name="Equação" r:id="rId9" imgW="203040" imgH="228600" progId="Equation.3">
                  <p:embed/>
                </p:oleObj>
              </mc:Choice>
              <mc:Fallback>
                <p:oleObj name="Equação" r:id="rId9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76056" y="5454225"/>
                        <a:ext cx="504056" cy="56706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677229"/>
              </p:ext>
            </p:extLst>
          </p:nvPr>
        </p:nvGraphicFramePr>
        <p:xfrm>
          <a:off x="1331640" y="5895274"/>
          <a:ext cx="432048" cy="486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6" name="Equação" r:id="rId11" imgW="203040" imgH="228600" progId="Equation.3">
                  <p:embed/>
                </p:oleObj>
              </mc:Choice>
              <mc:Fallback>
                <p:oleObj name="Equação" r:id="rId11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31640" y="5895274"/>
                        <a:ext cx="432048" cy="486054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7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9325" y="188640"/>
            <a:ext cx="91146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UMA DEMONSTRAÇÃO ANÁLOGA AO TESTE DA OBSERVABI-</a:t>
            </a:r>
          </a:p>
          <a:p>
            <a:r>
              <a:rPr lang="pt-BR" sz="2800" b="1" dirty="0" smtClean="0"/>
              <a:t>LIDADE, USANDO AUTOVETORES À ESQUERDA, PODE SER </a:t>
            </a:r>
          </a:p>
          <a:p>
            <a:r>
              <a:rPr lang="pt-BR" sz="2800" b="1" dirty="0" smtClean="0"/>
              <a:t>FEITA PARA DEMONSTRAR QUE</a:t>
            </a:r>
          </a:p>
          <a:p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0487" y="1845099"/>
            <a:ext cx="856272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CONDIÇÃO NECESSÁRIA E SUFICIENTE PARA QUE UM</a:t>
            </a:r>
          </a:p>
          <a:p>
            <a:r>
              <a:rPr lang="pt-BR" sz="2800" b="1" dirty="0" smtClean="0"/>
              <a:t>MODO, RELATIVO A UM AUTOVALOR       E AUTOVETOR</a:t>
            </a:r>
          </a:p>
          <a:p>
            <a:r>
              <a:rPr lang="pt-BR" sz="2800" b="1" dirty="0" smtClean="0"/>
              <a:t>      , SEJA NÃO CONTROLÁVEL , É QUE O SISTEMA TENHA</a:t>
            </a:r>
          </a:p>
          <a:p>
            <a:r>
              <a:rPr lang="pt-BR" sz="2800" b="1" dirty="0" smtClean="0"/>
              <a:t>UM ZERO NESSE AUTOVALOR </a:t>
            </a:r>
            <a:r>
              <a:rPr lang="pt-BR" sz="2800" b="1" u="sng" dirty="0" smtClean="0"/>
              <a:t>E COM A DIREÇÃO DADA</a:t>
            </a:r>
          </a:p>
          <a:p>
            <a:r>
              <a:rPr lang="pt-BR" sz="2800" b="1" u="sng" dirty="0" smtClean="0"/>
              <a:t>POR ESSE AUTOVETOR</a:t>
            </a:r>
            <a:r>
              <a:rPr lang="pt-BR" sz="2800" b="1" dirty="0" smtClean="0"/>
              <a:t>.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594951"/>
              </p:ext>
            </p:extLst>
          </p:nvPr>
        </p:nvGraphicFramePr>
        <p:xfrm>
          <a:off x="5868144" y="2276872"/>
          <a:ext cx="37623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Equação" r:id="rId3" imgW="177480" imgH="228600" progId="Equation.3">
                  <p:embed/>
                </p:oleObj>
              </mc:Choice>
              <mc:Fallback>
                <p:oleObj name="Equação" r:id="rId3" imgW="177480" imgH="2286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276872"/>
                        <a:ext cx="376237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569389"/>
              </p:ext>
            </p:extLst>
          </p:nvPr>
        </p:nvGraphicFramePr>
        <p:xfrm>
          <a:off x="223838" y="2655888"/>
          <a:ext cx="5715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1" name="Equação" r:id="rId5" imgW="253800" imgH="279360" progId="Equation.3">
                  <p:embed/>
                </p:oleObj>
              </mc:Choice>
              <mc:Fallback>
                <p:oleObj name="Equação" r:id="rId5" imgW="253800" imgH="27936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655888"/>
                        <a:ext cx="5715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07568"/>
              </p:ext>
            </p:extLst>
          </p:nvPr>
        </p:nvGraphicFramePr>
        <p:xfrm>
          <a:off x="925513" y="4581525"/>
          <a:ext cx="6791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name="Equação" r:id="rId7" imgW="2793960" imgH="482400" progId="Equation.3">
                  <p:embed/>
                </p:oleObj>
              </mc:Choice>
              <mc:Fallback>
                <p:oleObj name="Equação" r:id="rId7" imgW="2793960" imgH="4824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581525"/>
                        <a:ext cx="6791325" cy="11731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102304"/>
              </p:ext>
            </p:extLst>
          </p:nvPr>
        </p:nvGraphicFramePr>
        <p:xfrm>
          <a:off x="3275856" y="116632"/>
          <a:ext cx="5256213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" name="Equação" r:id="rId3" imgW="3187440" imgH="2946240" progId="Equation.3">
                  <p:embed/>
                </p:oleObj>
              </mc:Choice>
              <mc:Fallback>
                <p:oleObj name="Equação" r:id="rId3" imgW="3187440" imgH="29462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16632"/>
                        <a:ext cx="5256213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5130770"/>
            <a:ext cx="855445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K</a:t>
            </a:r>
            <a:r>
              <a:rPr lang="pt-BR" sz="1400" b="1" dirty="0" smtClean="0"/>
              <a:t>i  </a:t>
            </a:r>
            <a:r>
              <a:rPr lang="pt-BR" sz="2800" b="1" dirty="0" smtClean="0"/>
              <a:t>, i=1,....n, SÃO RESÍDUOS DE G(s) em             </a:t>
            </a:r>
          </a:p>
          <a:p>
            <a:r>
              <a:rPr lang="pt-BR" sz="2800" b="1" dirty="0" smtClean="0"/>
              <a:t>SE HOUVER CANCELAMENTO ENTRE </a:t>
            </a:r>
            <a:r>
              <a:rPr lang="pt-BR" sz="2800" b="1" i="1" dirty="0" smtClean="0"/>
              <a:t>a</a:t>
            </a:r>
            <a:r>
              <a:rPr lang="pt-BR" b="1" i="1" dirty="0" smtClean="0"/>
              <a:t>i </a:t>
            </a:r>
            <a:r>
              <a:rPr lang="pt-BR" sz="2800" b="1" i="1" dirty="0" smtClean="0"/>
              <a:t> E      , </a:t>
            </a:r>
            <a:r>
              <a:rPr lang="pt-BR" sz="2800" b="1" dirty="0" smtClean="0"/>
              <a:t>ENTÃO</a:t>
            </a:r>
            <a:r>
              <a:rPr lang="pt-BR" sz="2800" b="1" i="1" dirty="0" smtClean="0"/>
              <a:t> </a:t>
            </a:r>
            <a:r>
              <a:rPr lang="pt-BR" sz="2800" b="1" dirty="0" smtClean="0">
                <a:solidFill>
                  <a:prstClr val="black"/>
                </a:solidFill>
              </a:rPr>
              <a:t>K</a:t>
            </a:r>
            <a:r>
              <a:rPr lang="pt-BR" sz="1400" b="1" dirty="0" smtClean="0">
                <a:solidFill>
                  <a:prstClr val="black"/>
                </a:solidFill>
              </a:rPr>
              <a:t>i</a:t>
            </a:r>
            <a:r>
              <a:rPr lang="pt-BR" sz="2800" b="1" dirty="0" smtClean="0">
                <a:solidFill>
                  <a:prstClr val="black"/>
                </a:solidFill>
              </a:rPr>
              <a:t>=0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OU SEJA,                                                         , OU AMBOS. 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405025"/>
              </p:ext>
            </p:extLst>
          </p:nvPr>
        </p:nvGraphicFramePr>
        <p:xfrm>
          <a:off x="6156176" y="5138028"/>
          <a:ext cx="901101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Equação" r:id="rId5" imgW="393480" imgH="228600" progId="Equation.3">
                  <p:embed/>
                </p:oleObj>
              </mc:Choice>
              <mc:Fallback>
                <p:oleObj name="Equação" r:id="rId5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6176" y="5138028"/>
                        <a:ext cx="901101" cy="52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300081"/>
              </p:ext>
            </p:extLst>
          </p:nvPr>
        </p:nvGraphicFramePr>
        <p:xfrm>
          <a:off x="6444208" y="5517232"/>
          <a:ext cx="432048" cy="55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" name="Equação" r:id="rId7" imgW="177480" imgH="228600" progId="Equation.3">
                  <p:embed/>
                </p:oleObj>
              </mc:Choice>
              <mc:Fallback>
                <p:oleObj name="Equação" r:id="rId7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44208" y="5517232"/>
                        <a:ext cx="432048" cy="555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62843"/>
              </p:ext>
            </p:extLst>
          </p:nvPr>
        </p:nvGraphicFramePr>
        <p:xfrm>
          <a:off x="1907704" y="6016564"/>
          <a:ext cx="4395351" cy="49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Equação" r:id="rId9" imgW="2031840" imgH="228600" progId="Equation.3">
                  <p:embed/>
                </p:oleObj>
              </mc:Choice>
              <mc:Fallback>
                <p:oleObj name="Equação" r:id="rId9" imgW="2031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7704" y="6016564"/>
                        <a:ext cx="4395351" cy="494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496" y="692696"/>
            <a:ext cx="3146887" cy="397031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EXEMPLO</a:t>
            </a:r>
            <a:r>
              <a:rPr lang="pt-BR" sz="2800" b="1" dirty="0" smtClean="0"/>
              <a:t>:</a:t>
            </a:r>
          </a:p>
          <a:p>
            <a:r>
              <a:rPr lang="pt-BR" sz="2800" b="1" dirty="0" smtClean="0"/>
              <a:t>UTILIZEMOS A </a:t>
            </a:r>
          </a:p>
          <a:p>
            <a:r>
              <a:rPr lang="pt-BR" sz="2800" b="1" dirty="0" smtClean="0"/>
              <a:t>FORMA DIAGONAL</a:t>
            </a:r>
          </a:p>
          <a:p>
            <a:r>
              <a:rPr lang="pt-BR" sz="2800" b="1" dirty="0" smtClean="0"/>
              <a:t>PARA EXPRESSAR A</a:t>
            </a:r>
          </a:p>
          <a:p>
            <a:r>
              <a:rPr lang="pt-BR" sz="2800" b="1" dirty="0" smtClean="0"/>
              <a:t>FUNÇÃO DE TRANS-</a:t>
            </a:r>
          </a:p>
          <a:p>
            <a:r>
              <a:rPr lang="pt-BR" sz="2800" b="1" dirty="0" smtClean="0"/>
              <a:t>FERÊNCIA:</a:t>
            </a:r>
          </a:p>
          <a:p>
            <a:r>
              <a:rPr lang="pt-BR" sz="2800" b="1" dirty="0" smtClean="0"/>
              <a:t>                                  </a:t>
            </a:r>
          </a:p>
          <a:p>
            <a:endParaRPr lang="pt-BR" sz="2800" b="1" dirty="0"/>
          </a:p>
          <a:p>
            <a:r>
              <a:rPr lang="pt-BR" sz="2800" b="1" dirty="0" smtClean="0"/>
              <a:t>PARA D=0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609545"/>
              </p:ext>
            </p:extLst>
          </p:nvPr>
        </p:nvGraphicFramePr>
        <p:xfrm>
          <a:off x="161139" y="3429000"/>
          <a:ext cx="273630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Equação" r:id="rId11" imgW="1447560" imgH="266400" progId="Equation.3">
                  <p:embed/>
                </p:oleObj>
              </mc:Choice>
              <mc:Fallback>
                <p:oleObj name="Equação" r:id="rId11" imgW="14475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139" y="3429000"/>
                        <a:ext cx="2736304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63162"/>
              </p:ext>
            </p:extLst>
          </p:nvPr>
        </p:nvGraphicFramePr>
        <p:xfrm>
          <a:off x="107504" y="692696"/>
          <a:ext cx="2627313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ção" r:id="rId3" imgW="1054080" imgH="838080" progId="Equation.3">
                  <p:embed/>
                </p:oleObj>
              </mc:Choice>
              <mc:Fallback>
                <p:oleObj name="Equação" r:id="rId3" imgW="105408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692696"/>
                        <a:ext cx="2627313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780551"/>
              </p:ext>
            </p:extLst>
          </p:nvPr>
        </p:nvGraphicFramePr>
        <p:xfrm>
          <a:off x="3219899" y="1412776"/>
          <a:ext cx="45561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Equação" r:id="rId5" imgW="1701720" imgH="457200" progId="Equation.3">
                  <p:embed/>
                </p:oleObj>
              </mc:Choice>
              <mc:Fallback>
                <p:oleObj name="Equação" r:id="rId5" imgW="17017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9899" y="1412776"/>
                        <a:ext cx="4556125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79512" y="44624"/>
            <a:ext cx="1892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prstClr val="black"/>
                </a:solidFill>
              </a:rPr>
              <a:t>APLICAÇÃO</a:t>
            </a:r>
            <a:endParaRPr lang="pt-BR" sz="28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11232"/>
              </p:ext>
            </p:extLst>
          </p:nvPr>
        </p:nvGraphicFramePr>
        <p:xfrm>
          <a:off x="395536" y="3068960"/>
          <a:ext cx="76041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Equação" r:id="rId7" imgW="3860640" imgH="393480" progId="Equation.3">
                  <p:embed/>
                </p:oleObj>
              </mc:Choice>
              <mc:Fallback>
                <p:oleObj name="Equação" r:id="rId7" imgW="3860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536" y="3068960"/>
                        <a:ext cx="7604125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79512" y="3933056"/>
            <a:ext cx="8721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HÁ UM ZERO EM -2, QUE É O PÓLO RELATIVO</a:t>
            </a:r>
          </a:p>
          <a:p>
            <a:r>
              <a:rPr lang="pt-BR" sz="2800" b="1" dirty="0" smtClean="0"/>
              <a:t>AO SEGUNDO MODO DO SISTEMA</a:t>
            </a:r>
            <a:endParaRPr lang="pt-BR" sz="28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5373216"/>
            <a:ext cx="77379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VAMOS VERIFICAR SE O AUTOVETOR À ESQUERDA </a:t>
            </a:r>
          </a:p>
          <a:p>
            <a:r>
              <a:rPr lang="pt-BR" sz="2800" b="1" dirty="0" smtClean="0"/>
              <a:t>CORRESPONDE À DIREÇÃO DO ZERO: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377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1624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prstClr val="black"/>
                </a:solidFill>
              </a:rPr>
              <a:t>EXEMPLO</a:t>
            </a:r>
            <a:endParaRPr lang="pt-BR" sz="28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43247"/>
              </p:ext>
            </p:extLst>
          </p:nvPr>
        </p:nvGraphicFramePr>
        <p:xfrm>
          <a:off x="5148064" y="1556792"/>
          <a:ext cx="11382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1" name="Equação" r:id="rId3" imgW="507960" imgH="457200" progId="Equation.3">
                  <p:embed/>
                </p:oleObj>
              </mc:Choice>
              <mc:Fallback>
                <p:oleObj name="Equação" r:id="rId3" imgW="5079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8064" y="1556792"/>
                        <a:ext cx="1138238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187733"/>
              </p:ext>
            </p:extLst>
          </p:nvPr>
        </p:nvGraphicFramePr>
        <p:xfrm>
          <a:off x="1187624" y="3501008"/>
          <a:ext cx="6297613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2" name="Equação" r:id="rId5" imgW="2793960" imgH="838080" progId="Equation.3">
                  <p:embed/>
                </p:oleObj>
              </mc:Choice>
              <mc:Fallback>
                <p:oleObj name="Equação" r:id="rId5" imgW="2793960" imgH="8380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501008"/>
                        <a:ext cx="6297613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615009"/>
              </p:ext>
            </p:extLst>
          </p:nvPr>
        </p:nvGraphicFramePr>
        <p:xfrm>
          <a:off x="1619672" y="1196752"/>
          <a:ext cx="2532063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3" name="Equação" r:id="rId7" imgW="1015920" imgH="838080" progId="Equation.3">
                  <p:embed/>
                </p:oleObj>
              </mc:Choice>
              <mc:Fallback>
                <p:oleObj name="Equação" r:id="rId7" imgW="1015920" imgH="83808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96752"/>
                        <a:ext cx="2532063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968846"/>
              </p:ext>
            </p:extLst>
          </p:nvPr>
        </p:nvGraphicFramePr>
        <p:xfrm>
          <a:off x="4067943" y="5445224"/>
          <a:ext cx="1772769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4" name="Equação" r:id="rId9" imgW="596880" imgH="266400" progId="Equation.3">
                  <p:embed/>
                </p:oleObj>
              </mc:Choice>
              <mc:Fallback>
                <p:oleObj name="Equação" r:id="rId9" imgW="5968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67943" y="5445224"/>
                        <a:ext cx="1772769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094426"/>
              </p:ext>
            </p:extLst>
          </p:nvPr>
        </p:nvGraphicFramePr>
        <p:xfrm>
          <a:off x="6876256" y="1484784"/>
          <a:ext cx="12239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5" name="Equação" r:id="rId11" imgW="545760" imgH="457200" progId="Equation.3">
                  <p:embed/>
                </p:oleObj>
              </mc:Choice>
              <mc:Fallback>
                <p:oleObj name="Equação" r:id="rId11" imgW="54576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484784"/>
                        <a:ext cx="122396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928391"/>
              </p:ext>
            </p:extLst>
          </p:nvPr>
        </p:nvGraphicFramePr>
        <p:xfrm>
          <a:off x="1043608" y="188640"/>
          <a:ext cx="7874735" cy="259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ção" r:id="rId3" imgW="3848040" imgH="1269720" progId="Equation.3">
                  <p:embed/>
                </p:oleObj>
              </mc:Choice>
              <mc:Fallback>
                <p:oleObj name="Equação" r:id="rId3" imgW="3848040" imgH="126972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8640"/>
                        <a:ext cx="7874735" cy="2599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6846" y="3337828"/>
            <a:ext cx="829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A OBSERVABILIDADE, O AUTOVETOR À DIREITA É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963449"/>
              </p:ext>
            </p:extLst>
          </p:nvPr>
        </p:nvGraphicFramePr>
        <p:xfrm>
          <a:off x="46877" y="4528220"/>
          <a:ext cx="76835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ção" r:id="rId5" imgW="355320" imgH="457200" progId="Equation.3">
                  <p:embed/>
                </p:oleObj>
              </mc:Choice>
              <mc:Fallback>
                <p:oleObj name="Equação" r:id="rId5" imgW="3553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77" y="4528220"/>
                        <a:ext cx="76835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899592" y="4749020"/>
            <a:ext cx="100811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959668"/>
              </p:ext>
            </p:extLst>
          </p:nvPr>
        </p:nvGraphicFramePr>
        <p:xfrm>
          <a:off x="2090441" y="3717032"/>
          <a:ext cx="7031038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ção" r:id="rId7" imgW="3276360" imgH="1269720" progId="Equation.3">
                  <p:embed/>
                </p:oleObj>
              </mc:Choice>
              <mc:Fallback>
                <p:oleObj name="Equação" r:id="rId7" imgW="3276360" imgH="126972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441" y="3717032"/>
                        <a:ext cx="7031038" cy="2724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6846" y="6272096"/>
            <a:ext cx="6154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</a:t>
            </a:r>
            <a:r>
              <a:rPr lang="pt-BR" sz="2800" b="1" u="sng" dirty="0" smtClean="0"/>
              <a:t>O 2º MODO É OBSERVÁVEL</a:t>
            </a:r>
            <a:endParaRPr lang="pt-BR" sz="2800" b="1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9512" y="2780928"/>
            <a:ext cx="8224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</a:t>
            </a:r>
            <a:r>
              <a:rPr lang="pt-BR" sz="2800" b="1" u="sng" dirty="0" smtClean="0"/>
              <a:t>O SEGUNDO MODO NÃO É CONTROLÁVEL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00471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722" y="566418"/>
            <a:ext cx="874688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QUANDO O “ZERO” DE UM SISTEMA MIMO CAUSA</a:t>
            </a:r>
          </a:p>
          <a:p>
            <a:r>
              <a:rPr lang="pt-BR" sz="2800" b="1" dirty="0" smtClean="0"/>
              <a:t>PERDA DE CONTROLABILIDADE OU OBSERVABILIDADE</a:t>
            </a:r>
          </a:p>
          <a:p>
            <a:r>
              <a:rPr lang="pt-BR" sz="2800" b="1" dirty="0" smtClean="0"/>
              <a:t>, DIZEMOS QUE HÁ UM </a:t>
            </a:r>
            <a:r>
              <a:rPr lang="pt-BR" sz="2800" b="1" u="sng" dirty="0" smtClean="0"/>
              <a:t>CANCELAMENTO DE PÓLOS</a:t>
            </a:r>
          </a:p>
          <a:p>
            <a:r>
              <a:rPr lang="pt-BR" sz="2800" b="1" u="sng" dirty="0" smtClean="0"/>
              <a:t>E ZEROS</a:t>
            </a:r>
            <a:r>
              <a:rPr lang="pt-BR" sz="2800" b="1" dirty="0" smtClean="0"/>
              <a:t>.</a:t>
            </a:r>
          </a:p>
          <a:p>
            <a:endParaRPr lang="pt-BR" sz="2800" b="1" dirty="0"/>
          </a:p>
          <a:p>
            <a:endParaRPr lang="pt-BR" sz="2800" b="1" dirty="0" smtClean="0"/>
          </a:p>
          <a:p>
            <a:pPr algn="just"/>
            <a:r>
              <a:rPr lang="pt-BR" sz="2800" b="1" dirty="0" smtClean="0"/>
              <a:t>NOTE QUE, PARA SE COMPROVAR O CANCELAMENTO,</a:t>
            </a:r>
          </a:p>
          <a:p>
            <a:pPr algn="just"/>
            <a:r>
              <a:rPr lang="pt-BR" sz="2800" b="1" dirty="0" smtClean="0"/>
              <a:t>TANTO UM DOS ZEROS DO SISTEMA TEM QUE COINCIDIR</a:t>
            </a:r>
          </a:p>
          <a:p>
            <a:pPr algn="just"/>
            <a:r>
              <a:rPr lang="pt-BR" sz="2800" b="1" dirty="0" smtClean="0"/>
              <a:t>COM UM DOS PÓLOS, COMO O RESPECTIVO AUTOVETOR </a:t>
            </a:r>
          </a:p>
          <a:p>
            <a:pPr algn="just"/>
            <a:r>
              <a:rPr lang="pt-BR" sz="2800" b="1" dirty="0" smtClean="0"/>
              <a:t>DESSE PÓLO TEM QUE SER A DIREÇÃO DE UM ZERO DO</a:t>
            </a:r>
          </a:p>
          <a:p>
            <a:pPr algn="just"/>
            <a:r>
              <a:rPr lang="pt-BR" sz="2800" b="1" dirty="0" smtClean="0"/>
              <a:t>SISTEMA.</a:t>
            </a:r>
          </a:p>
        </p:txBody>
      </p:sp>
    </p:spTree>
    <p:extLst>
      <p:ext uri="{BB962C8B-B14F-4D97-AF65-F5344CB8AC3E}">
        <p14:creationId xmlns:p14="http://schemas.microsoft.com/office/powerpoint/2010/main" val="105876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504" y="4653136"/>
            <a:ext cx="84335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 O MODO 2 NÃO É CONTROLÁVEL. SE CALCULARMOS A </a:t>
            </a:r>
          </a:p>
          <a:p>
            <a:r>
              <a:rPr lang="pt-BR" sz="2800" b="1" dirty="0" smtClean="0"/>
              <a:t>FUNÇÃO DE TRANSFERÊNCIA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175091"/>
              </p:ext>
            </p:extLst>
          </p:nvPr>
        </p:nvGraphicFramePr>
        <p:xfrm>
          <a:off x="323528" y="5589240"/>
          <a:ext cx="1979290" cy="94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ção" r:id="rId3" imgW="876240" imgH="419040" progId="Equation.3">
                  <p:embed/>
                </p:oleObj>
              </mc:Choice>
              <mc:Fallback>
                <p:oleObj name="Equação" r:id="rId3" imgW="876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5589240"/>
                        <a:ext cx="1979290" cy="946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55776" y="5589240"/>
            <a:ext cx="64536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O CANCELAMENTO DO PÓLO EM -2,</a:t>
            </a:r>
          </a:p>
          <a:p>
            <a:r>
              <a:rPr lang="pt-BR" sz="2800" b="1" dirty="0" smtClean="0"/>
              <a:t>RELATIVO AO SEGUNDO MODO, QUE NÃO</a:t>
            </a:r>
          </a:p>
          <a:p>
            <a:r>
              <a:rPr lang="pt-BR" sz="2800" b="1" dirty="0" smtClean="0"/>
              <a:t>É CONTROLÁVEL (NOTE B´)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188640"/>
            <a:ext cx="172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EXEMPLO: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94290"/>
              </p:ext>
            </p:extLst>
          </p:nvPr>
        </p:nvGraphicFramePr>
        <p:xfrm>
          <a:off x="665163" y="908050"/>
          <a:ext cx="765968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ção" r:id="rId5" imgW="3073320" imgH="838080" progId="Equation.3">
                  <p:embed/>
                </p:oleObj>
              </mc:Choice>
              <mc:Fallback>
                <p:oleObj name="Equação" r:id="rId5" imgW="3073320" imgH="83808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908050"/>
                        <a:ext cx="7659687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010313"/>
              </p:ext>
            </p:extLst>
          </p:nvPr>
        </p:nvGraphicFramePr>
        <p:xfrm>
          <a:off x="107504" y="3212976"/>
          <a:ext cx="84994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ção" r:id="rId7" imgW="3174840" imgH="457200" progId="Equation.3">
                  <p:embed/>
                </p:oleObj>
              </mc:Choice>
              <mc:Fallback>
                <p:oleObj name="Equação" r:id="rId7" imgW="3174840" imgH="4572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12976"/>
                        <a:ext cx="84994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18279"/>
            <a:ext cx="90668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SE CALCULARMOS A </a:t>
            </a:r>
            <a:r>
              <a:rPr lang="pt-BR" sz="2800" b="1" dirty="0" smtClean="0">
                <a:solidFill>
                  <a:prstClr val="black"/>
                </a:solidFill>
              </a:rPr>
              <a:t>NOVA FUNÇÃO  DE TRANSFERÊNCIA,</a:t>
            </a:r>
          </a:p>
          <a:p>
            <a:r>
              <a:rPr lang="pt-BR" sz="2800" b="1" dirty="0" smtClean="0">
                <a:solidFill>
                  <a:prstClr val="black"/>
                </a:solidFill>
              </a:rPr>
              <a:t>TEMOS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384918"/>
              </p:ext>
            </p:extLst>
          </p:nvPr>
        </p:nvGraphicFramePr>
        <p:xfrm>
          <a:off x="1043608" y="2564904"/>
          <a:ext cx="241079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ção" r:id="rId3" imgW="1002960" imgH="419040" progId="Equation.3">
                  <p:embed/>
                </p:oleObj>
              </mc:Choice>
              <mc:Fallback>
                <p:oleObj name="Equação" r:id="rId3" imgW="1002960" imgH="4190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64904"/>
                        <a:ext cx="2410792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563888" y="2348880"/>
            <a:ext cx="553831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O CANCELAMENTO DO PÓLO</a:t>
            </a:r>
          </a:p>
          <a:p>
            <a:r>
              <a:rPr lang="pt-BR" sz="2800" b="1" dirty="0" smtClean="0"/>
              <a:t>RELATIVO AO PRIMEIRO MODO.</a:t>
            </a:r>
          </a:p>
          <a:p>
            <a:r>
              <a:rPr lang="pt-BR" sz="2800" b="1" dirty="0" smtClean="0"/>
              <a:t>O MESMO É CONTROLÁVEL, PORÉM</a:t>
            </a:r>
          </a:p>
          <a:p>
            <a:r>
              <a:rPr lang="pt-BR" sz="2800" b="1" dirty="0" smtClean="0"/>
              <a:t>É NÃO OBSERVÁVEL (NOTE B´E C´) </a:t>
            </a:r>
            <a:endParaRPr lang="pt-BR" sz="28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87739" y="332656"/>
            <a:ext cx="6663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TROQUEMOS C POR  [-1   3]. ASSIM SENDO,</a:t>
            </a:r>
          </a:p>
          <a:p>
            <a:r>
              <a:rPr lang="pt-BR" sz="2800" b="1" dirty="0" smtClean="0"/>
              <a:t>C´ = [0   6]. SEJA </a:t>
            </a:r>
            <a:endParaRPr lang="pt-BR" sz="28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041294"/>
              </p:ext>
            </p:extLst>
          </p:nvPr>
        </p:nvGraphicFramePr>
        <p:xfrm>
          <a:off x="2860675" y="765175"/>
          <a:ext cx="3679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ção" r:id="rId5" imgW="2057400" imgH="266400" progId="Equation.3">
                  <p:embed/>
                </p:oleObj>
              </mc:Choice>
              <mc:Fallback>
                <p:oleObj name="Equação" r:id="rId5" imgW="20574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0675" y="765175"/>
                        <a:ext cx="367982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4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5655" y="404579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LEMBRE: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409158"/>
              </p:ext>
            </p:extLst>
          </p:nvPr>
        </p:nvGraphicFramePr>
        <p:xfrm>
          <a:off x="99789" y="1124744"/>
          <a:ext cx="217567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4" name="Equação" r:id="rId3" imgW="596880" imgH="177480" progId="Equation.3">
                  <p:embed/>
                </p:oleObj>
              </mc:Choice>
              <mc:Fallback>
                <p:oleObj name="Equação" r:id="rId3" imgW="596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89" y="1124744"/>
                        <a:ext cx="217567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807" y="2204864"/>
            <a:ext cx="93487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 MATRIZ “M” É FORMADA PELOS AUTOVETORES DE “A”.</a:t>
            </a:r>
          </a:p>
          <a:p>
            <a:r>
              <a:rPr lang="pt-BR" sz="2800" b="1" dirty="0" smtClean="0"/>
              <a:t>SENDO “C” UMA MATRIZ LINHA (SISO), SE ALGUM </a:t>
            </a:r>
          </a:p>
          <a:p>
            <a:r>
              <a:rPr lang="pt-BR" sz="2800" b="1" dirty="0" smtClean="0"/>
              <a:t>PARÂMETRO DE “C´ “ FOR NULO, SIGNIFICA QUE O PRODUTO</a:t>
            </a:r>
          </a:p>
          <a:p>
            <a:r>
              <a:rPr lang="pt-BR" sz="2800" b="1" dirty="0" smtClean="0"/>
              <a:t>DE “C” POR UM AUTOVETOR          É IGUAL A ZERO, OU SEJA,</a:t>
            </a:r>
          </a:p>
          <a:p>
            <a:r>
              <a:rPr lang="pt-BR" sz="2800" b="1" dirty="0" smtClean="0"/>
              <a:t>           E            SÃO 2 VETORES ORTOGONAIS, O QUE IMPLICA</a:t>
            </a:r>
          </a:p>
          <a:p>
            <a:r>
              <a:rPr lang="pt-BR" sz="2800" b="1" dirty="0" smtClean="0"/>
              <a:t>EM 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636960"/>
              </p:ext>
            </p:extLst>
          </p:nvPr>
        </p:nvGraphicFramePr>
        <p:xfrm>
          <a:off x="4391980" y="3501008"/>
          <a:ext cx="75608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5" name="Equação" r:id="rId5" imgW="342720" imgH="228600" progId="Equation.3">
                  <p:embed/>
                </p:oleObj>
              </mc:Choice>
              <mc:Fallback>
                <p:oleObj name="Equação" r:id="rId5" imgW="342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1980" y="3501008"/>
                        <a:ext cx="75608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53166"/>
              </p:ext>
            </p:extLst>
          </p:nvPr>
        </p:nvGraphicFramePr>
        <p:xfrm>
          <a:off x="0" y="3789040"/>
          <a:ext cx="885884" cy="510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6" name="Equação" r:id="rId7" imgW="419040" imgH="241200" progId="Equation.3">
                  <p:embed/>
                </p:oleObj>
              </mc:Choice>
              <mc:Fallback>
                <p:oleObj name="Equação" r:id="rId7" imgW="419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3789040"/>
                        <a:ext cx="885884" cy="510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08911"/>
              </p:ext>
            </p:extLst>
          </p:nvPr>
        </p:nvGraphicFramePr>
        <p:xfrm>
          <a:off x="1331640" y="3861048"/>
          <a:ext cx="7556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7" name="Equação" r:id="rId9" imgW="342720" imgH="228600" progId="Equation.3">
                  <p:embed/>
                </p:oleObj>
              </mc:Choice>
              <mc:Fallback>
                <p:oleObj name="Equação" r:id="rId9" imgW="342720" imgH="2286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861048"/>
                        <a:ext cx="7556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877290"/>
              </p:ext>
            </p:extLst>
          </p:nvPr>
        </p:nvGraphicFramePr>
        <p:xfrm>
          <a:off x="723982" y="4378464"/>
          <a:ext cx="112012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8" name="Equação" r:id="rId11" imgW="507960" imgH="228600" progId="Equation.3">
                  <p:embed/>
                </p:oleObj>
              </mc:Choice>
              <mc:Fallback>
                <p:oleObj name="Equação" r:id="rId11" imgW="507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3982" y="4378464"/>
                        <a:ext cx="1120125" cy="50405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226089"/>
              </p:ext>
            </p:extLst>
          </p:nvPr>
        </p:nvGraphicFramePr>
        <p:xfrm>
          <a:off x="6632786" y="4652367"/>
          <a:ext cx="114776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9" name="Equação" r:id="rId13" imgW="520560" imgH="457200" progId="Equation.3">
                  <p:embed/>
                </p:oleObj>
              </mc:Choice>
              <mc:Fallback>
                <p:oleObj name="Equação" r:id="rId13" imgW="520560" imgH="4572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786" y="4652367"/>
                        <a:ext cx="1147762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34579"/>
              </p:ext>
            </p:extLst>
          </p:nvPr>
        </p:nvGraphicFramePr>
        <p:xfrm>
          <a:off x="3415196" y="4399126"/>
          <a:ext cx="169068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0" name="Equação" r:id="rId15" imgW="799920" imgH="457200" progId="Equation.3">
                  <p:embed/>
                </p:oleObj>
              </mc:Choice>
              <mc:Fallback>
                <p:oleObj name="Equação" r:id="rId15" imgW="799920" imgH="4572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196" y="4399126"/>
                        <a:ext cx="1690688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Conector de seta reta 24"/>
          <p:cNvCxnSpPr/>
          <p:nvPr/>
        </p:nvCxnSpPr>
        <p:spPr>
          <a:xfrm flipV="1">
            <a:off x="5868144" y="4882520"/>
            <a:ext cx="0" cy="18722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260540" y="5818624"/>
            <a:ext cx="35200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5004048" y="5183912"/>
            <a:ext cx="864096" cy="63471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68144" y="5098544"/>
            <a:ext cx="595117" cy="7200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0807" y="5013176"/>
            <a:ext cx="3831113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SE O SISTEMA FOSSE</a:t>
            </a:r>
          </a:p>
          <a:p>
            <a:r>
              <a:rPr lang="pt-BR" sz="2800" b="1" dirty="0" smtClean="0"/>
              <a:t>MIMO, TODA UMA</a:t>
            </a:r>
          </a:p>
          <a:p>
            <a:r>
              <a:rPr lang="pt-BR" sz="2800" b="1" dirty="0" smtClean="0"/>
              <a:t>COLUNA DE C´ SERIA NULA</a:t>
            </a:r>
            <a:endParaRPr lang="pt-BR" sz="2800" b="1" dirty="0"/>
          </a:p>
        </p:txBody>
      </p:sp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060892"/>
              </p:ext>
            </p:extLst>
          </p:nvPr>
        </p:nvGraphicFramePr>
        <p:xfrm>
          <a:off x="4427984" y="548680"/>
          <a:ext cx="2440606" cy="1311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1" name="Equação" r:id="rId17" imgW="850680" imgH="457200" progId="Equation.3">
                  <p:embed/>
                </p:oleObj>
              </mc:Choice>
              <mc:Fallback>
                <p:oleObj name="Equação" r:id="rId17" imgW="850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27984" y="548680"/>
                        <a:ext cx="2440606" cy="1311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553416"/>
              </p:ext>
            </p:extLst>
          </p:nvPr>
        </p:nvGraphicFramePr>
        <p:xfrm>
          <a:off x="2401578" y="1556792"/>
          <a:ext cx="18589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2" name="Equação" r:id="rId19" imgW="749160" imgH="203040" progId="Equation.3">
                  <p:embed/>
                </p:oleObj>
              </mc:Choice>
              <mc:Fallback>
                <p:oleObj name="Equação" r:id="rId19" imgW="74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401578" y="1556792"/>
                        <a:ext cx="1858962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767136"/>
              </p:ext>
            </p:extLst>
          </p:nvPr>
        </p:nvGraphicFramePr>
        <p:xfrm>
          <a:off x="5436096" y="74018"/>
          <a:ext cx="3651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3" name="Equação" r:id="rId21" imgW="164880" imgH="215640" progId="Equation.3">
                  <p:embed/>
                </p:oleObj>
              </mc:Choice>
              <mc:Fallback>
                <p:oleObj name="Equação" r:id="rId21" imgW="164880" imgH="21564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74018"/>
                        <a:ext cx="3651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" name="Objeto 276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719179"/>
              </p:ext>
            </p:extLst>
          </p:nvPr>
        </p:nvGraphicFramePr>
        <p:xfrm>
          <a:off x="6267205" y="74017"/>
          <a:ext cx="39211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4" name="Equação" r:id="rId23" imgW="177480" imgH="215640" progId="Equation.3">
                  <p:embed/>
                </p:oleObj>
              </mc:Choice>
              <mc:Fallback>
                <p:oleObj name="Equação" r:id="rId23" imgW="177480" imgH="215640" progId="Equation.3">
                  <p:embed/>
                  <p:pic>
                    <p:nvPicPr>
                      <p:cNvPr id="0" name="Objeto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205" y="74017"/>
                        <a:ext cx="39211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9" name="Objeto 276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529693"/>
              </p:ext>
            </p:extLst>
          </p:nvPr>
        </p:nvGraphicFramePr>
        <p:xfrm>
          <a:off x="7020272" y="927799"/>
          <a:ext cx="1795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" name="Equação" r:id="rId25" imgW="723600" imgH="203040" progId="Equation.3">
                  <p:embed/>
                </p:oleObj>
              </mc:Choice>
              <mc:Fallback>
                <p:oleObj name="Equação" r:id="rId25" imgW="723600" imgH="203040" progId="Equation.3">
                  <p:embed/>
                  <p:pic>
                    <p:nvPicPr>
                      <p:cNvPr id="0" name="Obje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927799"/>
                        <a:ext cx="17954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2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08520" y="188640"/>
            <a:ext cx="93883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QUE NÃO FALAMOS EM ALGUM VETOR, RELATIVO</a:t>
            </a:r>
          </a:p>
          <a:p>
            <a:r>
              <a:rPr lang="pt-BR" sz="2800" b="1" dirty="0" smtClean="0"/>
              <a:t>AO SEGUNDO MODO, QUE SERIA ORTOGONAL A “B” NO CASO</a:t>
            </a:r>
          </a:p>
          <a:p>
            <a:r>
              <a:rPr lang="pt-BR" sz="2800" b="1" dirty="0" smtClean="0"/>
              <a:t>DO SEGUNDO MODO NÃO SER CONTROLÁVEL.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4392469" y="2852936"/>
            <a:ext cx="0" cy="18722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2784865" y="3789040"/>
            <a:ext cx="35200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 flipH="1" flipV="1">
            <a:off x="3528373" y="3154328"/>
            <a:ext cx="864096" cy="63471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V="1">
            <a:off x="4392469" y="3068960"/>
            <a:ext cx="595117" cy="720080"/>
          </a:xfrm>
          <a:prstGeom prst="straightConnector1">
            <a:avLst/>
          </a:prstGeom>
          <a:ln w="158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216618"/>
              </p:ext>
            </p:extLst>
          </p:nvPr>
        </p:nvGraphicFramePr>
        <p:xfrm>
          <a:off x="5148064" y="2491358"/>
          <a:ext cx="11191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ção" r:id="rId3" imgW="507960" imgH="457200" progId="Equation.3">
                  <p:embed/>
                </p:oleObj>
              </mc:Choice>
              <mc:Fallback>
                <p:oleObj name="Equação" r:id="rId3" imgW="507960" imgH="457200" progId="Equation.3">
                  <p:embed/>
                  <p:pic>
                    <p:nvPicPr>
                      <p:cNvPr id="0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491358"/>
                        <a:ext cx="11191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12267"/>
              </p:ext>
            </p:extLst>
          </p:nvPr>
        </p:nvGraphicFramePr>
        <p:xfrm>
          <a:off x="2784865" y="2641732"/>
          <a:ext cx="915486" cy="427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ção" r:id="rId5" imgW="380880" imgH="177480" progId="Equation.3">
                  <p:embed/>
                </p:oleObj>
              </mc:Choice>
              <mc:Fallback>
                <p:oleObj name="Equação" r:id="rId5" imgW="380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4865" y="2641732"/>
                        <a:ext cx="915486" cy="427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83568" y="5301208"/>
            <a:ext cx="713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MAIS ADIANTE, DESCOBRIREMOS ESSE VETOR.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0133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4624"/>
            <a:ext cx="6095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OUTRO EXEMPLO: MOTOR ELÉTRICO CC</a:t>
            </a:r>
            <a:endParaRPr lang="pt-BR" sz="2800" b="1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54559"/>
              </p:ext>
            </p:extLst>
          </p:nvPr>
        </p:nvGraphicFramePr>
        <p:xfrm>
          <a:off x="2483768" y="4521597"/>
          <a:ext cx="4783138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ção" r:id="rId3" imgW="2374560" imgH="1143000" progId="Equation.3">
                  <p:embed/>
                </p:oleObj>
              </mc:Choice>
              <mc:Fallback>
                <p:oleObj name="Equação" r:id="rId3" imgW="2374560" imgH="1143000" progId="Equation.3">
                  <p:embed/>
                  <p:pic>
                    <p:nvPicPr>
                      <p:cNvPr id="0" name="Obje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21597"/>
                        <a:ext cx="4783138" cy="23637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45293"/>
              </p:ext>
            </p:extLst>
          </p:nvPr>
        </p:nvGraphicFramePr>
        <p:xfrm>
          <a:off x="0" y="2564538"/>
          <a:ext cx="5112568" cy="184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ção" r:id="rId5" imgW="2463480" imgH="888840" progId="Equation.3">
                  <p:embed/>
                </p:oleObj>
              </mc:Choice>
              <mc:Fallback>
                <p:oleObj name="Equação" r:id="rId5" imgW="246348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2564538"/>
                        <a:ext cx="5112568" cy="1841033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17029"/>
            <a:ext cx="53149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344660"/>
              </p:ext>
            </p:extLst>
          </p:nvPr>
        </p:nvGraphicFramePr>
        <p:xfrm>
          <a:off x="5292080" y="2708920"/>
          <a:ext cx="367665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ção" r:id="rId8" imgW="2349360" imgH="812520" progId="Equation.3">
                  <p:embed/>
                </p:oleObj>
              </mc:Choice>
              <mc:Fallback>
                <p:oleObj name="Equação" r:id="rId8" imgW="234936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2080" y="2708920"/>
                        <a:ext cx="3676650" cy="163512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0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673805"/>
            <a:ext cx="86390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A TRANSPOSTA DA MATRIZ DE OBSERVABILI-</a:t>
            </a:r>
          </a:p>
          <a:p>
            <a:r>
              <a:rPr lang="pt-BR" sz="2800" b="1" dirty="0" smtClean="0"/>
              <a:t>DADE FICA: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848068"/>
              </p:ext>
            </p:extLst>
          </p:nvPr>
        </p:nvGraphicFramePr>
        <p:xfrm>
          <a:off x="2867978" y="2823959"/>
          <a:ext cx="348773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6" name="Equação" r:id="rId3" imgW="1434960" imgH="457200" progId="Equation.3">
                  <p:embed/>
                </p:oleObj>
              </mc:Choice>
              <mc:Fallback>
                <p:oleObj name="Equação" r:id="rId3" imgW="143496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7978" y="2823959"/>
                        <a:ext cx="348773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3933056"/>
            <a:ext cx="88646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CUJO DETERMINANTE É IGUAL A  1, OU SEJA, O SISTEMA</a:t>
            </a:r>
          </a:p>
          <a:p>
            <a:r>
              <a:rPr lang="pt-BR" sz="2800" b="1" dirty="0" smtClean="0"/>
              <a:t>É DE ESTADOS COMPLETAMENTE OBSERVÁVEIS. </a:t>
            </a:r>
          </a:p>
          <a:p>
            <a:endParaRPr lang="pt-BR" sz="2800" b="1" dirty="0"/>
          </a:p>
          <a:p>
            <a:r>
              <a:rPr lang="pt-BR" sz="2800" b="1" dirty="0" smtClean="0"/>
              <a:t>TROQUEMOS DE VARIÁVEL MEDIDA NA SAÍDA. TOMEMOS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6422"/>
              </p:ext>
            </p:extLst>
          </p:nvPr>
        </p:nvGraphicFramePr>
        <p:xfrm>
          <a:off x="323850" y="5737225"/>
          <a:ext cx="75263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7" name="Equação" r:id="rId5" imgW="2654280" imgH="241200" progId="Equation.3">
                  <p:embed/>
                </p:oleObj>
              </mc:Choice>
              <mc:Fallback>
                <p:oleObj name="Equação" r:id="rId5" imgW="26542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5737225"/>
                        <a:ext cx="7526338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66896" y="92627"/>
            <a:ext cx="5661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QUE DIZER DA OBSERVABILIDADE?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750708"/>
              </p:ext>
            </p:extLst>
          </p:nvPr>
        </p:nvGraphicFramePr>
        <p:xfrm>
          <a:off x="1438275" y="774700"/>
          <a:ext cx="496093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8" name="Equação" r:id="rId7" imgW="2666880" imgH="482400" progId="Equation.3">
                  <p:embed/>
                </p:oleObj>
              </mc:Choice>
              <mc:Fallback>
                <p:oleObj name="Equação" r:id="rId7" imgW="2666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8275" y="774700"/>
                        <a:ext cx="4960938" cy="896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7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1363</Words>
  <Application>Microsoft Office PowerPoint</Application>
  <PresentationFormat>Apresentação na tela (4:3)</PresentationFormat>
  <Paragraphs>202</Paragraphs>
  <Slides>33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Tema do Office</vt:lpstr>
      <vt:lpstr>Equação</vt:lpstr>
      <vt:lpstr>Microsoft Equation 3.0</vt:lpstr>
      <vt:lpstr>CONTROLABILIDADE E OBSERVABILIDADE 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CONTROLABILIDADE E OBSERVABILIDADE II</dc:title>
  <dc:creator>DELL</dc:creator>
  <cp:lastModifiedBy>DELL</cp:lastModifiedBy>
  <cp:revision>105</cp:revision>
  <dcterms:created xsi:type="dcterms:W3CDTF">2020-09-30T01:06:45Z</dcterms:created>
  <dcterms:modified xsi:type="dcterms:W3CDTF">2020-10-22T00:17:10Z</dcterms:modified>
</cp:coreProperties>
</file>