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3.jpg" ContentType="image/jpg"/>
  <Override PartName="/ppt/media/image60.jpg" ContentType="image/jpg"/>
  <Override PartName="/ppt/media/image61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5.jpg" ContentType="image/jpg"/>
  <Override PartName="/ppt/media/image76.jpg" ContentType="image/jpg"/>
  <Override PartName="/ppt/media/image77.jpg" ContentType="image/jpg"/>
  <Override PartName="/ppt/media/image82.jpg" ContentType="image/jpg"/>
  <Override PartName="/ppt/media/image8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81" r:id="rId14"/>
    <p:sldId id="282" r:id="rId15"/>
    <p:sldId id="283" r:id="rId16"/>
    <p:sldId id="284" r:id="rId17"/>
    <p:sldId id="274" r:id="rId18"/>
    <p:sldId id="275" r:id="rId19"/>
    <p:sldId id="276" r:id="rId20"/>
    <p:sldId id="277" r:id="rId21"/>
    <p:sldId id="278" r:id="rId22"/>
    <p:sldId id="279" r:id="rId23"/>
    <p:sldId id="285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343"/>
    <a:srgbClr val="4FD0E1"/>
    <a:srgbClr val="FF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65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8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7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10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0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7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67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9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57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90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9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EEB62-AF1B-48E3-9622-18AA097F619B}" type="datetimeFigureOut">
              <a:rPr lang="pt-BR" smtClean="0"/>
              <a:t>21/05/2020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CFF0-4011-4F0B-82A0-1E62A4692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1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ana.org/Cerebrum/2012/Play,_Stress,_and_the_Learning_Brain/" TargetMode="External"/><Relationship Id="rId2" Type="http://schemas.openxmlformats.org/officeDocument/2006/relationships/hyperlink" Target="http://chan.usc.edu/about-us/os-and-ot%20-%20Acessado%20em%2017/11/20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3.who.int/icf/icftemplate.cf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51185" y="457920"/>
            <a:ext cx="10394731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RCG2032  Ocupação Humana e Recurso Terapêutico - Brincar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378" y="266657"/>
            <a:ext cx="507453" cy="8198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96" y="4556541"/>
            <a:ext cx="1487212" cy="99905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8" y="278850"/>
            <a:ext cx="602045" cy="80761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390325" y="2933276"/>
            <a:ext cx="6379779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</a:rPr>
              <a:t>Profa. Dra. Luzia Iara </a:t>
            </a:r>
            <a:r>
              <a:rPr lang="pt-BR" b="1" dirty="0" err="1" smtClean="0">
                <a:latin typeface="Arial" panose="020B0604020202020204" pitchFamily="34" charset="0"/>
              </a:rPr>
              <a:t>Pfeifer</a:t>
            </a:r>
            <a:endParaRPr lang="pt-BR" b="1" dirty="0" smtClean="0">
              <a:latin typeface="Arial" panose="020B0604020202020204" pitchFamily="34" charset="0"/>
            </a:endParaRPr>
          </a:p>
          <a:p>
            <a:pPr algn="ctr"/>
            <a:r>
              <a:rPr lang="pt-BR" b="1" dirty="0" smtClean="0">
                <a:latin typeface="Arial" panose="020B0604020202020204" pitchFamily="34" charset="0"/>
              </a:rPr>
              <a:t>Profa</a:t>
            </a:r>
            <a:r>
              <a:rPr lang="pt-BR" b="1" dirty="0">
                <a:latin typeface="Arial" panose="020B0604020202020204" pitchFamily="34" charset="0"/>
              </a:rPr>
              <a:t>. Dra. Maria Paula </a:t>
            </a:r>
            <a:r>
              <a:rPr lang="pt-BR" b="1" dirty="0" err="1">
                <a:latin typeface="Arial" panose="020B0604020202020204" pitchFamily="34" charset="0"/>
              </a:rPr>
              <a:t>Panúncio</a:t>
            </a:r>
            <a:r>
              <a:rPr lang="pt-BR" b="1" dirty="0">
                <a:latin typeface="Arial" panose="020B0604020202020204" pitchFamily="34" charset="0"/>
              </a:rPr>
              <a:t>-Pinto</a:t>
            </a:r>
          </a:p>
          <a:p>
            <a:pPr algn="ctr"/>
            <a:r>
              <a:rPr lang="pt-BR" b="1" dirty="0">
                <a:latin typeface="Arial" panose="020B0604020202020204" pitchFamily="34" charset="0"/>
              </a:rPr>
              <a:t>Departamento de Ciências da Saúde</a:t>
            </a:r>
          </a:p>
          <a:p>
            <a:pPr algn="ctr"/>
            <a:r>
              <a:rPr lang="pt-BR" b="1" dirty="0">
                <a:latin typeface="Arial" panose="020B0604020202020204" pitchFamily="34" charset="0"/>
              </a:rPr>
              <a:t>FMRP-USP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964657" y="1695598"/>
            <a:ext cx="7231114" cy="461665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Ocupação Fundamental na Infância: BRINCAR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"/>
          <p:cNvSpPr/>
          <p:nvPr/>
        </p:nvSpPr>
        <p:spPr>
          <a:xfrm>
            <a:off x="413657" y="1665514"/>
            <a:ext cx="4201886" cy="4463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6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201" y="382361"/>
            <a:ext cx="11353800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Evolução do Comportamento Lúdico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1861" y="1904681"/>
            <a:ext cx="2543004" cy="1077218"/>
          </a:xfrm>
          <a:prstGeom prst="rect">
            <a:avLst/>
          </a:prstGeom>
          <a:ln>
            <a:solidFill>
              <a:srgbClr val="F51343"/>
            </a:solidFill>
          </a:ln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10"/>
              </a:spcBef>
              <a:tabLst>
                <a:tab pos="241300" algn="l"/>
              </a:tabLst>
            </a:pPr>
            <a:r>
              <a:rPr lang="pt-BR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Estimulação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610"/>
              </a:spcBef>
              <a:tabLst>
                <a:tab pos="241300" algn="l"/>
              </a:tabLst>
            </a:pPr>
            <a:r>
              <a:rPr lang="pt-BR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Respostas</a:t>
            </a:r>
            <a:r>
              <a:rPr lang="pt-BR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sensoriais</a:t>
            </a:r>
          </a:p>
          <a:p>
            <a:pPr marL="12700" lvl="1" algn="ctr">
              <a:spcBef>
                <a:spcPts val="610"/>
              </a:spcBef>
              <a:tabLst>
                <a:tab pos="241300" algn="l"/>
              </a:tabLst>
            </a:pPr>
            <a:r>
              <a:rPr lang="pt-BR" b="1" spc="-5" dirty="0">
                <a:latin typeface="Arial" panose="020B0604020202020204" pitchFamily="34" charset="0"/>
                <a:cs typeface="Arial" panose="020B0604020202020204" pitchFamily="34" charset="0"/>
              </a:rPr>
              <a:t>Ação </a:t>
            </a:r>
            <a:r>
              <a:rPr lang="pt-BR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Lúdica</a:t>
            </a:r>
            <a:endParaRPr lang="pt-BR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84524" y="1195502"/>
            <a:ext cx="5117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00000"/>
              </a:lnSpc>
              <a:tabLst>
                <a:tab pos="697865" algn="l"/>
                <a:tab pos="698500" algn="l"/>
              </a:tabLst>
            </a:pPr>
            <a:r>
              <a:rPr lang="pt-BR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Olha, </a:t>
            </a:r>
            <a:r>
              <a:rPr lang="pt-BR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toca, </a:t>
            </a:r>
            <a:r>
              <a:rPr lang="pt-BR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cheira, escuta, </a:t>
            </a:r>
            <a:r>
              <a:rPr lang="pt-BR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leva </a:t>
            </a: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boca,  move-se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84073" y="1675841"/>
            <a:ext cx="1769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00000"/>
              </a:lnSpc>
              <a:tabLst>
                <a:tab pos="697865" algn="l"/>
                <a:tab pos="698500" algn="l"/>
              </a:tabLst>
            </a:pPr>
            <a:r>
              <a:rPr lang="pt-BR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Pega,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manipula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20631" y="2180304"/>
            <a:ext cx="417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 situação </a:t>
            </a: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de causa e </a:t>
            </a:r>
            <a:r>
              <a:rPr lang="pt-BR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efeito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530227" y="2662187"/>
            <a:ext cx="253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Permanência </a:t>
            </a: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484524" y="3105332"/>
            <a:ext cx="305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00000"/>
              </a:lnSpc>
              <a:tabLst>
                <a:tab pos="697865" algn="l"/>
                <a:tab pos="698500" algn="l"/>
              </a:tabLst>
            </a:pP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Brinca </a:t>
            </a:r>
            <a:r>
              <a:rPr lang="pt-BR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com adulto </a:t>
            </a: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sozinha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have Esquerda 12"/>
          <p:cNvSpPr/>
          <p:nvPr/>
        </p:nvSpPr>
        <p:spPr>
          <a:xfrm>
            <a:off x="3038308" y="1102505"/>
            <a:ext cx="474109" cy="258975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14" y="1102505"/>
            <a:ext cx="2906487" cy="2589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tângulo 16"/>
          <p:cNvSpPr/>
          <p:nvPr/>
        </p:nvSpPr>
        <p:spPr>
          <a:xfrm>
            <a:off x="9972211" y="4993126"/>
            <a:ext cx="170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40665" algn="l"/>
                <a:tab pos="241300" algn="l"/>
              </a:tabLst>
            </a:pP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Atitude</a:t>
            </a:r>
            <a:r>
              <a:rPr lang="pt-BR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10" dirty="0">
                <a:latin typeface="Arial" panose="020B0604020202020204" pitchFamily="34" charset="0"/>
                <a:cs typeface="Arial" panose="020B0604020202020204" pitchFamily="34" charset="0"/>
              </a:rPr>
              <a:t>lúdica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eta para a Esquerda 17"/>
          <p:cNvSpPr/>
          <p:nvPr/>
        </p:nvSpPr>
        <p:spPr>
          <a:xfrm>
            <a:off x="8703816" y="4935476"/>
            <a:ext cx="978408" cy="484632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Direita 18"/>
          <p:cNvSpPr/>
          <p:nvPr/>
        </p:nvSpPr>
        <p:spPr>
          <a:xfrm>
            <a:off x="8078239" y="4393084"/>
            <a:ext cx="424722" cy="1563485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058846" y="4522328"/>
            <a:ext cx="991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6876103" y="4971218"/>
            <a:ext cx="1357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curiosidade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6993763" y="5407387"/>
            <a:ext cx="1122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40665" algn="l"/>
                <a:tab pos="241300" algn="l"/>
              </a:tabLst>
            </a:pPr>
            <a:r>
              <a:rPr lang="pt-BR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828036" y="4717626"/>
            <a:ext cx="294764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40665" algn="l"/>
                <a:tab pos="241300" algn="l"/>
              </a:tabLst>
            </a:pPr>
            <a:r>
              <a:rPr lang="pt-BR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251816" y="6239391"/>
            <a:ext cx="142855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FERLAND, 2006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0915">
            <a:off x="364121" y="4296368"/>
            <a:ext cx="296227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35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5405213" y="1157866"/>
            <a:ext cx="4711700" cy="4648200"/>
          </a:xfrm>
          <a:custGeom>
            <a:avLst/>
            <a:gdLst/>
            <a:ahLst/>
            <a:cxnLst/>
            <a:rect l="l" t="t" r="r" b="b"/>
            <a:pathLst>
              <a:path w="4711700" h="4648200">
                <a:moveTo>
                  <a:pt x="2636780" y="4635500"/>
                </a:moveTo>
                <a:lnTo>
                  <a:pt x="2082580" y="4635500"/>
                </a:lnTo>
                <a:lnTo>
                  <a:pt x="2129387" y="4648200"/>
                </a:lnTo>
                <a:lnTo>
                  <a:pt x="2591420" y="4648200"/>
                </a:lnTo>
                <a:lnTo>
                  <a:pt x="2636780" y="4635500"/>
                </a:lnTo>
                <a:close/>
              </a:path>
              <a:path w="4711700" h="4648200">
                <a:moveTo>
                  <a:pt x="2726899" y="4622800"/>
                </a:moveTo>
                <a:lnTo>
                  <a:pt x="1988779" y="4622800"/>
                </a:lnTo>
                <a:lnTo>
                  <a:pt x="2035707" y="4635500"/>
                </a:lnTo>
                <a:lnTo>
                  <a:pt x="2681943" y="4635500"/>
                </a:lnTo>
                <a:lnTo>
                  <a:pt x="2726899" y="4622800"/>
                </a:lnTo>
                <a:close/>
              </a:path>
              <a:path w="4711700" h="4648200">
                <a:moveTo>
                  <a:pt x="1205404" y="76200"/>
                </a:moveTo>
                <a:lnTo>
                  <a:pt x="1262300" y="215900"/>
                </a:lnTo>
                <a:lnTo>
                  <a:pt x="1218663" y="228600"/>
                </a:lnTo>
                <a:lnTo>
                  <a:pt x="1175627" y="254000"/>
                </a:lnTo>
                <a:lnTo>
                  <a:pt x="1091391" y="304800"/>
                </a:lnTo>
                <a:lnTo>
                  <a:pt x="1050211" y="342900"/>
                </a:lnTo>
                <a:lnTo>
                  <a:pt x="1009669" y="368300"/>
                </a:lnTo>
                <a:lnTo>
                  <a:pt x="969774" y="393700"/>
                </a:lnTo>
                <a:lnTo>
                  <a:pt x="930537" y="419100"/>
                </a:lnTo>
                <a:lnTo>
                  <a:pt x="891966" y="457200"/>
                </a:lnTo>
                <a:lnTo>
                  <a:pt x="854072" y="482600"/>
                </a:lnTo>
                <a:lnTo>
                  <a:pt x="816864" y="520700"/>
                </a:lnTo>
                <a:lnTo>
                  <a:pt x="780351" y="546100"/>
                </a:lnTo>
                <a:lnTo>
                  <a:pt x="744543" y="584200"/>
                </a:lnTo>
                <a:lnTo>
                  <a:pt x="709450" y="609600"/>
                </a:lnTo>
                <a:lnTo>
                  <a:pt x="675081" y="647700"/>
                </a:lnTo>
                <a:lnTo>
                  <a:pt x="641446" y="685800"/>
                </a:lnTo>
                <a:lnTo>
                  <a:pt x="608555" y="723900"/>
                </a:lnTo>
                <a:lnTo>
                  <a:pt x="576416" y="749300"/>
                </a:lnTo>
                <a:lnTo>
                  <a:pt x="545041" y="787400"/>
                </a:lnTo>
                <a:lnTo>
                  <a:pt x="514437" y="825500"/>
                </a:lnTo>
                <a:lnTo>
                  <a:pt x="484615" y="863600"/>
                </a:lnTo>
                <a:lnTo>
                  <a:pt x="455585" y="901700"/>
                </a:lnTo>
                <a:lnTo>
                  <a:pt x="427355" y="939800"/>
                </a:lnTo>
                <a:lnTo>
                  <a:pt x="399936" y="990600"/>
                </a:lnTo>
                <a:lnTo>
                  <a:pt x="373338" y="1028700"/>
                </a:lnTo>
                <a:lnTo>
                  <a:pt x="347569" y="1066800"/>
                </a:lnTo>
                <a:lnTo>
                  <a:pt x="322639" y="1104900"/>
                </a:lnTo>
                <a:lnTo>
                  <a:pt x="298558" y="1155700"/>
                </a:lnTo>
                <a:lnTo>
                  <a:pt x="275336" y="1193800"/>
                </a:lnTo>
                <a:lnTo>
                  <a:pt x="252981" y="1231900"/>
                </a:lnTo>
                <a:lnTo>
                  <a:pt x="231504" y="1282700"/>
                </a:lnTo>
                <a:lnTo>
                  <a:pt x="210915" y="1320800"/>
                </a:lnTo>
                <a:lnTo>
                  <a:pt x="191222" y="1371600"/>
                </a:lnTo>
                <a:lnTo>
                  <a:pt x="172436" y="1409700"/>
                </a:lnTo>
                <a:lnTo>
                  <a:pt x="154566" y="1460500"/>
                </a:lnTo>
                <a:lnTo>
                  <a:pt x="137621" y="1511300"/>
                </a:lnTo>
                <a:lnTo>
                  <a:pt x="121612" y="1549400"/>
                </a:lnTo>
                <a:lnTo>
                  <a:pt x="106547" y="1600200"/>
                </a:lnTo>
                <a:lnTo>
                  <a:pt x="92436" y="1651000"/>
                </a:lnTo>
                <a:lnTo>
                  <a:pt x="79290" y="1689100"/>
                </a:lnTo>
                <a:lnTo>
                  <a:pt x="67117" y="1739900"/>
                </a:lnTo>
                <a:lnTo>
                  <a:pt x="55927" y="1790700"/>
                </a:lnTo>
                <a:lnTo>
                  <a:pt x="46030" y="1841500"/>
                </a:lnTo>
                <a:lnTo>
                  <a:pt x="37117" y="1879600"/>
                </a:lnTo>
                <a:lnTo>
                  <a:pt x="29180" y="1930400"/>
                </a:lnTo>
                <a:lnTo>
                  <a:pt x="22213" y="1981200"/>
                </a:lnTo>
                <a:lnTo>
                  <a:pt x="16207" y="2019300"/>
                </a:lnTo>
                <a:lnTo>
                  <a:pt x="11158" y="2070100"/>
                </a:lnTo>
                <a:lnTo>
                  <a:pt x="7057" y="2120900"/>
                </a:lnTo>
                <a:lnTo>
                  <a:pt x="3897" y="2159000"/>
                </a:lnTo>
                <a:lnTo>
                  <a:pt x="1673" y="2209800"/>
                </a:lnTo>
                <a:lnTo>
                  <a:pt x="376" y="2260600"/>
                </a:lnTo>
                <a:lnTo>
                  <a:pt x="0" y="2298700"/>
                </a:lnTo>
                <a:lnTo>
                  <a:pt x="537" y="2349500"/>
                </a:lnTo>
                <a:lnTo>
                  <a:pt x="1982" y="2400300"/>
                </a:lnTo>
                <a:lnTo>
                  <a:pt x="4326" y="2438400"/>
                </a:lnTo>
                <a:lnTo>
                  <a:pt x="7564" y="2489200"/>
                </a:lnTo>
                <a:lnTo>
                  <a:pt x="11687" y="2540000"/>
                </a:lnTo>
                <a:lnTo>
                  <a:pt x="16690" y="2578100"/>
                </a:lnTo>
                <a:lnTo>
                  <a:pt x="22565" y="2628900"/>
                </a:lnTo>
                <a:lnTo>
                  <a:pt x="29305" y="2667000"/>
                </a:lnTo>
                <a:lnTo>
                  <a:pt x="36904" y="2717800"/>
                </a:lnTo>
                <a:lnTo>
                  <a:pt x="45354" y="2755900"/>
                </a:lnTo>
                <a:lnTo>
                  <a:pt x="54648" y="2806700"/>
                </a:lnTo>
                <a:lnTo>
                  <a:pt x="64780" y="2844800"/>
                </a:lnTo>
                <a:lnTo>
                  <a:pt x="75742" y="2895600"/>
                </a:lnTo>
                <a:lnTo>
                  <a:pt x="87528" y="2933700"/>
                </a:lnTo>
                <a:lnTo>
                  <a:pt x="100130" y="2971800"/>
                </a:lnTo>
                <a:lnTo>
                  <a:pt x="113542" y="3022600"/>
                </a:lnTo>
                <a:lnTo>
                  <a:pt x="127757" y="3060700"/>
                </a:lnTo>
                <a:lnTo>
                  <a:pt x="142768" y="3111500"/>
                </a:lnTo>
                <a:lnTo>
                  <a:pt x="158568" y="3149600"/>
                </a:lnTo>
                <a:lnTo>
                  <a:pt x="175150" y="3187700"/>
                </a:lnTo>
                <a:lnTo>
                  <a:pt x="192506" y="3225800"/>
                </a:lnTo>
                <a:lnTo>
                  <a:pt x="210631" y="3276600"/>
                </a:lnTo>
                <a:lnTo>
                  <a:pt x="229517" y="3314700"/>
                </a:lnTo>
                <a:lnTo>
                  <a:pt x="249157" y="3352800"/>
                </a:lnTo>
                <a:lnTo>
                  <a:pt x="269544" y="3390900"/>
                </a:lnTo>
                <a:lnTo>
                  <a:pt x="290671" y="3429000"/>
                </a:lnTo>
                <a:lnTo>
                  <a:pt x="312532" y="3467100"/>
                </a:lnTo>
                <a:lnTo>
                  <a:pt x="335119" y="3505200"/>
                </a:lnTo>
                <a:lnTo>
                  <a:pt x="358426" y="3543300"/>
                </a:lnTo>
                <a:lnTo>
                  <a:pt x="382445" y="3581400"/>
                </a:lnTo>
                <a:lnTo>
                  <a:pt x="407170" y="3619500"/>
                </a:lnTo>
                <a:lnTo>
                  <a:pt x="432593" y="3657600"/>
                </a:lnTo>
                <a:lnTo>
                  <a:pt x="458708" y="3695700"/>
                </a:lnTo>
                <a:lnTo>
                  <a:pt x="485508" y="3733800"/>
                </a:lnTo>
                <a:lnTo>
                  <a:pt x="512986" y="3759200"/>
                </a:lnTo>
                <a:lnTo>
                  <a:pt x="541134" y="3797300"/>
                </a:lnTo>
                <a:lnTo>
                  <a:pt x="569947" y="3835400"/>
                </a:lnTo>
                <a:lnTo>
                  <a:pt x="599416" y="3873500"/>
                </a:lnTo>
                <a:lnTo>
                  <a:pt x="629535" y="3898900"/>
                </a:lnTo>
                <a:lnTo>
                  <a:pt x="660298" y="3937000"/>
                </a:lnTo>
                <a:lnTo>
                  <a:pt x="691696" y="3962400"/>
                </a:lnTo>
                <a:lnTo>
                  <a:pt x="723724" y="4000500"/>
                </a:lnTo>
                <a:lnTo>
                  <a:pt x="756374" y="4025900"/>
                </a:lnTo>
                <a:lnTo>
                  <a:pt x="789639" y="4064000"/>
                </a:lnTo>
                <a:lnTo>
                  <a:pt x="823513" y="4089400"/>
                </a:lnTo>
                <a:lnTo>
                  <a:pt x="857988" y="4114800"/>
                </a:lnTo>
                <a:lnTo>
                  <a:pt x="893058" y="4140200"/>
                </a:lnTo>
                <a:lnTo>
                  <a:pt x="928715" y="4178300"/>
                </a:lnTo>
                <a:lnTo>
                  <a:pt x="964953" y="4203700"/>
                </a:lnTo>
                <a:lnTo>
                  <a:pt x="1001764" y="4229100"/>
                </a:lnTo>
                <a:lnTo>
                  <a:pt x="1039143" y="4254500"/>
                </a:lnTo>
                <a:lnTo>
                  <a:pt x="1077080" y="4279900"/>
                </a:lnTo>
                <a:lnTo>
                  <a:pt x="1154608" y="4330700"/>
                </a:lnTo>
                <a:lnTo>
                  <a:pt x="1194183" y="4343400"/>
                </a:lnTo>
                <a:lnTo>
                  <a:pt x="1274924" y="4394200"/>
                </a:lnTo>
                <a:lnTo>
                  <a:pt x="1316075" y="4406900"/>
                </a:lnTo>
                <a:lnTo>
                  <a:pt x="1399903" y="4457700"/>
                </a:lnTo>
                <a:lnTo>
                  <a:pt x="1485720" y="4483100"/>
                </a:lnTo>
                <a:lnTo>
                  <a:pt x="1529357" y="4508500"/>
                </a:lnTo>
                <a:lnTo>
                  <a:pt x="1618054" y="4533900"/>
                </a:lnTo>
                <a:lnTo>
                  <a:pt x="1941806" y="4622800"/>
                </a:lnTo>
                <a:lnTo>
                  <a:pt x="2771637" y="4622800"/>
                </a:lnTo>
                <a:lnTo>
                  <a:pt x="2904428" y="4584700"/>
                </a:lnTo>
                <a:lnTo>
                  <a:pt x="2948183" y="4584700"/>
                </a:lnTo>
                <a:lnTo>
                  <a:pt x="3077765" y="4546600"/>
                </a:lnTo>
                <a:lnTo>
                  <a:pt x="3120362" y="4521200"/>
                </a:lnTo>
                <a:lnTo>
                  <a:pt x="3246212" y="4483100"/>
                </a:lnTo>
                <a:lnTo>
                  <a:pt x="3287478" y="4457700"/>
                </a:lnTo>
                <a:lnTo>
                  <a:pt x="3328385" y="4445000"/>
                </a:lnTo>
                <a:lnTo>
                  <a:pt x="3368920" y="4419600"/>
                </a:lnTo>
                <a:lnTo>
                  <a:pt x="3409074" y="4406900"/>
                </a:lnTo>
                <a:lnTo>
                  <a:pt x="3448835" y="4381500"/>
                </a:lnTo>
                <a:lnTo>
                  <a:pt x="2315045" y="4381500"/>
                </a:lnTo>
                <a:lnTo>
                  <a:pt x="2269847" y="4368800"/>
                </a:lnTo>
                <a:lnTo>
                  <a:pt x="2134858" y="4368800"/>
                </a:lnTo>
                <a:lnTo>
                  <a:pt x="2090119" y="4356100"/>
                </a:lnTo>
                <a:lnTo>
                  <a:pt x="2045534" y="4356100"/>
                </a:lnTo>
                <a:lnTo>
                  <a:pt x="2001120" y="4343400"/>
                </a:lnTo>
                <a:lnTo>
                  <a:pt x="1956894" y="4343400"/>
                </a:lnTo>
                <a:lnTo>
                  <a:pt x="1611779" y="4241800"/>
                </a:lnTo>
                <a:lnTo>
                  <a:pt x="1569970" y="4216400"/>
                </a:lnTo>
                <a:lnTo>
                  <a:pt x="1487414" y="4191000"/>
                </a:lnTo>
                <a:lnTo>
                  <a:pt x="1446701" y="4165600"/>
                </a:lnTo>
                <a:lnTo>
                  <a:pt x="1406386" y="4152900"/>
                </a:lnTo>
                <a:lnTo>
                  <a:pt x="1327014" y="4102100"/>
                </a:lnTo>
                <a:lnTo>
                  <a:pt x="1249429" y="4051300"/>
                </a:lnTo>
                <a:lnTo>
                  <a:pt x="1211347" y="4038600"/>
                </a:lnTo>
                <a:lnTo>
                  <a:pt x="1136684" y="3987800"/>
                </a:lnTo>
                <a:lnTo>
                  <a:pt x="1100135" y="3949700"/>
                </a:lnTo>
                <a:lnTo>
                  <a:pt x="1064131" y="3924300"/>
                </a:lnTo>
                <a:lnTo>
                  <a:pt x="1028686" y="3898900"/>
                </a:lnTo>
                <a:lnTo>
                  <a:pt x="993817" y="3873500"/>
                </a:lnTo>
                <a:lnTo>
                  <a:pt x="959541" y="3835400"/>
                </a:lnTo>
                <a:lnTo>
                  <a:pt x="925873" y="3810000"/>
                </a:lnTo>
                <a:lnTo>
                  <a:pt x="892830" y="3771900"/>
                </a:lnTo>
                <a:lnTo>
                  <a:pt x="860427" y="3746500"/>
                </a:lnTo>
                <a:lnTo>
                  <a:pt x="828682" y="3708400"/>
                </a:lnTo>
                <a:lnTo>
                  <a:pt x="797610" y="3670300"/>
                </a:lnTo>
                <a:lnTo>
                  <a:pt x="767227" y="3632200"/>
                </a:lnTo>
                <a:lnTo>
                  <a:pt x="737550" y="3606800"/>
                </a:lnTo>
                <a:lnTo>
                  <a:pt x="708594" y="3568700"/>
                </a:lnTo>
                <a:lnTo>
                  <a:pt x="680377" y="3530600"/>
                </a:lnTo>
                <a:lnTo>
                  <a:pt x="652914" y="3492500"/>
                </a:lnTo>
                <a:lnTo>
                  <a:pt x="626221" y="3454400"/>
                </a:lnTo>
                <a:lnTo>
                  <a:pt x="600315" y="3403600"/>
                </a:lnTo>
                <a:lnTo>
                  <a:pt x="575212" y="3365500"/>
                </a:lnTo>
                <a:lnTo>
                  <a:pt x="550927" y="3327400"/>
                </a:lnTo>
                <a:lnTo>
                  <a:pt x="527478" y="3289300"/>
                </a:lnTo>
                <a:lnTo>
                  <a:pt x="504999" y="3238500"/>
                </a:lnTo>
                <a:lnTo>
                  <a:pt x="483613" y="3200400"/>
                </a:lnTo>
                <a:lnTo>
                  <a:pt x="463314" y="3149600"/>
                </a:lnTo>
                <a:lnTo>
                  <a:pt x="444098" y="3111500"/>
                </a:lnTo>
                <a:lnTo>
                  <a:pt x="425959" y="3073400"/>
                </a:lnTo>
                <a:lnTo>
                  <a:pt x="408894" y="3022600"/>
                </a:lnTo>
                <a:lnTo>
                  <a:pt x="392896" y="2984500"/>
                </a:lnTo>
                <a:lnTo>
                  <a:pt x="377962" y="2933700"/>
                </a:lnTo>
                <a:lnTo>
                  <a:pt x="364086" y="2895600"/>
                </a:lnTo>
                <a:lnTo>
                  <a:pt x="351263" y="2844800"/>
                </a:lnTo>
                <a:lnTo>
                  <a:pt x="339489" y="2806700"/>
                </a:lnTo>
                <a:lnTo>
                  <a:pt x="328759" y="2755900"/>
                </a:lnTo>
                <a:lnTo>
                  <a:pt x="319069" y="2705100"/>
                </a:lnTo>
                <a:lnTo>
                  <a:pt x="310412" y="2667000"/>
                </a:lnTo>
                <a:lnTo>
                  <a:pt x="302784" y="2616200"/>
                </a:lnTo>
                <a:lnTo>
                  <a:pt x="296181" y="2578100"/>
                </a:lnTo>
                <a:lnTo>
                  <a:pt x="290598" y="2527300"/>
                </a:lnTo>
                <a:lnTo>
                  <a:pt x="286029" y="2489200"/>
                </a:lnTo>
                <a:lnTo>
                  <a:pt x="282471" y="2438400"/>
                </a:lnTo>
                <a:lnTo>
                  <a:pt x="279917" y="2387600"/>
                </a:lnTo>
                <a:lnTo>
                  <a:pt x="278364" y="2349500"/>
                </a:lnTo>
                <a:lnTo>
                  <a:pt x="277806" y="2298700"/>
                </a:lnTo>
                <a:lnTo>
                  <a:pt x="278239" y="2260600"/>
                </a:lnTo>
                <a:lnTo>
                  <a:pt x="279657" y="2209800"/>
                </a:lnTo>
                <a:lnTo>
                  <a:pt x="282057" y="2171700"/>
                </a:lnTo>
                <a:lnTo>
                  <a:pt x="285432" y="2120900"/>
                </a:lnTo>
                <a:lnTo>
                  <a:pt x="289778" y="2082800"/>
                </a:lnTo>
                <a:lnTo>
                  <a:pt x="295091" y="2032000"/>
                </a:lnTo>
                <a:lnTo>
                  <a:pt x="301366" y="1993900"/>
                </a:lnTo>
                <a:lnTo>
                  <a:pt x="308597" y="1943100"/>
                </a:lnTo>
                <a:lnTo>
                  <a:pt x="316779" y="1905000"/>
                </a:lnTo>
                <a:lnTo>
                  <a:pt x="325909" y="1854200"/>
                </a:lnTo>
                <a:lnTo>
                  <a:pt x="335981" y="1816100"/>
                </a:lnTo>
                <a:lnTo>
                  <a:pt x="346990" y="1765300"/>
                </a:lnTo>
                <a:lnTo>
                  <a:pt x="358932" y="1727200"/>
                </a:lnTo>
                <a:lnTo>
                  <a:pt x="371801" y="1676400"/>
                </a:lnTo>
                <a:lnTo>
                  <a:pt x="385593" y="1638300"/>
                </a:lnTo>
                <a:lnTo>
                  <a:pt x="400303" y="1600200"/>
                </a:lnTo>
                <a:lnTo>
                  <a:pt x="415926" y="1549400"/>
                </a:lnTo>
                <a:lnTo>
                  <a:pt x="432458" y="1511300"/>
                </a:lnTo>
                <a:lnTo>
                  <a:pt x="449892" y="1473200"/>
                </a:lnTo>
                <a:lnTo>
                  <a:pt x="468225" y="1435100"/>
                </a:lnTo>
                <a:lnTo>
                  <a:pt x="487452" y="1384300"/>
                </a:lnTo>
                <a:lnTo>
                  <a:pt x="507568" y="1346200"/>
                </a:lnTo>
                <a:lnTo>
                  <a:pt x="528568" y="1308100"/>
                </a:lnTo>
                <a:lnTo>
                  <a:pt x="550447" y="1270000"/>
                </a:lnTo>
                <a:lnTo>
                  <a:pt x="573200" y="1231900"/>
                </a:lnTo>
                <a:lnTo>
                  <a:pt x="596823" y="1193800"/>
                </a:lnTo>
                <a:lnTo>
                  <a:pt x="621310" y="1155700"/>
                </a:lnTo>
                <a:lnTo>
                  <a:pt x="646657" y="1117600"/>
                </a:lnTo>
                <a:lnTo>
                  <a:pt x="672859" y="1079500"/>
                </a:lnTo>
                <a:lnTo>
                  <a:pt x="699911" y="1041400"/>
                </a:lnTo>
                <a:lnTo>
                  <a:pt x="727809" y="1003300"/>
                </a:lnTo>
                <a:lnTo>
                  <a:pt x="756546" y="965200"/>
                </a:lnTo>
                <a:lnTo>
                  <a:pt x="786120" y="939800"/>
                </a:lnTo>
                <a:lnTo>
                  <a:pt x="816524" y="901700"/>
                </a:lnTo>
                <a:lnTo>
                  <a:pt x="847754" y="863600"/>
                </a:lnTo>
                <a:lnTo>
                  <a:pt x="879805" y="838200"/>
                </a:lnTo>
                <a:lnTo>
                  <a:pt x="912672" y="800100"/>
                </a:lnTo>
                <a:lnTo>
                  <a:pt x="946351" y="774700"/>
                </a:lnTo>
                <a:lnTo>
                  <a:pt x="980836" y="736600"/>
                </a:lnTo>
                <a:lnTo>
                  <a:pt x="1016123" y="711200"/>
                </a:lnTo>
                <a:lnTo>
                  <a:pt x="1052206" y="685800"/>
                </a:lnTo>
                <a:lnTo>
                  <a:pt x="1089082" y="647700"/>
                </a:lnTo>
                <a:lnTo>
                  <a:pt x="1126745" y="622300"/>
                </a:lnTo>
                <a:lnTo>
                  <a:pt x="1165190" y="596900"/>
                </a:lnTo>
                <a:lnTo>
                  <a:pt x="1204412" y="571500"/>
                </a:lnTo>
                <a:lnTo>
                  <a:pt x="1244407" y="546100"/>
                </a:lnTo>
                <a:lnTo>
                  <a:pt x="1285170" y="520700"/>
                </a:lnTo>
                <a:lnTo>
                  <a:pt x="1326696" y="495300"/>
                </a:lnTo>
                <a:lnTo>
                  <a:pt x="1368980" y="469900"/>
                </a:lnTo>
                <a:lnTo>
                  <a:pt x="1458306" y="469900"/>
                </a:lnTo>
                <a:lnTo>
                  <a:pt x="1508426" y="254000"/>
                </a:lnTo>
                <a:lnTo>
                  <a:pt x="1205404" y="76200"/>
                </a:lnTo>
                <a:close/>
              </a:path>
              <a:path w="4711700" h="4648200">
                <a:moveTo>
                  <a:pt x="2863516" y="0"/>
                </a:moveTo>
                <a:lnTo>
                  <a:pt x="2803699" y="266700"/>
                </a:lnTo>
                <a:lnTo>
                  <a:pt x="2996855" y="317500"/>
                </a:lnTo>
                <a:lnTo>
                  <a:pt x="3044025" y="342900"/>
                </a:lnTo>
                <a:lnTo>
                  <a:pt x="3136905" y="368300"/>
                </a:lnTo>
                <a:lnTo>
                  <a:pt x="3182580" y="393700"/>
                </a:lnTo>
                <a:lnTo>
                  <a:pt x="3227724" y="406400"/>
                </a:lnTo>
                <a:lnTo>
                  <a:pt x="3272319" y="431800"/>
                </a:lnTo>
                <a:lnTo>
                  <a:pt x="3359794" y="482600"/>
                </a:lnTo>
                <a:lnTo>
                  <a:pt x="3444871" y="533400"/>
                </a:lnTo>
                <a:lnTo>
                  <a:pt x="3527416" y="584200"/>
                </a:lnTo>
                <a:lnTo>
                  <a:pt x="3567695" y="609600"/>
                </a:lnTo>
                <a:lnTo>
                  <a:pt x="3607291" y="635000"/>
                </a:lnTo>
                <a:lnTo>
                  <a:pt x="3646186" y="673100"/>
                </a:lnTo>
                <a:lnTo>
                  <a:pt x="3684364" y="698500"/>
                </a:lnTo>
                <a:lnTo>
                  <a:pt x="3721806" y="736600"/>
                </a:lnTo>
                <a:lnTo>
                  <a:pt x="3758498" y="762000"/>
                </a:lnTo>
                <a:lnTo>
                  <a:pt x="3794420" y="800100"/>
                </a:lnTo>
                <a:lnTo>
                  <a:pt x="3829558" y="838200"/>
                </a:lnTo>
                <a:lnTo>
                  <a:pt x="3863893" y="863600"/>
                </a:lnTo>
                <a:lnTo>
                  <a:pt x="3897409" y="901700"/>
                </a:lnTo>
                <a:lnTo>
                  <a:pt x="3930090" y="939800"/>
                </a:lnTo>
                <a:lnTo>
                  <a:pt x="3961917" y="977900"/>
                </a:lnTo>
                <a:lnTo>
                  <a:pt x="3992875" y="1016000"/>
                </a:lnTo>
                <a:lnTo>
                  <a:pt x="4022946" y="1054100"/>
                </a:lnTo>
                <a:lnTo>
                  <a:pt x="4052113" y="1104900"/>
                </a:lnTo>
                <a:lnTo>
                  <a:pt x="4080361" y="1143000"/>
                </a:lnTo>
                <a:lnTo>
                  <a:pt x="4107671" y="1181100"/>
                </a:lnTo>
                <a:lnTo>
                  <a:pt x="4134026" y="1219200"/>
                </a:lnTo>
                <a:lnTo>
                  <a:pt x="4159411" y="1270000"/>
                </a:lnTo>
                <a:lnTo>
                  <a:pt x="4183808" y="1308100"/>
                </a:lnTo>
                <a:lnTo>
                  <a:pt x="4206286" y="1358900"/>
                </a:lnTo>
                <a:lnTo>
                  <a:pt x="4227673" y="1397000"/>
                </a:lnTo>
                <a:lnTo>
                  <a:pt x="4247972" y="1435100"/>
                </a:lnTo>
                <a:lnTo>
                  <a:pt x="4267188" y="1485900"/>
                </a:lnTo>
                <a:lnTo>
                  <a:pt x="4285326" y="1524000"/>
                </a:lnTo>
                <a:lnTo>
                  <a:pt x="4302392" y="1574800"/>
                </a:lnTo>
                <a:lnTo>
                  <a:pt x="4318390" y="1612900"/>
                </a:lnTo>
                <a:lnTo>
                  <a:pt x="4333324" y="1663700"/>
                </a:lnTo>
                <a:lnTo>
                  <a:pt x="4347200" y="1701800"/>
                </a:lnTo>
                <a:lnTo>
                  <a:pt x="4360022" y="1752600"/>
                </a:lnTo>
                <a:lnTo>
                  <a:pt x="4371796" y="1790700"/>
                </a:lnTo>
                <a:lnTo>
                  <a:pt x="4382526" y="1841500"/>
                </a:lnTo>
                <a:lnTo>
                  <a:pt x="4392217" y="1879600"/>
                </a:lnTo>
                <a:lnTo>
                  <a:pt x="4400874" y="1930400"/>
                </a:lnTo>
                <a:lnTo>
                  <a:pt x="4408501" y="1981200"/>
                </a:lnTo>
                <a:lnTo>
                  <a:pt x="4415104" y="2019300"/>
                </a:lnTo>
                <a:lnTo>
                  <a:pt x="4420688" y="2070100"/>
                </a:lnTo>
                <a:lnTo>
                  <a:pt x="4425256" y="2108200"/>
                </a:lnTo>
                <a:lnTo>
                  <a:pt x="4428815" y="2159000"/>
                </a:lnTo>
                <a:lnTo>
                  <a:pt x="4431368" y="2197100"/>
                </a:lnTo>
                <a:lnTo>
                  <a:pt x="4432922" y="2247900"/>
                </a:lnTo>
                <a:lnTo>
                  <a:pt x="4433479" y="2298700"/>
                </a:lnTo>
                <a:lnTo>
                  <a:pt x="4433047" y="2336800"/>
                </a:lnTo>
                <a:lnTo>
                  <a:pt x="4431628" y="2387600"/>
                </a:lnTo>
                <a:lnTo>
                  <a:pt x="4429229" y="2425700"/>
                </a:lnTo>
                <a:lnTo>
                  <a:pt x="4425854" y="2476500"/>
                </a:lnTo>
                <a:lnTo>
                  <a:pt x="4421507" y="2514600"/>
                </a:lnTo>
                <a:lnTo>
                  <a:pt x="4416194" y="2565400"/>
                </a:lnTo>
                <a:lnTo>
                  <a:pt x="4409920" y="2603500"/>
                </a:lnTo>
                <a:lnTo>
                  <a:pt x="4402689" y="2654300"/>
                </a:lnTo>
                <a:lnTo>
                  <a:pt x="4394506" y="2692400"/>
                </a:lnTo>
                <a:lnTo>
                  <a:pt x="4385376" y="2743200"/>
                </a:lnTo>
                <a:lnTo>
                  <a:pt x="4375304" y="2781300"/>
                </a:lnTo>
                <a:lnTo>
                  <a:pt x="4364295" y="2832100"/>
                </a:lnTo>
                <a:lnTo>
                  <a:pt x="4352353" y="2870200"/>
                </a:lnTo>
                <a:lnTo>
                  <a:pt x="4339484" y="2921000"/>
                </a:lnTo>
                <a:lnTo>
                  <a:pt x="4325692" y="2959100"/>
                </a:lnTo>
                <a:lnTo>
                  <a:pt x="4310982" y="2997200"/>
                </a:lnTo>
                <a:lnTo>
                  <a:pt x="4295359" y="3048000"/>
                </a:lnTo>
                <a:lnTo>
                  <a:pt x="4278828" y="3086100"/>
                </a:lnTo>
                <a:lnTo>
                  <a:pt x="4261393" y="3124200"/>
                </a:lnTo>
                <a:lnTo>
                  <a:pt x="4243060" y="3162300"/>
                </a:lnTo>
                <a:lnTo>
                  <a:pt x="4223833" y="3213100"/>
                </a:lnTo>
                <a:lnTo>
                  <a:pt x="4203718" y="3251200"/>
                </a:lnTo>
                <a:lnTo>
                  <a:pt x="4182718" y="3289300"/>
                </a:lnTo>
                <a:lnTo>
                  <a:pt x="4160839" y="3327400"/>
                </a:lnTo>
                <a:lnTo>
                  <a:pt x="4138086" y="3365500"/>
                </a:lnTo>
                <a:lnTo>
                  <a:pt x="4114463" y="3403600"/>
                </a:lnTo>
                <a:lnTo>
                  <a:pt x="4089976" y="3441700"/>
                </a:lnTo>
                <a:lnTo>
                  <a:pt x="4064629" y="3479800"/>
                </a:lnTo>
                <a:lnTo>
                  <a:pt x="4038427" y="3517900"/>
                </a:lnTo>
                <a:lnTo>
                  <a:pt x="4011374" y="3556000"/>
                </a:lnTo>
                <a:lnTo>
                  <a:pt x="3983477" y="3594100"/>
                </a:lnTo>
                <a:lnTo>
                  <a:pt x="3954739" y="3619500"/>
                </a:lnTo>
                <a:lnTo>
                  <a:pt x="3925166" y="3657600"/>
                </a:lnTo>
                <a:lnTo>
                  <a:pt x="3894762" y="3695700"/>
                </a:lnTo>
                <a:lnTo>
                  <a:pt x="3863532" y="3733800"/>
                </a:lnTo>
                <a:lnTo>
                  <a:pt x="3831481" y="3759200"/>
                </a:lnTo>
                <a:lnTo>
                  <a:pt x="3798613" y="3797300"/>
                </a:lnTo>
                <a:lnTo>
                  <a:pt x="3764935" y="3822700"/>
                </a:lnTo>
                <a:lnTo>
                  <a:pt x="3730450" y="3860800"/>
                </a:lnTo>
                <a:lnTo>
                  <a:pt x="3695163" y="3886200"/>
                </a:lnTo>
                <a:lnTo>
                  <a:pt x="3659079" y="3911600"/>
                </a:lnTo>
                <a:lnTo>
                  <a:pt x="3622204" y="3949700"/>
                </a:lnTo>
                <a:lnTo>
                  <a:pt x="3584541" y="3975100"/>
                </a:lnTo>
                <a:lnTo>
                  <a:pt x="3546096" y="4000500"/>
                </a:lnTo>
                <a:lnTo>
                  <a:pt x="3506873" y="4025900"/>
                </a:lnTo>
                <a:lnTo>
                  <a:pt x="3466878" y="4051300"/>
                </a:lnTo>
                <a:lnTo>
                  <a:pt x="3426115" y="4076700"/>
                </a:lnTo>
                <a:lnTo>
                  <a:pt x="3384590" y="4102100"/>
                </a:lnTo>
                <a:lnTo>
                  <a:pt x="3299498" y="4152900"/>
                </a:lnTo>
                <a:lnTo>
                  <a:pt x="3256408" y="4165600"/>
                </a:lnTo>
                <a:lnTo>
                  <a:pt x="3169448" y="4216400"/>
                </a:lnTo>
                <a:lnTo>
                  <a:pt x="3081553" y="4241800"/>
                </a:lnTo>
                <a:lnTo>
                  <a:pt x="3037296" y="4267200"/>
                </a:lnTo>
                <a:lnTo>
                  <a:pt x="2813560" y="4330700"/>
                </a:lnTo>
                <a:lnTo>
                  <a:pt x="2768437" y="4330700"/>
                </a:lnTo>
                <a:lnTo>
                  <a:pt x="2677942" y="4356100"/>
                </a:lnTo>
                <a:lnTo>
                  <a:pt x="2632604" y="4356100"/>
                </a:lnTo>
                <a:lnTo>
                  <a:pt x="2587227" y="4368800"/>
                </a:lnTo>
                <a:lnTo>
                  <a:pt x="2451021" y="4368800"/>
                </a:lnTo>
                <a:lnTo>
                  <a:pt x="2405648" y="4381500"/>
                </a:lnTo>
                <a:lnTo>
                  <a:pt x="3448835" y="4381500"/>
                </a:lnTo>
                <a:lnTo>
                  <a:pt x="3488193" y="4368800"/>
                </a:lnTo>
                <a:lnTo>
                  <a:pt x="3565655" y="4318000"/>
                </a:lnTo>
                <a:lnTo>
                  <a:pt x="3641372" y="4267200"/>
                </a:lnTo>
                <a:lnTo>
                  <a:pt x="3715257" y="4216400"/>
                </a:lnTo>
                <a:lnTo>
                  <a:pt x="3787224" y="4165600"/>
                </a:lnTo>
                <a:lnTo>
                  <a:pt x="3822461" y="4140200"/>
                </a:lnTo>
                <a:lnTo>
                  <a:pt x="3857186" y="4114800"/>
                </a:lnTo>
                <a:lnTo>
                  <a:pt x="3891388" y="4089400"/>
                </a:lnTo>
                <a:lnTo>
                  <a:pt x="3925055" y="4051300"/>
                </a:lnTo>
                <a:lnTo>
                  <a:pt x="3958178" y="4025900"/>
                </a:lnTo>
                <a:lnTo>
                  <a:pt x="3990745" y="3987800"/>
                </a:lnTo>
                <a:lnTo>
                  <a:pt x="4022745" y="3962400"/>
                </a:lnTo>
                <a:lnTo>
                  <a:pt x="4054168" y="3924300"/>
                </a:lnTo>
                <a:lnTo>
                  <a:pt x="4085002" y="3898900"/>
                </a:lnTo>
                <a:lnTo>
                  <a:pt x="4115237" y="3860800"/>
                </a:lnTo>
                <a:lnTo>
                  <a:pt x="4144862" y="3835400"/>
                </a:lnTo>
                <a:lnTo>
                  <a:pt x="4173865" y="3797300"/>
                </a:lnTo>
                <a:lnTo>
                  <a:pt x="4202237" y="3759200"/>
                </a:lnTo>
                <a:lnTo>
                  <a:pt x="4229966" y="3721100"/>
                </a:lnTo>
                <a:lnTo>
                  <a:pt x="4257042" y="3683000"/>
                </a:lnTo>
                <a:lnTo>
                  <a:pt x="4283452" y="3657600"/>
                </a:lnTo>
                <a:lnTo>
                  <a:pt x="4309188" y="3619500"/>
                </a:lnTo>
                <a:lnTo>
                  <a:pt x="4334237" y="3581400"/>
                </a:lnTo>
                <a:lnTo>
                  <a:pt x="4358589" y="3543300"/>
                </a:lnTo>
                <a:lnTo>
                  <a:pt x="4382233" y="3505200"/>
                </a:lnTo>
                <a:lnTo>
                  <a:pt x="4405157" y="3454400"/>
                </a:lnTo>
                <a:lnTo>
                  <a:pt x="4427352" y="3416300"/>
                </a:lnTo>
                <a:lnTo>
                  <a:pt x="4448807" y="3378200"/>
                </a:lnTo>
                <a:lnTo>
                  <a:pt x="4469510" y="3340100"/>
                </a:lnTo>
                <a:lnTo>
                  <a:pt x="4489450" y="3302000"/>
                </a:lnTo>
                <a:lnTo>
                  <a:pt x="4508617" y="3251200"/>
                </a:lnTo>
                <a:lnTo>
                  <a:pt x="4526999" y="3213100"/>
                </a:lnTo>
                <a:lnTo>
                  <a:pt x="4544587" y="3162300"/>
                </a:lnTo>
                <a:lnTo>
                  <a:pt x="4561369" y="3124200"/>
                </a:lnTo>
                <a:lnTo>
                  <a:pt x="4577333" y="3086100"/>
                </a:lnTo>
                <a:lnTo>
                  <a:pt x="4592470" y="3035300"/>
                </a:lnTo>
                <a:lnTo>
                  <a:pt x="4606769" y="2997200"/>
                </a:lnTo>
                <a:lnTo>
                  <a:pt x="4620218" y="2946400"/>
                </a:lnTo>
                <a:lnTo>
                  <a:pt x="4632806" y="2895600"/>
                </a:lnTo>
                <a:lnTo>
                  <a:pt x="4644524" y="2857500"/>
                </a:lnTo>
                <a:lnTo>
                  <a:pt x="4655359" y="2806700"/>
                </a:lnTo>
                <a:lnTo>
                  <a:pt x="4665255" y="2755900"/>
                </a:lnTo>
                <a:lnTo>
                  <a:pt x="4674169" y="2717800"/>
                </a:lnTo>
                <a:lnTo>
                  <a:pt x="4682106" y="2667000"/>
                </a:lnTo>
                <a:lnTo>
                  <a:pt x="4689073" y="2616200"/>
                </a:lnTo>
                <a:lnTo>
                  <a:pt x="4695078" y="2565400"/>
                </a:lnTo>
                <a:lnTo>
                  <a:pt x="4700128" y="2527300"/>
                </a:lnTo>
                <a:lnTo>
                  <a:pt x="4704229" y="2476500"/>
                </a:lnTo>
                <a:lnTo>
                  <a:pt x="4707388" y="2425700"/>
                </a:lnTo>
                <a:lnTo>
                  <a:pt x="4709613" y="2387600"/>
                </a:lnTo>
                <a:lnTo>
                  <a:pt x="4710910" y="2336800"/>
                </a:lnTo>
                <a:lnTo>
                  <a:pt x="4711286" y="2286000"/>
                </a:lnTo>
                <a:lnTo>
                  <a:pt x="4710748" y="2247900"/>
                </a:lnTo>
                <a:lnTo>
                  <a:pt x="4709304" y="2197100"/>
                </a:lnTo>
                <a:lnTo>
                  <a:pt x="4706959" y="2159000"/>
                </a:lnTo>
                <a:lnTo>
                  <a:pt x="4703722" y="2108200"/>
                </a:lnTo>
                <a:lnTo>
                  <a:pt x="4699598" y="2057400"/>
                </a:lnTo>
                <a:lnTo>
                  <a:pt x="4694596" y="2019300"/>
                </a:lnTo>
                <a:lnTo>
                  <a:pt x="4688721" y="1968500"/>
                </a:lnTo>
                <a:lnTo>
                  <a:pt x="4681980" y="1930400"/>
                </a:lnTo>
                <a:lnTo>
                  <a:pt x="4674382" y="1879600"/>
                </a:lnTo>
                <a:lnTo>
                  <a:pt x="4665932" y="1841500"/>
                </a:lnTo>
                <a:lnTo>
                  <a:pt x="4656638" y="1790700"/>
                </a:lnTo>
                <a:lnTo>
                  <a:pt x="4646506" y="1752600"/>
                </a:lnTo>
                <a:lnTo>
                  <a:pt x="4635544" y="1701800"/>
                </a:lnTo>
                <a:lnTo>
                  <a:pt x="4623758" y="1663700"/>
                </a:lnTo>
                <a:lnTo>
                  <a:pt x="4611155" y="1612900"/>
                </a:lnTo>
                <a:lnTo>
                  <a:pt x="4597743" y="1574800"/>
                </a:lnTo>
                <a:lnTo>
                  <a:pt x="4583528" y="1536700"/>
                </a:lnTo>
                <a:lnTo>
                  <a:pt x="4568517" y="1485900"/>
                </a:lnTo>
                <a:lnTo>
                  <a:pt x="4552718" y="1447800"/>
                </a:lnTo>
                <a:lnTo>
                  <a:pt x="4536136" y="1409700"/>
                </a:lnTo>
                <a:lnTo>
                  <a:pt x="4518779" y="1371600"/>
                </a:lnTo>
                <a:lnTo>
                  <a:pt x="4500655" y="1320800"/>
                </a:lnTo>
                <a:lnTo>
                  <a:pt x="4481769" y="1282700"/>
                </a:lnTo>
                <a:lnTo>
                  <a:pt x="4462129" y="1244600"/>
                </a:lnTo>
                <a:lnTo>
                  <a:pt x="4441742" y="1206500"/>
                </a:lnTo>
                <a:lnTo>
                  <a:pt x="4420614" y="1168400"/>
                </a:lnTo>
                <a:lnTo>
                  <a:pt x="4398753" y="1130300"/>
                </a:lnTo>
                <a:lnTo>
                  <a:pt x="4376166" y="1092200"/>
                </a:lnTo>
                <a:lnTo>
                  <a:pt x="4352859" y="1054100"/>
                </a:lnTo>
                <a:lnTo>
                  <a:pt x="4328840" y="1016000"/>
                </a:lnTo>
                <a:lnTo>
                  <a:pt x="4304116" y="977900"/>
                </a:lnTo>
                <a:lnTo>
                  <a:pt x="4278692" y="939800"/>
                </a:lnTo>
                <a:lnTo>
                  <a:pt x="4252577" y="901700"/>
                </a:lnTo>
                <a:lnTo>
                  <a:pt x="4225777" y="863600"/>
                </a:lnTo>
                <a:lnTo>
                  <a:pt x="4198300" y="825500"/>
                </a:lnTo>
                <a:lnTo>
                  <a:pt x="4170151" y="800100"/>
                </a:lnTo>
                <a:lnTo>
                  <a:pt x="4141339" y="762000"/>
                </a:lnTo>
                <a:lnTo>
                  <a:pt x="4111870" y="723900"/>
                </a:lnTo>
                <a:lnTo>
                  <a:pt x="4081750" y="698500"/>
                </a:lnTo>
                <a:lnTo>
                  <a:pt x="4050988" y="660400"/>
                </a:lnTo>
                <a:lnTo>
                  <a:pt x="4019589" y="635000"/>
                </a:lnTo>
                <a:lnTo>
                  <a:pt x="3987561" y="596900"/>
                </a:lnTo>
                <a:lnTo>
                  <a:pt x="3954911" y="571500"/>
                </a:lnTo>
                <a:lnTo>
                  <a:pt x="3921646" y="533400"/>
                </a:lnTo>
                <a:lnTo>
                  <a:pt x="3887772" y="508000"/>
                </a:lnTo>
                <a:lnTo>
                  <a:pt x="3853297" y="482600"/>
                </a:lnTo>
                <a:lnTo>
                  <a:pt x="3818228" y="457200"/>
                </a:lnTo>
                <a:lnTo>
                  <a:pt x="3782570" y="419100"/>
                </a:lnTo>
                <a:lnTo>
                  <a:pt x="3746333" y="393700"/>
                </a:lnTo>
                <a:lnTo>
                  <a:pt x="3709521" y="368300"/>
                </a:lnTo>
                <a:lnTo>
                  <a:pt x="3672143" y="342900"/>
                </a:lnTo>
                <a:lnTo>
                  <a:pt x="3595714" y="292100"/>
                </a:lnTo>
                <a:lnTo>
                  <a:pt x="3556678" y="266700"/>
                </a:lnTo>
                <a:lnTo>
                  <a:pt x="3517102" y="254000"/>
                </a:lnTo>
                <a:lnTo>
                  <a:pt x="3436362" y="203200"/>
                </a:lnTo>
                <a:lnTo>
                  <a:pt x="3395211" y="177800"/>
                </a:lnTo>
                <a:lnTo>
                  <a:pt x="3353549" y="165100"/>
                </a:lnTo>
                <a:lnTo>
                  <a:pt x="3311383" y="139700"/>
                </a:lnTo>
                <a:lnTo>
                  <a:pt x="3225566" y="114300"/>
                </a:lnTo>
                <a:lnTo>
                  <a:pt x="3181928" y="88900"/>
                </a:lnTo>
                <a:lnTo>
                  <a:pt x="2863516" y="0"/>
                </a:lnTo>
                <a:close/>
              </a:path>
              <a:path w="4711700" h="4648200">
                <a:moveTo>
                  <a:pt x="1458306" y="469900"/>
                </a:moveTo>
                <a:lnTo>
                  <a:pt x="1368980" y="469900"/>
                </a:lnTo>
                <a:lnTo>
                  <a:pt x="1425876" y="609600"/>
                </a:lnTo>
                <a:lnTo>
                  <a:pt x="1458306" y="469900"/>
                </a:lnTo>
                <a:close/>
              </a:path>
            </a:pathLst>
          </a:custGeom>
          <a:solidFill>
            <a:srgbClr val="FFE8CA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6984378" y="979245"/>
            <a:ext cx="1553210" cy="777240"/>
          </a:xfrm>
          <a:custGeom>
            <a:avLst/>
            <a:gdLst/>
            <a:ahLst/>
            <a:cxnLst/>
            <a:rect l="l" t="t" r="r" b="b"/>
            <a:pathLst>
              <a:path w="1553210" h="777240">
                <a:moveTo>
                  <a:pt x="1423416" y="0"/>
                </a:moveTo>
                <a:lnTo>
                  <a:pt x="129540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39"/>
                </a:lnTo>
                <a:lnTo>
                  <a:pt x="0" y="647700"/>
                </a:lnTo>
                <a:lnTo>
                  <a:pt x="10185" y="698105"/>
                </a:lnTo>
                <a:lnTo>
                  <a:pt x="37957" y="739282"/>
                </a:lnTo>
                <a:lnTo>
                  <a:pt x="79134" y="767054"/>
                </a:lnTo>
                <a:lnTo>
                  <a:pt x="129540" y="777239"/>
                </a:lnTo>
                <a:lnTo>
                  <a:pt x="1423416" y="777239"/>
                </a:lnTo>
                <a:lnTo>
                  <a:pt x="1473821" y="767054"/>
                </a:lnTo>
                <a:lnTo>
                  <a:pt x="1514998" y="739282"/>
                </a:lnTo>
                <a:lnTo>
                  <a:pt x="1542770" y="698105"/>
                </a:lnTo>
                <a:lnTo>
                  <a:pt x="1552956" y="647700"/>
                </a:lnTo>
                <a:lnTo>
                  <a:pt x="1552956" y="129539"/>
                </a:lnTo>
                <a:lnTo>
                  <a:pt x="1542770" y="79134"/>
                </a:lnTo>
                <a:lnTo>
                  <a:pt x="1514998" y="37957"/>
                </a:lnTo>
                <a:lnTo>
                  <a:pt x="1473821" y="10185"/>
                </a:lnTo>
                <a:lnTo>
                  <a:pt x="1423416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6984378" y="979245"/>
            <a:ext cx="1553210" cy="777240"/>
          </a:xfrm>
          <a:custGeom>
            <a:avLst/>
            <a:gdLst/>
            <a:ahLst/>
            <a:cxnLst/>
            <a:rect l="l" t="t" r="r" b="b"/>
            <a:pathLst>
              <a:path w="1553210" h="777240">
                <a:moveTo>
                  <a:pt x="0" y="129539"/>
                </a:moveTo>
                <a:lnTo>
                  <a:pt x="10185" y="79134"/>
                </a:lnTo>
                <a:lnTo>
                  <a:pt x="37957" y="37957"/>
                </a:lnTo>
                <a:lnTo>
                  <a:pt x="79134" y="10185"/>
                </a:lnTo>
                <a:lnTo>
                  <a:pt x="129540" y="0"/>
                </a:lnTo>
                <a:lnTo>
                  <a:pt x="1423416" y="0"/>
                </a:lnTo>
                <a:lnTo>
                  <a:pt x="1473821" y="10185"/>
                </a:lnTo>
                <a:lnTo>
                  <a:pt x="1514998" y="37957"/>
                </a:lnTo>
                <a:lnTo>
                  <a:pt x="1542770" y="79134"/>
                </a:lnTo>
                <a:lnTo>
                  <a:pt x="1552956" y="129539"/>
                </a:lnTo>
                <a:lnTo>
                  <a:pt x="1552956" y="647700"/>
                </a:lnTo>
                <a:lnTo>
                  <a:pt x="1542770" y="698105"/>
                </a:lnTo>
                <a:lnTo>
                  <a:pt x="1514998" y="739282"/>
                </a:lnTo>
                <a:lnTo>
                  <a:pt x="1473821" y="767054"/>
                </a:lnTo>
                <a:lnTo>
                  <a:pt x="1423416" y="777239"/>
                </a:lnTo>
                <a:lnTo>
                  <a:pt x="129540" y="777239"/>
                </a:lnTo>
                <a:lnTo>
                  <a:pt x="79134" y="767054"/>
                </a:lnTo>
                <a:lnTo>
                  <a:pt x="37957" y="739282"/>
                </a:lnTo>
                <a:lnTo>
                  <a:pt x="10185" y="698105"/>
                </a:lnTo>
                <a:lnTo>
                  <a:pt x="0" y="647700"/>
                </a:lnTo>
                <a:lnTo>
                  <a:pt x="0" y="129539"/>
                </a:lnTo>
                <a:close/>
              </a:path>
            </a:pathLst>
          </a:custGeom>
          <a:ln w="12191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 txBox="1"/>
          <p:nvPr/>
        </p:nvSpPr>
        <p:spPr>
          <a:xfrm>
            <a:off x="7218820" y="986992"/>
            <a:ext cx="1085850" cy="715645"/>
          </a:xfrm>
          <a:prstGeom prst="rect">
            <a:avLst/>
          </a:prstGeom>
          <a:ln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700" marR="5080" indent="-2540" algn="ctr">
              <a:lnSpc>
                <a:spcPct val="91600"/>
              </a:lnSpc>
              <a:spcBef>
                <a:spcPts val="254"/>
              </a:spcBef>
            </a:pPr>
            <a:r>
              <a:rPr sz="1600" b="1" spc="-10" dirty="0">
                <a:latin typeface="Calibri"/>
                <a:cs typeface="Calibri"/>
              </a:rPr>
              <a:t>Primeira  </a:t>
            </a:r>
            <a:r>
              <a:rPr sz="1600" b="1" spc="-5" dirty="0">
                <a:latin typeface="Calibri"/>
                <a:cs typeface="Calibri"/>
              </a:rPr>
              <a:t>ocupação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da  infância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8360551" y="1936318"/>
            <a:ext cx="2199640" cy="777240"/>
          </a:xfrm>
          <a:custGeom>
            <a:avLst/>
            <a:gdLst/>
            <a:ahLst/>
            <a:cxnLst/>
            <a:rect l="l" t="t" r="r" b="b"/>
            <a:pathLst>
              <a:path w="2199640" h="777239">
                <a:moveTo>
                  <a:pt x="2069591" y="0"/>
                </a:moveTo>
                <a:lnTo>
                  <a:pt x="129539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39"/>
                </a:lnTo>
                <a:lnTo>
                  <a:pt x="0" y="647700"/>
                </a:lnTo>
                <a:lnTo>
                  <a:pt x="10185" y="698105"/>
                </a:lnTo>
                <a:lnTo>
                  <a:pt x="37957" y="739282"/>
                </a:lnTo>
                <a:lnTo>
                  <a:pt x="79134" y="767054"/>
                </a:lnTo>
                <a:lnTo>
                  <a:pt x="129539" y="777239"/>
                </a:lnTo>
                <a:lnTo>
                  <a:pt x="2069591" y="777239"/>
                </a:lnTo>
                <a:lnTo>
                  <a:pt x="2119997" y="767054"/>
                </a:lnTo>
                <a:lnTo>
                  <a:pt x="2161174" y="739282"/>
                </a:lnTo>
                <a:lnTo>
                  <a:pt x="2188946" y="698105"/>
                </a:lnTo>
                <a:lnTo>
                  <a:pt x="2199132" y="647700"/>
                </a:lnTo>
                <a:lnTo>
                  <a:pt x="2199132" y="129539"/>
                </a:lnTo>
                <a:lnTo>
                  <a:pt x="2188946" y="79134"/>
                </a:lnTo>
                <a:lnTo>
                  <a:pt x="2161174" y="37957"/>
                </a:lnTo>
                <a:lnTo>
                  <a:pt x="2119997" y="10185"/>
                </a:lnTo>
                <a:lnTo>
                  <a:pt x="2069591" y="0"/>
                </a:lnTo>
                <a:close/>
              </a:path>
            </a:pathLst>
          </a:custGeom>
          <a:solidFill>
            <a:srgbClr val="BDF50C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8360551" y="1936318"/>
            <a:ext cx="2199640" cy="777240"/>
          </a:xfrm>
          <a:custGeom>
            <a:avLst/>
            <a:gdLst/>
            <a:ahLst/>
            <a:cxnLst/>
            <a:rect l="l" t="t" r="r" b="b"/>
            <a:pathLst>
              <a:path w="2199640" h="777239">
                <a:moveTo>
                  <a:pt x="0" y="129539"/>
                </a:moveTo>
                <a:lnTo>
                  <a:pt x="10185" y="79134"/>
                </a:lnTo>
                <a:lnTo>
                  <a:pt x="37957" y="37957"/>
                </a:lnTo>
                <a:lnTo>
                  <a:pt x="79134" y="10185"/>
                </a:lnTo>
                <a:lnTo>
                  <a:pt x="129539" y="0"/>
                </a:lnTo>
                <a:lnTo>
                  <a:pt x="2069591" y="0"/>
                </a:lnTo>
                <a:lnTo>
                  <a:pt x="2119997" y="10185"/>
                </a:lnTo>
                <a:lnTo>
                  <a:pt x="2161174" y="37957"/>
                </a:lnTo>
                <a:lnTo>
                  <a:pt x="2188946" y="79134"/>
                </a:lnTo>
                <a:lnTo>
                  <a:pt x="2199132" y="129539"/>
                </a:lnTo>
                <a:lnTo>
                  <a:pt x="2199132" y="647700"/>
                </a:lnTo>
                <a:lnTo>
                  <a:pt x="2188946" y="698105"/>
                </a:lnTo>
                <a:lnTo>
                  <a:pt x="2161174" y="739282"/>
                </a:lnTo>
                <a:lnTo>
                  <a:pt x="2119997" y="767054"/>
                </a:lnTo>
                <a:lnTo>
                  <a:pt x="2069591" y="777239"/>
                </a:lnTo>
                <a:lnTo>
                  <a:pt x="129539" y="777239"/>
                </a:lnTo>
                <a:lnTo>
                  <a:pt x="79134" y="767054"/>
                </a:lnTo>
                <a:lnTo>
                  <a:pt x="37957" y="739282"/>
                </a:lnTo>
                <a:lnTo>
                  <a:pt x="10185" y="698105"/>
                </a:lnTo>
                <a:lnTo>
                  <a:pt x="0" y="647700"/>
                </a:lnTo>
                <a:lnTo>
                  <a:pt x="0" y="129539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 txBox="1"/>
          <p:nvPr/>
        </p:nvSpPr>
        <p:spPr>
          <a:xfrm>
            <a:off x="8532001" y="2195319"/>
            <a:ext cx="1952625" cy="259237"/>
          </a:xfrm>
          <a:prstGeom prst="rect">
            <a:avLst/>
          </a:prstGeom>
          <a:ln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254"/>
              </a:spcBef>
            </a:pPr>
            <a:r>
              <a:rPr sz="1600" b="1" spc="-5" dirty="0" err="1" smtClean="0">
                <a:latin typeface="Calibri"/>
                <a:cs typeface="Calibri"/>
              </a:rPr>
              <a:t>Habilidades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9124075" y="3400881"/>
            <a:ext cx="1553210" cy="777240"/>
          </a:xfrm>
          <a:custGeom>
            <a:avLst/>
            <a:gdLst/>
            <a:ahLst/>
            <a:cxnLst/>
            <a:rect l="l" t="t" r="r" b="b"/>
            <a:pathLst>
              <a:path w="1553209" h="777239">
                <a:moveTo>
                  <a:pt x="1423415" y="0"/>
                </a:moveTo>
                <a:lnTo>
                  <a:pt x="129539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40"/>
                </a:lnTo>
                <a:lnTo>
                  <a:pt x="0" y="647700"/>
                </a:lnTo>
                <a:lnTo>
                  <a:pt x="10185" y="698105"/>
                </a:lnTo>
                <a:lnTo>
                  <a:pt x="37957" y="739282"/>
                </a:lnTo>
                <a:lnTo>
                  <a:pt x="79134" y="767054"/>
                </a:lnTo>
                <a:lnTo>
                  <a:pt x="129539" y="777240"/>
                </a:lnTo>
                <a:lnTo>
                  <a:pt x="1423415" y="777240"/>
                </a:lnTo>
                <a:lnTo>
                  <a:pt x="1473821" y="767054"/>
                </a:lnTo>
                <a:lnTo>
                  <a:pt x="1514998" y="739282"/>
                </a:lnTo>
                <a:lnTo>
                  <a:pt x="1542770" y="698105"/>
                </a:lnTo>
                <a:lnTo>
                  <a:pt x="1552956" y="647700"/>
                </a:lnTo>
                <a:lnTo>
                  <a:pt x="1552956" y="129540"/>
                </a:lnTo>
                <a:lnTo>
                  <a:pt x="1542770" y="79134"/>
                </a:lnTo>
                <a:lnTo>
                  <a:pt x="1514998" y="37957"/>
                </a:lnTo>
                <a:lnTo>
                  <a:pt x="1473821" y="10185"/>
                </a:lnTo>
                <a:lnTo>
                  <a:pt x="1423415" y="0"/>
                </a:lnTo>
                <a:close/>
              </a:path>
            </a:pathLst>
          </a:custGeom>
          <a:solidFill>
            <a:srgbClr val="52EB17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9124075" y="3400881"/>
            <a:ext cx="1553210" cy="777240"/>
          </a:xfrm>
          <a:custGeom>
            <a:avLst/>
            <a:gdLst/>
            <a:ahLst/>
            <a:cxnLst/>
            <a:rect l="l" t="t" r="r" b="b"/>
            <a:pathLst>
              <a:path w="1553209" h="777239">
                <a:moveTo>
                  <a:pt x="0" y="129540"/>
                </a:moveTo>
                <a:lnTo>
                  <a:pt x="10185" y="79134"/>
                </a:lnTo>
                <a:lnTo>
                  <a:pt x="37957" y="37957"/>
                </a:lnTo>
                <a:lnTo>
                  <a:pt x="79134" y="10185"/>
                </a:lnTo>
                <a:lnTo>
                  <a:pt x="129539" y="0"/>
                </a:lnTo>
                <a:lnTo>
                  <a:pt x="1423415" y="0"/>
                </a:lnTo>
                <a:lnTo>
                  <a:pt x="1473821" y="10185"/>
                </a:lnTo>
                <a:lnTo>
                  <a:pt x="1514998" y="37957"/>
                </a:lnTo>
                <a:lnTo>
                  <a:pt x="1542770" y="79134"/>
                </a:lnTo>
                <a:lnTo>
                  <a:pt x="1552956" y="129540"/>
                </a:lnTo>
                <a:lnTo>
                  <a:pt x="1552956" y="647700"/>
                </a:lnTo>
                <a:lnTo>
                  <a:pt x="1542770" y="698105"/>
                </a:lnTo>
                <a:lnTo>
                  <a:pt x="1514998" y="739282"/>
                </a:lnTo>
                <a:lnTo>
                  <a:pt x="1473821" y="767054"/>
                </a:lnTo>
                <a:lnTo>
                  <a:pt x="1423415" y="777240"/>
                </a:lnTo>
                <a:lnTo>
                  <a:pt x="129539" y="777240"/>
                </a:lnTo>
                <a:lnTo>
                  <a:pt x="79134" y="767054"/>
                </a:lnTo>
                <a:lnTo>
                  <a:pt x="37957" y="739282"/>
                </a:lnTo>
                <a:lnTo>
                  <a:pt x="10185" y="698105"/>
                </a:lnTo>
                <a:lnTo>
                  <a:pt x="0" y="647700"/>
                </a:lnTo>
                <a:lnTo>
                  <a:pt x="0" y="129540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/>
        </p:nvSpPr>
        <p:spPr>
          <a:xfrm>
            <a:off x="9337816" y="3408578"/>
            <a:ext cx="1127125" cy="716280"/>
          </a:xfrm>
          <a:prstGeom prst="rect">
            <a:avLst/>
          </a:prstGeom>
          <a:ln>
            <a:noFill/>
          </a:ln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9"/>
              </a:spcBef>
            </a:pPr>
            <a:r>
              <a:rPr sz="1600" b="1" spc="-15" dirty="0" err="1">
                <a:latin typeface="Calibri"/>
                <a:cs typeface="Calibri"/>
              </a:rPr>
              <a:t>Reflete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Transcende</a:t>
            </a:r>
            <a:r>
              <a:rPr sz="1600" b="1" spc="-35" dirty="0" smtClean="0">
                <a:latin typeface="Calibri"/>
                <a:cs typeface="Calibri"/>
              </a:rPr>
              <a:t> </a:t>
            </a:r>
            <a:r>
              <a:rPr sz="1600" b="1" spc="-5" dirty="0" smtClean="0">
                <a:latin typeface="Calibri"/>
                <a:cs typeface="Calibri"/>
              </a:rPr>
              <a:t>  </a:t>
            </a:r>
            <a:r>
              <a:rPr sz="1600" b="1" spc="-5" dirty="0">
                <a:latin typeface="Calibri"/>
                <a:cs typeface="Calibri"/>
              </a:rPr>
              <a:t>realidade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8301114" y="4859350"/>
            <a:ext cx="1554480" cy="777240"/>
          </a:xfrm>
          <a:custGeom>
            <a:avLst/>
            <a:gdLst/>
            <a:ahLst/>
            <a:cxnLst/>
            <a:rect l="l" t="t" r="r" b="b"/>
            <a:pathLst>
              <a:path w="1554479" h="777239">
                <a:moveTo>
                  <a:pt x="1424940" y="0"/>
                </a:moveTo>
                <a:lnTo>
                  <a:pt x="129540" y="0"/>
                </a:lnTo>
                <a:lnTo>
                  <a:pt x="79134" y="10180"/>
                </a:lnTo>
                <a:lnTo>
                  <a:pt x="37957" y="37942"/>
                </a:lnTo>
                <a:lnTo>
                  <a:pt x="10185" y="79118"/>
                </a:lnTo>
                <a:lnTo>
                  <a:pt x="0" y="129540"/>
                </a:lnTo>
                <a:lnTo>
                  <a:pt x="0" y="647700"/>
                </a:lnTo>
                <a:lnTo>
                  <a:pt x="10185" y="698121"/>
                </a:lnTo>
                <a:lnTo>
                  <a:pt x="37957" y="739297"/>
                </a:lnTo>
                <a:lnTo>
                  <a:pt x="79134" y="767059"/>
                </a:lnTo>
                <a:lnTo>
                  <a:pt x="129540" y="777240"/>
                </a:lnTo>
                <a:lnTo>
                  <a:pt x="1424940" y="777240"/>
                </a:lnTo>
                <a:lnTo>
                  <a:pt x="1475345" y="767059"/>
                </a:lnTo>
                <a:lnTo>
                  <a:pt x="1516522" y="739297"/>
                </a:lnTo>
                <a:lnTo>
                  <a:pt x="1544294" y="698121"/>
                </a:lnTo>
                <a:lnTo>
                  <a:pt x="1554479" y="647700"/>
                </a:lnTo>
                <a:lnTo>
                  <a:pt x="1554479" y="129540"/>
                </a:lnTo>
                <a:lnTo>
                  <a:pt x="1544294" y="79118"/>
                </a:lnTo>
                <a:lnTo>
                  <a:pt x="1516522" y="37942"/>
                </a:lnTo>
                <a:lnTo>
                  <a:pt x="1475345" y="10180"/>
                </a:lnTo>
                <a:lnTo>
                  <a:pt x="1424940" y="0"/>
                </a:lnTo>
                <a:close/>
              </a:path>
            </a:pathLst>
          </a:custGeom>
          <a:solidFill>
            <a:srgbClr val="22E047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8301114" y="4859350"/>
            <a:ext cx="1554480" cy="777240"/>
          </a:xfrm>
          <a:custGeom>
            <a:avLst/>
            <a:gdLst/>
            <a:ahLst/>
            <a:cxnLst/>
            <a:rect l="l" t="t" r="r" b="b"/>
            <a:pathLst>
              <a:path w="1554479" h="777239">
                <a:moveTo>
                  <a:pt x="0" y="129540"/>
                </a:moveTo>
                <a:lnTo>
                  <a:pt x="10185" y="79118"/>
                </a:lnTo>
                <a:lnTo>
                  <a:pt x="37957" y="37942"/>
                </a:lnTo>
                <a:lnTo>
                  <a:pt x="79134" y="10180"/>
                </a:lnTo>
                <a:lnTo>
                  <a:pt x="129540" y="0"/>
                </a:lnTo>
                <a:lnTo>
                  <a:pt x="1424940" y="0"/>
                </a:lnTo>
                <a:lnTo>
                  <a:pt x="1475345" y="10180"/>
                </a:lnTo>
                <a:lnTo>
                  <a:pt x="1516522" y="37942"/>
                </a:lnTo>
                <a:lnTo>
                  <a:pt x="1544294" y="79118"/>
                </a:lnTo>
                <a:lnTo>
                  <a:pt x="1554479" y="129540"/>
                </a:lnTo>
                <a:lnTo>
                  <a:pt x="1554479" y="647700"/>
                </a:lnTo>
                <a:lnTo>
                  <a:pt x="1544294" y="698121"/>
                </a:lnTo>
                <a:lnTo>
                  <a:pt x="1516522" y="739297"/>
                </a:lnTo>
                <a:lnTo>
                  <a:pt x="1475345" y="767059"/>
                </a:lnTo>
                <a:lnTo>
                  <a:pt x="1424940" y="777240"/>
                </a:lnTo>
                <a:lnTo>
                  <a:pt x="129540" y="777240"/>
                </a:lnTo>
                <a:lnTo>
                  <a:pt x="79134" y="767059"/>
                </a:lnTo>
                <a:lnTo>
                  <a:pt x="37957" y="739297"/>
                </a:lnTo>
                <a:lnTo>
                  <a:pt x="10185" y="698121"/>
                </a:lnTo>
                <a:lnTo>
                  <a:pt x="0" y="647700"/>
                </a:lnTo>
                <a:lnTo>
                  <a:pt x="0" y="129540"/>
                </a:lnTo>
                <a:close/>
              </a:path>
            </a:pathLst>
          </a:custGeom>
          <a:ln w="12191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 txBox="1"/>
          <p:nvPr/>
        </p:nvSpPr>
        <p:spPr>
          <a:xfrm>
            <a:off x="8532001" y="4868290"/>
            <a:ext cx="1096010" cy="715645"/>
          </a:xfrm>
          <a:prstGeom prst="rect">
            <a:avLst/>
          </a:prstGeom>
          <a:ln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700" marR="5080" indent="-1905" algn="ctr">
              <a:lnSpc>
                <a:spcPct val="91600"/>
              </a:lnSpc>
              <a:spcBef>
                <a:spcPts val="254"/>
              </a:spcBef>
            </a:pPr>
            <a:r>
              <a:rPr sz="1600" b="1" spc="-10" dirty="0">
                <a:latin typeface="Calibri"/>
                <a:cs typeface="Calibri"/>
              </a:rPr>
              <a:t>Divertido,  </a:t>
            </a:r>
            <a:r>
              <a:rPr lang="pt-BR" sz="1600" b="1" spc="-5" dirty="0" smtClean="0">
                <a:latin typeface="Calibri"/>
                <a:cs typeface="Calibri"/>
              </a:rPr>
              <a:t>I</a:t>
            </a:r>
            <a:r>
              <a:rPr sz="1600" b="1" spc="-5" dirty="0" err="1" smtClean="0">
                <a:latin typeface="Calibri"/>
                <a:cs typeface="Calibri"/>
              </a:rPr>
              <a:t>m</a:t>
            </a:r>
            <a:r>
              <a:rPr sz="1600" b="1" spc="-15" dirty="0" err="1" smtClean="0">
                <a:latin typeface="Calibri"/>
                <a:cs typeface="Calibri"/>
              </a:rPr>
              <a:t>p</a:t>
            </a:r>
            <a:r>
              <a:rPr sz="1600" b="1" spc="-25" dirty="0" err="1" smtClean="0">
                <a:latin typeface="Calibri"/>
                <a:cs typeface="Calibri"/>
              </a:rPr>
              <a:t>r</a:t>
            </a:r>
            <a:r>
              <a:rPr sz="1600" b="1" spc="-20" dirty="0" err="1" smtClean="0">
                <a:latin typeface="Calibri"/>
                <a:cs typeface="Calibri"/>
              </a:rPr>
              <a:t>e</a:t>
            </a:r>
            <a:r>
              <a:rPr sz="1600" b="1" spc="-10" dirty="0" err="1" smtClean="0">
                <a:latin typeface="Calibri"/>
                <a:cs typeface="Calibri"/>
              </a:rPr>
              <a:t>visí</a:t>
            </a:r>
            <a:r>
              <a:rPr sz="1600" b="1" spc="-15" dirty="0" err="1" smtClean="0">
                <a:latin typeface="Calibri"/>
                <a:cs typeface="Calibri"/>
              </a:rPr>
              <a:t>v</a:t>
            </a:r>
            <a:r>
              <a:rPr sz="1600" b="1" spc="-10" dirty="0" err="1" smtClean="0">
                <a:latin typeface="Calibri"/>
                <a:cs typeface="Calibri"/>
              </a:rPr>
              <a:t>e</a:t>
            </a:r>
            <a:r>
              <a:rPr sz="1600" b="1" spc="-5" dirty="0" err="1" smtClean="0">
                <a:latin typeface="Calibri"/>
                <a:cs typeface="Calibri"/>
              </a:rPr>
              <a:t>l</a:t>
            </a:r>
            <a:r>
              <a:rPr sz="1600" b="1" spc="-5" dirty="0" smtClean="0">
                <a:latin typeface="Calibri"/>
                <a:cs typeface="Calibri"/>
              </a:rPr>
              <a:t>  </a:t>
            </a:r>
            <a:r>
              <a:rPr lang="pt-BR" sz="1600" b="1" spc="-15" dirty="0">
                <a:latin typeface="Calibri"/>
                <a:cs typeface="Calibri"/>
              </a:rPr>
              <a:t>A</a:t>
            </a:r>
            <a:r>
              <a:rPr sz="1600" b="1" spc="-15" dirty="0" err="1" smtClean="0">
                <a:latin typeface="Calibri"/>
                <a:cs typeface="Calibri"/>
              </a:rPr>
              <a:t>gradável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5742318" y="4888306"/>
            <a:ext cx="1554480" cy="777240"/>
          </a:xfrm>
          <a:custGeom>
            <a:avLst/>
            <a:gdLst/>
            <a:ahLst/>
            <a:cxnLst/>
            <a:rect l="l" t="t" r="r" b="b"/>
            <a:pathLst>
              <a:path w="1554479" h="777239">
                <a:moveTo>
                  <a:pt x="1424940" y="0"/>
                </a:moveTo>
                <a:lnTo>
                  <a:pt x="129540" y="0"/>
                </a:lnTo>
                <a:lnTo>
                  <a:pt x="79134" y="10180"/>
                </a:lnTo>
                <a:lnTo>
                  <a:pt x="37957" y="37942"/>
                </a:lnTo>
                <a:lnTo>
                  <a:pt x="10185" y="79118"/>
                </a:lnTo>
                <a:lnTo>
                  <a:pt x="0" y="129540"/>
                </a:lnTo>
                <a:lnTo>
                  <a:pt x="0" y="647700"/>
                </a:lnTo>
                <a:lnTo>
                  <a:pt x="10185" y="698121"/>
                </a:lnTo>
                <a:lnTo>
                  <a:pt x="37957" y="739297"/>
                </a:lnTo>
                <a:lnTo>
                  <a:pt x="79134" y="767059"/>
                </a:lnTo>
                <a:lnTo>
                  <a:pt x="129540" y="777240"/>
                </a:lnTo>
                <a:lnTo>
                  <a:pt x="1424940" y="777240"/>
                </a:lnTo>
                <a:lnTo>
                  <a:pt x="1475345" y="767059"/>
                </a:lnTo>
                <a:lnTo>
                  <a:pt x="1516522" y="739297"/>
                </a:lnTo>
                <a:lnTo>
                  <a:pt x="1544294" y="698121"/>
                </a:lnTo>
                <a:lnTo>
                  <a:pt x="1554480" y="647700"/>
                </a:lnTo>
                <a:lnTo>
                  <a:pt x="1554480" y="129540"/>
                </a:lnTo>
                <a:lnTo>
                  <a:pt x="1544294" y="79118"/>
                </a:lnTo>
                <a:lnTo>
                  <a:pt x="1516522" y="37942"/>
                </a:lnTo>
                <a:lnTo>
                  <a:pt x="1475345" y="10180"/>
                </a:lnTo>
                <a:lnTo>
                  <a:pt x="1424940" y="0"/>
                </a:lnTo>
                <a:close/>
              </a:path>
            </a:pathLst>
          </a:custGeom>
          <a:solidFill>
            <a:srgbClr val="2DD6A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5742318" y="4888306"/>
            <a:ext cx="1554480" cy="777240"/>
          </a:xfrm>
          <a:custGeom>
            <a:avLst/>
            <a:gdLst/>
            <a:ahLst/>
            <a:cxnLst/>
            <a:rect l="l" t="t" r="r" b="b"/>
            <a:pathLst>
              <a:path w="1554479" h="777239">
                <a:moveTo>
                  <a:pt x="0" y="129540"/>
                </a:moveTo>
                <a:lnTo>
                  <a:pt x="10185" y="79118"/>
                </a:lnTo>
                <a:lnTo>
                  <a:pt x="37957" y="37942"/>
                </a:lnTo>
                <a:lnTo>
                  <a:pt x="79134" y="10180"/>
                </a:lnTo>
                <a:lnTo>
                  <a:pt x="129540" y="0"/>
                </a:lnTo>
                <a:lnTo>
                  <a:pt x="1424940" y="0"/>
                </a:lnTo>
                <a:lnTo>
                  <a:pt x="1475345" y="10180"/>
                </a:lnTo>
                <a:lnTo>
                  <a:pt x="1516522" y="37942"/>
                </a:lnTo>
                <a:lnTo>
                  <a:pt x="1544294" y="79118"/>
                </a:lnTo>
                <a:lnTo>
                  <a:pt x="1554480" y="129540"/>
                </a:lnTo>
                <a:lnTo>
                  <a:pt x="1554480" y="647700"/>
                </a:lnTo>
                <a:lnTo>
                  <a:pt x="1544294" y="698121"/>
                </a:lnTo>
                <a:lnTo>
                  <a:pt x="1516522" y="739297"/>
                </a:lnTo>
                <a:lnTo>
                  <a:pt x="1475345" y="767059"/>
                </a:lnTo>
                <a:lnTo>
                  <a:pt x="1424940" y="777240"/>
                </a:lnTo>
                <a:lnTo>
                  <a:pt x="129540" y="777240"/>
                </a:lnTo>
                <a:lnTo>
                  <a:pt x="79134" y="767059"/>
                </a:lnTo>
                <a:lnTo>
                  <a:pt x="37957" y="739297"/>
                </a:lnTo>
                <a:lnTo>
                  <a:pt x="10185" y="698121"/>
                </a:lnTo>
                <a:lnTo>
                  <a:pt x="0" y="647700"/>
                </a:lnTo>
                <a:lnTo>
                  <a:pt x="0" y="129540"/>
                </a:lnTo>
                <a:close/>
              </a:path>
            </a:pathLst>
          </a:custGeom>
          <a:ln w="12191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 txBox="1"/>
          <p:nvPr/>
        </p:nvSpPr>
        <p:spPr>
          <a:xfrm>
            <a:off x="5869191" y="5008498"/>
            <a:ext cx="1303020" cy="491490"/>
          </a:xfrm>
          <a:prstGeom prst="rect">
            <a:avLst/>
          </a:prstGeom>
          <a:ln>
            <a:noFill/>
          </a:ln>
        </p:spPr>
        <p:txBody>
          <a:bodyPr vert="horz" wrap="square" lIns="0" tIns="37465" rIns="0" bIns="0" rtlCol="0">
            <a:spAutoFit/>
          </a:bodyPr>
          <a:lstStyle/>
          <a:p>
            <a:pPr marL="123825" marR="5080" indent="-111760">
              <a:lnSpc>
                <a:spcPts val="1750"/>
              </a:lnSpc>
              <a:spcBef>
                <a:spcPts val="295"/>
              </a:spcBef>
            </a:pPr>
            <a:r>
              <a:rPr sz="1600" b="1" spc="-10" dirty="0">
                <a:latin typeface="Calibri"/>
                <a:cs typeface="Calibri"/>
              </a:rPr>
              <a:t>Controlado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por  </a:t>
            </a:r>
            <a:r>
              <a:rPr sz="1600" b="1" spc="-10" dirty="0">
                <a:latin typeface="Calibri"/>
                <a:cs typeface="Calibri"/>
              </a:rPr>
              <a:t>quem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brinca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19"/>
          <p:cNvSpPr/>
          <p:nvPr/>
        </p:nvSpPr>
        <p:spPr>
          <a:xfrm>
            <a:off x="4721238" y="3353638"/>
            <a:ext cx="1800225" cy="775970"/>
          </a:xfrm>
          <a:custGeom>
            <a:avLst/>
            <a:gdLst/>
            <a:ahLst/>
            <a:cxnLst/>
            <a:rect l="l" t="t" r="r" b="b"/>
            <a:pathLst>
              <a:path w="1800225" h="775970">
                <a:moveTo>
                  <a:pt x="1670558" y="0"/>
                </a:moveTo>
                <a:lnTo>
                  <a:pt x="129286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30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6" y="775716"/>
                </a:lnTo>
                <a:lnTo>
                  <a:pt x="1670558" y="775716"/>
                </a:lnTo>
                <a:lnTo>
                  <a:pt x="1720869" y="765552"/>
                </a:lnTo>
                <a:lnTo>
                  <a:pt x="1761966" y="737838"/>
                </a:lnTo>
                <a:lnTo>
                  <a:pt x="1789680" y="696741"/>
                </a:lnTo>
                <a:lnTo>
                  <a:pt x="1799844" y="646430"/>
                </a:lnTo>
                <a:lnTo>
                  <a:pt x="1799844" y="129286"/>
                </a:lnTo>
                <a:lnTo>
                  <a:pt x="1789680" y="78974"/>
                </a:lnTo>
                <a:lnTo>
                  <a:pt x="1761966" y="37877"/>
                </a:lnTo>
                <a:lnTo>
                  <a:pt x="1720869" y="10163"/>
                </a:lnTo>
                <a:lnTo>
                  <a:pt x="1670558" y="0"/>
                </a:lnTo>
                <a:close/>
              </a:path>
            </a:pathLst>
          </a:custGeom>
          <a:solidFill>
            <a:srgbClr val="39B6CE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/>
          <p:cNvSpPr/>
          <p:nvPr/>
        </p:nvSpPr>
        <p:spPr>
          <a:xfrm>
            <a:off x="4721238" y="3353638"/>
            <a:ext cx="1800225" cy="775970"/>
          </a:xfrm>
          <a:custGeom>
            <a:avLst/>
            <a:gdLst/>
            <a:ahLst/>
            <a:cxnLst/>
            <a:rect l="l" t="t" r="r" b="b"/>
            <a:pathLst>
              <a:path w="1800225" h="775970">
                <a:moveTo>
                  <a:pt x="0" y="129286"/>
                </a:moveTo>
                <a:lnTo>
                  <a:pt x="10163" y="78974"/>
                </a:lnTo>
                <a:lnTo>
                  <a:pt x="37877" y="37877"/>
                </a:lnTo>
                <a:lnTo>
                  <a:pt x="78974" y="10163"/>
                </a:lnTo>
                <a:lnTo>
                  <a:pt x="129286" y="0"/>
                </a:lnTo>
                <a:lnTo>
                  <a:pt x="1670558" y="0"/>
                </a:lnTo>
                <a:lnTo>
                  <a:pt x="1720869" y="10163"/>
                </a:lnTo>
                <a:lnTo>
                  <a:pt x="1761966" y="37877"/>
                </a:lnTo>
                <a:lnTo>
                  <a:pt x="1789680" y="78974"/>
                </a:lnTo>
                <a:lnTo>
                  <a:pt x="1799844" y="129286"/>
                </a:lnTo>
                <a:lnTo>
                  <a:pt x="1799844" y="646430"/>
                </a:lnTo>
                <a:lnTo>
                  <a:pt x="1789680" y="696741"/>
                </a:lnTo>
                <a:lnTo>
                  <a:pt x="1761966" y="737838"/>
                </a:lnTo>
                <a:lnTo>
                  <a:pt x="1720869" y="765552"/>
                </a:lnTo>
                <a:lnTo>
                  <a:pt x="1670558" y="775716"/>
                </a:lnTo>
                <a:lnTo>
                  <a:pt x="129286" y="775716"/>
                </a:lnTo>
                <a:lnTo>
                  <a:pt x="78974" y="765552"/>
                </a:lnTo>
                <a:lnTo>
                  <a:pt x="37877" y="737838"/>
                </a:lnTo>
                <a:lnTo>
                  <a:pt x="10163" y="696741"/>
                </a:lnTo>
                <a:lnTo>
                  <a:pt x="0" y="646430"/>
                </a:lnTo>
                <a:lnTo>
                  <a:pt x="0" y="129286"/>
                </a:lnTo>
                <a:close/>
              </a:path>
            </a:pathLst>
          </a:custGeom>
          <a:ln w="1219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/>
          <p:cNvSpPr txBox="1"/>
          <p:nvPr/>
        </p:nvSpPr>
        <p:spPr>
          <a:xfrm>
            <a:off x="4819537" y="3361384"/>
            <a:ext cx="1601470" cy="750782"/>
          </a:xfrm>
          <a:prstGeom prst="rect">
            <a:avLst/>
          </a:prstGeom>
          <a:ln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4"/>
              </a:spcBef>
            </a:pPr>
            <a:r>
              <a:rPr sz="1600" b="1" spc="-10" dirty="0" err="1">
                <a:latin typeface="Calibri"/>
                <a:cs typeface="Calibri"/>
              </a:rPr>
              <a:t>Espontâneo</a:t>
            </a:r>
            <a:r>
              <a:rPr sz="1600" b="1" spc="-10" dirty="0">
                <a:latin typeface="Calibri"/>
                <a:cs typeface="Calibri"/>
              </a:rPr>
              <a:t> </a:t>
            </a:r>
            <a:endParaRPr lang="pt-BR" sz="1600" b="1" spc="-5" dirty="0">
              <a:latin typeface="Calibri"/>
              <a:cs typeface="Calibri"/>
            </a:endParaRPr>
          </a:p>
          <a:p>
            <a:pPr marL="12700" marR="5080" algn="ctr">
              <a:lnSpc>
                <a:spcPct val="91600"/>
              </a:lnSpc>
              <a:spcBef>
                <a:spcPts val="254"/>
              </a:spcBef>
            </a:pP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lang="pt-BR" sz="1600" b="1" spc="-5" dirty="0" err="1">
                <a:latin typeface="Calibri"/>
                <a:cs typeface="Calibri"/>
              </a:rPr>
              <a:t>N</a:t>
            </a:r>
            <a:r>
              <a:rPr sz="1600" b="1" spc="-5" dirty="0" err="1" smtClean="0">
                <a:latin typeface="Calibri"/>
                <a:cs typeface="Calibri"/>
              </a:rPr>
              <a:t>ão</a:t>
            </a:r>
            <a:r>
              <a:rPr sz="1600" b="1" spc="-5" dirty="0" smtClean="0">
                <a:latin typeface="Calibri"/>
                <a:cs typeface="Calibri"/>
              </a:rPr>
              <a:t>- </a:t>
            </a:r>
            <a:r>
              <a:rPr sz="1600" b="1" spc="-10" dirty="0" err="1" smtClean="0">
                <a:latin typeface="Calibri"/>
                <a:cs typeface="Calibri"/>
              </a:rPr>
              <a:t>obrigatório</a:t>
            </a:r>
            <a:r>
              <a:rPr sz="1600" b="1" spc="-10" dirty="0" smtClean="0">
                <a:latin typeface="Calibri"/>
                <a:cs typeface="Calibri"/>
              </a:rPr>
              <a:t>  </a:t>
            </a:r>
            <a:r>
              <a:rPr sz="1600" b="1" spc="-10" dirty="0">
                <a:latin typeface="Calibri"/>
                <a:cs typeface="Calibri"/>
              </a:rPr>
              <a:t>Engajamento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ativo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5314075" y="1783918"/>
            <a:ext cx="1553210" cy="777240"/>
          </a:xfrm>
          <a:custGeom>
            <a:avLst/>
            <a:gdLst/>
            <a:ahLst/>
            <a:cxnLst/>
            <a:rect l="l" t="t" r="r" b="b"/>
            <a:pathLst>
              <a:path w="1553210" h="777239">
                <a:moveTo>
                  <a:pt x="1423415" y="0"/>
                </a:moveTo>
                <a:lnTo>
                  <a:pt x="129540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39"/>
                </a:lnTo>
                <a:lnTo>
                  <a:pt x="0" y="647700"/>
                </a:lnTo>
                <a:lnTo>
                  <a:pt x="10185" y="698105"/>
                </a:lnTo>
                <a:lnTo>
                  <a:pt x="37957" y="739282"/>
                </a:lnTo>
                <a:lnTo>
                  <a:pt x="79134" y="767054"/>
                </a:lnTo>
                <a:lnTo>
                  <a:pt x="129540" y="777239"/>
                </a:lnTo>
                <a:lnTo>
                  <a:pt x="1423415" y="777239"/>
                </a:lnTo>
                <a:lnTo>
                  <a:pt x="1473821" y="767054"/>
                </a:lnTo>
                <a:lnTo>
                  <a:pt x="1514998" y="739282"/>
                </a:lnTo>
                <a:lnTo>
                  <a:pt x="1542770" y="698105"/>
                </a:lnTo>
                <a:lnTo>
                  <a:pt x="1552956" y="647700"/>
                </a:lnTo>
                <a:lnTo>
                  <a:pt x="1552956" y="129539"/>
                </a:lnTo>
                <a:lnTo>
                  <a:pt x="1542770" y="79134"/>
                </a:lnTo>
                <a:lnTo>
                  <a:pt x="1514998" y="37957"/>
                </a:lnTo>
                <a:lnTo>
                  <a:pt x="1473821" y="10185"/>
                </a:lnTo>
                <a:lnTo>
                  <a:pt x="1423415" y="0"/>
                </a:lnTo>
                <a:close/>
              </a:path>
            </a:pathLst>
          </a:custGeom>
          <a:solidFill>
            <a:srgbClr val="00AFE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/>
          <p:cNvSpPr/>
          <p:nvPr/>
        </p:nvSpPr>
        <p:spPr>
          <a:xfrm>
            <a:off x="5314075" y="1783918"/>
            <a:ext cx="1553210" cy="777240"/>
          </a:xfrm>
          <a:custGeom>
            <a:avLst/>
            <a:gdLst/>
            <a:ahLst/>
            <a:cxnLst/>
            <a:rect l="l" t="t" r="r" b="b"/>
            <a:pathLst>
              <a:path w="1553210" h="777239">
                <a:moveTo>
                  <a:pt x="0" y="129539"/>
                </a:moveTo>
                <a:lnTo>
                  <a:pt x="10185" y="79134"/>
                </a:lnTo>
                <a:lnTo>
                  <a:pt x="37957" y="37957"/>
                </a:lnTo>
                <a:lnTo>
                  <a:pt x="79134" y="10185"/>
                </a:lnTo>
                <a:lnTo>
                  <a:pt x="129540" y="0"/>
                </a:lnTo>
                <a:lnTo>
                  <a:pt x="1423415" y="0"/>
                </a:lnTo>
                <a:lnTo>
                  <a:pt x="1473821" y="10185"/>
                </a:lnTo>
                <a:lnTo>
                  <a:pt x="1514998" y="37957"/>
                </a:lnTo>
                <a:lnTo>
                  <a:pt x="1542770" y="79134"/>
                </a:lnTo>
                <a:lnTo>
                  <a:pt x="1552956" y="129539"/>
                </a:lnTo>
                <a:lnTo>
                  <a:pt x="1552956" y="647700"/>
                </a:lnTo>
                <a:lnTo>
                  <a:pt x="1542770" y="698105"/>
                </a:lnTo>
                <a:lnTo>
                  <a:pt x="1514998" y="739282"/>
                </a:lnTo>
                <a:lnTo>
                  <a:pt x="1473821" y="767054"/>
                </a:lnTo>
                <a:lnTo>
                  <a:pt x="1423415" y="777239"/>
                </a:lnTo>
                <a:lnTo>
                  <a:pt x="129540" y="777239"/>
                </a:lnTo>
                <a:lnTo>
                  <a:pt x="79134" y="767054"/>
                </a:lnTo>
                <a:lnTo>
                  <a:pt x="37957" y="739282"/>
                </a:lnTo>
                <a:lnTo>
                  <a:pt x="10185" y="698105"/>
                </a:lnTo>
                <a:lnTo>
                  <a:pt x="0" y="647700"/>
                </a:lnTo>
                <a:lnTo>
                  <a:pt x="0" y="129539"/>
                </a:lnTo>
                <a:close/>
              </a:path>
            </a:pathLst>
          </a:custGeom>
          <a:ln w="12191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4"/>
          <p:cNvSpPr txBox="1"/>
          <p:nvPr/>
        </p:nvSpPr>
        <p:spPr>
          <a:xfrm>
            <a:off x="5420246" y="1791665"/>
            <a:ext cx="1342390" cy="715645"/>
          </a:xfrm>
          <a:prstGeom prst="rect">
            <a:avLst/>
          </a:prstGeom>
          <a:ln>
            <a:noFill/>
          </a:ln>
        </p:spPr>
        <p:txBody>
          <a:bodyPr vert="horz" wrap="square" lIns="0" tIns="32384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254"/>
              </a:spcBef>
            </a:pPr>
            <a:r>
              <a:rPr sz="1600" b="1" spc="-10" dirty="0">
                <a:latin typeface="Calibri"/>
                <a:cs typeface="Calibri"/>
              </a:rPr>
              <a:t>Processo </a:t>
            </a:r>
            <a:r>
              <a:rPr sz="1600" b="1" spc="-5" dirty="0">
                <a:latin typeface="Calibri"/>
                <a:cs typeface="Calibri"/>
              </a:rPr>
              <a:t>mais  </a:t>
            </a:r>
            <a:r>
              <a:rPr sz="1600" b="1" spc="-10" dirty="0">
                <a:latin typeface="Calibri"/>
                <a:cs typeface="Calibri"/>
              </a:rPr>
              <a:t>importante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que </a:t>
            </a:r>
            <a:r>
              <a:rPr sz="1600" b="1" spc="-5" dirty="0">
                <a:latin typeface="Calibri"/>
                <a:cs typeface="Calibri"/>
              </a:rPr>
              <a:t> o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produto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981667" y="2652144"/>
            <a:ext cx="1157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spc="-10" dirty="0" smtClean="0">
                <a:cs typeface="Calibri"/>
              </a:rPr>
              <a:t>  </a:t>
            </a:r>
            <a:r>
              <a:rPr lang="pt-BR" sz="1400" b="1" spc="-5" dirty="0" smtClean="0">
                <a:cs typeface="Calibri"/>
              </a:rPr>
              <a:t> </a:t>
            </a:r>
            <a:r>
              <a:rPr lang="pt-BR" sz="1400" b="1" spc="-5" dirty="0">
                <a:cs typeface="Calibri"/>
              </a:rPr>
              <a:t>cognitivas</a:t>
            </a:r>
            <a:r>
              <a:rPr lang="pt-BR" sz="1400" b="1" spc="-30" dirty="0">
                <a:cs typeface="Calibri"/>
              </a:rPr>
              <a:t> </a:t>
            </a:r>
            <a:r>
              <a:rPr lang="pt-BR" sz="1400" b="1" spc="-5" dirty="0" smtClean="0">
                <a:cs typeface="Calibri"/>
              </a:rPr>
              <a:t>  </a:t>
            </a:r>
            <a:endParaRPr lang="pt-BR" sz="1400" dirty="0"/>
          </a:p>
        </p:txBody>
      </p:sp>
      <p:sp>
        <p:nvSpPr>
          <p:cNvPr id="3" name="Retângulo 2"/>
          <p:cNvSpPr/>
          <p:nvPr/>
        </p:nvSpPr>
        <p:spPr>
          <a:xfrm>
            <a:off x="9882131" y="1538624"/>
            <a:ext cx="795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spc="-10" dirty="0">
                <a:cs typeface="Calibri"/>
              </a:rPr>
              <a:t>motoras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10573482" y="1979810"/>
            <a:ext cx="91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spc="-5" dirty="0">
                <a:cs typeface="Calibri"/>
              </a:rPr>
              <a:t>sensoriais</a:t>
            </a:r>
            <a:endParaRPr lang="pt-BR" sz="1400" dirty="0"/>
          </a:p>
        </p:txBody>
      </p:sp>
      <p:sp>
        <p:nvSpPr>
          <p:cNvPr id="27" name="Retângulo 26"/>
          <p:cNvSpPr/>
          <p:nvPr/>
        </p:nvSpPr>
        <p:spPr>
          <a:xfrm>
            <a:off x="10581499" y="2300667"/>
            <a:ext cx="1028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spc="-10" dirty="0">
                <a:cs typeface="Calibri"/>
              </a:rPr>
              <a:t>perceptivas</a:t>
            </a:r>
            <a:endParaRPr lang="pt-BR" sz="1400" dirty="0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22" y="667086"/>
            <a:ext cx="2619375" cy="174307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80" y="2959921"/>
            <a:ext cx="2628900" cy="1743075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0" y="5063116"/>
            <a:ext cx="3076575" cy="1485900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0" y="182686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2" y="550206"/>
            <a:ext cx="4000500" cy="11430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405994" y="674499"/>
            <a:ext cx="1951085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t-BR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B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 rot="20890824">
            <a:off x="7918232" y="365540"/>
            <a:ext cx="2710999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Ocupação Fundamental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 rot="556317">
            <a:off x="7624452" y="1363116"/>
            <a:ext cx="242887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Significativa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 rot="20524703">
            <a:off x="4756300" y="1830741"/>
            <a:ext cx="2339102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de </a:t>
            </a:r>
            <a:endParaRPr lang="pt-BR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9" y="3389091"/>
            <a:ext cx="2143125" cy="2143125"/>
          </a:xfrm>
          <a:prstGeom prst="rect">
            <a:avLst/>
          </a:prstGeom>
        </p:spPr>
      </p:pic>
      <p:sp>
        <p:nvSpPr>
          <p:cNvPr id="22" name="Texto Explicativo em Nuvem 21"/>
          <p:cNvSpPr/>
          <p:nvPr/>
        </p:nvSpPr>
        <p:spPr>
          <a:xfrm>
            <a:off x="2669565" y="3755840"/>
            <a:ext cx="3103895" cy="1412213"/>
          </a:xfrm>
          <a:prstGeom prst="cloudCallout">
            <a:avLst>
              <a:gd name="adj1" fmla="val -79371"/>
              <a:gd name="adj2" fmla="val 1085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algumas crianças não brincam?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638674" y="3755840"/>
            <a:ext cx="14780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Fatores do 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8898136" y="292367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Estruturas do Corpo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8898136" y="344898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Funções do Corpo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8998602" y="3959548"/>
            <a:ext cx="1907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have Esquerda 26"/>
          <p:cNvSpPr/>
          <p:nvPr/>
        </p:nvSpPr>
        <p:spPr>
          <a:xfrm>
            <a:off x="8430694" y="2821281"/>
            <a:ext cx="167229" cy="26243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8973634" y="4945477"/>
            <a:ext cx="1682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Espiritualidade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8995673" y="442274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Crenças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0629636" y="6177100"/>
            <a:ext cx="1035668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AOTA, 2014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/>
      <p:bldP spid="27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9503" y="1654897"/>
            <a:ext cx="147803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Fatores do 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</a:p>
        </p:txBody>
      </p:sp>
      <p:sp>
        <p:nvSpPr>
          <p:cNvPr id="5" name="Retângulo 4"/>
          <p:cNvSpPr/>
          <p:nvPr/>
        </p:nvSpPr>
        <p:spPr>
          <a:xfrm>
            <a:off x="3008965" y="822729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Estruturas do Corpo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08965" y="1348039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Funções do Corpo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09431" y="1858605"/>
            <a:ext cx="1907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have Esquerda 7"/>
          <p:cNvSpPr/>
          <p:nvPr/>
        </p:nvSpPr>
        <p:spPr>
          <a:xfrm>
            <a:off x="2541523" y="720338"/>
            <a:ext cx="167229" cy="26243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84463" y="2844534"/>
            <a:ext cx="1682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Espiritualidade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06502" y="23218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Crenças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357493" y="298814"/>
            <a:ext cx="1035668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AOTA, 2014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68" y="720338"/>
            <a:ext cx="2419350" cy="1885950"/>
          </a:xfrm>
          <a:prstGeom prst="rect">
            <a:avLst/>
          </a:prstGeom>
        </p:spPr>
      </p:pic>
      <p:sp>
        <p:nvSpPr>
          <p:cNvPr id="13" name="Seta para Baixo 12"/>
          <p:cNvSpPr/>
          <p:nvPr/>
        </p:nvSpPr>
        <p:spPr>
          <a:xfrm>
            <a:off x="1306286" y="3029200"/>
            <a:ext cx="484632" cy="978408"/>
          </a:xfrm>
          <a:prstGeom prst="downArrow">
            <a:avLst/>
          </a:prstGeom>
          <a:solidFill>
            <a:srgbClr val="4FD0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110343" y="4350135"/>
            <a:ext cx="1898622" cy="646331"/>
          </a:xfrm>
          <a:prstGeom prst="rect">
            <a:avLst/>
          </a:prstGeom>
          <a:noFill/>
          <a:ln>
            <a:solidFill>
              <a:srgbClr val="4FD0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51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INFLUENCIAM </a:t>
            </a:r>
          </a:p>
          <a:p>
            <a:pPr algn="ctr"/>
            <a:r>
              <a:rPr lang="pt-BR" b="1" dirty="0" smtClean="0">
                <a:solidFill>
                  <a:srgbClr val="F51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AFETAM</a:t>
            </a:r>
            <a:endParaRPr lang="pt-BR" b="1" dirty="0">
              <a:solidFill>
                <a:srgbClr val="F51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is 14"/>
          <p:cNvSpPr/>
          <p:nvPr/>
        </p:nvSpPr>
        <p:spPr>
          <a:xfrm>
            <a:off x="6095094" y="3344694"/>
            <a:ext cx="914400" cy="914400"/>
          </a:xfrm>
          <a:prstGeom prst="mathPlus">
            <a:avLst/>
          </a:prstGeom>
          <a:solidFill>
            <a:srgbClr val="00B050"/>
          </a:solidFill>
          <a:ln>
            <a:solidFill>
              <a:srgbClr val="F51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Menos 15"/>
          <p:cNvSpPr/>
          <p:nvPr/>
        </p:nvSpPr>
        <p:spPr>
          <a:xfrm>
            <a:off x="6095094" y="5153844"/>
            <a:ext cx="914400" cy="914400"/>
          </a:xfrm>
          <a:prstGeom prst="mathMinus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347887" y="4417330"/>
            <a:ext cx="1951085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t-BR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B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94" y="2844534"/>
            <a:ext cx="1275488" cy="87161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82" y="5524826"/>
            <a:ext cx="1214364" cy="108683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9853162" y="2571688"/>
            <a:ext cx="162195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Permitem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Favorecem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Propiciam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Oportunizam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8515118" y="2870948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8456830" y="512641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9771211" y="4794075"/>
            <a:ext cx="162195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Proíbem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Dificultam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Atrapalham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Impedem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 rot="21026336">
            <a:off x="1653258" y="5534087"/>
            <a:ext cx="2906486" cy="9144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 de desempenho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  <p:bldP spid="10" grpId="0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 rot="21026336">
            <a:off x="233727" y="1163961"/>
            <a:ext cx="3310438" cy="1319747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 de desempenho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2" y="3884693"/>
            <a:ext cx="2352675" cy="19431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593122" y="3018620"/>
            <a:ext cx="2352675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51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MOTORAS</a:t>
            </a:r>
            <a:endParaRPr lang="pt-BR" sz="2400" b="1" dirty="0">
              <a:solidFill>
                <a:srgbClr val="F51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74453" y="898197"/>
            <a:ext cx="3062120" cy="369332"/>
          </a:xfrm>
          <a:prstGeom prst="rect">
            <a:avLst/>
          </a:prstGeom>
          <a:ln>
            <a:solidFill>
              <a:srgbClr val="F51343"/>
            </a:solidFill>
          </a:ln>
        </p:spPr>
        <p:txBody>
          <a:bodyPr wrap="none">
            <a:spAutoFit/>
          </a:bodyPr>
          <a:lstStyle/>
          <a:p>
            <a:r>
              <a:rPr lang="pt-BR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 </a:t>
            </a:r>
            <a:r>
              <a:rPr lang="pt-BR" spc="-2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motora</a:t>
            </a:r>
            <a:r>
              <a:rPr lang="pt-BR" spc="8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grossa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80286" y="1288415"/>
            <a:ext cx="680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-53" dirty="0">
                <a:latin typeface="Arial" panose="020B0604020202020204" pitchFamily="34" charset="0"/>
                <a:cs typeface="Arial" panose="020B0604020202020204" pitchFamily="34" charset="0"/>
              </a:rPr>
              <a:t>correr</a:t>
            </a:r>
            <a:endParaRPr lang="pt-BR" sz="1600" dirty="0"/>
          </a:p>
        </p:txBody>
      </p:sp>
      <p:sp>
        <p:nvSpPr>
          <p:cNvPr id="11" name="Retângulo 10"/>
          <p:cNvSpPr/>
          <p:nvPr/>
        </p:nvSpPr>
        <p:spPr>
          <a:xfrm>
            <a:off x="6968577" y="1346801"/>
            <a:ext cx="809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-40" dirty="0">
                <a:latin typeface="Arial" panose="020B0604020202020204" pitchFamily="34" charset="0"/>
                <a:cs typeface="Arial" panose="020B0604020202020204" pitchFamily="34" charset="0"/>
              </a:rPr>
              <a:t>escalar</a:t>
            </a: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>
            <a:off x="5985332" y="1346801"/>
            <a:ext cx="605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-53" dirty="0">
                <a:latin typeface="Arial" panose="020B0604020202020204" pitchFamily="34" charset="0"/>
                <a:cs typeface="Arial" panose="020B0604020202020204" pitchFamily="34" charset="0"/>
              </a:rPr>
              <a:t>pular</a:t>
            </a:r>
            <a:endParaRPr lang="pt-BR" sz="1600" dirty="0"/>
          </a:p>
        </p:txBody>
      </p:sp>
      <p:sp>
        <p:nvSpPr>
          <p:cNvPr id="13" name="Retângulo 12"/>
          <p:cNvSpPr/>
          <p:nvPr/>
        </p:nvSpPr>
        <p:spPr>
          <a:xfrm>
            <a:off x="5903605" y="339961"/>
            <a:ext cx="1064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-20" dirty="0">
                <a:latin typeface="Arial" panose="020B0604020202020204" pitchFamily="34" charset="0"/>
                <a:cs typeface="Arial" panose="020B0604020202020204" pitchFamily="34" charset="0"/>
              </a:rPr>
              <a:t>jogar </a:t>
            </a:r>
            <a:r>
              <a:rPr lang="pt-BR" sz="1600" spc="-7" dirty="0">
                <a:latin typeface="Arial" panose="020B0604020202020204" pitchFamily="34" charset="0"/>
                <a:cs typeface="Arial" panose="020B0604020202020204" pitchFamily="34" charset="0"/>
              </a:rPr>
              <a:t>bola</a:t>
            </a:r>
            <a:endParaRPr lang="pt-BR" sz="1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08" y="213326"/>
            <a:ext cx="2019300" cy="226695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4035849" y="4308967"/>
            <a:ext cx="2746649" cy="369332"/>
          </a:xfrm>
          <a:prstGeom prst="rect">
            <a:avLst/>
          </a:prstGeom>
          <a:ln>
            <a:solidFill>
              <a:srgbClr val="F51343"/>
            </a:solidFill>
          </a:ln>
        </p:spPr>
        <p:txBody>
          <a:bodyPr wrap="none">
            <a:spAutoFit/>
          </a:bodyPr>
          <a:lstStyle/>
          <a:p>
            <a:r>
              <a:rPr lang="pt-BR" spc="-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coordenação </a:t>
            </a:r>
            <a:r>
              <a:rPr lang="pt-BR" spc="-2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motora</a:t>
            </a:r>
            <a:r>
              <a:rPr lang="pt-BR" spc="8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 rot="20691147">
            <a:off x="7204220" y="3995832"/>
            <a:ext cx="859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-53" dirty="0" smtClean="0">
                <a:latin typeface="Arial" panose="020B0604020202020204" pitchFamily="34" charset="0"/>
                <a:cs typeface="Arial" panose="020B0604020202020204" pitchFamily="34" charset="0"/>
              </a:rPr>
              <a:t>rabiscar</a:t>
            </a:r>
            <a:endParaRPr lang="pt-BR" sz="1600" dirty="0"/>
          </a:p>
        </p:txBody>
      </p:sp>
      <p:sp>
        <p:nvSpPr>
          <p:cNvPr id="17" name="Retângulo 16"/>
          <p:cNvSpPr/>
          <p:nvPr/>
        </p:nvSpPr>
        <p:spPr>
          <a:xfrm rot="20647810">
            <a:off x="7256917" y="4534441"/>
            <a:ext cx="998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desenhar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 rot="781987">
            <a:off x="8301213" y="4015991"/>
            <a:ext cx="838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-53" dirty="0" smtClean="0">
                <a:latin typeface="Arial" panose="020B0604020202020204" pitchFamily="34" charset="0"/>
                <a:cs typeface="Arial" panose="020B0604020202020204" pitchFamily="34" charset="0"/>
              </a:rPr>
              <a:t>recortar</a:t>
            </a:r>
            <a:endParaRPr lang="pt-BR" sz="1600" dirty="0"/>
          </a:p>
        </p:txBody>
      </p:sp>
      <p:sp>
        <p:nvSpPr>
          <p:cNvPr id="19" name="Retângulo 18"/>
          <p:cNvSpPr/>
          <p:nvPr/>
        </p:nvSpPr>
        <p:spPr>
          <a:xfrm rot="1014725">
            <a:off x="8354977" y="4570593"/>
            <a:ext cx="9073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modelar</a:t>
            </a:r>
            <a:endParaRPr lang="pt-BR" sz="16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87" y="2146321"/>
            <a:ext cx="2619375" cy="17430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65" y="4974171"/>
            <a:ext cx="2619375" cy="174307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28" y="5117046"/>
            <a:ext cx="2112374" cy="16002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066" y="290821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 rot="21026336">
            <a:off x="233727" y="1163961"/>
            <a:ext cx="3310438" cy="1319747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 de desempenho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3122" y="3018620"/>
            <a:ext cx="2520192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51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PROCESSUAIS</a:t>
            </a:r>
            <a:endParaRPr lang="pt-BR" sz="2400" b="1" dirty="0">
              <a:solidFill>
                <a:srgbClr val="F51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142946" y="632739"/>
            <a:ext cx="5116527" cy="530915"/>
          </a:xfrm>
          <a:prstGeom prst="rect">
            <a:avLst/>
          </a:prstGeom>
          <a:ln>
            <a:solidFill>
              <a:srgbClr val="F51343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933">
              <a:lnSpc>
                <a:spcPts val="3967"/>
              </a:lnSpc>
              <a:spcBef>
                <a:spcPts val="140"/>
              </a:spcBef>
              <a:tabLst>
                <a:tab pos="321725" algn="l"/>
              </a:tabLst>
            </a:pPr>
            <a:r>
              <a:rPr lang="pt-BR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Coordenação </a:t>
            </a:r>
            <a:r>
              <a:rPr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Viso</a:t>
            </a:r>
            <a:r>
              <a:rPr lang="pt-BR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motora</a:t>
            </a:r>
            <a:r>
              <a:rPr lang="pt-BR" spc="-27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encaixe </a:t>
            </a:r>
            <a:r>
              <a:rPr spc="-7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pc="-1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443010" y="4431488"/>
            <a:ext cx="2820415" cy="1504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Retângulo 8"/>
          <p:cNvSpPr/>
          <p:nvPr/>
        </p:nvSpPr>
        <p:spPr>
          <a:xfrm>
            <a:off x="4027815" y="3280860"/>
            <a:ext cx="4879056" cy="60529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6933">
              <a:lnSpc>
                <a:spcPts val="3973"/>
              </a:lnSpc>
              <a:tabLst>
                <a:tab pos="321725" algn="l"/>
              </a:tabLst>
            </a:pPr>
            <a:r>
              <a:rPr lang="pt-BR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Sensorial: memória </a:t>
            </a:r>
            <a:r>
              <a:rPr lang="pt-BR" spc="-7" dirty="0">
                <a:latin typeface="Arial" panose="020B0604020202020204" pitchFamily="34" charset="0"/>
                <a:cs typeface="Arial" panose="020B0604020202020204" pitchFamily="34" charset="0"/>
              </a:rPr>
              <a:t>visual e</a:t>
            </a:r>
            <a:r>
              <a:rPr lang="pt-BR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auditiva; texturas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42459" y="4128706"/>
            <a:ext cx="4139514" cy="60529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6933">
              <a:lnSpc>
                <a:spcPts val="3960"/>
              </a:lnSpc>
              <a:tabLst>
                <a:tab pos="321725" algn="l"/>
              </a:tabLst>
            </a:pPr>
            <a:r>
              <a:rPr lang="pt-BR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Cognitivo: </a:t>
            </a:r>
            <a:r>
              <a:rPr lang="pt-BR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memória, atenção, foco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632739"/>
            <a:ext cx="2619375" cy="17430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31" y="1380320"/>
            <a:ext cx="2790825" cy="16383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08" y="2958626"/>
            <a:ext cx="2600325" cy="17526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4779767"/>
            <a:ext cx="2276475" cy="200977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17" y="4914101"/>
            <a:ext cx="1317883" cy="141049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7" y="4914101"/>
            <a:ext cx="1429299" cy="12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 rot="21026336">
            <a:off x="233727" y="1163961"/>
            <a:ext cx="3310438" cy="1319747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 de desempenho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93122" y="3018620"/>
            <a:ext cx="2520192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51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</a:t>
            </a:r>
          </a:p>
          <a:p>
            <a:pPr algn="ctr"/>
            <a:r>
              <a:rPr lang="pt-BR" sz="2400" b="1" dirty="0" smtClean="0">
                <a:solidFill>
                  <a:srgbClr val="F51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pt-BR" sz="2400" b="1" dirty="0">
              <a:solidFill>
                <a:srgbClr val="F51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761351" y="2628312"/>
            <a:ext cx="1733123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Regras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Respeito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Cooperação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Empatia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Revezamento</a:t>
            </a:r>
            <a:endParaRPr lang="pt-BR" dirty="0"/>
          </a:p>
        </p:txBody>
      </p:sp>
      <p:sp>
        <p:nvSpPr>
          <p:cNvPr id="10" name="object 2"/>
          <p:cNvSpPr/>
          <p:nvPr/>
        </p:nvSpPr>
        <p:spPr>
          <a:xfrm>
            <a:off x="8632370" y="4330465"/>
            <a:ext cx="3339593" cy="1912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8"/>
          <p:cNvSpPr/>
          <p:nvPr/>
        </p:nvSpPr>
        <p:spPr>
          <a:xfrm>
            <a:off x="8531643" y="2062564"/>
            <a:ext cx="3344672" cy="1912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26" y="4508757"/>
            <a:ext cx="2466975" cy="18478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4105640"/>
            <a:ext cx="1752600" cy="26098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69" y="301906"/>
            <a:ext cx="2466975" cy="18478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71" y="370660"/>
            <a:ext cx="2209800" cy="146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64" y="617051"/>
            <a:ext cx="1476587" cy="36683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267" b="1" spc="-20" dirty="0">
                <a:latin typeface="Calibri"/>
                <a:cs typeface="Calibri"/>
              </a:rPr>
              <a:t>C</a:t>
            </a:r>
            <a:r>
              <a:rPr sz="2267" b="1" spc="-7" dirty="0">
                <a:latin typeface="Calibri"/>
                <a:cs typeface="Calibri"/>
              </a:rPr>
              <a:t>O</a:t>
            </a:r>
            <a:r>
              <a:rPr sz="2267" b="1" dirty="0">
                <a:latin typeface="Calibri"/>
                <a:cs typeface="Calibri"/>
              </a:rPr>
              <a:t>N</a:t>
            </a:r>
            <a:r>
              <a:rPr sz="2267" b="1" spc="-7" dirty="0">
                <a:latin typeface="Calibri"/>
                <a:cs typeface="Calibri"/>
              </a:rPr>
              <a:t>T</a:t>
            </a:r>
            <a:r>
              <a:rPr sz="2267" b="1" spc="-13" dirty="0">
                <a:latin typeface="Calibri"/>
                <a:cs typeface="Calibri"/>
              </a:rPr>
              <a:t>E</a:t>
            </a:r>
            <a:r>
              <a:rPr sz="2267" b="1" dirty="0">
                <a:latin typeface="Calibri"/>
                <a:cs typeface="Calibri"/>
              </a:rPr>
              <a:t>X</a:t>
            </a:r>
            <a:r>
              <a:rPr sz="2267" b="1" spc="-73" dirty="0">
                <a:latin typeface="Calibri"/>
                <a:cs typeface="Calibri"/>
              </a:rPr>
              <a:t>T</a:t>
            </a:r>
            <a:r>
              <a:rPr sz="2267" b="1" spc="-7" dirty="0">
                <a:latin typeface="Calibri"/>
                <a:cs typeface="Calibri"/>
              </a:rPr>
              <a:t>OS</a:t>
            </a:r>
            <a:endParaRPr sz="2267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17215" y="1332992"/>
            <a:ext cx="1866053" cy="1866053"/>
          </a:xfrm>
          <a:custGeom>
            <a:avLst/>
            <a:gdLst/>
            <a:ahLst/>
            <a:cxnLst/>
            <a:rect l="l" t="t" r="r" b="b"/>
            <a:pathLst>
              <a:path w="1399539" h="1399539">
                <a:moveTo>
                  <a:pt x="1399032" y="909319"/>
                </a:moveTo>
                <a:lnTo>
                  <a:pt x="0" y="909319"/>
                </a:lnTo>
                <a:lnTo>
                  <a:pt x="699515" y="1399031"/>
                </a:lnTo>
                <a:lnTo>
                  <a:pt x="1399032" y="909319"/>
                </a:lnTo>
                <a:close/>
              </a:path>
              <a:path w="1399539" h="1399539">
                <a:moveTo>
                  <a:pt x="1049274" y="0"/>
                </a:moveTo>
                <a:lnTo>
                  <a:pt x="349757" y="0"/>
                </a:lnTo>
                <a:lnTo>
                  <a:pt x="349757" y="909319"/>
                </a:lnTo>
                <a:lnTo>
                  <a:pt x="1049274" y="909319"/>
                </a:lnTo>
                <a:lnTo>
                  <a:pt x="10492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166026" y="1965114"/>
            <a:ext cx="76623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13" dirty="0">
                <a:latin typeface="Calibri"/>
                <a:cs typeface="Calibri"/>
              </a:rPr>
              <a:t>CULT</a:t>
            </a:r>
            <a:r>
              <a:rPr sz="1333" b="1" spc="-7" dirty="0">
                <a:latin typeface="Calibri"/>
                <a:cs typeface="Calibri"/>
              </a:rPr>
              <a:t>URAL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5553" y="2771648"/>
            <a:ext cx="1863513" cy="1863513"/>
          </a:xfrm>
          <a:custGeom>
            <a:avLst/>
            <a:gdLst/>
            <a:ahLst/>
            <a:cxnLst/>
            <a:rect l="l" t="t" r="r" b="b"/>
            <a:pathLst>
              <a:path w="1397635" h="1397635">
                <a:moveTo>
                  <a:pt x="489076" y="0"/>
                </a:moveTo>
                <a:lnTo>
                  <a:pt x="0" y="698753"/>
                </a:lnTo>
                <a:lnTo>
                  <a:pt x="489076" y="1397508"/>
                </a:lnTo>
                <a:lnTo>
                  <a:pt x="489076" y="1048131"/>
                </a:lnTo>
                <a:lnTo>
                  <a:pt x="1397508" y="1048131"/>
                </a:lnTo>
                <a:lnTo>
                  <a:pt x="1397508" y="349376"/>
                </a:lnTo>
                <a:lnTo>
                  <a:pt x="489076" y="349376"/>
                </a:lnTo>
                <a:lnTo>
                  <a:pt x="489076" y="0"/>
                </a:lnTo>
                <a:close/>
              </a:path>
            </a:pathLst>
          </a:custGeom>
          <a:solidFill>
            <a:srgbClr val="52EB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035553" y="2771648"/>
            <a:ext cx="1863513" cy="1863513"/>
          </a:xfrm>
          <a:custGeom>
            <a:avLst/>
            <a:gdLst/>
            <a:ahLst/>
            <a:cxnLst/>
            <a:rect l="l" t="t" r="r" b="b"/>
            <a:pathLst>
              <a:path w="1397635" h="1397635">
                <a:moveTo>
                  <a:pt x="489076" y="0"/>
                </a:moveTo>
                <a:lnTo>
                  <a:pt x="489076" y="349376"/>
                </a:lnTo>
                <a:lnTo>
                  <a:pt x="1397508" y="349376"/>
                </a:lnTo>
                <a:lnTo>
                  <a:pt x="1397508" y="1048131"/>
                </a:lnTo>
                <a:lnTo>
                  <a:pt x="489076" y="1048131"/>
                </a:lnTo>
                <a:lnTo>
                  <a:pt x="489076" y="1397508"/>
                </a:lnTo>
                <a:lnTo>
                  <a:pt x="0" y="698753"/>
                </a:lnTo>
                <a:lnTo>
                  <a:pt x="489076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4690871" y="3517054"/>
            <a:ext cx="88053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spc="-7" dirty="0">
                <a:latin typeface="Calibri"/>
                <a:cs typeface="Calibri"/>
              </a:rPr>
              <a:t>VI</a:t>
            </a:r>
            <a:r>
              <a:rPr sz="1867" b="1" spc="-13" dirty="0">
                <a:latin typeface="Calibri"/>
                <a:cs typeface="Calibri"/>
              </a:rPr>
              <a:t>R</a:t>
            </a:r>
            <a:r>
              <a:rPr sz="1867" b="1" spc="-7" dirty="0">
                <a:latin typeface="Calibri"/>
                <a:cs typeface="Calibri"/>
              </a:rPr>
              <a:t>T</a:t>
            </a:r>
            <a:r>
              <a:rPr sz="1867" b="1" spc="-53" dirty="0">
                <a:latin typeface="Calibri"/>
                <a:cs typeface="Calibri"/>
              </a:rPr>
              <a:t>U</a:t>
            </a:r>
            <a:r>
              <a:rPr sz="1867" b="1" dirty="0">
                <a:latin typeface="Calibri"/>
                <a:cs typeface="Calibri"/>
              </a:rPr>
              <a:t>AL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17215" y="4143248"/>
            <a:ext cx="1866053" cy="1863513"/>
          </a:xfrm>
          <a:custGeom>
            <a:avLst/>
            <a:gdLst/>
            <a:ahLst/>
            <a:cxnLst/>
            <a:rect l="l" t="t" r="r" b="b"/>
            <a:pathLst>
              <a:path w="1399539" h="1397635">
                <a:moveTo>
                  <a:pt x="1049274" y="489076"/>
                </a:moveTo>
                <a:lnTo>
                  <a:pt x="349757" y="489076"/>
                </a:lnTo>
                <a:lnTo>
                  <a:pt x="349757" y="1397508"/>
                </a:lnTo>
                <a:lnTo>
                  <a:pt x="1049274" y="1397508"/>
                </a:lnTo>
                <a:lnTo>
                  <a:pt x="1049274" y="489076"/>
                </a:lnTo>
                <a:close/>
              </a:path>
              <a:path w="1399539" h="1397635">
                <a:moveTo>
                  <a:pt x="699515" y="0"/>
                </a:moveTo>
                <a:lnTo>
                  <a:pt x="0" y="489076"/>
                </a:lnTo>
                <a:lnTo>
                  <a:pt x="1399032" y="489076"/>
                </a:lnTo>
                <a:lnTo>
                  <a:pt x="699515" y="0"/>
                </a:lnTo>
                <a:close/>
              </a:path>
            </a:pathLst>
          </a:custGeom>
          <a:solidFill>
            <a:srgbClr val="2DD6A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617215" y="4143248"/>
            <a:ext cx="1866053" cy="1863513"/>
          </a:xfrm>
          <a:custGeom>
            <a:avLst/>
            <a:gdLst/>
            <a:ahLst/>
            <a:cxnLst/>
            <a:rect l="l" t="t" r="r" b="b"/>
            <a:pathLst>
              <a:path w="1399539" h="1397635">
                <a:moveTo>
                  <a:pt x="1399032" y="489076"/>
                </a:moveTo>
                <a:lnTo>
                  <a:pt x="1049274" y="489076"/>
                </a:lnTo>
                <a:lnTo>
                  <a:pt x="1049274" y="1397508"/>
                </a:lnTo>
                <a:lnTo>
                  <a:pt x="349757" y="1397508"/>
                </a:lnTo>
                <a:lnTo>
                  <a:pt x="349757" y="489076"/>
                </a:lnTo>
                <a:lnTo>
                  <a:pt x="0" y="489076"/>
                </a:lnTo>
                <a:lnTo>
                  <a:pt x="699515" y="0"/>
                </a:lnTo>
                <a:lnTo>
                  <a:pt x="1399032" y="48907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3224952" y="5100862"/>
            <a:ext cx="65024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13" dirty="0">
                <a:latin typeface="Calibri"/>
                <a:cs typeface="Calibri"/>
              </a:rPr>
              <a:t>P</a:t>
            </a:r>
            <a:r>
              <a:rPr sz="1333" b="1" spc="-20" dirty="0">
                <a:latin typeface="Calibri"/>
                <a:cs typeface="Calibri"/>
              </a:rPr>
              <a:t>E</a:t>
            </a:r>
            <a:r>
              <a:rPr sz="1333" b="1" spc="-13" dirty="0">
                <a:latin typeface="Calibri"/>
                <a:cs typeface="Calibri"/>
              </a:rPr>
              <a:t>SSO</a:t>
            </a:r>
            <a:r>
              <a:rPr sz="1333" b="1" spc="-20" dirty="0">
                <a:latin typeface="Calibri"/>
                <a:cs typeface="Calibri"/>
              </a:rPr>
              <a:t>A</a:t>
            </a:r>
            <a:r>
              <a:rPr sz="1333" b="1" spc="-7" dirty="0">
                <a:latin typeface="Calibri"/>
                <a:cs typeface="Calibri"/>
              </a:rPr>
              <a:t>L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3104" y="2739136"/>
            <a:ext cx="1863513" cy="1863513"/>
          </a:xfrm>
          <a:custGeom>
            <a:avLst/>
            <a:gdLst/>
            <a:ahLst/>
            <a:cxnLst/>
            <a:rect l="l" t="t" r="r" b="b"/>
            <a:pathLst>
              <a:path w="1397635" h="1397635">
                <a:moveTo>
                  <a:pt x="908430" y="0"/>
                </a:moveTo>
                <a:lnTo>
                  <a:pt x="908430" y="349377"/>
                </a:lnTo>
                <a:lnTo>
                  <a:pt x="0" y="349377"/>
                </a:lnTo>
                <a:lnTo>
                  <a:pt x="0" y="1048131"/>
                </a:lnTo>
                <a:lnTo>
                  <a:pt x="908430" y="1048131"/>
                </a:lnTo>
                <a:lnTo>
                  <a:pt x="908430" y="1397508"/>
                </a:lnTo>
                <a:lnTo>
                  <a:pt x="1397508" y="698754"/>
                </a:lnTo>
                <a:lnTo>
                  <a:pt x="908430" y="0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213104" y="2739136"/>
            <a:ext cx="1863513" cy="1863513"/>
          </a:xfrm>
          <a:custGeom>
            <a:avLst/>
            <a:gdLst/>
            <a:ahLst/>
            <a:cxnLst/>
            <a:rect l="l" t="t" r="r" b="b"/>
            <a:pathLst>
              <a:path w="1397635" h="1397635">
                <a:moveTo>
                  <a:pt x="908430" y="1397508"/>
                </a:moveTo>
                <a:lnTo>
                  <a:pt x="908430" y="1048131"/>
                </a:lnTo>
                <a:lnTo>
                  <a:pt x="0" y="1048131"/>
                </a:lnTo>
                <a:lnTo>
                  <a:pt x="0" y="349377"/>
                </a:lnTo>
                <a:lnTo>
                  <a:pt x="908430" y="349377"/>
                </a:lnTo>
                <a:lnTo>
                  <a:pt x="908430" y="0"/>
                </a:lnTo>
                <a:lnTo>
                  <a:pt x="1397508" y="698754"/>
                </a:lnTo>
                <a:lnTo>
                  <a:pt x="908430" y="13975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491217" y="3507842"/>
            <a:ext cx="9812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7" dirty="0">
                <a:latin typeface="Calibri"/>
                <a:cs typeface="Calibri"/>
              </a:rPr>
              <a:t>TEMPORAL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98746" y="1808142"/>
            <a:ext cx="1448647" cy="36683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267" b="1" dirty="0">
                <a:latin typeface="Calibri"/>
                <a:cs typeface="Calibri"/>
              </a:rPr>
              <a:t>AMBIENT</a:t>
            </a:r>
            <a:r>
              <a:rPr sz="2267" b="1" spc="-20" dirty="0">
                <a:latin typeface="Calibri"/>
                <a:cs typeface="Calibri"/>
              </a:rPr>
              <a:t>E</a:t>
            </a:r>
            <a:r>
              <a:rPr sz="2267" b="1" dirty="0">
                <a:latin typeface="Calibri"/>
                <a:cs typeface="Calibri"/>
              </a:rPr>
              <a:t>S</a:t>
            </a:r>
            <a:endParaRPr sz="2267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6287" y="3084576"/>
            <a:ext cx="2363893" cy="2363893"/>
          </a:xfrm>
          <a:custGeom>
            <a:avLst/>
            <a:gdLst/>
            <a:ahLst/>
            <a:cxnLst/>
            <a:rect l="l" t="t" r="r" b="b"/>
            <a:pathLst>
              <a:path w="1772920" h="1772920">
                <a:moveTo>
                  <a:pt x="1152017" y="0"/>
                </a:moveTo>
                <a:lnTo>
                  <a:pt x="1152017" y="443103"/>
                </a:lnTo>
                <a:lnTo>
                  <a:pt x="0" y="443103"/>
                </a:lnTo>
                <a:lnTo>
                  <a:pt x="0" y="1329309"/>
                </a:lnTo>
                <a:lnTo>
                  <a:pt x="1152017" y="1329309"/>
                </a:lnTo>
                <a:lnTo>
                  <a:pt x="1152017" y="1772412"/>
                </a:lnTo>
                <a:lnTo>
                  <a:pt x="1772412" y="886206"/>
                </a:lnTo>
                <a:lnTo>
                  <a:pt x="115201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7217834" y="3910922"/>
            <a:ext cx="1269153" cy="59069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3733" spc="-13" dirty="0">
                <a:solidFill>
                  <a:srgbClr val="FFFFFF"/>
                </a:solidFill>
                <a:latin typeface="Calibri"/>
                <a:cs typeface="Calibri"/>
              </a:rPr>
              <a:t>FÍSI</a:t>
            </a:r>
            <a:r>
              <a:rPr sz="3733" spc="-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733" spc="-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00031" y="3084576"/>
            <a:ext cx="2363893" cy="2363893"/>
          </a:xfrm>
          <a:custGeom>
            <a:avLst/>
            <a:gdLst/>
            <a:ahLst/>
            <a:cxnLst/>
            <a:rect l="l" t="t" r="r" b="b"/>
            <a:pathLst>
              <a:path w="1772920" h="1772920">
                <a:moveTo>
                  <a:pt x="620395" y="0"/>
                </a:moveTo>
                <a:lnTo>
                  <a:pt x="0" y="886206"/>
                </a:lnTo>
                <a:lnTo>
                  <a:pt x="620395" y="1772412"/>
                </a:lnTo>
                <a:lnTo>
                  <a:pt x="620395" y="1329309"/>
                </a:lnTo>
                <a:lnTo>
                  <a:pt x="1772411" y="1329309"/>
                </a:lnTo>
                <a:lnTo>
                  <a:pt x="1772411" y="443103"/>
                </a:lnTo>
                <a:lnTo>
                  <a:pt x="620395" y="443103"/>
                </a:lnTo>
                <a:lnTo>
                  <a:pt x="620395" y="0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10084139" y="3910922"/>
            <a:ext cx="1408853" cy="59069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3733" spc="-13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66156" y="6315998"/>
            <a:ext cx="10100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latin typeface="Calibri"/>
                <a:cs typeface="Calibri"/>
              </a:rPr>
              <a:t>AOTA,</a:t>
            </a:r>
            <a:r>
              <a:rPr sz="1600" b="1" spc="-10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2014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6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6401" y="1473200"/>
            <a:ext cx="2959100" cy="1105747"/>
          </a:xfrm>
          <a:custGeom>
            <a:avLst/>
            <a:gdLst/>
            <a:ahLst/>
            <a:cxnLst/>
            <a:rect l="l" t="t" r="r" b="b"/>
            <a:pathLst>
              <a:path w="2219325" h="829310">
                <a:moveTo>
                  <a:pt x="1109472" y="0"/>
                </a:moveTo>
                <a:lnTo>
                  <a:pt x="1041885" y="756"/>
                </a:lnTo>
                <a:lnTo>
                  <a:pt x="975370" y="2996"/>
                </a:lnTo>
                <a:lnTo>
                  <a:pt x="910041" y="6677"/>
                </a:lnTo>
                <a:lnTo>
                  <a:pt x="846016" y="11755"/>
                </a:lnTo>
                <a:lnTo>
                  <a:pt x="783410" y="18186"/>
                </a:lnTo>
                <a:lnTo>
                  <a:pt x="722339" y="25928"/>
                </a:lnTo>
                <a:lnTo>
                  <a:pt x="662919" y="34938"/>
                </a:lnTo>
                <a:lnTo>
                  <a:pt x="605267" y="45171"/>
                </a:lnTo>
                <a:lnTo>
                  <a:pt x="549497" y="56585"/>
                </a:lnTo>
                <a:lnTo>
                  <a:pt x="495728" y="69136"/>
                </a:lnTo>
                <a:lnTo>
                  <a:pt x="444073" y="82781"/>
                </a:lnTo>
                <a:lnTo>
                  <a:pt x="394651" y="97477"/>
                </a:lnTo>
                <a:lnTo>
                  <a:pt x="347575" y="113180"/>
                </a:lnTo>
                <a:lnTo>
                  <a:pt x="302964" y="129847"/>
                </a:lnTo>
                <a:lnTo>
                  <a:pt x="260932" y="147434"/>
                </a:lnTo>
                <a:lnTo>
                  <a:pt x="221595" y="165899"/>
                </a:lnTo>
                <a:lnTo>
                  <a:pt x="185071" y="185198"/>
                </a:lnTo>
                <a:lnTo>
                  <a:pt x="151474" y="205288"/>
                </a:lnTo>
                <a:lnTo>
                  <a:pt x="93528" y="247666"/>
                </a:lnTo>
                <a:lnTo>
                  <a:pt x="48685" y="292687"/>
                </a:lnTo>
                <a:lnTo>
                  <a:pt x="17874" y="340004"/>
                </a:lnTo>
                <a:lnTo>
                  <a:pt x="2024" y="389271"/>
                </a:lnTo>
                <a:lnTo>
                  <a:pt x="0" y="414527"/>
                </a:lnTo>
                <a:lnTo>
                  <a:pt x="2024" y="439784"/>
                </a:lnTo>
                <a:lnTo>
                  <a:pt x="17874" y="489051"/>
                </a:lnTo>
                <a:lnTo>
                  <a:pt x="48685" y="536368"/>
                </a:lnTo>
                <a:lnTo>
                  <a:pt x="93528" y="581389"/>
                </a:lnTo>
                <a:lnTo>
                  <a:pt x="151474" y="623767"/>
                </a:lnTo>
                <a:lnTo>
                  <a:pt x="185071" y="643857"/>
                </a:lnTo>
                <a:lnTo>
                  <a:pt x="221595" y="663156"/>
                </a:lnTo>
                <a:lnTo>
                  <a:pt x="260932" y="681621"/>
                </a:lnTo>
                <a:lnTo>
                  <a:pt x="302964" y="699208"/>
                </a:lnTo>
                <a:lnTo>
                  <a:pt x="347575" y="715875"/>
                </a:lnTo>
                <a:lnTo>
                  <a:pt x="394651" y="731578"/>
                </a:lnTo>
                <a:lnTo>
                  <a:pt x="444073" y="746274"/>
                </a:lnTo>
                <a:lnTo>
                  <a:pt x="495728" y="759919"/>
                </a:lnTo>
                <a:lnTo>
                  <a:pt x="549497" y="772470"/>
                </a:lnTo>
                <a:lnTo>
                  <a:pt x="605267" y="783884"/>
                </a:lnTo>
                <a:lnTo>
                  <a:pt x="662919" y="794117"/>
                </a:lnTo>
                <a:lnTo>
                  <a:pt x="722339" y="803127"/>
                </a:lnTo>
                <a:lnTo>
                  <a:pt x="783410" y="810869"/>
                </a:lnTo>
                <a:lnTo>
                  <a:pt x="846016" y="817300"/>
                </a:lnTo>
                <a:lnTo>
                  <a:pt x="910041" y="822378"/>
                </a:lnTo>
                <a:lnTo>
                  <a:pt x="975370" y="826059"/>
                </a:lnTo>
                <a:lnTo>
                  <a:pt x="1041885" y="828299"/>
                </a:lnTo>
                <a:lnTo>
                  <a:pt x="1109472" y="829056"/>
                </a:lnTo>
                <a:lnTo>
                  <a:pt x="1177061" y="828299"/>
                </a:lnTo>
                <a:lnTo>
                  <a:pt x="1243578" y="826059"/>
                </a:lnTo>
                <a:lnTo>
                  <a:pt x="1308909" y="822378"/>
                </a:lnTo>
                <a:lnTo>
                  <a:pt x="1372935" y="817300"/>
                </a:lnTo>
                <a:lnTo>
                  <a:pt x="1435543" y="810869"/>
                </a:lnTo>
                <a:lnTo>
                  <a:pt x="1496615" y="803127"/>
                </a:lnTo>
                <a:lnTo>
                  <a:pt x="1556035" y="794117"/>
                </a:lnTo>
                <a:lnTo>
                  <a:pt x="1613688" y="783884"/>
                </a:lnTo>
                <a:lnTo>
                  <a:pt x="1669457" y="772470"/>
                </a:lnTo>
                <a:lnTo>
                  <a:pt x="1723226" y="759919"/>
                </a:lnTo>
                <a:lnTo>
                  <a:pt x="1774880" y="746274"/>
                </a:lnTo>
                <a:lnTo>
                  <a:pt x="1824303" y="731578"/>
                </a:lnTo>
                <a:lnTo>
                  <a:pt x="1871377" y="715875"/>
                </a:lnTo>
                <a:lnTo>
                  <a:pt x="1915988" y="699208"/>
                </a:lnTo>
                <a:lnTo>
                  <a:pt x="1958020" y="681621"/>
                </a:lnTo>
                <a:lnTo>
                  <a:pt x="1997355" y="663156"/>
                </a:lnTo>
                <a:lnTo>
                  <a:pt x="2033879" y="643857"/>
                </a:lnTo>
                <a:lnTo>
                  <a:pt x="2067475" y="623767"/>
                </a:lnTo>
                <a:lnTo>
                  <a:pt x="2125419" y="581389"/>
                </a:lnTo>
                <a:lnTo>
                  <a:pt x="2170260" y="536368"/>
                </a:lnTo>
                <a:lnTo>
                  <a:pt x="2201069" y="489051"/>
                </a:lnTo>
                <a:lnTo>
                  <a:pt x="2216919" y="439784"/>
                </a:lnTo>
                <a:lnTo>
                  <a:pt x="2218944" y="414527"/>
                </a:lnTo>
                <a:lnTo>
                  <a:pt x="2216919" y="389271"/>
                </a:lnTo>
                <a:lnTo>
                  <a:pt x="2201069" y="340004"/>
                </a:lnTo>
                <a:lnTo>
                  <a:pt x="2170260" y="292687"/>
                </a:lnTo>
                <a:lnTo>
                  <a:pt x="2125419" y="247666"/>
                </a:lnTo>
                <a:lnTo>
                  <a:pt x="2067475" y="205288"/>
                </a:lnTo>
                <a:lnTo>
                  <a:pt x="2033879" y="185198"/>
                </a:lnTo>
                <a:lnTo>
                  <a:pt x="1997355" y="165899"/>
                </a:lnTo>
                <a:lnTo>
                  <a:pt x="1958020" y="147434"/>
                </a:lnTo>
                <a:lnTo>
                  <a:pt x="1915988" y="129847"/>
                </a:lnTo>
                <a:lnTo>
                  <a:pt x="1871377" y="113180"/>
                </a:lnTo>
                <a:lnTo>
                  <a:pt x="1824303" y="97477"/>
                </a:lnTo>
                <a:lnTo>
                  <a:pt x="1774880" y="82781"/>
                </a:lnTo>
                <a:lnTo>
                  <a:pt x="1723226" y="69136"/>
                </a:lnTo>
                <a:lnTo>
                  <a:pt x="1669457" y="56585"/>
                </a:lnTo>
                <a:lnTo>
                  <a:pt x="1613688" y="45171"/>
                </a:lnTo>
                <a:lnTo>
                  <a:pt x="1556035" y="34938"/>
                </a:lnTo>
                <a:lnTo>
                  <a:pt x="1496615" y="25928"/>
                </a:lnTo>
                <a:lnTo>
                  <a:pt x="1435543" y="18186"/>
                </a:lnTo>
                <a:lnTo>
                  <a:pt x="1372935" y="11755"/>
                </a:lnTo>
                <a:lnTo>
                  <a:pt x="1308909" y="6677"/>
                </a:lnTo>
                <a:lnTo>
                  <a:pt x="1243578" y="2996"/>
                </a:lnTo>
                <a:lnTo>
                  <a:pt x="1177061" y="756"/>
                </a:lnTo>
                <a:lnTo>
                  <a:pt x="110947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06401" y="1473200"/>
            <a:ext cx="2959100" cy="1105747"/>
          </a:xfrm>
          <a:custGeom>
            <a:avLst/>
            <a:gdLst/>
            <a:ahLst/>
            <a:cxnLst/>
            <a:rect l="l" t="t" r="r" b="b"/>
            <a:pathLst>
              <a:path w="2219325" h="829310">
                <a:moveTo>
                  <a:pt x="0" y="414527"/>
                </a:moveTo>
                <a:lnTo>
                  <a:pt x="8021" y="364416"/>
                </a:lnTo>
                <a:lnTo>
                  <a:pt x="31468" y="316080"/>
                </a:lnTo>
                <a:lnTo>
                  <a:pt x="69410" y="269868"/>
                </a:lnTo>
                <a:lnTo>
                  <a:pt x="120921" y="226125"/>
                </a:lnTo>
                <a:lnTo>
                  <a:pt x="185071" y="185198"/>
                </a:lnTo>
                <a:lnTo>
                  <a:pt x="221595" y="165899"/>
                </a:lnTo>
                <a:lnTo>
                  <a:pt x="260932" y="147434"/>
                </a:lnTo>
                <a:lnTo>
                  <a:pt x="302964" y="129847"/>
                </a:lnTo>
                <a:lnTo>
                  <a:pt x="347575" y="113180"/>
                </a:lnTo>
                <a:lnTo>
                  <a:pt x="394651" y="97477"/>
                </a:lnTo>
                <a:lnTo>
                  <a:pt x="444073" y="82781"/>
                </a:lnTo>
                <a:lnTo>
                  <a:pt x="495728" y="69136"/>
                </a:lnTo>
                <a:lnTo>
                  <a:pt x="549497" y="56585"/>
                </a:lnTo>
                <a:lnTo>
                  <a:pt x="605267" y="45171"/>
                </a:lnTo>
                <a:lnTo>
                  <a:pt x="662919" y="34938"/>
                </a:lnTo>
                <a:lnTo>
                  <a:pt x="722339" y="25928"/>
                </a:lnTo>
                <a:lnTo>
                  <a:pt x="783410" y="18186"/>
                </a:lnTo>
                <a:lnTo>
                  <a:pt x="846016" y="11755"/>
                </a:lnTo>
                <a:lnTo>
                  <a:pt x="910041" y="6677"/>
                </a:lnTo>
                <a:lnTo>
                  <a:pt x="975370" y="2996"/>
                </a:lnTo>
                <a:lnTo>
                  <a:pt x="1041885" y="756"/>
                </a:lnTo>
                <a:lnTo>
                  <a:pt x="1109472" y="0"/>
                </a:lnTo>
                <a:lnTo>
                  <a:pt x="1177061" y="756"/>
                </a:lnTo>
                <a:lnTo>
                  <a:pt x="1243578" y="2996"/>
                </a:lnTo>
                <a:lnTo>
                  <a:pt x="1308909" y="6677"/>
                </a:lnTo>
                <a:lnTo>
                  <a:pt x="1372935" y="11755"/>
                </a:lnTo>
                <a:lnTo>
                  <a:pt x="1435543" y="18186"/>
                </a:lnTo>
                <a:lnTo>
                  <a:pt x="1496615" y="25928"/>
                </a:lnTo>
                <a:lnTo>
                  <a:pt x="1556035" y="34938"/>
                </a:lnTo>
                <a:lnTo>
                  <a:pt x="1613688" y="45171"/>
                </a:lnTo>
                <a:lnTo>
                  <a:pt x="1669457" y="56585"/>
                </a:lnTo>
                <a:lnTo>
                  <a:pt x="1723226" y="69136"/>
                </a:lnTo>
                <a:lnTo>
                  <a:pt x="1774880" y="82781"/>
                </a:lnTo>
                <a:lnTo>
                  <a:pt x="1824303" y="97477"/>
                </a:lnTo>
                <a:lnTo>
                  <a:pt x="1871377" y="113180"/>
                </a:lnTo>
                <a:lnTo>
                  <a:pt x="1915988" y="129847"/>
                </a:lnTo>
                <a:lnTo>
                  <a:pt x="1958020" y="147434"/>
                </a:lnTo>
                <a:lnTo>
                  <a:pt x="1997355" y="165899"/>
                </a:lnTo>
                <a:lnTo>
                  <a:pt x="2033879" y="185198"/>
                </a:lnTo>
                <a:lnTo>
                  <a:pt x="2067475" y="205288"/>
                </a:lnTo>
                <a:lnTo>
                  <a:pt x="2125419" y="247666"/>
                </a:lnTo>
                <a:lnTo>
                  <a:pt x="2170260" y="292687"/>
                </a:lnTo>
                <a:lnTo>
                  <a:pt x="2201069" y="340004"/>
                </a:lnTo>
                <a:lnTo>
                  <a:pt x="2216919" y="389271"/>
                </a:lnTo>
                <a:lnTo>
                  <a:pt x="2218944" y="414527"/>
                </a:lnTo>
                <a:lnTo>
                  <a:pt x="2216919" y="439784"/>
                </a:lnTo>
                <a:lnTo>
                  <a:pt x="2201069" y="489051"/>
                </a:lnTo>
                <a:lnTo>
                  <a:pt x="2170260" y="536368"/>
                </a:lnTo>
                <a:lnTo>
                  <a:pt x="2125419" y="581389"/>
                </a:lnTo>
                <a:lnTo>
                  <a:pt x="2067475" y="623767"/>
                </a:lnTo>
                <a:lnTo>
                  <a:pt x="2033879" y="643857"/>
                </a:lnTo>
                <a:lnTo>
                  <a:pt x="1997355" y="663156"/>
                </a:lnTo>
                <a:lnTo>
                  <a:pt x="1958020" y="681621"/>
                </a:lnTo>
                <a:lnTo>
                  <a:pt x="1915988" y="699208"/>
                </a:lnTo>
                <a:lnTo>
                  <a:pt x="1871377" y="715875"/>
                </a:lnTo>
                <a:lnTo>
                  <a:pt x="1824303" y="731578"/>
                </a:lnTo>
                <a:lnTo>
                  <a:pt x="1774880" y="746274"/>
                </a:lnTo>
                <a:lnTo>
                  <a:pt x="1723226" y="759919"/>
                </a:lnTo>
                <a:lnTo>
                  <a:pt x="1669457" y="772470"/>
                </a:lnTo>
                <a:lnTo>
                  <a:pt x="1613688" y="783884"/>
                </a:lnTo>
                <a:lnTo>
                  <a:pt x="1556035" y="794117"/>
                </a:lnTo>
                <a:lnTo>
                  <a:pt x="1496615" y="803127"/>
                </a:lnTo>
                <a:lnTo>
                  <a:pt x="1435543" y="810869"/>
                </a:lnTo>
                <a:lnTo>
                  <a:pt x="1372935" y="817300"/>
                </a:lnTo>
                <a:lnTo>
                  <a:pt x="1308909" y="822378"/>
                </a:lnTo>
                <a:lnTo>
                  <a:pt x="1243578" y="826059"/>
                </a:lnTo>
                <a:lnTo>
                  <a:pt x="1177061" y="828299"/>
                </a:lnTo>
                <a:lnTo>
                  <a:pt x="1109472" y="829056"/>
                </a:lnTo>
                <a:lnTo>
                  <a:pt x="1041885" y="828299"/>
                </a:lnTo>
                <a:lnTo>
                  <a:pt x="975370" y="826059"/>
                </a:lnTo>
                <a:lnTo>
                  <a:pt x="910041" y="822378"/>
                </a:lnTo>
                <a:lnTo>
                  <a:pt x="846016" y="817300"/>
                </a:lnTo>
                <a:lnTo>
                  <a:pt x="783410" y="810869"/>
                </a:lnTo>
                <a:lnTo>
                  <a:pt x="722339" y="803127"/>
                </a:lnTo>
                <a:lnTo>
                  <a:pt x="662919" y="794117"/>
                </a:lnTo>
                <a:lnTo>
                  <a:pt x="605267" y="783884"/>
                </a:lnTo>
                <a:lnTo>
                  <a:pt x="549497" y="772470"/>
                </a:lnTo>
                <a:lnTo>
                  <a:pt x="495728" y="759919"/>
                </a:lnTo>
                <a:lnTo>
                  <a:pt x="444073" y="746274"/>
                </a:lnTo>
                <a:lnTo>
                  <a:pt x="394651" y="731578"/>
                </a:lnTo>
                <a:lnTo>
                  <a:pt x="347575" y="715875"/>
                </a:lnTo>
                <a:lnTo>
                  <a:pt x="302964" y="699208"/>
                </a:lnTo>
                <a:lnTo>
                  <a:pt x="260932" y="681621"/>
                </a:lnTo>
                <a:lnTo>
                  <a:pt x="221595" y="663156"/>
                </a:lnTo>
                <a:lnTo>
                  <a:pt x="185071" y="643857"/>
                </a:lnTo>
                <a:lnTo>
                  <a:pt x="151474" y="623767"/>
                </a:lnTo>
                <a:lnTo>
                  <a:pt x="93528" y="581389"/>
                </a:lnTo>
                <a:lnTo>
                  <a:pt x="48685" y="536368"/>
                </a:lnTo>
                <a:lnTo>
                  <a:pt x="17874" y="489051"/>
                </a:lnTo>
                <a:lnTo>
                  <a:pt x="2024" y="439784"/>
                </a:lnTo>
                <a:lnTo>
                  <a:pt x="0" y="41452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003807" y="1556529"/>
            <a:ext cx="1856232" cy="681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137919" y="1922289"/>
            <a:ext cx="1518920" cy="681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179102" y="1623228"/>
            <a:ext cx="141478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50703" marR="6773" indent="-134617">
              <a:spcBef>
                <a:spcPts val="133"/>
              </a:spcBef>
            </a:pPr>
            <a:r>
              <a:rPr sz="2400" b="1" spc="-27" dirty="0">
                <a:latin typeface="Calibri"/>
                <a:cs typeface="Calibri"/>
              </a:rPr>
              <a:t>C</a:t>
            </a:r>
            <a:r>
              <a:rPr sz="2400" b="1" spc="-7" dirty="0">
                <a:latin typeface="Calibri"/>
                <a:cs typeface="Calibri"/>
              </a:rPr>
              <a:t>ON</a:t>
            </a:r>
            <a:r>
              <a:rPr sz="2400" b="1" spc="-13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EX</a:t>
            </a:r>
            <a:r>
              <a:rPr sz="2400" b="1" spc="-67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  </a:t>
            </a:r>
            <a:r>
              <a:rPr sz="2400" b="1" spc="-13" dirty="0">
                <a:latin typeface="Calibri"/>
                <a:cs typeface="Calibri"/>
              </a:rPr>
              <a:t>PESSOAL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1" y="3277615"/>
            <a:ext cx="2959100" cy="1104053"/>
          </a:xfrm>
          <a:custGeom>
            <a:avLst/>
            <a:gdLst/>
            <a:ahLst/>
            <a:cxnLst/>
            <a:rect l="l" t="t" r="r" b="b"/>
            <a:pathLst>
              <a:path w="2219325" h="828039">
                <a:moveTo>
                  <a:pt x="1109472" y="0"/>
                </a:moveTo>
                <a:lnTo>
                  <a:pt x="1041885" y="755"/>
                </a:lnTo>
                <a:lnTo>
                  <a:pt x="975370" y="2992"/>
                </a:lnTo>
                <a:lnTo>
                  <a:pt x="910041" y="6667"/>
                </a:lnTo>
                <a:lnTo>
                  <a:pt x="846016" y="11738"/>
                </a:lnTo>
                <a:lnTo>
                  <a:pt x="783410" y="18160"/>
                </a:lnTo>
                <a:lnTo>
                  <a:pt x="722339" y="25891"/>
                </a:lnTo>
                <a:lnTo>
                  <a:pt x="662919" y="34887"/>
                </a:lnTo>
                <a:lnTo>
                  <a:pt x="605267" y="45104"/>
                </a:lnTo>
                <a:lnTo>
                  <a:pt x="549497" y="56500"/>
                </a:lnTo>
                <a:lnTo>
                  <a:pt x="495728" y="69032"/>
                </a:lnTo>
                <a:lnTo>
                  <a:pt x="444073" y="82655"/>
                </a:lnTo>
                <a:lnTo>
                  <a:pt x="394651" y="97326"/>
                </a:lnTo>
                <a:lnTo>
                  <a:pt x="347575" y="113003"/>
                </a:lnTo>
                <a:lnTo>
                  <a:pt x="302964" y="129642"/>
                </a:lnTo>
                <a:lnTo>
                  <a:pt x="260932" y="147199"/>
                </a:lnTo>
                <a:lnTo>
                  <a:pt x="221595" y="165632"/>
                </a:lnTo>
                <a:lnTo>
                  <a:pt x="185071" y="184896"/>
                </a:lnTo>
                <a:lnTo>
                  <a:pt x="151474" y="204949"/>
                </a:lnTo>
                <a:lnTo>
                  <a:pt x="93528" y="247248"/>
                </a:lnTo>
                <a:lnTo>
                  <a:pt x="48685" y="292181"/>
                </a:lnTo>
                <a:lnTo>
                  <a:pt x="17874" y="339402"/>
                </a:lnTo>
                <a:lnTo>
                  <a:pt x="2024" y="388565"/>
                </a:lnTo>
                <a:lnTo>
                  <a:pt x="0" y="413765"/>
                </a:lnTo>
                <a:lnTo>
                  <a:pt x="2024" y="438966"/>
                </a:lnTo>
                <a:lnTo>
                  <a:pt x="17874" y="488129"/>
                </a:lnTo>
                <a:lnTo>
                  <a:pt x="48685" y="535350"/>
                </a:lnTo>
                <a:lnTo>
                  <a:pt x="93528" y="580283"/>
                </a:lnTo>
                <a:lnTo>
                  <a:pt x="151474" y="622582"/>
                </a:lnTo>
                <a:lnTo>
                  <a:pt x="185071" y="642635"/>
                </a:lnTo>
                <a:lnTo>
                  <a:pt x="221595" y="661899"/>
                </a:lnTo>
                <a:lnTo>
                  <a:pt x="260932" y="680332"/>
                </a:lnTo>
                <a:lnTo>
                  <a:pt x="302964" y="697889"/>
                </a:lnTo>
                <a:lnTo>
                  <a:pt x="347575" y="714528"/>
                </a:lnTo>
                <a:lnTo>
                  <a:pt x="394651" y="730205"/>
                </a:lnTo>
                <a:lnTo>
                  <a:pt x="444073" y="744876"/>
                </a:lnTo>
                <a:lnTo>
                  <a:pt x="495728" y="758499"/>
                </a:lnTo>
                <a:lnTo>
                  <a:pt x="549497" y="771031"/>
                </a:lnTo>
                <a:lnTo>
                  <a:pt x="605267" y="782427"/>
                </a:lnTo>
                <a:lnTo>
                  <a:pt x="662919" y="792644"/>
                </a:lnTo>
                <a:lnTo>
                  <a:pt x="722339" y="801640"/>
                </a:lnTo>
                <a:lnTo>
                  <a:pt x="783410" y="809371"/>
                </a:lnTo>
                <a:lnTo>
                  <a:pt x="846016" y="815793"/>
                </a:lnTo>
                <a:lnTo>
                  <a:pt x="910041" y="820864"/>
                </a:lnTo>
                <a:lnTo>
                  <a:pt x="975370" y="824539"/>
                </a:lnTo>
                <a:lnTo>
                  <a:pt x="1041885" y="826776"/>
                </a:lnTo>
                <a:lnTo>
                  <a:pt x="1109472" y="827532"/>
                </a:lnTo>
                <a:lnTo>
                  <a:pt x="1177061" y="826776"/>
                </a:lnTo>
                <a:lnTo>
                  <a:pt x="1243578" y="824539"/>
                </a:lnTo>
                <a:lnTo>
                  <a:pt x="1308909" y="820864"/>
                </a:lnTo>
                <a:lnTo>
                  <a:pt x="1372935" y="815793"/>
                </a:lnTo>
                <a:lnTo>
                  <a:pt x="1435543" y="809371"/>
                </a:lnTo>
                <a:lnTo>
                  <a:pt x="1496615" y="801640"/>
                </a:lnTo>
                <a:lnTo>
                  <a:pt x="1556035" y="792644"/>
                </a:lnTo>
                <a:lnTo>
                  <a:pt x="1613688" y="782427"/>
                </a:lnTo>
                <a:lnTo>
                  <a:pt x="1669457" y="771031"/>
                </a:lnTo>
                <a:lnTo>
                  <a:pt x="1723226" y="758499"/>
                </a:lnTo>
                <a:lnTo>
                  <a:pt x="1774880" y="744876"/>
                </a:lnTo>
                <a:lnTo>
                  <a:pt x="1824303" y="730205"/>
                </a:lnTo>
                <a:lnTo>
                  <a:pt x="1871377" y="714528"/>
                </a:lnTo>
                <a:lnTo>
                  <a:pt x="1915988" y="697889"/>
                </a:lnTo>
                <a:lnTo>
                  <a:pt x="1958020" y="680332"/>
                </a:lnTo>
                <a:lnTo>
                  <a:pt x="1997355" y="661899"/>
                </a:lnTo>
                <a:lnTo>
                  <a:pt x="2033879" y="642635"/>
                </a:lnTo>
                <a:lnTo>
                  <a:pt x="2067475" y="622582"/>
                </a:lnTo>
                <a:lnTo>
                  <a:pt x="2125419" y="580283"/>
                </a:lnTo>
                <a:lnTo>
                  <a:pt x="2170260" y="535350"/>
                </a:lnTo>
                <a:lnTo>
                  <a:pt x="2201069" y="488129"/>
                </a:lnTo>
                <a:lnTo>
                  <a:pt x="2216919" y="438966"/>
                </a:lnTo>
                <a:lnTo>
                  <a:pt x="2218944" y="413765"/>
                </a:lnTo>
                <a:lnTo>
                  <a:pt x="2216919" y="388565"/>
                </a:lnTo>
                <a:lnTo>
                  <a:pt x="2201069" y="339402"/>
                </a:lnTo>
                <a:lnTo>
                  <a:pt x="2170260" y="292181"/>
                </a:lnTo>
                <a:lnTo>
                  <a:pt x="2125419" y="247248"/>
                </a:lnTo>
                <a:lnTo>
                  <a:pt x="2067475" y="204949"/>
                </a:lnTo>
                <a:lnTo>
                  <a:pt x="2033879" y="184896"/>
                </a:lnTo>
                <a:lnTo>
                  <a:pt x="1997355" y="165632"/>
                </a:lnTo>
                <a:lnTo>
                  <a:pt x="1958020" y="147199"/>
                </a:lnTo>
                <a:lnTo>
                  <a:pt x="1915988" y="129642"/>
                </a:lnTo>
                <a:lnTo>
                  <a:pt x="1871377" y="113003"/>
                </a:lnTo>
                <a:lnTo>
                  <a:pt x="1824303" y="97326"/>
                </a:lnTo>
                <a:lnTo>
                  <a:pt x="1774880" y="82655"/>
                </a:lnTo>
                <a:lnTo>
                  <a:pt x="1723226" y="69032"/>
                </a:lnTo>
                <a:lnTo>
                  <a:pt x="1669457" y="56500"/>
                </a:lnTo>
                <a:lnTo>
                  <a:pt x="1613688" y="45104"/>
                </a:lnTo>
                <a:lnTo>
                  <a:pt x="1556035" y="34887"/>
                </a:lnTo>
                <a:lnTo>
                  <a:pt x="1496615" y="25891"/>
                </a:lnTo>
                <a:lnTo>
                  <a:pt x="1435543" y="18160"/>
                </a:lnTo>
                <a:lnTo>
                  <a:pt x="1372935" y="11738"/>
                </a:lnTo>
                <a:lnTo>
                  <a:pt x="1308909" y="6667"/>
                </a:lnTo>
                <a:lnTo>
                  <a:pt x="1243578" y="2992"/>
                </a:lnTo>
                <a:lnTo>
                  <a:pt x="1177061" y="755"/>
                </a:lnTo>
                <a:lnTo>
                  <a:pt x="1109472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57201" y="3277615"/>
            <a:ext cx="2959100" cy="1104053"/>
          </a:xfrm>
          <a:custGeom>
            <a:avLst/>
            <a:gdLst/>
            <a:ahLst/>
            <a:cxnLst/>
            <a:rect l="l" t="t" r="r" b="b"/>
            <a:pathLst>
              <a:path w="2219325" h="828039">
                <a:moveTo>
                  <a:pt x="0" y="413765"/>
                </a:moveTo>
                <a:lnTo>
                  <a:pt x="8021" y="363762"/>
                </a:lnTo>
                <a:lnTo>
                  <a:pt x="31468" y="315527"/>
                </a:lnTo>
                <a:lnTo>
                  <a:pt x="69410" y="269407"/>
                </a:lnTo>
                <a:lnTo>
                  <a:pt x="120921" y="225748"/>
                </a:lnTo>
                <a:lnTo>
                  <a:pt x="185071" y="184896"/>
                </a:lnTo>
                <a:lnTo>
                  <a:pt x="221595" y="165632"/>
                </a:lnTo>
                <a:lnTo>
                  <a:pt x="260932" y="147199"/>
                </a:lnTo>
                <a:lnTo>
                  <a:pt x="302964" y="129642"/>
                </a:lnTo>
                <a:lnTo>
                  <a:pt x="347575" y="113003"/>
                </a:lnTo>
                <a:lnTo>
                  <a:pt x="394651" y="97326"/>
                </a:lnTo>
                <a:lnTo>
                  <a:pt x="444073" y="82655"/>
                </a:lnTo>
                <a:lnTo>
                  <a:pt x="495728" y="69032"/>
                </a:lnTo>
                <a:lnTo>
                  <a:pt x="549497" y="56500"/>
                </a:lnTo>
                <a:lnTo>
                  <a:pt x="605267" y="45104"/>
                </a:lnTo>
                <a:lnTo>
                  <a:pt x="662919" y="34887"/>
                </a:lnTo>
                <a:lnTo>
                  <a:pt x="722339" y="25891"/>
                </a:lnTo>
                <a:lnTo>
                  <a:pt x="783410" y="18160"/>
                </a:lnTo>
                <a:lnTo>
                  <a:pt x="846016" y="11738"/>
                </a:lnTo>
                <a:lnTo>
                  <a:pt x="910041" y="6667"/>
                </a:lnTo>
                <a:lnTo>
                  <a:pt x="975370" y="2992"/>
                </a:lnTo>
                <a:lnTo>
                  <a:pt x="1041885" y="755"/>
                </a:lnTo>
                <a:lnTo>
                  <a:pt x="1109472" y="0"/>
                </a:lnTo>
                <a:lnTo>
                  <a:pt x="1177061" y="755"/>
                </a:lnTo>
                <a:lnTo>
                  <a:pt x="1243578" y="2992"/>
                </a:lnTo>
                <a:lnTo>
                  <a:pt x="1308909" y="6667"/>
                </a:lnTo>
                <a:lnTo>
                  <a:pt x="1372935" y="11738"/>
                </a:lnTo>
                <a:lnTo>
                  <a:pt x="1435543" y="18160"/>
                </a:lnTo>
                <a:lnTo>
                  <a:pt x="1496615" y="25891"/>
                </a:lnTo>
                <a:lnTo>
                  <a:pt x="1556035" y="34887"/>
                </a:lnTo>
                <a:lnTo>
                  <a:pt x="1613688" y="45104"/>
                </a:lnTo>
                <a:lnTo>
                  <a:pt x="1669457" y="56500"/>
                </a:lnTo>
                <a:lnTo>
                  <a:pt x="1723226" y="69032"/>
                </a:lnTo>
                <a:lnTo>
                  <a:pt x="1774880" y="82655"/>
                </a:lnTo>
                <a:lnTo>
                  <a:pt x="1824303" y="97326"/>
                </a:lnTo>
                <a:lnTo>
                  <a:pt x="1871377" y="113003"/>
                </a:lnTo>
                <a:lnTo>
                  <a:pt x="1915988" y="129642"/>
                </a:lnTo>
                <a:lnTo>
                  <a:pt x="1958020" y="147199"/>
                </a:lnTo>
                <a:lnTo>
                  <a:pt x="1997355" y="165632"/>
                </a:lnTo>
                <a:lnTo>
                  <a:pt x="2033879" y="184896"/>
                </a:lnTo>
                <a:lnTo>
                  <a:pt x="2067475" y="204949"/>
                </a:lnTo>
                <a:lnTo>
                  <a:pt x="2125419" y="247248"/>
                </a:lnTo>
                <a:lnTo>
                  <a:pt x="2170260" y="292181"/>
                </a:lnTo>
                <a:lnTo>
                  <a:pt x="2201069" y="339402"/>
                </a:lnTo>
                <a:lnTo>
                  <a:pt x="2216919" y="388565"/>
                </a:lnTo>
                <a:lnTo>
                  <a:pt x="2218944" y="413765"/>
                </a:lnTo>
                <a:lnTo>
                  <a:pt x="2216919" y="438966"/>
                </a:lnTo>
                <a:lnTo>
                  <a:pt x="2201069" y="488129"/>
                </a:lnTo>
                <a:lnTo>
                  <a:pt x="2170260" y="535350"/>
                </a:lnTo>
                <a:lnTo>
                  <a:pt x="2125419" y="580283"/>
                </a:lnTo>
                <a:lnTo>
                  <a:pt x="2067475" y="622582"/>
                </a:lnTo>
                <a:lnTo>
                  <a:pt x="2033879" y="642635"/>
                </a:lnTo>
                <a:lnTo>
                  <a:pt x="1997355" y="661899"/>
                </a:lnTo>
                <a:lnTo>
                  <a:pt x="1958020" y="680332"/>
                </a:lnTo>
                <a:lnTo>
                  <a:pt x="1915988" y="697889"/>
                </a:lnTo>
                <a:lnTo>
                  <a:pt x="1871377" y="714528"/>
                </a:lnTo>
                <a:lnTo>
                  <a:pt x="1824303" y="730205"/>
                </a:lnTo>
                <a:lnTo>
                  <a:pt x="1774880" y="744876"/>
                </a:lnTo>
                <a:lnTo>
                  <a:pt x="1723226" y="758499"/>
                </a:lnTo>
                <a:lnTo>
                  <a:pt x="1669457" y="771031"/>
                </a:lnTo>
                <a:lnTo>
                  <a:pt x="1613688" y="782427"/>
                </a:lnTo>
                <a:lnTo>
                  <a:pt x="1556035" y="792644"/>
                </a:lnTo>
                <a:lnTo>
                  <a:pt x="1496615" y="801640"/>
                </a:lnTo>
                <a:lnTo>
                  <a:pt x="1435543" y="809371"/>
                </a:lnTo>
                <a:lnTo>
                  <a:pt x="1372935" y="815793"/>
                </a:lnTo>
                <a:lnTo>
                  <a:pt x="1308909" y="820864"/>
                </a:lnTo>
                <a:lnTo>
                  <a:pt x="1243578" y="824539"/>
                </a:lnTo>
                <a:lnTo>
                  <a:pt x="1177061" y="826776"/>
                </a:lnTo>
                <a:lnTo>
                  <a:pt x="1109472" y="827532"/>
                </a:lnTo>
                <a:lnTo>
                  <a:pt x="1041885" y="826776"/>
                </a:lnTo>
                <a:lnTo>
                  <a:pt x="975370" y="824539"/>
                </a:lnTo>
                <a:lnTo>
                  <a:pt x="910041" y="820864"/>
                </a:lnTo>
                <a:lnTo>
                  <a:pt x="846016" y="815793"/>
                </a:lnTo>
                <a:lnTo>
                  <a:pt x="783410" y="809371"/>
                </a:lnTo>
                <a:lnTo>
                  <a:pt x="722339" y="801640"/>
                </a:lnTo>
                <a:lnTo>
                  <a:pt x="662919" y="792644"/>
                </a:lnTo>
                <a:lnTo>
                  <a:pt x="605267" y="782427"/>
                </a:lnTo>
                <a:lnTo>
                  <a:pt x="549497" y="771031"/>
                </a:lnTo>
                <a:lnTo>
                  <a:pt x="495728" y="758499"/>
                </a:lnTo>
                <a:lnTo>
                  <a:pt x="444073" y="744876"/>
                </a:lnTo>
                <a:lnTo>
                  <a:pt x="394651" y="730205"/>
                </a:lnTo>
                <a:lnTo>
                  <a:pt x="347575" y="714528"/>
                </a:lnTo>
                <a:lnTo>
                  <a:pt x="302964" y="697889"/>
                </a:lnTo>
                <a:lnTo>
                  <a:pt x="260932" y="680332"/>
                </a:lnTo>
                <a:lnTo>
                  <a:pt x="221595" y="661899"/>
                </a:lnTo>
                <a:lnTo>
                  <a:pt x="185071" y="642635"/>
                </a:lnTo>
                <a:lnTo>
                  <a:pt x="151474" y="622582"/>
                </a:lnTo>
                <a:lnTo>
                  <a:pt x="93528" y="580283"/>
                </a:lnTo>
                <a:lnTo>
                  <a:pt x="48685" y="535350"/>
                </a:lnTo>
                <a:lnTo>
                  <a:pt x="17874" y="488129"/>
                </a:lnTo>
                <a:lnTo>
                  <a:pt x="2024" y="438966"/>
                </a:lnTo>
                <a:lnTo>
                  <a:pt x="0" y="41376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068831" y="3360945"/>
            <a:ext cx="1827784" cy="681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339089" y="3726705"/>
            <a:ext cx="1218183" cy="681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1244125" y="3427306"/>
            <a:ext cx="1385992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87013" marR="6773" indent="-270927">
              <a:spcBef>
                <a:spcPts val="133"/>
              </a:spcBef>
            </a:pPr>
            <a:r>
              <a:rPr sz="2400" b="1" dirty="0">
                <a:latin typeface="Calibri"/>
                <a:cs typeface="Calibri"/>
              </a:rPr>
              <a:t>AMBIEN</a:t>
            </a:r>
            <a:r>
              <a:rPr sz="2400" b="1" spc="-13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  </a:t>
            </a:r>
            <a:r>
              <a:rPr sz="2400" b="1" spc="-7" dirty="0">
                <a:latin typeface="Calibri"/>
                <a:cs typeface="Calibri"/>
              </a:rPr>
              <a:t>FÍSICO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8001" y="5098287"/>
            <a:ext cx="2959100" cy="1105747"/>
          </a:xfrm>
          <a:custGeom>
            <a:avLst/>
            <a:gdLst/>
            <a:ahLst/>
            <a:cxnLst/>
            <a:rect l="l" t="t" r="r" b="b"/>
            <a:pathLst>
              <a:path w="2219325" h="829310">
                <a:moveTo>
                  <a:pt x="1109472" y="0"/>
                </a:moveTo>
                <a:lnTo>
                  <a:pt x="1041885" y="756"/>
                </a:lnTo>
                <a:lnTo>
                  <a:pt x="975370" y="2997"/>
                </a:lnTo>
                <a:lnTo>
                  <a:pt x="910041" y="6678"/>
                </a:lnTo>
                <a:lnTo>
                  <a:pt x="846016" y="11757"/>
                </a:lnTo>
                <a:lnTo>
                  <a:pt x="783410" y="18189"/>
                </a:lnTo>
                <a:lnTo>
                  <a:pt x="722339" y="25933"/>
                </a:lnTo>
                <a:lnTo>
                  <a:pt x="662919" y="34944"/>
                </a:lnTo>
                <a:lnTo>
                  <a:pt x="605267" y="45178"/>
                </a:lnTo>
                <a:lnTo>
                  <a:pt x="549497" y="56594"/>
                </a:lnTo>
                <a:lnTo>
                  <a:pt x="495728" y="69146"/>
                </a:lnTo>
                <a:lnTo>
                  <a:pt x="444073" y="82793"/>
                </a:lnTo>
                <a:lnTo>
                  <a:pt x="394651" y="97490"/>
                </a:lnTo>
                <a:lnTo>
                  <a:pt x="347575" y="113194"/>
                </a:lnTo>
                <a:lnTo>
                  <a:pt x="302964" y="129862"/>
                </a:lnTo>
                <a:lnTo>
                  <a:pt x="260932" y="147450"/>
                </a:lnTo>
                <a:lnTo>
                  <a:pt x="221595" y="165916"/>
                </a:lnTo>
                <a:lnTo>
                  <a:pt x="185071" y="185215"/>
                </a:lnTo>
                <a:lnTo>
                  <a:pt x="151474" y="205305"/>
                </a:lnTo>
                <a:lnTo>
                  <a:pt x="93528" y="247682"/>
                </a:lnTo>
                <a:lnTo>
                  <a:pt x="48685" y="292701"/>
                </a:lnTo>
                <a:lnTo>
                  <a:pt x="17874" y="340014"/>
                </a:lnTo>
                <a:lnTo>
                  <a:pt x="2024" y="389275"/>
                </a:lnTo>
                <a:lnTo>
                  <a:pt x="0" y="414528"/>
                </a:lnTo>
                <a:lnTo>
                  <a:pt x="2024" y="439780"/>
                </a:lnTo>
                <a:lnTo>
                  <a:pt x="17874" y="489041"/>
                </a:lnTo>
                <a:lnTo>
                  <a:pt x="48685" y="536354"/>
                </a:lnTo>
                <a:lnTo>
                  <a:pt x="93528" y="581373"/>
                </a:lnTo>
                <a:lnTo>
                  <a:pt x="151474" y="623750"/>
                </a:lnTo>
                <a:lnTo>
                  <a:pt x="185071" y="643840"/>
                </a:lnTo>
                <a:lnTo>
                  <a:pt x="221595" y="663139"/>
                </a:lnTo>
                <a:lnTo>
                  <a:pt x="260932" y="681605"/>
                </a:lnTo>
                <a:lnTo>
                  <a:pt x="302964" y="699193"/>
                </a:lnTo>
                <a:lnTo>
                  <a:pt x="347575" y="715861"/>
                </a:lnTo>
                <a:lnTo>
                  <a:pt x="394651" y="731565"/>
                </a:lnTo>
                <a:lnTo>
                  <a:pt x="444073" y="746262"/>
                </a:lnTo>
                <a:lnTo>
                  <a:pt x="495728" y="759909"/>
                </a:lnTo>
                <a:lnTo>
                  <a:pt x="549497" y="772461"/>
                </a:lnTo>
                <a:lnTo>
                  <a:pt x="605267" y="783877"/>
                </a:lnTo>
                <a:lnTo>
                  <a:pt x="662919" y="794111"/>
                </a:lnTo>
                <a:lnTo>
                  <a:pt x="722339" y="803122"/>
                </a:lnTo>
                <a:lnTo>
                  <a:pt x="783410" y="810866"/>
                </a:lnTo>
                <a:lnTo>
                  <a:pt x="846016" y="817298"/>
                </a:lnTo>
                <a:lnTo>
                  <a:pt x="910041" y="822377"/>
                </a:lnTo>
                <a:lnTo>
                  <a:pt x="975370" y="826058"/>
                </a:lnTo>
                <a:lnTo>
                  <a:pt x="1041885" y="828299"/>
                </a:lnTo>
                <a:lnTo>
                  <a:pt x="1109472" y="829056"/>
                </a:lnTo>
                <a:lnTo>
                  <a:pt x="1177061" y="828299"/>
                </a:lnTo>
                <a:lnTo>
                  <a:pt x="1243578" y="826058"/>
                </a:lnTo>
                <a:lnTo>
                  <a:pt x="1308909" y="822377"/>
                </a:lnTo>
                <a:lnTo>
                  <a:pt x="1372935" y="817298"/>
                </a:lnTo>
                <a:lnTo>
                  <a:pt x="1435543" y="810866"/>
                </a:lnTo>
                <a:lnTo>
                  <a:pt x="1496615" y="803122"/>
                </a:lnTo>
                <a:lnTo>
                  <a:pt x="1556035" y="794111"/>
                </a:lnTo>
                <a:lnTo>
                  <a:pt x="1613688" y="783877"/>
                </a:lnTo>
                <a:lnTo>
                  <a:pt x="1669457" y="772461"/>
                </a:lnTo>
                <a:lnTo>
                  <a:pt x="1723226" y="759909"/>
                </a:lnTo>
                <a:lnTo>
                  <a:pt x="1774880" y="746262"/>
                </a:lnTo>
                <a:lnTo>
                  <a:pt x="1824303" y="731565"/>
                </a:lnTo>
                <a:lnTo>
                  <a:pt x="1871377" y="715861"/>
                </a:lnTo>
                <a:lnTo>
                  <a:pt x="1915988" y="699193"/>
                </a:lnTo>
                <a:lnTo>
                  <a:pt x="1958020" y="681605"/>
                </a:lnTo>
                <a:lnTo>
                  <a:pt x="1997355" y="663139"/>
                </a:lnTo>
                <a:lnTo>
                  <a:pt x="2033879" y="643840"/>
                </a:lnTo>
                <a:lnTo>
                  <a:pt x="2067475" y="623750"/>
                </a:lnTo>
                <a:lnTo>
                  <a:pt x="2125419" y="581373"/>
                </a:lnTo>
                <a:lnTo>
                  <a:pt x="2170260" y="536354"/>
                </a:lnTo>
                <a:lnTo>
                  <a:pt x="2201069" y="489041"/>
                </a:lnTo>
                <a:lnTo>
                  <a:pt x="2216919" y="439780"/>
                </a:lnTo>
                <a:lnTo>
                  <a:pt x="2218944" y="414528"/>
                </a:lnTo>
                <a:lnTo>
                  <a:pt x="2216919" y="389275"/>
                </a:lnTo>
                <a:lnTo>
                  <a:pt x="2201069" y="340014"/>
                </a:lnTo>
                <a:lnTo>
                  <a:pt x="2170260" y="292701"/>
                </a:lnTo>
                <a:lnTo>
                  <a:pt x="2125419" y="247682"/>
                </a:lnTo>
                <a:lnTo>
                  <a:pt x="2067475" y="205305"/>
                </a:lnTo>
                <a:lnTo>
                  <a:pt x="2033879" y="185215"/>
                </a:lnTo>
                <a:lnTo>
                  <a:pt x="1997355" y="165916"/>
                </a:lnTo>
                <a:lnTo>
                  <a:pt x="1958020" y="147450"/>
                </a:lnTo>
                <a:lnTo>
                  <a:pt x="1915988" y="129862"/>
                </a:lnTo>
                <a:lnTo>
                  <a:pt x="1871377" y="113194"/>
                </a:lnTo>
                <a:lnTo>
                  <a:pt x="1824303" y="97490"/>
                </a:lnTo>
                <a:lnTo>
                  <a:pt x="1774880" y="82793"/>
                </a:lnTo>
                <a:lnTo>
                  <a:pt x="1723226" y="69146"/>
                </a:lnTo>
                <a:lnTo>
                  <a:pt x="1669457" y="56594"/>
                </a:lnTo>
                <a:lnTo>
                  <a:pt x="1613688" y="45178"/>
                </a:lnTo>
                <a:lnTo>
                  <a:pt x="1556035" y="34944"/>
                </a:lnTo>
                <a:lnTo>
                  <a:pt x="1496615" y="25933"/>
                </a:lnTo>
                <a:lnTo>
                  <a:pt x="1435543" y="18189"/>
                </a:lnTo>
                <a:lnTo>
                  <a:pt x="1372935" y="11757"/>
                </a:lnTo>
                <a:lnTo>
                  <a:pt x="1308909" y="6678"/>
                </a:lnTo>
                <a:lnTo>
                  <a:pt x="1243578" y="2997"/>
                </a:lnTo>
                <a:lnTo>
                  <a:pt x="1177061" y="756"/>
                </a:lnTo>
                <a:lnTo>
                  <a:pt x="1109472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508001" y="5098287"/>
            <a:ext cx="2959100" cy="1105747"/>
          </a:xfrm>
          <a:custGeom>
            <a:avLst/>
            <a:gdLst/>
            <a:ahLst/>
            <a:cxnLst/>
            <a:rect l="l" t="t" r="r" b="b"/>
            <a:pathLst>
              <a:path w="2219325" h="829310">
                <a:moveTo>
                  <a:pt x="0" y="414528"/>
                </a:moveTo>
                <a:lnTo>
                  <a:pt x="8021" y="364423"/>
                </a:lnTo>
                <a:lnTo>
                  <a:pt x="31468" y="316092"/>
                </a:lnTo>
                <a:lnTo>
                  <a:pt x="69410" y="269883"/>
                </a:lnTo>
                <a:lnTo>
                  <a:pt x="120921" y="226142"/>
                </a:lnTo>
                <a:lnTo>
                  <a:pt x="185071" y="185215"/>
                </a:lnTo>
                <a:lnTo>
                  <a:pt x="221595" y="165916"/>
                </a:lnTo>
                <a:lnTo>
                  <a:pt x="260932" y="147450"/>
                </a:lnTo>
                <a:lnTo>
                  <a:pt x="302964" y="129862"/>
                </a:lnTo>
                <a:lnTo>
                  <a:pt x="347575" y="113194"/>
                </a:lnTo>
                <a:lnTo>
                  <a:pt x="394651" y="97490"/>
                </a:lnTo>
                <a:lnTo>
                  <a:pt x="444073" y="82793"/>
                </a:lnTo>
                <a:lnTo>
                  <a:pt x="495728" y="69146"/>
                </a:lnTo>
                <a:lnTo>
                  <a:pt x="549497" y="56594"/>
                </a:lnTo>
                <a:lnTo>
                  <a:pt x="605267" y="45178"/>
                </a:lnTo>
                <a:lnTo>
                  <a:pt x="662919" y="34944"/>
                </a:lnTo>
                <a:lnTo>
                  <a:pt x="722339" y="25933"/>
                </a:lnTo>
                <a:lnTo>
                  <a:pt x="783410" y="18189"/>
                </a:lnTo>
                <a:lnTo>
                  <a:pt x="846016" y="11757"/>
                </a:lnTo>
                <a:lnTo>
                  <a:pt x="910041" y="6678"/>
                </a:lnTo>
                <a:lnTo>
                  <a:pt x="975370" y="2997"/>
                </a:lnTo>
                <a:lnTo>
                  <a:pt x="1041885" y="756"/>
                </a:lnTo>
                <a:lnTo>
                  <a:pt x="1109472" y="0"/>
                </a:lnTo>
                <a:lnTo>
                  <a:pt x="1177061" y="756"/>
                </a:lnTo>
                <a:lnTo>
                  <a:pt x="1243578" y="2997"/>
                </a:lnTo>
                <a:lnTo>
                  <a:pt x="1308909" y="6678"/>
                </a:lnTo>
                <a:lnTo>
                  <a:pt x="1372935" y="11757"/>
                </a:lnTo>
                <a:lnTo>
                  <a:pt x="1435543" y="18189"/>
                </a:lnTo>
                <a:lnTo>
                  <a:pt x="1496615" y="25933"/>
                </a:lnTo>
                <a:lnTo>
                  <a:pt x="1556035" y="34944"/>
                </a:lnTo>
                <a:lnTo>
                  <a:pt x="1613688" y="45178"/>
                </a:lnTo>
                <a:lnTo>
                  <a:pt x="1669457" y="56594"/>
                </a:lnTo>
                <a:lnTo>
                  <a:pt x="1723226" y="69146"/>
                </a:lnTo>
                <a:lnTo>
                  <a:pt x="1774880" y="82793"/>
                </a:lnTo>
                <a:lnTo>
                  <a:pt x="1824303" y="97490"/>
                </a:lnTo>
                <a:lnTo>
                  <a:pt x="1871377" y="113194"/>
                </a:lnTo>
                <a:lnTo>
                  <a:pt x="1915988" y="129862"/>
                </a:lnTo>
                <a:lnTo>
                  <a:pt x="1958020" y="147450"/>
                </a:lnTo>
                <a:lnTo>
                  <a:pt x="1997355" y="165916"/>
                </a:lnTo>
                <a:lnTo>
                  <a:pt x="2033879" y="185215"/>
                </a:lnTo>
                <a:lnTo>
                  <a:pt x="2067475" y="205305"/>
                </a:lnTo>
                <a:lnTo>
                  <a:pt x="2125419" y="247682"/>
                </a:lnTo>
                <a:lnTo>
                  <a:pt x="2170260" y="292701"/>
                </a:lnTo>
                <a:lnTo>
                  <a:pt x="2201069" y="340014"/>
                </a:lnTo>
                <a:lnTo>
                  <a:pt x="2216919" y="389275"/>
                </a:lnTo>
                <a:lnTo>
                  <a:pt x="2218944" y="414528"/>
                </a:lnTo>
                <a:lnTo>
                  <a:pt x="2216919" y="439780"/>
                </a:lnTo>
                <a:lnTo>
                  <a:pt x="2201069" y="489041"/>
                </a:lnTo>
                <a:lnTo>
                  <a:pt x="2170260" y="536354"/>
                </a:lnTo>
                <a:lnTo>
                  <a:pt x="2125419" y="581373"/>
                </a:lnTo>
                <a:lnTo>
                  <a:pt x="2067475" y="623750"/>
                </a:lnTo>
                <a:lnTo>
                  <a:pt x="2033879" y="643840"/>
                </a:lnTo>
                <a:lnTo>
                  <a:pt x="1997355" y="663139"/>
                </a:lnTo>
                <a:lnTo>
                  <a:pt x="1958020" y="681605"/>
                </a:lnTo>
                <a:lnTo>
                  <a:pt x="1915988" y="699193"/>
                </a:lnTo>
                <a:lnTo>
                  <a:pt x="1871377" y="715861"/>
                </a:lnTo>
                <a:lnTo>
                  <a:pt x="1824303" y="731565"/>
                </a:lnTo>
                <a:lnTo>
                  <a:pt x="1774880" y="746262"/>
                </a:lnTo>
                <a:lnTo>
                  <a:pt x="1723226" y="759909"/>
                </a:lnTo>
                <a:lnTo>
                  <a:pt x="1669457" y="772461"/>
                </a:lnTo>
                <a:lnTo>
                  <a:pt x="1613688" y="783877"/>
                </a:lnTo>
                <a:lnTo>
                  <a:pt x="1556035" y="794111"/>
                </a:lnTo>
                <a:lnTo>
                  <a:pt x="1496615" y="803122"/>
                </a:lnTo>
                <a:lnTo>
                  <a:pt x="1435543" y="810866"/>
                </a:lnTo>
                <a:lnTo>
                  <a:pt x="1372935" y="817298"/>
                </a:lnTo>
                <a:lnTo>
                  <a:pt x="1308909" y="822377"/>
                </a:lnTo>
                <a:lnTo>
                  <a:pt x="1243578" y="826058"/>
                </a:lnTo>
                <a:lnTo>
                  <a:pt x="1177061" y="828299"/>
                </a:lnTo>
                <a:lnTo>
                  <a:pt x="1109472" y="829056"/>
                </a:lnTo>
                <a:lnTo>
                  <a:pt x="1041885" y="828299"/>
                </a:lnTo>
                <a:lnTo>
                  <a:pt x="975370" y="826058"/>
                </a:lnTo>
                <a:lnTo>
                  <a:pt x="910041" y="822377"/>
                </a:lnTo>
                <a:lnTo>
                  <a:pt x="846016" y="817298"/>
                </a:lnTo>
                <a:lnTo>
                  <a:pt x="783410" y="810866"/>
                </a:lnTo>
                <a:lnTo>
                  <a:pt x="722339" y="803122"/>
                </a:lnTo>
                <a:lnTo>
                  <a:pt x="662919" y="794111"/>
                </a:lnTo>
                <a:lnTo>
                  <a:pt x="605267" y="783877"/>
                </a:lnTo>
                <a:lnTo>
                  <a:pt x="549497" y="772461"/>
                </a:lnTo>
                <a:lnTo>
                  <a:pt x="495728" y="759909"/>
                </a:lnTo>
                <a:lnTo>
                  <a:pt x="444073" y="746262"/>
                </a:lnTo>
                <a:lnTo>
                  <a:pt x="394651" y="731565"/>
                </a:lnTo>
                <a:lnTo>
                  <a:pt x="347575" y="715861"/>
                </a:lnTo>
                <a:lnTo>
                  <a:pt x="302964" y="699193"/>
                </a:lnTo>
                <a:lnTo>
                  <a:pt x="260932" y="681605"/>
                </a:lnTo>
                <a:lnTo>
                  <a:pt x="221595" y="663139"/>
                </a:lnTo>
                <a:lnTo>
                  <a:pt x="185071" y="643840"/>
                </a:lnTo>
                <a:lnTo>
                  <a:pt x="151474" y="623750"/>
                </a:lnTo>
                <a:lnTo>
                  <a:pt x="93528" y="581373"/>
                </a:lnTo>
                <a:lnTo>
                  <a:pt x="48685" y="536354"/>
                </a:lnTo>
                <a:lnTo>
                  <a:pt x="17874" y="489041"/>
                </a:lnTo>
                <a:lnTo>
                  <a:pt x="2024" y="439780"/>
                </a:lnTo>
                <a:lnTo>
                  <a:pt x="0" y="41452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1119632" y="5183631"/>
            <a:ext cx="1827784" cy="681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343151" y="5549393"/>
            <a:ext cx="1311655" cy="681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1294925" y="5249604"/>
            <a:ext cx="1385992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2400" b="1" spc="-7" dirty="0">
                <a:latin typeface="Calibri"/>
                <a:cs typeface="Calibri"/>
              </a:rPr>
              <a:t>AMBIENTE</a:t>
            </a:r>
            <a:endParaRPr sz="2400" dirty="0">
              <a:latin typeface="Calibri"/>
              <a:cs typeface="Calibri"/>
            </a:endParaRPr>
          </a:p>
          <a:p>
            <a:pPr algn="ctr">
              <a:spcBef>
                <a:spcPts val="7"/>
              </a:spcBef>
            </a:pPr>
            <a:r>
              <a:rPr sz="2400" b="1" spc="-7" dirty="0">
                <a:latin typeface="Calibri"/>
                <a:cs typeface="Calibri"/>
              </a:rPr>
              <a:t>SOCIAL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Mais 19"/>
          <p:cNvSpPr/>
          <p:nvPr/>
        </p:nvSpPr>
        <p:spPr>
          <a:xfrm>
            <a:off x="4952094" y="2232551"/>
            <a:ext cx="914400" cy="914400"/>
          </a:xfrm>
          <a:prstGeom prst="mathPlus">
            <a:avLst/>
          </a:prstGeom>
          <a:solidFill>
            <a:srgbClr val="00B050"/>
          </a:solidFill>
          <a:ln>
            <a:solidFill>
              <a:srgbClr val="F51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Menos 20"/>
          <p:cNvSpPr/>
          <p:nvPr/>
        </p:nvSpPr>
        <p:spPr>
          <a:xfrm>
            <a:off x="4952094" y="4041701"/>
            <a:ext cx="914400" cy="914400"/>
          </a:xfrm>
          <a:prstGeom prst="mathMinus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94" y="1732391"/>
            <a:ext cx="1275488" cy="87161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82" y="4412683"/>
            <a:ext cx="1214364" cy="1086835"/>
          </a:xfrm>
          <a:prstGeom prst="rect">
            <a:avLst/>
          </a:prstGeom>
        </p:spPr>
      </p:pic>
      <p:sp>
        <p:nvSpPr>
          <p:cNvPr id="24" name="Seta para a Direita 23"/>
          <p:cNvSpPr/>
          <p:nvPr/>
        </p:nvSpPr>
        <p:spPr>
          <a:xfrm>
            <a:off x="7372118" y="1758805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7313830" y="4014269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903514" y="544286"/>
            <a:ext cx="7388723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AMBIENTE/CONTEXTO  E SUAS INFLUENCIAS SOBRE  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791451" y="421176"/>
            <a:ext cx="1951085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t-BR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B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120586" y="1566447"/>
            <a:ext cx="162195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Permitem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Favorecem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Propiciam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Oportunizam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9038635" y="3788834"/>
            <a:ext cx="162195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Proíbem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Dificultam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Atrapalham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Impedem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24400" y="1361440"/>
            <a:ext cx="2794000" cy="1851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724400" y="3331801"/>
            <a:ext cx="279400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7" dirty="0" smtClean="0">
                <a:latin typeface="Calibri"/>
                <a:cs typeface="Calibri"/>
              </a:rPr>
              <a:t>MOTORAS</a:t>
            </a:r>
            <a:r>
              <a:rPr lang="pt-BR" sz="2400" b="1" spc="-27" dirty="0" smtClean="0">
                <a:latin typeface="Calibri"/>
                <a:cs typeface="Calibri"/>
              </a:rPr>
              <a:t> </a:t>
            </a:r>
            <a:r>
              <a:rPr sz="2400" b="1" spc="-13" dirty="0" smtClean="0">
                <a:latin typeface="Calibri"/>
                <a:cs typeface="Calibri"/>
              </a:rPr>
              <a:t>GLOBAIS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286" y="1361440"/>
            <a:ext cx="2816642" cy="1859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44286" y="3306234"/>
            <a:ext cx="2993571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7572" marR="6773" indent="-40639">
              <a:spcBef>
                <a:spcPts val="133"/>
              </a:spcBef>
            </a:pPr>
            <a:r>
              <a:rPr sz="2400" b="1" dirty="0">
                <a:latin typeface="Calibri"/>
                <a:cs typeface="Calibri"/>
              </a:rPr>
              <a:t>SENSÓ</a:t>
            </a:r>
            <a:r>
              <a:rPr sz="2400" b="1" spc="-13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3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-  </a:t>
            </a:r>
            <a:r>
              <a:rPr sz="2400" b="1" spc="-27" dirty="0">
                <a:latin typeface="Calibri"/>
                <a:cs typeface="Calibri"/>
              </a:rPr>
              <a:t>MOTORAS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78672" y="1361440"/>
            <a:ext cx="2919984" cy="1818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9055100" y="3221492"/>
            <a:ext cx="216662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7" dirty="0">
                <a:latin typeface="Calibri"/>
                <a:cs typeface="Calibri"/>
              </a:rPr>
              <a:t>MOTORAS</a:t>
            </a:r>
            <a:r>
              <a:rPr sz="2400" b="1" spc="-87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FINAS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8448" y="4053839"/>
            <a:ext cx="1635760" cy="2196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174225" y="6230247"/>
            <a:ext cx="20531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7" dirty="0">
                <a:latin typeface="Calibri"/>
                <a:cs typeface="Calibri"/>
              </a:rPr>
              <a:t>VISO</a:t>
            </a:r>
            <a:r>
              <a:rPr sz="2400" b="1" dirty="0">
                <a:latin typeface="Calibri"/>
                <a:cs typeface="Calibri"/>
              </a:rPr>
              <a:t>-M</a:t>
            </a:r>
            <a:r>
              <a:rPr sz="2400" b="1" spc="-60" dirty="0">
                <a:latin typeface="Calibri"/>
                <a:cs typeface="Calibri"/>
              </a:rPr>
              <a:t>O</a:t>
            </a:r>
            <a:r>
              <a:rPr sz="2400" b="1" spc="-73" dirty="0">
                <a:latin typeface="Calibri"/>
                <a:cs typeface="Calibri"/>
              </a:rPr>
              <a:t>T</a:t>
            </a:r>
            <a:r>
              <a:rPr sz="2400" b="1" spc="-7" dirty="0">
                <a:latin typeface="Calibri"/>
                <a:cs typeface="Calibri"/>
              </a:rPr>
              <a:t>O</a:t>
            </a:r>
            <a:r>
              <a:rPr sz="2400" b="1" spc="-13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1212" y="6218055"/>
            <a:ext cx="21251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7" dirty="0">
                <a:latin typeface="Calibri"/>
                <a:cs typeface="Calibri"/>
              </a:rPr>
              <a:t>INTERPRETAÇÃO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24400" y="4210303"/>
            <a:ext cx="2794000" cy="1861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530336" y="4187952"/>
            <a:ext cx="3013456" cy="1883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9379373" y="6200580"/>
            <a:ext cx="18423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47" dirty="0">
                <a:latin typeface="Calibri"/>
                <a:cs typeface="Calibri"/>
              </a:rPr>
              <a:t>FAZ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3" dirty="0">
                <a:latin typeface="Calibri"/>
                <a:cs typeface="Calibri"/>
              </a:rPr>
              <a:t> CONTA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40363" y="379983"/>
            <a:ext cx="396207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Brincadeiras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" y="102816"/>
            <a:ext cx="2921876" cy="1954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030" y="8545"/>
            <a:ext cx="2143125" cy="21431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48" y="8545"/>
            <a:ext cx="2143125" cy="21431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85800" y="3150973"/>
            <a:ext cx="267788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Ocupação Humana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3751489" y="3166637"/>
            <a:ext cx="978408" cy="484632"/>
          </a:xfrm>
          <a:prstGeom prst="rightArrow">
            <a:avLst/>
          </a:prstGeom>
          <a:solidFill>
            <a:srgbClr val="F513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173448" y="3207685"/>
            <a:ext cx="2463047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Recurso Terapêutico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7" y="4462462"/>
            <a:ext cx="2619375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79" y="4462461"/>
            <a:ext cx="2686050" cy="17430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30" y="4462461"/>
            <a:ext cx="2743200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Seta para a Direita 13"/>
          <p:cNvSpPr/>
          <p:nvPr/>
        </p:nvSpPr>
        <p:spPr>
          <a:xfrm>
            <a:off x="8080046" y="3149656"/>
            <a:ext cx="978408" cy="484632"/>
          </a:xfrm>
          <a:prstGeom prst="rightArrow">
            <a:avLst/>
          </a:prstGeom>
          <a:solidFill>
            <a:srgbClr val="F513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9446258" y="3224287"/>
            <a:ext cx="127617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t-BR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76195" y="2793585"/>
            <a:ext cx="657552" cy="338554"/>
          </a:xfrm>
          <a:prstGeom prst="rect">
            <a:avLst/>
          </a:prstGeom>
          <a:noFill/>
          <a:ln>
            <a:solidFill>
              <a:srgbClr val="F51343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MEIO</a:t>
            </a:r>
            <a:endParaRPr lang="pt-BR" sz="16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76195" y="3718311"/>
            <a:ext cx="513282" cy="338554"/>
          </a:xfrm>
          <a:prstGeom prst="rect">
            <a:avLst/>
          </a:prstGeom>
          <a:noFill/>
          <a:ln>
            <a:solidFill>
              <a:srgbClr val="F51343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FIM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3115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9455" y="319120"/>
            <a:ext cx="1951085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t-BR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B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98766" y="1022915"/>
            <a:ext cx="293246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t-BR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BR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23793" y="580730"/>
            <a:ext cx="2282228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400" b="1" spc="-13" dirty="0" smtClean="0">
                <a:solidFill>
                  <a:srgbClr val="4FD0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</a:t>
            </a:r>
          </a:p>
          <a:p>
            <a:pPr algn="ctr"/>
            <a:r>
              <a:rPr lang="pt-BR" sz="2400" b="1" spc="-13" dirty="0" smtClean="0">
                <a:solidFill>
                  <a:srgbClr val="4FD0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REPETITIVOS </a:t>
            </a:r>
            <a:endParaRPr lang="pt-BR" sz="2400" b="1" dirty="0">
              <a:solidFill>
                <a:srgbClr val="4FD0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10744" y="2851246"/>
            <a:ext cx="323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spc="-13" dirty="0">
                <a:cs typeface="Calibri"/>
              </a:rPr>
              <a:t>organizar </a:t>
            </a:r>
            <a:r>
              <a:rPr lang="pt-BR" b="1" i="1" spc="-7" dirty="0">
                <a:cs typeface="Calibri"/>
              </a:rPr>
              <a:t>os </a:t>
            </a:r>
            <a:r>
              <a:rPr lang="pt-BR" b="1" i="1" spc="-20" dirty="0" smtClean="0">
                <a:cs typeface="Calibri"/>
              </a:rPr>
              <a:t>sistemas neuronais 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440540" y="1886607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6770916" y="1734207"/>
            <a:ext cx="881742" cy="990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ta para a Esquerda e para a Direita 13"/>
          <p:cNvSpPr/>
          <p:nvPr/>
        </p:nvSpPr>
        <p:spPr>
          <a:xfrm>
            <a:off x="4180032" y="3450063"/>
            <a:ext cx="3276600" cy="484632"/>
          </a:xfrm>
          <a:prstGeom prst="left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DESENVOLVIMENTO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2737605" y="3756404"/>
            <a:ext cx="748988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t-BR" i="1" spc="-13" dirty="0">
                <a:solidFill>
                  <a:srgbClr val="4FD0E1"/>
                </a:solidFill>
                <a:cs typeface="Calibri"/>
              </a:rPr>
              <a:t>motor</a:t>
            </a:r>
            <a:endParaRPr lang="pt-BR" dirty="0">
              <a:solidFill>
                <a:srgbClr val="4FD0E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554407" y="4094012"/>
            <a:ext cx="708271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pt-BR" i="1" spc="-7" dirty="0">
                <a:solidFill>
                  <a:srgbClr val="7030A0"/>
                </a:solidFill>
                <a:cs typeface="Calibri"/>
              </a:rPr>
              <a:t>social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940259" y="4079019"/>
            <a:ext cx="1146404" cy="36933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pt-BR" i="1" spc="-7" dirty="0">
                <a:solidFill>
                  <a:srgbClr val="92D050"/>
                </a:solidFill>
                <a:cs typeface="Calibri"/>
              </a:rPr>
              <a:t>emocional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606883" y="3894353"/>
            <a:ext cx="103414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F51343"/>
                </a:solidFill>
              </a:rPr>
              <a:t>cognitivo</a:t>
            </a:r>
            <a:endParaRPr lang="pt-BR" i="1" dirty="0">
              <a:solidFill>
                <a:srgbClr val="F51343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0254344" y="5533198"/>
            <a:ext cx="170271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400" spc="-7" dirty="0" smtClean="0">
                <a:cs typeface="Calibri"/>
              </a:rPr>
              <a:t>GASKILL ;</a:t>
            </a:r>
            <a:r>
              <a:rPr lang="pt-BR" sz="1400" spc="-40" dirty="0" smtClean="0">
                <a:cs typeface="Calibri"/>
              </a:rPr>
              <a:t>PERRY,</a:t>
            </a:r>
            <a:r>
              <a:rPr lang="pt-BR" sz="1400" spc="-27" dirty="0" smtClean="0">
                <a:cs typeface="Calibri"/>
              </a:rPr>
              <a:t> </a:t>
            </a:r>
            <a:r>
              <a:rPr lang="pt-BR" sz="1400" spc="-13" dirty="0" smtClean="0">
                <a:cs typeface="Calibri"/>
              </a:rPr>
              <a:t>2014</a:t>
            </a:r>
            <a:endParaRPr lang="pt-BR" sz="1400" dirty="0"/>
          </a:p>
        </p:txBody>
      </p:sp>
      <p:sp>
        <p:nvSpPr>
          <p:cNvPr id="21" name="Seta para Cima 20"/>
          <p:cNvSpPr/>
          <p:nvPr/>
        </p:nvSpPr>
        <p:spPr>
          <a:xfrm>
            <a:off x="990600" y="5285304"/>
            <a:ext cx="484632" cy="978408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74365" y="4876876"/>
            <a:ext cx="111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13" dirty="0">
                <a:cs typeface="Calibri"/>
              </a:rPr>
              <a:t>dopamina</a:t>
            </a:r>
            <a:endParaRPr lang="pt-BR" dirty="0"/>
          </a:p>
        </p:txBody>
      </p:sp>
      <p:sp>
        <p:nvSpPr>
          <p:cNvPr id="23" name="Seta para Baixo 22"/>
          <p:cNvSpPr/>
          <p:nvPr/>
        </p:nvSpPr>
        <p:spPr>
          <a:xfrm>
            <a:off x="2193735" y="5013702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998766" y="5992110"/>
            <a:ext cx="869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7" dirty="0">
                <a:cs typeface="Calibri"/>
              </a:rPr>
              <a:t>cortisol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10254344" y="6053665"/>
            <a:ext cx="186145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6773">
              <a:spcBef>
                <a:spcPts val="1967"/>
              </a:spcBef>
            </a:pPr>
            <a:r>
              <a:rPr lang="pt-BR" sz="1400" spc="-27" dirty="0" smtClean="0">
                <a:cs typeface="Calibri"/>
              </a:rPr>
              <a:t>WANG,</a:t>
            </a:r>
            <a:r>
              <a:rPr lang="pt-BR" sz="1400" spc="-7" dirty="0" smtClean="0">
                <a:cs typeface="Calibri"/>
              </a:rPr>
              <a:t> AAMODT,</a:t>
            </a:r>
            <a:r>
              <a:rPr lang="pt-BR" sz="1400" spc="-40" dirty="0" smtClean="0">
                <a:cs typeface="Calibri"/>
              </a:rPr>
              <a:t> </a:t>
            </a:r>
            <a:r>
              <a:rPr lang="pt-BR" sz="1400" spc="-13" dirty="0" smtClean="0">
                <a:cs typeface="Calibri"/>
              </a:rPr>
              <a:t>2012</a:t>
            </a:r>
            <a:endParaRPr lang="pt-BR" sz="1400" dirty="0">
              <a:cs typeface="Calibri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52" y="4704935"/>
            <a:ext cx="2466975" cy="184785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51" y="2654463"/>
            <a:ext cx="2457450" cy="18669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0" y="1980392"/>
            <a:ext cx="2886075" cy="158115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75" y="137620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9760" y="1578018"/>
            <a:ext cx="284480" cy="1941407"/>
          </a:xfrm>
          <a:custGeom>
            <a:avLst/>
            <a:gdLst/>
            <a:ahLst/>
            <a:cxnLst/>
            <a:rect l="l" t="t" r="r" b="b"/>
            <a:pathLst>
              <a:path w="213359" h="1456055">
                <a:moveTo>
                  <a:pt x="174637" y="0"/>
                </a:moveTo>
                <a:lnTo>
                  <a:pt x="0" y="4572"/>
                </a:lnTo>
                <a:lnTo>
                  <a:pt x="38366" y="1455928"/>
                </a:lnTo>
                <a:lnTo>
                  <a:pt x="212991" y="1451229"/>
                </a:lnTo>
                <a:lnTo>
                  <a:pt x="17463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84223" y="1194815"/>
            <a:ext cx="2587413" cy="1552787"/>
          </a:xfrm>
          <a:custGeom>
            <a:avLst/>
            <a:gdLst/>
            <a:ahLst/>
            <a:cxnLst/>
            <a:rect l="l" t="t" r="r" b="b"/>
            <a:pathLst>
              <a:path w="1940560" h="1164589">
                <a:moveTo>
                  <a:pt x="1823593" y="0"/>
                </a:moveTo>
                <a:lnTo>
                  <a:pt x="116433" y="0"/>
                </a:lnTo>
                <a:lnTo>
                  <a:pt x="71114" y="9142"/>
                </a:lnTo>
                <a:lnTo>
                  <a:pt x="34104" y="34083"/>
                </a:lnTo>
                <a:lnTo>
                  <a:pt x="9150" y="71098"/>
                </a:lnTo>
                <a:lnTo>
                  <a:pt x="0" y="116459"/>
                </a:lnTo>
                <a:lnTo>
                  <a:pt x="0" y="1047876"/>
                </a:lnTo>
                <a:lnTo>
                  <a:pt x="9150" y="1093237"/>
                </a:lnTo>
                <a:lnTo>
                  <a:pt x="34104" y="1130252"/>
                </a:lnTo>
                <a:lnTo>
                  <a:pt x="71114" y="1155193"/>
                </a:lnTo>
                <a:lnTo>
                  <a:pt x="116433" y="1164336"/>
                </a:lnTo>
                <a:lnTo>
                  <a:pt x="1823593" y="1164336"/>
                </a:lnTo>
                <a:lnTo>
                  <a:pt x="1868953" y="1155193"/>
                </a:lnTo>
                <a:lnTo>
                  <a:pt x="1905968" y="1130252"/>
                </a:lnTo>
                <a:lnTo>
                  <a:pt x="1930909" y="1093237"/>
                </a:lnTo>
                <a:lnTo>
                  <a:pt x="1940052" y="1047876"/>
                </a:lnTo>
                <a:lnTo>
                  <a:pt x="1940052" y="116459"/>
                </a:lnTo>
                <a:lnTo>
                  <a:pt x="1930909" y="71098"/>
                </a:lnTo>
                <a:lnTo>
                  <a:pt x="1905968" y="34083"/>
                </a:lnTo>
                <a:lnTo>
                  <a:pt x="1868953" y="9142"/>
                </a:lnTo>
                <a:lnTo>
                  <a:pt x="1823593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284223" y="1194815"/>
            <a:ext cx="2587413" cy="1552787"/>
          </a:xfrm>
          <a:custGeom>
            <a:avLst/>
            <a:gdLst/>
            <a:ahLst/>
            <a:cxnLst/>
            <a:rect l="l" t="t" r="r" b="b"/>
            <a:pathLst>
              <a:path w="1940560" h="1164589">
                <a:moveTo>
                  <a:pt x="0" y="116459"/>
                </a:moveTo>
                <a:lnTo>
                  <a:pt x="9150" y="71098"/>
                </a:lnTo>
                <a:lnTo>
                  <a:pt x="34104" y="34083"/>
                </a:lnTo>
                <a:lnTo>
                  <a:pt x="71114" y="9142"/>
                </a:lnTo>
                <a:lnTo>
                  <a:pt x="116433" y="0"/>
                </a:lnTo>
                <a:lnTo>
                  <a:pt x="1823593" y="0"/>
                </a:lnTo>
                <a:lnTo>
                  <a:pt x="1868953" y="9142"/>
                </a:lnTo>
                <a:lnTo>
                  <a:pt x="1905968" y="34083"/>
                </a:lnTo>
                <a:lnTo>
                  <a:pt x="1930909" y="71098"/>
                </a:lnTo>
                <a:lnTo>
                  <a:pt x="1940052" y="116459"/>
                </a:lnTo>
                <a:lnTo>
                  <a:pt x="1940052" y="1047876"/>
                </a:lnTo>
                <a:lnTo>
                  <a:pt x="1930909" y="1093237"/>
                </a:lnTo>
                <a:lnTo>
                  <a:pt x="1905968" y="1130252"/>
                </a:lnTo>
                <a:lnTo>
                  <a:pt x="1868953" y="1155193"/>
                </a:lnTo>
                <a:lnTo>
                  <a:pt x="1823593" y="1164336"/>
                </a:lnTo>
                <a:lnTo>
                  <a:pt x="116433" y="1164336"/>
                </a:lnTo>
                <a:lnTo>
                  <a:pt x="71114" y="1155193"/>
                </a:lnTo>
                <a:lnTo>
                  <a:pt x="34104" y="1130252"/>
                </a:lnTo>
                <a:lnTo>
                  <a:pt x="9150" y="1093237"/>
                </a:lnTo>
                <a:lnTo>
                  <a:pt x="0" y="1047876"/>
                </a:lnTo>
                <a:lnTo>
                  <a:pt x="0" y="1164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683851" y="1338072"/>
            <a:ext cx="1789007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b="1" spc="-13" dirty="0">
                <a:latin typeface="Calibri"/>
                <a:cs typeface="Calibri"/>
              </a:rPr>
              <a:t>Relevância</a:t>
            </a:r>
            <a:r>
              <a:rPr sz="2667" b="1" spc="-80" dirty="0">
                <a:latin typeface="Calibri"/>
                <a:cs typeface="Calibri"/>
              </a:rPr>
              <a:t> </a:t>
            </a:r>
            <a:r>
              <a:rPr sz="2667" b="1" dirty="0">
                <a:latin typeface="Calibri"/>
                <a:cs typeface="Calibri"/>
              </a:rPr>
              <a:t>e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0267" y="1711961"/>
            <a:ext cx="1738207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b="1" dirty="0">
                <a:latin typeface="Calibri"/>
                <a:cs typeface="Calibri"/>
              </a:rPr>
              <a:t>im</a:t>
            </a:r>
            <a:r>
              <a:rPr sz="2667" b="1" spc="7" dirty="0">
                <a:latin typeface="Calibri"/>
                <a:cs typeface="Calibri"/>
              </a:rPr>
              <a:t>p</a:t>
            </a:r>
            <a:r>
              <a:rPr sz="2667" b="1" dirty="0">
                <a:latin typeface="Calibri"/>
                <a:cs typeface="Calibri"/>
              </a:rPr>
              <a:t>or</a:t>
            </a:r>
            <a:r>
              <a:rPr sz="2667" b="1" spc="-33" dirty="0">
                <a:latin typeface="Calibri"/>
                <a:cs typeface="Calibri"/>
              </a:rPr>
              <a:t>t</a:t>
            </a:r>
            <a:r>
              <a:rPr sz="2667" b="1" dirty="0">
                <a:latin typeface="Calibri"/>
                <a:cs typeface="Calibri"/>
              </a:rPr>
              <a:t>ância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6634" y="2083817"/>
            <a:ext cx="1939713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b="1" spc="-20" dirty="0">
                <a:latin typeface="Calibri"/>
                <a:cs typeface="Calibri"/>
              </a:rPr>
              <a:t>para </a:t>
            </a:r>
            <a:r>
              <a:rPr sz="2667" b="1" dirty="0">
                <a:latin typeface="Calibri"/>
                <a:cs typeface="Calibri"/>
              </a:rPr>
              <a:t>o</a:t>
            </a:r>
            <a:r>
              <a:rPr sz="2667" b="1" spc="-80" dirty="0">
                <a:latin typeface="Calibri"/>
                <a:cs typeface="Calibri"/>
              </a:rPr>
              <a:t> </a:t>
            </a:r>
            <a:r>
              <a:rPr sz="2667" b="1" spc="-13" dirty="0">
                <a:latin typeface="Calibri"/>
                <a:cs typeface="Calibri"/>
              </a:rPr>
              <a:t>cliente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89777" y="3518068"/>
            <a:ext cx="289560" cy="1937173"/>
          </a:xfrm>
          <a:custGeom>
            <a:avLst/>
            <a:gdLst/>
            <a:ahLst/>
            <a:cxnLst/>
            <a:rect l="l" t="t" r="r" b="b"/>
            <a:pathLst>
              <a:path w="217169" h="1452879">
                <a:moveTo>
                  <a:pt x="42417" y="0"/>
                </a:moveTo>
                <a:lnTo>
                  <a:pt x="0" y="1447304"/>
                </a:lnTo>
                <a:lnTo>
                  <a:pt x="174625" y="1452422"/>
                </a:lnTo>
                <a:lnTo>
                  <a:pt x="216915" y="5206"/>
                </a:lnTo>
                <a:lnTo>
                  <a:pt x="42417" y="0"/>
                </a:lnTo>
                <a:close/>
              </a:path>
            </a:pathLst>
          </a:custGeom>
          <a:solidFill>
            <a:srgbClr val="BDF50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339088" y="3135376"/>
            <a:ext cx="2589107" cy="1552787"/>
          </a:xfrm>
          <a:custGeom>
            <a:avLst/>
            <a:gdLst/>
            <a:ahLst/>
            <a:cxnLst/>
            <a:rect l="l" t="t" r="r" b="b"/>
            <a:pathLst>
              <a:path w="1941830" h="1164589">
                <a:moveTo>
                  <a:pt x="1825116" y="0"/>
                </a:moveTo>
                <a:lnTo>
                  <a:pt x="116433" y="0"/>
                </a:lnTo>
                <a:lnTo>
                  <a:pt x="71114" y="9142"/>
                </a:lnTo>
                <a:lnTo>
                  <a:pt x="34104" y="34083"/>
                </a:lnTo>
                <a:lnTo>
                  <a:pt x="9150" y="71098"/>
                </a:lnTo>
                <a:lnTo>
                  <a:pt x="0" y="116459"/>
                </a:lnTo>
                <a:lnTo>
                  <a:pt x="0" y="1047876"/>
                </a:lnTo>
                <a:lnTo>
                  <a:pt x="9150" y="1093237"/>
                </a:lnTo>
                <a:lnTo>
                  <a:pt x="34104" y="1130252"/>
                </a:lnTo>
                <a:lnTo>
                  <a:pt x="71114" y="1155193"/>
                </a:lnTo>
                <a:lnTo>
                  <a:pt x="116433" y="1164336"/>
                </a:lnTo>
                <a:lnTo>
                  <a:pt x="1825116" y="1164336"/>
                </a:lnTo>
                <a:lnTo>
                  <a:pt x="1870477" y="1155193"/>
                </a:lnTo>
                <a:lnTo>
                  <a:pt x="1907492" y="1130252"/>
                </a:lnTo>
                <a:lnTo>
                  <a:pt x="1932433" y="1093237"/>
                </a:lnTo>
                <a:lnTo>
                  <a:pt x="1941576" y="1047876"/>
                </a:lnTo>
                <a:lnTo>
                  <a:pt x="1941576" y="116459"/>
                </a:lnTo>
                <a:lnTo>
                  <a:pt x="1932433" y="71098"/>
                </a:lnTo>
                <a:lnTo>
                  <a:pt x="1907492" y="34083"/>
                </a:lnTo>
                <a:lnTo>
                  <a:pt x="1870477" y="9142"/>
                </a:lnTo>
                <a:lnTo>
                  <a:pt x="1825116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339088" y="3135376"/>
            <a:ext cx="2589107" cy="1552787"/>
          </a:xfrm>
          <a:custGeom>
            <a:avLst/>
            <a:gdLst/>
            <a:ahLst/>
            <a:cxnLst/>
            <a:rect l="l" t="t" r="r" b="b"/>
            <a:pathLst>
              <a:path w="1941830" h="1164589">
                <a:moveTo>
                  <a:pt x="0" y="116459"/>
                </a:moveTo>
                <a:lnTo>
                  <a:pt x="9150" y="71098"/>
                </a:lnTo>
                <a:lnTo>
                  <a:pt x="34104" y="34083"/>
                </a:lnTo>
                <a:lnTo>
                  <a:pt x="71114" y="9142"/>
                </a:lnTo>
                <a:lnTo>
                  <a:pt x="116433" y="0"/>
                </a:lnTo>
                <a:lnTo>
                  <a:pt x="1825116" y="0"/>
                </a:lnTo>
                <a:lnTo>
                  <a:pt x="1870477" y="9142"/>
                </a:lnTo>
                <a:lnTo>
                  <a:pt x="1907492" y="34083"/>
                </a:lnTo>
                <a:lnTo>
                  <a:pt x="1932433" y="71098"/>
                </a:lnTo>
                <a:lnTo>
                  <a:pt x="1941576" y="116459"/>
                </a:lnTo>
                <a:lnTo>
                  <a:pt x="1941576" y="1047876"/>
                </a:lnTo>
                <a:lnTo>
                  <a:pt x="1932433" y="1093237"/>
                </a:lnTo>
                <a:lnTo>
                  <a:pt x="1907492" y="1130252"/>
                </a:lnTo>
                <a:lnTo>
                  <a:pt x="1870477" y="1155193"/>
                </a:lnTo>
                <a:lnTo>
                  <a:pt x="1825116" y="1164336"/>
                </a:lnTo>
                <a:lnTo>
                  <a:pt x="116433" y="1164336"/>
                </a:lnTo>
                <a:lnTo>
                  <a:pt x="71114" y="1155193"/>
                </a:lnTo>
                <a:lnTo>
                  <a:pt x="34104" y="1130252"/>
                </a:lnTo>
                <a:lnTo>
                  <a:pt x="9150" y="1093237"/>
                </a:lnTo>
                <a:lnTo>
                  <a:pt x="0" y="1047876"/>
                </a:lnTo>
                <a:lnTo>
                  <a:pt x="0" y="1164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537140" y="3278969"/>
            <a:ext cx="2192867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b="1" spc="-7" dirty="0">
                <a:latin typeface="Calibri"/>
                <a:cs typeface="Calibri"/>
              </a:rPr>
              <a:t>Objetos</a:t>
            </a:r>
            <a:r>
              <a:rPr sz="2667" b="1" spc="-127" dirty="0">
                <a:latin typeface="Calibri"/>
                <a:cs typeface="Calibri"/>
              </a:rPr>
              <a:t> </a:t>
            </a:r>
            <a:r>
              <a:rPr sz="2667" b="1" dirty="0">
                <a:latin typeface="Calibri"/>
                <a:cs typeface="Calibri"/>
              </a:rPr>
              <a:t>usados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1690" y="3652859"/>
            <a:ext cx="903393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b="1" dirty="0">
                <a:latin typeface="Calibri"/>
                <a:cs typeface="Calibri"/>
              </a:rPr>
              <a:t>e</a:t>
            </a:r>
            <a:r>
              <a:rPr sz="2667" b="1" spc="-100" dirty="0">
                <a:latin typeface="Calibri"/>
                <a:cs typeface="Calibri"/>
              </a:rPr>
              <a:t> </a:t>
            </a:r>
            <a:r>
              <a:rPr sz="2667" b="1" dirty="0">
                <a:latin typeface="Calibri"/>
                <a:cs typeface="Calibri"/>
              </a:rPr>
              <a:t>suas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7415" y="4024309"/>
            <a:ext cx="1912620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b="1" spc="-7" dirty="0">
                <a:latin typeface="Calibri"/>
                <a:cs typeface="Calibri"/>
              </a:rPr>
              <a:t>propriedades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12544" y="5340095"/>
            <a:ext cx="3583093" cy="233680"/>
          </a:xfrm>
          <a:custGeom>
            <a:avLst/>
            <a:gdLst/>
            <a:ahLst/>
            <a:cxnLst/>
            <a:rect l="l" t="t" r="r" b="b"/>
            <a:pathLst>
              <a:path w="2687320" h="175260">
                <a:moveTo>
                  <a:pt x="0" y="175259"/>
                </a:moveTo>
                <a:lnTo>
                  <a:pt x="2686812" y="175259"/>
                </a:lnTo>
                <a:lnTo>
                  <a:pt x="2686812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52EB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1284223" y="5075936"/>
            <a:ext cx="2587413" cy="1552787"/>
          </a:xfrm>
          <a:custGeom>
            <a:avLst/>
            <a:gdLst/>
            <a:ahLst/>
            <a:cxnLst/>
            <a:rect l="l" t="t" r="r" b="b"/>
            <a:pathLst>
              <a:path w="1940560" h="1164589">
                <a:moveTo>
                  <a:pt x="1823593" y="0"/>
                </a:moveTo>
                <a:lnTo>
                  <a:pt x="116433" y="0"/>
                </a:lnTo>
                <a:lnTo>
                  <a:pt x="71114" y="9141"/>
                </a:lnTo>
                <a:lnTo>
                  <a:pt x="34104" y="34080"/>
                </a:lnTo>
                <a:lnTo>
                  <a:pt x="9150" y="71087"/>
                </a:lnTo>
                <a:lnTo>
                  <a:pt x="0" y="116433"/>
                </a:lnTo>
                <a:lnTo>
                  <a:pt x="0" y="1047902"/>
                </a:lnTo>
                <a:lnTo>
                  <a:pt x="9150" y="1093221"/>
                </a:lnTo>
                <a:lnTo>
                  <a:pt x="34104" y="1130231"/>
                </a:lnTo>
                <a:lnTo>
                  <a:pt x="71114" y="1155185"/>
                </a:lnTo>
                <a:lnTo>
                  <a:pt x="116433" y="1164336"/>
                </a:lnTo>
                <a:lnTo>
                  <a:pt x="1823593" y="1164336"/>
                </a:lnTo>
                <a:lnTo>
                  <a:pt x="1868953" y="1155185"/>
                </a:lnTo>
                <a:lnTo>
                  <a:pt x="1905968" y="1130231"/>
                </a:lnTo>
                <a:lnTo>
                  <a:pt x="1930909" y="1093221"/>
                </a:lnTo>
                <a:lnTo>
                  <a:pt x="1940052" y="1047902"/>
                </a:lnTo>
                <a:lnTo>
                  <a:pt x="1940052" y="116433"/>
                </a:lnTo>
                <a:lnTo>
                  <a:pt x="1930909" y="71087"/>
                </a:lnTo>
                <a:lnTo>
                  <a:pt x="1905968" y="34080"/>
                </a:lnTo>
                <a:lnTo>
                  <a:pt x="1868953" y="9141"/>
                </a:lnTo>
                <a:lnTo>
                  <a:pt x="182359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1284223" y="5075936"/>
            <a:ext cx="2587413" cy="1552787"/>
          </a:xfrm>
          <a:custGeom>
            <a:avLst/>
            <a:gdLst/>
            <a:ahLst/>
            <a:cxnLst/>
            <a:rect l="l" t="t" r="r" b="b"/>
            <a:pathLst>
              <a:path w="1940560" h="1164589">
                <a:moveTo>
                  <a:pt x="0" y="116433"/>
                </a:moveTo>
                <a:lnTo>
                  <a:pt x="9150" y="71087"/>
                </a:lnTo>
                <a:lnTo>
                  <a:pt x="34104" y="34080"/>
                </a:lnTo>
                <a:lnTo>
                  <a:pt x="71114" y="9141"/>
                </a:lnTo>
                <a:lnTo>
                  <a:pt x="116433" y="0"/>
                </a:lnTo>
                <a:lnTo>
                  <a:pt x="1823593" y="0"/>
                </a:lnTo>
                <a:lnTo>
                  <a:pt x="1868953" y="9141"/>
                </a:lnTo>
                <a:lnTo>
                  <a:pt x="1905968" y="34080"/>
                </a:lnTo>
                <a:lnTo>
                  <a:pt x="1930909" y="71087"/>
                </a:lnTo>
                <a:lnTo>
                  <a:pt x="1940052" y="116433"/>
                </a:lnTo>
                <a:lnTo>
                  <a:pt x="1940052" y="1047902"/>
                </a:lnTo>
                <a:lnTo>
                  <a:pt x="1930909" y="1093221"/>
                </a:lnTo>
                <a:lnTo>
                  <a:pt x="1905968" y="1130231"/>
                </a:lnTo>
                <a:lnTo>
                  <a:pt x="1868953" y="1155185"/>
                </a:lnTo>
                <a:lnTo>
                  <a:pt x="1823593" y="1164336"/>
                </a:lnTo>
                <a:lnTo>
                  <a:pt x="116433" y="1164336"/>
                </a:lnTo>
                <a:lnTo>
                  <a:pt x="71114" y="1155185"/>
                </a:lnTo>
                <a:lnTo>
                  <a:pt x="34104" y="1130231"/>
                </a:lnTo>
                <a:lnTo>
                  <a:pt x="9150" y="1093221"/>
                </a:lnTo>
                <a:lnTo>
                  <a:pt x="0" y="1047902"/>
                </a:lnTo>
                <a:lnTo>
                  <a:pt x="0" y="11643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1812204" y="5221968"/>
            <a:ext cx="1527387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b="1" spc="-7" dirty="0">
                <a:latin typeface="Calibri"/>
                <a:cs typeface="Calibri"/>
              </a:rPr>
              <a:t>Demandas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1614" y="5375428"/>
            <a:ext cx="1348740" cy="1025131"/>
          </a:xfrm>
          <a:prstGeom prst="rect">
            <a:avLst/>
          </a:prstGeom>
        </p:spPr>
        <p:txBody>
          <a:bodyPr vert="horz" wrap="square" lIns="0" tIns="237913" rIns="0" bIns="0" rtlCol="0">
            <a:spAutoFit/>
          </a:bodyPr>
          <a:lstStyle/>
          <a:p>
            <a:pPr marL="40639">
              <a:spcBef>
                <a:spcPts val="1873"/>
              </a:spcBef>
            </a:pPr>
            <a:r>
              <a:rPr sz="2667" b="1" spc="-7" dirty="0">
                <a:latin typeface="Calibri"/>
                <a:cs typeface="Calibri"/>
              </a:rPr>
              <a:t>espaciais</a:t>
            </a:r>
            <a:endParaRPr sz="2667">
              <a:latin typeface="Calibri"/>
              <a:cs typeface="Calibri"/>
            </a:endParaRPr>
          </a:p>
          <a:p>
            <a:pPr marL="16933">
              <a:spcBef>
                <a:spcPts val="1040"/>
              </a:spcBef>
            </a:pPr>
            <a:r>
              <a:rPr sz="1600" b="1" spc="-7" dirty="0">
                <a:latin typeface="Calibri"/>
                <a:cs typeface="Calibri"/>
              </a:rPr>
              <a:t>Ambiente</a:t>
            </a:r>
            <a:r>
              <a:rPr sz="1600" b="1" spc="-113" dirty="0">
                <a:latin typeface="Calibri"/>
                <a:cs typeface="Calibri"/>
              </a:rPr>
              <a:t> </a:t>
            </a:r>
            <a:r>
              <a:rPr sz="1600" b="1" spc="-7" dirty="0">
                <a:latin typeface="Calibri"/>
                <a:cs typeface="Calibri"/>
              </a:rPr>
              <a:t>físico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85231" y="3521456"/>
            <a:ext cx="231987" cy="1930400"/>
          </a:xfrm>
          <a:custGeom>
            <a:avLst/>
            <a:gdLst/>
            <a:ahLst/>
            <a:cxnLst/>
            <a:rect l="l" t="t" r="r" b="b"/>
            <a:pathLst>
              <a:path w="173989" h="1447800">
                <a:moveTo>
                  <a:pt x="0" y="1447800"/>
                </a:moveTo>
                <a:lnTo>
                  <a:pt x="173736" y="1447800"/>
                </a:lnTo>
                <a:lnTo>
                  <a:pt x="173736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22E04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4775200" y="5075936"/>
            <a:ext cx="2794000" cy="1552787"/>
          </a:xfrm>
          <a:custGeom>
            <a:avLst/>
            <a:gdLst/>
            <a:ahLst/>
            <a:cxnLst/>
            <a:rect l="l" t="t" r="r" b="b"/>
            <a:pathLst>
              <a:path w="2095500" h="1164589">
                <a:moveTo>
                  <a:pt x="1979040" y="0"/>
                </a:moveTo>
                <a:lnTo>
                  <a:pt x="116459" y="0"/>
                </a:lnTo>
                <a:lnTo>
                  <a:pt x="71098" y="9141"/>
                </a:lnTo>
                <a:lnTo>
                  <a:pt x="34083" y="34080"/>
                </a:lnTo>
                <a:lnTo>
                  <a:pt x="9142" y="71087"/>
                </a:lnTo>
                <a:lnTo>
                  <a:pt x="0" y="116433"/>
                </a:lnTo>
                <a:lnTo>
                  <a:pt x="0" y="1047902"/>
                </a:lnTo>
                <a:lnTo>
                  <a:pt x="9142" y="1093221"/>
                </a:lnTo>
                <a:lnTo>
                  <a:pt x="34083" y="1130231"/>
                </a:lnTo>
                <a:lnTo>
                  <a:pt x="71098" y="1155185"/>
                </a:lnTo>
                <a:lnTo>
                  <a:pt x="116459" y="1164336"/>
                </a:lnTo>
                <a:lnTo>
                  <a:pt x="1979040" y="1164336"/>
                </a:lnTo>
                <a:lnTo>
                  <a:pt x="2024401" y="1155185"/>
                </a:lnTo>
                <a:lnTo>
                  <a:pt x="2061416" y="1130231"/>
                </a:lnTo>
                <a:lnTo>
                  <a:pt x="2086357" y="1093221"/>
                </a:lnTo>
                <a:lnTo>
                  <a:pt x="2095500" y="1047902"/>
                </a:lnTo>
                <a:lnTo>
                  <a:pt x="2095500" y="116433"/>
                </a:lnTo>
                <a:lnTo>
                  <a:pt x="2086357" y="71087"/>
                </a:lnTo>
                <a:lnTo>
                  <a:pt x="2061416" y="34080"/>
                </a:lnTo>
                <a:lnTo>
                  <a:pt x="2024401" y="9141"/>
                </a:lnTo>
                <a:lnTo>
                  <a:pt x="1979040" y="0"/>
                </a:lnTo>
                <a:close/>
              </a:path>
            </a:pathLst>
          </a:custGeom>
          <a:solidFill>
            <a:srgbClr val="1FE41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4775200" y="5075936"/>
            <a:ext cx="2794000" cy="1552787"/>
          </a:xfrm>
          <a:custGeom>
            <a:avLst/>
            <a:gdLst/>
            <a:ahLst/>
            <a:cxnLst/>
            <a:rect l="l" t="t" r="r" b="b"/>
            <a:pathLst>
              <a:path w="2095500" h="1164589">
                <a:moveTo>
                  <a:pt x="0" y="116433"/>
                </a:moveTo>
                <a:lnTo>
                  <a:pt x="9142" y="71087"/>
                </a:lnTo>
                <a:lnTo>
                  <a:pt x="34083" y="34080"/>
                </a:lnTo>
                <a:lnTo>
                  <a:pt x="71098" y="9141"/>
                </a:lnTo>
                <a:lnTo>
                  <a:pt x="116459" y="0"/>
                </a:lnTo>
                <a:lnTo>
                  <a:pt x="1979040" y="0"/>
                </a:lnTo>
                <a:lnTo>
                  <a:pt x="2024401" y="9141"/>
                </a:lnTo>
                <a:lnTo>
                  <a:pt x="2061416" y="34080"/>
                </a:lnTo>
                <a:lnTo>
                  <a:pt x="2086357" y="71087"/>
                </a:lnTo>
                <a:lnTo>
                  <a:pt x="2095500" y="116433"/>
                </a:lnTo>
                <a:lnTo>
                  <a:pt x="2095500" y="1047902"/>
                </a:lnTo>
                <a:lnTo>
                  <a:pt x="2086357" y="1093221"/>
                </a:lnTo>
                <a:lnTo>
                  <a:pt x="2061416" y="1130231"/>
                </a:lnTo>
                <a:lnTo>
                  <a:pt x="2024401" y="1155185"/>
                </a:lnTo>
                <a:lnTo>
                  <a:pt x="1979040" y="1164336"/>
                </a:lnTo>
                <a:lnTo>
                  <a:pt x="116459" y="1164336"/>
                </a:lnTo>
                <a:lnTo>
                  <a:pt x="71098" y="1155185"/>
                </a:lnTo>
                <a:lnTo>
                  <a:pt x="34083" y="1130231"/>
                </a:lnTo>
                <a:lnTo>
                  <a:pt x="9142" y="1093221"/>
                </a:lnTo>
                <a:lnTo>
                  <a:pt x="0" y="1047902"/>
                </a:lnTo>
                <a:lnTo>
                  <a:pt x="0" y="11643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4906263" y="5184987"/>
            <a:ext cx="2530685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b="1" spc="-7" dirty="0">
                <a:latin typeface="Calibri"/>
                <a:cs typeface="Calibri"/>
              </a:rPr>
              <a:t>Demandas</a:t>
            </a:r>
            <a:r>
              <a:rPr sz="2667" b="1" spc="-93" dirty="0">
                <a:latin typeface="Calibri"/>
                <a:cs typeface="Calibri"/>
              </a:rPr>
              <a:t> </a:t>
            </a:r>
            <a:r>
              <a:rPr sz="2667" b="1" spc="-7" dirty="0">
                <a:latin typeface="Calibri"/>
                <a:cs typeface="Calibri"/>
              </a:rPr>
              <a:t>sociais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93208" y="5725498"/>
            <a:ext cx="2203873" cy="7095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37252" algn="ctr">
              <a:lnSpc>
                <a:spcPts val="1840"/>
              </a:lnSpc>
              <a:spcBef>
                <a:spcPts val="133"/>
              </a:spcBef>
            </a:pPr>
            <a:r>
              <a:rPr sz="1600" b="1" spc="-7" dirty="0">
                <a:latin typeface="Calibri"/>
                <a:cs typeface="Calibri"/>
              </a:rPr>
              <a:t>Ambiente</a:t>
            </a:r>
            <a:r>
              <a:rPr sz="1600" b="1" spc="-33" dirty="0">
                <a:latin typeface="Calibri"/>
                <a:cs typeface="Calibri"/>
              </a:rPr>
              <a:t> </a:t>
            </a:r>
            <a:r>
              <a:rPr sz="1600" b="1" spc="-7" dirty="0">
                <a:latin typeface="Calibri"/>
                <a:cs typeface="Calibri"/>
              </a:rPr>
              <a:t>social</a:t>
            </a:r>
            <a:endParaRPr sz="1600">
              <a:latin typeface="Calibri"/>
              <a:cs typeface="Calibri"/>
            </a:endParaRPr>
          </a:p>
          <a:p>
            <a:pPr marR="33866" algn="ctr">
              <a:lnSpc>
                <a:spcPts val="1760"/>
              </a:lnSpc>
            </a:pPr>
            <a:r>
              <a:rPr sz="1600" b="1" dirty="0">
                <a:latin typeface="Calibri"/>
                <a:cs typeface="Calibri"/>
              </a:rPr>
              <a:t>+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40"/>
              </a:lnSpc>
            </a:pPr>
            <a:r>
              <a:rPr sz="1600" b="1" spc="-13" dirty="0">
                <a:latin typeface="Calibri"/>
                <a:cs typeface="Calibri"/>
              </a:rPr>
              <a:t>contexto </a:t>
            </a:r>
            <a:r>
              <a:rPr sz="1600" b="1" spc="-7" dirty="0">
                <a:latin typeface="Calibri"/>
                <a:cs typeface="Calibri"/>
              </a:rPr>
              <a:t>virtual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93" dirty="0">
                <a:latin typeface="Calibri"/>
                <a:cs typeface="Calibri"/>
              </a:rPr>
              <a:t> </a:t>
            </a:r>
            <a:r>
              <a:rPr sz="1600" b="1" spc="-7" dirty="0">
                <a:latin typeface="Calibri"/>
                <a:cs typeface="Calibri"/>
              </a:rPr>
              <a:t>cultural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85231" y="1580896"/>
            <a:ext cx="231987" cy="1930400"/>
          </a:xfrm>
          <a:custGeom>
            <a:avLst/>
            <a:gdLst/>
            <a:ahLst/>
            <a:cxnLst/>
            <a:rect l="l" t="t" r="r" b="b"/>
            <a:pathLst>
              <a:path w="173989" h="1447800">
                <a:moveTo>
                  <a:pt x="0" y="1447800"/>
                </a:moveTo>
                <a:lnTo>
                  <a:pt x="173736" y="1447800"/>
                </a:lnTo>
                <a:lnTo>
                  <a:pt x="173736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2DD6A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4724400" y="3135376"/>
            <a:ext cx="2895600" cy="1552787"/>
          </a:xfrm>
          <a:custGeom>
            <a:avLst/>
            <a:gdLst/>
            <a:ahLst/>
            <a:cxnLst/>
            <a:rect l="l" t="t" r="r" b="b"/>
            <a:pathLst>
              <a:path w="2171700" h="1164589">
                <a:moveTo>
                  <a:pt x="2055240" y="0"/>
                </a:moveTo>
                <a:lnTo>
                  <a:pt x="116459" y="0"/>
                </a:lnTo>
                <a:lnTo>
                  <a:pt x="71098" y="9142"/>
                </a:lnTo>
                <a:lnTo>
                  <a:pt x="34083" y="34083"/>
                </a:lnTo>
                <a:lnTo>
                  <a:pt x="9142" y="71098"/>
                </a:lnTo>
                <a:lnTo>
                  <a:pt x="0" y="116459"/>
                </a:lnTo>
                <a:lnTo>
                  <a:pt x="0" y="1047876"/>
                </a:lnTo>
                <a:lnTo>
                  <a:pt x="9142" y="1093237"/>
                </a:lnTo>
                <a:lnTo>
                  <a:pt x="34083" y="1130252"/>
                </a:lnTo>
                <a:lnTo>
                  <a:pt x="71098" y="1155193"/>
                </a:lnTo>
                <a:lnTo>
                  <a:pt x="116459" y="1164336"/>
                </a:lnTo>
                <a:lnTo>
                  <a:pt x="2055240" y="1164336"/>
                </a:lnTo>
                <a:lnTo>
                  <a:pt x="2100601" y="1155193"/>
                </a:lnTo>
                <a:lnTo>
                  <a:pt x="2137616" y="1130252"/>
                </a:lnTo>
                <a:lnTo>
                  <a:pt x="2162557" y="1093237"/>
                </a:lnTo>
                <a:lnTo>
                  <a:pt x="2171700" y="1047876"/>
                </a:lnTo>
                <a:lnTo>
                  <a:pt x="2171700" y="116459"/>
                </a:lnTo>
                <a:lnTo>
                  <a:pt x="2162557" y="71098"/>
                </a:lnTo>
                <a:lnTo>
                  <a:pt x="2137616" y="34083"/>
                </a:lnTo>
                <a:lnTo>
                  <a:pt x="2100601" y="9142"/>
                </a:lnTo>
                <a:lnTo>
                  <a:pt x="2055240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4724400" y="3135376"/>
            <a:ext cx="2895600" cy="1552787"/>
          </a:xfrm>
          <a:custGeom>
            <a:avLst/>
            <a:gdLst/>
            <a:ahLst/>
            <a:cxnLst/>
            <a:rect l="l" t="t" r="r" b="b"/>
            <a:pathLst>
              <a:path w="2171700" h="1164589">
                <a:moveTo>
                  <a:pt x="0" y="116459"/>
                </a:moveTo>
                <a:lnTo>
                  <a:pt x="9142" y="71098"/>
                </a:lnTo>
                <a:lnTo>
                  <a:pt x="34083" y="34083"/>
                </a:lnTo>
                <a:lnTo>
                  <a:pt x="71098" y="9142"/>
                </a:lnTo>
                <a:lnTo>
                  <a:pt x="116459" y="0"/>
                </a:lnTo>
                <a:lnTo>
                  <a:pt x="2055240" y="0"/>
                </a:lnTo>
                <a:lnTo>
                  <a:pt x="2100601" y="9142"/>
                </a:lnTo>
                <a:lnTo>
                  <a:pt x="2137616" y="34083"/>
                </a:lnTo>
                <a:lnTo>
                  <a:pt x="2162557" y="71098"/>
                </a:lnTo>
                <a:lnTo>
                  <a:pt x="2171700" y="116459"/>
                </a:lnTo>
                <a:lnTo>
                  <a:pt x="2171700" y="1047876"/>
                </a:lnTo>
                <a:lnTo>
                  <a:pt x="2162557" y="1093237"/>
                </a:lnTo>
                <a:lnTo>
                  <a:pt x="2137616" y="1130252"/>
                </a:lnTo>
                <a:lnTo>
                  <a:pt x="2100601" y="1155193"/>
                </a:lnTo>
                <a:lnTo>
                  <a:pt x="2055240" y="1164336"/>
                </a:lnTo>
                <a:lnTo>
                  <a:pt x="116459" y="1164336"/>
                </a:lnTo>
                <a:lnTo>
                  <a:pt x="71098" y="1155193"/>
                </a:lnTo>
                <a:lnTo>
                  <a:pt x="34083" y="1130252"/>
                </a:lnTo>
                <a:lnTo>
                  <a:pt x="9142" y="1093237"/>
                </a:lnTo>
                <a:lnTo>
                  <a:pt x="0" y="1047876"/>
                </a:lnTo>
                <a:lnTo>
                  <a:pt x="0" y="1164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4973320" y="3465068"/>
            <a:ext cx="2397760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b="1" spc="-7" dirty="0">
                <a:latin typeface="Calibri"/>
                <a:cs typeface="Calibri"/>
              </a:rPr>
              <a:t>Sequenciamento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8695" y="3838957"/>
            <a:ext cx="1207347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b="1" dirty="0">
                <a:latin typeface="Calibri"/>
                <a:cs typeface="Calibri"/>
              </a:rPr>
              <a:t>e</a:t>
            </a:r>
            <a:r>
              <a:rPr sz="2667" b="1" spc="-107" dirty="0">
                <a:latin typeface="Calibri"/>
                <a:cs typeface="Calibri"/>
              </a:rPr>
              <a:t> </a:t>
            </a:r>
            <a:r>
              <a:rPr sz="2667" b="1" spc="-7" dirty="0">
                <a:latin typeface="Calibri"/>
                <a:cs typeface="Calibri"/>
              </a:rPr>
              <a:t>tempo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07152" y="1458976"/>
            <a:ext cx="3584787" cy="233680"/>
          </a:xfrm>
          <a:custGeom>
            <a:avLst/>
            <a:gdLst/>
            <a:ahLst/>
            <a:cxnLst/>
            <a:rect l="l" t="t" r="r" b="b"/>
            <a:pathLst>
              <a:path w="2688590" h="175259">
                <a:moveTo>
                  <a:pt x="0" y="175260"/>
                </a:moveTo>
                <a:lnTo>
                  <a:pt x="2688336" y="175260"/>
                </a:lnTo>
                <a:lnTo>
                  <a:pt x="2688336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39B6C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4775200" y="1194815"/>
            <a:ext cx="2794000" cy="1552787"/>
          </a:xfrm>
          <a:custGeom>
            <a:avLst/>
            <a:gdLst/>
            <a:ahLst/>
            <a:cxnLst/>
            <a:rect l="l" t="t" r="r" b="b"/>
            <a:pathLst>
              <a:path w="2095500" h="1164589">
                <a:moveTo>
                  <a:pt x="1979040" y="0"/>
                </a:moveTo>
                <a:lnTo>
                  <a:pt x="116459" y="0"/>
                </a:lnTo>
                <a:lnTo>
                  <a:pt x="71098" y="9142"/>
                </a:lnTo>
                <a:lnTo>
                  <a:pt x="34083" y="34083"/>
                </a:lnTo>
                <a:lnTo>
                  <a:pt x="9142" y="71098"/>
                </a:lnTo>
                <a:lnTo>
                  <a:pt x="0" y="116459"/>
                </a:lnTo>
                <a:lnTo>
                  <a:pt x="0" y="1047876"/>
                </a:lnTo>
                <a:lnTo>
                  <a:pt x="9142" y="1093237"/>
                </a:lnTo>
                <a:lnTo>
                  <a:pt x="34083" y="1130252"/>
                </a:lnTo>
                <a:lnTo>
                  <a:pt x="71098" y="1155193"/>
                </a:lnTo>
                <a:lnTo>
                  <a:pt x="116459" y="1164336"/>
                </a:lnTo>
                <a:lnTo>
                  <a:pt x="1979040" y="1164336"/>
                </a:lnTo>
                <a:lnTo>
                  <a:pt x="2024401" y="1155193"/>
                </a:lnTo>
                <a:lnTo>
                  <a:pt x="2061416" y="1130252"/>
                </a:lnTo>
                <a:lnTo>
                  <a:pt x="2086357" y="1093237"/>
                </a:lnTo>
                <a:lnTo>
                  <a:pt x="2095500" y="1047876"/>
                </a:lnTo>
                <a:lnTo>
                  <a:pt x="2095500" y="116459"/>
                </a:lnTo>
                <a:lnTo>
                  <a:pt x="2086357" y="71098"/>
                </a:lnTo>
                <a:lnTo>
                  <a:pt x="2061416" y="34083"/>
                </a:lnTo>
                <a:lnTo>
                  <a:pt x="2024401" y="9142"/>
                </a:lnTo>
                <a:lnTo>
                  <a:pt x="197904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4775200" y="1194815"/>
            <a:ext cx="2794000" cy="1552787"/>
          </a:xfrm>
          <a:custGeom>
            <a:avLst/>
            <a:gdLst/>
            <a:ahLst/>
            <a:cxnLst/>
            <a:rect l="l" t="t" r="r" b="b"/>
            <a:pathLst>
              <a:path w="2095500" h="1164589">
                <a:moveTo>
                  <a:pt x="0" y="116459"/>
                </a:moveTo>
                <a:lnTo>
                  <a:pt x="9142" y="71098"/>
                </a:lnTo>
                <a:lnTo>
                  <a:pt x="34083" y="34083"/>
                </a:lnTo>
                <a:lnTo>
                  <a:pt x="71098" y="9142"/>
                </a:lnTo>
                <a:lnTo>
                  <a:pt x="116459" y="0"/>
                </a:lnTo>
                <a:lnTo>
                  <a:pt x="1979040" y="0"/>
                </a:lnTo>
                <a:lnTo>
                  <a:pt x="2024401" y="9142"/>
                </a:lnTo>
                <a:lnTo>
                  <a:pt x="2061416" y="34083"/>
                </a:lnTo>
                <a:lnTo>
                  <a:pt x="2086357" y="71098"/>
                </a:lnTo>
                <a:lnTo>
                  <a:pt x="2095500" y="116459"/>
                </a:lnTo>
                <a:lnTo>
                  <a:pt x="2095500" y="1047876"/>
                </a:lnTo>
                <a:lnTo>
                  <a:pt x="2086357" y="1093237"/>
                </a:lnTo>
                <a:lnTo>
                  <a:pt x="2061416" y="1130252"/>
                </a:lnTo>
                <a:lnTo>
                  <a:pt x="2024401" y="1155193"/>
                </a:lnTo>
                <a:lnTo>
                  <a:pt x="1979040" y="1164336"/>
                </a:lnTo>
                <a:lnTo>
                  <a:pt x="116459" y="1164336"/>
                </a:lnTo>
                <a:lnTo>
                  <a:pt x="71098" y="1155193"/>
                </a:lnTo>
                <a:lnTo>
                  <a:pt x="34083" y="1130252"/>
                </a:lnTo>
                <a:lnTo>
                  <a:pt x="9142" y="1093237"/>
                </a:lnTo>
                <a:lnTo>
                  <a:pt x="0" y="1047876"/>
                </a:lnTo>
                <a:lnTo>
                  <a:pt x="0" y="1164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 txBox="1"/>
          <p:nvPr/>
        </p:nvSpPr>
        <p:spPr>
          <a:xfrm>
            <a:off x="5737352" y="1151805"/>
            <a:ext cx="868680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b="1" dirty="0">
                <a:latin typeface="Calibri"/>
                <a:cs typeface="Calibri"/>
              </a:rPr>
              <a:t>A</a:t>
            </a:r>
            <a:r>
              <a:rPr sz="2667" b="1" spc="-20" dirty="0">
                <a:latin typeface="Calibri"/>
                <a:cs typeface="Calibri"/>
              </a:rPr>
              <a:t>ç</a:t>
            </a:r>
            <a:r>
              <a:rPr sz="2667" b="1" dirty="0">
                <a:latin typeface="Calibri"/>
                <a:cs typeface="Calibri"/>
              </a:rPr>
              <a:t>ões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27320" y="1525694"/>
            <a:ext cx="1889760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b="1" spc="-7" dirty="0">
                <a:latin typeface="Calibri"/>
                <a:cs typeface="Calibri"/>
              </a:rPr>
              <a:t>necessárias</a:t>
            </a:r>
            <a:r>
              <a:rPr sz="2667" b="1" spc="-73" dirty="0">
                <a:latin typeface="Calibri"/>
                <a:cs typeface="Calibri"/>
              </a:rPr>
              <a:t> </a:t>
            </a:r>
            <a:r>
              <a:rPr sz="2667" b="1" dirty="0">
                <a:latin typeface="Calibri"/>
                <a:cs typeface="Calibri"/>
              </a:rPr>
              <a:t>e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31816" y="1897550"/>
            <a:ext cx="2081953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b="1" dirty="0">
                <a:latin typeface="Calibri"/>
                <a:cs typeface="Calibri"/>
              </a:rPr>
              <a:t>habilidades</a:t>
            </a:r>
            <a:r>
              <a:rPr sz="2667" b="1" spc="-120" dirty="0">
                <a:latin typeface="Calibri"/>
                <a:cs typeface="Calibri"/>
              </a:rPr>
              <a:t> </a:t>
            </a:r>
            <a:r>
              <a:rPr sz="2667" b="1" dirty="0">
                <a:latin typeface="Calibri"/>
                <a:cs typeface="Calibri"/>
              </a:rPr>
              <a:t>de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37479" y="2269000"/>
            <a:ext cx="1871133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b="1" dirty="0">
                <a:latin typeface="Calibri"/>
                <a:cs typeface="Calibri"/>
              </a:rPr>
              <a:t>desemp</a:t>
            </a:r>
            <a:r>
              <a:rPr sz="2667" b="1" spc="-7" dirty="0">
                <a:latin typeface="Calibri"/>
                <a:cs typeface="Calibri"/>
              </a:rPr>
              <a:t>en</a:t>
            </a:r>
            <a:r>
              <a:rPr sz="2667" b="1" spc="-13" dirty="0">
                <a:latin typeface="Calibri"/>
                <a:cs typeface="Calibri"/>
              </a:rPr>
              <a:t>h</a:t>
            </a:r>
            <a:r>
              <a:rPr sz="2667" b="1" dirty="0">
                <a:latin typeface="Calibri"/>
                <a:cs typeface="Calibri"/>
              </a:rPr>
              <a:t>o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879840" y="1580896"/>
            <a:ext cx="233680" cy="1930400"/>
          </a:xfrm>
          <a:custGeom>
            <a:avLst/>
            <a:gdLst/>
            <a:ahLst/>
            <a:cxnLst/>
            <a:rect l="l" t="t" r="r" b="b"/>
            <a:pathLst>
              <a:path w="175259" h="1447800">
                <a:moveTo>
                  <a:pt x="0" y="1447800"/>
                </a:moveTo>
                <a:lnTo>
                  <a:pt x="175259" y="1447800"/>
                </a:lnTo>
                <a:lnTo>
                  <a:pt x="175259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8473439" y="1194815"/>
            <a:ext cx="2587413" cy="1552787"/>
          </a:xfrm>
          <a:custGeom>
            <a:avLst/>
            <a:gdLst/>
            <a:ahLst/>
            <a:cxnLst/>
            <a:rect l="l" t="t" r="r" b="b"/>
            <a:pathLst>
              <a:path w="1940559" h="1164589">
                <a:moveTo>
                  <a:pt x="1823593" y="0"/>
                </a:moveTo>
                <a:lnTo>
                  <a:pt x="116459" y="0"/>
                </a:lnTo>
                <a:lnTo>
                  <a:pt x="71098" y="9142"/>
                </a:lnTo>
                <a:lnTo>
                  <a:pt x="34083" y="34083"/>
                </a:lnTo>
                <a:lnTo>
                  <a:pt x="9142" y="71098"/>
                </a:lnTo>
                <a:lnTo>
                  <a:pt x="0" y="116459"/>
                </a:lnTo>
                <a:lnTo>
                  <a:pt x="0" y="1047876"/>
                </a:lnTo>
                <a:lnTo>
                  <a:pt x="9142" y="1093237"/>
                </a:lnTo>
                <a:lnTo>
                  <a:pt x="34083" y="1130252"/>
                </a:lnTo>
                <a:lnTo>
                  <a:pt x="71098" y="1155193"/>
                </a:lnTo>
                <a:lnTo>
                  <a:pt x="116459" y="1164336"/>
                </a:lnTo>
                <a:lnTo>
                  <a:pt x="1823593" y="1164336"/>
                </a:lnTo>
                <a:lnTo>
                  <a:pt x="1868953" y="1155193"/>
                </a:lnTo>
                <a:lnTo>
                  <a:pt x="1905968" y="1130252"/>
                </a:lnTo>
                <a:lnTo>
                  <a:pt x="1930909" y="1093237"/>
                </a:lnTo>
                <a:lnTo>
                  <a:pt x="1940052" y="1047876"/>
                </a:lnTo>
                <a:lnTo>
                  <a:pt x="1940052" y="116459"/>
                </a:lnTo>
                <a:lnTo>
                  <a:pt x="1930909" y="71098"/>
                </a:lnTo>
                <a:lnTo>
                  <a:pt x="1905968" y="34083"/>
                </a:lnTo>
                <a:lnTo>
                  <a:pt x="1868953" y="9142"/>
                </a:lnTo>
                <a:lnTo>
                  <a:pt x="1823593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8473439" y="1194815"/>
            <a:ext cx="2587413" cy="1552787"/>
          </a:xfrm>
          <a:custGeom>
            <a:avLst/>
            <a:gdLst/>
            <a:ahLst/>
            <a:cxnLst/>
            <a:rect l="l" t="t" r="r" b="b"/>
            <a:pathLst>
              <a:path w="1940559" h="1164589">
                <a:moveTo>
                  <a:pt x="0" y="116459"/>
                </a:moveTo>
                <a:lnTo>
                  <a:pt x="9142" y="71098"/>
                </a:lnTo>
                <a:lnTo>
                  <a:pt x="34083" y="34083"/>
                </a:lnTo>
                <a:lnTo>
                  <a:pt x="71098" y="9142"/>
                </a:lnTo>
                <a:lnTo>
                  <a:pt x="116459" y="0"/>
                </a:lnTo>
                <a:lnTo>
                  <a:pt x="1823593" y="0"/>
                </a:lnTo>
                <a:lnTo>
                  <a:pt x="1868953" y="9142"/>
                </a:lnTo>
                <a:lnTo>
                  <a:pt x="1905968" y="34083"/>
                </a:lnTo>
                <a:lnTo>
                  <a:pt x="1930909" y="71098"/>
                </a:lnTo>
                <a:lnTo>
                  <a:pt x="1940052" y="116459"/>
                </a:lnTo>
                <a:lnTo>
                  <a:pt x="1940052" y="1047876"/>
                </a:lnTo>
                <a:lnTo>
                  <a:pt x="1930909" y="1093237"/>
                </a:lnTo>
                <a:lnTo>
                  <a:pt x="1905968" y="1130252"/>
                </a:lnTo>
                <a:lnTo>
                  <a:pt x="1868953" y="1155193"/>
                </a:lnTo>
                <a:lnTo>
                  <a:pt x="1823593" y="1164336"/>
                </a:lnTo>
                <a:lnTo>
                  <a:pt x="116459" y="1164336"/>
                </a:lnTo>
                <a:lnTo>
                  <a:pt x="71098" y="1155193"/>
                </a:lnTo>
                <a:lnTo>
                  <a:pt x="34083" y="1130252"/>
                </a:lnTo>
                <a:lnTo>
                  <a:pt x="9142" y="1093237"/>
                </a:lnTo>
                <a:lnTo>
                  <a:pt x="0" y="1047876"/>
                </a:lnTo>
                <a:lnTo>
                  <a:pt x="0" y="1164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 txBox="1"/>
          <p:nvPr/>
        </p:nvSpPr>
        <p:spPr>
          <a:xfrm>
            <a:off x="8879501" y="1277383"/>
            <a:ext cx="1778000" cy="46758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933" b="1" spc="-13" dirty="0">
                <a:latin typeface="Calibri"/>
                <a:cs typeface="Calibri"/>
              </a:rPr>
              <a:t>Funções</a:t>
            </a:r>
            <a:r>
              <a:rPr sz="2933" b="1" spc="-60" dirty="0">
                <a:latin typeface="Calibri"/>
                <a:cs typeface="Calibri"/>
              </a:rPr>
              <a:t> </a:t>
            </a:r>
            <a:r>
              <a:rPr sz="2933" b="1" spc="-7" dirty="0">
                <a:latin typeface="Calibri"/>
                <a:cs typeface="Calibri"/>
              </a:rPr>
              <a:t>do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310286" y="1688762"/>
            <a:ext cx="918633" cy="46758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933" b="1" spc="-13" dirty="0">
                <a:latin typeface="Calibri"/>
                <a:cs typeface="Calibri"/>
              </a:rPr>
              <a:t>c</a:t>
            </a:r>
            <a:r>
              <a:rPr sz="2933" b="1" spc="-27" dirty="0">
                <a:latin typeface="Calibri"/>
                <a:cs typeface="Calibri"/>
              </a:rPr>
              <a:t>o</a:t>
            </a:r>
            <a:r>
              <a:rPr sz="2933" b="1" spc="-13" dirty="0">
                <a:latin typeface="Calibri"/>
                <a:cs typeface="Calibri"/>
              </a:rPr>
              <a:t>rpo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69342" y="2097192"/>
            <a:ext cx="1799167" cy="46758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933" b="1" spc="-7" dirty="0">
                <a:latin typeface="Calibri"/>
                <a:cs typeface="Calibri"/>
              </a:rPr>
              <a:t>necessári</a:t>
            </a:r>
            <a:r>
              <a:rPr sz="2933" b="1" spc="-20" dirty="0">
                <a:latin typeface="Calibri"/>
                <a:cs typeface="Calibri"/>
              </a:rPr>
              <a:t>a</a:t>
            </a:r>
            <a:r>
              <a:rPr sz="2933" b="1" spc="-7" dirty="0">
                <a:latin typeface="Calibri"/>
                <a:cs typeface="Calibri"/>
              </a:rPr>
              <a:t>s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473439" y="3135376"/>
            <a:ext cx="2587413" cy="1552787"/>
          </a:xfrm>
          <a:custGeom>
            <a:avLst/>
            <a:gdLst/>
            <a:ahLst/>
            <a:cxnLst/>
            <a:rect l="l" t="t" r="r" b="b"/>
            <a:pathLst>
              <a:path w="1940559" h="1164589">
                <a:moveTo>
                  <a:pt x="1823593" y="0"/>
                </a:moveTo>
                <a:lnTo>
                  <a:pt x="116459" y="0"/>
                </a:lnTo>
                <a:lnTo>
                  <a:pt x="71098" y="9142"/>
                </a:lnTo>
                <a:lnTo>
                  <a:pt x="34083" y="34083"/>
                </a:lnTo>
                <a:lnTo>
                  <a:pt x="9142" y="71098"/>
                </a:lnTo>
                <a:lnTo>
                  <a:pt x="0" y="116459"/>
                </a:lnTo>
                <a:lnTo>
                  <a:pt x="0" y="1047876"/>
                </a:lnTo>
                <a:lnTo>
                  <a:pt x="9142" y="1093237"/>
                </a:lnTo>
                <a:lnTo>
                  <a:pt x="34083" y="1130252"/>
                </a:lnTo>
                <a:lnTo>
                  <a:pt x="71098" y="1155193"/>
                </a:lnTo>
                <a:lnTo>
                  <a:pt x="116459" y="1164336"/>
                </a:lnTo>
                <a:lnTo>
                  <a:pt x="1823593" y="1164336"/>
                </a:lnTo>
                <a:lnTo>
                  <a:pt x="1868953" y="1155193"/>
                </a:lnTo>
                <a:lnTo>
                  <a:pt x="1905968" y="1130252"/>
                </a:lnTo>
                <a:lnTo>
                  <a:pt x="1930909" y="1093237"/>
                </a:lnTo>
                <a:lnTo>
                  <a:pt x="1940052" y="1047876"/>
                </a:lnTo>
                <a:lnTo>
                  <a:pt x="1940052" y="116459"/>
                </a:lnTo>
                <a:lnTo>
                  <a:pt x="1930909" y="71098"/>
                </a:lnTo>
                <a:lnTo>
                  <a:pt x="1905968" y="34083"/>
                </a:lnTo>
                <a:lnTo>
                  <a:pt x="1868953" y="9142"/>
                </a:lnTo>
                <a:lnTo>
                  <a:pt x="182359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8473439" y="3135376"/>
            <a:ext cx="2587413" cy="1552787"/>
          </a:xfrm>
          <a:custGeom>
            <a:avLst/>
            <a:gdLst/>
            <a:ahLst/>
            <a:cxnLst/>
            <a:rect l="l" t="t" r="r" b="b"/>
            <a:pathLst>
              <a:path w="1940559" h="1164589">
                <a:moveTo>
                  <a:pt x="0" y="116459"/>
                </a:moveTo>
                <a:lnTo>
                  <a:pt x="9142" y="71098"/>
                </a:lnTo>
                <a:lnTo>
                  <a:pt x="34083" y="34083"/>
                </a:lnTo>
                <a:lnTo>
                  <a:pt x="71098" y="9142"/>
                </a:lnTo>
                <a:lnTo>
                  <a:pt x="116459" y="0"/>
                </a:lnTo>
                <a:lnTo>
                  <a:pt x="1823593" y="0"/>
                </a:lnTo>
                <a:lnTo>
                  <a:pt x="1868953" y="9142"/>
                </a:lnTo>
                <a:lnTo>
                  <a:pt x="1905968" y="34083"/>
                </a:lnTo>
                <a:lnTo>
                  <a:pt x="1930909" y="71098"/>
                </a:lnTo>
                <a:lnTo>
                  <a:pt x="1940052" y="116459"/>
                </a:lnTo>
                <a:lnTo>
                  <a:pt x="1940052" y="1047876"/>
                </a:lnTo>
                <a:lnTo>
                  <a:pt x="1930909" y="1093237"/>
                </a:lnTo>
                <a:lnTo>
                  <a:pt x="1905968" y="1130252"/>
                </a:lnTo>
                <a:lnTo>
                  <a:pt x="1868953" y="1155193"/>
                </a:lnTo>
                <a:lnTo>
                  <a:pt x="1823593" y="1164336"/>
                </a:lnTo>
                <a:lnTo>
                  <a:pt x="116459" y="1164336"/>
                </a:lnTo>
                <a:lnTo>
                  <a:pt x="71098" y="1155193"/>
                </a:lnTo>
                <a:lnTo>
                  <a:pt x="34083" y="1130252"/>
                </a:lnTo>
                <a:lnTo>
                  <a:pt x="9142" y="1093237"/>
                </a:lnTo>
                <a:lnTo>
                  <a:pt x="0" y="1047876"/>
                </a:lnTo>
                <a:lnTo>
                  <a:pt x="0" y="1164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 txBox="1"/>
          <p:nvPr/>
        </p:nvSpPr>
        <p:spPr>
          <a:xfrm>
            <a:off x="8723038" y="3219196"/>
            <a:ext cx="2092113" cy="46758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933" b="1" spc="-20" dirty="0">
                <a:latin typeface="Calibri"/>
                <a:cs typeface="Calibri"/>
              </a:rPr>
              <a:t>Estruturas</a:t>
            </a:r>
            <a:r>
              <a:rPr sz="2933" b="1" spc="-27" dirty="0">
                <a:latin typeface="Calibri"/>
                <a:cs typeface="Calibri"/>
              </a:rPr>
              <a:t> </a:t>
            </a:r>
            <a:r>
              <a:rPr sz="2933" b="1" spc="-7" dirty="0">
                <a:latin typeface="Calibri"/>
                <a:cs typeface="Calibri"/>
              </a:rPr>
              <a:t>do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69342" y="3629659"/>
            <a:ext cx="1799167" cy="883148"/>
          </a:xfrm>
          <a:prstGeom prst="rect">
            <a:avLst/>
          </a:prstGeom>
        </p:spPr>
        <p:txBody>
          <a:bodyPr vert="horz" wrap="square" lIns="0" tIns="61807" rIns="0" bIns="0" rtlCol="0">
            <a:spAutoFit/>
          </a:bodyPr>
          <a:lstStyle/>
          <a:p>
            <a:pPr marL="16933" marR="6773" indent="440256">
              <a:lnSpc>
                <a:spcPts val="3213"/>
              </a:lnSpc>
              <a:spcBef>
                <a:spcPts val="487"/>
              </a:spcBef>
            </a:pPr>
            <a:r>
              <a:rPr sz="2933" b="1" spc="-13" dirty="0">
                <a:latin typeface="Calibri"/>
                <a:cs typeface="Calibri"/>
              </a:rPr>
              <a:t>corpo  </a:t>
            </a:r>
            <a:r>
              <a:rPr sz="2933" b="1" spc="-7" dirty="0">
                <a:latin typeface="Calibri"/>
                <a:cs typeface="Calibri"/>
              </a:rPr>
              <a:t>necessári</a:t>
            </a:r>
            <a:r>
              <a:rPr sz="2933" b="1" spc="-20" dirty="0">
                <a:latin typeface="Calibri"/>
                <a:cs typeface="Calibri"/>
              </a:rPr>
              <a:t>a</a:t>
            </a:r>
            <a:r>
              <a:rPr sz="2933" b="1" spc="-7" dirty="0">
                <a:latin typeface="Calibri"/>
                <a:cs typeface="Calibri"/>
              </a:rPr>
              <a:t>s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37879" y="444280"/>
            <a:ext cx="11692467" cy="3257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0" tIns="17780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40"/>
              </a:spcBef>
            </a:pP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da </a:t>
            </a:r>
            <a:r>
              <a:rPr sz="2000" spc="-13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pt-BR" sz="2000" spc="-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000" spc="-7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Ocupação</a:t>
            </a:r>
            <a:r>
              <a:rPr lang="pt-BR" sz="2000" spc="-7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analisando brincadeiras e brinquedos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302752" y="4801615"/>
            <a:ext cx="2838704" cy="165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 txBox="1"/>
          <p:nvPr/>
        </p:nvSpPr>
        <p:spPr>
          <a:xfrm>
            <a:off x="10478686" y="6409469"/>
            <a:ext cx="14647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60" dirty="0">
                <a:latin typeface="Calibri"/>
                <a:cs typeface="Calibri"/>
              </a:rPr>
              <a:t>AOTA,</a:t>
            </a:r>
            <a:r>
              <a:rPr sz="2400" spc="-10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2014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1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537447" y="2029162"/>
            <a:ext cx="462573" cy="828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392415" y="2891535"/>
            <a:ext cx="612648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7408503" y="2945552"/>
            <a:ext cx="51816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54863">
            <a:solidFill>
              <a:srgbClr val="0462C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6786879" y="2625343"/>
            <a:ext cx="1953768" cy="2441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392923" y="1648901"/>
            <a:ext cx="617220" cy="26331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0166"/>
              </a:lnSpc>
              <a:spcBef>
                <a:spcPts val="133"/>
              </a:spcBef>
            </a:pPr>
            <a:r>
              <a:rPr sz="8800" i="1" dirty="0">
                <a:solidFill>
                  <a:srgbClr val="0462C1"/>
                </a:solidFill>
                <a:latin typeface="Calibri"/>
                <a:cs typeface="Calibri"/>
              </a:rPr>
              <a:t>?</a:t>
            </a:r>
            <a:endParaRPr sz="8800">
              <a:latin typeface="Calibri"/>
              <a:cs typeface="Calibri"/>
            </a:endParaRPr>
          </a:p>
          <a:p>
            <a:pPr marL="81278">
              <a:lnSpc>
                <a:spcPts val="10166"/>
              </a:lnSpc>
            </a:pPr>
            <a:r>
              <a:rPr sz="8800" i="1" dirty="0">
                <a:solidFill>
                  <a:srgbClr val="0462C1"/>
                </a:solidFill>
                <a:latin typeface="Calibri"/>
                <a:cs typeface="Calibri"/>
              </a:rPr>
              <a:t>?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57439" y="4133088"/>
            <a:ext cx="612648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473527" y="4187105"/>
            <a:ext cx="51816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54863">
            <a:solidFill>
              <a:srgbClr val="0462C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258681" y="395111"/>
            <a:ext cx="7303008" cy="5638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82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1"/>
            <a:ext cx="11592910" cy="468313"/>
          </a:xfr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7569"/>
            <a:ext cx="11592910" cy="570246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AOTA. American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Framework: Domain &amp;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3rd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American Journal of Occupational Therapy.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Volume 68(Supplement 1), March/April 2014. 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FERLAND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F. O modelo lúdico: a utilização do potencial terapêutico do brincar.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Temas do Desenvolvimento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v. 14, n. 81, p. 50-55,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spc="-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GASKILL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spc="7" dirty="0" smtClean="0">
                <a:latin typeface="Arial" panose="020B0604020202020204" pitchFamily="34" charset="0"/>
                <a:cs typeface="Arial" panose="020B0604020202020204" pitchFamily="34" charset="0"/>
              </a:rPr>
              <a:t>R;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47" dirty="0">
                <a:latin typeface="Arial" panose="020B0604020202020204" pitchFamily="34" charset="0"/>
                <a:cs typeface="Arial" panose="020B0604020202020204" pitchFamily="34" charset="0"/>
              </a:rPr>
              <a:t>PERRY,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</a:rPr>
              <a:t>The Neurobiological </a:t>
            </a:r>
            <a:r>
              <a:rPr lang="en-US" sz="1400" spc="-13" dirty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spc="-13" dirty="0"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Neurosequential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sz="1400" i="1" spc="-7" dirty="0">
                <a:latin typeface="Arial" panose="020B0604020202020204" pitchFamily="34" charset="0"/>
                <a:cs typeface="Arial" panose="020B0604020202020204" pitchFamily="34" charset="0"/>
              </a:rPr>
              <a:t>of Therapeutics </a:t>
            </a:r>
            <a:r>
              <a:rPr lang="en-US" sz="1400" i="1" spc="-13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Guide Play in the </a:t>
            </a:r>
            <a:r>
              <a:rPr lang="en-US" sz="1400" i="1" spc="-7" dirty="0">
                <a:latin typeface="Arial" panose="020B0604020202020204" pitchFamily="34" charset="0"/>
                <a:cs typeface="Arial" panose="020B0604020202020204" pitchFamily="34" charset="0"/>
              </a:rPr>
              <a:t>Healing Process. In: </a:t>
            </a:r>
            <a:r>
              <a:rPr lang="en-US" sz="1400" spc="-13" dirty="0">
                <a:latin typeface="Arial" panose="020B0604020202020204" pitchFamily="34" charset="0"/>
                <a:cs typeface="Arial" panose="020B0604020202020204" pitchFamily="34" charset="0"/>
              </a:rPr>
              <a:t>Cathy </a:t>
            </a:r>
            <a:r>
              <a:rPr lang="en-US" sz="1400" spc="7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Malchiodi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</a:rPr>
              <a:t>and David </a:t>
            </a:r>
            <a:r>
              <a:rPr lang="en-US" sz="1400" spc="7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spc="-20" dirty="0">
                <a:latin typeface="Arial" panose="020B0604020202020204" pitchFamily="34" charset="0"/>
                <a:cs typeface="Arial" panose="020B0604020202020204" pitchFamily="34" charset="0"/>
              </a:rPr>
              <a:t>Crenshaw.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Creative Arts </a:t>
            </a:r>
            <a:r>
              <a:rPr lang="en-US" sz="1400" b="1" spc="-7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n-US" sz="1400" b="1" spc="-7" dirty="0">
                <a:latin typeface="Arial" panose="020B0604020202020204" pitchFamily="34" charset="0"/>
                <a:cs typeface="Arial" panose="020B0604020202020204" pitchFamily="34" charset="0"/>
              </a:rPr>
              <a:t>Therapy for  </a:t>
            </a:r>
            <a:r>
              <a:rPr lang="en-US" sz="1400" b="1" spc="-13" dirty="0">
                <a:latin typeface="Arial" panose="020B0604020202020204" pitchFamily="34" charset="0"/>
                <a:cs typeface="Arial" panose="020B0604020202020204" pitchFamily="34" charset="0"/>
              </a:rPr>
              <a:t>Attachment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Problems. 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Southern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California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Disponível em </a:t>
            </a:r>
            <a:r>
              <a:rPr lang="pt-BR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http://chan.usc.edu/about-us/os-and-ot - Acessado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em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17/11/2014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spc="-13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1400" spc="-13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S.; </a:t>
            </a:r>
            <a:r>
              <a:rPr lang="en-US" sz="1400" spc="-33" dirty="0">
                <a:latin typeface="Arial" panose="020B0604020202020204" pitchFamily="34" charset="0"/>
                <a:cs typeface="Arial" panose="020B0604020202020204" pitchFamily="34" charset="0"/>
              </a:rPr>
              <a:t>AAMODT,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S.. </a:t>
            </a:r>
            <a:r>
              <a:rPr lang="en-US" sz="1400" spc="-33" dirty="0">
                <a:latin typeface="Arial" panose="020B0604020202020204" pitchFamily="34" charset="0"/>
                <a:cs typeface="Arial" panose="020B0604020202020204" pitchFamily="34" charset="0"/>
              </a:rPr>
              <a:t>Play, 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</a:rPr>
              <a:t>Stress, and the Learning Brain. Cerebrum, </a:t>
            </a:r>
            <a:r>
              <a:rPr lang="en-US" sz="1400" spc="-27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n-US" sz="1400" spc="-2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</a:rPr>
              <a:t>2012.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</a:rPr>
              <a:t>1-12. </a:t>
            </a:r>
            <a:r>
              <a:rPr lang="en-US" sz="1400" spc="-7" dirty="0" err="1">
                <a:latin typeface="Arial" panose="020B0604020202020204" pitchFamily="34" charset="0"/>
                <a:cs typeface="Arial" panose="020B0604020202020204" pitchFamily="34" charset="0"/>
              </a:rPr>
              <a:t>Disponível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sz="1400" spc="-7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400" spc="-7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://dana.org/Cerebrum/2012/Play,_Stress,_and_the_Learning_Brain/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WFOT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Statement on Occupational Therapy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Meeting, 2011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WFOT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Position Statement on Human Rights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Council Meeting,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WFOT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Statement on Occupational Therapy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Council Meeting, 2011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Commission on Social Determinants of Health CSDH.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Closing the gap in a generation: health equity through action on the social determinants of health.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Final Report of the Commission on Social Determinants of Health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Geneva: World Health Organization, 2008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Social Determinants of Health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Report by the Secretariat. 132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session.  Geneva: World Health Organization, November, 2011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Outcome of World Conference on Social determinants of Health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The Sixty-fifth World Health Assembly. Report on The World Conference on Social determinants of Health.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Rio de Janeiro,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2012.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60" y="152401"/>
            <a:ext cx="1297149" cy="7946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21" y="3459930"/>
            <a:ext cx="1512340" cy="13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6254" y="366616"/>
            <a:ext cx="11286547" cy="425124"/>
          </a:xfrm>
          <a:solidFill>
            <a:srgbClr val="009999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pt-BR" alt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Viver uma vida PLENA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725213" y="1306018"/>
            <a:ext cx="6831725" cy="734594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Terapia Ocupacional pode ser definida como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uma profissão que visa capacitar as pessoas a viver em sua plenitude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28511" y="2816419"/>
            <a:ext cx="7914290" cy="978729"/>
          </a:xfrm>
          <a:prstGeom prst="rect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perspectiva ocupacional, uma vida plena significa a oportunidade de envolver-se em atividades </a:t>
            </a:r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que a pessoa quer e precisa fazer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não importando sua condição de saúde, social, seu estilo de vida, ou o contexto em que encontre.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606251" y="6107707"/>
            <a:ext cx="113655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USA, 2014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5213" y="4366652"/>
            <a:ext cx="3668111" cy="1477328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Terapia Ocupacional é uma profissão cujo objetivo principal é tornar as pessoas capazes de participar das ocupações da vida cotidiana.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701252" y="4366652"/>
            <a:ext cx="3041549" cy="1477328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participação em ocupações cotidianas permite que as pessoas construam sua identidade, saúde e bem estar.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3" y="2434247"/>
            <a:ext cx="2619375" cy="1743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2" y="972813"/>
            <a:ext cx="2933700" cy="15621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407665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315832" y="1295400"/>
            <a:ext cx="2973906" cy="69584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As pessoas podem sofrer restrições ou impedimentos na participação em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ocupações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099050" y="2277099"/>
            <a:ext cx="36803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Compreensão a partir de definições da CIF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http://www3.who.int/icf/icftemplate.cfm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99032" y="3714646"/>
            <a:ext cx="5030459" cy="92333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Terapia ocupacional é uma profissão de saúde centrada no cliente, preocupada em promover a saúde e o bem estar através da ocupação.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2803" y="5229225"/>
            <a:ext cx="11163169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principal objetivo da terapia ocupacional é facilitar a participação das pessoas em suas atividades cotidianas/diárias.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464146" y="6081026"/>
            <a:ext cx="119182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WFOT, 2011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92803" y="148073"/>
            <a:ext cx="11286547" cy="425124"/>
          </a:xfrm>
          <a:solidFill>
            <a:srgbClr val="009999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pt-BR" alt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Viver uma vida PLENA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457904" y="778979"/>
            <a:ext cx="1713186" cy="535363"/>
          </a:xfrm>
          <a:prstGeom prst="rightArrow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ALTERAÇÕES</a:t>
            </a:r>
            <a:endParaRPr lang="pt-BR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5339256" y="766173"/>
            <a:ext cx="184006" cy="12434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606469" y="877383"/>
            <a:ext cx="3084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estrutura e/ou funções do corpo</a:t>
            </a: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>
            <a:off x="5634034" y="1609964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criadas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pelo ambiente </a:t>
            </a:r>
            <a:endParaRPr lang="pt-BR" sz="1600" dirty="0"/>
          </a:p>
        </p:txBody>
      </p:sp>
      <p:sp>
        <p:nvSpPr>
          <p:cNvPr id="16" name="Seta para a Direita 15"/>
          <p:cNvSpPr/>
          <p:nvPr/>
        </p:nvSpPr>
        <p:spPr>
          <a:xfrm>
            <a:off x="3457904" y="1507991"/>
            <a:ext cx="1713186" cy="535363"/>
          </a:xfrm>
          <a:prstGeom prst="rightArrow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cs typeface="Arial" panose="020B0604020202020204" pitchFamily="34" charset="0"/>
              </a:rPr>
              <a:t>RESTRIÇÕES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4" name="Chave Esquerda 13"/>
          <p:cNvSpPr/>
          <p:nvPr/>
        </p:nvSpPr>
        <p:spPr>
          <a:xfrm>
            <a:off x="8696882" y="699991"/>
            <a:ext cx="154585" cy="7230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8774174" y="906098"/>
            <a:ext cx="3179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condições físicas ou mentais (saúde) </a:t>
            </a:r>
            <a:endParaRPr lang="pt-BR" sz="1400" dirty="0"/>
          </a:p>
        </p:txBody>
      </p:sp>
      <p:sp>
        <p:nvSpPr>
          <p:cNvPr id="19" name="Chave Esquerda 18"/>
          <p:cNvSpPr/>
          <p:nvPr/>
        </p:nvSpPr>
        <p:spPr>
          <a:xfrm>
            <a:off x="7837952" y="1431203"/>
            <a:ext cx="154585" cy="7230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992537" y="1578500"/>
            <a:ext cx="2454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físico, social, atitudinal, legal</a:t>
            </a:r>
            <a:endParaRPr lang="pt-BR" sz="1400" dirty="0"/>
          </a:p>
        </p:txBody>
      </p:sp>
      <p:sp>
        <p:nvSpPr>
          <p:cNvPr id="18" name="Elipse 17"/>
          <p:cNvSpPr/>
          <p:nvPr/>
        </p:nvSpPr>
        <p:spPr>
          <a:xfrm>
            <a:off x="346985" y="1019503"/>
            <a:ext cx="2942753" cy="12086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36" y="3228639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/>
      <p:bldP spid="12" grpId="0"/>
      <p:bldP spid="16" grpId="0" animBg="1"/>
      <p:bldP spid="14" grpId="0" animBg="1"/>
      <p:bldP spid="15" grpId="0"/>
      <p:bldP spid="1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437109" y="696584"/>
            <a:ext cx="7424629" cy="1455718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Terapeutas ocupacionais alcançam este objetivo trabalhando com indivíduos e comunidades para ampliar/favorecer suas possibilidades de engajamento nas ocupações que eles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querem, precisam ou espera-se que façam...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7109" y="2242855"/>
            <a:ext cx="1142289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charset="0"/>
              </a:rPr>
              <a:t>...seja pela modificação da ocupação ou dos ambientes, para facilitar e dar suporte ao seu engajamento ocupacional. 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39397" y="3154392"/>
            <a:ext cx="751489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charset="0"/>
              </a:rPr>
              <a:t>“ocupação” refere-se às varias atividades cotidianas que as pessoas realizam como indivíduos, em família e nas comunidades para ocupar seu tempo e </a:t>
            </a:r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trazer  significado </a:t>
            </a:r>
            <a:r>
              <a:rPr lang="pt-BR" u="sng" dirty="0">
                <a:latin typeface="Arial" charset="0"/>
              </a:rPr>
              <a:t>e propósito à vida.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689695" y="6225725"/>
            <a:ext cx="117030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>
                <a:latin typeface="Arial" charset="0"/>
              </a:rPr>
              <a:t>WFOT, 2011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95146" y="4449734"/>
            <a:ext cx="11364856" cy="369332"/>
          </a:xfrm>
          <a:prstGeom prst="rect">
            <a:avLst/>
          </a:prstGeom>
          <a:solidFill>
            <a:srgbClr val="FFFFCC"/>
          </a:solidFill>
          <a:ln>
            <a:solidFill>
              <a:srgbClr val="CCFF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charset="0"/>
              </a:rPr>
              <a:t>Ocupações  incluem coisas que as pessoas precisam, querem e espera-se que façam.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05" y="4985266"/>
            <a:ext cx="2628900" cy="17335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41" y="2979739"/>
            <a:ext cx="2064361" cy="13581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5" y="2971810"/>
            <a:ext cx="1302904" cy="13661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77" y="809773"/>
            <a:ext cx="3781425" cy="1209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37109" y="148073"/>
            <a:ext cx="11422893" cy="425124"/>
          </a:xfrm>
          <a:solidFill>
            <a:srgbClr val="009999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pt-BR" alt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Viver uma vida PLENA</a:t>
            </a:r>
          </a:p>
        </p:txBody>
      </p:sp>
    </p:spTree>
    <p:extLst>
      <p:ext uri="{BB962C8B-B14F-4D97-AF65-F5344CB8AC3E}">
        <p14:creationId xmlns:p14="http://schemas.microsoft.com/office/powerpoint/2010/main" val="41734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210207" y="823297"/>
            <a:ext cx="6001407" cy="1097377"/>
          </a:xfrm>
          <a:solidFill>
            <a:schemeClr val="bg1"/>
          </a:solidFill>
          <a:ln>
            <a:solidFill>
              <a:srgbClr val="009999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As atividades humanas desenvolvidas no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dia-a-dia (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COTIDIANO) são o que chamamos de ocupações, e elas são os blocos de construção da nossa saúde física, psicológica, emocional e espiritual.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576679" y="2690317"/>
            <a:ext cx="108232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USA, 2014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2258" y="2130771"/>
            <a:ext cx="11751066" cy="369332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ocupação também tem sido considerada  como um dos Determinantes Sociais da Saúde (DSS)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2258" y="5004212"/>
            <a:ext cx="1175106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processos saúde-doença são determinados também por fatores socioeconômicos, políticos, culturais, de gênero, étnicos, entre outros que influenciam e impactam diretamente a saúde de pessoas e populações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822859" y="2674571"/>
            <a:ext cx="20863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WHO, 2008, 2011, 2012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495724" y="5764498"/>
            <a:ext cx="253430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TOWNSEND, MARVAL, 2013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94" y="771264"/>
            <a:ext cx="3348730" cy="1149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31" y="3117216"/>
            <a:ext cx="3124200" cy="14668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02" y="2518910"/>
            <a:ext cx="4495587" cy="2427958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10207" y="148073"/>
            <a:ext cx="11803117" cy="425124"/>
          </a:xfrm>
          <a:prstGeom prst="rect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1800" b="1" smtClean="0">
                <a:latin typeface="Arial" panose="020B0604020202020204" pitchFamily="34" charset="0"/>
                <a:cs typeface="Arial" panose="020B0604020202020204" pitchFamily="34" charset="0"/>
              </a:rPr>
              <a:t>Viver uma vida PLENA</a:t>
            </a:r>
            <a:endParaRPr lang="pt-BR" alt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286495" y="978148"/>
            <a:ext cx="7311734" cy="410369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40"/>
              </a:spcBef>
              <a:tabLst>
                <a:tab pos="241300" algn="l"/>
              </a:tabLst>
            </a:pP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Ocupações: </a:t>
            </a:r>
            <a:r>
              <a:rPr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cotidianas nas </a:t>
            </a:r>
            <a:r>
              <a:rPr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crianças se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envolvem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9548767" y="1413808"/>
            <a:ext cx="840105" cy="546100"/>
          </a:xfrm>
          <a:custGeom>
            <a:avLst/>
            <a:gdLst/>
            <a:ahLst/>
            <a:cxnLst/>
            <a:rect l="l" t="t" r="r" b="b"/>
            <a:pathLst>
              <a:path w="840104" h="546100">
                <a:moveTo>
                  <a:pt x="748792" y="0"/>
                </a:moveTo>
                <a:lnTo>
                  <a:pt x="90931" y="0"/>
                </a:lnTo>
                <a:lnTo>
                  <a:pt x="55560" y="7153"/>
                </a:lnTo>
                <a:lnTo>
                  <a:pt x="26654" y="26654"/>
                </a:lnTo>
                <a:lnTo>
                  <a:pt x="7153" y="55560"/>
                </a:lnTo>
                <a:lnTo>
                  <a:pt x="0" y="90931"/>
                </a:lnTo>
                <a:lnTo>
                  <a:pt x="0" y="454660"/>
                </a:lnTo>
                <a:lnTo>
                  <a:pt x="7153" y="490031"/>
                </a:lnTo>
                <a:lnTo>
                  <a:pt x="26654" y="518937"/>
                </a:lnTo>
                <a:lnTo>
                  <a:pt x="55560" y="538438"/>
                </a:lnTo>
                <a:lnTo>
                  <a:pt x="90931" y="545592"/>
                </a:lnTo>
                <a:lnTo>
                  <a:pt x="748792" y="545592"/>
                </a:lnTo>
                <a:lnTo>
                  <a:pt x="784163" y="538438"/>
                </a:lnTo>
                <a:lnTo>
                  <a:pt x="813069" y="518937"/>
                </a:lnTo>
                <a:lnTo>
                  <a:pt x="832570" y="490031"/>
                </a:lnTo>
                <a:lnTo>
                  <a:pt x="839724" y="454660"/>
                </a:lnTo>
                <a:lnTo>
                  <a:pt x="839724" y="90931"/>
                </a:lnTo>
                <a:lnTo>
                  <a:pt x="832570" y="55560"/>
                </a:lnTo>
                <a:lnTo>
                  <a:pt x="813069" y="26654"/>
                </a:lnTo>
                <a:lnTo>
                  <a:pt x="784163" y="7153"/>
                </a:lnTo>
                <a:lnTo>
                  <a:pt x="74879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/>
          <p:nvPr/>
        </p:nvSpPr>
        <p:spPr>
          <a:xfrm>
            <a:off x="9549780" y="1575602"/>
            <a:ext cx="8835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Ocupações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10393189" y="1773092"/>
            <a:ext cx="474345" cy="388620"/>
          </a:xfrm>
          <a:custGeom>
            <a:avLst/>
            <a:gdLst/>
            <a:ahLst/>
            <a:cxnLst/>
            <a:rect l="l" t="t" r="r" b="b"/>
            <a:pathLst>
              <a:path w="474345" h="388619">
                <a:moveTo>
                  <a:pt x="0" y="0"/>
                </a:moveTo>
                <a:lnTo>
                  <a:pt x="47394" y="21456"/>
                </a:lnTo>
                <a:lnTo>
                  <a:pt x="93581" y="45083"/>
                </a:lnTo>
                <a:lnTo>
                  <a:pt x="138495" y="70826"/>
                </a:lnTo>
                <a:lnTo>
                  <a:pt x="182066" y="98627"/>
                </a:lnTo>
                <a:lnTo>
                  <a:pt x="224225" y="128430"/>
                </a:lnTo>
                <a:lnTo>
                  <a:pt x="264906" y="160178"/>
                </a:lnTo>
                <a:lnTo>
                  <a:pt x="304038" y="193816"/>
                </a:lnTo>
                <a:lnTo>
                  <a:pt x="341554" y="229286"/>
                </a:lnTo>
                <a:lnTo>
                  <a:pt x="377386" y="266533"/>
                </a:lnTo>
                <a:lnTo>
                  <a:pt x="411465" y="305499"/>
                </a:lnTo>
                <a:lnTo>
                  <a:pt x="443722" y="346129"/>
                </a:lnTo>
                <a:lnTo>
                  <a:pt x="474091" y="388366"/>
                </a:lnTo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10585086" y="2166664"/>
            <a:ext cx="840105" cy="546100"/>
          </a:xfrm>
          <a:custGeom>
            <a:avLst/>
            <a:gdLst/>
            <a:ahLst/>
            <a:cxnLst/>
            <a:rect l="l" t="t" r="r" b="b"/>
            <a:pathLst>
              <a:path w="840104" h="546100">
                <a:moveTo>
                  <a:pt x="748792" y="0"/>
                </a:moveTo>
                <a:lnTo>
                  <a:pt x="90931" y="0"/>
                </a:lnTo>
                <a:lnTo>
                  <a:pt x="55560" y="7153"/>
                </a:lnTo>
                <a:lnTo>
                  <a:pt x="26654" y="26654"/>
                </a:lnTo>
                <a:lnTo>
                  <a:pt x="7153" y="55560"/>
                </a:lnTo>
                <a:lnTo>
                  <a:pt x="0" y="90931"/>
                </a:lnTo>
                <a:lnTo>
                  <a:pt x="0" y="454659"/>
                </a:lnTo>
                <a:lnTo>
                  <a:pt x="7153" y="490031"/>
                </a:lnTo>
                <a:lnTo>
                  <a:pt x="26654" y="518937"/>
                </a:lnTo>
                <a:lnTo>
                  <a:pt x="55560" y="538438"/>
                </a:lnTo>
                <a:lnTo>
                  <a:pt x="90931" y="545592"/>
                </a:lnTo>
                <a:lnTo>
                  <a:pt x="748792" y="545592"/>
                </a:lnTo>
                <a:lnTo>
                  <a:pt x="784163" y="538438"/>
                </a:lnTo>
                <a:lnTo>
                  <a:pt x="813069" y="518937"/>
                </a:lnTo>
                <a:lnTo>
                  <a:pt x="832570" y="490031"/>
                </a:lnTo>
                <a:lnTo>
                  <a:pt x="839724" y="454659"/>
                </a:lnTo>
                <a:lnTo>
                  <a:pt x="839724" y="90931"/>
                </a:lnTo>
                <a:lnTo>
                  <a:pt x="832570" y="55560"/>
                </a:lnTo>
                <a:lnTo>
                  <a:pt x="813069" y="26654"/>
                </a:lnTo>
                <a:lnTo>
                  <a:pt x="784163" y="7153"/>
                </a:lnTo>
                <a:lnTo>
                  <a:pt x="74879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10585086" y="2166664"/>
            <a:ext cx="840105" cy="546100"/>
          </a:xfrm>
          <a:custGeom>
            <a:avLst/>
            <a:gdLst/>
            <a:ahLst/>
            <a:cxnLst/>
            <a:rect l="l" t="t" r="r" b="b"/>
            <a:pathLst>
              <a:path w="840104" h="546100">
                <a:moveTo>
                  <a:pt x="0" y="90931"/>
                </a:moveTo>
                <a:lnTo>
                  <a:pt x="7153" y="55560"/>
                </a:lnTo>
                <a:lnTo>
                  <a:pt x="26654" y="26654"/>
                </a:lnTo>
                <a:lnTo>
                  <a:pt x="55560" y="7153"/>
                </a:lnTo>
                <a:lnTo>
                  <a:pt x="90931" y="0"/>
                </a:lnTo>
                <a:lnTo>
                  <a:pt x="748792" y="0"/>
                </a:lnTo>
                <a:lnTo>
                  <a:pt x="784163" y="7153"/>
                </a:lnTo>
                <a:lnTo>
                  <a:pt x="813069" y="26654"/>
                </a:lnTo>
                <a:lnTo>
                  <a:pt x="832570" y="55560"/>
                </a:lnTo>
                <a:lnTo>
                  <a:pt x="839724" y="90931"/>
                </a:lnTo>
                <a:lnTo>
                  <a:pt x="839724" y="454659"/>
                </a:lnTo>
                <a:lnTo>
                  <a:pt x="832570" y="490031"/>
                </a:lnTo>
                <a:lnTo>
                  <a:pt x="813069" y="518937"/>
                </a:lnTo>
                <a:lnTo>
                  <a:pt x="784163" y="538438"/>
                </a:lnTo>
                <a:lnTo>
                  <a:pt x="748792" y="545592"/>
                </a:lnTo>
                <a:lnTo>
                  <a:pt x="90931" y="545592"/>
                </a:lnTo>
                <a:lnTo>
                  <a:pt x="55560" y="538438"/>
                </a:lnTo>
                <a:lnTo>
                  <a:pt x="26654" y="518937"/>
                </a:lnTo>
                <a:lnTo>
                  <a:pt x="7153" y="490031"/>
                </a:lnTo>
                <a:lnTo>
                  <a:pt x="0" y="454659"/>
                </a:lnTo>
                <a:lnTo>
                  <a:pt x="0" y="9093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 txBox="1"/>
          <p:nvPr/>
        </p:nvSpPr>
        <p:spPr>
          <a:xfrm>
            <a:off x="10585087" y="2282616"/>
            <a:ext cx="840104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3505" marR="5080" indent="-91440" algn="ctr">
              <a:lnSpc>
                <a:spcPts val="1000"/>
              </a:lnSpc>
              <a:spcBef>
                <a:spcPts val="200"/>
              </a:spcBef>
            </a:pPr>
            <a:r>
              <a:rPr sz="1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</a:t>
            </a:r>
            <a:r>
              <a:rPr sz="12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 cliente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10875282" y="2719242"/>
            <a:ext cx="182245" cy="659765"/>
          </a:xfrm>
          <a:custGeom>
            <a:avLst/>
            <a:gdLst/>
            <a:ahLst/>
            <a:cxnLst/>
            <a:rect l="l" t="t" r="r" b="b"/>
            <a:pathLst>
              <a:path w="182245" h="659764">
                <a:moveTo>
                  <a:pt x="180466" y="0"/>
                </a:moveTo>
                <a:lnTo>
                  <a:pt x="181928" y="50000"/>
                </a:lnTo>
                <a:lnTo>
                  <a:pt x="181100" y="99856"/>
                </a:lnTo>
                <a:lnTo>
                  <a:pt x="178003" y="149494"/>
                </a:lnTo>
                <a:lnTo>
                  <a:pt x="172658" y="198839"/>
                </a:lnTo>
                <a:lnTo>
                  <a:pt x="165085" y="247815"/>
                </a:lnTo>
                <a:lnTo>
                  <a:pt x="155304" y="296348"/>
                </a:lnTo>
                <a:lnTo>
                  <a:pt x="143335" y="344363"/>
                </a:lnTo>
                <a:lnTo>
                  <a:pt x="129198" y="391785"/>
                </a:lnTo>
                <a:lnTo>
                  <a:pt x="112915" y="438540"/>
                </a:lnTo>
                <a:lnTo>
                  <a:pt x="94505" y="484552"/>
                </a:lnTo>
                <a:lnTo>
                  <a:pt x="73988" y="529746"/>
                </a:lnTo>
                <a:lnTo>
                  <a:pt x="51384" y="574048"/>
                </a:lnTo>
                <a:lnTo>
                  <a:pt x="26715" y="617383"/>
                </a:lnTo>
                <a:lnTo>
                  <a:pt x="0" y="659676"/>
                </a:lnTo>
              </a:path>
            </a:pathLst>
          </a:custGeom>
          <a:ln w="609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10188847" y="3384341"/>
            <a:ext cx="840105" cy="547370"/>
          </a:xfrm>
          <a:custGeom>
            <a:avLst/>
            <a:gdLst/>
            <a:ahLst/>
            <a:cxnLst/>
            <a:rect l="l" t="t" r="r" b="b"/>
            <a:pathLst>
              <a:path w="840104" h="547370">
                <a:moveTo>
                  <a:pt x="748538" y="0"/>
                </a:moveTo>
                <a:lnTo>
                  <a:pt x="91186" y="0"/>
                </a:lnTo>
                <a:lnTo>
                  <a:pt x="55667" y="7166"/>
                </a:lnTo>
                <a:lnTo>
                  <a:pt x="26685" y="26709"/>
                </a:lnTo>
                <a:lnTo>
                  <a:pt x="7157" y="55694"/>
                </a:lnTo>
                <a:lnTo>
                  <a:pt x="0" y="91185"/>
                </a:lnTo>
                <a:lnTo>
                  <a:pt x="0" y="455929"/>
                </a:lnTo>
                <a:lnTo>
                  <a:pt x="7157" y="491421"/>
                </a:lnTo>
                <a:lnTo>
                  <a:pt x="26685" y="520406"/>
                </a:lnTo>
                <a:lnTo>
                  <a:pt x="55667" y="539949"/>
                </a:lnTo>
                <a:lnTo>
                  <a:pt x="91186" y="547115"/>
                </a:lnTo>
                <a:lnTo>
                  <a:pt x="748538" y="547115"/>
                </a:lnTo>
                <a:lnTo>
                  <a:pt x="784056" y="539949"/>
                </a:lnTo>
                <a:lnTo>
                  <a:pt x="813038" y="520406"/>
                </a:lnTo>
                <a:lnTo>
                  <a:pt x="832566" y="491421"/>
                </a:lnTo>
                <a:lnTo>
                  <a:pt x="839724" y="455929"/>
                </a:lnTo>
                <a:lnTo>
                  <a:pt x="839724" y="91185"/>
                </a:lnTo>
                <a:lnTo>
                  <a:pt x="832566" y="55694"/>
                </a:lnTo>
                <a:lnTo>
                  <a:pt x="813038" y="26709"/>
                </a:lnTo>
                <a:lnTo>
                  <a:pt x="784056" y="7166"/>
                </a:lnTo>
                <a:lnTo>
                  <a:pt x="74853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10188847" y="3384341"/>
            <a:ext cx="840105" cy="547370"/>
          </a:xfrm>
          <a:custGeom>
            <a:avLst/>
            <a:gdLst/>
            <a:ahLst/>
            <a:cxnLst/>
            <a:rect l="l" t="t" r="r" b="b"/>
            <a:pathLst>
              <a:path w="840104" h="547370">
                <a:moveTo>
                  <a:pt x="0" y="91185"/>
                </a:moveTo>
                <a:lnTo>
                  <a:pt x="7157" y="55694"/>
                </a:lnTo>
                <a:lnTo>
                  <a:pt x="26685" y="26709"/>
                </a:lnTo>
                <a:lnTo>
                  <a:pt x="55667" y="7166"/>
                </a:lnTo>
                <a:lnTo>
                  <a:pt x="91186" y="0"/>
                </a:lnTo>
                <a:lnTo>
                  <a:pt x="748538" y="0"/>
                </a:lnTo>
                <a:lnTo>
                  <a:pt x="784056" y="7166"/>
                </a:lnTo>
                <a:lnTo>
                  <a:pt x="813038" y="26709"/>
                </a:lnTo>
                <a:lnTo>
                  <a:pt x="832566" y="55694"/>
                </a:lnTo>
                <a:lnTo>
                  <a:pt x="839724" y="91185"/>
                </a:lnTo>
                <a:lnTo>
                  <a:pt x="839724" y="455929"/>
                </a:lnTo>
                <a:lnTo>
                  <a:pt x="832566" y="491421"/>
                </a:lnTo>
                <a:lnTo>
                  <a:pt x="813038" y="520406"/>
                </a:lnTo>
                <a:lnTo>
                  <a:pt x="784056" y="539949"/>
                </a:lnTo>
                <a:lnTo>
                  <a:pt x="748538" y="547115"/>
                </a:lnTo>
                <a:lnTo>
                  <a:pt x="91186" y="547115"/>
                </a:lnTo>
                <a:lnTo>
                  <a:pt x="55667" y="539949"/>
                </a:lnTo>
                <a:lnTo>
                  <a:pt x="26685" y="520406"/>
                </a:lnTo>
                <a:lnTo>
                  <a:pt x="7157" y="491421"/>
                </a:lnTo>
                <a:lnTo>
                  <a:pt x="0" y="455929"/>
                </a:lnTo>
                <a:lnTo>
                  <a:pt x="0" y="9118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 txBox="1"/>
          <p:nvPr/>
        </p:nvSpPr>
        <p:spPr>
          <a:xfrm>
            <a:off x="10220397" y="3512928"/>
            <a:ext cx="844423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43815">
              <a:lnSpc>
                <a:spcPts val="1000"/>
              </a:lnSpc>
              <a:spcBef>
                <a:spcPts val="200"/>
              </a:spcBef>
            </a:pPr>
            <a:r>
              <a:rPr sz="1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Padrões de  dese</a:t>
            </a:r>
            <a:r>
              <a:rPr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penh</a:t>
            </a:r>
            <a:r>
              <a:rPr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9751459" y="3843941"/>
            <a:ext cx="433070" cy="21590"/>
          </a:xfrm>
          <a:custGeom>
            <a:avLst/>
            <a:gdLst/>
            <a:ahLst/>
            <a:cxnLst/>
            <a:rect l="l" t="t" r="r" b="b"/>
            <a:pathLst>
              <a:path w="433070" h="21589">
                <a:moveTo>
                  <a:pt x="432561" y="0"/>
                </a:moveTo>
                <a:lnTo>
                  <a:pt x="384831" y="8568"/>
                </a:lnTo>
                <a:lnTo>
                  <a:pt x="336851" y="14994"/>
                </a:lnTo>
                <a:lnTo>
                  <a:pt x="288694" y="19278"/>
                </a:lnTo>
                <a:lnTo>
                  <a:pt x="240430" y="21420"/>
                </a:lnTo>
                <a:lnTo>
                  <a:pt x="192131" y="21420"/>
                </a:lnTo>
                <a:lnTo>
                  <a:pt x="143867" y="19278"/>
                </a:lnTo>
                <a:lnTo>
                  <a:pt x="95710" y="14994"/>
                </a:lnTo>
                <a:lnTo>
                  <a:pt x="47730" y="8568"/>
                </a:lnTo>
                <a:lnTo>
                  <a:pt x="0" y="0"/>
                </a:lnTo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/>
          <p:nvPr/>
        </p:nvSpPr>
        <p:spPr>
          <a:xfrm>
            <a:off x="8908687" y="3384341"/>
            <a:ext cx="840105" cy="547370"/>
          </a:xfrm>
          <a:custGeom>
            <a:avLst/>
            <a:gdLst/>
            <a:ahLst/>
            <a:cxnLst/>
            <a:rect l="l" t="t" r="r" b="b"/>
            <a:pathLst>
              <a:path w="840104" h="547370">
                <a:moveTo>
                  <a:pt x="748537" y="0"/>
                </a:moveTo>
                <a:lnTo>
                  <a:pt x="91186" y="0"/>
                </a:lnTo>
                <a:lnTo>
                  <a:pt x="55667" y="7166"/>
                </a:lnTo>
                <a:lnTo>
                  <a:pt x="26685" y="26709"/>
                </a:lnTo>
                <a:lnTo>
                  <a:pt x="7157" y="55694"/>
                </a:lnTo>
                <a:lnTo>
                  <a:pt x="0" y="91185"/>
                </a:lnTo>
                <a:lnTo>
                  <a:pt x="0" y="455929"/>
                </a:lnTo>
                <a:lnTo>
                  <a:pt x="7157" y="491421"/>
                </a:lnTo>
                <a:lnTo>
                  <a:pt x="26685" y="520406"/>
                </a:lnTo>
                <a:lnTo>
                  <a:pt x="55667" y="539949"/>
                </a:lnTo>
                <a:lnTo>
                  <a:pt x="91186" y="547115"/>
                </a:lnTo>
                <a:lnTo>
                  <a:pt x="748537" y="547115"/>
                </a:lnTo>
                <a:lnTo>
                  <a:pt x="784056" y="539949"/>
                </a:lnTo>
                <a:lnTo>
                  <a:pt x="813038" y="520406"/>
                </a:lnTo>
                <a:lnTo>
                  <a:pt x="832566" y="491421"/>
                </a:lnTo>
                <a:lnTo>
                  <a:pt x="839724" y="455929"/>
                </a:lnTo>
                <a:lnTo>
                  <a:pt x="839724" y="91185"/>
                </a:lnTo>
                <a:lnTo>
                  <a:pt x="832566" y="55694"/>
                </a:lnTo>
                <a:lnTo>
                  <a:pt x="813038" y="26709"/>
                </a:lnTo>
                <a:lnTo>
                  <a:pt x="784056" y="7166"/>
                </a:lnTo>
                <a:lnTo>
                  <a:pt x="74853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/>
          <p:nvPr/>
        </p:nvSpPr>
        <p:spPr>
          <a:xfrm>
            <a:off x="8908687" y="3384341"/>
            <a:ext cx="840105" cy="547370"/>
          </a:xfrm>
          <a:custGeom>
            <a:avLst/>
            <a:gdLst/>
            <a:ahLst/>
            <a:cxnLst/>
            <a:rect l="l" t="t" r="r" b="b"/>
            <a:pathLst>
              <a:path w="840104" h="547370">
                <a:moveTo>
                  <a:pt x="0" y="91185"/>
                </a:moveTo>
                <a:lnTo>
                  <a:pt x="7157" y="55694"/>
                </a:lnTo>
                <a:lnTo>
                  <a:pt x="26685" y="26709"/>
                </a:lnTo>
                <a:lnTo>
                  <a:pt x="55667" y="7166"/>
                </a:lnTo>
                <a:lnTo>
                  <a:pt x="91186" y="0"/>
                </a:lnTo>
                <a:lnTo>
                  <a:pt x="748537" y="0"/>
                </a:lnTo>
                <a:lnTo>
                  <a:pt x="784056" y="7166"/>
                </a:lnTo>
                <a:lnTo>
                  <a:pt x="813038" y="26709"/>
                </a:lnTo>
                <a:lnTo>
                  <a:pt x="832566" y="55694"/>
                </a:lnTo>
                <a:lnTo>
                  <a:pt x="839724" y="91185"/>
                </a:lnTo>
                <a:lnTo>
                  <a:pt x="839724" y="455929"/>
                </a:lnTo>
                <a:lnTo>
                  <a:pt x="832566" y="491421"/>
                </a:lnTo>
                <a:lnTo>
                  <a:pt x="813038" y="520406"/>
                </a:lnTo>
                <a:lnTo>
                  <a:pt x="784056" y="539949"/>
                </a:lnTo>
                <a:lnTo>
                  <a:pt x="748537" y="547115"/>
                </a:lnTo>
                <a:lnTo>
                  <a:pt x="91186" y="547115"/>
                </a:lnTo>
                <a:lnTo>
                  <a:pt x="55667" y="539949"/>
                </a:lnTo>
                <a:lnTo>
                  <a:pt x="26685" y="520406"/>
                </a:lnTo>
                <a:lnTo>
                  <a:pt x="7157" y="491421"/>
                </a:lnTo>
                <a:lnTo>
                  <a:pt x="0" y="455929"/>
                </a:lnTo>
                <a:lnTo>
                  <a:pt x="0" y="9118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 txBox="1"/>
          <p:nvPr/>
        </p:nvSpPr>
        <p:spPr>
          <a:xfrm>
            <a:off x="8906529" y="3448809"/>
            <a:ext cx="842771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2069" marR="5080" indent="-40005" algn="ctr">
              <a:lnSpc>
                <a:spcPts val="1000"/>
              </a:lnSpc>
              <a:spcBef>
                <a:spcPts val="200"/>
              </a:spcBef>
            </a:pPr>
            <a:r>
              <a:rPr sz="1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  <a:r>
              <a:rPr sz="1000" b="1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 desempenho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8878269" y="2719242"/>
            <a:ext cx="182245" cy="659765"/>
          </a:xfrm>
          <a:custGeom>
            <a:avLst/>
            <a:gdLst/>
            <a:ahLst/>
            <a:cxnLst/>
            <a:rect l="l" t="t" r="r" b="b"/>
            <a:pathLst>
              <a:path w="182245" h="659764">
                <a:moveTo>
                  <a:pt x="181928" y="659676"/>
                </a:moveTo>
                <a:lnTo>
                  <a:pt x="155213" y="617383"/>
                </a:lnTo>
                <a:lnTo>
                  <a:pt x="130543" y="574048"/>
                </a:lnTo>
                <a:lnTo>
                  <a:pt x="107940" y="529746"/>
                </a:lnTo>
                <a:lnTo>
                  <a:pt x="87423" y="484552"/>
                </a:lnTo>
                <a:lnTo>
                  <a:pt x="69012" y="438540"/>
                </a:lnTo>
                <a:lnTo>
                  <a:pt x="52729" y="391785"/>
                </a:lnTo>
                <a:lnTo>
                  <a:pt x="38592" y="344363"/>
                </a:lnTo>
                <a:lnTo>
                  <a:pt x="26623" y="296348"/>
                </a:lnTo>
                <a:lnTo>
                  <a:pt x="16842" y="247815"/>
                </a:lnTo>
                <a:lnTo>
                  <a:pt x="9269" y="198839"/>
                </a:lnTo>
                <a:lnTo>
                  <a:pt x="3924" y="149494"/>
                </a:lnTo>
                <a:lnTo>
                  <a:pt x="827" y="99856"/>
                </a:lnTo>
                <a:lnTo>
                  <a:pt x="0" y="50000"/>
                </a:lnTo>
                <a:lnTo>
                  <a:pt x="1461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8512446" y="2166664"/>
            <a:ext cx="840105" cy="546100"/>
          </a:xfrm>
          <a:custGeom>
            <a:avLst/>
            <a:gdLst/>
            <a:ahLst/>
            <a:cxnLst/>
            <a:rect l="l" t="t" r="r" b="b"/>
            <a:pathLst>
              <a:path w="840104" h="546100">
                <a:moveTo>
                  <a:pt x="748792" y="0"/>
                </a:moveTo>
                <a:lnTo>
                  <a:pt x="90932" y="0"/>
                </a:lnTo>
                <a:lnTo>
                  <a:pt x="55560" y="7153"/>
                </a:lnTo>
                <a:lnTo>
                  <a:pt x="26654" y="26654"/>
                </a:lnTo>
                <a:lnTo>
                  <a:pt x="7153" y="55560"/>
                </a:lnTo>
                <a:lnTo>
                  <a:pt x="0" y="90931"/>
                </a:lnTo>
                <a:lnTo>
                  <a:pt x="0" y="454659"/>
                </a:lnTo>
                <a:lnTo>
                  <a:pt x="7153" y="490031"/>
                </a:lnTo>
                <a:lnTo>
                  <a:pt x="26654" y="518937"/>
                </a:lnTo>
                <a:lnTo>
                  <a:pt x="55560" y="538438"/>
                </a:lnTo>
                <a:lnTo>
                  <a:pt x="90932" y="545592"/>
                </a:lnTo>
                <a:lnTo>
                  <a:pt x="748792" y="545592"/>
                </a:lnTo>
                <a:lnTo>
                  <a:pt x="784163" y="538438"/>
                </a:lnTo>
                <a:lnTo>
                  <a:pt x="813069" y="518937"/>
                </a:lnTo>
                <a:lnTo>
                  <a:pt x="832570" y="490031"/>
                </a:lnTo>
                <a:lnTo>
                  <a:pt x="839724" y="454659"/>
                </a:lnTo>
                <a:lnTo>
                  <a:pt x="839724" y="90931"/>
                </a:lnTo>
                <a:lnTo>
                  <a:pt x="832570" y="55560"/>
                </a:lnTo>
                <a:lnTo>
                  <a:pt x="813069" y="26654"/>
                </a:lnTo>
                <a:lnTo>
                  <a:pt x="784163" y="7153"/>
                </a:lnTo>
                <a:lnTo>
                  <a:pt x="74879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 txBox="1"/>
          <p:nvPr/>
        </p:nvSpPr>
        <p:spPr>
          <a:xfrm>
            <a:off x="8472886" y="2237318"/>
            <a:ext cx="831596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7310" marR="5080" indent="-55244" algn="ctr">
              <a:lnSpc>
                <a:spcPts val="1000"/>
              </a:lnSpc>
              <a:spcBef>
                <a:spcPts val="200"/>
              </a:spcBef>
            </a:pPr>
            <a:r>
              <a:rPr sz="1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Contextos</a:t>
            </a:r>
            <a:r>
              <a:rPr sz="12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</a:t>
            </a:r>
            <a:r>
              <a:rPr lang="pt-BR" sz="1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b="1" spc="-5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mbiente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3"/>
          <p:cNvSpPr/>
          <p:nvPr/>
        </p:nvSpPr>
        <p:spPr>
          <a:xfrm>
            <a:off x="9068199" y="1773092"/>
            <a:ext cx="474345" cy="388620"/>
          </a:xfrm>
          <a:custGeom>
            <a:avLst/>
            <a:gdLst/>
            <a:ahLst/>
            <a:cxnLst/>
            <a:rect l="l" t="t" r="r" b="b"/>
            <a:pathLst>
              <a:path w="474345" h="388619">
                <a:moveTo>
                  <a:pt x="0" y="388366"/>
                </a:moveTo>
                <a:lnTo>
                  <a:pt x="30365" y="346129"/>
                </a:lnTo>
                <a:lnTo>
                  <a:pt x="62616" y="305499"/>
                </a:lnTo>
                <a:lnTo>
                  <a:pt x="96684" y="266533"/>
                </a:lnTo>
                <a:lnTo>
                  <a:pt x="132503" y="229286"/>
                </a:lnTo>
                <a:lnTo>
                  <a:pt x="170004" y="193816"/>
                </a:lnTo>
                <a:lnTo>
                  <a:pt x="209121" y="160178"/>
                </a:lnTo>
                <a:lnTo>
                  <a:pt x="249785" y="128430"/>
                </a:lnTo>
                <a:lnTo>
                  <a:pt x="291930" y="98627"/>
                </a:lnTo>
                <a:lnTo>
                  <a:pt x="335488" y="70826"/>
                </a:lnTo>
                <a:lnTo>
                  <a:pt x="380391" y="45083"/>
                </a:lnTo>
                <a:lnTo>
                  <a:pt x="426572" y="21456"/>
                </a:lnTo>
                <a:lnTo>
                  <a:pt x="473963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 txBox="1"/>
          <p:nvPr/>
        </p:nvSpPr>
        <p:spPr>
          <a:xfrm>
            <a:off x="11102993" y="4062927"/>
            <a:ext cx="83121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30" dirty="0">
                <a:latin typeface="Calibri"/>
                <a:cs typeface="Calibri"/>
              </a:rPr>
              <a:t>AOTA,</a:t>
            </a:r>
            <a:r>
              <a:rPr sz="1350" spc="-9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2014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9414565" y="2292385"/>
            <a:ext cx="112245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Domínios</a:t>
            </a:r>
            <a:r>
              <a:rPr sz="1400" b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da  </a:t>
            </a:r>
            <a:r>
              <a:rPr sz="1400" b="1" spc="-25" dirty="0">
                <a:latin typeface="Arial" panose="020B0604020202020204" pitchFamily="34" charset="0"/>
                <a:cs typeface="Arial" panose="020B0604020202020204" pitchFamily="34" charset="0"/>
              </a:rPr>
              <a:t>Terapia  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Ocup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86494" y="307747"/>
            <a:ext cx="11647714" cy="461665"/>
          </a:xfrm>
          <a:prstGeom prst="rect">
            <a:avLst/>
          </a:prstGeom>
          <a:solidFill>
            <a:srgbClr val="F5134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Ocupações X Infância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37008" y="2098518"/>
            <a:ext cx="111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737008" y="2712764"/>
            <a:ext cx="1267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significado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737008" y="338498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utilidade</a:t>
            </a:r>
            <a:endParaRPr lang="pt-BR" dirty="0"/>
          </a:p>
        </p:txBody>
      </p:sp>
      <p:sp>
        <p:nvSpPr>
          <p:cNvPr id="31" name="Seta para a Direita 30"/>
          <p:cNvSpPr/>
          <p:nvPr/>
        </p:nvSpPr>
        <p:spPr>
          <a:xfrm>
            <a:off x="2366104" y="2645593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F51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3705953" y="2123258"/>
            <a:ext cx="2139676" cy="1272112"/>
          </a:xfrm>
          <a:prstGeom prst="ellipse">
            <a:avLst/>
          </a:prstGeom>
          <a:solidFill>
            <a:srgbClr val="4FD0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Cuidadores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47705" y="4118418"/>
            <a:ext cx="239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-1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pt-BR" b="1" spc="-5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1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833104" y="4532755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b="1" spc="-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longo do</a:t>
            </a:r>
            <a:r>
              <a:rPr lang="pt-BR" b="1" spc="-6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spc="-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5" name="Seta para a Direita 34"/>
          <p:cNvSpPr/>
          <p:nvPr/>
        </p:nvSpPr>
        <p:spPr>
          <a:xfrm>
            <a:off x="3412691" y="4099376"/>
            <a:ext cx="2432938" cy="683479"/>
          </a:xfrm>
          <a:prstGeom prst="rightArrow">
            <a:avLst/>
          </a:prstGeom>
          <a:solidFill>
            <a:schemeClr val="tx1"/>
          </a:solidFill>
          <a:ln>
            <a:solidFill>
              <a:srgbClr val="F51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INFLUENCIADAS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6078000" y="4256449"/>
            <a:ext cx="191911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pc="-15" dirty="0" smtClean="0">
                <a:latin typeface="Arial "/>
                <a:cs typeface="Calibri"/>
              </a:rPr>
              <a:t>fatores </a:t>
            </a:r>
            <a:r>
              <a:rPr lang="pt-BR" dirty="0" smtClean="0">
                <a:latin typeface="Arial "/>
                <a:cs typeface="Calibri"/>
              </a:rPr>
              <a:t>do</a:t>
            </a:r>
            <a:r>
              <a:rPr lang="pt-BR" spc="-20" dirty="0" smtClean="0">
                <a:latin typeface="Arial "/>
                <a:cs typeface="Calibri"/>
              </a:rPr>
              <a:t> </a:t>
            </a:r>
            <a:r>
              <a:rPr lang="pt-BR" spc="-5" dirty="0" smtClean="0">
                <a:latin typeface="Arial "/>
                <a:cs typeface="Calibri"/>
              </a:rPr>
              <a:t>cliente</a:t>
            </a:r>
            <a:endParaRPr lang="pt-BR" dirty="0"/>
          </a:p>
        </p:txBody>
      </p:sp>
      <p:cxnSp>
        <p:nvCxnSpPr>
          <p:cNvPr id="38" name="Conector reto 37"/>
          <p:cNvCxnSpPr/>
          <p:nvPr/>
        </p:nvCxnSpPr>
        <p:spPr>
          <a:xfrm>
            <a:off x="7659314" y="4809153"/>
            <a:ext cx="914400" cy="914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H="1">
            <a:off x="5568385" y="4814093"/>
            <a:ext cx="872173" cy="9453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3793422" y="5763116"/>
            <a:ext cx="3066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240665" algn="l"/>
                <a:tab pos="241300" algn="l"/>
              </a:tabLst>
            </a:pPr>
            <a:r>
              <a:rPr lang="pt-BR" spc="-5" dirty="0" smtClean="0">
                <a:latin typeface="Arial "/>
                <a:cs typeface="Calibri"/>
              </a:rPr>
              <a:t>habilidades </a:t>
            </a:r>
            <a:r>
              <a:rPr lang="pt-BR" dirty="0" smtClean="0">
                <a:latin typeface="Arial "/>
                <a:cs typeface="Calibri"/>
              </a:rPr>
              <a:t>de</a:t>
            </a:r>
            <a:r>
              <a:rPr lang="pt-BR" spc="-70" dirty="0" smtClean="0">
                <a:latin typeface="Arial "/>
                <a:cs typeface="Calibri"/>
              </a:rPr>
              <a:t> </a:t>
            </a:r>
            <a:r>
              <a:rPr lang="pt-BR" dirty="0" smtClean="0">
                <a:latin typeface="Arial "/>
                <a:cs typeface="Calibri"/>
              </a:rPr>
              <a:t>desempenho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7424442" y="5759470"/>
            <a:ext cx="2760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240665" algn="l"/>
                <a:tab pos="241300" algn="l"/>
              </a:tabLst>
            </a:pPr>
            <a:r>
              <a:rPr lang="pt-BR" spc="-5" dirty="0" smtClean="0">
                <a:latin typeface="Arial "/>
                <a:cs typeface="Calibri"/>
              </a:rPr>
              <a:t>padrões </a:t>
            </a:r>
            <a:r>
              <a:rPr lang="pt-BR" dirty="0" smtClean="0">
                <a:latin typeface="Arial "/>
                <a:cs typeface="Calibri"/>
              </a:rPr>
              <a:t>de</a:t>
            </a:r>
            <a:r>
              <a:rPr lang="pt-BR" spc="-25" dirty="0" smtClean="0">
                <a:latin typeface="Arial "/>
                <a:cs typeface="Calibri"/>
              </a:rPr>
              <a:t> </a:t>
            </a:r>
            <a:r>
              <a:rPr lang="pt-BR" spc="-5" dirty="0" smtClean="0">
                <a:latin typeface="Arial "/>
                <a:cs typeface="Calibri"/>
              </a:rPr>
              <a:t>desempenho</a:t>
            </a:r>
            <a:endParaRPr lang="pt-BR" dirty="0">
              <a:latin typeface="Arial 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2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/>
      <p:bldP spid="26" grpId="0"/>
      <p:bldP spid="32" grpId="0" animBg="1"/>
      <p:bldP spid="33" grpId="0"/>
      <p:bldP spid="34" grpId="0"/>
      <p:bldP spid="35" grpId="0" animBg="1"/>
      <p:bldP spid="36" grpId="0" animBg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2758" y="165177"/>
            <a:ext cx="11634951" cy="400110"/>
          </a:xfrm>
          <a:prstGeom prst="rect">
            <a:avLst/>
          </a:prstGeom>
          <a:solidFill>
            <a:srgbClr val="36EA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Ocupações Fundamentais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" y="3934792"/>
            <a:ext cx="2828925" cy="16192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92" y="3125167"/>
            <a:ext cx="2619375" cy="16192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09" y="787236"/>
            <a:ext cx="3048000" cy="14954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31" y="732297"/>
            <a:ext cx="2143125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72" y="733973"/>
            <a:ext cx="2305050" cy="2141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37" y="2282661"/>
            <a:ext cx="2873203" cy="14097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07" y="3420793"/>
            <a:ext cx="2873202" cy="151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5" y="711036"/>
            <a:ext cx="1457325" cy="31432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38" y="1085836"/>
            <a:ext cx="1990725" cy="22955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29" y="3125167"/>
            <a:ext cx="2143125" cy="16192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804749" y="4744417"/>
            <a:ext cx="4678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Vida Diária – </a:t>
            </a:r>
            <a:r>
              <a:rPr lang="pt-BR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AVDs</a:t>
            </a:r>
            <a:endParaRPr lang="pt-BR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Instrumentais de Vida Diária – </a:t>
            </a:r>
            <a:r>
              <a:rPr lang="pt-BR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AIVDs</a:t>
            </a:r>
            <a:endParaRPr lang="pt-BR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Brincar</a:t>
            </a:r>
          </a:p>
          <a:p>
            <a:pPr marL="342900" indent="-342900" algn="just">
              <a:buAutoNum type="arabicPeriod"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</a:p>
          <a:p>
            <a:pPr marL="342900" indent="-342900" algn="just">
              <a:buAutoNum type="arabicPeriod"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</a:p>
          <a:p>
            <a:pPr marL="342900" indent="-342900" algn="just">
              <a:buAutoNum type="arabicPeriod"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Lazer</a:t>
            </a:r>
          </a:p>
          <a:p>
            <a:pPr marL="342900" indent="-342900" algn="just">
              <a:buAutoNum type="arabicPeriod"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Social</a:t>
            </a:r>
          </a:p>
          <a:p>
            <a:pPr marL="342900" indent="-342900" algn="just">
              <a:buAutoNum type="arabicPeriod"/>
            </a:pPr>
            <a:r>
              <a:rPr lang="pt-BR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e descanso</a:t>
            </a:r>
            <a:endParaRPr lang="pt-B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9229" y="2235382"/>
            <a:ext cx="3407228" cy="1172629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30000"/>
              </a:lnSpc>
              <a:spcBef>
                <a:spcPts val="95"/>
              </a:spcBef>
              <a:tabLst>
                <a:tab pos="241300" algn="l"/>
              </a:tabLs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Ajuda a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organizar </a:t>
            </a:r>
            <a:r>
              <a:rPr lang="pt-BR" spc="-5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sistemas </a:t>
            </a:r>
            <a:r>
              <a:rPr lang="pt-BR" spc="-5" dirty="0">
                <a:latin typeface="Arial" panose="020B0604020202020204" pitchFamily="34" charset="0"/>
                <a:cs typeface="Arial" panose="020B0604020202020204" pitchFamily="34" charset="0"/>
              </a:rPr>
              <a:t>neuronais que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mediam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pt-BR" spc="-10" dirty="0"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48970" y="641223"/>
            <a:ext cx="1951085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pt-BR" sz="28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BR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B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26546"/>
            <a:ext cx="1905000" cy="1619250"/>
          </a:xfrm>
          <a:prstGeom prst="rect">
            <a:avLst/>
          </a:prstGeom>
          <a:ln>
            <a:solidFill>
              <a:srgbClr val="F51343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54" y="126546"/>
            <a:ext cx="2952750" cy="15525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8076974" y="2272828"/>
            <a:ext cx="3516312" cy="1135183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30000"/>
              </a:lnSpc>
              <a:spcBef>
                <a:spcPts val="95"/>
              </a:spcBef>
              <a:tabLst>
                <a:tab pos="241300" algn="l"/>
              </a:tabLst>
            </a:pP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Incentiva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liberação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dopamina</a:t>
            </a:r>
            <a:r>
              <a:rPr lang="pt-BR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 </a:t>
            </a: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diminui 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índices </a:t>
            </a: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cortisol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ave Esquerda 8"/>
          <p:cNvSpPr/>
          <p:nvPr/>
        </p:nvSpPr>
        <p:spPr>
          <a:xfrm>
            <a:off x="4066273" y="1863143"/>
            <a:ext cx="478972" cy="1730828"/>
          </a:xfrm>
          <a:prstGeom prst="leftBrace">
            <a:avLst/>
          </a:prstGeom>
          <a:ln>
            <a:solidFill>
              <a:srgbClr val="F51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853147" y="2025533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853147" y="2452364"/>
            <a:ext cx="77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853147" y="282399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emocional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849104" y="3178986"/>
            <a:ext cx="1107354" cy="414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95"/>
              </a:spcBef>
              <a:tabLst>
                <a:tab pos="241300" algn="l"/>
              </a:tabLst>
            </a:pPr>
            <a:r>
              <a:rPr lang="pt-BR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cognitivo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32" y="4736646"/>
            <a:ext cx="2686050" cy="1695450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9165658" y="3615128"/>
            <a:ext cx="1338943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5"/>
              </a:spcBef>
            </a:pPr>
            <a:r>
              <a:rPr lang="pt-BR" b="1" i="1" spc="-10" dirty="0" smtClean="0">
                <a:latin typeface="Comic Sans MS" panose="030F0702030302020204" pitchFamily="66" charset="0"/>
                <a:cs typeface="Calibri"/>
              </a:rPr>
              <a:t>FELIZ</a:t>
            </a:r>
            <a:endParaRPr lang="pt-BR" dirty="0">
              <a:latin typeface="Comic Sans MS" panose="030F0702030302020204" pitchFamily="66" charset="0"/>
              <a:cs typeface="Calibri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359229" y="6315891"/>
            <a:ext cx="3407228" cy="1981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12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WANG,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AAMODT, </a:t>
            </a:r>
            <a:r>
              <a:rPr lang="pt-BR" sz="1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2012; GASKILL,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PERRY,</a:t>
            </a:r>
            <a:r>
              <a:rPr lang="pt-BR" sz="12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79" y="3968245"/>
            <a:ext cx="2305050" cy="19812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78972" y="4736646"/>
            <a:ext cx="2144486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Comportamento 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Lúdico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1084</Words>
  <Application>Microsoft Office PowerPoint</Application>
  <PresentationFormat>Widescreen</PresentationFormat>
  <Paragraphs>263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Arial </vt:lpstr>
      <vt:lpstr>Calibri</vt:lpstr>
      <vt:lpstr>Calibri Light</vt:lpstr>
      <vt:lpstr>Comic Sans MS</vt:lpstr>
      <vt:lpstr>Tema do Office</vt:lpstr>
      <vt:lpstr>Apresentação do PowerPoint</vt:lpstr>
      <vt:lpstr>Apresentação do PowerPoint</vt:lpstr>
      <vt:lpstr>Viver uma vida PLENA</vt:lpstr>
      <vt:lpstr>Viver uma vida PLENA</vt:lpstr>
      <vt:lpstr>Viver uma vida PLENA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Demandas da Atividade/Ocupação: analisando brincadeiras e brinquedos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28</cp:revision>
  <dcterms:created xsi:type="dcterms:W3CDTF">2020-05-21T00:17:55Z</dcterms:created>
  <dcterms:modified xsi:type="dcterms:W3CDTF">2020-05-21T20:59:15Z</dcterms:modified>
</cp:coreProperties>
</file>