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90" r:id="rId4"/>
    <p:sldId id="310" r:id="rId5"/>
    <p:sldId id="311" r:id="rId6"/>
    <p:sldId id="316" r:id="rId7"/>
    <p:sldId id="317" r:id="rId8"/>
    <p:sldId id="312" r:id="rId9"/>
    <p:sldId id="313" r:id="rId10"/>
    <p:sldId id="314" r:id="rId11"/>
    <p:sldId id="319" r:id="rId12"/>
    <p:sldId id="300" r:id="rId13"/>
    <p:sldId id="301" r:id="rId14"/>
    <p:sldId id="315" r:id="rId15"/>
    <p:sldId id="285" r:id="rId16"/>
    <p:sldId id="318" r:id="rId17"/>
    <p:sldId id="302" r:id="rId18"/>
    <p:sldId id="320" r:id="rId19"/>
    <p:sldId id="321" r:id="rId20"/>
    <p:sldId id="322" r:id="rId21"/>
    <p:sldId id="323" r:id="rId22"/>
    <p:sldId id="324" r:id="rId23"/>
    <p:sldId id="32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66FF33"/>
    <a:srgbClr val="FFCCFF"/>
    <a:srgbClr val="FFFFCC"/>
    <a:srgbClr val="CCCCFF"/>
    <a:srgbClr val="FFFF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B751B-363F-4390-A30C-91511144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E3643-C815-4E89-983F-F764A9B7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7680D-9F1B-4508-B010-B1BCC684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60187-E581-4F6B-8E06-B37D870D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0B643-5E68-4852-8333-627EA839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A701-AAD8-472A-B8B4-4C192D43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1C9736-94A5-4292-B0C9-2854ABB7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76346-0F61-4661-B063-F1FB0E79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47CB1-09CC-437E-9515-2305506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D78CB-CD7E-4D3F-B72F-546AF41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9682DE-FA2E-48C1-A2A1-BB43B7ED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CFB5D-2708-4B36-B97E-C11D157C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46BEF-71A2-4B39-9776-926289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5CBAA-754E-46AF-8895-191B4449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89F-2678-4528-8A11-A4715055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51B1-4121-4072-96C7-9813405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234C1-93F4-4708-887B-E49EF76A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529CA-9467-463F-A856-C2565CB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01A27-EA04-471F-B268-76CC008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E6A4C-6893-4C35-BF62-0EBF164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EC7-CEFD-4654-91C8-A9D2930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E056D-088E-4C80-BD70-B77364FB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09DB17-A779-4178-98F2-C8C4BA1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62112-6691-481B-8E06-F937C4A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4ED85-F05E-4E36-977F-DA509DE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6C1F-9DDA-4671-A785-AF90CA6B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8C0F1-B189-41D4-A8BC-1A8FC2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2F136-CB5D-4250-A015-8871E888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C7C2D2-0524-4C55-8661-1BDBC792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58CA1-25DF-4E12-BB1D-9D9118B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42E4A-1B98-4446-94C8-2DD5E18F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2200-A702-49FE-BC12-64D5CBB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07866-A454-4434-8506-57C96069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A260BE-104B-40EA-A18C-59D7C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93F1EE-24DD-4089-84B9-FA175721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72A4C-4414-4F9D-A484-A7BD6EC0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9613A6-FDA5-451F-BDCF-D448C2F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C88673-1FF3-4AE9-BA57-13EDA58B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D895B-695C-45C3-B5A9-ECF27BE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6F4C-FF05-40A4-BBF2-8C4FCD6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60A698-5FE5-45D2-9C76-F1C59E9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D91F05-FCAC-4513-831A-9B39D8F4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A4DAE0-2ABF-405F-AC07-81C6E84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62D4B6-1D31-4146-A605-C5EB9FF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D1332-B049-45FC-BCEC-C83A0F0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6E7CB-602C-4ABA-9C91-EACDCD1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3797-3D8B-4FF1-9CE6-6D9F7CE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AFBA-4F22-4A14-BD73-FA29688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0CFC8D-35EC-4A1F-8DF4-3F7914C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F0FCF5-DCE3-412B-BCA5-7478E01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2DFA6-3D15-4BDD-BE7C-2E9674C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96F84-708F-47AF-8B94-4CDE0D3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58CE1-E1C4-4292-8EB6-03CA9D1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252972-2EF6-4EEF-A551-44DABD8F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8C645-1102-4116-8B24-CCF7F8B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CEF3F-EF33-4B18-B652-3A8E6580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3C2EEB-C3D3-4751-B611-B66C9803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4DBBAC-F532-451B-A81E-90B5295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9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4E31C-C7EE-492D-9F86-2B31C9B0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41A4-5D51-46C0-9E38-99F58DA3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B1002-3431-4937-BB3F-DD68376A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28F1-ACB9-44B5-BB1B-812B6609E2DB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A772-D0CF-41A6-981C-C794005D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C2A30-6DFE-4AA0-975E-B5BE272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73F516-40CE-4AE4-98D3-66B975461921}"/>
              </a:ext>
            </a:extLst>
          </p:cNvPr>
          <p:cNvSpPr txBox="1"/>
          <p:nvPr/>
        </p:nvSpPr>
        <p:spPr>
          <a:xfrm>
            <a:off x="1652793" y="1335984"/>
            <a:ext cx="888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Mercado de Capitais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654DBE-DF0D-4029-B517-BC3C836A2200}"/>
              </a:ext>
            </a:extLst>
          </p:cNvPr>
          <p:cNvSpPr txBox="1"/>
          <p:nvPr/>
        </p:nvSpPr>
        <p:spPr>
          <a:xfrm>
            <a:off x="1477616" y="2768688"/>
            <a:ext cx="9236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Operações com ações e tributação</a:t>
            </a:r>
          </a:p>
          <a:p>
            <a:pPr algn="ctr"/>
            <a:endParaRPr lang="pt-BR" sz="4800" dirty="0">
              <a:solidFill>
                <a:srgbClr val="002060"/>
              </a:solidFill>
            </a:endParaRP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Prof. Dr. Tabajara Pimenta Junior</a:t>
            </a:r>
          </a:p>
          <a:p>
            <a:pPr algn="ctr"/>
            <a:r>
              <a:rPr lang="pt-BR" sz="2400" dirty="0"/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2367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38DF97-BD2A-48EE-B509-DAE5693BF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" t="6549" b="6452"/>
          <a:stretch/>
        </p:blipFill>
        <p:spPr>
          <a:xfrm>
            <a:off x="410817" y="955592"/>
            <a:ext cx="11370366" cy="560423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C9B5E7B-631A-4B54-BF36-FE0D4A88498F}"/>
              </a:ext>
            </a:extLst>
          </p:cNvPr>
          <p:cNvSpPr txBox="1"/>
          <p:nvPr/>
        </p:nvSpPr>
        <p:spPr>
          <a:xfrm>
            <a:off x="1437860" y="20112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Ambiente operacional do home-broker</a:t>
            </a:r>
          </a:p>
        </p:txBody>
      </p:sp>
    </p:spTree>
    <p:extLst>
      <p:ext uri="{BB962C8B-B14F-4D97-AF65-F5344CB8AC3E}">
        <p14:creationId xmlns:p14="http://schemas.microsoft.com/office/powerpoint/2010/main" val="81033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942D1C-FF54-4BA5-93BB-937F314BD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" t="6935" b="6452"/>
          <a:stretch/>
        </p:blipFill>
        <p:spPr>
          <a:xfrm>
            <a:off x="185530" y="852173"/>
            <a:ext cx="11820940" cy="58004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BCC17F-FC6B-4305-A56F-46204EBA1ED6}"/>
              </a:ext>
            </a:extLst>
          </p:cNvPr>
          <p:cNvSpPr txBox="1"/>
          <p:nvPr/>
        </p:nvSpPr>
        <p:spPr>
          <a:xfrm>
            <a:off x="1437860" y="20112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Ambiente operacional do home-broker</a:t>
            </a:r>
          </a:p>
        </p:txBody>
      </p:sp>
    </p:spTree>
    <p:extLst>
      <p:ext uri="{BB962C8B-B14F-4D97-AF65-F5344CB8AC3E}">
        <p14:creationId xmlns:p14="http://schemas.microsoft.com/office/powerpoint/2010/main" val="260967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EF1B97-B089-4921-BC78-DA0C41DC3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7129" b="6838"/>
          <a:stretch/>
        </p:blipFill>
        <p:spPr>
          <a:xfrm>
            <a:off x="231912" y="876953"/>
            <a:ext cx="11728175" cy="57226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5744D1-8600-467B-A080-B9D6E1653C1B}"/>
              </a:ext>
            </a:extLst>
          </p:cNvPr>
          <p:cNvSpPr txBox="1"/>
          <p:nvPr/>
        </p:nvSpPr>
        <p:spPr>
          <a:xfrm>
            <a:off x="1437860" y="20112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Colocando ordem de compra no home-broker</a:t>
            </a:r>
          </a:p>
        </p:txBody>
      </p:sp>
    </p:spTree>
    <p:extLst>
      <p:ext uri="{BB962C8B-B14F-4D97-AF65-F5344CB8AC3E}">
        <p14:creationId xmlns:p14="http://schemas.microsoft.com/office/powerpoint/2010/main" val="58406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745745-1983-4AEC-B093-42E9ECEDD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1" t="21048" r="27827" b="6258"/>
          <a:stretch/>
        </p:blipFill>
        <p:spPr>
          <a:xfrm>
            <a:off x="1603514" y="1073426"/>
            <a:ext cx="9223512" cy="543832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86C1FF0-ECBF-4981-B7D4-C899DEA90F83}"/>
              </a:ext>
            </a:extLst>
          </p:cNvPr>
          <p:cNvSpPr/>
          <p:nvPr/>
        </p:nvSpPr>
        <p:spPr>
          <a:xfrm>
            <a:off x="2252870" y="4066723"/>
            <a:ext cx="2385391" cy="2445026"/>
          </a:xfrm>
          <a:prstGeom prst="ellipse">
            <a:avLst/>
          </a:prstGeom>
          <a:noFill/>
          <a:ln w="5715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D38852-B253-4877-8F6A-A85434500F84}"/>
              </a:ext>
            </a:extLst>
          </p:cNvPr>
          <p:cNvSpPr txBox="1"/>
          <p:nvPr/>
        </p:nvSpPr>
        <p:spPr>
          <a:xfrm>
            <a:off x="1464365" y="34625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Tipos de validade da ordem de compra ou venda</a:t>
            </a:r>
          </a:p>
        </p:txBody>
      </p:sp>
    </p:spTree>
    <p:extLst>
      <p:ext uri="{BB962C8B-B14F-4D97-AF65-F5344CB8AC3E}">
        <p14:creationId xmlns:p14="http://schemas.microsoft.com/office/powerpoint/2010/main" val="136951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42A1FF-972F-4113-A7EB-D1A35D279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9" t="22395" r="24673" b="8385"/>
          <a:stretch/>
        </p:blipFill>
        <p:spPr>
          <a:xfrm>
            <a:off x="1338470" y="1152939"/>
            <a:ext cx="9316277" cy="548986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1B04AAE-6A72-4184-A4A9-0B2AE52920CA}"/>
              </a:ext>
            </a:extLst>
          </p:cNvPr>
          <p:cNvSpPr/>
          <p:nvPr/>
        </p:nvSpPr>
        <p:spPr>
          <a:xfrm>
            <a:off x="7871792" y="3980573"/>
            <a:ext cx="2385391" cy="2445026"/>
          </a:xfrm>
          <a:prstGeom prst="ellipse">
            <a:avLst/>
          </a:prstGeom>
          <a:noFill/>
          <a:ln w="5715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14BC05-D5AF-4AF5-A3E8-FECACBCDFFA0}"/>
              </a:ext>
            </a:extLst>
          </p:cNvPr>
          <p:cNvSpPr txBox="1"/>
          <p:nvPr/>
        </p:nvSpPr>
        <p:spPr>
          <a:xfrm>
            <a:off x="1464365" y="43240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Tipos de ordem de compra</a:t>
            </a:r>
          </a:p>
        </p:txBody>
      </p:sp>
    </p:spTree>
    <p:extLst>
      <p:ext uri="{BB962C8B-B14F-4D97-AF65-F5344CB8AC3E}">
        <p14:creationId xmlns:p14="http://schemas.microsoft.com/office/powerpoint/2010/main" val="197981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4B1DEA-4499-4698-9611-E096C0452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" t="6935" b="6839"/>
          <a:stretch/>
        </p:blipFill>
        <p:spPr>
          <a:xfrm>
            <a:off x="222717" y="821635"/>
            <a:ext cx="11746565" cy="57381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3AA2D-A94B-461D-ABA6-5B0E89B0C37D}"/>
              </a:ext>
            </a:extLst>
          </p:cNvPr>
          <p:cNvSpPr txBox="1"/>
          <p:nvPr/>
        </p:nvSpPr>
        <p:spPr>
          <a:xfrm>
            <a:off x="1437860" y="20112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Colocando ordem de venda no home-broker</a:t>
            </a:r>
          </a:p>
        </p:txBody>
      </p:sp>
    </p:spTree>
    <p:extLst>
      <p:ext uri="{BB962C8B-B14F-4D97-AF65-F5344CB8AC3E}">
        <p14:creationId xmlns:p14="http://schemas.microsoft.com/office/powerpoint/2010/main" val="249499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A70AA4-B5C6-4250-8CA8-43B179B2F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8" t="22982" r="26196" b="9159"/>
          <a:stretch/>
        </p:blipFill>
        <p:spPr>
          <a:xfrm>
            <a:off x="1404730" y="1046921"/>
            <a:ext cx="9130747" cy="544664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3DC797D-386C-45D6-AF45-273588BD1DA5}"/>
              </a:ext>
            </a:extLst>
          </p:cNvPr>
          <p:cNvSpPr/>
          <p:nvPr/>
        </p:nvSpPr>
        <p:spPr>
          <a:xfrm>
            <a:off x="7977810" y="3770242"/>
            <a:ext cx="2438399" cy="2484784"/>
          </a:xfrm>
          <a:prstGeom prst="ellipse">
            <a:avLst/>
          </a:prstGeom>
          <a:noFill/>
          <a:ln w="5715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B7FE63-7754-45A2-A58D-6079D0DE45E6}"/>
              </a:ext>
            </a:extLst>
          </p:cNvPr>
          <p:cNvSpPr txBox="1"/>
          <p:nvPr/>
        </p:nvSpPr>
        <p:spPr>
          <a:xfrm>
            <a:off x="1464365" y="43240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Tipos de ordem de venda</a:t>
            </a:r>
          </a:p>
        </p:txBody>
      </p:sp>
    </p:spTree>
    <p:extLst>
      <p:ext uri="{BB962C8B-B14F-4D97-AF65-F5344CB8AC3E}">
        <p14:creationId xmlns:p14="http://schemas.microsoft.com/office/powerpoint/2010/main" val="286678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D6708A-A244-4E73-BAFF-5DEC39FBC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5" b="6065"/>
          <a:stretch/>
        </p:blipFill>
        <p:spPr>
          <a:xfrm>
            <a:off x="219281" y="1139687"/>
            <a:ext cx="11753438" cy="53273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29254F-8AE7-4908-9E79-ED32CB70B6EB}"/>
              </a:ext>
            </a:extLst>
          </p:cNvPr>
          <p:cNvSpPr txBox="1"/>
          <p:nvPr/>
        </p:nvSpPr>
        <p:spPr>
          <a:xfrm>
            <a:off x="1464365" y="331304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Ambiente gráfico do home broker</a:t>
            </a:r>
          </a:p>
        </p:txBody>
      </p:sp>
    </p:spTree>
    <p:extLst>
      <p:ext uri="{BB962C8B-B14F-4D97-AF65-F5344CB8AC3E}">
        <p14:creationId xmlns:p14="http://schemas.microsoft.com/office/powerpoint/2010/main" val="242605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FD3CEF-5659-470F-BFE7-20D19CF23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8" t="23945" r="15536" b="49936"/>
          <a:stretch/>
        </p:blipFill>
        <p:spPr>
          <a:xfrm>
            <a:off x="2017083" y="125238"/>
            <a:ext cx="8181026" cy="17296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1E3A6C-90CF-4602-BA1E-7DE2D6F42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9" t="18729" r="16196" b="12445"/>
          <a:stretch/>
        </p:blipFill>
        <p:spPr>
          <a:xfrm>
            <a:off x="2508402" y="2826290"/>
            <a:ext cx="7443313" cy="37772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601E7E-8F42-4D85-8300-7890E125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3" t="78475" r="15761" b="12565"/>
          <a:stretch/>
        </p:blipFill>
        <p:spPr>
          <a:xfrm>
            <a:off x="921078" y="1965277"/>
            <a:ext cx="10349843" cy="7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EF8638-E257-42B3-86AF-9249229BCA59}"/>
              </a:ext>
            </a:extLst>
          </p:cNvPr>
          <p:cNvSpPr txBox="1"/>
          <p:nvPr/>
        </p:nvSpPr>
        <p:spPr>
          <a:xfrm>
            <a:off x="778179" y="569332"/>
            <a:ext cx="801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Exemplo de operação de compra e venda de ações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9BC5E5A-2DD7-4BA1-B010-B11B2F6209BB}"/>
              </a:ext>
            </a:extLst>
          </p:cNvPr>
          <p:cNvGrpSpPr/>
          <p:nvPr/>
        </p:nvGrpSpPr>
        <p:grpSpPr>
          <a:xfrm>
            <a:off x="834886" y="1285461"/>
            <a:ext cx="5439305" cy="2467116"/>
            <a:chOff x="834886" y="1285461"/>
            <a:chExt cx="5439305" cy="2467116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F96FEB17-B66E-4078-BDC0-07587BAB3CDA}"/>
                </a:ext>
              </a:extLst>
            </p:cNvPr>
            <p:cNvSpPr/>
            <p:nvPr/>
          </p:nvSpPr>
          <p:spPr>
            <a:xfrm>
              <a:off x="834886" y="1285461"/>
              <a:ext cx="5234605" cy="24671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524572E-3BBF-491A-BA74-3C5588A98BAC}"/>
                </a:ext>
              </a:extLst>
            </p:cNvPr>
            <p:cNvSpPr txBox="1"/>
            <p:nvPr/>
          </p:nvSpPr>
          <p:spPr>
            <a:xfrm>
              <a:off x="861390" y="1431235"/>
              <a:ext cx="54128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Compra de PETR4 (cotada a $21,70)</a:t>
              </a:r>
            </a:p>
            <a:p>
              <a:r>
                <a:rPr lang="pt-BR" sz="2000" b="1" dirty="0">
                  <a:solidFill>
                    <a:srgbClr val="006600"/>
                  </a:solidFill>
                </a:rPr>
                <a:t>Na data 1</a:t>
              </a:r>
            </a:p>
            <a:p>
              <a:r>
                <a:rPr lang="pt-BR" sz="2000" dirty="0"/>
                <a:t>1.000 PETR4 x $21,70 		= $21.700,00</a:t>
              </a:r>
            </a:p>
            <a:p>
              <a:r>
                <a:rPr lang="pt-BR" sz="2000" dirty="0"/>
                <a:t>Corretagem (fixa)			= $19,73</a:t>
              </a:r>
            </a:p>
            <a:p>
              <a:r>
                <a:rPr lang="pt-BR" sz="2000" dirty="0"/>
                <a:t>Emolumentos (0,030791%)   	= $6,68</a:t>
              </a:r>
            </a:p>
            <a:p>
              <a:r>
                <a:rPr lang="pt-BR" sz="2000" dirty="0"/>
                <a:t>Total				= $21.726,41</a:t>
              </a:r>
            </a:p>
            <a:p>
              <a:r>
                <a:rPr lang="pt-BR" sz="2000" b="1" dirty="0">
                  <a:solidFill>
                    <a:srgbClr val="006600"/>
                  </a:solidFill>
                </a:rPr>
                <a:t>Preço de compra (</a:t>
              </a:r>
              <a:r>
                <a:rPr lang="pt-BR" sz="2000" b="1" dirty="0" err="1">
                  <a:solidFill>
                    <a:srgbClr val="006600"/>
                  </a:solidFill>
                </a:rPr>
                <a:t>Pc</a:t>
              </a:r>
              <a:r>
                <a:rPr lang="pt-BR" sz="2000" b="1" dirty="0">
                  <a:solidFill>
                    <a:srgbClr val="006600"/>
                  </a:solidFill>
                </a:rPr>
                <a:t>)		= $21,73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813B3AD3-34B1-4F70-BF33-875A215BEB47}"/>
              </a:ext>
            </a:extLst>
          </p:cNvPr>
          <p:cNvGrpSpPr/>
          <p:nvPr/>
        </p:nvGrpSpPr>
        <p:grpSpPr>
          <a:xfrm>
            <a:off x="831220" y="3984733"/>
            <a:ext cx="5442971" cy="2467116"/>
            <a:chOff x="831220" y="4104001"/>
            <a:chExt cx="5442971" cy="2467116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B37CB0C-AE1E-4141-B574-4ED0096DBA3D}"/>
                </a:ext>
              </a:extLst>
            </p:cNvPr>
            <p:cNvSpPr/>
            <p:nvPr/>
          </p:nvSpPr>
          <p:spPr>
            <a:xfrm>
              <a:off x="831220" y="4104001"/>
              <a:ext cx="5234605" cy="24671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3F281EC-F1DD-4D85-B0AD-91BB1A48E57E}"/>
                </a:ext>
              </a:extLst>
            </p:cNvPr>
            <p:cNvSpPr txBox="1"/>
            <p:nvPr/>
          </p:nvSpPr>
          <p:spPr>
            <a:xfrm>
              <a:off x="861390" y="4214175"/>
              <a:ext cx="54128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Venda de PETR4 (cotada a $23,00)</a:t>
              </a:r>
            </a:p>
            <a:p>
              <a:r>
                <a:rPr lang="pt-BR" sz="2000" b="1" dirty="0">
                  <a:solidFill>
                    <a:srgbClr val="7030A0"/>
                  </a:solidFill>
                </a:rPr>
                <a:t>Na data 2</a:t>
              </a:r>
            </a:p>
            <a:p>
              <a:r>
                <a:rPr lang="pt-BR" sz="2000" dirty="0"/>
                <a:t>1.000 PETR4 x $21,70 		= $23.000,00</a:t>
              </a:r>
            </a:p>
            <a:p>
              <a:r>
                <a:rPr lang="pt-BR" sz="2000" dirty="0"/>
                <a:t>Corretagem (fixa)			= $19,73</a:t>
              </a:r>
            </a:p>
            <a:p>
              <a:r>
                <a:rPr lang="pt-BR" sz="2000" dirty="0"/>
                <a:t>Emolumentos (0,030791%)   	= $7,08</a:t>
              </a:r>
            </a:p>
            <a:p>
              <a:r>
                <a:rPr lang="pt-BR" sz="2000" dirty="0"/>
                <a:t>Total				= $22.973,19</a:t>
              </a:r>
            </a:p>
            <a:p>
              <a:r>
                <a:rPr lang="pt-BR" sz="2000" b="1" dirty="0">
                  <a:solidFill>
                    <a:srgbClr val="7030A0"/>
                  </a:solidFill>
                </a:rPr>
                <a:t>Preço de venda (</a:t>
              </a:r>
              <a:r>
                <a:rPr lang="pt-BR" sz="2000" b="1" dirty="0" err="1">
                  <a:solidFill>
                    <a:srgbClr val="7030A0"/>
                  </a:solidFill>
                </a:rPr>
                <a:t>Pv</a:t>
              </a:r>
              <a:r>
                <a:rPr lang="pt-BR" sz="2000" b="1" dirty="0">
                  <a:solidFill>
                    <a:srgbClr val="7030A0"/>
                  </a:solidFill>
                </a:rPr>
                <a:t>)		= $22,97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E7037D0-3FD2-4D5A-8799-1E0A03198F53}"/>
              </a:ext>
            </a:extLst>
          </p:cNvPr>
          <p:cNvGrpSpPr/>
          <p:nvPr/>
        </p:nvGrpSpPr>
        <p:grpSpPr>
          <a:xfrm>
            <a:off x="7442907" y="1285461"/>
            <a:ext cx="3574905" cy="2958615"/>
            <a:chOff x="7323638" y="1431235"/>
            <a:chExt cx="3574905" cy="2958615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05830924-4042-4439-AE23-9F53A0A41E20}"/>
                </a:ext>
              </a:extLst>
            </p:cNvPr>
            <p:cNvGrpSpPr/>
            <p:nvPr/>
          </p:nvGrpSpPr>
          <p:grpSpPr>
            <a:xfrm>
              <a:off x="7323638" y="1431235"/>
              <a:ext cx="3574905" cy="2554777"/>
              <a:chOff x="6714038" y="1356653"/>
              <a:chExt cx="3574905" cy="2554777"/>
            </a:xfrm>
          </p:grpSpPr>
          <p:cxnSp>
            <p:nvCxnSpPr>
              <p:cNvPr id="8" name="Conector reto 7">
                <a:extLst>
                  <a:ext uri="{FF2B5EF4-FFF2-40B4-BE49-F238E27FC236}">
                    <a16:creationId xmlns:a16="http://schemas.microsoft.com/office/drawing/2014/main" id="{463F00BF-2073-40E1-83A9-211963A6F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4272" y="1431235"/>
                <a:ext cx="0" cy="2480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id="{F482FD55-4F5E-4D73-B92A-F0CA5D0B9B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603" y="3678004"/>
                <a:ext cx="26295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B7920428-2F29-4D89-97C2-718D663CDECE}"/>
                  </a:ext>
                </a:extLst>
              </p:cNvPr>
              <p:cNvGrpSpPr/>
              <p:nvPr/>
            </p:nvGrpSpPr>
            <p:grpSpPr>
              <a:xfrm>
                <a:off x="7634272" y="1826403"/>
                <a:ext cx="1834405" cy="1312210"/>
                <a:chOff x="7739270" y="4591878"/>
                <a:chExt cx="1236274" cy="934279"/>
              </a:xfrm>
            </p:grpSpPr>
            <p:cxnSp>
              <p:nvCxnSpPr>
                <p:cNvPr id="14" name="Conector reto 13">
                  <a:extLst>
                    <a:ext uri="{FF2B5EF4-FFF2-40B4-BE49-F238E27FC236}">
                      <a16:creationId xmlns:a16="http://schemas.microsoft.com/office/drawing/2014/main" id="{63E49548-B033-4C38-856A-89D9944BCD4B}"/>
                    </a:ext>
                  </a:extLst>
                </p:cNvPr>
                <p:cNvCxnSpPr/>
                <p:nvPr/>
              </p:nvCxnSpPr>
              <p:spPr>
                <a:xfrm flipV="1">
                  <a:off x="7739270" y="5049078"/>
                  <a:ext cx="291547" cy="47707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to 14">
                  <a:extLst>
                    <a:ext uri="{FF2B5EF4-FFF2-40B4-BE49-F238E27FC236}">
                      <a16:creationId xmlns:a16="http://schemas.microsoft.com/office/drawing/2014/main" id="{06AD6A75-93C6-408D-92FD-986FA098C5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0817" y="5049078"/>
                  <a:ext cx="159026" cy="17227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7">
                  <a:extLst>
                    <a:ext uri="{FF2B5EF4-FFF2-40B4-BE49-F238E27FC236}">
                      <a16:creationId xmlns:a16="http://schemas.microsoft.com/office/drawing/2014/main" id="{93C9B269-39B9-47DA-8793-2721E17921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83217" y="4744278"/>
                  <a:ext cx="298173" cy="457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9">
                  <a:extLst>
                    <a:ext uri="{FF2B5EF4-FFF2-40B4-BE49-F238E27FC236}">
                      <a16:creationId xmlns:a16="http://schemas.microsoft.com/office/drawing/2014/main" id="{1B8D4327-7992-4111-B35B-E0AF3868A9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81390" y="4744278"/>
                  <a:ext cx="195981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22">
                  <a:extLst>
                    <a:ext uri="{FF2B5EF4-FFF2-40B4-BE49-F238E27FC236}">
                      <a16:creationId xmlns:a16="http://schemas.microsoft.com/office/drawing/2014/main" id="{AAE3C8E0-3240-4E10-BD1A-B7582FF8A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677373" y="4591878"/>
                  <a:ext cx="298171" cy="4472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09789D2-815B-483C-9377-44CE0CBC8F52}"/>
                  </a:ext>
                </a:extLst>
              </p:cNvPr>
              <p:cNvSpPr/>
              <p:nvPr/>
            </p:nvSpPr>
            <p:spPr>
              <a:xfrm>
                <a:off x="6714038" y="2915287"/>
                <a:ext cx="8980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rgbClr val="0070C0"/>
                    </a:solidFill>
                  </a:rPr>
                  <a:t>$21,70</a:t>
                </a:r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67DF75BB-1F35-4246-8964-D3E2207870CE}"/>
                  </a:ext>
                </a:extLst>
              </p:cNvPr>
              <p:cNvSpPr/>
              <p:nvPr/>
            </p:nvSpPr>
            <p:spPr>
              <a:xfrm>
                <a:off x="9389338" y="1356653"/>
                <a:ext cx="8996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rgbClr val="0070C0"/>
                    </a:solidFill>
                  </a:rPr>
                  <a:t>$23,00</a:t>
                </a:r>
              </a:p>
            </p:txBody>
          </p:sp>
        </p:grp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8C28F0EA-8B8B-4245-B857-EAFF1345FEED}"/>
                </a:ext>
              </a:extLst>
            </p:cNvPr>
            <p:cNvCxnSpPr/>
            <p:nvPr/>
          </p:nvCxnSpPr>
          <p:spPr>
            <a:xfrm>
              <a:off x="10078277" y="2115033"/>
              <a:ext cx="0" cy="156297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6B368E1-36F7-47E2-83B1-341796B3353C}"/>
                </a:ext>
              </a:extLst>
            </p:cNvPr>
            <p:cNvSpPr txBox="1"/>
            <p:nvPr/>
          </p:nvSpPr>
          <p:spPr>
            <a:xfrm>
              <a:off x="7789956" y="4015394"/>
              <a:ext cx="10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Data 1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B33B4A7-3B56-4FBB-BD34-00A57CBA06F8}"/>
                </a:ext>
              </a:extLst>
            </p:cNvPr>
            <p:cNvSpPr txBox="1"/>
            <p:nvPr/>
          </p:nvSpPr>
          <p:spPr>
            <a:xfrm>
              <a:off x="9552496" y="4020518"/>
              <a:ext cx="10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Data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45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72EBFF-3EDB-4487-8ABD-BB1D1AE16DBF}"/>
              </a:ext>
            </a:extLst>
          </p:cNvPr>
          <p:cNvSpPr txBox="1"/>
          <p:nvPr/>
        </p:nvSpPr>
        <p:spPr>
          <a:xfrm>
            <a:off x="1369919" y="871042"/>
            <a:ext cx="942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/>
              <a:t>Primeiro passo</a:t>
            </a:r>
            <a:r>
              <a:rPr lang="pt-BR" sz="3200" dirty="0"/>
              <a:t>: </a:t>
            </a:r>
            <a:r>
              <a:rPr lang="pt-BR" sz="3200" b="1" dirty="0">
                <a:solidFill>
                  <a:srgbClr val="0070C0"/>
                </a:solidFill>
              </a:rPr>
              <a:t>abrir conta numa corretora de valores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0651B98-4C35-48F4-BB81-0B65466BD93C}"/>
              </a:ext>
            </a:extLst>
          </p:cNvPr>
          <p:cNvSpPr txBox="1"/>
          <p:nvPr/>
        </p:nvSpPr>
        <p:spPr>
          <a:xfrm>
            <a:off x="1311965" y="1928192"/>
            <a:ext cx="90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O que faz uma corretora de valores?</a:t>
            </a:r>
          </a:p>
        </p:txBody>
      </p:sp>
      <p:pic>
        <p:nvPicPr>
          <p:cNvPr id="5" name="Gráfico 4" descr="Edifício">
            <a:extLst>
              <a:ext uri="{FF2B5EF4-FFF2-40B4-BE49-F238E27FC236}">
                <a16:creationId xmlns:a16="http://schemas.microsoft.com/office/drawing/2014/main" id="{BDBC447D-ADB8-421C-975B-4820B5ED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706" y="2876576"/>
            <a:ext cx="914400" cy="914400"/>
          </a:xfrm>
          <a:prstGeom prst="rect">
            <a:avLst/>
          </a:prstGeom>
        </p:spPr>
      </p:pic>
      <p:pic>
        <p:nvPicPr>
          <p:cNvPr id="8" name="Gráfico 7" descr="Globo terrestre: Américas">
            <a:extLst>
              <a:ext uri="{FF2B5EF4-FFF2-40B4-BE49-F238E27FC236}">
                <a16:creationId xmlns:a16="http://schemas.microsoft.com/office/drawing/2014/main" id="{7D472F00-7DFD-44A3-8C6D-9B8A3512E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3674" y="5415147"/>
            <a:ext cx="914400" cy="914400"/>
          </a:xfrm>
          <a:prstGeom prst="rect">
            <a:avLst/>
          </a:prstGeom>
        </p:spPr>
      </p:pic>
      <p:pic>
        <p:nvPicPr>
          <p:cNvPr id="11" name="Gráfico 10" descr="Verificação bancária">
            <a:extLst>
              <a:ext uri="{FF2B5EF4-FFF2-40B4-BE49-F238E27FC236}">
                <a16:creationId xmlns:a16="http://schemas.microsoft.com/office/drawing/2014/main" id="{52D10E5F-A35B-4F93-BC36-43F86D795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5258" y="4694151"/>
            <a:ext cx="914400" cy="914400"/>
          </a:xfrm>
          <a:prstGeom prst="rect">
            <a:avLst/>
          </a:prstGeom>
        </p:spPr>
      </p:pic>
      <p:pic>
        <p:nvPicPr>
          <p:cNvPr id="14" name="Gráfico 13" descr="Papel">
            <a:extLst>
              <a:ext uri="{FF2B5EF4-FFF2-40B4-BE49-F238E27FC236}">
                <a16:creationId xmlns:a16="http://schemas.microsoft.com/office/drawing/2014/main" id="{9BC7AC69-164A-42B8-8120-22D4F9127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5976" y="5559164"/>
            <a:ext cx="914400" cy="914400"/>
          </a:xfrm>
          <a:prstGeom prst="rect">
            <a:avLst/>
          </a:prstGeom>
        </p:spPr>
      </p:pic>
      <p:pic>
        <p:nvPicPr>
          <p:cNvPr id="16" name="Gráfico 15" descr="Notas adesivas 3">
            <a:extLst>
              <a:ext uri="{FF2B5EF4-FFF2-40B4-BE49-F238E27FC236}">
                <a16:creationId xmlns:a16="http://schemas.microsoft.com/office/drawing/2014/main" id="{227C866C-C3AD-4778-803B-7BDFD855FA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36039" y="2699834"/>
            <a:ext cx="914400" cy="914400"/>
          </a:xfrm>
          <a:prstGeom prst="rect">
            <a:avLst/>
          </a:prstGeom>
        </p:spPr>
      </p:pic>
      <p:pic>
        <p:nvPicPr>
          <p:cNvPr id="18" name="Gráfico 17" descr="Jornal">
            <a:extLst>
              <a:ext uri="{FF2B5EF4-FFF2-40B4-BE49-F238E27FC236}">
                <a16:creationId xmlns:a16="http://schemas.microsoft.com/office/drawing/2014/main" id="{20409617-97EE-4C37-8108-F81F0D1FAD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9819" y="3058831"/>
            <a:ext cx="728858" cy="728858"/>
          </a:xfrm>
          <a:prstGeom prst="rect">
            <a:avLst/>
          </a:prstGeom>
        </p:spPr>
      </p:pic>
      <p:pic>
        <p:nvPicPr>
          <p:cNvPr id="21" name="Gráfico 20" descr="Pesquisa">
            <a:extLst>
              <a:ext uri="{FF2B5EF4-FFF2-40B4-BE49-F238E27FC236}">
                <a16:creationId xmlns:a16="http://schemas.microsoft.com/office/drawing/2014/main" id="{40E32336-2FA1-401D-B5DB-9AF9AD1233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2006" y="5238008"/>
            <a:ext cx="743169" cy="743169"/>
          </a:xfrm>
          <a:prstGeom prst="rect">
            <a:avLst/>
          </a:prstGeom>
        </p:spPr>
      </p:pic>
      <p:pic>
        <p:nvPicPr>
          <p:cNvPr id="23" name="Gráfico 22" descr="Estatísticas">
            <a:extLst>
              <a:ext uri="{FF2B5EF4-FFF2-40B4-BE49-F238E27FC236}">
                <a16:creationId xmlns:a16="http://schemas.microsoft.com/office/drawing/2014/main" id="{067BA3D4-9406-4081-9616-ECDAD066C4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37679" y="5266995"/>
            <a:ext cx="685194" cy="685194"/>
          </a:xfrm>
          <a:prstGeom prst="rect">
            <a:avLst/>
          </a:prstGeom>
        </p:spPr>
      </p:pic>
      <p:pic>
        <p:nvPicPr>
          <p:cNvPr id="25" name="Gráfico 24" descr="Vlog">
            <a:extLst>
              <a:ext uri="{FF2B5EF4-FFF2-40B4-BE49-F238E27FC236}">
                <a16:creationId xmlns:a16="http://schemas.microsoft.com/office/drawing/2014/main" id="{1F6EB6E1-72FC-41E3-B69C-91C1A7B8F7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3017" y="3776464"/>
            <a:ext cx="1272150" cy="1272150"/>
          </a:xfrm>
          <a:prstGeom prst="rect">
            <a:avLst/>
          </a:prstGeom>
        </p:spPr>
      </p:pic>
      <p:pic>
        <p:nvPicPr>
          <p:cNvPr id="27" name="Gráfico 26" descr="Programador">
            <a:extLst>
              <a:ext uri="{FF2B5EF4-FFF2-40B4-BE49-F238E27FC236}">
                <a16:creationId xmlns:a16="http://schemas.microsoft.com/office/drawing/2014/main" id="{5B180F0F-C67F-4302-8C82-347ACDD626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28461" y="3886200"/>
            <a:ext cx="914400" cy="914400"/>
          </a:xfrm>
          <a:prstGeom prst="rect">
            <a:avLst/>
          </a:prstGeom>
        </p:spPr>
      </p:pic>
      <p:pic>
        <p:nvPicPr>
          <p:cNvPr id="29" name="Gráfico 28" descr="Moedas">
            <a:extLst>
              <a:ext uri="{FF2B5EF4-FFF2-40B4-BE49-F238E27FC236}">
                <a16:creationId xmlns:a16="http://schemas.microsoft.com/office/drawing/2014/main" id="{C69F949F-12AA-404F-88C9-87D5B426FD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134416" y="3722183"/>
            <a:ext cx="914400" cy="914400"/>
          </a:xfrm>
          <a:prstGeom prst="rect">
            <a:avLst/>
          </a:prstGeom>
        </p:spPr>
      </p:pic>
      <p:pic>
        <p:nvPicPr>
          <p:cNvPr id="31" name="Gráfico 30" descr="Call center">
            <a:extLst>
              <a:ext uri="{FF2B5EF4-FFF2-40B4-BE49-F238E27FC236}">
                <a16:creationId xmlns:a16="http://schemas.microsoft.com/office/drawing/2014/main" id="{0244B48B-5977-46D9-B0BE-4E20A795C89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87118" y="3018619"/>
            <a:ext cx="728858" cy="728858"/>
          </a:xfrm>
          <a:prstGeom prst="rect">
            <a:avLst/>
          </a:prstGeom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9FFF5C3-71FB-4572-B82C-A96AF1202164}"/>
              </a:ext>
            </a:extLst>
          </p:cNvPr>
          <p:cNvCxnSpPr/>
          <p:nvPr/>
        </p:nvCxnSpPr>
        <p:spPr>
          <a:xfrm>
            <a:off x="3098041" y="4428541"/>
            <a:ext cx="1626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E184685-85A2-4E60-8878-6EB9B2CC39EB}"/>
              </a:ext>
            </a:extLst>
          </p:cNvPr>
          <p:cNvCxnSpPr>
            <a:cxnSpLocks/>
          </p:cNvCxnSpPr>
          <p:nvPr/>
        </p:nvCxnSpPr>
        <p:spPr>
          <a:xfrm flipV="1">
            <a:off x="6430445" y="3333776"/>
            <a:ext cx="1533099" cy="9206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9BF255C1-BE6B-499C-A28D-3491BF305BE9}"/>
              </a:ext>
            </a:extLst>
          </p:cNvPr>
          <p:cNvCxnSpPr>
            <a:cxnSpLocks/>
          </p:cNvCxnSpPr>
          <p:nvPr/>
        </p:nvCxnSpPr>
        <p:spPr>
          <a:xfrm>
            <a:off x="6470222" y="4706691"/>
            <a:ext cx="1380699" cy="104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3427E64-EA35-469C-9472-659A99C61E63}"/>
              </a:ext>
            </a:extLst>
          </p:cNvPr>
          <p:cNvSpPr txBox="1"/>
          <p:nvPr/>
        </p:nvSpPr>
        <p:spPr>
          <a:xfrm>
            <a:off x="1894258" y="4839943"/>
            <a:ext cx="134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Investidor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EE668A7-5B78-463B-9D2C-9C26FA727BC2}"/>
              </a:ext>
            </a:extLst>
          </p:cNvPr>
          <p:cNvSpPr txBox="1"/>
          <p:nvPr/>
        </p:nvSpPr>
        <p:spPr>
          <a:xfrm>
            <a:off x="4746879" y="4837898"/>
            <a:ext cx="134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Corretora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2999B4E1-B99A-49F5-83B1-349DE00AF8C9}"/>
              </a:ext>
            </a:extLst>
          </p:cNvPr>
          <p:cNvSpPr txBox="1"/>
          <p:nvPr/>
        </p:nvSpPr>
        <p:spPr>
          <a:xfrm>
            <a:off x="8195962" y="4158029"/>
            <a:ext cx="153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Ativos Financeiros</a:t>
            </a:r>
          </a:p>
        </p:txBody>
      </p:sp>
    </p:spTree>
    <p:extLst>
      <p:ext uri="{BB962C8B-B14F-4D97-AF65-F5344CB8AC3E}">
        <p14:creationId xmlns:p14="http://schemas.microsoft.com/office/powerpoint/2010/main" val="14119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DF3956-C096-4A8B-A083-E9E5C213E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34659" r="3769" b="14239"/>
          <a:stretch/>
        </p:blipFill>
        <p:spPr>
          <a:xfrm>
            <a:off x="518160" y="2405575"/>
            <a:ext cx="11408898" cy="39389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982C1BE-FABD-4B31-B438-B7BDB0DE1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13110" r="3769" b="76184"/>
          <a:stretch/>
        </p:blipFill>
        <p:spPr>
          <a:xfrm>
            <a:off x="518160" y="1671710"/>
            <a:ext cx="11408898" cy="7338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A0C370B-D62B-4B88-99F8-369ABA22C5A0}"/>
              </a:ext>
            </a:extLst>
          </p:cNvPr>
          <p:cNvSpPr txBox="1"/>
          <p:nvPr/>
        </p:nvSpPr>
        <p:spPr>
          <a:xfrm>
            <a:off x="1557130" y="781558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Emolumentos da B3</a:t>
            </a:r>
          </a:p>
        </p:txBody>
      </p:sp>
    </p:spTree>
    <p:extLst>
      <p:ext uri="{BB962C8B-B14F-4D97-AF65-F5344CB8AC3E}">
        <p14:creationId xmlns:p14="http://schemas.microsoft.com/office/powerpoint/2010/main" val="71680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EC0023-61FA-4D06-974E-9D986A263772}"/>
              </a:ext>
            </a:extLst>
          </p:cNvPr>
          <p:cNvSpPr txBox="1"/>
          <p:nvPr/>
        </p:nvSpPr>
        <p:spPr>
          <a:xfrm>
            <a:off x="861391" y="556591"/>
            <a:ext cx="801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Exemplo de operação de compra e venda de ações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B154E44-7E78-44DA-B9C8-B4F10D933771}"/>
              </a:ext>
            </a:extLst>
          </p:cNvPr>
          <p:cNvSpPr txBox="1"/>
          <p:nvPr/>
        </p:nvSpPr>
        <p:spPr>
          <a:xfrm>
            <a:off x="967408" y="1667560"/>
            <a:ext cx="52346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Resultado = (</a:t>
            </a:r>
            <a:r>
              <a:rPr lang="pt-BR" sz="2400" dirty="0" err="1"/>
              <a:t>Pv</a:t>
            </a:r>
            <a:r>
              <a:rPr lang="pt-BR" sz="2400" dirty="0"/>
              <a:t> – </a:t>
            </a:r>
            <a:r>
              <a:rPr lang="pt-BR" sz="2400" dirty="0" err="1"/>
              <a:t>Pc</a:t>
            </a:r>
            <a:r>
              <a:rPr lang="pt-BR" sz="2400" dirty="0"/>
              <a:t>) x </a:t>
            </a:r>
            <a:r>
              <a:rPr lang="pt-BR" sz="2400" dirty="0" err="1"/>
              <a:t>Qv</a:t>
            </a:r>
            <a:endParaRPr lang="pt-BR" sz="2400" dirty="0"/>
          </a:p>
          <a:p>
            <a:r>
              <a:rPr lang="pt-BR" sz="2400" dirty="0"/>
              <a:t>Resultado = ($22,97 – $21,73) x 1.000</a:t>
            </a:r>
          </a:p>
          <a:p>
            <a:r>
              <a:rPr lang="pt-BR" sz="2400" dirty="0"/>
              <a:t>Resultado = $1.240,00</a:t>
            </a:r>
          </a:p>
          <a:p>
            <a:endParaRPr lang="pt-BR" sz="2400" dirty="0"/>
          </a:p>
          <a:p>
            <a:r>
              <a:rPr lang="pt-BR" sz="2400" b="1" dirty="0"/>
              <a:t>Renda Bruta 	= $1.240,00</a:t>
            </a:r>
          </a:p>
          <a:p>
            <a:r>
              <a:rPr lang="pt-BR" sz="2400" dirty="0"/>
              <a:t>IR (15%) 	= $186,00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Renda Líquida	= $1.054,00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IRRF (0,005%)			= $1,15</a:t>
            </a:r>
          </a:p>
          <a:p>
            <a:r>
              <a:rPr lang="pt-BR" sz="2400" dirty="0"/>
              <a:t>IR – IRRF = $186 – $1,15	= $184,85</a:t>
            </a:r>
          </a:p>
          <a:p>
            <a:r>
              <a:rPr lang="pt-BR" sz="2400" b="1" dirty="0">
                <a:solidFill>
                  <a:srgbClr val="C00000"/>
                </a:solidFill>
              </a:rPr>
              <a:t>DARF				= $184,85</a:t>
            </a:r>
          </a:p>
          <a:p>
            <a:r>
              <a:rPr lang="pt-BR" sz="2400" dirty="0"/>
              <a:t>		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47689B0-EEED-48A6-93D0-2EB68FE47492}"/>
              </a:ext>
            </a:extLst>
          </p:cNvPr>
          <p:cNvGrpSpPr/>
          <p:nvPr/>
        </p:nvGrpSpPr>
        <p:grpSpPr>
          <a:xfrm>
            <a:off x="6503150" y="1519829"/>
            <a:ext cx="5442971" cy="2467116"/>
            <a:chOff x="831220" y="4104001"/>
            <a:chExt cx="5442971" cy="2467116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C7852AB-733B-43CF-AFD7-FF2AF54A58C9}"/>
                </a:ext>
              </a:extLst>
            </p:cNvPr>
            <p:cNvSpPr/>
            <p:nvPr/>
          </p:nvSpPr>
          <p:spPr>
            <a:xfrm>
              <a:off x="831220" y="4104001"/>
              <a:ext cx="5234605" cy="24671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40C8BC0-055F-406E-891A-5134DD2E4DE7}"/>
                </a:ext>
              </a:extLst>
            </p:cNvPr>
            <p:cNvSpPr txBox="1"/>
            <p:nvPr/>
          </p:nvSpPr>
          <p:spPr>
            <a:xfrm>
              <a:off x="861390" y="4214175"/>
              <a:ext cx="54128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Venda de PETR4 (cotada a $23,00)</a:t>
              </a:r>
            </a:p>
            <a:p>
              <a:r>
                <a:rPr lang="pt-BR" sz="2000" b="1" dirty="0">
                  <a:solidFill>
                    <a:srgbClr val="7030A0"/>
                  </a:solidFill>
                </a:rPr>
                <a:t>Na data 2</a:t>
              </a:r>
            </a:p>
            <a:p>
              <a:r>
                <a:rPr lang="pt-BR" sz="2000" dirty="0"/>
                <a:t>1.000 PETR4 x $21,70 		= $23.000,00</a:t>
              </a:r>
            </a:p>
            <a:p>
              <a:r>
                <a:rPr lang="pt-BR" sz="2000" dirty="0"/>
                <a:t>Corretagem (fixa)			= $19,73</a:t>
              </a:r>
            </a:p>
            <a:p>
              <a:r>
                <a:rPr lang="pt-BR" sz="2000" dirty="0"/>
                <a:t>Emolumentos (0,03079%)   	= $7,08</a:t>
              </a:r>
            </a:p>
            <a:p>
              <a:r>
                <a:rPr lang="pt-BR" sz="2000" dirty="0"/>
                <a:t>Total				= $22.973,19</a:t>
              </a:r>
            </a:p>
            <a:p>
              <a:r>
                <a:rPr lang="pt-BR" sz="2000" b="1" dirty="0">
                  <a:solidFill>
                    <a:srgbClr val="7030A0"/>
                  </a:solidFill>
                </a:rPr>
                <a:t>Preço de venda (</a:t>
              </a:r>
              <a:r>
                <a:rPr lang="pt-BR" sz="2000" b="1" dirty="0" err="1">
                  <a:solidFill>
                    <a:srgbClr val="7030A0"/>
                  </a:solidFill>
                </a:rPr>
                <a:t>Pv</a:t>
              </a:r>
              <a:r>
                <a:rPr lang="pt-BR" sz="2000" b="1" dirty="0">
                  <a:solidFill>
                    <a:srgbClr val="7030A0"/>
                  </a:solidFill>
                </a:rPr>
                <a:t>)		= $22,97</a:t>
              </a:r>
            </a:p>
          </p:txBody>
        </p:sp>
      </p:grpSp>
      <p:sp>
        <p:nvSpPr>
          <p:cNvPr id="33" name="Elipse 32">
            <a:extLst>
              <a:ext uri="{FF2B5EF4-FFF2-40B4-BE49-F238E27FC236}">
                <a16:creationId xmlns:a16="http://schemas.microsoft.com/office/drawing/2014/main" id="{50423735-7F41-40A0-A654-CDD3869A5815}"/>
              </a:ext>
            </a:extLst>
          </p:cNvPr>
          <p:cNvSpPr/>
          <p:nvPr/>
        </p:nvSpPr>
        <p:spPr>
          <a:xfrm>
            <a:off x="9895700" y="2143787"/>
            <a:ext cx="2054087" cy="59634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DA785992-1EF5-4670-9FF0-4E603A9AAF85}"/>
              </a:ext>
            </a:extLst>
          </p:cNvPr>
          <p:cNvCxnSpPr>
            <a:cxnSpLocks/>
          </p:cNvCxnSpPr>
          <p:nvPr/>
        </p:nvCxnSpPr>
        <p:spPr>
          <a:xfrm flipV="1">
            <a:off x="2849219" y="2637184"/>
            <a:ext cx="7046481" cy="25532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9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A4AF19-16DD-4BF4-94BD-79F7FA1849AD}"/>
              </a:ext>
            </a:extLst>
          </p:cNvPr>
          <p:cNvSpPr txBox="1"/>
          <p:nvPr/>
        </p:nvSpPr>
        <p:spPr>
          <a:xfrm>
            <a:off x="6096000" y="1097741"/>
            <a:ext cx="563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Cálculo da Taxa de Retorno Líquida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A6C3E3-D2BF-49D5-A535-EDD3C7BC21EF}"/>
              </a:ext>
            </a:extLst>
          </p:cNvPr>
          <p:cNvSpPr txBox="1"/>
          <p:nvPr/>
        </p:nvSpPr>
        <p:spPr>
          <a:xfrm>
            <a:off x="6166905" y="2190051"/>
            <a:ext cx="5234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Renda Bruta 	= $1.240,00</a:t>
            </a:r>
          </a:p>
          <a:p>
            <a:r>
              <a:rPr lang="pt-BR" sz="2400" dirty="0"/>
              <a:t>IR (15%) 	= $186,00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Renda Líquida	= $1.054,00</a:t>
            </a:r>
          </a:p>
          <a:p>
            <a:endParaRPr lang="pt-BR" sz="2400" b="1" dirty="0">
              <a:solidFill>
                <a:srgbClr val="00B050"/>
              </a:solidFill>
            </a:endParaRPr>
          </a:p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Taxa de Retorno Líquida</a:t>
            </a:r>
          </a:p>
          <a:p>
            <a:r>
              <a:rPr lang="pt-BR" sz="2400" dirty="0"/>
              <a:t>Taxa = Renda Líquida / Investimento</a:t>
            </a:r>
          </a:p>
          <a:p>
            <a:r>
              <a:rPr lang="pt-BR" sz="2400" dirty="0"/>
              <a:t>Taxa = $1.054,00 / $21.726,41</a:t>
            </a:r>
          </a:p>
          <a:p>
            <a:r>
              <a:rPr lang="pt-BR" sz="2400" b="1" dirty="0">
                <a:solidFill>
                  <a:srgbClr val="0070C0"/>
                </a:solidFill>
              </a:rPr>
              <a:t>Taxa = 4,85% a.p.</a:t>
            </a:r>
            <a:r>
              <a:rPr lang="pt-BR" sz="2400" dirty="0"/>
              <a:t>	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50FCEFBE-73B4-427F-A2F6-599B9527142D}"/>
              </a:ext>
            </a:extLst>
          </p:cNvPr>
          <p:cNvGrpSpPr/>
          <p:nvPr/>
        </p:nvGrpSpPr>
        <p:grpSpPr>
          <a:xfrm>
            <a:off x="344556" y="357808"/>
            <a:ext cx="4505739" cy="2987422"/>
            <a:chOff x="278296" y="265044"/>
            <a:chExt cx="4505739" cy="2987422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7F09328A-7A8E-45DD-A2D7-D48FFA567DA3}"/>
                </a:ext>
              </a:extLst>
            </p:cNvPr>
            <p:cNvSpPr/>
            <p:nvPr/>
          </p:nvSpPr>
          <p:spPr>
            <a:xfrm>
              <a:off x="278296" y="265044"/>
              <a:ext cx="4505739" cy="29874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55507696-304A-44C5-8A44-4329C1713D6B}"/>
                </a:ext>
              </a:extLst>
            </p:cNvPr>
            <p:cNvGrpSpPr/>
            <p:nvPr/>
          </p:nvGrpSpPr>
          <p:grpSpPr>
            <a:xfrm>
              <a:off x="625541" y="422441"/>
              <a:ext cx="3891171" cy="2763611"/>
              <a:chOff x="7442907" y="1285461"/>
              <a:chExt cx="4142951" cy="2958615"/>
            </a:xfrm>
          </p:grpSpPr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4948D299-589C-453B-BFB1-2074E2D2AFAA}"/>
                  </a:ext>
                </a:extLst>
              </p:cNvPr>
              <p:cNvGrpSpPr/>
              <p:nvPr/>
            </p:nvGrpSpPr>
            <p:grpSpPr>
              <a:xfrm>
                <a:off x="7442907" y="1285461"/>
                <a:ext cx="3574905" cy="2958615"/>
                <a:chOff x="7323638" y="1431235"/>
                <a:chExt cx="3574905" cy="2958615"/>
              </a:xfrm>
            </p:grpSpPr>
            <p:grpSp>
              <p:nvGrpSpPr>
                <p:cNvPr id="10" name="Agrupar 9">
                  <a:extLst>
                    <a:ext uri="{FF2B5EF4-FFF2-40B4-BE49-F238E27FC236}">
                      <a16:creationId xmlns:a16="http://schemas.microsoft.com/office/drawing/2014/main" id="{D5A42399-EB3A-4FDE-A180-775D7D5DE5C7}"/>
                    </a:ext>
                  </a:extLst>
                </p:cNvPr>
                <p:cNvGrpSpPr/>
                <p:nvPr/>
              </p:nvGrpSpPr>
              <p:grpSpPr>
                <a:xfrm>
                  <a:off x="7323638" y="1431235"/>
                  <a:ext cx="3574905" cy="2554777"/>
                  <a:chOff x="6714038" y="1356653"/>
                  <a:chExt cx="3574905" cy="2554777"/>
                </a:xfrm>
              </p:grpSpPr>
              <p:cxnSp>
                <p:nvCxnSpPr>
                  <p:cNvPr id="14" name="Conector reto 13">
                    <a:extLst>
                      <a:ext uri="{FF2B5EF4-FFF2-40B4-BE49-F238E27FC236}">
                        <a16:creationId xmlns:a16="http://schemas.microsoft.com/office/drawing/2014/main" id="{CF1F31E5-BA08-4B81-90A3-0631360699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34272" y="1431235"/>
                    <a:ext cx="0" cy="2480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to 14">
                    <a:extLst>
                      <a:ext uri="{FF2B5EF4-FFF2-40B4-BE49-F238E27FC236}">
                        <a16:creationId xmlns:a16="http://schemas.microsoft.com/office/drawing/2014/main" id="{499FECD9-5BD8-456B-A457-9FD657157F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62603" y="3678004"/>
                    <a:ext cx="262953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Agrupar 15">
                    <a:extLst>
                      <a:ext uri="{FF2B5EF4-FFF2-40B4-BE49-F238E27FC236}">
                        <a16:creationId xmlns:a16="http://schemas.microsoft.com/office/drawing/2014/main" id="{12176EAB-3984-4315-9B3C-1C85889F29AA}"/>
                      </a:ext>
                    </a:extLst>
                  </p:cNvPr>
                  <p:cNvGrpSpPr/>
                  <p:nvPr/>
                </p:nvGrpSpPr>
                <p:grpSpPr>
                  <a:xfrm>
                    <a:off x="7634272" y="1826403"/>
                    <a:ext cx="1834405" cy="1312210"/>
                    <a:chOff x="7739270" y="4591878"/>
                    <a:chExt cx="1236274" cy="934279"/>
                  </a:xfrm>
                </p:grpSpPr>
                <p:cxnSp>
                  <p:nvCxnSpPr>
                    <p:cNvPr id="19" name="Conector reto 18">
                      <a:extLst>
                        <a:ext uri="{FF2B5EF4-FFF2-40B4-BE49-F238E27FC236}">
                          <a16:creationId xmlns:a16="http://schemas.microsoft.com/office/drawing/2014/main" id="{80A60097-0249-43FB-BB03-B0927087BE3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739270" y="5049078"/>
                      <a:ext cx="291547" cy="47707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ector reto 19">
                      <a:extLst>
                        <a:ext uri="{FF2B5EF4-FFF2-40B4-BE49-F238E27FC236}">
                          <a16:creationId xmlns:a16="http://schemas.microsoft.com/office/drawing/2014/main" id="{E8B0F918-B546-4F7D-8E7A-B376061B90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817" y="5049078"/>
                      <a:ext cx="159026" cy="17227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ector reto 20">
                      <a:extLst>
                        <a:ext uri="{FF2B5EF4-FFF2-40B4-BE49-F238E27FC236}">
                          <a16:creationId xmlns:a16="http://schemas.microsoft.com/office/drawing/2014/main" id="{711F08AB-4C79-468F-A8EE-6CC8E2D990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183217" y="4744278"/>
                      <a:ext cx="298173" cy="4572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ector reto 21">
                      <a:extLst>
                        <a:ext uri="{FF2B5EF4-FFF2-40B4-BE49-F238E27FC236}">
                          <a16:creationId xmlns:a16="http://schemas.microsoft.com/office/drawing/2014/main" id="{5912D2B8-DCB9-420B-B283-67BB041D3C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8481390" y="4744278"/>
                      <a:ext cx="195981" cy="3048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Conector reto 22">
                      <a:extLst>
                        <a:ext uri="{FF2B5EF4-FFF2-40B4-BE49-F238E27FC236}">
                          <a16:creationId xmlns:a16="http://schemas.microsoft.com/office/drawing/2014/main" id="{CFA340B7-7EDE-42D8-B177-DEEED1FD3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677373" y="4591878"/>
                      <a:ext cx="298171" cy="44726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Retângulo 16">
                    <a:extLst>
                      <a:ext uri="{FF2B5EF4-FFF2-40B4-BE49-F238E27FC236}">
                        <a16:creationId xmlns:a16="http://schemas.microsoft.com/office/drawing/2014/main" id="{605F056C-4845-43C5-A36F-A07B385A02DB}"/>
                      </a:ext>
                    </a:extLst>
                  </p:cNvPr>
                  <p:cNvSpPr/>
                  <p:nvPr/>
                </p:nvSpPr>
                <p:spPr>
                  <a:xfrm>
                    <a:off x="6714038" y="2915287"/>
                    <a:ext cx="89800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000" b="1" dirty="0">
                        <a:solidFill>
                          <a:srgbClr val="0070C0"/>
                        </a:solidFill>
                      </a:rPr>
                      <a:t>$21,70</a:t>
                    </a:r>
                  </a:p>
                </p:txBody>
              </p:sp>
              <p:sp>
                <p:nvSpPr>
                  <p:cNvPr id="18" name="Retângulo 17">
                    <a:extLst>
                      <a:ext uri="{FF2B5EF4-FFF2-40B4-BE49-F238E27FC236}">
                        <a16:creationId xmlns:a16="http://schemas.microsoft.com/office/drawing/2014/main" id="{3961FE71-FDB1-45A0-B8E7-E2CFF1B9F362}"/>
                      </a:ext>
                    </a:extLst>
                  </p:cNvPr>
                  <p:cNvSpPr/>
                  <p:nvPr/>
                </p:nvSpPr>
                <p:spPr>
                  <a:xfrm>
                    <a:off x="9389338" y="1356653"/>
                    <a:ext cx="89960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000" b="1" dirty="0">
                        <a:solidFill>
                          <a:srgbClr val="0070C0"/>
                        </a:solidFill>
                      </a:rPr>
                      <a:t>$23,00</a:t>
                    </a:r>
                  </a:p>
                </p:txBody>
              </p:sp>
            </p:grpSp>
            <p:cxnSp>
              <p:nvCxnSpPr>
                <p:cNvPr id="11" name="Conector reto 10">
                  <a:extLst>
                    <a:ext uri="{FF2B5EF4-FFF2-40B4-BE49-F238E27FC236}">
                      <a16:creationId xmlns:a16="http://schemas.microsoft.com/office/drawing/2014/main" id="{6F3E860F-E157-49D1-A0AF-C5A5C2D3F7F4}"/>
                    </a:ext>
                  </a:extLst>
                </p:cNvPr>
                <p:cNvCxnSpPr/>
                <p:nvPr/>
              </p:nvCxnSpPr>
              <p:spPr>
                <a:xfrm>
                  <a:off x="10078277" y="2115033"/>
                  <a:ext cx="0" cy="1562971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D9F1CA9E-B03B-4291-AF73-ED2712A5BAEA}"/>
                    </a:ext>
                  </a:extLst>
                </p:cNvPr>
                <p:cNvSpPr txBox="1"/>
                <p:nvPr/>
              </p:nvSpPr>
              <p:spPr>
                <a:xfrm>
                  <a:off x="7789956" y="4015394"/>
                  <a:ext cx="1052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/>
                    <a:t>Data 1</a:t>
                  </a:r>
                </a:p>
              </p:txBody>
            </p:sp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935DF92C-7E7B-4E7A-A919-400DBF8082CD}"/>
                    </a:ext>
                  </a:extLst>
                </p:cNvPr>
                <p:cNvSpPr txBox="1"/>
                <p:nvPr/>
              </p:nvSpPr>
              <p:spPr>
                <a:xfrm>
                  <a:off x="9552496" y="4020518"/>
                  <a:ext cx="1052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/>
                    <a:t>Data 2</a:t>
                  </a:r>
                </a:p>
              </p:txBody>
            </p:sp>
          </p:grp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9DC5E2DD-FE8D-4432-A848-D450C31C68F8}"/>
                  </a:ext>
                </a:extLst>
              </p:cNvPr>
              <p:cNvCxnSpPr/>
              <p:nvPr/>
            </p:nvCxnSpPr>
            <p:spPr>
              <a:xfrm>
                <a:off x="8388628" y="3067421"/>
                <a:ext cx="25099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D484F74B-8FC2-47B8-8EAC-1892B7DAF1DF}"/>
                  </a:ext>
                </a:extLst>
              </p:cNvPr>
              <p:cNvCxnSpPr/>
              <p:nvPr/>
            </p:nvCxnSpPr>
            <p:spPr>
              <a:xfrm>
                <a:off x="8363799" y="1755211"/>
                <a:ext cx="25099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86F2EAB7-1FAA-43F1-BC94-D3404BD53FAC}"/>
                  </a:ext>
                </a:extLst>
              </p:cNvPr>
              <p:cNvCxnSpPr/>
              <p:nvPr/>
            </p:nvCxnSpPr>
            <p:spPr>
              <a:xfrm>
                <a:off x="10580490" y="1755937"/>
                <a:ext cx="0" cy="1312210"/>
              </a:xfrm>
              <a:prstGeom prst="line">
                <a:avLst/>
              </a:prstGeom>
              <a:ln w="28575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2A091A7-9948-41A0-98B7-DDBABC76AA8C}"/>
                  </a:ext>
                </a:extLst>
              </p:cNvPr>
              <p:cNvSpPr/>
              <p:nvPr/>
            </p:nvSpPr>
            <p:spPr>
              <a:xfrm>
                <a:off x="10630147" y="2199632"/>
                <a:ext cx="9557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rgbClr val="006600"/>
                    </a:solidFill>
                  </a:rPr>
                  <a:t>+5,99%</a:t>
                </a:r>
              </a:p>
            </p:txBody>
          </p:sp>
        </p:grp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2A631C7A-9C94-4DAB-A796-53EEB3579707}"/>
              </a:ext>
            </a:extLst>
          </p:cNvPr>
          <p:cNvGrpSpPr/>
          <p:nvPr/>
        </p:nvGrpSpPr>
        <p:grpSpPr>
          <a:xfrm>
            <a:off x="344556" y="3545899"/>
            <a:ext cx="4505739" cy="2987422"/>
            <a:chOff x="278296" y="3453135"/>
            <a:chExt cx="4505739" cy="2987422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617259F5-3017-4F7D-B0E6-CC192BDC6F35}"/>
                </a:ext>
              </a:extLst>
            </p:cNvPr>
            <p:cNvSpPr/>
            <p:nvPr/>
          </p:nvSpPr>
          <p:spPr>
            <a:xfrm>
              <a:off x="278296" y="3453135"/>
              <a:ext cx="4505739" cy="29874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3E75EAFA-70AE-4CB6-B421-410FDA420651}"/>
                </a:ext>
              </a:extLst>
            </p:cNvPr>
            <p:cNvGrpSpPr/>
            <p:nvPr/>
          </p:nvGrpSpPr>
          <p:grpSpPr>
            <a:xfrm>
              <a:off x="625541" y="3551115"/>
              <a:ext cx="3891171" cy="2763611"/>
              <a:chOff x="621033" y="3455638"/>
              <a:chExt cx="4142951" cy="2958615"/>
            </a:xfrm>
          </p:grpSpPr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A892D885-C717-4DAE-BEAC-D4D78C88D544}"/>
                  </a:ext>
                </a:extLst>
              </p:cNvPr>
              <p:cNvGrpSpPr/>
              <p:nvPr/>
            </p:nvGrpSpPr>
            <p:grpSpPr>
              <a:xfrm>
                <a:off x="621033" y="3455638"/>
                <a:ext cx="3574905" cy="2958615"/>
                <a:chOff x="7323638" y="1431235"/>
                <a:chExt cx="3574905" cy="2958615"/>
              </a:xfrm>
            </p:grpSpPr>
            <p:grpSp>
              <p:nvGrpSpPr>
                <p:cNvPr id="31" name="Agrupar 30">
                  <a:extLst>
                    <a:ext uri="{FF2B5EF4-FFF2-40B4-BE49-F238E27FC236}">
                      <a16:creationId xmlns:a16="http://schemas.microsoft.com/office/drawing/2014/main" id="{41E1C908-5794-45C6-96A0-65334D07550E}"/>
                    </a:ext>
                  </a:extLst>
                </p:cNvPr>
                <p:cNvGrpSpPr/>
                <p:nvPr/>
              </p:nvGrpSpPr>
              <p:grpSpPr>
                <a:xfrm>
                  <a:off x="7323638" y="1431235"/>
                  <a:ext cx="3574905" cy="2554777"/>
                  <a:chOff x="6714038" y="1356653"/>
                  <a:chExt cx="3574905" cy="2554777"/>
                </a:xfrm>
              </p:grpSpPr>
              <p:cxnSp>
                <p:nvCxnSpPr>
                  <p:cNvPr id="35" name="Conector reto 34">
                    <a:extLst>
                      <a:ext uri="{FF2B5EF4-FFF2-40B4-BE49-F238E27FC236}">
                        <a16:creationId xmlns:a16="http://schemas.microsoft.com/office/drawing/2014/main" id="{DA848DBB-04B6-44D1-8127-F73AB414A5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34272" y="1431235"/>
                    <a:ext cx="0" cy="2480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ector reto 35">
                    <a:extLst>
                      <a:ext uri="{FF2B5EF4-FFF2-40B4-BE49-F238E27FC236}">
                        <a16:creationId xmlns:a16="http://schemas.microsoft.com/office/drawing/2014/main" id="{517BC7EB-E82D-4677-BC2B-7DA1A23307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62603" y="3678004"/>
                    <a:ext cx="262953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Agrupar 36">
                    <a:extLst>
                      <a:ext uri="{FF2B5EF4-FFF2-40B4-BE49-F238E27FC236}">
                        <a16:creationId xmlns:a16="http://schemas.microsoft.com/office/drawing/2014/main" id="{00299B5D-8EA5-48E6-A9F0-20081312DBA3}"/>
                      </a:ext>
                    </a:extLst>
                  </p:cNvPr>
                  <p:cNvGrpSpPr/>
                  <p:nvPr/>
                </p:nvGrpSpPr>
                <p:grpSpPr>
                  <a:xfrm>
                    <a:off x="7634272" y="1826403"/>
                    <a:ext cx="1834405" cy="1312210"/>
                    <a:chOff x="7739270" y="4591878"/>
                    <a:chExt cx="1236274" cy="934279"/>
                  </a:xfrm>
                </p:grpSpPr>
                <p:cxnSp>
                  <p:nvCxnSpPr>
                    <p:cNvPr id="40" name="Conector reto 39">
                      <a:extLst>
                        <a:ext uri="{FF2B5EF4-FFF2-40B4-BE49-F238E27FC236}">
                          <a16:creationId xmlns:a16="http://schemas.microsoft.com/office/drawing/2014/main" id="{303934BF-AFD6-4B19-9201-CA97EC61012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739270" y="5049078"/>
                      <a:ext cx="291547" cy="47707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onector reto 40">
                      <a:extLst>
                        <a:ext uri="{FF2B5EF4-FFF2-40B4-BE49-F238E27FC236}">
                          <a16:creationId xmlns:a16="http://schemas.microsoft.com/office/drawing/2014/main" id="{10CC62FE-6E52-4FCE-8782-6FAC6107E4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817" y="5049078"/>
                      <a:ext cx="159026" cy="17227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ector reto 41">
                      <a:extLst>
                        <a:ext uri="{FF2B5EF4-FFF2-40B4-BE49-F238E27FC236}">
                          <a16:creationId xmlns:a16="http://schemas.microsoft.com/office/drawing/2014/main" id="{FFA3F8CF-A37B-4FF9-BA1D-B00E91C8E4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183217" y="4744278"/>
                      <a:ext cx="298173" cy="4572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Conector reto 42">
                      <a:extLst>
                        <a:ext uri="{FF2B5EF4-FFF2-40B4-BE49-F238E27FC236}">
                          <a16:creationId xmlns:a16="http://schemas.microsoft.com/office/drawing/2014/main" id="{09EE9C0B-CE03-429B-B16D-5846F7FADC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8481390" y="4744278"/>
                      <a:ext cx="195981" cy="3048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ector reto 43">
                      <a:extLst>
                        <a:ext uri="{FF2B5EF4-FFF2-40B4-BE49-F238E27FC236}">
                          <a16:creationId xmlns:a16="http://schemas.microsoft.com/office/drawing/2014/main" id="{4748E855-1FAC-49CF-BFCC-4314A14003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677373" y="4591878"/>
                      <a:ext cx="298171" cy="44726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Retângulo 37">
                    <a:extLst>
                      <a:ext uri="{FF2B5EF4-FFF2-40B4-BE49-F238E27FC236}">
                        <a16:creationId xmlns:a16="http://schemas.microsoft.com/office/drawing/2014/main" id="{89601510-6166-4136-9227-261CE218397E}"/>
                      </a:ext>
                    </a:extLst>
                  </p:cNvPr>
                  <p:cNvSpPr/>
                  <p:nvPr/>
                </p:nvSpPr>
                <p:spPr>
                  <a:xfrm>
                    <a:off x="6714038" y="2915287"/>
                    <a:ext cx="89960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000" b="1" dirty="0">
                        <a:solidFill>
                          <a:srgbClr val="0070C0"/>
                        </a:solidFill>
                      </a:rPr>
                      <a:t>$21,73</a:t>
                    </a:r>
                  </a:p>
                </p:txBody>
              </p:sp>
              <p:sp>
                <p:nvSpPr>
                  <p:cNvPr id="39" name="Retângulo 38">
                    <a:extLst>
                      <a:ext uri="{FF2B5EF4-FFF2-40B4-BE49-F238E27FC236}">
                        <a16:creationId xmlns:a16="http://schemas.microsoft.com/office/drawing/2014/main" id="{F96117F8-548C-4EFD-B8A3-EC453C7AA998}"/>
                      </a:ext>
                    </a:extLst>
                  </p:cNvPr>
                  <p:cNvSpPr/>
                  <p:nvPr/>
                </p:nvSpPr>
                <p:spPr>
                  <a:xfrm>
                    <a:off x="9389338" y="1356653"/>
                    <a:ext cx="89960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000" b="1" dirty="0">
                        <a:solidFill>
                          <a:srgbClr val="0070C0"/>
                        </a:solidFill>
                      </a:rPr>
                      <a:t>$22,97</a:t>
                    </a:r>
                  </a:p>
                </p:txBody>
              </p:sp>
            </p:grpSp>
            <p:cxnSp>
              <p:nvCxnSpPr>
                <p:cNvPr id="32" name="Conector reto 31">
                  <a:extLst>
                    <a:ext uri="{FF2B5EF4-FFF2-40B4-BE49-F238E27FC236}">
                      <a16:creationId xmlns:a16="http://schemas.microsoft.com/office/drawing/2014/main" id="{7F0B4D02-11F7-4899-94C9-392A92B0FEF3}"/>
                    </a:ext>
                  </a:extLst>
                </p:cNvPr>
                <p:cNvCxnSpPr/>
                <p:nvPr/>
              </p:nvCxnSpPr>
              <p:spPr>
                <a:xfrm>
                  <a:off x="10078277" y="2115033"/>
                  <a:ext cx="0" cy="1562971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BED90E50-2A91-4316-BAC8-7D79DBC4F381}"/>
                    </a:ext>
                  </a:extLst>
                </p:cNvPr>
                <p:cNvSpPr txBox="1"/>
                <p:nvPr/>
              </p:nvSpPr>
              <p:spPr>
                <a:xfrm>
                  <a:off x="7789956" y="4015394"/>
                  <a:ext cx="1052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/>
                    <a:t>Data 1</a:t>
                  </a:r>
                </a:p>
              </p:txBody>
            </p:sp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F58B3325-3065-4102-888B-B392AACB1D77}"/>
                    </a:ext>
                  </a:extLst>
                </p:cNvPr>
                <p:cNvSpPr txBox="1"/>
                <p:nvPr/>
              </p:nvSpPr>
              <p:spPr>
                <a:xfrm>
                  <a:off x="9552496" y="4020518"/>
                  <a:ext cx="1052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/>
                    <a:t>Data 2</a:t>
                  </a:r>
                </a:p>
              </p:txBody>
            </p:sp>
          </p:grp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D03C691A-DDB2-4438-9E3B-F61499739304}"/>
                  </a:ext>
                </a:extLst>
              </p:cNvPr>
              <p:cNvCxnSpPr/>
              <p:nvPr/>
            </p:nvCxnSpPr>
            <p:spPr>
              <a:xfrm>
                <a:off x="1566754" y="5237598"/>
                <a:ext cx="25099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387C7F38-4F68-4671-967B-7BF516C3F68B}"/>
                  </a:ext>
                </a:extLst>
              </p:cNvPr>
              <p:cNvCxnSpPr/>
              <p:nvPr/>
            </p:nvCxnSpPr>
            <p:spPr>
              <a:xfrm>
                <a:off x="1541925" y="3925388"/>
                <a:ext cx="25099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E626BF24-84D3-41AF-B5BF-1578F10952E1}"/>
                  </a:ext>
                </a:extLst>
              </p:cNvPr>
              <p:cNvCxnSpPr/>
              <p:nvPr/>
            </p:nvCxnSpPr>
            <p:spPr>
              <a:xfrm>
                <a:off x="3758616" y="3926114"/>
                <a:ext cx="0" cy="1312210"/>
              </a:xfrm>
              <a:prstGeom prst="line">
                <a:avLst/>
              </a:prstGeom>
              <a:ln w="28575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41A978E-D8D6-4EEF-B0FF-055D77A035E2}"/>
                  </a:ext>
                </a:extLst>
              </p:cNvPr>
              <p:cNvSpPr/>
              <p:nvPr/>
            </p:nvSpPr>
            <p:spPr>
              <a:xfrm>
                <a:off x="3808273" y="4369809"/>
                <a:ext cx="9557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rgbClr val="006600"/>
                    </a:solidFill>
                  </a:rPr>
                  <a:t>+5,71%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7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FE4DBA-D2AE-4A00-B7AF-8966A8028E03}"/>
              </a:ext>
            </a:extLst>
          </p:cNvPr>
          <p:cNvSpPr txBox="1"/>
          <p:nvPr/>
        </p:nvSpPr>
        <p:spPr>
          <a:xfrm>
            <a:off x="1464367" y="835923"/>
            <a:ext cx="801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Imposto de Renda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04D09D4-4FF6-4ED8-894B-02D8EEC4757B}"/>
              </a:ext>
            </a:extLst>
          </p:cNvPr>
          <p:cNvGrpSpPr/>
          <p:nvPr/>
        </p:nvGrpSpPr>
        <p:grpSpPr>
          <a:xfrm>
            <a:off x="1278834" y="1586827"/>
            <a:ext cx="9634332" cy="4276223"/>
            <a:chOff x="1232451" y="1745853"/>
            <a:chExt cx="9634332" cy="427622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C7BFC92-AAD7-414D-A5FD-566C0594D10D}"/>
                </a:ext>
              </a:extLst>
            </p:cNvPr>
            <p:cNvSpPr/>
            <p:nvPr/>
          </p:nvSpPr>
          <p:spPr>
            <a:xfrm>
              <a:off x="1232451" y="1745853"/>
              <a:ext cx="9634332" cy="42762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06ACD2A-7709-456C-AFD1-DB0C246781B5}"/>
                </a:ext>
              </a:extLst>
            </p:cNvPr>
            <p:cNvSpPr txBox="1"/>
            <p:nvPr/>
          </p:nvSpPr>
          <p:spPr>
            <a:xfrm>
              <a:off x="1484243" y="2051759"/>
              <a:ext cx="9223514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2000" b="1" dirty="0"/>
                <a:t>Alíquotas do Imposto de Renda</a:t>
              </a:r>
            </a:p>
            <a:p>
              <a:r>
                <a:rPr lang="pt-BR" sz="2000" dirty="0"/>
                <a:t>15% para operações finais</a:t>
              </a:r>
            </a:p>
            <a:p>
              <a:r>
                <a:rPr lang="pt-BR" sz="2000" dirty="0"/>
                <a:t>20% para operações </a:t>
              </a:r>
              <a:r>
                <a:rPr lang="pt-BR" sz="2000" dirty="0" err="1"/>
                <a:t>day</a:t>
              </a:r>
              <a:r>
                <a:rPr lang="pt-BR" sz="2000" dirty="0"/>
                <a:t> trade</a:t>
              </a:r>
            </a:p>
            <a:p>
              <a:endParaRPr lang="pt-BR" sz="2000" dirty="0"/>
            </a:p>
            <a:p>
              <a:pPr>
                <a:spcAft>
                  <a:spcPts val="600"/>
                </a:spcAft>
              </a:pPr>
              <a:r>
                <a:rPr lang="pt-BR" sz="2000" b="1" dirty="0"/>
                <a:t>Alíquotas do IRRF</a:t>
              </a:r>
            </a:p>
            <a:p>
              <a:r>
                <a:rPr lang="pt-BR" sz="2000" dirty="0"/>
                <a:t>0,005% 	sobre o valor de venda de operações finais (superiores a $20.000,00)</a:t>
              </a:r>
            </a:p>
            <a:p>
              <a:r>
                <a:rPr lang="pt-BR" sz="2000" dirty="0"/>
                <a:t>1% 	sobre o ganho de operações </a:t>
              </a:r>
              <a:r>
                <a:rPr lang="pt-BR" sz="2000" dirty="0" err="1"/>
                <a:t>day</a:t>
              </a:r>
              <a:r>
                <a:rPr lang="pt-BR" sz="2000" dirty="0"/>
                <a:t>-trade</a:t>
              </a:r>
            </a:p>
            <a:p>
              <a:endParaRPr lang="pt-BR" sz="2000" dirty="0"/>
            </a:p>
            <a:p>
              <a:pPr>
                <a:spcAft>
                  <a:spcPts val="600"/>
                </a:spcAft>
              </a:pPr>
              <a:r>
                <a:rPr lang="pt-BR" sz="2000" b="1" dirty="0"/>
                <a:t>Isenção de IR</a:t>
              </a:r>
            </a:p>
            <a:p>
              <a:r>
                <a:rPr lang="pt-BR" sz="2000" dirty="0"/>
                <a:t>Não há cobrança de IR, quando a soma dos valores de venda de ações, em operações finais, no mês, não for superior a $20.000,00.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02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2B706B9-6990-46E1-80F0-222834A2F7C7}"/>
              </a:ext>
            </a:extLst>
          </p:cNvPr>
          <p:cNvSpPr txBox="1"/>
          <p:nvPr/>
        </p:nvSpPr>
        <p:spPr>
          <a:xfrm>
            <a:off x="1407499" y="972851"/>
            <a:ext cx="907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Como escolher uma corretora de valores?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5A81BE-DACE-4FA1-8365-3562F4B3B081}"/>
              </a:ext>
            </a:extLst>
          </p:cNvPr>
          <p:cNvSpPr txBox="1"/>
          <p:nvPr/>
        </p:nvSpPr>
        <p:spPr>
          <a:xfrm>
            <a:off x="1241945" y="1930467"/>
            <a:ext cx="10167583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Preço</a:t>
            </a:r>
            <a:r>
              <a:rPr lang="pt-BR" sz="2800" dirty="0"/>
              <a:t> – </a:t>
            </a:r>
            <a:r>
              <a:rPr lang="pt-BR" sz="2400" dirty="0"/>
              <a:t>corretagem, custódia, tesouro direto, transferência, mesa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Ferramentas de análise </a:t>
            </a:r>
            <a:r>
              <a:rPr lang="pt-BR" sz="2800" dirty="0"/>
              <a:t>– </a:t>
            </a:r>
            <a:r>
              <a:rPr lang="pt-BR" sz="2400" dirty="0"/>
              <a:t>gráficos, fundamentos, fórum, relatórios etc.</a:t>
            </a:r>
            <a:endParaRPr lang="pt-BR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Atendimento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/>
              <a:t>– </a:t>
            </a:r>
            <a:r>
              <a:rPr lang="pt-BR" sz="2400" dirty="0"/>
              <a:t>canais, qualidade, disponibilidade, conhecimento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Operação</a:t>
            </a:r>
            <a:r>
              <a:rPr lang="pt-BR" sz="2800" dirty="0"/>
              <a:t> – </a:t>
            </a:r>
            <a:r>
              <a:rPr lang="pt-BR" sz="2400" dirty="0"/>
              <a:t>home-broker básico, HB profissional, mesa, celular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Produtos</a:t>
            </a:r>
            <a:r>
              <a:rPr lang="pt-BR" sz="2800" dirty="0"/>
              <a:t> – </a:t>
            </a:r>
            <a:r>
              <a:rPr lang="pt-BR" sz="2400" dirty="0"/>
              <a:t>ações, tesouro direto, fundos, títulos de renda fixa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Qualidade</a:t>
            </a:r>
            <a:r>
              <a:rPr lang="pt-BR" sz="2800" dirty="0"/>
              <a:t> – </a:t>
            </a:r>
            <a:r>
              <a:rPr lang="pt-BR" sz="2400" dirty="0"/>
              <a:t>estabilidade do HB, recomendações, selos de qualidade etc.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7053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58CF1A-A4F9-4BF3-BFD7-910A0B624ABE}"/>
              </a:ext>
            </a:extLst>
          </p:cNvPr>
          <p:cNvSpPr txBox="1"/>
          <p:nvPr/>
        </p:nvSpPr>
        <p:spPr>
          <a:xfrm>
            <a:off x="1245704" y="1043849"/>
            <a:ext cx="9700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C0000"/>
                </a:solidFill>
              </a:rPr>
              <a:t>Alerta!</a:t>
            </a:r>
          </a:p>
          <a:p>
            <a:endParaRPr lang="pt-BR" sz="4000" dirty="0"/>
          </a:p>
          <a:p>
            <a:pPr algn="ctr"/>
            <a:r>
              <a:rPr lang="pt-BR" sz="4000" dirty="0"/>
              <a:t>Corretora do seu banco</a:t>
            </a:r>
          </a:p>
          <a:p>
            <a:pPr algn="ctr"/>
            <a:endParaRPr lang="pt-BR" sz="2000" dirty="0"/>
          </a:p>
          <a:p>
            <a:pPr algn="ctr"/>
            <a:r>
              <a:rPr lang="pt-BR" sz="4000" dirty="0"/>
              <a:t>X</a:t>
            </a:r>
          </a:p>
          <a:p>
            <a:pPr algn="ctr"/>
            <a:endParaRPr lang="pt-BR" dirty="0"/>
          </a:p>
          <a:p>
            <a:pPr algn="ctr"/>
            <a:r>
              <a:rPr lang="pt-BR" sz="4000" dirty="0"/>
              <a:t>Corretoras independentes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635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9D0C156-4181-4EF9-A80A-D4CF8989317B}"/>
              </a:ext>
            </a:extLst>
          </p:cNvPr>
          <p:cNvSpPr txBox="1"/>
          <p:nvPr/>
        </p:nvSpPr>
        <p:spPr>
          <a:xfrm>
            <a:off x="1407499" y="972851"/>
            <a:ext cx="907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Como abrir conta numa corretora de valores?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A64D7A-CFDF-4894-839B-FD0600ED4515}"/>
              </a:ext>
            </a:extLst>
          </p:cNvPr>
          <p:cNvSpPr txBox="1"/>
          <p:nvPr/>
        </p:nvSpPr>
        <p:spPr>
          <a:xfrm>
            <a:off x="2511187" y="1725751"/>
            <a:ext cx="731520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 B3 conta com 92 corretoras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Processo simples!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Cadastro on-line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Documentos (CPF e RG) escaneados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Assinatura de um contrato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Aprovação rápida!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Login e senha para operar (HB e celular)</a:t>
            </a:r>
          </a:p>
        </p:txBody>
      </p:sp>
    </p:spTree>
    <p:extLst>
      <p:ext uri="{BB962C8B-B14F-4D97-AF65-F5344CB8AC3E}">
        <p14:creationId xmlns:p14="http://schemas.microsoft.com/office/powerpoint/2010/main" val="110801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7B87B8-E924-4773-8141-58702B5A5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9" r="2174" b="9546"/>
          <a:stretch/>
        </p:blipFill>
        <p:spPr>
          <a:xfrm>
            <a:off x="776814" y="1590261"/>
            <a:ext cx="10638367" cy="470452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4A3259-8BDE-4CEC-95F3-7D7633CB1E71}"/>
              </a:ext>
            </a:extLst>
          </p:cNvPr>
          <p:cNvSpPr txBox="1"/>
          <p:nvPr/>
        </p:nvSpPr>
        <p:spPr>
          <a:xfrm>
            <a:off x="1557127" y="678886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Tela de entrada de um home-broker (passo 1)</a:t>
            </a:r>
          </a:p>
        </p:txBody>
      </p:sp>
    </p:spTree>
    <p:extLst>
      <p:ext uri="{BB962C8B-B14F-4D97-AF65-F5344CB8AC3E}">
        <p14:creationId xmlns:p14="http://schemas.microsoft.com/office/powerpoint/2010/main" val="58982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61E7E6-988F-4144-9A6E-11973B738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" t="14089" r="4891" b="13412"/>
          <a:stretch/>
        </p:blipFill>
        <p:spPr>
          <a:xfrm>
            <a:off x="748744" y="1698194"/>
            <a:ext cx="10694503" cy="46363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D888D9-2F95-4AFD-AD14-81CE6EC05BCA}"/>
              </a:ext>
            </a:extLst>
          </p:cNvPr>
          <p:cNvSpPr txBox="1"/>
          <p:nvPr/>
        </p:nvSpPr>
        <p:spPr>
          <a:xfrm>
            <a:off x="1557127" y="678886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Tela de entrada de um home-broker (passo 2)</a:t>
            </a:r>
          </a:p>
        </p:txBody>
      </p:sp>
    </p:spTree>
    <p:extLst>
      <p:ext uri="{BB962C8B-B14F-4D97-AF65-F5344CB8AC3E}">
        <p14:creationId xmlns:p14="http://schemas.microsoft.com/office/powerpoint/2010/main" val="14573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F229181-4BA3-418D-8028-84CC4CC33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0" b="6645"/>
          <a:stretch/>
        </p:blipFill>
        <p:spPr>
          <a:xfrm>
            <a:off x="450570" y="1435269"/>
            <a:ext cx="11290852" cy="50317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22E499B-EA18-4201-8B42-C5CB2E5A7B79}"/>
              </a:ext>
            </a:extLst>
          </p:cNvPr>
          <p:cNvSpPr txBox="1"/>
          <p:nvPr/>
        </p:nvSpPr>
        <p:spPr>
          <a:xfrm>
            <a:off x="1557127" y="678886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Ambiente inicial do home-broker</a:t>
            </a:r>
          </a:p>
        </p:txBody>
      </p:sp>
    </p:spTree>
    <p:extLst>
      <p:ext uri="{BB962C8B-B14F-4D97-AF65-F5344CB8AC3E}">
        <p14:creationId xmlns:p14="http://schemas.microsoft.com/office/powerpoint/2010/main" val="350000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65298F-1636-4EB3-9686-C08E021C2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" t="6935" r="-1" b="5099"/>
          <a:stretch/>
        </p:blipFill>
        <p:spPr>
          <a:xfrm>
            <a:off x="178904" y="777890"/>
            <a:ext cx="11834192" cy="58951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F380AB5-403B-43BE-A1A3-996FFE17BC53}"/>
              </a:ext>
            </a:extLst>
          </p:cNvPr>
          <p:cNvSpPr txBox="1"/>
          <p:nvPr/>
        </p:nvSpPr>
        <p:spPr>
          <a:xfrm>
            <a:off x="1437860" y="201121"/>
            <a:ext cx="907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Ambiente operacional do home-broker</a:t>
            </a:r>
          </a:p>
        </p:txBody>
      </p:sp>
    </p:spTree>
    <p:extLst>
      <p:ext uri="{BB962C8B-B14F-4D97-AF65-F5344CB8AC3E}">
        <p14:creationId xmlns:p14="http://schemas.microsoft.com/office/powerpoint/2010/main" val="25562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686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Tabajara Pimenta Junior</dc:creator>
  <cp:lastModifiedBy>Tabajara Pimenta Junior</cp:lastModifiedBy>
  <cp:revision>114</cp:revision>
  <dcterms:created xsi:type="dcterms:W3CDTF">2020-06-06T13:24:47Z</dcterms:created>
  <dcterms:modified xsi:type="dcterms:W3CDTF">2020-06-18T19:41:25Z</dcterms:modified>
</cp:coreProperties>
</file>