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30"/>
  </p:notesMasterIdLst>
  <p:sldIdLst>
    <p:sldId id="257" r:id="rId2"/>
    <p:sldId id="258" r:id="rId3"/>
    <p:sldId id="259" r:id="rId4"/>
    <p:sldId id="260" r:id="rId5"/>
    <p:sldId id="261" r:id="rId6"/>
    <p:sldId id="262" r:id="rId7"/>
    <p:sldId id="263" r:id="rId8"/>
    <p:sldId id="264" r:id="rId9"/>
    <p:sldId id="265" r:id="rId10"/>
    <p:sldId id="285" r:id="rId11"/>
    <p:sldId id="266" r:id="rId12"/>
    <p:sldId id="267" r:id="rId13"/>
    <p:sldId id="268" r:id="rId14"/>
    <p:sldId id="269" r:id="rId15"/>
    <p:sldId id="270" r:id="rId16"/>
    <p:sldId id="271" r:id="rId17"/>
    <p:sldId id="272" r:id="rId18"/>
    <p:sldId id="273" r:id="rId19"/>
    <p:sldId id="274" r:id="rId20"/>
    <p:sldId id="276" r:id="rId21"/>
    <p:sldId id="277" r:id="rId22"/>
    <p:sldId id="278" r:id="rId23"/>
    <p:sldId id="279" r:id="rId24"/>
    <p:sldId id="280" r:id="rId25"/>
    <p:sldId id="281" r:id="rId26"/>
    <p:sldId id="282" r:id="rId27"/>
    <p:sldId id="283" r:id="rId28"/>
    <p:sldId id="284"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476" autoAdjust="0"/>
  </p:normalViewPr>
  <p:slideViewPr>
    <p:cSldViewPr snapToGrid="0" snapToObjects="1">
      <p:cViewPr varScale="1">
        <p:scale>
          <a:sx n="86" d="100"/>
          <a:sy n="86" d="100"/>
        </p:scale>
        <p:origin x="-1354"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81DA81-1504-2249-968F-34CD2D233AAD}" type="datetimeFigureOut">
              <a:rPr lang="en-US" smtClean="0"/>
              <a:t>5/9/2019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92664B-7907-3D44-A87F-8C156FED90E5}" type="slidenum">
              <a:rPr lang="en-US" smtClean="0"/>
              <a:t>‹nº›</a:t>
            </a:fld>
            <a:endParaRPr lang="en-US"/>
          </a:p>
        </p:txBody>
      </p:sp>
    </p:spTree>
    <p:extLst>
      <p:ext uri="{BB962C8B-B14F-4D97-AF65-F5344CB8AC3E}">
        <p14:creationId xmlns:p14="http://schemas.microsoft.com/office/powerpoint/2010/main" val="378154549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3D9F423E-EE7C-4ABE-AA69-EC5EEA358380}" type="slidenum">
              <a:rPr lang="pt-BR" smtClean="0"/>
              <a:pPr/>
              <a:t>1</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Click to edit Master subtitle style</a:t>
            </a:r>
            <a:endParaRPr kumimoji="0" lang="en-US"/>
          </a:p>
        </p:txBody>
      </p:sp>
      <p:sp>
        <p:nvSpPr>
          <p:cNvPr id="28" name="Date Placeholder 27"/>
          <p:cNvSpPr>
            <a:spLocks noGrp="1"/>
          </p:cNvSpPr>
          <p:nvPr>
            <p:ph type="dt" sz="half" idx="10"/>
          </p:nvPr>
        </p:nvSpPr>
        <p:spPr/>
        <p:txBody>
          <a:bodyPr/>
          <a:lstStyle/>
          <a:p>
            <a:fld id="{F5041F2F-E389-FF43-BD15-1B0206E97737}" type="datetimeFigureOut">
              <a:rPr lang="en-US" smtClean="0"/>
              <a:t>5/9/2019</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5228B69-56D4-A942-9D6E-74BE0F246E08}" type="slidenum">
              <a:rPr lang="en-US" smtClean="0"/>
              <a:t>‹nº›</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pt-BR" smtClean="0"/>
              <a:t>Click to edit Master title style</a:t>
            </a:r>
            <a:endParaRPr kumimoji="0" lang="en-US"/>
          </a:p>
        </p:txBody>
      </p:sp>
      <p:pic>
        <p:nvPicPr>
          <p:cNvPr id="20" name="Picture 2" descr="Image result for logo poli usp">
            <a:extLst>
              <a:ext uri="{FF2B5EF4-FFF2-40B4-BE49-F238E27FC236}">
                <a16:creationId xmlns:lc="http://schemas.openxmlformats.org/drawingml/2006/lockedCanvas" xmlns="" xmlns:a16="http://schemas.microsoft.com/office/drawing/2014/main" id="{A0601FC2-0F78-49E4-81A1-990E6AD4C690}"/>
              </a:ext>
            </a:extLst>
          </p:cNvPr>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24925" y="0"/>
            <a:ext cx="1127125" cy="1128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pt-BR"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pt-BR" smtClean="0"/>
              <a:t>Click to edit Master text styles</a:t>
            </a:r>
          </a:p>
          <a:p>
            <a:pPr lvl="1" eaLnBrk="1" latinLnBrk="0" hangingPunct="1"/>
            <a:r>
              <a:rPr lang="pt-BR" smtClean="0"/>
              <a:t>Second level</a:t>
            </a:r>
          </a:p>
          <a:p>
            <a:pPr lvl="2" eaLnBrk="1" latinLnBrk="0" hangingPunct="1"/>
            <a:r>
              <a:rPr lang="pt-BR" smtClean="0"/>
              <a:t>Third level</a:t>
            </a:r>
          </a:p>
          <a:p>
            <a:pPr lvl="3" eaLnBrk="1" latinLnBrk="0" hangingPunct="1"/>
            <a:r>
              <a:rPr lang="pt-BR" smtClean="0"/>
              <a:t>Fourth level</a:t>
            </a:r>
          </a:p>
          <a:p>
            <a:pPr lvl="4" eaLnBrk="1" latinLnBrk="0" hangingPunct="1"/>
            <a:r>
              <a:rPr lang="pt-BR" smtClean="0"/>
              <a:t>Fifth level</a:t>
            </a:r>
            <a:endParaRPr kumimoji="0" lang="en-US"/>
          </a:p>
        </p:txBody>
      </p:sp>
      <p:sp>
        <p:nvSpPr>
          <p:cNvPr id="4" name="Date Placeholder 3"/>
          <p:cNvSpPr>
            <a:spLocks noGrp="1"/>
          </p:cNvSpPr>
          <p:nvPr>
            <p:ph type="dt" sz="half" idx="10"/>
          </p:nvPr>
        </p:nvSpPr>
        <p:spPr/>
        <p:txBody>
          <a:bodyPr/>
          <a:lstStyle/>
          <a:p>
            <a:fld id="{F5041F2F-E389-FF43-BD15-1B0206E97737}" type="datetimeFigureOut">
              <a:rPr lang="en-US" smtClean="0"/>
              <a:t>5/9/2019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228B69-56D4-A942-9D6E-74BE0F246E08}" type="slidenum">
              <a:rPr lang="en-US" smtClean="0"/>
              <a:t>‹nº›</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05228B69-56D4-A942-9D6E-74BE0F246E08}" type="slidenum">
              <a:rPr lang="en-US" smtClean="0"/>
              <a:t>‹nº›</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pt-BR" smtClean="0"/>
              <a:t>Click to edit Master text styles</a:t>
            </a:r>
          </a:p>
          <a:p>
            <a:pPr lvl="1" eaLnBrk="1" latinLnBrk="0" hangingPunct="1"/>
            <a:r>
              <a:rPr lang="pt-BR" smtClean="0"/>
              <a:t>Second level</a:t>
            </a:r>
          </a:p>
          <a:p>
            <a:pPr lvl="2" eaLnBrk="1" latinLnBrk="0" hangingPunct="1"/>
            <a:r>
              <a:rPr lang="pt-BR" smtClean="0"/>
              <a:t>Third level</a:t>
            </a:r>
          </a:p>
          <a:p>
            <a:pPr lvl="3" eaLnBrk="1" latinLnBrk="0" hangingPunct="1"/>
            <a:r>
              <a:rPr lang="pt-BR" smtClean="0"/>
              <a:t>Fourth level</a:t>
            </a:r>
          </a:p>
          <a:p>
            <a:pPr lvl="4" eaLnBrk="1" latinLnBrk="0" hangingPunct="1"/>
            <a:r>
              <a:rPr lang="pt-BR" smtClean="0"/>
              <a:t>Fifth level</a:t>
            </a:r>
            <a:endParaRPr kumimoji="0" lang="en-US"/>
          </a:p>
        </p:txBody>
      </p:sp>
      <p:sp>
        <p:nvSpPr>
          <p:cNvPr id="4" name="Date Placeholder 3"/>
          <p:cNvSpPr>
            <a:spLocks noGrp="1"/>
          </p:cNvSpPr>
          <p:nvPr>
            <p:ph type="dt" sz="half" idx="10"/>
          </p:nvPr>
        </p:nvSpPr>
        <p:spPr/>
        <p:txBody>
          <a:bodyPr/>
          <a:lstStyle/>
          <a:p>
            <a:fld id="{F5041F2F-E389-FF43-BD15-1B0206E97737}" type="datetimeFigureOut">
              <a:rPr lang="en-US" smtClean="0"/>
              <a:t>5/9/2019</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pt-BR"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pt-BR" smtClean="0"/>
              <a:t>Click to edit Master title style</a:t>
            </a:r>
            <a:endParaRPr kumimoji="0" lang="en-US"/>
          </a:p>
        </p:txBody>
      </p:sp>
      <p:sp>
        <p:nvSpPr>
          <p:cNvPr id="4" name="Date Placeholder 3"/>
          <p:cNvSpPr>
            <a:spLocks noGrp="1"/>
          </p:cNvSpPr>
          <p:nvPr>
            <p:ph type="dt" sz="half" idx="10"/>
          </p:nvPr>
        </p:nvSpPr>
        <p:spPr/>
        <p:txBody>
          <a:bodyPr/>
          <a:lstStyle/>
          <a:p>
            <a:fld id="{F5041F2F-E389-FF43-BD15-1B0206E97737}" type="datetimeFigureOut">
              <a:rPr lang="en-US" smtClean="0"/>
              <a:t>5/9/2019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05228B69-56D4-A942-9D6E-74BE0F246E08}" type="slidenum">
              <a:rPr lang="en-US" smtClean="0"/>
              <a:t>‹nº›</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pt-BR" smtClean="0"/>
              <a:t>Click to edit Master text styles</a:t>
            </a:r>
          </a:p>
          <a:p>
            <a:pPr lvl="1" eaLnBrk="1" latinLnBrk="0" hangingPunct="1"/>
            <a:r>
              <a:rPr lang="pt-BR" smtClean="0"/>
              <a:t>Second level</a:t>
            </a:r>
          </a:p>
          <a:p>
            <a:pPr lvl="2" eaLnBrk="1" latinLnBrk="0" hangingPunct="1"/>
            <a:r>
              <a:rPr lang="pt-BR" smtClean="0"/>
              <a:t>Third level</a:t>
            </a:r>
          </a:p>
          <a:p>
            <a:pPr lvl="3" eaLnBrk="1" latinLnBrk="0" hangingPunct="1"/>
            <a:r>
              <a:rPr lang="pt-BR" smtClean="0"/>
              <a:t>Fourth level</a:t>
            </a:r>
          </a:p>
          <a:p>
            <a:pPr lvl="4" eaLnBrk="1" latinLnBrk="0" hangingPunct="1"/>
            <a:r>
              <a:rPr lang="pt-BR"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F5041F2F-E389-FF43-BD15-1B0206E97737}" type="datetimeFigureOut">
              <a:rPr lang="en-US" smtClean="0"/>
              <a:t>5/9/2019</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5228B69-56D4-A942-9D6E-74BE0F246E08}" type="slidenum">
              <a:rPr lang="en-US" smtClean="0"/>
              <a:t>‹nº›</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pt-BR"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pt-BR"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5041F2F-E389-FF43-BD15-1B0206E97737}" type="datetimeFigureOut">
              <a:rPr lang="en-US" smtClean="0"/>
              <a:t>5/9/2019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228B69-56D4-A942-9D6E-74BE0F246E08}" type="slidenum">
              <a:rPr lang="en-US" smtClean="0"/>
              <a:t>‹nº›</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pt-BR" smtClean="0"/>
              <a:t>Click to edit Master text styles</a:t>
            </a:r>
          </a:p>
          <a:p>
            <a:pPr lvl="1" eaLnBrk="1" latinLnBrk="0" hangingPunct="1"/>
            <a:r>
              <a:rPr lang="pt-BR" smtClean="0"/>
              <a:t>Second level</a:t>
            </a:r>
          </a:p>
          <a:p>
            <a:pPr lvl="2" eaLnBrk="1" latinLnBrk="0" hangingPunct="1"/>
            <a:r>
              <a:rPr lang="pt-BR" smtClean="0"/>
              <a:t>Third level</a:t>
            </a:r>
          </a:p>
          <a:p>
            <a:pPr lvl="3" eaLnBrk="1" latinLnBrk="0" hangingPunct="1"/>
            <a:r>
              <a:rPr lang="pt-BR" smtClean="0"/>
              <a:t>Fourth level</a:t>
            </a:r>
          </a:p>
          <a:p>
            <a:pPr lvl="4" eaLnBrk="1" latinLnBrk="0" hangingPunct="1"/>
            <a:r>
              <a:rPr lang="pt-BR"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pt-BR" smtClean="0"/>
              <a:t>Click to edit Master text styles</a:t>
            </a:r>
          </a:p>
          <a:p>
            <a:pPr lvl="1" eaLnBrk="1" latinLnBrk="0" hangingPunct="1"/>
            <a:r>
              <a:rPr lang="pt-BR" smtClean="0"/>
              <a:t>Second level</a:t>
            </a:r>
          </a:p>
          <a:p>
            <a:pPr lvl="2" eaLnBrk="1" latinLnBrk="0" hangingPunct="1"/>
            <a:r>
              <a:rPr lang="pt-BR" smtClean="0"/>
              <a:t>Third level</a:t>
            </a:r>
          </a:p>
          <a:p>
            <a:pPr lvl="3" eaLnBrk="1" latinLnBrk="0" hangingPunct="1"/>
            <a:r>
              <a:rPr lang="pt-BR" smtClean="0"/>
              <a:t>Fourth level</a:t>
            </a:r>
          </a:p>
          <a:p>
            <a:pPr lvl="4" eaLnBrk="1" latinLnBrk="0" hangingPunct="1"/>
            <a:r>
              <a:rPr lang="pt-BR"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Click to edit Master text styles</a:t>
            </a:r>
          </a:p>
        </p:txBody>
      </p:sp>
      <p:sp>
        <p:nvSpPr>
          <p:cNvPr id="7" name="Date Placeholder 6"/>
          <p:cNvSpPr>
            <a:spLocks noGrp="1"/>
          </p:cNvSpPr>
          <p:nvPr>
            <p:ph type="dt" sz="half" idx="10"/>
          </p:nvPr>
        </p:nvSpPr>
        <p:spPr/>
        <p:txBody>
          <a:bodyPr/>
          <a:lstStyle/>
          <a:p>
            <a:fld id="{F5041F2F-E389-FF43-BD15-1B0206E97737}" type="datetimeFigureOut">
              <a:rPr lang="en-US" smtClean="0"/>
              <a:t>5/9/2019</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pt-BR" smtClean="0"/>
              <a:t>Click to edit Master text styles</a:t>
            </a:r>
          </a:p>
          <a:p>
            <a:pPr lvl="1" eaLnBrk="1" latinLnBrk="0" hangingPunct="1"/>
            <a:r>
              <a:rPr lang="pt-BR" smtClean="0"/>
              <a:t>Second level</a:t>
            </a:r>
          </a:p>
          <a:p>
            <a:pPr lvl="2" eaLnBrk="1" latinLnBrk="0" hangingPunct="1"/>
            <a:r>
              <a:rPr lang="pt-BR" smtClean="0"/>
              <a:t>Third level</a:t>
            </a:r>
          </a:p>
          <a:p>
            <a:pPr lvl="3" eaLnBrk="1" latinLnBrk="0" hangingPunct="1"/>
            <a:r>
              <a:rPr lang="pt-BR" smtClean="0"/>
              <a:t>Fourth level</a:t>
            </a:r>
          </a:p>
          <a:p>
            <a:pPr lvl="4" eaLnBrk="1" latinLnBrk="0" hangingPunct="1"/>
            <a:r>
              <a:rPr lang="pt-BR"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pt-BR" smtClean="0"/>
              <a:t>Click to edit Master text styles</a:t>
            </a:r>
          </a:p>
          <a:p>
            <a:pPr lvl="1" eaLnBrk="1" latinLnBrk="0" hangingPunct="1"/>
            <a:r>
              <a:rPr lang="pt-BR" smtClean="0"/>
              <a:t>Second level</a:t>
            </a:r>
          </a:p>
          <a:p>
            <a:pPr lvl="2" eaLnBrk="1" latinLnBrk="0" hangingPunct="1"/>
            <a:r>
              <a:rPr lang="pt-BR" smtClean="0"/>
              <a:t>Third level</a:t>
            </a:r>
          </a:p>
          <a:p>
            <a:pPr lvl="3" eaLnBrk="1" latinLnBrk="0" hangingPunct="1"/>
            <a:r>
              <a:rPr lang="pt-BR" smtClean="0"/>
              <a:t>Fourth level</a:t>
            </a:r>
          </a:p>
          <a:p>
            <a:pPr lvl="4" eaLnBrk="1" latinLnBrk="0" hangingPunct="1"/>
            <a:r>
              <a:rPr lang="pt-BR"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05228B69-56D4-A942-9D6E-74BE0F246E08}" type="slidenum">
              <a:rPr lang="en-US" smtClean="0"/>
              <a:t>‹nº›</a:t>
            </a:fld>
            <a:endParaRPr lang="en-US"/>
          </a:p>
        </p:txBody>
      </p:sp>
      <p:sp>
        <p:nvSpPr>
          <p:cNvPr id="23" name="Title 22"/>
          <p:cNvSpPr>
            <a:spLocks noGrp="1"/>
          </p:cNvSpPr>
          <p:nvPr>
            <p:ph type="title"/>
          </p:nvPr>
        </p:nvSpPr>
        <p:spPr/>
        <p:txBody>
          <a:bodyPr rtlCol="0" anchor="b" anchorCtr="0"/>
          <a:lstStyle/>
          <a:p>
            <a:r>
              <a:rPr kumimoji="0" lang="pt-BR"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pt-BR" smtClean="0"/>
              <a:t>Click to edit Master title style</a:t>
            </a:r>
            <a:endParaRPr kumimoji="0" lang="en-US"/>
          </a:p>
        </p:txBody>
      </p:sp>
      <p:sp>
        <p:nvSpPr>
          <p:cNvPr id="3" name="Date Placeholder 2"/>
          <p:cNvSpPr>
            <a:spLocks noGrp="1"/>
          </p:cNvSpPr>
          <p:nvPr>
            <p:ph type="dt" sz="half" idx="10"/>
          </p:nvPr>
        </p:nvSpPr>
        <p:spPr/>
        <p:txBody>
          <a:bodyPr/>
          <a:lstStyle/>
          <a:p>
            <a:fld id="{F5041F2F-E389-FF43-BD15-1B0206E97737}" type="datetimeFigureOut">
              <a:rPr lang="en-US" smtClean="0"/>
              <a:t>5/9/2019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05228B69-56D4-A942-9D6E-74BE0F246E08}" type="slidenum">
              <a:rPr lang="en-US" smtClean="0"/>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5041F2F-E389-FF43-BD15-1B0206E97737}" type="datetimeFigureOut">
              <a:rPr lang="en-US" smtClean="0"/>
              <a:t>5/9/2019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5228B69-56D4-A942-9D6E-74BE0F246E08}"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pt-BR"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pt-BR"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pt-BR" smtClean="0"/>
              <a:t>Click to edit Master text styles</a:t>
            </a:r>
          </a:p>
          <a:p>
            <a:pPr lvl="1" eaLnBrk="1" latinLnBrk="0" hangingPunct="1"/>
            <a:r>
              <a:rPr lang="pt-BR" smtClean="0"/>
              <a:t>Second level</a:t>
            </a:r>
          </a:p>
          <a:p>
            <a:pPr lvl="2" eaLnBrk="1" latinLnBrk="0" hangingPunct="1"/>
            <a:r>
              <a:rPr lang="pt-BR" smtClean="0"/>
              <a:t>Third level</a:t>
            </a:r>
          </a:p>
          <a:p>
            <a:pPr lvl="3" eaLnBrk="1" latinLnBrk="0" hangingPunct="1"/>
            <a:r>
              <a:rPr lang="pt-BR" smtClean="0"/>
              <a:t>Fourth level</a:t>
            </a:r>
          </a:p>
          <a:p>
            <a:pPr lvl="4" eaLnBrk="1" latinLnBrk="0" hangingPunct="1"/>
            <a:r>
              <a:rPr lang="pt-BR"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5228B69-56D4-A942-9D6E-74BE0F246E08}" type="slidenum">
              <a:rPr lang="en-US" smtClean="0"/>
              <a:t>‹nº›</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5041F2F-E389-FF43-BD15-1B0206E97737}" type="datetimeFigureOut">
              <a:rPr lang="en-US" smtClean="0"/>
              <a:t>5/9/2019</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05228B69-56D4-A942-9D6E-74BE0F246E08}" type="slidenum">
              <a:rPr lang="en-US" smtClean="0"/>
              <a:t>‹nº›</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pt-BR"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pt-BR" smtClean="0"/>
              <a:t>Drag picture to placeholder or click icon to add</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pt-BR"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5041F2F-E389-FF43-BD15-1B0206E97737}" type="datetimeFigureOut">
              <a:rPr lang="en-US" smtClean="0"/>
              <a:t>5/9/2019</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5041F2F-E389-FF43-BD15-1B0206E97737}" type="datetimeFigureOut">
              <a:rPr lang="en-US" smtClean="0"/>
              <a:t>5/9/2019</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5228B69-56D4-A942-9D6E-74BE0F246E08}" type="slidenum">
              <a:rPr lang="en-US" smtClean="0"/>
              <a:t>‹nº›</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pt-BR"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pt-BR" smtClean="0"/>
              <a:t>Click to edit Master text styles</a:t>
            </a:r>
          </a:p>
          <a:p>
            <a:pPr lvl="1" eaLnBrk="1" latinLnBrk="0" hangingPunct="1"/>
            <a:r>
              <a:rPr kumimoji="0" lang="pt-BR" smtClean="0"/>
              <a:t>Second level</a:t>
            </a:r>
          </a:p>
          <a:p>
            <a:pPr lvl="2" eaLnBrk="1" latinLnBrk="0" hangingPunct="1"/>
            <a:r>
              <a:rPr kumimoji="0" lang="pt-BR" smtClean="0"/>
              <a:t>Third level</a:t>
            </a:r>
          </a:p>
          <a:p>
            <a:pPr lvl="3" eaLnBrk="1" latinLnBrk="0" hangingPunct="1"/>
            <a:r>
              <a:rPr kumimoji="0" lang="pt-BR" smtClean="0"/>
              <a:t>Fourth level</a:t>
            </a:r>
          </a:p>
          <a:p>
            <a:pPr lvl="4" eaLnBrk="1" latinLnBrk="0" hangingPunct="1"/>
            <a:r>
              <a:rPr kumimoji="0" lang="pt-BR"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txBox="1">
            <a:spLocks/>
          </p:cNvSpPr>
          <p:nvPr/>
        </p:nvSpPr>
        <p:spPr>
          <a:xfrm>
            <a:off x="1076276" y="2996951"/>
            <a:ext cx="7000924" cy="1745661"/>
          </a:xfrm>
          <a:prstGeom prst="rect">
            <a:avLst/>
          </a:prstGeom>
        </p:spPr>
        <p:txBody>
          <a:bodyPr vert="horz" anchor="t" anchorCtr="0">
            <a:normAutofit fontScale="90000"/>
          </a:bodyPr>
          <a:lstStyle/>
          <a:p>
            <a:pPr algn="ctr"/>
            <a:r>
              <a:rPr lang="en-US" sz="3600" b="1" dirty="0" smtClean="0"/>
              <a:t>Chapter 13- Resource allocation and negotiation problems </a:t>
            </a:r>
          </a:p>
          <a:p>
            <a:pPr algn="ctr"/>
            <a:endParaRPr lang="en-US" sz="1600" dirty="0" smtClean="0"/>
          </a:p>
          <a:p>
            <a:pPr algn="r"/>
            <a:r>
              <a:rPr lang="en-US" sz="1600" dirty="0" smtClean="0"/>
              <a:t>Decision Analysis for Management Judgment</a:t>
            </a:r>
          </a:p>
          <a:p>
            <a:pPr algn="r"/>
            <a:r>
              <a:rPr lang="en-US" sz="1600" dirty="0" smtClean="0"/>
              <a:t>Goodwin e Wright (2004)</a:t>
            </a:r>
          </a:p>
        </p:txBody>
      </p:sp>
      <p:sp>
        <p:nvSpPr>
          <p:cNvPr id="3" name="Título 2"/>
          <p:cNvSpPr>
            <a:spLocks noGrp="1"/>
          </p:cNvSpPr>
          <p:nvPr>
            <p:ph type="ctrTitle"/>
          </p:nvPr>
        </p:nvSpPr>
        <p:spPr/>
        <p:txBody>
          <a:bodyPr/>
          <a:lstStyle/>
          <a:p>
            <a:endParaRPr lang="pt-BR"/>
          </a:p>
        </p:txBody>
      </p:sp>
    </p:spTree>
    <p:extLst>
      <p:ext uri="{BB962C8B-B14F-4D97-AF65-F5344CB8AC3E}">
        <p14:creationId xmlns:p14="http://schemas.microsoft.com/office/powerpoint/2010/main" val="26166187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Across-criteria</a:t>
            </a:r>
            <a:r>
              <a:rPr lang="pt-BR" dirty="0" smtClean="0"/>
              <a:t> </a:t>
            </a:r>
            <a:r>
              <a:rPr lang="pt-BR" dirty="0" err="1" smtClean="0"/>
              <a:t>weights</a:t>
            </a:r>
            <a:endParaRPr lang="pt-B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3500" y="1357653"/>
            <a:ext cx="6477000" cy="5048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01352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solidFill>
                  <a:srgbClr val="FF0000"/>
                </a:solidFill>
              </a:rPr>
              <a:t>Step 5: Comparing the relative importance of the benefits</a:t>
            </a:r>
            <a:endParaRPr lang="en-US" sz="2800" dirty="0">
              <a:solidFill>
                <a:srgbClr val="FF0000"/>
              </a:solidFill>
            </a:endParaRPr>
          </a:p>
        </p:txBody>
      </p:sp>
      <p:sp>
        <p:nvSpPr>
          <p:cNvPr id="3" name="Content Placeholder 2"/>
          <p:cNvSpPr>
            <a:spLocks noGrp="1"/>
          </p:cNvSpPr>
          <p:nvPr>
            <p:ph sz="quarter" idx="1"/>
          </p:nvPr>
        </p:nvSpPr>
        <p:spPr/>
        <p:txBody>
          <a:bodyPr>
            <a:normAutofit fontScale="85000" lnSpcReduction="20000"/>
          </a:bodyPr>
          <a:lstStyle/>
          <a:p>
            <a:pPr algn="just"/>
            <a:r>
              <a:rPr lang="en-US" sz="2000" dirty="0" smtClean="0"/>
              <a:t>Now, the managers have to assess the overall benefit of using a particular package by combining the values for the 3 benefits. Look for the region where there will be the biggest swing.</a:t>
            </a:r>
          </a:p>
          <a:p>
            <a:pPr marL="0" indent="0" algn="just">
              <a:buNone/>
            </a:pPr>
            <a:endParaRPr lang="en-US" sz="2000" dirty="0" smtClean="0"/>
          </a:p>
          <a:p>
            <a:pPr algn="just"/>
            <a:r>
              <a:rPr lang="en-US" sz="2000" dirty="0" smtClean="0"/>
              <a:t>Swing: Compare the importance of a change from the worst position to the best position on one benefit scale with a similar swing on each of the other benefit value.</a:t>
            </a:r>
          </a:p>
          <a:p>
            <a:pPr algn="just"/>
            <a:endParaRPr lang="en-US" sz="2000" dirty="0"/>
          </a:p>
          <a:p>
            <a:pPr algn="just"/>
            <a:r>
              <a:rPr lang="en-US" sz="2000" dirty="0" smtClean="0"/>
              <a:t>To derive the weights the facilitator looked for a region where a benefit had a within-criterion weight of 100.</a:t>
            </a:r>
          </a:p>
          <a:p>
            <a:pPr algn="just"/>
            <a:endParaRPr lang="en-US" sz="2000" dirty="0"/>
          </a:p>
          <a:p>
            <a:pPr algn="just"/>
            <a:r>
              <a:rPr lang="en-US" sz="2000" dirty="0" smtClean="0"/>
              <a:t>Now, the group has to imagine those 3 benefit in the worst position (profit -$30million; the poorest prospect for expanding market share; highest risk).</a:t>
            </a:r>
          </a:p>
          <a:p>
            <a:pPr algn="just"/>
            <a:endParaRPr lang="en-US" sz="2000" dirty="0"/>
          </a:p>
          <a:p>
            <a:pPr algn="just"/>
            <a:r>
              <a:rPr lang="en-US" sz="2000" dirty="0" smtClean="0"/>
              <a:t>The managers were asked: if they could change just one of these benefits to the best position, which  would they choose?</a:t>
            </a:r>
          </a:p>
          <a:p>
            <a:pPr marL="0" indent="0" algn="just">
              <a:buNone/>
            </a:pPr>
            <a:endParaRPr lang="en-US" sz="1800" dirty="0" smtClean="0"/>
          </a:p>
          <a:p>
            <a:pPr marL="0" indent="0" algn="just">
              <a:buNone/>
            </a:pPr>
            <a:r>
              <a:rPr lang="en-US" sz="1800" dirty="0" smtClean="0"/>
              <a:t>                                     Market share                 100                </a:t>
            </a:r>
          </a:p>
          <a:p>
            <a:pPr marL="0" indent="0" algn="just">
              <a:buNone/>
            </a:pPr>
            <a:r>
              <a:rPr lang="en-US" sz="1800" dirty="0" smtClean="0"/>
              <a:t>                                     Risk                                 50</a:t>
            </a:r>
          </a:p>
          <a:p>
            <a:pPr marL="0" indent="0" algn="just">
              <a:buNone/>
            </a:pPr>
            <a:r>
              <a:rPr lang="en-US" sz="1800" dirty="0" smtClean="0"/>
              <a:t>                                     Profit                               30</a:t>
            </a:r>
            <a:endParaRPr lang="en-US" sz="1800" dirty="0"/>
          </a:p>
        </p:txBody>
      </p:sp>
      <p:cxnSp>
        <p:nvCxnSpPr>
          <p:cNvPr id="5" name="Straight Arrow Connector 4"/>
          <p:cNvCxnSpPr/>
          <p:nvPr/>
        </p:nvCxnSpPr>
        <p:spPr>
          <a:xfrm>
            <a:off x="3740727" y="5264727"/>
            <a:ext cx="55418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p:nvPr/>
        </p:nvCxnSpPr>
        <p:spPr>
          <a:xfrm>
            <a:off x="3740727" y="5569526"/>
            <a:ext cx="55418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p:nvPr/>
        </p:nvCxnSpPr>
        <p:spPr>
          <a:xfrm>
            <a:off x="3740727" y="5844309"/>
            <a:ext cx="55418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p:nvPicPr>
        <p:blipFill>
          <a:blip r:embed="rId2"/>
          <a:stretch>
            <a:fillRect/>
          </a:stretch>
        </p:blipFill>
        <p:spPr>
          <a:xfrm>
            <a:off x="5293591" y="4838698"/>
            <a:ext cx="3240462" cy="1461655"/>
          </a:xfrm>
          <a:prstGeom prst="rect">
            <a:avLst/>
          </a:prstGeom>
        </p:spPr>
      </p:pic>
    </p:spTree>
    <p:extLst>
      <p:ext uri="{BB962C8B-B14F-4D97-AF65-F5344CB8AC3E}">
        <p14:creationId xmlns:p14="http://schemas.microsoft.com/office/powerpoint/2010/main" val="1330191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solidFill>
                  <a:srgbClr val="FF0000"/>
                </a:solidFill>
              </a:rPr>
              <a:t>Step 6: Identify the costs and benefits of the packages</a:t>
            </a:r>
            <a:endParaRPr lang="en-US" sz="2800" dirty="0">
              <a:solidFill>
                <a:srgbClr val="FF0000"/>
              </a:solidFill>
            </a:endParaRPr>
          </a:p>
        </p:txBody>
      </p:sp>
      <p:sp>
        <p:nvSpPr>
          <p:cNvPr id="3" name="Content Placeholder 2"/>
          <p:cNvSpPr>
            <a:spLocks noGrp="1"/>
          </p:cNvSpPr>
          <p:nvPr>
            <p:ph sz="quarter" idx="1"/>
          </p:nvPr>
        </p:nvSpPr>
        <p:spPr/>
        <p:txBody>
          <a:bodyPr>
            <a:normAutofit lnSpcReduction="10000"/>
          </a:bodyPr>
          <a:lstStyle/>
          <a:p>
            <a:r>
              <a:rPr lang="en-US" sz="2000" dirty="0" smtClean="0"/>
              <a:t>The group were asked to propose a package  in order to use the company’s funds better. It was thought around $70-80 million.</a:t>
            </a:r>
          </a:p>
          <a:p>
            <a:endParaRPr lang="en-US" sz="2000" dirty="0" smtClean="0"/>
          </a:p>
          <a:p>
            <a:r>
              <a:rPr lang="en-US" sz="2000" dirty="0" smtClean="0"/>
              <a:t>They suggested to keep the status quo in every region, except the East (expansion to 4 outlets).</a:t>
            </a:r>
          </a:p>
          <a:p>
            <a:endParaRPr lang="en-US" sz="2000" dirty="0" smtClean="0"/>
          </a:p>
          <a:p>
            <a:r>
              <a:rPr lang="en-US" sz="2000" dirty="0" smtClean="0"/>
              <a:t>Cost: 80 million</a:t>
            </a:r>
          </a:p>
          <a:p>
            <a:endParaRPr lang="en-US" sz="2000" dirty="0" smtClean="0"/>
          </a:p>
          <a:p>
            <a:r>
              <a:rPr lang="en-US" sz="2000" dirty="0" smtClean="0"/>
              <a:t>Benefits:   Profit: 203.2 (0 +21.37+91+90.91)</a:t>
            </a:r>
          </a:p>
          <a:p>
            <a:r>
              <a:rPr lang="en-US" sz="2000" dirty="0"/>
              <a:t> </a:t>
            </a:r>
            <a:r>
              <a:rPr lang="en-US" sz="2000" dirty="0" smtClean="0"/>
              <a:t>                  Market share: 110</a:t>
            </a:r>
          </a:p>
          <a:p>
            <a:r>
              <a:rPr lang="en-US" sz="2000" dirty="0"/>
              <a:t> </a:t>
            </a:r>
            <a:r>
              <a:rPr lang="en-US" sz="2000" dirty="0" smtClean="0"/>
              <a:t>                  Risk:112</a:t>
            </a:r>
          </a:p>
          <a:p>
            <a:endParaRPr lang="en-US" sz="2000" dirty="0"/>
          </a:p>
          <a:p>
            <a:r>
              <a:rPr lang="en-US" sz="2000" dirty="0" smtClean="0"/>
              <a:t> Value of benefits= 0,167 * (value for profit) + 0,556 * (value for market share) + 0,278 * (value for risk) = </a:t>
            </a:r>
            <a:r>
              <a:rPr lang="en-US" sz="2000" dirty="0" smtClean="0">
                <a:solidFill>
                  <a:srgbClr val="0000FF"/>
                </a:solidFill>
              </a:rPr>
              <a:t>126,2</a:t>
            </a:r>
          </a:p>
          <a:p>
            <a:endParaRPr lang="en-US" sz="2000" dirty="0"/>
          </a:p>
        </p:txBody>
      </p:sp>
    </p:spTree>
    <p:extLst>
      <p:ext uri="{BB962C8B-B14F-4D97-AF65-F5344CB8AC3E}">
        <p14:creationId xmlns:p14="http://schemas.microsoft.com/office/powerpoint/2010/main" val="1383500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solidFill>
                  <a:srgbClr val="FF0000"/>
                </a:solidFill>
              </a:rPr>
              <a:t>Step 6: Identify </a:t>
            </a:r>
            <a:r>
              <a:rPr lang="en-US" sz="2800" dirty="0">
                <a:solidFill>
                  <a:srgbClr val="FF0000"/>
                </a:solidFill>
              </a:rPr>
              <a:t>the costs and benefits of the packages</a:t>
            </a:r>
            <a:endParaRPr lang="en-US" sz="2800" dirty="0"/>
          </a:p>
        </p:txBody>
      </p:sp>
      <p:sp>
        <p:nvSpPr>
          <p:cNvPr id="3" name="Content Placeholder 2"/>
          <p:cNvSpPr>
            <a:spLocks noGrp="1"/>
          </p:cNvSpPr>
          <p:nvPr>
            <p:ph sz="quarter" idx="1"/>
          </p:nvPr>
        </p:nvSpPr>
        <p:spPr/>
        <p:txBody>
          <a:bodyPr/>
          <a:lstStyle/>
          <a:p>
            <a:pPr marL="0" indent="0" algn="ctr">
              <a:buNone/>
            </a:pPr>
            <a:r>
              <a:rPr lang="en-US" sz="2400" dirty="0" smtClean="0"/>
              <a:t>Least beneficial package = </a:t>
            </a:r>
            <a:r>
              <a:rPr lang="en-US" sz="2400" dirty="0" smtClean="0">
                <a:solidFill>
                  <a:srgbClr val="0000FF"/>
                </a:solidFill>
              </a:rPr>
              <a:t>87,49</a:t>
            </a:r>
          </a:p>
          <a:p>
            <a:pPr marL="0" indent="0" algn="ctr">
              <a:buNone/>
            </a:pPr>
            <a:r>
              <a:rPr lang="en-US" sz="2400" dirty="0" smtClean="0"/>
              <a:t>Most beneficial package = </a:t>
            </a:r>
            <a:r>
              <a:rPr lang="en-US" sz="2400" dirty="0" smtClean="0">
                <a:solidFill>
                  <a:srgbClr val="0000FF"/>
                </a:solidFill>
              </a:rPr>
              <a:t>159,9</a:t>
            </a:r>
          </a:p>
          <a:p>
            <a:endParaRPr lang="en-US" sz="2400" dirty="0">
              <a:solidFill>
                <a:srgbClr val="0000FF"/>
              </a:solidFill>
            </a:endParaRPr>
          </a:p>
          <a:p>
            <a:r>
              <a:rPr lang="en-US" sz="2400" dirty="0" smtClean="0">
                <a:solidFill>
                  <a:srgbClr val="0000FF"/>
                </a:solidFill>
              </a:rPr>
              <a:t> </a:t>
            </a:r>
            <a:r>
              <a:rPr lang="en-US" sz="2400" dirty="0" smtClean="0"/>
              <a:t>Values were rescaled:</a:t>
            </a:r>
            <a:endParaRPr lang="en-US" sz="2400" dirty="0"/>
          </a:p>
          <a:p>
            <a:endParaRPr lang="en-US" dirty="0" smtClean="0">
              <a:solidFill>
                <a:srgbClr val="0000FF"/>
              </a:solidFill>
            </a:endParaRPr>
          </a:p>
          <a:p>
            <a:endParaRPr lang="en-US" dirty="0">
              <a:solidFill>
                <a:srgbClr val="0000FF"/>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429123508"/>
              </p:ext>
            </p:extLst>
          </p:nvPr>
        </p:nvGraphicFramePr>
        <p:xfrm>
          <a:off x="1824182" y="3983181"/>
          <a:ext cx="6096000" cy="148336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en-US" dirty="0" smtClean="0"/>
                        <a:t>Value</a:t>
                      </a:r>
                      <a:r>
                        <a:rPr lang="en-US" baseline="0" dirty="0" smtClean="0"/>
                        <a:t> of benefits</a:t>
                      </a:r>
                      <a:endParaRPr lang="en-US" dirty="0"/>
                    </a:p>
                  </a:txBody>
                  <a:tcPr/>
                </a:tc>
                <a:tc>
                  <a:txBody>
                    <a:bodyPr/>
                    <a:lstStyle/>
                    <a:p>
                      <a:pPr algn="ctr"/>
                      <a:r>
                        <a:rPr lang="en-US" dirty="0" smtClean="0"/>
                        <a:t>Value</a:t>
                      </a:r>
                      <a:endParaRPr lang="en-US" dirty="0"/>
                    </a:p>
                  </a:txBody>
                  <a:tcPr/>
                </a:tc>
              </a:tr>
              <a:tr h="370840">
                <a:tc>
                  <a:txBody>
                    <a:bodyPr/>
                    <a:lstStyle/>
                    <a:p>
                      <a:pPr algn="ctr"/>
                      <a:r>
                        <a:rPr lang="en-US" dirty="0" smtClean="0"/>
                        <a:t>87,49</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126,2</a:t>
                      </a:r>
                      <a:endParaRPr lang="en-US" dirty="0"/>
                    </a:p>
                  </a:txBody>
                  <a:tcPr/>
                </a:tc>
                <a:tc>
                  <a:txBody>
                    <a:bodyPr/>
                    <a:lstStyle/>
                    <a:p>
                      <a:pPr algn="ctr"/>
                      <a:r>
                        <a:rPr lang="en-US" dirty="0" smtClean="0"/>
                        <a:t>53,4</a:t>
                      </a:r>
                      <a:endParaRPr lang="en-US" dirty="0"/>
                    </a:p>
                  </a:txBody>
                  <a:tcPr/>
                </a:tc>
              </a:tr>
              <a:tr h="370840">
                <a:tc>
                  <a:txBody>
                    <a:bodyPr/>
                    <a:lstStyle/>
                    <a:p>
                      <a:pPr algn="ctr"/>
                      <a:r>
                        <a:rPr lang="en-US" dirty="0" smtClean="0"/>
                        <a:t>159,9</a:t>
                      </a:r>
                      <a:endParaRPr lang="en-US" dirty="0"/>
                    </a:p>
                  </a:txBody>
                  <a:tcPr/>
                </a:tc>
                <a:tc>
                  <a:txBody>
                    <a:bodyPr/>
                    <a:lstStyle/>
                    <a:p>
                      <a:pPr algn="ctr"/>
                      <a:r>
                        <a:rPr lang="en-US" dirty="0" smtClean="0"/>
                        <a:t>100</a:t>
                      </a:r>
                      <a:endParaRPr lang="en-US" dirty="0"/>
                    </a:p>
                  </a:txBody>
                  <a:tcPr/>
                </a:tc>
              </a:tr>
            </a:tbl>
          </a:graphicData>
        </a:graphic>
      </p:graphicFrame>
    </p:spTree>
    <p:extLst>
      <p:ext uri="{BB962C8B-B14F-4D97-AF65-F5344CB8AC3E}">
        <p14:creationId xmlns:p14="http://schemas.microsoft.com/office/powerpoint/2010/main" val="2819058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solidFill>
                  <a:srgbClr val="FF0000"/>
                </a:solidFill>
              </a:rPr>
              <a:t>Step 6: Identify </a:t>
            </a:r>
            <a:r>
              <a:rPr lang="en-US" sz="2800" dirty="0">
                <a:solidFill>
                  <a:srgbClr val="FF0000"/>
                </a:solidFill>
              </a:rPr>
              <a:t>the costs and benefits of the packages</a:t>
            </a:r>
            <a:endParaRPr lang="en-US" sz="2800" dirty="0"/>
          </a:p>
        </p:txBody>
      </p:sp>
      <p:pic>
        <p:nvPicPr>
          <p:cNvPr id="4" name="Content Placeholder 3"/>
          <p:cNvPicPr>
            <a:picLocks noGrp="1" noChangeAspect="1"/>
          </p:cNvPicPr>
          <p:nvPr>
            <p:ph sz="quarter" idx="1"/>
          </p:nvPr>
        </p:nvPicPr>
        <p:blipFill>
          <a:blip r:embed="rId2"/>
          <a:srcRect l="-22279" r="-22279"/>
          <a:stretch>
            <a:fillRect/>
          </a:stretch>
        </p:blipFill>
        <p:spPr>
          <a:xfrm>
            <a:off x="1260629" y="1425817"/>
            <a:ext cx="7252649" cy="3298698"/>
          </a:xfrm>
        </p:spPr>
      </p:pic>
      <p:sp>
        <p:nvSpPr>
          <p:cNvPr id="5" name="TextBox 4"/>
          <p:cNvSpPr txBox="1"/>
          <p:nvPr/>
        </p:nvSpPr>
        <p:spPr>
          <a:xfrm>
            <a:off x="658091" y="4724515"/>
            <a:ext cx="8012545" cy="1754327"/>
          </a:xfrm>
          <a:prstGeom prst="rect">
            <a:avLst/>
          </a:prstGeom>
          <a:noFill/>
        </p:spPr>
        <p:txBody>
          <a:bodyPr wrap="square" rtlCol="0">
            <a:spAutoFit/>
          </a:bodyPr>
          <a:lstStyle/>
          <a:p>
            <a:pPr marL="285750" indent="-285750">
              <a:buFont typeface="Arial"/>
              <a:buChar char="•"/>
            </a:pPr>
            <a:r>
              <a:rPr lang="en-US" dirty="0" smtClean="0"/>
              <a:t>The proposed package P did not lie on the efficient frontier.</a:t>
            </a:r>
          </a:p>
          <a:p>
            <a:pPr marL="285750" indent="-285750">
              <a:buFont typeface="Arial"/>
              <a:buChar char="•"/>
            </a:pPr>
            <a:endParaRPr lang="en-US" dirty="0" smtClean="0"/>
          </a:p>
          <a:p>
            <a:pPr marL="285750" indent="-285750">
              <a:buFont typeface="Arial"/>
              <a:buChar char="•"/>
            </a:pPr>
            <a:r>
              <a:rPr lang="en-US" dirty="0" smtClean="0"/>
              <a:t>The EQUITY package highlights 2 alternative packages:</a:t>
            </a:r>
          </a:p>
          <a:p>
            <a:pPr marL="285750" indent="-285750">
              <a:buFont typeface="Arial"/>
              <a:buChar char="•"/>
            </a:pPr>
            <a:endParaRPr lang="en-US" dirty="0" smtClean="0"/>
          </a:p>
          <a:p>
            <a:pPr marL="285750" indent="-285750">
              <a:buFont typeface="Wingdings" charset="2"/>
              <a:buChar char="v"/>
            </a:pPr>
            <a:r>
              <a:rPr lang="en-US" dirty="0" smtClean="0">
                <a:solidFill>
                  <a:srgbClr val="0000FF"/>
                </a:solidFill>
              </a:rPr>
              <a:t>B: best level of benefits for a cost which is close to the proposed.</a:t>
            </a:r>
          </a:p>
          <a:p>
            <a:pPr marL="285750" indent="-285750">
              <a:buFont typeface="Wingdings" charset="2"/>
              <a:buChar char="v"/>
            </a:pPr>
            <a:r>
              <a:rPr lang="en-US" dirty="0" smtClean="0">
                <a:solidFill>
                  <a:srgbClr val="0000FF"/>
                </a:solidFill>
              </a:rPr>
              <a:t>C: same level of benefits as the proposed and cheapest cost.</a:t>
            </a:r>
            <a:endParaRPr lang="en-US" dirty="0">
              <a:solidFill>
                <a:srgbClr val="0000FF"/>
              </a:solidFill>
            </a:endParaRPr>
          </a:p>
        </p:txBody>
      </p:sp>
    </p:spTree>
    <p:extLst>
      <p:ext uri="{BB962C8B-B14F-4D97-AF65-F5344CB8AC3E}">
        <p14:creationId xmlns:p14="http://schemas.microsoft.com/office/powerpoint/2010/main" val="2737290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solidFill>
                  <a:srgbClr val="FF0000"/>
                </a:solidFill>
              </a:rPr>
              <a:t>Step 6: Identify </a:t>
            </a:r>
            <a:r>
              <a:rPr lang="en-US" sz="2800" dirty="0">
                <a:solidFill>
                  <a:srgbClr val="FF0000"/>
                </a:solidFill>
              </a:rPr>
              <a:t>the costs and benefits of the packages</a:t>
            </a:r>
            <a:endParaRPr lang="en-US" sz="2800" dirty="0"/>
          </a:p>
        </p:txBody>
      </p:sp>
      <p:sp>
        <p:nvSpPr>
          <p:cNvPr id="3" name="Content Placeholder 2"/>
          <p:cNvSpPr>
            <a:spLocks noGrp="1"/>
          </p:cNvSpPr>
          <p:nvPr>
            <p:ph sz="quarter" idx="1"/>
          </p:nvPr>
        </p:nvSpPr>
        <p:spPr/>
        <p:txBody>
          <a:bodyPr>
            <a:normAutofit/>
          </a:bodyPr>
          <a:lstStyle/>
          <a:p>
            <a:pPr marL="0" indent="0" algn="ctr">
              <a:buNone/>
            </a:pPr>
            <a:r>
              <a:rPr lang="en-US" sz="2400" dirty="0" smtClean="0"/>
              <a:t>The managers were interested in package B:</a:t>
            </a:r>
          </a:p>
          <a:p>
            <a:endParaRPr lang="en-US" sz="2400" dirty="0" smtClean="0"/>
          </a:p>
          <a:p>
            <a:pPr marL="0" indent="0" algn="ctr">
              <a:buNone/>
            </a:pPr>
            <a:r>
              <a:rPr lang="en-US" sz="2400" dirty="0" smtClean="0">
                <a:solidFill>
                  <a:srgbClr val="0000FF"/>
                </a:solidFill>
              </a:rPr>
              <a:t>Cost: 71 million (less than proposed) </a:t>
            </a:r>
          </a:p>
          <a:p>
            <a:pPr marL="0" indent="0" algn="ctr">
              <a:buNone/>
            </a:pPr>
            <a:r>
              <a:rPr lang="en-US" sz="2400" dirty="0" smtClean="0">
                <a:solidFill>
                  <a:srgbClr val="0000FF"/>
                </a:solidFill>
              </a:rPr>
              <a:t>Benefit value: 84,7 (higher than proposed)</a:t>
            </a:r>
          </a:p>
          <a:p>
            <a:pPr marL="0" indent="0" algn="ctr">
              <a:buNone/>
            </a:pPr>
            <a:endParaRPr lang="en-US" sz="2400" dirty="0" smtClean="0"/>
          </a:p>
          <a:p>
            <a:pPr marL="0" indent="0" algn="ctr">
              <a:buNone/>
            </a:pPr>
            <a:r>
              <a:rPr lang="en-US" sz="2400" dirty="0" smtClean="0">
                <a:solidFill>
                  <a:srgbClr val="FF0000"/>
                </a:solidFill>
              </a:rPr>
              <a:t>North</a:t>
            </a:r>
            <a:r>
              <a:rPr lang="en-US" sz="2400" dirty="0" smtClean="0"/>
              <a:t>: maintain the status quo</a:t>
            </a:r>
          </a:p>
          <a:p>
            <a:pPr marL="0" indent="0" algn="ctr">
              <a:buNone/>
            </a:pPr>
            <a:r>
              <a:rPr lang="en-US" sz="2400" dirty="0" smtClean="0">
                <a:solidFill>
                  <a:srgbClr val="FF0000"/>
                </a:solidFill>
              </a:rPr>
              <a:t>West</a:t>
            </a:r>
            <a:r>
              <a:rPr lang="en-US" sz="2400" dirty="0" smtClean="0"/>
              <a:t>: expand to six outlets</a:t>
            </a:r>
          </a:p>
          <a:p>
            <a:pPr marL="0" indent="0" algn="ctr">
              <a:buNone/>
            </a:pPr>
            <a:r>
              <a:rPr lang="en-US" sz="2400" dirty="0" smtClean="0">
                <a:solidFill>
                  <a:srgbClr val="FF0000"/>
                </a:solidFill>
              </a:rPr>
              <a:t>East</a:t>
            </a:r>
            <a:r>
              <a:rPr lang="en-US" sz="2400" dirty="0" smtClean="0"/>
              <a:t>: maintain the status quo</a:t>
            </a:r>
          </a:p>
          <a:p>
            <a:pPr marL="0" indent="0" algn="ctr">
              <a:buNone/>
            </a:pPr>
            <a:r>
              <a:rPr lang="en-US" sz="2400" dirty="0" smtClean="0">
                <a:solidFill>
                  <a:srgbClr val="FF0000"/>
                </a:solidFill>
              </a:rPr>
              <a:t>South</a:t>
            </a:r>
            <a:r>
              <a:rPr lang="en-US" sz="2400" dirty="0" smtClean="0"/>
              <a:t>: expand to 16 outlets</a:t>
            </a:r>
            <a:endParaRPr lang="en-US" sz="2400" dirty="0"/>
          </a:p>
        </p:txBody>
      </p:sp>
    </p:spTree>
    <p:extLst>
      <p:ext uri="{BB962C8B-B14F-4D97-AF65-F5344CB8AC3E}">
        <p14:creationId xmlns:p14="http://schemas.microsoft.com/office/powerpoint/2010/main" val="873769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solidFill>
                  <a:srgbClr val="FF0000"/>
                </a:solidFill>
              </a:rPr>
              <a:t>Step 6: Identify </a:t>
            </a:r>
            <a:r>
              <a:rPr lang="en-US" sz="2800" dirty="0">
                <a:solidFill>
                  <a:srgbClr val="FF0000"/>
                </a:solidFill>
              </a:rPr>
              <a:t>the costs and benefits of the packages</a:t>
            </a:r>
            <a:endParaRPr lang="en-US" sz="2800" dirty="0"/>
          </a:p>
        </p:txBody>
      </p:sp>
      <p:pic>
        <p:nvPicPr>
          <p:cNvPr id="4" name="Content Placeholder 3"/>
          <p:cNvPicPr>
            <a:picLocks noGrp="1" noChangeAspect="1"/>
          </p:cNvPicPr>
          <p:nvPr>
            <p:ph sz="quarter" idx="1"/>
          </p:nvPr>
        </p:nvPicPr>
        <p:blipFill>
          <a:blip r:embed="rId2"/>
          <a:srcRect l="-91487" r="-91487"/>
          <a:stretch>
            <a:fillRect/>
          </a:stretch>
        </p:blipFill>
        <p:spPr>
          <a:xfrm>
            <a:off x="-2160257" y="1527048"/>
            <a:ext cx="10112852" cy="4572000"/>
          </a:xfrm>
        </p:spPr>
      </p:pic>
      <p:sp>
        <p:nvSpPr>
          <p:cNvPr id="6" name="TextBox 5"/>
          <p:cNvSpPr txBox="1"/>
          <p:nvPr/>
        </p:nvSpPr>
        <p:spPr>
          <a:xfrm>
            <a:off x="5103904" y="1685566"/>
            <a:ext cx="3513385" cy="3970318"/>
          </a:xfrm>
          <a:prstGeom prst="rect">
            <a:avLst/>
          </a:prstGeom>
          <a:noFill/>
        </p:spPr>
        <p:txBody>
          <a:bodyPr wrap="square" rtlCol="0">
            <a:spAutoFit/>
          </a:bodyPr>
          <a:lstStyle/>
          <a:p>
            <a:pPr marL="285750" indent="-285750" algn="just">
              <a:buFont typeface="Arial"/>
              <a:buChar char="•"/>
            </a:pPr>
            <a:r>
              <a:rPr lang="en-US" dirty="0" smtClean="0"/>
              <a:t>(a) and (b): the “middle” strategy will never be recommended by the computer. </a:t>
            </a:r>
          </a:p>
          <a:p>
            <a:pPr marL="285750" indent="-285750" algn="just">
              <a:buFont typeface="Arial"/>
              <a:buChar char="•"/>
            </a:pPr>
            <a:r>
              <a:rPr lang="en-US" dirty="0" smtClean="0"/>
              <a:t>This means that in the East the choice is between the status quo and expansion to 10 outlets, but it would cost a lot.</a:t>
            </a:r>
          </a:p>
          <a:p>
            <a:pPr marL="285750" indent="-285750" algn="just">
              <a:buFont typeface="Arial"/>
              <a:buChar char="•"/>
            </a:pPr>
            <a:r>
              <a:rPr lang="en-US" dirty="0" smtClean="0"/>
              <a:t>It can also be seen that the opening of 3 town center sites in the South lead to a loss of benefits.</a:t>
            </a:r>
          </a:p>
          <a:p>
            <a:endParaRPr lang="en-US" dirty="0"/>
          </a:p>
        </p:txBody>
      </p:sp>
    </p:spTree>
    <p:extLst>
      <p:ext uri="{BB962C8B-B14F-4D97-AF65-F5344CB8AC3E}">
        <p14:creationId xmlns:p14="http://schemas.microsoft.com/office/powerpoint/2010/main" val="1011674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Negotiation models</a:t>
            </a:r>
            <a:endParaRPr lang="en-US" dirty="0">
              <a:solidFill>
                <a:srgbClr val="FF0000"/>
              </a:solidFill>
            </a:endParaRPr>
          </a:p>
        </p:txBody>
      </p:sp>
      <p:sp>
        <p:nvSpPr>
          <p:cNvPr id="3" name="Content Placeholder 2"/>
          <p:cNvSpPr>
            <a:spLocks noGrp="1"/>
          </p:cNvSpPr>
          <p:nvPr>
            <p:ph sz="quarter" idx="1"/>
          </p:nvPr>
        </p:nvSpPr>
        <p:spPr/>
        <p:txBody>
          <a:bodyPr>
            <a:normAutofit fontScale="92500" lnSpcReduction="20000"/>
          </a:bodyPr>
          <a:lstStyle/>
          <a:p>
            <a:r>
              <a:rPr lang="en-US" dirty="0" smtClean="0"/>
              <a:t> Negotiation can include 2 or more parties</a:t>
            </a:r>
          </a:p>
          <a:p>
            <a:endParaRPr lang="en-US" dirty="0"/>
          </a:p>
          <a:p>
            <a:r>
              <a:rPr lang="en-US" dirty="0" smtClean="0"/>
              <a:t>Several different interest groups.</a:t>
            </a:r>
          </a:p>
          <a:p>
            <a:endParaRPr lang="en-US" dirty="0"/>
          </a:p>
          <a:p>
            <a:r>
              <a:rPr lang="en-US" dirty="0" smtClean="0"/>
              <a:t>Just one issue must to be resolved or several issues</a:t>
            </a:r>
          </a:p>
          <a:p>
            <a:endParaRPr lang="en-US" dirty="0"/>
          </a:p>
          <a:p>
            <a:r>
              <a:rPr lang="en-US" dirty="0" smtClean="0"/>
              <a:t>Time constraint or not.</a:t>
            </a:r>
          </a:p>
          <a:p>
            <a:endParaRPr lang="en-US" dirty="0"/>
          </a:p>
          <a:p>
            <a:r>
              <a:rPr lang="en-US" dirty="0" smtClean="0"/>
              <a:t>Possibility of third-party intervention.</a:t>
            </a:r>
          </a:p>
          <a:p>
            <a:endParaRPr lang="en-US" dirty="0"/>
          </a:p>
          <a:p>
            <a:r>
              <a:rPr lang="en-US" dirty="0" smtClean="0"/>
              <a:t>Behavior of the participants</a:t>
            </a:r>
            <a:endParaRPr lang="en-US" dirty="0"/>
          </a:p>
        </p:txBody>
      </p:sp>
    </p:spTree>
    <p:extLst>
      <p:ext uri="{BB962C8B-B14F-4D97-AF65-F5344CB8AC3E}">
        <p14:creationId xmlns:p14="http://schemas.microsoft.com/office/powerpoint/2010/main" val="1232218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FF0000"/>
                </a:solidFill>
              </a:rPr>
              <a:t>A illustrative problem</a:t>
            </a:r>
            <a:endParaRPr lang="en-US" sz="2800" dirty="0">
              <a:solidFill>
                <a:srgbClr val="FF0000"/>
              </a:solidFill>
            </a:endParaRPr>
          </a:p>
        </p:txBody>
      </p:sp>
      <p:sp>
        <p:nvSpPr>
          <p:cNvPr id="3" name="Content Placeholder 2"/>
          <p:cNvSpPr>
            <a:spLocks noGrp="1"/>
          </p:cNvSpPr>
          <p:nvPr>
            <p:ph sz="quarter" idx="1"/>
          </p:nvPr>
        </p:nvSpPr>
        <p:spPr/>
        <p:txBody>
          <a:bodyPr>
            <a:normAutofit/>
          </a:bodyPr>
          <a:lstStyle/>
          <a:p>
            <a:r>
              <a:rPr lang="en-US" sz="2400" dirty="0" smtClean="0"/>
              <a:t>The </a:t>
            </a:r>
            <a:r>
              <a:rPr lang="en-US" sz="2400" dirty="0" smtClean="0">
                <a:solidFill>
                  <a:srgbClr val="FF0000"/>
                </a:solidFill>
              </a:rPr>
              <a:t>management</a:t>
            </a:r>
            <a:r>
              <a:rPr lang="en-US" sz="2400" dirty="0" smtClean="0"/>
              <a:t> of a hypothetical company were engaged in negotiations with a </a:t>
            </a:r>
            <a:r>
              <a:rPr lang="en-US" sz="2400" dirty="0" smtClean="0">
                <a:solidFill>
                  <a:srgbClr val="FF0000"/>
                </a:solidFill>
              </a:rPr>
              <a:t>trade union</a:t>
            </a:r>
            <a:r>
              <a:rPr lang="en-US" sz="2400" dirty="0" smtClean="0"/>
              <a:t>.</a:t>
            </a:r>
          </a:p>
          <a:p>
            <a:endParaRPr lang="en-US" sz="2400" dirty="0"/>
          </a:p>
          <a:p>
            <a:r>
              <a:rPr lang="en-US" sz="2400" dirty="0" smtClean="0"/>
              <a:t>The union had put forward a package in which  it demanded: </a:t>
            </a:r>
          </a:p>
          <a:p>
            <a:pPr>
              <a:buFont typeface="Wingdings" charset="2"/>
              <a:buChar char="v"/>
            </a:pPr>
            <a:r>
              <a:rPr lang="en-US" sz="2400" dirty="0"/>
              <a:t> </a:t>
            </a:r>
            <a:r>
              <a:rPr lang="en-US" sz="2400" dirty="0" smtClean="0"/>
              <a:t>15% pay rise</a:t>
            </a:r>
          </a:p>
          <a:p>
            <a:pPr>
              <a:buFont typeface="Wingdings" charset="2"/>
              <a:buChar char="v"/>
            </a:pPr>
            <a:r>
              <a:rPr lang="en-US" sz="2400" dirty="0" smtClean="0"/>
              <a:t>3 days holiday per year</a:t>
            </a:r>
          </a:p>
          <a:p>
            <a:pPr>
              <a:buFont typeface="Wingdings" charset="2"/>
              <a:buChar char="v"/>
            </a:pPr>
            <a:r>
              <a:rPr lang="en-US" sz="2400" dirty="0" smtClean="0"/>
              <a:t>Reinstatement of a group of workers who were fired.</a:t>
            </a:r>
            <a:endParaRPr lang="en-US" sz="2400" dirty="0"/>
          </a:p>
        </p:txBody>
      </p:sp>
    </p:spTree>
    <p:extLst>
      <p:ext uri="{BB962C8B-B14F-4D97-AF65-F5344CB8AC3E}">
        <p14:creationId xmlns:p14="http://schemas.microsoft.com/office/powerpoint/2010/main" val="1926181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FF0000"/>
                </a:solidFill>
              </a:rPr>
              <a:t>Management and union value functions and weights</a:t>
            </a:r>
            <a:endParaRPr lang="en-US" sz="2800" dirty="0">
              <a:solidFill>
                <a:srgbClr val="FF0000"/>
              </a:solidFill>
            </a:endParaRPr>
          </a:p>
        </p:txBody>
      </p:sp>
      <p:pic>
        <p:nvPicPr>
          <p:cNvPr id="4" name="Content Placeholder 3"/>
          <p:cNvPicPr>
            <a:picLocks noGrp="1" noChangeAspect="1"/>
          </p:cNvPicPr>
          <p:nvPr>
            <p:ph sz="quarter" idx="1"/>
          </p:nvPr>
        </p:nvPicPr>
        <p:blipFill>
          <a:blip r:embed="rId2"/>
          <a:srcRect l="-89897" r="-89897"/>
          <a:stretch>
            <a:fillRect/>
          </a:stretch>
        </p:blipFill>
        <p:spPr>
          <a:xfrm>
            <a:off x="-3032997" y="1295996"/>
            <a:ext cx="10015570" cy="5098807"/>
          </a:xfrm>
        </p:spPr>
      </p:pic>
      <p:sp>
        <p:nvSpPr>
          <p:cNvPr id="3" name="Retângulo 2"/>
          <p:cNvSpPr/>
          <p:nvPr/>
        </p:nvSpPr>
        <p:spPr>
          <a:xfrm>
            <a:off x="3879340" y="1618370"/>
            <a:ext cx="5065484" cy="646331"/>
          </a:xfrm>
          <a:prstGeom prst="rect">
            <a:avLst/>
          </a:prstGeom>
        </p:spPr>
        <p:txBody>
          <a:bodyPr wrap="square">
            <a:spAutoFit/>
          </a:bodyPr>
          <a:lstStyle/>
          <a:p>
            <a:r>
              <a:rPr lang="en-US" dirty="0"/>
              <a:t>For the manager team a swing from 15% award to 3% award was seen as the most important.</a:t>
            </a:r>
          </a:p>
        </p:txBody>
      </p:sp>
      <p:sp>
        <p:nvSpPr>
          <p:cNvPr id="5" name="Retângulo 4"/>
          <p:cNvSpPr/>
          <p:nvPr/>
        </p:nvSpPr>
        <p:spPr>
          <a:xfrm>
            <a:off x="4042372" y="3259744"/>
            <a:ext cx="4572000" cy="646331"/>
          </a:xfrm>
          <a:prstGeom prst="rect">
            <a:avLst/>
          </a:prstGeom>
        </p:spPr>
        <p:txBody>
          <a:bodyPr>
            <a:spAutoFit/>
          </a:bodyPr>
          <a:lstStyle/>
          <a:p>
            <a:r>
              <a:rPr lang="en-US" dirty="0"/>
              <a:t>A move from granting 3 days’ holiday to no days was only 50% as important as this.</a:t>
            </a:r>
          </a:p>
        </p:txBody>
      </p:sp>
      <p:sp>
        <p:nvSpPr>
          <p:cNvPr id="6" name="Retângulo 5"/>
          <p:cNvSpPr/>
          <p:nvPr/>
        </p:nvSpPr>
        <p:spPr>
          <a:xfrm>
            <a:off x="4205793" y="4711021"/>
            <a:ext cx="4408579" cy="369332"/>
          </a:xfrm>
          <a:prstGeom prst="rect">
            <a:avLst/>
          </a:prstGeom>
        </p:spPr>
        <p:txBody>
          <a:bodyPr wrap="none">
            <a:spAutoFit/>
          </a:bodyPr>
          <a:lstStyle/>
          <a:p>
            <a:r>
              <a:rPr lang="en-US" dirty="0"/>
              <a:t>Workers reinstatement is 10% important.</a:t>
            </a:r>
          </a:p>
        </p:txBody>
      </p:sp>
      <p:sp>
        <p:nvSpPr>
          <p:cNvPr id="7" name="Retângulo 6"/>
          <p:cNvSpPr/>
          <p:nvPr/>
        </p:nvSpPr>
        <p:spPr>
          <a:xfrm>
            <a:off x="4124082" y="5080353"/>
            <a:ext cx="4572000" cy="1200329"/>
          </a:xfrm>
          <a:prstGeom prst="rect">
            <a:avLst/>
          </a:prstGeom>
        </p:spPr>
        <p:txBody>
          <a:bodyPr>
            <a:spAutoFit/>
          </a:bodyPr>
          <a:lstStyle/>
          <a:p>
            <a:endParaRPr lang="en-US" dirty="0" smtClean="0"/>
          </a:p>
          <a:p>
            <a:endParaRPr lang="en-US" dirty="0" smtClean="0"/>
          </a:p>
          <a:p>
            <a:r>
              <a:rPr lang="en-US" b="1" dirty="0" smtClean="0"/>
              <a:t>The </a:t>
            </a:r>
            <a:r>
              <a:rPr lang="en-US" b="1" dirty="0"/>
              <a:t>weights for the union also were </a:t>
            </a:r>
            <a:r>
              <a:rPr lang="en-US" b="1" dirty="0" smtClean="0"/>
              <a:t>elicited and </a:t>
            </a:r>
            <a:r>
              <a:rPr lang="en-US" b="1" dirty="0"/>
              <a:t>normalized.</a:t>
            </a:r>
          </a:p>
        </p:txBody>
      </p:sp>
    </p:spTree>
    <p:extLst>
      <p:ext uri="{BB962C8B-B14F-4D97-AF65-F5344CB8AC3E}">
        <p14:creationId xmlns:p14="http://schemas.microsoft.com/office/powerpoint/2010/main" val="2572094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2"/>
                </a:solidFill>
              </a:rPr>
              <a:t>Resource allocation and negotiation problems</a:t>
            </a:r>
            <a:endParaRPr lang="en-US" dirty="0">
              <a:solidFill>
                <a:schemeClr val="tx2"/>
              </a:solidFill>
            </a:endParaRPr>
          </a:p>
        </p:txBody>
      </p:sp>
      <p:sp>
        <p:nvSpPr>
          <p:cNvPr id="3" name="Content Placeholder 2"/>
          <p:cNvSpPr>
            <a:spLocks noGrp="1"/>
          </p:cNvSpPr>
          <p:nvPr>
            <p:ph sz="quarter" idx="1"/>
          </p:nvPr>
        </p:nvSpPr>
        <p:spPr/>
        <p:txBody>
          <a:bodyPr>
            <a:normAutofit/>
          </a:bodyPr>
          <a:lstStyle/>
          <a:p>
            <a:pPr algn="just"/>
            <a:r>
              <a:rPr lang="en-US" sz="2000" dirty="0" smtClean="0"/>
              <a:t>In this chapter we will consider how decision analysis models can be applied to 2 types of problems which usually involve groups of decision makers.</a:t>
            </a:r>
          </a:p>
          <a:p>
            <a:pPr algn="just"/>
            <a:endParaRPr lang="en-US" sz="2000" dirty="0"/>
          </a:p>
          <a:p>
            <a:pPr algn="just"/>
            <a:r>
              <a:rPr lang="en-US" sz="2000" dirty="0" smtClean="0"/>
              <a:t>Problems where a limited resources has to be allocated between a number of alternatives uses. </a:t>
            </a:r>
            <a:r>
              <a:rPr lang="en-US" sz="2000" dirty="0" err="1" smtClean="0"/>
              <a:t>i.e</a:t>
            </a:r>
            <a:r>
              <a:rPr lang="en-US" sz="2000" dirty="0" smtClean="0"/>
              <a:t>: resources for advertise</a:t>
            </a:r>
          </a:p>
          <a:p>
            <a:pPr algn="just"/>
            <a:endParaRPr lang="en-US" sz="2000" dirty="0"/>
          </a:p>
          <a:p>
            <a:pPr algn="just"/>
            <a:r>
              <a:rPr lang="en-US" sz="2000" dirty="0" smtClean="0"/>
              <a:t>Common dilemma: </a:t>
            </a:r>
            <a:r>
              <a:rPr lang="en-US" sz="2000" b="1" dirty="0" smtClean="0"/>
              <a:t>Decentralize</a:t>
            </a:r>
            <a:r>
              <a:rPr lang="en-US" sz="2000" dirty="0" smtClean="0"/>
              <a:t> decision x </a:t>
            </a:r>
            <a:r>
              <a:rPr lang="en-US" sz="2000" b="1" dirty="0" smtClean="0"/>
              <a:t>Centralize</a:t>
            </a:r>
            <a:r>
              <a:rPr lang="en-US" sz="2000" dirty="0" smtClean="0"/>
              <a:t> decision </a:t>
            </a:r>
          </a:p>
          <a:p>
            <a:pPr algn="just"/>
            <a:endParaRPr lang="en-US" sz="2000" dirty="0"/>
          </a:p>
          <a:p>
            <a:pPr algn="just"/>
            <a:r>
              <a:rPr lang="en-US" sz="2000" dirty="0" smtClean="0"/>
              <a:t>The dilemma can be resolved by the managers meeting as a grown and examining the effect of trading off resources between their areas.</a:t>
            </a:r>
            <a:endParaRPr lang="en-US" sz="2000" dirty="0"/>
          </a:p>
        </p:txBody>
      </p:sp>
    </p:spTree>
    <p:extLst>
      <p:ext uri="{BB962C8B-B14F-4D97-AF65-F5344CB8AC3E}">
        <p14:creationId xmlns:p14="http://schemas.microsoft.com/office/powerpoint/2010/main" val="2897245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rPr>
              <a:t>Calculation for values</a:t>
            </a:r>
            <a:endParaRPr lang="en-US" sz="3200" dirty="0">
              <a:solidFill>
                <a:srgbClr val="FF0000"/>
              </a:solidFill>
            </a:endParaRPr>
          </a:p>
        </p:txBody>
      </p:sp>
      <p:pic>
        <p:nvPicPr>
          <p:cNvPr id="6" name="Content Placeholder 5"/>
          <p:cNvPicPr>
            <a:picLocks noGrp="1" noChangeAspect="1"/>
          </p:cNvPicPr>
          <p:nvPr>
            <p:ph sz="quarter" idx="1"/>
          </p:nvPr>
        </p:nvPicPr>
        <p:blipFill>
          <a:blip r:embed="rId2"/>
          <a:srcRect t="519" b="519"/>
          <a:stretch>
            <a:fillRect/>
          </a:stretch>
        </p:blipFill>
        <p:spPr/>
      </p:pic>
    </p:spTree>
    <p:extLst>
      <p:ext uri="{BB962C8B-B14F-4D97-AF65-F5344CB8AC3E}">
        <p14:creationId xmlns:p14="http://schemas.microsoft.com/office/powerpoint/2010/main" val="32735163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FF0000"/>
                </a:solidFill>
              </a:rPr>
              <a:t>Management and union values for all possible deals</a:t>
            </a:r>
            <a:endParaRPr lang="en-US" sz="2800" dirty="0">
              <a:solidFill>
                <a:srgbClr val="FF0000"/>
              </a:solidFill>
            </a:endParaRPr>
          </a:p>
        </p:txBody>
      </p:sp>
      <p:pic>
        <p:nvPicPr>
          <p:cNvPr id="4" name="Content Placeholder 3"/>
          <p:cNvPicPr>
            <a:picLocks noGrp="1" noChangeAspect="1"/>
          </p:cNvPicPr>
          <p:nvPr>
            <p:ph sz="quarter" idx="1"/>
          </p:nvPr>
        </p:nvPicPr>
        <p:blipFill>
          <a:blip r:embed="rId2"/>
          <a:srcRect l="-29425" r="-29425"/>
          <a:stretch>
            <a:fillRect/>
          </a:stretch>
        </p:blipFill>
        <p:spPr/>
      </p:pic>
    </p:spTree>
    <p:extLst>
      <p:ext uri="{BB962C8B-B14F-4D97-AF65-F5344CB8AC3E}">
        <p14:creationId xmlns:p14="http://schemas.microsoft.com/office/powerpoint/2010/main" val="32748443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Agreement</a:t>
            </a:r>
            <a:endParaRPr lang="en-US" dirty="0">
              <a:solidFill>
                <a:srgbClr val="FF0000"/>
              </a:solidFill>
            </a:endParaRPr>
          </a:p>
        </p:txBody>
      </p:sp>
      <p:sp>
        <p:nvSpPr>
          <p:cNvPr id="3" name="Content Placeholder 2"/>
          <p:cNvSpPr>
            <a:spLocks noGrp="1"/>
          </p:cNvSpPr>
          <p:nvPr>
            <p:ph sz="quarter" idx="1"/>
          </p:nvPr>
        </p:nvSpPr>
        <p:spPr/>
        <p:txBody>
          <a:bodyPr/>
          <a:lstStyle/>
          <a:p>
            <a:pPr algn="just"/>
            <a:r>
              <a:rPr lang="en-US" sz="2400" dirty="0" smtClean="0"/>
              <a:t>Agreement: X- Its involved a 7% pay rise but only one day’s extra holiday per day and the staff who had been fired would still be reinstated.</a:t>
            </a:r>
          </a:p>
          <a:p>
            <a:pPr algn="just"/>
            <a:endParaRPr lang="en-US" sz="2400" dirty="0"/>
          </a:p>
          <a:p>
            <a:pPr algn="just"/>
            <a:r>
              <a:rPr lang="en-US" sz="2400" dirty="0" smtClean="0"/>
              <a:t>The deal have a value of 77,4 for managers and 77,9 for the union.</a:t>
            </a:r>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582142790"/>
              </p:ext>
            </p:extLst>
          </p:nvPr>
        </p:nvGraphicFramePr>
        <p:xfrm>
          <a:off x="1550457" y="4260616"/>
          <a:ext cx="6096000" cy="1177873"/>
        </p:xfrm>
        <a:graphic>
          <a:graphicData uri="http://schemas.openxmlformats.org/drawingml/2006/table">
            <a:tbl>
              <a:tblPr firstRow="1" bandRow="1">
                <a:tableStyleId>{5C22544A-7EE6-4342-B048-85BDC9FD1C3A}</a:tableStyleId>
              </a:tblPr>
              <a:tblGrid>
                <a:gridCol w="3048000"/>
                <a:gridCol w="3048000"/>
              </a:tblGrid>
              <a:tr h="436193">
                <a:tc>
                  <a:txBody>
                    <a:bodyPr/>
                    <a:lstStyle/>
                    <a:p>
                      <a:pPr algn="ctr"/>
                      <a:r>
                        <a:rPr lang="en-US" dirty="0" smtClean="0"/>
                        <a:t>Party</a:t>
                      </a:r>
                      <a:endParaRPr lang="en-US" dirty="0"/>
                    </a:p>
                  </a:txBody>
                  <a:tcPr/>
                </a:tc>
                <a:tc>
                  <a:txBody>
                    <a:bodyPr/>
                    <a:lstStyle/>
                    <a:p>
                      <a:pPr algn="ctr"/>
                      <a:r>
                        <a:rPr lang="en-US" dirty="0" smtClean="0"/>
                        <a:t>Value</a:t>
                      </a:r>
                      <a:endParaRPr lang="en-US" dirty="0"/>
                    </a:p>
                  </a:txBody>
                  <a:tcPr/>
                </a:tc>
              </a:tr>
              <a:tr h="370840">
                <a:tc>
                  <a:txBody>
                    <a:bodyPr/>
                    <a:lstStyle/>
                    <a:p>
                      <a:pPr algn="ctr"/>
                      <a:r>
                        <a:rPr lang="en-US" dirty="0" smtClean="0"/>
                        <a:t>Managers</a:t>
                      </a:r>
                      <a:endParaRPr lang="en-US" dirty="0"/>
                    </a:p>
                  </a:txBody>
                  <a:tcPr/>
                </a:tc>
                <a:tc>
                  <a:txBody>
                    <a:bodyPr/>
                    <a:lstStyle/>
                    <a:p>
                      <a:pPr algn="ctr"/>
                      <a:r>
                        <a:rPr lang="en-US" dirty="0" smtClean="0"/>
                        <a:t>77,4</a:t>
                      </a:r>
                      <a:endParaRPr lang="en-US" dirty="0"/>
                    </a:p>
                  </a:txBody>
                  <a:tcPr/>
                </a:tc>
              </a:tr>
              <a:tr h="370840">
                <a:tc>
                  <a:txBody>
                    <a:bodyPr/>
                    <a:lstStyle/>
                    <a:p>
                      <a:pPr algn="ctr"/>
                      <a:r>
                        <a:rPr lang="en-US" dirty="0" smtClean="0"/>
                        <a:t>Union</a:t>
                      </a:r>
                      <a:endParaRPr lang="en-US" dirty="0"/>
                    </a:p>
                  </a:txBody>
                  <a:tcPr/>
                </a:tc>
                <a:tc>
                  <a:txBody>
                    <a:bodyPr/>
                    <a:lstStyle/>
                    <a:p>
                      <a:pPr algn="ctr"/>
                      <a:r>
                        <a:rPr lang="en-US" dirty="0" smtClean="0"/>
                        <a:t>74,9</a:t>
                      </a:r>
                      <a:endParaRPr lang="en-US" dirty="0"/>
                    </a:p>
                  </a:txBody>
                  <a:tcPr/>
                </a:tc>
              </a:tr>
            </a:tbl>
          </a:graphicData>
        </a:graphic>
      </p:graphicFrame>
    </p:spTree>
    <p:extLst>
      <p:ext uri="{BB962C8B-B14F-4D97-AF65-F5344CB8AC3E}">
        <p14:creationId xmlns:p14="http://schemas.microsoft.com/office/powerpoint/2010/main" val="2704147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Exercise</a:t>
            </a:r>
            <a:endParaRPr lang="en-US" dirty="0">
              <a:solidFill>
                <a:srgbClr val="FF0000"/>
              </a:solidFill>
            </a:endParaRPr>
          </a:p>
        </p:txBody>
      </p:sp>
      <p:sp>
        <p:nvSpPr>
          <p:cNvPr id="3" name="Content Placeholder 2"/>
          <p:cNvSpPr>
            <a:spLocks noGrp="1"/>
          </p:cNvSpPr>
          <p:nvPr>
            <p:ph sz="quarter" idx="1"/>
          </p:nvPr>
        </p:nvSpPr>
        <p:spPr/>
        <p:txBody>
          <a:bodyPr/>
          <a:lstStyle/>
          <a:p>
            <a:pPr algn="just"/>
            <a:r>
              <a:rPr lang="en-US" sz="2000" dirty="0"/>
              <a:t>A retail chain would like to purchase a playing field from </a:t>
            </a:r>
            <a:r>
              <a:rPr lang="en-US" sz="2000" dirty="0" err="1"/>
              <a:t>Bellton</a:t>
            </a:r>
            <a:r>
              <a:rPr lang="en-US" sz="2000" dirty="0"/>
              <a:t> council and build a new supermarket on the site. </a:t>
            </a:r>
          </a:p>
          <a:p>
            <a:pPr algn="just"/>
            <a:endParaRPr lang="en-US" dirty="0" smtClean="0"/>
          </a:p>
          <a:p>
            <a:pPr algn="just"/>
            <a:r>
              <a:rPr lang="en-US" sz="2000" dirty="0" smtClean="0"/>
              <a:t>Issues: </a:t>
            </a:r>
            <a:r>
              <a:rPr lang="en-US" sz="2000" dirty="0"/>
              <a:t>(</a:t>
            </a:r>
            <a:r>
              <a:rPr lang="en-US" sz="2000" dirty="0" err="1"/>
              <a:t>i</a:t>
            </a:r>
            <a:r>
              <a:rPr lang="en-US" sz="2000" dirty="0"/>
              <a:t>) the </a:t>
            </a:r>
            <a:r>
              <a:rPr lang="en-US" sz="2000" dirty="0" smtClean="0"/>
              <a:t>price, </a:t>
            </a:r>
            <a:r>
              <a:rPr lang="en-US" sz="2000" dirty="0"/>
              <a:t>(ii) whether the </a:t>
            </a:r>
            <a:r>
              <a:rPr lang="en-US" sz="2000" dirty="0" smtClean="0"/>
              <a:t>supermarket </a:t>
            </a:r>
            <a:r>
              <a:rPr lang="en-US" sz="2000" dirty="0"/>
              <a:t>will build a new community center to compensate the local people for the loss of the playing field and (iii) the extent to which the retailer will landscape the area around the supermarket when the construction is complete </a:t>
            </a:r>
            <a:endParaRPr lang="en-US" sz="2000" dirty="0" smtClean="0"/>
          </a:p>
          <a:p>
            <a:pPr marL="0" indent="0" algn="just">
              <a:buNone/>
            </a:pPr>
            <a:endParaRPr lang="en-US" sz="2000" dirty="0"/>
          </a:p>
          <a:p>
            <a:pPr algn="just"/>
            <a:r>
              <a:rPr lang="en-US" sz="2000" dirty="0"/>
              <a:t>V</a:t>
            </a:r>
            <a:r>
              <a:rPr lang="en-US" sz="2000" dirty="0" smtClean="0"/>
              <a:t>alues </a:t>
            </a:r>
            <a:r>
              <a:rPr lang="en-US" sz="2000" dirty="0"/>
              <a:t>that the retailer and the council attach to possible land prices that might be agreed </a:t>
            </a:r>
          </a:p>
          <a:p>
            <a:endParaRPr lang="en-US" dirty="0" smtClean="0"/>
          </a:p>
        </p:txBody>
      </p:sp>
      <p:pic>
        <p:nvPicPr>
          <p:cNvPr id="4" name="Picture 3"/>
          <p:cNvPicPr>
            <a:picLocks noChangeAspect="1"/>
          </p:cNvPicPr>
          <p:nvPr/>
        </p:nvPicPr>
        <p:blipFill>
          <a:blip r:embed="rId2"/>
          <a:stretch>
            <a:fillRect/>
          </a:stretch>
        </p:blipFill>
        <p:spPr>
          <a:xfrm>
            <a:off x="3386790" y="4888011"/>
            <a:ext cx="5003800" cy="1333500"/>
          </a:xfrm>
          <a:prstGeom prst="rect">
            <a:avLst/>
          </a:prstGeom>
        </p:spPr>
      </p:pic>
    </p:spTree>
    <p:extLst>
      <p:ext uri="{BB962C8B-B14F-4D97-AF65-F5344CB8AC3E}">
        <p14:creationId xmlns:p14="http://schemas.microsoft.com/office/powerpoint/2010/main" val="38426730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Details of deals</a:t>
            </a:r>
            <a:endParaRPr lang="en-US" dirty="0">
              <a:solidFill>
                <a:srgbClr val="FF0000"/>
              </a:solidFill>
            </a:endParaRPr>
          </a:p>
        </p:txBody>
      </p:sp>
      <p:pic>
        <p:nvPicPr>
          <p:cNvPr id="4" name="Content Placeholder 3"/>
          <p:cNvPicPr>
            <a:picLocks noGrp="1" noChangeAspect="1"/>
          </p:cNvPicPr>
          <p:nvPr>
            <p:ph sz="quarter" idx="1"/>
          </p:nvPr>
        </p:nvPicPr>
        <p:blipFill>
          <a:blip r:embed="rId2"/>
          <a:srcRect l="-18957" r="-18957"/>
          <a:stretch>
            <a:fillRect/>
          </a:stretch>
        </p:blipFill>
        <p:spPr/>
      </p:pic>
    </p:spTree>
    <p:extLst>
      <p:ext uri="{BB962C8B-B14F-4D97-AF65-F5344CB8AC3E}">
        <p14:creationId xmlns:p14="http://schemas.microsoft.com/office/powerpoint/2010/main" val="1995750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Details of deals</a:t>
            </a:r>
            <a:endParaRPr lang="en-US" dirty="0">
              <a:solidFill>
                <a:srgbClr val="FF0000"/>
              </a:solidFill>
            </a:endParaRPr>
          </a:p>
        </p:txBody>
      </p:sp>
      <p:pic>
        <p:nvPicPr>
          <p:cNvPr id="4" name="Content Placeholder 3"/>
          <p:cNvPicPr>
            <a:picLocks noGrp="1" noChangeAspect="1"/>
          </p:cNvPicPr>
          <p:nvPr>
            <p:ph sz="quarter" idx="1"/>
          </p:nvPr>
        </p:nvPicPr>
        <p:blipFill>
          <a:blip r:embed="rId2"/>
          <a:srcRect l="-21683" r="-21683"/>
          <a:stretch>
            <a:fillRect/>
          </a:stretch>
        </p:blipFill>
        <p:spPr/>
      </p:pic>
    </p:spTree>
    <p:extLst>
      <p:ext uri="{BB962C8B-B14F-4D97-AF65-F5344CB8AC3E}">
        <p14:creationId xmlns:p14="http://schemas.microsoft.com/office/powerpoint/2010/main" val="14686140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Levels of landscaping</a:t>
            </a:r>
            <a:endParaRPr lang="en-US" dirty="0">
              <a:solidFill>
                <a:srgbClr val="FF0000"/>
              </a:solidFill>
            </a:endParaRPr>
          </a:p>
        </p:txBody>
      </p:sp>
      <p:pic>
        <p:nvPicPr>
          <p:cNvPr id="4" name="Content Placeholder 3"/>
          <p:cNvPicPr>
            <a:picLocks noGrp="1" noChangeAspect="1"/>
          </p:cNvPicPr>
          <p:nvPr>
            <p:ph sz="quarter" idx="1"/>
          </p:nvPr>
        </p:nvPicPr>
        <p:blipFill>
          <a:blip r:embed="rId2"/>
          <a:srcRect t="-70072" b="-70072"/>
          <a:stretch>
            <a:fillRect/>
          </a:stretch>
        </p:blipFill>
        <p:spPr>
          <a:xfrm>
            <a:off x="1235124" y="3183134"/>
            <a:ext cx="6160641" cy="3312173"/>
          </a:xfrm>
        </p:spPr>
      </p:pic>
      <p:sp>
        <p:nvSpPr>
          <p:cNvPr id="5" name="TextBox 4"/>
          <p:cNvSpPr txBox="1"/>
          <p:nvPr/>
        </p:nvSpPr>
        <p:spPr>
          <a:xfrm>
            <a:off x="699127" y="1631123"/>
            <a:ext cx="7201009" cy="830997"/>
          </a:xfrm>
          <a:prstGeom prst="rect">
            <a:avLst/>
          </a:prstGeom>
          <a:noFill/>
        </p:spPr>
        <p:txBody>
          <a:bodyPr wrap="square" rtlCol="0">
            <a:spAutoFit/>
          </a:bodyPr>
          <a:lstStyle/>
          <a:p>
            <a:pPr marL="285750" indent="-285750" algn="just">
              <a:buFont typeface="Arial"/>
              <a:buChar char="•"/>
            </a:pPr>
            <a:r>
              <a:rPr lang="en-US" sz="2400" dirty="0" smtClean="0"/>
              <a:t>Values attached  to the possible levels of landscaping are shown below.</a:t>
            </a:r>
            <a:endParaRPr lang="en-US" sz="2400" dirty="0"/>
          </a:p>
        </p:txBody>
      </p:sp>
    </p:spTree>
    <p:extLst>
      <p:ext uri="{BB962C8B-B14F-4D97-AF65-F5344CB8AC3E}">
        <p14:creationId xmlns:p14="http://schemas.microsoft.com/office/powerpoint/2010/main" val="27399088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Swing weights for issues</a:t>
            </a:r>
            <a:endParaRPr lang="en-US" dirty="0">
              <a:solidFill>
                <a:srgbClr val="FF0000"/>
              </a:solidFill>
            </a:endParaRPr>
          </a:p>
        </p:txBody>
      </p:sp>
      <p:pic>
        <p:nvPicPr>
          <p:cNvPr id="4" name="Content Placeholder 3"/>
          <p:cNvPicPr>
            <a:picLocks noGrp="1" noChangeAspect="1"/>
          </p:cNvPicPr>
          <p:nvPr>
            <p:ph sz="quarter" idx="1"/>
          </p:nvPr>
        </p:nvPicPr>
        <p:blipFill>
          <a:blip r:embed="rId2"/>
          <a:srcRect t="-34347" b="-34347"/>
          <a:stretch>
            <a:fillRect/>
          </a:stretch>
        </p:blipFill>
        <p:spPr>
          <a:xfrm>
            <a:off x="764023" y="2348813"/>
            <a:ext cx="7219884" cy="3881658"/>
          </a:xfrm>
        </p:spPr>
      </p:pic>
      <p:sp>
        <p:nvSpPr>
          <p:cNvPr id="5" name="TextBox 4"/>
          <p:cNvSpPr txBox="1"/>
          <p:nvPr/>
        </p:nvSpPr>
        <p:spPr>
          <a:xfrm>
            <a:off x="657412" y="1613647"/>
            <a:ext cx="7455647" cy="830997"/>
          </a:xfrm>
          <a:prstGeom prst="rect">
            <a:avLst/>
          </a:prstGeom>
          <a:noFill/>
        </p:spPr>
        <p:txBody>
          <a:bodyPr wrap="square" rtlCol="0">
            <a:spAutoFit/>
          </a:bodyPr>
          <a:lstStyle/>
          <a:p>
            <a:pPr marL="342900" indent="-342900">
              <a:buFont typeface="Arial"/>
              <a:buChar char="•"/>
            </a:pPr>
            <a:r>
              <a:rPr lang="en-US" sz="2400" dirty="0" smtClean="0"/>
              <a:t>Details of the swing weights that the two parties attach to the three issues are shown better.</a:t>
            </a:r>
            <a:endParaRPr lang="en-US" sz="2400" dirty="0"/>
          </a:p>
        </p:txBody>
      </p:sp>
    </p:spTree>
    <p:extLst>
      <p:ext uri="{BB962C8B-B14F-4D97-AF65-F5344CB8AC3E}">
        <p14:creationId xmlns:p14="http://schemas.microsoft.com/office/powerpoint/2010/main" val="26039233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Exercise</a:t>
            </a:r>
            <a:endParaRPr lang="en-US" dirty="0">
              <a:solidFill>
                <a:srgbClr val="FF0000"/>
              </a:solidFill>
            </a:endParaRPr>
          </a:p>
        </p:txBody>
      </p:sp>
      <p:sp>
        <p:nvSpPr>
          <p:cNvPr id="3" name="Content Placeholder 2"/>
          <p:cNvSpPr>
            <a:spLocks noGrp="1"/>
          </p:cNvSpPr>
          <p:nvPr>
            <p:ph sz="quarter" idx="1"/>
          </p:nvPr>
        </p:nvSpPr>
        <p:spPr/>
        <p:txBody>
          <a:bodyPr>
            <a:normAutofit/>
          </a:bodyPr>
          <a:lstStyle/>
          <a:p>
            <a:pPr algn="just"/>
            <a:r>
              <a:rPr lang="en-US" sz="2400" dirty="0"/>
              <a:t>The following tentative deal has been reached. The land will be sold by the council for $2 million and a community center </a:t>
            </a:r>
            <a:r>
              <a:rPr lang="en-US" sz="2400" i="1" dirty="0"/>
              <a:t>will </a:t>
            </a:r>
            <a:r>
              <a:rPr lang="en-US" sz="2400" dirty="0"/>
              <a:t>be built, but there will be no landscaping of the site. </a:t>
            </a:r>
          </a:p>
          <a:p>
            <a:pPr algn="just"/>
            <a:endParaRPr lang="en-US" sz="2400" dirty="0" smtClean="0"/>
          </a:p>
          <a:p>
            <a:pPr algn="just"/>
            <a:r>
              <a:rPr lang="en-US" sz="2400" dirty="0" smtClean="0"/>
              <a:t>Assuming </a:t>
            </a:r>
            <a:r>
              <a:rPr lang="en-US" sz="2400" dirty="0"/>
              <a:t>that, for both parties, the issues are mutually </a:t>
            </a:r>
            <a:r>
              <a:rPr lang="en-US" sz="2400" dirty="0" smtClean="0"/>
              <a:t>preference </a:t>
            </a:r>
            <a:r>
              <a:rPr lang="en-US" sz="2400" dirty="0"/>
              <a:t>independent, verify that the values of the tentative deal to the retailer and the council are 62.50 and 36.96, respectively (using normalized weights). </a:t>
            </a:r>
          </a:p>
          <a:p>
            <a:endParaRPr lang="en-US" dirty="0"/>
          </a:p>
        </p:txBody>
      </p:sp>
    </p:spTree>
    <p:extLst>
      <p:ext uri="{BB962C8B-B14F-4D97-AF65-F5344CB8AC3E}">
        <p14:creationId xmlns:p14="http://schemas.microsoft.com/office/powerpoint/2010/main" val="3132235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D2533C"/>
                </a:solidFill>
              </a:rPr>
              <a:t>An illustrative problem</a:t>
            </a:r>
            <a:endParaRPr lang="en-US" dirty="0">
              <a:solidFill>
                <a:srgbClr val="D2533C"/>
              </a:solidFill>
            </a:endParaRPr>
          </a:p>
        </p:txBody>
      </p:sp>
      <p:sp>
        <p:nvSpPr>
          <p:cNvPr id="3" name="Content Placeholder 2"/>
          <p:cNvSpPr>
            <a:spLocks noGrp="1"/>
          </p:cNvSpPr>
          <p:nvPr>
            <p:ph sz="quarter" idx="1"/>
          </p:nvPr>
        </p:nvSpPr>
        <p:spPr/>
        <p:txBody>
          <a:bodyPr>
            <a:normAutofit fontScale="92500" lnSpcReduction="10000"/>
          </a:bodyPr>
          <a:lstStyle/>
          <a:p>
            <a:pPr algn="just"/>
            <a:r>
              <a:rPr lang="en-US" sz="2000" dirty="0" smtClean="0"/>
              <a:t>The problem is related a hypothetical English furniture company. The company is selling its products through 28 large showrooms situated in the whole country. The question is: How the available resources should be allocated between the sales regions, considering they are planning their strategy for the next 5 years?</a:t>
            </a:r>
          </a:p>
          <a:p>
            <a:pPr algn="just"/>
            <a:endParaRPr lang="en-US" sz="2000" dirty="0"/>
          </a:p>
          <a:p>
            <a:pPr algn="just">
              <a:buFont typeface="Wingdings" charset="2"/>
              <a:buChar char="v"/>
            </a:pPr>
            <a:r>
              <a:rPr lang="en-US" sz="2000" dirty="0" smtClean="0">
                <a:solidFill>
                  <a:srgbClr val="D2533C"/>
                </a:solidFill>
              </a:rPr>
              <a:t>NORTH: </a:t>
            </a:r>
            <a:r>
              <a:rPr lang="en-US" sz="2000" dirty="0" smtClean="0"/>
              <a:t>9 outlets -  30% of sales in the previous year. But the region economy is depressed.</a:t>
            </a:r>
          </a:p>
          <a:p>
            <a:pPr algn="just">
              <a:buFont typeface="Wingdings" charset="2"/>
              <a:buChar char="v"/>
            </a:pPr>
            <a:endParaRPr lang="en-US" sz="2000" dirty="0"/>
          </a:p>
          <a:p>
            <a:pPr algn="just">
              <a:buFont typeface="Wingdings" charset="2"/>
              <a:buChar char="v"/>
            </a:pPr>
            <a:r>
              <a:rPr lang="en-US" sz="2000" dirty="0" smtClean="0">
                <a:solidFill>
                  <a:srgbClr val="D2533C"/>
                </a:solidFill>
              </a:rPr>
              <a:t>WEST: </a:t>
            </a:r>
            <a:r>
              <a:rPr lang="en-US" sz="2000" dirty="0" smtClean="0"/>
              <a:t>3 outlets </a:t>
            </a:r>
            <a:r>
              <a:rPr lang="en-US" sz="2000" dirty="0"/>
              <a:t>-</a:t>
            </a:r>
            <a:r>
              <a:rPr lang="en-US" sz="2000" dirty="0" smtClean="0"/>
              <a:t> Competition with a rival firm.</a:t>
            </a:r>
          </a:p>
          <a:p>
            <a:pPr algn="just">
              <a:buFont typeface="Wingdings" charset="2"/>
              <a:buChar char="v"/>
            </a:pPr>
            <a:endParaRPr lang="en-US" sz="2000" dirty="0"/>
          </a:p>
          <a:p>
            <a:pPr algn="just">
              <a:buFont typeface="Wingdings" charset="2"/>
              <a:buChar char="v"/>
            </a:pPr>
            <a:r>
              <a:rPr lang="en-US" sz="2000" dirty="0" smtClean="0">
                <a:solidFill>
                  <a:srgbClr val="D2533C"/>
                </a:solidFill>
              </a:rPr>
              <a:t>EAST: </a:t>
            </a:r>
            <a:r>
              <a:rPr lang="en-US" sz="2000" dirty="0" smtClean="0"/>
              <a:t>2 outlets </a:t>
            </a:r>
            <a:r>
              <a:rPr lang="en-US" sz="2000" dirty="0"/>
              <a:t>-</a:t>
            </a:r>
            <a:r>
              <a:rPr lang="en-US" sz="2000" dirty="0" smtClean="0"/>
              <a:t> Potential growth area.</a:t>
            </a:r>
          </a:p>
          <a:p>
            <a:pPr algn="just">
              <a:buFont typeface="Wingdings" charset="2"/>
              <a:buChar char="v"/>
            </a:pPr>
            <a:endParaRPr lang="en-US" sz="2000" dirty="0"/>
          </a:p>
          <a:p>
            <a:pPr algn="just">
              <a:buFont typeface="Wingdings" charset="2"/>
              <a:buChar char="v"/>
            </a:pPr>
            <a:r>
              <a:rPr lang="en-US" sz="2000" dirty="0" smtClean="0">
                <a:solidFill>
                  <a:srgbClr val="D2533C"/>
                </a:solidFill>
              </a:rPr>
              <a:t>SOUTH:  </a:t>
            </a:r>
            <a:r>
              <a:rPr lang="en-US" sz="2000" dirty="0" smtClean="0"/>
              <a:t>14 outlets -  50% of sales in the previous year. Market was buoyant (dynamic).</a:t>
            </a:r>
            <a:endParaRPr lang="en-US" sz="2000" dirty="0"/>
          </a:p>
        </p:txBody>
      </p:sp>
    </p:spTree>
    <p:extLst>
      <p:ext uri="{BB962C8B-B14F-4D97-AF65-F5344CB8AC3E}">
        <p14:creationId xmlns:p14="http://schemas.microsoft.com/office/powerpoint/2010/main" val="2494236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D2533C"/>
                </a:solidFill>
              </a:rPr>
              <a:t>The main stages of the analysis</a:t>
            </a:r>
            <a:endParaRPr lang="en-US" dirty="0">
              <a:solidFill>
                <a:srgbClr val="D2533C"/>
              </a:solidFill>
            </a:endParaRPr>
          </a:p>
        </p:txBody>
      </p:sp>
      <p:sp>
        <p:nvSpPr>
          <p:cNvPr id="3" name="Content Placeholder 2"/>
          <p:cNvSpPr>
            <a:spLocks noGrp="1"/>
          </p:cNvSpPr>
          <p:nvPr>
            <p:ph sz="quarter" idx="1"/>
          </p:nvPr>
        </p:nvSpPr>
        <p:spPr/>
        <p:txBody>
          <a:bodyPr/>
          <a:lstStyle/>
          <a:p>
            <a:r>
              <a:rPr lang="en-US" sz="2000" dirty="0" smtClean="0">
                <a:solidFill>
                  <a:srgbClr val="D2533C"/>
                </a:solidFill>
              </a:rPr>
              <a:t>1) </a:t>
            </a:r>
            <a:r>
              <a:rPr lang="en-US" sz="2000" dirty="0" smtClean="0"/>
              <a:t>Determining the variables, resources and benefits</a:t>
            </a:r>
          </a:p>
          <a:p>
            <a:r>
              <a:rPr lang="en-US" sz="2000" dirty="0" smtClean="0">
                <a:solidFill>
                  <a:srgbClr val="D2533C"/>
                </a:solidFill>
              </a:rPr>
              <a:t>2) </a:t>
            </a:r>
            <a:r>
              <a:rPr lang="en-US" sz="2000" dirty="0" smtClean="0"/>
              <a:t>Identify the possible strategies for each region.</a:t>
            </a:r>
          </a:p>
          <a:p>
            <a:r>
              <a:rPr lang="en-US" sz="2000" dirty="0" smtClean="0">
                <a:solidFill>
                  <a:srgbClr val="D2533C"/>
                </a:solidFill>
              </a:rPr>
              <a:t>3) </a:t>
            </a:r>
            <a:r>
              <a:rPr lang="en-US" sz="2000" dirty="0" smtClean="0"/>
              <a:t>Assessing the costs and benefits of each strategy.</a:t>
            </a:r>
          </a:p>
          <a:p>
            <a:r>
              <a:rPr lang="en-US" sz="2000" dirty="0" smtClean="0">
                <a:solidFill>
                  <a:srgbClr val="D2533C"/>
                </a:solidFill>
              </a:rPr>
              <a:t>4) </a:t>
            </a:r>
            <a:r>
              <a:rPr lang="en-US" sz="2000" dirty="0" smtClean="0"/>
              <a:t>Measure each benefit on a common scale.</a:t>
            </a:r>
          </a:p>
          <a:p>
            <a:r>
              <a:rPr lang="en-US" sz="2000" dirty="0" smtClean="0">
                <a:solidFill>
                  <a:srgbClr val="D2533C"/>
                </a:solidFill>
              </a:rPr>
              <a:t>5)</a:t>
            </a:r>
            <a:r>
              <a:rPr lang="en-US" sz="2000" dirty="0" smtClean="0"/>
              <a:t> Comparing the relative importance of the benefits</a:t>
            </a:r>
          </a:p>
          <a:p>
            <a:r>
              <a:rPr lang="en-US" sz="2000" dirty="0" smtClean="0">
                <a:solidFill>
                  <a:srgbClr val="D2533C"/>
                </a:solidFill>
              </a:rPr>
              <a:t>6) </a:t>
            </a:r>
            <a:r>
              <a:rPr lang="en-US" sz="2000" dirty="0" smtClean="0"/>
              <a:t>Calculate the costs and benefits for each package and identify the efficient frontier.</a:t>
            </a:r>
          </a:p>
          <a:p>
            <a:r>
              <a:rPr lang="en-US" sz="2000" dirty="0" smtClean="0"/>
              <a:t> </a:t>
            </a:r>
            <a:r>
              <a:rPr lang="en-US" sz="2000" dirty="0" smtClean="0">
                <a:solidFill>
                  <a:srgbClr val="D2533C"/>
                </a:solidFill>
              </a:rPr>
              <a:t>7) </a:t>
            </a:r>
            <a:r>
              <a:rPr lang="en-US" sz="2000" dirty="0" smtClean="0"/>
              <a:t>Propose a package which appears to achieve the desired objectives within the constraints of the resources available.</a:t>
            </a:r>
          </a:p>
          <a:p>
            <a:r>
              <a:rPr lang="en-US" sz="2000" dirty="0" smtClean="0">
                <a:solidFill>
                  <a:srgbClr val="D2533C"/>
                </a:solidFill>
              </a:rPr>
              <a:t>8) </a:t>
            </a:r>
            <a:r>
              <a:rPr lang="en-US" sz="2000" dirty="0" smtClean="0"/>
              <a:t>Identify if there are others package which offer higher benefits for the same costs as the proposed package.</a:t>
            </a:r>
          </a:p>
          <a:p>
            <a:r>
              <a:rPr lang="en-US" sz="2000" dirty="0" smtClean="0"/>
              <a:t>9) Perform sensitivity analysis</a:t>
            </a:r>
          </a:p>
          <a:p>
            <a:pPr marL="0" indent="0">
              <a:buNone/>
            </a:pPr>
            <a:endParaRPr lang="en-US" sz="2000" dirty="0" smtClean="0"/>
          </a:p>
        </p:txBody>
      </p:sp>
    </p:spTree>
    <p:extLst>
      <p:ext uri="{BB962C8B-B14F-4D97-AF65-F5344CB8AC3E}">
        <p14:creationId xmlns:p14="http://schemas.microsoft.com/office/powerpoint/2010/main" val="3451510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solidFill>
                  <a:srgbClr val="D2533C"/>
                </a:solidFill>
              </a:rPr>
              <a:t>Step 1: Determining the variables, resources and benefits</a:t>
            </a:r>
            <a:endParaRPr lang="en-US" sz="2800" dirty="0">
              <a:solidFill>
                <a:srgbClr val="D2533C"/>
              </a:solidFill>
            </a:endParaRPr>
          </a:p>
        </p:txBody>
      </p:sp>
      <p:sp>
        <p:nvSpPr>
          <p:cNvPr id="3" name="Content Placeholder 2"/>
          <p:cNvSpPr>
            <a:spLocks noGrp="1"/>
          </p:cNvSpPr>
          <p:nvPr>
            <p:ph sz="quarter" idx="1"/>
          </p:nvPr>
        </p:nvSpPr>
        <p:spPr/>
        <p:txBody>
          <a:bodyPr>
            <a:normAutofit/>
          </a:bodyPr>
          <a:lstStyle/>
          <a:p>
            <a:r>
              <a:rPr lang="en-US" dirty="0" smtClean="0"/>
              <a:t>Variables: 4 sales regions </a:t>
            </a:r>
          </a:p>
          <a:p>
            <a:endParaRPr lang="en-US" dirty="0"/>
          </a:p>
          <a:p>
            <a:r>
              <a:rPr lang="en-US" dirty="0" smtClean="0"/>
              <a:t>Resource: </a:t>
            </a:r>
            <a:r>
              <a:rPr lang="en-US" sz="2500" dirty="0" smtClean="0"/>
              <a:t>money of the company and also to be allocated equipment, production facilities, staff etc.</a:t>
            </a:r>
          </a:p>
          <a:p>
            <a:endParaRPr lang="en-US" dirty="0"/>
          </a:p>
          <a:p>
            <a:r>
              <a:rPr lang="en-US" dirty="0" smtClean="0"/>
              <a:t>3 main benefits: </a:t>
            </a:r>
            <a:endParaRPr lang="en-US" dirty="0"/>
          </a:p>
          <a:p>
            <a:pPr>
              <a:buFont typeface="Wingdings" charset="2"/>
              <a:buChar char="²"/>
            </a:pPr>
            <a:r>
              <a:rPr lang="en-US" sz="2000" dirty="0" smtClean="0">
                <a:solidFill>
                  <a:srgbClr val="D2533C"/>
                </a:solidFill>
              </a:rPr>
              <a:t>Profit: </a:t>
            </a:r>
            <a:r>
              <a:rPr lang="en-US" sz="2000" dirty="0" smtClean="0"/>
              <a:t>to sustain the profitability of the company (in the short term).</a:t>
            </a:r>
          </a:p>
          <a:p>
            <a:pPr>
              <a:buFont typeface="Wingdings" charset="2"/>
              <a:buChar char="²"/>
            </a:pPr>
            <a:r>
              <a:rPr lang="en-US" sz="2000" dirty="0" smtClean="0">
                <a:solidFill>
                  <a:srgbClr val="D2533C"/>
                </a:solidFill>
              </a:rPr>
              <a:t>Market share: </a:t>
            </a:r>
            <a:r>
              <a:rPr lang="en-US" sz="2000" dirty="0" smtClean="0"/>
              <a:t>to increase the company’s turnover.</a:t>
            </a:r>
          </a:p>
          <a:p>
            <a:pPr>
              <a:buFont typeface="Wingdings" charset="2"/>
              <a:buChar char="²"/>
            </a:pPr>
            <a:r>
              <a:rPr lang="en-US" sz="2000" dirty="0" smtClean="0">
                <a:solidFill>
                  <a:srgbClr val="D2533C"/>
                </a:solidFill>
              </a:rPr>
              <a:t>Risk: </a:t>
            </a:r>
            <a:r>
              <a:rPr lang="en-US" sz="2000" dirty="0" smtClean="0"/>
              <a:t>to minimize the risk associated with any developments</a:t>
            </a:r>
            <a:endParaRPr lang="en-US" sz="2000" dirty="0"/>
          </a:p>
        </p:txBody>
      </p:sp>
    </p:spTree>
    <p:extLst>
      <p:ext uri="{BB962C8B-B14F-4D97-AF65-F5344CB8AC3E}">
        <p14:creationId xmlns:p14="http://schemas.microsoft.com/office/powerpoint/2010/main" val="3979089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solidFill>
                  <a:srgbClr val="D2533C"/>
                </a:solidFill>
              </a:rPr>
              <a:t>Step 2: Identify the possible strategies for each region</a:t>
            </a:r>
            <a:endParaRPr lang="en-US" sz="2800" dirty="0">
              <a:solidFill>
                <a:srgbClr val="D2533C"/>
              </a:solidFill>
            </a:endParaRPr>
          </a:p>
        </p:txBody>
      </p:sp>
      <p:sp>
        <p:nvSpPr>
          <p:cNvPr id="3" name="Content Placeholder 2"/>
          <p:cNvSpPr>
            <a:spLocks noGrp="1"/>
          </p:cNvSpPr>
          <p:nvPr>
            <p:ph sz="quarter" idx="1"/>
          </p:nvPr>
        </p:nvSpPr>
        <p:spPr/>
        <p:txBody>
          <a:bodyPr>
            <a:normAutofit/>
          </a:bodyPr>
          <a:lstStyle/>
          <a:p>
            <a:r>
              <a:rPr lang="en-US" sz="1800" dirty="0" smtClean="0"/>
              <a:t>Strategies for each region are organized in the order of the level of resources which would be required.</a:t>
            </a:r>
            <a:endParaRPr lang="en-US" sz="1800" dirty="0"/>
          </a:p>
          <a:p>
            <a:r>
              <a:rPr lang="en-US" sz="1800" dirty="0" smtClean="0"/>
              <a:t>It is possible identify the combinations of strategies which could be adopted.</a:t>
            </a:r>
            <a:endParaRPr lang="en-US" sz="1800" dirty="0"/>
          </a:p>
          <a:p>
            <a:r>
              <a:rPr lang="en-US" sz="1800" dirty="0" smtClean="0"/>
              <a:t>The number of packages that were available was 2 x 3 x 3 x 3=54</a:t>
            </a:r>
            <a:endParaRPr lang="en-US" sz="1800" dirty="0"/>
          </a:p>
        </p:txBody>
      </p:sp>
      <p:pic>
        <p:nvPicPr>
          <p:cNvPr id="4" name="Picture 3"/>
          <p:cNvPicPr>
            <a:picLocks noChangeAspect="1"/>
          </p:cNvPicPr>
          <p:nvPr/>
        </p:nvPicPr>
        <p:blipFill>
          <a:blip r:embed="rId2"/>
          <a:stretch>
            <a:fillRect/>
          </a:stretch>
        </p:blipFill>
        <p:spPr>
          <a:xfrm>
            <a:off x="2563476" y="2940619"/>
            <a:ext cx="3987262" cy="3402287"/>
          </a:xfrm>
          <a:prstGeom prst="rect">
            <a:avLst/>
          </a:prstGeom>
        </p:spPr>
      </p:pic>
    </p:spTree>
    <p:extLst>
      <p:ext uri="{BB962C8B-B14F-4D97-AF65-F5344CB8AC3E}">
        <p14:creationId xmlns:p14="http://schemas.microsoft.com/office/powerpoint/2010/main" val="2923901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7343" y="228600"/>
            <a:ext cx="9703293" cy="758952"/>
          </a:xfrm>
        </p:spPr>
        <p:txBody>
          <a:bodyPr>
            <a:normAutofit/>
          </a:bodyPr>
          <a:lstStyle/>
          <a:p>
            <a:r>
              <a:rPr lang="en-US" sz="2800" dirty="0" smtClean="0">
                <a:solidFill>
                  <a:srgbClr val="D2533C"/>
                </a:solidFill>
              </a:rPr>
              <a:t>Step 3: Assessing costs and benefits of each strategy</a:t>
            </a:r>
            <a:endParaRPr lang="en-US" sz="2800" dirty="0">
              <a:solidFill>
                <a:srgbClr val="D2533C"/>
              </a:solidFill>
            </a:endParaRPr>
          </a:p>
        </p:txBody>
      </p:sp>
      <p:sp>
        <p:nvSpPr>
          <p:cNvPr id="3" name="Content Placeholder 2"/>
          <p:cNvSpPr>
            <a:spLocks noGrp="1"/>
          </p:cNvSpPr>
          <p:nvPr>
            <p:ph sz="quarter" idx="1"/>
          </p:nvPr>
        </p:nvSpPr>
        <p:spPr/>
        <p:txBody>
          <a:bodyPr>
            <a:normAutofit/>
          </a:bodyPr>
          <a:lstStyle/>
          <a:p>
            <a:r>
              <a:rPr lang="en-US" sz="1800" dirty="0"/>
              <a:t>C</a:t>
            </a:r>
            <a:r>
              <a:rPr lang="en-US" sz="1800" dirty="0" smtClean="0"/>
              <a:t>osts over the next 5 years of carrying out each strategy.</a:t>
            </a:r>
          </a:p>
          <a:p>
            <a:endParaRPr lang="en-US" sz="1800" dirty="0"/>
          </a:p>
          <a:p>
            <a:r>
              <a:rPr lang="en-US" sz="1800" dirty="0" smtClean="0"/>
              <a:t>Value scale which ranged from 0 to 100 was used:</a:t>
            </a:r>
          </a:p>
          <a:p>
            <a:pPr marL="0" indent="0">
              <a:buNone/>
            </a:pPr>
            <a:r>
              <a:rPr lang="en-US" sz="1800" dirty="0" smtClean="0"/>
              <a:t>       least desirable effect           0        </a:t>
            </a:r>
          </a:p>
          <a:p>
            <a:pPr marL="0" indent="0">
              <a:buNone/>
            </a:pPr>
            <a:r>
              <a:rPr lang="en-US" sz="1800" dirty="0"/>
              <a:t> </a:t>
            </a:r>
            <a:r>
              <a:rPr lang="en-US" sz="1800" dirty="0" smtClean="0"/>
              <a:t>      most desirable effect          100</a:t>
            </a:r>
            <a:endParaRPr lang="en-US" sz="1800" dirty="0"/>
          </a:p>
        </p:txBody>
      </p:sp>
      <p:cxnSp>
        <p:nvCxnSpPr>
          <p:cNvPr id="5" name="Straight Arrow Connector 4"/>
          <p:cNvCxnSpPr/>
          <p:nvPr/>
        </p:nvCxnSpPr>
        <p:spPr>
          <a:xfrm>
            <a:off x="3063144" y="2762792"/>
            <a:ext cx="28918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6" name="Picture 5"/>
          <p:cNvPicPr>
            <a:picLocks noChangeAspect="1"/>
          </p:cNvPicPr>
          <p:nvPr/>
        </p:nvPicPr>
        <p:blipFill>
          <a:blip r:embed="rId2"/>
          <a:stretch>
            <a:fillRect/>
          </a:stretch>
        </p:blipFill>
        <p:spPr>
          <a:xfrm>
            <a:off x="3834885" y="2577066"/>
            <a:ext cx="4878476" cy="3521982"/>
          </a:xfrm>
          <a:prstGeom prst="rect">
            <a:avLst/>
          </a:prstGeom>
        </p:spPr>
      </p:pic>
      <p:cxnSp>
        <p:nvCxnSpPr>
          <p:cNvPr id="9" name="Straight Arrow Connector 8"/>
          <p:cNvCxnSpPr/>
          <p:nvPr/>
        </p:nvCxnSpPr>
        <p:spPr>
          <a:xfrm>
            <a:off x="3063144" y="3057187"/>
            <a:ext cx="28918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39390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D2533C"/>
                </a:solidFill>
              </a:rPr>
              <a:t>Step 4: Measuring each benefit on a common scale</a:t>
            </a:r>
            <a:endParaRPr lang="en-US" sz="2800" dirty="0">
              <a:solidFill>
                <a:srgbClr val="D2533C"/>
              </a:solidFill>
            </a:endParaRPr>
          </a:p>
        </p:txBody>
      </p:sp>
      <p:sp>
        <p:nvSpPr>
          <p:cNvPr id="3" name="Content Placeholder 2"/>
          <p:cNvSpPr>
            <a:spLocks noGrp="1"/>
          </p:cNvSpPr>
          <p:nvPr>
            <p:ph sz="quarter" idx="1"/>
          </p:nvPr>
        </p:nvSpPr>
        <p:spPr/>
        <p:txBody>
          <a:bodyPr>
            <a:normAutofit/>
          </a:bodyPr>
          <a:lstStyle/>
          <a:p>
            <a:pPr algn="just"/>
            <a:r>
              <a:rPr lang="en-US" sz="1800" dirty="0" smtClean="0"/>
              <a:t> A movement from 0 to 100 for a particular benefit in one region might be more or less preferred than the same movement in another region.</a:t>
            </a:r>
          </a:p>
          <a:p>
            <a:pPr algn="just"/>
            <a:endParaRPr lang="en-US" sz="1800" dirty="0"/>
          </a:p>
          <a:p>
            <a:pPr algn="just"/>
            <a:r>
              <a:rPr lang="en-US" sz="1800" dirty="0" smtClean="0"/>
              <a:t> </a:t>
            </a:r>
            <a:r>
              <a:rPr lang="en-US" sz="1800" dirty="0" err="1" smtClean="0"/>
              <a:t>i.e</a:t>
            </a:r>
            <a:r>
              <a:rPr lang="en-US" sz="1800" dirty="0" smtClean="0"/>
              <a:t>: A swing from the worst to the best strategy for market share in west was only seen as half as important as the swing which could be achieved by changing from the worst to the best strategy in the East.</a:t>
            </a:r>
            <a:endParaRPr lang="en-US" sz="1800" dirty="0"/>
          </a:p>
        </p:txBody>
      </p:sp>
      <p:pic>
        <p:nvPicPr>
          <p:cNvPr id="4" name="Picture 3"/>
          <p:cNvPicPr>
            <a:picLocks noChangeAspect="1"/>
          </p:cNvPicPr>
          <p:nvPr/>
        </p:nvPicPr>
        <p:blipFill>
          <a:blip r:embed="rId2"/>
          <a:stretch>
            <a:fillRect/>
          </a:stretch>
        </p:blipFill>
        <p:spPr>
          <a:xfrm>
            <a:off x="3143347" y="3460444"/>
            <a:ext cx="3344524" cy="3116196"/>
          </a:xfrm>
          <a:prstGeom prst="rect">
            <a:avLst/>
          </a:prstGeom>
        </p:spPr>
      </p:pic>
    </p:spTree>
    <p:extLst>
      <p:ext uri="{BB962C8B-B14F-4D97-AF65-F5344CB8AC3E}">
        <p14:creationId xmlns:p14="http://schemas.microsoft.com/office/powerpoint/2010/main" val="3520883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D2533C"/>
                </a:solidFill>
              </a:rPr>
              <a:t>Within criterion weights</a:t>
            </a:r>
            <a:endParaRPr lang="en-US" sz="2800" dirty="0">
              <a:solidFill>
                <a:srgbClr val="D2533C"/>
              </a:solidFill>
            </a:endParaRPr>
          </a:p>
        </p:txBody>
      </p:sp>
      <p:pic>
        <p:nvPicPr>
          <p:cNvPr id="4" name="Content Placeholder 3"/>
          <p:cNvPicPr>
            <a:picLocks noGrp="1" noChangeAspect="1"/>
          </p:cNvPicPr>
          <p:nvPr>
            <p:ph sz="quarter" idx="1"/>
          </p:nvPr>
        </p:nvPicPr>
        <p:blipFill rotWithShape="1">
          <a:blip r:embed="rId2"/>
          <a:srcRect l="-25278" r="-25278"/>
          <a:stretch/>
        </p:blipFill>
        <p:spPr>
          <a:xfrm>
            <a:off x="-646545" y="1570182"/>
            <a:ext cx="6580830" cy="4946489"/>
          </a:xfrm>
        </p:spPr>
      </p:pic>
      <p:sp>
        <p:nvSpPr>
          <p:cNvPr id="5" name="TextBox 4"/>
          <p:cNvSpPr txBox="1"/>
          <p:nvPr/>
        </p:nvSpPr>
        <p:spPr>
          <a:xfrm>
            <a:off x="5195454" y="1662546"/>
            <a:ext cx="3463637" cy="3847207"/>
          </a:xfrm>
          <a:prstGeom prst="rect">
            <a:avLst/>
          </a:prstGeom>
          <a:noFill/>
        </p:spPr>
        <p:txBody>
          <a:bodyPr wrap="square" rtlCol="0">
            <a:spAutoFit/>
          </a:bodyPr>
          <a:lstStyle/>
          <a:p>
            <a:pPr algn="just"/>
            <a:r>
              <a:rPr lang="en-US" sz="1600" dirty="0" smtClean="0">
                <a:solidFill>
                  <a:srgbClr val="3366FF"/>
                </a:solidFill>
              </a:rPr>
              <a:t>PROFIT: </a:t>
            </a:r>
            <a:r>
              <a:rPr lang="en-US" sz="1600" dirty="0" smtClean="0"/>
              <a:t>the best average profit offered by the different strategies was in East (33 million), so it was allocated the weight of 100. </a:t>
            </a:r>
          </a:p>
          <a:p>
            <a:pPr algn="just"/>
            <a:endParaRPr lang="en-US" sz="1600" dirty="0"/>
          </a:p>
          <a:p>
            <a:pPr algn="just"/>
            <a:r>
              <a:rPr lang="en-US" sz="1600" dirty="0" smtClean="0">
                <a:solidFill>
                  <a:srgbClr val="3366FF"/>
                </a:solidFill>
              </a:rPr>
              <a:t>MARKET SHARE: </a:t>
            </a:r>
            <a:r>
              <a:rPr lang="en-US" sz="1600" dirty="0" smtClean="0"/>
              <a:t>They were asked if they could choose to change just one of the strategies in this package, which change would lead to the greatest improvement in the market share:</a:t>
            </a:r>
          </a:p>
          <a:p>
            <a:pPr algn="just"/>
            <a:r>
              <a:rPr lang="en-US" dirty="0" smtClean="0"/>
              <a:t>          </a:t>
            </a:r>
            <a:r>
              <a:rPr lang="en-US" sz="1600" dirty="0" smtClean="0"/>
              <a:t>East               100 </a:t>
            </a:r>
            <a:endParaRPr lang="en-US" sz="1600" dirty="0"/>
          </a:p>
          <a:p>
            <a:pPr algn="just"/>
            <a:r>
              <a:rPr lang="en-US" dirty="0" smtClean="0"/>
              <a:t>          </a:t>
            </a:r>
          </a:p>
          <a:p>
            <a:pPr algn="just"/>
            <a:r>
              <a:rPr lang="en-US" sz="1600" dirty="0" smtClean="0">
                <a:solidFill>
                  <a:srgbClr val="3366FF"/>
                </a:solidFill>
              </a:rPr>
              <a:t>RISK: </a:t>
            </a:r>
            <a:r>
              <a:rPr lang="en-US" sz="1600" dirty="0" smtClean="0"/>
              <a:t>It was used a similar approach.</a:t>
            </a:r>
            <a:endParaRPr lang="en-US" sz="1600" dirty="0"/>
          </a:p>
        </p:txBody>
      </p:sp>
      <p:cxnSp>
        <p:nvCxnSpPr>
          <p:cNvPr id="7" name="Straight Arrow Connector 6"/>
          <p:cNvCxnSpPr/>
          <p:nvPr/>
        </p:nvCxnSpPr>
        <p:spPr>
          <a:xfrm>
            <a:off x="6537036" y="4548909"/>
            <a:ext cx="334819"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4831046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6740</TotalTime>
  <Words>1611</Words>
  <Application>Microsoft Office PowerPoint</Application>
  <PresentationFormat>Apresentação na tela (4:3)</PresentationFormat>
  <Paragraphs>178</Paragraphs>
  <Slides>28</Slides>
  <Notes>1</Notes>
  <HiddenSlides>0</HiddenSlides>
  <MMClips>0</MMClips>
  <ScaleCrop>false</ScaleCrop>
  <HeadingPairs>
    <vt:vector size="4" baseType="variant">
      <vt:variant>
        <vt:lpstr>Tema</vt:lpstr>
      </vt:variant>
      <vt:variant>
        <vt:i4>1</vt:i4>
      </vt:variant>
      <vt:variant>
        <vt:lpstr>Títulos de slides</vt:lpstr>
      </vt:variant>
      <vt:variant>
        <vt:i4>28</vt:i4>
      </vt:variant>
    </vt:vector>
  </HeadingPairs>
  <TitlesOfParts>
    <vt:vector size="29" baseType="lpstr">
      <vt:lpstr>Civic</vt:lpstr>
      <vt:lpstr>Apresentação do PowerPoint</vt:lpstr>
      <vt:lpstr>Resource allocation and negotiation problems</vt:lpstr>
      <vt:lpstr>An illustrative problem</vt:lpstr>
      <vt:lpstr>The main stages of the analysis</vt:lpstr>
      <vt:lpstr>Step 1: Determining the variables, resources and benefits</vt:lpstr>
      <vt:lpstr>Step 2: Identify the possible strategies for each region</vt:lpstr>
      <vt:lpstr>Step 3: Assessing costs and benefits of each strategy</vt:lpstr>
      <vt:lpstr>Step 4: Measuring each benefit on a common scale</vt:lpstr>
      <vt:lpstr>Within criterion weights</vt:lpstr>
      <vt:lpstr>Across-criteria weights</vt:lpstr>
      <vt:lpstr>Step 5: Comparing the relative importance of the benefits</vt:lpstr>
      <vt:lpstr>Step 6: Identify the costs and benefits of the packages</vt:lpstr>
      <vt:lpstr>Step 6: Identify the costs and benefits of the packages</vt:lpstr>
      <vt:lpstr>Step 6: Identify the costs and benefits of the packages</vt:lpstr>
      <vt:lpstr>Step 6: Identify the costs and benefits of the packages</vt:lpstr>
      <vt:lpstr>Step 6: Identify the costs and benefits of the packages</vt:lpstr>
      <vt:lpstr>Negotiation models</vt:lpstr>
      <vt:lpstr>A illustrative problem</vt:lpstr>
      <vt:lpstr>Management and union value functions and weights</vt:lpstr>
      <vt:lpstr>Calculation for values</vt:lpstr>
      <vt:lpstr>Management and union values for all possible deals</vt:lpstr>
      <vt:lpstr>Agreement</vt:lpstr>
      <vt:lpstr>Exercise</vt:lpstr>
      <vt:lpstr>Details of deals</vt:lpstr>
      <vt:lpstr>Details of deals</vt:lpstr>
      <vt:lpstr>Levels of landscaping</vt:lpstr>
      <vt:lpstr>Swing weights for issues</vt:lpstr>
      <vt:lpstr>Exercise</vt:lpstr>
    </vt:vector>
  </TitlesOfParts>
  <Company>paula horta lemos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Universidade Federal de São Carlos Pós-Graduação em Engenharia de Produção Campus Sorocaba </dc:title>
  <dc:creator>paula horta lemos</dc:creator>
  <cp:lastModifiedBy>User</cp:lastModifiedBy>
  <cp:revision>51</cp:revision>
  <dcterms:created xsi:type="dcterms:W3CDTF">2016-04-14T21:10:50Z</dcterms:created>
  <dcterms:modified xsi:type="dcterms:W3CDTF">2019-05-09T22:33:03Z</dcterms:modified>
</cp:coreProperties>
</file>