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8E2F-4945-43CE-9680-B7ED44FBF37C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2CBF-7307-46FD-A073-09E1031697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8E2F-4945-43CE-9680-B7ED44FBF37C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2CBF-7307-46FD-A073-09E1031697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8E2F-4945-43CE-9680-B7ED44FBF37C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2CBF-7307-46FD-A073-09E1031697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8E2F-4945-43CE-9680-B7ED44FBF37C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2CBF-7307-46FD-A073-09E1031697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8E2F-4945-43CE-9680-B7ED44FBF37C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2CBF-7307-46FD-A073-09E1031697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8E2F-4945-43CE-9680-B7ED44FBF37C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2CBF-7307-46FD-A073-09E1031697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8E2F-4945-43CE-9680-B7ED44FBF37C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2CBF-7307-46FD-A073-09E1031697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8E2F-4945-43CE-9680-B7ED44FBF37C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2CBF-7307-46FD-A073-09E1031697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8E2F-4945-43CE-9680-B7ED44FBF37C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2CBF-7307-46FD-A073-09E1031697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8E2F-4945-43CE-9680-B7ED44FBF37C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2CBF-7307-46FD-A073-09E1031697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8E2F-4945-43CE-9680-B7ED44FBF37C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2CBF-7307-46FD-A073-09E1031697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08E2F-4945-43CE-9680-B7ED44FBF37C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52CBF-7307-46FD-A073-09E1031697B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teca.fsp.usp.br/blog/index.php/tag/base-de-dados/" TargetMode="External"/><Relationship Id="rId2" Type="http://schemas.openxmlformats.org/officeDocument/2006/relationships/hyperlink" Target="https://scholar.google.com.b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dnote.com/" TargetMode="External"/><Relationship Id="rId2" Type="http://schemas.openxmlformats.org/officeDocument/2006/relationships/hyperlink" Target="http://www.mendeley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zoter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7772400" cy="1470025"/>
          </a:xfrm>
        </p:spPr>
        <p:txBody>
          <a:bodyPr>
            <a:noAutofit/>
          </a:bodyPr>
          <a:lstStyle/>
          <a:p>
            <a:r>
              <a:rPr lang="pt-BR" sz="2000" b="1" dirty="0" smtClean="0"/>
              <a:t>Universidade de São Paulo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b="1" dirty="0" smtClean="0"/>
              <a:t>Faculdade de Saúde Pública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b="1" dirty="0" smtClean="0"/>
              <a:t>Mestrado Profissional em Entomologia em Saúde Pública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Denise Pimentel </a:t>
            </a:r>
            <a:r>
              <a:rPr lang="pt-BR" sz="2000" dirty="0" err="1" smtClean="0"/>
              <a:t>Bergamaschi</a:t>
            </a:r>
            <a:r>
              <a:rPr lang="pt-BR" sz="2000" dirty="0" smtClean="0"/>
              <a:t>; </a:t>
            </a:r>
            <a:r>
              <a:rPr lang="pt-BR" sz="2000" dirty="0" err="1" smtClean="0"/>
              <a:t>Fredy</a:t>
            </a:r>
            <a:r>
              <a:rPr lang="pt-BR" sz="2000" dirty="0" smtClean="0"/>
              <a:t> </a:t>
            </a:r>
            <a:r>
              <a:rPr lang="pt-BR" sz="2000" dirty="0" err="1" smtClean="0"/>
              <a:t>Galvis-Ovallos</a:t>
            </a: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6400800" cy="1198984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Etapas do processo de pesquisa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27584" y="4077072"/>
            <a:ext cx="58326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Almeida, Martinho </a:t>
            </a:r>
            <a:r>
              <a:rPr lang="pt-BR" dirty="0" err="1" smtClean="0"/>
              <a:t>Isnard</a:t>
            </a:r>
            <a:r>
              <a:rPr lang="pt-BR" dirty="0" smtClean="0"/>
              <a:t> Ribeiro de; Milton </a:t>
            </a:r>
            <a:r>
              <a:rPr lang="pt-BR" dirty="0" err="1" smtClean="0"/>
              <a:t>Francesconi</a:t>
            </a:r>
            <a:r>
              <a:rPr lang="pt-BR" dirty="0" smtClean="0"/>
              <a:t>; Priscila Pereira Fernandes</a:t>
            </a:r>
          </a:p>
          <a:p>
            <a:r>
              <a:rPr lang="pt-BR" dirty="0" smtClean="0"/>
              <a:t>Manual para desenvolvimento de pesquisa profissional</a:t>
            </a:r>
          </a:p>
          <a:p>
            <a:r>
              <a:rPr lang="pt-BR" dirty="0" smtClean="0"/>
              <a:t>São Paulo, Atlas,2019</a:t>
            </a:r>
          </a:p>
          <a:p>
            <a:r>
              <a:rPr lang="pt-BR" dirty="0" smtClean="0"/>
              <a:t>ISBN 978-85-97-01899-8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O pesquisador  terá um aporte de trabalho onde aplicará sua experiência e conhecimento vivenciado na prática.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É necessário um relato inicial do pesquisador para que se possa vincular a pesquisa à oportunidade de vida do pesquisador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Sub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Etapas iniciais do processo de pesquisa</a:t>
            </a:r>
            <a:endParaRPr lang="pt-BR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 smtClean="0"/>
              <a:t>A partir do relato é natural a formulação da questão de pesquisa que levará à elaboração dos objetivos (geral e específicos).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Pode-se identificar as áreas de conhecimentos que precisam ser aprofundadas por meio da teoria, cursos e dados que possam justificar, responder, solucionar e contrapor as experiências do pesquisador, agregando conhecimentos para a pesquisa.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Sub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sz="3600" dirty="0" smtClean="0"/>
              <a:t>Etapas iniciais do processo de pesquisa</a:t>
            </a:r>
            <a:endParaRPr lang="pt-BR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dirty="0" smtClean="0"/>
              <a:t>A formulação da questão de pesquisa pode parecer fácil mas exigirá que o pesquisador mantenha diálogo com o orientador que é quem tem proximidade com as linhas de pesquisa do Programa. Aqui se delimita o escopo da pesquisa.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Identificando-se um problema prático importante, não de cunho pessoal, mas sim relacionado à prática profissional,  pode-se identificar, na teoria, os pontos necessários de maior aprofundamento para que se proponha a solução. Isto se relaciona à resposta da pergunta de pesquisa. O problema deve ser segmentado para que seja melhor resolvido (objetivos específicos)</a:t>
            </a:r>
            <a:endParaRPr lang="pt-BR" dirty="0"/>
          </a:p>
        </p:txBody>
      </p:sp>
      <p:sp>
        <p:nvSpPr>
          <p:cNvPr id="4" name="Subtítulo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Etapas iniciais do processo de pesquisa</a:t>
            </a:r>
            <a:endParaRPr lang="pt-BR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t-BR" dirty="0" smtClean="0"/>
              <a:t>O problema deve ser segmentado  mas se essas segmentações forem muitas, deve-se identificar as principais que deverão ser estudadas considerando-se a linha de pesquisa do </a:t>
            </a:r>
            <a:r>
              <a:rPr lang="pt-BR" dirty="0" smtClean="0"/>
              <a:t>orientador e tempo disponível </a:t>
            </a:r>
            <a:r>
              <a:rPr lang="pt-BR" dirty="0" smtClean="0"/>
              <a:t>para que a pesquisa seja viável.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 smtClean="0"/>
              <a:t>O objetivo geral emana do problema de pesquisa (Propor ações para ...) e nos objetivos específicos são detalhados os elementos ou passos necessários para se alcançar o objetivo geral  (identificar, definir, aplicar, analisar...)</a:t>
            </a:r>
          </a:p>
        </p:txBody>
      </p:sp>
      <p:sp>
        <p:nvSpPr>
          <p:cNvPr id="4" name="Sub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sz="3600" dirty="0" smtClean="0"/>
              <a:t>Etapas iniciais do processo de pesquisa</a:t>
            </a:r>
            <a:endParaRPr lang="pt-BR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81399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t-BR" dirty="0" smtClean="0"/>
              <a:t>Como a teoria dialoga e embasa o problema de pesquisa?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 smtClean="0"/>
              <a:t>Ponto de partida – levantamento de </a:t>
            </a:r>
            <a:r>
              <a:rPr lang="pt-BR" dirty="0" smtClean="0"/>
              <a:t>dados bibliográficos  em bases de dados acadêmicos  e práticos, ligados ao serviço e disponíveis para consulta . Isso é feito a partir do uso de palavras-chave no </a:t>
            </a:r>
            <a:r>
              <a:rPr lang="pt-BR" dirty="0"/>
              <a:t>G</a:t>
            </a:r>
            <a:r>
              <a:rPr lang="pt-BR" dirty="0" smtClean="0"/>
              <a:t>oogle acadêmico (</a:t>
            </a:r>
            <a:r>
              <a:rPr lang="pt-BR" dirty="0" smtClean="0">
                <a:hlinkClick r:id="rId2"/>
              </a:rPr>
              <a:t>https://scholar.google.com.br</a:t>
            </a:r>
            <a:r>
              <a:rPr lang="pt-BR" dirty="0" smtClean="0"/>
              <a:t>) ou em bases bibliográficas como a </a:t>
            </a:r>
            <a:r>
              <a:rPr lang="pt-BR" dirty="0" err="1" smtClean="0"/>
              <a:t>EmBase</a:t>
            </a:r>
            <a:r>
              <a:rPr lang="pt-BR" dirty="0" smtClean="0"/>
              <a:t>, LILACS, </a:t>
            </a:r>
            <a:r>
              <a:rPr lang="pt-BR" dirty="0" err="1" smtClean="0"/>
              <a:t>PubMed</a:t>
            </a:r>
            <a:r>
              <a:rPr lang="pt-BR" dirty="0" smtClean="0"/>
              <a:t>, BVSP (</a:t>
            </a:r>
            <a:r>
              <a:rPr lang="pt-BR" dirty="0" smtClean="0">
                <a:hlinkClick r:id="rId3"/>
              </a:rPr>
              <a:t>http://biblioteca.fsp.usp.br/blog/index.</a:t>
            </a:r>
            <a:r>
              <a:rPr lang="pt-BR" dirty="0" err="1" smtClean="0">
                <a:hlinkClick r:id="rId3"/>
              </a:rPr>
              <a:t>php</a:t>
            </a:r>
            <a:r>
              <a:rPr lang="pt-BR" dirty="0" smtClean="0">
                <a:hlinkClick r:id="rId3"/>
              </a:rPr>
              <a:t>/</a:t>
            </a:r>
            <a:r>
              <a:rPr lang="pt-BR" dirty="0" err="1" smtClean="0">
                <a:hlinkClick r:id="rId3"/>
              </a:rPr>
              <a:t>tag</a:t>
            </a:r>
            <a:r>
              <a:rPr lang="pt-BR" dirty="0" smtClean="0">
                <a:hlinkClick r:id="rId3"/>
              </a:rPr>
              <a:t>/</a:t>
            </a:r>
            <a:r>
              <a:rPr lang="pt-BR" dirty="0" err="1" smtClean="0">
                <a:hlinkClick r:id="rId3"/>
              </a:rPr>
              <a:t>base-de-dados</a:t>
            </a:r>
            <a:r>
              <a:rPr lang="pt-BR" dirty="0" smtClean="0">
                <a:hlinkClick r:id="rId3"/>
              </a:rPr>
              <a:t>/</a:t>
            </a:r>
            <a:r>
              <a:rPr lang="pt-BR" dirty="0" smtClean="0"/>
              <a:t>) 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 smtClean="0"/>
              <a:t>O pesquisador deverá selecionar uma lista restrita de títulos pois deverá fazer uma leitura dos que possam ser úteis para o tema de interesse e esta leitura dará embasamento teórico à sua pesquisa e à solução do problema sob investigação. Será construído assim o referencial teórico para guiar  a pesquisa de campo, a escolha dos instrumentos de coleta de dados, as técnicas de coleta de dados a serem utilizadas e os tipos de análise dos dados que serão mais apropriados. Esses elementos dão suporte às conclusões finais do estudo.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No mestrado Profissional também pode-se utilizar dos do serviço e informações setoriais e dados secundários que garantam a vinculação com aspectos práticos do problema a ser estudado.</a:t>
            </a:r>
          </a:p>
          <a:p>
            <a:pPr>
              <a:buNone/>
            </a:pPr>
            <a:endParaRPr lang="pt-BR" dirty="0" smtClean="0"/>
          </a:p>
        </p:txBody>
      </p:sp>
      <p:sp>
        <p:nvSpPr>
          <p:cNvPr id="4" name="Sub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sz="3600" dirty="0" smtClean="0"/>
              <a:t>Etapas iniciais do processo de pesquisa</a:t>
            </a:r>
            <a:endParaRPr lang="pt-BR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81399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 smtClean="0"/>
              <a:t>O desfio é tornar a pesquisa o mais abrangente possível e que seja passível de aplicação prática.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É aconselhável criar um método para guardar as informações lidas nos trabalhos pesquisados. Isso pode ser feito pelo </a:t>
            </a:r>
            <a:r>
              <a:rPr lang="pt-BR" dirty="0" err="1" smtClean="0"/>
              <a:t>fichamento</a:t>
            </a:r>
            <a:r>
              <a:rPr lang="pt-BR" dirty="0" smtClean="0"/>
              <a:t>. </a:t>
            </a:r>
          </a:p>
          <a:p>
            <a:pPr>
              <a:buNone/>
            </a:pPr>
            <a:r>
              <a:rPr lang="pt-BR" dirty="0" err="1" smtClean="0"/>
              <a:t>Fichamento</a:t>
            </a:r>
            <a:r>
              <a:rPr lang="pt-BR" dirty="0" smtClean="0"/>
              <a:t> – registrar a ideia principal e a referência bibliográfica. O texto do material lido NÃO PODE SER TRANSCRITO pois isto caracteriza plágio.</a:t>
            </a:r>
          </a:p>
          <a:p>
            <a:pPr>
              <a:buNone/>
            </a:pPr>
            <a:r>
              <a:rPr lang="pt-BR" dirty="0" smtClean="0"/>
              <a:t>Software para </a:t>
            </a:r>
            <a:r>
              <a:rPr lang="pt-BR" dirty="0" err="1" smtClean="0"/>
              <a:t>fichamento</a:t>
            </a:r>
            <a:r>
              <a:rPr lang="pt-BR" dirty="0" smtClean="0"/>
              <a:t>: </a:t>
            </a:r>
            <a:r>
              <a:rPr lang="pt-BR" dirty="0" err="1" smtClean="0"/>
              <a:t>Mendeley</a:t>
            </a:r>
            <a:r>
              <a:rPr lang="pt-BR" dirty="0" smtClean="0"/>
              <a:t> (</a:t>
            </a:r>
            <a:r>
              <a:rPr lang="pt-BR" dirty="0" smtClean="0">
                <a:hlinkClick r:id="rId2"/>
              </a:rPr>
              <a:t>www.mendeley.com</a:t>
            </a:r>
            <a:r>
              <a:rPr lang="pt-BR" dirty="0" smtClean="0"/>
              <a:t>); </a:t>
            </a:r>
            <a:r>
              <a:rPr lang="pt-BR" dirty="0" err="1" smtClean="0"/>
              <a:t>EndNote</a:t>
            </a:r>
            <a:r>
              <a:rPr lang="pt-BR" dirty="0" smtClean="0"/>
              <a:t> (</a:t>
            </a:r>
            <a:r>
              <a:rPr lang="pt-BR" dirty="0" smtClean="0">
                <a:hlinkClick r:id="rId3"/>
              </a:rPr>
              <a:t>www.endnote.com</a:t>
            </a:r>
            <a:r>
              <a:rPr lang="pt-BR" dirty="0" smtClean="0"/>
              <a:t>); </a:t>
            </a:r>
            <a:r>
              <a:rPr lang="pt-BR" dirty="0" err="1" smtClean="0"/>
              <a:t>Zotero</a:t>
            </a:r>
            <a:r>
              <a:rPr lang="pt-BR" dirty="0" smtClean="0"/>
              <a:t> (</a:t>
            </a:r>
            <a:r>
              <a:rPr lang="pt-BR" dirty="0" smtClean="0">
                <a:hlinkClick r:id="rId4"/>
              </a:rPr>
              <a:t>www.zoter.org</a:t>
            </a:r>
            <a:r>
              <a:rPr lang="pt-BR" dirty="0" smtClean="0"/>
              <a:t>)</a:t>
            </a:r>
          </a:p>
          <a:p>
            <a:pPr>
              <a:buNone/>
            </a:pPr>
            <a:endParaRPr lang="pt-BR" dirty="0" smtClean="0"/>
          </a:p>
        </p:txBody>
      </p:sp>
      <p:sp>
        <p:nvSpPr>
          <p:cNvPr id="4" name="Sub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sz="3600" dirty="0" smtClean="0"/>
              <a:t>Etapas iniciais do processo de pesquisa</a:t>
            </a:r>
            <a:endParaRPr lang="pt-BR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619</Words>
  <Application>Microsoft Office PowerPoint</Application>
  <PresentationFormat>Apresentação na tela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Universidade de São Paulo Faculdade de Saúde Pública Mestrado Profissional em Entomologia em Saúde Pública  Denise Pimentel Bergamaschi; Fredy Galvis-Ovallos </vt:lpstr>
      <vt:lpstr>Etapas iniciais do processo de pesquisa</vt:lpstr>
      <vt:lpstr>Etapas iniciais do processo de pesquisa</vt:lpstr>
      <vt:lpstr>Etapas iniciais do processo de pesquisa</vt:lpstr>
      <vt:lpstr>Etapas iniciais do processo de pesquisa</vt:lpstr>
      <vt:lpstr>Etapas iniciais do processo de pesquisa</vt:lpstr>
      <vt:lpstr>Etapas iniciais do processo de pesquisa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de São Paulo Faculdade de Saúde Pública Mestrado Profissional em Entomologia em Saúde Pública  Denise Pimentel Bergamaschi; Fredy Galvis-Ovallos</dc:title>
  <dc:creator>Denise</dc:creator>
  <cp:lastModifiedBy>Denise</cp:lastModifiedBy>
  <cp:revision>10</cp:revision>
  <dcterms:created xsi:type="dcterms:W3CDTF">2022-08-29T14:19:26Z</dcterms:created>
  <dcterms:modified xsi:type="dcterms:W3CDTF">2022-08-29T16:53:08Z</dcterms:modified>
</cp:coreProperties>
</file>