
<file path=[Content_Types].xml><?xml version="1.0" encoding="utf-8"?>
<Types xmlns="http://schemas.openxmlformats.org/package/2006/content-types">
  <Default Extension="png" ContentType="image/png"/>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316" r:id="rId15"/>
    <p:sldId id="325" r:id="rId16"/>
    <p:sldId id="329" r:id="rId17"/>
    <p:sldId id="330" r:id="rId18"/>
    <p:sldId id="326" r:id="rId19"/>
    <p:sldId id="327" r:id="rId20"/>
    <p:sldId id="331" r:id="rId21"/>
    <p:sldId id="286" r:id="rId22"/>
    <p:sldId id="380" r:id="rId23"/>
    <p:sldId id="381" r:id="rId24"/>
    <p:sldId id="382" r:id="rId25"/>
    <p:sldId id="383" r:id="rId26"/>
    <p:sldId id="384" r:id="rId27"/>
    <p:sldId id="385" r:id="rId28"/>
    <p:sldId id="386" r:id="rId29"/>
    <p:sldId id="333" r:id="rId30"/>
    <p:sldId id="356" r:id="rId31"/>
    <p:sldId id="364" r:id="rId32"/>
    <p:sldId id="359" r:id="rId33"/>
    <p:sldId id="360" r:id="rId34"/>
    <p:sldId id="366" r:id="rId35"/>
    <p:sldId id="368" r:id="rId36"/>
    <p:sldId id="370" r:id="rId37"/>
    <p:sldId id="373" r:id="rId38"/>
    <p:sldId id="375" r:id="rId39"/>
    <p:sldId id="335" r:id="rId40"/>
    <p:sldId id="336" r:id="rId41"/>
    <p:sldId id="341" r:id="rId42"/>
    <p:sldId id="347" r:id="rId43"/>
    <p:sldId id="290" r:id="rId44"/>
    <p:sldId id="291" r:id="rId45"/>
    <p:sldId id="295" r:id="rId46"/>
    <p:sldId id="387" r:id="rId47"/>
    <p:sldId id="315" r:id="rId48"/>
    <p:sldId id="313" r:id="rId49"/>
    <p:sldId id="314" r:id="rId5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452" autoAdjust="0"/>
  </p:normalViewPr>
  <p:slideViewPr>
    <p:cSldViewPr>
      <p:cViewPr>
        <p:scale>
          <a:sx n="94" d="100"/>
          <a:sy n="94" d="100"/>
        </p:scale>
        <p:origin x="-1008" y="-234"/>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D22B36-030F-4F05-BFAF-704FD54BE08B}" type="datetimeFigureOut">
              <a:rPr lang="pt-BR" smtClean="0"/>
              <a:t>16/11/2015</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27AC12-63E5-48DB-980A-7503F834660E}" type="slidenum">
              <a:rPr lang="pt-BR" smtClean="0"/>
              <a:t>‹nº›</a:t>
            </a:fld>
            <a:endParaRPr lang="pt-BR"/>
          </a:p>
        </p:txBody>
      </p:sp>
    </p:spTree>
    <p:extLst>
      <p:ext uri="{BB962C8B-B14F-4D97-AF65-F5344CB8AC3E}">
        <p14:creationId xmlns:p14="http://schemas.microsoft.com/office/powerpoint/2010/main" val="1156035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90170D-03F9-443A-B9A1-D7A29AC5F3FD}" type="slidenum">
              <a:rPr lang="pt-BR"/>
              <a:pPr/>
              <a:t>2</a:t>
            </a:fld>
            <a:endParaRPr lang="pt-BR"/>
          </a:p>
        </p:txBody>
      </p:sp>
      <p:sp>
        <p:nvSpPr>
          <p:cNvPr id="417794" name="Rectangle 2"/>
          <p:cNvSpPr>
            <a:spLocks noGrp="1" noRot="1" noChangeAspect="1" noChangeArrowheads="1" noTextEdit="1"/>
          </p:cNvSpPr>
          <p:nvPr>
            <p:ph type="sldImg"/>
          </p:nvPr>
        </p:nvSpPr>
        <p:spPr>
          <a:ln/>
        </p:spPr>
      </p:sp>
      <p:sp>
        <p:nvSpPr>
          <p:cNvPr id="417795" name="Rectangle 3"/>
          <p:cNvSpPr>
            <a:spLocks noGrp="1" noChangeArrowheads="1"/>
          </p:cNvSpPr>
          <p:nvPr>
            <p:ph type="body" idx="1"/>
          </p:nvPr>
        </p:nvSpPr>
        <p:spPr/>
        <p:txBody>
          <a:bodyPr/>
          <a:lstStyle/>
          <a:p>
            <a:endParaRPr lang="pt-B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24AB23-8871-446C-B0AD-4BFAF84B22B1}" type="slidenum">
              <a:rPr lang="pt-BR"/>
              <a:pPr/>
              <a:t>11</a:t>
            </a:fld>
            <a:endParaRPr lang="pt-BR"/>
          </a:p>
        </p:txBody>
      </p:sp>
      <p:sp>
        <p:nvSpPr>
          <p:cNvPr id="423938" name="Rectangle 2"/>
          <p:cNvSpPr>
            <a:spLocks noGrp="1" noRot="1" noChangeAspect="1" noChangeArrowheads="1" noTextEdit="1"/>
          </p:cNvSpPr>
          <p:nvPr>
            <p:ph type="sldImg"/>
          </p:nvPr>
        </p:nvSpPr>
        <p:spPr>
          <a:ln/>
        </p:spPr>
      </p:sp>
      <p:sp>
        <p:nvSpPr>
          <p:cNvPr id="423939" name="Rectangle 3"/>
          <p:cNvSpPr>
            <a:spLocks noGrp="1" noChangeArrowheads="1"/>
          </p:cNvSpPr>
          <p:nvPr>
            <p:ph type="body" idx="1"/>
          </p:nvPr>
        </p:nvSpPr>
        <p:spPr/>
        <p:txBody>
          <a:bodyPr/>
          <a:lstStyle/>
          <a:p>
            <a:endParaRPr lang="pt-B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657B11-D0DE-4B63-8B88-6F540E8FF185}" type="slidenum">
              <a:rPr lang="pt-BR"/>
              <a:pPr/>
              <a:t>12</a:t>
            </a:fld>
            <a:endParaRPr lang="pt-BR"/>
          </a:p>
        </p:txBody>
      </p:sp>
      <p:sp>
        <p:nvSpPr>
          <p:cNvPr id="428034" name="Rectangle 2"/>
          <p:cNvSpPr>
            <a:spLocks noGrp="1" noRot="1" noChangeAspect="1" noChangeArrowheads="1" noTextEdit="1"/>
          </p:cNvSpPr>
          <p:nvPr>
            <p:ph type="sldImg"/>
          </p:nvPr>
        </p:nvSpPr>
        <p:spPr>
          <a:ln/>
        </p:spPr>
      </p:sp>
      <p:sp>
        <p:nvSpPr>
          <p:cNvPr id="428035" name="Rectangle 3"/>
          <p:cNvSpPr>
            <a:spLocks noGrp="1" noChangeArrowheads="1"/>
          </p:cNvSpPr>
          <p:nvPr>
            <p:ph type="body" idx="1"/>
          </p:nvPr>
        </p:nvSpPr>
        <p:spPr>
          <a:xfrm>
            <a:off x="685800" y="4343400"/>
            <a:ext cx="5486400" cy="4114800"/>
          </a:xfrm>
        </p:spPr>
        <p:txBody>
          <a:bodyPr/>
          <a:lstStyle/>
          <a:p>
            <a:endParaRPr lang="pt-B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9FCD91-B440-436F-8BA4-27D199B99F39}" type="slidenum">
              <a:rPr lang="pt-BR"/>
              <a:pPr/>
              <a:t>13</a:t>
            </a:fld>
            <a:endParaRPr lang="pt-BR"/>
          </a:p>
        </p:txBody>
      </p:sp>
      <p:sp>
        <p:nvSpPr>
          <p:cNvPr id="425986" name="Rectangle 2"/>
          <p:cNvSpPr>
            <a:spLocks noGrp="1" noRot="1" noChangeAspect="1" noChangeArrowheads="1" noTextEdit="1"/>
          </p:cNvSpPr>
          <p:nvPr>
            <p:ph type="sldImg"/>
          </p:nvPr>
        </p:nvSpPr>
        <p:spPr>
          <a:ln/>
        </p:spPr>
      </p:sp>
      <p:sp>
        <p:nvSpPr>
          <p:cNvPr id="425987" name="Rectangle 3"/>
          <p:cNvSpPr>
            <a:spLocks noGrp="1" noChangeArrowheads="1"/>
          </p:cNvSpPr>
          <p:nvPr>
            <p:ph type="body" idx="1"/>
          </p:nvPr>
        </p:nvSpPr>
        <p:spPr/>
        <p:txBody>
          <a:bodyPr/>
          <a:lstStyle/>
          <a:p>
            <a:endParaRPr lang="pt-B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657B11-D0DE-4B63-8B88-6F540E8FF185}" type="slidenum">
              <a:rPr lang="pt-BR"/>
              <a:pPr/>
              <a:t>14</a:t>
            </a:fld>
            <a:endParaRPr lang="pt-BR"/>
          </a:p>
        </p:txBody>
      </p:sp>
      <p:sp>
        <p:nvSpPr>
          <p:cNvPr id="428034" name="Rectangle 2"/>
          <p:cNvSpPr>
            <a:spLocks noGrp="1" noRot="1" noChangeAspect="1" noChangeArrowheads="1" noTextEdit="1"/>
          </p:cNvSpPr>
          <p:nvPr>
            <p:ph type="sldImg"/>
          </p:nvPr>
        </p:nvSpPr>
        <p:spPr>
          <a:ln/>
        </p:spPr>
      </p:sp>
      <p:sp>
        <p:nvSpPr>
          <p:cNvPr id="428035" name="Rectangle 3"/>
          <p:cNvSpPr>
            <a:spLocks noGrp="1" noChangeArrowheads="1"/>
          </p:cNvSpPr>
          <p:nvPr>
            <p:ph type="body" idx="1"/>
          </p:nvPr>
        </p:nvSpPr>
        <p:spPr>
          <a:xfrm>
            <a:off x="685800" y="4343400"/>
            <a:ext cx="5486400" cy="4114800"/>
          </a:xfrm>
        </p:spPr>
        <p:txBody>
          <a:bodyPr/>
          <a:lstStyle/>
          <a:p>
            <a:endParaRPr lang="pt-B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2DA76E-B23A-4987-ADC2-38596A4981B8}" type="slidenum">
              <a:rPr lang="pt-BR"/>
              <a:pPr/>
              <a:t>15</a:t>
            </a:fld>
            <a:endParaRPr lang="pt-BR"/>
          </a:p>
        </p:txBody>
      </p:sp>
      <p:sp>
        <p:nvSpPr>
          <p:cNvPr id="355330" name="Rectangle 2"/>
          <p:cNvSpPr>
            <a:spLocks noGrp="1" noRot="1" noChangeAspect="1" noChangeArrowheads="1" noTextEdit="1"/>
          </p:cNvSpPr>
          <p:nvPr>
            <p:ph type="sldImg"/>
          </p:nvPr>
        </p:nvSpPr>
        <p:spPr>
          <a:ln/>
        </p:spPr>
      </p:sp>
      <p:sp>
        <p:nvSpPr>
          <p:cNvPr id="355331" name="Rectangle 3"/>
          <p:cNvSpPr>
            <a:spLocks noGrp="1" noChangeArrowheads="1"/>
          </p:cNvSpPr>
          <p:nvPr>
            <p:ph type="body" idx="1"/>
          </p:nvPr>
        </p:nvSpPr>
        <p:spPr/>
        <p:txBody>
          <a:bodyPr/>
          <a:lstStyle/>
          <a:p>
            <a:endParaRPr lang="pt-B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B17139-6E0D-4CDA-8B9C-FB79753D26A3}" type="slidenum">
              <a:rPr lang="pt-BR"/>
              <a:pPr/>
              <a:t>17</a:t>
            </a:fld>
            <a:endParaRPr lang="pt-BR"/>
          </a:p>
        </p:txBody>
      </p:sp>
      <p:sp>
        <p:nvSpPr>
          <p:cNvPr id="570370" name="Rectangle 2"/>
          <p:cNvSpPr>
            <a:spLocks noGrp="1" noRot="1" noChangeAspect="1" noChangeArrowheads="1" noTextEdit="1"/>
          </p:cNvSpPr>
          <p:nvPr>
            <p:ph type="sldImg"/>
          </p:nvPr>
        </p:nvSpPr>
        <p:spPr>
          <a:ln/>
        </p:spPr>
      </p:sp>
      <p:sp>
        <p:nvSpPr>
          <p:cNvPr id="570371" name="Rectangle 3"/>
          <p:cNvSpPr>
            <a:spLocks noGrp="1" noChangeArrowheads="1"/>
          </p:cNvSpPr>
          <p:nvPr>
            <p:ph type="body" idx="1"/>
          </p:nvPr>
        </p:nvSpPr>
        <p:spPr>
          <a:xfrm>
            <a:off x="685800" y="4343400"/>
            <a:ext cx="5486400" cy="4114800"/>
          </a:xfrm>
        </p:spPr>
        <p:txBody>
          <a:bodyPr/>
          <a:lstStyle/>
          <a:p>
            <a:endParaRPr lang="pt-B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FD66D1-2FFB-4D14-B5B8-5C71D0D8C7D3}" type="slidenum">
              <a:rPr lang="pt-BR"/>
              <a:pPr/>
              <a:t>18</a:t>
            </a:fld>
            <a:endParaRPr lang="pt-BR"/>
          </a:p>
        </p:txBody>
      </p:sp>
      <p:sp>
        <p:nvSpPr>
          <p:cNvPr id="556034" name="Rectangle 2"/>
          <p:cNvSpPr>
            <a:spLocks noGrp="1" noRot="1" noChangeAspect="1" noChangeArrowheads="1" noTextEdit="1"/>
          </p:cNvSpPr>
          <p:nvPr>
            <p:ph type="sldImg"/>
          </p:nvPr>
        </p:nvSpPr>
        <p:spPr>
          <a:ln/>
        </p:spPr>
      </p:sp>
      <p:sp>
        <p:nvSpPr>
          <p:cNvPr id="556035" name="Rectangle 3"/>
          <p:cNvSpPr>
            <a:spLocks noGrp="1" noChangeArrowheads="1"/>
          </p:cNvSpPr>
          <p:nvPr>
            <p:ph type="body" idx="1"/>
          </p:nvPr>
        </p:nvSpPr>
        <p:spPr/>
        <p:txBody>
          <a:bodyPr/>
          <a:lstStyle/>
          <a:p>
            <a:endParaRPr lang="pt-B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F04454-828C-4D0F-927B-EBC38905AB4C}" type="slidenum">
              <a:rPr lang="pt-BR"/>
              <a:pPr/>
              <a:t>19</a:t>
            </a:fld>
            <a:endParaRPr lang="pt-BR"/>
          </a:p>
        </p:txBody>
      </p:sp>
      <p:sp>
        <p:nvSpPr>
          <p:cNvPr id="558082" name="Rectangle 2"/>
          <p:cNvSpPr>
            <a:spLocks noGrp="1" noRot="1" noChangeAspect="1" noChangeArrowheads="1" noTextEdit="1"/>
          </p:cNvSpPr>
          <p:nvPr>
            <p:ph type="sldImg"/>
          </p:nvPr>
        </p:nvSpPr>
        <p:spPr>
          <a:ln/>
        </p:spPr>
      </p:sp>
      <p:sp>
        <p:nvSpPr>
          <p:cNvPr id="558083" name="Rectangle 3"/>
          <p:cNvSpPr>
            <a:spLocks noGrp="1" noChangeArrowheads="1"/>
          </p:cNvSpPr>
          <p:nvPr>
            <p:ph type="body" idx="1"/>
          </p:nvPr>
        </p:nvSpPr>
        <p:spPr/>
        <p:txBody>
          <a:bodyPr/>
          <a:lstStyle/>
          <a:p>
            <a:endParaRPr lang="pt-B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F04454-828C-4D0F-927B-EBC38905AB4C}" type="slidenum">
              <a:rPr lang="pt-BR"/>
              <a:pPr/>
              <a:t>20</a:t>
            </a:fld>
            <a:endParaRPr lang="pt-BR"/>
          </a:p>
        </p:txBody>
      </p:sp>
      <p:sp>
        <p:nvSpPr>
          <p:cNvPr id="558082" name="Rectangle 2"/>
          <p:cNvSpPr>
            <a:spLocks noGrp="1" noRot="1" noChangeAspect="1" noChangeArrowheads="1" noTextEdit="1"/>
          </p:cNvSpPr>
          <p:nvPr>
            <p:ph type="sldImg"/>
          </p:nvPr>
        </p:nvSpPr>
        <p:spPr>
          <a:ln/>
        </p:spPr>
      </p:sp>
      <p:sp>
        <p:nvSpPr>
          <p:cNvPr id="558083" name="Rectangle 3"/>
          <p:cNvSpPr>
            <a:spLocks noGrp="1" noChangeArrowheads="1"/>
          </p:cNvSpPr>
          <p:nvPr>
            <p:ph type="body" idx="1"/>
          </p:nvPr>
        </p:nvSpPr>
        <p:spPr/>
        <p:txBody>
          <a:bodyPr/>
          <a:lstStyle/>
          <a:p>
            <a:endParaRPr lang="pt-B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8259A7-0DD2-4C45-B743-C05E1DD278AF}" type="slidenum">
              <a:rPr lang="pt-BR"/>
              <a:pPr/>
              <a:t>21</a:t>
            </a:fld>
            <a:endParaRPr lang="pt-BR"/>
          </a:p>
        </p:txBody>
      </p:sp>
      <p:sp>
        <p:nvSpPr>
          <p:cNvPr id="510978" name="Rectangle 2"/>
          <p:cNvSpPr>
            <a:spLocks noGrp="1" noRot="1" noChangeAspect="1" noChangeArrowheads="1" noTextEdit="1"/>
          </p:cNvSpPr>
          <p:nvPr>
            <p:ph type="sldImg"/>
          </p:nvPr>
        </p:nvSpPr>
        <p:spPr>
          <a:ln/>
        </p:spPr>
      </p:sp>
      <p:sp>
        <p:nvSpPr>
          <p:cNvPr id="510979" name="Rectangle 3"/>
          <p:cNvSpPr>
            <a:spLocks noGrp="1" noChangeArrowheads="1"/>
          </p:cNvSpPr>
          <p:nvPr>
            <p:ph type="body" idx="1"/>
          </p:nvPr>
        </p:nvSpPr>
        <p:spPr>
          <a:xfrm>
            <a:off x="685800" y="4343400"/>
            <a:ext cx="5486400" cy="4114800"/>
          </a:xfrm>
        </p:spPr>
        <p:txBody>
          <a:bodyPr/>
          <a:lstStyle/>
          <a:p>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69ED4E-840C-4112-9F89-5C7ADB0B2E4C}" type="slidenum">
              <a:rPr lang="pt-BR"/>
              <a:pPr/>
              <a:t>3</a:t>
            </a:fld>
            <a:endParaRPr lang="pt-BR"/>
          </a:p>
        </p:txBody>
      </p:sp>
      <p:sp>
        <p:nvSpPr>
          <p:cNvPr id="393218" name="Rectangle 2"/>
          <p:cNvSpPr>
            <a:spLocks noGrp="1" noRot="1" noChangeAspect="1" noChangeArrowheads="1" noTextEdit="1"/>
          </p:cNvSpPr>
          <p:nvPr>
            <p:ph type="sldImg"/>
          </p:nvPr>
        </p:nvSpPr>
        <p:spPr>
          <a:ln/>
        </p:spPr>
      </p:sp>
      <p:sp>
        <p:nvSpPr>
          <p:cNvPr id="393219" name="Rectangle 3"/>
          <p:cNvSpPr>
            <a:spLocks noGrp="1" noChangeArrowheads="1"/>
          </p:cNvSpPr>
          <p:nvPr>
            <p:ph type="body" idx="1"/>
          </p:nvPr>
        </p:nvSpPr>
        <p:spPr>
          <a:xfrm>
            <a:off x="685800" y="4343400"/>
            <a:ext cx="5486400" cy="4114800"/>
          </a:xfrm>
        </p:spPr>
        <p:txBody>
          <a:bodyPr/>
          <a:lstStyle/>
          <a:p>
            <a:endParaRPr lang="pt-B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23BF8A-AC5E-45FA-A915-CC2527E8AC46}" type="slidenum">
              <a:rPr lang="pt-BR"/>
              <a:pPr/>
              <a:t>23</a:t>
            </a:fld>
            <a:endParaRPr lang="pt-BR"/>
          </a:p>
        </p:txBody>
      </p:sp>
      <p:sp>
        <p:nvSpPr>
          <p:cNvPr id="484354" name="Rectangle 2"/>
          <p:cNvSpPr>
            <a:spLocks noGrp="1" noRot="1" noChangeAspect="1" noChangeArrowheads="1" noTextEdit="1"/>
          </p:cNvSpPr>
          <p:nvPr>
            <p:ph type="sldImg"/>
          </p:nvPr>
        </p:nvSpPr>
        <p:spPr>
          <a:ln/>
        </p:spPr>
      </p:sp>
      <p:sp>
        <p:nvSpPr>
          <p:cNvPr id="484355" name="Rectangle 3"/>
          <p:cNvSpPr>
            <a:spLocks noGrp="1" noChangeArrowheads="1"/>
          </p:cNvSpPr>
          <p:nvPr>
            <p:ph type="body" idx="1"/>
          </p:nvPr>
        </p:nvSpPr>
        <p:spPr/>
        <p:txBody>
          <a:bodyPr/>
          <a:lstStyle/>
          <a:p>
            <a:endParaRPr lang="pt-B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E5E8BA-C2B5-4153-B458-EC03794BBD9C}" type="slidenum">
              <a:rPr lang="pt-BR"/>
              <a:pPr/>
              <a:t>25</a:t>
            </a:fld>
            <a:endParaRPr lang="pt-BR"/>
          </a:p>
        </p:txBody>
      </p:sp>
      <p:sp>
        <p:nvSpPr>
          <p:cNvPr id="486402" name="Rectangle 2"/>
          <p:cNvSpPr>
            <a:spLocks noGrp="1" noRot="1" noChangeAspect="1" noChangeArrowheads="1" noTextEdit="1"/>
          </p:cNvSpPr>
          <p:nvPr>
            <p:ph type="sldImg"/>
          </p:nvPr>
        </p:nvSpPr>
        <p:spPr>
          <a:ln/>
        </p:spPr>
      </p:sp>
      <p:sp>
        <p:nvSpPr>
          <p:cNvPr id="486403" name="Rectangle 3"/>
          <p:cNvSpPr>
            <a:spLocks noGrp="1" noChangeArrowheads="1"/>
          </p:cNvSpPr>
          <p:nvPr>
            <p:ph type="body" idx="1"/>
          </p:nvPr>
        </p:nvSpPr>
        <p:spPr/>
        <p:txBody>
          <a:bodyPr/>
          <a:lstStyle/>
          <a:p>
            <a:endParaRPr lang="pt-B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D69998-A313-4D06-B59F-4226BEA5C22A}" type="slidenum">
              <a:rPr lang="pt-BR"/>
              <a:pPr/>
              <a:t>29</a:t>
            </a:fld>
            <a:endParaRPr lang="pt-BR"/>
          </a:p>
        </p:txBody>
      </p:sp>
      <p:sp>
        <p:nvSpPr>
          <p:cNvPr id="500738" name="Rectangle 2"/>
          <p:cNvSpPr>
            <a:spLocks noGrp="1" noRot="1" noChangeAspect="1" noChangeArrowheads="1" noTextEdit="1"/>
          </p:cNvSpPr>
          <p:nvPr>
            <p:ph type="sldImg"/>
          </p:nvPr>
        </p:nvSpPr>
        <p:spPr>
          <a:ln/>
        </p:spPr>
      </p:sp>
      <p:sp>
        <p:nvSpPr>
          <p:cNvPr id="500739" name="Rectangle 3"/>
          <p:cNvSpPr>
            <a:spLocks noGrp="1" noChangeArrowheads="1"/>
          </p:cNvSpPr>
          <p:nvPr>
            <p:ph type="body" idx="1"/>
          </p:nvPr>
        </p:nvSpPr>
        <p:spPr>
          <a:xfrm>
            <a:off x="685800" y="4343400"/>
            <a:ext cx="5486400" cy="4114800"/>
          </a:xfrm>
        </p:spPr>
        <p:txBody>
          <a:bodyPr/>
          <a:lstStyle/>
          <a:p>
            <a:endParaRPr lang="pt-B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41988"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EE050A6-562D-42A1-978E-0D9CD9B4F810}" type="slidenum">
              <a:rPr lang="pt-BR" altLang="pt-BR" smtClean="0"/>
              <a:pPr>
                <a:spcBef>
                  <a:spcPct val="0"/>
                </a:spcBef>
              </a:pPr>
              <a:t>31</a:t>
            </a:fld>
            <a:endParaRPr lang="pt-BR" altLang="pt-BR" smtClean="0"/>
          </a:p>
        </p:txBody>
      </p:sp>
    </p:spTree>
    <p:extLst>
      <p:ext uri="{BB962C8B-B14F-4D97-AF65-F5344CB8AC3E}">
        <p14:creationId xmlns:p14="http://schemas.microsoft.com/office/powerpoint/2010/main" val="17778444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33796"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9CDE34-B014-422A-8007-FA0BC7AB3476}" type="slidenum">
              <a:rPr lang="pt-BR" altLang="pt-BR" smtClean="0"/>
              <a:pPr>
                <a:spcBef>
                  <a:spcPct val="0"/>
                </a:spcBef>
              </a:pPr>
              <a:t>32</a:t>
            </a:fld>
            <a:endParaRPr lang="pt-BR" altLang="pt-BR" smtClean="0"/>
          </a:p>
        </p:txBody>
      </p:sp>
    </p:spTree>
    <p:extLst>
      <p:ext uri="{BB962C8B-B14F-4D97-AF65-F5344CB8AC3E}">
        <p14:creationId xmlns:p14="http://schemas.microsoft.com/office/powerpoint/2010/main" val="39642138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35844"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94EC81-B6AA-4D9F-8F41-94EB69D4AEF1}" type="slidenum">
              <a:rPr lang="pt-BR" altLang="pt-BR" smtClean="0"/>
              <a:pPr>
                <a:spcBef>
                  <a:spcPct val="0"/>
                </a:spcBef>
              </a:pPr>
              <a:t>33</a:t>
            </a:fld>
            <a:endParaRPr lang="pt-BR" altLang="pt-BR" smtClean="0"/>
          </a:p>
        </p:txBody>
      </p:sp>
    </p:spTree>
    <p:extLst>
      <p:ext uri="{BB962C8B-B14F-4D97-AF65-F5344CB8AC3E}">
        <p14:creationId xmlns:p14="http://schemas.microsoft.com/office/powerpoint/2010/main" val="17693314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46084"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EEEC9D7-A7D0-45FC-8BCC-2C551AEF22E2}" type="slidenum">
              <a:rPr lang="pt-BR" altLang="pt-BR" smtClean="0"/>
              <a:pPr>
                <a:spcBef>
                  <a:spcPct val="0"/>
                </a:spcBef>
              </a:pPr>
              <a:t>34</a:t>
            </a:fld>
            <a:endParaRPr lang="pt-BR" altLang="pt-BR" smtClean="0"/>
          </a:p>
        </p:txBody>
      </p:sp>
    </p:spTree>
    <p:extLst>
      <p:ext uri="{BB962C8B-B14F-4D97-AF65-F5344CB8AC3E}">
        <p14:creationId xmlns:p14="http://schemas.microsoft.com/office/powerpoint/2010/main" val="10004237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50180"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85231D5-DEA5-4350-A210-15720E3F3B24}" type="slidenum">
              <a:rPr lang="pt-BR" altLang="pt-BR" smtClean="0"/>
              <a:pPr>
                <a:spcBef>
                  <a:spcPct val="0"/>
                </a:spcBef>
              </a:pPr>
              <a:t>35</a:t>
            </a:fld>
            <a:endParaRPr lang="pt-BR" altLang="pt-BR" smtClean="0"/>
          </a:p>
        </p:txBody>
      </p:sp>
    </p:spTree>
    <p:extLst>
      <p:ext uri="{BB962C8B-B14F-4D97-AF65-F5344CB8AC3E}">
        <p14:creationId xmlns:p14="http://schemas.microsoft.com/office/powerpoint/2010/main" val="32368619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29700"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075A540-AE62-44A7-ADB7-2BF1501DC16D}" type="slidenum">
              <a:rPr lang="pt-BR" altLang="pt-BR" smtClean="0"/>
              <a:pPr>
                <a:spcBef>
                  <a:spcPct val="0"/>
                </a:spcBef>
              </a:pPr>
              <a:t>40</a:t>
            </a:fld>
            <a:endParaRPr lang="pt-BR" altLang="pt-BR" smtClean="0"/>
          </a:p>
        </p:txBody>
      </p:sp>
    </p:spTree>
    <p:extLst>
      <p:ext uri="{BB962C8B-B14F-4D97-AF65-F5344CB8AC3E}">
        <p14:creationId xmlns:p14="http://schemas.microsoft.com/office/powerpoint/2010/main" val="25793301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50180"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85231D5-DEA5-4350-A210-15720E3F3B24}" type="slidenum">
              <a:rPr lang="pt-BR" altLang="pt-BR" smtClean="0"/>
              <a:pPr>
                <a:spcBef>
                  <a:spcPct val="0"/>
                </a:spcBef>
              </a:pPr>
              <a:t>42</a:t>
            </a:fld>
            <a:endParaRPr lang="pt-BR" altLang="pt-BR" smtClean="0"/>
          </a:p>
        </p:txBody>
      </p:sp>
    </p:spTree>
    <p:extLst>
      <p:ext uri="{BB962C8B-B14F-4D97-AF65-F5344CB8AC3E}">
        <p14:creationId xmlns:p14="http://schemas.microsoft.com/office/powerpoint/2010/main" val="3236861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AF925B-7EFC-48DC-882F-521B8C1EAB52}" type="slidenum">
              <a:rPr lang="pt-BR"/>
              <a:pPr/>
              <a:t>4</a:t>
            </a:fld>
            <a:endParaRPr lang="pt-BR"/>
          </a:p>
        </p:txBody>
      </p:sp>
      <p:sp>
        <p:nvSpPr>
          <p:cNvPr id="401410" name="Rectangle 2"/>
          <p:cNvSpPr>
            <a:spLocks noGrp="1" noRot="1" noChangeAspect="1" noChangeArrowheads="1" noTextEdit="1"/>
          </p:cNvSpPr>
          <p:nvPr>
            <p:ph type="sldImg"/>
          </p:nvPr>
        </p:nvSpPr>
        <p:spPr>
          <a:ln/>
        </p:spPr>
      </p:sp>
      <p:sp>
        <p:nvSpPr>
          <p:cNvPr id="401411" name="Rectangle 3"/>
          <p:cNvSpPr>
            <a:spLocks noGrp="1" noChangeArrowheads="1"/>
          </p:cNvSpPr>
          <p:nvPr>
            <p:ph type="body" idx="1"/>
          </p:nvPr>
        </p:nvSpPr>
        <p:spPr>
          <a:xfrm>
            <a:off x="685800" y="4343400"/>
            <a:ext cx="5486400" cy="4114800"/>
          </a:xfrm>
        </p:spPr>
        <p:txBody>
          <a:bodyPr/>
          <a:lstStyle/>
          <a:p>
            <a:endParaRPr lang="pt-B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9605AD-63E0-4E44-8A51-49B88733303B}" type="slidenum">
              <a:rPr lang="pt-BR"/>
              <a:pPr/>
              <a:t>43</a:t>
            </a:fld>
            <a:endParaRPr lang="pt-BR"/>
          </a:p>
        </p:txBody>
      </p:sp>
      <p:sp>
        <p:nvSpPr>
          <p:cNvPr id="519170" name="Rectangle 2"/>
          <p:cNvSpPr>
            <a:spLocks noGrp="1" noRot="1" noChangeAspect="1" noChangeArrowheads="1" noTextEdit="1"/>
          </p:cNvSpPr>
          <p:nvPr>
            <p:ph type="sldImg"/>
          </p:nvPr>
        </p:nvSpPr>
        <p:spPr>
          <a:xfrm>
            <a:off x="1144588" y="685800"/>
            <a:ext cx="4573587" cy="3430588"/>
          </a:xfrm>
          <a:ln/>
        </p:spPr>
      </p:sp>
      <p:sp>
        <p:nvSpPr>
          <p:cNvPr id="519171" name="Rectangle 3"/>
          <p:cNvSpPr>
            <a:spLocks noGrp="1" noChangeArrowheads="1"/>
          </p:cNvSpPr>
          <p:nvPr>
            <p:ph type="body" idx="1"/>
          </p:nvPr>
        </p:nvSpPr>
        <p:spPr/>
        <p:txBody>
          <a:bodyPr wrap="square" lIns="91417" tIns="45708" rIns="91417" bIns="45708"/>
          <a:lstStyle/>
          <a:p>
            <a:pPr marL="95250" indent="-95250" algn="just"/>
            <a:endParaRPr lang="pt-B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B15549-60DE-416A-8005-5ED5259790BC}" type="slidenum">
              <a:rPr lang="pt-BR"/>
              <a:pPr/>
              <a:t>44</a:t>
            </a:fld>
            <a:endParaRPr lang="pt-BR"/>
          </a:p>
        </p:txBody>
      </p:sp>
      <p:sp>
        <p:nvSpPr>
          <p:cNvPr id="521218" name="Rectangle 2"/>
          <p:cNvSpPr>
            <a:spLocks noGrp="1" noRot="1" noChangeAspect="1" noChangeArrowheads="1" noTextEdit="1"/>
          </p:cNvSpPr>
          <p:nvPr>
            <p:ph type="sldImg"/>
          </p:nvPr>
        </p:nvSpPr>
        <p:spPr>
          <a:xfrm>
            <a:off x="1144588" y="685800"/>
            <a:ext cx="4573587" cy="3430588"/>
          </a:xfrm>
          <a:ln/>
        </p:spPr>
      </p:sp>
      <p:sp>
        <p:nvSpPr>
          <p:cNvPr id="521219" name="Rectangle 3"/>
          <p:cNvSpPr>
            <a:spLocks noGrp="1" noChangeArrowheads="1"/>
          </p:cNvSpPr>
          <p:nvPr>
            <p:ph type="body" idx="1"/>
          </p:nvPr>
        </p:nvSpPr>
        <p:spPr/>
        <p:txBody>
          <a:bodyPr wrap="square" lIns="91417" tIns="45708" rIns="91417" bIns="45708"/>
          <a:lstStyle/>
          <a:p>
            <a:pPr marL="95250" indent="-95250" algn="just"/>
            <a:endParaRPr lang="pt-B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3B91F2-9F86-4509-B851-37E148F966FD}" type="slidenum">
              <a:rPr lang="pt-BR"/>
              <a:pPr/>
              <a:t>45</a:t>
            </a:fld>
            <a:endParaRPr lang="pt-BR"/>
          </a:p>
        </p:txBody>
      </p:sp>
      <p:sp>
        <p:nvSpPr>
          <p:cNvPr id="529410" name="Rectangle 2"/>
          <p:cNvSpPr>
            <a:spLocks noGrp="1" noRot="1" noChangeAspect="1" noChangeArrowheads="1" noTextEdit="1"/>
          </p:cNvSpPr>
          <p:nvPr>
            <p:ph type="sldImg"/>
          </p:nvPr>
        </p:nvSpPr>
        <p:spPr>
          <a:xfrm>
            <a:off x="1144588" y="685800"/>
            <a:ext cx="4573587" cy="3430588"/>
          </a:xfrm>
          <a:ln/>
        </p:spPr>
      </p:sp>
      <p:sp>
        <p:nvSpPr>
          <p:cNvPr id="529411" name="Rectangle 3"/>
          <p:cNvSpPr>
            <a:spLocks noGrp="1" noChangeArrowheads="1"/>
          </p:cNvSpPr>
          <p:nvPr>
            <p:ph type="body" idx="1"/>
          </p:nvPr>
        </p:nvSpPr>
        <p:spPr/>
        <p:txBody>
          <a:bodyPr wrap="square" lIns="91417" tIns="45708" rIns="91417" bIns="45708"/>
          <a:lstStyle/>
          <a:p>
            <a:pPr marL="95250" indent="-95250" algn="just"/>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5235B9-55D4-426D-AEEA-70284C4F7A48}" type="slidenum">
              <a:rPr lang="pt-BR"/>
              <a:pPr/>
              <a:t>5</a:t>
            </a:fld>
            <a:endParaRPr lang="pt-BR"/>
          </a:p>
        </p:txBody>
      </p:sp>
      <p:sp>
        <p:nvSpPr>
          <p:cNvPr id="395266" name="Rectangle 2"/>
          <p:cNvSpPr>
            <a:spLocks noGrp="1" noRot="1" noChangeAspect="1" noChangeArrowheads="1" noTextEdit="1"/>
          </p:cNvSpPr>
          <p:nvPr>
            <p:ph type="sldImg"/>
          </p:nvPr>
        </p:nvSpPr>
        <p:spPr>
          <a:ln/>
        </p:spPr>
      </p:sp>
      <p:sp>
        <p:nvSpPr>
          <p:cNvPr id="395267" name="Rectangle 3"/>
          <p:cNvSpPr>
            <a:spLocks noGrp="1" noChangeArrowheads="1"/>
          </p:cNvSpPr>
          <p:nvPr>
            <p:ph type="body" idx="1"/>
          </p:nvPr>
        </p:nvSpPr>
        <p:spPr>
          <a:xfrm>
            <a:off x="685800" y="4343400"/>
            <a:ext cx="5486400" cy="4114800"/>
          </a:xfrm>
        </p:spPr>
        <p:txBody>
          <a:bodyPr/>
          <a:lstStyle/>
          <a:p>
            <a:endParaRPr 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0BD8B3-0508-490F-9333-8F98E9FF283C}" type="slidenum">
              <a:rPr lang="pt-BR"/>
              <a:pPr/>
              <a:t>6</a:t>
            </a:fld>
            <a:endParaRPr lang="pt-BR"/>
          </a:p>
        </p:txBody>
      </p:sp>
      <p:sp>
        <p:nvSpPr>
          <p:cNvPr id="397314" name="Rectangle 2"/>
          <p:cNvSpPr>
            <a:spLocks noGrp="1" noRot="1" noChangeAspect="1" noChangeArrowheads="1" noTextEdit="1"/>
          </p:cNvSpPr>
          <p:nvPr>
            <p:ph type="sldImg"/>
          </p:nvPr>
        </p:nvSpPr>
        <p:spPr>
          <a:ln/>
        </p:spPr>
      </p:sp>
      <p:sp>
        <p:nvSpPr>
          <p:cNvPr id="397315" name="Rectangle 3"/>
          <p:cNvSpPr>
            <a:spLocks noGrp="1" noChangeArrowheads="1"/>
          </p:cNvSpPr>
          <p:nvPr>
            <p:ph type="body" idx="1"/>
          </p:nvPr>
        </p:nvSpPr>
        <p:spPr>
          <a:xfrm>
            <a:off x="685800" y="4343400"/>
            <a:ext cx="5486400" cy="4114800"/>
          </a:xfrm>
        </p:spPr>
        <p:txBody>
          <a:bodyPr/>
          <a:lstStyle/>
          <a:p>
            <a:endParaRPr 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97DBC6-3F61-4A0B-922F-4C1CBACC6DBA}" type="slidenum">
              <a:rPr lang="pt-BR"/>
              <a:pPr/>
              <a:t>7</a:t>
            </a:fld>
            <a:endParaRPr lang="pt-BR"/>
          </a:p>
        </p:txBody>
      </p:sp>
      <p:sp>
        <p:nvSpPr>
          <p:cNvPr id="399362" name="Rectangle 2"/>
          <p:cNvSpPr>
            <a:spLocks noGrp="1" noRot="1" noChangeAspect="1" noChangeArrowheads="1" noTextEdit="1"/>
          </p:cNvSpPr>
          <p:nvPr>
            <p:ph type="sldImg"/>
          </p:nvPr>
        </p:nvSpPr>
        <p:spPr>
          <a:ln/>
        </p:spPr>
      </p:sp>
      <p:sp>
        <p:nvSpPr>
          <p:cNvPr id="399363" name="Rectangle 3"/>
          <p:cNvSpPr>
            <a:spLocks noGrp="1" noChangeArrowheads="1"/>
          </p:cNvSpPr>
          <p:nvPr>
            <p:ph type="body" idx="1"/>
          </p:nvPr>
        </p:nvSpPr>
        <p:spPr>
          <a:xfrm>
            <a:off x="685800" y="4343400"/>
            <a:ext cx="5486400" cy="4114800"/>
          </a:xfrm>
        </p:spPr>
        <p:txBody>
          <a:bodyPr/>
          <a:lstStyle/>
          <a:p>
            <a:endParaRPr 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719B39-F2E9-42B2-93DB-88E9788DD41F}" type="slidenum">
              <a:rPr lang="pt-BR"/>
              <a:pPr/>
              <a:t>8</a:t>
            </a:fld>
            <a:endParaRPr lang="pt-BR"/>
          </a:p>
        </p:txBody>
      </p:sp>
      <p:sp>
        <p:nvSpPr>
          <p:cNvPr id="403458" name="Rectangle 2"/>
          <p:cNvSpPr>
            <a:spLocks noGrp="1" noRot="1" noChangeAspect="1" noChangeArrowheads="1" noTextEdit="1"/>
          </p:cNvSpPr>
          <p:nvPr>
            <p:ph type="sldImg"/>
          </p:nvPr>
        </p:nvSpPr>
        <p:spPr>
          <a:ln/>
        </p:spPr>
      </p:sp>
      <p:sp>
        <p:nvSpPr>
          <p:cNvPr id="403459" name="Rectangle 3"/>
          <p:cNvSpPr>
            <a:spLocks noGrp="1" noChangeArrowheads="1"/>
          </p:cNvSpPr>
          <p:nvPr>
            <p:ph type="body" idx="1"/>
          </p:nvPr>
        </p:nvSpPr>
        <p:spPr>
          <a:xfrm>
            <a:off x="685800" y="4343400"/>
            <a:ext cx="5486400" cy="4114800"/>
          </a:xfrm>
        </p:spPr>
        <p:txBody>
          <a:bodyPr/>
          <a:lstStyle/>
          <a:p>
            <a:endParaRPr 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942BAA-EED9-4263-8DEF-CA2BDF0061A9}" type="slidenum">
              <a:rPr lang="pt-BR"/>
              <a:pPr/>
              <a:t>9</a:t>
            </a:fld>
            <a:endParaRPr lang="pt-BR"/>
          </a:p>
        </p:txBody>
      </p:sp>
      <p:sp>
        <p:nvSpPr>
          <p:cNvPr id="405506" name="Rectangle 2"/>
          <p:cNvSpPr>
            <a:spLocks noGrp="1" noRot="1" noChangeAspect="1" noChangeArrowheads="1" noTextEdit="1"/>
          </p:cNvSpPr>
          <p:nvPr>
            <p:ph type="sldImg"/>
          </p:nvPr>
        </p:nvSpPr>
        <p:spPr>
          <a:ln/>
        </p:spPr>
      </p:sp>
      <p:sp>
        <p:nvSpPr>
          <p:cNvPr id="405507" name="Rectangle 3"/>
          <p:cNvSpPr>
            <a:spLocks noGrp="1" noChangeArrowheads="1"/>
          </p:cNvSpPr>
          <p:nvPr>
            <p:ph type="body" idx="1"/>
          </p:nvPr>
        </p:nvSpPr>
        <p:spPr>
          <a:xfrm>
            <a:off x="685800" y="4343400"/>
            <a:ext cx="5486400" cy="4114800"/>
          </a:xfrm>
        </p:spPr>
        <p:txBody>
          <a:bodyPr/>
          <a:lstStyle/>
          <a:p>
            <a:endParaRPr 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9C3EE8-A9CC-4C31-BDB4-D7D0CAEAFE4D}" type="slidenum">
              <a:rPr lang="pt-BR"/>
              <a:pPr/>
              <a:t>10</a:t>
            </a:fld>
            <a:endParaRPr lang="pt-BR"/>
          </a:p>
        </p:txBody>
      </p:sp>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p:txBody>
          <a:bodyPr/>
          <a:lstStyle/>
          <a:p>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82E108CD-C6F3-4B44-900C-6A30AEF73F75}" type="datetimeFigureOut">
              <a:rPr lang="pt-BR" smtClean="0"/>
              <a:t>16/11/2015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2F3036E-35FB-4265-96FE-256669BD35F0}"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2E108CD-C6F3-4B44-900C-6A30AEF73F75}" type="datetimeFigureOut">
              <a:rPr lang="pt-BR" smtClean="0"/>
              <a:t>16/11/2015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2F3036E-35FB-4265-96FE-256669BD35F0}"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2E108CD-C6F3-4B44-900C-6A30AEF73F75}" type="datetimeFigureOut">
              <a:rPr lang="pt-BR" smtClean="0"/>
              <a:t>16/11/2015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2F3036E-35FB-4265-96FE-256669BD35F0}" type="slidenum">
              <a:rPr lang="pt-BR" smtClean="0"/>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ítulo, text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685800" y="768350"/>
            <a:ext cx="7772400"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685800" y="1981200"/>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981200"/>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a:xfrm>
            <a:off x="665163" y="6367463"/>
            <a:ext cx="1905000" cy="457200"/>
          </a:xfrm>
        </p:spPr>
        <p:txBody>
          <a:bodyPr/>
          <a:lstStyle>
            <a:lvl1pPr>
              <a:defRPr/>
            </a:lvl1pPr>
          </a:lstStyle>
          <a:p>
            <a:endParaRPr lang="en-US"/>
          </a:p>
        </p:txBody>
      </p:sp>
      <p:sp>
        <p:nvSpPr>
          <p:cNvPr id="6" name="Espaço Reservado para Rodapé 5"/>
          <p:cNvSpPr>
            <a:spLocks noGrp="1"/>
          </p:cNvSpPr>
          <p:nvPr>
            <p:ph type="ftr" sz="quarter" idx="11"/>
          </p:nvPr>
        </p:nvSpPr>
        <p:spPr>
          <a:xfrm>
            <a:off x="3103563" y="6367463"/>
            <a:ext cx="2895600" cy="457200"/>
          </a:xfrm>
        </p:spPr>
        <p:txBody>
          <a:bodyPr/>
          <a:lstStyle>
            <a:lvl1pPr>
              <a:defRPr/>
            </a:lvl1pPr>
          </a:lstStyle>
          <a:p>
            <a:endParaRPr lang="en-US"/>
          </a:p>
        </p:txBody>
      </p:sp>
      <p:sp>
        <p:nvSpPr>
          <p:cNvPr id="7" name="Espaço Reservado para Número de Slide 6"/>
          <p:cNvSpPr>
            <a:spLocks noGrp="1"/>
          </p:cNvSpPr>
          <p:nvPr>
            <p:ph type="sldNum" sz="quarter" idx="12"/>
          </p:nvPr>
        </p:nvSpPr>
        <p:spPr>
          <a:xfrm>
            <a:off x="6532563" y="6367463"/>
            <a:ext cx="1905000" cy="457200"/>
          </a:xfrm>
        </p:spPr>
        <p:txBody>
          <a:bodyPr/>
          <a:lstStyle>
            <a:lvl1pPr>
              <a:defRPr/>
            </a:lvl1pPr>
          </a:lstStyle>
          <a:p>
            <a:fld id="{AAB1DD0C-9892-49CC-8255-AA9460D8CA6D}"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2E108CD-C6F3-4B44-900C-6A30AEF73F75}" type="datetimeFigureOut">
              <a:rPr lang="pt-BR" smtClean="0"/>
              <a:t>16/11/2015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2F3036E-35FB-4265-96FE-256669BD35F0}"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82E108CD-C6F3-4B44-900C-6A30AEF73F75}" type="datetimeFigureOut">
              <a:rPr lang="pt-BR" smtClean="0"/>
              <a:t>16/11/2015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2F3036E-35FB-4265-96FE-256669BD35F0}"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82E108CD-C6F3-4B44-900C-6A30AEF73F75}" type="datetimeFigureOut">
              <a:rPr lang="pt-BR" smtClean="0"/>
              <a:t>16/11/2015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2F3036E-35FB-4265-96FE-256669BD35F0}"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82E108CD-C6F3-4B44-900C-6A30AEF73F75}" type="datetimeFigureOut">
              <a:rPr lang="pt-BR" smtClean="0"/>
              <a:t>16/11/2015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E2F3036E-35FB-4265-96FE-256669BD35F0}"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82E108CD-C6F3-4B44-900C-6A30AEF73F75}" type="datetimeFigureOut">
              <a:rPr lang="pt-BR" smtClean="0"/>
              <a:t>16/11/2015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2F3036E-35FB-4265-96FE-256669BD35F0}"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82E108CD-C6F3-4B44-900C-6A30AEF73F75}" type="datetimeFigureOut">
              <a:rPr lang="pt-BR" smtClean="0"/>
              <a:t>16/11/2015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E2F3036E-35FB-4265-96FE-256669BD35F0}"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82E108CD-C6F3-4B44-900C-6A30AEF73F75}" type="datetimeFigureOut">
              <a:rPr lang="pt-BR" smtClean="0"/>
              <a:t>16/11/2015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2F3036E-35FB-4265-96FE-256669BD35F0}"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82E108CD-C6F3-4B44-900C-6A30AEF73F75}" type="datetimeFigureOut">
              <a:rPr lang="pt-BR" smtClean="0"/>
              <a:t>16/11/2015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2F3036E-35FB-4265-96FE-256669BD35F0}"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E108CD-C6F3-4B44-900C-6A30AEF73F75}" type="datetimeFigureOut">
              <a:rPr lang="pt-BR" smtClean="0"/>
              <a:t>16/11/2015</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F3036E-35FB-4265-96FE-256669BD35F0}"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Microsoft_Excel_97-2003_Worksheet1.xls"/></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4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n-US" dirty="0" err="1" smtClean="0"/>
              <a:t>Estrutura</a:t>
            </a:r>
            <a:r>
              <a:rPr lang="en-US" dirty="0" smtClean="0"/>
              <a:t> </a:t>
            </a:r>
            <a:r>
              <a:rPr lang="en-US" dirty="0" err="1" smtClean="0"/>
              <a:t>Tarifária</a:t>
            </a:r>
            <a:r>
              <a:rPr lang="en-US" dirty="0" smtClean="0"/>
              <a:t> </a:t>
            </a:r>
            <a:endParaRPr lang="pt-BR" dirty="0"/>
          </a:p>
        </p:txBody>
      </p:sp>
      <p:sp>
        <p:nvSpPr>
          <p:cNvPr id="3" name="Subtítulo 2"/>
          <p:cNvSpPr>
            <a:spLocks noGrp="1"/>
          </p:cNvSpPr>
          <p:nvPr>
            <p:ph type="subTitle" idx="1"/>
          </p:nvPr>
        </p:nvSpPr>
        <p:spPr/>
        <p:txBody>
          <a:bodyPr/>
          <a:lstStyle/>
          <a:p>
            <a:r>
              <a:rPr lang="en-US" dirty="0" smtClean="0"/>
              <a:t>PEN</a:t>
            </a:r>
            <a:r>
              <a:rPr lang="en-US" dirty="0" smtClean="0"/>
              <a:t>5009</a:t>
            </a:r>
            <a:endParaRPr lang="en-US" dirty="0" smtClean="0"/>
          </a:p>
          <a:p>
            <a:r>
              <a:rPr lang="en-US" dirty="0" smtClean="0"/>
              <a:t>Aula </a:t>
            </a:r>
            <a:r>
              <a:rPr lang="en-US" dirty="0" smtClean="0"/>
              <a:t>17/11</a:t>
            </a:r>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a:xfrm>
            <a:off x="152400" y="76200"/>
            <a:ext cx="8915400" cy="1143000"/>
          </a:xfrm>
        </p:spPr>
        <p:txBody>
          <a:bodyPr/>
          <a:lstStyle/>
          <a:p>
            <a:r>
              <a:rPr lang="pt-BR" sz="3200" dirty="0"/>
              <a:t>Tarifas em Monopólio </a:t>
            </a:r>
            <a:r>
              <a:rPr lang="pt-BR" sz="3200" dirty="0" smtClean="0"/>
              <a:t>Multimercados</a:t>
            </a:r>
            <a:endParaRPr lang="pt-BR" dirty="0"/>
          </a:p>
        </p:txBody>
      </p:sp>
      <p:sp>
        <p:nvSpPr>
          <p:cNvPr id="420867" name="Rectangle 3"/>
          <p:cNvSpPr>
            <a:spLocks noGrp="1" noChangeArrowheads="1"/>
          </p:cNvSpPr>
          <p:nvPr>
            <p:ph type="body" idx="1"/>
          </p:nvPr>
        </p:nvSpPr>
        <p:spPr>
          <a:xfrm>
            <a:off x="685800" y="1412875"/>
            <a:ext cx="7772400" cy="4752975"/>
          </a:xfrm>
        </p:spPr>
        <p:txBody>
          <a:bodyPr>
            <a:normAutofit fontScale="92500" lnSpcReduction="20000"/>
          </a:bodyPr>
          <a:lstStyle/>
          <a:p>
            <a:r>
              <a:rPr lang="pt-BR" dirty="0" smtClean="0"/>
              <a:t>Consideramos agora o regulador que o regulador estabeleça as tarifas para duas classes de consumidores X e Y</a:t>
            </a:r>
          </a:p>
          <a:p>
            <a:r>
              <a:rPr lang="pt-BR" dirty="0" smtClean="0"/>
              <a:t>Exemplo</a:t>
            </a:r>
            <a:r>
              <a:rPr lang="pt-BR" dirty="0"/>
              <a:t>:</a:t>
            </a:r>
          </a:p>
          <a:p>
            <a:pPr lvl="1"/>
            <a:r>
              <a:rPr lang="pt-BR" dirty="0"/>
              <a:t>Seja  C = 1800 + 20X +20Y  a função custo da firma </a:t>
            </a:r>
            <a:r>
              <a:rPr lang="pt-BR" dirty="0" err="1" smtClean="0"/>
              <a:t>multiprodutora</a:t>
            </a:r>
            <a:endParaRPr lang="pt-BR" dirty="0"/>
          </a:p>
          <a:p>
            <a:pPr lvl="1"/>
            <a:r>
              <a:rPr lang="pt-BR" dirty="0"/>
              <a:t>Sejam as funções de demanda dos </a:t>
            </a:r>
            <a:r>
              <a:rPr lang="pt-BR" dirty="0" smtClean="0"/>
              <a:t>produtos </a:t>
            </a:r>
            <a:r>
              <a:rPr lang="pt-BR" dirty="0"/>
              <a:t>X e Y (independentes</a:t>
            </a:r>
            <a:r>
              <a:rPr lang="pt-BR" dirty="0" smtClean="0"/>
              <a:t>) dadas por: </a:t>
            </a:r>
          </a:p>
          <a:p>
            <a:pPr lvl="2"/>
            <a:r>
              <a:rPr lang="pt-BR" dirty="0" smtClean="0"/>
              <a:t>X </a:t>
            </a:r>
            <a:r>
              <a:rPr lang="pt-BR" dirty="0"/>
              <a:t>= 100 - P</a:t>
            </a:r>
            <a:r>
              <a:rPr lang="pt-BR" baseline="-25000" dirty="0"/>
              <a:t>X </a:t>
            </a:r>
            <a:r>
              <a:rPr lang="pt-BR" dirty="0" smtClean="0"/>
              <a:t> </a:t>
            </a:r>
          </a:p>
          <a:p>
            <a:pPr lvl="2"/>
            <a:r>
              <a:rPr lang="pt-BR" dirty="0" smtClean="0"/>
              <a:t>Y </a:t>
            </a:r>
            <a:r>
              <a:rPr lang="pt-BR" dirty="0"/>
              <a:t>= 120 - </a:t>
            </a:r>
            <a:r>
              <a:rPr lang="pt-BR" dirty="0" smtClean="0"/>
              <a:t>2P</a:t>
            </a:r>
            <a:r>
              <a:rPr lang="pt-BR" baseline="-25000" dirty="0" smtClean="0"/>
              <a:t>Y</a:t>
            </a:r>
            <a:endParaRPr lang="pt-BR" sz="1600" baseline="-25000" dirty="0"/>
          </a:p>
          <a:p>
            <a:r>
              <a:rPr lang="pt-BR" sz="2800" dirty="0" smtClean="0"/>
              <a:t>Pergunta-se o </a:t>
            </a:r>
            <a:r>
              <a:rPr lang="pt-BR" sz="2800" dirty="0"/>
              <a:t>que acontece se o monopolista </a:t>
            </a:r>
            <a:r>
              <a:rPr lang="pt-BR" sz="2800" dirty="0" smtClean="0"/>
              <a:t>cobra </a:t>
            </a:r>
            <a:r>
              <a:rPr lang="pt-BR" sz="2800" dirty="0"/>
              <a:t>um preço </a:t>
            </a:r>
            <a:r>
              <a:rPr lang="pt-BR" sz="2800" dirty="0" smtClean="0"/>
              <a:t>uniforme desses consumidores?</a:t>
            </a:r>
            <a:endParaRPr lang="pt-BR"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Rectangle 2"/>
          <p:cNvSpPr>
            <a:spLocks noGrp="1" noChangeArrowheads="1"/>
          </p:cNvSpPr>
          <p:nvPr>
            <p:ph type="title"/>
          </p:nvPr>
        </p:nvSpPr>
        <p:spPr>
          <a:xfrm>
            <a:off x="609600" y="76200"/>
            <a:ext cx="8153400" cy="1143000"/>
          </a:xfrm>
        </p:spPr>
        <p:txBody>
          <a:bodyPr>
            <a:normAutofit fontScale="90000"/>
          </a:bodyPr>
          <a:lstStyle/>
          <a:p>
            <a:r>
              <a:rPr lang="pt-BR" dirty="0" smtClean="0"/>
              <a:t>Equilíbrio do Monopolista </a:t>
            </a:r>
            <a:br>
              <a:rPr lang="pt-BR" dirty="0" smtClean="0"/>
            </a:br>
            <a:r>
              <a:rPr lang="pt-BR" dirty="0" smtClean="0"/>
              <a:t>com Preço Homogêneo </a:t>
            </a:r>
            <a:endParaRPr lang="pt-BR" dirty="0"/>
          </a:p>
        </p:txBody>
      </p:sp>
      <p:sp>
        <p:nvSpPr>
          <p:cNvPr id="422915" name="Text Box 3"/>
          <p:cNvSpPr txBox="1">
            <a:spLocks noChangeAspect="1" noChangeArrowheads="1"/>
          </p:cNvSpPr>
          <p:nvPr/>
        </p:nvSpPr>
        <p:spPr bwMode="auto">
          <a:xfrm>
            <a:off x="6889750" y="6019800"/>
            <a:ext cx="404813"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Q</a:t>
            </a:r>
          </a:p>
        </p:txBody>
      </p:sp>
      <p:sp>
        <p:nvSpPr>
          <p:cNvPr id="422916" name="Text Box 4"/>
          <p:cNvSpPr txBox="1">
            <a:spLocks noChangeAspect="1" noChangeArrowheads="1"/>
          </p:cNvSpPr>
          <p:nvPr/>
        </p:nvSpPr>
        <p:spPr bwMode="auto">
          <a:xfrm>
            <a:off x="4911725" y="6019800"/>
            <a:ext cx="488950"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80</a:t>
            </a:r>
          </a:p>
        </p:txBody>
      </p:sp>
      <p:sp>
        <p:nvSpPr>
          <p:cNvPr id="422917" name="Line 5"/>
          <p:cNvSpPr>
            <a:spLocks noChangeAspect="1" noChangeShapeType="1"/>
          </p:cNvSpPr>
          <p:nvPr/>
        </p:nvSpPr>
        <p:spPr bwMode="auto">
          <a:xfrm>
            <a:off x="1592263" y="2130425"/>
            <a:ext cx="4762" cy="3925888"/>
          </a:xfrm>
          <a:prstGeom prst="line">
            <a:avLst/>
          </a:prstGeom>
          <a:noFill/>
          <a:ln w="38100" cap="sq">
            <a:solidFill>
              <a:schemeClr val="tx1"/>
            </a:solidFill>
            <a:round/>
            <a:headEnd type="none" w="sm" len="sm"/>
            <a:tailEnd/>
          </a:ln>
          <a:effectLst/>
        </p:spPr>
        <p:txBody>
          <a:bodyPr wrap="none" anchor="ctr"/>
          <a:lstStyle/>
          <a:p>
            <a:endParaRPr lang="pt-BR"/>
          </a:p>
        </p:txBody>
      </p:sp>
      <p:sp>
        <p:nvSpPr>
          <p:cNvPr id="422918" name="Line 6"/>
          <p:cNvSpPr>
            <a:spLocks noChangeAspect="1" noChangeShapeType="1"/>
          </p:cNvSpPr>
          <p:nvPr/>
        </p:nvSpPr>
        <p:spPr bwMode="auto">
          <a:xfrm>
            <a:off x="1592263" y="6056313"/>
            <a:ext cx="5491162" cy="0"/>
          </a:xfrm>
          <a:prstGeom prst="line">
            <a:avLst/>
          </a:prstGeom>
          <a:noFill/>
          <a:ln w="38100" cap="sq">
            <a:solidFill>
              <a:schemeClr val="tx1"/>
            </a:solidFill>
            <a:round/>
            <a:headEnd type="none" w="sm" len="sm"/>
            <a:tailEnd/>
          </a:ln>
          <a:effectLst/>
        </p:spPr>
        <p:txBody>
          <a:bodyPr wrap="none" anchor="ctr"/>
          <a:lstStyle/>
          <a:p>
            <a:endParaRPr lang="pt-BR"/>
          </a:p>
        </p:txBody>
      </p:sp>
      <p:sp>
        <p:nvSpPr>
          <p:cNvPr id="422919" name="Line 7"/>
          <p:cNvSpPr>
            <a:spLocks noChangeAspect="1" noChangeShapeType="1"/>
          </p:cNvSpPr>
          <p:nvPr/>
        </p:nvSpPr>
        <p:spPr bwMode="auto">
          <a:xfrm>
            <a:off x="5091113" y="5029200"/>
            <a:ext cx="0" cy="1027113"/>
          </a:xfrm>
          <a:prstGeom prst="line">
            <a:avLst/>
          </a:prstGeom>
          <a:noFill/>
          <a:ln w="38100" cap="rnd">
            <a:solidFill>
              <a:schemeClr val="tx1"/>
            </a:solidFill>
            <a:prstDash val="sysDot"/>
            <a:round/>
            <a:headEnd type="none" w="sm" len="sm"/>
            <a:tailEnd/>
          </a:ln>
          <a:effectLst/>
        </p:spPr>
        <p:txBody>
          <a:bodyPr rot="10800000" wrap="none" anchor="ctr"/>
          <a:lstStyle/>
          <a:p>
            <a:endParaRPr lang="pt-BR"/>
          </a:p>
        </p:txBody>
      </p:sp>
      <p:sp>
        <p:nvSpPr>
          <p:cNvPr id="422920" name="Text Box 8"/>
          <p:cNvSpPr txBox="1">
            <a:spLocks noChangeAspect="1" noChangeArrowheads="1"/>
          </p:cNvSpPr>
          <p:nvPr/>
        </p:nvSpPr>
        <p:spPr bwMode="auto">
          <a:xfrm>
            <a:off x="1219200" y="1900238"/>
            <a:ext cx="336550"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a:t>
            </a:r>
          </a:p>
        </p:txBody>
      </p:sp>
      <p:sp>
        <p:nvSpPr>
          <p:cNvPr id="422921" name="Text Box 9"/>
          <p:cNvSpPr txBox="1">
            <a:spLocks noChangeAspect="1" noChangeArrowheads="1"/>
          </p:cNvSpPr>
          <p:nvPr/>
        </p:nvSpPr>
        <p:spPr bwMode="auto">
          <a:xfrm>
            <a:off x="1143000" y="4724400"/>
            <a:ext cx="488950"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20</a:t>
            </a:r>
            <a:endParaRPr lang="pt-BR" baseline="-25000">
              <a:latin typeface="Times New Roman" pitchFamily="18" charset="0"/>
            </a:endParaRPr>
          </a:p>
        </p:txBody>
      </p:sp>
      <p:sp>
        <p:nvSpPr>
          <p:cNvPr id="422922" name="Line 10"/>
          <p:cNvSpPr>
            <a:spLocks noChangeShapeType="1"/>
          </p:cNvSpPr>
          <p:nvPr/>
        </p:nvSpPr>
        <p:spPr bwMode="auto">
          <a:xfrm>
            <a:off x="1828800" y="2971800"/>
            <a:ext cx="4572000" cy="2743200"/>
          </a:xfrm>
          <a:prstGeom prst="line">
            <a:avLst/>
          </a:prstGeom>
          <a:noFill/>
          <a:ln w="38100" cap="sq">
            <a:solidFill>
              <a:schemeClr val="tx1"/>
            </a:solidFill>
            <a:round/>
            <a:headEnd type="none" w="sm" len="sm"/>
            <a:tailEnd/>
          </a:ln>
          <a:effectLst/>
        </p:spPr>
        <p:txBody>
          <a:bodyPr rot="10800000" wrap="none" anchor="ctr"/>
          <a:lstStyle/>
          <a:p>
            <a:endParaRPr lang="pt-BR"/>
          </a:p>
        </p:txBody>
      </p:sp>
      <p:sp>
        <p:nvSpPr>
          <p:cNvPr id="422923" name="Line 11"/>
          <p:cNvSpPr>
            <a:spLocks noChangeShapeType="1"/>
          </p:cNvSpPr>
          <p:nvPr/>
        </p:nvSpPr>
        <p:spPr bwMode="auto">
          <a:xfrm>
            <a:off x="3048000" y="2514600"/>
            <a:ext cx="2895600" cy="3429000"/>
          </a:xfrm>
          <a:prstGeom prst="line">
            <a:avLst/>
          </a:prstGeom>
          <a:noFill/>
          <a:ln w="38100" cap="sq">
            <a:solidFill>
              <a:schemeClr val="tx1"/>
            </a:solidFill>
            <a:round/>
            <a:headEnd type="none" w="sm" len="sm"/>
            <a:tailEnd/>
          </a:ln>
          <a:effectLst/>
        </p:spPr>
        <p:txBody>
          <a:bodyPr rot="10800000" wrap="none" anchor="ctr"/>
          <a:lstStyle/>
          <a:p>
            <a:endParaRPr lang="pt-BR"/>
          </a:p>
        </p:txBody>
      </p:sp>
      <p:sp>
        <p:nvSpPr>
          <p:cNvPr id="422924" name="Text Box 12"/>
          <p:cNvSpPr txBox="1">
            <a:spLocks noChangeArrowheads="1"/>
          </p:cNvSpPr>
          <p:nvPr/>
        </p:nvSpPr>
        <p:spPr bwMode="auto">
          <a:xfrm>
            <a:off x="2871788" y="1981200"/>
            <a:ext cx="404812"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X</a:t>
            </a:r>
          </a:p>
        </p:txBody>
      </p:sp>
      <p:sp>
        <p:nvSpPr>
          <p:cNvPr id="422925" name="Text Box 13"/>
          <p:cNvSpPr txBox="1">
            <a:spLocks noChangeArrowheads="1"/>
          </p:cNvSpPr>
          <p:nvPr/>
        </p:nvSpPr>
        <p:spPr bwMode="auto">
          <a:xfrm>
            <a:off x="1905000" y="2590800"/>
            <a:ext cx="404813"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Y</a:t>
            </a:r>
          </a:p>
        </p:txBody>
      </p:sp>
      <p:sp>
        <p:nvSpPr>
          <p:cNvPr id="422926" name="Line 14"/>
          <p:cNvSpPr>
            <a:spLocks noChangeShapeType="1"/>
          </p:cNvSpPr>
          <p:nvPr/>
        </p:nvSpPr>
        <p:spPr bwMode="auto">
          <a:xfrm flipH="1">
            <a:off x="1520825" y="4953000"/>
            <a:ext cx="3508375" cy="0"/>
          </a:xfrm>
          <a:prstGeom prst="line">
            <a:avLst/>
          </a:prstGeom>
          <a:noFill/>
          <a:ln w="38100" cap="rnd">
            <a:solidFill>
              <a:schemeClr val="tx1"/>
            </a:solidFill>
            <a:prstDash val="sysDot"/>
            <a:round/>
            <a:headEnd type="none" w="sm" len="sm"/>
            <a:tailEnd/>
          </a:ln>
          <a:effectLst/>
        </p:spPr>
        <p:txBody>
          <a:bodyPr rot="10800000" wrap="none" anchor="ctr"/>
          <a:lstStyle/>
          <a:p>
            <a:endParaRPr lang="pt-BR"/>
          </a:p>
        </p:txBody>
      </p:sp>
      <p:grpSp>
        <p:nvGrpSpPr>
          <p:cNvPr id="2" name="Group 15"/>
          <p:cNvGrpSpPr>
            <a:grpSpLocks/>
          </p:cNvGrpSpPr>
          <p:nvPr/>
        </p:nvGrpSpPr>
        <p:grpSpPr bwMode="auto">
          <a:xfrm>
            <a:off x="914400" y="3733800"/>
            <a:ext cx="3935413" cy="2743200"/>
            <a:chOff x="576" y="2352"/>
            <a:chExt cx="2479" cy="1728"/>
          </a:xfrm>
        </p:grpSpPr>
        <p:sp>
          <p:nvSpPr>
            <p:cNvPr id="422928" name="Text Box 16"/>
            <p:cNvSpPr txBox="1">
              <a:spLocks noChangeArrowheads="1"/>
            </p:cNvSpPr>
            <p:nvPr/>
          </p:nvSpPr>
          <p:spPr bwMode="auto">
            <a:xfrm>
              <a:off x="2304" y="2352"/>
              <a:ext cx="255" cy="288"/>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D</a:t>
              </a:r>
            </a:p>
          </p:txBody>
        </p:sp>
        <p:grpSp>
          <p:nvGrpSpPr>
            <p:cNvPr id="3" name="Group 17"/>
            <p:cNvGrpSpPr>
              <a:grpSpLocks/>
            </p:cNvGrpSpPr>
            <p:nvPr/>
          </p:nvGrpSpPr>
          <p:grpSpPr bwMode="auto">
            <a:xfrm>
              <a:off x="576" y="2400"/>
              <a:ext cx="2479" cy="1680"/>
              <a:chOff x="576" y="2400"/>
              <a:chExt cx="2479" cy="1680"/>
            </a:xfrm>
          </p:grpSpPr>
          <p:sp>
            <p:nvSpPr>
              <p:cNvPr id="422930" name="Text Box 18"/>
              <p:cNvSpPr txBox="1">
                <a:spLocks noChangeAspect="1" noChangeArrowheads="1"/>
              </p:cNvSpPr>
              <p:nvPr/>
            </p:nvSpPr>
            <p:spPr bwMode="auto">
              <a:xfrm>
                <a:off x="576" y="2544"/>
                <a:ext cx="452" cy="288"/>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36,1</a:t>
                </a:r>
              </a:p>
            </p:txBody>
          </p:sp>
          <p:grpSp>
            <p:nvGrpSpPr>
              <p:cNvPr id="4" name="Group 19"/>
              <p:cNvGrpSpPr>
                <a:grpSpLocks/>
              </p:cNvGrpSpPr>
              <p:nvPr/>
            </p:nvGrpSpPr>
            <p:grpSpPr bwMode="auto">
              <a:xfrm>
                <a:off x="1004" y="2400"/>
                <a:ext cx="2051" cy="1680"/>
                <a:chOff x="1004" y="2400"/>
                <a:chExt cx="2051" cy="1680"/>
              </a:xfrm>
            </p:grpSpPr>
            <p:sp>
              <p:nvSpPr>
                <p:cNvPr id="422932" name="Text Box 20"/>
                <p:cNvSpPr txBox="1">
                  <a:spLocks noChangeAspect="1" noChangeArrowheads="1"/>
                </p:cNvSpPr>
                <p:nvPr/>
              </p:nvSpPr>
              <p:spPr bwMode="auto">
                <a:xfrm>
                  <a:off x="2188" y="3792"/>
                  <a:ext cx="452" cy="288"/>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47,7</a:t>
                  </a:r>
                </a:p>
              </p:txBody>
            </p:sp>
            <p:sp>
              <p:nvSpPr>
                <p:cNvPr id="422933" name="Line 21"/>
                <p:cNvSpPr>
                  <a:spLocks noChangeAspect="1" noChangeShapeType="1"/>
                </p:cNvSpPr>
                <p:nvPr/>
              </p:nvSpPr>
              <p:spPr bwMode="auto">
                <a:xfrm>
                  <a:off x="2448" y="2640"/>
                  <a:ext cx="0" cy="1152"/>
                </a:xfrm>
                <a:prstGeom prst="line">
                  <a:avLst/>
                </a:prstGeom>
                <a:noFill/>
                <a:ln w="38100" cap="rnd">
                  <a:solidFill>
                    <a:schemeClr val="tx1"/>
                  </a:solidFill>
                  <a:prstDash val="sysDot"/>
                  <a:round/>
                  <a:headEnd type="none" w="sm" len="sm"/>
                  <a:tailEnd/>
                </a:ln>
                <a:effectLst/>
              </p:spPr>
              <p:txBody>
                <a:bodyPr rot="10800000" wrap="none" anchor="ctr"/>
                <a:lstStyle/>
                <a:p>
                  <a:endParaRPr lang="pt-BR"/>
                </a:p>
              </p:txBody>
            </p:sp>
            <p:sp>
              <p:nvSpPr>
                <p:cNvPr id="422934" name="Text Box 22"/>
                <p:cNvSpPr txBox="1">
                  <a:spLocks noChangeAspect="1" noChangeArrowheads="1"/>
                </p:cNvSpPr>
                <p:nvPr/>
              </p:nvSpPr>
              <p:spPr bwMode="auto">
                <a:xfrm>
                  <a:off x="2590" y="3792"/>
                  <a:ext cx="452" cy="288"/>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63,9</a:t>
                  </a:r>
                </a:p>
              </p:txBody>
            </p:sp>
            <p:sp>
              <p:nvSpPr>
                <p:cNvPr id="422935" name="Line 23"/>
                <p:cNvSpPr>
                  <a:spLocks noChangeAspect="1" noChangeShapeType="1"/>
                </p:cNvSpPr>
                <p:nvPr/>
              </p:nvSpPr>
              <p:spPr bwMode="auto">
                <a:xfrm>
                  <a:off x="2832" y="2688"/>
                  <a:ext cx="0" cy="1152"/>
                </a:xfrm>
                <a:prstGeom prst="line">
                  <a:avLst/>
                </a:prstGeom>
                <a:noFill/>
                <a:ln w="38100" cap="rnd">
                  <a:solidFill>
                    <a:schemeClr val="tx1"/>
                  </a:solidFill>
                  <a:prstDash val="sysDot"/>
                  <a:round/>
                  <a:headEnd type="none" w="sm" len="sm"/>
                  <a:tailEnd/>
                </a:ln>
                <a:effectLst/>
              </p:spPr>
              <p:txBody>
                <a:bodyPr rot="10800000" wrap="none" anchor="ctr"/>
                <a:lstStyle/>
                <a:p>
                  <a:endParaRPr lang="pt-BR"/>
                </a:p>
              </p:txBody>
            </p:sp>
            <p:sp>
              <p:nvSpPr>
                <p:cNvPr id="422936" name="Line 24"/>
                <p:cNvSpPr>
                  <a:spLocks noChangeShapeType="1"/>
                </p:cNvSpPr>
                <p:nvPr/>
              </p:nvSpPr>
              <p:spPr bwMode="auto">
                <a:xfrm flipH="1" flipV="1">
                  <a:off x="1008" y="2675"/>
                  <a:ext cx="1824" cy="13"/>
                </a:xfrm>
                <a:prstGeom prst="line">
                  <a:avLst/>
                </a:prstGeom>
                <a:noFill/>
                <a:ln w="38100" cap="rnd">
                  <a:solidFill>
                    <a:schemeClr val="tx1"/>
                  </a:solidFill>
                  <a:prstDash val="sysDot"/>
                  <a:round/>
                  <a:headEnd type="none" w="sm" len="sm"/>
                  <a:tailEnd/>
                </a:ln>
                <a:effectLst/>
              </p:spPr>
              <p:txBody>
                <a:bodyPr rot="10800000" wrap="none" anchor="ctr"/>
                <a:lstStyle/>
                <a:p>
                  <a:endParaRPr lang="pt-BR"/>
                </a:p>
              </p:txBody>
            </p:sp>
            <p:sp>
              <p:nvSpPr>
                <p:cNvPr id="422937" name="Text Box 25"/>
                <p:cNvSpPr txBox="1">
                  <a:spLocks noChangeArrowheads="1"/>
                </p:cNvSpPr>
                <p:nvPr/>
              </p:nvSpPr>
              <p:spPr bwMode="auto">
                <a:xfrm>
                  <a:off x="1004" y="2880"/>
                  <a:ext cx="233" cy="288"/>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E</a:t>
                  </a:r>
                </a:p>
              </p:txBody>
            </p:sp>
            <p:sp>
              <p:nvSpPr>
                <p:cNvPr id="422938" name="Text Box 26"/>
                <p:cNvSpPr txBox="1">
                  <a:spLocks noChangeArrowheads="1"/>
                </p:cNvSpPr>
                <p:nvPr/>
              </p:nvSpPr>
              <p:spPr bwMode="auto">
                <a:xfrm>
                  <a:off x="1004" y="2400"/>
                  <a:ext cx="244" cy="288"/>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C</a:t>
                  </a:r>
                </a:p>
              </p:txBody>
            </p:sp>
            <p:sp>
              <p:nvSpPr>
                <p:cNvPr id="422939" name="Text Box 27"/>
                <p:cNvSpPr txBox="1">
                  <a:spLocks noChangeArrowheads="1"/>
                </p:cNvSpPr>
                <p:nvPr/>
              </p:nvSpPr>
              <p:spPr bwMode="auto">
                <a:xfrm>
                  <a:off x="2176" y="3120"/>
                  <a:ext cx="223" cy="288"/>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F</a:t>
                  </a:r>
                </a:p>
              </p:txBody>
            </p:sp>
            <p:sp>
              <p:nvSpPr>
                <p:cNvPr id="422940" name="Text Box 28"/>
                <p:cNvSpPr txBox="1">
                  <a:spLocks noChangeArrowheads="1"/>
                </p:cNvSpPr>
                <p:nvPr/>
              </p:nvSpPr>
              <p:spPr bwMode="auto">
                <a:xfrm>
                  <a:off x="2592" y="3120"/>
                  <a:ext cx="255" cy="288"/>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K</a:t>
                  </a:r>
                </a:p>
              </p:txBody>
            </p:sp>
            <p:sp>
              <p:nvSpPr>
                <p:cNvPr id="422941" name="Text Box 29"/>
                <p:cNvSpPr txBox="1">
                  <a:spLocks noChangeArrowheads="1"/>
                </p:cNvSpPr>
                <p:nvPr/>
              </p:nvSpPr>
              <p:spPr bwMode="auto">
                <a:xfrm>
                  <a:off x="2864" y="2400"/>
                  <a:ext cx="191" cy="288"/>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J</a:t>
                  </a:r>
                </a:p>
              </p:txBody>
            </p:sp>
          </p:grpSp>
        </p:grpSp>
      </p:grpSp>
      <p:sp>
        <p:nvSpPr>
          <p:cNvPr id="422942" name="Text Box 30"/>
          <p:cNvSpPr txBox="1">
            <a:spLocks noChangeArrowheads="1"/>
          </p:cNvSpPr>
          <p:nvPr/>
        </p:nvSpPr>
        <p:spPr bwMode="auto">
          <a:xfrm>
            <a:off x="5105400" y="4495800"/>
            <a:ext cx="404813"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H</a:t>
            </a:r>
          </a:p>
        </p:txBody>
      </p:sp>
      <p:sp>
        <p:nvSpPr>
          <p:cNvPr id="422943" name="Line 31"/>
          <p:cNvSpPr>
            <a:spLocks noChangeShapeType="1"/>
          </p:cNvSpPr>
          <p:nvPr/>
        </p:nvSpPr>
        <p:spPr bwMode="auto">
          <a:xfrm flipH="1">
            <a:off x="1587500" y="4581525"/>
            <a:ext cx="3200400" cy="0"/>
          </a:xfrm>
          <a:prstGeom prst="line">
            <a:avLst/>
          </a:prstGeom>
          <a:noFill/>
          <a:ln w="38100" cap="rnd">
            <a:solidFill>
              <a:schemeClr val="tx1"/>
            </a:solidFill>
            <a:prstDash val="sysDot"/>
            <a:round/>
            <a:headEnd type="none" w="sm" len="sm"/>
            <a:tailEnd/>
          </a:ln>
          <a:effectLst/>
        </p:spPr>
        <p:txBody>
          <a:bodyPr rot="10800000" wrap="none" anchor="ct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22943"/>
                                        </p:tgtEl>
                                        <p:attrNameLst>
                                          <p:attrName>style.visibility</p:attrName>
                                        </p:attrNameLst>
                                      </p:cBhvr>
                                      <p:to>
                                        <p:strVal val="visible"/>
                                      </p:to>
                                    </p:set>
                                  </p:childTnLst>
                                  <p:subTnLst>
                                    <p:set>
                                      <p:cBhvr override="childStyle">
                                        <p:cTn dur="1" fill="hold" display="0" masterRel="nextClick" afterEffect="1"/>
                                        <p:tgtEl>
                                          <p:spTgt spid="422943"/>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294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a:xfrm>
            <a:off x="323850" y="404813"/>
            <a:ext cx="8820150" cy="792162"/>
          </a:xfrm>
        </p:spPr>
        <p:txBody>
          <a:bodyPr>
            <a:normAutofit/>
          </a:bodyPr>
          <a:lstStyle/>
          <a:p>
            <a:pPr>
              <a:lnSpc>
                <a:spcPct val="80000"/>
              </a:lnSpc>
            </a:pPr>
            <a:r>
              <a:rPr lang="en-US" sz="3200" dirty="0" smtClean="0"/>
              <a:t>É </a:t>
            </a:r>
            <a:r>
              <a:rPr lang="en-US" sz="3200" dirty="0" err="1" smtClean="0"/>
              <a:t>possível</a:t>
            </a:r>
            <a:r>
              <a:rPr lang="en-US" sz="3200" dirty="0" smtClean="0"/>
              <a:t> </a:t>
            </a:r>
            <a:r>
              <a:rPr lang="en-US" sz="3200" dirty="0" err="1" smtClean="0"/>
              <a:t>melhorar</a:t>
            </a:r>
            <a:r>
              <a:rPr lang="en-US" sz="3200" dirty="0" smtClean="0"/>
              <a:t> o </a:t>
            </a:r>
            <a:r>
              <a:rPr lang="en-US" sz="3200" dirty="0" err="1" smtClean="0"/>
              <a:t>Excedente</a:t>
            </a:r>
            <a:r>
              <a:rPr lang="en-US" sz="3200" dirty="0" smtClean="0"/>
              <a:t> </a:t>
            </a:r>
            <a:r>
              <a:rPr lang="en-US" sz="3200" dirty="0" err="1" smtClean="0"/>
              <a:t>Econômico</a:t>
            </a:r>
            <a:r>
              <a:rPr lang="en-US" sz="3200" dirty="0"/>
              <a:t>?</a:t>
            </a:r>
            <a:r>
              <a:rPr lang="en-US" sz="3200" dirty="0" smtClean="0"/>
              <a:t> </a:t>
            </a:r>
            <a:endParaRPr lang="pt-BR" sz="3200" dirty="0"/>
          </a:p>
        </p:txBody>
      </p:sp>
      <p:sp>
        <p:nvSpPr>
          <p:cNvPr id="427011" name="Rectangle 3"/>
          <p:cNvSpPr>
            <a:spLocks noGrp="1" noChangeArrowheads="1"/>
          </p:cNvSpPr>
          <p:nvPr>
            <p:ph type="body" idx="1"/>
          </p:nvPr>
        </p:nvSpPr>
        <p:spPr>
          <a:xfrm>
            <a:off x="457200" y="1628775"/>
            <a:ext cx="8229600" cy="4968875"/>
          </a:xfrm>
        </p:spPr>
        <p:txBody>
          <a:bodyPr>
            <a:normAutofit/>
          </a:bodyPr>
          <a:lstStyle/>
          <a:p>
            <a:pPr lvl="1"/>
            <a:r>
              <a:rPr lang="pt-BR" dirty="0" smtClean="0"/>
              <a:t>Equilíbrio de Preço Homogêneo (Y = 47,7; X =63.9)</a:t>
            </a:r>
            <a:endParaRPr lang="pt-BR" dirty="0"/>
          </a:p>
          <a:p>
            <a:pPr lvl="1"/>
            <a:r>
              <a:rPr lang="pt-BR" dirty="0" smtClean="0"/>
              <a:t>O que </a:t>
            </a:r>
            <a:r>
              <a:rPr lang="pt-BR" dirty="0" smtClean="0"/>
              <a:t>aconteceria com </a:t>
            </a:r>
            <a:r>
              <a:rPr lang="pt-BR" dirty="0" smtClean="0"/>
              <a:t>a </a:t>
            </a:r>
            <a:r>
              <a:rPr lang="pt-BR" dirty="0" smtClean="0"/>
              <a:t>adoção </a:t>
            </a:r>
            <a:r>
              <a:rPr lang="pt-BR" dirty="0" smtClean="0"/>
              <a:t>de preços </a:t>
            </a:r>
            <a:r>
              <a:rPr lang="pt-BR" dirty="0" smtClean="0"/>
              <a:t>discriminatórios, mantida a restrição </a:t>
            </a:r>
            <a:r>
              <a:rPr lang="pt-BR" dirty="0"/>
              <a:t>de receita total </a:t>
            </a:r>
            <a:r>
              <a:rPr lang="pt-BR" dirty="0" smtClean="0"/>
              <a:t>igual ao </a:t>
            </a:r>
            <a:r>
              <a:rPr lang="pt-BR" dirty="0"/>
              <a:t>custo total </a:t>
            </a:r>
            <a:r>
              <a:rPr lang="pt-BR" dirty="0" smtClean="0"/>
              <a:t>?</a:t>
            </a:r>
            <a:endParaRPr lang="pt-BR" dirty="0" smtClean="0">
              <a:latin typeface="Times New Roman" pitchFamily="18" charset="0"/>
            </a:endParaRPr>
          </a:p>
          <a:p>
            <a:pPr lvl="1"/>
            <a:endParaRPr lang="pt-BR" dirty="0" smtClean="0">
              <a:latin typeface="Times New Roman" pitchFamily="18" charset="0"/>
            </a:endParaRPr>
          </a:p>
          <a:p>
            <a:pPr lvl="1"/>
            <a:r>
              <a:rPr lang="pt-BR" dirty="0" smtClean="0">
                <a:latin typeface="Times New Roman" pitchFamily="18" charset="0"/>
              </a:rPr>
              <a:t>Uma </a:t>
            </a:r>
            <a:r>
              <a:rPr lang="pt-BR" dirty="0" smtClean="0">
                <a:latin typeface="Times New Roman" pitchFamily="18" charset="0"/>
              </a:rPr>
              <a:t>Regra</a:t>
            </a:r>
            <a:r>
              <a:rPr lang="pt-BR" dirty="0" smtClean="0">
                <a:latin typeface="Times New Roman" pitchFamily="18" charset="0"/>
              </a:rPr>
              <a:t>: </a:t>
            </a:r>
            <a:r>
              <a:rPr lang="pt-BR" dirty="0" smtClean="0">
                <a:latin typeface="Times New Roman" pitchFamily="18" charset="0"/>
              </a:rPr>
              <a:t>“</a:t>
            </a:r>
            <a:r>
              <a:rPr lang="pt-BR" dirty="0">
                <a:latin typeface="Times New Roman" pitchFamily="18" charset="0"/>
              </a:rPr>
              <a:t>Reduzir na mesma </a:t>
            </a:r>
            <a:r>
              <a:rPr lang="pt-BR" dirty="0" smtClean="0">
                <a:latin typeface="Times New Roman" pitchFamily="18" charset="0"/>
              </a:rPr>
              <a:t>proporção cada </a:t>
            </a:r>
            <a:r>
              <a:rPr lang="pt-BR" dirty="0" smtClean="0">
                <a:latin typeface="Times New Roman" pitchFamily="18" charset="0"/>
              </a:rPr>
              <a:t>produto até que RT </a:t>
            </a:r>
            <a:r>
              <a:rPr lang="pt-BR" dirty="0">
                <a:latin typeface="Times New Roman" pitchFamily="18" charset="0"/>
              </a:rPr>
              <a:t>= CT</a:t>
            </a:r>
            <a:r>
              <a:rPr lang="pt-BR" dirty="0" smtClean="0">
                <a:latin typeface="Times New Roman" pitchFamily="18" charset="0"/>
              </a:rPr>
              <a:t>”</a:t>
            </a:r>
            <a:endParaRPr lang="pt-BR" dirty="0">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Grp="1" noChangeArrowheads="1"/>
          </p:cNvSpPr>
          <p:nvPr>
            <p:ph type="title"/>
          </p:nvPr>
        </p:nvSpPr>
        <p:spPr>
          <a:xfrm>
            <a:off x="762000" y="76200"/>
            <a:ext cx="7772400" cy="1143000"/>
          </a:xfrm>
        </p:spPr>
        <p:txBody>
          <a:bodyPr/>
          <a:lstStyle/>
          <a:p>
            <a:r>
              <a:rPr lang="pt-BR"/>
              <a:t>Regra de Preço de Ramsey</a:t>
            </a:r>
          </a:p>
        </p:txBody>
      </p:sp>
      <p:sp>
        <p:nvSpPr>
          <p:cNvPr id="424963" name="Text Box 3"/>
          <p:cNvSpPr txBox="1">
            <a:spLocks noChangeAspect="1" noChangeArrowheads="1"/>
          </p:cNvSpPr>
          <p:nvPr/>
        </p:nvSpPr>
        <p:spPr bwMode="auto">
          <a:xfrm>
            <a:off x="6889750" y="6019800"/>
            <a:ext cx="404813"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Q</a:t>
            </a:r>
          </a:p>
        </p:txBody>
      </p:sp>
      <p:sp>
        <p:nvSpPr>
          <p:cNvPr id="424964" name="Text Box 4"/>
          <p:cNvSpPr txBox="1">
            <a:spLocks noChangeAspect="1" noChangeArrowheads="1"/>
          </p:cNvSpPr>
          <p:nvPr/>
        </p:nvSpPr>
        <p:spPr bwMode="auto">
          <a:xfrm>
            <a:off x="4911725" y="6019800"/>
            <a:ext cx="488950"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80</a:t>
            </a:r>
          </a:p>
        </p:txBody>
      </p:sp>
      <p:sp>
        <p:nvSpPr>
          <p:cNvPr id="424965" name="Line 5"/>
          <p:cNvSpPr>
            <a:spLocks noChangeAspect="1" noChangeShapeType="1"/>
          </p:cNvSpPr>
          <p:nvPr/>
        </p:nvSpPr>
        <p:spPr bwMode="auto">
          <a:xfrm>
            <a:off x="1592263" y="2170113"/>
            <a:ext cx="4762" cy="3925887"/>
          </a:xfrm>
          <a:prstGeom prst="line">
            <a:avLst/>
          </a:prstGeom>
          <a:noFill/>
          <a:ln w="38100" cap="sq">
            <a:solidFill>
              <a:schemeClr val="tx1"/>
            </a:solidFill>
            <a:round/>
            <a:headEnd type="none" w="sm" len="sm"/>
            <a:tailEnd/>
          </a:ln>
          <a:effectLst/>
        </p:spPr>
        <p:txBody>
          <a:bodyPr wrap="none" anchor="ctr"/>
          <a:lstStyle/>
          <a:p>
            <a:endParaRPr lang="pt-BR"/>
          </a:p>
        </p:txBody>
      </p:sp>
      <p:sp>
        <p:nvSpPr>
          <p:cNvPr id="424966" name="Line 6"/>
          <p:cNvSpPr>
            <a:spLocks noChangeAspect="1" noChangeShapeType="1"/>
          </p:cNvSpPr>
          <p:nvPr/>
        </p:nvSpPr>
        <p:spPr bwMode="auto">
          <a:xfrm>
            <a:off x="5091113" y="5029200"/>
            <a:ext cx="0" cy="1027113"/>
          </a:xfrm>
          <a:prstGeom prst="line">
            <a:avLst/>
          </a:prstGeom>
          <a:noFill/>
          <a:ln w="38100" cap="rnd">
            <a:solidFill>
              <a:schemeClr val="tx1"/>
            </a:solidFill>
            <a:prstDash val="sysDot"/>
            <a:round/>
            <a:headEnd type="none" w="sm" len="sm"/>
            <a:tailEnd/>
          </a:ln>
          <a:effectLst/>
        </p:spPr>
        <p:txBody>
          <a:bodyPr rot="10800000" wrap="none" anchor="ctr"/>
          <a:lstStyle/>
          <a:p>
            <a:endParaRPr lang="pt-BR"/>
          </a:p>
        </p:txBody>
      </p:sp>
      <p:sp>
        <p:nvSpPr>
          <p:cNvPr id="424967" name="Text Box 7"/>
          <p:cNvSpPr txBox="1">
            <a:spLocks noChangeAspect="1" noChangeArrowheads="1"/>
          </p:cNvSpPr>
          <p:nvPr/>
        </p:nvSpPr>
        <p:spPr bwMode="auto">
          <a:xfrm>
            <a:off x="1219200" y="1900238"/>
            <a:ext cx="336550"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a:t>
            </a:r>
          </a:p>
        </p:txBody>
      </p:sp>
      <p:sp>
        <p:nvSpPr>
          <p:cNvPr id="424968" name="Line 8"/>
          <p:cNvSpPr>
            <a:spLocks noChangeShapeType="1"/>
          </p:cNvSpPr>
          <p:nvPr/>
        </p:nvSpPr>
        <p:spPr bwMode="auto">
          <a:xfrm flipH="1">
            <a:off x="1520825" y="4953000"/>
            <a:ext cx="3508375" cy="0"/>
          </a:xfrm>
          <a:prstGeom prst="line">
            <a:avLst/>
          </a:prstGeom>
          <a:noFill/>
          <a:ln w="38100" cap="rnd">
            <a:solidFill>
              <a:schemeClr val="tx1"/>
            </a:solidFill>
            <a:prstDash val="sysDot"/>
            <a:round/>
            <a:headEnd type="none" w="sm" len="sm"/>
            <a:tailEnd/>
          </a:ln>
          <a:effectLst/>
        </p:spPr>
        <p:txBody>
          <a:bodyPr rot="10800000" wrap="none" anchor="ctr"/>
          <a:lstStyle/>
          <a:p>
            <a:endParaRPr lang="pt-BR"/>
          </a:p>
        </p:txBody>
      </p:sp>
      <p:sp>
        <p:nvSpPr>
          <p:cNvPr id="424969" name="Text Box 9"/>
          <p:cNvSpPr txBox="1">
            <a:spLocks noChangeAspect="1" noChangeArrowheads="1"/>
          </p:cNvSpPr>
          <p:nvPr/>
        </p:nvSpPr>
        <p:spPr bwMode="auto">
          <a:xfrm>
            <a:off x="1111250" y="4724400"/>
            <a:ext cx="488950"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20</a:t>
            </a:r>
            <a:endParaRPr lang="pt-BR" baseline="-25000">
              <a:latin typeface="Times New Roman" pitchFamily="18" charset="0"/>
            </a:endParaRPr>
          </a:p>
        </p:txBody>
      </p:sp>
      <p:sp>
        <p:nvSpPr>
          <p:cNvPr id="424970" name="Line 10"/>
          <p:cNvSpPr>
            <a:spLocks noChangeShapeType="1"/>
          </p:cNvSpPr>
          <p:nvPr/>
        </p:nvSpPr>
        <p:spPr bwMode="auto">
          <a:xfrm>
            <a:off x="1828800" y="2971800"/>
            <a:ext cx="4572000" cy="2743200"/>
          </a:xfrm>
          <a:prstGeom prst="line">
            <a:avLst/>
          </a:prstGeom>
          <a:noFill/>
          <a:ln w="38100" cap="sq">
            <a:solidFill>
              <a:schemeClr val="tx1"/>
            </a:solidFill>
            <a:round/>
            <a:headEnd type="none" w="sm" len="sm"/>
            <a:tailEnd/>
          </a:ln>
          <a:effectLst/>
        </p:spPr>
        <p:txBody>
          <a:bodyPr rot="10800000" wrap="none" anchor="ctr"/>
          <a:lstStyle/>
          <a:p>
            <a:endParaRPr lang="pt-BR"/>
          </a:p>
        </p:txBody>
      </p:sp>
      <p:sp>
        <p:nvSpPr>
          <p:cNvPr id="424971" name="Line 11"/>
          <p:cNvSpPr>
            <a:spLocks noChangeShapeType="1"/>
          </p:cNvSpPr>
          <p:nvPr/>
        </p:nvSpPr>
        <p:spPr bwMode="auto">
          <a:xfrm>
            <a:off x="2819400" y="2286000"/>
            <a:ext cx="3048000" cy="3581400"/>
          </a:xfrm>
          <a:prstGeom prst="line">
            <a:avLst/>
          </a:prstGeom>
          <a:noFill/>
          <a:ln w="38100" cap="sq">
            <a:solidFill>
              <a:schemeClr val="tx1"/>
            </a:solidFill>
            <a:round/>
            <a:headEnd type="none" w="sm" len="sm"/>
            <a:tailEnd/>
          </a:ln>
          <a:effectLst/>
        </p:spPr>
        <p:txBody>
          <a:bodyPr rot="10800000" wrap="none" anchor="ctr"/>
          <a:lstStyle/>
          <a:p>
            <a:endParaRPr lang="pt-BR"/>
          </a:p>
        </p:txBody>
      </p:sp>
      <p:sp>
        <p:nvSpPr>
          <p:cNvPr id="424972" name="Text Box 12"/>
          <p:cNvSpPr txBox="1">
            <a:spLocks noChangeArrowheads="1"/>
          </p:cNvSpPr>
          <p:nvPr/>
        </p:nvSpPr>
        <p:spPr bwMode="auto">
          <a:xfrm>
            <a:off x="2871788" y="1981200"/>
            <a:ext cx="404812"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X</a:t>
            </a:r>
          </a:p>
        </p:txBody>
      </p:sp>
      <p:sp>
        <p:nvSpPr>
          <p:cNvPr id="424973" name="Text Box 13"/>
          <p:cNvSpPr txBox="1">
            <a:spLocks noChangeArrowheads="1"/>
          </p:cNvSpPr>
          <p:nvPr/>
        </p:nvSpPr>
        <p:spPr bwMode="auto">
          <a:xfrm>
            <a:off x="1905000" y="2590800"/>
            <a:ext cx="404813"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Y</a:t>
            </a:r>
          </a:p>
        </p:txBody>
      </p:sp>
      <p:sp>
        <p:nvSpPr>
          <p:cNvPr id="424974" name="Text Box 14"/>
          <p:cNvSpPr txBox="1">
            <a:spLocks noChangeArrowheads="1"/>
          </p:cNvSpPr>
          <p:nvPr/>
        </p:nvSpPr>
        <p:spPr bwMode="auto">
          <a:xfrm>
            <a:off x="1616075" y="4572000"/>
            <a:ext cx="354013"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S</a:t>
            </a:r>
          </a:p>
        </p:txBody>
      </p:sp>
      <p:sp>
        <p:nvSpPr>
          <p:cNvPr id="424975" name="Line 15"/>
          <p:cNvSpPr>
            <a:spLocks noChangeAspect="1" noChangeShapeType="1"/>
          </p:cNvSpPr>
          <p:nvPr/>
        </p:nvSpPr>
        <p:spPr bwMode="auto">
          <a:xfrm>
            <a:off x="1595438" y="6132513"/>
            <a:ext cx="5491162" cy="0"/>
          </a:xfrm>
          <a:prstGeom prst="line">
            <a:avLst/>
          </a:prstGeom>
          <a:noFill/>
          <a:ln w="38100" cap="sq">
            <a:solidFill>
              <a:schemeClr val="tx1"/>
            </a:solidFill>
            <a:round/>
            <a:headEnd type="none" w="sm" len="sm"/>
            <a:tailEnd/>
          </a:ln>
          <a:effectLst/>
        </p:spPr>
        <p:txBody>
          <a:bodyPr wrap="none" anchor="ctr"/>
          <a:lstStyle/>
          <a:p>
            <a:endParaRPr lang="pt-BR"/>
          </a:p>
        </p:txBody>
      </p:sp>
      <p:grpSp>
        <p:nvGrpSpPr>
          <p:cNvPr id="2" name="Group 16"/>
          <p:cNvGrpSpPr>
            <a:grpSpLocks/>
          </p:cNvGrpSpPr>
          <p:nvPr/>
        </p:nvGrpSpPr>
        <p:grpSpPr bwMode="auto">
          <a:xfrm>
            <a:off x="1114425" y="3657600"/>
            <a:ext cx="3571875" cy="2895600"/>
            <a:chOff x="702" y="2304"/>
            <a:chExt cx="2250" cy="1824"/>
          </a:xfrm>
        </p:grpSpPr>
        <p:sp>
          <p:nvSpPr>
            <p:cNvPr id="424977" name="Text Box 17"/>
            <p:cNvSpPr txBox="1">
              <a:spLocks noChangeAspect="1" noChangeArrowheads="1"/>
            </p:cNvSpPr>
            <p:nvPr/>
          </p:nvSpPr>
          <p:spPr bwMode="auto">
            <a:xfrm>
              <a:off x="2574" y="3840"/>
              <a:ext cx="308" cy="288"/>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60</a:t>
              </a:r>
            </a:p>
          </p:txBody>
        </p:sp>
        <p:grpSp>
          <p:nvGrpSpPr>
            <p:cNvPr id="3" name="Group 18"/>
            <p:cNvGrpSpPr>
              <a:grpSpLocks/>
            </p:cNvGrpSpPr>
            <p:nvPr/>
          </p:nvGrpSpPr>
          <p:grpSpPr bwMode="auto">
            <a:xfrm>
              <a:off x="702" y="2304"/>
              <a:ext cx="2250" cy="1584"/>
              <a:chOff x="700" y="2256"/>
              <a:chExt cx="2250" cy="1584"/>
            </a:xfrm>
          </p:grpSpPr>
          <p:sp>
            <p:nvSpPr>
              <p:cNvPr id="424979" name="Line 19"/>
              <p:cNvSpPr>
                <a:spLocks noChangeAspect="1" noChangeShapeType="1"/>
              </p:cNvSpPr>
              <p:nvPr/>
            </p:nvSpPr>
            <p:spPr bwMode="auto">
              <a:xfrm>
                <a:off x="2736" y="2544"/>
                <a:ext cx="0" cy="1296"/>
              </a:xfrm>
              <a:prstGeom prst="line">
                <a:avLst/>
              </a:prstGeom>
              <a:noFill/>
              <a:ln w="38100" cap="rnd">
                <a:solidFill>
                  <a:schemeClr val="tx1"/>
                </a:solidFill>
                <a:prstDash val="sysDot"/>
                <a:round/>
                <a:headEnd type="none" w="sm" len="sm"/>
                <a:tailEnd/>
              </a:ln>
              <a:effectLst/>
            </p:spPr>
            <p:txBody>
              <a:bodyPr rot="10800000" wrap="none" anchor="ctr"/>
              <a:lstStyle/>
              <a:p>
                <a:endParaRPr lang="pt-BR"/>
              </a:p>
            </p:txBody>
          </p:sp>
          <p:sp>
            <p:nvSpPr>
              <p:cNvPr id="424980" name="Text Box 20"/>
              <p:cNvSpPr txBox="1">
                <a:spLocks noChangeAspect="1" noChangeArrowheads="1"/>
              </p:cNvSpPr>
              <p:nvPr/>
            </p:nvSpPr>
            <p:spPr bwMode="auto">
              <a:xfrm>
                <a:off x="700" y="2352"/>
                <a:ext cx="308" cy="288"/>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40</a:t>
                </a:r>
              </a:p>
            </p:txBody>
          </p:sp>
          <p:sp>
            <p:nvSpPr>
              <p:cNvPr id="424981" name="Line 21"/>
              <p:cNvSpPr>
                <a:spLocks noChangeShapeType="1"/>
              </p:cNvSpPr>
              <p:nvPr/>
            </p:nvSpPr>
            <p:spPr bwMode="auto">
              <a:xfrm flipH="1" flipV="1">
                <a:off x="1008" y="2544"/>
                <a:ext cx="1728" cy="0"/>
              </a:xfrm>
              <a:prstGeom prst="line">
                <a:avLst/>
              </a:prstGeom>
              <a:noFill/>
              <a:ln w="38100" cap="rnd">
                <a:solidFill>
                  <a:schemeClr val="tx1"/>
                </a:solidFill>
                <a:prstDash val="sysDot"/>
                <a:round/>
                <a:headEnd type="none" w="sm" len="sm"/>
                <a:tailEnd/>
              </a:ln>
              <a:effectLst/>
            </p:spPr>
            <p:txBody>
              <a:bodyPr rot="10800000" wrap="none" anchor="ctr"/>
              <a:lstStyle/>
              <a:p>
                <a:endParaRPr lang="pt-BR"/>
              </a:p>
            </p:txBody>
          </p:sp>
          <p:sp>
            <p:nvSpPr>
              <p:cNvPr id="424982" name="Line 22"/>
              <p:cNvSpPr>
                <a:spLocks noChangeShapeType="1"/>
              </p:cNvSpPr>
              <p:nvPr/>
            </p:nvSpPr>
            <p:spPr bwMode="auto">
              <a:xfrm flipH="1" flipV="1">
                <a:off x="1020" y="2784"/>
                <a:ext cx="1680" cy="0"/>
              </a:xfrm>
              <a:prstGeom prst="line">
                <a:avLst/>
              </a:prstGeom>
              <a:noFill/>
              <a:ln w="38100" cap="rnd">
                <a:solidFill>
                  <a:schemeClr val="tx1"/>
                </a:solidFill>
                <a:prstDash val="sysDot"/>
                <a:round/>
                <a:headEnd type="none" w="sm" len="sm"/>
                <a:tailEnd/>
              </a:ln>
              <a:effectLst/>
            </p:spPr>
            <p:txBody>
              <a:bodyPr rot="10800000" wrap="none" anchor="ctr"/>
              <a:lstStyle/>
              <a:p>
                <a:endParaRPr lang="pt-BR"/>
              </a:p>
            </p:txBody>
          </p:sp>
          <p:sp>
            <p:nvSpPr>
              <p:cNvPr id="424983" name="Text Box 23"/>
              <p:cNvSpPr txBox="1">
                <a:spLocks noChangeAspect="1" noChangeArrowheads="1"/>
              </p:cNvSpPr>
              <p:nvPr/>
            </p:nvSpPr>
            <p:spPr bwMode="auto">
              <a:xfrm>
                <a:off x="700" y="2688"/>
                <a:ext cx="308" cy="288"/>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30</a:t>
                </a:r>
                <a:endParaRPr lang="pt-BR" baseline="-25000">
                  <a:latin typeface="Times New Roman" pitchFamily="18" charset="0"/>
                </a:endParaRPr>
              </a:p>
            </p:txBody>
          </p:sp>
          <p:sp>
            <p:nvSpPr>
              <p:cNvPr id="424984" name="Text Box 24"/>
              <p:cNvSpPr txBox="1">
                <a:spLocks noChangeArrowheads="1"/>
              </p:cNvSpPr>
              <p:nvPr/>
            </p:nvSpPr>
            <p:spPr bwMode="auto">
              <a:xfrm>
                <a:off x="1004" y="2304"/>
                <a:ext cx="233" cy="288"/>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L</a:t>
                </a:r>
              </a:p>
            </p:txBody>
          </p:sp>
          <p:sp>
            <p:nvSpPr>
              <p:cNvPr id="424985" name="Text Box 25"/>
              <p:cNvSpPr txBox="1">
                <a:spLocks noChangeArrowheads="1"/>
              </p:cNvSpPr>
              <p:nvPr/>
            </p:nvSpPr>
            <p:spPr bwMode="auto">
              <a:xfrm>
                <a:off x="1010" y="2580"/>
                <a:ext cx="244" cy="288"/>
              </a:xfrm>
              <a:prstGeom prst="rect">
                <a:avLst/>
              </a:prstGeom>
              <a:noFill/>
              <a:ln w="38100" cap="sq">
                <a:noFill/>
                <a:miter lim="800000"/>
                <a:headEnd type="none" w="sm" len="sm"/>
                <a:tailEnd/>
              </a:ln>
              <a:effectLst/>
            </p:spPr>
            <p:txBody>
              <a:bodyPr wrap="none" anchor="ctr">
                <a:spAutoFit/>
              </a:bodyPr>
              <a:lstStyle/>
              <a:p>
                <a:pPr algn="ctr"/>
                <a:r>
                  <a:rPr lang="pt-BR" dirty="0">
                    <a:latin typeface="Times New Roman" pitchFamily="18" charset="0"/>
                  </a:rPr>
                  <a:t>R</a:t>
                </a:r>
              </a:p>
            </p:txBody>
          </p:sp>
          <p:sp>
            <p:nvSpPr>
              <p:cNvPr id="424986" name="Text Box 26"/>
              <p:cNvSpPr txBox="1">
                <a:spLocks noChangeArrowheads="1"/>
              </p:cNvSpPr>
              <p:nvPr/>
            </p:nvSpPr>
            <p:spPr bwMode="auto">
              <a:xfrm>
                <a:off x="2663" y="2256"/>
                <a:ext cx="287" cy="288"/>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M</a:t>
                </a:r>
              </a:p>
            </p:txBody>
          </p:sp>
          <p:sp>
            <p:nvSpPr>
              <p:cNvPr id="424987" name="Text Box 27"/>
              <p:cNvSpPr txBox="1">
                <a:spLocks noChangeArrowheads="1"/>
              </p:cNvSpPr>
              <p:nvPr/>
            </p:nvSpPr>
            <p:spPr bwMode="auto">
              <a:xfrm>
                <a:off x="2513" y="2784"/>
                <a:ext cx="255" cy="288"/>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N</a:t>
                </a:r>
              </a:p>
            </p:txBody>
          </p:sp>
        </p:grpSp>
      </p:grpSp>
      <p:sp>
        <p:nvSpPr>
          <p:cNvPr id="424988" name="Text Box 28"/>
          <p:cNvSpPr txBox="1">
            <a:spLocks noChangeArrowheads="1"/>
          </p:cNvSpPr>
          <p:nvPr/>
        </p:nvSpPr>
        <p:spPr bwMode="auto">
          <a:xfrm>
            <a:off x="3979863" y="4953000"/>
            <a:ext cx="369887"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T</a:t>
            </a:r>
          </a:p>
        </p:txBody>
      </p:sp>
      <p:sp>
        <p:nvSpPr>
          <p:cNvPr id="424989" name="Text Box 29"/>
          <p:cNvSpPr txBox="1">
            <a:spLocks noChangeArrowheads="1"/>
          </p:cNvSpPr>
          <p:nvPr/>
        </p:nvSpPr>
        <p:spPr bwMode="auto">
          <a:xfrm>
            <a:off x="5029200" y="4572000"/>
            <a:ext cx="404813"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V</a:t>
            </a:r>
          </a:p>
        </p:txBody>
      </p:sp>
      <p:sp>
        <p:nvSpPr>
          <p:cNvPr id="424990" name="Text Box 30"/>
          <p:cNvSpPr txBox="1">
            <a:spLocks noChangeArrowheads="1"/>
          </p:cNvSpPr>
          <p:nvPr/>
        </p:nvSpPr>
        <p:spPr bwMode="auto">
          <a:xfrm>
            <a:off x="5014913" y="2554091"/>
            <a:ext cx="3954462" cy="270267"/>
          </a:xfrm>
          <a:prstGeom prst="rect">
            <a:avLst/>
          </a:prstGeom>
          <a:noFill/>
          <a:ln w="38100" cap="sq">
            <a:noFill/>
            <a:miter lim="800000"/>
            <a:headEnd type="none" w="sm" len="sm"/>
            <a:tailEnd/>
          </a:ln>
          <a:effectLst/>
        </p:spPr>
        <p:txBody>
          <a:bodyPr anchor="ctr">
            <a:spAutoFit/>
          </a:bodyPr>
          <a:lstStyle/>
          <a:p>
            <a:pPr algn="ctr">
              <a:lnSpc>
                <a:spcPct val="60000"/>
              </a:lnSpc>
              <a:spcBef>
                <a:spcPct val="50000"/>
              </a:spcBef>
            </a:pPr>
            <a:r>
              <a:rPr lang="pt-BR" dirty="0">
                <a:latin typeface="Times New Roman" pitchFamily="18" charset="0"/>
              </a:rPr>
              <a:t>(</a:t>
            </a:r>
            <a:r>
              <a:rPr lang="pt-BR" dirty="0" err="1">
                <a:latin typeface="Times New Roman" pitchFamily="18" charset="0"/>
              </a:rPr>
              <a:t>Pi</a:t>
            </a:r>
            <a:r>
              <a:rPr lang="pt-BR" dirty="0">
                <a:latin typeface="Times New Roman" pitchFamily="18" charset="0"/>
              </a:rPr>
              <a:t> - </a:t>
            </a:r>
            <a:r>
              <a:rPr lang="pt-BR" dirty="0" err="1">
                <a:latin typeface="Times New Roman" pitchFamily="18" charset="0"/>
              </a:rPr>
              <a:t>Mci</a:t>
            </a:r>
            <a:r>
              <a:rPr lang="pt-BR" dirty="0">
                <a:latin typeface="Times New Roman" pitchFamily="18" charset="0"/>
              </a:rPr>
              <a:t>)/</a:t>
            </a:r>
            <a:r>
              <a:rPr lang="pt-BR" dirty="0" err="1">
                <a:latin typeface="Times New Roman" pitchFamily="18" charset="0"/>
              </a:rPr>
              <a:t>Pi</a:t>
            </a:r>
            <a:r>
              <a:rPr lang="pt-BR" dirty="0">
                <a:latin typeface="Times New Roman" pitchFamily="18" charset="0"/>
              </a:rPr>
              <a:t> = </a:t>
            </a:r>
            <a:r>
              <a:rPr lang="pt-BR" dirty="0">
                <a:latin typeface="Times New Roman" pitchFamily="18" charset="0"/>
                <a:sym typeface="Symbol" pitchFamily="18" charset="2"/>
              </a:rPr>
              <a:t>/i</a:t>
            </a:r>
            <a:r>
              <a:rPr lang="pt-BR" dirty="0">
                <a:latin typeface="Times New Roman" pitchFamily="18" charset="0"/>
              </a:rPr>
              <a:t> </a:t>
            </a:r>
          </a:p>
        </p:txBody>
      </p:sp>
      <p:sp>
        <p:nvSpPr>
          <p:cNvPr id="424991" name="Line 31"/>
          <p:cNvSpPr>
            <a:spLocks noChangeAspect="1" noChangeShapeType="1"/>
          </p:cNvSpPr>
          <p:nvPr/>
        </p:nvSpPr>
        <p:spPr bwMode="auto">
          <a:xfrm>
            <a:off x="4724400" y="4598823"/>
            <a:ext cx="0" cy="1484313"/>
          </a:xfrm>
          <a:prstGeom prst="line">
            <a:avLst/>
          </a:prstGeom>
          <a:noFill/>
          <a:ln w="38100" cap="rnd">
            <a:solidFill>
              <a:schemeClr val="tx1"/>
            </a:solidFill>
            <a:prstDash val="sysDot"/>
            <a:round/>
            <a:headEnd type="none" w="sm" len="sm"/>
            <a:tailEnd/>
          </a:ln>
          <a:effectLst/>
        </p:spPr>
        <p:txBody>
          <a:bodyPr rot="10800000" wrap="none" anchor="ct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24991"/>
                                        </p:tgtEl>
                                        <p:attrNameLst>
                                          <p:attrName>style.visibility</p:attrName>
                                        </p:attrNameLst>
                                      </p:cBhvr>
                                      <p:to>
                                        <p:strVal val="visible"/>
                                      </p:to>
                                    </p:set>
                                  </p:childTnLst>
                                  <p:subTnLst>
                                    <p:set>
                                      <p:cBhvr override="childStyle">
                                        <p:cTn dur="1" fill="hold" display="0" masterRel="nextClick" afterEffect="1"/>
                                        <p:tgtEl>
                                          <p:spTgt spid="424991"/>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499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a:xfrm>
            <a:off x="323850" y="404813"/>
            <a:ext cx="8820150" cy="792162"/>
          </a:xfrm>
        </p:spPr>
        <p:txBody>
          <a:bodyPr>
            <a:normAutofit/>
          </a:bodyPr>
          <a:lstStyle/>
          <a:p>
            <a:pPr lvl="1" algn="ctr" rtl="0">
              <a:lnSpc>
                <a:spcPct val="80000"/>
              </a:lnSpc>
              <a:spcBef>
                <a:spcPct val="0"/>
              </a:spcBef>
            </a:pPr>
            <a:r>
              <a:rPr lang="pt-BR" sz="2800" dirty="0" smtClean="0"/>
              <a:t>O que acontece com a introdução de preços discriminatórios?</a:t>
            </a:r>
            <a:endParaRPr lang="pt-BR" sz="4400" dirty="0"/>
          </a:p>
        </p:txBody>
      </p:sp>
      <p:sp>
        <p:nvSpPr>
          <p:cNvPr id="427011" name="Rectangle 3"/>
          <p:cNvSpPr>
            <a:spLocks noGrp="1" noChangeArrowheads="1"/>
          </p:cNvSpPr>
          <p:nvPr>
            <p:ph type="body" idx="1"/>
          </p:nvPr>
        </p:nvSpPr>
        <p:spPr>
          <a:xfrm>
            <a:off x="457200" y="1628775"/>
            <a:ext cx="8229600" cy="4968875"/>
          </a:xfrm>
        </p:spPr>
        <p:txBody>
          <a:bodyPr>
            <a:normAutofit/>
          </a:bodyPr>
          <a:lstStyle/>
          <a:p>
            <a:pPr lvl="1"/>
            <a:r>
              <a:rPr lang="pt-BR" dirty="0" smtClean="0"/>
              <a:t>Equilíbrio de Preço Discriminatório (</a:t>
            </a:r>
            <a:r>
              <a:rPr lang="pt-BR" dirty="0" err="1" smtClean="0"/>
              <a:t>Py</a:t>
            </a:r>
            <a:r>
              <a:rPr lang="pt-BR" dirty="0" smtClean="0"/>
              <a:t>=30;Px=40)</a:t>
            </a:r>
          </a:p>
          <a:p>
            <a:pPr lvl="1"/>
            <a:r>
              <a:rPr lang="pt-BR" dirty="0" smtClean="0"/>
              <a:t>Produto (Y = X =60)</a:t>
            </a:r>
            <a:endParaRPr lang="pt-BR" dirty="0"/>
          </a:p>
          <a:p>
            <a:pPr lvl="1"/>
            <a:r>
              <a:rPr lang="pt-BR" dirty="0" smtClean="0"/>
              <a:t>Resultado:</a:t>
            </a:r>
          </a:p>
          <a:p>
            <a:pPr lvl="2"/>
            <a:r>
              <a:rPr lang="en-US" dirty="0" err="1" smtClean="0"/>
              <a:t>Aumento</a:t>
            </a:r>
            <a:r>
              <a:rPr lang="en-US" dirty="0" smtClean="0"/>
              <a:t> do </a:t>
            </a:r>
            <a:r>
              <a:rPr lang="en-US" dirty="0" err="1" smtClean="0"/>
              <a:t>excedente</a:t>
            </a:r>
            <a:r>
              <a:rPr lang="en-US" dirty="0" smtClean="0"/>
              <a:t> total dos </a:t>
            </a:r>
            <a:r>
              <a:rPr lang="en-US" dirty="0" err="1" smtClean="0"/>
              <a:t>consumidores</a:t>
            </a:r>
            <a:endParaRPr lang="pt-BR" dirty="0"/>
          </a:p>
          <a:p>
            <a:pPr lvl="2"/>
            <a:r>
              <a:rPr lang="pt-BR" dirty="0" smtClean="0"/>
              <a:t>Diminui as </a:t>
            </a:r>
            <a:r>
              <a:rPr lang="pt-BR" dirty="0"/>
              <a:t>perdas de peso </a:t>
            </a:r>
            <a:r>
              <a:rPr lang="pt-BR" dirty="0" smtClean="0"/>
              <a:t>morto total</a:t>
            </a:r>
          </a:p>
          <a:p>
            <a:pPr lvl="2"/>
            <a:r>
              <a:rPr lang="pt-BR" dirty="0" smtClean="0"/>
              <a:t>Mantém equilíbrio do monopolista </a:t>
            </a:r>
            <a:endParaRPr lang="pt-BR" dirty="0"/>
          </a:p>
        </p:txBody>
      </p:sp>
    </p:spTree>
    <p:extLst>
      <p:ext uri="{BB962C8B-B14F-4D97-AF65-F5344CB8AC3E}">
        <p14:creationId xmlns:p14="http://schemas.microsoft.com/office/powerpoint/2010/main" val="5229499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a:xfrm>
            <a:off x="685800" y="685800"/>
            <a:ext cx="8458200" cy="1066800"/>
          </a:xfrm>
        </p:spPr>
        <p:txBody>
          <a:bodyPr/>
          <a:lstStyle/>
          <a:p>
            <a:pPr>
              <a:lnSpc>
                <a:spcPct val="80000"/>
              </a:lnSpc>
            </a:pPr>
            <a:r>
              <a:rPr lang="pt-BR" sz="4000" dirty="0"/>
              <a:t>Custo Marginal de Curto Prazo</a:t>
            </a:r>
            <a:endParaRPr lang="pt-BR" dirty="0"/>
          </a:p>
        </p:txBody>
      </p:sp>
      <p:sp>
        <p:nvSpPr>
          <p:cNvPr id="354307" name="Line 3"/>
          <p:cNvSpPr>
            <a:spLocks noChangeShapeType="1"/>
          </p:cNvSpPr>
          <p:nvPr/>
        </p:nvSpPr>
        <p:spPr bwMode="auto">
          <a:xfrm>
            <a:off x="1981200" y="1905000"/>
            <a:ext cx="0" cy="4114800"/>
          </a:xfrm>
          <a:prstGeom prst="line">
            <a:avLst/>
          </a:prstGeom>
          <a:noFill/>
          <a:ln w="38100" cap="sq">
            <a:solidFill>
              <a:schemeClr val="tx1"/>
            </a:solidFill>
            <a:round/>
            <a:headEnd type="none" w="sm" len="sm"/>
            <a:tailEnd/>
          </a:ln>
          <a:effectLst/>
        </p:spPr>
        <p:txBody>
          <a:bodyPr wrap="none" anchor="ctr"/>
          <a:lstStyle/>
          <a:p>
            <a:endParaRPr lang="pt-BR"/>
          </a:p>
        </p:txBody>
      </p:sp>
      <p:sp>
        <p:nvSpPr>
          <p:cNvPr id="354308" name="Line 4"/>
          <p:cNvSpPr>
            <a:spLocks noChangeShapeType="1"/>
          </p:cNvSpPr>
          <p:nvPr/>
        </p:nvSpPr>
        <p:spPr bwMode="auto">
          <a:xfrm>
            <a:off x="1981200" y="6019800"/>
            <a:ext cx="5486400" cy="0"/>
          </a:xfrm>
          <a:prstGeom prst="line">
            <a:avLst/>
          </a:prstGeom>
          <a:noFill/>
          <a:ln w="38100" cap="sq">
            <a:solidFill>
              <a:schemeClr val="tx1"/>
            </a:solidFill>
            <a:round/>
            <a:headEnd type="none" w="sm" len="sm"/>
            <a:tailEnd/>
          </a:ln>
          <a:effectLst/>
        </p:spPr>
        <p:txBody>
          <a:bodyPr wrap="none" anchor="ctr"/>
          <a:lstStyle/>
          <a:p>
            <a:endParaRPr lang="pt-BR"/>
          </a:p>
        </p:txBody>
      </p:sp>
      <p:sp>
        <p:nvSpPr>
          <p:cNvPr id="354309" name="Text Box 5"/>
          <p:cNvSpPr txBox="1">
            <a:spLocks noChangeArrowheads="1"/>
          </p:cNvSpPr>
          <p:nvPr/>
        </p:nvSpPr>
        <p:spPr bwMode="auto">
          <a:xfrm>
            <a:off x="1492250" y="1600200"/>
            <a:ext cx="412750"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 $</a:t>
            </a:r>
          </a:p>
        </p:txBody>
      </p:sp>
      <p:sp>
        <p:nvSpPr>
          <p:cNvPr id="354310" name="Text Box 6"/>
          <p:cNvSpPr txBox="1">
            <a:spLocks noChangeArrowheads="1"/>
          </p:cNvSpPr>
          <p:nvPr/>
        </p:nvSpPr>
        <p:spPr bwMode="auto">
          <a:xfrm>
            <a:off x="7467600" y="6019800"/>
            <a:ext cx="404813"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Q</a:t>
            </a:r>
          </a:p>
        </p:txBody>
      </p:sp>
      <p:sp>
        <p:nvSpPr>
          <p:cNvPr id="354311" name="Text Box 7"/>
          <p:cNvSpPr txBox="1">
            <a:spLocks noChangeArrowheads="1"/>
          </p:cNvSpPr>
          <p:nvPr/>
        </p:nvSpPr>
        <p:spPr bwMode="auto">
          <a:xfrm>
            <a:off x="7000875" y="2636912"/>
            <a:ext cx="1042988" cy="712787"/>
          </a:xfrm>
          <a:prstGeom prst="rect">
            <a:avLst/>
          </a:prstGeom>
          <a:noFill/>
          <a:ln w="38100" cap="sq">
            <a:noFill/>
            <a:miter lim="800000"/>
            <a:headEnd type="none" w="sm" len="sm"/>
            <a:tailEnd/>
          </a:ln>
          <a:effectLst/>
        </p:spPr>
        <p:txBody>
          <a:bodyPr anchor="ctr">
            <a:spAutoFit/>
          </a:bodyPr>
          <a:lstStyle/>
          <a:p>
            <a:pPr algn="ctr">
              <a:lnSpc>
                <a:spcPct val="170000"/>
              </a:lnSpc>
            </a:pPr>
            <a:r>
              <a:rPr lang="pt-BR" dirty="0" err="1">
                <a:latin typeface="Times New Roman" pitchFamily="18" charset="0"/>
              </a:rPr>
              <a:t>C</a:t>
            </a:r>
            <a:r>
              <a:rPr lang="pt-BR" baseline="-25000" dirty="0" err="1">
                <a:latin typeface="Times New Roman" pitchFamily="18" charset="0"/>
              </a:rPr>
              <a:t>Mg</a:t>
            </a:r>
            <a:r>
              <a:rPr lang="pt-BR" dirty="0" err="1">
                <a:latin typeface="Times New Roman" pitchFamily="18" charset="0"/>
              </a:rPr>
              <a:t>CP</a:t>
            </a:r>
            <a:endParaRPr lang="pt-BR" dirty="0">
              <a:latin typeface="Times New Roman" pitchFamily="18" charset="0"/>
            </a:endParaRPr>
          </a:p>
        </p:txBody>
      </p:sp>
      <p:grpSp>
        <p:nvGrpSpPr>
          <p:cNvPr id="2" name="Group 8"/>
          <p:cNvGrpSpPr>
            <a:grpSpLocks/>
          </p:cNvGrpSpPr>
          <p:nvPr/>
        </p:nvGrpSpPr>
        <p:grpSpPr bwMode="auto">
          <a:xfrm flipH="1">
            <a:off x="2667000" y="2348880"/>
            <a:ext cx="4495800" cy="2527920"/>
            <a:chOff x="1584" y="1824"/>
            <a:chExt cx="3072" cy="1248"/>
          </a:xfrm>
        </p:grpSpPr>
        <p:sp>
          <p:nvSpPr>
            <p:cNvPr id="354313" name="Line 9"/>
            <p:cNvSpPr>
              <a:spLocks noChangeShapeType="1"/>
            </p:cNvSpPr>
            <p:nvPr/>
          </p:nvSpPr>
          <p:spPr bwMode="auto">
            <a:xfrm>
              <a:off x="3120" y="3072"/>
              <a:ext cx="1536" cy="0"/>
            </a:xfrm>
            <a:prstGeom prst="line">
              <a:avLst/>
            </a:prstGeom>
            <a:noFill/>
            <a:ln w="38100" cap="sq">
              <a:solidFill>
                <a:schemeClr val="tx1"/>
              </a:solidFill>
              <a:round/>
              <a:headEnd type="none" w="sm" len="sm"/>
              <a:tailEnd/>
            </a:ln>
            <a:effectLst/>
          </p:spPr>
          <p:txBody>
            <a:bodyPr rot="10800000" wrap="none" anchor="ctr"/>
            <a:lstStyle/>
            <a:p>
              <a:endParaRPr lang="pt-BR"/>
            </a:p>
          </p:txBody>
        </p:sp>
        <p:sp>
          <p:nvSpPr>
            <p:cNvPr id="354314" name="Freeform 10"/>
            <p:cNvSpPr>
              <a:spLocks/>
            </p:cNvSpPr>
            <p:nvPr/>
          </p:nvSpPr>
          <p:spPr bwMode="auto">
            <a:xfrm>
              <a:off x="1584" y="1824"/>
              <a:ext cx="1536" cy="1248"/>
            </a:xfrm>
            <a:custGeom>
              <a:avLst/>
              <a:gdLst/>
              <a:ahLst/>
              <a:cxnLst>
                <a:cxn ang="0">
                  <a:pos x="0" y="0"/>
                </a:cxn>
                <a:cxn ang="0">
                  <a:pos x="720" y="1008"/>
                </a:cxn>
                <a:cxn ang="0">
                  <a:pos x="1536" y="1248"/>
                </a:cxn>
              </a:cxnLst>
              <a:rect l="0" t="0" r="r" b="b"/>
              <a:pathLst>
                <a:path w="1536" h="1248">
                  <a:moveTo>
                    <a:pt x="0" y="0"/>
                  </a:moveTo>
                  <a:cubicBezTo>
                    <a:pt x="232" y="400"/>
                    <a:pt x="464" y="800"/>
                    <a:pt x="720" y="1008"/>
                  </a:cubicBezTo>
                  <a:cubicBezTo>
                    <a:pt x="976" y="1216"/>
                    <a:pt x="1256" y="1232"/>
                    <a:pt x="1536" y="1248"/>
                  </a:cubicBezTo>
                </a:path>
              </a:pathLst>
            </a:custGeom>
            <a:noFill/>
            <a:ln w="38100" cap="sq" cmpd="sng">
              <a:solidFill>
                <a:schemeClr val="tx1"/>
              </a:solidFill>
              <a:prstDash val="solid"/>
              <a:round/>
              <a:headEnd type="none" w="sm" len="sm"/>
              <a:tailEnd type="none" w="med" len="med"/>
            </a:ln>
            <a:effectLst/>
          </p:spPr>
          <p:txBody>
            <a:bodyPr rot="10800000" wrap="none" anchor="ctr"/>
            <a:lstStyle/>
            <a:p>
              <a:endParaRPr lang="pt-BR"/>
            </a:p>
          </p:txBody>
        </p:sp>
      </p:grpSp>
      <p:sp>
        <p:nvSpPr>
          <p:cNvPr id="354315" name="Line 11"/>
          <p:cNvSpPr>
            <a:spLocks noChangeShapeType="1"/>
          </p:cNvSpPr>
          <p:nvPr/>
        </p:nvSpPr>
        <p:spPr bwMode="auto">
          <a:xfrm>
            <a:off x="5257800" y="4876800"/>
            <a:ext cx="0" cy="1143000"/>
          </a:xfrm>
          <a:prstGeom prst="line">
            <a:avLst/>
          </a:prstGeom>
          <a:noFill/>
          <a:ln w="38100" cap="rnd">
            <a:solidFill>
              <a:schemeClr val="tx1"/>
            </a:solidFill>
            <a:prstDash val="sysDot"/>
            <a:round/>
            <a:headEnd type="none" w="sm" len="sm"/>
            <a:tailEnd/>
          </a:ln>
          <a:effectLst/>
        </p:spPr>
        <p:txBody>
          <a:bodyPr rot="10800000" wrap="none" anchor="ctr"/>
          <a:lstStyle/>
          <a:p>
            <a:endParaRPr lang="pt-BR"/>
          </a:p>
        </p:txBody>
      </p:sp>
      <p:sp>
        <p:nvSpPr>
          <p:cNvPr id="354316" name="Text Box 12"/>
          <p:cNvSpPr txBox="1">
            <a:spLocks noChangeArrowheads="1"/>
          </p:cNvSpPr>
          <p:nvPr/>
        </p:nvSpPr>
        <p:spPr bwMode="auto">
          <a:xfrm>
            <a:off x="5029200" y="6019800"/>
            <a:ext cx="557213"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Q*</a:t>
            </a:r>
          </a:p>
        </p:txBody>
      </p:sp>
    </p:spTree>
    <p:extLst>
      <p:ext uri="{BB962C8B-B14F-4D97-AF65-F5344CB8AC3E}">
        <p14:creationId xmlns:p14="http://schemas.microsoft.com/office/powerpoint/2010/main" val="2744261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err="1" smtClean="0"/>
              <a:t>Tarifas</a:t>
            </a:r>
            <a:r>
              <a:rPr lang="en-US" dirty="0" smtClean="0"/>
              <a:t> de Ponta </a:t>
            </a:r>
            <a:endParaRPr lang="pt-BR" dirty="0"/>
          </a:p>
        </p:txBody>
      </p:sp>
      <p:sp>
        <p:nvSpPr>
          <p:cNvPr id="3" name="Espaço Reservado para Conteúdo 2"/>
          <p:cNvSpPr>
            <a:spLocks noGrp="1"/>
          </p:cNvSpPr>
          <p:nvPr>
            <p:ph idx="1"/>
          </p:nvPr>
        </p:nvSpPr>
        <p:spPr/>
        <p:txBody>
          <a:bodyPr>
            <a:normAutofit fontScale="92500"/>
          </a:bodyPr>
          <a:lstStyle/>
          <a:p>
            <a:r>
              <a:rPr lang="pt-BR" dirty="0" smtClean="0"/>
              <a:t>Um dos avanços nos sistemas de apreçamento do uso da energia foi aceitar que as tarifas devam ser alteradas em função dos custos adicionais </a:t>
            </a:r>
          </a:p>
          <a:p>
            <a:r>
              <a:rPr lang="pt-BR" dirty="0" smtClean="0"/>
              <a:t>O Custo Marginal pode ser elevado nos horários de pico em função da demanda de potência adicional e da utilização de equipamentos e fontes mais caras</a:t>
            </a:r>
          </a:p>
          <a:p>
            <a:r>
              <a:rPr lang="pt-BR" dirty="0" smtClean="0"/>
              <a:t>A seguir um exemplo de curva de carga ilustra o fenômeno da ponta numa distribuidora</a:t>
            </a:r>
            <a:endParaRPr lang="pt-BR" dirty="0"/>
          </a:p>
        </p:txBody>
      </p:sp>
    </p:spTree>
    <p:extLst>
      <p:ext uri="{BB962C8B-B14F-4D97-AF65-F5344CB8AC3E}">
        <p14:creationId xmlns:p14="http://schemas.microsoft.com/office/powerpoint/2010/main" val="163633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Rectangle 2"/>
          <p:cNvSpPr>
            <a:spLocks noGrp="1" noChangeArrowheads="1"/>
          </p:cNvSpPr>
          <p:nvPr>
            <p:ph type="title"/>
          </p:nvPr>
        </p:nvSpPr>
        <p:spPr/>
        <p:txBody>
          <a:bodyPr/>
          <a:lstStyle/>
          <a:p>
            <a:r>
              <a:rPr lang="pt-BR" dirty="0"/>
              <a:t>ELEKTRO</a:t>
            </a:r>
          </a:p>
        </p:txBody>
      </p:sp>
      <p:graphicFrame>
        <p:nvGraphicFramePr>
          <p:cNvPr id="569347" name="Object 3"/>
          <p:cNvGraphicFramePr>
            <a:graphicFrameLocks noGrp="1" noChangeAspect="1"/>
          </p:cNvGraphicFramePr>
          <p:nvPr>
            <p:ph type="body" idx="1"/>
            <p:extLst>
              <p:ext uri="{D42A27DB-BD31-4B8C-83A1-F6EECF244321}">
                <p14:modId xmlns:p14="http://schemas.microsoft.com/office/powerpoint/2010/main" val="3754336812"/>
              </p:ext>
            </p:extLst>
          </p:nvPr>
        </p:nvGraphicFramePr>
        <p:xfrm>
          <a:off x="730671" y="1700808"/>
          <a:ext cx="5497513" cy="4536504"/>
        </p:xfrm>
        <a:graphic>
          <a:graphicData uri="http://schemas.openxmlformats.org/presentationml/2006/ole">
            <mc:AlternateContent xmlns:mc="http://schemas.openxmlformats.org/markup-compatibility/2006">
              <mc:Choice xmlns:v="urn:schemas-microsoft-com:vml" Requires="v">
                <p:oleObj spid="_x0000_s3082" name="Gráfico" r:id="rId4" imgW="5829300" imgH="3171749" progId="Excel.Chart.8">
                  <p:embed/>
                </p:oleObj>
              </mc:Choice>
              <mc:Fallback>
                <p:oleObj name="Gráfico" r:id="rId4" imgW="5829300" imgH="3171749" progId="Excel.Char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0671" y="1700808"/>
                        <a:ext cx="5497513" cy="4536504"/>
                      </a:xfrm>
                      <a:prstGeom prst="rect">
                        <a:avLst/>
                      </a:prstGeom>
                      <a:noFill/>
                      <a:extLst/>
                    </p:spPr>
                  </p:pic>
                </p:oleObj>
              </mc:Fallback>
            </mc:AlternateContent>
          </a:graphicData>
        </a:graphic>
      </p:graphicFrame>
      <p:pic>
        <p:nvPicPr>
          <p:cNvPr id="569348" name="Picture 4"/>
          <p:cNvPicPr>
            <a:picLocks noChangeAspect="1" noChangeArrowheads="1"/>
          </p:cNvPicPr>
          <p:nvPr/>
        </p:nvPicPr>
        <p:blipFill>
          <a:blip r:embed="rId6" cstate="print"/>
          <a:srcRect/>
          <a:stretch>
            <a:fillRect/>
          </a:stretch>
        </p:blipFill>
        <p:spPr bwMode="auto">
          <a:xfrm>
            <a:off x="6228184" y="2132955"/>
            <a:ext cx="6573837" cy="2016125"/>
          </a:xfrm>
          <a:prstGeom prst="rect">
            <a:avLst/>
          </a:prstGeom>
          <a:noFill/>
        </p:spPr>
      </p:pic>
    </p:spTree>
    <p:extLst>
      <p:ext uri="{BB962C8B-B14F-4D97-AF65-F5344CB8AC3E}">
        <p14:creationId xmlns:p14="http://schemas.microsoft.com/office/powerpoint/2010/main" val="40108621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Rectangle 2"/>
          <p:cNvSpPr>
            <a:spLocks noGrp="1" noChangeArrowheads="1"/>
          </p:cNvSpPr>
          <p:nvPr>
            <p:ph type="title"/>
          </p:nvPr>
        </p:nvSpPr>
        <p:spPr>
          <a:xfrm>
            <a:off x="685800" y="76200"/>
            <a:ext cx="7772400" cy="1143000"/>
          </a:xfrm>
        </p:spPr>
        <p:txBody>
          <a:bodyPr/>
          <a:lstStyle/>
          <a:p>
            <a:pPr>
              <a:lnSpc>
                <a:spcPct val="80000"/>
              </a:lnSpc>
            </a:pPr>
            <a:r>
              <a:rPr lang="pt-BR" dirty="0"/>
              <a:t>Preços diferenciados</a:t>
            </a:r>
            <a:br>
              <a:rPr lang="pt-BR" dirty="0"/>
            </a:br>
            <a:r>
              <a:rPr lang="pt-BR" sz="3600" dirty="0"/>
              <a:t>Ponta firme e Fora de Ponta</a:t>
            </a:r>
            <a:endParaRPr lang="pt-BR" dirty="0"/>
          </a:p>
        </p:txBody>
      </p:sp>
      <p:sp>
        <p:nvSpPr>
          <p:cNvPr id="555011" name="Line 3"/>
          <p:cNvSpPr>
            <a:spLocks noChangeShapeType="1"/>
          </p:cNvSpPr>
          <p:nvPr/>
        </p:nvSpPr>
        <p:spPr bwMode="auto">
          <a:xfrm>
            <a:off x="1327150" y="1752600"/>
            <a:ext cx="0" cy="4114800"/>
          </a:xfrm>
          <a:prstGeom prst="line">
            <a:avLst/>
          </a:prstGeom>
          <a:noFill/>
          <a:ln w="38100" cap="sq">
            <a:solidFill>
              <a:schemeClr val="tx1"/>
            </a:solidFill>
            <a:round/>
            <a:headEnd type="none" w="sm" len="sm"/>
            <a:tailEnd/>
          </a:ln>
          <a:effectLst/>
        </p:spPr>
        <p:txBody>
          <a:bodyPr wrap="none" anchor="ctr"/>
          <a:lstStyle/>
          <a:p>
            <a:endParaRPr lang="pt-BR"/>
          </a:p>
        </p:txBody>
      </p:sp>
      <p:sp>
        <p:nvSpPr>
          <p:cNvPr id="555012" name="Line 4"/>
          <p:cNvSpPr>
            <a:spLocks noChangeShapeType="1"/>
          </p:cNvSpPr>
          <p:nvPr/>
        </p:nvSpPr>
        <p:spPr bwMode="auto">
          <a:xfrm>
            <a:off x="1327150" y="5867400"/>
            <a:ext cx="6750050" cy="0"/>
          </a:xfrm>
          <a:prstGeom prst="line">
            <a:avLst/>
          </a:prstGeom>
          <a:noFill/>
          <a:ln w="38100" cap="sq">
            <a:solidFill>
              <a:schemeClr val="tx1"/>
            </a:solidFill>
            <a:round/>
            <a:headEnd type="none" w="sm" len="sm"/>
            <a:tailEnd/>
          </a:ln>
          <a:effectLst/>
        </p:spPr>
        <p:txBody>
          <a:bodyPr wrap="none" anchor="ctr"/>
          <a:lstStyle/>
          <a:p>
            <a:endParaRPr lang="pt-BR"/>
          </a:p>
        </p:txBody>
      </p:sp>
      <p:sp>
        <p:nvSpPr>
          <p:cNvPr id="555013" name="Text Box 5"/>
          <p:cNvSpPr txBox="1">
            <a:spLocks noChangeArrowheads="1"/>
          </p:cNvSpPr>
          <p:nvPr/>
        </p:nvSpPr>
        <p:spPr bwMode="auto">
          <a:xfrm>
            <a:off x="7977188" y="5867400"/>
            <a:ext cx="404812"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Q</a:t>
            </a:r>
          </a:p>
        </p:txBody>
      </p:sp>
      <p:sp>
        <p:nvSpPr>
          <p:cNvPr id="555014" name="Text Box 6"/>
          <p:cNvSpPr txBox="1">
            <a:spLocks noChangeArrowheads="1"/>
          </p:cNvSpPr>
          <p:nvPr/>
        </p:nvSpPr>
        <p:spPr bwMode="auto">
          <a:xfrm>
            <a:off x="838200" y="1447800"/>
            <a:ext cx="412750"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 $</a:t>
            </a:r>
          </a:p>
        </p:txBody>
      </p:sp>
      <p:sp>
        <p:nvSpPr>
          <p:cNvPr id="555015" name="Line 7"/>
          <p:cNvSpPr>
            <a:spLocks noChangeShapeType="1"/>
          </p:cNvSpPr>
          <p:nvPr/>
        </p:nvSpPr>
        <p:spPr bwMode="auto">
          <a:xfrm>
            <a:off x="5638800" y="4267200"/>
            <a:ext cx="0" cy="1676400"/>
          </a:xfrm>
          <a:prstGeom prst="line">
            <a:avLst/>
          </a:prstGeom>
          <a:noFill/>
          <a:ln w="38100" cap="rnd">
            <a:solidFill>
              <a:schemeClr val="tx1"/>
            </a:solidFill>
            <a:prstDash val="sysDot"/>
            <a:round/>
            <a:headEnd type="none" w="sm" len="sm"/>
            <a:tailEnd type="none" w="sm" len="sm"/>
          </a:ln>
          <a:effectLst/>
        </p:spPr>
        <p:txBody>
          <a:bodyPr wrap="none" anchor="ctr"/>
          <a:lstStyle/>
          <a:p>
            <a:endParaRPr lang="pt-BR"/>
          </a:p>
        </p:txBody>
      </p:sp>
      <p:sp>
        <p:nvSpPr>
          <p:cNvPr id="555016" name="Line 8"/>
          <p:cNvSpPr>
            <a:spLocks noChangeShapeType="1"/>
          </p:cNvSpPr>
          <p:nvPr/>
        </p:nvSpPr>
        <p:spPr bwMode="auto">
          <a:xfrm>
            <a:off x="4114800" y="3276600"/>
            <a:ext cx="3505200" cy="2209800"/>
          </a:xfrm>
          <a:prstGeom prst="line">
            <a:avLst/>
          </a:prstGeom>
          <a:noFill/>
          <a:ln w="28575" cap="sq">
            <a:solidFill>
              <a:srgbClr val="000080"/>
            </a:solidFill>
            <a:round/>
            <a:headEnd type="none" w="sm" len="sm"/>
            <a:tailEnd type="none" w="sm" len="sm"/>
          </a:ln>
          <a:effectLst/>
        </p:spPr>
        <p:txBody>
          <a:bodyPr wrap="none" anchor="ctr"/>
          <a:lstStyle/>
          <a:p>
            <a:endParaRPr lang="pt-BR"/>
          </a:p>
        </p:txBody>
      </p:sp>
      <p:sp>
        <p:nvSpPr>
          <p:cNvPr id="555017" name="Text Box 9"/>
          <p:cNvSpPr txBox="1">
            <a:spLocks noChangeArrowheads="1"/>
          </p:cNvSpPr>
          <p:nvPr/>
        </p:nvSpPr>
        <p:spPr bwMode="auto">
          <a:xfrm>
            <a:off x="5410200" y="5867400"/>
            <a:ext cx="539750"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Q</a:t>
            </a:r>
            <a:r>
              <a:rPr lang="pt-BR" baseline="30000">
                <a:latin typeface="Times New Roman" pitchFamily="18" charset="0"/>
              </a:rPr>
              <a:t>R</a:t>
            </a:r>
            <a:endParaRPr lang="pt-BR">
              <a:latin typeface="Times New Roman" pitchFamily="18" charset="0"/>
            </a:endParaRPr>
          </a:p>
        </p:txBody>
      </p:sp>
      <p:sp>
        <p:nvSpPr>
          <p:cNvPr id="555018" name="Text Box 10"/>
          <p:cNvSpPr txBox="1">
            <a:spLocks noChangeArrowheads="1"/>
          </p:cNvSpPr>
          <p:nvPr/>
        </p:nvSpPr>
        <p:spPr bwMode="auto">
          <a:xfrm>
            <a:off x="392113" y="3962400"/>
            <a:ext cx="793750"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P</a:t>
            </a:r>
            <a:r>
              <a:rPr lang="pt-BR" baseline="30000">
                <a:latin typeface="Times New Roman" pitchFamily="18" charset="0"/>
              </a:rPr>
              <a:t>*</a:t>
            </a:r>
            <a:r>
              <a:rPr lang="pt-BR">
                <a:latin typeface="Times New Roman" pitchFamily="18" charset="0"/>
              </a:rPr>
              <a:t>+</a:t>
            </a:r>
            <a:r>
              <a:rPr lang="pt-BR">
                <a:latin typeface="Times New Roman" pitchFamily="18" charset="0"/>
                <a:sym typeface="Symbol" pitchFamily="18" charset="2"/>
              </a:rPr>
              <a:t></a:t>
            </a:r>
            <a:endParaRPr lang="pt-BR">
              <a:latin typeface="Times New Roman" pitchFamily="18" charset="0"/>
            </a:endParaRPr>
          </a:p>
        </p:txBody>
      </p:sp>
      <p:sp>
        <p:nvSpPr>
          <p:cNvPr id="555019" name="Text Box 11"/>
          <p:cNvSpPr txBox="1">
            <a:spLocks noChangeArrowheads="1"/>
          </p:cNvSpPr>
          <p:nvPr/>
        </p:nvSpPr>
        <p:spPr bwMode="auto">
          <a:xfrm>
            <a:off x="762000" y="5029200"/>
            <a:ext cx="506413"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P*</a:t>
            </a:r>
          </a:p>
        </p:txBody>
      </p:sp>
      <p:sp>
        <p:nvSpPr>
          <p:cNvPr id="555020" name="Rectangle 12"/>
          <p:cNvSpPr>
            <a:spLocks noChangeArrowheads="1"/>
          </p:cNvSpPr>
          <p:nvPr/>
        </p:nvSpPr>
        <p:spPr bwMode="auto">
          <a:xfrm>
            <a:off x="7162800" y="4876800"/>
            <a:ext cx="777875"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D(P)</a:t>
            </a:r>
          </a:p>
        </p:txBody>
      </p:sp>
      <p:sp>
        <p:nvSpPr>
          <p:cNvPr id="555021" name="Line 13"/>
          <p:cNvSpPr>
            <a:spLocks noChangeShapeType="1"/>
          </p:cNvSpPr>
          <p:nvPr/>
        </p:nvSpPr>
        <p:spPr bwMode="auto">
          <a:xfrm>
            <a:off x="1295400" y="4267200"/>
            <a:ext cx="6629400" cy="0"/>
          </a:xfrm>
          <a:prstGeom prst="line">
            <a:avLst/>
          </a:prstGeom>
          <a:noFill/>
          <a:ln w="38100" cap="rnd">
            <a:solidFill>
              <a:schemeClr val="tx1"/>
            </a:solidFill>
            <a:prstDash val="sysDot"/>
            <a:round/>
            <a:headEnd type="none" w="sm" len="sm"/>
            <a:tailEnd type="none" w="sm" len="sm"/>
          </a:ln>
          <a:effectLst/>
        </p:spPr>
        <p:txBody>
          <a:bodyPr wrap="none" anchor="ctr"/>
          <a:lstStyle/>
          <a:p>
            <a:endParaRPr lang="pt-BR"/>
          </a:p>
        </p:txBody>
      </p:sp>
      <p:sp>
        <p:nvSpPr>
          <p:cNvPr id="555022" name="Text Box 14"/>
          <p:cNvSpPr txBox="1">
            <a:spLocks noChangeArrowheads="1"/>
          </p:cNvSpPr>
          <p:nvPr/>
        </p:nvSpPr>
        <p:spPr bwMode="auto">
          <a:xfrm>
            <a:off x="5715000" y="1828800"/>
            <a:ext cx="1184275"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CMgCP</a:t>
            </a:r>
          </a:p>
        </p:txBody>
      </p:sp>
      <p:sp>
        <p:nvSpPr>
          <p:cNvPr id="555023" name="Line 15"/>
          <p:cNvSpPr>
            <a:spLocks noChangeShapeType="1"/>
          </p:cNvSpPr>
          <p:nvPr/>
        </p:nvSpPr>
        <p:spPr bwMode="auto">
          <a:xfrm>
            <a:off x="1295400" y="5181600"/>
            <a:ext cx="4343400" cy="0"/>
          </a:xfrm>
          <a:prstGeom prst="line">
            <a:avLst/>
          </a:prstGeom>
          <a:noFill/>
          <a:ln w="38100">
            <a:solidFill>
              <a:schemeClr val="tx1"/>
            </a:solidFill>
            <a:round/>
            <a:headEnd type="none" w="sm" len="sm"/>
            <a:tailEnd type="none" w="sm" len="sm"/>
          </a:ln>
          <a:effectLst/>
        </p:spPr>
        <p:txBody>
          <a:bodyPr wrap="none" anchor="ctr"/>
          <a:lstStyle/>
          <a:p>
            <a:endParaRPr lang="pt-BR"/>
          </a:p>
        </p:txBody>
      </p:sp>
      <p:grpSp>
        <p:nvGrpSpPr>
          <p:cNvPr id="2" name="Group 16"/>
          <p:cNvGrpSpPr>
            <a:grpSpLocks/>
          </p:cNvGrpSpPr>
          <p:nvPr/>
        </p:nvGrpSpPr>
        <p:grpSpPr bwMode="auto">
          <a:xfrm>
            <a:off x="1828800" y="1828800"/>
            <a:ext cx="2105025" cy="1752600"/>
            <a:chOff x="2400" y="1824"/>
            <a:chExt cx="1326" cy="1104"/>
          </a:xfrm>
        </p:grpSpPr>
        <p:sp>
          <p:nvSpPr>
            <p:cNvPr id="555025" name="Text Box 17"/>
            <p:cNvSpPr txBox="1">
              <a:spLocks noChangeArrowheads="1"/>
            </p:cNvSpPr>
            <p:nvPr/>
          </p:nvSpPr>
          <p:spPr bwMode="auto">
            <a:xfrm>
              <a:off x="2544" y="1824"/>
              <a:ext cx="1182" cy="288"/>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Fora de Ponta</a:t>
              </a:r>
            </a:p>
          </p:txBody>
        </p:sp>
        <p:sp>
          <p:nvSpPr>
            <p:cNvPr id="555026" name="Line 18"/>
            <p:cNvSpPr>
              <a:spLocks noChangeShapeType="1"/>
            </p:cNvSpPr>
            <p:nvPr/>
          </p:nvSpPr>
          <p:spPr bwMode="auto">
            <a:xfrm flipH="1">
              <a:off x="2400" y="2064"/>
              <a:ext cx="432" cy="864"/>
            </a:xfrm>
            <a:prstGeom prst="line">
              <a:avLst/>
            </a:prstGeom>
            <a:noFill/>
            <a:ln w="38100" cap="sq">
              <a:solidFill>
                <a:schemeClr val="tx1"/>
              </a:solidFill>
              <a:round/>
              <a:headEnd type="none" w="sm" len="sm"/>
              <a:tailEnd type="stealth" w="med" len="lg"/>
            </a:ln>
            <a:effectLst/>
          </p:spPr>
          <p:txBody>
            <a:bodyPr wrap="none" anchor="ctr"/>
            <a:lstStyle/>
            <a:p>
              <a:endParaRPr lang="pt-BR"/>
            </a:p>
          </p:txBody>
        </p:sp>
      </p:grpSp>
      <p:sp>
        <p:nvSpPr>
          <p:cNvPr id="555027" name="Line 19"/>
          <p:cNvSpPr>
            <a:spLocks noChangeShapeType="1"/>
          </p:cNvSpPr>
          <p:nvPr/>
        </p:nvSpPr>
        <p:spPr bwMode="auto">
          <a:xfrm flipH="1" flipV="1">
            <a:off x="5638800" y="1981200"/>
            <a:ext cx="0" cy="3200400"/>
          </a:xfrm>
          <a:prstGeom prst="line">
            <a:avLst/>
          </a:prstGeom>
          <a:noFill/>
          <a:ln w="38100">
            <a:solidFill>
              <a:schemeClr val="tx1"/>
            </a:solidFill>
            <a:round/>
            <a:headEnd type="none" w="sm" len="sm"/>
            <a:tailEnd type="none" w="sm" len="sm"/>
          </a:ln>
          <a:effectLst/>
        </p:spPr>
        <p:txBody>
          <a:bodyPr wrap="none" anchor="ctr"/>
          <a:lstStyle/>
          <a:p>
            <a:endParaRPr lang="pt-BR"/>
          </a:p>
        </p:txBody>
      </p:sp>
      <p:sp>
        <p:nvSpPr>
          <p:cNvPr id="555028" name="Text Box 20"/>
          <p:cNvSpPr txBox="1">
            <a:spLocks noChangeArrowheads="1"/>
          </p:cNvSpPr>
          <p:nvPr/>
        </p:nvSpPr>
        <p:spPr bwMode="auto">
          <a:xfrm>
            <a:off x="7731125" y="4038600"/>
            <a:ext cx="1166813"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CMgLP</a:t>
            </a:r>
          </a:p>
        </p:txBody>
      </p:sp>
      <p:grpSp>
        <p:nvGrpSpPr>
          <p:cNvPr id="3" name="Group 21"/>
          <p:cNvGrpSpPr>
            <a:grpSpLocks/>
          </p:cNvGrpSpPr>
          <p:nvPr/>
        </p:nvGrpSpPr>
        <p:grpSpPr bwMode="auto">
          <a:xfrm>
            <a:off x="4190999" y="2438400"/>
            <a:ext cx="3724276" cy="3962400"/>
            <a:chOff x="2640" y="1536"/>
            <a:chExt cx="2346" cy="2496"/>
          </a:xfrm>
        </p:grpSpPr>
        <p:sp>
          <p:nvSpPr>
            <p:cNvPr id="555030" name="Line 22"/>
            <p:cNvSpPr>
              <a:spLocks noChangeShapeType="1"/>
            </p:cNvSpPr>
            <p:nvPr/>
          </p:nvSpPr>
          <p:spPr bwMode="auto">
            <a:xfrm>
              <a:off x="4464" y="2688"/>
              <a:ext cx="0" cy="1008"/>
            </a:xfrm>
            <a:prstGeom prst="line">
              <a:avLst/>
            </a:prstGeom>
            <a:noFill/>
            <a:ln w="38100" cap="rnd">
              <a:solidFill>
                <a:schemeClr val="tx1"/>
              </a:solidFill>
              <a:prstDash val="sysDot"/>
              <a:round/>
              <a:headEnd type="none" w="sm" len="sm"/>
              <a:tailEnd type="none" w="sm" len="sm"/>
            </a:ln>
            <a:effectLst/>
          </p:spPr>
          <p:txBody>
            <a:bodyPr wrap="none" anchor="ctr"/>
            <a:lstStyle/>
            <a:p>
              <a:endParaRPr lang="pt-BR"/>
            </a:p>
          </p:txBody>
        </p:sp>
        <p:sp>
          <p:nvSpPr>
            <p:cNvPr id="555031" name="Text Box 23"/>
            <p:cNvSpPr txBox="1">
              <a:spLocks noChangeArrowheads="1"/>
            </p:cNvSpPr>
            <p:nvPr/>
          </p:nvSpPr>
          <p:spPr bwMode="auto">
            <a:xfrm>
              <a:off x="4353" y="3744"/>
              <a:ext cx="351" cy="288"/>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Q*</a:t>
              </a:r>
            </a:p>
          </p:txBody>
        </p:sp>
        <p:grpSp>
          <p:nvGrpSpPr>
            <p:cNvPr id="4" name="Group 24"/>
            <p:cNvGrpSpPr>
              <a:grpSpLocks/>
            </p:cNvGrpSpPr>
            <p:nvPr/>
          </p:nvGrpSpPr>
          <p:grpSpPr bwMode="auto">
            <a:xfrm>
              <a:off x="2640" y="1536"/>
              <a:ext cx="2346" cy="1392"/>
              <a:chOff x="2640" y="1536"/>
              <a:chExt cx="2346" cy="1392"/>
            </a:xfrm>
          </p:grpSpPr>
          <p:grpSp>
            <p:nvGrpSpPr>
              <p:cNvPr id="5" name="Group 25"/>
              <p:cNvGrpSpPr>
                <a:grpSpLocks/>
              </p:cNvGrpSpPr>
              <p:nvPr/>
            </p:nvGrpSpPr>
            <p:grpSpPr bwMode="auto">
              <a:xfrm>
                <a:off x="4414" y="1680"/>
                <a:ext cx="572" cy="960"/>
                <a:chOff x="3744" y="2256"/>
                <a:chExt cx="1331" cy="624"/>
              </a:xfrm>
            </p:grpSpPr>
            <p:sp>
              <p:nvSpPr>
                <p:cNvPr id="555034" name="Text Box 26"/>
                <p:cNvSpPr txBox="1">
                  <a:spLocks noChangeArrowheads="1"/>
                </p:cNvSpPr>
                <p:nvPr/>
              </p:nvSpPr>
              <p:spPr bwMode="auto">
                <a:xfrm>
                  <a:off x="3986" y="2256"/>
                  <a:ext cx="1089" cy="265"/>
                </a:xfrm>
                <a:prstGeom prst="rect">
                  <a:avLst/>
                </a:prstGeom>
                <a:noFill/>
                <a:ln w="12700" cap="sq">
                  <a:noFill/>
                  <a:miter lim="800000"/>
                  <a:headEnd type="none" w="sm" len="sm"/>
                  <a:tailEnd type="none" w="sm" len="sm"/>
                </a:ln>
                <a:effectLst/>
              </p:spPr>
              <p:txBody>
                <a:bodyPr wrap="none">
                  <a:spAutoFit/>
                </a:bodyPr>
                <a:lstStyle/>
                <a:p>
                  <a:r>
                    <a:rPr lang="pt-BR" dirty="0">
                      <a:latin typeface="Times New Roman" pitchFamily="18" charset="0"/>
                    </a:rPr>
                    <a:t>Nova </a:t>
                  </a:r>
                  <a:endParaRPr lang="pt-BR" dirty="0" smtClean="0">
                    <a:latin typeface="Times New Roman" pitchFamily="18" charset="0"/>
                  </a:endParaRPr>
                </a:p>
                <a:p>
                  <a:r>
                    <a:rPr lang="pt-BR" dirty="0" smtClean="0">
                      <a:latin typeface="Times New Roman" pitchFamily="18" charset="0"/>
                    </a:rPr>
                    <a:t>Ponta</a:t>
                  </a:r>
                  <a:endParaRPr lang="pt-BR" dirty="0">
                    <a:latin typeface="Times New Roman" pitchFamily="18" charset="0"/>
                  </a:endParaRPr>
                </a:p>
              </p:txBody>
            </p:sp>
            <p:sp>
              <p:nvSpPr>
                <p:cNvPr id="555035" name="Line 27"/>
                <p:cNvSpPr>
                  <a:spLocks noChangeShapeType="1"/>
                </p:cNvSpPr>
                <p:nvPr/>
              </p:nvSpPr>
              <p:spPr bwMode="auto">
                <a:xfrm flipH="1">
                  <a:off x="3744" y="2544"/>
                  <a:ext cx="336" cy="336"/>
                </a:xfrm>
                <a:prstGeom prst="line">
                  <a:avLst/>
                </a:prstGeom>
                <a:noFill/>
                <a:ln w="38100" cap="sq">
                  <a:solidFill>
                    <a:schemeClr val="tx1"/>
                  </a:solidFill>
                  <a:round/>
                  <a:headEnd type="none" w="sm" len="sm"/>
                  <a:tailEnd type="stealth" w="med" len="lg"/>
                </a:ln>
                <a:effectLst/>
              </p:spPr>
              <p:txBody>
                <a:bodyPr wrap="none" anchor="ctr"/>
                <a:lstStyle/>
                <a:p>
                  <a:endParaRPr lang="pt-BR"/>
                </a:p>
              </p:txBody>
            </p:sp>
          </p:grpSp>
          <p:sp>
            <p:nvSpPr>
              <p:cNvPr id="555036" name="Line 28"/>
              <p:cNvSpPr>
                <a:spLocks noChangeShapeType="1"/>
              </p:cNvSpPr>
              <p:nvPr/>
            </p:nvSpPr>
            <p:spPr bwMode="auto">
              <a:xfrm>
                <a:off x="2640" y="1536"/>
                <a:ext cx="2208" cy="1392"/>
              </a:xfrm>
              <a:prstGeom prst="line">
                <a:avLst/>
              </a:prstGeom>
              <a:noFill/>
              <a:ln w="28575" cap="sq">
                <a:solidFill>
                  <a:srgbClr val="000080"/>
                </a:solidFill>
                <a:round/>
                <a:headEnd type="none" w="sm" len="sm"/>
                <a:tailEnd type="none" w="sm" len="sm"/>
              </a:ln>
              <a:effectLst/>
            </p:spPr>
            <p:txBody>
              <a:bodyPr wrap="none" anchor="ctr"/>
              <a:lstStyle/>
              <a:p>
                <a:endParaRPr lang="pt-BR"/>
              </a:p>
            </p:txBody>
          </p:sp>
        </p:grpSp>
      </p:grpSp>
      <p:sp>
        <p:nvSpPr>
          <p:cNvPr id="555037" name="Line 29"/>
          <p:cNvSpPr>
            <a:spLocks noChangeShapeType="1"/>
          </p:cNvSpPr>
          <p:nvPr/>
        </p:nvSpPr>
        <p:spPr bwMode="auto">
          <a:xfrm>
            <a:off x="1600200" y="3505200"/>
            <a:ext cx="3505200" cy="2209800"/>
          </a:xfrm>
          <a:prstGeom prst="line">
            <a:avLst/>
          </a:prstGeom>
          <a:noFill/>
          <a:ln w="28575" cap="sq">
            <a:solidFill>
              <a:srgbClr val="000080"/>
            </a:solidFill>
            <a:round/>
            <a:headEnd type="none" w="sm" len="sm"/>
            <a:tailEnd type="none" w="sm" len="sm"/>
          </a:ln>
          <a:effectLst/>
        </p:spPr>
        <p:txBody>
          <a:bodyPr wrap="none" anchor="ctr"/>
          <a:lstStyle/>
          <a:p>
            <a:endParaRPr lang="pt-BR"/>
          </a:p>
        </p:txBody>
      </p:sp>
      <p:sp>
        <p:nvSpPr>
          <p:cNvPr id="555038" name="AutoShape 30"/>
          <p:cNvSpPr>
            <a:spLocks noChangeArrowheads="1"/>
          </p:cNvSpPr>
          <p:nvPr/>
        </p:nvSpPr>
        <p:spPr bwMode="auto">
          <a:xfrm>
            <a:off x="5638800" y="3352800"/>
            <a:ext cx="1447800" cy="914400"/>
          </a:xfrm>
          <a:prstGeom prst="rtTriangle">
            <a:avLst/>
          </a:prstGeom>
          <a:solidFill>
            <a:schemeClr val="accent1"/>
          </a:solidFill>
          <a:ln w="9525">
            <a:solidFill>
              <a:schemeClr val="tx1"/>
            </a:solidFill>
            <a:miter lim="800000"/>
            <a:headEnd/>
            <a:tailEnd/>
          </a:ln>
          <a:effectLst/>
        </p:spPr>
        <p:txBody>
          <a:bodyPr wrap="none" anchor="ctr"/>
          <a:lstStyle/>
          <a:p>
            <a:endParaRPr lang="pt-BR"/>
          </a:p>
        </p:txBody>
      </p:sp>
    </p:spTree>
    <p:extLst>
      <p:ext uri="{BB962C8B-B14F-4D97-AF65-F5344CB8AC3E}">
        <p14:creationId xmlns:p14="http://schemas.microsoft.com/office/powerpoint/2010/main" val="2009857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55038"/>
                                        </p:tgtEl>
                                        <p:attrNameLst>
                                          <p:attrName>style.visibility</p:attrName>
                                        </p:attrNameLst>
                                      </p:cBhvr>
                                      <p:to>
                                        <p:strVal val="visible"/>
                                      </p:to>
                                    </p:set>
                                    <p:anim calcmode="lin" valueType="num">
                                      <p:cBhvr additive="base">
                                        <p:cTn id="13" dur="500" fill="hold"/>
                                        <p:tgtEl>
                                          <p:spTgt spid="555038"/>
                                        </p:tgtEl>
                                        <p:attrNameLst>
                                          <p:attrName>ppt_x</p:attrName>
                                        </p:attrNameLst>
                                      </p:cBhvr>
                                      <p:tavLst>
                                        <p:tav tm="0">
                                          <p:val>
                                            <p:strVal val="0-#ppt_w/2"/>
                                          </p:val>
                                        </p:tav>
                                        <p:tav tm="100000">
                                          <p:val>
                                            <p:strVal val="#ppt_x"/>
                                          </p:val>
                                        </p:tav>
                                      </p:tavLst>
                                    </p:anim>
                                    <p:anim calcmode="lin" valueType="num">
                                      <p:cBhvr additive="base">
                                        <p:cTn id="14" dur="500" fill="hold"/>
                                        <p:tgtEl>
                                          <p:spTgt spid="5550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503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a:xfrm>
            <a:off x="685800" y="228600"/>
            <a:ext cx="7772400" cy="1143000"/>
          </a:xfrm>
        </p:spPr>
        <p:txBody>
          <a:bodyPr/>
          <a:lstStyle/>
          <a:p>
            <a:pPr>
              <a:lnSpc>
                <a:spcPct val="90000"/>
              </a:lnSpc>
            </a:pPr>
            <a:r>
              <a:rPr lang="pt-BR" sz="2800" dirty="0"/>
              <a:t>Efeitos Econômicos da Prática de Preços Médios</a:t>
            </a:r>
            <a:br>
              <a:rPr lang="pt-BR" sz="2800" dirty="0"/>
            </a:br>
            <a:r>
              <a:rPr lang="pt-BR" sz="2800" dirty="0"/>
              <a:t>No caso de Ponta Firme</a:t>
            </a:r>
            <a:endParaRPr lang="pt-BR" sz="4000" dirty="0"/>
          </a:p>
        </p:txBody>
      </p:sp>
      <p:sp>
        <p:nvSpPr>
          <p:cNvPr id="557059" name="Line 3"/>
          <p:cNvSpPr>
            <a:spLocks noChangeShapeType="1"/>
          </p:cNvSpPr>
          <p:nvPr/>
        </p:nvSpPr>
        <p:spPr bwMode="auto">
          <a:xfrm>
            <a:off x="1327150" y="1752600"/>
            <a:ext cx="0" cy="4114800"/>
          </a:xfrm>
          <a:prstGeom prst="line">
            <a:avLst/>
          </a:prstGeom>
          <a:noFill/>
          <a:ln w="38100" cap="sq">
            <a:solidFill>
              <a:schemeClr val="tx1"/>
            </a:solidFill>
            <a:round/>
            <a:headEnd type="none" w="sm" len="sm"/>
            <a:tailEnd/>
          </a:ln>
          <a:effectLst/>
        </p:spPr>
        <p:txBody>
          <a:bodyPr wrap="none" anchor="ctr"/>
          <a:lstStyle/>
          <a:p>
            <a:endParaRPr lang="pt-BR"/>
          </a:p>
        </p:txBody>
      </p:sp>
      <p:sp>
        <p:nvSpPr>
          <p:cNvPr id="557060" name="Line 4"/>
          <p:cNvSpPr>
            <a:spLocks noChangeShapeType="1"/>
          </p:cNvSpPr>
          <p:nvPr/>
        </p:nvSpPr>
        <p:spPr bwMode="auto">
          <a:xfrm>
            <a:off x="1327150" y="5867400"/>
            <a:ext cx="6750050" cy="0"/>
          </a:xfrm>
          <a:prstGeom prst="line">
            <a:avLst/>
          </a:prstGeom>
          <a:noFill/>
          <a:ln w="38100" cap="sq">
            <a:solidFill>
              <a:schemeClr val="tx1"/>
            </a:solidFill>
            <a:round/>
            <a:headEnd type="none" w="sm" len="sm"/>
            <a:tailEnd/>
          </a:ln>
          <a:effectLst/>
        </p:spPr>
        <p:txBody>
          <a:bodyPr wrap="none" anchor="ctr"/>
          <a:lstStyle/>
          <a:p>
            <a:endParaRPr lang="pt-BR"/>
          </a:p>
        </p:txBody>
      </p:sp>
      <p:sp>
        <p:nvSpPr>
          <p:cNvPr id="557061" name="Text Box 5"/>
          <p:cNvSpPr txBox="1">
            <a:spLocks noChangeArrowheads="1"/>
          </p:cNvSpPr>
          <p:nvPr/>
        </p:nvSpPr>
        <p:spPr bwMode="auto">
          <a:xfrm>
            <a:off x="7977188" y="5867400"/>
            <a:ext cx="404812"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Q</a:t>
            </a:r>
          </a:p>
        </p:txBody>
      </p:sp>
      <p:sp>
        <p:nvSpPr>
          <p:cNvPr id="557062" name="Text Box 6"/>
          <p:cNvSpPr txBox="1">
            <a:spLocks noChangeArrowheads="1"/>
          </p:cNvSpPr>
          <p:nvPr/>
        </p:nvSpPr>
        <p:spPr bwMode="auto">
          <a:xfrm>
            <a:off x="838200" y="1447800"/>
            <a:ext cx="412750"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 $</a:t>
            </a:r>
          </a:p>
        </p:txBody>
      </p:sp>
      <p:sp>
        <p:nvSpPr>
          <p:cNvPr id="557063" name="Line 7"/>
          <p:cNvSpPr>
            <a:spLocks noChangeShapeType="1"/>
          </p:cNvSpPr>
          <p:nvPr/>
        </p:nvSpPr>
        <p:spPr bwMode="auto">
          <a:xfrm>
            <a:off x="5638800" y="4267200"/>
            <a:ext cx="0" cy="1676400"/>
          </a:xfrm>
          <a:prstGeom prst="line">
            <a:avLst/>
          </a:prstGeom>
          <a:noFill/>
          <a:ln w="38100" cap="rnd">
            <a:solidFill>
              <a:schemeClr val="tx1"/>
            </a:solidFill>
            <a:prstDash val="sysDot"/>
            <a:round/>
            <a:headEnd type="none" w="sm" len="sm"/>
            <a:tailEnd type="none" w="sm" len="sm"/>
          </a:ln>
          <a:effectLst/>
        </p:spPr>
        <p:txBody>
          <a:bodyPr wrap="none" anchor="ctr"/>
          <a:lstStyle/>
          <a:p>
            <a:endParaRPr lang="pt-BR"/>
          </a:p>
        </p:txBody>
      </p:sp>
      <p:sp>
        <p:nvSpPr>
          <p:cNvPr id="557064" name="Line 8"/>
          <p:cNvSpPr>
            <a:spLocks noChangeShapeType="1"/>
          </p:cNvSpPr>
          <p:nvPr/>
        </p:nvSpPr>
        <p:spPr bwMode="auto">
          <a:xfrm>
            <a:off x="7086600" y="3352800"/>
            <a:ext cx="0" cy="2514600"/>
          </a:xfrm>
          <a:prstGeom prst="line">
            <a:avLst/>
          </a:prstGeom>
          <a:noFill/>
          <a:ln w="38100" cap="rnd">
            <a:solidFill>
              <a:schemeClr val="tx1"/>
            </a:solidFill>
            <a:prstDash val="sysDot"/>
            <a:round/>
            <a:headEnd type="none" w="sm" len="sm"/>
            <a:tailEnd type="none" w="sm" len="sm"/>
          </a:ln>
          <a:effectLst/>
        </p:spPr>
        <p:txBody>
          <a:bodyPr wrap="none" anchor="ctr"/>
          <a:lstStyle/>
          <a:p>
            <a:endParaRPr lang="pt-BR"/>
          </a:p>
        </p:txBody>
      </p:sp>
      <p:sp>
        <p:nvSpPr>
          <p:cNvPr id="557065" name="Text Box 9"/>
          <p:cNvSpPr txBox="1">
            <a:spLocks noChangeArrowheads="1"/>
          </p:cNvSpPr>
          <p:nvPr/>
        </p:nvSpPr>
        <p:spPr bwMode="auto">
          <a:xfrm>
            <a:off x="2590800" y="5943600"/>
            <a:ext cx="488950"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q*</a:t>
            </a:r>
          </a:p>
        </p:txBody>
      </p:sp>
      <p:sp>
        <p:nvSpPr>
          <p:cNvPr id="557066" name="Text Box 10"/>
          <p:cNvSpPr txBox="1">
            <a:spLocks noChangeArrowheads="1"/>
          </p:cNvSpPr>
          <p:nvPr/>
        </p:nvSpPr>
        <p:spPr bwMode="auto">
          <a:xfrm>
            <a:off x="6910388" y="5943600"/>
            <a:ext cx="557212"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Q*</a:t>
            </a:r>
          </a:p>
        </p:txBody>
      </p:sp>
      <p:sp>
        <p:nvSpPr>
          <p:cNvPr id="557067" name="Text Box 11"/>
          <p:cNvSpPr txBox="1">
            <a:spLocks noChangeArrowheads="1"/>
          </p:cNvSpPr>
          <p:nvPr/>
        </p:nvSpPr>
        <p:spPr bwMode="auto">
          <a:xfrm>
            <a:off x="5410200" y="5867400"/>
            <a:ext cx="539750"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Q</a:t>
            </a:r>
            <a:r>
              <a:rPr lang="pt-BR" baseline="30000">
                <a:latin typeface="Times New Roman" pitchFamily="18" charset="0"/>
              </a:rPr>
              <a:t>R</a:t>
            </a:r>
            <a:endParaRPr lang="pt-BR">
              <a:latin typeface="Times New Roman" pitchFamily="18" charset="0"/>
            </a:endParaRPr>
          </a:p>
        </p:txBody>
      </p:sp>
      <p:sp>
        <p:nvSpPr>
          <p:cNvPr id="557068" name="Text Box 12"/>
          <p:cNvSpPr txBox="1">
            <a:spLocks noChangeArrowheads="1"/>
          </p:cNvSpPr>
          <p:nvPr/>
        </p:nvSpPr>
        <p:spPr bwMode="auto">
          <a:xfrm>
            <a:off x="457200" y="3124200"/>
            <a:ext cx="793750"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P</a:t>
            </a:r>
            <a:r>
              <a:rPr lang="pt-BR" baseline="30000">
                <a:latin typeface="Times New Roman" pitchFamily="18" charset="0"/>
              </a:rPr>
              <a:t>*</a:t>
            </a:r>
            <a:r>
              <a:rPr lang="pt-BR">
                <a:latin typeface="Times New Roman" pitchFamily="18" charset="0"/>
              </a:rPr>
              <a:t>+</a:t>
            </a:r>
            <a:r>
              <a:rPr lang="pt-BR">
                <a:latin typeface="Times New Roman" pitchFamily="18" charset="0"/>
                <a:sym typeface="Symbol" pitchFamily="18" charset="2"/>
              </a:rPr>
              <a:t></a:t>
            </a:r>
            <a:endParaRPr lang="pt-BR">
              <a:latin typeface="Times New Roman" pitchFamily="18" charset="0"/>
            </a:endParaRPr>
          </a:p>
        </p:txBody>
      </p:sp>
      <p:sp>
        <p:nvSpPr>
          <p:cNvPr id="557069" name="Text Box 13"/>
          <p:cNvSpPr txBox="1">
            <a:spLocks noChangeArrowheads="1"/>
          </p:cNvSpPr>
          <p:nvPr/>
        </p:nvSpPr>
        <p:spPr bwMode="auto">
          <a:xfrm>
            <a:off x="762000" y="5029200"/>
            <a:ext cx="506413"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P*</a:t>
            </a:r>
          </a:p>
        </p:txBody>
      </p:sp>
      <p:sp>
        <p:nvSpPr>
          <p:cNvPr id="557070" name="Rectangle 14"/>
          <p:cNvSpPr>
            <a:spLocks noChangeArrowheads="1"/>
          </p:cNvSpPr>
          <p:nvPr/>
        </p:nvSpPr>
        <p:spPr bwMode="auto">
          <a:xfrm>
            <a:off x="7391400" y="4648200"/>
            <a:ext cx="777875"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D(P)</a:t>
            </a:r>
          </a:p>
        </p:txBody>
      </p:sp>
      <p:sp>
        <p:nvSpPr>
          <p:cNvPr id="557071" name="Line 15"/>
          <p:cNvSpPr>
            <a:spLocks noChangeShapeType="1"/>
          </p:cNvSpPr>
          <p:nvPr/>
        </p:nvSpPr>
        <p:spPr bwMode="auto">
          <a:xfrm>
            <a:off x="1295400" y="3352800"/>
            <a:ext cx="6629400" cy="0"/>
          </a:xfrm>
          <a:prstGeom prst="line">
            <a:avLst/>
          </a:prstGeom>
          <a:noFill/>
          <a:ln w="38100" cap="rnd">
            <a:solidFill>
              <a:schemeClr val="tx1"/>
            </a:solidFill>
            <a:prstDash val="sysDot"/>
            <a:round/>
            <a:headEnd type="none" w="sm" len="sm"/>
            <a:tailEnd type="none" w="sm" len="sm"/>
          </a:ln>
          <a:effectLst/>
        </p:spPr>
        <p:txBody>
          <a:bodyPr wrap="none" anchor="ctr"/>
          <a:lstStyle/>
          <a:p>
            <a:endParaRPr lang="pt-BR"/>
          </a:p>
        </p:txBody>
      </p:sp>
      <p:sp>
        <p:nvSpPr>
          <p:cNvPr id="557072" name="Text Box 16"/>
          <p:cNvSpPr txBox="1">
            <a:spLocks noChangeArrowheads="1"/>
          </p:cNvSpPr>
          <p:nvPr/>
        </p:nvSpPr>
        <p:spPr bwMode="auto">
          <a:xfrm>
            <a:off x="5715000" y="1828800"/>
            <a:ext cx="1184275"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CMgCP</a:t>
            </a:r>
          </a:p>
        </p:txBody>
      </p:sp>
      <p:sp>
        <p:nvSpPr>
          <p:cNvPr id="557073" name="Text Box 17"/>
          <p:cNvSpPr txBox="1">
            <a:spLocks noChangeArrowheads="1"/>
          </p:cNvSpPr>
          <p:nvPr/>
        </p:nvSpPr>
        <p:spPr bwMode="auto">
          <a:xfrm>
            <a:off x="3886200" y="5943600"/>
            <a:ext cx="539750"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Q</a:t>
            </a:r>
            <a:r>
              <a:rPr lang="pt-BR" baseline="30000">
                <a:latin typeface="Times New Roman" pitchFamily="18" charset="0"/>
              </a:rPr>
              <a:t>R</a:t>
            </a:r>
            <a:endParaRPr lang="pt-BR">
              <a:latin typeface="Times New Roman" pitchFamily="18" charset="0"/>
            </a:endParaRPr>
          </a:p>
        </p:txBody>
      </p:sp>
      <p:sp>
        <p:nvSpPr>
          <p:cNvPr id="557074" name="Line 18"/>
          <p:cNvSpPr>
            <a:spLocks noChangeShapeType="1"/>
          </p:cNvSpPr>
          <p:nvPr/>
        </p:nvSpPr>
        <p:spPr bwMode="auto">
          <a:xfrm>
            <a:off x="1295400" y="5181600"/>
            <a:ext cx="4343400" cy="0"/>
          </a:xfrm>
          <a:prstGeom prst="line">
            <a:avLst/>
          </a:prstGeom>
          <a:noFill/>
          <a:ln w="38100">
            <a:solidFill>
              <a:schemeClr val="tx1"/>
            </a:solidFill>
            <a:round/>
            <a:headEnd type="none" w="sm" len="sm"/>
            <a:tailEnd type="none" w="sm" len="sm"/>
          </a:ln>
          <a:effectLst/>
        </p:spPr>
        <p:txBody>
          <a:bodyPr wrap="none" anchor="ctr"/>
          <a:lstStyle/>
          <a:p>
            <a:endParaRPr lang="pt-BR"/>
          </a:p>
        </p:txBody>
      </p:sp>
      <p:sp>
        <p:nvSpPr>
          <p:cNvPr id="557075" name="Text Box 19"/>
          <p:cNvSpPr txBox="1">
            <a:spLocks noChangeArrowheads="1"/>
          </p:cNvSpPr>
          <p:nvPr/>
        </p:nvSpPr>
        <p:spPr bwMode="auto">
          <a:xfrm>
            <a:off x="5562600" y="4572000"/>
            <a:ext cx="319088"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c</a:t>
            </a:r>
          </a:p>
        </p:txBody>
      </p:sp>
      <p:grpSp>
        <p:nvGrpSpPr>
          <p:cNvPr id="2" name="Group 20"/>
          <p:cNvGrpSpPr>
            <a:grpSpLocks/>
          </p:cNvGrpSpPr>
          <p:nvPr/>
        </p:nvGrpSpPr>
        <p:grpSpPr bwMode="auto">
          <a:xfrm>
            <a:off x="1828800" y="1828800"/>
            <a:ext cx="2105025" cy="1752600"/>
            <a:chOff x="2400" y="1824"/>
            <a:chExt cx="1326" cy="1104"/>
          </a:xfrm>
        </p:grpSpPr>
        <p:sp>
          <p:nvSpPr>
            <p:cNvPr id="557077" name="Text Box 21"/>
            <p:cNvSpPr txBox="1">
              <a:spLocks noChangeArrowheads="1"/>
            </p:cNvSpPr>
            <p:nvPr/>
          </p:nvSpPr>
          <p:spPr bwMode="auto">
            <a:xfrm>
              <a:off x="2544" y="1824"/>
              <a:ext cx="1182" cy="288"/>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Fora de Ponta</a:t>
              </a:r>
            </a:p>
          </p:txBody>
        </p:sp>
        <p:sp>
          <p:nvSpPr>
            <p:cNvPr id="557078" name="Line 22"/>
            <p:cNvSpPr>
              <a:spLocks noChangeShapeType="1"/>
            </p:cNvSpPr>
            <p:nvPr/>
          </p:nvSpPr>
          <p:spPr bwMode="auto">
            <a:xfrm flipH="1">
              <a:off x="2400" y="2064"/>
              <a:ext cx="432" cy="864"/>
            </a:xfrm>
            <a:prstGeom prst="line">
              <a:avLst/>
            </a:prstGeom>
            <a:noFill/>
            <a:ln w="38100" cap="sq">
              <a:solidFill>
                <a:schemeClr val="tx1"/>
              </a:solidFill>
              <a:round/>
              <a:headEnd type="none" w="sm" len="sm"/>
              <a:tailEnd type="stealth" w="med" len="lg"/>
            </a:ln>
            <a:effectLst/>
          </p:spPr>
          <p:txBody>
            <a:bodyPr wrap="none" anchor="ctr"/>
            <a:lstStyle/>
            <a:p>
              <a:endParaRPr lang="pt-BR"/>
            </a:p>
          </p:txBody>
        </p:sp>
      </p:grpSp>
      <p:sp>
        <p:nvSpPr>
          <p:cNvPr id="557079" name="Line 23"/>
          <p:cNvSpPr>
            <a:spLocks noChangeShapeType="1"/>
          </p:cNvSpPr>
          <p:nvPr/>
        </p:nvSpPr>
        <p:spPr bwMode="auto">
          <a:xfrm flipH="1" flipV="1">
            <a:off x="5638800" y="1981200"/>
            <a:ext cx="0" cy="3200400"/>
          </a:xfrm>
          <a:prstGeom prst="line">
            <a:avLst/>
          </a:prstGeom>
          <a:noFill/>
          <a:ln w="38100">
            <a:solidFill>
              <a:schemeClr val="tx1"/>
            </a:solidFill>
            <a:round/>
            <a:headEnd type="none" w="sm" len="sm"/>
            <a:tailEnd type="none" w="sm" len="sm"/>
          </a:ln>
          <a:effectLst/>
        </p:spPr>
        <p:txBody>
          <a:bodyPr wrap="none" anchor="ctr"/>
          <a:lstStyle/>
          <a:p>
            <a:endParaRPr lang="pt-BR"/>
          </a:p>
        </p:txBody>
      </p:sp>
      <p:sp>
        <p:nvSpPr>
          <p:cNvPr id="557080" name="Text Box 24"/>
          <p:cNvSpPr txBox="1">
            <a:spLocks noChangeArrowheads="1"/>
          </p:cNvSpPr>
          <p:nvPr/>
        </p:nvSpPr>
        <p:spPr bwMode="auto">
          <a:xfrm>
            <a:off x="7797675" y="3140968"/>
            <a:ext cx="1166813"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CMgLP</a:t>
            </a:r>
          </a:p>
        </p:txBody>
      </p:sp>
      <p:grpSp>
        <p:nvGrpSpPr>
          <p:cNvPr id="3" name="Group 25"/>
          <p:cNvGrpSpPr>
            <a:grpSpLocks/>
          </p:cNvGrpSpPr>
          <p:nvPr/>
        </p:nvGrpSpPr>
        <p:grpSpPr bwMode="auto">
          <a:xfrm>
            <a:off x="4191000" y="2438400"/>
            <a:ext cx="3987800" cy="2209800"/>
            <a:chOff x="2640" y="1536"/>
            <a:chExt cx="2512" cy="1392"/>
          </a:xfrm>
        </p:grpSpPr>
        <p:grpSp>
          <p:nvGrpSpPr>
            <p:cNvPr id="4" name="Group 26"/>
            <p:cNvGrpSpPr>
              <a:grpSpLocks/>
            </p:cNvGrpSpPr>
            <p:nvPr/>
          </p:nvGrpSpPr>
          <p:grpSpPr bwMode="auto">
            <a:xfrm>
              <a:off x="4495" y="1728"/>
              <a:ext cx="657" cy="960"/>
              <a:chOff x="3744" y="2256"/>
              <a:chExt cx="1529" cy="624"/>
            </a:xfrm>
          </p:grpSpPr>
          <p:sp>
            <p:nvSpPr>
              <p:cNvPr id="557083" name="Text Box 27"/>
              <p:cNvSpPr txBox="1">
                <a:spLocks noChangeArrowheads="1"/>
              </p:cNvSpPr>
              <p:nvPr/>
            </p:nvSpPr>
            <p:spPr bwMode="auto">
              <a:xfrm>
                <a:off x="3986" y="2256"/>
                <a:ext cx="1287" cy="187"/>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Ponta</a:t>
                </a:r>
              </a:p>
            </p:txBody>
          </p:sp>
          <p:sp>
            <p:nvSpPr>
              <p:cNvPr id="557084" name="Line 28"/>
              <p:cNvSpPr>
                <a:spLocks noChangeShapeType="1"/>
              </p:cNvSpPr>
              <p:nvPr/>
            </p:nvSpPr>
            <p:spPr bwMode="auto">
              <a:xfrm flipH="1">
                <a:off x="3744" y="2544"/>
                <a:ext cx="336" cy="336"/>
              </a:xfrm>
              <a:prstGeom prst="line">
                <a:avLst/>
              </a:prstGeom>
              <a:noFill/>
              <a:ln w="38100" cap="sq">
                <a:solidFill>
                  <a:schemeClr val="tx1"/>
                </a:solidFill>
                <a:round/>
                <a:headEnd type="none" w="sm" len="sm"/>
                <a:tailEnd type="stealth" w="med" len="lg"/>
              </a:ln>
              <a:effectLst/>
            </p:spPr>
            <p:txBody>
              <a:bodyPr wrap="none" anchor="ctr"/>
              <a:lstStyle/>
              <a:p>
                <a:endParaRPr lang="pt-BR"/>
              </a:p>
            </p:txBody>
          </p:sp>
        </p:grpSp>
        <p:sp>
          <p:nvSpPr>
            <p:cNvPr id="557085" name="Line 29"/>
            <p:cNvSpPr>
              <a:spLocks noChangeShapeType="1"/>
            </p:cNvSpPr>
            <p:nvPr/>
          </p:nvSpPr>
          <p:spPr bwMode="auto">
            <a:xfrm>
              <a:off x="2640" y="1536"/>
              <a:ext cx="2208" cy="1392"/>
            </a:xfrm>
            <a:prstGeom prst="line">
              <a:avLst/>
            </a:prstGeom>
            <a:noFill/>
            <a:ln w="28575" cap="sq">
              <a:solidFill>
                <a:srgbClr val="000080"/>
              </a:solidFill>
              <a:round/>
              <a:headEnd type="none" w="sm" len="sm"/>
              <a:tailEnd type="none" w="sm" len="sm"/>
            </a:ln>
            <a:effectLst/>
          </p:spPr>
          <p:txBody>
            <a:bodyPr wrap="none" anchor="ctr"/>
            <a:lstStyle/>
            <a:p>
              <a:endParaRPr lang="pt-BR"/>
            </a:p>
          </p:txBody>
        </p:sp>
      </p:grpSp>
      <p:sp>
        <p:nvSpPr>
          <p:cNvPr id="557086" name="Line 30"/>
          <p:cNvSpPr>
            <a:spLocks noChangeShapeType="1"/>
          </p:cNvSpPr>
          <p:nvPr/>
        </p:nvSpPr>
        <p:spPr bwMode="auto">
          <a:xfrm>
            <a:off x="1600200" y="3505200"/>
            <a:ext cx="3505200" cy="2209800"/>
          </a:xfrm>
          <a:prstGeom prst="line">
            <a:avLst/>
          </a:prstGeom>
          <a:noFill/>
          <a:ln w="28575" cap="sq">
            <a:solidFill>
              <a:srgbClr val="000080"/>
            </a:solidFill>
            <a:round/>
            <a:headEnd type="none" w="sm" len="sm"/>
            <a:tailEnd type="none" w="sm" len="sm"/>
          </a:ln>
          <a:effectLst/>
        </p:spPr>
        <p:txBody>
          <a:bodyPr wrap="none" anchor="ctr"/>
          <a:lstStyle/>
          <a:p>
            <a:endParaRPr lang="pt-BR"/>
          </a:p>
        </p:txBody>
      </p:sp>
      <p:sp>
        <p:nvSpPr>
          <p:cNvPr id="557087" name="Line 31"/>
          <p:cNvSpPr>
            <a:spLocks noChangeShapeType="1"/>
          </p:cNvSpPr>
          <p:nvPr/>
        </p:nvSpPr>
        <p:spPr bwMode="auto">
          <a:xfrm flipV="1">
            <a:off x="1371600" y="4267200"/>
            <a:ext cx="6400800" cy="0"/>
          </a:xfrm>
          <a:prstGeom prst="line">
            <a:avLst/>
          </a:prstGeom>
          <a:noFill/>
          <a:ln w="38100">
            <a:solidFill>
              <a:schemeClr val="tx1"/>
            </a:solidFill>
            <a:round/>
            <a:headEnd type="none" w="sm" len="sm"/>
            <a:tailEnd type="none" w="sm" len="sm"/>
          </a:ln>
          <a:effectLst/>
        </p:spPr>
        <p:txBody>
          <a:bodyPr wrap="none" anchor="ctr"/>
          <a:lstStyle/>
          <a:p>
            <a:endParaRPr lang="pt-BR"/>
          </a:p>
        </p:txBody>
      </p:sp>
      <p:sp>
        <p:nvSpPr>
          <p:cNvPr id="557088" name="Text Box 32"/>
          <p:cNvSpPr txBox="1">
            <a:spLocks noChangeArrowheads="1"/>
          </p:cNvSpPr>
          <p:nvPr/>
        </p:nvSpPr>
        <p:spPr bwMode="auto">
          <a:xfrm>
            <a:off x="534988" y="3962400"/>
            <a:ext cx="760412"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PMe</a:t>
            </a:r>
          </a:p>
        </p:txBody>
      </p:sp>
      <p:sp>
        <p:nvSpPr>
          <p:cNvPr id="557089" name="Line 33"/>
          <p:cNvSpPr>
            <a:spLocks noChangeShapeType="1"/>
          </p:cNvSpPr>
          <p:nvPr/>
        </p:nvSpPr>
        <p:spPr bwMode="auto">
          <a:xfrm>
            <a:off x="4267200" y="4267200"/>
            <a:ext cx="0" cy="1676400"/>
          </a:xfrm>
          <a:prstGeom prst="line">
            <a:avLst/>
          </a:prstGeom>
          <a:noFill/>
          <a:ln w="38100" cap="rnd">
            <a:solidFill>
              <a:schemeClr val="tx1"/>
            </a:solidFill>
            <a:prstDash val="sysDot"/>
            <a:round/>
            <a:headEnd type="none" w="sm" len="sm"/>
            <a:tailEnd type="none" w="sm" len="sm"/>
          </a:ln>
          <a:effectLst/>
        </p:spPr>
        <p:txBody>
          <a:bodyPr wrap="none" anchor="ctr"/>
          <a:lstStyle/>
          <a:p>
            <a:endParaRPr lang="pt-BR"/>
          </a:p>
        </p:txBody>
      </p:sp>
      <p:sp>
        <p:nvSpPr>
          <p:cNvPr id="557090" name="Line 34"/>
          <p:cNvSpPr>
            <a:spLocks noChangeShapeType="1"/>
          </p:cNvSpPr>
          <p:nvPr/>
        </p:nvSpPr>
        <p:spPr bwMode="auto">
          <a:xfrm>
            <a:off x="2819400" y="4267200"/>
            <a:ext cx="0" cy="1676400"/>
          </a:xfrm>
          <a:prstGeom prst="line">
            <a:avLst/>
          </a:prstGeom>
          <a:noFill/>
          <a:ln w="38100" cap="rnd">
            <a:solidFill>
              <a:schemeClr val="tx1"/>
            </a:solidFill>
            <a:prstDash val="sysDot"/>
            <a:round/>
            <a:headEnd type="none" w="sm" len="sm"/>
            <a:tailEnd type="none" w="sm" len="sm"/>
          </a:ln>
          <a:effectLst/>
        </p:spPr>
        <p:txBody>
          <a:bodyPr wrap="none" anchor="ctr"/>
          <a:lstStyle/>
          <a:p>
            <a:endParaRPr lang="pt-BR"/>
          </a:p>
        </p:txBody>
      </p:sp>
      <p:grpSp>
        <p:nvGrpSpPr>
          <p:cNvPr id="5" name="Group 35"/>
          <p:cNvGrpSpPr>
            <a:grpSpLocks/>
          </p:cNvGrpSpPr>
          <p:nvPr/>
        </p:nvGrpSpPr>
        <p:grpSpPr bwMode="auto">
          <a:xfrm>
            <a:off x="2819400" y="3352800"/>
            <a:ext cx="4267200" cy="1828800"/>
            <a:chOff x="1776" y="2112"/>
            <a:chExt cx="2688" cy="1152"/>
          </a:xfrm>
        </p:grpSpPr>
        <p:sp>
          <p:nvSpPr>
            <p:cNvPr id="557092" name="AutoShape 36"/>
            <p:cNvSpPr>
              <a:spLocks noChangeArrowheads="1"/>
            </p:cNvSpPr>
            <p:nvPr/>
          </p:nvSpPr>
          <p:spPr bwMode="auto">
            <a:xfrm flipH="1" flipV="1">
              <a:off x="3552" y="2112"/>
              <a:ext cx="912" cy="576"/>
            </a:xfrm>
            <a:prstGeom prst="rtTriangle">
              <a:avLst/>
            </a:prstGeom>
            <a:solidFill>
              <a:schemeClr val="accent1"/>
            </a:solidFill>
            <a:ln w="9525">
              <a:solidFill>
                <a:schemeClr val="tx1"/>
              </a:solidFill>
              <a:miter lim="800000"/>
              <a:headEnd/>
              <a:tailEnd/>
            </a:ln>
            <a:effectLst/>
          </p:spPr>
          <p:txBody>
            <a:bodyPr wrap="none" anchor="ctr"/>
            <a:lstStyle/>
            <a:p>
              <a:endParaRPr lang="pt-BR"/>
            </a:p>
          </p:txBody>
        </p:sp>
        <p:sp>
          <p:nvSpPr>
            <p:cNvPr id="557093" name="AutoShape 37"/>
            <p:cNvSpPr>
              <a:spLocks noChangeArrowheads="1"/>
            </p:cNvSpPr>
            <p:nvPr/>
          </p:nvSpPr>
          <p:spPr bwMode="auto">
            <a:xfrm>
              <a:off x="1776" y="2688"/>
              <a:ext cx="912" cy="576"/>
            </a:xfrm>
            <a:prstGeom prst="rtTriangle">
              <a:avLst/>
            </a:prstGeom>
            <a:solidFill>
              <a:schemeClr val="accent1"/>
            </a:solidFill>
            <a:ln w="9525">
              <a:solidFill>
                <a:schemeClr val="tx1"/>
              </a:solidFill>
              <a:miter lim="800000"/>
              <a:headEnd/>
              <a:tailEnd/>
            </a:ln>
            <a:effectLst/>
          </p:spPr>
          <p:txBody>
            <a:bodyPr wrap="none" anchor="ctr"/>
            <a:lstStyle/>
            <a:p>
              <a:endParaRPr lang="pt-BR"/>
            </a:p>
          </p:txBody>
        </p:sp>
      </p:grpSp>
    </p:spTree>
    <p:extLst>
      <p:ext uri="{BB962C8B-B14F-4D97-AF65-F5344CB8AC3E}">
        <p14:creationId xmlns:p14="http://schemas.microsoft.com/office/powerpoint/2010/main" val="813333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xfrm>
            <a:off x="684213" y="333375"/>
            <a:ext cx="7772400" cy="1143000"/>
          </a:xfrm>
        </p:spPr>
        <p:txBody>
          <a:bodyPr/>
          <a:lstStyle/>
          <a:p>
            <a:r>
              <a:rPr lang="pt-BR"/>
              <a:t>Roteiro</a:t>
            </a:r>
          </a:p>
        </p:txBody>
      </p:sp>
      <p:sp>
        <p:nvSpPr>
          <p:cNvPr id="416771" name="Rectangle 3"/>
          <p:cNvSpPr>
            <a:spLocks noGrp="1" noChangeArrowheads="1"/>
          </p:cNvSpPr>
          <p:nvPr>
            <p:ph type="body" idx="1"/>
          </p:nvPr>
        </p:nvSpPr>
        <p:spPr>
          <a:xfrm>
            <a:off x="685800" y="1628775"/>
            <a:ext cx="7772400" cy="4467225"/>
          </a:xfrm>
        </p:spPr>
        <p:txBody>
          <a:bodyPr/>
          <a:lstStyle/>
          <a:p>
            <a:pPr marL="609600" indent="-609600">
              <a:buFontTx/>
              <a:buAutoNum type="arabicPeriod"/>
            </a:pPr>
            <a:r>
              <a:rPr lang="pt-BR" dirty="0"/>
              <a:t>Monopólio e Discriminação de Preços</a:t>
            </a:r>
          </a:p>
          <a:p>
            <a:pPr marL="990600" lvl="1" indent="-533400"/>
            <a:r>
              <a:rPr lang="pt-BR" dirty="0"/>
              <a:t>Tarifas Lineares ou preços uniformes </a:t>
            </a:r>
          </a:p>
          <a:p>
            <a:pPr marL="990600" lvl="1" indent="-533400"/>
            <a:r>
              <a:rPr lang="pt-BR" dirty="0"/>
              <a:t>Tarifas Não Lineares</a:t>
            </a:r>
          </a:p>
          <a:p>
            <a:pPr marL="609600" indent="-609600">
              <a:buFontTx/>
              <a:buAutoNum type="arabicPeriod"/>
            </a:pPr>
            <a:r>
              <a:rPr lang="pt-BR" dirty="0"/>
              <a:t>Estruturas Tarifárias e sinais </a:t>
            </a:r>
            <a:r>
              <a:rPr lang="pt-BR" dirty="0" smtClean="0"/>
              <a:t>econômicos</a:t>
            </a:r>
          </a:p>
          <a:p>
            <a:pPr marL="1009650" lvl="1" indent="-609600"/>
            <a:r>
              <a:rPr lang="en-US" dirty="0" err="1" smtClean="0"/>
              <a:t>Alocação</a:t>
            </a:r>
            <a:r>
              <a:rPr lang="en-US" dirty="0" smtClean="0"/>
              <a:t> </a:t>
            </a:r>
            <a:r>
              <a:rPr lang="en-US" dirty="0" err="1" smtClean="0"/>
              <a:t>diferenciada</a:t>
            </a:r>
            <a:r>
              <a:rPr lang="en-US" dirty="0" smtClean="0"/>
              <a:t> do </a:t>
            </a:r>
            <a:r>
              <a:rPr lang="en-US" dirty="0" err="1" smtClean="0"/>
              <a:t>custos</a:t>
            </a:r>
            <a:r>
              <a:rPr lang="en-US" dirty="0" smtClean="0"/>
              <a:t> dos </a:t>
            </a:r>
            <a:r>
              <a:rPr lang="en-US" dirty="0" err="1" smtClean="0"/>
              <a:t>serviços</a:t>
            </a:r>
            <a:endParaRPr lang="en-US" dirty="0" smtClean="0"/>
          </a:p>
          <a:p>
            <a:pPr marL="1009650" lvl="1" indent="-609600"/>
            <a:r>
              <a:rPr lang="en-US" dirty="0" err="1" smtClean="0"/>
              <a:t>Disposição</a:t>
            </a:r>
            <a:r>
              <a:rPr lang="en-US" dirty="0" smtClean="0"/>
              <a:t> </a:t>
            </a:r>
            <a:r>
              <a:rPr lang="en-US" dirty="0" err="1" smtClean="0"/>
              <a:t>diferenciada</a:t>
            </a:r>
            <a:r>
              <a:rPr lang="en-US" dirty="0" smtClean="0"/>
              <a:t> a </a:t>
            </a:r>
            <a:r>
              <a:rPr lang="en-US" dirty="0" err="1" smtClean="0"/>
              <a:t>pagar</a:t>
            </a:r>
            <a:r>
              <a:rPr lang="en-US" dirty="0" smtClean="0"/>
              <a:t> </a:t>
            </a:r>
            <a:r>
              <a:rPr lang="en-US" dirty="0" err="1" smtClean="0"/>
              <a:t>pelos</a:t>
            </a:r>
            <a:r>
              <a:rPr lang="en-US" dirty="0" smtClean="0"/>
              <a:t> </a:t>
            </a:r>
            <a:r>
              <a:rPr lang="en-US" dirty="0" err="1" smtClean="0"/>
              <a:t>serviços</a:t>
            </a:r>
            <a:r>
              <a:rPr lang="en-US" dirty="0" smtClean="0"/>
              <a:t> </a:t>
            </a:r>
            <a:endParaRPr lang="pt-B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a:xfrm>
            <a:off x="685800" y="228600"/>
            <a:ext cx="7772400" cy="896144"/>
          </a:xfrm>
        </p:spPr>
        <p:txBody>
          <a:bodyPr/>
          <a:lstStyle/>
          <a:p>
            <a:pPr>
              <a:lnSpc>
                <a:spcPct val="90000"/>
              </a:lnSpc>
            </a:pPr>
            <a:r>
              <a:rPr lang="pt-BR" sz="2800" dirty="0" smtClean="0"/>
              <a:t>Demanda Por Capacidade </a:t>
            </a:r>
            <a:br>
              <a:rPr lang="pt-BR" sz="2800" dirty="0" smtClean="0"/>
            </a:br>
            <a:r>
              <a:rPr lang="pt-BR" sz="2800" dirty="0" smtClean="0"/>
              <a:t>Caso </a:t>
            </a:r>
            <a:r>
              <a:rPr lang="pt-BR" sz="2800" dirty="0"/>
              <a:t>de Ponta </a:t>
            </a:r>
            <a:r>
              <a:rPr lang="pt-BR" sz="2800" dirty="0" smtClean="0"/>
              <a:t>Vari</a:t>
            </a:r>
            <a:r>
              <a:rPr lang="pt-BR" sz="2800" dirty="0" smtClean="0"/>
              <a:t>ável</a:t>
            </a:r>
            <a:endParaRPr lang="pt-BR" sz="4000" dirty="0"/>
          </a:p>
        </p:txBody>
      </p:sp>
      <p:sp>
        <p:nvSpPr>
          <p:cNvPr id="557059" name="Line 3"/>
          <p:cNvSpPr>
            <a:spLocks noChangeShapeType="1"/>
          </p:cNvSpPr>
          <p:nvPr/>
        </p:nvSpPr>
        <p:spPr bwMode="auto">
          <a:xfrm flipH="1">
            <a:off x="1327150" y="1124744"/>
            <a:ext cx="4490" cy="4742656"/>
          </a:xfrm>
          <a:prstGeom prst="line">
            <a:avLst/>
          </a:prstGeom>
          <a:noFill/>
          <a:ln w="38100" cap="sq">
            <a:solidFill>
              <a:schemeClr val="tx1"/>
            </a:solidFill>
            <a:round/>
            <a:headEnd type="none" w="sm" len="sm"/>
            <a:tailEnd/>
          </a:ln>
          <a:effectLst/>
        </p:spPr>
        <p:txBody>
          <a:bodyPr wrap="none" anchor="ctr"/>
          <a:lstStyle/>
          <a:p>
            <a:endParaRPr lang="pt-BR"/>
          </a:p>
        </p:txBody>
      </p:sp>
      <p:sp>
        <p:nvSpPr>
          <p:cNvPr id="557060" name="Line 4"/>
          <p:cNvSpPr>
            <a:spLocks noChangeShapeType="1"/>
          </p:cNvSpPr>
          <p:nvPr/>
        </p:nvSpPr>
        <p:spPr bwMode="auto">
          <a:xfrm>
            <a:off x="1327150" y="5867400"/>
            <a:ext cx="6750050" cy="0"/>
          </a:xfrm>
          <a:prstGeom prst="line">
            <a:avLst/>
          </a:prstGeom>
          <a:noFill/>
          <a:ln w="38100" cap="sq">
            <a:solidFill>
              <a:schemeClr val="tx1"/>
            </a:solidFill>
            <a:round/>
            <a:headEnd type="none" w="sm" len="sm"/>
            <a:tailEnd/>
          </a:ln>
          <a:effectLst/>
        </p:spPr>
        <p:txBody>
          <a:bodyPr wrap="none" anchor="ctr"/>
          <a:lstStyle/>
          <a:p>
            <a:endParaRPr lang="pt-BR"/>
          </a:p>
        </p:txBody>
      </p:sp>
      <p:sp>
        <p:nvSpPr>
          <p:cNvPr id="557061" name="Text Box 5"/>
          <p:cNvSpPr txBox="1">
            <a:spLocks noChangeArrowheads="1"/>
          </p:cNvSpPr>
          <p:nvPr/>
        </p:nvSpPr>
        <p:spPr bwMode="auto">
          <a:xfrm>
            <a:off x="7977188" y="5867400"/>
            <a:ext cx="404812"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Q</a:t>
            </a:r>
          </a:p>
        </p:txBody>
      </p:sp>
      <p:sp>
        <p:nvSpPr>
          <p:cNvPr id="557062" name="Text Box 6"/>
          <p:cNvSpPr txBox="1">
            <a:spLocks noChangeArrowheads="1"/>
          </p:cNvSpPr>
          <p:nvPr/>
        </p:nvSpPr>
        <p:spPr bwMode="auto">
          <a:xfrm>
            <a:off x="838200" y="1447800"/>
            <a:ext cx="412750" cy="457200"/>
          </a:xfrm>
          <a:prstGeom prst="rect">
            <a:avLst/>
          </a:prstGeom>
          <a:noFill/>
          <a:ln w="38100" cap="sq">
            <a:noFill/>
            <a:miter lim="800000"/>
            <a:headEnd type="none" w="sm" len="sm"/>
            <a:tailEnd/>
          </a:ln>
          <a:effectLst/>
        </p:spPr>
        <p:txBody>
          <a:bodyPr wrap="none" anchor="ctr">
            <a:spAutoFit/>
          </a:bodyPr>
          <a:lstStyle/>
          <a:p>
            <a:pPr algn="ctr"/>
            <a:r>
              <a:rPr lang="pt-BR">
                <a:latin typeface="Times New Roman" pitchFamily="18" charset="0"/>
              </a:rPr>
              <a:t> $</a:t>
            </a:r>
          </a:p>
        </p:txBody>
      </p:sp>
      <p:sp>
        <p:nvSpPr>
          <p:cNvPr id="557063" name="Line 7"/>
          <p:cNvSpPr>
            <a:spLocks noChangeShapeType="1"/>
          </p:cNvSpPr>
          <p:nvPr/>
        </p:nvSpPr>
        <p:spPr bwMode="auto">
          <a:xfrm>
            <a:off x="3461400" y="3367152"/>
            <a:ext cx="0" cy="2510408"/>
          </a:xfrm>
          <a:prstGeom prst="line">
            <a:avLst/>
          </a:prstGeom>
          <a:noFill/>
          <a:ln w="38100" cap="rnd">
            <a:solidFill>
              <a:schemeClr val="tx1"/>
            </a:solidFill>
            <a:prstDash val="sysDot"/>
            <a:round/>
            <a:headEnd type="none" w="sm" len="sm"/>
            <a:tailEnd type="none" w="sm" len="sm"/>
          </a:ln>
          <a:effectLst/>
        </p:spPr>
        <p:txBody>
          <a:bodyPr wrap="none" anchor="ctr"/>
          <a:lstStyle/>
          <a:p>
            <a:endParaRPr lang="pt-BR"/>
          </a:p>
        </p:txBody>
      </p:sp>
      <p:sp>
        <p:nvSpPr>
          <p:cNvPr id="557066" name="Text Box 10"/>
          <p:cNvSpPr txBox="1">
            <a:spLocks noChangeArrowheads="1"/>
          </p:cNvSpPr>
          <p:nvPr/>
        </p:nvSpPr>
        <p:spPr bwMode="auto">
          <a:xfrm>
            <a:off x="2639110" y="5867112"/>
            <a:ext cx="338554" cy="369332"/>
          </a:xfrm>
          <a:prstGeom prst="rect">
            <a:avLst/>
          </a:prstGeom>
          <a:noFill/>
          <a:ln w="12700" cap="sq">
            <a:noFill/>
            <a:miter lim="800000"/>
            <a:headEnd type="none" w="sm" len="sm"/>
            <a:tailEnd type="none" w="sm" len="sm"/>
          </a:ln>
          <a:effectLst/>
        </p:spPr>
        <p:txBody>
          <a:bodyPr wrap="none">
            <a:spAutoFit/>
          </a:bodyPr>
          <a:lstStyle/>
          <a:p>
            <a:r>
              <a:rPr lang="en-US" dirty="0">
                <a:latin typeface="Times New Roman" pitchFamily="18" charset="0"/>
              </a:rPr>
              <a:t>R</a:t>
            </a:r>
            <a:endParaRPr lang="pt-BR" dirty="0">
              <a:latin typeface="Times New Roman" pitchFamily="18" charset="0"/>
            </a:endParaRPr>
          </a:p>
        </p:txBody>
      </p:sp>
      <p:sp>
        <p:nvSpPr>
          <p:cNvPr id="557067" name="Text Box 11"/>
          <p:cNvSpPr txBox="1">
            <a:spLocks noChangeArrowheads="1"/>
          </p:cNvSpPr>
          <p:nvPr/>
        </p:nvSpPr>
        <p:spPr bwMode="auto">
          <a:xfrm>
            <a:off x="3275856" y="5877272"/>
            <a:ext cx="351378" cy="369332"/>
          </a:xfrm>
          <a:prstGeom prst="rect">
            <a:avLst/>
          </a:prstGeom>
          <a:noFill/>
          <a:ln w="12700" cap="sq">
            <a:noFill/>
            <a:miter lim="800000"/>
            <a:headEnd type="none" w="sm" len="sm"/>
            <a:tailEnd type="none" w="sm" len="sm"/>
          </a:ln>
          <a:effectLst/>
        </p:spPr>
        <p:txBody>
          <a:bodyPr wrap="none">
            <a:spAutoFit/>
          </a:bodyPr>
          <a:lstStyle/>
          <a:p>
            <a:r>
              <a:rPr lang="en-US" dirty="0" smtClean="0">
                <a:latin typeface="Times New Roman" pitchFamily="18" charset="0"/>
              </a:rPr>
              <a:t>K</a:t>
            </a:r>
            <a:endParaRPr lang="pt-BR" dirty="0">
              <a:latin typeface="Times New Roman" pitchFamily="18" charset="0"/>
            </a:endParaRPr>
          </a:p>
        </p:txBody>
      </p:sp>
      <p:sp>
        <p:nvSpPr>
          <p:cNvPr id="557068" name="Text Box 12"/>
          <p:cNvSpPr txBox="1">
            <a:spLocks noChangeArrowheads="1"/>
          </p:cNvSpPr>
          <p:nvPr/>
        </p:nvSpPr>
        <p:spPr bwMode="auto">
          <a:xfrm>
            <a:off x="960552" y="3151128"/>
            <a:ext cx="311304" cy="369332"/>
          </a:xfrm>
          <a:prstGeom prst="rect">
            <a:avLst/>
          </a:prstGeom>
          <a:noFill/>
          <a:ln w="12700" cap="sq">
            <a:noFill/>
            <a:miter lim="800000"/>
            <a:headEnd type="none" w="sm" len="sm"/>
            <a:tailEnd type="none" w="sm" len="sm"/>
          </a:ln>
          <a:effectLst/>
        </p:spPr>
        <p:txBody>
          <a:bodyPr wrap="none">
            <a:spAutoFit/>
          </a:bodyPr>
          <a:lstStyle/>
          <a:p>
            <a:r>
              <a:rPr lang="pt-BR" dirty="0" smtClean="0">
                <a:latin typeface="Times New Roman" pitchFamily="18" charset="0"/>
                <a:sym typeface="Symbol" pitchFamily="18" charset="2"/>
              </a:rPr>
              <a:t></a:t>
            </a:r>
            <a:endParaRPr lang="pt-BR" dirty="0">
              <a:latin typeface="Times New Roman" pitchFamily="18" charset="0"/>
            </a:endParaRPr>
          </a:p>
        </p:txBody>
      </p:sp>
      <p:sp>
        <p:nvSpPr>
          <p:cNvPr id="557069" name="Text Box 13"/>
          <p:cNvSpPr txBox="1">
            <a:spLocks noChangeArrowheads="1"/>
          </p:cNvSpPr>
          <p:nvPr/>
        </p:nvSpPr>
        <p:spPr bwMode="auto">
          <a:xfrm>
            <a:off x="903318" y="5147900"/>
            <a:ext cx="428322" cy="369332"/>
          </a:xfrm>
          <a:prstGeom prst="rect">
            <a:avLst/>
          </a:prstGeom>
          <a:noFill/>
          <a:ln w="12700" cap="sq">
            <a:noFill/>
            <a:miter lim="800000"/>
            <a:headEnd type="none" w="sm" len="sm"/>
            <a:tailEnd type="none" w="sm" len="sm"/>
          </a:ln>
          <a:effectLst/>
        </p:spPr>
        <p:txBody>
          <a:bodyPr wrap="none">
            <a:spAutoFit/>
          </a:bodyPr>
          <a:lstStyle/>
          <a:p>
            <a:r>
              <a:rPr lang="pt-BR" dirty="0" err="1" smtClean="0">
                <a:latin typeface="Times New Roman" pitchFamily="18" charset="0"/>
              </a:rPr>
              <a:t>Po</a:t>
            </a:r>
            <a:endParaRPr lang="pt-BR" dirty="0">
              <a:latin typeface="Times New Roman" pitchFamily="18" charset="0"/>
            </a:endParaRPr>
          </a:p>
        </p:txBody>
      </p:sp>
      <p:sp>
        <p:nvSpPr>
          <p:cNvPr id="557070" name="Rectangle 14"/>
          <p:cNvSpPr>
            <a:spLocks noChangeArrowheads="1"/>
          </p:cNvSpPr>
          <p:nvPr/>
        </p:nvSpPr>
        <p:spPr bwMode="auto">
          <a:xfrm>
            <a:off x="1312669" y="2204864"/>
            <a:ext cx="595035" cy="369332"/>
          </a:xfrm>
          <a:prstGeom prst="rect">
            <a:avLst/>
          </a:prstGeom>
          <a:noFill/>
          <a:ln w="12700" cap="sq">
            <a:noFill/>
            <a:miter lim="800000"/>
            <a:headEnd type="none" w="sm" len="sm"/>
            <a:tailEnd type="none" w="sm" len="sm"/>
          </a:ln>
          <a:effectLst/>
        </p:spPr>
        <p:txBody>
          <a:bodyPr wrap="none">
            <a:spAutoFit/>
          </a:bodyPr>
          <a:lstStyle/>
          <a:p>
            <a:r>
              <a:rPr lang="pt-BR" dirty="0" smtClean="0">
                <a:latin typeface="Times New Roman" pitchFamily="18" charset="0"/>
              </a:rPr>
              <a:t>Pico</a:t>
            </a:r>
            <a:endParaRPr lang="pt-BR" dirty="0">
              <a:latin typeface="Times New Roman" pitchFamily="18" charset="0"/>
            </a:endParaRPr>
          </a:p>
        </p:txBody>
      </p:sp>
      <p:sp>
        <p:nvSpPr>
          <p:cNvPr id="557071" name="Line 15"/>
          <p:cNvSpPr>
            <a:spLocks noChangeShapeType="1"/>
          </p:cNvSpPr>
          <p:nvPr/>
        </p:nvSpPr>
        <p:spPr bwMode="auto">
          <a:xfrm>
            <a:off x="1295400" y="3383280"/>
            <a:ext cx="6629400" cy="0"/>
          </a:xfrm>
          <a:prstGeom prst="line">
            <a:avLst/>
          </a:prstGeom>
          <a:noFill/>
          <a:ln w="38100" cap="rnd">
            <a:solidFill>
              <a:schemeClr val="tx1"/>
            </a:solidFill>
            <a:prstDash val="sysDot"/>
            <a:round/>
            <a:headEnd type="none" w="sm" len="sm"/>
            <a:tailEnd type="none" w="sm" len="sm"/>
          </a:ln>
          <a:effectLst/>
        </p:spPr>
        <p:txBody>
          <a:bodyPr wrap="none" anchor="ctr"/>
          <a:lstStyle/>
          <a:p>
            <a:endParaRPr lang="pt-BR"/>
          </a:p>
        </p:txBody>
      </p:sp>
      <p:sp>
        <p:nvSpPr>
          <p:cNvPr id="557073" name="Text Box 17"/>
          <p:cNvSpPr txBox="1">
            <a:spLocks noChangeArrowheads="1"/>
          </p:cNvSpPr>
          <p:nvPr/>
        </p:nvSpPr>
        <p:spPr bwMode="auto">
          <a:xfrm>
            <a:off x="4211960" y="5877272"/>
            <a:ext cx="312906" cy="369332"/>
          </a:xfrm>
          <a:prstGeom prst="rect">
            <a:avLst/>
          </a:prstGeom>
          <a:noFill/>
          <a:ln w="12700" cap="sq">
            <a:noFill/>
            <a:miter lim="800000"/>
            <a:headEnd type="none" w="sm" len="sm"/>
            <a:tailEnd type="none" w="sm" len="sm"/>
          </a:ln>
          <a:effectLst/>
        </p:spPr>
        <p:txBody>
          <a:bodyPr wrap="none">
            <a:spAutoFit/>
          </a:bodyPr>
          <a:lstStyle/>
          <a:p>
            <a:r>
              <a:rPr lang="en-US" dirty="0">
                <a:latin typeface="Times New Roman" pitchFamily="18" charset="0"/>
              </a:rPr>
              <a:t>S</a:t>
            </a:r>
            <a:endParaRPr lang="pt-BR" dirty="0">
              <a:latin typeface="Times New Roman" pitchFamily="18" charset="0"/>
            </a:endParaRPr>
          </a:p>
        </p:txBody>
      </p:sp>
      <p:sp>
        <p:nvSpPr>
          <p:cNvPr id="557075" name="Text Box 19"/>
          <p:cNvSpPr txBox="1">
            <a:spLocks noChangeArrowheads="1"/>
          </p:cNvSpPr>
          <p:nvPr/>
        </p:nvSpPr>
        <p:spPr bwMode="auto">
          <a:xfrm>
            <a:off x="6629176" y="5492080"/>
            <a:ext cx="338554" cy="369332"/>
          </a:xfrm>
          <a:prstGeom prst="rect">
            <a:avLst/>
          </a:prstGeom>
          <a:noFill/>
          <a:ln w="12700" cap="sq">
            <a:noFill/>
            <a:miter lim="800000"/>
            <a:headEnd type="none" w="sm" len="sm"/>
            <a:tailEnd type="none" w="sm" len="sm"/>
          </a:ln>
          <a:effectLst/>
        </p:spPr>
        <p:txBody>
          <a:bodyPr wrap="none">
            <a:spAutoFit/>
          </a:bodyPr>
          <a:lstStyle/>
          <a:p>
            <a:r>
              <a:rPr lang="en-US" dirty="0">
                <a:latin typeface="Times New Roman" pitchFamily="18" charset="0"/>
              </a:rPr>
              <a:t>C</a:t>
            </a:r>
            <a:endParaRPr lang="pt-BR" dirty="0">
              <a:latin typeface="Times New Roman" pitchFamily="18" charset="0"/>
            </a:endParaRPr>
          </a:p>
        </p:txBody>
      </p:sp>
      <p:sp>
        <p:nvSpPr>
          <p:cNvPr id="557080" name="Text Box 24"/>
          <p:cNvSpPr txBox="1">
            <a:spLocks noChangeArrowheads="1"/>
          </p:cNvSpPr>
          <p:nvPr/>
        </p:nvSpPr>
        <p:spPr bwMode="auto">
          <a:xfrm>
            <a:off x="7797675" y="3140968"/>
            <a:ext cx="1166813" cy="457200"/>
          </a:xfrm>
          <a:prstGeom prst="rect">
            <a:avLst/>
          </a:prstGeom>
          <a:noFill/>
          <a:ln w="12700" cap="sq">
            <a:noFill/>
            <a:miter lim="800000"/>
            <a:headEnd type="none" w="sm" len="sm"/>
            <a:tailEnd type="none" w="sm" len="sm"/>
          </a:ln>
          <a:effectLst/>
        </p:spPr>
        <p:txBody>
          <a:bodyPr wrap="none">
            <a:spAutoFit/>
          </a:bodyPr>
          <a:lstStyle/>
          <a:p>
            <a:r>
              <a:rPr lang="pt-BR">
                <a:latin typeface="Times New Roman" pitchFamily="18" charset="0"/>
              </a:rPr>
              <a:t>CMgLP</a:t>
            </a:r>
          </a:p>
        </p:txBody>
      </p:sp>
      <p:grpSp>
        <p:nvGrpSpPr>
          <p:cNvPr id="3" name="Group 25"/>
          <p:cNvGrpSpPr>
            <a:grpSpLocks/>
          </p:cNvGrpSpPr>
          <p:nvPr/>
        </p:nvGrpSpPr>
        <p:grpSpPr bwMode="auto">
          <a:xfrm>
            <a:off x="1321462" y="1199622"/>
            <a:ext cx="3178530" cy="3141269"/>
            <a:chOff x="2640" y="1536"/>
            <a:chExt cx="2319" cy="1392"/>
          </a:xfrm>
        </p:grpSpPr>
        <p:grpSp>
          <p:nvGrpSpPr>
            <p:cNvPr id="4" name="Group 26"/>
            <p:cNvGrpSpPr>
              <a:grpSpLocks/>
            </p:cNvGrpSpPr>
            <p:nvPr/>
          </p:nvGrpSpPr>
          <p:grpSpPr bwMode="auto">
            <a:xfrm>
              <a:off x="3826" y="1567"/>
              <a:ext cx="1133" cy="693"/>
              <a:chOff x="2193" y="2159"/>
              <a:chExt cx="2633" cy="452"/>
            </a:xfrm>
          </p:grpSpPr>
          <p:sp>
            <p:nvSpPr>
              <p:cNvPr id="557083" name="Text Box 27"/>
              <p:cNvSpPr txBox="1">
                <a:spLocks noChangeArrowheads="1"/>
              </p:cNvSpPr>
              <p:nvPr/>
            </p:nvSpPr>
            <p:spPr bwMode="auto">
              <a:xfrm>
                <a:off x="2580" y="2159"/>
                <a:ext cx="2246" cy="290"/>
              </a:xfrm>
              <a:prstGeom prst="rect">
                <a:avLst/>
              </a:prstGeom>
              <a:noFill/>
              <a:ln w="12700" cap="sq">
                <a:noFill/>
                <a:miter lim="800000"/>
                <a:headEnd type="none" w="sm" len="sm"/>
                <a:tailEnd type="none" w="sm" len="sm"/>
              </a:ln>
              <a:effectLst/>
            </p:spPr>
            <p:txBody>
              <a:bodyPr wrap="none">
                <a:spAutoFit/>
              </a:bodyPr>
              <a:lstStyle/>
              <a:p>
                <a:r>
                  <a:rPr lang="pt-BR" dirty="0" smtClean="0">
                    <a:latin typeface="Times New Roman" pitchFamily="18" charset="0"/>
                  </a:rPr>
                  <a:t>Dema</a:t>
                </a:r>
                <a:r>
                  <a:rPr lang="pt-BR" dirty="0" smtClean="0">
                    <a:latin typeface="Times New Roman" pitchFamily="18" charset="0"/>
                  </a:rPr>
                  <a:t>nda</a:t>
                </a:r>
              </a:p>
              <a:p>
                <a:r>
                  <a:rPr lang="en-US" dirty="0" err="1" smtClean="0">
                    <a:latin typeface="Times New Roman" pitchFamily="18" charset="0"/>
                  </a:rPr>
                  <a:t>Por</a:t>
                </a:r>
                <a:r>
                  <a:rPr lang="en-US" dirty="0" smtClean="0">
                    <a:latin typeface="Times New Roman" pitchFamily="18" charset="0"/>
                  </a:rPr>
                  <a:t> </a:t>
                </a:r>
              </a:p>
              <a:p>
                <a:r>
                  <a:rPr lang="en-US" dirty="0" err="1" smtClean="0">
                    <a:latin typeface="Times New Roman" pitchFamily="18" charset="0"/>
                  </a:rPr>
                  <a:t>Capacidade</a:t>
                </a:r>
                <a:endParaRPr lang="pt-BR" dirty="0">
                  <a:latin typeface="Times New Roman" pitchFamily="18" charset="0"/>
                </a:endParaRPr>
              </a:p>
            </p:txBody>
          </p:sp>
          <p:sp>
            <p:nvSpPr>
              <p:cNvPr id="557084" name="Line 28"/>
              <p:cNvSpPr>
                <a:spLocks noChangeShapeType="1"/>
              </p:cNvSpPr>
              <p:nvPr/>
            </p:nvSpPr>
            <p:spPr bwMode="auto">
              <a:xfrm flipH="1">
                <a:off x="2193" y="2275"/>
                <a:ext cx="336" cy="336"/>
              </a:xfrm>
              <a:prstGeom prst="line">
                <a:avLst/>
              </a:prstGeom>
              <a:noFill/>
              <a:ln w="38100" cap="sq">
                <a:solidFill>
                  <a:schemeClr val="tx1"/>
                </a:solidFill>
                <a:round/>
                <a:headEnd type="none" w="sm" len="sm"/>
                <a:tailEnd type="stealth" w="med" len="lg"/>
              </a:ln>
              <a:effectLst/>
            </p:spPr>
            <p:txBody>
              <a:bodyPr wrap="none" anchor="ctr"/>
              <a:lstStyle/>
              <a:p>
                <a:endParaRPr lang="pt-BR"/>
              </a:p>
            </p:txBody>
          </p:sp>
        </p:grpSp>
        <p:sp>
          <p:nvSpPr>
            <p:cNvPr id="557085" name="Line 29"/>
            <p:cNvSpPr>
              <a:spLocks noChangeShapeType="1"/>
            </p:cNvSpPr>
            <p:nvPr/>
          </p:nvSpPr>
          <p:spPr bwMode="auto">
            <a:xfrm>
              <a:off x="2640" y="1536"/>
              <a:ext cx="2208" cy="1392"/>
            </a:xfrm>
            <a:prstGeom prst="line">
              <a:avLst/>
            </a:prstGeom>
            <a:noFill/>
            <a:ln w="28575" cap="sq">
              <a:solidFill>
                <a:srgbClr val="000080"/>
              </a:solidFill>
              <a:round/>
              <a:headEnd type="none" w="sm" len="sm"/>
              <a:tailEnd type="none" w="sm" len="sm"/>
            </a:ln>
            <a:effectLst/>
          </p:spPr>
          <p:txBody>
            <a:bodyPr wrap="none" anchor="ctr"/>
            <a:lstStyle/>
            <a:p>
              <a:endParaRPr lang="pt-BR"/>
            </a:p>
          </p:txBody>
        </p:sp>
      </p:grpSp>
      <p:sp>
        <p:nvSpPr>
          <p:cNvPr id="557086" name="Line 30"/>
          <p:cNvSpPr>
            <a:spLocks noChangeShapeType="1"/>
          </p:cNvSpPr>
          <p:nvPr/>
        </p:nvSpPr>
        <p:spPr bwMode="auto">
          <a:xfrm>
            <a:off x="1331640" y="2492896"/>
            <a:ext cx="5400600" cy="3374504"/>
          </a:xfrm>
          <a:prstGeom prst="line">
            <a:avLst/>
          </a:prstGeom>
          <a:noFill/>
          <a:ln w="28575" cap="sq">
            <a:solidFill>
              <a:srgbClr val="000080"/>
            </a:solidFill>
            <a:round/>
            <a:headEnd type="none" w="sm" len="sm"/>
            <a:tailEnd type="none" w="sm" len="sm"/>
          </a:ln>
          <a:effectLst/>
        </p:spPr>
        <p:txBody>
          <a:bodyPr wrap="none" anchor="ctr"/>
          <a:lstStyle/>
          <a:p>
            <a:endParaRPr lang="pt-BR"/>
          </a:p>
        </p:txBody>
      </p:sp>
      <p:sp>
        <p:nvSpPr>
          <p:cNvPr id="557087" name="Line 31"/>
          <p:cNvSpPr>
            <a:spLocks noChangeShapeType="1"/>
          </p:cNvSpPr>
          <p:nvPr/>
        </p:nvSpPr>
        <p:spPr bwMode="auto">
          <a:xfrm flipV="1">
            <a:off x="1371600" y="3861048"/>
            <a:ext cx="2143932" cy="0"/>
          </a:xfrm>
          <a:prstGeom prst="line">
            <a:avLst/>
          </a:prstGeom>
          <a:noFill/>
          <a:ln w="38100">
            <a:solidFill>
              <a:schemeClr val="tx1"/>
            </a:solidFill>
            <a:prstDash val="sysDot"/>
            <a:round/>
            <a:headEnd type="none" w="sm" len="sm"/>
            <a:tailEnd type="none" w="sm" len="sm"/>
          </a:ln>
          <a:effectLst/>
        </p:spPr>
        <p:txBody>
          <a:bodyPr wrap="none" anchor="ctr"/>
          <a:lstStyle/>
          <a:p>
            <a:endParaRPr lang="pt-BR"/>
          </a:p>
        </p:txBody>
      </p:sp>
      <p:sp>
        <p:nvSpPr>
          <p:cNvPr id="557088" name="Text Box 32"/>
          <p:cNvSpPr txBox="1">
            <a:spLocks noChangeArrowheads="1"/>
          </p:cNvSpPr>
          <p:nvPr/>
        </p:nvSpPr>
        <p:spPr bwMode="auto">
          <a:xfrm>
            <a:off x="975326" y="3707740"/>
            <a:ext cx="428322" cy="369332"/>
          </a:xfrm>
          <a:prstGeom prst="rect">
            <a:avLst/>
          </a:prstGeom>
          <a:noFill/>
          <a:ln w="12700" cap="sq">
            <a:noFill/>
            <a:miter lim="800000"/>
            <a:headEnd type="none" w="sm" len="sm"/>
            <a:tailEnd type="none" w="sm" len="sm"/>
          </a:ln>
          <a:effectLst/>
        </p:spPr>
        <p:txBody>
          <a:bodyPr wrap="none">
            <a:spAutoFit/>
          </a:bodyPr>
          <a:lstStyle/>
          <a:p>
            <a:r>
              <a:rPr lang="pt-BR" dirty="0" smtClean="0">
                <a:latin typeface="Times New Roman" pitchFamily="18" charset="0"/>
              </a:rPr>
              <a:t>P</a:t>
            </a:r>
            <a:r>
              <a:rPr lang="pt-BR" dirty="0" smtClean="0">
                <a:latin typeface="Times New Roman" pitchFamily="18" charset="0"/>
              </a:rPr>
              <a:t>p</a:t>
            </a:r>
            <a:endParaRPr lang="pt-BR" dirty="0">
              <a:latin typeface="Times New Roman" pitchFamily="18" charset="0"/>
            </a:endParaRPr>
          </a:p>
        </p:txBody>
      </p:sp>
      <p:sp>
        <p:nvSpPr>
          <p:cNvPr id="557089" name="Line 33"/>
          <p:cNvSpPr>
            <a:spLocks noChangeShapeType="1"/>
          </p:cNvSpPr>
          <p:nvPr/>
        </p:nvSpPr>
        <p:spPr bwMode="auto">
          <a:xfrm>
            <a:off x="4355976" y="4340892"/>
            <a:ext cx="0" cy="1602708"/>
          </a:xfrm>
          <a:prstGeom prst="line">
            <a:avLst/>
          </a:prstGeom>
          <a:noFill/>
          <a:ln w="38100" cap="rnd">
            <a:solidFill>
              <a:schemeClr val="tx1"/>
            </a:solidFill>
            <a:prstDash val="sysDot"/>
            <a:round/>
            <a:headEnd type="none" w="sm" len="sm"/>
            <a:tailEnd type="none" w="sm" len="sm"/>
          </a:ln>
          <a:effectLst/>
        </p:spPr>
        <p:txBody>
          <a:bodyPr wrap="none" anchor="ctr"/>
          <a:lstStyle/>
          <a:p>
            <a:endParaRPr lang="pt-BR"/>
          </a:p>
        </p:txBody>
      </p:sp>
      <p:sp>
        <p:nvSpPr>
          <p:cNvPr id="557090" name="Line 34"/>
          <p:cNvSpPr>
            <a:spLocks noChangeShapeType="1"/>
          </p:cNvSpPr>
          <p:nvPr/>
        </p:nvSpPr>
        <p:spPr bwMode="auto">
          <a:xfrm>
            <a:off x="2778760" y="3369568"/>
            <a:ext cx="0" cy="2497832"/>
          </a:xfrm>
          <a:prstGeom prst="line">
            <a:avLst/>
          </a:prstGeom>
          <a:noFill/>
          <a:ln w="38100" cap="rnd">
            <a:solidFill>
              <a:schemeClr val="tx1"/>
            </a:solidFill>
            <a:prstDash val="sysDot"/>
            <a:round/>
            <a:headEnd type="none" w="sm" len="sm"/>
            <a:tailEnd type="none" w="sm" len="sm"/>
          </a:ln>
          <a:effectLst/>
        </p:spPr>
        <p:txBody>
          <a:bodyPr wrap="none" anchor="ctr"/>
          <a:lstStyle/>
          <a:p>
            <a:endParaRPr lang="pt-BR"/>
          </a:p>
        </p:txBody>
      </p:sp>
      <p:sp>
        <p:nvSpPr>
          <p:cNvPr id="38" name="Line 30"/>
          <p:cNvSpPr>
            <a:spLocks noChangeShapeType="1"/>
          </p:cNvSpPr>
          <p:nvPr/>
        </p:nvSpPr>
        <p:spPr bwMode="auto">
          <a:xfrm>
            <a:off x="1354832" y="4005064"/>
            <a:ext cx="2993018" cy="1862336"/>
          </a:xfrm>
          <a:prstGeom prst="line">
            <a:avLst/>
          </a:prstGeom>
          <a:noFill/>
          <a:ln w="28575" cap="sq">
            <a:solidFill>
              <a:srgbClr val="000080"/>
            </a:solidFill>
            <a:round/>
            <a:headEnd type="none" w="sm" len="sm"/>
            <a:tailEnd type="none" w="sm" len="sm"/>
          </a:ln>
          <a:effectLst/>
        </p:spPr>
        <p:txBody>
          <a:bodyPr wrap="none" anchor="ctr"/>
          <a:lstStyle/>
          <a:p>
            <a:endParaRPr lang="pt-BR"/>
          </a:p>
        </p:txBody>
      </p:sp>
      <p:sp>
        <p:nvSpPr>
          <p:cNvPr id="39" name="Line 31"/>
          <p:cNvSpPr>
            <a:spLocks noChangeShapeType="1"/>
          </p:cNvSpPr>
          <p:nvPr/>
        </p:nvSpPr>
        <p:spPr bwMode="auto">
          <a:xfrm flipV="1">
            <a:off x="1361440" y="5342736"/>
            <a:ext cx="2143932" cy="0"/>
          </a:xfrm>
          <a:prstGeom prst="line">
            <a:avLst/>
          </a:prstGeom>
          <a:noFill/>
          <a:ln w="38100">
            <a:solidFill>
              <a:schemeClr val="tx1"/>
            </a:solidFill>
            <a:prstDash val="sysDot"/>
            <a:round/>
            <a:headEnd type="none" w="sm" len="sm"/>
            <a:tailEnd type="none" w="sm" len="sm"/>
          </a:ln>
          <a:effectLst/>
        </p:spPr>
        <p:txBody>
          <a:bodyPr wrap="none" anchor="ctr"/>
          <a:lstStyle/>
          <a:p>
            <a:endParaRPr lang="pt-BR"/>
          </a:p>
        </p:txBody>
      </p:sp>
      <p:sp>
        <p:nvSpPr>
          <p:cNvPr id="40" name="Rectangle 14"/>
          <p:cNvSpPr>
            <a:spLocks noChangeArrowheads="1"/>
          </p:cNvSpPr>
          <p:nvPr/>
        </p:nvSpPr>
        <p:spPr bwMode="auto">
          <a:xfrm>
            <a:off x="1600701" y="4509120"/>
            <a:ext cx="607859" cy="646331"/>
          </a:xfrm>
          <a:prstGeom prst="rect">
            <a:avLst/>
          </a:prstGeom>
          <a:noFill/>
          <a:ln w="12700" cap="sq">
            <a:noFill/>
            <a:miter lim="800000"/>
            <a:headEnd type="none" w="sm" len="sm"/>
            <a:tailEnd type="none" w="sm" len="sm"/>
          </a:ln>
          <a:effectLst/>
        </p:spPr>
        <p:txBody>
          <a:bodyPr wrap="none">
            <a:spAutoFit/>
          </a:bodyPr>
          <a:lstStyle/>
          <a:p>
            <a:r>
              <a:rPr lang="en-US" dirty="0" smtClean="0">
                <a:latin typeface="Times New Roman" pitchFamily="18" charset="0"/>
              </a:rPr>
              <a:t>Fora</a:t>
            </a:r>
            <a:endParaRPr lang="pt-BR" dirty="0" smtClean="0">
              <a:latin typeface="Times New Roman" pitchFamily="18" charset="0"/>
            </a:endParaRPr>
          </a:p>
          <a:p>
            <a:r>
              <a:rPr lang="pt-BR" dirty="0" smtClean="0">
                <a:latin typeface="Times New Roman" pitchFamily="18" charset="0"/>
              </a:rPr>
              <a:t>Pico</a:t>
            </a:r>
            <a:endParaRPr lang="pt-BR" dirty="0">
              <a:latin typeface="Times New Roman" pitchFamily="18" charset="0"/>
            </a:endParaRPr>
          </a:p>
        </p:txBody>
      </p:sp>
      <p:sp>
        <p:nvSpPr>
          <p:cNvPr id="41" name="Text Box 19"/>
          <p:cNvSpPr txBox="1">
            <a:spLocks noChangeArrowheads="1"/>
          </p:cNvSpPr>
          <p:nvPr/>
        </p:nvSpPr>
        <p:spPr bwMode="auto">
          <a:xfrm>
            <a:off x="4377462" y="4005064"/>
            <a:ext cx="338554" cy="369332"/>
          </a:xfrm>
          <a:prstGeom prst="rect">
            <a:avLst/>
          </a:prstGeom>
          <a:noFill/>
          <a:ln w="12700" cap="sq">
            <a:noFill/>
            <a:miter lim="800000"/>
            <a:headEnd type="none" w="sm" len="sm"/>
            <a:tailEnd type="none" w="sm" len="sm"/>
          </a:ln>
          <a:effectLst/>
        </p:spPr>
        <p:txBody>
          <a:bodyPr wrap="none">
            <a:spAutoFit/>
          </a:bodyPr>
          <a:lstStyle/>
          <a:p>
            <a:r>
              <a:rPr lang="en-US" dirty="0" smtClean="0">
                <a:latin typeface="Times New Roman" pitchFamily="18" charset="0"/>
              </a:rPr>
              <a:t>B</a:t>
            </a:r>
            <a:endParaRPr lang="pt-BR" dirty="0">
              <a:latin typeface="Times New Roman" pitchFamily="18" charset="0"/>
            </a:endParaRPr>
          </a:p>
        </p:txBody>
      </p:sp>
      <p:sp>
        <p:nvSpPr>
          <p:cNvPr id="42" name="Text Box 19"/>
          <p:cNvSpPr txBox="1">
            <a:spLocks noChangeArrowheads="1"/>
          </p:cNvSpPr>
          <p:nvPr/>
        </p:nvSpPr>
        <p:spPr bwMode="auto">
          <a:xfrm>
            <a:off x="1331640" y="980728"/>
            <a:ext cx="351378" cy="369332"/>
          </a:xfrm>
          <a:prstGeom prst="rect">
            <a:avLst/>
          </a:prstGeom>
          <a:noFill/>
          <a:ln w="12700" cap="sq">
            <a:noFill/>
            <a:miter lim="800000"/>
            <a:headEnd type="none" w="sm" len="sm"/>
            <a:tailEnd type="none" w="sm" len="sm"/>
          </a:ln>
          <a:effectLst/>
        </p:spPr>
        <p:txBody>
          <a:bodyPr wrap="none">
            <a:spAutoFit/>
          </a:bodyPr>
          <a:lstStyle/>
          <a:p>
            <a:r>
              <a:rPr lang="en-US" dirty="0">
                <a:latin typeface="Times New Roman" pitchFamily="18" charset="0"/>
              </a:rPr>
              <a:t>A</a:t>
            </a:r>
            <a:endParaRPr lang="pt-BR" dirty="0">
              <a:latin typeface="Times New Roman" pitchFamily="18" charset="0"/>
            </a:endParaRPr>
          </a:p>
        </p:txBody>
      </p:sp>
    </p:spTree>
    <p:extLst>
      <p:ext uri="{BB962C8B-B14F-4D97-AF65-F5344CB8AC3E}">
        <p14:creationId xmlns:p14="http://schemas.microsoft.com/office/powerpoint/2010/main" val="35931741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4" name="Rectangle 2"/>
          <p:cNvSpPr>
            <a:spLocks noGrp="1" noChangeArrowheads="1"/>
          </p:cNvSpPr>
          <p:nvPr>
            <p:ph type="ctrTitle"/>
          </p:nvPr>
        </p:nvSpPr>
        <p:spPr>
          <a:xfrm>
            <a:off x="685800" y="1412875"/>
            <a:ext cx="7772400" cy="1330325"/>
          </a:xfrm>
        </p:spPr>
        <p:txBody>
          <a:bodyPr/>
          <a:lstStyle/>
          <a:p>
            <a:pPr marL="838200" indent="-838200"/>
            <a:r>
              <a:rPr lang="pt-BR" sz="3600" dirty="0"/>
              <a:t>Sinais Econômicos</a:t>
            </a:r>
            <a:br>
              <a:rPr lang="pt-BR" sz="3600" dirty="0"/>
            </a:br>
            <a:r>
              <a:rPr lang="pt-BR" sz="3600" dirty="0"/>
              <a:t>das Tarifas de Fornecimento</a:t>
            </a:r>
          </a:p>
        </p:txBody>
      </p:sp>
      <p:sp>
        <p:nvSpPr>
          <p:cNvPr id="509955" name="Rectangle 3"/>
          <p:cNvSpPr>
            <a:spLocks noGrp="1" noChangeArrowheads="1"/>
          </p:cNvSpPr>
          <p:nvPr>
            <p:ph type="subTitle" idx="1"/>
          </p:nvPr>
        </p:nvSpPr>
        <p:spPr>
          <a:xfrm>
            <a:off x="1619250" y="2860675"/>
            <a:ext cx="6838950" cy="3114675"/>
          </a:xfrm>
        </p:spPr>
        <p:txBody>
          <a:bodyPr/>
          <a:lstStyle/>
          <a:p>
            <a:pPr marL="990600" lvl="1" indent="-533400">
              <a:buFontTx/>
              <a:buAutoNum type="arabicPeriod"/>
            </a:pPr>
            <a:r>
              <a:rPr lang="pt-BR" dirty="0"/>
              <a:t>Quais os critérios para adoção de relações entre as tarifas de usuários diferentes ?</a:t>
            </a:r>
          </a:p>
          <a:p>
            <a:pPr marL="990600" lvl="1" indent="-533400">
              <a:buFontTx/>
              <a:buAutoNum type="arabicPeriod"/>
            </a:pPr>
            <a:r>
              <a:rPr lang="pt-BR" dirty="0"/>
              <a:t>Quais os efeitos observados?</a:t>
            </a:r>
          </a:p>
          <a:p>
            <a:pPr marL="990600" lvl="1" indent="-533400">
              <a:buFontTx/>
              <a:buAutoNum type="arabicPeriod"/>
            </a:pPr>
            <a:r>
              <a:rPr lang="pt-BR" dirty="0"/>
              <a:t>Qual a sua importância dos custos na determinação das tarifas?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latin typeface="+mn-lt"/>
              </a:rPr>
              <a:t>Curvas de Carga Horárias</a:t>
            </a: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706163"/>
            <a:ext cx="8229600" cy="4314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56261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a:xfrm>
            <a:off x="685800" y="768350"/>
            <a:ext cx="7772400" cy="747713"/>
          </a:xfrm>
        </p:spPr>
        <p:txBody>
          <a:bodyPr/>
          <a:lstStyle/>
          <a:p>
            <a:r>
              <a:rPr lang="pt-BR" sz="3600" dirty="0">
                <a:latin typeface="+mn-lt"/>
              </a:rPr>
              <a:t>Curvas de Carga Horárias</a:t>
            </a:r>
          </a:p>
        </p:txBody>
      </p:sp>
      <p:pic>
        <p:nvPicPr>
          <p:cNvPr id="483331" name="Picture 3"/>
          <p:cNvPicPr>
            <a:picLocks noGrp="1" noChangeAspect="1" noChangeArrowheads="1"/>
          </p:cNvPicPr>
          <p:nvPr>
            <p:ph sz="half" idx="2"/>
          </p:nvPr>
        </p:nvPicPr>
        <p:blipFill>
          <a:blip r:embed="rId3" cstate="print"/>
          <a:srcRect/>
          <a:stretch>
            <a:fillRect/>
          </a:stretch>
        </p:blipFill>
        <p:spPr>
          <a:xfrm>
            <a:off x="755576" y="1700808"/>
            <a:ext cx="7344816" cy="4924425"/>
          </a:xfrm>
          <a:noFill/>
          <a:ln/>
        </p:spPr>
      </p:pic>
    </p:spTree>
    <p:extLst>
      <p:ext uri="{BB962C8B-B14F-4D97-AF65-F5344CB8AC3E}">
        <p14:creationId xmlns:p14="http://schemas.microsoft.com/office/powerpoint/2010/main" val="2889864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latin typeface="+mn-lt"/>
              </a:rPr>
              <a:t>Curvas de Carga Horárias</a:t>
            </a: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2378" y="1602322"/>
            <a:ext cx="8132070" cy="4995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708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2"/>
          <p:cNvSpPr>
            <a:spLocks noGrp="1" noChangeArrowheads="1"/>
          </p:cNvSpPr>
          <p:nvPr>
            <p:ph type="title"/>
          </p:nvPr>
        </p:nvSpPr>
        <p:spPr>
          <a:xfrm>
            <a:off x="685800" y="768350"/>
            <a:ext cx="7772400" cy="747713"/>
          </a:xfrm>
        </p:spPr>
        <p:txBody>
          <a:bodyPr/>
          <a:lstStyle/>
          <a:p>
            <a:r>
              <a:rPr lang="pt-BR" sz="3600" dirty="0">
                <a:latin typeface="+mn-lt"/>
              </a:rPr>
              <a:t>Curvas de Carga Horárias</a:t>
            </a:r>
          </a:p>
        </p:txBody>
      </p:sp>
      <p:pic>
        <p:nvPicPr>
          <p:cNvPr id="485379" name="Picture 3"/>
          <p:cNvPicPr>
            <a:picLocks noGrp="1" noChangeAspect="1" noChangeArrowheads="1"/>
          </p:cNvPicPr>
          <p:nvPr>
            <p:ph sz="half" idx="1"/>
          </p:nvPr>
        </p:nvPicPr>
        <p:blipFill>
          <a:blip r:embed="rId3" cstate="print"/>
          <a:srcRect/>
          <a:stretch>
            <a:fillRect/>
          </a:stretch>
        </p:blipFill>
        <p:spPr>
          <a:xfrm>
            <a:off x="755651" y="1916113"/>
            <a:ext cx="7344742" cy="4859337"/>
          </a:xfrm>
          <a:noFill/>
          <a:ln/>
        </p:spPr>
      </p:pic>
    </p:spTree>
    <p:extLst>
      <p:ext uri="{BB962C8B-B14F-4D97-AF65-F5344CB8AC3E}">
        <p14:creationId xmlns:p14="http://schemas.microsoft.com/office/powerpoint/2010/main" val="30922471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latin typeface="+mn-lt"/>
              </a:rPr>
              <a:t>Curvas de Carga Horárias</a:t>
            </a:r>
          </a:p>
        </p:txBody>
      </p:sp>
      <p:sp>
        <p:nvSpPr>
          <p:cNvPr id="3" name="Espaço Reservado para Conteúdo 2"/>
          <p:cNvSpPr>
            <a:spLocks noGrp="1"/>
          </p:cNvSpPr>
          <p:nvPr>
            <p:ph sz="half" idx="1"/>
          </p:nvPr>
        </p:nvSpPr>
        <p:spPr/>
        <p:txBody>
          <a:bodyPr/>
          <a:lstStyle/>
          <a:p>
            <a:endParaRPr lang="pt-BR"/>
          </a:p>
        </p:txBody>
      </p:sp>
      <p:sp>
        <p:nvSpPr>
          <p:cNvPr id="4" name="Espaço Reservado para Conteúdo 3"/>
          <p:cNvSpPr>
            <a:spLocks noGrp="1"/>
          </p:cNvSpPr>
          <p:nvPr>
            <p:ph sz="half" idx="2"/>
          </p:nvPr>
        </p:nvSpPr>
        <p:spPr/>
        <p:txBody>
          <a:bodyPr/>
          <a:lstStyle/>
          <a:p>
            <a:endParaRPr lang="pt-B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484784"/>
            <a:ext cx="8507692" cy="4957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73120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US" dirty="0" smtClean="0">
                <a:latin typeface="+mn-lt"/>
              </a:rPr>
              <a:t>SE/CO</a:t>
            </a:r>
            <a:endParaRPr lang="pt-BR" dirty="0">
              <a:latin typeface="+mn-lt"/>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605118"/>
            <a:ext cx="8331058" cy="4992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95012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latin typeface="+mn-lt"/>
              </a:rPr>
              <a:t>Sistema </a:t>
            </a:r>
            <a:r>
              <a:rPr lang="en-US" dirty="0" err="1" smtClean="0">
                <a:latin typeface="+mn-lt"/>
              </a:rPr>
              <a:t>Integrado</a:t>
            </a:r>
            <a:r>
              <a:rPr lang="en-US" dirty="0" smtClean="0">
                <a:latin typeface="+mn-lt"/>
              </a:rPr>
              <a:t> Nacional</a:t>
            </a:r>
            <a:endParaRPr lang="pt-BR" dirty="0">
              <a:latin typeface="+mn-lt"/>
            </a:endParaRP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573326"/>
            <a:ext cx="8013336" cy="4808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1423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4" name="Rectangle 2"/>
          <p:cNvSpPr>
            <a:spLocks noGrp="1" noChangeArrowheads="1"/>
          </p:cNvSpPr>
          <p:nvPr>
            <p:ph type="title"/>
          </p:nvPr>
        </p:nvSpPr>
        <p:spPr>
          <a:xfrm>
            <a:off x="685800" y="454660"/>
            <a:ext cx="7772400" cy="755650"/>
          </a:xfrm>
        </p:spPr>
        <p:txBody>
          <a:bodyPr/>
          <a:lstStyle/>
          <a:p>
            <a:r>
              <a:rPr lang="pt-BR" sz="2800" dirty="0" smtClean="0"/>
              <a:t>TARIFAS </a:t>
            </a:r>
            <a:r>
              <a:rPr lang="pt-BR" sz="2800" dirty="0"/>
              <a:t>DE ENERGIA ELÉTRICA</a:t>
            </a:r>
          </a:p>
        </p:txBody>
      </p:sp>
      <p:sp>
        <p:nvSpPr>
          <p:cNvPr id="499715" name="Rectangle 3"/>
          <p:cNvSpPr>
            <a:spLocks noGrp="1" noChangeArrowheads="1"/>
          </p:cNvSpPr>
          <p:nvPr>
            <p:ph type="body" idx="1"/>
          </p:nvPr>
        </p:nvSpPr>
        <p:spPr/>
        <p:txBody>
          <a:bodyPr>
            <a:normAutofit fontScale="92500" lnSpcReduction="10000"/>
          </a:bodyPr>
          <a:lstStyle/>
          <a:p>
            <a:pPr algn="just"/>
            <a:r>
              <a:rPr lang="pt-BR" altLang="pt-BR" sz="2800" dirty="0"/>
              <a:t>Tarifa de Uso do Sistema de Distribuição (TUSD)</a:t>
            </a:r>
          </a:p>
          <a:p>
            <a:pPr algn="just"/>
            <a:r>
              <a:rPr lang="pt-BR" altLang="pt-BR" sz="2800" dirty="0" smtClean="0"/>
              <a:t>Tarifa </a:t>
            </a:r>
            <a:r>
              <a:rPr lang="pt-BR" altLang="pt-BR" sz="2800" dirty="0"/>
              <a:t>de energia (TE)</a:t>
            </a:r>
          </a:p>
          <a:p>
            <a:pPr>
              <a:lnSpc>
                <a:spcPct val="80000"/>
              </a:lnSpc>
            </a:pPr>
            <a:endParaRPr lang="pt-BR" sz="2400" dirty="0" smtClean="0"/>
          </a:p>
          <a:p>
            <a:pPr>
              <a:lnSpc>
                <a:spcPct val="80000"/>
              </a:lnSpc>
            </a:pPr>
            <a:r>
              <a:rPr lang="pt-BR" sz="2400" dirty="0" smtClean="0"/>
              <a:t>Explicita </a:t>
            </a:r>
            <a:r>
              <a:rPr lang="pt-BR" sz="2400" dirty="0"/>
              <a:t>os valores pagos</a:t>
            </a:r>
          </a:p>
          <a:p>
            <a:pPr lvl="1">
              <a:lnSpc>
                <a:spcPct val="80000"/>
              </a:lnSpc>
            </a:pPr>
            <a:r>
              <a:rPr lang="pt-BR" sz="2000" dirty="0"/>
              <a:t>pela energia elétrica consumida (tarifa de energia),</a:t>
            </a:r>
          </a:p>
          <a:p>
            <a:pPr lvl="1">
              <a:lnSpc>
                <a:spcPct val="80000"/>
              </a:lnSpc>
            </a:pPr>
            <a:r>
              <a:rPr lang="pt-BR" sz="2000" dirty="0"/>
              <a:t>pelo uso do sistema de distribuição </a:t>
            </a:r>
          </a:p>
          <a:p>
            <a:pPr lvl="1">
              <a:lnSpc>
                <a:spcPct val="80000"/>
              </a:lnSpc>
            </a:pPr>
            <a:r>
              <a:rPr lang="pt-BR" sz="2000" dirty="0"/>
              <a:t>pelo uso do sistema de transmissão</a:t>
            </a:r>
          </a:p>
          <a:p>
            <a:pPr lvl="1">
              <a:lnSpc>
                <a:spcPct val="80000"/>
              </a:lnSpc>
            </a:pPr>
            <a:r>
              <a:rPr lang="pt-BR" sz="2000" dirty="0"/>
              <a:t>bem como todos os elementos de custo que compõem estas tarifas.</a:t>
            </a:r>
          </a:p>
          <a:p>
            <a:pPr marL="0" indent="0">
              <a:lnSpc>
                <a:spcPct val="80000"/>
              </a:lnSpc>
              <a:buNone/>
            </a:pPr>
            <a:endParaRPr lang="pt-BR" sz="2400" dirty="0" smtClean="0"/>
          </a:p>
          <a:p>
            <a:pPr>
              <a:lnSpc>
                <a:spcPct val="80000"/>
              </a:lnSpc>
            </a:pPr>
            <a:r>
              <a:rPr lang="pt-BR" sz="2400" dirty="0" smtClean="0"/>
              <a:t>Permite </a:t>
            </a:r>
            <a:r>
              <a:rPr lang="pt-BR" sz="2400" dirty="0"/>
              <a:t>que os consumidores potencialmente livres possam comparar os valores das tarifas cobradas pela sua atual concessionária de distribuição e optar pela compra da energia elétrica de outro agente vendedor.</a:t>
            </a:r>
          </a:p>
          <a:p>
            <a:pPr lvl="1">
              <a:lnSpc>
                <a:spcPct val="80000"/>
              </a:lnSpc>
            </a:pPr>
            <a:r>
              <a:rPr lang="pt-BR" sz="2000" dirty="0"/>
              <a:t>O consumidor livre paga a tarifa de uso do sistema de distribuição.</a:t>
            </a:r>
          </a:p>
          <a:p>
            <a:pPr lvl="1">
              <a:lnSpc>
                <a:spcPct val="80000"/>
              </a:lnSpc>
            </a:pPr>
            <a:r>
              <a:rPr lang="pt-BR" sz="2000" dirty="0"/>
              <a:t>Negocia o valor da energia elétrica com o comercializador. </a:t>
            </a:r>
          </a:p>
        </p:txBody>
      </p:sp>
    </p:spTree>
    <p:extLst>
      <p:ext uri="{BB962C8B-B14F-4D97-AF65-F5344CB8AC3E}">
        <p14:creationId xmlns:p14="http://schemas.microsoft.com/office/powerpoint/2010/main" val="100315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p:cNvSpPr>
            <a:spLocks noGrp="1" noChangeArrowheads="1"/>
          </p:cNvSpPr>
          <p:nvPr>
            <p:ph type="title"/>
          </p:nvPr>
        </p:nvSpPr>
        <p:spPr>
          <a:xfrm>
            <a:off x="539750" y="115888"/>
            <a:ext cx="7918450" cy="1143000"/>
          </a:xfrm>
        </p:spPr>
        <p:txBody>
          <a:bodyPr/>
          <a:lstStyle/>
          <a:p>
            <a:r>
              <a:rPr lang="pt-BR" sz="3600"/>
              <a:t>Monopólio e Discriminação de Preços</a:t>
            </a:r>
          </a:p>
        </p:txBody>
      </p:sp>
      <p:sp>
        <p:nvSpPr>
          <p:cNvPr id="392195" name="Rectangle 3"/>
          <p:cNvSpPr>
            <a:spLocks noGrp="1" noChangeArrowheads="1"/>
          </p:cNvSpPr>
          <p:nvPr>
            <p:ph type="body" idx="1"/>
          </p:nvPr>
        </p:nvSpPr>
        <p:spPr>
          <a:xfrm>
            <a:off x="468313" y="1268413"/>
            <a:ext cx="7988300" cy="4683125"/>
          </a:xfrm>
        </p:spPr>
        <p:txBody>
          <a:bodyPr/>
          <a:lstStyle/>
          <a:p>
            <a:r>
              <a:rPr lang="pt-BR" sz="2800" dirty="0"/>
              <a:t>Pre</a:t>
            </a:r>
            <a:r>
              <a:rPr lang="pt-BR" sz="2800" dirty="0">
                <a:latin typeface="Times New Roman"/>
              </a:rPr>
              <a:t>ç</a:t>
            </a:r>
            <a:r>
              <a:rPr lang="pt-BR" sz="2800" dirty="0"/>
              <a:t>os uniformes versus pre</a:t>
            </a:r>
            <a:r>
              <a:rPr lang="pt-BR" sz="2800" dirty="0">
                <a:latin typeface="Times New Roman"/>
              </a:rPr>
              <a:t>ç</a:t>
            </a:r>
            <a:r>
              <a:rPr lang="pt-BR" sz="2800" dirty="0"/>
              <a:t>os discriminat</a:t>
            </a:r>
            <a:r>
              <a:rPr lang="pt-BR" sz="2800" dirty="0">
                <a:latin typeface="Times New Roman"/>
              </a:rPr>
              <a:t>ó</a:t>
            </a:r>
            <a:r>
              <a:rPr lang="pt-BR" sz="2800" dirty="0"/>
              <a:t>rio </a:t>
            </a:r>
            <a:endParaRPr lang="pt-BR" sz="2400" dirty="0"/>
          </a:p>
          <a:p>
            <a:r>
              <a:rPr lang="pt-BR" sz="2800" dirty="0"/>
              <a:t>Discrimina</a:t>
            </a:r>
            <a:r>
              <a:rPr lang="pt-BR" sz="2800" dirty="0">
                <a:latin typeface="Times New Roman"/>
              </a:rPr>
              <a:t>ç</a:t>
            </a:r>
            <a:r>
              <a:rPr lang="pt-BR" sz="2800" dirty="0"/>
              <a:t>ão Perfeita de Pre</a:t>
            </a:r>
            <a:r>
              <a:rPr lang="pt-BR" sz="2800" dirty="0">
                <a:latin typeface="Times New Roman"/>
              </a:rPr>
              <a:t>ç</a:t>
            </a:r>
            <a:r>
              <a:rPr lang="pt-BR" sz="2800" dirty="0"/>
              <a:t>os</a:t>
            </a:r>
          </a:p>
          <a:p>
            <a:r>
              <a:rPr lang="pt-BR" sz="2800" dirty="0"/>
              <a:t>Discrimina</a:t>
            </a:r>
            <a:r>
              <a:rPr lang="pt-BR" sz="2800" dirty="0">
                <a:latin typeface="Times New Roman"/>
              </a:rPr>
              <a:t>ç</a:t>
            </a:r>
            <a:r>
              <a:rPr lang="pt-BR" sz="2800" dirty="0"/>
              <a:t>ão de Pre</a:t>
            </a:r>
            <a:r>
              <a:rPr lang="pt-BR" sz="2800" dirty="0">
                <a:latin typeface="Times New Roman"/>
              </a:rPr>
              <a:t>ç</a:t>
            </a:r>
            <a:r>
              <a:rPr lang="pt-BR" sz="2800" dirty="0"/>
              <a:t>os </a:t>
            </a:r>
            <a:r>
              <a:rPr lang="pt-BR" sz="2800" dirty="0" smtClean="0"/>
              <a:t>Multimercados</a:t>
            </a:r>
            <a:endParaRPr lang="pt-BR" sz="2800" dirty="0"/>
          </a:p>
          <a:p>
            <a:r>
              <a:rPr lang="pt-BR" sz="2800" dirty="0"/>
              <a:t>Arbitragem entre pessoas e </a:t>
            </a:r>
            <a:r>
              <a:rPr lang="pt-BR" sz="2800" dirty="0" smtClean="0"/>
              <a:t>Varredura</a:t>
            </a:r>
            <a:endParaRPr lang="pt-BR"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defRPr/>
            </a:pPr>
            <a:r>
              <a:rPr lang="pt-BR" dirty="0" smtClean="0"/>
              <a:t>BANDEIRAS TARIFÁRIAS</a:t>
            </a:r>
            <a:endParaRPr lang="pt-BR" dirty="0"/>
          </a:p>
        </p:txBody>
      </p:sp>
      <p:sp>
        <p:nvSpPr>
          <p:cNvPr id="27651" name="Espaço Reservado para Conteúdo 2"/>
          <p:cNvSpPr>
            <a:spLocks noGrp="1"/>
          </p:cNvSpPr>
          <p:nvPr>
            <p:ph idx="1"/>
          </p:nvPr>
        </p:nvSpPr>
        <p:spPr>
          <a:xfrm>
            <a:off x="457200" y="1600200"/>
            <a:ext cx="7931150" cy="4876800"/>
          </a:xfrm>
        </p:spPr>
        <p:txBody>
          <a:bodyPr>
            <a:normAutofit/>
          </a:bodyPr>
          <a:lstStyle/>
          <a:p>
            <a:pPr lvl="1" algn="just" fontAlgn="t"/>
            <a:r>
              <a:rPr lang="pt-BR" altLang="pt-BR" i="1" u="sng" dirty="0" smtClean="0">
                <a:latin typeface="+mn-lt"/>
              </a:rPr>
              <a:t>Bandeira </a:t>
            </a:r>
            <a:r>
              <a:rPr lang="pt-BR" altLang="pt-BR" i="1" u="sng" dirty="0" smtClean="0">
                <a:latin typeface="+mn-lt"/>
              </a:rPr>
              <a:t>verde</a:t>
            </a:r>
            <a:r>
              <a:rPr lang="pt-BR" altLang="pt-BR" dirty="0" smtClean="0">
                <a:latin typeface="+mn-lt"/>
              </a:rPr>
              <a:t>: condições favoráveis de geração de energia. A tarifa não sofre nenhum acréscimo; </a:t>
            </a:r>
          </a:p>
          <a:p>
            <a:pPr lvl="1" algn="just" fontAlgn="t"/>
            <a:r>
              <a:rPr lang="pt-BR" altLang="pt-BR" i="1" u="sng" dirty="0" smtClean="0">
                <a:latin typeface="+mn-lt"/>
              </a:rPr>
              <a:t>Bandeira amarela</a:t>
            </a:r>
            <a:r>
              <a:rPr lang="pt-BR" altLang="pt-BR" dirty="0" smtClean="0">
                <a:latin typeface="+mn-lt"/>
              </a:rPr>
              <a:t>: condições de geração menos favoráveis. A tarifa sofre acréscimo de R$ 0,025 para cada  quilowatt-hora (kWh) consumidos; </a:t>
            </a:r>
          </a:p>
          <a:p>
            <a:pPr lvl="1" algn="just" fontAlgn="t"/>
            <a:r>
              <a:rPr lang="pt-BR" altLang="pt-BR" i="1" u="sng" dirty="0" smtClean="0">
                <a:latin typeface="+mn-lt"/>
              </a:rPr>
              <a:t>Bandeira vermelha</a:t>
            </a:r>
            <a:r>
              <a:rPr lang="pt-BR" altLang="pt-BR" dirty="0" smtClean="0">
                <a:latin typeface="+mn-lt"/>
              </a:rPr>
              <a:t>: condições mais custosas de geração. A tarifa sobre acréscimo de R$ 0,055 para cada quilowatt-hora kWh consumidos. </a:t>
            </a:r>
          </a:p>
        </p:txBody>
      </p:sp>
    </p:spTree>
    <p:extLst>
      <p:ext uri="{BB962C8B-B14F-4D97-AF65-F5344CB8AC3E}">
        <p14:creationId xmlns:p14="http://schemas.microsoft.com/office/powerpoint/2010/main" val="14881055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TARIFA </a:t>
            </a:r>
            <a:r>
              <a:rPr lang="pt-BR" dirty="0"/>
              <a:t>PARA O GRUPO  </a:t>
            </a:r>
            <a:r>
              <a:rPr lang="pt-BR" b="1" dirty="0"/>
              <a:t>A</a:t>
            </a:r>
            <a:endParaRPr lang="pt-BR" dirty="0"/>
          </a:p>
        </p:txBody>
      </p:sp>
      <p:sp>
        <p:nvSpPr>
          <p:cNvPr id="3" name="Espaço Reservado para Conteúdo 2"/>
          <p:cNvSpPr>
            <a:spLocks noGrp="1"/>
          </p:cNvSpPr>
          <p:nvPr>
            <p:ph idx="1"/>
          </p:nvPr>
        </p:nvSpPr>
        <p:spPr/>
        <p:txBody>
          <a:bodyPr/>
          <a:lstStyle/>
          <a:p>
            <a:endParaRPr lang="pt-BR"/>
          </a:p>
        </p:txBody>
      </p:sp>
      <p:pic>
        <p:nvPicPr>
          <p:cNvPr id="4096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1341586"/>
            <a:ext cx="8737600"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78350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z="3600" dirty="0" err="1" smtClean="0"/>
              <a:t>Tarifas</a:t>
            </a:r>
            <a:r>
              <a:rPr lang="en-US" sz="3600" dirty="0" smtClean="0"/>
              <a:t> </a:t>
            </a:r>
            <a:r>
              <a:rPr lang="en-US" sz="3600" dirty="0" err="1" smtClean="0"/>
              <a:t>Grupo</a:t>
            </a:r>
            <a:r>
              <a:rPr lang="en-US" sz="3600" dirty="0" smtClean="0"/>
              <a:t> </a:t>
            </a:r>
            <a:r>
              <a:rPr lang="en-US" dirty="0" smtClean="0"/>
              <a:t>B</a:t>
            </a:r>
            <a:endParaRPr lang="pt-BR" dirty="0"/>
          </a:p>
        </p:txBody>
      </p:sp>
      <p:sp>
        <p:nvSpPr>
          <p:cNvPr id="3" name="Espaço Reservado para Conteúdo 2"/>
          <p:cNvSpPr>
            <a:spLocks noGrp="1"/>
          </p:cNvSpPr>
          <p:nvPr>
            <p:ph idx="1"/>
          </p:nvPr>
        </p:nvSpPr>
        <p:spPr/>
        <p:txBody>
          <a:bodyPr/>
          <a:lstStyle/>
          <a:p>
            <a:endParaRPr lang="pt-BR"/>
          </a:p>
        </p:txBody>
      </p:sp>
      <p:pic>
        <p:nvPicPr>
          <p:cNvPr id="3277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1628800"/>
            <a:ext cx="8332788"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58626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107" y="870406"/>
            <a:ext cx="8317334" cy="3739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08500"/>
            <a:ext cx="9144000"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CaixaDeTexto 5"/>
          <p:cNvSpPr txBox="1">
            <a:spLocks noChangeArrowheads="1"/>
          </p:cNvSpPr>
          <p:nvPr/>
        </p:nvSpPr>
        <p:spPr bwMode="auto">
          <a:xfrm>
            <a:off x="6156325" y="4149725"/>
            <a:ext cx="863600" cy="4603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9pPr>
          </a:lstStyle>
          <a:p>
            <a:pPr eaLnBrk="1" hangingPunct="1">
              <a:spcBef>
                <a:spcPct val="0"/>
              </a:spcBef>
              <a:buClrTx/>
              <a:buSzTx/>
              <a:buFontTx/>
              <a:buNone/>
            </a:pPr>
            <a:r>
              <a:rPr lang="pt-BR" altLang="pt-BR"/>
              <a:t>17h</a:t>
            </a:r>
          </a:p>
        </p:txBody>
      </p:sp>
      <p:sp>
        <p:nvSpPr>
          <p:cNvPr id="34821" name="CaixaDeTexto 6"/>
          <p:cNvSpPr txBox="1">
            <a:spLocks noChangeArrowheads="1"/>
          </p:cNvSpPr>
          <p:nvPr/>
        </p:nvSpPr>
        <p:spPr bwMode="auto">
          <a:xfrm>
            <a:off x="7308850" y="4149725"/>
            <a:ext cx="792163" cy="4603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9pPr>
          </a:lstStyle>
          <a:p>
            <a:pPr eaLnBrk="1" hangingPunct="1">
              <a:spcBef>
                <a:spcPct val="0"/>
              </a:spcBef>
              <a:buClrTx/>
              <a:buSzTx/>
              <a:buFontTx/>
              <a:buNone/>
            </a:pPr>
            <a:r>
              <a:rPr lang="pt-BR" altLang="pt-BR"/>
              <a:t>21h</a:t>
            </a:r>
          </a:p>
        </p:txBody>
      </p:sp>
      <p:cxnSp>
        <p:nvCxnSpPr>
          <p:cNvPr id="13" name="Conector de seta reta 12"/>
          <p:cNvCxnSpPr/>
          <p:nvPr/>
        </p:nvCxnSpPr>
        <p:spPr>
          <a:xfrm rot="5400000">
            <a:off x="6265069" y="4977606"/>
            <a:ext cx="6477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rot="5400000">
            <a:off x="7344569" y="4976019"/>
            <a:ext cx="6477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06870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4" name="CaixaDeTexto 1"/>
          <p:cNvSpPr txBox="1">
            <a:spLocks noChangeArrowheads="1"/>
          </p:cNvSpPr>
          <p:nvPr/>
        </p:nvSpPr>
        <p:spPr bwMode="auto">
          <a:xfrm>
            <a:off x="1475656" y="1412776"/>
            <a:ext cx="72199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9pPr>
          </a:lstStyle>
          <a:p>
            <a:pPr eaLnBrk="1" hangingPunct="1">
              <a:spcBef>
                <a:spcPct val="0"/>
              </a:spcBef>
              <a:buClrTx/>
              <a:buSzTx/>
              <a:buFontTx/>
              <a:buNone/>
            </a:pPr>
            <a:r>
              <a:rPr lang="pt-BR" altLang="pt-BR" dirty="0"/>
              <a:t>D:	DEMANDA (kW)</a:t>
            </a:r>
          </a:p>
          <a:p>
            <a:pPr eaLnBrk="1" hangingPunct="1">
              <a:spcBef>
                <a:spcPct val="0"/>
              </a:spcBef>
              <a:buClrTx/>
              <a:buSzTx/>
              <a:buFontTx/>
              <a:buNone/>
            </a:pPr>
            <a:r>
              <a:rPr lang="pt-BR" altLang="pt-BR" dirty="0"/>
              <a:t>DP:	DEMANDA NA PONTA (KW)</a:t>
            </a:r>
          </a:p>
          <a:p>
            <a:pPr eaLnBrk="1" hangingPunct="1">
              <a:spcBef>
                <a:spcPct val="0"/>
              </a:spcBef>
              <a:buClrTx/>
              <a:buSzTx/>
              <a:buFontTx/>
              <a:buNone/>
            </a:pPr>
            <a:r>
              <a:rPr lang="pt-BR" altLang="pt-BR" dirty="0"/>
              <a:t>DFP:	DEMANDA FORA DE PONTA (KW)</a:t>
            </a:r>
          </a:p>
          <a:p>
            <a:pPr eaLnBrk="1" hangingPunct="1">
              <a:spcBef>
                <a:spcPct val="0"/>
              </a:spcBef>
              <a:buClrTx/>
              <a:buSzTx/>
              <a:buFontTx/>
              <a:buNone/>
            </a:pPr>
            <a:r>
              <a:rPr lang="pt-BR" altLang="pt-BR" dirty="0"/>
              <a:t>E:	ENERGIA (kWh)</a:t>
            </a:r>
          </a:p>
          <a:p>
            <a:pPr eaLnBrk="1" hangingPunct="1">
              <a:spcBef>
                <a:spcPct val="0"/>
              </a:spcBef>
              <a:buClrTx/>
              <a:buSzTx/>
              <a:buFontTx/>
              <a:buNone/>
            </a:pPr>
            <a:r>
              <a:rPr lang="pt-BR" altLang="pt-BR" dirty="0"/>
              <a:t>EP:	ENERGIA NA PONTA (kWh)</a:t>
            </a:r>
          </a:p>
          <a:p>
            <a:pPr eaLnBrk="1" hangingPunct="1">
              <a:spcBef>
                <a:spcPct val="0"/>
              </a:spcBef>
              <a:buClrTx/>
              <a:buSzTx/>
              <a:buFontTx/>
              <a:buNone/>
            </a:pPr>
            <a:r>
              <a:rPr lang="pt-BR" altLang="pt-BR" dirty="0"/>
              <a:t>EFP:	ENERGIA FORA DE PONTA (kWh)</a:t>
            </a:r>
          </a:p>
        </p:txBody>
      </p:sp>
      <p:sp>
        <p:nvSpPr>
          <p:cNvPr id="3" name="Título 2"/>
          <p:cNvSpPr>
            <a:spLocks noGrp="1"/>
          </p:cNvSpPr>
          <p:nvPr>
            <p:ph type="title"/>
          </p:nvPr>
        </p:nvSpPr>
        <p:spPr>
          <a:xfrm>
            <a:off x="1475656" y="260648"/>
            <a:ext cx="7211144" cy="541337"/>
          </a:xfrm>
        </p:spPr>
        <p:txBody>
          <a:bodyPr>
            <a:normAutofit fontScale="90000"/>
          </a:bodyPr>
          <a:lstStyle/>
          <a:p>
            <a:r>
              <a:rPr lang="pt-BR" altLang="pt-BR" dirty="0"/>
              <a:t>FATURA DE ENERGIA        </a:t>
            </a:r>
            <a:endParaRPr lang="pt-BR" dirty="0"/>
          </a:p>
        </p:txBody>
      </p:sp>
    </p:spTree>
    <p:extLst>
      <p:ext uri="{BB962C8B-B14F-4D97-AF65-F5344CB8AC3E}">
        <p14:creationId xmlns:p14="http://schemas.microsoft.com/office/powerpoint/2010/main" val="8340682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8313" y="188913"/>
            <a:ext cx="7467600" cy="1143000"/>
          </a:xfrm>
        </p:spPr>
        <p:txBody>
          <a:bodyPr/>
          <a:lstStyle/>
          <a:p>
            <a:pPr eaLnBrk="1" fontAlgn="auto" hangingPunct="1">
              <a:spcAft>
                <a:spcPts val="0"/>
              </a:spcAft>
              <a:defRPr/>
            </a:pPr>
            <a:r>
              <a:rPr lang="pt-BR" dirty="0" smtClean="0">
                <a:latin typeface="+mn-lt"/>
              </a:rPr>
              <a:t>	DEMANDA DE POTÊNCIA</a:t>
            </a:r>
            <a:endParaRPr lang="pt-BR" dirty="0">
              <a:latin typeface="+mn-lt"/>
            </a:endParaRPr>
          </a:p>
        </p:txBody>
      </p:sp>
      <p:sp>
        <p:nvSpPr>
          <p:cNvPr id="49155" name="Espaço Reservado para Conteúdo 2"/>
          <p:cNvSpPr>
            <a:spLocks noGrp="1"/>
          </p:cNvSpPr>
          <p:nvPr>
            <p:ph idx="1"/>
          </p:nvPr>
        </p:nvSpPr>
        <p:spPr>
          <a:xfrm>
            <a:off x="500063" y="1357313"/>
            <a:ext cx="7467600" cy="4873625"/>
          </a:xfrm>
        </p:spPr>
        <p:txBody>
          <a:bodyPr/>
          <a:lstStyle/>
          <a:p>
            <a:pPr algn="just" eaLnBrk="1" hangingPunct="1"/>
            <a:r>
              <a:rPr lang="pt-BR" altLang="pt-BR" sz="2800" b="1" dirty="0" smtClean="0">
                <a:latin typeface="+mn-lt"/>
              </a:rPr>
              <a:t>Demanda medida</a:t>
            </a:r>
            <a:r>
              <a:rPr lang="pt-BR" altLang="pt-BR" sz="2800" dirty="0" smtClean="0">
                <a:latin typeface="+mn-lt"/>
              </a:rPr>
              <a:t>: maior demanda de potência ativa, verificada por medição, integralizada no intervalo de 15 (quinze) minutos durante o período de faturamento, expressa em quilowatts (kW).</a:t>
            </a:r>
          </a:p>
          <a:p>
            <a:pPr lvl="1" algn="just" eaLnBrk="1" hangingPunct="1"/>
            <a:endParaRPr lang="pt-BR" altLang="pt-BR" sz="2500" dirty="0" smtClean="0">
              <a:latin typeface="+mn-lt"/>
            </a:endParaRPr>
          </a:p>
          <a:p>
            <a:pPr algn="just" eaLnBrk="1" hangingPunct="1"/>
            <a:r>
              <a:rPr lang="pt-BR" altLang="pt-BR" sz="2800" b="1" dirty="0" smtClean="0">
                <a:latin typeface="+mn-lt"/>
              </a:rPr>
              <a:t>Demanda de ultrapassagem</a:t>
            </a:r>
            <a:r>
              <a:rPr lang="pt-BR" altLang="pt-BR" sz="2800" dirty="0" smtClean="0">
                <a:latin typeface="+mn-lt"/>
              </a:rPr>
              <a:t>: parcela da demanda medida que excede o valor da demanda contratada, expressa em quilowatts (kW).</a:t>
            </a:r>
          </a:p>
        </p:txBody>
      </p:sp>
    </p:spTree>
    <p:extLst>
      <p:ext uri="{BB962C8B-B14F-4D97-AF65-F5344CB8AC3E}">
        <p14:creationId xmlns:p14="http://schemas.microsoft.com/office/powerpoint/2010/main" val="19544266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de cantos arredondados 3"/>
          <p:cNvSpPr/>
          <p:nvPr/>
        </p:nvSpPr>
        <p:spPr>
          <a:xfrm>
            <a:off x="539750" y="2708275"/>
            <a:ext cx="1368425" cy="6492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pt-BR" dirty="0">
                <a:solidFill>
                  <a:schemeClr val="tx1"/>
                </a:solidFill>
              </a:rPr>
              <a:t>TARIFA</a:t>
            </a:r>
          </a:p>
          <a:p>
            <a:pPr algn="ctr" eaLnBrk="1" fontAlgn="auto" hangingPunct="1">
              <a:spcBef>
                <a:spcPts val="0"/>
              </a:spcBef>
              <a:spcAft>
                <a:spcPts val="0"/>
              </a:spcAft>
              <a:defRPr/>
            </a:pPr>
            <a:r>
              <a:rPr lang="pt-BR" dirty="0">
                <a:solidFill>
                  <a:schemeClr val="tx1"/>
                </a:solidFill>
              </a:rPr>
              <a:t>GRUPO </a:t>
            </a:r>
            <a:r>
              <a:rPr lang="pt-BR" b="1" dirty="0">
                <a:solidFill>
                  <a:schemeClr val="tx1"/>
                </a:solidFill>
              </a:rPr>
              <a:t>A</a:t>
            </a:r>
          </a:p>
        </p:txBody>
      </p:sp>
      <p:sp>
        <p:nvSpPr>
          <p:cNvPr id="5" name="Retângulo de cantos arredondados 4"/>
          <p:cNvSpPr/>
          <p:nvPr/>
        </p:nvSpPr>
        <p:spPr>
          <a:xfrm>
            <a:off x="2279650" y="1089025"/>
            <a:ext cx="1152525" cy="6477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pt-BR" b="1" dirty="0"/>
              <a:t>AZUL</a:t>
            </a:r>
          </a:p>
        </p:txBody>
      </p:sp>
      <p:sp>
        <p:nvSpPr>
          <p:cNvPr id="6" name="Retângulo de cantos arredondados 5"/>
          <p:cNvSpPr/>
          <p:nvPr/>
        </p:nvSpPr>
        <p:spPr>
          <a:xfrm>
            <a:off x="2292350" y="4292600"/>
            <a:ext cx="1152525" cy="64928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pt-BR" b="1" dirty="0"/>
              <a:t>VERDE</a:t>
            </a:r>
          </a:p>
        </p:txBody>
      </p:sp>
      <p:sp>
        <p:nvSpPr>
          <p:cNvPr id="7" name="Retângulo 6"/>
          <p:cNvSpPr/>
          <p:nvPr/>
        </p:nvSpPr>
        <p:spPr>
          <a:xfrm>
            <a:off x="3995738" y="1160463"/>
            <a:ext cx="4176712" cy="50482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pt-BR" dirty="0">
                <a:solidFill>
                  <a:schemeClr val="tx1"/>
                </a:solidFill>
              </a:rPr>
              <a:t>R$FATURA = DP +DFP + EP +EFP</a:t>
            </a:r>
          </a:p>
        </p:txBody>
      </p:sp>
      <p:sp>
        <p:nvSpPr>
          <p:cNvPr id="8" name="Retângulo 7"/>
          <p:cNvSpPr/>
          <p:nvPr/>
        </p:nvSpPr>
        <p:spPr>
          <a:xfrm>
            <a:off x="3995738" y="4365625"/>
            <a:ext cx="4176712" cy="50323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pt-BR" dirty="0">
                <a:solidFill>
                  <a:schemeClr val="tx1"/>
                </a:solidFill>
              </a:rPr>
              <a:t>R$FATURA = D + EP +EFP</a:t>
            </a:r>
          </a:p>
        </p:txBody>
      </p:sp>
      <p:sp>
        <p:nvSpPr>
          <p:cNvPr id="10" name="Retângulo de cantos arredondados 9"/>
          <p:cNvSpPr/>
          <p:nvPr/>
        </p:nvSpPr>
        <p:spPr>
          <a:xfrm>
            <a:off x="2268538" y="2708275"/>
            <a:ext cx="1150937" cy="649288"/>
          </a:xfrm>
          <a:prstGeom prst="round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pt-BR" dirty="0">
                <a:solidFill>
                  <a:schemeClr val="tx1"/>
                </a:solidFill>
              </a:rPr>
              <a:t>CONV.</a:t>
            </a:r>
          </a:p>
        </p:txBody>
      </p:sp>
      <p:cxnSp>
        <p:nvCxnSpPr>
          <p:cNvPr id="12" name="Conector de seta reta 11"/>
          <p:cNvCxnSpPr>
            <a:stCxn id="5" idx="3"/>
            <a:endCxn id="7" idx="1"/>
          </p:cNvCxnSpPr>
          <p:nvPr/>
        </p:nvCxnSpPr>
        <p:spPr>
          <a:xfrm>
            <a:off x="3432175" y="1412875"/>
            <a:ext cx="56356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ector de seta reta 12"/>
          <p:cNvCxnSpPr/>
          <p:nvPr/>
        </p:nvCxnSpPr>
        <p:spPr>
          <a:xfrm>
            <a:off x="3419475" y="3033713"/>
            <a:ext cx="57626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3419475" y="4598988"/>
            <a:ext cx="57626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Retângulo 14"/>
          <p:cNvSpPr/>
          <p:nvPr/>
        </p:nvSpPr>
        <p:spPr>
          <a:xfrm>
            <a:off x="4022725" y="2781300"/>
            <a:ext cx="4176713" cy="50323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pt-BR" dirty="0">
                <a:solidFill>
                  <a:schemeClr val="tx1"/>
                </a:solidFill>
              </a:rPr>
              <a:t>R$FATURA = D + E</a:t>
            </a:r>
          </a:p>
        </p:txBody>
      </p:sp>
      <p:sp>
        <p:nvSpPr>
          <p:cNvPr id="16" name="Chave esquerda 15"/>
          <p:cNvSpPr/>
          <p:nvPr/>
        </p:nvSpPr>
        <p:spPr>
          <a:xfrm>
            <a:off x="1908175" y="1412875"/>
            <a:ext cx="379413" cy="3203575"/>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pt-BR"/>
          </a:p>
        </p:txBody>
      </p:sp>
      <p:sp>
        <p:nvSpPr>
          <p:cNvPr id="52237" name="CaixaDeTexto 1"/>
          <p:cNvSpPr txBox="1">
            <a:spLocks noChangeArrowheads="1"/>
          </p:cNvSpPr>
          <p:nvPr/>
        </p:nvSpPr>
        <p:spPr bwMode="auto">
          <a:xfrm>
            <a:off x="395288" y="5699125"/>
            <a:ext cx="85693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pt-BR" altLang="pt-BR"/>
              <a:t>FATURA DE ENERGIA ELÉTRICA DESCONSIDERANDO:</a:t>
            </a:r>
          </a:p>
          <a:p>
            <a:r>
              <a:rPr lang="pt-BR" altLang="pt-BR" b="1"/>
              <a:t>DEMANDA DE ULTRAPASSAGEM </a:t>
            </a:r>
            <a:r>
              <a:rPr lang="pt-BR" altLang="pt-BR"/>
              <a:t>E </a:t>
            </a:r>
            <a:r>
              <a:rPr lang="pt-BR" altLang="pt-BR" b="1"/>
              <a:t>EXCEDENTE REATIVO</a:t>
            </a:r>
            <a:r>
              <a:rPr lang="pt-BR" altLang="pt-BR"/>
              <a:t>.</a:t>
            </a:r>
          </a:p>
        </p:txBody>
      </p:sp>
    </p:spTree>
    <p:extLst>
      <p:ext uri="{BB962C8B-B14F-4D97-AF65-F5344CB8AC3E}">
        <p14:creationId xmlns:p14="http://schemas.microsoft.com/office/powerpoint/2010/main" val="17224585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ço Reservado para Conteúdo 3"/>
          <p:cNvGraphicFramePr>
            <a:graphicFrameLocks noGrp="1"/>
          </p:cNvGraphicFramePr>
          <p:nvPr>
            <p:ph idx="1"/>
          </p:nvPr>
        </p:nvGraphicFramePr>
        <p:xfrm>
          <a:off x="468313" y="620713"/>
          <a:ext cx="8280399" cy="6110288"/>
        </p:xfrm>
        <a:graphic>
          <a:graphicData uri="http://schemas.openxmlformats.org/drawingml/2006/table">
            <a:tbl>
              <a:tblPr firstRow="1" firstCol="1" bandRow="1">
                <a:tableStyleId>{5C22544A-7EE6-4342-B048-85BDC9FD1C3A}</a:tableStyleId>
              </a:tblPr>
              <a:tblGrid>
                <a:gridCol w="3167583"/>
                <a:gridCol w="2520280"/>
                <a:gridCol w="2592536"/>
              </a:tblGrid>
              <a:tr h="701040">
                <a:tc>
                  <a:txBody>
                    <a:bodyPr/>
                    <a:lstStyle/>
                    <a:p>
                      <a:pPr algn="ctr">
                        <a:lnSpc>
                          <a:spcPct val="115000"/>
                        </a:lnSpc>
                        <a:spcAft>
                          <a:spcPts val="0"/>
                        </a:spcAft>
                      </a:pPr>
                      <a:r>
                        <a:rPr lang="pt-BR" sz="2000" dirty="0">
                          <a:effectLst/>
                        </a:rPr>
                        <a:t>SUBGRUPOS</a:t>
                      </a:r>
                      <a:endParaRPr lang="pt-BR" sz="2000" dirty="0">
                        <a:effectLst/>
                        <a:latin typeface="Calibri"/>
                        <a:ea typeface="Calibri"/>
                        <a:cs typeface="Times New Roman"/>
                      </a:endParaRP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pt-BR" sz="2000" dirty="0">
                          <a:effectLst/>
                        </a:rPr>
                        <a:t>DEMANDA CONTRATADA</a:t>
                      </a:r>
                      <a:endParaRPr lang="pt-BR" sz="2000" dirty="0">
                        <a:effectLst/>
                        <a:latin typeface="Calibri"/>
                        <a:ea typeface="Calibri"/>
                        <a:cs typeface="Times New Roman"/>
                      </a:endParaRP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pt-BR" sz="2000" dirty="0">
                          <a:effectLst/>
                        </a:rPr>
                        <a:t>OPÇÃO DE TARIFA</a:t>
                      </a:r>
                    </a:p>
                    <a:p>
                      <a:pPr algn="ctr">
                        <a:lnSpc>
                          <a:spcPct val="115000"/>
                        </a:lnSpc>
                        <a:spcAft>
                          <a:spcPts val="0"/>
                        </a:spcAft>
                      </a:pPr>
                      <a:r>
                        <a:rPr lang="pt-BR" sz="2000" dirty="0">
                          <a:effectLst/>
                        </a:rPr>
                        <a:t> </a:t>
                      </a:r>
                      <a:endParaRPr lang="pt-BR" sz="2000" dirty="0">
                        <a:effectLst/>
                        <a:latin typeface="Calibri"/>
                        <a:ea typeface="Calibri"/>
                        <a:cs typeface="Times New Roman"/>
                      </a:endParaRP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02922">
                <a:tc>
                  <a:txBody>
                    <a:bodyPr/>
                    <a:lstStyle/>
                    <a:p>
                      <a:pPr algn="just">
                        <a:lnSpc>
                          <a:spcPct val="115000"/>
                        </a:lnSpc>
                        <a:spcAft>
                          <a:spcPts val="0"/>
                        </a:spcAft>
                      </a:pPr>
                      <a:r>
                        <a:rPr lang="pt-BR" sz="2400" b="1" dirty="0">
                          <a:effectLst/>
                        </a:rPr>
                        <a:t>A1 – 230 kV ou mais</a:t>
                      </a:r>
                    </a:p>
                    <a:p>
                      <a:pPr algn="just">
                        <a:lnSpc>
                          <a:spcPct val="115000"/>
                        </a:lnSpc>
                        <a:spcAft>
                          <a:spcPts val="0"/>
                        </a:spcAft>
                      </a:pPr>
                      <a:r>
                        <a:rPr lang="pt-BR" sz="2400" b="1" dirty="0">
                          <a:effectLst/>
                        </a:rPr>
                        <a:t>A2 – 88 kV a 138 kV </a:t>
                      </a:r>
                    </a:p>
                    <a:p>
                      <a:pPr algn="just">
                        <a:lnSpc>
                          <a:spcPct val="115000"/>
                        </a:lnSpc>
                        <a:spcAft>
                          <a:spcPts val="0"/>
                        </a:spcAft>
                      </a:pPr>
                      <a:r>
                        <a:rPr lang="pt-BR" sz="2400" b="1" dirty="0">
                          <a:effectLst/>
                        </a:rPr>
                        <a:t>A3 – 69 kV </a:t>
                      </a:r>
                      <a:endParaRPr lang="pt-BR" sz="2400" b="1" dirty="0">
                        <a:effectLst/>
                        <a:latin typeface="Calibri"/>
                        <a:ea typeface="Calibri"/>
                        <a:cs typeface="Times New Roman"/>
                      </a:endParaRP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pt-BR" sz="2400" dirty="0">
                          <a:effectLst/>
                        </a:rPr>
                        <a:t>Qualquer</a:t>
                      </a:r>
                    </a:p>
                    <a:p>
                      <a:pPr algn="ctr">
                        <a:lnSpc>
                          <a:spcPct val="115000"/>
                        </a:lnSpc>
                        <a:spcAft>
                          <a:spcPts val="0"/>
                        </a:spcAft>
                      </a:pPr>
                      <a:r>
                        <a:rPr lang="pt-BR" sz="2400" dirty="0">
                          <a:effectLst/>
                        </a:rPr>
                        <a:t> </a:t>
                      </a:r>
                      <a:endParaRPr lang="pt-BR" sz="2400" dirty="0">
                        <a:effectLst/>
                        <a:latin typeface="Calibri"/>
                        <a:ea typeface="Calibri"/>
                        <a:cs typeface="Times New Roman"/>
                      </a:endParaRP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pt-BR" sz="2400" b="1" dirty="0" smtClean="0">
                          <a:solidFill>
                            <a:srgbClr val="0070C0"/>
                          </a:solidFill>
                          <a:effectLst/>
                        </a:rPr>
                        <a:t>AZUL</a:t>
                      </a:r>
                      <a:endParaRPr lang="pt-BR" sz="2400" b="1" dirty="0">
                        <a:solidFill>
                          <a:srgbClr val="0070C0"/>
                        </a:solidFill>
                        <a:effectLst/>
                        <a:latin typeface="Calibri"/>
                        <a:ea typeface="Calibri"/>
                        <a:cs typeface="Times New Roman"/>
                      </a:endParaRP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83311">
                <a:tc>
                  <a:txBody>
                    <a:bodyPr/>
                    <a:lstStyle/>
                    <a:p>
                      <a:pPr algn="just">
                        <a:lnSpc>
                          <a:spcPct val="115000"/>
                        </a:lnSpc>
                        <a:spcAft>
                          <a:spcPts val="0"/>
                        </a:spcAft>
                      </a:pPr>
                      <a:r>
                        <a:rPr lang="pt-BR" sz="1600" b="1" dirty="0">
                          <a:effectLst/>
                        </a:rPr>
                        <a:t> </a:t>
                      </a:r>
                      <a:endParaRPr lang="pt-BR" sz="2400" b="1" dirty="0">
                        <a:solidFill>
                          <a:schemeClr val="tx1"/>
                        </a:solidFill>
                        <a:effectLst/>
                      </a:endParaRPr>
                    </a:p>
                    <a:p>
                      <a:pPr algn="just">
                        <a:lnSpc>
                          <a:spcPct val="115000"/>
                        </a:lnSpc>
                        <a:spcAft>
                          <a:spcPts val="0"/>
                        </a:spcAft>
                      </a:pPr>
                      <a:r>
                        <a:rPr lang="pt-BR" sz="2400" b="0" dirty="0">
                          <a:solidFill>
                            <a:schemeClr val="tx1"/>
                          </a:solidFill>
                          <a:effectLst/>
                        </a:rPr>
                        <a:t>A3a –  30 kV a 44 kV</a:t>
                      </a:r>
                    </a:p>
                    <a:p>
                      <a:pPr algn="just">
                        <a:lnSpc>
                          <a:spcPct val="115000"/>
                        </a:lnSpc>
                        <a:spcAft>
                          <a:spcPts val="0"/>
                        </a:spcAft>
                      </a:pPr>
                      <a:r>
                        <a:rPr lang="pt-BR" sz="2400" b="0" dirty="0">
                          <a:solidFill>
                            <a:schemeClr val="tx1"/>
                          </a:solidFill>
                          <a:effectLst/>
                        </a:rPr>
                        <a:t>A4  –   2,3 kV a 25 kV</a:t>
                      </a:r>
                    </a:p>
                    <a:p>
                      <a:pPr algn="just">
                        <a:lnSpc>
                          <a:spcPct val="115000"/>
                        </a:lnSpc>
                        <a:spcAft>
                          <a:spcPts val="0"/>
                        </a:spcAft>
                      </a:pPr>
                      <a:r>
                        <a:rPr lang="pt-BR" sz="2400" b="0" dirty="0">
                          <a:solidFill>
                            <a:schemeClr val="tx1"/>
                          </a:solidFill>
                          <a:effectLst/>
                        </a:rPr>
                        <a:t>AS – subterrâneo </a:t>
                      </a:r>
                      <a:endParaRPr lang="pt-BR" sz="2400" b="0" dirty="0">
                        <a:solidFill>
                          <a:schemeClr val="tx1"/>
                        </a:solidFill>
                        <a:effectLst/>
                        <a:latin typeface="Calibri"/>
                        <a:ea typeface="Calibri"/>
                        <a:cs typeface="Times New Roman"/>
                      </a:endParaRP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lnSpc>
                          <a:spcPct val="115000"/>
                        </a:lnSpc>
                        <a:spcAft>
                          <a:spcPts val="0"/>
                        </a:spcAft>
                      </a:pPr>
                      <a:r>
                        <a:rPr lang="pt-BR" sz="2400" dirty="0">
                          <a:effectLst/>
                        </a:rPr>
                        <a:t> </a:t>
                      </a:r>
                    </a:p>
                    <a:p>
                      <a:pPr algn="ctr">
                        <a:lnSpc>
                          <a:spcPct val="115000"/>
                        </a:lnSpc>
                        <a:spcAft>
                          <a:spcPts val="0"/>
                        </a:spcAft>
                      </a:pPr>
                      <a:r>
                        <a:rPr lang="pt-BR" sz="2400" dirty="0">
                          <a:effectLst/>
                        </a:rPr>
                        <a:t>Inferior a </a:t>
                      </a:r>
                      <a:r>
                        <a:rPr lang="pt-BR" sz="2400" dirty="0" smtClean="0">
                          <a:effectLst/>
                        </a:rPr>
                        <a:t>150 </a:t>
                      </a:r>
                      <a:r>
                        <a:rPr lang="pt-BR" sz="2400" dirty="0">
                          <a:effectLst/>
                        </a:rPr>
                        <a:t>kW</a:t>
                      </a:r>
                    </a:p>
                    <a:p>
                      <a:pPr algn="ctr">
                        <a:lnSpc>
                          <a:spcPct val="115000"/>
                        </a:lnSpc>
                        <a:spcAft>
                          <a:spcPts val="0"/>
                        </a:spcAft>
                      </a:pPr>
                      <a:r>
                        <a:rPr lang="pt-BR" sz="2400" dirty="0">
                          <a:effectLst/>
                        </a:rPr>
                        <a:t> </a:t>
                      </a:r>
                    </a:p>
                    <a:p>
                      <a:pPr algn="ctr">
                        <a:lnSpc>
                          <a:spcPct val="115000"/>
                        </a:lnSpc>
                        <a:spcAft>
                          <a:spcPts val="0"/>
                        </a:spcAft>
                      </a:pPr>
                      <a:r>
                        <a:rPr lang="pt-BR" sz="2400" dirty="0">
                          <a:effectLst/>
                        </a:rPr>
                        <a:t> </a:t>
                      </a:r>
                      <a:endParaRPr lang="pt-BR" sz="2400" dirty="0">
                        <a:effectLst/>
                        <a:latin typeface="Calibri"/>
                        <a:ea typeface="Calibri"/>
                        <a:cs typeface="Times New Roman"/>
                      </a:endParaRP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lnSpc>
                          <a:spcPct val="115000"/>
                        </a:lnSpc>
                        <a:spcAft>
                          <a:spcPts val="0"/>
                        </a:spcAft>
                      </a:pPr>
                      <a:r>
                        <a:rPr lang="pt-BR" sz="2400" dirty="0">
                          <a:effectLst/>
                        </a:rPr>
                        <a:t>Convencional  ou</a:t>
                      </a:r>
                    </a:p>
                    <a:p>
                      <a:pPr algn="ctr">
                        <a:lnSpc>
                          <a:spcPct val="115000"/>
                        </a:lnSpc>
                        <a:spcAft>
                          <a:spcPts val="0"/>
                        </a:spcAft>
                      </a:pPr>
                      <a:r>
                        <a:rPr lang="pt-BR" sz="2400" b="1" dirty="0" smtClean="0">
                          <a:solidFill>
                            <a:srgbClr val="0070C0"/>
                          </a:solidFill>
                          <a:effectLst/>
                        </a:rPr>
                        <a:t>AZUL</a:t>
                      </a:r>
                      <a:r>
                        <a:rPr lang="pt-BR" sz="2400" dirty="0" smtClean="0">
                          <a:effectLst/>
                        </a:rPr>
                        <a:t>  </a:t>
                      </a:r>
                      <a:r>
                        <a:rPr lang="pt-BR" sz="2400" dirty="0">
                          <a:effectLst/>
                        </a:rPr>
                        <a:t>ou</a:t>
                      </a:r>
                    </a:p>
                    <a:p>
                      <a:pPr algn="ctr">
                        <a:lnSpc>
                          <a:spcPct val="115000"/>
                        </a:lnSpc>
                        <a:spcAft>
                          <a:spcPts val="0"/>
                        </a:spcAft>
                      </a:pPr>
                      <a:r>
                        <a:rPr lang="pt-BR" sz="2400" dirty="0" smtClean="0">
                          <a:effectLst/>
                        </a:rPr>
                        <a:t> </a:t>
                      </a:r>
                      <a:r>
                        <a:rPr lang="pt-BR" sz="2400" b="1" dirty="0" smtClean="0">
                          <a:solidFill>
                            <a:srgbClr val="00B050"/>
                          </a:solidFill>
                          <a:effectLst/>
                        </a:rPr>
                        <a:t>VERDE</a:t>
                      </a:r>
                      <a:endParaRPr lang="pt-BR" sz="2400" b="1" dirty="0">
                        <a:solidFill>
                          <a:srgbClr val="00B050"/>
                        </a:solidFill>
                        <a:effectLst/>
                        <a:latin typeface="Calibri"/>
                        <a:ea typeface="Calibri"/>
                        <a:cs typeface="Times New Roman"/>
                      </a:endParaRP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923015">
                <a:tc>
                  <a:txBody>
                    <a:bodyPr/>
                    <a:lstStyle/>
                    <a:p>
                      <a:pPr algn="just">
                        <a:lnSpc>
                          <a:spcPct val="115000"/>
                        </a:lnSpc>
                        <a:spcAft>
                          <a:spcPts val="0"/>
                        </a:spcAft>
                      </a:pPr>
                      <a:r>
                        <a:rPr lang="pt-BR" sz="1600" dirty="0">
                          <a:effectLst/>
                        </a:rPr>
                        <a:t> </a:t>
                      </a:r>
                      <a:endParaRPr lang="pt-BR" sz="1600" dirty="0">
                        <a:effectLst/>
                        <a:latin typeface="Calibri"/>
                        <a:ea typeface="Calibri"/>
                        <a:cs typeface="Times New Roman"/>
                      </a:endParaRP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pt-BR" sz="2400" dirty="0" smtClean="0">
                          <a:effectLst/>
                        </a:rPr>
                        <a:t>150 </a:t>
                      </a:r>
                      <a:r>
                        <a:rPr lang="pt-BR" sz="2400" dirty="0">
                          <a:effectLst/>
                        </a:rPr>
                        <a:t>kW ou mais</a:t>
                      </a:r>
                      <a:endParaRPr lang="pt-BR" sz="2400" dirty="0">
                        <a:effectLst/>
                        <a:latin typeface="Calibri"/>
                        <a:ea typeface="Calibri"/>
                        <a:cs typeface="Times New Roman"/>
                      </a:endParaRP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pt-BR" sz="2400" dirty="0" smtClean="0">
                          <a:effectLst/>
                        </a:rPr>
                        <a:t> </a:t>
                      </a:r>
                      <a:r>
                        <a:rPr lang="pt-BR" sz="2400" b="1" dirty="0" smtClean="0">
                          <a:solidFill>
                            <a:srgbClr val="0070C0"/>
                          </a:solidFill>
                          <a:effectLst/>
                        </a:rPr>
                        <a:t>AZUL</a:t>
                      </a:r>
                      <a:r>
                        <a:rPr lang="pt-BR" sz="2400" dirty="0" smtClean="0">
                          <a:effectLst/>
                        </a:rPr>
                        <a:t>  </a:t>
                      </a:r>
                      <a:r>
                        <a:rPr lang="pt-BR" sz="2400" dirty="0">
                          <a:effectLst/>
                        </a:rPr>
                        <a:t>ou</a:t>
                      </a:r>
                    </a:p>
                    <a:p>
                      <a:pPr algn="ctr">
                        <a:lnSpc>
                          <a:spcPct val="115000"/>
                        </a:lnSpc>
                        <a:spcAft>
                          <a:spcPts val="0"/>
                        </a:spcAft>
                      </a:pPr>
                      <a:r>
                        <a:rPr lang="pt-BR" sz="2400" b="1" dirty="0" smtClean="0">
                          <a:solidFill>
                            <a:srgbClr val="00B050"/>
                          </a:solidFill>
                          <a:effectLst/>
                        </a:rPr>
                        <a:t>VERDE</a:t>
                      </a:r>
                      <a:endParaRPr lang="pt-BR" sz="2400" b="1" dirty="0">
                        <a:solidFill>
                          <a:srgbClr val="00B050"/>
                        </a:solidFill>
                        <a:effectLst/>
                        <a:latin typeface="Calibri"/>
                        <a:ea typeface="Calibri"/>
                        <a:cs typeface="Times New Roman"/>
                      </a:endParaRPr>
                    </a:p>
                  </a:txBody>
                  <a:tcPr marL="68576" marR="685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581706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82650" y="444500"/>
            <a:ext cx="8229600" cy="990600"/>
          </a:xfrm>
        </p:spPr>
        <p:txBody>
          <a:bodyPr/>
          <a:lstStyle/>
          <a:p>
            <a:pPr eaLnBrk="1" fontAlgn="auto" hangingPunct="1">
              <a:spcAft>
                <a:spcPts val="0"/>
              </a:spcAft>
              <a:defRPr/>
            </a:pPr>
            <a:r>
              <a:rPr lang="pt-BR" dirty="0" smtClean="0">
                <a:solidFill>
                  <a:schemeClr val="accent1"/>
                </a:solidFill>
                <a:latin typeface="+mn-lt"/>
              </a:rPr>
              <a:t>RESULTADO</a:t>
            </a:r>
            <a:endParaRPr lang="pt-BR" dirty="0">
              <a:solidFill>
                <a:schemeClr val="accent1"/>
              </a:solidFill>
              <a:latin typeface="+mn-lt"/>
            </a:endParaRPr>
          </a:p>
        </p:txBody>
      </p:sp>
      <p:sp>
        <p:nvSpPr>
          <p:cNvPr id="57347" name="CaixaDeTexto 4"/>
          <p:cNvSpPr txBox="1">
            <a:spLocks noChangeArrowheads="1"/>
          </p:cNvSpPr>
          <p:nvPr/>
        </p:nvSpPr>
        <p:spPr bwMode="auto">
          <a:xfrm>
            <a:off x="920750" y="1409700"/>
            <a:ext cx="2138363" cy="646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9pPr>
          </a:lstStyle>
          <a:p>
            <a:pPr eaLnBrk="1" hangingPunct="1">
              <a:spcBef>
                <a:spcPct val="0"/>
              </a:spcBef>
              <a:buClrTx/>
              <a:buSzTx/>
              <a:buFontTx/>
              <a:buNone/>
            </a:pPr>
            <a:r>
              <a:rPr lang="pt-BR" altLang="pt-BR" sz="1800"/>
              <a:t>SUBGRUPO:  </a:t>
            </a:r>
            <a:r>
              <a:rPr lang="pt-BR" altLang="pt-BR" sz="1800" b="1"/>
              <a:t>A4</a:t>
            </a:r>
          </a:p>
          <a:p>
            <a:pPr eaLnBrk="1" hangingPunct="1">
              <a:spcBef>
                <a:spcPct val="0"/>
              </a:spcBef>
              <a:buClrTx/>
              <a:buSzTx/>
              <a:buFontTx/>
              <a:buNone/>
            </a:pPr>
            <a:endParaRPr lang="pt-BR" altLang="pt-BR" sz="1800" b="1"/>
          </a:p>
        </p:txBody>
      </p:sp>
      <p:sp>
        <p:nvSpPr>
          <p:cNvPr id="57348" name="CaixaDeTexto 2"/>
          <p:cNvSpPr txBox="1">
            <a:spLocks noChangeArrowheads="1"/>
          </p:cNvSpPr>
          <p:nvPr/>
        </p:nvSpPr>
        <p:spPr bwMode="auto">
          <a:xfrm>
            <a:off x="3392488" y="1408113"/>
            <a:ext cx="4679950" cy="6461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9pPr>
          </a:lstStyle>
          <a:p>
            <a:pPr eaLnBrk="1" hangingPunct="1">
              <a:spcBef>
                <a:spcPct val="0"/>
              </a:spcBef>
              <a:buClrTx/>
              <a:buSzTx/>
              <a:buFontTx/>
              <a:buNone/>
            </a:pPr>
            <a:r>
              <a:rPr lang="pt-BR" altLang="pt-BR" sz="1800"/>
              <a:t>ENERGIA NA PONTA: 13.200 kWh</a:t>
            </a:r>
          </a:p>
          <a:p>
            <a:pPr eaLnBrk="1" hangingPunct="1">
              <a:spcBef>
                <a:spcPct val="0"/>
              </a:spcBef>
              <a:buClrTx/>
              <a:buSzTx/>
              <a:buFontTx/>
              <a:buNone/>
            </a:pPr>
            <a:r>
              <a:rPr lang="pt-BR" altLang="pt-BR" sz="1800"/>
              <a:t>ENERGIA FORA DE PONTA: 130.800 kWh </a:t>
            </a:r>
          </a:p>
        </p:txBody>
      </p:sp>
      <p:graphicFrame>
        <p:nvGraphicFramePr>
          <p:cNvPr id="9" name="Tabela 8"/>
          <p:cNvGraphicFramePr>
            <a:graphicFrameLocks noGrp="1"/>
          </p:cNvGraphicFramePr>
          <p:nvPr>
            <p:extLst>
              <p:ext uri="{D42A27DB-BD31-4B8C-83A1-F6EECF244321}">
                <p14:modId xmlns:p14="http://schemas.microsoft.com/office/powerpoint/2010/main" val="2431656967"/>
              </p:ext>
            </p:extLst>
          </p:nvPr>
        </p:nvGraphicFramePr>
        <p:xfrm>
          <a:off x="920750" y="3429000"/>
          <a:ext cx="7345362" cy="2130426"/>
        </p:xfrm>
        <a:graphic>
          <a:graphicData uri="http://schemas.openxmlformats.org/drawingml/2006/table">
            <a:tbl>
              <a:tblPr firstRow="1" bandRow="1">
                <a:tableStyleId>{5C22544A-7EE6-4342-B048-85BDC9FD1C3A}</a:tableStyleId>
              </a:tblPr>
              <a:tblGrid>
                <a:gridCol w="3672681"/>
                <a:gridCol w="3672681"/>
              </a:tblGrid>
              <a:tr h="647766">
                <a:tc>
                  <a:txBody>
                    <a:bodyPr/>
                    <a:lstStyle/>
                    <a:p>
                      <a:endParaRPr lang="pt-BR" sz="1800" dirty="0">
                        <a:solidFill>
                          <a:schemeClr val="bg1"/>
                        </a:solidFill>
                      </a:endParaRPr>
                    </a:p>
                  </a:txBody>
                  <a:tcPr marL="91447" marR="91447" marT="45698" marB="4569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BR" sz="1800" dirty="0">
                        <a:solidFill>
                          <a:srgbClr val="00B050"/>
                        </a:solidFill>
                      </a:endParaRPr>
                    </a:p>
                  </a:txBody>
                  <a:tcPr marL="91447" marR="91447" marT="45698" marB="45698"/>
                </a:tc>
              </a:tr>
              <a:tr h="370665">
                <a:tc>
                  <a:txBody>
                    <a:bodyPr/>
                    <a:lstStyle/>
                    <a:p>
                      <a:r>
                        <a:rPr lang="pt-BR" sz="1800" dirty="0" smtClean="0"/>
                        <a:t>DP:   R$ 33</a:t>
                      </a:r>
                      <a:r>
                        <a:rPr lang="pt-BR" sz="1800" kern="1200" dirty="0" smtClean="0">
                          <a:solidFill>
                            <a:schemeClr val="dk1"/>
                          </a:solidFill>
                          <a:latin typeface="+mn-lt"/>
                          <a:ea typeface="+mn-ea"/>
                          <a:cs typeface="+mn-cs"/>
                        </a:rPr>
                        <a:t>,19 / kW</a:t>
                      </a:r>
                      <a:endParaRPr lang="pt-BR" sz="1800" dirty="0"/>
                    </a:p>
                  </a:txBody>
                  <a:tcPr marL="91447" marR="91447" marT="45698" marB="45698"/>
                </a:tc>
                <a:tc>
                  <a:txBody>
                    <a:bodyPr/>
                    <a:lstStyle/>
                    <a:p>
                      <a:r>
                        <a:rPr lang="pt-BR" sz="1800" dirty="0" smtClean="0"/>
                        <a:t>D:    R$   10</a:t>
                      </a:r>
                      <a:r>
                        <a:rPr lang="pt-BR" sz="1800" kern="1200" dirty="0" smtClean="0">
                          <a:solidFill>
                            <a:schemeClr val="dk1"/>
                          </a:solidFill>
                          <a:latin typeface="+mn-lt"/>
                          <a:ea typeface="+mn-ea"/>
                          <a:cs typeface="+mn-cs"/>
                        </a:rPr>
                        <a:t>,45 / KW</a:t>
                      </a:r>
                      <a:endParaRPr lang="pt-BR" sz="1800" dirty="0"/>
                    </a:p>
                  </a:txBody>
                  <a:tcPr marL="91447" marR="91447" marT="45698" marB="45698"/>
                </a:tc>
              </a:tr>
              <a:tr h="370665">
                <a:tc>
                  <a:txBody>
                    <a:bodyPr/>
                    <a:lstStyle/>
                    <a:p>
                      <a:r>
                        <a:rPr lang="pt-BR" sz="1800" dirty="0" smtClean="0"/>
                        <a:t>DFP: R$  10</a:t>
                      </a:r>
                      <a:r>
                        <a:rPr lang="pt-BR" sz="1800" kern="1200" dirty="0" smtClean="0">
                          <a:solidFill>
                            <a:schemeClr val="dk1"/>
                          </a:solidFill>
                          <a:latin typeface="+mn-lt"/>
                          <a:ea typeface="+mn-ea"/>
                          <a:cs typeface="+mn-cs"/>
                        </a:rPr>
                        <a:t>,45 / kW</a:t>
                      </a:r>
                      <a:endParaRPr lang="pt-BR" sz="1800" dirty="0"/>
                    </a:p>
                  </a:txBody>
                  <a:tcPr marL="91447" marR="91447" marT="45698" marB="45698"/>
                </a:tc>
                <a:tc>
                  <a:txBody>
                    <a:bodyPr/>
                    <a:lstStyle/>
                    <a:p>
                      <a:r>
                        <a:rPr lang="pt-BR" sz="1800" dirty="0" smtClean="0"/>
                        <a:t>EP:   R$  </a:t>
                      </a:r>
                      <a:r>
                        <a:rPr lang="pt-BR" sz="1800" kern="1200" dirty="0" smtClean="0">
                          <a:solidFill>
                            <a:schemeClr val="dk1"/>
                          </a:solidFill>
                          <a:latin typeface="+mn-lt"/>
                          <a:ea typeface="+mn-ea"/>
                          <a:cs typeface="+mn-cs"/>
                        </a:rPr>
                        <a:t>1,58526 / kWh</a:t>
                      </a:r>
                      <a:endParaRPr lang="pt-BR" sz="1800" dirty="0"/>
                    </a:p>
                  </a:txBody>
                  <a:tcPr marL="91447" marR="91447" marT="45698" marB="45698"/>
                </a:tc>
              </a:tr>
              <a:tr h="370665">
                <a:tc>
                  <a:txBody>
                    <a:bodyPr/>
                    <a:lstStyle/>
                    <a:p>
                      <a:r>
                        <a:rPr lang="pt-BR" sz="1800" dirty="0" smtClean="0"/>
                        <a:t>EP:    R$  </a:t>
                      </a:r>
                      <a:r>
                        <a:rPr lang="pt-BR" sz="1800" kern="1200" dirty="0" smtClean="0">
                          <a:solidFill>
                            <a:schemeClr val="dk1"/>
                          </a:solidFill>
                          <a:latin typeface="+mn-lt"/>
                          <a:ea typeface="+mn-ea"/>
                          <a:cs typeface="+mn-cs"/>
                        </a:rPr>
                        <a:t>0,77915 / kWh</a:t>
                      </a:r>
                      <a:endParaRPr lang="pt-BR" sz="1800" dirty="0"/>
                    </a:p>
                  </a:txBody>
                  <a:tcPr marL="91447" marR="91447" marT="45698" marB="45698"/>
                </a:tc>
                <a:tc>
                  <a:txBody>
                    <a:bodyPr/>
                    <a:lstStyle/>
                    <a:p>
                      <a:r>
                        <a:rPr lang="pt-BR" sz="1800" dirty="0" smtClean="0"/>
                        <a:t>EFP: R$  </a:t>
                      </a:r>
                      <a:r>
                        <a:rPr lang="pt-BR" sz="1800" kern="1200" dirty="0" smtClean="0">
                          <a:solidFill>
                            <a:schemeClr val="dk1"/>
                          </a:solidFill>
                          <a:latin typeface="+mn-lt"/>
                          <a:ea typeface="+mn-ea"/>
                          <a:cs typeface="+mn-cs"/>
                        </a:rPr>
                        <a:t>0,52202 / kWh</a:t>
                      </a:r>
                      <a:endParaRPr lang="pt-BR" sz="1800" dirty="0"/>
                    </a:p>
                  </a:txBody>
                  <a:tcPr marL="91447" marR="91447" marT="45698" marB="45698"/>
                </a:tc>
              </a:tr>
              <a:tr h="3706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dirty="0" smtClean="0"/>
                        <a:t>EFP:  R$  </a:t>
                      </a:r>
                      <a:r>
                        <a:rPr lang="pt-BR" sz="1800" kern="1200" dirty="0" smtClean="0">
                          <a:solidFill>
                            <a:schemeClr val="dk1"/>
                          </a:solidFill>
                          <a:latin typeface="+mn-lt"/>
                          <a:ea typeface="+mn-ea"/>
                          <a:cs typeface="+mn-cs"/>
                        </a:rPr>
                        <a:t>0,52202 / kWh</a:t>
                      </a:r>
                      <a:endParaRPr lang="pt-BR" sz="1800" dirty="0"/>
                    </a:p>
                  </a:txBody>
                  <a:tcPr marL="91447" marR="91447" marT="45698" marB="45698"/>
                </a:tc>
                <a:tc>
                  <a:txBody>
                    <a:bodyPr/>
                    <a:lstStyle/>
                    <a:p>
                      <a:endParaRPr lang="pt-BR" sz="1800" dirty="0"/>
                    </a:p>
                  </a:txBody>
                  <a:tcPr marL="91447" marR="91447" marT="45698" marB="45698"/>
                </a:tc>
              </a:tr>
            </a:tbl>
          </a:graphicData>
        </a:graphic>
      </p:graphicFrame>
      <p:sp>
        <p:nvSpPr>
          <p:cNvPr id="57369" name="CaixaDeTexto 4"/>
          <p:cNvSpPr txBox="1">
            <a:spLocks noChangeArrowheads="1"/>
          </p:cNvSpPr>
          <p:nvPr/>
        </p:nvSpPr>
        <p:spPr bwMode="auto">
          <a:xfrm>
            <a:off x="1720850" y="3573463"/>
            <a:ext cx="1657350"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9pPr>
          </a:lstStyle>
          <a:p>
            <a:pPr algn="ctr" eaLnBrk="1" hangingPunct="1">
              <a:spcBef>
                <a:spcPct val="0"/>
              </a:spcBef>
              <a:buClrTx/>
              <a:buSzTx/>
              <a:buFontTx/>
              <a:buNone/>
            </a:pPr>
            <a:r>
              <a:rPr lang="pt-BR" altLang="pt-BR" sz="1800"/>
              <a:t>TARIFA </a:t>
            </a:r>
            <a:r>
              <a:rPr lang="pt-BR" altLang="pt-BR" sz="1800" b="1">
                <a:solidFill>
                  <a:srgbClr val="0070C0"/>
                </a:solidFill>
              </a:rPr>
              <a:t>AZUL</a:t>
            </a:r>
            <a:endParaRPr lang="pt-BR" altLang="pt-BR" sz="1800" b="1"/>
          </a:p>
        </p:txBody>
      </p:sp>
      <p:sp>
        <p:nvSpPr>
          <p:cNvPr id="57370" name="CaixaDeTexto 6"/>
          <p:cNvSpPr txBox="1">
            <a:spLocks noChangeArrowheads="1"/>
          </p:cNvSpPr>
          <p:nvPr/>
        </p:nvSpPr>
        <p:spPr bwMode="auto">
          <a:xfrm>
            <a:off x="5219700" y="3579813"/>
            <a:ext cx="2160588"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9pPr>
          </a:lstStyle>
          <a:p>
            <a:pPr algn="ctr" eaLnBrk="1" hangingPunct="1">
              <a:spcBef>
                <a:spcPct val="0"/>
              </a:spcBef>
              <a:buClrTx/>
              <a:buSzTx/>
              <a:buFontTx/>
              <a:buNone/>
            </a:pPr>
            <a:r>
              <a:rPr lang="pt-BR" altLang="pt-BR" sz="1800"/>
              <a:t>TARIFA </a:t>
            </a:r>
            <a:r>
              <a:rPr lang="pt-BR" altLang="pt-BR" sz="1800" b="1">
                <a:solidFill>
                  <a:srgbClr val="00B050"/>
                </a:solidFill>
              </a:rPr>
              <a:t>VERDE</a:t>
            </a:r>
          </a:p>
        </p:txBody>
      </p:sp>
      <p:sp>
        <p:nvSpPr>
          <p:cNvPr id="57371" name="CaixaDeTexto 4"/>
          <p:cNvSpPr txBox="1">
            <a:spLocks noChangeArrowheads="1"/>
          </p:cNvSpPr>
          <p:nvPr/>
        </p:nvSpPr>
        <p:spPr bwMode="auto">
          <a:xfrm>
            <a:off x="920750" y="2697163"/>
            <a:ext cx="4371975"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9pPr>
          </a:lstStyle>
          <a:p>
            <a:pPr eaLnBrk="1" hangingPunct="1">
              <a:spcBef>
                <a:spcPct val="0"/>
              </a:spcBef>
              <a:buClrTx/>
              <a:buSzTx/>
              <a:buFontTx/>
              <a:buNone/>
            </a:pPr>
            <a:r>
              <a:rPr lang="pt-BR" altLang="pt-BR" sz="1800"/>
              <a:t>TARIFAS DO SUBGRUPO </a:t>
            </a:r>
            <a:r>
              <a:rPr lang="pt-BR" altLang="pt-BR" sz="1800" b="1"/>
              <a:t>A4 :</a:t>
            </a:r>
          </a:p>
        </p:txBody>
      </p:sp>
    </p:spTree>
    <p:extLst>
      <p:ext uri="{BB962C8B-B14F-4D97-AF65-F5344CB8AC3E}">
        <p14:creationId xmlns:p14="http://schemas.microsoft.com/office/powerpoint/2010/main" val="42925034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defRPr/>
            </a:pPr>
            <a:r>
              <a:rPr lang="pt-BR" dirty="0" smtClean="0">
                <a:latin typeface="+mn-lt"/>
              </a:rPr>
              <a:t>BANDEIRAS TARIFÁRIAS</a:t>
            </a:r>
            <a:endParaRPr lang="pt-BR" dirty="0">
              <a:latin typeface="+mn-lt"/>
            </a:endParaRPr>
          </a:p>
        </p:txBody>
      </p:sp>
      <p:sp>
        <p:nvSpPr>
          <p:cNvPr id="27651" name="Espaço Reservado para Conteúdo 2"/>
          <p:cNvSpPr>
            <a:spLocks noGrp="1"/>
          </p:cNvSpPr>
          <p:nvPr>
            <p:ph idx="1"/>
          </p:nvPr>
        </p:nvSpPr>
        <p:spPr>
          <a:xfrm>
            <a:off x="457200" y="1600200"/>
            <a:ext cx="7931150" cy="4876800"/>
          </a:xfrm>
        </p:spPr>
        <p:txBody>
          <a:bodyPr>
            <a:normAutofit fontScale="92500"/>
          </a:bodyPr>
          <a:lstStyle/>
          <a:p>
            <a:pPr algn="just" fontAlgn="t"/>
            <a:r>
              <a:rPr lang="pt-BR" altLang="pt-BR" dirty="0" smtClean="0">
                <a:latin typeface="+mn-lt"/>
              </a:rPr>
              <a:t>O sistema possui três bandeiras: verde, amarela e vermelha – as mesmas cores dos semáforos - e indicam o seguinte: </a:t>
            </a:r>
          </a:p>
          <a:p>
            <a:pPr lvl="1" algn="just" fontAlgn="t"/>
            <a:r>
              <a:rPr lang="pt-BR" altLang="pt-BR" i="1" u="sng" dirty="0" smtClean="0">
                <a:latin typeface="+mn-lt"/>
              </a:rPr>
              <a:t>Bandeira verde</a:t>
            </a:r>
            <a:r>
              <a:rPr lang="pt-BR" altLang="pt-BR" dirty="0" smtClean="0">
                <a:latin typeface="+mn-lt"/>
              </a:rPr>
              <a:t>: condições favoráveis de geração de energia. A tarifa não sofre nenhum acréscimo; </a:t>
            </a:r>
          </a:p>
          <a:p>
            <a:pPr lvl="1" algn="just" fontAlgn="t"/>
            <a:r>
              <a:rPr lang="pt-BR" altLang="pt-BR" i="1" u="sng" dirty="0" smtClean="0">
                <a:latin typeface="+mn-lt"/>
              </a:rPr>
              <a:t>Bandeira amarela</a:t>
            </a:r>
            <a:r>
              <a:rPr lang="pt-BR" altLang="pt-BR" dirty="0" smtClean="0">
                <a:latin typeface="+mn-lt"/>
              </a:rPr>
              <a:t>: condições de geração menos favoráveis. A tarifa sofre acréscimo de R$ 0,025 para cada  quilowatt-hora (kWh) consumidos; </a:t>
            </a:r>
          </a:p>
          <a:p>
            <a:pPr lvl="1" algn="just" fontAlgn="t"/>
            <a:r>
              <a:rPr lang="pt-BR" altLang="pt-BR" i="1" u="sng" dirty="0" smtClean="0">
                <a:latin typeface="+mn-lt"/>
              </a:rPr>
              <a:t>Bandeira vermelha</a:t>
            </a:r>
            <a:r>
              <a:rPr lang="pt-BR" altLang="pt-BR" dirty="0" smtClean="0">
                <a:latin typeface="+mn-lt"/>
              </a:rPr>
              <a:t>: condições mais custosas de geração. A tarifa sobre acréscimo de R$ 0,055 para cada quilowatt-hora kWh consumidos. </a:t>
            </a:r>
          </a:p>
        </p:txBody>
      </p:sp>
    </p:spTree>
    <p:extLst>
      <p:ext uri="{BB962C8B-B14F-4D97-AF65-F5344CB8AC3E}">
        <p14:creationId xmlns:p14="http://schemas.microsoft.com/office/powerpoint/2010/main" val="1488105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Line 2"/>
          <p:cNvSpPr>
            <a:spLocks noChangeShapeType="1"/>
          </p:cNvSpPr>
          <p:nvPr/>
        </p:nvSpPr>
        <p:spPr bwMode="auto">
          <a:xfrm>
            <a:off x="2209800" y="1371600"/>
            <a:ext cx="0" cy="4724400"/>
          </a:xfrm>
          <a:prstGeom prst="line">
            <a:avLst/>
          </a:prstGeom>
          <a:noFill/>
          <a:ln w="38100">
            <a:solidFill>
              <a:schemeClr val="tx1"/>
            </a:solidFill>
            <a:round/>
            <a:headEnd/>
            <a:tailEnd/>
          </a:ln>
          <a:effectLst/>
        </p:spPr>
        <p:txBody>
          <a:bodyPr wrap="none" anchor="ctr"/>
          <a:lstStyle/>
          <a:p>
            <a:endParaRPr lang="pt-BR"/>
          </a:p>
        </p:txBody>
      </p:sp>
      <p:sp>
        <p:nvSpPr>
          <p:cNvPr id="400387" name="Line 3"/>
          <p:cNvSpPr>
            <a:spLocks noChangeShapeType="1"/>
          </p:cNvSpPr>
          <p:nvPr/>
        </p:nvSpPr>
        <p:spPr bwMode="auto">
          <a:xfrm>
            <a:off x="2209800" y="6096000"/>
            <a:ext cx="6019800" cy="0"/>
          </a:xfrm>
          <a:prstGeom prst="line">
            <a:avLst/>
          </a:prstGeom>
          <a:noFill/>
          <a:ln w="38100">
            <a:solidFill>
              <a:schemeClr val="tx1"/>
            </a:solidFill>
            <a:round/>
            <a:headEnd/>
            <a:tailEnd/>
          </a:ln>
          <a:effectLst/>
        </p:spPr>
        <p:txBody>
          <a:bodyPr wrap="none" anchor="ctr"/>
          <a:lstStyle/>
          <a:p>
            <a:endParaRPr lang="pt-BR"/>
          </a:p>
        </p:txBody>
      </p:sp>
      <p:sp>
        <p:nvSpPr>
          <p:cNvPr id="400388" name="Line 4"/>
          <p:cNvSpPr>
            <a:spLocks noChangeShapeType="1"/>
          </p:cNvSpPr>
          <p:nvPr/>
        </p:nvSpPr>
        <p:spPr bwMode="auto">
          <a:xfrm>
            <a:off x="2209800" y="1524000"/>
            <a:ext cx="5638800" cy="4572000"/>
          </a:xfrm>
          <a:prstGeom prst="line">
            <a:avLst/>
          </a:prstGeom>
          <a:noFill/>
          <a:ln w="38100" cap="sq">
            <a:solidFill>
              <a:schemeClr val="tx1"/>
            </a:solidFill>
            <a:round/>
            <a:headEnd type="none" w="sm" len="sm"/>
            <a:tailEnd type="none" w="sm" len="sm"/>
          </a:ln>
          <a:effectLst/>
        </p:spPr>
        <p:txBody>
          <a:bodyPr wrap="none" anchor="ctr"/>
          <a:lstStyle/>
          <a:p>
            <a:endParaRPr lang="pt-BR"/>
          </a:p>
        </p:txBody>
      </p:sp>
      <p:sp>
        <p:nvSpPr>
          <p:cNvPr id="400389" name="Rectangle 5"/>
          <p:cNvSpPr>
            <a:spLocks noGrp="1" noChangeArrowheads="1"/>
          </p:cNvSpPr>
          <p:nvPr>
            <p:ph type="title"/>
          </p:nvPr>
        </p:nvSpPr>
        <p:spPr>
          <a:xfrm>
            <a:off x="901700" y="312738"/>
            <a:ext cx="7340600" cy="668337"/>
          </a:xfrm>
        </p:spPr>
        <p:txBody>
          <a:bodyPr/>
          <a:lstStyle/>
          <a:p>
            <a:pPr>
              <a:lnSpc>
                <a:spcPct val="90000"/>
              </a:lnSpc>
            </a:pPr>
            <a:r>
              <a:rPr lang="pt-BR" sz="4000">
                <a:solidFill>
                  <a:schemeClr val="tx1"/>
                </a:solidFill>
              </a:rPr>
              <a:t>Monopólio com preço linear  </a:t>
            </a:r>
          </a:p>
        </p:txBody>
      </p:sp>
      <p:sp>
        <p:nvSpPr>
          <p:cNvPr id="400390" name="Text Box 6"/>
          <p:cNvSpPr txBox="1">
            <a:spLocks noChangeArrowheads="1"/>
          </p:cNvSpPr>
          <p:nvPr/>
        </p:nvSpPr>
        <p:spPr bwMode="auto">
          <a:xfrm>
            <a:off x="1828800" y="1219200"/>
            <a:ext cx="336550" cy="457200"/>
          </a:xfrm>
          <a:prstGeom prst="rect">
            <a:avLst/>
          </a:prstGeom>
          <a:noFill/>
          <a:ln w="12700" cap="sq">
            <a:noFill/>
            <a:miter lim="800000"/>
            <a:headEnd type="none" w="sm" len="sm"/>
            <a:tailEnd type="none" w="sm" len="sm"/>
          </a:ln>
          <a:effectLst/>
        </p:spPr>
        <p:txBody>
          <a:bodyPr wrap="none">
            <a:spAutoFit/>
          </a:bodyPr>
          <a:lstStyle/>
          <a:p>
            <a:pPr eaLnBrk="0" hangingPunct="0"/>
            <a:r>
              <a:rPr lang="pt-BR">
                <a:latin typeface="Times New Roman" pitchFamily="18" charset="0"/>
              </a:rPr>
              <a:t>$</a:t>
            </a:r>
          </a:p>
        </p:txBody>
      </p:sp>
      <p:sp>
        <p:nvSpPr>
          <p:cNvPr id="400391" name="Text Box 7"/>
          <p:cNvSpPr txBox="1">
            <a:spLocks noChangeArrowheads="1"/>
          </p:cNvSpPr>
          <p:nvPr/>
        </p:nvSpPr>
        <p:spPr bwMode="auto">
          <a:xfrm>
            <a:off x="6994525" y="6137275"/>
            <a:ext cx="1587500" cy="457200"/>
          </a:xfrm>
          <a:prstGeom prst="rect">
            <a:avLst/>
          </a:prstGeom>
          <a:noFill/>
          <a:ln w="38100" cap="sq">
            <a:noFill/>
            <a:miter lim="800000"/>
            <a:headEnd type="none" w="sm" len="sm"/>
            <a:tailEnd type="none" w="sm" len="sm"/>
          </a:ln>
          <a:effectLst/>
        </p:spPr>
        <p:txBody>
          <a:bodyPr wrap="none">
            <a:spAutoFit/>
          </a:bodyPr>
          <a:lstStyle/>
          <a:p>
            <a:pPr eaLnBrk="0" hangingPunct="0"/>
            <a:r>
              <a:rPr lang="pt-BR">
                <a:latin typeface="Times New Roman" pitchFamily="18" charset="0"/>
              </a:rPr>
              <a:t>Quantidade</a:t>
            </a:r>
          </a:p>
        </p:txBody>
      </p:sp>
      <p:sp>
        <p:nvSpPr>
          <p:cNvPr id="400392" name="Line 8"/>
          <p:cNvSpPr>
            <a:spLocks noChangeShapeType="1"/>
          </p:cNvSpPr>
          <p:nvPr/>
        </p:nvSpPr>
        <p:spPr bwMode="auto">
          <a:xfrm flipV="1">
            <a:off x="2209800" y="3657600"/>
            <a:ext cx="5715000" cy="1752600"/>
          </a:xfrm>
          <a:prstGeom prst="line">
            <a:avLst/>
          </a:prstGeom>
          <a:noFill/>
          <a:ln w="38100" cap="sq">
            <a:solidFill>
              <a:schemeClr val="tx1"/>
            </a:solidFill>
            <a:round/>
            <a:headEnd type="none" w="sm" len="sm"/>
            <a:tailEnd type="none" w="sm" len="sm"/>
          </a:ln>
          <a:effectLst/>
        </p:spPr>
        <p:txBody>
          <a:bodyPr wrap="none" anchor="ctr"/>
          <a:lstStyle/>
          <a:p>
            <a:endParaRPr lang="pt-BR"/>
          </a:p>
        </p:txBody>
      </p:sp>
      <p:sp>
        <p:nvSpPr>
          <p:cNvPr id="400393" name="Text Box 9"/>
          <p:cNvSpPr txBox="1">
            <a:spLocks noChangeArrowheads="1"/>
          </p:cNvSpPr>
          <p:nvPr/>
        </p:nvSpPr>
        <p:spPr bwMode="auto">
          <a:xfrm>
            <a:off x="1676400" y="4124325"/>
            <a:ext cx="488950" cy="457200"/>
          </a:xfrm>
          <a:prstGeom prst="rect">
            <a:avLst/>
          </a:prstGeom>
          <a:noFill/>
          <a:ln w="38100" cap="sq">
            <a:noFill/>
            <a:miter lim="800000"/>
            <a:headEnd type="none" w="sm" len="sm"/>
            <a:tailEnd type="none" w="sm" len="sm"/>
          </a:ln>
          <a:effectLst/>
        </p:spPr>
        <p:txBody>
          <a:bodyPr wrap="none">
            <a:spAutoFit/>
          </a:bodyPr>
          <a:lstStyle/>
          <a:p>
            <a:pPr eaLnBrk="0" hangingPunct="0"/>
            <a:r>
              <a:rPr lang="en-US">
                <a:latin typeface="Times New Roman" pitchFamily="18" charset="0"/>
              </a:rPr>
              <a:t>Pc</a:t>
            </a:r>
            <a:endParaRPr lang="pt-BR">
              <a:latin typeface="Times New Roman" pitchFamily="18" charset="0"/>
            </a:endParaRPr>
          </a:p>
        </p:txBody>
      </p:sp>
      <p:sp>
        <p:nvSpPr>
          <p:cNvPr id="400394" name="Text Box 10"/>
          <p:cNvSpPr txBox="1">
            <a:spLocks noChangeArrowheads="1"/>
          </p:cNvSpPr>
          <p:nvPr/>
        </p:nvSpPr>
        <p:spPr bwMode="auto">
          <a:xfrm>
            <a:off x="7848600" y="3429000"/>
            <a:ext cx="850900" cy="457200"/>
          </a:xfrm>
          <a:prstGeom prst="rect">
            <a:avLst/>
          </a:prstGeom>
          <a:noFill/>
          <a:ln w="38100" cap="sq">
            <a:noFill/>
            <a:miter lim="800000"/>
            <a:headEnd type="none" w="sm" len="sm"/>
            <a:tailEnd type="none" w="sm" len="sm"/>
          </a:ln>
          <a:effectLst/>
        </p:spPr>
        <p:txBody>
          <a:bodyPr wrap="none">
            <a:spAutoFit/>
          </a:bodyPr>
          <a:lstStyle/>
          <a:p>
            <a:pPr eaLnBrk="0" hangingPunct="0"/>
            <a:r>
              <a:rPr lang="pt-BR" dirty="0" err="1">
                <a:latin typeface="Times New Roman" pitchFamily="18" charset="0"/>
              </a:rPr>
              <a:t>C</a:t>
            </a:r>
            <a:r>
              <a:rPr lang="pt-BR" baseline="-25000" dirty="0" err="1">
                <a:latin typeface="Times New Roman" pitchFamily="18" charset="0"/>
              </a:rPr>
              <a:t>Mg</a:t>
            </a:r>
            <a:r>
              <a:rPr lang="en-US" baseline="-25000" dirty="0">
                <a:latin typeface="Times New Roman" pitchFamily="18" charset="0"/>
              </a:rPr>
              <a:t>M</a:t>
            </a:r>
            <a:endParaRPr lang="pt-BR" dirty="0">
              <a:latin typeface="Times New Roman" pitchFamily="18" charset="0"/>
            </a:endParaRPr>
          </a:p>
        </p:txBody>
      </p:sp>
      <p:sp>
        <p:nvSpPr>
          <p:cNvPr id="400395" name="Text Box 11"/>
          <p:cNvSpPr txBox="1">
            <a:spLocks noChangeArrowheads="1"/>
          </p:cNvSpPr>
          <p:nvPr/>
        </p:nvSpPr>
        <p:spPr bwMode="auto">
          <a:xfrm>
            <a:off x="7723188" y="5486400"/>
            <a:ext cx="351378" cy="369332"/>
          </a:xfrm>
          <a:prstGeom prst="rect">
            <a:avLst/>
          </a:prstGeom>
          <a:noFill/>
          <a:ln w="38100" cap="sq">
            <a:noFill/>
            <a:miter lim="800000"/>
            <a:headEnd type="none" w="sm" len="sm"/>
            <a:tailEnd type="none" w="sm" len="sm"/>
          </a:ln>
          <a:effectLst/>
        </p:spPr>
        <p:txBody>
          <a:bodyPr wrap="none">
            <a:spAutoFit/>
          </a:bodyPr>
          <a:lstStyle/>
          <a:p>
            <a:pPr eaLnBrk="0" hangingPunct="0"/>
            <a:r>
              <a:rPr lang="pt-BR" dirty="0" smtClean="0">
                <a:latin typeface="Times New Roman" pitchFamily="18" charset="0"/>
              </a:rPr>
              <a:t>D</a:t>
            </a:r>
            <a:endParaRPr lang="pt-BR" dirty="0">
              <a:latin typeface="Times New Roman" pitchFamily="18" charset="0"/>
            </a:endParaRPr>
          </a:p>
        </p:txBody>
      </p:sp>
      <p:sp>
        <p:nvSpPr>
          <p:cNvPr id="400396" name="Text Box 12"/>
          <p:cNvSpPr txBox="1">
            <a:spLocks noChangeArrowheads="1"/>
          </p:cNvSpPr>
          <p:nvPr/>
        </p:nvSpPr>
        <p:spPr bwMode="auto">
          <a:xfrm>
            <a:off x="4267200" y="2667000"/>
            <a:ext cx="471488" cy="457200"/>
          </a:xfrm>
          <a:prstGeom prst="rect">
            <a:avLst/>
          </a:prstGeom>
          <a:noFill/>
          <a:ln w="38100" cap="sq">
            <a:noFill/>
            <a:miter lim="800000"/>
            <a:headEnd type="none" w="sm" len="sm"/>
            <a:tailEnd type="none" w="sm" len="sm"/>
          </a:ln>
          <a:effectLst/>
        </p:spPr>
        <p:txBody>
          <a:bodyPr wrap="none">
            <a:spAutoFit/>
          </a:bodyPr>
          <a:lstStyle/>
          <a:p>
            <a:pPr eaLnBrk="0" hangingPunct="0"/>
            <a:r>
              <a:rPr lang="en-US">
                <a:latin typeface="Times New Roman" pitchFamily="18" charset="0"/>
              </a:rPr>
              <a:t>E</a:t>
            </a:r>
            <a:r>
              <a:rPr lang="en-US" baseline="-25000">
                <a:latin typeface="Times New Roman" pitchFamily="18" charset="0"/>
              </a:rPr>
              <a:t>2</a:t>
            </a:r>
            <a:endParaRPr lang="pt-BR">
              <a:latin typeface="Times New Roman" pitchFamily="18" charset="0"/>
            </a:endParaRPr>
          </a:p>
        </p:txBody>
      </p:sp>
      <p:sp>
        <p:nvSpPr>
          <p:cNvPr id="400397" name="Line 13"/>
          <p:cNvSpPr>
            <a:spLocks noChangeShapeType="1"/>
          </p:cNvSpPr>
          <p:nvPr/>
        </p:nvSpPr>
        <p:spPr bwMode="auto">
          <a:xfrm>
            <a:off x="2209800" y="1524000"/>
            <a:ext cx="3276600" cy="4572000"/>
          </a:xfrm>
          <a:prstGeom prst="line">
            <a:avLst/>
          </a:prstGeom>
          <a:noFill/>
          <a:ln w="38100">
            <a:solidFill>
              <a:schemeClr val="tx1"/>
            </a:solidFill>
            <a:prstDash val="dashDot"/>
            <a:round/>
            <a:headEnd type="none" w="sm" len="sm"/>
            <a:tailEnd type="none" w="sm" len="sm"/>
          </a:ln>
          <a:effectLst/>
        </p:spPr>
        <p:txBody>
          <a:bodyPr wrap="none" anchor="ctr"/>
          <a:lstStyle/>
          <a:p>
            <a:endParaRPr lang="pt-BR"/>
          </a:p>
        </p:txBody>
      </p:sp>
      <p:sp>
        <p:nvSpPr>
          <p:cNvPr id="400398" name="Text Box 14"/>
          <p:cNvSpPr txBox="1">
            <a:spLocks noChangeArrowheads="1"/>
          </p:cNvSpPr>
          <p:nvPr/>
        </p:nvSpPr>
        <p:spPr bwMode="auto">
          <a:xfrm>
            <a:off x="4791075" y="5638800"/>
            <a:ext cx="551754" cy="369332"/>
          </a:xfrm>
          <a:prstGeom prst="rect">
            <a:avLst/>
          </a:prstGeom>
          <a:noFill/>
          <a:ln w="38100" cap="sq">
            <a:noFill/>
            <a:miter lim="800000"/>
            <a:headEnd type="none" w="sm" len="sm"/>
            <a:tailEnd type="none" w="sm" len="sm"/>
          </a:ln>
          <a:effectLst/>
        </p:spPr>
        <p:txBody>
          <a:bodyPr wrap="none">
            <a:spAutoFit/>
          </a:bodyPr>
          <a:lstStyle/>
          <a:p>
            <a:pPr eaLnBrk="0" hangingPunct="0"/>
            <a:r>
              <a:rPr lang="pt-BR" dirty="0" err="1" smtClean="0">
                <a:latin typeface="Times New Roman" pitchFamily="18" charset="0"/>
              </a:rPr>
              <a:t>R</a:t>
            </a:r>
            <a:r>
              <a:rPr lang="pt-BR" baseline="-25000" dirty="0" err="1" smtClean="0">
                <a:latin typeface="Times New Roman" pitchFamily="18" charset="0"/>
              </a:rPr>
              <a:t>Mg</a:t>
            </a:r>
            <a:endParaRPr lang="pt-BR" dirty="0">
              <a:latin typeface="Times New Roman" pitchFamily="18" charset="0"/>
            </a:endParaRPr>
          </a:p>
        </p:txBody>
      </p:sp>
      <p:sp>
        <p:nvSpPr>
          <p:cNvPr id="400399" name="Text Box 15"/>
          <p:cNvSpPr txBox="1">
            <a:spLocks noChangeArrowheads="1"/>
          </p:cNvSpPr>
          <p:nvPr/>
        </p:nvSpPr>
        <p:spPr bwMode="auto">
          <a:xfrm>
            <a:off x="5651500" y="3860800"/>
            <a:ext cx="522288" cy="457200"/>
          </a:xfrm>
          <a:prstGeom prst="rect">
            <a:avLst/>
          </a:prstGeom>
          <a:noFill/>
          <a:ln w="38100" cap="sq">
            <a:noFill/>
            <a:miter lim="800000"/>
            <a:headEnd type="none" w="sm" len="sm"/>
            <a:tailEnd type="none" w="sm" len="sm"/>
          </a:ln>
          <a:effectLst/>
        </p:spPr>
        <p:txBody>
          <a:bodyPr wrap="none">
            <a:spAutoFit/>
          </a:bodyPr>
          <a:lstStyle/>
          <a:p>
            <a:pPr eaLnBrk="0" hangingPunct="0"/>
            <a:r>
              <a:rPr lang="en-US">
                <a:latin typeface="Times New Roman" pitchFamily="18" charset="0"/>
              </a:rPr>
              <a:t>E*</a:t>
            </a:r>
            <a:endParaRPr lang="pt-BR" baseline="30000">
              <a:latin typeface="Times New Roman" pitchFamily="18" charset="0"/>
            </a:endParaRPr>
          </a:p>
        </p:txBody>
      </p:sp>
      <p:sp>
        <p:nvSpPr>
          <p:cNvPr id="400400" name="Line 16"/>
          <p:cNvSpPr>
            <a:spLocks noChangeShapeType="1"/>
          </p:cNvSpPr>
          <p:nvPr/>
        </p:nvSpPr>
        <p:spPr bwMode="auto">
          <a:xfrm>
            <a:off x="4500563" y="3408680"/>
            <a:ext cx="0" cy="2663825"/>
          </a:xfrm>
          <a:prstGeom prst="line">
            <a:avLst/>
          </a:prstGeom>
          <a:noFill/>
          <a:ln w="9525">
            <a:solidFill>
              <a:schemeClr val="tx1"/>
            </a:solidFill>
            <a:round/>
            <a:headEnd/>
            <a:tailEnd/>
          </a:ln>
          <a:effectLst/>
        </p:spPr>
        <p:txBody>
          <a:bodyPr/>
          <a:lstStyle/>
          <a:p>
            <a:endParaRPr lang="pt-BR"/>
          </a:p>
        </p:txBody>
      </p:sp>
      <p:sp>
        <p:nvSpPr>
          <p:cNvPr id="400401" name="Line 17"/>
          <p:cNvSpPr>
            <a:spLocks noChangeShapeType="1"/>
          </p:cNvSpPr>
          <p:nvPr/>
        </p:nvSpPr>
        <p:spPr bwMode="auto">
          <a:xfrm flipH="1">
            <a:off x="2195513" y="3388360"/>
            <a:ext cx="2305050" cy="0"/>
          </a:xfrm>
          <a:prstGeom prst="line">
            <a:avLst/>
          </a:prstGeom>
          <a:noFill/>
          <a:ln w="9525">
            <a:solidFill>
              <a:schemeClr val="tx1"/>
            </a:solidFill>
            <a:round/>
            <a:headEnd/>
            <a:tailEnd/>
          </a:ln>
          <a:effectLst/>
        </p:spPr>
        <p:txBody>
          <a:bodyPr/>
          <a:lstStyle/>
          <a:p>
            <a:endParaRPr lang="pt-BR"/>
          </a:p>
        </p:txBody>
      </p:sp>
      <p:sp>
        <p:nvSpPr>
          <p:cNvPr id="400402" name="Line 18"/>
          <p:cNvSpPr>
            <a:spLocks noChangeShapeType="1"/>
          </p:cNvSpPr>
          <p:nvPr/>
        </p:nvSpPr>
        <p:spPr bwMode="auto">
          <a:xfrm flipH="1">
            <a:off x="2197100" y="4335145"/>
            <a:ext cx="3527425" cy="0"/>
          </a:xfrm>
          <a:prstGeom prst="line">
            <a:avLst/>
          </a:prstGeom>
          <a:noFill/>
          <a:ln w="9525">
            <a:solidFill>
              <a:schemeClr val="tx1"/>
            </a:solidFill>
            <a:round/>
            <a:headEnd/>
            <a:tailEnd/>
          </a:ln>
          <a:effectLst/>
        </p:spPr>
        <p:txBody>
          <a:bodyPr/>
          <a:lstStyle/>
          <a:p>
            <a:endParaRPr lang="pt-BR"/>
          </a:p>
        </p:txBody>
      </p:sp>
      <p:sp>
        <p:nvSpPr>
          <p:cNvPr id="400403" name="Text Box 19"/>
          <p:cNvSpPr txBox="1">
            <a:spLocks noChangeArrowheads="1"/>
          </p:cNvSpPr>
          <p:nvPr/>
        </p:nvSpPr>
        <p:spPr bwMode="auto">
          <a:xfrm>
            <a:off x="1619250" y="3187700"/>
            <a:ext cx="590550" cy="457200"/>
          </a:xfrm>
          <a:prstGeom prst="rect">
            <a:avLst/>
          </a:prstGeom>
          <a:noFill/>
          <a:ln w="38100" cap="sq">
            <a:noFill/>
            <a:miter lim="800000"/>
            <a:headEnd type="none" w="sm" len="sm"/>
            <a:tailEnd type="none" w="sm" len="sm"/>
          </a:ln>
          <a:effectLst/>
        </p:spPr>
        <p:txBody>
          <a:bodyPr wrap="none">
            <a:spAutoFit/>
          </a:bodyPr>
          <a:lstStyle/>
          <a:p>
            <a:pPr eaLnBrk="0" hangingPunct="0"/>
            <a:r>
              <a:rPr lang="en-US">
                <a:latin typeface="Times New Roman" pitchFamily="18" charset="0"/>
              </a:rPr>
              <a:t>Pm</a:t>
            </a:r>
            <a:endParaRPr lang="pt-BR">
              <a:latin typeface="Times New Roman" pitchFamily="18" charset="0"/>
            </a:endParaRPr>
          </a:p>
        </p:txBody>
      </p:sp>
      <p:sp>
        <p:nvSpPr>
          <p:cNvPr id="400404" name="Text Box 20"/>
          <p:cNvSpPr txBox="1">
            <a:spLocks noChangeArrowheads="1"/>
          </p:cNvSpPr>
          <p:nvPr/>
        </p:nvSpPr>
        <p:spPr bwMode="auto">
          <a:xfrm>
            <a:off x="4870450" y="1338263"/>
            <a:ext cx="3446463" cy="519112"/>
          </a:xfrm>
          <a:prstGeom prst="rect">
            <a:avLst/>
          </a:prstGeom>
          <a:noFill/>
          <a:ln w="9525">
            <a:noFill/>
            <a:miter lim="800000"/>
            <a:headEnd/>
            <a:tailEnd/>
          </a:ln>
          <a:effectLst/>
        </p:spPr>
        <p:txBody>
          <a:bodyPr>
            <a:spAutoFit/>
          </a:bodyPr>
          <a:lstStyle/>
          <a:p>
            <a:r>
              <a:rPr lang="el-GR" sz="2800" b="1" i="1">
                <a:latin typeface="Times New Roman" pitchFamily="18" charset="0"/>
                <a:cs typeface="Times New Roman" pitchFamily="18" charset="0"/>
              </a:rPr>
              <a:t>Π</a:t>
            </a:r>
            <a:r>
              <a:rPr lang="pt-BR" sz="2800" b="1" i="1">
                <a:latin typeface="Times New Roman" pitchFamily="18" charset="0"/>
                <a:cs typeface="Times New Roman" pitchFamily="18" charset="0"/>
              </a:rPr>
              <a:t> =</a:t>
            </a:r>
            <a:r>
              <a:rPr lang="pt-BR" sz="2800" i="1">
                <a:latin typeface="Times New Roman" pitchFamily="18" charset="0"/>
              </a:rPr>
              <a:t> </a:t>
            </a:r>
            <a:r>
              <a:rPr lang="pt-BR" sz="2800" b="1" i="1">
                <a:latin typeface="Times New Roman" pitchFamily="18" charset="0"/>
                <a:cs typeface="Times New Roman" pitchFamily="18" charset="0"/>
              </a:rPr>
              <a:t> </a:t>
            </a:r>
            <a:r>
              <a:rPr lang="pt-BR" sz="2800" b="1" i="1">
                <a:latin typeface="Times New Roman" pitchFamily="18" charset="0"/>
              </a:rPr>
              <a:t>p</a:t>
            </a:r>
            <a:r>
              <a:rPr lang="pt-BR" sz="2800" b="1" i="1" baseline="30000">
                <a:latin typeface="Times New Roman" pitchFamily="18" charset="0"/>
              </a:rPr>
              <a:t>m</a:t>
            </a:r>
            <a:r>
              <a:rPr lang="pt-BR" sz="2800" i="1">
                <a:latin typeface="Times New Roman" pitchFamily="18" charset="0"/>
              </a:rPr>
              <a:t>q</a:t>
            </a:r>
            <a:r>
              <a:rPr lang="pt-BR" sz="2800" b="1" i="1" baseline="30000">
                <a:latin typeface="Times New Roman" pitchFamily="18" charset="0"/>
              </a:rPr>
              <a:t>m</a:t>
            </a:r>
            <a:r>
              <a:rPr lang="pt-BR" sz="2800" i="1">
                <a:latin typeface="Times New Roman" pitchFamily="18" charset="0"/>
              </a:rPr>
              <a:t> – C(q</a:t>
            </a:r>
            <a:r>
              <a:rPr lang="pt-BR" sz="2800" b="1" i="1" baseline="30000">
                <a:latin typeface="Times New Roman" pitchFamily="18" charset="0"/>
              </a:rPr>
              <a:t>m</a:t>
            </a:r>
            <a:r>
              <a:rPr lang="pt-BR" sz="2800" i="1">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00393"/>
                                        </p:tgtEl>
                                        <p:attrNameLst>
                                          <p:attrName>style.visibility</p:attrName>
                                        </p:attrNameLst>
                                      </p:cBhvr>
                                      <p:to>
                                        <p:strVal val="visible"/>
                                      </p:to>
                                    </p:set>
                                    <p:anim calcmode="lin" valueType="num">
                                      <p:cBhvr additive="base">
                                        <p:cTn id="7" dur="500" fill="hold"/>
                                        <p:tgtEl>
                                          <p:spTgt spid="400393"/>
                                        </p:tgtEl>
                                        <p:attrNameLst>
                                          <p:attrName>ppt_x</p:attrName>
                                        </p:attrNameLst>
                                      </p:cBhvr>
                                      <p:tavLst>
                                        <p:tav tm="0">
                                          <p:val>
                                            <p:strVal val="0-#ppt_w/2"/>
                                          </p:val>
                                        </p:tav>
                                        <p:tav tm="100000">
                                          <p:val>
                                            <p:strVal val="#ppt_x"/>
                                          </p:val>
                                        </p:tav>
                                      </p:tavLst>
                                    </p:anim>
                                    <p:anim calcmode="lin" valueType="num">
                                      <p:cBhvr additive="base">
                                        <p:cTn id="8" dur="500" fill="hold"/>
                                        <p:tgtEl>
                                          <p:spTgt spid="40039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400403"/>
                                        </p:tgtEl>
                                        <p:attrNameLst>
                                          <p:attrName>style.visibility</p:attrName>
                                        </p:attrNameLst>
                                      </p:cBhvr>
                                      <p:to>
                                        <p:strVal val="visible"/>
                                      </p:to>
                                    </p:set>
                                    <p:anim calcmode="lin" valueType="num">
                                      <p:cBhvr additive="base">
                                        <p:cTn id="12" dur="500" fill="hold"/>
                                        <p:tgtEl>
                                          <p:spTgt spid="400403"/>
                                        </p:tgtEl>
                                        <p:attrNameLst>
                                          <p:attrName>ppt_x</p:attrName>
                                        </p:attrNameLst>
                                      </p:cBhvr>
                                      <p:tavLst>
                                        <p:tav tm="0">
                                          <p:val>
                                            <p:strVal val="0-#ppt_w/2"/>
                                          </p:val>
                                        </p:tav>
                                        <p:tav tm="100000">
                                          <p:val>
                                            <p:strVal val="#ppt_x"/>
                                          </p:val>
                                        </p:tav>
                                      </p:tavLst>
                                    </p:anim>
                                    <p:anim calcmode="lin" valueType="num">
                                      <p:cBhvr additive="base">
                                        <p:cTn id="13" dur="500" fill="hold"/>
                                        <p:tgtEl>
                                          <p:spTgt spid="4004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393" grpId="0" autoUpdateAnimBg="0"/>
      <p:bldP spid="400403"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188" y="404813"/>
            <a:ext cx="8183562" cy="1050925"/>
          </a:xfrm>
        </p:spPr>
        <p:txBody>
          <a:bodyPr>
            <a:normAutofit fontScale="90000"/>
          </a:bodyPr>
          <a:lstStyle/>
          <a:p>
            <a:pPr eaLnBrk="1" fontAlgn="auto" hangingPunct="1">
              <a:spcAft>
                <a:spcPts val="0"/>
              </a:spcAft>
              <a:defRPr/>
            </a:pPr>
            <a:r>
              <a:rPr lang="pt-BR" dirty="0" smtClean="0">
                <a:latin typeface="+mn-lt"/>
              </a:rPr>
              <a:t>Sistema tarifário de energia elétrica</a:t>
            </a:r>
            <a:endParaRPr lang="pt-BR" dirty="0">
              <a:latin typeface="+mn-lt"/>
            </a:endParaRPr>
          </a:p>
        </p:txBody>
      </p:sp>
      <p:sp>
        <p:nvSpPr>
          <p:cNvPr id="28675" name="Espaço Reservado para Conteúdo 2"/>
          <p:cNvSpPr>
            <a:spLocks noGrp="1"/>
          </p:cNvSpPr>
          <p:nvPr>
            <p:ph idx="1"/>
          </p:nvPr>
        </p:nvSpPr>
        <p:spPr>
          <a:xfrm>
            <a:off x="468313" y="1484313"/>
            <a:ext cx="8183562" cy="4187825"/>
          </a:xfrm>
        </p:spPr>
        <p:txBody>
          <a:bodyPr/>
          <a:lstStyle/>
          <a:p>
            <a:pPr algn="just" eaLnBrk="1" hangingPunct="1"/>
            <a:r>
              <a:rPr lang="pt-BR" altLang="pt-BR" sz="3200" dirty="0" smtClean="0">
                <a:latin typeface="+mn-lt"/>
              </a:rPr>
              <a:t>A estrutura tarifária de energia elétrica no Brasil, que corresponde ao conjunto de tarifas aplicáveis em cada modalidade de fornecimento de energia elétrica ou demanda de potência ativa, está dividida em dois grupos: </a:t>
            </a:r>
          </a:p>
          <a:p>
            <a:pPr lvl="1" algn="just" eaLnBrk="1" hangingPunct="1"/>
            <a:r>
              <a:rPr lang="pt-BR" altLang="pt-BR" sz="2800" b="1" i="1" dirty="0" smtClean="0">
                <a:latin typeface="+mn-lt"/>
              </a:rPr>
              <a:t>A</a:t>
            </a:r>
            <a:r>
              <a:rPr lang="pt-BR" altLang="pt-BR" sz="2800" b="1" dirty="0" smtClean="0">
                <a:latin typeface="+mn-lt"/>
              </a:rPr>
              <a:t> (alta tensão); </a:t>
            </a:r>
          </a:p>
          <a:p>
            <a:pPr lvl="1" algn="just" eaLnBrk="1" hangingPunct="1"/>
            <a:r>
              <a:rPr lang="pt-BR" altLang="pt-BR" sz="2800" b="1" i="1" dirty="0" smtClean="0">
                <a:latin typeface="+mn-lt"/>
              </a:rPr>
              <a:t>B</a:t>
            </a:r>
            <a:r>
              <a:rPr lang="pt-BR" altLang="pt-BR" sz="2800" b="1" dirty="0" smtClean="0">
                <a:latin typeface="+mn-lt"/>
              </a:rPr>
              <a:t> (baixa tensão). </a:t>
            </a:r>
          </a:p>
        </p:txBody>
      </p:sp>
    </p:spTree>
    <p:extLst>
      <p:ext uri="{BB962C8B-B14F-4D97-AF65-F5344CB8AC3E}">
        <p14:creationId xmlns:p14="http://schemas.microsoft.com/office/powerpoint/2010/main" val="17746385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9275"/>
            <a:ext cx="8229600" cy="990600"/>
          </a:xfrm>
        </p:spPr>
        <p:txBody>
          <a:bodyPr>
            <a:normAutofit fontScale="90000"/>
          </a:bodyPr>
          <a:lstStyle/>
          <a:p>
            <a:pPr>
              <a:defRPr/>
            </a:pPr>
            <a:r>
              <a:rPr lang="pt-BR" dirty="0" smtClean="0">
                <a:latin typeface="+mn-lt"/>
              </a:rPr>
              <a:t>Modalidade tarifária horária branca</a:t>
            </a:r>
            <a:br>
              <a:rPr lang="pt-BR" dirty="0" smtClean="0">
                <a:latin typeface="+mn-lt"/>
              </a:rPr>
            </a:br>
            <a:r>
              <a:rPr lang="pt-BR" dirty="0" smtClean="0">
                <a:latin typeface="+mn-lt"/>
              </a:rPr>
              <a:t> </a:t>
            </a:r>
            <a:endParaRPr lang="pt-BR" dirty="0">
              <a:latin typeface="+mn-lt"/>
            </a:endParaRPr>
          </a:p>
        </p:txBody>
      </p:sp>
      <p:sp>
        <p:nvSpPr>
          <p:cNvPr id="37891" name="Espaço Reservado para Conteúdo 2"/>
          <p:cNvSpPr>
            <a:spLocks noGrp="1"/>
          </p:cNvSpPr>
          <p:nvPr>
            <p:ph idx="1"/>
          </p:nvPr>
        </p:nvSpPr>
        <p:spPr>
          <a:xfrm>
            <a:off x="498475" y="1044575"/>
            <a:ext cx="8147050" cy="5183188"/>
          </a:xfrm>
        </p:spPr>
        <p:txBody>
          <a:bodyPr>
            <a:normAutofit lnSpcReduction="10000"/>
          </a:bodyPr>
          <a:lstStyle/>
          <a:p>
            <a:pPr algn="just"/>
            <a:r>
              <a:rPr lang="pt-BR" altLang="pt-BR" sz="2600" dirty="0" smtClean="0">
                <a:latin typeface="+mn-lt"/>
              </a:rPr>
              <a:t>A </a:t>
            </a:r>
            <a:r>
              <a:rPr lang="pt-BR" altLang="pt-BR" sz="2600" b="1" dirty="0" smtClean="0">
                <a:latin typeface="+mn-lt"/>
              </a:rPr>
              <a:t>Tarifa Branca </a:t>
            </a:r>
            <a:r>
              <a:rPr lang="pt-BR" altLang="pt-BR" sz="2600" dirty="0" smtClean="0">
                <a:latin typeface="+mn-lt"/>
              </a:rPr>
              <a:t>é a melhor opção para consumidores atendidos em baixa tensão que tenham ou que possam ter grande parte de seu consumo concentrado nos períodos fora de ponta.</a:t>
            </a:r>
          </a:p>
          <a:p>
            <a:pPr algn="just"/>
            <a:r>
              <a:rPr lang="pt-BR" altLang="pt-BR" sz="2600" dirty="0" smtClean="0">
                <a:latin typeface="+mn-lt"/>
              </a:rPr>
              <a:t>A adesão é uma </a:t>
            </a:r>
            <a:r>
              <a:rPr lang="pt-BR" altLang="pt-BR" sz="2600" b="1" dirty="0" smtClean="0">
                <a:latin typeface="+mn-lt"/>
              </a:rPr>
              <a:t>opção do consumidor</a:t>
            </a:r>
            <a:r>
              <a:rPr lang="pt-BR" altLang="pt-BR" sz="2600" dirty="0" smtClean="0">
                <a:latin typeface="+mn-lt"/>
              </a:rPr>
              <a:t>, e a solicitação deve ser atendida pela distribuidora em até 30 dias.</a:t>
            </a:r>
          </a:p>
          <a:p>
            <a:pPr algn="just"/>
            <a:r>
              <a:rPr lang="pt-BR" altLang="pt-BR" sz="2600" dirty="0" smtClean="0">
                <a:latin typeface="+mn-lt"/>
              </a:rPr>
              <a:t>O consumidor pode retornar à Tarifa Convencional a qualquer tempo.</a:t>
            </a:r>
          </a:p>
          <a:p>
            <a:pPr algn="just"/>
            <a:r>
              <a:rPr lang="pt-BR" altLang="pt-BR" sz="2600" dirty="0" smtClean="0">
                <a:latin typeface="+mn-lt"/>
              </a:rPr>
              <a:t>A distribuidora é responsável pelos custos de aquisição e instalação dos equipamentos de medição necessários ao faturamento da tarifa branca.</a:t>
            </a:r>
          </a:p>
          <a:p>
            <a:pPr algn="just"/>
            <a:r>
              <a:rPr lang="pt-BR" altLang="pt-BR" sz="2600" dirty="0" smtClean="0">
                <a:latin typeface="+mn-lt"/>
              </a:rPr>
              <a:t>Depende de homologação dos medidores eletrônicos conforme os padrões técnicos definidos pelo Inmetro. </a:t>
            </a:r>
            <a:endParaRPr lang="pt-BR" altLang="pt-BR" dirty="0" smtClean="0">
              <a:latin typeface="+mn-lt"/>
            </a:endParaRPr>
          </a:p>
        </p:txBody>
      </p:sp>
    </p:spTree>
    <p:extLst>
      <p:ext uri="{BB962C8B-B14F-4D97-AF65-F5344CB8AC3E}">
        <p14:creationId xmlns:p14="http://schemas.microsoft.com/office/powerpoint/2010/main" val="23320952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8313" y="188913"/>
            <a:ext cx="7467600" cy="1143000"/>
          </a:xfrm>
        </p:spPr>
        <p:txBody>
          <a:bodyPr/>
          <a:lstStyle/>
          <a:p>
            <a:pPr eaLnBrk="1" fontAlgn="auto" hangingPunct="1">
              <a:spcAft>
                <a:spcPts val="0"/>
              </a:spcAft>
              <a:defRPr/>
            </a:pPr>
            <a:r>
              <a:rPr lang="pt-BR" dirty="0" smtClean="0">
                <a:latin typeface="+mn-lt"/>
              </a:rPr>
              <a:t>	DEMANDA DE POTÊNCIA</a:t>
            </a:r>
            <a:endParaRPr lang="pt-BR" dirty="0">
              <a:latin typeface="+mn-lt"/>
            </a:endParaRPr>
          </a:p>
        </p:txBody>
      </p:sp>
      <p:sp>
        <p:nvSpPr>
          <p:cNvPr id="49155" name="Espaço Reservado para Conteúdo 2"/>
          <p:cNvSpPr>
            <a:spLocks noGrp="1"/>
          </p:cNvSpPr>
          <p:nvPr>
            <p:ph idx="1"/>
          </p:nvPr>
        </p:nvSpPr>
        <p:spPr>
          <a:xfrm>
            <a:off x="500063" y="1357313"/>
            <a:ext cx="7467600" cy="4873625"/>
          </a:xfrm>
        </p:spPr>
        <p:txBody>
          <a:bodyPr/>
          <a:lstStyle/>
          <a:p>
            <a:pPr algn="just" eaLnBrk="1" hangingPunct="1"/>
            <a:r>
              <a:rPr lang="pt-BR" altLang="pt-BR" sz="2800" b="1" dirty="0" smtClean="0">
                <a:latin typeface="+mn-lt"/>
              </a:rPr>
              <a:t>Demanda medida</a:t>
            </a:r>
            <a:r>
              <a:rPr lang="pt-BR" altLang="pt-BR" sz="2800" dirty="0" smtClean="0">
                <a:latin typeface="+mn-lt"/>
              </a:rPr>
              <a:t>: maior demanda de potência ativa, verificada por medição, integralizada no intervalo de 15 (quinze) minutos durante o período de faturamento, expressa em quilowatts (kW).</a:t>
            </a:r>
          </a:p>
          <a:p>
            <a:pPr lvl="1" algn="just" eaLnBrk="1" hangingPunct="1"/>
            <a:endParaRPr lang="pt-BR" altLang="pt-BR" sz="2500" dirty="0" smtClean="0">
              <a:latin typeface="+mn-lt"/>
            </a:endParaRPr>
          </a:p>
          <a:p>
            <a:pPr algn="just" eaLnBrk="1" hangingPunct="1"/>
            <a:r>
              <a:rPr lang="pt-BR" altLang="pt-BR" sz="2800" b="1" dirty="0" smtClean="0">
                <a:latin typeface="+mn-lt"/>
              </a:rPr>
              <a:t>Demanda de ultrapassagem</a:t>
            </a:r>
            <a:r>
              <a:rPr lang="pt-BR" altLang="pt-BR" sz="2800" dirty="0" smtClean="0">
                <a:latin typeface="+mn-lt"/>
              </a:rPr>
              <a:t>: parcela da demanda medida que excede o valor da demanda contratada, expressa em quilowatts (kW</a:t>
            </a:r>
            <a:r>
              <a:rPr lang="pt-BR" altLang="pt-BR" sz="2800" dirty="0" smtClean="0">
                <a:latin typeface="+mn-lt"/>
              </a:rPr>
              <a:t>).</a:t>
            </a:r>
            <a:endParaRPr lang="pt-BR" altLang="pt-BR" sz="2800" dirty="0" smtClean="0">
              <a:latin typeface="+mn-lt"/>
            </a:endParaRPr>
          </a:p>
        </p:txBody>
      </p:sp>
    </p:spTree>
    <p:extLst>
      <p:ext uri="{BB962C8B-B14F-4D97-AF65-F5344CB8AC3E}">
        <p14:creationId xmlns:p14="http://schemas.microsoft.com/office/powerpoint/2010/main" val="19544266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7" name="Text Box 3"/>
          <p:cNvSpPr txBox="1">
            <a:spLocks noChangeArrowheads="1"/>
          </p:cNvSpPr>
          <p:nvPr/>
        </p:nvSpPr>
        <p:spPr bwMode="auto">
          <a:xfrm>
            <a:off x="1752600" y="4124325"/>
            <a:ext cx="401638" cy="1373188"/>
          </a:xfrm>
          <a:prstGeom prst="rect">
            <a:avLst/>
          </a:prstGeom>
          <a:noFill/>
          <a:ln w="9525">
            <a:noFill/>
            <a:miter lim="800000"/>
            <a:headEnd/>
            <a:tailEnd/>
          </a:ln>
          <a:effectLst/>
        </p:spPr>
        <p:txBody>
          <a:bodyPr wrap="none">
            <a:spAutoFit/>
          </a:bodyPr>
          <a:lstStyle/>
          <a:p>
            <a:endParaRPr lang="pt-BR" sz="2800">
              <a:latin typeface="Times New Roman" pitchFamily="18" charset="0"/>
            </a:endParaRPr>
          </a:p>
          <a:p>
            <a:r>
              <a:rPr lang="pt-BR" sz="2800">
                <a:latin typeface="Times New Roman" pitchFamily="18" charset="0"/>
              </a:rPr>
              <a:t>T</a:t>
            </a:r>
          </a:p>
          <a:p>
            <a:endParaRPr lang="pt-BR" sz="2800">
              <a:latin typeface="Times New Roman" pitchFamily="18" charset="0"/>
            </a:endParaRPr>
          </a:p>
        </p:txBody>
      </p:sp>
      <p:sp>
        <p:nvSpPr>
          <p:cNvPr id="518148" name="AutoShape 4"/>
          <p:cNvSpPr>
            <a:spLocks/>
          </p:cNvSpPr>
          <p:nvPr/>
        </p:nvSpPr>
        <p:spPr bwMode="auto">
          <a:xfrm>
            <a:off x="2514600" y="4133850"/>
            <a:ext cx="152400" cy="1447800"/>
          </a:xfrm>
          <a:prstGeom prst="rightBrace">
            <a:avLst>
              <a:gd name="adj1" fmla="val 79167"/>
              <a:gd name="adj2" fmla="val 50000"/>
            </a:avLst>
          </a:prstGeom>
          <a:noFill/>
          <a:ln w="9525">
            <a:solidFill>
              <a:schemeClr val="tx1"/>
            </a:solidFill>
            <a:round/>
            <a:headEnd/>
            <a:tailEnd/>
          </a:ln>
          <a:effectLst/>
        </p:spPr>
        <p:txBody>
          <a:bodyPr wrap="none" anchor="ctr">
            <a:spAutoFit/>
          </a:bodyPr>
          <a:lstStyle/>
          <a:p>
            <a:endParaRPr lang="pt-BR"/>
          </a:p>
        </p:txBody>
      </p:sp>
      <p:sp>
        <p:nvSpPr>
          <p:cNvPr id="518149" name="Text Box 5"/>
          <p:cNvSpPr txBox="1">
            <a:spLocks noChangeArrowheads="1"/>
          </p:cNvSpPr>
          <p:nvPr/>
        </p:nvSpPr>
        <p:spPr bwMode="auto">
          <a:xfrm>
            <a:off x="2819400" y="4581525"/>
            <a:ext cx="1209675" cy="519113"/>
          </a:xfrm>
          <a:prstGeom prst="rect">
            <a:avLst/>
          </a:prstGeom>
          <a:noFill/>
          <a:ln w="9525">
            <a:noFill/>
            <a:miter lim="800000"/>
            <a:headEnd/>
            <a:tailEnd/>
          </a:ln>
          <a:effectLst/>
        </p:spPr>
        <p:txBody>
          <a:bodyPr wrap="none">
            <a:spAutoFit/>
          </a:bodyPr>
          <a:lstStyle/>
          <a:p>
            <a:r>
              <a:rPr lang="pt-BR" sz="2800">
                <a:solidFill>
                  <a:schemeClr val="hlink"/>
                </a:solidFill>
                <a:latin typeface="Times New Roman" pitchFamily="18" charset="0"/>
              </a:rPr>
              <a:t>R$/kW</a:t>
            </a:r>
          </a:p>
        </p:txBody>
      </p:sp>
      <p:sp>
        <p:nvSpPr>
          <p:cNvPr id="518150" name="Text Box 6"/>
          <p:cNvSpPr txBox="1">
            <a:spLocks noChangeArrowheads="1"/>
          </p:cNvSpPr>
          <p:nvPr/>
        </p:nvSpPr>
        <p:spPr bwMode="auto">
          <a:xfrm>
            <a:off x="5324475" y="4114800"/>
            <a:ext cx="401638" cy="1373188"/>
          </a:xfrm>
          <a:prstGeom prst="rect">
            <a:avLst/>
          </a:prstGeom>
          <a:noFill/>
          <a:ln w="9525">
            <a:noFill/>
            <a:miter lim="800000"/>
            <a:headEnd/>
            <a:tailEnd/>
          </a:ln>
          <a:effectLst/>
        </p:spPr>
        <p:txBody>
          <a:bodyPr wrap="none">
            <a:spAutoFit/>
          </a:bodyPr>
          <a:lstStyle/>
          <a:p>
            <a:endParaRPr lang="pt-BR" sz="2800">
              <a:latin typeface="Times New Roman" pitchFamily="18" charset="0"/>
            </a:endParaRPr>
          </a:p>
          <a:p>
            <a:r>
              <a:rPr lang="pt-BR" sz="2800">
                <a:latin typeface="Times New Roman" pitchFamily="18" charset="0"/>
              </a:rPr>
              <a:t>E</a:t>
            </a:r>
          </a:p>
          <a:p>
            <a:endParaRPr lang="pt-BR" sz="2800">
              <a:latin typeface="Times New Roman" pitchFamily="18" charset="0"/>
            </a:endParaRPr>
          </a:p>
        </p:txBody>
      </p:sp>
      <p:sp>
        <p:nvSpPr>
          <p:cNvPr id="518151" name="AutoShape 7"/>
          <p:cNvSpPr>
            <a:spLocks/>
          </p:cNvSpPr>
          <p:nvPr/>
        </p:nvSpPr>
        <p:spPr bwMode="auto">
          <a:xfrm>
            <a:off x="6238875" y="4124325"/>
            <a:ext cx="152400" cy="1447800"/>
          </a:xfrm>
          <a:prstGeom prst="rightBrace">
            <a:avLst>
              <a:gd name="adj1" fmla="val 79167"/>
              <a:gd name="adj2" fmla="val 50000"/>
            </a:avLst>
          </a:prstGeom>
          <a:noFill/>
          <a:ln w="9525">
            <a:solidFill>
              <a:schemeClr val="tx1"/>
            </a:solidFill>
            <a:round/>
            <a:headEnd/>
            <a:tailEnd/>
          </a:ln>
          <a:effectLst/>
        </p:spPr>
        <p:txBody>
          <a:bodyPr wrap="none" anchor="ctr">
            <a:spAutoFit/>
          </a:bodyPr>
          <a:lstStyle/>
          <a:p>
            <a:endParaRPr lang="pt-BR"/>
          </a:p>
        </p:txBody>
      </p:sp>
      <p:sp>
        <p:nvSpPr>
          <p:cNvPr id="518152" name="Text Box 8"/>
          <p:cNvSpPr txBox="1">
            <a:spLocks noChangeArrowheads="1"/>
          </p:cNvSpPr>
          <p:nvPr/>
        </p:nvSpPr>
        <p:spPr bwMode="auto">
          <a:xfrm>
            <a:off x="6467475" y="4572000"/>
            <a:ext cx="1525588" cy="519113"/>
          </a:xfrm>
          <a:prstGeom prst="rect">
            <a:avLst/>
          </a:prstGeom>
          <a:noFill/>
          <a:ln w="9525">
            <a:noFill/>
            <a:miter lim="800000"/>
            <a:headEnd/>
            <a:tailEnd/>
          </a:ln>
          <a:effectLst/>
        </p:spPr>
        <p:txBody>
          <a:bodyPr wrap="none">
            <a:spAutoFit/>
          </a:bodyPr>
          <a:lstStyle/>
          <a:p>
            <a:r>
              <a:rPr lang="pt-BR" sz="2800">
                <a:solidFill>
                  <a:schemeClr val="hlink"/>
                </a:solidFill>
                <a:latin typeface="Times New Roman" pitchFamily="18" charset="0"/>
              </a:rPr>
              <a:t>R$/MWh</a:t>
            </a:r>
          </a:p>
        </p:txBody>
      </p:sp>
      <p:sp>
        <p:nvSpPr>
          <p:cNvPr id="518153" name="Rectangle 9"/>
          <p:cNvSpPr>
            <a:spLocks noGrp="1" noChangeArrowheads="1"/>
          </p:cNvSpPr>
          <p:nvPr>
            <p:ph type="title"/>
          </p:nvPr>
        </p:nvSpPr>
        <p:spPr>
          <a:xfrm>
            <a:off x="685800" y="768350"/>
            <a:ext cx="7772400" cy="3308350"/>
          </a:xfrm>
        </p:spPr>
        <p:txBody>
          <a:bodyPr/>
          <a:lstStyle/>
          <a:p>
            <a:pPr algn="l"/>
            <a:r>
              <a:rPr lang="pt-BR" sz="4000" dirty="0">
                <a:latin typeface="+mn-lt"/>
              </a:rPr>
              <a:t> Tarifa Convencional</a:t>
            </a:r>
            <a:br>
              <a:rPr lang="pt-BR" sz="4000" dirty="0">
                <a:latin typeface="+mn-lt"/>
              </a:rPr>
            </a:br>
            <a:r>
              <a:rPr lang="pt-BR" sz="4000" dirty="0">
                <a:solidFill>
                  <a:schemeClr val="accent2"/>
                </a:solidFill>
                <a:latin typeface="+mn-lt"/>
              </a:rPr>
              <a:t> </a:t>
            </a:r>
            <a:r>
              <a:rPr lang="pt-BR" sz="4000" dirty="0">
                <a:solidFill>
                  <a:schemeClr val="hlink"/>
                </a:solidFill>
                <a:latin typeface="+mn-lt"/>
              </a:rPr>
              <a:t>É estruturada, para aplicação de um preço único de demanda de potência e um preço único para o consumo de energia elétrica :</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5" name="Text Box 3"/>
          <p:cNvSpPr txBox="1">
            <a:spLocks noChangeArrowheads="1"/>
          </p:cNvSpPr>
          <p:nvPr/>
        </p:nvSpPr>
        <p:spPr bwMode="auto">
          <a:xfrm>
            <a:off x="3429000" y="4791075"/>
            <a:ext cx="401638" cy="1373188"/>
          </a:xfrm>
          <a:prstGeom prst="rect">
            <a:avLst/>
          </a:prstGeom>
          <a:noFill/>
          <a:ln w="9525">
            <a:noFill/>
            <a:miter lim="800000"/>
            <a:headEnd/>
            <a:tailEnd/>
          </a:ln>
          <a:effectLst/>
        </p:spPr>
        <p:txBody>
          <a:bodyPr wrap="none">
            <a:spAutoFit/>
          </a:bodyPr>
          <a:lstStyle/>
          <a:p>
            <a:endParaRPr lang="pt-BR" sz="2800">
              <a:latin typeface="Times New Roman" pitchFamily="18" charset="0"/>
            </a:endParaRPr>
          </a:p>
          <a:p>
            <a:r>
              <a:rPr lang="pt-BR" sz="2800">
                <a:latin typeface="Times New Roman" pitchFamily="18" charset="0"/>
              </a:rPr>
              <a:t>E</a:t>
            </a:r>
          </a:p>
          <a:p>
            <a:endParaRPr lang="pt-BR" sz="2800">
              <a:latin typeface="Times New Roman" pitchFamily="18" charset="0"/>
            </a:endParaRPr>
          </a:p>
        </p:txBody>
      </p:sp>
      <p:sp>
        <p:nvSpPr>
          <p:cNvPr id="520196" name="AutoShape 4"/>
          <p:cNvSpPr>
            <a:spLocks/>
          </p:cNvSpPr>
          <p:nvPr/>
        </p:nvSpPr>
        <p:spPr bwMode="auto">
          <a:xfrm>
            <a:off x="4343400" y="4800600"/>
            <a:ext cx="152400" cy="1447800"/>
          </a:xfrm>
          <a:prstGeom prst="rightBrace">
            <a:avLst>
              <a:gd name="adj1" fmla="val 79167"/>
              <a:gd name="adj2" fmla="val 50000"/>
            </a:avLst>
          </a:prstGeom>
          <a:noFill/>
          <a:ln w="9525">
            <a:solidFill>
              <a:schemeClr val="tx1"/>
            </a:solidFill>
            <a:round/>
            <a:headEnd/>
            <a:tailEnd/>
          </a:ln>
          <a:effectLst/>
        </p:spPr>
        <p:txBody>
          <a:bodyPr wrap="none" anchor="ctr">
            <a:spAutoFit/>
          </a:bodyPr>
          <a:lstStyle/>
          <a:p>
            <a:endParaRPr lang="pt-BR"/>
          </a:p>
        </p:txBody>
      </p:sp>
      <p:sp>
        <p:nvSpPr>
          <p:cNvPr id="520197" name="Text Box 5"/>
          <p:cNvSpPr txBox="1">
            <a:spLocks noChangeArrowheads="1"/>
          </p:cNvSpPr>
          <p:nvPr/>
        </p:nvSpPr>
        <p:spPr bwMode="auto">
          <a:xfrm>
            <a:off x="4572000" y="5248275"/>
            <a:ext cx="1525588" cy="519113"/>
          </a:xfrm>
          <a:prstGeom prst="rect">
            <a:avLst/>
          </a:prstGeom>
          <a:noFill/>
          <a:ln w="9525">
            <a:noFill/>
            <a:miter lim="800000"/>
            <a:headEnd/>
            <a:tailEnd/>
          </a:ln>
          <a:effectLst/>
        </p:spPr>
        <p:txBody>
          <a:bodyPr wrap="none">
            <a:spAutoFit/>
          </a:bodyPr>
          <a:lstStyle/>
          <a:p>
            <a:r>
              <a:rPr lang="pt-BR" sz="2800" dirty="0">
                <a:solidFill>
                  <a:schemeClr val="accent2"/>
                </a:solidFill>
                <a:latin typeface="Times New Roman" pitchFamily="18" charset="0"/>
              </a:rPr>
              <a:t>R</a:t>
            </a:r>
            <a:r>
              <a:rPr lang="pt-BR" sz="2800" dirty="0">
                <a:solidFill>
                  <a:schemeClr val="hlink"/>
                </a:solidFill>
                <a:latin typeface="Times New Roman" pitchFamily="18" charset="0"/>
              </a:rPr>
              <a:t>$/</a:t>
            </a:r>
            <a:r>
              <a:rPr lang="pt-BR" sz="2800" dirty="0" err="1">
                <a:solidFill>
                  <a:schemeClr val="hlink"/>
                </a:solidFill>
                <a:latin typeface="Times New Roman" pitchFamily="18" charset="0"/>
              </a:rPr>
              <a:t>MWh</a:t>
            </a:r>
            <a:endParaRPr lang="pt-BR" sz="2800" dirty="0">
              <a:solidFill>
                <a:schemeClr val="hlink"/>
              </a:solidFill>
              <a:latin typeface="Times New Roman" pitchFamily="18" charset="0"/>
            </a:endParaRPr>
          </a:p>
        </p:txBody>
      </p:sp>
      <p:sp>
        <p:nvSpPr>
          <p:cNvPr id="520198" name="Rectangle 6"/>
          <p:cNvSpPr>
            <a:spLocks noGrp="1" noChangeArrowheads="1"/>
          </p:cNvSpPr>
          <p:nvPr>
            <p:ph type="title"/>
          </p:nvPr>
        </p:nvSpPr>
        <p:spPr>
          <a:xfrm>
            <a:off x="685800" y="768350"/>
            <a:ext cx="7772400" cy="3956050"/>
          </a:xfrm>
        </p:spPr>
        <p:txBody>
          <a:bodyPr>
            <a:normAutofit/>
          </a:bodyPr>
          <a:lstStyle/>
          <a:p>
            <a:pPr algn="l"/>
            <a:r>
              <a:rPr lang="pt-BR" sz="4000" dirty="0">
                <a:latin typeface="+mn-lt"/>
              </a:rPr>
              <a:t>Baixa Tensão</a:t>
            </a:r>
            <a:r>
              <a:rPr lang="pt-BR" sz="4000" dirty="0" smtClean="0">
                <a:latin typeface="+mn-lt"/>
              </a:rPr>
              <a:t>:</a:t>
            </a:r>
            <a:r>
              <a:rPr lang="pt-BR" sz="4000" dirty="0">
                <a:latin typeface="+mn-lt"/>
              </a:rPr>
              <a:t/>
            </a:r>
            <a:br>
              <a:rPr lang="pt-BR" sz="4000" dirty="0">
                <a:latin typeface="+mn-lt"/>
              </a:rPr>
            </a:br>
            <a:r>
              <a:rPr lang="pt-BR" sz="3600" dirty="0">
                <a:solidFill>
                  <a:schemeClr val="hlink"/>
                </a:solidFill>
                <a:latin typeface="+mn-lt"/>
              </a:rPr>
              <a:t>É estruturada para aplicação de um único preço de energia elétrica sendo que a parcela de demanda de potência é cobrada juntamente com a parcela de energia :</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Rectangle 2"/>
          <p:cNvSpPr>
            <a:spLocks noChangeArrowheads="1"/>
          </p:cNvSpPr>
          <p:nvPr/>
        </p:nvSpPr>
        <p:spPr bwMode="auto">
          <a:xfrm>
            <a:off x="838200" y="457200"/>
            <a:ext cx="7696200" cy="533400"/>
          </a:xfrm>
          <a:prstGeom prst="rect">
            <a:avLst/>
          </a:prstGeom>
          <a:noFill/>
          <a:ln w="9525">
            <a:noFill/>
            <a:miter lim="800000"/>
            <a:headEnd/>
            <a:tailEnd/>
          </a:ln>
          <a:effectLst/>
        </p:spPr>
        <p:txBody>
          <a:bodyPr/>
          <a:lstStyle/>
          <a:p>
            <a:pPr eaLnBrk="0" hangingPunct="0">
              <a:buFont typeface="Wingdings" pitchFamily="2" charset="2"/>
              <a:buChar char="q"/>
            </a:pPr>
            <a:r>
              <a:rPr lang="pt-BR" sz="2800">
                <a:solidFill>
                  <a:schemeClr val="tx2"/>
                </a:solidFill>
                <a:latin typeface="Tahoma" charset="0"/>
                <a:cs typeface="Times New Roman" pitchFamily="18" charset="0"/>
              </a:rPr>
              <a:t> </a:t>
            </a:r>
          </a:p>
        </p:txBody>
      </p:sp>
      <p:sp>
        <p:nvSpPr>
          <p:cNvPr id="528387" name="Rectangle 3"/>
          <p:cNvSpPr>
            <a:spLocks noChangeArrowheads="1"/>
          </p:cNvSpPr>
          <p:nvPr/>
        </p:nvSpPr>
        <p:spPr bwMode="auto">
          <a:xfrm>
            <a:off x="381000" y="2438400"/>
            <a:ext cx="8305800" cy="2438400"/>
          </a:xfrm>
          <a:prstGeom prst="rect">
            <a:avLst/>
          </a:prstGeom>
          <a:noFill/>
          <a:ln w="9525">
            <a:noFill/>
            <a:miter lim="800000"/>
            <a:headEnd/>
            <a:tailEnd/>
          </a:ln>
          <a:effectLst/>
        </p:spPr>
        <p:txBody>
          <a:bodyPr/>
          <a:lstStyle/>
          <a:p>
            <a:pPr algn="just" eaLnBrk="0" hangingPunct="0"/>
            <a:endParaRPr lang="pt-BR" sz="2800" b="1">
              <a:solidFill>
                <a:schemeClr val="tx2"/>
              </a:solidFill>
              <a:latin typeface="Times New Roman" pitchFamily="18" charset="0"/>
              <a:cs typeface="Times New Roman" pitchFamily="18" charset="0"/>
            </a:endParaRPr>
          </a:p>
        </p:txBody>
      </p:sp>
      <p:sp>
        <p:nvSpPr>
          <p:cNvPr id="528388" name="Rectangle 4"/>
          <p:cNvSpPr>
            <a:spLocks noChangeArrowheads="1"/>
          </p:cNvSpPr>
          <p:nvPr/>
        </p:nvSpPr>
        <p:spPr bwMode="auto">
          <a:xfrm>
            <a:off x="762000" y="1524000"/>
            <a:ext cx="8382000" cy="838200"/>
          </a:xfrm>
          <a:prstGeom prst="rect">
            <a:avLst/>
          </a:prstGeom>
          <a:noFill/>
          <a:ln w="9525">
            <a:noFill/>
            <a:miter lim="800000"/>
            <a:headEnd/>
            <a:tailEnd/>
          </a:ln>
          <a:effectLst/>
        </p:spPr>
        <p:txBody>
          <a:bodyPr/>
          <a:lstStyle/>
          <a:p>
            <a:pPr eaLnBrk="0" hangingPunct="0"/>
            <a:r>
              <a:rPr lang="pt-BR" sz="3200" b="1">
                <a:solidFill>
                  <a:schemeClr val="tx2"/>
                </a:solidFill>
                <a:latin typeface="Times New Roman" pitchFamily="18" charset="0"/>
                <a:cs typeface="Times New Roman" pitchFamily="18" charset="0"/>
              </a:rPr>
              <a:t> </a:t>
            </a:r>
            <a:r>
              <a:rPr lang="pt-BR" sz="2800">
                <a:solidFill>
                  <a:schemeClr val="tx2"/>
                </a:solidFill>
                <a:latin typeface="Times New Roman" pitchFamily="18" charset="0"/>
                <a:cs typeface="Times New Roman" pitchFamily="18" charset="0"/>
              </a:rPr>
              <a:t>   </a:t>
            </a:r>
            <a:endParaRPr lang="pt-BR" sz="2800" b="1">
              <a:solidFill>
                <a:schemeClr val="tx2"/>
              </a:solidFill>
              <a:latin typeface="Times New Roman" pitchFamily="18" charset="0"/>
              <a:cs typeface="Times New Roman" pitchFamily="18" charset="0"/>
            </a:endParaRPr>
          </a:p>
        </p:txBody>
      </p:sp>
      <p:sp>
        <p:nvSpPr>
          <p:cNvPr id="528389" name="Rectangle 5"/>
          <p:cNvSpPr>
            <a:spLocks noChangeArrowheads="1"/>
          </p:cNvSpPr>
          <p:nvPr/>
        </p:nvSpPr>
        <p:spPr bwMode="auto">
          <a:xfrm>
            <a:off x="2833688" y="2181225"/>
            <a:ext cx="9144000" cy="0"/>
          </a:xfrm>
          <a:prstGeom prst="rect">
            <a:avLst/>
          </a:prstGeom>
          <a:noFill/>
          <a:ln w="9525">
            <a:noFill/>
            <a:miter lim="800000"/>
            <a:headEnd/>
            <a:tailEnd/>
          </a:ln>
          <a:effectLst/>
        </p:spPr>
        <p:txBody>
          <a:bodyPr>
            <a:spAutoFit/>
          </a:bodyPr>
          <a:lstStyle/>
          <a:p>
            <a:endParaRPr lang="pt-BR"/>
          </a:p>
        </p:txBody>
      </p:sp>
      <p:sp>
        <p:nvSpPr>
          <p:cNvPr id="528390" name="Rectangle 6"/>
          <p:cNvSpPr>
            <a:spLocks noChangeArrowheads="1"/>
          </p:cNvSpPr>
          <p:nvPr/>
        </p:nvSpPr>
        <p:spPr bwMode="auto">
          <a:xfrm>
            <a:off x="2781300" y="2195513"/>
            <a:ext cx="9144000" cy="0"/>
          </a:xfrm>
          <a:prstGeom prst="rect">
            <a:avLst/>
          </a:prstGeom>
          <a:noFill/>
          <a:ln w="9525">
            <a:noFill/>
            <a:miter lim="800000"/>
            <a:headEnd/>
            <a:tailEnd/>
          </a:ln>
          <a:effectLst/>
        </p:spPr>
        <p:txBody>
          <a:bodyPr>
            <a:spAutoFit/>
          </a:bodyPr>
          <a:lstStyle/>
          <a:p>
            <a:endParaRPr lang="pt-BR"/>
          </a:p>
        </p:txBody>
      </p:sp>
      <p:pic>
        <p:nvPicPr>
          <p:cNvPr id="528391" name="Picture 7" descr="Curva Não Moduladas"/>
          <p:cNvPicPr>
            <a:picLocks noChangeAspect="1" noChangeArrowheads="1"/>
          </p:cNvPicPr>
          <p:nvPr/>
        </p:nvPicPr>
        <p:blipFill>
          <a:blip r:embed="rId3" cstate="print"/>
          <a:srcRect/>
          <a:stretch>
            <a:fillRect/>
          </a:stretch>
        </p:blipFill>
        <p:spPr bwMode="auto">
          <a:xfrm>
            <a:off x="990600" y="1295400"/>
            <a:ext cx="7161213" cy="4932363"/>
          </a:xfrm>
          <a:prstGeom prst="rect">
            <a:avLst/>
          </a:prstGeom>
          <a:noFill/>
        </p:spPr>
      </p:pic>
      <p:sp>
        <p:nvSpPr>
          <p:cNvPr id="528392" name="Rectangle 8"/>
          <p:cNvSpPr>
            <a:spLocks noGrp="1" noChangeArrowheads="1"/>
          </p:cNvSpPr>
          <p:nvPr>
            <p:ph type="title"/>
          </p:nvPr>
        </p:nvSpPr>
        <p:spPr>
          <a:xfrm>
            <a:off x="1187450" y="198438"/>
            <a:ext cx="7270750" cy="1143000"/>
          </a:xfrm>
        </p:spPr>
        <p:txBody>
          <a:bodyPr/>
          <a:lstStyle/>
          <a:p>
            <a:pPr>
              <a:lnSpc>
                <a:spcPct val="80000"/>
              </a:lnSpc>
            </a:pPr>
            <a:r>
              <a:rPr lang="pt-BR" sz="4000" dirty="0">
                <a:latin typeface="+mn-lt"/>
              </a:rPr>
              <a:t>Curvas de Carga sem Modulação :</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9275"/>
            <a:ext cx="8229600" cy="990600"/>
          </a:xfrm>
        </p:spPr>
        <p:txBody>
          <a:bodyPr>
            <a:normAutofit fontScale="90000"/>
          </a:bodyPr>
          <a:lstStyle/>
          <a:p>
            <a:pPr>
              <a:defRPr/>
            </a:pPr>
            <a:r>
              <a:rPr lang="pt-BR" dirty="0" smtClean="0">
                <a:latin typeface="+mn-lt"/>
              </a:rPr>
              <a:t>Modalidade tarifária horária branca</a:t>
            </a:r>
            <a:br>
              <a:rPr lang="pt-BR" dirty="0" smtClean="0">
                <a:latin typeface="+mn-lt"/>
              </a:rPr>
            </a:br>
            <a:r>
              <a:rPr lang="pt-BR" dirty="0" smtClean="0">
                <a:latin typeface="+mn-lt"/>
              </a:rPr>
              <a:t> </a:t>
            </a:r>
            <a:endParaRPr lang="pt-BR" dirty="0">
              <a:latin typeface="+mn-lt"/>
            </a:endParaRPr>
          </a:p>
        </p:txBody>
      </p:sp>
      <p:sp>
        <p:nvSpPr>
          <p:cNvPr id="37891" name="Espaço Reservado para Conteúdo 2"/>
          <p:cNvSpPr>
            <a:spLocks noGrp="1"/>
          </p:cNvSpPr>
          <p:nvPr>
            <p:ph idx="1"/>
          </p:nvPr>
        </p:nvSpPr>
        <p:spPr>
          <a:xfrm>
            <a:off x="498475" y="1044575"/>
            <a:ext cx="8147050" cy="5183188"/>
          </a:xfrm>
        </p:spPr>
        <p:txBody>
          <a:bodyPr>
            <a:noAutofit/>
          </a:bodyPr>
          <a:lstStyle/>
          <a:p>
            <a:pPr algn="just"/>
            <a:r>
              <a:rPr lang="pt-BR" altLang="pt-BR" sz="2400" dirty="0" smtClean="0">
                <a:latin typeface="+mn-lt"/>
              </a:rPr>
              <a:t>A </a:t>
            </a:r>
            <a:r>
              <a:rPr lang="pt-BR" altLang="pt-BR" sz="2400" b="1" dirty="0" smtClean="0">
                <a:latin typeface="+mn-lt"/>
              </a:rPr>
              <a:t>Tarifa Branca </a:t>
            </a:r>
            <a:r>
              <a:rPr lang="pt-BR" altLang="pt-BR" sz="2400" dirty="0" smtClean="0">
                <a:latin typeface="+mn-lt"/>
              </a:rPr>
              <a:t>é a melhor opção para consumidores atendidos em baixa tensão que tenham ou que possam ter grande parte de seu consumo concentrado nos períodos fora de ponta</a:t>
            </a:r>
          </a:p>
          <a:p>
            <a:pPr algn="just"/>
            <a:r>
              <a:rPr lang="pt-BR" altLang="pt-BR" sz="2400" dirty="0" smtClean="0">
                <a:latin typeface="+mn-lt"/>
              </a:rPr>
              <a:t>A </a:t>
            </a:r>
            <a:r>
              <a:rPr lang="pt-BR" altLang="pt-BR" sz="2400" dirty="0" smtClean="0">
                <a:latin typeface="+mn-lt"/>
              </a:rPr>
              <a:t>adesão é uma </a:t>
            </a:r>
            <a:r>
              <a:rPr lang="pt-BR" altLang="pt-BR" sz="2400" b="1" dirty="0" smtClean="0">
                <a:latin typeface="+mn-lt"/>
              </a:rPr>
              <a:t>opção do consumidor</a:t>
            </a:r>
            <a:r>
              <a:rPr lang="pt-BR" altLang="pt-BR" sz="2400" dirty="0" smtClean="0">
                <a:latin typeface="+mn-lt"/>
              </a:rPr>
              <a:t>, e a solicitação deve ser atendida pela distribuidora em até 30 </a:t>
            </a:r>
            <a:r>
              <a:rPr lang="pt-BR" altLang="pt-BR" sz="2400" dirty="0" smtClean="0">
                <a:latin typeface="+mn-lt"/>
              </a:rPr>
              <a:t>dias</a:t>
            </a:r>
            <a:endParaRPr lang="pt-BR" altLang="pt-BR" sz="2400" dirty="0" smtClean="0">
              <a:latin typeface="+mn-lt"/>
            </a:endParaRPr>
          </a:p>
          <a:p>
            <a:pPr algn="just"/>
            <a:r>
              <a:rPr lang="pt-BR" altLang="pt-BR" sz="2400" dirty="0" smtClean="0">
                <a:latin typeface="+mn-lt"/>
              </a:rPr>
              <a:t>O consumidor pode retornar à Tarifa Convencional a qualquer </a:t>
            </a:r>
            <a:r>
              <a:rPr lang="pt-BR" altLang="pt-BR" sz="2400" dirty="0" smtClean="0">
                <a:latin typeface="+mn-lt"/>
              </a:rPr>
              <a:t>tempo</a:t>
            </a:r>
            <a:endParaRPr lang="pt-BR" altLang="pt-BR" sz="2400" dirty="0" smtClean="0">
              <a:latin typeface="+mn-lt"/>
            </a:endParaRPr>
          </a:p>
          <a:p>
            <a:pPr algn="just"/>
            <a:r>
              <a:rPr lang="pt-BR" altLang="pt-BR" sz="2400" dirty="0" smtClean="0">
                <a:latin typeface="+mn-lt"/>
              </a:rPr>
              <a:t>A distribuidora é responsável pelos custos de aquisição e instalação dos equipamentos de medição necessários ao faturamento da tarifa branca.</a:t>
            </a:r>
          </a:p>
          <a:p>
            <a:pPr algn="just"/>
            <a:r>
              <a:rPr lang="pt-BR" altLang="pt-BR" sz="2400" dirty="0" smtClean="0">
                <a:latin typeface="+mn-lt"/>
              </a:rPr>
              <a:t>Depende de homologação dos medidores eletrônicos conforme os padrões técnicos definidos pelo </a:t>
            </a:r>
            <a:r>
              <a:rPr lang="pt-BR" altLang="pt-BR" sz="2400" dirty="0" smtClean="0">
                <a:latin typeface="+mn-lt"/>
              </a:rPr>
              <a:t>Inmetro</a:t>
            </a:r>
            <a:endParaRPr lang="pt-BR" altLang="pt-BR" sz="2400" dirty="0" smtClean="0">
              <a:latin typeface="+mn-lt"/>
            </a:endParaRPr>
          </a:p>
        </p:txBody>
      </p:sp>
    </p:spTree>
    <p:extLst>
      <p:ext uri="{BB962C8B-B14F-4D97-AF65-F5344CB8AC3E}">
        <p14:creationId xmlns:p14="http://schemas.microsoft.com/office/powerpoint/2010/main" val="22462523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latin typeface="+mn-lt"/>
              </a:rPr>
              <a:t>Tarifa Branca</a:t>
            </a:r>
            <a:endParaRPr lang="pt-BR" dirty="0">
              <a:latin typeface="+mn-lt"/>
            </a:endParaRPr>
          </a:p>
        </p:txBody>
      </p:sp>
      <p:sp>
        <p:nvSpPr>
          <p:cNvPr id="3" name="Espaço Reservado para Conteúdo 2"/>
          <p:cNvSpPr>
            <a:spLocks noGrp="1"/>
          </p:cNvSpPr>
          <p:nvPr>
            <p:ph idx="1"/>
          </p:nvPr>
        </p:nvSpPr>
        <p:spPr/>
        <p:txBody>
          <a:bodyPr>
            <a:normAutofit/>
          </a:bodyPr>
          <a:lstStyle/>
          <a:p>
            <a:r>
              <a:rPr lang="pt-BR" sz="2600" dirty="0">
                <a:latin typeface="+mn-lt"/>
              </a:rPr>
              <a:t>(i) Ponta: três horas diárias consecutivas, exceto em finais de semana e </a:t>
            </a:r>
            <a:r>
              <a:rPr lang="pt-BR" sz="2600" dirty="0" smtClean="0">
                <a:latin typeface="+mn-lt"/>
              </a:rPr>
              <a:t>feriados- </a:t>
            </a:r>
            <a:r>
              <a:rPr lang="pt-BR" sz="2600" dirty="0">
                <a:latin typeface="+mn-lt"/>
              </a:rPr>
              <a:t>5 vezes o valor da tarifa fora de </a:t>
            </a:r>
            <a:r>
              <a:rPr lang="pt-BR" sz="2600" dirty="0" smtClean="0">
                <a:latin typeface="+mn-lt"/>
              </a:rPr>
              <a:t>ponta</a:t>
            </a:r>
            <a:endParaRPr lang="pt-BR" sz="2600" dirty="0">
              <a:latin typeface="+mn-lt"/>
            </a:endParaRPr>
          </a:p>
          <a:p>
            <a:r>
              <a:rPr lang="pt-BR" sz="2600" dirty="0">
                <a:latin typeface="+mn-lt"/>
              </a:rPr>
              <a:t>(</a:t>
            </a:r>
            <a:r>
              <a:rPr lang="pt-BR" sz="2600" dirty="0" err="1">
                <a:latin typeface="+mn-lt"/>
              </a:rPr>
              <a:t>ii</a:t>
            </a:r>
            <a:r>
              <a:rPr lang="pt-BR" sz="2600" dirty="0">
                <a:latin typeface="+mn-lt"/>
              </a:rPr>
              <a:t>) Intermediário: duas horas por dia, sendo uma hora antes do horário de ponta e uma </a:t>
            </a:r>
            <a:r>
              <a:rPr lang="pt-BR" sz="2600" dirty="0" smtClean="0">
                <a:latin typeface="+mn-lt"/>
              </a:rPr>
              <a:t>hora </a:t>
            </a:r>
            <a:r>
              <a:rPr lang="pt-BR" sz="2600" dirty="0">
                <a:latin typeface="+mn-lt"/>
              </a:rPr>
              <a:t>depois do horário de </a:t>
            </a:r>
            <a:r>
              <a:rPr lang="pt-BR" sz="2600" dirty="0" smtClean="0">
                <a:latin typeface="+mn-lt"/>
              </a:rPr>
              <a:t>ponta - visa </a:t>
            </a:r>
            <a:r>
              <a:rPr lang="pt-BR" sz="2600" dirty="0">
                <a:latin typeface="+mn-lt"/>
              </a:rPr>
              <a:t>evitar </a:t>
            </a:r>
            <a:r>
              <a:rPr lang="pt-BR" sz="2600" dirty="0" smtClean="0">
                <a:latin typeface="+mn-lt"/>
              </a:rPr>
              <a:t>o deslocamento </a:t>
            </a:r>
            <a:r>
              <a:rPr lang="pt-BR" sz="2600" dirty="0">
                <a:latin typeface="+mn-lt"/>
              </a:rPr>
              <a:t>das cargas da ponta para horários </a:t>
            </a:r>
            <a:r>
              <a:rPr lang="pt-BR" sz="2600" dirty="0" smtClean="0">
                <a:latin typeface="+mn-lt"/>
              </a:rPr>
              <a:t>adjacentes- </a:t>
            </a:r>
            <a:r>
              <a:rPr lang="pt-BR" sz="2600" dirty="0">
                <a:latin typeface="+mn-lt"/>
              </a:rPr>
              <a:t>3 vezes o </a:t>
            </a:r>
            <a:r>
              <a:rPr lang="pt-BR" sz="2600" dirty="0" smtClean="0">
                <a:latin typeface="+mn-lt"/>
              </a:rPr>
              <a:t>valor </a:t>
            </a:r>
            <a:r>
              <a:rPr lang="pt-BR" sz="2600" dirty="0">
                <a:latin typeface="+mn-lt"/>
              </a:rPr>
              <a:t>da tarifa fora de </a:t>
            </a:r>
            <a:r>
              <a:rPr lang="pt-BR" sz="2600" dirty="0" smtClean="0">
                <a:latin typeface="+mn-lt"/>
              </a:rPr>
              <a:t>ponta</a:t>
            </a:r>
            <a:endParaRPr lang="pt-BR" sz="2600" dirty="0">
              <a:latin typeface="+mn-lt"/>
            </a:endParaRPr>
          </a:p>
          <a:p>
            <a:r>
              <a:rPr lang="pt-BR" sz="2600" dirty="0">
                <a:latin typeface="+mn-lt"/>
              </a:rPr>
              <a:t>(</a:t>
            </a:r>
            <a:r>
              <a:rPr lang="pt-BR" sz="2600" dirty="0" err="1">
                <a:latin typeface="+mn-lt"/>
              </a:rPr>
              <a:t>iii</a:t>
            </a:r>
            <a:r>
              <a:rPr lang="pt-BR" sz="2600" dirty="0">
                <a:latin typeface="+mn-lt"/>
              </a:rPr>
              <a:t>) Fora de ponta: demais </a:t>
            </a:r>
            <a:r>
              <a:rPr lang="pt-BR" sz="2600" dirty="0" smtClean="0">
                <a:latin typeface="+mn-lt"/>
              </a:rPr>
              <a:t>horários - tarifa  convencional</a:t>
            </a:r>
          </a:p>
          <a:p>
            <a:r>
              <a:rPr lang="pt-BR" sz="2600" dirty="0">
                <a:latin typeface="+mn-lt"/>
              </a:rPr>
              <a:t>(</a:t>
            </a:r>
            <a:r>
              <a:rPr lang="pt-BR" sz="2600" dirty="0" err="1" smtClean="0">
                <a:latin typeface="+mn-lt"/>
              </a:rPr>
              <a:t>iv</a:t>
            </a:r>
            <a:r>
              <a:rPr lang="pt-BR" sz="2600" dirty="0" smtClean="0">
                <a:latin typeface="+mn-lt"/>
              </a:rPr>
              <a:t>) A tarifa será implantada como opcional</a:t>
            </a:r>
          </a:p>
        </p:txBody>
      </p:sp>
    </p:spTree>
    <p:extLst>
      <p:ext uri="{BB962C8B-B14F-4D97-AF65-F5344CB8AC3E}">
        <p14:creationId xmlns:p14="http://schemas.microsoft.com/office/powerpoint/2010/main" val="313849057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7467600" cy="580926"/>
          </a:xfrm>
        </p:spPr>
        <p:txBody>
          <a:bodyPr>
            <a:normAutofit/>
          </a:bodyPr>
          <a:lstStyle/>
          <a:p>
            <a:r>
              <a:rPr lang="pt-BR" sz="3200" dirty="0" smtClean="0">
                <a:latin typeface="+mn-lt"/>
              </a:rPr>
              <a:t>Tarifa Branca</a:t>
            </a:r>
            <a:endParaRPr lang="pt-BR" sz="3200" dirty="0">
              <a:latin typeface="+mn-lt"/>
            </a:endParaRPr>
          </a:p>
        </p:txBody>
      </p:sp>
      <p:pic>
        <p:nvPicPr>
          <p:cNvPr id="5" name="Espaço Reservado para Conteúdo 13" descr="imagem.JPG"/>
          <p:cNvPicPr>
            <a:picLocks noChangeAspect="1"/>
          </p:cNvPicPr>
          <p:nvPr/>
        </p:nvPicPr>
        <p:blipFill>
          <a:blip r:embed="rId2" cstate="print"/>
          <a:srcRect/>
          <a:stretch>
            <a:fillRect/>
          </a:stretch>
        </p:blipFill>
        <p:spPr>
          <a:xfrm>
            <a:off x="395536" y="1340768"/>
            <a:ext cx="4391025" cy="4608512"/>
          </a:xfrm>
          <a:prstGeom prst="rect">
            <a:avLst/>
          </a:prstGeom>
        </p:spPr>
      </p:pic>
      <p:sp>
        <p:nvSpPr>
          <p:cNvPr id="6" name="Espaço Reservado para Conteúdo 12"/>
          <p:cNvSpPr txBox="1">
            <a:spLocks/>
          </p:cNvSpPr>
          <p:nvPr/>
        </p:nvSpPr>
        <p:spPr>
          <a:xfrm>
            <a:off x="4788148" y="979958"/>
            <a:ext cx="4824412" cy="5113338"/>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3" pitchFamily="18" charset="2"/>
              <a:buNone/>
              <a:tabLst/>
              <a:defRPr/>
            </a:pPr>
            <a:r>
              <a:rPr kumimoji="0" lang="pt-BR" sz="2000" b="1" i="0" u="none" strike="noStrike" kern="1200" cap="none" spc="0" normalizeH="0" baseline="0" noProof="0" dirty="0" smtClean="0">
                <a:ln>
                  <a:noFill/>
                </a:ln>
                <a:solidFill>
                  <a:schemeClr val="tx1"/>
                </a:solidFill>
                <a:effectLst/>
                <a:uLnTx/>
                <a:uFillTx/>
                <a:latin typeface="+mn-lt"/>
                <a:ea typeface="+mn-ea"/>
                <a:cs typeface="+mn-cs"/>
              </a:rPr>
              <a:t>- 3 Postos</a:t>
            </a:r>
            <a:r>
              <a:rPr kumimoji="0" lang="pt-BR" sz="2000" b="1" i="0" u="none" strike="noStrike" kern="1200" cap="none" spc="0" normalizeH="0" noProof="0" dirty="0" smtClean="0">
                <a:ln>
                  <a:noFill/>
                </a:ln>
                <a:solidFill>
                  <a:schemeClr val="tx1"/>
                </a:solidFill>
                <a:effectLst/>
                <a:uLnTx/>
                <a:uFillTx/>
                <a:latin typeface="+mn-lt"/>
                <a:ea typeface="+mn-ea"/>
                <a:cs typeface="+mn-cs"/>
              </a:rPr>
              <a:t> </a:t>
            </a:r>
            <a:r>
              <a:rPr kumimoji="0" lang="pt-BR" sz="2000" b="1" i="0" u="none" strike="noStrike" kern="1200" cap="none" spc="0" normalizeH="0" baseline="0" noProof="0" dirty="0" err="1" smtClean="0">
                <a:ln>
                  <a:noFill/>
                </a:ln>
                <a:solidFill>
                  <a:schemeClr val="tx1"/>
                </a:solidFill>
                <a:effectLst/>
                <a:uLnTx/>
                <a:uFillTx/>
                <a:latin typeface="+mn-lt"/>
                <a:ea typeface="+mn-ea"/>
                <a:cs typeface="+mn-cs"/>
              </a:rPr>
              <a:t>Tárifários</a:t>
            </a:r>
            <a:endParaRPr kumimoji="0" lang="pt-BR" sz="2000" b="1"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3" pitchFamily="18" charset="2"/>
              <a:buNone/>
              <a:tabLst/>
              <a:defRPr/>
            </a:pPr>
            <a:endParaRPr kumimoji="0" lang="pt-BR" sz="2000" b="1"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3" pitchFamily="18" charset="2"/>
              <a:buNone/>
              <a:tabLst/>
              <a:defRPr/>
            </a:pPr>
            <a:r>
              <a:rPr kumimoji="0" lang="pt-BR" sz="2000" b="1" i="0" u="none" strike="noStrike" kern="1200" cap="none" spc="0" normalizeH="0" baseline="0" noProof="0" dirty="0" smtClean="0">
                <a:ln>
                  <a:noFill/>
                </a:ln>
                <a:solidFill>
                  <a:schemeClr val="tx1"/>
                </a:solidFill>
                <a:effectLst/>
                <a:uLnTx/>
                <a:uFillTx/>
                <a:latin typeface="+mn-lt"/>
                <a:ea typeface="+mn-ea"/>
                <a:cs typeface="+mn-cs"/>
              </a:rPr>
              <a:t>- Relações TUSD</a:t>
            </a: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a:buChar char=""/>
              <a:tabLst/>
              <a:defRPr/>
            </a:pPr>
            <a:endParaRPr kumimoji="0" lang="pt-BR"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 typeface="Wingdings 3" pitchFamily="18" charset="2"/>
              <a:buNone/>
              <a:tabLst/>
              <a:defRPr/>
            </a:pPr>
            <a:r>
              <a:rPr kumimoji="0" lang="pt-BR" sz="2000" b="1" i="0" u="none" strike="noStrike" kern="1200" cap="none" spc="0" normalizeH="0" baseline="0" noProof="0" dirty="0" smtClean="0">
                <a:ln>
                  <a:noFill/>
                </a:ln>
                <a:solidFill>
                  <a:schemeClr val="tx1"/>
                </a:solidFill>
                <a:effectLst/>
                <a:uLnTx/>
                <a:uFillTx/>
                <a:latin typeface="+mn-lt"/>
                <a:ea typeface="+mn-ea"/>
                <a:cs typeface="+mn-cs"/>
              </a:rPr>
              <a:t>	</a:t>
            </a:r>
          </a:p>
          <a:p>
            <a:pPr marL="274320" marR="0" lvl="0" indent="-274320" algn="l" defTabSz="914400" rtl="0" eaLnBrk="1" fontAlgn="auto" latinLnBrk="0" hangingPunct="1">
              <a:lnSpc>
                <a:spcPct val="150000"/>
              </a:lnSpc>
              <a:spcBef>
                <a:spcPts val="600"/>
              </a:spcBef>
              <a:spcAft>
                <a:spcPts val="0"/>
              </a:spcAft>
              <a:buClr>
                <a:schemeClr val="accent1"/>
              </a:buClr>
              <a:buSzPct val="70000"/>
              <a:tabLst/>
              <a:defRPr/>
            </a:pPr>
            <a:r>
              <a:rPr kumimoji="0" lang="pt-BR" sz="2000" b="1" i="0" u="none" strike="noStrike" kern="1200" cap="none" spc="0" normalizeH="0" baseline="0" noProof="0" dirty="0" smtClean="0">
                <a:ln>
                  <a:noFill/>
                </a:ln>
                <a:solidFill>
                  <a:schemeClr val="tx1"/>
                </a:solidFill>
                <a:effectLst/>
                <a:uLnTx/>
                <a:uFillTx/>
                <a:latin typeface="+mn-lt"/>
                <a:ea typeface="+mn-ea"/>
                <a:cs typeface="+mn-cs"/>
              </a:rPr>
              <a:t>- Parâmetro </a:t>
            </a:r>
            <a:r>
              <a:rPr kumimoji="0" lang="pt-BR" sz="2000" b="1" i="0" u="none" strike="noStrike" kern="1200" cap="none" spc="0" normalizeH="0" baseline="0" noProof="0" dirty="0" err="1" smtClean="0">
                <a:ln>
                  <a:noFill/>
                </a:ln>
                <a:solidFill>
                  <a:schemeClr val="tx1"/>
                </a:solidFill>
                <a:effectLst/>
                <a:uLnTx/>
                <a:uFillTx/>
                <a:latin typeface="+mn-lt"/>
                <a:ea typeface="+mn-ea"/>
                <a:cs typeface="+mn-cs"/>
              </a:rPr>
              <a:t>Kz</a:t>
            </a:r>
            <a:endParaRPr kumimoji="0" lang="pt-BR" sz="2000" b="1"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Tx/>
              <a:buChar char="-"/>
              <a:tabLst/>
              <a:defRPr/>
            </a:pPr>
            <a:endParaRPr kumimoji="0" lang="pt-BR"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50000"/>
              </a:lnSpc>
              <a:spcBef>
                <a:spcPts val="600"/>
              </a:spcBef>
              <a:spcAft>
                <a:spcPts val="0"/>
              </a:spcAft>
              <a:buClr>
                <a:schemeClr val="accent1"/>
              </a:buClr>
              <a:buSzPct val="70000"/>
              <a:buFontTx/>
              <a:buChar char="-"/>
              <a:tabLst/>
              <a:defRPr/>
            </a:pPr>
            <a:endParaRPr kumimoji="0" lang="pt-BR" sz="20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7" name="Picture 5"/>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44208" y="2204764"/>
            <a:ext cx="2263775" cy="704850"/>
          </a:xfrm>
          <a:prstGeom prst="rect">
            <a:avLst/>
          </a:prstGeom>
          <a:noFill/>
          <a:ln w="9525">
            <a:noFill/>
            <a:miter lim="800000"/>
            <a:headEnd/>
            <a:tailEnd/>
          </a:ln>
        </p:spPr>
      </p:pic>
      <p:pic>
        <p:nvPicPr>
          <p:cNvPr id="8"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932040" y="2239044"/>
            <a:ext cx="1152525" cy="685800"/>
          </a:xfrm>
          <a:prstGeom prst="rect">
            <a:avLst/>
          </a:prstGeom>
          <a:noFill/>
          <a:ln w="9525">
            <a:noFill/>
            <a:miter lim="800000"/>
            <a:headEnd/>
            <a:tailEnd/>
          </a:ln>
        </p:spPr>
      </p:pic>
      <p:pic>
        <p:nvPicPr>
          <p:cNvPr id="9" name="Picture 3"/>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5513288" y="3715717"/>
            <a:ext cx="2482850" cy="649287"/>
          </a:xfrm>
          <a:prstGeom prst="rect">
            <a:avLst/>
          </a:prstGeom>
          <a:noFill/>
          <a:ln w="9525">
            <a:noFill/>
            <a:miter lim="800000"/>
            <a:headEnd/>
            <a:tailEnd/>
          </a:ln>
        </p:spPr>
      </p:pic>
    </p:spTree>
    <p:extLst>
      <p:ext uri="{BB962C8B-B14F-4D97-AF65-F5344CB8AC3E}">
        <p14:creationId xmlns:p14="http://schemas.microsoft.com/office/powerpoint/2010/main" val="97309936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116632"/>
            <a:ext cx="7467600" cy="580926"/>
          </a:xfrm>
        </p:spPr>
        <p:txBody>
          <a:bodyPr>
            <a:normAutofit/>
          </a:bodyPr>
          <a:lstStyle/>
          <a:p>
            <a:r>
              <a:rPr lang="pt-BR" sz="3200" dirty="0" smtClean="0">
                <a:latin typeface="+mn-lt"/>
              </a:rPr>
              <a:t>Caracterização do Problema</a:t>
            </a:r>
            <a:endParaRPr lang="pt-BR" sz="3200" dirty="0">
              <a:latin typeface="+mn-lt"/>
            </a:endParaRPr>
          </a:p>
        </p:txBody>
      </p:sp>
      <p:pic>
        <p:nvPicPr>
          <p:cNvPr id="102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573016"/>
            <a:ext cx="8280920" cy="25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descr="27-30"/>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47217" r="52005" b="6212"/>
          <a:stretch/>
        </p:blipFill>
        <p:spPr bwMode="auto">
          <a:xfrm>
            <a:off x="395536" y="764704"/>
            <a:ext cx="3960440" cy="2503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Tabela 3"/>
          <p:cNvGraphicFramePr>
            <a:graphicFrameLocks noGrp="1"/>
          </p:cNvGraphicFramePr>
          <p:nvPr>
            <p:extLst>
              <p:ext uri="{D42A27DB-BD31-4B8C-83A1-F6EECF244321}">
                <p14:modId xmlns:p14="http://schemas.microsoft.com/office/powerpoint/2010/main" val="4245730535"/>
              </p:ext>
            </p:extLst>
          </p:nvPr>
        </p:nvGraphicFramePr>
        <p:xfrm>
          <a:off x="4932040" y="836712"/>
          <a:ext cx="3448685" cy="2321751"/>
        </p:xfrm>
        <a:graphic>
          <a:graphicData uri="http://schemas.openxmlformats.org/drawingml/2006/table">
            <a:tbl>
              <a:tblPr firstRow="1" firstCol="1" lastRow="1" lastCol="1" bandRow="1" bandCol="1">
                <a:tableStyleId>{3C2FFA5D-87B4-456A-9821-1D502468CF0F}</a:tableStyleId>
              </a:tblPr>
              <a:tblGrid>
                <a:gridCol w="1724025"/>
                <a:gridCol w="1724660"/>
              </a:tblGrid>
              <a:tr h="203183">
                <a:tc gridSpan="2">
                  <a:txBody>
                    <a:bodyPr/>
                    <a:lstStyle/>
                    <a:p>
                      <a:pPr algn="ctr">
                        <a:lnSpc>
                          <a:spcPct val="150000"/>
                        </a:lnSpc>
                        <a:spcAft>
                          <a:spcPts val="0"/>
                        </a:spcAft>
                      </a:pPr>
                      <a:r>
                        <a:rPr lang="pt-BR" sz="1100" dirty="0" smtClean="0">
                          <a:effectLst/>
                          <a:latin typeface="Calibri"/>
                          <a:ea typeface="MS Mincho"/>
                          <a:cs typeface="Times New Roman"/>
                        </a:rPr>
                        <a:t>Composição da Ponta Instantânea</a:t>
                      </a:r>
                      <a:endParaRPr lang="pt-BR" sz="1100" dirty="0">
                        <a:effectLst/>
                        <a:latin typeface="Calibri"/>
                        <a:ea typeface="MS Mincho"/>
                        <a:cs typeface="Times New Roman"/>
                      </a:endParaRPr>
                    </a:p>
                  </a:txBody>
                  <a:tcPr marL="68580" marR="68580" marT="0" marB="0" anchor="ctr"/>
                </a:tc>
                <a:tc hMerge="1">
                  <a:txBody>
                    <a:bodyPr/>
                    <a:lstStyle/>
                    <a:p>
                      <a:pPr algn="ctr">
                        <a:lnSpc>
                          <a:spcPct val="150000"/>
                        </a:lnSpc>
                        <a:spcAft>
                          <a:spcPts val="0"/>
                        </a:spcAft>
                      </a:pPr>
                      <a:endParaRPr lang="pt-BR" sz="1100" dirty="0">
                        <a:effectLst/>
                        <a:latin typeface="Calibri"/>
                        <a:ea typeface="MS Mincho"/>
                        <a:cs typeface="Times New Roman"/>
                      </a:endParaRPr>
                    </a:p>
                  </a:txBody>
                  <a:tcPr marL="68580" marR="68580" marT="0" marB="0" anchor="ctr"/>
                </a:tc>
              </a:tr>
              <a:tr h="203183">
                <a:tc>
                  <a:txBody>
                    <a:bodyPr/>
                    <a:lstStyle/>
                    <a:p>
                      <a:pPr algn="ctr">
                        <a:lnSpc>
                          <a:spcPct val="150000"/>
                        </a:lnSpc>
                        <a:spcAft>
                          <a:spcPts val="0"/>
                        </a:spcAft>
                      </a:pPr>
                      <a:r>
                        <a:rPr lang="pt-BR" sz="1000" dirty="0">
                          <a:effectLst/>
                        </a:rPr>
                        <a:t>Chuveiro</a:t>
                      </a:r>
                      <a:endParaRPr lang="pt-BR" sz="1100" dirty="0">
                        <a:effectLst/>
                        <a:latin typeface="Calibri"/>
                        <a:ea typeface="MS Mincho"/>
                        <a:cs typeface="Times New Roman"/>
                      </a:endParaRPr>
                    </a:p>
                  </a:txBody>
                  <a:tcPr marL="68580" marR="68580" marT="0" marB="0" anchor="ctr"/>
                </a:tc>
                <a:tc>
                  <a:txBody>
                    <a:bodyPr/>
                    <a:lstStyle/>
                    <a:p>
                      <a:pPr algn="ctr">
                        <a:lnSpc>
                          <a:spcPct val="150000"/>
                        </a:lnSpc>
                        <a:spcAft>
                          <a:spcPts val="0"/>
                        </a:spcAft>
                      </a:pPr>
                      <a:r>
                        <a:rPr lang="pt-BR" sz="1000">
                          <a:effectLst/>
                        </a:rPr>
                        <a:t>43%</a:t>
                      </a:r>
                      <a:endParaRPr lang="pt-BR" sz="1100">
                        <a:effectLst/>
                        <a:latin typeface="Calibri"/>
                        <a:ea typeface="MS Mincho"/>
                        <a:cs typeface="Times New Roman"/>
                      </a:endParaRPr>
                    </a:p>
                  </a:txBody>
                  <a:tcPr marL="68580" marR="68580" marT="0" marB="0" anchor="ctr"/>
                </a:tc>
              </a:tr>
              <a:tr h="203183">
                <a:tc>
                  <a:txBody>
                    <a:bodyPr/>
                    <a:lstStyle/>
                    <a:p>
                      <a:pPr algn="ctr">
                        <a:lnSpc>
                          <a:spcPct val="150000"/>
                        </a:lnSpc>
                        <a:spcAft>
                          <a:spcPts val="0"/>
                        </a:spcAft>
                      </a:pPr>
                      <a:r>
                        <a:rPr lang="pt-BR" sz="1000">
                          <a:effectLst/>
                        </a:rPr>
                        <a:t>Iluminação</a:t>
                      </a:r>
                      <a:endParaRPr lang="pt-BR" sz="1100">
                        <a:effectLst/>
                        <a:latin typeface="Calibri"/>
                        <a:ea typeface="MS Mincho"/>
                        <a:cs typeface="Times New Roman"/>
                      </a:endParaRPr>
                    </a:p>
                  </a:txBody>
                  <a:tcPr marL="68580" marR="68580" marT="0" marB="0" anchor="ctr"/>
                </a:tc>
                <a:tc>
                  <a:txBody>
                    <a:bodyPr/>
                    <a:lstStyle/>
                    <a:p>
                      <a:pPr algn="ctr">
                        <a:lnSpc>
                          <a:spcPct val="150000"/>
                        </a:lnSpc>
                        <a:spcAft>
                          <a:spcPts val="0"/>
                        </a:spcAft>
                      </a:pPr>
                      <a:r>
                        <a:rPr lang="pt-BR" sz="1000">
                          <a:effectLst/>
                        </a:rPr>
                        <a:t>17%</a:t>
                      </a:r>
                      <a:endParaRPr lang="pt-BR" sz="1100">
                        <a:effectLst/>
                        <a:latin typeface="Calibri"/>
                        <a:ea typeface="MS Mincho"/>
                        <a:cs typeface="Times New Roman"/>
                      </a:endParaRPr>
                    </a:p>
                  </a:txBody>
                  <a:tcPr marL="68580" marR="68580" marT="0" marB="0" anchor="ctr"/>
                </a:tc>
              </a:tr>
              <a:tr h="203183">
                <a:tc>
                  <a:txBody>
                    <a:bodyPr/>
                    <a:lstStyle/>
                    <a:p>
                      <a:pPr algn="ctr">
                        <a:lnSpc>
                          <a:spcPct val="150000"/>
                        </a:lnSpc>
                        <a:spcAft>
                          <a:spcPts val="0"/>
                        </a:spcAft>
                      </a:pPr>
                      <a:r>
                        <a:rPr lang="pt-BR" sz="1000">
                          <a:effectLst/>
                        </a:rPr>
                        <a:t>Geladeira/Freezer</a:t>
                      </a:r>
                      <a:endParaRPr lang="pt-BR" sz="1100">
                        <a:effectLst/>
                        <a:latin typeface="Calibri"/>
                        <a:ea typeface="MS Mincho"/>
                        <a:cs typeface="Times New Roman"/>
                      </a:endParaRPr>
                    </a:p>
                  </a:txBody>
                  <a:tcPr marL="68580" marR="68580" marT="0" marB="0" anchor="ctr"/>
                </a:tc>
                <a:tc>
                  <a:txBody>
                    <a:bodyPr/>
                    <a:lstStyle/>
                    <a:p>
                      <a:pPr algn="ctr">
                        <a:lnSpc>
                          <a:spcPct val="150000"/>
                        </a:lnSpc>
                        <a:spcAft>
                          <a:spcPts val="0"/>
                        </a:spcAft>
                      </a:pPr>
                      <a:r>
                        <a:rPr lang="pt-BR" sz="1000">
                          <a:effectLst/>
                        </a:rPr>
                        <a:t>13%</a:t>
                      </a:r>
                      <a:endParaRPr lang="pt-BR" sz="1100">
                        <a:effectLst/>
                        <a:latin typeface="Calibri"/>
                        <a:ea typeface="MS Mincho"/>
                        <a:cs typeface="Times New Roman"/>
                      </a:endParaRPr>
                    </a:p>
                  </a:txBody>
                  <a:tcPr marL="68580" marR="68580" marT="0" marB="0" anchor="ctr"/>
                </a:tc>
              </a:tr>
              <a:tr h="203183">
                <a:tc>
                  <a:txBody>
                    <a:bodyPr/>
                    <a:lstStyle/>
                    <a:p>
                      <a:pPr algn="ctr">
                        <a:lnSpc>
                          <a:spcPct val="150000"/>
                        </a:lnSpc>
                        <a:spcAft>
                          <a:spcPts val="0"/>
                        </a:spcAft>
                      </a:pPr>
                      <a:r>
                        <a:rPr lang="pt-BR" sz="1000">
                          <a:effectLst/>
                        </a:rPr>
                        <a:t>Televisor</a:t>
                      </a:r>
                      <a:endParaRPr lang="pt-BR" sz="1100">
                        <a:effectLst/>
                        <a:latin typeface="Calibri"/>
                        <a:ea typeface="MS Mincho"/>
                        <a:cs typeface="Times New Roman"/>
                      </a:endParaRPr>
                    </a:p>
                  </a:txBody>
                  <a:tcPr marL="68580" marR="68580" marT="0" marB="0" anchor="ctr"/>
                </a:tc>
                <a:tc>
                  <a:txBody>
                    <a:bodyPr/>
                    <a:lstStyle/>
                    <a:p>
                      <a:pPr algn="ctr">
                        <a:lnSpc>
                          <a:spcPct val="150000"/>
                        </a:lnSpc>
                        <a:spcAft>
                          <a:spcPts val="0"/>
                        </a:spcAft>
                      </a:pPr>
                      <a:r>
                        <a:rPr lang="pt-BR" sz="1000">
                          <a:effectLst/>
                        </a:rPr>
                        <a:t>12%</a:t>
                      </a:r>
                      <a:endParaRPr lang="pt-BR" sz="1100">
                        <a:effectLst/>
                        <a:latin typeface="Calibri"/>
                        <a:ea typeface="MS Mincho"/>
                        <a:cs typeface="Times New Roman"/>
                      </a:endParaRPr>
                    </a:p>
                  </a:txBody>
                  <a:tcPr marL="68580" marR="68580" marT="0" marB="0" anchor="ctr"/>
                </a:tc>
              </a:tr>
              <a:tr h="203183">
                <a:tc>
                  <a:txBody>
                    <a:bodyPr/>
                    <a:lstStyle/>
                    <a:p>
                      <a:pPr indent="68580" algn="ctr">
                        <a:lnSpc>
                          <a:spcPct val="150000"/>
                        </a:lnSpc>
                        <a:spcAft>
                          <a:spcPts val="0"/>
                        </a:spcAft>
                      </a:pPr>
                      <a:r>
                        <a:rPr lang="pt-BR" sz="1000" dirty="0">
                          <a:effectLst/>
                        </a:rPr>
                        <a:t>Ar Condicionado</a:t>
                      </a:r>
                      <a:endParaRPr lang="pt-BR" sz="1100" dirty="0">
                        <a:effectLst/>
                        <a:latin typeface="Calibri"/>
                        <a:ea typeface="MS Mincho"/>
                        <a:cs typeface="Times New Roman"/>
                      </a:endParaRPr>
                    </a:p>
                  </a:txBody>
                  <a:tcPr marL="68580" marR="68580" marT="0" marB="0" anchor="ctr"/>
                </a:tc>
                <a:tc>
                  <a:txBody>
                    <a:bodyPr/>
                    <a:lstStyle/>
                    <a:p>
                      <a:pPr algn="ctr">
                        <a:lnSpc>
                          <a:spcPct val="150000"/>
                        </a:lnSpc>
                        <a:spcAft>
                          <a:spcPts val="0"/>
                        </a:spcAft>
                      </a:pPr>
                      <a:r>
                        <a:rPr lang="pt-BR" sz="1000">
                          <a:effectLst/>
                        </a:rPr>
                        <a:t>7%</a:t>
                      </a:r>
                      <a:endParaRPr lang="pt-BR" sz="1100">
                        <a:effectLst/>
                        <a:latin typeface="Calibri"/>
                        <a:ea typeface="MS Mincho"/>
                        <a:cs typeface="Times New Roman"/>
                      </a:endParaRPr>
                    </a:p>
                  </a:txBody>
                  <a:tcPr marL="68580" marR="68580" marT="0" marB="0" anchor="ctr"/>
                </a:tc>
              </a:tr>
              <a:tr h="203183">
                <a:tc>
                  <a:txBody>
                    <a:bodyPr/>
                    <a:lstStyle/>
                    <a:p>
                      <a:pPr algn="ctr">
                        <a:lnSpc>
                          <a:spcPct val="150000"/>
                        </a:lnSpc>
                        <a:spcAft>
                          <a:spcPts val="0"/>
                        </a:spcAft>
                      </a:pPr>
                      <a:r>
                        <a:rPr lang="pt-BR" sz="1000" dirty="0">
                          <a:effectLst/>
                        </a:rPr>
                        <a:t>Som</a:t>
                      </a:r>
                      <a:endParaRPr lang="pt-BR" sz="1100" dirty="0">
                        <a:effectLst/>
                        <a:latin typeface="Calibri"/>
                        <a:ea typeface="MS Mincho"/>
                        <a:cs typeface="Times New Roman"/>
                      </a:endParaRPr>
                    </a:p>
                  </a:txBody>
                  <a:tcPr marL="68580" marR="68580" marT="0" marB="0" anchor="ctr"/>
                </a:tc>
                <a:tc>
                  <a:txBody>
                    <a:bodyPr/>
                    <a:lstStyle/>
                    <a:p>
                      <a:pPr algn="ctr">
                        <a:lnSpc>
                          <a:spcPct val="150000"/>
                        </a:lnSpc>
                        <a:spcAft>
                          <a:spcPts val="0"/>
                        </a:spcAft>
                      </a:pPr>
                      <a:r>
                        <a:rPr lang="pt-BR" sz="1000" dirty="0">
                          <a:effectLst/>
                        </a:rPr>
                        <a:t>1%</a:t>
                      </a:r>
                      <a:endParaRPr lang="pt-BR" sz="1100" dirty="0">
                        <a:effectLst/>
                        <a:latin typeface="Calibri"/>
                        <a:ea typeface="MS Mincho"/>
                        <a:cs typeface="Times New Roman"/>
                      </a:endParaRPr>
                    </a:p>
                  </a:txBody>
                  <a:tcPr marL="68580" marR="68580" marT="0" marB="0" anchor="ctr"/>
                </a:tc>
              </a:tr>
              <a:tr h="203183">
                <a:tc>
                  <a:txBody>
                    <a:bodyPr/>
                    <a:lstStyle/>
                    <a:p>
                      <a:pPr algn="ctr">
                        <a:lnSpc>
                          <a:spcPct val="150000"/>
                        </a:lnSpc>
                        <a:spcAft>
                          <a:spcPts val="0"/>
                        </a:spcAft>
                      </a:pPr>
                      <a:r>
                        <a:rPr lang="pt-BR" sz="1000" dirty="0">
                          <a:effectLst/>
                        </a:rPr>
                        <a:t>Ferro</a:t>
                      </a:r>
                      <a:endParaRPr lang="pt-BR" sz="1100" dirty="0">
                        <a:effectLst/>
                        <a:latin typeface="Calibri"/>
                        <a:ea typeface="MS Mincho"/>
                        <a:cs typeface="Times New Roman"/>
                      </a:endParaRPr>
                    </a:p>
                  </a:txBody>
                  <a:tcPr marL="68580" marR="68580" marT="0" marB="0" anchor="ctr"/>
                </a:tc>
                <a:tc>
                  <a:txBody>
                    <a:bodyPr/>
                    <a:lstStyle/>
                    <a:p>
                      <a:pPr algn="ctr">
                        <a:lnSpc>
                          <a:spcPct val="150000"/>
                        </a:lnSpc>
                        <a:spcAft>
                          <a:spcPts val="0"/>
                        </a:spcAft>
                      </a:pPr>
                      <a:r>
                        <a:rPr lang="pt-BR" sz="1000" dirty="0">
                          <a:effectLst/>
                        </a:rPr>
                        <a:t>2%</a:t>
                      </a:r>
                      <a:endParaRPr lang="pt-BR" sz="1100" dirty="0">
                        <a:effectLst/>
                        <a:latin typeface="Calibri"/>
                        <a:ea typeface="MS Mincho"/>
                        <a:cs typeface="Times New Roman"/>
                      </a:endParaRPr>
                    </a:p>
                  </a:txBody>
                  <a:tcPr marL="68580" marR="68580" marT="0" marB="0" anchor="ctr"/>
                </a:tc>
              </a:tr>
              <a:tr h="203183">
                <a:tc>
                  <a:txBody>
                    <a:bodyPr/>
                    <a:lstStyle/>
                    <a:p>
                      <a:pPr algn="ctr">
                        <a:lnSpc>
                          <a:spcPct val="150000"/>
                        </a:lnSpc>
                        <a:spcAft>
                          <a:spcPts val="0"/>
                        </a:spcAft>
                      </a:pPr>
                      <a:r>
                        <a:rPr lang="pt-BR" sz="1000">
                          <a:effectLst/>
                        </a:rPr>
                        <a:t>Microondas</a:t>
                      </a:r>
                      <a:endParaRPr lang="pt-BR" sz="1100">
                        <a:effectLst/>
                        <a:latin typeface="Calibri"/>
                        <a:ea typeface="MS Mincho"/>
                        <a:cs typeface="Times New Roman"/>
                      </a:endParaRPr>
                    </a:p>
                  </a:txBody>
                  <a:tcPr marL="68580" marR="68580" marT="0" marB="0" anchor="ctr"/>
                </a:tc>
                <a:tc>
                  <a:txBody>
                    <a:bodyPr/>
                    <a:lstStyle/>
                    <a:p>
                      <a:pPr algn="ctr">
                        <a:lnSpc>
                          <a:spcPct val="150000"/>
                        </a:lnSpc>
                        <a:spcAft>
                          <a:spcPts val="0"/>
                        </a:spcAft>
                      </a:pPr>
                      <a:r>
                        <a:rPr lang="pt-BR" sz="1000">
                          <a:effectLst/>
                        </a:rPr>
                        <a:t>1%</a:t>
                      </a:r>
                      <a:endParaRPr lang="pt-BR" sz="1100">
                        <a:effectLst/>
                        <a:latin typeface="Calibri"/>
                        <a:ea typeface="MS Mincho"/>
                        <a:cs typeface="Times New Roman"/>
                      </a:endParaRPr>
                    </a:p>
                  </a:txBody>
                  <a:tcPr marL="68580" marR="68580" marT="0" marB="0" anchor="ctr"/>
                </a:tc>
              </a:tr>
              <a:tr h="203183">
                <a:tc>
                  <a:txBody>
                    <a:bodyPr/>
                    <a:lstStyle/>
                    <a:p>
                      <a:pPr algn="ctr">
                        <a:lnSpc>
                          <a:spcPct val="150000"/>
                        </a:lnSpc>
                        <a:spcAft>
                          <a:spcPts val="0"/>
                        </a:spcAft>
                      </a:pPr>
                      <a:r>
                        <a:rPr lang="pt-BR" sz="1000" dirty="0" smtClean="0">
                          <a:effectLst/>
                        </a:rPr>
                        <a:t>Lavadoras</a:t>
                      </a:r>
                      <a:endParaRPr lang="pt-BR" sz="1100" dirty="0">
                        <a:effectLst/>
                        <a:latin typeface="Calibri"/>
                        <a:ea typeface="MS Mincho"/>
                        <a:cs typeface="Times New Roman"/>
                      </a:endParaRPr>
                    </a:p>
                  </a:txBody>
                  <a:tcPr marL="68580" marR="68580" marT="0" marB="0" anchor="ctr"/>
                </a:tc>
                <a:tc>
                  <a:txBody>
                    <a:bodyPr/>
                    <a:lstStyle/>
                    <a:p>
                      <a:pPr algn="ctr">
                        <a:lnSpc>
                          <a:spcPct val="150000"/>
                        </a:lnSpc>
                        <a:spcAft>
                          <a:spcPts val="0"/>
                        </a:spcAft>
                      </a:pPr>
                      <a:r>
                        <a:rPr lang="pt-BR" sz="1000" dirty="0">
                          <a:effectLst/>
                        </a:rPr>
                        <a:t>4%</a:t>
                      </a:r>
                      <a:endParaRPr lang="pt-BR" sz="1100" dirty="0">
                        <a:effectLst/>
                        <a:latin typeface="Calibri"/>
                        <a:ea typeface="MS Mincho"/>
                        <a:cs typeface="Times New Roman"/>
                      </a:endParaRPr>
                    </a:p>
                  </a:txBody>
                  <a:tcPr marL="68580" marR="68580" marT="0" marB="0" anchor="ctr"/>
                </a:tc>
              </a:tr>
              <a:tr h="200418">
                <a:tc>
                  <a:txBody>
                    <a:bodyPr/>
                    <a:lstStyle/>
                    <a:p>
                      <a:pPr algn="ctr">
                        <a:lnSpc>
                          <a:spcPct val="150000"/>
                        </a:lnSpc>
                        <a:spcAft>
                          <a:spcPts val="0"/>
                        </a:spcAft>
                      </a:pPr>
                      <a:endParaRPr lang="pt-BR" sz="1100" dirty="0">
                        <a:effectLst/>
                        <a:latin typeface="Calibri"/>
                        <a:ea typeface="MS Mincho"/>
                        <a:cs typeface="Times New Roman"/>
                      </a:endParaRPr>
                    </a:p>
                  </a:txBody>
                  <a:tcPr marL="68580" marR="68580" marT="0" marB="0" anchor="ctr"/>
                </a:tc>
                <a:tc>
                  <a:txBody>
                    <a:bodyPr/>
                    <a:lstStyle/>
                    <a:p>
                      <a:pPr algn="ctr">
                        <a:lnSpc>
                          <a:spcPct val="150000"/>
                        </a:lnSpc>
                        <a:spcAft>
                          <a:spcPts val="0"/>
                        </a:spcAft>
                      </a:pPr>
                      <a:endParaRPr lang="pt-BR" sz="1100" dirty="0">
                        <a:effectLst/>
                        <a:latin typeface="Calibri"/>
                        <a:ea typeface="MS Mincho"/>
                        <a:cs typeface="Times New Roman"/>
                      </a:endParaRPr>
                    </a:p>
                  </a:txBody>
                  <a:tcPr marL="68580" marR="68580" marT="0" marB="0" anchor="ctr"/>
                </a:tc>
              </a:tr>
            </a:tbl>
          </a:graphicData>
        </a:graphic>
      </p:graphicFrame>
      <p:sp>
        <p:nvSpPr>
          <p:cNvPr id="5" name="Elipse 4"/>
          <p:cNvSpPr/>
          <p:nvPr/>
        </p:nvSpPr>
        <p:spPr>
          <a:xfrm>
            <a:off x="5004048" y="1052736"/>
            <a:ext cx="3240360" cy="288032"/>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cxnSp>
        <p:nvCxnSpPr>
          <p:cNvPr id="7" name="Conector de seta reta 6"/>
          <p:cNvCxnSpPr>
            <a:endCxn id="5" idx="2"/>
          </p:cNvCxnSpPr>
          <p:nvPr/>
        </p:nvCxnSpPr>
        <p:spPr>
          <a:xfrm flipV="1">
            <a:off x="3563888" y="1196752"/>
            <a:ext cx="1440160" cy="57606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Elipse 11"/>
          <p:cNvSpPr/>
          <p:nvPr/>
        </p:nvSpPr>
        <p:spPr>
          <a:xfrm>
            <a:off x="4932040" y="1340768"/>
            <a:ext cx="3240360" cy="675904"/>
          </a:xfrm>
          <a:prstGeom prst="ellipse">
            <a:avLst/>
          </a:prstGeom>
          <a:noFill/>
          <a:ln>
            <a:solidFill>
              <a:srgbClr val="FFFF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
        <p:nvSpPr>
          <p:cNvPr id="11" name="Elipse 10"/>
          <p:cNvSpPr/>
          <p:nvPr/>
        </p:nvSpPr>
        <p:spPr>
          <a:xfrm>
            <a:off x="5024368" y="2056872"/>
            <a:ext cx="3240360" cy="1351808"/>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t-BR">
              <a:solidFill>
                <a:schemeClr val="dk1"/>
              </a:solidFill>
            </a:endParaRPr>
          </a:p>
        </p:txBody>
      </p:sp>
    </p:spTree>
    <p:extLst>
      <p:ext uri="{BB962C8B-B14F-4D97-AF65-F5344CB8AC3E}">
        <p14:creationId xmlns:p14="http://schemas.microsoft.com/office/powerpoint/2010/main" val="1329992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5" fill="hold" nodeType="clickEffect">
                                  <p:stCondLst>
                                    <p:cond delay="0"/>
                                  </p:stCondLst>
                                  <p:childTnLst>
                                    <p:set>
                                      <p:cBhvr>
                                        <p:cTn id="12" dur="1" fill="hold">
                                          <p:stCondLst>
                                            <p:cond delay="0"/>
                                          </p:stCondLst>
                                        </p:cTn>
                                        <p:tgtEl>
                                          <p:spTgt spid="1027"/>
                                        </p:tgtEl>
                                        <p:attrNameLst>
                                          <p:attrName>style.visibility</p:attrName>
                                        </p:attrNameLst>
                                      </p:cBhvr>
                                      <p:to>
                                        <p:strVal val="visible"/>
                                      </p:to>
                                    </p:set>
                                    <p:animEffect transition="in" filter="checkerboard(down)">
                                      <p:cBhvr>
                                        <p:cTn id="13" dur="500"/>
                                        <p:tgtEl>
                                          <p:spTgt spid="1027"/>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ox(in)">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diamond(in)">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ox(in)">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box(in)">
                                      <p:cBhvr>
                                        <p:cTn id="3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a:xfrm>
            <a:off x="468313" y="115888"/>
            <a:ext cx="8062912" cy="1143000"/>
          </a:xfrm>
        </p:spPr>
        <p:txBody>
          <a:bodyPr/>
          <a:lstStyle/>
          <a:p>
            <a:r>
              <a:rPr lang="pt-BR" sz="4000"/>
              <a:t>Defini</a:t>
            </a:r>
            <a:r>
              <a:rPr lang="pt-BR" sz="4000">
                <a:latin typeface="Times New Roman"/>
              </a:rPr>
              <a:t>ç</a:t>
            </a:r>
            <a:r>
              <a:rPr lang="pt-BR" sz="4000"/>
              <a:t>ão de Pre</a:t>
            </a:r>
            <a:r>
              <a:rPr lang="pt-BR" sz="4000">
                <a:latin typeface="Times New Roman"/>
              </a:rPr>
              <a:t>ç</a:t>
            </a:r>
            <a:r>
              <a:rPr lang="pt-BR" sz="4000"/>
              <a:t>o Discriminat</a:t>
            </a:r>
            <a:r>
              <a:rPr lang="pt-BR" sz="4000">
                <a:latin typeface="Times New Roman"/>
              </a:rPr>
              <a:t>ó</a:t>
            </a:r>
            <a:r>
              <a:rPr lang="pt-BR" sz="4000"/>
              <a:t>rio</a:t>
            </a:r>
          </a:p>
        </p:txBody>
      </p:sp>
      <p:sp>
        <p:nvSpPr>
          <p:cNvPr id="394243" name="Rectangle 3"/>
          <p:cNvSpPr>
            <a:spLocks noGrp="1" noChangeArrowheads="1"/>
          </p:cNvSpPr>
          <p:nvPr>
            <p:ph type="body" idx="1"/>
          </p:nvPr>
        </p:nvSpPr>
        <p:spPr>
          <a:xfrm>
            <a:off x="685800" y="1412875"/>
            <a:ext cx="7772400" cy="4824413"/>
          </a:xfrm>
        </p:spPr>
        <p:txBody>
          <a:bodyPr/>
          <a:lstStyle/>
          <a:p>
            <a:pPr>
              <a:lnSpc>
                <a:spcPct val="90000"/>
              </a:lnSpc>
            </a:pPr>
            <a:r>
              <a:rPr lang="pt-BR" sz="2400" dirty="0"/>
              <a:t>D</a:t>
            </a:r>
            <a:r>
              <a:rPr lang="pt-BR" sz="2400" dirty="0" smtClean="0"/>
              <a:t>uas unidades de um mesmo </a:t>
            </a:r>
            <a:r>
              <a:rPr lang="pt-BR" sz="2400" dirty="0"/>
              <a:t>bem </a:t>
            </a:r>
            <a:r>
              <a:rPr lang="pt-BR" sz="2400" dirty="0" smtClean="0"/>
              <a:t>são vendidas </a:t>
            </a:r>
            <a:r>
              <a:rPr lang="pt-BR" sz="2400" dirty="0"/>
              <a:t>a pre</a:t>
            </a:r>
            <a:r>
              <a:rPr lang="pt-BR" sz="2400" dirty="0">
                <a:latin typeface="Times New Roman"/>
              </a:rPr>
              <a:t>ç</a:t>
            </a:r>
            <a:r>
              <a:rPr lang="pt-BR" sz="2400" dirty="0"/>
              <a:t>os </a:t>
            </a:r>
            <a:r>
              <a:rPr lang="pt-BR" sz="2400" dirty="0" smtClean="0"/>
              <a:t>diferentes</a:t>
            </a:r>
            <a:endParaRPr lang="pt-BR" sz="2400" dirty="0"/>
          </a:p>
          <a:p>
            <a:pPr>
              <a:lnSpc>
                <a:spcPct val="90000"/>
              </a:lnSpc>
            </a:pPr>
            <a:r>
              <a:rPr lang="pt-BR" sz="2400" dirty="0" smtClean="0"/>
              <a:t>Unidades </a:t>
            </a:r>
            <a:r>
              <a:rPr lang="pt-BR" sz="2400" dirty="0" smtClean="0"/>
              <a:t>de um mesmo </a:t>
            </a:r>
            <a:r>
              <a:rPr lang="pt-BR" sz="2400" dirty="0"/>
              <a:t>bem são vendidas a pre</a:t>
            </a:r>
            <a:r>
              <a:rPr lang="pt-BR" sz="2400" dirty="0">
                <a:latin typeface="Times New Roman"/>
              </a:rPr>
              <a:t>ç</a:t>
            </a:r>
            <a:r>
              <a:rPr lang="pt-BR" sz="2400" dirty="0"/>
              <a:t>os diferentes para consumidores </a:t>
            </a:r>
            <a:r>
              <a:rPr lang="pt-BR" sz="2400" dirty="0" smtClean="0"/>
              <a:t>diferentes</a:t>
            </a:r>
          </a:p>
          <a:p>
            <a:pPr>
              <a:lnSpc>
                <a:spcPct val="90000"/>
              </a:lnSpc>
            </a:pPr>
            <a:r>
              <a:rPr lang="pt-BR" sz="2400" dirty="0" smtClean="0"/>
              <a:t>A </a:t>
            </a:r>
            <a:r>
              <a:rPr lang="pt-BR" sz="2400" dirty="0"/>
              <a:t>venda de produtos diferenciados a consumidores distintos não exclui a presen</a:t>
            </a:r>
            <a:r>
              <a:rPr lang="pt-BR" sz="2400" dirty="0">
                <a:latin typeface="Times New Roman"/>
              </a:rPr>
              <a:t>ç</a:t>
            </a:r>
            <a:r>
              <a:rPr lang="pt-BR" sz="2400" dirty="0"/>
              <a:t>a de </a:t>
            </a:r>
            <a:r>
              <a:rPr lang="pt-BR" sz="2400" dirty="0" smtClean="0"/>
              <a:t>discrimina</a:t>
            </a:r>
            <a:r>
              <a:rPr lang="pt-BR" sz="2400" dirty="0" smtClean="0">
                <a:latin typeface="Times New Roman"/>
              </a:rPr>
              <a:t>ç</a:t>
            </a:r>
            <a:r>
              <a:rPr lang="pt-BR" sz="2400" dirty="0" smtClean="0"/>
              <a:t>ão </a:t>
            </a:r>
            <a:endParaRPr lang="pt-B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4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685800" y="188913"/>
            <a:ext cx="7772400" cy="1143000"/>
          </a:xfrm>
        </p:spPr>
        <p:txBody>
          <a:bodyPr>
            <a:normAutofit/>
          </a:bodyPr>
          <a:lstStyle/>
          <a:p>
            <a:r>
              <a:rPr lang="pt-BR" sz="4000" dirty="0" smtClean="0"/>
              <a:t> Possibilidade </a:t>
            </a:r>
            <a:r>
              <a:rPr lang="pt-BR" sz="4000" dirty="0"/>
              <a:t>de arbitragem</a:t>
            </a:r>
          </a:p>
        </p:txBody>
      </p:sp>
      <p:sp>
        <p:nvSpPr>
          <p:cNvPr id="396291" name="Rectangle 3"/>
          <p:cNvSpPr>
            <a:spLocks noGrp="1" noChangeArrowheads="1"/>
          </p:cNvSpPr>
          <p:nvPr>
            <p:ph type="body" idx="1"/>
          </p:nvPr>
        </p:nvSpPr>
        <p:spPr>
          <a:xfrm>
            <a:off x="685800" y="1268760"/>
            <a:ext cx="7772400" cy="5040560"/>
          </a:xfrm>
        </p:spPr>
        <p:txBody>
          <a:bodyPr>
            <a:normAutofit/>
          </a:bodyPr>
          <a:lstStyle/>
          <a:p>
            <a:pPr>
              <a:lnSpc>
                <a:spcPct val="90000"/>
              </a:lnSpc>
            </a:pPr>
            <a:r>
              <a:rPr lang="pt-BR" sz="2800" dirty="0"/>
              <a:t>Discriminação de preços está associada a dois tipos de arbitragem:</a:t>
            </a:r>
          </a:p>
          <a:p>
            <a:pPr lvl="1">
              <a:lnSpc>
                <a:spcPct val="90000"/>
              </a:lnSpc>
            </a:pPr>
            <a:r>
              <a:rPr lang="pt-BR" sz="2600" dirty="0"/>
              <a:t>Transferência de Mercadorias </a:t>
            </a:r>
          </a:p>
          <a:p>
            <a:pPr lvl="2">
              <a:lnSpc>
                <a:spcPct val="90000"/>
              </a:lnSpc>
            </a:pPr>
            <a:r>
              <a:rPr lang="pt-BR" sz="2000" dirty="0" smtClean="0"/>
              <a:t>Consumidor que paga preço menor pode revender ao consumidor que paga preço maior</a:t>
            </a:r>
          </a:p>
          <a:p>
            <a:pPr lvl="2">
              <a:lnSpc>
                <a:spcPct val="90000"/>
              </a:lnSpc>
            </a:pPr>
            <a:r>
              <a:rPr lang="pt-BR" sz="2000" dirty="0" smtClean="0"/>
              <a:t>Ambos terão vantagem  </a:t>
            </a:r>
            <a:endParaRPr lang="pt-BR" sz="2000" dirty="0" smtClean="0"/>
          </a:p>
          <a:p>
            <a:pPr lvl="2">
              <a:lnSpc>
                <a:spcPct val="90000"/>
              </a:lnSpc>
            </a:pPr>
            <a:r>
              <a:rPr lang="pt-BR" sz="2000" dirty="0" smtClean="0"/>
              <a:t>Se </a:t>
            </a:r>
            <a:r>
              <a:rPr lang="pt-BR" sz="2000" dirty="0" smtClean="0"/>
              <a:t>os </a:t>
            </a:r>
            <a:r>
              <a:rPr lang="pt-BR" sz="2000" dirty="0"/>
              <a:t>custos de transação são </a:t>
            </a:r>
            <a:r>
              <a:rPr lang="pt-BR" sz="2000" dirty="0" smtClean="0"/>
              <a:t>baixos a arbitragem previne discriminação</a:t>
            </a:r>
            <a:endParaRPr lang="pt-BR" sz="2000" dirty="0"/>
          </a:p>
          <a:p>
            <a:pPr lvl="1">
              <a:lnSpc>
                <a:spcPct val="90000"/>
              </a:lnSpc>
            </a:pPr>
            <a:r>
              <a:rPr lang="pt-BR" sz="2600" dirty="0"/>
              <a:t>Transferência de demandas entre consumidores</a:t>
            </a:r>
          </a:p>
          <a:p>
            <a:pPr lvl="2">
              <a:lnSpc>
                <a:spcPct val="90000"/>
              </a:lnSpc>
            </a:pPr>
            <a:r>
              <a:rPr lang="pt-BR" sz="2000" dirty="0"/>
              <a:t>Pacotes com descontos por quantidade</a:t>
            </a:r>
          </a:p>
          <a:p>
            <a:pPr lvl="2">
              <a:lnSpc>
                <a:spcPct val="90000"/>
              </a:lnSpc>
            </a:pPr>
            <a:r>
              <a:rPr lang="pt-BR" sz="2000" dirty="0"/>
              <a:t>Pacotes específicos para diferentes </a:t>
            </a:r>
            <a:r>
              <a:rPr lang="pt-BR" sz="2000" dirty="0" smtClean="0"/>
              <a:t>consumidores</a:t>
            </a:r>
            <a:endParaRPr lang="pt-B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62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629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9629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9629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96291">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6291">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96291">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962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29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Rectangle 2"/>
          <p:cNvSpPr>
            <a:spLocks noGrp="1" noChangeArrowheads="1"/>
          </p:cNvSpPr>
          <p:nvPr>
            <p:ph type="title"/>
          </p:nvPr>
        </p:nvSpPr>
        <p:spPr>
          <a:xfrm>
            <a:off x="685800" y="188913"/>
            <a:ext cx="7772400" cy="1143000"/>
          </a:xfrm>
        </p:spPr>
        <p:txBody>
          <a:bodyPr/>
          <a:lstStyle/>
          <a:p>
            <a:r>
              <a:rPr lang="pt-BR" sz="4000"/>
              <a:t>Discrimina</a:t>
            </a:r>
            <a:r>
              <a:rPr lang="pt-BR" sz="4000">
                <a:latin typeface="Times New Roman"/>
              </a:rPr>
              <a:t>ç</a:t>
            </a:r>
            <a:r>
              <a:rPr lang="pt-BR" sz="4000"/>
              <a:t>ão Perfeita de Pre</a:t>
            </a:r>
            <a:r>
              <a:rPr lang="pt-BR" sz="4000">
                <a:latin typeface="Times New Roman"/>
              </a:rPr>
              <a:t>ç</a:t>
            </a:r>
            <a:r>
              <a:rPr lang="pt-BR" sz="4000"/>
              <a:t>os</a:t>
            </a:r>
          </a:p>
        </p:txBody>
      </p:sp>
      <p:sp>
        <p:nvSpPr>
          <p:cNvPr id="398339" name="Rectangle 3"/>
          <p:cNvSpPr>
            <a:spLocks noGrp="1" noChangeArrowheads="1"/>
          </p:cNvSpPr>
          <p:nvPr>
            <p:ph type="body" sz="half" idx="1"/>
          </p:nvPr>
        </p:nvSpPr>
        <p:spPr>
          <a:xfrm>
            <a:off x="685800" y="1484313"/>
            <a:ext cx="7626350" cy="4114800"/>
          </a:xfrm>
        </p:spPr>
        <p:txBody>
          <a:bodyPr>
            <a:normAutofit fontScale="92500" lnSpcReduction="10000"/>
          </a:bodyPr>
          <a:lstStyle/>
          <a:p>
            <a:r>
              <a:rPr lang="pt-BR" sz="2400" dirty="0"/>
              <a:t>Cada consumidor tem uma disposição a pagar </a:t>
            </a:r>
            <a:r>
              <a:rPr lang="pt-BR" sz="2400" b="1" i="1" dirty="0">
                <a:effectLst>
                  <a:outerShdw blurRad="38100" dist="38100" dir="2700000" algn="tl">
                    <a:srgbClr val="C0C0C0"/>
                  </a:outerShdw>
                </a:effectLst>
              </a:rPr>
              <a:t>v </a:t>
            </a:r>
            <a:r>
              <a:rPr lang="pt-BR" sz="2400" dirty="0"/>
              <a:t> por um </a:t>
            </a:r>
            <a:r>
              <a:rPr lang="pt-BR" sz="2400" dirty="0" smtClean="0"/>
              <a:t>bem </a:t>
            </a:r>
            <a:endParaRPr lang="pt-BR" sz="2400" dirty="0"/>
          </a:p>
          <a:p>
            <a:r>
              <a:rPr lang="pt-BR" sz="2400" dirty="0"/>
              <a:t>O monopolista irá cobrar um preço que esgota o excedente do consumidor tal que, </a:t>
            </a:r>
            <a:r>
              <a:rPr lang="pt-BR" sz="2400" b="1" i="1" dirty="0">
                <a:effectLst>
                  <a:outerShdw blurRad="38100" dist="38100" dir="2700000" algn="tl">
                    <a:srgbClr val="C0C0C0"/>
                  </a:outerShdw>
                </a:effectLst>
              </a:rPr>
              <a:t>p = v</a:t>
            </a:r>
          </a:p>
          <a:p>
            <a:endParaRPr lang="pt-BR" sz="2400" dirty="0" smtClean="0"/>
          </a:p>
          <a:p>
            <a:r>
              <a:rPr lang="pt-BR" sz="2400" dirty="0" smtClean="0"/>
              <a:t>Preço </a:t>
            </a:r>
            <a:r>
              <a:rPr lang="pt-BR" sz="2400" dirty="0"/>
              <a:t>Linear e a Tarifa em duas partes </a:t>
            </a:r>
          </a:p>
          <a:p>
            <a:pPr lvl="1"/>
            <a:r>
              <a:rPr lang="pt-BR" sz="2000" b="1" i="1" dirty="0"/>
              <a:t>T(q) = </a:t>
            </a:r>
            <a:r>
              <a:rPr lang="pt-BR" sz="2000" b="1" i="1" dirty="0" err="1"/>
              <a:t>pq</a:t>
            </a:r>
            <a:endParaRPr lang="pt-BR" sz="2000" b="1" i="1" dirty="0"/>
          </a:p>
          <a:p>
            <a:pPr lvl="1"/>
            <a:r>
              <a:rPr lang="pt-BR" sz="2000" b="1" i="1" dirty="0"/>
              <a:t>T(q) = A +</a:t>
            </a:r>
            <a:r>
              <a:rPr lang="pt-BR" sz="2000" b="1" i="1" dirty="0" err="1"/>
              <a:t>pq</a:t>
            </a:r>
            <a:endParaRPr lang="pt-BR" sz="2000" b="1" i="1" dirty="0"/>
          </a:p>
          <a:p>
            <a:r>
              <a:rPr lang="pt-BR" sz="2400" b="1" i="1" dirty="0"/>
              <a:t>Seja  </a:t>
            </a:r>
            <a:r>
              <a:rPr lang="pt-BR" sz="2400" b="1" i="1" dirty="0" err="1"/>
              <a:t>p</a:t>
            </a:r>
            <a:r>
              <a:rPr lang="pt-BR" sz="2400" b="1" i="1" baseline="30000" dirty="0" err="1"/>
              <a:t>c</a:t>
            </a:r>
            <a:r>
              <a:rPr lang="pt-BR" sz="2400" b="1" i="1" baseline="30000" dirty="0"/>
              <a:t> </a:t>
            </a:r>
            <a:r>
              <a:rPr lang="pt-BR" sz="2400" i="1" dirty="0"/>
              <a:t> o preço competitivo e </a:t>
            </a:r>
            <a:r>
              <a:rPr lang="pt-BR" sz="2400" i="1" dirty="0" err="1" smtClean="0"/>
              <a:t>S</a:t>
            </a:r>
            <a:r>
              <a:rPr lang="pt-BR" sz="2400" b="1" i="1" baseline="30000" dirty="0" err="1" smtClean="0"/>
              <a:t>c</a:t>
            </a:r>
            <a:r>
              <a:rPr lang="pt-BR" sz="2400" b="1" i="1" baseline="30000" dirty="0" smtClean="0"/>
              <a:t> </a:t>
            </a:r>
            <a:r>
              <a:rPr lang="pt-BR" sz="2400" dirty="0"/>
              <a:t>o excedente do consumidor, T(q) será:  </a:t>
            </a:r>
          </a:p>
          <a:p>
            <a:pPr lvl="1"/>
            <a:r>
              <a:rPr lang="pt-BR" b="1" i="1" dirty="0"/>
              <a:t>Se q &gt; 0 ,   </a:t>
            </a:r>
            <a:r>
              <a:rPr lang="pt-BR" b="1" i="1" dirty="0" err="1"/>
              <a:t>p</a:t>
            </a:r>
            <a:r>
              <a:rPr lang="pt-BR" b="1" i="1" baseline="30000" dirty="0" err="1"/>
              <a:t>c</a:t>
            </a:r>
            <a:r>
              <a:rPr lang="pt-BR" i="1" dirty="0" err="1"/>
              <a:t>q</a:t>
            </a:r>
            <a:r>
              <a:rPr lang="pt-BR" i="1" dirty="0"/>
              <a:t> + </a:t>
            </a:r>
            <a:r>
              <a:rPr lang="pt-BR" i="1" dirty="0" err="1"/>
              <a:t>S</a:t>
            </a:r>
            <a:r>
              <a:rPr lang="pt-BR" b="1" i="1" baseline="30000" dirty="0" err="1"/>
              <a:t>c</a:t>
            </a:r>
            <a:r>
              <a:rPr lang="pt-BR" dirty="0"/>
              <a:t>/</a:t>
            </a:r>
            <a:r>
              <a:rPr lang="pt-BR" i="1" dirty="0"/>
              <a:t>n</a:t>
            </a:r>
          </a:p>
          <a:p>
            <a:pPr lvl="1"/>
            <a:r>
              <a:rPr lang="pt-BR" b="1" i="1" dirty="0"/>
              <a:t>Se q = 0 ,   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Line 2"/>
          <p:cNvSpPr>
            <a:spLocks noChangeShapeType="1"/>
          </p:cNvSpPr>
          <p:nvPr/>
        </p:nvSpPr>
        <p:spPr bwMode="auto">
          <a:xfrm>
            <a:off x="2209800" y="1371600"/>
            <a:ext cx="0" cy="4724400"/>
          </a:xfrm>
          <a:prstGeom prst="line">
            <a:avLst/>
          </a:prstGeom>
          <a:noFill/>
          <a:ln w="38100">
            <a:solidFill>
              <a:schemeClr val="tx1"/>
            </a:solidFill>
            <a:round/>
            <a:headEnd/>
            <a:tailEnd/>
          </a:ln>
          <a:effectLst/>
        </p:spPr>
        <p:txBody>
          <a:bodyPr wrap="none" anchor="ctr"/>
          <a:lstStyle/>
          <a:p>
            <a:endParaRPr lang="pt-BR"/>
          </a:p>
        </p:txBody>
      </p:sp>
      <p:sp>
        <p:nvSpPr>
          <p:cNvPr id="402435" name="Line 3"/>
          <p:cNvSpPr>
            <a:spLocks noChangeShapeType="1"/>
          </p:cNvSpPr>
          <p:nvPr/>
        </p:nvSpPr>
        <p:spPr bwMode="auto">
          <a:xfrm>
            <a:off x="2209800" y="6096000"/>
            <a:ext cx="6019800" cy="0"/>
          </a:xfrm>
          <a:prstGeom prst="line">
            <a:avLst/>
          </a:prstGeom>
          <a:noFill/>
          <a:ln w="38100">
            <a:solidFill>
              <a:schemeClr val="tx1"/>
            </a:solidFill>
            <a:round/>
            <a:headEnd/>
            <a:tailEnd/>
          </a:ln>
          <a:effectLst/>
        </p:spPr>
        <p:txBody>
          <a:bodyPr wrap="none" anchor="ctr"/>
          <a:lstStyle/>
          <a:p>
            <a:endParaRPr lang="pt-BR"/>
          </a:p>
        </p:txBody>
      </p:sp>
      <p:sp>
        <p:nvSpPr>
          <p:cNvPr id="402436" name="Line 4"/>
          <p:cNvSpPr>
            <a:spLocks noChangeShapeType="1"/>
          </p:cNvSpPr>
          <p:nvPr/>
        </p:nvSpPr>
        <p:spPr bwMode="auto">
          <a:xfrm>
            <a:off x="2209800" y="1520825"/>
            <a:ext cx="5638800" cy="4572000"/>
          </a:xfrm>
          <a:prstGeom prst="line">
            <a:avLst/>
          </a:prstGeom>
          <a:noFill/>
          <a:ln w="38100" cap="sq">
            <a:solidFill>
              <a:schemeClr val="tx1"/>
            </a:solidFill>
            <a:round/>
            <a:headEnd type="none" w="sm" len="sm"/>
            <a:tailEnd type="none" w="sm" len="sm"/>
          </a:ln>
          <a:effectLst/>
        </p:spPr>
        <p:txBody>
          <a:bodyPr wrap="none" anchor="ctr"/>
          <a:lstStyle/>
          <a:p>
            <a:endParaRPr lang="pt-BR"/>
          </a:p>
        </p:txBody>
      </p:sp>
      <p:sp>
        <p:nvSpPr>
          <p:cNvPr id="402437" name="Rectangle 5"/>
          <p:cNvSpPr>
            <a:spLocks noGrp="1" noChangeArrowheads="1"/>
          </p:cNvSpPr>
          <p:nvPr>
            <p:ph type="title"/>
          </p:nvPr>
        </p:nvSpPr>
        <p:spPr>
          <a:xfrm>
            <a:off x="538163" y="404813"/>
            <a:ext cx="8066087" cy="668337"/>
          </a:xfrm>
        </p:spPr>
        <p:txBody>
          <a:bodyPr/>
          <a:lstStyle/>
          <a:p>
            <a:pPr>
              <a:lnSpc>
                <a:spcPct val="90000"/>
              </a:lnSpc>
            </a:pPr>
            <a:r>
              <a:rPr lang="en-US" sz="4000">
                <a:solidFill>
                  <a:schemeClr val="tx1"/>
                </a:solidFill>
              </a:rPr>
              <a:t>Lucro de Discrimina</a:t>
            </a:r>
            <a:r>
              <a:rPr lang="en-US" sz="4000">
                <a:solidFill>
                  <a:schemeClr val="tx1"/>
                </a:solidFill>
                <a:latin typeface="Times New Roman"/>
              </a:rPr>
              <a:t>ç</a:t>
            </a:r>
            <a:r>
              <a:rPr lang="en-US" sz="4000">
                <a:solidFill>
                  <a:schemeClr val="tx1"/>
                </a:solidFill>
              </a:rPr>
              <a:t>ão Perfeita</a:t>
            </a:r>
            <a:endParaRPr lang="pt-BR" sz="4000">
              <a:solidFill>
                <a:schemeClr val="tx1"/>
              </a:solidFill>
            </a:endParaRPr>
          </a:p>
        </p:txBody>
      </p:sp>
      <p:sp>
        <p:nvSpPr>
          <p:cNvPr id="402438" name="Text Box 6"/>
          <p:cNvSpPr txBox="1">
            <a:spLocks noChangeArrowheads="1"/>
          </p:cNvSpPr>
          <p:nvPr/>
        </p:nvSpPr>
        <p:spPr bwMode="auto">
          <a:xfrm>
            <a:off x="1828800" y="1219200"/>
            <a:ext cx="336550" cy="457200"/>
          </a:xfrm>
          <a:prstGeom prst="rect">
            <a:avLst/>
          </a:prstGeom>
          <a:noFill/>
          <a:ln w="12700" cap="sq">
            <a:noFill/>
            <a:miter lim="800000"/>
            <a:headEnd type="none" w="sm" len="sm"/>
            <a:tailEnd type="none" w="sm" len="sm"/>
          </a:ln>
          <a:effectLst/>
        </p:spPr>
        <p:txBody>
          <a:bodyPr wrap="none">
            <a:spAutoFit/>
          </a:bodyPr>
          <a:lstStyle/>
          <a:p>
            <a:pPr eaLnBrk="0" hangingPunct="0"/>
            <a:r>
              <a:rPr lang="pt-BR">
                <a:latin typeface="Times New Roman" pitchFamily="18" charset="0"/>
              </a:rPr>
              <a:t>$</a:t>
            </a:r>
          </a:p>
        </p:txBody>
      </p:sp>
      <p:sp>
        <p:nvSpPr>
          <p:cNvPr id="402439" name="Text Box 7"/>
          <p:cNvSpPr txBox="1">
            <a:spLocks noChangeArrowheads="1"/>
          </p:cNvSpPr>
          <p:nvPr/>
        </p:nvSpPr>
        <p:spPr bwMode="auto">
          <a:xfrm>
            <a:off x="6994525" y="6137275"/>
            <a:ext cx="1587500" cy="457200"/>
          </a:xfrm>
          <a:prstGeom prst="rect">
            <a:avLst/>
          </a:prstGeom>
          <a:noFill/>
          <a:ln w="38100" cap="sq">
            <a:noFill/>
            <a:miter lim="800000"/>
            <a:headEnd type="none" w="sm" len="sm"/>
            <a:tailEnd type="none" w="sm" len="sm"/>
          </a:ln>
          <a:effectLst/>
        </p:spPr>
        <p:txBody>
          <a:bodyPr wrap="none">
            <a:spAutoFit/>
          </a:bodyPr>
          <a:lstStyle/>
          <a:p>
            <a:pPr eaLnBrk="0" hangingPunct="0"/>
            <a:r>
              <a:rPr lang="pt-BR">
                <a:latin typeface="Times New Roman" pitchFamily="18" charset="0"/>
              </a:rPr>
              <a:t>Quantidade</a:t>
            </a:r>
          </a:p>
        </p:txBody>
      </p:sp>
      <p:sp>
        <p:nvSpPr>
          <p:cNvPr id="402440" name="Line 8"/>
          <p:cNvSpPr>
            <a:spLocks noChangeShapeType="1"/>
          </p:cNvSpPr>
          <p:nvPr/>
        </p:nvSpPr>
        <p:spPr bwMode="auto">
          <a:xfrm flipV="1">
            <a:off x="2209800" y="3657600"/>
            <a:ext cx="5715000" cy="1752600"/>
          </a:xfrm>
          <a:prstGeom prst="line">
            <a:avLst/>
          </a:prstGeom>
          <a:noFill/>
          <a:ln w="38100" cap="sq">
            <a:solidFill>
              <a:schemeClr val="tx1"/>
            </a:solidFill>
            <a:round/>
            <a:headEnd type="none" w="sm" len="sm"/>
            <a:tailEnd type="none" w="sm" len="sm"/>
          </a:ln>
          <a:effectLst/>
        </p:spPr>
        <p:txBody>
          <a:bodyPr wrap="none" anchor="ctr"/>
          <a:lstStyle/>
          <a:p>
            <a:endParaRPr lang="pt-BR"/>
          </a:p>
        </p:txBody>
      </p:sp>
      <p:sp>
        <p:nvSpPr>
          <p:cNvPr id="402441" name="Text Box 9"/>
          <p:cNvSpPr txBox="1">
            <a:spLocks noChangeArrowheads="1"/>
          </p:cNvSpPr>
          <p:nvPr/>
        </p:nvSpPr>
        <p:spPr bwMode="auto">
          <a:xfrm>
            <a:off x="1676400" y="4124325"/>
            <a:ext cx="488950" cy="457200"/>
          </a:xfrm>
          <a:prstGeom prst="rect">
            <a:avLst/>
          </a:prstGeom>
          <a:noFill/>
          <a:ln w="38100" cap="sq">
            <a:noFill/>
            <a:miter lim="800000"/>
            <a:headEnd type="none" w="sm" len="sm"/>
            <a:tailEnd type="none" w="sm" len="sm"/>
          </a:ln>
          <a:effectLst/>
        </p:spPr>
        <p:txBody>
          <a:bodyPr wrap="none">
            <a:spAutoFit/>
          </a:bodyPr>
          <a:lstStyle/>
          <a:p>
            <a:pPr eaLnBrk="0" hangingPunct="0"/>
            <a:r>
              <a:rPr lang="en-US">
                <a:latin typeface="Times New Roman" pitchFamily="18" charset="0"/>
              </a:rPr>
              <a:t>Pc</a:t>
            </a:r>
            <a:endParaRPr lang="pt-BR">
              <a:latin typeface="Times New Roman" pitchFamily="18" charset="0"/>
            </a:endParaRPr>
          </a:p>
        </p:txBody>
      </p:sp>
      <p:sp>
        <p:nvSpPr>
          <p:cNvPr id="402442" name="Text Box 10"/>
          <p:cNvSpPr txBox="1">
            <a:spLocks noChangeArrowheads="1"/>
          </p:cNvSpPr>
          <p:nvPr/>
        </p:nvSpPr>
        <p:spPr bwMode="auto">
          <a:xfrm>
            <a:off x="7848600" y="3429000"/>
            <a:ext cx="850900" cy="457200"/>
          </a:xfrm>
          <a:prstGeom prst="rect">
            <a:avLst/>
          </a:prstGeom>
          <a:noFill/>
          <a:ln w="38100" cap="sq">
            <a:noFill/>
            <a:miter lim="800000"/>
            <a:headEnd type="none" w="sm" len="sm"/>
            <a:tailEnd type="none" w="sm" len="sm"/>
          </a:ln>
          <a:effectLst/>
        </p:spPr>
        <p:txBody>
          <a:bodyPr wrap="none">
            <a:spAutoFit/>
          </a:bodyPr>
          <a:lstStyle/>
          <a:p>
            <a:pPr eaLnBrk="0" hangingPunct="0"/>
            <a:r>
              <a:rPr lang="pt-BR">
                <a:latin typeface="Times New Roman" pitchFamily="18" charset="0"/>
              </a:rPr>
              <a:t>C</a:t>
            </a:r>
            <a:r>
              <a:rPr lang="pt-BR" baseline="-25000">
                <a:latin typeface="Times New Roman" pitchFamily="18" charset="0"/>
              </a:rPr>
              <a:t>Mg</a:t>
            </a:r>
            <a:r>
              <a:rPr lang="en-US" baseline="-25000">
                <a:latin typeface="Times New Roman" pitchFamily="18" charset="0"/>
              </a:rPr>
              <a:t>M</a:t>
            </a:r>
            <a:endParaRPr lang="pt-BR">
              <a:latin typeface="Times New Roman" pitchFamily="18" charset="0"/>
            </a:endParaRPr>
          </a:p>
        </p:txBody>
      </p:sp>
      <p:sp>
        <p:nvSpPr>
          <p:cNvPr id="402443" name="Text Box 11"/>
          <p:cNvSpPr txBox="1">
            <a:spLocks noChangeArrowheads="1"/>
          </p:cNvSpPr>
          <p:nvPr/>
        </p:nvSpPr>
        <p:spPr bwMode="auto">
          <a:xfrm>
            <a:off x="7723188" y="5486400"/>
            <a:ext cx="404812" cy="457200"/>
          </a:xfrm>
          <a:prstGeom prst="rect">
            <a:avLst/>
          </a:prstGeom>
          <a:noFill/>
          <a:ln w="38100" cap="sq">
            <a:noFill/>
            <a:miter lim="800000"/>
            <a:headEnd type="none" w="sm" len="sm"/>
            <a:tailEnd type="none" w="sm" len="sm"/>
          </a:ln>
          <a:effectLst/>
        </p:spPr>
        <p:txBody>
          <a:bodyPr wrap="none">
            <a:spAutoFit/>
          </a:bodyPr>
          <a:lstStyle/>
          <a:p>
            <a:pPr eaLnBrk="0" hangingPunct="0"/>
            <a:r>
              <a:rPr lang="pt-BR">
                <a:latin typeface="Times New Roman" pitchFamily="18" charset="0"/>
              </a:rPr>
              <a:t>D</a:t>
            </a:r>
          </a:p>
        </p:txBody>
      </p:sp>
      <p:sp>
        <p:nvSpPr>
          <p:cNvPr id="402444" name="Text Box 12"/>
          <p:cNvSpPr txBox="1">
            <a:spLocks noChangeArrowheads="1"/>
          </p:cNvSpPr>
          <p:nvPr/>
        </p:nvSpPr>
        <p:spPr bwMode="auto">
          <a:xfrm>
            <a:off x="4171950" y="2667000"/>
            <a:ext cx="471488" cy="457200"/>
          </a:xfrm>
          <a:prstGeom prst="rect">
            <a:avLst/>
          </a:prstGeom>
          <a:noFill/>
          <a:ln w="38100" cap="sq">
            <a:noFill/>
            <a:miter lim="800000"/>
            <a:headEnd type="none" w="sm" len="sm"/>
            <a:tailEnd type="none" w="sm" len="sm"/>
          </a:ln>
          <a:effectLst/>
        </p:spPr>
        <p:txBody>
          <a:bodyPr wrap="none">
            <a:spAutoFit/>
          </a:bodyPr>
          <a:lstStyle/>
          <a:p>
            <a:pPr eaLnBrk="0" hangingPunct="0"/>
            <a:r>
              <a:rPr lang="en-US">
                <a:latin typeface="Times New Roman" pitchFamily="18" charset="0"/>
              </a:rPr>
              <a:t>E</a:t>
            </a:r>
            <a:r>
              <a:rPr lang="en-US" baseline="-25000">
                <a:latin typeface="Times New Roman" pitchFamily="18" charset="0"/>
              </a:rPr>
              <a:t>2</a:t>
            </a:r>
            <a:endParaRPr lang="pt-BR">
              <a:latin typeface="Times New Roman" pitchFamily="18" charset="0"/>
            </a:endParaRPr>
          </a:p>
        </p:txBody>
      </p:sp>
      <p:sp>
        <p:nvSpPr>
          <p:cNvPr id="402445" name="Text Box 13"/>
          <p:cNvSpPr txBox="1">
            <a:spLocks noChangeArrowheads="1"/>
          </p:cNvSpPr>
          <p:nvPr/>
        </p:nvSpPr>
        <p:spPr bwMode="auto">
          <a:xfrm>
            <a:off x="2555875" y="3141663"/>
            <a:ext cx="771525" cy="457200"/>
          </a:xfrm>
          <a:prstGeom prst="rect">
            <a:avLst/>
          </a:prstGeom>
          <a:noFill/>
          <a:ln w="38100" cap="sq">
            <a:noFill/>
            <a:miter lim="800000"/>
            <a:headEnd type="none" w="sm" len="sm"/>
            <a:tailEnd type="none" w="sm" len="sm"/>
          </a:ln>
          <a:effectLst/>
        </p:spPr>
        <p:txBody>
          <a:bodyPr wrap="none">
            <a:spAutoFit/>
          </a:bodyPr>
          <a:lstStyle/>
          <a:p>
            <a:pPr eaLnBrk="0" hangingPunct="0"/>
            <a:r>
              <a:rPr lang="pt-BR">
                <a:latin typeface="Times New Roman" pitchFamily="18" charset="0"/>
              </a:rPr>
              <a:t>R</a:t>
            </a:r>
            <a:r>
              <a:rPr lang="pt-BR" baseline="-25000">
                <a:latin typeface="Times New Roman" pitchFamily="18" charset="0"/>
              </a:rPr>
              <a:t>Mg</a:t>
            </a:r>
            <a:r>
              <a:rPr lang="en-US" baseline="-25000">
                <a:latin typeface="Times New Roman" pitchFamily="18" charset="0"/>
              </a:rPr>
              <a:t>2</a:t>
            </a:r>
            <a:endParaRPr lang="pt-BR">
              <a:latin typeface="Times New Roman" pitchFamily="18" charset="0"/>
            </a:endParaRPr>
          </a:p>
        </p:txBody>
      </p:sp>
      <p:sp>
        <p:nvSpPr>
          <p:cNvPr id="402446" name="Text Box 14"/>
          <p:cNvSpPr txBox="1">
            <a:spLocks noChangeArrowheads="1"/>
          </p:cNvSpPr>
          <p:nvPr/>
        </p:nvSpPr>
        <p:spPr bwMode="auto">
          <a:xfrm>
            <a:off x="5651500" y="3860800"/>
            <a:ext cx="522288" cy="457200"/>
          </a:xfrm>
          <a:prstGeom prst="rect">
            <a:avLst/>
          </a:prstGeom>
          <a:noFill/>
          <a:ln w="38100" cap="sq">
            <a:noFill/>
            <a:miter lim="800000"/>
            <a:headEnd type="none" w="sm" len="sm"/>
            <a:tailEnd type="none" w="sm" len="sm"/>
          </a:ln>
          <a:effectLst/>
        </p:spPr>
        <p:txBody>
          <a:bodyPr wrap="none">
            <a:spAutoFit/>
          </a:bodyPr>
          <a:lstStyle/>
          <a:p>
            <a:pPr eaLnBrk="0" hangingPunct="0"/>
            <a:r>
              <a:rPr lang="en-US">
                <a:latin typeface="Times New Roman" pitchFamily="18" charset="0"/>
              </a:rPr>
              <a:t>E*</a:t>
            </a:r>
            <a:endParaRPr lang="pt-BR" baseline="30000">
              <a:latin typeface="Times New Roman" pitchFamily="18" charset="0"/>
            </a:endParaRPr>
          </a:p>
        </p:txBody>
      </p:sp>
      <p:sp>
        <p:nvSpPr>
          <p:cNvPr id="402447" name="Line 15"/>
          <p:cNvSpPr>
            <a:spLocks noChangeShapeType="1"/>
          </p:cNvSpPr>
          <p:nvPr/>
        </p:nvSpPr>
        <p:spPr bwMode="auto">
          <a:xfrm flipH="1">
            <a:off x="2197100" y="4365625"/>
            <a:ext cx="3527425" cy="0"/>
          </a:xfrm>
          <a:prstGeom prst="line">
            <a:avLst/>
          </a:prstGeom>
          <a:noFill/>
          <a:ln w="9525">
            <a:solidFill>
              <a:schemeClr val="tx1"/>
            </a:solidFill>
            <a:round/>
            <a:headEnd/>
            <a:tailEnd/>
          </a:ln>
          <a:effectLst/>
        </p:spPr>
        <p:txBody>
          <a:bodyPr/>
          <a:lstStyle/>
          <a:p>
            <a:endParaRPr lang="pt-BR"/>
          </a:p>
        </p:txBody>
      </p:sp>
      <p:sp>
        <p:nvSpPr>
          <p:cNvPr id="402448" name="AutoShape 16"/>
          <p:cNvSpPr>
            <a:spLocks noChangeArrowheads="1"/>
          </p:cNvSpPr>
          <p:nvPr/>
        </p:nvSpPr>
        <p:spPr bwMode="auto">
          <a:xfrm>
            <a:off x="2195736" y="1546657"/>
            <a:ext cx="3518852" cy="2808287"/>
          </a:xfrm>
          <a:prstGeom prst="rtTriangle">
            <a:avLst/>
          </a:prstGeom>
          <a:solidFill>
            <a:schemeClr val="accent1"/>
          </a:solidFill>
          <a:ln w="9525">
            <a:solidFill>
              <a:schemeClr val="tx1"/>
            </a:solidFill>
            <a:miter lim="800000"/>
            <a:headEnd/>
            <a:tailEnd/>
          </a:ln>
          <a:effectLst/>
        </p:spPr>
        <p:txBody>
          <a:bodyPr wrap="none" anchor="ctr"/>
          <a:lstStyle/>
          <a:p>
            <a:endParaRPr lang="pt-BR"/>
          </a:p>
        </p:txBody>
      </p:sp>
      <p:sp>
        <p:nvSpPr>
          <p:cNvPr id="402449" name="AutoShape 17"/>
          <p:cNvSpPr>
            <a:spLocks noChangeArrowheads="1"/>
          </p:cNvSpPr>
          <p:nvPr/>
        </p:nvSpPr>
        <p:spPr bwMode="auto">
          <a:xfrm flipV="1">
            <a:off x="2195513" y="4365625"/>
            <a:ext cx="3455987" cy="1079500"/>
          </a:xfrm>
          <a:prstGeom prst="rtTriangle">
            <a:avLst/>
          </a:prstGeom>
          <a:solidFill>
            <a:schemeClr val="accent1"/>
          </a:solidFill>
          <a:ln w="9525">
            <a:solidFill>
              <a:schemeClr val="tx1"/>
            </a:solidFill>
            <a:miter lim="800000"/>
            <a:headEnd/>
            <a:tailEnd/>
          </a:ln>
          <a:effectLst/>
        </p:spPr>
        <p:txBody>
          <a:bodyPr wrap="none" anchor="ctr"/>
          <a:lstStyle/>
          <a:p>
            <a:endParaRPr lang="pt-BR"/>
          </a:p>
        </p:txBody>
      </p:sp>
      <p:sp>
        <p:nvSpPr>
          <p:cNvPr id="402450" name="Text Box 18"/>
          <p:cNvSpPr txBox="1">
            <a:spLocks noChangeArrowheads="1"/>
          </p:cNvSpPr>
          <p:nvPr/>
        </p:nvSpPr>
        <p:spPr bwMode="auto">
          <a:xfrm>
            <a:off x="4870450" y="1338263"/>
            <a:ext cx="3446463" cy="519112"/>
          </a:xfrm>
          <a:prstGeom prst="rect">
            <a:avLst/>
          </a:prstGeom>
          <a:noFill/>
          <a:ln w="9525">
            <a:noFill/>
            <a:miter lim="800000"/>
            <a:headEnd/>
            <a:tailEnd/>
          </a:ln>
          <a:effectLst/>
        </p:spPr>
        <p:txBody>
          <a:bodyPr>
            <a:spAutoFit/>
          </a:bodyPr>
          <a:lstStyle/>
          <a:p>
            <a:r>
              <a:rPr lang="el-GR" sz="2800" b="1" i="1">
                <a:latin typeface="Times New Roman" pitchFamily="18" charset="0"/>
                <a:cs typeface="Times New Roman" pitchFamily="18" charset="0"/>
              </a:rPr>
              <a:t>Π</a:t>
            </a:r>
            <a:r>
              <a:rPr lang="pt-BR" sz="2800" b="1" i="1">
                <a:latin typeface="Times New Roman" pitchFamily="18" charset="0"/>
                <a:cs typeface="Times New Roman" pitchFamily="18" charset="0"/>
              </a:rPr>
              <a:t> =</a:t>
            </a:r>
            <a:r>
              <a:rPr lang="pt-BR" sz="2800" i="1">
                <a:latin typeface="Times New Roman" pitchFamily="18" charset="0"/>
              </a:rPr>
              <a:t>S</a:t>
            </a:r>
            <a:r>
              <a:rPr lang="pt-BR" sz="2800" b="1" i="1" baseline="30000">
                <a:latin typeface="Times New Roman" pitchFamily="18" charset="0"/>
              </a:rPr>
              <a:t>c</a:t>
            </a:r>
            <a:r>
              <a:rPr lang="pt-BR" sz="2800" b="1" i="1">
                <a:latin typeface="Times New Roman" pitchFamily="18" charset="0"/>
                <a:cs typeface="Times New Roman" pitchFamily="18" charset="0"/>
              </a:rPr>
              <a:t> + </a:t>
            </a:r>
            <a:r>
              <a:rPr lang="pt-BR" sz="2800" b="1" i="1">
                <a:latin typeface="Times New Roman" pitchFamily="18" charset="0"/>
              </a:rPr>
              <a:t>p</a:t>
            </a:r>
            <a:r>
              <a:rPr lang="pt-BR" sz="2800" b="1" i="1" baseline="30000">
                <a:latin typeface="Times New Roman" pitchFamily="18" charset="0"/>
              </a:rPr>
              <a:t>c</a:t>
            </a:r>
            <a:r>
              <a:rPr lang="pt-BR" sz="2800" i="1">
                <a:latin typeface="Times New Roman" pitchFamily="18" charset="0"/>
              </a:rPr>
              <a:t>q</a:t>
            </a:r>
            <a:r>
              <a:rPr lang="pt-BR" sz="2800" b="1" i="1" baseline="30000">
                <a:latin typeface="Times New Roman" pitchFamily="18" charset="0"/>
              </a:rPr>
              <a:t>c</a:t>
            </a:r>
            <a:r>
              <a:rPr lang="pt-BR" sz="2800" i="1">
                <a:latin typeface="Times New Roman" pitchFamily="18" charset="0"/>
              </a:rPr>
              <a:t> – C(q</a:t>
            </a:r>
            <a:r>
              <a:rPr lang="pt-BR" sz="2800" b="1" i="1" baseline="30000">
                <a:latin typeface="Times New Roman" pitchFamily="18" charset="0"/>
              </a:rPr>
              <a:t>c</a:t>
            </a:r>
            <a:r>
              <a:rPr lang="pt-BR" sz="2800" i="1">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02443"/>
                                        </p:tgtEl>
                                        <p:attrNameLst>
                                          <p:attrName>style.visibility</p:attrName>
                                        </p:attrNameLst>
                                      </p:cBhvr>
                                      <p:to>
                                        <p:strVal val="visible"/>
                                      </p:to>
                                    </p:set>
                                  </p:childTnLst>
                                </p:cTn>
                              </p:par>
                            </p:childTnLst>
                          </p:cTn>
                        </p:par>
                        <p:par>
                          <p:cTn id="7" fill="hold">
                            <p:stCondLst>
                              <p:cond delay="500"/>
                            </p:stCondLst>
                            <p:childTnLst>
                              <p:par>
                                <p:cTn id="8" presetID="2" presetClass="entr" presetSubtype="8" fill="hold" grpId="0" nodeType="afterEffect">
                                  <p:stCondLst>
                                    <p:cond delay="0"/>
                                  </p:stCondLst>
                                  <p:childTnLst>
                                    <p:set>
                                      <p:cBhvr>
                                        <p:cTn id="9" dur="1" fill="hold">
                                          <p:stCondLst>
                                            <p:cond delay="0"/>
                                          </p:stCondLst>
                                        </p:cTn>
                                        <p:tgtEl>
                                          <p:spTgt spid="402441"/>
                                        </p:tgtEl>
                                        <p:attrNameLst>
                                          <p:attrName>style.visibility</p:attrName>
                                        </p:attrNameLst>
                                      </p:cBhvr>
                                      <p:to>
                                        <p:strVal val="visible"/>
                                      </p:to>
                                    </p:set>
                                    <p:anim calcmode="lin" valueType="num">
                                      <p:cBhvr additive="base">
                                        <p:cTn id="10" dur="500" fill="hold"/>
                                        <p:tgtEl>
                                          <p:spTgt spid="402441"/>
                                        </p:tgtEl>
                                        <p:attrNameLst>
                                          <p:attrName>ppt_x</p:attrName>
                                        </p:attrNameLst>
                                      </p:cBhvr>
                                      <p:tavLst>
                                        <p:tav tm="0">
                                          <p:val>
                                            <p:strVal val="0-#ppt_w/2"/>
                                          </p:val>
                                        </p:tav>
                                        <p:tav tm="100000">
                                          <p:val>
                                            <p:strVal val="#ppt_x"/>
                                          </p:val>
                                        </p:tav>
                                      </p:tavLst>
                                    </p:anim>
                                    <p:anim calcmode="lin" valueType="num">
                                      <p:cBhvr additive="base">
                                        <p:cTn id="11" dur="500" fill="hold"/>
                                        <p:tgtEl>
                                          <p:spTgt spid="402441"/>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02449"/>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4024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2441" grpId="0" autoUpdateAnimBg="0"/>
      <p:bldP spid="402443" grpId="0" autoUpdateAnimBg="0"/>
      <p:bldP spid="402448" grpId="0" animBg="1"/>
      <p:bldP spid="40244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ChangeArrowheads="1"/>
          </p:cNvSpPr>
          <p:nvPr>
            <p:ph type="title"/>
          </p:nvPr>
        </p:nvSpPr>
        <p:spPr>
          <a:xfrm>
            <a:off x="685800" y="115888"/>
            <a:ext cx="7772400" cy="1143000"/>
          </a:xfrm>
        </p:spPr>
        <p:txBody>
          <a:bodyPr/>
          <a:lstStyle/>
          <a:p>
            <a:r>
              <a:rPr lang="pt-BR" sz="3200" dirty="0"/>
              <a:t>Discrimina</a:t>
            </a:r>
            <a:r>
              <a:rPr lang="pt-BR" sz="3200" dirty="0">
                <a:latin typeface="Times New Roman"/>
              </a:rPr>
              <a:t>ç</a:t>
            </a:r>
            <a:r>
              <a:rPr lang="pt-BR" sz="3200" dirty="0"/>
              <a:t>ão de Pre</a:t>
            </a:r>
            <a:r>
              <a:rPr lang="pt-BR" sz="3200" dirty="0">
                <a:latin typeface="Times New Roman"/>
              </a:rPr>
              <a:t>ç</a:t>
            </a:r>
            <a:r>
              <a:rPr lang="pt-BR" sz="3200" dirty="0"/>
              <a:t>os </a:t>
            </a:r>
            <a:r>
              <a:rPr lang="pt-BR" sz="3200" dirty="0" smtClean="0"/>
              <a:t/>
            </a:r>
            <a:br>
              <a:rPr lang="pt-BR" sz="3200" dirty="0" smtClean="0"/>
            </a:br>
            <a:r>
              <a:rPr lang="pt-BR" sz="3200" dirty="0" smtClean="0"/>
              <a:t>em </a:t>
            </a:r>
            <a:r>
              <a:rPr lang="pt-BR" sz="3200" dirty="0" smtClean="0"/>
              <a:t>Múltiplos </a:t>
            </a:r>
            <a:r>
              <a:rPr lang="pt-BR" sz="3200" dirty="0" smtClean="0"/>
              <a:t>Mercados</a:t>
            </a:r>
            <a:endParaRPr lang="pt-BR" sz="3200" dirty="0"/>
          </a:p>
        </p:txBody>
      </p:sp>
      <p:sp>
        <p:nvSpPr>
          <p:cNvPr id="404483" name="Rectangle 3"/>
          <p:cNvSpPr>
            <a:spLocks noGrp="1" noChangeArrowheads="1"/>
          </p:cNvSpPr>
          <p:nvPr>
            <p:ph type="body" idx="1"/>
          </p:nvPr>
        </p:nvSpPr>
        <p:spPr>
          <a:xfrm>
            <a:off x="760413" y="1401762"/>
            <a:ext cx="7772400" cy="4979565"/>
          </a:xfrm>
        </p:spPr>
        <p:txBody>
          <a:bodyPr>
            <a:normAutofit fontScale="92500" lnSpcReduction="10000"/>
          </a:bodyPr>
          <a:lstStyle/>
          <a:p>
            <a:pPr>
              <a:lnSpc>
                <a:spcPct val="110000"/>
              </a:lnSpc>
            </a:pPr>
            <a:r>
              <a:rPr lang="pt-BR" sz="2400" dirty="0"/>
              <a:t>O monopolista é capaz de dividir a demanda agregada </a:t>
            </a:r>
            <a:r>
              <a:rPr lang="pt-BR" sz="2400" dirty="0" smtClean="0"/>
              <a:t>em </a:t>
            </a:r>
            <a:r>
              <a:rPr lang="pt-BR" sz="2400" b="1" i="1" dirty="0" smtClean="0">
                <a:effectLst>
                  <a:outerShdw blurRad="38100" dist="38100" dir="2700000" algn="tl">
                    <a:srgbClr val="C0C0C0"/>
                  </a:outerShdw>
                </a:effectLst>
              </a:rPr>
              <a:t>m </a:t>
            </a:r>
            <a:r>
              <a:rPr lang="pt-BR" sz="2400" dirty="0"/>
              <a:t>grupos ou </a:t>
            </a:r>
            <a:r>
              <a:rPr lang="pt-BR" sz="2400" b="1" i="1" dirty="0">
                <a:effectLst>
                  <a:outerShdw blurRad="38100" dist="38100" dir="2700000" algn="tl">
                    <a:srgbClr val="C0C0C0"/>
                  </a:outerShdw>
                </a:effectLst>
              </a:rPr>
              <a:t>m </a:t>
            </a:r>
            <a:r>
              <a:rPr lang="pt-BR" sz="2400" dirty="0" smtClean="0"/>
              <a:t>mercados </a:t>
            </a:r>
          </a:p>
          <a:p>
            <a:pPr lvl="1">
              <a:lnSpc>
                <a:spcPct val="110000"/>
              </a:lnSpc>
            </a:pPr>
            <a:r>
              <a:rPr lang="pt-BR" sz="2000" dirty="0" smtClean="0"/>
              <a:t>Baseado  </a:t>
            </a:r>
            <a:r>
              <a:rPr lang="pt-BR" sz="2000" dirty="0"/>
              <a:t>em uma informação exógena (idade, sexo, ocupação, </a:t>
            </a:r>
            <a:r>
              <a:rPr lang="pt-BR" sz="2000" dirty="0" smtClean="0"/>
              <a:t>localização, </a:t>
            </a:r>
            <a:r>
              <a:rPr lang="pt-BR" sz="2000" dirty="0" err="1" smtClean="0"/>
              <a:t>etc</a:t>
            </a:r>
            <a:r>
              <a:rPr lang="pt-BR" sz="2000" dirty="0" smtClean="0"/>
              <a:t> )</a:t>
            </a:r>
            <a:endParaRPr lang="pt-BR" sz="2000" dirty="0"/>
          </a:p>
          <a:p>
            <a:pPr>
              <a:lnSpc>
                <a:spcPct val="110000"/>
              </a:lnSpc>
            </a:pPr>
            <a:r>
              <a:rPr lang="pt-BR" sz="2400" dirty="0"/>
              <a:t>Cada grupo tem uma curva de demanda com inclinação </a:t>
            </a:r>
            <a:r>
              <a:rPr lang="pt-BR" sz="2400" dirty="0" smtClean="0"/>
              <a:t>diferente</a:t>
            </a:r>
            <a:endParaRPr lang="pt-BR" sz="2400" dirty="0"/>
          </a:p>
          <a:p>
            <a:pPr>
              <a:lnSpc>
                <a:spcPct val="110000"/>
              </a:lnSpc>
            </a:pPr>
            <a:r>
              <a:rPr lang="pt-BR" sz="2400" dirty="0" smtClean="0"/>
              <a:t>E não ocorre arbitragem </a:t>
            </a:r>
            <a:r>
              <a:rPr lang="pt-BR" sz="2400" i="1" dirty="0" smtClean="0">
                <a:effectLst>
                  <a:outerShdw blurRad="38100" dist="38100" dir="2700000" algn="tl">
                    <a:srgbClr val="C0C0C0"/>
                  </a:outerShdw>
                </a:effectLst>
              </a:rPr>
              <a:t>entre</a:t>
            </a:r>
            <a:r>
              <a:rPr lang="pt-BR" sz="2400" dirty="0" smtClean="0"/>
              <a:t> </a:t>
            </a:r>
            <a:r>
              <a:rPr lang="pt-BR" sz="2400" dirty="0"/>
              <a:t>os </a:t>
            </a:r>
            <a:r>
              <a:rPr lang="pt-BR" sz="2400" dirty="0" smtClean="0"/>
              <a:t>grupos </a:t>
            </a:r>
          </a:p>
          <a:p>
            <a:pPr>
              <a:lnSpc>
                <a:spcPct val="110000"/>
              </a:lnSpc>
            </a:pPr>
            <a:r>
              <a:rPr lang="pt-BR" sz="2400" dirty="0" smtClean="0"/>
              <a:t>E os </a:t>
            </a:r>
            <a:r>
              <a:rPr lang="pt-BR" sz="2400" dirty="0"/>
              <a:t>consumidores </a:t>
            </a:r>
            <a:r>
              <a:rPr lang="pt-BR" sz="2400" i="1" dirty="0">
                <a:effectLst>
                  <a:outerShdw blurRad="38100" dist="38100" dir="2700000" algn="tl">
                    <a:srgbClr val="C0C0C0"/>
                  </a:outerShdw>
                </a:effectLst>
              </a:rPr>
              <a:t>dentro</a:t>
            </a:r>
            <a:r>
              <a:rPr lang="pt-BR" sz="2400" dirty="0"/>
              <a:t> do </a:t>
            </a:r>
            <a:r>
              <a:rPr lang="pt-BR" sz="2400" dirty="0" smtClean="0"/>
              <a:t>grupo são </a:t>
            </a:r>
            <a:r>
              <a:rPr lang="pt-BR" sz="2400" dirty="0" smtClean="0"/>
              <a:t>homogêneos</a:t>
            </a:r>
            <a:endParaRPr lang="pt-BR" sz="2400" dirty="0"/>
          </a:p>
          <a:p>
            <a:pPr>
              <a:lnSpc>
                <a:spcPct val="110000"/>
              </a:lnSpc>
            </a:pPr>
            <a:r>
              <a:rPr lang="pt-BR" sz="2400" dirty="0"/>
              <a:t>Uma tarifa linear é praticada para cada grupo. Tal que:  </a:t>
            </a:r>
          </a:p>
          <a:p>
            <a:pPr>
              <a:lnSpc>
                <a:spcPct val="110000"/>
              </a:lnSpc>
              <a:buFontTx/>
              <a:buNone/>
            </a:pPr>
            <a:r>
              <a:rPr lang="pt-BR" sz="2400" dirty="0"/>
              <a:t>                </a:t>
            </a:r>
            <a:r>
              <a:rPr lang="pt-BR" sz="2800" b="1" i="1" dirty="0">
                <a:effectLst>
                  <a:outerShdw blurRad="38100" dist="38100" dir="2700000" algn="tl">
                    <a:srgbClr val="C0C0C0"/>
                  </a:outerShdw>
                </a:effectLst>
              </a:rPr>
              <a:t> </a:t>
            </a:r>
            <a:r>
              <a:rPr lang="pt-BR" sz="2800" b="1" i="1" dirty="0" err="1">
                <a:effectLst>
                  <a:outerShdw blurRad="38100" dist="38100" dir="2700000" algn="tl">
                    <a:srgbClr val="C0C0C0"/>
                  </a:outerShdw>
                </a:effectLst>
              </a:rPr>
              <a:t>p</a:t>
            </a:r>
            <a:r>
              <a:rPr lang="pt-BR" sz="2400" b="1" i="1" dirty="0" err="1">
                <a:effectLst>
                  <a:outerShdw blurRad="38100" dist="38100" dir="2700000" algn="tl">
                    <a:srgbClr val="C0C0C0"/>
                  </a:outerShdw>
                </a:effectLst>
              </a:rPr>
              <a:t>i</a:t>
            </a:r>
            <a:r>
              <a:rPr lang="pt-BR" sz="2800" b="1" i="1" dirty="0">
                <a:effectLst>
                  <a:outerShdw blurRad="38100" dist="38100" dir="2700000" algn="tl">
                    <a:srgbClr val="C0C0C0"/>
                  </a:outerShdw>
                </a:effectLst>
              </a:rPr>
              <a:t> – C´(q)/</a:t>
            </a:r>
            <a:r>
              <a:rPr lang="pt-BR" sz="2800" b="1" i="1" dirty="0" err="1">
                <a:effectLst>
                  <a:outerShdw blurRad="38100" dist="38100" dir="2700000" algn="tl">
                    <a:srgbClr val="C0C0C0"/>
                  </a:outerShdw>
                </a:effectLst>
              </a:rPr>
              <a:t>p</a:t>
            </a:r>
            <a:r>
              <a:rPr lang="pt-BR" sz="2400" b="1" i="1" dirty="0" err="1">
                <a:effectLst>
                  <a:outerShdw blurRad="38100" dist="38100" dir="2700000" algn="tl">
                    <a:srgbClr val="C0C0C0"/>
                  </a:outerShdw>
                </a:effectLst>
              </a:rPr>
              <a:t>i</a:t>
            </a:r>
            <a:r>
              <a:rPr lang="pt-BR" sz="2800" b="1" i="1" dirty="0">
                <a:effectLst>
                  <a:outerShdw blurRad="38100" dist="38100" dir="2700000" algn="tl">
                    <a:srgbClr val="C0C0C0"/>
                  </a:outerShdw>
                </a:effectLst>
              </a:rPr>
              <a:t> = 1</a:t>
            </a:r>
            <a:r>
              <a:rPr lang="pt-BR" sz="2800" b="1" i="1" dirty="0">
                <a:effectLst>
                  <a:outerShdw blurRad="38100" dist="38100" dir="2700000" algn="tl">
                    <a:srgbClr val="C0C0C0"/>
                  </a:outerShdw>
                </a:effectLst>
                <a:sym typeface="Symbol" pitchFamily="18" charset="2"/>
              </a:rPr>
              <a:t>/</a:t>
            </a:r>
            <a:r>
              <a:rPr lang="pt-BR" sz="2400" b="1" i="1" dirty="0">
                <a:effectLst>
                  <a:outerShdw blurRad="38100" dist="38100" dir="2700000" algn="tl">
                    <a:srgbClr val="C0C0C0"/>
                  </a:outerShdw>
                </a:effectLst>
                <a:sym typeface="Symbol" pitchFamily="18" charset="2"/>
              </a:rPr>
              <a:t>i</a:t>
            </a:r>
            <a:r>
              <a:rPr lang="pt-BR" sz="2400" dirty="0"/>
              <a:t> </a:t>
            </a:r>
          </a:p>
          <a:p>
            <a:pPr>
              <a:lnSpc>
                <a:spcPct val="110000"/>
              </a:lnSpc>
              <a:buFontTx/>
              <a:buNone/>
            </a:pPr>
            <a:endParaRPr lang="pt-BR" sz="2400" dirty="0"/>
          </a:p>
          <a:p>
            <a:pPr>
              <a:lnSpc>
                <a:spcPct val="110000"/>
              </a:lnSpc>
            </a:pPr>
            <a:r>
              <a:rPr lang="pt-BR" sz="2400" dirty="0"/>
              <a:t>O monopolista cobra mais dos grupos com menor elasticidade da demanda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858</TotalTime>
  <Words>1726</Words>
  <Application>Microsoft Office PowerPoint</Application>
  <PresentationFormat>Apresentação na tela (4:3)</PresentationFormat>
  <Paragraphs>377</Paragraphs>
  <Slides>49</Slides>
  <Notes>32</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de slides</vt:lpstr>
      </vt:variant>
      <vt:variant>
        <vt:i4>49</vt:i4>
      </vt:variant>
    </vt:vector>
  </HeadingPairs>
  <TitlesOfParts>
    <vt:vector size="51" baseType="lpstr">
      <vt:lpstr>Tema do Office</vt:lpstr>
      <vt:lpstr>Gráfico</vt:lpstr>
      <vt:lpstr>Estrutura Tarifária </vt:lpstr>
      <vt:lpstr>Roteiro</vt:lpstr>
      <vt:lpstr>Monopólio e Discriminação de Preços</vt:lpstr>
      <vt:lpstr>Monopólio com preço linear  </vt:lpstr>
      <vt:lpstr>Definição de Preço Discriminatório</vt:lpstr>
      <vt:lpstr> Possibilidade de arbitragem</vt:lpstr>
      <vt:lpstr>Discriminação Perfeita de Preços</vt:lpstr>
      <vt:lpstr>Lucro de Discriminação Perfeita</vt:lpstr>
      <vt:lpstr>Discriminação de Preços  em Múltiplos Mercados</vt:lpstr>
      <vt:lpstr>Tarifas em Monopólio Multimercados</vt:lpstr>
      <vt:lpstr>Equilíbrio do Monopolista  com Preço Homogêneo </vt:lpstr>
      <vt:lpstr>É possível melhorar o Excedente Econômico? </vt:lpstr>
      <vt:lpstr>Regra de Preço de Ramsey</vt:lpstr>
      <vt:lpstr>O que acontece com a introdução de preços discriminatórios?</vt:lpstr>
      <vt:lpstr>Custo Marginal de Curto Prazo</vt:lpstr>
      <vt:lpstr>Tarifas de Ponta </vt:lpstr>
      <vt:lpstr>ELEKTRO</vt:lpstr>
      <vt:lpstr>Preços diferenciados Ponta firme e Fora de Ponta</vt:lpstr>
      <vt:lpstr>Efeitos Econômicos da Prática de Preços Médios No caso de Ponta Firme</vt:lpstr>
      <vt:lpstr>Demanda Por Capacidade  Caso de Ponta Variável</vt:lpstr>
      <vt:lpstr>Sinais Econômicos das Tarifas de Fornecimento</vt:lpstr>
      <vt:lpstr>Curvas de Carga Horárias</vt:lpstr>
      <vt:lpstr>Curvas de Carga Horárias</vt:lpstr>
      <vt:lpstr>Curvas de Carga Horárias</vt:lpstr>
      <vt:lpstr>Curvas de Carga Horárias</vt:lpstr>
      <vt:lpstr>Curvas de Carga Horárias</vt:lpstr>
      <vt:lpstr>SE/CO</vt:lpstr>
      <vt:lpstr>Sistema Integrado Nacional</vt:lpstr>
      <vt:lpstr>TARIFAS DE ENERGIA ELÉTRICA</vt:lpstr>
      <vt:lpstr>BANDEIRAS TARIFÁRIAS</vt:lpstr>
      <vt:lpstr>TARIFA PARA O GRUPO  A</vt:lpstr>
      <vt:lpstr>Tarifas Grupo B</vt:lpstr>
      <vt:lpstr>Apresentação do PowerPoint</vt:lpstr>
      <vt:lpstr>FATURA DE ENERGIA        </vt:lpstr>
      <vt:lpstr> DEMANDA DE POTÊNCIA</vt:lpstr>
      <vt:lpstr>Apresentação do PowerPoint</vt:lpstr>
      <vt:lpstr>Apresentação do PowerPoint</vt:lpstr>
      <vt:lpstr>RESULTADO</vt:lpstr>
      <vt:lpstr>BANDEIRAS TARIFÁRIAS</vt:lpstr>
      <vt:lpstr>Sistema tarifário de energia elétrica</vt:lpstr>
      <vt:lpstr>Modalidade tarifária horária branca  </vt:lpstr>
      <vt:lpstr> DEMANDA DE POTÊNCIA</vt:lpstr>
      <vt:lpstr> Tarifa Convencional  É estruturada, para aplicação de um preço único de demanda de potência e um preço único para o consumo de energia elétrica :</vt:lpstr>
      <vt:lpstr>Baixa Tensão: É estruturada para aplicação de um único preço de energia elétrica sendo que a parcela de demanda de potência é cobrada juntamente com a parcela de energia :</vt:lpstr>
      <vt:lpstr>Curvas de Carga sem Modulação :</vt:lpstr>
      <vt:lpstr>Modalidade tarifária horária branca  </vt:lpstr>
      <vt:lpstr>Tarifa Branca</vt:lpstr>
      <vt:lpstr>Tarifa Branca</vt:lpstr>
      <vt:lpstr>Caracterização do Problema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Francisco Anuatti Neto</cp:lastModifiedBy>
  <cp:revision>46</cp:revision>
  <dcterms:created xsi:type="dcterms:W3CDTF">2013-10-29T00:40:25Z</dcterms:created>
  <dcterms:modified xsi:type="dcterms:W3CDTF">2015-11-16T23:47:59Z</dcterms:modified>
</cp:coreProperties>
</file>