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1" r:id="rId6"/>
    <p:sldId id="259" r:id="rId7"/>
    <p:sldId id="273" r:id="rId8"/>
    <p:sldId id="263" r:id="rId9"/>
    <p:sldId id="265" r:id="rId10"/>
    <p:sldId id="262" r:id="rId11"/>
    <p:sldId id="266" r:id="rId12"/>
    <p:sldId id="264" r:id="rId13"/>
    <p:sldId id="257" r:id="rId14"/>
    <p:sldId id="267" r:id="rId15"/>
    <p:sldId id="282" r:id="rId16"/>
    <p:sldId id="291" r:id="rId17"/>
    <p:sldId id="295" r:id="rId18"/>
    <p:sldId id="292" r:id="rId19"/>
    <p:sldId id="286" r:id="rId20"/>
    <p:sldId id="293" r:id="rId21"/>
    <p:sldId id="294" r:id="rId22"/>
    <p:sldId id="269" r:id="rId23"/>
    <p:sldId id="270" r:id="rId24"/>
    <p:sldId id="283" r:id="rId25"/>
    <p:sldId id="284" r:id="rId26"/>
    <p:sldId id="268" r:id="rId27"/>
    <p:sldId id="285" r:id="rId28"/>
    <p:sldId id="277" r:id="rId29"/>
    <p:sldId id="271" r:id="rId30"/>
    <p:sldId id="288" r:id="rId31"/>
    <p:sldId id="297" r:id="rId32"/>
    <p:sldId id="258" r:id="rId33"/>
    <p:sldId id="272" r:id="rId34"/>
    <p:sldId id="274" r:id="rId35"/>
    <p:sldId id="260" r:id="rId36"/>
    <p:sldId id="296" r:id="rId37"/>
    <p:sldId id="275" r:id="rId38"/>
    <p:sldId id="276" r:id="rId39"/>
    <p:sldId id="287" r:id="rId40"/>
    <p:sldId id="278" r:id="rId41"/>
    <p:sldId id="289" r:id="rId42"/>
    <p:sldId id="290" r:id="rId43"/>
    <p:sldId id="279" r:id="rId44"/>
    <p:sldId id="280" r:id="rId45"/>
    <p:sldId id="281" r:id="rId4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4C41C5-8F90-0146-936F-87533DD1F755}" v="150" dt="2023-04-14T00:12:35.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29"/>
  </p:normalViewPr>
  <p:slideViewPr>
    <p:cSldViewPr snapToGrid="0" snapToObjects="1">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0B3984-AC4C-4F6C-B941-2CD461C63525}"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4D57C2CE-F377-4FA3-8824-DB431001F6D0}">
      <dgm:prSet/>
      <dgm:spPr/>
      <dgm:t>
        <a:bodyPr/>
        <a:lstStyle/>
        <a:p>
          <a:r>
            <a:rPr lang="pt-BR"/>
            <a:t>Há duas relações jurídicas: a) entre seguradora, estipulante e segurado; b) entre segurado e estipulante</a:t>
          </a:r>
          <a:endParaRPr lang="en-US"/>
        </a:p>
      </dgm:t>
    </dgm:pt>
    <dgm:pt modelId="{391F27FA-1033-4CEF-803C-B510A1935D42}" type="parTrans" cxnId="{159943D3-B7D9-4982-8F27-B60FE3051991}">
      <dgm:prSet/>
      <dgm:spPr/>
      <dgm:t>
        <a:bodyPr/>
        <a:lstStyle/>
        <a:p>
          <a:endParaRPr lang="en-US"/>
        </a:p>
      </dgm:t>
    </dgm:pt>
    <dgm:pt modelId="{3C0B06E7-97DA-4563-87B1-BF73B36F7497}" type="sibTrans" cxnId="{159943D3-B7D9-4982-8F27-B60FE3051991}">
      <dgm:prSet/>
      <dgm:spPr/>
      <dgm:t>
        <a:bodyPr/>
        <a:lstStyle/>
        <a:p>
          <a:endParaRPr lang="en-US"/>
        </a:p>
      </dgm:t>
    </dgm:pt>
    <dgm:pt modelId="{0BF9695B-99F0-4A91-A143-08C989B762C5}">
      <dgm:prSet/>
      <dgm:spPr/>
      <dgm:t>
        <a:bodyPr/>
        <a:lstStyle/>
        <a:p>
          <a:r>
            <a:rPr lang="pt-BR" dirty="0"/>
            <a:t>Estipulante age como mandatário dos segurados.  por isso, seguradora pode opor ao segurado exceções por inadimplementos do estipulante (por exemplo, não repasse do prêmio)</a:t>
          </a:r>
          <a:endParaRPr lang="en-US" dirty="0"/>
        </a:p>
      </dgm:t>
    </dgm:pt>
    <dgm:pt modelId="{A4FB324E-0856-4F00-9674-62EA10EFBC5F}" type="parTrans" cxnId="{B5AA31C3-92D5-40A2-9A60-0763A22DF32B}">
      <dgm:prSet/>
      <dgm:spPr/>
      <dgm:t>
        <a:bodyPr/>
        <a:lstStyle/>
        <a:p>
          <a:endParaRPr lang="en-US"/>
        </a:p>
      </dgm:t>
    </dgm:pt>
    <dgm:pt modelId="{634FEC77-A09D-4A9D-BACA-98569E5ED6C4}" type="sibTrans" cxnId="{B5AA31C3-92D5-40A2-9A60-0763A22DF32B}">
      <dgm:prSet/>
      <dgm:spPr/>
      <dgm:t>
        <a:bodyPr/>
        <a:lstStyle/>
        <a:p>
          <a:endParaRPr lang="en-US"/>
        </a:p>
      </dgm:t>
    </dgm:pt>
    <dgm:pt modelId="{783EB0B2-F168-4374-AB5E-665B609F7C61}">
      <dgm:prSet/>
      <dgm:spPr/>
      <dgm:t>
        <a:bodyPr/>
        <a:lstStyle/>
        <a:p>
          <a:r>
            <a:rPr lang="pt-BR"/>
            <a:t>Art. 767. No seguro à conta de outrem, o segurador pode opor ao segurado quaisquer defesas que tenha contra o estipulante, por descumprimento das normas de conclusão do contrato, ou de pagamento do prêmio.</a:t>
          </a:r>
          <a:endParaRPr lang="en-US"/>
        </a:p>
      </dgm:t>
    </dgm:pt>
    <dgm:pt modelId="{B10B62E1-06CF-43B5-BAC9-4E28BFA0D2D8}" type="parTrans" cxnId="{23071A1B-96A7-44C8-A95F-36AD7BE2B8CB}">
      <dgm:prSet/>
      <dgm:spPr/>
      <dgm:t>
        <a:bodyPr/>
        <a:lstStyle/>
        <a:p>
          <a:endParaRPr lang="en-US"/>
        </a:p>
      </dgm:t>
    </dgm:pt>
    <dgm:pt modelId="{875742C8-F16F-4AD9-8DD6-D4E51A256E38}" type="sibTrans" cxnId="{23071A1B-96A7-44C8-A95F-36AD7BE2B8CB}">
      <dgm:prSet/>
      <dgm:spPr/>
      <dgm:t>
        <a:bodyPr/>
        <a:lstStyle/>
        <a:p>
          <a:endParaRPr lang="en-US"/>
        </a:p>
      </dgm:t>
    </dgm:pt>
    <dgm:pt modelId="{58F692E8-4B71-451E-9329-BEB7DDFA64D4}">
      <dgm:prSet/>
      <dgm:spPr/>
      <dgm:t>
        <a:bodyPr/>
        <a:lstStyle/>
        <a:p>
          <a:r>
            <a:rPr lang="pt-BR" dirty="0"/>
            <a:t>Estipulante não responde perante o segurado em solidariedade com a seguradora, inexistindo cadeia de consumo. Mas responde por ilícitos contratuais próprios, enquanto mandatária. Exemplo: não repasse de documentos para a seguradora, etc...</a:t>
          </a:r>
          <a:endParaRPr lang="en-US" dirty="0"/>
        </a:p>
      </dgm:t>
    </dgm:pt>
    <dgm:pt modelId="{D70EDCC3-8A95-4CED-A8F7-426D24976221}" type="parTrans" cxnId="{A0D3AC21-3A75-4FC0-A8A7-CE8C8D68B5EC}">
      <dgm:prSet/>
      <dgm:spPr/>
      <dgm:t>
        <a:bodyPr/>
        <a:lstStyle/>
        <a:p>
          <a:endParaRPr lang="en-US"/>
        </a:p>
      </dgm:t>
    </dgm:pt>
    <dgm:pt modelId="{1C2A8E57-81F2-4D43-A25C-F6C5C936D11D}" type="sibTrans" cxnId="{A0D3AC21-3A75-4FC0-A8A7-CE8C8D68B5EC}">
      <dgm:prSet/>
      <dgm:spPr/>
      <dgm:t>
        <a:bodyPr/>
        <a:lstStyle/>
        <a:p>
          <a:endParaRPr lang="en-US"/>
        </a:p>
      </dgm:t>
    </dgm:pt>
    <dgm:pt modelId="{1FE0FAAE-97AC-4040-BBD2-851D28C7A8B5}" type="pres">
      <dgm:prSet presAssocID="{6A0B3984-AC4C-4F6C-B941-2CD461C63525}" presName="linear" presStyleCnt="0">
        <dgm:presLayoutVars>
          <dgm:animLvl val="lvl"/>
          <dgm:resizeHandles val="exact"/>
        </dgm:presLayoutVars>
      </dgm:prSet>
      <dgm:spPr/>
    </dgm:pt>
    <dgm:pt modelId="{9C159F0B-D003-2141-9E61-3E0FE4B64D6E}" type="pres">
      <dgm:prSet presAssocID="{4D57C2CE-F377-4FA3-8824-DB431001F6D0}" presName="parentText" presStyleLbl="node1" presStyleIdx="0" presStyleCnt="4">
        <dgm:presLayoutVars>
          <dgm:chMax val="0"/>
          <dgm:bulletEnabled val="1"/>
        </dgm:presLayoutVars>
      </dgm:prSet>
      <dgm:spPr/>
    </dgm:pt>
    <dgm:pt modelId="{D4744E6B-525F-774A-A3B9-FDF954ECC733}" type="pres">
      <dgm:prSet presAssocID="{3C0B06E7-97DA-4563-87B1-BF73B36F7497}" presName="spacer" presStyleCnt="0"/>
      <dgm:spPr/>
    </dgm:pt>
    <dgm:pt modelId="{29D262E2-1393-5649-BAFB-5966FD44D261}" type="pres">
      <dgm:prSet presAssocID="{0BF9695B-99F0-4A91-A143-08C989B762C5}" presName="parentText" presStyleLbl="node1" presStyleIdx="1" presStyleCnt="4">
        <dgm:presLayoutVars>
          <dgm:chMax val="0"/>
          <dgm:bulletEnabled val="1"/>
        </dgm:presLayoutVars>
      </dgm:prSet>
      <dgm:spPr/>
    </dgm:pt>
    <dgm:pt modelId="{480C7754-8613-0941-8F1E-908BEAA9BCE6}" type="pres">
      <dgm:prSet presAssocID="{634FEC77-A09D-4A9D-BACA-98569E5ED6C4}" presName="spacer" presStyleCnt="0"/>
      <dgm:spPr/>
    </dgm:pt>
    <dgm:pt modelId="{B086DA15-191B-7244-B61F-E50D5F84369A}" type="pres">
      <dgm:prSet presAssocID="{783EB0B2-F168-4374-AB5E-665B609F7C61}" presName="parentText" presStyleLbl="node1" presStyleIdx="2" presStyleCnt="4">
        <dgm:presLayoutVars>
          <dgm:chMax val="0"/>
          <dgm:bulletEnabled val="1"/>
        </dgm:presLayoutVars>
      </dgm:prSet>
      <dgm:spPr/>
    </dgm:pt>
    <dgm:pt modelId="{5243AAE9-AC24-B44F-B438-944E1F19726A}" type="pres">
      <dgm:prSet presAssocID="{875742C8-F16F-4AD9-8DD6-D4E51A256E38}" presName="spacer" presStyleCnt="0"/>
      <dgm:spPr/>
    </dgm:pt>
    <dgm:pt modelId="{B3FEFD3A-CC8B-E343-8837-83F73CFCF7A9}" type="pres">
      <dgm:prSet presAssocID="{58F692E8-4B71-451E-9329-BEB7DDFA64D4}" presName="parentText" presStyleLbl="node1" presStyleIdx="3" presStyleCnt="4">
        <dgm:presLayoutVars>
          <dgm:chMax val="0"/>
          <dgm:bulletEnabled val="1"/>
        </dgm:presLayoutVars>
      </dgm:prSet>
      <dgm:spPr/>
    </dgm:pt>
  </dgm:ptLst>
  <dgm:cxnLst>
    <dgm:cxn modelId="{23071A1B-96A7-44C8-A95F-36AD7BE2B8CB}" srcId="{6A0B3984-AC4C-4F6C-B941-2CD461C63525}" destId="{783EB0B2-F168-4374-AB5E-665B609F7C61}" srcOrd="2" destOrd="0" parTransId="{B10B62E1-06CF-43B5-BAC9-4E28BFA0D2D8}" sibTransId="{875742C8-F16F-4AD9-8DD6-D4E51A256E38}"/>
    <dgm:cxn modelId="{A0D3AC21-3A75-4FC0-A8A7-CE8C8D68B5EC}" srcId="{6A0B3984-AC4C-4F6C-B941-2CD461C63525}" destId="{58F692E8-4B71-451E-9329-BEB7DDFA64D4}" srcOrd="3" destOrd="0" parTransId="{D70EDCC3-8A95-4CED-A8F7-426D24976221}" sibTransId="{1C2A8E57-81F2-4D43-A25C-F6C5C936D11D}"/>
    <dgm:cxn modelId="{9F112122-00E7-7843-9E39-B398ED027D9D}" type="presOf" srcId="{783EB0B2-F168-4374-AB5E-665B609F7C61}" destId="{B086DA15-191B-7244-B61F-E50D5F84369A}" srcOrd="0" destOrd="0" presId="urn:microsoft.com/office/officeart/2005/8/layout/vList2"/>
    <dgm:cxn modelId="{5171A055-6FEF-954C-A70E-B03EB9F166EA}" type="presOf" srcId="{58F692E8-4B71-451E-9329-BEB7DDFA64D4}" destId="{B3FEFD3A-CC8B-E343-8837-83F73CFCF7A9}" srcOrd="0" destOrd="0" presId="urn:microsoft.com/office/officeart/2005/8/layout/vList2"/>
    <dgm:cxn modelId="{D4E4D17B-C497-B047-A861-C8125F4BFE36}" type="presOf" srcId="{0BF9695B-99F0-4A91-A143-08C989B762C5}" destId="{29D262E2-1393-5649-BAFB-5966FD44D261}" srcOrd="0" destOrd="0" presId="urn:microsoft.com/office/officeart/2005/8/layout/vList2"/>
    <dgm:cxn modelId="{B5AA31C3-92D5-40A2-9A60-0763A22DF32B}" srcId="{6A0B3984-AC4C-4F6C-B941-2CD461C63525}" destId="{0BF9695B-99F0-4A91-A143-08C989B762C5}" srcOrd="1" destOrd="0" parTransId="{A4FB324E-0856-4F00-9674-62EA10EFBC5F}" sibTransId="{634FEC77-A09D-4A9D-BACA-98569E5ED6C4}"/>
    <dgm:cxn modelId="{981D73CD-1E2F-814A-A4D8-8A73F1A35145}" type="presOf" srcId="{4D57C2CE-F377-4FA3-8824-DB431001F6D0}" destId="{9C159F0B-D003-2141-9E61-3E0FE4B64D6E}" srcOrd="0" destOrd="0" presId="urn:microsoft.com/office/officeart/2005/8/layout/vList2"/>
    <dgm:cxn modelId="{159943D3-B7D9-4982-8F27-B60FE3051991}" srcId="{6A0B3984-AC4C-4F6C-B941-2CD461C63525}" destId="{4D57C2CE-F377-4FA3-8824-DB431001F6D0}" srcOrd="0" destOrd="0" parTransId="{391F27FA-1033-4CEF-803C-B510A1935D42}" sibTransId="{3C0B06E7-97DA-4563-87B1-BF73B36F7497}"/>
    <dgm:cxn modelId="{04A8D9FC-739A-0E43-83BA-A28217110BA9}" type="presOf" srcId="{6A0B3984-AC4C-4F6C-B941-2CD461C63525}" destId="{1FE0FAAE-97AC-4040-BBD2-851D28C7A8B5}" srcOrd="0" destOrd="0" presId="urn:microsoft.com/office/officeart/2005/8/layout/vList2"/>
    <dgm:cxn modelId="{13FA71E5-98EB-7E43-A463-F42A9CE7F2A7}" type="presParOf" srcId="{1FE0FAAE-97AC-4040-BBD2-851D28C7A8B5}" destId="{9C159F0B-D003-2141-9E61-3E0FE4B64D6E}" srcOrd="0" destOrd="0" presId="urn:microsoft.com/office/officeart/2005/8/layout/vList2"/>
    <dgm:cxn modelId="{D96F6F02-DAEF-B645-82E0-740F533A3280}" type="presParOf" srcId="{1FE0FAAE-97AC-4040-BBD2-851D28C7A8B5}" destId="{D4744E6B-525F-774A-A3B9-FDF954ECC733}" srcOrd="1" destOrd="0" presId="urn:microsoft.com/office/officeart/2005/8/layout/vList2"/>
    <dgm:cxn modelId="{0DB7AD26-6DD1-CF49-B584-75F9F454E4A1}" type="presParOf" srcId="{1FE0FAAE-97AC-4040-BBD2-851D28C7A8B5}" destId="{29D262E2-1393-5649-BAFB-5966FD44D261}" srcOrd="2" destOrd="0" presId="urn:microsoft.com/office/officeart/2005/8/layout/vList2"/>
    <dgm:cxn modelId="{B1FD5EDB-2411-F441-B977-18B3A3BDB5FD}" type="presParOf" srcId="{1FE0FAAE-97AC-4040-BBD2-851D28C7A8B5}" destId="{480C7754-8613-0941-8F1E-908BEAA9BCE6}" srcOrd="3" destOrd="0" presId="urn:microsoft.com/office/officeart/2005/8/layout/vList2"/>
    <dgm:cxn modelId="{07B66771-FAEC-F14C-918B-42D02BC3245B}" type="presParOf" srcId="{1FE0FAAE-97AC-4040-BBD2-851D28C7A8B5}" destId="{B086DA15-191B-7244-B61F-E50D5F84369A}" srcOrd="4" destOrd="0" presId="urn:microsoft.com/office/officeart/2005/8/layout/vList2"/>
    <dgm:cxn modelId="{07FCB49D-28C3-0F42-97BE-23D6F64D2FDA}" type="presParOf" srcId="{1FE0FAAE-97AC-4040-BBD2-851D28C7A8B5}" destId="{5243AAE9-AC24-B44F-B438-944E1F19726A}" srcOrd="5" destOrd="0" presId="urn:microsoft.com/office/officeart/2005/8/layout/vList2"/>
    <dgm:cxn modelId="{DDB213A4-44D0-3B43-A2EA-6EE8112FB12D}" type="presParOf" srcId="{1FE0FAAE-97AC-4040-BBD2-851D28C7A8B5}" destId="{B3FEFD3A-CC8B-E343-8837-83F73CFCF7A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C808140-F25B-4466-921E-0E8C132B3CE3}" type="doc">
      <dgm:prSet loTypeId="urn:microsoft.com/office/officeart/2008/layout/LinedList" loCatId="list" qsTypeId="urn:microsoft.com/office/officeart/2005/8/quickstyle/simple4" qsCatId="simple" csTypeId="urn:microsoft.com/office/officeart/2005/8/colors/accent2_2" csCatId="accent2"/>
      <dgm:spPr/>
      <dgm:t>
        <a:bodyPr/>
        <a:lstStyle/>
        <a:p>
          <a:endParaRPr lang="en-US"/>
        </a:p>
      </dgm:t>
    </dgm:pt>
    <dgm:pt modelId="{173E9A38-5843-4742-8B9A-2563F278B6CC}">
      <dgm:prSet/>
      <dgm:spPr/>
      <dgm:t>
        <a:bodyPr/>
        <a:lstStyle/>
        <a:p>
          <a:r>
            <a:rPr lang="pt-BR"/>
            <a:t>Art. 22. Cada risco excluído deve referir-se a evento definido e preciso, sendo proibidas generalidades que não permitam a identificação de situações concretas.</a:t>
          </a:r>
          <a:endParaRPr lang="en-US"/>
        </a:p>
      </dgm:t>
    </dgm:pt>
    <dgm:pt modelId="{5A629F4E-906E-4CDE-B920-734F70EF2E03}" type="parTrans" cxnId="{FBDAF73D-C2B0-4A51-8851-F17220EA0FA8}">
      <dgm:prSet/>
      <dgm:spPr/>
      <dgm:t>
        <a:bodyPr/>
        <a:lstStyle/>
        <a:p>
          <a:endParaRPr lang="en-US"/>
        </a:p>
      </dgm:t>
    </dgm:pt>
    <dgm:pt modelId="{B5270B23-4838-46B6-AC77-0C1BCFE0118B}" type="sibTrans" cxnId="{FBDAF73D-C2B0-4A51-8851-F17220EA0FA8}">
      <dgm:prSet/>
      <dgm:spPr/>
      <dgm:t>
        <a:bodyPr/>
        <a:lstStyle/>
        <a:p>
          <a:endParaRPr lang="en-US"/>
        </a:p>
      </dgm:t>
    </dgm:pt>
    <dgm:pt modelId="{18306FE4-0C4F-4A8E-ADAB-58EA1A7B8D83}">
      <dgm:prSet/>
      <dgm:spPr/>
      <dgm:t>
        <a:bodyPr/>
        <a:lstStyle/>
        <a:p>
          <a:r>
            <a:rPr lang="pt-BR"/>
            <a:t>Art. 23. É vedado constar no rol de riscos excluídos do seguro eventos decorrentes de atos praticados pelo segurado em estado de insanidade mental, de embriaguez ou sob efeito de substâncias tóxicas.</a:t>
          </a:r>
          <a:endParaRPr lang="en-US"/>
        </a:p>
      </dgm:t>
    </dgm:pt>
    <dgm:pt modelId="{4AE7CB8A-0605-4DAF-8FEA-86B5283EC69C}" type="parTrans" cxnId="{4F7BCDF5-C503-43AB-B29F-B05A7FF016CA}">
      <dgm:prSet/>
      <dgm:spPr/>
      <dgm:t>
        <a:bodyPr/>
        <a:lstStyle/>
        <a:p>
          <a:endParaRPr lang="en-US"/>
        </a:p>
      </dgm:t>
    </dgm:pt>
    <dgm:pt modelId="{D60054B3-CC63-4D0B-807E-2383A7C3A2F7}" type="sibTrans" cxnId="{4F7BCDF5-C503-43AB-B29F-B05A7FF016CA}">
      <dgm:prSet/>
      <dgm:spPr/>
      <dgm:t>
        <a:bodyPr/>
        <a:lstStyle/>
        <a:p>
          <a:endParaRPr lang="en-US"/>
        </a:p>
      </dgm:t>
    </dgm:pt>
    <dgm:pt modelId="{E3CCD742-5A01-406C-A345-498846BB092E}">
      <dgm:prSet/>
      <dgm:spPr/>
      <dgm:t>
        <a:bodyPr/>
        <a:lstStyle/>
        <a:p>
          <a:r>
            <a:rPr lang="pt-BR"/>
            <a:t>(MAS RESSALVA-SE QUE PODE CARACTERIZACAO AGRAVAMENTO DO RISCO, para pensamento minoritário da jurisprudência)</a:t>
          </a:r>
          <a:endParaRPr lang="en-US"/>
        </a:p>
      </dgm:t>
    </dgm:pt>
    <dgm:pt modelId="{D5206CD3-27DC-4D18-B170-E256DD346856}" type="parTrans" cxnId="{F1C397D7-8416-4412-AB04-7546956CF103}">
      <dgm:prSet/>
      <dgm:spPr/>
      <dgm:t>
        <a:bodyPr/>
        <a:lstStyle/>
        <a:p>
          <a:endParaRPr lang="en-US"/>
        </a:p>
      </dgm:t>
    </dgm:pt>
    <dgm:pt modelId="{58A1E714-544E-4895-9A19-A7F4220C4A53}" type="sibTrans" cxnId="{F1C397D7-8416-4412-AB04-7546956CF103}">
      <dgm:prSet/>
      <dgm:spPr/>
      <dgm:t>
        <a:bodyPr/>
        <a:lstStyle/>
        <a:p>
          <a:endParaRPr lang="en-US"/>
        </a:p>
      </dgm:t>
    </dgm:pt>
    <dgm:pt modelId="{288E42EB-9773-4D64-A8C7-6596F4DCD69E}">
      <dgm:prSet/>
      <dgm:spPr/>
      <dgm:t>
        <a:bodyPr/>
        <a:lstStyle/>
        <a:p>
          <a:r>
            <a:rPr lang="pt-BR"/>
            <a:t>O dolo é excluído por força de lei.</a:t>
          </a:r>
          <a:br>
            <a:rPr lang="pt-BR"/>
          </a:br>
          <a:endParaRPr lang="en-US"/>
        </a:p>
      </dgm:t>
    </dgm:pt>
    <dgm:pt modelId="{A8CA2451-FFBB-43AE-988D-ABD44DD81BA6}" type="parTrans" cxnId="{7CC6E0BE-E49E-479D-AF62-ED4ED1CA5982}">
      <dgm:prSet/>
      <dgm:spPr/>
      <dgm:t>
        <a:bodyPr/>
        <a:lstStyle/>
        <a:p>
          <a:endParaRPr lang="en-US"/>
        </a:p>
      </dgm:t>
    </dgm:pt>
    <dgm:pt modelId="{B80A91A2-91B4-42AF-9D53-7D892A32E272}" type="sibTrans" cxnId="{7CC6E0BE-E49E-479D-AF62-ED4ED1CA5982}">
      <dgm:prSet/>
      <dgm:spPr/>
      <dgm:t>
        <a:bodyPr/>
        <a:lstStyle/>
        <a:p>
          <a:endParaRPr lang="en-US"/>
        </a:p>
      </dgm:t>
    </dgm:pt>
    <dgm:pt modelId="{C13CFA5C-1D5D-E047-B400-3574474C8CFD}" type="pres">
      <dgm:prSet presAssocID="{CC808140-F25B-4466-921E-0E8C132B3CE3}" presName="vert0" presStyleCnt="0">
        <dgm:presLayoutVars>
          <dgm:dir/>
          <dgm:animOne val="branch"/>
          <dgm:animLvl val="lvl"/>
        </dgm:presLayoutVars>
      </dgm:prSet>
      <dgm:spPr/>
    </dgm:pt>
    <dgm:pt modelId="{3C70297C-C0CE-1C49-A7FB-45E46DA60D6F}" type="pres">
      <dgm:prSet presAssocID="{173E9A38-5843-4742-8B9A-2563F278B6CC}" presName="thickLine" presStyleLbl="alignNode1" presStyleIdx="0" presStyleCnt="4"/>
      <dgm:spPr/>
    </dgm:pt>
    <dgm:pt modelId="{C36F3894-D824-1A43-9BE0-5595C6779968}" type="pres">
      <dgm:prSet presAssocID="{173E9A38-5843-4742-8B9A-2563F278B6CC}" presName="horz1" presStyleCnt="0"/>
      <dgm:spPr/>
    </dgm:pt>
    <dgm:pt modelId="{C9033E8C-1818-3646-9CF8-859835E9938C}" type="pres">
      <dgm:prSet presAssocID="{173E9A38-5843-4742-8B9A-2563F278B6CC}" presName="tx1" presStyleLbl="revTx" presStyleIdx="0" presStyleCnt="4"/>
      <dgm:spPr/>
    </dgm:pt>
    <dgm:pt modelId="{50947E0C-7A81-6E45-B40D-FCF6D862B834}" type="pres">
      <dgm:prSet presAssocID="{173E9A38-5843-4742-8B9A-2563F278B6CC}" presName="vert1" presStyleCnt="0"/>
      <dgm:spPr/>
    </dgm:pt>
    <dgm:pt modelId="{4361F611-7651-B743-A978-649C29EBBE64}" type="pres">
      <dgm:prSet presAssocID="{18306FE4-0C4F-4A8E-ADAB-58EA1A7B8D83}" presName="thickLine" presStyleLbl="alignNode1" presStyleIdx="1" presStyleCnt="4"/>
      <dgm:spPr/>
    </dgm:pt>
    <dgm:pt modelId="{6DED730D-6711-BA41-8F36-FF6DDE2B3344}" type="pres">
      <dgm:prSet presAssocID="{18306FE4-0C4F-4A8E-ADAB-58EA1A7B8D83}" presName="horz1" presStyleCnt="0"/>
      <dgm:spPr/>
    </dgm:pt>
    <dgm:pt modelId="{6CCE8C46-412D-F646-8314-27EEAA1CB4E0}" type="pres">
      <dgm:prSet presAssocID="{18306FE4-0C4F-4A8E-ADAB-58EA1A7B8D83}" presName="tx1" presStyleLbl="revTx" presStyleIdx="1" presStyleCnt="4"/>
      <dgm:spPr/>
    </dgm:pt>
    <dgm:pt modelId="{52965A14-749D-9B44-A0F4-E822E9D9EF41}" type="pres">
      <dgm:prSet presAssocID="{18306FE4-0C4F-4A8E-ADAB-58EA1A7B8D83}" presName="vert1" presStyleCnt="0"/>
      <dgm:spPr/>
    </dgm:pt>
    <dgm:pt modelId="{86D7B792-84CE-E447-8F7E-C8C852366C65}" type="pres">
      <dgm:prSet presAssocID="{E3CCD742-5A01-406C-A345-498846BB092E}" presName="thickLine" presStyleLbl="alignNode1" presStyleIdx="2" presStyleCnt="4"/>
      <dgm:spPr/>
    </dgm:pt>
    <dgm:pt modelId="{1BC4D97B-7405-B847-81DD-F484978B847D}" type="pres">
      <dgm:prSet presAssocID="{E3CCD742-5A01-406C-A345-498846BB092E}" presName="horz1" presStyleCnt="0"/>
      <dgm:spPr/>
    </dgm:pt>
    <dgm:pt modelId="{095CA51E-350D-8448-B0AB-ECD1EFAC2A91}" type="pres">
      <dgm:prSet presAssocID="{E3CCD742-5A01-406C-A345-498846BB092E}" presName="tx1" presStyleLbl="revTx" presStyleIdx="2" presStyleCnt="4"/>
      <dgm:spPr/>
    </dgm:pt>
    <dgm:pt modelId="{3C8F872E-9CC6-A640-8AF9-0F292912F21A}" type="pres">
      <dgm:prSet presAssocID="{E3CCD742-5A01-406C-A345-498846BB092E}" presName="vert1" presStyleCnt="0"/>
      <dgm:spPr/>
    </dgm:pt>
    <dgm:pt modelId="{C0E878AF-960F-1542-94E5-9C506C793E10}" type="pres">
      <dgm:prSet presAssocID="{288E42EB-9773-4D64-A8C7-6596F4DCD69E}" presName="thickLine" presStyleLbl="alignNode1" presStyleIdx="3" presStyleCnt="4"/>
      <dgm:spPr/>
    </dgm:pt>
    <dgm:pt modelId="{4654A70C-6EA6-EE43-A872-75CB1B042ED5}" type="pres">
      <dgm:prSet presAssocID="{288E42EB-9773-4D64-A8C7-6596F4DCD69E}" presName="horz1" presStyleCnt="0"/>
      <dgm:spPr/>
    </dgm:pt>
    <dgm:pt modelId="{AF63FEC7-956A-494F-9F9B-B68632CFA7E0}" type="pres">
      <dgm:prSet presAssocID="{288E42EB-9773-4D64-A8C7-6596F4DCD69E}" presName="tx1" presStyleLbl="revTx" presStyleIdx="3" presStyleCnt="4"/>
      <dgm:spPr/>
    </dgm:pt>
    <dgm:pt modelId="{ED859F20-A2EC-7C45-9938-CD4AF6AE582B}" type="pres">
      <dgm:prSet presAssocID="{288E42EB-9773-4D64-A8C7-6596F4DCD69E}" presName="vert1" presStyleCnt="0"/>
      <dgm:spPr/>
    </dgm:pt>
  </dgm:ptLst>
  <dgm:cxnLst>
    <dgm:cxn modelId="{B9ED5230-1A0D-1A40-AA9D-58AADC8C1747}" type="presOf" srcId="{288E42EB-9773-4D64-A8C7-6596F4DCD69E}" destId="{AF63FEC7-956A-494F-9F9B-B68632CFA7E0}" srcOrd="0" destOrd="0" presId="urn:microsoft.com/office/officeart/2008/layout/LinedList"/>
    <dgm:cxn modelId="{FBDAF73D-C2B0-4A51-8851-F17220EA0FA8}" srcId="{CC808140-F25B-4466-921E-0E8C132B3CE3}" destId="{173E9A38-5843-4742-8B9A-2563F278B6CC}" srcOrd="0" destOrd="0" parTransId="{5A629F4E-906E-4CDE-B920-734F70EF2E03}" sibTransId="{B5270B23-4838-46B6-AC77-0C1BCFE0118B}"/>
    <dgm:cxn modelId="{FEEA335A-1162-8D4F-B813-D58115CFA29D}" type="presOf" srcId="{173E9A38-5843-4742-8B9A-2563F278B6CC}" destId="{C9033E8C-1818-3646-9CF8-859835E9938C}" srcOrd="0" destOrd="0" presId="urn:microsoft.com/office/officeart/2008/layout/LinedList"/>
    <dgm:cxn modelId="{C56F07B8-09AB-2446-8E5F-E4EB1C97B989}" type="presOf" srcId="{E3CCD742-5A01-406C-A345-498846BB092E}" destId="{095CA51E-350D-8448-B0AB-ECD1EFAC2A91}" srcOrd="0" destOrd="0" presId="urn:microsoft.com/office/officeart/2008/layout/LinedList"/>
    <dgm:cxn modelId="{0DBC15B8-11CE-BD4D-BDF1-3068E61E2A3F}" type="presOf" srcId="{CC808140-F25B-4466-921E-0E8C132B3CE3}" destId="{C13CFA5C-1D5D-E047-B400-3574474C8CFD}" srcOrd="0" destOrd="0" presId="urn:microsoft.com/office/officeart/2008/layout/LinedList"/>
    <dgm:cxn modelId="{7CC6E0BE-E49E-479D-AF62-ED4ED1CA5982}" srcId="{CC808140-F25B-4466-921E-0E8C132B3CE3}" destId="{288E42EB-9773-4D64-A8C7-6596F4DCD69E}" srcOrd="3" destOrd="0" parTransId="{A8CA2451-FFBB-43AE-988D-ABD44DD81BA6}" sibTransId="{B80A91A2-91B4-42AF-9D53-7D892A32E272}"/>
    <dgm:cxn modelId="{F1C397D7-8416-4412-AB04-7546956CF103}" srcId="{CC808140-F25B-4466-921E-0E8C132B3CE3}" destId="{E3CCD742-5A01-406C-A345-498846BB092E}" srcOrd="2" destOrd="0" parTransId="{D5206CD3-27DC-4D18-B170-E256DD346856}" sibTransId="{58A1E714-544E-4895-9A19-A7F4220C4A53}"/>
    <dgm:cxn modelId="{3F3057DD-0390-0B4F-B477-AD64CE0F439F}" type="presOf" srcId="{18306FE4-0C4F-4A8E-ADAB-58EA1A7B8D83}" destId="{6CCE8C46-412D-F646-8314-27EEAA1CB4E0}" srcOrd="0" destOrd="0" presId="urn:microsoft.com/office/officeart/2008/layout/LinedList"/>
    <dgm:cxn modelId="{4F7BCDF5-C503-43AB-B29F-B05A7FF016CA}" srcId="{CC808140-F25B-4466-921E-0E8C132B3CE3}" destId="{18306FE4-0C4F-4A8E-ADAB-58EA1A7B8D83}" srcOrd="1" destOrd="0" parTransId="{4AE7CB8A-0605-4DAF-8FEA-86B5283EC69C}" sibTransId="{D60054B3-CC63-4D0B-807E-2383A7C3A2F7}"/>
    <dgm:cxn modelId="{FE33F067-C848-4140-909B-DCEF6457519A}" type="presParOf" srcId="{C13CFA5C-1D5D-E047-B400-3574474C8CFD}" destId="{3C70297C-C0CE-1C49-A7FB-45E46DA60D6F}" srcOrd="0" destOrd="0" presId="urn:microsoft.com/office/officeart/2008/layout/LinedList"/>
    <dgm:cxn modelId="{D73E5342-7E4F-1C4A-80F9-4E1524D65943}" type="presParOf" srcId="{C13CFA5C-1D5D-E047-B400-3574474C8CFD}" destId="{C36F3894-D824-1A43-9BE0-5595C6779968}" srcOrd="1" destOrd="0" presId="urn:microsoft.com/office/officeart/2008/layout/LinedList"/>
    <dgm:cxn modelId="{D4D01E3A-D907-D647-90AD-6269BD6E699A}" type="presParOf" srcId="{C36F3894-D824-1A43-9BE0-5595C6779968}" destId="{C9033E8C-1818-3646-9CF8-859835E9938C}" srcOrd="0" destOrd="0" presId="urn:microsoft.com/office/officeart/2008/layout/LinedList"/>
    <dgm:cxn modelId="{531C073B-18FC-974E-B043-58D55D664FB1}" type="presParOf" srcId="{C36F3894-D824-1A43-9BE0-5595C6779968}" destId="{50947E0C-7A81-6E45-B40D-FCF6D862B834}" srcOrd="1" destOrd="0" presId="urn:microsoft.com/office/officeart/2008/layout/LinedList"/>
    <dgm:cxn modelId="{586E3183-CE9B-8D4F-8EB4-B5C250DD0CC1}" type="presParOf" srcId="{C13CFA5C-1D5D-E047-B400-3574474C8CFD}" destId="{4361F611-7651-B743-A978-649C29EBBE64}" srcOrd="2" destOrd="0" presId="urn:microsoft.com/office/officeart/2008/layout/LinedList"/>
    <dgm:cxn modelId="{472D4CE8-7AEA-2442-8773-07F10808CC17}" type="presParOf" srcId="{C13CFA5C-1D5D-E047-B400-3574474C8CFD}" destId="{6DED730D-6711-BA41-8F36-FF6DDE2B3344}" srcOrd="3" destOrd="0" presId="urn:microsoft.com/office/officeart/2008/layout/LinedList"/>
    <dgm:cxn modelId="{E7495D01-ACB0-864E-AC58-CA20030B4FDB}" type="presParOf" srcId="{6DED730D-6711-BA41-8F36-FF6DDE2B3344}" destId="{6CCE8C46-412D-F646-8314-27EEAA1CB4E0}" srcOrd="0" destOrd="0" presId="urn:microsoft.com/office/officeart/2008/layout/LinedList"/>
    <dgm:cxn modelId="{C1769BE4-447A-A443-B49F-A06C0D9B4C55}" type="presParOf" srcId="{6DED730D-6711-BA41-8F36-FF6DDE2B3344}" destId="{52965A14-749D-9B44-A0F4-E822E9D9EF41}" srcOrd="1" destOrd="0" presId="urn:microsoft.com/office/officeart/2008/layout/LinedList"/>
    <dgm:cxn modelId="{9FD13CE3-B9CA-144F-B292-49ADFF22D44F}" type="presParOf" srcId="{C13CFA5C-1D5D-E047-B400-3574474C8CFD}" destId="{86D7B792-84CE-E447-8F7E-C8C852366C65}" srcOrd="4" destOrd="0" presId="urn:microsoft.com/office/officeart/2008/layout/LinedList"/>
    <dgm:cxn modelId="{E4387D38-1B03-2D42-9559-32D8D23EB7D6}" type="presParOf" srcId="{C13CFA5C-1D5D-E047-B400-3574474C8CFD}" destId="{1BC4D97B-7405-B847-81DD-F484978B847D}" srcOrd="5" destOrd="0" presId="urn:microsoft.com/office/officeart/2008/layout/LinedList"/>
    <dgm:cxn modelId="{C1B4BC6A-194A-B747-86CC-9DB394BA9057}" type="presParOf" srcId="{1BC4D97B-7405-B847-81DD-F484978B847D}" destId="{095CA51E-350D-8448-B0AB-ECD1EFAC2A91}" srcOrd="0" destOrd="0" presId="urn:microsoft.com/office/officeart/2008/layout/LinedList"/>
    <dgm:cxn modelId="{C225B01D-E196-744E-8764-2F2E145FFD10}" type="presParOf" srcId="{1BC4D97B-7405-B847-81DD-F484978B847D}" destId="{3C8F872E-9CC6-A640-8AF9-0F292912F21A}" srcOrd="1" destOrd="0" presId="urn:microsoft.com/office/officeart/2008/layout/LinedList"/>
    <dgm:cxn modelId="{E8273AD0-103A-7D4D-9B73-C13994EBC447}" type="presParOf" srcId="{C13CFA5C-1D5D-E047-B400-3574474C8CFD}" destId="{C0E878AF-960F-1542-94E5-9C506C793E10}" srcOrd="6" destOrd="0" presId="urn:microsoft.com/office/officeart/2008/layout/LinedList"/>
    <dgm:cxn modelId="{19935C7E-D714-9246-AE86-A13BA09E2D45}" type="presParOf" srcId="{C13CFA5C-1D5D-E047-B400-3574474C8CFD}" destId="{4654A70C-6EA6-EE43-A872-75CB1B042ED5}" srcOrd="7" destOrd="0" presId="urn:microsoft.com/office/officeart/2008/layout/LinedList"/>
    <dgm:cxn modelId="{DCE050AC-3397-C84E-84AD-5458DAE1D339}" type="presParOf" srcId="{4654A70C-6EA6-EE43-A872-75CB1B042ED5}" destId="{AF63FEC7-956A-494F-9F9B-B68632CFA7E0}" srcOrd="0" destOrd="0" presId="urn:microsoft.com/office/officeart/2008/layout/LinedList"/>
    <dgm:cxn modelId="{2E91D8C0-89A5-7043-BEB4-3A4A30215C61}" type="presParOf" srcId="{4654A70C-6EA6-EE43-A872-75CB1B042ED5}" destId="{ED859F20-A2EC-7C45-9938-CD4AF6AE582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0C38CF0-BBC8-4973-9F3E-0A308CBCF5A9}"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27BE1C7B-D3C1-4B93-90A1-482467FAE019}">
      <dgm:prSet/>
      <dgm:spPr/>
      <dgm:t>
        <a:bodyPr/>
        <a:lstStyle/>
        <a:p>
          <a:r>
            <a:rPr lang="pt-BR"/>
            <a:t>Elemento central do contrato, explica todas as regras anteriores sobre risco</a:t>
          </a:r>
          <a:endParaRPr lang="en-US"/>
        </a:p>
      </dgm:t>
    </dgm:pt>
    <dgm:pt modelId="{3AF793C3-B961-4BBC-8E80-4C7583F7B212}" type="parTrans" cxnId="{0F733774-DCC2-4745-B496-D309DA7523F8}">
      <dgm:prSet/>
      <dgm:spPr/>
      <dgm:t>
        <a:bodyPr/>
        <a:lstStyle/>
        <a:p>
          <a:endParaRPr lang="en-US"/>
        </a:p>
      </dgm:t>
    </dgm:pt>
    <dgm:pt modelId="{166DFA89-E60B-4CEB-A1EC-21F959EC354D}" type="sibTrans" cxnId="{0F733774-DCC2-4745-B496-D309DA7523F8}">
      <dgm:prSet/>
      <dgm:spPr/>
      <dgm:t>
        <a:bodyPr/>
        <a:lstStyle/>
        <a:p>
          <a:endParaRPr lang="en-US"/>
        </a:p>
      </dgm:t>
    </dgm:pt>
    <dgm:pt modelId="{15A79E3C-B4F1-4651-ADB8-A5B9C57E7206}">
      <dgm:prSet/>
      <dgm:spPr/>
      <dgm:t>
        <a:bodyPr/>
        <a:lstStyle/>
        <a:p>
          <a:r>
            <a:rPr lang="pt-BR"/>
            <a:t>Jogar dentro das regras, zelando pela função do contrato e tutelando as expectativas das partes, quando contrataram.</a:t>
          </a:r>
          <a:endParaRPr lang="en-US"/>
        </a:p>
      </dgm:t>
    </dgm:pt>
    <dgm:pt modelId="{23F884E7-0FC1-46A3-A628-8BA70255A841}" type="parTrans" cxnId="{895569E4-CF26-4F2A-801D-B5592468E1FE}">
      <dgm:prSet/>
      <dgm:spPr/>
      <dgm:t>
        <a:bodyPr/>
        <a:lstStyle/>
        <a:p>
          <a:endParaRPr lang="en-US"/>
        </a:p>
      </dgm:t>
    </dgm:pt>
    <dgm:pt modelId="{9165E93E-A56C-4137-AFBF-45EFF3D4272A}" type="sibTrans" cxnId="{895569E4-CF26-4F2A-801D-B5592468E1FE}">
      <dgm:prSet/>
      <dgm:spPr/>
      <dgm:t>
        <a:bodyPr/>
        <a:lstStyle/>
        <a:p>
          <a:endParaRPr lang="en-US"/>
        </a:p>
      </dgm:t>
    </dgm:pt>
    <dgm:pt modelId="{247EFD3A-4316-48C8-AD9E-CCF56190B1F3}">
      <dgm:prSet/>
      <dgm:spPr/>
      <dgm:t>
        <a:bodyPr/>
        <a:lstStyle/>
        <a:p>
          <a:r>
            <a:rPr lang="pt-BR"/>
            <a:t>Importante na interpretação do contrato</a:t>
          </a:r>
          <a:endParaRPr lang="en-US"/>
        </a:p>
      </dgm:t>
    </dgm:pt>
    <dgm:pt modelId="{0CA20596-CC4B-4DDF-BE19-D0C631B8A80D}" type="parTrans" cxnId="{C05A4E58-17C0-4F69-A2BE-E3D51887C832}">
      <dgm:prSet/>
      <dgm:spPr/>
      <dgm:t>
        <a:bodyPr/>
        <a:lstStyle/>
        <a:p>
          <a:endParaRPr lang="en-US"/>
        </a:p>
      </dgm:t>
    </dgm:pt>
    <dgm:pt modelId="{BAA70F1E-0420-4F39-B5ED-8F6EB65ECD1B}" type="sibTrans" cxnId="{C05A4E58-17C0-4F69-A2BE-E3D51887C832}">
      <dgm:prSet/>
      <dgm:spPr/>
      <dgm:t>
        <a:bodyPr/>
        <a:lstStyle/>
        <a:p>
          <a:endParaRPr lang="en-US"/>
        </a:p>
      </dgm:t>
    </dgm:pt>
    <dgm:pt modelId="{3F1A92E7-162E-4DC1-9ECC-96542EA6A017}">
      <dgm:prSet/>
      <dgm:spPr/>
      <dgm:t>
        <a:bodyPr/>
        <a:lstStyle/>
        <a:p>
          <a:r>
            <a:rPr lang="pt-BR"/>
            <a:t>Impõe medidas de mitigação de danos e de esforço de salvamento</a:t>
          </a:r>
          <a:endParaRPr lang="en-US"/>
        </a:p>
      </dgm:t>
    </dgm:pt>
    <dgm:pt modelId="{99A62F40-4F8C-4C00-AA0E-6429124820A6}" type="parTrans" cxnId="{55E9006B-2E91-41A5-A4F5-23F014EA455A}">
      <dgm:prSet/>
      <dgm:spPr/>
      <dgm:t>
        <a:bodyPr/>
        <a:lstStyle/>
        <a:p>
          <a:endParaRPr lang="en-US"/>
        </a:p>
      </dgm:t>
    </dgm:pt>
    <dgm:pt modelId="{5C32C06E-DDE9-42B8-B64A-CCD5ADBDEFF5}" type="sibTrans" cxnId="{55E9006B-2E91-41A5-A4F5-23F014EA455A}">
      <dgm:prSet/>
      <dgm:spPr/>
      <dgm:t>
        <a:bodyPr/>
        <a:lstStyle/>
        <a:p>
          <a:endParaRPr lang="en-US"/>
        </a:p>
      </dgm:t>
    </dgm:pt>
    <dgm:pt modelId="{BF1BBB97-6FD3-BC44-A5AA-798576DEE5C3}" type="pres">
      <dgm:prSet presAssocID="{50C38CF0-BBC8-4973-9F3E-0A308CBCF5A9}" presName="vert0" presStyleCnt="0">
        <dgm:presLayoutVars>
          <dgm:dir/>
          <dgm:animOne val="branch"/>
          <dgm:animLvl val="lvl"/>
        </dgm:presLayoutVars>
      </dgm:prSet>
      <dgm:spPr/>
    </dgm:pt>
    <dgm:pt modelId="{912B94F8-8D12-0B49-BE6D-85A1517DECF9}" type="pres">
      <dgm:prSet presAssocID="{27BE1C7B-D3C1-4B93-90A1-482467FAE019}" presName="thickLine" presStyleLbl="alignNode1" presStyleIdx="0" presStyleCnt="4"/>
      <dgm:spPr/>
    </dgm:pt>
    <dgm:pt modelId="{F44C95FF-0418-A043-A653-5E56C93DAF51}" type="pres">
      <dgm:prSet presAssocID="{27BE1C7B-D3C1-4B93-90A1-482467FAE019}" presName="horz1" presStyleCnt="0"/>
      <dgm:spPr/>
    </dgm:pt>
    <dgm:pt modelId="{5006DFCD-DDE3-E348-B696-33FC50630BC4}" type="pres">
      <dgm:prSet presAssocID="{27BE1C7B-D3C1-4B93-90A1-482467FAE019}" presName="tx1" presStyleLbl="revTx" presStyleIdx="0" presStyleCnt="4"/>
      <dgm:spPr/>
    </dgm:pt>
    <dgm:pt modelId="{0E88DB50-AC46-8749-9367-37CDE5A875C4}" type="pres">
      <dgm:prSet presAssocID="{27BE1C7B-D3C1-4B93-90A1-482467FAE019}" presName="vert1" presStyleCnt="0"/>
      <dgm:spPr/>
    </dgm:pt>
    <dgm:pt modelId="{0004A877-E7EE-B445-B0A1-C05B1FC17061}" type="pres">
      <dgm:prSet presAssocID="{15A79E3C-B4F1-4651-ADB8-A5B9C57E7206}" presName="thickLine" presStyleLbl="alignNode1" presStyleIdx="1" presStyleCnt="4"/>
      <dgm:spPr/>
    </dgm:pt>
    <dgm:pt modelId="{AA8E7AE3-F144-9049-8953-1D65DD749528}" type="pres">
      <dgm:prSet presAssocID="{15A79E3C-B4F1-4651-ADB8-A5B9C57E7206}" presName="horz1" presStyleCnt="0"/>
      <dgm:spPr/>
    </dgm:pt>
    <dgm:pt modelId="{98F2B77D-E73C-4148-8EC2-D0EF8FD7E790}" type="pres">
      <dgm:prSet presAssocID="{15A79E3C-B4F1-4651-ADB8-A5B9C57E7206}" presName="tx1" presStyleLbl="revTx" presStyleIdx="1" presStyleCnt="4"/>
      <dgm:spPr/>
    </dgm:pt>
    <dgm:pt modelId="{F405062C-11FA-F34D-A401-67198B1DFD8D}" type="pres">
      <dgm:prSet presAssocID="{15A79E3C-B4F1-4651-ADB8-A5B9C57E7206}" presName="vert1" presStyleCnt="0"/>
      <dgm:spPr/>
    </dgm:pt>
    <dgm:pt modelId="{986EA939-9089-D04A-AC61-1E07A9785250}" type="pres">
      <dgm:prSet presAssocID="{247EFD3A-4316-48C8-AD9E-CCF56190B1F3}" presName="thickLine" presStyleLbl="alignNode1" presStyleIdx="2" presStyleCnt="4"/>
      <dgm:spPr/>
    </dgm:pt>
    <dgm:pt modelId="{B396E204-B781-884C-9760-67189F804008}" type="pres">
      <dgm:prSet presAssocID="{247EFD3A-4316-48C8-AD9E-CCF56190B1F3}" presName="horz1" presStyleCnt="0"/>
      <dgm:spPr/>
    </dgm:pt>
    <dgm:pt modelId="{0D5CCBD4-129F-7044-AF8A-38519C5BA7BB}" type="pres">
      <dgm:prSet presAssocID="{247EFD3A-4316-48C8-AD9E-CCF56190B1F3}" presName="tx1" presStyleLbl="revTx" presStyleIdx="2" presStyleCnt="4"/>
      <dgm:spPr/>
    </dgm:pt>
    <dgm:pt modelId="{F1D35ABE-91BF-D344-B0E1-528962844F58}" type="pres">
      <dgm:prSet presAssocID="{247EFD3A-4316-48C8-AD9E-CCF56190B1F3}" presName="vert1" presStyleCnt="0"/>
      <dgm:spPr/>
    </dgm:pt>
    <dgm:pt modelId="{21539596-A8E5-C54A-9384-7A71A120FBD1}" type="pres">
      <dgm:prSet presAssocID="{3F1A92E7-162E-4DC1-9ECC-96542EA6A017}" presName="thickLine" presStyleLbl="alignNode1" presStyleIdx="3" presStyleCnt="4"/>
      <dgm:spPr/>
    </dgm:pt>
    <dgm:pt modelId="{B8B93A7A-95C0-2542-9DC8-51CFCB5118ED}" type="pres">
      <dgm:prSet presAssocID="{3F1A92E7-162E-4DC1-9ECC-96542EA6A017}" presName="horz1" presStyleCnt="0"/>
      <dgm:spPr/>
    </dgm:pt>
    <dgm:pt modelId="{E8AAF0B2-7DFB-C948-A0CE-E63595619399}" type="pres">
      <dgm:prSet presAssocID="{3F1A92E7-162E-4DC1-9ECC-96542EA6A017}" presName="tx1" presStyleLbl="revTx" presStyleIdx="3" presStyleCnt="4"/>
      <dgm:spPr/>
    </dgm:pt>
    <dgm:pt modelId="{D5492671-8492-4F49-BD69-BFE2E400EFD0}" type="pres">
      <dgm:prSet presAssocID="{3F1A92E7-162E-4DC1-9ECC-96542EA6A017}" presName="vert1" presStyleCnt="0"/>
      <dgm:spPr/>
    </dgm:pt>
  </dgm:ptLst>
  <dgm:cxnLst>
    <dgm:cxn modelId="{1DEF9409-515D-1C45-A565-E56E7FD5A073}" type="presOf" srcId="{3F1A92E7-162E-4DC1-9ECC-96542EA6A017}" destId="{E8AAF0B2-7DFB-C948-A0CE-E63595619399}" srcOrd="0" destOrd="0" presId="urn:microsoft.com/office/officeart/2008/layout/LinedList"/>
    <dgm:cxn modelId="{C05A4E58-17C0-4F69-A2BE-E3D51887C832}" srcId="{50C38CF0-BBC8-4973-9F3E-0A308CBCF5A9}" destId="{247EFD3A-4316-48C8-AD9E-CCF56190B1F3}" srcOrd="2" destOrd="0" parTransId="{0CA20596-CC4B-4DDF-BE19-D0C631B8A80D}" sibTransId="{BAA70F1E-0420-4F39-B5ED-8F6EB65ECD1B}"/>
    <dgm:cxn modelId="{55E9006B-2E91-41A5-A4F5-23F014EA455A}" srcId="{50C38CF0-BBC8-4973-9F3E-0A308CBCF5A9}" destId="{3F1A92E7-162E-4DC1-9ECC-96542EA6A017}" srcOrd="3" destOrd="0" parTransId="{99A62F40-4F8C-4C00-AA0E-6429124820A6}" sibTransId="{5C32C06E-DDE9-42B8-B64A-CCD5ADBDEFF5}"/>
    <dgm:cxn modelId="{0F733774-DCC2-4745-B496-D309DA7523F8}" srcId="{50C38CF0-BBC8-4973-9F3E-0A308CBCF5A9}" destId="{27BE1C7B-D3C1-4B93-90A1-482467FAE019}" srcOrd="0" destOrd="0" parTransId="{3AF793C3-B961-4BBC-8E80-4C7583F7B212}" sibTransId="{166DFA89-E60B-4CEB-A1EC-21F959EC354D}"/>
    <dgm:cxn modelId="{22C456B1-59D6-684B-84B8-A8A308830301}" type="presOf" srcId="{27BE1C7B-D3C1-4B93-90A1-482467FAE019}" destId="{5006DFCD-DDE3-E348-B696-33FC50630BC4}" srcOrd="0" destOrd="0" presId="urn:microsoft.com/office/officeart/2008/layout/LinedList"/>
    <dgm:cxn modelId="{D1DB1FBE-97B9-BA4E-801A-41C61275CD2B}" type="presOf" srcId="{15A79E3C-B4F1-4651-ADB8-A5B9C57E7206}" destId="{98F2B77D-E73C-4148-8EC2-D0EF8FD7E790}" srcOrd="0" destOrd="0" presId="urn:microsoft.com/office/officeart/2008/layout/LinedList"/>
    <dgm:cxn modelId="{101CD5D1-30B0-7140-AACD-252AE2340CB6}" type="presOf" srcId="{247EFD3A-4316-48C8-AD9E-CCF56190B1F3}" destId="{0D5CCBD4-129F-7044-AF8A-38519C5BA7BB}" srcOrd="0" destOrd="0" presId="urn:microsoft.com/office/officeart/2008/layout/LinedList"/>
    <dgm:cxn modelId="{895569E4-CF26-4F2A-801D-B5592468E1FE}" srcId="{50C38CF0-BBC8-4973-9F3E-0A308CBCF5A9}" destId="{15A79E3C-B4F1-4651-ADB8-A5B9C57E7206}" srcOrd="1" destOrd="0" parTransId="{23F884E7-0FC1-46A3-A628-8BA70255A841}" sibTransId="{9165E93E-A56C-4137-AFBF-45EFF3D4272A}"/>
    <dgm:cxn modelId="{DBBDB2F5-88D2-5244-A25F-48174B411DE7}" type="presOf" srcId="{50C38CF0-BBC8-4973-9F3E-0A308CBCF5A9}" destId="{BF1BBB97-6FD3-BC44-A5AA-798576DEE5C3}" srcOrd="0" destOrd="0" presId="urn:microsoft.com/office/officeart/2008/layout/LinedList"/>
    <dgm:cxn modelId="{F696940B-A8E3-6A4D-833F-6730ECFB4FA8}" type="presParOf" srcId="{BF1BBB97-6FD3-BC44-A5AA-798576DEE5C3}" destId="{912B94F8-8D12-0B49-BE6D-85A1517DECF9}" srcOrd="0" destOrd="0" presId="urn:microsoft.com/office/officeart/2008/layout/LinedList"/>
    <dgm:cxn modelId="{EDE67516-B247-2343-818E-F772F30F4843}" type="presParOf" srcId="{BF1BBB97-6FD3-BC44-A5AA-798576DEE5C3}" destId="{F44C95FF-0418-A043-A653-5E56C93DAF51}" srcOrd="1" destOrd="0" presId="urn:microsoft.com/office/officeart/2008/layout/LinedList"/>
    <dgm:cxn modelId="{0847D06F-36B6-E24B-8986-3B15B91EE390}" type="presParOf" srcId="{F44C95FF-0418-A043-A653-5E56C93DAF51}" destId="{5006DFCD-DDE3-E348-B696-33FC50630BC4}" srcOrd="0" destOrd="0" presId="urn:microsoft.com/office/officeart/2008/layout/LinedList"/>
    <dgm:cxn modelId="{F4CD5637-0754-C947-AA36-365948A7D8B0}" type="presParOf" srcId="{F44C95FF-0418-A043-A653-5E56C93DAF51}" destId="{0E88DB50-AC46-8749-9367-37CDE5A875C4}" srcOrd="1" destOrd="0" presId="urn:microsoft.com/office/officeart/2008/layout/LinedList"/>
    <dgm:cxn modelId="{8AB86E8E-CD83-BA4A-8F5E-3B6A7C133E66}" type="presParOf" srcId="{BF1BBB97-6FD3-BC44-A5AA-798576DEE5C3}" destId="{0004A877-E7EE-B445-B0A1-C05B1FC17061}" srcOrd="2" destOrd="0" presId="urn:microsoft.com/office/officeart/2008/layout/LinedList"/>
    <dgm:cxn modelId="{1256F872-BECE-CB40-B109-1582A93CEE75}" type="presParOf" srcId="{BF1BBB97-6FD3-BC44-A5AA-798576DEE5C3}" destId="{AA8E7AE3-F144-9049-8953-1D65DD749528}" srcOrd="3" destOrd="0" presId="urn:microsoft.com/office/officeart/2008/layout/LinedList"/>
    <dgm:cxn modelId="{E2379E9E-D353-8A41-A0A8-71761E690105}" type="presParOf" srcId="{AA8E7AE3-F144-9049-8953-1D65DD749528}" destId="{98F2B77D-E73C-4148-8EC2-D0EF8FD7E790}" srcOrd="0" destOrd="0" presId="urn:microsoft.com/office/officeart/2008/layout/LinedList"/>
    <dgm:cxn modelId="{34AAA60E-61BD-DA4A-87B9-BA97A9FA07A3}" type="presParOf" srcId="{AA8E7AE3-F144-9049-8953-1D65DD749528}" destId="{F405062C-11FA-F34D-A401-67198B1DFD8D}" srcOrd="1" destOrd="0" presId="urn:microsoft.com/office/officeart/2008/layout/LinedList"/>
    <dgm:cxn modelId="{2114CCE4-DB25-AD4E-894E-6D7F0FB01FF6}" type="presParOf" srcId="{BF1BBB97-6FD3-BC44-A5AA-798576DEE5C3}" destId="{986EA939-9089-D04A-AC61-1E07A9785250}" srcOrd="4" destOrd="0" presId="urn:microsoft.com/office/officeart/2008/layout/LinedList"/>
    <dgm:cxn modelId="{038FF056-AAC5-D643-8C26-3EAF574814BB}" type="presParOf" srcId="{BF1BBB97-6FD3-BC44-A5AA-798576DEE5C3}" destId="{B396E204-B781-884C-9760-67189F804008}" srcOrd="5" destOrd="0" presId="urn:microsoft.com/office/officeart/2008/layout/LinedList"/>
    <dgm:cxn modelId="{796AA8EF-5D26-8D45-910A-F56A48DD1C42}" type="presParOf" srcId="{B396E204-B781-884C-9760-67189F804008}" destId="{0D5CCBD4-129F-7044-AF8A-38519C5BA7BB}" srcOrd="0" destOrd="0" presId="urn:microsoft.com/office/officeart/2008/layout/LinedList"/>
    <dgm:cxn modelId="{87EB112C-E148-8445-B528-784AE91C9ACE}" type="presParOf" srcId="{B396E204-B781-884C-9760-67189F804008}" destId="{F1D35ABE-91BF-D344-B0E1-528962844F58}" srcOrd="1" destOrd="0" presId="urn:microsoft.com/office/officeart/2008/layout/LinedList"/>
    <dgm:cxn modelId="{287DB380-3D77-E543-ACFB-672EC6007695}" type="presParOf" srcId="{BF1BBB97-6FD3-BC44-A5AA-798576DEE5C3}" destId="{21539596-A8E5-C54A-9384-7A71A120FBD1}" srcOrd="6" destOrd="0" presId="urn:microsoft.com/office/officeart/2008/layout/LinedList"/>
    <dgm:cxn modelId="{6B3C01F5-5B85-E649-A2BD-446DFACFAE05}" type="presParOf" srcId="{BF1BBB97-6FD3-BC44-A5AA-798576DEE5C3}" destId="{B8B93A7A-95C0-2542-9DC8-51CFCB5118ED}" srcOrd="7" destOrd="0" presId="urn:microsoft.com/office/officeart/2008/layout/LinedList"/>
    <dgm:cxn modelId="{6ED93BE7-FD6B-E74D-A839-77931CEE1EB2}" type="presParOf" srcId="{B8B93A7A-95C0-2542-9DC8-51CFCB5118ED}" destId="{E8AAF0B2-7DFB-C948-A0CE-E63595619399}" srcOrd="0" destOrd="0" presId="urn:microsoft.com/office/officeart/2008/layout/LinedList"/>
    <dgm:cxn modelId="{1AAB6EE0-3A84-C64F-9104-570DD34A6181}" type="presParOf" srcId="{B8B93A7A-95C0-2542-9DC8-51CFCB5118ED}" destId="{D5492671-8492-4F49-BD69-BFE2E400EFD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AA81367-A2DD-4C4E-A835-C057F0AA3A20}" type="doc">
      <dgm:prSet loTypeId="urn:microsoft.com/office/officeart/2008/layout/LinedList" loCatId="list" qsTypeId="urn:microsoft.com/office/officeart/2005/8/quickstyle/simple4" qsCatId="simple" csTypeId="urn:microsoft.com/office/officeart/2005/8/colors/accent2_2" csCatId="accent2"/>
      <dgm:spPr/>
      <dgm:t>
        <a:bodyPr/>
        <a:lstStyle/>
        <a:p>
          <a:endParaRPr lang="en-US"/>
        </a:p>
      </dgm:t>
    </dgm:pt>
    <dgm:pt modelId="{7B6D41C0-C134-4684-8B47-511E27A58315}">
      <dgm:prSet/>
      <dgm:spPr/>
      <dgm:t>
        <a:bodyPr/>
        <a:lstStyle/>
        <a:p>
          <a:r>
            <a:rPr lang="pt-BR"/>
            <a:t>Interesse vem de inter esse. Algo entre dois polos. Um elo. Relação tem de ser juridicamente relevante. Ex: proprietário, credor, pai (não amigo...)</a:t>
          </a:r>
          <a:endParaRPr lang="en-US"/>
        </a:p>
      </dgm:t>
    </dgm:pt>
    <dgm:pt modelId="{696215CE-0B49-45B7-9956-5584FFB0AF1B}" type="parTrans" cxnId="{C6F8E9F1-69E9-47F6-97BA-51A66094A910}">
      <dgm:prSet/>
      <dgm:spPr/>
      <dgm:t>
        <a:bodyPr/>
        <a:lstStyle/>
        <a:p>
          <a:endParaRPr lang="en-US"/>
        </a:p>
      </dgm:t>
    </dgm:pt>
    <dgm:pt modelId="{47885F43-2AF0-40CA-8320-627D192A86EA}" type="sibTrans" cxnId="{C6F8E9F1-69E9-47F6-97BA-51A66094A910}">
      <dgm:prSet/>
      <dgm:spPr/>
      <dgm:t>
        <a:bodyPr/>
        <a:lstStyle/>
        <a:p>
          <a:endParaRPr lang="en-US"/>
        </a:p>
      </dgm:t>
    </dgm:pt>
    <dgm:pt modelId="{02956208-8D08-4466-A32C-B08A5B5505C5}">
      <dgm:prSet/>
      <dgm:spPr/>
      <dgm:t>
        <a:bodyPr/>
        <a:lstStyle/>
        <a:p>
          <a:r>
            <a:rPr lang="pt-BR"/>
            <a:t>Teve papel moralizador no seguro. Mas há também uma dimensão econômica: sem interesse, não haveria incentivo para o segurado prevenir o risco</a:t>
          </a:r>
          <a:endParaRPr lang="en-US"/>
        </a:p>
      </dgm:t>
    </dgm:pt>
    <dgm:pt modelId="{60A38BF4-9F11-4C25-80A5-70A6ECF6A269}" type="parTrans" cxnId="{0047E869-443F-47B5-B952-9A6A25B8AC39}">
      <dgm:prSet/>
      <dgm:spPr/>
      <dgm:t>
        <a:bodyPr/>
        <a:lstStyle/>
        <a:p>
          <a:endParaRPr lang="en-US"/>
        </a:p>
      </dgm:t>
    </dgm:pt>
    <dgm:pt modelId="{AC8AB879-F49C-44CF-A394-0558D89D7236}" type="sibTrans" cxnId="{0047E869-443F-47B5-B952-9A6A25B8AC39}">
      <dgm:prSet/>
      <dgm:spPr/>
      <dgm:t>
        <a:bodyPr/>
        <a:lstStyle/>
        <a:p>
          <a:endParaRPr lang="en-US"/>
        </a:p>
      </dgm:t>
    </dgm:pt>
    <dgm:pt modelId="{594B4BC2-59F1-4BC5-8166-F777DCCE7B04}">
      <dgm:prSet/>
      <dgm:spPr/>
      <dgm:t>
        <a:bodyPr/>
        <a:lstStyle/>
        <a:p>
          <a:r>
            <a:rPr lang="pt-BR"/>
            <a:t>Pode haver interesses diversos sobre o mesmo objeto (exemplo: proprietário e usufrutuário)</a:t>
          </a:r>
          <a:endParaRPr lang="en-US"/>
        </a:p>
      </dgm:t>
    </dgm:pt>
    <dgm:pt modelId="{B372F987-938A-4EE5-8305-49F8AA75DDB3}" type="parTrans" cxnId="{A8EA659A-B283-4626-A23C-86D32079A4EF}">
      <dgm:prSet/>
      <dgm:spPr/>
      <dgm:t>
        <a:bodyPr/>
        <a:lstStyle/>
        <a:p>
          <a:endParaRPr lang="en-US"/>
        </a:p>
      </dgm:t>
    </dgm:pt>
    <dgm:pt modelId="{211D9014-FF93-4758-BE1A-58A0C2047BFD}" type="sibTrans" cxnId="{A8EA659A-B283-4626-A23C-86D32079A4EF}">
      <dgm:prSet/>
      <dgm:spPr/>
      <dgm:t>
        <a:bodyPr/>
        <a:lstStyle/>
        <a:p>
          <a:endParaRPr lang="en-US"/>
        </a:p>
      </dgm:t>
    </dgm:pt>
    <dgm:pt modelId="{B5AE7D18-4BFE-47C3-B2EA-1E1CB329A5AB}">
      <dgm:prSet/>
      <dgm:spPr/>
      <dgm:t>
        <a:bodyPr/>
        <a:lstStyle/>
        <a:p>
          <a:r>
            <a:rPr lang="pt-BR"/>
            <a:t>Interesse tem natureza econômica. Não posso me segurar contra derrota de meu time no campeonato (Menezes Cordeiro)</a:t>
          </a:r>
          <a:endParaRPr lang="en-US"/>
        </a:p>
      </dgm:t>
    </dgm:pt>
    <dgm:pt modelId="{1268F7C3-AD12-4166-883F-C5A7339374EF}" type="parTrans" cxnId="{2545F741-7CB0-4D5D-8342-ABC89A9FC848}">
      <dgm:prSet/>
      <dgm:spPr/>
      <dgm:t>
        <a:bodyPr/>
        <a:lstStyle/>
        <a:p>
          <a:endParaRPr lang="en-US"/>
        </a:p>
      </dgm:t>
    </dgm:pt>
    <dgm:pt modelId="{C8B5EFEE-3527-4737-8B40-9087062A0084}" type="sibTrans" cxnId="{2545F741-7CB0-4D5D-8342-ABC89A9FC848}">
      <dgm:prSet/>
      <dgm:spPr/>
      <dgm:t>
        <a:bodyPr/>
        <a:lstStyle/>
        <a:p>
          <a:endParaRPr lang="en-US"/>
        </a:p>
      </dgm:t>
    </dgm:pt>
    <dgm:pt modelId="{F023893B-3221-C44C-B584-B0A07DD67ADD}" type="pres">
      <dgm:prSet presAssocID="{2AA81367-A2DD-4C4E-A835-C057F0AA3A20}" presName="vert0" presStyleCnt="0">
        <dgm:presLayoutVars>
          <dgm:dir/>
          <dgm:animOne val="branch"/>
          <dgm:animLvl val="lvl"/>
        </dgm:presLayoutVars>
      </dgm:prSet>
      <dgm:spPr/>
    </dgm:pt>
    <dgm:pt modelId="{8BF7DC24-42AD-8D48-BFAB-B1D5C412CB64}" type="pres">
      <dgm:prSet presAssocID="{7B6D41C0-C134-4684-8B47-511E27A58315}" presName="thickLine" presStyleLbl="alignNode1" presStyleIdx="0" presStyleCnt="4"/>
      <dgm:spPr/>
    </dgm:pt>
    <dgm:pt modelId="{2F4EED2E-6866-5D4E-96D0-3017B8708DF5}" type="pres">
      <dgm:prSet presAssocID="{7B6D41C0-C134-4684-8B47-511E27A58315}" presName="horz1" presStyleCnt="0"/>
      <dgm:spPr/>
    </dgm:pt>
    <dgm:pt modelId="{CDF150C6-E296-954D-8D5B-DCF4A1348053}" type="pres">
      <dgm:prSet presAssocID="{7B6D41C0-C134-4684-8B47-511E27A58315}" presName="tx1" presStyleLbl="revTx" presStyleIdx="0" presStyleCnt="4"/>
      <dgm:spPr/>
    </dgm:pt>
    <dgm:pt modelId="{6F691383-32B3-A24B-8834-0A10E77FD489}" type="pres">
      <dgm:prSet presAssocID="{7B6D41C0-C134-4684-8B47-511E27A58315}" presName="vert1" presStyleCnt="0"/>
      <dgm:spPr/>
    </dgm:pt>
    <dgm:pt modelId="{8A804D8D-1BAC-AF4D-845E-F594C146A783}" type="pres">
      <dgm:prSet presAssocID="{02956208-8D08-4466-A32C-B08A5B5505C5}" presName="thickLine" presStyleLbl="alignNode1" presStyleIdx="1" presStyleCnt="4"/>
      <dgm:spPr/>
    </dgm:pt>
    <dgm:pt modelId="{6BE22CDC-E3FD-7845-9ECD-A51F4C778097}" type="pres">
      <dgm:prSet presAssocID="{02956208-8D08-4466-A32C-B08A5B5505C5}" presName="horz1" presStyleCnt="0"/>
      <dgm:spPr/>
    </dgm:pt>
    <dgm:pt modelId="{A8944F50-492D-D54D-A647-025AB1B7DBE7}" type="pres">
      <dgm:prSet presAssocID="{02956208-8D08-4466-A32C-B08A5B5505C5}" presName="tx1" presStyleLbl="revTx" presStyleIdx="1" presStyleCnt="4"/>
      <dgm:spPr/>
    </dgm:pt>
    <dgm:pt modelId="{1F682BFF-3A64-B146-9782-6EB13B24986B}" type="pres">
      <dgm:prSet presAssocID="{02956208-8D08-4466-A32C-B08A5B5505C5}" presName="vert1" presStyleCnt="0"/>
      <dgm:spPr/>
    </dgm:pt>
    <dgm:pt modelId="{AFF30455-2914-8E4A-B3C0-81DBF3AC2AC6}" type="pres">
      <dgm:prSet presAssocID="{594B4BC2-59F1-4BC5-8166-F777DCCE7B04}" presName="thickLine" presStyleLbl="alignNode1" presStyleIdx="2" presStyleCnt="4"/>
      <dgm:spPr/>
    </dgm:pt>
    <dgm:pt modelId="{555294FD-F589-AA4A-BFF4-BCAED4BE7B49}" type="pres">
      <dgm:prSet presAssocID="{594B4BC2-59F1-4BC5-8166-F777DCCE7B04}" presName="horz1" presStyleCnt="0"/>
      <dgm:spPr/>
    </dgm:pt>
    <dgm:pt modelId="{67779EF3-3902-2B4A-A2DB-F989168A0C9D}" type="pres">
      <dgm:prSet presAssocID="{594B4BC2-59F1-4BC5-8166-F777DCCE7B04}" presName="tx1" presStyleLbl="revTx" presStyleIdx="2" presStyleCnt="4"/>
      <dgm:spPr/>
    </dgm:pt>
    <dgm:pt modelId="{BDE7613A-A5B5-2E49-9634-70B55AEF49D8}" type="pres">
      <dgm:prSet presAssocID="{594B4BC2-59F1-4BC5-8166-F777DCCE7B04}" presName="vert1" presStyleCnt="0"/>
      <dgm:spPr/>
    </dgm:pt>
    <dgm:pt modelId="{31172611-B043-0641-A2BF-F377FBB6C362}" type="pres">
      <dgm:prSet presAssocID="{B5AE7D18-4BFE-47C3-B2EA-1E1CB329A5AB}" presName="thickLine" presStyleLbl="alignNode1" presStyleIdx="3" presStyleCnt="4"/>
      <dgm:spPr/>
    </dgm:pt>
    <dgm:pt modelId="{D623315D-CE84-9041-8BE6-A5B94A3E3D18}" type="pres">
      <dgm:prSet presAssocID="{B5AE7D18-4BFE-47C3-B2EA-1E1CB329A5AB}" presName="horz1" presStyleCnt="0"/>
      <dgm:spPr/>
    </dgm:pt>
    <dgm:pt modelId="{6C0177FF-3100-894D-9BDB-6AF14B72708B}" type="pres">
      <dgm:prSet presAssocID="{B5AE7D18-4BFE-47C3-B2EA-1E1CB329A5AB}" presName="tx1" presStyleLbl="revTx" presStyleIdx="3" presStyleCnt="4"/>
      <dgm:spPr/>
    </dgm:pt>
    <dgm:pt modelId="{1A9897BC-88C3-0146-ABA8-85EF5E01AC42}" type="pres">
      <dgm:prSet presAssocID="{B5AE7D18-4BFE-47C3-B2EA-1E1CB329A5AB}" presName="vert1" presStyleCnt="0"/>
      <dgm:spPr/>
    </dgm:pt>
  </dgm:ptLst>
  <dgm:cxnLst>
    <dgm:cxn modelId="{43061220-E0DB-8847-82D1-D4548905F811}" type="presOf" srcId="{B5AE7D18-4BFE-47C3-B2EA-1E1CB329A5AB}" destId="{6C0177FF-3100-894D-9BDB-6AF14B72708B}" srcOrd="0" destOrd="0" presId="urn:microsoft.com/office/officeart/2008/layout/LinedList"/>
    <dgm:cxn modelId="{2545F741-7CB0-4D5D-8342-ABC89A9FC848}" srcId="{2AA81367-A2DD-4C4E-A835-C057F0AA3A20}" destId="{B5AE7D18-4BFE-47C3-B2EA-1E1CB329A5AB}" srcOrd="3" destOrd="0" parTransId="{1268F7C3-AD12-4166-883F-C5A7339374EF}" sibTransId="{C8B5EFEE-3527-4737-8B40-9087062A0084}"/>
    <dgm:cxn modelId="{69BF9352-AF02-DE40-88B3-B0CD163D180C}" type="presOf" srcId="{02956208-8D08-4466-A32C-B08A5B5505C5}" destId="{A8944F50-492D-D54D-A647-025AB1B7DBE7}" srcOrd="0" destOrd="0" presId="urn:microsoft.com/office/officeart/2008/layout/LinedList"/>
    <dgm:cxn modelId="{0047E869-443F-47B5-B952-9A6A25B8AC39}" srcId="{2AA81367-A2DD-4C4E-A835-C057F0AA3A20}" destId="{02956208-8D08-4466-A32C-B08A5B5505C5}" srcOrd="1" destOrd="0" parTransId="{60A38BF4-9F11-4C25-80A5-70A6ECF6A269}" sibTransId="{AC8AB879-F49C-44CF-A394-0558D89D7236}"/>
    <dgm:cxn modelId="{7FB17291-D38D-F64A-AECE-57B69C4E3F84}" type="presOf" srcId="{594B4BC2-59F1-4BC5-8166-F777DCCE7B04}" destId="{67779EF3-3902-2B4A-A2DB-F989168A0C9D}" srcOrd="0" destOrd="0" presId="urn:microsoft.com/office/officeart/2008/layout/LinedList"/>
    <dgm:cxn modelId="{A8EA659A-B283-4626-A23C-86D32079A4EF}" srcId="{2AA81367-A2DD-4C4E-A835-C057F0AA3A20}" destId="{594B4BC2-59F1-4BC5-8166-F777DCCE7B04}" srcOrd="2" destOrd="0" parTransId="{B372F987-938A-4EE5-8305-49F8AA75DDB3}" sibTransId="{211D9014-FF93-4758-BE1A-58A0C2047BFD}"/>
    <dgm:cxn modelId="{D0D271C6-7CC5-BB41-9218-140512B9F025}" type="presOf" srcId="{7B6D41C0-C134-4684-8B47-511E27A58315}" destId="{CDF150C6-E296-954D-8D5B-DCF4A1348053}" srcOrd="0" destOrd="0" presId="urn:microsoft.com/office/officeart/2008/layout/LinedList"/>
    <dgm:cxn modelId="{290ADDD4-6EF1-2541-910C-ECCD502117D8}" type="presOf" srcId="{2AA81367-A2DD-4C4E-A835-C057F0AA3A20}" destId="{F023893B-3221-C44C-B584-B0A07DD67ADD}" srcOrd="0" destOrd="0" presId="urn:microsoft.com/office/officeart/2008/layout/LinedList"/>
    <dgm:cxn modelId="{C6F8E9F1-69E9-47F6-97BA-51A66094A910}" srcId="{2AA81367-A2DD-4C4E-A835-C057F0AA3A20}" destId="{7B6D41C0-C134-4684-8B47-511E27A58315}" srcOrd="0" destOrd="0" parTransId="{696215CE-0B49-45B7-9956-5584FFB0AF1B}" sibTransId="{47885F43-2AF0-40CA-8320-627D192A86EA}"/>
    <dgm:cxn modelId="{B15A78EC-3E4D-6B47-BCEF-680FB7CEAABB}" type="presParOf" srcId="{F023893B-3221-C44C-B584-B0A07DD67ADD}" destId="{8BF7DC24-42AD-8D48-BFAB-B1D5C412CB64}" srcOrd="0" destOrd="0" presId="urn:microsoft.com/office/officeart/2008/layout/LinedList"/>
    <dgm:cxn modelId="{1FBEF5A9-59F7-FF4B-807E-BDAC9369BD22}" type="presParOf" srcId="{F023893B-3221-C44C-B584-B0A07DD67ADD}" destId="{2F4EED2E-6866-5D4E-96D0-3017B8708DF5}" srcOrd="1" destOrd="0" presId="urn:microsoft.com/office/officeart/2008/layout/LinedList"/>
    <dgm:cxn modelId="{B8812F37-D5CB-E24F-9D07-887C1043182F}" type="presParOf" srcId="{2F4EED2E-6866-5D4E-96D0-3017B8708DF5}" destId="{CDF150C6-E296-954D-8D5B-DCF4A1348053}" srcOrd="0" destOrd="0" presId="urn:microsoft.com/office/officeart/2008/layout/LinedList"/>
    <dgm:cxn modelId="{9BC997B4-FBDF-A241-9EFC-91A65042E060}" type="presParOf" srcId="{2F4EED2E-6866-5D4E-96D0-3017B8708DF5}" destId="{6F691383-32B3-A24B-8834-0A10E77FD489}" srcOrd="1" destOrd="0" presId="urn:microsoft.com/office/officeart/2008/layout/LinedList"/>
    <dgm:cxn modelId="{A8AEE559-2629-434A-8235-5511F9448544}" type="presParOf" srcId="{F023893B-3221-C44C-B584-B0A07DD67ADD}" destId="{8A804D8D-1BAC-AF4D-845E-F594C146A783}" srcOrd="2" destOrd="0" presId="urn:microsoft.com/office/officeart/2008/layout/LinedList"/>
    <dgm:cxn modelId="{2F38167F-718D-D141-98EC-93FB566C5966}" type="presParOf" srcId="{F023893B-3221-C44C-B584-B0A07DD67ADD}" destId="{6BE22CDC-E3FD-7845-9ECD-A51F4C778097}" srcOrd="3" destOrd="0" presId="urn:microsoft.com/office/officeart/2008/layout/LinedList"/>
    <dgm:cxn modelId="{C64E9577-DCC4-0C42-B316-BBD629ECD246}" type="presParOf" srcId="{6BE22CDC-E3FD-7845-9ECD-A51F4C778097}" destId="{A8944F50-492D-D54D-A647-025AB1B7DBE7}" srcOrd="0" destOrd="0" presId="urn:microsoft.com/office/officeart/2008/layout/LinedList"/>
    <dgm:cxn modelId="{33C45302-469C-CA4A-A53E-74AD60C96B24}" type="presParOf" srcId="{6BE22CDC-E3FD-7845-9ECD-A51F4C778097}" destId="{1F682BFF-3A64-B146-9782-6EB13B24986B}" srcOrd="1" destOrd="0" presId="urn:microsoft.com/office/officeart/2008/layout/LinedList"/>
    <dgm:cxn modelId="{B64919B3-D258-E04B-853B-6C6B0F0EDC57}" type="presParOf" srcId="{F023893B-3221-C44C-B584-B0A07DD67ADD}" destId="{AFF30455-2914-8E4A-B3C0-81DBF3AC2AC6}" srcOrd="4" destOrd="0" presId="urn:microsoft.com/office/officeart/2008/layout/LinedList"/>
    <dgm:cxn modelId="{EB22D6AD-5750-244E-90FC-B0DFCAD5C05F}" type="presParOf" srcId="{F023893B-3221-C44C-B584-B0A07DD67ADD}" destId="{555294FD-F589-AA4A-BFF4-BCAED4BE7B49}" srcOrd="5" destOrd="0" presId="urn:microsoft.com/office/officeart/2008/layout/LinedList"/>
    <dgm:cxn modelId="{ED0A2AFD-526C-EA4A-9E8B-637A23A335CB}" type="presParOf" srcId="{555294FD-F589-AA4A-BFF4-BCAED4BE7B49}" destId="{67779EF3-3902-2B4A-A2DB-F989168A0C9D}" srcOrd="0" destOrd="0" presId="urn:microsoft.com/office/officeart/2008/layout/LinedList"/>
    <dgm:cxn modelId="{35206437-2295-3149-B680-F734E8109DF3}" type="presParOf" srcId="{555294FD-F589-AA4A-BFF4-BCAED4BE7B49}" destId="{BDE7613A-A5B5-2E49-9634-70B55AEF49D8}" srcOrd="1" destOrd="0" presId="urn:microsoft.com/office/officeart/2008/layout/LinedList"/>
    <dgm:cxn modelId="{614C8166-6634-454E-8C6F-DAC10F60B802}" type="presParOf" srcId="{F023893B-3221-C44C-B584-B0A07DD67ADD}" destId="{31172611-B043-0641-A2BF-F377FBB6C362}" srcOrd="6" destOrd="0" presId="urn:microsoft.com/office/officeart/2008/layout/LinedList"/>
    <dgm:cxn modelId="{1EAB9C7F-9B12-9541-830D-6E7C482C9C18}" type="presParOf" srcId="{F023893B-3221-C44C-B584-B0A07DD67ADD}" destId="{D623315D-CE84-9041-8BE6-A5B94A3E3D18}" srcOrd="7" destOrd="0" presId="urn:microsoft.com/office/officeart/2008/layout/LinedList"/>
    <dgm:cxn modelId="{214FC801-9640-7D46-9E48-32F8DF03E10A}" type="presParOf" srcId="{D623315D-CE84-9041-8BE6-A5B94A3E3D18}" destId="{6C0177FF-3100-894D-9BDB-6AF14B72708B}" srcOrd="0" destOrd="0" presId="urn:microsoft.com/office/officeart/2008/layout/LinedList"/>
    <dgm:cxn modelId="{D19A82AF-5515-C143-8792-32D89CE99918}" type="presParOf" srcId="{D623315D-CE84-9041-8BE6-A5B94A3E3D18}" destId="{1A9897BC-88C3-0146-ABA8-85EF5E01AC4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A6B89B-881B-42DD-89CE-A0CA611E9123}"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9576B205-0A69-4DAB-B35D-AA4045F3D0E2}">
      <dgm:prSet/>
      <dgm:spPr/>
      <dgm:t>
        <a:bodyPr/>
        <a:lstStyle/>
        <a:p>
          <a:r>
            <a:rPr lang="pt-BR"/>
            <a:t>Pode ser decorrência de culpa do segurado, mas não de dolo</a:t>
          </a:r>
          <a:endParaRPr lang="en-US"/>
        </a:p>
      </dgm:t>
    </dgm:pt>
    <dgm:pt modelId="{B2081FF8-91A3-48BC-A6AD-C1231CE1B275}" type="parTrans" cxnId="{26F4BAE0-8E04-4B26-8757-11BF4899CDF0}">
      <dgm:prSet/>
      <dgm:spPr/>
      <dgm:t>
        <a:bodyPr/>
        <a:lstStyle/>
        <a:p>
          <a:endParaRPr lang="en-US"/>
        </a:p>
      </dgm:t>
    </dgm:pt>
    <dgm:pt modelId="{C3846119-3298-411A-9229-70B3462E75F8}" type="sibTrans" cxnId="{26F4BAE0-8E04-4B26-8757-11BF4899CDF0}">
      <dgm:prSet/>
      <dgm:spPr/>
      <dgm:t>
        <a:bodyPr/>
        <a:lstStyle/>
        <a:p>
          <a:endParaRPr lang="en-US"/>
        </a:p>
      </dgm:t>
    </dgm:pt>
    <dgm:pt modelId="{9B2E517F-C50A-434A-9D37-B3D22C1A9303}">
      <dgm:prSet/>
      <dgm:spPr/>
      <dgm:t>
        <a:bodyPr/>
        <a:lstStyle/>
        <a:p>
          <a:r>
            <a:rPr lang="pt-BR"/>
            <a:t>Art. 762. Nulo será o contrato para garantia de risco proveniente de ato doloso do segurado, do beneficiário, ou de representante de um ou de outro.</a:t>
          </a:r>
          <a:endParaRPr lang="en-US"/>
        </a:p>
      </dgm:t>
    </dgm:pt>
    <dgm:pt modelId="{3EBE103B-A6AF-4B91-BEF5-A65336B9BA4E}" type="parTrans" cxnId="{31D8EFFA-3F0A-4DC0-8E30-5DE06E12EE3C}">
      <dgm:prSet/>
      <dgm:spPr/>
      <dgm:t>
        <a:bodyPr/>
        <a:lstStyle/>
        <a:p>
          <a:endParaRPr lang="en-US"/>
        </a:p>
      </dgm:t>
    </dgm:pt>
    <dgm:pt modelId="{EF689C9A-587A-4FA0-9409-D1B95B999565}" type="sibTrans" cxnId="{31D8EFFA-3F0A-4DC0-8E30-5DE06E12EE3C}">
      <dgm:prSet/>
      <dgm:spPr/>
      <dgm:t>
        <a:bodyPr/>
        <a:lstStyle/>
        <a:p>
          <a:endParaRPr lang="en-US"/>
        </a:p>
      </dgm:t>
    </dgm:pt>
    <dgm:pt modelId="{8940A21E-5C48-ED4A-BBD4-D6A2ABE6CA7E}" type="pres">
      <dgm:prSet presAssocID="{F8A6B89B-881B-42DD-89CE-A0CA611E9123}" presName="vert0" presStyleCnt="0">
        <dgm:presLayoutVars>
          <dgm:dir/>
          <dgm:animOne val="branch"/>
          <dgm:animLvl val="lvl"/>
        </dgm:presLayoutVars>
      </dgm:prSet>
      <dgm:spPr/>
    </dgm:pt>
    <dgm:pt modelId="{85B41C86-002C-3945-B455-2B805B93512C}" type="pres">
      <dgm:prSet presAssocID="{9576B205-0A69-4DAB-B35D-AA4045F3D0E2}" presName="thickLine" presStyleLbl="alignNode1" presStyleIdx="0" presStyleCnt="2"/>
      <dgm:spPr/>
    </dgm:pt>
    <dgm:pt modelId="{4848627B-E39D-284C-8337-7673D52DFE7E}" type="pres">
      <dgm:prSet presAssocID="{9576B205-0A69-4DAB-B35D-AA4045F3D0E2}" presName="horz1" presStyleCnt="0"/>
      <dgm:spPr/>
    </dgm:pt>
    <dgm:pt modelId="{8F38DA06-C375-8A44-9C45-13D653C82FC2}" type="pres">
      <dgm:prSet presAssocID="{9576B205-0A69-4DAB-B35D-AA4045F3D0E2}" presName="tx1" presStyleLbl="revTx" presStyleIdx="0" presStyleCnt="2"/>
      <dgm:spPr/>
    </dgm:pt>
    <dgm:pt modelId="{96E11031-A810-F049-8316-3A55589CF468}" type="pres">
      <dgm:prSet presAssocID="{9576B205-0A69-4DAB-B35D-AA4045F3D0E2}" presName="vert1" presStyleCnt="0"/>
      <dgm:spPr/>
    </dgm:pt>
    <dgm:pt modelId="{A4A46524-3724-C046-8656-770D1BE3CD70}" type="pres">
      <dgm:prSet presAssocID="{9B2E517F-C50A-434A-9D37-B3D22C1A9303}" presName="thickLine" presStyleLbl="alignNode1" presStyleIdx="1" presStyleCnt="2"/>
      <dgm:spPr/>
    </dgm:pt>
    <dgm:pt modelId="{22D86910-A1A3-5D4A-BCA7-87947E5257C1}" type="pres">
      <dgm:prSet presAssocID="{9B2E517F-C50A-434A-9D37-B3D22C1A9303}" presName="horz1" presStyleCnt="0"/>
      <dgm:spPr/>
    </dgm:pt>
    <dgm:pt modelId="{721B413D-C89B-0348-91CB-BFA4E9E01507}" type="pres">
      <dgm:prSet presAssocID="{9B2E517F-C50A-434A-9D37-B3D22C1A9303}" presName="tx1" presStyleLbl="revTx" presStyleIdx="1" presStyleCnt="2"/>
      <dgm:spPr/>
    </dgm:pt>
    <dgm:pt modelId="{9D8EFF19-C539-E64C-9D88-E3BCB1515782}" type="pres">
      <dgm:prSet presAssocID="{9B2E517F-C50A-434A-9D37-B3D22C1A9303}" presName="vert1" presStyleCnt="0"/>
      <dgm:spPr/>
    </dgm:pt>
  </dgm:ptLst>
  <dgm:cxnLst>
    <dgm:cxn modelId="{7FFCD10C-50A4-214F-8955-D43D33BBFBE4}" type="presOf" srcId="{9B2E517F-C50A-434A-9D37-B3D22C1A9303}" destId="{721B413D-C89B-0348-91CB-BFA4E9E01507}" srcOrd="0" destOrd="0" presId="urn:microsoft.com/office/officeart/2008/layout/LinedList"/>
    <dgm:cxn modelId="{39670412-6EBA-3942-9C8E-A95DE09CFE40}" type="presOf" srcId="{9576B205-0A69-4DAB-B35D-AA4045F3D0E2}" destId="{8F38DA06-C375-8A44-9C45-13D653C82FC2}" srcOrd="0" destOrd="0" presId="urn:microsoft.com/office/officeart/2008/layout/LinedList"/>
    <dgm:cxn modelId="{402BA549-91D8-4641-977D-0BBB5C8733D9}" type="presOf" srcId="{F8A6B89B-881B-42DD-89CE-A0CA611E9123}" destId="{8940A21E-5C48-ED4A-BBD4-D6A2ABE6CA7E}" srcOrd="0" destOrd="0" presId="urn:microsoft.com/office/officeart/2008/layout/LinedList"/>
    <dgm:cxn modelId="{26F4BAE0-8E04-4B26-8757-11BF4899CDF0}" srcId="{F8A6B89B-881B-42DD-89CE-A0CA611E9123}" destId="{9576B205-0A69-4DAB-B35D-AA4045F3D0E2}" srcOrd="0" destOrd="0" parTransId="{B2081FF8-91A3-48BC-A6AD-C1231CE1B275}" sibTransId="{C3846119-3298-411A-9229-70B3462E75F8}"/>
    <dgm:cxn modelId="{31D8EFFA-3F0A-4DC0-8E30-5DE06E12EE3C}" srcId="{F8A6B89B-881B-42DD-89CE-A0CA611E9123}" destId="{9B2E517F-C50A-434A-9D37-B3D22C1A9303}" srcOrd="1" destOrd="0" parTransId="{3EBE103B-A6AF-4B91-BEF5-A65336B9BA4E}" sibTransId="{EF689C9A-587A-4FA0-9409-D1B95B999565}"/>
    <dgm:cxn modelId="{911697CF-2F8B-9749-A7D4-1E01BB687040}" type="presParOf" srcId="{8940A21E-5C48-ED4A-BBD4-D6A2ABE6CA7E}" destId="{85B41C86-002C-3945-B455-2B805B93512C}" srcOrd="0" destOrd="0" presId="urn:microsoft.com/office/officeart/2008/layout/LinedList"/>
    <dgm:cxn modelId="{46E2B6F9-8C60-F844-B7DC-E6DECF1A02AA}" type="presParOf" srcId="{8940A21E-5C48-ED4A-BBD4-D6A2ABE6CA7E}" destId="{4848627B-E39D-284C-8337-7673D52DFE7E}" srcOrd="1" destOrd="0" presId="urn:microsoft.com/office/officeart/2008/layout/LinedList"/>
    <dgm:cxn modelId="{E38B596D-6F61-0D4C-AD40-6E3ED69E5974}" type="presParOf" srcId="{4848627B-E39D-284C-8337-7673D52DFE7E}" destId="{8F38DA06-C375-8A44-9C45-13D653C82FC2}" srcOrd="0" destOrd="0" presId="urn:microsoft.com/office/officeart/2008/layout/LinedList"/>
    <dgm:cxn modelId="{56158652-466B-A349-9F23-C99DAA48A41F}" type="presParOf" srcId="{4848627B-E39D-284C-8337-7673D52DFE7E}" destId="{96E11031-A810-F049-8316-3A55589CF468}" srcOrd="1" destOrd="0" presId="urn:microsoft.com/office/officeart/2008/layout/LinedList"/>
    <dgm:cxn modelId="{0A2832AC-0B31-BC49-8838-7F587B66467D}" type="presParOf" srcId="{8940A21E-5C48-ED4A-BBD4-D6A2ABE6CA7E}" destId="{A4A46524-3724-C046-8656-770D1BE3CD70}" srcOrd="2" destOrd="0" presId="urn:microsoft.com/office/officeart/2008/layout/LinedList"/>
    <dgm:cxn modelId="{78E3AF3C-27EE-7A46-A5F7-C7A70ADDEF7D}" type="presParOf" srcId="{8940A21E-5C48-ED4A-BBD4-D6A2ABE6CA7E}" destId="{22D86910-A1A3-5D4A-BCA7-87947E5257C1}" srcOrd="3" destOrd="0" presId="urn:microsoft.com/office/officeart/2008/layout/LinedList"/>
    <dgm:cxn modelId="{B73EA2F1-AC1B-6848-9016-C314BC89644C}" type="presParOf" srcId="{22D86910-A1A3-5D4A-BCA7-87947E5257C1}" destId="{721B413D-C89B-0348-91CB-BFA4E9E01507}" srcOrd="0" destOrd="0" presId="urn:microsoft.com/office/officeart/2008/layout/LinedList"/>
    <dgm:cxn modelId="{8800A93A-C936-7742-9FAC-4E1745FD81B3}" type="presParOf" srcId="{22D86910-A1A3-5D4A-BCA7-87947E5257C1}" destId="{9D8EFF19-C539-E64C-9D88-E3BCB151578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D83590-A5E5-40A4-8DB1-89BE7FAC4AB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2D850A2-0BDF-4D67-B582-035ED2CE77BA}">
      <dgm:prSet/>
      <dgm:spPr/>
      <dgm:t>
        <a:bodyPr/>
        <a:lstStyle/>
        <a:p>
          <a:r>
            <a:rPr lang="pt-BR"/>
            <a:t>Risco é dinâmico, podendo se agravar por circunstâncias objetivas ou do próprio segurado</a:t>
          </a:r>
          <a:endParaRPr lang="en-US"/>
        </a:p>
      </dgm:t>
    </dgm:pt>
    <dgm:pt modelId="{F878A166-BE15-497B-B516-31471426E95A}" type="parTrans" cxnId="{87D04C30-8321-48AB-9725-1D1D6E1DC9A2}">
      <dgm:prSet/>
      <dgm:spPr/>
      <dgm:t>
        <a:bodyPr/>
        <a:lstStyle/>
        <a:p>
          <a:endParaRPr lang="en-US"/>
        </a:p>
      </dgm:t>
    </dgm:pt>
    <dgm:pt modelId="{7F1D93ED-EA9F-4005-859E-02FF04EE2782}" type="sibTrans" cxnId="{87D04C30-8321-48AB-9725-1D1D6E1DC9A2}">
      <dgm:prSet/>
      <dgm:spPr/>
      <dgm:t>
        <a:bodyPr/>
        <a:lstStyle/>
        <a:p>
          <a:endParaRPr lang="en-US"/>
        </a:p>
      </dgm:t>
    </dgm:pt>
    <dgm:pt modelId="{542FADF7-FF2A-4824-83A2-F5AD37D76125}">
      <dgm:prSet/>
      <dgm:spPr/>
      <dgm:t>
        <a:bodyPr/>
        <a:lstStyle/>
        <a:p>
          <a:r>
            <a:rPr lang="pt-BR"/>
            <a:t>Equilíbrio da relação securitária implica contínuo equilíbrio entre risco e prêmio</a:t>
          </a:r>
          <a:endParaRPr lang="en-US"/>
        </a:p>
      </dgm:t>
    </dgm:pt>
    <dgm:pt modelId="{1012B1A0-C3D3-4FC9-916D-3881B6ED914F}" type="parTrans" cxnId="{FF3587EA-4187-4A0D-8F16-F7B94507EC54}">
      <dgm:prSet/>
      <dgm:spPr/>
      <dgm:t>
        <a:bodyPr/>
        <a:lstStyle/>
        <a:p>
          <a:endParaRPr lang="en-US"/>
        </a:p>
      </dgm:t>
    </dgm:pt>
    <dgm:pt modelId="{6FF82E9C-1015-4A67-9708-AD180775FD3E}" type="sibTrans" cxnId="{FF3587EA-4187-4A0D-8F16-F7B94507EC54}">
      <dgm:prSet/>
      <dgm:spPr/>
      <dgm:t>
        <a:bodyPr/>
        <a:lstStyle/>
        <a:p>
          <a:endParaRPr lang="en-US"/>
        </a:p>
      </dgm:t>
    </dgm:pt>
    <dgm:pt modelId="{745DF220-2207-4636-B7A1-3A8067057888}">
      <dgm:prSet/>
      <dgm:spPr/>
      <dgm:t>
        <a:bodyPr/>
        <a:lstStyle/>
        <a:p>
          <a:r>
            <a:rPr lang="pt-BR"/>
            <a:t>Como fazer em relação aos seguros contratados se se agravar o risco? E se diminuir?</a:t>
          </a:r>
          <a:endParaRPr lang="en-US"/>
        </a:p>
      </dgm:t>
    </dgm:pt>
    <dgm:pt modelId="{A274B67A-7B6A-43E4-9E96-1C04C5401480}" type="parTrans" cxnId="{7FDC01FD-793A-4331-8FD7-9BAE6A08BB82}">
      <dgm:prSet/>
      <dgm:spPr/>
      <dgm:t>
        <a:bodyPr/>
        <a:lstStyle/>
        <a:p>
          <a:endParaRPr lang="en-US"/>
        </a:p>
      </dgm:t>
    </dgm:pt>
    <dgm:pt modelId="{616F6086-F403-4AF6-842D-2A915738378D}" type="sibTrans" cxnId="{7FDC01FD-793A-4331-8FD7-9BAE6A08BB82}">
      <dgm:prSet/>
      <dgm:spPr/>
      <dgm:t>
        <a:bodyPr/>
        <a:lstStyle/>
        <a:p>
          <a:endParaRPr lang="en-US"/>
        </a:p>
      </dgm:t>
    </dgm:pt>
    <dgm:pt modelId="{EC42255B-BD16-B845-A547-46D017487C61}" type="pres">
      <dgm:prSet presAssocID="{ECD83590-A5E5-40A4-8DB1-89BE7FAC4ABB}" presName="linear" presStyleCnt="0">
        <dgm:presLayoutVars>
          <dgm:animLvl val="lvl"/>
          <dgm:resizeHandles val="exact"/>
        </dgm:presLayoutVars>
      </dgm:prSet>
      <dgm:spPr/>
    </dgm:pt>
    <dgm:pt modelId="{924A86F0-4219-E84D-A760-AB5CC374AC86}" type="pres">
      <dgm:prSet presAssocID="{D2D850A2-0BDF-4D67-B582-035ED2CE77BA}" presName="parentText" presStyleLbl="node1" presStyleIdx="0" presStyleCnt="3">
        <dgm:presLayoutVars>
          <dgm:chMax val="0"/>
          <dgm:bulletEnabled val="1"/>
        </dgm:presLayoutVars>
      </dgm:prSet>
      <dgm:spPr/>
    </dgm:pt>
    <dgm:pt modelId="{B40742B9-720B-C14A-815D-9A04E8377A18}" type="pres">
      <dgm:prSet presAssocID="{7F1D93ED-EA9F-4005-859E-02FF04EE2782}" presName="spacer" presStyleCnt="0"/>
      <dgm:spPr/>
    </dgm:pt>
    <dgm:pt modelId="{8B020E39-69AE-944B-9053-4BFC2CBBB1F0}" type="pres">
      <dgm:prSet presAssocID="{542FADF7-FF2A-4824-83A2-F5AD37D76125}" presName="parentText" presStyleLbl="node1" presStyleIdx="1" presStyleCnt="3">
        <dgm:presLayoutVars>
          <dgm:chMax val="0"/>
          <dgm:bulletEnabled val="1"/>
        </dgm:presLayoutVars>
      </dgm:prSet>
      <dgm:spPr/>
    </dgm:pt>
    <dgm:pt modelId="{B36FCD54-889E-3644-979C-AC0F4F653284}" type="pres">
      <dgm:prSet presAssocID="{6FF82E9C-1015-4A67-9708-AD180775FD3E}" presName="spacer" presStyleCnt="0"/>
      <dgm:spPr/>
    </dgm:pt>
    <dgm:pt modelId="{DC555861-0903-0848-A265-93359B3387BD}" type="pres">
      <dgm:prSet presAssocID="{745DF220-2207-4636-B7A1-3A8067057888}" presName="parentText" presStyleLbl="node1" presStyleIdx="2" presStyleCnt="3">
        <dgm:presLayoutVars>
          <dgm:chMax val="0"/>
          <dgm:bulletEnabled val="1"/>
        </dgm:presLayoutVars>
      </dgm:prSet>
      <dgm:spPr/>
    </dgm:pt>
  </dgm:ptLst>
  <dgm:cxnLst>
    <dgm:cxn modelId="{B4E6C204-CCCB-0C4C-B2EE-2FCAD29813D3}" type="presOf" srcId="{542FADF7-FF2A-4824-83A2-F5AD37D76125}" destId="{8B020E39-69AE-944B-9053-4BFC2CBBB1F0}" srcOrd="0" destOrd="0" presId="urn:microsoft.com/office/officeart/2005/8/layout/vList2"/>
    <dgm:cxn modelId="{87D04C30-8321-48AB-9725-1D1D6E1DC9A2}" srcId="{ECD83590-A5E5-40A4-8DB1-89BE7FAC4ABB}" destId="{D2D850A2-0BDF-4D67-B582-035ED2CE77BA}" srcOrd="0" destOrd="0" parTransId="{F878A166-BE15-497B-B516-31471426E95A}" sibTransId="{7F1D93ED-EA9F-4005-859E-02FF04EE2782}"/>
    <dgm:cxn modelId="{D313B651-F3A7-2946-B6BE-FE89AD17AB9E}" type="presOf" srcId="{D2D850A2-0BDF-4D67-B582-035ED2CE77BA}" destId="{924A86F0-4219-E84D-A760-AB5CC374AC86}" srcOrd="0" destOrd="0" presId="urn:microsoft.com/office/officeart/2005/8/layout/vList2"/>
    <dgm:cxn modelId="{2A967C8C-FE01-374B-81D4-4771F7A379B4}" type="presOf" srcId="{ECD83590-A5E5-40A4-8DB1-89BE7FAC4ABB}" destId="{EC42255B-BD16-B845-A547-46D017487C61}" srcOrd="0" destOrd="0" presId="urn:microsoft.com/office/officeart/2005/8/layout/vList2"/>
    <dgm:cxn modelId="{840AF5C0-9904-C843-80CA-F28BE3F35489}" type="presOf" srcId="{745DF220-2207-4636-B7A1-3A8067057888}" destId="{DC555861-0903-0848-A265-93359B3387BD}" srcOrd="0" destOrd="0" presId="urn:microsoft.com/office/officeart/2005/8/layout/vList2"/>
    <dgm:cxn modelId="{FF3587EA-4187-4A0D-8F16-F7B94507EC54}" srcId="{ECD83590-A5E5-40A4-8DB1-89BE7FAC4ABB}" destId="{542FADF7-FF2A-4824-83A2-F5AD37D76125}" srcOrd="1" destOrd="0" parTransId="{1012B1A0-C3D3-4FC9-916D-3881B6ED914F}" sibTransId="{6FF82E9C-1015-4A67-9708-AD180775FD3E}"/>
    <dgm:cxn modelId="{7FDC01FD-793A-4331-8FD7-9BAE6A08BB82}" srcId="{ECD83590-A5E5-40A4-8DB1-89BE7FAC4ABB}" destId="{745DF220-2207-4636-B7A1-3A8067057888}" srcOrd="2" destOrd="0" parTransId="{A274B67A-7B6A-43E4-9E96-1C04C5401480}" sibTransId="{616F6086-F403-4AF6-842D-2A915738378D}"/>
    <dgm:cxn modelId="{4E818F66-9E48-4645-9F2D-14DB09B5449C}" type="presParOf" srcId="{EC42255B-BD16-B845-A547-46D017487C61}" destId="{924A86F0-4219-E84D-A760-AB5CC374AC86}" srcOrd="0" destOrd="0" presId="urn:microsoft.com/office/officeart/2005/8/layout/vList2"/>
    <dgm:cxn modelId="{0BB37915-36E0-9643-8F5D-1BE357B2CFDE}" type="presParOf" srcId="{EC42255B-BD16-B845-A547-46D017487C61}" destId="{B40742B9-720B-C14A-815D-9A04E8377A18}" srcOrd="1" destOrd="0" presId="urn:microsoft.com/office/officeart/2005/8/layout/vList2"/>
    <dgm:cxn modelId="{61A258F4-9B39-DC48-939A-038FA9A1818F}" type="presParOf" srcId="{EC42255B-BD16-B845-A547-46D017487C61}" destId="{8B020E39-69AE-944B-9053-4BFC2CBBB1F0}" srcOrd="2" destOrd="0" presId="urn:microsoft.com/office/officeart/2005/8/layout/vList2"/>
    <dgm:cxn modelId="{66C7DFAD-EDCE-5C4B-9E08-D40E21FC6D91}" type="presParOf" srcId="{EC42255B-BD16-B845-A547-46D017487C61}" destId="{B36FCD54-889E-3644-979C-AC0F4F653284}" srcOrd="3" destOrd="0" presId="urn:microsoft.com/office/officeart/2005/8/layout/vList2"/>
    <dgm:cxn modelId="{70101E74-8397-864D-B15E-760F18ED00B2}" type="presParOf" srcId="{EC42255B-BD16-B845-A547-46D017487C61}" destId="{DC555861-0903-0848-A265-93359B3387B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05F471-F5F6-42F6-9402-2B0EB51B154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E5E3018-76B3-450F-B681-8724B907C686}">
      <dgm:prSet/>
      <dgm:spPr/>
      <dgm:t>
        <a:bodyPr/>
        <a:lstStyle/>
        <a:p>
          <a:r>
            <a:rPr lang="pt-BR"/>
            <a:t>Art. 768. O segurado perderá o direito à garantia se agravar intencionalmente o risco objeto do contrato.</a:t>
          </a:r>
          <a:endParaRPr lang="en-US"/>
        </a:p>
      </dgm:t>
    </dgm:pt>
    <dgm:pt modelId="{0B7B47E3-E1DD-4B97-828E-040E63486EC9}" type="parTrans" cxnId="{99698F07-AA9F-42E4-B45E-499F3740A494}">
      <dgm:prSet/>
      <dgm:spPr/>
      <dgm:t>
        <a:bodyPr/>
        <a:lstStyle/>
        <a:p>
          <a:endParaRPr lang="en-US"/>
        </a:p>
      </dgm:t>
    </dgm:pt>
    <dgm:pt modelId="{9AE0F91A-0CEC-479E-B8DA-B7C3A399BC65}" type="sibTrans" cxnId="{99698F07-AA9F-42E4-B45E-499F3740A494}">
      <dgm:prSet/>
      <dgm:spPr/>
      <dgm:t>
        <a:bodyPr/>
        <a:lstStyle/>
        <a:p>
          <a:endParaRPr lang="en-US"/>
        </a:p>
      </dgm:t>
    </dgm:pt>
    <dgm:pt modelId="{D33A775E-4D84-4C65-818C-E70660C93E66}">
      <dgm:prSet/>
      <dgm:spPr/>
      <dgm:t>
        <a:bodyPr/>
        <a:lstStyle/>
        <a:p>
          <a:r>
            <a:rPr lang="pt-BR"/>
            <a:t>Forma de evitar o moral hazard</a:t>
          </a:r>
          <a:endParaRPr lang="en-US"/>
        </a:p>
      </dgm:t>
    </dgm:pt>
    <dgm:pt modelId="{64A0CB17-896E-481B-A38D-E44312C27014}" type="parTrans" cxnId="{DCA8C629-14A0-4382-89C3-34B4F9B6C0D0}">
      <dgm:prSet/>
      <dgm:spPr/>
      <dgm:t>
        <a:bodyPr/>
        <a:lstStyle/>
        <a:p>
          <a:endParaRPr lang="en-US"/>
        </a:p>
      </dgm:t>
    </dgm:pt>
    <dgm:pt modelId="{B3A929BE-3151-4CFA-AD9A-5F4A13D4BEAF}" type="sibTrans" cxnId="{DCA8C629-14A0-4382-89C3-34B4F9B6C0D0}">
      <dgm:prSet/>
      <dgm:spPr/>
      <dgm:t>
        <a:bodyPr/>
        <a:lstStyle/>
        <a:p>
          <a:endParaRPr lang="en-US"/>
        </a:p>
      </dgm:t>
    </dgm:pt>
    <dgm:pt modelId="{5A2CDC48-7FB6-7748-AF8B-C7216E61EA41}" type="pres">
      <dgm:prSet presAssocID="{2B05F471-F5F6-42F6-9402-2B0EB51B1546}" presName="linear" presStyleCnt="0">
        <dgm:presLayoutVars>
          <dgm:animLvl val="lvl"/>
          <dgm:resizeHandles val="exact"/>
        </dgm:presLayoutVars>
      </dgm:prSet>
      <dgm:spPr/>
    </dgm:pt>
    <dgm:pt modelId="{00951CFE-D8A5-EF47-B402-7583BBF87B67}" type="pres">
      <dgm:prSet presAssocID="{2E5E3018-76B3-450F-B681-8724B907C686}" presName="parentText" presStyleLbl="node1" presStyleIdx="0" presStyleCnt="2">
        <dgm:presLayoutVars>
          <dgm:chMax val="0"/>
          <dgm:bulletEnabled val="1"/>
        </dgm:presLayoutVars>
      </dgm:prSet>
      <dgm:spPr/>
    </dgm:pt>
    <dgm:pt modelId="{E59A62E9-9132-F34B-AD88-A599D78320A6}" type="pres">
      <dgm:prSet presAssocID="{9AE0F91A-0CEC-479E-B8DA-B7C3A399BC65}" presName="spacer" presStyleCnt="0"/>
      <dgm:spPr/>
    </dgm:pt>
    <dgm:pt modelId="{6F888153-2B9F-8744-A022-F69F3E23B248}" type="pres">
      <dgm:prSet presAssocID="{D33A775E-4D84-4C65-818C-E70660C93E66}" presName="parentText" presStyleLbl="node1" presStyleIdx="1" presStyleCnt="2">
        <dgm:presLayoutVars>
          <dgm:chMax val="0"/>
          <dgm:bulletEnabled val="1"/>
        </dgm:presLayoutVars>
      </dgm:prSet>
      <dgm:spPr/>
    </dgm:pt>
  </dgm:ptLst>
  <dgm:cxnLst>
    <dgm:cxn modelId="{99698F07-AA9F-42E4-B45E-499F3740A494}" srcId="{2B05F471-F5F6-42F6-9402-2B0EB51B1546}" destId="{2E5E3018-76B3-450F-B681-8724B907C686}" srcOrd="0" destOrd="0" parTransId="{0B7B47E3-E1DD-4B97-828E-040E63486EC9}" sibTransId="{9AE0F91A-0CEC-479E-B8DA-B7C3A399BC65}"/>
    <dgm:cxn modelId="{28376913-108E-E34E-8C8A-A69000888B4B}" type="presOf" srcId="{D33A775E-4D84-4C65-818C-E70660C93E66}" destId="{6F888153-2B9F-8744-A022-F69F3E23B248}" srcOrd="0" destOrd="0" presId="urn:microsoft.com/office/officeart/2005/8/layout/vList2"/>
    <dgm:cxn modelId="{DCA8C629-14A0-4382-89C3-34B4F9B6C0D0}" srcId="{2B05F471-F5F6-42F6-9402-2B0EB51B1546}" destId="{D33A775E-4D84-4C65-818C-E70660C93E66}" srcOrd="1" destOrd="0" parTransId="{64A0CB17-896E-481B-A38D-E44312C27014}" sibTransId="{B3A929BE-3151-4CFA-AD9A-5F4A13D4BEAF}"/>
    <dgm:cxn modelId="{667E8B5B-BD00-E94F-B53A-E6B90F2D39C7}" type="presOf" srcId="{2B05F471-F5F6-42F6-9402-2B0EB51B1546}" destId="{5A2CDC48-7FB6-7748-AF8B-C7216E61EA41}" srcOrd="0" destOrd="0" presId="urn:microsoft.com/office/officeart/2005/8/layout/vList2"/>
    <dgm:cxn modelId="{9BBFB097-BFAD-8A49-91B1-5996890FFAE5}" type="presOf" srcId="{2E5E3018-76B3-450F-B681-8724B907C686}" destId="{00951CFE-D8A5-EF47-B402-7583BBF87B67}" srcOrd="0" destOrd="0" presId="urn:microsoft.com/office/officeart/2005/8/layout/vList2"/>
    <dgm:cxn modelId="{D44C10A5-48E4-F147-945C-6D7B4FA7190A}" type="presParOf" srcId="{5A2CDC48-7FB6-7748-AF8B-C7216E61EA41}" destId="{00951CFE-D8A5-EF47-B402-7583BBF87B67}" srcOrd="0" destOrd="0" presId="urn:microsoft.com/office/officeart/2005/8/layout/vList2"/>
    <dgm:cxn modelId="{D7322981-7417-E94C-AF98-C4951D195C96}" type="presParOf" srcId="{5A2CDC48-7FB6-7748-AF8B-C7216E61EA41}" destId="{E59A62E9-9132-F34B-AD88-A599D78320A6}" srcOrd="1" destOrd="0" presId="urn:microsoft.com/office/officeart/2005/8/layout/vList2"/>
    <dgm:cxn modelId="{C53522A2-43E0-4742-88E1-7298D5EC8F46}" type="presParOf" srcId="{5A2CDC48-7FB6-7748-AF8B-C7216E61EA41}" destId="{6F888153-2B9F-8744-A022-F69F3E23B24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AE2A7D-9921-45E7-B231-A170361D121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7884E8E-FCD4-4240-A4D6-83DD391011D6}">
      <dgm:prSet/>
      <dgm:spPr/>
      <dgm:t>
        <a:bodyPr/>
        <a:lstStyle/>
        <a:p>
          <a:r>
            <a:rPr lang="pt-BR"/>
            <a:t>Pai emprestou o carro segurado ao filho sem CNH. Ele foi abalroado por um veículo que cruzou a via pública com o semáforo vermelho. Segurado deve pagar indenização?</a:t>
          </a:r>
          <a:endParaRPr lang="en-US"/>
        </a:p>
      </dgm:t>
    </dgm:pt>
    <dgm:pt modelId="{CF33ECEB-4990-405F-8A4F-2343A25DB560}" type="parTrans" cxnId="{779FAD89-D9EB-4669-8AE2-8D176EAC4279}">
      <dgm:prSet/>
      <dgm:spPr/>
      <dgm:t>
        <a:bodyPr/>
        <a:lstStyle/>
        <a:p>
          <a:endParaRPr lang="en-US"/>
        </a:p>
      </dgm:t>
    </dgm:pt>
    <dgm:pt modelId="{6E850B01-BC2C-4839-80E0-42DA296656BB}" type="sibTrans" cxnId="{779FAD89-D9EB-4669-8AE2-8D176EAC4279}">
      <dgm:prSet/>
      <dgm:spPr/>
      <dgm:t>
        <a:bodyPr/>
        <a:lstStyle/>
        <a:p>
          <a:endParaRPr lang="en-US"/>
        </a:p>
      </dgm:t>
    </dgm:pt>
    <dgm:pt modelId="{925ECC7B-6140-48D6-81F7-71F9BCC95D00}">
      <dgm:prSet/>
      <dgm:spPr/>
      <dgm:t>
        <a:bodyPr/>
        <a:lstStyle/>
        <a:p>
          <a:r>
            <a:rPr lang="pt-BR"/>
            <a:t>Pai emprestou o carro para um amigo. Este foi a um bar, e se embriagou. Na sequência colidiu o veículo. Deve ser paga a indenização?</a:t>
          </a:r>
          <a:endParaRPr lang="en-US"/>
        </a:p>
      </dgm:t>
    </dgm:pt>
    <dgm:pt modelId="{E7E19FBD-3F4F-4BA8-A1A1-EDA7F425F506}" type="parTrans" cxnId="{E73E8F81-11D6-4E26-9E97-B27FEA01673A}">
      <dgm:prSet/>
      <dgm:spPr/>
      <dgm:t>
        <a:bodyPr/>
        <a:lstStyle/>
        <a:p>
          <a:endParaRPr lang="en-US"/>
        </a:p>
      </dgm:t>
    </dgm:pt>
    <dgm:pt modelId="{2BAE33D5-68B6-4D16-A174-B4BA573B4DF6}" type="sibTrans" cxnId="{E73E8F81-11D6-4E26-9E97-B27FEA01673A}">
      <dgm:prSet/>
      <dgm:spPr/>
      <dgm:t>
        <a:bodyPr/>
        <a:lstStyle/>
        <a:p>
          <a:endParaRPr lang="en-US"/>
        </a:p>
      </dgm:t>
    </dgm:pt>
    <dgm:pt modelId="{4BB2D7DC-C078-49C8-B792-E5F4271822DC}">
      <dgm:prSet/>
      <dgm:spPr/>
      <dgm:t>
        <a:bodyPr/>
        <a:lstStyle/>
        <a:p>
          <a:r>
            <a:rPr lang="pt-BR" dirty="0"/>
            <a:t>Seguros de acidentes pessoais. Segurado bebeu até cair e morre. Deve ser paga a indenização aos herdeiros? (</a:t>
          </a:r>
          <a:r>
            <a:rPr lang="pt-BR" dirty="0" err="1"/>
            <a:t>REsp</a:t>
          </a:r>
          <a:r>
            <a:rPr lang="pt-BR" dirty="0"/>
            <a:t> 780.757, de 2009).</a:t>
          </a:r>
          <a:endParaRPr lang="en-US" dirty="0"/>
        </a:p>
      </dgm:t>
    </dgm:pt>
    <dgm:pt modelId="{8970BC79-C94E-4AE9-8C0F-F37DACF29077}" type="parTrans" cxnId="{64FA0C7F-07F8-4A55-B7EB-3FF1C1B9B7E7}">
      <dgm:prSet/>
      <dgm:spPr/>
      <dgm:t>
        <a:bodyPr/>
        <a:lstStyle/>
        <a:p>
          <a:endParaRPr lang="en-US"/>
        </a:p>
      </dgm:t>
    </dgm:pt>
    <dgm:pt modelId="{B7FFCC70-1B9F-4C02-92EE-8E67D6B3FE6C}" type="sibTrans" cxnId="{64FA0C7F-07F8-4A55-B7EB-3FF1C1B9B7E7}">
      <dgm:prSet/>
      <dgm:spPr/>
      <dgm:t>
        <a:bodyPr/>
        <a:lstStyle/>
        <a:p>
          <a:endParaRPr lang="en-US"/>
        </a:p>
      </dgm:t>
    </dgm:pt>
    <dgm:pt modelId="{FD1FB1A6-DF48-41A0-BD26-7D0FB7474666}">
      <dgm:prSet/>
      <dgm:spPr/>
      <dgm:t>
        <a:bodyPr/>
        <a:lstStyle/>
        <a:p>
          <a:r>
            <a:rPr lang="pt-BR" dirty="0"/>
            <a:t>Pessoa sobe em torre metálica de fácil acesso para tirar foto da paisagem, cai, e fica paralítica (</a:t>
          </a:r>
          <a:r>
            <a:rPr lang="pt-BR" dirty="0" err="1"/>
            <a:t>Resp</a:t>
          </a:r>
          <a:r>
            <a:rPr lang="pt-BR" dirty="0"/>
            <a:t> 795.027) </a:t>
          </a:r>
          <a:endParaRPr lang="en-US" dirty="0"/>
        </a:p>
      </dgm:t>
    </dgm:pt>
    <dgm:pt modelId="{CC7CA948-3A4C-4C49-AFE3-B7C12027EABA}" type="parTrans" cxnId="{1FFD91F7-F52B-40BC-8B05-5E65F8EFA557}">
      <dgm:prSet/>
      <dgm:spPr/>
      <dgm:t>
        <a:bodyPr/>
        <a:lstStyle/>
        <a:p>
          <a:endParaRPr lang="en-US"/>
        </a:p>
      </dgm:t>
    </dgm:pt>
    <dgm:pt modelId="{101DBAFE-B3BC-40C0-963C-D8534B29F0F0}" type="sibTrans" cxnId="{1FFD91F7-F52B-40BC-8B05-5E65F8EFA557}">
      <dgm:prSet/>
      <dgm:spPr/>
      <dgm:t>
        <a:bodyPr/>
        <a:lstStyle/>
        <a:p>
          <a:endParaRPr lang="en-US"/>
        </a:p>
      </dgm:t>
    </dgm:pt>
    <dgm:pt modelId="{CA781F2F-06C9-0044-978B-28DBBAEC1B47}" type="pres">
      <dgm:prSet presAssocID="{A0AE2A7D-9921-45E7-B231-A170361D1216}" presName="vert0" presStyleCnt="0">
        <dgm:presLayoutVars>
          <dgm:dir/>
          <dgm:animOne val="branch"/>
          <dgm:animLvl val="lvl"/>
        </dgm:presLayoutVars>
      </dgm:prSet>
      <dgm:spPr/>
    </dgm:pt>
    <dgm:pt modelId="{C47683FE-E6A0-B049-8B52-7491D11278C5}" type="pres">
      <dgm:prSet presAssocID="{37884E8E-FCD4-4240-A4D6-83DD391011D6}" presName="thickLine" presStyleLbl="alignNode1" presStyleIdx="0" presStyleCnt="4"/>
      <dgm:spPr/>
    </dgm:pt>
    <dgm:pt modelId="{83BF2DDB-9CF7-1F42-8B57-46204A02CA60}" type="pres">
      <dgm:prSet presAssocID="{37884E8E-FCD4-4240-A4D6-83DD391011D6}" presName="horz1" presStyleCnt="0"/>
      <dgm:spPr/>
    </dgm:pt>
    <dgm:pt modelId="{4545BD40-AE44-5844-A492-111F7B0BD5A0}" type="pres">
      <dgm:prSet presAssocID="{37884E8E-FCD4-4240-A4D6-83DD391011D6}" presName="tx1" presStyleLbl="revTx" presStyleIdx="0" presStyleCnt="4"/>
      <dgm:spPr/>
    </dgm:pt>
    <dgm:pt modelId="{5F65AC62-2D44-354B-88F1-B4BFA2E8902A}" type="pres">
      <dgm:prSet presAssocID="{37884E8E-FCD4-4240-A4D6-83DD391011D6}" presName="vert1" presStyleCnt="0"/>
      <dgm:spPr/>
    </dgm:pt>
    <dgm:pt modelId="{005CBD0A-D709-2742-B07C-3F3F5820B538}" type="pres">
      <dgm:prSet presAssocID="{925ECC7B-6140-48D6-81F7-71F9BCC95D00}" presName="thickLine" presStyleLbl="alignNode1" presStyleIdx="1" presStyleCnt="4"/>
      <dgm:spPr/>
    </dgm:pt>
    <dgm:pt modelId="{EB4F6567-38F2-7E48-B983-2D957B624787}" type="pres">
      <dgm:prSet presAssocID="{925ECC7B-6140-48D6-81F7-71F9BCC95D00}" presName="horz1" presStyleCnt="0"/>
      <dgm:spPr/>
    </dgm:pt>
    <dgm:pt modelId="{60470543-63F6-8E41-8331-8DAB3B2E8B9F}" type="pres">
      <dgm:prSet presAssocID="{925ECC7B-6140-48D6-81F7-71F9BCC95D00}" presName="tx1" presStyleLbl="revTx" presStyleIdx="1" presStyleCnt="4"/>
      <dgm:spPr/>
    </dgm:pt>
    <dgm:pt modelId="{7DE201DF-08F7-9F42-B745-4E02DD582463}" type="pres">
      <dgm:prSet presAssocID="{925ECC7B-6140-48D6-81F7-71F9BCC95D00}" presName="vert1" presStyleCnt="0"/>
      <dgm:spPr/>
    </dgm:pt>
    <dgm:pt modelId="{6F0B3456-11A9-454D-8AB8-2AAEC060BFA7}" type="pres">
      <dgm:prSet presAssocID="{4BB2D7DC-C078-49C8-B792-E5F4271822DC}" presName="thickLine" presStyleLbl="alignNode1" presStyleIdx="2" presStyleCnt="4"/>
      <dgm:spPr/>
    </dgm:pt>
    <dgm:pt modelId="{D34E3AD0-9E78-B746-9977-25EE729AF5D0}" type="pres">
      <dgm:prSet presAssocID="{4BB2D7DC-C078-49C8-B792-E5F4271822DC}" presName="horz1" presStyleCnt="0"/>
      <dgm:spPr/>
    </dgm:pt>
    <dgm:pt modelId="{0AB73FCC-359E-DC4E-96DC-84D5E11791D0}" type="pres">
      <dgm:prSet presAssocID="{4BB2D7DC-C078-49C8-B792-E5F4271822DC}" presName="tx1" presStyleLbl="revTx" presStyleIdx="2" presStyleCnt="4"/>
      <dgm:spPr/>
    </dgm:pt>
    <dgm:pt modelId="{88905CFA-76F5-3441-95DC-42018A3CF7A1}" type="pres">
      <dgm:prSet presAssocID="{4BB2D7DC-C078-49C8-B792-E5F4271822DC}" presName="vert1" presStyleCnt="0"/>
      <dgm:spPr/>
    </dgm:pt>
    <dgm:pt modelId="{C33097A4-64B0-F944-A8DB-F45C9CAABCB4}" type="pres">
      <dgm:prSet presAssocID="{FD1FB1A6-DF48-41A0-BD26-7D0FB7474666}" presName="thickLine" presStyleLbl="alignNode1" presStyleIdx="3" presStyleCnt="4"/>
      <dgm:spPr/>
    </dgm:pt>
    <dgm:pt modelId="{73DDB645-D1B4-B74B-B716-458EB973AA16}" type="pres">
      <dgm:prSet presAssocID="{FD1FB1A6-DF48-41A0-BD26-7D0FB7474666}" presName="horz1" presStyleCnt="0"/>
      <dgm:spPr/>
    </dgm:pt>
    <dgm:pt modelId="{9473DE00-5530-7B48-9FAB-E53929DEAEB0}" type="pres">
      <dgm:prSet presAssocID="{FD1FB1A6-DF48-41A0-BD26-7D0FB7474666}" presName="tx1" presStyleLbl="revTx" presStyleIdx="3" presStyleCnt="4"/>
      <dgm:spPr/>
    </dgm:pt>
    <dgm:pt modelId="{C4A8A05E-5C3A-F64C-8BD8-DA861DDFDCCF}" type="pres">
      <dgm:prSet presAssocID="{FD1FB1A6-DF48-41A0-BD26-7D0FB7474666}" presName="vert1" presStyleCnt="0"/>
      <dgm:spPr/>
    </dgm:pt>
  </dgm:ptLst>
  <dgm:cxnLst>
    <dgm:cxn modelId="{D3E93306-735F-0C40-BB4A-CE6C055BF05F}" type="presOf" srcId="{FD1FB1A6-DF48-41A0-BD26-7D0FB7474666}" destId="{9473DE00-5530-7B48-9FAB-E53929DEAEB0}" srcOrd="0" destOrd="0" presId="urn:microsoft.com/office/officeart/2008/layout/LinedList"/>
    <dgm:cxn modelId="{215E381B-D955-5744-B875-E858A2A3D6DD}" type="presOf" srcId="{4BB2D7DC-C078-49C8-B792-E5F4271822DC}" destId="{0AB73FCC-359E-DC4E-96DC-84D5E11791D0}" srcOrd="0" destOrd="0" presId="urn:microsoft.com/office/officeart/2008/layout/LinedList"/>
    <dgm:cxn modelId="{FCA52F6D-B493-A84E-8343-D5C05340E3D1}" type="presOf" srcId="{A0AE2A7D-9921-45E7-B231-A170361D1216}" destId="{CA781F2F-06C9-0044-978B-28DBBAEC1B47}" srcOrd="0" destOrd="0" presId="urn:microsoft.com/office/officeart/2008/layout/LinedList"/>
    <dgm:cxn modelId="{64FA0C7F-07F8-4A55-B7EB-3FF1C1B9B7E7}" srcId="{A0AE2A7D-9921-45E7-B231-A170361D1216}" destId="{4BB2D7DC-C078-49C8-B792-E5F4271822DC}" srcOrd="2" destOrd="0" parTransId="{8970BC79-C94E-4AE9-8C0F-F37DACF29077}" sibTransId="{B7FFCC70-1B9F-4C02-92EE-8E67D6B3FE6C}"/>
    <dgm:cxn modelId="{E73E8F81-11D6-4E26-9E97-B27FEA01673A}" srcId="{A0AE2A7D-9921-45E7-B231-A170361D1216}" destId="{925ECC7B-6140-48D6-81F7-71F9BCC95D00}" srcOrd="1" destOrd="0" parTransId="{E7E19FBD-3F4F-4BA8-A1A1-EDA7F425F506}" sibTransId="{2BAE33D5-68B6-4D16-A174-B4BA573B4DF6}"/>
    <dgm:cxn modelId="{779FAD89-D9EB-4669-8AE2-8D176EAC4279}" srcId="{A0AE2A7D-9921-45E7-B231-A170361D1216}" destId="{37884E8E-FCD4-4240-A4D6-83DD391011D6}" srcOrd="0" destOrd="0" parTransId="{CF33ECEB-4990-405F-8A4F-2343A25DB560}" sibTransId="{6E850B01-BC2C-4839-80E0-42DA296656BB}"/>
    <dgm:cxn modelId="{B55FF3CE-782C-5D42-86D7-FB9D469E63BF}" type="presOf" srcId="{37884E8E-FCD4-4240-A4D6-83DD391011D6}" destId="{4545BD40-AE44-5844-A492-111F7B0BD5A0}" srcOrd="0" destOrd="0" presId="urn:microsoft.com/office/officeart/2008/layout/LinedList"/>
    <dgm:cxn modelId="{946836DB-0389-B842-A145-2045C5CA37E4}" type="presOf" srcId="{925ECC7B-6140-48D6-81F7-71F9BCC95D00}" destId="{60470543-63F6-8E41-8331-8DAB3B2E8B9F}" srcOrd="0" destOrd="0" presId="urn:microsoft.com/office/officeart/2008/layout/LinedList"/>
    <dgm:cxn modelId="{1FFD91F7-F52B-40BC-8B05-5E65F8EFA557}" srcId="{A0AE2A7D-9921-45E7-B231-A170361D1216}" destId="{FD1FB1A6-DF48-41A0-BD26-7D0FB7474666}" srcOrd="3" destOrd="0" parTransId="{CC7CA948-3A4C-4C49-AFE3-B7C12027EABA}" sibTransId="{101DBAFE-B3BC-40C0-963C-D8534B29F0F0}"/>
    <dgm:cxn modelId="{43052BF5-AC4E-1747-B115-03489364E10E}" type="presParOf" srcId="{CA781F2F-06C9-0044-978B-28DBBAEC1B47}" destId="{C47683FE-E6A0-B049-8B52-7491D11278C5}" srcOrd="0" destOrd="0" presId="urn:microsoft.com/office/officeart/2008/layout/LinedList"/>
    <dgm:cxn modelId="{D70062C5-7D70-4346-8B5D-3BF0CDFCB561}" type="presParOf" srcId="{CA781F2F-06C9-0044-978B-28DBBAEC1B47}" destId="{83BF2DDB-9CF7-1F42-8B57-46204A02CA60}" srcOrd="1" destOrd="0" presId="urn:microsoft.com/office/officeart/2008/layout/LinedList"/>
    <dgm:cxn modelId="{8B1419BE-BB30-254A-A51F-94B194FAE8E5}" type="presParOf" srcId="{83BF2DDB-9CF7-1F42-8B57-46204A02CA60}" destId="{4545BD40-AE44-5844-A492-111F7B0BD5A0}" srcOrd="0" destOrd="0" presId="urn:microsoft.com/office/officeart/2008/layout/LinedList"/>
    <dgm:cxn modelId="{2F456285-7A80-A248-8D1E-A0B1BB24BD38}" type="presParOf" srcId="{83BF2DDB-9CF7-1F42-8B57-46204A02CA60}" destId="{5F65AC62-2D44-354B-88F1-B4BFA2E8902A}" srcOrd="1" destOrd="0" presId="urn:microsoft.com/office/officeart/2008/layout/LinedList"/>
    <dgm:cxn modelId="{0B341489-A01C-3D48-8C23-73DFA2978C26}" type="presParOf" srcId="{CA781F2F-06C9-0044-978B-28DBBAEC1B47}" destId="{005CBD0A-D709-2742-B07C-3F3F5820B538}" srcOrd="2" destOrd="0" presId="urn:microsoft.com/office/officeart/2008/layout/LinedList"/>
    <dgm:cxn modelId="{DB408A49-88DB-EE48-B2EC-A95D9C2017A1}" type="presParOf" srcId="{CA781F2F-06C9-0044-978B-28DBBAEC1B47}" destId="{EB4F6567-38F2-7E48-B983-2D957B624787}" srcOrd="3" destOrd="0" presId="urn:microsoft.com/office/officeart/2008/layout/LinedList"/>
    <dgm:cxn modelId="{B4D2BF10-CC16-EC41-ADC5-A487F740FE96}" type="presParOf" srcId="{EB4F6567-38F2-7E48-B983-2D957B624787}" destId="{60470543-63F6-8E41-8331-8DAB3B2E8B9F}" srcOrd="0" destOrd="0" presId="urn:microsoft.com/office/officeart/2008/layout/LinedList"/>
    <dgm:cxn modelId="{AC927EA3-7BAD-9C45-83D3-2F19759381C5}" type="presParOf" srcId="{EB4F6567-38F2-7E48-B983-2D957B624787}" destId="{7DE201DF-08F7-9F42-B745-4E02DD582463}" srcOrd="1" destOrd="0" presId="urn:microsoft.com/office/officeart/2008/layout/LinedList"/>
    <dgm:cxn modelId="{026A2CE9-3027-BE4D-AD27-025413495EBC}" type="presParOf" srcId="{CA781F2F-06C9-0044-978B-28DBBAEC1B47}" destId="{6F0B3456-11A9-454D-8AB8-2AAEC060BFA7}" srcOrd="4" destOrd="0" presId="urn:microsoft.com/office/officeart/2008/layout/LinedList"/>
    <dgm:cxn modelId="{28B681D3-CDC0-834D-8BAB-158AA84DEF1E}" type="presParOf" srcId="{CA781F2F-06C9-0044-978B-28DBBAEC1B47}" destId="{D34E3AD0-9E78-B746-9977-25EE729AF5D0}" srcOrd="5" destOrd="0" presId="urn:microsoft.com/office/officeart/2008/layout/LinedList"/>
    <dgm:cxn modelId="{8537F337-A824-124B-B0D3-065F96A1B522}" type="presParOf" srcId="{D34E3AD0-9E78-B746-9977-25EE729AF5D0}" destId="{0AB73FCC-359E-DC4E-96DC-84D5E11791D0}" srcOrd="0" destOrd="0" presId="urn:microsoft.com/office/officeart/2008/layout/LinedList"/>
    <dgm:cxn modelId="{99B30361-0FE5-A64F-885B-A58406B6F4DF}" type="presParOf" srcId="{D34E3AD0-9E78-B746-9977-25EE729AF5D0}" destId="{88905CFA-76F5-3441-95DC-42018A3CF7A1}" srcOrd="1" destOrd="0" presId="urn:microsoft.com/office/officeart/2008/layout/LinedList"/>
    <dgm:cxn modelId="{DC726715-2D12-5C43-B140-A9214E373EB0}" type="presParOf" srcId="{CA781F2F-06C9-0044-978B-28DBBAEC1B47}" destId="{C33097A4-64B0-F944-A8DB-F45C9CAABCB4}" srcOrd="6" destOrd="0" presId="urn:microsoft.com/office/officeart/2008/layout/LinedList"/>
    <dgm:cxn modelId="{72B77736-6688-DF45-A803-264345025881}" type="presParOf" srcId="{CA781F2F-06C9-0044-978B-28DBBAEC1B47}" destId="{73DDB645-D1B4-B74B-B716-458EB973AA16}" srcOrd="7" destOrd="0" presId="urn:microsoft.com/office/officeart/2008/layout/LinedList"/>
    <dgm:cxn modelId="{D62A1DCD-E9CA-1B4E-AEA5-05B4C356236A}" type="presParOf" srcId="{73DDB645-D1B4-B74B-B716-458EB973AA16}" destId="{9473DE00-5530-7B48-9FAB-E53929DEAEB0}" srcOrd="0" destOrd="0" presId="urn:microsoft.com/office/officeart/2008/layout/LinedList"/>
    <dgm:cxn modelId="{AE570650-B44B-CB45-A6C1-DFC6E004BBC6}" type="presParOf" srcId="{73DDB645-D1B4-B74B-B716-458EB973AA16}" destId="{C4A8A05E-5C3A-F64C-8BD8-DA861DDFDCC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2029BA2-A3F5-4F7D-9FC3-E5F786F9B4A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9354416-5FB6-4AA9-BC60-36346924C226}">
      <dgm:prSet/>
      <dgm:spPr/>
      <dgm:t>
        <a:bodyPr/>
        <a:lstStyle/>
        <a:p>
          <a:r>
            <a:rPr lang="pt-BR"/>
            <a:t>Segurado participa de roubo, e na fuga, leva tiros.</a:t>
          </a:r>
          <a:endParaRPr lang="en-US"/>
        </a:p>
      </dgm:t>
    </dgm:pt>
    <dgm:pt modelId="{B58D0853-085F-4589-9E79-66084A24C830}" type="parTrans" cxnId="{AA299278-2FA9-4486-95E9-8B41DE46694C}">
      <dgm:prSet/>
      <dgm:spPr/>
      <dgm:t>
        <a:bodyPr/>
        <a:lstStyle/>
        <a:p>
          <a:endParaRPr lang="en-US"/>
        </a:p>
      </dgm:t>
    </dgm:pt>
    <dgm:pt modelId="{43B77ABC-5362-4607-A6FC-79F66A5521B2}" type="sibTrans" cxnId="{AA299278-2FA9-4486-95E9-8B41DE46694C}">
      <dgm:prSet/>
      <dgm:spPr/>
      <dgm:t>
        <a:bodyPr/>
        <a:lstStyle/>
        <a:p>
          <a:endParaRPr lang="en-US"/>
        </a:p>
      </dgm:t>
    </dgm:pt>
    <dgm:pt modelId="{8E23E586-4972-48F9-BDAD-77F8CC8B25C3}">
      <dgm:prSet/>
      <dgm:spPr/>
      <dgm:t>
        <a:bodyPr/>
        <a:lstStyle/>
        <a:p>
          <a:r>
            <a:rPr lang="pt-BR"/>
            <a:t>Pessoa trafega com quadriciclo em estrada de alta velocidade</a:t>
          </a:r>
          <a:endParaRPr lang="en-US"/>
        </a:p>
      </dgm:t>
    </dgm:pt>
    <dgm:pt modelId="{225E92A0-3F24-4C17-8AD0-32B3A61F7833}" type="parTrans" cxnId="{1BBA597B-CCD3-4188-BE14-A963DD3D9919}">
      <dgm:prSet/>
      <dgm:spPr/>
      <dgm:t>
        <a:bodyPr/>
        <a:lstStyle/>
        <a:p>
          <a:endParaRPr lang="en-US"/>
        </a:p>
      </dgm:t>
    </dgm:pt>
    <dgm:pt modelId="{80E4013E-1417-4EB7-9EFD-7D6B6F4A9224}" type="sibTrans" cxnId="{1BBA597B-CCD3-4188-BE14-A963DD3D9919}">
      <dgm:prSet/>
      <dgm:spPr/>
      <dgm:t>
        <a:bodyPr/>
        <a:lstStyle/>
        <a:p>
          <a:endParaRPr lang="en-US"/>
        </a:p>
      </dgm:t>
    </dgm:pt>
    <dgm:pt modelId="{34B4D219-B3D7-1640-AFEF-4D831345D429}" type="pres">
      <dgm:prSet presAssocID="{D2029BA2-A3F5-4F7D-9FC3-E5F786F9B4AC}" presName="linear" presStyleCnt="0">
        <dgm:presLayoutVars>
          <dgm:animLvl val="lvl"/>
          <dgm:resizeHandles val="exact"/>
        </dgm:presLayoutVars>
      </dgm:prSet>
      <dgm:spPr/>
    </dgm:pt>
    <dgm:pt modelId="{BC62FC08-B5EC-2B4C-AC65-909F61936516}" type="pres">
      <dgm:prSet presAssocID="{39354416-5FB6-4AA9-BC60-36346924C226}" presName="parentText" presStyleLbl="node1" presStyleIdx="0" presStyleCnt="2">
        <dgm:presLayoutVars>
          <dgm:chMax val="0"/>
          <dgm:bulletEnabled val="1"/>
        </dgm:presLayoutVars>
      </dgm:prSet>
      <dgm:spPr/>
    </dgm:pt>
    <dgm:pt modelId="{1D140395-09B6-1A48-9835-094BA6541B79}" type="pres">
      <dgm:prSet presAssocID="{43B77ABC-5362-4607-A6FC-79F66A5521B2}" presName="spacer" presStyleCnt="0"/>
      <dgm:spPr/>
    </dgm:pt>
    <dgm:pt modelId="{03CBD416-2B1D-B742-BC43-0665CAE6B9C5}" type="pres">
      <dgm:prSet presAssocID="{8E23E586-4972-48F9-BDAD-77F8CC8B25C3}" presName="parentText" presStyleLbl="node1" presStyleIdx="1" presStyleCnt="2">
        <dgm:presLayoutVars>
          <dgm:chMax val="0"/>
          <dgm:bulletEnabled val="1"/>
        </dgm:presLayoutVars>
      </dgm:prSet>
      <dgm:spPr/>
    </dgm:pt>
  </dgm:ptLst>
  <dgm:cxnLst>
    <dgm:cxn modelId="{CEE79445-F58B-244F-9519-5C5F14478E4F}" type="presOf" srcId="{D2029BA2-A3F5-4F7D-9FC3-E5F786F9B4AC}" destId="{34B4D219-B3D7-1640-AFEF-4D831345D429}" srcOrd="0" destOrd="0" presId="urn:microsoft.com/office/officeart/2005/8/layout/vList2"/>
    <dgm:cxn modelId="{AA299278-2FA9-4486-95E9-8B41DE46694C}" srcId="{D2029BA2-A3F5-4F7D-9FC3-E5F786F9B4AC}" destId="{39354416-5FB6-4AA9-BC60-36346924C226}" srcOrd="0" destOrd="0" parTransId="{B58D0853-085F-4589-9E79-66084A24C830}" sibTransId="{43B77ABC-5362-4607-A6FC-79F66A5521B2}"/>
    <dgm:cxn modelId="{1BBA597B-CCD3-4188-BE14-A963DD3D9919}" srcId="{D2029BA2-A3F5-4F7D-9FC3-E5F786F9B4AC}" destId="{8E23E586-4972-48F9-BDAD-77F8CC8B25C3}" srcOrd="1" destOrd="0" parTransId="{225E92A0-3F24-4C17-8AD0-32B3A61F7833}" sibTransId="{80E4013E-1417-4EB7-9EFD-7D6B6F4A9224}"/>
    <dgm:cxn modelId="{C1E25BAA-BE75-2248-93B6-00862CC29C53}" type="presOf" srcId="{8E23E586-4972-48F9-BDAD-77F8CC8B25C3}" destId="{03CBD416-2B1D-B742-BC43-0665CAE6B9C5}" srcOrd="0" destOrd="0" presId="urn:microsoft.com/office/officeart/2005/8/layout/vList2"/>
    <dgm:cxn modelId="{D0C693D4-AFE1-C946-922C-85AE035ED7ED}" type="presOf" srcId="{39354416-5FB6-4AA9-BC60-36346924C226}" destId="{BC62FC08-B5EC-2B4C-AC65-909F61936516}" srcOrd="0" destOrd="0" presId="urn:microsoft.com/office/officeart/2005/8/layout/vList2"/>
    <dgm:cxn modelId="{0B9BB78E-5D0D-E54E-84BA-9D9B649C2158}" type="presParOf" srcId="{34B4D219-B3D7-1640-AFEF-4D831345D429}" destId="{BC62FC08-B5EC-2B4C-AC65-909F61936516}" srcOrd="0" destOrd="0" presId="urn:microsoft.com/office/officeart/2005/8/layout/vList2"/>
    <dgm:cxn modelId="{FB6F6B33-104F-B749-9A84-6D7DAD89CE88}" type="presParOf" srcId="{34B4D219-B3D7-1640-AFEF-4D831345D429}" destId="{1D140395-09B6-1A48-9835-094BA6541B79}" srcOrd="1" destOrd="0" presId="urn:microsoft.com/office/officeart/2005/8/layout/vList2"/>
    <dgm:cxn modelId="{3E9F6F0A-71FB-244E-B2B3-75711044543E}" type="presParOf" srcId="{34B4D219-B3D7-1640-AFEF-4D831345D429}" destId="{03CBD416-2B1D-B742-BC43-0665CAE6B9C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6322C59-7F6B-4459-87A3-25A1D9A07A5E}"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A3772FB5-9D3E-4D82-AD67-32DA09C1E7EF}">
      <dgm:prSet/>
      <dgm:spPr/>
      <dgm:t>
        <a:bodyPr/>
        <a:lstStyle/>
        <a:p>
          <a:r>
            <a:rPr lang="pt-BR"/>
            <a:t>Art. 769. </a:t>
          </a:r>
          <a:r>
            <a:rPr lang="pt-BR" b="1"/>
            <a:t>O segurado é obrigado a comunicar ao segurador, logo que saiba, todo incidente suscetível de agravar consideravelmente o risco coberto, sob pena de perder o direito à garantia</a:t>
          </a:r>
          <a:r>
            <a:rPr lang="pt-BR"/>
            <a:t>, se provar que silenciou de má-fé.</a:t>
          </a:r>
          <a:endParaRPr lang="en-US"/>
        </a:p>
      </dgm:t>
    </dgm:pt>
    <dgm:pt modelId="{98952B38-4E82-4C26-A263-CC942C90B8F2}" type="parTrans" cxnId="{EEB671DA-2818-420F-80C1-6AE263F65F42}">
      <dgm:prSet/>
      <dgm:spPr/>
      <dgm:t>
        <a:bodyPr/>
        <a:lstStyle/>
        <a:p>
          <a:endParaRPr lang="en-US"/>
        </a:p>
      </dgm:t>
    </dgm:pt>
    <dgm:pt modelId="{370CDA3D-F3B6-456D-AAA3-145B2DBB6269}" type="sibTrans" cxnId="{EEB671DA-2818-420F-80C1-6AE263F65F42}">
      <dgm:prSet/>
      <dgm:spPr/>
      <dgm:t>
        <a:bodyPr/>
        <a:lstStyle/>
        <a:p>
          <a:endParaRPr lang="en-US"/>
        </a:p>
      </dgm:t>
    </dgm:pt>
    <dgm:pt modelId="{A3E6FE43-D89F-40BD-A28B-C3F6C0A43E4E}">
      <dgm:prSet/>
      <dgm:spPr/>
      <dgm:t>
        <a:bodyPr/>
        <a:lstStyle/>
        <a:p>
          <a:r>
            <a:rPr lang="pt-BR" dirty="0"/>
            <a:t>§ 1 </a:t>
          </a:r>
          <a:r>
            <a:rPr lang="pt-BR" u="sng" baseline="30000" dirty="0"/>
            <a:t>o </a:t>
          </a:r>
          <a:r>
            <a:rPr lang="pt-BR" dirty="0"/>
            <a:t>O segurador, desde que o faça nos quinze dias seguintes ao recebimento do aviso da </a:t>
          </a:r>
          <a:r>
            <a:rPr lang="pt-BR" b="1" dirty="0"/>
            <a:t>agravação do </a:t>
          </a:r>
          <a:r>
            <a:rPr lang="pt-BR" b="1" u="sng" dirty="0"/>
            <a:t>risco sem culpa do segurado</a:t>
          </a:r>
          <a:r>
            <a:rPr lang="pt-BR" dirty="0"/>
            <a:t>, poderá dar-lhe ciência, por escrito, de sua </a:t>
          </a:r>
          <a:r>
            <a:rPr lang="pt-BR" b="1" dirty="0"/>
            <a:t>decisão de resolver o contrato</a:t>
          </a:r>
          <a:r>
            <a:rPr lang="pt-BR" dirty="0"/>
            <a:t>.</a:t>
          </a:r>
          <a:endParaRPr lang="en-US" dirty="0"/>
        </a:p>
      </dgm:t>
    </dgm:pt>
    <dgm:pt modelId="{C15025FF-2043-4A78-8BCC-80A76B146D11}" type="parTrans" cxnId="{2E2B8298-F2BC-41E4-ABD4-D41DD60402C9}">
      <dgm:prSet/>
      <dgm:spPr/>
      <dgm:t>
        <a:bodyPr/>
        <a:lstStyle/>
        <a:p>
          <a:endParaRPr lang="en-US"/>
        </a:p>
      </dgm:t>
    </dgm:pt>
    <dgm:pt modelId="{E32E777F-F2BB-4309-871B-70301A391C1E}" type="sibTrans" cxnId="{2E2B8298-F2BC-41E4-ABD4-D41DD60402C9}">
      <dgm:prSet/>
      <dgm:spPr/>
      <dgm:t>
        <a:bodyPr/>
        <a:lstStyle/>
        <a:p>
          <a:endParaRPr lang="en-US"/>
        </a:p>
      </dgm:t>
    </dgm:pt>
    <dgm:pt modelId="{D866CB93-8229-457F-946B-0AA041E32615}">
      <dgm:prSet/>
      <dgm:spPr/>
      <dgm:t>
        <a:bodyPr/>
        <a:lstStyle/>
        <a:p>
          <a:r>
            <a:rPr lang="pt-BR"/>
            <a:t>§ 2 </a:t>
          </a:r>
          <a:r>
            <a:rPr lang="pt-BR" u="sng" baseline="30000"/>
            <a:t>o </a:t>
          </a:r>
          <a:r>
            <a:rPr lang="pt-BR"/>
            <a:t>A resolução só será eficaz trinta dias após a notificação, </a:t>
          </a:r>
          <a:r>
            <a:rPr lang="pt-BR" b="1"/>
            <a:t>devendo ser restituída pelo segurador a diferença do prêmio.</a:t>
          </a:r>
          <a:endParaRPr lang="en-US"/>
        </a:p>
      </dgm:t>
    </dgm:pt>
    <dgm:pt modelId="{6A03D1B6-7E20-40FF-B884-126A01EFA22E}" type="parTrans" cxnId="{034AD1D6-C296-4892-B641-54D214FD9635}">
      <dgm:prSet/>
      <dgm:spPr/>
      <dgm:t>
        <a:bodyPr/>
        <a:lstStyle/>
        <a:p>
          <a:endParaRPr lang="en-US"/>
        </a:p>
      </dgm:t>
    </dgm:pt>
    <dgm:pt modelId="{FB3B82D6-EB50-449B-89F5-3AF01CBB8338}" type="sibTrans" cxnId="{034AD1D6-C296-4892-B641-54D214FD9635}">
      <dgm:prSet/>
      <dgm:spPr/>
      <dgm:t>
        <a:bodyPr/>
        <a:lstStyle/>
        <a:p>
          <a:endParaRPr lang="en-US"/>
        </a:p>
      </dgm:t>
    </dgm:pt>
    <dgm:pt modelId="{FA5DD5D9-4788-A04C-92FE-D520E2C24408}" type="pres">
      <dgm:prSet presAssocID="{56322C59-7F6B-4459-87A3-25A1D9A07A5E}" presName="vert0" presStyleCnt="0">
        <dgm:presLayoutVars>
          <dgm:dir/>
          <dgm:animOne val="branch"/>
          <dgm:animLvl val="lvl"/>
        </dgm:presLayoutVars>
      </dgm:prSet>
      <dgm:spPr/>
    </dgm:pt>
    <dgm:pt modelId="{98A8BA2E-4B27-614E-B72E-D6E90135487C}" type="pres">
      <dgm:prSet presAssocID="{A3772FB5-9D3E-4D82-AD67-32DA09C1E7EF}" presName="thickLine" presStyleLbl="alignNode1" presStyleIdx="0" presStyleCnt="3"/>
      <dgm:spPr/>
    </dgm:pt>
    <dgm:pt modelId="{909B2FB9-914E-374E-B8E5-21FB94A6C0EA}" type="pres">
      <dgm:prSet presAssocID="{A3772FB5-9D3E-4D82-AD67-32DA09C1E7EF}" presName="horz1" presStyleCnt="0"/>
      <dgm:spPr/>
    </dgm:pt>
    <dgm:pt modelId="{1A43AA00-68F7-E44B-B31D-86F282EC797D}" type="pres">
      <dgm:prSet presAssocID="{A3772FB5-9D3E-4D82-AD67-32DA09C1E7EF}" presName="tx1" presStyleLbl="revTx" presStyleIdx="0" presStyleCnt="3"/>
      <dgm:spPr/>
    </dgm:pt>
    <dgm:pt modelId="{45272464-B923-9B46-90B9-95CA262658A7}" type="pres">
      <dgm:prSet presAssocID="{A3772FB5-9D3E-4D82-AD67-32DA09C1E7EF}" presName="vert1" presStyleCnt="0"/>
      <dgm:spPr/>
    </dgm:pt>
    <dgm:pt modelId="{DBEFA3A0-46FC-9B4C-BB19-63668CFB4AE3}" type="pres">
      <dgm:prSet presAssocID="{A3E6FE43-D89F-40BD-A28B-C3F6C0A43E4E}" presName="thickLine" presStyleLbl="alignNode1" presStyleIdx="1" presStyleCnt="3"/>
      <dgm:spPr/>
    </dgm:pt>
    <dgm:pt modelId="{0CAD6FDE-C745-7C4E-A912-275629FAAE91}" type="pres">
      <dgm:prSet presAssocID="{A3E6FE43-D89F-40BD-A28B-C3F6C0A43E4E}" presName="horz1" presStyleCnt="0"/>
      <dgm:spPr/>
    </dgm:pt>
    <dgm:pt modelId="{271EF099-5BB4-4C42-8FE1-AE4C0F78457B}" type="pres">
      <dgm:prSet presAssocID="{A3E6FE43-D89F-40BD-A28B-C3F6C0A43E4E}" presName="tx1" presStyleLbl="revTx" presStyleIdx="1" presStyleCnt="3"/>
      <dgm:spPr/>
    </dgm:pt>
    <dgm:pt modelId="{A4A25D3C-0F7E-9546-922D-29838DFA2359}" type="pres">
      <dgm:prSet presAssocID="{A3E6FE43-D89F-40BD-A28B-C3F6C0A43E4E}" presName="vert1" presStyleCnt="0"/>
      <dgm:spPr/>
    </dgm:pt>
    <dgm:pt modelId="{3CD40926-AD56-464C-8B88-79A0A5E1A588}" type="pres">
      <dgm:prSet presAssocID="{D866CB93-8229-457F-946B-0AA041E32615}" presName="thickLine" presStyleLbl="alignNode1" presStyleIdx="2" presStyleCnt="3"/>
      <dgm:spPr/>
    </dgm:pt>
    <dgm:pt modelId="{D1AF7C78-F345-2243-AAD1-CA5227DE541E}" type="pres">
      <dgm:prSet presAssocID="{D866CB93-8229-457F-946B-0AA041E32615}" presName="horz1" presStyleCnt="0"/>
      <dgm:spPr/>
    </dgm:pt>
    <dgm:pt modelId="{D974C282-CFF8-8542-9602-9BFB8247FFBF}" type="pres">
      <dgm:prSet presAssocID="{D866CB93-8229-457F-946B-0AA041E32615}" presName="tx1" presStyleLbl="revTx" presStyleIdx="2" presStyleCnt="3"/>
      <dgm:spPr/>
    </dgm:pt>
    <dgm:pt modelId="{EA2ACA55-E3EF-134E-A9CD-453C8A4BD617}" type="pres">
      <dgm:prSet presAssocID="{D866CB93-8229-457F-946B-0AA041E32615}" presName="vert1" presStyleCnt="0"/>
      <dgm:spPr/>
    </dgm:pt>
  </dgm:ptLst>
  <dgm:cxnLst>
    <dgm:cxn modelId="{FCA5292A-35F5-BF41-A804-2CDBF7CB87D2}" type="presOf" srcId="{A3772FB5-9D3E-4D82-AD67-32DA09C1E7EF}" destId="{1A43AA00-68F7-E44B-B31D-86F282EC797D}" srcOrd="0" destOrd="0" presId="urn:microsoft.com/office/officeart/2008/layout/LinedList"/>
    <dgm:cxn modelId="{B296842E-5FC5-354F-BF78-45DD14C577F5}" type="presOf" srcId="{D866CB93-8229-457F-946B-0AA041E32615}" destId="{D974C282-CFF8-8542-9602-9BFB8247FFBF}" srcOrd="0" destOrd="0" presId="urn:microsoft.com/office/officeart/2008/layout/LinedList"/>
    <dgm:cxn modelId="{2E2B8298-F2BC-41E4-ABD4-D41DD60402C9}" srcId="{56322C59-7F6B-4459-87A3-25A1D9A07A5E}" destId="{A3E6FE43-D89F-40BD-A28B-C3F6C0A43E4E}" srcOrd="1" destOrd="0" parTransId="{C15025FF-2043-4A78-8BCC-80A76B146D11}" sibTransId="{E32E777F-F2BB-4309-871B-70301A391C1E}"/>
    <dgm:cxn modelId="{F1A6DABF-F042-0441-BD06-C647BBEFDC86}" type="presOf" srcId="{A3E6FE43-D89F-40BD-A28B-C3F6C0A43E4E}" destId="{271EF099-5BB4-4C42-8FE1-AE4C0F78457B}" srcOrd="0" destOrd="0" presId="urn:microsoft.com/office/officeart/2008/layout/LinedList"/>
    <dgm:cxn modelId="{034AD1D6-C296-4892-B641-54D214FD9635}" srcId="{56322C59-7F6B-4459-87A3-25A1D9A07A5E}" destId="{D866CB93-8229-457F-946B-0AA041E32615}" srcOrd="2" destOrd="0" parTransId="{6A03D1B6-7E20-40FF-B884-126A01EFA22E}" sibTransId="{FB3B82D6-EB50-449B-89F5-3AF01CBB8338}"/>
    <dgm:cxn modelId="{EEB671DA-2818-420F-80C1-6AE263F65F42}" srcId="{56322C59-7F6B-4459-87A3-25A1D9A07A5E}" destId="{A3772FB5-9D3E-4D82-AD67-32DA09C1E7EF}" srcOrd="0" destOrd="0" parTransId="{98952B38-4E82-4C26-A263-CC942C90B8F2}" sibTransId="{370CDA3D-F3B6-456D-AAA3-145B2DBB6269}"/>
    <dgm:cxn modelId="{C9238BEF-6609-3D46-9716-1B4F52343E64}" type="presOf" srcId="{56322C59-7F6B-4459-87A3-25A1D9A07A5E}" destId="{FA5DD5D9-4788-A04C-92FE-D520E2C24408}" srcOrd="0" destOrd="0" presId="urn:microsoft.com/office/officeart/2008/layout/LinedList"/>
    <dgm:cxn modelId="{BCF85B67-0849-4F46-8A31-3FF2F2CB6BF7}" type="presParOf" srcId="{FA5DD5D9-4788-A04C-92FE-D520E2C24408}" destId="{98A8BA2E-4B27-614E-B72E-D6E90135487C}" srcOrd="0" destOrd="0" presId="urn:microsoft.com/office/officeart/2008/layout/LinedList"/>
    <dgm:cxn modelId="{EB9A972A-4648-5246-A762-9FFEDEC45DF6}" type="presParOf" srcId="{FA5DD5D9-4788-A04C-92FE-D520E2C24408}" destId="{909B2FB9-914E-374E-B8E5-21FB94A6C0EA}" srcOrd="1" destOrd="0" presId="urn:microsoft.com/office/officeart/2008/layout/LinedList"/>
    <dgm:cxn modelId="{F1D11A4B-161B-9C4C-9C1B-CCBEC90C9237}" type="presParOf" srcId="{909B2FB9-914E-374E-B8E5-21FB94A6C0EA}" destId="{1A43AA00-68F7-E44B-B31D-86F282EC797D}" srcOrd="0" destOrd="0" presId="urn:microsoft.com/office/officeart/2008/layout/LinedList"/>
    <dgm:cxn modelId="{B0C18220-FB14-A540-94C1-EEACF2AAED6B}" type="presParOf" srcId="{909B2FB9-914E-374E-B8E5-21FB94A6C0EA}" destId="{45272464-B923-9B46-90B9-95CA262658A7}" srcOrd="1" destOrd="0" presId="urn:microsoft.com/office/officeart/2008/layout/LinedList"/>
    <dgm:cxn modelId="{1CFAE465-DE69-3C4D-A62A-7B16215AF069}" type="presParOf" srcId="{FA5DD5D9-4788-A04C-92FE-D520E2C24408}" destId="{DBEFA3A0-46FC-9B4C-BB19-63668CFB4AE3}" srcOrd="2" destOrd="0" presId="urn:microsoft.com/office/officeart/2008/layout/LinedList"/>
    <dgm:cxn modelId="{DA553826-CE27-6046-8D2B-8097604FC8F0}" type="presParOf" srcId="{FA5DD5D9-4788-A04C-92FE-D520E2C24408}" destId="{0CAD6FDE-C745-7C4E-A912-275629FAAE91}" srcOrd="3" destOrd="0" presId="urn:microsoft.com/office/officeart/2008/layout/LinedList"/>
    <dgm:cxn modelId="{C85427FA-D868-C547-8313-CB43D2C2D624}" type="presParOf" srcId="{0CAD6FDE-C745-7C4E-A912-275629FAAE91}" destId="{271EF099-5BB4-4C42-8FE1-AE4C0F78457B}" srcOrd="0" destOrd="0" presId="urn:microsoft.com/office/officeart/2008/layout/LinedList"/>
    <dgm:cxn modelId="{94D6976F-8A4B-FA4D-BFEE-B15CC5EE0993}" type="presParOf" srcId="{0CAD6FDE-C745-7C4E-A912-275629FAAE91}" destId="{A4A25D3C-0F7E-9546-922D-29838DFA2359}" srcOrd="1" destOrd="0" presId="urn:microsoft.com/office/officeart/2008/layout/LinedList"/>
    <dgm:cxn modelId="{F90E4B8B-7A1C-ED4A-BC45-5F92F8E96EAB}" type="presParOf" srcId="{FA5DD5D9-4788-A04C-92FE-D520E2C24408}" destId="{3CD40926-AD56-464C-8B88-79A0A5E1A588}" srcOrd="4" destOrd="0" presId="urn:microsoft.com/office/officeart/2008/layout/LinedList"/>
    <dgm:cxn modelId="{AA866565-6B43-9543-B2BC-E9B40A30456A}" type="presParOf" srcId="{FA5DD5D9-4788-A04C-92FE-D520E2C24408}" destId="{D1AF7C78-F345-2243-AAD1-CA5227DE541E}" srcOrd="5" destOrd="0" presId="urn:microsoft.com/office/officeart/2008/layout/LinedList"/>
    <dgm:cxn modelId="{CF2D28A7-F0A5-3D45-9B46-8B33C9594B30}" type="presParOf" srcId="{D1AF7C78-F345-2243-AAD1-CA5227DE541E}" destId="{D974C282-CFF8-8542-9602-9BFB8247FFBF}" srcOrd="0" destOrd="0" presId="urn:microsoft.com/office/officeart/2008/layout/LinedList"/>
    <dgm:cxn modelId="{18477AF7-53E0-C74F-9364-5A3BE8A2D563}" type="presParOf" srcId="{D1AF7C78-F345-2243-AAD1-CA5227DE541E}" destId="{EA2ACA55-E3EF-134E-A9CD-453C8A4BD61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EA21E1A-D45C-4142-91CA-FE9F4C0D455D}"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57EABA8-EBB2-4A42-AACC-5348601B820A}">
      <dgm:prSet/>
      <dgm:spPr/>
      <dgm:t>
        <a:bodyPr/>
        <a:lstStyle/>
        <a:p>
          <a:r>
            <a:rPr lang="pt-BR"/>
            <a:t>Retirada de rastreador sem comunicação à segurada gera perda de cobertura?</a:t>
          </a:r>
          <a:endParaRPr lang="en-US"/>
        </a:p>
      </dgm:t>
    </dgm:pt>
    <dgm:pt modelId="{5757A8F2-AC64-47CE-9C02-F501CECF6B6A}" type="parTrans" cxnId="{E81FC3FA-8B77-4D6F-85EA-88F132C01297}">
      <dgm:prSet/>
      <dgm:spPr/>
      <dgm:t>
        <a:bodyPr/>
        <a:lstStyle/>
        <a:p>
          <a:endParaRPr lang="en-US"/>
        </a:p>
      </dgm:t>
    </dgm:pt>
    <dgm:pt modelId="{BB33D6E6-4D39-483E-BE00-07D8555F593D}" type="sibTrans" cxnId="{E81FC3FA-8B77-4D6F-85EA-88F132C01297}">
      <dgm:prSet/>
      <dgm:spPr/>
      <dgm:t>
        <a:bodyPr/>
        <a:lstStyle/>
        <a:p>
          <a:endParaRPr lang="en-US"/>
        </a:p>
      </dgm:t>
    </dgm:pt>
    <dgm:pt modelId="{88ABB3E2-31F0-48E5-97FD-BCCD409DCA03}">
      <dgm:prSet/>
      <dgm:spPr/>
      <dgm:t>
        <a:bodyPr/>
        <a:lstStyle/>
        <a:p>
          <a:r>
            <a:rPr lang="pt-BR"/>
            <a:t>Rebaixamento do veículo?</a:t>
          </a:r>
          <a:endParaRPr lang="en-US"/>
        </a:p>
      </dgm:t>
    </dgm:pt>
    <dgm:pt modelId="{408B2ABA-CF93-4518-BC10-AD6C1327C206}" type="parTrans" cxnId="{78D9C248-7F16-4B75-B081-67047FD636AA}">
      <dgm:prSet/>
      <dgm:spPr/>
      <dgm:t>
        <a:bodyPr/>
        <a:lstStyle/>
        <a:p>
          <a:endParaRPr lang="en-US"/>
        </a:p>
      </dgm:t>
    </dgm:pt>
    <dgm:pt modelId="{50E281F8-90E8-4544-92DC-12B24FC332D4}" type="sibTrans" cxnId="{78D9C248-7F16-4B75-B081-67047FD636AA}">
      <dgm:prSet/>
      <dgm:spPr/>
      <dgm:t>
        <a:bodyPr/>
        <a:lstStyle/>
        <a:p>
          <a:endParaRPr lang="en-US"/>
        </a:p>
      </dgm:t>
    </dgm:pt>
    <dgm:pt modelId="{A7A87FB5-08B3-8E40-9246-691E2B94FFF8}" type="pres">
      <dgm:prSet presAssocID="{DEA21E1A-D45C-4142-91CA-FE9F4C0D455D}" presName="linear" presStyleCnt="0">
        <dgm:presLayoutVars>
          <dgm:animLvl val="lvl"/>
          <dgm:resizeHandles val="exact"/>
        </dgm:presLayoutVars>
      </dgm:prSet>
      <dgm:spPr/>
    </dgm:pt>
    <dgm:pt modelId="{CA85C950-9CEB-DD46-AA61-8657FE480CD8}" type="pres">
      <dgm:prSet presAssocID="{957EABA8-EBB2-4A42-AACC-5348601B820A}" presName="parentText" presStyleLbl="node1" presStyleIdx="0" presStyleCnt="2">
        <dgm:presLayoutVars>
          <dgm:chMax val="0"/>
          <dgm:bulletEnabled val="1"/>
        </dgm:presLayoutVars>
      </dgm:prSet>
      <dgm:spPr/>
    </dgm:pt>
    <dgm:pt modelId="{CFCDBC71-0B5F-194A-B24E-DF12A591DAB8}" type="pres">
      <dgm:prSet presAssocID="{BB33D6E6-4D39-483E-BE00-07D8555F593D}" presName="spacer" presStyleCnt="0"/>
      <dgm:spPr/>
    </dgm:pt>
    <dgm:pt modelId="{ED453CBD-F86F-1F4C-9F38-D10B9778A8FA}" type="pres">
      <dgm:prSet presAssocID="{88ABB3E2-31F0-48E5-97FD-BCCD409DCA03}" presName="parentText" presStyleLbl="node1" presStyleIdx="1" presStyleCnt="2">
        <dgm:presLayoutVars>
          <dgm:chMax val="0"/>
          <dgm:bulletEnabled val="1"/>
        </dgm:presLayoutVars>
      </dgm:prSet>
      <dgm:spPr/>
    </dgm:pt>
  </dgm:ptLst>
  <dgm:cxnLst>
    <dgm:cxn modelId="{78D9C248-7F16-4B75-B081-67047FD636AA}" srcId="{DEA21E1A-D45C-4142-91CA-FE9F4C0D455D}" destId="{88ABB3E2-31F0-48E5-97FD-BCCD409DCA03}" srcOrd="1" destOrd="0" parTransId="{408B2ABA-CF93-4518-BC10-AD6C1327C206}" sibTransId="{50E281F8-90E8-4544-92DC-12B24FC332D4}"/>
    <dgm:cxn modelId="{A6ACFF4E-F84A-E74F-A33D-90B6D4441CEF}" type="presOf" srcId="{957EABA8-EBB2-4A42-AACC-5348601B820A}" destId="{CA85C950-9CEB-DD46-AA61-8657FE480CD8}" srcOrd="0" destOrd="0" presId="urn:microsoft.com/office/officeart/2005/8/layout/vList2"/>
    <dgm:cxn modelId="{AEAA1AA3-C339-BD42-8280-1D70D8159C07}" type="presOf" srcId="{DEA21E1A-D45C-4142-91CA-FE9F4C0D455D}" destId="{A7A87FB5-08B3-8E40-9246-691E2B94FFF8}" srcOrd="0" destOrd="0" presId="urn:microsoft.com/office/officeart/2005/8/layout/vList2"/>
    <dgm:cxn modelId="{9A5E7FEF-5A87-5C46-BA4F-A3E496BF5A37}" type="presOf" srcId="{88ABB3E2-31F0-48E5-97FD-BCCD409DCA03}" destId="{ED453CBD-F86F-1F4C-9F38-D10B9778A8FA}" srcOrd="0" destOrd="0" presId="urn:microsoft.com/office/officeart/2005/8/layout/vList2"/>
    <dgm:cxn modelId="{E81FC3FA-8B77-4D6F-85EA-88F132C01297}" srcId="{DEA21E1A-D45C-4142-91CA-FE9F4C0D455D}" destId="{957EABA8-EBB2-4A42-AACC-5348601B820A}" srcOrd="0" destOrd="0" parTransId="{5757A8F2-AC64-47CE-9C02-F501CECF6B6A}" sibTransId="{BB33D6E6-4D39-483E-BE00-07D8555F593D}"/>
    <dgm:cxn modelId="{EEA99C1F-1510-1F48-9D06-295F557D8FD8}" type="presParOf" srcId="{A7A87FB5-08B3-8E40-9246-691E2B94FFF8}" destId="{CA85C950-9CEB-DD46-AA61-8657FE480CD8}" srcOrd="0" destOrd="0" presId="urn:microsoft.com/office/officeart/2005/8/layout/vList2"/>
    <dgm:cxn modelId="{89052823-CAD1-7440-AD2A-40115BF22781}" type="presParOf" srcId="{A7A87FB5-08B3-8E40-9246-691E2B94FFF8}" destId="{CFCDBC71-0B5F-194A-B24E-DF12A591DAB8}" srcOrd="1" destOrd="0" presId="urn:microsoft.com/office/officeart/2005/8/layout/vList2"/>
    <dgm:cxn modelId="{697470B7-6B66-3D4D-961D-5B77D2014C0C}" type="presParOf" srcId="{A7A87FB5-08B3-8E40-9246-691E2B94FFF8}" destId="{ED453CBD-F86F-1F4C-9F38-D10B9778A8F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767CEA0-23CC-4228-B97B-3CFB9D99BC8D}"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5AEFAF32-4DAF-447A-A799-22413864E305}">
      <dgm:prSet/>
      <dgm:spPr/>
      <dgm:t>
        <a:bodyPr/>
        <a:lstStyle/>
        <a:p>
          <a:r>
            <a:rPr lang="pt-BR"/>
            <a:t>Mudança na atividade da empresa, no seguro patrimonial (riscos de roubo, incêndio, etc...)</a:t>
          </a:r>
          <a:endParaRPr lang="en-US"/>
        </a:p>
      </dgm:t>
    </dgm:pt>
    <dgm:pt modelId="{D4080EB8-63DC-4B62-B6FF-AA8F62D2561B}" type="parTrans" cxnId="{2C2B48B8-06E1-4E76-809F-6B67BA8D5EDD}">
      <dgm:prSet/>
      <dgm:spPr/>
      <dgm:t>
        <a:bodyPr/>
        <a:lstStyle/>
        <a:p>
          <a:endParaRPr lang="en-US"/>
        </a:p>
      </dgm:t>
    </dgm:pt>
    <dgm:pt modelId="{AAB80EFC-2D51-4379-ABFD-1F0007B46530}" type="sibTrans" cxnId="{2C2B48B8-06E1-4E76-809F-6B67BA8D5EDD}">
      <dgm:prSet/>
      <dgm:spPr/>
      <dgm:t>
        <a:bodyPr/>
        <a:lstStyle/>
        <a:p>
          <a:endParaRPr lang="en-US"/>
        </a:p>
      </dgm:t>
    </dgm:pt>
    <dgm:pt modelId="{67151194-54BE-413C-ABE2-2D0C1F03F189}">
      <dgm:prSet/>
      <dgm:spPr/>
      <dgm:t>
        <a:bodyPr/>
        <a:lstStyle/>
        <a:p>
          <a:r>
            <a:rPr lang="pt-BR"/>
            <a:t>Desabitação dos imóveis em que estejam guardados os bens segurados</a:t>
          </a:r>
          <a:endParaRPr lang="en-US"/>
        </a:p>
      </dgm:t>
    </dgm:pt>
    <dgm:pt modelId="{C8D641DD-6485-45B4-9410-F88F899BE537}" type="parTrans" cxnId="{EDFB3696-677C-4647-9437-68FD5EDFE2E2}">
      <dgm:prSet/>
      <dgm:spPr/>
      <dgm:t>
        <a:bodyPr/>
        <a:lstStyle/>
        <a:p>
          <a:endParaRPr lang="en-US"/>
        </a:p>
      </dgm:t>
    </dgm:pt>
    <dgm:pt modelId="{113141D1-9538-4BB8-A736-A6A8192F54C5}" type="sibTrans" cxnId="{EDFB3696-677C-4647-9437-68FD5EDFE2E2}">
      <dgm:prSet/>
      <dgm:spPr/>
      <dgm:t>
        <a:bodyPr/>
        <a:lstStyle/>
        <a:p>
          <a:endParaRPr lang="en-US"/>
        </a:p>
      </dgm:t>
    </dgm:pt>
    <dgm:pt modelId="{AE5CD307-164F-40E6-BC25-0CB38FF9F01A}">
      <dgm:prSet/>
      <dgm:spPr/>
      <dgm:t>
        <a:bodyPr/>
        <a:lstStyle/>
        <a:p>
          <a:r>
            <a:rPr lang="pt-BR" dirty="0"/>
            <a:t>Alteração da propriedade do bem segurado</a:t>
          </a:r>
        </a:p>
        <a:p>
          <a:r>
            <a:rPr lang="pt-BR" dirty="0"/>
            <a:t>Mas Súmula 465 STJ: ¨Ressalvada a hipótese de efetivo agravamento do risco, a seguradora não se exime do dever de indenizar em razão da transferência do veiculo sem a sua  prévia comunicação¨.</a:t>
          </a:r>
          <a:endParaRPr lang="en-US" dirty="0"/>
        </a:p>
      </dgm:t>
    </dgm:pt>
    <dgm:pt modelId="{E68DE3FC-462A-4008-8143-7A51B96426C0}" type="parTrans" cxnId="{AC0F1C37-F69B-4BDE-8938-5C86CC9B5518}">
      <dgm:prSet/>
      <dgm:spPr/>
      <dgm:t>
        <a:bodyPr/>
        <a:lstStyle/>
        <a:p>
          <a:endParaRPr lang="en-US"/>
        </a:p>
      </dgm:t>
    </dgm:pt>
    <dgm:pt modelId="{30EE6381-1830-4A2C-89EE-0A0BB9385EEB}" type="sibTrans" cxnId="{AC0F1C37-F69B-4BDE-8938-5C86CC9B5518}">
      <dgm:prSet/>
      <dgm:spPr/>
      <dgm:t>
        <a:bodyPr/>
        <a:lstStyle/>
        <a:p>
          <a:endParaRPr lang="en-US"/>
        </a:p>
      </dgm:t>
    </dgm:pt>
    <dgm:pt modelId="{5664BC1D-F033-4E14-BCAB-56A7DAA7B03A}">
      <dgm:prSet/>
      <dgm:spPr/>
      <dgm:t>
        <a:bodyPr/>
        <a:lstStyle/>
        <a:p>
          <a:r>
            <a:rPr lang="pt-BR"/>
            <a:t>Etc....</a:t>
          </a:r>
          <a:endParaRPr lang="en-US"/>
        </a:p>
      </dgm:t>
    </dgm:pt>
    <dgm:pt modelId="{F52DBAF7-CD18-4FF2-915F-B863028903E1}" type="parTrans" cxnId="{CE61A0BF-6D79-4451-B818-605B78D2A42C}">
      <dgm:prSet/>
      <dgm:spPr/>
      <dgm:t>
        <a:bodyPr/>
        <a:lstStyle/>
        <a:p>
          <a:endParaRPr lang="en-US"/>
        </a:p>
      </dgm:t>
    </dgm:pt>
    <dgm:pt modelId="{9018035E-1AA3-4BFB-837B-36EB3A0CCF9C}" type="sibTrans" cxnId="{CE61A0BF-6D79-4451-B818-605B78D2A42C}">
      <dgm:prSet/>
      <dgm:spPr/>
      <dgm:t>
        <a:bodyPr/>
        <a:lstStyle/>
        <a:p>
          <a:endParaRPr lang="en-US"/>
        </a:p>
      </dgm:t>
    </dgm:pt>
    <dgm:pt modelId="{5446AD1F-1414-EF46-94C2-C8E04F29B872}" type="pres">
      <dgm:prSet presAssocID="{8767CEA0-23CC-4228-B97B-3CFB9D99BC8D}" presName="vert0" presStyleCnt="0">
        <dgm:presLayoutVars>
          <dgm:dir/>
          <dgm:animOne val="branch"/>
          <dgm:animLvl val="lvl"/>
        </dgm:presLayoutVars>
      </dgm:prSet>
      <dgm:spPr/>
    </dgm:pt>
    <dgm:pt modelId="{465BC091-580F-A343-B222-4FAB817F1371}" type="pres">
      <dgm:prSet presAssocID="{5AEFAF32-4DAF-447A-A799-22413864E305}" presName="thickLine" presStyleLbl="alignNode1" presStyleIdx="0" presStyleCnt="4"/>
      <dgm:spPr/>
    </dgm:pt>
    <dgm:pt modelId="{5AF99A1A-8A70-894A-B037-8993BF698398}" type="pres">
      <dgm:prSet presAssocID="{5AEFAF32-4DAF-447A-A799-22413864E305}" presName="horz1" presStyleCnt="0"/>
      <dgm:spPr/>
    </dgm:pt>
    <dgm:pt modelId="{ED865164-CAD4-634E-9CA3-65E82A5A2C32}" type="pres">
      <dgm:prSet presAssocID="{5AEFAF32-4DAF-447A-A799-22413864E305}" presName="tx1" presStyleLbl="revTx" presStyleIdx="0" presStyleCnt="4"/>
      <dgm:spPr/>
    </dgm:pt>
    <dgm:pt modelId="{73514B18-C870-6747-9C44-906BACC2AF8F}" type="pres">
      <dgm:prSet presAssocID="{5AEFAF32-4DAF-447A-A799-22413864E305}" presName="vert1" presStyleCnt="0"/>
      <dgm:spPr/>
    </dgm:pt>
    <dgm:pt modelId="{C8D5AEB6-7D29-4944-8DA6-7188CBF120F5}" type="pres">
      <dgm:prSet presAssocID="{67151194-54BE-413C-ABE2-2D0C1F03F189}" presName="thickLine" presStyleLbl="alignNode1" presStyleIdx="1" presStyleCnt="4"/>
      <dgm:spPr/>
    </dgm:pt>
    <dgm:pt modelId="{C0033B90-7BB2-C542-B149-61490E8053D9}" type="pres">
      <dgm:prSet presAssocID="{67151194-54BE-413C-ABE2-2D0C1F03F189}" presName="horz1" presStyleCnt="0"/>
      <dgm:spPr/>
    </dgm:pt>
    <dgm:pt modelId="{57AE610B-D075-694A-838B-3742A09CCEE0}" type="pres">
      <dgm:prSet presAssocID="{67151194-54BE-413C-ABE2-2D0C1F03F189}" presName="tx1" presStyleLbl="revTx" presStyleIdx="1" presStyleCnt="4"/>
      <dgm:spPr/>
    </dgm:pt>
    <dgm:pt modelId="{58C1EC0A-8197-F540-8EB5-23E871CF5FEA}" type="pres">
      <dgm:prSet presAssocID="{67151194-54BE-413C-ABE2-2D0C1F03F189}" presName="vert1" presStyleCnt="0"/>
      <dgm:spPr/>
    </dgm:pt>
    <dgm:pt modelId="{6939B31D-721E-6842-8093-D0AA92A33A86}" type="pres">
      <dgm:prSet presAssocID="{AE5CD307-164F-40E6-BC25-0CB38FF9F01A}" presName="thickLine" presStyleLbl="alignNode1" presStyleIdx="2" presStyleCnt="4"/>
      <dgm:spPr/>
    </dgm:pt>
    <dgm:pt modelId="{4FEDD798-357A-9543-B7F4-F730215CE55D}" type="pres">
      <dgm:prSet presAssocID="{AE5CD307-164F-40E6-BC25-0CB38FF9F01A}" presName="horz1" presStyleCnt="0"/>
      <dgm:spPr/>
    </dgm:pt>
    <dgm:pt modelId="{DF3F2188-3E2C-2947-8A00-4F59DC9A9FF3}" type="pres">
      <dgm:prSet presAssocID="{AE5CD307-164F-40E6-BC25-0CB38FF9F01A}" presName="tx1" presStyleLbl="revTx" presStyleIdx="2" presStyleCnt="4"/>
      <dgm:spPr/>
    </dgm:pt>
    <dgm:pt modelId="{15F943A0-935F-B040-8008-327B76643177}" type="pres">
      <dgm:prSet presAssocID="{AE5CD307-164F-40E6-BC25-0CB38FF9F01A}" presName="vert1" presStyleCnt="0"/>
      <dgm:spPr/>
    </dgm:pt>
    <dgm:pt modelId="{3FA6689D-43FA-C74F-869C-D64B525AEA9B}" type="pres">
      <dgm:prSet presAssocID="{5664BC1D-F033-4E14-BCAB-56A7DAA7B03A}" presName="thickLine" presStyleLbl="alignNode1" presStyleIdx="3" presStyleCnt="4"/>
      <dgm:spPr/>
    </dgm:pt>
    <dgm:pt modelId="{D6B5FF5B-21C7-5047-95CD-C51E19D474DA}" type="pres">
      <dgm:prSet presAssocID="{5664BC1D-F033-4E14-BCAB-56A7DAA7B03A}" presName="horz1" presStyleCnt="0"/>
      <dgm:spPr/>
    </dgm:pt>
    <dgm:pt modelId="{37DA3FC3-150F-C94E-9C3A-830E9D0FC896}" type="pres">
      <dgm:prSet presAssocID="{5664BC1D-F033-4E14-BCAB-56A7DAA7B03A}" presName="tx1" presStyleLbl="revTx" presStyleIdx="3" presStyleCnt="4"/>
      <dgm:spPr/>
    </dgm:pt>
    <dgm:pt modelId="{DF8DAB2C-D0B4-1E4C-BB38-13475C954513}" type="pres">
      <dgm:prSet presAssocID="{5664BC1D-F033-4E14-BCAB-56A7DAA7B03A}" presName="vert1" presStyleCnt="0"/>
      <dgm:spPr/>
    </dgm:pt>
  </dgm:ptLst>
  <dgm:cxnLst>
    <dgm:cxn modelId="{A716A805-EDBC-2E42-B469-4C8BD16094B7}" type="presOf" srcId="{AE5CD307-164F-40E6-BC25-0CB38FF9F01A}" destId="{DF3F2188-3E2C-2947-8A00-4F59DC9A9FF3}" srcOrd="0" destOrd="0" presId="urn:microsoft.com/office/officeart/2008/layout/LinedList"/>
    <dgm:cxn modelId="{AC0F1C37-F69B-4BDE-8938-5C86CC9B5518}" srcId="{8767CEA0-23CC-4228-B97B-3CFB9D99BC8D}" destId="{AE5CD307-164F-40E6-BC25-0CB38FF9F01A}" srcOrd="2" destOrd="0" parTransId="{E68DE3FC-462A-4008-8143-7A51B96426C0}" sibTransId="{30EE6381-1830-4A2C-89EE-0A0BB9385EEB}"/>
    <dgm:cxn modelId="{589D4B5B-94B1-6B4E-AD51-9809241929E4}" type="presOf" srcId="{8767CEA0-23CC-4228-B97B-3CFB9D99BC8D}" destId="{5446AD1F-1414-EF46-94C2-C8E04F29B872}" srcOrd="0" destOrd="0" presId="urn:microsoft.com/office/officeart/2008/layout/LinedList"/>
    <dgm:cxn modelId="{23383569-4548-6045-8C27-023FA9BEF5FA}" type="presOf" srcId="{67151194-54BE-413C-ABE2-2D0C1F03F189}" destId="{57AE610B-D075-694A-838B-3742A09CCEE0}" srcOrd="0" destOrd="0" presId="urn:microsoft.com/office/officeart/2008/layout/LinedList"/>
    <dgm:cxn modelId="{EDFB3696-677C-4647-9437-68FD5EDFE2E2}" srcId="{8767CEA0-23CC-4228-B97B-3CFB9D99BC8D}" destId="{67151194-54BE-413C-ABE2-2D0C1F03F189}" srcOrd="1" destOrd="0" parTransId="{C8D641DD-6485-45B4-9410-F88F899BE537}" sibTransId="{113141D1-9538-4BB8-A736-A6A8192F54C5}"/>
    <dgm:cxn modelId="{AAE912B2-4E50-F541-AF75-DDF7A2B5359B}" type="presOf" srcId="{5AEFAF32-4DAF-447A-A799-22413864E305}" destId="{ED865164-CAD4-634E-9CA3-65E82A5A2C32}" srcOrd="0" destOrd="0" presId="urn:microsoft.com/office/officeart/2008/layout/LinedList"/>
    <dgm:cxn modelId="{2C2B48B8-06E1-4E76-809F-6B67BA8D5EDD}" srcId="{8767CEA0-23CC-4228-B97B-3CFB9D99BC8D}" destId="{5AEFAF32-4DAF-447A-A799-22413864E305}" srcOrd="0" destOrd="0" parTransId="{D4080EB8-63DC-4B62-B6FF-AA8F62D2561B}" sibTransId="{AAB80EFC-2D51-4379-ABFD-1F0007B46530}"/>
    <dgm:cxn modelId="{41BF64BD-C561-104F-8628-37E81C2647A2}" type="presOf" srcId="{5664BC1D-F033-4E14-BCAB-56A7DAA7B03A}" destId="{37DA3FC3-150F-C94E-9C3A-830E9D0FC896}" srcOrd="0" destOrd="0" presId="urn:microsoft.com/office/officeart/2008/layout/LinedList"/>
    <dgm:cxn modelId="{CE61A0BF-6D79-4451-B818-605B78D2A42C}" srcId="{8767CEA0-23CC-4228-B97B-3CFB9D99BC8D}" destId="{5664BC1D-F033-4E14-BCAB-56A7DAA7B03A}" srcOrd="3" destOrd="0" parTransId="{F52DBAF7-CD18-4FF2-915F-B863028903E1}" sibTransId="{9018035E-1AA3-4BFB-837B-36EB3A0CCF9C}"/>
    <dgm:cxn modelId="{0614AAC5-A5F7-DE49-9EA7-E094EF5FFD94}" type="presParOf" srcId="{5446AD1F-1414-EF46-94C2-C8E04F29B872}" destId="{465BC091-580F-A343-B222-4FAB817F1371}" srcOrd="0" destOrd="0" presId="urn:microsoft.com/office/officeart/2008/layout/LinedList"/>
    <dgm:cxn modelId="{C8FBCDCE-31DC-EE4C-BDC9-A6229C3101BC}" type="presParOf" srcId="{5446AD1F-1414-EF46-94C2-C8E04F29B872}" destId="{5AF99A1A-8A70-894A-B037-8993BF698398}" srcOrd="1" destOrd="0" presId="urn:microsoft.com/office/officeart/2008/layout/LinedList"/>
    <dgm:cxn modelId="{FF7D5928-A4AC-3045-A84E-995675D9702B}" type="presParOf" srcId="{5AF99A1A-8A70-894A-B037-8993BF698398}" destId="{ED865164-CAD4-634E-9CA3-65E82A5A2C32}" srcOrd="0" destOrd="0" presId="urn:microsoft.com/office/officeart/2008/layout/LinedList"/>
    <dgm:cxn modelId="{C3E971BB-2247-8344-A183-DBDD92E6109D}" type="presParOf" srcId="{5AF99A1A-8A70-894A-B037-8993BF698398}" destId="{73514B18-C870-6747-9C44-906BACC2AF8F}" srcOrd="1" destOrd="0" presId="urn:microsoft.com/office/officeart/2008/layout/LinedList"/>
    <dgm:cxn modelId="{EC21F11C-3BF8-384C-A779-3EAE678A7811}" type="presParOf" srcId="{5446AD1F-1414-EF46-94C2-C8E04F29B872}" destId="{C8D5AEB6-7D29-4944-8DA6-7188CBF120F5}" srcOrd="2" destOrd="0" presId="urn:microsoft.com/office/officeart/2008/layout/LinedList"/>
    <dgm:cxn modelId="{1D300718-A457-CC49-9FE4-6F878574E0D3}" type="presParOf" srcId="{5446AD1F-1414-EF46-94C2-C8E04F29B872}" destId="{C0033B90-7BB2-C542-B149-61490E8053D9}" srcOrd="3" destOrd="0" presId="urn:microsoft.com/office/officeart/2008/layout/LinedList"/>
    <dgm:cxn modelId="{7F48641E-A772-9E49-AF7A-C815CFCCE7B0}" type="presParOf" srcId="{C0033B90-7BB2-C542-B149-61490E8053D9}" destId="{57AE610B-D075-694A-838B-3742A09CCEE0}" srcOrd="0" destOrd="0" presId="urn:microsoft.com/office/officeart/2008/layout/LinedList"/>
    <dgm:cxn modelId="{A0BF5FF4-7575-074E-941D-B24360999FBA}" type="presParOf" srcId="{C0033B90-7BB2-C542-B149-61490E8053D9}" destId="{58C1EC0A-8197-F540-8EB5-23E871CF5FEA}" srcOrd="1" destOrd="0" presId="urn:microsoft.com/office/officeart/2008/layout/LinedList"/>
    <dgm:cxn modelId="{3E5044C7-2DFF-4543-94ED-934261745FA3}" type="presParOf" srcId="{5446AD1F-1414-EF46-94C2-C8E04F29B872}" destId="{6939B31D-721E-6842-8093-D0AA92A33A86}" srcOrd="4" destOrd="0" presId="urn:microsoft.com/office/officeart/2008/layout/LinedList"/>
    <dgm:cxn modelId="{C99EA568-1873-A94D-BBBF-1894987B0FE4}" type="presParOf" srcId="{5446AD1F-1414-EF46-94C2-C8E04F29B872}" destId="{4FEDD798-357A-9543-B7F4-F730215CE55D}" srcOrd="5" destOrd="0" presId="urn:microsoft.com/office/officeart/2008/layout/LinedList"/>
    <dgm:cxn modelId="{B196D58E-113C-5448-8D97-D2623D53BC6D}" type="presParOf" srcId="{4FEDD798-357A-9543-B7F4-F730215CE55D}" destId="{DF3F2188-3E2C-2947-8A00-4F59DC9A9FF3}" srcOrd="0" destOrd="0" presId="urn:microsoft.com/office/officeart/2008/layout/LinedList"/>
    <dgm:cxn modelId="{FB7ABAA0-96BF-5B48-A5FE-0236FE3DD1A6}" type="presParOf" srcId="{4FEDD798-357A-9543-B7F4-F730215CE55D}" destId="{15F943A0-935F-B040-8008-327B76643177}" srcOrd="1" destOrd="0" presId="urn:microsoft.com/office/officeart/2008/layout/LinedList"/>
    <dgm:cxn modelId="{234B2BAB-3DBB-7341-AD0C-4005D9573EA7}" type="presParOf" srcId="{5446AD1F-1414-EF46-94C2-C8E04F29B872}" destId="{3FA6689D-43FA-C74F-869C-D64B525AEA9B}" srcOrd="6" destOrd="0" presId="urn:microsoft.com/office/officeart/2008/layout/LinedList"/>
    <dgm:cxn modelId="{5EA2811A-B720-CD4B-93E1-8670E300F030}" type="presParOf" srcId="{5446AD1F-1414-EF46-94C2-C8E04F29B872}" destId="{D6B5FF5B-21C7-5047-95CD-C51E19D474DA}" srcOrd="7" destOrd="0" presId="urn:microsoft.com/office/officeart/2008/layout/LinedList"/>
    <dgm:cxn modelId="{87D6078A-5ED2-E645-8D1D-E54B5BE67E38}" type="presParOf" srcId="{D6B5FF5B-21C7-5047-95CD-C51E19D474DA}" destId="{37DA3FC3-150F-C94E-9C3A-830E9D0FC896}" srcOrd="0" destOrd="0" presId="urn:microsoft.com/office/officeart/2008/layout/LinedList"/>
    <dgm:cxn modelId="{BC86E26C-2EC3-FF4D-9E5F-69AB54B81442}" type="presParOf" srcId="{D6B5FF5B-21C7-5047-95CD-C51E19D474DA}" destId="{DF8DAB2C-D0B4-1E4C-BB38-13475C95451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159F0B-D003-2141-9E61-3E0FE4B64D6E}">
      <dsp:nvSpPr>
        <dsp:cNvPr id="0" name=""/>
        <dsp:cNvSpPr/>
      </dsp:nvSpPr>
      <dsp:spPr>
        <a:xfrm>
          <a:off x="0" y="68938"/>
          <a:ext cx="6666833" cy="129013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pt-BR" sz="1800" kern="1200"/>
            <a:t>Há duas relações jurídicas: a) entre seguradora, estipulante e segurado; b) entre segurado e estipulante</a:t>
          </a:r>
          <a:endParaRPr lang="en-US" sz="1800" kern="1200"/>
        </a:p>
      </dsp:txBody>
      <dsp:txXfrm>
        <a:off x="62979" y="131917"/>
        <a:ext cx="6540875" cy="1164172"/>
      </dsp:txXfrm>
    </dsp:sp>
    <dsp:sp modelId="{29D262E2-1393-5649-BAFB-5966FD44D261}">
      <dsp:nvSpPr>
        <dsp:cNvPr id="0" name=""/>
        <dsp:cNvSpPr/>
      </dsp:nvSpPr>
      <dsp:spPr>
        <a:xfrm>
          <a:off x="0" y="1410909"/>
          <a:ext cx="6666833" cy="1290130"/>
        </a:xfrm>
        <a:prstGeom prst="round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pt-BR" sz="1800" kern="1200" dirty="0"/>
            <a:t>Estipulante age como mandatário dos segurados.  por isso, seguradora pode opor ao segurado exceções por inadimplementos do estipulante (por exemplo, não repasse do prêmio)</a:t>
          </a:r>
          <a:endParaRPr lang="en-US" sz="1800" kern="1200" dirty="0"/>
        </a:p>
      </dsp:txBody>
      <dsp:txXfrm>
        <a:off x="62979" y="1473888"/>
        <a:ext cx="6540875" cy="1164172"/>
      </dsp:txXfrm>
    </dsp:sp>
    <dsp:sp modelId="{B086DA15-191B-7244-B61F-E50D5F84369A}">
      <dsp:nvSpPr>
        <dsp:cNvPr id="0" name=""/>
        <dsp:cNvSpPr/>
      </dsp:nvSpPr>
      <dsp:spPr>
        <a:xfrm>
          <a:off x="0" y="2752880"/>
          <a:ext cx="6666833" cy="1290130"/>
        </a:xfrm>
        <a:prstGeom prst="round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pt-BR" sz="1800" kern="1200"/>
            <a:t>Art. 767. No seguro à conta de outrem, o segurador pode opor ao segurado quaisquer defesas que tenha contra o estipulante, por descumprimento das normas de conclusão do contrato, ou de pagamento do prêmio.</a:t>
          </a:r>
          <a:endParaRPr lang="en-US" sz="1800" kern="1200"/>
        </a:p>
      </dsp:txBody>
      <dsp:txXfrm>
        <a:off x="62979" y="2815859"/>
        <a:ext cx="6540875" cy="1164172"/>
      </dsp:txXfrm>
    </dsp:sp>
    <dsp:sp modelId="{B3FEFD3A-CC8B-E343-8837-83F73CFCF7A9}">
      <dsp:nvSpPr>
        <dsp:cNvPr id="0" name=""/>
        <dsp:cNvSpPr/>
      </dsp:nvSpPr>
      <dsp:spPr>
        <a:xfrm>
          <a:off x="0" y="4094850"/>
          <a:ext cx="6666833" cy="129013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pt-BR" sz="1800" kern="1200" dirty="0"/>
            <a:t>Estipulante não responde perante o segurado em solidariedade com a seguradora, inexistindo cadeia de consumo. Mas responde por ilícitos contratuais próprios, enquanto mandatária. Exemplo: não repasse de documentos para a seguradora, etc...</a:t>
          </a:r>
          <a:endParaRPr lang="en-US" sz="1800" kern="1200" dirty="0"/>
        </a:p>
      </dsp:txBody>
      <dsp:txXfrm>
        <a:off x="62979" y="4157829"/>
        <a:ext cx="6540875" cy="116417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70297C-C0CE-1C49-A7FB-45E46DA60D6F}">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9033E8C-1818-3646-9CF8-859835E9938C}">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t-BR" sz="2100" kern="1200"/>
            <a:t>Art. 22. Cada risco excluído deve referir-se a evento definido e preciso, sendo proibidas generalidades que não permitam a identificação de situações concretas.</a:t>
          </a:r>
          <a:endParaRPr lang="en-US" sz="2100" kern="1200"/>
        </a:p>
      </dsp:txBody>
      <dsp:txXfrm>
        <a:off x="0" y="0"/>
        <a:ext cx="6666833" cy="1363480"/>
      </dsp:txXfrm>
    </dsp:sp>
    <dsp:sp modelId="{4361F611-7651-B743-A978-649C29EBBE64}">
      <dsp:nvSpPr>
        <dsp:cNvPr id="0" name=""/>
        <dsp:cNvSpPr/>
      </dsp:nvSpPr>
      <dsp:spPr>
        <a:xfrm>
          <a:off x="0" y="136348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CCE8C46-412D-F646-8314-27EEAA1CB4E0}">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t-BR" sz="2100" kern="1200"/>
            <a:t>Art. 23. É vedado constar no rol de riscos excluídos do seguro eventos decorrentes de atos praticados pelo segurado em estado de insanidade mental, de embriaguez ou sob efeito de substâncias tóxicas.</a:t>
          </a:r>
          <a:endParaRPr lang="en-US" sz="2100" kern="1200"/>
        </a:p>
      </dsp:txBody>
      <dsp:txXfrm>
        <a:off x="0" y="1363480"/>
        <a:ext cx="6666833" cy="1363480"/>
      </dsp:txXfrm>
    </dsp:sp>
    <dsp:sp modelId="{86D7B792-84CE-E447-8F7E-C8C852366C65}">
      <dsp:nvSpPr>
        <dsp:cNvPr id="0" name=""/>
        <dsp:cNvSpPr/>
      </dsp:nvSpPr>
      <dsp:spPr>
        <a:xfrm>
          <a:off x="0" y="272696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95CA51E-350D-8448-B0AB-ECD1EFAC2A91}">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t-BR" sz="2100" kern="1200"/>
            <a:t>(MAS RESSALVA-SE QUE PODE CARACTERIZACAO AGRAVAMENTO DO RISCO, para pensamento minoritário da jurisprudência)</a:t>
          </a:r>
          <a:endParaRPr lang="en-US" sz="2100" kern="1200"/>
        </a:p>
      </dsp:txBody>
      <dsp:txXfrm>
        <a:off x="0" y="2726960"/>
        <a:ext cx="6666833" cy="1363480"/>
      </dsp:txXfrm>
    </dsp:sp>
    <dsp:sp modelId="{C0E878AF-960F-1542-94E5-9C506C793E10}">
      <dsp:nvSpPr>
        <dsp:cNvPr id="0" name=""/>
        <dsp:cNvSpPr/>
      </dsp:nvSpPr>
      <dsp:spPr>
        <a:xfrm>
          <a:off x="0" y="409044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F63FEC7-956A-494F-9F9B-B68632CFA7E0}">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t-BR" sz="2100" kern="1200"/>
            <a:t>O dolo é excluído por força de lei.</a:t>
          </a:r>
          <a:br>
            <a:rPr lang="pt-BR" sz="2100" kern="1200"/>
          </a:br>
          <a:endParaRPr lang="en-US" sz="2100" kern="1200"/>
        </a:p>
      </dsp:txBody>
      <dsp:txXfrm>
        <a:off x="0" y="4090440"/>
        <a:ext cx="6666833" cy="13634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2B94F8-8D12-0B49-BE6D-85A1517DECF9}">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006DFCD-DDE3-E348-B696-33FC50630BC4}">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pt-BR" sz="2700" kern="1200"/>
            <a:t>Elemento central do contrato, explica todas as regras anteriores sobre risco</a:t>
          </a:r>
          <a:endParaRPr lang="en-US" sz="2700" kern="1200"/>
        </a:p>
      </dsp:txBody>
      <dsp:txXfrm>
        <a:off x="0" y="0"/>
        <a:ext cx="6666833" cy="1363480"/>
      </dsp:txXfrm>
    </dsp:sp>
    <dsp:sp modelId="{0004A877-E7EE-B445-B0A1-C05B1FC17061}">
      <dsp:nvSpPr>
        <dsp:cNvPr id="0" name=""/>
        <dsp:cNvSpPr/>
      </dsp:nvSpPr>
      <dsp:spPr>
        <a:xfrm>
          <a:off x="0" y="1363480"/>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8F2B77D-E73C-4148-8EC2-D0EF8FD7E790}">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pt-BR" sz="2700" kern="1200"/>
            <a:t>Jogar dentro das regras, zelando pela função do contrato e tutelando as expectativas das partes, quando contrataram.</a:t>
          </a:r>
          <a:endParaRPr lang="en-US" sz="2700" kern="1200"/>
        </a:p>
      </dsp:txBody>
      <dsp:txXfrm>
        <a:off x="0" y="1363480"/>
        <a:ext cx="6666833" cy="1363480"/>
      </dsp:txXfrm>
    </dsp:sp>
    <dsp:sp modelId="{986EA939-9089-D04A-AC61-1E07A9785250}">
      <dsp:nvSpPr>
        <dsp:cNvPr id="0" name=""/>
        <dsp:cNvSpPr/>
      </dsp:nvSpPr>
      <dsp:spPr>
        <a:xfrm>
          <a:off x="0" y="2726960"/>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D5CCBD4-129F-7044-AF8A-38519C5BA7BB}">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pt-BR" sz="2700" kern="1200"/>
            <a:t>Importante na interpretação do contrato</a:t>
          </a:r>
          <a:endParaRPr lang="en-US" sz="2700" kern="1200"/>
        </a:p>
      </dsp:txBody>
      <dsp:txXfrm>
        <a:off x="0" y="2726960"/>
        <a:ext cx="6666833" cy="1363480"/>
      </dsp:txXfrm>
    </dsp:sp>
    <dsp:sp modelId="{21539596-A8E5-C54A-9384-7A71A120FBD1}">
      <dsp:nvSpPr>
        <dsp:cNvPr id="0" name=""/>
        <dsp:cNvSpPr/>
      </dsp:nvSpPr>
      <dsp:spPr>
        <a:xfrm>
          <a:off x="0" y="4090440"/>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8AAF0B2-7DFB-C948-A0CE-E63595619399}">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pt-BR" sz="2700" kern="1200"/>
            <a:t>Impõe medidas de mitigação de danos e de esforço de salvamento</a:t>
          </a:r>
          <a:endParaRPr lang="en-US" sz="2700" kern="1200"/>
        </a:p>
      </dsp:txBody>
      <dsp:txXfrm>
        <a:off x="0" y="4090440"/>
        <a:ext cx="6666833" cy="13634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7DC24-42AD-8D48-BFAB-B1D5C412CB64}">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DF150C6-E296-954D-8D5B-DCF4A1348053}">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pt-BR" sz="2400" kern="1200"/>
            <a:t>Interesse vem de inter esse. Algo entre dois polos. Um elo. Relação tem de ser juridicamente relevante. Ex: proprietário, credor, pai (não amigo...)</a:t>
          </a:r>
          <a:endParaRPr lang="en-US" sz="2400" kern="1200"/>
        </a:p>
      </dsp:txBody>
      <dsp:txXfrm>
        <a:off x="0" y="0"/>
        <a:ext cx="6666833" cy="1363480"/>
      </dsp:txXfrm>
    </dsp:sp>
    <dsp:sp modelId="{8A804D8D-1BAC-AF4D-845E-F594C146A783}">
      <dsp:nvSpPr>
        <dsp:cNvPr id="0" name=""/>
        <dsp:cNvSpPr/>
      </dsp:nvSpPr>
      <dsp:spPr>
        <a:xfrm>
          <a:off x="0" y="136348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8944F50-492D-D54D-A647-025AB1B7DBE7}">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pt-BR" sz="2400" kern="1200"/>
            <a:t>Teve papel moralizador no seguro. Mas há também uma dimensão econômica: sem interesse, não haveria incentivo para o segurado prevenir o risco</a:t>
          </a:r>
          <a:endParaRPr lang="en-US" sz="2400" kern="1200"/>
        </a:p>
      </dsp:txBody>
      <dsp:txXfrm>
        <a:off x="0" y="1363480"/>
        <a:ext cx="6666833" cy="1363480"/>
      </dsp:txXfrm>
    </dsp:sp>
    <dsp:sp modelId="{AFF30455-2914-8E4A-B3C0-81DBF3AC2AC6}">
      <dsp:nvSpPr>
        <dsp:cNvPr id="0" name=""/>
        <dsp:cNvSpPr/>
      </dsp:nvSpPr>
      <dsp:spPr>
        <a:xfrm>
          <a:off x="0" y="272696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7779EF3-3902-2B4A-A2DB-F989168A0C9D}">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pt-BR" sz="2400" kern="1200"/>
            <a:t>Pode haver interesses diversos sobre o mesmo objeto (exemplo: proprietário e usufrutuário)</a:t>
          </a:r>
          <a:endParaRPr lang="en-US" sz="2400" kern="1200"/>
        </a:p>
      </dsp:txBody>
      <dsp:txXfrm>
        <a:off x="0" y="2726960"/>
        <a:ext cx="6666833" cy="1363480"/>
      </dsp:txXfrm>
    </dsp:sp>
    <dsp:sp modelId="{31172611-B043-0641-A2BF-F377FBB6C362}">
      <dsp:nvSpPr>
        <dsp:cNvPr id="0" name=""/>
        <dsp:cNvSpPr/>
      </dsp:nvSpPr>
      <dsp:spPr>
        <a:xfrm>
          <a:off x="0" y="409044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C0177FF-3100-894D-9BDB-6AF14B72708B}">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pt-BR" sz="2400" kern="1200"/>
            <a:t>Interesse tem natureza econômica. Não posso me segurar contra derrota de meu time no campeonato (Menezes Cordeiro)</a:t>
          </a:r>
          <a:endParaRPr lang="en-US" sz="2400" kern="1200"/>
        </a:p>
      </dsp:txBody>
      <dsp:txXfrm>
        <a:off x="0" y="4090440"/>
        <a:ext cx="6666833" cy="1363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B41C86-002C-3945-B455-2B805B93512C}">
      <dsp:nvSpPr>
        <dsp:cNvPr id="0" name=""/>
        <dsp:cNvSpPr/>
      </dsp:nvSpPr>
      <dsp:spPr>
        <a:xfrm>
          <a:off x="0" y="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F38DA06-C375-8A44-9C45-13D653C82FC2}">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pt-BR" sz="3500" kern="1200"/>
            <a:t>Pode ser decorrência de culpa do segurado, mas não de dolo</a:t>
          </a:r>
          <a:endParaRPr lang="en-US" sz="3500" kern="1200"/>
        </a:p>
      </dsp:txBody>
      <dsp:txXfrm>
        <a:off x="0" y="0"/>
        <a:ext cx="6666833" cy="2726960"/>
      </dsp:txXfrm>
    </dsp:sp>
    <dsp:sp modelId="{A4A46524-3724-C046-8656-770D1BE3CD70}">
      <dsp:nvSpPr>
        <dsp:cNvPr id="0" name=""/>
        <dsp:cNvSpPr/>
      </dsp:nvSpPr>
      <dsp:spPr>
        <a:xfrm>
          <a:off x="0" y="272696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21B413D-C89B-0348-91CB-BFA4E9E01507}">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pt-BR" sz="3500" kern="1200"/>
            <a:t>Art. 762. Nulo será o contrato para garantia de risco proveniente de ato doloso do segurado, do beneficiário, ou de representante de um ou de outro.</a:t>
          </a:r>
          <a:endParaRPr lang="en-US" sz="3500" kern="1200"/>
        </a:p>
      </dsp:txBody>
      <dsp:txXfrm>
        <a:off x="0" y="2726960"/>
        <a:ext cx="6666833" cy="27269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4A86F0-4219-E84D-A760-AB5CC374AC86}">
      <dsp:nvSpPr>
        <dsp:cNvPr id="0" name=""/>
        <dsp:cNvSpPr/>
      </dsp:nvSpPr>
      <dsp:spPr>
        <a:xfrm>
          <a:off x="0" y="20663"/>
          <a:ext cx="6263640" cy="17596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pt-BR" sz="3200" kern="1200"/>
            <a:t>Risco é dinâmico, podendo se agravar por circunstâncias objetivas ou do próprio segurado</a:t>
          </a:r>
          <a:endParaRPr lang="en-US" sz="3200" kern="1200"/>
        </a:p>
      </dsp:txBody>
      <dsp:txXfrm>
        <a:off x="85900" y="106563"/>
        <a:ext cx="6091840" cy="1587880"/>
      </dsp:txXfrm>
    </dsp:sp>
    <dsp:sp modelId="{8B020E39-69AE-944B-9053-4BFC2CBBB1F0}">
      <dsp:nvSpPr>
        <dsp:cNvPr id="0" name=""/>
        <dsp:cNvSpPr/>
      </dsp:nvSpPr>
      <dsp:spPr>
        <a:xfrm>
          <a:off x="0" y="1872503"/>
          <a:ext cx="6263640" cy="175968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pt-BR" sz="3200" kern="1200"/>
            <a:t>Equilíbrio da relação securitária implica contínuo equilíbrio entre risco e prêmio</a:t>
          </a:r>
          <a:endParaRPr lang="en-US" sz="3200" kern="1200"/>
        </a:p>
      </dsp:txBody>
      <dsp:txXfrm>
        <a:off x="85900" y="1958403"/>
        <a:ext cx="6091840" cy="1587880"/>
      </dsp:txXfrm>
    </dsp:sp>
    <dsp:sp modelId="{DC555861-0903-0848-A265-93359B3387BD}">
      <dsp:nvSpPr>
        <dsp:cNvPr id="0" name=""/>
        <dsp:cNvSpPr/>
      </dsp:nvSpPr>
      <dsp:spPr>
        <a:xfrm>
          <a:off x="0" y="3724344"/>
          <a:ext cx="6263640" cy="175968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pt-BR" sz="3200" kern="1200"/>
            <a:t>Como fazer em relação aos seguros contratados se se agravar o risco? E se diminuir?</a:t>
          </a:r>
          <a:endParaRPr lang="en-US" sz="3200" kern="1200"/>
        </a:p>
      </dsp:txBody>
      <dsp:txXfrm>
        <a:off x="85900" y="3810244"/>
        <a:ext cx="6091840" cy="15878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951CFE-D8A5-EF47-B402-7583BBF87B67}">
      <dsp:nvSpPr>
        <dsp:cNvPr id="0" name=""/>
        <dsp:cNvSpPr/>
      </dsp:nvSpPr>
      <dsp:spPr>
        <a:xfrm>
          <a:off x="0" y="58373"/>
          <a:ext cx="6263640" cy="264069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pt-BR" sz="3700" kern="1200"/>
            <a:t>Art. 768. O segurado perderá o direito à garantia se agravar intencionalmente o risco objeto do contrato.</a:t>
          </a:r>
          <a:endParaRPr lang="en-US" sz="3700" kern="1200"/>
        </a:p>
      </dsp:txBody>
      <dsp:txXfrm>
        <a:off x="128908" y="187281"/>
        <a:ext cx="6005824" cy="2382874"/>
      </dsp:txXfrm>
    </dsp:sp>
    <dsp:sp modelId="{6F888153-2B9F-8744-A022-F69F3E23B248}">
      <dsp:nvSpPr>
        <dsp:cNvPr id="0" name=""/>
        <dsp:cNvSpPr/>
      </dsp:nvSpPr>
      <dsp:spPr>
        <a:xfrm>
          <a:off x="0" y="2805623"/>
          <a:ext cx="6263640" cy="264069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pt-BR" sz="3700" kern="1200"/>
            <a:t>Forma de evitar o moral hazard</a:t>
          </a:r>
          <a:endParaRPr lang="en-US" sz="3700" kern="1200"/>
        </a:p>
      </dsp:txBody>
      <dsp:txXfrm>
        <a:off x="128908" y="2934531"/>
        <a:ext cx="6005824" cy="23828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7683FE-E6A0-B049-8B52-7491D11278C5}">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45BD40-AE44-5844-A492-111F7B0BD5A0}">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t-BR" sz="2100" kern="1200"/>
            <a:t>Pai emprestou o carro segurado ao filho sem CNH. Ele foi abalroado por um veículo que cruzou a via pública com o semáforo vermelho. Segurado deve pagar indenização?</a:t>
          </a:r>
          <a:endParaRPr lang="en-US" sz="2100" kern="1200"/>
        </a:p>
      </dsp:txBody>
      <dsp:txXfrm>
        <a:off x="0" y="0"/>
        <a:ext cx="6492875" cy="1276350"/>
      </dsp:txXfrm>
    </dsp:sp>
    <dsp:sp modelId="{005CBD0A-D709-2742-B07C-3F3F5820B538}">
      <dsp:nvSpPr>
        <dsp:cNvPr id="0" name=""/>
        <dsp:cNvSpPr/>
      </dsp:nvSpPr>
      <dsp:spPr>
        <a:xfrm>
          <a:off x="0" y="1276350"/>
          <a:ext cx="6492875"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470543-63F6-8E41-8331-8DAB3B2E8B9F}">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t-BR" sz="2100" kern="1200"/>
            <a:t>Pai emprestou o carro para um amigo. Este foi a um bar, e se embriagou. Na sequência colidiu o veículo. Deve ser paga a indenização?</a:t>
          </a:r>
          <a:endParaRPr lang="en-US" sz="2100" kern="1200"/>
        </a:p>
      </dsp:txBody>
      <dsp:txXfrm>
        <a:off x="0" y="1276350"/>
        <a:ext cx="6492875" cy="1276350"/>
      </dsp:txXfrm>
    </dsp:sp>
    <dsp:sp modelId="{6F0B3456-11A9-454D-8AB8-2AAEC060BFA7}">
      <dsp:nvSpPr>
        <dsp:cNvPr id="0" name=""/>
        <dsp:cNvSpPr/>
      </dsp:nvSpPr>
      <dsp:spPr>
        <a:xfrm>
          <a:off x="0" y="2552700"/>
          <a:ext cx="6492875"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B73FCC-359E-DC4E-96DC-84D5E11791D0}">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t-BR" sz="2100" kern="1200" dirty="0"/>
            <a:t>Seguros de acidentes pessoais. Segurado bebeu até cair e morre. Deve ser paga a indenização aos herdeiros? (</a:t>
          </a:r>
          <a:r>
            <a:rPr lang="pt-BR" sz="2100" kern="1200" dirty="0" err="1"/>
            <a:t>REsp</a:t>
          </a:r>
          <a:r>
            <a:rPr lang="pt-BR" sz="2100" kern="1200" dirty="0"/>
            <a:t> 780.757, de 2009).</a:t>
          </a:r>
          <a:endParaRPr lang="en-US" sz="2100" kern="1200" dirty="0"/>
        </a:p>
      </dsp:txBody>
      <dsp:txXfrm>
        <a:off x="0" y="2552700"/>
        <a:ext cx="6492875" cy="1276350"/>
      </dsp:txXfrm>
    </dsp:sp>
    <dsp:sp modelId="{C33097A4-64B0-F944-A8DB-F45C9CAABCB4}">
      <dsp:nvSpPr>
        <dsp:cNvPr id="0" name=""/>
        <dsp:cNvSpPr/>
      </dsp:nvSpPr>
      <dsp:spPr>
        <a:xfrm>
          <a:off x="0" y="3829050"/>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73DE00-5530-7B48-9FAB-E53929DEAEB0}">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t-BR" sz="2100" kern="1200" dirty="0"/>
            <a:t>Pessoa sobe em torre metálica de fácil acesso para tirar foto da paisagem, cai, e fica paralítica (</a:t>
          </a:r>
          <a:r>
            <a:rPr lang="pt-BR" sz="2100" kern="1200" dirty="0" err="1"/>
            <a:t>Resp</a:t>
          </a:r>
          <a:r>
            <a:rPr lang="pt-BR" sz="2100" kern="1200" dirty="0"/>
            <a:t> 795.027) </a:t>
          </a:r>
          <a:endParaRPr lang="en-US" sz="2100" kern="1200" dirty="0"/>
        </a:p>
      </dsp:txBody>
      <dsp:txXfrm>
        <a:off x="0" y="3829050"/>
        <a:ext cx="6492875" cy="12763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62FC08-B5EC-2B4C-AC65-909F61936516}">
      <dsp:nvSpPr>
        <dsp:cNvPr id="0" name=""/>
        <dsp:cNvSpPr/>
      </dsp:nvSpPr>
      <dsp:spPr>
        <a:xfrm>
          <a:off x="0" y="13350"/>
          <a:ext cx="6492875" cy="24745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pt-BR" sz="4500" kern="1200"/>
            <a:t>Segurado participa de roubo, e na fuga, leva tiros.</a:t>
          </a:r>
          <a:endParaRPr lang="en-US" sz="4500" kern="1200"/>
        </a:p>
      </dsp:txBody>
      <dsp:txXfrm>
        <a:off x="120798" y="134148"/>
        <a:ext cx="6251279" cy="2232954"/>
      </dsp:txXfrm>
    </dsp:sp>
    <dsp:sp modelId="{03CBD416-2B1D-B742-BC43-0665CAE6B9C5}">
      <dsp:nvSpPr>
        <dsp:cNvPr id="0" name=""/>
        <dsp:cNvSpPr/>
      </dsp:nvSpPr>
      <dsp:spPr>
        <a:xfrm>
          <a:off x="0" y="2617500"/>
          <a:ext cx="6492875" cy="247455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pt-BR" sz="4500" kern="1200"/>
            <a:t>Pessoa trafega com quadriciclo em estrada de alta velocidade</a:t>
          </a:r>
          <a:endParaRPr lang="en-US" sz="4500" kern="1200"/>
        </a:p>
      </dsp:txBody>
      <dsp:txXfrm>
        <a:off x="120798" y="2738298"/>
        <a:ext cx="6251279" cy="22329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A8BA2E-4B27-614E-B72E-D6E90135487C}">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43AA00-68F7-E44B-B31D-86F282EC797D}">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t-BR" sz="2300" kern="1200"/>
            <a:t>Art. 769. </a:t>
          </a:r>
          <a:r>
            <a:rPr lang="pt-BR" sz="2300" b="1" kern="1200"/>
            <a:t>O segurado é obrigado a comunicar ao segurador, logo que saiba, todo incidente suscetível de agravar consideravelmente o risco coberto, sob pena de perder o direito à garantia</a:t>
          </a:r>
          <a:r>
            <a:rPr lang="pt-BR" sz="2300" kern="1200"/>
            <a:t>, se provar que silenciou de má-fé.</a:t>
          </a:r>
          <a:endParaRPr lang="en-US" sz="2300" kern="1200"/>
        </a:p>
      </dsp:txBody>
      <dsp:txXfrm>
        <a:off x="0" y="2703"/>
        <a:ext cx="6900512" cy="1843578"/>
      </dsp:txXfrm>
    </dsp:sp>
    <dsp:sp modelId="{DBEFA3A0-46FC-9B4C-BB19-63668CFB4AE3}">
      <dsp:nvSpPr>
        <dsp:cNvPr id="0" name=""/>
        <dsp:cNvSpPr/>
      </dsp:nvSpPr>
      <dsp:spPr>
        <a:xfrm>
          <a:off x="0" y="1846281"/>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1EF099-5BB4-4C42-8FE1-AE4C0F78457B}">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t-BR" sz="2300" kern="1200" dirty="0"/>
            <a:t>§ 1 </a:t>
          </a:r>
          <a:r>
            <a:rPr lang="pt-BR" sz="2300" u="sng" kern="1200" baseline="30000" dirty="0"/>
            <a:t>o </a:t>
          </a:r>
          <a:r>
            <a:rPr lang="pt-BR" sz="2300" kern="1200" dirty="0"/>
            <a:t>O segurador, desde que o faça nos quinze dias seguintes ao recebimento do aviso da </a:t>
          </a:r>
          <a:r>
            <a:rPr lang="pt-BR" sz="2300" b="1" kern="1200" dirty="0"/>
            <a:t>agravação do </a:t>
          </a:r>
          <a:r>
            <a:rPr lang="pt-BR" sz="2300" b="1" u="sng" kern="1200" dirty="0"/>
            <a:t>risco sem culpa do segurado</a:t>
          </a:r>
          <a:r>
            <a:rPr lang="pt-BR" sz="2300" kern="1200" dirty="0"/>
            <a:t>, poderá dar-lhe ciência, por escrito, de sua </a:t>
          </a:r>
          <a:r>
            <a:rPr lang="pt-BR" sz="2300" b="1" kern="1200" dirty="0"/>
            <a:t>decisão de resolver o contrato</a:t>
          </a:r>
          <a:r>
            <a:rPr lang="pt-BR" sz="2300" kern="1200" dirty="0"/>
            <a:t>.</a:t>
          </a:r>
          <a:endParaRPr lang="en-US" sz="2300" kern="1200" dirty="0"/>
        </a:p>
      </dsp:txBody>
      <dsp:txXfrm>
        <a:off x="0" y="1846281"/>
        <a:ext cx="6900512" cy="1843578"/>
      </dsp:txXfrm>
    </dsp:sp>
    <dsp:sp modelId="{3CD40926-AD56-464C-8B88-79A0A5E1A588}">
      <dsp:nvSpPr>
        <dsp:cNvPr id="0" name=""/>
        <dsp:cNvSpPr/>
      </dsp:nvSpPr>
      <dsp:spPr>
        <a:xfrm>
          <a:off x="0" y="3689859"/>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74C282-CFF8-8542-9602-9BFB8247FFBF}">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t-BR" sz="2300" kern="1200"/>
            <a:t>§ 2 </a:t>
          </a:r>
          <a:r>
            <a:rPr lang="pt-BR" sz="2300" u="sng" kern="1200" baseline="30000"/>
            <a:t>o </a:t>
          </a:r>
          <a:r>
            <a:rPr lang="pt-BR" sz="2300" kern="1200"/>
            <a:t>A resolução só será eficaz trinta dias após a notificação, </a:t>
          </a:r>
          <a:r>
            <a:rPr lang="pt-BR" sz="2300" b="1" kern="1200"/>
            <a:t>devendo ser restituída pelo segurador a diferença do prêmio.</a:t>
          </a:r>
          <a:endParaRPr lang="en-US" sz="2300" kern="1200"/>
        </a:p>
      </dsp:txBody>
      <dsp:txXfrm>
        <a:off x="0" y="3689859"/>
        <a:ext cx="6900512" cy="18435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85C950-9CEB-DD46-AA61-8657FE480CD8}">
      <dsp:nvSpPr>
        <dsp:cNvPr id="0" name=""/>
        <dsp:cNvSpPr/>
      </dsp:nvSpPr>
      <dsp:spPr>
        <a:xfrm>
          <a:off x="0" y="182640"/>
          <a:ext cx="6492875" cy="23095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t-BR" sz="4200" kern="1200"/>
            <a:t>Retirada de rastreador sem comunicação à segurada gera perda de cobertura?</a:t>
          </a:r>
          <a:endParaRPr lang="en-US" sz="4200" kern="1200"/>
        </a:p>
      </dsp:txBody>
      <dsp:txXfrm>
        <a:off x="112744" y="295384"/>
        <a:ext cx="6267387" cy="2084091"/>
      </dsp:txXfrm>
    </dsp:sp>
    <dsp:sp modelId="{ED453CBD-F86F-1F4C-9F38-D10B9778A8FA}">
      <dsp:nvSpPr>
        <dsp:cNvPr id="0" name=""/>
        <dsp:cNvSpPr/>
      </dsp:nvSpPr>
      <dsp:spPr>
        <a:xfrm>
          <a:off x="0" y="2613180"/>
          <a:ext cx="6492875" cy="230957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t-BR" sz="4200" kern="1200"/>
            <a:t>Rebaixamento do veículo?</a:t>
          </a:r>
          <a:endParaRPr lang="en-US" sz="4200" kern="1200"/>
        </a:p>
      </dsp:txBody>
      <dsp:txXfrm>
        <a:off x="112744" y="2725924"/>
        <a:ext cx="6267387" cy="208409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5BC091-580F-A343-B222-4FAB817F1371}">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D865164-CAD4-634E-9CA3-65E82A5A2C32}">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t-BR" sz="1800" kern="1200"/>
            <a:t>Mudança na atividade da empresa, no seguro patrimonial (riscos de roubo, incêndio, etc...)</a:t>
          </a:r>
          <a:endParaRPr lang="en-US" sz="1800" kern="1200"/>
        </a:p>
      </dsp:txBody>
      <dsp:txXfrm>
        <a:off x="0" y="0"/>
        <a:ext cx="6666833" cy="1363480"/>
      </dsp:txXfrm>
    </dsp:sp>
    <dsp:sp modelId="{C8D5AEB6-7D29-4944-8DA6-7188CBF120F5}">
      <dsp:nvSpPr>
        <dsp:cNvPr id="0" name=""/>
        <dsp:cNvSpPr/>
      </dsp:nvSpPr>
      <dsp:spPr>
        <a:xfrm>
          <a:off x="0" y="1363480"/>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7AE610B-D075-694A-838B-3742A09CCEE0}">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t-BR" sz="1800" kern="1200"/>
            <a:t>Desabitação dos imóveis em que estejam guardados os bens segurados</a:t>
          </a:r>
          <a:endParaRPr lang="en-US" sz="1800" kern="1200"/>
        </a:p>
      </dsp:txBody>
      <dsp:txXfrm>
        <a:off x="0" y="1363480"/>
        <a:ext cx="6666833" cy="1363480"/>
      </dsp:txXfrm>
    </dsp:sp>
    <dsp:sp modelId="{6939B31D-721E-6842-8093-D0AA92A33A86}">
      <dsp:nvSpPr>
        <dsp:cNvPr id="0" name=""/>
        <dsp:cNvSpPr/>
      </dsp:nvSpPr>
      <dsp:spPr>
        <a:xfrm>
          <a:off x="0" y="2726960"/>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F3F2188-3E2C-2947-8A00-4F59DC9A9FF3}">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t-BR" sz="1800" kern="1200" dirty="0"/>
            <a:t>Alteração da propriedade do bem segurado</a:t>
          </a:r>
        </a:p>
        <a:p>
          <a:pPr marL="0" lvl="0" indent="0" algn="l" defTabSz="800100">
            <a:lnSpc>
              <a:spcPct val="90000"/>
            </a:lnSpc>
            <a:spcBef>
              <a:spcPct val="0"/>
            </a:spcBef>
            <a:spcAft>
              <a:spcPct val="35000"/>
            </a:spcAft>
            <a:buNone/>
          </a:pPr>
          <a:r>
            <a:rPr lang="pt-BR" sz="1800" kern="1200" dirty="0"/>
            <a:t>Mas Súmula 465 STJ: ¨Ressalvada a hipótese de efetivo agravamento do risco, a seguradora não se exime do dever de indenizar em razão da transferência do veiculo sem a sua  prévia comunicação¨.</a:t>
          </a:r>
          <a:endParaRPr lang="en-US" sz="1800" kern="1200" dirty="0"/>
        </a:p>
      </dsp:txBody>
      <dsp:txXfrm>
        <a:off x="0" y="2726960"/>
        <a:ext cx="6666833" cy="1363480"/>
      </dsp:txXfrm>
    </dsp:sp>
    <dsp:sp modelId="{3FA6689D-43FA-C74F-869C-D64B525AEA9B}">
      <dsp:nvSpPr>
        <dsp:cNvPr id="0" name=""/>
        <dsp:cNvSpPr/>
      </dsp:nvSpPr>
      <dsp:spPr>
        <a:xfrm>
          <a:off x="0" y="4090440"/>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7DA3FC3-150F-C94E-9C3A-830E9D0FC896}">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t-BR" sz="1800" kern="1200"/>
            <a:t>Etc....</a:t>
          </a:r>
          <a:endParaRPr lang="en-US" sz="1800" kern="1200"/>
        </a:p>
      </dsp:txBody>
      <dsp:txXfrm>
        <a:off x="0" y="4090440"/>
        <a:ext cx="6666833" cy="13634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C5D819-E335-2F48-A569-98E571708E6E}"/>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68B801DB-E7C4-7242-AF71-11FDA5B268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661D6D1E-8852-5D4B-9AEA-ECF14475E058}"/>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5" name="Espaço Reservado para Rodapé 4">
            <a:extLst>
              <a:ext uri="{FF2B5EF4-FFF2-40B4-BE49-F238E27FC236}">
                <a16:creationId xmlns:a16="http://schemas.microsoft.com/office/drawing/2014/main" id="{066C1153-B803-C54C-86B4-35CE5EC7D2A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269FFA-9462-2D4F-AAD6-F887520431D9}"/>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1785682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0FA5AA-AC87-2441-9CC5-08940A7C0B12}"/>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249B27B9-C781-6343-957C-1E505F5E6DC1}"/>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8E83593-C1AF-AD4E-A6CE-82EC14D57B64}"/>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5" name="Espaço Reservado para Rodapé 4">
            <a:extLst>
              <a:ext uri="{FF2B5EF4-FFF2-40B4-BE49-F238E27FC236}">
                <a16:creationId xmlns:a16="http://schemas.microsoft.com/office/drawing/2014/main" id="{E24BF7AC-71A8-5F45-ADCE-57DBA3AE3BC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56E7F26-2C8D-F34C-9F9A-3B1E43EC107D}"/>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70253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74243E-49C7-BA41-A65B-409D2F5E672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2D75D257-E513-D744-9DB4-A8D772FA7E8C}"/>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D740B64-F71F-B443-A4FA-9A610F9E9434}"/>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5" name="Espaço Reservado para Rodapé 4">
            <a:extLst>
              <a:ext uri="{FF2B5EF4-FFF2-40B4-BE49-F238E27FC236}">
                <a16:creationId xmlns:a16="http://schemas.microsoft.com/office/drawing/2014/main" id="{7C1F4A8E-D982-6049-B9A0-6E50BDA97F9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91AA4F5-CC27-6544-A124-60BF008DB27D}"/>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2778472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D5AA47-3D62-1045-944D-1742039C3B54}"/>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8707963-2394-4140-AFFA-29DE9A50170A}"/>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8F48C9E-D6F6-0443-8AF9-383046F5CF99}"/>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5" name="Espaço Reservado para Rodapé 4">
            <a:extLst>
              <a:ext uri="{FF2B5EF4-FFF2-40B4-BE49-F238E27FC236}">
                <a16:creationId xmlns:a16="http://schemas.microsoft.com/office/drawing/2014/main" id="{41AA5947-810A-C641-93E5-CD94B792B16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07B375C-8946-354F-B6C6-A9E728FE3320}"/>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225223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D80B8D-F1AA-994F-8ECE-CC3750F2495F}"/>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0E6C1A18-4A45-8643-8CB4-EB99F32542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C6B91653-17ED-0747-B69D-9C501CD30C12}"/>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5" name="Espaço Reservado para Rodapé 4">
            <a:extLst>
              <a:ext uri="{FF2B5EF4-FFF2-40B4-BE49-F238E27FC236}">
                <a16:creationId xmlns:a16="http://schemas.microsoft.com/office/drawing/2014/main" id="{A6D7815E-5028-2B4C-A577-7101FF3F725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70FECCD-AA01-FE47-8EAF-6E4B4EE78374}"/>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451878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BF024-8068-354B-AF56-25450FF8A6B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BDAD543D-25E3-DD46-90E3-D4E4D219779A}"/>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5EDBE0AF-CFAE-974F-A806-1559ADB8AF29}"/>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8E4F942-14F4-4243-BDF6-CAF06230D1ED}"/>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6" name="Espaço Reservado para Rodapé 5">
            <a:extLst>
              <a:ext uri="{FF2B5EF4-FFF2-40B4-BE49-F238E27FC236}">
                <a16:creationId xmlns:a16="http://schemas.microsoft.com/office/drawing/2014/main" id="{33B35025-C77F-3642-A113-5FC5BDA59EB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1EC85D8-1910-1B41-8F82-06B2DBF91AF6}"/>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651075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2075A8-01FF-C849-87A5-FD99BBDACD5B}"/>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3846561F-E115-6746-968F-8F895CB10D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0245F323-E89A-CE49-85D1-3EAD75DF6DD3}"/>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9343FBF7-D63F-7E4D-8B8D-20BA592A29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AD24857A-EBD3-6248-88B9-D6224490D6A9}"/>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FABEDA69-E98F-BD4A-89B0-B22F7152CB37}"/>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8" name="Espaço Reservado para Rodapé 7">
            <a:extLst>
              <a:ext uri="{FF2B5EF4-FFF2-40B4-BE49-F238E27FC236}">
                <a16:creationId xmlns:a16="http://schemas.microsoft.com/office/drawing/2014/main" id="{4E11F180-6599-5040-999F-7D642234DDC5}"/>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339C1A0B-1993-D44D-A32F-36D700E04C08}"/>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1942654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848883-BB75-D04E-83E6-E0BDAD4327CE}"/>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FA63ED2F-1C36-FF4D-83B3-A96EF5D97861}"/>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4" name="Espaço Reservado para Rodapé 3">
            <a:extLst>
              <a:ext uri="{FF2B5EF4-FFF2-40B4-BE49-F238E27FC236}">
                <a16:creationId xmlns:a16="http://schemas.microsoft.com/office/drawing/2014/main" id="{45EAC992-8F42-2B47-9083-1DA9C5F356C8}"/>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0B1FFD1-0E16-0D43-BFC4-F3F92524FF02}"/>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2573358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A542C836-24E2-0146-BDB5-C41AD683E202}"/>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3" name="Espaço Reservado para Rodapé 2">
            <a:extLst>
              <a:ext uri="{FF2B5EF4-FFF2-40B4-BE49-F238E27FC236}">
                <a16:creationId xmlns:a16="http://schemas.microsoft.com/office/drawing/2014/main" id="{50048D3F-9C8D-0B4B-AA3A-0E5DE82D8AD0}"/>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FC2F9435-8359-3344-850E-14A1AAE67700}"/>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1829235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BB5ABA-C0E2-FE43-A57E-4EFADBDACE0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519066F9-C062-694A-A6EB-CFE6CD7C48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78E400F6-9876-5F4E-9581-407607FD6E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73BA5AD-CF69-0340-8F20-3D72311841BD}"/>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6" name="Espaço Reservado para Rodapé 5">
            <a:extLst>
              <a:ext uri="{FF2B5EF4-FFF2-40B4-BE49-F238E27FC236}">
                <a16:creationId xmlns:a16="http://schemas.microsoft.com/office/drawing/2014/main" id="{8B2A972B-739C-9F4C-AC7E-E61A6B1D1C02}"/>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CFF67202-C5A4-5A46-B891-5516B29E729A}"/>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4158712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45AF3C-10C6-8643-BA32-42B0C18E4F2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73DEAD37-CB3D-D449-9916-EE4F9D177D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40BE9A5B-69CD-F64E-9BBE-CAB5486F6A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4369469C-3C30-0C41-B2C9-C0DA347DDF4C}"/>
              </a:ext>
            </a:extLst>
          </p:cNvPr>
          <p:cNvSpPr>
            <a:spLocks noGrp="1"/>
          </p:cNvSpPr>
          <p:nvPr>
            <p:ph type="dt" sz="half" idx="10"/>
          </p:nvPr>
        </p:nvSpPr>
        <p:spPr/>
        <p:txBody>
          <a:bodyPr/>
          <a:lstStyle/>
          <a:p>
            <a:fld id="{3CBCCDFF-0A43-DD46-A405-60755C77EC1C}" type="datetimeFigureOut">
              <a:rPr lang="pt-BR" smtClean="0"/>
              <a:t>13/04/2023</a:t>
            </a:fld>
            <a:endParaRPr lang="pt-BR"/>
          </a:p>
        </p:txBody>
      </p:sp>
      <p:sp>
        <p:nvSpPr>
          <p:cNvPr id="6" name="Espaço Reservado para Rodapé 5">
            <a:extLst>
              <a:ext uri="{FF2B5EF4-FFF2-40B4-BE49-F238E27FC236}">
                <a16:creationId xmlns:a16="http://schemas.microsoft.com/office/drawing/2014/main" id="{B8CCBAEF-3F05-BC41-B965-77208199A50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F025F526-FFA6-704D-A7ED-837E0FF33852}"/>
              </a:ext>
            </a:extLst>
          </p:cNvPr>
          <p:cNvSpPr>
            <a:spLocks noGrp="1"/>
          </p:cNvSpPr>
          <p:nvPr>
            <p:ph type="sldNum" sz="quarter" idx="12"/>
          </p:nvPr>
        </p:nvSpPr>
        <p:spPr/>
        <p:txBody>
          <a:bodyPr/>
          <a:lstStyle/>
          <a:p>
            <a:fld id="{572FCB49-F917-6B41-B477-2645B8139C8C}" type="slidenum">
              <a:rPr lang="pt-BR" smtClean="0"/>
              <a:t>‹nº›</a:t>
            </a:fld>
            <a:endParaRPr lang="pt-BR"/>
          </a:p>
        </p:txBody>
      </p:sp>
    </p:spTree>
    <p:extLst>
      <p:ext uri="{BB962C8B-B14F-4D97-AF65-F5344CB8AC3E}">
        <p14:creationId xmlns:p14="http://schemas.microsoft.com/office/powerpoint/2010/main" val="200752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14E90DE-74B6-AB45-BB34-B4395D859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8C1305DA-A3FE-6747-B0AE-8F4899F925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D3F9AD8-ADFF-AD4C-B859-6F33953E38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CDFF-0A43-DD46-A405-60755C77EC1C}" type="datetimeFigureOut">
              <a:rPr lang="pt-BR" smtClean="0"/>
              <a:t>13/04/2023</a:t>
            </a:fld>
            <a:endParaRPr lang="pt-BR"/>
          </a:p>
        </p:txBody>
      </p:sp>
      <p:sp>
        <p:nvSpPr>
          <p:cNvPr id="5" name="Espaço Reservado para Rodapé 4">
            <a:extLst>
              <a:ext uri="{FF2B5EF4-FFF2-40B4-BE49-F238E27FC236}">
                <a16:creationId xmlns:a16="http://schemas.microsoft.com/office/drawing/2014/main" id="{E654EA57-599E-FE4D-880C-9E21E4CB02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B688D2F3-FB77-964C-A285-EBB0445470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FCB49-F917-6B41-B477-2645B8139C8C}" type="slidenum">
              <a:rPr lang="pt-BR" smtClean="0"/>
              <a:t>‹nº›</a:t>
            </a:fld>
            <a:endParaRPr lang="pt-BR"/>
          </a:p>
        </p:txBody>
      </p:sp>
    </p:spTree>
    <p:extLst>
      <p:ext uri="{BB962C8B-B14F-4D97-AF65-F5344CB8AC3E}">
        <p14:creationId xmlns:p14="http://schemas.microsoft.com/office/powerpoint/2010/main" val="508047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2F9F002F-290C-8742-979D-9576C5EC50F3}"/>
              </a:ext>
            </a:extLst>
          </p:cNvPr>
          <p:cNvSpPr>
            <a:spLocks noGrp="1"/>
          </p:cNvSpPr>
          <p:nvPr>
            <p:ph type="ctrTitle"/>
          </p:nvPr>
        </p:nvSpPr>
        <p:spPr>
          <a:xfrm>
            <a:off x="1314824" y="735106"/>
            <a:ext cx="10053763" cy="2928470"/>
          </a:xfrm>
        </p:spPr>
        <p:txBody>
          <a:bodyPr anchor="b">
            <a:normAutofit/>
          </a:bodyPr>
          <a:lstStyle/>
          <a:p>
            <a:pPr algn="l"/>
            <a:r>
              <a:rPr lang="pt-BR" sz="3000">
                <a:solidFill>
                  <a:srgbClr val="FFFFFF"/>
                </a:solidFill>
              </a:rPr>
              <a:t>O Contrato de Seguro: </a:t>
            </a:r>
            <a:br>
              <a:rPr lang="pt-BR" sz="3000">
                <a:solidFill>
                  <a:srgbClr val="FFFFFF"/>
                </a:solidFill>
              </a:rPr>
            </a:br>
            <a:r>
              <a:rPr lang="pt-BR" sz="3000">
                <a:solidFill>
                  <a:srgbClr val="FFFFFF"/>
                </a:solidFill>
              </a:rPr>
              <a:t>As Partes: segurador, segurado e estipulante.  Cosseguro. Função e elementos: o artigo 757 do Código civil. O prêmio: cálculo e pagamento.  O  Risco e sua cobertura. Exclusões. Seguro all risks.  Interesse.  Sinistro, dano e indenização. Sobresseguro, subseguro e multiplicidade de seguros. </a:t>
            </a:r>
          </a:p>
        </p:txBody>
      </p:sp>
      <p:sp>
        <p:nvSpPr>
          <p:cNvPr id="3" name="Subtítulo 2">
            <a:extLst>
              <a:ext uri="{FF2B5EF4-FFF2-40B4-BE49-F238E27FC236}">
                <a16:creationId xmlns:a16="http://schemas.microsoft.com/office/drawing/2014/main" id="{60DD8F0B-D4B6-CC40-8A7E-44AD1E296376}"/>
              </a:ext>
            </a:extLst>
          </p:cNvPr>
          <p:cNvSpPr>
            <a:spLocks noGrp="1"/>
          </p:cNvSpPr>
          <p:nvPr>
            <p:ph type="subTitle" idx="1"/>
          </p:nvPr>
        </p:nvSpPr>
        <p:spPr>
          <a:xfrm>
            <a:off x="1350682" y="4870824"/>
            <a:ext cx="10005951" cy="1458258"/>
          </a:xfrm>
        </p:spPr>
        <p:txBody>
          <a:bodyPr anchor="ctr">
            <a:normAutofit/>
          </a:bodyPr>
          <a:lstStyle/>
          <a:p>
            <a:pPr algn="l"/>
            <a:endParaRPr lang="pt-BR"/>
          </a:p>
          <a:p>
            <a:pPr algn="l"/>
            <a:r>
              <a:rPr lang="pt-BR" dirty="0"/>
              <a:t>Professor Doutor Ruy Pereira Camilo Júnior</a:t>
            </a:r>
            <a:endParaRPr lang="pt-BR"/>
          </a:p>
        </p:txBody>
      </p:sp>
    </p:spTree>
    <p:extLst>
      <p:ext uri="{BB962C8B-B14F-4D97-AF65-F5344CB8AC3E}">
        <p14:creationId xmlns:p14="http://schemas.microsoft.com/office/powerpoint/2010/main" val="185880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400"/>
                                        <p:tgtEl>
                                          <p:spTgt spid="3">
                                            <p:txEl>
                                              <p:pRg st="1" end="1"/>
                                            </p:txEl>
                                          </p:spTgt>
                                        </p:tgtEl>
                                      </p:cBhvr>
                                    </p:animEffect>
                                  </p:childTnLst>
                                </p:cTn>
                              </p:par>
                              <p:par>
                                <p:cTn id="8" presetID="10" presetClass="entr" presetSubtype="0" fill="hold" grpId="0" nodeType="withEffect">
                                  <p:stCondLst>
                                    <p:cond delay="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A7833F0-0465-BE4E-A900-C48B862FE1C9}"/>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Risco</a:t>
            </a:r>
          </a:p>
        </p:txBody>
      </p:sp>
      <p:sp>
        <p:nvSpPr>
          <p:cNvPr id="3" name="Espaço Reservado para Conteúdo 2">
            <a:extLst>
              <a:ext uri="{FF2B5EF4-FFF2-40B4-BE49-F238E27FC236}">
                <a16:creationId xmlns:a16="http://schemas.microsoft.com/office/drawing/2014/main" id="{CA9C170F-1435-1746-BE8C-DF6EDC9555D4}"/>
              </a:ext>
            </a:extLst>
          </p:cNvPr>
          <p:cNvSpPr>
            <a:spLocks noGrp="1"/>
          </p:cNvSpPr>
          <p:nvPr>
            <p:ph idx="1"/>
          </p:nvPr>
        </p:nvSpPr>
        <p:spPr>
          <a:xfrm>
            <a:off x="4810259" y="649480"/>
            <a:ext cx="6555347" cy="5546047"/>
          </a:xfrm>
        </p:spPr>
        <p:txBody>
          <a:bodyPr anchor="ctr">
            <a:normAutofit/>
          </a:bodyPr>
          <a:lstStyle/>
          <a:p>
            <a:pPr marL="0" indent="0">
              <a:spcAft>
                <a:spcPts val="600"/>
              </a:spcAft>
              <a:buNone/>
            </a:pPr>
            <a:endParaRPr lang="pt-BR" sz="1700"/>
          </a:p>
          <a:p>
            <a:pPr marL="0" indent="0">
              <a:spcAft>
                <a:spcPts val="600"/>
              </a:spcAft>
              <a:buNone/>
            </a:pPr>
            <a:r>
              <a:rPr lang="pt-BR" sz="1700"/>
              <a:t>Da palavra grega que significa cofre para guardar dinheiro.</a:t>
            </a:r>
          </a:p>
          <a:p>
            <a:pPr marL="0" indent="0">
              <a:spcAft>
                <a:spcPts val="600"/>
              </a:spcAft>
              <a:buNone/>
            </a:pPr>
            <a:r>
              <a:rPr lang="pt-BR" sz="1700"/>
              <a:t>Risco é evento:</a:t>
            </a:r>
          </a:p>
          <a:p>
            <a:pPr marL="514350" indent="-514350">
              <a:spcAft>
                <a:spcPts val="600"/>
              </a:spcAft>
              <a:buAutoNum type="alphaLcParenR"/>
            </a:pPr>
            <a:r>
              <a:rPr lang="pt-BR" sz="1700"/>
              <a:t>possível;  </a:t>
            </a:r>
          </a:p>
          <a:p>
            <a:r>
              <a:rPr lang="pt-BR" sz="1700"/>
              <a:t>Art. 773. O segurador que, ao tempo do contrato, sabe estar passado o risco de que o segurado se pretende cobrir, e, não obstante, expede a apólice, pagará em dobro o prêmio estipulado.</a:t>
            </a:r>
          </a:p>
          <a:p>
            <a:pPr marL="0" indent="0">
              <a:spcAft>
                <a:spcPts val="600"/>
              </a:spcAft>
              <a:buNone/>
            </a:pPr>
            <a:r>
              <a:rPr lang="pt-BR" sz="1700"/>
              <a:t>b) Futuro (do contrário, é nulo). Antigamente, no direito marítimo, admitia-se o risco putativo.</a:t>
            </a:r>
          </a:p>
          <a:p>
            <a:pPr marL="0" indent="0">
              <a:spcAft>
                <a:spcPts val="600"/>
              </a:spcAft>
              <a:buNone/>
            </a:pPr>
            <a:r>
              <a:rPr lang="pt-BR" sz="1700"/>
              <a:t>c) Incerto (incerteza absoluta – pode ocorrer ou não; relativa: quando). Não é incerteza individual.</a:t>
            </a:r>
          </a:p>
          <a:p>
            <a:pPr marL="0" indent="0">
              <a:spcAft>
                <a:spcPts val="600"/>
              </a:spcAft>
              <a:buNone/>
            </a:pPr>
            <a:r>
              <a:rPr lang="pt-BR" sz="1700"/>
              <a:t>d) Danoso (que implique perda ou impacto </a:t>
            </a:r>
            <a:r>
              <a:rPr lang="pt-BR" sz="1700" b="1"/>
              <a:t>patrimonial </a:t>
            </a:r>
            <a:r>
              <a:rPr lang="pt-BR" sz="1700"/>
              <a:t>negativo)</a:t>
            </a:r>
          </a:p>
          <a:p>
            <a:pPr marL="0" indent="0">
              <a:spcAft>
                <a:spcPts val="600"/>
              </a:spcAft>
              <a:buNone/>
            </a:pPr>
            <a:r>
              <a:rPr lang="pt-BR" sz="1700"/>
              <a:t>e) Lícito</a:t>
            </a:r>
          </a:p>
        </p:txBody>
      </p:sp>
    </p:spTree>
    <p:extLst>
      <p:ext uri="{BB962C8B-B14F-4D97-AF65-F5344CB8AC3E}">
        <p14:creationId xmlns:p14="http://schemas.microsoft.com/office/powerpoint/2010/main" val="2418761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053F962-F631-3643-86CB-DD6045B5BF05}"/>
              </a:ext>
            </a:extLst>
          </p:cNvPr>
          <p:cNvSpPr>
            <a:spLocks noGrp="1"/>
          </p:cNvSpPr>
          <p:nvPr>
            <p:ph type="title"/>
          </p:nvPr>
        </p:nvSpPr>
        <p:spPr>
          <a:xfrm>
            <a:off x="586478" y="1683756"/>
            <a:ext cx="3115265" cy="2396359"/>
          </a:xfrm>
        </p:spPr>
        <p:txBody>
          <a:bodyPr anchor="b">
            <a:normAutofit/>
          </a:bodyPr>
          <a:lstStyle/>
          <a:p>
            <a:pPr algn="r"/>
            <a:r>
              <a:rPr lang="pt-BR" sz="4000">
                <a:solidFill>
                  <a:srgbClr val="FFFFFF"/>
                </a:solidFill>
              </a:rPr>
              <a:t>Risco e dolo</a:t>
            </a:r>
          </a:p>
        </p:txBody>
      </p:sp>
      <p:graphicFrame>
        <p:nvGraphicFramePr>
          <p:cNvPr id="5" name="Espaço Reservado para Conteúdo 2">
            <a:extLst>
              <a:ext uri="{FF2B5EF4-FFF2-40B4-BE49-F238E27FC236}">
                <a16:creationId xmlns:a16="http://schemas.microsoft.com/office/drawing/2014/main" id="{A39C64A8-3DAF-4635-A5E3-3CD5991630BB}"/>
              </a:ext>
            </a:extLst>
          </p:cNvPr>
          <p:cNvGraphicFramePr>
            <a:graphicFrameLocks noGrp="1"/>
          </p:cNvGraphicFramePr>
          <p:nvPr>
            <p:ph idx="1"/>
            <p:extLst>
              <p:ext uri="{D42A27DB-BD31-4B8C-83A1-F6EECF244321}">
                <p14:modId xmlns:p14="http://schemas.microsoft.com/office/powerpoint/2010/main" val="383635360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1979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534BB36-B9DC-1F42-9454-A68E46E341D9}"/>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O objeto do seguro é o risco, não o sinistro...</a:t>
            </a:r>
          </a:p>
        </p:txBody>
      </p:sp>
      <p:sp>
        <p:nvSpPr>
          <p:cNvPr id="3" name="Espaço Reservado para Conteúdo 2">
            <a:extLst>
              <a:ext uri="{FF2B5EF4-FFF2-40B4-BE49-F238E27FC236}">
                <a16:creationId xmlns:a16="http://schemas.microsoft.com/office/drawing/2014/main" id="{96E617F2-1A0C-2A43-9434-BA97B33E386E}"/>
              </a:ext>
            </a:extLst>
          </p:cNvPr>
          <p:cNvSpPr>
            <a:spLocks noGrp="1"/>
          </p:cNvSpPr>
          <p:nvPr>
            <p:ph idx="1"/>
          </p:nvPr>
        </p:nvSpPr>
        <p:spPr>
          <a:xfrm>
            <a:off x="4810259" y="649480"/>
            <a:ext cx="6555347" cy="5546047"/>
          </a:xfrm>
        </p:spPr>
        <p:txBody>
          <a:bodyPr anchor="ctr">
            <a:normAutofit/>
          </a:bodyPr>
          <a:lstStyle/>
          <a:p>
            <a:pPr marL="0" indent="0">
              <a:buNone/>
            </a:pPr>
            <a:r>
              <a:rPr lang="pt-BR" sz="2400" dirty="0"/>
              <a:t>Por isso, não se indeniza por morte natural, no seguro de acidente pessoal.</a:t>
            </a:r>
          </a:p>
          <a:p>
            <a:pPr marL="0" indent="0">
              <a:buNone/>
            </a:pPr>
            <a:r>
              <a:rPr lang="pt-BR" sz="2400" dirty="0"/>
              <a:t>Caso concreto:</a:t>
            </a:r>
          </a:p>
          <a:p>
            <a:pPr marL="0" indent="0">
              <a:buNone/>
            </a:pPr>
            <a:r>
              <a:rPr lang="pt-BR" sz="2400" dirty="0"/>
              <a:t>Seguradora A emitiu apólice coletiva  com cobertura por morte por acidente no ano de 2019. Em 2020, a mesma cobertura foi contratada pela segurado B.</a:t>
            </a:r>
          </a:p>
          <a:p>
            <a:pPr marL="0" indent="0">
              <a:buNone/>
            </a:pPr>
            <a:r>
              <a:rPr lang="pt-BR" sz="2400" dirty="0"/>
              <a:t>João foi atropelado em 2019, mas só veio a falecer em 2020.</a:t>
            </a:r>
          </a:p>
          <a:p>
            <a:pPr marL="0" indent="0">
              <a:buNone/>
            </a:pPr>
            <a:r>
              <a:rPr lang="pt-BR" sz="2400" dirty="0"/>
              <a:t>Qual delas pagará a indenização? A ou </a:t>
            </a:r>
            <a:r>
              <a:rPr lang="pt-BR" sz="2400" dirty="0" err="1"/>
              <a:t>B</a:t>
            </a:r>
            <a:r>
              <a:rPr lang="pt-BR" sz="2400" dirty="0"/>
              <a:t>?</a:t>
            </a:r>
          </a:p>
        </p:txBody>
      </p:sp>
    </p:spTree>
    <p:extLst>
      <p:ext uri="{BB962C8B-B14F-4D97-AF65-F5344CB8AC3E}">
        <p14:creationId xmlns:p14="http://schemas.microsoft.com/office/powerpoint/2010/main" val="3068478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534BB36-B9DC-1F42-9454-A68E46E341D9}"/>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O objeto do seguro é o risco, não o sinistro...</a:t>
            </a:r>
          </a:p>
        </p:txBody>
      </p:sp>
      <p:sp>
        <p:nvSpPr>
          <p:cNvPr id="3" name="Espaço Reservado para Conteúdo 2">
            <a:extLst>
              <a:ext uri="{FF2B5EF4-FFF2-40B4-BE49-F238E27FC236}">
                <a16:creationId xmlns:a16="http://schemas.microsoft.com/office/drawing/2014/main" id="{96E617F2-1A0C-2A43-9434-BA97B33E386E}"/>
              </a:ext>
            </a:extLst>
          </p:cNvPr>
          <p:cNvSpPr>
            <a:spLocks noGrp="1"/>
          </p:cNvSpPr>
          <p:nvPr>
            <p:ph idx="1"/>
          </p:nvPr>
        </p:nvSpPr>
        <p:spPr>
          <a:xfrm>
            <a:off x="4810259" y="649480"/>
            <a:ext cx="6555347" cy="5546047"/>
          </a:xfrm>
        </p:spPr>
        <p:txBody>
          <a:bodyPr anchor="ctr">
            <a:normAutofit/>
          </a:bodyPr>
          <a:lstStyle/>
          <a:p>
            <a:pPr marL="0" indent="0">
              <a:buNone/>
            </a:pPr>
            <a:r>
              <a:rPr lang="pt-BR" sz="2400" dirty="0"/>
              <a:t>Por isso, não se indeniza por morte natural, no seguro de acidente pessoal.</a:t>
            </a:r>
          </a:p>
          <a:p>
            <a:pPr marL="0" indent="0" algn="l">
              <a:buNone/>
            </a:pPr>
            <a:endParaRPr lang="pt-BR" sz="1100" b="0" i="0" dirty="0">
              <a:effectLst/>
              <a:latin typeface="Georgia" panose="02040502050405020303" pitchFamily="18" charset="0"/>
            </a:endParaRPr>
          </a:p>
          <a:p>
            <a:pPr marL="0" indent="0" algn="l">
              <a:buNone/>
            </a:pPr>
            <a:r>
              <a:rPr lang="pt-BR" sz="1100" b="0" i="0" dirty="0">
                <a:effectLst/>
                <a:latin typeface="Georgia" panose="02040502050405020303" pitchFamily="18" charset="0"/>
              </a:rPr>
              <a:t>RECURSO ESPECIAL. CIVIL. DIREITO SECURITÁRIO. JULGAMENTO ANTECIPADO DA LIDE. POSSIBILIDADE. CERCEAMENTO DE DEFESA. NÃO CONFIGURAÇÃO. SÚMULA Nº 7/STJ. SEGURO DE ACIDENTES PESSOAIS. MORTE DO SEGURADO POR DOENÇA. ACIDENTE VASCULAR CEREBRAL. MORTE NATURAL. CARACTERIZAÇÃO. INDENIZAÇÃO SECURITÁRIA INDEVIDA. APÓLICE. COBERTURA PARA MORTE ACIDENTAL. 1. Ação de declaração e de interpretação de cláusula contratual visando o reconhecimento de que a causa da morte do segurado - acidente vascular cerebral (AVC) - seja enquadrada como "morte acidental" e não "morte natural", condição necessária para se receber indenização securitária decorrente de contrato de seguro de acidentes pessoais.  (....) 3. O seguro de vida difere do seguro de acidentes pessoais. No primeiro, a cobertura de morte abarca causas naturais e também causas acidentais; já no segundo, apenas os infortúnios causados por acidente pessoal, a exemplo da morte acidental, são garantidos. 4. Para fins securitários, a morte acidental evidencia-se quando o falecimento da pessoa decorre de acidente pessoal, sendo este definido como um evento súbito, exclusivo e diretamente externo, involuntário e violento. Já a morte natural configura-se por exclusão, ou seja, por qualquer outra causa, como as doenças em geral, que são de natureza interna, feita exceção às infecções, aos estados septicêmicos e às embolias resultantes de ferimento visível causado em decorrência de acidente coberto (Resolução CNSP nº 117/2004). 5. Apesar da denominação "acidente vascular cerebral", o AVC é uma patologia, ou seja, não decorre de causa externa, mas de fatores internos e de risco da saúde da própria pessoa que levam à sua ocorrência. 6. Contratado o seguro de acidentes pessoais (garantia por morte acidental), não há falar em obrigação da seguradora em indenizar o beneficiário quando a morte do segurado é decorrente de causa natural, a exemplo da doença conhecida como acidente vascular cerebral (AVC), desencadeada apenas por fatores internos à pessoa. 7. Recurso especial não provido. (STJ - </a:t>
            </a:r>
            <a:r>
              <a:rPr lang="pt-BR" sz="1100" b="0" i="0" dirty="0" err="1">
                <a:effectLst/>
                <a:latin typeface="Georgia" panose="02040502050405020303" pitchFamily="18" charset="0"/>
              </a:rPr>
              <a:t>REsp</a:t>
            </a:r>
            <a:r>
              <a:rPr lang="pt-BR" sz="1100" b="0" i="0" dirty="0">
                <a:effectLst/>
                <a:latin typeface="Georgia" panose="02040502050405020303" pitchFamily="18" charset="0"/>
              </a:rPr>
              <a:t>: 1443115 SP 2014/0061602-8, Relator: Ministro RICARDO VILLAS BÔAS CUEVA, Data de Julgamento: 21/10/2014, T3 - TERCEIRA TURMA, Data de Publicação: </a:t>
            </a:r>
            <a:r>
              <a:rPr lang="pt-BR" sz="1100" b="0" i="0" dirty="0" err="1">
                <a:effectLst/>
                <a:latin typeface="Georgia" panose="02040502050405020303" pitchFamily="18" charset="0"/>
              </a:rPr>
              <a:t>DJe</a:t>
            </a:r>
            <a:r>
              <a:rPr lang="pt-BR" sz="1100" b="0" i="0" dirty="0">
                <a:effectLst/>
                <a:latin typeface="Georgia" panose="02040502050405020303" pitchFamily="18" charset="0"/>
              </a:rPr>
              <a:t> 28/10/2014)</a:t>
            </a:r>
          </a:p>
          <a:p>
            <a:pPr algn="just"/>
            <a:endParaRPr lang="pt-BR" sz="1600" b="0" i="0" dirty="0">
              <a:effectLst/>
              <a:latin typeface="Georgia" panose="02040502050405020303" pitchFamily="18" charset="0"/>
            </a:endParaRPr>
          </a:p>
        </p:txBody>
      </p:sp>
    </p:spTree>
    <p:extLst>
      <p:ext uri="{BB962C8B-B14F-4D97-AF65-F5344CB8AC3E}">
        <p14:creationId xmlns:p14="http://schemas.microsoft.com/office/powerpoint/2010/main" val="954830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F629295-F445-F643-A7CC-5657DA890655}"/>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Morte por COVID não é acidental</a:t>
            </a:r>
          </a:p>
        </p:txBody>
      </p:sp>
      <p:sp>
        <p:nvSpPr>
          <p:cNvPr id="3" name="Espaço Reservado para Conteúdo 2">
            <a:extLst>
              <a:ext uri="{FF2B5EF4-FFF2-40B4-BE49-F238E27FC236}">
                <a16:creationId xmlns:a16="http://schemas.microsoft.com/office/drawing/2014/main" id="{3E23FA15-DDB5-254C-AAEA-8FBDFFB2C268}"/>
              </a:ext>
            </a:extLst>
          </p:cNvPr>
          <p:cNvSpPr>
            <a:spLocks noGrp="1"/>
          </p:cNvSpPr>
          <p:nvPr>
            <p:ph idx="1"/>
          </p:nvPr>
        </p:nvSpPr>
        <p:spPr>
          <a:xfrm>
            <a:off x="4810259" y="649480"/>
            <a:ext cx="6555347" cy="5546047"/>
          </a:xfrm>
        </p:spPr>
        <p:txBody>
          <a:bodyPr anchor="ctr">
            <a:normAutofit/>
          </a:bodyPr>
          <a:lstStyle/>
          <a:p>
            <a:pPr marL="0" indent="0">
              <a:buNone/>
            </a:pPr>
            <a:r>
              <a:rPr lang="pt-BR" sz="2000" b="0" i="0">
                <a:effectLst/>
                <a:latin typeface="Georgia" panose="02040502050405020303" pitchFamily="18" charset="0"/>
              </a:rPr>
              <a:t>AÇÃO DE COBRANÇA – Contrato de seguro que prevê garantias apenas para casos de morte acidental, além de invalidez permanente total ou parcial por acidente – Morte decorrente de complicações da "Covid-19" que não se subsumindo ao conceito de "acidente pessoal" – Inexistência de cobertura contratual – Precedentes jurisprudenciais – Sentença mantida – Honorários de sucumbência majorados (art. 85, parágrafo 11º, do CPC), observada a suspensão quanto à exigibilidade desta verba (art. 98, § 3º, do CPC)– Recurso não provido, com observação.</a:t>
            </a:r>
          </a:p>
          <a:p>
            <a:pPr marL="0" indent="0">
              <a:buNone/>
            </a:pPr>
            <a:r>
              <a:rPr lang="pt-BR" sz="2000" b="0" i="0">
                <a:effectLst/>
                <a:latin typeface="Georgia" panose="02040502050405020303" pitchFamily="18" charset="0"/>
              </a:rPr>
              <a:t>(TJ-SP – AC 1011583-09.2021.8.26.0008, Relator: Lígia Araújo Bisogni, Data de Julgamento: 29/03/2022, 34ª Câmara de Direito Privado)</a:t>
            </a:r>
            <a:endParaRPr lang="pt-BR" sz="2000"/>
          </a:p>
        </p:txBody>
      </p:sp>
    </p:spTree>
    <p:extLst>
      <p:ext uri="{BB962C8B-B14F-4D97-AF65-F5344CB8AC3E}">
        <p14:creationId xmlns:p14="http://schemas.microsoft.com/office/powerpoint/2010/main" val="4093855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534BB36-B9DC-1F42-9454-A68E46E341D9}"/>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O objeto do seguro é o risco, não o sinistro...</a:t>
            </a:r>
          </a:p>
        </p:txBody>
      </p:sp>
      <p:sp>
        <p:nvSpPr>
          <p:cNvPr id="3" name="Espaço Reservado para Conteúdo 2">
            <a:extLst>
              <a:ext uri="{FF2B5EF4-FFF2-40B4-BE49-F238E27FC236}">
                <a16:creationId xmlns:a16="http://schemas.microsoft.com/office/drawing/2014/main" id="{96E617F2-1A0C-2A43-9434-BA97B33E386E}"/>
              </a:ext>
            </a:extLst>
          </p:cNvPr>
          <p:cNvSpPr>
            <a:spLocks noGrp="1"/>
          </p:cNvSpPr>
          <p:nvPr>
            <p:ph idx="1"/>
          </p:nvPr>
        </p:nvSpPr>
        <p:spPr>
          <a:xfrm>
            <a:off x="4810259" y="649480"/>
            <a:ext cx="6555347" cy="5546047"/>
          </a:xfrm>
        </p:spPr>
        <p:txBody>
          <a:bodyPr anchor="ctr">
            <a:normAutofit/>
          </a:bodyPr>
          <a:lstStyle/>
          <a:p>
            <a:pPr marL="0" indent="0">
              <a:buNone/>
            </a:pPr>
            <a:r>
              <a:rPr lang="pt-BR" sz="2400" dirty="0"/>
              <a:t>Seguradora A emitiu apólice coletiva  com cobertura por morte por acidente no ano de 2019. Em 2020, a mesma cobertura foi contratada pela segurado B.</a:t>
            </a:r>
          </a:p>
          <a:p>
            <a:pPr marL="0" indent="0">
              <a:buNone/>
            </a:pPr>
            <a:r>
              <a:rPr lang="pt-BR" sz="2400" dirty="0"/>
              <a:t>João foi atropelado em 2019, mas só veio a falecer em 2020.</a:t>
            </a:r>
          </a:p>
          <a:p>
            <a:pPr marL="0" indent="0">
              <a:buNone/>
            </a:pPr>
            <a:r>
              <a:rPr lang="pt-BR" sz="2400" dirty="0"/>
              <a:t>Qual delas pagará a indenização? A ou </a:t>
            </a:r>
            <a:r>
              <a:rPr lang="pt-BR" sz="2400" dirty="0" err="1"/>
              <a:t>B</a:t>
            </a:r>
            <a:r>
              <a:rPr lang="pt-BR" sz="2400" dirty="0"/>
              <a:t>?</a:t>
            </a:r>
          </a:p>
        </p:txBody>
      </p:sp>
    </p:spTree>
    <p:extLst>
      <p:ext uri="{BB962C8B-B14F-4D97-AF65-F5344CB8AC3E}">
        <p14:creationId xmlns:p14="http://schemas.microsoft.com/office/powerpoint/2010/main" val="3565843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BADF071-9AE6-454F-8C87-5392B744DBF5}"/>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Mas é possível contratar apólice ¨all risks¨</a:t>
            </a:r>
          </a:p>
        </p:txBody>
      </p:sp>
      <p:sp>
        <p:nvSpPr>
          <p:cNvPr id="3" name="Espaço Reservado para Conteúdo 2">
            <a:extLst>
              <a:ext uri="{FF2B5EF4-FFF2-40B4-BE49-F238E27FC236}">
                <a16:creationId xmlns:a16="http://schemas.microsoft.com/office/drawing/2014/main" id="{B3BF6BF7-7871-284A-9020-1F578F066F4D}"/>
              </a:ext>
            </a:extLst>
          </p:cNvPr>
          <p:cNvSpPr>
            <a:spLocks noGrp="1"/>
          </p:cNvSpPr>
          <p:nvPr>
            <p:ph idx="1"/>
          </p:nvPr>
        </p:nvSpPr>
        <p:spPr>
          <a:xfrm>
            <a:off x="4810259" y="649480"/>
            <a:ext cx="6555347" cy="5546047"/>
          </a:xfrm>
        </p:spPr>
        <p:txBody>
          <a:bodyPr anchor="ctr">
            <a:normAutofit/>
          </a:bodyPr>
          <a:lstStyle/>
          <a:p>
            <a:pPr marL="0" indent="0">
              <a:buNone/>
            </a:pPr>
            <a:r>
              <a:rPr lang="pt-BR" sz="2000" dirty="0"/>
              <a:t>Circular SUSEP 621, de 2021</a:t>
            </a:r>
          </a:p>
          <a:p>
            <a:pPr marL="0" indent="0">
              <a:buNone/>
            </a:pPr>
            <a:endParaRPr lang="pt-BR" sz="2000" dirty="0"/>
          </a:p>
          <a:p>
            <a:pPr marL="0" indent="0">
              <a:buNone/>
            </a:pPr>
            <a:r>
              <a:rPr lang="pt-BR" sz="2000" dirty="0"/>
              <a:t>Artigo 18</a:t>
            </a:r>
          </a:p>
          <a:p>
            <a:pPr marL="0" indent="0">
              <a:buNone/>
            </a:pPr>
            <a:endParaRPr lang="pt-BR" sz="2000" dirty="0"/>
          </a:p>
          <a:p>
            <a:pPr marL="0" indent="0">
              <a:buNone/>
            </a:pPr>
            <a:r>
              <a:rPr lang="pt-BR" sz="2000" dirty="0"/>
              <a:t>§ 2º É permitida a estruturação de plano de seguro com cobertura para quaisquer eventos, na forma </a:t>
            </a:r>
            <a:r>
              <a:rPr lang="pt-BR" sz="2000" dirty="0" err="1"/>
              <a:t>all</a:t>
            </a:r>
            <a:r>
              <a:rPr lang="pt-BR" sz="2000" dirty="0"/>
              <a:t> </a:t>
            </a:r>
            <a:r>
              <a:rPr lang="pt-BR" sz="2000" dirty="0" err="1"/>
              <a:t>risks</a:t>
            </a:r>
            <a:r>
              <a:rPr lang="pt-BR" sz="2000" dirty="0"/>
              <a:t> (todos os riscos), com exceção dos riscos expressamente excluídos</a:t>
            </a:r>
          </a:p>
        </p:txBody>
      </p:sp>
    </p:spTree>
    <p:extLst>
      <p:ext uri="{BB962C8B-B14F-4D97-AF65-F5344CB8AC3E}">
        <p14:creationId xmlns:p14="http://schemas.microsoft.com/office/powerpoint/2010/main" val="24374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5716458-1DFF-B344-84C0-A4B1B464308D}"/>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Morte em cirurgia, por causa do acidente</a:t>
            </a:r>
          </a:p>
        </p:txBody>
      </p:sp>
      <p:sp>
        <p:nvSpPr>
          <p:cNvPr id="3" name="Espaço Reservado para Conteúdo 2">
            <a:extLst>
              <a:ext uri="{FF2B5EF4-FFF2-40B4-BE49-F238E27FC236}">
                <a16:creationId xmlns:a16="http://schemas.microsoft.com/office/drawing/2014/main" id="{9E6F8596-490E-EF4D-8B8C-21D9AB57EF76}"/>
              </a:ext>
            </a:extLst>
          </p:cNvPr>
          <p:cNvSpPr>
            <a:spLocks noGrp="1"/>
          </p:cNvSpPr>
          <p:nvPr>
            <p:ph idx="1"/>
          </p:nvPr>
        </p:nvSpPr>
        <p:spPr>
          <a:xfrm>
            <a:off x="4810259" y="649480"/>
            <a:ext cx="6555347" cy="5546047"/>
          </a:xfrm>
        </p:spPr>
        <p:txBody>
          <a:bodyPr anchor="ctr">
            <a:normAutofit/>
          </a:bodyPr>
          <a:lstStyle/>
          <a:p>
            <a:pPr marL="0" indent="0">
              <a:buNone/>
            </a:pPr>
            <a:r>
              <a:rPr lang="pt-BR" sz="2000" b="0" i="0">
                <a:effectLst/>
                <a:latin typeface="Georgia" panose="02040502050405020303" pitchFamily="18" charset="0"/>
              </a:rPr>
              <a:t>DIREITO CIVIL E PROCESSUAL CIVIL. EMBARGOS À EXECUÇÃO. SEGURO DE VIDA. TÍTULO EXTRAJUDICIAL. MORTE ACIDENTAL. NEXO DE CAUSALIDADE. INDENIZAÇÃO DEVIDA. I. Contrato de seguro de vida em caso de morte que encarta obrigação certa, líquida e exigível título executivo extrajudicial, conforme prescreve o artigo 784, inciso VI, do Código de Processo Civil. II. Se a morte do segurado proveio de intercorrências ou complicações da cirurgia realizada diretamente em função do acidente coberto pela apólice, não há como excluir o dever indenizatório da seguradora. III. Recurso conhecido e desprovido. (TJ-DF 20160110579919 DF 0014811-34.2016.8.07.0001, Relator: JAMES EDUARDO OLIVEIRA, Data de Julgamento: 13/03/2019, 4ª TURMA CÍVEL, Data de Publicação: Publicado no DJE : 12/04/2019 . Pág.: 231/234)</a:t>
            </a:r>
          </a:p>
          <a:p>
            <a:pPr marL="0" indent="0">
              <a:buNone/>
            </a:pPr>
            <a:endParaRPr lang="pt-BR" sz="2000"/>
          </a:p>
        </p:txBody>
      </p:sp>
    </p:spTree>
    <p:extLst>
      <p:ext uri="{BB962C8B-B14F-4D97-AF65-F5344CB8AC3E}">
        <p14:creationId xmlns:p14="http://schemas.microsoft.com/office/powerpoint/2010/main" val="201276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65BECF0-53C3-0B46-9153-470790BA4FBF}"/>
              </a:ext>
            </a:extLst>
          </p:cNvPr>
          <p:cNvSpPr>
            <a:spLocks noGrp="1"/>
          </p:cNvSpPr>
          <p:nvPr>
            <p:ph type="title"/>
          </p:nvPr>
        </p:nvSpPr>
        <p:spPr>
          <a:xfrm>
            <a:off x="656823" y="962166"/>
            <a:ext cx="3103808" cy="4421876"/>
          </a:xfrm>
        </p:spPr>
        <p:txBody>
          <a:bodyPr anchor="t">
            <a:normAutofit/>
          </a:bodyPr>
          <a:lstStyle/>
          <a:p>
            <a:pPr algn="r"/>
            <a:r>
              <a:rPr lang="pt-BR" sz="4000"/>
              <a:t>Embolia, causada por acidente doméstico</a:t>
            </a:r>
          </a:p>
        </p:txBody>
      </p:sp>
      <p:sp>
        <p:nvSpPr>
          <p:cNvPr id="3" name="Espaço Reservado para Conteúdo 2">
            <a:extLst>
              <a:ext uri="{FF2B5EF4-FFF2-40B4-BE49-F238E27FC236}">
                <a16:creationId xmlns:a16="http://schemas.microsoft.com/office/drawing/2014/main" id="{A7E6CD34-AD38-E147-BF74-1F0103C687E3}"/>
              </a:ext>
            </a:extLst>
          </p:cNvPr>
          <p:cNvSpPr>
            <a:spLocks noGrp="1"/>
          </p:cNvSpPr>
          <p:nvPr>
            <p:ph idx="1"/>
          </p:nvPr>
        </p:nvSpPr>
        <p:spPr>
          <a:xfrm>
            <a:off x="4088929" y="962167"/>
            <a:ext cx="6858113" cy="4743174"/>
          </a:xfrm>
        </p:spPr>
        <p:txBody>
          <a:bodyPr anchor="t">
            <a:normAutofit/>
          </a:bodyPr>
          <a:lstStyle/>
          <a:p>
            <a:pPr marL="0" indent="0">
              <a:buNone/>
            </a:pPr>
            <a:endParaRPr lang="pt-BR" sz="2000" b="0" i="0">
              <a:effectLst/>
              <a:latin typeface="Georgia" panose="02040502050405020303" pitchFamily="18" charset="0"/>
            </a:endParaRPr>
          </a:p>
          <a:p>
            <a:pPr marL="0" indent="0">
              <a:buNone/>
            </a:pPr>
            <a:r>
              <a:rPr lang="pt-BR" sz="2000" b="0" i="0">
                <a:effectLst/>
                <a:latin typeface="Georgia" panose="02040502050405020303" pitchFamily="18" charset="0"/>
              </a:rPr>
              <a:t>Constatado que o acidente doméstico que ocasionou fratura no fêmur levou o segurado a óbito posteriormente ao ato cirúrgico, tendo como concausa tromboembolia pulmonar e pneumonia, constitui morte acidental, sendo, por esta razão, devida a indenização securitária nos termos contratados. III. A correção monetária, pelo IGPM conforme estipulada na apólice, incide desde a data da celebração do contrato até o dia do efetivo pagamento do seguro, pois a apólice deve refletir o valor contratado atualizado. (TJ-GO – Ap</a:t>
            </a:r>
            <a:r>
              <a:rPr lang="pt-BR" sz="2000">
                <a:latin typeface="Georgia" panose="02040502050405020303" pitchFamily="18" charset="0"/>
              </a:rPr>
              <a:t>. civ. </a:t>
            </a:r>
            <a:r>
              <a:rPr lang="pt-BR" sz="2000" b="0" i="0">
                <a:effectLst/>
                <a:latin typeface="Georgia" panose="02040502050405020303" pitchFamily="18" charset="0"/>
              </a:rPr>
              <a:t>00574074620178090129, Relator: CARLOS ROBERTO FAVARO, Data de Julgamento: 13/04/2020, 1ª Câmara Cível)</a:t>
            </a:r>
          </a:p>
          <a:p>
            <a:pPr marL="0" indent="0">
              <a:buNone/>
            </a:pPr>
            <a:endParaRPr lang="pt-BR" sz="2000"/>
          </a:p>
        </p:txBody>
      </p:sp>
      <p:sp>
        <p:nvSpPr>
          <p:cNvPr id="23"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5467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4D3B60-FEC5-2047-96DE-42BF03D8DA3B}"/>
              </a:ext>
            </a:extLst>
          </p:cNvPr>
          <p:cNvSpPr>
            <a:spLocks noGrp="1"/>
          </p:cNvSpPr>
          <p:nvPr>
            <p:ph type="title"/>
          </p:nvPr>
        </p:nvSpPr>
        <p:spPr>
          <a:xfrm>
            <a:off x="524741" y="620392"/>
            <a:ext cx="3808268" cy="5504688"/>
          </a:xfrm>
        </p:spPr>
        <p:txBody>
          <a:bodyPr>
            <a:normAutofit/>
          </a:bodyPr>
          <a:lstStyle/>
          <a:p>
            <a:r>
              <a:rPr lang="pt-BR" sz="6000">
                <a:solidFill>
                  <a:schemeClr val="accent5"/>
                </a:solidFill>
              </a:rPr>
              <a:t>Alterações no Risco</a:t>
            </a:r>
          </a:p>
        </p:txBody>
      </p:sp>
      <p:graphicFrame>
        <p:nvGraphicFramePr>
          <p:cNvPr id="14" name="Espaço Reservado para Conteúdo 2">
            <a:extLst>
              <a:ext uri="{FF2B5EF4-FFF2-40B4-BE49-F238E27FC236}">
                <a16:creationId xmlns:a16="http://schemas.microsoft.com/office/drawing/2014/main" id="{C56FCED4-9000-42BF-8533-F8DB1E036E3A}"/>
              </a:ext>
            </a:extLst>
          </p:cNvPr>
          <p:cNvGraphicFramePr>
            <a:graphicFrameLocks noGrp="1"/>
          </p:cNvGraphicFramePr>
          <p:nvPr>
            <p:ph idx="1"/>
            <p:extLst>
              <p:ext uri="{D42A27DB-BD31-4B8C-83A1-F6EECF244321}">
                <p14:modId xmlns:p14="http://schemas.microsoft.com/office/powerpoint/2010/main" val="983537215"/>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7222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62FBB69-74F8-1A41-AEE5-07DFD340DC58}"/>
              </a:ext>
            </a:extLst>
          </p:cNvPr>
          <p:cNvSpPr>
            <a:spLocks noGrp="1"/>
          </p:cNvSpPr>
          <p:nvPr>
            <p:ph type="title"/>
          </p:nvPr>
        </p:nvSpPr>
        <p:spPr>
          <a:xfrm>
            <a:off x="1371599" y="294538"/>
            <a:ext cx="9895951" cy="1033669"/>
          </a:xfrm>
        </p:spPr>
        <p:txBody>
          <a:bodyPr>
            <a:normAutofit/>
          </a:bodyPr>
          <a:lstStyle/>
          <a:p>
            <a:r>
              <a:rPr lang="pt-BR" sz="4000">
                <a:solidFill>
                  <a:srgbClr val="FFFFFF"/>
                </a:solidFill>
              </a:rPr>
              <a:t>O regramento fundamental: o Código Civil</a:t>
            </a:r>
          </a:p>
        </p:txBody>
      </p:sp>
      <p:sp>
        <p:nvSpPr>
          <p:cNvPr id="3" name="Espaço Reservado para Conteúdo 2">
            <a:extLst>
              <a:ext uri="{FF2B5EF4-FFF2-40B4-BE49-F238E27FC236}">
                <a16:creationId xmlns:a16="http://schemas.microsoft.com/office/drawing/2014/main" id="{34E9EB81-CC4D-B748-A3FF-75274CA425B7}"/>
              </a:ext>
            </a:extLst>
          </p:cNvPr>
          <p:cNvSpPr>
            <a:spLocks noGrp="1"/>
          </p:cNvSpPr>
          <p:nvPr>
            <p:ph idx="1"/>
          </p:nvPr>
        </p:nvSpPr>
        <p:spPr>
          <a:xfrm>
            <a:off x="1371599" y="2318197"/>
            <a:ext cx="9724031" cy="3683358"/>
          </a:xfrm>
        </p:spPr>
        <p:txBody>
          <a:bodyPr anchor="ctr">
            <a:normAutofit/>
          </a:bodyPr>
          <a:lstStyle/>
          <a:p>
            <a:pPr marL="0" indent="0">
              <a:buNone/>
            </a:pPr>
            <a:r>
              <a:rPr lang="pt-BR" sz="2000"/>
              <a:t>Art. 757. Pelo contrato de seguro, o segurador se obriga, mediante o pagamento do prêmio, a garantir interesse legítimo do segurado, relativo a pessoa ou a coisa, contra riscos predeterminados.</a:t>
            </a:r>
          </a:p>
          <a:p>
            <a:pPr marL="0" indent="0">
              <a:buNone/>
            </a:pPr>
            <a:r>
              <a:rPr lang="pt-BR" sz="2000"/>
              <a:t>Parágrafo único. Somente pode ser parte, no contrato de seguro, como segurador, entidade para tal fim legalmente autorizada.</a:t>
            </a:r>
          </a:p>
          <a:p>
            <a:pPr marL="0" indent="0">
              <a:buNone/>
            </a:pPr>
            <a:endParaRPr lang="pt-BR" sz="2000"/>
          </a:p>
          <a:p>
            <a:pPr marL="0" indent="0">
              <a:buNone/>
            </a:pPr>
            <a:r>
              <a:rPr lang="pt-BR" sz="2000"/>
              <a:t>Ideia Chave: GARANTIA (o que torna o contrato comutativo, e não aleatório). Mesmo que não venha a indenizar nenhum sinistro, a seguradora cumpriu sua obrigação, pois garantiu o segurado durante a vigência da apólice</a:t>
            </a:r>
          </a:p>
          <a:p>
            <a:pPr marL="0" indent="0">
              <a:buNone/>
            </a:pPr>
            <a:endParaRPr lang="pt-BR" sz="2000"/>
          </a:p>
        </p:txBody>
      </p:sp>
    </p:spTree>
    <p:extLst>
      <p:ext uri="{BB962C8B-B14F-4D97-AF65-F5344CB8AC3E}">
        <p14:creationId xmlns:p14="http://schemas.microsoft.com/office/powerpoint/2010/main" val="2903230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482360-ED83-874F-9510-B238668852D6}"/>
              </a:ext>
            </a:extLst>
          </p:cNvPr>
          <p:cNvSpPr>
            <a:spLocks noGrp="1"/>
          </p:cNvSpPr>
          <p:nvPr>
            <p:ph type="title"/>
          </p:nvPr>
        </p:nvSpPr>
        <p:spPr>
          <a:xfrm>
            <a:off x="524741" y="620392"/>
            <a:ext cx="3808268" cy="5504688"/>
          </a:xfrm>
        </p:spPr>
        <p:txBody>
          <a:bodyPr>
            <a:normAutofit/>
          </a:bodyPr>
          <a:lstStyle/>
          <a:p>
            <a:r>
              <a:rPr lang="pt-BR" sz="5100">
                <a:solidFill>
                  <a:schemeClr val="accent5"/>
                </a:solidFill>
              </a:rPr>
              <a:t>Agravamento do risco por culpa do Segurado</a:t>
            </a:r>
          </a:p>
        </p:txBody>
      </p:sp>
      <p:graphicFrame>
        <p:nvGraphicFramePr>
          <p:cNvPr id="5" name="Espaço Reservado para Conteúdo 2">
            <a:extLst>
              <a:ext uri="{FF2B5EF4-FFF2-40B4-BE49-F238E27FC236}">
                <a16:creationId xmlns:a16="http://schemas.microsoft.com/office/drawing/2014/main" id="{215192A3-2D4E-46B0-A49D-F4FDF94AB69C}"/>
              </a:ext>
            </a:extLst>
          </p:cNvPr>
          <p:cNvGraphicFramePr>
            <a:graphicFrameLocks noGrp="1"/>
          </p:cNvGraphicFramePr>
          <p:nvPr>
            <p:ph idx="1"/>
            <p:extLst>
              <p:ext uri="{D42A27DB-BD31-4B8C-83A1-F6EECF244321}">
                <p14:modId xmlns:p14="http://schemas.microsoft.com/office/powerpoint/2010/main" val="2914630360"/>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8596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ítulo 1">
            <a:extLst>
              <a:ext uri="{FF2B5EF4-FFF2-40B4-BE49-F238E27FC236}">
                <a16:creationId xmlns:a16="http://schemas.microsoft.com/office/drawing/2014/main" id="{E85EC0C8-582A-B24D-B888-844BE0EDDD4B}"/>
              </a:ext>
            </a:extLst>
          </p:cNvPr>
          <p:cNvSpPr>
            <a:spLocks noGrp="1"/>
          </p:cNvSpPr>
          <p:nvPr>
            <p:ph type="title"/>
          </p:nvPr>
        </p:nvSpPr>
        <p:spPr>
          <a:xfrm>
            <a:off x="535020" y="685800"/>
            <a:ext cx="2780271" cy="5105400"/>
          </a:xfrm>
        </p:spPr>
        <p:txBody>
          <a:bodyPr>
            <a:normAutofit/>
          </a:bodyPr>
          <a:lstStyle/>
          <a:p>
            <a:r>
              <a:rPr lang="pt-BR" sz="4000">
                <a:solidFill>
                  <a:srgbClr val="FFFFFF"/>
                </a:solidFill>
              </a:rPr>
              <a:t>Há perda de cobertura securitária?</a:t>
            </a:r>
          </a:p>
        </p:txBody>
      </p:sp>
      <p:graphicFrame>
        <p:nvGraphicFramePr>
          <p:cNvPr id="5" name="Espaço Reservado para Conteúdo 2">
            <a:extLst>
              <a:ext uri="{FF2B5EF4-FFF2-40B4-BE49-F238E27FC236}">
                <a16:creationId xmlns:a16="http://schemas.microsoft.com/office/drawing/2014/main" id="{BFD3692F-A863-4102-85BC-626C6A8D4018}"/>
              </a:ext>
            </a:extLst>
          </p:cNvPr>
          <p:cNvGraphicFramePr>
            <a:graphicFrameLocks noGrp="1"/>
          </p:cNvGraphicFramePr>
          <p:nvPr>
            <p:ph idx="1"/>
            <p:extLst>
              <p:ext uri="{D42A27DB-BD31-4B8C-83A1-F6EECF244321}">
                <p14:modId xmlns:p14="http://schemas.microsoft.com/office/powerpoint/2010/main" val="110539486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1051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8" name="Group 27">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9"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0"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31"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32"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3"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4"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ítulo 1">
            <a:extLst>
              <a:ext uri="{FF2B5EF4-FFF2-40B4-BE49-F238E27FC236}">
                <a16:creationId xmlns:a16="http://schemas.microsoft.com/office/drawing/2014/main" id="{0DA1C0A7-7A8B-8347-96C3-C938220D6AAF}"/>
              </a:ext>
            </a:extLst>
          </p:cNvPr>
          <p:cNvSpPr>
            <a:spLocks noGrp="1"/>
          </p:cNvSpPr>
          <p:nvPr>
            <p:ph type="title"/>
          </p:nvPr>
        </p:nvSpPr>
        <p:spPr>
          <a:xfrm>
            <a:off x="535020" y="685800"/>
            <a:ext cx="2780271" cy="5105400"/>
          </a:xfrm>
        </p:spPr>
        <p:txBody>
          <a:bodyPr>
            <a:normAutofit/>
          </a:bodyPr>
          <a:lstStyle/>
          <a:p>
            <a:r>
              <a:rPr lang="pt-BR" sz="4000">
                <a:solidFill>
                  <a:srgbClr val="FFFFFF"/>
                </a:solidFill>
              </a:rPr>
              <a:t>Há perda da cobertura securitária?</a:t>
            </a:r>
          </a:p>
        </p:txBody>
      </p:sp>
      <p:graphicFrame>
        <p:nvGraphicFramePr>
          <p:cNvPr id="22" name="Espaço Reservado para Conteúdo 2">
            <a:extLst>
              <a:ext uri="{FF2B5EF4-FFF2-40B4-BE49-F238E27FC236}">
                <a16:creationId xmlns:a16="http://schemas.microsoft.com/office/drawing/2014/main" id="{A459333D-9FED-479A-AC8C-3E7AEEA095A0}"/>
              </a:ext>
            </a:extLst>
          </p:cNvPr>
          <p:cNvGraphicFramePr>
            <a:graphicFrameLocks noGrp="1"/>
          </p:cNvGraphicFramePr>
          <p:nvPr>
            <p:ph idx="1"/>
            <p:extLst>
              <p:ext uri="{D42A27DB-BD31-4B8C-83A1-F6EECF244321}">
                <p14:modId xmlns:p14="http://schemas.microsoft.com/office/powerpoint/2010/main" val="391437470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9409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7">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9917055-CF77-8A43-9B0C-BFC5E2FF5DFF}"/>
              </a:ext>
            </a:extLst>
          </p:cNvPr>
          <p:cNvSpPr>
            <a:spLocks noGrp="1"/>
          </p:cNvSpPr>
          <p:nvPr>
            <p:ph type="title"/>
          </p:nvPr>
        </p:nvSpPr>
        <p:spPr>
          <a:xfrm>
            <a:off x="635000" y="640823"/>
            <a:ext cx="3418659" cy="5583148"/>
          </a:xfrm>
        </p:spPr>
        <p:txBody>
          <a:bodyPr anchor="ctr">
            <a:normAutofit/>
          </a:bodyPr>
          <a:lstStyle/>
          <a:p>
            <a:r>
              <a:rPr lang="pt-BR" sz="4600"/>
              <a:t>Agravamento  do Risco sem culpa do segurado</a:t>
            </a:r>
          </a:p>
        </p:txBody>
      </p:sp>
      <p:sp>
        <p:nvSpPr>
          <p:cNvPr id="34"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Espaço Reservado para Conteúdo 2">
            <a:extLst>
              <a:ext uri="{FF2B5EF4-FFF2-40B4-BE49-F238E27FC236}">
                <a16:creationId xmlns:a16="http://schemas.microsoft.com/office/drawing/2014/main" id="{3C24529A-06B3-419E-BF5C-FA0A9C32F072}"/>
              </a:ext>
            </a:extLst>
          </p:cNvPr>
          <p:cNvGraphicFramePr>
            <a:graphicFrameLocks noGrp="1"/>
          </p:cNvGraphicFramePr>
          <p:nvPr>
            <p:ph idx="1"/>
            <p:extLst>
              <p:ext uri="{D42A27DB-BD31-4B8C-83A1-F6EECF244321}">
                <p14:modId xmlns:p14="http://schemas.microsoft.com/office/powerpoint/2010/main" val="4096255522"/>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7953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ítulo 1">
            <a:extLst>
              <a:ext uri="{FF2B5EF4-FFF2-40B4-BE49-F238E27FC236}">
                <a16:creationId xmlns:a16="http://schemas.microsoft.com/office/drawing/2014/main" id="{200CE994-A4D1-814C-8411-E777C894F407}"/>
              </a:ext>
            </a:extLst>
          </p:cNvPr>
          <p:cNvSpPr>
            <a:spLocks noGrp="1"/>
          </p:cNvSpPr>
          <p:nvPr>
            <p:ph type="title"/>
          </p:nvPr>
        </p:nvSpPr>
        <p:spPr>
          <a:xfrm>
            <a:off x="535020" y="685800"/>
            <a:ext cx="2780271" cy="5105400"/>
          </a:xfrm>
        </p:spPr>
        <p:txBody>
          <a:bodyPr>
            <a:normAutofit/>
          </a:bodyPr>
          <a:lstStyle/>
          <a:p>
            <a:r>
              <a:rPr lang="pt-BR" sz="4000">
                <a:solidFill>
                  <a:srgbClr val="FFFFFF"/>
                </a:solidFill>
              </a:rPr>
              <a:t>Casos</a:t>
            </a:r>
          </a:p>
        </p:txBody>
      </p:sp>
      <p:graphicFrame>
        <p:nvGraphicFramePr>
          <p:cNvPr id="5" name="Espaço Reservado para Conteúdo 2">
            <a:extLst>
              <a:ext uri="{FF2B5EF4-FFF2-40B4-BE49-F238E27FC236}">
                <a16:creationId xmlns:a16="http://schemas.microsoft.com/office/drawing/2014/main" id="{215A8176-E72D-4900-892E-6255B4944916}"/>
              </a:ext>
            </a:extLst>
          </p:cNvPr>
          <p:cNvGraphicFramePr>
            <a:graphicFrameLocks noGrp="1"/>
          </p:cNvGraphicFramePr>
          <p:nvPr>
            <p:ph idx="1"/>
            <p:extLst>
              <p:ext uri="{D42A27DB-BD31-4B8C-83A1-F6EECF244321}">
                <p14:modId xmlns:p14="http://schemas.microsoft.com/office/powerpoint/2010/main" val="274179702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1522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5CB0067-C47A-2D43-ADE6-1679DBA68862}"/>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A polêmica na interpretação do artigo 769</a:t>
            </a:r>
          </a:p>
        </p:txBody>
      </p:sp>
      <p:sp>
        <p:nvSpPr>
          <p:cNvPr id="3" name="Espaço Reservado para Conteúdo 2">
            <a:extLst>
              <a:ext uri="{FF2B5EF4-FFF2-40B4-BE49-F238E27FC236}">
                <a16:creationId xmlns:a16="http://schemas.microsoft.com/office/drawing/2014/main" id="{8EAEB0B5-3F42-7B48-A348-5E76852BB087}"/>
              </a:ext>
            </a:extLst>
          </p:cNvPr>
          <p:cNvSpPr>
            <a:spLocks noGrp="1"/>
          </p:cNvSpPr>
          <p:nvPr>
            <p:ph idx="1"/>
          </p:nvPr>
        </p:nvSpPr>
        <p:spPr>
          <a:xfrm>
            <a:off x="4810259" y="649480"/>
            <a:ext cx="6555347" cy="5546047"/>
          </a:xfrm>
        </p:spPr>
        <p:txBody>
          <a:bodyPr anchor="ctr">
            <a:normAutofit/>
          </a:bodyPr>
          <a:lstStyle/>
          <a:p>
            <a:pPr marL="457200" lvl="1" indent="0">
              <a:spcAft>
                <a:spcPts val="600"/>
              </a:spcAft>
              <a:buNone/>
            </a:pPr>
            <a:r>
              <a:rPr lang="pt-BR" sz="2000">
                <a:latin typeface="Times New Roman" panose="02020603050405020304" pitchFamily="18" charset="0"/>
                <a:ea typeface="Times New Roman" panose="02020603050405020304" pitchFamily="18" charset="0"/>
                <a:cs typeface="Times New Roman" panose="02020603050405020304" pitchFamily="18" charset="0"/>
              </a:rPr>
              <a:t>Embora o artigo se refira “todo incidente”, é necessário agravamento relevante.</a:t>
            </a:r>
          </a:p>
          <a:p>
            <a:pPr marL="457200" lvl="1" indent="0">
              <a:spcAft>
                <a:spcPts val="600"/>
              </a:spcAft>
              <a:buNone/>
            </a:pPr>
            <a:endParaRPr lang="pt-BR" sz="2000">
              <a:latin typeface="Times New Roman" panose="02020603050405020304" pitchFamily="18" charset="0"/>
              <a:ea typeface="Times New Roman" panose="02020603050405020304" pitchFamily="18" charset="0"/>
              <a:cs typeface="Times New Roman" panose="02020603050405020304" pitchFamily="18" charset="0"/>
            </a:endParaRPr>
          </a:p>
          <a:p>
            <a:pPr marL="457200" lvl="1" indent="0">
              <a:spcAft>
                <a:spcPts val="600"/>
              </a:spcAft>
              <a:buNone/>
            </a:pPr>
            <a:r>
              <a:rPr lang="pt-BR" sz="2000">
                <a:latin typeface="Times New Roman" panose="02020603050405020304" pitchFamily="18" charset="0"/>
                <a:ea typeface="Times New Roman" panose="02020603050405020304" pitchFamily="18" charset="0"/>
                <a:cs typeface="Times New Roman" panose="02020603050405020304" pitchFamily="18" charset="0"/>
              </a:rPr>
              <a:t>O agravamento do risco pelo segurado como causa de perda da garantia do seguro é tema de  divergência jurisprudencial.</a:t>
            </a:r>
          </a:p>
          <a:p>
            <a:pPr marL="457200" lvl="1" indent="0">
              <a:spcAft>
                <a:spcPts val="600"/>
              </a:spcAft>
              <a:buNone/>
            </a:pPr>
            <a:endParaRPr lang="pt-BR" sz="2000">
              <a:latin typeface="Times New Roman" panose="02020603050405020304" pitchFamily="18" charset="0"/>
              <a:ea typeface="Times New Roman" panose="02020603050405020304" pitchFamily="18" charset="0"/>
              <a:cs typeface="Times New Roman" panose="02020603050405020304" pitchFamily="18" charset="0"/>
            </a:endParaRPr>
          </a:p>
          <a:p>
            <a:pPr marL="914400" lvl="2" indent="0">
              <a:spcAft>
                <a:spcPts val="600"/>
              </a:spcAft>
              <a:buNone/>
            </a:pPr>
            <a:r>
              <a:rPr lang="pt-BR" dirty="0">
                <a:latin typeface="Times New Roman" panose="02020603050405020304" pitchFamily="18" charset="0"/>
                <a:ea typeface="Calibri" panose="020F0502020204030204" pitchFamily="34" charset="0"/>
              </a:rPr>
              <a:t>Ex. da direção em estado de embriaguez: jurisprudência se divide sobre o entendimento desta ser uma conduta que não tem por finalidade agravar intencionalmente o risco (pensamento majoritário), por outro lado há o entendimento contrário de que esta é suficiente para afastar a obrigação de indenizar em face do agravamento intencional do risco</a:t>
            </a:r>
            <a:endParaRPr lang="pt-BR">
              <a:latin typeface="Times New Roman" panose="02020603050405020304" pitchFamily="18" charset="0"/>
              <a:ea typeface="Calibri" panose="020F0502020204030204" pitchFamily="34" charset="0"/>
              <a:cs typeface="Times New Roman" panose="02020603050405020304" pitchFamily="18" charset="0"/>
            </a:endParaRPr>
          </a:p>
          <a:p>
            <a:endParaRPr lang="pt-BR" sz="2000"/>
          </a:p>
        </p:txBody>
      </p:sp>
    </p:spTree>
    <p:extLst>
      <p:ext uri="{BB962C8B-B14F-4D97-AF65-F5344CB8AC3E}">
        <p14:creationId xmlns:p14="http://schemas.microsoft.com/office/powerpoint/2010/main" val="2757603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DF4D317-7D9B-3E44-B814-C7D225B3EA3E}"/>
              </a:ext>
            </a:extLst>
          </p:cNvPr>
          <p:cNvSpPr>
            <a:spLocks noGrp="1"/>
          </p:cNvSpPr>
          <p:nvPr>
            <p:ph type="title"/>
          </p:nvPr>
        </p:nvSpPr>
        <p:spPr>
          <a:xfrm>
            <a:off x="586478" y="1683756"/>
            <a:ext cx="3115265" cy="2396359"/>
          </a:xfrm>
        </p:spPr>
        <p:txBody>
          <a:bodyPr anchor="b">
            <a:normAutofit/>
          </a:bodyPr>
          <a:lstStyle/>
          <a:p>
            <a:pPr algn="r"/>
            <a:r>
              <a:rPr lang="pt-BR" sz="3700">
                <a:solidFill>
                  <a:srgbClr val="FFFFFF"/>
                </a:solidFill>
              </a:rPr>
              <a:t>Exemplos de circunstâncias que devem ser comunicadas</a:t>
            </a:r>
          </a:p>
        </p:txBody>
      </p:sp>
      <p:graphicFrame>
        <p:nvGraphicFramePr>
          <p:cNvPr id="5" name="Espaço Reservado para Conteúdo 2">
            <a:extLst>
              <a:ext uri="{FF2B5EF4-FFF2-40B4-BE49-F238E27FC236}">
                <a16:creationId xmlns:a16="http://schemas.microsoft.com/office/drawing/2014/main" id="{F69E0172-CC66-4FEC-903F-A74DE700798E}"/>
              </a:ext>
            </a:extLst>
          </p:cNvPr>
          <p:cNvGraphicFramePr>
            <a:graphicFrameLocks noGrp="1"/>
          </p:cNvGraphicFramePr>
          <p:nvPr>
            <p:ph idx="1"/>
            <p:extLst>
              <p:ext uri="{D42A27DB-BD31-4B8C-83A1-F6EECF244321}">
                <p14:modId xmlns:p14="http://schemas.microsoft.com/office/powerpoint/2010/main" val="284318370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7429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B7C192-2CD2-E840-BFB0-B3409BA39E9A}"/>
              </a:ext>
            </a:extLst>
          </p:cNvPr>
          <p:cNvSpPr>
            <a:spLocks noGrp="1"/>
          </p:cNvSpPr>
          <p:nvPr>
            <p:ph type="title"/>
          </p:nvPr>
        </p:nvSpPr>
        <p:spPr/>
        <p:txBody>
          <a:bodyPr/>
          <a:lstStyle/>
          <a:p>
            <a:r>
              <a:rPr lang="pt-BR" dirty="0"/>
              <a:t>Agravamento SEM culpa é desconsiderado seguros de vida</a:t>
            </a:r>
          </a:p>
        </p:txBody>
      </p:sp>
      <p:sp>
        <p:nvSpPr>
          <p:cNvPr id="3" name="Espaço Reservado para Conteúdo 2">
            <a:extLst>
              <a:ext uri="{FF2B5EF4-FFF2-40B4-BE49-F238E27FC236}">
                <a16:creationId xmlns:a16="http://schemas.microsoft.com/office/drawing/2014/main" id="{81F6A315-608A-544C-A12C-EED192214803}"/>
              </a:ext>
            </a:extLst>
          </p:cNvPr>
          <p:cNvSpPr>
            <a:spLocks noGrp="1"/>
          </p:cNvSpPr>
          <p:nvPr>
            <p:ph idx="1"/>
          </p:nvPr>
        </p:nvSpPr>
        <p:spPr/>
        <p:txBody>
          <a:bodyPr>
            <a:normAutofit/>
          </a:bodyPr>
          <a:lstStyle/>
          <a:p>
            <a:pPr marL="0" indent="0">
              <a:buNone/>
            </a:pPr>
            <a:endParaRPr lang="pt-BR" dirty="0"/>
          </a:p>
          <a:p>
            <a:pPr marL="0" indent="0">
              <a:buNone/>
            </a:pPr>
            <a:endParaRPr lang="pt-BR" dirty="0"/>
          </a:p>
          <a:p>
            <a:pPr marL="0" indent="0">
              <a:buNone/>
            </a:pPr>
            <a:r>
              <a:rPr lang="pt-BR" dirty="0"/>
              <a:t>Não se aplica o regime jurídico do agravamento do risco  sem culpa do segurado aos seguros de vida (não preciso comunicar à seguradora se fiquei doente na vigência da apólice)</a:t>
            </a:r>
          </a:p>
          <a:p>
            <a:pPr marL="0" indent="0">
              <a:buNone/>
            </a:pPr>
            <a:endParaRPr lang="pt-BR" dirty="0"/>
          </a:p>
          <a:p>
            <a:pPr marL="0" indent="0">
              <a:buNone/>
            </a:pPr>
            <a:r>
              <a:rPr lang="pt-BR" dirty="0"/>
              <a:t>Jurisprudência flexibilizou a norma, interpretando-a segundo sua função social</a:t>
            </a:r>
          </a:p>
          <a:p>
            <a:pPr marL="0" indent="0">
              <a:buNone/>
            </a:pPr>
            <a:endParaRPr lang="pt-BR" dirty="0"/>
          </a:p>
        </p:txBody>
      </p:sp>
    </p:spTree>
    <p:extLst>
      <p:ext uri="{BB962C8B-B14F-4D97-AF65-F5344CB8AC3E}">
        <p14:creationId xmlns:p14="http://schemas.microsoft.com/office/powerpoint/2010/main" val="3102835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F66336-C3E3-3648-9A7E-3033632B211C}"/>
              </a:ext>
            </a:extLst>
          </p:cNvPr>
          <p:cNvSpPr>
            <a:spLocks noGrp="1"/>
          </p:cNvSpPr>
          <p:nvPr>
            <p:ph type="title"/>
          </p:nvPr>
        </p:nvSpPr>
        <p:spPr/>
        <p:txBody>
          <a:bodyPr>
            <a:normAutofit fontScale="90000"/>
          </a:bodyPr>
          <a:lstStyle/>
          <a:p>
            <a:r>
              <a:rPr lang="pt-BR" dirty="0"/>
              <a:t>INDENIZA-SE A VÍTIMA, NO SEGURO DE RC, MESMO SE AGENTE DOLOSAMENTE AGRAVOU O RISCO</a:t>
            </a:r>
          </a:p>
        </p:txBody>
      </p:sp>
      <p:sp>
        <p:nvSpPr>
          <p:cNvPr id="3" name="Espaço Reservado para Conteúdo 2">
            <a:extLst>
              <a:ext uri="{FF2B5EF4-FFF2-40B4-BE49-F238E27FC236}">
                <a16:creationId xmlns:a16="http://schemas.microsoft.com/office/drawing/2014/main" id="{63930E06-7336-4E4A-A657-B3C6F5BB729B}"/>
              </a:ext>
            </a:extLst>
          </p:cNvPr>
          <p:cNvSpPr>
            <a:spLocks noGrp="1"/>
          </p:cNvSpPr>
          <p:nvPr>
            <p:ph idx="1"/>
          </p:nvPr>
        </p:nvSpPr>
        <p:spPr/>
        <p:txBody>
          <a:bodyPr>
            <a:normAutofit fontScale="55000" lnSpcReduction="20000"/>
          </a:bodyPr>
          <a:lstStyle/>
          <a:p>
            <a:pPr marL="0" indent="0">
              <a:buNone/>
            </a:pPr>
            <a:r>
              <a:rPr lang="pt-BR" b="0" i="0" dirty="0">
                <a:effectLst/>
                <a:latin typeface="Georgia" panose="02040502050405020303" pitchFamily="18" charset="0"/>
              </a:rPr>
              <a:t>RECURSO ESPECIAL. CIVIL. SEGURO DE AUTOMÓVEL. GARANTIA DE RESPONSABILIDADE CIVIL. ACIDENTE DE TRÂNSITO. CAUSA DO SINISTRO. EMBRIAGUEZ DE PREPOSTO DO SEGURADO. DEVER DE INDENIZAR DA SEGURADORA. CLÁUSULA DE EXCLUSÃO. INEFICÁCIA PARA TERCEIROS. PROTEÇÃO À VÍTIMA. NECESSIDADE. TIPO SECURITÁRIO. FINALIDADE E FUNÇÃO SOCIAL. (...)2. A questão controvertida na presente via recursal consiste em definir se é lícita a exclusão da cobertura de responsabilidade civil no seguro de automóvel quando o motorista, causador do dano a terceiro, dirigiu em estado de embriaguez. 3. É lícita, no contrato de seguro de automóvel, a cláusula que prevê a exclusão de cobertura securitária para o acidente de trânsito (sinistro) advindo da embriaguez do segurado ou de preposto que, alcoolizado, assumiu a direção do veículo. Configuração do agravamento essencial do risco contratado, a afastar a indenização securitária. Precedentes. 4. Deve ser dotada de ineficácia para terceiros (garantia de responsabilidade civil) a cláusula de exclusão da cobertura securitária na hipótese de o acidente de trânsito advir da embriaguez do segurado ou de a quem este confiou a direção do veículo, visto que solução contrária puniria não quem concorreu para a ocorrência do dano, mas as vítimas do sinistro, as quais não contribuíram para o agravamento do risco. 5. A garantia de responsabilidade civil não visa apenas proteger o interesse econômico do segurado relacionado com seu patrimônio, mas, em igual medida, também preservar o interesse dos terceiros prejudicados à indenização. 6. O seguro de responsabilidade civil se transmudou após a edição do Código Civil de 2002, de forma que deixou de ostentar apenas uma obrigação de reembolso de indenizações do segurado para abrigar também uma obrigação de garantia da vítima, prestigiando, assim, a sua função social. 7. É inidônea a exclusão da cobertura de responsabilidade civil no seguro de automóvel quando o motorista dirige em estado de embriaguez, visto que somente prejudicaria a vítima já penalizada, o que esvaziaria a finalidade e a função social dessa garantia, de proteção dos interesses dos terceiros prejudicados à indenização, ao lado da proteção patrimonial do segurado. 8. Recurso especial não provido.</a:t>
            </a:r>
          </a:p>
          <a:p>
            <a:pPr marL="0" indent="0">
              <a:buNone/>
            </a:pPr>
            <a:r>
              <a:rPr lang="pt-BR" b="0" i="0" dirty="0">
                <a:effectLst/>
                <a:latin typeface="Georgia" panose="02040502050405020303" pitchFamily="18" charset="0"/>
              </a:rPr>
              <a:t>(STJ - </a:t>
            </a:r>
            <a:r>
              <a:rPr lang="pt-BR" b="0" i="0" dirty="0" err="1">
                <a:effectLst/>
                <a:latin typeface="Georgia" panose="02040502050405020303" pitchFamily="18" charset="0"/>
              </a:rPr>
              <a:t>REsp</a:t>
            </a:r>
            <a:r>
              <a:rPr lang="pt-BR" b="0" i="0" dirty="0">
                <a:effectLst/>
                <a:latin typeface="Georgia" panose="02040502050405020303" pitchFamily="18" charset="0"/>
              </a:rPr>
              <a:t>: 1738247 SC 2018/0100607-1, Relator: Ministro RICARDO VILLAS BÔAS CUEVA, Data de Julgamento: 27/11/2018, T3 - TERCEIRA TURMA, </a:t>
            </a:r>
          </a:p>
          <a:p>
            <a:pPr marL="0" indent="0">
              <a:buNone/>
            </a:pPr>
            <a:endParaRPr lang="pt-BR" b="0" i="0" dirty="0">
              <a:effectLst/>
              <a:latin typeface="Georgia" panose="02040502050405020303" pitchFamily="18" charset="0"/>
            </a:endParaRPr>
          </a:p>
        </p:txBody>
      </p:sp>
    </p:spTree>
    <p:extLst>
      <p:ext uri="{BB962C8B-B14F-4D97-AF65-F5344CB8AC3E}">
        <p14:creationId xmlns:p14="http://schemas.microsoft.com/office/powerpoint/2010/main" val="207841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4110839-2842-694A-A451-4DD624281DD5}"/>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Redução do Risco</a:t>
            </a:r>
          </a:p>
        </p:txBody>
      </p:sp>
      <p:sp>
        <p:nvSpPr>
          <p:cNvPr id="3" name="Espaço Reservado para Conteúdo 2">
            <a:extLst>
              <a:ext uri="{FF2B5EF4-FFF2-40B4-BE49-F238E27FC236}">
                <a16:creationId xmlns:a16="http://schemas.microsoft.com/office/drawing/2014/main" id="{67E0E792-7A15-DC45-A633-29655CE89723}"/>
              </a:ext>
            </a:extLst>
          </p:cNvPr>
          <p:cNvSpPr>
            <a:spLocks noGrp="1"/>
          </p:cNvSpPr>
          <p:nvPr>
            <p:ph idx="1"/>
          </p:nvPr>
        </p:nvSpPr>
        <p:spPr>
          <a:xfrm>
            <a:off x="4581727" y="649480"/>
            <a:ext cx="3025303" cy="5546047"/>
          </a:xfrm>
        </p:spPr>
        <p:txBody>
          <a:bodyPr anchor="ctr">
            <a:normAutofit/>
          </a:bodyPr>
          <a:lstStyle/>
          <a:p>
            <a:pPr marL="0" indent="0">
              <a:buNone/>
            </a:pPr>
            <a:endParaRPr lang="pt-BR" sz="2000"/>
          </a:p>
          <a:p>
            <a:pPr marL="0" indent="0">
              <a:buNone/>
            </a:pPr>
            <a:endParaRPr lang="pt-BR" sz="2000"/>
          </a:p>
          <a:p>
            <a:pPr marL="0" indent="0">
              <a:buNone/>
            </a:pPr>
            <a:r>
              <a:rPr lang="pt-BR" sz="2000"/>
              <a:t>Art. 770. Salvo disposição em contrário, a diminuição do risco no curso do contrato não acarreta a redução do prêmio estipulado; mas, se a redução do risco for considerável, o segurado poderá exigir a revisão do prêmio, ou a resolução do contrato.</a:t>
            </a:r>
          </a:p>
          <a:p>
            <a:pPr marL="0" indent="0">
              <a:buNone/>
            </a:pPr>
            <a:endParaRPr lang="pt-BR" sz="2000"/>
          </a:p>
        </p:txBody>
      </p:sp>
      <p:pic>
        <p:nvPicPr>
          <p:cNvPr id="5" name="Picture 4" descr="Gráfico em documento com caneta">
            <a:extLst>
              <a:ext uri="{FF2B5EF4-FFF2-40B4-BE49-F238E27FC236}">
                <a16:creationId xmlns:a16="http://schemas.microsoft.com/office/drawing/2014/main" id="{A4198197-C7AB-4BF6-9201-FE88461774CB}"/>
              </a:ext>
            </a:extLst>
          </p:cNvPr>
          <p:cNvPicPr>
            <a:picLocks noChangeAspect="1"/>
          </p:cNvPicPr>
          <p:nvPr/>
        </p:nvPicPr>
        <p:blipFill rotWithShape="1">
          <a:blip r:embed="rId2"/>
          <a:srcRect l="36993" r="23271" b="-1"/>
          <a:stretch/>
        </p:blipFill>
        <p:spPr>
          <a:xfrm>
            <a:off x="8109502" y="10"/>
            <a:ext cx="4082498" cy="6857990"/>
          </a:xfrm>
          <a:prstGeom prst="rect">
            <a:avLst/>
          </a:prstGeom>
        </p:spPr>
      </p:pic>
    </p:spTree>
    <p:extLst>
      <p:ext uri="{BB962C8B-B14F-4D97-AF65-F5344CB8AC3E}">
        <p14:creationId xmlns:p14="http://schemas.microsoft.com/office/powerpoint/2010/main" val="2961121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6FF7097-4CF1-324D-B2C4-285A6528EA9B}"/>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Partes: o segurador</a:t>
            </a:r>
          </a:p>
        </p:txBody>
      </p:sp>
      <p:sp>
        <p:nvSpPr>
          <p:cNvPr id="3" name="Espaço Reservado para Conteúdo 2">
            <a:extLst>
              <a:ext uri="{FF2B5EF4-FFF2-40B4-BE49-F238E27FC236}">
                <a16:creationId xmlns:a16="http://schemas.microsoft.com/office/drawing/2014/main" id="{DE3A32BA-45EE-A942-A1A1-1EF925463D99}"/>
              </a:ext>
            </a:extLst>
          </p:cNvPr>
          <p:cNvSpPr>
            <a:spLocks noGrp="1"/>
          </p:cNvSpPr>
          <p:nvPr>
            <p:ph idx="1"/>
          </p:nvPr>
        </p:nvSpPr>
        <p:spPr>
          <a:xfrm>
            <a:off x="4810259" y="649480"/>
            <a:ext cx="6555347" cy="5546047"/>
          </a:xfrm>
        </p:spPr>
        <p:txBody>
          <a:bodyPr anchor="ctr">
            <a:normAutofit/>
          </a:bodyPr>
          <a:lstStyle/>
          <a:p>
            <a:r>
              <a:rPr lang="pt-BR" sz="2000" dirty="0"/>
              <a:t>Segurador: ampla regulação.</a:t>
            </a:r>
          </a:p>
          <a:p>
            <a:pPr marL="0" indent="0">
              <a:buNone/>
            </a:pPr>
            <a:endParaRPr lang="pt-BR" sz="2000" dirty="0"/>
          </a:p>
          <a:p>
            <a:pPr marL="0" indent="0">
              <a:buNone/>
            </a:pPr>
            <a:endParaRPr lang="pt-BR" sz="2000" dirty="0"/>
          </a:p>
          <a:p>
            <a:pPr marL="0" indent="0">
              <a:buNone/>
            </a:pPr>
            <a:r>
              <a:rPr lang="pt-BR" sz="2000" dirty="0"/>
              <a:t>Artigo 757 CC, Parágrafo único. Somente pode ser parte, no contrato de seguro, como segurador, entidade para tal fim legalmente autorizada</a:t>
            </a:r>
          </a:p>
          <a:p>
            <a:pPr marL="0" indent="0">
              <a:buNone/>
            </a:pPr>
            <a:endParaRPr lang="pt-BR" sz="2000" dirty="0"/>
          </a:p>
          <a:p>
            <a:pPr marL="0" indent="0">
              <a:buNone/>
            </a:pPr>
            <a:endParaRPr lang="pt-BR" sz="2000" dirty="0"/>
          </a:p>
        </p:txBody>
      </p:sp>
    </p:spTree>
    <p:extLst>
      <p:ext uri="{BB962C8B-B14F-4D97-AF65-F5344CB8AC3E}">
        <p14:creationId xmlns:p14="http://schemas.microsoft.com/office/powerpoint/2010/main" val="6149973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79960F1-C050-DD44-8B82-36F03BF69C08}"/>
              </a:ext>
            </a:extLst>
          </p:cNvPr>
          <p:cNvSpPr>
            <a:spLocks noGrp="1"/>
          </p:cNvSpPr>
          <p:nvPr>
            <p:ph type="title"/>
          </p:nvPr>
        </p:nvSpPr>
        <p:spPr>
          <a:xfrm>
            <a:off x="586478" y="1683756"/>
            <a:ext cx="3115265" cy="2396359"/>
          </a:xfrm>
        </p:spPr>
        <p:txBody>
          <a:bodyPr anchor="b">
            <a:normAutofit/>
          </a:bodyPr>
          <a:lstStyle/>
          <a:p>
            <a:pPr algn="r"/>
            <a:r>
              <a:rPr lang="pt-BR" sz="3700">
                <a:solidFill>
                  <a:srgbClr val="FFFFFF"/>
                </a:solidFill>
              </a:rPr>
              <a:t>Riscos Excluídos (circular Susep 621, de 2021)</a:t>
            </a:r>
          </a:p>
        </p:txBody>
      </p:sp>
      <p:graphicFrame>
        <p:nvGraphicFramePr>
          <p:cNvPr id="5" name="Espaço Reservado para Conteúdo 2">
            <a:extLst>
              <a:ext uri="{FF2B5EF4-FFF2-40B4-BE49-F238E27FC236}">
                <a16:creationId xmlns:a16="http://schemas.microsoft.com/office/drawing/2014/main" id="{102C12FE-086F-466A-9C28-F63C75B4454A}"/>
              </a:ext>
            </a:extLst>
          </p:cNvPr>
          <p:cNvGraphicFramePr>
            <a:graphicFrameLocks noGrp="1"/>
          </p:cNvGraphicFramePr>
          <p:nvPr>
            <p:ph idx="1"/>
            <p:extLst>
              <p:ext uri="{D42A27DB-BD31-4B8C-83A1-F6EECF244321}">
                <p14:modId xmlns:p14="http://schemas.microsoft.com/office/powerpoint/2010/main" val="167080761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7780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031A5C8-A54F-CB4A-BBF9-F7AB646AC76E}"/>
              </a:ext>
            </a:extLst>
          </p:cNvPr>
          <p:cNvSpPr>
            <a:spLocks noGrp="1"/>
          </p:cNvSpPr>
          <p:nvPr>
            <p:ph type="title"/>
          </p:nvPr>
        </p:nvSpPr>
        <p:spPr>
          <a:xfrm>
            <a:off x="586478" y="1683756"/>
            <a:ext cx="3115265" cy="2396359"/>
          </a:xfrm>
        </p:spPr>
        <p:txBody>
          <a:bodyPr anchor="b">
            <a:normAutofit/>
          </a:bodyPr>
          <a:lstStyle/>
          <a:p>
            <a:pPr algn="r"/>
            <a:r>
              <a:rPr lang="pt-BR" sz="4000">
                <a:solidFill>
                  <a:srgbClr val="FFFFFF"/>
                </a:solidFill>
              </a:rPr>
              <a:t>Boa Fé Estrita (ubérrima)</a:t>
            </a:r>
          </a:p>
        </p:txBody>
      </p:sp>
      <p:graphicFrame>
        <p:nvGraphicFramePr>
          <p:cNvPr id="27" name="Espaço Reservado para Conteúdo 2">
            <a:extLst>
              <a:ext uri="{FF2B5EF4-FFF2-40B4-BE49-F238E27FC236}">
                <a16:creationId xmlns:a16="http://schemas.microsoft.com/office/drawing/2014/main" id="{55B359DC-27E6-495E-9ECC-25BEADE20960}"/>
              </a:ext>
            </a:extLst>
          </p:cNvPr>
          <p:cNvGraphicFramePr>
            <a:graphicFrameLocks noGrp="1"/>
          </p:cNvGraphicFramePr>
          <p:nvPr>
            <p:ph idx="1"/>
            <p:extLst>
              <p:ext uri="{D42A27DB-BD31-4B8C-83A1-F6EECF244321}">
                <p14:modId xmlns:p14="http://schemas.microsoft.com/office/powerpoint/2010/main" val="225427396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73133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E22D0B1-1CED-4542-84F0-779E9E495D1F}"/>
              </a:ext>
            </a:extLst>
          </p:cNvPr>
          <p:cNvSpPr>
            <a:spLocks noGrp="1"/>
          </p:cNvSpPr>
          <p:nvPr>
            <p:ph type="title"/>
          </p:nvPr>
        </p:nvSpPr>
        <p:spPr>
          <a:xfrm>
            <a:off x="586478" y="1683756"/>
            <a:ext cx="3115265" cy="2396359"/>
          </a:xfrm>
        </p:spPr>
        <p:txBody>
          <a:bodyPr anchor="b">
            <a:normAutofit/>
          </a:bodyPr>
          <a:lstStyle/>
          <a:p>
            <a:pPr algn="r"/>
            <a:r>
              <a:rPr lang="pt-BR" sz="4000">
                <a:solidFill>
                  <a:srgbClr val="FFFFFF"/>
                </a:solidFill>
              </a:rPr>
              <a:t>Interesse </a:t>
            </a:r>
          </a:p>
        </p:txBody>
      </p:sp>
      <p:graphicFrame>
        <p:nvGraphicFramePr>
          <p:cNvPr id="27" name="Espaço Reservado para Conteúdo 2">
            <a:extLst>
              <a:ext uri="{FF2B5EF4-FFF2-40B4-BE49-F238E27FC236}">
                <a16:creationId xmlns:a16="http://schemas.microsoft.com/office/drawing/2014/main" id="{D2C7F564-A2E8-4F95-8247-98E5C7EB838C}"/>
              </a:ext>
            </a:extLst>
          </p:cNvPr>
          <p:cNvGraphicFramePr>
            <a:graphicFrameLocks noGrp="1"/>
          </p:cNvGraphicFramePr>
          <p:nvPr>
            <p:ph idx="1"/>
            <p:extLst>
              <p:ext uri="{D42A27DB-BD31-4B8C-83A1-F6EECF244321}">
                <p14:modId xmlns:p14="http://schemas.microsoft.com/office/powerpoint/2010/main" val="384206034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39922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AD8E0FE-FD81-1246-8BAB-A009BE13927C}"/>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Interesse não é a coisa em si, mas sua utilidade</a:t>
            </a:r>
          </a:p>
        </p:txBody>
      </p:sp>
      <p:sp>
        <p:nvSpPr>
          <p:cNvPr id="3" name="Espaço Reservado para Conteúdo 2">
            <a:extLst>
              <a:ext uri="{FF2B5EF4-FFF2-40B4-BE49-F238E27FC236}">
                <a16:creationId xmlns:a16="http://schemas.microsoft.com/office/drawing/2014/main" id="{D8BF3034-2DA8-AF45-8EF9-A8F4ECD800B3}"/>
              </a:ext>
            </a:extLst>
          </p:cNvPr>
          <p:cNvSpPr>
            <a:spLocks noGrp="1"/>
          </p:cNvSpPr>
          <p:nvPr>
            <p:ph idx="1"/>
          </p:nvPr>
        </p:nvSpPr>
        <p:spPr>
          <a:xfrm>
            <a:off x="4581727" y="649480"/>
            <a:ext cx="3025303" cy="5546047"/>
          </a:xfrm>
        </p:spPr>
        <p:txBody>
          <a:bodyPr anchor="ctr">
            <a:normAutofit/>
          </a:bodyPr>
          <a:lstStyle/>
          <a:p>
            <a:pPr marL="0" indent="0">
              <a:buNone/>
            </a:pPr>
            <a:endParaRPr lang="pt-BR" sz="2000" dirty="0"/>
          </a:p>
          <a:p>
            <a:pPr marL="0" indent="0">
              <a:buNone/>
            </a:pPr>
            <a:endParaRPr lang="pt-BR" sz="2000" dirty="0"/>
          </a:p>
          <a:p>
            <a:pPr marL="0" indent="0">
              <a:buNone/>
            </a:pPr>
            <a:r>
              <a:rPr lang="pt-BR" sz="2000" dirty="0"/>
              <a:t>Exemplo: </a:t>
            </a:r>
            <a:r>
              <a:rPr lang="pt-BR" sz="2000" dirty="0" err="1"/>
              <a:t>Indenizaçao</a:t>
            </a:r>
            <a:r>
              <a:rPr lang="pt-BR" sz="2000" dirty="0"/>
              <a:t> do seguro de garantia (performance </a:t>
            </a:r>
            <a:r>
              <a:rPr lang="pt-BR" sz="2000" dirty="0" err="1"/>
              <a:t>bond</a:t>
            </a:r>
            <a:r>
              <a:rPr lang="pt-BR" sz="2000" dirty="0"/>
              <a:t>) deve ser pago  se estrutura foi construída mas não  funciona?</a:t>
            </a:r>
          </a:p>
          <a:p>
            <a:pPr marL="0" indent="0">
              <a:buNone/>
            </a:pPr>
            <a:endParaRPr lang="pt-BR" sz="2000" dirty="0"/>
          </a:p>
          <a:p>
            <a:pPr marL="0" indent="0">
              <a:buNone/>
            </a:pPr>
            <a:endParaRPr lang="pt-BR" sz="2000" dirty="0"/>
          </a:p>
        </p:txBody>
      </p:sp>
      <p:pic>
        <p:nvPicPr>
          <p:cNvPr id="5" name="Picture 4" descr="Gráfico em documento com caneta">
            <a:extLst>
              <a:ext uri="{FF2B5EF4-FFF2-40B4-BE49-F238E27FC236}">
                <a16:creationId xmlns:a16="http://schemas.microsoft.com/office/drawing/2014/main" id="{04573FBB-9066-627C-6104-54E0C8A1C7F9}"/>
              </a:ext>
            </a:extLst>
          </p:cNvPr>
          <p:cNvPicPr>
            <a:picLocks noChangeAspect="1"/>
          </p:cNvPicPr>
          <p:nvPr/>
        </p:nvPicPr>
        <p:blipFill rotWithShape="1">
          <a:blip r:embed="rId2"/>
          <a:srcRect l="36993" r="23271" b="-1"/>
          <a:stretch/>
        </p:blipFill>
        <p:spPr>
          <a:xfrm>
            <a:off x="8109502" y="10"/>
            <a:ext cx="4082498" cy="6857990"/>
          </a:xfrm>
          <a:prstGeom prst="rect">
            <a:avLst/>
          </a:prstGeom>
        </p:spPr>
      </p:pic>
    </p:spTree>
    <p:extLst>
      <p:ext uri="{BB962C8B-B14F-4D97-AF65-F5344CB8AC3E}">
        <p14:creationId xmlns:p14="http://schemas.microsoft.com/office/powerpoint/2010/main" val="11644810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AD0F36C-91FD-134C-B07D-DB5DAB1D315F}"/>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Interesse</a:t>
            </a:r>
          </a:p>
        </p:txBody>
      </p:sp>
      <p:sp>
        <p:nvSpPr>
          <p:cNvPr id="29" name="Espaço Reservado para Conteúdo 2">
            <a:extLst>
              <a:ext uri="{FF2B5EF4-FFF2-40B4-BE49-F238E27FC236}">
                <a16:creationId xmlns:a16="http://schemas.microsoft.com/office/drawing/2014/main" id="{8489EA73-68A8-5644-A080-F81559295F5D}"/>
              </a:ext>
            </a:extLst>
          </p:cNvPr>
          <p:cNvSpPr>
            <a:spLocks noGrp="1"/>
          </p:cNvSpPr>
          <p:nvPr>
            <p:ph idx="1"/>
          </p:nvPr>
        </p:nvSpPr>
        <p:spPr>
          <a:xfrm>
            <a:off x="4810259" y="649480"/>
            <a:ext cx="6555347" cy="5546047"/>
          </a:xfrm>
        </p:spPr>
        <p:txBody>
          <a:bodyPr anchor="ctr">
            <a:normAutofit/>
          </a:bodyPr>
          <a:lstStyle/>
          <a:p>
            <a:pPr marL="0" indent="0">
              <a:spcAft>
                <a:spcPts val="600"/>
              </a:spcAft>
              <a:buNone/>
            </a:pPr>
            <a:r>
              <a:rPr lang="pt-BR" sz="2000">
                <a:latin typeface="Times New Roman" panose="02020603050405020304" pitchFamily="18" charset="0"/>
                <a:ea typeface="Calibri" panose="020F0502020204030204" pitchFamily="34" charset="0"/>
              </a:rPr>
              <a:t>Embora artigo 757 exija o  interesse “relativo a pessoa ou a coisa”, também e necessário para direitos em geral (seguro garantia, seguro créditos etc.)</a:t>
            </a:r>
          </a:p>
          <a:p>
            <a:pPr marL="0" indent="0">
              <a:buNone/>
            </a:pPr>
            <a:endParaRPr lang="pt-BR" sz="2000"/>
          </a:p>
          <a:p>
            <a:pPr marL="0" indent="0">
              <a:buNone/>
            </a:pPr>
            <a:r>
              <a:rPr lang="pt-BR" sz="2000"/>
              <a:t>Explica o artigo 758:</a:t>
            </a:r>
          </a:p>
          <a:p>
            <a:pPr marL="0" indent="0">
              <a:buNone/>
            </a:pPr>
            <a:endParaRPr lang="pt-BR" sz="2000"/>
          </a:p>
          <a:p>
            <a:pPr marL="0" indent="0">
              <a:buNone/>
            </a:pPr>
            <a:r>
              <a:rPr lang="pt-BR" sz="2000"/>
              <a:t>Art. 778. Nos seguros de dano, a garantia prometida não pode ultrapassar o valor do interesse segurado no momento da conclusão do contrato...</a:t>
            </a:r>
          </a:p>
          <a:p>
            <a:pPr marL="0" indent="0">
              <a:buNone/>
            </a:pPr>
            <a:endParaRPr lang="pt-BR" sz="2000"/>
          </a:p>
          <a:p>
            <a:pPr marL="0" indent="0">
              <a:buNone/>
            </a:pPr>
            <a:r>
              <a:rPr lang="pt-BR" sz="2000"/>
              <a:t>Interesse tem de ser atual. Não posso segurar algo que ainda não é meu.</a:t>
            </a:r>
          </a:p>
          <a:p>
            <a:pPr marL="0" indent="0">
              <a:buNone/>
            </a:pPr>
            <a:endParaRPr lang="pt-BR" sz="2000"/>
          </a:p>
        </p:txBody>
      </p:sp>
    </p:spTree>
    <p:extLst>
      <p:ext uri="{BB962C8B-B14F-4D97-AF65-F5344CB8AC3E}">
        <p14:creationId xmlns:p14="http://schemas.microsoft.com/office/powerpoint/2010/main" val="1672050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3AC2607-89FC-3741-A3FD-B14D7EF99EB8}"/>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Sinistro</a:t>
            </a:r>
          </a:p>
        </p:txBody>
      </p:sp>
      <p:sp>
        <p:nvSpPr>
          <p:cNvPr id="3" name="Espaço Reservado para Conteúdo 2">
            <a:extLst>
              <a:ext uri="{FF2B5EF4-FFF2-40B4-BE49-F238E27FC236}">
                <a16:creationId xmlns:a16="http://schemas.microsoft.com/office/drawing/2014/main" id="{6793965D-6E50-1740-8A3A-2EFAFF01697F}"/>
              </a:ext>
            </a:extLst>
          </p:cNvPr>
          <p:cNvSpPr>
            <a:spLocks noGrp="1"/>
          </p:cNvSpPr>
          <p:nvPr>
            <p:ph idx="1"/>
          </p:nvPr>
        </p:nvSpPr>
        <p:spPr>
          <a:xfrm>
            <a:off x="4810259" y="649480"/>
            <a:ext cx="6555347" cy="5546047"/>
          </a:xfrm>
        </p:spPr>
        <p:txBody>
          <a:bodyPr anchor="ctr">
            <a:normAutofit/>
          </a:bodyPr>
          <a:lstStyle/>
          <a:p>
            <a:pPr marL="0" indent="0">
              <a:buNone/>
            </a:pPr>
            <a:r>
              <a:rPr lang="pt-BR" sz="2000" dirty="0"/>
              <a:t>É a concretização do risco,  ou seja, a realização do evento objeto da cobertura, implementando a condição para que seja paga a indenização</a:t>
            </a:r>
          </a:p>
          <a:p>
            <a:pPr marL="0" indent="0">
              <a:buNone/>
            </a:pPr>
            <a:endParaRPr lang="pt-BR" sz="2000" dirty="0"/>
          </a:p>
          <a:p>
            <a:pPr marL="0" indent="0">
              <a:buNone/>
            </a:pPr>
            <a:r>
              <a:rPr lang="pt-BR" sz="2000" dirty="0"/>
              <a:t>Art. 771. Sob pena de perder o direito à indenização, o segurado participará o sinistro ao segurador, logo que o saiba, e tomará as providências imediatas para </a:t>
            </a:r>
            <a:r>
              <a:rPr lang="pt-BR" sz="2000" dirty="0" err="1"/>
              <a:t>minorar-lhe</a:t>
            </a:r>
            <a:r>
              <a:rPr lang="pt-BR" sz="2000" dirty="0"/>
              <a:t> as </a:t>
            </a:r>
            <a:r>
              <a:rPr lang="pt-BR" sz="2000" dirty="0" err="1"/>
              <a:t>conseqüências</a:t>
            </a:r>
            <a:r>
              <a:rPr lang="pt-BR" sz="2000" dirty="0"/>
              <a:t>.</a:t>
            </a:r>
          </a:p>
          <a:p>
            <a:pPr marL="0" indent="0">
              <a:buNone/>
            </a:pPr>
            <a:endParaRPr lang="pt-BR" sz="2000" dirty="0"/>
          </a:p>
          <a:p>
            <a:pPr marL="0" indent="0">
              <a:buNone/>
            </a:pPr>
            <a:r>
              <a:rPr lang="pt-BR" sz="2000" dirty="0"/>
              <a:t>Mas não se pode presumir má fé. A própria SUSEP manda provisionar os sinistros ocorridos e ainda não avisados....</a:t>
            </a:r>
          </a:p>
          <a:p>
            <a:pPr marL="0" indent="0">
              <a:buNone/>
            </a:pPr>
            <a:endParaRPr lang="pt-BR" sz="2000" dirty="0"/>
          </a:p>
        </p:txBody>
      </p:sp>
    </p:spTree>
    <p:extLst>
      <p:ext uri="{BB962C8B-B14F-4D97-AF65-F5344CB8AC3E}">
        <p14:creationId xmlns:p14="http://schemas.microsoft.com/office/powerpoint/2010/main" val="6041668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144BEFE-A51B-7043-9013-1F7C74B591A6}"/>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Salvamento</a:t>
            </a:r>
          </a:p>
        </p:txBody>
      </p:sp>
      <p:sp>
        <p:nvSpPr>
          <p:cNvPr id="3" name="Espaço Reservado para Conteúdo 2">
            <a:extLst>
              <a:ext uri="{FF2B5EF4-FFF2-40B4-BE49-F238E27FC236}">
                <a16:creationId xmlns:a16="http://schemas.microsoft.com/office/drawing/2014/main" id="{60CECF5C-BBAA-2C42-9F43-F5F2B831DA5B}"/>
              </a:ext>
            </a:extLst>
          </p:cNvPr>
          <p:cNvSpPr>
            <a:spLocks noGrp="1"/>
          </p:cNvSpPr>
          <p:nvPr>
            <p:ph idx="1"/>
          </p:nvPr>
        </p:nvSpPr>
        <p:spPr>
          <a:xfrm>
            <a:off x="4810259" y="649480"/>
            <a:ext cx="6555347" cy="5546047"/>
          </a:xfrm>
        </p:spPr>
        <p:txBody>
          <a:bodyPr anchor="ctr">
            <a:normAutofit/>
          </a:bodyPr>
          <a:lstStyle/>
          <a:p>
            <a:pPr marL="0" indent="0">
              <a:buNone/>
            </a:pPr>
            <a:endParaRPr lang="pt-BR" sz="2000" dirty="0"/>
          </a:p>
          <a:p>
            <a:pPr marL="0" indent="0">
              <a:buNone/>
            </a:pPr>
            <a:r>
              <a:rPr lang="pt-BR" sz="2000" dirty="0"/>
              <a:t>Artigo 711. Parágrafo único. Correm à conta do segurador, até o limite fixado no contrato, as despesas de salvamento </a:t>
            </a:r>
            <a:r>
              <a:rPr lang="pt-BR" sz="2000" dirty="0" err="1"/>
              <a:t>conseqüente</a:t>
            </a:r>
            <a:r>
              <a:rPr lang="pt-BR" sz="2000" dirty="0"/>
              <a:t> ao sinistro.</a:t>
            </a:r>
          </a:p>
          <a:p>
            <a:pPr marL="0" indent="0">
              <a:buNone/>
            </a:pPr>
            <a:endParaRPr lang="pt-BR" sz="2000" dirty="0"/>
          </a:p>
          <a:p>
            <a:pPr marL="0" indent="0">
              <a:buNone/>
            </a:pPr>
            <a:r>
              <a:rPr lang="pt-BR" sz="2000" dirty="0"/>
              <a:t>Não integram a garantia do seguro, mas são feitas pelo segurado no interesse do segurador, e por isso deve ser ressarcido.</a:t>
            </a:r>
          </a:p>
        </p:txBody>
      </p:sp>
    </p:spTree>
    <p:extLst>
      <p:ext uri="{BB962C8B-B14F-4D97-AF65-F5344CB8AC3E}">
        <p14:creationId xmlns:p14="http://schemas.microsoft.com/office/powerpoint/2010/main" val="36255469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F30CC3C-59E6-FA4E-996E-1D4D252E95EF}"/>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Prêmio</a:t>
            </a:r>
          </a:p>
        </p:txBody>
      </p:sp>
      <p:sp>
        <p:nvSpPr>
          <p:cNvPr id="3" name="Espaço Reservado para Conteúdo 2">
            <a:extLst>
              <a:ext uri="{FF2B5EF4-FFF2-40B4-BE49-F238E27FC236}">
                <a16:creationId xmlns:a16="http://schemas.microsoft.com/office/drawing/2014/main" id="{EB55556D-FD50-0649-AF0E-11A3987B8241}"/>
              </a:ext>
            </a:extLst>
          </p:cNvPr>
          <p:cNvSpPr>
            <a:spLocks noGrp="1"/>
          </p:cNvSpPr>
          <p:nvPr>
            <p:ph idx="1"/>
          </p:nvPr>
        </p:nvSpPr>
        <p:spPr>
          <a:xfrm>
            <a:off x="4810259" y="649480"/>
            <a:ext cx="6555347" cy="5546047"/>
          </a:xfrm>
        </p:spPr>
        <p:txBody>
          <a:bodyPr anchor="ctr">
            <a:normAutofit/>
          </a:bodyPr>
          <a:lstStyle/>
          <a:p>
            <a:r>
              <a:rPr lang="pt-BR" sz="2000"/>
              <a:t>É o preço da garantia </a:t>
            </a:r>
          </a:p>
          <a:p>
            <a:r>
              <a:rPr lang="pt-BR" sz="2000"/>
              <a:t>Calculado segundo a técnica atuarial, sendo a ele acrescidos os custos administrativos</a:t>
            </a:r>
          </a:p>
          <a:p>
            <a:r>
              <a:rPr lang="pt-BR" sz="2000"/>
              <a:t>Nome advém da necessidade de ser pago antecipadamente. É devido no ato da contratação, mesmo que seja parcelado</a:t>
            </a:r>
          </a:p>
          <a:p>
            <a:r>
              <a:rPr lang="pt-BR" sz="2000"/>
              <a:t>Parcelas futuras descontadas da indenização </a:t>
            </a:r>
          </a:p>
        </p:txBody>
      </p:sp>
    </p:spTree>
    <p:extLst>
      <p:ext uri="{BB962C8B-B14F-4D97-AF65-F5344CB8AC3E}">
        <p14:creationId xmlns:p14="http://schemas.microsoft.com/office/powerpoint/2010/main" val="32400560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Color Cover">
            <a:extLst>
              <a:ext uri="{FF2B5EF4-FFF2-40B4-BE49-F238E27FC236}">
                <a16:creationId xmlns:a16="http://schemas.microsoft.com/office/drawing/2014/main" id="{815925C2-A704-4D47-B1C1-3FCA52512E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Color Cover">
            <a:extLst>
              <a:ext uri="{FF2B5EF4-FFF2-40B4-BE49-F238E27FC236}">
                <a16:creationId xmlns:a16="http://schemas.microsoft.com/office/drawing/2014/main" id="{01D4315C-C23C-4FD3-98DF-08C29E229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11">
            <a:extLst>
              <a:ext uri="{FF2B5EF4-FFF2-40B4-BE49-F238E27FC236}">
                <a16:creationId xmlns:a16="http://schemas.microsoft.com/office/drawing/2014/main" id="{5E6B47BC-43FD-4C91-8BFF-B41B99A8A3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064235" cy="6858000"/>
            <a:chOff x="651279" y="598259"/>
            <a:chExt cx="10889442" cy="5680742"/>
          </a:xfrm>
        </p:grpSpPr>
        <p:sp>
          <p:nvSpPr>
            <p:cNvPr id="13" name="Color">
              <a:extLst>
                <a:ext uri="{FF2B5EF4-FFF2-40B4-BE49-F238E27FC236}">
                  <a16:creationId xmlns:a16="http://schemas.microsoft.com/office/drawing/2014/main" id="{13038185-AC3C-4595-945F-25311424C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Color">
              <a:extLst>
                <a:ext uri="{FF2B5EF4-FFF2-40B4-BE49-F238E27FC236}">
                  <a16:creationId xmlns:a16="http://schemas.microsoft.com/office/drawing/2014/main" id="{75D51AA0-C095-4650-A361-B294320BF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28"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ítulo 1">
            <a:extLst>
              <a:ext uri="{FF2B5EF4-FFF2-40B4-BE49-F238E27FC236}">
                <a16:creationId xmlns:a16="http://schemas.microsoft.com/office/drawing/2014/main" id="{5763ED47-F0D6-3148-8487-35671B4B5730}"/>
              </a:ext>
            </a:extLst>
          </p:cNvPr>
          <p:cNvSpPr>
            <a:spLocks noGrp="1"/>
          </p:cNvSpPr>
          <p:nvPr>
            <p:ph type="title"/>
          </p:nvPr>
        </p:nvSpPr>
        <p:spPr>
          <a:xfrm>
            <a:off x="786385" y="841248"/>
            <a:ext cx="5129600" cy="5340097"/>
          </a:xfrm>
        </p:spPr>
        <p:txBody>
          <a:bodyPr anchor="ctr">
            <a:normAutofit/>
          </a:bodyPr>
          <a:lstStyle/>
          <a:p>
            <a:r>
              <a:rPr lang="pt-BR" sz="4800" dirty="0">
                <a:solidFill>
                  <a:schemeClr val="bg1"/>
                </a:solidFill>
              </a:rPr>
              <a:t>A seguradora pode recusar emissão de apólice se consumidor estiver negativado?</a:t>
            </a:r>
          </a:p>
        </p:txBody>
      </p:sp>
      <p:sp>
        <p:nvSpPr>
          <p:cNvPr id="29" name="Espaço Reservado para Conteúdo 2">
            <a:extLst>
              <a:ext uri="{FF2B5EF4-FFF2-40B4-BE49-F238E27FC236}">
                <a16:creationId xmlns:a16="http://schemas.microsoft.com/office/drawing/2014/main" id="{66A9E056-34E4-624C-8F47-D577E20508EF}"/>
              </a:ext>
            </a:extLst>
          </p:cNvPr>
          <p:cNvSpPr>
            <a:spLocks noGrp="1"/>
          </p:cNvSpPr>
          <p:nvPr>
            <p:ph idx="1"/>
          </p:nvPr>
        </p:nvSpPr>
        <p:spPr>
          <a:xfrm>
            <a:off x="6464410" y="841247"/>
            <a:ext cx="4484536" cy="5340097"/>
          </a:xfrm>
        </p:spPr>
        <p:txBody>
          <a:bodyPr anchor="ctr">
            <a:normAutofit/>
          </a:bodyPr>
          <a:lstStyle/>
          <a:p>
            <a:pPr marL="0" indent="0">
              <a:buNone/>
            </a:pPr>
            <a:r>
              <a:rPr lang="pt-BR" sz="1800" dirty="0">
                <a:solidFill>
                  <a:schemeClr val="tx2"/>
                </a:solidFill>
              </a:rPr>
              <a:t>O que você acha?</a:t>
            </a:r>
          </a:p>
        </p:txBody>
      </p:sp>
    </p:spTree>
    <p:extLst>
      <p:ext uri="{BB962C8B-B14F-4D97-AF65-F5344CB8AC3E}">
        <p14:creationId xmlns:p14="http://schemas.microsoft.com/office/powerpoint/2010/main" val="9475816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Color Cover">
            <a:extLst>
              <a:ext uri="{FF2B5EF4-FFF2-40B4-BE49-F238E27FC236}">
                <a16:creationId xmlns:a16="http://schemas.microsoft.com/office/drawing/2014/main" id="{815925C2-A704-4D47-B1C1-3FCA52512E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olor Cover">
            <a:extLst>
              <a:ext uri="{FF2B5EF4-FFF2-40B4-BE49-F238E27FC236}">
                <a16:creationId xmlns:a16="http://schemas.microsoft.com/office/drawing/2014/main" id="{01D4315C-C23C-4FD3-98DF-08C29E229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5E6B47BC-43FD-4C91-8BFF-B41B99A8A3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064235" cy="6858000"/>
            <a:chOff x="651279" y="598259"/>
            <a:chExt cx="10889442" cy="5680742"/>
          </a:xfrm>
        </p:grpSpPr>
        <p:sp>
          <p:nvSpPr>
            <p:cNvPr id="13" name="Color">
              <a:extLst>
                <a:ext uri="{FF2B5EF4-FFF2-40B4-BE49-F238E27FC236}">
                  <a16:creationId xmlns:a16="http://schemas.microsoft.com/office/drawing/2014/main" id="{13038185-AC3C-4595-945F-25311424C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75D51AA0-C095-4650-A361-B294320BF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ítulo 1">
            <a:extLst>
              <a:ext uri="{FF2B5EF4-FFF2-40B4-BE49-F238E27FC236}">
                <a16:creationId xmlns:a16="http://schemas.microsoft.com/office/drawing/2014/main" id="{245AB9B7-E4BC-9B4E-B989-D06114EEA49D}"/>
              </a:ext>
            </a:extLst>
          </p:cNvPr>
          <p:cNvSpPr>
            <a:spLocks noGrp="1"/>
          </p:cNvSpPr>
          <p:nvPr>
            <p:ph type="title"/>
          </p:nvPr>
        </p:nvSpPr>
        <p:spPr>
          <a:xfrm>
            <a:off x="786385" y="841248"/>
            <a:ext cx="5129600" cy="5340097"/>
          </a:xfrm>
        </p:spPr>
        <p:txBody>
          <a:bodyPr anchor="ctr">
            <a:normAutofit/>
          </a:bodyPr>
          <a:lstStyle/>
          <a:p>
            <a:r>
              <a:rPr lang="pt-BR" sz="4800">
                <a:solidFill>
                  <a:schemeClr val="bg1"/>
                </a:solidFill>
              </a:rPr>
              <a:t>A resposta é negativa, se houver pagamento do prêmio à vista.</a:t>
            </a:r>
          </a:p>
        </p:txBody>
      </p:sp>
      <p:sp>
        <p:nvSpPr>
          <p:cNvPr id="3" name="Espaço Reservado para Conteúdo 2">
            <a:extLst>
              <a:ext uri="{FF2B5EF4-FFF2-40B4-BE49-F238E27FC236}">
                <a16:creationId xmlns:a16="http://schemas.microsoft.com/office/drawing/2014/main" id="{74B70916-42E0-CD46-90DD-A38CD1479305}"/>
              </a:ext>
            </a:extLst>
          </p:cNvPr>
          <p:cNvSpPr>
            <a:spLocks noGrp="1"/>
          </p:cNvSpPr>
          <p:nvPr>
            <p:ph idx="1"/>
          </p:nvPr>
        </p:nvSpPr>
        <p:spPr>
          <a:xfrm>
            <a:off x="6464410" y="841247"/>
            <a:ext cx="4484536" cy="5340097"/>
          </a:xfrm>
        </p:spPr>
        <p:txBody>
          <a:bodyPr anchor="ctr">
            <a:normAutofit/>
          </a:bodyPr>
          <a:lstStyle/>
          <a:p>
            <a:pPr marL="0" indent="0">
              <a:buNone/>
            </a:pPr>
            <a:r>
              <a:rPr lang="pt-BR" sz="1800" dirty="0">
                <a:solidFill>
                  <a:schemeClr val="tx2"/>
                </a:solidFill>
              </a:rPr>
              <a:t>No que tange especificamente à recusa de venda de seguro (contratação ou renovação) a quem tenha restrição financeira junto a órgãos de proteção crédito, tal justificativa é válida se o pagamento do prêmio for parcelado, a representar uma venda a crédito, a evitar os adquirentes de má-fé, incluídos os insolventes ou maus pagadores, mas essa motivação é superada se o consumidor se dispuser a pagar prontamente o prêmio. De qualquer maneira, há alternativas para o ente segurador, como a elevação do valor do prêmio, diante do aumento do risco (STJ, 3. Turma, Rel. Min Villas Boas </a:t>
            </a:r>
            <a:r>
              <a:rPr lang="pt-BR" sz="1800" dirty="0" err="1">
                <a:solidFill>
                  <a:schemeClr val="tx2"/>
                </a:solidFill>
              </a:rPr>
              <a:t>Cueva</a:t>
            </a:r>
            <a:r>
              <a:rPr lang="pt-BR" sz="1800" dirty="0">
                <a:solidFill>
                  <a:schemeClr val="tx2"/>
                </a:solidFill>
              </a:rPr>
              <a:t>, j. 27.11.18)</a:t>
            </a:r>
          </a:p>
        </p:txBody>
      </p:sp>
    </p:spTree>
    <p:extLst>
      <p:ext uri="{BB962C8B-B14F-4D97-AF65-F5344CB8AC3E}">
        <p14:creationId xmlns:p14="http://schemas.microsoft.com/office/powerpoint/2010/main" val="4159730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72DB882-7AE5-414A-BA8B-44D7F3CB7CFB}"/>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COSSEGURO</a:t>
            </a:r>
          </a:p>
        </p:txBody>
      </p:sp>
      <p:sp>
        <p:nvSpPr>
          <p:cNvPr id="3" name="Espaço Reservado para Conteúdo 2">
            <a:extLst>
              <a:ext uri="{FF2B5EF4-FFF2-40B4-BE49-F238E27FC236}">
                <a16:creationId xmlns:a16="http://schemas.microsoft.com/office/drawing/2014/main" id="{42A5A220-9FDA-774E-809D-DF57326F4C26}"/>
              </a:ext>
            </a:extLst>
          </p:cNvPr>
          <p:cNvSpPr>
            <a:spLocks noGrp="1"/>
          </p:cNvSpPr>
          <p:nvPr>
            <p:ph idx="1"/>
          </p:nvPr>
        </p:nvSpPr>
        <p:spPr>
          <a:xfrm>
            <a:off x="4810259" y="649480"/>
            <a:ext cx="6555347" cy="5546047"/>
          </a:xfrm>
        </p:spPr>
        <p:txBody>
          <a:bodyPr anchor="ctr">
            <a:normAutofit/>
          </a:bodyPr>
          <a:lstStyle/>
          <a:p>
            <a:pPr marL="0" indent="0">
              <a:buNone/>
            </a:pPr>
            <a:endParaRPr lang="pt-BR" sz="2000" dirty="0"/>
          </a:p>
          <a:p>
            <a:pPr marL="0" indent="0">
              <a:buNone/>
            </a:pPr>
            <a:endParaRPr lang="pt-BR" sz="2000" dirty="0"/>
          </a:p>
          <a:p>
            <a:pPr marL="0" indent="0">
              <a:buNone/>
            </a:pPr>
            <a:r>
              <a:rPr lang="pt-BR" sz="2000" dirty="0"/>
              <a:t>Art. 761. Quando o risco for assumido em </a:t>
            </a:r>
            <a:r>
              <a:rPr lang="pt-BR" sz="2000" dirty="0" err="1"/>
              <a:t>co-seguro</a:t>
            </a:r>
            <a:r>
              <a:rPr lang="pt-BR" sz="2000" dirty="0"/>
              <a:t>, a apólice indicará o segurador que administrará o contrato e representará os demais, para todos os seus efeitos.</a:t>
            </a:r>
          </a:p>
          <a:p>
            <a:pPr marL="0" indent="0">
              <a:buNone/>
            </a:pPr>
            <a:endParaRPr lang="pt-BR" sz="2000" dirty="0"/>
          </a:p>
          <a:p>
            <a:pPr marL="0" indent="0">
              <a:buNone/>
            </a:pPr>
            <a:r>
              <a:rPr lang="pt-BR" sz="2000" dirty="0"/>
              <a:t>Cada seguradora assume uma quota da garantia, sem solidariedade, mas há emissão de apólice única e recebimento do prêmio pela líder.</a:t>
            </a:r>
          </a:p>
          <a:p>
            <a:pPr marL="0" indent="0">
              <a:buNone/>
            </a:pPr>
            <a:r>
              <a:rPr lang="pt-BR" sz="2000" dirty="0"/>
              <a:t>A líder representa a demais, faz a regulação do sinistro, e é substituta processual das demais.</a:t>
            </a:r>
          </a:p>
          <a:p>
            <a:pPr marL="0" indent="0">
              <a:buNone/>
            </a:pPr>
            <a:endParaRPr lang="pt-BR" sz="2000" dirty="0"/>
          </a:p>
        </p:txBody>
      </p:sp>
    </p:spTree>
    <p:extLst>
      <p:ext uri="{BB962C8B-B14F-4D97-AF65-F5344CB8AC3E}">
        <p14:creationId xmlns:p14="http://schemas.microsoft.com/office/powerpoint/2010/main" val="3580724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6D59F3B-C697-CC40-8E2B-CB1F48427B18}"/>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Indenização Securitária</a:t>
            </a:r>
          </a:p>
        </p:txBody>
      </p:sp>
      <p:sp>
        <p:nvSpPr>
          <p:cNvPr id="3" name="Espaço Reservado para Conteúdo 2">
            <a:extLst>
              <a:ext uri="{FF2B5EF4-FFF2-40B4-BE49-F238E27FC236}">
                <a16:creationId xmlns:a16="http://schemas.microsoft.com/office/drawing/2014/main" id="{B176AB92-EBF1-2046-8049-14F995D220C6}"/>
              </a:ext>
            </a:extLst>
          </p:cNvPr>
          <p:cNvSpPr>
            <a:spLocks noGrp="1"/>
          </p:cNvSpPr>
          <p:nvPr>
            <p:ph idx="1"/>
          </p:nvPr>
        </p:nvSpPr>
        <p:spPr>
          <a:xfrm>
            <a:off x="4810259" y="649480"/>
            <a:ext cx="6555347" cy="5546047"/>
          </a:xfrm>
        </p:spPr>
        <p:txBody>
          <a:bodyPr anchor="ctr">
            <a:normAutofit/>
          </a:bodyPr>
          <a:lstStyle/>
          <a:p>
            <a:pPr marL="0" indent="0">
              <a:spcAft>
                <a:spcPts val="600"/>
              </a:spcAft>
              <a:buNone/>
            </a:pPr>
            <a:r>
              <a:rPr lang="pt-BR" sz="2000">
                <a:latin typeface="Times New Roman" panose="02020603050405020304" pitchFamily="18" charset="0"/>
                <a:ea typeface="Times New Roman" panose="02020603050405020304" pitchFamily="18" charset="0"/>
              </a:rPr>
              <a:t>Requisitos </a:t>
            </a:r>
          </a:p>
          <a:p>
            <a:pPr marL="857250" lvl="1" indent="-400050">
              <a:spcAft>
                <a:spcPts val="600"/>
              </a:spcAft>
              <a:buFontTx/>
              <a:buAutoNum type="romanUcPeriod"/>
            </a:pPr>
            <a:r>
              <a:rPr lang="pt-BR" sz="2000">
                <a:latin typeface="Times New Roman" panose="02020603050405020304" pitchFamily="18" charset="0"/>
                <a:ea typeface="Times New Roman" panose="02020603050405020304" pitchFamily="18" charset="0"/>
              </a:rPr>
              <a:t> realização do sinistro involuntário; </a:t>
            </a:r>
          </a:p>
          <a:p>
            <a:pPr marL="457200" lvl="1" indent="0">
              <a:spcAft>
                <a:spcPts val="600"/>
              </a:spcAft>
              <a:buNone/>
            </a:pPr>
            <a:endParaRPr lang="pt-BR" sz="2000">
              <a:latin typeface="Times New Roman" panose="02020603050405020304" pitchFamily="18" charset="0"/>
              <a:ea typeface="Times New Roman" panose="02020603050405020304" pitchFamily="18" charset="0"/>
            </a:endParaRPr>
          </a:p>
          <a:p>
            <a:pPr marL="457200" lvl="1" indent="0">
              <a:spcAft>
                <a:spcPts val="600"/>
              </a:spcAft>
              <a:buNone/>
            </a:pPr>
            <a:r>
              <a:rPr lang="pt-BR" sz="2000">
                <a:latin typeface="Times New Roman" panose="02020603050405020304" pitchFamily="18" charset="0"/>
                <a:ea typeface="Times New Roman" panose="02020603050405020304" pitchFamily="18" charset="0"/>
              </a:rPr>
              <a:t>II. nexo causal entre o evento e o dano. Dano tem de ser direto e imediato, e causa deve ser adequada</a:t>
            </a:r>
          </a:p>
          <a:p>
            <a:pPr marL="457200" lvl="1" indent="0">
              <a:spcAft>
                <a:spcPts val="600"/>
              </a:spcAft>
              <a:buNone/>
            </a:pPr>
            <a:endParaRPr lang="pt-BR" sz="2000">
              <a:latin typeface="Times New Roman" panose="02020603050405020304" pitchFamily="18" charset="0"/>
              <a:ea typeface="Times New Roman" panose="02020603050405020304" pitchFamily="18" charset="0"/>
            </a:endParaRPr>
          </a:p>
          <a:p>
            <a:pPr marL="457200" lvl="1" indent="0">
              <a:spcAft>
                <a:spcPts val="600"/>
              </a:spcAft>
              <a:buNone/>
            </a:pPr>
            <a:r>
              <a:rPr lang="pt-BR" sz="2000">
                <a:latin typeface="Times New Roman" panose="02020603050405020304" pitchFamily="18" charset="0"/>
                <a:ea typeface="Times New Roman" panose="02020603050405020304" pitchFamily="18" charset="0"/>
              </a:rPr>
              <a:t>III. cumprimento dos deveres estabelecidos pelo segurado; </a:t>
            </a:r>
          </a:p>
          <a:p>
            <a:pPr marL="457200" lvl="1" indent="0">
              <a:spcAft>
                <a:spcPts val="600"/>
              </a:spcAft>
              <a:buNone/>
            </a:pPr>
            <a:r>
              <a:rPr lang="pt-BR" sz="2000">
                <a:latin typeface="Times New Roman" panose="02020603050405020304" pitchFamily="18" charset="0"/>
                <a:ea typeface="Times New Roman" panose="02020603050405020304" pitchFamily="18" charset="0"/>
              </a:rPr>
              <a:t>IV. comunicação; e </a:t>
            </a:r>
          </a:p>
          <a:p>
            <a:pPr marL="457200" lvl="1" indent="0">
              <a:spcAft>
                <a:spcPts val="600"/>
              </a:spcAft>
              <a:buNone/>
            </a:pPr>
            <a:r>
              <a:rPr lang="pt-BR" sz="2000">
                <a:latin typeface="Times New Roman" panose="02020603050405020304" pitchFamily="18" charset="0"/>
                <a:ea typeface="Times New Roman" panose="02020603050405020304" pitchFamily="18" charset="0"/>
              </a:rPr>
              <a:t>V. dever de salvamento.</a:t>
            </a:r>
            <a:endParaRPr lang="pt-BR" sz="2000">
              <a:latin typeface="Bookman Old Style" panose="02050604050505020204" pitchFamily="18" charset="0"/>
              <a:ea typeface="Times New Roman" panose="02020603050405020304" pitchFamily="18" charset="0"/>
              <a:cs typeface="Times New Roman" panose="02020603050405020304" pitchFamily="18" charset="0"/>
            </a:endParaRPr>
          </a:p>
          <a:p>
            <a:pPr marL="0" indent="0">
              <a:buNone/>
            </a:pPr>
            <a:endParaRPr lang="pt-BR" sz="2000"/>
          </a:p>
        </p:txBody>
      </p:sp>
    </p:spTree>
    <p:extLst>
      <p:ext uri="{BB962C8B-B14F-4D97-AF65-F5344CB8AC3E}">
        <p14:creationId xmlns:p14="http://schemas.microsoft.com/office/powerpoint/2010/main" val="4171831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B6DE3BB-3988-0145-A5BA-126F341DFF59}"/>
              </a:ext>
            </a:extLst>
          </p:cNvPr>
          <p:cNvSpPr>
            <a:spLocks noGrp="1"/>
          </p:cNvSpPr>
          <p:nvPr>
            <p:ph type="title"/>
          </p:nvPr>
        </p:nvSpPr>
        <p:spPr>
          <a:xfrm>
            <a:off x="466722" y="586855"/>
            <a:ext cx="3201366" cy="3387497"/>
          </a:xfrm>
        </p:spPr>
        <p:txBody>
          <a:bodyPr anchor="b">
            <a:normAutofit/>
          </a:bodyPr>
          <a:lstStyle/>
          <a:p>
            <a:pPr algn="r"/>
            <a:r>
              <a:rPr lang="pt-BR" sz="4000" dirty="0">
                <a:solidFill>
                  <a:srgbClr val="FFFFFF"/>
                </a:solidFill>
              </a:rPr>
              <a:t>INTERESSE</a:t>
            </a:r>
            <a:br>
              <a:rPr lang="pt-BR" sz="4000" dirty="0">
                <a:solidFill>
                  <a:srgbClr val="FFFFFF"/>
                </a:solidFill>
              </a:rPr>
            </a:br>
            <a:br>
              <a:rPr lang="pt-BR" sz="4000" dirty="0">
                <a:solidFill>
                  <a:srgbClr val="FFFFFF"/>
                </a:solidFill>
              </a:rPr>
            </a:br>
            <a:r>
              <a:rPr lang="pt-BR" sz="4000" dirty="0" err="1">
                <a:solidFill>
                  <a:srgbClr val="FFFFFF"/>
                </a:solidFill>
              </a:rPr>
              <a:t>Sobresseguro</a:t>
            </a:r>
            <a:r>
              <a:rPr lang="pt-BR" sz="4000" dirty="0">
                <a:solidFill>
                  <a:srgbClr val="FFFFFF"/>
                </a:solidFill>
              </a:rPr>
              <a:t>, </a:t>
            </a:r>
            <a:r>
              <a:rPr lang="pt-BR" sz="4000" dirty="0" err="1">
                <a:solidFill>
                  <a:srgbClr val="FFFFFF"/>
                </a:solidFill>
              </a:rPr>
              <a:t>subsseguro</a:t>
            </a:r>
            <a:r>
              <a:rPr lang="pt-BR" sz="4000" dirty="0">
                <a:solidFill>
                  <a:srgbClr val="FFFFFF"/>
                </a:solidFill>
              </a:rPr>
              <a:t> e seguros múltiplos</a:t>
            </a:r>
          </a:p>
        </p:txBody>
      </p:sp>
      <p:sp>
        <p:nvSpPr>
          <p:cNvPr id="3" name="Espaço Reservado para Conteúdo 2">
            <a:extLst>
              <a:ext uri="{FF2B5EF4-FFF2-40B4-BE49-F238E27FC236}">
                <a16:creationId xmlns:a16="http://schemas.microsoft.com/office/drawing/2014/main" id="{F8A2CA60-FB3D-8745-AED8-5D60753A03D0}"/>
              </a:ext>
            </a:extLst>
          </p:cNvPr>
          <p:cNvSpPr>
            <a:spLocks noGrp="1"/>
          </p:cNvSpPr>
          <p:nvPr>
            <p:ph idx="1"/>
          </p:nvPr>
        </p:nvSpPr>
        <p:spPr>
          <a:xfrm>
            <a:off x="4810259" y="649480"/>
            <a:ext cx="6555347" cy="5546047"/>
          </a:xfrm>
        </p:spPr>
        <p:txBody>
          <a:bodyPr anchor="ctr">
            <a:normAutofit/>
          </a:bodyPr>
          <a:lstStyle/>
          <a:p>
            <a:pPr marL="0" indent="0">
              <a:buNone/>
            </a:pPr>
            <a:r>
              <a:rPr lang="pt-BR" sz="2000"/>
              <a:t>Art. 781. A indenização não pode ultrapassar o valor do interesse segurado no momento do sinistro, e, em hipótese alguma, o limite máximo da garantia fixado na apólice, salvo em caso de mora do segurador.</a:t>
            </a:r>
          </a:p>
          <a:p>
            <a:pPr marL="0" indent="0">
              <a:buNone/>
            </a:pPr>
            <a:r>
              <a:rPr lang="pt-BR" sz="2000"/>
              <a:t>Art. 782. O segurado que, na vigência do contrato, pretender obter novo seguro sobre o mesmo interesse, e contra o mesmo risco junto a outro segurador, deve previamente comunicar sua intenção por escrito ao primeiro, indicando a soma por que pretende segurar-se, a fim de se comprovar a obediência ao disposto no art. 778.</a:t>
            </a:r>
          </a:p>
          <a:p>
            <a:pPr marL="0" indent="0">
              <a:buNone/>
            </a:pPr>
            <a:r>
              <a:rPr lang="pt-BR" sz="2000"/>
              <a:t>Art. 783. Salvo disposição em contrário, o seguro de um interesse por menos do que valha acarreta a redução proporcional da indenização, no caso de sinistro parcial.</a:t>
            </a:r>
          </a:p>
          <a:p>
            <a:pPr marL="0" indent="0">
              <a:buNone/>
            </a:pPr>
            <a:endParaRPr lang="pt-BR" sz="2000"/>
          </a:p>
        </p:txBody>
      </p:sp>
    </p:spTree>
    <p:extLst>
      <p:ext uri="{BB962C8B-B14F-4D97-AF65-F5344CB8AC3E}">
        <p14:creationId xmlns:p14="http://schemas.microsoft.com/office/powerpoint/2010/main" val="18157614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62A71D4-68ED-0A40-BE46-E7E1E0FD199D}"/>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Distinção Fundamental entre Seguros de Danos e Pessoas</a:t>
            </a:r>
          </a:p>
        </p:txBody>
      </p:sp>
      <p:sp>
        <p:nvSpPr>
          <p:cNvPr id="3" name="Espaço Reservado para Conteúdo 2">
            <a:extLst>
              <a:ext uri="{FF2B5EF4-FFF2-40B4-BE49-F238E27FC236}">
                <a16:creationId xmlns:a16="http://schemas.microsoft.com/office/drawing/2014/main" id="{AADDFAFE-0C70-B748-A121-61ABCB2452E4}"/>
              </a:ext>
            </a:extLst>
          </p:cNvPr>
          <p:cNvSpPr>
            <a:spLocks noGrp="1"/>
          </p:cNvSpPr>
          <p:nvPr>
            <p:ph idx="1"/>
          </p:nvPr>
        </p:nvSpPr>
        <p:spPr>
          <a:xfrm>
            <a:off x="4810259" y="649480"/>
            <a:ext cx="6555347" cy="5546047"/>
          </a:xfrm>
        </p:spPr>
        <p:txBody>
          <a:bodyPr anchor="ctr">
            <a:normAutofit/>
          </a:bodyPr>
          <a:lstStyle/>
          <a:p>
            <a:pPr marL="0" indent="0">
              <a:buNone/>
            </a:pPr>
            <a:r>
              <a:rPr lang="pt-BR" sz="2000"/>
              <a:t>No seguro de danos, indeniza-se a perda patrimonial</a:t>
            </a:r>
          </a:p>
          <a:p>
            <a:pPr marL="0" indent="0">
              <a:buNone/>
            </a:pPr>
            <a:endParaRPr lang="pt-BR" sz="2000"/>
          </a:p>
          <a:p>
            <a:pPr marL="0" indent="0">
              <a:buNone/>
            </a:pPr>
            <a:r>
              <a:rPr lang="pt-BR" sz="2000"/>
              <a:t>No seguro de pessoas, paga-se o valor convencionado</a:t>
            </a:r>
          </a:p>
          <a:p>
            <a:pPr marL="0" indent="0">
              <a:buNone/>
            </a:pPr>
            <a:endParaRPr lang="pt-BR" sz="2000"/>
          </a:p>
          <a:p>
            <a:pPr marL="0" indent="0">
              <a:buNone/>
            </a:pPr>
            <a:r>
              <a:rPr lang="pt-BR" sz="2000"/>
              <a:t>Isso levou alguns a defenderem a teoria dualista dos seguros. Mas, na realidade, o valor convencionado tambem reflete uma expectativa de perda patrimonial</a:t>
            </a:r>
          </a:p>
        </p:txBody>
      </p:sp>
    </p:spTree>
    <p:extLst>
      <p:ext uri="{BB962C8B-B14F-4D97-AF65-F5344CB8AC3E}">
        <p14:creationId xmlns:p14="http://schemas.microsoft.com/office/powerpoint/2010/main" val="3090711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E1C55D8-2E69-F14A-A3A1-462AE844A221}"/>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Partes: Segurado</a:t>
            </a:r>
          </a:p>
        </p:txBody>
      </p:sp>
      <p:sp>
        <p:nvSpPr>
          <p:cNvPr id="3" name="Espaço Reservado para Conteúdo 2">
            <a:extLst>
              <a:ext uri="{FF2B5EF4-FFF2-40B4-BE49-F238E27FC236}">
                <a16:creationId xmlns:a16="http://schemas.microsoft.com/office/drawing/2014/main" id="{5E30633B-EBCA-C742-84C3-1EFA32831989}"/>
              </a:ext>
            </a:extLst>
          </p:cNvPr>
          <p:cNvSpPr>
            <a:spLocks noGrp="1"/>
          </p:cNvSpPr>
          <p:nvPr>
            <p:ph idx="1"/>
          </p:nvPr>
        </p:nvSpPr>
        <p:spPr>
          <a:xfrm>
            <a:off x="4810259" y="649480"/>
            <a:ext cx="6555347" cy="5546047"/>
          </a:xfrm>
        </p:spPr>
        <p:txBody>
          <a:bodyPr anchor="ctr">
            <a:normAutofit/>
          </a:bodyPr>
          <a:lstStyle/>
          <a:p>
            <a:pPr marL="0" indent="0">
              <a:buNone/>
            </a:pPr>
            <a:endParaRPr lang="pt-BR" sz="2000"/>
          </a:p>
          <a:p>
            <a:pPr marL="0" indent="0">
              <a:buNone/>
            </a:pPr>
            <a:r>
              <a:rPr lang="pt-BR" sz="2000"/>
              <a:t> </a:t>
            </a:r>
          </a:p>
          <a:p>
            <a:pPr marL="0" indent="0">
              <a:buNone/>
            </a:pPr>
            <a:r>
              <a:rPr lang="pt-BR" sz="2000"/>
              <a:t>Menezes Cordeiro: pessoa em cuja esfera se situa o risco visado pelo seguro em causa.</a:t>
            </a:r>
          </a:p>
          <a:p>
            <a:pPr marL="0" indent="0">
              <a:buNone/>
            </a:pPr>
            <a:endParaRPr lang="pt-BR" sz="2000"/>
          </a:p>
          <a:p>
            <a:pPr marL="0" indent="0">
              <a:buNone/>
            </a:pPr>
            <a:r>
              <a:rPr lang="pt-BR" sz="2000"/>
              <a:t>Pedro Alvim: é o titular do risco </a:t>
            </a:r>
          </a:p>
          <a:p>
            <a:pPr marL="0" indent="0">
              <a:buNone/>
            </a:pPr>
            <a:endParaRPr lang="pt-BR" sz="2000"/>
          </a:p>
          <a:p>
            <a:pPr marL="0" indent="0">
              <a:buNone/>
            </a:pPr>
            <a:endParaRPr lang="pt-BR" sz="2000"/>
          </a:p>
        </p:txBody>
      </p:sp>
    </p:spTree>
    <p:extLst>
      <p:ext uri="{BB962C8B-B14F-4D97-AF65-F5344CB8AC3E}">
        <p14:creationId xmlns:p14="http://schemas.microsoft.com/office/powerpoint/2010/main" val="77873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C6C94EB-1765-CE45-967A-DAFFCCF3CF85}"/>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Beneficiário </a:t>
            </a:r>
          </a:p>
        </p:txBody>
      </p:sp>
      <p:sp>
        <p:nvSpPr>
          <p:cNvPr id="3" name="Espaço Reservado para Conteúdo 2">
            <a:extLst>
              <a:ext uri="{FF2B5EF4-FFF2-40B4-BE49-F238E27FC236}">
                <a16:creationId xmlns:a16="http://schemas.microsoft.com/office/drawing/2014/main" id="{93526D22-968F-F844-933E-568ACF15F5E7}"/>
              </a:ext>
            </a:extLst>
          </p:cNvPr>
          <p:cNvSpPr>
            <a:spLocks noGrp="1"/>
          </p:cNvSpPr>
          <p:nvPr>
            <p:ph idx="1"/>
          </p:nvPr>
        </p:nvSpPr>
        <p:spPr>
          <a:xfrm>
            <a:off x="4810259" y="649480"/>
            <a:ext cx="6555347" cy="5546047"/>
          </a:xfrm>
        </p:spPr>
        <p:txBody>
          <a:bodyPr anchor="ctr">
            <a:normAutofit/>
          </a:bodyPr>
          <a:lstStyle/>
          <a:p>
            <a:r>
              <a:rPr lang="pt-BR" sz="2000" dirty="0"/>
              <a:t>Receberá a indenização:</a:t>
            </a:r>
          </a:p>
          <a:p>
            <a:endParaRPr lang="pt-BR" sz="2000" dirty="0"/>
          </a:p>
          <a:p>
            <a:r>
              <a:rPr lang="pt-BR" sz="2000" dirty="0"/>
              <a:t>No seguro prestamista, credor</a:t>
            </a:r>
          </a:p>
          <a:p>
            <a:endParaRPr lang="pt-BR" sz="2000" dirty="0"/>
          </a:p>
          <a:p>
            <a:r>
              <a:rPr lang="pt-BR" sz="2000" dirty="0"/>
              <a:t>No seguro de vida, indicados ou herdeiros.</a:t>
            </a:r>
          </a:p>
        </p:txBody>
      </p:sp>
    </p:spTree>
    <p:extLst>
      <p:ext uri="{BB962C8B-B14F-4D97-AF65-F5344CB8AC3E}">
        <p14:creationId xmlns:p14="http://schemas.microsoft.com/office/powerpoint/2010/main" val="1137733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6754627-9E64-2141-BE32-EE3EDC250594}"/>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Partes: Estipulante </a:t>
            </a:r>
          </a:p>
        </p:txBody>
      </p:sp>
      <p:sp>
        <p:nvSpPr>
          <p:cNvPr id="3" name="Espaço Reservado para Conteúdo 2">
            <a:extLst>
              <a:ext uri="{FF2B5EF4-FFF2-40B4-BE49-F238E27FC236}">
                <a16:creationId xmlns:a16="http://schemas.microsoft.com/office/drawing/2014/main" id="{6DAF418E-8D5C-2A4E-8577-48A8F979D5AA}"/>
              </a:ext>
            </a:extLst>
          </p:cNvPr>
          <p:cNvSpPr>
            <a:spLocks noGrp="1"/>
          </p:cNvSpPr>
          <p:nvPr>
            <p:ph idx="1"/>
          </p:nvPr>
        </p:nvSpPr>
        <p:spPr>
          <a:xfrm>
            <a:off x="4810259" y="649480"/>
            <a:ext cx="6555347" cy="5546047"/>
          </a:xfrm>
        </p:spPr>
        <p:txBody>
          <a:bodyPr anchor="ctr">
            <a:normAutofit/>
          </a:bodyPr>
          <a:lstStyle/>
          <a:p>
            <a:pPr marL="0" indent="0">
              <a:buNone/>
            </a:pPr>
            <a:r>
              <a:rPr lang="pt-BR" sz="1700" dirty="0" err="1"/>
              <a:t>Art</a:t>
            </a:r>
            <a:r>
              <a:rPr lang="pt-BR" sz="1700" dirty="0"/>
              <a:t> 21 do DL 73, de 1966. Nos casos de seguros legalmente obrigatórios, o estipulante equipara-se ao segurado para os efeitos de contratação e manutenção do seguro (exemplo: seguro obrigatório de veículos)</a:t>
            </a:r>
          </a:p>
          <a:p>
            <a:pPr marL="0" indent="0">
              <a:buNone/>
            </a:pPr>
            <a:r>
              <a:rPr lang="pt-BR" sz="1700" dirty="0"/>
              <a:t>§ 1º Para os efeitos </a:t>
            </a:r>
            <a:r>
              <a:rPr lang="pt-BR" sz="1700" dirty="0" err="1"/>
              <a:t>dêste</a:t>
            </a:r>
            <a:r>
              <a:rPr lang="pt-BR" sz="1700" dirty="0"/>
              <a:t> decreto-lei, </a:t>
            </a:r>
            <a:r>
              <a:rPr lang="pt-BR" sz="1700" b="1" dirty="0"/>
              <a:t>estipulante é a pessoa que contrata seguro por conta de terceiros, podendo acumular a condição de beneficiário</a:t>
            </a:r>
            <a:r>
              <a:rPr lang="pt-BR" sz="1700" dirty="0"/>
              <a:t>.</a:t>
            </a:r>
          </a:p>
          <a:p>
            <a:pPr marL="0" indent="0">
              <a:buNone/>
            </a:pPr>
            <a:r>
              <a:rPr lang="pt-BR" sz="1700" dirty="0"/>
              <a:t>§ 2º </a:t>
            </a:r>
            <a:r>
              <a:rPr lang="pt-BR" sz="1700" b="1" dirty="0"/>
              <a:t>Nos seguros facultativos o estipulante é mandatário dos segurados</a:t>
            </a:r>
            <a:r>
              <a:rPr lang="pt-BR" sz="1700" dirty="0"/>
              <a:t>.</a:t>
            </a:r>
          </a:p>
          <a:p>
            <a:pPr marL="0" indent="0">
              <a:buNone/>
            </a:pPr>
            <a:r>
              <a:rPr lang="pt-BR" sz="1700" dirty="0"/>
              <a:t>§ 3º O CNSP estabelecerá os direitos e obrigações do estipulante, quando </a:t>
            </a:r>
            <a:r>
              <a:rPr lang="pt-BR" sz="1700" dirty="0" err="1"/>
              <a:t>fôr</a:t>
            </a:r>
            <a:r>
              <a:rPr lang="pt-BR" sz="1700" dirty="0"/>
              <a:t> o caso, na regulamentação de cada ramo ou modalidade de seguro.</a:t>
            </a:r>
          </a:p>
          <a:p>
            <a:pPr marL="0" indent="0">
              <a:buNone/>
            </a:pPr>
            <a:r>
              <a:rPr lang="pt-BR" sz="1700" dirty="0"/>
              <a:t>§ 4º O não recolhimento dos prêmios recebidos de segurados, nos prazos devidos, sujeita o estipulante à multa, imposta pela SUSEP, de importância igual ao </a:t>
            </a:r>
            <a:r>
              <a:rPr lang="pt-BR" sz="1700" dirty="0" err="1"/>
              <a:t>dôbro</a:t>
            </a:r>
            <a:r>
              <a:rPr lang="pt-BR" sz="1700" dirty="0"/>
              <a:t> do valor dos prêmios por </a:t>
            </a:r>
            <a:r>
              <a:rPr lang="pt-BR" sz="1700" dirty="0" err="1"/>
              <a:t>êle</a:t>
            </a:r>
            <a:r>
              <a:rPr lang="pt-BR" sz="1700" dirty="0"/>
              <a:t> retidos, sem prejuízo da ação penal que couber.    </a:t>
            </a:r>
          </a:p>
          <a:p>
            <a:pPr marL="0" indent="0">
              <a:buNone/>
            </a:pPr>
            <a:endParaRPr lang="pt-BR" sz="1700" dirty="0"/>
          </a:p>
          <a:p>
            <a:r>
              <a:rPr lang="pt-BR" sz="1700" dirty="0"/>
              <a:t>É a ligação entre a seguradora e o grupo.</a:t>
            </a:r>
          </a:p>
          <a:p>
            <a:r>
              <a:rPr lang="pt-BR" sz="1700" dirty="0"/>
              <a:t>No seguro de vida, é o empregador ou a associação que contrata.</a:t>
            </a:r>
          </a:p>
          <a:p>
            <a:pPr marL="0" indent="0">
              <a:buNone/>
            </a:pPr>
            <a:endParaRPr lang="pt-BR" sz="1700" dirty="0"/>
          </a:p>
        </p:txBody>
      </p:sp>
    </p:spTree>
    <p:extLst>
      <p:ext uri="{BB962C8B-B14F-4D97-AF65-F5344CB8AC3E}">
        <p14:creationId xmlns:p14="http://schemas.microsoft.com/office/powerpoint/2010/main" val="3786925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101A709-365B-F348-840D-0A730A14C7D7}"/>
              </a:ext>
            </a:extLst>
          </p:cNvPr>
          <p:cNvSpPr>
            <a:spLocks noGrp="1"/>
          </p:cNvSpPr>
          <p:nvPr>
            <p:ph type="title"/>
          </p:nvPr>
        </p:nvSpPr>
        <p:spPr>
          <a:xfrm>
            <a:off x="466722" y="586855"/>
            <a:ext cx="3201366" cy="3387497"/>
          </a:xfrm>
        </p:spPr>
        <p:txBody>
          <a:bodyPr anchor="b">
            <a:normAutofit/>
          </a:bodyPr>
          <a:lstStyle/>
          <a:p>
            <a:pPr algn="r"/>
            <a:r>
              <a:rPr lang="pt-BR" sz="4000">
                <a:solidFill>
                  <a:srgbClr val="FFFFFF"/>
                </a:solidFill>
              </a:rPr>
              <a:t>Codigo Civil</a:t>
            </a:r>
          </a:p>
        </p:txBody>
      </p:sp>
      <p:sp>
        <p:nvSpPr>
          <p:cNvPr id="3" name="Espaço Reservado para Conteúdo 2">
            <a:extLst>
              <a:ext uri="{FF2B5EF4-FFF2-40B4-BE49-F238E27FC236}">
                <a16:creationId xmlns:a16="http://schemas.microsoft.com/office/drawing/2014/main" id="{22C30965-09C6-B143-97DA-B63FA5FD5800}"/>
              </a:ext>
            </a:extLst>
          </p:cNvPr>
          <p:cNvSpPr>
            <a:spLocks noGrp="1"/>
          </p:cNvSpPr>
          <p:nvPr>
            <p:ph idx="1"/>
          </p:nvPr>
        </p:nvSpPr>
        <p:spPr>
          <a:xfrm>
            <a:off x="4810259" y="649480"/>
            <a:ext cx="6555347" cy="5546047"/>
          </a:xfrm>
        </p:spPr>
        <p:txBody>
          <a:bodyPr anchor="ctr">
            <a:normAutofit/>
          </a:bodyPr>
          <a:lstStyle/>
          <a:p>
            <a:pPr marL="0" indent="0">
              <a:buNone/>
            </a:pPr>
            <a:r>
              <a:rPr lang="pt-BR" sz="2000"/>
              <a:t>Art. 801. O seguro de pessoas pode ser estipulado por pessoa natural ou jurídica em proveito de grupo que a ela, de qualquer modo, se vincule.</a:t>
            </a:r>
          </a:p>
          <a:p>
            <a:pPr marL="0" indent="0">
              <a:buNone/>
            </a:pPr>
            <a:r>
              <a:rPr lang="pt-BR" sz="2000"/>
              <a:t>§ 1 </a:t>
            </a:r>
            <a:r>
              <a:rPr lang="pt-BR" sz="2000" u="sng" baseline="30000"/>
              <a:t>o </a:t>
            </a:r>
            <a:r>
              <a:rPr lang="pt-BR" sz="2000"/>
              <a:t>O estipulante não representa o segurador perante o grupo segurado, e é o único responsável, para com o segurador, pelo cumprimento de todas as obrigações contratuais.</a:t>
            </a:r>
          </a:p>
          <a:p>
            <a:pPr marL="0" indent="0">
              <a:buNone/>
            </a:pPr>
            <a:r>
              <a:rPr lang="pt-BR" sz="2000"/>
              <a:t>§ 2 </a:t>
            </a:r>
            <a:r>
              <a:rPr lang="pt-BR" sz="2000" u="sng" baseline="30000"/>
              <a:t>o </a:t>
            </a:r>
            <a:r>
              <a:rPr lang="pt-BR" sz="2000"/>
              <a:t>A modificação da apólice em vigor dependerá da anuência expressa de segurados que representem três quartos do grupo.</a:t>
            </a:r>
          </a:p>
          <a:p>
            <a:endParaRPr lang="pt-BR" sz="2000"/>
          </a:p>
        </p:txBody>
      </p:sp>
    </p:spTree>
    <p:extLst>
      <p:ext uri="{BB962C8B-B14F-4D97-AF65-F5344CB8AC3E}">
        <p14:creationId xmlns:p14="http://schemas.microsoft.com/office/powerpoint/2010/main" val="3628606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7D283B8-F456-C744-941B-565EEA27DBA6}"/>
              </a:ext>
            </a:extLst>
          </p:cNvPr>
          <p:cNvSpPr>
            <a:spLocks noGrp="1"/>
          </p:cNvSpPr>
          <p:nvPr>
            <p:ph type="title"/>
          </p:nvPr>
        </p:nvSpPr>
        <p:spPr>
          <a:xfrm>
            <a:off x="586478" y="1683756"/>
            <a:ext cx="3115265" cy="2396359"/>
          </a:xfrm>
        </p:spPr>
        <p:txBody>
          <a:bodyPr anchor="b">
            <a:normAutofit/>
          </a:bodyPr>
          <a:lstStyle/>
          <a:p>
            <a:pPr algn="r"/>
            <a:r>
              <a:rPr lang="pt-BR" sz="4000">
                <a:solidFill>
                  <a:srgbClr val="FFFFFF"/>
                </a:solidFill>
              </a:rPr>
              <a:t>Estipulante</a:t>
            </a:r>
          </a:p>
        </p:txBody>
      </p:sp>
      <p:graphicFrame>
        <p:nvGraphicFramePr>
          <p:cNvPr id="5" name="Espaço Reservado para Conteúdo 2">
            <a:extLst>
              <a:ext uri="{FF2B5EF4-FFF2-40B4-BE49-F238E27FC236}">
                <a16:creationId xmlns:a16="http://schemas.microsoft.com/office/drawing/2014/main" id="{BD0704DB-B5D9-4CF4-B9EA-990F7E925791}"/>
              </a:ext>
            </a:extLst>
          </p:cNvPr>
          <p:cNvGraphicFramePr>
            <a:graphicFrameLocks noGrp="1"/>
          </p:cNvGraphicFramePr>
          <p:nvPr>
            <p:ph idx="1"/>
            <p:extLst>
              <p:ext uri="{D42A27DB-BD31-4B8C-83A1-F6EECF244321}">
                <p14:modId xmlns:p14="http://schemas.microsoft.com/office/powerpoint/2010/main" val="1781696918"/>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0978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9E5DFEBCE2E50B4B8EF365B1600A6302" ma:contentTypeVersion="15" ma:contentTypeDescription="Crie um novo documento." ma:contentTypeScope="" ma:versionID="0103d65d0e737d692b676c872728f369">
  <xsd:schema xmlns:xsd="http://www.w3.org/2001/XMLSchema" xmlns:xs="http://www.w3.org/2001/XMLSchema" xmlns:p="http://schemas.microsoft.com/office/2006/metadata/properties" xmlns:ns2="4c414ac8-549e-4ca5-81e3-16b3f3eb5c24" xmlns:ns3="ebba5f7d-3b76-4a58-9735-74f0064eafba" targetNamespace="http://schemas.microsoft.com/office/2006/metadata/properties" ma:root="true" ma:fieldsID="7e923275e42780db4afb5e008224c4d8" ns2:_="" ns3:_="">
    <xsd:import namespace="4c414ac8-549e-4ca5-81e3-16b3f3eb5c24"/>
    <xsd:import namespace="ebba5f7d-3b76-4a58-9735-74f0064eafb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414ac8-549e-4ca5-81e3-16b3f3eb5c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Marcações de imagem" ma:readOnly="false" ma:fieldId="{5cf76f15-5ced-4ddc-b409-7134ff3c332f}" ma:taxonomyMulti="true" ma:sspId="eb74ff96-4672-4cf9-94f6-964b0040e3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bba5f7d-3b76-4a58-9735-74f0064eafba" elementFormDefault="qualified">
    <xsd:import namespace="http://schemas.microsoft.com/office/2006/documentManagement/types"/>
    <xsd:import namespace="http://schemas.microsoft.com/office/infopath/2007/PartnerControls"/>
    <xsd:element name="SharedWithUsers" ma:index="15"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talhes de Compartilhado Com" ma:internalName="SharedWithDetails" ma:readOnly="true">
      <xsd:simpleType>
        <xsd:restriction base="dms:Note">
          <xsd:maxLength value="255"/>
        </xsd:restriction>
      </xsd:simpleType>
    </xsd:element>
    <xsd:element name="TaxCatchAll" ma:index="22" nillable="true" ma:displayName="Taxonomy Catch All Column" ma:hidden="true" ma:list="{6f9f65b9-77c0-44a2-867b-74e860691405}" ma:internalName="TaxCatchAll" ma:showField="CatchAllData" ma:web="ebba5f7d-3b76-4a58-9735-74f0064eaf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c414ac8-549e-4ca5-81e3-16b3f3eb5c24">
      <Terms xmlns="http://schemas.microsoft.com/office/infopath/2007/PartnerControls"/>
    </lcf76f155ced4ddcb4097134ff3c332f>
    <TaxCatchAll xmlns="ebba5f7d-3b76-4a58-9735-74f0064eafba" xsi:nil="true"/>
  </documentManagement>
</p:properties>
</file>

<file path=customXml/itemProps1.xml><?xml version="1.0" encoding="utf-8"?>
<ds:datastoreItem xmlns:ds="http://schemas.openxmlformats.org/officeDocument/2006/customXml" ds:itemID="{78918535-20A3-4F27-8D21-5903B929F0AA}">
  <ds:schemaRefs>
    <ds:schemaRef ds:uri="http://schemas.microsoft.com/sharepoint/v3/contenttype/forms"/>
  </ds:schemaRefs>
</ds:datastoreItem>
</file>

<file path=customXml/itemProps2.xml><?xml version="1.0" encoding="utf-8"?>
<ds:datastoreItem xmlns:ds="http://schemas.openxmlformats.org/officeDocument/2006/customXml" ds:itemID="{49F261A0-DFAD-42EE-A801-763EA0D26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414ac8-549e-4ca5-81e3-16b3f3eb5c24"/>
    <ds:schemaRef ds:uri="ebba5f7d-3b76-4a58-9735-74f0064eaf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3B444A-83CC-4BB9-9813-8F58E43080D9}">
  <ds:schemaRefs>
    <ds:schemaRef ds:uri="http://www.w3.org/XML/1998/namespace"/>
    <ds:schemaRef ds:uri="http://schemas.microsoft.com/office/2006/documentManagement/types"/>
    <ds:schemaRef ds:uri="http://schemas.microsoft.com/office/2006/metadata/properties"/>
    <ds:schemaRef ds:uri="http://purl.org/dc/elements/1.1/"/>
    <ds:schemaRef ds:uri="ebba5f7d-3b76-4a58-9735-74f0064eafba"/>
    <ds:schemaRef ds:uri="http://purl.org/dc/dcmitype/"/>
    <ds:schemaRef ds:uri="http://schemas.microsoft.com/office/infopath/2007/PartnerControls"/>
    <ds:schemaRef ds:uri="http://purl.org/dc/terms/"/>
    <ds:schemaRef ds:uri="http://schemas.openxmlformats.org/package/2006/metadata/core-properties"/>
    <ds:schemaRef ds:uri="4c414ac8-549e-4ca5-81e3-16b3f3eb5c24"/>
  </ds:schemaRefs>
</ds:datastoreItem>
</file>

<file path=docProps/app.xml><?xml version="1.0" encoding="utf-8"?>
<Properties xmlns="http://schemas.openxmlformats.org/officeDocument/2006/extended-properties" xmlns:vt="http://schemas.openxmlformats.org/officeDocument/2006/docPropsVTypes">
  <TotalTime>74</TotalTime>
  <Words>3924</Words>
  <Application>Microsoft Macintosh PowerPoint</Application>
  <PresentationFormat>Widescreen</PresentationFormat>
  <Paragraphs>204</Paragraphs>
  <Slides>42</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42</vt:i4>
      </vt:variant>
    </vt:vector>
  </HeadingPairs>
  <TitlesOfParts>
    <vt:vector size="49" baseType="lpstr">
      <vt:lpstr>Arial</vt:lpstr>
      <vt:lpstr>Bookman Old Style</vt:lpstr>
      <vt:lpstr>Calibri</vt:lpstr>
      <vt:lpstr>Calibri Light</vt:lpstr>
      <vt:lpstr>Georgia</vt:lpstr>
      <vt:lpstr>Times New Roman</vt:lpstr>
      <vt:lpstr>Tema do Office</vt:lpstr>
      <vt:lpstr>O Contrato de Seguro:  As Partes: segurador, segurado e estipulante.  Cosseguro. Função e elementos: o artigo 757 do Código civil. O prêmio: cálculo e pagamento.  O  Risco e sua cobertura. Exclusões. Seguro all risks.  Interesse.  Sinistro, dano e indenização. Sobresseguro, subseguro e multiplicidade de seguros. </vt:lpstr>
      <vt:lpstr>O regramento fundamental: o Código Civil</vt:lpstr>
      <vt:lpstr>Partes: o segurador</vt:lpstr>
      <vt:lpstr>COSSEGURO</vt:lpstr>
      <vt:lpstr>Partes: Segurado</vt:lpstr>
      <vt:lpstr>Beneficiário </vt:lpstr>
      <vt:lpstr>Partes: Estipulante </vt:lpstr>
      <vt:lpstr>Codigo Civil</vt:lpstr>
      <vt:lpstr>Estipulante</vt:lpstr>
      <vt:lpstr>Risco</vt:lpstr>
      <vt:lpstr>Risco e dolo</vt:lpstr>
      <vt:lpstr>O objeto do seguro é o risco, não o sinistro...</vt:lpstr>
      <vt:lpstr>O objeto do seguro é o risco, não o sinistro...</vt:lpstr>
      <vt:lpstr>Morte por COVID não é acidental</vt:lpstr>
      <vt:lpstr>O objeto do seguro é o risco, não o sinistro...</vt:lpstr>
      <vt:lpstr>Mas é possível contratar apólice ¨all risks¨</vt:lpstr>
      <vt:lpstr>Morte em cirurgia, por causa do acidente</vt:lpstr>
      <vt:lpstr>Embolia, causada por acidente doméstico</vt:lpstr>
      <vt:lpstr>Alterações no Risco</vt:lpstr>
      <vt:lpstr>Agravamento do risco por culpa do Segurado</vt:lpstr>
      <vt:lpstr>Há perda de cobertura securitária?</vt:lpstr>
      <vt:lpstr>Há perda da cobertura securitária?</vt:lpstr>
      <vt:lpstr>Agravamento  do Risco sem culpa do segurado</vt:lpstr>
      <vt:lpstr>Casos</vt:lpstr>
      <vt:lpstr>A polêmica na interpretação do artigo 769</vt:lpstr>
      <vt:lpstr>Exemplos de circunstâncias que devem ser comunicadas</vt:lpstr>
      <vt:lpstr>Agravamento SEM culpa é desconsiderado seguros de vida</vt:lpstr>
      <vt:lpstr>INDENIZA-SE A VÍTIMA, NO SEGURO DE RC, MESMO SE AGENTE DOLOSAMENTE AGRAVOU O RISCO</vt:lpstr>
      <vt:lpstr>Redução do Risco</vt:lpstr>
      <vt:lpstr>Riscos Excluídos (circular Susep 621, de 2021)</vt:lpstr>
      <vt:lpstr>Boa Fé Estrita (ubérrima)</vt:lpstr>
      <vt:lpstr>Interesse </vt:lpstr>
      <vt:lpstr>Interesse não é a coisa em si, mas sua utilidade</vt:lpstr>
      <vt:lpstr>Interesse</vt:lpstr>
      <vt:lpstr>Sinistro</vt:lpstr>
      <vt:lpstr>Salvamento</vt:lpstr>
      <vt:lpstr>Prêmio</vt:lpstr>
      <vt:lpstr>A seguradora pode recusar emissão de apólice se consumidor estiver negativado?</vt:lpstr>
      <vt:lpstr>A resposta é negativa, se houver pagamento do prêmio à vista.</vt:lpstr>
      <vt:lpstr>Indenização Securitária</vt:lpstr>
      <vt:lpstr>INTERESSE  Sobresseguro, subsseguro e seguros múltiplos</vt:lpstr>
      <vt:lpstr>Distinção Fundamental entre Seguros de Danos e Pessoas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Contrato de Seguro:  As Partes: segurador, segurado e estipulante.  Cosseguro. Função e elementos: o artigo 757 do Código civil. O prêmio: cálculo e pagamento.  O  Risco e sua cobertura. Exclusões. Seguro all risks.  Interesse.  Sinistro, dano e indenização. Sobresseguro, subseguro e multiplicidade de seguros. </dc:title>
  <dc:creator>Ruy Pereira Camilo Junior</dc:creator>
  <cp:lastModifiedBy>Ruy Pereira Camilo Junior</cp:lastModifiedBy>
  <cp:revision>1</cp:revision>
  <dcterms:created xsi:type="dcterms:W3CDTF">2023-04-13T22:59:41Z</dcterms:created>
  <dcterms:modified xsi:type="dcterms:W3CDTF">2023-04-14T00:19:40Z</dcterms:modified>
</cp:coreProperties>
</file>