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8D906-60DD-4ED7-BAC2-4FB164211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588A77-3074-47DA-B4DA-DD640A6C8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DA690-B2B1-4D02-A0DE-AD5FEFE0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A2A6EE-33C3-4E2B-A311-B337F86F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FCF63-A56C-4DFE-9D66-E6578D4F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90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EEAC7-0D63-4AFB-8F5C-6DDE67A94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E982FB-1ED1-491A-85FE-C7518FB92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C26D8-6324-4B51-A961-C4F558F1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3BF0F-29D2-4F5E-8596-3B83C522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41E80C-B559-4ECB-AEF2-42DD9B73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43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9DC87F-2B74-42A6-8765-4296019E5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D0A8F4-2353-4A9F-AD21-DD70718CF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ECA17C-9BB4-461E-AF27-6C02366C6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CAE91A-4ED9-404A-8672-F3E6C649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FD013-55B7-4FCB-95A8-BE6ED972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29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7A72F-B399-4E60-A245-BD0D29B3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FA168-70E0-4246-BC0C-90A2444D0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D1EF40-AB9E-4639-B8AE-4EDBC2BE3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0FEBA-B33D-498D-AE42-EF433AA2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9759BB-5764-4C35-BB96-4ED35C9C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85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F60E3-EFC5-4531-92F1-78CD9ACF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A4C7B-EE6E-499C-A207-3C883298E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734193-E479-4C1F-9F77-B50E8030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8C8B76-15E8-48A7-8DE7-D971A31B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E08F7A-5C42-4223-ADA4-26A7011C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1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46DEB-0DEE-4B2A-A9B1-80C433CA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7712A3-A368-4F25-B75E-E277FE70F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63DFD6-C91C-416F-9C7D-197B7F782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47DB31-FBF6-4958-88F4-28EE2458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A05172-F633-4FD5-88E6-71316FBE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B67E0E-1B57-4FC4-9BA8-853A9F6C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6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4BC68-421E-45AB-A1F9-95A91FCF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3140A2-B1E9-45FF-98A6-19178AE24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E2F33C-D015-47AC-ABD2-D3458B019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0D4C66-74B9-4E93-B9A6-B9FF671B2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B647AA-B991-4EEC-90C6-A491DE892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6894981-85B1-4995-A0DC-B17BC6799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A215D89-F82F-4991-8F03-06298092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52E0F0A-EABB-47A1-AA6E-9FA1016A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52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1131A-3F81-4FC9-8016-A8654EF7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8025E9-0A0A-4FDB-B65E-286B6881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DB6B7DC-28C1-4FCD-88EA-2F2AB51F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68F624-BBC0-4EB2-816D-DF50629D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3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2D3D6E-7DBB-41DF-A47C-17F7CA0F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D5CAB19-55AA-43ED-8D3F-B0E6E170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875102-4D7D-4B15-BECE-0ECF3A31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57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F3AFE-6584-45D6-BCA0-DFA3152C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3B87E4-C94D-4DAC-B271-6D12CFA4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544078-B194-44D1-966A-B35DF2FDE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B2D1C8-763B-4BDA-8B26-CC8756E7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8CB30A-C058-4A15-9657-F0E591A7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F865F1-0EBC-42B1-BCDF-22F57FFA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69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9735-A0D3-4C96-ABA5-E610EA0C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8B383B-10A1-4739-AF88-3FACECEF4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089CE5-0B26-42ED-9277-6A4C85BF3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96382A-6083-4F0F-ACA1-ADC1D5C9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F96B00-3BB4-49B4-92F2-BFDF5953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E48D82-7FBC-46B2-A29C-D1D54667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1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AC563D6-D625-4C4F-9B33-A6F399D4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C70E3B-527A-4AC4-BAE7-AB46F59B2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8572D6-137D-4D04-9034-D8857ACAF8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4F123-6076-4FB2-B03A-38A84952FF24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454944-6050-49F6-9BA8-5FD4BDBA7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37685F-D3C1-4449-B362-5DBCA3A93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EDAF-FAD8-4E36-AF9D-93DF830F5B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55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yful love">
            <a:extLst>
              <a:ext uri="{FF2B5EF4-FFF2-40B4-BE49-F238E27FC236}">
                <a16:creationId xmlns:a16="http://schemas.microsoft.com/office/drawing/2014/main" id="{44C4453E-9B62-4C2B-839E-CD3A7D219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3D6B77-9BF5-49DB-AF51-4DCCAB2D6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pt-BR" sz="4000" dirty="0"/>
              <a:t>Pessoas brincalhonas são mais atraentes?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567535-0D1F-49A8-A196-25402DFCD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pt-BR" sz="2000" dirty="0"/>
              <a:t>Yago Luksevicius de Moraes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9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0ED83BB4-CA74-43BB-A8AC-E9517F843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ADD638-1574-423F-8B35-CE41DFF6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r>
              <a:rPr lang="en-US" sz="1800" dirty="0" err="1"/>
              <a:t>Proyer</a:t>
            </a:r>
            <a:r>
              <a:rPr lang="en-US" sz="1800" dirty="0"/>
              <a:t>, R. T., </a:t>
            </a:r>
            <a:r>
              <a:rPr lang="en-US" sz="1800" dirty="0" err="1"/>
              <a:t>Brauer</a:t>
            </a:r>
            <a:r>
              <a:rPr lang="en-US" sz="1800" dirty="0"/>
              <a:t>, K., Wolf, A., &amp; Chick, G. (2018). Beyond the ludic lover: individual differences in playfulness and love styles in heterosexual relationships. </a:t>
            </a:r>
            <a:r>
              <a:rPr lang="en-US" sz="1800" i="1" dirty="0"/>
              <a:t>American journal of play, 10</a:t>
            </a:r>
            <a:r>
              <a:rPr lang="en-US" sz="1800" dirty="0"/>
              <a:t>(3), 265-289</a:t>
            </a:r>
            <a:endParaRPr lang="pt-BR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E17C58-123A-4CE3-8845-CBCB18DA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BR" sz="1800" dirty="0">
                <a:latin typeface="Mistral" panose="03090702030407020403" pitchFamily="66" charset="0"/>
              </a:rPr>
              <a:t>♂ </a:t>
            </a:r>
            <a:r>
              <a:rPr lang="pt-BR" sz="1800" dirty="0"/>
              <a:t>são + brincalhões (</a:t>
            </a:r>
            <a:r>
              <a:rPr lang="pt-BR" sz="1800" dirty="0" err="1"/>
              <a:t>playful</a:t>
            </a:r>
            <a:r>
              <a:rPr lang="pt-BR" sz="1800" dirty="0"/>
              <a:t>)</a:t>
            </a:r>
          </a:p>
          <a:p>
            <a:r>
              <a:rPr lang="pt-BR" sz="1800" dirty="0"/>
              <a:t>≠ de gênero varia de 0,24 (capricho) a 0,56 (descontração)</a:t>
            </a:r>
          </a:p>
          <a:p>
            <a:r>
              <a:rPr lang="pt-BR" sz="1800" dirty="0"/>
              <a:t>Grande similaridade entre parceiros em galhofa global (r=.22), direcionada ao outro (r=.42) e caprichosa (r=.47), mas baixa em intelectual (r=.16) e descontraída (r=-.10)</a:t>
            </a:r>
          </a:p>
        </p:txBody>
      </p:sp>
    </p:spTree>
    <p:extLst>
      <p:ext uri="{BB962C8B-B14F-4D97-AF65-F5344CB8AC3E}">
        <p14:creationId xmlns:p14="http://schemas.microsoft.com/office/powerpoint/2010/main" val="219324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CE89E7B5-9C73-45CF-881B-072E95F57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EA250A-71EA-4DB4-9124-FC61E036E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dirty="0"/>
              <a:t>Conseguimos perceber a galhofa do(a) parceiro(a)?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8A929E-049A-453B-888D-BC0A2C4AB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BR" sz="1800" dirty="0"/>
              <a:t>Parece que sim para galhofa direcionada aos outros (.57), descontraída (.58) e caprichosa (.55), mas não intelectual (.33)</a:t>
            </a:r>
          </a:p>
        </p:txBody>
      </p:sp>
    </p:spTree>
    <p:extLst>
      <p:ext uri="{BB962C8B-B14F-4D97-AF65-F5344CB8AC3E}">
        <p14:creationId xmlns:p14="http://schemas.microsoft.com/office/powerpoint/2010/main" val="601091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82176C48-71AF-464B-BA19-D8B1EF1E3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EA01F1-59A0-4526-8707-49A4A6DA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Comparações entre parceiros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BA930B-A56A-49AF-A8E6-8AFBBB08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BR" sz="1800" dirty="0" err="1"/>
              <a:t>Auto-relatos</a:t>
            </a:r>
            <a:r>
              <a:rPr lang="pt-BR" sz="1800" dirty="0"/>
              <a:t> </a:t>
            </a:r>
            <a:r>
              <a:rPr lang="pt-BR" sz="1800" dirty="0">
                <a:latin typeface="Mistral" panose="03090702030407020403" pitchFamily="66" charset="0"/>
              </a:rPr>
              <a:t>♂ </a:t>
            </a:r>
            <a:r>
              <a:rPr lang="pt-BR" sz="1800" dirty="0"/>
              <a:t>de galhofa independe do estilo amoroso da parceira</a:t>
            </a:r>
          </a:p>
          <a:p>
            <a:r>
              <a:rPr lang="pt-BR" sz="1800" dirty="0">
                <a:latin typeface="Mistral" panose="03090702030407020403" pitchFamily="66" charset="0"/>
              </a:rPr>
              <a:t>♀</a:t>
            </a:r>
            <a:r>
              <a:rPr lang="pt-BR" sz="1800" dirty="0"/>
              <a:t> escolhem parceiros diferentes dependendo da sua própria galhofa</a:t>
            </a:r>
          </a:p>
          <a:p>
            <a:r>
              <a:rPr lang="pt-BR" sz="1800" dirty="0"/>
              <a:t>Pessoas com ↑ Eros percebem seus parceiros como mais brincalhões</a:t>
            </a:r>
          </a:p>
        </p:txBody>
      </p:sp>
    </p:spTree>
    <p:extLst>
      <p:ext uri="{BB962C8B-B14F-4D97-AF65-F5344CB8AC3E}">
        <p14:creationId xmlns:p14="http://schemas.microsoft.com/office/powerpoint/2010/main" val="74075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734D49CE-79C6-4877-87C9-CBE2C25C2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9826F7-E789-44E6-8905-916DE69C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1700"/>
              <a:t>Proyer, R. T., Gander, F., Bertenshaw, E. J., &amp; Brauer, K. (2018). The positive relationships of playfulness with indicators of health, activity, and physical fitness. </a:t>
            </a:r>
            <a:r>
              <a:rPr lang="en-US" sz="1700" i="1"/>
              <a:t>Frontiers in psychology, 9</a:t>
            </a:r>
            <a:r>
              <a:rPr lang="en-US" sz="1700"/>
              <a:t>, 1-16. Doi: 10.3389/fpsyg.2018.01440</a:t>
            </a:r>
            <a:endParaRPr lang="pt-BR" sz="17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E77025-69F7-4A3B-9DC5-92E24739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969972"/>
          </a:xfrm>
        </p:spPr>
        <p:txBody>
          <a:bodyPr anchor="ctr">
            <a:normAutofit/>
          </a:bodyPr>
          <a:lstStyle/>
          <a:p>
            <a:endParaRPr lang="pt-BR" sz="1300" dirty="0"/>
          </a:p>
          <a:p>
            <a:r>
              <a:rPr lang="pt-BR" sz="1400" dirty="0"/>
              <a:t>Convergência entre </a:t>
            </a:r>
            <a:r>
              <a:rPr lang="pt-BR" sz="1400" dirty="0" err="1"/>
              <a:t>auto-relato</a:t>
            </a:r>
            <a:r>
              <a:rPr lang="pt-BR" sz="1400" dirty="0"/>
              <a:t> e avaliação por pares (exceto galhofa intelectual)</a:t>
            </a:r>
          </a:p>
          <a:p>
            <a:r>
              <a:rPr lang="pt-BR" sz="1400" dirty="0"/>
              <a:t>Convergência entre </a:t>
            </a:r>
            <a:r>
              <a:rPr lang="pt-BR" sz="1400" dirty="0" err="1"/>
              <a:t>auto-relato</a:t>
            </a:r>
            <a:r>
              <a:rPr lang="pt-BR" sz="1400" dirty="0"/>
              <a:t> e medidas objetivas (ex.: </a:t>
            </a:r>
            <a:r>
              <a:rPr lang="pt-BR" sz="1400" dirty="0" err="1"/>
              <a:t>hand-grip</a:t>
            </a:r>
            <a:r>
              <a:rPr lang="pt-BR" sz="1400" dirty="0"/>
              <a:t>)</a:t>
            </a:r>
          </a:p>
          <a:p>
            <a:r>
              <a:rPr lang="pt-BR" sz="1400" dirty="0" err="1"/>
              <a:t>Other-directed</a:t>
            </a:r>
            <a:r>
              <a:rPr lang="pt-BR" sz="1400" dirty="0"/>
              <a:t> x Saúde Mental (+)</a:t>
            </a:r>
          </a:p>
          <a:p>
            <a:r>
              <a:rPr lang="pt-BR" sz="1400" dirty="0"/>
              <a:t>Global </a:t>
            </a:r>
            <a:r>
              <a:rPr lang="pt-BR" sz="1400" dirty="0" err="1"/>
              <a:t>Level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Activity</a:t>
            </a:r>
            <a:r>
              <a:rPr lang="pt-BR" sz="1400" dirty="0"/>
              <a:t> x </a:t>
            </a:r>
            <a:r>
              <a:rPr lang="pt-BR" sz="1400" dirty="0" err="1"/>
              <a:t>Other-directed</a:t>
            </a:r>
            <a:r>
              <a:rPr lang="pt-BR" sz="1400" dirty="0"/>
              <a:t> &amp; </a:t>
            </a:r>
            <a:r>
              <a:rPr lang="pt-BR" sz="1400" dirty="0" err="1"/>
              <a:t>Intellectual</a:t>
            </a:r>
            <a:r>
              <a:rPr lang="pt-BR" sz="1400" dirty="0"/>
              <a:t> (++)</a:t>
            </a:r>
          </a:p>
          <a:p>
            <a:r>
              <a:rPr lang="pt-BR" sz="1400" dirty="0" err="1"/>
              <a:t>Whimsical</a:t>
            </a:r>
            <a:r>
              <a:rPr lang="pt-BR" sz="1400" dirty="0"/>
              <a:t> x flexibilidade física (+)</a:t>
            </a:r>
          </a:p>
          <a:p>
            <a:r>
              <a:rPr lang="pt-BR" sz="1400" dirty="0"/>
              <a:t>Flexibilidade física &amp; aptidão cardiorrespiratória x </a:t>
            </a:r>
            <a:r>
              <a:rPr lang="pt-BR" sz="1400" dirty="0" err="1"/>
              <a:t>Intellectual</a:t>
            </a:r>
            <a:r>
              <a:rPr lang="pt-BR" sz="1400" dirty="0"/>
              <a:t> (+↓)</a:t>
            </a:r>
          </a:p>
          <a:p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38846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A504346B-275A-4873-8D2D-50919A25F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AD96FB-70EF-4575-97BA-3C96454B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7200" dirty="0">
                <a:solidFill>
                  <a:srgbClr val="FFFFFF"/>
                </a:solidFill>
              </a:rPr>
              <a:t>Obrigado </a:t>
            </a:r>
            <a:r>
              <a:rPr lang="pt-BR" sz="72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pt-BR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6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yful love">
            <a:extLst>
              <a:ext uri="{FF2B5EF4-FFF2-40B4-BE49-F238E27FC236}">
                <a16:creationId xmlns:a16="http://schemas.microsoft.com/office/drawing/2014/main" id="{009695F1-AEF0-49ED-B3FD-0E21DDA2FA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1EED4C-D9BC-4B22-83AD-2965A64AA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 err="1"/>
              <a:t>Galhofa</a:t>
            </a:r>
            <a:r>
              <a:rPr lang="en-US" dirty="0"/>
              <a:t> 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diferença</a:t>
            </a:r>
            <a:r>
              <a:rPr lang="en-US" dirty="0"/>
              <a:t> individual que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adultos</a:t>
            </a:r>
            <a:r>
              <a:rPr lang="en-US" dirty="0"/>
              <a:t> </a:t>
            </a:r>
            <a:r>
              <a:rPr lang="en-US" dirty="0" err="1"/>
              <a:t>encarar</a:t>
            </a:r>
            <a:r>
              <a:rPr lang="en-US" dirty="0"/>
              <a:t> as </a:t>
            </a:r>
            <a:r>
              <a:rPr lang="en-US" dirty="0" err="1"/>
              <a:t>situações</a:t>
            </a:r>
            <a:r>
              <a:rPr lang="en-US" dirty="0"/>
              <a:t> </a:t>
            </a:r>
            <a:r>
              <a:rPr lang="en-US" dirty="0" err="1"/>
              <a:t>vividas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divertidas</a:t>
            </a:r>
            <a:r>
              <a:rPr lang="en-US" dirty="0"/>
              <a:t>, </a:t>
            </a:r>
            <a:r>
              <a:rPr lang="en-US" dirty="0" err="1"/>
              <a:t>intelectualmente</a:t>
            </a:r>
            <a:r>
              <a:rPr lang="en-US" dirty="0"/>
              <a:t> </a:t>
            </a:r>
            <a:r>
              <a:rPr lang="en-US" dirty="0" err="1"/>
              <a:t>estimulantes</a:t>
            </a:r>
            <a:r>
              <a:rPr lang="en-US" dirty="0"/>
              <a:t> e </a:t>
            </a:r>
            <a:r>
              <a:rPr lang="en-US" dirty="0" err="1"/>
              <a:t>personalmente</a:t>
            </a:r>
            <a:r>
              <a:rPr lang="en-US" dirty="0"/>
              <a:t> </a:t>
            </a:r>
            <a:r>
              <a:rPr lang="en-US" dirty="0" err="1"/>
              <a:t>interessantes</a:t>
            </a:r>
            <a:r>
              <a:rPr lang="en-US" dirty="0"/>
              <a:t> (</a:t>
            </a:r>
            <a:r>
              <a:rPr lang="en-US" dirty="0" err="1"/>
              <a:t>Proyer</a:t>
            </a:r>
            <a:r>
              <a:rPr lang="en-US" dirty="0"/>
              <a:t>, </a:t>
            </a:r>
            <a:r>
              <a:rPr lang="en-US" dirty="0" err="1"/>
              <a:t>Brauer</a:t>
            </a:r>
            <a:r>
              <a:rPr lang="en-US" dirty="0"/>
              <a:t>, Wolf &amp; Chick, 2018, p. 265, </a:t>
            </a:r>
            <a:r>
              <a:rPr lang="en-US" dirty="0" err="1"/>
              <a:t>tradução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)</a:t>
            </a:r>
            <a:endParaRPr lang="pt-BR" sz="1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094C86-FA64-452E-B494-0F0B2C9E67DF}"/>
              </a:ext>
            </a:extLst>
          </p:cNvPr>
          <p:cNvSpPr txBox="1"/>
          <p:nvPr/>
        </p:nvSpPr>
        <p:spPr>
          <a:xfrm>
            <a:off x="864314" y="2013700"/>
            <a:ext cx="4288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  <a:ea typeface="+mj-ea"/>
                <a:cs typeface="+mj-cs"/>
              </a:rPr>
              <a:t>O que é galhofa (</a:t>
            </a:r>
            <a:r>
              <a:rPr lang="pt-BR" sz="4000" dirty="0" err="1">
                <a:latin typeface="+mj-lt"/>
                <a:ea typeface="+mj-ea"/>
                <a:cs typeface="+mj-cs"/>
              </a:rPr>
              <a:t>Playfulness</a:t>
            </a:r>
            <a:r>
              <a:rPr lang="pt-BR" sz="4000" dirty="0">
                <a:latin typeface="+mj-lt"/>
                <a:ea typeface="+mj-ea"/>
                <a:cs typeface="+mj-cs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25723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9B85C-3A98-4DBE-98E9-F11CB4A7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pt-BR" sz="3200" dirty="0"/>
              <a:t>Dimensões OLIW: galhofa direcionada ao outro (</a:t>
            </a:r>
            <a:r>
              <a:rPr lang="pt-BR" sz="3200" dirty="0" err="1"/>
              <a:t>Other-directed</a:t>
            </a:r>
            <a:r>
              <a:rPr lang="pt-BR" sz="3200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45120E-2676-4025-AB61-A84BA4E8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brincadeiras</a:t>
            </a:r>
            <a:r>
              <a:rPr lang="en-US" dirty="0"/>
              <a:t> para </a:t>
            </a:r>
            <a:r>
              <a:rPr lang="en-US" dirty="0" err="1"/>
              <a:t>animar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outros </a:t>
            </a:r>
            <a:r>
              <a:rPr lang="en-US" dirty="0" err="1"/>
              <a:t>ou</a:t>
            </a:r>
            <a:r>
              <a:rPr lang="en-US" dirty="0"/>
              <a:t> resolver </a:t>
            </a:r>
            <a:r>
              <a:rPr lang="en-US" dirty="0" err="1"/>
              <a:t>tensões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(</a:t>
            </a:r>
            <a:r>
              <a:rPr lang="en-US" dirty="0" err="1"/>
              <a:t>Proyer</a:t>
            </a:r>
            <a:r>
              <a:rPr lang="en-US" dirty="0"/>
              <a:t> et al., 2018, p. 265, </a:t>
            </a:r>
            <a:r>
              <a:rPr lang="en-US" dirty="0" err="1"/>
              <a:t>tradução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)</a:t>
            </a:r>
            <a:endParaRPr lang="pt-BR" sz="1800" dirty="0"/>
          </a:p>
        </p:txBody>
      </p:sp>
      <p:pic>
        <p:nvPicPr>
          <p:cNvPr id="3074" name="Picture 2" descr="Â¿Eres una persona sociable?">
            <a:extLst>
              <a:ext uri="{FF2B5EF4-FFF2-40B4-BE49-F238E27FC236}">
                <a16:creationId xmlns:a16="http://schemas.microsoft.com/office/drawing/2014/main" id="{896DB306-F0B8-4D86-9D5A-E73400AEF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6" r="4904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5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4B33E-730B-45DD-9280-E539D4F1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pt-BR" sz="3200" dirty="0"/>
              <a:t>Dimensões OLIW: galhofa descontraída (</a:t>
            </a:r>
            <a:r>
              <a:rPr lang="pt-BR" sz="3200" dirty="0" err="1"/>
              <a:t>Lighthearted</a:t>
            </a:r>
            <a:r>
              <a:rPr lang="pt-BR" sz="3200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BB0F0-D290-4FC0-A448-57B422D4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/>
              <a:t>Ver a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playground para </a:t>
            </a:r>
            <a:r>
              <a:rPr lang="en-US" dirty="0" err="1"/>
              <a:t>improvisação</a:t>
            </a:r>
            <a:r>
              <a:rPr lang="en-US" dirty="0"/>
              <a:t> do que um campo de </a:t>
            </a:r>
            <a:r>
              <a:rPr lang="en-US" dirty="0" err="1"/>
              <a:t>batalha</a:t>
            </a:r>
            <a:r>
              <a:rPr lang="en-US" dirty="0"/>
              <a:t> para </a:t>
            </a:r>
            <a:r>
              <a:rPr lang="en-US" dirty="0" err="1"/>
              <a:t>competir</a:t>
            </a:r>
            <a:r>
              <a:rPr lang="en-US" dirty="0"/>
              <a:t> (</a:t>
            </a:r>
            <a:r>
              <a:rPr lang="en-US" dirty="0" err="1"/>
              <a:t>Proyer</a:t>
            </a:r>
            <a:r>
              <a:rPr lang="en-US" dirty="0"/>
              <a:t> et al., 2018, p. 265, </a:t>
            </a:r>
            <a:r>
              <a:rPr lang="en-US" dirty="0" err="1"/>
              <a:t>tradução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)</a:t>
            </a:r>
            <a:endParaRPr lang="pt-BR" sz="1800" dirty="0"/>
          </a:p>
        </p:txBody>
      </p:sp>
      <p:pic>
        <p:nvPicPr>
          <p:cNvPr id="4098" name="Picture 2" descr="Woman Nature Meadow Style - a Royalty Free Stock Photo ...">
            <a:extLst>
              <a:ext uri="{FF2B5EF4-FFF2-40B4-BE49-F238E27FC236}">
                <a16:creationId xmlns:a16="http://schemas.microsoft.com/office/drawing/2014/main" id="{2BA158BE-EA2E-4F05-817E-184B1AE41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r="2" b="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2E22-1DA7-4891-B06D-70F5F80A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pt-BR" sz="3600" dirty="0"/>
              <a:t>Dimensões OLIW: galhofa intelectual (</a:t>
            </a:r>
            <a:r>
              <a:rPr lang="pt-BR" sz="3600" dirty="0" err="1"/>
              <a:t>Intellectual</a:t>
            </a:r>
            <a:r>
              <a:rPr lang="pt-BR" sz="3600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02B1A5-8624-4DBD-BECA-8BCC83B98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preferência</a:t>
            </a:r>
            <a:r>
              <a:rPr lang="en-US" dirty="0"/>
              <a:t> pela </a:t>
            </a:r>
            <a:r>
              <a:rPr lang="en-US" dirty="0" err="1"/>
              <a:t>complexidade</a:t>
            </a:r>
            <a:r>
              <a:rPr lang="en-US" dirty="0"/>
              <a:t> e por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ângulos</a:t>
            </a:r>
            <a:r>
              <a:rPr lang="en-US" dirty="0"/>
              <a:t> e </a:t>
            </a:r>
            <a:r>
              <a:rPr lang="en-US" dirty="0" err="1"/>
              <a:t>perspectivas</a:t>
            </a:r>
            <a:r>
              <a:rPr lang="en-US" dirty="0"/>
              <a:t> (</a:t>
            </a:r>
            <a:r>
              <a:rPr lang="en-US" dirty="0" err="1"/>
              <a:t>Proyer</a:t>
            </a:r>
            <a:r>
              <a:rPr lang="en-US" dirty="0"/>
              <a:t> et al., 2018, p. 265, </a:t>
            </a:r>
            <a:r>
              <a:rPr lang="en-US" dirty="0" err="1"/>
              <a:t>tradução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)</a:t>
            </a:r>
            <a:endParaRPr lang="pt-BR" sz="1800" dirty="0"/>
          </a:p>
        </p:txBody>
      </p:sp>
      <p:pic>
        <p:nvPicPr>
          <p:cNvPr id="5122" name="Picture 2" descr="The New York Times crossword can be clueless about race ...">
            <a:extLst>
              <a:ext uri="{FF2B5EF4-FFF2-40B4-BE49-F238E27FC236}">
                <a16:creationId xmlns:a16="http://schemas.microsoft.com/office/drawing/2014/main" id="{74644C0D-1E8E-4BC0-93CB-0F4DF9072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1696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0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D9694-C0C6-4E26-B6B0-CF4F9B8E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Autofit/>
          </a:bodyPr>
          <a:lstStyle/>
          <a:p>
            <a:r>
              <a:rPr lang="pt-BR" sz="3600" dirty="0"/>
              <a:t>Dimensões OLIW: galhofa caprichosa (</a:t>
            </a:r>
            <a:r>
              <a:rPr lang="pt-BR" sz="3600" dirty="0" err="1"/>
              <a:t>Whimsical</a:t>
            </a:r>
            <a:r>
              <a:rPr lang="pt-BR" sz="3600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CBB0E-0D0E-4466-B34B-C4E27B1C5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dirty="0"/>
              <a:t>achar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divertidos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situações</a:t>
            </a:r>
            <a:r>
              <a:rPr lang="en-US" dirty="0"/>
              <a:t> </a:t>
            </a:r>
            <a:r>
              <a:rPr lang="en-US" dirty="0" err="1"/>
              <a:t>cotidianas</a:t>
            </a:r>
            <a:r>
              <a:rPr lang="en-US" dirty="0"/>
              <a:t> e </a:t>
            </a:r>
            <a:r>
              <a:rPr lang="en-US" dirty="0" err="1"/>
              <a:t>interações</a:t>
            </a:r>
            <a:r>
              <a:rPr lang="en-US" dirty="0"/>
              <a:t> com um </a:t>
            </a:r>
            <a:r>
              <a:rPr lang="en-US" dirty="0" err="1"/>
              <a:t>gosto</a:t>
            </a:r>
            <a:r>
              <a:rPr lang="en-US" dirty="0"/>
              <a:t> por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estranhas</a:t>
            </a:r>
            <a:r>
              <a:rPr lang="en-US" dirty="0"/>
              <a:t> (</a:t>
            </a:r>
            <a:r>
              <a:rPr lang="en-US" dirty="0" err="1"/>
              <a:t>Proyer</a:t>
            </a:r>
            <a:r>
              <a:rPr lang="en-US" dirty="0"/>
              <a:t> et al., 2018, p. 265-266, </a:t>
            </a:r>
            <a:r>
              <a:rPr lang="en-US" dirty="0" err="1"/>
              <a:t>tradução</a:t>
            </a:r>
            <a:r>
              <a:rPr lang="en-US" dirty="0"/>
              <a:t> </a:t>
            </a:r>
            <a:r>
              <a:rPr lang="en-US" dirty="0" err="1"/>
              <a:t>minha</a:t>
            </a:r>
            <a:r>
              <a:rPr lang="en-US" dirty="0"/>
              <a:t>)</a:t>
            </a:r>
            <a:endParaRPr lang="pt-BR" sz="1800" dirty="0"/>
          </a:p>
        </p:txBody>
      </p:sp>
      <p:pic>
        <p:nvPicPr>
          <p:cNvPr id="6146" name="Picture 2" descr="NEW Whimsical 4 Piece Mr. Tree Face Gives Charm ...">
            <a:extLst>
              <a:ext uri="{FF2B5EF4-FFF2-40B4-BE49-F238E27FC236}">
                <a16:creationId xmlns:a16="http://schemas.microsoft.com/office/drawing/2014/main" id="{81E9DA63-8519-4B01-9E47-587D72061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43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F94FD6C8-8FD9-4CF1-A975-4A5DA7FD0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38451E-685E-48CE-B9D7-64D338AFD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Hipótese: </a:t>
            </a:r>
            <a:r>
              <a:rPr lang="pt-BR" sz="3600" dirty="0" err="1"/>
              <a:t>signal</a:t>
            </a:r>
            <a:r>
              <a:rPr lang="pt-BR" sz="3600" dirty="0"/>
              <a:t> </a:t>
            </a:r>
            <a:r>
              <a:rPr lang="pt-BR" sz="3600" dirty="0" err="1"/>
              <a:t>theory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 </a:t>
            </a:r>
            <a:r>
              <a:rPr lang="pt-BR" sz="3600" dirty="0" err="1"/>
              <a:t>playfulness</a:t>
            </a:r>
            <a:endParaRPr lang="pt-BR" sz="3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03DEB-8632-4733-ABDC-8B4D703D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BR" sz="1800" dirty="0"/>
              <a:t>Proposta por </a:t>
            </a:r>
            <a:r>
              <a:rPr lang="pt-BR" sz="1800" dirty="0" err="1"/>
              <a:t>Garry</a:t>
            </a:r>
            <a:r>
              <a:rPr lang="pt-BR" sz="1800" dirty="0"/>
              <a:t> </a:t>
            </a:r>
            <a:r>
              <a:rPr lang="pt-BR" sz="1800" dirty="0" err="1"/>
              <a:t>Chick</a:t>
            </a:r>
            <a:r>
              <a:rPr lang="pt-BR" sz="1800" dirty="0"/>
              <a:t> (2001)</a:t>
            </a:r>
          </a:p>
          <a:p>
            <a:r>
              <a:rPr lang="pt-BR" sz="1800" dirty="0"/>
              <a:t>Ambos os sexos desejam parceiros “brincalhões” para relacionamentos de longo prazo</a:t>
            </a:r>
          </a:p>
          <a:p>
            <a:r>
              <a:rPr lang="pt-BR" sz="1800" dirty="0"/>
              <a:t>Galhofa sinaliza não-agressividade em homens e saúde em mulheres</a:t>
            </a:r>
          </a:p>
        </p:txBody>
      </p:sp>
    </p:spTree>
    <p:extLst>
      <p:ext uri="{BB962C8B-B14F-4D97-AF65-F5344CB8AC3E}">
        <p14:creationId xmlns:p14="http://schemas.microsoft.com/office/powerpoint/2010/main" val="376267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layful love">
            <a:extLst>
              <a:ext uri="{FF2B5EF4-FFF2-40B4-BE49-F238E27FC236}">
                <a16:creationId xmlns:a16="http://schemas.microsoft.com/office/drawing/2014/main" id="{930E91A4-91BF-4EA1-B7BA-7FB372DB4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7DC36C-E453-43D9-B159-98DCB2FD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Evidências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3A95B2-7BF8-4C2B-AB23-C9210EA82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BR" sz="1800" dirty="0"/>
              <a:t>Galhofa costuma ser uma característica desejada quando se pergunta como seria um parceiro ideal (ex.: </a:t>
            </a:r>
            <a:r>
              <a:rPr lang="pt-BR" sz="1800" dirty="0" err="1"/>
              <a:t>Proyer</a:t>
            </a:r>
            <a:r>
              <a:rPr lang="pt-BR" sz="1800" dirty="0"/>
              <a:t> &amp; Wagner, 2015)</a:t>
            </a:r>
          </a:p>
          <a:p>
            <a:r>
              <a:rPr lang="pt-BR" sz="1800" dirty="0"/>
              <a:t>Correlações entre galhofa e satisfação com o relacionamento tendem a ser pequenas</a:t>
            </a:r>
          </a:p>
          <a:p>
            <a:r>
              <a:rPr lang="pt-BR" sz="1800" dirty="0"/>
              <a:t>Porém, elas tornam-se significativas quando compara-se a </a:t>
            </a:r>
            <a:r>
              <a:rPr lang="pt-BR" sz="1800" dirty="0" err="1"/>
              <a:t>auto-avaliação</a:t>
            </a:r>
            <a:r>
              <a:rPr lang="pt-BR" sz="1800" dirty="0"/>
              <a:t> com a avaliação do parceiro (Wolf, </a:t>
            </a:r>
            <a:r>
              <a:rPr lang="pt-BR" sz="1800" dirty="0" err="1"/>
              <a:t>Brauer</a:t>
            </a:r>
            <a:r>
              <a:rPr lang="pt-BR" sz="1800" dirty="0"/>
              <a:t> &amp; </a:t>
            </a:r>
            <a:r>
              <a:rPr lang="pt-BR" sz="1800" dirty="0" err="1"/>
              <a:t>Proyer</a:t>
            </a:r>
            <a:r>
              <a:rPr lang="pt-BR" sz="1800" dirty="0"/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426134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ayful love">
            <a:extLst>
              <a:ext uri="{FF2B5EF4-FFF2-40B4-BE49-F238E27FC236}">
                <a16:creationId xmlns:a16="http://schemas.microsoft.com/office/drawing/2014/main" id="{115712A2-F861-4D3E-AB7C-67A9D0B96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" b="2416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A56B33-948A-4F62-9209-E59005B2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Autofit/>
          </a:bodyPr>
          <a:lstStyle/>
          <a:p>
            <a:pPr algn="ctr"/>
            <a:r>
              <a:rPr lang="en-US" sz="1600" dirty="0"/>
              <a:t>Wolf, A., </a:t>
            </a:r>
            <a:r>
              <a:rPr lang="en-US" sz="1600" dirty="0" err="1"/>
              <a:t>Brauer</a:t>
            </a:r>
            <a:r>
              <a:rPr lang="en-US" sz="1600" dirty="0"/>
              <a:t>, K. &amp; </a:t>
            </a:r>
            <a:r>
              <a:rPr lang="en-US" sz="1600" dirty="0" err="1"/>
              <a:t>Proyer</a:t>
            </a:r>
            <a:r>
              <a:rPr lang="en-US" sz="1600" dirty="0"/>
              <a:t>, R. T. 2016. “Playfulness in Romantic Relationships and Relationship Satisfaction: Do Birds of a Feather Flock Together or Do Opposites Attract?” Poster presented at the 18th European Conference on Personality, Timisoara, Romania, July 2016</a:t>
            </a:r>
            <a:endParaRPr lang="pt-BR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B2DE43-CB24-458F-858B-DB30B95C5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t-BR" sz="1800" dirty="0"/>
              <a:t>Satisfação </a:t>
            </a:r>
            <a:r>
              <a:rPr lang="pt-BR" sz="1800" dirty="0">
                <a:latin typeface="Mistral" panose="03090702030407020403" pitchFamily="66" charset="0"/>
              </a:rPr>
              <a:t>♂ </a:t>
            </a:r>
            <a:r>
              <a:rPr lang="pt-BR" sz="1800" dirty="0"/>
              <a:t>com sexualidade, união (</a:t>
            </a:r>
            <a:r>
              <a:rPr lang="pt-BR" sz="1800" dirty="0" err="1"/>
              <a:t>togetherness</a:t>
            </a:r>
            <a:r>
              <a:rPr lang="pt-BR" sz="1800" dirty="0"/>
              <a:t>) e ternura (</a:t>
            </a:r>
            <a:r>
              <a:rPr lang="pt-BR" sz="1800" dirty="0" err="1"/>
              <a:t>tenderness</a:t>
            </a:r>
            <a:r>
              <a:rPr lang="pt-BR" sz="1800" dirty="0"/>
              <a:t>) correlaciona + com galhofa da parceira</a:t>
            </a:r>
          </a:p>
          <a:p>
            <a:endParaRPr lang="pt-BR" sz="1800" dirty="0"/>
          </a:p>
          <a:p>
            <a:r>
              <a:rPr lang="pt-BR" sz="1800" dirty="0"/>
              <a:t>Desconfiança </a:t>
            </a:r>
            <a:r>
              <a:rPr lang="pt-BR" sz="1800" dirty="0">
                <a:latin typeface="Mistral" panose="03090702030407020403" pitchFamily="66" charset="0"/>
              </a:rPr>
              <a:t>♀</a:t>
            </a:r>
            <a:r>
              <a:rPr lang="pt-BR" sz="1800" dirty="0"/>
              <a:t> correlaciona + com galhofas descontraída, intelectual e caprichosa do parceiro</a:t>
            </a:r>
          </a:p>
        </p:txBody>
      </p:sp>
    </p:spTree>
    <p:extLst>
      <p:ext uri="{BB962C8B-B14F-4D97-AF65-F5344CB8AC3E}">
        <p14:creationId xmlns:p14="http://schemas.microsoft.com/office/powerpoint/2010/main" val="2287503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673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Mistral</vt:lpstr>
      <vt:lpstr>Tema do Office</vt:lpstr>
      <vt:lpstr>Pessoas brincalhonas são mais atraentes?</vt:lpstr>
      <vt:lpstr>Apresentação do PowerPoint</vt:lpstr>
      <vt:lpstr>Dimensões OLIW: galhofa direcionada ao outro (Other-directed)</vt:lpstr>
      <vt:lpstr>Dimensões OLIW: galhofa descontraída (Lighthearted)</vt:lpstr>
      <vt:lpstr>Dimensões OLIW: galhofa intelectual (Intellectual)</vt:lpstr>
      <vt:lpstr>Dimensões OLIW: galhofa caprichosa (Whimsical)</vt:lpstr>
      <vt:lpstr>Hipótese: signal theory of playfulness</vt:lpstr>
      <vt:lpstr>Evidências</vt:lpstr>
      <vt:lpstr>Wolf, A., Brauer, K. &amp; Proyer, R. T. 2016. “Playfulness in Romantic Relationships and Relationship Satisfaction: Do Birds of a Feather Flock Together or Do Opposites Attract?” Poster presented at the 18th European Conference on Personality, Timisoara, Romania, July 2016</vt:lpstr>
      <vt:lpstr>Proyer, R. T., Brauer, K., Wolf, A., &amp; Chick, G. (2018). Beyond the ludic lover: individual differences in playfulness and love styles in heterosexual relationships. American journal of play, 10(3), 265-289</vt:lpstr>
      <vt:lpstr>Conseguimos perceber a galhofa do(a) parceiro(a)?</vt:lpstr>
      <vt:lpstr>Comparações entre parceiros</vt:lpstr>
      <vt:lpstr>Proyer, R. T., Gander, F., Bertenshaw, E. J., &amp; Brauer, K. (2018). The positive relationships of playfulness with indicators of health, activity, and physical fitness. Frontiers in psychology, 9, 1-16. Doi: 10.3389/fpsyg.2018.01440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Pessoas brincalhonas são mais atraentes?</dc:title>
  <dc:creator>Yago Luksevicius de Moraes</dc:creator>
  <cp:lastModifiedBy>Yago Luksevicius de Moraes</cp:lastModifiedBy>
  <cp:revision>4</cp:revision>
  <dcterms:created xsi:type="dcterms:W3CDTF">2019-04-10T12:34:01Z</dcterms:created>
  <dcterms:modified xsi:type="dcterms:W3CDTF">2019-05-09T19:44:24Z</dcterms:modified>
</cp:coreProperties>
</file>