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7" r:id="rId2"/>
    <p:sldId id="302" r:id="rId3"/>
    <p:sldId id="296" r:id="rId4"/>
    <p:sldId id="279" r:id="rId5"/>
    <p:sldId id="273" r:id="rId6"/>
    <p:sldId id="300" r:id="rId7"/>
    <p:sldId id="274" r:id="rId8"/>
    <p:sldId id="294" r:id="rId9"/>
    <p:sldId id="283" r:id="rId10"/>
    <p:sldId id="295" r:id="rId11"/>
    <p:sldId id="284" r:id="rId12"/>
    <p:sldId id="276" r:id="rId13"/>
    <p:sldId id="280" r:id="rId14"/>
    <p:sldId id="277" r:id="rId15"/>
    <p:sldId id="281" r:id="rId16"/>
    <p:sldId id="282" r:id="rId17"/>
    <p:sldId id="278" r:id="rId18"/>
    <p:sldId id="293" r:id="rId19"/>
    <p:sldId id="286" r:id="rId20"/>
    <p:sldId id="287" r:id="rId21"/>
    <p:sldId id="288" r:id="rId22"/>
    <p:sldId id="289" r:id="rId23"/>
    <p:sldId id="301" r:id="rId24"/>
    <p:sldId id="268" r:id="rId25"/>
    <p:sldId id="269" r:id="rId26"/>
    <p:sldId id="271" r:id="rId27"/>
    <p:sldId id="270" r:id="rId28"/>
    <p:sldId id="285" r:id="rId29"/>
    <p:sldId id="29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8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5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0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4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9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3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31BF046-0A00-3C47-B935-6884AD094B94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3AA0B6D-9CD6-E24B-BDEF-A59ADA67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69AD-7515-AB44-A89A-9A898A7F8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5092" y="888380"/>
            <a:ext cx="7471317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</a:rPr>
              <a:t>Diferenças</a:t>
            </a:r>
            <a:r>
              <a:rPr lang="en-US" sz="3600" dirty="0">
                <a:solidFill>
                  <a:schemeClr val="bg1"/>
                </a:solidFill>
              </a:rPr>
              <a:t> e </a:t>
            </a:r>
            <a:r>
              <a:rPr lang="en-US" sz="3600" dirty="0" err="1">
                <a:solidFill>
                  <a:schemeClr val="bg1"/>
                </a:solidFill>
              </a:rPr>
              <a:t>semelhanças</a:t>
            </a:r>
            <a:r>
              <a:rPr lang="en-US" sz="3600" dirty="0">
                <a:solidFill>
                  <a:schemeClr val="bg1"/>
                </a:solidFill>
              </a:rPr>
              <a:t> no </a:t>
            </a:r>
            <a:r>
              <a:rPr lang="en-US" sz="3600" dirty="0" err="1">
                <a:solidFill>
                  <a:schemeClr val="bg1"/>
                </a:solidFill>
              </a:rPr>
              <a:t>contexto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analítico</a:t>
            </a:r>
            <a:r>
              <a:rPr lang="en-US" sz="3600" dirty="0">
                <a:solidFill>
                  <a:schemeClr val="bg1"/>
                </a:solidFill>
              </a:rPr>
              <a:t> dos </a:t>
            </a:r>
            <a:r>
              <a:rPr lang="en-US" sz="3600" dirty="0" err="1">
                <a:solidFill>
                  <a:schemeClr val="bg1"/>
                </a:solidFill>
              </a:rPr>
              <a:t>modelos</a:t>
            </a:r>
            <a:r>
              <a:rPr lang="en-US" sz="3600" dirty="0">
                <a:solidFill>
                  <a:schemeClr val="bg1"/>
                </a:solidFill>
              </a:rPr>
              <a:t> de Ricardo e de </a:t>
            </a:r>
            <a:r>
              <a:rPr lang="en-US" sz="3600" dirty="0" err="1">
                <a:solidFill>
                  <a:schemeClr val="bg1"/>
                </a:solidFill>
              </a:rPr>
              <a:t>Hecksher</a:t>
            </a:r>
            <a:r>
              <a:rPr lang="en-US" sz="3600" dirty="0">
                <a:solidFill>
                  <a:schemeClr val="bg1"/>
                </a:solidFill>
              </a:rPr>
              <a:t>-Ohlin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52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 dirty="0"/>
              <a:t>Diferenças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512117"/>
            <a:ext cx="11395165" cy="4509860"/>
          </a:xfrm>
        </p:spPr>
        <p:txBody>
          <a:bodyPr>
            <a:normAutofit lnSpcReduction="10000"/>
          </a:bodyPr>
          <a:lstStyle/>
          <a:p>
            <a:endParaRPr lang="pt-BR" sz="2400" dirty="0"/>
          </a:p>
          <a:p>
            <a:r>
              <a:rPr lang="pt-BR" sz="2400" dirty="0"/>
              <a:t>No modelo de. HO: </a:t>
            </a:r>
          </a:p>
          <a:p>
            <a:r>
              <a:rPr lang="pt-BR" sz="2400" dirty="0"/>
              <a:t>A FPP é côncava; existem 2 fatores – pressupõe-se lei dos rendimentos marginais decrescentes dos fatores. Ocorre mudança na inclinação ao longo da FPP.</a:t>
            </a:r>
          </a:p>
          <a:p>
            <a:endParaRPr lang="pt-BR" sz="2400" dirty="0"/>
          </a:p>
          <a:p>
            <a:r>
              <a:rPr lang="pt-BR" sz="2400" dirty="0"/>
              <a:t>A FPP geralmente é </a:t>
            </a:r>
            <a:r>
              <a:rPr lang="pt-BR" sz="2400" dirty="0" err="1"/>
              <a:t>viesada</a:t>
            </a:r>
            <a:r>
              <a:rPr lang="pt-BR" sz="2400" dirty="0"/>
              <a:t> para o eixo do bem que usa de forma relativamente intensiva, o insumo relativamente abundante no país. </a:t>
            </a:r>
          </a:p>
          <a:p>
            <a:endParaRPr lang="pt-BR" sz="2400" dirty="0"/>
          </a:p>
          <a:p>
            <a:r>
              <a:rPr lang="pt-BR" sz="2400" dirty="0"/>
              <a:t>No modelo de HO, pressupõe-se </a:t>
            </a:r>
            <a:r>
              <a:rPr lang="pt-BR" sz="2400" b="1" dirty="0"/>
              <a:t>a igualdade entre a tecnologia e as preferências dos consumidores entre os países</a:t>
            </a:r>
            <a:r>
              <a:rPr lang="pt-BR" sz="2400" dirty="0"/>
              <a:t>. No modelo de Ricardo a tecnologia difere entre os países porém as preferências também são idênticas.</a:t>
            </a:r>
          </a:p>
        </p:txBody>
      </p:sp>
    </p:spTree>
    <p:extLst>
      <p:ext uri="{BB962C8B-B14F-4D97-AF65-F5344CB8AC3E}">
        <p14:creationId xmlns:p14="http://schemas.microsoft.com/office/powerpoint/2010/main" val="3674715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 dirty="0"/>
              <a:t>Diferenças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34" y="1673907"/>
            <a:ext cx="11055532" cy="4509860"/>
          </a:xfrm>
        </p:spPr>
        <p:txBody>
          <a:bodyPr>
            <a:normAutofit/>
          </a:bodyPr>
          <a:lstStyle/>
          <a:p>
            <a:r>
              <a:rPr lang="pt-BR" sz="2400" dirty="0"/>
              <a:t>3. No modelo de Ricardo ocorre especialização completa na produção de um dos bens. Uma vez identificada a vantagem comparativa, se o país começa a comercializar, o trabalho passa a ser integralmente empregado no setor para o qual o país apresenta menor custo de oportunidade. O outro bem é obtido de outro país. </a:t>
            </a:r>
          </a:p>
          <a:p>
            <a:endParaRPr lang="pt-BR" sz="2400" dirty="0"/>
          </a:p>
          <a:p>
            <a:r>
              <a:rPr lang="pt-BR" sz="2400" dirty="0"/>
              <a:t>No modelo de HO, aumenta a produção do bem para o qual existe vantagem comparativa mas não ocorre especialização completa devido às pressuposições (lei dos rendimentos decrescentes). No Curto Prazo: ambos os insumos </a:t>
            </a:r>
            <a:r>
              <a:rPr lang="pt-BR" sz="2400" dirty="0" err="1"/>
              <a:t>K</a:t>
            </a:r>
            <a:r>
              <a:rPr lang="pt-BR" sz="2400" dirty="0"/>
              <a:t> e L empregados no setor em expansão ganham. No Longo Prazo, o insumo empregado de forma intensiva pelo bem para o qual o país apresenta vantagem comparativa ganha em termos de maiores recursos por unidade empregada.</a:t>
            </a:r>
          </a:p>
        </p:txBody>
      </p:sp>
    </p:spTree>
    <p:extLst>
      <p:ext uri="{BB962C8B-B14F-4D97-AF65-F5344CB8AC3E}">
        <p14:creationId xmlns:p14="http://schemas.microsoft.com/office/powerpoint/2010/main" val="286096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39" y="1848078"/>
            <a:ext cx="11395165" cy="4509860"/>
          </a:xfrm>
        </p:spPr>
        <p:txBody>
          <a:bodyPr>
            <a:normAutofit/>
          </a:bodyPr>
          <a:lstStyle/>
          <a:p>
            <a:r>
              <a:rPr lang="pt-BR" sz="2400" dirty="0"/>
              <a:t>1. Ambos assumem Competição Perfeita nos mercados de bens e de fatores.</a:t>
            </a:r>
          </a:p>
          <a:p>
            <a:endParaRPr lang="pt-BR" sz="2400" dirty="0"/>
          </a:p>
          <a:p>
            <a:r>
              <a:rPr lang="pt-BR" sz="2400" dirty="0"/>
              <a:t>2. Retornos constantes à escala.</a:t>
            </a:r>
          </a:p>
          <a:p>
            <a:endParaRPr lang="pt-BR" sz="2400" dirty="0"/>
          </a:p>
          <a:p>
            <a:r>
              <a:rPr lang="pt-BR" sz="2400" dirty="0"/>
              <a:t>3. Permitem explicar o comércio utilizando o conceito de Vantagens Comparativas.</a:t>
            </a:r>
          </a:p>
        </p:txBody>
      </p:sp>
    </p:spTree>
    <p:extLst>
      <p:ext uri="{BB962C8B-B14F-4D97-AF65-F5344CB8AC3E}">
        <p14:creationId xmlns:p14="http://schemas.microsoft.com/office/powerpoint/2010/main" val="232020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11" y="1871345"/>
            <a:ext cx="11395165" cy="3364683"/>
          </a:xfrm>
        </p:spPr>
        <p:txBody>
          <a:bodyPr>
            <a:normAutofit/>
          </a:bodyPr>
          <a:lstStyle/>
          <a:p>
            <a:r>
              <a:rPr lang="pt-BR" sz="2400" dirty="0"/>
              <a:t>4. Utilizam a Fronteira de Possibilidade de Produção (FPP) para ilustração gráfica do equilíbrio antes e pós início de comércio. 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5. Consideram 2 países que produzem e consomem 2 bens antes do comércio, cada qual com o seu custo de oportunidade.</a:t>
            </a:r>
          </a:p>
        </p:txBody>
      </p:sp>
    </p:spTree>
    <p:extLst>
      <p:ext uri="{BB962C8B-B14F-4D97-AF65-F5344CB8AC3E}">
        <p14:creationId xmlns:p14="http://schemas.microsoft.com/office/powerpoint/2010/main" val="1643316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848078"/>
            <a:ext cx="11395165" cy="4509860"/>
          </a:xfrm>
        </p:spPr>
        <p:txBody>
          <a:bodyPr>
            <a:normAutofit/>
          </a:bodyPr>
          <a:lstStyle/>
          <a:p>
            <a:r>
              <a:rPr lang="pt-BR" sz="2400" dirty="0"/>
              <a:t>6. A indução ao comércio dá-se via preço relativo mais elevado no mercado estrangeiro para o bem que apresenta vantagem comparativa.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7. Podem ter a expressão de suas diferenças em termos de produtividade marginal dos fatores de produção, bem como dos respectivos coeficientes técnicos.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1737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97" y="1695678"/>
            <a:ext cx="10761617" cy="4509860"/>
          </a:xfrm>
        </p:spPr>
        <p:txBody>
          <a:bodyPr>
            <a:normAutofit/>
          </a:bodyPr>
          <a:lstStyle/>
          <a:p>
            <a:r>
              <a:rPr lang="pt-BR" sz="2800" dirty="0"/>
              <a:t>8. Pressupõem que os fatores de produção podem se mover livremente entre as indústrias mas não se movem entre países.</a:t>
            </a:r>
          </a:p>
          <a:p>
            <a:endParaRPr lang="pt-BR" sz="2800" dirty="0"/>
          </a:p>
          <a:p>
            <a:r>
              <a:rPr lang="pt-BR" sz="2800" dirty="0"/>
              <a:t>9. Os bens são trocados livremente entre os países.</a:t>
            </a:r>
          </a:p>
          <a:p>
            <a:endParaRPr lang="pt-BR" sz="2800" dirty="0"/>
          </a:p>
          <a:p>
            <a:r>
              <a:rPr lang="pt-BR" sz="2800" dirty="0"/>
              <a:t>10. Permitem demonstrar que o comércio leva a um aumento no preço relativo do bem para o qual o país possui vantagem comparativa.</a:t>
            </a:r>
          </a:p>
        </p:txBody>
      </p:sp>
    </p:spTree>
    <p:extLst>
      <p:ext uri="{BB962C8B-B14F-4D97-AF65-F5344CB8AC3E}">
        <p14:creationId xmlns:p14="http://schemas.microsoft.com/office/powerpoint/2010/main" val="3004189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512117"/>
            <a:ext cx="11395165" cy="4509860"/>
          </a:xfrm>
        </p:spPr>
        <p:txBody>
          <a:bodyPr>
            <a:normAutofit/>
          </a:bodyPr>
          <a:lstStyle/>
          <a:p>
            <a:r>
              <a:rPr lang="pt-BR" sz="2400" dirty="0"/>
              <a:t>11. O preço relativo também expressa o custo de oportunidade.</a:t>
            </a:r>
          </a:p>
          <a:p>
            <a:endParaRPr lang="pt-BR" sz="2400" dirty="0"/>
          </a:p>
          <a:p>
            <a:r>
              <a:rPr lang="pt-BR" sz="2400" dirty="0"/>
              <a:t>12. Quando ocorre comércio entre os países, existe convergência entre os preços relativos nos países com o do mercado internacional.</a:t>
            </a:r>
          </a:p>
          <a:p>
            <a:endParaRPr lang="pt-BR" sz="2400" dirty="0"/>
          </a:p>
          <a:p>
            <a:r>
              <a:rPr lang="pt-BR" sz="2400" dirty="0"/>
              <a:t>13. Com o comércio, melhoram os termos de troca entre os países (PX/PM), de forma que o preço relativo das exportações torna-se mais alto e das importações mais baixo.</a:t>
            </a:r>
          </a:p>
        </p:txBody>
      </p:sp>
    </p:spTree>
    <p:extLst>
      <p:ext uri="{BB962C8B-B14F-4D97-AF65-F5344CB8AC3E}">
        <p14:creationId xmlns:p14="http://schemas.microsoft.com/office/powerpoint/2010/main" val="1602238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Similaridades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848078"/>
            <a:ext cx="11395165" cy="4509860"/>
          </a:xfrm>
        </p:spPr>
        <p:txBody>
          <a:bodyPr>
            <a:normAutofit/>
          </a:bodyPr>
          <a:lstStyle/>
          <a:p>
            <a:r>
              <a:rPr lang="pt-BR" sz="2800" dirty="0"/>
              <a:t>14. Ambos resultam em aumento no volume produzido do bem para o qual o país tem VC após o início do comércio e redução do segundo bem. </a:t>
            </a:r>
          </a:p>
          <a:p>
            <a:endParaRPr lang="pt-BR" sz="2800" dirty="0"/>
          </a:p>
          <a:p>
            <a:r>
              <a:rPr lang="pt-BR" sz="2800" dirty="0"/>
              <a:t>15. A diferença no custo de oportunidade dos bens é definida pelos diferentes valores de produto marginal ou quantidade de insumo necessário para produzir uma unidade do bem.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98725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237A-70F1-5944-BBB6-0831BA9F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Relação</a:t>
            </a:r>
            <a:r>
              <a:rPr lang="en-US" dirty="0"/>
              <a:t> entre </a:t>
            </a:r>
            <a:r>
              <a:rPr lang="en-US" dirty="0" err="1"/>
              <a:t>preços</a:t>
            </a:r>
            <a:r>
              <a:rPr lang="en-US" dirty="0"/>
              <a:t> dos bens e </a:t>
            </a:r>
            <a:r>
              <a:rPr lang="en-US" dirty="0" err="1"/>
              <a:t>preços</a:t>
            </a:r>
            <a:r>
              <a:rPr lang="en-US" dirty="0"/>
              <a:t> dos </a:t>
            </a:r>
            <a:r>
              <a:rPr lang="en-US" dirty="0" err="1"/>
              <a:t>fatores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59A7B-786C-6145-94AA-766246E0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11087"/>
            <a:ext cx="10646229" cy="39188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16. Em cada mercado, pode-se definir o retorno relativo ao insumo (</a:t>
            </a:r>
            <a:r>
              <a:rPr lang="pt-BR" sz="2400" dirty="0" err="1"/>
              <a:t>w</a:t>
            </a:r>
            <a:r>
              <a:rPr lang="pt-BR" sz="2400" dirty="0"/>
              <a:t> no caso de trabalho e </a:t>
            </a:r>
            <a:r>
              <a:rPr lang="pt-BR" sz="2400" dirty="0" err="1"/>
              <a:t>r</a:t>
            </a:r>
            <a:r>
              <a:rPr lang="pt-BR" sz="2400" dirty="0"/>
              <a:t> no caso de capital) como igual ao valor de seu produto marginal.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Exemplo:  </a:t>
            </a:r>
          </a:p>
          <a:p>
            <a:pPr>
              <a:lnSpc>
                <a:spcPct val="150000"/>
              </a:lnSpc>
            </a:pPr>
            <a:r>
              <a:rPr lang="pt-BR" sz="2400" dirty="0" err="1"/>
              <a:t>w</a:t>
            </a:r>
            <a:r>
              <a:rPr lang="pt-BR" sz="2400" dirty="0"/>
              <a:t> = </a:t>
            </a:r>
            <a:r>
              <a:rPr lang="pt-BR" sz="2400" dirty="0" err="1"/>
              <a:t>Px</a:t>
            </a:r>
            <a:r>
              <a:rPr lang="pt-BR" sz="2400" dirty="0"/>
              <a:t>. </a:t>
            </a:r>
            <a:r>
              <a:rPr lang="pt-BR" sz="2400" dirty="0" err="1"/>
              <a:t>PMgLx</a:t>
            </a:r>
            <a:r>
              <a:rPr lang="pt-BR" sz="2400" dirty="0"/>
              <a:t>; </a:t>
            </a:r>
          </a:p>
          <a:p>
            <a:pPr>
              <a:lnSpc>
                <a:spcPct val="150000"/>
              </a:lnSpc>
            </a:pPr>
            <a:r>
              <a:rPr lang="pt-BR" sz="2400" dirty="0" err="1"/>
              <a:t>r</a:t>
            </a:r>
            <a:r>
              <a:rPr lang="pt-BR" sz="2400" dirty="0"/>
              <a:t> = </a:t>
            </a:r>
            <a:r>
              <a:rPr lang="pt-BR" sz="2400" dirty="0" err="1"/>
              <a:t>Px</a:t>
            </a:r>
            <a:r>
              <a:rPr lang="pt-BR" sz="2400" dirty="0"/>
              <a:t>. </a:t>
            </a:r>
            <a:r>
              <a:rPr lang="pt-BR" sz="2400" dirty="0" err="1"/>
              <a:t>PMgKx</a:t>
            </a:r>
            <a:r>
              <a:rPr lang="pt-BR" sz="2400" dirty="0"/>
              <a:t>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17. A pressuposição de competição perfeita implica que o ponto de máximo lucro: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         </a:t>
            </a:r>
            <a:r>
              <a:rPr lang="pt-BR" sz="2400" dirty="0" err="1"/>
              <a:t>Px</a:t>
            </a:r>
            <a:r>
              <a:rPr lang="pt-BR" sz="2400" dirty="0"/>
              <a:t> </a:t>
            </a:r>
            <a:r>
              <a:rPr lang="pt-BR" sz="2400" dirty="0" err="1"/>
              <a:t>Qx</a:t>
            </a:r>
            <a:r>
              <a:rPr lang="pt-BR" sz="2400" dirty="0"/>
              <a:t> = w. </a:t>
            </a:r>
            <a:r>
              <a:rPr lang="pt-BR" sz="2400" dirty="0" err="1"/>
              <a:t>Lx</a:t>
            </a:r>
            <a:r>
              <a:rPr lang="pt-BR" sz="2400" dirty="0"/>
              <a:t> + r. </a:t>
            </a:r>
            <a:r>
              <a:rPr lang="pt-BR" sz="2400" dirty="0" err="1"/>
              <a:t>Kx</a:t>
            </a:r>
            <a:endParaRPr lang="pt-BR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713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C7D3-5B3A-144F-AFEA-AF019D6E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4" y="718456"/>
            <a:ext cx="10885715" cy="5181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pt-BR" sz="2000" dirty="0"/>
              <a:t>1. A uma dada taxa (</a:t>
            </a:r>
            <a:r>
              <a:rPr lang="pt-BR" sz="2000" dirty="0" err="1"/>
              <a:t>w</a:t>
            </a:r>
            <a:r>
              <a:rPr lang="pt-BR" sz="2000" dirty="0"/>
              <a:t>/</a:t>
            </a:r>
            <a:r>
              <a:rPr lang="pt-BR" sz="2000" dirty="0" err="1"/>
              <a:t>r</a:t>
            </a:r>
            <a:r>
              <a:rPr lang="pt-BR" sz="2000" dirty="0"/>
              <a:t>), a produção de batata requer 3L e 1K.  A produção de armas requer 2 unidades de trabalho e uma unidade de capital. Pode-se afirmar, portanto, que: </a:t>
            </a:r>
            <a:endParaRPr lang="en-US" sz="2000" dirty="0"/>
          </a:p>
          <a:p>
            <a:r>
              <a:rPr lang="pt-BR" sz="2000" dirty="0"/>
              <a:t> (a) Batatas e armas são relativamente intensivas em trabalho.</a:t>
            </a:r>
            <a:endParaRPr lang="en-US" sz="2000" dirty="0"/>
          </a:p>
          <a:p>
            <a:r>
              <a:rPr lang="pt-BR" sz="2000" dirty="0"/>
              <a:t> (</a:t>
            </a:r>
            <a:r>
              <a:rPr lang="pt-BR" sz="2000" dirty="0" err="1"/>
              <a:t>b</a:t>
            </a:r>
            <a:r>
              <a:rPr lang="pt-BR" sz="2000" dirty="0"/>
              <a:t>) Batata é relativamente intensiva em capital.</a:t>
            </a:r>
            <a:endParaRPr lang="en-US" sz="2000" dirty="0"/>
          </a:p>
          <a:p>
            <a:r>
              <a:rPr lang="pt-BR" sz="2000" dirty="0"/>
              <a:t> (</a:t>
            </a:r>
            <a:r>
              <a:rPr lang="pt-BR" sz="2000" dirty="0" err="1"/>
              <a:t>c</a:t>
            </a:r>
            <a:r>
              <a:rPr lang="pt-BR" sz="2000" dirty="0"/>
              <a:t>) Arma é relativamente intensiva em trabalho.</a:t>
            </a:r>
            <a:endParaRPr lang="en-US" sz="2000" dirty="0"/>
          </a:p>
          <a:p>
            <a:r>
              <a:rPr lang="pt-BR" sz="2000" dirty="0"/>
              <a:t> (</a:t>
            </a:r>
            <a:r>
              <a:rPr lang="pt-BR" sz="2000" dirty="0" err="1"/>
              <a:t>d</a:t>
            </a:r>
            <a:r>
              <a:rPr lang="pt-BR" sz="2000" dirty="0"/>
              <a:t>) Batata é relativamente intensiva em trabalho e arma é intensiva em capital</a:t>
            </a:r>
            <a:endParaRPr lang="en-US" sz="2000" dirty="0"/>
          </a:p>
          <a:p>
            <a:r>
              <a:rPr lang="pt-BR" sz="2000" dirty="0"/>
              <a:t> (e) Não se tem informação suficiente para fazer qualquer afirmação quanto ao emprego mais ou menos intensivo dos insumos.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271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C1CE3-D2D8-654B-8856-2D05048D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88422"/>
            <a:ext cx="7729728" cy="1188720"/>
          </a:xfrm>
        </p:spPr>
        <p:txBody>
          <a:bodyPr/>
          <a:lstStyle/>
          <a:p>
            <a:r>
              <a:rPr lang="en-US" dirty="0" err="1"/>
              <a:t>Atenção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B08A-8FE4-C048-8EDD-10FCE15A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95" y="2236425"/>
            <a:ext cx="10587210" cy="3371400"/>
          </a:xfrm>
        </p:spPr>
        <p:txBody>
          <a:bodyPr/>
          <a:lstStyle/>
          <a:p>
            <a:r>
              <a:rPr lang="en-US" dirty="0" err="1"/>
              <a:t>Questões</a:t>
            </a:r>
            <a:r>
              <a:rPr lang="en-US" dirty="0"/>
              <a:t> </a:t>
            </a:r>
            <a:r>
              <a:rPr lang="en-US" dirty="0" err="1"/>
              <a:t>respondidas</a:t>
            </a:r>
            <a:r>
              <a:rPr lang="en-US" dirty="0"/>
              <a:t> </a:t>
            </a:r>
            <a:r>
              <a:rPr lang="en-US" dirty="0" err="1"/>
              <a:t>após</a:t>
            </a:r>
            <a:r>
              <a:rPr lang="en-US" dirty="0"/>
              <a:t> o final da aula:</a:t>
            </a:r>
          </a:p>
          <a:p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referimos</a:t>
            </a:r>
            <a:r>
              <a:rPr lang="en-US" dirty="0"/>
              <a:t> a </a:t>
            </a:r>
            <a:r>
              <a:rPr lang="en-US" dirty="0" err="1"/>
              <a:t>tecnologia</a:t>
            </a:r>
            <a:r>
              <a:rPr lang="en-US" dirty="0"/>
              <a:t> no </a:t>
            </a:r>
            <a:r>
              <a:rPr lang="en-US" dirty="0" err="1"/>
              <a:t>modelo</a:t>
            </a:r>
            <a:r>
              <a:rPr lang="en-US" dirty="0"/>
              <a:t> de Ricardo,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relacionando</a:t>
            </a:r>
            <a:r>
              <a:rPr lang="en-US" dirty="0"/>
              <a:t> com o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unidade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 para </a:t>
            </a:r>
            <a:r>
              <a:rPr lang="en-US" dirty="0" err="1"/>
              <a:t>produzir</a:t>
            </a:r>
            <a:r>
              <a:rPr lang="en-US" dirty="0"/>
              <a:t> um dado </a:t>
            </a:r>
            <a:r>
              <a:rPr lang="en-US" dirty="0" err="1"/>
              <a:t>bem</a:t>
            </a:r>
            <a:r>
              <a:rPr lang="en-US" dirty="0"/>
              <a:t>. Podemos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dizer</a:t>
            </a:r>
            <a:r>
              <a:rPr lang="en-US" dirty="0"/>
              <a:t> que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função</a:t>
            </a:r>
            <a:r>
              <a:rPr lang="en-US" dirty="0"/>
              <a:t> da </a:t>
            </a:r>
            <a:r>
              <a:rPr lang="en-US" dirty="0" err="1"/>
              <a:t>tecnologia</a:t>
            </a:r>
            <a:r>
              <a:rPr lang="en-US" dirty="0"/>
              <a:t>/</a:t>
            </a:r>
            <a:r>
              <a:rPr lang="en-US" dirty="0" err="1"/>
              <a:t>treinamento</a:t>
            </a:r>
            <a:r>
              <a:rPr lang="en-US" dirty="0"/>
              <a:t> do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atinge</a:t>
            </a:r>
            <a:r>
              <a:rPr lang="en-US" dirty="0"/>
              <a:t> um </a:t>
            </a:r>
            <a:r>
              <a:rPr lang="en-US" dirty="0" err="1"/>
              <a:t>determinado</a:t>
            </a:r>
            <a:r>
              <a:rPr lang="en-US" dirty="0"/>
              <a:t> </a:t>
            </a:r>
            <a:r>
              <a:rPr lang="en-US" dirty="0" err="1"/>
              <a:t>nível</a:t>
            </a:r>
            <a:r>
              <a:rPr lang="en-US" dirty="0"/>
              <a:t> de </a:t>
            </a:r>
            <a:r>
              <a:rPr lang="en-US" dirty="0" err="1"/>
              <a:t>produtividade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produção</a:t>
            </a:r>
            <a:r>
              <a:rPr lang="en-US" dirty="0"/>
              <a:t> de um dado </a:t>
            </a:r>
            <a:r>
              <a:rPr lang="en-US" dirty="0" err="1"/>
              <a:t>bem</a:t>
            </a:r>
            <a:r>
              <a:rPr lang="en-US" dirty="0"/>
              <a:t>.</a:t>
            </a:r>
          </a:p>
          <a:p>
            <a:r>
              <a:rPr lang="en-US" dirty="0" err="1"/>
              <a:t>Quem</a:t>
            </a:r>
            <a:r>
              <a:rPr lang="en-US" dirty="0"/>
              <a:t> </a:t>
            </a:r>
            <a:r>
              <a:rPr lang="en-US" dirty="0" err="1"/>
              <a:t>quiser</a:t>
            </a:r>
            <a:r>
              <a:rPr lang="en-US" dirty="0"/>
              <a:t> </a:t>
            </a:r>
            <a:r>
              <a:rPr lang="en-US" dirty="0" err="1"/>
              <a:t>enviar</a:t>
            </a:r>
            <a:r>
              <a:rPr lang="en-US" dirty="0"/>
              <a:t> </a:t>
            </a:r>
            <a:r>
              <a:rPr lang="en-US" dirty="0" err="1"/>
              <a:t>questões</a:t>
            </a:r>
            <a:r>
              <a:rPr lang="en-US" dirty="0"/>
              <a:t> por email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vou</a:t>
            </a:r>
            <a:r>
              <a:rPr lang="en-US" dirty="0"/>
              <a:t> </a:t>
            </a:r>
            <a:r>
              <a:rPr lang="en-US" dirty="0" err="1"/>
              <a:t>tentando</a:t>
            </a:r>
            <a:r>
              <a:rPr lang="en-US" dirty="0"/>
              <a:t> responder a </a:t>
            </a:r>
            <a:r>
              <a:rPr lang="en-US" dirty="0" err="1"/>
              <a:t>todas</a:t>
            </a:r>
            <a:r>
              <a:rPr lang="en-US" dirty="0"/>
              <a:t>. abs</a:t>
            </a:r>
          </a:p>
        </p:txBody>
      </p:sp>
    </p:spTree>
    <p:extLst>
      <p:ext uri="{BB962C8B-B14F-4D97-AF65-F5344CB8AC3E}">
        <p14:creationId xmlns:p14="http://schemas.microsoft.com/office/powerpoint/2010/main" val="971751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C7D3-5B3A-144F-AFEA-AF019D6E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018" y="7022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pt-BR" dirty="0"/>
              <a:t>1. A uma dada taxa (</a:t>
            </a:r>
            <a:r>
              <a:rPr lang="pt-BR" dirty="0" err="1"/>
              <a:t>w</a:t>
            </a:r>
            <a:r>
              <a:rPr lang="pt-BR" dirty="0"/>
              <a:t>/</a:t>
            </a:r>
            <a:r>
              <a:rPr lang="pt-BR" dirty="0" err="1"/>
              <a:t>r</a:t>
            </a:r>
            <a:r>
              <a:rPr lang="pt-BR" dirty="0"/>
              <a:t>), a produção de batata requer 3L e 1 </a:t>
            </a:r>
            <a:r>
              <a:rPr lang="pt-BR" dirty="0" err="1"/>
              <a:t>K</a:t>
            </a:r>
            <a:r>
              <a:rPr lang="pt-BR" dirty="0"/>
              <a:t>. A produção de armas requer 2 L e 1K. </a:t>
            </a:r>
          </a:p>
          <a:p>
            <a:r>
              <a:rPr lang="pt-BR" dirty="0"/>
              <a:t>Pode-se afirmar, portanto, que: </a:t>
            </a:r>
            <a:endParaRPr lang="en-US" dirty="0"/>
          </a:p>
          <a:p>
            <a:r>
              <a:rPr lang="pt-BR" dirty="0"/>
              <a:t> (a) Batatas e armas são relativamente intensivas em trabalho.</a:t>
            </a:r>
            <a:endParaRPr lang="en-US" dirty="0"/>
          </a:p>
          <a:p>
            <a:r>
              <a:rPr lang="pt-BR" dirty="0"/>
              <a:t> (</a:t>
            </a:r>
            <a:r>
              <a:rPr lang="pt-BR" dirty="0" err="1"/>
              <a:t>b</a:t>
            </a:r>
            <a:r>
              <a:rPr lang="pt-BR" dirty="0"/>
              <a:t>) Batata é relativamente intensiva em capital.</a:t>
            </a:r>
            <a:endParaRPr lang="en-US" dirty="0"/>
          </a:p>
          <a:p>
            <a:r>
              <a:rPr lang="pt-BR" dirty="0"/>
              <a:t> (</a:t>
            </a:r>
            <a:r>
              <a:rPr lang="pt-BR" dirty="0" err="1"/>
              <a:t>c</a:t>
            </a:r>
            <a:r>
              <a:rPr lang="pt-BR" dirty="0"/>
              <a:t>) Arma é relativamente intensiva em trabalho.</a:t>
            </a:r>
            <a:endParaRPr lang="en-US" dirty="0"/>
          </a:p>
          <a:p>
            <a:r>
              <a:rPr lang="pt-BR" b="1" dirty="0"/>
              <a:t> (</a:t>
            </a:r>
            <a:r>
              <a:rPr lang="pt-BR" b="1" dirty="0" err="1"/>
              <a:t>d</a:t>
            </a:r>
            <a:r>
              <a:rPr lang="pt-BR" b="1" dirty="0"/>
              <a:t>) Batata é relativamente intensiva em trabalho e arma é intensiva em capital.</a:t>
            </a:r>
            <a:endParaRPr lang="en-US" dirty="0"/>
          </a:p>
          <a:p>
            <a:r>
              <a:rPr lang="pt-BR" dirty="0"/>
              <a:t> (e) Não se tem informação suficiente para fazer qualquer afirmação quanto ao emprego mais ou menos intensivo dos insumos.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85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66EB1-C34C-7342-907C-DE8A8CEF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576943"/>
            <a:ext cx="10776857" cy="5600020"/>
          </a:xfrm>
        </p:spPr>
        <p:txBody>
          <a:bodyPr>
            <a:normAutofit/>
          </a:bodyPr>
          <a:lstStyle/>
          <a:p>
            <a:r>
              <a:rPr lang="pt-BR" dirty="0"/>
              <a:t>2. Considerar que quando </a:t>
            </a:r>
            <a:r>
              <a:rPr lang="pt-BR" dirty="0" err="1"/>
              <a:t>w</a:t>
            </a:r>
            <a:r>
              <a:rPr lang="pt-BR" dirty="0"/>
              <a:t> =$1 e </a:t>
            </a:r>
            <a:r>
              <a:rPr lang="pt-BR" dirty="0" err="1"/>
              <a:t>r</a:t>
            </a:r>
            <a:r>
              <a:rPr lang="pt-BR" dirty="0"/>
              <a:t> =$1, é necessário empregar três unidades de trabalho e uma unidade de capital para produzir um quilo de batatas. Quando </a:t>
            </a:r>
            <a:r>
              <a:rPr lang="pt-BR" dirty="0" err="1"/>
              <a:t>w</a:t>
            </a:r>
            <a:r>
              <a:rPr lang="pt-BR" dirty="0"/>
              <a:t> = $2 e </a:t>
            </a:r>
            <a:r>
              <a:rPr lang="pt-BR" dirty="0" err="1"/>
              <a:t>r</a:t>
            </a:r>
            <a:r>
              <a:rPr lang="pt-BR" dirty="0"/>
              <a:t> = $1, torna-se necessário empregar duas unidades de trabalho e uma de capital para produzir uma arma. Pode-se afirmar que:</a:t>
            </a:r>
          </a:p>
          <a:p>
            <a:endParaRPr lang="en-US" dirty="0"/>
          </a:p>
          <a:p>
            <a:pPr lvl="0"/>
            <a:r>
              <a:rPr lang="pt-BR" dirty="0"/>
              <a:t>Batata é intensivo em trabalho e arma intensivo em capital</a:t>
            </a:r>
            <a:endParaRPr lang="en-US" dirty="0"/>
          </a:p>
          <a:p>
            <a:pPr lvl="0"/>
            <a:r>
              <a:rPr lang="pt-BR" dirty="0"/>
              <a:t>Batata e arma são intensivas em trabalho;</a:t>
            </a:r>
            <a:endParaRPr lang="en-US" dirty="0"/>
          </a:p>
          <a:p>
            <a:pPr lvl="0"/>
            <a:r>
              <a:rPr lang="pt-BR" dirty="0"/>
              <a:t>Batata é intensiva em capital</a:t>
            </a:r>
            <a:endParaRPr lang="en-US" dirty="0"/>
          </a:p>
          <a:p>
            <a:pPr lvl="0"/>
            <a:r>
              <a:rPr lang="pt-BR" dirty="0"/>
              <a:t>Batata pode ser tanto intensiva em capital como em trabalho.</a:t>
            </a:r>
            <a:endParaRPr lang="en-US" dirty="0"/>
          </a:p>
          <a:p>
            <a:pPr lvl="0"/>
            <a:r>
              <a:rPr lang="pt-BR" dirty="0"/>
              <a:t>Não se pode determinar a intensidade relativa dos fatores com as informações dadas.</a:t>
            </a:r>
            <a:endParaRPr lang="en-US" dirty="0"/>
          </a:p>
          <a:p>
            <a:r>
              <a:rPr lang="pt-BR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54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3EA18-3592-9440-873A-DD0B2E4A0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272143"/>
            <a:ext cx="10748554" cy="5867399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Explicar a diferença entre intensidade e abundância relativa dos fatores de produção. </a:t>
            </a:r>
            <a:endParaRPr lang="en-US" dirty="0"/>
          </a:p>
          <a:p>
            <a:r>
              <a:rPr lang="pt-BR" dirty="0"/>
              <a:t>Explicitar o teorema de </a:t>
            </a:r>
            <a:r>
              <a:rPr lang="pt-BR" dirty="0" err="1"/>
              <a:t>Heckscher</a:t>
            </a:r>
            <a:r>
              <a:rPr lang="pt-BR" dirty="0"/>
              <a:t>-Ohlin.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pt-BR" b="1" dirty="0"/>
              <a:t>Intensidade: refere-se ao emprego relativo de um fator para a obtenção de um determinado bem.</a:t>
            </a:r>
            <a:endParaRPr lang="en-US" dirty="0"/>
          </a:p>
          <a:p>
            <a:r>
              <a:rPr lang="pt-BR" b="1" dirty="0"/>
              <a:t>Exemplo:  Assumindo-se que em uma economia existem dois bens (</a:t>
            </a:r>
            <a:r>
              <a:rPr lang="pt-BR" b="1" dirty="0" err="1"/>
              <a:t>X</a:t>
            </a:r>
            <a:r>
              <a:rPr lang="pt-BR" b="1" dirty="0"/>
              <a:t> e </a:t>
            </a:r>
            <a:r>
              <a:rPr lang="pt-BR" b="1" dirty="0" err="1"/>
              <a:t>Y</a:t>
            </a:r>
            <a:r>
              <a:rPr lang="pt-BR" b="1" dirty="0"/>
              <a:t>) e dois insumos de produção (L e </a:t>
            </a:r>
            <a:r>
              <a:rPr lang="pt-BR" b="1" dirty="0" err="1"/>
              <a:t>K</a:t>
            </a:r>
            <a:r>
              <a:rPr lang="pt-BR" b="1" dirty="0"/>
              <a:t>). Se um desses bens (</a:t>
            </a:r>
            <a:r>
              <a:rPr lang="pt-BR" b="1" dirty="0" err="1"/>
              <a:t>X</a:t>
            </a:r>
            <a:r>
              <a:rPr lang="pt-BR" b="1" dirty="0"/>
              <a:t>) é relativamente intensivo em trabalho, significa que o emprego de trabalho na produção de </a:t>
            </a:r>
            <a:r>
              <a:rPr lang="pt-BR" b="1" dirty="0" err="1"/>
              <a:t>X</a:t>
            </a:r>
            <a:r>
              <a:rPr lang="pt-BR" b="1" dirty="0"/>
              <a:t> é relativamente maior que o emprego do trabalho na produção de </a:t>
            </a:r>
            <a:r>
              <a:rPr lang="pt-BR" b="1" dirty="0" err="1"/>
              <a:t>Y</a:t>
            </a:r>
            <a:r>
              <a:rPr lang="pt-BR" b="1" dirty="0"/>
              <a:t>. Ou seja, nessa economia, tem-se:</a:t>
            </a:r>
            <a:endParaRPr lang="en-US" dirty="0"/>
          </a:p>
          <a:p>
            <a:r>
              <a:rPr lang="pt-BR" b="1" dirty="0"/>
              <a:t>                                 (</a:t>
            </a:r>
            <a:r>
              <a:rPr lang="pt-BR" b="1" dirty="0" err="1"/>
              <a:t>K</a:t>
            </a:r>
            <a:r>
              <a:rPr lang="pt-BR" b="1" dirty="0"/>
              <a:t>/L)</a:t>
            </a:r>
            <a:r>
              <a:rPr lang="pt-BR" b="1" baseline="-25000" dirty="0" err="1"/>
              <a:t>X</a:t>
            </a:r>
            <a:r>
              <a:rPr lang="pt-BR" b="1" dirty="0"/>
              <a:t>  &lt; (</a:t>
            </a:r>
            <a:r>
              <a:rPr lang="pt-BR" b="1" dirty="0" err="1"/>
              <a:t>K</a:t>
            </a:r>
            <a:r>
              <a:rPr lang="pt-BR" b="1" dirty="0"/>
              <a:t>/L)</a:t>
            </a:r>
            <a:r>
              <a:rPr lang="pt-BR" b="1" dirty="0" err="1"/>
              <a:t>y</a:t>
            </a:r>
            <a:r>
              <a:rPr lang="pt-BR" b="1" dirty="0"/>
              <a:t>      ou     (L/</a:t>
            </a:r>
            <a:r>
              <a:rPr lang="pt-BR" b="1" dirty="0" err="1"/>
              <a:t>K</a:t>
            </a:r>
            <a:r>
              <a:rPr lang="pt-BR" b="1" dirty="0"/>
              <a:t>)</a:t>
            </a:r>
            <a:r>
              <a:rPr lang="pt-BR" b="1" dirty="0" err="1"/>
              <a:t>x</a:t>
            </a:r>
            <a:r>
              <a:rPr lang="pt-BR" b="1" dirty="0"/>
              <a:t> &gt; (L/</a:t>
            </a:r>
            <a:r>
              <a:rPr lang="pt-BR" b="1" dirty="0" err="1"/>
              <a:t>K</a:t>
            </a:r>
            <a:r>
              <a:rPr lang="pt-BR" b="1" dirty="0"/>
              <a:t>)</a:t>
            </a:r>
            <a:r>
              <a:rPr lang="pt-BR" b="1" dirty="0" err="1"/>
              <a:t>y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 </a:t>
            </a:r>
            <a:endParaRPr lang="en-US" dirty="0"/>
          </a:p>
          <a:p>
            <a:r>
              <a:rPr lang="pt-BR" b="1" dirty="0"/>
              <a:t>Abundância: refere-se à disponibilidade relativa de um insumo em um dado país. </a:t>
            </a:r>
            <a:endParaRPr lang="en-US" dirty="0"/>
          </a:p>
          <a:p>
            <a:r>
              <a:rPr lang="pt-BR" b="1" dirty="0"/>
              <a:t>Exemplo: Assumindo-se um contexto econômico composto por duas economias (A e </a:t>
            </a:r>
            <a:r>
              <a:rPr lang="pt-BR" b="1" dirty="0" err="1"/>
              <a:t>B</a:t>
            </a:r>
            <a:r>
              <a:rPr lang="pt-BR" b="1" dirty="0"/>
              <a:t>), sendo que em ambas a produção ocorre pelo emprego de dois insumos de produção (L e </a:t>
            </a:r>
            <a:r>
              <a:rPr lang="pt-BR" b="1" dirty="0" err="1"/>
              <a:t>K</a:t>
            </a:r>
            <a:r>
              <a:rPr lang="pt-BR" b="1" dirty="0"/>
              <a:t>). Diz-se que a economia A, por exemplo, é relativamente abundante no insumo L quando:</a:t>
            </a:r>
            <a:endParaRPr lang="en-US" dirty="0"/>
          </a:p>
          <a:p>
            <a:r>
              <a:rPr lang="pt-BR" b="1" dirty="0"/>
              <a:t>                                 </a:t>
            </a:r>
            <a:r>
              <a:rPr lang="es-ES" b="1" dirty="0"/>
              <a:t>(K/L)</a:t>
            </a:r>
            <a:r>
              <a:rPr lang="es-ES" b="1" baseline="30000" dirty="0"/>
              <a:t>A </a:t>
            </a:r>
            <a:r>
              <a:rPr lang="es-ES" b="1" dirty="0"/>
              <a:t> &lt; (K/L)</a:t>
            </a:r>
            <a:r>
              <a:rPr lang="es-ES" b="1" baseline="30000" dirty="0"/>
              <a:t>B</a:t>
            </a:r>
            <a:r>
              <a:rPr lang="es-ES" b="1" dirty="0"/>
              <a:t>       </a:t>
            </a:r>
            <a:r>
              <a:rPr lang="es-ES" b="1" dirty="0" err="1"/>
              <a:t>ou</a:t>
            </a:r>
            <a:r>
              <a:rPr lang="es-ES" b="1" dirty="0"/>
              <a:t> </a:t>
            </a:r>
            <a:r>
              <a:rPr lang="pt-BR" b="1" dirty="0"/>
              <a:t>      </a:t>
            </a:r>
            <a:r>
              <a:rPr lang="es-ES" b="1" dirty="0"/>
              <a:t>(L/K)</a:t>
            </a:r>
            <a:r>
              <a:rPr lang="es-ES" b="1" baseline="30000" dirty="0"/>
              <a:t>A </a:t>
            </a:r>
            <a:r>
              <a:rPr lang="es-ES" b="1" dirty="0"/>
              <a:t> &gt; (L/K)</a:t>
            </a:r>
            <a:r>
              <a:rPr lang="es-ES" b="1" baseline="30000" dirty="0"/>
              <a:t>B</a:t>
            </a:r>
            <a:r>
              <a:rPr lang="es-ES" b="1" dirty="0"/>
              <a:t>       </a:t>
            </a:r>
            <a:endParaRPr lang="en-US" dirty="0"/>
          </a:p>
          <a:p>
            <a:r>
              <a:rPr lang="pt-BR" b="1" dirty="0"/>
              <a:t>Essa é a definição física. </a:t>
            </a:r>
          </a:p>
          <a:p>
            <a:endParaRPr lang="en-US" dirty="0"/>
          </a:p>
          <a:p>
            <a:r>
              <a:rPr lang="pt-BR" b="1" dirty="0"/>
              <a:t>Uma forma alternativa para expressar a abundância relativa dos fatores considera o valor relativo dos insumos em cada economia. Ou seja, pode-se atribuir um valor </a:t>
            </a:r>
            <a:r>
              <a:rPr lang="pt-BR" b="1" i="1" dirty="0" err="1"/>
              <a:t>r</a:t>
            </a:r>
            <a:r>
              <a:rPr lang="pt-BR" b="1" dirty="0"/>
              <a:t> ao insumo </a:t>
            </a:r>
            <a:r>
              <a:rPr lang="pt-BR" b="1" dirty="0" err="1"/>
              <a:t>K</a:t>
            </a:r>
            <a:r>
              <a:rPr lang="pt-BR" b="1" dirty="0"/>
              <a:t> e um valor </a:t>
            </a:r>
            <a:r>
              <a:rPr lang="pt-BR" b="1" i="1" dirty="0" err="1"/>
              <a:t>w</a:t>
            </a:r>
            <a:r>
              <a:rPr lang="pt-BR" b="1" dirty="0"/>
              <a:t> ao insumo L. Com essa definição pode-se definir a abundância relativa de L no país A, como: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pt-BR" b="1" dirty="0"/>
              <a:t>                                 (</a:t>
            </a:r>
            <a:r>
              <a:rPr lang="pt-BR" b="1" dirty="0" err="1"/>
              <a:t>w</a:t>
            </a:r>
            <a:r>
              <a:rPr lang="pt-BR" b="1" dirty="0"/>
              <a:t>/</a:t>
            </a:r>
            <a:r>
              <a:rPr lang="pt-BR" b="1" dirty="0" err="1"/>
              <a:t>r</a:t>
            </a:r>
            <a:r>
              <a:rPr lang="pt-BR" b="1" dirty="0"/>
              <a:t>)</a:t>
            </a:r>
            <a:r>
              <a:rPr lang="pt-BR" b="1" baseline="30000" dirty="0"/>
              <a:t>A   </a:t>
            </a:r>
            <a:r>
              <a:rPr lang="pt-BR" b="1" dirty="0"/>
              <a:t>&lt;  (</a:t>
            </a:r>
            <a:r>
              <a:rPr lang="pt-BR" b="1" dirty="0" err="1"/>
              <a:t>w</a:t>
            </a:r>
            <a:r>
              <a:rPr lang="pt-BR" b="1" dirty="0"/>
              <a:t>/</a:t>
            </a:r>
            <a:r>
              <a:rPr lang="pt-BR" b="1" dirty="0" err="1"/>
              <a:t>r</a:t>
            </a:r>
            <a:r>
              <a:rPr lang="pt-BR" b="1" dirty="0"/>
              <a:t>)</a:t>
            </a:r>
            <a:r>
              <a:rPr lang="pt-BR" b="1" baseline="30000" dirty="0" err="1"/>
              <a:t>B</a:t>
            </a:r>
            <a:r>
              <a:rPr lang="pt-BR" b="1" baseline="30000" dirty="0"/>
              <a:t>             </a:t>
            </a:r>
            <a:r>
              <a:rPr lang="pt-BR" b="1" dirty="0"/>
              <a:t>ou       (</a:t>
            </a:r>
            <a:r>
              <a:rPr lang="pt-BR" b="1" dirty="0" err="1"/>
              <a:t>r</a:t>
            </a:r>
            <a:r>
              <a:rPr lang="pt-BR" b="1" dirty="0"/>
              <a:t>/</a:t>
            </a:r>
            <a:r>
              <a:rPr lang="pt-BR" b="1" dirty="0" err="1"/>
              <a:t>w</a:t>
            </a:r>
            <a:r>
              <a:rPr lang="pt-BR" b="1" dirty="0"/>
              <a:t>)</a:t>
            </a:r>
            <a:r>
              <a:rPr lang="pt-BR" b="1" baseline="30000" dirty="0"/>
              <a:t>A   </a:t>
            </a:r>
            <a:r>
              <a:rPr lang="pt-BR" b="1" dirty="0"/>
              <a:t>&gt;  (</a:t>
            </a:r>
            <a:r>
              <a:rPr lang="pt-BR" b="1" dirty="0" err="1"/>
              <a:t>r</a:t>
            </a:r>
            <a:r>
              <a:rPr lang="pt-BR" b="1" dirty="0"/>
              <a:t>/</a:t>
            </a:r>
            <a:r>
              <a:rPr lang="pt-BR" b="1" dirty="0" err="1"/>
              <a:t>w</a:t>
            </a:r>
            <a:r>
              <a:rPr lang="pt-BR" b="1" dirty="0"/>
              <a:t>)</a:t>
            </a:r>
            <a:r>
              <a:rPr lang="pt-BR" b="1" baseline="30000" dirty="0" err="1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8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66EB1-C34C-7342-907C-DE8A8CEF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6" y="283028"/>
            <a:ext cx="11168743" cy="6193972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2. Considerar que quando </a:t>
            </a:r>
            <a:r>
              <a:rPr lang="pt-BR" dirty="0" err="1"/>
              <a:t>w</a:t>
            </a:r>
            <a:r>
              <a:rPr lang="pt-BR" dirty="0"/>
              <a:t> =$1 e </a:t>
            </a:r>
            <a:r>
              <a:rPr lang="pt-BR" dirty="0" err="1"/>
              <a:t>r</a:t>
            </a:r>
            <a:r>
              <a:rPr lang="pt-BR" dirty="0"/>
              <a:t> =$1, é necessário empregar três unidades de trabalho e uma unidade de capital para produzir um quilo de batatas. Quando </a:t>
            </a:r>
            <a:r>
              <a:rPr lang="pt-BR" dirty="0" err="1"/>
              <a:t>w</a:t>
            </a:r>
            <a:r>
              <a:rPr lang="pt-BR" dirty="0"/>
              <a:t> = $2 e </a:t>
            </a:r>
            <a:r>
              <a:rPr lang="pt-BR" dirty="0" err="1"/>
              <a:t>r</a:t>
            </a:r>
            <a:r>
              <a:rPr lang="pt-BR" dirty="0"/>
              <a:t> = $1, torna-se necessário empregar duas unidades de trabalho e uma de capital para produzir uma arma. Pode-se afirmar que:</a:t>
            </a:r>
          </a:p>
          <a:p>
            <a:endParaRPr lang="en-US" dirty="0"/>
          </a:p>
          <a:p>
            <a:pPr lvl="0"/>
            <a:r>
              <a:rPr lang="pt-BR" dirty="0"/>
              <a:t>Batata é intensivo em trabalho e arma intensivo em capital</a:t>
            </a:r>
            <a:endParaRPr lang="en-US" dirty="0"/>
          </a:p>
          <a:p>
            <a:pPr lvl="0"/>
            <a:r>
              <a:rPr lang="pt-BR" dirty="0"/>
              <a:t>Batata e arma são intensivas em trabalho;</a:t>
            </a:r>
            <a:endParaRPr lang="en-US" dirty="0"/>
          </a:p>
          <a:p>
            <a:pPr lvl="0"/>
            <a:r>
              <a:rPr lang="pt-BR" dirty="0"/>
              <a:t>Batata é intensiva em capital</a:t>
            </a:r>
            <a:endParaRPr lang="en-US" dirty="0"/>
          </a:p>
          <a:p>
            <a:pPr lvl="0"/>
            <a:r>
              <a:rPr lang="pt-BR" dirty="0"/>
              <a:t>Batata pode ser tanto intensiva em capital como em trabalho.</a:t>
            </a:r>
            <a:endParaRPr lang="en-US" dirty="0"/>
          </a:p>
          <a:p>
            <a:pPr lvl="0"/>
            <a:r>
              <a:rPr lang="pt-BR" b="1" dirty="0"/>
              <a:t>Não se pode determinar a intensidade relativa dos fatores com as informações dadas.</a:t>
            </a:r>
            <a:endParaRPr lang="en-US" dirty="0"/>
          </a:p>
          <a:p>
            <a:endParaRPr lang="en-US" dirty="0"/>
          </a:p>
          <a:p>
            <a:r>
              <a:rPr lang="pt-BR" b="1" dirty="0"/>
              <a:t>A intensidade relativa de fatores só pode ser comparada se utilizarmos o mesmo preço relativo dos fatores.</a:t>
            </a:r>
          </a:p>
          <a:p>
            <a:r>
              <a:rPr lang="pt-BR" b="1" dirty="0"/>
              <a:t>Quando </a:t>
            </a:r>
            <a:r>
              <a:rPr lang="pt-BR" b="1" dirty="0" err="1"/>
              <a:t>w</a:t>
            </a:r>
            <a:r>
              <a:rPr lang="pt-BR" b="1" dirty="0"/>
              <a:t>/</a:t>
            </a:r>
            <a:r>
              <a:rPr lang="pt-BR" b="1" dirty="0" err="1"/>
              <a:t>r</a:t>
            </a:r>
            <a:r>
              <a:rPr lang="pt-BR" b="1" dirty="0"/>
              <a:t> = $1/$1 &lt; $2/$1, pode se estar produzindo armas com relativamente menos trabalho que batata, </a:t>
            </a:r>
          </a:p>
          <a:p>
            <a:r>
              <a:rPr lang="pt-BR" b="1" dirty="0"/>
              <a:t>seja porque arma é intensiva em </a:t>
            </a:r>
            <a:r>
              <a:rPr lang="pt-BR" b="1" dirty="0" err="1"/>
              <a:t>K</a:t>
            </a:r>
            <a:r>
              <a:rPr lang="pt-BR" b="1" dirty="0"/>
              <a:t>, ou porque a taxa </a:t>
            </a:r>
            <a:r>
              <a:rPr lang="pt-BR" b="1" dirty="0" err="1"/>
              <a:t>w</a:t>
            </a:r>
            <a:r>
              <a:rPr lang="pt-BR" b="1" dirty="0"/>
              <a:t>/</a:t>
            </a:r>
            <a:r>
              <a:rPr lang="pt-BR" b="1" dirty="0" err="1"/>
              <a:t>r</a:t>
            </a:r>
            <a:r>
              <a:rPr lang="pt-BR" b="1" dirty="0"/>
              <a:t> é relativamente mais alta, de forma que os produtores substituem o trabalho de forma ótima por capital. </a:t>
            </a:r>
          </a:p>
          <a:p>
            <a:endParaRPr lang="pt-BR" b="1" dirty="0"/>
          </a:p>
          <a:p>
            <a:r>
              <a:rPr lang="pt-BR" b="1" dirty="0"/>
              <a:t>Portanto, a uma taxa </a:t>
            </a:r>
            <a:r>
              <a:rPr lang="pt-BR" b="1" dirty="0" err="1"/>
              <a:t>w</a:t>
            </a:r>
            <a:r>
              <a:rPr lang="pt-BR" b="1" dirty="0"/>
              <a:t>/</a:t>
            </a:r>
            <a:r>
              <a:rPr lang="pt-BR" b="1" dirty="0" err="1"/>
              <a:t>r</a:t>
            </a:r>
            <a:r>
              <a:rPr lang="pt-BR" b="1" dirty="0"/>
              <a:t> fixa, batata pode ser tanto intensiva em capital ou trabalho (não é o retorno relativo que determina a intensidade de uso dos fatores).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6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8ED7-BED5-0F40-AC31-A5E0108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</a:t>
            </a:r>
            <a:r>
              <a:rPr lang="en-US" dirty="0" err="1"/>
              <a:t>Exercício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9F28-1E8F-304B-9B7D-BC36DA23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915"/>
            <a:ext cx="10515600" cy="5084627"/>
          </a:xfrm>
        </p:spPr>
        <p:txBody>
          <a:bodyPr>
            <a:normAutofit/>
          </a:bodyPr>
          <a:lstStyle/>
          <a:p>
            <a:r>
              <a:rPr lang="pt-BR" dirty="0"/>
              <a:t> Considerar uma economia adequada à análise do modelo de HO, produzindo dois bens a partir do emprego de dois insumos, L (trabalho) e </a:t>
            </a:r>
            <a:r>
              <a:rPr lang="pt-BR" dirty="0" err="1"/>
              <a:t>K</a:t>
            </a:r>
            <a:r>
              <a:rPr lang="pt-BR" dirty="0"/>
              <a:t> (capital), com os seguintes coeficientes de produção: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        </a:t>
            </a:r>
          </a:p>
          <a:p>
            <a:pPr marL="0" indent="0">
              <a:buNone/>
            </a:pPr>
            <a:r>
              <a:rPr lang="pt-BR" b="1" dirty="0"/>
              <a:t>                                     Trabalho              Capital</a:t>
            </a:r>
            <a:endParaRPr lang="en-US" dirty="0"/>
          </a:p>
          <a:p>
            <a:r>
              <a:rPr lang="pt-BR" dirty="0"/>
              <a:t>Alimento                      </a:t>
            </a:r>
            <a:r>
              <a:rPr lang="pt-BR" dirty="0" err="1"/>
              <a:t>a</a:t>
            </a:r>
            <a:r>
              <a:rPr lang="pt-BR" baseline="30000" dirty="0" err="1"/>
              <a:t>L</a:t>
            </a:r>
            <a:r>
              <a:rPr lang="pt-BR" baseline="-25000" dirty="0" err="1"/>
              <a:t>A</a:t>
            </a:r>
            <a:r>
              <a:rPr lang="pt-BR" dirty="0"/>
              <a:t> = 6                 </a:t>
            </a:r>
            <a:r>
              <a:rPr lang="pt-BR" dirty="0" err="1"/>
              <a:t>a</a:t>
            </a:r>
            <a:r>
              <a:rPr lang="pt-BR" baseline="30000" dirty="0" err="1"/>
              <a:t>K</a:t>
            </a:r>
            <a:r>
              <a:rPr lang="pt-BR" baseline="-25000" dirty="0" err="1"/>
              <a:t>A</a:t>
            </a:r>
            <a:r>
              <a:rPr lang="pt-BR" dirty="0"/>
              <a:t> =  2      </a:t>
            </a:r>
            <a:endParaRPr lang="en-US" dirty="0"/>
          </a:p>
          <a:p>
            <a:r>
              <a:rPr lang="pt-BR" dirty="0"/>
              <a:t>Manufaturas                  </a:t>
            </a:r>
            <a:r>
              <a:rPr lang="pt-BR" dirty="0" err="1"/>
              <a:t>a</a:t>
            </a:r>
            <a:r>
              <a:rPr lang="pt-BR" baseline="30000" dirty="0" err="1"/>
              <a:t>L</a:t>
            </a:r>
            <a:r>
              <a:rPr lang="pt-BR" baseline="-25000" dirty="0" err="1"/>
              <a:t>M</a:t>
            </a:r>
            <a:r>
              <a:rPr lang="pt-BR" dirty="0"/>
              <a:t> = 4                 </a:t>
            </a:r>
            <a:r>
              <a:rPr lang="pt-BR" dirty="0" err="1"/>
              <a:t>a</a:t>
            </a:r>
            <a:r>
              <a:rPr lang="pt-BR" baseline="30000" dirty="0" err="1"/>
              <a:t>K</a:t>
            </a:r>
            <a:r>
              <a:rPr lang="pt-BR" baseline="-25000" dirty="0" err="1"/>
              <a:t>M</a:t>
            </a:r>
            <a:r>
              <a:rPr lang="pt-BR" dirty="0"/>
              <a:t>  = 3</a:t>
            </a:r>
          </a:p>
          <a:p>
            <a:endParaRPr lang="pt-BR" dirty="0"/>
          </a:p>
          <a:p>
            <a:r>
              <a:rPr lang="pt-BR" dirty="0"/>
              <a:t>Constatou-se que o país é exportador líquido de Alimentos sob livre comércio. </a:t>
            </a:r>
          </a:p>
          <a:p>
            <a:r>
              <a:rPr lang="pt-BR" dirty="0"/>
              <a:t>Identificar se o país é relativamente abundante em capital ou trabalho. Explicar.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59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8ED7-BED5-0F40-AC31-A5E0108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</a:t>
            </a:r>
            <a:r>
              <a:rPr lang="en-US" dirty="0" err="1"/>
              <a:t>Exercício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9F28-1E8F-304B-9B7D-BC36DA23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54915"/>
            <a:ext cx="10722429" cy="5398135"/>
          </a:xfrm>
        </p:spPr>
        <p:txBody>
          <a:bodyPr>
            <a:normAutofit fontScale="77500" lnSpcReduction="20000"/>
          </a:bodyPr>
          <a:lstStyle/>
          <a:p>
            <a:r>
              <a:rPr lang="pt-BR" sz="4000" b="1" dirty="0"/>
              <a:t>                               Trabalho              Capital</a:t>
            </a:r>
            <a:endParaRPr lang="en-US" sz="4000" dirty="0"/>
          </a:p>
          <a:p>
            <a:r>
              <a:rPr lang="pt-BR" sz="4000" dirty="0"/>
              <a:t>Alimento 		       </a:t>
            </a:r>
            <a:r>
              <a:rPr lang="pt-BR" sz="4000" dirty="0" err="1"/>
              <a:t>a</a:t>
            </a:r>
            <a:r>
              <a:rPr lang="pt-BR" sz="4000" baseline="30000" dirty="0" err="1"/>
              <a:t>L</a:t>
            </a:r>
            <a:r>
              <a:rPr lang="pt-BR" sz="4000" baseline="-25000" dirty="0" err="1"/>
              <a:t>A</a:t>
            </a:r>
            <a:r>
              <a:rPr lang="pt-BR" sz="4000" dirty="0"/>
              <a:t> = 6                 </a:t>
            </a:r>
            <a:r>
              <a:rPr lang="pt-BR" sz="4000" dirty="0" err="1"/>
              <a:t>a</a:t>
            </a:r>
            <a:r>
              <a:rPr lang="pt-BR" sz="4000" baseline="30000" dirty="0" err="1"/>
              <a:t>K</a:t>
            </a:r>
            <a:r>
              <a:rPr lang="pt-BR" sz="4000" baseline="-25000" dirty="0" err="1"/>
              <a:t>A</a:t>
            </a:r>
            <a:r>
              <a:rPr lang="pt-BR" sz="4000" dirty="0"/>
              <a:t> =  2      </a:t>
            </a:r>
            <a:endParaRPr lang="en-US" sz="4000" dirty="0"/>
          </a:p>
          <a:p>
            <a:r>
              <a:rPr lang="pt-BR" sz="4000" dirty="0"/>
              <a:t>Manufaturas             </a:t>
            </a:r>
            <a:r>
              <a:rPr lang="pt-BR" sz="4000" dirty="0" err="1"/>
              <a:t>a</a:t>
            </a:r>
            <a:r>
              <a:rPr lang="pt-BR" sz="4000" baseline="30000" dirty="0" err="1"/>
              <a:t>L</a:t>
            </a:r>
            <a:r>
              <a:rPr lang="pt-BR" sz="4000" baseline="-25000" dirty="0" err="1"/>
              <a:t>M</a:t>
            </a:r>
            <a:r>
              <a:rPr lang="pt-BR" sz="4000" dirty="0"/>
              <a:t> = 4                 </a:t>
            </a:r>
            <a:r>
              <a:rPr lang="pt-BR" sz="4000" dirty="0" err="1"/>
              <a:t>a</a:t>
            </a:r>
            <a:r>
              <a:rPr lang="pt-BR" sz="4000" baseline="30000" dirty="0" err="1"/>
              <a:t>K</a:t>
            </a:r>
            <a:r>
              <a:rPr lang="pt-BR" sz="4000" baseline="-25000" dirty="0" err="1"/>
              <a:t>M</a:t>
            </a:r>
            <a:r>
              <a:rPr lang="pt-BR" sz="4000" dirty="0"/>
              <a:t>  = 3</a:t>
            </a:r>
          </a:p>
          <a:p>
            <a:endParaRPr lang="pt-BR" sz="4000" dirty="0"/>
          </a:p>
          <a:p>
            <a:r>
              <a:rPr lang="pt-BR" sz="4000" dirty="0"/>
              <a:t> O país deve ser relativamente abundante em trabalho desde que exporta alimentos que utiliza trabalho de forma relativamente intensiva em seu processo de produção. </a:t>
            </a:r>
          </a:p>
          <a:p>
            <a:endParaRPr lang="pt-BR" sz="4000" dirty="0"/>
          </a:p>
          <a:p>
            <a:r>
              <a:rPr lang="pt-BR" sz="4000" dirty="0"/>
              <a:t>O modelo de HO prevê que um país irá exportar o bem que é utiliza de uma maneira relativamente intensiva o seu insumo relativamente abundante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18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8ED7-BED5-0F40-AC31-A5E01085A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4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Exemplo</a:t>
            </a:r>
            <a:r>
              <a:rPr lang="en-US" dirty="0"/>
              <a:t> </a:t>
            </a:r>
            <a:r>
              <a:rPr lang="en-US" dirty="0" err="1"/>
              <a:t>Exercício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9F28-1E8F-304B-9B7D-BC36DA23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916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2. Considerar uma economia adequada à análise do modelo de HO, produzindo dois bens a partir do emprego de dois insumos, L (trabalho) e </a:t>
            </a:r>
            <a:r>
              <a:rPr lang="pt-BR" dirty="0" err="1"/>
              <a:t>K</a:t>
            </a:r>
            <a:r>
              <a:rPr lang="pt-BR" dirty="0"/>
              <a:t> (capital), com os seguintes coeficientes de produção: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                                         Trabalho              Capital</a:t>
            </a:r>
            <a:endParaRPr lang="en-US" dirty="0"/>
          </a:p>
          <a:p>
            <a:r>
              <a:rPr lang="pt-BR" dirty="0"/>
              <a:t>Alimento 		</a:t>
            </a:r>
            <a:r>
              <a:rPr lang="pt-BR" dirty="0" err="1"/>
              <a:t>a</a:t>
            </a:r>
            <a:r>
              <a:rPr lang="pt-BR" baseline="30000" dirty="0" err="1"/>
              <a:t>L</a:t>
            </a:r>
            <a:r>
              <a:rPr lang="pt-BR" baseline="-25000" dirty="0" err="1"/>
              <a:t>A</a:t>
            </a:r>
            <a:r>
              <a:rPr lang="pt-BR" baseline="-25000" dirty="0"/>
              <a:t> </a:t>
            </a:r>
            <a:r>
              <a:rPr lang="pt-BR" dirty="0"/>
              <a:t>= 6                 </a:t>
            </a:r>
            <a:r>
              <a:rPr lang="pt-BR" dirty="0" err="1"/>
              <a:t>aka</a:t>
            </a:r>
            <a:r>
              <a:rPr lang="pt-BR" dirty="0"/>
              <a:t> =  2      </a:t>
            </a:r>
            <a:endParaRPr lang="en-US" dirty="0"/>
          </a:p>
          <a:p>
            <a:r>
              <a:rPr lang="pt-BR" dirty="0"/>
              <a:t>Manufaturas 		</a:t>
            </a:r>
            <a:r>
              <a:rPr lang="pt-BR" dirty="0" err="1"/>
              <a:t>a</a:t>
            </a:r>
            <a:r>
              <a:rPr lang="pt-BR" baseline="30000" dirty="0" err="1"/>
              <a:t>L</a:t>
            </a:r>
            <a:r>
              <a:rPr lang="pt-BR" baseline="-25000" dirty="0" err="1"/>
              <a:t>M</a:t>
            </a:r>
            <a:r>
              <a:rPr lang="pt-BR" dirty="0"/>
              <a:t> = 4                </a:t>
            </a:r>
            <a:r>
              <a:rPr lang="pt-BR" dirty="0" err="1"/>
              <a:t>a</a:t>
            </a:r>
            <a:r>
              <a:rPr lang="pt-BR" baseline="30000" dirty="0" err="1"/>
              <a:t>K</a:t>
            </a:r>
            <a:r>
              <a:rPr lang="pt-BR" baseline="-25000" dirty="0" err="1"/>
              <a:t>M</a:t>
            </a:r>
            <a:r>
              <a:rPr lang="pt-BR" dirty="0"/>
              <a:t>  = 3</a:t>
            </a:r>
          </a:p>
          <a:p>
            <a:endParaRPr lang="pt-BR" dirty="0"/>
          </a:p>
          <a:p>
            <a:r>
              <a:rPr lang="pt-BR" dirty="0"/>
              <a:t>Se o preço de alimento é igual a $20/unidade e o preço de manufaturados é de $15/unidade, qual deve ser o valor do salário, </a:t>
            </a:r>
            <a:r>
              <a:rPr lang="pt-BR" dirty="0" err="1"/>
              <a:t>w</a:t>
            </a:r>
            <a:r>
              <a:rPr lang="pt-BR" dirty="0"/>
              <a:t>, e do retorno unitário ao capital (</a:t>
            </a:r>
            <a:r>
              <a:rPr lang="pt-BR" dirty="0" err="1"/>
              <a:t>r</a:t>
            </a:r>
            <a:r>
              <a:rPr lang="pt-BR" dirty="0"/>
              <a:t>), se ambos os bens são produzidos?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96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4E9D-54E6-694F-BA4E-AED863872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37" y="6107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w = 3, </a:t>
            </a:r>
          </a:p>
          <a:p>
            <a:pPr marL="0" indent="0">
              <a:buNone/>
            </a:pPr>
            <a:r>
              <a:rPr lang="en-US" dirty="0"/>
              <a:t>            r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2).  E se P</a:t>
            </a:r>
            <a:r>
              <a:rPr lang="en-US" baseline="30000" dirty="0"/>
              <a:t>A</a:t>
            </a:r>
            <a:r>
              <a:rPr lang="en-US" dirty="0"/>
              <a:t> </a:t>
            </a:r>
            <a:r>
              <a:rPr lang="en-US" dirty="0" err="1"/>
              <a:t>aumentar</a:t>
            </a:r>
            <a:r>
              <a:rPr lang="en-US" dirty="0"/>
              <a:t> para 30?  O TSS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95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E4E9D-54E6-694F-BA4E-AED863872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37" y="6107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    </a:t>
            </a:r>
            <a:r>
              <a:rPr lang="en-US" dirty="0"/>
              <a:t> </a:t>
            </a:r>
            <a:r>
              <a:rPr lang="en-US"/>
              <a:t>w </a:t>
            </a:r>
            <a:r>
              <a:rPr lang="en-US" dirty="0"/>
              <a:t>= 3, </a:t>
            </a:r>
          </a:p>
          <a:p>
            <a:pPr marL="0" indent="0">
              <a:buNone/>
            </a:pPr>
            <a:r>
              <a:rPr lang="en-US" dirty="0"/>
              <a:t>            r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2).  E se P</a:t>
            </a:r>
            <a:r>
              <a:rPr lang="en-US" baseline="30000" dirty="0"/>
              <a:t>A</a:t>
            </a:r>
            <a:r>
              <a:rPr lang="en-US" dirty="0"/>
              <a:t> </a:t>
            </a:r>
            <a:r>
              <a:rPr lang="en-US" dirty="0" err="1"/>
              <a:t>aumentar</a:t>
            </a:r>
            <a:r>
              <a:rPr lang="en-US" dirty="0"/>
              <a:t> para 30?  O TSS se </a:t>
            </a:r>
            <a:r>
              <a:rPr lang="en-US" dirty="0" err="1"/>
              <a:t>aplica</a:t>
            </a:r>
            <a:r>
              <a:rPr lang="en-US" dirty="0"/>
              <a:t> </a:t>
            </a:r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 = 6</a:t>
            </a:r>
          </a:p>
          <a:p>
            <a:pPr marL="0" indent="0">
              <a:buNone/>
            </a:pPr>
            <a:r>
              <a:rPr lang="en-US" dirty="0"/>
              <a:t>r = -3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03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44E4-D8DD-0142-B17C-31DC3763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r>
              <a:rPr lang="pt-BR"/>
              <a:t>Exercício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6DACB-632D-9840-8FE7-240640D19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4975180"/>
          </a:xfrm>
        </p:spPr>
        <p:txBody>
          <a:bodyPr>
            <a:normAutofit/>
          </a:bodyPr>
          <a:lstStyle/>
          <a:p>
            <a:r>
              <a:rPr lang="pt-BR" sz="2400" dirty="0"/>
              <a:t>Considerar o caso de um país H, que produz dois bens </a:t>
            </a:r>
            <a:r>
              <a:rPr lang="pt-BR" sz="2400" dirty="0" err="1"/>
              <a:t>T</a:t>
            </a:r>
            <a:r>
              <a:rPr lang="pt-BR" sz="2400" dirty="0"/>
              <a:t> e C, para o qual tem-se as seguintes informações:</a:t>
            </a:r>
          </a:p>
          <a:p>
            <a:r>
              <a:rPr lang="pt-BR" sz="2400" dirty="0" err="1"/>
              <a:t>PMgL</a:t>
            </a:r>
            <a:r>
              <a:rPr lang="pt-BR" sz="2400" baseline="-25000" dirty="0" err="1"/>
              <a:t>T</a:t>
            </a:r>
            <a:r>
              <a:rPr lang="pt-BR" sz="2400" baseline="-25000" dirty="0"/>
              <a:t> </a:t>
            </a:r>
            <a:r>
              <a:rPr lang="pt-BR" sz="2400" dirty="0"/>
              <a:t>= 4; </a:t>
            </a:r>
            <a:r>
              <a:rPr lang="pt-BR" sz="2400" dirty="0" err="1"/>
              <a:t>w</a:t>
            </a:r>
            <a:r>
              <a:rPr lang="pt-BR" sz="2400" baseline="-25000" dirty="0" err="1"/>
              <a:t>T</a:t>
            </a:r>
            <a:r>
              <a:rPr lang="pt-BR" sz="2400" baseline="-25000" dirty="0"/>
              <a:t> </a:t>
            </a:r>
            <a:r>
              <a:rPr lang="pt-BR" sz="2400" dirty="0"/>
              <a:t>= 12; P</a:t>
            </a:r>
            <a:r>
              <a:rPr lang="pt-BR" sz="2400" baseline="-25000" dirty="0"/>
              <a:t>C </a:t>
            </a:r>
            <a:r>
              <a:rPr lang="pt-BR" sz="2400" dirty="0"/>
              <a:t>= 4</a:t>
            </a:r>
          </a:p>
          <a:p>
            <a:r>
              <a:rPr lang="pt-BR" sz="2400" dirty="0"/>
              <a:t>Pede-se calcular as seguintes variáveis:</a:t>
            </a:r>
          </a:p>
          <a:p>
            <a:r>
              <a:rPr lang="pt-BR" sz="2400" dirty="0" err="1"/>
              <a:t>PMgL</a:t>
            </a:r>
            <a:r>
              <a:rPr lang="pt-BR" sz="2400" baseline="-25000" dirty="0" err="1"/>
              <a:t>C</a:t>
            </a:r>
            <a:r>
              <a:rPr lang="pt-BR" sz="2400" dirty="0"/>
              <a:t>, </a:t>
            </a:r>
            <a:r>
              <a:rPr lang="pt-BR" sz="2400" dirty="0" err="1"/>
              <a:t>w</a:t>
            </a:r>
            <a:r>
              <a:rPr lang="pt-BR" sz="2400" baseline="-25000" dirty="0" err="1"/>
              <a:t>C</a:t>
            </a:r>
            <a:r>
              <a:rPr lang="pt-BR" sz="2400" baseline="-25000" dirty="0"/>
              <a:t> </a:t>
            </a:r>
            <a:r>
              <a:rPr lang="pt-BR" sz="2400" dirty="0"/>
              <a:t> e P</a:t>
            </a:r>
            <a:r>
              <a:rPr lang="pt-BR" sz="2400" baseline="-25000" dirty="0"/>
              <a:t>T </a:t>
            </a:r>
            <a:r>
              <a:rPr lang="pt-BR" sz="2400" dirty="0"/>
              <a:t> </a:t>
            </a:r>
          </a:p>
          <a:p>
            <a:pPr marL="0" indent="0">
              <a:buNone/>
            </a:pPr>
            <a:r>
              <a:rPr lang="pt-BR" sz="2400" dirty="0"/>
              <a:t> Considerando a igualdade para o valor do produto marginal do trabalho: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err="1"/>
              <a:t>w</a:t>
            </a:r>
            <a:r>
              <a:rPr lang="pt-BR" sz="2400" baseline="-25000" dirty="0" err="1"/>
              <a:t>T</a:t>
            </a:r>
            <a:r>
              <a:rPr lang="pt-BR" sz="2400" dirty="0"/>
              <a:t> = P</a:t>
            </a:r>
            <a:r>
              <a:rPr lang="pt-BR" sz="2400" baseline="-25000" dirty="0"/>
              <a:t>T </a:t>
            </a:r>
            <a:r>
              <a:rPr lang="pt-BR" sz="2400" dirty="0" err="1"/>
              <a:t>PMgL</a:t>
            </a:r>
            <a:r>
              <a:rPr lang="pt-BR" sz="2400" baseline="-25000" dirty="0" err="1"/>
              <a:t>T</a:t>
            </a:r>
            <a:r>
              <a:rPr lang="pt-BR" sz="2400" baseline="-25000" dirty="0"/>
              <a:t> </a:t>
            </a:r>
            <a:r>
              <a:rPr lang="pt-BR" sz="2400" dirty="0"/>
              <a:t>, pode-se calcular o valor de P</a:t>
            </a:r>
            <a:r>
              <a:rPr lang="pt-BR" sz="2400" baseline="-25000" dirty="0"/>
              <a:t>T </a:t>
            </a:r>
            <a:r>
              <a:rPr lang="pt-BR" sz="2400" dirty="0"/>
              <a:t>= 3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Considerando que P</a:t>
            </a:r>
            <a:r>
              <a:rPr lang="pt-BR" sz="2400" baseline="-25000" dirty="0"/>
              <a:t>C </a:t>
            </a:r>
            <a:r>
              <a:rPr lang="pt-BR" sz="2400" dirty="0"/>
              <a:t>/ P</a:t>
            </a:r>
            <a:r>
              <a:rPr lang="pt-BR" sz="2400" baseline="-25000" dirty="0"/>
              <a:t>T  </a:t>
            </a:r>
            <a:r>
              <a:rPr lang="pt-BR" sz="2400" dirty="0"/>
              <a:t>= </a:t>
            </a:r>
            <a:r>
              <a:rPr lang="pt-BR" sz="2400" dirty="0" err="1"/>
              <a:t>PMgL</a:t>
            </a:r>
            <a:r>
              <a:rPr lang="pt-BR" sz="2400" baseline="-25000" dirty="0" err="1"/>
              <a:t>T</a:t>
            </a:r>
            <a:r>
              <a:rPr lang="pt-BR" sz="2400" dirty="0"/>
              <a:t> / </a:t>
            </a:r>
            <a:r>
              <a:rPr lang="pt-BR" sz="2400" dirty="0" err="1"/>
              <a:t>PMgL</a:t>
            </a:r>
            <a:r>
              <a:rPr lang="pt-BR" sz="2400" baseline="-25000" dirty="0" err="1"/>
              <a:t>C</a:t>
            </a:r>
            <a:r>
              <a:rPr lang="pt-BR" sz="2400" baseline="-25000" dirty="0"/>
              <a:t> </a:t>
            </a:r>
            <a:r>
              <a:rPr lang="pt-BR" sz="2400" dirty="0"/>
              <a:t>  4/3 = 4/ </a:t>
            </a:r>
            <a:r>
              <a:rPr lang="pt-BR" sz="2400" dirty="0" err="1"/>
              <a:t>PMgL</a:t>
            </a:r>
            <a:r>
              <a:rPr lang="pt-BR" sz="2400" baseline="-25000" dirty="0" err="1"/>
              <a:t>C</a:t>
            </a:r>
            <a:r>
              <a:rPr lang="pt-BR" sz="2400" dirty="0"/>
              <a:t> </a:t>
            </a:r>
          </a:p>
          <a:p>
            <a:pPr marL="0" indent="0">
              <a:buNone/>
            </a:pPr>
            <a:r>
              <a:rPr lang="pt-BR" sz="2400" dirty="0"/>
              <a:t>Portanto </a:t>
            </a:r>
            <a:r>
              <a:rPr lang="pt-BR" sz="2400" dirty="0" err="1"/>
              <a:t>PMgL</a:t>
            </a:r>
            <a:r>
              <a:rPr lang="pt-BR" sz="2400" baseline="-25000" dirty="0" err="1"/>
              <a:t>C</a:t>
            </a:r>
            <a:r>
              <a:rPr lang="pt-BR" sz="2400" dirty="0"/>
              <a:t>  = 3; P</a:t>
            </a:r>
            <a:r>
              <a:rPr lang="pt-BR" sz="2400" baseline="-25000" dirty="0"/>
              <a:t>T </a:t>
            </a:r>
            <a:r>
              <a:rPr lang="pt-BR" sz="2400" dirty="0"/>
              <a:t>=3</a:t>
            </a:r>
            <a:r>
              <a:rPr lang="pt-BR" sz="2400" baseline="-25000" dirty="0"/>
              <a:t>; </a:t>
            </a:r>
            <a:r>
              <a:rPr lang="pt-BR" sz="2400" dirty="0" err="1"/>
              <a:t>w</a:t>
            </a:r>
            <a:r>
              <a:rPr lang="pt-BR" sz="2400" baseline="-25000" dirty="0" err="1"/>
              <a:t>C</a:t>
            </a:r>
            <a:r>
              <a:rPr lang="pt-BR" sz="2400" baseline="-25000" dirty="0"/>
              <a:t> </a:t>
            </a:r>
            <a:r>
              <a:rPr lang="pt-BR" sz="2400" dirty="0"/>
              <a:t> = 12</a:t>
            </a:r>
          </a:p>
        </p:txBody>
      </p:sp>
    </p:spTree>
    <p:extLst>
      <p:ext uri="{BB962C8B-B14F-4D97-AF65-F5344CB8AC3E}">
        <p14:creationId xmlns:p14="http://schemas.microsoft.com/office/powerpoint/2010/main" val="359120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8ACE4E-20CA-5D45-B2AA-5E80A3F8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pt-BR" sz="2600">
                <a:solidFill>
                  <a:srgbClr val="FFFFFF"/>
                </a:solidFill>
              </a:rPr>
              <a:t>Diferenças entre o Modelo de Ricardo e de HO</a:t>
            </a:r>
            <a:endParaRPr lang="en-US" sz="260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E919C-3AD1-6F4F-AD46-470731E4B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8743" y="797433"/>
            <a:ext cx="5934456" cy="52631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</a:rPr>
              <a:t>O modelo de Ricardo foi desenvolvido para demonstrar a Mercantilistas que os países ganham quando estabelecem relações de comércio equilibradas.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</a:rPr>
              <a:t>O modelo de HO foi desenvolvido ao final da “</a:t>
            </a:r>
            <a:r>
              <a:rPr lang="pt-BR" sz="2000" dirty="0" err="1">
                <a:solidFill>
                  <a:srgbClr val="404040"/>
                </a:solidFill>
              </a:rPr>
              <a:t>golden</a:t>
            </a:r>
            <a:r>
              <a:rPr lang="pt-BR" sz="2000" dirty="0">
                <a:solidFill>
                  <a:srgbClr val="404040"/>
                </a:solidFill>
              </a:rPr>
              <a:t> age” de comércio internacional, que durou de 1890 a 1914, quando teve início a primeira Guerra mundial. Nesse período, viu-se uma transformação dramática nos meios de transporte: estradas de ferro e barcos a vapor. </a:t>
            </a:r>
          </a:p>
          <a:p>
            <a:pPr>
              <a:lnSpc>
                <a:spcPct val="90000"/>
              </a:lnSpc>
            </a:pPr>
            <a:endParaRPr lang="pt-BR" sz="20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000" dirty="0">
                <a:solidFill>
                  <a:srgbClr val="404040"/>
                </a:solidFill>
              </a:rPr>
              <a:t>A habilidade em transportar máquinas entre as fronteiras significou que diferença em acesso a tecnologia não seria um motivo plausível para explicar o comércio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36538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/>
              <a:t>Diferenças entre o Modelo de Ricardo e de HO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632" y="1848078"/>
            <a:ext cx="10939241" cy="4509860"/>
          </a:xfrm>
        </p:spPr>
        <p:txBody>
          <a:bodyPr>
            <a:normAutofit/>
          </a:bodyPr>
          <a:lstStyle/>
          <a:p>
            <a:r>
              <a:rPr lang="pt-BR" sz="2400" dirty="0"/>
              <a:t>Ricardo explica o comércio a partir da diferença na tecnologia entre os países.</a:t>
            </a:r>
          </a:p>
          <a:p>
            <a:r>
              <a:rPr lang="pt-BR" sz="2400" dirty="0"/>
              <a:t>Ricardo: a tecnologia é expressa pela produtividade marginal do trabalho (único insumo de produção no modelo: L)</a:t>
            </a:r>
          </a:p>
          <a:p>
            <a:r>
              <a:rPr lang="pt-BR" sz="2400" dirty="0"/>
              <a:t>O modelo de HO explica o comércio a partir da </a:t>
            </a:r>
            <a:r>
              <a:rPr lang="pt-BR" sz="2400" b="1" dirty="0"/>
              <a:t>diferença na dotação relativa de fatores entre os países:</a:t>
            </a:r>
            <a:r>
              <a:rPr lang="pt-BR" sz="2400" dirty="0"/>
              <a:t> dois insumos – capital (</a:t>
            </a:r>
            <a:r>
              <a:rPr lang="pt-BR" sz="2400" dirty="0" err="1"/>
              <a:t>K</a:t>
            </a:r>
            <a:r>
              <a:rPr lang="pt-BR" sz="2400" dirty="0"/>
              <a:t>) e trabalho (L)</a:t>
            </a:r>
            <a:r>
              <a:rPr lang="pt-BR" sz="2400" b="1" dirty="0"/>
              <a:t>, </a:t>
            </a:r>
            <a:r>
              <a:rPr lang="pt-BR" sz="2400" dirty="0"/>
              <a:t>combinados em termos da relação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</a:p>
          <a:p>
            <a:r>
              <a:rPr lang="pt-BR" sz="2400" dirty="0"/>
              <a:t>O modelo HO pressupõe ainda que </a:t>
            </a:r>
            <a:r>
              <a:rPr lang="pt-BR" sz="2400" b="1" dirty="0"/>
              <a:t>diferenças na intensidade relativa do emprego dos fatores também influencia o comércio. </a:t>
            </a:r>
          </a:p>
          <a:p>
            <a:endParaRPr lang="pt-BR" sz="2400" b="1" dirty="0"/>
          </a:p>
          <a:p>
            <a:pPr marL="0" indent="0"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6724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541B-1532-CB4F-A93B-6AB071DB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r>
              <a:rPr lang="pt-BR"/>
              <a:t>Modelo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3D30-1979-074F-B67C-8BE9F466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877"/>
            <a:ext cx="10809063" cy="4953998"/>
          </a:xfrm>
        </p:spPr>
        <p:txBody>
          <a:bodyPr>
            <a:normAutofit/>
          </a:bodyPr>
          <a:lstStyle/>
          <a:p>
            <a:r>
              <a:rPr lang="pt-BR" sz="2800" dirty="0"/>
              <a:t>Preceito: </a:t>
            </a:r>
          </a:p>
          <a:p>
            <a:r>
              <a:rPr lang="pt-BR" sz="2800" dirty="0"/>
              <a:t>Cada país irá exportar o bem que utiliza de forma relativamente intensiva o insumo relativamente abundante.</a:t>
            </a:r>
          </a:p>
          <a:p>
            <a:endParaRPr lang="pt-BR" sz="2800" dirty="0"/>
          </a:p>
          <a:p>
            <a:r>
              <a:rPr lang="pt-BR" sz="2800" dirty="0"/>
              <a:t> O que isso realmente significa e como se expressa?</a:t>
            </a:r>
          </a:p>
        </p:txBody>
      </p:sp>
    </p:spTree>
    <p:extLst>
      <p:ext uri="{BB962C8B-B14F-4D97-AF65-F5344CB8AC3E}">
        <p14:creationId xmlns:p14="http://schemas.microsoft.com/office/powerpoint/2010/main" val="5511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541B-1532-CB4F-A93B-6AB071DB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r>
              <a:rPr lang="pt-BR"/>
              <a:t>Modelo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3D30-1979-074F-B67C-8BE9F466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468" y="796834"/>
            <a:ext cx="10809063" cy="4879137"/>
          </a:xfrm>
        </p:spPr>
        <p:txBody>
          <a:bodyPr>
            <a:noAutofit/>
          </a:bodyPr>
          <a:lstStyle/>
          <a:p>
            <a:endParaRPr lang="pt-BR" sz="2400" dirty="0"/>
          </a:p>
          <a:p>
            <a:r>
              <a:rPr lang="pt-BR" sz="2400" dirty="0"/>
              <a:t>Verifica-se que um país A é relativamente abundante em um determinado insumo comparando-se a relação entre os insumos com o país </a:t>
            </a:r>
            <a:r>
              <a:rPr lang="pt-BR" sz="2400" dirty="0" err="1"/>
              <a:t>B</a:t>
            </a:r>
            <a:r>
              <a:rPr lang="pt-BR" sz="2400" dirty="0"/>
              <a:t>:</a:t>
            </a:r>
          </a:p>
          <a:p>
            <a:pPr marL="0" indent="0">
              <a:buNone/>
            </a:pPr>
            <a:r>
              <a:rPr lang="pt-BR" sz="2400" dirty="0"/>
              <a:t>		                  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/>
              <a:t>A</a:t>
            </a:r>
            <a:r>
              <a:rPr lang="pt-BR" sz="2400" dirty="0"/>
              <a:t> com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 err="1"/>
              <a:t>B</a:t>
            </a:r>
            <a:endParaRPr lang="pt-BR" sz="2400" baseline="300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Se no país A tem-se </a:t>
            </a:r>
            <a:r>
              <a:rPr lang="pt-BR" sz="2400" dirty="0" err="1"/>
              <a:t>K</a:t>
            </a:r>
            <a:r>
              <a:rPr lang="pt-BR" sz="2400" dirty="0"/>
              <a:t> = 100 e L = 200 e no país </a:t>
            </a:r>
            <a:r>
              <a:rPr lang="pt-BR" sz="2400" dirty="0" err="1"/>
              <a:t>B</a:t>
            </a:r>
            <a:r>
              <a:rPr lang="pt-BR" sz="2400" dirty="0"/>
              <a:t> tem-se </a:t>
            </a:r>
            <a:r>
              <a:rPr lang="pt-BR" sz="2400" dirty="0" err="1"/>
              <a:t>K</a:t>
            </a:r>
            <a:r>
              <a:rPr lang="pt-BR" sz="2400" dirty="0"/>
              <a:t> = 200 e L = 100.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Calculando-se:</a:t>
            </a:r>
          </a:p>
          <a:p>
            <a:pPr marL="0" indent="0">
              <a:buNone/>
            </a:pPr>
            <a:r>
              <a:rPr lang="pt-BR" sz="2400" dirty="0"/>
              <a:t>		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/>
              <a:t>A</a:t>
            </a:r>
            <a:r>
              <a:rPr lang="pt-BR" sz="2400" dirty="0"/>
              <a:t> = ½  &lt;    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 err="1"/>
              <a:t>B</a:t>
            </a:r>
            <a:r>
              <a:rPr lang="pt-BR" sz="2400" dirty="0"/>
              <a:t> = 2       </a:t>
            </a:r>
          </a:p>
          <a:p>
            <a:pPr marL="0" indent="0">
              <a:buNone/>
            </a:pPr>
            <a:r>
              <a:rPr lang="pt-BR" sz="2400" dirty="0"/>
              <a:t>Portanto, o país A é relativamente abundante em trabalho (L) e o país </a:t>
            </a:r>
            <a:r>
              <a:rPr lang="pt-BR" sz="2400" dirty="0" err="1"/>
              <a:t>B</a:t>
            </a:r>
            <a:r>
              <a:rPr lang="pt-BR" sz="2400" dirty="0"/>
              <a:t> relativamente abundante em capital (</a:t>
            </a:r>
            <a:r>
              <a:rPr lang="pt-BR" sz="2400" dirty="0" err="1"/>
              <a:t>K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0729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541B-1532-CB4F-A93B-6AB071DB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r>
              <a:rPr lang="pt-BR" dirty="0"/>
              <a:t>Modelo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3D30-1979-074F-B67C-8BE9F466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79"/>
            <a:ext cx="11103428" cy="5316584"/>
          </a:xfrm>
        </p:spPr>
        <p:txBody>
          <a:bodyPr>
            <a:noAutofit/>
          </a:bodyPr>
          <a:lstStyle/>
          <a:p>
            <a:r>
              <a:rPr lang="pt-BR" sz="2400" dirty="0"/>
              <a:t>Como se verifica se um bem </a:t>
            </a:r>
            <a:r>
              <a:rPr lang="pt-BR" sz="2400" dirty="0" err="1"/>
              <a:t>X</a:t>
            </a:r>
            <a:r>
              <a:rPr lang="pt-BR" sz="2400" dirty="0"/>
              <a:t> utiliza L ou </a:t>
            </a:r>
            <a:r>
              <a:rPr lang="pt-BR" sz="2400" dirty="0" err="1"/>
              <a:t>K</a:t>
            </a:r>
            <a:r>
              <a:rPr lang="pt-BR" sz="2400" dirty="0"/>
              <a:t> de forma intensiva? Comparando-se os coeficientes técnicos relativos entre os bens:</a:t>
            </a:r>
          </a:p>
          <a:p>
            <a:pPr marL="0" indent="0">
              <a:buNone/>
            </a:pPr>
            <a:r>
              <a:rPr lang="pt-BR" sz="2400" dirty="0"/>
              <a:t>		(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x</a:t>
            </a:r>
            <a:r>
              <a:rPr lang="pt-BR" sz="2400" dirty="0"/>
              <a:t>/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x</a:t>
            </a:r>
            <a:r>
              <a:rPr lang="pt-BR" sz="2400" dirty="0"/>
              <a:t>) com  (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Y</a:t>
            </a:r>
            <a:r>
              <a:rPr lang="pt-BR" sz="2400" dirty="0"/>
              <a:t> /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Y</a:t>
            </a:r>
            <a:r>
              <a:rPr lang="pt-BR" sz="2400" dirty="0"/>
              <a:t>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Para produzir o bem </a:t>
            </a:r>
            <a:r>
              <a:rPr lang="pt-BR" sz="2400" dirty="0" err="1"/>
              <a:t>X</a:t>
            </a:r>
            <a:r>
              <a:rPr lang="pt-BR" sz="2400" dirty="0"/>
              <a:t> tem-se 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x</a:t>
            </a:r>
            <a:r>
              <a:rPr lang="pt-BR" sz="2400" dirty="0"/>
              <a:t> = 5    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x</a:t>
            </a:r>
            <a:r>
              <a:rPr lang="pt-BR" sz="2400" dirty="0"/>
              <a:t> = 2 </a:t>
            </a:r>
          </a:p>
          <a:p>
            <a:pPr marL="0" indent="0">
              <a:buNone/>
            </a:pPr>
            <a:r>
              <a:rPr lang="pt-BR" sz="2400" dirty="0"/>
              <a:t>Para produzir o bem </a:t>
            </a:r>
            <a:r>
              <a:rPr lang="pt-BR" sz="2400" dirty="0" err="1"/>
              <a:t>Y</a:t>
            </a:r>
            <a:r>
              <a:rPr lang="pt-BR" sz="2400" dirty="0"/>
              <a:t>             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Y</a:t>
            </a:r>
            <a:r>
              <a:rPr lang="pt-BR" sz="2400" dirty="0"/>
              <a:t>= 8     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Y</a:t>
            </a:r>
            <a:r>
              <a:rPr lang="pt-BR" sz="2400" baseline="-25000" dirty="0"/>
              <a:t> </a:t>
            </a:r>
            <a:r>
              <a:rPr lang="pt-BR" sz="2400" dirty="0"/>
              <a:t> = 2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		 (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x</a:t>
            </a:r>
            <a:r>
              <a:rPr lang="pt-BR" sz="2400" dirty="0"/>
              <a:t>/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x</a:t>
            </a:r>
            <a:r>
              <a:rPr lang="pt-BR" sz="2400" dirty="0"/>
              <a:t>) = 2,5 &lt;  (</a:t>
            </a:r>
            <a:r>
              <a:rPr lang="pt-BR" sz="2400" dirty="0" err="1"/>
              <a:t>a</a:t>
            </a:r>
            <a:r>
              <a:rPr lang="pt-BR" sz="2400" baseline="30000" dirty="0" err="1"/>
              <a:t>K</a:t>
            </a:r>
            <a:r>
              <a:rPr lang="pt-BR" sz="2400" baseline="-25000" dirty="0" err="1"/>
              <a:t>Y</a:t>
            </a:r>
            <a:r>
              <a:rPr lang="pt-BR" sz="2400" dirty="0"/>
              <a:t> /</a:t>
            </a:r>
            <a:r>
              <a:rPr lang="pt-BR" sz="2400" dirty="0" err="1"/>
              <a:t>a</a:t>
            </a:r>
            <a:r>
              <a:rPr lang="pt-BR" sz="2400" baseline="30000" dirty="0" err="1"/>
              <a:t>L</a:t>
            </a:r>
            <a:r>
              <a:rPr lang="pt-BR" sz="2400" baseline="-25000" dirty="0" err="1"/>
              <a:t>Y</a:t>
            </a:r>
            <a:r>
              <a:rPr lang="pt-BR" sz="2400" dirty="0"/>
              <a:t>) = 4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Portanto, o bem </a:t>
            </a:r>
            <a:r>
              <a:rPr lang="pt-BR" sz="2400" dirty="0" err="1"/>
              <a:t>X</a:t>
            </a:r>
            <a:r>
              <a:rPr lang="pt-BR" sz="2400" dirty="0"/>
              <a:t> é relativamente intensivo em trabalho e o bem </a:t>
            </a:r>
            <a:r>
              <a:rPr lang="pt-BR" sz="2400" dirty="0" err="1"/>
              <a:t>Y</a:t>
            </a:r>
            <a:r>
              <a:rPr lang="pt-BR" sz="2400" dirty="0"/>
              <a:t> é relativamente intensivo em </a:t>
            </a:r>
            <a:r>
              <a:rPr lang="pt-BR" sz="2400" dirty="0" err="1"/>
              <a:t>K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86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3541B-1532-CB4F-A93B-6AB071DBC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r>
              <a:rPr lang="pt-BR" dirty="0"/>
              <a:t>Modelo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3D30-1979-074F-B67C-8BE9F466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952313"/>
            <a:ext cx="11321142" cy="5316584"/>
          </a:xfrm>
        </p:spPr>
        <p:txBody>
          <a:bodyPr>
            <a:noAutofit/>
          </a:bodyPr>
          <a:lstStyle/>
          <a:p>
            <a:r>
              <a:rPr lang="pt-BR" sz="2400" dirty="0"/>
              <a:t>A relação </a:t>
            </a:r>
            <a:r>
              <a:rPr lang="pt-BR" sz="2400" dirty="0" err="1"/>
              <a:t>K</a:t>
            </a:r>
            <a:r>
              <a:rPr lang="pt-BR" sz="2400" dirty="0"/>
              <a:t>/L pode ser diferente entre os países, no entanto, os bens têm a mesma intensidade relativa no processo produtivo entre os países. </a:t>
            </a:r>
          </a:p>
          <a:p>
            <a:endParaRPr lang="pt-BR" sz="2400" dirty="0"/>
          </a:p>
          <a:p>
            <a:r>
              <a:rPr lang="pt-BR" sz="2400" b="1" dirty="0"/>
              <a:t>Não pode ocorrer reversão na intensidade dos fatores: intensivo em </a:t>
            </a:r>
            <a:r>
              <a:rPr lang="pt-BR" sz="2400" b="1" dirty="0" err="1"/>
              <a:t>K</a:t>
            </a:r>
            <a:r>
              <a:rPr lang="pt-BR" sz="2400" b="1" dirty="0"/>
              <a:t> em um país e intensivo em trabalho em outro.</a:t>
            </a:r>
          </a:p>
          <a:p>
            <a:endParaRPr lang="pt-BR" sz="2400" b="1" dirty="0"/>
          </a:p>
          <a:p>
            <a:pPr marL="0" indent="0">
              <a:buNone/>
            </a:pPr>
            <a:r>
              <a:rPr lang="pt-BR" sz="2400" dirty="0"/>
              <a:t>Ou seja, se o bem </a:t>
            </a:r>
            <a:r>
              <a:rPr lang="pt-BR" sz="2400" dirty="0" err="1"/>
              <a:t>X</a:t>
            </a:r>
            <a:r>
              <a:rPr lang="pt-BR" sz="2400" dirty="0"/>
              <a:t> é relativamente intensivo em trabalho e o bem </a:t>
            </a:r>
            <a:r>
              <a:rPr lang="pt-BR" sz="2400" dirty="0" err="1"/>
              <a:t>Y</a:t>
            </a:r>
            <a:r>
              <a:rPr lang="pt-BR" sz="2400" dirty="0"/>
              <a:t> é relativamente intensivo em </a:t>
            </a:r>
            <a:r>
              <a:rPr lang="pt-BR" sz="2400" dirty="0" err="1"/>
              <a:t>K</a:t>
            </a:r>
            <a:r>
              <a:rPr lang="pt-BR" sz="2400" dirty="0"/>
              <a:t> em um dos países, o mesmo se aplica para o segundo país.</a:t>
            </a:r>
          </a:p>
          <a:p>
            <a:pPr marL="0" indent="0">
              <a:buNone/>
            </a:pPr>
            <a:r>
              <a:rPr lang="pt-BR" sz="2400" dirty="0"/>
              <a:t>Se  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/>
              <a:t>país A </a:t>
            </a:r>
            <a:r>
              <a:rPr lang="pt-BR" sz="2400" baseline="-25000" dirty="0" err="1"/>
              <a:t>X</a:t>
            </a:r>
            <a:r>
              <a:rPr lang="pt-BR" sz="2400" baseline="-25000" dirty="0"/>
              <a:t>    </a:t>
            </a:r>
            <a:r>
              <a:rPr lang="pt-BR" sz="2400" dirty="0"/>
              <a:t>&gt;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/>
              <a:t>país A </a:t>
            </a:r>
            <a:r>
              <a:rPr lang="pt-BR" sz="2400" baseline="-25000" dirty="0" err="1"/>
              <a:t>Y</a:t>
            </a:r>
            <a:endParaRPr lang="pt-BR" sz="2400" baseline="-25000" dirty="0"/>
          </a:p>
          <a:p>
            <a:pPr marL="0" indent="0">
              <a:buNone/>
            </a:pPr>
            <a:r>
              <a:rPr lang="pt-BR" sz="2400" dirty="0"/>
              <a:t>Então, tem-se:</a:t>
            </a:r>
            <a:endParaRPr lang="pt-BR" sz="2400" baseline="-25000" dirty="0"/>
          </a:p>
          <a:p>
            <a:pPr marL="0" indent="0">
              <a:buNone/>
            </a:pPr>
            <a:r>
              <a:rPr lang="pt-BR" sz="2400" dirty="0"/>
              <a:t>       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>
                <a:solidFill>
                  <a:srgbClr val="FF0000"/>
                </a:solidFill>
              </a:rPr>
              <a:t>país </a:t>
            </a:r>
            <a:r>
              <a:rPr lang="pt-BR" sz="2400" baseline="30000" dirty="0" err="1">
                <a:solidFill>
                  <a:srgbClr val="FF0000"/>
                </a:solidFill>
              </a:rPr>
              <a:t>B</a:t>
            </a:r>
            <a:r>
              <a:rPr lang="pt-BR" sz="2400" baseline="30000" dirty="0">
                <a:solidFill>
                  <a:srgbClr val="FF0000"/>
                </a:solidFill>
              </a:rPr>
              <a:t> </a:t>
            </a:r>
            <a:r>
              <a:rPr lang="pt-BR" sz="2400" baseline="-25000" dirty="0" err="1"/>
              <a:t>X</a:t>
            </a:r>
            <a:r>
              <a:rPr lang="pt-BR" sz="2400" baseline="-25000" dirty="0"/>
              <a:t>    </a:t>
            </a:r>
            <a:r>
              <a:rPr lang="pt-BR" sz="2400" dirty="0"/>
              <a:t>&gt;  (</a:t>
            </a:r>
            <a:r>
              <a:rPr lang="pt-BR" sz="2400" dirty="0" err="1"/>
              <a:t>K</a:t>
            </a:r>
            <a:r>
              <a:rPr lang="pt-BR" sz="2400" dirty="0"/>
              <a:t>/L)</a:t>
            </a:r>
            <a:r>
              <a:rPr lang="pt-BR" sz="2400" baseline="30000" dirty="0">
                <a:solidFill>
                  <a:srgbClr val="FF0000"/>
                </a:solidFill>
              </a:rPr>
              <a:t>país </a:t>
            </a:r>
            <a:r>
              <a:rPr lang="pt-BR" sz="2400" baseline="30000" dirty="0" err="1">
                <a:solidFill>
                  <a:srgbClr val="FF0000"/>
                </a:solidFill>
              </a:rPr>
              <a:t>B</a:t>
            </a:r>
            <a:r>
              <a:rPr lang="pt-BR" sz="2400" baseline="30000" dirty="0">
                <a:solidFill>
                  <a:srgbClr val="FF0000"/>
                </a:solidFill>
              </a:rPr>
              <a:t> </a:t>
            </a:r>
            <a:r>
              <a:rPr lang="pt-BR" sz="2400" baseline="-25000" dirty="0" err="1"/>
              <a:t>Y</a:t>
            </a:r>
            <a:endParaRPr lang="pt-BR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75677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8938-73ED-2441-9648-5660B314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500062"/>
            <a:ext cx="11517086" cy="819287"/>
          </a:xfrm>
        </p:spPr>
        <p:txBody>
          <a:bodyPr/>
          <a:lstStyle/>
          <a:p>
            <a:r>
              <a:rPr lang="pt-BR" dirty="0"/>
              <a:t>Diferenças entre o Modelo de Ricardo e de 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4F43-C122-F446-9D55-F2751409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512117"/>
            <a:ext cx="11395165" cy="4191997"/>
          </a:xfrm>
        </p:spPr>
        <p:txBody>
          <a:bodyPr>
            <a:normAutofit fontScale="92500" lnSpcReduction="10000"/>
          </a:bodyPr>
          <a:lstStyle/>
          <a:p>
            <a:endParaRPr lang="pt-BR" sz="2800" dirty="0"/>
          </a:p>
          <a:p>
            <a:r>
              <a:rPr lang="pt-BR" sz="2800" dirty="0"/>
              <a:t>No modelo de Ricardo:  A FPP é uma reta – não ocorre mudança de inclinação com a produção. </a:t>
            </a:r>
          </a:p>
          <a:p>
            <a:r>
              <a:rPr lang="pt-BR" sz="2800" dirty="0"/>
              <a:t>Quando o país abre ao comércio, no entanto, </a:t>
            </a:r>
            <a:r>
              <a:rPr lang="pt-BR" sz="2800" b="1" dirty="0"/>
              <a:t>ocorre mudança na inclinação da FPP - esta corresponde ao preço relativo dos bens</a:t>
            </a:r>
            <a:r>
              <a:rPr lang="pt-BR" sz="2800" dirty="0"/>
              <a:t>.</a:t>
            </a:r>
          </a:p>
          <a:p>
            <a:r>
              <a:rPr lang="pt-BR" sz="2800" dirty="0"/>
              <a:t>Haverá estímulo para produzir mais de um bem que o outro e o trabalho é deslocado para o setor com menor custo de oportunidade, que passa a se expandir.</a:t>
            </a:r>
          </a:p>
          <a:p>
            <a:r>
              <a:rPr lang="pt-BR" sz="2800" dirty="0"/>
              <a:t>No modelo de Ricardo, a tecnologia representa a produtividade marginal do trabalho.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061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2259</Words>
  <Application>Microsoft Macintosh PowerPoint</Application>
  <PresentationFormat>Widescreen</PresentationFormat>
  <Paragraphs>204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Gill Sans MT</vt:lpstr>
      <vt:lpstr>Parcel</vt:lpstr>
      <vt:lpstr>Diferenças e semelhanças no contexto analítico dos modelos de Ricardo e de Hecksher-Ohlin</vt:lpstr>
      <vt:lpstr>Atenção</vt:lpstr>
      <vt:lpstr>Diferenças entre o Modelo de Ricardo e de HO</vt:lpstr>
      <vt:lpstr>Diferenças entre o Modelo de Ricardo e de HO</vt:lpstr>
      <vt:lpstr>Modelo de HO</vt:lpstr>
      <vt:lpstr>Modelo de HO</vt:lpstr>
      <vt:lpstr>Modelo de HO</vt:lpstr>
      <vt:lpstr>Modelo de HO</vt:lpstr>
      <vt:lpstr>Diferenças entre o Modelo de Ricardo e de HO</vt:lpstr>
      <vt:lpstr>Diferenças entre o Modelo de Ricardo e de HO</vt:lpstr>
      <vt:lpstr>Diferenças entre o Modelo de Ricardo e de HO</vt:lpstr>
      <vt:lpstr>Similaridades entre o Modelo de Ricardo e de HO</vt:lpstr>
      <vt:lpstr>Similaridades entre o Modelo de Ricardo e de HO</vt:lpstr>
      <vt:lpstr>Similaridades entre o Modelo de Ricardo e de HO</vt:lpstr>
      <vt:lpstr>Similaridades entre o Modelo de Ricardo e de HO</vt:lpstr>
      <vt:lpstr>Similaridades entre o Modelo de Ricardo e de HO</vt:lpstr>
      <vt:lpstr>Similaridades entre o Modelo de Ricardo e de HO</vt:lpstr>
      <vt:lpstr>Relação entre preços dos bens e preços dos fatores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Exemplo Exercício Modelo de HO</vt:lpstr>
      <vt:lpstr>Exemplo Exercício Modelo de HO</vt:lpstr>
      <vt:lpstr>Exemplo Exercício Modelo de HO</vt:lpstr>
      <vt:lpstr>PowerPoint Presentation</vt:lpstr>
      <vt:lpstr>PowerPoint Presentation</vt:lpstr>
      <vt:lpstr>Exercício 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Diferenças e semelhanças no contexto analítico dos modelos de Ricardo e de HO</dc:title>
  <dc:creator>Heloisa Burnquist</dc:creator>
  <cp:lastModifiedBy>Heloisa Burnquist</cp:lastModifiedBy>
  <cp:revision>16</cp:revision>
  <dcterms:created xsi:type="dcterms:W3CDTF">2019-08-16T13:03:04Z</dcterms:created>
  <dcterms:modified xsi:type="dcterms:W3CDTF">2019-09-10T15:01:04Z</dcterms:modified>
</cp:coreProperties>
</file>