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30"/>
  </p:notesMasterIdLst>
  <p:sldIdLst>
    <p:sldId id="315" r:id="rId2"/>
    <p:sldId id="453" r:id="rId3"/>
    <p:sldId id="455" r:id="rId4"/>
    <p:sldId id="454" r:id="rId5"/>
    <p:sldId id="456" r:id="rId6"/>
    <p:sldId id="461" r:id="rId7"/>
    <p:sldId id="460" r:id="rId8"/>
    <p:sldId id="457" r:id="rId9"/>
    <p:sldId id="463" r:id="rId10"/>
    <p:sldId id="464" r:id="rId11"/>
    <p:sldId id="465" r:id="rId12"/>
    <p:sldId id="466" r:id="rId13"/>
    <p:sldId id="467" r:id="rId14"/>
    <p:sldId id="468" r:id="rId15"/>
    <p:sldId id="472" r:id="rId16"/>
    <p:sldId id="471" r:id="rId17"/>
    <p:sldId id="473" r:id="rId18"/>
    <p:sldId id="484" r:id="rId19"/>
    <p:sldId id="474" r:id="rId20"/>
    <p:sldId id="475" r:id="rId21"/>
    <p:sldId id="476" r:id="rId22"/>
    <p:sldId id="477" r:id="rId23"/>
    <p:sldId id="478" r:id="rId24"/>
    <p:sldId id="479" r:id="rId25"/>
    <p:sldId id="480" r:id="rId26"/>
    <p:sldId id="481" r:id="rId27"/>
    <p:sldId id="482" r:id="rId28"/>
    <p:sldId id="483" r:id="rId2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-1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69938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4F57BBF2-E081-4D76-8388-2D4E9B564E54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4F57BBF2-E081-4D76-8388-2D4E9B564E54}" type="slidenum">
              <a:rPr lang="pt-BR" smtClean="0"/>
              <a:pPr/>
              <a:t>24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4F57BBF2-E081-4D76-8388-2D4E9B564E54}" type="slidenum">
              <a:rPr lang="pt-BR" smtClean="0"/>
              <a:pPr/>
              <a:t>25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4F57BBF2-E081-4D76-8388-2D4E9B564E54}" type="slidenum">
              <a:rPr lang="pt-BR" smtClean="0"/>
              <a:pPr/>
              <a:t>26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4F57BBF2-E081-4D76-8388-2D4E9B564E54}" type="slidenum">
              <a:rPr lang="pt-BR" smtClean="0"/>
              <a:pPr/>
              <a:t>27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4F57BBF2-E081-4D76-8388-2D4E9B564E54}" type="slidenum">
              <a:rPr lang="pt-BR" smtClean="0"/>
              <a:pPr/>
              <a:t>28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4F57BBF2-E081-4D76-8388-2D4E9B564E54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4F57BBF2-E081-4D76-8388-2D4E9B564E54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4F57BBF2-E081-4D76-8388-2D4E9B564E54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4F57BBF2-E081-4D76-8388-2D4E9B564E54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4F57BBF2-E081-4D76-8388-2D4E9B564E54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4F57BBF2-E081-4D76-8388-2D4E9B564E54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4F57BBF2-E081-4D76-8388-2D4E9B564E54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4F57BBF2-E081-4D76-8388-2D4E9B564E54}" type="slidenum">
              <a:rPr lang="pt-BR" smtClean="0"/>
              <a:pPr/>
              <a:t>23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indent="457200">
              <a:buSzPct val="100000"/>
              <a:defRPr sz="7200"/>
            </a:lvl1pPr>
            <a:lvl2pPr indent="457200">
              <a:buSzPct val="100000"/>
              <a:defRPr sz="7200"/>
            </a:lvl2pPr>
            <a:lvl3pPr indent="457200">
              <a:buSzPct val="100000"/>
              <a:defRPr sz="7200"/>
            </a:lvl3pPr>
            <a:lvl4pPr indent="457200">
              <a:buSzPct val="100000"/>
              <a:defRPr sz="7200"/>
            </a:lvl4pPr>
            <a:lvl5pPr indent="457200">
              <a:buSzPct val="100000"/>
              <a:defRPr sz="7200"/>
            </a:lvl5pPr>
            <a:lvl6pPr indent="457200">
              <a:buSzPct val="100000"/>
              <a:defRPr sz="7200"/>
            </a:lvl6pPr>
            <a:lvl7pPr indent="457200">
              <a:buSzPct val="100000"/>
              <a:defRPr sz="7200"/>
            </a:lvl7pPr>
            <a:lvl8pPr indent="457200">
              <a:buSzPct val="100000"/>
              <a:defRPr sz="7200"/>
            </a:lvl8pPr>
            <a:lvl9pPr indent="457200">
              <a:buSzPct val="100000"/>
              <a:defRPr sz="7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5AE5194-B3AC-4A47-99C4-BB7618A228CF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5018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301B931-44AE-419F-8522-A8C6FC6B7768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938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2D23C02-697E-4CCC-91EE-82CAEF5151B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637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32FBC9D-8C72-4184-85E2-2E058EEF0B0D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2735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6" r:id="rId3"/>
    <p:sldLayoutId id="2147483657" r:id="rId4"/>
    <p:sldLayoutId id="2147483658" r:id="rId5"/>
    <p:sldLayoutId id="2147483660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sz="3600"/>
              <a:t>Terrorismo, Corrupção e o Crime Organizado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en-US" sz="3600" dirty="0" smtClean="0"/>
              <a:t>Aula </a:t>
            </a:r>
            <a:r>
              <a:rPr lang="en-US" sz="3600" dirty="0"/>
              <a:t>3</a:t>
            </a:r>
          </a:p>
        </p:txBody>
      </p:sp>
      <p:pic>
        <p:nvPicPr>
          <p:cNvPr id="4" name="Picture 3" descr="cabecalho ir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775373"/>
            <a:ext cx="7344816" cy="1100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Resultado de imagem para logo us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591" y="3840572"/>
            <a:ext cx="944457" cy="109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458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O nexo crime-terror</a:t>
            </a:r>
            <a:endParaRPr lang="es-MX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dirty="0" smtClean="0"/>
              <a:t>A </a:t>
            </a:r>
            <a:r>
              <a:rPr lang="pt-BR" sz="2400" dirty="0"/>
              <a:t>ascensão do crime organizado transnacional e </a:t>
            </a:r>
            <a:r>
              <a:rPr lang="pt-BR" sz="2400" dirty="0" smtClean="0"/>
              <a:t>a </a:t>
            </a:r>
            <a:r>
              <a:rPr lang="pt-BR" sz="2400" dirty="0"/>
              <a:t>evolução do terrorismo significa que dois fenômenos tradicionalmente separados começaram a revelar </a:t>
            </a:r>
            <a:r>
              <a:rPr lang="pt-BR" sz="2400" dirty="0" smtClean="0"/>
              <a:t>semelhanças </a:t>
            </a:r>
            <a:r>
              <a:rPr lang="pt-BR" sz="2400" dirty="0"/>
              <a:t>operacionais e organizacionais. </a:t>
            </a:r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De </a:t>
            </a:r>
            <a:r>
              <a:rPr lang="pt-BR" sz="2400" dirty="0"/>
              <a:t>fato, grupos criminosos e terroristas parecem estar aprendendo uns com os </a:t>
            </a:r>
            <a:r>
              <a:rPr lang="pt-BR" sz="2400" dirty="0" smtClean="0"/>
              <a:t>outros.</a:t>
            </a:r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0594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Implicações para as políticas públicas</a:t>
            </a:r>
            <a:endParaRPr lang="es-MX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sz="2800" dirty="0" smtClean="0"/>
              <a:t>Compreender </a:t>
            </a:r>
            <a:r>
              <a:rPr lang="pt-BR" sz="2800" dirty="0"/>
              <a:t>o </a:t>
            </a:r>
            <a:r>
              <a:rPr lang="pt-BR" sz="2800" i="1" dirty="0" err="1"/>
              <a:t>continuum</a:t>
            </a:r>
            <a:r>
              <a:rPr lang="pt-BR" sz="2800" dirty="0"/>
              <a:t> crime-terror </a:t>
            </a:r>
            <a:r>
              <a:rPr lang="pt-BR" sz="2800" dirty="0" smtClean="0"/>
              <a:t>é fundamental para </a:t>
            </a:r>
            <a:r>
              <a:rPr lang="pt-BR" sz="2800" dirty="0"/>
              <a:t>formular respostas estatais eficazes para </a:t>
            </a:r>
            <a:r>
              <a:rPr lang="pt-BR" sz="2800" dirty="0" smtClean="0"/>
              <a:t>estas ameaças convergentes.</a:t>
            </a:r>
            <a:endParaRPr lang="pt-BR" sz="28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394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lipse 32"/>
          <p:cNvSpPr/>
          <p:nvPr/>
        </p:nvSpPr>
        <p:spPr>
          <a:xfrm>
            <a:off x="6087472" y="1290434"/>
            <a:ext cx="279794" cy="2053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aixaDeTexto 6"/>
          <p:cNvSpPr txBox="1"/>
          <p:nvPr/>
        </p:nvSpPr>
        <p:spPr>
          <a:xfrm rot="16200000">
            <a:off x="-644422" y="513429"/>
            <a:ext cx="19442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Crime Organizado</a:t>
            </a:r>
            <a:endParaRPr lang="es-MX" sz="20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162677" y="2203597"/>
            <a:ext cx="1544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Aliança Terrorismo-crime</a:t>
            </a:r>
            <a:endParaRPr lang="es-MX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6323068" y="1247185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Crime Político</a:t>
            </a:r>
            <a:endParaRPr lang="es-MX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339752" y="1632258"/>
            <a:ext cx="24026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Uso de táticas terroristas para propósitos operacionais</a:t>
            </a:r>
            <a:endParaRPr lang="es-MX" dirty="0"/>
          </a:p>
        </p:txBody>
      </p:sp>
      <p:sp>
        <p:nvSpPr>
          <p:cNvPr id="20" name="Seta para a direita 19"/>
          <p:cNvSpPr/>
          <p:nvPr/>
        </p:nvSpPr>
        <p:spPr>
          <a:xfrm rot="16200000">
            <a:off x="6902692" y="1621201"/>
            <a:ext cx="486053" cy="2269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Elipse 20"/>
          <p:cNvSpPr/>
          <p:nvPr/>
        </p:nvSpPr>
        <p:spPr>
          <a:xfrm>
            <a:off x="870995" y="2549846"/>
            <a:ext cx="291681" cy="2609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CaixaDeTexto 21"/>
          <p:cNvSpPr txBox="1"/>
          <p:nvPr/>
        </p:nvSpPr>
        <p:spPr>
          <a:xfrm>
            <a:off x="870996" y="2503021"/>
            <a:ext cx="2119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</a:t>
            </a:r>
            <a:endParaRPr lang="es-MX" dirty="0"/>
          </a:p>
        </p:txBody>
      </p:sp>
      <p:grpSp>
        <p:nvGrpSpPr>
          <p:cNvPr id="46" name="Grupo 45"/>
          <p:cNvGrpSpPr/>
          <p:nvPr/>
        </p:nvGrpSpPr>
        <p:grpSpPr>
          <a:xfrm>
            <a:off x="2892986" y="2479996"/>
            <a:ext cx="364171" cy="362161"/>
            <a:chOff x="3039782" y="2966229"/>
            <a:chExt cx="279794" cy="410369"/>
          </a:xfrm>
        </p:grpSpPr>
        <p:sp>
          <p:nvSpPr>
            <p:cNvPr id="34" name="Elipse 33"/>
            <p:cNvSpPr/>
            <p:nvPr/>
          </p:nvSpPr>
          <p:spPr>
            <a:xfrm>
              <a:off x="3039782" y="3011171"/>
              <a:ext cx="279794" cy="2738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3066731" y="2966229"/>
              <a:ext cx="211905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2</a:t>
              </a:r>
              <a:endParaRPr lang="es-MX" dirty="0"/>
            </a:p>
          </p:txBody>
        </p:sp>
      </p:grpSp>
      <p:grpSp>
        <p:nvGrpSpPr>
          <p:cNvPr id="47" name="Grupo 46"/>
          <p:cNvGrpSpPr/>
          <p:nvPr/>
        </p:nvGrpSpPr>
        <p:grpSpPr>
          <a:xfrm>
            <a:off x="5902591" y="2527634"/>
            <a:ext cx="325586" cy="418612"/>
            <a:chOff x="5948390" y="3370176"/>
            <a:chExt cx="279794" cy="410369"/>
          </a:xfrm>
        </p:grpSpPr>
        <p:sp>
          <p:nvSpPr>
            <p:cNvPr id="35" name="Elipse 34"/>
            <p:cNvSpPr/>
            <p:nvPr/>
          </p:nvSpPr>
          <p:spPr>
            <a:xfrm>
              <a:off x="5948390" y="3417936"/>
              <a:ext cx="279794" cy="2738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5980668" y="3370176"/>
              <a:ext cx="211905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3</a:t>
              </a:r>
              <a:endParaRPr lang="es-MX" dirty="0"/>
            </a:p>
          </p:txBody>
        </p:sp>
      </p:grpSp>
      <p:sp>
        <p:nvSpPr>
          <p:cNvPr id="28" name="CaixaDeTexto 27"/>
          <p:cNvSpPr txBox="1"/>
          <p:nvPr/>
        </p:nvSpPr>
        <p:spPr>
          <a:xfrm>
            <a:off x="6088286" y="1255861"/>
            <a:ext cx="355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4</a:t>
            </a:r>
            <a:endParaRPr lang="es-MX" dirty="0"/>
          </a:p>
        </p:txBody>
      </p:sp>
      <p:sp>
        <p:nvSpPr>
          <p:cNvPr id="37" name="CaixaDeTexto 36"/>
          <p:cNvSpPr txBox="1"/>
          <p:nvPr/>
        </p:nvSpPr>
        <p:spPr>
          <a:xfrm rot="16200000">
            <a:off x="-581577" y="3857448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Terrorismo</a:t>
            </a:r>
            <a:endParaRPr lang="es-MX" sz="2000" dirty="0"/>
          </a:p>
        </p:txBody>
      </p:sp>
      <p:sp>
        <p:nvSpPr>
          <p:cNvPr id="38" name="Seta para a direita 37"/>
          <p:cNvSpPr/>
          <p:nvPr/>
        </p:nvSpPr>
        <p:spPr>
          <a:xfrm rot="20102762">
            <a:off x="689167" y="4310619"/>
            <a:ext cx="1506625" cy="2498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9" name="CaixaDeTexto 38"/>
          <p:cNvSpPr txBox="1"/>
          <p:nvPr/>
        </p:nvSpPr>
        <p:spPr>
          <a:xfrm>
            <a:off x="2723301" y="2739145"/>
            <a:ext cx="20296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Práticas criminais com propósitos operacionais</a:t>
            </a:r>
            <a:endParaRPr lang="es-MX" dirty="0"/>
          </a:p>
        </p:txBody>
      </p:sp>
      <p:sp>
        <p:nvSpPr>
          <p:cNvPr id="41" name="Seta para a direita 40"/>
          <p:cNvSpPr/>
          <p:nvPr/>
        </p:nvSpPr>
        <p:spPr>
          <a:xfrm rot="20102762">
            <a:off x="2566264" y="3671757"/>
            <a:ext cx="1506625" cy="2498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2" name="Seta para a direita 41"/>
          <p:cNvSpPr/>
          <p:nvPr/>
        </p:nvSpPr>
        <p:spPr>
          <a:xfrm rot="1734281">
            <a:off x="2244835" y="1124898"/>
            <a:ext cx="1506625" cy="2498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3" name="Seta para a direita 42"/>
          <p:cNvSpPr/>
          <p:nvPr/>
        </p:nvSpPr>
        <p:spPr>
          <a:xfrm rot="1734281">
            <a:off x="595854" y="507019"/>
            <a:ext cx="1506625" cy="2498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Seta para a direita 43"/>
          <p:cNvSpPr/>
          <p:nvPr/>
        </p:nvSpPr>
        <p:spPr>
          <a:xfrm rot="1734281">
            <a:off x="4370583" y="2078680"/>
            <a:ext cx="1506625" cy="2498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5" name="Seta para a direita 44"/>
          <p:cNvSpPr/>
          <p:nvPr/>
        </p:nvSpPr>
        <p:spPr>
          <a:xfrm rot="20102762">
            <a:off x="4356929" y="3032019"/>
            <a:ext cx="1506625" cy="2498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9" name="Elipse 48"/>
          <p:cNvSpPr/>
          <p:nvPr/>
        </p:nvSpPr>
        <p:spPr>
          <a:xfrm>
            <a:off x="6300193" y="2085696"/>
            <a:ext cx="1690007" cy="12097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8" name="CaixaDeTexto 47"/>
          <p:cNvSpPr txBox="1"/>
          <p:nvPr/>
        </p:nvSpPr>
        <p:spPr>
          <a:xfrm>
            <a:off x="6156177" y="2423026"/>
            <a:ext cx="1932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Ponto de Convergência</a:t>
            </a:r>
            <a:endParaRPr lang="es-MX" dirty="0"/>
          </a:p>
        </p:txBody>
      </p:sp>
      <p:sp>
        <p:nvSpPr>
          <p:cNvPr id="51" name="Seta para a direita 50"/>
          <p:cNvSpPr/>
          <p:nvPr/>
        </p:nvSpPr>
        <p:spPr>
          <a:xfrm rot="5400000">
            <a:off x="6935210" y="3557569"/>
            <a:ext cx="449887" cy="1980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53" name="Grupo 52"/>
          <p:cNvGrpSpPr/>
          <p:nvPr/>
        </p:nvGrpSpPr>
        <p:grpSpPr>
          <a:xfrm>
            <a:off x="6241068" y="3959585"/>
            <a:ext cx="279794" cy="307777"/>
            <a:chOff x="5863498" y="5542235"/>
            <a:chExt cx="279794" cy="410369"/>
          </a:xfrm>
        </p:grpSpPr>
        <p:sp>
          <p:nvSpPr>
            <p:cNvPr id="32" name="Elipse 31"/>
            <p:cNvSpPr/>
            <p:nvPr/>
          </p:nvSpPr>
          <p:spPr>
            <a:xfrm>
              <a:off x="5863498" y="5582127"/>
              <a:ext cx="279794" cy="2738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5876382" y="5542235"/>
              <a:ext cx="211905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4</a:t>
              </a:r>
              <a:endParaRPr lang="es-MX" dirty="0"/>
            </a:p>
          </p:txBody>
        </p:sp>
      </p:grpSp>
      <p:sp>
        <p:nvSpPr>
          <p:cNvPr id="54" name="CaixaDeTexto 53"/>
          <p:cNvSpPr txBox="1"/>
          <p:nvPr/>
        </p:nvSpPr>
        <p:spPr>
          <a:xfrm>
            <a:off x="6588224" y="3921901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Terrorismo Comercial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6673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800" dirty="0" smtClean="0"/>
              <a:t>Aliança Crime-Terrorismo</a:t>
            </a:r>
            <a:endParaRPr lang="es-MX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dirty="0" smtClean="0"/>
              <a:t>A cooperação do crime com o terrorismo pode </a:t>
            </a:r>
            <a:r>
              <a:rPr lang="pt-BR" sz="2400" dirty="0"/>
              <a:t>ter benefícios significativos para os criminosos organizados </a:t>
            </a:r>
            <a:r>
              <a:rPr lang="pt-BR" sz="2400" dirty="0" smtClean="0"/>
              <a:t>na medida em que desestabiliza </a:t>
            </a:r>
            <a:r>
              <a:rPr lang="pt-BR" sz="2400" dirty="0"/>
              <a:t>a estrutura política, </a:t>
            </a:r>
            <a:r>
              <a:rPr lang="pt-BR" sz="2400" dirty="0" smtClean="0"/>
              <a:t>prejudica </a:t>
            </a:r>
            <a:r>
              <a:rPr lang="pt-BR" sz="2400" dirty="0"/>
              <a:t>a aplicação da lei e </a:t>
            </a:r>
            <a:r>
              <a:rPr lang="pt-BR" sz="2400" dirty="0" smtClean="0"/>
              <a:t>limita as </a:t>
            </a:r>
            <a:r>
              <a:rPr lang="pt-BR" sz="2400" dirty="0"/>
              <a:t>possibilidades de cooperação </a:t>
            </a:r>
            <a:r>
              <a:rPr lang="pt-BR" sz="2400" dirty="0" smtClean="0"/>
              <a:t>internacional.</a:t>
            </a:r>
            <a:endParaRPr lang="es-MX" sz="2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4427984" y="3579862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SHELLEY </a:t>
            </a:r>
            <a:r>
              <a:rPr lang="en-US" dirty="0" smtClean="0"/>
              <a:t>e PICARELLI, 2002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741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190"/>
            <a:ext cx="8229600" cy="857400"/>
          </a:xfrm>
        </p:spPr>
        <p:txBody>
          <a:bodyPr/>
          <a:lstStyle/>
          <a:p>
            <a:pPr algn="l"/>
            <a:r>
              <a:rPr lang="pt-BR" sz="3600" dirty="0" smtClean="0"/>
              <a:t>Aliança Crime-Terrorismo (exemplos)</a:t>
            </a:r>
            <a:endParaRPr lang="es-MX" sz="3600" dirty="0"/>
          </a:p>
        </p:txBody>
      </p:sp>
      <p:pic>
        <p:nvPicPr>
          <p:cNvPr id="5" name="Imagem 4" descr="https://encrypted-tbn2.gstatic.com/images?q=tbn:ANd9GcSSbaf5iorB89sDgborb_aN2J9-v4vjqPCdJXtCKSD0v5_lcx0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14" y="994804"/>
            <a:ext cx="2139950" cy="1604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Espaço Reservado para Conteúdo 5" descr="http://www.crwflags.com/fotw/images/c/co%7Deln1.gif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976" y="1056717"/>
            <a:ext cx="2057400" cy="15430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ixaDeTexto 6"/>
          <p:cNvSpPr txBox="1"/>
          <p:nvPr/>
        </p:nvSpPr>
        <p:spPr>
          <a:xfrm>
            <a:off x="2562264" y="1450037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 smtClean="0"/>
              <a:t>+</a:t>
            </a:r>
            <a:endParaRPr lang="es-MX" sz="48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5990187" y="994805"/>
            <a:ext cx="30243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HUGE CAR BOMB KILLS 15 IN BOGOTA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April 16, </a:t>
            </a:r>
            <a:r>
              <a:rPr lang="en-US" dirty="0" smtClean="0"/>
              <a:t>1993</a:t>
            </a:r>
            <a:endParaRPr lang="en-US" cap="all" dirty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powerful car bomb ripped apart a busy Bogota shopping center today, killing at least 15 people and wounding more than </a:t>
            </a:r>
            <a:r>
              <a:rPr lang="en-US" dirty="0" smtClean="0"/>
              <a:t>100….</a:t>
            </a:r>
            <a:endParaRPr lang="es-MX" dirty="0"/>
          </a:p>
        </p:txBody>
      </p:sp>
      <p:sp>
        <p:nvSpPr>
          <p:cNvPr id="9" name="CaixaDeTexto 8"/>
          <p:cNvSpPr txBox="1"/>
          <p:nvPr/>
        </p:nvSpPr>
        <p:spPr>
          <a:xfrm>
            <a:off x="5436096" y="1485662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/>
              <a:t>=</a:t>
            </a:r>
            <a:endParaRPr lang="es-MX" sz="4800" dirty="0"/>
          </a:p>
        </p:txBody>
      </p:sp>
      <p:pic>
        <p:nvPicPr>
          <p:cNvPr id="10" name="Imagem 9" descr="http://www.rededemocratica.org/images/2012/08/farc-ep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62" y="3111810"/>
            <a:ext cx="1944216" cy="19226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m 10" descr="https://encrypted-tbn1.gstatic.com/images?q=tbn:ANd9GcSzuP3v0OtFBoWykxOdbRQwOYwcZ-pQ9xcoRPAmY2-lDLQaePuY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489852"/>
            <a:ext cx="2590800" cy="131921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Conector de seta reta 12"/>
          <p:cNvCxnSpPr/>
          <p:nvPr/>
        </p:nvCxnSpPr>
        <p:spPr>
          <a:xfrm>
            <a:off x="2994312" y="3759882"/>
            <a:ext cx="2441784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3693067" y="3349295"/>
            <a:ext cx="1649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Drogas</a:t>
            </a:r>
            <a:endParaRPr lang="es-MX" dirty="0"/>
          </a:p>
        </p:txBody>
      </p:sp>
      <p:cxnSp>
        <p:nvCxnSpPr>
          <p:cNvPr id="16" name="Conector de seta reta 15"/>
          <p:cNvCxnSpPr/>
          <p:nvPr/>
        </p:nvCxnSpPr>
        <p:spPr>
          <a:xfrm flipH="1">
            <a:off x="2994312" y="4407954"/>
            <a:ext cx="2376264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3714392" y="4461960"/>
            <a:ext cx="1649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Armas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425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800" dirty="0" smtClean="0"/>
              <a:t>Motivação Operacional</a:t>
            </a:r>
            <a:endParaRPr lang="es-MX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2400" dirty="0" smtClean="0"/>
          </a:p>
          <a:p>
            <a:r>
              <a:rPr lang="pt-BR" sz="2400" dirty="0" smtClean="0"/>
              <a:t>Muitos </a:t>
            </a:r>
            <a:r>
              <a:rPr lang="pt-BR" sz="2400" dirty="0"/>
              <a:t>grupos terroristas </a:t>
            </a:r>
            <a:r>
              <a:rPr lang="pt-BR" sz="2400" dirty="0" smtClean="0"/>
              <a:t>tornaram-se versados </a:t>
            </a:r>
            <a:r>
              <a:rPr lang="pt-BR" sz="2400" dirty="0"/>
              <a:t>na realização de operações criminosas. </a:t>
            </a:r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Em </a:t>
            </a:r>
            <a:r>
              <a:rPr lang="pt-BR" sz="2400" dirty="0"/>
              <a:t>resposta à virtual eliminação do apoio do </a:t>
            </a:r>
            <a:r>
              <a:rPr lang="pt-BR" sz="2400" dirty="0" smtClean="0"/>
              <a:t>Estado após </a:t>
            </a:r>
            <a:r>
              <a:rPr lang="pt-BR" sz="2400" dirty="0"/>
              <a:t>o fim da Guerra Fria, a criminalidade era a </a:t>
            </a:r>
            <a:r>
              <a:rPr lang="pt-BR" sz="2400" dirty="0" smtClean="0"/>
              <a:t>forma mais </a:t>
            </a:r>
            <a:r>
              <a:rPr lang="pt-BR" sz="2400" dirty="0"/>
              <a:t>pragmática para garantir recursos financeiros para futuras operações </a:t>
            </a:r>
            <a:r>
              <a:rPr lang="pt-BR" sz="2400" dirty="0" smtClean="0"/>
              <a:t>terroristas.</a:t>
            </a:r>
            <a:endParaRPr lang="es-MX" sz="2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5940152" y="4371950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Makarenko</a:t>
            </a:r>
            <a:r>
              <a:rPr lang="en-US" dirty="0" smtClean="0"/>
              <a:t>, 2004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9077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800" dirty="0" smtClean="0"/>
              <a:t>Motivação Operacional</a:t>
            </a:r>
            <a:endParaRPr lang="es-MX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dirty="0"/>
              <a:t>Os grupos criminosos </a:t>
            </a:r>
            <a:r>
              <a:rPr lang="pt-BR" sz="2400" dirty="0" smtClean="0"/>
              <a:t>‘usam’ </a:t>
            </a:r>
            <a:r>
              <a:rPr lang="pt-BR" sz="2400" dirty="0"/>
              <a:t>o terrorismo como um instrumento operacional, e os grupos terroristas </a:t>
            </a:r>
            <a:r>
              <a:rPr lang="pt-BR" sz="2400" dirty="0" smtClean="0"/>
              <a:t>participam de atividades </a:t>
            </a:r>
            <a:r>
              <a:rPr lang="pt-BR" sz="2400" dirty="0"/>
              <a:t>criminosas como uma ferramenta </a:t>
            </a:r>
            <a:r>
              <a:rPr lang="pt-BR" sz="2400" dirty="0" smtClean="0"/>
              <a:t>operacional;</a:t>
            </a:r>
          </a:p>
          <a:p>
            <a:endParaRPr lang="pt-BR" sz="2400" dirty="0" smtClean="0"/>
          </a:p>
          <a:p>
            <a:r>
              <a:rPr lang="pt-BR" sz="2400" dirty="0" smtClean="0"/>
              <a:t>Apesar de utilizar táticas </a:t>
            </a:r>
            <a:r>
              <a:rPr lang="pt-BR" sz="2400" dirty="0"/>
              <a:t>de terror, como </a:t>
            </a:r>
            <a:r>
              <a:rPr lang="pt-BR" sz="2400" dirty="0" smtClean="0"/>
              <a:t>atentados a bomba </a:t>
            </a:r>
            <a:r>
              <a:rPr lang="pt-BR" sz="2400" dirty="0"/>
              <a:t>e assassinatos, </a:t>
            </a:r>
            <a:r>
              <a:rPr lang="pt-BR" sz="2400" dirty="0" smtClean="0"/>
              <a:t>a </a:t>
            </a:r>
            <a:r>
              <a:rPr lang="pt-BR" sz="2400" dirty="0"/>
              <a:t>principal </a:t>
            </a:r>
            <a:r>
              <a:rPr lang="pt-BR" sz="2400" dirty="0" smtClean="0"/>
              <a:t>motivação dos grupos criminosos é a obtenção de ganhos ilícitos.</a:t>
            </a:r>
            <a:endParaRPr lang="es-MX" sz="2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5436096" y="4496221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Makarenko</a:t>
            </a:r>
            <a:r>
              <a:rPr lang="en-US" dirty="0" smtClean="0"/>
              <a:t>, 2004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356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err="1" smtClean="0"/>
              <a:t>Drug</a:t>
            </a:r>
            <a:r>
              <a:rPr lang="pt-BR" sz="2800" dirty="0" smtClean="0"/>
              <a:t> </a:t>
            </a:r>
            <a:r>
              <a:rPr lang="pt-BR" sz="2800" dirty="0" err="1" smtClean="0"/>
              <a:t>Enforcement</a:t>
            </a:r>
            <a:r>
              <a:rPr lang="pt-BR" sz="2800" dirty="0" smtClean="0"/>
              <a:t> </a:t>
            </a:r>
            <a:r>
              <a:rPr lang="pt-BR" sz="2800" dirty="0" err="1" smtClean="0"/>
              <a:t>Administration</a:t>
            </a:r>
            <a:r>
              <a:rPr lang="pt-BR" sz="2800" dirty="0" smtClean="0"/>
              <a:t> (DEA)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800" dirty="0" smtClean="0"/>
              <a:t>Organizações terroristas transnacionais (OTT) envolvidas no tráfico internacional de drogas:</a:t>
            </a:r>
          </a:p>
          <a:p>
            <a:pPr lvl="1"/>
            <a:r>
              <a:rPr lang="pt-BR" sz="2800" dirty="0" smtClean="0"/>
              <a:t>2003 </a:t>
            </a:r>
            <a:r>
              <a:rPr lang="pt-BR" sz="2800" dirty="0" smtClean="0">
                <a:sym typeface="Wingdings" pitchFamily="2" charset="2"/>
              </a:rPr>
              <a:t> 14</a:t>
            </a:r>
          </a:p>
          <a:p>
            <a:pPr lvl="1"/>
            <a:r>
              <a:rPr lang="pt-BR" sz="2800" dirty="0" smtClean="0">
                <a:sym typeface="Wingdings" pitchFamily="2" charset="2"/>
              </a:rPr>
              <a:t>2008  </a:t>
            </a:r>
            <a:r>
              <a:rPr lang="pt-BR" sz="2800" dirty="0" smtClean="0">
                <a:sym typeface="Wingdings" pitchFamily="2" charset="2"/>
              </a:rPr>
              <a:t>18</a:t>
            </a:r>
            <a:endParaRPr lang="pt-BR" sz="28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7893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Ação da DEA e do Ministério Público Federal dos </a:t>
            </a:r>
            <a:r>
              <a:rPr lang="es-MX" sz="2800" dirty="0" smtClean="0"/>
              <a:t>U.S</a:t>
            </a:r>
            <a:r>
              <a:rPr lang="es-MX" sz="2800" dirty="0"/>
              <a:t>. </a:t>
            </a:r>
            <a:endParaRPr lang="es-MX" sz="28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31590"/>
            <a:ext cx="8229600" cy="3725699"/>
          </a:xfrm>
        </p:spPr>
        <p:txBody>
          <a:bodyPr/>
          <a:lstStyle/>
          <a:p>
            <a:r>
              <a:rPr lang="en-US" sz="2400" dirty="0" smtClean="0"/>
              <a:t>“Beginning </a:t>
            </a:r>
            <a:r>
              <a:rPr lang="en-US" sz="2400" dirty="0"/>
              <a:t>in January 2018, </a:t>
            </a:r>
            <a:r>
              <a:rPr lang="en-US" sz="2400" dirty="0" err="1"/>
              <a:t>Manaf</a:t>
            </a:r>
            <a:r>
              <a:rPr lang="en-US" sz="2400" dirty="0"/>
              <a:t> attempted to import large quantities of heroin into the United States; used the proceeds of heroin trafficking to benefit the Taliban; and attempted to provide financial support to the </a:t>
            </a:r>
            <a:r>
              <a:rPr lang="en-US" sz="2400" dirty="0" err="1"/>
              <a:t>Haqqani</a:t>
            </a:r>
            <a:r>
              <a:rPr lang="en-US" sz="2400" dirty="0"/>
              <a:t> </a:t>
            </a:r>
            <a:r>
              <a:rPr lang="en-US" sz="2400" dirty="0" smtClean="0"/>
              <a:t>Network.”</a:t>
            </a:r>
          </a:p>
          <a:p>
            <a:r>
              <a:rPr lang="en-US" sz="2400" dirty="0" smtClean="0"/>
              <a:t>…..</a:t>
            </a:r>
          </a:p>
          <a:p>
            <a:r>
              <a:rPr lang="en-US" sz="2400" dirty="0" smtClean="0"/>
              <a:t>“The </a:t>
            </a:r>
            <a:r>
              <a:rPr lang="en-US" sz="2400" dirty="0" err="1"/>
              <a:t>Haqqani</a:t>
            </a:r>
            <a:r>
              <a:rPr lang="en-US" sz="2400" dirty="0"/>
              <a:t> Network and the Taliban have been and are engaged in highly public acts of terrorism against U.S. interests, including U.S. and coalition forces in Afghanistan</a:t>
            </a:r>
            <a:r>
              <a:rPr lang="en-US" sz="2400" dirty="0" smtClean="0"/>
              <a:t>.”</a:t>
            </a:r>
            <a:r>
              <a:rPr lang="en-US" sz="2400" dirty="0"/>
              <a:t> 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51562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800" dirty="0" smtClean="0"/>
              <a:t>Convergência</a:t>
            </a:r>
            <a:endParaRPr lang="es-MX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34988" indent="-344488"/>
            <a:r>
              <a:rPr lang="pt-BR" sz="2400" dirty="0" smtClean="0"/>
              <a:t>1. Grupos </a:t>
            </a:r>
            <a:r>
              <a:rPr lang="pt-BR" sz="2400" dirty="0"/>
              <a:t>criminosos que apresentam motivações políticas - Crime com “cara” política; </a:t>
            </a:r>
          </a:p>
          <a:p>
            <a:pPr marL="534988" indent="-344488"/>
            <a:r>
              <a:rPr lang="pt-BR" sz="2400" dirty="0" smtClean="0"/>
              <a:t>2. Grupos </a:t>
            </a:r>
            <a:r>
              <a:rPr lang="pt-BR" sz="2400" dirty="0"/>
              <a:t>terroristas que estão igualmente interessados ​​em lucros criminais, </a:t>
            </a:r>
            <a:r>
              <a:rPr lang="pt-BR" sz="2400" dirty="0" smtClean="0"/>
              <a:t>e que no estágio final de transformação começam </a:t>
            </a:r>
            <a:r>
              <a:rPr lang="pt-BR" sz="2400" dirty="0"/>
              <a:t>a usar sua retórica política como uma </a:t>
            </a:r>
            <a:r>
              <a:rPr lang="pt-BR" sz="2400" dirty="0" smtClean="0"/>
              <a:t>fachada exclusivamente </a:t>
            </a:r>
            <a:r>
              <a:rPr lang="pt-BR" sz="2400" dirty="0"/>
              <a:t>para perpetrar </a:t>
            </a:r>
            <a:r>
              <a:rPr lang="pt-BR" sz="2400" dirty="0" smtClean="0"/>
              <a:t>atividades criminais.</a:t>
            </a:r>
          </a:p>
          <a:p>
            <a:pPr marL="534988" indent="-344488"/>
            <a:endParaRPr lang="es-MX" sz="2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5831632" y="4568229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Makarenko</a:t>
            </a:r>
            <a:r>
              <a:rPr lang="en-US" dirty="0" smtClean="0"/>
              <a:t>, 2004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9578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735546"/>
            <a:ext cx="8229600" cy="2916324"/>
          </a:xfrm>
        </p:spPr>
        <p:txBody>
          <a:bodyPr/>
          <a:lstStyle/>
          <a:p>
            <a:r>
              <a:rPr lang="pt-BR" i="1" dirty="0" smtClean="0"/>
              <a:t>“</a:t>
            </a:r>
            <a:r>
              <a:rPr lang="pt-BR" i="1" dirty="0" err="1" smtClean="0"/>
              <a:t>The</a:t>
            </a:r>
            <a:r>
              <a:rPr lang="pt-BR" i="1" dirty="0" smtClean="0"/>
              <a:t> </a:t>
            </a:r>
            <a:r>
              <a:rPr lang="pt-BR" i="1" dirty="0" err="1" smtClean="0"/>
              <a:t>difference</a:t>
            </a:r>
            <a:r>
              <a:rPr lang="pt-BR" i="1" dirty="0" smtClean="0"/>
              <a:t> </a:t>
            </a:r>
            <a:r>
              <a:rPr lang="pt-BR" i="1" dirty="0" err="1" smtClean="0"/>
              <a:t>between</a:t>
            </a:r>
            <a:r>
              <a:rPr lang="pt-BR" i="1" dirty="0" smtClean="0"/>
              <a:t> terror </a:t>
            </a:r>
            <a:r>
              <a:rPr lang="pt-BR" i="1" dirty="0" err="1" smtClean="0"/>
              <a:t>and</a:t>
            </a:r>
            <a:r>
              <a:rPr lang="pt-BR" i="1" dirty="0" smtClean="0"/>
              <a:t> </a:t>
            </a:r>
            <a:r>
              <a:rPr lang="pt-BR" i="1" dirty="0" err="1" smtClean="0"/>
              <a:t>other</a:t>
            </a:r>
            <a:r>
              <a:rPr lang="pt-BR" i="1" dirty="0" smtClean="0"/>
              <a:t> </a:t>
            </a:r>
            <a:r>
              <a:rPr lang="pt-BR" i="1" dirty="0" err="1" smtClean="0"/>
              <a:t>form</a:t>
            </a:r>
            <a:r>
              <a:rPr lang="pt-BR" i="1" dirty="0" smtClean="0"/>
              <a:t> </a:t>
            </a:r>
            <a:r>
              <a:rPr lang="pt-BR" i="1" dirty="0" err="1" smtClean="0"/>
              <a:t>of</a:t>
            </a:r>
            <a:r>
              <a:rPr lang="pt-BR" i="1" dirty="0" smtClean="0"/>
              <a:t> </a:t>
            </a:r>
            <a:r>
              <a:rPr lang="pt-BR" i="1" dirty="0" err="1" smtClean="0"/>
              <a:t>violence</a:t>
            </a:r>
            <a:r>
              <a:rPr lang="pt-BR" i="1" dirty="0" smtClean="0"/>
              <a:t>..... Is </a:t>
            </a:r>
            <a:r>
              <a:rPr lang="pt-BR" i="1" dirty="0" err="1" smtClean="0"/>
              <a:t>publicity</a:t>
            </a:r>
            <a:r>
              <a:rPr lang="pt-BR" i="1" dirty="0" smtClean="0"/>
              <a:t>” </a:t>
            </a:r>
            <a:br>
              <a:rPr lang="pt-BR" i="1" dirty="0" smtClean="0"/>
            </a:br>
            <a:r>
              <a:rPr lang="pt-BR" i="1" dirty="0" smtClean="0"/>
              <a:t>                       </a:t>
            </a:r>
            <a:r>
              <a:rPr lang="pt-BR" sz="2400" i="1" dirty="0" err="1" smtClean="0"/>
              <a:t>Scot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Atran</a:t>
            </a:r>
            <a:r>
              <a:rPr lang="pt-BR" sz="2400" i="1" dirty="0" smtClean="0"/>
              <a:t> </a:t>
            </a:r>
            <a:r>
              <a:rPr lang="pt-BR" i="1" dirty="0" smtClean="0"/>
              <a:t/>
            </a:r>
            <a:br>
              <a:rPr lang="pt-BR" i="1" dirty="0" smtClean="0"/>
            </a:b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82826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800" dirty="0" smtClean="0"/>
              <a:t>Exemplos de Convergência</a:t>
            </a:r>
            <a:endParaRPr lang="es-MX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725699"/>
          </a:xfrm>
        </p:spPr>
        <p:txBody>
          <a:bodyPr/>
          <a:lstStyle/>
          <a:p>
            <a:r>
              <a:rPr lang="pt-BR" sz="2400" dirty="0" smtClean="0"/>
              <a:t>Em </a:t>
            </a:r>
            <a:r>
              <a:rPr lang="pt-BR" sz="2400" dirty="0"/>
              <a:t>várias regiões </a:t>
            </a:r>
            <a:r>
              <a:rPr lang="pt-BR" sz="2400" dirty="0" smtClean="0"/>
              <a:t>da Federação Russa e </a:t>
            </a:r>
            <a:r>
              <a:rPr lang="pt-BR" sz="2400" dirty="0"/>
              <a:t>na Albânia, criminosos organizados descobriram que </a:t>
            </a:r>
            <a:r>
              <a:rPr lang="pt-BR" sz="2400" dirty="0" smtClean="0"/>
              <a:t>para mobilizar </a:t>
            </a:r>
            <a:r>
              <a:rPr lang="pt-BR" sz="2400" dirty="0"/>
              <a:t>a energia </a:t>
            </a:r>
            <a:r>
              <a:rPr lang="pt-BR" sz="2400" dirty="0" smtClean="0"/>
              <a:t>necessária para </a:t>
            </a:r>
            <a:r>
              <a:rPr lang="pt-BR" sz="2400" dirty="0"/>
              <a:t>resistir ao </a:t>
            </a:r>
            <a:r>
              <a:rPr lang="pt-BR" sz="2400" dirty="0" smtClean="0"/>
              <a:t>Estado era necessário mover sua atuação para </a:t>
            </a:r>
            <a:r>
              <a:rPr lang="pt-BR" sz="2400" dirty="0"/>
              <a:t>além </a:t>
            </a:r>
            <a:r>
              <a:rPr lang="pt-BR" sz="2400" dirty="0" smtClean="0"/>
              <a:t>das atividades criminais  e adicionar </a:t>
            </a:r>
            <a:r>
              <a:rPr lang="pt-BR" sz="2400" dirty="0"/>
              <a:t>elementos de protesto </a:t>
            </a:r>
            <a:r>
              <a:rPr lang="pt-BR" sz="2400" dirty="0" smtClean="0"/>
              <a:t>político aos seus propósitos;</a:t>
            </a:r>
          </a:p>
          <a:p>
            <a:endParaRPr lang="pt-BR" sz="2400" dirty="0" smtClean="0"/>
          </a:p>
          <a:p>
            <a:r>
              <a:rPr lang="pt-BR" sz="2400" dirty="0" smtClean="0"/>
              <a:t>FARC – Colômbia. Financiamento da guerrilha com dinheiro do tráfico de cocaína. Primeiro proteção, depois operação do negócio.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8197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800" dirty="0" smtClean="0"/>
              <a:t>“Black </a:t>
            </a:r>
            <a:r>
              <a:rPr lang="es-MX" sz="2800" dirty="0" err="1" smtClean="0"/>
              <a:t>Hole</a:t>
            </a:r>
            <a:r>
              <a:rPr lang="es-MX" sz="2800" dirty="0" smtClean="0"/>
              <a:t> </a:t>
            </a:r>
            <a:r>
              <a:rPr lang="es-MX" sz="2800" dirty="0" err="1" smtClean="0"/>
              <a:t>States</a:t>
            </a:r>
            <a:r>
              <a:rPr lang="es-MX" sz="2800" dirty="0" smtClean="0"/>
              <a:t>”</a:t>
            </a:r>
            <a:endParaRPr lang="es-MX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dirty="0" smtClean="0"/>
              <a:t>Afeganistão, </a:t>
            </a:r>
            <a:r>
              <a:rPr lang="pt-BR" sz="2400" dirty="0" smtClean="0"/>
              <a:t>Angola</a:t>
            </a:r>
            <a:r>
              <a:rPr lang="pt-BR" sz="2400" dirty="0"/>
              <a:t>, Myanmar, </a:t>
            </a:r>
            <a:r>
              <a:rPr lang="pt-BR" sz="2400" dirty="0" smtClean="0"/>
              <a:t>Coreia do Norte, </a:t>
            </a:r>
            <a:r>
              <a:rPr lang="pt-BR" sz="2400" dirty="0" err="1"/>
              <a:t>Sierra</a:t>
            </a:r>
            <a:r>
              <a:rPr lang="pt-BR" sz="2400" dirty="0"/>
              <a:t> Leone, </a:t>
            </a:r>
            <a:r>
              <a:rPr lang="pt-BR" sz="2400" dirty="0" smtClean="0"/>
              <a:t>Tajiquistão;</a:t>
            </a:r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Estados fracos, guerra civil, ausência de instituições;</a:t>
            </a:r>
          </a:p>
          <a:p>
            <a:endParaRPr lang="pt-BR" sz="2400" dirty="0" smtClean="0"/>
          </a:p>
          <a:p>
            <a:r>
              <a:rPr lang="pt-BR" sz="2400" dirty="0" smtClean="0"/>
              <a:t>É </a:t>
            </a:r>
            <a:r>
              <a:rPr lang="pt-BR" sz="2400" dirty="0"/>
              <a:t>a progressão natural </a:t>
            </a:r>
            <a:r>
              <a:rPr lang="pt-BR" sz="2400" dirty="0" smtClean="0"/>
              <a:t>da atuação das  </a:t>
            </a:r>
            <a:r>
              <a:rPr lang="pt-BR" sz="2400" dirty="0"/>
              <a:t>organizações criminosas </a:t>
            </a:r>
            <a:r>
              <a:rPr lang="pt-BR" sz="2400" dirty="0" smtClean="0"/>
              <a:t>com motivação política ou ‘grupos </a:t>
            </a:r>
            <a:r>
              <a:rPr lang="pt-BR" sz="2400" dirty="0"/>
              <a:t>terroristas </a:t>
            </a:r>
            <a:r>
              <a:rPr lang="pt-BR" sz="2400" dirty="0" smtClean="0"/>
              <a:t>comerciais’ em direção ao controle </a:t>
            </a:r>
            <a:r>
              <a:rPr lang="pt-BR" sz="2400" dirty="0"/>
              <a:t>econômico e político sobre uma parcela do </a:t>
            </a:r>
            <a:r>
              <a:rPr lang="pt-BR" sz="2400" dirty="0" smtClean="0"/>
              <a:t>território de Estados Falidos.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79402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 smtClean="0"/>
              <a:t>O </a:t>
            </a:r>
            <a:r>
              <a:rPr lang="en-US" sz="2800" dirty="0" err="1" smtClean="0"/>
              <a:t>terrorismo</a:t>
            </a:r>
            <a:r>
              <a:rPr lang="en-US" sz="2800" dirty="0" smtClean="0"/>
              <a:t> e o crime </a:t>
            </a:r>
            <a:r>
              <a:rPr lang="en-US" sz="2800" dirty="0" err="1" smtClean="0"/>
              <a:t>transnacional</a:t>
            </a:r>
            <a:r>
              <a:rPr lang="en-US" sz="2800" dirty="0" smtClean="0"/>
              <a:t> </a:t>
            </a:r>
            <a:r>
              <a:rPr lang="en-US" sz="2800" dirty="0" err="1" smtClean="0"/>
              <a:t>têm</a:t>
            </a:r>
            <a:r>
              <a:rPr lang="en-US" sz="2800" dirty="0" smtClean="0"/>
              <a:t> </a:t>
            </a:r>
            <a:r>
              <a:rPr lang="en-US" sz="2800" dirty="0" err="1" smtClean="0"/>
              <a:t>várias</a:t>
            </a:r>
            <a:r>
              <a:rPr lang="en-US" sz="2800" dirty="0" smtClean="0"/>
              <a:t> </a:t>
            </a:r>
            <a:r>
              <a:rPr lang="en-US" sz="2800" dirty="0" err="1" smtClean="0"/>
              <a:t>características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comum</a:t>
            </a:r>
            <a:r>
              <a:rPr lang="en-US" sz="2800" dirty="0" smtClean="0"/>
              <a:t>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Partilham</a:t>
            </a:r>
            <a:r>
              <a:rPr lang="en-US" sz="2400" dirty="0" smtClean="0"/>
              <a:t> </a:t>
            </a:r>
            <a:r>
              <a:rPr lang="en-US" sz="2400" dirty="0" err="1" smtClean="0"/>
              <a:t>táticas</a:t>
            </a:r>
            <a:r>
              <a:rPr lang="en-US" sz="2400" dirty="0" smtClean="0"/>
              <a:t> e </a:t>
            </a:r>
            <a:r>
              <a:rPr lang="en-US" sz="2400" dirty="0" err="1" smtClean="0"/>
              <a:t>métodos</a:t>
            </a:r>
            <a:r>
              <a:rPr lang="en-US" sz="2400" dirty="0" smtClean="0"/>
              <a:t> de </a:t>
            </a:r>
            <a:r>
              <a:rPr lang="en-US" sz="2400" dirty="0" err="1" smtClean="0"/>
              <a:t>ação</a:t>
            </a:r>
            <a:r>
              <a:rPr lang="en-US" sz="2400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Muitas</a:t>
            </a:r>
            <a:r>
              <a:rPr lang="en-US" sz="2400" dirty="0" smtClean="0"/>
              <a:t> </a:t>
            </a:r>
            <a:r>
              <a:rPr lang="en-US" sz="2400" dirty="0" err="1" smtClean="0"/>
              <a:t>vezes</a:t>
            </a:r>
            <a:r>
              <a:rPr lang="en-US" sz="2400" dirty="0" smtClean="0"/>
              <a:t> </a:t>
            </a:r>
            <a:r>
              <a:rPr lang="en-US" sz="2400" dirty="0" err="1" smtClean="0"/>
              <a:t>groupos</a:t>
            </a:r>
            <a:r>
              <a:rPr lang="en-US" sz="2400" dirty="0" smtClean="0"/>
              <a:t> </a:t>
            </a:r>
            <a:r>
              <a:rPr lang="en-US" sz="2400" dirty="0" err="1" smtClean="0"/>
              <a:t>terroristas</a:t>
            </a:r>
            <a:r>
              <a:rPr lang="en-US" sz="2400" dirty="0" smtClean="0"/>
              <a:t> se </a:t>
            </a:r>
            <a:r>
              <a:rPr lang="en-US" sz="2400" dirty="0" err="1" smtClean="0"/>
              <a:t>transformam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grupos</a:t>
            </a:r>
            <a:r>
              <a:rPr lang="en-US" sz="2400" dirty="0" smtClean="0"/>
              <a:t> </a:t>
            </a:r>
            <a:r>
              <a:rPr lang="en-US" sz="2400" dirty="0" err="1" smtClean="0"/>
              <a:t>criminais</a:t>
            </a:r>
            <a:r>
              <a:rPr lang="en-US" sz="2400" dirty="0" smtClean="0"/>
              <a:t> e vice-versa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Mantêm</a:t>
            </a:r>
            <a:r>
              <a:rPr lang="en-US" sz="2400" dirty="0" smtClean="0"/>
              <a:t> </a:t>
            </a:r>
            <a:r>
              <a:rPr lang="en-US" sz="2400" dirty="0" err="1" smtClean="0"/>
              <a:t>transações</a:t>
            </a:r>
            <a:r>
              <a:rPr lang="en-US" sz="2400" dirty="0" smtClean="0"/>
              <a:t> e  </a:t>
            </a:r>
            <a:r>
              <a:rPr lang="en-US" sz="2400" dirty="0" err="1" smtClean="0"/>
              <a:t>empregam</a:t>
            </a:r>
            <a:r>
              <a:rPr lang="en-US" sz="2400" dirty="0" smtClean="0"/>
              <a:t> </a:t>
            </a:r>
            <a:r>
              <a:rPr lang="en-US" sz="2400" dirty="0" err="1" smtClean="0"/>
              <a:t>recursos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comum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8889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Quais as evidências disponíveis?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dirty="0" smtClean="0"/>
              <a:t>Grupos organizados estão ampliando seu tamanho, escopo de atuação e ambições econômicas.</a:t>
            </a:r>
          </a:p>
          <a:p>
            <a:r>
              <a:rPr lang="pt-BR" sz="2400" dirty="0" smtClean="0"/>
              <a:t>O aumento do comércio internacional abre novas oportunidades para esses grupos em atividades como :</a:t>
            </a:r>
          </a:p>
          <a:p>
            <a:pPr lvl="1"/>
            <a:r>
              <a:rPr lang="pt-BR" dirty="0" err="1" smtClean="0"/>
              <a:t>Cybercrime</a:t>
            </a:r>
            <a:endParaRPr lang="pt-BR" dirty="0" smtClean="0"/>
          </a:p>
          <a:p>
            <a:pPr lvl="1"/>
            <a:r>
              <a:rPr lang="pt-BR" dirty="0" smtClean="0"/>
              <a:t>Fraudes financeiras</a:t>
            </a:r>
          </a:p>
          <a:p>
            <a:pPr lvl="1"/>
            <a:r>
              <a:rPr lang="pt-BR" dirty="0" smtClean="0"/>
              <a:t>Lavagem de dinheiro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033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Qual o futuro dessa parceria?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34988" indent="-344488"/>
            <a:r>
              <a:rPr lang="pt-BR" sz="2400" dirty="0" smtClean="0"/>
              <a:t>1. Temporária com o objetivo de atender as necessidades de curto prazo dos grupos criminais e terroristas?</a:t>
            </a:r>
          </a:p>
          <a:p>
            <a:pPr marL="534988" indent="-344488"/>
            <a:r>
              <a:rPr lang="pt-BR" sz="2400" dirty="0" smtClean="0"/>
              <a:t>2. Faz parte do processo de evolução e adaptação dos grupos terroristas e sua conversão em grupos criminais?</a:t>
            </a:r>
          </a:p>
          <a:p>
            <a:pPr marL="534988" indent="-344488"/>
            <a:r>
              <a:rPr lang="pt-BR" sz="2400" dirty="0" smtClean="0"/>
              <a:t>3. Ou a mudança produzirá grupos terroristas que exploram e dependem de atividades criminais?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8216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800" dirty="0" smtClean="0"/>
              <a:t>Riscos para Organizações Terroristas na associação com o crime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34988" indent="-344488"/>
            <a:r>
              <a:rPr lang="pt-BR" sz="2400" dirty="0" smtClean="0"/>
              <a:t>1. A relação com grupos criminais organizados pode facilitar o trabalho de infiltração por parte da polícia;</a:t>
            </a:r>
          </a:p>
          <a:p>
            <a:pPr marL="534988" indent="-344488"/>
            <a:r>
              <a:rPr lang="pt-BR" sz="2400" dirty="0" smtClean="0"/>
              <a:t>2. Um bem escasso nas redes ilícitas: </a:t>
            </a:r>
            <a:r>
              <a:rPr lang="pt-BR" sz="2400" b="1" dirty="0" smtClean="0"/>
              <a:t>confiança. </a:t>
            </a:r>
            <a:r>
              <a:rPr lang="pt-BR" sz="2400" dirty="0" smtClean="0"/>
              <a:t>Sem confiança é difícil crescer e ter agilidade operacional é difícil “fazer negócios”;</a:t>
            </a:r>
          </a:p>
          <a:p>
            <a:pPr marL="534988" indent="-344488"/>
            <a:r>
              <a:rPr lang="pt-BR" sz="2400" dirty="0" smtClean="0"/>
              <a:t>3. Perder “soft </a:t>
            </a:r>
            <a:r>
              <a:rPr lang="pt-BR" sz="2400" dirty="0" err="1" smtClean="0"/>
              <a:t>power</a:t>
            </a:r>
            <a:r>
              <a:rPr lang="pt-BR" sz="2400" dirty="0" smtClean="0"/>
              <a:t>”: caso da FARC. 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99958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Nem todos os grupos terroristas seguem o mesmo caminho: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2800" dirty="0" smtClean="0"/>
          </a:p>
          <a:p>
            <a:r>
              <a:rPr lang="es-MX" sz="2800" i="1" dirty="0"/>
              <a:t>Ejército Zapatista de Liberación Nacional</a:t>
            </a:r>
            <a:r>
              <a:rPr lang="es-MX" sz="2800" dirty="0"/>
              <a:t>, </a:t>
            </a:r>
            <a:r>
              <a:rPr lang="pt-BR" sz="2800" dirty="0" smtClean="0"/>
              <a:t> não explora o forte tráfego (não faz tráfico) de drogas pela região onde atua no Sul do México.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147814"/>
            <a:ext cx="252412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035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Algumas questões para discussão: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34988" indent="-344488"/>
            <a:r>
              <a:rPr lang="pt-BR" sz="2400" dirty="0" smtClean="0"/>
              <a:t>1. Em que aspectos terrorismo e crime organizado se parecem e em que sentido são diferentes?</a:t>
            </a:r>
          </a:p>
          <a:p>
            <a:pPr marL="534988" indent="-344488"/>
            <a:r>
              <a:rPr lang="pt-BR" sz="2400" dirty="0" smtClean="0"/>
              <a:t>2. Em que medida as políticas de controle do crime organizado </a:t>
            </a:r>
            <a:r>
              <a:rPr lang="pt-BR" sz="2400" dirty="0" smtClean="0"/>
              <a:t>podem </a:t>
            </a:r>
            <a:r>
              <a:rPr lang="pt-BR" sz="2400" dirty="0" smtClean="0"/>
              <a:t>ajudar no controle do terrorismo?</a:t>
            </a:r>
          </a:p>
          <a:p>
            <a:pPr marL="534988" indent="-344488"/>
            <a:r>
              <a:rPr lang="pt-BR" sz="2400" dirty="0" smtClean="0"/>
              <a:t>3. Em que aspectos pode ser contraproducente ligar crime e terrorismo?</a:t>
            </a:r>
          </a:p>
          <a:p>
            <a:pPr marL="534988" indent="-344488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09072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>
          <a:xfrm>
            <a:off x="457200" y="-164553"/>
            <a:ext cx="4040188" cy="4464495"/>
          </a:xfrm>
        </p:spPr>
        <p:txBody>
          <a:bodyPr/>
          <a:lstStyle/>
          <a:p>
            <a:pPr marL="647700" indent="-457200">
              <a:buAutoNum type="arabicPeriod"/>
            </a:pPr>
            <a:r>
              <a:rPr lang="en-US" sz="2000" b="0" dirty="0" smtClean="0"/>
              <a:t>In what aspects do terrorism and organized crime are different and in what aspects they are similar? </a:t>
            </a:r>
          </a:p>
          <a:p>
            <a:pPr marL="647700" indent="-457200">
              <a:buAutoNum type="arabicPeriod"/>
            </a:pPr>
            <a:r>
              <a:rPr lang="en-US" sz="2000" b="0" dirty="0" smtClean="0"/>
              <a:t>To what extent can organized crime control policies in your country helps to control of terrorism? </a:t>
            </a:r>
          </a:p>
          <a:p>
            <a:pPr marL="647700" indent="-457200">
              <a:buAutoNum type="arabicPeriod"/>
            </a:pPr>
            <a:r>
              <a:rPr lang="en-US" sz="2000" b="0" dirty="0" smtClean="0"/>
              <a:t>In practical terms, would you say that policies that link crime and terrorism could be counterproductive? </a:t>
            </a:r>
            <a:endParaRPr lang="pt-BR" sz="2000" b="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771551"/>
            <a:ext cx="4041775" cy="4104455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s-MX" sz="2000" b="0" dirty="0" smtClean="0"/>
              <a:t>¿En </a:t>
            </a:r>
            <a:r>
              <a:rPr lang="es-MX" sz="2000" b="0" dirty="0"/>
              <a:t>qué aspectos el terrorismo y la delincuencia </a:t>
            </a:r>
            <a:r>
              <a:rPr lang="es-MX" sz="2000" b="0" dirty="0" smtClean="0"/>
              <a:t>organizada son </a:t>
            </a:r>
            <a:r>
              <a:rPr lang="es-MX" sz="2000" b="0" dirty="0"/>
              <a:t>diferentes y en qué aspectos son similares</a:t>
            </a:r>
            <a:r>
              <a:rPr lang="es-MX" sz="2000" b="0" dirty="0" smtClean="0"/>
              <a:t>?</a:t>
            </a:r>
          </a:p>
          <a:p>
            <a:pPr marL="457200" indent="-457200">
              <a:buAutoNum type="arabicPeriod"/>
            </a:pPr>
            <a:r>
              <a:rPr lang="es-MX" sz="2000" b="0" dirty="0" smtClean="0"/>
              <a:t>¿</a:t>
            </a:r>
            <a:r>
              <a:rPr lang="es-MX" sz="2000" b="0" dirty="0"/>
              <a:t>En qué medida las políticas de control del delito en su país pueden ayudar a controlar el terrorismo? </a:t>
            </a:r>
            <a:endParaRPr lang="es-MX" sz="2000" b="0" dirty="0" smtClean="0"/>
          </a:p>
          <a:p>
            <a:pPr marL="457200" indent="-457200">
              <a:buAutoNum type="arabicPeriod"/>
            </a:pPr>
            <a:r>
              <a:rPr lang="es-MX" sz="2000" b="0" dirty="0" smtClean="0"/>
              <a:t>En </a:t>
            </a:r>
            <a:r>
              <a:rPr lang="es-MX" sz="2000" b="0" dirty="0"/>
              <a:t>términos prácticos, ¿diría usted que el vínculo entre la delincuencia </a:t>
            </a:r>
            <a:r>
              <a:rPr lang="es-MX" sz="2000" b="0" dirty="0" smtClean="0"/>
              <a:t>organizada y </a:t>
            </a:r>
            <a:r>
              <a:rPr lang="es-MX" sz="2000" b="0" dirty="0"/>
              <a:t>el terrorismo puede ser </a:t>
            </a:r>
            <a:r>
              <a:rPr lang="es-MX" sz="2000" b="0" dirty="0" smtClean="0"/>
              <a:t>contraproducente para las políticas de control?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21786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Uma definição de Terrorismo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Terrorismo é o uso premeditado ou a ameaça de uso de violência ilegal contra uma população não combatente ou contra alvos com significado simbólico com o objetivo de induzir mudanças políticas por meio de intimidação e desestabilização ou que vise destruir uma população identificada como inimiga.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152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418206"/>
            <a:ext cx="8229600" cy="857400"/>
          </a:xfrm>
        </p:spPr>
        <p:txBody>
          <a:bodyPr/>
          <a:lstStyle/>
          <a:p>
            <a:pPr algn="l"/>
            <a:r>
              <a:rPr lang="en-US" sz="1800" dirty="0" smtClean="0"/>
              <a:t>1994 </a:t>
            </a:r>
            <a:r>
              <a:rPr lang="en-US" sz="1800" dirty="0"/>
              <a:t>United Nations Declaration on Measures to Eliminate International Terrorism annex to UN General Assembly resolution 49/60 ,"Measures to Eliminate International Terrorism", of December 9, 1994, UN Doc. A/Res/60/49</a:t>
            </a:r>
            <a:endParaRPr lang="es-MX" sz="18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“Criminal </a:t>
            </a:r>
            <a:r>
              <a:rPr lang="en-US" dirty="0"/>
              <a:t>acts intended or calculated to provoke a state of terror in the general public, a group of persons or particular persons for political purposes are in any circumstance unjustifiable, whatever the considerations of a political, philosophical, ideological, racial, ethnic, religious or any other nature that may be invoked to justify </a:t>
            </a:r>
            <a:r>
              <a:rPr lang="en-US" dirty="0" smtClean="0"/>
              <a:t>them”.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7031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190"/>
            <a:ext cx="8229600" cy="857400"/>
          </a:xfrm>
        </p:spPr>
        <p:txBody>
          <a:bodyPr/>
          <a:lstStyle/>
          <a:p>
            <a:r>
              <a:rPr lang="pt-BR" sz="2800" dirty="0" smtClean="0"/>
              <a:t>A diversidade das organizações terroristas: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000" dirty="0" smtClean="0"/>
              <a:t>Organização para Libertação da Palestina (OLP), Palestina 1964;</a:t>
            </a:r>
          </a:p>
          <a:p>
            <a:r>
              <a:rPr lang="pt-BR" sz="2000" dirty="0" smtClean="0"/>
              <a:t>Black </a:t>
            </a:r>
            <a:r>
              <a:rPr lang="pt-BR" sz="2000" dirty="0" err="1" smtClean="0"/>
              <a:t>September</a:t>
            </a:r>
            <a:r>
              <a:rPr lang="pt-BR" sz="2000" dirty="0" smtClean="0"/>
              <a:t> (facção da OLP), atentado na </a:t>
            </a:r>
            <a:r>
              <a:rPr lang="pt-BR" sz="2000" dirty="0" err="1" smtClean="0"/>
              <a:t>Olimpiada</a:t>
            </a:r>
            <a:r>
              <a:rPr lang="pt-BR" sz="2000" dirty="0" smtClean="0"/>
              <a:t> de Munique em 1972;</a:t>
            </a:r>
          </a:p>
          <a:p>
            <a:r>
              <a:rPr lang="pt-BR" sz="2000" dirty="0" err="1" smtClean="0"/>
              <a:t>Weather</a:t>
            </a:r>
            <a:r>
              <a:rPr lang="pt-BR" sz="2000" dirty="0" smtClean="0"/>
              <a:t> Underground (</a:t>
            </a:r>
            <a:r>
              <a:rPr lang="pt-BR" sz="2000" dirty="0" err="1" smtClean="0"/>
              <a:t>the</a:t>
            </a:r>
            <a:r>
              <a:rPr lang="pt-BR" sz="2000" dirty="0" smtClean="0"/>
              <a:t> “</a:t>
            </a:r>
            <a:r>
              <a:rPr lang="pt-BR" sz="2000" dirty="0" err="1" smtClean="0"/>
              <a:t>Weathermen</a:t>
            </a:r>
            <a:r>
              <a:rPr lang="pt-BR" sz="2000" dirty="0" smtClean="0"/>
              <a:t>”), USA 1969</a:t>
            </a:r>
          </a:p>
          <a:p>
            <a:r>
              <a:rPr lang="pt-BR" sz="2000" dirty="0" smtClean="0"/>
              <a:t>Brigadas Vermelhas, Itália, 1970</a:t>
            </a:r>
          </a:p>
          <a:p>
            <a:r>
              <a:rPr lang="pt-BR" sz="2000" dirty="0" err="1" smtClean="0"/>
              <a:t>Unabomber</a:t>
            </a:r>
            <a:r>
              <a:rPr lang="pt-BR" sz="2000" dirty="0" smtClean="0"/>
              <a:t> (Ted </a:t>
            </a:r>
            <a:r>
              <a:rPr lang="pt-BR" sz="2000" dirty="0" err="1" smtClean="0"/>
              <a:t>Kaczynski</a:t>
            </a:r>
            <a:r>
              <a:rPr lang="pt-BR" sz="2000" dirty="0" smtClean="0"/>
              <a:t>), Timothy </a:t>
            </a:r>
            <a:r>
              <a:rPr lang="pt-BR" sz="2000" dirty="0" err="1" smtClean="0"/>
              <a:t>McVeigh</a:t>
            </a:r>
            <a:r>
              <a:rPr lang="pt-BR" sz="2000" dirty="0" smtClean="0"/>
              <a:t> e Terry </a:t>
            </a:r>
            <a:r>
              <a:rPr lang="pt-BR" sz="2000" dirty="0" err="1" smtClean="0"/>
              <a:t>Nichols</a:t>
            </a:r>
            <a:r>
              <a:rPr lang="pt-BR" sz="2000" dirty="0"/>
              <a:t> (Oklahoma</a:t>
            </a:r>
            <a:r>
              <a:rPr lang="pt-BR" sz="2000" dirty="0" smtClean="0"/>
              <a:t>), USA 1990s</a:t>
            </a:r>
          </a:p>
          <a:p>
            <a:r>
              <a:rPr lang="pt-BR" sz="2000" dirty="0" smtClean="0"/>
              <a:t>Sendero Luminoso, 1960s, Peru.   </a:t>
            </a:r>
          </a:p>
          <a:p>
            <a:r>
              <a:rPr lang="en-US" sz="2000" dirty="0" smtClean="0"/>
              <a:t>Animal </a:t>
            </a:r>
            <a:r>
              <a:rPr lang="en-US" sz="2000" dirty="0"/>
              <a:t>Liberation Front (ALF) </a:t>
            </a:r>
            <a:r>
              <a:rPr lang="en-US" sz="2000" dirty="0" smtClean="0"/>
              <a:t>e Earth </a:t>
            </a:r>
            <a:r>
              <a:rPr lang="en-US" sz="2000" dirty="0"/>
              <a:t>Liberation Front (ELF</a:t>
            </a:r>
            <a:r>
              <a:rPr lang="en-US" sz="2000" dirty="0" smtClean="0"/>
              <a:t>) (1990-2010s)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63392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O terrorismo mudou: 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dirty="0" smtClean="0"/>
              <a:t>1. Do nacionalismo para a religião </a:t>
            </a:r>
          </a:p>
          <a:p>
            <a:pPr lvl="1"/>
            <a:r>
              <a:rPr lang="pt-BR" dirty="0" smtClean="0"/>
              <a:t>Isso torna a capacidade de recrutar e mobilizar mais perigosa por ser mais abrangente e capaz de angariar simpatia para além de um país ou mesmo região do globo.</a:t>
            </a:r>
          </a:p>
          <a:p>
            <a:r>
              <a:rPr lang="pt-BR" sz="2400" dirty="0" smtClean="0"/>
              <a:t>2. O terrorismo está mais forte financeiramente:</a:t>
            </a:r>
          </a:p>
          <a:p>
            <a:pPr lvl="1"/>
            <a:r>
              <a:rPr lang="pt-BR" dirty="0" smtClean="0"/>
              <a:t>Apoio de estados </a:t>
            </a:r>
          </a:p>
          <a:p>
            <a:pPr lvl="1"/>
            <a:r>
              <a:rPr lang="pt-BR" dirty="0" smtClean="0"/>
              <a:t> Participação em negócios ilícitos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134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As transformações no mundo do crime (1):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300" dirty="0" smtClean="0"/>
              <a:t>1. </a:t>
            </a:r>
            <a:r>
              <a:rPr lang="pt-BR" sz="2300" b="1" dirty="0" smtClean="0"/>
              <a:t>“</a:t>
            </a:r>
            <a:r>
              <a:rPr lang="pt-BR" sz="2300" b="1" dirty="0" err="1" smtClean="0"/>
              <a:t>Transnational</a:t>
            </a:r>
            <a:r>
              <a:rPr lang="pt-BR" sz="2300" b="1" dirty="0" smtClean="0"/>
              <a:t> </a:t>
            </a:r>
            <a:r>
              <a:rPr lang="pt-BR" sz="2300" b="1" dirty="0" err="1" smtClean="0"/>
              <a:t>footprint</a:t>
            </a:r>
            <a:r>
              <a:rPr lang="pt-BR" sz="2300" b="1" dirty="0" smtClean="0"/>
              <a:t>”;</a:t>
            </a:r>
          </a:p>
          <a:p>
            <a:pPr marL="534988" indent="-344488"/>
            <a:r>
              <a:rPr lang="pt-BR" sz="2300" dirty="0" smtClean="0"/>
              <a:t>2. </a:t>
            </a:r>
            <a:r>
              <a:rPr lang="pt-BR" sz="2300" b="1" dirty="0" smtClean="0"/>
              <a:t>Relações flexíveis e em </a:t>
            </a:r>
            <a:r>
              <a:rPr lang="pt-BR" sz="2300" b="1" dirty="0"/>
              <a:t>rede </a:t>
            </a:r>
            <a:r>
              <a:rPr lang="pt-BR" sz="2300" dirty="0"/>
              <a:t>- Grupos criminais organizados, como os cartéis de drogas da Colômbia e a “máfia russa”  não apresentam a estrutura hierárquica </a:t>
            </a:r>
            <a:r>
              <a:rPr lang="pt-BR" sz="2300" i="1" dirty="0"/>
              <a:t>top-</a:t>
            </a:r>
            <a:r>
              <a:rPr lang="pt-BR" sz="2300" i="1" dirty="0" err="1"/>
              <a:t>down</a:t>
            </a:r>
            <a:r>
              <a:rPr lang="pt-BR" sz="2300" i="1" dirty="0"/>
              <a:t> </a:t>
            </a:r>
            <a:r>
              <a:rPr lang="pt-BR" sz="2300" dirty="0"/>
              <a:t>tradicional de tipo </a:t>
            </a:r>
            <a:r>
              <a:rPr lang="pt-BR" sz="2300" dirty="0" smtClean="0"/>
              <a:t>mafioso.</a:t>
            </a:r>
          </a:p>
          <a:p>
            <a:pPr marL="534988" indent="0"/>
            <a:r>
              <a:rPr lang="pt-BR" sz="2300" dirty="0"/>
              <a:t>Esses grupos funcionam como redes frouxamente organizados de células</a:t>
            </a:r>
            <a:endParaRPr lang="pt-BR" sz="2300" dirty="0" smtClean="0"/>
          </a:p>
          <a:p>
            <a:pPr marL="534988" indent="0"/>
            <a:r>
              <a:rPr lang="pt-BR" sz="2300" dirty="0"/>
              <a:t>As células dão flexibilidade organizacional, reduzem a possibilidade de infiltração policial  e proporcionam maior eficiência nas </a:t>
            </a:r>
            <a:r>
              <a:rPr lang="pt-BR" sz="2300" dirty="0" smtClean="0"/>
              <a:t>ações.</a:t>
            </a:r>
          </a:p>
        </p:txBody>
      </p:sp>
    </p:spTree>
    <p:extLst>
      <p:ext uri="{BB962C8B-B14F-4D97-AF65-F5344CB8AC3E}">
        <p14:creationId xmlns:p14="http://schemas.microsoft.com/office/powerpoint/2010/main" val="67155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As transformações no mundo do crime </a:t>
            </a:r>
            <a:r>
              <a:rPr lang="pt-BR" sz="2800" dirty="0" smtClean="0"/>
              <a:t>(2):</a:t>
            </a:r>
            <a:endParaRPr lang="es-MX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34988" indent="-344488"/>
            <a:r>
              <a:rPr lang="pt-BR" sz="2400" dirty="0" smtClean="0"/>
              <a:t>3. Estruturas </a:t>
            </a:r>
            <a:r>
              <a:rPr lang="pt-BR" sz="2400" dirty="0"/>
              <a:t>de rede também </a:t>
            </a:r>
            <a:r>
              <a:rPr lang="pt-BR" sz="2400" dirty="0" smtClean="0"/>
              <a:t>tornam mais </a:t>
            </a:r>
            <a:r>
              <a:rPr lang="pt-BR" sz="2400" dirty="0"/>
              <a:t>difícil </a:t>
            </a:r>
            <a:r>
              <a:rPr lang="pt-BR" sz="2400" dirty="0" smtClean="0"/>
              <a:t>a identificação de  líderes e reduzem o </a:t>
            </a:r>
            <a:r>
              <a:rPr lang="pt-BR" sz="2400" dirty="0"/>
              <a:t>tamanho da liderança dentro de cada </a:t>
            </a:r>
            <a:r>
              <a:rPr lang="pt-BR" sz="2400" dirty="0" smtClean="0"/>
              <a:t>organização.</a:t>
            </a:r>
          </a:p>
          <a:p>
            <a:pPr marL="534988" indent="-344488"/>
            <a:r>
              <a:rPr lang="pt-BR" sz="2400" dirty="0" smtClean="0"/>
              <a:t>4. Capacidade </a:t>
            </a:r>
            <a:r>
              <a:rPr lang="pt-BR" sz="2400" dirty="0"/>
              <a:t>de adaptação a novos nichos de mercado; </a:t>
            </a:r>
          </a:p>
          <a:p>
            <a:pPr marL="534988" indent="-344488"/>
            <a:r>
              <a:rPr lang="pt-BR" sz="2400" dirty="0" smtClean="0"/>
              <a:t>5. Alianças </a:t>
            </a:r>
            <a:r>
              <a:rPr lang="pt-BR" sz="2400" dirty="0"/>
              <a:t>fluídas e temporárias com indivíduos e grupos.</a:t>
            </a:r>
          </a:p>
          <a:p>
            <a:endParaRPr lang="es-MX" sz="2900" dirty="0"/>
          </a:p>
        </p:txBody>
      </p:sp>
    </p:spTree>
    <p:extLst>
      <p:ext uri="{BB962C8B-B14F-4D97-AF65-F5344CB8AC3E}">
        <p14:creationId xmlns:p14="http://schemas.microsoft.com/office/powerpoint/2010/main" val="241689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O processo de transformação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dirty="0" smtClean="0"/>
              <a:t>Nichos de contato:</a:t>
            </a:r>
          </a:p>
          <a:p>
            <a:pPr lvl="1"/>
            <a:r>
              <a:rPr lang="pt-BR" dirty="0" smtClean="0"/>
              <a:t>Prisões</a:t>
            </a:r>
          </a:p>
          <a:p>
            <a:pPr lvl="1"/>
            <a:r>
              <a:rPr lang="pt-BR" dirty="0" smtClean="0"/>
              <a:t> Redes sociais </a:t>
            </a:r>
          </a:p>
          <a:p>
            <a:pPr lvl="1"/>
            <a:r>
              <a:rPr lang="pt-BR" dirty="0" smtClean="0"/>
              <a:t>Países ‘párias’</a:t>
            </a:r>
          </a:p>
          <a:p>
            <a:pPr lvl="1"/>
            <a:r>
              <a:rPr lang="pt-BR" dirty="0" smtClean="0"/>
              <a:t>Contextos urbanos complexos (grandes cidades com altos níveis de pobreza e áreas controladas pelo crime)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78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8046</TotalTime>
  <Words>1439</Words>
  <Application>Microsoft Office PowerPoint</Application>
  <PresentationFormat>Apresentação na tela (16:9)</PresentationFormat>
  <Paragraphs>146</Paragraphs>
  <Slides>28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29" baseType="lpstr">
      <vt:lpstr>swiss</vt:lpstr>
      <vt:lpstr>Terrorismo, Corrupção e o Crime Organizado  Aula 3</vt:lpstr>
      <vt:lpstr>“The difference between terror and other form of violence..... Is publicity”                         Scot Atran  </vt:lpstr>
      <vt:lpstr>Uma definição de Terrorismo</vt:lpstr>
      <vt:lpstr>1994 United Nations Declaration on Measures to Eliminate International Terrorism annex to UN General Assembly resolution 49/60 ,"Measures to Eliminate International Terrorism", of December 9, 1994, UN Doc. A/Res/60/49</vt:lpstr>
      <vt:lpstr>A diversidade das organizações terroristas:</vt:lpstr>
      <vt:lpstr>O terrorismo mudou: </vt:lpstr>
      <vt:lpstr>As transformações no mundo do crime (1):</vt:lpstr>
      <vt:lpstr>As transformações no mundo do crime (2):</vt:lpstr>
      <vt:lpstr>O processo de transformação</vt:lpstr>
      <vt:lpstr>O nexo crime-terror</vt:lpstr>
      <vt:lpstr>Implicações para as políticas públicas</vt:lpstr>
      <vt:lpstr>Apresentação do PowerPoint</vt:lpstr>
      <vt:lpstr>Aliança Crime-Terrorismo</vt:lpstr>
      <vt:lpstr>Aliança Crime-Terrorismo (exemplos)</vt:lpstr>
      <vt:lpstr>Motivação Operacional</vt:lpstr>
      <vt:lpstr>Motivação Operacional</vt:lpstr>
      <vt:lpstr>Drug Enforcement Administration (DEA)</vt:lpstr>
      <vt:lpstr>Ação da DEA e do Ministério Público Federal dos U.S. </vt:lpstr>
      <vt:lpstr>Convergência</vt:lpstr>
      <vt:lpstr>Exemplos de Convergência</vt:lpstr>
      <vt:lpstr>“Black Hole States”</vt:lpstr>
      <vt:lpstr>O terrorismo e o crime transnacional têm várias características em comum:</vt:lpstr>
      <vt:lpstr>Quais as evidências disponíveis?</vt:lpstr>
      <vt:lpstr>Qual o futuro dessa parceria?</vt:lpstr>
      <vt:lpstr>Riscos para Organizações Terroristas na associação com o crime</vt:lpstr>
      <vt:lpstr>Nem todos os grupos terroristas seguem o mesmo caminho:</vt:lpstr>
      <vt:lpstr>Algumas questões para discussão: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the Olympic Games help to forge a more effective homeland security system</dc:title>
  <dc:creator>Leandro</dc:creator>
  <cp:lastModifiedBy>Leandro</cp:lastModifiedBy>
  <cp:revision>161</cp:revision>
  <dcterms:modified xsi:type="dcterms:W3CDTF">2019-08-29T14:15:43Z</dcterms:modified>
</cp:coreProperties>
</file>